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1" r:id="rId4"/>
    <p:sldId id="258" r:id="rId5"/>
    <p:sldId id="257" r:id="rId6"/>
    <p:sldId id="260" r:id="rId7"/>
    <p:sldId id="262" r:id="rId8"/>
    <p:sldId id="263" r:id="rId9"/>
    <p:sldId id="264" r:id="rId10"/>
    <p:sldId id="266" r:id="rId11"/>
    <p:sldId id="267" r:id="rId12"/>
    <p:sldId id="265" r:id="rId13"/>
    <p:sldId id="268" r:id="rId14"/>
    <p:sldId id="269" r:id="rId15"/>
    <p:sldId id="270" r:id="rId16"/>
    <p:sldId id="272" r:id="rId17"/>
    <p:sldId id="273" r:id="rId18"/>
    <p:sldId id="274" r:id="rId19"/>
    <p:sldId id="275" r:id="rId20"/>
    <p:sldId id="276" r:id="rId21"/>
    <p:sldId id="277" r:id="rId22"/>
    <p:sldId id="278" r:id="rId23"/>
    <p:sldId id="279" r:id="rId24"/>
    <p:sldId id="28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6" autoAdjust="0"/>
    <p:restoredTop sz="94660"/>
  </p:normalViewPr>
  <p:slideViewPr>
    <p:cSldViewPr snapToGrid="0">
      <p:cViewPr varScale="1">
        <p:scale>
          <a:sx n="76" d="100"/>
          <a:sy n="76" d="100"/>
        </p:scale>
        <p:origin x="56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roaconn7\Desktop\TABULACI&#211;N%20DE%20%20ENCUESTAS%20PNL%20al%20personal%20de%20la%20empres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roaconn7\Desktop\TABULACI&#211;N%20DE%20%20ENCUESTAS%20PNL%20al%20personal%20de%20la%20empres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Proaconn7\Desktop\TABULACI&#211;N%20DE%20%20ENCUESTAS%20PN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Proaconn7\Desktop\TABULACI&#211;N%20DE%20%20ENCUESTAS%20PN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S" sz="1400" b="1" dirty="0">
                <a:effectLst/>
              </a:rPr>
              <a:t>¿Usted se siente identificado con el servicio que brinda la empresa?</a:t>
            </a:r>
            <a:endParaRPr lang="es-EC" sz="1400" dirty="0">
              <a:effectLst/>
            </a:endParaRPr>
          </a:p>
        </c:rich>
      </c:tx>
      <c:layout/>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5574830489938758E-2"/>
          <c:y val="0.25230417287677365"/>
          <c:w val="0.94532790610613138"/>
          <c:h val="0.50982011483588718"/>
        </c:manualLayout>
      </c:layout>
      <c:pie3DChart>
        <c:varyColors val="1"/>
        <c:ser>
          <c:idx val="0"/>
          <c:order val="0"/>
          <c:explosion val="4"/>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lumMod val="8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15:layout/>
              </c:ext>
            </c:extLst>
          </c:dLbls>
          <c:cat>
            <c:strRef>
              <c:f>Hoja1!$B$107:$B$111</c:f>
              <c:strCache>
                <c:ptCount val="5"/>
                <c:pt idx="0">
                  <c:v>MUY DE ACUERDO</c:v>
                </c:pt>
                <c:pt idx="1">
                  <c:v>POCO DE ACUERDO</c:v>
                </c:pt>
                <c:pt idx="2">
                  <c:v>NI ACUERDO NI EN DESACUERDO</c:v>
                </c:pt>
                <c:pt idx="3">
                  <c:v>POCO EN DESACUERDO </c:v>
                </c:pt>
                <c:pt idx="4">
                  <c:v>TOTALMENTE DESACUERDO </c:v>
                </c:pt>
              </c:strCache>
            </c:strRef>
          </c:cat>
          <c:val>
            <c:numRef>
              <c:f>Hoja1!$D$107:$D$111</c:f>
              <c:numCache>
                <c:formatCode>0.00</c:formatCode>
                <c:ptCount val="5"/>
                <c:pt idx="0">
                  <c:v>33.333333333333336</c:v>
                </c:pt>
                <c:pt idx="1">
                  <c:v>16.666666666666668</c:v>
                </c:pt>
                <c:pt idx="2">
                  <c:v>25</c:v>
                </c:pt>
                <c:pt idx="3">
                  <c:v>8.3333333333333339</c:v>
                </c:pt>
                <c:pt idx="4">
                  <c:v>16.666666666666668</c:v>
                </c:pt>
              </c:numCache>
            </c:numRef>
          </c:val>
        </c:ser>
        <c:dLbls>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1.3171024854769868E-2"/>
          <c:y val="0.79139405078914138"/>
          <c:w val="0.95800216753727685"/>
          <c:h val="0.17741281170111078"/>
        </c:manualLayout>
      </c:layout>
      <c:overlay val="0"/>
      <c:spPr>
        <a:noFill/>
        <a:ln>
          <a:noFill/>
        </a:ln>
        <a:effectLst/>
      </c:spPr>
      <c:txPr>
        <a:bodyPr rot="0" spcFirstLastPara="1" vertOverflow="ellipsis" vert="horz" wrap="square" anchor="ctr" anchorCtr="1"/>
        <a:lstStyle/>
        <a:p>
          <a:pPr rtl="0">
            <a:defRPr sz="1050" b="0" i="0" u="none" strike="noStrike" kern="1200" baseline="0">
              <a:solidFill>
                <a:schemeClr val="lt1">
                  <a:lumMod val="85000"/>
                </a:schemeClr>
              </a:solidFill>
              <a:latin typeface="+mn-lt"/>
              <a:ea typeface="+mn-ea"/>
              <a:cs typeface="+mn-cs"/>
            </a:defRPr>
          </a:pPr>
          <a:endParaRPr lang="es-EC"/>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S" sz="1600" b="1">
                <a:effectLst/>
              </a:rPr>
              <a:t>¿Su jefe inmediato escucha su sugerencia ante un problema laboral?</a:t>
            </a:r>
          </a:p>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sz="1600">
              <a:effectLst/>
            </a:endParaRPr>
          </a:p>
        </c:rich>
      </c:tx>
      <c:layout/>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2162771696475409E-2"/>
          <c:y val="0.23700230934030772"/>
          <c:w val="0.90694440158687784"/>
          <c:h val="0.56824517959989984"/>
        </c:manualLayout>
      </c:layout>
      <c:pie3DChart>
        <c:varyColors val="1"/>
        <c:ser>
          <c:idx val="0"/>
          <c:order val="0"/>
          <c:dPt>
            <c:idx val="0"/>
            <c:bubble3D val="0"/>
            <c:explosion val="1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EC"/>
                </a:p>
              </c:txPr>
              <c:showLegendKey val="0"/>
              <c:showVal val="0"/>
              <c:showCatName val="0"/>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EC"/>
                </a:p>
              </c:txPr>
              <c:showLegendKey val="0"/>
              <c:showVal val="0"/>
              <c:showCatName val="0"/>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15:layout/>
              </c:ext>
            </c:extLst>
          </c:dLbls>
          <c:cat>
            <c:strRef>
              <c:f>Hoja1!$B$160:$B$161</c:f>
              <c:strCache>
                <c:ptCount val="2"/>
                <c:pt idx="0">
                  <c:v>SI</c:v>
                </c:pt>
                <c:pt idx="1">
                  <c:v>NO</c:v>
                </c:pt>
              </c:strCache>
            </c:strRef>
          </c:cat>
          <c:val>
            <c:numRef>
              <c:f>Hoja1!$D$160:$D$161</c:f>
              <c:numCache>
                <c:formatCode>0.00</c:formatCode>
                <c:ptCount val="2"/>
                <c:pt idx="0">
                  <c:v>83.333333333333329</c:v>
                </c:pt>
                <c:pt idx="1">
                  <c:v>16.666666666666668</c:v>
                </c:pt>
              </c:numCache>
            </c:numRef>
          </c:val>
        </c:ser>
        <c:dLbls>
          <c:showLegendKey val="0"/>
          <c:showVal val="0"/>
          <c:showCatName val="0"/>
          <c:showSerName val="0"/>
          <c:showPercent val="1"/>
          <c:showBubbleSize val="0"/>
          <c:showLeaderLines val="1"/>
        </c:dLbls>
      </c:pie3DChart>
      <c:spPr>
        <a:noFill/>
        <a:ln>
          <a:noFill/>
        </a:ln>
        <a:effectLst/>
      </c:spPr>
    </c:plotArea>
    <c:legend>
      <c:legendPos val="t"/>
      <c:layout>
        <c:manualLayout>
          <c:xMode val="edge"/>
          <c:yMode val="edge"/>
          <c:x val="6.1111111111111109E-2"/>
          <c:y val="0.86138888888888887"/>
          <c:w val="0.9"/>
          <c:h val="7.8125546806649182E-2"/>
        </c:manualLayout>
      </c:layout>
      <c:overlay val="0"/>
      <c:spPr>
        <a:noFill/>
        <a:ln>
          <a:noFill/>
        </a:ln>
        <a:effectLst/>
      </c:spPr>
      <c:txPr>
        <a:bodyPr rot="0" spcFirstLastPara="1" vertOverflow="ellipsis" vert="horz" wrap="square" anchor="ctr" anchorCtr="1"/>
        <a:lstStyle/>
        <a:p>
          <a:pPr rtl="0">
            <a:defRPr sz="1600" b="0" i="0" u="none" strike="noStrike" kern="1200" baseline="0">
              <a:solidFill>
                <a:schemeClr val="lt1">
                  <a:lumMod val="85000"/>
                </a:schemeClr>
              </a:solidFill>
              <a:latin typeface="+mn-lt"/>
              <a:ea typeface="+mn-ea"/>
              <a:cs typeface="+mn-cs"/>
            </a:defRPr>
          </a:pPr>
          <a:endParaRPr lang="es-EC"/>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C" sz="1400" dirty="0"/>
              <a:t>¿Usted ha utilizado los servicios de una agencia de viajes para visitar la ciudad de Quito? </a:t>
            </a:r>
          </a:p>
        </c:rich>
      </c:tx>
      <c:layout/>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1477771450303954E-2"/>
          <c:y val="0.24524185148698757"/>
          <c:w val="0.96574430879503215"/>
          <c:h val="0.59195717137328574"/>
        </c:manualLayout>
      </c:layout>
      <c:pie3DChart>
        <c:varyColors val="1"/>
        <c:ser>
          <c:idx val="0"/>
          <c:order val="0"/>
          <c:dPt>
            <c:idx val="0"/>
            <c:bubble3D val="0"/>
            <c:explosion val="1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1"/>
            <c:bubble3D val="0"/>
            <c:explosion val="15"/>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EC"/>
                </a:p>
              </c:txPr>
              <c:dLblPos val="ctr"/>
              <c:showLegendKey val="0"/>
              <c:showVal val="0"/>
              <c:showCatName val="0"/>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EC"/>
                </a:p>
              </c:txPr>
              <c:dLblPos val="ctr"/>
              <c:showLegendKey val="0"/>
              <c:showVal val="0"/>
              <c:showCatName val="0"/>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15:layout/>
              </c:ext>
            </c:extLst>
          </c:dLbls>
          <c:cat>
            <c:strRef>
              <c:f>Hoja1!$B$7:$B$8</c:f>
              <c:strCache>
                <c:ptCount val="2"/>
                <c:pt idx="0">
                  <c:v>SI</c:v>
                </c:pt>
                <c:pt idx="1">
                  <c:v>NO</c:v>
                </c:pt>
              </c:strCache>
            </c:strRef>
          </c:cat>
          <c:val>
            <c:numRef>
              <c:f>Hoja1!$D$7:$D$8</c:f>
              <c:numCache>
                <c:formatCode>0.00</c:formatCode>
                <c:ptCount val="2"/>
                <c:pt idx="0">
                  <c:v>79.207920792079207</c:v>
                </c:pt>
                <c:pt idx="1">
                  <c:v>20.792079207920793</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es-EC"/>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S" sz="1400" b="1" dirty="0">
                <a:effectLst/>
              </a:rPr>
              <a:t>¿Mediante la información facilitada por la agencia de viajes, pudo cubrir sus expectativas </a:t>
            </a:r>
            <a:r>
              <a:rPr lang="es-ES" sz="1400" b="1" dirty="0" smtClean="0">
                <a:effectLst/>
              </a:rPr>
              <a:t>y </a:t>
            </a:r>
            <a:r>
              <a:rPr lang="es-ES" sz="1400" b="1" dirty="0">
                <a:effectLst/>
              </a:rPr>
              <a:t>sus necesidades?</a:t>
            </a:r>
            <a:endParaRPr lang="es-EC" sz="1400" dirty="0">
              <a:effectLst/>
            </a:endParaRPr>
          </a:p>
        </c:rich>
      </c:tx>
      <c:layout/>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1"/>
            <c:bubble3D val="0"/>
            <c:explosion val="1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15:layout/>
              </c:ext>
            </c:extLst>
          </c:dLbls>
          <c:cat>
            <c:strRef>
              <c:f>Hoja1!$B$137:$B$138</c:f>
              <c:strCache>
                <c:ptCount val="2"/>
                <c:pt idx="0">
                  <c:v>Si</c:v>
                </c:pt>
                <c:pt idx="1">
                  <c:v>No</c:v>
                </c:pt>
              </c:strCache>
            </c:strRef>
          </c:cat>
          <c:val>
            <c:numRef>
              <c:f>Hoja1!$D$137:$D$138</c:f>
              <c:numCache>
                <c:formatCode>0.00</c:formatCode>
                <c:ptCount val="2"/>
                <c:pt idx="0">
                  <c:v>51.25</c:v>
                </c:pt>
                <c:pt idx="1">
                  <c:v>48.75</c:v>
                </c:pt>
              </c:numCache>
            </c:numRef>
          </c:val>
        </c:ser>
        <c:dLbls>
          <c:showLegendKey val="0"/>
          <c:showVal val="0"/>
          <c:showCatName val="0"/>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s-EC"/>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3/2/2017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dirty="0"/>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3/2/2017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3/2/2017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t>3/2/2017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3/2/2017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3/2/2017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93055" y="1625600"/>
            <a:ext cx="9030446" cy="4330700"/>
          </a:xfrm>
        </p:spPr>
        <p:txBody>
          <a:bodyPr/>
          <a:lstStyle/>
          <a:p>
            <a:pPr algn="ctr"/>
            <a:r>
              <a:rPr lang="es-ES" sz="1600" b="1" dirty="0"/>
              <a:t>DEPARTAMENTO DE CIENCIAS ECONÓMICAS ADMINISTRATIVAS Y DE COMERCIO</a:t>
            </a:r>
            <a:r>
              <a:rPr lang="es-EC" sz="1600" dirty="0"/>
              <a:t/>
            </a:r>
            <a:br>
              <a:rPr lang="es-EC" sz="1600" dirty="0"/>
            </a:br>
            <a:r>
              <a:rPr lang="es-ES" sz="1600" b="1" dirty="0"/>
              <a:t> </a:t>
            </a:r>
            <a:r>
              <a:rPr lang="es-EC" sz="1600" dirty="0"/>
              <a:t/>
            </a:r>
            <a:br>
              <a:rPr lang="es-EC" sz="1600" dirty="0"/>
            </a:br>
            <a:r>
              <a:rPr lang="es-ES" sz="1600" b="1" dirty="0"/>
              <a:t>CARRERA DE INGENIERÍA EN MERCADOTECNIA</a:t>
            </a:r>
            <a:r>
              <a:rPr lang="es-EC" sz="1600" dirty="0"/>
              <a:t/>
            </a:r>
            <a:br>
              <a:rPr lang="es-EC" sz="1600" dirty="0"/>
            </a:br>
            <a:r>
              <a:rPr lang="es-ES" sz="1600" b="1" dirty="0"/>
              <a:t> </a:t>
            </a:r>
            <a:r>
              <a:rPr lang="es-EC" sz="1600" dirty="0"/>
              <a:t/>
            </a:r>
            <a:br>
              <a:rPr lang="es-EC" sz="1600" dirty="0"/>
            </a:br>
            <a:r>
              <a:rPr lang="es-EC" sz="1600" dirty="0" smtClean="0"/>
              <a:t/>
            </a:r>
            <a:br>
              <a:rPr lang="es-EC" sz="1600" dirty="0" smtClean="0"/>
            </a:br>
            <a:r>
              <a:rPr lang="es-EC" sz="1600" dirty="0" smtClean="0"/>
              <a:t/>
            </a:r>
            <a:br>
              <a:rPr lang="es-EC" sz="1600" dirty="0" smtClean="0"/>
            </a:br>
            <a:r>
              <a:rPr lang="es-ES" sz="1600" b="1" dirty="0" smtClean="0"/>
              <a:t>TRABAJO </a:t>
            </a:r>
            <a:r>
              <a:rPr lang="es-ES" sz="1600" b="1" dirty="0"/>
              <a:t>DE TITULACIÓN, PREVIO A LA OBTENCIÓN DEL TÍTULO DE INGENIERO EN MERCADOTECNIA  </a:t>
            </a:r>
            <a:r>
              <a:rPr lang="es-EC" sz="1600" dirty="0"/>
              <a:t/>
            </a:r>
            <a:br>
              <a:rPr lang="es-EC" sz="1600" dirty="0"/>
            </a:br>
            <a:r>
              <a:rPr lang="es-ES" sz="1600" b="1" dirty="0"/>
              <a:t> </a:t>
            </a:r>
            <a:r>
              <a:rPr lang="es-EC" sz="1600" dirty="0"/>
              <a:t/>
            </a:r>
            <a:br>
              <a:rPr lang="es-EC" sz="1600" dirty="0"/>
            </a:br>
            <a:r>
              <a:rPr lang="es-ES" sz="1600" b="1" dirty="0"/>
              <a:t> </a:t>
            </a:r>
            <a:r>
              <a:rPr lang="es-EC" sz="1600" dirty="0"/>
              <a:t/>
            </a:r>
            <a:br>
              <a:rPr lang="es-EC" sz="1600" dirty="0"/>
            </a:br>
            <a:r>
              <a:rPr lang="es-ES" sz="1600" b="1" dirty="0"/>
              <a:t>TEMA:</a:t>
            </a:r>
            <a:r>
              <a:rPr lang="es-ES" sz="1600" dirty="0"/>
              <a:t> </a:t>
            </a:r>
            <a:r>
              <a:rPr lang="es-ES" sz="1600" b="1" dirty="0"/>
              <a:t>Comunicación interna efectiva dentro de las PYMES de turismo en la ciudad de Quito, utilizando la metodología de PNL</a:t>
            </a:r>
            <a:r>
              <a:rPr lang="es-EC" sz="1600" dirty="0"/>
              <a:t/>
            </a:r>
            <a:br>
              <a:rPr lang="es-EC" sz="1600" dirty="0"/>
            </a:br>
            <a:r>
              <a:rPr lang="es-ES" sz="1600" b="1" dirty="0"/>
              <a:t> </a:t>
            </a:r>
            <a:r>
              <a:rPr lang="es-EC" sz="1600" dirty="0"/>
              <a:t/>
            </a:r>
            <a:br>
              <a:rPr lang="es-EC" sz="1600" dirty="0"/>
            </a:br>
            <a:r>
              <a:rPr lang="es-ES" sz="1600" dirty="0"/>
              <a:t> </a:t>
            </a:r>
            <a:r>
              <a:rPr lang="es-EC" sz="1600" dirty="0"/>
              <a:t/>
            </a:r>
            <a:br>
              <a:rPr lang="es-EC" sz="1600" dirty="0"/>
            </a:br>
            <a:r>
              <a:rPr lang="es-ES" sz="1600" b="1" dirty="0"/>
              <a:t>AUTOR: </a:t>
            </a:r>
            <a:r>
              <a:rPr lang="es-ES" sz="1600" b="1" dirty="0" smtClean="0"/>
              <a:t>HÉCTOR ALBERTO RHEA MARTÍNEZ</a:t>
            </a:r>
            <a:endParaRPr lang="es-EC" sz="9600"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213101" y="282574"/>
            <a:ext cx="5118100" cy="1470026"/>
          </a:xfrm>
          <a:prstGeom prst="rect">
            <a:avLst/>
          </a:prstGeom>
          <a:noFill/>
          <a:ln>
            <a:noFill/>
          </a:ln>
        </p:spPr>
      </p:pic>
    </p:spTree>
    <p:extLst>
      <p:ext uri="{BB962C8B-B14F-4D97-AF65-F5344CB8AC3E}">
        <p14:creationId xmlns:p14="http://schemas.microsoft.com/office/powerpoint/2010/main" val="599992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868082"/>
          </a:xfrm>
        </p:spPr>
        <p:txBody>
          <a:bodyPr/>
          <a:lstStyle/>
          <a:p>
            <a:r>
              <a:rPr lang="es-ES" sz="3200" b="1" dirty="0"/>
              <a:t>Instrumentos de recolección de información </a:t>
            </a:r>
            <a:endParaRPr lang="es-EC" sz="3200" b="1" dirty="0"/>
          </a:p>
        </p:txBody>
      </p:sp>
      <p:sp>
        <p:nvSpPr>
          <p:cNvPr id="3" name="Marcador de contenido 2"/>
          <p:cNvSpPr>
            <a:spLocks noGrp="1"/>
          </p:cNvSpPr>
          <p:nvPr>
            <p:ph idx="1"/>
          </p:nvPr>
        </p:nvSpPr>
        <p:spPr>
          <a:xfrm>
            <a:off x="875201" y="1422961"/>
            <a:ext cx="8946541" cy="4195481"/>
          </a:xfrm>
        </p:spPr>
        <p:txBody>
          <a:bodyPr>
            <a:normAutofit/>
          </a:bodyPr>
          <a:lstStyle/>
          <a:p>
            <a:r>
              <a:rPr lang="es-EC" sz="1800" b="1" dirty="0" smtClean="0"/>
              <a:t>Encuesta</a:t>
            </a:r>
          </a:p>
          <a:p>
            <a:pPr marL="0" indent="0">
              <a:buNone/>
            </a:pPr>
            <a:r>
              <a:rPr lang="es-ES" sz="1800" dirty="0" smtClean="0"/>
              <a:t>	Esta </a:t>
            </a:r>
            <a:r>
              <a:rPr lang="es-ES" sz="1800" dirty="0"/>
              <a:t>técnica permitirá obtener información relevante por escrito la </a:t>
            </a:r>
            <a:r>
              <a:rPr lang="es-ES" sz="1800" dirty="0" smtClean="0"/>
              <a:t>cual 	permitirá </a:t>
            </a:r>
            <a:r>
              <a:rPr lang="es-ES" sz="1800" dirty="0"/>
              <a:t>desarrollar lineamientos, los cuales serán tomados </a:t>
            </a:r>
            <a:r>
              <a:rPr lang="es-ES" sz="1800" dirty="0" smtClean="0"/>
              <a:t>	directamente </a:t>
            </a:r>
            <a:r>
              <a:rPr lang="es-ES" sz="1800" dirty="0"/>
              <a:t>del segmento o mercado objetivo </a:t>
            </a:r>
            <a:endParaRPr lang="es-ES" sz="1800" dirty="0" smtClean="0"/>
          </a:p>
          <a:p>
            <a:pPr marL="0" indent="0">
              <a:buNone/>
            </a:pPr>
            <a:r>
              <a:rPr lang="es-ES" sz="1800" dirty="0" smtClean="0"/>
              <a:t>	Análisis </a:t>
            </a:r>
            <a:r>
              <a:rPr lang="es-ES" sz="1800" dirty="0"/>
              <a:t>a la empresa “Todo Tour  </a:t>
            </a:r>
            <a:r>
              <a:rPr lang="es-ES" sz="1800" dirty="0" smtClean="0"/>
              <a:t>Agencia </a:t>
            </a:r>
            <a:r>
              <a:rPr lang="es-ES" sz="1800" dirty="0"/>
              <a:t>de Viajes S.A</a:t>
            </a:r>
            <a:r>
              <a:rPr lang="es-ES" sz="1800" dirty="0" smtClean="0"/>
              <a:t>” (12 empleados)</a:t>
            </a:r>
          </a:p>
        </p:txBody>
      </p:sp>
      <p:pic>
        <p:nvPicPr>
          <p:cNvPr id="7" name="Picture 4" descr="http://informabtlcdnzone.grupodecomunicac.netdna-cdn.com/wp-content/uploads/2015/01/encues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3846" y="3733800"/>
            <a:ext cx="2953554" cy="2587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214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1033182"/>
          </a:xfrm>
        </p:spPr>
        <p:txBody>
          <a:bodyPr/>
          <a:lstStyle/>
          <a:p>
            <a:r>
              <a:rPr lang="es-ES" sz="3200" b="1" dirty="0"/>
              <a:t>Instrumentos de recolección de información </a:t>
            </a:r>
            <a:endParaRPr lang="es-EC" sz="3200" b="1" dirty="0"/>
          </a:p>
        </p:txBody>
      </p:sp>
      <p:sp>
        <p:nvSpPr>
          <p:cNvPr id="5" name="Rectángulo 4"/>
          <p:cNvSpPr/>
          <p:nvPr/>
        </p:nvSpPr>
        <p:spPr>
          <a:xfrm>
            <a:off x="749301" y="1724143"/>
            <a:ext cx="9867900" cy="923330"/>
          </a:xfrm>
          <a:prstGeom prst="rect">
            <a:avLst/>
          </a:prstGeom>
        </p:spPr>
        <p:txBody>
          <a:bodyPr wrap="square">
            <a:spAutoFit/>
          </a:bodyPr>
          <a:lstStyle/>
          <a:p>
            <a:pPr algn="just"/>
            <a:r>
              <a:rPr lang="es-ES" dirty="0"/>
              <a:t>Como segundo punto para la recolección de información y conocer que tan satisfechos se encuentran los turistas al utilizar el servicio  de  agencias de viajes, se toma en cuenta el número de turistas que visitan la ciudad de Quito</a:t>
            </a:r>
            <a:endParaRPr lang="es-EC"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3922761493"/>
              </p:ext>
            </p:extLst>
          </p:nvPr>
        </p:nvGraphicFramePr>
        <p:xfrm>
          <a:off x="920752" y="3313589"/>
          <a:ext cx="9524998" cy="2773680"/>
        </p:xfrm>
        <a:graphic>
          <a:graphicData uri="http://schemas.openxmlformats.org/drawingml/2006/table">
            <a:tbl>
              <a:tblPr firstRow="1" firstCol="1" bandRow="1">
                <a:tableStyleId>{5C22544A-7EE6-4342-B048-85BDC9FD1C3A}</a:tableStyleId>
              </a:tblPr>
              <a:tblGrid>
                <a:gridCol w="4248148"/>
                <a:gridCol w="2638425"/>
                <a:gridCol w="2638425"/>
              </a:tblGrid>
              <a:tr h="411480">
                <a:tc>
                  <a:txBody>
                    <a:bodyPr/>
                    <a:lstStyle/>
                    <a:p>
                      <a:pPr algn="ctr">
                        <a:lnSpc>
                          <a:spcPct val="150000"/>
                        </a:lnSpc>
                        <a:spcAft>
                          <a:spcPts val="0"/>
                        </a:spcAft>
                      </a:pPr>
                      <a:r>
                        <a:rPr lang="es-EC" sz="1200" dirty="0">
                          <a:effectLst/>
                        </a:rPr>
                        <a:t>Lugar visitado en Quito </a:t>
                      </a:r>
                      <a:br>
                        <a:rPr lang="es-EC" sz="1200" dirty="0">
                          <a:effectLst/>
                        </a:rPr>
                      </a:br>
                      <a:r>
                        <a:rPr lang="es-EC" sz="1200" dirty="0">
                          <a:effectLst/>
                        </a:rPr>
                        <a:t>ESPECIFICO</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Visitas de turistas</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Porcentaje en el total</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205740">
                <a:tc>
                  <a:txBody>
                    <a:bodyPr/>
                    <a:lstStyle/>
                    <a:p>
                      <a:pPr indent="114300">
                        <a:lnSpc>
                          <a:spcPct val="150000"/>
                        </a:lnSpc>
                        <a:spcAft>
                          <a:spcPts val="0"/>
                        </a:spcAft>
                      </a:pPr>
                      <a:r>
                        <a:rPr lang="es-EC" sz="1200" dirty="0">
                          <a:effectLst/>
                        </a:rPr>
                        <a:t>1 Centro histórico</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34.698</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29,6%</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205740">
                <a:tc>
                  <a:txBody>
                    <a:bodyPr/>
                    <a:lstStyle/>
                    <a:p>
                      <a:pPr indent="114300">
                        <a:lnSpc>
                          <a:spcPct val="150000"/>
                        </a:lnSpc>
                        <a:spcAft>
                          <a:spcPts val="0"/>
                        </a:spcAft>
                      </a:pPr>
                      <a:r>
                        <a:rPr lang="es-EC" sz="1200" dirty="0">
                          <a:effectLst/>
                        </a:rPr>
                        <a:t>1 La Ronda</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21.635</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18,4%</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205740">
                <a:tc>
                  <a:txBody>
                    <a:bodyPr/>
                    <a:lstStyle/>
                    <a:p>
                      <a:pPr indent="114300">
                        <a:lnSpc>
                          <a:spcPct val="150000"/>
                        </a:lnSpc>
                        <a:spcAft>
                          <a:spcPts val="0"/>
                        </a:spcAft>
                      </a:pPr>
                      <a:r>
                        <a:rPr lang="es-EC" sz="1200" dirty="0">
                          <a:effectLst/>
                        </a:rPr>
                        <a:t>1 Compañía de Jesús</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5.166</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4,4%</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205740">
                <a:tc>
                  <a:txBody>
                    <a:bodyPr/>
                    <a:lstStyle/>
                    <a:p>
                      <a:pPr indent="114300">
                        <a:lnSpc>
                          <a:spcPct val="150000"/>
                        </a:lnSpc>
                        <a:spcAft>
                          <a:spcPts val="0"/>
                        </a:spcAft>
                      </a:pPr>
                      <a:r>
                        <a:rPr lang="es-EC" sz="1200">
                          <a:effectLst/>
                        </a:rPr>
                        <a:t>1 La Catedral</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4.635</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4,0%</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205740">
                <a:tc>
                  <a:txBody>
                    <a:bodyPr/>
                    <a:lstStyle/>
                    <a:p>
                      <a:pPr indent="114300">
                        <a:lnSpc>
                          <a:spcPct val="150000"/>
                        </a:lnSpc>
                        <a:spcAft>
                          <a:spcPts val="0"/>
                        </a:spcAft>
                      </a:pPr>
                      <a:r>
                        <a:rPr lang="es-EC" sz="1200">
                          <a:effectLst/>
                        </a:rPr>
                        <a:t>1 San Francisco</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4.409</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3,8%</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205740">
                <a:tc>
                  <a:txBody>
                    <a:bodyPr/>
                    <a:lstStyle/>
                    <a:p>
                      <a:pPr indent="114300">
                        <a:lnSpc>
                          <a:spcPct val="150000"/>
                        </a:lnSpc>
                        <a:spcAft>
                          <a:spcPts val="0"/>
                        </a:spcAft>
                      </a:pPr>
                      <a:r>
                        <a:rPr lang="es-EC" sz="1200">
                          <a:effectLst/>
                        </a:rPr>
                        <a:t>1 La Basílica</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3.001</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2,6%</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205740">
                <a:tc>
                  <a:txBody>
                    <a:bodyPr/>
                    <a:lstStyle/>
                    <a:p>
                      <a:pPr indent="114300">
                        <a:lnSpc>
                          <a:spcPct val="150000"/>
                        </a:lnSpc>
                        <a:spcAft>
                          <a:spcPts val="0"/>
                        </a:spcAft>
                      </a:pPr>
                      <a:r>
                        <a:rPr lang="es-EC" sz="1200">
                          <a:effectLst/>
                        </a:rPr>
                        <a:t>1 Museo de la Ciudad</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2.289</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2,0%</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04800">
                <a:tc>
                  <a:txBody>
                    <a:bodyPr/>
                    <a:lstStyle/>
                    <a:p>
                      <a:pPr indent="114300">
                        <a:lnSpc>
                          <a:spcPct val="150000"/>
                        </a:lnSpc>
                        <a:spcAft>
                          <a:spcPts val="0"/>
                        </a:spcAft>
                      </a:pPr>
                      <a:r>
                        <a:rPr lang="es-EC" sz="1200">
                          <a:effectLst/>
                        </a:rPr>
                        <a:t>1 Plaza de la Independencia / Palacio de Carondelet</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1.131</a:t>
                      </a:r>
                      <a:endParaRPr lang="es-EC"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1,0%</a:t>
                      </a:r>
                      <a:endParaRPr lang="es-EC"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803684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4000" b="1" dirty="0" smtClean="0"/>
              <a:t>Tipo de Muestreo</a:t>
            </a:r>
            <a:endParaRPr lang="es-EC" sz="4000" b="1"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1104293" y="1519518"/>
                <a:ext cx="8946541" cy="4614582"/>
              </a:xfrm>
            </p:spPr>
            <p:txBody>
              <a:bodyPr>
                <a:normAutofit/>
              </a:bodyPr>
              <a:lstStyle/>
              <a:p>
                <a:r>
                  <a:rPr lang="es-EC" sz="1700" b="1" dirty="0" smtClean="0"/>
                  <a:t>Probabilístico</a:t>
                </a:r>
                <a:r>
                  <a:rPr lang="es-EC" sz="1700" dirty="0" smtClean="0"/>
                  <a:t> </a:t>
                </a:r>
              </a:p>
              <a:p>
                <a:pPr marL="0" indent="0" algn="just">
                  <a:buNone/>
                </a:pPr>
                <a:r>
                  <a:rPr lang="es-EC" sz="1700" dirty="0"/>
                  <a:t>	</a:t>
                </a:r>
                <a:r>
                  <a:rPr lang="es-EC" sz="1700" dirty="0"/>
                  <a:t>En este tipo de muestreo, todos los individuos de la población </a:t>
                </a:r>
                <a:r>
                  <a:rPr lang="es-EC" sz="1700" dirty="0" smtClean="0"/>
                  <a:t>pueden </a:t>
                </a:r>
                <a:r>
                  <a:rPr lang="es-EC" sz="1700" dirty="0"/>
                  <a:t>formar </a:t>
                </a:r>
                <a:r>
                  <a:rPr lang="es-EC" sz="1700" dirty="0" smtClean="0"/>
                  <a:t>  	parte </a:t>
                </a:r>
                <a:r>
                  <a:rPr lang="es-EC" sz="1700" dirty="0"/>
                  <a:t>de la muestra, tienen probabilidad positiva </a:t>
                </a:r>
                <a:r>
                  <a:rPr lang="es-EC" sz="1700" dirty="0" smtClean="0"/>
                  <a:t>de </a:t>
                </a:r>
                <a:r>
                  <a:rPr lang="es-EC" sz="1700" dirty="0"/>
                  <a:t>formar parte de la </a:t>
                </a:r>
                <a:r>
                  <a:rPr lang="es-EC" sz="1700" dirty="0" smtClean="0"/>
                  <a:t>	 	muestra.</a:t>
                </a:r>
              </a:p>
              <a:p>
                <a:pPr marL="0" indent="0" algn="just">
                  <a:buNone/>
                </a:pPr>
                <a:endParaRPr lang="es-EC" sz="1700" dirty="0" smtClean="0"/>
              </a:p>
              <a:p>
                <a:pPr algn="just"/>
                <a:r>
                  <a:rPr lang="es-ES" sz="1700" b="1" dirty="0"/>
                  <a:t>Cálculo de la </a:t>
                </a:r>
                <a:r>
                  <a:rPr lang="es-ES" sz="1700" b="1" dirty="0" smtClean="0"/>
                  <a:t>muestra</a:t>
                </a:r>
              </a:p>
              <a:p>
                <a:pPr marL="0" indent="0" algn="just">
                  <a:buNone/>
                </a:pPr>
                <a:r>
                  <a:rPr lang="es-ES" sz="1700" b="1" dirty="0"/>
                  <a:t>	</a:t>
                </a:r>
                <a:r>
                  <a:rPr lang="es-ES" sz="1700" dirty="0"/>
                  <a:t>E</a:t>
                </a:r>
                <a:r>
                  <a:rPr lang="es-ES" sz="1700" dirty="0" smtClean="0"/>
                  <a:t>n </a:t>
                </a:r>
                <a:r>
                  <a:rPr lang="es-ES" sz="1700" dirty="0"/>
                  <a:t>vista de la imposibilidad de cubrir todo el universo de trabajo, es </a:t>
                </a:r>
                <a:r>
                  <a:rPr lang="es-ES" sz="1700" dirty="0" smtClean="0"/>
                  <a:t>	imperativo </a:t>
                </a:r>
                <a:r>
                  <a:rPr lang="es-ES" sz="1700" dirty="0"/>
                  <a:t>diseñar una muestra, que es el número de observaciones </a:t>
                </a:r>
                <a:r>
                  <a:rPr lang="es-ES" sz="1700" dirty="0" smtClean="0"/>
                  <a:t>	suficientes </a:t>
                </a:r>
                <a:r>
                  <a:rPr lang="es-ES" sz="1700" dirty="0"/>
                  <a:t>para extraer conclusiones valederas, para proyectarse al </a:t>
                </a:r>
                <a:r>
                  <a:rPr lang="es-ES" sz="1700" dirty="0" smtClean="0"/>
                  <a:t>	universo.</a:t>
                </a:r>
              </a:p>
              <a:p>
                <a:pPr marL="0" indent="0" algn="just">
                  <a:buNone/>
                </a:pPr>
                <a:endParaRPr lang="es-ES" sz="1800" i="1" dirty="0"/>
              </a:p>
              <a:p>
                <a:pPr marL="0" indent="0" algn="just">
                  <a:buNone/>
                </a:pPr>
                <a14:m>
                  <m:oMathPara xmlns:m="http://schemas.openxmlformats.org/officeDocument/2006/math">
                    <m:oMathParaPr>
                      <m:jc m:val="centerGroup"/>
                    </m:oMathParaPr>
                    <m:oMath xmlns:m="http://schemas.openxmlformats.org/officeDocument/2006/math">
                      <m:r>
                        <a:rPr lang="es-ES" i="1"/>
                        <m:t>𝑛</m:t>
                      </m:r>
                      <m:r>
                        <a:rPr lang="es-ES"/>
                        <m:t>=</m:t>
                      </m:r>
                      <m:f>
                        <m:fPr>
                          <m:ctrlPr>
                            <a:rPr lang="es-EC" i="1"/>
                          </m:ctrlPr>
                        </m:fPr>
                        <m:num>
                          <m:r>
                            <a:rPr lang="es-ES" i="1"/>
                            <m:t>𝑁</m:t>
                          </m:r>
                          <m:r>
                            <a:rPr lang="es-ES" i="1"/>
                            <m:t>∗</m:t>
                          </m:r>
                          <m:sSup>
                            <m:sSupPr>
                              <m:ctrlPr>
                                <a:rPr lang="es-EC" i="1"/>
                              </m:ctrlPr>
                            </m:sSupPr>
                            <m:e>
                              <m:r>
                                <a:rPr lang="es-ES" i="1"/>
                                <m:t>𝑍</m:t>
                              </m:r>
                            </m:e>
                            <m:sup>
                              <m:r>
                                <a:rPr lang="es-ES" i="1"/>
                                <m:t>2</m:t>
                              </m:r>
                            </m:sup>
                          </m:sSup>
                          <m:r>
                            <a:rPr lang="es-ES" i="1"/>
                            <m:t>𝑝</m:t>
                          </m:r>
                          <m:r>
                            <a:rPr lang="es-ES" i="1"/>
                            <m:t>∗</m:t>
                          </m:r>
                          <m:r>
                            <a:rPr lang="es-ES" i="1"/>
                            <m:t>𝑞</m:t>
                          </m:r>
                        </m:num>
                        <m:den>
                          <m:sSup>
                            <m:sSupPr>
                              <m:ctrlPr>
                                <a:rPr lang="es-EC" i="1"/>
                              </m:ctrlPr>
                            </m:sSupPr>
                            <m:e>
                              <m:r>
                                <a:rPr lang="es-ES" i="1"/>
                                <m:t>𝑑</m:t>
                              </m:r>
                            </m:e>
                            <m:sup>
                              <m:r>
                                <a:rPr lang="es-ES" i="1"/>
                                <m:t>2∗</m:t>
                              </m:r>
                              <m:d>
                                <m:dPr>
                                  <m:ctrlPr>
                                    <a:rPr lang="es-EC" i="1"/>
                                  </m:ctrlPr>
                                </m:dPr>
                                <m:e>
                                  <m:r>
                                    <a:rPr lang="es-ES" i="1"/>
                                    <m:t>𝑁</m:t>
                                  </m:r>
                                  <m:r>
                                    <a:rPr lang="es-ES" i="1"/>
                                    <m:t>−1</m:t>
                                  </m:r>
                                </m:e>
                              </m:d>
                              <m:r>
                                <a:rPr lang="es-ES" i="1"/>
                                <m:t>+</m:t>
                              </m:r>
                              <m:sSup>
                                <m:sSupPr>
                                  <m:ctrlPr>
                                    <a:rPr lang="es-EC" i="1"/>
                                  </m:ctrlPr>
                                </m:sSupPr>
                                <m:e>
                                  <m:r>
                                    <a:rPr lang="es-ES" i="1"/>
                                    <m:t>𝑍</m:t>
                                  </m:r>
                                </m:e>
                                <m:sup>
                                  <m:r>
                                    <a:rPr lang="es-ES" i="1"/>
                                    <m:t>2</m:t>
                                  </m:r>
                                </m:sup>
                              </m:sSup>
                            </m:sup>
                          </m:sSup>
                          <m:r>
                            <a:rPr lang="es-ES" i="1"/>
                            <m:t>∗</m:t>
                          </m:r>
                          <m:r>
                            <a:rPr lang="es-ES" i="1"/>
                            <m:t>𝑝</m:t>
                          </m:r>
                          <m:r>
                            <a:rPr lang="es-ES" i="1"/>
                            <m:t>∗</m:t>
                          </m:r>
                          <m:r>
                            <a:rPr lang="es-ES" i="1"/>
                            <m:t>𝑞</m:t>
                          </m:r>
                        </m:den>
                      </m:f>
                    </m:oMath>
                  </m:oMathPara>
                </a14:m>
                <a:endParaRPr lang="es-EC" dirty="0"/>
              </a:p>
              <a:p>
                <a:pPr marL="0" indent="0" algn="just">
                  <a:buNone/>
                </a:pPr>
                <a:endParaRPr lang="es-EC" sz="1800" b="1"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1104293" y="1519518"/>
                <a:ext cx="8946541" cy="4614582"/>
              </a:xfrm>
              <a:blipFill rotWithShape="0">
                <a:blip r:embed="rId2"/>
                <a:stretch>
                  <a:fillRect l="-68" t="-264" r="-477"/>
                </a:stretch>
              </a:blipFill>
            </p:spPr>
            <p:txBody>
              <a:bodyPr/>
              <a:lstStyle/>
              <a:p>
                <a:r>
                  <a:rPr lang="es-EC">
                    <a:noFill/>
                  </a:rPr>
                  <a:t> </a:t>
                </a:r>
              </a:p>
            </p:txBody>
          </p:sp>
        </mc:Fallback>
      </mc:AlternateContent>
    </p:spTree>
    <p:extLst>
      <p:ext uri="{BB962C8B-B14F-4D97-AF65-F5344CB8AC3E}">
        <p14:creationId xmlns:p14="http://schemas.microsoft.com/office/powerpoint/2010/main" val="383834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38172"/>
            <a:ext cx="9404723" cy="1400530"/>
          </a:xfrm>
        </p:spPr>
        <p:txBody>
          <a:bodyPr/>
          <a:lstStyle/>
          <a:p>
            <a:r>
              <a:rPr lang="es-EC" sz="4000" b="1" dirty="0" smtClean="0"/>
              <a:t>Cálculo de la Muestra </a:t>
            </a:r>
            <a:endParaRPr lang="es-EC" sz="4000" b="1"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646110" y="1257300"/>
                <a:ext cx="9175631" cy="5384821"/>
              </a:xfrm>
            </p:spPr>
            <p:txBody>
              <a:bodyPr>
                <a:normAutofit/>
              </a:bodyPr>
              <a:lstStyle/>
              <a:p>
                <a:r>
                  <a:rPr lang="es-ES" sz="1500" b="1" dirty="0" smtClean="0"/>
                  <a:t>N </a:t>
                </a:r>
                <a:r>
                  <a:rPr lang="es-ES" sz="1500" b="1" dirty="0"/>
                  <a:t>=</a:t>
                </a:r>
                <a:r>
                  <a:rPr lang="es-ES" sz="1500" dirty="0"/>
                  <a:t> Total de la población </a:t>
                </a:r>
                <a:endParaRPr lang="es-EC" sz="1500" dirty="0"/>
              </a:p>
              <a:p>
                <a:r>
                  <a:rPr lang="es-ES" sz="1500" b="1" dirty="0"/>
                  <a:t>Zα=</a:t>
                </a:r>
                <a:r>
                  <a:rPr lang="es-ES" sz="1500" dirty="0"/>
                  <a:t> 1.96 al cuadrado (si la seguridad es del 95%), nivel de confianza. </a:t>
                </a:r>
                <a:endParaRPr lang="es-EC" sz="1500" dirty="0"/>
              </a:p>
              <a:p>
                <a:r>
                  <a:rPr lang="es-ES" sz="1500" b="1" dirty="0"/>
                  <a:t>p = </a:t>
                </a:r>
                <a:r>
                  <a:rPr lang="es-ES" sz="1500" dirty="0"/>
                  <a:t>Probabilidad de éxito</a:t>
                </a:r>
                <a:r>
                  <a:rPr lang="es-ES" sz="1500" b="1" dirty="0"/>
                  <a:t> </a:t>
                </a:r>
                <a:r>
                  <a:rPr lang="es-ES" sz="1500" dirty="0"/>
                  <a:t>proporción esperada (en este caso 5% = 0.05)</a:t>
                </a:r>
                <a:endParaRPr lang="es-EC" sz="1500" dirty="0"/>
              </a:p>
              <a:p>
                <a:r>
                  <a:rPr lang="es-ES" sz="1500" b="1" dirty="0"/>
                  <a:t>q =</a:t>
                </a:r>
                <a:r>
                  <a:rPr lang="es-ES" sz="1500" dirty="0"/>
                  <a:t> 1 – p (en este caso 1-0.05 = 0.95)</a:t>
                </a:r>
                <a:endParaRPr lang="es-EC" sz="1500" dirty="0"/>
              </a:p>
              <a:p>
                <a:r>
                  <a:rPr lang="es-ES" sz="1500" b="1" dirty="0"/>
                  <a:t>d =</a:t>
                </a:r>
                <a:r>
                  <a:rPr lang="es-ES" sz="1500" dirty="0"/>
                  <a:t> precisión (error máximo admisible en términos de proporción).</a:t>
                </a:r>
                <a:endParaRPr lang="es-EC" sz="1500" dirty="0"/>
              </a:p>
              <a:p>
                <a:r>
                  <a:rPr lang="es-ES" sz="1500" dirty="0"/>
                  <a:t>Dentro de la simbología se determina la siguiente especificación para el cálculo, se estima que contamos con un 95% de confiabilidad y por tanto un porcentaje de error del 5% (0.05). </a:t>
                </a:r>
                <a:endParaRPr lang="es-ES" sz="1500" dirty="0" smtClean="0"/>
              </a:p>
              <a:p>
                <a:r>
                  <a:rPr lang="es-ES" sz="1500" b="1" dirty="0"/>
                  <a:t>Desarrollo</a:t>
                </a:r>
                <a:r>
                  <a:rPr lang="es-ES" sz="1500" b="1" dirty="0" smtClean="0"/>
                  <a:t>:</a:t>
                </a:r>
                <a:r>
                  <a:rPr lang="es-ES" sz="1500" b="1" dirty="0"/>
                  <a:t> </a:t>
                </a:r>
                <a:endParaRPr lang="es-EC" sz="1500" dirty="0"/>
              </a:p>
              <a:p>
                <a14:m>
                  <m:oMath xmlns:m="http://schemas.openxmlformats.org/officeDocument/2006/math">
                    <m:r>
                      <a:rPr lang="es-ES" sz="1500" i="1"/>
                      <m:t>𝑛</m:t>
                    </m:r>
                    <m:r>
                      <a:rPr lang="es-ES" sz="1500"/>
                      <m:t>=</m:t>
                    </m:r>
                    <m:f>
                      <m:fPr>
                        <m:ctrlPr>
                          <a:rPr lang="es-EC" sz="1500" i="1"/>
                        </m:ctrlPr>
                      </m:fPr>
                      <m:num>
                        <m:r>
                          <a:rPr lang="es-ES" sz="1500" i="1"/>
                          <m:t>117.263∗</m:t>
                        </m:r>
                        <m:sSup>
                          <m:sSupPr>
                            <m:ctrlPr>
                              <a:rPr lang="es-EC" sz="1500" i="1"/>
                            </m:ctrlPr>
                          </m:sSupPr>
                          <m:e>
                            <m:r>
                              <a:rPr lang="es-ES" sz="1500" i="1"/>
                              <m:t>1.96</m:t>
                            </m:r>
                          </m:e>
                          <m:sup>
                            <m:r>
                              <a:rPr lang="es-ES" sz="1500" i="1"/>
                              <m:t>2</m:t>
                            </m:r>
                          </m:sup>
                        </m:sSup>
                        <m:r>
                          <a:rPr lang="es-ES" sz="1500" i="1"/>
                          <m:t> 0.05∗0.95</m:t>
                        </m:r>
                      </m:num>
                      <m:den>
                        <m:sSup>
                          <m:sSupPr>
                            <m:ctrlPr>
                              <a:rPr lang="es-EC" sz="1500" i="1"/>
                            </m:ctrlPr>
                          </m:sSupPr>
                          <m:e>
                            <m:r>
                              <a:rPr lang="es-ES" sz="1500" i="1"/>
                              <m:t>0.03</m:t>
                            </m:r>
                          </m:e>
                          <m:sup>
                            <m:r>
                              <a:rPr lang="es-ES" sz="1500" i="1"/>
                              <m:t>2∗</m:t>
                            </m:r>
                          </m:sup>
                        </m:sSup>
                        <m:r>
                          <a:rPr lang="es-ES" sz="1500" i="1"/>
                          <m:t> </m:t>
                        </m:r>
                        <m:d>
                          <m:dPr>
                            <m:ctrlPr>
                              <a:rPr lang="es-EC" sz="1500" i="1"/>
                            </m:ctrlPr>
                          </m:dPr>
                          <m:e>
                            <m:r>
                              <a:rPr lang="es-ES" sz="1500" i="1"/>
                              <m:t>117.263−1</m:t>
                            </m:r>
                          </m:e>
                        </m:d>
                        <m:r>
                          <a:rPr lang="es-ES" sz="1500" i="1"/>
                          <m:t>+</m:t>
                        </m:r>
                        <m:sSup>
                          <m:sSupPr>
                            <m:ctrlPr>
                              <a:rPr lang="es-EC" sz="1500" i="1"/>
                            </m:ctrlPr>
                          </m:sSupPr>
                          <m:e>
                            <m:r>
                              <a:rPr lang="es-ES" sz="1500" i="1"/>
                              <m:t>1,96</m:t>
                            </m:r>
                          </m:e>
                          <m:sup>
                            <m:r>
                              <a:rPr lang="es-ES" sz="1500" i="1"/>
                              <m:t>2   </m:t>
                            </m:r>
                          </m:sup>
                        </m:sSup>
                        <m:r>
                          <a:rPr lang="es-ES" sz="1500" i="1"/>
                          <m:t>∗0.05∗0.95</m:t>
                        </m:r>
                      </m:den>
                    </m:f>
                    <m:r>
                      <a:rPr lang="es-ES" sz="1500" i="1"/>
                      <m:t> </m:t>
                    </m:r>
                  </m:oMath>
                </a14:m>
                <a:r>
                  <a:rPr lang="es-ES" sz="1500" dirty="0"/>
                  <a:t> </a:t>
                </a:r>
                <a:endParaRPr lang="es-EC" sz="1500" dirty="0"/>
              </a:p>
              <a:p>
                <a14:m>
                  <m:oMath xmlns:m="http://schemas.openxmlformats.org/officeDocument/2006/math">
                    <m:r>
                      <a:rPr lang="es-ES" sz="1500" i="1"/>
                      <m:t>𝑛</m:t>
                    </m:r>
                    <m:r>
                      <a:rPr lang="es-ES" sz="1500"/>
                      <m:t>=</m:t>
                    </m:r>
                    <m:f>
                      <m:fPr>
                        <m:ctrlPr>
                          <a:rPr lang="es-EC" sz="1500" i="1"/>
                        </m:ctrlPr>
                      </m:fPr>
                      <m:num>
                        <m:r>
                          <a:rPr lang="es-ES" sz="1500" i="1"/>
                          <m:t>21.397,6831</m:t>
                        </m:r>
                      </m:num>
                      <m:den>
                        <m:r>
                          <a:rPr lang="es-ES" sz="1500" i="1"/>
                          <m:t>105,7182</m:t>
                        </m:r>
                      </m:den>
                    </m:f>
                    <m:r>
                      <a:rPr lang="es-ES" sz="1500" i="1"/>
                      <m:t> </m:t>
                    </m:r>
                  </m:oMath>
                </a14:m>
                <a:r>
                  <a:rPr lang="es-ES" sz="1500" dirty="0"/>
                  <a:t> </a:t>
                </a:r>
                <a:endParaRPr lang="es-EC" sz="1500" dirty="0"/>
              </a:p>
              <a:p>
                <a14:m>
                  <m:oMath xmlns:m="http://schemas.openxmlformats.org/officeDocument/2006/math">
                    <m:r>
                      <a:rPr lang="es-ES" sz="1500" i="1"/>
                      <m:t>𝑛</m:t>
                    </m:r>
                    <m:r>
                      <a:rPr lang="es-ES" sz="1500"/>
                      <m:t>=</m:t>
                    </m:r>
                    <m:r>
                      <a:rPr lang="es-ES" sz="1500" i="1"/>
                      <m:t>202,40</m:t>
                    </m:r>
                  </m:oMath>
                </a14:m>
                <a:r>
                  <a:rPr lang="es-ES" sz="1500" dirty="0"/>
                  <a:t> </a:t>
                </a:r>
                <a:endParaRPr lang="es-EC" sz="1500" dirty="0"/>
              </a:p>
              <a:p>
                <a14:m>
                  <m:oMath xmlns:m="http://schemas.openxmlformats.org/officeDocument/2006/math">
                    <m:r>
                      <a:rPr lang="es-ES" sz="1500" i="1"/>
                      <m:t>𝑛</m:t>
                    </m:r>
                    <m:r>
                      <a:rPr lang="es-ES" sz="1500"/>
                      <m:t>=</m:t>
                    </m:r>
                    <m:r>
                      <a:rPr lang="es-ES" sz="1500" i="1"/>
                      <m:t>202 </m:t>
                    </m:r>
                  </m:oMath>
                </a14:m>
                <a:r>
                  <a:rPr lang="es-ES" sz="1500" dirty="0"/>
                  <a:t> // </a:t>
                </a:r>
                <a:r>
                  <a:rPr lang="es-ES" sz="1500" dirty="0" smtClean="0"/>
                  <a:t>Encuestas</a:t>
                </a:r>
                <a:r>
                  <a:rPr lang="es-ES" sz="1500" dirty="0"/>
                  <a:t> </a:t>
                </a:r>
                <a:endParaRPr lang="es-EC" sz="1500" dirty="0"/>
              </a:p>
              <a:p>
                <a:pPr marL="0" indent="0" algn="just">
                  <a:buNone/>
                </a:pPr>
                <a:r>
                  <a:rPr lang="es-ES" sz="1500" dirty="0" smtClean="0"/>
                  <a:t>	</a:t>
                </a:r>
                <a:r>
                  <a:rPr lang="es-ES" sz="1500" b="1" dirty="0" smtClean="0"/>
                  <a:t>Al </a:t>
                </a:r>
                <a:r>
                  <a:rPr lang="es-ES" sz="1500" b="1" dirty="0"/>
                  <a:t>realizar el cálculo de la muestra, se determina 202 encuestas, que se realizará en </a:t>
                </a:r>
                <a:r>
                  <a:rPr lang="es-ES" sz="1500" b="1" dirty="0" smtClean="0"/>
                  <a:t>	diferentes lugares </a:t>
                </a:r>
                <a:r>
                  <a:rPr lang="es-ES" sz="1500" b="1" dirty="0"/>
                  <a:t>visitados por los turistas en la ciudad de Quito.  </a:t>
                </a:r>
                <a:endParaRPr lang="es-EC" sz="1500" b="1" dirty="0"/>
              </a:p>
              <a:p>
                <a:pPr marL="0" indent="0">
                  <a:buNone/>
                </a:pPr>
                <a:endParaRPr lang="es-EC" sz="1400" dirty="0"/>
              </a:p>
              <a:p>
                <a:endParaRPr lang="es-EC"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646110" y="1257300"/>
                <a:ext cx="9175631" cy="5384821"/>
              </a:xfrm>
              <a:blipFill rotWithShape="0">
                <a:blip r:embed="rId2"/>
                <a:stretch>
                  <a:fillRect t="-113" r="-266"/>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8" name="Rectángulo 7"/>
              <p:cNvSpPr/>
              <p:nvPr/>
            </p:nvSpPr>
            <p:spPr>
              <a:xfrm>
                <a:off x="5233926" y="4222771"/>
                <a:ext cx="2759394" cy="714811"/>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𝑛</m:t>
                      </m:r>
                      <m:r>
                        <a:rPr lang="es-ES">
                          <a:latin typeface="Cambria Math" panose="02040503050406030204" pitchFamily="18" charset="0"/>
                        </a:rPr>
                        <m:t>=</m:t>
                      </m:r>
                      <m:f>
                        <m:fPr>
                          <m:ctrlPr>
                            <a:rPr lang="es-EC" i="1">
                              <a:latin typeface="Cambria Math" panose="02040503050406030204" pitchFamily="18" charset="0"/>
                            </a:rPr>
                          </m:ctrlPr>
                        </m:fPr>
                        <m:num>
                          <m:r>
                            <a:rPr lang="es-ES" i="1">
                              <a:latin typeface="Cambria Math" panose="02040503050406030204" pitchFamily="18" charset="0"/>
                            </a:rPr>
                            <m:t>𝑁</m:t>
                          </m:r>
                          <m:r>
                            <a:rPr lang="es-ES" i="1">
                              <a:latin typeface="Cambria Math" panose="02040503050406030204" pitchFamily="18" charset="0"/>
                            </a:rPr>
                            <m:t>∗</m:t>
                          </m:r>
                          <m:sSup>
                            <m:sSupPr>
                              <m:ctrlPr>
                                <a:rPr lang="es-EC" i="1">
                                  <a:latin typeface="Cambria Math" panose="02040503050406030204" pitchFamily="18" charset="0"/>
                                </a:rPr>
                              </m:ctrlPr>
                            </m:sSupPr>
                            <m:e>
                              <m:r>
                                <a:rPr lang="es-ES" i="1">
                                  <a:latin typeface="Cambria Math" panose="02040503050406030204" pitchFamily="18" charset="0"/>
                                </a:rPr>
                                <m:t>𝑍</m:t>
                              </m:r>
                            </m:e>
                            <m:sup>
                              <m:r>
                                <a:rPr lang="es-ES" i="1">
                                  <a:latin typeface="Cambria Math" panose="02040503050406030204" pitchFamily="18" charset="0"/>
                                </a:rPr>
                                <m:t>2</m:t>
                              </m:r>
                            </m:sup>
                          </m:sSup>
                          <m:r>
                            <a:rPr lang="es-ES" i="1">
                              <a:latin typeface="Cambria Math" panose="02040503050406030204" pitchFamily="18" charset="0"/>
                            </a:rPr>
                            <m:t>𝑝</m:t>
                          </m:r>
                          <m:r>
                            <a:rPr lang="es-ES" i="1">
                              <a:latin typeface="Cambria Math" panose="02040503050406030204" pitchFamily="18" charset="0"/>
                            </a:rPr>
                            <m:t>∗</m:t>
                          </m:r>
                          <m:r>
                            <a:rPr lang="es-ES" i="1">
                              <a:latin typeface="Cambria Math" panose="02040503050406030204" pitchFamily="18" charset="0"/>
                            </a:rPr>
                            <m:t>𝑞</m:t>
                          </m:r>
                        </m:num>
                        <m:den>
                          <m:sSup>
                            <m:sSupPr>
                              <m:ctrlPr>
                                <a:rPr lang="es-EC" i="1">
                                  <a:latin typeface="Cambria Math" panose="02040503050406030204" pitchFamily="18" charset="0"/>
                                </a:rPr>
                              </m:ctrlPr>
                            </m:sSupPr>
                            <m:e>
                              <m:r>
                                <a:rPr lang="es-ES" i="1">
                                  <a:latin typeface="Cambria Math" panose="02040503050406030204" pitchFamily="18" charset="0"/>
                                </a:rPr>
                                <m:t>𝑑</m:t>
                              </m:r>
                            </m:e>
                            <m:sup>
                              <m:r>
                                <a:rPr lang="es-ES" i="1">
                                  <a:latin typeface="Cambria Math" panose="02040503050406030204" pitchFamily="18" charset="0"/>
                                </a:rPr>
                                <m:t>2∗</m:t>
                              </m:r>
                              <m:d>
                                <m:dPr>
                                  <m:ctrlPr>
                                    <a:rPr lang="es-EC" i="1">
                                      <a:latin typeface="Cambria Math" panose="02040503050406030204" pitchFamily="18" charset="0"/>
                                    </a:rPr>
                                  </m:ctrlPr>
                                </m:dPr>
                                <m:e>
                                  <m:r>
                                    <a:rPr lang="es-ES" i="1">
                                      <a:latin typeface="Cambria Math" panose="02040503050406030204" pitchFamily="18" charset="0"/>
                                    </a:rPr>
                                    <m:t>𝑁</m:t>
                                  </m:r>
                                  <m:r>
                                    <a:rPr lang="es-ES" i="1">
                                      <a:latin typeface="Cambria Math" panose="02040503050406030204" pitchFamily="18" charset="0"/>
                                    </a:rPr>
                                    <m:t>−1</m:t>
                                  </m:r>
                                </m:e>
                              </m:d>
                              <m:r>
                                <a:rPr lang="es-ES" i="1">
                                  <a:latin typeface="Cambria Math" panose="02040503050406030204" pitchFamily="18" charset="0"/>
                                </a:rPr>
                                <m:t>+</m:t>
                              </m:r>
                              <m:sSup>
                                <m:sSupPr>
                                  <m:ctrlPr>
                                    <a:rPr lang="es-EC" i="1">
                                      <a:latin typeface="Cambria Math" panose="02040503050406030204" pitchFamily="18" charset="0"/>
                                    </a:rPr>
                                  </m:ctrlPr>
                                </m:sSupPr>
                                <m:e>
                                  <m:r>
                                    <a:rPr lang="es-ES" i="1">
                                      <a:latin typeface="Cambria Math" panose="02040503050406030204" pitchFamily="18" charset="0"/>
                                    </a:rPr>
                                    <m:t>𝑍</m:t>
                                  </m:r>
                                </m:e>
                                <m:sup>
                                  <m:r>
                                    <a:rPr lang="es-ES" i="1">
                                      <a:latin typeface="Cambria Math" panose="02040503050406030204" pitchFamily="18" charset="0"/>
                                    </a:rPr>
                                    <m:t>2</m:t>
                                  </m:r>
                                </m:sup>
                              </m:sSup>
                            </m:sup>
                          </m:sSup>
                          <m:r>
                            <a:rPr lang="es-ES" i="1">
                              <a:latin typeface="Cambria Math" panose="02040503050406030204" pitchFamily="18" charset="0"/>
                            </a:rPr>
                            <m:t>∗</m:t>
                          </m:r>
                          <m:r>
                            <a:rPr lang="es-ES" i="1">
                              <a:latin typeface="Cambria Math" panose="02040503050406030204" pitchFamily="18" charset="0"/>
                            </a:rPr>
                            <m:t>𝑝</m:t>
                          </m:r>
                          <m:r>
                            <a:rPr lang="es-ES" i="1">
                              <a:latin typeface="Cambria Math" panose="02040503050406030204" pitchFamily="18" charset="0"/>
                            </a:rPr>
                            <m:t>∗</m:t>
                          </m:r>
                          <m:r>
                            <a:rPr lang="es-ES" i="1">
                              <a:latin typeface="Cambria Math" panose="02040503050406030204" pitchFamily="18" charset="0"/>
                            </a:rPr>
                            <m:t>𝑞</m:t>
                          </m:r>
                        </m:den>
                      </m:f>
                    </m:oMath>
                  </m:oMathPara>
                </a14:m>
                <a:endParaRPr lang="es-EC" dirty="0"/>
              </a:p>
            </p:txBody>
          </p:sp>
        </mc:Choice>
        <mc:Fallback>
          <p:sp>
            <p:nvSpPr>
              <p:cNvPr id="8" name="Rectángulo 7"/>
              <p:cNvSpPr>
                <a:spLocks noRot="1" noChangeAspect="1" noMove="1" noResize="1" noEditPoints="1" noAdjustHandles="1" noChangeArrowheads="1" noChangeShapeType="1" noTextEdit="1"/>
              </p:cNvSpPr>
              <p:nvPr/>
            </p:nvSpPr>
            <p:spPr>
              <a:xfrm>
                <a:off x="5233926" y="4222771"/>
                <a:ext cx="2759394" cy="714811"/>
              </a:xfrm>
              <a:prstGeom prst="rect">
                <a:avLst/>
              </a:prstGeom>
              <a:blipFill rotWithShape="0">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109080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400" b="1" dirty="0"/>
              <a:t>Análisis e interpretación de resultados  del personal de la Empresa “Todo Tour   Agencia de Viajes S.A”</a:t>
            </a:r>
            <a:endParaRPr lang="es-EC" sz="2400" b="1" dirty="0"/>
          </a:p>
        </p:txBody>
      </p:sp>
      <p:sp>
        <p:nvSpPr>
          <p:cNvPr id="3" name="Marcador de contenido 2"/>
          <p:cNvSpPr>
            <a:spLocks noGrp="1"/>
          </p:cNvSpPr>
          <p:nvPr>
            <p:ph idx="1"/>
          </p:nvPr>
        </p:nvSpPr>
        <p:spPr>
          <a:xfrm>
            <a:off x="1204423" y="1626235"/>
            <a:ext cx="9160853" cy="4597399"/>
          </a:xfrm>
        </p:spPr>
        <p:txBody>
          <a:bodyPr/>
          <a:lstStyle/>
          <a:p>
            <a:r>
              <a:rPr lang="es-EC" b="1" dirty="0"/>
              <a:t>¿Usted se siente identificado con el servicio que brinda la empresa?</a:t>
            </a:r>
            <a:endParaRPr lang="es-EC" dirty="0"/>
          </a:p>
        </p:txBody>
      </p:sp>
      <p:graphicFrame>
        <p:nvGraphicFramePr>
          <p:cNvPr id="4" name="Gráfico 3"/>
          <p:cNvGraphicFramePr/>
          <p:nvPr>
            <p:extLst>
              <p:ext uri="{D42A27DB-BD31-4B8C-83A1-F6EECF244321}">
                <p14:modId xmlns:p14="http://schemas.microsoft.com/office/powerpoint/2010/main" val="198531490"/>
              </p:ext>
            </p:extLst>
          </p:nvPr>
        </p:nvGraphicFramePr>
        <p:xfrm>
          <a:off x="2070101" y="2465069"/>
          <a:ext cx="7315200" cy="28562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8811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400" b="1" dirty="0"/>
              <a:t>Análisis e interpretación de resultados  del personal de la Empresa “Todo Tour   Agencia de Viajes S.A”</a:t>
            </a:r>
            <a:endParaRPr lang="es-EC" sz="2400" dirty="0"/>
          </a:p>
        </p:txBody>
      </p:sp>
      <p:sp>
        <p:nvSpPr>
          <p:cNvPr id="3" name="Marcador de contenido 2"/>
          <p:cNvSpPr>
            <a:spLocks noGrp="1"/>
          </p:cNvSpPr>
          <p:nvPr>
            <p:ph idx="1"/>
          </p:nvPr>
        </p:nvSpPr>
        <p:spPr>
          <a:xfrm>
            <a:off x="1055832" y="1773519"/>
            <a:ext cx="8946541" cy="4195481"/>
          </a:xfrm>
        </p:spPr>
        <p:txBody>
          <a:bodyPr/>
          <a:lstStyle/>
          <a:p>
            <a:r>
              <a:rPr lang="es-EC" b="1" dirty="0"/>
              <a:t>¿Su jefe inmediato escucha su sugerencia ante un problema laboral</a:t>
            </a:r>
            <a:r>
              <a:rPr lang="es-EC" b="1" dirty="0" smtClean="0"/>
              <a:t>?</a:t>
            </a:r>
          </a:p>
          <a:p>
            <a:endParaRPr lang="es-EC" dirty="0"/>
          </a:p>
        </p:txBody>
      </p:sp>
      <p:graphicFrame>
        <p:nvGraphicFramePr>
          <p:cNvPr id="4" name="Gráfico 3"/>
          <p:cNvGraphicFramePr/>
          <p:nvPr>
            <p:extLst>
              <p:ext uri="{D42A27DB-BD31-4B8C-83A1-F6EECF244321}">
                <p14:modId xmlns:p14="http://schemas.microsoft.com/office/powerpoint/2010/main" val="2605387467"/>
              </p:ext>
            </p:extLst>
          </p:nvPr>
        </p:nvGraphicFramePr>
        <p:xfrm>
          <a:off x="2819398" y="2782570"/>
          <a:ext cx="5419407" cy="30467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1360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400" b="1" dirty="0"/>
              <a:t>Análisis e interpretación de resultados de los clientes externos (turistas)</a:t>
            </a:r>
            <a:endParaRPr lang="es-EC" sz="2400" b="1" dirty="0"/>
          </a:p>
        </p:txBody>
      </p:sp>
      <p:sp>
        <p:nvSpPr>
          <p:cNvPr id="3" name="Marcador de contenido 2"/>
          <p:cNvSpPr>
            <a:spLocks noGrp="1"/>
          </p:cNvSpPr>
          <p:nvPr>
            <p:ph idx="1"/>
          </p:nvPr>
        </p:nvSpPr>
        <p:spPr>
          <a:xfrm>
            <a:off x="1281112" y="1748119"/>
            <a:ext cx="8946541" cy="4195481"/>
          </a:xfrm>
        </p:spPr>
        <p:txBody>
          <a:bodyPr/>
          <a:lstStyle/>
          <a:p>
            <a:r>
              <a:rPr lang="es-EC" b="1" dirty="0"/>
              <a:t>¿Usted ha utilizado los servicios de una agencia de viajes para visitar la ciudad de Quito? </a:t>
            </a:r>
            <a:endParaRPr lang="es-EC" b="1" dirty="0" smtClean="0"/>
          </a:p>
          <a:p>
            <a:endParaRPr lang="es-EC" dirty="0"/>
          </a:p>
        </p:txBody>
      </p:sp>
      <p:graphicFrame>
        <p:nvGraphicFramePr>
          <p:cNvPr id="4" name="Gráfico 3"/>
          <p:cNvGraphicFramePr/>
          <p:nvPr>
            <p:extLst>
              <p:ext uri="{D42A27DB-BD31-4B8C-83A1-F6EECF244321}">
                <p14:modId xmlns:p14="http://schemas.microsoft.com/office/powerpoint/2010/main" val="3145630605"/>
              </p:ext>
            </p:extLst>
          </p:nvPr>
        </p:nvGraphicFramePr>
        <p:xfrm>
          <a:off x="2425700" y="2947650"/>
          <a:ext cx="6248400" cy="2856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5820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1071282"/>
          </a:xfrm>
        </p:spPr>
        <p:txBody>
          <a:bodyPr/>
          <a:lstStyle/>
          <a:p>
            <a:r>
              <a:rPr lang="es-ES" sz="2400" b="1" dirty="0"/>
              <a:t>Análisis e interpretación de resultados de los clientes externos (turistas)</a:t>
            </a:r>
            <a:endParaRPr lang="es-EC" sz="2400" dirty="0"/>
          </a:p>
        </p:txBody>
      </p:sp>
      <p:sp>
        <p:nvSpPr>
          <p:cNvPr id="3" name="Marcador de contenido 2"/>
          <p:cNvSpPr>
            <a:spLocks noGrp="1"/>
          </p:cNvSpPr>
          <p:nvPr>
            <p:ph idx="1"/>
          </p:nvPr>
        </p:nvSpPr>
        <p:spPr>
          <a:xfrm>
            <a:off x="1103311" y="1837018"/>
            <a:ext cx="8946541" cy="4195481"/>
          </a:xfrm>
        </p:spPr>
        <p:txBody>
          <a:bodyPr/>
          <a:lstStyle/>
          <a:p>
            <a:r>
              <a:rPr lang="es-EC" b="1" dirty="0"/>
              <a:t>¿Mediante la información facilitada por la agencia de viajes, pudo cubrir sus expectativas </a:t>
            </a:r>
            <a:r>
              <a:rPr lang="es-EC" b="1" dirty="0" smtClean="0"/>
              <a:t>y </a:t>
            </a:r>
            <a:r>
              <a:rPr lang="es-EC" b="1" dirty="0"/>
              <a:t>sus necesidades?</a:t>
            </a:r>
            <a:endParaRPr lang="es-EC" dirty="0"/>
          </a:p>
        </p:txBody>
      </p:sp>
      <p:graphicFrame>
        <p:nvGraphicFramePr>
          <p:cNvPr id="5" name="Gráfico 4"/>
          <p:cNvGraphicFramePr/>
          <p:nvPr>
            <p:extLst>
              <p:ext uri="{D42A27DB-BD31-4B8C-83A1-F6EECF244321}">
                <p14:modId xmlns:p14="http://schemas.microsoft.com/office/powerpoint/2010/main" val="2785218955"/>
              </p:ext>
            </p:extLst>
          </p:nvPr>
        </p:nvGraphicFramePr>
        <p:xfrm>
          <a:off x="2283313" y="2972434"/>
          <a:ext cx="6466988" cy="33730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9415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Propuesta</a:t>
            </a:r>
            <a:r>
              <a:rPr lang="es-EC" b="1" dirty="0"/>
              <a:t/>
            </a:r>
            <a:br>
              <a:rPr lang="es-EC" b="1" dirty="0"/>
            </a:br>
            <a:endParaRPr lang="es-EC" dirty="0"/>
          </a:p>
        </p:txBody>
      </p:sp>
      <p:sp>
        <p:nvSpPr>
          <p:cNvPr id="3" name="Marcador de contenido 2"/>
          <p:cNvSpPr>
            <a:spLocks noGrp="1"/>
          </p:cNvSpPr>
          <p:nvPr>
            <p:ph idx="1"/>
          </p:nvPr>
        </p:nvSpPr>
        <p:spPr>
          <a:xfrm>
            <a:off x="875201" y="1392518"/>
            <a:ext cx="8946541" cy="4195481"/>
          </a:xfrm>
        </p:spPr>
        <p:txBody>
          <a:bodyPr>
            <a:normAutofit/>
          </a:bodyPr>
          <a:lstStyle/>
          <a:p>
            <a:pPr algn="just"/>
            <a:r>
              <a:rPr lang="es-ES" sz="1800" dirty="0"/>
              <a:t>R</a:t>
            </a:r>
            <a:r>
              <a:rPr lang="es-ES" sz="1800" dirty="0" smtClean="0"/>
              <a:t>ealizada </a:t>
            </a:r>
            <a:r>
              <a:rPr lang="es-ES" sz="1800" dirty="0"/>
              <a:t>la investigación de campo misma que fue direccionada al cliente externo </a:t>
            </a:r>
            <a:r>
              <a:rPr lang="es-ES" sz="1800" dirty="0" smtClean="0"/>
              <a:t>que </a:t>
            </a:r>
            <a:r>
              <a:rPr lang="es-ES" sz="1800" dirty="0"/>
              <a:t>son los turistas,  y al cliente interno en la que se analizó la  empresa Todo Tour Agencia de Viajes S.A” se concluye que el 75% de  los encuestados dan a conocer que los departamentos no presentan una comunicación adecuada ocasionando insatisfacción a los turistas que utilizan el servicio de agencias de </a:t>
            </a:r>
            <a:r>
              <a:rPr lang="es-ES" sz="1800" dirty="0" smtClean="0"/>
              <a:t>viajes.</a:t>
            </a:r>
          </a:p>
          <a:p>
            <a:pPr algn="just"/>
            <a:r>
              <a:rPr lang="es-ES" sz="1800" dirty="0"/>
              <a:t>Matriz axiológica (principios y valores</a:t>
            </a:r>
            <a:r>
              <a:rPr lang="es-ES" sz="1800" dirty="0" smtClean="0"/>
              <a:t>)</a:t>
            </a:r>
          </a:p>
          <a:p>
            <a:pPr algn="just"/>
            <a:endParaRPr lang="es-EC" sz="1800" dirty="0"/>
          </a:p>
        </p:txBody>
      </p:sp>
      <p:graphicFrame>
        <p:nvGraphicFramePr>
          <p:cNvPr id="4" name="Tabla 3"/>
          <p:cNvGraphicFramePr>
            <a:graphicFrameLocks noGrp="1"/>
          </p:cNvGraphicFramePr>
          <p:nvPr>
            <p:extLst>
              <p:ext uri="{D42A27DB-BD31-4B8C-83A1-F6EECF244321}">
                <p14:modId xmlns:p14="http://schemas.microsoft.com/office/powerpoint/2010/main" val="3243857274"/>
              </p:ext>
            </p:extLst>
          </p:nvPr>
        </p:nvGraphicFramePr>
        <p:xfrm>
          <a:off x="1878013" y="3962399"/>
          <a:ext cx="7431088" cy="2282063"/>
        </p:xfrm>
        <a:graphic>
          <a:graphicData uri="http://schemas.openxmlformats.org/drawingml/2006/table">
            <a:tbl>
              <a:tblPr>
                <a:tableStyleId>{5C22544A-7EE6-4342-B048-85BDC9FD1C3A}</a:tableStyleId>
              </a:tblPr>
              <a:tblGrid>
                <a:gridCol w="2208519"/>
                <a:gridCol w="1098315"/>
                <a:gridCol w="1630381"/>
                <a:gridCol w="2493873"/>
              </a:tblGrid>
              <a:tr h="214650">
                <a:tc>
                  <a:txBody>
                    <a:bodyPr/>
                    <a:lstStyle/>
                    <a:p>
                      <a:pPr algn="just">
                        <a:lnSpc>
                          <a:spcPct val="150000"/>
                        </a:lnSpc>
                        <a:spcAft>
                          <a:spcPts val="0"/>
                        </a:spcAft>
                      </a:pPr>
                      <a:r>
                        <a:rPr lang="es-ES" sz="1400" dirty="0">
                          <a:effectLst/>
                        </a:rPr>
                        <a:t>Principios/Valores </a:t>
                      </a:r>
                      <a:endParaRPr lang="es-EC"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400">
                          <a:effectLst/>
                        </a:rPr>
                        <a:t>Clientes</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400">
                          <a:effectLst/>
                        </a:rPr>
                        <a:t>Proveedores</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0215" algn="just">
                        <a:lnSpc>
                          <a:spcPct val="150000"/>
                        </a:lnSpc>
                        <a:spcAft>
                          <a:spcPts val="0"/>
                        </a:spcAft>
                      </a:pPr>
                      <a:r>
                        <a:rPr lang="es-ES" sz="1400">
                          <a:effectLst/>
                        </a:rPr>
                        <a:t>Personal humano </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214650">
                <a:tc>
                  <a:txBody>
                    <a:bodyPr/>
                    <a:lstStyle/>
                    <a:p>
                      <a:pPr algn="just">
                        <a:lnSpc>
                          <a:spcPct val="150000"/>
                        </a:lnSpc>
                        <a:spcAft>
                          <a:spcPts val="0"/>
                        </a:spcAft>
                      </a:pPr>
                      <a:r>
                        <a:rPr lang="es-ES" sz="1400" dirty="0">
                          <a:effectLst/>
                        </a:rPr>
                        <a:t>Calidad</a:t>
                      </a:r>
                      <a:endParaRPr lang="es-EC"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r">
                        <a:lnSpc>
                          <a:spcPct val="150000"/>
                        </a:lnSpc>
                        <a:spcAft>
                          <a:spcPts val="800"/>
                        </a:spcAft>
                        <a:buFont typeface="Wingdings" panose="05000000000000000000" pitchFamily="2" charset="2"/>
                        <a:buChar char=""/>
                      </a:pPr>
                      <a:r>
                        <a:rPr lang="es-ES" sz="1400" dirty="0">
                          <a:effectLst/>
                        </a:rPr>
                        <a:t> </a:t>
                      </a:r>
                      <a:endParaRPr lang="es-EC"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50000"/>
                        </a:lnSpc>
                        <a:spcAft>
                          <a:spcPts val="800"/>
                        </a:spcAft>
                        <a:buFont typeface="Wingdings" panose="05000000000000000000" pitchFamily="2" charset="2"/>
                        <a:buChar char=""/>
                      </a:pPr>
                      <a:r>
                        <a:rPr lang="es-ES" sz="1400">
                          <a:effectLst/>
                        </a:rPr>
                        <a:t> </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50000"/>
                        </a:lnSpc>
                        <a:spcAft>
                          <a:spcPts val="800"/>
                        </a:spcAft>
                        <a:buFont typeface="Wingdings" panose="05000000000000000000" pitchFamily="2" charset="2"/>
                        <a:buChar char=""/>
                      </a:pPr>
                      <a:r>
                        <a:rPr lang="es-ES" sz="1400">
                          <a:effectLst/>
                        </a:rPr>
                        <a:t> </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429300">
                <a:tc>
                  <a:txBody>
                    <a:bodyPr/>
                    <a:lstStyle/>
                    <a:p>
                      <a:pPr indent="450215" algn="just">
                        <a:lnSpc>
                          <a:spcPct val="150000"/>
                        </a:lnSpc>
                        <a:spcAft>
                          <a:spcPts val="0"/>
                        </a:spcAft>
                      </a:pPr>
                      <a:r>
                        <a:rPr lang="es-ES" sz="1400" dirty="0">
                          <a:effectLst/>
                        </a:rPr>
                        <a:t> </a:t>
                      </a:r>
                      <a:endParaRPr lang="es-EC" sz="1400" dirty="0">
                        <a:effectLst/>
                      </a:endParaRPr>
                    </a:p>
                    <a:p>
                      <a:pPr algn="just">
                        <a:lnSpc>
                          <a:spcPct val="150000"/>
                        </a:lnSpc>
                        <a:spcAft>
                          <a:spcPts val="0"/>
                        </a:spcAft>
                      </a:pPr>
                      <a:r>
                        <a:rPr lang="es-ES" sz="1400" dirty="0">
                          <a:effectLst/>
                        </a:rPr>
                        <a:t>Trabajo en equipo</a:t>
                      </a:r>
                      <a:endParaRPr lang="es-EC"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50000"/>
                        </a:lnSpc>
                        <a:spcAft>
                          <a:spcPts val="800"/>
                        </a:spcAft>
                        <a:buFont typeface="Wingdings" panose="05000000000000000000" pitchFamily="2" charset="2"/>
                        <a:buChar char=""/>
                      </a:pPr>
                      <a:r>
                        <a:rPr lang="es-ES" sz="1400" dirty="0">
                          <a:effectLst/>
                        </a:rPr>
                        <a:t> </a:t>
                      </a:r>
                      <a:endParaRPr lang="es-EC"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50000"/>
                        </a:lnSpc>
                        <a:spcAft>
                          <a:spcPts val="800"/>
                        </a:spcAft>
                        <a:buFont typeface="Wingdings" panose="05000000000000000000" pitchFamily="2" charset="2"/>
                        <a:buChar char=""/>
                      </a:pPr>
                      <a:r>
                        <a:rPr lang="es-ES" sz="1400">
                          <a:effectLst/>
                        </a:rPr>
                        <a:t> </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50000"/>
                        </a:lnSpc>
                        <a:spcAft>
                          <a:spcPts val="800"/>
                        </a:spcAft>
                        <a:buFont typeface="Wingdings" panose="05000000000000000000" pitchFamily="2" charset="2"/>
                        <a:buChar char=""/>
                      </a:pPr>
                      <a:r>
                        <a:rPr lang="es-ES" sz="1400">
                          <a:effectLst/>
                        </a:rPr>
                        <a:t> </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214650">
                <a:tc>
                  <a:txBody>
                    <a:bodyPr/>
                    <a:lstStyle/>
                    <a:p>
                      <a:pPr algn="just">
                        <a:lnSpc>
                          <a:spcPct val="150000"/>
                        </a:lnSpc>
                        <a:spcAft>
                          <a:spcPts val="0"/>
                        </a:spcAft>
                      </a:pPr>
                      <a:r>
                        <a:rPr lang="es-ES" sz="1400" dirty="0">
                          <a:effectLst/>
                        </a:rPr>
                        <a:t>Honestidad</a:t>
                      </a:r>
                      <a:endParaRPr lang="es-EC"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50000"/>
                        </a:lnSpc>
                        <a:spcAft>
                          <a:spcPts val="800"/>
                        </a:spcAft>
                        <a:buFont typeface="Wingdings" panose="05000000000000000000" pitchFamily="2" charset="2"/>
                        <a:buChar char=""/>
                      </a:pPr>
                      <a:r>
                        <a:rPr lang="es-ES" sz="1400" dirty="0">
                          <a:effectLst/>
                        </a:rPr>
                        <a:t> </a:t>
                      </a:r>
                      <a:endParaRPr lang="es-EC"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50000"/>
                        </a:lnSpc>
                        <a:spcAft>
                          <a:spcPts val="800"/>
                        </a:spcAft>
                        <a:buFont typeface="Wingdings" panose="05000000000000000000" pitchFamily="2" charset="2"/>
                        <a:buChar char=""/>
                      </a:pPr>
                      <a:r>
                        <a:rPr lang="es-ES" sz="1400">
                          <a:effectLst/>
                        </a:rPr>
                        <a:t> </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50000"/>
                        </a:lnSpc>
                        <a:spcAft>
                          <a:spcPts val="800"/>
                        </a:spcAft>
                        <a:buFont typeface="Wingdings" panose="05000000000000000000" pitchFamily="2" charset="2"/>
                        <a:buChar char=""/>
                      </a:pPr>
                      <a:r>
                        <a:rPr lang="es-ES" sz="1400">
                          <a:effectLst/>
                        </a:rPr>
                        <a:t> </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214650">
                <a:tc>
                  <a:txBody>
                    <a:bodyPr/>
                    <a:lstStyle/>
                    <a:p>
                      <a:pPr algn="just">
                        <a:lnSpc>
                          <a:spcPct val="150000"/>
                        </a:lnSpc>
                        <a:spcAft>
                          <a:spcPts val="0"/>
                        </a:spcAft>
                      </a:pPr>
                      <a:r>
                        <a:rPr lang="es-ES" sz="1400">
                          <a:effectLst/>
                        </a:rPr>
                        <a:t>Profesionalismo</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50000"/>
                        </a:lnSpc>
                        <a:spcAft>
                          <a:spcPts val="800"/>
                        </a:spcAft>
                        <a:buFont typeface="Wingdings" panose="05000000000000000000" pitchFamily="2" charset="2"/>
                        <a:buChar char=""/>
                      </a:pPr>
                      <a:r>
                        <a:rPr lang="es-ES" sz="1400" dirty="0">
                          <a:effectLst/>
                        </a:rPr>
                        <a:t> </a:t>
                      </a:r>
                      <a:endParaRPr lang="es-EC"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50000"/>
                        </a:lnSpc>
                        <a:spcAft>
                          <a:spcPts val="800"/>
                        </a:spcAft>
                        <a:buFont typeface="Wingdings" panose="05000000000000000000" pitchFamily="2" charset="2"/>
                        <a:buChar char=""/>
                      </a:pPr>
                      <a:r>
                        <a:rPr lang="es-ES" sz="1400" dirty="0">
                          <a:effectLst/>
                        </a:rPr>
                        <a:t> </a:t>
                      </a:r>
                      <a:endParaRPr lang="es-EC"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50000"/>
                        </a:lnSpc>
                        <a:spcAft>
                          <a:spcPts val="800"/>
                        </a:spcAft>
                        <a:buFont typeface="Wingdings" panose="05000000000000000000" pitchFamily="2" charset="2"/>
                        <a:buChar char=""/>
                      </a:pPr>
                      <a:r>
                        <a:rPr lang="es-ES" sz="1400">
                          <a:effectLst/>
                        </a:rPr>
                        <a:t> </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214650">
                <a:tc>
                  <a:txBody>
                    <a:bodyPr/>
                    <a:lstStyle/>
                    <a:p>
                      <a:pPr algn="just">
                        <a:lnSpc>
                          <a:spcPct val="150000"/>
                        </a:lnSpc>
                        <a:spcAft>
                          <a:spcPts val="0"/>
                        </a:spcAft>
                      </a:pPr>
                      <a:r>
                        <a:rPr lang="es-ES" sz="1400">
                          <a:effectLst/>
                        </a:rPr>
                        <a:t>Eficiencia </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50000"/>
                        </a:lnSpc>
                        <a:spcAft>
                          <a:spcPts val="800"/>
                        </a:spcAft>
                        <a:buFont typeface="Wingdings" panose="05000000000000000000" pitchFamily="2" charset="2"/>
                        <a:buChar char=""/>
                      </a:pPr>
                      <a:r>
                        <a:rPr lang="es-ES" sz="1400">
                          <a:effectLst/>
                        </a:rPr>
                        <a:t> </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50000"/>
                        </a:lnSpc>
                        <a:spcAft>
                          <a:spcPts val="800"/>
                        </a:spcAft>
                        <a:buFont typeface="Wingdings" panose="05000000000000000000" pitchFamily="2" charset="2"/>
                        <a:buChar char=""/>
                      </a:pPr>
                      <a:r>
                        <a:rPr lang="es-ES" sz="1400" dirty="0">
                          <a:effectLst/>
                        </a:rPr>
                        <a:t> </a:t>
                      </a:r>
                      <a:endParaRPr lang="es-EC"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50000"/>
                        </a:lnSpc>
                        <a:spcAft>
                          <a:spcPts val="800"/>
                        </a:spcAft>
                        <a:buFont typeface="Wingdings" panose="05000000000000000000" pitchFamily="2" charset="2"/>
                        <a:buChar char=""/>
                      </a:pPr>
                      <a:r>
                        <a:rPr lang="es-ES" sz="1400" dirty="0">
                          <a:effectLst/>
                        </a:rPr>
                        <a:t> </a:t>
                      </a:r>
                      <a:endParaRPr lang="es-EC"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214650">
                <a:tc>
                  <a:txBody>
                    <a:bodyPr/>
                    <a:lstStyle/>
                    <a:p>
                      <a:pPr algn="just">
                        <a:lnSpc>
                          <a:spcPct val="150000"/>
                        </a:lnSpc>
                        <a:spcAft>
                          <a:spcPts val="0"/>
                        </a:spcAft>
                      </a:pPr>
                      <a:r>
                        <a:rPr lang="es-ES" sz="1400">
                          <a:effectLst/>
                        </a:rPr>
                        <a:t>Comunicación </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50000"/>
                        </a:lnSpc>
                        <a:spcAft>
                          <a:spcPts val="800"/>
                        </a:spcAft>
                        <a:buFont typeface="Wingdings" panose="05000000000000000000" pitchFamily="2" charset="2"/>
                        <a:buChar char=""/>
                      </a:pPr>
                      <a:r>
                        <a:rPr lang="es-ES" sz="1400">
                          <a:effectLst/>
                        </a:rPr>
                        <a:t> </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50000"/>
                        </a:lnSpc>
                        <a:spcAft>
                          <a:spcPts val="800"/>
                        </a:spcAft>
                        <a:buFont typeface="Wingdings" panose="05000000000000000000" pitchFamily="2" charset="2"/>
                        <a:buChar char=""/>
                      </a:pPr>
                      <a:r>
                        <a:rPr lang="es-ES" sz="1400">
                          <a:effectLst/>
                        </a:rPr>
                        <a:t> </a:t>
                      </a:r>
                      <a:endParaRPr lang="es-EC"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50000"/>
                        </a:lnSpc>
                        <a:spcAft>
                          <a:spcPts val="800"/>
                        </a:spcAft>
                        <a:buFont typeface="Wingdings" panose="05000000000000000000" pitchFamily="2" charset="2"/>
                        <a:buChar char=""/>
                      </a:pPr>
                      <a:r>
                        <a:rPr lang="es-ES" sz="1400" dirty="0">
                          <a:effectLst/>
                        </a:rPr>
                        <a:t> </a:t>
                      </a:r>
                      <a:endParaRPr lang="es-EC"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43530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4000" b="1" dirty="0"/>
              <a:t>Objetivos estratégicos </a:t>
            </a:r>
            <a:endParaRPr lang="es-EC" sz="4000" b="1" dirty="0"/>
          </a:p>
        </p:txBody>
      </p:sp>
      <p:sp>
        <p:nvSpPr>
          <p:cNvPr id="3" name="Marcador de contenido 2"/>
          <p:cNvSpPr>
            <a:spLocks noGrp="1"/>
          </p:cNvSpPr>
          <p:nvPr>
            <p:ph idx="1"/>
          </p:nvPr>
        </p:nvSpPr>
        <p:spPr>
          <a:xfrm>
            <a:off x="875201" y="1397000"/>
            <a:ext cx="8946541" cy="4851399"/>
          </a:xfrm>
        </p:spPr>
        <p:txBody>
          <a:bodyPr>
            <a:normAutofit/>
          </a:bodyPr>
          <a:lstStyle/>
          <a:p>
            <a:pPr lvl="0" algn="just"/>
            <a:r>
              <a:rPr lang="es-ES" sz="1800" dirty="0"/>
              <a:t>Establecer alternativas para mejorar y fortalecer la comunicación del personal interno a través del cambio  de los hábitos negativos relacionados con la </a:t>
            </a:r>
            <a:r>
              <a:rPr lang="es-ES" sz="1800" dirty="0" smtClean="0"/>
              <a:t>comunicación.</a:t>
            </a:r>
          </a:p>
          <a:p>
            <a:pPr marL="0" lvl="0" indent="0" algn="just">
              <a:buNone/>
            </a:pPr>
            <a:endParaRPr lang="es-EC" sz="1800" dirty="0"/>
          </a:p>
          <a:p>
            <a:pPr lvl="0" algn="just"/>
            <a:r>
              <a:rPr lang="es-ES" sz="1800" dirty="0"/>
              <a:t>Aprender a controlar las acciones  y emociones en cualquier situación, para alcanzar el éxito</a:t>
            </a:r>
            <a:r>
              <a:rPr lang="es-ES" sz="1800" b="1" dirty="0"/>
              <a:t> </a:t>
            </a:r>
            <a:r>
              <a:rPr lang="es-ES" sz="1800" dirty="0"/>
              <a:t>comunicacional dentro de la empresa mediante la resolución oportuna de </a:t>
            </a:r>
            <a:r>
              <a:rPr lang="es-ES" sz="1800" dirty="0" smtClean="0"/>
              <a:t>conflicto.</a:t>
            </a:r>
          </a:p>
          <a:p>
            <a:pPr marL="0" lvl="0" indent="0" algn="just">
              <a:buNone/>
            </a:pPr>
            <a:endParaRPr lang="es-EC" sz="1800" dirty="0"/>
          </a:p>
          <a:p>
            <a:pPr lvl="0" algn="just"/>
            <a:r>
              <a:rPr lang="es-ES" sz="1800" dirty="0"/>
              <a:t>Satisfacer de forma continua las necesidades y requerimientos de nuestros turistas, en base a una comunicación conjunta de los colaboradores de la empresa., mediante el desarrollo de actividades internas.</a:t>
            </a:r>
            <a:endParaRPr lang="es-EC" sz="1800" dirty="0"/>
          </a:p>
          <a:p>
            <a:pPr marL="0" indent="0" algn="just">
              <a:buNone/>
            </a:pPr>
            <a:endParaRPr lang="es-EC" sz="1800" dirty="0"/>
          </a:p>
          <a:p>
            <a:pPr lvl="0" algn="just"/>
            <a:r>
              <a:rPr lang="es-ES" sz="1800" dirty="0"/>
              <a:t>Mejorar los estándares comunicacionales entre el cliente y el personal a través de la integración laboral.</a:t>
            </a:r>
            <a:endParaRPr lang="es-EC" sz="1800" dirty="0"/>
          </a:p>
          <a:p>
            <a:endParaRPr lang="es-EC" dirty="0"/>
          </a:p>
        </p:txBody>
      </p:sp>
    </p:spTree>
    <p:extLst>
      <p:ext uri="{BB962C8B-B14F-4D97-AF65-F5344CB8AC3E}">
        <p14:creationId xmlns:p14="http://schemas.microsoft.com/office/powerpoint/2010/main" val="1604813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Introducción</a:t>
            </a:r>
            <a:endParaRPr lang="es-EC" b="1" dirty="0"/>
          </a:p>
        </p:txBody>
      </p:sp>
      <p:sp>
        <p:nvSpPr>
          <p:cNvPr id="3" name="Marcador de contenido 2"/>
          <p:cNvSpPr>
            <a:spLocks noGrp="1"/>
          </p:cNvSpPr>
          <p:nvPr>
            <p:ph idx="1"/>
          </p:nvPr>
        </p:nvSpPr>
        <p:spPr>
          <a:xfrm>
            <a:off x="1104293" y="1710018"/>
            <a:ext cx="8946541" cy="4170082"/>
          </a:xfrm>
        </p:spPr>
        <p:txBody>
          <a:bodyPr>
            <a:normAutofit/>
          </a:bodyPr>
          <a:lstStyle/>
          <a:p>
            <a:pPr algn="just"/>
            <a:r>
              <a:rPr lang="es-ES" sz="1800" dirty="0"/>
              <a:t>La Programación Neurolingüística se representa como más que un conjunto de </a:t>
            </a:r>
            <a:r>
              <a:rPr lang="es-ES" sz="1800" dirty="0" smtClean="0"/>
              <a:t>técnicas, una metodología, que </a:t>
            </a:r>
            <a:r>
              <a:rPr lang="es-ES" sz="1800" dirty="0"/>
              <a:t>permite descubrir los patrones de comportamiento que se llevan a cabo de manera </a:t>
            </a:r>
            <a:r>
              <a:rPr lang="es-ES" sz="1800" dirty="0" smtClean="0"/>
              <a:t>inconsciente </a:t>
            </a:r>
            <a:r>
              <a:rPr lang="es-ES" sz="1800" dirty="0"/>
              <a:t>y que sabotean el logro de los objetivos </a:t>
            </a:r>
            <a:r>
              <a:rPr lang="es-ES" sz="1800" dirty="0" smtClean="0"/>
              <a:t>personales.</a:t>
            </a:r>
          </a:p>
          <a:p>
            <a:pPr marL="0" indent="0" algn="just">
              <a:buNone/>
            </a:pPr>
            <a:endParaRPr lang="es-ES" sz="1800" dirty="0" smtClean="0"/>
          </a:p>
          <a:p>
            <a:pPr algn="just"/>
            <a:r>
              <a:rPr lang="es-ES" sz="1800" dirty="0" smtClean="0"/>
              <a:t>Ayuda a </a:t>
            </a:r>
            <a:r>
              <a:rPr lang="es-ES" sz="1800" dirty="0"/>
              <a:t>descubrir cómo hacen otras personas para obtener mejores </a:t>
            </a:r>
            <a:r>
              <a:rPr lang="es-ES" sz="1800" dirty="0" smtClean="0"/>
              <a:t>resultados.</a:t>
            </a:r>
          </a:p>
          <a:p>
            <a:pPr marL="0" indent="0" algn="just">
              <a:buNone/>
            </a:pPr>
            <a:endParaRPr lang="es-ES" sz="1800" dirty="0" smtClean="0"/>
          </a:p>
          <a:p>
            <a:pPr algn="just"/>
            <a:r>
              <a:rPr lang="es-ES" sz="1800" dirty="0"/>
              <a:t>H</a:t>
            </a:r>
            <a:r>
              <a:rPr lang="es-ES" sz="1800" dirty="0" smtClean="0"/>
              <a:t>erramienta </a:t>
            </a:r>
            <a:r>
              <a:rPr lang="es-ES" sz="1800" dirty="0"/>
              <a:t>para la indagación </a:t>
            </a:r>
            <a:r>
              <a:rPr lang="es-ES" sz="1800" dirty="0" smtClean="0"/>
              <a:t>en </a:t>
            </a:r>
            <a:r>
              <a:rPr lang="es-ES" sz="1800" dirty="0"/>
              <a:t>el progreso personal y la consecución de metas, y objetivos planteados.</a:t>
            </a:r>
            <a:endParaRPr lang="es-EC" sz="1800" dirty="0"/>
          </a:p>
        </p:txBody>
      </p:sp>
      <p:pic>
        <p:nvPicPr>
          <p:cNvPr id="5122" name="Picture 2" descr="http://154135009519297362.weebly.com/uploads/1/3/8/9/13897709/8210102.jpg?3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8909" y="5051846"/>
            <a:ext cx="2442791" cy="158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647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727344381"/>
              </p:ext>
            </p:extLst>
          </p:nvPr>
        </p:nvGraphicFramePr>
        <p:xfrm>
          <a:off x="368302" y="393700"/>
          <a:ext cx="9728199" cy="6344370"/>
        </p:xfrm>
        <a:graphic>
          <a:graphicData uri="http://schemas.openxmlformats.org/drawingml/2006/table">
            <a:tbl>
              <a:tblPr firstRow="1" firstCol="1" bandRow="1">
                <a:tableStyleId>{5C22544A-7EE6-4342-B048-85BDC9FD1C3A}</a:tableStyleId>
              </a:tblPr>
              <a:tblGrid>
                <a:gridCol w="1945043"/>
                <a:gridCol w="1945789"/>
                <a:gridCol w="1945789"/>
                <a:gridCol w="1945789"/>
                <a:gridCol w="1945789"/>
              </a:tblGrid>
              <a:tr h="187389">
                <a:tc>
                  <a:txBody>
                    <a:bodyPr/>
                    <a:lstStyle/>
                    <a:p>
                      <a:pPr algn="ctr">
                        <a:lnSpc>
                          <a:spcPct val="150000"/>
                        </a:lnSpc>
                        <a:spcAft>
                          <a:spcPts val="0"/>
                        </a:spcAft>
                      </a:pPr>
                      <a:r>
                        <a:rPr lang="es-ES" sz="1100" dirty="0">
                          <a:effectLst/>
                        </a:rPr>
                        <a:t>Área de aplicación</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5890" marR="35890" marT="0" marB="0"/>
                </a:tc>
                <a:tc>
                  <a:txBody>
                    <a:bodyPr/>
                    <a:lstStyle/>
                    <a:p>
                      <a:pPr algn="ctr">
                        <a:lnSpc>
                          <a:spcPct val="150000"/>
                        </a:lnSpc>
                        <a:spcAft>
                          <a:spcPts val="0"/>
                        </a:spcAft>
                      </a:pPr>
                      <a:r>
                        <a:rPr lang="es-ES" sz="1050" dirty="0">
                          <a:effectLst/>
                        </a:rPr>
                        <a:t>Indicador</a:t>
                      </a:r>
                      <a:endParaRPr lang="es-EC"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5890" marR="35890" marT="0" marB="0"/>
                </a:tc>
                <a:tc>
                  <a:txBody>
                    <a:bodyPr/>
                    <a:lstStyle/>
                    <a:p>
                      <a:pPr algn="ctr">
                        <a:lnSpc>
                          <a:spcPct val="150000"/>
                        </a:lnSpc>
                        <a:spcAft>
                          <a:spcPts val="0"/>
                        </a:spcAft>
                      </a:pPr>
                      <a:r>
                        <a:rPr lang="es-ES" sz="1050" dirty="0">
                          <a:effectLst/>
                        </a:rPr>
                        <a:t>Alcance</a:t>
                      </a:r>
                      <a:endParaRPr lang="es-EC"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5890" marR="35890" marT="0" marB="0"/>
                </a:tc>
                <a:tc>
                  <a:txBody>
                    <a:bodyPr/>
                    <a:lstStyle/>
                    <a:p>
                      <a:pPr algn="ctr">
                        <a:lnSpc>
                          <a:spcPct val="150000"/>
                        </a:lnSpc>
                        <a:spcAft>
                          <a:spcPts val="0"/>
                        </a:spcAft>
                      </a:pPr>
                      <a:r>
                        <a:rPr lang="es-ES" sz="1050" dirty="0">
                          <a:effectLst/>
                        </a:rPr>
                        <a:t>Tiempo</a:t>
                      </a:r>
                      <a:endParaRPr lang="es-EC"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5890" marR="35890" marT="0" marB="0"/>
                </a:tc>
                <a:tc>
                  <a:txBody>
                    <a:bodyPr/>
                    <a:lstStyle/>
                    <a:p>
                      <a:pPr algn="ctr">
                        <a:lnSpc>
                          <a:spcPct val="150000"/>
                        </a:lnSpc>
                        <a:spcAft>
                          <a:spcPts val="0"/>
                        </a:spcAft>
                      </a:pPr>
                      <a:r>
                        <a:rPr lang="es-ES" sz="1050" dirty="0">
                          <a:effectLst/>
                        </a:rPr>
                        <a:t>Estrategia operativa</a:t>
                      </a:r>
                      <a:endParaRPr lang="es-EC"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5890" marR="35890" marT="0" marB="0"/>
                </a:tc>
              </a:tr>
              <a:tr h="907392">
                <a:tc>
                  <a:txBody>
                    <a:bodyPr/>
                    <a:lstStyle/>
                    <a:p>
                      <a:pPr algn="ctr">
                        <a:lnSpc>
                          <a:spcPct val="150000"/>
                        </a:lnSpc>
                        <a:spcAft>
                          <a:spcPts val="0"/>
                        </a:spcAft>
                      </a:pPr>
                      <a:r>
                        <a:rPr lang="es-ES" sz="1100" dirty="0">
                          <a:effectLst/>
                        </a:rPr>
                        <a:t>Área operativa </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5890" marR="35890" marT="0" marB="0"/>
                </a:tc>
                <a:tc>
                  <a:txBody>
                    <a:bodyPr/>
                    <a:lstStyle/>
                    <a:p>
                      <a:pPr algn="ctr">
                        <a:lnSpc>
                          <a:spcPct val="150000"/>
                        </a:lnSpc>
                        <a:spcAft>
                          <a:spcPts val="0"/>
                        </a:spcAft>
                      </a:pPr>
                      <a:r>
                        <a:rPr lang="es-ES" sz="1000" dirty="0">
                          <a:effectLst/>
                        </a:rPr>
                        <a:t>% de herramientas comunicaciones elaboradas</a:t>
                      </a:r>
                      <a:endParaRPr lang="es-EC"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5890" marR="35890" marT="0" marB="0"/>
                </a:tc>
                <a:tc>
                  <a:txBody>
                    <a:bodyPr/>
                    <a:lstStyle/>
                    <a:p>
                      <a:pPr algn="ctr">
                        <a:lnSpc>
                          <a:spcPct val="150000"/>
                        </a:lnSpc>
                        <a:spcAft>
                          <a:spcPts val="0"/>
                        </a:spcAft>
                      </a:pPr>
                      <a:r>
                        <a:rPr lang="es-ES" sz="1000" dirty="0">
                          <a:effectLst/>
                        </a:rPr>
                        <a:t>Se aplicará al  recursos humanos de la empresa Todo Tour Agencia de Viajes S.A.</a:t>
                      </a:r>
                      <a:endParaRPr lang="es-EC"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5890" marR="35890" marT="0" marB="0"/>
                </a:tc>
                <a:tc>
                  <a:txBody>
                    <a:bodyPr/>
                    <a:lstStyle/>
                    <a:p>
                      <a:pPr algn="ctr">
                        <a:lnSpc>
                          <a:spcPct val="150000"/>
                        </a:lnSpc>
                        <a:spcAft>
                          <a:spcPts val="0"/>
                        </a:spcAft>
                      </a:pPr>
                      <a:r>
                        <a:rPr lang="es-ES" sz="1000" dirty="0">
                          <a:effectLst/>
                        </a:rPr>
                        <a:t>3 meses </a:t>
                      </a:r>
                      <a:endParaRPr lang="es-EC"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5890" marR="35890" marT="0" marB="0"/>
                </a:tc>
                <a:tc>
                  <a:txBody>
                    <a:bodyPr/>
                    <a:lstStyle/>
                    <a:p>
                      <a:pPr algn="ctr">
                        <a:lnSpc>
                          <a:spcPct val="150000"/>
                        </a:lnSpc>
                        <a:spcAft>
                          <a:spcPts val="0"/>
                        </a:spcAft>
                      </a:pPr>
                      <a:r>
                        <a:rPr lang="es-ES" sz="1000" dirty="0">
                          <a:effectLst/>
                        </a:rPr>
                        <a:t>Establecer herramientas que mejoren la comunicación entre el personal, (mediante una capacitación).   </a:t>
                      </a:r>
                      <a:endParaRPr lang="es-EC"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5890" marR="35890" marT="0" marB="0"/>
                </a:tc>
              </a:tr>
              <a:tr h="1059281">
                <a:tc>
                  <a:txBody>
                    <a:bodyPr/>
                    <a:lstStyle/>
                    <a:p>
                      <a:pPr algn="just">
                        <a:lnSpc>
                          <a:spcPct val="150000"/>
                        </a:lnSpc>
                        <a:spcAft>
                          <a:spcPts val="0"/>
                        </a:spcAft>
                      </a:pPr>
                      <a:r>
                        <a:rPr lang="es-ES" sz="1100" dirty="0">
                          <a:effectLst/>
                        </a:rPr>
                        <a:t>Requisitos y condiciones</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5890" marR="35890" marT="0" marB="0"/>
                </a:tc>
                <a:tc gridSpan="2">
                  <a:txBody>
                    <a:bodyPr/>
                    <a:lstStyle/>
                    <a:p>
                      <a:pPr algn="just">
                        <a:lnSpc>
                          <a:spcPct val="150000"/>
                        </a:lnSpc>
                        <a:spcAft>
                          <a:spcPts val="0"/>
                        </a:spcAft>
                      </a:pPr>
                      <a:r>
                        <a:rPr lang="es-ES" sz="1000" dirty="0">
                          <a:effectLst/>
                        </a:rPr>
                        <a:t> </a:t>
                      </a:r>
                      <a:endParaRPr lang="es-EC" sz="1000" dirty="0">
                        <a:effectLst/>
                      </a:endParaRPr>
                    </a:p>
                    <a:p>
                      <a:pPr algn="just">
                        <a:lnSpc>
                          <a:spcPct val="150000"/>
                        </a:lnSpc>
                        <a:spcAft>
                          <a:spcPts val="0"/>
                        </a:spcAft>
                      </a:pPr>
                      <a:r>
                        <a:rPr lang="es-ES" sz="1000" dirty="0">
                          <a:effectLst/>
                        </a:rPr>
                        <a:t>Se direcciona a todo personal de la empresa Todo Tour Agencia de Viajes S.A., tanto administrativo como operativo, mejorando la comunicación interpersonal y brindar un servicio óptimo.  </a:t>
                      </a:r>
                      <a:endParaRPr lang="es-EC" sz="1000" dirty="0">
                        <a:effectLst/>
                      </a:endParaRPr>
                    </a:p>
                    <a:p>
                      <a:pPr algn="just">
                        <a:lnSpc>
                          <a:spcPct val="150000"/>
                        </a:lnSpc>
                        <a:spcAft>
                          <a:spcPts val="0"/>
                        </a:spcAft>
                      </a:pPr>
                      <a:r>
                        <a:rPr lang="es-ES" sz="1000" dirty="0">
                          <a:effectLst/>
                        </a:rPr>
                        <a:t> </a:t>
                      </a:r>
                      <a:endParaRPr lang="es-EC"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5890" marR="35890" marT="0" marB="0"/>
                </a:tc>
                <a:tc hMerge="1">
                  <a:txBody>
                    <a:bodyPr/>
                    <a:lstStyle/>
                    <a:p>
                      <a:endParaRPr lang="es-EC"/>
                    </a:p>
                  </a:txBody>
                  <a:tcPr/>
                </a:tc>
                <a:tc>
                  <a:txBody>
                    <a:bodyPr/>
                    <a:lstStyle/>
                    <a:p>
                      <a:pPr algn="just">
                        <a:lnSpc>
                          <a:spcPct val="150000"/>
                        </a:lnSpc>
                        <a:spcAft>
                          <a:spcPts val="0"/>
                        </a:spcAft>
                      </a:pPr>
                      <a:r>
                        <a:rPr lang="es-ES" sz="1000">
                          <a:effectLst/>
                        </a:rPr>
                        <a:t>Material didáctico</a:t>
                      </a:r>
                      <a:endParaRPr lang="es-EC" sz="1000">
                        <a:effectLst/>
                        <a:latin typeface="Arial" panose="020B0604020202020204" pitchFamily="34" charset="0"/>
                        <a:ea typeface="Times New Roman" panose="02020603050405020304" pitchFamily="18" charset="0"/>
                        <a:cs typeface="Times New Roman" panose="02020603050405020304" pitchFamily="18" charset="0"/>
                      </a:endParaRPr>
                    </a:p>
                  </a:txBody>
                  <a:tcPr marL="35890" marR="35890" marT="0" marB="0"/>
                </a:tc>
                <a:tc>
                  <a:txBody>
                    <a:bodyPr/>
                    <a:lstStyle/>
                    <a:p>
                      <a:pPr marL="342900" lvl="0" indent="-342900" algn="just">
                        <a:lnSpc>
                          <a:spcPct val="150000"/>
                        </a:lnSpc>
                        <a:spcAft>
                          <a:spcPts val="0"/>
                        </a:spcAft>
                        <a:buFont typeface="Wingdings" panose="05000000000000000000" pitchFamily="2" charset="2"/>
                        <a:buChar char=""/>
                      </a:pPr>
                      <a:r>
                        <a:rPr lang="es-ES" sz="1000" dirty="0">
                          <a:effectLst/>
                        </a:rPr>
                        <a:t>Manual del tema a tratar. </a:t>
                      </a:r>
                      <a:endParaRPr lang="es-EC" sz="1000" dirty="0">
                        <a:effectLst/>
                      </a:endParaRPr>
                    </a:p>
                    <a:p>
                      <a:pPr marL="342900" lvl="0" indent="-342900" algn="just">
                        <a:lnSpc>
                          <a:spcPct val="150000"/>
                        </a:lnSpc>
                        <a:spcAft>
                          <a:spcPts val="0"/>
                        </a:spcAft>
                        <a:buFont typeface="Wingdings" panose="05000000000000000000" pitchFamily="2" charset="2"/>
                        <a:buChar char=""/>
                      </a:pPr>
                      <a:r>
                        <a:rPr lang="es-ES" sz="1000" dirty="0">
                          <a:effectLst/>
                        </a:rPr>
                        <a:t>Hojas a colores. </a:t>
                      </a:r>
                      <a:endParaRPr lang="es-EC" sz="1000" dirty="0">
                        <a:effectLst/>
                      </a:endParaRPr>
                    </a:p>
                    <a:p>
                      <a:pPr marL="342900" lvl="0" indent="-342900" algn="just">
                        <a:lnSpc>
                          <a:spcPct val="150000"/>
                        </a:lnSpc>
                        <a:spcAft>
                          <a:spcPts val="0"/>
                        </a:spcAft>
                        <a:buFont typeface="Wingdings" panose="05000000000000000000" pitchFamily="2" charset="2"/>
                        <a:buChar char=""/>
                      </a:pPr>
                      <a:r>
                        <a:rPr lang="es-ES" sz="1000" dirty="0">
                          <a:effectLst/>
                        </a:rPr>
                        <a:t>Marcadores.</a:t>
                      </a:r>
                      <a:endParaRPr lang="es-EC"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5890" marR="35890" marT="0" marB="0"/>
                </a:tc>
              </a:tr>
              <a:tr h="842023">
                <a:tc>
                  <a:txBody>
                    <a:bodyPr/>
                    <a:lstStyle/>
                    <a:p>
                      <a:pPr algn="just">
                        <a:lnSpc>
                          <a:spcPct val="150000"/>
                        </a:lnSpc>
                        <a:spcAft>
                          <a:spcPts val="0"/>
                        </a:spcAft>
                      </a:pPr>
                      <a:r>
                        <a:rPr lang="es-ES" sz="1100" dirty="0">
                          <a:effectLst/>
                        </a:rPr>
                        <a:t>Temas a tratar </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5890" marR="35890" marT="0" marB="0"/>
                </a:tc>
                <a:tc gridSpan="4">
                  <a:txBody>
                    <a:bodyPr/>
                    <a:lstStyle/>
                    <a:p>
                      <a:pPr marL="342900" lvl="0" indent="-342900" algn="just">
                        <a:lnSpc>
                          <a:spcPct val="150000"/>
                        </a:lnSpc>
                        <a:spcAft>
                          <a:spcPts val="0"/>
                        </a:spcAft>
                        <a:buFont typeface="Wingdings" panose="05000000000000000000" pitchFamily="2" charset="2"/>
                        <a:buChar char=""/>
                      </a:pPr>
                      <a:r>
                        <a:rPr lang="es-ES" sz="1000" dirty="0">
                          <a:effectLst/>
                        </a:rPr>
                        <a:t>Alternativas de comunicación </a:t>
                      </a:r>
                      <a:endParaRPr lang="es-EC" sz="1000" dirty="0">
                        <a:effectLst/>
                      </a:endParaRPr>
                    </a:p>
                    <a:p>
                      <a:pPr marL="342900" lvl="0" indent="-342900" algn="just">
                        <a:lnSpc>
                          <a:spcPct val="150000"/>
                        </a:lnSpc>
                        <a:spcAft>
                          <a:spcPts val="0"/>
                        </a:spcAft>
                        <a:buFont typeface="Wingdings" panose="05000000000000000000" pitchFamily="2" charset="2"/>
                        <a:buChar char=""/>
                      </a:pPr>
                      <a:r>
                        <a:rPr lang="es-ES" sz="1000" dirty="0" smtClean="0">
                          <a:effectLst/>
                        </a:rPr>
                        <a:t>Atención </a:t>
                      </a:r>
                      <a:r>
                        <a:rPr lang="es-ES" sz="1000" dirty="0">
                          <a:effectLst/>
                        </a:rPr>
                        <a:t>al Cliente </a:t>
                      </a:r>
                      <a:endParaRPr lang="es-EC" sz="1000" dirty="0">
                        <a:effectLst/>
                      </a:endParaRPr>
                    </a:p>
                    <a:p>
                      <a:pPr algn="just">
                        <a:lnSpc>
                          <a:spcPct val="150000"/>
                        </a:lnSpc>
                        <a:spcAft>
                          <a:spcPts val="0"/>
                        </a:spcAft>
                      </a:pPr>
                      <a:r>
                        <a:rPr lang="es-ES" sz="1000" dirty="0">
                          <a:effectLst/>
                        </a:rPr>
                        <a:t> </a:t>
                      </a:r>
                      <a:endParaRPr lang="es-EC" sz="1000" dirty="0">
                        <a:effectLst/>
                      </a:endParaRPr>
                    </a:p>
                    <a:p>
                      <a:pPr algn="just">
                        <a:lnSpc>
                          <a:spcPct val="150000"/>
                        </a:lnSpc>
                        <a:spcAft>
                          <a:spcPts val="0"/>
                        </a:spcAft>
                      </a:pPr>
                      <a:r>
                        <a:rPr lang="es-ES" sz="1000" dirty="0">
                          <a:effectLst/>
                        </a:rPr>
                        <a:t> </a:t>
                      </a:r>
                      <a:endParaRPr lang="es-EC"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5890" marR="35890" marT="0" marB="0"/>
                </a:tc>
                <a:tc hMerge="1">
                  <a:txBody>
                    <a:bodyPr/>
                    <a:lstStyle/>
                    <a:p>
                      <a:endParaRPr lang="es-EC"/>
                    </a:p>
                  </a:txBody>
                  <a:tcPr/>
                </a:tc>
                <a:tc hMerge="1">
                  <a:txBody>
                    <a:bodyPr/>
                    <a:lstStyle/>
                    <a:p>
                      <a:endParaRPr lang="es-EC"/>
                    </a:p>
                  </a:txBody>
                  <a:tcPr/>
                </a:tc>
                <a:tc hMerge="1">
                  <a:txBody>
                    <a:bodyPr/>
                    <a:lstStyle/>
                    <a:p>
                      <a:endParaRPr lang="es-EC"/>
                    </a:p>
                  </a:txBody>
                  <a:tcPr/>
                </a:tc>
              </a:tr>
              <a:tr h="2580082">
                <a:tc>
                  <a:txBody>
                    <a:bodyPr/>
                    <a:lstStyle/>
                    <a:p>
                      <a:pPr algn="just">
                        <a:lnSpc>
                          <a:spcPct val="150000"/>
                        </a:lnSpc>
                        <a:spcAft>
                          <a:spcPts val="0"/>
                        </a:spcAft>
                      </a:pPr>
                      <a:r>
                        <a:rPr lang="es-ES" sz="1100" dirty="0">
                          <a:effectLst/>
                        </a:rPr>
                        <a:t>Herramientas/actividades </a:t>
                      </a:r>
                      <a:endParaRPr lang="es-EC" sz="1100" dirty="0">
                        <a:effectLst/>
                      </a:endParaRPr>
                    </a:p>
                    <a:p>
                      <a:pPr algn="just">
                        <a:lnSpc>
                          <a:spcPct val="150000"/>
                        </a:lnSpc>
                        <a:spcAft>
                          <a:spcPts val="0"/>
                        </a:spcAft>
                      </a:pPr>
                      <a:r>
                        <a:rPr lang="es-ES" sz="1100" dirty="0">
                          <a:effectLst/>
                        </a:rPr>
                        <a:t> </a:t>
                      </a:r>
                      <a:endParaRPr lang="es-EC" sz="1100" dirty="0">
                        <a:effectLst/>
                      </a:endParaRPr>
                    </a:p>
                    <a:p>
                      <a:pPr algn="just">
                        <a:lnSpc>
                          <a:spcPct val="150000"/>
                        </a:lnSpc>
                        <a:spcAft>
                          <a:spcPts val="0"/>
                        </a:spcAft>
                      </a:pPr>
                      <a:r>
                        <a:rPr lang="es-ES" sz="1100" dirty="0">
                          <a:effectLst/>
                        </a:rPr>
                        <a:t>Como mejorar el autoestima </a:t>
                      </a:r>
                      <a:endParaRPr lang="es-EC" sz="1100" dirty="0">
                        <a:effectLst/>
                      </a:endParaRPr>
                    </a:p>
                    <a:p>
                      <a:pPr algn="just">
                        <a:lnSpc>
                          <a:spcPct val="150000"/>
                        </a:lnSpc>
                        <a:spcAft>
                          <a:spcPts val="0"/>
                        </a:spcAft>
                      </a:pPr>
                      <a:r>
                        <a:rPr lang="es-ES" sz="1100" dirty="0">
                          <a:effectLst/>
                        </a:rPr>
                        <a:t> </a:t>
                      </a:r>
                      <a:endParaRPr lang="es-EC" sz="1100" dirty="0">
                        <a:effectLst/>
                      </a:endParaRPr>
                    </a:p>
                    <a:p>
                      <a:pPr algn="just">
                        <a:lnSpc>
                          <a:spcPct val="150000"/>
                        </a:lnSpc>
                        <a:spcAft>
                          <a:spcPts val="0"/>
                        </a:spcAft>
                      </a:pPr>
                      <a:r>
                        <a:rPr lang="es-ES" sz="1100" dirty="0">
                          <a:effectLst/>
                        </a:rPr>
                        <a:t> </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5890" marR="35890" marT="0" marB="0"/>
                </a:tc>
                <a:tc gridSpan="4">
                  <a:txBody>
                    <a:bodyPr/>
                    <a:lstStyle/>
                    <a:p>
                      <a:pPr algn="just">
                        <a:lnSpc>
                          <a:spcPct val="150000"/>
                        </a:lnSpc>
                        <a:spcAft>
                          <a:spcPts val="0"/>
                        </a:spcAft>
                      </a:pPr>
                      <a:r>
                        <a:rPr lang="es-ES" sz="900" dirty="0">
                          <a:effectLst/>
                        </a:rPr>
                        <a:t> </a:t>
                      </a:r>
                      <a:endParaRPr lang="es-EC" sz="900" dirty="0">
                        <a:effectLst/>
                      </a:endParaRPr>
                    </a:p>
                    <a:p>
                      <a:pPr marL="342900" lvl="0" indent="-342900" algn="just">
                        <a:lnSpc>
                          <a:spcPct val="150000"/>
                        </a:lnSpc>
                        <a:spcAft>
                          <a:spcPts val="0"/>
                        </a:spcAft>
                        <a:buFont typeface="Wingdings" panose="05000000000000000000" pitchFamily="2" charset="2"/>
                        <a:buChar char=""/>
                      </a:pPr>
                      <a:r>
                        <a:rPr lang="es-ES" sz="900" dirty="0">
                          <a:effectLst/>
                        </a:rPr>
                        <a:t> Desarrollar presentaciones individuales entre todo el personal que labora dentro de la empresa.</a:t>
                      </a:r>
                      <a:endParaRPr lang="es-EC" sz="900" dirty="0">
                        <a:effectLst/>
                      </a:endParaRPr>
                    </a:p>
                    <a:p>
                      <a:pPr marL="342900" lvl="0" indent="-342900" algn="just">
                        <a:lnSpc>
                          <a:spcPct val="150000"/>
                        </a:lnSpc>
                        <a:spcAft>
                          <a:spcPts val="0"/>
                        </a:spcAft>
                        <a:buFont typeface="Wingdings" panose="05000000000000000000" pitchFamily="2" charset="2"/>
                        <a:buChar char=""/>
                      </a:pPr>
                      <a:r>
                        <a:rPr lang="es-ES" sz="900" dirty="0">
                          <a:effectLst/>
                        </a:rPr>
                        <a:t>Realizar recorridos por todas las áreas e instalaciones de la empresa mostrando el funcionamiento de cada una de estas, </a:t>
                      </a:r>
                      <a:r>
                        <a:rPr lang="es-ES" sz="900" dirty="0" smtClean="0">
                          <a:effectLst/>
                        </a:rPr>
                        <a:t>además </a:t>
                      </a:r>
                      <a:r>
                        <a:rPr lang="es-ES" sz="900" dirty="0">
                          <a:effectLst/>
                        </a:rPr>
                        <a:t>de permitirle al personal comprender que actividades realiza cada uno de sus compañeros.</a:t>
                      </a:r>
                      <a:endParaRPr lang="es-EC" sz="900" dirty="0">
                        <a:effectLst/>
                      </a:endParaRPr>
                    </a:p>
                    <a:p>
                      <a:pPr marL="342900" lvl="0" indent="-342900" algn="just">
                        <a:lnSpc>
                          <a:spcPct val="150000"/>
                        </a:lnSpc>
                        <a:spcAft>
                          <a:spcPts val="0"/>
                        </a:spcAft>
                        <a:buFont typeface="Wingdings" panose="05000000000000000000" pitchFamily="2" charset="2"/>
                        <a:buChar char=""/>
                      </a:pPr>
                      <a:r>
                        <a:rPr lang="es-ES" sz="900" dirty="0">
                          <a:effectLst/>
                        </a:rPr>
                        <a:t>Brindar reconocimientos al personal que ha destacado mayoritariamente en sus funciones, generando </a:t>
                      </a:r>
                      <a:r>
                        <a:rPr lang="es-ES" sz="900" dirty="0" smtClean="0">
                          <a:effectLst/>
                        </a:rPr>
                        <a:t>así </a:t>
                      </a:r>
                      <a:r>
                        <a:rPr lang="es-ES" sz="900" dirty="0">
                          <a:effectLst/>
                        </a:rPr>
                        <a:t>motivación en todos los trabajadores por ser reconocidos por su esfuerzo laboral.</a:t>
                      </a:r>
                      <a:endParaRPr lang="es-EC" sz="900" dirty="0">
                        <a:effectLst/>
                      </a:endParaRPr>
                    </a:p>
                    <a:p>
                      <a:pPr marL="342900" lvl="0" indent="-342900" algn="just">
                        <a:lnSpc>
                          <a:spcPct val="150000"/>
                        </a:lnSpc>
                        <a:spcAft>
                          <a:spcPts val="0"/>
                        </a:spcAft>
                        <a:buFont typeface="Wingdings" panose="05000000000000000000" pitchFamily="2" charset="2"/>
                        <a:buChar char=""/>
                      </a:pPr>
                      <a:r>
                        <a:rPr lang="es-ES" sz="900" dirty="0">
                          <a:effectLst/>
                        </a:rPr>
                        <a:t>Emitir correos electrónicos a todo el personal con frases motivadoras cada inicio de semana.</a:t>
                      </a:r>
                      <a:endParaRPr lang="es-EC" sz="900" dirty="0">
                        <a:effectLst/>
                      </a:endParaRPr>
                    </a:p>
                    <a:p>
                      <a:pPr marL="342900" lvl="0" indent="-342900" algn="just">
                        <a:lnSpc>
                          <a:spcPct val="150000"/>
                        </a:lnSpc>
                        <a:spcAft>
                          <a:spcPts val="0"/>
                        </a:spcAft>
                        <a:buFont typeface="Wingdings" panose="05000000000000000000" pitchFamily="2" charset="2"/>
                        <a:buChar char=""/>
                      </a:pPr>
                      <a:r>
                        <a:rPr lang="es-ES" sz="900" dirty="0">
                          <a:effectLst/>
                        </a:rPr>
                        <a:t>Fortalecer las actividades grupales, de modo que se potencialice la eficiencia y eficacia de los trabajadores.</a:t>
                      </a:r>
                      <a:endParaRPr lang="es-EC" sz="900" dirty="0">
                        <a:effectLst/>
                      </a:endParaRPr>
                    </a:p>
                    <a:p>
                      <a:pPr marL="342900" lvl="0" indent="-342900" algn="just">
                        <a:lnSpc>
                          <a:spcPct val="150000"/>
                        </a:lnSpc>
                        <a:spcAft>
                          <a:spcPts val="0"/>
                        </a:spcAft>
                        <a:buFont typeface="Wingdings" panose="05000000000000000000" pitchFamily="2" charset="2"/>
                        <a:buChar char=""/>
                      </a:pPr>
                      <a:r>
                        <a:rPr lang="es-ES" sz="900" dirty="0">
                          <a:effectLst/>
                        </a:rPr>
                        <a:t>Mantener actualizada la información del personal y nuevo personal, mediante el departamento de recursos humanos.</a:t>
                      </a:r>
                      <a:endParaRPr lang="es-EC" sz="900" dirty="0">
                        <a:effectLst/>
                      </a:endParaRPr>
                    </a:p>
                    <a:p>
                      <a:pPr marL="342900" lvl="0" indent="-342900" algn="just">
                        <a:lnSpc>
                          <a:spcPct val="150000"/>
                        </a:lnSpc>
                        <a:spcAft>
                          <a:spcPts val="0"/>
                        </a:spcAft>
                        <a:buFont typeface="Wingdings" panose="05000000000000000000" pitchFamily="2" charset="2"/>
                        <a:buChar char=""/>
                      </a:pPr>
                      <a:r>
                        <a:rPr lang="es-ES" sz="900" dirty="0">
                          <a:effectLst/>
                        </a:rPr>
                        <a:t>Brindar beneficios adicionales a familiares directos de los </a:t>
                      </a:r>
                      <a:r>
                        <a:rPr lang="es-ES" sz="900" dirty="0" smtClean="0">
                          <a:effectLst/>
                        </a:rPr>
                        <a:t>trabajadores, </a:t>
                      </a:r>
                      <a:r>
                        <a:rPr lang="es-ES" sz="900" dirty="0">
                          <a:effectLst/>
                        </a:rPr>
                        <a:t>tales como descuentos y promociones.</a:t>
                      </a:r>
                      <a:endParaRPr lang="es-EC" sz="900" dirty="0">
                        <a:effectLst/>
                      </a:endParaRPr>
                    </a:p>
                    <a:p>
                      <a:pPr marL="259080" algn="just">
                        <a:lnSpc>
                          <a:spcPct val="150000"/>
                        </a:lnSpc>
                        <a:spcAft>
                          <a:spcPts val="0"/>
                        </a:spcAft>
                      </a:pPr>
                      <a:r>
                        <a:rPr lang="es-ES" sz="900" dirty="0">
                          <a:effectLst/>
                        </a:rPr>
                        <a:t>Coordinar actividades en las cuales se genere la interacción de todo el personal, de forma que se establezcan buenas </a:t>
                      </a:r>
                      <a:r>
                        <a:rPr lang="es-ES" sz="900" dirty="0" smtClean="0">
                          <a:effectLst/>
                        </a:rPr>
                        <a:t>relaciones </a:t>
                      </a:r>
                      <a:r>
                        <a:rPr lang="es-ES" sz="900" dirty="0">
                          <a:effectLst/>
                        </a:rPr>
                        <a:t>de compañerismo y mejore la comunicación entre si, generando de tal forma un ambiente laboral próspero.</a:t>
                      </a:r>
                      <a:endParaRPr lang="es-EC"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5890" marR="35890" marT="0" marB="0"/>
                </a:tc>
                <a:tc hMerge="1">
                  <a:txBody>
                    <a:bodyPr/>
                    <a:lstStyle/>
                    <a:p>
                      <a:endParaRPr lang="es-EC"/>
                    </a:p>
                  </a:txBody>
                  <a:tcPr/>
                </a:tc>
                <a:tc hMerge="1">
                  <a:txBody>
                    <a:bodyPr/>
                    <a:lstStyle/>
                    <a:p>
                      <a:endParaRPr lang="es-EC"/>
                    </a:p>
                  </a:txBody>
                  <a:tcPr/>
                </a:tc>
                <a:tc hMerge="1">
                  <a:txBody>
                    <a:bodyPr/>
                    <a:lstStyle/>
                    <a:p>
                      <a:endParaRPr lang="es-EC"/>
                    </a:p>
                  </a:txBody>
                  <a:tcPr/>
                </a:tc>
              </a:tr>
              <a:tr h="407509">
                <a:tc>
                  <a:txBody>
                    <a:bodyPr/>
                    <a:lstStyle/>
                    <a:p>
                      <a:pPr algn="just">
                        <a:lnSpc>
                          <a:spcPct val="150000"/>
                        </a:lnSpc>
                        <a:spcAft>
                          <a:spcPts val="0"/>
                        </a:spcAft>
                      </a:pPr>
                      <a:r>
                        <a:rPr lang="es-ES" sz="1100" dirty="0">
                          <a:effectLst/>
                        </a:rPr>
                        <a:t>Responsabilidades </a:t>
                      </a:r>
                      <a:endParaRPr lang="es-EC"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5890" marR="35890" marT="0" marB="0"/>
                </a:tc>
                <a:tc gridSpan="4">
                  <a:txBody>
                    <a:bodyPr/>
                    <a:lstStyle/>
                    <a:p>
                      <a:pPr algn="just">
                        <a:lnSpc>
                          <a:spcPct val="150000"/>
                        </a:lnSpc>
                        <a:spcAft>
                          <a:spcPts val="0"/>
                        </a:spcAft>
                      </a:pPr>
                      <a:r>
                        <a:rPr lang="es-ES" sz="900" dirty="0">
                          <a:effectLst/>
                        </a:rPr>
                        <a:t>Recurso humano.- Realización de cronograma de actividades.</a:t>
                      </a:r>
                      <a:endParaRPr lang="es-EC" sz="900" dirty="0">
                        <a:effectLst/>
                      </a:endParaRPr>
                    </a:p>
                    <a:p>
                      <a:pPr algn="just">
                        <a:lnSpc>
                          <a:spcPct val="150000"/>
                        </a:lnSpc>
                        <a:spcAft>
                          <a:spcPts val="0"/>
                        </a:spcAft>
                      </a:pPr>
                      <a:r>
                        <a:rPr lang="es-ES" sz="900" dirty="0">
                          <a:effectLst/>
                        </a:rPr>
                        <a:t>Coordinador del área.- Responsable de ejecutar y controlar las actividades.</a:t>
                      </a:r>
                      <a:endParaRPr lang="es-EC"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5890" marR="35890" marT="0" marB="0"/>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Tree>
    <p:extLst>
      <p:ext uri="{BB962C8B-B14F-4D97-AF65-F5344CB8AC3E}">
        <p14:creationId xmlns:p14="http://schemas.microsoft.com/office/powerpoint/2010/main" val="321603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4000" b="1" dirty="0"/>
              <a:t>Diagrama de </a:t>
            </a:r>
            <a:r>
              <a:rPr lang="es-ES" sz="4000" b="1" dirty="0" err="1"/>
              <a:t>gantt</a:t>
            </a:r>
            <a:endParaRPr lang="es-EC" sz="40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878619781"/>
              </p:ext>
            </p:extLst>
          </p:nvPr>
        </p:nvGraphicFramePr>
        <p:xfrm>
          <a:off x="1103684" y="1853248"/>
          <a:ext cx="8947150" cy="4064001"/>
        </p:xfrm>
        <a:graphic>
          <a:graphicData uri="http://schemas.openxmlformats.org/drawingml/2006/table">
            <a:tbl>
              <a:tblPr>
                <a:tableStyleId>{5C22544A-7EE6-4342-B048-85BDC9FD1C3A}</a:tableStyleId>
              </a:tblPr>
              <a:tblGrid>
                <a:gridCol w="688931"/>
                <a:gridCol w="2073949"/>
                <a:gridCol w="386517"/>
                <a:gridCol w="386517"/>
                <a:gridCol w="386517"/>
                <a:gridCol w="386517"/>
                <a:gridCol w="386517"/>
                <a:gridCol w="386517"/>
                <a:gridCol w="388306"/>
                <a:gridCol w="388306"/>
                <a:gridCol w="386517"/>
                <a:gridCol w="386517"/>
                <a:gridCol w="388306"/>
                <a:gridCol w="388306"/>
                <a:gridCol w="386517"/>
                <a:gridCol w="386517"/>
                <a:gridCol w="386517"/>
                <a:gridCol w="379359"/>
              </a:tblGrid>
              <a:tr h="343339">
                <a:tc rowSpan="3">
                  <a:txBody>
                    <a:bodyPr/>
                    <a:lstStyle/>
                    <a:p>
                      <a:pPr algn="ctr" latinLnBrk="1">
                        <a:lnSpc>
                          <a:spcPct val="150000"/>
                        </a:lnSpc>
                        <a:spcAft>
                          <a:spcPts val="0"/>
                        </a:spcAft>
                      </a:pPr>
                      <a:r>
                        <a:rPr lang="es-EC" sz="1200">
                          <a:effectLst/>
                        </a:rPr>
                        <a:t> </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rowSpan="3">
                  <a:txBody>
                    <a:bodyPr/>
                    <a:lstStyle/>
                    <a:p>
                      <a:pPr latinLnBrk="1">
                        <a:lnSpc>
                          <a:spcPct val="150000"/>
                        </a:lnSpc>
                        <a:spcAft>
                          <a:spcPts val="0"/>
                        </a:spcAft>
                      </a:pPr>
                      <a:r>
                        <a:rPr lang="es-EC" sz="1200">
                          <a:effectLst/>
                        </a:rPr>
                        <a:t>ACTIVIDAD </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gridSpan="16">
                  <a:txBody>
                    <a:bodyPr/>
                    <a:lstStyle/>
                    <a:p>
                      <a:pPr>
                        <a:lnSpc>
                          <a:spcPct val="150000"/>
                        </a:lnSpc>
                        <a:spcAft>
                          <a:spcPts val="0"/>
                        </a:spcAft>
                      </a:pPr>
                      <a:r>
                        <a:rPr lang="es-EC" sz="1200">
                          <a:effectLst/>
                        </a:rPr>
                        <a:t> </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14810">
                <a:tc vMerge="1">
                  <a:txBody>
                    <a:bodyPr/>
                    <a:lstStyle/>
                    <a:p>
                      <a:endParaRPr lang="es-EC"/>
                    </a:p>
                  </a:txBody>
                  <a:tcPr/>
                </a:tc>
                <a:tc vMerge="1">
                  <a:txBody>
                    <a:bodyPr/>
                    <a:lstStyle/>
                    <a:p>
                      <a:endParaRPr lang="es-EC"/>
                    </a:p>
                  </a:txBody>
                  <a:tcPr/>
                </a:tc>
                <a:tc gridSpan="4">
                  <a:txBody>
                    <a:bodyPr/>
                    <a:lstStyle/>
                    <a:p>
                      <a:pPr algn="ctr" latinLnBrk="1">
                        <a:lnSpc>
                          <a:spcPct val="150000"/>
                        </a:lnSpc>
                        <a:spcAft>
                          <a:spcPts val="0"/>
                        </a:spcAft>
                      </a:pPr>
                      <a:r>
                        <a:rPr lang="es-EC" sz="1200">
                          <a:effectLst/>
                        </a:rPr>
                        <a:t>MES 1</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algn="ctr" latinLnBrk="1">
                        <a:lnSpc>
                          <a:spcPct val="150000"/>
                        </a:lnSpc>
                        <a:spcAft>
                          <a:spcPts val="0"/>
                        </a:spcAft>
                      </a:pPr>
                      <a:r>
                        <a:rPr lang="es-EC" sz="1200">
                          <a:effectLst/>
                        </a:rPr>
                        <a:t>MES 2</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algn="ctr" latinLnBrk="1">
                        <a:lnSpc>
                          <a:spcPct val="150000"/>
                        </a:lnSpc>
                        <a:spcAft>
                          <a:spcPts val="0"/>
                        </a:spcAft>
                      </a:pPr>
                      <a:r>
                        <a:rPr lang="es-EC" sz="1200">
                          <a:effectLst/>
                        </a:rPr>
                        <a:t>MES 3</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algn="ctr" latinLnBrk="1">
                        <a:lnSpc>
                          <a:spcPct val="150000"/>
                        </a:lnSpc>
                        <a:spcAft>
                          <a:spcPts val="0"/>
                        </a:spcAft>
                      </a:pPr>
                      <a:r>
                        <a:rPr lang="es-EC" sz="1200">
                          <a:effectLst/>
                        </a:rPr>
                        <a:t>MES 4</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314810">
                <a:tc vMerge="1">
                  <a:txBody>
                    <a:bodyPr/>
                    <a:lstStyle/>
                    <a:p>
                      <a:endParaRPr lang="es-EC"/>
                    </a:p>
                  </a:txBody>
                  <a:tcPr/>
                </a:tc>
                <a:tc vMerge="1">
                  <a:txBody>
                    <a:bodyPr/>
                    <a:lstStyle/>
                    <a:p>
                      <a:endParaRPr lang="es-EC"/>
                    </a:p>
                  </a:txBody>
                  <a:tcPr/>
                </a:tc>
                <a:tc>
                  <a:txBody>
                    <a:bodyPr/>
                    <a:lstStyle/>
                    <a:p>
                      <a:pPr algn="ctr" latinLnBrk="1">
                        <a:lnSpc>
                          <a:spcPct val="150000"/>
                        </a:lnSpc>
                        <a:spcAft>
                          <a:spcPts val="0"/>
                        </a:spcAft>
                      </a:pPr>
                      <a:r>
                        <a:rPr lang="es-EC" sz="1200">
                          <a:effectLst/>
                        </a:rPr>
                        <a:t>1</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algn="ctr" latinLnBrk="1">
                        <a:lnSpc>
                          <a:spcPct val="150000"/>
                        </a:lnSpc>
                        <a:spcAft>
                          <a:spcPts val="0"/>
                        </a:spcAft>
                      </a:pPr>
                      <a:r>
                        <a:rPr lang="es-EC" sz="1200">
                          <a:effectLst/>
                        </a:rPr>
                        <a:t>2</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algn="ctr" latinLnBrk="1">
                        <a:lnSpc>
                          <a:spcPct val="150000"/>
                        </a:lnSpc>
                        <a:spcAft>
                          <a:spcPts val="0"/>
                        </a:spcAft>
                      </a:pPr>
                      <a:r>
                        <a:rPr lang="es-EC" sz="1200">
                          <a:effectLst/>
                        </a:rPr>
                        <a:t>3</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algn="ctr" latinLnBrk="1">
                        <a:lnSpc>
                          <a:spcPct val="150000"/>
                        </a:lnSpc>
                        <a:spcAft>
                          <a:spcPts val="0"/>
                        </a:spcAft>
                      </a:pPr>
                      <a:r>
                        <a:rPr lang="es-EC" sz="1200">
                          <a:effectLst/>
                        </a:rPr>
                        <a:t>4</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algn="ctr" latinLnBrk="1">
                        <a:lnSpc>
                          <a:spcPct val="150000"/>
                        </a:lnSpc>
                        <a:spcAft>
                          <a:spcPts val="0"/>
                        </a:spcAft>
                      </a:pPr>
                      <a:r>
                        <a:rPr lang="es-EC" sz="1200">
                          <a:effectLst/>
                        </a:rPr>
                        <a:t>1</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algn="ctr" latinLnBrk="1">
                        <a:lnSpc>
                          <a:spcPct val="150000"/>
                        </a:lnSpc>
                        <a:spcAft>
                          <a:spcPts val="0"/>
                        </a:spcAft>
                      </a:pPr>
                      <a:r>
                        <a:rPr lang="es-EC" sz="1200">
                          <a:effectLst/>
                        </a:rPr>
                        <a:t>2</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algn="ctr" latinLnBrk="1">
                        <a:lnSpc>
                          <a:spcPct val="150000"/>
                        </a:lnSpc>
                        <a:spcAft>
                          <a:spcPts val="0"/>
                        </a:spcAft>
                      </a:pPr>
                      <a:r>
                        <a:rPr lang="es-EC" sz="1200">
                          <a:effectLst/>
                        </a:rPr>
                        <a:t>3</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algn="ctr" latinLnBrk="1">
                        <a:lnSpc>
                          <a:spcPct val="150000"/>
                        </a:lnSpc>
                        <a:spcAft>
                          <a:spcPts val="0"/>
                        </a:spcAft>
                      </a:pPr>
                      <a:r>
                        <a:rPr lang="es-EC" sz="1200">
                          <a:effectLst/>
                        </a:rPr>
                        <a:t>4</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algn="ctr" latinLnBrk="1">
                        <a:lnSpc>
                          <a:spcPct val="150000"/>
                        </a:lnSpc>
                        <a:spcAft>
                          <a:spcPts val="0"/>
                        </a:spcAft>
                      </a:pPr>
                      <a:r>
                        <a:rPr lang="es-EC" sz="1200">
                          <a:effectLst/>
                        </a:rPr>
                        <a:t>1</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algn="ctr" latinLnBrk="1">
                        <a:lnSpc>
                          <a:spcPct val="150000"/>
                        </a:lnSpc>
                        <a:spcAft>
                          <a:spcPts val="0"/>
                        </a:spcAft>
                      </a:pPr>
                      <a:r>
                        <a:rPr lang="es-EC" sz="1200">
                          <a:effectLst/>
                        </a:rPr>
                        <a:t>2</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algn="ctr" latinLnBrk="1">
                        <a:lnSpc>
                          <a:spcPct val="150000"/>
                        </a:lnSpc>
                        <a:spcAft>
                          <a:spcPts val="0"/>
                        </a:spcAft>
                      </a:pPr>
                      <a:r>
                        <a:rPr lang="es-EC" sz="1200">
                          <a:effectLst/>
                        </a:rPr>
                        <a:t>3</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algn="ctr" latinLnBrk="1">
                        <a:lnSpc>
                          <a:spcPct val="150000"/>
                        </a:lnSpc>
                        <a:spcAft>
                          <a:spcPts val="0"/>
                        </a:spcAft>
                      </a:pPr>
                      <a:r>
                        <a:rPr lang="es-EC" sz="1200">
                          <a:effectLst/>
                        </a:rPr>
                        <a:t>4</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algn="ctr" latinLnBrk="1">
                        <a:lnSpc>
                          <a:spcPct val="150000"/>
                        </a:lnSpc>
                        <a:spcAft>
                          <a:spcPts val="0"/>
                        </a:spcAft>
                      </a:pPr>
                      <a:r>
                        <a:rPr lang="es-EC" sz="1200">
                          <a:effectLst/>
                        </a:rPr>
                        <a:t>1</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algn="ctr" latinLnBrk="1">
                        <a:lnSpc>
                          <a:spcPct val="150000"/>
                        </a:lnSpc>
                        <a:spcAft>
                          <a:spcPts val="0"/>
                        </a:spcAft>
                      </a:pPr>
                      <a:r>
                        <a:rPr lang="es-EC" sz="1200">
                          <a:effectLst/>
                        </a:rPr>
                        <a:t>2</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algn="ctr" latinLnBrk="1">
                        <a:lnSpc>
                          <a:spcPct val="150000"/>
                        </a:lnSpc>
                        <a:spcAft>
                          <a:spcPts val="0"/>
                        </a:spcAft>
                      </a:pPr>
                      <a:r>
                        <a:rPr lang="es-EC" sz="1200">
                          <a:effectLst/>
                        </a:rPr>
                        <a:t>3</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algn="ctr" latinLnBrk="1">
                        <a:lnSpc>
                          <a:spcPct val="150000"/>
                        </a:lnSpc>
                        <a:spcAft>
                          <a:spcPts val="0"/>
                        </a:spcAft>
                      </a:pPr>
                      <a:r>
                        <a:rPr lang="es-EC" sz="1200">
                          <a:effectLst/>
                        </a:rPr>
                        <a:t>4</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r>
              <a:tr h="1746880">
                <a:tc>
                  <a:txBody>
                    <a:bodyPr/>
                    <a:lstStyle/>
                    <a:p>
                      <a:pPr algn="r" latinLnBrk="1">
                        <a:lnSpc>
                          <a:spcPct val="150000"/>
                        </a:lnSpc>
                        <a:spcAft>
                          <a:spcPts val="0"/>
                        </a:spcAft>
                      </a:pPr>
                      <a:r>
                        <a:rPr lang="es-EC" sz="1200">
                          <a:effectLst/>
                        </a:rPr>
                        <a:t>1</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s-ES" sz="1200">
                          <a:effectLst/>
                        </a:rPr>
                        <a:t>Manual de procedimiento de capacitación (Programación Neurolingüística) </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latinLnBrk="1">
                        <a:lnSpc>
                          <a:spcPct val="150000"/>
                        </a:lnSpc>
                        <a:spcAft>
                          <a:spcPts val="0"/>
                        </a:spcAft>
                      </a:pPr>
                      <a:r>
                        <a:rPr lang="es-EC" sz="1200" dirty="0">
                          <a:solidFill>
                            <a:schemeClr val="bg2">
                              <a:lumMod val="60000"/>
                              <a:lumOff val="40000"/>
                            </a:schemeClr>
                          </a:solidFill>
                          <a:effectLst/>
                        </a:rPr>
                        <a:t> </a:t>
                      </a:r>
                      <a:endParaRPr lang="es-EC" sz="1000" dirty="0">
                        <a:solidFill>
                          <a:schemeClr val="bg2">
                            <a:lumMod val="60000"/>
                            <a:lumOff val="40000"/>
                          </a:schemeClr>
                        </a:solidFill>
                        <a:effectLst/>
                        <a:latin typeface="Times New Roman" panose="02020603050405020304" pitchFamily="18" charset="0"/>
                        <a:ea typeface="Batang"/>
                        <a:cs typeface="Times New Roman" panose="02020603050405020304" pitchFamily="18" charset="0"/>
                      </a:endParaRPr>
                    </a:p>
                  </a:txBody>
                  <a:tcPr marL="68580" marR="68580" marT="0" marB="0">
                    <a:solidFill>
                      <a:schemeClr val="bg2">
                        <a:lumMod val="60000"/>
                        <a:lumOff val="40000"/>
                      </a:schemeClr>
                    </a:solidFill>
                  </a:tcPr>
                </a:tc>
                <a:tc>
                  <a:txBody>
                    <a:bodyPr/>
                    <a:lstStyle/>
                    <a:p>
                      <a:pPr algn="ctr" latinLnBrk="1">
                        <a:lnSpc>
                          <a:spcPct val="150000"/>
                        </a:lnSpc>
                        <a:spcAft>
                          <a:spcPts val="0"/>
                        </a:spcAft>
                      </a:pPr>
                      <a:r>
                        <a:rPr lang="es-EC" sz="1200" dirty="0">
                          <a:solidFill>
                            <a:schemeClr val="bg2">
                              <a:lumMod val="60000"/>
                              <a:lumOff val="40000"/>
                            </a:schemeClr>
                          </a:solidFill>
                          <a:effectLst/>
                        </a:rPr>
                        <a:t> </a:t>
                      </a:r>
                      <a:endParaRPr lang="es-EC" sz="1000" dirty="0">
                        <a:solidFill>
                          <a:schemeClr val="bg2">
                            <a:lumMod val="60000"/>
                            <a:lumOff val="40000"/>
                          </a:schemeClr>
                        </a:solidFill>
                        <a:effectLst/>
                        <a:latin typeface="Times New Roman" panose="02020603050405020304" pitchFamily="18" charset="0"/>
                        <a:ea typeface="Batang"/>
                        <a:cs typeface="Times New Roman" panose="02020603050405020304" pitchFamily="18" charset="0"/>
                      </a:endParaRPr>
                    </a:p>
                  </a:txBody>
                  <a:tcPr marL="68580" marR="68580" marT="0" marB="0">
                    <a:solidFill>
                      <a:schemeClr val="bg2">
                        <a:lumMod val="60000"/>
                        <a:lumOff val="40000"/>
                      </a:schemeClr>
                    </a:solidFill>
                  </a:tcPr>
                </a:tc>
                <a:tc>
                  <a:txBody>
                    <a:bodyPr/>
                    <a:lstStyle/>
                    <a:p>
                      <a:pPr algn="ctr" latinLnBrk="1">
                        <a:lnSpc>
                          <a:spcPct val="150000"/>
                        </a:lnSpc>
                        <a:spcAft>
                          <a:spcPts val="0"/>
                        </a:spcAft>
                      </a:pPr>
                      <a:r>
                        <a:rPr lang="es-EC" sz="1200" dirty="0">
                          <a:solidFill>
                            <a:schemeClr val="bg2">
                              <a:lumMod val="60000"/>
                              <a:lumOff val="40000"/>
                            </a:schemeClr>
                          </a:solidFill>
                          <a:effectLst/>
                        </a:rPr>
                        <a:t> </a:t>
                      </a:r>
                      <a:endParaRPr lang="es-EC" sz="1000" dirty="0">
                        <a:solidFill>
                          <a:schemeClr val="bg2">
                            <a:lumMod val="60000"/>
                            <a:lumOff val="40000"/>
                          </a:schemeClr>
                        </a:solidFill>
                        <a:effectLst/>
                        <a:latin typeface="Times New Roman" panose="02020603050405020304" pitchFamily="18" charset="0"/>
                        <a:ea typeface="Batang"/>
                        <a:cs typeface="Times New Roman" panose="02020603050405020304" pitchFamily="18" charset="0"/>
                      </a:endParaRPr>
                    </a:p>
                  </a:txBody>
                  <a:tcPr marL="68580" marR="68580" marT="0" marB="0">
                    <a:solidFill>
                      <a:schemeClr val="bg2">
                        <a:lumMod val="60000"/>
                        <a:lumOff val="40000"/>
                      </a:schemeClr>
                    </a:solidFill>
                  </a:tcPr>
                </a:tc>
                <a:tc>
                  <a:txBody>
                    <a:bodyPr/>
                    <a:lstStyle/>
                    <a:p>
                      <a:pPr algn="ctr" latinLnBrk="1">
                        <a:lnSpc>
                          <a:spcPct val="150000"/>
                        </a:lnSpc>
                        <a:spcAft>
                          <a:spcPts val="0"/>
                        </a:spcAft>
                      </a:pPr>
                      <a:r>
                        <a:rPr lang="es-EC" sz="1200" dirty="0">
                          <a:solidFill>
                            <a:schemeClr val="bg2">
                              <a:lumMod val="60000"/>
                              <a:lumOff val="40000"/>
                            </a:schemeClr>
                          </a:solidFill>
                          <a:effectLst/>
                        </a:rPr>
                        <a:t> </a:t>
                      </a:r>
                      <a:endParaRPr lang="es-EC" sz="1000" dirty="0">
                        <a:solidFill>
                          <a:schemeClr val="bg2">
                            <a:lumMod val="60000"/>
                            <a:lumOff val="40000"/>
                          </a:schemeClr>
                        </a:solidFill>
                        <a:effectLst/>
                        <a:latin typeface="Times New Roman" panose="02020603050405020304" pitchFamily="18" charset="0"/>
                        <a:ea typeface="Batang"/>
                        <a:cs typeface="Times New Roman" panose="02020603050405020304" pitchFamily="18" charset="0"/>
                      </a:endParaRPr>
                    </a:p>
                  </a:txBody>
                  <a:tcPr marL="68580" marR="68580" marT="0" marB="0">
                    <a:solidFill>
                      <a:schemeClr val="bg2">
                        <a:lumMod val="60000"/>
                        <a:lumOff val="40000"/>
                      </a:schemeClr>
                    </a:solidFill>
                  </a:tcPr>
                </a:tc>
                <a:tc>
                  <a:txBody>
                    <a:bodyPr/>
                    <a:lstStyle/>
                    <a:p>
                      <a:pPr algn="ctr" latinLnBrk="1">
                        <a:lnSpc>
                          <a:spcPct val="150000"/>
                        </a:lnSpc>
                        <a:spcAft>
                          <a:spcPts val="0"/>
                        </a:spcAft>
                      </a:pPr>
                      <a:r>
                        <a:rPr lang="es-EC" sz="1200" dirty="0">
                          <a:solidFill>
                            <a:schemeClr val="bg2">
                              <a:lumMod val="60000"/>
                              <a:lumOff val="40000"/>
                            </a:schemeClr>
                          </a:solidFill>
                          <a:effectLst/>
                        </a:rPr>
                        <a:t> </a:t>
                      </a:r>
                      <a:endParaRPr lang="es-EC" sz="1000" dirty="0">
                        <a:solidFill>
                          <a:schemeClr val="bg2">
                            <a:lumMod val="60000"/>
                            <a:lumOff val="40000"/>
                          </a:schemeClr>
                        </a:solidFill>
                        <a:effectLst/>
                        <a:latin typeface="Times New Roman" panose="02020603050405020304" pitchFamily="18" charset="0"/>
                        <a:ea typeface="Batang"/>
                        <a:cs typeface="Times New Roman" panose="02020603050405020304" pitchFamily="18" charset="0"/>
                      </a:endParaRPr>
                    </a:p>
                  </a:txBody>
                  <a:tcPr marL="68580" marR="68580" marT="0" marB="0">
                    <a:solidFill>
                      <a:schemeClr val="bg2">
                        <a:lumMod val="60000"/>
                        <a:lumOff val="40000"/>
                      </a:schemeClr>
                    </a:solidFill>
                  </a:tcPr>
                </a:tc>
                <a:tc>
                  <a:txBody>
                    <a:bodyPr/>
                    <a:lstStyle/>
                    <a:p>
                      <a:pPr algn="ctr" latinLnBrk="1">
                        <a:lnSpc>
                          <a:spcPct val="150000"/>
                        </a:lnSpc>
                        <a:spcAft>
                          <a:spcPts val="0"/>
                        </a:spcAft>
                      </a:pPr>
                      <a:r>
                        <a:rPr lang="es-EC" sz="1200" dirty="0">
                          <a:solidFill>
                            <a:schemeClr val="bg2">
                              <a:lumMod val="60000"/>
                              <a:lumOff val="40000"/>
                            </a:schemeClr>
                          </a:solidFill>
                          <a:effectLst/>
                        </a:rPr>
                        <a:t> </a:t>
                      </a:r>
                      <a:endParaRPr lang="es-EC" sz="1000" dirty="0">
                        <a:solidFill>
                          <a:schemeClr val="bg2">
                            <a:lumMod val="60000"/>
                            <a:lumOff val="40000"/>
                          </a:schemeClr>
                        </a:solidFill>
                        <a:effectLst/>
                        <a:latin typeface="Times New Roman" panose="02020603050405020304" pitchFamily="18" charset="0"/>
                        <a:ea typeface="Batang"/>
                        <a:cs typeface="Times New Roman" panose="02020603050405020304" pitchFamily="18" charset="0"/>
                      </a:endParaRPr>
                    </a:p>
                  </a:txBody>
                  <a:tcPr marL="68580" marR="68580" marT="0" marB="0">
                    <a:solidFill>
                      <a:schemeClr val="bg2">
                        <a:lumMod val="60000"/>
                        <a:lumOff val="40000"/>
                      </a:schemeClr>
                    </a:solidFill>
                  </a:tcPr>
                </a:tc>
                <a:tc>
                  <a:txBody>
                    <a:bodyPr/>
                    <a:lstStyle/>
                    <a:p>
                      <a:pPr algn="ctr" latinLnBrk="1">
                        <a:lnSpc>
                          <a:spcPct val="150000"/>
                        </a:lnSpc>
                        <a:spcAft>
                          <a:spcPts val="0"/>
                        </a:spcAft>
                      </a:pPr>
                      <a:r>
                        <a:rPr lang="es-EC" sz="1200" dirty="0">
                          <a:solidFill>
                            <a:schemeClr val="bg2">
                              <a:lumMod val="60000"/>
                              <a:lumOff val="40000"/>
                            </a:schemeClr>
                          </a:solidFill>
                          <a:effectLst/>
                        </a:rPr>
                        <a:t> </a:t>
                      </a:r>
                      <a:endParaRPr lang="es-EC" sz="1000" dirty="0">
                        <a:solidFill>
                          <a:schemeClr val="bg2">
                            <a:lumMod val="60000"/>
                            <a:lumOff val="40000"/>
                          </a:schemeClr>
                        </a:solidFill>
                        <a:effectLst/>
                        <a:latin typeface="Times New Roman" panose="02020603050405020304" pitchFamily="18" charset="0"/>
                        <a:ea typeface="Batang"/>
                        <a:cs typeface="Times New Roman" panose="02020603050405020304" pitchFamily="18" charset="0"/>
                      </a:endParaRPr>
                    </a:p>
                  </a:txBody>
                  <a:tcPr marL="68580" marR="68580" marT="0" marB="0">
                    <a:solidFill>
                      <a:schemeClr val="bg2">
                        <a:lumMod val="60000"/>
                        <a:lumOff val="40000"/>
                      </a:schemeClr>
                    </a:solidFill>
                  </a:tcPr>
                </a:tc>
                <a:tc>
                  <a:txBody>
                    <a:bodyPr/>
                    <a:lstStyle/>
                    <a:p>
                      <a:pPr algn="ctr" latinLnBrk="1">
                        <a:lnSpc>
                          <a:spcPct val="150000"/>
                        </a:lnSpc>
                        <a:spcAft>
                          <a:spcPts val="0"/>
                        </a:spcAft>
                      </a:pPr>
                      <a:r>
                        <a:rPr lang="es-EC" sz="1200" dirty="0">
                          <a:solidFill>
                            <a:schemeClr val="bg2">
                              <a:lumMod val="60000"/>
                              <a:lumOff val="40000"/>
                            </a:schemeClr>
                          </a:solidFill>
                          <a:effectLst/>
                        </a:rPr>
                        <a:t> </a:t>
                      </a:r>
                      <a:endParaRPr lang="es-EC" sz="1000" dirty="0">
                        <a:solidFill>
                          <a:schemeClr val="bg2">
                            <a:lumMod val="60000"/>
                            <a:lumOff val="40000"/>
                          </a:schemeClr>
                        </a:solidFill>
                        <a:effectLst/>
                        <a:latin typeface="Times New Roman" panose="02020603050405020304" pitchFamily="18" charset="0"/>
                        <a:ea typeface="Batang"/>
                        <a:cs typeface="Times New Roman" panose="02020603050405020304" pitchFamily="18" charset="0"/>
                      </a:endParaRPr>
                    </a:p>
                  </a:txBody>
                  <a:tcPr marL="68580" marR="68580" marT="0" marB="0">
                    <a:solidFill>
                      <a:schemeClr val="bg2">
                        <a:lumMod val="60000"/>
                        <a:lumOff val="40000"/>
                      </a:schemeClr>
                    </a:solidFill>
                  </a:tcPr>
                </a:tc>
                <a:tc>
                  <a:txBody>
                    <a:bodyPr/>
                    <a:lstStyle/>
                    <a:p>
                      <a:pPr algn="ctr" latinLnBrk="1">
                        <a:lnSpc>
                          <a:spcPct val="150000"/>
                        </a:lnSpc>
                        <a:spcAft>
                          <a:spcPts val="0"/>
                        </a:spcAft>
                      </a:pPr>
                      <a:r>
                        <a:rPr lang="es-EC" sz="1200">
                          <a:effectLst/>
                        </a:rPr>
                        <a:t> </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algn="ctr" latinLnBrk="1">
                        <a:lnSpc>
                          <a:spcPct val="150000"/>
                        </a:lnSpc>
                        <a:spcAft>
                          <a:spcPts val="0"/>
                        </a:spcAft>
                      </a:pPr>
                      <a:r>
                        <a:rPr lang="es-EC" sz="1200">
                          <a:effectLst/>
                        </a:rPr>
                        <a:t> </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algn="ctr" latinLnBrk="1">
                        <a:lnSpc>
                          <a:spcPct val="150000"/>
                        </a:lnSpc>
                        <a:spcAft>
                          <a:spcPts val="0"/>
                        </a:spcAft>
                      </a:pPr>
                      <a:r>
                        <a:rPr lang="es-EC" sz="1200" dirty="0">
                          <a:effectLst/>
                        </a:rPr>
                        <a:t> </a:t>
                      </a:r>
                      <a:endParaRPr lang="es-EC" sz="1000" dirty="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algn="ctr" latinLnBrk="1">
                        <a:lnSpc>
                          <a:spcPct val="150000"/>
                        </a:lnSpc>
                        <a:spcAft>
                          <a:spcPts val="0"/>
                        </a:spcAft>
                      </a:pPr>
                      <a:r>
                        <a:rPr lang="es-EC" sz="1200">
                          <a:effectLst/>
                        </a:rPr>
                        <a:t> </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algn="ctr" latinLnBrk="1">
                        <a:lnSpc>
                          <a:spcPct val="150000"/>
                        </a:lnSpc>
                        <a:spcAft>
                          <a:spcPts val="0"/>
                        </a:spcAft>
                      </a:pPr>
                      <a:r>
                        <a:rPr lang="es-EC" sz="1200">
                          <a:effectLst/>
                        </a:rPr>
                        <a:t> </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algn="ctr" latinLnBrk="1">
                        <a:lnSpc>
                          <a:spcPct val="150000"/>
                        </a:lnSpc>
                        <a:spcAft>
                          <a:spcPts val="0"/>
                        </a:spcAft>
                      </a:pPr>
                      <a:r>
                        <a:rPr lang="es-EC" sz="1200">
                          <a:effectLst/>
                        </a:rPr>
                        <a:t> </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algn="ctr" latinLnBrk="1">
                        <a:lnSpc>
                          <a:spcPct val="150000"/>
                        </a:lnSpc>
                        <a:spcAft>
                          <a:spcPts val="0"/>
                        </a:spcAft>
                      </a:pPr>
                      <a:r>
                        <a:rPr lang="es-EC" sz="1200">
                          <a:effectLst/>
                        </a:rPr>
                        <a:t> </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algn="ctr" latinLnBrk="1">
                        <a:lnSpc>
                          <a:spcPct val="150000"/>
                        </a:lnSpc>
                        <a:spcAft>
                          <a:spcPts val="0"/>
                        </a:spcAft>
                      </a:pPr>
                      <a:r>
                        <a:rPr lang="es-EC" sz="1200">
                          <a:effectLst/>
                        </a:rPr>
                        <a:t> </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r>
              <a:tr h="672081">
                <a:tc>
                  <a:txBody>
                    <a:bodyPr/>
                    <a:lstStyle/>
                    <a:p>
                      <a:pPr algn="r" latinLnBrk="1">
                        <a:lnSpc>
                          <a:spcPct val="150000"/>
                        </a:lnSpc>
                        <a:spcAft>
                          <a:spcPts val="0"/>
                        </a:spcAft>
                      </a:pPr>
                      <a:r>
                        <a:rPr lang="es-EC" sz="1200">
                          <a:effectLst/>
                        </a:rPr>
                        <a:t>2</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s-ES" sz="1200">
                          <a:effectLst/>
                        </a:rPr>
                        <a:t>Adquisición de activos fijos.  </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latinLnBrk="1">
                        <a:lnSpc>
                          <a:spcPct val="150000"/>
                        </a:lnSpc>
                        <a:spcAft>
                          <a:spcPts val="0"/>
                        </a:spcAft>
                      </a:pPr>
                      <a:r>
                        <a:rPr lang="es-EC" sz="1200">
                          <a:effectLst/>
                        </a:rPr>
                        <a:t> </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latinLnBrk="1">
                        <a:lnSpc>
                          <a:spcPct val="150000"/>
                        </a:lnSpc>
                        <a:spcAft>
                          <a:spcPts val="0"/>
                        </a:spcAft>
                      </a:pPr>
                      <a:r>
                        <a:rPr lang="es-EC" sz="1200">
                          <a:effectLst/>
                        </a:rPr>
                        <a:t> </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latinLnBrk="1">
                        <a:lnSpc>
                          <a:spcPct val="150000"/>
                        </a:lnSpc>
                        <a:spcAft>
                          <a:spcPts val="0"/>
                        </a:spcAft>
                      </a:pPr>
                      <a:r>
                        <a:rPr lang="es-EC" sz="1200">
                          <a:effectLst/>
                        </a:rPr>
                        <a:t> </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latinLnBrk="1">
                        <a:lnSpc>
                          <a:spcPct val="150000"/>
                        </a:lnSpc>
                        <a:spcAft>
                          <a:spcPts val="0"/>
                        </a:spcAft>
                      </a:pPr>
                      <a:r>
                        <a:rPr lang="es-EC" sz="1200">
                          <a:effectLst/>
                        </a:rPr>
                        <a:t> </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latinLnBrk="1">
                        <a:lnSpc>
                          <a:spcPct val="150000"/>
                        </a:lnSpc>
                        <a:spcAft>
                          <a:spcPts val="0"/>
                        </a:spcAft>
                      </a:pPr>
                      <a:r>
                        <a:rPr lang="es-EC" sz="1200">
                          <a:effectLst/>
                        </a:rPr>
                        <a:t> </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latinLnBrk="1">
                        <a:lnSpc>
                          <a:spcPct val="150000"/>
                        </a:lnSpc>
                        <a:spcAft>
                          <a:spcPts val="0"/>
                        </a:spcAft>
                      </a:pPr>
                      <a:r>
                        <a:rPr lang="es-EC" sz="1200">
                          <a:effectLst/>
                        </a:rPr>
                        <a:t> </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latinLnBrk="1">
                        <a:lnSpc>
                          <a:spcPct val="150000"/>
                        </a:lnSpc>
                        <a:spcAft>
                          <a:spcPts val="0"/>
                        </a:spcAft>
                      </a:pPr>
                      <a:r>
                        <a:rPr lang="es-EC" sz="1200">
                          <a:effectLst/>
                        </a:rPr>
                        <a:t> </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latinLnBrk="1">
                        <a:lnSpc>
                          <a:spcPct val="150000"/>
                        </a:lnSpc>
                        <a:spcAft>
                          <a:spcPts val="0"/>
                        </a:spcAft>
                      </a:pPr>
                      <a:r>
                        <a:rPr lang="es-EC" sz="1200">
                          <a:effectLst/>
                        </a:rPr>
                        <a:t> </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latinLnBrk="1">
                        <a:lnSpc>
                          <a:spcPct val="150000"/>
                        </a:lnSpc>
                        <a:spcAft>
                          <a:spcPts val="0"/>
                        </a:spcAft>
                      </a:pPr>
                      <a:r>
                        <a:rPr lang="es-EC" sz="1200" dirty="0">
                          <a:effectLst/>
                        </a:rPr>
                        <a:t> </a:t>
                      </a:r>
                      <a:endParaRPr lang="es-EC" sz="1000" dirty="0">
                        <a:effectLst/>
                        <a:latin typeface="Times New Roman" panose="02020603050405020304" pitchFamily="18" charset="0"/>
                        <a:ea typeface="Batang"/>
                        <a:cs typeface="Times New Roman" panose="02020603050405020304" pitchFamily="18" charset="0"/>
                      </a:endParaRPr>
                    </a:p>
                  </a:txBody>
                  <a:tcPr marL="68580" marR="68580" marT="0" marB="0">
                    <a:solidFill>
                      <a:schemeClr val="accent1">
                        <a:lumMod val="40000"/>
                        <a:lumOff val="60000"/>
                      </a:schemeClr>
                    </a:solidFill>
                  </a:tcPr>
                </a:tc>
                <a:tc>
                  <a:txBody>
                    <a:bodyPr/>
                    <a:lstStyle/>
                    <a:p>
                      <a:pPr latinLnBrk="1">
                        <a:lnSpc>
                          <a:spcPct val="150000"/>
                        </a:lnSpc>
                        <a:spcAft>
                          <a:spcPts val="0"/>
                        </a:spcAft>
                      </a:pPr>
                      <a:r>
                        <a:rPr lang="es-EC" sz="1200" dirty="0">
                          <a:effectLst/>
                        </a:rPr>
                        <a:t> </a:t>
                      </a:r>
                      <a:endParaRPr lang="es-EC" sz="1000" dirty="0">
                        <a:effectLst/>
                        <a:latin typeface="Times New Roman" panose="02020603050405020304" pitchFamily="18" charset="0"/>
                        <a:ea typeface="Batang"/>
                        <a:cs typeface="Times New Roman" panose="02020603050405020304" pitchFamily="18" charset="0"/>
                      </a:endParaRPr>
                    </a:p>
                  </a:txBody>
                  <a:tcPr marL="68580" marR="68580" marT="0" marB="0">
                    <a:solidFill>
                      <a:schemeClr val="accent1">
                        <a:lumMod val="40000"/>
                        <a:lumOff val="60000"/>
                      </a:schemeClr>
                    </a:solidFill>
                  </a:tcPr>
                </a:tc>
                <a:tc>
                  <a:txBody>
                    <a:bodyPr/>
                    <a:lstStyle/>
                    <a:p>
                      <a:pPr latinLnBrk="1">
                        <a:lnSpc>
                          <a:spcPct val="150000"/>
                        </a:lnSpc>
                        <a:spcAft>
                          <a:spcPts val="0"/>
                        </a:spcAft>
                      </a:pPr>
                      <a:r>
                        <a:rPr lang="es-EC" sz="1200" dirty="0">
                          <a:effectLst/>
                        </a:rPr>
                        <a:t> </a:t>
                      </a:r>
                      <a:endParaRPr lang="es-EC" sz="1000" dirty="0">
                        <a:effectLst/>
                        <a:latin typeface="Times New Roman" panose="02020603050405020304" pitchFamily="18" charset="0"/>
                        <a:ea typeface="Batang"/>
                        <a:cs typeface="Times New Roman" panose="02020603050405020304" pitchFamily="18" charset="0"/>
                      </a:endParaRPr>
                    </a:p>
                  </a:txBody>
                  <a:tcPr marL="68580" marR="68580" marT="0" marB="0">
                    <a:solidFill>
                      <a:schemeClr val="accent1">
                        <a:lumMod val="40000"/>
                        <a:lumOff val="60000"/>
                      </a:schemeClr>
                    </a:solidFill>
                  </a:tcPr>
                </a:tc>
                <a:tc>
                  <a:txBody>
                    <a:bodyPr/>
                    <a:lstStyle/>
                    <a:p>
                      <a:pPr latinLnBrk="1">
                        <a:lnSpc>
                          <a:spcPct val="150000"/>
                        </a:lnSpc>
                        <a:spcAft>
                          <a:spcPts val="0"/>
                        </a:spcAft>
                      </a:pPr>
                      <a:r>
                        <a:rPr lang="es-EC" sz="1200" dirty="0">
                          <a:effectLst/>
                        </a:rPr>
                        <a:t> </a:t>
                      </a:r>
                      <a:endParaRPr lang="es-EC" sz="1000" dirty="0">
                        <a:effectLst/>
                        <a:latin typeface="Times New Roman" panose="02020603050405020304" pitchFamily="18" charset="0"/>
                        <a:ea typeface="Batang"/>
                        <a:cs typeface="Times New Roman" panose="02020603050405020304" pitchFamily="18" charset="0"/>
                      </a:endParaRPr>
                    </a:p>
                  </a:txBody>
                  <a:tcPr marL="68580" marR="68580" marT="0" marB="0">
                    <a:solidFill>
                      <a:schemeClr val="accent1">
                        <a:lumMod val="40000"/>
                        <a:lumOff val="60000"/>
                      </a:schemeClr>
                    </a:solidFill>
                  </a:tcPr>
                </a:tc>
                <a:tc>
                  <a:txBody>
                    <a:bodyPr/>
                    <a:lstStyle/>
                    <a:p>
                      <a:pPr latinLnBrk="1">
                        <a:lnSpc>
                          <a:spcPct val="150000"/>
                        </a:lnSpc>
                        <a:spcAft>
                          <a:spcPts val="0"/>
                        </a:spcAft>
                      </a:pPr>
                      <a:r>
                        <a:rPr lang="es-EC" sz="1200">
                          <a:effectLst/>
                        </a:rPr>
                        <a:t> </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latinLnBrk="1">
                        <a:lnSpc>
                          <a:spcPct val="150000"/>
                        </a:lnSpc>
                        <a:spcAft>
                          <a:spcPts val="0"/>
                        </a:spcAft>
                      </a:pPr>
                      <a:r>
                        <a:rPr lang="es-EC" sz="1200">
                          <a:effectLst/>
                        </a:rPr>
                        <a:t> </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latinLnBrk="1">
                        <a:lnSpc>
                          <a:spcPct val="150000"/>
                        </a:lnSpc>
                        <a:spcAft>
                          <a:spcPts val="0"/>
                        </a:spcAft>
                      </a:pPr>
                      <a:r>
                        <a:rPr lang="es-EC" sz="1200">
                          <a:effectLst/>
                        </a:rPr>
                        <a:t> </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latinLnBrk="1">
                        <a:lnSpc>
                          <a:spcPct val="150000"/>
                        </a:lnSpc>
                        <a:spcAft>
                          <a:spcPts val="0"/>
                        </a:spcAft>
                      </a:pPr>
                      <a:r>
                        <a:rPr lang="es-EC" sz="1200">
                          <a:effectLst/>
                        </a:rPr>
                        <a:t> </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r>
              <a:tr h="672081">
                <a:tc>
                  <a:txBody>
                    <a:bodyPr/>
                    <a:lstStyle/>
                    <a:p>
                      <a:pPr algn="r" latinLnBrk="1">
                        <a:lnSpc>
                          <a:spcPct val="150000"/>
                        </a:lnSpc>
                        <a:spcAft>
                          <a:spcPts val="0"/>
                        </a:spcAft>
                      </a:pPr>
                      <a:r>
                        <a:rPr lang="es-EC" sz="1200">
                          <a:effectLst/>
                        </a:rPr>
                        <a:t>3</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s-ES" sz="1200">
                          <a:effectLst/>
                        </a:rPr>
                        <a:t>Adquisición capital de trabajo.</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latinLnBrk="1">
                        <a:lnSpc>
                          <a:spcPct val="150000"/>
                        </a:lnSpc>
                        <a:spcAft>
                          <a:spcPts val="0"/>
                        </a:spcAft>
                      </a:pPr>
                      <a:r>
                        <a:rPr lang="es-EC" sz="1200">
                          <a:effectLst/>
                        </a:rPr>
                        <a:t> </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latinLnBrk="1">
                        <a:lnSpc>
                          <a:spcPct val="150000"/>
                        </a:lnSpc>
                        <a:spcAft>
                          <a:spcPts val="0"/>
                        </a:spcAft>
                      </a:pPr>
                      <a:r>
                        <a:rPr lang="es-EC" sz="1200">
                          <a:effectLst/>
                        </a:rPr>
                        <a:t> </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latinLnBrk="1">
                        <a:lnSpc>
                          <a:spcPct val="150000"/>
                        </a:lnSpc>
                        <a:spcAft>
                          <a:spcPts val="0"/>
                        </a:spcAft>
                      </a:pPr>
                      <a:r>
                        <a:rPr lang="es-EC" sz="1200">
                          <a:effectLst/>
                        </a:rPr>
                        <a:t> </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latinLnBrk="1">
                        <a:lnSpc>
                          <a:spcPct val="150000"/>
                        </a:lnSpc>
                        <a:spcAft>
                          <a:spcPts val="0"/>
                        </a:spcAft>
                      </a:pPr>
                      <a:r>
                        <a:rPr lang="es-EC" sz="1200">
                          <a:effectLst/>
                        </a:rPr>
                        <a:t> </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latinLnBrk="1">
                        <a:lnSpc>
                          <a:spcPct val="150000"/>
                        </a:lnSpc>
                        <a:spcAft>
                          <a:spcPts val="0"/>
                        </a:spcAft>
                      </a:pPr>
                      <a:r>
                        <a:rPr lang="es-EC" sz="1200">
                          <a:effectLst/>
                        </a:rPr>
                        <a:t> </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latinLnBrk="1">
                        <a:lnSpc>
                          <a:spcPct val="150000"/>
                        </a:lnSpc>
                        <a:spcAft>
                          <a:spcPts val="0"/>
                        </a:spcAft>
                      </a:pPr>
                      <a:r>
                        <a:rPr lang="es-EC" sz="1200">
                          <a:effectLst/>
                        </a:rPr>
                        <a:t> </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latinLnBrk="1">
                        <a:lnSpc>
                          <a:spcPct val="150000"/>
                        </a:lnSpc>
                        <a:spcAft>
                          <a:spcPts val="0"/>
                        </a:spcAft>
                      </a:pPr>
                      <a:r>
                        <a:rPr lang="es-EC" sz="1200">
                          <a:effectLst/>
                        </a:rPr>
                        <a:t> </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latinLnBrk="1">
                        <a:lnSpc>
                          <a:spcPct val="150000"/>
                        </a:lnSpc>
                        <a:spcAft>
                          <a:spcPts val="0"/>
                        </a:spcAft>
                      </a:pPr>
                      <a:r>
                        <a:rPr lang="es-EC" sz="1200">
                          <a:effectLst/>
                        </a:rPr>
                        <a:t> </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latinLnBrk="1">
                        <a:lnSpc>
                          <a:spcPct val="150000"/>
                        </a:lnSpc>
                        <a:spcAft>
                          <a:spcPts val="0"/>
                        </a:spcAft>
                      </a:pPr>
                      <a:r>
                        <a:rPr lang="es-EC" sz="1200">
                          <a:effectLst/>
                        </a:rPr>
                        <a:t> </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latinLnBrk="1">
                        <a:lnSpc>
                          <a:spcPct val="150000"/>
                        </a:lnSpc>
                        <a:spcAft>
                          <a:spcPts val="0"/>
                        </a:spcAft>
                      </a:pPr>
                      <a:r>
                        <a:rPr lang="es-EC" sz="1200">
                          <a:effectLst/>
                        </a:rPr>
                        <a:t> </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latinLnBrk="1">
                        <a:lnSpc>
                          <a:spcPct val="150000"/>
                        </a:lnSpc>
                        <a:spcAft>
                          <a:spcPts val="0"/>
                        </a:spcAft>
                      </a:pPr>
                      <a:r>
                        <a:rPr lang="es-EC" sz="1200">
                          <a:effectLst/>
                        </a:rPr>
                        <a:t> </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latinLnBrk="1">
                        <a:lnSpc>
                          <a:spcPct val="150000"/>
                        </a:lnSpc>
                        <a:spcAft>
                          <a:spcPts val="0"/>
                        </a:spcAft>
                      </a:pPr>
                      <a:r>
                        <a:rPr lang="es-EC" sz="1200">
                          <a:effectLst/>
                        </a:rPr>
                        <a:t> </a:t>
                      </a:r>
                      <a:endParaRPr lang="es-EC" sz="1000">
                        <a:effectLst/>
                        <a:latin typeface="Times New Roman" panose="02020603050405020304" pitchFamily="18" charset="0"/>
                        <a:ea typeface="Batang"/>
                        <a:cs typeface="Times New Roman" panose="02020603050405020304" pitchFamily="18" charset="0"/>
                      </a:endParaRPr>
                    </a:p>
                  </a:txBody>
                  <a:tcPr marL="68580" marR="68580" marT="0" marB="0"/>
                </a:tc>
                <a:tc>
                  <a:txBody>
                    <a:bodyPr/>
                    <a:lstStyle/>
                    <a:p>
                      <a:pPr latinLnBrk="1">
                        <a:lnSpc>
                          <a:spcPct val="150000"/>
                        </a:lnSpc>
                        <a:spcAft>
                          <a:spcPts val="0"/>
                        </a:spcAft>
                      </a:pPr>
                      <a:r>
                        <a:rPr lang="es-EC" sz="1200" dirty="0">
                          <a:effectLst/>
                        </a:rPr>
                        <a:t> </a:t>
                      </a:r>
                      <a:endParaRPr lang="es-EC" sz="1000" dirty="0">
                        <a:effectLst/>
                        <a:latin typeface="Times New Roman" panose="02020603050405020304" pitchFamily="18" charset="0"/>
                        <a:ea typeface="Batang"/>
                        <a:cs typeface="Times New Roman" panose="02020603050405020304" pitchFamily="18" charset="0"/>
                      </a:endParaRPr>
                    </a:p>
                  </a:txBody>
                  <a:tcPr marL="68580" marR="68580" marT="0" marB="0">
                    <a:solidFill>
                      <a:schemeClr val="accent2">
                        <a:lumMod val="60000"/>
                        <a:lumOff val="40000"/>
                      </a:schemeClr>
                    </a:solidFill>
                  </a:tcPr>
                </a:tc>
                <a:tc>
                  <a:txBody>
                    <a:bodyPr/>
                    <a:lstStyle/>
                    <a:p>
                      <a:pPr latinLnBrk="1">
                        <a:lnSpc>
                          <a:spcPct val="150000"/>
                        </a:lnSpc>
                        <a:spcAft>
                          <a:spcPts val="0"/>
                        </a:spcAft>
                      </a:pPr>
                      <a:r>
                        <a:rPr lang="es-EC" sz="1200" dirty="0">
                          <a:effectLst/>
                        </a:rPr>
                        <a:t> </a:t>
                      </a:r>
                      <a:endParaRPr lang="es-EC" sz="1000" dirty="0">
                        <a:effectLst/>
                        <a:latin typeface="Times New Roman" panose="02020603050405020304" pitchFamily="18" charset="0"/>
                        <a:ea typeface="Batang"/>
                        <a:cs typeface="Times New Roman" panose="02020603050405020304" pitchFamily="18" charset="0"/>
                      </a:endParaRPr>
                    </a:p>
                  </a:txBody>
                  <a:tcPr marL="68580" marR="68580" marT="0" marB="0">
                    <a:solidFill>
                      <a:schemeClr val="accent2">
                        <a:lumMod val="60000"/>
                        <a:lumOff val="40000"/>
                      </a:schemeClr>
                    </a:solidFill>
                  </a:tcPr>
                </a:tc>
                <a:tc>
                  <a:txBody>
                    <a:bodyPr/>
                    <a:lstStyle/>
                    <a:p>
                      <a:pPr latinLnBrk="1">
                        <a:lnSpc>
                          <a:spcPct val="150000"/>
                        </a:lnSpc>
                        <a:spcAft>
                          <a:spcPts val="0"/>
                        </a:spcAft>
                      </a:pPr>
                      <a:r>
                        <a:rPr lang="es-EC" sz="1200" dirty="0">
                          <a:effectLst/>
                        </a:rPr>
                        <a:t> </a:t>
                      </a:r>
                      <a:endParaRPr lang="es-EC" sz="1000" dirty="0">
                        <a:effectLst/>
                        <a:latin typeface="Times New Roman" panose="02020603050405020304" pitchFamily="18" charset="0"/>
                        <a:ea typeface="Batang"/>
                        <a:cs typeface="Times New Roman" panose="02020603050405020304" pitchFamily="18" charset="0"/>
                      </a:endParaRPr>
                    </a:p>
                  </a:txBody>
                  <a:tcPr marL="68580" marR="68580" marT="0" marB="0">
                    <a:solidFill>
                      <a:schemeClr val="accent2">
                        <a:lumMod val="60000"/>
                        <a:lumOff val="40000"/>
                      </a:schemeClr>
                    </a:solidFill>
                  </a:tcPr>
                </a:tc>
                <a:tc>
                  <a:txBody>
                    <a:bodyPr/>
                    <a:lstStyle/>
                    <a:p>
                      <a:pPr latinLnBrk="1">
                        <a:lnSpc>
                          <a:spcPct val="150000"/>
                        </a:lnSpc>
                        <a:spcAft>
                          <a:spcPts val="0"/>
                        </a:spcAft>
                      </a:pPr>
                      <a:r>
                        <a:rPr lang="es-EC" sz="1200" dirty="0">
                          <a:effectLst/>
                        </a:rPr>
                        <a:t> </a:t>
                      </a:r>
                      <a:endParaRPr lang="es-EC" sz="1000" dirty="0">
                        <a:effectLst/>
                        <a:latin typeface="Times New Roman" panose="02020603050405020304" pitchFamily="18" charset="0"/>
                        <a:ea typeface="Batang"/>
                        <a:cs typeface="Times New Roman" panose="02020603050405020304" pitchFamily="18" charset="0"/>
                      </a:endParaRPr>
                    </a:p>
                  </a:txBody>
                  <a:tcPr marL="68580" marR="68580" marT="0" marB="0">
                    <a:solidFill>
                      <a:schemeClr val="accent2">
                        <a:lumMod val="60000"/>
                        <a:lumOff val="40000"/>
                      </a:schemeClr>
                    </a:solidFill>
                  </a:tcPr>
                </a:tc>
              </a:tr>
            </a:tbl>
          </a:graphicData>
        </a:graphic>
      </p:graphicFrame>
    </p:spTree>
    <p:extLst>
      <p:ext uri="{BB962C8B-B14F-4D97-AF65-F5344CB8AC3E}">
        <p14:creationId xmlns:p14="http://schemas.microsoft.com/office/powerpoint/2010/main" val="2758939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4000" b="1" dirty="0"/>
              <a:t>Conclusiones</a:t>
            </a:r>
            <a:endParaRPr lang="es-EC" sz="4000" b="1" dirty="0"/>
          </a:p>
        </p:txBody>
      </p:sp>
      <p:sp>
        <p:nvSpPr>
          <p:cNvPr id="3" name="Marcador de contenido 2"/>
          <p:cNvSpPr>
            <a:spLocks noGrp="1"/>
          </p:cNvSpPr>
          <p:nvPr>
            <p:ph idx="1"/>
          </p:nvPr>
        </p:nvSpPr>
        <p:spPr>
          <a:xfrm>
            <a:off x="1103312" y="1270000"/>
            <a:ext cx="8946541" cy="5334000"/>
          </a:xfrm>
        </p:spPr>
        <p:txBody>
          <a:bodyPr>
            <a:normAutofit fontScale="85000" lnSpcReduction="20000"/>
          </a:bodyPr>
          <a:lstStyle/>
          <a:p>
            <a:pPr lvl="0" algn="just"/>
            <a:r>
              <a:rPr lang="es-ES" dirty="0"/>
              <a:t>En primer instancia se define el problema central previo a un análisis a través del diagrama del árbol de </a:t>
            </a:r>
            <a:r>
              <a:rPr lang="es-ES" dirty="0" smtClean="0"/>
              <a:t>problemas, </a:t>
            </a:r>
            <a:r>
              <a:rPr lang="es-ES" dirty="0"/>
              <a:t>donde se analiza las causas y efectos llegando a determinan que existe una mala comunicación del factor humano, lo que produce conflictos internos en la </a:t>
            </a:r>
            <a:r>
              <a:rPr lang="es-ES" dirty="0" smtClean="0"/>
              <a:t>toma </a:t>
            </a:r>
            <a:r>
              <a:rPr lang="es-ES" dirty="0"/>
              <a:t>de decisiones ocasionando clientes insatisfechos.    </a:t>
            </a:r>
            <a:endParaRPr lang="es-EC" dirty="0"/>
          </a:p>
          <a:p>
            <a:pPr marL="0" indent="0" algn="just">
              <a:buNone/>
            </a:pPr>
            <a:endParaRPr lang="es-EC" dirty="0"/>
          </a:p>
          <a:p>
            <a:pPr lvl="0" algn="just"/>
            <a:r>
              <a:rPr lang="es-ES" dirty="0"/>
              <a:t>Se define una fundamentación teórica para determinar  teorías sobre la Programación Neurolingüística mediante el cual podemos tener conocimiento sobre el tema a tratar.  </a:t>
            </a:r>
            <a:endParaRPr lang="es-EC" dirty="0"/>
          </a:p>
          <a:p>
            <a:pPr marL="0" indent="0" algn="just">
              <a:buNone/>
            </a:pPr>
            <a:endParaRPr lang="es-EC" dirty="0"/>
          </a:p>
          <a:p>
            <a:pPr lvl="0" algn="just"/>
            <a:r>
              <a:rPr lang="es-ES" dirty="0"/>
              <a:t>En el marco metodológico se especifica las herramientas que se utilizarán para la obtención de datos valederos como son las encuestas mismas que están direccionadas al cliente interno y cliente externo.    </a:t>
            </a:r>
            <a:endParaRPr lang="es-EC" dirty="0"/>
          </a:p>
          <a:p>
            <a:pPr marL="0" indent="0" algn="just">
              <a:buNone/>
            </a:pPr>
            <a:endParaRPr lang="es-EC" dirty="0"/>
          </a:p>
          <a:p>
            <a:pPr lvl="0" algn="just"/>
            <a:r>
              <a:rPr lang="es-ES" dirty="0"/>
              <a:t>Realizada un análisis del problema  y la investigación de campo se determina una  propuesta  relacionada a que el 75% de los encuestados dan a conocer que los departamentos de la empresa Todo Tour Agencia de Viajes S.A  no presenta una comunicación adecuada, por ende se aplica una propuesta de un manual de procedimiento de capacitación </a:t>
            </a:r>
            <a:r>
              <a:rPr lang="es-ES" dirty="0" smtClean="0"/>
              <a:t>metodológica </a:t>
            </a:r>
            <a:r>
              <a:rPr lang="es-ES" dirty="0"/>
              <a:t>de Programación </a:t>
            </a:r>
            <a:r>
              <a:rPr lang="es-ES" dirty="0" smtClean="0"/>
              <a:t>Neurolingüística </a:t>
            </a:r>
            <a:r>
              <a:rPr lang="es-ES" dirty="0"/>
              <a:t>(PNL)</a:t>
            </a:r>
            <a:endParaRPr lang="es-EC" dirty="0"/>
          </a:p>
          <a:p>
            <a:endParaRPr lang="es-EC" dirty="0"/>
          </a:p>
        </p:txBody>
      </p:sp>
    </p:spTree>
    <p:extLst>
      <p:ext uri="{BB962C8B-B14F-4D97-AF65-F5344CB8AC3E}">
        <p14:creationId xmlns:p14="http://schemas.microsoft.com/office/powerpoint/2010/main" val="2672039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4000" b="1" dirty="0"/>
              <a:t>Recomendaciones</a:t>
            </a:r>
            <a:endParaRPr lang="es-EC" sz="4000" b="1" dirty="0"/>
          </a:p>
        </p:txBody>
      </p:sp>
      <p:sp>
        <p:nvSpPr>
          <p:cNvPr id="3" name="Marcador de contenido 2"/>
          <p:cNvSpPr>
            <a:spLocks noGrp="1"/>
          </p:cNvSpPr>
          <p:nvPr>
            <p:ph idx="1"/>
          </p:nvPr>
        </p:nvSpPr>
        <p:spPr>
          <a:xfrm>
            <a:off x="1103312" y="1346200"/>
            <a:ext cx="8946541" cy="5245100"/>
          </a:xfrm>
        </p:spPr>
        <p:txBody>
          <a:bodyPr>
            <a:noAutofit/>
          </a:bodyPr>
          <a:lstStyle/>
          <a:p>
            <a:pPr lvl="0" algn="just"/>
            <a:r>
              <a:rPr lang="es-ES" sz="1600" dirty="0"/>
              <a:t>Es recomendable  realizar una investigación de campo en una empresa  para que se analice el problema central basándose en un árbol de problemas para determinar las causas y efectos que presenta la misma y de esa manera buscar una solución.</a:t>
            </a:r>
            <a:endParaRPr lang="es-EC" sz="1600" dirty="0"/>
          </a:p>
          <a:p>
            <a:pPr marL="0" indent="0" algn="just">
              <a:buNone/>
            </a:pPr>
            <a:endParaRPr lang="es-EC" sz="1600" dirty="0"/>
          </a:p>
          <a:p>
            <a:pPr lvl="0" algn="just"/>
            <a:r>
              <a:rPr lang="es-ES" sz="1600" dirty="0" smtClean="0"/>
              <a:t>Se recomienda </a:t>
            </a:r>
            <a:r>
              <a:rPr lang="es-ES" sz="1600" dirty="0"/>
              <a:t>definir los conocimientos de varios autores sobre el tema a tratar mediante una fundamentación teórica, que permita tener las cosas claras para el desarrollo de una propuesta que vaya en beneficio del desarrollo económico de la empresa.  </a:t>
            </a:r>
            <a:endParaRPr lang="es-EC" sz="1600" dirty="0"/>
          </a:p>
          <a:p>
            <a:pPr marL="0" indent="0" algn="just">
              <a:buNone/>
            </a:pPr>
            <a:endParaRPr lang="es-EC" sz="1600" dirty="0"/>
          </a:p>
          <a:p>
            <a:pPr lvl="0" algn="just"/>
            <a:r>
              <a:rPr lang="es-ES" sz="1600" dirty="0"/>
              <a:t>Dentro de la propuesta para una empresa es primordial determinar qué tipo de metodología se va utilizar para conocer los gustos o preferencia de los futuros clientes.   </a:t>
            </a:r>
            <a:endParaRPr lang="es-EC" sz="1600" dirty="0"/>
          </a:p>
          <a:p>
            <a:pPr marL="0" indent="0" algn="just">
              <a:buNone/>
            </a:pPr>
            <a:endParaRPr lang="es-EC" sz="1600" dirty="0"/>
          </a:p>
          <a:p>
            <a:pPr algn="just"/>
            <a:r>
              <a:rPr lang="es-ES" sz="1600" dirty="0"/>
              <a:t>Es recomendable buscar la mejor propuesta para el problema encontrado y de esta manera poder contribuir para dar una solución clara, en beneficio del desarrollo de la empresa. </a:t>
            </a:r>
            <a:endParaRPr lang="es-EC" sz="1600" dirty="0"/>
          </a:p>
        </p:txBody>
      </p:sp>
    </p:spTree>
    <p:extLst>
      <p:ext uri="{BB962C8B-B14F-4D97-AF65-F5344CB8AC3E}">
        <p14:creationId xmlns:p14="http://schemas.microsoft.com/office/powerpoint/2010/main" val="736333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3311" y="2992718"/>
            <a:ext cx="9404723" cy="880782"/>
          </a:xfrm>
        </p:spPr>
        <p:txBody>
          <a:bodyPr/>
          <a:lstStyle/>
          <a:p>
            <a:pPr algn="ctr"/>
            <a:r>
              <a:rPr lang="es-EC" sz="6600" b="1" dirty="0" smtClean="0"/>
              <a:t>GRACIAS</a:t>
            </a:r>
            <a:endParaRPr lang="es-EC" sz="6600" b="1" dirty="0"/>
          </a:p>
        </p:txBody>
      </p:sp>
    </p:spTree>
    <p:extLst>
      <p:ext uri="{BB962C8B-B14F-4D97-AF65-F5344CB8AC3E}">
        <p14:creationId xmlns:p14="http://schemas.microsoft.com/office/powerpoint/2010/main" val="1773428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5811" y="262218"/>
            <a:ext cx="9404723" cy="1400530"/>
          </a:xfrm>
        </p:spPr>
        <p:txBody>
          <a:bodyPr/>
          <a:lstStyle/>
          <a:p>
            <a:r>
              <a:rPr lang="es-EC" dirty="0" smtClean="0"/>
              <a:t>Significado PNL </a:t>
            </a:r>
            <a:endParaRPr lang="es-EC" dirty="0"/>
          </a:p>
        </p:txBody>
      </p:sp>
      <p:sp>
        <p:nvSpPr>
          <p:cNvPr id="3" name="Marcador de contenido 2"/>
          <p:cNvSpPr>
            <a:spLocks noGrp="1"/>
          </p:cNvSpPr>
          <p:nvPr>
            <p:ph idx="1"/>
          </p:nvPr>
        </p:nvSpPr>
        <p:spPr>
          <a:xfrm>
            <a:off x="379411" y="1231900"/>
            <a:ext cx="8946541" cy="5245100"/>
          </a:xfrm>
        </p:spPr>
        <p:txBody>
          <a:bodyPr>
            <a:normAutofit/>
          </a:bodyPr>
          <a:lstStyle/>
          <a:p>
            <a:pPr algn="just"/>
            <a:r>
              <a:rPr lang="es-ES" sz="1800" b="1" dirty="0" err="1"/>
              <a:t>Neuro</a:t>
            </a:r>
            <a:r>
              <a:rPr lang="es-ES" sz="1800" b="1" dirty="0"/>
              <a:t>:</a:t>
            </a:r>
            <a:r>
              <a:rPr lang="es-ES" sz="1800" dirty="0"/>
              <a:t> Tiene sus bases en la neurología, estudio de la mente y, sobre todo, a los diferentes sentidos, ya que es a través de éstos como se puede absorber información del mundo exterior. Mediante la utilización de los sentidos: vista, oído, olfato, gusto y lo que en PNL se denomina el sentido del tacto más la experiencia de las emociones internas</a:t>
            </a:r>
            <a:r>
              <a:rPr lang="es-ES" sz="1800" dirty="0" smtClean="0"/>
              <a:t>.</a:t>
            </a:r>
          </a:p>
          <a:p>
            <a:pPr marL="0" indent="0" algn="just">
              <a:buNone/>
            </a:pPr>
            <a:endParaRPr lang="es-ES" sz="1800" dirty="0" smtClean="0"/>
          </a:p>
          <a:p>
            <a:pPr algn="just"/>
            <a:r>
              <a:rPr lang="es-ES" sz="1800" b="1" dirty="0"/>
              <a:t>Lingüística:</a:t>
            </a:r>
            <a:r>
              <a:rPr lang="es-ES" sz="1800" dirty="0"/>
              <a:t> Hace referencia al “lenguaje” determinado a través de todos los tipos de comunicación entre los cuales se pueden encontrar (imágenes, sonidos, sensaciones, sabores, olores y, sobre todo, palabras</a:t>
            </a:r>
            <a:r>
              <a:rPr lang="es-ES" sz="1800" dirty="0" smtClean="0"/>
              <a:t>)</a:t>
            </a:r>
          </a:p>
          <a:p>
            <a:pPr marL="0" indent="0" algn="just">
              <a:buNone/>
            </a:pPr>
            <a:endParaRPr lang="es-ES" sz="1800" dirty="0" smtClean="0"/>
          </a:p>
          <a:p>
            <a:pPr algn="just"/>
            <a:r>
              <a:rPr lang="es-ES" sz="1800" b="1" dirty="0"/>
              <a:t>Programación:</a:t>
            </a:r>
            <a:r>
              <a:rPr lang="es-ES" sz="1800" dirty="0"/>
              <a:t> Hace referencia </a:t>
            </a:r>
            <a:r>
              <a:rPr lang="es-ES" sz="1800" dirty="0" smtClean="0"/>
              <a:t>a los </a:t>
            </a:r>
            <a:r>
              <a:rPr lang="es-ES" sz="1800" dirty="0"/>
              <a:t>hábitos, estudia los patrones inconscientes de comportamiento, programas y </a:t>
            </a:r>
            <a:r>
              <a:rPr lang="es-ES" sz="1800" dirty="0" smtClean="0"/>
              <a:t>estrategias.</a:t>
            </a:r>
          </a:p>
          <a:p>
            <a:pPr marL="0" indent="0" algn="just">
              <a:buNone/>
            </a:pPr>
            <a:endParaRPr lang="es-ES" sz="1800" dirty="0" smtClean="0"/>
          </a:p>
          <a:p>
            <a:pPr algn="just"/>
            <a:r>
              <a:rPr lang="es-ES" sz="1800" dirty="0"/>
              <a:t>55%  de nuestro mensaje es comunicado corporalmente, el 38% a través del tono de la voz, y sólo un 7% a través de la palabra. (IAFI , 2014).</a:t>
            </a:r>
            <a:r>
              <a:rPr lang="es-ES" sz="1800" b="1" dirty="0"/>
              <a:t> </a:t>
            </a:r>
          </a:p>
          <a:p>
            <a:pPr algn="just"/>
            <a:endParaRPr lang="es-ES" sz="1800" dirty="0" smtClean="0"/>
          </a:p>
          <a:p>
            <a:pPr algn="just"/>
            <a:endParaRPr lang="es-ES" sz="1800" dirty="0"/>
          </a:p>
          <a:p>
            <a:pPr marL="0" indent="0" algn="just">
              <a:buNone/>
            </a:pPr>
            <a:endParaRPr lang="es-EC" sz="1800" dirty="0"/>
          </a:p>
        </p:txBody>
      </p:sp>
      <p:pic>
        <p:nvPicPr>
          <p:cNvPr id="7170" name="Picture 2" descr="http://programacionneurolinguisticahoy.com/wp-content/uploads/2013/01/programacion-neuro-linguisti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9027" y="3543300"/>
            <a:ext cx="2417251" cy="135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038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12801" y="660400"/>
            <a:ext cx="9238034" cy="5803899"/>
          </a:xfrm>
        </p:spPr>
        <p:txBody>
          <a:bodyPr>
            <a:normAutofit/>
          </a:bodyPr>
          <a:lstStyle/>
          <a:p>
            <a:pPr marL="0" indent="0">
              <a:buNone/>
            </a:pPr>
            <a:r>
              <a:rPr lang="es-ES" sz="2400" b="1" dirty="0" smtClean="0"/>
              <a:t>Tipos </a:t>
            </a:r>
            <a:r>
              <a:rPr lang="es-ES" sz="2400" b="1" dirty="0"/>
              <a:t>de comunicación o canales de </a:t>
            </a:r>
            <a:r>
              <a:rPr lang="es-ES" sz="2400" b="1" dirty="0" smtClean="0"/>
              <a:t>comunicación</a:t>
            </a:r>
            <a:r>
              <a:rPr lang="es-ES" sz="1800" b="1" dirty="0"/>
              <a:t> </a:t>
            </a:r>
            <a:endParaRPr lang="es-EC" sz="1800" dirty="0" smtClean="0"/>
          </a:p>
          <a:p>
            <a:r>
              <a:rPr lang="es-ES" sz="1800" dirty="0" smtClean="0"/>
              <a:t>	COMUNICACION VERBAL: 7%</a:t>
            </a:r>
            <a:endParaRPr lang="es-EC" sz="1800" dirty="0" smtClean="0"/>
          </a:p>
          <a:p>
            <a:r>
              <a:rPr lang="es-ES" sz="1800" dirty="0" smtClean="0"/>
              <a:t>	COMUNICACION </a:t>
            </a:r>
            <a:r>
              <a:rPr lang="es-ES" sz="1800" dirty="0"/>
              <a:t>NO VERBAL: 93%	</a:t>
            </a:r>
            <a:endParaRPr lang="es-EC" sz="1800" dirty="0"/>
          </a:p>
          <a:p>
            <a:pPr marL="0" indent="0">
              <a:buNone/>
            </a:pPr>
            <a:r>
              <a:rPr lang="es-ES" sz="1800" dirty="0"/>
              <a:t> </a:t>
            </a:r>
            <a:endParaRPr lang="es-EC" sz="1800" dirty="0"/>
          </a:p>
          <a:p>
            <a:pPr marL="0" indent="0">
              <a:buNone/>
            </a:pPr>
            <a:r>
              <a:rPr lang="es-ES" sz="1800" dirty="0" smtClean="0"/>
              <a:t>	La </a:t>
            </a:r>
            <a:r>
              <a:rPr lang="es-ES" sz="1800" dirty="0"/>
              <a:t>comunicación no verbal se subdivide en:</a:t>
            </a:r>
            <a:endParaRPr lang="es-EC" sz="1800" dirty="0"/>
          </a:p>
          <a:p>
            <a:pPr marL="0" indent="0">
              <a:buNone/>
            </a:pPr>
            <a:r>
              <a:rPr lang="es-ES" sz="1800" dirty="0"/>
              <a:t> </a:t>
            </a:r>
            <a:endParaRPr lang="es-EC" sz="1800" dirty="0"/>
          </a:p>
          <a:p>
            <a:pPr lvl="0"/>
            <a:r>
              <a:rPr lang="es-ES" sz="1800" dirty="0"/>
              <a:t>CORPORAL: 55% (Gestos, posturas, movimientos, respiración, coloración, expresiones faciales).</a:t>
            </a:r>
            <a:endParaRPr lang="es-EC" sz="1800" dirty="0"/>
          </a:p>
          <a:p>
            <a:pPr lvl="0"/>
            <a:r>
              <a:rPr lang="es-ES" sz="1800" dirty="0"/>
              <a:t>VOZ: 38% (Volumen, tono, velocidad)  (IAFI , 2014).</a:t>
            </a:r>
            <a:r>
              <a:rPr lang="es-ES" sz="1800" b="1" dirty="0"/>
              <a:t>    </a:t>
            </a:r>
            <a:endParaRPr lang="es-EC" sz="1800" dirty="0"/>
          </a:p>
          <a:p>
            <a:endParaRPr lang="es-EC" sz="1800" dirty="0"/>
          </a:p>
        </p:txBody>
      </p:sp>
      <p:pic>
        <p:nvPicPr>
          <p:cNvPr id="8194" name="Picture 2" descr="http://www.educaciontotal.com/wp-content/uploads/2015/10/comunicac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8360" y="4419600"/>
            <a:ext cx="3440684" cy="2044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49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4000" b="1" dirty="0"/>
              <a:t>Planteamiento del problema </a:t>
            </a:r>
            <a:endParaRPr lang="es-EC" sz="4000" b="1" dirty="0"/>
          </a:p>
        </p:txBody>
      </p:sp>
      <p:sp>
        <p:nvSpPr>
          <p:cNvPr id="3" name="Marcador de contenido 2"/>
          <p:cNvSpPr>
            <a:spLocks noGrp="1"/>
          </p:cNvSpPr>
          <p:nvPr>
            <p:ph idx="1"/>
          </p:nvPr>
        </p:nvSpPr>
        <p:spPr>
          <a:xfrm>
            <a:off x="773112" y="1417918"/>
            <a:ext cx="8946541" cy="4195481"/>
          </a:xfrm>
        </p:spPr>
        <p:txBody>
          <a:bodyPr>
            <a:normAutofit/>
          </a:bodyPr>
          <a:lstStyle/>
          <a:p>
            <a:r>
              <a:rPr lang="es-ES" b="1" dirty="0"/>
              <a:t>Problema </a:t>
            </a:r>
            <a:r>
              <a:rPr lang="es-ES" b="1" dirty="0" smtClean="0"/>
              <a:t>Central</a:t>
            </a:r>
          </a:p>
          <a:p>
            <a:pPr marL="0" indent="0">
              <a:buNone/>
            </a:pPr>
            <a:endParaRPr lang="es-EC" sz="1800" b="1" dirty="0"/>
          </a:p>
          <a:p>
            <a:pPr marL="0" indent="0" algn="ctr">
              <a:buNone/>
            </a:pPr>
            <a:r>
              <a:rPr lang="es-ES" sz="1800" b="1" dirty="0">
                <a:effectLst>
                  <a:outerShdw blurRad="38100" dist="19050" dir="2700000" algn="tl">
                    <a:schemeClr val="dk1">
                      <a:alpha val="40000"/>
                    </a:schemeClr>
                  </a:outerShdw>
                </a:effectLst>
              </a:rPr>
              <a:t> </a:t>
            </a:r>
            <a:r>
              <a:rPr lang="es-ES" sz="1800" b="1" dirty="0" smtClean="0">
                <a:effectLst>
                  <a:outerShdw blurRad="38100" dist="19050" dir="2700000" algn="tl">
                    <a:schemeClr val="dk1">
                      <a:alpha val="40000"/>
                    </a:schemeClr>
                  </a:outerShdw>
                </a:effectLst>
              </a:rPr>
              <a:t>  “</a:t>
            </a:r>
            <a:r>
              <a:rPr lang="es-ES" sz="1800" b="1" dirty="0">
                <a:effectLst>
                  <a:outerShdw blurRad="38100" dist="19050" dir="2700000" algn="tl">
                    <a:schemeClr val="dk1">
                      <a:alpha val="40000"/>
                    </a:schemeClr>
                  </a:outerShdw>
                </a:effectLst>
              </a:rPr>
              <a:t>Mala comunicación del factor humano en un 50%, lo que produce </a:t>
            </a:r>
            <a:r>
              <a:rPr lang="es-ES" sz="1800" b="1" dirty="0" smtClean="0">
                <a:effectLst>
                  <a:outerShdw blurRad="38100" dist="19050" dir="2700000" algn="tl">
                    <a:schemeClr val="dk1">
                      <a:alpha val="40000"/>
                    </a:schemeClr>
                  </a:outerShdw>
                </a:effectLst>
              </a:rPr>
              <a:t>    conflictos </a:t>
            </a:r>
            <a:r>
              <a:rPr lang="es-ES" sz="1800" b="1" dirty="0">
                <a:effectLst>
                  <a:outerShdw blurRad="38100" dist="19050" dir="2700000" algn="tl">
                    <a:schemeClr val="dk1">
                      <a:alpha val="40000"/>
                    </a:schemeClr>
                  </a:outerShdw>
                </a:effectLst>
              </a:rPr>
              <a:t>internos en la toma de decisiones ocasionando clientes </a:t>
            </a:r>
            <a:r>
              <a:rPr lang="es-ES" sz="1800" b="1" dirty="0" smtClean="0">
                <a:effectLst>
                  <a:outerShdw blurRad="38100" dist="19050" dir="2700000" algn="tl">
                    <a:schemeClr val="dk1">
                      <a:alpha val="40000"/>
                    </a:schemeClr>
                  </a:outerShdw>
                </a:effectLst>
              </a:rPr>
              <a:t>  insatisfechos”</a:t>
            </a:r>
          </a:p>
          <a:p>
            <a:pPr algn="just"/>
            <a:endParaRPr lang="es-ES" sz="1800" dirty="0" smtClean="0"/>
          </a:p>
          <a:p>
            <a:pPr algn="just"/>
            <a:r>
              <a:rPr lang="es-ES" sz="1800" dirty="0" smtClean="0"/>
              <a:t>El </a:t>
            </a:r>
            <a:r>
              <a:rPr lang="es-ES" sz="1800" dirty="0"/>
              <a:t>problema hace énfasis a los procesos inadecuados de comunicación que se ve influida en la productividad de las empresas de servicio, lo que ocasiona que el servicio no sea el óptimo, por ende se busca una alternativa positiva, con la utilización o desarrollo de la metodología, </a:t>
            </a:r>
            <a:r>
              <a:rPr lang="es-ES" sz="1800" dirty="0" smtClean="0"/>
              <a:t>PNL</a:t>
            </a:r>
            <a:endParaRPr lang="es-EC" sz="1800" dirty="0"/>
          </a:p>
        </p:txBody>
      </p:sp>
      <p:pic>
        <p:nvPicPr>
          <p:cNvPr id="6146" name="Picture 2" descr="http://blogs.elpais.com/.a/6a00d8341bfb1653ef01a73de2d28e970d-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889560"/>
            <a:ext cx="2404454" cy="1803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719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4000" b="1" dirty="0"/>
              <a:t>Árbol de </a:t>
            </a:r>
            <a:r>
              <a:rPr lang="es-ES" sz="4000" b="1" dirty="0"/>
              <a:t>P</a:t>
            </a:r>
            <a:r>
              <a:rPr lang="es-ES" sz="4000" b="1" dirty="0" smtClean="0"/>
              <a:t>roblemas</a:t>
            </a:r>
            <a:endParaRPr lang="es-EC" sz="4000" b="1" dirty="0"/>
          </a:p>
        </p:txBody>
      </p:sp>
      <p:pic>
        <p:nvPicPr>
          <p:cNvPr id="4" name="Marcador de contenido 3"/>
          <p:cNvPicPr>
            <a:picLocks noGrp="1"/>
          </p:cNvPicPr>
          <p:nvPr>
            <p:ph idx="1"/>
          </p:nvPr>
        </p:nvPicPr>
        <p:blipFill rotWithShape="1">
          <a:blip r:embed="rId2"/>
          <a:srcRect l="19219" t="7354" r="17127" b="5106"/>
          <a:stretch/>
        </p:blipFill>
        <p:spPr bwMode="auto">
          <a:xfrm>
            <a:off x="812800" y="1422400"/>
            <a:ext cx="9238034" cy="509270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667768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313018"/>
            <a:ext cx="9404723" cy="1400530"/>
          </a:xfrm>
        </p:spPr>
        <p:txBody>
          <a:bodyPr/>
          <a:lstStyle/>
          <a:p>
            <a:r>
              <a:rPr lang="es-ES" sz="4000" b="1" dirty="0" smtClean="0"/>
              <a:t>Tipos </a:t>
            </a:r>
            <a:r>
              <a:rPr lang="es-ES" sz="4000" b="1" dirty="0"/>
              <a:t>de herramienta PNL </a:t>
            </a:r>
            <a:endParaRPr lang="es-EC" sz="4000" b="1" dirty="0"/>
          </a:p>
        </p:txBody>
      </p:sp>
      <p:sp>
        <p:nvSpPr>
          <p:cNvPr id="3" name="Marcador de contenido 2"/>
          <p:cNvSpPr>
            <a:spLocks noGrp="1"/>
          </p:cNvSpPr>
          <p:nvPr>
            <p:ph idx="1"/>
          </p:nvPr>
        </p:nvSpPr>
        <p:spPr>
          <a:xfrm>
            <a:off x="1104293" y="1269999"/>
            <a:ext cx="8946541" cy="5156200"/>
          </a:xfrm>
        </p:spPr>
        <p:txBody>
          <a:bodyPr>
            <a:normAutofit fontScale="77500" lnSpcReduction="20000"/>
          </a:bodyPr>
          <a:lstStyle/>
          <a:p>
            <a:pPr lvl="0"/>
            <a:r>
              <a:rPr lang="es-ES" dirty="0"/>
              <a:t>Autoconfianza</a:t>
            </a:r>
            <a:endParaRPr lang="es-EC" dirty="0"/>
          </a:p>
          <a:p>
            <a:pPr lvl="0"/>
            <a:r>
              <a:rPr lang="es-ES" dirty="0"/>
              <a:t>Autorregulación</a:t>
            </a:r>
            <a:endParaRPr lang="es-EC" dirty="0"/>
          </a:p>
          <a:p>
            <a:pPr lvl="0"/>
            <a:r>
              <a:rPr lang="es-ES" dirty="0"/>
              <a:t>Motivación</a:t>
            </a:r>
            <a:endParaRPr lang="es-EC" dirty="0"/>
          </a:p>
          <a:p>
            <a:pPr lvl="0"/>
            <a:r>
              <a:rPr lang="es-ES" dirty="0"/>
              <a:t>Empatía y</a:t>
            </a:r>
            <a:endParaRPr lang="es-EC" dirty="0"/>
          </a:p>
          <a:p>
            <a:r>
              <a:rPr lang="es-ES" dirty="0"/>
              <a:t>Habilidades </a:t>
            </a:r>
            <a:r>
              <a:rPr lang="es-ES" dirty="0" smtClean="0"/>
              <a:t>sociales</a:t>
            </a:r>
          </a:p>
          <a:p>
            <a:endParaRPr lang="es-ES" dirty="0" smtClean="0"/>
          </a:p>
          <a:p>
            <a:pPr marL="0" indent="0" algn="just">
              <a:buNone/>
            </a:pPr>
            <a:r>
              <a:rPr lang="es-ES" dirty="0" smtClean="0"/>
              <a:t>	En </a:t>
            </a:r>
            <a:r>
              <a:rPr lang="es-ES" dirty="0"/>
              <a:t>el tema planteado, comunicación interna efectiva dentro de las PYMES de </a:t>
            </a:r>
            <a:r>
              <a:rPr lang="es-ES" dirty="0" smtClean="0"/>
              <a:t>	turismo </a:t>
            </a:r>
            <a:r>
              <a:rPr lang="es-ES" dirty="0"/>
              <a:t>en la ciudad de Quito, utilizando la metodología PNL,  se desarrollaran </a:t>
            </a:r>
            <a:r>
              <a:rPr lang="es-ES" dirty="0" smtClean="0"/>
              <a:t>	las 	herramientas  </a:t>
            </a:r>
            <a:r>
              <a:rPr lang="es-ES" dirty="0"/>
              <a:t>como</a:t>
            </a:r>
            <a:r>
              <a:rPr lang="es-ES" dirty="0" smtClean="0"/>
              <a:t>:</a:t>
            </a:r>
          </a:p>
          <a:p>
            <a:pPr marL="0" indent="0" algn="just">
              <a:buNone/>
            </a:pPr>
            <a:endParaRPr lang="es-EC" dirty="0"/>
          </a:p>
          <a:p>
            <a:pPr lvl="0" algn="just"/>
            <a:r>
              <a:rPr lang="es-ES" b="1" dirty="0"/>
              <a:t>Autoconfianza.-</a:t>
            </a:r>
            <a:r>
              <a:rPr lang="es-ES" dirty="0"/>
              <a:t> Está relacionado a forma de brindar el servicio. </a:t>
            </a:r>
            <a:endParaRPr lang="es-EC" dirty="0"/>
          </a:p>
          <a:p>
            <a:pPr marL="0" indent="0" algn="just">
              <a:buNone/>
            </a:pPr>
            <a:r>
              <a:rPr lang="es-ES" dirty="0"/>
              <a:t> </a:t>
            </a:r>
            <a:endParaRPr lang="es-EC" dirty="0"/>
          </a:p>
          <a:p>
            <a:pPr lvl="0" algn="just"/>
            <a:r>
              <a:rPr lang="es-ES" b="1" dirty="0"/>
              <a:t>Autorregulación.-</a:t>
            </a:r>
            <a:r>
              <a:rPr lang="es-ES" dirty="0"/>
              <a:t> Que se debe cumplir con los reglamentos y políticas de la empresa.</a:t>
            </a:r>
            <a:endParaRPr lang="es-EC" dirty="0"/>
          </a:p>
          <a:p>
            <a:pPr marL="0" indent="0" algn="just">
              <a:buNone/>
            </a:pPr>
            <a:r>
              <a:rPr lang="es-ES" dirty="0"/>
              <a:t> </a:t>
            </a:r>
            <a:endParaRPr lang="es-EC" dirty="0"/>
          </a:p>
          <a:p>
            <a:pPr algn="just"/>
            <a:r>
              <a:rPr lang="es-ES" b="1" dirty="0"/>
              <a:t>Motivación</a:t>
            </a:r>
            <a:r>
              <a:rPr lang="es-ES" dirty="0"/>
              <a:t>.- Presentar un personal capacitado para brindar el servicio con calidad, empatía y habilidades sociales es el desarrollo personal que puede tener cada persona. </a:t>
            </a:r>
            <a:endParaRPr lang="es-ES" dirty="0"/>
          </a:p>
          <a:p>
            <a:pPr marL="0" indent="0">
              <a:buNone/>
            </a:pPr>
            <a:endParaRPr lang="es-ES" dirty="0" smtClean="0"/>
          </a:p>
        </p:txBody>
      </p:sp>
      <p:pic>
        <p:nvPicPr>
          <p:cNvPr id="3074" name="Picture 2" descr="https://image.jimcdn.com/app/cms/image/transf/dimension=397x10000:format=jpg/path/s7c86e9e278bfcf17/image/i0781c6f657f8f7f2/version/1300208343/todos-disponemos-de-recursos-para-superar-problem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6776" y="1269999"/>
            <a:ext cx="2282824" cy="161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35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3200" b="1" dirty="0" smtClean="0"/>
              <a:t>Enfoque de Investigación Cualitativo</a:t>
            </a:r>
            <a:endParaRPr lang="es-EC" sz="3200" b="1" dirty="0"/>
          </a:p>
        </p:txBody>
      </p:sp>
      <p:sp>
        <p:nvSpPr>
          <p:cNvPr id="3" name="Marcador de contenido 2"/>
          <p:cNvSpPr>
            <a:spLocks noGrp="1"/>
          </p:cNvSpPr>
          <p:nvPr>
            <p:ph idx="1"/>
          </p:nvPr>
        </p:nvSpPr>
        <p:spPr>
          <a:xfrm>
            <a:off x="646111" y="1598343"/>
            <a:ext cx="9406444" cy="2720562"/>
          </a:xfrm>
        </p:spPr>
        <p:txBody>
          <a:bodyPr>
            <a:normAutofit/>
          </a:bodyPr>
          <a:lstStyle/>
          <a:p>
            <a:pPr algn="just"/>
            <a:r>
              <a:rPr lang="es-ES" dirty="0"/>
              <a:t>En el proyecto planteado “Comunicación interna efectiva dentro de las PYMES de turismo en la ciudad de Quito, utilizando la metodología PNL”, al utilizar la investigación cualitativa   hace énfasis a la información que se pueda recoger con la información de observaciones, entrevistas, imágenes que contribuyan al análisis, conocimiento y aplicación de la herramienta.                            </a:t>
            </a:r>
            <a:endParaRPr lang="es-EC" dirty="0"/>
          </a:p>
          <a:p>
            <a:endParaRPr lang="es-EC" dirty="0"/>
          </a:p>
        </p:txBody>
      </p:sp>
      <p:pic>
        <p:nvPicPr>
          <p:cNvPr id="1030" name="Picture 6" descr="http://ideasfrescas.com.mx/wp-content/uploads/2016/09/focus-grou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153" y="3809223"/>
            <a:ext cx="3601352" cy="2701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935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4000" b="1" dirty="0"/>
              <a:t>Tipología de investigación</a:t>
            </a:r>
            <a:endParaRPr lang="es-EC" sz="4000" b="1" dirty="0"/>
          </a:p>
        </p:txBody>
      </p:sp>
      <p:sp>
        <p:nvSpPr>
          <p:cNvPr id="3" name="Marcador de contenido 2"/>
          <p:cNvSpPr>
            <a:spLocks noGrp="1"/>
          </p:cNvSpPr>
          <p:nvPr>
            <p:ph idx="1"/>
          </p:nvPr>
        </p:nvSpPr>
        <p:spPr>
          <a:xfrm>
            <a:off x="875201" y="1649693"/>
            <a:ext cx="8946541" cy="4864099"/>
          </a:xfrm>
        </p:spPr>
        <p:txBody>
          <a:bodyPr>
            <a:normAutofit/>
          </a:bodyPr>
          <a:lstStyle/>
          <a:p>
            <a:r>
              <a:rPr lang="es-ES" b="1" dirty="0"/>
              <a:t>Por su finalidad </a:t>
            </a:r>
            <a:r>
              <a:rPr lang="es-ES" b="1" dirty="0" smtClean="0"/>
              <a:t>aplicada</a:t>
            </a:r>
          </a:p>
          <a:p>
            <a:r>
              <a:rPr lang="es-ES" b="1" dirty="0"/>
              <a:t>Por las fuentes de información de </a:t>
            </a:r>
            <a:r>
              <a:rPr lang="es-ES" b="1" dirty="0" smtClean="0"/>
              <a:t>campo</a:t>
            </a:r>
          </a:p>
          <a:p>
            <a:r>
              <a:rPr lang="es-ES" b="1" dirty="0"/>
              <a:t>Por las unidades de análisis </a:t>
            </a:r>
            <a:r>
              <a:rPr lang="es-ES" b="1" dirty="0" err="1" smtClean="0"/>
              <a:t>insitu</a:t>
            </a:r>
            <a:r>
              <a:rPr lang="es-ES" b="1" dirty="0" smtClean="0"/>
              <a:t>.</a:t>
            </a:r>
          </a:p>
          <a:p>
            <a:r>
              <a:rPr lang="es-ES" b="1" dirty="0"/>
              <a:t>Por el control de las variables experimental</a:t>
            </a:r>
            <a:endParaRPr lang="es-EC" b="1" dirty="0"/>
          </a:p>
          <a:p>
            <a:r>
              <a:rPr lang="es-ES" b="1" dirty="0"/>
              <a:t>Por el alcance descriptivo</a:t>
            </a:r>
            <a:endParaRPr lang="es-ES" b="1" dirty="0" smtClean="0"/>
          </a:p>
          <a:p>
            <a:pPr marL="0" indent="0" algn="just">
              <a:buNone/>
            </a:pPr>
            <a:r>
              <a:rPr lang="es-ES" dirty="0"/>
              <a:t>	</a:t>
            </a:r>
            <a:endParaRPr lang="es-ES" dirty="0" smtClean="0"/>
          </a:p>
          <a:p>
            <a:pPr marL="0" indent="0">
              <a:buNone/>
            </a:pPr>
            <a:endParaRPr lang="es-ES" dirty="0" smtClean="0"/>
          </a:p>
          <a:p>
            <a:pPr marL="0" indent="0">
              <a:buNone/>
            </a:pPr>
            <a:endParaRPr lang="es-ES" dirty="0"/>
          </a:p>
        </p:txBody>
      </p:sp>
      <p:pic>
        <p:nvPicPr>
          <p:cNvPr id="4098" name="Picture 2" descr="http://beceneslp.edu.mx/pagina/sites/default/files/styles/imagen-noticia/public/37.png?itok=OJ-ktKb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9" y="3499946"/>
            <a:ext cx="5373053" cy="309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0200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524</TotalTime>
  <Words>1515</Words>
  <Application>Microsoft Office PowerPoint</Application>
  <PresentationFormat>Panorámica</PresentationFormat>
  <Paragraphs>296</Paragraphs>
  <Slides>24</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24</vt:i4>
      </vt:variant>
    </vt:vector>
  </HeadingPairs>
  <TitlesOfParts>
    <vt:vector size="32" baseType="lpstr">
      <vt:lpstr>Arial</vt:lpstr>
      <vt:lpstr>Batang</vt:lpstr>
      <vt:lpstr>Cambria Math</vt:lpstr>
      <vt:lpstr>Century Gothic</vt:lpstr>
      <vt:lpstr>Times New Roman</vt:lpstr>
      <vt:lpstr>Wingdings</vt:lpstr>
      <vt:lpstr>Wingdings 3</vt:lpstr>
      <vt:lpstr>Ion</vt:lpstr>
      <vt:lpstr>DEPARTAMENTO DE CIENCIAS ECONÓMICAS ADMINISTRATIVAS Y DE COMERCIO   CARRERA DE INGENIERÍA EN MERCADOTECNIA     TRABAJO DE TITULACIÓN, PREVIO A LA OBTENCIÓN DEL TÍTULO DE INGENIERO EN MERCADOTECNIA       TEMA: Comunicación interna efectiva dentro de las PYMES de turismo en la ciudad de Quito, utilizando la metodología de PNL     AUTOR: HÉCTOR ALBERTO RHEA MARTÍNEZ</vt:lpstr>
      <vt:lpstr>Introducción</vt:lpstr>
      <vt:lpstr>Significado PNL </vt:lpstr>
      <vt:lpstr>Presentación de PowerPoint</vt:lpstr>
      <vt:lpstr>Planteamiento del problema </vt:lpstr>
      <vt:lpstr>Árbol de Problemas</vt:lpstr>
      <vt:lpstr>Tipos de herramienta PNL </vt:lpstr>
      <vt:lpstr>Enfoque de Investigación Cualitativo</vt:lpstr>
      <vt:lpstr>Tipología de investigación</vt:lpstr>
      <vt:lpstr>Instrumentos de recolección de información </vt:lpstr>
      <vt:lpstr>Instrumentos de recolección de información </vt:lpstr>
      <vt:lpstr>Tipo de Muestreo</vt:lpstr>
      <vt:lpstr>Cálculo de la Muestra </vt:lpstr>
      <vt:lpstr>Análisis e interpretación de resultados  del personal de la Empresa “Todo Tour   Agencia de Viajes S.A”</vt:lpstr>
      <vt:lpstr>Análisis e interpretación de resultados  del personal de la Empresa “Todo Tour   Agencia de Viajes S.A”</vt:lpstr>
      <vt:lpstr>Análisis e interpretación de resultados de los clientes externos (turistas)</vt:lpstr>
      <vt:lpstr>Análisis e interpretación de resultados de los clientes externos (turistas)</vt:lpstr>
      <vt:lpstr>Propuesta </vt:lpstr>
      <vt:lpstr>Objetivos estratégicos </vt:lpstr>
      <vt:lpstr>Presentación de PowerPoint</vt:lpstr>
      <vt:lpstr>Diagrama de gantt</vt:lpstr>
      <vt:lpstr>Conclusiones</vt:lpstr>
      <vt:lpstr>Recomendaciones</vt:lpstr>
      <vt:lpstr>GRACIAS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ECONÓMICAS ADMINISTRATIVAS Y DE COMERCIO   CARRERA DE INGENIERÍA EN MERCADOTECNIA     TRABAJO DE TITULACIÓN, PREVIO A LA OBTENCIÓN DEL TÍTULO DE INGENIERO EN MERCADOTECNIA       TEMA: Comunicación interna efectiva dentro de las PYMES de turismo en la ciudad de Quito, utilizando la metodología de PNL     AUTOR: RHEA MARTÍNEZ HECTOR ALBERTO</dc:title>
  <dc:creator>Anita Maria</dc:creator>
  <cp:lastModifiedBy>Anita Maria</cp:lastModifiedBy>
  <cp:revision>36</cp:revision>
  <dcterms:created xsi:type="dcterms:W3CDTF">2017-03-02T21:31:22Z</dcterms:created>
  <dcterms:modified xsi:type="dcterms:W3CDTF">2017-03-03T06:15:53Z</dcterms:modified>
</cp:coreProperties>
</file>