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79" r:id="rId5"/>
    <p:sldId id="302" r:id="rId6"/>
    <p:sldId id="282" r:id="rId7"/>
    <p:sldId id="283" r:id="rId8"/>
    <p:sldId id="284" r:id="rId9"/>
    <p:sldId id="285" r:id="rId10"/>
    <p:sldId id="291" r:id="rId11"/>
    <p:sldId id="292" r:id="rId12"/>
    <p:sldId id="311" r:id="rId13"/>
    <p:sldId id="293" r:id="rId14"/>
    <p:sldId id="312" r:id="rId15"/>
    <p:sldId id="294" r:id="rId16"/>
    <p:sldId id="295" r:id="rId17"/>
    <p:sldId id="297" r:id="rId18"/>
    <p:sldId id="305" r:id="rId19"/>
    <p:sldId id="306" r:id="rId20"/>
    <p:sldId id="307" r:id="rId21"/>
    <p:sldId id="308" r:id="rId22"/>
    <p:sldId id="309" r:id="rId23"/>
    <p:sldId id="310" r:id="rId24"/>
    <p:sldId id="313" r:id="rId25"/>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D:\TESIS%20VICTORIA\TESIS\DEP%20PLAZO%20FIJO%20Y%20A%20LA%20VISTA%202.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TESIS%20VICTORIA\2014\S1%20Y%20S2%2010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TESIS%20VICTORIA\TESIS\PARA%20DIPOSITIVA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TESIS%20VICTORIA\2014\S1%20Y%20S2%20105.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TESIS%20VICTORIA\2014\S1%20Y%20S2%2010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0"/>
    <c:plotArea>
      <c:layout/>
      <c:barChart>
        <c:barDir val="col"/>
        <c:grouping val="clustered"/>
        <c:varyColors val="0"/>
        <c:ser>
          <c:idx val="0"/>
          <c:order val="0"/>
          <c:tx>
            <c:strRef>
              <c:f>Hoja2!$D$117</c:f>
              <c:strCache>
                <c:ptCount val="1"/>
                <c:pt idx="0">
                  <c:v>Dep a la vista</c:v>
                </c:pt>
              </c:strCache>
            </c:strRef>
          </c:tx>
          <c:invertIfNegative val="0"/>
          <c:dLbls>
            <c:dLbl>
              <c:idx val="2"/>
              <c:layout>
                <c:manualLayout>
                  <c:x val="-2.2148978476468562E-2"/>
                  <c:y val="0.127521151620712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5F1D-4A32-A2EE-C5B63E6F3169}"/>
                </c:ex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Hoja2!$E$91:$H$91</c:f>
              <c:numCache>
                <c:formatCode>General</c:formatCode>
                <c:ptCount val="4"/>
                <c:pt idx="0">
                  <c:v>2013</c:v>
                </c:pt>
                <c:pt idx="1">
                  <c:v>2014</c:v>
                </c:pt>
                <c:pt idx="2">
                  <c:v>2015</c:v>
                </c:pt>
                <c:pt idx="3">
                  <c:v>2016</c:v>
                </c:pt>
              </c:numCache>
            </c:numRef>
          </c:cat>
          <c:val>
            <c:numRef>
              <c:f>Hoja2!$E$117:$H$117</c:f>
              <c:numCache>
                <c:formatCode>0.00%</c:formatCode>
                <c:ptCount val="4"/>
                <c:pt idx="0">
                  <c:v>0.15537391439598247</c:v>
                </c:pt>
                <c:pt idx="1">
                  <c:v>9.3228130623374206E-2</c:v>
                </c:pt>
                <c:pt idx="2">
                  <c:v>-8.9774302204965982E-3</c:v>
                </c:pt>
                <c:pt idx="3">
                  <c:v>8.9518014345729507E-2</c:v>
                </c:pt>
              </c:numCache>
            </c:numRef>
          </c:val>
          <c:extLst xmlns:c16r2="http://schemas.microsoft.com/office/drawing/2015/06/chart">
            <c:ext xmlns:c16="http://schemas.microsoft.com/office/drawing/2014/chart" uri="{C3380CC4-5D6E-409C-BE32-E72D297353CC}">
              <c16:uniqueId val="{00000001-5F1D-4A32-A2EE-C5B63E6F3169}"/>
            </c:ext>
          </c:extLst>
        </c:ser>
        <c:ser>
          <c:idx val="1"/>
          <c:order val="1"/>
          <c:tx>
            <c:strRef>
              <c:f>Hoja2!$D$118</c:f>
              <c:strCache>
                <c:ptCount val="1"/>
                <c:pt idx="0">
                  <c:v>Dep a plazo </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Hoja2!$E$91:$H$91</c:f>
              <c:numCache>
                <c:formatCode>General</c:formatCode>
                <c:ptCount val="4"/>
                <c:pt idx="0">
                  <c:v>2013</c:v>
                </c:pt>
                <c:pt idx="1">
                  <c:v>2014</c:v>
                </c:pt>
                <c:pt idx="2">
                  <c:v>2015</c:v>
                </c:pt>
                <c:pt idx="3">
                  <c:v>2016</c:v>
                </c:pt>
              </c:numCache>
            </c:numRef>
          </c:cat>
          <c:val>
            <c:numRef>
              <c:f>Hoja2!$E$118:$H$118</c:f>
              <c:numCache>
                <c:formatCode>0.00%</c:formatCode>
                <c:ptCount val="4"/>
                <c:pt idx="0">
                  <c:v>0.17557360581786241</c:v>
                </c:pt>
                <c:pt idx="1">
                  <c:v>0.17624759376652976</c:v>
                </c:pt>
                <c:pt idx="2">
                  <c:v>2.861303794862634E-3</c:v>
                </c:pt>
                <c:pt idx="3">
                  <c:v>0.37464926065702331</c:v>
                </c:pt>
              </c:numCache>
            </c:numRef>
          </c:val>
          <c:extLst xmlns:c16r2="http://schemas.microsoft.com/office/drawing/2015/06/chart">
            <c:ext xmlns:c16="http://schemas.microsoft.com/office/drawing/2014/chart" uri="{C3380CC4-5D6E-409C-BE32-E72D297353CC}">
              <c16:uniqueId val="{00000002-5F1D-4A32-A2EE-C5B63E6F3169}"/>
            </c:ext>
          </c:extLst>
        </c:ser>
        <c:dLbls>
          <c:showLegendKey val="0"/>
          <c:showVal val="1"/>
          <c:showCatName val="0"/>
          <c:showSerName val="0"/>
          <c:showPercent val="0"/>
          <c:showBubbleSize val="0"/>
        </c:dLbls>
        <c:gapWidth val="75"/>
        <c:axId val="-365254480"/>
        <c:axId val="-365256112"/>
      </c:barChart>
      <c:catAx>
        <c:axId val="-365254480"/>
        <c:scaling>
          <c:orientation val="minMax"/>
        </c:scaling>
        <c:delete val="0"/>
        <c:axPos val="b"/>
        <c:numFmt formatCode="General" sourceLinked="1"/>
        <c:majorTickMark val="none"/>
        <c:minorTickMark val="none"/>
        <c:tickLblPos val="nextTo"/>
        <c:crossAx val="-365256112"/>
        <c:crosses val="autoZero"/>
        <c:auto val="1"/>
        <c:lblAlgn val="ctr"/>
        <c:lblOffset val="100"/>
        <c:noMultiLvlLbl val="0"/>
      </c:catAx>
      <c:valAx>
        <c:axId val="-365256112"/>
        <c:scaling>
          <c:orientation val="minMax"/>
        </c:scaling>
        <c:delete val="0"/>
        <c:axPos val="l"/>
        <c:numFmt formatCode="0.00%" sourceLinked="1"/>
        <c:majorTickMark val="none"/>
        <c:minorTickMark val="none"/>
        <c:tickLblPos val="nextTo"/>
        <c:crossAx val="-365254480"/>
        <c:crosses val="autoZero"/>
        <c:crossBetween val="between"/>
      </c:valAx>
    </c:plotArea>
    <c:legend>
      <c:legendPos val="b"/>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v>Cartera de Credito</c:v>
          </c:tx>
          <c:invertIfNegative val="0"/>
          <c:dLbls>
            <c:dLbl>
              <c:idx val="0"/>
              <c:layout>
                <c:manualLayout>
                  <c:x val="-4.3547973407618628E-3"/>
                  <c:y val="-8.613384042599918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2D88-41E8-B4F9-9A730993DC64}"/>
                </c:ext>
                <c:ext xmlns:c15="http://schemas.microsoft.com/office/drawing/2012/chart" uri="{CE6537A1-D6FC-4f65-9D91-7224C49458BB}"/>
              </c:extLst>
            </c:dLbl>
            <c:dLbl>
              <c:idx val="1"/>
              <c:layout>
                <c:manualLayout>
                  <c:x val="-8.7095946815237257E-3"/>
                  <c:y val="-6.152417173285655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2D88-41E8-B4F9-9A730993DC64}"/>
                </c:ext>
                <c:ext xmlns:c15="http://schemas.microsoft.com/office/drawing/2012/chart" uri="{CE6537A1-D6FC-4f65-9D91-7224C49458BB}"/>
              </c:extLst>
            </c:dLbl>
            <c:dLbl>
              <c:idx val="2"/>
              <c:layout>
                <c:manualLayout>
                  <c:x val="-4.3547973407618628E-3"/>
                  <c:y val="-4.9219337386285249E-2"/>
                </c:manualLayout>
              </c:layout>
              <c:spPr/>
              <c:txPr>
                <a:bodyPr/>
                <a:lstStyle/>
                <a:p>
                  <a:pPr>
                    <a:defRPr sz="1200"/>
                  </a:pPr>
                  <a:endParaRPr lang="en-US"/>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2D88-41E8-B4F9-9A730993DC64}"/>
                </c:ext>
                <c:ext xmlns:c15="http://schemas.microsoft.com/office/drawing/2012/chart" uri="{CE6537A1-D6FC-4f65-9D91-7224C49458BB}"/>
              </c:extLst>
            </c:dLbl>
            <c:dLbl>
              <c:idx val="3"/>
              <c:layout>
                <c:manualLayout>
                  <c:x val="1.5229293197710282E-2"/>
                  <c:y val="0.31481517935258085"/>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2D88-41E8-B4F9-9A730993DC64}"/>
                </c:ex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'CONSOLIDADO '!$O$49:$R$49</c:f>
              <c:numCache>
                <c:formatCode>General</c:formatCode>
                <c:ptCount val="4"/>
                <c:pt idx="0">
                  <c:v>2013</c:v>
                </c:pt>
                <c:pt idx="1">
                  <c:v>2014</c:v>
                </c:pt>
                <c:pt idx="2">
                  <c:v>2015</c:v>
                </c:pt>
                <c:pt idx="3">
                  <c:v>2016</c:v>
                </c:pt>
              </c:numCache>
            </c:numRef>
          </c:cat>
          <c:val>
            <c:numRef>
              <c:f>'CONSOLIDADO '!$O$50:$R$50</c:f>
              <c:numCache>
                <c:formatCode>0.00%</c:formatCode>
                <c:ptCount val="4"/>
                <c:pt idx="0">
                  <c:v>0.11828883827114847</c:v>
                </c:pt>
                <c:pt idx="1">
                  <c:v>0.16072269504535799</c:v>
                </c:pt>
                <c:pt idx="2">
                  <c:v>0.19691947089636111</c:v>
                </c:pt>
                <c:pt idx="3">
                  <c:v>-7.2318693859786815E-2</c:v>
                </c:pt>
              </c:numCache>
            </c:numRef>
          </c:val>
          <c:extLst xmlns:c16r2="http://schemas.microsoft.com/office/drawing/2015/06/chart">
            <c:ext xmlns:c16="http://schemas.microsoft.com/office/drawing/2014/chart" uri="{C3380CC4-5D6E-409C-BE32-E72D297353CC}">
              <c16:uniqueId val="{00000004-2D88-41E8-B4F9-9A730993DC64}"/>
            </c:ext>
          </c:extLst>
        </c:ser>
        <c:dLbls>
          <c:showLegendKey val="0"/>
          <c:showVal val="1"/>
          <c:showCatName val="0"/>
          <c:showSerName val="0"/>
          <c:showPercent val="0"/>
          <c:showBubbleSize val="0"/>
        </c:dLbls>
        <c:gapWidth val="75"/>
        <c:shape val="box"/>
        <c:axId val="-365264272"/>
        <c:axId val="-365263184"/>
        <c:axId val="0"/>
      </c:bar3DChart>
      <c:catAx>
        <c:axId val="-365264272"/>
        <c:scaling>
          <c:orientation val="minMax"/>
        </c:scaling>
        <c:delete val="0"/>
        <c:axPos val="b"/>
        <c:numFmt formatCode="General" sourceLinked="1"/>
        <c:majorTickMark val="none"/>
        <c:minorTickMark val="none"/>
        <c:tickLblPos val="nextTo"/>
        <c:crossAx val="-365263184"/>
        <c:crosses val="autoZero"/>
        <c:auto val="1"/>
        <c:lblAlgn val="ctr"/>
        <c:lblOffset val="100"/>
        <c:noMultiLvlLbl val="0"/>
      </c:catAx>
      <c:valAx>
        <c:axId val="-365263184"/>
        <c:scaling>
          <c:orientation val="minMax"/>
        </c:scaling>
        <c:delete val="0"/>
        <c:axPos val="l"/>
        <c:numFmt formatCode="0.00%" sourceLinked="1"/>
        <c:majorTickMark val="none"/>
        <c:minorTickMark val="none"/>
        <c:tickLblPos val="nextTo"/>
        <c:crossAx val="-365264272"/>
        <c:crosses val="autoZero"/>
        <c:crossBetween val="between"/>
      </c:valAx>
    </c:plotArea>
    <c:legend>
      <c:legendPos val="b"/>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scatterChart>
        <c:scatterStyle val="lineMarker"/>
        <c:varyColors val="0"/>
        <c:ser>
          <c:idx val="0"/>
          <c:order val="0"/>
          <c:spPr>
            <a:ln w="28575">
              <a:noFill/>
            </a:ln>
          </c:spPr>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trendline>
            <c:trendlineType val="linear"/>
            <c:dispRSqr val="0"/>
            <c:dispEq val="1"/>
            <c:trendlineLbl>
              <c:layout>
                <c:manualLayout>
                  <c:x val="-0.145917104111986"/>
                  <c:y val="-8.7390638670166235E-3"/>
                </c:manualLayout>
              </c:layout>
              <c:numFmt formatCode="General" sourceLinked="0"/>
            </c:trendlineLbl>
          </c:trendline>
          <c:xVal>
            <c:numRef>
              <c:f>Hoja3!$F$4:$J$4</c:f>
              <c:numCache>
                <c:formatCode>General</c:formatCode>
                <c:ptCount val="5"/>
                <c:pt idx="0">
                  <c:v>2012</c:v>
                </c:pt>
                <c:pt idx="1">
                  <c:v>2013</c:v>
                </c:pt>
                <c:pt idx="2">
                  <c:v>2014</c:v>
                </c:pt>
                <c:pt idx="3">
                  <c:v>2015</c:v>
                </c:pt>
                <c:pt idx="4">
                  <c:v>2016</c:v>
                </c:pt>
              </c:numCache>
            </c:numRef>
          </c:xVal>
          <c:yVal>
            <c:numRef>
              <c:f>Hoja3!$F$5:$J$5</c:f>
              <c:numCache>
                <c:formatCode>0.00%</c:formatCode>
                <c:ptCount val="5"/>
                <c:pt idx="0">
                  <c:v>1.41E-2</c:v>
                </c:pt>
                <c:pt idx="1">
                  <c:v>1.8700000000000001E-2</c:v>
                </c:pt>
                <c:pt idx="2">
                  <c:v>2.4400000000000002E-2</c:v>
                </c:pt>
                <c:pt idx="3">
                  <c:v>3.1800000000000002E-2</c:v>
                </c:pt>
                <c:pt idx="4">
                  <c:v>3.6700000000000003E-2</c:v>
                </c:pt>
              </c:numCache>
            </c:numRef>
          </c:yVal>
          <c:smooth val="0"/>
          <c:extLst xmlns:c16r2="http://schemas.microsoft.com/office/drawing/2015/06/chart">
            <c:ext xmlns:c16="http://schemas.microsoft.com/office/drawing/2014/chart" uri="{C3380CC4-5D6E-409C-BE32-E72D297353CC}">
              <c16:uniqueId val="{00000000-0618-4399-B480-42F8A2E73DC3}"/>
            </c:ext>
          </c:extLst>
        </c:ser>
        <c:dLbls>
          <c:showLegendKey val="0"/>
          <c:showVal val="0"/>
          <c:showCatName val="0"/>
          <c:showSerName val="0"/>
          <c:showPercent val="0"/>
          <c:showBubbleSize val="0"/>
        </c:dLbls>
        <c:axId val="-365257200"/>
        <c:axId val="-365253392"/>
      </c:scatterChart>
      <c:valAx>
        <c:axId val="-365257200"/>
        <c:scaling>
          <c:orientation val="minMax"/>
        </c:scaling>
        <c:delete val="0"/>
        <c:axPos val="b"/>
        <c:numFmt formatCode="General" sourceLinked="1"/>
        <c:majorTickMark val="out"/>
        <c:minorTickMark val="none"/>
        <c:tickLblPos val="nextTo"/>
        <c:crossAx val="-365253392"/>
        <c:crosses val="autoZero"/>
        <c:crossBetween val="midCat"/>
      </c:valAx>
      <c:valAx>
        <c:axId val="-365253392"/>
        <c:scaling>
          <c:orientation val="minMax"/>
        </c:scaling>
        <c:delete val="0"/>
        <c:axPos val="l"/>
        <c:majorGridlines/>
        <c:numFmt formatCode="0.00%" sourceLinked="1"/>
        <c:majorTickMark val="out"/>
        <c:minorTickMark val="none"/>
        <c:tickLblPos val="nextTo"/>
        <c:crossAx val="-365257200"/>
        <c:crosses val="autoZero"/>
        <c:crossBetween val="midCat"/>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kuikuik</c:v>
          </c:tx>
          <c:spPr>
            <a:ln w="28575">
              <a:noFill/>
            </a:ln>
          </c:spPr>
          <c:trendline>
            <c:trendlineType val="linear"/>
            <c:dispRSqr val="1"/>
            <c:dispEq val="1"/>
            <c:trendlineLbl>
              <c:layout>
                <c:manualLayout>
                  <c:x val="-0.23473673692365146"/>
                  <c:y val="0.14825088879013443"/>
                </c:manualLayout>
              </c:layout>
              <c:numFmt formatCode="General" sourceLinked="0"/>
            </c:trendlineLbl>
          </c:trendline>
          <c:xVal>
            <c:numRef>
              <c:f>'CONSOLIDADO '!$E$80:$E$83</c:f>
              <c:numCache>
                <c:formatCode>_-* #,##0\ _€_-;\-* #,##0\ _€_-;_-* "-"??\ _€_-;_-@_-</c:formatCode>
                <c:ptCount val="4"/>
                <c:pt idx="0">
                  <c:v>10291.47110000001</c:v>
                </c:pt>
                <c:pt idx="1">
                  <c:v>8645.5359499999886</c:v>
                </c:pt>
                <c:pt idx="2" formatCode="_(* #,##0.00_);_(* \(#,##0.00\);_(* &quot;-&quot;??_);_(@_)">
                  <c:v>9892.1405099999956</c:v>
                </c:pt>
                <c:pt idx="3" formatCode="_(* #,##0.00_);_(* \(#,##0.00\);_(* &quot;-&quot;??_);_(@_)">
                  <c:v>3862.2885499999993</c:v>
                </c:pt>
              </c:numCache>
            </c:numRef>
          </c:xVal>
          <c:yVal>
            <c:numRef>
              <c:f>'CONSOLIDADO '!$D$80:$D$83</c:f>
              <c:numCache>
                <c:formatCode>0.00%</c:formatCode>
                <c:ptCount val="4"/>
                <c:pt idx="0">
                  <c:v>0.11828883827114847</c:v>
                </c:pt>
                <c:pt idx="1">
                  <c:v>0.16072269504535799</c:v>
                </c:pt>
                <c:pt idx="2">
                  <c:v>0.19691947089636111</c:v>
                </c:pt>
                <c:pt idx="3">
                  <c:v>-7.2318693859786815E-2</c:v>
                </c:pt>
              </c:numCache>
            </c:numRef>
          </c:yVal>
          <c:smooth val="0"/>
          <c:extLst xmlns:c16r2="http://schemas.microsoft.com/office/drawing/2015/06/chart">
            <c:ext xmlns:c16="http://schemas.microsoft.com/office/drawing/2014/chart" uri="{C3380CC4-5D6E-409C-BE32-E72D297353CC}">
              <c16:uniqueId val="{00000000-91B8-49B3-82B9-47551CB60694}"/>
            </c:ext>
          </c:extLst>
        </c:ser>
        <c:dLbls>
          <c:showLegendKey val="0"/>
          <c:showVal val="0"/>
          <c:showCatName val="0"/>
          <c:showSerName val="0"/>
          <c:showPercent val="0"/>
          <c:showBubbleSize val="0"/>
        </c:dLbls>
        <c:axId val="-365259376"/>
        <c:axId val="-365260464"/>
      </c:scatterChart>
      <c:valAx>
        <c:axId val="-365259376"/>
        <c:scaling>
          <c:orientation val="minMax"/>
        </c:scaling>
        <c:delete val="0"/>
        <c:axPos val="b"/>
        <c:numFmt formatCode="_-* #,##0\ _€_-;\-* #,##0\ _€_-;_-* &quot;-&quot;??\ _€_-;_-@_-" sourceLinked="1"/>
        <c:majorTickMark val="out"/>
        <c:minorTickMark val="none"/>
        <c:tickLblPos val="nextTo"/>
        <c:crossAx val="-365260464"/>
        <c:crosses val="autoZero"/>
        <c:crossBetween val="midCat"/>
      </c:valAx>
      <c:valAx>
        <c:axId val="-365260464"/>
        <c:scaling>
          <c:orientation val="minMax"/>
        </c:scaling>
        <c:delete val="0"/>
        <c:axPos val="l"/>
        <c:majorGridlines/>
        <c:numFmt formatCode="0.00%" sourceLinked="1"/>
        <c:majorTickMark val="out"/>
        <c:minorTickMark val="none"/>
        <c:tickLblPos val="nextTo"/>
        <c:crossAx val="-365259376"/>
        <c:crosses val="autoZero"/>
        <c:crossBetween val="midCat"/>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ajsh</c:v>
          </c:tx>
          <c:spPr>
            <a:ln w="28575">
              <a:noFill/>
            </a:ln>
          </c:spPr>
          <c:trendline>
            <c:trendlineType val="linear"/>
            <c:dispRSqr val="1"/>
            <c:dispEq val="1"/>
            <c:trendlineLbl>
              <c:layout>
                <c:manualLayout>
                  <c:x val="-0.16040206652080949"/>
                  <c:y val="-8.2903104415111686E-2"/>
                </c:manualLayout>
              </c:layout>
              <c:numFmt formatCode="General" sourceLinked="0"/>
            </c:trendlineLbl>
          </c:trendline>
          <c:xVal>
            <c:numRef>
              <c:f>'CONSOLIDADO '!$E$89:$E$92</c:f>
              <c:numCache>
                <c:formatCode>_-* #,##0\ _€_-;\-* #,##0\ _€_-;_-* "-"??\ _€_-;_-@_-</c:formatCode>
                <c:ptCount val="4"/>
                <c:pt idx="0">
                  <c:v>10291.47110000001</c:v>
                </c:pt>
                <c:pt idx="1">
                  <c:v>8645.5359499999886</c:v>
                </c:pt>
                <c:pt idx="2" formatCode="_(* #,##0.00_);_(* \(#,##0.00\);_(* &quot;-&quot;??_);_(@_)">
                  <c:v>9892.1405099999956</c:v>
                </c:pt>
                <c:pt idx="3" formatCode="_(* #,##0.00_);_(* \(#,##0.00\);_(* &quot;-&quot;??_);_(@_)">
                  <c:v>3862.2885499999993</c:v>
                </c:pt>
              </c:numCache>
            </c:numRef>
          </c:xVal>
          <c:yVal>
            <c:numRef>
              <c:f>'CONSOLIDADO '!$D$89:$D$92</c:f>
              <c:numCache>
                <c:formatCode>0.00%</c:formatCode>
                <c:ptCount val="4"/>
                <c:pt idx="0">
                  <c:v>0.21860003937696409</c:v>
                </c:pt>
                <c:pt idx="1">
                  <c:v>0.23810786745129678</c:v>
                </c:pt>
                <c:pt idx="2">
                  <c:v>8.533148194516707E-2</c:v>
                </c:pt>
                <c:pt idx="3">
                  <c:v>0.1483068001556978</c:v>
                </c:pt>
              </c:numCache>
            </c:numRef>
          </c:yVal>
          <c:smooth val="0"/>
          <c:extLst xmlns:c16r2="http://schemas.microsoft.com/office/drawing/2015/06/chart">
            <c:ext xmlns:c16="http://schemas.microsoft.com/office/drawing/2014/chart" uri="{C3380CC4-5D6E-409C-BE32-E72D297353CC}">
              <c16:uniqueId val="{00000000-07F0-49D8-98CA-5125E7449F8C}"/>
            </c:ext>
          </c:extLst>
        </c:ser>
        <c:dLbls>
          <c:showLegendKey val="0"/>
          <c:showVal val="0"/>
          <c:showCatName val="0"/>
          <c:showSerName val="0"/>
          <c:showPercent val="0"/>
          <c:showBubbleSize val="0"/>
        </c:dLbls>
        <c:axId val="-365252304"/>
        <c:axId val="-365263728"/>
      </c:scatterChart>
      <c:valAx>
        <c:axId val="-365252304"/>
        <c:scaling>
          <c:orientation val="minMax"/>
        </c:scaling>
        <c:delete val="0"/>
        <c:axPos val="b"/>
        <c:numFmt formatCode="_-* #,##0\ _€_-;\-* #,##0\ _€_-;_-* &quot;-&quot;??\ _€_-;_-@_-" sourceLinked="1"/>
        <c:majorTickMark val="out"/>
        <c:minorTickMark val="none"/>
        <c:tickLblPos val="nextTo"/>
        <c:crossAx val="-365263728"/>
        <c:crosses val="autoZero"/>
        <c:crossBetween val="midCat"/>
      </c:valAx>
      <c:valAx>
        <c:axId val="-365263728"/>
        <c:scaling>
          <c:orientation val="minMax"/>
        </c:scaling>
        <c:delete val="0"/>
        <c:axPos val="l"/>
        <c:majorGridlines/>
        <c:numFmt formatCode="0.00%" sourceLinked="1"/>
        <c:majorTickMark val="out"/>
        <c:minorTickMark val="none"/>
        <c:tickLblPos val="nextTo"/>
        <c:crossAx val="-365252304"/>
        <c:crosses val="autoZero"/>
        <c:crossBetween val="midCat"/>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1C655D-D93C-476F-A326-EBC7534CD94A}" type="doc">
      <dgm:prSet loTypeId="urn:microsoft.com/office/officeart/2005/8/layout/vProcess5" loCatId="process" qsTypeId="urn:microsoft.com/office/officeart/2005/8/quickstyle/3d3" qsCatId="3D" csTypeId="urn:microsoft.com/office/officeart/2005/8/colors/accent2_5" csCatId="accent2" phldr="1"/>
      <dgm:spPr/>
      <dgm:t>
        <a:bodyPr/>
        <a:lstStyle/>
        <a:p>
          <a:endParaRPr lang="es-EC"/>
        </a:p>
      </dgm:t>
    </dgm:pt>
    <dgm:pt modelId="{71B0AB93-0255-486B-81B2-B34BFD8F1592}">
      <dgm:prSet custT="1">
        <dgm:style>
          <a:lnRef idx="2">
            <a:schemeClr val="accent1"/>
          </a:lnRef>
          <a:fillRef idx="1">
            <a:schemeClr val="lt1"/>
          </a:fillRef>
          <a:effectRef idx="0">
            <a:schemeClr val="accent1"/>
          </a:effectRef>
          <a:fontRef idx="minor">
            <a:schemeClr val="dk1"/>
          </a:fontRef>
        </dgm:style>
      </dgm:prSet>
      <dgm:spPr/>
      <dgm:t>
        <a:bodyPr/>
        <a:lstStyle/>
        <a:p>
          <a:pPr rtl="0"/>
          <a:r>
            <a:rPr lang="es-ES" sz="2500" b="1" i="1" dirty="0">
              <a:solidFill>
                <a:schemeClr val="accent4">
                  <a:lumMod val="75000"/>
                </a:schemeClr>
              </a:solidFill>
            </a:rPr>
            <a:t>Objetivo General </a:t>
          </a:r>
          <a:r>
            <a:rPr lang="es-EC" sz="2200" i="1" dirty="0">
              <a:solidFill>
                <a:schemeClr val="accent6">
                  <a:lumMod val="50000"/>
                </a:schemeClr>
              </a:solidFill>
            </a:rPr>
            <a:t>Analizar la gestión financiera y proponer un modelo de gestión para las áreas de crédito y cobranzas de las Cooperativas de Ahorro y Crédito del Sector Financiero Popular y Solidario del Cantón Quito</a:t>
          </a:r>
        </a:p>
      </dgm:t>
    </dgm:pt>
    <dgm:pt modelId="{B0B600E2-0A88-4D35-B7F1-1E7720D1019C}" type="parTrans" cxnId="{0268AFFC-94A4-490F-9BE1-F29682E98532}">
      <dgm:prSet/>
      <dgm:spPr/>
      <dgm:t>
        <a:bodyPr/>
        <a:lstStyle/>
        <a:p>
          <a:endParaRPr lang="es-EC"/>
        </a:p>
      </dgm:t>
    </dgm:pt>
    <dgm:pt modelId="{D9EC853C-4746-4B02-A407-EF81FD6DBFE8}" type="sibTrans" cxnId="{0268AFFC-94A4-490F-9BE1-F29682E98532}">
      <dgm:prSet/>
      <dgm:spPr/>
      <dgm:t>
        <a:bodyPr/>
        <a:lstStyle/>
        <a:p>
          <a:endParaRPr lang="es-EC"/>
        </a:p>
      </dgm:t>
    </dgm:pt>
    <dgm:pt modelId="{A235DD77-5FA0-44C1-8371-54B3D9BA1BE3}">
      <dgm:prSet custT="1">
        <dgm:style>
          <a:lnRef idx="2">
            <a:schemeClr val="accent1"/>
          </a:lnRef>
          <a:fillRef idx="1">
            <a:schemeClr val="lt1"/>
          </a:fillRef>
          <a:effectRef idx="0">
            <a:schemeClr val="accent1"/>
          </a:effectRef>
          <a:fontRef idx="minor">
            <a:schemeClr val="dk1"/>
          </a:fontRef>
        </dgm:style>
      </dgm:prSet>
      <dgm:spPr/>
      <dgm:t>
        <a:bodyPr/>
        <a:lstStyle/>
        <a:p>
          <a:pPr algn="just" rtl="0"/>
          <a:r>
            <a:rPr lang="es-ES" sz="2500" b="1" i="1" dirty="0">
              <a:solidFill>
                <a:schemeClr val="accent4">
                  <a:lumMod val="75000"/>
                </a:schemeClr>
              </a:solidFill>
            </a:rPr>
            <a:t>Objetivos Específicos </a:t>
          </a:r>
        </a:p>
        <a:p>
          <a:pPr algn="just" rtl="0"/>
          <a:r>
            <a:rPr lang="es-EC" sz="1600" i="1" dirty="0"/>
            <a:t>Analizar las colocaciones de crédito, la morosidad y su incidencia en el crecimiento económico del sistema cooperativista financiero del cantón Quito</a:t>
          </a:r>
          <a:r>
            <a:rPr lang="es-EC" sz="2500" i="1" dirty="0"/>
            <a:t>.</a:t>
          </a:r>
        </a:p>
        <a:p>
          <a:pPr algn="just"/>
          <a:r>
            <a:rPr lang="es-EC" sz="1600" i="1" dirty="0"/>
            <a:t>Realizar un análisis de las captaciones de dinero a la vista y a plazo fijo y su impacto económico del sistema cooperativista financiero del cantón Quito.</a:t>
          </a:r>
        </a:p>
        <a:p>
          <a:pPr algn="just"/>
          <a:r>
            <a:rPr lang="es-EC" sz="1600" i="1" dirty="0"/>
            <a:t>Determinar los riesgos de crédito y sus implicaciones en el desarrollo de las cooperativas de ahorro y crédito del cantón Quito. </a:t>
          </a:r>
        </a:p>
        <a:p>
          <a:pPr algn="just"/>
          <a:r>
            <a:rPr lang="es-EC" sz="1600" i="1" dirty="0"/>
            <a:t>Proponer un modelo de gestión que permita incrementar el volumen de captación, colocación de crédito y reducción del riesgo crediticio en las cooperativas de ahorro y crédito del cantón Quito.</a:t>
          </a:r>
          <a:endParaRPr lang="es-ES" sz="1600" b="1" i="1" dirty="0">
            <a:solidFill>
              <a:schemeClr val="accent4">
                <a:lumMod val="75000"/>
              </a:schemeClr>
            </a:solidFill>
          </a:endParaRPr>
        </a:p>
      </dgm:t>
    </dgm:pt>
    <dgm:pt modelId="{8F613FD5-A99D-42F2-A250-1820C45CA973}" type="sibTrans" cxnId="{603B2AEF-EFDA-495E-AF1C-ADB7FA152745}">
      <dgm:prSet/>
      <dgm:spPr/>
      <dgm:t>
        <a:bodyPr/>
        <a:lstStyle/>
        <a:p>
          <a:endParaRPr lang="es-EC"/>
        </a:p>
      </dgm:t>
    </dgm:pt>
    <dgm:pt modelId="{614C95FE-3F9F-4C1B-986F-F99DA2E30721}" type="parTrans" cxnId="{603B2AEF-EFDA-495E-AF1C-ADB7FA152745}">
      <dgm:prSet/>
      <dgm:spPr/>
      <dgm:t>
        <a:bodyPr/>
        <a:lstStyle/>
        <a:p>
          <a:endParaRPr lang="es-EC"/>
        </a:p>
      </dgm:t>
    </dgm:pt>
    <dgm:pt modelId="{BEACC680-8210-4D3B-B259-53A3D53E706C}">
      <dgm:prSet custT="1">
        <dgm:style>
          <a:lnRef idx="2">
            <a:schemeClr val="accent1"/>
          </a:lnRef>
          <a:fillRef idx="1">
            <a:schemeClr val="lt1"/>
          </a:fillRef>
          <a:effectRef idx="0">
            <a:schemeClr val="accent1"/>
          </a:effectRef>
          <a:fontRef idx="minor">
            <a:schemeClr val="dk1"/>
          </a:fontRef>
        </dgm:style>
      </dgm:prSet>
      <dgm:spPr/>
      <dgm:t>
        <a:bodyPr/>
        <a:lstStyle/>
        <a:p>
          <a:pPr algn="l" rtl="0"/>
          <a:endParaRPr lang="es-EC" sz="1000" i="1" kern="1200" dirty="0">
            <a:solidFill>
              <a:schemeClr val="accent4">
                <a:lumMod val="75000"/>
              </a:schemeClr>
            </a:solidFill>
          </a:endParaRPr>
        </a:p>
      </dgm:t>
    </dgm:pt>
    <dgm:pt modelId="{60E58528-13E9-443F-9488-6BCE8B3D8D04}" type="parTrans" cxnId="{C81CD9ED-4E81-44B8-8406-6B2D53C1D876}">
      <dgm:prSet/>
      <dgm:spPr/>
      <dgm:t>
        <a:bodyPr/>
        <a:lstStyle/>
        <a:p>
          <a:endParaRPr lang="es-EC"/>
        </a:p>
      </dgm:t>
    </dgm:pt>
    <dgm:pt modelId="{DA94A84F-9E40-4545-8E77-486AA83ACC18}" type="sibTrans" cxnId="{C81CD9ED-4E81-44B8-8406-6B2D53C1D876}">
      <dgm:prSet/>
      <dgm:spPr/>
      <dgm:t>
        <a:bodyPr/>
        <a:lstStyle/>
        <a:p>
          <a:endParaRPr lang="es-EC"/>
        </a:p>
      </dgm:t>
    </dgm:pt>
    <dgm:pt modelId="{8EEB2F05-1B0B-412A-AED5-9AFA3D6FD3CB}" type="pres">
      <dgm:prSet presAssocID="{7D1C655D-D93C-476F-A326-EBC7534CD94A}" presName="outerComposite" presStyleCnt="0">
        <dgm:presLayoutVars>
          <dgm:chMax val="5"/>
          <dgm:dir/>
          <dgm:resizeHandles val="exact"/>
        </dgm:presLayoutVars>
      </dgm:prSet>
      <dgm:spPr/>
      <dgm:t>
        <a:bodyPr/>
        <a:lstStyle/>
        <a:p>
          <a:endParaRPr lang="en-US"/>
        </a:p>
      </dgm:t>
    </dgm:pt>
    <dgm:pt modelId="{E76ED4EC-3BF8-4975-80A6-3E5F1D4702EF}" type="pres">
      <dgm:prSet presAssocID="{7D1C655D-D93C-476F-A326-EBC7534CD94A}" presName="dummyMaxCanvas" presStyleCnt="0">
        <dgm:presLayoutVars/>
      </dgm:prSet>
      <dgm:spPr/>
    </dgm:pt>
    <dgm:pt modelId="{232B6342-3484-4B53-AF1C-7CAA5F1A72F1}" type="pres">
      <dgm:prSet presAssocID="{7D1C655D-D93C-476F-A326-EBC7534CD94A}" presName="TwoNodes_1" presStyleLbl="node1" presStyleIdx="0" presStyleCnt="2" custScaleX="104799" custScaleY="71666" custLinFactNeighborX="3432">
        <dgm:presLayoutVars>
          <dgm:bulletEnabled val="1"/>
        </dgm:presLayoutVars>
      </dgm:prSet>
      <dgm:spPr/>
      <dgm:t>
        <a:bodyPr/>
        <a:lstStyle/>
        <a:p>
          <a:endParaRPr lang="en-US"/>
        </a:p>
      </dgm:t>
    </dgm:pt>
    <dgm:pt modelId="{4B8ED45D-5583-4D23-A2EB-39DD822FB26F}" type="pres">
      <dgm:prSet presAssocID="{7D1C655D-D93C-476F-A326-EBC7534CD94A}" presName="TwoNodes_2" presStyleLbl="node1" presStyleIdx="1" presStyleCnt="2" custScaleX="107541" custScaleY="170969" custLinFactNeighborX="-1885" custLinFactNeighborY="-2634">
        <dgm:presLayoutVars>
          <dgm:bulletEnabled val="1"/>
        </dgm:presLayoutVars>
      </dgm:prSet>
      <dgm:spPr/>
      <dgm:t>
        <a:bodyPr/>
        <a:lstStyle/>
        <a:p>
          <a:endParaRPr lang="en-US"/>
        </a:p>
      </dgm:t>
    </dgm:pt>
    <dgm:pt modelId="{B1FBEF8D-299B-4068-9513-0135CB623D87}" type="pres">
      <dgm:prSet presAssocID="{7D1C655D-D93C-476F-A326-EBC7534CD94A}" presName="TwoConn_1-2" presStyleLbl="fgAccFollowNode1" presStyleIdx="0" presStyleCnt="1">
        <dgm:presLayoutVars>
          <dgm:bulletEnabled val="1"/>
        </dgm:presLayoutVars>
      </dgm:prSet>
      <dgm:spPr/>
      <dgm:t>
        <a:bodyPr/>
        <a:lstStyle/>
        <a:p>
          <a:endParaRPr lang="en-US"/>
        </a:p>
      </dgm:t>
    </dgm:pt>
    <dgm:pt modelId="{2E0E4150-AAE4-40A7-819E-7E62CB77AA60}" type="pres">
      <dgm:prSet presAssocID="{7D1C655D-D93C-476F-A326-EBC7534CD94A}" presName="TwoNodes_1_text" presStyleLbl="node1" presStyleIdx="1" presStyleCnt="2">
        <dgm:presLayoutVars>
          <dgm:bulletEnabled val="1"/>
        </dgm:presLayoutVars>
      </dgm:prSet>
      <dgm:spPr/>
      <dgm:t>
        <a:bodyPr/>
        <a:lstStyle/>
        <a:p>
          <a:endParaRPr lang="en-US"/>
        </a:p>
      </dgm:t>
    </dgm:pt>
    <dgm:pt modelId="{D69EDF18-8C37-409E-9C5E-4EA7F1AC7B2A}" type="pres">
      <dgm:prSet presAssocID="{7D1C655D-D93C-476F-A326-EBC7534CD94A}" presName="TwoNodes_2_text" presStyleLbl="node1" presStyleIdx="1" presStyleCnt="2">
        <dgm:presLayoutVars>
          <dgm:bulletEnabled val="1"/>
        </dgm:presLayoutVars>
      </dgm:prSet>
      <dgm:spPr/>
      <dgm:t>
        <a:bodyPr/>
        <a:lstStyle/>
        <a:p>
          <a:endParaRPr lang="en-US"/>
        </a:p>
      </dgm:t>
    </dgm:pt>
  </dgm:ptLst>
  <dgm:cxnLst>
    <dgm:cxn modelId="{603B2AEF-EFDA-495E-AF1C-ADB7FA152745}" srcId="{7D1C655D-D93C-476F-A326-EBC7534CD94A}" destId="{A235DD77-5FA0-44C1-8371-54B3D9BA1BE3}" srcOrd="1" destOrd="0" parTransId="{614C95FE-3F9F-4C1B-986F-F99DA2E30721}" sibTransId="{8F613FD5-A99D-42F2-A250-1820C45CA973}"/>
    <dgm:cxn modelId="{C8B6067E-CAB3-445F-90C9-68560A6FC6DF}" type="presOf" srcId="{BEACC680-8210-4D3B-B259-53A3D53E706C}" destId="{232B6342-3484-4B53-AF1C-7CAA5F1A72F1}" srcOrd="0" destOrd="1" presId="urn:microsoft.com/office/officeart/2005/8/layout/vProcess5"/>
    <dgm:cxn modelId="{BAEF6117-6381-476A-B78F-520554D36B72}" type="presOf" srcId="{71B0AB93-0255-486B-81B2-B34BFD8F1592}" destId="{2E0E4150-AAE4-40A7-819E-7E62CB77AA60}" srcOrd="1" destOrd="0" presId="urn:microsoft.com/office/officeart/2005/8/layout/vProcess5"/>
    <dgm:cxn modelId="{1E7D8140-888C-449D-AED1-16AE5CBFE017}" type="presOf" srcId="{D9EC853C-4746-4B02-A407-EF81FD6DBFE8}" destId="{B1FBEF8D-299B-4068-9513-0135CB623D87}" srcOrd="0" destOrd="0" presId="urn:microsoft.com/office/officeart/2005/8/layout/vProcess5"/>
    <dgm:cxn modelId="{6907E800-7EEA-4C06-A807-E46BE1BFCFB3}" type="presOf" srcId="{71B0AB93-0255-486B-81B2-B34BFD8F1592}" destId="{232B6342-3484-4B53-AF1C-7CAA5F1A72F1}" srcOrd="0" destOrd="0" presId="urn:microsoft.com/office/officeart/2005/8/layout/vProcess5"/>
    <dgm:cxn modelId="{0268AFFC-94A4-490F-9BE1-F29682E98532}" srcId="{7D1C655D-D93C-476F-A326-EBC7534CD94A}" destId="{71B0AB93-0255-486B-81B2-B34BFD8F1592}" srcOrd="0" destOrd="0" parTransId="{B0B600E2-0A88-4D35-B7F1-1E7720D1019C}" sibTransId="{D9EC853C-4746-4B02-A407-EF81FD6DBFE8}"/>
    <dgm:cxn modelId="{FDBDA99C-AE54-4B14-AB9C-9232F185CA7D}" type="presOf" srcId="{A235DD77-5FA0-44C1-8371-54B3D9BA1BE3}" destId="{4B8ED45D-5583-4D23-A2EB-39DD822FB26F}" srcOrd="0" destOrd="0" presId="urn:microsoft.com/office/officeart/2005/8/layout/vProcess5"/>
    <dgm:cxn modelId="{71F4EEBD-D269-4A4C-88B9-9F0F57A62C6A}" type="presOf" srcId="{A235DD77-5FA0-44C1-8371-54B3D9BA1BE3}" destId="{D69EDF18-8C37-409E-9C5E-4EA7F1AC7B2A}" srcOrd="1" destOrd="0" presId="urn:microsoft.com/office/officeart/2005/8/layout/vProcess5"/>
    <dgm:cxn modelId="{311D8311-ACBA-4AD7-87FA-51AFF5A784DC}" type="presOf" srcId="{7D1C655D-D93C-476F-A326-EBC7534CD94A}" destId="{8EEB2F05-1B0B-412A-AED5-9AFA3D6FD3CB}" srcOrd="0" destOrd="0" presId="urn:microsoft.com/office/officeart/2005/8/layout/vProcess5"/>
    <dgm:cxn modelId="{C81CD9ED-4E81-44B8-8406-6B2D53C1D876}" srcId="{71B0AB93-0255-486B-81B2-B34BFD8F1592}" destId="{BEACC680-8210-4D3B-B259-53A3D53E706C}" srcOrd="0" destOrd="0" parTransId="{60E58528-13E9-443F-9488-6BCE8B3D8D04}" sibTransId="{DA94A84F-9E40-4545-8E77-486AA83ACC18}"/>
    <dgm:cxn modelId="{6D32E8F8-AA98-4AB1-8C4B-FF4F65B48842}" type="presOf" srcId="{BEACC680-8210-4D3B-B259-53A3D53E706C}" destId="{2E0E4150-AAE4-40A7-819E-7E62CB77AA60}" srcOrd="1" destOrd="1" presId="urn:microsoft.com/office/officeart/2005/8/layout/vProcess5"/>
    <dgm:cxn modelId="{045B7FDC-9669-4763-A283-70FA447D6EFC}" type="presParOf" srcId="{8EEB2F05-1B0B-412A-AED5-9AFA3D6FD3CB}" destId="{E76ED4EC-3BF8-4975-80A6-3E5F1D4702EF}" srcOrd="0" destOrd="0" presId="urn:microsoft.com/office/officeart/2005/8/layout/vProcess5"/>
    <dgm:cxn modelId="{96EFE377-9948-4264-AF28-AC6D831906BB}" type="presParOf" srcId="{8EEB2F05-1B0B-412A-AED5-9AFA3D6FD3CB}" destId="{232B6342-3484-4B53-AF1C-7CAA5F1A72F1}" srcOrd="1" destOrd="0" presId="urn:microsoft.com/office/officeart/2005/8/layout/vProcess5"/>
    <dgm:cxn modelId="{442B391A-3BBA-42DC-8E37-7287E8A63104}" type="presParOf" srcId="{8EEB2F05-1B0B-412A-AED5-9AFA3D6FD3CB}" destId="{4B8ED45D-5583-4D23-A2EB-39DD822FB26F}" srcOrd="2" destOrd="0" presId="urn:microsoft.com/office/officeart/2005/8/layout/vProcess5"/>
    <dgm:cxn modelId="{F27A35A8-C6EE-4CE1-A8EA-AED6E9E804FF}" type="presParOf" srcId="{8EEB2F05-1B0B-412A-AED5-9AFA3D6FD3CB}" destId="{B1FBEF8D-299B-4068-9513-0135CB623D87}" srcOrd="3" destOrd="0" presId="urn:microsoft.com/office/officeart/2005/8/layout/vProcess5"/>
    <dgm:cxn modelId="{05B8BB78-1874-469E-89B2-7FCE0A42530F}" type="presParOf" srcId="{8EEB2F05-1B0B-412A-AED5-9AFA3D6FD3CB}" destId="{2E0E4150-AAE4-40A7-819E-7E62CB77AA60}" srcOrd="4" destOrd="0" presId="urn:microsoft.com/office/officeart/2005/8/layout/vProcess5"/>
    <dgm:cxn modelId="{5BB77438-DF7E-41A0-8505-3FEC3EAEDBCE}" type="presParOf" srcId="{8EEB2F05-1B0B-412A-AED5-9AFA3D6FD3CB}" destId="{D69EDF18-8C37-409E-9C5E-4EA7F1AC7B2A}"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11"/>
          <p:cNvGrpSpPr>
            <a:grpSpLocks/>
          </p:cNvGrpSpPr>
          <p:nvPr/>
        </p:nvGrpSpPr>
        <p:grpSpPr bwMode="auto">
          <a:xfrm>
            <a:off x="0" y="0"/>
            <a:ext cx="9144000" cy="6400800"/>
            <a:chOff x="0" y="0"/>
            <a:chExt cx="9144000" cy="6400800"/>
          </a:xfrm>
        </p:grpSpPr>
        <p:sp>
          <p:nvSpPr>
            <p:cNvPr id="5"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6" name="Group 10"/>
            <p:cNvGrpSpPr>
              <a:grpSpLocks/>
            </p:cNvGrpSpPr>
            <p:nvPr/>
          </p:nvGrpSpPr>
          <p:grpSpPr bwMode="auto">
            <a:xfrm>
              <a:off x="0" y="0"/>
              <a:ext cx="9144000" cy="6400800"/>
              <a:chOff x="0" y="0"/>
              <a:chExt cx="9144000" cy="6400800"/>
            </a:xfrm>
          </p:grpSpPr>
          <p:sp>
            <p:nvSpPr>
              <p:cNvPr id="8"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7"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s-ES"/>
              <a:t>Haga clic para modificar el estilo de título del patrón</a:t>
            </a:r>
            <a:endParaRPr/>
          </a:p>
        </p:txBody>
      </p:sp>
      <p:sp>
        <p:nvSpPr>
          <p:cNvPr id="10" name="Date Placeholder 3"/>
          <p:cNvSpPr>
            <a:spLocks noGrp="1"/>
          </p:cNvSpPr>
          <p:nvPr>
            <p:ph type="dt" sz="half" idx="10"/>
          </p:nvPr>
        </p:nvSpPr>
        <p:spPr>
          <a:xfrm>
            <a:off x="6934200" y="6553200"/>
            <a:ext cx="1676400" cy="228600"/>
          </a:xfrm>
        </p:spPr>
        <p:txBody>
          <a:bodyPr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pPr>
              <a:defRPr/>
            </a:pPr>
            <a:fld id="{778EFC3B-1293-44B3-8023-D38D99615481}" type="datetimeFigureOut">
              <a:rPr lang="es-MX"/>
              <a:pPr>
                <a:defRPr/>
              </a:pPr>
              <a:t>12/05/2017</a:t>
            </a:fld>
            <a:endParaRPr lang="es-MX"/>
          </a:p>
        </p:txBody>
      </p:sp>
      <p:sp>
        <p:nvSpPr>
          <p:cNvPr id="11" name="Footer Placeholder 4"/>
          <p:cNvSpPr>
            <a:spLocks noGrp="1"/>
          </p:cNvSpPr>
          <p:nvPr>
            <p:ph type="ftr" sz="quarter" idx="11"/>
          </p:nvPr>
        </p:nvSpPr>
        <p:spPr>
          <a:xfrm>
            <a:off x="1892300" y="6553200"/>
            <a:ext cx="1676400" cy="228600"/>
          </a:xfrm>
        </p:spPr>
        <p:txBody>
          <a:bodyPr anchor="t" anchorCtr="0"/>
          <a:lstStyle>
            <a:lvl1pPr>
              <a:defRPr>
                <a:solidFill>
                  <a:sysClr val="windowText" lastClr="000000"/>
                </a:solidFill>
              </a:defRPr>
            </a:lvl1pPr>
          </a:lstStyle>
          <a:p>
            <a:pPr>
              <a:defRPr/>
            </a:pPr>
            <a:endParaRPr lang="es-MX"/>
          </a:p>
        </p:txBody>
      </p:sp>
      <p:sp>
        <p:nvSpPr>
          <p:cNvPr id="12" name="Slide Number Placeholder 5"/>
          <p:cNvSpPr>
            <a:spLocks noGrp="1"/>
          </p:cNvSpPr>
          <p:nvPr>
            <p:ph type="sldNum" sz="quarter" idx="12"/>
          </p:nvPr>
        </p:nvSpPr>
        <p:spPr>
          <a:xfrm>
            <a:off x="4870450" y="6553200"/>
            <a:ext cx="762000" cy="228600"/>
          </a:xfrm>
        </p:spPr>
        <p:txBody>
          <a:bodyPr/>
          <a:lstStyle>
            <a:lvl1pPr algn="ctr">
              <a:defRPr sz="900" kern="1200" cap="small" baseline="0">
                <a:solidFill>
                  <a:sysClr val="windowText" lastClr="000000"/>
                </a:solidFill>
                <a:latin typeface="+mj-lt"/>
                <a:ea typeface="+mn-ea"/>
                <a:cs typeface="+mn-cs"/>
              </a:defRPr>
            </a:lvl1pPr>
          </a:lstStyle>
          <a:p>
            <a:pPr>
              <a:defRPr/>
            </a:pPr>
            <a:fld id="{1327741A-3457-478C-8D61-13ADB623C79C}" type="slidenum">
              <a:rPr lang="es-MX"/>
              <a:pPr>
                <a:defRPr/>
              </a:pPr>
              <a:t>‹Nº›</a:t>
            </a:fld>
            <a:endParaRPr lang="es-MX"/>
          </a:p>
        </p:txBody>
      </p:sp>
    </p:spTree>
    <p:extLst>
      <p:ext uri="{BB962C8B-B14F-4D97-AF65-F5344CB8AC3E}">
        <p14:creationId xmlns:p14="http://schemas.microsoft.com/office/powerpoint/2010/main" val="3677916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4" name="Date Placeholder 3"/>
          <p:cNvSpPr>
            <a:spLocks noGrp="1"/>
          </p:cNvSpPr>
          <p:nvPr>
            <p:ph type="dt" sz="half" idx="10"/>
          </p:nvPr>
        </p:nvSpPr>
        <p:spPr/>
        <p:txBody>
          <a:bodyPr/>
          <a:lstStyle>
            <a:lvl1pPr>
              <a:defRPr/>
            </a:lvl1pPr>
          </a:lstStyle>
          <a:p>
            <a:pPr>
              <a:defRPr/>
            </a:pPr>
            <a:fld id="{67417F87-FE8A-4F76-8DC4-FEC3D649D41A}" type="datetimeFigureOut">
              <a:rPr lang="es-MX"/>
              <a:pPr>
                <a:defRPr/>
              </a:pPr>
              <a:t>12/05/2017</a:t>
            </a:fld>
            <a:endParaRPr lang="es-MX"/>
          </a:p>
        </p:txBody>
      </p:sp>
      <p:sp>
        <p:nvSpPr>
          <p:cNvPr id="5" name="Footer Placeholder 4"/>
          <p:cNvSpPr>
            <a:spLocks noGrp="1"/>
          </p:cNvSpPr>
          <p:nvPr>
            <p:ph type="ftr" sz="quarter" idx="11"/>
          </p:nvPr>
        </p:nvSpPr>
        <p:spPr/>
        <p:txBody>
          <a:bodyPr/>
          <a:lstStyle>
            <a:lvl1pPr>
              <a:defRPr/>
            </a:lvl1pPr>
          </a:lstStyle>
          <a:p>
            <a:pPr>
              <a:defRPr/>
            </a:pPr>
            <a:endParaRPr lang="es-MX"/>
          </a:p>
        </p:txBody>
      </p:sp>
      <p:sp>
        <p:nvSpPr>
          <p:cNvPr id="6" name="Slide Number Placeholder 5"/>
          <p:cNvSpPr>
            <a:spLocks noGrp="1"/>
          </p:cNvSpPr>
          <p:nvPr>
            <p:ph type="sldNum" sz="quarter" idx="12"/>
          </p:nvPr>
        </p:nvSpPr>
        <p:spPr/>
        <p:txBody>
          <a:bodyPr/>
          <a:lstStyle>
            <a:lvl1pPr>
              <a:defRPr/>
            </a:lvl1pPr>
          </a:lstStyle>
          <a:p>
            <a:pPr>
              <a:defRPr/>
            </a:pPr>
            <a:fld id="{A227D305-7604-4762-87AD-5A13CA5C2D21}" type="slidenum">
              <a:rPr lang="es-MX"/>
              <a:pPr>
                <a:defRPr/>
              </a:pPr>
              <a:t>‹Nº›</a:t>
            </a:fld>
            <a:endParaRPr lang="es-MX"/>
          </a:p>
        </p:txBody>
      </p:sp>
    </p:spTree>
    <p:extLst>
      <p:ext uri="{BB962C8B-B14F-4D97-AF65-F5344CB8AC3E}">
        <p14:creationId xmlns:p14="http://schemas.microsoft.com/office/powerpoint/2010/main" val="113647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4" name="Group 10"/>
          <p:cNvGrpSpPr>
            <a:grpSpLocks/>
          </p:cNvGrpSpPr>
          <p:nvPr/>
        </p:nvGrpSpPr>
        <p:grpSpPr bwMode="auto">
          <a:xfrm>
            <a:off x="0" y="0"/>
            <a:ext cx="9144000" cy="6858000"/>
            <a:chOff x="-442912" y="457200"/>
            <a:chExt cx="9144000" cy="6858000"/>
          </a:xfrm>
        </p:grpSpPr>
        <p:sp>
          <p:nvSpPr>
            <p:cNvPr id="5"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s-ES"/>
              <a:t>Haga clic para modificar el estilo de título del patrón</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9" name="Date Placeholder 3"/>
          <p:cNvSpPr>
            <a:spLocks noGrp="1"/>
          </p:cNvSpPr>
          <p:nvPr>
            <p:ph type="dt" sz="half" idx="10"/>
          </p:nvPr>
        </p:nvSpPr>
        <p:spPr/>
        <p:txBody>
          <a:bodyPr/>
          <a:lstStyle>
            <a:lvl1pPr>
              <a:defRPr/>
            </a:lvl1pPr>
          </a:lstStyle>
          <a:p>
            <a:pPr>
              <a:defRPr/>
            </a:pPr>
            <a:fld id="{EDD71808-AAC8-4C9B-8250-5FF345E64107}" type="datetimeFigureOut">
              <a:rPr lang="es-MX"/>
              <a:pPr>
                <a:defRPr/>
              </a:pPr>
              <a:t>12/05/2017</a:t>
            </a:fld>
            <a:endParaRPr lang="es-MX"/>
          </a:p>
        </p:txBody>
      </p:sp>
      <p:sp>
        <p:nvSpPr>
          <p:cNvPr id="10" name="Footer Placeholder 4"/>
          <p:cNvSpPr>
            <a:spLocks noGrp="1"/>
          </p:cNvSpPr>
          <p:nvPr>
            <p:ph type="ftr" sz="quarter" idx="11"/>
          </p:nvPr>
        </p:nvSpPr>
        <p:spPr/>
        <p:txBody>
          <a:bodyPr/>
          <a:lstStyle>
            <a:lvl1pPr>
              <a:defRPr/>
            </a:lvl1pPr>
          </a:lstStyle>
          <a:p>
            <a:pPr>
              <a:defRPr/>
            </a:pPr>
            <a:endParaRPr lang="es-MX"/>
          </a:p>
        </p:txBody>
      </p:sp>
      <p:sp>
        <p:nvSpPr>
          <p:cNvPr id="11" name="Slide Number Placeholder 5"/>
          <p:cNvSpPr>
            <a:spLocks noGrp="1"/>
          </p:cNvSpPr>
          <p:nvPr>
            <p:ph type="sldNum" sz="quarter" idx="12"/>
          </p:nvPr>
        </p:nvSpPr>
        <p:spPr>
          <a:xfrm>
            <a:off x="7848600" y="533400"/>
            <a:ext cx="762000" cy="609600"/>
          </a:xfrm>
        </p:spPr>
        <p:txBody>
          <a:bodyPr/>
          <a:lstStyle>
            <a:lvl1pPr>
              <a:defRPr/>
            </a:lvl1pPr>
          </a:lstStyle>
          <a:p>
            <a:pPr>
              <a:defRPr/>
            </a:pPr>
            <a:fld id="{CBB9955D-2064-48D3-AA39-2D87561A8D1E}" type="slidenum">
              <a:rPr lang="es-MX"/>
              <a:pPr>
                <a:defRPr/>
              </a:pPr>
              <a:t>‹Nº›</a:t>
            </a:fld>
            <a:endParaRPr lang="es-MX"/>
          </a:p>
        </p:txBody>
      </p:sp>
    </p:spTree>
    <p:extLst>
      <p:ext uri="{BB962C8B-B14F-4D97-AF65-F5344CB8AC3E}">
        <p14:creationId xmlns:p14="http://schemas.microsoft.com/office/powerpoint/2010/main" val="284297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4" name="Date Placeholder 3"/>
          <p:cNvSpPr>
            <a:spLocks noGrp="1"/>
          </p:cNvSpPr>
          <p:nvPr>
            <p:ph type="dt" sz="half" idx="10"/>
          </p:nvPr>
        </p:nvSpPr>
        <p:spPr/>
        <p:txBody>
          <a:bodyPr/>
          <a:lstStyle>
            <a:lvl1pPr>
              <a:defRPr/>
            </a:lvl1pPr>
          </a:lstStyle>
          <a:p>
            <a:pPr>
              <a:defRPr/>
            </a:pPr>
            <a:fld id="{63B4827D-BB41-4F06-9D8E-6B13679F75FE}" type="datetimeFigureOut">
              <a:rPr lang="es-MX"/>
              <a:pPr>
                <a:defRPr/>
              </a:pPr>
              <a:t>12/05/2017</a:t>
            </a:fld>
            <a:endParaRPr lang="es-MX"/>
          </a:p>
        </p:txBody>
      </p:sp>
      <p:sp>
        <p:nvSpPr>
          <p:cNvPr id="5" name="Footer Placeholder 4"/>
          <p:cNvSpPr>
            <a:spLocks noGrp="1"/>
          </p:cNvSpPr>
          <p:nvPr>
            <p:ph type="ftr" sz="quarter" idx="11"/>
          </p:nvPr>
        </p:nvSpPr>
        <p:spPr/>
        <p:txBody>
          <a:bodyPr/>
          <a:lstStyle>
            <a:lvl1pPr>
              <a:defRPr/>
            </a:lvl1pPr>
          </a:lstStyle>
          <a:p>
            <a:pPr>
              <a:defRPr/>
            </a:pPr>
            <a:endParaRPr lang="es-MX"/>
          </a:p>
        </p:txBody>
      </p:sp>
      <p:sp>
        <p:nvSpPr>
          <p:cNvPr id="6" name="Slide Number Placeholder 5"/>
          <p:cNvSpPr>
            <a:spLocks noGrp="1"/>
          </p:cNvSpPr>
          <p:nvPr>
            <p:ph type="sldNum" sz="quarter" idx="12"/>
          </p:nvPr>
        </p:nvSpPr>
        <p:spPr/>
        <p:txBody>
          <a:bodyPr/>
          <a:lstStyle>
            <a:lvl1pPr>
              <a:defRPr/>
            </a:lvl1pPr>
          </a:lstStyle>
          <a:p>
            <a:pPr>
              <a:defRPr/>
            </a:pPr>
            <a:fld id="{AEEA3C43-BC04-43AE-B9E8-0776379AC8B8}" type="slidenum">
              <a:rPr lang="es-MX"/>
              <a:pPr>
                <a:defRPr/>
              </a:pPr>
              <a:t>‹Nº›</a:t>
            </a:fld>
            <a:endParaRPr lang="es-MX"/>
          </a:p>
        </p:txBody>
      </p:sp>
    </p:spTree>
    <p:extLst>
      <p:ext uri="{BB962C8B-B14F-4D97-AF65-F5344CB8AC3E}">
        <p14:creationId xmlns:p14="http://schemas.microsoft.com/office/powerpoint/2010/main" val="3946823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4" name="Group 10"/>
          <p:cNvGrpSpPr>
            <a:grpSpLocks/>
          </p:cNvGrpSpPr>
          <p:nvPr/>
        </p:nvGrpSpPr>
        <p:grpSpPr bwMode="auto">
          <a:xfrm>
            <a:off x="0" y="0"/>
            <a:ext cx="9144000" cy="6858000"/>
            <a:chOff x="0" y="0"/>
            <a:chExt cx="9144000" cy="6858000"/>
          </a:xfrm>
        </p:grpSpPr>
        <p:sp>
          <p:nvSpPr>
            <p:cNvPr id="5"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1905000" y="2667000"/>
            <a:ext cx="6629400" cy="1143000"/>
          </a:xfrm>
        </p:spPr>
        <p:txBody>
          <a:bodyPr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s-ES"/>
              <a:t>Haga clic para modificar el estilo de título del patrón</a:t>
            </a:r>
            <a:endParaRPr/>
          </a:p>
        </p:txBody>
      </p:sp>
      <p:sp>
        <p:nvSpPr>
          <p:cNvPr id="3" name="Text Placeholder 2"/>
          <p:cNvSpPr>
            <a:spLocks noGrp="1"/>
          </p:cNvSpPr>
          <p:nvPr>
            <p:ph type="body" idx="1"/>
          </p:nvPr>
        </p:nvSpPr>
        <p:spPr>
          <a:xfrm>
            <a:off x="152400" y="4495800"/>
            <a:ext cx="1524000" cy="2057400"/>
          </a:xfrm>
        </p:spPr>
        <p:txBody>
          <a:bodyPr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8" name="Date Placeholder 3"/>
          <p:cNvSpPr>
            <a:spLocks noGrp="1"/>
          </p:cNvSpPr>
          <p:nvPr>
            <p:ph type="dt" sz="half" idx="10"/>
          </p:nvPr>
        </p:nvSpPr>
        <p:spPr>
          <a:xfrm>
            <a:off x="6931025" y="6556375"/>
            <a:ext cx="1673225" cy="228600"/>
          </a:xfrm>
        </p:spPr>
        <p:txBody>
          <a:bodyPr/>
          <a:lstStyle>
            <a:lvl1pPr>
              <a:defRPr/>
            </a:lvl1pPr>
          </a:lstStyle>
          <a:p>
            <a:pPr>
              <a:defRPr/>
            </a:pPr>
            <a:fld id="{42BE1FA3-57A1-4DAF-91CE-2A2A1CE09850}" type="datetimeFigureOut">
              <a:rPr lang="es-MX"/>
              <a:pPr>
                <a:defRPr/>
              </a:pPr>
              <a:t>12/05/2017</a:t>
            </a:fld>
            <a:endParaRPr lang="es-MX"/>
          </a:p>
        </p:txBody>
      </p:sp>
      <p:sp>
        <p:nvSpPr>
          <p:cNvPr id="9" name="Footer Placeholder 4"/>
          <p:cNvSpPr>
            <a:spLocks noGrp="1"/>
          </p:cNvSpPr>
          <p:nvPr>
            <p:ph type="ftr" sz="quarter" idx="11"/>
          </p:nvPr>
        </p:nvSpPr>
        <p:spPr>
          <a:xfrm>
            <a:off x="1892300" y="6556375"/>
            <a:ext cx="1673225" cy="228600"/>
          </a:xfrm>
        </p:spPr>
        <p:txBody>
          <a:bodyPr/>
          <a:lstStyle>
            <a:lvl1pPr>
              <a:defRPr/>
            </a:lvl1pPr>
          </a:lstStyle>
          <a:p>
            <a:pPr>
              <a:defRPr/>
            </a:pPr>
            <a:endParaRPr lang="es-MX"/>
          </a:p>
        </p:txBody>
      </p:sp>
      <p:sp>
        <p:nvSpPr>
          <p:cNvPr id="10" name="Slide Number Placeholder 5"/>
          <p:cNvSpPr>
            <a:spLocks noGrp="1"/>
          </p:cNvSpPr>
          <p:nvPr>
            <p:ph type="sldNum" sz="quarter" idx="12"/>
          </p:nvPr>
        </p:nvSpPr>
        <p:spPr>
          <a:xfrm>
            <a:off x="4867275" y="6556375"/>
            <a:ext cx="762000" cy="228600"/>
          </a:xfrm>
        </p:spPr>
        <p:txBody>
          <a:bodyPr/>
          <a:lstStyle>
            <a:lvl1pPr marL="0" algn="ctr" defTabSz="914400" rtl="0" eaLnBrk="1" latinLnBrk="0" hangingPunct="1">
              <a:defRPr sz="900" kern="1200" cap="small" baseline="0">
                <a:solidFill>
                  <a:sysClr val="windowText" lastClr="000000"/>
                </a:solidFill>
                <a:latin typeface="+mj-lt"/>
                <a:ea typeface="+mn-ea"/>
                <a:cs typeface="+mn-cs"/>
              </a:defRPr>
            </a:lvl1pPr>
          </a:lstStyle>
          <a:p>
            <a:pPr>
              <a:defRPr/>
            </a:pPr>
            <a:fld id="{A59944B3-5DAC-4FB1-9D8E-20D32295E5CE}" type="slidenum">
              <a:rPr lang="es-MX"/>
              <a:pPr>
                <a:defRPr/>
              </a:pPr>
              <a:t>‹Nº›</a:t>
            </a:fld>
            <a:endParaRPr lang="es-MX"/>
          </a:p>
        </p:txBody>
      </p:sp>
    </p:spTree>
    <p:extLst>
      <p:ext uri="{BB962C8B-B14F-4D97-AF65-F5344CB8AC3E}">
        <p14:creationId xmlns:p14="http://schemas.microsoft.com/office/powerpoint/2010/main" val="1414383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s-ES"/>
              <a:t>Haga clic para modificar el estilo de título del patrón</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5" name="Date Placeholder 3"/>
          <p:cNvSpPr>
            <a:spLocks noGrp="1"/>
          </p:cNvSpPr>
          <p:nvPr>
            <p:ph type="dt" sz="half" idx="10"/>
          </p:nvPr>
        </p:nvSpPr>
        <p:spPr/>
        <p:txBody>
          <a:bodyPr/>
          <a:lstStyle>
            <a:lvl1pPr>
              <a:defRPr/>
            </a:lvl1pPr>
          </a:lstStyle>
          <a:p>
            <a:pPr>
              <a:defRPr/>
            </a:pPr>
            <a:fld id="{40D0B8E9-E768-48C9-908C-0CD0A58ED1E7}" type="datetimeFigureOut">
              <a:rPr lang="es-MX"/>
              <a:pPr>
                <a:defRPr/>
              </a:pPr>
              <a:t>12/05/2017</a:t>
            </a:fld>
            <a:endParaRPr lang="es-MX"/>
          </a:p>
        </p:txBody>
      </p:sp>
      <p:sp>
        <p:nvSpPr>
          <p:cNvPr id="6" name="Footer Placeholder 4"/>
          <p:cNvSpPr>
            <a:spLocks noGrp="1"/>
          </p:cNvSpPr>
          <p:nvPr>
            <p:ph type="ftr" sz="quarter" idx="11"/>
          </p:nvPr>
        </p:nvSpPr>
        <p:spPr/>
        <p:txBody>
          <a:bodyPr/>
          <a:lstStyle>
            <a:lvl1pPr>
              <a:defRPr/>
            </a:lvl1pPr>
          </a:lstStyle>
          <a:p>
            <a:pPr>
              <a:defRPr/>
            </a:pPr>
            <a:endParaRPr lang="es-MX"/>
          </a:p>
        </p:txBody>
      </p:sp>
      <p:sp>
        <p:nvSpPr>
          <p:cNvPr id="7" name="Slide Number Placeholder 5"/>
          <p:cNvSpPr>
            <a:spLocks noGrp="1"/>
          </p:cNvSpPr>
          <p:nvPr>
            <p:ph type="sldNum" sz="quarter" idx="12"/>
          </p:nvPr>
        </p:nvSpPr>
        <p:spPr/>
        <p:txBody>
          <a:bodyPr/>
          <a:lstStyle>
            <a:lvl1pPr>
              <a:defRPr/>
            </a:lvl1pPr>
          </a:lstStyle>
          <a:p>
            <a:pPr>
              <a:defRPr/>
            </a:pPr>
            <a:fld id="{8B0D6E48-A16F-4C9C-B6CE-38D02CC02402}" type="slidenum">
              <a:rPr lang="es-MX"/>
              <a:pPr>
                <a:defRPr/>
              </a:pPr>
              <a:t>‹Nº›</a:t>
            </a:fld>
            <a:endParaRPr lang="es-MX"/>
          </a:p>
        </p:txBody>
      </p:sp>
    </p:spTree>
    <p:extLst>
      <p:ext uri="{BB962C8B-B14F-4D97-AF65-F5344CB8AC3E}">
        <p14:creationId xmlns:p14="http://schemas.microsoft.com/office/powerpoint/2010/main" val="464315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s-ES"/>
              <a:t>Haga clic para modificar el estilo de título del patrón</a:t>
            </a:r>
            <a:endParaRPr/>
          </a:p>
        </p:txBody>
      </p:sp>
      <p:sp>
        <p:nvSpPr>
          <p:cNvPr id="3" name="Text Placeholder 2"/>
          <p:cNvSpPr>
            <a:spLocks noGrp="1"/>
          </p:cNvSpPr>
          <p:nvPr>
            <p:ph type="body" idx="1"/>
          </p:nvPr>
        </p:nvSpPr>
        <p:spPr>
          <a:xfrm>
            <a:off x="2438400" y="2291697"/>
            <a:ext cx="2971800" cy="639762"/>
          </a:xfrm>
        </p:spPr>
        <p:txBody>
          <a:bodyPr rtlCol="0" anchor="ctr">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2447925" y="3137647"/>
            <a:ext cx="2971800" cy="2999232"/>
          </a:xfrm>
        </p:spPr>
        <p:txBody>
          <a:bodyPr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5" name="Text Placeholder 4"/>
          <p:cNvSpPr>
            <a:spLocks noGrp="1"/>
          </p:cNvSpPr>
          <p:nvPr>
            <p:ph type="body" sz="quarter" idx="3"/>
          </p:nvPr>
        </p:nvSpPr>
        <p:spPr>
          <a:xfrm>
            <a:off x="5715000" y="2291697"/>
            <a:ext cx="2971800" cy="639762"/>
          </a:xfrm>
        </p:spPr>
        <p:txBody>
          <a:bodyPr anchor="ctr">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715000" y="3137647"/>
            <a:ext cx="2971800" cy="3001962"/>
          </a:xfrm>
        </p:spPr>
        <p:txBody>
          <a:bodyPr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7" name="Date Placeholder 3"/>
          <p:cNvSpPr>
            <a:spLocks noGrp="1"/>
          </p:cNvSpPr>
          <p:nvPr>
            <p:ph type="dt" sz="half" idx="10"/>
          </p:nvPr>
        </p:nvSpPr>
        <p:spPr/>
        <p:txBody>
          <a:bodyPr/>
          <a:lstStyle>
            <a:lvl1pPr>
              <a:defRPr/>
            </a:lvl1pPr>
          </a:lstStyle>
          <a:p>
            <a:pPr>
              <a:defRPr/>
            </a:pPr>
            <a:fld id="{86F27FB1-0617-4B14-BF6D-5D742AA7B565}" type="datetimeFigureOut">
              <a:rPr lang="es-MX"/>
              <a:pPr>
                <a:defRPr/>
              </a:pPr>
              <a:t>12/05/2017</a:t>
            </a:fld>
            <a:endParaRPr lang="es-MX"/>
          </a:p>
        </p:txBody>
      </p:sp>
      <p:sp>
        <p:nvSpPr>
          <p:cNvPr id="8" name="Footer Placeholder 4"/>
          <p:cNvSpPr>
            <a:spLocks noGrp="1"/>
          </p:cNvSpPr>
          <p:nvPr>
            <p:ph type="ftr" sz="quarter" idx="11"/>
          </p:nvPr>
        </p:nvSpPr>
        <p:spPr/>
        <p:txBody>
          <a:bodyPr/>
          <a:lstStyle>
            <a:lvl1pPr>
              <a:defRPr/>
            </a:lvl1pPr>
          </a:lstStyle>
          <a:p>
            <a:pPr>
              <a:defRPr/>
            </a:pPr>
            <a:endParaRPr lang="es-MX"/>
          </a:p>
        </p:txBody>
      </p:sp>
      <p:sp>
        <p:nvSpPr>
          <p:cNvPr id="9" name="Slide Number Placeholder 5"/>
          <p:cNvSpPr>
            <a:spLocks noGrp="1"/>
          </p:cNvSpPr>
          <p:nvPr>
            <p:ph type="sldNum" sz="quarter" idx="12"/>
          </p:nvPr>
        </p:nvSpPr>
        <p:spPr/>
        <p:txBody>
          <a:bodyPr/>
          <a:lstStyle>
            <a:lvl1pPr>
              <a:defRPr/>
            </a:lvl1pPr>
          </a:lstStyle>
          <a:p>
            <a:pPr>
              <a:defRPr/>
            </a:pPr>
            <a:fld id="{3E3A8CD7-D00A-40C3-B0A2-9DC834789DEE}" type="slidenum">
              <a:rPr lang="es-MX"/>
              <a:pPr>
                <a:defRPr/>
              </a:pPr>
              <a:t>‹Nº›</a:t>
            </a:fld>
            <a:endParaRPr lang="es-MX"/>
          </a:p>
        </p:txBody>
      </p:sp>
    </p:spTree>
    <p:extLst>
      <p:ext uri="{BB962C8B-B14F-4D97-AF65-F5344CB8AC3E}">
        <p14:creationId xmlns:p14="http://schemas.microsoft.com/office/powerpoint/2010/main" val="469946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grpSp>
        <p:nvGrpSpPr>
          <p:cNvPr id="3" name="Group 10"/>
          <p:cNvGrpSpPr>
            <a:grpSpLocks/>
          </p:cNvGrpSpPr>
          <p:nvPr/>
        </p:nvGrpSpPr>
        <p:grpSpPr bwMode="auto">
          <a:xfrm>
            <a:off x="0" y="0"/>
            <a:ext cx="9144000" cy="1676400"/>
            <a:chOff x="0" y="0"/>
            <a:chExt cx="9144000" cy="1676400"/>
          </a:xfrm>
        </p:grpSpPr>
        <p:sp>
          <p:nvSpPr>
            <p:cNvPr id="4"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p:txBody>
          <a:bodyPr/>
          <a:lstStyle/>
          <a:p>
            <a:r>
              <a:rPr lang="es-ES"/>
              <a:t>Haga clic para modificar el estilo de título del patrón</a:t>
            </a:r>
            <a:endParaRPr/>
          </a:p>
        </p:txBody>
      </p:sp>
      <p:sp>
        <p:nvSpPr>
          <p:cNvPr id="7" name="Date Placeholder 2"/>
          <p:cNvSpPr>
            <a:spLocks noGrp="1"/>
          </p:cNvSpPr>
          <p:nvPr>
            <p:ph type="dt" sz="half" idx="10"/>
          </p:nvPr>
        </p:nvSpPr>
        <p:spPr/>
        <p:txBody>
          <a:bodyPr/>
          <a:lstStyle>
            <a:lvl1pPr>
              <a:defRPr/>
            </a:lvl1pPr>
          </a:lstStyle>
          <a:p>
            <a:pPr>
              <a:defRPr/>
            </a:pPr>
            <a:fld id="{331C22AE-C047-4E69-8C2A-A7686A83D215}" type="datetimeFigureOut">
              <a:rPr lang="es-MX"/>
              <a:pPr>
                <a:defRPr/>
              </a:pPr>
              <a:t>12/05/2017</a:t>
            </a:fld>
            <a:endParaRPr lang="es-MX"/>
          </a:p>
        </p:txBody>
      </p:sp>
      <p:sp>
        <p:nvSpPr>
          <p:cNvPr id="8" name="Footer Placeholder 3"/>
          <p:cNvSpPr>
            <a:spLocks noGrp="1"/>
          </p:cNvSpPr>
          <p:nvPr>
            <p:ph type="ftr" sz="quarter" idx="11"/>
          </p:nvPr>
        </p:nvSpPr>
        <p:spPr/>
        <p:txBody>
          <a:bodyPr/>
          <a:lstStyle>
            <a:lvl1pPr>
              <a:defRPr/>
            </a:lvl1pPr>
          </a:lstStyle>
          <a:p>
            <a:pPr>
              <a:defRPr/>
            </a:pPr>
            <a:endParaRPr lang="es-MX"/>
          </a:p>
        </p:txBody>
      </p:sp>
      <p:sp>
        <p:nvSpPr>
          <p:cNvPr id="9" name="Slide Number Placeholder 4"/>
          <p:cNvSpPr>
            <a:spLocks noGrp="1"/>
          </p:cNvSpPr>
          <p:nvPr>
            <p:ph type="sldNum" sz="quarter" idx="12"/>
          </p:nvPr>
        </p:nvSpPr>
        <p:spPr/>
        <p:txBody>
          <a:bodyPr/>
          <a:lstStyle>
            <a:lvl1pPr>
              <a:defRPr/>
            </a:lvl1pPr>
          </a:lstStyle>
          <a:p>
            <a:pPr>
              <a:defRPr/>
            </a:pPr>
            <a:fld id="{496D1A6A-E818-4A01-8136-6F92D09B5B08}" type="slidenum">
              <a:rPr lang="es-MX"/>
              <a:pPr>
                <a:defRPr/>
              </a:pPr>
              <a:t>‹Nº›</a:t>
            </a:fld>
            <a:endParaRPr lang="es-MX"/>
          </a:p>
        </p:txBody>
      </p:sp>
    </p:spTree>
    <p:extLst>
      <p:ext uri="{BB962C8B-B14F-4D97-AF65-F5344CB8AC3E}">
        <p14:creationId xmlns:p14="http://schemas.microsoft.com/office/powerpoint/2010/main" val="2240558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grpSp>
        <p:nvGrpSpPr>
          <p:cNvPr id="2" name="Group 9"/>
          <p:cNvGrpSpPr>
            <a:grpSpLocks/>
          </p:cNvGrpSpPr>
          <p:nvPr/>
        </p:nvGrpSpPr>
        <p:grpSpPr bwMode="auto">
          <a:xfrm>
            <a:off x="0" y="0"/>
            <a:ext cx="1828800" cy="1676400"/>
            <a:chOff x="457200" y="457200"/>
            <a:chExt cx="1828800" cy="1676400"/>
          </a:xfrm>
        </p:grpSpPr>
        <p:sp>
          <p:nvSpPr>
            <p:cNvPr id="3"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5" name="Date Placeholder 1"/>
          <p:cNvSpPr>
            <a:spLocks noGrp="1"/>
          </p:cNvSpPr>
          <p:nvPr>
            <p:ph type="dt" sz="half" idx="10"/>
          </p:nvPr>
        </p:nvSpPr>
        <p:spPr/>
        <p:txBody>
          <a:bodyPr/>
          <a:lstStyle>
            <a:lvl1pPr>
              <a:defRPr/>
            </a:lvl1pPr>
          </a:lstStyle>
          <a:p>
            <a:pPr>
              <a:defRPr/>
            </a:pPr>
            <a:fld id="{D197C47B-D423-42C5-B0FE-343D4BA6EA30}" type="datetimeFigureOut">
              <a:rPr lang="es-MX"/>
              <a:pPr>
                <a:defRPr/>
              </a:pPr>
              <a:t>12/05/2017</a:t>
            </a:fld>
            <a:endParaRPr lang="es-MX"/>
          </a:p>
        </p:txBody>
      </p:sp>
      <p:sp>
        <p:nvSpPr>
          <p:cNvPr id="6" name="Footer Placeholder 2"/>
          <p:cNvSpPr>
            <a:spLocks noGrp="1"/>
          </p:cNvSpPr>
          <p:nvPr>
            <p:ph type="ftr" sz="quarter" idx="11"/>
          </p:nvPr>
        </p:nvSpPr>
        <p:spPr/>
        <p:txBody>
          <a:bodyPr/>
          <a:lstStyle>
            <a:lvl1pPr>
              <a:defRPr/>
            </a:lvl1pPr>
          </a:lstStyle>
          <a:p>
            <a:pPr>
              <a:defRPr/>
            </a:pPr>
            <a:endParaRPr lang="es-MX"/>
          </a:p>
        </p:txBody>
      </p:sp>
      <p:sp>
        <p:nvSpPr>
          <p:cNvPr id="7" name="Slide Number Placeholder 3"/>
          <p:cNvSpPr>
            <a:spLocks noGrp="1"/>
          </p:cNvSpPr>
          <p:nvPr>
            <p:ph type="sldNum" sz="quarter" idx="12"/>
          </p:nvPr>
        </p:nvSpPr>
        <p:spPr/>
        <p:txBody>
          <a:bodyPr/>
          <a:lstStyle>
            <a:lvl1pPr>
              <a:defRPr/>
            </a:lvl1pPr>
          </a:lstStyle>
          <a:p>
            <a:pPr>
              <a:defRPr/>
            </a:pPr>
            <a:fld id="{4A5CD3B7-8F3D-45AC-A92C-403DA1A3AF54}" type="slidenum">
              <a:rPr lang="es-MX"/>
              <a:pPr>
                <a:defRPr/>
              </a:pPr>
              <a:t>‹Nº›</a:t>
            </a:fld>
            <a:endParaRPr lang="es-MX"/>
          </a:p>
        </p:txBody>
      </p:sp>
    </p:spTree>
    <p:extLst>
      <p:ext uri="{BB962C8B-B14F-4D97-AF65-F5344CB8AC3E}">
        <p14:creationId xmlns:p14="http://schemas.microsoft.com/office/powerpoint/2010/main" val="409863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s-ES"/>
              <a:t>Haga clic para modificar el estilo de título del patrón</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929A7A7F-A83F-470B-A8E0-AB1C60024B1C}" type="datetimeFigureOut">
              <a:rPr lang="es-MX"/>
              <a:pPr>
                <a:defRPr/>
              </a:pPr>
              <a:t>12/05/2017</a:t>
            </a:fld>
            <a:endParaRPr lang="es-MX"/>
          </a:p>
        </p:txBody>
      </p:sp>
      <p:sp>
        <p:nvSpPr>
          <p:cNvPr id="6" name="Footer Placeholder 4"/>
          <p:cNvSpPr>
            <a:spLocks noGrp="1"/>
          </p:cNvSpPr>
          <p:nvPr>
            <p:ph type="ftr" sz="quarter" idx="11"/>
          </p:nvPr>
        </p:nvSpPr>
        <p:spPr/>
        <p:txBody>
          <a:bodyPr/>
          <a:lstStyle>
            <a:lvl1pPr>
              <a:defRPr/>
            </a:lvl1pPr>
          </a:lstStyle>
          <a:p>
            <a:pPr>
              <a:defRPr/>
            </a:pPr>
            <a:endParaRPr lang="es-MX"/>
          </a:p>
        </p:txBody>
      </p:sp>
      <p:sp>
        <p:nvSpPr>
          <p:cNvPr id="7" name="Slide Number Placeholder 5"/>
          <p:cNvSpPr>
            <a:spLocks noGrp="1"/>
          </p:cNvSpPr>
          <p:nvPr>
            <p:ph type="sldNum" sz="quarter" idx="12"/>
          </p:nvPr>
        </p:nvSpPr>
        <p:spPr/>
        <p:txBody>
          <a:bodyPr/>
          <a:lstStyle>
            <a:lvl1pPr>
              <a:defRPr/>
            </a:lvl1pPr>
          </a:lstStyle>
          <a:p>
            <a:pPr>
              <a:defRPr/>
            </a:pPr>
            <a:fld id="{8B79A21C-F1BB-467D-9E5C-33E9A9DA6E88}" type="slidenum">
              <a:rPr lang="es-MX"/>
              <a:pPr>
                <a:defRPr/>
              </a:pPr>
              <a:t>‹Nº›</a:t>
            </a:fld>
            <a:endParaRPr lang="es-MX"/>
          </a:p>
        </p:txBody>
      </p:sp>
    </p:spTree>
    <p:extLst>
      <p:ext uri="{BB962C8B-B14F-4D97-AF65-F5344CB8AC3E}">
        <p14:creationId xmlns:p14="http://schemas.microsoft.com/office/powerpoint/2010/main" val="2928185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s-ES"/>
              <a:t>Haga clic para modificar el estilo de título del patrón</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endParaRPr noProof="0"/>
          </a:p>
        </p:txBody>
      </p:sp>
      <p:sp>
        <p:nvSpPr>
          <p:cNvPr id="4" name="Text Placeholder 3"/>
          <p:cNvSpPr>
            <a:spLocks noGrp="1"/>
          </p:cNvSpPr>
          <p:nvPr>
            <p:ph type="body" sz="half" idx="2"/>
          </p:nvPr>
        </p:nvSpPr>
        <p:spPr>
          <a:xfrm>
            <a:off x="164592" y="3031489"/>
            <a:ext cx="1527048" cy="2359152"/>
          </a:xfrm>
        </p:spPr>
        <p:txBody>
          <a:bodyPr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D9A2AFC7-D720-4BA0-8582-9FF6C861CF99}" type="datetimeFigureOut">
              <a:rPr lang="es-MX"/>
              <a:pPr>
                <a:defRPr/>
              </a:pPr>
              <a:t>12/05/2017</a:t>
            </a:fld>
            <a:endParaRPr lang="es-MX"/>
          </a:p>
        </p:txBody>
      </p:sp>
      <p:sp>
        <p:nvSpPr>
          <p:cNvPr id="6" name="Footer Placeholder 4"/>
          <p:cNvSpPr>
            <a:spLocks noGrp="1"/>
          </p:cNvSpPr>
          <p:nvPr>
            <p:ph type="ftr" sz="quarter" idx="11"/>
          </p:nvPr>
        </p:nvSpPr>
        <p:spPr/>
        <p:txBody>
          <a:bodyPr/>
          <a:lstStyle>
            <a:lvl1pPr>
              <a:defRPr/>
            </a:lvl1pPr>
          </a:lstStyle>
          <a:p>
            <a:pPr>
              <a:defRPr/>
            </a:pPr>
            <a:endParaRPr lang="es-MX"/>
          </a:p>
        </p:txBody>
      </p:sp>
      <p:sp>
        <p:nvSpPr>
          <p:cNvPr id="7" name="Slide Number Placeholder 5"/>
          <p:cNvSpPr>
            <a:spLocks noGrp="1"/>
          </p:cNvSpPr>
          <p:nvPr>
            <p:ph type="sldNum" sz="quarter" idx="12"/>
          </p:nvPr>
        </p:nvSpPr>
        <p:spPr/>
        <p:txBody>
          <a:bodyPr/>
          <a:lstStyle>
            <a:lvl1pPr>
              <a:defRPr/>
            </a:lvl1pPr>
          </a:lstStyle>
          <a:p>
            <a:pPr>
              <a:defRPr/>
            </a:pPr>
            <a:fld id="{52E2F6F2-DF84-40F5-9EE4-A1FE3C0018FA}" type="slidenum">
              <a:rPr lang="es-MX"/>
              <a:pPr>
                <a:defRPr/>
              </a:pPr>
              <a:t>‹Nº›</a:t>
            </a:fld>
            <a:endParaRPr lang="es-MX"/>
          </a:p>
        </p:txBody>
      </p:sp>
    </p:spTree>
    <p:extLst>
      <p:ext uri="{BB962C8B-B14F-4D97-AF65-F5344CB8AC3E}">
        <p14:creationId xmlns:p14="http://schemas.microsoft.com/office/powerpoint/2010/main" val="589766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26" name="Group 11"/>
          <p:cNvGrpSpPr>
            <a:grpSpLocks/>
          </p:cNvGrpSpPr>
          <p:nvPr/>
        </p:nvGrpSpPr>
        <p:grpSpPr bwMode="auto">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1027" name="Text Placeholder 2"/>
          <p:cNvSpPr>
            <a:spLocks noGrp="1"/>
          </p:cNvSpPr>
          <p:nvPr>
            <p:ph type="body" idx="1"/>
          </p:nvPr>
        </p:nvSpPr>
        <p:spPr bwMode="auto">
          <a:xfrm>
            <a:off x="2438400" y="2286000"/>
            <a:ext cx="6248400" cy="384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C"/>
              <a:t>Haga clic para modificar el estilo de texto del patrón</a:t>
            </a:r>
          </a:p>
          <a:p>
            <a:pPr lvl="1"/>
            <a:r>
              <a:rPr lang="es-ES" altLang="es-EC"/>
              <a:t>Segundo nivel</a:t>
            </a:r>
          </a:p>
          <a:p>
            <a:pPr lvl="2"/>
            <a:r>
              <a:rPr lang="es-ES" altLang="es-EC"/>
              <a:t>Tercer nivel</a:t>
            </a:r>
          </a:p>
          <a:p>
            <a:pPr lvl="3"/>
            <a:r>
              <a:rPr lang="es-ES" altLang="es-EC"/>
              <a:t>Cuarto nivel</a:t>
            </a:r>
          </a:p>
          <a:p>
            <a:pPr lvl="4"/>
            <a:r>
              <a:rPr lang="es-ES" altLang="es-EC"/>
              <a:t>Quinto nivel</a:t>
            </a:r>
            <a:endParaRPr lang="es-MX" altLang="es-EC"/>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s-ES"/>
              <a:t>Haga clic para modificar el estilo de título del patrón</a:t>
            </a:r>
            <a:endParaRPr/>
          </a:p>
        </p:txBody>
      </p:sp>
      <p:sp>
        <p:nvSpPr>
          <p:cNvPr id="4" name="Date Placeholder 3"/>
          <p:cNvSpPr>
            <a:spLocks noGrp="1"/>
          </p:cNvSpPr>
          <p:nvPr>
            <p:ph type="dt" sz="half" idx="2"/>
          </p:nvPr>
        </p:nvSpPr>
        <p:spPr>
          <a:xfrm>
            <a:off x="6553200" y="6351588"/>
            <a:ext cx="2133600" cy="365125"/>
          </a:xfrm>
          <a:prstGeom prst="rect">
            <a:avLst/>
          </a:prstGeom>
        </p:spPr>
        <p:txBody>
          <a:bodyPr vert="horz" lIns="91440" tIns="45720" rIns="91440" bIns="45720" rtlCol="0" anchor="ctr"/>
          <a:lstStyle>
            <a:lvl1pPr algn="r" fontAlgn="auto">
              <a:spcBef>
                <a:spcPts val="0"/>
              </a:spcBef>
              <a:spcAft>
                <a:spcPts val="0"/>
              </a:spcAft>
              <a:defRPr sz="900" cap="small" baseline="0">
                <a:solidFill>
                  <a:schemeClr val="tx1"/>
                </a:solidFill>
                <a:latin typeface="+mj-lt"/>
                <a:cs typeface="+mn-cs"/>
              </a:defRPr>
            </a:lvl1pPr>
          </a:lstStyle>
          <a:p>
            <a:pPr>
              <a:defRPr/>
            </a:pPr>
            <a:fld id="{9B6EFF1C-12E9-4DF3-B8FE-C9796D074E27}" type="datetimeFigureOut">
              <a:rPr lang="es-MX"/>
              <a:pPr>
                <a:defRPr/>
              </a:pPr>
              <a:t>12/05/2017</a:t>
            </a:fld>
            <a:endParaRPr lang="es-MX"/>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fontAlgn="auto">
              <a:spcBef>
                <a:spcPts val="0"/>
              </a:spcBef>
              <a:spcAft>
                <a:spcPts val="0"/>
              </a:spcAft>
              <a:defRPr sz="900" cap="small" baseline="0">
                <a:solidFill>
                  <a:schemeClr val="tx1"/>
                </a:solidFill>
                <a:latin typeface="+mj-lt"/>
                <a:cs typeface="+mn-cs"/>
              </a:defRPr>
            </a:lvl1pPr>
          </a:lstStyle>
          <a:p>
            <a:pPr>
              <a:defRPr/>
            </a:pPr>
            <a:endParaRPr lang="es-MX"/>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fontAlgn="auto">
              <a:spcBef>
                <a:spcPts val="0"/>
              </a:spcBef>
              <a:spcAft>
                <a:spcPts val="0"/>
              </a:spcAft>
              <a:defRPr sz="1600" cap="small" baseline="0">
                <a:solidFill>
                  <a:schemeClr val="tx1"/>
                </a:solidFill>
                <a:latin typeface="+mj-lt"/>
                <a:cs typeface="+mn-cs"/>
              </a:defRPr>
            </a:lvl1pPr>
          </a:lstStyle>
          <a:p>
            <a:pPr>
              <a:defRPr/>
            </a:pPr>
            <a:fld id="{01B641A9-3256-4DA0-85E7-E09A8FB32A12}" type="slidenum">
              <a:rPr lang="es-MX"/>
              <a:pPr>
                <a:defRPr/>
              </a:pPr>
              <a:t>‹Nº›</a:t>
            </a:fld>
            <a:endParaRPr lang="es-MX"/>
          </a:p>
        </p:txBody>
      </p:sp>
    </p:spTree>
  </p:cSld>
  <p:clrMap bg1="lt1" tx1="dk1" bg2="lt2" tx2="dk2" accent1="accent1" accent2="accent2" accent3="accent3" accent4="accent4" accent5="accent5" accent6="accent6" hlink="hlink" folHlink="folHlink"/>
  <p:sldLayoutIdLst>
    <p:sldLayoutId id="2147483763" r:id="rId1"/>
    <p:sldLayoutId id="2147483757" r:id="rId2"/>
    <p:sldLayoutId id="2147483764" r:id="rId3"/>
    <p:sldLayoutId id="2147483758" r:id="rId4"/>
    <p:sldLayoutId id="2147483759" r:id="rId5"/>
    <p:sldLayoutId id="2147483765" r:id="rId6"/>
    <p:sldLayoutId id="2147483766" r:id="rId7"/>
    <p:sldLayoutId id="2147483760" r:id="rId8"/>
    <p:sldLayoutId id="2147483761" r:id="rId9"/>
    <p:sldLayoutId id="2147483762" r:id="rId10"/>
    <p:sldLayoutId id="2147483767" r:id="rId11"/>
  </p:sldLayoutIdLst>
  <p:txStyles>
    <p:titleStyle>
      <a:lvl1pPr algn="r" rtl="0" eaLnBrk="0" fontAlgn="base" hangingPunct="0">
        <a:spcBef>
          <a:spcPct val="0"/>
        </a:spcBef>
        <a:spcAft>
          <a:spcPct val="0"/>
        </a:spcAft>
        <a:defRPr sz="4400" kern="1200" cap="small" spc="200">
          <a:solidFill>
            <a:schemeClr val="tx1"/>
          </a:solidFill>
          <a:latin typeface="+mj-lt"/>
          <a:ea typeface="+mj-ea"/>
          <a:cs typeface="+mj-cs"/>
        </a:defRPr>
      </a:lvl1pPr>
      <a:lvl2pPr algn="r" rtl="0" eaLnBrk="0" fontAlgn="base" hangingPunct="0">
        <a:spcBef>
          <a:spcPct val="0"/>
        </a:spcBef>
        <a:spcAft>
          <a:spcPct val="0"/>
        </a:spcAft>
        <a:defRPr sz="4400">
          <a:solidFill>
            <a:schemeClr val="tx1"/>
          </a:solidFill>
          <a:latin typeface="Trebuchet MS" pitchFamily="34" charset="0"/>
        </a:defRPr>
      </a:lvl2pPr>
      <a:lvl3pPr algn="r" rtl="0" eaLnBrk="0" fontAlgn="base" hangingPunct="0">
        <a:spcBef>
          <a:spcPct val="0"/>
        </a:spcBef>
        <a:spcAft>
          <a:spcPct val="0"/>
        </a:spcAft>
        <a:defRPr sz="4400">
          <a:solidFill>
            <a:schemeClr val="tx1"/>
          </a:solidFill>
          <a:latin typeface="Trebuchet MS" pitchFamily="34" charset="0"/>
        </a:defRPr>
      </a:lvl3pPr>
      <a:lvl4pPr algn="r" rtl="0" eaLnBrk="0" fontAlgn="base" hangingPunct="0">
        <a:spcBef>
          <a:spcPct val="0"/>
        </a:spcBef>
        <a:spcAft>
          <a:spcPct val="0"/>
        </a:spcAft>
        <a:defRPr sz="4400">
          <a:solidFill>
            <a:schemeClr val="tx1"/>
          </a:solidFill>
          <a:latin typeface="Trebuchet MS" pitchFamily="34" charset="0"/>
        </a:defRPr>
      </a:lvl4pPr>
      <a:lvl5pPr algn="r" rtl="0" eaLnBrk="0" fontAlgn="base" hangingPunct="0">
        <a:spcBef>
          <a:spcPct val="0"/>
        </a:spcBef>
        <a:spcAft>
          <a:spcPct val="0"/>
        </a:spcAft>
        <a:defRPr sz="4400">
          <a:solidFill>
            <a:schemeClr val="tx1"/>
          </a:solidFill>
          <a:latin typeface="Trebuchet MS" pitchFamily="34" charset="0"/>
        </a:defRPr>
      </a:lvl5pPr>
      <a:lvl6pPr marL="457200" algn="r" rtl="0" fontAlgn="base">
        <a:spcBef>
          <a:spcPct val="0"/>
        </a:spcBef>
        <a:spcAft>
          <a:spcPct val="0"/>
        </a:spcAft>
        <a:defRPr sz="4400">
          <a:solidFill>
            <a:schemeClr val="tx1"/>
          </a:solidFill>
          <a:latin typeface="Trebuchet MS" pitchFamily="34" charset="0"/>
        </a:defRPr>
      </a:lvl6pPr>
      <a:lvl7pPr marL="914400" algn="r" rtl="0" fontAlgn="base">
        <a:spcBef>
          <a:spcPct val="0"/>
        </a:spcBef>
        <a:spcAft>
          <a:spcPct val="0"/>
        </a:spcAft>
        <a:defRPr sz="4400">
          <a:solidFill>
            <a:schemeClr val="tx1"/>
          </a:solidFill>
          <a:latin typeface="Trebuchet MS" pitchFamily="34" charset="0"/>
        </a:defRPr>
      </a:lvl7pPr>
      <a:lvl8pPr marL="1371600" algn="r" rtl="0" fontAlgn="base">
        <a:spcBef>
          <a:spcPct val="0"/>
        </a:spcBef>
        <a:spcAft>
          <a:spcPct val="0"/>
        </a:spcAft>
        <a:defRPr sz="4400">
          <a:solidFill>
            <a:schemeClr val="tx1"/>
          </a:solidFill>
          <a:latin typeface="Trebuchet MS" pitchFamily="34" charset="0"/>
        </a:defRPr>
      </a:lvl8pPr>
      <a:lvl9pPr marL="1828800" algn="r" rtl="0" fontAlgn="base">
        <a:spcBef>
          <a:spcPct val="0"/>
        </a:spcBef>
        <a:spcAft>
          <a:spcPct val="0"/>
        </a:spcAft>
        <a:defRPr sz="4400">
          <a:solidFill>
            <a:schemeClr val="tx1"/>
          </a:solidFill>
          <a:latin typeface="Trebuchet MS" pitchFamily="34" charset="0"/>
        </a:defRPr>
      </a:lvl9pPr>
    </p:titleStyle>
    <p:bodyStyle>
      <a:lvl1pPr marL="457200" indent="-457200" algn="l" rtl="0" eaLnBrk="0" fontAlgn="base" hangingPunct="0">
        <a:spcBef>
          <a:spcPts val="1800"/>
        </a:spcBef>
        <a:spcAft>
          <a:spcPct val="0"/>
        </a:spcAft>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rtl="0" eaLnBrk="0" fontAlgn="base" hangingPunct="0">
        <a:spcBef>
          <a:spcPts val="1800"/>
        </a:spcBef>
        <a:spcAft>
          <a:spcPct val="0"/>
        </a:spcAft>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rtl="0" eaLnBrk="0" fontAlgn="base" hangingPunct="0">
        <a:spcBef>
          <a:spcPts val="1200"/>
        </a:spcBef>
        <a:spcAft>
          <a:spcPct val="0"/>
        </a:spcAft>
        <a:buClr>
          <a:srgbClr val="D4E336"/>
        </a:buClr>
        <a:buSzPct val="80000"/>
        <a:buFont typeface="Wingdings" pitchFamily="2" charset="2"/>
        <a:buChar char=""/>
        <a:defRPr kern="1200">
          <a:solidFill>
            <a:schemeClr val="tx1"/>
          </a:solidFill>
          <a:latin typeface="+mn-lt"/>
          <a:ea typeface="+mn-ea"/>
          <a:cs typeface="+mn-cs"/>
        </a:defRPr>
      </a:lvl3pPr>
      <a:lvl4pPr marL="1828800" indent="-457200" algn="l" rtl="0" eaLnBrk="0" fontAlgn="base" hangingPunct="0">
        <a:spcBef>
          <a:spcPts val="1200"/>
        </a:spcBef>
        <a:spcAft>
          <a:spcPct val="0"/>
        </a:spcAft>
        <a:buClr>
          <a:srgbClr val="0C8228"/>
        </a:buClr>
        <a:buSzPct val="80000"/>
        <a:buFont typeface="Wingdings" pitchFamily="2" charset="2"/>
        <a:buChar char=""/>
        <a:defRPr sz="1600" kern="1200">
          <a:solidFill>
            <a:schemeClr val="tx1"/>
          </a:solidFill>
          <a:latin typeface="+mn-lt"/>
          <a:ea typeface="+mn-ea"/>
          <a:cs typeface="+mn-cs"/>
        </a:defRPr>
      </a:lvl4pPr>
      <a:lvl5pPr marL="2286000" indent="-457200" algn="l" rtl="0" eaLnBrk="0" fontAlgn="base" hangingPunct="0">
        <a:spcBef>
          <a:spcPts val="1200"/>
        </a:spcBef>
        <a:spcAft>
          <a:spcPct val="0"/>
        </a:spcAft>
        <a:buClr>
          <a:srgbClr val="C0EDA8"/>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package" Target="../embeddings/Dibujo_de_Microsoft_Visio2.vsdx"/></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package" Target="../embeddings/Dibujo_de_Microsoft_Visio3.vsdx"/></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chart" Target="../charts/chart1.xml"/><Relationship Id="rId5" Type="http://schemas.openxmlformats.org/officeDocument/2006/relationships/image" Target="../media/image3.emf"/><Relationship Id="rId4" Type="http://schemas.openxmlformats.org/officeDocument/2006/relationships/package" Target="../embeddings/Hoja_de_c_lculo_de_Microsoft_Excel1.xlsx"/></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905000" y="5517232"/>
            <a:ext cx="6570722" cy="807368"/>
          </a:xfrm>
          <a:extLst/>
        </p:spPr>
        <p:txBody>
          <a:bodyPr rtlCol="0">
            <a:normAutofit/>
          </a:bodyPr>
          <a:lstStyle/>
          <a:p>
            <a:pPr algn="ctr" eaLnBrk="1" fontAlgn="auto" hangingPunct="1">
              <a:spcAft>
                <a:spcPts val="0"/>
              </a:spcAft>
              <a:defRPr/>
            </a:pPr>
            <a:r>
              <a:rPr lang="es-MX" sz="2800" b="1" cap="small" spc="200" dirty="0">
                <a:solidFill>
                  <a:schemeClr val="tx1"/>
                </a:solidFill>
                <a:latin typeface="+mj-lt"/>
                <a:ea typeface="+mj-ea"/>
                <a:cs typeface="+mj-cs"/>
              </a:rPr>
              <a:t>2017</a:t>
            </a:r>
          </a:p>
        </p:txBody>
      </p:sp>
      <p:sp>
        <p:nvSpPr>
          <p:cNvPr id="2" name="1 Título"/>
          <p:cNvSpPr>
            <a:spLocks noGrp="1"/>
          </p:cNvSpPr>
          <p:nvPr>
            <p:ph type="ctrTitle"/>
          </p:nvPr>
        </p:nvSpPr>
        <p:spPr>
          <a:xfrm>
            <a:off x="1905000" y="4191000"/>
            <a:ext cx="6553200" cy="1325563"/>
          </a:xfrm>
        </p:spPr>
        <p:txBody>
          <a:bodyPr/>
          <a:lstStyle/>
          <a:p>
            <a:pPr algn="ctr" eaLnBrk="1" fontAlgn="auto" hangingPunct="1">
              <a:spcAft>
                <a:spcPts val="0"/>
              </a:spcAft>
              <a:defRPr/>
            </a:pPr>
            <a:r>
              <a:rPr lang="es-EC" sz="2800" b="1" dirty="0"/>
              <a:t>CUÑAS CÁRDENAS, VICTORIA ALEJANDRA</a:t>
            </a:r>
            <a:r>
              <a:rPr lang="es-ES" sz="2800" dirty="0"/>
              <a:t/>
            </a:r>
            <a:br>
              <a:rPr lang="es-ES" sz="2800" dirty="0"/>
            </a:br>
            <a:endParaRPr lang="es-MX" sz="2800" dirty="0"/>
          </a:p>
        </p:txBody>
      </p:sp>
      <p:sp>
        <p:nvSpPr>
          <p:cNvPr id="7173" name="Rectangle 4"/>
          <p:cNvSpPr>
            <a:spLocks noChangeArrowheads="1"/>
          </p:cNvSpPr>
          <p:nvPr/>
        </p:nvSpPr>
        <p:spPr bwMode="auto">
          <a:xfrm>
            <a:off x="41326" y="4566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s-EC" altLang="es-EC"/>
          </a:p>
        </p:txBody>
      </p:sp>
      <p:sp>
        <p:nvSpPr>
          <p:cNvPr id="7174" name="Rectangle 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s-EC" altLang="es-EC"/>
          </a:p>
        </p:txBody>
      </p:sp>
      <p:sp>
        <p:nvSpPr>
          <p:cNvPr id="7175" name="Rectangle 8"/>
          <p:cNvSpPr>
            <a:spLocks noChangeArrowheads="1"/>
          </p:cNvSpPr>
          <p:nvPr/>
        </p:nvSpPr>
        <p:spPr bwMode="auto">
          <a:xfrm>
            <a:off x="0" y="4191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s-EC" altLang="es-EC">
              <a:latin typeface="Arial" charset="0"/>
            </a:endParaRPr>
          </a:p>
        </p:txBody>
      </p:sp>
      <p:sp>
        <p:nvSpPr>
          <p:cNvPr id="12" name="Title 1"/>
          <p:cNvSpPr txBox="1">
            <a:spLocks/>
          </p:cNvSpPr>
          <p:nvPr/>
        </p:nvSpPr>
        <p:spPr>
          <a:xfrm>
            <a:off x="895178" y="274268"/>
            <a:ext cx="8229600" cy="634452"/>
          </a:xfrm>
          <a:prstGeom prst="rect">
            <a:avLst/>
          </a:prstGeom>
        </p:spPr>
        <p:txBody>
          <a:bodyPr vert="horz" lIns="91440" tIns="45720" rIns="91440" bIns="45720" rtlCol="0" anchor="b" anchorCtr="0">
            <a:normAutofit fontScale="77500" lnSpcReduction="20000"/>
          </a:bodyPr>
          <a:lstStyle>
            <a:lvl1pPr algn="l" rtl="0" eaLnBrk="0" fontAlgn="base" hangingPunct="0">
              <a:spcBef>
                <a:spcPct val="0"/>
              </a:spcBef>
              <a:spcAft>
                <a:spcPct val="0"/>
              </a:spcAft>
              <a:defRPr sz="3600" kern="1200" cap="small" spc="200">
                <a:solidFill>
                  <a:schemeClr val="tx1"/>
                </a:solidFill>
                <a:latin typeface="+mj-lt"/>
                <a:ea typeface="+mj-ea"/>
                <a:cs typeface="+mj-cs"/>
              </a:defRPr>
            </a:lvl1pPr>
            <a:lvl2pPr algn="r" rtl="0" eaLnBrk="0" fontAlgn="base" hangingPunct="0">
              <a:spcBef>
                <a:spcPct val="0"/>
              </a:spcBef>
              <a:spcAft>
                <a:spcPct val="0"/>
              </a:spcAft>
              <a:defRPr sz="4400">
                <a:solidFill>
                  <a:schemeClr val="tx1"/>
                </a:solidFill>
                <a:latin typeface="Trebuchet MS" pitchFamily="34" charset="0"/>
              </a:defRPr>
            </a:lvl2pPr>
            <a:lvl3pPr algn="r" rtl="0" eaLnBrk="0" fontAlgn="base" hangingPunct="0">
              <a:spcBef>
                <a:spcPct val="0"/>
              </a:spcBef>
              <a:spcAft>
                <a:spcPct val="0"/>
              </a:spcAft>
              <a:defRPr sz="4400">
                <a:solidFill>
                  <a:schemeClr val="tx1"/>
                </a:solidFill>
                <a:latin typeface="Trebuchet MS" pitchFamily="34" charset="0"/>
              </a:defRPr>
            </a:lvl3pPr>
            <a:lvl4pPr algn="r" rtl="0" eaLnBrk="0" fontAlgn="base" hangingPunct="0">
              <a:spcBef>
                <a:spcPct val="0"/>
              </a:spcBef>
              <a:spcAft>
                <a:spcPct val="0"/>
              </a:spcAft>
              <a:defRPr sz="4400">
                <a:solidFill>
                  <a:schemeClr val="tx1"/>
                </a:solidFill>
                <a:latin typeface="Trebuchet MS" pitchFamily="34" charset="0"/>
              </a:defRPr>
            </a:lvl4pPr>
            <a:lvl5pPr algn="r" rtl="0" eaLnBrk="0" fontAlgn="base" hangingPunct="0">
              <a:spcBef>
                <a:spcPct val="0"/>
              </a:spcBef>
              <a:spcAft>
                <a:spcPct val="0"/>
              </a:spcAft>
              <a:defRPr sz="4400">
                <a:solidFill>
                  <a:schemeClr val="tx1"/>
                </a:solidFill>
                <a:latin typeface="Trebuchet MS" pitchFamily="34" charset="0"/>
              </a:defRPr>
            </a:lvl5pPr>
            <a:lvl6pPr marL="457200" algn="r" rtl="0" fontAlgn="base">
              <a:spcBef>
                <a:spcPct val="0"/>
              </a:spcBef>
              <a:spcAft>
                <a:spcPct val="0"/>
              </a:spcAft>
              <a:defRPr sz="4400">
                <a:solidFill>
                  <a:schemeClr val="tx1"/>
                </a:solidFill>
                <a:latin typeface="Trebuchet MS" pitchFamily="34" charset="0"/>
              </a:defRPr>
            </a:lvl6pPr>
            <a:lvl7pPr marL="914400" algn="r" rtl="0" fontAlgn="base">
              <a:spcBef>
                <a:spcPct val="0"/>
              </a:spcBef>
              <a:spcAft>
                <a:spcPct val="0"/>
              </a:spcAft>
              <a:defRPr sz="4400">
                <a:solidFill>
                  <a:schemeClr val="tx1"/>
                </a:solidFill>
                <a:latin typeface="Trebuchet MS" pitchFamily="34" charset="0"/>
              </a:defRPr>
            </a:lvl7pPr>
            <a:lvl8pPr marL="1371600" algn="r" rtl="0" fontAlgn="base">
              <a:spcBef>
                <a:spcPct val="0"/>
              </a:spcBef>
              <a:spcAft>
                <a:spcPct val="0"/>
              </a:spcAft>
              <a:defRPr sz="4400">
                <a:solidFill>
                  <a:schemeClr val="tx1"/>
                </a:solidFill>
                <a:latin typeface="Trebuchet MS" pitchFamily="34" charset="0"/>
              </a:defRPr>
            </a:lvl8pPr>
            <a:lvl9pPr marL="1828800" algn="r" rtl="0" fontAlgn="base">
              <a:spcBef>
                <a:spcPct val="0"/>
              </a:spcBef>
              <a:spcAft>
                <a:spcPct val="0"/>
              </a:spcAft>
              <a:defRPr sz="4400">
                <a:solidFill>
                  <a:schemeClr val="tx1"/>
                </a:solidFill>
                <a:latin typeface="Trebuchet MS" pitchFamily="34" charset="0"/>
              </a:defRPr>
            </a:lvl9pPr>
          </a:lstStyle>
          <a:p>
            <a:pPr algn="ctr"/>
            <a:r>
              <a:rPr lang="es-EC" sz="2800" b="1" dirty="0"/>
              <a:t>DEPARTAMENTO DE CIENCIAS ECONOMICAS, ADMINISTRATIVAS Y DE COMERCIO</a:t>
            </a:r>
            <a:endParaRPr lang="es-ES" sz="2800" dirty="0"/>
          </a:p>
        </p:txBody>
      </p:sp>
      <p:sp>
        <p:nvSpPr>
          <p:cNvPr id="14" name="Rectángulo 4"/>
          <p:cNvSpPr/>
          <p:nvPr/>
        </p:nvSpPr>
        <p:spPr>
          <a:xfrm>
            <a:off x="755576" y="2660719"/>
            <a:ext cx="8229600" cy="1569660"/>
          </a:xfrm>
          <a:prstGeom prst="rect">
            <a:avLst/>
          </a:prstGeom>
        </p:spPr>
        <p:txBody>
          <a:bodyPr wrap="square">
            <a:spAutoFit/>
          </a:bodyPr>
          <a:lstStyle/>
          <a:p>
            <a:pPr algn="ctr"/>
            <a:r>
              <a:rPr lang="es-EC" sz="2400" b="1" dirty="0"/>
              <a:t>TEMA: GESTIÓN FINANCIERA DE LAS COOPERATIVAS DE AHORRO Y CRÉDITO DE ECONOMÍA POPULAR Y SOLIDARIA DEL CANTÓN QUITO</a:t>
            </a:r>
            <a:endParaRPr lang="es-ES" sz="2400" dirty="0"/>
          </a:p>
          <a:p>
            <a:pPr algn="ctr"/>
            <a:endParaRPr lang="es-EC" sz="2400" b="1" dirty="0">
              <a:solidFill>
                <a:schemeClr val="accent6">
                  <a:lumMod val="50000"/>
                </a:schemeClr>
              </a:solidFill>
              <a:latin typeface="+mn-lt"/>
              <a:ea typeface="+mj-ea"/>
              <a:cs typeface="+mj-cs"/>
            </a:endParaRPr>
          </a:p>
        </p:txBody>
      </p:sp>
      <p:pic>
        <p:nvPicPr>
          <p:cNvPr id="11" name="10 Imagen" descr="http://blogs.espe.edu.ec/wp-content/uploads/2013/07/Comunicado-2-1.jpg"/>
          <p:cNvPicPr/>
          <p:nvPr/>
        </p:nvPicPr>
        <p:blipFill>
          <a:blip r:embed="rId2" cstate="print"/>
          <a:srcRect l="11491" t="37662" r="11603" b="28572"/>
          <a:stretch>
            <a:fillRect/>
          </a:stretch>
        </p:blipFill>
        <p:spPr bwMode="auto">
          <a:xfrm>
            <a:off x="1907704" y="908720"/>
            <a:ext cx="6840760" cy="157276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757858" y="1268760"/>
            <a:ext cx="1337930" cy="369332"/>
          </a:xfrm>
          <a:prstGeom prst="rect">
            <a:avLst/>
          </a:prstGeom>
        </p:spPr>
        <p:txBody>
          <a:bodyPr wrap="none">
            <a:spAutoFit/>
          </a:bodyPr>
          <a:lstStyle/>
          <a:p>
            <a:r>
              <a:rPr lang="es-EC" b="1" dirty="0"/>
              <a:t>HIPÓTESIS 1</a:t>
            </a:r>
            <a:endParaRPr lang="es-ES" dirty="0"/>
          </a:p>
        </p:txBody>
      </p:sp>
      <p:graphicFrame>
        <p:nvGraphicFramePr>
          <p:cNvPr id="6" name="5 Tabla"/>
          <p:cNvGraphicFramePr>
            <a:graphicFrameLocks noGrp="1"/>
          </p:cNvGraphicFramePr>
          <p:nvPr>
            <p:extLst>
              <p:ext uri="{D42A27DB-BD31-4B8C-83A1-F6EECF244321}">
                <p14:modId xmlns:p14="http://schemas.microsoft.com/office/powerpoint/2010/main" val="2069785602"/>
              </p:ext>
            </p:extLst>
          </p:nvPr>
        </p:nvGraphicFramePr>
        <p:xfrm>
          <a:off x="395536" y="1669724"/>
          <a:ext cx="5040560" cy="1892808"/>
        </p:xfrm>
        <a:graphic>
          <a:graphicData uri="http://schemas.openxmlformats.org/drawingml/2006/table">
            <a:tbl>
              <a:tblPr firstRow="1" firstCol="1" bandRow="1">
                <a:tableStyleId>{5C22544A-7EE6-4342-B048-85BDC9FD1C3A}</a:tableStyleId>
              </a:tblPr>
              <a:tblGrid>
                <a:gridCol w="1038713">
                  <a:extLst>
                    <a:ext uri="{9D8B030D-6E8A-4147-A177-3AD203B41FA5}">
                      <a16:colId xmlns:a16="http://schemas.microsoft.com/office/drawing/2014/main" xmlns="" val="20000"/>
                    </a:ext>
                  </a:extLst>
                </a:gridCol>
                <a:gridCol w="2485656">
                  <a:extLst>
                    <a:ext uri="{9D8B030D-6E8A-4147-A177-3AD203B41FA5}">
                      <a16:colId xmlns:a16="http://schemas.microsoft.com/office/drawing/2014/main" xmlns="" val="20001"/>
                    </a:ext>
                  </a:extLst>
                </a:gridCol>
                <a:gridCol w="1516191">
                  <a:extLst>
                    <a:ext uri="{9D8B030D-6E8A-4147-A177-3AD203B41FA5}">
                      <a16:colId xmlns:a16="http://schemas.microsoft.com/office/drawing/2014/main" xmlns="" val="20002"/>
                    </a:ext>
                  </a:extLst>
                </a:gridCol>
              </a:tblGrid>
              <a:tr h="185308">
                <a:tc>
                  <a:txBody>
                    <a:bodyPr/>
                    <a:lstStyle/>
                    <a:p>
                      <a:pPr algn="ctr">
                        <a:lnSpc>
                          <a:spcPct val="115000"/>
                        </a:lnSpc>
                        <a:spcAft>
                          <a:spcPts val="0"/>
                        </a:spcAft>
                      </a:pPr>
                      <a:r>
                        <a:rPr lang="es-EC" sz="1800" dirty="0">
                          <a:effectLst/>
                        </a:rPr>
                        <a:t>Mes </a:t>
                      </a:r>
                      <a:endParaRPr lang="es-ES" sz="18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800" dirty="0">
                          <a:effectLst/>
                        </a:rPr>
                        <a:t>% de crecimiento  (cartera de crédito)</a:t>
                      </a:r>
                      <a:endParaRPr lang="es-ES" sz="18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800">
                          <a:effectLst/>
                        </a:rPr>
                        <a:t>Utilidad neta </a:t>
                      </a:r>
                      <a:endParaRPr lang="es-ES" sz="1800">
                        <a:effectLst/>
                        <a:latin typeface="Calibri"/>
                        <a:ea typeface="Calibri"/>
                        <a:cs typeface="Times New Roman"/>
                      </a:endParaRPr>
                    </a:p>
                  </a:txBody>
                  <a:tcPr marL="44450" marR="44450" marT="0" marB="0" anchor="ctr"/>
                </a:tc>
                <a:extLst>
                  <a:ext uri="{0D108BD9-81ED-4DB2-BD59-A6C34878D82A}">
                    <a16:rowId xmlns:a16="http://schemas.microsoft.com/office/drawing/2014/main" xmlns="" val="10000"/>
                  </a:ext>
                </a:extLst>
              </a:tr>
              <a:tr h="185308">
                <a:tc>
                  <a:txBody>
                    <a:bodyPr/>
                    <a:lstStyle/>
                    <a:p>
                      <a:pPr algn="ctr">
                        <a:lnSpc>
                          <a:spcPct val="115000"/>
                        </a:lnSpc>
                        <a:spcAft>
                          <a:spcPts val="0"/>
                        </a:spcAft>
                      </a:pPr>
                      <a:r>
                        <a:rPr lang="es-EC" sz="1800">
                          <a:effectLst/>
                        </a:rPr>
                        <a:t>2013</a:t>
                      </a:r>
                      <a:endParaRPr lang="es-ES" sz="18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800">
                          <a:effectLst/>
                        </a:rPr>
                        <a:t>11,83%</a:t>
                      </a:r>
                      <a:endParaRPr lang="es-ES" sz="18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800">
                          <a:effectLst/>
                        </a:rPr>
                        <a:t> 10.291 </a:t>
                      </a:r>
                      <a:endParaRPr lang="es-ES" sz="1800">
                        <a:effectLst/>
                        <a:latin typeface="Calibri"/>
                        <a:ea typeface="Calibri"/>
                        <a:cs typeface="Times New Roman"/>
                      </a:endParaRPr>
                    </a:p>
                  </a:txBody>
                  <a:tcPr marL="44450" marR="44450" marT="0" marB="0" anchor="b"/>
                </a:tc>
                <a:extLst>
                  <a:ext uri="{0D108BD9-81ED-4DB2-BD59-A6C34878D82A}">
                    <a16:rowId xmlns:a16="http://schemas.microsoft.com/office/drawing/2014/main" xmlns="" val="10001"/>
                  </a:ext>
                </a:extLst>
              </a:tr>
              <a:tr h="185308">
                <a:tc>
                  <a:txBody>
                    <a:bodyPr/>
                    <a:lstStyle/>
                    <a:p>
                      <a:pPr algn="ctr">
                        <a:lnSpc>
                          <a:spcPct val="115000"/>
                        </a:lnSpc>
                        <a:spcAft>
                          <a:spcPts val="0"/>
                        </a:spcAft>
                      </a:pPr>
                      <a:r>
                        <a:rPr lang="es-EC" sz="1800">
                          <a:effectLst/>
                        </a:rPr>
                        <a:t>2014</a:t>
                      </a:r>
                      <a:endParaRPr lang="es-ES" sz="18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800" dirty="0">
                          <a:effectLst/>
                        </a:rPr>
                        <a:t>16,07%</a:t>
                      </a:r>
                      <a:endParaRPr lang="es-ES" sz="18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800">
                          <a:effectLst/>
                        </a:rPr>
                        <a:t> 8.646 </a:t>
                      </a:r>
                      <a:endParaRPr lang="es-ES" sz="1800">
                        <a:effectLst/>
                        <a:latin typeface="Calibri"/>
                        <a:ea typeface="Calibri"/>
                        <a:cs typeface="Times New Roman"/>
                      </a:endParaRPr>
                    </a:p>
                  </a:txBody>
                  <a:tcPr marL="44450" marR="44450" marT="0" marB="0" anchor="b"/>
                </a:tc>
                <a:extLst>
                  <a:ext uri="{0D108BD9-81ED-4DB2-BD59-A6C34878D82A}">
                    <a16:rowId xmlns:a16="http://schemas.microsoft.com/office/drawing/2014/main" xmlns="" val="10002"/>
                  </a:ext>
                </a:extLst>
              </a:tr>
              <a:tr h="185308">
                <a:tc>
                  <a:txBody>
                    <a:bodyPr/>
                    <a:lstStyle/>
                    <a:p>
                      <a:pPr algn="ctr">
                        <a:lnSpc>
                          <a:spcPct val="115000"/>
                        </a:lnSpc>
                        <a:spcAft>
                          <a:spcPts val="0"/>
                        </a:spcAft>
                      </a:pPr>
                      <a:r>
                        <a:rPr lang="es-EC" sz="1800">
                          <a:effectLst/>
                        </a:rPr>
                        <a:t>2015</a:t>
                      </a:r>
                      <a:endParaRPr lang="es-ES" sz="18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800">
                          <a:effectLst/>
                        </a:rPr>
                        <a:t>19,69%</a:t>
                      </a:r>
                      <a:endParaRPr lang="es-ES" sz="18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800">
                          <a:effectLst/>
                        </a:rPr>
                        <a:t> 9.892,14 </a:t>
                      </a:r>
                      <a:endParaRPr lang="es-ES" sz="1800">
                        <a:effectLst/>
                        <a:latin typeface="Calibri"/>
                        <a:ea typeface="Calibri"/>
                        <a:cs typeface="Times New Roman"/>
                      </a:endParaRPr>
                    </a:p>
                  </a:txBody>
                  <a:tcPr marL="44450" marR="44450" marT="0" marB="0" anchor="b"/>
                </a:tc>
                <a:extLst>
                  <a:ext uri="{0D108BD9-81ED-4DB2-BD59-A6C34878D82A}">
                    <a16:rowId xmlns:a16="http://schemas.microsoft.com/office/drawing/2014/main" xmlns="" val="10003"/>
                  </a:ext>
                </a:extLst>
              </a:tr>
              <a:tr h="185308">
                <a:tc>
                  <a:txBody>
                    <a:bodyPr/>
                    <a:lstStyle/>
                    <a:p>
                      <a:pPr algn="ctr">
                        <a:lnSpc>
                          <a:spcPct val="115000"/>
                        </a:lnSpc>
                        <a:spcAft>
                          <a:spcPts val="0"/>
                        </a:spcAft>
                      </a:pPr>
                      <a:r>
                        <a:rPr lang="es-EC" sz="1800">
                          <a:effectLst/>
                        </a:rPr>
                        <a:t>2016</a:t>
                      </a:r>
                      <a:endParaRPr lang="es-ES" sz="18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800" dirty="0">
                          <a:effectLst/>
                        </a:rPr>
                        <a:t>-7,23%</a:t>
                      </a:r>
                      <a:endParaRPr lang="es-ES" sz="18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800" dirty="0">
                          <a:effectLst/>
                        </a:rPr>
                        <a:t> 3.862,29 </a:t>
                      </a:r>
                      <a:endParaRPr lang="es-ES" sz="1800" dirty="0">
                        <a:effectLst/>
                        <a:latin typeface="Calibri"/>
                        <a:ea typeface="Calibri"/>
                        <a:cs typeface="Times New Roman"/>
                      </a:endParaRPr>
                    </a:p>
                  </a:txBody>
                  <a:tcPr marL="44450" marR="44450" marT="0" marB="0" anchor="b"/>
                </a:tc>
                <a:extLst>
                  <a:ext uri="{0D108BD9-81ED-4DB2-BD59-A6C34878D82A}">
                    <a16:rowId xmlns:a16="http://schemas.microsoft.com/office/drawing/2014/main" xmlns="" val="10004"/>
                  </a:ext>
                </a:extLst>
              </a:tr>
            </a:tbl>
          </a:graphicData>
        </a:graphic>
      </p:graphicFrame>
      <p:graphicFrame>
        <p:nvGraphicFramePr>
          <p:cNvPr id="7" name="6 Gráfico"/>
          <p:cNvGraphicFramePr/>
          <p:nvPr>
            <p:extLst>
              <p:ext uri="{D42A27DB-BD31-4B8C-83A1-F6EECF244321}">
                <p14:modId xmlns:p14="http://schemas.microsoft.com/office/powerpoint/2010/main" val="1439474737"/>
              </p:ext>
            </p:extLst>
          </p:nvPr>
        </p:nvGraphicFramePr>
        <p:xfrm>
          <a:off x="395536" y="3501008"/>
          <a:ext cx="5184016" cy="3168352"/>
        </p:xfrm>
        <a:graphic>
          <a:graphicData uri="http://schemas.openxmlformats.org/drawingml/2006/chart">
            <c:chart xmlns:c="http://schemas.openxmlformats.org/drawingml/2006/chart" xmlns:r="http://schemas.openxmlformats.org/officeDocument/2006/relationships" r:id="rId2"/>
          </a:graphicData>
        </a:graphic>
      </p:graphicFrame>
      <p:sp>
        <p:nvSpPr>
          <p:cNvPr id="8" name="7 Rectángulo"/>
          <p:cNvSpPr/>
          <p:nvPr/>
        </p:nvSpPr>
        <p:spPr>
          <a:xfrm>
            <a:off x="5940152" y="2348880"/>
            <a:ext cx="3024336" cy="38884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C" i="1" dirty="0"/>
              <a:t>R^2 es 0,8434 por lo tanto el coeficiente de correlación R = 0.9184 que indicaría una relación entre variable positiva, por lo tanto se acepta la hipótesis H0 que dice: El crecimiento de la cartera de crédito, incide de manera positiva en el crecimiento económico de las cooperativas de ahorro y crédito regulado por la SEPS del Cantón Quito</a:t>
            </a:r>
            <a:endParaRPr lang="es-ES" i="1" dirty="0"/>
          </a:p>
        </p:txBody>
      </p:sp>
      <p:sp>
        <p:nvSpPr>
          <p:cNvPr id="9" name="Título 1"/>
          <p:cNvSpPr>
            <a:spLocks noGrp="1"/>
          </p:cNvSpPr>
          <p:nvPr>
            <p:ph type="title"/>
          </p:nvPr>
        </p:nvSpPr>
        <p:spPr>
          <a:xfrm>
            <a:off x="1403350" y="188913"/>
            <a:ext cx="6248400" cy="1008062"/>
          </a:xfrm>
        </p:spPr>
        <p:txBody>
          <a:bodyPr>
            <a:normAutofit fontScale="90000"/>
          </a:bodyPr>
          <a:lstStyle/>
          <a:p>
            <a:pPr algn="ctr"/>
            <a:r>
              <a:rPr lang="es-EC" b="1" i="1" dirty="0">
                <a:latin typeface="+mn-lt"/>
              </a:rPr>
              <a:t/>
            </a:r>
            <a:br>
              <a:rPr lang="es-EC" b="1" i="1" dirty="0">
                <a:latin typeface="+mn-lt"/>
              </a:rPr>
            </a:br>
            <a:r>
              <a:rPr lang="es-EC" b="1" i="1" dirty="0">
                <a:latin typeface="+mn-lt"/>
              </a:rPr>
              <a:t>Informe de variables   </a:t>
            </a:r>
            <a:r>
              <a:rPr lang="es-EC" i="1" dirty="0">
                <a:latin typeface="+mn-lt"/>
              </a:rPr>
              <a:t/>
            </a:r>
            <a:br>
              <a:rPr lang="es-EC" i="1" dirty="0">
                <a:latin typeface="+mn-lt"/>
              </a:rPr>
            </a:br>
            <a:endParaRPr lang="es-EC" b="1" i="1" dirty="0">
              <a:latin typeface="+mn-lt"/>
            </a:endParaRPr>
          </a:p>
        </p:txBody>
      </p:sp>
      <p:sp>
        <p:nvSpPr>
          <p:cNvPr id="10" name="9 Rectángulo"/>
          <p:cNvSpPr/>
          <p:nvPr/>
        </p:nvSpPr>
        <p:spPr>
          <a:xfrm>
            <a:off x="1485300" y="893681"/>
            <a:ext cx="3331105" cy="369332"/>
          </a:xfrm>
          <a:prstGeom prst="rect">
            <a:avLst/>
          </a:prstGeom>
        </p:spPr>
        <p:txBody>
          <a:bodyPr wrap="none">
            <a:spAutoFit/>
          </a:bodyPr>
          <a:lstStyle/>
          <a:p>
            <a:r>
              <a:rPr lang="es-EC" b="1" i="1" dirty="0"/>
              <a:t>Captaciones  (depósitos totales ) </a:t>
            </a:r>
            <a:endParaRPr lang="es-ES" i="1" dirty="0"/>
          </a:p>
        </p:txBody>
      </p:sp>
    </p:spTree>
    <p:extLst>
      <p:ext uri="{BB962C8B-B14F-4D97-AF65-F5344CB8AC3E}">
        <p14:creationId xmlns:p14="http://schemas.microsoft.com/office/powerpoint/2010/main" val="1771472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475656" y="1196752"/>
            <a:ext cx="3331105" cy="369332"/>
          </a:xfrm>
          <a:prstGeom prst="rect">
            <a:avLst/>
          </a:prstGeom>
        </p:spPr>
        <p:txBody>
          <a:bodyPr wrap="none">
            <a:spAutoFit/>
          </a:bodyPr>
          <a:lstStyle/>
          <a:p>
            <a:r>
              <a:rPr lang="es-EC" b="1" i="1" dirty="0"/>
              <a:t>Captaciones  (depósitos totales ) </a:t>
            </a:r>
            <a:endParaRPr lang="es-ES" i="1" dirty="0"/>
          </a:p>
        </p:txBody>
      </p:sp>
      <p:graphicFrame>
        <p:nvGraphicFramePr>
          <p:cNvPr id="4" name="3 Tabla"/>
          <p:cNvGraphicFramePr>
            <a:graphicFrameLocks noGrp="1"/>
          </p:cNvGraphicFramePr>
          <p:nvPr>
            <p:extLst>
              <p:ext uri="{D42A27DB-BD31-4B8C-83A1-F6EECF244321}">
                <p14:modId xmlns:p14="http://schemas.microsoft.com/office/powerpoint/2010/main" val="511495808"/>
              </p:ext>
            </p:extLst>
          </p:nvPr>
        </p:nvGraphicFramePr>
        <p:xfrm>
          <a:off x="611560" y="1916832"/>
          <a:ext cx="5014595" cy="1892808"/>
        </p:xfrm>
        <a:graphic>
          <a:graphicData uri="http://schemas.openxmlformats.org/drawingml/2006/table">
            <a:tbl>
              <a:tblPr firstRow="1" firstCol="1" bandRow="1">
                <a:tableStyleId>{5C22544A-7EE6-4342-B048-85BDC9FD1C3A}</a:tableStyleId>
              </a:tblPr>
              <a:tblGrid>
                <a:gridCol w="1270000">
                  <a:extLst>
                    <a:ext uri="{9D8B030D-6E8A-4147-A177-3AD203B41FA5}">
                      <a16:colId xmlns:a16="http://schemas.microsoft.com/office/drawing/2014/main" xmlns="" val="20000"/>
                    </a:ext>
                  </a:extLst>
                </a:gridCol>
                <a:gridCol w="2236470">
                  <a:extLst>
                    <a:ext uri="{9D8B030D-6E8A-4147-A177-3AD203B41FA5}">
                      <a16:colId xmlns:a16="http://schemas.microsoft.com/office/drawing/2014/main" xmlns="" val="20001"/>
                    </a:ext>
                  </a:extLst>
                </a:gridCol>
                <a:gridCol w="1508125">
                  <a:extLst>
                    <a:ext uri="{9D8B030D-6E8A-4147-A177-3AD203B41FA5}">
                      <a16:colId xmlns:a16="http://schemas.microsoft.com/office/drawing/2014/main" xmlns="" val="20002"/>
                    </a:ext>
                  </a:extLst>
                </a:gridCol>
              </a:tblGrid>
              <a:tr h="382905">
                <a:tc>
                  <a:txBody>
                    <a:bodyPr/>
                    <a:lstStyle/>
                    <a:p>
                      <a:pPr>
                        <a:lnSpc>
                          <a:spcPct val="115000"/>
                        </a:lnSpc>
                        <a:spcAft>
                          <a:spcPts val="0"/>
                        </a:spcAft>
                      </a:pPr>
                      <a:r>
                        <a:rPr lang="es-EC" sz="1800" dirty="0">
                          <a:effectLst/>
                        </a:rPr>
                        <a:t>Mes </a:t>
                      </a:r>
                      <a:endParaRPr lang="es-ES" sz="18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800" dirty="0">
                          <a:effectLst/>
                        </a:rPr>
                        <a:t>% de crecimiento Depósitos</a:t>
                      </a:r>
                      <a:r>
                        <a:rPr lang="es-EC" sz="1800" baseline="0" dirty="0">
                          <a:effectLst/>
                        </a:rPr>
                        <a:t> totales </a:t>
                      </a:r>
                      <a:r>
                        <a:rPr lang="es-EC" sz="1800" dirty="0">
                          <a:effectLst/>
                        </a:rPr>
                        <a:t> </a:t>
                      </a:r>
                      <a:endParaRPr lang="es-ES" sz="18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800">
                          <a:effectLst/>
                        </a:rPr>
                        <a:t>Utilidad neta </a:t>
                      </a:r>
                      <a:endParaRPr lang="es-ES" sz="1800">
                        <a:effectLst/>
                        <a:latin typeface="Calibri"/>
                        <a:ea typeface="Calibri"/>
                        <a:cs typeface="Times New Roman"/>
                      </a:endParaRPr>
                    </a:p>
                  </a:txBody>
                  <a:tcPr marL="44450" marR="44450" marT="0" marB="0" anchor="ctr"/>
                </a:tc>
                <a:extLst>
                  <a:ext uri="{0D108BD9-81ED-4DB2-BD59-A6C34878D82A}">
                    <a16:rowId xmlns:a16="http://schemas.microsoft.com/office/drawing/2014/main" xmlns="" val="10000"/>
                  </a:ext>
                </a:extLst>
              </a:tr>
              <a:tr h="191770">
                <a:tc>
                  <a:txBody>
                    <a:bodyPr/>
                    <a:lstStyle/>
                    <a:p>
                      <a:pPr>
                        <a:lnSpc>
                          <a:spcPct val="115000"/>
                        </a:lnSpc>
                        <a:spcAft>
                          <a:spcPts val="0"/>
                        </a:spcAft>
                      </a:pPr>
                      <a:r>
                        <a:rPr lang="es-EC" sz="1800">
                          <a:effectLst/>
                        </a:rPr>
                        <a:t>2013</a:t>
                      </a:r>
                      <a:endParaRPr lang="es-ES" sz="18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800">
                          <a:effectLst/>
                        </a:rPr>
                        <a:t>21,86%</a:t>
                      </a:r>
                      <a:endParaRPr lang="es-ES" sz="18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800">
                          <a:effectLst/>
                        </a:rPr>
                        <a:t>10.291</a:t>
                      </a:r>
                      <a:endParaRPr lang="es-ES" sz="1800">
                        <a:effectLst/>
                        <a:latin typeface="Calibri"/>
                        <a:ea typeface="Calibri"/>
                        <a:cs typeface="Times New Roman"/>
                      </a:endParaRPr>
                    </a:p>
                  </a:txBody>
                  <a:tcPr marL="44450" marR="44450" marT="0" marB="0" anchor="b"/>
                </a:tc>
                <a:extLst>
                  <a:ext uri="{0D108BD9-81ED-4DB2-BD59-A6C34878D82A}">
                    <a16:rowId xmlns:a16="http://schemas.microsoft.com/office/drawing/2014/main" xmlns="" val="10001"/>
                  </a:ext>
                </a:extLst>
              </a:tr>
              <a:tr h="191770">
                <a:tc>
                  <a:txBody>
                    <a:bodyPr/>
                    <a:lstStyle/>
                    <a:p>
                      <a:pPr>
                        <a:lnSpc>
                          <a:spcPct val="115000"/>
                        </a:lnSpc>
                        <a:spcAft>
                          <a:spcPts val="0"/>
                        </a:spcAft>
                      </a:pPr>
                      <a:r>
                        <a:rPr lang="es-EC" sz="1800">
                          <a:effectLst/>
                        </a:rPr>
                        <a:t>2014</a:t>
                      </a:r>
                      <a:endParaRPr lang="es-ES" sz="18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800" dirty="0">
                          <a:effectLst/>
                        </a:rPr>
                        <a:t>23,81%</a:t>
                      </a:r>
                      <a:endParaRPr lang="es-ES" sz="18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800">
                          <a:effectLst/>
                        </a:rPr>
                        <a:t>8.646</a:t>
                      </a:r>
                      <a:endParaRPr lang="es-ES" sz="1800">
                        <a:effectLst/>
                        <a:latin typeface="Calibri"/>
                        <a:ea typeface="Calibri"/>
                        <a:cs typeface="Times New Roman"/>
                      </a:endParaRPr>
                    </a:p>
                  </a:txBody>
                  <a:tcPr marL="44450" marR="44450" marT="0" marB="0" anchor="b"/>
                </a:tc>
                <a:extLst>
                  <a:ext uri="{0D108BD9-81ED-4DB2-BD59-A6C34878D82A}">
                    <a16:rowId xmlns:a16="http://schemas.microsoft.com/office/drawing/2014/main" xmlns="" val="10002"/>
                  </a:ext>
                </a:extLst>
              </a:tr>
              <a:tr h="191770">
                <a:tc>
                  <a:txBody>
                    <a:bodyPr/>
                    <a:lstStyle/>
                    <a:p>
                      <a:pPr>
                        <a:lnSpc>
                          <a:spcPct val="115000"/>
                        </a:lnSpc>
                        <a:spcAft>
                          <a:spcPts val="0"/>
                        </a:spcAft>
                      </a:pPr>
                      <a:r>
                        <a:rPr lang="es-EC" sz="1800">
                          <a:effectLst/>
                        </a:rPr>
                        <a:t>2015</a:t>
                      </a:r>
                      <a:endParaRPr lang="es-ES" sz="18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800">
                          <a:effectLst/>
                        </a:rPr>
                        <a:t>8,53%</a:t>
                      </a:r>
                      <a:endParaRPr lang="es-ES" sz="18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800">
                          <a:effectLst/>
                        </a:rPr>
                        <a:t>9.892</a:t>
                      </a:r>
                      <a:endParaRPr lang="es-ES" sz="1800">
                        <a:effectLst/>
                        <a:latin typeface="Calibri"/>
                        <a:ea typeface="Calibri"/>
                        <a:cs typeface="Times New Roman"/>
                      </a:endParaRPr>
                    </a:p>
                  </a:txBody>
                  <a:tcPr marL="44450" marR="44450" marT="0" marB="0" anchor="b"/>
                </a:tc>
                <a:extLst>
                  <a:ext uri="{0D108BD9-81ED-4DB2-BD59-A6C34878D82A}">
                    <a16:rowId xmlns:a16="http://schemas.microsoft.com/office/drawing/2014/main" xmlns="" val="10003"/>
                  </a:ext>
                </a:extLst>
              </a:tr>
              <a:tr h="191770">
                <a:tc>
                  <a:txBody>
                    <a:bodyPr/>
                    <a:lstStyle/>
                    <a:p>
                      <a:pPr>
                        <a:lnSpc>
                          <a:spcPct val="115000"/>
                        </a:lnSpc>
                        <a:spcAft>
                          <a:spcPts val="0"/>
                        </a:spcAft>
                      </a:pPr>
                      <a:r>
                        <a:rPr lang="es-EC" sz="1800">
                          <a:effectLst/>
                        </a:rPr>
                        <a:t>2016</a:t>
                      </a:r>
                      <a:endParaRPr lang="es-ES" sz="18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800">
                          <a:effectLst/>
                        </a:rPr>
                        <a:t>14,83%</a:t>
                      </a:r>
                      <a:endParaRPr lang="es-ES" sz="18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800" dirty="0">
                          <a:effectLst/>
                        </a:rPr>
                        <a:t>3.862</a:t>
                      </a:r>
                      <a:endParaRPr lang="es-ES" sz="1800" dirty="0">
                        <a:effectLst/>
                        <a:latin typeface="Calibri"/>
                        <a:ea typeface="Calibri"/>
                        <a:cs typeface="Times New Roman"/>
                      </a:endParaRPr>
                    </a:p>
                  </a:txBody>
                  <a:tcPr marL="44450" marR="44450" marT="0" marB="0" anchor="b"/>
                </a:tc>
                <a:extLst>
                  <a:ext uri="{0D108BD9-81ED-4DB2-BD59-A6C34878D82A}">
                    <a16:rowId xmlns:a16="http://schemas.microsoft.com/office/drawing/2014/main" xmlns="" val="10004"/>
                  </a:ext>
                </a:extLst>
              </a:tr>
            </a:tbl>
          </a:graphicData>
        </a:graphic>
      </p:graphicFrame>
      <p:graphicFrame>
        <p:nvGraphicFramePr>
          <p:cNvPr id="9" name="8 Gráfico"/>
          <p:cNvGraphicFramePr/>
          <p:nvPr>
            <p:extLst>
              <p:ext uri="{D42A27DB-BD31-4B8C-83A1-F6EECF244321}">
                <p14:modId xmlns:p14="http://schemas.microsoft.com/office/powerpoint/2010/main" val="2530303538"/>
              </p:ext>
            </p:extLst>
          </p:nvPr>
        </p:nvGraphicFramePr>
        <p:xfrm>
          <a:off x="251520" y="3645024"/>
          <a:ext cx="5323989" cy="2800350"/>
        </p:xfrm>
        <a:graphic>
          <a:graphicData uri="http://schemas.openxmlformats.org/drawingml/2006/chart">
            <c:chart xmlns:c="http://schemas.openxmlformats.org/drawingml/2006/chart" xmlns:r="http://schemas.openxmlformats.org/officeDocument/2006/relationships" r:id="rId2"/>
          </a:graphicData>
        </a:graphic>
      </p:graphicFrame>
      <p:sp>
        <p:nvSpPr>
          <p:cNvPr id="7" name="6 Rectángulo"/>
          <p:cNvSpPr/>
          <p:nvPr/>
        </p:nvSpPr>
        <p:spPr>
          <a:xfrm>
            <a:off x="5868144" y="1988840"/>
            <a:ext cx="3096344" cy="34563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C" i="1" dirty="0"/>
              <a:t>R^2 es 0,018 por lo tanto el confidente de correlación R = 0.1342 que indicaría una relación entre variable positiva, por lo tanto no existe mayor correlación entre las variables por lo cual se acepta la hipótesis H1.</a:t>
            </a:r>
            <a:endParaRPr lang="es-ES" i="1" dirty="0"/>
          </a:p>
          <a:p>
            <a:pPr algn="ctr"/>
            <a:endParaRPr lang="es-ES" i="1" dirty="0"/>
          </a:p>
        </p:txBody>
      </p:sp>
      <p:sp>
        <p:nvSpPr>
          <p:cNvPr id="6" name="5 Rectángulo"/>
          <p:cNvSpPr/>
          <p:nvPr/>
        </p:nvSpPr>
        <p:spPr>
          <a:xfrm>
            <a:off x="1475656" y="1556792"/>
            <a:ext cx="1337930" cy="369332"/>
          </a:xfrm>
          <a:prstGeom prst="rect">
            <a:avLst/>
          </a:prstGeom>
        </p:spPr>
        <p:txBody>
          <a:bodyPr wrap="none">
            <a:spAutoFit/>
          </a:bodyPr>
          <a:lstStyle/>
          <a:p>
            <a:r>
              <a:rPr lang="es-EC" b="1" dirty="0"/>
              <a:t>HIPÓTESIS 2</a:t>
            </a:r>
            <a:endParaRPr lang="es-ES" dirty="0"/>
          </a:p>
        </p:txBody>
      </p:sp>
    </p:spTree>
    <p:extLst>
      <p:ext uri="{BB962C8B-B14F-4D97-AF65-F5344CB8AC3E}">
        <p14:creationId xmlns:p14="http://schemas.microsoft.com/office/powerpoint/2010/main" val="1771472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260648"/>
            <a:ext cx="6248400" cy="1143000"/>
          </a:xfrm>
        </p:spPr>
        <p:txBody>
          <a:bodyPr>
            <a:normAutofit fontScale="90000"/>
          </a:bodyPr>
          <a:lstStyle/>
          <a:p>
            <a:pPr lvl="2"/>
            <a:r>
              <a:rPr lang="es-ES" b="1" dirty="0"/>
              <a:t>Indicadores financieros </a:t>
            </a:r>
            <a:r>
              <a:rPr lang="es-EC" sz="4000" dirty="0"/>
              <a:t/>
            </a:r>
            <a:br>
              <a:rPr lang="es-EC" sz="4000" dirty="0"/>
            </a:br>
            <a:endParaRPr lang="es-EC" dirty="0"/>
          </a:p>
        </p:txBody>
      </p:sp>
      <p:graphicFrame>
        <p:nvGraphicFramePr>
          <p:cNvPr id="4" name="3 Tabla"/>
          <p:cNvGraphicFramePr>
            <a:graphicFrameLocks noGrp="1"/>
          </p:cNvGraphicFramePr>
          <p:nvPr>
            <p:extLst>
              <p:ext uri="{D42A27DB-BD31-4B8C-83A1-F6EECF244321}">
                <p14:modId xmlns:p14="http://schemas.microsoft.com/office/powerpoint/2010/main" val="3005374957"/>
              </p:ext>
            </p:extLst>
          </p:nvPr>
        </p:nvGraphicFramePr>
        <p:xfrm>
          <a:off x="1801665" y="1196752"/>
          <a:ext cx="6696745" cy="974381"/>
        </p:xfrm>
        <a:graphic>
          <a:graphicData uri="http://schemas.openxmlformats.org/drawingml/2006/table">
            <a:tbl>
              <a:tblPr firstRow="1" firstCol="1" bandRow="1">
                <a:tableStyleId>{5C22544A-7EE6-4342-B048-85BDC9FD1C3A}</a:tableStyleId>
              </a:tblPr>
              <a:tblGrid>
                <a:gridCol w="1289247">
                  <a:extLst>
                    <a:ext uri="{9D8B030D-6E8A-4147-A177-3AD203B41FA5}">
                      <a16:colId xmlns:a16="http://schemas.microsoft.com/office/drawing/2014/main" xmlns="" val="20000"/>
                    </a:ext>
                  </a:extLst>
                </a:gridCol>
                <a:gridCol w="1013208">
                  <a:extLst>
                    <a:ext uri="{9D8B030D-6E8A-4147-A177-3AD203B41FA5}">
                      <a16:colId xmlns:a16="http://schemas.microsoft.com/office/drawing/2014/main" xmlns="" val="20001"/>
                    </a:ext>
                  </a:extLst>
                </a:gridCol>
                <a:gridCol w="1013208">
                  <a:extLst>
                    <a:ext uri="{9D8B030D-6E8A-4147-A177-3AD203B41FA5}">
                      <a16:colId xmlns:a16="http://schemas.microsoft.com/office/drawing/2014/main" xmlns="" val="20002"/>
                    </a:ext>
                  </a:extLst>
                </a:gridCol>
                <a:gridCol w="1131282">
                  <a:extLst>
                    <a:ext uri="{9D8B030D-6E8A-4147-A177-3AD203B41FA5}">
                      <a16:colId xmlns:a16="http://schemas.microsoft.com/office/drawing/2014/main" xmlns="" val="20003"/>
                    </a:ext>
                  </a:extLst>
                </a:gridCol>
                <a:gridCol w="1144845">
                  <a:extLst>
                    <a:ext uri="{9D8B030D-6E8A-4147-A177-3AD203B41FA5}">
                      <a16:colId xmlns:a16="http://schemas.microsoft.com/office/drawing/2014/main" xmlns="" val="20004"/>
                    </a:ext>
                  </a:extLst>
                </a:gridCol>
                <a:gridCol w="1104955">
                  <a:extLst>
                    <a:ext uri="{9D8B030D-6E8A-4147-A177-3AD203B41FA5}">
                      <a16:colId xmlns:a16="http://schemas.microsoft.com/office/drawing/2014/main" xmlns="" val="20005"/>
                    </a:ext>
                  </a:extLst>
                </a:gridCol>
              </a:tblGrid>
              <a:tr h="413549">
                <a:tc>
                  <a:txBody>
                    <a:bodyPr/>
                    <a:lstStyle/>
                    <a:p>
                      <a:pPr algn="ctr">
                        <a:lnSpc>
                          <a:spcPct val="115000"/>
                        </a:lnSpc>
                        <a:spcAft>
                          <a:spcPts val="0"/>
                        </a:spcAft>
                      </a:pPr>
                      <a:r>
                        <a:rPr lang="es-EC" sz="1600" dirty="0">
                          <a:effectLst/>
                        </a:rPr>
                        <a:t>ROA</a:t>
                      </a:r>
                      <a:endParaRPr lang="es-EC" sz="16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600">
                          <a:effectLst/>
                        </a:rPr>
                        <a:t>2012</a:t>
                      </a:r>
                      <a:endParaRPr lang="es-EC" sz="16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600" dirty="0">
                          <a:effectLst/>
                        </a:rPr>
                        <a:t>2013</a:t>
                      </a:r>
                      <a:endParaRPr lang="es-EC" sz="16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600">
                          <a:effectLst/>
                        </a:rPr>
                        <a:t>2014</a:t>
                      </a:r>
                      <a:endParaRPr lang="es-EC" sz="16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600">
                          <a:effectLst/>
                        </a:rPr>
                        <a:t>2015</a:t>
                      </a:r>
                      <a:endParaRPr lang="es-EC" sz="16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600">
                          <a:effectLst/>
                        </a:rPr>
                        <a:t>2016</a:t>
                      </a:r>
                      <a:endParaRPr lang="es-EC" sz="1600">
                        <a:effectLst/>
                        <a:latin typeface="Calibri"/>
                        <a:ea typeface="Calibri"/>
                        <a:cs typeface="Times New Roman"/>
                      </a:endParaRPr>
                    </a:p>
                  </a:txBody>
                  <a:tcPr marL="44450" marR="44450" marT="0" marB="0" anchor="ctr"/>
                </a:tc>
                <a:extLst>
                  <a:ext uri="{0D108BD9-81ED-4DB2-BD59-A6C34878D82A}">
                    <a16:rowId xmlns:a16="http://schemas.microsoft.com/office/drawing/2014/main" xmlns="" val="10000"/>
                  </a:ext>
                </a:extLst>
              </a:tr>
              <a:tr h="450547">
                <a:tc>
                  <a:txBody>
                    <a:bodyPr/>
                    <a:lstStyle/>
                    <a:p>
                      <a:pPr>
                        <a:lnSpc>
                          <a:spcPct val="115000"/>
                        </a:lnSpc>
                        <a:spcAft>
                          <a:spcPts val="0"/>
                        </a:spcAft>
                      </a:pPr>
                      <a:r>
                        <a:rPr lang="es-EC" sz="1600">
                          <a:effectLst/>
                        </a:rPr>
                        <a:t>Utilidad/activo total </a:t>
                      </a:r>
                      <a:endParaRPr lang="es-EC" sz="16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600">
                          <a:effectLst/>
                        </a:rPr>
                        <a:t>1,47%</a:t>
                      </a:r>
                      <a:endParaRPr lang="es-EC" sz="16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600">
                          <a:effectLst/>
                        </a:rPr>
                        <a:t>1,10%</a:t>
                      </a:r>
                      <a:endParaRPr lang="es-EC" sz="16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600">
                          <a:effectLst/>
                        </a:rPr>
                        <a:t>0,78%</a:t>
                      </a:r>
                      <a:endParaRPr lang="es-EC" sz="16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600">
                          <a:effectLst/>
                        </a:rPr>
                        <a:t>0,79%</a:t>
                      </a:r>
                      <a:endParaRPr lang="es-EC" sz="16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600" dirty="0">
                          <a:effectLst/>
                        </a:rPr>
                        <a:t>0,28%</a:t>
                      </a:r>
                      <a:endParaRPr lang="es-EC" sz="1600" dirty="0">
                        <a:effectLst/>
                        <a:latin typeface="Calibri"/>
                        <a:ea typeface="Calibri"/>
                        <a:cs typeface="Times New Roman"/>
                      </a:endParaRPr>
                    </a:p>
                  </a:txBody>
                  <a:tcPr marL="44450" marR="44450" marT="0" marB="0" anchor="ctr"/>
                </a:tc>
                <a:extLst>
                  <a:ext uri="{0D108BD9-81ED-4DB2-BD59-A6C34878D82A}">
                    <a16:rowId xmlns:a16="http://schemas.microsoft.com/office/drawing/2014/main" xmlns="" val="10001"/>
                  </a:ext>
                </a:extLst>
              </a:tr>
            </a:tbl>
          </a:graphicData>
        </a:graphic>
      </p:graphicFrame>
      <p:sp>
        <p:nvSpPr>
          <p:cNvPr id="5" name="4 Rectángulo"/>
          <p:cNvSpPr/>
          <p:nvPr/>
        </p:nvSpPr>
        <p:spPr>
          <a:xfrm>
            <a:off x="1832948" y="2132856"/>
            <a:ext cx="6696744" cy="369332"/>
          </a:xfrm>
          <a:prstGeom prst="rect">
            <a:avLst/>
          </a:prstGeom>
        </p:spPr>
        <p:txBody>
          <a:bodyPr wrap="square">
            <a:spAutoFit/>
          </a:bodyPr>
          <a:lstStyle/>
          <a:p>
            <a:r>
              <a:rPr lang="es-ES" dirty="0"/>
              <a:t>Por cada $100 invertidos logra generar $1.47 de utilidad neta</a:t>
            </a:r>
            <a:endParaRPr lang="es-EC" dirty="0"/>
          </a:p>
        </p:txBody>
      </p:sp>
      <p:graphicFrame>
        <p:nvGraphicFramePr>
          <p:cNvPr id="7" name="6 Tabla"/>
          <p:cNvGraphicFramePr>
            <a:graphicFrameLocks noGrp="1"/>
          </p:cNvGraphicFramePr>
          <p:nvPr>
            <p:extLst>
              <p:ext uri="{D42A27DB-BD31-4B8C-83A1-F6EECF244321}">
                <p14:modId xmlns:p14="http://schemas.microsoft.com/office/powerpoint/2010/main" val="870104496"/>
              </p:ext>
            </p:extLst>
          </p:nvPr>
        </p:nvGraphicFramePr>
        <p:xfrm>
          <a:off x="1832948" y="2536635"/>
          <a:ext cx="6696742" cy="1145306"/>
        </p:xfrm>
        <a:graphic>
          <a:graphicData uri="http://schemas.openxmlformats.org/drawingml/2006/table">
            <a:tbl>
              <a:tblPr firstRow="1" firstCol="1" bandRow="1">
                <a:tableStyleId>{5C22544A-7EE6-4342-B048-85BDC9FD1C3A}</a:tableStyleId>
              </a:tblPr>
              <a:tblGrid>
                <a:gridCol w="1403112">
                  <a:extLst>
                    <a:ext uri="{9D8B030D-6E8A-4147-A177-3AD203B41FA5}">
                      <a16:colId xmlns:a16="http://schemas.microsoft.com/office/drawing/2014/main" xmlns="" val="20000"/>
                    </a:ext>
                  </a:extLst>
                </a:gridCol>
                <a:gridCol w="1058726">
                  <a:extLst>
                    <a:ext uri="{9D8B030D-6E8A-4147-A177-3AD203B41FA5}">
                      <a16:colId xmlns:a16="http://schemas.microsoft.com/office/drawing/2014/main" xmlns="" val="20001"/>
                    </a:ext>
                  </a:extLst>
                </a:gridCol>
                <a:gridCol w="1058726">
                  <a:extLst>
                    <a:ext uri="{9D8B030D-6E8A-4147-A177-3AD203B41FA5}">
                      <a16:colId xmlns:a16="http://schemas.microsoft.com/office/drawing/2014/main" xmlns="" val="20002"/>
                    </a:ext>
                  </a:extLst>
                </a:gridCol>
                <a:gridCol w="1058726">
                  <a:extLst>
                    <a:ext uri="{9D8B030D-6E8A-4147-A177-3AD203B41FA5}">
                      <a16:colId xmlns:a16="http://schemas.microsoft.com/office/drawing/2014/main" xmlns="" val="20003"/>
                    </a:ext>
                  </a:extLst>
                </a:gridCol>
                <a:gridCol w="1058726">
                  <a:extLst>
                    <a:ext uri="{9D8B030D-6E8A-4147-A177-3AD203B41FA5}">
                      <a16:colId xmlns:a16="http://schemas.microsoft.com/office/drawing/2014/main" xmlns="" val="20004"/>
                    </a:ext>
                  </a:extLst>
                </a:gridCol>
                <a:gridCol w="1058726">
                  <a:extLst>
                    <a:ext uri="{9D8B030D-6E8A-4147-A177-3AD203B41FA5}">
                      <a16:colId xmlns:a16="http://schemas.microsoft.com/office/drawing/2014/main" xmlns="" val="20005"/>
                    </a:ext>
                  </a:extLst>
                </a:gridCol>
              </a:tblGrid>
              <a:tr h="304058">
                <a:tc>
                  <a:txBody>
                    <a:bodyPr/>
                    <a:lstStyle/>
                    <a:p>
                      <a:pPr>
                        <a:lnSpc>
                          <a:spcPct val="115000"/>
                        </a:lnSpc>
                        <a:spcAft>
                          <a:spcPts val="0"/>
                        </a:spcAft>
                      </a:pPr>
                      <a:r>
                        <a:rPr lang="es-EC" sz="1600" dirty="0">
                          <a:effectLst/>
                        </a:rPr>
                        <a:t>ROE </a:t>
                      </a:r>
                      <a:endParaRPr lang="es-EC" sz="16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600" dirty="0">
                          <a:effectLst/>
                        </a:rPr>
                        <a:t>2012</a:t>
                      </a:r>
                      <a:endParaRPr lang="es-EC" sz="16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600" dirty="0">
                          <a:effectLst/>
                        </a:rPr>
                        <a:t>2013</a:t>
                      </a:r>
                      <a:endParaRPr lang="es-EC" sz="16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600" dirty="0">
                          <a:effectLst/>
                        </a:rPr>
                        <a:t>2014</a:t>
                      </a:r>
                      <a:endParaRPr lang="es-EC" sz="16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600" dirty="0">
                          <a:effectLst/>
                        </a:rPr>
                        <a:t>2015</a:t>
                      </a:r>
                      <a:endParaRPr lang="es-EC" sz="16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600" dirty="0">
                          <a:effectLst/>
                        </a:rPr>
                        <a:t>2016</a:t>
                      </a:r>
                      <a:endParaRPr lang="es-EC" sz="1600" dirty="0">
                        <a:effectLst/>
                        <a:latin typeface="Calibri"/>
                        <a:ea typeface="Calibri"/>
                        <a:cs typeface="Times New Roman"/>
                      </a:endParaRPr>
                    </a:p>
                  </a:txBody>
                  <a:tcPr marL="44450" marR="44450" marT="0" marB="0" anchor="b"/>
                </a:tc>
                <a:extLst>
                  <a:ext uri="{0D108BD9-81ED-4DB2-BD59-A6C34878D82A}">
                    <a16:rowId xmlns:a16="http://schemas.microsoft.com/office/drawing/2014/main" xmlns="" val="10000"/>
                  </a:ext>
                </a:extLst>
              </a:tr>
              <a:tr h="629561">
                <a:tc>
                  <a:txBody>
                    <a:bodyPr/>
                    <a:lstStyle/>
                    <a:p>
                      <a:pPr>
                        <a:lnSpc>
                          <a:spcPct val="115000"/>
                        </a:lnSpc>
                        <a:spcAft>
                          <a:spcPts val="0"/>
                        </a:spcAft>
                      </a:pPr>
                      <a:r>
                        <a:rPr lang="es-EC" sz="1600" dirty="0">
                          <a:effectLst/>
                        </a:rPr>
                        <a:t>utilidad neta /Patrimonio total </a:t>
                      </a:r>
                      <a:endParaRPr lang="es-EC" sz="1600" dirty="0">
                        <a:effectLst/>
                        <a:latin typeface="Calibri"/>
                        <a:ea typeface="Calibri"/>
                        <a:cs typeface="Times New Roman"/>
                      </a:endParaRPr>
                    </a:p>
                  </a:txBody>
                  <a:tcPr marL="44450" marR="44450" marT="0" marB="0" anchor="ctr"/>
                </a:tc>
                <a:tc>
                  <a:txBody>
                    <a:bodyPr/>
                    <a:lstStyle/>
                    <a:p>
                      <a:pPr algn="r">
                        <a:lnSpc>
                          <a:spcPct val="115000"/>
                        </a:lnSpc>
                        <a:spcAft>
                          <a:spcPts val="0"/>
                        </a:spcAft>
                      </a:pPr>
                      <a:r>
                        <a:rPr lang="es-EC" sz="1600" dirty="0">
                          <a:effectLst/>
                        </a:rPr>
                        <a:t>21,06%</a:t>
                      </a:r>
                      <a:endParaRPr lang="es-EC" sz="16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600" dirty="0">
                          <a:effectLst/>
                        </a:rPr>
                        <a:t>8,23%</a:t>
                      </a:r>
                      <a:endParaRPr lang="es-EC" sz="16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600">
                          <a:effectLst/>
                        </a:rPr>
                        <a:t>6,22%</a:t>
                      </a:r>
                      <a:endParaRPr lang="es-EC" sz="16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600" dirty="0">
                          <a:effectLst/>
                        </a:rPr>
                        <a:t>5,32%</a:t>
                      </a:r>
                      <a:endParaRPr lang="es-EC" sz="16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600" dirty="0">
                          <a:effectLst/>
                        </a:rPr>
                        <a:t>1,91%</a:t>
                      </a:r>
                      <a:endParaRPr lang="es-EC" sz="1600" dirty="0">
                        <a:effectLst/>
                        <a:latin typeface="Calibri"/>
                        <a:ea typeface="Calibri"/>
                        <a:cs typeface="Times New Roman"/>
                      </a:endParaRPr>
                    </a:p>
                  </a:txBody>
                  <a:tcPr marL="44450" marR="44450" marT="0" marB="0" anchor="b"/>
                </a:tc>
                <a:extLst>
                  <a:ext uri="{0D108BD9-81ED-4DB2-BD59-A6C34878D82A}">
                    <a16:rowId xmlns:a16="http://schemas.microsoft.com/office/drawing/2014/main" xmlns="" val="10001"/>
                  </a:ext>
                </a:extLst>
              </a:tr>
            </a:tbl>
          </a:graphicData>
        </a:graphic>
      </p:graphicFrame>
      <p:sp>
        <p:nvSpPr>
          <p:cNvPr id="8" name="7 Rectángulo"/>
          <p:cNvSpPr/>
          <p:nvPr/>
        </p:nvSpPr>
        <p:spPr>
          <a:xfrm>
            <a:off x="1832948" y="3717032"/>
            <a:ext cx="6696744" cy="646331"/>
          </a:xfrm>
          <a:prstGeom prst="rect">
            <a:avLst/>
          </a:prstGeom>
        </p:spPr>
        <p:txBody>
          <a:bodyPr wrap="square">
            <a:spAutoFit/>
          </a:bodyPr>
          <a:lstStyle/>
          <a:p>
            <a:r>
              <a:rPr lang="es-ES" dirty="0"/>
              <a:t>Representa la participación de la utilidad neta en el patrimonio total en 2016 es 1.91%  Los bancos es de 6.7% </a:t>
            </a:r>
            <a:endParaRPr lang="es-EC" dirty="0"/>
          </a:p>
        </p:txBody>
      </p:sp>
      <p:graphicFrame>
        <p:nvGraphicFramePr>
          <p:cNvPr id="10" name="9 Tabla"/>
          <p:cNvGraphicFramePr>
            <a:graphicFrameLocks noGrp="1"/>
          </p:cNvGraphicFramePr>
          <p:nvPr>
            <p:extLst>
              <p:ext uri="{D42A27DB-BD31-4B8C-83A1-F6EECF244321}">
                <p14:modId xmlns:p14="http://schemas.microsoft.com/office/powerpoint/2010/main" val="1209574104"/>
              </p:ext>
            </p:extLst>
          </p:nvPr>
        </p:nvGraphicFramePr>
        <p:xfrm>
          <a:off x="1832948" y="4363363"/>
          <a:ext cx="6696744" cy="1402080"/>
        </p:xfrm>
        <a:graphic>
          <a:graphicData uri="http://schemas.openxmlformats.org/drawingml/2006/table">
            <a:tbl>
              <a:tblPr firstRow="1" firstCol="1" bandRow="1">
                <a:tableStyleId>{5C22544A-7EE6-4342-B048-85BDC9FD1C3A}</a:tableStyleId>
              </a:tblPr>
              <a:tblGrid>
                <a:gridCol w="1463991">
                  <a:extLst>
                    <a:ext uri="{9D8B030D-6E8A-4147-A177-3AD203B41FA5}">
                      <a16:colId xmlns:a16="http://schemas.microsoft.com/office/drawing/2014/main" xmlns="" val="20000"/>
                    </a:ext>
                  </a:extLst>
                </a:gridCol>
                <a:gridCol w="980245">
                  <a:extLst>
                    <a:ext uri="{9D8B030D-6E8A-4147-A177-3AD203B41FA5}">
                      <a16:colId xmlns:a16="http://schemas.microsoft.com/office/drawing/2014/main" xmlns="" val="20001"/>
                    </a:ext>
                  </a:extLst>
                </a:gridCol>
                <a:gridCol w="980245">
                  <a:extLst>
                    <a:ext uri="{9D8B030D-6E8A-4147-A177-3AD203B41FA5}">
                      <a16:colId xmlns:a16="http://schemas.microsoft.com/office/drawing/2014/main" xmlns="" val="20002"/>
                    </a:ext>
                  </a:extLst>
                </a:gridCol>
                <a:gridCol w="1095005">
                  <a:extLst>
                    <a:ext uri="{9D8B030D-6E8A-4147-A177-3AD203B41FA5}">
                      <a16:colId xmlns:a16="http://schemas.microsoft.com/office/drawing/2014/main" xmlns="" val="20003"/>
                    </a:ext>
                  </a:extLst>
                </a:gridCol>
                <a:gridCol w="1107755">
                  <a:extLst>
                    <a:ext uri="{9D8B030D-6E8A-4147-A177-3AD203B41FA5}">
                      <a16:colId xmlns:a16="http://schemas.microsoft.com/office/drawing/2014/main" xmlns="" val="20004"/>
                    </a:ext>
                  </a:extLst>
                </a:gridCol>
                <a:gridCol w="1069503">
                  <a:extLst>
                    <a:ext uri="{9D8B030D-6E8A-4147-A177-3AD203B41FA5}">
                      <a16:colId xmlns:a16="http://schemas.microsoft.com/office/drawing/2014/main" xmlns="" val="20005"/>
                    </a:ext>
                  </a:extLst>
                </a:gridCol>
              </a:tblGrid>
              <a:tr h="208544">
                <a:tc>
                  <a:txBody>
                    <a:bodyPr/>
                    <a:lstStyle/>
                    <a:p>
                      <a:pPr>
                        <a:lnSpc>
                          <a:spcPct val="115000"/>
                        </a:lnSpc>
                        <a:spcAft>
                          <a:spcPts val="0"/>
                        </a:spcAft>
                      </a:pPr>
                      <a:r>
                        <a:rPr lang="es-EC" sz="1600" dirty="0">
                          <a:effectLst/>
                        </a:rPr>
                        <a:t>Liquidez</a:t>
                      </a:r>
                      <a:endParaRPr lang="es-EC" sz="16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600" dirty="0">
                          <a:effectLst/>
                        </a:rPr>
                        <a:t>2012</a:t>
                      </a:r>
                      <a:endParaRPr lang="es-EC" sz="16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600">
                          <a:effectLst/>
                        </a:rPr>
                        <a:t>2013</a:t>
                      </a:r>
                      <a:endParaRPr lang="es-EC" sz="16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600">
                          <a:effectLst/>
                        </a:rPr>
                        <a:t>2014</a:t>
                      </a:r>
                      <a:endParaRPr lang="es-EC" sz="16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600">
                          <a:effectLst/>
                        </a:rPr>
                        <a:t>2015</a:t>
                      </a:r>
                      <a:endParaRPr lang="es-EC" sz="16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600">
                          <a:effectLst/>
                        </a:rPr>
                        <a:t>2016</a:t>
                      </a:r>
                      <a:endParaRPr lang="es-EC" sz="1600">
                        <a:effectLst/>
                        <a:latin typeface="Calibri"/>
                        <a:ea typeface="Calibri"/>
                        <a:cs typeface="Times New Roman"/>
                      </a:endParaRPr>
                    </a:p>
                  </a:txBody>
                  <a:tcPr marL="44450" marR="44450" marT="0" marB="0" anchor="ctr"/>
                </a:tc>
                <a:extLst>
                  <a:ext uri="{0D108BD9-81ED-4DB2-BD59-A6C34878D82A}">
                    <a16:rowId xmlns:a16="http://schemas.microsoft.com/office/drawing/2014/main" xmlns="" val="10000"/>
                  </a:ext>
                </a:extLst>
              </a:tr>
              <a:tr h="873317">
                <a:tc>
                  <a:txBody>
                    <a:bodyPr/>
                    <a:lstStyle/>
                    <a:p>
                      <a:pPr>
                        <a:lnSpc>
                          <a:spcPct val="115000"/>
                        </a:lnSpc>
                        <a:spcAft>
                          <a:spcPts val="0"/>
                        </a:spcAft>
                      </a:pPr>
                      <a:r>
                        <a:rPr lang="es-EC" sz="1600">
                          <a:effectLst/>
                        </a:rPr>
                        <a:t>Fondos disponibles/Total depósitos de costo plazo </a:t>
                      </a:r>
                      <a:endParaRPr lang="es-EC" sz="16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600" dirty="0">
                          <a:effectLst/>
                        </a:rPr>
                        <a:t>37,74%</a:t>
                      </a:r>
                      <a:endParaRPr lang="es-EC" sz="16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600">
                          <a:effectLst/>
                        </a:rPr>
                        <a:t>43,64%</a:t>
                      </a:r>
                      <a:endParaRPr lang="es-EC" sz="16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600">
                          <a:effectLst/>
                        </a:rPr>
                        <a:t>49,83%</a:t>
                      </a:r>
                      <a:endParaRPr lang="es-EC" sz="16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600">
                          <a:effectLst/>
                        </a:rPr>
                        <a:t>38,58%</a:t>
                      </a:r>
                      <a:endParaRPr lang="es-EC" sz="16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600" dirty="0">
                          <a:effectLst/>
                        </a:rPr>
                        <a:t>53,51%</a:t>
                      </a:r>
                      <a:endParaRPr lang="es-EC" sz="1600" dirty="0">
                        <a:effectLst/>
                        <a:latin typeface="Calibri"/>
                        <a:ea typeface="Calibri"/>
                        <a:cs typeface="Times New Roman"/>
                      </a:endParaRPr>
                    </a:p>
                  </a:txBody>
                  <a:tcPr marL="44450" marR="44450" marT="0" marB="0" anchor="ctr"/>
                </a:tc>
                <a:extLst>
                  <a:ext uri="{0D108BD9-81ED-4DB2-BD59-A6C34878D82A}">
                    <a16:rowId xmlns:a16="http://schemas.microsoft.com/office/drawing/2014/main" xmlns="" val="10001"/>
                  </a:ext>
                </a:extLst>
              </a:tr>
            </a:tbl>
          </a:graphicData>
        </a:graphic>
      </p:graphicFrame>
      <p:sp>
        <p:nvSpPr>
          <p:cNvPr id="11" name="10 Rectángulo"/>
          <p:cNvSpPr/>
          <p:nvPr/>
        </p:nvSpPr>
        <p:spPr>
          <a:xfrm>
            <a:off x="1835630" y="5805264"/>
            <a:ext cx="6840826" cy="646331"/>
          </a:xfrm>
          <a:prstGeom prst="rect">
            <a:avLst/>
          </a:prstGeom>
        </p:spPr>
        <p:txBody>
          <a:bodyPr wrap="square">
            <a:spAutoFit/>
          </a:bodyPr>
          <a:lstStyle/>
          <a:p>
            <a:r>
              <a:rPr lang="es-ES" dirty="0"/>
              <a:t>Es la capacidad que tienen las cooperativas de cubrir los depósitos de corto plazo con los fondos que se dispone</a:t>
            </a:r>
            <a:endParaRPr lang="es-EC" dirty="0"/>
          </a:p>
        </p:txBody>
      </p:sp>
    </p:spTree>
    <p:extLst>
      <p:ext uri="{BB962C8B-B14F-4D97-AF65-F5344CB8AC3E}">
        <p14:creationId xmlns:p14="http://schemas.microsoft.com/office/powerpoint/2010/main" val="1845306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1403648" y="188640"/>
            <a:ext cx="6840760" cy="1008112"/>
          </a:xfrm>
        </p:spPr>
        <p:txBody>
          <a:bodyPr>
            <a:normAutofit fontScale="90000"/>
          </a:bodyPr>
          <a:lstStyle/>
          <a:p>
            <a:pPr algn="ctr"/>
            <a:r>
              <a:rPr lang="es-EC" b="1" dirty="0"/>
              <a:t/>
            </a:r>
            <a:br>
              <a:rPr lang="es-EC" b="1" dirty="0"/>
            </a:br>
            <a:r>
              <a:rPr lang="es-EC" b="1" i="1" dirty="0"/>
              <a:t>PROPUESTA</a:t>
            </a:r>
            <a:endParaRPr lang="es-ES" b="1" i="1" dirty="0"/>
          </a:p>
        </p:txBody>
      </p:sp>
      <p:sp>
        <p:nvSpPr>
          <p:cNvPr id="3" name="2 Rectángulo"/>
          <p:cNvSpPr/>
          <p:nvPr/>
        </p:nvSpPr>
        <p:spPr>
          <a:xfrm>
            <a:off x="468144" y="1951672"/>
            <a:ext cx="3887832" cy="1908215"/>
          </a:xfrm>
          <a:prstGeom prst="rect">
            <a:avLst/>
          </a:prstGeom>
        </p:spPr>
        <p:txBody>
          <a:bodyPr wrap="square">
            <a:spAutoFit/>
          </a:bodyPr>
          <a:lstStyle/>
          <a:p>
            <a:r>
              <a:rPr lang="es-EC" sz="2800" b="1" i="1" dirty="0"/>
              <a:t>Título </a:t>
            </a:r>
            <a:endParaRPr lang="es-ES" sz="2800" b="1" i="1" dirty="0"/>
          </a:p>
          <a:p>
            <a:pPr algn="just"/>
            <a:r>
              <a:rPr lang="es-EC" i="1" dirty="0"/>
              <a:t>Diseño de estrategias para la captación de socios y colocación de crédito que dé como resultado el mejoramiento operativo de las cooperativas del segmento 1 y 2 del cantón Quito</a:t>
            </a:r>
            <a:endParaRPr lang="es-ES" i="1" dirty="0"/>
          </a:p>
        </p:txBody>
      </p:sp>
      <p:sp>
        <p:nvSpPr>
          <p:cNvPr id="4" name="3 Rectángulo"/>
          <p:cNvSpPr/>
          <p:nvPr/>
        </p:nvSpPr>
        <p:spPr>
          <a:xfrm>
            <a:off x="468144" y="3982997"/>
            <a:ext cx="3744416" cy="1908215"/>
          </a:xfrm>
          <a:prstGeom prst="rect">
            <a:avLst/>
          </a:prstGeom>
        </p:spPr>
        <p:txBody>
          <a:bodyPr wrap="square">
            <a:spAutoFit/>
          </a:bodyPr>
          <a:lstStyle/>
          <a:p>
            <a:r>
              <a:rPr lang="es-EC" sz="2800" b="1" i="1" dirty="0"/>
              <a:t>Gestión Comercial </a:t>
            </a:r>
            <a:endParaRPr lang="es-ES" sz="2800" b="1" i="1" dirty="0"/>
          </a:p>
          <a:p>
            <a:pPr algn="just"/>
            <a:r>
              <a:rPr lang="es-EC" i="1" dirty="0"/>
              <a:t>La gestión comercial es una dimensión que contribuye a explicar el éxito que tiene el sistema cooperativista, está relacionada con el ámbito de los socios o socios y de sus productos</a:t>
            </a:r>
            <a:endParaRPr lang="es-ES" i="1"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7" name="6 Objeto"/>
          <p:cNvGraphicFramePr>
            <a:graphicFrameLocks noChangeAspect="1"/>
          </p:cNvGraphicFramePr>
          <p:nvPr>
            <p:extLst>
              <p:ext uri="{D42A27DB-BD31-4B8C-83A1-F6EECF244321}">
                <p14:modId xmlns:p14="http://schemas.microsoft.com/office/powerpoint/2010/main" val="1294792428"/>
              </p:ext>
            </p:extLst>
          </p:nvPr>
        </p:nvGraphicFramePr>
        <p:xfrm>
          <a:off x="5076056" y="2253436"/>
          <a:ext cx="3257550" cy="3914775"/>
        </p:xfrm>
        <a:graphic>
          <a:graphicData uri="http://schemas.openxmlformats.org/presentationml/2006/ole">
            <mc:AlternateContent xmlns:mc="http://schemas.openxmlformats.org/markup-compatibility/2006">
              <mc:Choice xmlns:v="urn:schemas-microsoft-com:vml" Requires="v">
                <p:oleObj spid="_x0000_s25620" name="Visio" r:id="rId3" imgW="3962371" imgH="4800680" progId="Visio.Drawing.11">
                  <p:embed/>
                </p:oleObj>
              </mc:Choice>
              <mc:Fallback>
                <p:oleObj name="Visio" r:id="rId3" imgW="3962371" imgH="4800680" progId="Visio.Drawing.11">
                  <p:embed/>
                  <p:pic>
                    <p:nvPicPr>
                      <p:cNvPr id="0" name="Object 1"/>
                      <p:cNvPicPr>
                        <a:picLocks noChangeAspect="1" noChangeArrowheads="1"/>
                      </p:cNvPicPr>
                      <p:nvPr/>
                    </p:nvPicPr>
                    <p:blipFill>
                      <a:blip r:embed="rId4"/>
                      <a:srcRect/>
                      <a:stretch>
                        <a:fillRect/>
                      </a:stretch>
                    </p:blipFill>
                    <p:spPr bwMode="auto">
                      <a:xfrm>
                        <a:off x="5076056" y="2253436"/>
                        <a:ext cx="3257550" cy="3914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71472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260648"/>
            <a:ext cx="6248400" cy="1143000"/>
          </a:xfrm>
        </p:spPr>
        <p:txBody>
          <a:bodyPr>
            <a:noAutofit/>
          </a:bodyPr>
          <a:lstStyle/>
          <a:p>
            <a:pPr lvl="2" algn="l"/>
            <a:r>
              <a:rPr lang="es-ES" sz="3200" b="1" dirty="0"/>
              <a:t>Agregación de valor servicios financieros  </a:t>
            </a:r>
            <a:r>
              <a:rPr lang="es-EC" sz="3200" dirty="0"/>
              <a:t/>
            </a:r>
            <a:br>
              <a:rPr lang="es-EC" sz="3200" dirty="0"/>
            </a:br>
            <a:endParaRPr lang="es-EC" sz="3200" dirty="0"/>
          </a:p>
        </p:txBody>
      </p:sp>
      <p:pic>
        <p:nvPicPr>
          <p:cNvPr id="27671" name="Picture 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772816"/>
            <a:ext cx="4968552" cy="4837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2360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31639" y="1916832"/>
            <a:ext cx="7317415" cy="1477328"/>
          </a:xfrm>
          <a:prstGeom prst="rect">
            <a:avLst/>
          </a:prstGeom>
        </p:spPr>
        <p:txBody>
          <a:bodyPr wrap="square">
            <a:spAutoFit/>
          </a:bodyPr>
          <a:lstStyle/>
          <a:p>
            <a:pPr algn="just"/>
            <a:r>
              <a:rPr lang="es-EC" i="1" dirty="0"/>
              <a:t>Los resultados del análisis realizado indica que para el año 2016 existe un decrecimiento en la cartera de crédito en el orden de -7,23%, de acuerdo con la Superintendencia de Economía Popular y Solidaria sin mora existe el 76,26% por lo tanto la diferencia el 23,74% se encuentra en mora desde 1 a más de 700 días </a:t>
            </a:r>
            <a:endParaRPr lang="es-ES" i="1" dirty="0"/>
          </a:p>
        </p:txBody>
      </p:sp>
      <p:sp>
        <p:nvSpPr>
          <p:cNvPr id="7" name="6 Rectángulo"/>
          <p:cNvSpPr/>
          <p:nvPr/>
        </p:nvSpPr>
        <p:spPr>
          <a:xfrm>
            <a:off x="1331639" y="3394160"/>
            <a:ext cx="6624737" cy="3293209"/>
          </a:xfrm>
          <a:prstGeom prst="rect">
            <a:avLst/>
          </a:prstGeom>
        </p:spPr>
        <p:txBody>
          <a:bodyPr wrap="square">
            <a:spAutoFit/>
          </a:bodyPr>
          <a:lstStyle/>
          <a:p>
            <a:r>
              <a:rPr lang="es-EC" sz="2800" b="1" i="1" dirty="0"/>
              <a:t>Propuesta para reducir el riesgo crediticio</a:t>
            </a:r>
          </a:p>
          <a:p>
            <a:r>
              <a:rPr lang="es-EC" b="1" i="1" dirty="0"/>
              <a:t>Políticas de créditos </a:t>
            </a:r>
            <a:endParaRPr lang="es-ES" i="1" dirty="0"/>
          </a:p>
          <a:p>
            <a:r>
              <a:rPr lang="es-EC" b="1" i="1" dirty="0"/>
              <a:t> </a:t>
            </a:r>
            <a:endParaRPr lang="es-ES" i="1" dirty="0"/>
          </a:p>
          <a:p>
            <a:pPr marL="285750" lvl="0" indent="-285750">
              <a:buFont typeface="Arial" panose="020B0604020202020204" pitchFamily="34" charset="0"/>
              <a:buChar char="•"/>
            </a:pPr>
            <a:r>
              <a:rPr lang="es-EC" i="1" dirty="0"/>
              <a:t>Las prácticas contables relevantes </a:t>
            </a:r>
            <a:endParaRPr lang="es-ES" i="1" dirty="0"/>
          </a:p>
          <a:p>
            <a:pPr marL="285750" lvl="0" indent="-285750">
              <a:buFont typeface="Arial" panose="020B0604020202020204" pitchFamily="34" charset="0"/>
              <a:buChar char="•"/>
            </a:pPr>
            <a:r>
              <a:rPr lang="es-EC" i="1" dirty="0"/>
              <a:t>Cumplimiento de leyes y reglamentos </a:t>
            </a:r>
            <a:endParaRPr lang="es-ES" i="1" dirty="0"/>
          </a:p>
          <a:p>
            <a:pPr marL="285750" lvl="0" indent="-285750">
              <a:buFont typeface="Arial" panose="020B0604020202020204" pitchFamily="34" charset="0"/>
              <a:buChar char="•"/>
            </a:pPr>
            <a:r>
              <a:rPr lang="es-EC" i="1" dirty="0"/>
              <a:t>Sistema de alerta</a:t>
            </a:r>
            <a:endParaRPr lang="es-ES" i="1" dirty="0"/>
          </a:p>
          <a:p>
            <a:pPr marL="285750" lvl="0" indent="-285750">
              <a:buFont typeface="Arial" panose="020B0604020202020204" pitchFamily="34" charset="0"/>
              <a:buChar char="•"/>
            </a:pPr>
            <a:r>
              <a:rPr lang="es-EC" i="1" dirty="0"/>
              <a:t>Boletín de morosidad por sector </a:t>
            </a:r>
            <a:endParaRPr lang="es-ES" i="1" dirty="0"/>
          </a:p>
          <a:p>
            <a:pPr marL="285750" lvl="0" indent="-285750">
              <a:buFont typeface="Arial" panose="020B0604020202020204" pitchFamily="34" charset="0"/>
              <a:buChar char="•"/>
            </a:pPr>
            <a:r>
              <a:rPr lang="es-EC" i="1" dirty="0"/>
              <a:t>Boletín de morosidad por sector </a:t>
            </a:r>
            <a:endParaRPr lang="es-ES" i="1" dirty="0"/>
          </a:p>
          <a:p>
            <a:pPr marL="285750" lvl="0" indent="-285750">
              <a:buFont typeface="Arial" panose="020B0604020202020204" pitchFamily="34" charset="0"/>
              <a:buChar char="•"/>
            </a:pPr>
            <a:r>
              <a:rPr lang="es-EC" i="1" dirty="0"/>
              <a:t>Seguro de crédito </a:t>
            </a:r>
            <a:endParaRPr lang="es-ES" i="1" dirty="0"/>
          </a:p>
          <a:p>
            <a:pPr marL="285750" lvl="0" indent="-285750">
              <a:buFont typeface="Arial" panose="020B0604020202020204" pitchFamily="34" charset="0"/>
              <a:buChar char="•"/>
            </a:pPr>
            <a:r>
              <a:rPr lang="es-EC" i="1" dirty="0"/>
              <a:t>Tecnologías aplicadas a las cuentas por cobrar </a:t>
            </a:r>
            <a:endParaRPr lang="es-ES" i="1" dirty="0"/>
          </a:p>
          <a:p>
            <a:r>
              <a:rPr lang="es-EC" b="1" i="1" dirty="0"/>
              <a:t> </a:t>
            </a:r>
            <a:endParaRPr lang="es-ES" i="1" dirty="0"/>
          </a:p>
        </p:txBody>
      </p:sp>
      <p:sp>
        <p:nvSpPr>
          <p:cNvPr id="3" name="2 Rectángulo"/>
          <p:cNvSpPr/>
          <p:nvPr/>
        </p:nvSpPr>
        <p:spPr>
          <a:xfrm>
            <a:off x="1331640" y="1142357"/>
            <a:ext cx="3065711" cy="523220"/>
          </a:xfrm>
          <a:prstGeom prst="rect">
            <a:avLst/>
          </a:prstGeom>
        </p:spPr>
        <p:txBody>
          <a:bodyPr wrap="none">
            <a:spAutoFit/>
          </a:bodyPr>
          <a:lstStyle/>
          <a:p>
            <a:r>
              <a:rPr lang="es-EC" sz="2800" b="1" i="1" dirty="0"/>
              <a:t>Gestión de Riesgos </a:t>
            </a:r>
            <a:endParaRPr lang="es-ES" sz="2800" i="1" dirty="0"/>
          </a:p>
        </p:txBody>
      </p:sp>
    </p:spTree>
    <p:extLst>
      <p:ext uri="{BB962C8B-B14F-4D97-AF65-F5344CB8AC3E}">
        <p14:creationId xmlns:p14="http://schemas.microsoft.com/office/powerpoint/2010/main" val="1771472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6" name="5 Rectángulo"/>
          <p:cNvSpPr/>
          <p:nvPr/>
        </p:nvSpPr>
        <p:spPr>
          <a:xfrm>
            <a:off x="683568" y="1700808"/>
            <a:ext cx="8280920" cy="5262979"/>
          </a:xfrm>
          <a:prstGeom prst="rect">
            <a:avLst/>
          </a:prstGeom>
        </p:spPr>
        <p:txBody>
          <a:bodyPr wrap="square">
            <a:spAutoFit/>
          </a:bodyPr>
          <a:lstStyle/>
          <a:p>
            <a:r>
              <a:rPr lang="es-EC" sz="3000" b="1" i="1" dirty="0"/>
              <a:t>Las “cinco c” del crédito </a:t>
            </a:r>
          </a:p>
          <a:p>
            <a:pPr lvl="0"/>
            <a:r>
              <a:rPr lang="es-EC" b="1" i="1" dirty="0"/>
              <a:t>Carácter: </a:t>
            </a:r>
            <a:endParaRPr lang="es-ES" i="1" dirty="0"/>
          </a:p>
          <a:p>
            <a:r>
              <a:rPr lang="es-EC" i="1" dirty="0"/>
              <a:t>Carácter – personas. Es la evaluación que hacen las entidades financieras a la estabilidad de las personas que solicitan financiamiento como por ejemplo cuanto tiempo ha vivido en su dirección actual, cuánto tiempo lleva en el trabajo actual, los buenos antecedentes de pagar sus cuentas</a:t>
            </a:r>
          </a:p>
          <a:p>
            <a:pPr lvl="0"/>
            <a:r>
              <a:rPr lang="es-EC" b="1" i="1" dirty="0"/>
              <a:t>Capacidad </a:t>
            </a:r>
            <a:endParaRPr lang="es-ES" i="1" dirty="0"/>
          </a:p>
          <a:p>
            <a:r>
              <a:rPr lang="es-EC" i="1" dirty="0"/>
              <a:t>Se refiere a la capacidad para pagar el préstamo tomando en cuenta sus otras obligaciones y gastos</a:t>
            </a:r>
          </a:p>
          <a:p>
            <a:pPr lvl="0"/>
            <a:r>
              <a:rPr lang="es-EC" b="1" i="1" dirty="0"/>
              <a:t>Capital</a:t>
            </a:r>
            <a:r>
              <a:rPr lang="es-EC" i="1" dirty="0"/>
              <a:t> </a:t>
            </a:r>
            <a:endParaRPr lang="es-ES" i="1" dirty="0"/>
          </a:p>
          <a:p>
            <a:r>
              <a:rPr lang="es-EC" i="1" dirty="0"/>
              <a:t>Pada conceder un crédito se debe analizar el patrimonio que tiene la persona u organización prestataria</a:t>
            </a:r>
          </a:p>
          <a:p>
            <a:pPr lvl="0"/>
            <a:r>
              <a:rPr lang="es-EC" b="1" i="1" dirty="0"/>
              <a:t>Colateral </a:t>
            </a:r>
            <a:endParaRPr lang="es-ES" i="1" dirty="0"/>
          </a:p>
          <a:p>
            <a:r>
              <a:rPr lang="es-EC" i="1" dirty="0"/>
              <a:t>Se refiere a cualquier activo del que puede apropiarse el prestamista para pagar la deuda si el prestatario no puede hacer los pagos acordados.</a:t>
            </a:r>
          </a:p>
          <a:p>
            <a:pPr lvl="0"/>
            <a:r>
              <a:rPr lang="es-EC" b="1" i="1" dirty="0"/>
              <a:t>Contratos</a:t>
            </a:r>
            <a:endParaRPr lang="es-ES" i="1" dirty="0"/>
          </a:p>
          <a:p>
            <a:r>
              <a:rPr lang="es-EC" i="1" dirty="0"/>
              <a:t>Se refiere a los pagarés deben ser estandarizados </a:t>
            </a:r>
          </a:p>
          <a:p>
            <a:endParaRPr lang="es-ES" i="1" dirty="0"/>
          </a:p>
        </p:txBody>
      </p:sp>
    </p:spTree>
    <p:extLst>
      <p:ext uri="{BB962C8B-B14F-4D97-AF65-F5344CB8AC3E}">
        <p14:creationId xmlns:p14="http://schemas.microsoft.com/office/powerpoint/2010/main" val="1771472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827584" y="1844824"/>
            <a:ext cx="8136904" cy="3816429"/>
          </a:xfrm>
          <a:prstGeom prst="rect">
            <a:avLst/>
          </a:prstGeom>
        </p:spPr>
        <p:txBody>
          <a:bodyPr wrap="square">
            <a:spAutoFit/>
          </a:bodyPr>
          <a:lstStyle/>
          <a:p>
            <a:r>
              <a:rPr lang="es-EC" sz="3000" b="1" i="1" dirty="0"/>
              <a:t>Identificación del riesgo.</a:t>
            </a:r>
          </a:p>
          <a:p>
            <a:endParaRPr lang="es-EC" b="1" i="1" dirty="0"/>
          </a:p>
          <a:p>
            <a:r>
              <a:rPr lang="es-EC" b="1" i="1" dirty="0"/>
              <a:t>Riesgo Operacionales:  </a:t>
            </a:r>
            <a:endParaRPr lang="es-ES" sz="1600" b="1" i="1" dirty="0"/>
          </a:p>
          <a:p>
            <a:pPr algn="just"/>
            <a:r>
              <a:rPr lang="es-EC" i="1" dirty="0"/>
              <a:t>Estos riesgos se originan por errores humanos o informáticos, se refiere a pérdidas potenciales derivadas de aspectos como inadecuada tecnología o sistemas informáticos, deficiente capacitación y competencias de talento humano en cantidad y calidad o falta de integridad (talento humano no ético) </a:t>
            </a:r>
            <a:endParaRPr lang="es-ES" sz="1600" i="1" dirty="0"/>
          </a:p>
          <a:p>
            <a:pPr marL="285750" lvl="2" indent="-285750">
              <a:buFont typeface="Arial" panose="020B0604020202020204" pitchFamily="34" charset="0"/>
              <a:buChar char="•"/>
            </a:pPr>
            <a:endParaRPr lang="es-ES" sz="1600" i="1" dirty="0"/>
          </a:p>
          <a:p>
            <a:pPr marL="0" lvl="2" algn="just"/>
            <a:r>
              <a:rPr lang="es-EC" b="1" i="1" dirty="0"/>
              <a:t>Riesgos de mercado </a:t>
            </a:r>
          </a:p>
          <a:p>
            <a:pPr marL="0" lvl="2" algn="just"/>
            <a:r>
              <a:rPr lang="es-EC" b="1" i="1" dirty="0"/>
              <a:t>Riesgos de tasas de interés: </a:t>
            </a:r>
            <a:r>
              <a:rPr lang="es-EC" i="1" dirty="0"/>
              <a:t>Este riesgo surge como de la posibilidad de un cambio en el valor de los activos y pasivos como resultado de cambios en las tasas de interés del mercado, de esta manera afecta a los depósitos y créditos</a:t>
            </a:r>
            <a:endParaRPr lang="es-ES" i="1" dirty="0"/>
          </a:p>
          <a:p>
            <a:pPr marL="285750" lvl="2" indent="-285750">
              <a:buFont typeface="Arial" panose="020B0604020202020204" pitchFamily="34" charset="0"/>
              <a:buChar char="•"/>
            </a:pPr>
            <a:endParaRPr lang="es-ES" sz="1600" i="1" dirty="0"/>
          </a:p>
        </p:txBody>
      </p:sp>
    </p:spTree>
    <p:extLst>
      <p:ext uri="{BB962C8B-B14F-4D97-AF65-F5344CB8AC3E}">
        <p14:creationId xmlns:p14="http://schemas.microsoft.com/office/powerpoint/2010/main" val="1771472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619672" y="620688"/>
            <a:ext cx="6264696" cy="553998"/>
          </a:xfrm>
          <a:prstGeom prst="rect">
            <a:avLst/>
          </a:prstGeom>
        </p:spPr>
        <p:txBody>
          <a:bodyPr wrap="square">
            <a:spAutoFit/>
          </a:bodyPr>
          <a:lstStyle/>
          <a:p>
            <a:r>
              <a:rPr lang="es-EC" sz="3000" b="1" i="1" dirty="0"/>
              <a:t>Proceso de otorgamiento de crédito </a:t>
            </a:r>
            <a:endParaRPr lang="es-ES" sz="3000" i="1"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6" name="5 Objeto"/>
          <p:cNvGraphicFramePr>
            <a:graphicFrameLocks noChangeAspect="1"/>
          </p:cNvGraphicFramePr>
          <p:nvPr>
            <p:extLst>
              <p:ext uri="{D42A27DB-BD31-4B8C-83A1-F6EECF244321}">
                <p14:modId xmlns:p14="http://schemas.microsoft.com/office/powerpoint/2010/main" val="2547511083"/>
              </p:ext>
            </p:extLst>
          </p:nvPr>
        </p:nvGraphicFramePr>
        <p:xfrm>
          <a:off x="1259632" y="1155814"/>
          <a:ext cx="5895975" cy="5629275"/>
        </p:xfrm>
        <a:graphic>
          <a:graphicData uri="http://schemas.openxmlformats.org/presentationml/2006/ole">
            <mc:AlternateContent xmlns:mc="http://schemas.openxmlformats.org/markup-compatibility/2006">
              <mc:Choice xmlns:v="urn:schemas-microsoft-com:vml" Requires="v">
                <p:oleObj spid="_x0000_s20518" r:id="rId4" imgW="12563588" imgH="12677700" progId="Visio.Drawing.15">
                  <p:embed/>
                </p:oleObj>
              </mc:Choice>
              <mc:Fallback>
                <p:oleObj r:id="rId4" imgW="12563588" imgH="12677700" progId="Visio.Drawing.15">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9632" y="1155814"/>
                        <a:ext cx="5895975" cy="5629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85578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619672" y="548680"/>
            <a:ext cx="7524328" cy="553998"/>
          </a:xfrm>
          <a:prstGeom prst="rect">
            <a:avLst/>
          </a:prstGeom>
        </p:spPr>
        <p:txBody>
          <a:bodyPr wrap="square">
            <a:spAutoFit/>
          </a:bodyPr>
          <a:lstStyle/>
          <a:p>
            <a:r>
              <a:rPr lang="es-EC" sz="3000" b="1" dirty="0"/>
              <a:t>Procesos de cobranzas </a:t>
            </a:r>
            <a:endParaRPr lang="es-ES" sz="30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6" name="5 Objeto"/>
          <p:cNvGraphicFramePr>
            <a:graphicFrameLocks noChangeAspect="1"/>
          </p:cNvGraphicFramePr>
          <p:nvPr>
            <p:extLst>
              <p:ext uri="{D42A27DB-BD31-4B8C-83A1-F6EECF244321}">
                <p14:modId xmlns:p14="http://schemas.microsoft.com/office/powerpoint/2010/main" val="464791925"/>
              </p:ext>
            </p:extLst>
          </p:nvPr>
        </p:nvGraphicFramePr>
        <p:xfrm>
          <a:off x="2555776" y="1412776"/>
          <a:ext cx="4392488" cy="5232366"/>
        </p:xfrm>
        <a:graphic>
          <a:graphicData uri="http://schemas.openxmlformats.org/presentationml/2006/ole">
            <mc:AlternateContent xmlns:mc="http://schemas.openxmlformats.org/markup-compatibility/2006">
              <mc:Choice xmlns:v="urn:schemas-microsoft-com:vml" Requires="v">
                <p:oleObj spid="_x0000_s21541" r:id="rId4" imgW="11087011" imgH="17049815" progId="Visio.Drawing.15">
                  <p:embed/>
                </p:oleObj>
              </mc:Choice>
              <mc:Fallback>
                <p:oleObj r:id="rId4" imgW="11087011" imgH="17049815" progId="Visio.Drawing.15">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5776" y="1412776"/>
                        <a:ext cx="4392488" cy="5232366"/>
                      </a:xfrm>
                      <a:prstGeom prst="rect">
                        <a:avLst/>
                      </a:prstGeom>
                      <a:noFill/>
                    </p:spPr>
                  </p:pic>
                </p:oleObj>
              </mc:Fallback>
            </mc:AlternateContent>
          </a:graphicData>
        </a:graphic>
      </p:graphicFrame>
    </p:spTree>
    <p:extLst>
      <p:ext uri="{BB962C8B-B14F-4D97-AF65-F5344CB8AC3E}">
        <p14:creationId xmlns:p14="http://schemas.microsoft.com/office/powerpoint/2010/main" val="951554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3"/>
          <p:cNvGraphicFramePr>
            <a:graphicFrameLocks/>
          </p:cNvGraphicFramePr>
          <p:nvPr>
            <p:extLst>
              <p:ext uri="{D42A27DB-BD31-4B8C-83A1-F6EECF244321}">
                <p14:modId xmlns:p14="http://schemas.microsoft.com/office/powerpoint/2010/main" val="3565235252"/>
              </p:ext>
            </p:extLst>
          </p:nvPr>
        </p:nvGraphicFramePr>
        <p:xfrm>
          <a:off x="0" y="0"/>
          <a:ext cx="9144000" cy="6177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56117" y="1144345"/>
            <a:ext cx="5097678" cy="553998"/>
          </a:xfrm>
          <a:prstGeom prst="rect">
            <a:avLst/>
          </a:prstGeom>
        </p:spPr>
        <p:txBody>
          <a:bodyPr wrap="none">
            <a:spAutoFit/>
          </a:bodyPr>
          <a:lstStyle/>
          <a:p>
            <a:r>
              <a:rPr lang="es-EC" sz="3000" b="1" i="1" dirty="0"/>
              <a:t>Gestión de Recursos Humanos </a:t>
            </a:r>
            <a:endParaRPr lang="es-ES" sz="3000" i="1" dirty="0"/>
          </a:p>
        </p:txBody>
      </p:sp>
      <p:sp>
        <p:nvSpPr>
          <p:cNvPr id="5" name="4 Rectángulo"/>
          <p:cNvSpPr/>
          <p:nvPr/>
        </p:nvSpPr>
        <p:spPr>
          <a:xfrm>
            <a:off x="755576" y="1700808"/>
            <a:ext cx="8064896" cy="1384995"/>
          </a:xfrm>
          <a:prstGeom prst="rect">
            <a:avLst/>
          </a:prstGeom>
        </p:spPr>
        <p:txBody>
          <a:bodyPr wrap="square">
            <a:spAutoFit/>
          </a:bodyPr>
          <a:lstStyle/>
          <a:p>
            <a:r>
              <a:rPr lang="es-ES" sz="3000" b="1" i="1" dirty="0"/>
              <a:t>Políticas de reclutamiento </a:t>
            </a:r>
          </a:p>
          <a:p>
            <a:pPr marL="285750" lvl="0" indent="-285750">
              <a:buFont typeface="Arial" panose="020B0604020202020204" pitchFamily="34" charset="0"/>
              <a:buChar char="•"/>
            </a:pPr>
            <a:r>
              <a:rPr lang="es-ES" i="1" dirty="0"/>
              <a:t>Todo proceso de reclutamiento se inicia con la solicitud </a:t>
            </a:r>
          </a:p>
          <a:p>
            <a:pPr marL="285750" lvl="0" indent="-285750">
              <a:buFont typeface="Arial" panose="020B0604020202020204" pitchFamily="34" charset="0"/>
              <a:buChar char="•"/>
            </a:pPr>
            <a:r>
              <a:rPr lang="es-EC" i="1" dirty="0"/>
              <a:t>Los concursos no deberán tener ningún tipo de sesgo</a:t>
            </a:r>
          </a:p>
          <a:p>
            <a:pPr marL="285750" lvl="0" indent="-285750">
              <a:buFont typeface="Arial" panose="020B0604020202020204" pitchFamily="34" charset="0"/>
              <a:buChar char="•"/>
            </a:pPr>
            <a:r>
              <a:rPr lang="es-EC" i="1" dirty="0"/>
              <a:t>Los concursos permitirá una adecuada participación de mujeres </a:t>
            </a:r>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8" name="7 Rectángulo"/>
          <p:cNvSpPr/>
          <p:nvPr/>
        </p:nvSpPr>
        <p:spPr>
          <a:xfrm>
            <a:off x="827584" y="3284984"/>
            <a:ext cx="7632848" cy="2492990"/>
          </a:xfrm>
          <a:prstGeom prst="rect">
            <a:avLst/>
          </a:prstGeom>
        </p:spPr>
        <p:txBody>
          <a:bodyPr wrap="square">
            <a:spAutoFit/>
          </a:bodyPr>
          <a:lstStyle/>
          <a:p>
            <a:r>
              <a:rPr lang="es-ES" sz="3000" b="1" i="1" dirty="0"/>
              <a:t>Políticas de selección</a:t>
            </a:r>
          </a:p>
          <a:p>
            <a:pPr lvl="0"/>
            <a:endParaRPr lang="es-ES" i="1" dirty="0"/>
          </a:p>
          <a:p>
            <a:pPr marL="285750" lvl="0" indent="-285750">
              <a:buFont typeface="Arial" panose="020B0604020202020204" pitchFamily="34" charset="0"/>
              <a:buChar char="•"/>
            </a:pPr>
            <a:r>
              <a:rPr lang="es-ES" i="1" dirty="0"/>
              <a:t>Los concursos serán un proceso competitivo </a:t>
            </a:r>
          </a:p>
          <a:p>
            <a:pPr marL="285750" lvl="0" indent="-285750">
              <a:buFont typeface="Arial" panose="020B0604020202020204" pitchFamily="34" charset="0"/>
              <a:buChar char="•"/>
            </a:pPr>
            <a:r>
              <a:rPr lang="es-ES" i="1" dirty="0"/>
              <a:t>conforme a los requisitos del puesto. </a:t>
            </a:r>
            <a:endParaRPr lang="es-ES" b="1" i="1" dirty="0"/>
          </a:p>
          <a:p>
            <a:pPr marL="285750" lvl="0" indent="-285750">
              <a:buFont typeface="Arial" panose="020B0604020202020204" pitchFamily="34" charset="0"/>
              <a:buChar char="•"/>
            </a:pPr>
            <a:r>
              <a:rPr lang="es-ES" i="1" dirty="0"/>
              <a:t>El modelo de selección privilegia la selección por  </a:t>
            </a:r>
            <a:endParaRPr lang="es-ES" b="1" i="1" dirty="0"/>
          </a:p>
          <a:p>
            <a:pPr marL="285750" lvl="0" indent="-285750">
              <a:buFont typeface="Arial" panose="020B0604020202020204" pitchFamily="34" charset="0"/>
              <a:buChar char="•"/>
            </a:pPr>
            <a:r>
              <a:rPr lang="es-ES" i="1" dirty="0"/>
              <a:t>Las competencias claves : probidad y conducta ética, responsabilidad, flexibilidad y trabajo en equipo. </a:t>
            </a:r>
            <a:endParaRPr lang="es-ES" b="1" i="1" dirty="0"/>
          </a:p>
          <a:p>
            <a:pPr marL="285750" lvl="0" indent="-285750">
              <a:buFont typeface="Arial" panose="020B0604020202020204" pitchFamily="34" charset="0"/>
              <a:buChar char="•"/>
            </a:pPr>
            <a:r>
              <a:rPr lang="es-EC" i="1" dirty="0"/>
              <a:t>Se declarará ganadora o ganador quien haya obtenido el mayor puntaje</a:t>
            </a:r>
            <a:endParaRPr lang="es-ES" i="1" dirty="0"/>
          </a:p>
        </p:txBody>
      </p:sp>
    </p:spTree>
    <p:extLst>
      <p:ext uri="{BB962C8B-B14F-4D97-AF65-F5344CB8AC3E}">
        <p14:creationId xmlns:p14="http://schemas.microsoft.com/office/powerpoint/2010/main" val="477874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801594" y="1196752"/>
            <a:ext cx="7308304" cy="6709529"/>
          </a:xfrm>
          <a:prstGeom prst="rect">
            <a:avLst/>
          </a:prstGeom>
        </p:spPr>
        <p:txBody>
          <a:bodyPr wrap="square">
            <a:spAutoFit/>
          </a:bodyPr>
          <a:lstStyle/>
          <a:p>
            <a:pPr marL="285750" indent="-285750">
              <a:buFont typeface="Arial" panose="020B0604020202020204" pitchFamily="34" charset="0"/>
              <a:buChar char="•"/>
            </a:pPr>
            <a:endParaRPr lang="es-EC" sz="2400" i="1" dirty="0"/>
          </a:p>
          <a:p>
            <a:pPr marL="0" lvl="1"/>
            <a:r>
              <a:rPr lang="es-EC" sz="2400" b="1" i="1" dirty="0"/>
              <a:t>Gestión de procesos y tecnología </a:t>
            </a:r>
          </a:p>
          <a:p>
            <a:pPr marL="285750" lvl="1" indent="-285750">
              <a:buFont typeface="Arial" panose="020B0604020202020204" pitchFamily="34" charset="0"/>
              <a:buChar char="•"/>
            </a:pPr>
            <a:r>
              <a:rPr lang="es-EC" sz="2400" i="1" dirty="0"/>
              <a:t>Firma electrónica</a:t>
            </a:r>
          </a:p>
          <a:p>
            <a:pPr marL="285750" lvl="1" indent="-285750">
              <a:buFont typeface="Arial" panose="020B0604020202020204" pitchFamily="34" charset="0"/>
              <a:buChar char="•"/>
            </a:pPr>
            <a:r>
              <a:rPr lang="es-EC" sz="2400" i="1" dirty="0"/>
              <a:t>Plataforma tecnológica</a:t>
            </a:r>
          </a:p>
          <a:p>
            <a:pPr marL="285750" lvl="1" indent="-285750">
              <a:buFont typeface="Arial" panose="020B0604020202020204" pitchFamily="34" charset="0"/>
              <a:buChar char="•"/>
            </a:pPr>
            <a:r>
              <a:rPr lang="es-EC" sz="2400" i="1" dirty="0"/>
              <a:t>Sistema de geo-</a:t>
            </a:r>
            <a:r>
              <a:rPr lang="es-EC" sz="2400" i="1" dirty="0" err="1"/>
              <a:t>refenciación</a:t>
            </a:r>
            <a:endParaRPr lang="es-EC" sz="2400" i="1" dirty="0"/>
          </a:p>
          <a:p>
            <a:pPr marL="285750" lvl="1" indent="-285750">
              <a:buFont typeface="Arial" panose="020B0604020202020204" pitchFamily="34" charset="0"/>
              <a:buChar char="•"/>
            </a:pPr>
            <a:r>
              <a:rPr lang="es-EC" sz="2400" i="1" dirty="0"/>
              <a:t>Teléfonos inteligentes  </a:t>
            </a:r>
          </a:p>
          <a:p>
            <a:pPr marL="0" lvl="1"/>
            <a:endParaRPr lang="es-EC" sz="2400" b="1" i="1" dirty="0"/>
          </a:p>
          <a:p>
            <a:pPr marL="0" lvl="1"/>
            <a:r>
              <a:rPr lang="es-EC" sz="2400" b="1" i="1" dirty="0"/>
              <a:t>Gestión de Excelencia y Calidad </a:t>
            </a:r>
          </a:p>
          <a:p>
            <a:endParaRPr lang="es-EC" sz="2400" i="1" dirty="0"/>
          </a:p>
          <a:p>
            <a:pPr marL="285750" indent="-285750">
              <a:buFont typeface="Arial" panose="020B0604020202020204" pitchFamily="34" charset="0"/>
              <a:buChar char="•"/>
            </a:pPr>
            <a:r>
              <a:rPr lang="es-EC" sz="2400" i="1" dirty="0"/>
              <a:t>Puntualidad </a:t>
            </a:r>
          </a:p>
          <a:p>
            <a:pPr marL="285750" indent="-285750">
              <a:buFont typeface="Arial" panose="020B0604020202020204" pitchFamily="34" charset="0"/>
              <a:buChar char="•"/>
            </a:pPr>
            <a:r>
              <a:rPr lang="es-EC" sz="2400" i="1" dirty="0"/>
              <a:t>Cumplimiento</a:t>
            </a:r>
          </a:p>
          <a:p>
            <a:pPr marL="285750" lvl="0" indent="-285750">
              <a:buFont typeface="Arial" panose="020B0604020202020204" pitchFamily="34" charset="0"/>
              <a:buChar char="•"/>
            </a:pPr>
            <a:r>
              <a:rPr lang="es-EC" sz="2400" i="1" dirty="0"/>
              <a:t>Relación costo – beneficio.</a:t>
            </a:r>
          </a:p>
          <a:p>
            <a:pPr marL="285750" indent="-285750">
              <a:buFont typeface="Arial" panose="020B0604020202020204" pitchFamily="34" charset="0"/>
              <a:buChar char="•"/>
            </a:pPr>
            <a:r>
              <a:rPr lang="es-EC" sz="2400" i="1" dirty="0"/>
              <a:t>Rapidez</a:t>
            </a:r>
          </a:p>
          <a:p>
            <a:pPr marL="285750" indent="-285750">
              <a:buFont typeface="Arial" panose="020B0604020202020204" pitchFamily="34" charset="0"/>
              <a:buChar char="•"/>
            </a:pPr>
            <a:r>
              <a:rPr lang="es-EC" sz="2400" i="1" dirty="0"/>
              <a:t>Personal calificado </a:t>
            </a:r>
          </a:p>
          <a:p>
            <a:pPr marL="285750" indent="-285750">
              <a:buFont typeface="Arial" panose="020B0604020202020204" pitchFamily="34" charset="0"/>
              <a:buChar char="•"/>
            </a:pPr>
            <a:r>
              <a:rPr lang="es-EC" sz="2400" i="1" dirty="0"/>
              <a:t>Buen trato al cliente gentileza </a:t>
            </a:r>
          </a:p>
          <a:p>
            <a:endParaRPr lang="es-EC" sz="2400" i="1" dirty="0"/>
          </a:p>
          <a:p>
            <a:r>
              <a:rPr lang="es-EC" sz="2400" i="1" dirty="0"/>
              <a:t> </a:t>
            </a:r>
          </a:p>
          <a:p>
            <a:endParaRPr lang="es-EC" sz="2400" i="1" dirty="0"/>
          </a:p>
        </p:txBody>
      </p:sp>
    </p:spTree>
    <p:extLst>
      <p:ext uri="{BB962C8B-B14F-4D97-AF65-F5344CB8AC3E}">
        <p14:creationId xmlns:p14="http://schemas.microsoft.com/office/powerpoint/2010/main" val="12307221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i="1" dirty="0"/>
              <a:t>Conclusiones </a:t>
            </a:r>
          </a:p>
        </p:txBody>
      </p:sp>
      <p:sp>
        <p:nvSpPr>
          <p:cNvPr id="3" name="2 Marcador de contenido"/>
          <p:cNvSpPr>
            <a:spLocks noGrp="1"/>
          </p:cNvSpPr>
          <p:nvPr>
            <p:ph idx="1"/>
          </p:nvPr>
        </p:nvSpPr>
        <p:spPr>
          <a:xfrm>
            <a:off x="1763688" y="1700808"/>
            <a:ext cx="7128792" cy="4608512"/>
          </a:xfrm>
        </p:spPr>
        <p:txBody>
          <a:bodyPr/>
          <a:lstStyle/>
          <a:p>
            <a:r>
              <a:rPr lang="es-EC" i="1" dirty="0"/>
              <a:t>Los segmentos 1 y 2 maneja el 84.14% de la cartera total los segmentos 3, 4 y 5 solo maneja el 15.86%.</a:t>
            </a:r>
          </a:p>
          <a:p>
            <a:r>
              <a:rPr lang="es-EC" i="1" dirty="0"/>
              <a:t>Las pequeñas cooperativas enfocan sus esfuerzos en apoyar a pequeños comerciantes, agricultores, personas de escasos recursos.</a:t>
            </a:r>
          </a:p>
          <a:p>
            <a:r>
              <a:rPr lang="es-EC" i="1" dirty="0"/>
              <a:t>La morosidad asciende desde el 2012 hasta el año 2016, y descienden indicadores  de rentabilidad ROA y ROE.</a:t>
            </a:r>
          </a:p>
          <a:p>
            <a:r>
              <a:rPr lang="es-EC" i="1" dirty="0"/>
              <a:t>Se comprobó una de las hipótesis</a:t>
            </a:r>
          </a:p>
          <a:p>
            <a:r>
              <a:rPr lang="es-EC" i="1" dirty="0"/>
              <a:t>El año 2015 fue el peor año respecto a depósitos a la vista y a plazo fijo.</a:t>
            </a:r>
          </a:p>
        </p:txBody>
      </p:sp>
    </p:spTree>
    <p:extLst>
      <p:ext uri="{BB962C8B-B14F-4D97-AF65-F5344CB8AC3E}">
        <p14:creationId xmlns:p14="http://schemas.microsoft.com/office/powerpoint/2010/main" val="1317733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i="1" dirty="0"/>
              <a:t>Recomendaciones </a:t>
            </a:r>
          </a:p>
        </p:txBody>
      </p:sp>
      <p:sp>
        <p:nvSpPr>
          <p:cNvPr id="3" name="2 Marcador de contenido"/>
          <p:cNvSpPr>
            <a:spLocks noGrp="1"/>
          </p:cNvSpPr>
          <p:nvPr>
            <p:ph idx="1"/>
          </p:nvPr>
        </p:nvSpPr>
        <p:spPr>
          <a:xfrm>
            <a:off x="1835696" y="1700808"/>
            <a:ext cx="7200800" cy="4896544"/>
          </a:xfrm>
        </p:spPr>
        <p:txBody>
          <a:bodyPr/>
          <a:lstStyle/>
          <a:p>
            <a:r>
              <a:rPr lang="es-EC" i="1" dirty="0"/>
              <a:t>Mejorar y diseñar estrategias encaminadas a bajar el índice de morosidad .</a:t>
            </a:r>
          </a:p>
          <a:p>
            <a:r>
              <a:rPr lang="es-EC" i="1" dirty="0"/>
              <a:t>Implementar programas de capacitación agresivos en servicio de atención al cliente.</a:t>
            </a:r>
          </a:p>
          <a:p>
            <a:r>
              <a:rPr lang="es-EC" i="1" dirty="0"/>
              <a:t>Fortalecer al sistema cooperativista de los segmentos 3, 4 y 5.</a:t>
            </a:r>
          </a:p>
          <a:p>
            <a:r>
              <a:rPr lang="es-EC" i="1" dirty="0"/>
              <a:t>Brindar capacitación a sus socios en temas de financieros con el objeto de que los microempresarios sean medianos empresarios.</a:t>
            </a:r>
          </a:p>
          <a:p>
            <a:r>
              <a:rPr lang="es-EC" i="1" dirty="0"/>
              <a:t>El sistema cooperativista financiero, debe apoyar al sector inmobiliario </a:t>
            </a:r>
          </a:p>
          <a:p>
            <a:endParaRPr lang="es-EC" i="1" dirty="0"/>
          </a:p>
        </p:txBody>
      </p:sp>
    </p:spTree>
    <p:extLst>
      <p:ext uri="{BB962C8B-B14F-4D97-AF65-F5344CB8AC3E}">
        <p14:creationId xmlns:p14="http://schemas.microsoft.com/office/powerpoint/2010/main" val="1664646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2483768" y="2924944"/>
            <a:ext cx="5400600" cy="792088"/>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s-EC" sz="4000" b="1" i="1" dirty="0"/>
              <a:t>¡GRACIAS! </a:t>
            </a:r>
          </a:p>
        </p:txBody>
      </p:sp>
    </p:spTree>
    <p:extLst>
      <p:ext uri="{BB962C8B-B14F-4D97-AF65-F5344CB8AC3E}">
        <p14:creationId xmlns:p14="http://schemas.microsoft.com/office/powerpoint/2010/main" val="2505616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1844824"/>
            <a:ext cx="8208912" cy="4752528"/>
          </a:xfrm>
        </p:spPr>
        <p:txBody>
          <a:bodyPr numCol="1"/>
          <a:lstStyle/>
          <a:p>
            <a:pPr marL="0" indent="0">
              <a:buNone/>
            </a:pPr>
            <a:r>
              <a:rPr lang="es-EC" b="1" i="1" dirty="0"/>
              <a:t>Problemática segmentos 1, 2 y 3</a:t>
            </a:r>
            <a:endParaRPr lang="es-ES" i="1" dirty="0"/>
          </a:p>
          <a:p>
            <a:pPr marL="0" indent="0" algn="just">
              <a:buNone/>
            </a:pPr>
            <a:r>
              <a:rPr lang="es-EC" i="1" dirty="0"/>
              <a:t>Estos segmentos fueron afectadas por el bajo crecimiento económico o recesión sufrida por el país donde las cooperativas han sufrido un deterioro en su crecimiento, por cuanto los socios priorizan sus gastos,  afectando a la captación, la colocación de crédito y el cumplimiento de las obligaciones de crédito.</a:t>
            </a:r>
          </a:p>
          <a:p>
            <a:pPr marL="0" indent="0" algn="just">
              <a:buNone/>
            </a:pPr>
            <a:r>
              <a:rPr lang="es-EC" b="1" i="1" dirty="0"/>
              <a:t>Problemática segmentos 4 y 5</a:t>
            </a:r>
            <a:endParaRPr lang="es-ES" i="1" dirty="0"/>
          </a:p>
          <a:p>
            <a:pPr marL="0" indent="0" algn="just">
              <a:buNone/>
            </a:pPr>
            <a:r>
              <a:rPr lang="es-EC" b="1" i="1" dirty="0"/>
              <a:t> </a:t>
            </a:r>
            <a:r>
              <a:rPr lang="es-EC" i="1" dirty="0"/>
              <a:t>Estos segmentos son afectados por la pequeña cantidad de socios (1,58%), así como por su reducida cartera de crédito (5,61%), pero numero son mayoría 734 entidades  (85,1%), el mercado que captan estos segmentos son pequeños microempresarios que se destacan por su cumplimiento por lo que la morosidad es baja. </a:t>
            </a:r>
          </a:p>
        </p:txBody>
      </p:sp>
      <p:sp>
        <p:nvSpPr>
          <p:cNvPr id="5" name="Título 1"/>
          <p:cNvSpPr>
            <a:spLocks noGrp="1"/>
          </p:cNvSpPr>
          <p:nvPr>
            <p:ph type="title"/>
          </p:nvPr>
        </p:nvSpPr>
        <p:spPr>
          <a:xfrm>
            <a:off x="1403648" y="188640"/>
            <a:ext cx="6248400" cy="1224136"/>
          </a:xfrm>
        </p:spPr>
        <p:txBody>
          <a:bodyPr>
            <a:normAutofit fontScale="90000"/>
          </a:bodyPr>
          <a:lstStyle/>
          <a:p>
            <a:pPr algn="ctr"/>
            <a:r>
              <a:rPr lang="es-EC" b="1" i="1" dirty="0">
                <a:latin typeface="Arial" panose="020B0604020202020204" pitchFamily="34" charset="0"/>
                <a:cs typeface="Arial" panose="020B0604020202020204" pitchFamily="34" charset="0"/>
              </a:rPr>
              <a:t>Planteamiento del problema </a:t>
            </a:r>
            <a:endParaRPr lang="es-EC" b="1" i="1"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323528" y="188640"/>
            <a:ext cx="8820472" cy="1296144"/>
          </a:xfrm>
        </p:spPr>
        <p:txBody>
          <a:bodyPr>
            <a:normAutofit fontScale="90000"/>
          </a:bodyPr>
          <a:lstStyle/>
          <a:p>
            <a:pPr algn="ctr"/>
            <a:r>
              <a:rPr lang="es-EC" sz="2800" b="1" i="1" dirty="0"/>
              <a:t/>
            </a:r>
            <a:br>
              <a:rPr lang="es-EC" sz="2800" b="1" i="1" dirty="0"/>
            </a:br>
            <a:r>
              <a:rPr lang="es-EC" sz="2800" b="1" i="1" dirty="0"/>
              <a:t/>
            </a:r>
            <a:br>
              <a:rPr lang="es-EC" sz="2800" b="1" i="1" dirty="0"/>
            </a:br>
            <a:r>
              <a:rPr lang="es-EC" sz="2800" b="1" i="1" dirty="0"/>
              <a:t/>
            </a:r>
            <a:br>
              <a:rPr lang="es-EC" sz="2800" b="1" i="1" dirty="0"/>
            </a:br>
            <a:endParaRPr lang="es-EC" sz="4900" b="1" i="1" dirty="0">
              <a:latin typeface="Arial" panose="020B0604020202020204" pitchFamily="34" charset="0"/>
              <a:cs typeface="Arial" panose="020B0604020202020204"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1700669420"/>
              </p:ext>
            </p:extLst>
          </p:nvPr>
        </p:nvGraphicFramePr>
        <p:xfrm>
          <a:off x="0" y="250762"/>
          <a:ext cx="8892480" cy="6434418"/>
        </p:xfrm>
        <a:graphic>
          <a:graphicData uri="http://schemas.openxmlformats.org/drawingml/2006/table">
            <a:tbl>
              <a:tblPr>
                <a:tableStyleId>{8799B23B-EC83-4686-B30A-512413B5E67A}</a:tableStyleId>
              </a:tblPr>
              <a:tblGrid>
                <a:gridCol w="4441864">
                  <a:extLst>
                    <a:ext uri="{9D8B030D-6E8A-4147-A177-3AD203B41FA5}">
                      <a16:colId xmlns:a16="http://schemas.microsoft.com/office/drawing/2014/main" xmlns="" val="20000"/>
                    </a:ext>
                  </a:extLst>
                </a:gridCol>
                <a:gridCol w="4450616">
                  <a:extLst>
                    <a:ext uri="{9D8B030D-6E8A-4147-A177-3AD203B41FA5}">
                      <a16:colId xmlns:a16="http://schemas.microsoft.com/office/drawing/2014/main" xmlns="" val="20001"/>
                    </a:ext>
                  </a:extLst>
                </a:gridCol>
              </a:tblGrid>
              <a:tr h="751366">
                <a:tc>
                  <a:txBody>
                    <a:bodyPr/>
                    <a:lstStyle/>
                    <a:p>
                      <a:pPr marL="0" indent="0" algn="ctr" defTabSz="914400" rtl="0" eaLnBrk="1" fontAlgn="base" latinLnBrk="0" hangingPunct="1">
                        <a:lnSpc>
                          <a:spcPct val="115000"/>
                        </a:lnSpc>
                        <a:spcBef>
                          <a:spcPct val="0"/>
                        </a:spcBef>
                        <a:spcAft>
                          <a:spcPct val="0"/>
                        </a:spcAft>
                        <a:buFontTx/>
                        <a:buNone/>
                      </a:pPr>
                      <a:r>
                        <a:rPr lang="es-EC" sz="2200" b="1" i="1" kern="1200" dirty="0">
                          <a:solidFill>
                            <a:schemeClr val="tx1"/>
                          </a:solidFill>
                          <a:latin typeface="Calibri" pitchFamily="34" charset="0"/>
                          <a:ea typeface="+mn-ea"/>
                          <a:cs typeface="Arial" charset="0"/>
                        </a:rPr>
                        <a:t>Teorías </a:t>
                      </a:r>
                    </a:p>
                  </a:txBody>
                  <a:tcPr marL="9525" marR="9525" marT="9525" marB="0" anchor="ctr"/>
                </a:tc>
                <a:tc>
                  <a:txBody>
                    <a:bodyPr/>
                    <a:lstStyle/>
                    <a:p>
                      <a:pPr marL="0" indent="0" algn="ctr" defTabSz="914400" rtl="0" eaLnBrk="1" fontAlgn="base" latinLnBrk="0" hangingPunct="1">
                        <a:lnSpc>
                          <a:spcPct val="115000"/>
                        </a:lnSpc>
                        <a:spcBef>
                          <a:spcPct val="0"/>
                        </a:spcBef>
                        <a:spcAft>
                          <a:spcPct val="0"/>
                        </a:spcAft>
                        <a:buFontTx/>
                        <a:buNone/>
                      </a:pPr>
                      <a:r>
                        <a:rPr lang="es-EC" sz="2200" b="1" i="1" kern="1200" dirty="0">
                          <a:solidFill>
                            <a:schemeClr val="tx1"/>
                          </a:solidFill>
                          <a:latin typeface="Calibri" pitchFamily="34" charset="0"/>
                          <a:ea typeface="+mn-ea"/>
                          <a:cs typeface="Arial" charset="0"/>
                        </a:rPr>
                        <a:t>Estudios relacionados </a:t>
                      </a:r>
                    </a:p>
                  </a:txBody>
                  <a:tcPr marL="9525" marR="9525" marT="9525" marB="0" anchor="ctr"/>
                </a:tc>
                <a:extLst>
                  <a:ext uri="{0D108BD9-81ED-4DB2-BD59-A6C34878D82A}">
                    <a16:rowId xmlns:a16="http://schemas.microsoft.com/office/drawing/2014/main" xmlns="" val="10000"/>
                  </a:ext>
                </a:extLst>
              </a:tr>
              <a:tr h="400762">
                <a:tc>
                  <a:txBody>
                    <a:bodyPr/>
                    <a:lstStyle/>
                    <a:p>
                      <a:pPr marL="285750" indent="-285750" algn="l" defTabSz="914400" rtl="0" eaLnBrk="1" fontAlgn="base" latinLnBrk="0" hangingPunct="1">
                        <a:lnSpc>
                          <a:spcPct val="115000"/>
                        </a:lnSpc>
                        <a:spcBef>
                          <a:spcPct val="0"/>
                        </a:spcBef>
                        <a:spcAft>
                          <a:spcPct val="0"/>
                        </a:spcAft>
                        <a:buFont typeface="Arial" panose="020B0604020202020204" pitchFamily="34" charset="0"/>
                        <a:buChar char="•"/>
                      </a:pPr>
                      <a:r>
                        <a:rPr lang="es-EC" sz="1600" i="1" kern="1200" dirty="0">
                          <a:solidFill>
                            <a:schemeClr val="tx1"/>
                          </a:solidFill>
                          <a:latin typeface="Calibri" pitchFamily="34" charset="0"/>
                          <a:ea typeface="+mn-ea"/>
                          <a:cs typeface="Arial" charset="0"/>
                        </a:rPr>
                        <a:t>Políticas públicas sobre economía popular y solidaria </a:t>
                      </a:r>
                    </a:p>
                  </a:txBody>
                  <a:tcPr marL="9525" marR="9525" marT="9525" marB="0" anchor="ctr"/>
                </a:tc>
                <a:tc>
                  <a:txBody>
                    <a:bodyPr/>
                    <a:lstStyle/>
                    <a:p>
                      <a:pPr marL="285750" indent="-285750" algn="l" defTabSz="914400" rtl="0" eaLnBrk="1" fontAlgn="base" latinLnBrk="0" hangingPunct="1">
                        <a:lnSpc>
                          <a:spcPct val="115000"/>
                        </a:lnSpc>
                        <a:spcBef>
                          <a:spcPct val="0"/>
                        </a:spcBef>
                        <a:spcAft>
                          <a:spcPct val="0"/>
                        </a:spcAft>
                        <a:buFont typeface="Arial" panose="020B0604020202020204" pitchFamily="34" charset="0"/>
                        <a:buChar char="•"/>
                      </a:pPr>
                      <a:r>
                        <a:rPr lang="es-EC" sz="1600" i="1" kern="1200" dirty="0">
                          <a:solidFill>
                            <a:schemeClr val="tx1"/>
                          </a:solidFill>
                          <a:latin typeface="Calibri" pitchFamily="34" charset="0"/>
                          <a:ea typeface="+mn-ea"/>
                          <a:cs typeface="Arial" charset="0"/>
                        </a:rPr>
                        <a:t>Economía solidaria: Historia y prácticas de su fortalecimiento </a:t>
                      </a:r>
                    </a:p>
                  </a:txBody>
                  <a:tcPr marL="9525" marR="9525" marT="9525" marB="0" anchor="ctr"/>
                </a:tc>
                <a:extLst>
                  <a:ext uri="{0D108BD9-81ED-4DB2-BD59-A6C34878D82A}">
                    <a16:rowId xmlns:a16="http://schemas.microsoft.com/office/drawing/2014/main" xmlns="" val="10001"/>
                  </a:ext>
                </a:extLst>
              </a:tr>
              <a:tr h="783019">
                <a:tc>
                  <a:txBody>
                    <a:bodyPr/>
                    <a:lstStyle/>
                    <a:p>
                      <a:pPr marL="285750" indent="-285750" algn="l" defTabSz="914400" rtl="0" eaLnBrk="1" fontAlgn="base" latinLnBrk="0" hangingPunct="1">
                        <a:lnSpc>
                          <a:spcPct val="115000"/>
                        </a:lnSpc>
                        <a:spcBef>
                          <a:spcPct val="0"/>
                        </a:spcBef>
                        <a:spcAft>
                          <a:spcPct val="0"/>
                        </a:spcAft>
                        <a:buFont typeface="Arial" panose="020B0604020202020204" pitchFamily="34" charset="0"/>
                        <a:buChar char="•"/>
                      </a:pPr>
                      <a:r>
                        <a:rPr lang="es-EC" sz="1600" i="1" kern="1200" dirty="0">
                          <a:solidFill>
                            <a:schemeClr val="tx1"/>
                          </a:solidFill>
                          <a:latin typeface="Calibri" pitchFamily="34" charset="0"/>
                          <a:ea typeface="+mn-ea"/>
                          <a:cs typeface="Arial" charset="0"/>
                        </a:rPr>
                        <a:t>El Cooperativismo en Ecuador: Análisis del Buen Vivir a través de la cooperativa </a:t>
                      </a:r>
                      <a:r>
                        <a:rPr lang="es-EC" sz="1600" i="1" kern="1200" dirty="0" err="1">
                          <a:solidFill>
                            <a:schemeClr val="tx1"/>
                          </a:solidFill>
                          <a:latin typeface="Calibri" pitchFamily="34" charset="0"/>
                          <a:ea typeface="+mn-ea"/>
                          <a:cs typeface="Arial" charset="0"/>
                        </a:rPr>
                        <a:t>Kallari</a:t>
                      </a:r>
                      <a:endParaRPr lang="es-EC" sz="1600" i="1" kern="1200" dirty="0">
                        <a:solidFill>
                          <a:schemeClr val="tx1"/>
                        </a:solidFill>
                        <a:latin typeface="Calibri" pitchFamily="34" charset="0"/>
                        <a:ea typeface="+mn-ea"/>
                        <a:cs typeface="Arial" charset="0"/>
                      </a:endParaRPr>
                    </a:p>
                  </a:txBody>
                  <a:tcPr marL="9525" marR="9525" marT="9525" marB="0" anchor="ctr"/>
                </a:tc>
                <a:tc>
                  <a:txBody>
                    <a:bodyPr/>
                    <a:lstStyle/>
                    <a:p>
                      <a:pPr marL="285750" indent="-285750" algn="l" defTabSz="914400" rtl="0" eaLnBrk="1" fontAlgn="base" latinLnBrk="0" hangingPunct="1">
                        <a:lnSpc>
                          <a:spcPct val="115000"/>
                        </a:lnSpc>
                        <a:spcBef>
                          <a:spcPct val="0"/>
                        </a:spcBef>
                        <a:spcAft>
                          <a:spcPct val="0"/>
                        </a:spcAft>
                        <a:buFont typeface="Arial" panose="020B0604020202020204" pitchFamily="34" charset="0"/>
                        <a:buChar char="•"/>
                      </a:pPr>
                      <a:r>
                        <a:rPr lang="es-EC" sz="1600" i="1" kern="1200" dirty="0">
                          <a:solidFill>
                            <a:schemeClr val="tx1"/>
                          </a:solidFill>
                          <a:latin typeface="Calibri" pitchFamily="34" charset="0"/>
                          <a:ea typeface="+mn-ea"/>
                          <a:cs typeface="Arial" charset="0"/>
                        </a:rPr>
                        <a:t>Análisis de Coyuntura del Sector Financiero Popular y Solidario</a:t>
                      </a:r>
                    </a:p>
                  </a:txBody>
                  <a:tcPr marL="9525" marR="9525" marT="9525" marB="0" anchor="ctr"/>
                </a:tc>
                <a:extLst>
                  <a:ext uri="{0D108BD9-81ED-4DB2-BD59-A6C34878D82A}">
                    <a16:rowId xmlns:a16="http://schemas.microsoft.com/office/drawing/2014/main" xmlns="" val="10002"/>
                  </a:ext>
                </a:extLst>
              </a:tr>
              <a:tr h="576064">
                <a:tc>
                  <a:txBody>
                    <a:bodyPr/>
                    <a:lstStyle/>
                    <a:p>
                      <a:pPr marL="285750" indent="-285750" algn="l" defTabSz="914400" rtl="0" eaLnBrk="1" fontAlgn="base" latinLnBrk="0" hangingPunct="1">
                        <a:lnSpc>
                          <a:spcPct val="115000"/>
                        </a:lnSpc>
                        <a:spcBef>
                          <a:spcPct val="0"/>
                        </a:spcBef>
                        <a:spcAft>
                          <a:spcPct val="0"/>
                        </a:spcAft>
                        <a:buFont typeface="Arial" panose="020B0604020202020204" pitchFamily="34" charset="0"/>
                        <a:buChar char="•"/>
                      </a:pPr>
                      <a:r>
                        <a:rPr lang="es-EC" sz="1600" i="1" kern="1200">
                          <a:solidFill>
                            <a:schemeClr val="tx1"/>
                          </a:solidFill>
                          <a:latin typeface="Calibri" pitchFamily="34" charset="0"/>
                          <a:ea typeface="+mn-ea"/>
                          <a:cs typeface="Arial" charset="0"/>
                        </a:rPr>
                        <a:t> Análisis de riesgo de crédito del Sector Financiero Popular y Solidario</a:t>
                      </a:r>
                    </a:p>
                  </a:txBody>
                  <a:tcPr marL="9525" marR="9525" marT="9525" marB="0" anchor="ctr"/>
                </a:tc>
                <a:tc>
                  <a:txBody>
                    <a:bodyPr/>
                    <a:lstStyle/>
                    <a:p>
                      <a:pPr marL="285750" indent="-285750" algn="l" defTabSz="914400" rtl="0" eaLnBrk="1" fontAlgn="base" latinLnBrk="0" hangingPunct="1">
                        <a:lnSpc>
                          <a:spcPct val="115000"/>
                        </a:lnSpc>
                        <a:spcBef>
                          <a:spcPct val="0"/>
                        </a:spcBef>
                        <a:spcAft>
                          <a:spcPct val="0"/>
                        </a:spcAft>
                        <a:buFont typeface="Arial" panose="020B0604020202020204" pitchFamily="34" charset="0"/>
                        <a:buChar char="•"/>
                      </a:pPr>
                      <a:endParaRPr lang="es-EC" sz="1600" i="1" kern="1200" dirty="0">
                        <a:solidFill>
                          <a:schemeClr val="tx1"/>
                        </a:solidFill>
                        <a:latin typeface="Calibri" pitchFamily="34" charset="0"/>
                        <a:ea typeface="+mn-ea"/>
                        <a:cs typeface="Arial" charset="0"/>
                      </a:endParaRPr>
                    </a:p>
                  </a:txBody>
                  <a:tcPr marL="9525" marR="9525" marT="9525" marB="0" anchor="ctr"/>
                </a:tc>
                <a:extLst>
                  <a:ext uri="{0D108BD9-81ED-4DB2-BD59-A6C34878D82A}">
                    <a16:rowId xmlns:a16="http://schemas.microsoft.com/office/drawing/2014/main" xmlns="" val="10003"/>
                  </a:ext>
                </a:extLst>
              </a:tr>
              <a:tr h="262978">
                <a:tc>
                  <a:txBody>
                    <a:bodyPr/>
                    <a:lstStyle/>
                    <a:p>
                      <a:pPr marL="0" indent="0" algn="l" defTabSz="914400" rtl="0" eaLnBrk="1" fontAlgn="base" latinLnBrk="0" hangingPunct="1">
                        <a:lnSpc>
                          <a:spcPct val="115000"/>
                        </a:lnSpc>
                        <a:spcBef>
                          <a:spcPct val="0"/>
                        </a:spcBef>
                        <a:spcAft>
                          <a:spcPct val="0"/>
                        </a:spcAft>
                        <a:buFontTx/>
                        <a:buNone/>
                      </a:pPr>
                      <a:r>
                        <a:rPr lang="es-EC" sz="1600" b="1" i="1" kern="1200" dirty="0">
                          <a:solidFill>
                            <a:schemeClr val="tx1"/>
                          </a:solidFill>
                          <a:latin typeface="Calibri" pitchFamily="34" charset="0"/>
                          <a:ea typeface="+mn-ea"/>
                          <a:cs typeface="Arial" charset="0"/>
                        </a:rPr>
                        <a:t>DESICIONES </a:t>
                      </a:r>
                    </a:p>
                  </a:txBody>
                  <a:tcPr marL="9525" marR="9525" marT="9525" marB="0" anchor="ctr"/>
                </a:tc>
                <a:tc>
                  <a:txBody>
                    <a:bodyPr/>
                    <a:lstStyle/>
                    <a:p>
                      <a:pPr marL="0" indent="0" algn="l" defTabSz="914400" rtl="0" eaLnBrk="1" fontAlgn="base" latinLnBrk="0" hangingPunct="1">
                        <a:lnSpc>
                          <a:spcPct val="115000"/>
                        </a:lnSpc>
                        <a:spcBef>
                          <a:spcPct val="0"/>
                        </a:spcBef>
                        <a:spcAft>
                          <a:spcPct val="0"/>
                        </a:spcAft>
                        <a:buFont typeface="Arial" panose="020B0604020202020204" pitchFamily="34" charset="0"/>
                        <a:buNone/>
                      </a:pPr>
                      <a:r>
                        <a:rPr lang="es-EC" sz="1600" i="1" kern="1200" dirty="0">
                          <a:solidFill>
                            <a:schemeClr val="tx1"/>
                          </a:solidFill>
                          <a:latin typeface="Calibri" pitchFamily="34" charset="0"/>
                          <a:ea typeface="+mn-ea"/>
                          <a:cs typeface="Arial" charset="0"/>
                        </a:rPr>
                        <a:t> </a:t>
                      </a:r>
                    </a:p>
                  </a:txBody>
                  <a:tcPr marL="9525" marR="9525" marT="9525" marB="0" anchor="ctr"/>
                </a:tc>
                <a:extLst>
                  <a:ext uri="{0D108BD9-81ED-4DB2-BD59-A6C34878D82A}">
                    <a16:rowId xmlns:a16="http://schemas.microsoft.com/office/drawing/2014/main" xmlns="" val="10004"/>
                  </a:ext>
                </a:extLst>
              </a:tr>
              <a:tr h="250456">
                <a:tc>
                  <a:txBody>
                    <a:bodyPr/>
                    <a:lstStyle/>
                    <a:p>
                      <a:pPr marL="285750" indent="-285750" algn="just" defTabSz="914400" rtl="0" eaLnBrk="1" fontAlgn="b" latinLnBrk="0" hangingPunct="1">
                        <a:lnSpc>
                          <a:spcPct val="115000"/>
                        </a:lnSpc>
                        <a:spcAft>
                          <a:spcPts val="0"/>
                        </a:spcAft>
                        <a:buFont typeface="Arial" panose="020B0604020202020204" pitchFamily="34" charset="0"/>
                        <a:buChar char="•"/>
                      </a:pPr>
                      <a:r>
                        <a:rPr lang="es-EC" sz="1600" i="1" kern="1200" dirty="0">
                          <a:effectLst/>
                        </a:rPr>
                        <a:t>La</a:t>
                      </a:r>
                      <a:r>
                        <a:rPr lang="es-EC" sz="1600" i="1" kern="1200" baseline="0" dirty="0">
                          <a:effectLst/>
                        </a:rPr>
                        <a:t> políticas públicas  (Estado) son de vital importancia pues de ellas depende el fortalecimiento del sector popular y solidario. </a:t>
                      </a:r>
                      <a:endParaRPr lang="es-EC" sz="1600" i="1" kern="1200" dirty="0">
                        <a:solidFill>
                          <a:schemeClr val="dk1"/>
                        </a:solidFill>
                        <a:effectLst/>
                        <a:latin typeface="+mn-lt"/>
                        <a:ea typeface="+mn-ea"/>
                        <a:cs typeface="+mn-cs"/>
                      </a:endParaRPr>
                    </a:p>
                  </a:txBody>
                  <a:tcPr marL="9525" marR="9525" marT="9525" marB="0" anchor="b"/>
                </a:tc>
                <a:tc>
                  <a:txBody>
                    <a:bodyPr/>
                    <a:lstStyle/>
                    <a:p>
                      <a:pPr marL="285750" indent="-285750" algn="l" defTabSz="914400" rtl="0" eaLnBrk="1" fontAlgn="b" latinLnBrk="0" hangingPunct="1">
                        <a:lnSpc>
                          <a:spcPct val="115000"/>
                        </a:lnSpc>
                        <a:spcAft>
                          <a:spcPts val="0"/>
                        </a:spcAft>
                        <a:buFont typeface="Arial" panose="020B0604020202020204" pitchFamily="34" charset="0"/>
                        <a:buChar char="•"/>
                      </a:pPr>
                      <a:r>
                        <a:rPr lang="es-EC" sz="1600" i="1" kern="1200" dirty="0">
                          <a:effectLst/>
                        </a:rPr>
                        <a:t> Los estudios</a:t>
                      </a:r>
                      <a:r>
                        <a:rPr lang="es-EC" sz="1600" i="1" kern="1200" baseline="0" dirty="0">
                          <a:effectLst/>
                        </a:rPr>
                        <a:t> relacionados con el tema de investigación hacen referencia al análisis y estadísticas publicadas por la Superintendencia de economía popular y solidaria .</a:t>
                      </a:r>
                      <a:endParaRPr lang="es-EC" sz="1600" i="1" kern="1200" dirty="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xmlns="" val="10005"/>
                  </a:ext>
                </a:extLst>
              </a:tr>
              <a:tr h="250456">
                <a:tc>
                  <a:txBody>
                    <a:bodyPr/>
                    <a:lstStyle/>
                    <a:p>
                      <a:pPr marL="342900" indent="-342900" algn="l" defTabSz="914400" rtl="0" eaLnBrk="1" fontAlgn="b" latinLnBrk="0" hangingPunct="1">
                        <a:lnSpc>
                          <a:spcPct val="115000"/>
                        </a:lnSpc>
                        <a:spcAft>
                          <a:spcPts val="0"/>
                        </a:spcAft>
                        <a:buFont typeface="Arial" panose="020B0604020202020204" pitchFamily="34" charset="0"/>
                        <a:buChar char="•"/>
                      </a:pPr>
                      <a:r>
                        <a:rPr lang="es-EC" sz="2000" i="1" kern="1200" dirty="0">
                          <a:effectLst/>
                        </a:rPr>
                        <a:t> </a:t>
                      </a:r>
                      <a:r>
                        <a:rPr lang="es-EC" sz="1600" i="1" kern="1200" dirty="0">
                          <a:solidFill>
                            <a:schemeClr val="tx1"/>
                          </a:solidFill>
                          <a:effectLst/>
                          <a:latin typeface="+mn-lt"/>
                          <a:ea typeface="+mn-ea"/>
                          <a:cs typeface="+mn-cs"/>
                        </a:rPr>
                        <a:t>Dentro de las estrategias del gobierno para erradicar la pobreza está desarrollar al sector cooperativista,</a:t>
                      </a:r>
                      <a:r>
                        <a:rPr lang="es-EC" sz="1600" i="1" kern="1200" baseline="0" dirty="0">
                          <a:solidFill>
                            <a:schemeClr val="tx1"/>
                          </a:solidFill>
                          <a:effectLst/>
                          <a:latin typeface="+mn-lt"/>
                          <a:ea typeface="+mn-ea"/>
                          <a:cs typeface="+mn-cs"/>
                        </a:rPr>
                        <a:t> y como resultado obtener el denominado buen vivir, (alcanzar un nivel de vida donde no haga falta elementos para la vida) </a:t>
                      </a:r>
                      <a:endParaRPr lang="es-EC" sz="1600" i="1" kern="1200" dirty="0">
                        <a:solidFill>
                          <a:schemeClr val="tx1"/>
                        </a:solidFill>
                        <a:effectLst/>
                        <a:latin typeface="+mn-lt"/>
                        <a:ea typeface="+mn-ea"/>
                        <a:cs typeface="+mn-cs"/>
                      </a:endParaRPr>
                    </a:p>
                  </a:txBody>
                  <a:tcPr marL="9525" marR="9525" marT="9525" marB="0" anchor="b"/>
                </a:tc>
                <a:tc>
                  <a:txBody>
                    <a:bodyPr/>
                    <a:lstStyle/>
                    <a:p>
                      <a:pPr marL="285750" indent="-285750" algn="l" defTabSz="914400" rtl="0" eaLnBrk="1" fontAlgn="b" latinLnBrk="0" hangingPunct="1">
                        <a:lnSpc>
                          <a:spcPct val="115000"/>
                        </a:lnSpc>
                        <a:spcAft>
                          <a:spcPts val="0"/>
                        </a:spcAft>
                        <a:buFont typeface="Arial" panose="020B0604020202020204" pitchFamily="34" charset="0"/>
                        <a:buChar char="•"/>
                      </a:pPr>
                      <a:r>
                        <a:rPr lang="es-EC" sz="2000" i="1" kern="1200" dirty="0">
                          <a:effectLst/>
                        </a:rPr>
                        <a:t> </a:t>
                      </a:r>
                      <a:r>
                        <a:rPr lang="es-EC" sz="1600" i="1" kern="1200" dirty="0">
                          <a:solidFill>
                            <a:schemeClr val="tx1"/>
                          </a:solidFill>
                          <a:effectLst/>
                          <a:latin typeface="+mn-lt"/>
                          <a:ea typeface="+mn-ea"/>
                          <a:cs typeface="+mn-cs"/>
                        </a:rPr>
                        <a:t>El análisis de coyuntura se enfoca en donde se hace una evaluación al desempeño del sistema financiero del sector, analizando la estructura de activos, carteras de créditos, inversiones, evolución y estructura de pasivos, depósitos,</a:t>
                      </a:r>
                    </a:p>
                  </a:txBody>
                  <a:tcPr marL="9525" marR="9525" marT="9525" marB="0" anchor="b"/>
                </a:tc>
                <a:extLst>
                  <a:ext uri="{0D108BD9-81ED-4DB2-BD59-A6C34878D82A}">
                    <a16:rowId xmlns:a16="http://schemas.microsoft.com/office/drawing/2014/main" xmlns="" val="10006"/>
                  </a:ext>
                </a:extLst>
              </a:tr>
              <a:tr h="152231">
                <a:tc>
                  <a:txBody>
                    <a:bodyPr/>
                    <a:lstStyle/>
                    <a:p>
                      <a:pPr marL="285750" indent="-285750" algn="l" defTabSz="914400" rtl="0" eaLnBrk="1" fontAlgn="b" latinLnBrk="0" hangingPunct="1">
                        <a:lnSpc>
                          <a:spcPct val="115000"/>
                        </a:lnSpc>
                        <a:spcAft>
                          <a:spcPts val="0"/>
                        </a:spcAft>
                        <a:buFont typeface="Arial" panose="020B0604020202020204" pitchFamily="34" charset="0"/>
                        <a:buChar char="•"/>
                      </a:pPr>
                      <a:r>
                        <a:rPr lang="es-EC" sz="1600" i="1" kern="1200" dirty="0">
                          <a:solidFill>
                            <a:schemeClr val="tx1"/>
                          </a:solidFill>
                          <a:effectLst/>
                          <a:latin typeface="+mn-lt"/>
                          <a:ea typeface="+mn-ea"/>
                          <a:cs typeface="+mn-cs"/>
                        </a:rPr>
                        <a:t>Realizar</a:t>
                      </a:r>
                      <a:r>
                        <a:rPr lang="es-EC" sz="1600" i="1" kern="1200" baseline="0" dirty="0">
                          <a:solidFill>
                            <a:schemeClr val="tx1"/>
                          </a:solidFill>
                          <a:effectLst/>
                          <a:latin typeface="+mn-lt"/>
                          <a:ea typeface="+mn-ea"/>
                          <a:cs typeface="+mn-cs"/>
                        </a:rPr>
                        <a:t> operaciones de crédito implica riesgos : relacionados con el  crédito, de liquidez, morosidad</a:t>
                      </a:r>
                      <a:endParaRPr lang="es-EC" sz="1600" i="1" kern="1200" dirty="0">
                        <a:solidFill>
                          <a:schemeClr val="tx1"/>
                        </a:solidFill>
                        <a:effectLst/>
                        <a:latin typeface="+mn-lt"/>
                        <a:ea typeface="+mn-ea"/>
                        <a:cs typeface="+mn-cs"/>
                      </a:endParaRPr>
                    </a:p>
                  </a:txBody>
                  <a:tcPr marL="9525" marR="9525" marT="9525" marB="0" anchor="b"/>
                </a:tc>
                <a:tc>
                  <a:txBody>
                    <a:bodyPr/>
                    <a:lstStyle/>
                    <a:p>
                      <a:pPr algn="l" defTabSz="914400" rtl="0" eaLnBrk="1" fontAlgn="b" latinLnBrk="0" hangingPunct="1">
                        <a:lnSpc>
                          <a:spcPct val="115000"/>
                        </a:lnSpc>
                        <a:spcAft>
                          <a:spcPts val="0"/>
                        </a:spcAft>
                      </a:pPr>
                      <a:r>
                        <a:rPr lang="es-EC" sz="2000" i="1" kern="1200" dirty="0">
                          <a:effectLst/>
                        </a:rPr>
                        <a:t> </a:t>
                      </a:r>
                      <a:endParaRPr lang="es-EC" sz="2000" i="1" kern="1200" dirty="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134084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907704" y="2060848"/>
            <a:ext cx="6624736" cy="4536504"/>
          </a:xfrm>
        </p:spPr>
        <p:txBody>
          <a:bodyPr/>
          <a:lstStyle/>
          <a:p>
            <a:endParaRPr lang="es-EC" dirty="0"/>
          </a:p>
          <a:p>
            <a:endParaRPr lang="es-EC" dirty="0"/>
          </a:p>
        </p:txBody>
      </p:sp>
      <p:sp>
        <p:nvSpPr>
          <p:cNvPr id="4" name="Título 1"/>
          <p:cNvSpPr>
            <a:spLocks noGrp="1"/>
          </p:cNvSpPr>
          <p:nvPr>
            <p:ph type="title"/>
          </p:nvPr>
        </p:nvSpPr>
        <p:spPr>
          <a:xfrm>
            <a:off x="1763688" y="188640"/>
            <a:ext cx="7380312" cy="936104"/>
          </a:xfrm>
        </p:spPr>
        <p:txBody>
          <a:bodyPr>
            <a:normAutofit fontScale="90000"/>
          </a:bodyPr>
          <a:lstStyle/>
          <a:p>
            <a:pPr algn="ctr"/>
            <a:r>
              <a:rPr lang="es-EC" sz="2800" b="1" i="1" dirty="0"/>
              <a:t/>
            </a:r>
            <a:br>
              <a:rPr lang="es-EC" sz="2800" b="1" i="1" dirty="0"/>
            </a:br>
            <a:r>
              <a:rPr lang="es-EC" sz="2800" b="1" i="1" dirty="0"/>
              <a:t/>
            </a:r>
            <a:br>
              <a:rPr lang="es-EC" sz="2800" b="1" i="1" dirty="0"/>
            </a:br>
            <a:r>
              <a:rPr lang="es-EC" sz="2800" b="1" i="1" dirty="0"/>
              <a:t/>
            </a:r>
            <a:br>
              <a:rPr lang="es-EC" sz="2800" b="1" i="1" dirty="0"/>
            </a:br>
            <a:r>
              <a:rPr lang="es-EC" sz="2800" b="1" i="1" dirty="0">
                <a:latin typeface="Berlin Sans FB Demi" panose="020E0802020502020306" pitchFamily="34" charset="0"/>
              </a:rPr>
              <a:t>Matriz de variables </a:t>
            </a:r>
            <a:r>
              <a:rPr lang="es-EC" b="1" i="1" dirty="0"/>
              <a:t/>
            </a:r>
            <a:br>
              <a:rPr lang="es-EC" b="1" i="1" dirty="0"/>
            </a:br>
            <a:endParaRPr lang="es-EC" b="1" i="1" dirty="0">
              <a:latin typeface="+mn-lt"/>
            </a:endParaRPr>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96" y="1407491"/>
            <a:ext cx="9179096" cy="5450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671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2267744" y="188640"/>
            <a:ext cx="5760640" cy="1008112"/>
          </a:xfrm>
        </p:spPr>
        <p:txBody>
          <a:bodyPr>
            <a:normAutofit/>
          </a:bodyPr>
          <a:lstStyle/>
          <a:p>
            <a:pPr algn="ctr"/>
            <a:r>
              <a:rPr lang="es-EC" b="1" i="1" dirty="0"/>
              <a:t>METODOLÓGIA</a:t>
            </a:r>
            <a:endParaRPr lang="es-ES" b="1" i="1" dirty="0"/>
          </a:p>
        </p:txBody>
      </p:sp>
      <p:sp>
        <p:nvSpPr>
          <p:cNvPr id="3" name="2 Marcador de contenido"/>
          <p:cNvSpPr>
            <a:spLocks noGrp="1"/>
          </p:cNvSpPr>
          <p:nvPr>
            <p:ph idx="1"/>
          </p:nvPr>
        </p:nvSpPr>
        <p:spPr>
          <a:xfrm>
            <a:off x="1835696" y="1700808"/>
            <a:ext cx="6851104" cy="4425355"/>
          </a:xfrm>
        </p:spPr>
        <p:txBody>
          <a:bodyPr/>
          <a:lstStyle/>
          <a:p>
            <a:r>
              <a:rPr lang="es-ES" b="1" dirty="0"/>
              <a:t>Población y muestra</a:t>
            </a:r>
          </a:p>
          <a:p>
            <a:pPr marL="0" indent="0">
              <a:buNone/>
            </a:pPr>
            <a:endParaRPr lang="es-ES" sz="1800" dirty="0"/>
          </a:p>
        </p:txBody>
      </p:sp>
      <mc:AlternateContent xmlns:mc="http://schemas.openxmlformats.org/markup-compatibility/2006" xmlns:a14="http://schemas.microsoft.com/office/drawing/2010/main">
        <mc:Choice Requires="a14">
          <p:sp>
            <p:nvSpPr>
              <p:cNvPr id="6" name="5 Rectángulo"/>
              <p:cNvSpPr/>
              <p:nvPr/>
            </p:nvSpPr>
            <p:spPr>
              <a:xfrm>
                <a:off x="3048752" y="2276872"/>
                <a:ext cx="5832648" cy="77194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s-EC" b="1" i="1">
                          <a:latin typeface="Cambria Math"/>
                        </a:rPr>
                        <m:t>𝒏</m:t>
                      </m:r>
                      <m:r>
                        <a:rPr lang="es-EC" b="1" i="1">
                          <a:latin typeface="Cambria Math"/>
                        </a:rPr>
                        <m:t>=</m:t>
                      </m:r>
                      <m:f>
                        <m:fPr>
                          <m:ctrlPr>
                            <a:rPr lang="es-ES" i="1">
                              <a:latin typeface="Cambria Math" panose="02040503050406030204" pitchFamily="18" charset="0"/>
                            </a:rPr>
                          </m:ctrlPr>
                        </m:fPr>
                        <m:num>
                          <m:r>
                            <a:rPr lang="es-EC" i="1">
                              <a:latin typeface="Cambria Math"/>
                            </a:rPr>
                            <m:t>0.1∗0.9∗147∗ </m:t>
                          </m:r>
                          <m:sSup>
                            <m:sSupPr>
                              <m:ctrlPr>
                                <a:rPr lang="es-ES" i="1">
                                  <a:latin typeface="Cambria Math" panose="02040503050406030204" pitchFamily="18" charset="0"/>
                                </a:rPr>
                              </m:ctrlPr>
                            </m:sSupPr>
                            <m:e>
                              <m:r>
                                <a:rPr lang="es-EC" i="1">
                                  <a:latin typeface="Cambria Math"/>
                                </a:rPr>
                                <m:t>(1.49)</m:t>
                              </m:r>
                            </m:e>
                            <m:sup>
                              <m:r>
                                <a:rPr lang="es-EC" i="1">
                                  <a:latin typeface="Cambria Math"/>
                                </a:rPr>
                                <m:t>2 </m:t>
                              </m:r>
                            </m:sup>
                          </m:sSup>
                        </m:num>
                        <m:den>
                          <m:d>
                            <m:dPr>
                              <m:ctrlPr>
                                <a:rPr lang="es-ES" i="1">
                                  <a:latin typeface="Cambria Math" panose="02040503050406030204" pitchFamily="18" charset="0"/>
                                </a:rPr>
                              </m:ctrlPr>
                            </m:dPr>
                            <m:e>
                              <m:r>
                                <a:rPr lang="es-EC" i="1">
                                  <a:latin typeface="Cambria Math"/>
                                </a:rPr>
                                <m:t>147−1</m:t>
                              </m:r>
                            </m:e>
                          </m:d>
                          <m:sSup>
                            <m:sSupPr>
                              <m:ctrlPr>
                                <a:rPr lang="es-ES" i="1">
                                  <a:latin typeface="Cambria Math" panose="02040503050406030204" pitchFamily="18" charset="0"/>
                                </a:rPr>
                              </m:ctrlPr>
                            </m:sSupPr>
                            <m:e>
                              <m:r>
                                <a:rPr lang="es-EC" i="1">
                                  <a:latin typeface="Cambria Math"/>
                                </a:rPr>
                                <m:t>(0.135)</m:t>
                              </m:r>
                            </m:e>
                            <m:sup>
                              <m:r>
                                <a:rPr lang="es-EC" i="1">
                                  <a:latin typeface="Cambria Math"/>
                                </a:rPr>
                                <m:t>2</m:t>
                              </m:r>
                            </m:sup>
                          </m:sSup>
                          <m:r>
                            <a:rPr lang="es-EC" i="1">
                              <a:latin typeface="Cambria Math"/>
                            </a:rPr>
                            <m:t> + </m:t>
                          </m:r>
                          <m:sSup>
                            <m:sSupPr>
                              <m:ctrlPr>
                                <a:rPr lang="es-ES" i="1">
                                  <a:latin typeface="Cambria Math" panose="02040503050406030204" pitchFamily="18" charset="0"/>
                                </a:rPr>
                              </m:ctrlPr>
                            </m:sSupPr>
                            <m:e>
                              <m:r>
                                <a:rPr lang="es-EC" i="1">
                                  <a:latin typeface="Cambria Math"/>
                                </a:rPr>
                                <m:t>0.1 ∗0.9 ∗(1.49)</m:t>
                              </m:r>
                            </m:e>
                            <m:sup>
                              <m:r>
                                <a:rPr lang="es-EC" i="1">
                                  <a:latin typeface="Cambria Math"/>
                                </a:rPr>
                                <m:t>2</m:t>
                              </m:r>
                            </m:sup>
                          </m:sSup>
                          <m:r>
                            <a:rPr lang="es-EC" i="1">
                              <a:latin typeface="Cambria Math"/>
                            </a:rPr>
                            <m:t> </m:t>
                          </m:r>
                        </m:den>
                      </m:f>
                    </m:oMath>
                  </m:oMathPara>
                </a14:m>
                <a:endParaRPr lang="es-ES" dirty="0"/>
              </a:p>
            </p:txBody>
          </p:sp>
        </mc:Choice>
        <mc:Fallback xmlns="">
          <p:sp>
            <p:nvSpPr>
              <p:cNvPr id="6" name="5 Rectángulo"/>
              <p:cNvSpPr>
                <a:spLocks noRot="1" noChangeAspect="1" noMove="1" noResize="1" noEditPoints="1" noAdjustHandles="1" noChangeArrowheads="1" noChangeShapeType="1" noTextEdit="1"/>
              </p:cNvSpPr>
              <p:nvPr/>
            </p:nvSpPr>
            <p:spPr>
              <a:xfrm>
                <a:off x="3048752" y="2276872"/>
                <a:ext cx="5832648" cy="771943"/>
              </a:xfrm>
              <a:prstGeom prst="rect">
                <a:avLst/>
              </a:prstGeom>
              <a:blipFill rotWithShape="1">
                <a:blip r:embed="rId2"/>
                <a:stretch>
                  <a:fillRect/>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7" name="6 Rectángulo"/>
              <p:cNvSpPr/>
              <p:nvPr/>
            </p:nvSpPr>
            <p:spPr>
              <a:xfrm>
                <a:off x="5076056" y="3048815"/>
                <a:ext cx="124906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ES" b="1" i="1" smtClean="0">
                          <a:latin typeface="Cambria Math"/>
                        </a:rPr>
                        <m:t>𝒏</m:t>
                      </m:r>
                      <m:r>
                        <a:rPr lang="es-ES" i="1">
                          <a:latin typeface="Cambria Math"/>
                        </a:rPr>
                        <m:t>=10</m:t>
                      </m:r>
                      <m:r>
                        <a:rPr lang="es-ES" b="0" i="1" smtClean="0">
                          <a:latin typeface="Cambria Math"/>
                        </a:rPr>
                        <m:t>,</m:t>
                      </m:r>
                      <m:r>
                        <a:rPr lang="es-ES" i="1">
                          <a:latin typeface="Cambria Math"/>
                        </a:rPr>
                        <m:t>26</m:t>
                      </m:r>
                    </m:oMath>
                  </m:oMathPara>
                </a14:m>
                <a:endParaRPr lang="es-ES" dirty="0"/>
              </a:p>
            </p:txBody>
          </p:sp>
        </mc:Choice>
        <mc:Fallback xmlns="">
          <p:sp>
            <p:nvSpPr>
              <p:cNvPr id="7" name="6 Rectángulo"/>
              <p:cNvSpPr>
                <a:spLocks noRot="1" noChangeAspect="1" noMove="1" noResize="1" noEditPoints="1" noAdjustHandles="1" noChangeArrowheads="1" noChangeShapeType="1" noTextEdit="1"/>
              </p:cNvSpPr>
              <p:nvPr/>
            </p:nvSpPr>
            <p:spPr>
              <a:xfrm>
                <a:off x="5076056" y="3048815"/>
                <a:ext cx="1249060" cy="369332"/>
              </a:xfrm>
              <a:prstGeom prst="rect">
                <a:avLst/>
              </a:prstGeom>
              <a:blipFill rotWithShape="1">
                <a:blip r:embed="rId3"/>
                <a:stretch>
                  <a:fillRect/>
                </a:stretch>
              </a:blipFill>
            </p:spPr>
            <p:txBody>
              <a:bodyPr/>
              <a:lstStyle/>
              <a:p>
                <a:r>
                  <a:rPr lang="es-EC">
                    <a:noFill/>
                  </a:rPr>
                  <a:t> </a:t>
                </a:r>
              </a:p>
            </p:txBody>
          </p:sp>
        </mc:Fallback>
      </mc:AlternateContent>
      <p:sp>
        <p:nvSpPr>
          <p:cNvPr id="2" name="1 Rectángulo"/>
          <p:cNvSpPr/>
          <p:nvPr/>
        </p:nvSpPr>
        <p:spPr>
          <a:xfrm>
            <a:off x="251520" y="3420139"/>
            <a:ext cx="8064896" cy="2862322"/>
          </a:xfrm>
          <a:prstGeom prst="rect">
            <a:avLst/>
          </a:prstGeom>
        </p:spPr>
        <p:txBody>
          <a:bodyPr wrap="square">
            <a:spAutoFit/>
          </a:bodyPr>
          <a:lstStyle/>
          <a:p>
            <a:pPr lvl="0"/>
            <a:r>
              <a:rPr lang="es-ES" b="1" i="1" dirty="0"/>
              <a:t>Investigación documental o bibliográfica: </a:t>
            </a:r>
          </a:p>
          <a:p>
            <a:pPr lvl="0"/>
            <a:endParaRPr lang="es-ES" b="1" i="1" dirty="0"/>
          </a:p>
          <a:p>
            <a:pPr lvl="0"/>
            <a:r>
              <a:rPr lang="es-EC" i="1" dirty="0"/>
              <a:t>Técnica que se orienta hacia la selección y recopilación de información por medio de la lectura y crítica de documentos y materiales bibliográficos, Libros electrónicos, revistas, periódicos, fuentes secundarias </a:t>
            </a:r>
            <a:endParaRPr lang="es-ES" i="1" dirty="0"/>
          </a:p>
          <a:p>
            <a:endParaRPr lang="es-ES" i="1" dirty="0"/>
          </a:p>
          <a:p>
            <a:r>
              <a:rPr lang="es-EC" b="1" i="1" dirty="0"/>
              <a:t>Las fuentes secundarias</a:t>
            </a:r>
          </a:p>
          <a:p>
            <a:r>
              <a:rPr lang="es-EC" i="1" dirty="0"/>
              <a:t>Información proveniente: INEC, página web de la Superintendencia de Economía Popular y Solidaria, </a:t>
            </a:r>
            <a:r>
              <a:rPr lang="es-EC" i="1" dirty="0" err="1"/>
              <a:t>papers</a:t>
            </a:r>
            <a:r>
              <a:rPr lang="es-EC" i="1" dirty="0"/>
              <a:t> y publicaciones que garanticen que su información es confiable. </a:t>
            </a:r>
            <a:endParaRPr lang="es-ES" i="1" dirty="0"/>
          </a:p>
        </p:txBody>
      </p:sp>
    </p:spTree>
    <p:extLst>
      <p:ext uri="{BB962C8B-B14F-4D97-AF65-F5344CB8AC3E}">
        <p14:creationId xmlns:p14="http://schemas.microsoft.com/office/powerpoint/2010/main" val="1771472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835696" y="1628800"/>
            <a:ext cx="6912768" cy="5229200"/>
          </a:xfrm>
        </p:spPr>
        <p:txBody>
          <a:bodyPr/>
          <a:lstStyle/>
          <a:p>
            <a:pPr marL="0" indent="0">
              <a:buNone/>
            </a:pPr>
            <a:r>
              <a:rPr lang="es-EC" i="1" dirty="0"/>
              <a:t>1. Captaciones  (depósitos)  </a:t>
            </a:r>
          </a:p>
        </p:txBody>
      </p:sp>
      <p:sp>
        <p:nvSpPr>
          <p:cNvPr id="5" name="Título 1"/>
          <p:cNvSpPr>
            <a:spLocks noGrp="1"/>
          </p:cNvSpPr>
          <p:nvPr>
            <p:ph type="title"/>
          </p:nvPr>
        </p:nvSpPr>
        <p:spPr>
          <a:xfrm>
            <a:off x="1403648" y="188640"/>
            <a:ext cx="7488832" cy="1008112"/>
          </a:xfrm>
        </p:spPr>
        <p:txBody>
          <a:bodyPr>
            <a:normAutofit fontScale="90000"/>
          </a:bodyPr>
          <a:lstStyle/>
          <a:p>
            <a:pPr algn="ctr"/>
            <a:r>
              <a:rPr lang="es-EC" b="1" i="1" dirty="0">
                <a:latin typeface="+mn-lt"/>
              </a:rPr>
              <a:t/>
            </a:r>
            <a:br>
              <a:rPr lang="es-EC" b="1" i="1" dirty="0">
                <a:latin typeface="+mn-lt"/>
              </a:rPr>
            </a:br>
            <a:r>
              <a:rPr lang="es-EC" b="1" i="1" dirty="0">
                <a:latin typeface="+mn-lt"/>
              </a:rPr>
              <a:t>Resultados  </a:t>
            </a:r>
            <a:r>
              <a:rPr lang="es-EC" i="1" dirty="0">
                <a:latin typeface="+mn-lt"/>
              </a:rPr>
              <a:t/>
            </a:r>
            <a:br>
              <a:rPr lang="es-EC" i="1" dirty="0">
                <a:latin typeface="+mn-lt"/>
              </a:rPr>
            </a:br>
            <a:endParaRPr lang="es-EC" b="1" i="1" dirty="0">
              <a:latin typeface="+mn-lt"/>
            </a:endParaRPr>
          </a:p>
        </p:txBody>
      </p:sp>
      <p:sp>
        <p:nvSpPr>
          <p:cNvPr id="2" name="1 Rectángulo"/>
          <p:cNvSpPr/>
          <p:nvPr/>
        </p:nvSpPr>
        <p:spPr>
          <a:xfrm>
            <a:off x="2159732" y="1295762"/>
            <a:ext cx="4824536" cy="477054"/>
          </a:xfrm>
          <a:prstGeom prst="rect">
            <a:avLst/>
          </a:prstGeom>
        </p:spPr>
        <p:txBody>
          <a:bodyPr wrap="square">
            <a:spAutoFit/>
          </a:bodyPr>
          <a:lstStyle/>
          <a:p>
            <a:pPr algn="ctr"/>
            <a:r>
              <a:rPr lang="es-EC" sz="2500" b="1" i="1" dirty="0"/>
              <a:t>Informe ejecutivo </a:t>
            </a:r>
            <a:endParaRPr lang="es-EC" sz="2500" i="1"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7" name="6 Objeto"/>
          <p:cNvGraphicFramePr>
            <a:graphicFrameLocks noChangeAspect="1"/>
          </p:cNvGraphicFramePr>
          <p:nvPr>
            <p:extLst>
              <p:ext uri="{D42A27DB-BD31-4B8C-83A1-F6EECF244321}">
                <p14:modId xmlns:p14="http://schemas.microsoft.com/office/powerpoint/2010/main" val="287181751"/>
              </p:ext>
            </p:extLst>
          </p:nvPr>
        </p:nvGraphicFramePr>
        <p:xfrm>
          <a:off x="1907704" y="2204864"/>
          <a:ext cx="7153582" cy="720080"/>
        </p:xfrm>
        <a:graphic>
          <a:graphicData uri="http://schemas.openxmlformats.org/presentationml/2006/ole">
            <mc:AlternateContent xmlns:mc="http://schemas.openxmlformats.org/markup-compatibility/2006">
              <mc:Choice xmlns:v="urn:schemas-microsoft-com:vml" Requires="v">
                <p:oleObj spid="_x0000_s24602" name="Hoja de cálculo" r:id="rId4" imgW="7572489" imgH="590623" progId="Excel.Sheet.12">
                  <p:embed/>
                </p:oleObj>
              </mc:Choice>
              <mc:Fallback>
                <p:oleObj name="Hoja de cálculo" r:id="rId4" imgW="7572489" imgH="590623" progId="Excel.Sheet.12">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7704" y="2204864"/>
                        <a:ext cx="7153582" cy="720080"/>
                      </a:xfrm>
                      <a:prstGeom prst="rect">
                        <a:avLst/>
                      </a:prstGeom>
                      <a:noFill/>
                    </p:spPr>
                  </p:pic>
                </p:oleObj>
              </mc:Fallback>
            </mc:AlternateContent>
          </a:graphicData>
        </a:graphic>
      </p:graphicFrame>
      <p:graphicFrame>
        <p:nvGraphicFramePr>
          <p:cNvPr id="8" name="7 Gráfico"/>
          <p:cNvGraphicFramePr/>
          <p:nvPr>
            <p:extLst>
              <p:ext uri="{D42A27DB-BD31-4B8C-83A1-F6EECF244321}">
                <p14:modId xmlns:p14="http://schemas.microsoft.com/office/powerpoint/2010/main" val="432574499"/>
              </p:ext>
            </p:extLst>
          </p:nvPr>
        </p:nvGraphicFramePr>
        <p:xfrm>
          <a:off x="2051720" y="2996952"/>
          <a:ext cx="4932548" cy="288032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771472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1340768"/>
            <a:ext cx="8172400" cy="5184576"/>
          </a:xfrm>
        </p:spPr>
        <p:txBody>
          <a:bodyPr/>
          <a:lstStyle/>
          <a:p>
            <a:pPr marL="0" indent="0">
              <a:buNone/>
            </a:pPr>
            <a:r>
              <a:rPr lang="es-EC" b="1" i="1" dirty="0"/>
              <a:t>2.  Colocación de crédito </a:t>
            </a:r>
            <a:endParaRPr lang="es-ES" i="1" dirty="0"/>
          </a:p>
          <a:p>
            <a:pPr marL="0" indent="0">
              <a:buNone/>
            </a:pPr>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1665408362"/>
              </p:ext>
            </p:extLst>
          </p:nvPr>
        </p:nvGraphicFramePr>
        <p:xfrm>
          <a:off x="827584" y="2276872"/>
          <a:ext cx="8136905" cy="936104"/>
        </p:xfrm>
        <a:graphic>
          <a:graphicData uri="http://schemas.openxmlformats.org/drawingml/2006/table">
            <a:tbl>
              <a:tblPr firstRow="1" firstCol="1" bandRow="1">
                <a:tableStyleId>{5C22544A-7EE6-4342-B048-85BDC9FD1C3A}</a:tableStyleId>
              </a:tblPr>
              <a:tblGrid>
                <a:gridCol w="1627381">
                  <a:extLst>
                    <a:ext uri="{9D8B030D-6E8A-4147-A177-3AD203B41FA5}">
                      <a16:colId xmlns:a16="http://schemas.microsoft.com/office/drawing/2014/main" xmlns="" val="20000"/>
                    </a:ext>
                  </a:extLst>
                </a:gridCol>
                <a:gridCol w="1627381">
                  <a:extLst>
                    <a:ext uri="{9D8B030D-6E8A-4147-A177-3AD203B41FA5}">
                      <a16:colId xmlns:a16="http://schemas.microsoft.com/office/drawing/2014/main" xmlns="" val="20001"/>
                    </a:ext>
                  </a:extLst>
                </a:gridCol>
                <a:gridCol w="1627381">
                  <a:extLst>
                    <a:ext uri="{9D8B030D-6E8A-4147-A177-3AD203B41FA5}">
                      <a16:colId xmlns:a16="http://schemas.microsoft.com/office/drawing/2014/main" xmlns="" val="20002"/>
                    </a:ext>
                  </a:extLst>
                </a:gridCol>
                <a:gridCol w="1627381">
                  <a:extLst>
                    <a:ext uri="{9D8B030D-6E8A-4147-A177-3AD203B41FA5}">
                      <a16:colId xmlns:a16="http://schemas.microsoft.com/office/drawing/2014/main" xmlns="" val="20003"/>
                    </a:ext>
                  </a:extLst>
                </a:gridCol>
                <a:gridCol w="1627381">
                  <a:extLst>
                    <a:ext uri="{9D8B030D-6E8A-4147-A177-3AD203B41FA5}">
                      <a16:colId xmlns:a16="http://schemas.microsoft.com/office/drawing/2014/main" xmlns="" val="20004"/>
                    </a:ext>
                  </a:extLst>
                </a:gridCol>
              </a:tblGrid>
              <a:tr h="468052">
                <a:tc rowSpan="2">
                  <a:txBody>
                    <a:bodyPr/>
                    <a:lstStyle/>
                    <a:p>
                      <a:pPr algn="ctr">
                        <a:lnSpc>
                          <a:spcPct val="115000"/>
                        </a:lnSpc>
                        <a:spcAft>
                          <a:spcPts val="0"/>
                        </a:spcAft>
                      </a:pPr>
                      <a:r>
                        <a:rPr lang="es-EC" sz="1800" dirty="0">
                          <a:effectLst/>
                        </a:rPr>
                        <a:t>Cartera de Crédito </a:t>
                      </a:r>
                      <a:endParaRPr lang="es-EC" sz="1800" dirty="0">
                        <a:effectLst/>
                        <a:latin typeface="Calibri"/>
                        <a:ea typeface="Calibri"/>
                        <a:cs typeface="Times New Roman"/>
                      </a:endParaRPr>
                    </a:p>
                  </a:txBody>
                  <a:tcPr marL="44450" marR="44450" marT="0" marB="0" anchor="ctr"/>
                </a:tc>
                <a:tc>
                  <a:txBody>
                    <a:bodyPr/>
                    <a:lstStyle/>
                    <a:p>
                      <a:pPr algn="r">
                        <a:lnSpc>
                          <a:spcPct val="115000"/>
                        </a:lnSpc>
                        <a:spcAft>
                          <a:spcPts val="0"/>
                        </a:spcAft>
                      </a:pPr>
                      <a:r>
                        <a:rPr lang="es-EC" sz="1800">
                          <a:effectLst/>
                        </a:rPr>
                        <a:t>2013</a:t>
                      </a:r>
                      <a:endParaRPr lang="es-EC" sz="18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800">
                          <a:effectLst/>
                        </a:rPr>
                        <a:t>2014</a:t>
                      </a:r>
                      <a:endParaRPr lang="es-EC" sz="18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800">
                          <a:effectLst/>
                        </a:rPr>
                        <a:t>2015</a:t>
                      </a:r>
                      <a:endParaRPr lang="es-EC" sz="18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800">
                          <a:effectLst/>
                        </a:rPr>
                        <a:t>2016</a:t>
                      </a:r>
                      <a:endParaRPr lang="es-EC" sz="1800">
                        <a:effectLst/>
                        <a:latin typeface="Calibri"/>
                        <a:ea typeface="Calibri"/>
                        <a:cs typeface="Times New Roman"/>
                      </a:endParaRPr>
                    </a:p>
                  </a:txBody>
                  <a:tcPr marL="44450" marR="44450" marT="0" marB="0" anchor="b"/>
                </a:tc>
                <a:extLst>
                  <a:ext uri="{0D108BD9-81ED-4DB2-BD59-A6C34878D82A}">
                    <a16:rowId xmlns:a16="http://schemas.microsoft.com/office/drawing/2014/main" xmlns="" val="10000"/>
                  </a:ext>
                </a:extLst>
              </a:tr>
              <a:tr h="468052">
                <a:tc vMerge="1">
                  <a:txBody>
                    <a:bodyPr/>
                    <a:lstStyle/>
                    <a:p>
                      <a:endParaRPr lang="es-EC"/>
                    </a:p>
                  </a:txBody>
                  <a:tcPr/>
                </a:tc>
                <a:tc>
                  <a:txBody>
                    <a:bodyPr/>
                    <a:lstStyle/>
                    <a:p>
                      <a:pPr algn="r">
                        <a:lnSpc>
                          <a:spcPct val="115000"/>
                        </a:lnSpc>
                        <a:spcAft>
                          <a:spcPts val="0"/>
                        </a:spcAft>
                      </a:pPr>
                      <a:r>
                        <a:rPr lang="es-EC" sz="1800" dirty="0">
                          <a:effectLst/>
                        </a:rPr>
                        <a:t>11,83%</a:t>
                      </a:r>
                      <a:endParaRPr lang="es-EC" sz="1800" dirty="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800">
                          <a:effectLst/>
                        </a:rPr>
                        <a:t>16,07%</a:t>
                      </a:r>
                      <a:endParaRPr lang="es-EC" sz="18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800">
                          <a:effectLst/>
                        </a:rPr>
                        <a:t>19,69%</a:t>
                      </a:r>
                      <a:endParaRPr lang="es-EC" sz="18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1800" dirty="0">
                          <a:effectLst/>
                        </a:rPr>
                        <a:t>-7,23%</a:t>
                      </a:r>
                      <a:endParaRPr lang="es-EC" sz="1800" dirty="0">
                        <a:effectLst/>
                        <a:latin typeface="Calibri"/>
                        <a:ea typeface="Calibri"/>
                        <a:cs typeface="Times New Roman"/>
                      </a:endParaRPr>
                    </a:p>
                  </a:txBody>
                  <a:tcPr marL="44450" marR="44450" marT="0" marB="0" anchor="b"/>
                </a:tc>
                <a:extLst>
                  <a:ext uri="{0D108BD9-81ED-4DB2-BD59-A6C34878D82A}">
                    <a16:rowId xmlns:a16="http://schemas.microsoft.com/office/drawing/2014/main" xmlns="" val="10001"/>
                  </a:ext>
                </a:extLst>
              </a:tr>
            </a:tbl>
          </a:graphicData>
        </a:graphic>
      </p:graphicFrame>
      <p:graphicFrame>
        <p:nvGraphicFramePr>
          <p:cNvPr id="7" name="6 Gráfico"/>
          <p:cNvGraphicFramePr/>
          <p:nvPr>
            <p:extLst>
              <p:ext uri="{D42A27DB-BD31-4B8C-83A1-F6EECF244321}">
                <p14:modId xmlns:p14="http://schemas.microsoft.com/office/powerpoint/2010/main" val="4084485276"/>
              </p:ext>
            </p:extLst>
          </p:nvPr>
        </p:nvGraphicFramePr>
        <p:xfrm>
          <a:off x="1547664" y="3356992"/>
          <a:ext cx="5832648" cy="30963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71472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a:spLocks noGrp="1"/>
          </p:cNvSpPr>
          <p:nvPr>
            <p:ph idx="1"/>
          </p:nvPr>
        </p:nvSpPr>
        <p:spPr>
          <a:xfrm>
            <a:off x="755576" y="1124744"/>
            <a:ext cx="7931224" cy="5001419"/>
          </a:xfrm>
        </p:spPr>
        <p:txBody>
          <a:bodyPr/>
          <a:lstStyle/>
          <a:p>
            <a:pPr marL="0" indent="0">
              <a:buNone/>
            </a:pPr>
            <a:r>
              <a:rPr lang="es-EC" b="1" i="1" dirty="0"/>
              <a:t>3.  Riesgos de crédito (morosidad) </a:t>
            </a:r>
            <a:endParaRPr lang="es-ES" i="1" dirty="0"/>
          </a:p>
          <a:p>
            <a:pPr marL="0" indent="0">
              <a:buNone/>
            </a:pPr>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2382530267"/>
              </p:ext>
            </p:extLst>
          </p:nvPr>
        </p:nvGraphicFramePr>
        <p:xfrm>
          <a:off x="1043608" y="2276872"/>
          <a:ext cx="7560840" cy="1341476"/>
        </p:xfrm>
        <a:graphic>
          <a:graphicData uri="http://schemas.openxmlformats.org/drawingml/2006/table">
            <a:tbl>
              <a:tblPr firstRow="1" firstCol="1" bandRow="1">
                <a:tableStyleId>{5C22544A-7EE6-4342-B048-85BDC9FD1C3A}</a:tableStyleId>
              </a:tblPr>
              <a:tblGrid>
                <a:gridCol w="1455840">
                  <a:extLst>
                    <a:ext uri="{9D8B030D-6E8A-4147-A177-3AD203B41FA5}">
                      <a16:colId xmlns:a16="http://schemas.microsoft.com/office/drawing/2014/main" xmlns="" val="20000"/>
                    </a:ext>
                  </a:extLst>
                </a:gridCol>
                <a:gridCol w="1144113">
                  <a:extLst>
                    <a:ext uri="{9D8B030D-6E8A-4147-A177-3AD203B41FA5}">
                      <a16:colId xmlns:a16="http://schemas.microsoft.com/office/drawing/2014/main" xmlns="" val="20001"/>
                    </a:ext>
                  </a:extLst>
                </a:gridCol>
                <a:gridCol w="1144113">
                  <a:extLst>
                    <a:ext uri="{9D8B030D-6E8A-4147-A177-3AD203B41FA5}">
                      <a16:colId xmlns:a16="http://schemas.microsoft.com/office/drawing/2014/main" xmlns="" val="20002"/>
                    </a:ext>
                  </a:extLst>
                </a:gridCol>
                <a:gridCol w="1276994">
                  <a:extLst>
                    <a:ext uri="{9D8B030D-6E8A-4147-A177-3AD203B41FA5}">
                      <a16:colId xmlns:a16="http://schemas.microsoft.com/office/drawing/2014/main" xmlns="" val="20003"/>
                    </a:ext>
                  </a:extLst>
                </a:gridCol>
                <a:gridCol w="1292037">
                  <a:extLst>
                    <a:ext uri="{9D8B030D-6E8A-4147-A177-3AD203B41FA5}">
                      <a16:colId xmlns:a16="http://schemas.microsoft.com/office/drawing/2014/main" xmlns="" val="20004"/>
                    </a:ext>
                  </a:extLst>
                </a:gridCol>
                <a:gridCol w="1247743">
                  <a:extLst>
                    <a:ext uri="{9D8B030D-6E8A-4147-A177-3AD203B41FA5}">
                      <a16:colId xmlns:a16="http://schemas.microsoft.com/office/drawing/2014/main" xmlns="" val="20005"/>
                    </a:ext>
                  </a:extLst>
                </a:gridCol>
              </a:tblGrid>
              <a:tr h="395072">
                <a:tc>
                  <a:txBody>
                    <a:bodyPr/>
                    <a:lstStyle/>
                    <a:p>
                      <a:pPr algn="ctr">
                        <a:lnSpc>
                          <a:spcPct val="115000"/>
                        </a:lnSpc>
                        <a:spcAft>
                          <a:spcPts val="0"/>
                        </a:spcAft>
                      </a:pPr>
                      <a:r>
                        <a:rPr lang="es-ES" sz="1800">
                          <a:effectLst/>
                        </a:rPr>
                        <a:t>Morosidad </a:t>
                      </a:r>
                      <a:endParaRPr lang="es-EC" sz="18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800">
                          <a:effectLst/>
                        </a:rPr>
                        <a:t>2012</a:t>
                      </a:r>
                      <a:endParaRPr lang="es-EC" sz="18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800">
                          <a:effectLst/>
                        </a:rPr>
                        <a:t>2013</a:t>
                      </a:r>
                      <a:endParaRPr lang="es-EC" sz="18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800">
                          <a:effectLst/>
                        </a:rPr>
                        <a:t>2014</a:t>
                      </a:r>
                      <a:endParaRPr lang="es-EC" sz="18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800">
                          <a:effectLst/>
                        </a:rPr>
                        <a:t>2015</a:t>
                      </a:r>
                      <a:endParaRPr lang="es-EC" sz="18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800">
                          <a:effectLst/>
                        </a:rPr>
                        <a:t>2016</a:t>
                      </a:r>
                      <a:endParaRPr lang="es-EC" sz="1800">
                        <a:effectLst/>
                        <a:latin typeface="Calibri"/>
                        <a:ea typeface="Calibri"/>
                        <a:cs typeface="Times New Roman"/>
                      </a:endParaRPr>
                    </a:p>
                  </a:txBody>
                  <a:tcPr marL="44450" marR="44450" marT="0" marB="0" anchor="ctr"/>
                </a:tc>
                <a:extLst>
                  <a:ext uri="{0D108BD9-81ED-4DB2-BD59-A6C34878D82A}">
                    <a16:rowId xmlns:a16="http://schemas.microsoft.com/office/drawing/2014/main" xmlns="" val="10000"/>
                  </a:ext>
                </a:extLst>
              </a:tr>
              <a:tr h="685048">
                <a:tc>
                  <a:txBody>
                    <a:bodyPr/>
                    <a:lstStyle/>
                    <a:p>
                      <a:pPr>
                        <a:lnSpc>
                          <a:spcPct val="115000"/>
                        </a:lnSpc>
                        <a:spcAft>
                          <a:spcPts val="0"/>
                        </a:spcAft>
                      </a:pPr>
                      <a:r>
                        <a:rPr lang="es-ES" sz="1800">
                          <a:effectLst/>
                        </a:rPr>
                        <a:t>Cartera Vencida/Cartera de crédito </a:t>
                      </a:r>
                      <a:endParaRPr lang="es-EC" sz="18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800">
                          <a:effectLst/>
                        </a:rPr>
                        <a:t>1,41%</a:t>
                      </a:r>
                      <a:endParaRPr lang="es-EC" sz="18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800">
                          <a:effectLst/>
                        </a:rPr>
                        <a:t>1,87%</a:t>
                      </a:r>
                      <a:endParaRPr lang="es-EC" sz="18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800">
                          <a:effectLst/>
                        </a:rPr>
                        <a:t>2,44%</a:t>
                      </a:r>
                      <a:endParaRPr lang="es-EC" sz="18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800">
                          <a:effectLst/>
                        </a:rPr>
                        <a:t>3,18%</a:t>
                      </a:r>
                      <a:endParaRPr lang="es-EC" sz="18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800" dirty="0">
                          <a:effectLst/>
                        </a:rPr>
                        <a:t>3,67%</a:t>
                      </a:r>
                      <a:endParaRPr lang="es-EC" sz="1800" dirty="0">
                        <a:effectLst/>
                        <a:latin typeface="Calibri"/>
                        <a:ea typeface="Calibri"/>
                        <a:cs typeface="Times New Roman"/>
                      </a:endParaRPr>
                    </a:p>
                  </a:txBody>
                  <a:tcPr marL="44450" marR="44450" marT="0" marB="0" anchor="ctr"/>
                </a:tc>
                <a:extLst>
                  <a:ext uri="{0D108BD9-81ED-4DB2-BD59-A6C34878D82A}">
                    <a16:rowId xmlns:a16="http://schemas.microsoft.com/office/drawing/2014/main" xmlns="" val="10001"/>
                  </a:ext>
                </a:extLst>
              </a:tr>
            </a:tbl>
          </a:graphicData>
        </a:graphic>
      </p:graphicFrame>
      <p:graphicFrame>
        <p:nvGraphicFramePr>
          <p:cNvPr id="7" name="1 Gráfico"/>
          <p:cNvGraphicFramePr>
            <a:graphicFrameLocks/>
          </p:cNvGraphicFramePr>
          <p:nvPr>
            <p:extLst>
              <p:ext uri="{D42A27DB-BD31-4B8C-83A1-F6EECF244321}">
                <p14:modId xmlns:p14="http://schemas.microsoft.com/office/powerpoint/2010/main" val="3092432782"/>
              </p:ext>
            </p:extLst>
          </p:nvPr>
        </p:nvGraphicFramePr>
        <p:xfrm>
          <a:off x="2699792" y="378904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71472160"/>
      </p:ext>
    </p:extLst>
  </p:cSld>
  <p:clrMapOvr>
    <a:masterClrMapping/>
  </p:clrMapOvr>
</p:sld>
</file>

<file path=ppt/theme/theme1.xml><?xml version="1.0" encoding="utf-8"?>
<a:theme xmlns:a="http://schemas.openxmlformats.org/drawingml/2006/main" name="Mod">
  <a:themeElements>
    <a:clrScheme name="Mod">
      <a:dk1>
        <a:sysClr val="windowText" lastClr="000000"/>
      </a:dk1>
      <a:lt1>
        <a:sysClr val="window" lastClr="FFFFFF"/>
      </a:lt1>
      <a:dk2>
        <a:srgbClr val="065218"/>
      </a:dk2>
      <a:lt2>
        <a:srgbClr val="EDF3AE"/>
      </a:lt2>
      <a:accent1>
        <a:srgbClr val="8FCB17"/>
      </a:accent1>
      <a:accent2>
        <a:srgbClr val="769F11"/>
      </a:accent2>
      <a:accent3>
        <a:srgbClr val="D4E336"/>
      </a:accent3>
      <a:accent4>
        <a:srgbClr val="0C8228"/>
      </a:accent4>
      <a:accent5>
        <a:srgbClr val="C0EDA8"/>
      </a:accent5>
      <a:accent6>
        <a:srgbClr val="3B4F18"/>
      </a:accent6>
      <a:hlink>
        <a:srgbClr val="0A6A21"/>
      </a:hlink>
      <a:folHlink>
        <a:srgbClr val="406EA5"/>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TC030009363[[fn=lila elegante]]</Template>
  <TotalTime>1556</TotalTime>
  <Words>1324</Words>
  <Application>Microsoft Office PowerPoint</Application>
  <PresentationFormat>Presentación en pantalla (4:3)</PresentationFormat>
  <Paragraphs>226</Paragraphs>
  <Slides>24</Slides>
  <Notes>0</Notes>
  <HiddenSlides>0</HiddenSlides>
  <MMClips>0</MMClips>
  <ScaleCrop>false</ScaleCrop>
  <HeadingPairs>
    <vt:vector size="8" baseType="variant">
      <vt:variant>
        <vt:lpstr>Fuentes usadas</vt:lpstr>
      </vt:variant>
      <vt:variant>
        <vt:i4>8</vt:i4>
      </vt:variant>
      <vt:variant>
        <vt:lpstr>Tema</vt:lpstr>
      </vt:variant>
      <vt:variant>
        <vt:i4>1</vt:i4>
      </vt:variant>
      <vt:variant>
        <vt:lpstr>Servidores OLE incrustados</vt:lpstr>
      </vt:variant>
      <vt:variant>
        <vt:i4>3</vt:i4>
      </vt:variant>
      <vt:variant>
        <vt:lpstr>Títulos de diapositiva</vt:lpstr>
      </vt:variant>
      <vt:variant>
        <vt:i4>24</vt:i4>
      </vt:variant>
    </vt:vector>
  </HeadingPairs>
  <TitlesOfParts>
    <vt:vector size="36" baseType="lpstr">
      <vt:lpstr>Arial</vt:lpstr>
      <vt:lpstr>Berlin Sans FB Demi</vt:lpstr>
      <vt:lpstr>Calibri</vt:lpstr>
      <vt:lpstr>Cambria Math</vt:lpstr>
      <vt:lpstr>Courier New</vt:lpstr>
      <vt:lpstr>Times New Roman</vt:lpstr>
      <vt:lpstr>Trebuchet MS</vt:lpstr>
      <vt:lpstr>Wingdings</vt:lpstr>
      <vt:lpstr>Mod</vt:lpstr>
      <vt:lpstr>Hoja de cálculo</vt:lpstr>
      <vt:lpstr>Visio</vt:lpstr>
      <vt:lpstr>Dibujo de Microsoft Visio</vt:lpstr>
      <vt:lpstr>CUÑAS CÁRDENAS, VICTORIA ALEJANDRA </vt:lpstr>
      <vt:lpstr>Presentación de PowerPoint</vt:lpstr>
      <vt:lpstr>Planteamiento del problema </vt:lpstr>
      <vt:lpstr>   </vt:lpstr>
      <vt:lpstr>   Matriz de variables  </vt:lpstr>
      <vt:lpstr>METODOLÓGIA</vt:lpstr>
      <vt:lpstr> Resultados   </vt:lpstr>
      <vt:lpstr>Presentación de PowerPoint</vt:lpstr>
      <vt:lpstr>Presentación de PowerPoint</vt:lpstr>
      <vt:lpstr> Informe de variables    </vt:lpstr>
      <vt:lpstr>Presentación de PowerPoint</vt:lpstr>
      <vt:lpstr>Indicadores financieros  </vt:lpstr>
      <vt:lpstr> PROPUESTA</vt:lpstr>
      <vt:lpstr>Agregación de valor servicios financieros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Conclusiones </vt:lpstr>
      <vt:lpstr>Recomendaciones </vt:lpstr>
      <vt:lpstr>Presentación de PowerPoint</vt:lpstr>
    </vt:vector>
  </TitlesOfParts>
  <Manager>www.conductitlan.net</Manager>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como redactar una pregunta de investigación</dc:title>
  <dc:creator>Asociación Oaxaqueña de Psicología A. C.</dc:creator>
  <cp:lastModifiedBy>VICKY</cp:lastModifiedBy>
  <cp:revision>87</cp:revision>
  <dcterms:created xsi:type="dcterms:W3CDTF">2011-01-07T18:32:14Z</dcterms:created>
  <dcterms:modified xsi:type="dcterms:W3CDTF">2017-05-12T05:23:52Z</dcterms:modified>
</cp:coreProperties>
</file>