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5" r:id="rId9"/>
    <p:sldId id="312" r:id="rId10"/>
    <p:sldId id="316" r:id="rId11"/>
    <p:sldId id="311" r:id="rId12"/>
    <p:sldId id="314" r:id="rId13"/>
    <p:sldId id="313" r:id="rId14"/>
    <p:sldId id="265" r:id="rId15"/>
    <p:sldId id="266" r:id="rId16"/>
    <p:sldId id="325" r:id="rId17"/>
    <p:sldId id="320" r:id="rId18"/>
    <p:sldId id="321" r:id="rId19"/>
    <p:sldId id="267" r:id="rId20"/>
    <p:sldId id="268" r:id="rId21"/>
    <p:sldId id="324" r:id="rId22"/>
    <p:sldId id="270" r:id="rId23"/>
    <p:sldId id="271" r:id="rId24"/>
    <p:sldId id="326" r:id="rId25"/>
    <p:sldId id="272" r:id="rId26"/>
    <p:sldId id="273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327" r:id="rId44"/>
    <p:sldId id="291" r:id="rId45"/>
    <p:sldId id="292" r:id="rId46"/>
    <p:sldId id="296" r:id="rId47"/>
    <p:sldId id="297" r:id="rId48"/>
    <p:sldId id="298" r:id="rId4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3238" autoAdjust="0"/>
  </p:normalViewPr>
  <p:slideViewPr>
    <p:cSldViewPr>
      <p:cViewPr varScale="1">
        <p:scale>
          <a:sx n="56" d="100"/>
          <a:sy n="56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 sz="1400"/>
              <a:t>Género de los encuestados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Hoja1!$B$4:$B$5</c:f>
              <c:strCache>
                <c:ptCount val="2"/>
                <c:pt idx="0">
                  <c:v>Hombre </c:v>
                </c:pt>
                <c:pt idx="1">
                  <c:v>Mujer</c:v>
                </c:pt>
              </c:strCache>
            </c:strRef>
          </c:cat>
          <c:val>
            <c:numRef>
              <c:f>Hoja1!$D$4:$D$5</c:f>
              <c:numCache>
                <c:formatCode>0%</c:formatCode>
                <c:ptCount val="2"/>
                <c:pt idx="0">
                  <c:v>0.49736842105263157</c:v>
                </c:pt>
                <c:pt idx="1">
                  <c:v>0.50263157894736843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/>
              <a:t>Favorecimiento del financiamiento a la actividad económica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Hoja1!$B$107:$B$110</c:f>
              <c:strCache>
                <c:ptCount val="4"/>
                <c:pt idx="0">
                  <c:v>Mucho</c:v>
                </c:pt>
                <c:pt idx="1">
                  <c:v>Medianamente</c:v>
                </c:pt>
                <c:pt idx="2">
                  <c:v>Poco</c:v>
                </c:pt>
                <c:pt idx="3">
                  <c:v>Nada</c:v>
                </c:pt>
              </c:strCache>
            </c:strRef>
          </c:cat>
          <c:val>
            <c:numRef>
              <c:f>Hoja1!$C$107:$C$110</c:f>
              <c:numCache>
                <c:formatCode>General</c:formatCode>
                <c:ptCount val="4"/>
                <c:pt idx="0">
                  <c:v>168</c:v>
                </c:pt>
                <c:pt idx="1">
                  <c:v>106</c:v>
                </c:pt>
                <c:pt idx="2">
                  <c:v>65</c:v>
                </c:pt>
                <c:pt idx="3">
                  <c:v>41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Hoja1!$B$107:$B$110</c:f>
              <c:strCache>
                <c:ptCount val="4"/>
                <c:pt idx="0">
                  <c:v>Mucho</c:v>
                </c:pt>
                <c:pt idx="1">
                  <c:v>Medianamente</c:v>
                </c:pt>
                <c:pt idx="2">
                  <c:v>Poco</c:v>
                </c:pt>
                <c:pt idx="3">
                  <c:v>Nada</c:v>
                </c:pt>
              </c:strCache>
            </c:strRef>
          </c:cat>
          <c:val>
            <c:numRef>
              <c:f>Hoja1!$D$107:$D$110</c:f>
              <c:numCache>
                <c:formatCode>0%</c:formatCode>
                <c:ptCount val="4"/>
                <c:pt idx="0">
                  <c:v>0.44210526315789472</c:v>
                </c:pt>
                <c:pt idx="1">
                  <c:v>0.27894736842105261</c:v>
                </c:pt>
                <c:pt idx="2">
                  <c:v>0.17105263157894737</c:v>
                </c:pt>
                <c:pt idx="3">
                  <c:v>0.10789473684210527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222656288"/>
        <c:axId val="222656680"/>
        <c:axId val="0"/>
      </c:bar3DChart>
      <c:catAx>
        <c:axId val="22265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2656680"/>
        <c:crosses val="autoZero"/>
        <c:auto val="1"/>
        <c:lblAlgn val="ctr"/>
        <c:lblOffset val="100"/>
        <c:noMultiLvlLbl val="0"/>
      </c:catAx>
      <c:valAx>
        <c:axId val="22265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265628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Hoja1!$B$116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val>
            <c:numRef>
              <c:f>Hoja1!$C$116:$D$116</c:f>
              <c:numCache>
                <c:formatCode>0%</c:formatCode>
                <c:ptCount val="2"/>
                <c:pt idx="0" formatCode="General">
                  <c:v>278</c:v>
                </c:pt>
                <c:pt idx="1">
                  <c:v>0.73157894736842111</c:v>
                </c:pt>
              </c:numCache>
            </c:numRef>
          </c:val>
        </c:ser>
        <c:ser>
          <c:idx val="1"/>
          <c:order val="1"/>
          <c:tx>
            <c:strRef>
              <c:f>Hoja1!$B$117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val>
            <c:numRef>
              <c:f>Hoja1!$C$117:$D$117</c:f>
              <c:numCache>
                <c:formatCode>0%</c:formatCode>
                <c:ptCount val="2"/>
                <c:pt idx="0" formatCode="General">
                  <c:v>102</c:v>
                </c:pt>
                <c:pt idx="1">
                  <c:v>0.26842105263157895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024544"/>
        <c:axId val="223024936"/>
      </c:barChart>
      <c:catAx>
        <c:axId val="22302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C"/>
          </a:p>
        </c:txPr>
        <c:crossAx val="223024936"/>
        <c:crosses val="autoZero"/>
        <c:auto val="1"/>
        <c:lblAlgn val="ctr"/>
        <c:lblOffset val="100"/>
        <c:noMultiLvlLbl val="0"/>
      </c:catAx>
      <c:valAx>
        <c:axId val="223024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C"/>
          </a:p>
        </c:txPr>
        <c:crossAx val="2230245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Hoja1!$B$123:$B$126</c:f>
              <c:strCache>
                <c:ptCount val="4"/>
                <c:pt idx="0">
                  <c:v>Mucho</c:v>
                </c:pt>
                <c:pt idx="1">
                  <c:v>Medianamente</c:v>
                </c:pt>
                <c:pt idx="2">
                  <c:v>Poco</c:v>
                </c:pt>
                <c:pt idx="3">
                  <c:v>Nada</c:v>
                </c:pt>
              </c:strCache>
            </c:strRef>
          </c:cat>
          <c:val>
            <c:numRef>
              <c:f>Hoja1!$C$123:$C$126</c:f>
              <c:numCache>
                <c:formatCode>General</c:formatCode>
                <c:ptCount val="4"/>
                <c:pt idx="0">
                  <c:v>46</c:v>
                </c:pt>
                <c:pt idx="1">
                  <c:v>184</c:v>
                </c:pt>
                <c:pt idx="2">
                  <c:v>76</c:v>
                </c:pt>
                <c:pt idx="3">
                  <c:v>74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Hoja1!$B$123:$B$126</c:f>
              <c:strCache>
                <c:ptCount val="4"/>
                <c:pt idx="0">
                  <c:v>Mucho</c:v>
                </c:pt>
                <c:pt idx="1">
                  <c:v>Medianamente</c:v>
                </c:pt>
                <c:pt idx="2">
                  <c:v>Poco</c:v>
                </c:pt>
                <c:pt idx="3">
                  <c:v>Nada</c:v>
                </c:pt>
              </c:strCache>
            </c:strRef>
          </c:cat>
          <c:val>
            <c:numRef>
              <c:f>Hoja1!$D$123:$D$126</c:f>
              <c:numCache>
                <c:formatCode>0%</c:formatCode>
                <c:ptCount val="4"/>
                <c:pt idx="0">
                  <c:v>0.12105263157894737</c:v>
                </c:pt>
                <c:pt idx="1">
                  <c:v>0.48421052631578948</c:v>
                </c:pt>
                <c:pt idx="2">
                  <c:v>0.2</c:v>
                </c:pt>
                <c:pt idx="3">
                  <c:v>0.19473684210526315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VE"/>
              <a:t>Beneficios</a:t>
            </a:r>
            <a:r>
              <a:rPr lang="es-VE" baseline="0"/>
              <a:t> reportados a los Socios por parte de las Cooperativas</a:t>
            </a:r>
            <a:endParaRPr lang="es-VE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Hoja1!$B$133:$B$137</c:f>
              <c:strCache>
                <c:ptCount val="5"/>
                <c:pt idx="0">
                  <c:v>Muy alto</c:v>
                </c:pt>
                <c:pt idx="1">
                  <c:v>Alto</c:v>
                </c:pt>
                <c:pt idx="2">
                  <c:v>Mediano</c:v>
                </c:pt>
                <c:pt idx="3">
                  <c:v>Bajo</c:v>
                </c:pt>
                <c:pt idx="4">
                  <c:v>Nada</c:v>
                </c:pt>
              </c:strCache>
            </c:strRef>
          </c:cat>
          <c:val>
            <c:numRef>
              <c:f>Hoja1!$C$133:$C$137</c:f>
              <c:numCache>
                <c:formatCode>General</c:formatCode>
                <c:ptCount val="5"/>
                <c:pt idx="0">
                  <c:v>53</c:v>
                </c:pt>
                <c:pt idx="1">
                  <c:v>142</c:v>
                </c:pt>
                <c:pt idx="2">
                  <c:v>95</c:v>
                </c:pt>
                <c:pt idx="3">
                  <c:v>74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Hoja1!$B$133:$B$137</c:f>
              <c:strCache>
                <c:ptCount val="5"/>
                <c:pt idx="0">
                  <c:v>Muy alto</c:v>
                </c:pt>
                <c:pt idx="1">
                  <c:v>Alto</c:v>
                </c:pt>
                <c:pt idx="2">
                  <c:v>Mediano</c:v>
                </c:pt>
                <c:pt idx="3">
                  <c:v>Bajo</c:v>
                </c:pt>
                <c:pt idx="4">
                  <c:v>Nada</c:v>
                </c:pt>
              </c:strCache>
            </c:strRef>
          </c:cat>
          <c:val>
            <c:numRef>
              <c:f>Hoja1!$D$133:$D$137</c:f>
              <c:numCache>
                <c:formatCode>0%</c:formatCode>
                <c:ptCount val="5"/>
                <c:pt idx="0">
                  <c:v>0.13947368421052631</c:v>
                </c:pt>
                <c:pt idx="1">
                  <c:v>0.37368421052631579</c:v>
                </c:pt>
                <c:pt idx="2">
                  <c:v>0.25</c:v>
                </c:pt>
                <c:pt idx="3">
                  <c:v>0.19473684210526315</c:v>
                </c:pt>
                <c:pt idx="4">
                  <c:v>4.2105263157894736E-2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Hoja1!$B$10:$B$14</c:f>
              <c:strCache>
                <c:ptCount val="5"/>
                <c:pt idx="0">
                  <c:v>Soltero (a)</c:v>
                </c:pt>
                <c:pt idx="1">
                  <c:v>Casado (a)</c:v>
                </c:pt>
                <c:pt idx="2">
                  <c:v>Viudo (a)</c:v>
                </c:pt>
                <c:pt idx="3">
                  <c:v>Divorciado (a)</c:v>
                </c:pt>
                <c:pt idx="4">
                  <c:v>Unión Libre</c:v>
                </c:pt>
              </c:strCache>
            </c:strRef>
          </c:cat>
          <c:val>
            <c:numRef>
              <c:f>Hoja1!$D$10:$D$14</c:f>
              <c:numCache>
                <c:formatCode>0%</c:formatCode>
                <c:ptCount val="5"/>
                <c:pt idx="0">
                  <c:v>0.20789473684210527</c:v>
                </c:pt>
                <c:pt idx="1">
                  <c:v>0.38947368421052631</c:v>
                </c:pt>
                <c:pt idx="2">
                  <c:v>1.0526315789473684E-2</c:v>
                </c:pt>
                <c:pt idx="3">
                  <c:v>0.15526315789473685</c:v>
                </c:pt>
                <c:pt idx="4">
                  <c:v>0.23684210526315788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0673368"/>
        <c:axId val="220673760"/>
        <c:axId val="0"/>
      </c:bar3DChart>
      <c:catAx>
        <c:axId val="22067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673760"/>
        <c:crosses val="autoZero"/>
        <c:auto val="1"/>
        <c:lblAlgn val="ctr"/>
        <c:lblOffset val="100"/>
        <c:noMultiLvlLbl val="0"/>
      </c:catAx>
      <c:valAx>
        <c:axId val="220673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067336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Hoja1!$B$20:$B$26</c:f>
              <c:strCache>
                <c:ptCount val="7"/>
                <c:pt idx="0">
                  <c:v>16 -18 años </c:v>
                </c:pt>
                <c:pt idx="1">
                  <c:v>19 - 21 años </c:v>
                </c:pt>
                <c:pt idx="2">
                  <c:v>22 - 25 años</c:v>
                </c:pt>
                <c:pt idx="3">
                  <c:v>26 - 30 años </c:v>
                </c:pt>
                <c:pt idx="4">
                  <c:v>31 -35 años</c:v>
                </c:pt>
                <c:pt idx="5">
                  <c:v>36 - 40 años </c:v>
                </c:pt>
                <c:pt idx="6">
                  <c:v>Más de 40 años</c:v>
                </c:pt>
              </c:strCache>
            </c:strRef>
          </c:cat>
          <c:val>
            <c:numRef>
              <c:f>Hoja1!$D$20:$D$26</c:f>
              <c:numCache>
                <c:formatCode>0%</c:formatCode>
                <c:ptCount val="7"/>
                <c:pt idx="0">
                  <c:v>2.368421052631579E-2</c:v>
                </c:pt>
                <c:pt idx="1">
                  <c:v>4.736842105263158E-2</c:v>
                </c:pt>
                <c:pt idx="2">
                  <c:v>0.25789473684210529</c:v>
                </c:pt>
                <c:pt idx="3">
                  <c:v>0.26578947368421052</c:v>
                </c:pt>
                <c:pt idx="4">
                  <c:v>0.22368421052631579</c:v>
                </c:pt>
                <c:pt idx="5">
                  <c:v>0.12894736842105264</c:v>
                </c:pt>
                <c:pt idx="6">
                  <c:v>5.2631578947368418E-2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330160"/>
        <c:axId val="222330552"/>
        <c:axId val="0"/>
      </c:bar3DChart>
      <c:catAx>
        <c:axId val="22233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2330552"/>
        <c:crosses val="autoZero"/>
        <c:auto val="1"/>
        <c:lblAlgn val="ctr"/>
        <c:lblOffset val="100"/>
        <c:noMultiLvlLbl val="0"/>
      </c:catAx>
      <c:valAx>
        <c:axId val="222330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233016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Hoja1!$B$31:$B$35</c:f>
              <c:strCache>
                <c:ptCount val="5"/>
                <c:pt idx="0">
                  <c:v>Trabajo independiente (     )</c:v>
                </c:pt>
                <c:pt idx="1">
                  <c:v>Estudio (     )</c:v>
                </c:pt>
                <c:pt idx="2">
                  <c:v>Trabajo para una organización (     )</c:v>
                </c:pt>
                <c:pt idx="3">
                  <c:v>Trabajo informal (    )</c:v>
                </c:pt>
                <c:pt idx="4">
                  <c:v>Quehaceres domésticos (  )</c:v>
                </c:pt>
              </c:strCache>
            </c:strRef>
          </c:cat>
          <c:val>
            <c:numRef>
              <c:f>Hoja1!$D$31:$D$35</c:f>
              <c:numCache>
                <c:formatCode>0%</c:formatCode>
                <c:ptCount val="5"/>
                <c:pt idx="0">
                  <c:v>0.35526315789473684</c:v>
                </c:pt>
                <c:pt idx="1">
                  <c:v>0.24473684210526317</c:v>
                </c:pt>
                <c:pt idx="2">
                  <c:v>0.2131578947368421</c:v>
                </c:pt>
                <c:pt idx="3">
                  <c:v>0.10263157894736842</c:v>
                </c:pt>
                <c:pt idx="4">
                  <c:v>8.4210526315789472E-2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331728"/>
        <c:axId val="222332120"/>
        <c:axId val="120367136"/>
      </c:bar3DChart>
      <c:catAx>
        <c:axId val="2223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2332120"/>
        <c:crosses val="autoZero"/>
        <c:auto val="1"/>
        <c:lblAlgn val="ctr"/>
        <c:lblOffset val="100"/>
        <c:noMultiLvlLbl val="0"/>
      </c:catAx>
      <c:valAx>
        <c:axId val="222332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0%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2331728"/>
        <c:crosses val="autoZero"/>
        <c:crossBetween val="between"/>
      </c:valAx>
      <c:serAx>
        <c:axId val="120367136"/>
        <c:scaling>
          <c:orientation val="minMax"/>
        </c:scaling>
        <c:delete val="0"/>
        <c:axPos val="b"/>
        <c:majorTickMark val="none"/>
        <c:minorTickMark val="none"/>
        <c:tickLblPos val="nextTo"/>
        <c:crossAx val="222332120"/>
        <c:crosses val="autoZero"/>
      </c:ser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Hoja1!$B$51:$B$54</c:f>
              <c:strCache>
                <c:ptCount val="4"/>
                <c:pt idx="0">
                  <c:v>Excelente</c:v>
                </c:pt>
                <c:pt idx="1">
                  <c:v>Buenos </c:v>
                </c:pt>
                <c:pt idx="2">
                  <c:v>Normales</c:v>
                </c:pt>
                <c:pt idx="3">
                  <c:v>Malos</c:v>
                </c:pt>
              </c:strCache>
            </c:strRef>
          </c:cat>
          <c:val>
            <c:numRef>
              <c:f>Hoja1!$D$51:$D$54</c:f>
              <c:numCache>
                <c:formatCode>0%</c:formatCode>
                <c:ptCount val="4"/>
                <c:pt idx="0">
                  <c:v>0.49736842105263157</c:v>
                </c:pt>
                <c:pt idx="1">
                  <c:v>0.28421052631578947</c:v>
                </c:pt>
                <c:pt idx="2">
                  <c:v>0.19473684210526315</c:v>
                </c:pt>
                <c:pt idx="3">
                  <c:v>2.368421052631579E-2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333296"/>
        <c:axId val="222333688"/>
        <c:axId val="0"/>
      </c:bar3DChart>
      <c:catAx>
        <c:axId val="22233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2333688"/>
        <c:crosses val="autoZero"/>
        <c:auto val="1"/>
        <c:lblAlgn val="ctr"/>
        <c:lblOffset val="100"/>
        <c:noMultiLvlLbl val="0"/>
      </c:catAx>
      <c:valAx>
        <c:axId val="22233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0%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233329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Hoja1!$B$62:$B$65</c:f>
              <c:strCache>
                <c:ptCount val="4"/>
                <c:pt idx="0">
                  <c:v>Muy altos</c:v>
                </c:pt>
                <c:pt idx="1">
                  <c:v>Altos</c:v>
                </c:pt>
                <c:pt idx="2">
                  <c:v>Normales</c:v>
                </c:pt>
                <c:pt idx="3">
                  <c:v>Bajos</c:v>
                </c:pt>
              </c:strCache>
            </c:strRef>
          </c:cat>
          <c:val>
            <c:numRef>
              <c:f>Hoja1!$D$62:$D$65</c:f>
              <c:numCache>
                <c:formatCode>0%</c:formatCode>
                <c:ptCount val="4"/>
                <c:pt idx="0">
                  <c:v>0.11842105263157894</c:v>
                </c:pt>
                <c:pt idx="1">
                  <c:v>0.30263157894736842</c:v>
                </c:pt>
                <c:pt idx="2">
                  <c:v>0.46052631578947367</c:v>
                </c:pt>
                <c:pt idx="3">
                  <c:v>0.11842105263157894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724176"/>
        <c:axId val="222724568"/>
        <c:axId val="0"/>
      </c:bar3DChart>
      <c:catAx>
        <c:axId val="222724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2724568"/>
        <c:crosses val="autoZero"/>
        <c:auto val="1"/>
        <c:lblAlgn val="ctr"/>
        <c:lblOffset val="100"/>
        <c:noMultiLvlLbl val="0"/>
      </c:catAx>
      <c:valAx>
        <c:axId val="222724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272417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Hoja1!$B$70:$B$73</c:f>
              <c:strCache>
                <c:ptCount val="4"/>
                <c:pt idx="0">
                  <c:v>Muy altos</c:v>
                </c:pt>
                <c:pt idx="1">
                  <c:v>Altos</c:v>
                </c:pt>
                <c:pt idx="2">
                  <c:v>Normales</c:v>
                </c:pt>
                <c:pt idx="3">
                  <c:v>Bajos</c:v>
                </c:pt>
              </c:strCache>
            </c:strRef>
          </c:cat>
          <c:val>
            <c:numRef>
              <c:f>Hoja1!$D$70:$D$73</c:f>
              <c:numCache>
                <c:formatCode>0%</c:formatCode>
                <c:ptCount val="4"/>
                <c:pt idx="0">
                  <c:v>0.40789473684210525</c:v>
                </c:pt>
                <c:pt idx="1">
                  <c:v>0.32105263157894737</c:v>
                </c:pt>
                <c:pt idx="2">
                  <c:v>0.23421052631578948</c:v>
                </c:pt>
                <c:pt idx="3">
                  <c:v>3.6842105263157891E-2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725744"/>
        <c:axId val="222726136"/>
        <c:axId val="0"/>
      </c:bar3DChart>
      <c:catAx>
        <c:axId val="222725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2726136"/>
        <c:crosses val="autoZero"/>
        <c:auto val="1"/>
        <c:lblAlgn val="ctr"/>
        <c:lblOffset val="100"/>
        <c:noMultiLvlLbl val="0"/>
      </c:catAx>
      <c:valAx>
        <c:axId val="222726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272574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Hoja1!$B$79:$B$83</c:f>
              <c:strCache>
                <c:ptCount val="5"/>
                <c:pt idx="0">
                  <c:v>Ahorro</c:v>
                </c:pt>
                <c:pt idx="1">
                  <c:v>Crédito</c:v>
                </c:pt>
                <c:pt idx="2">
                  <c:v>Seguro médico</c:v>
                </c:pt>
                <c:pt idx="3">
                  <c:v>Polizas</c:v>
                </c:pt>
                <c:pt idx="4">
                  <c:v>Otros</c:v>
                </c:pt>
              </c:strCache>
            </c:strRef>
          </c:cat>
          <c:val>
            <c:numRef>
              <c:f>Hoja1!$D$79:$D$83</c:f>
              <c:numCache>
                <c:formatCode>0%</c:formatCode>
                <c:ptCount val="5"/>
                <c:pt idx="0">
                  <c:v>0.29272151898734178</c:v>
                </c:pt>
                <c:pt idx="1">
                  <c:v>0.45886075949367089</c:v>
                </c:pt>
                <c:pt idx="2">
                  <c:v>0.13449367088607594</c:v>
                </c:pt>
                <c:pt idx="3">
                  <c:v>2.0569620253164556E-2</c:v>
                </c:pt>
                <c:pt idx="4">
                  <c:v>9.3354430379746833E-2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653152"/>
        <c:axId val="222653544"/>
        <c:axId val="222136512"/>
      </c:bar3DChart>
      <c:catAx>
        <c:axId val="22265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2653544"/>
        <c:crosses val="autoZero"/>
        <c:auto val="1"/>
        <c:lblAlgn val="ctr"/>
        <c:lblOffset val="100"/>
        <c:noMultiLvlLbl val="0"/>
      </c:catAx>
      <c:valAx>
        <c:axId val="22265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2653152"/>
        <c:crosses val="autoZero"/>
        <c:crossBetween val="between"/>
      </c:valAx>
      <c:serAx>
        <c:axId val="222136512"/>
        <c:scaling>
          <c:orientation val="minMax"/>
        </c:scaling>
        <c:delete val="0"/>
        <c:axPos val="b"/>
        <c:majorTickMark val="none"/>
        <c:minorTickMark val="none"/>
        <c:tickLblPos val="nextTo"/>
        <c:crossAx val="222653544"/>
        <c:crosses val="autoZero"/>
      </c:ser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Hoja1!$B$91:$B$92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Hoja1!$D$91:$D$92</c:f>
              <c:numCache>
                <c:formatCode>0%</c:formatCode>
                <c:ptCount val="2"/>
                <c:pt idx="0">
                  <c:v>0.77894736842105261</c:v>
                </c:pt>
                <c:pt idx="1">
                  <c:v>0.22105263157894736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654720"/>
        <c:axId val="222655112"/>
        <c:axId val="222137360"/>
      </c:bar3DChart>
      <c:catAx>
        <c:axId val="22265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2655112"/>
        <c:crosses val="autoZero"/>
        <c:auto val="1"/>
        <c:lblAlgn val="ctr"/>
        <c:lblOffset val="100"/>
        <c:noMultiLvlLbl val="0"/>
      </c:catAx>
      <c:valAx>
        <c:axId val="22265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2654720"/>
        <c:crosses val="autoZero"/>
        <c:crossBetween val="between"/>
      </c:valAx>
      <c:serAx>
        <c:axId val="222137360"/>
        <c:scaling>
          <c:orientation val="minMax"/>
        </c:scaling>
        <c:delete val="0"/>
        <c:axPos val="b"/>
        <c:majorTickMark val="none"/>
        <c:minorTickMark val="none"/>
        <c:tickLblPos val="nextTo"/>
        <c:crossAx val="222655112"/>
        <c:crosses val="autoZero"/>
      </c:ser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654C5-487F-4A05-97CE-B3E27FCB81EC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15094501-B998-4F98-8E65-5C12E8B5C6C3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Sistema social y solidario que busca promover el modelo Sumak Kawsay (buen vivir)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7F57442E-50C0-44D0-9AA2-A965CEC48D93}" type="parTrans" cxnId="{2FCA1755-2EB8-4776-B841-DD7F824487C6}">
      <dgm:prSet/>
      <dgm:spPr/>
      <dgm:t>
        <a:bodyPr/>
        <a:lstStyle/>
        <a:p>
          <a:endParaRPr lang="es-EC"/>
        </a:p>
      </dgm:t>
    </dgm:pt>
    <dgm:pt modelId="{68DB49FD-1111-49B9-92B7-5FD7990C847B}" type="sibTrans" cxnId="{2FCA1755-2EB8-4776-B841-DD7F824487C6}">
      <dgm:prSet/>
      <dgm:spPr/>
      <dgm:t>
        <a:bodyPr/>
        <a:lstStyle/>
        <a:p>
          <a:endParaRPr lang="es-EC"/>
        </a:p>
      </dgm:t>
    </dgm:pt>
    <dgm:pt modelId="{C2D3856C-5777-4478-AA75-A04213293984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Por la importancia en el País se conformó el Movimiento de Economía Social y Solidaria del Ecuador (MESSE)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36B6E2B5-DE92-4500-85F3-FCCCC6E886B6}" type="parTrans" cxnId="{3D7775DF-5B06-4D3F-A9DF-75E84100CFE2}">
      <dgm:prSet/>
      <dgm:spPr/>
      <dgm:t>
        <a:bodyPr/>
        <a:lstStyle/>
        <a:p>
          <a:endParaRPr lang="es-EC"/>
        </a:p>
      </dgm:t>
    </dgm:pt>
    <dgm:pt modelId="{85C08EAE-D7ED-4F37-81F7-697E3B3C4E0D}" type="sibTrans" cxnId="{3D7775DF-5B06-4D3F-A9DF-75E84100CFE2}">
      <dgm:prSet/>
      <dgm:spPr/>
      <dgm:t>
        <a:bodyPr/>
        <a:lstStyle/>
        <a:p>
          <a:endParaRPr lang="es-EC"/>
        </a:p>
      </dgm:t>
    </dgm:pt>
    <dgm:pt modelId="{87FB3E3E-2C94-42EB-99AC-8F2BA0BA0E5E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Son actores de la economía solidaria a las áreas de finanzas solidarias, comercio justo, consumo responsable, entre otros.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8C1E97BD-FDEF-490B-A7A0-E3C5656ECE9D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Los principios de los CESI son la solidaridad, reciprocidad, complementariedad y el cuidado de la vida, satisfaciendo necesidades humanas 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470B9AD8-CD23-41D1-A7A1-92E85AB206D0}" type="sibTrans" cxnId="{1A9ED204-A107-4649-94C1-B8128944D471}">
      <dgm:prSet/>
      <dgm:spPr/>
      <dgm:t>
        <a:bodyPr/>
        <a:lstStyle/>
        <a:p>
          <a:endParaRPr lang="es-EC"/>
        </a:p>
      </dgm:t>
    </dgm:pt>
    <dgm:pt modelId="{0270CFEB-3553-4A34-938C-A9E6AFD93567}" type="parTrans" cxnId="{1A9ED204-A107-4649-94C1-B8128944D471}">
      <dgm:prSet/>
      <dgm:spPr/>
      <dgm:t>
        <a:bodyPr/>
        <a:lstStyle/>
        <a:p>
          <a:endParaRPr lang="es-EC"/>
        </a:p>
      </dgm:t>
    </dgm:pt>
    <dgm:pt modelId="{BD8C5DDB-59D8-4A8A-8D6C-11026131C4F0}" type="sibTrans" cxnId="{8066B104-F44B-4E11-9C7F-3518D6C755B2}">
      <dgm:prSet/>
      <dgm:spPr/>
      <dgm:t>
        <a:bodyPr/>
        <a:lstStyle/>
        <a:p>
          <a:endParaRPr lang="es-EC"/>
        </a:p>
      </dgm:t>
    </dgm:pt>
    <dgm:pt modelId="{E6770D5A-894B-4586-BAC6-6C106D752E74}" type="parTrans" cxnId="{8066B104-F44B-4E11-9C7F-3518D6C755B2}">
      <dgm:prSet/>
      <dgm:spPr/>
      <dgm:t>
        <a:bodyPr/>
        <a:lstStyle/>
        <a:p>
          <a:endParaRPr lang="es-EC"/>
        </a:p>
      </dgm:t>
    </dgm:pt>
    <dgm:pt modelId="{DCCD07E1-23EC-46E6-99AD-9F35214F3B96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 No solo se basa en el crecimiento y desarrollo económico sino en aspectos culturales, sociales y políticos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2BD8F190-4B2F-47D4-A1B8-E601C0D4A0CF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Planteó la integración de circuitos económicos solidarios de carácter intercultural (CESI).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731E3908-22DB-463A-8F51-1D74B880A779}" type="sibTrans" cxnId="{0FAA7655-EBB8-4886-8543-3F636D4F87D6}">
      <dgm:prSet/>
      <dgm:spPr/>
      <dgm:t>
        <a:bodyPr/>
        <a:lstStyle/>
        <a:p>
          <a:endParaRPr lang="es-EC"/>
        </a:p>
      </dgm:t>
    </dgm:pt>
    <dgm:pt modelId="{E1E305F7-AD44-409B-BE30-AA0A85A8DE96}" type="parTrans" cxnId="{0FAA7655-EBB8-4886-8543-3F636D4F87D6}">
      <dgm:prSet/>
      <dgm:spPr/>
      <dgm:t>
        <a:bodyPr/>
        <a:lstStyle/>
        <a:p>
          <a:endParaRPr lang="es-EC"/>
        </a:p>
      </dgm:t>
    </dgm:pt>
    <dgm:pt modelId="{27627493-7551-4C77-A253-851CF151C494}" type="sibTrans" cxnId="{A98E255A-2FB4-4E29-9998-214D9CE71C5E}">
      <dgm:prSet/>
      <dgm:spPr/>
      <dgm:t>
        <a:bodyPr/>
        <a:lstStyle/>
        <a:p>
          <a:endParaRPr lang="es-EC"/>
        </a:p>
      </dgm:t>
    </dgm:pt>
    <dgm:pt modelId="{5E3C7866-19AD-4ED9-97E7-5D6F711B0EAC}" type="parTrans" cxnId="{A98E255A-2FB4-4E29-9998-214D9CE71C5E}">
      <dgm:prSet/>
      <dgm:spPr/>
      <dgm:t>
        <a:bodyPr/>
        <a:lstStyle/>
        <a:p>
          <a:endParaRPr lang="es-EC"/>
        </a:p>
      </dgm:t>
    </dgm:pt>
    <dgm:pt modelId="{B232C8DB-A9EF-4A02-BF97-6073E66F321F}" type="pres">
      <dgm:prSet presAssocID="{6F4654C5-487F-4A05-97CE-B3E27FCB81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F88BF40-D592-408F-8B24-1BE23F4B1D39}" type="pres">
      <dgm:prSet presAssocID="{15094501-B998-4F98-8E65-5C12E8B5C6C3}" presName="parentText" presStyleLbl="node1" presStyleIdx="0" presStyleCnt="3" custLinFactNeighborX="-1974" custLinFactNeighborY="-55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7196A8-0B14-46F4-83CB-615B718C6108}" type="pres">
      <dgm:prSet presAssocID="{15094501-B998-4F98-8E65-5C12E8B5C6C3}" presName="childText" presStyleLbl="revTx" presStyleIdx="0" presStyleCnt="3" custLinFactNeighborX="-1974" custLinFactNeighborY="-4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44317C-921E-4DA2-B931-F74E2E98868E}" type="pres">
      <dgm:prSet presAssocID="{2BD8F190-4B2F-47D4-A1B8-E601C0D4A0CF}" presName="parentText" presStyleLbl="node1" presStyleIdx="1" presStyleCnt="3" custLinFactNeighborX="-793" custLinFactNeighborY="-762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CA3866-5B86-4B5E-8131-95A0B7A9032C}" type="pres">
      <dgm:prSet presAssocID="{2BD8F190-4B2F-47D4-A1B8-E601C0D4A0C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9882B2-6F41-4BDB-828A-AA9120B0FE0B}" type="pres">
      <dgm:prSet presAssocID="{8C1E97BD-FDEF-490B-A7A0-E3C5656ECE9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657EEC-A2D3-4495-80D3-262209AEA9C8}" type="pres">
      <dgm:prSet presAssocID="{8C1E97BD-FDEF-490B-A7A0-E3C5656ECE9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8E255A-2FB4-4E29-9998-214D9CE71C5E}" srcId="{2BD8F190-4B2F-47D4-A1B8-E601C0D4A0CF}" destId="{DCCD07E1-23EC-46E6-99AD-9F35214F3B96}" srcOrd="0" destOrd="0" parTransId="{5E3C7866-19AD-4ED9-97E7-5D6F711B0EAC}" sibTransId="{27627493-7551-4C77-A253-851CF151C494}"/>
    <dgm:cxn modelId="{1A9ED204-A107-4649-94C1-B8128944D471}" srcId="{6F4654C5-487F-4A05-97CE-B3E27FCB81EC}" destId="{8C1E97BD-FDEF-490B-A7A0-E3C5656ECE9D}" srcOrd="2" destOrd="0" parTransId="{0270CFEB-3553-4A34-938C-A9E6AFD93567}" sibTransId="{470B9AD8-CD23-41D1-A7A1-92E85AB206D0}"/>
    <dgm:cxn modelId="{9A80E8A9-54DD-43B7-80D2-2F771B121055}" type="presOf" srcId="{87FB3E3E-2C94-42EB-99AC-8F2BA0BA0E5E}" destId="{08657EEC-A2D3-4495-80D3-262209AEA9C8}" srcOrd="0" destOrd="0" presId="urn:microsoft.com/office/officeart/2005/8/layout/vList2"/>
    <dgm:cxn modelId="{34C640F2-15AE-45BD-81EC-68231D68DB72}" type="presOf" srcId="{DCCD07E1-23EC-46E6-99AD-9F35214F3B96}" destId="{23CA3866-5B86-4B5E-8131-95A0B7A9032C}" srcOrd="0" destOrd="0" presId="urn:microsoft.com/office/officeart/2005/8/layout/vList2"/>
    <dgm:cxn modelId="{3D7775DF-5B06-4D3F-A9DF-75E84100CFE2}" srcId="{15094501-B998-4F98-8E65-5C12E8B5C6C3}" destId="{C2D3856C-5777-4478-AA75-A04213293984}" srcOrd="0" destOrd="0" parTransId="{36B6E2B5-DE92-4500-85F3-FCCCC6E886B6}" sibTransId="{85C08EAE-D7ED-4F37-81F7-697E3B3C4E0D}"/>
    <dgm:cxn modelId="{0FAA7655-EBB8-4886-8543-3F636D4F87D6}" srcId="{6F4654C5-487F-4A05-97CE-B3E27FCB81EC}" destId="{2BD8F190-4B2F-47D4-A1B8-E601C0D4A0CF}" srcOrd="1" destOrd="0" parTransId="{E1E305F7-AD44-409B-BE30-AA0A85A8DE96}" sibTransId="{731E3908-22DB-463A-8F51-1D74B880A779}"/>
    <dgm:cxn modelId="{B8DD95DD-25FF-4E7A-B211-D1E1D1744C1E}" type="presOf" srcId="{15094501-B998-4F98-8E65-5C12E8B5C6C3}" destId="{AF88BF40-D592-408F-8B24-1BE23F4B1D39}" srcOrd="0" destOrd="0" presId="urn:microsoft.com/office/officeart/2005/8/layout/vList2"/>
    <dgm:cxn modelId="{8066B104-F44B-4E11-9C7F-3518D6C755B2}" srcId="{8C1E97BD-FDEF-490B-A7A0-E3C5656ECE9D}" destId="{87FB3E3E-2C94-42EB-99AC-8F2BA0BA0E5E}" srcOrd="0" destOrd="0" parTransId="{E6770D5A-894B-4586-BAC6-6C106D752E74}" sibTransId="{BD8C5DDB-59D8-4A8A-8D6C-11026131C4F0}"/>
    <dgm:cxn modelId="{CF9A322F-FC02-40A7-90D3-F8F7024EC8EA}" type="presOf" srcId="{8C1E97BD-FDEF-490B-A7A0-E3C5656ECE9D}" destId="{829882B2-6F41-4BDB-828A-AA9120B0FE0B}" srcOrd="0" destOrd="0" presId="urn:microsoft.com/office/officeart/2005/8/layout/vList2"/>
    <dgm:cxn modelId="{10BC5DEE-4987-4FCF-B434-841023943516}" type="presOf" srcId="{2BD8F190-4B2F-47D4-A1B8-E601C0D4A0CF}" destId="{E844317C-921E-4DA2-B931-F74E2E98868E}" srcOrd="0" destOrd="0" presId="urn:microsoft.com/office/officeart/2005/8/layout/vList2"/>
    <dgm:cxn modelId="{7C8D6A4B-C430-4965-B63A-8508AE9B1688}" type="presOf" srcId="{6F4654C5-487F-4A05-97CE-B3E27FCB81EC}" destId="{B232C8DB-A9EF-4A02-BF97-6073E66F321F}" srcOrd="0" destOrd="0" presId="urn:microsoft.com/office/officeart/2005/8/layout/vList2"/>
    <dgm:cxn modelId="{BC0B521F-0962-4E20-AB31-F6C807C72044}" type="presOf" srcId="{C2D3856C-5777-4478-AA75-A04213293984}" destId="{AF7196A8-0B14-46F4-83CB-615B718C6108}" srcOrd="0" destOrd="0" presId="urn:microsoft.com/office/officeart/2005/8/layout/vList2"/>
    <dgm:cxn modelId="{2FCA1755-2EB8-4776-B841-DD7F824487C6}" srcId="{6F4654C5-487F-4A05-97CE-B3E27FCB81EC}" destId="{15094501-B998-4F98-8E65-5C12E8B5C6C3}" srcOrd="0" destOrd="0" parTransId="{7F57442E-50C0-44D0-9AA2-A965CEC48D93}" sibTransId="{68DB49FD-1111-49B9-92B7-5FD7990C847B}"/>
    <dgm:cxn modelId="{43DDB961-6A2A-4844-9F18-AAA5E9E1367F}" type="presParOf" srcId="{B232C8DB-A9EF-4A02-BF97-6073E66F321F}" destId="{AF88BF40-D592-408F-8B24-1BE23F4B1D39}" srcOrd="0" destOrd="0" presId="urn:microsoft.com/office/officeart/2005/8/layout/vList2"/>
    <dgm:cxn modelId="{64189960-DC63-49FF-B860-684EDC1E93AC}" type="presParOf" srcId="{B232C8DB-A9EF-4A02-BF97-6073E66F321F}" destId="{AF7196A8-0B14-46F4-83CB-615B718C6108}" srcOrd="1" destOrd="0" presId="urn:microsoft.com/office/officeart/2005/8/layout/vList2"/>
    <dgm:cxn modelId="{6FEDD87B-427D-4E9C-ABE3-2AB979623394}" type="presParOf" srcId="{B232C8DB-A9EF-4A02-BF97-6073E66F321F}" destId="{E844317C-921E-4DA2-B931-F74E2E98868E}" srcOrd="2" destOrd="0" presId="urn:microsoft.com/office/officeart/2005/8/layout/vList2"/>
    <dgm:cxn modelId="{69C5CC45-0E58-439F-9760-E209C50CD1A3}" type="presParOf" srcId="{B232C8DB-A9EF-4A02-BF97-6073E66F321F}" destId="{23CA3866-5B86-4B5E-8131-95A0B7A9032C}" srcOrd="3" destOrd="0" presId="urn:microsoft.com/office/officeart/2005/8/layout/vList2"/>
    <dgm:cxn modelId="{49B06E44-ABAA-49C6-B049-8134A6998B2B}" type="presParOf" srcId="{B232C8DB-A9EF-4A02-BF97-6073E66F321F}" destId="{829882B2-6F41-4BDB-828A-AA9120B0FE0B}" srcOrd="4" destOrd="0" presId="urn:microsoft.com/office/officeart/2005/8/layout/vList2"/>
    <dgm:cxn modelId="{324A8F4C-2062-4E0D-9276-158F5CA43B48}" type="presParOf" srcId="{B232C8DB-A9EF-4A02-BF97-6073E66F321F}" destId="{08657EEC-A2D3-4495-80D3-262209AEA9C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4DD64-8720-4148-A0C5-6F3860E21C99}" type="doc">
      <dgm:prSet loTypeId="urn:microsoft.com/office/officeart/2008/layout/VerticalAccentLis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177F028C-7097-46E4-AE08-7749A976253D}">
      <dgm:prSet phldrT="[Texto]" custT="1"/>
      <dgm:spPr/>
      <dgm:t>
        <a:bodyPr/>
        <a:lstStyle/>
        <a:p>
          <a:pPr algn="just"/>
          <a:r>
            <a:rPr lang="es-EC" sz="1200" dirty="0" smtClean="0">
              <a:latin typeface="Times New Roman" pitchFamily="18" charset="0"/>
              <a:cs typeface="Times New Roman" pitchFamily="18" charset="0"/>
            </a:rPr>
            <a:t>Está orientado a la contribución informativa muy  relevante de la situación por la que atraviesan las Cooperativas de Ahorro y Crédito y los nuevos enfoques en beneficio de reactivar el factor de económico a través del desarrollo</a:t>
          </a:r>
          <a:endParaRPr lang="es-EC" sz="1200" dirty="0">
            <a:latin typeface="Times New Roman" pitchFamily="18" charset="0"/>
            <a:cs typeface="Times New Roman" pitchFamily="18" charset="0"/>
          </a:endParaRPr>
        </a:p>
      </dgm:t>
    </dgm:pt>
    <dgm:pt modelId="{956C3CED-F196-401D-A732-D41713485909}" type="parTrans" cxnId="{9F11AD83-4A77-4510-AEFF-F75D1E1BA2ED}">
      <dgm:prSet/>
      <dgm:spPr/>
      <dgm:t>
        <a:bodyPr/>
        <a:lstStyle/>
        <a:p>
          <a:endParaRPr lang="es-EC"/>
        </a:p>
      </dgm:t>
    </dgm:pt>
    <dgm:pt modelId="{EFD5A30F-F46B-4A6F-B75A-901FFABBA358}" type="sibTrans" cxnId="{9F11AD83-4A77-4510-AEFF-F75D1E1BA2ED}">
      <dgm:prSet/>
      <dgm:spPr/>
      <dgm:t>
        <a:bodyPr/>
        <a:lstStyle/>
        <a:p>
          <a:endParaRPr lang="es-EC"/>
        </a:p>
      </dgm:t>
    </dgm:pt>
    <dgm:pt modelId="{BFB2A298-308B-4E11-8A86-F4B523863B55}">
      <dgm:prSet phldrT="[Texto]" custT="1"/>
      <dgm:spPr/>
      <dgm:t>
        <a:bodyPr/>
        <a:lstStyle/>
        <a:p>
          <a:pPr algn="just"/>
          <a:r>
            <a:rPr lang="es-EC" sz="1200" dirty="0" smtClean="0">
              <a:latin typeface="Times New Roman" pitchFamily="18" charset="0"/>
              <a:cs typeface="Times New Roman" pitchFamily="18" charset="0"/>
            </a:rPr>
            <a:t>Todos los lineamientos se convierten en directrices de un proceso que intenta impulsar a las Cooperativas de Ahorro y Crédito a ser entes aliados de los emprendedores y de las microempresas para fortalecer sus ideas y propuestas de negocio a través de la intermediación financiera. </a:t>
          </a:r>
          <a:endParaRPr lang="es-EC" sz="1200" dirty="0">
            <a:latin typeface="Times New Roman" pitchFamily="18" charset="0"/>
            <a:cs typeface="Times New Roman" pitchFamily="18" charset="0"/>
          </a:endParaRPr>
        </a:p>
      </dgm:t>
    </dgm:pt>
    <dgm:pt modelId="{C3CA21E3-9EC3-419F-A0F0-B2086941415B}" type="parTrans" cxnId="{658592E7-104E-47AF-A076-EF60A79CC288}">
      <dgm:prSet/>
      <dgm:spPr/>
      <dgm:t>
        <a:bodyPr/>
        <a:lstStyle/>
        <a:p>
          <a:endParaRPr lang="es-EC"/>
        </a:p>
      </dgm:t>
    </dgm:pt>
    <dgm:pt modelId="{3F2C31A7-D80D-41C9-A043-943087C683C3}" type="sibTrans" cxnId="{658592E7-104E-47AF-A076-EF60A79CC288}">
      <dgm:prSet/>
      <dgm:spPr/>
      <dgm:t>
        <a:bodyPr/>
        <a:lstStyle/>
        <a:p>
          <a:endParaRPr lang="es-EC"/>
        </a:p>
      </dgm:t>
    </dgm:pt>
    <dgm:pt modelId="{EEBB63C6-B4C1-4095-96F2-C51ABC5DD785}">
      <dgm:prSet phldrT="[Texto]" custT="1"/>
      <dgm:spPr/>
      <dgm:t>
        <a:bodyPr/>
        <a:lstStyle/>
        <a:p>
          <a:pPr algn="just"/>
          <a:r>
            <a:rPr lang="es-EC" sz="1200" dirty="0" smtClean="0">
              <a:latin typeface="Times New Roman" pitchFamily="18" charset="0"/>
              <a:cs typeface="Times New Roman" pitchFamily="18" charset="0"/>
            </a:rPr>
            <a:t>La importancia de estudiar a este sector, es que el mismo contribuirá al desarrollo de emprendimientos que por la falta de recursos no se realizan a pesar de ser una idea de  negocio innovadora. </a:t>
          </a:r>
          <a:endParaRPr lang="es-EC" sz="1200" dirty="0">
            <a:latin typeface="Times New Roman" pitchFamily="18" charset="0"/>
            <a:cs typeface="Times New Roman" pitchFamily="18" charset="0"/>
          </a:endParaRPr>
        </a:p>
      </dgm:t>
    </dgm:pt>
    <dgm:pt modelId="{AB363953-8020-4DE7-B925-D6280CE0AE28}" type="parTrans" cxnId="{BECC8DD9-1EDD-4F7B-ABA5-C72CCBDA29F8}">
      <dgm:prSet/>
      <dgm:spPr/>
      <dgm:t>
        <a:bodyPr/>
        <a:lstStyle/>
        <a:p>
          <a:endParaRPr lang="es-EC"/>
        </a:p>
      </dgm:t>
    </dgm:pt>
    <dgm:pt modelId="{7E661A65-15BA-4BD6-AD05-D01BF536487C}" type="sibTrans" cxnId="{BECC8DD9-1EDD-4F7B-ABA5-C72CCBDA29F8}">
      <dgm:prSet/>
      <dgm:spPr/>
      <dgm:t>
        <a:bodyPr/>
        <a:lstStyle/>
        <a:p>
          <a:endParaRPr lang="es-EC"/>
        </a:p>
      </dgm:t>
    </dgm:pt>
    <dgm:pt modelId="{380BA13A-D5E1-440B-900C-3D695292B74D}">
      <dgm:prSet phldrT="[Texto]" custT="1"/>
      <dgm:spPr/>
      <dgm:t>
        <a:bodyPr/>
        <a:lstStyle/>
        <a:p>
          <a:pPr algn="just"/>
          <a:r>
            <a:rPr lang="es-EC" sz="1200" dirty="0" smtClean="0">
              <a:latin typeface="Times New Roman" pitchFamily="18" charset="0"/>
              <a:cs typeface="Times New Roman" pitchFamily="18" charset="0"/>
            </a:rPr>
            <a:t>Se pretenderá investigar y determinar el efecto generado en los diferentes sectores y en la oportunidad que tienen los empresarios, de acceder a financiamiento a través de esta Cooperativas y la capacidad de estas de responder en términos de oportunidad, calidad, variedad  y costos</a:t>
          </a:r>
          <a:endParaRPr lang="es-EC" sz="1200" dirty="0">
            <a:latin typeface="Times New Roman" pitchFamily="18" charset="0"/>
            <a:cs typeface="Times New Roman" pitchFamily="18" charset="0"/>
          </a:endParaRPr>
        </a:p>
      </dgm:t>
    </dgm:pt>
    <dgm:pt modelId="{A2AB3CF0-9D08-48CF-9949-80CB65A193FF}" type="parTrans" cxnId="{3FC04A38-A743-48B3-AFC5-C78B469F09D8}">
      <dgm:prSet/>
      <dgm:spPr/>
      <dgm:t>
        <a:bodyPr/>
        <a:lstStyle/>
        <a:p>
          <a:endParaRPr lang="es-EC"/>
        </a:p>
      </dgm:t>
    </dgm:pt>
    <dgm:pt modelId="{12A7870E-1F89-4139-B970-E1F495C1DC72}" type="sibTrans" cxnId="{3FC04A38-A743-48B3-AFC5-C78B469F09D8}">
      <dgm:prSet/>
      <dgm:spPr/>
      <dgm:t>
        <a:bodyPr/>
        <a:lstStyle/>
        <a:p>
          <a:endParaRPr lang="es-EC"/>
        </a:p>
      </dgm:t>
    </dgm:pt>
    <dgm:pt modelId="{5F2E20EA-98E9-44F8-BF2A-41770CF8B032}" type="pres">
      <dgm:prSet presAssocID="{5D34DD64-8720-4148-A0C5-6F3860E21C9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60773048-8A80-4E54-824E-6E3BD3EA313D}" type="pres">
      <dgm:prSet presAssocID="{177F028C-7097-46E4-AE08-7749A976253D}" presName="parenttextcomposite" presStyleCnt="0"/>
      <dgm:spPr/>
      <dgm:t>
        <a:bodyPr/>
        <a:lstStyle/>
        <a:p>
          <a:endParaRPr lang="es-EC"/>
        </a:p>
      </dgm:t>
    </dgm:pt>
    <dgm:pt modelId="{2288582A-1F20-4ABA-9C85-24499E10F24F}" type="pres">
      <dgm:prSet presAssocID="{177F028C-7097-46E4-AE08-7749A976253D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DC8924-A227-425E-BC8C-7099ACAA6D1C}" type="pres">
      <dgm:prSet presAssocID="{177F028C-7097-46E4-AE08-7749A976253D}" presName="composite" presStyleCnt="0"/>
      <dgm:spPr/>
      <dgm:t>
        <a:bodyPr/>
        <a:lstStyle/>
        <a:p>
          <a:endParaRPr lang="es-EC"/>
        </a:p>
      </dgm:t>
    </dgm:pt>
    <dgm:pt modelId="{61427EC2-2CB2-4538-BF99-EC7413C5BEBC}" type="pres">
      <dgm:prSet presAssocID="{177F028C-7097-46E4-AE08-7749A976253D}" presName="chevron1" presStyleLbl="alignNode1" presStyleIdx="0" presStyleCnt="14"/>
      <dgm:spPr/>
      <dgm:t>
        <a:bodyPr/>
        <a:lstStyle/>
        <a:p>
          <a:endParaRPr lang="es-EC"/>
        </a:p>
      </dgm:t>
    </dgm:pt>
    <dgm:pt modelId="{57D58ADA-09CD-426D-B2EE-FA00CAF86B81}" type="pres">
      <dgm:prSet presAssocID="{177F028C-7097-46E4-AE08-7749A976253D}" presName="chevron2" presStyleLbl="alignNode1" presStyleIdx="1" presStyleCnt="14"/>
      <dgm:spPr/>
      <dgm:t>
        <a:bodyPr/>
        <a:lstStyle/>
        <a:p>
          <a:endParaRPr lang="es-EC"/>
        </a:p>
      </dgm:t>
    </dgm:pt>
    <dgm:pt modelId="{5413F661-551D-4013-A163-2FDB57A3654C}" type="pres">
      <dgm:prSet presAssocID="{177F028C-7097-46E4-AE08-7749A976253D}" presName="chevron3" presStyleLbl="alignNode1" presStyleIdx="2" presStyleCnt="14"/>
      <dgm:spPr/>
      <dgm:t>
        <a:bodyPr/>
        <a:lstStyle/>
        <a:p>
          <a:endParaRPr lang="es-EC"/>
        </a:p>
      </dgm:t>
    </dgm:pt>
    <dgm:pt modelId="{A1B5EE2F-EB94-42A9-B8F1-628C25069262}" type="pres">
      <dgm:prSet presAssocID="{177F028C-7097-46E4-AE08-7749A976253D}" presName="chevron4" presStyleLbl="alignNode1" presStyleIdx="3" presStyleCnt="14"/>
      <dgm:spPr/>
      <dgm:t>
        <a:bodyPr/>
        <a:lstStyle/>
        <a:p>
          <a:endParaRPr lang="es-EC"/>
        </a:p>
      </dgm:t>
    </dgm:pt>
    <dgm:pt modelId="{C020235C-B383-48E1-BB3F-E4755BA97F5B}" type="pres">
      <dgm:prSet presAssocID="{177F028C-7097-46E4-AE08-7749A976253D}" presName="chevron5" presStyleLbl="alignNode1" presStyleIdx="4" presStyleCnt="14"/>
      <dgm:spPr/>
      <dgm:t>
        <a:bodyPr/>
        <a:lstStyle/>
        <a:p>
          <a:endParaRPr lang="es-EC"/>
        </a:p>
      </dgm:t>
    </dgm:pt>
    <dgm:pt modelId="{B4BF0720-89B2-46AB-B2A2-58D2832DFB90}" type="pres">
      <dgm:prSet presAssocID="{177F028C-7097-46E4-AE08-7749A976253D}" presName="chevron6" presStyleLbl="alignNode1" presStyleIdx="5" presStyleCnt="14"/>
      <dgm:spPr/>
      <dgm:t>
        <a:bodyPr/>
        <a:lstStyle/>
        <a:p>
          <a:endParaRPr lang="es-EC"/>
        </a:p>
      </dgm:t>
    </dgm:pt>
    <dgm:pt modelId="{9DDECAF5-B792-4BBE-BD30-D73033B7CF84}" type="pres">
      <dgm:prSet presAssocID="{177F028C-7097-46E4-AE08-7749A976253D}" presName="chevron7" presStyleLbl="alignNode1" presStyleIdx="6" presStyleCnt="14"/>
      <dgm:spPr/>
      <dgm:t>
        <a:bodyPr/>
        <a:lstStyle/>
        <a:p>
          <a:endParaRPr lang="es-EC"/>
        </a:p>
      </dgm:t>
    </dgm:pt>
    <dgm:pt modelId="{544B3A40-6143-43D3-AE8F-888124A717DA}" type="pres">
      <dgm:prSet presAssocID="{177F028C-7097-46E4-AE08-7749A976253D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95E109-6D9B-44F6-9059-4F5D5F29F081}" type="pres">
      <dgm:prSet presAssocID="{EFD5A30F-F46B-4A6F-B75A-901FFABBA358}" presName="sibTrans" presStyleCnt="0"/>
      <dgm:spPr/>
      <dgm:t>
        <a:bodyPr/>
        <a:lstStyle/>
        <a:p>
          <a:endParaRPr lang="es-EC"/>
        </a:p>
      </dgm:t>
    </dgm:pt>
    <dgm:pt modelId="{84DF0C3A-BB5F-473D-BC4A-7AA2BDA12587}" type="pres">
      <dgm:prSet presAssocID="{EEBB63C6-B4C1-4095-96F2-C51ABC5DD785}" presName="parenttextcomposite" presStyleCnt="0"/>
      <dgm:spPr/>
      <dgm:t>
        <a:bodyPr/>
        <a:lstStyle/>
        <a:p>
          <a:endParaRPr lang="es-EC"/>
        </a:p>
      </dgm:t>
    </dgm:pt>
    <dgm:pt modelId="{4DC3DB91-083A-4F55-992D-E5240C22BF8D}" type="pres">
      <dgm:prSet presAssocID="{EEBB63C6-B4C1-4095-96F2-C51ABC5DD785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4D2C1F-620D-45C3-B985-C531F6745901}" type="pres">
      <dgm:prSet presAssocID="{EEBB63C6-B4C1-4095-96F2-C51ABC5DD785}" presName="composite" presStyleCnt="0"/>
      <dgm:spPr/>
      <dgm:t>
        <a:bodyPr/>
        <a:lstStyle/>
        <a:p>
          <a:endParaRPr lang="es-EC"/>
        </a:p>
      </dgm:t>
    </dgm:pt>
    <dgm:pt modelId="{634D89CF-3FC9-4B4A-A92B-EDA847511EED}" type="pres">
      <dgm:prSet presAssocID="{EEBB63C6-B4C1-4095-96F2-C51ABC5DD785}" presName="chevron1" presStyleLbl="alignNode1" presStyleIdx="7" presStyleCnt="14"/>
      <dgm:spPr/>
      <dgm:t>
        <a:bodyPr/>
        <a:lstStyle/>
        <a:p>
          <a:endParaRPr lang="es-EC"/>
        </a:p>
      </dgm:t>
    </dgm:pt>
    <dgm:pt modelId="{674D0A97-F4CE-49A0-8A8A-79E5173B2F28}" type="pres">
      <dgm:prSet presAssocID="{EEBB63C6-B4C1-4095-96F2-C51ABC5DD785}" presName="chevron2" presStyleLbl="alignNode1" presStyleIdx="8" presStyleCnt="14"/>
      <dgm:spPr/>
      <dgm:t>
        <a:bodyPr/>
        <a:lstStyle/>
        <a:p>
          <a:endParaRPr lang="es-EC"/>
        </a:p>
      </dgm:t>
    </dgm:pt>
    <dgm:pt modelId="{143C42F0-3DF6-4774-A513-E92A1BF91AE1}" type="pres">
      <dgm:prSet presAssocID="{EEBB63C6-B4C1-4095-96F2-C51ABC5DD785}" presName="chevron3" presStyleLbl="alignNode1" presStyleIdx="9" presStyleCnt="14"/>
      <dgm:spPr/>
      <dgm:t>
        <a:bodyPr/>
        <a:lstStyle/>
        <a:p>
          <a:endParaRPr lang="es-EC"/>
        </a:p>
      </dgm:t>
    </dgm:pt>
    <dgm:pt modelId="{D67EC8DA-2AA1-44CF-B543-7C3BB5E87A60}" type="pres">
      <dgm:prSet presAssocID="{EEBB63C6-B4C1-4095-96F2-C51ABC5DD785}" presName="chevron4" presStyleLbl="alignNode1" presStyleIdx="10" presStyleCnt="14"/>
      <dgm:spPr/>
      <dgm:t>
        <a:bodyPr/>
        <a:lstStyle/>
        <a:p>
          <a:endParaRPr lang="es-EC"/>
        </a:p>
      </dgm:t>
    </dgm:pt>
    <dgm:pt modelId="{22734980-CD79-41F1-BB49-9479644757F9}" type="pres">
      <dgm:prSet presAssocID="{EEBB63C6-B4C1-4095-96F2-C51ABC5DD785}" presName="chevron5" presStyleLbl="alignNode1" presStyleIdx="11" presStyleCnt="14"/>
      <dgm:spPr/>
      <dgm:t>
        <a:bodyPr/>
        <a:lstStyle/>
        <a:p>
          <a:endParaRPr lang="es-EC"/>
        </a:p>
      </dgm:t>
    </dgm:pt>
    <dgm:pt modelId="{0354EFC6-AB56-4667-915D-831453F18643}" type="pres">
      <dgm:prSet presAssocID="{EEBB63C6-B4C1-4095-96F2-C51ABC5DD785}" presName="chevron6" presStyleLbl="alignNode1" presStyleIdx="12" presStyleCnt="14"/>
      <dgm:spPr/>
      <dgm:t>
        <a:bodyPr/>
        <a:lstStyle/>
        <a:p>
          <a:endParaRPr lang="es-EC"/>
        </a:p>
      </dgm:t>
    </dgm:pt>
    <dgm:pt modelId="{7931AD6D-E449-4843-9111-E746FA5B8B10}" type="pres">
      <dgm:prSet presAssocID="{EEBB63C6-B4C1-4095-96F2-C51ABC5DD785}" presName="chevron7" presStyleLbl="alignNode1" presStyleIdx="13" presStyleCnt="14"/>
      <dgm:spPr/>
      <dgm:t>
        <a:bodyPr/>
        <a:lstStyle/>
        <a:p>
          <a:endParaRPr lang="es-EC"/>
        </a:p>
      </dgm:t>
    </dgm:pt>
    <dgm:pt modelId="{2FD1FABD-AC28-485B-9A8D-B89B8CD33544}" type="pres">
      <dgm:prSet presAssocID="{EEBB63C6-B4C1-4095-96F2-C51ABC5DD785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F11AD83-4A77-4510-AEFF-F75D1E1BA2ED}" srcId="{5D34DD64-8720-4148-A0C5-6F3860E21C99}" destId="{177F028C-7097-46E4-AE08-7749A976253D}" srcOrd="0" destOrd="0" parTransId="{956C3CED-F196-401D-A732-D41713485909}" sibTransId="{EFD5A30F-F46B-4A6F-B75A-901FFABBA358}"/>
    <dgm:cxn modelId="{3FC04A38-A743-48B3-AFC5-C78B469F09D8}" srcId="{EEBB63C6-B4C1-4095-96F2-C51ABC5DD785}" destId="{380BA13A-D5E1-440B-900C-3D695292B74D}" srcOrd="0" destOrd="0" parTransId="{A2AB3CF0-9D08-48CF-9949-80CB65A193FF}" sibTransId="{12A7870E-1F89-4139-B970-E1F495C1DC72}"/>
    <dgm:cxn modelId="{C8E2B296-03C6-414F-9D50-F63F85FF3A47}" type="presOf" srcId="{177F028C-7097-46E4-AE08-7749A976253D}" destId="{2288582A-1F20-4ABA-9C85-24499E10F24F}" srcOrd="0" destOrd="0" presId="urn:microsoft.com/office/officeart/2008/layout/VerticalAccentList"/>
    <dgm:cxn modelId="{D4CA93EF-81B3-42C8-B97B-48A6D576AF66}" type="presOf" srcId="{5D34DD64-8720-4148-A0C5-6F3860E21C99}" destId="{5F2E20EA-98E9-44F8-BF2A-41770CF8B032}" srcOrd="0" destOrd="0" presId="urn:microsoft.com/office/officeart/2008/layout/VerticalAccentList"/>
    <dgm:cxn modelId="{BECC8DD9-1EDD-4F7B-ABA5-C72CCBDA29F8}" srcId="{5D34DD64-8720-4148-A0C5-6F3860E21C99}" destId="{EEBB63C6-B4C1-4095-96F2-C51ABC5DD785}" srcOrd="1" destOrd="0" parTransId="{AB363953-8020-4DE7-B925-D6280CE0AE28}" sibTransId="{7E661A65-15BA-4BD6-AD05-D01BF536487C}"/>
    <dgm:cxn modelId="{658592E7-104E-47AF-A076-EF60A79CC288}" srcId="{177F028C-7097-46E4-AE08-7749A976253D}" destId="{BFB2A298-308B-4E11-8A86-F4B523863B55}" srcOrd="0" destOrd="0" parTransId="{C3CA21E3-9EC3-419F-A0F0-B2086941415B}" sibTransId="{3F2C31A7-D80D-41C9-A043-943087C683C3}"/>
    <dgm:cxn modelId="{2062E960-BA99-4BCD-AC47-FDA0335A5420}" type="presOf" srcId="{BFB2A298-308B-4E11-8A86-F4B523863B55}" destId="{544B3A40-6143-43D3-AE8F-888124A717DA}" srcOrd="0" destOrd="0" presId="urn:microsoft.com/office/officeart/2008/layout/VerticalAccentList"/>
    <dgm:cxn modelId="{2166DCED-068D-4CDD-A2F5-96A8BA22E77C}" type="presOf" srcId="{380BA13A-D5E1-440B-900C-3D695292B74D}" destId="{2FD1FABD-AC28-485B-9A8D-B89B8CD33544}" srcOrd="0" destOrd="0" presId="urn:microsoft.com/office/officeart/2008/layout/VerticalAccentList"/>
    <dgm:cxn modelId="{172D4B37-BE2F-4D1B-85CD-80C25DB9ECE2}" type="presOf" srcId="{EEBB63C6-B4C1-4095-96F2-C51ABC5DD785}" destId="{4DC3DB91-083A-4F55-992D-E5240C22BF8D}" srcOrd="0" destOrd="0" presId="urn:microsoft.com/office/officeart/2008/layout/VerticalAccentList"/>
    <dgm:cxn modelId="{F737E5AD-01BF-4FCC-ADC8-31CAEFEE4E00}" type="presParOf" srcId="{5F2E20EA-98E9-44F8-BF2A-41770CF8B032}" destId="{60773048-8A80-4E54-824E-6E3BD3EA313D}" srcOrd="0" destOrd="0" presId="urn:microsoft.com/office/officeart/2008/layout/VerticalAccentList"/>
    <dgm:cxn modelId="{96BB5825-A3B4-4EA2-8116-07BA2AEDF93F}" type="presParOf" srcId="{60773048-8A80-4E54-824E-6E3BD3EA313D}" destId="{2288582A-1F20-4ABA-9C85-24499E10F24F}" srcOrd="0" destOrd="0" presId="urn:microsoft.com/office/officeart/2008/layout/VerticalAccentList"/>
    <dgm:cxn modelId="{B2C4EA16-8ACC-40C2-9931-B606FB161575}" type="presParOf" srcId="{5F2E20EA-98E9-44F8-BF2A-41770CF8B032}" destId="{97DC8924-A227-425E-BC8C-7099ACAA6D1C}" srcOrd="1" destOrd="0" presId="urn:microsoft.com/office/officeart/2008/layout/VerticalAccentList"/>
    <dgm:cxn modelId="{2DED4F3D-395A-4F05-BC10-3E622377C6CD}" type="presParOf" srcId="{97DC8924-A227-425E-BC8C-7099ACAA6D1C}" destId="{61427EC2-2CB2-4538-BF99-EC7413C5BEBC}" srcOrd="0" destOrd="0" presId="urn:microsoft.com/office/officeart/2008/layout/VerticalAccentList"/>
    <dgm:cxn modelId="{24012EA1-4C80-4058-A614-16610F057EA3}" type="presParOf" srcId="{97DC8924-A227-425E-BC8C-7099ACAA6D1C}" destId="{57D58ADA-09CD-426D-B2EE-FA00CAF86B81}" srcOrd="1" destOrd="0" presId="urn:microsoft.com/office/officeart/2008/layout/VerticalAccentList"/>
    <dgm:cxn modelId="{DC2D2727-E002-479A-8599-87BF6DF434A5}" type="presParOf" srcId="{97DC8924-A227-425E-BC8C-7099ACAA6D1C}" destId="{5413F661-551D-4013-A163-2FDB57A3654C}" srcOrd="2" destOrd="0" presId="urn:microsoft.com/office/officeart/2008/layout/VerticalAccentList"/>
    <dgm:cxn modelId="{960EBC66-67AC-45B1-BADB-4AE20CFAA3AC}" type="presParOf" srcId="{97DC8924-A227-425E-BC8C-7099ACAA6D1C}" destId="{A1B5EE2F-EB94-42A9-B8F1-628C25069262}" srcOrd="3" destOrd="0" presId="urn:microsoft.com/office/officeart/2008/layout/VerticalAccentList"/>
    <dgm:cxn modelId="{A97E49A4-91B4-4333-B302-0B343F42ACCA}" type="presParOf" srcId="{97DC8924-A227-425E-BC8C-7099ACAA6D1C}" destId="{C020235C-B383-48E1-BB3F-E4755BA97F5B}" srcOrd="4" destOrd="0" presId="urn:microsoft.com/office/officeart/2008/layout/VerticalAccentList"/>
    <dgm:cxn modelId="{7A5B357B-10EC-425D-990A-EFEB39DAE3B5}" type="presParOf" srcId="{97DC8924-A227-425E-BC8C-7099ACAA6D1C}" destId="{B4BF0720-89B2-46AB-B2A2-58D2832DFB90}" srcOrd="5" destOrd="0" presId="urn:microsoft.com/office/officeart/2008/layout/VerticalAccentList"/>
    <dgm:cxn modelId="{FEAAFD6F-3C6D-4A50-89CA-F09A2CDFF4C8}" type="presParOf" srcId="{97DC8924-A227-425E-BC8C-7099ACAA6D1C}" destId="{9DDECAF5-B792-4BBE-BD30-D73033B7CF84}" srcOrd="6" destOrd="0" presId="urn:microsoft.com/office/officeart/2008/layout/VerticalAccentList"/>
    <dgm:cxn modelId="{213FFBBF-91D9-462A-A484-85E754D1F18D}" type="presParOf" srcId="{97DC8924-A227-425E-BC8C-7099ACAA6D1C}" destId="{544B3A40-6143-43D3-AE8F-888124A717DA}" srcOrd="7" destOrd="0" presId="urn:microsoft.com/office/officeart/2008/layout/VerticalAccentList"/>
    <dgm:cxn modelId="{068D3E96-4D9F-4B08-BEE9-1F0CB33C682B}" type="presParOf" srcId="{5F2E20EA-98E9-44F8-BF2A-41770CF8B032}" destId="{2F95E109-6D9B-44F6-9059-4F5D5F29F081}" srcOrd="2" destOrd="0" presId="urn:microsoft.com/office/officeart/2008/layout/VerticalAccentList"/>
    <dgm:cxn modelId="{842E9D49-AFC7-46DE-B7C1-B1F76D67E6AF}" type="presParOf" srcId="{5F2E20EA-98E9-44F8-BF2A-41770CF8B032}" destId="{84DF0C3A-BB5F-473D-BC4A-7AA2BDA12587}" srcOrd="3" destOrd="0" presId="urn:microsoft.com/office/officeart/2008/layout/VerticalAccentList"/>
    <dgm:cxn modelId="{099DE29F-DE92-4D8F-AFF8-79A95697E914}" type="presParOf" srcId="{84DF0C3A-BB5F-473D-BC4A-7AA2BDA12587}" destId="{4DC3DB91-083A-4F55-992D-E5240C22BF8D}" srcOrd="0" destOrd="0" presId="urn:microsoft.com/office/officeart/2008/layout/VerticalAccentList"/>
    <dgm:cxn modelId="{526365A3-4286-4A09-A9E4-D1C6093D0197}" type="presParOf" srcId="{5F2E20EA-98E9-44F8-BF2A-41770CF8B032}" destId="{384D2C1F-620D-45C3-B985-C531F6745901}" srcOrd="4" destOrd="0" presId="urn:microsoft.com/office/officeart/2008/layout/VerticalAccentList"/>
    <dgm:cxn modelId="{831C8C8F-8E97-41A9-8B00-62DF16A8A660}" type="presParOf" srcId="{384D2C1F-620D-45C3-B985-C531F6745901}" destId="{634D89CF-3FC9-4B4A-A92B-EDA847511EED}" srcOrd="0" destOrd="0" presId="urn:microsoft.com/office/officeart/2008/layout/VerticalAccentList"/>
    <dgm:cxn modelId="{293CFDBB-3602-401F-983F-EC038BDB78CB}" type="presParOf" srcId="{384D2C1F-620D-45C3-B985-C531F6745901}" destId="{674D0A97-F4CE-49A0-8A8A-79E5173B2F28}" srcOrd="1" destOrd="0" presId="urn:microsoft.com/office/officeart/2008/layout/VerticalAccentList"/>
    <dgm:cxn modelId="{33D2F836-C2BC-4F4F-BD51-857658541AAC}" type="presParOf" srcId="{384D2C1F-620D-45C3-B985-C531F6745901}" destId="{143C42F0-3DF6-4774-A513-E92A1BF91AE1}" srcOrd="2" destOrd="0" presId="urn:microsoft.com/office/officeart/2008/layout/VerticalAccentList"/>
    <dgm:cxn modelId="{1FF3BD4E-27B6-41A0-A736-1729359B6C93}" type="presParOf" srcId="{384D2C1F-620D-45C3-B985-C531F6745901}" destId="{D67EC8DA-2AA1-44CF-B543-7C3BB5E87A60}" srcOrd="3" destOrd="0" presId="urn:microsoft.com/office/officeart/2008/layout/VerticalAccentList"/>
    <dgm:cxn modelId="{4B190249-4791-4526-B2F6-24F53800DB23}" type="presParOf" srcId="{384D2C1F-620D-45C3-B985-C531F6745901}" destId="{22734980-CD79-41F1-BB49-9479644757F9}" srcOrd="4" destOrd="0" presId="urn:microsoft.com/office/officeart/2008/layout/VerticalAccentList"/>
    <dgm:cxn modelId="{5DA07912-D83D-45AF-B8D9-9A1BB1F0DBB0}" type="presParOf" srcId="{384D2C1F-620D-45C3-B985-C531F6745901}" destId="{0354EFC6-AB56-4667-915D-831453F18643}" srcOrd="5" destOrd="0" presId="urn:microsoft.com/office/officeart/2008/layout/VerticalAccentList"/>
    <dgm:cxn modelId="{7D329649-48ED-46B4-B33F-24FF1A3383DE}" type="presParOf" srcId="{384D2C1F-620D-45C3-B985-C531F6745901}" destId="{7931AD6D-E449-4843-9111-E746FA5B8B10}" srcOrd="6" destOrd="0" presId="urn:microsoft.com/office/officeart/2008/layout/VerticalAccentList"/>
    <dgm:cxn modelId="{C8106CE3-13B3-497C-8FC2-B4D27C187FD3}" type="presParOf" srcId="{384D2C1F-620D-45C3-B985-C531F6745901}" destId="{2FD1FABD-AC28-485B-9A8D-B89B8CD3354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76422A-ADFE-461D-997E-A51734ED527A}" type="doc">
      <dgm:prSet loTypeId="urn:microsoft.com/office/officeart/2005/8/layout/bList2" loCatId="picture" qsTypeId="urn:microsoft.com/office/officeart/2005/8/quickstyle/simple1" qsCatId="simple" csTypeId="urn:microsoft.com/office/officeart/2005/8/colors/colorful2" csCatId="colorful" phldr="1"/>
      <dgm:spPr/>
    </dgm:pt>
    <dgm:pt modelId="{65969BC5-2610-4D62-8A87-3F43268A05B2}">
      <dgm:prSet phldrT="[Texto]" custT="1"/>
      <dgm:spPr/>
      <dgm:t>
        <a:bodyPr/>
        <a:lstStyle/>
        <a:p>
          <a:pPr algn="ctr"/>
          <a:r>
            <a:rPr lang="es-EC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PÚBLICO</a:t>
          </a:r>
          <a:endParaRPr lang="es-EC" sz="20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C3E265D-92B9-44ED-991E-665C00590971}" type="parTrans" cxnId="{0FC3ED1F-830F-4A4D-B497-D3533492D4F5}">
      <dgm:prSet/>
      <dgm:spPr/>
      <dgm:t>
        <a:bodyPr/>
        <a:lstStyle/>
        <a:p>
          <a:endParaRPr lang="es-EC">
            <a:solidFill>
              <a:schemeClr val="bg2">
                <a:lumMod val="50000"/>
              </a:schemeClr>
            </a:solidFill>
          </a:endParaRPr>
        </a:p>
      </dgm:t>
    </dgm:pt>
    <dgm:pt modelId="{3C36621D-CBCF-49E6-8343-A4C9913597E5}" type="sibTrans" cxnId="{0FC3ED1F-830F-4A4D-B497-D3533492D4F5}">
      <dgm:prSet/>
      <dgm:spPr/>
      <dgm:t>
        <a:bodyPr/>
        <a:lstStyle/>
        <a:p>
          <a:endParaRPr lang="es-EC">
            <a:solidFill>
              <a:schemeClr val="bg2">
                <a:lumMod val="50000"/>
              </a:schemeClr>
            </a:solidFill>
          </a:endParaRPr>
        </a:p>
      </dgm:t>
    </dgm:pt>
    <dgm:pt modelId="{2157404C-EB3C-4C33-80EB-D255942C8C2E}">
      <dgm:prSet phldrT="[Texto]" custT="1"/>
      <dgm:spPr/>
      <dgm:t>
        <a:bodyPr/>
        <a:lstStyle/>
        <a:p>
          <a:pPr algn="ctr"/>
          <a:r>
            <a:rPr lang="es-EC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PRIVADO</a:t>
          </a:r>
          <a:endParaRPr lang="es-EC" sz="20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777A23-708D-45E2-A5FD-89DF31A44DDF}" type="parTrans" cxnId="{AE97F626-2212-436C-AF0E-1A32740881EF}">
      <dgm:prSet/>
      <dgm:spPr/>
      <dgm:t>
        <a:bodyPr/>
        <a:lstStyle/>
        <a:p>
          <a:endParaRPr lang="es-EC">
            <a:solidFill>
              <a:schemeClr val="bg2">
                <a:lumMod val="50000"/>
              </a:schemeClr>
            </a:solidFill>
          </a:endParaRPr>
        </a:p>
      </dgm:t>
    </dgm:pt>
    <dgm:pt modelId="{CE8923F3-4599-4075-8336-FF3B47642B25}" type="sibTrans" cxnId="{AE97F626-2212-436C-AF0E-1A32740881EF}">
      <dgm:prSet/>
      <dgm:spPr/>
      <dgm:t>
        <a:bodyPr/>
        <a:lstStyle/>
        <a:p>
          <a:endParaRPr lang="es-EC">
            <a:solidFill>
              <a:schemeClr val="bg2">
                <a:lumMod val="50000"/>
              </a:schemeClr>
            </a:solidFill>
          </a:endParaRPr>
        </a:p>
      </dgm:t>
    </dgm:pt>
    <dgm:pt modelId="{743769FE-783E-4548-99E1-1D01D2E08F4B}">
      <dgm:prSet phldrT="[Texto]" custT="1"/>
      <dgm:spPr/>
      <dgm:t>
        <a:bodyPr/>
        <a:lstStyle/>
        <a:p>
          <a:pPr algn="just"/>
          <a:r>
            <a:rPr lang="es-EC" sz="13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POPULAR Y SOLIDARIO</a:t>
          </a:r>
          <a:endParaRPr lang="es-EC" sz="13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1C21665-9C7D-46AD-ABF5-3F73C2CE025D}" type="parTrans" cxnId="{E4C2B6D5-2746-44D5-B5DD-D823180EE788}">
      <dgm:prSet/>
      <dgm:spPr/>
      <dgm:t>
        <a:bodyPr/>
        <a:lstStyle/>
        <a:p>
          <a:endParaRPr lang="es-EC">
            <a:solidFill>
              <a:schemeClr val="bg2">
                <a:lumMod val="50000"/>
              </a:schemeClr>
            </a:solidFill>
          </a:endParaRPr>
        </a:p>
      </dgm:t>
    </dgm:pt>
    <dgm:pt modelId="{7747F00A-299A-42C3-B9D5-A6FBB2C65FA4}" type="sibTrans" cxnId="{E4C2B6D5-2746-44D5-B5DD-D823180EE788}">
      <dgm:prSet/>
      <dgm:spPr/>
      <dgm:t>
        <a:bodyPr/>
        <a:lstStyle/>
        <a:p>
          <a:endParaRPr lang="es-EC">
            <a:solidFill>
              <a:schemeClr val="bg2">
                <a:lumMod val="50000"/>
              </a:schemeClr>
            </a:solidFill>
          </a:endParaRPr>
        </a:p>
      </dgm:t>
    </dgm:pt>
    <dgm:pt modelId="{EECDA185-269D-4F25-8522-BF2F1BBADA1E}">
      <dgm:prSet custT="1"/>
      <dgm:spPr/>
      <dgm:t>
        <a:bodyPr/>
        <a:lstStyle/>
        <a:p>
          <a:pPr algn="just"/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La Constitución Nacional se basa en la sostenibilidad, accesibilidad, eficiencia, y </a:t>
          </a:r>
          <a:r>
            <a:rPr lang="es-EC" sz="1300" dirty="0" err="1" smtClean="0">
              <a:latin typeface="Times New Roman" pitchFamily="18" charset="0"/>
              <a:cs typeface="Times New Roman" pitchFamily="18" charset="0"/>
            </a:rPr>
            <a:t>equitatividad</a:t>
          </a:r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, para ampliar la cobertura y calidad de los servicios financieros para conllevar a la generación de empleos.</a:t>
          </a:r>
          <a:endParaRPr lang="es-EC" sz="1300" dirty="0">
            <a:latin typeface="Times New Roman" pitchFamily="18" charset="0"/>
            <a:cs typeface="Times New Roman" pitchFamily="18" charset="0"/>
          </a:endParaRPr>
        </a:p>
      </dgm:t>
    </dgm:pt>
    <dgm:pt modelId="{97137337-573F-4F5F-A474-C5F65D8CBF9B}" type="parTrans" cxnId="{299552FD-707A-4787-9002-AD428B1D6825}">
      <dgm:prSet/>
      <dgm:spPr/>
      <dgm:t>
        <a:bodyPr/>
        <a:lstStyle/>
        <a:p>
          <a:endParaRPr lang="es-EC"/>
        </a:p>
      </dgm:t>
    </dgm:pt>
    <dgm:pt modelId="{7B5BB004-E254-4931-BC5B-F854061B219E}" type="sibTrans" cxnId="{299552FD-707A-4787-9002-AD428B1D6825}">
      <dgm:prSet/>
      <dgm:spPr/>
      <dgm:t>
        <a:bodyPr/>
        <a:lstStyle/>
        <a:p>
          <a:endParaRPr lang="es-EC"/>
        </a:p>
      </dgm:t>
    </dgm:pt>
    <dgm:pt modelId="{00D5F4E5-C4C0-4F51-A990-AB13953D7BA9}">
      <dgm:prSet custT="1"/>
      <dgm:spPr/>
      <dgm:t>
        <a:bodyPr/>
        <a:lstStyle/>
        <a:p>
          <a:pPr algn="just"/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La Banca Comercial, </a:t>
          </a:r>
          <a:endParaRPr lang="es-EC" sz="1300" dirty="0">
            <a:latin typeface="Times New Roman" pitchFamily="18" charset="0"/>
            <a:cs typeface="Times New Roman" pitchFamily="18" charset="0"/>
          </a:endParaRPr>
        </a:p>
      </dgm:t>
    </dgm:pt>
    <dgm:pt modelId="{23847005-761B-4227-84A0-0E6ED919B9E6}" type="parTrans" cxnId="{E1338B09-9FFF-480D-BD08-70069D2A312B}">
      <dgm:prSet/>
      <dgm:spPr/>
      <dgm:t>
        <a:bodyPr/>
        <a:lstStyle/>
        <a:p>
          <a:endParaRPr lang="es-EC"/>
        </a:p>
      </dgm:t>
    </dgm:pt>
    <dgm:pt modelId="{2760996A-8F8F-4810-88EC-2A4EA08A8838}" type="sibTrans" cxnId="{E1338B09-9FFF-480D-BD08-70069D2A312B}">
      <dgm:prSet/>
      <dgm:spPr/>
      <dgm:t>
        <a:bodyPr/>
        <a:lstStyle/>
        <a:p>
          <a:endParaRPr lang="es-EC"/>
        </a:p>
      </dgm:t>
    </dgm:pt>
    <dgm:pt modelId="{833626AA-386F-4D4D-BE62-2A3217F23DD3}">
      <dgm:prSet custT="1"/>
      <dgm:spPr/>
      <dgm:t>
        <a:bodyPr/>
        <a:lstStyle/>
        <a:p>
          <a:pPr algn="just"/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Cooperativas de Ahorro y Crédito</a:t>
          </a:r>
          <a:endParaRPr lang="es-EC" sz="1300" dirty="0">
            <a:latin typeface="Times New Roman" pitchFamily="18" charset="0"/>
            <a:cs typeface="Times New Roman" pitchFamily="18" charset="0"/>
          </a:endParaRPr>
        </a:p>
      </dgm:t>
    </dgm:pt>
    <dgm:pt modelId="{3C66EB89-B328-47CC-B9FD-E90AED9F2410}" type="parTrans" cxnId="{2ADE86B5-96E4-4ABF-A227-D8F4263C78AF}">
      <dgm:prSet/>
      <dgm:spPr/>
      <dgm:t>
        <a:bodyPr/>
        <a:lstStyle/>
        <a:p>
          <a:endParaRPr lang="es-EC"/>
        </a:p>
      </dgm:t>
    </dgm:pt>
    <dgm:pt modelId="{5A0BA8FD-14B7-49CA-94DE-8B6B90477CF5}" type="sibTrans" cxnId="{2ADE86B5-96E4-4ABF-A227-D8F4263C78AF}">
      <dgm:prSet/>
      <dgm:spPr/>
      <dgm:t>
        <a:bodyPr/>
        <a:lstStyle/>
        <a:p>
          <a:endParaRPr lang="es-EC"/>
        </a:p>
      </dgm:t>
    </dgm:pt>
    <dgm:pt modelId="{565F841D-E3DE-45C4-87BF-893FC26C5354}">
      <dgm:prSet custT="1"/>
      <dgm:spPr/>
      <dgm:t>
        <a:bodyPr/>
        <a:lstStyle/>
        <a:p>
          <a:pPr algn="just"/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Las Sociedades Financieras</a:t>
          </a:r>
          <a:endParaRPr lang="es-EC" sz="1300" dirty="0">
            <a:latin typeface="Times New Roman" pitchFamily="18" charset="0"/>
            <a:cs typeface="Times New Roman" pitchFamily="18" charset="0"/>
          </a:endParaRPr>
        </a:p>
      </dgm:t>
    </dgm:pt>
    <dgm:pt modelId="{F21D52DC-A84B-4078-B418-99B369CFB3A5}" type="parTrans" cxnId="{A8B22ACA-6724-467E-AAEC-28F560CF181B}">
      <dgm:prSet/>
      <dgm:spPr/>
      <dgm:t>
        <a:bodyPr/>
        <a:lstStyle/>
        <a:p>
          <a:endParaRPr lang="es-EC"/>
        </a:p>
      </dgm:t>
    </dgm:pt>
    <dgm:pt modelId="{27CE82FD-D43E-4AC1-9AF6-74E066575BFB}" type="sibTrans" cxnId="{A8B22ACA-6724-467E-AAEC-28F560CF181B}">
      <dgm:prSet/>
      <dgm:spPr/>
      <dgm:t>
        <a:bodyPr/>
        <a:lstStyle/>
        <a:p>
          <a:endParaRPr lang="es-EC"/>
        </a:p>
      </dgm:t>
    </dgm:pt>
    <dgm:pt modelId="{A6FC5EC9-01DB-4213-89D0-DB3A0CFD1731}">
      <dgm:prSet custT="1"/>
      <dgm:spPr/>
      <dgm:t>
        <a:bodyPr/>
        <a:lstStyle/>
        <a:p>
          <a:pPr algn="just"/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Corporaciones de Inversión y Desarrollo</a:t>
          </a:r>
          <a:endParaRPr lang="es-EC" sz="1300" dirty="0">
            <a:latin typeface="Times New Roman" pitchFamily="18" charset="0"/>
            <a:cs typeface="Times New Roman" pitchFamily="18" charset="0"/>
          </a:endParaRPr>
        </a:p>
      </dgm:t>
    </dgm:pt>
    <dgm:pt modelId="{2013CE05-D5B5-491F-8BBF-C0D3013207EC}" type="parTrans" cxnId="{27528B8F-A1C4-4790-8A3F-D36047FE0F98}">
      <dgm:prSet/>
      <dgm:spPr/>
      <dgm:t>
        <a:bodyPr/>
        <a:lstStyle/>
        <a:p>
          <a:endParaRPr lang="es-EC"/>
        </a:p>
      </dgm:t>
    </dgm:pt>
    <dgm:pt modelId="{BB3E2FB4-FAF7-4989-9A9E-2E71F5A0FEF2}" type="sibTrans" cxnId="{27528B8F-A1C4-4790-8A3F-D36047FE0F98}">
      <dgm:prSet/>
      <dgm:spPr/>
      <dgm:t>
        <a:bodyPr/>
        <a:lstStyle/>
        <a:p>
          <a:endParaRPr lang="es-EC"/>
        </a:p>
      </dgm:t>
    </dgm:pt>
    <dgm:pt modelId="{3CA7168F-2A36-4D9C-BE84-57D24121CBEA}">
      <dgm:prSet custT="1"/>
      <dgm:spPr/>
      <dgm:t>
        <a:bodyPr/>
        <a:lstStyle/>
        <a:p>
          <a:pPr algn="just"/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Las Asociaciones de Carácter Mutualista de Ahorro y Crédito para la Vivienda</a:t>
          </a:r>
          <a:endParaRPr lang="es-EC" sz="1300" dirty="0">
            <a:latin typeface="Times New Roman" pitchFamily="18" charset="0"/>
            <a:cs typeface="Times New Roman" pitchFamily="18" charset="0"/>
          </a:endParaRPr>
        </a:p>
      </dgm:t>
    </dgm:pt>
    <dgm:pt modelId="{EE3A70D3-2F0C-4927-AC04-83DDDF3BB23C}" type="parTrans" cxnId="{0B802D76-8D41-4CBA-A4CF-59CF79F4C9BC}">
      <dgm:prSet/>
      <dgm:spPr/>
      <dgm:t>
        <a:bodyPr/>
        <a:lstStyle/>
        <a:p>
          <a:endParaRPr lang="es-EC"/>
        </a:p>
      </dgm:t>
    </dgm:pt>
    <dgm:pt modelId="{D7ED87F9-F274-4138-AEB9-AD8D729288E7}" type="sibTrans" cxnId="{0B802D76-8D41-4CBA-A4CF-59CF79F4C9BC}">
      <dgm:prSet/>
      <dgm:spPr/>
      <dgm:t>
        <a:bodyPr/>
        <a:lstStyle/>
        <a:p>
          <a:endParaRPr lang="es-EC"/>
        </a:p>
      </dgm:t>
    </dgm:pt>
    <dgm:pt modelId="{773D7EB1-CA83-4241-BA0B-94DB632CC026}">
      <dgm:prSet custT="1"/>
      <dgm:spPr/>
      <dgm:t>
        <a:bodyPr/>
        <a:lstStyle/>
        <a:p>
          <a:pPr algn="just"/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 Los Grupos Financieros  y</a:t>
          </a:r>
          <a:endParaRPr lang="es-EC" sz="1300" dirty="0">
            <a:latin typeface="Times New Roman" pitchFamily="18" charset="0"/>
            <a:cs typeface="Times New Roman" pitchFamily="18" charset="0"/>
          </a:endParaRPr>
        </a:p>
      </dgm:t>
    </dgm:pt>
    <dgm:pt modelId="{80BFD069-CF51-4A06-8DFF-E38199657925}" type="parTrans" cxnId="{57571CBF-2A19-4904-880A-8C4C7F3BDFFB}">
      <dgm:prSet/>
      <dgm:spPr/>
      <dgm:t>
        <a:bodyPr/>
        <a:lstStyle/>
        <a:p>
          <a:endParaRPr lang="es-EC"/>
        </a:p>
      </dgm:t>
    </dgm:pt>
    <dgm:pt modelId="{F9D970AC-8F88-4D3B-AB3F-DC234EFFD79B}" type="sibTrans" cxnId="{57571CBF-2A19-4904-880A-8C4C7F3BDFFB}">
      <dgm:prSet/>
      <dgm:spPr/>
      <dgm:t>
        <a:bodyPr/>
        <a:lstStyle/>
        <a:p>
          <a:endParaRPr lang="es-EC"/>
        </a:p>
      </dgm:t>
    </dgm:pt>
    <dgm:pt modelId="{60986110-E396-4BF5-9021-B56A2367941A}">
      <dgm:prSet custT="1"/>
      <dgm:spPr/>
      <dgm:t>
        <a:bodyPr/>
        <a:lstStyle/>
        <a:p>
          <a:pPr algn="just"/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Las Compañías Emisoras de Tarjetas de Crédito.</a:t>
          </a:r>
          <a:endParaRPr lang="es-EC" sz="1300" dirty="0">
            <a:latin typeface="Times New Roman" pitchFamily="18" charset="0"/>
            <a:cs typeface="Times New Roman" pitchFamily="18" charset="0"/>
          </a:endParaRPr>
        </a:p>
      </dgm:t>
    </dgm:pt>
    <dgm:pt modelId="{4F573DEA-3CDD-4ACF-B078-FA38262FAAD7}" type="parTrans" cxnId="{066ECFF5-D316-4324-92E2-859F9102B580}">
      <dgm:prSet/>
      <dgm:spPr/>
      <dgm:t>
        <a:bodyPr/>
        <a:lstStyle/>
        <a:p>
          <a:endParaRPr lang="es-EC"/>
        </a:p>
      </dgm:t>
    </dgm:pt>
    <dgm:pt modelId="{5257EFA1-C19B-4737-9E3F-3B98427F1CA1}" type="sibTrans" cxnId="{066ECFF5-D316-4324-92E2-859F9102B580}">
      <dgm:prSet/>
      <dgm:spPr/>
      <dgm:t>
        <a:bodyPr/>
        <a:lstStyle/>
        <a:p>
          <a:endParaRPr lang="es-EC"/>
        </a:p>
      </dgm:t>
    </dgm:pt>
    <dgm:pt modelId="{CC4FC9B8-D8FE-4B96-9309-6C5CBD24D651}">
      <dgm:prSet custT="1"/>
      <dgm:spPr/>
      <dgm:t>
        <a:bodyPr/>
        <a:lstStyle/>
        <a:p>
          <a:pPr algn="just"/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Entidades Asociativas y Solidarias</a:t>
          </a:r>
          <a:endParaRPr lang="es-EC" sz="1300" dirty="0">
            <a:latin typeface="Times New Roman" pitchFamily="18" charset="0"/>
            <a:cs typeface="Times New Roman" pitchFamily="18" charset="0"/>
          </a:endParaRPr>
        </a:p>
      </dgm:t>
    </dgm:pt>
    <dgm:pt modelId="{78BF39AE-E2C9-4CF7-B9B9-BCB49B48D83D}" type="parTrans" cxnId="{76E24FD9-F10F-4A68-B0BF-FEFEAB4CDD1C}">
      <dgm:prSet/>
      <dgm:spPr/>
      <dgm:t>
        <a:bodyPr/>
        <a:lstStyle/>
        <a:p>
          <a:endParaRPr lang="es-EC"/>
        </a:p>
      </dgm:t>
    </dgm:pt>
    <dgm:pt modelId="{B2E4A1BB-1D20-4226-849C-1A2F5D9BF7D4}" type="sibTrans" cxnId="{76E24FD9-F10F-4A68-B0BF-FEFEAB4CDD1C}">
      <dgm:prSet/>
      <dgm:spPr/>
      <dgm:t>
        <a:bodyPr/>
        <a:lstStyle/>
        <a:p>
          <a:endParaRPr lang="es-EC"/>
        </a:p>
      </dgm:t>
    </dgm:pt>
    <dgm:pt modelId="{224AA280-936F-400B-A087-D0AEDD0B8000}">
      <dgm:prSet custT="1"/>
      <dgm:spPr/>
      <dgm:t>
        <a:bodyPr/>
        <a:lstStyle/>
        <a:p>
          <a:pPr algn="just"/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 Cajas y Bancos Comunales y</a:t>
          </a:r>
          <a:endParaRPr lang="es-EC" sz="1300" dirty="0">
            <a:latin typeface="Times New Roman" pitchFamily="18" charset="0"/>
            <a:cs typeface="Times New Roman" pitchFamily="18" charset="0"/>
          </a:endParaRPr>
        </a:p>
      </dgm:t>
    </dgm:pt>
    <dgm:pt modelId="{5B456F8F-C685-41BF-8F11-20A99689C4AC}" type="parTrans" cxnId="{2DB50F38-B3AB-443A-853A-12C617B2C56D}">
      <dgm:prSet/>
      <dgm:spPr/>
      <dgm:t>
        <a:bodyPr/>
        <a:lstStyle/>
        <a:p>
          <a:endParaRPr lang="es-EC"/>
        </a:p>
      </dgm:t>
    </dgm:pt>
    <dgm:pt modelId="{7FFCD0FC-34F4-4A38-8BAC-4A49F266D508}" type="sibTrans" cxnId="{2DB50F38-B3AB-443A-853A-12C617B2C56D}">
      <dgm:prSet/>
      <dgm:spPr/>
      <dgm:t>
        <a:bodyPr/>
        <a:lstStyle/>
        <a:p>
          <a:endParaRPr lang="es-EC"/>
        </a:p>
      </dgm:t>
    </dgm:pt>
    <dgm:pt modelId="{7034246B-16D0-4DC6-BE57-5D0F1C2742E2}">
      <dgm:prSet custT="1"/>
      <dgm:spPr/>
      <dgm:t>
        <a:bodyPr/>
        <a:lstStyle/>
        <a:p>
          <a:pPr algn="just"/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 Cajas de Ahorro.</a:t>
          </a:r>
          <a:endParaRPr lang="es-EC" sz="1300" dirty="0">
            <a:latin typeface="Times New Roman" pitchFamily="18" charset="0"/>
            <a:cs typeface="Times New Roman" pitchFamily="18" charset="0"/>
          </a:endParaRPr>
        </a:p>
      </dgm:t>
    </dgm:pt>
    <dgm:pt modelId="{D80C9793-74FB-49D0-85C9-F5C3662FB750}" type="parTrans" cxnId="{A2AD9E0A-3203-41C5-B2F5-14C8A2307930}">
      <dgm:prSet/>
      <dgm:spPr/>
      <dgm:t>
        <a:bodyPr/>
        <a:lstStyle/>
        <a:p>
          <a:endParaRPr lang="es-EC"/>
        </a:p>
      </dgm:t>
    </dgm:pt>
    <dgm:pt modelId="{D7C1DD93-8496-4394-A06A-56854B5BCACF}" type="sibTrans" cxnId="{A2AD9E0A-3203-41C5-B2F5-14C8A2307930}">
      <dgm:prSet/>
      <dgm:spPr/>
      <dgm:t>
        <a:bodyPr/>
        <a:lstStyle/>
        <a:p>
          <a:endParaRPr lang="es-EC"/>
        </a:p>
      </dgm:t>
    </dgm:pt>
    <dgm:pt modelId="{6E5C9ADF-4769-46CA-9261-0ACF94B3855E}" type="pres">
      <dgm:prSet presAssocID="{9C76422A-ADFE-461D-997E-A51734ED527A}" presName="diagram" presStyleCnt="0">
        <dgm:presLayoutVars>
          <dgm:dir/>
          <dgm:animLvl val="lvl"/>
          <dgm:resizeHandles val="exact"/>
        </dgm:presLayoutVars>
      </dgm:prSet>
      <dgm:spPr/>
    </dgm:pt>
    <dgm:pt modelId="{E1C4E4DE-E722-486B-BFE5-553FA19BD7E3}" type="pres">
      <dgm:prSet presAssocID="{65969BC5-2610-4D62-8A87-3F43268A05B2}" presName="compNode" presStyleCnt="0"/>
      <dgm:spPr/>
    </dgm:pt>
    <dgm:pt modelId="{C80138FA-7705-4A63-8655-103795497D48}" type="pres">
      <dgm:prSet presAssocID="{65969BC5-2610-4D62-8A87-3F43268A05B2}" presName="childRect" presStyleLbl="bgAcc1" presStyleIdx="0" presStyleCnt="3" custLinFactNeighborX="-75076" custLinFactNeighborY="-17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831EF8-7B9A-4B4B-8959-E3AEB685C536}" type="pres">
      <dgm:prSet presAssocID="{65969BC5-2610-4D62-8A87-3F43268A05B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DB5EC8-F267-45D3-908B-E9CA4A3A1E6D}" type="pres">
      <dgm:prSet presAssocID="{65969BC5-2610-4D62-8A87-3F43268A05B2}" presName="parentRect" presStyleLbl="alignNode1" presStyleIdx="0" presStyleCnt="3"/>
      <dgm:spPr/>
      <dgm:t>
        <a:bodyPr/>
        <a:lstStyle/>
        <a:p>
          <a:endParaRPr lang="es-EC"/>
        </a:p>
      </dgm:t>
    </dgm:pt>
    <dgm:pt modelId="{90BECE2E-03E3-4719-ABDB-0F33631F1A0C}" type="pres">
      <dgm:prSet presAssocID="{65969BC5-2610-4D62-8A87-3F43268A05B2}" presName="adorn" presStyleLbl="fgAccFollowNode1" presStyleIdx="0" presStyleCnt="3"/>
      <dgm:spPr/>
    </dgm:pt>
    <dgm:pt modelId="{A87518E0-B7A1-4E03-92AE-A107A4BEB015}" type="pres">
      <dgm:prSet presAssocID="{3C36621D-CBCF-49E6-8343-A4C9913597E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CC85931-F362-4313-A1EC-BD39A45434D4}" type="pres">
      <dgm:prSet presAssocID="{2157404C-EB3C-4C33-80EB-D255942C8C2E}" presName="compNode" presStyleCnt="0"/>
      <dgm:spPr/>
    </dgm:pt>
    <dgm:pt modelId="{1DE2EFC3-919D-4A33-9924-BE4B17855B4E}" type="pres">
      <dgm:prSet presAssocID="{2157404C-EB3C-4C33-80EB-D255942C8C2E}" presName="childRect" presStyleLbl="bgAcc1" presStyleIdx="1" presStyleCnt="3" custScaleY="108332" custLinFactNeighborX="871" custLinFactNeighborY="-94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7644D7-0E97-44E5-A33E-B15EDC6AAA0D}" type="pres">
      <dgm:prSet presAssocID="{2157404C-EB3C-4C33-80EB-D255942C8C2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34A2AC-27BF-4D65-A3A7-43DF1037271B}" type="pres">
      <dgm:prSet presAssocID="{2157404C-EB3C-4C33-80EB-D255942C8C2E}" presName="parentRect" presStyleLbl="alignNode1" presStyleIdx="1" presStyleCnt="3"/>
      <dgm:spPr/>
      <dgm:t>
        <a:bodyPr/>
        <a:lstStyle/>
        <a:p>
          <a:endParaRPr lang="es-EC"/>
        </a:p>
      </dgm:t>
    </dgm:pt>
    <dgm:pt modelId="{15D852C0-FEE1-428F-8595-A317B2EA5CB0}" type="pres">
      <dgm:prSet presAssocID="{2157404C-EB3C-4C33-80EB-D255942C8C2E}" presName="adorn" presStyleLbl="fgAccFollowNode1" presStyleIdx="1" presStyleCnt="3"/>
      <dgm:spPr/>
    </dgm:pt>
    <dgm:pt modelId="{A173876E-25D9-4E40-A539-BBBC9703A32F}" type="pres">
      <dgm:prSet presAssocID="{CE8923F3-4599-4075-8336-FF3B47642B2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D5DF158-ADB3-405F-9BBA-E63497DF5344}" type="pres">
      <dgm:prSet presAssocID="{743769FE-783E-4548-99E1-1D01D2E08F4B}" presName="compNode" presStyleCnt="0"/>
      <dgm:spPr/>
    </dgm:pt>
    <dgm:pt modelId="{E7962EAD-EE78-4670-8F01-1280787C996D}" type="pres">
      <dgm:prSet presAssocID="{743769FE-783E-4548-99E1-1D01D2E08F4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2DAA45-3DF5-4AEA-BB57-A8C192DD596D}" type="pres">
      <dgm:prSet presAssocID="{743769FE-783E-4548-99E1-1D01D2E08F4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8B6873-9EAA-4D76-9F89-9AE326CDC745}" type="pres">
      <dgm:prSet presAssocID="{743769FE-783E-4548-99E1-1D01D2E08F4B}" presName="parentRect" presStyleLbl="alignNode1" presStyleIdx="2" presStyleCnt="3"/>
      <dgm:spPr/>
      <dgm:t>
        <a:bodyPr/>
        <a:lstStyle/>
        <a:p>
          <a:endParaRPr lang="es-EC"/>
        </a:p>
      </dgm:t>
    </dgm:pt>
    <dgm:pt modelId="{81B61FB7-8100-4C55-AFA5-8F387A9657D0}" type="pres">
      <dgm:prSet presAssocID="{743769FE-783E-4548-99E1-1D01D2E08F4B}" presName="adorn" presStyleLbl="fgAccFollowNode1" presStyleIdx="2" presStyleCnt="3"/>
      <dgm:spPr/>
    </dgm:pt>
  </dgm:ptLst>
  <dgm:cxnLst>
    <dgm:cxn modelId="{299552FD-707A-4787-9002-AD428B1D6825}" srcId="{65969BC5-2610-4D62-8A87-3F43268A05B2}" destId="{EECDA185-269D-4F25-8522-BF2F1BBADA1E}" srcOrd="0" destOrd="0" parTransId="{97137337-573F-4F5F-A474-C5F65D8CBF9B}" sibTransId="{7B5BB004-E254-4931-BC5B-F854061B219E}"/>
    <dgm:cxn modelId="{A8B22ACA-6724-467E-AAEC-28F560CF181B}" srcId="{2157404C-EB3C-4C33-80EB-D255942C8C2E}" destId="{565F841D-E3DE-45C4-87BF-893FC26C5354}" srcOrd="1" destOrd="0" parTransId="{F21D52DC-A84B-4078-B418-99B369CFB3A5}" sibTransId="{27CE82FD-D43E-4AC1-9AF6-74E066575BFB}"/>
    <dgm:cxn modelId="{D2686F85-181A-4DFD-9A7B-05B042C9A188}" type="presOf" srcId="{7034246B-16D0-4DC6-BE57-5D0F1C2742E2}" destId="{E7962EAD-EE78-4670-8F01-1280787C996D}" srcOrd="0" destOrd="3" presId="urn:microsoft.com/office/officeart/2005/8/layout/bList2"/>
    <dgm:cxn modelId="{AE97F626-2212-436C-AF0E-1A32740881EF}" srcId="{9C76422A-ADFE-461D-997E-A51734ED527A}" destId="{2157404C-EB3C-4C33-80EB-D255942C8C2E}" srcOrd="1" destOrd="0" parTransId="{60777A23-708D-45E2-A5FD-89DF31A44DDF}" sibTransId="{CE8923F3-4599-4075-8336-FF3B47642B25}"/>
    <dgm:cxn modelId="{31E4C8A1-5727-4EB1-9EBC-146C19FEC2F5}" type="presOf" srcId="{CE8923F3-4599-4075-8336-FF3B47642B25}" destId="{A173876E-25D9-4E40-A539-BBBC9703A32F}" srcOrd="0" destOrd="0" presId="urn:microsoft.com/office/officeart/2005/8/layout/bList2"/>
    <dgm:cxn modelId="{D85712D8-B27E-418B-B91F-14BA332F6C95}" type="presOf" srcId="{833626AA-386F-4D4D-BE62-2A3217F23DD3}" destId="{E7962EAD-EE78-4670-8F01-1280787C996D}" srcOrd="0" destOrd="0" presId="urn:microsoft.com/office/officeart/2005/8/layout/bList2"/>
    <dgm:cxn modelId="{0D36FDDC-3AC8-4925-8454-2C7839528938}" type="presOf" srcId="{773D7EB1-CA83-4241-BA0B-94DB632CC026}" destId="{1DE2EFC3-919D-4A33-9924-BE4B17855B4E}" srcOrd="0" destOrd="4" presId="urn:microsoft.com/office/officeart/2005/8/layout/bList2"/>
    <dgm:cxn modelId="{CCD93FE8-1614-43C3-961E-CD4CE9FBD9C6}" type="presOf" srcId="{743769FE-783E-4548-99E1-1D01D2E08F4B}" destId="{8F8B6873-9EAA-4D76-9F89-9AE326CDC745}" srcOrd="1" destOrd="0" presId="urn:microsoft.com/office/officeart/2005/8/layout/bList2"/>
    <dgm:cxn modelId="{E1338B09-9FFF-480D-BD08-70069D2A312B}" srcId="{2157404C-EB3C-4C33-80EB-D255942C8C2E}" destId="{00D5F4E5-C4C0-4F51-A990-AB13953D7BA9}" srcOrd="0" destOrd="0" parTransId="{23847005-761B-4227-84A0-0E6ED919B9E6}" sibTransId="{2760996A-8F8F-4810-88EC-2A4EA08A8838}"/>
    <dgm:cxn modelId="{2DB50F38-B3AB-443A-853A-12C617B2C56D}" srcId="{743769FE-783E-4548-99E1-1D01D2E08F4B}" destId="{224AA280-936F-400B-A087-D0AEDD0B8000}" srcOrd="2" destOrd="0" parTransId="{5B456F8F-C685-41BF-8F11-20A99689C4AC}" sibTransId="{7FFCD0FC-34F4-4A38-8BAC-4A49F266D508}"/>
    <dgm:cxn modelId="{0B802D76-8D41-4CBA-A4CF-59CF79F4C9BC}" srcId="{2157404C-EB3C-4C33-80EB-D255942C8C2E}" destId="{3CA7168F-2A36-4D9C-BE84-57D24121CBEA}" srcOrd="3" destOrd="0" parTransId="{EE3A70D3-2F0C-4927-AC04-83DDDF3BB23C}" sibTransId="{D7ED87F9-F274-4138-AEB9-AD8D729288E7}"/>
    <dgm:cxn modelId="{066ECFF5-D316-4324-92E2-859F9102B580}" srcId="{2157404C-EB3C-4C33-80EB-D255942C8C2E}" destId="{60986110-E396-4BF5-9021-B56A2367941A}" srcOrd="5" destOrd="0" parTransId="{4F573DEA-3CDD-4ACF-B078-FA38262FAAD7}" sibTransId="{5257EFA1-C19B-4737-9E3F-3B98427F1CA1}"/>
    <dgm:cxn modelId="{57571CBF-2A19-4904-880A-8C4C7F3BDFFB}" srcId="{2157404C-EB3C-4C33-80EB-D255942C8C2E}" destId="{773D7EB1-CA83-4241-BA0B-94DB632CC026}" srcOrd="4" destOrd="0" parTransId="{80BFD069-CF51-4A06-8DFF-E38199657925}" sibTransId="{F9D970AC-8F88-4D3B-AB3F-DC234EFFD79B}"/>
    <dgm:cxn modelId="{2ADE86B5-96E4-4ABF-A227-D8F4263C78AF}" srcId="{743769FE-783E-4548-99E1-1D01D2E08F4B}" destId="{833626AA-386F-4D4D-BE62-2A3217F23DD3}" srcOrd="0" destOrd="0" parTransId="{3C66EB89-B328-47CC-B9FD-E90AED9F2410}" sibTransId="{5A0BA8FD-14B7-49CA-94DE-8B6B90477CF5}"/>
    <dgm:cxn modelId="{592F4FCD-B6E4-49A1-80D5-57F22ADCC3A4}" type="presOf" srcId="{00D5F4E5-C4C0-4F51-A990-AB13953D7BA9}" destId="{1DE2EFC3-919D-4A33-9924-BE4B17855B4E}" srcOrd="0" destOrd="0" presId="urn:microsoft.com/office/officeart/2005/8/layout/bList2"/>
    <dgm:cxn modelId="{0FC3ED1F-830F-4A4D-B497-D3533492D4F5}" srcId="{9C76422A-ADFE-461D-997E-A51734ED527A}" destId="{65969BC5-2610-4D62-8A87-3F43268A05B2}" srcOrd="0" destOrd="0" parTransId="{CC3E265D-92B9-44ED-991E-665C00590971}" sibTransId="{3C36621D-CBCF-49E6-8343-A4C9913597E5}"/>
    <dgm:cxn modelId="{A2AD9E0A-3203-41C5-B2F5-14C8A2307930}" srcId="{743769FE-783E-4548-99E1-1D01D2E08F4B}" destId="{7034246B-16D0-4DC6-BE57-5D0F1C2742E2}" srcOrd="3" destOrd="0" parTransId="{D80C9793-74FB-49D0-85C9-F5C3662FB750}" sibTransId="{D7C1DD93-8496-4394-A06A-56854B5BCACF}"/>
    <dgm:cxn modelId="{27528B8F-A1C4-4790-8A3F-D36047FE0F98}" srcId="{2157404C-EB3C-4C33-80EB-D255942C8C2E}" destId="{A6FC5EC9-01DB-4213-89D0-DB3A0CFD1731}" srcOrd="2" destOrd="0" parTransId="{2013CE05-D5B5-491F-8BBF-C0D3013207EC}" sibTransId="{BB3E2FB4-FAF7-4989-9A9E-2E71F5A0FEF2}"/>
    <dgm:cxn modelId="{0E9A9A5D-D59C-4CC7-8610-7FB03971C25F}" type="presOf" srcId="{2157404C-EB3C-4C33-80EB-D255942C8C2E}" destId="{3434A2AC-27BF-4D65-A3A7-43DF1037271B}" srcOrd="1" destOrd="0" presId="urn:microsoft.com/office/officeart/2005/8/layout/bList2"/>
    <dgm:cxn modelId="{76FC4E9F-5541-441A-B632-55A8F85D3769}" type="presOf" srcId="{65969BC5-2610-4D62-8A87-3F43268A05B2}" destId="{5ADB5EC8-F267-45D3-908B-E9CA4A3A1E6D}" srcOrd="1" destOrd="0" presId="urn:microsoft.com/office/officeart/2005/8/layout/bList2"/>
    <dgm:cxn modelId="{9A18116B-E112-429A-A9C6-2CFAC00A322A}" type="presOf" srcId="{60986110-E396-4BF5-9021-B56A2367941A}" destId="{1DE2EFC3-919D-4A33-9924-BE4B17855B4E}" srcOrd="0" destOrd="5" presId="urn:microsoft.com/office/officeart/2005/8/layout/bList2"/>
    <dgm:cxn modelId="{5397AC15-D329-4A66-A888-EDF3EF17FD12}" type="presOf" srcId="{565F841D-E3DE-45C4-87BF-893FC26C5354}" destId="{1DE2EFC3-919D-4A33-9924-BE4B17855B4E}" srcOrd="0" destOrd="1" presId="urn:microsoft.com/office/officeart/2005/8/layout/bList2"/>
    <dgm:cxn modelId="{E4C2B6D5-2746-44D5-B5DD-D823180EE788}" srcId="{9C76422A-ADFE-461D-997E-A51734ED527A}" destId="{743769FE-783E-4548-99E1-1D01D2E08F4B}" srcOrd="2" destOrd="0" parTransId="{01C21665-9C7D-46AD-ABF5-3F73C2CE025D}" sibTransId="{7747F00A-299A-42C3-B9D5-A6FBB2C65FA4}"/>
    <dgm:cxn modelId="{7E575CF3-C5AD-48CF-ABE9-849F29891E05}" type="presOf" srcId="{65969BC5-2610-4D62-8A87-3F43268A05B2}" destId="{94831EF8-7B9A-4B4B-8959-E3AEB685C536}" srcOrd="0" destOrd="0" presId="urn:microsoft.com/office/officeart/2005/8/layout/bList2"/>
    <dgm:cxn modelId="{B0DC86FC-83A9-489D-A60B-E5C5FBD4FE32}" type="presOf" srcId="{3C36621D-CBCF-49E6-8343-A4C9913597E5}" destId="{A87518E0-B7A1-4E03-92AE-A107A4BEB015}" srcOrd="0" destOrd="0" presId="urn:microsoft.com/office/officeart/2005/8/layout/bList2"/>
    <dgm:cxn modelId="{1839956C-444D-4147-8483-817A6CA55BF5}" type="presOf" srcId="{2157404C-EB3C-4C33-80EB-D255942C8C2E}" destId="{B97644D7-0E97-44E5-A33E-B15EDC6AAA0D}" srcOrd="0" destOrd="0" presId="urn:microsoft.com/office/officeart/2005/8/layout/bList2"/>
    <dgm:cxn modelId="{D237E366-0E95-4E90-BABC-CCA547A604E7}" type="presOf" srcId="{224AA280-936F-400B-A087-D0AEDD0B8000}" destId="{E7962EAD-EE78-4670-8F01-1280787C996D}" srcOrd="0" destOrd="2" presId="urn:microsoft.com/office/officeart/2005/8/layout/bList2"/>
    <dgm:cxn modelId="{4DEB221C-02EF-452B-9DBF-C08FB6A91341}" type="presOf" srcId="{A6FC5EC9-01DB-4213-89D0-DB3A0CFD1731}" destId="{1DE2EFC3-919D-4A33-9924-BE4B17855B4E}" srcOrd="0" destOrd="2" presId="urn:microsoft.com/office/officeart/2005/8/layout/bList2"/>
    <dgm:cxn modelId="{76E24FD9-F10F-4A68-B0BF-FEFEAB4CDD1C}" srcId="{743769FE-783E-4548-99E1-1D01D2E08F4B}" destId="{CC4FC9B8-D8FE-4B96-9309-6C5CBD24D651}" srcOrd="1" destOrd="0" parTransId="{78BF39AE-E2C9-4CF7-B9B9-BCB49B48D83D}" sibTransId="{B2E4A1BB-1D20-4226-849C-1A2F5D9BF7D4}"/>
    <dgm:cxn modelId="{00B9101B-A7CB-4474-AFB3-B5F637BB844A}" type="presOf" srcId="{EECDA185-269D-4F25-8522-BF2F1BBADA1E}" destId="{C80138FA-7705-4A63-8655-103795497D48}" srcOrd="0" destOrd="0" presId="urn:microsoft.com/office/officeart/2005/8/layout/bList2"/>
    <dgm:cxn modelId="{B002D975-A641-4195-BE26-7010B2B299A9}" type="presOf" srcId="{9C76422A-ADFE-461D-997E-A51734ED527A}" destId="{6E5C9ADF-4769-46CA-9261-0ACF94B3855E}" srcOrd="0" destOrd="0" presId="urn:microsoft.com/office/officeart/2005/8/layout/bList2"/>
    <dgm:cxn modelId="{4A782FD1-2526-4308-ACA3-364B266A7C0C}" type="presOf" srcId="{743769FE-783E-4548-99E1-1D01D2E08F4B}" destId="{C32DAA45-3DF5-4AEA-BB57-A8C192DD596D}" srcOrd="0" destOrd="0" presId="urn:microsoft.com/office/officeart/2005/8/layout/bList2"/>
    <dgm:cxn modelId="{A35A2BD1-DF96-4BBE-8559-4330CC394A24}" type="presOf" srcId="{3CA7168F-2A36-4D9C-BE84-57D24121CBEA}" destId="{1DE2EFC3-919D-4A33-9924-BE4B17855B4E}" srcOrd="0" destOrd="3" presId="urn:microsoft.com/office/officeart/2005/8/layout/bList2"/>
    <dgm:cxn modelId="{8D641CBA-02B4-41AC-B6BE-63AFFF460AE2}" type="presOf" srcId="{CC4FC9B8-D8FE-4B96-9309-6C5CBD24D651}" destId="{E7962EAD-EE78-4670-8F01-1280787C996D}" srcOrd="0" destOrd="1" presId="urn:microsoft.com/office/officeart/2005/8/layout/bList2"/>
    <dgm:cxn modelId="{F7C5656E-5233-4359-A7A1-1D2389E15C99}" type="presParOf" srcId="{6E5C9ADF-4769-46CA-9261-0ACF94B3855E}" destId="{E1C4E4DE-E722-486B-BFE5-553FA19BD7E3}" srcOrd="0" destOrd="0" presId="urn:microsoft.com/office/officeart/2005/8/layout/bList2"/>
    <dgm:cxn modelId="{915F904F-6AE0-43BA-9F34-7765A8A66200}" type="presParOf" srcId="{E1C4E4DE-E722-486B-BFE5-553FA19BD7E3}" destId="{C80138FA-7705-4A63-8655-103795497D48}" srcOrd="0" destOrd="0" presId="urn:microsoft.com/office/officeart/2005/8/layout/bList2"/>
    <dgm:cxn modelId="{ACBD5C50-2A8C-4570-A215-FEA8FC44BE11}" type="presParOf" srcId="{E1C4E4DE-E722-486B-BFE5-553FA19BD7E3}" destId="{94831EF8-7B9A-4B4B-8959-E3AEB685C536}" srcOrd="1" destOrd="0" presId="urn:microsoft.com/office/officeart/2005/8/layout/bList2"/>
    <dgm:cxn modelId="{B475A7B3-F29C-497E-9D76-7D2BA08B2A9B}" type="presParOf" srcId="{E1C4E4DE-E722-486B-BFE5-553FA19BD7E3}" destId="{5ADB5EC8-F267-45D3-908B-E9CA4A3A1E6D}" srcOrd="2" destOrd="0" presId="urn:microsoft.com/office/officeart/2005/8/layout/bList2"/>
    <dgm:cxn modelId="{A423A5FD-5475-4D17-9A34-D37223B50984}" type="presParOf" srcId="{E1C4E4DE-E722-486B-BFE5-553FA19BD7E3}" destId="{90BECE2E-03E3-4719-ABDB-0F33631F1A0C}" srcOrd="3" destOrd="0" presId="urn:microsoft.com/office/officeart/2005/8/layout/bList2"/>
    <dgm:cxn modelId="{533B04E5-E5B7-4EF8-A93D-CC85452E4DCA}" type="presParOf" srcId="{6E5C9ADF-4769-46CA-9261-0ACF94B3855E}" destId="{A87518E0-B7A1-4E03-92AE-A107A4BEB015}" srcOrd="1" destOrd="0" presId="urn:microsoft.com/office/officeart/2005/8/layout/bList2"/>
    <dgm:cxn modelId="{C43DD6D9-1631-4511-A06B-CA1C9594C2BD}" type="presParOf" srcId="{6E5C9ADF-4769-46CA-9261-0ACF94B3855E}" destId="{ECC85931-F362-4313-A1EC-BD39A45434D4}" srcOrd="2" destOrd="0" presId="urn:microsoft.com/office/officeart/2005/8/layout/bList2"/>
    <dgm:cxn modelId="{5C9FA9DD-B8C6-4728-A951-107DAA8A3B3F}" type="presParOf" srcId="{ECC85931-F362-4313-A1EC-BD39A45434D4}" destId="{1DE2EFC3-919D-4A33-9924-BE4B17855B4E}" srcOrd="0" destOrd="0" presId="urn:microsoft.com/office/officeart/2005/8/layout/bList2"/>
    <dgm:cxn modelId="{ACC1F861-4F3D-4207-8CD4-02A58A9F8D9F}" type="presParOf" srcId="{ECC85931-F362-4313-A1EC-BD39A45434D4}" destId="{B97644D7-0E97-44E5-A33E-B15EDC6AAA0D}" srcOrd="1" destOrd="0" presId="urn:microsoft.com/office/officeart/2005/8/layout/bList2"/>
    <dgm:cxn modelId="{DE1F5839-5A3C-4AB0-8F1D-BABEDAF95F5F}" type="presParOf" srcId="{ECC85931-F362-4313-A1EC-BD39A45434D4}" destId="{3434A2AC-27BF-4D65-A3A7-43DF1037271B}" srcOrd="2" destOrd="0" presId="urn:microsoft.com/office/officeart/2005/8/layout/bList2"/>
    <dgm:cxn modelId="{E9282D6E-29B6-4B84-8AF5-BD415408A10E}" type="presParOf" srcId="{ECC85931-F362-4313-A1EC-BD39A45434D4}" destId="{15D852C0-FEE1-428F-8595-A317B2EA5CB0}" srcOrd="3" destOrd="0" presId="urn:microsoft.com/office/officeart/2005/8/layout/bList2"/>
    <dgm:cxn modelId="{638F4148-8DC6-4472-8F1B-FBA210A1F05C}" type="presParOf" srcId="{6E5C9ADF-4769-46CA-9261-0ACF94B3855E}" destId="{A173876E-25D9-4E40-A539-BBBC9703A32F}" srcOrd="3" destOrd="0" presId="urn:microsoft.com/office/officeart/2005/8/layout/bList2"/>
    <dgm:cxn modelId="{1418CBE7-2E6D-4538-AA60-F544DB7D78C3}" type="presParOf" srcId="{6E5C9ADF-4769-46CA-9261-0ACF94B3855E}" destId="{DD5DF158-ADB3-405F-9BBA-E63497DF5344}" srcOrd="4" destOrd="0" presId="urn:microsoft.com/office/officeart/2005/8/layout/bList2"/>
    <dgm:cxn modelId="{1FB1F430-9713-40DC-B1CA-9464BDBC5D5B}" type="presParOf" srcId="{DD5DF158-ADB3-405F-9BBA-E63497DF5344}" destId="{E7962EAD-EE78-4670-8F01-1280787C996D}" srcOrd="0" destOrd="0" presId="urn:microsoft.com/office/officeart/2005/8/layout/bList2"/>
    <dgm:cxn modelId="{85388AB6-CC72-4465-A93E-3C0E1ACD9551}" type="presParOf" srcId="{DD5DF158-ADB3-405F-9BBA-E63497DF5344}" destId="{C32DAA45-3DF5-4AEA-BB57-A8C192DD596D}" srcOrd="1" destOrd="0" presId="urn:microsoft.com/office/officeart/2005/8/layout/bList2"/>
    <dgm:cxn modelId="{F0FF3F1F-92E7-40FD-95CC-DEDFD1080A01}" type="presParOf" srcId="{DD5DF158-ADB3-405F-9BBA-E63497DF5344}" destId="{8F8B6873-9EAA-4D76-9F89-9AE326CDC745}" srcOrd="2" destOrd="0" presId="urn:microsoft.com/office/officeart/2005/8/layout/bList2"/>
    <dgm:cxn modelId="{251D45BA-5E72-45F1-9FE9-16F86830F7C2}" type="presParOf" srcId="{DD5DF158-ADB3-405F-9BBA-E63497DF5344}" destId="{81B61FB7-8100-4C55-AFA5-8F387A9657D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779F7A-C419-47DC-B492-731F3AF63679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0574572-C03C-4D12-9E79-A504B9D15978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Desarrollo integral para todos 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09B85B4E-B6ED-4069-B215-EF7EC199798A}" type="parTrans" cxnId="{7FDA1D5B-57B2-4459-B155-D53494CE43E3}">
      <dgm:prSet/>
      <dgm:spPr/>
      <dgm:t>
        <a:bodyPr/>
        <a:lstStyle/>
        <a:p>
          <a:endParaRPr lang="es-EC"/>
        </a:p>
      </dgm:t>
    </dgm:pt>
    <dgm:pt modelId="{DF360067-BE44-48F8-A41F-62CB2932CC50}" type="sibTrans" cxnId="{7FDA1D5B-57B2-4459-B155-D53494CE43E3}">
      <dgm:prSet/>
      <dgm:spPr/>
      <dgm:t>
        <a:bodyPr/>
        <a:lstStyle/>
        <a:p>
          <a:endParaRPr lang="es-EC"/>
        </a:p>
      </dgm:t>
    </dgm:pt>
    <dgm:pt modelId="{A9276FCB-C71D-4AF4-B8EA-D13468D98683}">
      <dgm:prSet phldrT="[Texto]" custT="1"/>
      <dgm:spPr/>
      <dgm:t>
        <a:bodyPr/>
        <a:lstStyle/>
        <a:p>
          <a:pPr algn="just"/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Implica el desarrollo de los sectores menos favorecidos y que atraviesan por conflictos sociales como la pobreza, la marginalidad y la exclusión. </a:t>
          </a:r>
          <a:endParaRPr lang="es-EC" sz="1300" dirty="0">
            <a:latin typeface="Times New Roman" pitchFamily="18" charset="0"/>
            <a:cs typeface="Times New Roman" pitchFamily="18" charset="0"/>
          </a:endParaRPr>
        </a:p>
      </dgm:t>
    </dgm:pt>
    <dgm:pt modelId="{D9A82E72-1EAA-499A-A74E-3FF2AA74A46B}" type="parTrans" cxnId="{A223F4A2-6C12-4A1F-A69C-0FB910031151}">
      <dgm:prSet/>
      <dgm:spPr/>
      <dgm:t>
        <a:bodyPr/>
        <a:lstStyle/>
        <a:p>
          <a:endParaRPr lang="es-EC"/>
        </a:p>
      </dgm:t>
    </dgm:pt>
    <dgm:pt modelId="{14B75747-294F-45BE-A736-48DE48040BC2}" type="sibTrans" cxnId="{A223F4A2-6C12-4A1F-A69C-0FB910031151}">
      <dgm:prSet/>
      <dgm:spPr/>
      <dgm:t>
        <a:bodyPr/>
        <a:lstStyle/>
        <a:p>
          <a:endParaRPr lang="es-EC"/>
        </a:p>
      </dgm:t>
    </dgm:pt>
    <dgm:pt modelId="{D5D7839A-782A-4F1C-8A19-7F405F61D722}">
      <dgm:prSet phldrT="[Texto]" custT="1"/>
      <dgm:spPr/>
      <dgm:t>
        <a:bodyPr/>
        <a:lstStyle/>
        <a:p>
          <a:pPr algn="just"/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Satisfacer las necesidades básicas de la población a través de alternativas de solución mediante proyectos complementarios. </a:t>
          </a:r>
          <a:endParaRPr lang="es-EC" sz="1300" dirty="0">
            <a:latin typeface="Times New Roman" pitchFamily="18" charset="0"/>
            <a:cs typeface="Times New Roman" pitchFamily="18" charset="0"/>
          </a:endParaRPr>
        </a:p>
      </dgm:t>
    </dgm:pt>
    <dgm:pt modelId="{BCCB9A77-F161-461A-A90A-BDFFD6FEAE81}" type="parTrans" cxnId="{FC42AD66-3CB0-4249-97A4-E18AFF7E1EB3}">
      <dgm:prSet/>
      <dgm:spPr/>
      <dgm:t>
        <a:bodyPr/>
        <a:lstStyle/>
        <a:p>
          <a:endParaRPr lang="es-EC"/>
        </a:p>
      </dgm:t>
    </dgm:pt>
    <dgm:pt modelId="{766E9AD6-F03B-4E7A-AE29-870419C81C6E}" type="sibTrans" cxnId="{FC42AD66-3CB0-4249-97A4-E18AFF7E1EB3}">
      <dgm:prSet/>
      <dgm:spPr/>
      <dgm:t>
        <a:bodyPr/>
        <a:lstStyle/>
        <a:p>
          <a:endParaRPr lang="es-EC"/>
        </a:p>
      </dgm:t>
    </dgm:pt>
    <dgm:pt modelId="{265064CD-6351-4C2C-B294-918324FE45F9}">
      <dgm:prSet phldrT="[Texto]"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Reformulación del desarrollo 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E8C00693-0EE1-40F6-A6A3-C3C32E36C706}" type="parTrans" cxnId="{7B388B2F-BA17-4908-9EF1-7C86C0A81B97}">
      <dgm:prSet/>
      <dgm:spPr/>
      <dgm:t>
        <a:bodyPr/>
        <a:lstStyle/>
        <a:p>
          <a:endParaRPr lang="es-EC"/>
        </a:p>
      </dgm:t>
    </dgm:pt>
    <dgm:pt modelId="{8D1C5A79-9EAE-43A8-8D1C-683A342EA401}" type="sibTrans" cxnId="{7B388B2F-BA17-4908-9EF1-7C86C0A81B97}">
      <dgm:prSet/>
      <dgm:spPr/>
      <dgm:t>
        <a:bodyPr/>
        <a:lstStyle/>
        <a:p>
          <a:endParaRPr lang="es-EC"/>
        </a:p>
      </dgm:t>
    </dgm:pt>
    <dgm:pt modelId="{382BA4AD-2B9A-493F-92EC-715E86F13DAC}">
      <dgm:prSet phldrT="[Texto]" custT="1"/>
      <dgm:spPr/>
      <dgm:t>
        <a:bodyPr/>
        <a:lstStyle/>
        <a:p>
          <a:pPr algn="just"/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Modelos de desarrollo que no se acoplan a la realidad de los países, y que requieren reformulación de políticas y objetivos. </a:t>
          </a:r>
          <a:endParaRPr lang="es-EC" sz="1300" dirty="0">
            <a:latin typeface="Times New Roman" pitchFamily="18" charset="0"/>
            <a:cs typeface="Times New Roman" pitchFamily="18" charset="0"/>
          </a:endParaRPr>
        </a:p>
      </dgm:t>
    </dgm:pt>
    <dgm:pt modelId="{C18F48AE-61A3-45F1-90BA-9349B4D32237}" type="parTrans" cxnId="{A9261B10-8951-48F0-A431-506550797458}">
      <dgm:prSet/>
      <dgm:spPr/>
      <dgm:t>
        <a:bodyPr/>
        <a:lstStyle/>
        <a:p>
          <a:endParaRPr lang="es-EC"/>
        </a:p>
      </dgm:t>
    </dgm:pt>
    <dgm:pt modelId="{DA19F673-C384-47A9-82ED-0947A4CD567E}" type="sibTrans" cxnId="{A9261B10-8951-48F0-A431-506550797458}">
      <dgm:prSet/>
      <dgm:spPr/>
      <dgm:t>
        <a:bodyPr/>
        <a:lstStyle/>
        <a:p>
          <a:endParaRPr lang="es-EC"/>
        </a:p>
      </dgm:t>
    </dgm:pt>
    <dgm:pt modelId="{A0766DC4-EC8A-48D0-B4C4-841B6F7ADA14}">
      <dgm:prSet phldrT="[Texto]" custT="1"/>
      <dgm:spPr/>
      <dgm:t>
        <a:bodyPr/>
        <a:lstStyle/>
        <a:p>
          <a:pPr algn="just"/>
          <a:r>
            <a:rPr lang="es-EC" sz="1300" dirty="0" smtClean="0">
              <a:latin typeface="Times New Roman" pitchFamily="18" charset="0"/>
              <a:cs typeface="Times New Roman" pitchFamily="18" charset="0"/>
            </a:rPr>
            <a:t>El desarrollo a escala humana es una de las percepciones que tienen mayor impacto en la actualidad, ya que las acciones están orientadas a mejorar las condiciones de vida del ser humano</a:t>
          </a:r>
          <a:r>
            <a:rPr lang="es-EC" sz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es-EC" sz="1200" dirty="0">
            <a:latin typeface="Times New Roman" pitchFamily="18" charset="0"/>
            <a:cs typeface="Times New Roman" pitchFamily="18" charset="0"/>
          </a:endParaRPr>
        </a:p>
      </dgm:t>
    </dgm:pt>
    <dgm:pt modelId="{7C993F2F-CA74-489B-B172-BBA2DCB34EFA}" type="parTrans" cxnId="{E6E4A094-7C26-42B2-B293-1C9891C41248}">
      <dgm:prSet/>
      <dgm:spPr/>
      <dgm:t>
        <a:bodyPr/>
        <a:lstStyle/>
        <a:p>
          <a:endParaRPr lang="es-EC"/>
        </a:p>
      </dgm:t>
    </dgm:pt>
    <dgm:pt modelId="{145D85F3-A9B7-4760-8DB1-76400583DAC8}" type="sibTrans" cxnId="{E6E4A094-7C26-42B2-B293-1C9891C41248}">
      <dgm:prSet/>
      <dgm:spPr/>
      <dgm:t>
        <a:bodyPr/>
        <a:lstStyle/>
        <a:p>
          <a:endParaRPr lang="es-EC"/>
        </a:p>
      </dgm:t>
    </dgm:pt>
    <dgm:pt modelId="{E9651B08-4CEF-4833-A3AE-02E2B7C4F459}" type="pres">
      <dgm:prSet presAssocID="{D8779F7A-C419-47DC-B492-731F3AF636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FAF010-4418-46EE-A39D-3CEBD6CDDD64}" type="pres">
      <dgm:prSet presAssocID="{10574572-C03C-4D12-9E79-A504B9D15978}" presName="vertFlow" presStyleCnt="0"/>
      <dgm:spPr/>
    </dgm:pt>
    <dgm:pt modelId="{2B299FA4-72F9-4DA5-AB19-AF2C5869E122}" type="pres">
      <dgm:prSet presAssocID="{10574572-C03C-4D12-9E79-A504B9D15978}" presName="header" presStyleLbl="node1" presStyleIdx="0" presStyleCnt="2"/>
      <dgm:spPr/>
      <dgm:t>
        <a:bodyPr/>
        <a:lstStyle/>
        <a:p>
          <a:endParaRPr lang="es-EC"/>
        </a:p>
      </dgm:t>
    </dgm:pt>
    <dgm:pt modelId="{F08C65CC-587A-4CE7-AA8C-7CAB354129F0}" type="pres">
      <dgm:prSet presAssocID="{D9A82E72-1EAA-499A-A74E-3FF2AA74A46B}" presName="parTrans" presStyleLbl="sibTrans2D1" presStyleIdx="0" presStyleCnt="4"/>
      <dgm:spPr/>
      <dgm:t>
        <a:bodyPr/>
        <a:lstStyle/>
        <a:p>
          <a:endParaRPr lang="es-EC"/>
        </a:p>
      </dgm:t>
    </dgm:pt>
    <dgm:pt modelId="{DC655E1C-35D3-47FC-96BF-50C53CC376EB}" type="pres">
      <dgm:prSet presAssocID="{A9276FCB-C71D-4AF4-B8EA-D13468D98683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01FDD9-64AF-46D7-BC90-906C20A8F0E3}" type="pres">
      <dgm:prSet presAssocID="{14B75747-294F-45BE-A736-48DE48040BC2}" presName="sibTrans" presStyleLbl="sibTrans2D1" presStyleIdx="1" presStyleCnt="4"/>
      <dgm:spPr/>
      <dgm:t>
        <a:bodyPr/>
        <a:lstStyle/>
        <a:p>
          <a:endParaRPr lang="es-EC"/>
        </a:p>
      </dgm:t>
    </dgm:pt>
    <dgm:pt modelId="{FEA902AC-8671-445F-9CEB-C395CE429A98}" type="pres">
      <dgm:prSet presAssocID="{D5D7839A-782A-4F1C-8A19-7F405F61D722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172964-2BCE-4598-85BF-71C1358B0D16}" type="pres">
      <dgm:prSet presAssocID="{10574572-C03C-4D12-9E79-A504B9D15978}" presName="hSp" presStyleCnt="0"/>
      <dgm:spPr/>
    </dgm:pt>
    <dgm:pt modelId="{7E27864B-4A86-4C73-AA5D-750EB46939A0}" type="pres">
      <dgm:prSet presAssocID="{265064CD-6351-4C2C-B294-918324FE45F9}" presName="vertFlow" presStyleCnt="0"/>
      <dgm:spPr/>
    </dgm:pt>
    <dgm:pt modelId="{C79738B4-393A-4111-ACD0-0941083ACF1E}" type="pres">
      <dgm:prSet presAssocID="{265064CD-6351-4C2C-B294-918324FE45F9}" presName="header" presStyleLbl="node1" presStyleIdx="1" presStyleCnt="2"/>
      <dgm:spPr/>
      <dgm:t>
        <a:bodyPr/>
        <a:lstStyle/>
        <a:p>
          <a:endParaRPr lang="es-EC"/>
        </a:p>
      </dgm:t>
    </dgm:pt>
    <dgm:pt modelId="{04DA7A96-393A-4DD6-B88D-96EB462BFA97}" type="pres">
      <dgm:prSet presAssocID="{C18F48AE-61A3-45F1-90BA-9349B4D32237}" presName="parTrans" presStyleLbl="sibTrans2D1" presStyleIdx="2" presStyleCnt="4"/>
      <dgm:spPr/>
      <dgm:t>
        <a:bodyPr/>
        <a:lstStyle/>
        <a:p>
          <a:endParaRPr lang="es-EC"/>
        </a:p>
      </dgm:t>
    </dgm:pt>
    <dgm:pt modelId="{5A051985-6E73-440C-A95A-0C96E8C96D44}" type="pres">
      <dgm:prSet presAssocID="{382BA4AD-2B9A-493F-92EC-715E86F13DAC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1BF507-66DA-46FD-BED9-F8124F6ED864}" type="pres">
      <dgm:prSet presAssocID="{DA19F673-C384-47A9-82ED-0947A4CD567E}" presName="sibTrans" presStyleLbl="sibTrans2D1" presStyleIdx="3" presStyleCnt="4"/>
      <dgm:spPr/>
      <dgm:t>
        <a:bodyPr/>
        <a:lstStyle/>
        <a:p>
          <a:endParaRPr lang="es-EC"/>
        </a:p>
      </dgm:t>
    </dgm:pt>
    <dgm:pt modelId="{E8F3D352-474D-481E-9F79-315DE5E581D9}" type="pres">
      <dgm:prSet presAssocID="{A0766DC4-EC8A-48D0-B4C4-841B6F7ADA14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261B10-8951-48F0-A431-506550797458}" srcId="{265064CD-6351-4C2C-B294-918324FE45F9}" destId="{382BA4AD-2B9A-493F-92EC-715E86F13DAC}" srcOrd="0" destOrd="0" parTransId="{C18F48AE-61A3-45F1-90BA-9349B4D32237}" sibTransId="{DA19F673-C384-47A9-82ED-0947A4CD567E}"/>
    <dgm:cxn modelId="{DF70CFA8-5331-484F-8326-72D40945AF74}" type="presOf" srcId="{265064CD-6351-4C2C-B294-918324FE45F9}" destId="{C79738B4-393A-4111-ACD0-0941083ACF1E}" srcOrd="0" destOrd="0" presId="urn:microsoft.com/office/officeart/2005/8/layout/lProcess1"/>
    <dgm:cxn modelId="{3BD8838D-F164-4AE2-9B53-C42F716C7CD4}" type="presOf" srcId="{A9276FCB-C71D-4AF4-B8EA-D13468D98683}" destId="{DC655E1C-35D3-47FC-96BF-50C53CC376EB}" srcOrd="0" destOrd="0" presId="urn:microsoft.com/office/officeart/2005/8/layout/lProcess1"/>
    <dgm:cxn modelId="{A8B5F5DF-BFF4-4D9F-A751-750DB3AA264A}" type="presOf" srcId="{C18F48AE-61A3-45F1-90BA-9349B4D32237}" destId="{04DA7A96-393A-4DD6-B88D-96EB462BFA97}" srcOrd="0" destOrd="0" presId="urn:microsoft.com/office/officeart/2005/8/layout/lProcess1"/>
    <dgm:cxn modelId="{0E514F07-1A85-4965-9DEA-8129E27215F4}" type="presOf" srcId="{A0766DC4-EC8A-48D0-B4C4-841B6F7ADA14}" destId="{E8F3D352-474D-481E-9F79-315DE5E581D9}" srcOrd="0" destOrd="0" presId="urn:microsoft.com/office/officeart/2005/8/layout/lProcess1"/>
    <dgm:cxn modelId="{946A4232-B0ED-4685-8171-C545C9B02238}" type="presOf" srcId="{DA19F673-C384-47A9-82ED-0947A4CD567E}" destId="{791BF507-66DA-46FD-BED9-F8124F6ED864}" srcOrd="0" destOrd="0" presId="urn:microsoft.com/office/officeart/2005/8/layout/lProcess1"/>
    <dgm:cxn modelId="{E6E4A094-7C26-42B2-B293-1C9891C41248}" srcId="{265064CD-6351-4C2C-B294-918324FE45F9}" destId="{A0766DC4-EC8A-48D0-B4C4-841B6F7ADA14}" srcOrd="1" destOrd="0" parTransId="{7C993F2F-CA74-489B-B172-BBA2DCB34EFA}" sibTransId="{145D85F3-A9B7-4760-8DB1-76400583DAC8}"/>
    <dgm:cxn modelId="{7FDA1D5B-57B2-4459-B155-D53494CE43E3}" srcId="{D8779F7A-C419-47DC-B492-731F3AF63679}" destId="{10574572-C03C-4D12-9E79-A504B9D15978}" srcOrd="0" destOrd="0" parTransId="{09B85B4E-B6ED-4069-B215-EF7EC199798A}" sibTransId="{DF360067-BE44-48F8-A41F-62CB2932CC50}"/>
    <dgm:cxn modelId="{5C2FF192-1966-490C-A195-6D1BA1F32FA1}" type="presOf" srcId="{14B75747-294F-45BE-A736-48DE48040BC2}" destId="{9201FDD9-64AF-46D7-BC90-906C20A8F0E3}" srcOrd="0" destOrd="0" presId="urn:microsoft.com/office/officeart/2005/8/layout/lProcess1"/>
    <dgm:cxn modelId="{6FD0131B-B4C6-411B-B0F3-3A3AE673395E}" type="presOf" srcId="{D5D7839A-782A-4F1C-8A19-7F405F61D722}" destId="{FEA902AC-8671-445F-9CEB-C395CE429A98}" srcOrd="0" destOrd="0" presId="urn:microsoft.com/office/officeart/2005/8/layout/lProcess1"/>
    <dgm:cxn modelId="{A7C710A3-9D07-4321-A966-080EE510817C}" type="presOf" srcId="{382BA4AD-2B9A-493F-92EC-715E86F13DAC}" destId="{5A051985-6E73-440C-A95A-0C96E8C96D44}" srcOrd="0" destOrd="0" presId="urn:microsoft.com/office/officeart/2005/8/layout/lProcess1"/>
    <dgm:cxn modelId="{A223F4A2-6C12-4A1F-A69C-0FB910031151}" srcId="{10574572-C03C-4D12-9E79-A504B9D15978}" destId="{A9276FCB-C71D-4AF4-B8EA-D13468D98683}" srcOrd="0" destOrd="0" parTransId="{D9A82E72-1EAA-499A-A74E-3FF2AA74A46B}" sibTransId="{14B75747-294F-45BE-A736-48DE48040BC2}"/>
    <dgm:cxn modelId="{FC42AD66-3CB0-4249-97A4-E18AFF7E1EB3}" srcId="{10574572-C03C-4D12-9E79-A504B9D15978}" destId="{D5D7839A-782A-4F1C-8A19-7F405F61D722}" srcOrd="1" destOrd="0" parTransId="{BCCB9A77-F161-461A-A90A-BDFFD6FEAE81}" sibTransId="{766E9AD6-F03B-4E7A-AE29-870419C81C6E}"/>
    <dgm:cxn modelId="{5A996D07-CE3D-475C-BB4E-B5F9F5BCF0FE}" type="presOf" srcId="{D8779F7A-C419-47DC-B492-731F3AF63679}" destId="{E9651B08-4CEF-4833-A3AE-02E2B7C4F459}" srcOrd="0" destOrd="0" presId="urn:microsoft.com/office/officeart/2005/8/layout/lProcess1"/>
    <dgm:cxn modelId="{973A39B7-BF20-4325-9519-B6137D6054E4}" type="presOf" srcId="{10574572-C03C-4D12-9E79-A504B9D15978}" destId="{2B299FA4-72F9-4DA5-AB19-AF2C5869E122}" srcOrd="0" destOrd="0" presId="urn:microsoft.com/office/officeart/2005/8/layout/lProcess1"/>
    <dgm:cxn modelId="{7B388B2F-BA17-4908-9EF1-7C86C0A81B97}" srcId="{D8779F7A-C419-47DC-B492-731F3AF63679}" destId="{265064CD-6351-4C2C-B294-918324FE45F9}" srcOrd="1" destOrd="0" parTransId="{E8C00693-0EE1-40F6-A6A3-C3C32E36C706}" sibTransId="{8D1C5A79-9EAE-43A8-8D1C-683A342EA401}"/>
    <dgm:cxn modelId="{EB365821-5A7C-4913-B63F-8CE09E70E772}" type="presOf" srcId="{D9A82E72-1EAA-499A-A74E-3FF2AA74A46B}" destId="{F08C65CC-587A-4CE7-AA8C-7CAB354129F0}" srcOrd="0" destOrd="0" presId="urn:microsoft.com/office/officeart/2005/8/layout/lProcess1"/>
    <dgm:cxn modelId="{C3F69BFE-30F1-41D6-9DE3-EE518FB8509C}" type="presParOf" srcId="{E9651B08-4CEF-4833-A3AE-02E2B7C4F459}" destId="{ABFAF010-4418-46EE-A39D-3CEBD6CDDD64}" srcOrd="0" destOrd="0" presId="urn:microsoft.com/office/officeart/2005/8/layout/lProcess1"/>
    <dgm:cxn modelId="{88487976-EFF8-4097-B8B5-E7F3EFB5216A}" type="presParOf" srcId="{ABFAF010-4418-46EE-A39D-3CEBD6CDDD64}" destId="{2B299FA4-72F9-4DA5-AB19-AF2C5869E122}" srcOrd="0" destOrd="0" presId="urn:microsoft.com/office/officeart/2005/8/layout/lProcess1"/>
    <dgm:cxn modelId="{E93BA8CE-4690-4B94-82FE-35DD73E432EE}" type="presParOf" srcId="{ABFAF010-4418-46EE-A39D-3CEBD6CDDD64}" destId="{F08C65CC-587A-4CE7-AA8C-7CAB354129F0}" srcOrd="1" destOrd="0" presId="urn:microsoft.com/office/officeart/2005/8/layout/lProcess1"/>
    <dgm:cxn modelId="{073535EC-9258-4294-A76C-826A81F63FE4}" type="presParOf" srcId="{ABFAF010-4418-46EE-A39D-3CEBD6CDDD64}" destId="{DC655E1C-35D3-47FC-96BF-50C53CC376EB}" srcOrd="2" destOrd="0" presId="urn:microsoft.com/office/officeart/2005/8/layout/lProcess1"/>
    <dgm:cxn modelId="{BD232837-DDD5-4ED1-8DCE-41F231F981BC}" type="presParOf" srcId="{ABFAF010-4418-46EE-A39D-3CEBD6CDDD64}" destId="{9201FDD9-64AF-46D7-BC90-906C20A8F0E3}" srcOrd="3" destOrd="0" presId="urn:microsoft.com/office/officeart/2005/8/layout/lProcess1"/>
    <dgm:cxn modelId="{710B6910-106F-48C2-8A73-66C6A849FF6D}" type="presParOf" srcId="{ABFAF010-4418-46EE-A39D-3CEBD6CDDD64}" destId="{FEA902AC-8671-445F-9CEB-C395CE429A98}" srcOrd="4" destOrd="0" presId="urn:microsoft.com/office/officeart/2005/8/layout/lProcess1"/>
    <dgm:cxn modelId="{18C6D858-E84C-44B3-81CE-323892BC5620}" type="presParOf" srcId="{E9651B08-4CEF-4833-A3AE-02E2B7C4F459}" destId="{B6172964-2BCE-4598-85BF-71C1358B0D16}" srcOrd="1" destOrd="0" presId="urn:microsoft.com/office/officeart/2005/8/layout/lProcess1"/>
    <dgm:cxn modelId="{F1FDF1F9-B7D0-4EFE-AD26-E407CD3B7217}" type="presParOf" srcId="{E9651B08-4CEF-4833-A3AE-02E2B7C4F459}" destId="{7E27864B-4A86-4C73-AA5D-750EB46939A0}" srcOrd="2" destOrd="0" presId="urn:microsoft.com/office/officeart/2005/8/layout/lProcess1"/>
    <dgm:cxn modelId="{CA193AD4-96C1-409F-B2AE-C05BD652996F}" type="presParOf" srcId="{7E27864B-4A86-4C73-AA5D-750EB46939A0}" destId="{C79738B4-393A-4111-ACD0-0941083ACF1E}" srcOrd="0" destOrd="0" presId="urn:microsoft.com/office/officeart/2005/8/layout/lProcess1"/>
    <dgm:cxn modelId="{DE278C39-1D57-4791-8222-215214B5900E}" type="presParOf" srcId="{7E27864B-4A86-4C73-AA5D-750EB46939A0}" destId="{04DA7A96-393A-4DD6-B88D-96EB462BFA97}" srcOrd="1" destOrd="0" presId="urn:microsoft.com/office/officeart/2005/8/layout/lProcess1"/>
    <dgm:cxn modelId="{7F92BD89-F1E2-41B5-AFE4-32FF1217AEAD}" type="presParOf" srcId="{7E27864B-4A86-4C73-AA5D-750EB46939A0}" destId="{5A051985-6E73-440C-A95A-0C96E8C96D44}" srcOrd="2" destOrd="0" presId="urn:microsoft.com/office/officeart/2005/8/layout/lProcess1"/>
    <dgm:cxn modelId="{6AF5148B-8828-477F-BFB5-9CEF31B77059}" type="presParOf" srcId="{7E27864B-4A86-4C73-AA5D-750EB46939A0}" destId="{791BF507-66DA-46FD-BED9-F8124F6ED864}" srcOrd="3" destOrd="0" presId="urn:microsoft.com/office/officeart/2005/8/layout/lProcess1"/>
    <dgm:cxn modelId="{5CFE568A-C3B4-4F5A-83F9-E5B04B39A4C9}" type="presParOf" srcId="{7E27864B-4A86-4C73-AA5D-750EB46939A0}" destId="{E8F3D352-474D-481E-9F79-315DE5E581D9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AABC32-9CC3-48E0-AF20-4247BBAB85F2}" type="doc">
      <dgm:prSet loTypeId="urn:microsoft.com/office/officeart/2005/8/layout/cycle4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4309708-1A5E-42FA-BA01-394E3F2267FF}">
      <dgm:prSet phldrT="[Texto]" custT="1"/>
      <dgm:spPr/>
      <dgm:t>
        <a:bodyPr/>
        <a:lstStyle/>
        <a:p>
          <a:r>
            <a:rPr lang="es-EC" sz="1600" b="1" dirty="0" err="1" smtClean="0">
              <a:latin typeface="Arial" pitchFamily="34" charset="0"/>
              <a:cs typeface="Arial" pitchFamily="34" charset="0"/>
            </a:rPr>
            <a:t>Razeto</a:t>
          </a:r>
          <a:r>
            <a:rPr lang="es-EC" sz="1600" b="1" dirty="0" smtClean="0">
              <a:latin typeface="Arial" pitchFamily="34" charset="0"/>
              <a:cs typeface="Arial" pitchFamily="34" charset="0"/>
            </a:rPr>
            <a:t> (2014)</a:t>
          </a:r>
          <a:endParaRPr lang="es-EC" sz="1600" b="1" dirty="0">
            <a:latin typeface="Arial" pitchFamily="34" charset="0"/>
            <a:cs typeface="Arial" pitchFamily="34" charset="0"/>
          </a:endParaRPr>
        </a:p>
      </dgm:t>
    </dgm:pt>
    <dgm:pt modelId="{A822EEC6-B942-4364-9F8B-CB76B11906A3}" type="parTrans" cxnId="{205CCBC4-BA62-4171-84A3-C56C7E7D9A3F}">
      <dgm:prSet/>
      <dgm:spPr/>
      <dgm:t>
        <a:bodyPr/>
        <a:lstStyle/>
        <a:p>
          <a:endParaRPr lang="es-EC"/>
        </a:p>
      </dgm:t>
    </dgm:pt>
    <dgm:pt modelId="{3CB4F682-6BFE-4262-98FC-8653D9A7DA3A}" type="sibTrans" cxnId="{205CCBC4-BA62-4171-84A3-C56C7E7D9A3F}">
      <dgm:prSet/>
      <dgm:spPr/>
      <dgm:t>
        <a:bodyPr/>
        <a:lstStyle/>
        <a:p>
          <a:endParaRPr lang="es-EC"/>
        </a:p>
      </dgm:t>
    </dgm:pt>
    <dgm:pt modelId="{C5D1E709-FFC2-426E-9FB9-C8B0372CD9D1}">
      <dgm:prSet phldrT="[Texto]" custT="1"/>
      <dgm:spPr/>
      <dgm:t>
        <a:bodyPr/>
        <a:lstStyle/>
        <a:p>
          <a:pPr algn="just"/>
          <a:r>
            <a:rPr lang="es-EC" sz="1300" dirty="0" smtClean="0">
              <a:latin typeface="Arial" pitchFamily="34" charset="0"/>
              <a:cs typeface="Arial" pitchFamily="34" charset="0"/>
            </a:rPr>
            <a:t>Búsqueda practica y teórica de hacer economía, basada en solidaridad y el trabajo</a:t>
          </a:r>
          <a:endParaRPr lang="es-EC" sz="1300" dirty="0">
            <a:latin typeface="Arial" pitchFamily="34" charset="0"/>
            <a:cs typeface="Arial" pitchFamily="34" charset="0"/>
          </a:endParaRPr>
        </a:p>
      </dgm:t>
    </dgm:pt>
    <dgm:pt modelId="{C47FB945-1C4A-40DF-BD43-9F85AB03A914}" type="parTrans" cxnId="{722F15BE-AD8D-4749-ACE9-280BFC33AD8F}">
      <dgm:prSet/>
      <dgm:spPr/>
      <dgm:t>
        <a:bodyPr/>
        <a:lstStyle/>
        <a:p>
          <a:endParaRPr lang="es-EC"/>
        </a:p>
      </dgm:t>
    </dgm:pt>
    <dgm:pt modelId="{AB9070AE-55E4-4059-8F37-96666C6847FB}" type="sibTrans" cxnId="{722F15BE-AD8D-4749-ACE9-280BFC33AD8F}">
      <dgm:prSet/>
      <dgm:spPr/>
      <dgm:t>
        <a:bodyPr/>
        <a:lstStyle/>
        <a:p>
          <a:endParaRPr lang="es-EC"/>
        </a:p>
      </dgm:t>
    </dgm:pt>
    <dgm:pt modelId="{786ECA23-E8AC-4EC7-8A1F-C1DD3942DE42}">
      <dgm:prSet phldrT="[Texto]" custT="1"/>
      <dgm:spPr/>
      <dgm:t>
        <a:bodyPr/>
        <a:lstStyle/>
        <a:p>
          <a:pPr algn="just"/>
          <a:r>
            <a:rPr lang="es-EC" sz="1600" b="1" dirty="0" err="1" smtClean="0">
              <a:latin typeface="Arial" pitchFamily="34" charset="0"/>
              <a:cs typeface="Arial" pitchFamily="34" charset="0"/>
            </a:rPr>
            <a:t>Arruda</a:t>
          </a:r>
          <a:endParaRPr lang="es-EC" sz="1600" b="1" dirty="0">
            <a:latin typeface="Arial" pitchFamily="34" charset="0"/>
            <a:cs typeface="Arial" pitchFamily="34" charset="0"/>
          </a:endParaRPr>
        </a:p>
      </dgm:t>
    </dgm:pt>
    <dgm:pt modelId="{A3A02DE1-965D-44A7-A727-629CBDE24581}" type="parTrans" cxnId="{F4FE6C18-48EB-468D-8259-97876AE31A07}">
      <dgm:prSet/>
      <dgm:spPr/>
      <dgm:t>
        <a:bodyPr/>
        <a:lstStyle/>
        <a:p>
          <a:endParaRPr lang="es-EC"/>
        </a:p>
      </dgm:t>
    </dgm:pt>
    <dgm:pt modelId="{DD93E823-954A-4EFA-BFF8-5B06F617D5B6}" type="sibTrans" cxnId="{F4FE6C18-48EB-468D-8259-97876AE31A07}">
      <dgm:prSet/>
      <dgm:spPr/>
      <dgm:t>
        <a:bodyPr/>
        <a:lstStyle/>
        <a:p>
          <a:endParaRPr lang="es-EC"/>
        </a:p>
      </dgm:t>
    </dgm:pt>
    <dgm:pt modelId="{36171283-4092-4433-9E35-0FC30F51C2E0}">
      <dgm:prSet phldrT="[Texto]" custT="1"/>
      <dgm:spPr/>
      <dgm:t>
        <a:bodyPr/>
        <a:lstStyle/>
        <a:p>
          <a:pPr algn="just"/>
          <a:r>
            <a:rPr lang="es-ES" sz="1300" dirty="0" smtClean="0">
              <a:latin typeface="Arial" pitchFamily="34" charset="0"/>
              <a:cs typeface="Arial" pitchFamily="34" charset="0"/>
            </a:rPr>
            <a:t>Es un modelo de organización individual o colectiva, de carácter económico con fines productivos</a:t>
          </a:r>
          <a:endParaRPr lang="es-EC" sz="1300" dirty="0">
            <a:latin typeface="Arial" pitchFamily="34" charset="0"/>
            <a:cs typeface="Arial" pitchFamily="34" charset="0"/>
          </a:endParaRPr>
        </a:p>
      </dgm:t>
    </dgm:pt>
    <dgm:pt modelId="{2A225883-EBF4-44E9-902B-15D72E679558}" type="parTrans" cxnId="{3E5C7E86-E10D-477B-BDC1-B7B089DAA067}">
      <dgm:prSet/>
      <dgm:spPr/>
      <dgm:t>
        <a:bodyPr/>
        <a:lstStyle/>
        <a:p>
          <a:endParaRPr lang="es-EC"/>
        </a:p>
      </dgm:t>
    </dgm:pt>
    <dgm:pt modelId="{106343EC-5C99-4128-B2CB-230113206124}" type="sibTrans" cxnId="{3E5C7E86-E10D-477B-BDC1-B7B089DAA067}">
      <dgm:prSet/>
      <dgm:spPr/>
      <dgm:t>
        <a:bodyPr/>
        <a:lstStyle/>
        <a:p>
          <a:endParaRPr lang="es-EC"/>
        </a:p>
      </dgm:t>
    </dgm:pt>
    <dgm:pt modelId="{72090D37-3060-4E6F-A6CE-1E14788924D7}">
      <dgm:prSet phldrT="[Texto]" custT="1"/>
      <dgm:spPr/>
      <dgm:t>
        <a:bodyPr/>
        <a:lstStyle/>
        <a:p>
          <a:pPr algn="just"/>
          <a:r>
            <a:rPr lang="es-EC" sz="1800" b="1" dirty="0" smtClean="0">
              <a:latin typeface="Arial" pitchFamily="34" charset="0"/>
              <a:cs typeface="Arial" pitchFamily="34" charset="0"/>
            </a:rPr>
            <a:t>Douglas y Salcedo</a:t>
          </a:r>
          <a:endParaRPr lang="es-EC" sz="1800" b="1" dirty="0">
            <a:latin typeface="Arial" pitchFamily="34" charset="0"/>
            <a:cs typeface="Arial" pitchFamily="34" charset="0"/>
          </a:endParaRPr>
        </a:p>
      </dgm:t>
    </dgm:pt>
    <dgm:pt modelId="{51168291-8F26-4A5D-B6EF-3CAF7BC9025D}" type="parTrans" cxnId="{B574F9EB-1076-4E00-A566-300A6D11A586}">
      <dgm:prSet/>
      <dgm:spPr/>
      <dgm:t>
        <a:bodyPr/>
        <a:lstStyle/>
        <a:p>
          <a:endParaRPr lang="es-EC"/>
        </a:p>
      </dgm:t>
    </dgm:pt>
    <dgm:pt modelId="{E7AE5BDC-9FE8-4948-A3B2-853D0EB0B902}" type="sibTrans" cxnId="{B574F9EB-1076-4E00-A566-300A6D11A586}">
      <dgm:prSet/>
      <dgm:spPr/>
      <dgm:t>
        <a:bodyPr/>
        <a:lstStyle/>
        <a:p>
          <a:endParaRPr lang="es-EC"/>
        </a:p>
      </dgm:t>
    </dgm:pt>
    <dgm:pt modelId="{F5FB0522-45CF-4679-A4F1-BB148C91E5CD}">
      <dgm:prSet phldrT="[Texto]" custT="1"/>
      <dgm:spPr/>
      <dgm:t>
        <a:bodyPr/>
        <a:lstStyle/>
        <a:p>
          <a:pPr algn="just"/>
          <a:r>
            <a:rPr lang="es-EC" sz="1200" dirty="0" smtClean="0">
              <a:latin typeface="Arial" pitchFamily="34" charset="0"/>
              <a:cs typeface="Arial" pitchFamily="34" charset="0"/>
            </a:rPr>
            <a:t>es una propuesta para personas que quieran unirse a otras comunitariamente para emprendimientos económicos, para vivir de manera solidaria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D04A950E-C203-4BD8-8548-CD18ACAA1948}" type="parTrans" cxnId="{682BF10A-87FE-41F4-B1EC-A15A39F30F56}">
      <dgm:prSet/>
      <dgm:spPr/>
      <dgm:t>
        <a:bodyPr/>
        <a:lstStyle/>
        <a:p>
          <a:endParaRPr lang="es-EC"/>
        </a:p>
      </dgm:t>
    </dgm:pt>
    <dgm:pt modelId="{55DF39FC-6802-4D28-8893-22CF20B48656}" type="sibTrans" cxnId="{682BF10A-87FE-41F4-B1EC-A15A39F30F56}">
      <dgm:prSet/>
      <dgm:spPr/>
      <dgm:t>
        <a:bodyPr/>
        <a:lstStyle/>
        <a:p>
          <a:endParaRPr lang="es-EC"/>
        </a:p>
      </dgm:t>
    </dgm:pt>
    <dgm:pt modelId="{0BF9B178-3FD9-4221-9A7F-798EDC49CDEF}">
      <dgm:prSet phldrT="[Texto]" custT="1"/>
      <dgm:spPr/>
      <dgm:t>
        <a:bodyPr/>
        <a:lstStyle/>
        <a:p>
          <a:pPr algn="just"/>
          <a:r>
            <a:rPr lang="es-EC" sz="1600" b="1" dirty="0" smtClean="0">
              <a:latin typeface="Arial" pitchFamily="34" charset="0"/>
              <a:cs typeface="Arial" pitchFamily="34" charset="0"/>
            </a:rPr>
            <a:t>Singer</a:t>
          </a:r>
          <a:endParaRPr lang="es-EC" sz="1600" b="1" dirty="0">
            <a:latin typeface="Arial" pitchFamily="34" charset="0"/>
            <a:cs typeface="Arial" pitchFamily="34" charset="0"/>
          </a:endParaRPr>
        </a:p>
      </dgm:t>
    </dgm:pt>
    <dgm:pt modelId="{B116DD13-E411-48A4-91E6-B8D7CC369023}" type="parTrans" cxnId="{F9DDC5BC-890D-47AC-AFD6-395F27DA43A2}">
      <dgm:prSet/>
      <dgm:spPr/>
      <dgm:t>
        <a:bodyPr/>
        <a:lstStyle/>
        <a:p>
          <a:endParaRPr lang="es-EC"/>
        </a:p>
      </dgm:t>
    </dgm:pt>
    <dgm:pt modelId="{6FD5BB86-51C4-4AEC-A9D5-CD56DC155B9A}" type="sibTrans" cxnId="{F9DDC5BC-890D-47AC-AFD6-395F27DA43A2}">
      <dgm:prSet/>
      <dgm:spPr/>
      <dgm:t>
        <a:bodyPr/>
        <a:lstStyle/>
        <a:p>
          <a:endParaRPr lang="es-EC"/>
        </a:p>
      </dgm:t>
    </dgm:pt>
    <dgm:pt modelId="{C1D9002A-ACF8-4DC6-89BD-E0D7685F9E13}">
      <dgm:prSet phldrT="[Texto]" custT="1"/>
      <dgm:spPr/>
      <dgm:t>
        <a:bodyPr/>
        <a:lstStyle/>
        <a:p>
          <a:pPr algn="just"/>
          <a:r>
            <a:rPr lang="es-EC" sz="1200" dirty="0" smtClean="0">
              <a:latin typeface="Arial" pitchFamily="34" charset="0"/>
              <a:cs typeface="Arial" pitchFamily="34" charset="0"/>
            </a:rPr>
            <a:t>Se basa en las organizaciones de productores, consumidores, ahorristas, y por los que estimulan la solidaridad hacia la población trabajadora en especial a los más desfavorecidos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6B4F2B49-DAB3-411E-BF42-0E6A94E17383}" type="parTrans" cxnId="{160412C5-4ABC-4B8D-A5E6-A367F73E2736}">
      <dgm:prSet/>
      <dgm:spPr/>
      <dgm:t>
        <a:bodyPr/>
        <a:lstStyle/>
        <a:p>
          <a:endParaRPr lang="es-EC"/>
        </a:p>
      </dgm:t>
    </dgm:pt>
    <dgm:pt modelId="{80E1CDCD-2EB1-4655-99C7-60AFE5F9CC86}" type="sibTrans" cxnId="{160412C5-4ABC-4B8D-A5E6-A367F73E2736}">
      <dgm:prSet/>
      <dgm:spPr/>
      <dgm:t>
        <a:bodyPr/>
        <a:lstStyle/>
        <a:p>
          <a:endParaRPr lang="es-EC"/>
        </a:p>
      </dgm:t>
    </dgm:pt>
    <dgm:pt modelId="{75F1E98E-D5A1-4627-93B0-EE1ABC12EACB}" type="pres">
      <dgm:prSet presAssocID="{28AABC32-9CC3-48E0-AF20-4247BBAB85F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2A7895A-5137-4AA5-834E-5A15390E1D41}" type="pres">
      <dgm:prSet presAssocID="{28AABC32-9CC3-48E0-AF20-4247BBAB85F2}" presName="children" presStyleCnt="0"/>
      <dgm:spPr/>
      <dgm:t>
        <a:bodyPr/>
        <a:lstStyle/>
        <a:p>
          <a:endParaRPr lang="es-EC"/>
        </a:p>
      </dgm:t>
    </dgm:pt>
    <dgm:pt modelId="{E84E3A37-ABE0-45FC-ACFF-60A5F9341940}" type="pres">
      <dgm:prSet presAssocID="{28AABC32-9CC3-48E0-AF20-4247BBAB85F2}" presName="child1group" presStyleCnt="0"/>
      <dgm:spPr/>
      <dgm:t>
        <a:bodyPr/>
        <a:lstStyle/>
        <a:p>
          <a:endParaRPr lang="es-EC"/>
        </a:p>
      </dgm:t>
    </dgm:pt>
    <dgm:pt modelId="{C7163D6D-6E22-4529-8BEB-5D64F4FFCA8D}" type="pres">
      <dgm:prSet presAssocID="{28AABC32-9CC3-48E0-AF20-4247BBAB85F2}" presName="child1" presStyleLbl="bgAcc1" presStyleIdx="0" presStyleCnt="4" custScaleX="110539" custScaleY="124312" custLinFactNeighborX="-30329" custLinFactNeighborY="-9674"/>
      <dgm:spPr/>
      <dgm:t>
        <a:bodyPr/>
        <a:lstStyle/>
        <a:p>
          <a:endParaRPr lang="es-EC"/>
        </a:p>
      </dgm:t>
    </dgm:pt>
    <dgm:pt modelId="{3DD5A051-2251-4F20-930A-75EA3870FC5F}" type="pres">
      <dgm:prSet presAssocID="{28AABC32-9CC3-48E0-AF20-4247BBAB85F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321D29-2DEE-4E4A-8CC1-EDA4AADE3FFD}" type="pres">
      <dgm:prSet presAssocID="{28AABC32-9CC3-48E0-AF20-4247BBAB85F2}" presName="child2group" presStyleCnt="0"/>
      <dgm:spPr/>
      <dgm:t>
        <a:bodyPr/>
        <a:lstStyle/>
        <a:p>
          <a:endParaRPr lang="es-EC"/>
        </a:p>
      </dgm:t>
    </dgm:pt>
    <dgm:pt modelId="{22AB1BC1-CF72-4089-8CF5-2B2925F3ACCF}" type="pres">
      <dgm:prSet presAssocID="{28AABC32-9CC3-48E0-AF20-4247BBAB85F2}" presName="child2" presStyleLbl="bgAcc1" presStyleIdx="1" presStyleCnt="4" custScaleX="104683" custLinFactNeighborX="15005" custLinFactNeighborY="-3472"/>
      <dgm:spPr/>
      <dgm:t>
        <a:bodyPr/>
        <a:lstStyle/>
        <a:p>
          <a:endParaRPr lang="es-EC"/>
        </a:p>
      </dgm:t>
    </dgm:pt>
    <dgm:pt modelId="{476FB8E1-9702-4923-8A86-3FB3AD9B8E6E}" type="pres">
      <dgm:prSet presAssocID="{28AABC32-9CC3-48E0-AF20-4247BBAB85F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9F3CD1-8008-47D2-8E21-04FDF85AC7ED}" type="pres">
      <dgm:prSet presAssocID="{28AABC32-9CC3-48E0-AF20-4247BBAB85F2}" presName="child3group" presStyleCnt="0"/>
      <dgm:spPr/>
      <dgm:t>
        <a:bodyPr/>
        <a:lstStyle/>
        <a:p>
          <a:endParaRPr lang="es-EC"/>
        </a:p>
      </dgm:t>
    </dgm:pt>
    <dgm:pt modelId="{7F9126B1-8EFB-4F7A-8750-CA9F7D2FF29B}" type="pres">
      <dgm:prSet presAssocID="{28AABC32-9CC3-48E0-AF20-4247BBAB85F2}" presName="child3" presStyleLbl="bgAcc1" presStyleIdx="2" presStyleCnt="4" custLinFactNeighborX="8964" custLinFactNeighborY="-17490"/>
      <dgm:spPr/>
      <dgm:t>
        <a:bodyPr/>
        <a:lstStyle/>
        <a:p>
          <a:endParaRPr lang="es-EC"/>
        </a:p>
      </dgm:t>
    </dgm:pt>
    <dgm:pt modelId="{D4D86381-CA04-417A-BFA5-A30D26814827}" type="pres">
      <dgm:prSet presAssocID="{28AABC32-9CC3-48E0-AF20-4247BBAB85F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94FBA6-4739-4C58-B571-18FB8B9A2561}" type="pres">
      <dgm:prSet presAssocID="{28AABC32-9CC3-48E0-AF20-4247BBAB85F2}" presName="child4group" presStyleCnt="0"/>
      <dgm:spPr/>
      <dgm:t>
        <a:bodyPr/>
        <a:lstStyle/>
        <a:p>
          <a:endParaRPr lang="es-EC"/>
        </a:p>
      </dgm:t>
    </dgm:pt>
    <dgm:pt modelId="{DB953392-7D0C-4B1D-92D6-53B4C2830A72}" type="pres">
      <dgm:prSet presAssocID="{28AABC32-9CC3-48E0-AF20-4247BBAB85F2}" presName="child4" presStyleLbl="bgAcc1" presStyleIdx="3" presStyleCnt="4" custScaleY="141297" custLinFactNeighborX="-15270" custLinFactNeighborY="-23023"/>
      <dgm:spPr/>
      <dgm:t>
        <a:bodyPr/>
        <a:lstStyle/>
        <a:p>
          <a:endParaRPr lang="es-EC"/>
        </a:p>
      </dgm:t>
    </dgm:pt>
    <dgm:pt modelId="{44D8A35A-07F5-4378-81E5-BF7E17C979D2}" type="pres">
      <dgm:prSet presAssocID="{28AABC32-9CC3-48E0-AF20-4247BBAB85F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AEDA1D-8A02-4638-B3D4-23ACDB9612E7}" type="pres">
      <dgm:prSet presAssocID="{28AABC32-9CC3-48E0-AF20-4247BBAB85F2}" presName="childPlaceholder" presStyleCnt="0"/>
      <dgm:spPr/>
      <dgm:t>
        <a:bodyPr/>
        <a:lstStyle/>
        <a:p>
          <a:endParaRPr lang="es-EC"/>
        </a:p>
      </dgm:t>
    </dgm:pt>
    <dgm:pt modelId="{58131A9B-A4E1-41DB-93C4-49D4406A7040}" type="pres">
      <dgm:prSet presAssocID="{28AABC32-9CC3-48E0-AF20-4247BBAB85F2}" presName="circle" presStyleCnt="0"/>
      <dgm:spPr/>
      <dgm:t>
        <a:bodyPr/>
        <a:lstStyle/>
        <a:p>
          <a:endParaRPr lang="es-EC"/>
        </a:p>
      </dgm:t>
    </dgm:pt>
    <dgm:pt modelId="{33E119F9-3A82-421B-B96D-A262B74B5584}" type="pres">
      <dgm:prSet presAssocID="{28AABC32-9CC3-48E0-AF20-4247BBAB85F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EAACAC-BBE6-4F6B-A9B6-2586868DFBDF}" type="pres">
      <dgm:prSet presAssocID="{28AABC32-9CC3-48E0-AF20-4247BBAB85F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DF75E2-BACF-428B-8CAB-22A0130F26B4}" type="pres">
      <dgm:prSet presAssocID="{28AABC32-9CC3-48E0-AF20-4247BBAB85F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2C4E91-19A4-4178-8CED-DA8A99F06FF9}" type="pres">
      <dgm:prSet presAssocID="{28AABC32-9CC3-48E0-AF20-4247BBAB85F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A5F1CD-E739-4612-8393-26CA2BC92608}" type="pres">
      <dgm:prSet presAssocID="{28AABC32-9CC3-48E0-AF20-4247BBAB85F2}" presName="quadrantPlaceholder" presStyleCnt="0"/>
      <dgm:spPr/>
      <dgm:t>
        <a:bodyPr/>
        <a:lstStyle/>
        <a:p>
          <a:endParaRPr lang="es-EC"/>
        </a:p>
      </dgm:t>
    </dgm:pt>
    <dgm:pt modelId="{0E31287B-71E9-4F28-9FEE-CA20C17A8D5C}" type="pres">
      <dgm:prSet presAssocID="{28AABC32-9CC3-48E0-AF20-4247BBAB85F2}" presName="center1" presStyleLbl="fgShp" presStyleIdx="0" presStyleCnt="2"/>
      <dgm:spPr/>
      <dgm:t>
        <a:bodyPr/>
        <a:lstStyle/>
        <a:p>
          <a:endParaRPr lang="es-EC"/>
        </a:p>
      </dgm:t>
    </dgm:pt>
    <dgm:pt modelId="{3C7DABFF-2A57-4B35-8846-BFDBAA2C9A91}" type="pres">
      <dgm:prSet presAssocID="{28AABC32-9CC3-48E0-AF20-4247BBAB85F2}" presName="center2" presStyleLbl="fgShp" presStyleIdx="1" presStyleCnt="2"/>
      <dgm:spPr/>
      <dgm:t>
        <a:bodyPr/>
        <a:lstStyle/>
        <a:p>
          <a:endParaRPr lang="es-EC"/>
        </a:p>
      </dgm:t>
    </dgm:pt>
  </dgm:ptLst>
  <dgm:cxnLst>
    <dgm:cxn modelId="{77D2C33B-7402-4571-90EB-85CADDD5E790}" type="presOf" srcId="{F5FB0522-45CF-4679-A4F1-BB148C91E5CD}" destId="{D4D86381-CA04-417A-BFA5-A30D26814827}" srcOrd="1" destOrd="0" presId="urn:microsoft.com/office/officeart/2005/8/layout/cycle4"/>
    <dgm:cxn modelId="{860A7FE9-21A7-46E2-BF96-808E56B8F98C}" type="presOf" srcId="{786ECA23-E8AC-4EC7-8A1F-C1DD3942DE42}" destId="{6CEAACAC-BBE6-4F6B-A9B6-2586868DFBDF}" srcOrd="0" destOrd="0" presId="urn:microsoft.com/office/officeart/2005/8/layout/cycle4"/>
    <dgm:cxn modelId="{E9582BDA-9A47-4CB3-AC06-5FB1599A4549}" type="presOf" srcId="{C5D1E709-FFC2-426E-9FB9-C8B0372CD9D1}" destId="{C7163D6D-6E22-4529-8BEB-5D64F4FFCA8D}" srcOrd="0" destOrd="0" presId="urn:microsoft.com/office/officeart/2005/8/layout/cycle4"/>
    <dgm:cxn modelId="{98E00AFB-3038-4492-8FDA-E926D7FBC50E}" type="presOf" srcId="{C1D9002A-ACF8-4DC6-89BD-E0D7685F9E13}" destId="{DB953392-7D0C-4B1D-92D6-53B4C2830A72}" srcOrd="0" destOrd="0" presId="urn:microsoft.com/office/officeart/2005/8/layout/cycle4"/>
    <dgm:cxn modelId="{B6889DC4-3767-4ECE-BF00-318909F1A91D}" type="presOf" srcId="{28AABC32-9CC3-48E0-AF20-4247BBAB85F2}" destId="{75F1E98E-D5A1-4627-93B0-EE1ABC12EACB}" srcOrd="0" destOrd="0" presId="urn:microsoft.com/office/officeart/2005/8/layout/cycle4"/>
    <dgm:cxn modelId="{55EA0FD1-1DD6-4FB7-BC85-41589D8520F5}" type="presOf" srcId="{C5D1E709-FFC2-426E-9FB9-C8B0372CD9D1}" destId="{3DD5A051-2251-4F20-930A-75EA3870FC5F}" srcOrd="1" destOrd="0" presId="urn:microsoft.com/office/officeart/2005/8/layout/cycle4"/>
    <dgm:cxn modelId="{2730D6CC-DC5C-476A-A1F5-3CFDE550FD9B}" type="presOf" srcId="{F5FB0522-45CF-4679-A4F1-BB148C91E5CD}" destId="{7F9126B1-8EFB-4F7A-8750-CA9F7D2FF29B}" srcOrd="0" destOrd="0" presId="urn:microsoft.com/office/officeart/2005/8/layout/cycle4"/>
    <dgm:cxn modelId="{2E65EC34-8ED0-4393-9DC4-C0F4FB2B2A8E}" type="presOf" srcId="{F4309708-1A5E-42FA-BA01-394E3F2267FF}" destId="{33E119F9-3A82-421B-B96D-A262B74B5584}" srcOrd="0" destOrd="0" presId="urn:microsoft.com/office/officeart/2005/8/layout/cycle4"/>
    <dgm:cxn modelId="{722F15BE-AD8D-4749-ACE9-280BFC33AD8F}" srcId="{F4309708-1A5E-42FA-BA01-394E3F2267FF}" destId="{C5D1E709-FFC2-426E-9FB9-C8B0372CD9D1}" srcOrd="0" destOrd="0" parTransId="{C47FB945-1C4A-40DF-BD43-9F85AB03A914}" sibTransId="{AB9070AE-55E4-4059-8F37-96666C6847FB}"/>
    <dgm:cxn modelId="{9615934C-85B1-40BF-9F9C-01122AB91986}" type="presOf" srcId="{0BF9B178-3FD9-4221-9A7F-798EDC49CDEF}" destId="{522C4E91-19A4-4178-8CED-DA8A99F06FF9}" srcOrd="0" destOrd="0" presId="urn:microsoft.com/office/officeart/2005/8/layout/cycle4"/>
    <dgm:cxn modelId="{67E13D8B-6431-40C5-986B-4B03F62CAA06}" type="presOf" srcId="{C1D9002A-ACF8-4DC6-89BD-E0D7685F9E13}" destId="{44D8A35A-07F5-4378-81E5-BF7E17C979D2}" srcOrd="1" destOrd="0" presId="urn:microsoft.com/office/officeart/2005/8/layout/cycle4"/>
    <dgm:cxn modelId="{F5258829-CBE0-4D30-BBEF-BE7AC9EC6616}" type="presOf" srcId="{72090D37-3060-4E6F-A6CE-1E14788924D7}" destId="{2CDF75E2-BACF-428B-8CAB-22A0130F26B4}" srcOrd="0" destOrd="0" presId="urn:microsoft.com/office/officeart/2005/8/layout/cycle4"/>
    <dgm:cxn modelId="{F9DDC5BC-890D-47AC-AFD6-395F27DA43A2}" srcId="{28AABC32-9CC3-48E0-AF20-4247BBAB85F2}" destId="{0BF9B178-3FD9-4221-9A7F-798EDC49CDEF}" srcOrd="3" destOrd="0" parTransId="{B116DD13-E411-48A4-91E6-B8D7CC369023}" sibTransId="{6FD5BB86-51C4-4AEC-A9D5-CD56DC155B9A}"/>
    <dgm:cxn modelId="{3E5C7E86-E10D-477B-BDC1-B7B089DAA067}" srcId="{786ECA23-E8AC-4EC7-8A1F-C1DD3942DE42}" destId="{36171283-4092-4433-9E35-0FC30F51C2E0}" srcOrd="0" destOrd="0" parTransId="{2A225883-EBF4-44E9-902B-15D72E679558}" sibTransId="{106343EC-5C99-4128-B2CB-230113206124}"/>
    <dgm:cxn modelId="{205CCBC4-BA62-4171-84A3-C56C7E7D9A3F}" srcId="{28AABC32-9CC3-48E0-AF20-4247BBAB85F2}" destId="{F4309708-1A5E-42FA-BA01-394E3F2267FF}" srcOrd="0" destOrd="0" parTransId="{A822EEC6-B942-4364-9F8B-CB76B11906A3}" sibTransId="{3CB4F682-6BFE-4262-98FC-8653D9A7DA3A}"/>
    <dgm:cxn modelId="{F4FE6C18-48EB-468D-8259-97876AE31A07}" srcId="{28AABC32-9CC3-48E0-AF20-4247BBAB85F2}" destId="{786ECA23-E8AC-4EC7-8A1F-C1DD3942DE42}" srcOrd="1" destOrd="0" parTransId="{A3A02DE1-965D-44A7-A727-629CBDE24581}" sibTransId="{DD93E823-954A-4EFA-BFF8-5B06F617D5B6}"/>
    <dgm:cxn modelId="{160412C5-4ABC-4B8D-A5E6-A367F73E2736}" srcId="{0BF9B178-3FD9-4221-9A7F-798EDC49CDEF}" destId="{C1D9002A-ACF8-4DC6-89BD-E0D7685F9E13}" srcOrd="0" destOrd="0" parTransId="{6B4F2B49-DAB3-411E-BF42-0E6A94E17383}" sibTransId="{80E1CDCD-2EB1-4655-99C7-60AFE5F9CC86}"/>
    <dgm:cxn modelId="{D643D171-95BF-44D2-925F-C2F67C4A790D}" type="presOf" srcId="{36171283-4092-4433-9E35-0FC30F51C2E0}" destId="{476FB8E1-9702-4923-8A86-3FB3AD9B8E6E}" srcOrd="1" destOrd="0" presId="urn:microsoft.com/office/officeart/2005/8/layout/cycle4"/>
    <dgm:cxn modelId="{B574F9EB-1076-4E00-A566-300A6D11A586}" srcId="{28AABC32-9CC3-48E0-AF20-4247BBAB85F2}" destId="{72090D37-3060-4E6F-A6CE-1E14788924D7}" srcOrd="2" destOrd="0" parTransId="{51168291-8F26-4A5D-B6EF-3CAF7BC9025D}" sibTransId="{E7AE5BDC-9FE8-4948-A3B2-853D0EB0B902}"/>
    <dgm:cxn modelId="{682BF10A-87FE-41F4-B1EC-A15A39F30F56}" srcId="{72090D37-3060-4E6F-A6CE-1E14788924D7}" destId="{F5FB0522-45CF-4679-A4F1-BB148C91E5CD}" srcOrd="0" destOrd="0" parTransId="{D04A950E-C203-4BD8-8548-CD18ACAA1948}" sibTransId="{55DF39FC-6802-4D28-8893-22CF20B48656}"/>
    <dgm:cxn modelId="{A1ADA787-E0FE-49C1-A928-0ACA23DE54F6}" type="presOf" srcId="{36171283-4092-4433-9E35-0FC30F51C2E0}" destId="{22AB1BC1-CF72-4089-8CF5-2B2925F3ACCF}" srcOrd="0" destOrd="0" presId="urn:microsoft.com/office/officeart/2005/8/layout/cycle4"/>
    <dgm:cxn modelId="{52DE3504-0907-46F5-B142-D1C5054AB1C4}" type="presParOf" srcId="{75F1E98E-D5A1-4627-93B0-EE1ABC12EACB}" destId="{B2A7895A-5137-4AA5-834E-5A15390E1D41}" srcOrd="0" destOrd="0" presId="urn:microsoft.com/office/officeart/2005/8/layout/cycle4"/>
    <dgm:cxn modelId="{7E762773-0574-4407-B8F8-5DA4785D4CD8}" type="presParOf" srcId="{B2A7895A-5137-4AA5-834E-5A15390E1D41}" destId="{E84E3A37-ABE0-45FC-ACFF-60A5F9341940}" srcOrd="0" destOrd="0" presId="urn:microsoft.com/office/officeart/2005/8/layout/cycle4"/>
    <dgm:cxn modelId="{EC2F569E-09BC-4BD0-9A17-3A5228279D39}" type="presParOf" srcId="{E84E3A37-ABE0-45FC-ACFF-60A5F9341940}" destId="{C7163D6D-6E22-4529-8BEB-5D64F4FFCA8D}" srcOrd="0" destOrd="0" presId="urn:microsoft.com/office/officeart/2005/8/layout/cycle4"/>
    <dgm:cxn modelId="{9427A3D7-1A01-47BE-B1E7-B986A8321C52}" type="presParOf" srcId="{E84E3A37-ABE0-45FC-ACFF-60A5F9341940}" destId="{3DD5A051-2251-4F20-930A-75EA3870FC5F}" srcOrd="1" destOrd="0" presId="urn:microsoft.com/office/officeart/2005/8/layout/cycle4"/>
    <dgm:cxn modelId="{3335C481-2B93-4E82-9EBC-439E9E81528F}" type="presParOf" srcId="{B2A7895A-5137-4AA5-834E-5A15390E1D41}" destId="{90321D29-2DEE-4E4A-8CC1-EDA4AADE3FFD}" srcOrd="1" destOrd="0" presId="urn:microsoft.com/office/officeart/2005/8/layout/cycle4"/>
    <dgm:cxn modelId="{19CD6C10-EE5E-459F-BC5C-65E70E2AAC83}" type="presParOf" srcId="{90321D29-2DEE-4E4A-8CC1-EDA4AADE3FFD}" destId="{22AB1BC1-CF72-4089-8CF5-2B2925F3ACCF}" srcOrd="0" destOrd="0" presId="urn:microsoft.com/office/officeart/2005/8/layout/cycle4"/>
    <dgm:cxn modelId="{43154B96-A962-4060-9BB1-69D08983A34D}" type="presParOf" srcId="{90321D29-2DEE-4E4A-8CC1-EDA4AADE3FFD}" destId="{476FB8E1-9702-4923-8A86-3FB3AD9B8E6E}" srcOrd="1" destOrd="0" presId="urn:microsoft.com/office/officeart/2005/8/layout/cycle4"/>
    <dgm:cxn modelId="{690C986B-E94D-47C7-9695-912EDBCDAF02}" type="presParOf" srcId="{B2A7895A-5137-4AA5-834E-5A15390E1D41}" destId="{539F3CD1-8008-47D2-8E21-04FDF85AC7ED}" srcOrd="2" destOrd="0" presId="urn:microsoft.com/office/officeart/2005/8/layout/cycle4"/>
    <dgm:cxn modelId="{B9467E71-673A-464A-ADB4-C1F64DE8A399}" type="presParOf" srcId="{539F3CD1-8008-47D2-8E21-04FDF85AC7ED}" destId="{7F9126B1-8EFB-4F7A-8750-CA9F7D2FF29B}" srcOrd="0" destOrd="0" presId="urn:microsoft.com/office/officeart/2005/8/layout/cycle4"/>
    <dgm:cxn modelId="{7D743FEE-CCD8-4131-B674-461FAC9B9AC0}" type="presParOf" srcId="{539F3CD1-8008-47D2-8E21-04FDF85AC7ED}" destId="{D4D86381-CA04-417A-BFA5-A30D26814827}" srcOrd="1" destOrd="0" presId="urn:microsoft.com/office/officeart/2005/8/layout/cycle4"/>
    <dgm:cxn modelId="{66CB842A-DF9C-40B7-966C-E754E78B6278}" type="presParOf" srcId="{B2A7895A-5137-4AA5-834E-5A15390E1D41}" destId="{8294FBA6-4739-4C58-B571-18FB8B9A2561}" srcOrd="3" destOrd="0" presId="urn:microsoft.com/office/officeart/2005/8/layout/cycle4"/>
    <dgm:cxn modelId="{AFB28FEF-7EA9-4417-AB54-A78C467A2E44}" type="presParOf" srcId="{8294FBA6-4739-4C58-B571-18FB8B9A2561}" destId="{DB953392-7D0C-4B1D-92D6-53B4C2830A72}" srcOrd="0" destOrd="0" presId="urn:microsoft.com/office/officeart/2005/8/layout/cycle4"/>
    <dgm:cxn modelId="{FDBEC849-1546-46DB-B123-73BBFCCCC938}" type="presParOf" srcId="{8294FBA6-4739-4C58-B571-18FB8B9A2561}" destId="{44D8A35A-07F5-4378-81E5-BF7E17C979D2}" srcOrd="1" destOrd="0" presId="urn:microsoft.com/office/officeart/2005/8/layout/cycle4"/>
    <dgm:cxn modelId="{8F733197-BDA5-4C7C-8847-74B7DFBC6D4D}" type="presParOf" srcId="{B2A7895A-5137-4AA5-834E-5A15390E1D41}" destId="{3EAEDA1D-8A02-4638-B3D4-23ACDB9612E7}" srcOrd="4" destOrd="0" presId="urn:microsoft.com/office/officeart/2005/8/layout/cycle4"/>
    <dgm:cxn modelId="{B748FB4B-46DE-479C-A653-A6031B93E39E}" type="presParOf" srcId="{75F1E98E-D5A1-4627-93B0-EE1ABC12EACB}" destId="{58131A9B-A4E1-41DB-93C4-49D4406A7040}" srcOrd="1" destOrd="0" presId="urn:microsoft.com/office/officeart/2005/8/layout/cycle4"/>
    <dgm:cxn modelId="{6350534C-3AD2-47D6-A2BE-DC021C341F1D}" type="presParOf" srcId="{58131A9B-A4E1-41DB-93C4-49D4406A7040}" destId="{33E119F9-3A82-421B-B96D-A262B74B5584}" srcOrd="0" destOrd="0" presId="urn:microsoft.com/office/officeart/2005/8/layout/cycle4"/>
    <dgm:cxn modelId="{20EE1EB7-48BF-48C1-A0B3-3A30FA009251}" type="presParOf" srcId="{58131A9B-A4E1-41DB-93C4-49D4406A7040}" destId="{6CEAACAC-BBE6-4F6B-A9B6-2586868DFBDF}" srcOrd="1" destOrd="0" presId="urn:microsoft.com/office/officeart/2005/8/layout/cycle4"/>
    <dgm:cxn modelId="{885B375B-B8C0-48E2-A53F-91F526A1FB6A}" type="presParOf" srcId="{58131A9B-A4E1-41DB-93C4-49D4406A7040}" destId="{2CDF75E2-BACF-428B-8CAB-22A0130F26B4}" srcOrd="2" destOrd="0" presId="urn:microsoft.com/office/officeart/2005/8/layout/cycle4"/>
    <dgm:cxn modelId="{9171ED4F-E9DE-42C6-9F03-43C3B3D90E1A}" type="presParOf" srcId="{58131A9B-A4E1-41DB-93C4-49D4406A7040}" destId="{522C4E91-19A4-4178-8CED-DA8A99F06FF9}" srcOrd="3" destOrd="0" presId="urn:microsoft.com/office/officeart/2005/8/layout/cycle4"/>
    <dgm:cxn modelId="{9696CB16-9039-435C-876F-5A0426255493}" type="presParOf" srcId="{58131A9B-A4E1-41DB-93C4-49D4406A7040}" destId="{FDA5F1CD-E739-4612-8393-26CA2BC92608}" srcOrd="4" destOrd="0" presId="urn:microsoft.com/office/officeart/2005/8/layout/cycle4"/>
    <dgm:cxn modelId="{A98426FE-9201-4E27-B2E9-F54BE0DD6D66}" type="presParOf" srcId="{75F1E98E-D5A1-4627-93B0-EE1ABC12EACB}" destId="{0E31287B-71E9-4F28-9FEE-CA20C17A8D5C}" srcOrd="2" destOrd="0" presId="urn:microsoft.com/office/officeart/2005/8/layout/cycle4"/>
    <dgm:cxn modelId="{81811030-58DA-4A72-BEDD-3CF3ED06027B}" type="presParOf" srcId="{75F1E98E-D5A1-4627-93B0-EE1ABC12EACB}" destId="{3C7DABFF-2A57-4B35-8846-BFDBAA2C9A9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8BF40-D592-408F-8B24-1BE23F4B1D39}">
      <dsp:nvSpPr>
        <dsp:cNvPr id="0" name=""/>
        <dsp:cNvSpPr/>
      </dsp:nvSpPr>
      <dsp:spPr>
        <a:xfrm>
          <a:off x="0" y="21624"/>
          <a:ext cx="7272808" cy="1085760"/>
        </a:xfrm>
        <a:prstGeom prst="round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Sistema social y solidario que busca promover el modelo Sumak Kawsay (buen vivir)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53002" y="74626"/>
        <a:ext cx="7166804" cy="979756"/>
      </dsp:txXfrm>
    </dsp:sp>
    <dsp:sp modelId="{AF7196A8-0B14-46F4-83CB-615B718C6108}">
      <dsp:nvSpPr>
        <dsp:cNvPr id="0" name=""/>
        <dsp:cNvSpPr/>
      </dsp:nvSpPr>
      <dsp:spPr>
        <a:xfrm>
          <a:off x="0" y="1107391"/>
          <a:ext cx="7272808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91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Por la importancia en el País se conformó el Movimiento de Economía Social y Solidaria del Ecuador (MESSE)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0" y="1107391"/>
        <a:ext cx="7272808" cy="960480"/>
      </dsp:txXfrm>
    </dsp:sp>
    <dsp:sp modelId="{E844317C-921E-4DA2-B931-F74E2E98868E}">
      <dsp:nvSpPr>
        <dsp:cNvPr id="0" name=""/>
        <dsp:cNvSpPr/>
      </dsp:nvSpPr>
      <dsp:spPr>
        <a:xfrm>
          <a:off x="0" y="1999948"/>
          <a:ext cx="7272808" cy="1085760"/>
        </a:xfrm>
        <a:prstGeom prst="roundRect">
          <a:avLst/>
        </a:prstGeom>
        <a:gradFill rotWithShape="0">
          <a:gsLst>
            <a:gs pos="28000">
              <a:schemeClr val="accent2">
                <a:hueOff val="-3277702"/>
                <a:satOff val="-3888"/>
                <a:lumOff val="-205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3277702"/>
                <a:satOff val="-3888"/>
                <a:lumOff val="-205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Planteó la integración de circuitos económicos solidarios de carácter intercultural (CESI).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53002" y="2052950"/>
        <a:ext cx="7166804" cy="979756"/>
      </dsp:txXfrm>
    </dsp:sp>
    <dsp:sp modelId="{23CA3866-5B86-4B5E-8131-95A0B7A9032C}">
      <dsp:nvSpPr>
        <dsp:cNvPr id="0" name=""/>
        <dsp:cNvSpPr/>
      </dsp:nvSpPr>
      <dsp:spPr>
        <a:xfrm>
          <a:off x="0" y="3158983"/>
          <a:ext cx="7272808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91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 No solo se basa en el crecimiento y desarrollo económico sino en aspectos culturales, sociales y políticos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0" y="3158983"/>
        <a:ext cx="7272808" cy="960480"/>
      </dsp:txXfrm>
    </dsp:sp>
    <dsp:sp modelId="{829882B2-6F41-4BDB-828A-AA9120B0FE0B}">
      <dsp:nvSpPr>
        <dsp:cNvPr id="0" name=""/>
        <dsp:cNvSpPr/>
      </dsp:nvSpPr>
      <dsp:spPr>
        <a:xfrm>
          <a:off x="0" y="4119464"/>
          <a:ext cx="7272808" cy="1085760"/>
        </a:xfrm>
        <a:prstGeom prst="roundRect">
          <a:avLst/>
        </a:prstGeom>
        <a:gradFill rotWithShape="0">
          <a:gsLst>
            <a:gs pos="28000">
              <a:schemeClr val="accent2">
                <a:hueOff val="-6555403"/>
                <a:satOff val="-7776"/>
                <a:lumOff val="-411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Los principios de los CESI son la solidaridad, reciprocidad, complementariedad y el cuidado de la vida, satisfaciendo necesidades humanas 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53002" y="4172466"/>
        <a:ext cx="7166804" cy="979756"/>
      </dsp:txXfrm>
    </dsp:sp>
    <dsp:sp modelId="{08657EEC-A2D3-4495-80D3-262209AEA9C8}">
      <dsp:nvSpPr>
        <dsp:cNvPr id="0" name=""/>
        <dsp:cNvSpPr/>
      </dsp:nvSpPr>
      <dsp:spPr>
        <a:xfrm>
          <a:off x="0" y="5205223"/>
          <a:ext cx="7272808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91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Son actores de la economía solidaria a las áreas de finanzas solidarias, comercio justo, consumo responsable, entre otros.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0" y="5205223"/>
        <a:ext cx="7272808" cy="960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8582A-1F20-4ABA-9C85-24499E10F24F}">
      <dsp:nvSpPr>
        <dsp:cNvPr id="0" name=""/>
        <dsp:cNvSpPr/>
      </dsp:nvSpPr>
      <dsp:spPr>
        <a:xfrm>
          <a:off x="106738" y="885627"/>
          <a:ext cx="6383052" cy="58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imes New Roman" pitchFamily="18" charset="0"/>
              <a:cs typeface="Times New Roman" pitchFamily="18" charset="0"/>
            </a:rPr>
            <a:t>Está orientado a la contribución informativa muy  relevante de la situación por la que atraviesan las Cooperativas de Ahorro y Crédito y los nuevos enfoques en beneficio de reactivar el factor de económico a través del desarrollo</a:t>
          </a:r>
          <a:endParaRPr lang="es-EC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6738" y="885627"/>
        <a:ext cx="6383052" cy="580277"/>
      </dsp:txXfrm>
    </dsp:sp>
    <dsp:sp modelId="{61427EC2-2CB2-4538-BF99-EC7413C5BEBC}">
      <dsp:nvSpPr>
        <dsp:cNvPr id="0" name=""/>
        <dsp:cNvSpPr/>
      </dsp:nvSpPr>
      <dsp:spPr>
        <a:xfrm>
          <a:off x="106738" y="1465904"/>
          <a:ext cx="1493634" cy="1182046"/>
        </a:xfrm>
        <a:prstGeom prst="chevron">
          <a:avLst>
            <a:gd name="adj" fmla="val 70610"/>
          </a:avLst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D58ADA-09CD-426D-B2EE-FA00CAF86B81}">
      <dsp:nvSpPr>
        <dsp:cNvPr id="0" name=""/>
        <dsp:cNvSpPr/>
      </dsp:nvSpPr>
      <dsp:spPr>
        <a:xfrm>
          <a:off x="1003912" y="1465904"/>
          <a:ext cx="1493634" cy="1182046"/>
        </a:xfrm>
        <a:prstGeom prst="chevron">
          <a:avLst>
            <a:gd name="adj" fmla="val 70610"/>
          </a:avLst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3077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77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077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13F661-551D-4013-A163-2FDB57A3654C}">
      <dsp:nvSpPr>
        <dsp:cNvPr id="0" name=""/>
        <dsp:cNvSpPr/>
      </dsp:nvSpPr>
      <dsp:spPr>
        <a:xfrm>
          <a:off x="1901794" y="1465904"/>
          <a:ext cx="1493634" cy="1182046"/>
        </a:xfrm>
        <a:prstGeom prst="chevron">
          <a:avLst>
            <a:gd name="adj" fmla="val 70610"/>
          </a:avLst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6154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154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6154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B5EE2F-EB94-42A9-B8F1-628C25069262}">
      <dsp:nvSpPr>
        <dsp:cNvPr id="0" name=""/>
        <dsp:cNvSpPr/>
      </dsp:nvSpPr>
      <dsp:spPr>
        <a:xfrm>
          <a:off x="2798968" y="1465904"/>
          <a:ext cx="1493634" cy="1182046"/>
        </a:xfrm>
        <a:prstGeom prst="chevron">
          <a:avLst>
            <a:gd name="adj" fmla="val 70610"/>
          </a:avLst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9231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9231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9231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20235C-B383-48E1-BB3F-E4755BA97F5B}">
      <dsp:nvSpPr>
        <dsp:cNvPr id="0" name=""/>
        <dsp:cNvSpPr/>
      </dsp:nvSpPr>
      <dsp:spPr>
        <a:xfrm>
          <a:off x="3696850" y="1465904"/>
          <a:ext cx="1493634" cy="1182046"/>
        </a:xfrm>
        <a:prstGeom prst="chevron">
          <a:avLst>
            <a:gd name="adj" fmla="val 70610"/>
          </a:avLst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12308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2308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2308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BF0720-89B2-46AB-B2A2-58D2832DFB90}">
      <dsp:nvSpPr>
        <dsp:cNvPr id="0" name=""/>
        <dsp:cNvSpPr/>
      </dsp:nvSpPr>
      <dsp:spPr>
        <a:xfrm>
          <a:off x="4594024" y="1465904"/>
          <a:ext cx="1493634" cy="1182046"/>
        </a:xfrm>
        <a:prstGeom prst="chevron">
          <a:avLst>
            <a:gd name="adj" fmla="val 70610"/>
          </a:avLst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15385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5385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5385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DECAF5-B792-4BBE-BD30-D73033B7CF84}">
      <dsp:nvSpPr>
        <dsp:cNvPr id="0" name=""/>
        <dsp:cNvSpPr/>
      </dsp:nvSpPr>
      <dsp:spPr>
        <a:xfrm>
          <a:off x="5491907" y="1465904"/>
          <a:ext cx="1493634" cy="1182046"/>
        </a:xfrm>
        <a:prstGeom prst="chevron">
          <a:avLst>
            <a:gd name="adj" fmla="val 70610"/>
          </a:avLst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18462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8462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8462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4B3A40-6143-43D3-AE8F-888124A717DA}">
      <dsp:nvSpPr>
        <dsp:cNvPr id="0" name=""/>
        <dsp:cNvSpPr/>
      </dsp:nvSpPr>
      <dsp:spPr>
        <a:xfrm>
          <a:off x="106738" y="1584109"/>
          <a:ext cx="6466031" cy="945637"/>
        </a:xfrm>
        <a:prstGeom prst="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imes New Roman" pitchFamily="18" charset="0"/>
              <a:cs typeface="Times New Roman" pitchFamily="18" charset="0"/>
            </a:rPr>
            <a:t>Todos los lineamientos se convierten en directrices de un proceso que intenta impulsar a las Cooperativas de Ahorro y Crédito a ser entes aliados de los emprendedores y de las microempresas para fortalecer sus ideas y propuestas de negocio a través de la intermediación financiera. </a:t>
          </a:r>
          <a:endParaRPr lang="es-EC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6738" y="1584109"/>
        <a:ext cx="6466031" cy="945637"/>
      </dsp:txXfrm>
    </dsp:sp>
    <dsp:sp modelId="{4DC3DB91-083A-4F55-992D-E5240C22BF8D}">
      <dsp:nvSpPr>
        <dsp:cNvPr id="0" name=""/>
        <dsp:cNvSpPr/>
      </dsp:nvSpPr>
      <dsp:spPr>
        <a:xfrm>
          <a:off x="106738" y="2756030"/>
          <a:ext cx="6383052" cy="58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imes New Roman" pitchFamily="18" charset="0"/>
              <a:cs typeface="Times New Roman" pitchFamily="18" charset="0"/>
            </a:rPr>
            <a:t>La importancia de estudiar a este sector, es que el mismo contribuirá al desarrollo de emprendimientos que por la falta de recursos no se realizan a pesar de ser una idea de  negocio innovadora. </a:t>
          </a:r>
          <a:endParaRPr lang="es-EC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6738" y="2756030"/>
        <a:ext cx="6383052" cy="580277"/>
      </dsp:txXfrm>
    </dsp:sp>
    <dsp:sp modelId="{634D89CF-3FC9-4B4A-A92B-EDA847511EED}">
      <dsp:nvSpPr>
        <dsp:cNvPr id="0" name=""/>
        <dsp:cNvSpPr/>
      </dsp:nvSpPr>
      <dsp:spPr>
        <a:xfrm>
          <a:off x="106738" y="3336308"/>
          <a:ext cx="1493634" cy="1182046"/>
        </a:xfrm>
        <a:prstGeom prst="chevron">
          <a:avLst>
            <a:gd name="adj" fmla="val 70610"/>
          </a:avLst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21538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1538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1538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4D0A97-F4CE-49A0-8A8A-79E5173B2F28}">
      <dsp:nvSpPr>
        <dsp:cNvPr id="0" name=""/>
        <dsp:cNvSpPr/>
      </dsp:nvSpPr>
      <dsp:spPr>
        <a:xfrm>
          <a:off x="1003912" y="3336308"/>
          <a:ext cx="1493634" cy="1182046"/>
        </a:xfrm>
        <a:prstGeom prst="chevron">
          <a:avLst>
            <a:gd name="adj" fmla="val 70610"/>
          </a:avLst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24615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615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4615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3C42F0-3DF6-4774-A513-E92A1BF91AE1}">
      <dsp:nvSpPr>
        <dsp:cNvPr id="0" name=""/>
        <dsp:cNvSpPr/>
      </dsp:nvSpPr>
      <dsp:spPr>
        <a:xfrm>
          <a:off x="1901794" y="3336308"/>
          <a:ext cx="1493634" cy="1182046"/>
        </a:xfrm>
        <a:prstGeom prst="chevron">
          <a:avLst>
            <a:gd name="adj" fmla="val 70610"/>
          </a:avLst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27692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7692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7692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7EC8DA-2AA1-44CF-B543-7C3BB5E87A60}">
      <dsp:nvSpPr>
        <dsp:cNvPr id="0" name=""/>
        <dsp:cNvSpPr/>
      </dsp:nvSpPr>
      <dsp:spPr>
        <a:xfrm>
          <a:off x="2798968" y="3336308"/>
          <a:ext cx="1493634" cy="1182046"/>
        </a:xfrm>
        <a:prstGeom prst="chevron">
          <a:avLst>
            <a:gd name="adj" fmla="val 70610"/>
          </a:avLst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30769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769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0769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734980-CD79-41F1-BB49-9479644757F9}">
      <dsp:nvSpPr>
        <dsp:cNvPr id="0" name=""/>
        <dsp:cNvSpPr/>
      </dsp:nvSpPr>
      <dsp:spPr>
        <a:xfrm>
          <a:off x="3696850" y="3336308"/>
          <a:ext cx="1493634" cy="1182046"/>
        </a:xfrm>
        <a:prstGeom prst="chevron">
          <a:avLst>
            <a:gd name="adj" fmla="val 70610"/>
          </a:avLst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33846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846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3846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54EFC6-AB56-4667-915D-831453F18643}">
      <dsp:nvSpPr>
        <dsp:cNvPr id="0" name=""/>
        <dsp:cNvSpPr/>
      </dsp:nvSpPr>
      <dsp:spPr>
        <a:xfrm>
          <a:off x="4594024" y="3336308"/>
          <a:ext cx="1493634" cy="1182046"/>
        </a:xfrm>
        <a:prstGeom prst="chevron">
          <a:avLst>
            <a:gd name="adj" fmla="val 70610"/>
          </a:avLst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36923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6923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6923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31AD6D-E449-4843-9111-E746FA5B8B10}">
      <dsp:nvSpPr>
        <dsp:cNvPr id="0" name=""/>
        <dsp:cNvSpPr/>
      </dsp:nvSpPr>
      <dsp:spPr>
        <a:xfrm>
          <a:off x="5491907" y="3336308"/>
          <a:ext cx="1493634" cy="1182046"/>
        </a:xfrm>
        <a:prstGeom prst="chevron">
          <a:avLst>
            <a:gd name="adj" fmla="val 70610"/>
          </a:avLst>
        </a:prstGeom>
        <a:gradFill rotWithShape="0">
          <a:gsLst>
            <a:gs pos="28000">
              <a:schemeClr val="accent2">
                <a:alpha val="90000"/>
                <a:hueOff val="0"/>
                <a:satOff val="0"/>
                <a:lumOff val="0"/>
                <a:alphaOff val="-40000"/>
                <a:tint val="18000"/>
                <a:satMod val="120000"/>
                <a:lumMod val="88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D1FABD-AC28-485B-9A8D-B89B8CD33544}">
      <dsp:nvSpPr>
        <dsp:cNvPr id="0" name=""/>
        <dsp:cNvSpPr/>
      </dsp:nvSpPr>
      <dsp:spPr>
        <a:xfrm>
          <a:off x="106738" y="3454512"/>
          <a:ext cx="6466031" cy="945637"/>
        </a:xfrm>
        <a:prstGeom prst="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imes New Roman" pitchFamily="18" charset="0"/>
              <a:cs typeface="Times New Roman" pitchFamily="18" charset="0"/>
            </a:rPr>
            <a:t>Se pretenderá investigar y determinar el efecto generado en los diferentes sectores y en la oportunidad que tienen los empresarios, de acceder a financiamiento a través de esta Cooperativas y la capacidad de estas de responder en términos de oportunidad, calidad, variedad  y costos</a:t>
          </a:r>
          <a:endParaRPr lang="es-EC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6738" y="3454512"/>
        <a:ext cx="6466031" cy="945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138FA-7705-4A63-8655-103795497D48}">
      <dsp:nvSpPr>
        <dsp:cNvPr id="0" name=""/>
        <dsp:cNvSpPr/>
      </dsp:nvSpPr>
      <dsp:spPr>
        <a:xfrm>
          <a:off x="0" y="1023893"/>
          <a:ext cx="2501451" cy="186728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La Constitución Nacional se basa en la sostenibilidad, accesibilidad, eficiencia, y </a:t>
          </a:r>
          <a:r>
            <a:rPr lang="es-EC" sz="1300" kern="1200" dirty="0" err="1" smtClean="0">
              <a:latin typeface="Times New Roman" pitchFamily="18" charset="0"/>
              <a:cs typeface="Times New Roman" pitchFamily="18" charset="0"/>
            </a:rPr>
            <a:t>equitatividad</a:t>
          </a: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, para ampliar la cobertura y calidad de los servicios financieros para conllevar a la generación de empleos.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753" y="1067646"/>
        <a:ext cx="2413945" cy="1823527"/>
      </dsp:txXfrm>
    </dsp:sp>
    <dsp:sp modelId="{5ADB5EC8-F267-45D3-908B-E9CA4A3A1E6D}">
      <dsp:nvSpPr>
        <dsp:cNvPr id="0" name=""/>
        <dsp:cNvSpPr/>
      </dsp:nvSpPr>
      <dsp:spPr>
        <a:xfrm>
          <a:off x="5791" y="2924281"/>
          <a:ext cx="2501451" cy="8029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PÚBLICO</a:t>
          </a:r>
          <a:endParaRPr lang="es-EC" sz="200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91" y="2924281"/>
        <a:ext cx="1761585" cy="802930"/>
      </dsp:txXfrm>
    </dsp:sp>
    <dsp:sp modelId="{90BECE2E-03E3-4719-ABDB-0F33631F1A0C}">
      <dsp:nvSpPr>
        <dsp:cNvPr id="0" name=""/>
        <dsp:cNvSpPr/>
      </dsp:nvSpPr>
      <dsp:spPr>
        <a:xfrm>
          <a:off x="1838138" y="3051819"/>
          <a:ext cx="875507" cy="875507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EFC3-919D-4A33-9924-BE4B17855B4E}">
      <dsp:nvSpPr>
        <dsp:cNvPr id="0" name=""/>
        <dsp:cNvSpPr/>
      </dsp:nvSpPr>
      <dsp:spPr>
        <a:xfrm>
          <a:off x="2952336" y="840975"/>
          <a:ext cx="2501451" cy="202286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3277702"/>
              <a:satOff val="-3888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La Banca Comercial, 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Las Sociedades Financieras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Corporaciones de Inversión y Desarrollo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Las Asociaciones de Carácter Mutualista de Ahorro y Crédito para la Vivienda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 Los Grupos Financieros  y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Las Compañías Emisoras de Tarjetas de Crédito.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99734" y="888373"/>
        <a:ext cx="2406655" cy="1975464"/>
      </dsp:txXfrm>
    </dsp:sp>
    <dsp:sp modelId="{3434A2AC-27BF-4D65-A3A7-43DF1037271B}">
      <dsp:nvSpPr>
        <dsp:cNvPr id="0" name=""/>
        <dsp:cNvSpPr/>
      </dsp:nvSpPr>
      <dsp:spPr>
        <a:xfrm>
          <a:off x="2930548" y="2963176"/>
          <a:ext cx="2501451" cy="802930"/>
        </a:xfrm>
        <a:prstGeom prst="rect">
          <a:avLst/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 w="15875" cap="flat" cmpd="sng" algn="ctr">
          <a:solidFill>
            <a:schemeClr val="accent2">
              <a:hueOff val="-3277702"/>
              <a:satOff val="-3888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PRIVADO</a:t>
          </a:r>
          <a:endParaRPr lang="es-EC" sz="200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30548" y="2963176"/>
        <a:ext cx="1761585" cy="802930"/>
      </dsp:txXfrm>
    </dsp:sp>
    <dsp:sp modelId="{15D852C0-FEE1-428F-8595-A317B2EA5CB0}">
      <dsp:nvSpPr>
        <dsp:cNvPr id="0" name=""/>
        <dsp:cNvSpPr/>
      </dsp:nvSpPr>
      <dsp:spPr>
        <a:xfrm>
          <a:off x="4762895" y="3090714"/>
          <a:ext cx="875507" cy="875507"/>
        </a:xfrm>
        <a:prstGeom prst="ellipse">
          <a:avLst/>
        </a:prstGeom>
        <a:solidFill>
          <a:schemeClr val="accent2">
            <a:tint val="40000"/>
            <a:alpha val="90000"/>
            <a:hueOff val="-3209462"/>
            <a:satOff val="-5363"/>
            <a:lumOff val="-49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209462"/>
              <a:satOff val="-5363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62EAD-EE78-4670-8F01-1280787C996D}">
      <dsp:nvSpPr>
        <dsp:cNvPr id="0" name=""/>
        <dsp:cNvSpPr/>
      </dsp:nvSpPr>
      <dsp:spPr>
        <a:xfrm>
          <a:off x="5855305" y="1057000"/>
          <a:ext cx="2501451" cy="186728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Cooperativas de Ahorro y Crédito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Entidades Asociativas y Solidarias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 Cajas y Bancos Comunales y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 Cajas de Ahorro.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99058" y="1100753"/>
        <a:ext cx="2413945" cy="1823527"/>
      </dsp:txXfrm>
    </dsp:sp>
    <dsp:sp modelId="{8F8B6873-9EAA-4D76-9F89-9AE326CDC745}">
      <dsp:nvSpPr>
        <dsp:cNvPr id="0" name=""/>
        <dsp:cNvSpPr/>
      </dsp:nvSpPr>
      <dsp:spPr>
        <a:xfrm>
          <a:off x="5855305" y="2924281"/>
          <a:ext cx="2501451" cy="802930"/>
        </a:xfrm>
        <a:prstGeom prst="rect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587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POPULAR Y SOLIDARIO</a:t>
          </a:r>
          <a:endParaRPr lang="es-EC" sz="130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55305" y="2924281"/>
        <a:ext cx="1761585" cy="802930"/>
      </dsp:txXfrm>
    </dsp:sp>
    <dsp:sp modelId="{81B61FB7-8100-4C55-AFA5-8F387A9657D0}">
      <dsp:nvSpPr>
        <dsp:cNvPr id="0" name=""/>
        <dsp:cNvSpPr/>
      </dsp:nvSpPr>
      <dsp:spPr>
        <a:xfrm>
          <a:off x="7687652" y="3051819"/>
          <a:ext cx="875507" cy="875507"/>
        </a:xfrm>
        <a:prstGeom prst="ellipse">
          <a:avLst/>
        </a:prstGeom>
        <a:solidFill>
          <a:schemeClr val="accent2">
            <a:tint val="40000"/>
            <a:alpha val="90000"/>
            <a:hueOff val="-6418923"/>
            <a:satOff val="-10726"/>
            <a:lumOff val="-98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6418923"/>
              <a:satOff val="-10726"/>
              <a:lumOff val="-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99FA4-72F9-4DA5-AB19-AF2C5869E122}">
      <dsp:nvSpPr>
        <dsp:cNvPr id="0" name=""/>
        <dsp:cNvSpPr/>
      </dsp:nvSpPr>
      <dsp:spPr>
        <a:xfrm>
          <a:off x="4137" y="732020"/>
          <a:ext cx="3243735" cy="8109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Times New Roman" pitchFamily="18" charset="0"/>
              <a:cs typeface="Times New Roman" pitchFamily="18" charset="0"/>
            </a:rPr>
            <a:t>Desarrollo integral para todos </a:t>
          </a:r>
          <a:endParaRPr lang="es-EC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88" y="755771"/>
        <a:ext cx="3196233" cy="763431"/>
      </dsp:txXfrm>
    </dsp:sp>
    <dsp:sp modelId="{F08C65CC-587A-4CE7-AA8C-7CAB354129F0}">
      <dsp:nvSpPr>
        <dsp:cNvPr id="0" name=""/>
        <dsp:cNvSpPr/>
      </dsp:nvSpPr>
      <dsp:spPr>
        <a:xfrm rot="5400000">
          <a:off x="1555048" y="1613910"/>
          <a:ext cx="141913" cy="1419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55E1C-35D3-47FC-96BF-50C53CC376EB}">
      <dsp:nvSpPr>
        <dsp:cNvPr id="0" name=""/>
        <dsp:cNvSpPr/>
      </dsp:nvSpPr>
      <dsp:spPr>
        <a:xfrm>
          <a:off x="4137" y="1826781"/>
          <a:ext cx="3243735" cy="8109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Implica el desarrollo de los sectores menos favorecidos y que atraviesan por conflictos sociales como la pobreza, la marginalidad y la exclusión. 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88" y="1850532"/>
        <a:ext cx="3196233" cy="763431"/>
      </dsp:txXfrm>
    </dsp:sp>
    <dsp:sp modelId="{9201FDD9-64AF-46D7-BC90-906C20A8F0E3}">
      <dsp:nvSpPr>
        <dsp:cNvPr id="0" name=""/>
        <dsp:cNvSpPr/>
      </dsp:nvSpPr>
      <dsp:spPr>
        <a:xfrm rot="5400000">
          <a:off x="1555048" y="2708671"/>
          <a:ext cx="141913" cy="1419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541839"/>
            <a:satOff val="-8265"/>
            <a:lumOff val="-11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902AC-8671-445F-9CEB-C395CE429A98}">
      <dsp:nvSpPr>
        <dsp:cNvPr id="0" name=""/>
        <dsp:cNvSpPr/>
      </dsp:nvSpPr>
      <dsp:spPr>
        <a:xfrm>
          <a:off x="4137" y="2921541"/>
          <a:ext cx="3243735" cy="8109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300092"/>
            <a:satOff val="-9121"/>
            <a:lumOff val="-551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1300092"/>
              <a:satOff val="-9121"/>
              <a:lumOff val="-5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Satisfacer las necesidades básicas de la población a través de alternativas de solución mediante proyectos complementarios. 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88" y="2945292"/>
        <a:ext cx="3196233" cy="763431"/>
      </dsp:txXfrm>
    </dsp:sp>
    <dsp:sp modelId="{C79738B4-393A-4111-ACD0-0941083ACF1E}">
      <dsp:nvSpPr>
        <dsp:cNvPr id="0" name=""/>
        <dsp:cNvSpPr/>
      </dsp:nvSpPr>
      <dsp:spPr>
        <a:xfrm>
          <a:off x="3701995" y="732020"/>
          <a:ext cx="3243735" cy="810933"/>
        </a:xfrm>
        <a:prstGeom prst="roundRect">
          <a:avLst>
            <a:gd name="adj" fmla="val 10000"/>
          </a:avLst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Reformulación del desarrollo 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25746" y="755771"/>
        <a:ext cx="3196233" cy="763431"/>
      </dsp:txXfrm>
    </dsp:sp>
    <dsp:sp modelId="{04DA7A96-393A-4DD6-B88D-96EB462BFA97}">
      <dsp:nvSpPr>
        <dsp:cNvPr id="0" name=""/>
        <dsp:cNvSpPr/>
      </dsp:nvSpPr>
      <dsp:spPr>
        <a:xfrm rot="5400000">
          <a:off x="5252906" y="1613910"/>
          <a:ext cx="141913" cy="1419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083677"/>
            <a:satOff val="-16531"/>
            <a:lumOff val="-22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51985-6E73-440C-A95A-0C96E8C96D44}">
      <dsp:nvSpPr>
        <dsp:cNvPr id="0" name=""/>
        <dsp:cNvSpPr/>
      </dsp:nvSpPr>
      <dsp:spPr>
        <a:xfrm>
          <a:off x="3701995" y="1826781"/>
          <a:ext cx="3243735" cy="8109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600184"/>
            <a:satOff val="-18242"/>
            <a:lumOff val="-1101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2600184"/>
              <a:satOff val="-18242"/>
              <a:lumOff val="-11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Modelos de desarrollo que no se acoplan a la realidad de los países, y que requieren reformulación de políticas y objetivos. 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25746" y="1850532"/>
        <a:ext cx="3196233" cy="763431"/>
      </dsp:txXfrm>
    </dsp:sp>
    <dsp:sp modelId="{791BF507-66DA-46FD-BED9-F8124F6ED864}">
      <dsp:nvSpPr>
        <dsp:cNvPr id="0" name=""/>
        <dsp:cNvSpPr/>
      </dsp:nvSpPr>
      <dsp:spPr>
        <a:xfrm rot="5400000">
          <a:off x="5252906" y="2708671"/>
          <a:ext cx="141913" cy="1419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3D352-474D-481E-9F79-315DE5E581D9}">
      <dsp:nvSpPr>
        <dsp:cNvPr id="0" name=""/>
        <dsp:cNvSpPr/>
      </dsp:nvSpPr>
      <dsp:spPr>
        <a:xfrm>
          <a:off x="3701995" y="2921541"/>
          <a:ext cx="3243735" cy="8109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900276"/>
            <a:satOff val="-27363"/>
            <a:lumOff val="-1652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3900276"/>
              <a:satOff val="-27363"/>
              <a:lumOff val="-16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El desarrollo a escala humana es una de las percepciones que tienen mayor impacto en la actualidad, ya que las acciones están orientadas a mejorar las condiciones de vida del ser humano</a:t>
          </a:r>
          <a:r>
            <a:rPr lang="es-EC" sz="12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es-EC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25746" y="2945292"/>
        <a:ext cx="3196233" cy="7634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126B1-8EFB-4F7A-8750-CA9F7D2FF29B}">
      <dsp:nvSpPr>
        <dsp:cNvPr id="0" name=""/>
        <dsp:cNvSpPr/>
      </dsp:nvSpPr>
      <dsp:spPr>
        <a:xfrm>
          <a:off x="5113350" y="3376468"/>
          <a:ext cx="2702321" cy="1750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Arial" pitchFamily="34" charset="0"/>
              <a:cs typeface="Arial" pitchFamily="34" charset="0"/>
            </a:rPr>
            <a:t>es una propuesta para personas que quieran unirse a otras comunitariamente para emprendimientos económicos, para vivir de manera solidaria</a:t>
          </a:r>
          <a:endParaRPr lang="es-EC" sz="1200" kern="1200" dirty="0">
            <a:latin typeface="Arial" pitchFamily="34" charset="0"/>
            <a:cs typeface="Arial" pitchFamily="34" charset="0"/>
          </a:endParaRPr>
        </a:p>
      </dsp:txBody>
      <dsp:txXfrm>
        <a:off x="5962499" y="3852544"/>
        <a:ext cx="1814718" cy="1235962"/>
      </dsp:txXfrm>
    </dsp:sp>
    <dsp:sp modelId="{DB953392-7D0C-4B1D-92D6-53B4C2830A72}">
      <dsp:nvSpPr>
        <dsp:cNvPr id="0" name=""/>
        <dsp:cNvSpPr/>
      </dsp:nvSpPr>
      <dsp:spPr>
        <a:xfrm>
          <a:off x="49419" y="2918163"/>
          <a:ext cx="2702321" cy="247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Arial" pitchFamily="34" charset="0"/>
              <a:cs typeface="Arial" pitchFamily="34" charset="0"/>
            </a:rPr>
            <a:t>Se basa en las organizaciones de productores, consumidores, ahorristas, y por los que estimulan la solidaridad hacia la población trabajadora en especial a los más desfavorecidos</a:t>
          </a:r>
          <a:endParaRPr lang="es-EC" sz="1200" kern="1200" dirty="0">
            <a:latin typeface="Arial" pitchFamily="34" charset="0"/>
            <a:cs typeface="Arial" pitchFamily="34" charset="0"/>
          </a:endParaRPr>
        </a:p>
      </dsp:txBody>
      <dsp:txXfrm>
        <a:off x="103751" y="3590843"/>
        <a:ext cx="1782960" cy="1746379"/>
      </dsp:txXfrm>
    </dsp:sp>
    <dsp:sp modelId="{22AB1BC1-CF72-4089-8CF5-2B2925F3ACCF}">
      <dsp:nvSpPr>
        <dsp:cNvPr id="0" name=""/>
        <dsp:cNvSpPr/>
      </dsp:nvSpPr>
      <dsp:spPr>
        <a:xfrm>
          <a:off x="5127505" y="-37165"/>
          <a:ext cx="2828870" cy="1750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Arial" pitchFamily="34" charset="0"/>
              <a:cs typeface="Arial" pitchFamily="34" charset="0"/>
            </a:rPr>
            <a:t>Es un modelo de organización individual o colectiva, de carácter económico con fines productivos</a:t>
          </a:r>
          <a:endParaRPr lang="es-EC" sz="1300" kern="1200" dirty="0">
            <a:latin typeface="Arial" pitchFamily="34" charset="0"/>
            <a:cs typeface="Arial" pitchFamily="34" charset="0"/>
          </a:endParaRPr>
        </a:p>
      </dsp:txBody>
      <dsp:txXfrm>
        <a:off x="6014619" y="1288"/>
        <a:ext cx="1903303" cy="1235962"/>
      </dsp:txXfrm>
    </dsp:sp>
    <dsp:sp modelId="{C7163D6D-6E22-4529-8BEB-5D64F4FFCA8D}">
      <dsp:nvSpPr>
        <dsp:cNvPr id="0" name=""/>
        <dsp:cNvSpPr/>
      </dsp:nvSpPr>
      <dsp:spPr>
        <a:xfrm>
          <a:off x="0" y="-249954"/>
          <a:ext cx="2987118" cy="2176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Arial" pitchFamily="34" charset="0"/>
              <a:cs typeface="Arial" pitchFamily="34" charset="0"/>
            </a:rPr>
            <a:t>Búsqueda practica y teórica de hacer economía, basada en solidaridad y el trabajo</a:t>
          </a:r>
          <a:endParaRPr lang="es-EC" sz="1300" kern="1200" dirty="0">
            <a:latin typeface="Arial" pitchFamily="34" charset="0"/>
            <a:cs typeface="Arial" pitchFamily="34" charset="0"/>
          </a:endParaRPr>
        </a:p>
      </dsp:txBody>
      <dsp:txXfrm>
        <a:off x="47801" y="-202153"/>
        <a:ext cx="1995381" cy="1536451"/>
      </dsp:txXfrm>
    </dsp:sp>
    <dsp:sp modelId="{33E119F9-3A82-421B-B96D-A262B74B5584}">
      <dsp:nvSpPr>
        <dsp:cNvPr id="0" name=""/>
        <dsp:cNvSpPr/>
      </dsp:nvSpPr>
      <dsp:spPr>
        <a:xfrm>
          <a:off x="1554851" y="348971"/>
          <a:ext cx="2368633" cy="2368633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err="1" smtClean="0">
              <a:latin typeface="Arial" pitchFamily="34" charset="0"/>
              <a:cs typeface="Arial" pitchFamily="34" charset="0"/>
            </a:rPr>
            <a:t>Razeto</a:t>
          </a:r>
          <a:r>
            <a:rPr lang="es-EC" sz="1600" b="1" kern="1200" dirty="0" smtClean="0">
              <a:latin typeface="Arial" pitchFamily="34" charset="0"/>
              <a:cs typeface="Arial" pitchFamily="34" charset="0"/>
            </a:rPr>
            <a:t> (2014)</a:t>
          </a:r>
          <a:endParaRPr lang="es-EC" sz="1600" b="1" kern="1200" dirty="0">
            <a:latin typeface="Arial" pitchFamily="34" charset="0"/>
            <a:cs typeface="Arial" pitchFamily="34" charset="0"/>
          </a:endParaRPr>
        </a:p>
      </dsp:txBody>
      <dsp:txXfrm>
        <a:off x="2248608" y="1042728"/>
        <a:ext cx="1674876" cy="1674876"/>
      </dsp:txXfrm>
    </dsp:sp>
    <dsp:sp modelId="{6CEAACAC-BBE6-4F6B-A9B6-2586868DFBDF}">
      <dsp:nvSpPr>
        <dsp:cNvPr id="0" name=""/>
        <dsp:cNvSpPr/>
      </dsp:nvSpPr>
      <dsp:spPr>
        <a:xfrm rot="5400000">
          <a:off x="4032890" y="348971"/>
          <a:ext cx="2368633" cy="2368633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err="1" smtClean="0">
              <a:latin typeface="Arial" pitchFamily="34" charset="0"/>
              <a:cs typeface="Arial" pitchFamily="34" charset="0"/>
            </a:rPr>
            <a:t>Arruda</a:t>
          </a:r>
          <a:endParaRPr lang="es-EC" sz="1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4032890" y="1042728"/>
        <a:ext cx="1674876" cy="1674876"/>
      </dsp:txXfrm>
    </dsp:sp>
    <dsp:sp modelId="{2CDF75E2-BACF-428B-8CAB-22A0130F26B4}">
      <dsp:nvSpPr>
        <dsp:cNvPr id="0" name=""/>
        <dsp:cNvSpPr/>
      </dsp:nvSpPr>
      <dsp:spPr>
        <a:xfrm rot="10800000">
          <a:off x="4032890" y="2827010"/>
          <a:ext cx="2368633" cy="2368633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itchFamily="34" charset="0"/>
              <a:cs typeface="Arial" pitchFamily="34" charset="0"/>
            </a:rPr>
            <a:t>Douglas y Salcedo</a:t>
          </a:r>
          <a:endParaRPr lang="es-EC" sz="18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4032890" y="2827010"/>
        <a:ext cx="1674876" cy="1674876"/>
      </dsp:txXfrm>
    </dsp:sp>
    <dsp:sp modelId="{522C4E91-19A4-4178-8CED-DA8A99F06FF9}">
      <dsp:nvSpPr>
        <dsp:cNvPr id="0" name=""/>
        <dsp:cNvSpPr/>
      </dsp:nvSpPr>
      <dsp:spPr>
        <a:xfrm rot="16200000">
          <a:off x="1554851" y="2827010"/>
          <a:ext cx="2368633" cy="2368633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Arial" pitchFamily="34" charset="0"/>
              <a:cs typeface="Arial" pitchFamily="34" charset="0"/>
            </a:rPr>
            <a:t>Singer</a:t>
          </a:r>
          <a:endParaRPr lang="es-EC" sz="16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2248608" y="2827010"/>
        <a:ext cx="1674876" cy="1674876"/>
      </dsp:txXfrm>
    </dsp:sp>
    <dsp:sp modelId="{0E31287B-71E9-4F28-9FEE-CA20C17A8D5C}">
      <dsp:nvSpPr>
        <dsp:cNvPr id="0" name=""/>
        <dsp:cNvSpPr/>
      </dsp:nvSpPr>
      <dsp:spPr>
        <a:xfrm>
          <a:off x="3569284" y="2279982"/>
          <a:ext cx="817807" cy="71113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7DABFF-2A57-4B35-8846-BFDBAA2C9A91}">
      <dsp:nvSpPr>
        <dsp:cNvPr id="0" name=""/>
        <dsp:cNvSpPr/>
      </dsp:nvSpPr>
      <dsp:spPr>
        <a:xfrm rot="10800000">
          <a:off x="3569284" y="2553496"/>
          <a:ext cx="817807" cy="71113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0D9CD-67AF-48A9-B37C-0C478452E43F}" type="datetimeFigureOut">
              <a:rPr lang="es-EC" smtClean="0"/>
              <a:t>04/19/2017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654D1-14B1-41D6-A389-C255F170BC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697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54D1-14B1-41D6-A389-C255F170BC83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069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Economía Popular y Solidaria en el Ecuador ha tenido gran apertura a las instituciones financieras basándose en la Ley Orgánica de Economía Popular y Solidaria para su aplicación en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prestacion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sus servicios para apoyar a la economía popular ya que están orientadas al plan nacional de buen vivir.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54D1-14B1-41D6-A389-C255F170BC83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271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ANTES MICROFINANZAS-DE</a:t>
            </a:r>
            <a:r>
              <a:rPr lang="es-EC" baseline="0" dirty="0" smtClean="0"/>
              <a:t> GOB ANTERIORES APOYABAN A MICRO EMPRESARIOS A CAMBIADO EL MARCO LEGAL- LOEPS-SEPS, PLAN NAACIONAL BUEN VIVIR-POLITICAS PUBLICAS PARA BIENESTAR DEL ECUADOR</a:t>
            </a:r>
            <a:endParaRPr lang="es-EC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54D1-14B1-41D6-A389-C255F170BC83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017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0997489882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54D1-14B1-41D6-A389-C255F170BC83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331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54D1-14B1-41D6-A389-C255F170BC83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159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Cooperativas de Ahorro y Crédito son organizaciones en la que desarrollan procesos de financiamiento a fin de satisfacer necesidades y generar ingresos, basándose  en la cooperación, reciprocidad, solidaridad, privilegiando al trabajo y al ser humano como sujeto y fin de su actividad, orientándose al buen vivir, por sobre la apropiación, el lucro y la acumulación de capital.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54D1-14B1-41D6-A389-C255F170BC83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563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La</a:t>
            </a:r>
            <a:r>
              <a:rPr lang="es-EC" baseline="0" dirty="0" smtClean="0"/>
              <a:t> </a:t>
            </a:r>
            <a:r>
              <a:rPr lang="es-EC" baseline="0" dirty="0" err="1" smtClean="0"/>
              <a:t>orientacion</a:t>
            </a:r>
            <a:r>
              <a:rPr lang="es-EC" baseline="0" dirty="0" smtClean="0"/>
              <a:t> no es a un segmento especifico sino a un sector en este caso </a:t>
            </a:r>
            <a:r>
              <a:rPr lang="es-EC" baseline="0" dirty="0" err="1" smtClean="0"/>
              <a:t>sangolqui</a:t>
            </a:r>
            <a:r>
              <a:rPr lang="es-EC" baseline="0" dirty="0" smtClean="0"/>
              <a:t>, ver q cooperativas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54D1-14B1-41D6-A389-C255F170BC83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013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Decir: 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Esto respalda que el 73% de la muestra volvería a solicitar un nuevo financiamiento crediticio.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 err="1" smtClean="0">
                <a:latin typeface="Arial" pitchFamily="34" charset="0"/>
                <a:cs typeface="Arial" pitchFamily="34" charset="0"/>
              </a:rPr>
              <a:t>Preguntar:sin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 embargo se contempla una leve inclinación hacia el rendimiento operativo y financiero de las entidades estudiadas.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EC" sz="1200" dirty="0" smtClean="0">
                <a:latin typeface="Arial" pitchFamily="34" charset="0"/>
                <a:cs typeface="Arial" pitchFamily="34" charset="0"/>
              </a:rPr>
              <a:t>Decir: 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EC" sz="1200" dirty="0" smtClean="0">
                <a:latin typeface="Arial" pitchFamily="34" charset="0"/>
                <a:cs typeface="Arial" pitchFamily="34" charset="0"/>
              </a:rPr>
              <a:t>No solo en el Ecuador se ha observado el nacimiento, crecimiento e institucionalización de sectores cooperativistas, sino que todo el Territorio americano ha observado igual comportamiento, favoreciendo a la población económica y social más vulnerable.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dirty="0" smtClean="0"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54D1-14B1-41D6-A389-C255F170BC83}" type="slidenum">
              <a:rPr lang="es-EC" smtClean="0"/>
              <a:t>45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4807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CON </a:t>
            </a:r>
            <a:r>
              <a:rPr lang="es-EC" baseline="0" dirty="0" smtClean="0"/>
              <a:t> TODO ESTO SE </a:t>
            </a:r>
            <a:r>
              <a:rPr lang="es-EC" sz="1050" baseline="0" dirty="0" smtClean="0"/>
              <a:t>HA</a:t>
            </a:r>
            <a:r>
              <a:rPr lang="es-EC" baseline="0" dirty="0" smtClean="0"/>
              <a:t> PODIDO DEMOSTRAR ESPEC EN EL SECTOR Q SE REALIXO EL ESTUDIO Q LAS COAC SON ENTES Q GENERAN UN IMPORTANTE BENEFUICII PARA LA POBLACION EN ESPECIAL PARA MICRIEMPRESARIOS, Q SON P PRODUCTIVAS AL DESARROLLO DEL PAIS, SIENDO DE GRAN IMPRTANCIA ESTE ESTUDIO RELATIVO A LA EPS DE NUESTRO PAIS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54D1-14B1-41D6-A389-C255F170BC83}" type="slidenum">
              <a:rPr lang="es-EC" smtClean="0"/>
              <a:t>46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065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395A-B0C3-47F4-B8F8-04B9359DBAAC}" type="datetimeFigureOut">
              <a:rPr lang="es-EC" smtClean="0"/>
              <a:t>04/19/2017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274C-4ACC-4C65-A4CD-8BD7998F6790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395A-B0C3-47F4-B8F8-04B9359DBAAC}" type="datetimeFigureOut">
              <a:rPr lang="es-EC" smtClean="0"/>
              <a:t>04/19/2017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274C-4ACC-4C65-A4CD-8BD7998F679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395A-B0C3-47F4-B8F8-04B9359DBAAC}" type="datetimeFigureOut">
              <a:rPr lang="es-EC" smtClean="0"/>
              <a:t>04/19/2017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274C-4ACC-4C65-A4CD-8BD7998F679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395A-B0C3-47F4-B8F8-04B9359DBAAC}" type="datetimeFigureOut">
              <a:rPr lang="es-EC" smtClean="0"/>
              <a:t>04/19/2017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274C-4ACC-4C65-A4CD-8BD7998F6790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395A-B0C3-47F4-B8F8-04B9359DBAAC}" type="datetimeFigureOut">
              <a:rPr lang="es-EC" smtClean="0"/>
              <a:t>04/19/2017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274C-4ACC-4C65-A4CD-8BD7998F679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395A-B0C3-47F4-B8F8-04B9359DBAAC}" type="datetimeFigureOut">
              <a:rPr lang="es-EC" smtClean="0"/>
              <a:t>04/19/2017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274C-4ACC-4C65-A4CD-8BD7998F6790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395A-B0C3-47F4-B8F8-04B9359DBAAC}" type="datetimeFigureOut">
              <a:rPr lang="es-EC" smtClean="0"/>
              <a:t>04/19/2017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274C-4ACC-4C65-A4CD-8BD7998F6790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395A-B0C3-47F4-B8F8-04B9359DBAAC}" type="datetimeFigureOut">
              <a:rPr lang="es-EC" smtClean="0"/>
              <a:t>04/19/2017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274C-4ACC-4C65-A4CD-8BD7998F679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395A-B0C3-47F4-B8F8-04B9359DBAAC}" type="datetimeFigureOut">
              <a:rPr lang="es-EC" smtClean="0"/>
              <a:t>04/19/2017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274C-4ACC-4C65-A4CD-8BD7998F679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395A-B0C3-47F4-B8F8-04B9359DBAAC}" type="datetimeFigureOut">
              <a:rPr lang="es-EC" smtClean="0"/>
              <a:t>04/19/2017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274C-4ACC-4C65-A4CD-8BD7998F679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395A-B0C3-47F4-B8F8-04B9359DBAAC}" type="datetimeFigureOut">
              <a:rPr lang="es-EC" smtClean="0"/>
              <a:t>04/19/2017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274C-4ACC-4C65-A4CD-8BD7998F6790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CC395A-B0C3-47F4-B8F8-04B9359DBAAC}" type="datetimeFigureOut">
              <a:rPr lang="es-EC" smtClean="0"/>
              <a:t>04/19/2017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69274C-4ACC-4C65-A4CD-8BD7998F6790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8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5637010" cy="88211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LA ECONOMÍA POPULAR Y SOLIDARIA COMO FACTOR DE DESARROLLO ECONÓMICO EN COOPERATIVAS DE AHORRO Y CRÉDITO, DEL CANTÓN RUMIÑAHUI, PARROQUIA SANGOLQUI.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175351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es-EC" sz="2000" b="0" dirty="0">
                <a:solidFill>
                  <a:schemeClr val="accent3">
                    <a:lumMod val="50000"/>
                  </a:schemeClr>
                </a:solidFill>
                <a:effectLst/>
                <a:latin typeface="Rockwell" pitchFamily="18" charset="0"/>
                <a:cs typeface="Times New Roman" pitchFamily="18" charset="0"/>
              </a:rPr>
              <a:t>UNIVERSIDAD DE LAS FUERZAS ARMADAS </a:t>
            </a:r>
            <a:r>
              <a:rPr lang="es-EC" sz="20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Rockwell" pitchFamily="18" charset="0"/>
                <a:cs typeface="Times New Roman" pitchFamily="18" charset="0"/>
              </a:rPr>
              <a:t>- ESPE</a:t>
            </a:r>
            <a:br>
              <a:rPr lang="es-EC" sz="20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Rockwell" pitchFamily="18" charset="0"/>
                <a:cs typeface="Times New Roman" pitchFamily="18" charset="0"/>
              </a:rPr>
            </a:br>
            <a:r>
              <a:rPr lang="es-EC" sz="20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Rockwell" pitchFamily="18" charset="0"/>
                <a:cs typeface="Times New Roman" pitchFamily="18" charset="0"/>
              </a:rPr>
              <a:t> </a:t>
            </a:r>
            <a:r>
              <a:rPr lang="es-EC" sz="2000" b="0" dirty="0">
                <a:solidFill>
                  <a:schemeClr val="accent3">
                    <a:lumMod val="50000"/>
                  </a:schemeClr>
                </a:solidFill>
                <a:effectLst/>
                <a:latin typeface="Rockwell" pitchFamily="18" charset="0"/>
                <a:cs typeface="Times New Roman" pitchFamily="18" charset="0"/>
              </a:rPr>
              <a:t>DEPARTAMENTO DE CIENCIAS ECONÒMICAS, ADMINISTRATIVAS Y DE COMERCIO</a:t>
            </a:r>
            <a:endParaRPr lang="es-EC" sz="2000" dirty="0">
              <a:solidFill>
                <a:schemeClr val="accent3">
                  <a:lumMod val="50000"/>
                </a:schemeClr>
              </a:solidFill>
              <a:latin typeface="Rockwell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7" y="1772816"/>
            <a:ext cx="253173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123728" y="5661248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LADY SALOMÉ SARZOSA SINALUISA</a:t>
            </a:r>
            <a:endParaRPr lang="es-EC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79104"/>
            <a:ext cx="3048000" cy="304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852957" y="548680"/>
            <a:ext cx="4499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Rockwell Extra Bold" pitchFamily="18" charset="0"/>
              </a:rPr>
              <a:t>HIPÓTESIS</a:t>
            </a:r>
            <a:endParaRPr lang="es-E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Rockwell Extra Bold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371528" y="23488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C" i="1" dirty="0">
              <a:solidFill>
                <a:schemeClr val="accent4">
                  <a:lumMod val="50000"/>
                </a:schemeClr>
              </a:solidFill>
              <a:latin typeface="Rockwell" pitchFamily="18" charset="0"/>
              <a:cs typeface="Arial" pitchFamily="34" charset="0"/>
            </a:endParaRPr>
          </a:p>
          <a:p>
            <a:pPr algn="just"/>
            <a:r>
              <a:rPr lang="es-EC" i="1" dirty="0">
                <a:solidFill>
                  <a:schemeClr val="accent1">
                    <a:lumMod val="50000"/>
                  </a:schemeClr>
                </a:solidFill>
                <a:latin typeface="Rockwell" pitchFamily="18" charset="0"/>
                <a:cs typeface="Arial" pitchFamily="34" charset="0"/>
              </a:rPr>
              <a:t>Aportan efectivamente las Cooperativas de Ahorro y Crédito al desarrollo económico del Cantón de Rumiñahui, Parroquia </a:t>
            </a:r>
            <a:r>
              <a:rPr lang="es-EC" i="1" dirty="0" err="1">
                <a:solidFill>
                  <a:schemeClr val="accent1">
                    <a:lumMod val="50000"/>
                  </a:schemeClr>
                </a:solidFill>
                <a:latin typeface="Rockwell" pitchFamily="18" charset="0"/>
                <a:cs typeface="Arial" pitchFamily="34" charset="0"/>
              </a:rPr>
              <a:t>Sangolqui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  <a:latin typeface="Rockwell" pitchFamily="18" charset="0"/>
                <a:cs typeface="Arial" pitchFamily="34" charset="0"/>
              </a:rPr>
              <a:t> en el marco de la Economía Social  y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  <a:latin typeface="Rockwell" pitchFamily="18" charset="0"/>
                <a:cs typeface="Arial" pitchFamily="34" charset="0"/>
              </a:rPr>
              <a:t>Solidaria.</a:t>
            </a:r>
            <a:endParaRPr lang="es-EC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9" t="24432" r="31283" b="11507"/>
          <a:stretch/>
        </p:blipFill>
        <p:spPr bwMode="auto">
          <a:xfrm>
            <a:off x="5220072" y="980728"/>
            <a:ext cx="345638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55776" y="18864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Orígenes de  Inclusión Social en Ecuador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 bwMode="auto">
          <a:xfrm>
            <a:off x="611560" y="1604206"/>
            <a:ext cx="2641488" cy="220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2641488" cy="202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41" y="1941271"/>
            <a:ext cx="1823008" cy="1809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48" y="3667844"/>
            <a:ext cx="1936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46151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21175208"/>
              </p:ext>
            </p:extLst>
          </p:nvPr>
        </p:nvGraphicFramePr>
        <p:xfrm>
          <a:off x="251520" y="1397000"/>
          <a:ext cx="856895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Rectángulo"/>
          <p:cNvSpPr/>
          <p:nvPr/>
        </p:nvSpPr>
        <p:spPr>
          <a:xfrm>
            <a:off x="1162262" y="476672"/>
            <a:ext cx="68194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  <a:cs typeface="Times New Roman" pitchFamily="18" charset="0"/>
              </a:rPr>
              <a:t>SISTEMA FINANCIERO NACIONAL</a:t>
            </a:r>
            <a:endParaRPr lang="es-E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" pitchFamily="34" charset="0"/>
              <a:cs typeface="Times New Roman" pitchFamily="18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2283307" y="5940320"/>
            <a:ext cx="4704285" cy="738000"/>
            <a:chOff x="336020" y="3405632"/>
            <a:chExt cx="4704285" cy="738000"/>
          </a:xfrm>
        </p:grpSpPr>
        <p:sp>
          <p:nvSpPr>
            <p:cNvPr id="6" name="5 Rectángulo redondeado"/>
            <p:cNvSpPr/>
            <p:nvPr/>
          </p:nvSpPr>
          <p:spPr>
            <a:xfrm>
              <a:off x="336020" y="3405632"/>
              <a:ext cx="4704285" cy="738000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72046" y="3441658"/>
              <a:ext cx="4632233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11" tIns="0" rIns="177811" bIns="0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latin typeface="Arial" pitchFamily="34" charset="0"/>
                  <a:cs typeface="Arial" pitchFamily="34" charset="0"/>
                </a:rPr>
                <a:t>La SFN respalda la generación de riqueza, haciendo que los excedentes de recursos financieros sea para aquellas personas o sectores que los necesitan para sus emprendimientos</a:t>
              </a:r>
              <a:endParaRPr lang="es-EC" sz="1400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2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0708" y="404664"/>
            <a:ext cx="4955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latin typeface="Bernard MT Condensed" pitchFamily="18" charset="0"/>
              </a:rPr>
              <a:t>LA ECONOMÍA SOLIDARIA EN LA PERSPECTIVA DE DESARROLLO</a:t>
            </a:r>
            <a:endParaRPr lang="es-EC" sz="2000" dirty="0">
              <a:latin typeface="Bernard MT Condensed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1192779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/>
              <a:t>Los </a:t>
            </a:r>
            <a:r>
              <a:rPr lang="es-EC" sz="1400" dirty="0"/>
              <a:t>enfoques de desarrollo intentan garantizar el enlace de acciones y el alcance de los objetivos planteados. A continuación se detalla cada perspectiva.  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60850658"/>
              </p:ext>
            </p:extLst>
          </p:nvPr>
        </p:nvGraphicFramePr>
        <p:xfrm>
          <a:off x="1150524" y="1916832"/>
          <a:ext cx="694986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25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 flipH="1">
            <a:off x="557670" y="25640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Algerian" pitchFamily="82" charset="0"/>
                <a:cs typeface="Arial" pitchFamily="34" charset="0"/>
              </a:rPr>
              <a:t>TEORIAS DE SOPORTE</a:t>
            </a:r>
            <a:endParaRPr lang="es-EC" sz="3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Algerian" pitchFamily="82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09676766"/>
              </p:ext>
            </p:extLst>
          </p:nvPr>
        </p:nvGraphicFramePr>
        <p:xfrm>
          <a:off x="648072" y="1232756"/>
          <a:ext cx="79563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40968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27784" y="33265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itchFamily="18" charset="0"/>
                <a:cs typeface="Arial" pitchFamily="34" charset="0"/>
              </a:rPr>
              <a:t>Beneficios de la Economía Solidaria</a:t>
            </a:r>
            <a:endParaRPr lang="es-EC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ockwell Extra Bold" pitchFamily="18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96545"/>
              </p:ext>
            </p:extLst>
          </p:nvPr>
        </p:nvGraphicFramePr>
        <p:xfrm>
          <a:off x="395536" y="1556792"/>
          <a:ext cx="5256584" cy="50470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28292"/>
                <a:gridCol w="2628292"/>
              </a:tblGrid>
              <a:tr h="168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AMBITO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268" marR="49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BENEFICIOS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268" marR="49268" marT="0" marB="0"/>
                </a:tc>
              </a:tr>
              <a:tr h="722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Equidad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268" marR="49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Brindar condiciones para que mujeres y hombres tengan acceso a las mismas oportunidades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268" marR="49268" marT="0" marB="0"/>
                </a:tc>
              </a:tr>
              <a:tr h="722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Empoderamiento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268" marR="49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Desafía las relaciones de poder existentes y obtener un mayor control sobre las fuentes de poder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268" marR="49268" marT="0" marB="0"/>
                </a:tc>
              </a:tr>
              <a:tr h="3533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Calidez humana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268" marR="49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Ayuda hacia las personas más vulnerables como valor social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268" marR="49268" marT="0" marB="0"/>
                </a:tc>
              </a:tr>
              <a:tr h="722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Legal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268" marR="49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 fundamenta en la existencia de leyes y políticas que permiten la visibilidad y reconocimiento de actividades sociales y solidarias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268" marR="49268" marT="0" marB="0"/>
                </a:tc>
              </a:tr>
              <a:tr h="722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Valores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268" marR="49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Promueve un entorno de credibilidad, honestidad, igualdad, solidaridad, respeto social y criterios de justicia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268" marR="49268" marT="0" marB="0"/>
                </a:tc>
              </a:tr>
              <a:tr h="906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Emprendimiento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268" marR="49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 una experiencia que surge de una propuesta económica solidaria para que las personas puedan satisfacer sus necesidades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268" marR="49268" marT="0" marB="0"/>
                </a:tc>
              </a:tr>
              <a:tr h="722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Auto-empleo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268" marR="49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Aprovecha las capacidades individuales de sus asociados y generar empleo a través de sus emprendimientos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268" marR="49268" marT="0" marB="0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45" y="2002751"/>
            <a:ext cx="333375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dirty="0" smtClean="0">
                <a:latin typeface="Arial Black" pitchFamily="34" charset="0"/>
              </a:rPr>
              <a:t>LA ESTRUCTURA DE LA ECONOMÍA EN EL ECUADOR</a:t>
            </a:r>
            <a:endParaRPr lang="es-EC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92350"/>
            <a:ext cx="6871227" cy="336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66" y="1631837"/>
            <a:ext cx="5879862" cy="458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228600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dirty="0" smtClean="0">
                <a:latin typeface="Arial Black" pitchFamily="34" charset="0"/>
              </a:rPr>
              <a:t>LA ESTRUCTURA DE LA ECONOMÍA POPULAR Y SOLIDARÍA EN EL ECUADOR</a:t>
            </a:r>
            <a:endParaRPr lang="es-EC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Normativa Ecuatoriana para el desarrollo Social y Solidario</a:t>
            </a:r>
          </a:p>
        </p:txBody>
      </p:sp>
      <p:pic>
        <p:nvPicPr>
          <p:cNvPr id="3" name="2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480720" cy="345638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648072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207788" y="196976"/>
            <a:ext cx="47771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el Plan del </a:t>
            </a:r>
            <a:r>
              <a:rPr lang="es-EC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Buen </a:t>
            </a:r>
            <a:r>
              <a:rPr lang="es-EC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Vivir</a:t>
            </a:r>
            <a:endParaRPr lang="es-EC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9" y="94938"/>
            <a:ext cx="35337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3795" y="8925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Ley de</a:t>
            </a:r>
            <a:endParaRPr lang="es-EC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35696" y="6926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259632" y="61149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INICIO DEL COOPERATIVISMO</a:t>
            </a:r>
            <a:endParaRPr lang="es-EC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1499299"/>
            <a:ext cx="45720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Observó </a:t>
            </a:r>
            <a:r>
              <a:rPr lang="es-EC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las  necesidades de su entorno e impulsó la generación de nuevas </a:t>
            </a:r>
            <a:r>
              <a:rPr lang="es-EC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conductas.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Orientó </a:t>
            </a:r>
            <a:r>
              <a:rPr lang="es-EC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su pensamiento y visión al esfuerzo mancomunado de las comunidades en la búsqueda de soluciones partiendo del interés colectivo y no del </a:t>
            </a:r>
            <a:r>
              <a:rPr lang="es-EC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individualismo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Dando así al comportamiento mutual </a:t>
            </a:r>
            <a:r>
              <a:rPr lang="es-EC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en la búsqueda de </a:t>
            </a:r>
            <a:r>
              <a:rPr lang="es-EC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soluciones.</a:t>
            </a:r>
            <a:endParaRPr lang="es-EC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526">
            <a:off x="5342678" y="3579075"/>
            <a:ext cx="3810000" cy="2857500"/>
          </a:xfrm>
          <a:prstGeom prst="rect">
            <a:avLst/>
          </a:prstGeom>
        </p:spPr>
      </p:pic>
      <p:sp>
        <p:nvSpPr>
          <p:cNvPr id="6" name="AutoShape 2" descr="Resultado de imagen para robert ow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9" y="1346197"/>
            <a:ext cx="2045394" cy="2494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364088" y="384058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Robert </a:t>
            </a:r>
            <a:r>
              <a:rPr lang="es-EC" dirty="0" err="1" smtClean="0"/>
              <a:t>Ownen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 rot="19573326">
            <a:off x="6382248" y="5351166"/>
            <a:ext cx="3595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Arial" pitchFamily="34" charset="0"/>
                <a:cs typeface="Arial" pitchFamily="34" charset="0"/>
              </a:rPr>
              <a:t>generó un concepto  del cooperativismo.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imagenes de economia popular y solida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Resultado de imagen para imagenes de economia popular y solida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6" descr="http://www.desarrollosocial.gob.ec/wp-content/uploads/2013/02/eps_encabezado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8" descr="http://www.desarrollosocial.gob.ec/wp-content/uploads/2013/02/eps_encabezado1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10" descr="http://www.desarrollosocial.gob.ec/wp-content/uploads/2013/02/eps_encabezado1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420888"/>
            <a:ext cx="66675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51799" r="50000" b="30587"/>
          <a:stretch/>
        </p:blipFill>
        <p:spPr bwMode="auto">
          <a:xfrm>
            <a:off x="2699792" y="509972"/>
            <a:ext cx="3959225" cy="128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4" descr="http://www.economiasolidaria.org/files/imagecache/image_node/ess_ecuador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" t="22386" r="5637" b="10356"/>
          <a:stretch/>
        </p:blipFill>
        <p:spPr bwMode="auto">
          <a:xfrm>
            <a:off x="5578896" y="2420888"/>
            <a:ext cx="232685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23" y="4365104"/>
            <a:ext cx="2413961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9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3" y="186725"/>
            <a:ext cx="8280920" cy="605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91834" y="155679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/>
              <a:t>U</a:t>
            </a:r>
            <a:r>
              <a:rPr lang="es-EC" dirty="0" smtClean="0"/>
              <a:t>na </a:t>
            </a:r>
            <a:r>
              <a:rPr lang="es-EC" dirty="0"/>
              <a:t>Cooperativa es una organización caracterizada por la libertad de asociación voluntaria de aquellas personas que han decidido participar mancomunadamente para enfrentar sus necesidades y aspiraciones económicas, socioculturales comunes a través de una empresa cuya propiedad es conjunta y democráticamente administrada</a:t>
            </a:r>
            <a:endParaRPr lang="es-EC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96633" y="225417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Para la Alianza Cooperativa Internacional </a:t>
            </a:r>
          </a:p>
        </p:txBody>
      </p:sp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inta hacia abajo"/>
          <p:cNvSpPr/>
          <p:nvPr/>
        </p:nvSpPr>
        <p:spPr>
          <a:xfrm>
            <a:off x="323528" y="1844824"/>
            <a:ext cx="8803046" cy="3096344"/>
          </a:xfrm>
          <a:prstGeom prst="ribb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638314" cy="1926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71764" y="2386623"/>
            <a:ext cx="35724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i="1" dirty="0">
                <a:latin typeface="Times New Roman" pitchFamily="18" charset="0"/>
                <a:cs typeface="Times New Roman" pitchFamily="18" charset="0"/>
              </a:rPr>
              <a:t>Las Cooperativas de Ahorro y Crédito son organizaciones en la que desarrollan procesos de financiamiento a fin de satisfacer necesidades y generar ingresos, basándose  en la cooperación, reciprocidad, solidaridad, privilegiando al trabajo y al ser humano como sujeto y fin de su actividad, orientándose al buen vivir, por sobre la apropiación, el lucro y la acumulación de capital.</a:t>
            </a:r>
            <a:endParaRPr lang="es-EC" sz="17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70" y="4795912"/>
            <a:ext cx="2736304" cy="2049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1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340768"/>
            <a:ext cx="4824536" cy="2954655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>
                <a:latin typeface="Rockwell" pitchFamily="18" charset="0"/>
                <a:cs typeface="Times New Roman" pitchFamily="18" charset="0"/>
              </a:rPr>
              <a:t>ESTUDIO DE CAMPO</a:t>
            </a:r>
          </a:p>
          <a:p>
            <a:pPr algn="just"/>
            <a:endParaRPr lang="es-EC" sz="1400" dirty="0" smtClean="0">
              <a:latin typeface="Rockwell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>
                <a:latin typeface="Rockwell" pitchFamily="18" charset="0"/>
                <a:cs typeface="Times New Roman" pitchFamily="18" charset="0"/>
              </a:rPr>
              <a:t>INFORMACION DIRECTAMENTE DE LAS PERSONAS INVOLUCRADAS.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C" sz="1400" dirty="0" smtClean="0">
              <a:latin typeface="Rockwell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>
                <a:latin typeface="Rockwell" pitchFamily="18" charset="0"/>
                <a:cs typeface="Times New Roman" pitchFamily="18" charset="0"/>
              </a:rPr>
              <a:t>TECNICA: ENCUESTA</a:t>
            </a:r>
          </a:p>
          <a:p>
            <a:pPr algn="just"/>
            <a:endParaRPr lang="es-EC" sz="1400" dirty="0" smtClean="0">
              <a:latin typeface="Rockwell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>
                <a:latin typeface="Rockwell" pitchFamily="18" charset="0"/>
                <a:cs typeface="Times New Roman" pitchFamily="18" charset="0"/>
              </a:rPr>
              <a:t>HERRAMIENTA: EL CUESTIONARIO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C" sz="1400" dirty="0" smtClean="0">
              <a:latin typeface="Rockwell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400" dirty="0" smtClean="0">
                <a:latin typeface="Rockwell" pitchFamily="18" charset="0"/>
                <a:cs typeface="Times New Roman" pitchFamily="18" charset="0"/>
              </a:rPr>
              <a:t>CALCULO DE LA MUESTRA: MUESTREO PROBABILÍSTICO, ALEATORIO EN EL SECTOR (TOMANDO EN CUENTA LA POBLACION COMPLETA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)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08654" y="222535"/>
            <a:ext cx="39709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lgerian" pitchFamily="82" charset="0"/>
              </a:rPr>
              <a:t>METODOLOGIA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lgerian" pitchFamily="8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24944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9168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i="1" dirty="0">
                <a:latin typeface="Times New Roman" pitchFamily="18" charset="0"/>
                <a:cs typeface="Times New Roman" pitchFamily="18" charset="0"/>
              </a:rPr>
              <a:t>Población: La población a estudiar está conformada por la población del sector mencionado cuyos habitantes hagan uso de las Cooperativas de Ahorro y Crédito ubicadas en el Cantón Rumiñahui, Parroquia de </a:t>
            </a:r>
            <a:r>
              <a:rPr lang="es-EC" i="1" dirty="0" err="1">
                <a:latin typeface="Times New Roman" pitchFamily="18" charset="0"/>
                <a:cs typeface="Times New Roman" pitchFamily="18" charset="0"/>
              </a:rPr>
              <a:t>Sangolqui</a:t>
            </a:r>
            <a:r>
              <a:rPr lang="es-EC" i="1" dirty="0">
                <a:latin typeface="Times New Roman" pitchFamily="18" charset="0"/>
                <a:cs typeface="Times New Roman" pitchFamily="18" charset="0"/>
              </a:rPr>
              <a:t>. Se ha considerado el segmento potencial para el estudio a la Población Económicamente Activa del cantón, conformada por 42.408 personas (Gobierno Municipal de Rumiñahui, 2016).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46" y="3752166"/>
            <a:ext cx="3816592" cy="254862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810208" y="222535"/>
            <a:ext cx="3167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lgerian" pitchFamily="82" charset="0"/>
              </a:rPr>
              <a:t>POBLACIÓN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0" y="1556792"/>
            <a:ext cx="2351405" cy="7054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408762" y="2875002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Muestra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64168" y="222535"/>
            <a:ext cx="24865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lgerian" pitchFamily="82" charset="0"/>
              </a:rPr>
              <a:t>MUESTRA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lgerian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0151" y="3658396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Donde:</a:t>
            </a:r>
          </a:p>
          <a:p>
            <a:pPr algn="just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N: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42.408</a:t>
            </a:r>
          </a:p>
          <a:p>
            <a:pPr algn="just"/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s-ES" sz="1600" b="1" baseline="-25000" dirty="0">
                <a:latin typeface="Times New Roman" pitchFamily="18" charset="0"/>
                <a:cs typeface="Times New Roman" pitchFamily="18" charset="0"/>
              </a:rPr>
              <a:t>α/2</a:t>
            </a:r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 95% de confianza, con un valor Z de 1,96.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P: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 0,5 considerando el mayor valor para P dado que no existe datos previos para su cálculo.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e: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 error permisible +/-  0.05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415296" y="188640"/>
            <a:ext cx="2363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lgerian" pitchFamily="82" charset="0"/>
              </a:rPr>
              <a:t>CÁLCULO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lgerian" pitchFamily="82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689071"/>
              </p:ext>
            </p:extLst>
          </p:nvPr>
        </p:nvGraphicFramePr>
        <p:xfrm>
          <a:off x="4868429" y="1607057"/>
          <a:ext cx="3456879" cy="604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cuación" r:id="rId4" imgW="2692400" imgH="457200" progId="Equation.3">
                  <p:embed/>
                </p:oleObj>
              </mc:Choice>
              <mc:Fallback>
                <p:oleObj name="Ecuación" r:id="rId4" imgW="26924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429" y="1607057"/>
                        <a:ext cx="3456879" cy="604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/>
        </p:nvSpPr>
        <p:spPr>
          <a:xfrm>
            <a:off x="4788024" y="2869699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n = 380,3 ≈ </a:t>
            </a:r>
            <a:r>
              <a:rPr lang="es-EC" b="1" dirty="0"/>
              <a:t>380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4572000" y="42210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1600" dirty="0">
                <a:latin typeface="Rockwell" pitchFamily="18" charset="0"/>
              </a:rPr>
              <a:t>La selección de la muestra será por muestreo probabilístico, aleatorio en el sector.</a:t>
            </a:r>
          </a:p>
        </p:txBody>
      </p:sp>
    </p:spTree>
    <p:extLst>
      <p:ext uri="{BB962C8B-B14F-4D97-AF65-F5344CB8AC3E}">
        <p14:creationId xmlns:p14="http://schemas.microsoft.com/office/powerpoint/2010/main" val="12212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47864" y="332656"/>
            <a:ext cx="2898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HERRAMIENTA </a:t>
            </a:r>
            <a:endParaRPr lang="es-EC" sz="2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3" t="25880" r="27449" b="12132"/>
          <a:stretch/>
        </p:blipFill>
        <p:spPr bwMode="auto">
          <a:xfrm>
            <a:off x="323528" y="1877702"/>
            <a:ext cx="3948256" cy="46196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4403">
            <a:off x="71994" y="484491"/>
            <a:ext cx="2842874" cy="90871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88" y="63018"/>
            <a:ext cx="1483700" cy="1377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2" t="28677" r="10211" b="19301"/>
          <a:stretch/>
        </p:blipFill>
        <p:spPr bwMode="auto">
          <a:xfrm>
            <a:off x="4271784" y="1891592"/>
            <a:ext cx="4276810" cy="46196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2" t="28677" r="10211" b="19301"/>
          <a:stretch/>
        </p:blipFill>
        <p:spPr bwMode="auto">
          <a:xfrm>
            <a:off x="179512" y="1034313"/>
            <a:ext cx="4032448" cy="49149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-30447"/>
            <a:ext cx="1733550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8" t="30282" r="46051" b="15993"/>
          <a:stretch/>
        </p:blipFill>
        <p:spPr bwMode="auto">
          <a:xfrm>
            <a:off x="4330825" y="1026034"/>
            <a:ext cx="4561655" cy="49232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7" t="30882" r="9879" b="10110"/>
          <a:stretch/>
        </p:blipFill>
        <p:spPr bwMode="auto">
          <a:xfrm>
            <a:off x="1763688" y="188640"/>
            <a:ext cx="5329938" cy="6336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82" y="4915619"/>
            <a:ext cx="1733550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6" y="534452"/>
            <a:ext cx="618925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RESULTADOS DE LA INVESTIGACIÓN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9552" y="1196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 smtClean="0">
                <a:latin typeface="Arial Black" pitchFamily="34" charset="0"/>
              </a:rPr>
              <a:t>DATOS GENERALES</a:t>
            </a:r>
            <a:endParaRPr lang="es-EC" dirty="0" smtClean="0">
              <a:latin typeface="Arial Black" pitchFamily="34" charset="0"/>
            </a:endParaRPr>
          </a:p>
          <a:p>
            <a:r>
              <a:rPr lang="es-EC" b="1" dirty="0"/>
              <a:t> </a:t>
            </a:r>
            <a:endParaRPr lang="es-EC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s-EC" b="1" dirty="0">
                <a:solidFill>
                  <a:srgbClr val="002060"/>
                </a:solidFill>
              </a:rPr>
              <a:t>Género de los encuestados</a:t>
            </a:r>
            <a:endParaRPr lang="es-EC" dirty="0">
              <a:solidFill>
                <a:srgbClr val="002060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581064"/>
              </p:ext>
            </p:extLst>
          </p:nvPr>
        </p:nvGraphicFramePr>
        <p:xfrm>
          <a:off x="3059832" y="2204864"/>
          <a:ext cx="252349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00"/>
                <a:gridCol w="969645"/>
                <a:gridCol w="79184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Género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(encuestados)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Hombre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Mujer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893277049"/>
              </p:ext>
            </p:extLst>
          </p:nvPr>
        </p:nvGraphicFramePr>
        <p:xfrm>
          <a:off x="2411760" y="4365104"/>
          <a:ext cx="4297680" cy="189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332656"/>
            <a:ext cx="172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s-EC" b="1" dirty="0" smtClean="0">
                <a:solidFill>
                  <a:srgbClr val="002060"/>
                </a:solidFill>
              </a:rPr>
              <a:t>Estado Civil</a:t>
            </a:r>
            <a:endParaRPr lang="es-EC" dirty="0">
              <a:solidFill>
                <a:srgbClr val="00206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563136"/>
              </p:ext>
            </p:extLst>
          </p:nvPr>
        </p:nvGraphicFramePr>
        <p:xfrm>
          <a:off x="2915816" y="1124744"/>
          <a:ext cx="2947779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339"/>
                <a:gridCol w="1004297"/>
                <a:gridCol w="820143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Estado Civil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Frecuencia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(encuestados)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Porcentaje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Soltero (a)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Casado (a)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39%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Viudo (a)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Divorciado (a)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Unión Libre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24%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683859931"/>
              </p:ext>
            </p:extLst>
          </p:nvPr>
        </p:nvGraphicFramePr>
        <p:xfrm>
          <a:off x="2195133" y="3356992"/>
          <a:ext cx="4924425" cy="342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94494027"/>
              </p:ext>
            </p:extLst>
          </p:nvPr>
        </p:nvGraphicFramePr>
        <p:xfrm>
          <a:off x="1115616" y="332656"/>
          <a:ext cx="727280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332656"/>
            <a:ext cx="3103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s-EC" b="1" dirty="0" smtClean="0">
                <a:solidFill>
                  <a:srgbClr val="002060"/>
                </a:solidFill>
              </a:rPr>
              <a:t>Edad de los encuestados</a:t>
            </a:r>
            <a:endParaRPr lang="es-EC" dirty="0">
              <a:solidFill>
                <a:srgbClr val="00206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189895"/>
              </p:ext>
            </p:extLst>
          </p:nvPr>
        </p:nvGraphicFramePr>
        <p:xfrm>
          <a:off x="2915816" y="908720"/>
          <a:ext cx="3032760" cy="2651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270"/>
                <a:gridCol w="969645"/>
                <a:gridCol w="79184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Edad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itchFamily="34" charset="0"/>
                          <a:cs typeface="Arial" pitchFamily="34" charset="0"/>
                        </a:rPr>
                        <a:t>Frecuencia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itchFamily="34" charset="0"/>
                          <a:cs typeface="Arial" pitchFamily="34" charset="0"/>
                        </a:rPr>
                        <a:t>(encuestados)</a:t>
                      </a:r>
                      <a:endParaRPr lang="es-EC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Porcentaje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16 -18 años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19 - 21 años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22 - 25 años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26 - 30 años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27%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31 -35 años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36 - 40 años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Más de 40 años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761001357"/>
              </p:ext>
            </p:extLst>
          </p:nvPr>
        </p:nvGraphicFramePr>
        <p:xfrm>
          <a:off x="2038767" y="3861048"/>
          <a:ext cx="4976495" cy="282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332656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s-EC" b="1" dirty="0" smtClean="0">
                <a:solidFill>
                  <a:srgbClr val="002060"/>
                </a:solidFill>
              </a:rPr>
              <a:t>Ocupación de los encuestados</a:t>
            </a:r>
            <a:endParaRPr lang="es-EC" dirty="0">
              <a:solidFill>
                <a:srgbClr val="00206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635851"/>
              </p:ext>
            </p:extLst>
          </p:nvPr>
        </p:nvGraphicFramePr>
        <p:xfrm>
          <a:off x="2506345" y="1234916"/>
          <a:ext cx="3674110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220"/>
                <a:gridCol w="102489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Ocupación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itchFamily="34" charset="0"/>
                          <a:cs typeface="Arial" pitchFamily="34" charset="0"/>
                        </a:rPr>
                        <a:t>Frecuencia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itchFamily="34" charset="0"/>
                          <a:cs typeface="Arial" pitchFamily="34" charset="0"/>
                        </a:rPr>
                        <a:t>(Encuestados)</a:t>
                      </a:r>
                      <a:endParaRPr lang="es-EC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Porcentaje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itchFamily="34" charset="0"/>
                          <a:cs typeface="Arial" pitchFamily="34" charset="0"/>
                        </a:rPr>
                        <a:t>Trabajo independiente</a:t>
                      </a:r>
                      <a:endParaRPr lang="es-EC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itchFamily="34" charset="0"/>
                          <a:cs typeface="Arial" pitchFamily="34" charset="0"/>
                        </a:rPr>
                        <a:t>Estudia</a:t>
                      </a:r>
                      <a:endParaRPr lang="es-EC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24%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itchFamily="34" charset="0"/>
                          <a:cs typeface="Arial" pitchFamily="34" charset="0"/>
                        </a:rPr>
                        <a:t>Trabajo para una organización </a:t>
                      </a:r>
                      <a:endParaRPr lang="es-EC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itchFamily="34" charset="0"/>
                          <a:cs typeface="Arial" pitchFamily="34" charset="0"/>
                        </a:rPr>
                        <a:t>Trabajo informal</a:t>
                      </a:r>
                      <a:endParaRPr lang="es-EC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Quehaceres domésticos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612332506"/>
              </p:ext>
            </p:extLst>
          </p:nvPr>
        </p:nvGraphicFramePr>
        <p:xfrm>
          <a:off x="2051720" y="3717032"/>
          <a:ext cx="5512435" cy="293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476672"/>
            <a:ext cx="1948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Arial Black" pitchFamily="34" charset="0"/>
                <a:cs typeface="Arial" pitchFamily="34" charset="0"/>
              </a:rPr>
              <a:t>PREGUNTAS</a:t>
            </a:r>
            <a:endParaRPr lang="es-EC" sz="2000" dirty="0"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058943"/>
              </p:ext>
            </p:extLst>
          </p:nvPr>
        </p:nvGraphicFramePr>
        <p:xfrm>
          <a:off x="2915816" y="3284984"/>
          <a:ext cx="3748197" cy="201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9473"/>
                <a:gridCol w="1430516"/>
                <a:gridCol w="1168208"/>
              </a:tblGrid>
              <a:tr h="7433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Asociados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Frecuencia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(encuestados) 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Porcentaje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243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243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243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03848" y="2687519"/>
            <a:ext cx="30107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Afiliaci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a una Cooperativa del Cant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1340768"/>
            <a:ext cx="3319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Asociados en Cooperativas</a:t>
            </a:r>
            <a:endParaRPr lang="es-EC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Calificación de los servicios prestados por las Cooperativas de Ahorro y Crédito</a:t>
            </a:r>
            <a:endParaRPr lang="es-EC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755129"/>
              </p:ext>
            </p:extLst>
          </p:nvPr>
        </p:nvGraphicFramePr>
        <p:xfrm>
          <a:off x="251520" y="2492896"/>
          <a:ext cx="2873153" cy="2088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761"/>
                <a:gridCol w="926659"/>
                <a:gridCol w="907733"/>
              </a:tblGrid>
              <a:tr h="6218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Calificación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32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Excelente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32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Buenos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28%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32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Normales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32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Malos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32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844824"/>
            <a:ext cx="20572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Calificaci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los servicios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474368523"/>
              </p:ext>
            </p:extLst>
          </p:nvPr>
        </p:nvGraphicFramePr>
        <p:xfrm>
          <a:off x="3275856" y="1844824"/>
          <a:ext cx="5055235" cy="334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Rendimiento por intereses cancelados a los Asociados por parte de las Cooperativas de Ahorro y Crédito. </a:t>
            </a:r>
            <a:endParaRPr lang="es-EC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847065"/>
              </p:ext>
            </p:extLst>
          </p:nvPr>
        </p:nvGraphicFramePr>
        <p:xfrm>
          <a:off x="219917" y="2996952"/>
          <a:ext cx="2911922" cy="2249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292"/>
                <a:gridCol w="1118899"/>
                <a:gridCol w="913731"/>
              </a:tblGrid>
              <a:tr h="8778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Intereses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(encuestados)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08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Muy altos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08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Altos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08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Normales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08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Bajos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08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2371697"/>
            <a:ext cx="27483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Calificaci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los intereses cancelados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754910119"/>
              </p:ext>
            </p:extLst>
          </p:nvPr>
        </p:nvGraphicFramePr>
        <p:xfrm>
          <a:off x="3419872" y="2648696"/>
          <a:ext cx="5433695" cy="272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Intereses cancelados por los créditos solicitados a las Cooperativas de Ahorro y Crédito </a:t>
            </a:r>
            <a:endParaRPr lang="es-EC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058770"/>
              </p:ext>
            </p:extLst>
          </p:nvPr>
        </p:nvGraphicFramePr>
        <p:xfrm>
          <a:off x="917340" y="2852936"/>
          <a:ext cx="3096344" cy="2232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981"/>
                <a:gridCol w="1146130"/>
                <a:gridCol w="1015233"/>
              </a:tblGrid>
              <a:tr h="8359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Intereses Pagados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(encuestados)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92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Muy altos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41%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92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Altos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92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Normales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92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Bajos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92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380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86068" y="2425561"/>
            <a:ext cx="155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Intereses cancelados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527645929"/>
              </p:ext>
            </p:extLst>
          </p:nvPr>
        </p:nvGraphicFramePr>
        <p:xfrm>
          <a:off x="4283968" y="2702560"/>
          <a:ext cx="4780409" cy="218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Beneficios de la Asociación a Cooperativas de Ahorro y Crédito</a:t>
            </a:r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EC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693168"/>
              </p:ext>
            </p:extLst>
          </p:nvPr>
        </p:nvGraphicFramePr>
        <p:xfrm>
          <a:off x="323528" y="2132856"/>
          <a:ext cx="3307178" cy="2675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703"/>
                <a:gridCol w="1101361"/>
                <a:gridCol w="928114"/>
              </a:tblGrid>
              <a:tr h="7882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Beneficios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 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(encuestados)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32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Ahorro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29%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32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Crédito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290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157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Seguro médico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32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Pólizas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32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Otros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32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632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2" y="1772816"/>
            <a:ext cx="18966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Beneficios de la afiliaci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596996386"/>
              </p:ext>
            </p:extLst>
          </p:nvPr>
        </p:nvGraphicFramePr>
        <p:xfrm>
          <a:off x="3851920" y="2204864"/>
          <a:ext cx="4772923" cy="275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Financiamiento concedidos a los afiliados de las Cooperativas de Ahorro y Crédito </a:t>
            </a:r>
            <a:endParaRPr lang="es-EC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66321"/>
              </p:ext>
            </p:extLst>
          </p:nvPr>
        </p:nvGraphicFramePr>
        <p:xfrm>
          <a:off x="683568" y="3573016"/>
          <a:ext cx="3672408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333"/>
                <a:gridCol w="1222705"/>
                <a:gridCol w="103037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¿Han recibido Financiamiento?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(encuestados)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296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78%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2" y="2780928"/>
            <a:ext cx="29599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Financiamiento recibido por los Asociados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43336742"/>
              </p:ext>
            </p:extLst>
          </p:nvPr>
        </p:nvGraphicFramePr>
        <p:xfrm>
          <a:off x="4499992" y="2802609"/>
          <a:ext cx="4464496" cy="211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3326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s-EC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Favorecimiento de los financiamientos a la actividad económica de los afiliados</a:t>
            </a:r>
            <a:endParaRPr lang="es-EC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486152"/>
              </p:ext>
            </p:extLst>
          </p:nvPr>
        </p:nvGraphicFramePr>
        <p:xfrm>
          <a:off x="417713" y="3140968"/>
          <a:ext cx="3528392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8414"/>
                <a:gridCol w="1304250"/>
                <a:gridCol w="885728"/>
              </a:tblGrid>
              <a:tr h="206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(encuestados)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63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Mucho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44%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63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Medianamente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28%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63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Poco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63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Nada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63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7713" y="2672314"/>
            <a:ext cx="27034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Favorecimiento de los financiamientos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949007032"/>
              </p:ext>
            </p:extLst>
          </p:nvPr>
        </p:nvGraphicFramePr>
        <p:xfrm>
          <a:off x="4283968" y="2492896"/>
          <a:ext cx="4602137" cy="272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Solicitud de un nuevo financiamiento por parte de los asociados</a:t>
            </a:r>
            <a:endParaRPr lang="es-EC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2811"/>
              </p:ext>
            </p:extLst>
          </p:nvPr>
        </p:nvGraphicFramePr>
        <p:xfrm>
          <a:off x="533514" y="2708920"/>
          <a:ext cx="3606438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702"/>
                <a:gridCol w="1087368"/>
                <a:gridCol w="1087368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Nuevo Financiamiento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(encuestados)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278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73%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27%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5616" y="2060848"/>
            <a:ext cx="26212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Solicitud de un nuevo financiamiento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940589986"/>
              </p:ext>
            </p:extLst>
          </p:nvPr>
        </p:nvGraphicFramePr>
        <p:xfrm>
          <a:off x="4751512" y="2196407"/>
          <a:ext cx="439248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79712" y="54868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n w="3155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ANTECEDENTES</a:t>
            </a:r>
            <a:endParaRPr lang="es-EC" sz="2400" b="1" dirty="0">
              <a:ln w="31550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" pitchFamily="34" charset="0"/>
              <a:cs typeface="Aharoni" pitchFamily="2" charset="-79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038" y="1355298"/>
            <a:ext cx="56573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La Ley de Economía Popular y Solidaria (2011)</a:t>
            </a:r>
            <a:endParaRPr lang="es-E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45455" r="59284" b="13492"/>
          <a:stretch/>
        </p:blipFill>
        <p:spPr bwMode="auto">
          <a:xfrm>
            <a:off x="307975" y="2459598"/>
            <a:ext cx="3164114" cy="392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815" y="1780216"/>
            <a:ext cx="2112235" cy="173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94" y="3356992"/>
            <a:ext cx="2112235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94" y="4941168"/>
            <a:ext cx="2374683" cy="1638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9" descr="Resultado de imagen para satisfacer necesidades del clie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04" y="1706337"/>
            <a:ext cx="2143125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3472089" y="2464785"/>
            <a:ext cx="883887" cy="892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derecha"/>
          <p:cNvSpPr/>
          <p:nvPr/>
        </p:nvSpPr>
        <p:spPr>
          <a:xfrm>
            <a:off x="3419872" y="5273097"/>
            <a:ext cx="883887" cy="892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3491880" y="3760929"/>
            <a:ext cx="883887" cy="892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Igual que"/>
          <p:cNvSpPr/>
          <p:nvPr/>
        </p:nvSpPr>
        <p:spPr>
          <a:xfrm>
            <a:off x="6464050" y="3760929"/>
            <a:ext cx="549254" cy="53216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04" y="4229527"/>
            <a:ext cx="2143125" cy="2367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s-EC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Incremento en ingresos o beneficios a través del crédito otorgado por la Cooperativa de Ahorro y Crédito.</a:t>
            </a:r>
            <a:endParaRPr lang="es-EC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616" y="2492896"/>
            <a:ext cx="256082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Incremento en ingresos o beneficios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36075"/>
              </p:ext>
            </p:extLst>
          </p:nvPr>
        </p:nvGraphicFramePr>
        <p:xfrm>
          <a:off x="827582" y="2924944"/>
          <a:ext cx="2848862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695"/>
                <a:gridCol w="964981"/>
                <a:gridCol w="813186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itchFamily="34" charset="0"/>
                          <a:cs typeface="Arial" pitchFamily="34" charset="0"/>
                        </a:rPr>
                        <a:t>Frecuencia</a:t>
                      </a:r>
                    </a:p>
                    <a:p>
                      <a:pPr marL="449580" indent="-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itchFamily="34" charset="0"/>
                          <a:cs typeface="Arial" pitchFamily="34" charset="0"/>
                        </a:rPr>
                        <a:t>(encuestados)</a:t>
                      </a:r>
                      <a:endParaRPr lang="es-EC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Porcentaje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449580" indent="-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Mucho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449580" indent="-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Medianamente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48%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Poco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Nada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291754287"/>
              </p:ext>
            </p:extLst>
          </p:nvPr>
        </p:nvGraphicFramePr>
        <p:xfrm>
          <a:off x="4211960" y="2492896"/>
          <a:ext cx="4058712" cy="312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s-EC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Calificación de los Beneficios reportados a los asociados por parte de las Cooperativas </a:t>
            </a:r>
            <a:endParaRPr lang="es-EC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77218"/>
              </p:ext>
            </p:extLst>
          </p:nvPr>
        </p:nvGraphicFramePr>
        <p:xfrm>
          <a:off x="683568" y="2996952"/>
          <a:ext cx="3240360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7833"/>
                <a:gridCol w="1097591"/>
                <a:gridCol w="924936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(encuestados)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7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Muy alto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37%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Mediano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Bajo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Nada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2492896"/>
            <a:ext cx="28509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Calificaci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los Beneficios reportados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42681521"/>
              </p:ext>
            </p:extLst>
          </p:nvPr>
        </p:nvGraphicFramePr>
        <p:xfrm>
          <a:off x="4067944" y="2477897"/>
          <a:ext cx="4824536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3" t="27757" r="26105" b="8275"/>
          <a:stretch/>
        </p:blipFill>
        <p:spPr bwMode="auto">
          <a:xfrm>
            <a:off x="1733307" y="188640"/>
            <a:ext cx="5598849" cy="6264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56464"/>
            <a:ext cx="46805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VERIFICACIÓN DE LA HIPÓTESIS</a:t>
            </a:r>
            <a:endParaRPr lang="es-EC" sz="2200" dirty="0">
              <a:solidFill>
                <a:schemeClr val="bg2">
                  <a:lumMod val="25000"/>
                </a:schemeClr>
              </a:solidFill>
              <a:latin typeface="Algerian" pitchFamily="82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004280"/>
              </p:ext>
            </p:extLst>
          </p:nvPr>
        </p:nvGraphicFramePr>
        <p:xfrm>
          <a:off x="4427984" y="156464"/>
          <a:ext cx="4464496" cy="66062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32248"/>
                <a:gridCol w="2232248"/>
              </a:tblGrid>
              <a:tr h="474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Información obtenida</a:t>
                      </a:r>
                      <a:endParaRPr lang="es-EC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98" marR="41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Evidencia / Resultados de la investigación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98" marR="41898" marT="0" marB="0"/>
                </a:tc>
              </a:tr>
              <a:tr h="1661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Las cooperativas otorgan facilidades para las personas que no tienen acceso a crédito de la banca formal.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Las personas se benefician de la posibilidad de un crédito para el crecimiento de su negocio sin necesidad de aceptar dinero de chulqueros, con mucho mayor interés.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98" marR="418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 benefician con menores costos para su crecimiento productivo, con menor riesgo y finalmente con mayores beneficios.</a:t>
                      </a:r>
                      <a:endParaRPr lang="es-EC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98" marR="41898" marT="0" marB="0"/>
                </a:tc>
              </a:tr>
              <a:tr h="1146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Crecimiento de los activos de 183 millones a más de 3.000 millones en 12 años por parte de las cooperativas. La cartera de clientes ha crecido en las mismas proporciones.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98" marR="418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Las cooperativas son entidades sin fines de lucro y han crecido, lo cual implica que el crecimiento beneficia a sus propios socios y se distribuye las ganancias en beneficio de la misma población local.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98" marR="41898" marT="0" marB="0"/>
                </a:tc>
              </a:tr>
              <a:tr h="759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 población indica que existen intereses altos (30%) y medios (46%) que otorgan las cooperativas a los ahorristas. 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98" marR="418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Existe un beneficio para los ahorristas, que permite obtener mayor rendimiento sobre el ahorro e inversiones.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98" marR="41898" marT="0" marB="0"/>
                </a:tc>
              </a:tr>
              <a:tr h="952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Los beneficios recibidos por los beneficiarios los perciben principalmente en los créditos solicitados (46%).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98" marR="418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 teoría y los resultados de la investigación muestran que los créditos favorecen el crecimiento de los negocios personales fortaleciendo las economías.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98" marR="41898" marT="0" marB="0"/>
                </a:tc>
              </a:tr>
              <a:tr h="952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Incremento de los beneficios o ingresos mediante el crédito otorgado por la cooperativa indica mucho un 29% y medianamente un 24%, mucho (12%).</a:t>
                      </a:r>
                      <a:endParaRPr lang="es-EC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98" marR="418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 bien no todos, pero un porcentaje importante considera que el incremento de ingresos o beneficios es mucho debido a los créditos facilitados.  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98" marR="41898" marT="0" marB="0"/>
                </a:tc>
              </a:tr>
              <a:tr h="565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 servicio que presta la cooperativa beneficia a sus socios. Alto 37%, medio (25%), Muy alto (14%).</a:t>
                      </a:r>
                      <a:endParaRPr lang="es-EC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98" marR="418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 percibe como un beneficio alto y muy alto en más de un 50%</a:t>
                      </a:r>
                      <a:endParaRPr lang="es-EC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98" marR="41898" marT="0" marB="0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95536" y="24208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Mediante los resultados de la encuesta se verifica que: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3348096" y="2239997"/>
            <a:ext cx="936104" cy="100811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95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09749"/>
            <a:ext cx="7521023" cy="414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2713542" cy="180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260648"/>
            <a:ext cx="83884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Esta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muestra indicó que el 100% de los seleccionados son asociados a alguna Cooperativa de Ahorro y Crédito del cantón, fortaleciendo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e impulsando al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logro para alcanzar el éxito tanto de las entidades como de sus asociados.</a:t>
            </a:r>
          </a:p>
          <a:p>
            <a:pPr algn="just"/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ocupación laboral con mayor índice tabulado en la muestra fue de Trabajo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independiente(135 asociados-36%), favoreciendo a las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Cooperativas en estudio,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que permitirán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en el mediano y largo plazo la participación efectiva de los asociados en el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desarrollo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económico del Cantón con el apoyo de sus Cooperativas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es-EC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El otorgamiento de Créditos ha sido muy dinámico en la relación Asociados-Cooperativa en la muestra evaluada, el 46% (290 beneficiados) siendo el mayor beneficio obtenido en las Cooperativas, recibiendo un financiamiento por parte de estas entidades a sus asociados 78%(296 asociados),ayudando MUCHO a su situación económica. </a:t>
            </a:r>
          </a:p>
          <a:p>
            <a:pPr algn="just"/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La intermediación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financiera en la captación de recursos por parte de las Cooperativas provenientes de los ahorros de los Asociados observa un equilibrio aparente entre tasas activas y tasas pasivas apreciadas por los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afiliados.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EC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C" sz="1600" dirty="0">
                <a:latin typeface="Arial" pitchFamily="34" charset="0"/>
                <a:cs typeface="Arial" pitchFamily="34" charset="0"/>
              </a:rPr>
              <a:t>El movimiento cooperativista impulsa a los sectores más vulnerables de la población a buscando diferentes alternativas autóctonas que les permitan encarar las difíciles consecuencias de estas crisis sociales.</a:t>
            </a:r>
            <a:endParaRPr lang="es-EC" sz="1600" dirty="0"/>
          </a:p>
          <a:p>
            <a:pPr marL="285750" lvl="0" indent="-285750" algn="just">
              <a:buFont typeface="Wingdings" pitchFamily="2" charset="2"/>
              <a:buChar char="Ø"/>
            </a:pP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EC" sz="1600" dirty="0">
                <a:latin typeface="Arial" pitchFamily="34" charset="0"/>
                <a:cs typeface="Arial" pitchFamily="34" charset="0"/>
              </a:rPr>
              <a:t>Las disposiciones normativas y legales ecuatorianas en materia de Economía Social y Solidaria han constituido un soporte vital y necesario para el impulso del sector cooperativo de ahorro y crédito. </a:t>
            </a:r>
          </a:p>
          <a:p>
            <a:pPr algn="just"/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556792"/>
            <a:ext cx="6582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recomendaciones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wcard Gothic" pitchFamily="8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76" y="314096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5806" y="404664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es-EC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 considera muy recomendable el diseño de políticas que impulsen el crecimiento del sistema cooperativo de ahorro y crédito, haciendo énfasis en su rol como proveedor de financiamiento productivo, de tal forma que su importancia como fuente de financiamiento para el desarrollo de las actividades económicas se fortalezca. </a:t>
            </a:r>
            <a:endParaRPr lang="es-EC" sz="15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es-EC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es-EC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 virtud de la participación intermediaria y financiera de las Cooperativas de Ahorro y Crédito hacia la actividad productiva y el beneficio del Cantón estudiado, se recomienda el establecimiento de políticas y estrategias para el fomento crediticio a actividades productivas de los asociados por encima del aporte crediticio para el consumo. </a:t>
            </a:r>
            <a:endParaRPr lang="es-EC" sz="15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es-EC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C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 favorecer el emprendimiento de actividades productivas del Cantón a través de la participación emprendedora de los asociados se recomienda favorecer con tasas diferenciadas para el consumo y para la actividad productiva. En este sentido prima  el beneficio de tasas para el sector productivo con mayores ventajas que para el sector consumo.</a:t>
            </a:r>
          </a:p>
          <a:p>
            <a:pPr lvl="0" algn="just"/>
            <a:endParaRPr lang="es-EC" sz="15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C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 recomienda al sector cooperativo de ahorro y crédito del Cantón objeto de análisis, la promoción, diversificación y diseño de nuevos productos, alternativas,   la mayor disponibilidad de canales de servicios financieros para favorecer el acceso al financiamiento de los mismos, así como el establecimiento de un marco normativo y operativo que favorezca las líneas de crédito hacia la inversión productiva.</a:t>
            </a:r>
          </a:p>
          <a:p>
            <a:pPr lvl="0" algn="just"/>
            <a:endParaRPr lang="es-EC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n para gracias 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2" descr="Resultado de imagen para GRACIAS POR SU ATENC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973710" cy="537135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3875335" y="2967335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Berlin Sans FB" pitchFamily="34" charset="0"/>
              </a:rPr>
              <a:t>eps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Berlin Sans FB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7" r="5118" b="23716"/>
          <a:stretch/>
        </p:blipFill>
        <p:spPr bwMode="auto">
          <a:xfrm>
            <a:off x="378317" y="1052736"/>
            <a:ext cx="2033443" cy="110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izquierda y derecha"/>
          <p:cNvSpPr/>
          <p:nvPr/>
        </p:nvSpPr>
        <p:spPr>
          <a:xfrm>
            <a:off x="3707904" y="3890665"/>
            <a:ext cx="1872208" cy="834479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48303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58887" y="2987404"/>
            <a:ext cx="1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actividad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850339"/>
            <a:ext cx="18810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 smtClean="0">
                <a:latin typeface="Times New Roman" pitchFamily="18" charset="0"/>
                <a:cs typeface="Times New Roman" pitchFamily="18" charset="0"/>
              </a:rPr>
              <a:t>Intermedio entre</a:t>
            </a:r>
            <a:endParaRPr lang="es-EC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2160240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043608" y="5477804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b="1" dirty="0" smtClean="0">
                <a:latin typeface="Times New Roman" pitchFamily="18" charset="0"/>
                <a:cs typeface="Times New Roman" pitchFamily="18" charset="0"/>
              </a:rPr>
              <a:t>Trabajo asociado</a:t>
            </a:r>
            <a:endParaRPr lang="es-EC" sz="1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15" y="955883"/>
            <a:ext cx="2379825" cy="13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228184" y="2682786"/>
            <a:ext cx="237626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Por ello se establecieron principios, formas organizativas, unidades económicas populares y técnicas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579390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588224" y="47251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Times New Roman" pitchFamily="18" charset="0"/>
                <a:cs typeface="Times New Roman" pitchFamily="18" charset="0"/>
              </a:rPr>
              <a:t>Calidad de vida de las personas</a:t>
            </a:r>
            <a:endParaRPr lang="es-EC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rgamino horizontal"/>
          <p:cNvSpPr/>
          <p:nvPr/>
        </p:nvSpPr>
        <p:spPr>
          <a:xfrm>
            <a:off x="1403648" y="1628800"/>
            <a:ext cx="6912768" cy="345638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C" i="1" dirty="0">
                <a:latin typeface="Times New Roman" pitchFamily="18" charset="0"/>
                <a:cs typeface="Times New Roman" pitchFamily="18" charset="0"/>
              </a:rPr>
              <a:t>forma de organización económica, donde sus integrantes, individual o colectivamente, organizan y desarrollan procesos de producción, intercambio, comercialización, financiamiento y consumo de bienes y servicios, para satisfacer necesidades y generar ingresos, basadas en relaciones de solidaridad, cooperación y reciprocidad, privilegiando al trabajo y al ser humano como sujeto y fin de su actividad, orientada al buen vivir, en armonía con la naturaleza, por sobre la apropiación, el lucro y la acumulación de capital.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836712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De acuerdo 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a la Ley de Economía Popular y Solidaria menciona que la economía popular y solidaria: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79712" y="33265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C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PLANTEAMIENTO DEL PROBLEMA </a:t>
            </a:r>
          </a:p>
          <a:p>
            <a:endParaRPr lang="es-EC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04050" y="1944219"/>
            <a:ext cx="606008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El acceso a los servicios de financiamiento para gran parte de la población de bajos ingresos y al sector micro empresarial requiere un esfuerzo orientado y debidamente 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coordinado.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La inclusión ha significado una tendencia y un esfuerzo social, cultural, económico y político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EC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la existencia de inconvenientes que afectan al sector y generan interrogantes relacionadas a la gestión efectiva de la misma, por esta razón se pretende analizar las causas y efectos de esta problemática en la economía popular solidaria. </a:t>
            </a:r>
            <a:endParaRPr lang="es-EC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Es evidente que al reformar y al establecer aspectos necesarios que aporten a la Ley de Economía Popular y Solidaria, ciertas consideraciones y elementos que quedaron sin sustento con respecto a las necesidades de viabilizar los procesos de legalización.</a:t>
            </a:r>
          </a:p>
          <a:p>
            <a:pPr algn="just"/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34912"/>
            <a:ext cx="2508514" cy="31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17665" y="560874"/>
            <a:ext cx="85635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JUSTIFICACIÓN E IMPORTANCIA</a:t>
            </a:r>
            <a:endParaRPr lang="es-E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844824"/>
            <a:ext cx="2653427" cy="2530971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55787195"/>
              </p:ext>
            </p:extLst>
          </p:nvPr>
        </p:nvGraphicFramePr>
        <p:xfrm>
          <a:off x="2051720" y="1454018"/>
          <a:ext cx="7092280" cy="540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6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Resultado de imagen para objetivos gif con movimi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6" descr="Resultado de imagen para objetivos gif con movimien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3738170" y="176434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1400" i="1" dirty="0" smtClean="0">
                <a:latin typeface="Rockwell" pitchFamily="18" charset="0"/>
                <a:cs typeface="Arial" pitchFamily="34" charset="0"/>
              </a:rPr>
              <a:t> </a:t>
            </a:r>
            <a:r>
              <a:rPr lang="es-EC" sz="1400" b="1" i="1" dirty="0" smtClean="0">
                <a:latin typeface="Rockwell" pitchFamily="18" charset="0"/>
                <a:cs typeface="Arial" pitchFamily="34" charset="0"/>
              </a:rPr>
              <a:t>GENERAL:</a:t>
            </a:r>
          </a:p>
          <a:p>
            <a:pPr algn="just"/>
            <a:r>
              <a:rPr lang="es-EC" sz="1400" i="1" dirty="0" smtClean="0">
                <a:latin typeface="Rockwell" pitchFamily="18" charset="0"/>
                <a:cs typeface="Arial" pitchFamily="34" charset="0"/>
              </a:rPr>
              <a:t>Analizar el Aporte de las Cooperativas de Ahorro y Crédito al desarrollo económico del Cantón de Rumiñahui, Parroquia </a:t>
            </a:r>
            <a:r>
              <a:rPr lang="es-EC" sz="1400" i="1" dirty="0" err="1" smtClean="0">
                <a:latin typeface="Rockwell" pitchFamily="18" charset="0"/>
                <a:cs typeface="Arial" pitchFamily="34" charset="0"/>
              </a:rPr>
              <a:t>Sangolqui</a:t>
            </a:r>
            <a:r>
              <a:rPr lang="es-EC" sz="1400" i="1" dirty="0" smtClean="0">
                <a:latin typeface="Rockwell" pitchFamily="18" charset="0"/>
                <a:cs typeface="Arial" pitchFamily="34" charset="0"/>
              </a:rPr>
              <a:t> en el marco de la Economía Social y Solidaria.</a:t>
            </a:r>
          </a:p>
        </p:txBody>
      </p:sp>
      <p:sp>
        <p:nvSpPr>
          <p:cNvPr id="7" name="AutoShape 12" descr="Resultado de imagen para metas gif con movimient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4" descr="Resultado de imagen para metas gif con movimient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16" descr="Resultado de imagen para metas gif con movimient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2737"/>
            <a:ext cx="4896544" cy="13463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2060848"/>
            <a:ext cx="3086057" cy="3600400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3744416" y="329778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EC" sz="1400" b="1" i="1" dirty="0" smtClean="0">
                <a:latin typeface="Rockwell" pitchFamily="18" charset="0"/>
                <a:cs typeface="Arial" pitchFamily="34" charset="0"/>
              </a:rPr>
              <a:t>ESPECÍFICOS</a:t>
            </a: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s-EC" sz="1400" i="1" dirty="0" smtClean="0">
                <a:latin typeface="Rockwell" pitchFamily="18" charset="0"/>
                <a:cs typeface="Arial" pitchFamily="34" charset="0"/>
              </a:rPr>
              <a:t>Fundamentar </a:t>
            </a:r>
            <a:r>
              <a:rPr lang="es-EC" sz="1400" i="1" dirty="0">
                <a:latin typeface="Rockwell" pitchFamily="18" charset="0"/>
                <a:cs typeface="Arial" pitchFamily="34" charset="0"/>
              </a:rPr>
              <a:t>documentalmente el marco legal ecuatoriano en materia de Economía Social y Solidaria. </a:t>
            </a:r>
            <a:endParaRPr lang="es-EC" sz="1400" i="1" dirty="0" smtClean="0">
              <a:latin typeface="Rockwell" pitchFamily="18" charset="0"/>
              <a:cs typeface="Arial" pitchFamily="34" charset="0"/>
            </a:endParaRP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s-EC" sz="1400" i="1" dirty="0" smtClean="0">
                <a:latin typeface="Rockwell" pitchFamily="18" charset="0"/>
                <a:cs typeface="Arial" pitchFamily="34" charset="0"/>
              </a:rPr>
              <a:t>Establecer </a:t>
            </a:r>
            <a:r>
              <a:rPr lang="es-EC" sz="1400" i="1" dirty="0">
                <a:latin typeface="Rockwell" pitchFamily="18" charset="0"/>
                <a:cs typeface="Arial" pitchFamily="34" charset="0"/>
              </a:rPr>
              <a:t>los aspectos conceptuales y operativos del Sector Cooperativo de Ahorro y Crédito en Ecuador. </a:t>
            </a: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s-EC" sz="1400" i="1" dirty="0">
                <a:latin typeface="Rockwell" pitchFamily="18" charset="0"/>
                <a:cs typeface="Arial" pitchFamily="34" charset="0"/>
              </a:rPr>
              <a:t>Determinar las necesidades de Intermediación Financiera del sector demandante de estos servicios del Cantón Rumiñahui, Parroquia </a:t>
            </a:r>
            <a:r>
              <a:rPr lang="es-EC" sz="1400" i="1" dirty="0" err="1">
                <a:latin typeface="Rockwell" pitchFamily="18" charset="0"/>
                <a:cs typeface="Arial" pitchFamily="34" charset="0"/>
              </a:rPr>
              <a:t>Sangolqui</a:t>
            </a:r>
            <a:endParaRPr lang="es-EC" sz="1400" i="1" dirty="0">
              <a:latin typeface="Rockwell" pitchFamily="18" charset="0"/>
              <a:cs typeface="Arial" pitchFamily="34" charset="0"/>
            </a:endParaRP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s-EC" sz="1400" i="1" dirty="0">
                <a:latin typeface="Rockwell" pitchFamily="18" charset="0"/>
                <a:cs typeface="Arial" pitchFamily="34" charset="0"/>
              </a:rPr>
              <a:t>Determinar la capacidad del sector Cooperativo de Ahorro y Crédito del Cantón Rumiñahui, Parroquia </a:t>
            </a:r>
            <a:r>
              <a:rPr lang="es-EC" sz="1400" i="1" dirty="0" err="1">
                <a:latin typeface="Rockwell" pitchFamily="18" charset="0"/>
                <a:cs typeface="Arial" pitchFamily="34" charset="0"/>
              </a:rPr>
              <a:t>Sangolqui</a:t>
            </a:r>
            <a:r>
              <a:rPr lang="es-EC" sz="1400" i="1" dirty="0">
                <a:latin typeface="Rockwell" pitchFamily="18" charset="0"/>
                <a:cs typeface="Arial" pitchFamily="34" charset="0"/>
              </a:rPr>
              <a:t> para atender las necesidades del sector demandante de servicios de Intermediación Financiera a través de productos contextualizados a sus necesidades.</a:t>
            </a:r>
          </a:p>
        </p:txBody>
      </p:sp>
    </p:spTree>
    <p:extLst>
      <p:ext uri="{BB962C8B-B14F-4D97-AF65-F5344CB8AC3E}">
        <p14:creationId xmlns:p14="http://schemas.microsoft.com/office/powerpoint/2010/main" val="21011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2048</TotalTime>
  <Words>3181</Words>
  <Application>Microsoft Office PowerPoint</Application>
  <PresentationFormat>Presentación en pantalla (4:3)</PresentationFormat>
  <Paragraphs>484</Paragraphs>
  <Slides>48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64" baseType="lpstr">
      <vt:lpstr>Aharoni</vt:lpstr>
      <vt:lpstr>Algerian</vt:lpstr>
      <vt:lpstr>Arial</vt:lpstr>
      <vt:lpstr>Arial Black</vt:lpstr>
      <vt:lpstr>Berlin Sans FB</vt:lpstr>
      <vt:lpstr>Bernard MT Condensed</vt:lpstr>
      <vt:lpstr>Calibri</vt:lpstr>
      <vt:lpstr>Georgia</vt:lpstr>
      <vt:lpstr>Rockwell</vt:lpstr>
      <vt:lpstr>Rockwell Extra Bold</vt:lpstr>
      <vt:lpstr>Showcard Gothic</vt:lpstr>
      <vt:lpstr>Times New Roman</vt:lpstr>
      <vt:lpstr>Trebuchet MS</vt:lpstr>
      <vt:lpstr>Wingdings</vt:lpstr>
      <vt:lpstr>Transmisión de listas</vt:lpstr>
      <vt:lpstr>Ecuación</vt:lpstr>
      <vt:lpstr>UNIVERSIDAD DE LAS FUERZAS ARMADAS - ESPE  DEPARTAMENTO DE CIENCIAS ECONÒMICAS, ADMINISTRATIVAS Y DE COMERCIO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Salome_</dc:creator>
  <cp:lastModifiedBy>Lady Sarzosa</cp:lastModifiedBy>
  <cp:revision>123</cp:revision>
  <dcterms:created xsi:type="dcterms:W3CDTF">2017-02-18T03:41:48Z</dcterms:created>
  <dcterms:modified xsi:type="dcterms:W3CDTF">2017-04-19T22:10:26Z</dcterms:modified>
</cp:coreProperties>
</file>