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Lst>
  <p:notesMasterIdLst>
    <p:notesMasterId r:id="rId43"/>
  </p:notesMasterIdLst>
  <p:handoutMasterIdLst>
    <p:handoutMasterId r:id="rId44"/>
  </p:handoutMasterIdLst>
  <p:sldIdLst>
    <p:sldId id="261" r:id="rId4"/>
    <p:sldId id="257" r:id="rId5"/>
    <p:sldId id="260" r:id="rId6"/>
    <p:sldId id="317" r:id="rId7"/>
    <p:sldId id="259" r:id="rId8"/>
    <p:sldId id="276" r:id="rId9"/>
    <p:sldId id="319" r:id="rId10"/>
    <p:sldId id="277" r:id="rId11"/>
    <p:sldId id="278" r:id="rId12"/>
    <p:sldId id="262" r:id="rId13"/>
    <p:sldId id="284" r:id="rId14"/>
    <p:sldId id="285" r:id="rId15"/>
    <p:sldId id="303" r:id="rId16"/>
    <p:sldId id="264" r:id="rId17"/>
    <p:sldId id="300" r:id="rId18"/>
    <p:sldId id="301" r:id="rId19"/>
    <p:sldId id="302" r:id="rId20"/>
    <p:sldId id="265" r:id="rId21"/>
    <p:sldId id="308" r:id="rId22"/>
    <p:sldId id="295" r:id="rId23"/>
    <p:sldId id="280" r:id="rId24"/>
    <p:sldId id="281" r:id="rId25"/>
    <p:sldId id="267" r:id="rId26"/>
    <p:sldId id="293" r:id="rId27"/>
    <p:sldId id="311" r:id="rId28"/>
    <p:sldId id="313" r:id="rId29"/>
    <p:sldId id="291" r:id="rId30"/>
    <p:sldId id="314" r:id="rId31"/>
    <p:sldId id="320" r:id="rId32"/>
    <p:sldId id="321" r:id="rId33"/>
    <p:sldId id="271" r:id="rId34"/>
    <p:sldId id="315" r:id="rId35"/>
    <p:sldId id="269" r:id="rId36"/>
    <p:sldId id="316" r:id="rId37"/>
    <p:sldId id="272" r:id="rId38"/>
    <p:sldId id="322" r:id="rId39"/>
    <p:sldId id="273" r:id="rId40"/>
    <p:sldId id="323"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08"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TIAGO\Downloads\IVI-CIIU%20INFORME%20GRAFICO%20DIC%20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SANTIAGO\Downloads\tabl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25" b="1" i="0" u="none" strike="noStrike" baseline="0">
                <a:solidFill>
                  <a:srgbClr val="000000"/>
                </a:solidFill>
                <a:latin typeface="Arial"/>
                <a:ea typeface="Arial"/>
                <a:cs typeface="Arial"/>
              </a:defRPr>
            </a:pPr>
            <a:r>
              <a:rPr lang="en-US" sz="1600" dirty="0"/>
              <a:t>SERIE MENSUAL DE LOS ÍNDICES DE VOLUMEN INDUSTRIAL, 
JULIO 2005 - DICIEMBRE 2015</a:t>
            </a:r>
          </a:p>
        </c:rich>
      </c:tx>
      <c:layout>
        <c:manualLayout>
          <c:xMode val="edge"/>
          <c:yMode val="edge"/>
          <c:x val="0.12075390379714987"/>
          <c:y val="1.0965933481672775E-2"/>
        </c:manualLayout>
      </c:layout>
      <c:overlay val="0"/>
      <c:spPr>
        <a:noFill/>
        <a:ln w="25400">
          <a:noFill/>
        </a:ln>
      </c:spPr>
    </c:title>
    <c:autoTitleDeleted val="0"/>
    <c:plotArea>
      <c:layout>
        <c:manualLayout>
          <c:layoutTarget val="inner"/>
          <c:xMode val="edge"/>
          <c:yMode val="edge"/>
          <c:x val="3.2425462601155412E-2"/>
          <c:y val="0.12745138713805637"/>
          <c:w val="0.96238773000229261"/>
          <c:h val="0.73202847997242637"/>
        </c:manualLayout>
      </c:layout>
      <c:lineChart>
        <c:grouping val="standard"/>
        <c:varyColors val="0"/>
        <c:ser>
          <c:idx val="0"/>
          <c:order val="0"/>
          <c:tx>
            <c:strRef>
              <c:f>'[IVI-CIIU INFORME GRAFICO DIC 2015.xls]DATOS'!$B$6</c:f>
              <c:strCache>
                <c:ptCount val="1"/>
                <c:pt idx="0">
                  <c:v>SERIE MENSUAL</c:v>
                </c:pt>
              </c:strCache>
            </c:strRef>
          </c:tx>
          <c:spPr>
            <a:ln w="3175">
              <a:solidFill>
                <a:srgbClr val="0000FF"/>
              </a:solidFill>
              <a:prstDash val="solid"/>
            </a:ln>
          </c:spPr>
          <c:marker>
            <c:symbol val="circle"/>
            <c:size val="5"/>
            <c:spPr>
              <a:solidFill>
                <a:srgbClr val="FFFFFF"/>
              </a:solidFill>
              <a:ln>
                <a:solidFill>
                  <a:srgbClr val="0000FF"/>
                </a:solidFill>
                <a:prstDash val="solid"/>
              </a:ln>
            </c:spPr>
          </c:marker>
          <c:errBars>
            <c:errDir val="y"/>
            <c:errBarType val="both"/>
            <c:errValType val="stdErr"/>
            <c:noEndCap val="0"/>
          </c:errBars>
          <c:cat>
            <c:strRef>
              <c:f>'[IVI-CIIU INFORME GRAFICO DIC 2015.xls]DATOS'!$A$7:$A$156</c:f>
              <c:strCache>
                <c:ptCount val="150"/>
                <c:pt idx="0">
                  <c:v>J 03</c:v>
                </c:pt>
                <c:pt idx="1">
                  <c:v>A</c:v>
                </c:pt>
                <c:pt idx="2">
                  <c:v>S</c:v>
                </c:pt>
                <c:pt idx="3">
                  <c:v>O</c:v>
                </c:pt>
                <c:pt idx="4">
                  <c:v>N</c:v>
                </c:pt>
                <c:pt idx="5">
                  <c:v>D</c:v>
                </c:pt>
                <c:pt idx="6">
                  <c:v>E 04</c:v>
                </c:pt>
                <c:pt idx="7">
                  <c:v>F</c:v>
                </c:pt>
                <c:pt idx="8">
                  <c:v>M</c:v>
                </c:pt>
                <c:pt idx="9">
                  <c:v>A</c:v>
                </c:pt>
                <c:pt idx="10">
                  <c:v>M</c:v>
                </c:pt>
                <c:pt idx="11">
                  <c:v>J</c:v>
                </c:pt>
                <c:pt idx="12">
                  <c:v>J</c:v>
                </c:pt>
                <c:pt idx="13">
                  <c:v>A</c:v>
                </c:pt>
                <c:pt idx="14">
                  <c:v>S</c:v>
                </c:pt>
                <c:pt idx="15">
                  <c:v>O</c:v>
                </c:pt>
                <c:pt idx="16">
                  <c:v>N</c:v>
                </c:pt>
                <c:pt idx="17">
                  <c:v>D</c:v>
                </c:pt>
                <c:pt idx="18">
                  <c:v>E 05</c:v>
                </c:pt>
                <c:pt idx="19">
                  <c:v>F</c:v>
                </c:pt>
                <c:pt idx="20">
                  <c:v>M</c:v>
                </c:pt>
                <c:pt idx="21">
                  <c:v>A</c:v>
                </c:pt>
                <c:pt idx="22">
                  <c:v>M</c:v>
                </c:pt>
                <c:pt idx="23">
                  <c:v>J</c:v>
                </c:pt>
                <c:pt idx="24">
                  <c:v>J</c:v>
                </c:pt>
                <c:pt idx="25">
                  <c:v>A</c:v>
                </c:pt>
                <c:pt idx="26">
                  <c:v>S</c:v>
                </c:pt>
                <c:pt idx="27">
                  <c:v>O</c:v>
                </c:pt>
                <c:pt idx="28">
                  <c:v>N</c:v>
                </c:pt>
                <c:pt idx="29">
                  <c:v>D</c:v>
                </c:pt>
                <c:pt idx="30">
                  <c:v>E 06</c:v>
                </c:pt>
                <c:pt idx="31">
                  <c:v>F</c:v>
                </c:pt>
                <c:pt idx="32">
                  <c:v>M</c:v>
                </c:pt>
                <c:pt idx="33">
                  <c:v>A</c:v>
                </c:pt>
                <c:pt idx="34">
                  <c:v>M</c:v>
                </c:pt>
                <c:pt idx="35">
                  <c:v>J</c:v>
                </c:pt>
                <c:pt idx="36">
                  <c:v>J</c:v>
                </c:pt>
                <c:pt idx="37">
                  <c:v>A</c:v>
                </c:pt>
                <c:pt idx="38">
                  <c:v>S</c:v>
                </c:pt>
                <c:pt idx="39">
                  <c:v>O</c:v>
                </c:pt>
                <c:pt idx="40">
                  <c:v>N</c:v>
                </c:pt>
                <c:pt idx="41">
                  <c:v>D</c:v>
                </c:pt>
                <c:pt idx="42">
                  <c:v>E 07</c:v>
                </c:pt>
                <c:pt idx="43">
                  <c:v>F</c:v>
                </c:pt>
                <c:pt idx="44">
                  <c:v>M</c:v>
                </c:pt>
                <c:pt idx="45">
                  <c:v>A</c:v>
                </c:pt>
                <c:pt idx="46">
                  <c:v>M</c:v>
                </c:pt>
                <c:pt idx="47">
                  <c:v>J</c:v>
                </c:pt>
                <c:pt idx="48">
                  <c:v>J</c:v>
                </c:pt>
                <c:pt idx="49">
                  <c:v>A</c:v>
                </c:pt>
                <c:pt idx="50">
                  <c:v>S</c:v>
                </c:pt>
                <c:pt idx="51">
                  <c:v>O</c:v>
                </c:pt>
                <c:pt idx="52">
                  <c:v>N</c:v>
                </c:pt>
                <c:pt idx="53">
                  <c:v>D</c:v>
                </c:pt>
                <c:pt idx="54">
                  <c:v>E 08</c:v>
                </c:pt>
                <c:pt idx="55">
                  <c:v>F</c:v>
                </c:pt>
                <c:pt idx="56">
                  <c:v>M</c:v>
                </c:pt>
                <c:pt idx="57">
                  <c:v>A</c:v>
                </c:pt>
                <c:pt idx="58">
                  <c:v>M</c:v>
                </c:pt>
                <c:pt idx="59">
                  <c:v>J</c:v>
                </c:pt>
                <c:pt idx="60">
                  <c:v>J</c:v>
                </c:pt>
                <c:pt idx="61">
                  <c:v>A</c:v>
                </c:pt>
                <c:pt idx="62">
                  <c:v>S</c:v>
                </c:pt>
                <c:pt idx="63">
                  <c:v>O</c:v>
                </c:pt>
                <c:pt idx="64">
                  <c:v>N</c:v>
                </c:pt>
                <c:pt idx="65">
                  <c:v>D</c:v>
                </c:pt>
                <c:pt idx="66">
                  <c:v>E 09</c:v>
                </c:pt>
                <c:pt idx="67">
                  <c:v>F</c:v>
                </c:pt>
                <c:pt idx="68">
                  <c:v>M</c:v>
                </c:pt>
                <c:pt idx="69">
                  <c:v>A</c:v>
                </c:pt>
                <c:pt idx="70">
                  <c:v>M</c:v>
                </c:pt>
                <c:pt idx="71">
                  <c:v>J</c:v>
                </c:pt>
                <c:pt idx="72">
                  <c:v>J</c:v>
                </c:pt>
                <c:pt idx="73">
                  <c:v>A</c:v>
                </c:pt>
                <c:pt idx="74">
                  <c:v>S</c:v>
                </c:pt>
                <c:pt idx="75">
                  <c:v>O</c:v>
                </c:pt>
                <c:pt idx="76">
                  <c:v>N</c:v>
                </c:pt>
                <c:pt idx="77">
                  <c:v>D</c:v>
                </c:pt>
                <c:pt idx="78">
                  <c:v>E 10</c:v>
                </c:pt>
                <c:pt idx="79">
                  <c:v>F</c:v>
                </c:pt>
                <c:pt idx="80">
                  <c:v>M</c:v>
                </c:pt>
                <c:pt idx="81">
                  <c:v>A</c:v>
                </c:pt>
                <c:pt idx="82">
                  <c:v>M</c:v>
                </c:pt>
                <c:pt idx="83">
                  <c:v>J</c:v>
                </c:pt>
                <c:pt idx="84">
                  <c:v>J</c:v>
                </c:pt>
                <c:pt idx="85">
                  <c:v>A</c:v>
                </c:pt>
                <c:pt idx="86">
                  <c:v>S</c:v>
                </c:pt>
                <c:pt idx="87">
                  <c:v>O</c:v>
                </c:pt>
                <c:pt idx="88">
                  <c:v>N</c:v>
                </c:pt>
                <c:pt idx="89">
                  <c:v>D</c:v>
                </c:pt>
                <c:pt idx="90">
                  <c:v>E 11</c:v>
                </c:pt>
                <c:pt idx="91">
                  <c:v>F</c:v>
                </c:pt>
                <c:pt idx="92">
                  <c:v>M</c:v>
                </c:pt>
                <c:pt idx="93">
                  <c:v>A</c:v>
                </c:pt>
                <c:pt idx="94">
                  <c:v>M</c:v>
                </c:pt>
                <c:pt idx="95">
                  <c:v>J</c:v>
                </c:pt>
                <c:pt idx="96">
                  <c:v>J</c:v>
                </c:pt>
                <c:pt idx="97">
                  <c:v>A</c:v>
                </c:pt>
                <c:pt idx="98">
                  <c:v>S</c:v>
                </c:pt>
                <c:pt idx="99">
                  <c:v>O</c:v>
                </c:pt>
                <c:pt idx="100">
                  <c:v>N</c:v>
                </c:pt>
                <c:pt idx="101">
                  <c:v>D</c:v>
                </c:pt>
                <c:pt idx="102">
                  <c:v>E 12</c:v>
                </c:pt>
                <c:pt idx="103">
                  <c:v>F</c:v>
                </c:pt>
                <c:pt idx="104">
                  <c:v>M</c:v>
                </c:pt>
                <c:pt idx="105">
                  <c:v>A</c:v>
                </c:pt>
                <c:pt idx="106">
                  <c:v>M</c:v>
                </c:pt>
                <c:pt idx="107">
                  <c:v>J</c:v>
                </c:pt>
                <c:pt idx="108">
                  <c:v>J</c:v>
                </c:pt>
                <c:pt idx="109">
                  <c:v>A</c:v>
                </c:pt>
                <c:pt idx="110">
                  <c:v>S</c:v>
                </c:pt>
                <c:pt idx="111">
                  <c:v>O</c:v>
                </c:pt>
                <c:pt idx="112">
                  <c:v>N</c:v>
                </c:pt>
                <c:pt idx="113">
                  <c:v>D</c:v>
                </c:pt>
                <c:pt idx="114">
                  <c:v>E 13</c:v>
                </c:pt>
                <c:pt idx="115">
                  <c:v>F</c:v>
                </c:pt>
                <c:pt idx="116">
                  <c:v>M</c:v>
                </c:pt>
                <c:pt idx="117">
                  <c:v>A</c:v>
                </c:pt>
                <c:pt idx="118">
                  <c:v>M</c:v>
                </c:pt>
                <c:pt idx="119">
                  <c:v>J</c:v>
                </c:pt>
                <c:pt idx="120">
                  <c:v>J</c:v>
                </c:pt>
                <c:pt idx="121">
                  <c:v>A</c:v>
                </c:pt>
                <c:pt idx="122">
                  <c:v>S</c:v>
                </c:pt>
                <c:pt idx="123">
                  <c:v>O</c:v>
                </c:pt>
                <c:pt idx="124">
                  <c:v>N</c:v>
                </c:pt>
                <c:pt idx="125">
                  <c:v>D</c:v>
                </c:pt>
                <c:pt idx="126">
                  <c:v>E 14</c:v>
                </c:pt>
                <c:pt idx="127">
                  <c:v>F</c:v>
                </c:pt>
                <c:pt idx="128">
                  <c:v>M</c:v>
                </c:pt>
                <c:pt idx="129">
                  <c:v>A</c:v>
                </c:pt>
                <c:pt idx="130">
                  <c:v>M</c:v>
                </c:pt>
                <c:pt idx="131">
                  <c:v>J</c:v>
                </c:pt>
                <c:pt idx="132">
                  <c:v>J</c:v>
                </c:pt>
                <c:pt idx="133">
                  <c:v>A</c:v>
                </c:pt>
                <c:pt idx="134">
                  <c:v>S</c:v>
                </c:pt>
                <c:pt idx="135">
                  <c:v>O</c:v>
                </c:pt>
                <c:pt idx="136">
                  <c:v>N</c:v>
                </c:pt>
                <c:pt idx="137">
                  <c:v>D</c:v>
                </c:pt>
                <c:pt idx="138">
                  <c:v>E 15</c:v>
                </c:pt>
                <c:pt idx="139">
                  <c:v>F</c:v>
                </c:pt>
                <c:pt idx="140">
                  <c:v>M</c:v>
                </c:pt>
                <c:pt idx="141">
                  <c:v>A</c:v>
                </c:pt>
                <c:pt idx="142">
                  <c:v>M</c:v>
                </c:pt>
                <c:pt idx="143">
                  <c:v>J</c:v>
                </c:pt>
                <c:pt idx="144">
                  <c:v>J</c:v>
                </c:pt>
                <c:pt idx="145">
                  <c:v>A</c:v>
                </c:pt>
                <c:pt idx="146">
                  <c:v>S</c:v>
                </c:pt>
                <c:pt idx="147">
                  <c:v>O</c:v>
                </c:pt>
                <c:pt idx="148">
                  <c:v>N</c:v>
                </c:pt>
                <c:pt idx="149">
                  <c:v>D</c:v>
                </c:pt>
              </c:strCache>
            </c:strRef>
          </c:cat>
          <c:val>
            <c:numRef>
              <c:f>'[IVI-CIIU INFORME GRAFICO DIC 2015.xls]DATOS'!$B$7:$B$156</c:f>
              <c:numCache>
                <c:formatCode>General</c:formatCode>
                <c:ptCount val="150"/>
                <c:pt idx="0">
                  <c:v>97.97</c:v>
                </c:pt>
                <c:pt idx="1">
                  <c:v>98.81</c:v>
                </c:pt>
                <c:pt idx="2" formatCode="0.00">
                  <c:v>99.29</c:v>
                </c:pt>
                <c:pt idx="3">
                  <c:v>104.23</c:v>
                </c:pt>
                <c:pt idx="4">
                  <c:v>99.06</c:v>
                </c:pt>
                <c:pt idx="5">
                  <c:v>100.64</c:v>
                </c:pt>
                <c:pt idx="6">
                  <c:v>93.56</c:v>
                </c:pt>
                <c:pt idx="7">
                  <c:v>88.09</c:v>
                </c:pt>
                <c:pt idx="8">
                  <c:v>108.73</c:v>
                </c:pt>
                <c:pt idx="9">
                  <c:v>98.02</c:v>
                </c:pt>
                <c:pt idx="10">
                  <c:v>95.73</c:v>
                </c:pt>
                <c:pt idx="11">
                  <c:v>98.09</c:v>
                </c:pt>
                <c:pt idx="12">
                  <c:v>104.33</c:v>
                </c:pt>
                <c:pt idx="13">
                  <c:v>104.58</c:v>
                </c:pt>
                <c:pt idx="14">
                  <c:v>103.25</c:v>
                </c:pt>
                <c:pt idx="15">
                  <c:v>105.86</c:v>
                </c:pt>
                <c:pt idx="16">
                  <c:v>106.85</c:v>
                </c:pt>
                <c:pt idx="17">
                  <c:v>109.66</c:v>
                </c:pt>
                <c:pt idx="18">
                  <c:v>99.36</c:v>
                </c:pt>
                <c:pt idx="19">
                  <c:v>97.68</c:v>
                </c:pt>
                <c:pt idx="20">
                  <c:v>106.2</c:v>
                </c:pt>
                <c:pt idx="21">
                  <c:v>105.89</c:v>
                </c:pt>
                <c:pt idx="22">
                  <c:v>109.42</c:v>
                </c:pt>
                <c:pt idx="23">
                  <c:v>109.83</c:v>
                </c:pt>
                <c:pt idx="24">
                  <c:v>114.24</c:v>
                </c:pt>
                <c:pt idx="25">
                  <c:v>118.68</c:v>
                </c:pt>
                <c:pt idx="26">
                  <c:v>112.31</c:v>
                </c:pt>
                <c:pt idx="27">
                  <c:v>118.12</c:v>
                </c:pt>
                <c:pt idx="28">
                  <c:v>117.5</c:v>
                </c:pt>
                <c:pt idx="29">
                  <c:v>117.25</c:v>
                </c:pt>
                <c:pt idx="30">
                  <c:v>104.4</c:v>
                </c:pt>
                <c:pt idx="31">
                  <c:v>102.4</c:v>
                </c:pt>
                <c:pt idx="32">
                  <c:v>118.02</c:v>
                </c:pt>
                <c:pt idx="33">
                  <c:v>111.24</c:v>
                </c:pt>
                <c:pt idx="34">
                  <c:v>118.86</c:v>
                </c:pt>
                <c:pt idx="35">
                  <c:v>116.4</c:v>
                </c:pt>
                <c:pt idx="36">
                  <c:v>121.66</c:v>
                </c:pt>
                <c:pt idx="37">
                  <c:v>130.49</c:v>
                </c:pt>
                <c:pt idx="38">
                  <c:v>126.76</c:v>
                </c:pt>
                <c:pt idx="39">
                  <c:v>129.4</c:v>
                </c:pt>
                <c:pt idx="40">
                  <c:v>130.41999999999999</c:v>
                </c:pt>
                <c:pt idx="41">
                  <c:v>129.65</c:v>
                </c:pt>
                <c:pt idx="42">
                  <c:v>123.75</c:v>
                </c:pt>
                <c:pt idx="43">
                  <c:v>113.34</c:v>
                </c:pt>
                <c:pt idx="44" formatCode="0.00">
                  <c:v>126.2</c:v>
                </c:pt>
                <c:pt idx="45" formatCode="0.00">
                  <c:v>118.45</c:v>
                </c:pt>
                <c:pt idx="46" formatCode="0.00">
                  <c:v>127.37</c:v>
                </c:pt>
                <c:pt idx="47">
                  <c:v>130.24</c:v>
                </c:pt>
                <c:pt idx="48">
                  <c:v>139.44999999999999</c:v>
                </c:pt>
                <c:pt idx="49">
                  <c:v>136.61000000000001</c:v>
                </c:pt>
                <c:pt idx="50">
                  <c:v>134.72999999999999</c:v>
                </c:pt>
                <c:pt idx="51" formatCode="#,##0.00">
                  <c:v>145.60749999999999</c:v>
                </c:pt>
                <c:pt idx="52" formatCode="#,##0.00">
                  <c:v>140.84819999999999</c:v>
                </c:pt>
                <c:pt idx="53" formatCode="#,##0.00">
                  <c:v>152.5968</c:v>
                </c:pt>
                <c:pt idx="54" formatCode="0.00">
                  <c:v>127.1944</c:v>
                </c:pt>
                <c:pt idx="55" formatCode="0.00">
                  <c:v>118.24169999999999</c:v>
                </c:pt>
                <c:pt idx="56" formatCode="0.00">
                  <c:v>130.36449999999999</c:v>
                </c:pt>
                <c:pt idx="57" formatCode="0.00">
                  <c:v>136.3571</c:v>
                </c:pt>
                <c:pt idx="58" formatCode="0.00">
                  <c:v>135.04849999999999</c:v>
                </c:pt>
                <c:pt idx="59" formatCode="#,##0.00">
                  <c:v>129.91929999999999</c:v>
                </c:pt>
                <c:pt idx="60" formatCode="#,##0.00">
                  <c:v>146.22120000000001</c:v>
                </c:pt>
                <c:pt idx="61" formatCode="#,##0.00">
                  <c:v>140.56700000000001</c:v>
                </c:pt>
                <c:pt idx="62" formatCode="#,##0.00">
                  <c:v>144.61070000000001</c:v>
                </c:pt>
                <c:pt idx="63" formatCode="#,##0.00">
                  <c:v>154.7176</c:v>
                </c:pt>
                <c:pt idx="64" formatCode="#,##0.00">
                  <c:v>138.48410000000001</c:v>
                </c:pt>
                <c:pt idx="65" formatCode="#,##0.00">
                  <c:v>153.19329999999999</c:v>
                </c:pt>
                <c:pt idx="66" formatCode="#,##0.00">
                  <c:v>129.4854</c:v>
                </c:pt>
                <c:pt idx="67" formatCode="#,##0.00">
                  <c:v>126.5723</c:v>
                </c:pt>
                <c:pt idx="68" formatCode="#,##0.00">
                  <c:v>133.7251</c:v>
                </c:pt>
                <c:pt idx="69" formatCode="#,##0.00">
                  <c:v>126.262</c:v>
                </c:pt>
                <c:pt idx="70" formatCode="#,##0.00">
                  <c:v>128.84700000000001</c:v>
                </c:pt>
                <c:pt idx="71" formatCode="#,##0.00">
                  <c:v>129.53639999999999</c:v>
                </c:pt>
                <c:pt idx="72" formatCode="#,##0.00">
                  <c:v>143.4392</c:v>
                </c:pt>
                <c:pt idx="73" formatCode="#,##0.00">
                  <c:v>136.04750000000001</c:v>
                </c:pt>
                <c:pt idx="74" formatCode="0.00">
                  <c:v>139.06800000000001</c:v>
                </c:pt>
                <c:pt idx="75" formatCode="0.00">
                  <c:v>144.23330000000001</c:v>
                </c:pt>
                <c:pt idx="76" formatCode="#,##0.00">
                  <c:v>138.58349999999999</c:v>
                </c:pt>
                <c:pt idx="77" formatCode="#,##0.00">
                  <c:v>150.04400000000001</c:v>
                </c:pt>
                <c:pt idx="78" formatCode="#,##0.00">
                  <c:v>130.1182</c:v>
                </c:pt>
                <c:pt idx="79" formatCode="#,##0.00">
                  <c:v>128.73670000000001</c:v>
                </c:pt>
                <c:pt idx="80" formatCode="#,##0.00">
                  <c:v>143.78229999999999</c:v>
                </c:pt>
                <c:pt idx="81" formatCode="#,##0.00">
                  <c:v>141.4658</c:v>
                </c:pt>
                <c:pt idx="82" formatCode="#,##0.00">
                  <c:v>142.61320000000001</c:v>
                </c:pt>
                <c:pt idx="83" formatCode="#,##0.00">
                  <c:v>145.5881</c:v>
                </c:pt>
                <c:pt idx="84" formatCode="#,##0.00">
                  <c:v>152.07390000000001</c:v>
                </c:pt>
                <c:pt idx="85" formatCode="#,##0.00">
                  <c:v>153.35319999999999</c:v>
                </c:pt>
                <c:pt idx="86" formatCode="#,##0.00">
                  <c:v>152.7388</c:v>
                </c:pt>
                <c:pt idx="87" formatCode="#,##0.00">
                  <c:v>160.8946</c:v>
                </c:pt>
                <c:pt idx="88" formatCode="#,##0.00">
                  <c:v>154.96510000000001</c:v>
                </c:pt>
                <c:pt idx="89" formatCode="#,##0.00">
                  <c:v>150.59700000000001</c:v>
                </c:pt>
                <c:pt idx="90" formatCode="#,##0.00">
                  <c:v>138.95060000000001</c:v>
                </c:pt>
                <c:pt idx="91" formatCode="#,##0.00">
                  <c:v>139.1601</c:v>
                </c:pt>
                <c:pt idx="92" formatCode="#,##0.00">
                  <c:v>147.32669999999999</c:v>
                </c:pt>
                <c:pt idx="93" formatCode="#,##0.00">
                  <c:v>147.08240000000001</c:v>
                </c:pt>
                <c:pt idx="94" formatCode="0.00">
                  <c:v>150.3527</c:v>
                </c:pt>
                <c:pt idx="95" formatCode="0.00">
                  <c:v>153.69159999999999</c:v>
                </c:pt>
                <c:pt idx="96" formatCode="0.00">
                  <c:v>156.1782</c:v>
                </c:pt>
                <c:pt idx="97" formatCode="0.00">
                  <c:v>160.06559999999999</c:v>
                </c:pt>
                <c:pt idx="98" formatCode="0.00">
                  <c:v>161.37129999999999</c:v>
                </c:pt>
                <c:pt idx="99" formatCode="0.00">
                  <c:v>160.35599999999999</c:v>
                </c:pt>
                <c:pt idx="100" formatCode="0.00">
                  <c:v>159.68860000000001</c:v>
                </c:pt>
                <c:pt idx="101" formatCode="0.00">
                  <c:v>174.25319999999999</c:v>
                </c:pt>
                <c:pt idx="102" formatCode="0.00">
                  <c:v>150.7715</c:v>
                </c:pt>
                <c:pt idx="103" formatCode="#,##0.00">
                  <c:v>147.2193</c:v>
                </c:pt>
                <c:pt idx="104" formatCode="#,##0.00">
                  <c:v>157.126</c:v>
                </c:pt>
                <c:pt idx="105" formatCode="0.00">
                  <c:v>147.20079999999999</c:v>
                </c:pt>
                <c:pt idx="106" formatCode="#,##0.00">
                  <c:v>159.84059999999999</c:v>
                </c:pt>
                <c:pt idx="107" formatCode="#,##0.00">
                  <c:v>164.7114</c:v>
                </c:pt>
                <c:pt idx="108" formatCode="#,##0.00">
                  <c:v>167.73949999999999</c:v>
                </c:pt>
                <c:pt idx="109" formatCode="0.00">
                  <c:v>172.982</c:v>
                </c:pt>
                <c:pt idx="110" formatCode="0.00">
                  <c:v>160.51140000000001</c:v>
                </c:pt>
                <c:pt idx="111" formatCode="#,##0.00">
                  <c:v>178.61959999999999</c:v>
                </c:pt>
                <c:pt idx="112" formatCode="#,##0.00">
                  <c:v>171.41380000000001</c:v>
                </c:pt>
                <c:pt idx="113" formatCode="0.00">
                  <c:v>170.72909999999999</c:v>
                </c:pt>
                <c:pt idx="114" formatCode="0.00">
                  <c:v>160.6413</c:v>
                </c:pt>
                <c:pt idx="115" formatCode="0.00">
                  <c:v>148.22499999999999</c:v>
                </c:pt>
                <c:pt idx="116" formatCode="0.00">
                  <c:v>159.93350000000001</c:v>
                </c:pt>
                <c:pt idx="117" formatCode="0.00">
                  <c:v>168.83439999999999</c:v>
                </c:pt>
                <c:pt idx="118" formatCode="0.00">
                  <c:v>174.4504</c:v>
                </c:pt>
                <c:pt idx="119" formatCode="0.00">
                  <c:v>166.8921</c:v>
                </c:pt>
                <c:pt idx="120" formatCode="0.00">
                  <c:v>179.0592</c:v>
                </c:pt>
                <c:pt idx="121" formatCode="0.00">
                  <c:v>175.2099</c:v>
                </c:pt>
                <c:pt idx="122" formatCode="0.00">
                  <c:v>164.67240000000001</c:v>
                </c:pt>
                <c:pt idx="123" formatCode="0.00">
                  <c:v>182.3407</c:v>
                </c:pt>
                <c:pt idx="124" formatCode="0.00">
                  <c:v>181.18170000000001</c:v>
                </c:pt>
                <c:pt idx="125" formatCode="0.00">
                  <c:v>173.71420000000001</c:v>
                </c:pt>
                <c:pt idx="126" formatCode="0.00">
                  <c:v>158.8434</c:v>
                </c:pt>
                <c:pt idx="127" formatCode="0.00">
                  <c:v>160.39619999999999</c:v>
                </c:pt>
                <c:pt idx="128" formatCode="0.00">
                  <c:v>163.1396</c:v>
                </c:pt>
                <c:pt idx="129" formatCode="0.00">
                  <c:v>164.90960000000001</c:v>
                </c:pt>
                <c:pt idx="130" formatCode="#,##0.00">
                  <c:v>168.79679999999999</c:v>
                </c:pt>
                <c:pt idx="131" formatCode="#,##0.00">
                  <c:v>161.44839999999999</c:v>
                </c:pt>
                <c:pt idx="132" formatCode="#,##0.00">
                  <c:v>176.35329999999999</c:v>
                </c:pt>
                <c:pt idx="133" formatCode="#,##0.00">
                  <c:v>177.89070000000001</c:v>
                </c:pt>
                <c:pt idx="134" formatCode="#,##0.00">
                  <c:v>179.47370000000001</c:v>
                </c:pt>
                <c:pt idx="135" formatCode="#,##0.00">
                  <c:v>189.47839999999999</c:v>
                </c:pt>
                <c:pt idx="136" formatCode="#,##0.00">
                  <c:v>177.73580000000001</c:v>
                </c:pt>
                <c:pt idx="137" formatCode="#,##0.00">
                  <c:v>189.5772</c:v>
                </c:pt>
                <c:pt idx="138" formatCode="0.00">
                  <c:v>161.4622</c:v>
                </c:pt>
                <c:pt idx="139" formatCode="0.00">
                  <c:v>155.23079999999999</c:v>
                </c:pt>
                <c:pt idx="140" formatCode="0.00">
                  <c:v>169.7835</c:v>
                </c:pt>
                <c:pt idx="141" formatCode="0.00">
                  <c:v>161.93289999999999</c:v>
                </c:pt>
                <c:pt idx="142" formatCode="0.00">
                  <c:v>163.25190000000001</c:v>
                </c:pt>
                <c:pt idx="143" formatCode="0.00">
                  <c:v>163.01419999999999</c:v>
                </c:pt>
                <c:pt idx="144" formatCode="0.00">
                  <c:v>168.114</c:v>
                </c:pt>
                <c:pt idx="145" formatCode="0.00">
                  <c:v>166.66470000000001</c:v>
                </c:pt>
                <c:pt idx="146" formatCode="0.00">
                  <c:v>175.4905</c:v>
                </c:pt>
                <c:pt idx="147" formatCode="0.00">
                  <c:v>181.3184</c:v>
                </c:pt>
                <c:pt idx="148" formatCode="0.00">
                  <c:v>167.01560000000001</c:v>
                </c:pt>
                <c:pt idx="149" formatCode="0.00">
                  <c:v>169.6199</c:v>
                </c:pt>
              </c:numCache>
            </c:numRef>
          </c:val>
          <c:smooth val="0"/>
        </c:ser>
        <c:dLbls>
          <c:showLegendKey val="0"/>
          <c:showVal val="0"/>
          <c:showCatName val="0"/>
          <c:showSerName val="0"/>
          <c:showPercent val="0"/>
          <c:showBubbleSize val="0"/>
        </c:dLbls>
        <c:marker val="1"/>
        <c:smooth val="0"/>
        <c:axId val="321805560"/>
        <c:axId val="321809480"/>
      </c:lineChart>
      <c:catAx>
        <c:axId val="321805560"/>
        <c:scaling>
          <c:orientation val="minMax"/>
        </c:scaling>
        <c:delete val="0"/>
        <c:axPos val="b"/>
        <c:numFmt formatCode="General" sourceLinked="1"/>
        <c:majorTickMark val="cross"/>
        <c:minorTickMark val="none"/>
        <c:tickLblPos val="nextTo"/>
        <c:spPr>
          <a:ln w="3175">
            <a:solidFill>
              <a:schemeClr val="tx2">
                <a:lumMod val="40000"/>
                <a:lumOff val="60000"/>
              </a:schemeClr>
            </a:solidFill>
            <a:prstDash val="solid"/>
          </a:ln>
        </c:spPr>
        <c:txPr>
          <a:bodyPr rot="0" vert="horz"/>
          <a:lstStyle/>
          <a:p>
            <a:pPr>
              <a:defRPr sz="700" b="0" i="0" u="none" strike="noStrike" baseline="0">
                <a:solidFill>
                  <a:srgbClr val="000000"/>
                </a:solidFill>
                <a:latin typeface="Arial"/>
                <a:ea typeface="Arial"/>
                <a:cs typeface="Arial"/>
              </a:defRPr>
            </a:pPr>
            <a:endParaRPr lang="es-EC"/>
          </a:p>
        </c:txPr>
        <c:crossAx val="321809480"/>
        <c:crosses val="autoZero"/>
        <c:auto val="1"/>
        <c:lblAlgn val="ctr"/>
        <c:lblOffset val="100"/>
        <c:tickLblSkip val="3"/>
        <c:tickMarkSkip val="1"/>
        <c:noMultiLvlLbl val="0"/>
      </c:catAx>
      <c:valAx>
        <c:axId val="321809480"/>
        <c:scaling>
          <c:orientation val="minMax"/>
          <c:min val="80"/>
        </c:scaling>
        <c:delete val="0"/>
        <c:axPos val="l"/>
        <c:numFmt formatCode="General" sourceLinked="1"/>
        <c:majorTickMark val="out"/>
        <c:minorTickMark val="none"/>
        <c:tickLblPos val="nextTo"/>
        <c:spPr>
          <a:ln w="3175">
            <a:solidFill>
              <a:schemeClr val="tx2">
                <a:lumMod val="40000"/>
                <a:lumOff val="60000"/>
              </a:schemeClr>
            </a:solidFill>
            <a:prstDash val="solid"/>
          </a:ln>
        </c:spPr>
        <c:txPr>
          <a:bodyPr rot="0" vert="horz"/>
          <a:lstStyle/>
          <a:p>
            <a:pPr>
              <a:defRPr sz="700" b="0" i="0" u="none" strike="noStrike" baseline="0">
                <a:solidFill>
                  <a:srgbClr val="000000"/>
                </a:solidFill>
                <a:latin typeface="Arial"/>
                <a:ea typeface="Arial"/>
                <a:cs typeface="Arial"/>
              </a:defRPr>
            </a:pPr>
            <a:endParaRPr lang="es-EC"/>
          </a:p>
        </c:txPr>
        <c:crossAx val="321805560"/>
        <c:crosses val="autoZero"/>
        <c:crossBetween val="midCat"/>
      </c:valAx>
      <c:spPr>
        <a:solidFill>
          <a:schemeClr val="bg1"/>
        </a:solidFill>
        <a:ln w="12700">
          <a:solidFill>
            <a:schemeClr val="tx2">
              <a:lumMod val="20000"/>
              <a:lumOff val="80000"/>
            </a:schemeClr>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ANALISIS DEL CICLO ECONOMICO PERIODO</a:t>
            </a:r>
            <a:r>
              <a:rPr lang="en-US" baseline="0"/>
              <a:t> 2005-2015</a:t>
            </a:r>
          </a:p>
        </c:rich>
      </c:tx>
      <c:layout/>
      <c:overlay val="0"/>
    </c:title>
    <c:autoTitleDeleted val="0"/>
    <c:plotArea>
      <c:layout/>
      <c:lineChart>
        <c:grouping val="standard"/>
        <c:varyColors val="0"/>
        <c:ser>
          <c:idx val="0"/>
          <c:order val="0"/>
          <c:tx>
            <c:strRef>
              <c:f>[tabla.xlsx]Hoja3!$B$4</c:f>
              <c:strCache>
                <c:ptCount val="1"/>
                <c:pt idx="0">
                  <c:v>TASA DE 
CRECIMIENTO 
ECONOMICO</c:v>
                </c:pt>
              </c:strCache>
            </c:strRef>
          </c:tx>
          <c:spPr>
            <a:ln w="25400"/>
          </c:spPr>
          <c:marker>
            <c:symbol val="none"/>
          </c:marker>
          <c:cat>
            <c:strRef>
              <c:f>[tabla.xlsx]Hoja3!$A$5:$A$44</c:f>
              <c:strCache>
                <c:ptCount val="40"/>
                <c:pt idx="0">
                  <c:v>Ene.05</c:v>
                </c:pt>
                <c:pt idx="1">
                  <c:v>Mar.05</c:v>
                </c:pt>
                <c:pt idx="2">
                  <c:v>Ago.05</c:v>
                </c:pt>
                <c:pt idx="3">
                  <c:v>Nov.05</c:v>
                </c:pt>
                <c:pt idx="4">
                  <c:v>Jun.06</c:v>
                </c:pt>
                <c:pt idx="5">
                  <c:v>Oct.06</c:v>
                </c:pt>
                <c:pt idx="6">
                  <c:v>Ene.07</c:v>
                </c:pt>
                <c:pt idx="7">
                  <c:v>Jun.07</c:v>
                </c:pt>
                <c:pt idx="8">
                  <c:v>Ago.07</c:v>
                </c:pt>
                <c:pt idx="9">
                  <c:v>Oct.07</c:v>
                </c:pt>
                <c:pt idx="10">
                  <c:v>Ene.08</c:v>
                </c:pt>
                <c:pt idx="11">
                  <c:v>Mar.08</c:v>
                </c:pt>
                <c:pt idx="12">
                  <c:v>Abr.08</c:v>
                </c:pt>
                <c:pt idx="13">
                  <c:v>Jul.08</c:v>
                </c:pt>
                <c:pt idx="14">
                  <c:v>Sep.08</c:v>
                </c:pt>
                <c:pt idx="15">
                  <c:v>Nov.08</c:v>
                </c:pt>
                <c:pt idx="16">
                  <c:v>Dic.08</c:v>
                </c:pt>
                <c:pt idx="17">
                  <c:v>Abr.09</c:v>
                </c:pt>
                <c:pt idx="18">
                  <c:v>Jun.09</c:v>
                </c:pt>
                <c:pt idx="19">
                  <c:v>Sep.09</c:v>
                </c:pt>
                <c:pt idx="20">
                  <c:v>Nov.09</c:v>
                </c:pt>
                <c:pt idx="21">
                  <c:v>Ene.10</c:v>
                </c:pt>
                <c:pt idx="22">
                  <c:v>Feb.10</c:v>
                </c:pt>
                <c:pt idx="23">
                  <c:v>Mar.10</c:v>
                </c:pt>
                <c:pt idx="24">
                  <c:v>May.10</c:v>
                </c:pt>
                <c:pt idx="25">
                  <c:v>Ago.10</c:v>
                </c:pt>
                <c:pt idx="26">
                  <c:v>Oct.10</c:v>
                </c:pt>
                <c:pt idx="27">
                  <c:v>Dic.10</c:v>
                </c:pt>
                <c:pt idx="28">
                  <c:v>Mar.11</c:v>
                </c:pt>
                <c:pt idx="29">
                  <c:v>May.11</c:v>
                </c:pt>
                <c:pt idx="30">
                  <c:v>Nov.11</c:v>
                </c:pt>
                <c:pt idx="31">
                  <c:v>May.12</c:v>
                </c:pt>
                <c:pt idx="32">
                  <c:v>Jun.12</c:v>
                </c:pt>
                <c:pt idx="33">
                  <c:v>Ene.13</c:v>
                </c:pt>
                <c:pt idx="34">
                  <c:v>Abr.13</c:v>
                </c:pt>
                <c:pt idx="35">
                  <c:v>Jun.13</c:v>
                </c:pt>
                <c:pt idx="36">
                  <c:v>Ago.13</c:v>
                </c:pt>
                <c:pt idx="37">
                  <c:v>May.14</c:v>
                </c:pt>
                <c:pt idx="38">
                  <c:v>Nov. 14</c:v>
                </c:pt>
                <c:pt idx="39">
                  <c:v>Mar. 15</c:v>
                </c:pt>
              </c:strCache>
            </c:strRef>
          </c:cat>
          <c:val>
            <c:numRef>
              <c:f>[tabla.xlsx]Hoja3!$B$5:$B$44</c:f>
              <c:numCache>
                <c:formatCode>0.00</c:formatCode>
                <c:ptCount val="40"/>
                <c:pt idx="0">
                  <c:v>101.3</c:v>
                </c:pt>
                <c:pt idx="1">
                  <c:v>101.4</c:v>
                </c:pt>
                <c:pt idx="2">
                  <c:v>101</c:v>
                </c:pt>
                <c:pt idx="3">
                  <c:v>100.8</c:v>
                </c:pt>
                <c:pt idx="4">
                  <c:v>100.6</c:v>
                </c:pt>
                <c:pt idx="5">
                  <c:v>100</c:v>
                </c:pt>
                <c:pt idx="6">
                  <c:v>99.6</c:v>
                </c:pt>
                <c:pt idx="7">
                  <c:v>99.1</c:v>
                </c:pt>
                <c:pt idx="8">
                  <c:v>99.3</c:v>
                </c:pt>
                <c:pt idx="9">
                  <c:v>99.5</c:v>
                </c:pt>
                <c:pt idx="10">
                  <c:v>100.3</c:v>
                </c:pt>
                <c:pt idx="11">
                  <c:v>100.7</c:v>
                </c:pt>
                <c:pt idx="12">
                  <c:v>101</c:v>
                </c:pt>
                <c:pt idx="13">
                  <c:v>101.6</c:v>
                </c:pt>
                <c:pt idx="14">
                  <c:v>101.8</c:v>
                </c:pt>
                <c:pt idx="15">
                  <c:v>101.6</c:v>
                </c:pt>
                <c:pt idx="16">
                  <c:v>101.4</c:v>
                </c:pt>
                <c:pt idx="17">
                  <c:v>100.5</c:v>
                </c:pt>
                <c:pt idx="18">
                  <c:v>99.6</c:v>
                </c:pt>
                <c:pt idx="19">
                  <c:v>98.7</c:v>
                </c:pt>
                <c:pt idx="20">
                  <c:v>98</c:v>
                </c:pt>
                <c:pt idx="21">
                  <c:v>97.6</c:v>
                </c:pt>
                <c:pt idx="22">
                  <c:v>97.45</c:v>
                </c:pt>
                <c:pt idx="23">
                  <c:v>97.4</c:v>
                </c:pt>
                <c:pt idx="24">
                  <c:v>97.5</c:v>
                </c:pt>
                <c:pt idx="25">
                  <c:v>97.5</c:v>
                </c:pt>
                <c:pt idx="26">
                  <c:v>98.5</c:v>
                </c:pt>
                <c:pt idx="27">
                  <c:v>99.1</c:v>
                </c:pt>
                <c:pt idx="28">
                  <c:v>100</c:v>
                </c:pt>
                <c:pt idx="29">
                  <c:v>100.6</c:v>
                </c:pt>
                <c:pt idx="30">
                  <c:v>101.3</c:v>
                </c:pt>
                <c:pt idx="31">
                  <c:v>101.1</c:v>
                </c:pt>
                <c:pt idx="32">
                  <c:v>100.9</c:v>
                </c:pt>
                <c:pt idx="33">
                  <c:v>100</c:v>
                </c:pt>
                <c:pt idx="34">
                  <c:v>99.7</c:v>
                </c:pt>
                <c:pt idx="35">
                  <c:v>99.6</c:v>
                </c:pt>
                <c:pt idx="36">
                  <c:v>99.6</c:v>
                </c:pt>
                <c:pt idx="37" formatCode="General">
                  <c:v>100.4</c:v>
                </c:pt>
                <c:pt idx="38">
                  <c:v>99.5</c:v>
                </c:pt>
                <c:pt idx="39">
                  <c:v>100.3</c:v>
                </c:pt>
              </c:numCache>
            </c:numRef>
          </c:val>
          <c:smooth val="0"/>
        </c:ser>
        <c:dLbls>
          <c:showLegendKey val="0"/>
          <c:showVal val="0"/>
          <c:showCatName val="0"/>
          <c:showSerName val="0"/>
          <c:showPercent val="0"/>
          <c:showBubbleSize val="0"/>
        </c:dLbls>
        <c:smooth val="0"/>
        <c:axId val="321803992"/>
        <c:axId val="321809872"/>
      </c:lineChart>
      <c:catAx>
        <c:axId val="321803992"/>
        <c:scaling>
          <c:orientation val="minMax"/>
        </c:scaling>
        <c:delete val="0"/>
        <c:axPos val="b"/>
        <c:minorGridlines/>
        <c:title>
          <c:tx>
            <c:rich>
              <a:bodyPr/>
              <a:lstStyle/>
              <a:p>
                <a:pPr>
                  <a:defRPr sz="1200"/>
                </a:pPr>
                <a:r>
                  <a:rPr lang="es-EC" sz="1200"/>
                  <a:t>PERIODOS</a:t>
                </a:r>
              </a:p>
            </c:rich>
          </c:tx>
          <c:layout/>
          <c:overlay val="0"/>
        </c:title>
        <c:numFmt formatCode="General" sourceLinked="0"/>
        <c:majorTickMark val="out"/>
        <c:minorTickMark val="none"/>
        <c:tickLblPos val="nextTo"/>
        <c:crossAx val="321809872"/>
        <c:crosses val="autoZero"/>
        <c:auto val="1"/>
        <c:lblAlgn val="ctr"/>
        <c:lblOffset val="100"/>
        <c:noMultiLvlLbl val="0"/>
      </c:catAx>
      <c:valAx>
        <c:axId val="321809872"/>
        <c:scaling>
          <c:orientation val="minMax"/>
        </c:scaling>
        <c:delete val="0"/>
        <c:axPos val="l"/>
        <c:majorGridlines/>
        <c:title>
          <c:tx>
            <c:rich>
              <a:bodyPr rot="-5400000" vert="horz"/>
              <a:lstStyle/>
              <a:p>
                <a:pPr>
                  <a:defRPr sz="1200"/>
                </a:pPr>
                <a:r>
                  <a:rPr lang="es-EC" sz="1200"/>
                  <a:t>PIB  </a:t>
                </a:r>
              </a:p>
              <a:p>
                <a:pPr>
                  <a:defRPr sz="1200"/>
                </a:pPr>
                <a:r>
                  <a:rPr lang="es-EC" sz="1200" baseline="0"/>
                  <a:t> (en millones de dolares)</a:t>
                </a:r>
                <a:endParaRPr lang="es-EC" sz="1200"/>
              </a:p>
            </c:rich>
          </c:tx>
          <c:layout/>
          <c:overlay val="0"/>
        </c:title>
        <c:numFmt formatCode="0.00" sourceLinked="1"/>
        <c:majorTickMark val="out"/>
        <c:minorTickMark val="none"/>
        <c:tickLblPos val="nextTo"/>
        <c:crossAx val="321803992"/>
        <c:crosses val="autoZero"/>
        <c:crossBetween val="between"/>
      </c:valAx>
    </c:plotArea>
    <c:legend>
      <c:legendPos val="r"/>
      <c:layout/>
      <c:overlay val="0"/>
      <c:txPr>
        <a:bodyPr/>
        <a:lstStyle/>
        <a:p>
          <a:pPr>
            <a:defRPr sz="1200"/>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EVOLUCION DE LA BALANZA COMERCIAL PERIODO 2005 - 2015</a:t>
            </a:r>
            <a:endParaRPr lang="en-US" sz="1400">
              <a:effectLst/>
            </a:endParaRPr>
          </a:p>
        </c:rich>
      </c:tx>
      <c:layout/>
      <c:overlay val="0"/>
      <c:spPr>
        <a:noFill/>
        <a:ln>
          <a:noFill/>
        </a:ln>
        <a:effectLst/>
      </c:spPr>
    </c:title>
    <c:autoTitleDeleted val="0"/>
    <c:plotArea>
      <c:layout/>
      <c:scatterChart>
        <c:scatterStyle val="lineMarker"/>
        <c:varyColors val="0"/>
        <c:ser>
          <c:idx val="0"/>
          <c:order val="0"/>
          <c:tx>
            <c:strRef>
              <c:f>'[tabla (1).xlsx]Hoja1'!$A$4</c:f>
              <c:strCache>
                <c:ptCount val="1"/>
                <c:pt idx="0">
                  <c:v>Balanza Comercial Petrolera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'[tabla (1).xlsx]Hoja1'!$B$3:$L$3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'[tabla (1).xlsx]Hoja1'!$B$4:$L$4</c:f>
              <c:numCache>
                <c:formatCode>0.0</c:formatCode>
                <c:ptCount val="11"/>
                <c:pt idx="0">
                  <c:v>4155</c:v>
                </c:pt>
                <c:pt idx="1">
                  <c:v>5164</c:v>
                </c:pt>
                <c:pt idx="2">
                  <c:v>4459.63</c:v>
                </c:pt>
                <c:pt idx="3">
                  <c:v>8028.82</c:v>
                </c:pt>
                <c:pt idx="4">
                  <c:v>3655</c:v>
                </c:pt>
                <c:pt idx="5">
                  <c:v>4513.83</c:v>
                </c:pt>
                <c:pt idx="6">
                  <c:v>6613.99</c:v>
                </c:pt>
                <c:pt idx="7">
                  <c:v>7349.8</c:v>
                </c:pt>
                <c:pt idx="8">
                  <c:v>6865</c:v>
                </c:pt>
                <c:pt idx="9">
                  <c:v>6386.2</c:v>
                </c:pt>
                <c:pt idx="10">
                  <c:v>2537.6</c:v>
                </c:pt>
              </c:numCache>
            </c:numRef>
          </c:yVal>
          <c:smooth val="0"/>
        </c:ser>
        <c:ser>
          <c:idx val="1"/>
          <c:order val="1"/>
          <c:tx>
            <c:strRef>
              <c:f>'[tabla (1).xlsx]Hoja1'!$A$5</c:f>
              <c:strCache>
                <c:ptCount val="1"/>
                <c:pt idx="0">
                  <c:v>Balanza Comercial No Petrolera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'[tabla (1).xlsx]Hoja1'!$B$3:$L$3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'[tabla (1).xlsx]Hoja1'!$B$5:$L$5</c:f>
              <c:numCache>
                <c:formatCode>0.0</c:formatCode>
                <c:ptCount val="11"/>
                <c:pt idx="0">
                  <c:v>-3623</c:v>
                </c:pt>
                <c:pt idx="1">
                  <c:v>-3715</c:v>
                </c:pt>
                <c:pt idx="2">
                  <c:v>-3389.66</c:v>
                </c:pt>
                <c:pt idx="3">
                  <c:v>-6155.99</c:v>
                </c:pt>
                <c:pt idx="4">
                  <c:v>-3913.55</c:v>
                </c:pt>
                <c:pt idx="5">
                  <c:v>-6033.46</c:v>
                </c:pt>
                <c:pt idx="6">
                  <c:v>-6898.74</c:v>
                </c:pt>
                <c:pt idx="7">
                  <c:v>-7460.5</c:v>
                </c:pt>
                <c:pt idx="8">
                  <c:v>-8078.8</c:v>
                </c:pt>
                <c:pt idx="9">
                  <c:v>-6236.4</c:v>
                </c:pt>
                <c:pt idx="10">
                  <c:v>-4423.6000000000004</c:v>
                </c:pt>
              </c:numCache>
            </c:numRef>
          </c:yVal>
          <c:smooth val="0"/>
        </c:ser>
        <c:ser>
          <c:idx val="2"/>
          <c:order val="2"/>
          <c:tx>
            <c:strRef>
              <c:f>'[tabla (1).xlsx]Hoja1'!$A$6</c:f>
              <c:strCache>
                <c:ptCount val="1"/>
                <c:pt idx="0">
                  <c:v>Balanza Comercial Total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'[tabla (1).xlsx]Hoja1'!$B$3:$L$3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xVal>
          <c:yVal>
            <c:numRef>
              <c:f>'[tabla (1).xlsx]Hoja1'!$B$6:$L$6</c:f>
              <c:numCache>
                <c:formatCode>0.0</c:formatCode>
                <c:ptCount val="11"/>
                <c:pt idx="0">
                  <c:v>532</c:v>
                </c:pt>
                <c:pt idx="1">
                  <c:v>1449</c:v>
                </c:pt>
                <c:pt idx="2">
                  <c:v>1069.9700000000003</c:v>
                </c:pt>
                <c:pt idx="3">
                  <c:v>1872.83</c:v>
                </c:pt>
                <c:pt idx="4">
                  <c:v>-258.55000000000018</c:v>
                </c:pt>
                <c:pt idx="5">
                  <c:v>-1519.63</c:v>
                </c:pt>
                <c:pt idx="6">
                  <c:v>-284.75</c:v>
                </c:pt>
                <c:pt idx="7">
                  <c:v>-110.69999999999982</c:v>
                </c:pt>
                <c:pt idx="8">
                  <c:v>-1213.8000000000002</c:v>
                </c:pt>
                <c:pt idx="9">
                  <c:v>149.80000000000018</c:v>
                </c:pt>
                <c:pt idx="10">
                  <c:v>-1886.0000000000005</c:v>
                </c:pt>
              </c:numCache>
            </c:numRef>
          </c:yVal>
          <c:smooth val="0"/>
        </c:ser>
        <c:dLbls>
          <c:showLegendKey val="0"/>
          <c:showVal val="0"/>
          <c:showCatName val="0"/>
          <c:showSerName val="0"/>
          <c:showPercent val="0"/>
          <c:showBubbleSize val="0"/>
        </c:dLbls>
        <c:axId val="322622160"/>
        <c:axId val="322619024"/>
      </c:scatterChart>
      <c:valAx>
        <c:axId val="322622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619024"/>
        <c:crosses val="autoZero"/>
        <c:crossBetween val="midCat"/>
        <c:majorUnit val="1"/>
      </c:valAx>
      <c:valAx>
        <c:axId val="322619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62216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pPr algn="ctr" defTabSz="914400">
            <a:buNone/>
          </a:pPr>
          <a:r>
            <a:rPr lang="es-ES" noProof="1" smtClean="0"/>
            <a:t>Balanza Comercial</a:t>
          </a:r>
          <a:endParaRPr lang="es-ES" noProof="1"/>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902514D4-9367-48BD-AB98-415C361E8095}">
      <dgm:prSet phldrT="[Text]"/>
      <dgm:spPr/>
      <dgm:t>
        <a:bodyPr/>
        <a:lstStyle/>
        <a:p>
          <a:pPr algn="ctr" defTabSz="914400">
            <a:buNone/>
          </a:pPr>
          <a:r>
            <a:rPr lang="es-ES" noProof="1" smtClean="0"/>
            <a:t>Medidas Arancelarias</a:t>
          </a:r>
          <a:endParaRPr lang="es-ES" noProof="1"/>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42DDB17B-32B6-4380-AEA0-A9CDCE0F4C58}">
      <dgm:prSet phldrT="[Text]"/>
      <dgm:spPr/>
      <dgm:t>
        <a:bodyPr/>
        <a:lstStyle/>
        <a:p>
          <a:pPr algn="ctr" defTabSz="914400">
            <a:buNone/>
          </a:pPr>
          <a:r>
            <a:rPr lang="es-ES" noProof="1" smtClean="0"/>
            <a:t>Impacto Económico</a:t>
          </a:r>
          <a:endParaRPr lang="es-ES" noProof="1"/>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2B9101F4-B5D1-4AB7-BC83-753D06A88415}" type="pres">
      <dgm:prSet presAssocID="{70FEEDF0-9ED0-4D7F-AB97-F24DEA096723}" presName="Parent1" presStyleLbl="revTx" presStyleIdx="0" presStyleCnt="3">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E0AE086-AABF-4A0E-98D0-5626D79C154F}" type="pres">
      <dgm:prSet presAssocID="{902514D4-9367-48BD-AB98-415C361E8095}" presName="Parent2" presStyleLbl="revTx" presStyleIdx="1" presStyleCnt="3">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6AED50E6-1C35-4B77-9E90-501897F8F6D8}" type="pres">
      <dgm:prSet presAssocID="{42DDB17B-32B6-4380-AEA0-A9CDCE0F4C58}" presName="Parent3" presStyleLbl="revTx" presStyleIdx="2" presStyleCnt="3">
        <dgm:presLayoutVars>
          <dgm:chMax val="1"/>
          <dgm:chPref val="1"/>
          <dgm:bulletEnabled val="1"/>
        </dgm:presLayoutVars>
      </dgm:prSet>
      <dgm:spPr/>
      <dgm:t>
        <a:bodyPr/>
        <a:lstStyle/>
        <a:p>
          <a:endParaRPr lang="en-US"/>
        </a:p>
      </dgm:t>
    </dgm:pt>
  </dgm:ptLst>
  <dgm:cxnLst>
    <dgm:cxn modelId="{84A39D74-ACD5-4AD1-8DF9-A4C64E2726E0}" type="presOf" srcId="{42DDB17B-32B6-4380-AEA0-A9CDCE0F4C58}" destId="{6AED50E6-1C35-4B77-9E90-501897F8F6D8}"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B01C33A7-8A0C-4A88-A482-547561053F08}" type="presOf" srcId="{70FEEDF0-9ED0-4D7F-AB97-F24DEA096723}" destId="{2B9101F4-B5D1-4AB7-BC83-753D06A88415}" srcOrd="0" destOrd="0" presId="urn:microsoft.com/office/officeart/2009/layout/CircleArrowProcess"/>
    <dgm:cxn modelId="{3064ED05-7C34-49F7-BF9D-60BA36B6C51D}" type="presOf" srcId="{9EFDE1E0-36B2-42FD-8BC1-DEC0FAC5CDC6}" destId="{0746AFD6-81AF-4A03-965B-E5FD2AC99902}" srcOrd="0" destOrd="0" presId="urn:microsoft.com/office/officeart/2009/layout/CircleArrowProcess"/>
    <dgm:cxn modelId="{C9004133-AF49-44B6-88B8-57CEDE8D6FE3}"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F80B6E4E-8530-407B-B095-0491343B2370}" type="presParOf" srcId="{0746AFD6-81AF-4A03-965B-E5FD2AC99902}" destId="{B8A5ADE6-C095-47F2-9BD8-3724EF926095}" srcOrd="0" destOrd="0" presId="urn:microsoft.com/office/officeart/2009/layout/CircleArrowProcess"/>
    <dgm:cxn modelId="{F4038CEC-1F82-4468-9968-6BDEB5BCB1D6}" type="presParOf" srcId="{B8A5ADE6-C095-47F2-9BD8-3724EF926095}" destId="{8BB83C97-51F0-45C6-863A-E48679F22BC5}" srcOrd="0" destOrd="0" presId="urn:microsoft.com/office/officeart/2009/layout/CircleArrowProcess"/>
    <dgm:cxn modelId="{0845DD23-B2D5-47E4-8AF6-83BE4803B21A}" type="presParOf" srcId="{0746AFD6-81AF-4A03-965B-E5FD2AC99902}" destId="{2B9101F4-B5D1-4AB7-BC83-753D06A88415}" srcOrd="1" destOrd="0" presId="urn:microsoft.com/office/officeart/2009/layout/CircleArrowProcess"/>
    <dgm:cxn modelId="{66DC735F-DB28-4FEE-93F9-5048A090D69D}" type="presParOf" srcId="{0746AFD6-81AF-4A03-965B-E5FD2AC99902}" destId="{49C4C8C0-A665-47B8-AD0B-A80BD66447C9}" srcOrd="2" destOrd="0" presId="urn:microsoft.com/office/officeart/2009/layout/CircleArrowProcess"/>
    <dgm:cxn modelId="{ADACEFE1-C8DE-4AB6-BA9A-19D8325C4383}" type="presParOf" srcId="{49C4C8C0-A665-47B8-AD0B-A80BD66447C9}" destId="{12D2183B-C8C1-4ADD-8BFA-63A0024D79DB}" srcOrd="0" destOrd="0" presId="urn:microsoft.com/office/officeart/2009/layout/CircleArrowProcess"/>
    <dgm:cxn modelId="{303E99D1-4CC8-46C8-A33D-6B8C0A7640B1}" type="presParOf" srcId="{0746AFD6-81AF-4A03-965B-E5FD2AC99902}" destId="{4E0AE086-AABF-4A0E-98D0-5626D79C154F}" srcOrd="3" destOrd="0" presId="urn:microsoft.com/office/officeart/2009/layout/CircleArrowProcess"/>
    <dgm:cxn modelId="{66C1CF45-28B5-44CB-9914-F31D55E6D8F7}" type="presParOf" srcId="{0746AFD6-81AF-4A03-965B-E5FD2AC99902}" destId="{C57F095C-D392-4DF1-8FBB-9D795D0570B7}" srcOrd="4" destOrd="0" presId="urn:microsoft.com/office/officeart/2009/layout/CircleArrowProcess"/>
    <dgm:cxn modelId="{34B40DFA-A669-4C4C-A55C-62901B802886}" type="presParOf" srcId="{C57F095C-D392-4DF1-8FBB-9D795D0570B7}" destId="{339FCDE6-ACB1-4FC6-B770-034DE4C59DA1}" srcOrd="0" destOrd="0" presId="urn:microsoft.com/office/officeart/2009/layout/CircleArrowProcess"/>
    <dgm:cxn modelId="{95C9BE3F-FA1A-4075-9B50-A143EF2A8060}" type="presParOf" srcId="{0746AFD6-81AF-4A03-965B-E5FD2AC99902}" destId="{6AED50E6-1C35-4B77-9E90-501897F8F6D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80C446-A47B-429A-864B-18D538AAF9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FF8F4C1F-9C09-4189-849A-6C8DF1AD5E70}">
      <dgm:prSet phldrT="[Texto]"/>
      <dgm:spPr/>
      <dgm:t>
        <a:bodyPr/>
        <a:lstStyle/>
        <a:p>
          <a:r>
            <a:rPr lang="es-EC" dirty="0" smtClean="0"/>
            <a:t>15% Sobretasa</a:t>
          </a:r>
          <a:endParaRPr lang="es-EC" dirty="0"/>
        </a:p>
      </dgm:t>
    </dgm:pt>
    <dgm:pt modelId="{971B7D21-1966-444E-8C96-EB984F54601C}" type="parTrans" cxnId="{8F42FE79-222F-4D14-805B-341AF58E0C56}">
      <dgm:prSet/>
      <dgm:spPr/>
      <dgm:t>
        <a:bodyPr/>
        <a:lstStyle/>
        <a:p>
          <a:endParaRPr lang="es-EC"/>
        </a:p>
      </dgm:t>
    </dgm:pt>
    <dgm:pt modelId="{9655A532-8B56-41D0-BB3C-B71B9902F814}" type="sibTrans" cxnId="{8F42FE79-222F-4D14-805B-341AF58E0C56}">
      <dgm:prSet/>
      <dgm:spPr/>
      <dgm:t>
        <a:bodyPr/>
        <a:lstStyle/>
        <a:p>
          <a:endParaRPr lang="es-EC"/>
        </a:p>
      </dgm:t>
    </dgm:pt>
    <dgm:pt modelId="{DF469BD2-1718-45CD-9ED5-3C86EFCDDEAA}">
      <dgm:prSet phldrT="[Texto]"/>
      <dgm:spPr/>
      <dgm:t>
        <a:bodyPr/>
        <a:lstStyle/>
        <a:p>
          <a:r>
            <a:rPr lang="es-EC" dirty="0" smtClean="0"/>
            <a:t>10% Abril</a:t>
          </a:r>
          <a:endParaRPr lang="es-EC" dirty="0"/>
        </a:p>
      </dgm:t>
    </dgm:pt>
    <dgm:pt modelId="{4B60488D-2FA4-4E56-9D8A-4B6747C11853}" type="parTrans" cxnId="{F0D26427-10ED-406C-ABE1-58CAA0BFB1D9}">
      <dgm:prSet/>
      <dgm:spPr/>
      <dgm:t>
        <a:bodyPr/>
        <a:lstStyle/>
        <a:p>
          <a:endParaRPr lang="es-EC"/>
        </a:p>
      </dgm:t>
    </dgm:pt>
    <dgm:pt modelId="{A9EF3B95-14D5-44DA-8755-CCC8E0657CD9}" type="sibTrans" cxnId="{F0D26427-10ED-406C-ABE1-58CAA0BFB1D9}">
      <dgm:prSet/>
      <dgm:spPr/>
      <dgm:t>
        <a:bodyPr/>
        <a:lstStyle/>
        <a:p>
          <a:endParaRPr lang="es-EC"/>
        </a:p>
      </dgm:t>
    </dgm:pt>
    <dgm:pt modelId="{2378E10A-AB4E-4F21-8BAC-3DA728DB74BD}">
      <dgm:prSet phldrT="[Texto]"/>
      <dgm:spPr/>
      <dgm:t>
        <a:bodyPr/>
        <a:lstStyle/>
        <a:p>
          <a:r>
            <a:rPr lang="es-EC" dirty="0" smtClean="0"/>
            <a:t>5% Mayo</a:t>
          </a:r>
          <a:endParaRPr lang="es-EC" dirty="0"/>
        </a:p>
      </dgm:t>
    </dgm:pt>
    <dgm:pt modelId="{E1C81175-5012-463D-8640-BC1FD1B5B403}" type="parTrans" cxnId="{AF434DC5-AC29-4FE0-9CDE-5B4B3E03999B}">
      <dgm:prSet/>
      <dgm:spPr/>
      <dgm:t>
        <a:bodyPr/>
        <a:lstStyle/>
        <a:p>
          <a:endParaRPr lang="es-EC"/>
        </a:p>
      </dgm:t>
    </dgm:pt>
    <dgm:pt modelId="{04C52EE4-6E69-4BDC-BDAC-D1C402931CE9}" type="sibTrans" cxnId="{AF434DC5-AC29-4FE0-9CDE-5B4B3E03999B}">
      <dgm:prSet/>
      <dgm:spPr/>
      <dgm:t>
        <a:bodyPr/>
        <a:lstStyle/>
        <a:p>
          <a:endParaRPr lang="es-EC"/>
        </a:p>
      </dgm:t>
    </dgm:pt>
    <dgm:pt modelId="{A6D6C467-1B30-4EA4-9AB7-63BA8C1895F7}">
      <dgm:prSet phldrT="[Texto]"/>
      <dgm:spPr/>
      <dgm:t>
        <a:bodyPr/>
        <a:lstStyle/>
        <a:p>
          <a:r>
            <a:rPr lang="es-EC" dirty="0" smtClean="0"/>
            <a:t>35% Sobretasa</a:t>
          </a:r>
          <a:endParaRPr lang="es-EC" dirty="0"/>
        </a:p>
      </dgm:t>
    </dgm:pt>
    <dgm:pt modelId="{4B72BC52-3F33-4406-8259-42071FA4C039}" type="parTrans" cxnId="{BF6261F5-815E-43C5-A16A-009C95B3F7DC}">
      <dgm:prSet/>
      <dgm:spPr/>
      <dgm:t>
        <a:bodyPr/>
        <a:lstStyle/>
        <a:p>
          <a:endParaRPr lang="es-EC"/>
        </a:p>
      </dgm:t>
    </dgm:pt>
    <dgm:pt modelId="{749FCCE3-13FD-4A44-BA51-B02E33DE0C86}" type="sibTrans" cxnId="{BF6261F5-815E-43C5-A16A-009C95B3F7DC}">
      <dgm:prSet/>
      <dgm:spPr/>
      <dgm:t>
        <a:bodyPr/>
        <a:lstStyle/>
        <a:p>
          <a:endParaRPr lang="es-EC"/>
        </a:p>
      </dgm:t>
    </dgm:pt>
    <dgm:pt modelId="{A19B8DFA-9E0A-44AB-AC8E-DCC021F811DA}">
      <dgm:prSet phldrT="[Texto]"/>
      <dgm:spPr/>
      <dgm:t>
        <a:bodyPr/>
        <a:lstStyle/>
        <a:p>
          <a:r>
            <a:rPr lang="es-EC" dirty="0" smtClean="0"/>
            <a:t>23,3% Abril</a:t>
          </a:r>
          <a:endParaRPr lang="es-EC" dirty="0"/>
        </a:p>
      </dgm:t>
    </dgm:pt>
    <dgm:pt modelId="{2AE0CF52-0CA7-4EA8-99FB-3EB7E126ABA9}" type="parTrans" cxnId="{5C7F815A-E576-4FEA-B0E2-468925A7738E}">
      <dgm:prSet/>
      <dgm:spPr/>
      <dgm:t>
        <a:bodyPr/>
        <a:lstStyle/>
        <a:p>
          <a:endParaRPr lang="es-EC"/>
        </a:p>
      </dgm:t>
    </dgm:pt>
    <dgm:pt modelId="{9BD8AED9-ACFB-4B3A-A6A0-C7DFC8A2E7D7}" type="sibTrans" cxnId="{5C7F815A-E576-4FEA-B0E2-468925A7738E}">
      <dgm:prSet/>
      <dgm:spPr/>
      <dgm:t>
        <a:bodyPr/>
        <a:lstStyle/>
        <a:p>
          <a:endParaRPr lang="es-EC"/>
        </a:p>
      </dgm:t>
    </dgm:pt>
    <dgm:pt modelId="{3E476C79-34E2-4EBB-B231-B8136C1286B9}">
      <dgm:prSet phldrT="[Texto]"/>
      <dgm:spPr/>
      <dgm:t>
        <a:bodyPr/>
        <a:lstStyle/>
        <a:p>
          <a:r>
            <a:rPr lang="es-EC" dirty="0" smtClean="0"/>
            <a:t>11,7% Mayo</a:t>
          </a:r>
          <a:endParaRPr lang="es-EC" dirty="0"/>
        </a:p>
      </dgm:t>
    </dgm:pt>
    <dgm:pt modelId="{068D7CAF-BB88-4BC2-9A8A-4B1B7D4F62AB}" type="parTrans" cxnId="{D0B395CB-EF01-473E-ADCD-330C23994E39}">
      <dgm:prSet/>
      <dgm:spPr/>
      <dgm:t>
        <a:bodyPr/>
        <a:lstStyle/>
        <a:p>
          <a:endParaRPr lang="es-EC"/>
        </a:p>
      </dgm:t>
    </dgm:pt>
    <dgm:pt modelId="{F1FB147D-5764-48F0-BCB4-A8761A111D05}" type="sibTrans" cxnId="{D0B395CB-EF01-473E-ADCD-330C23994E39}">
      <dgm:prSet/>
      <dgm:spPr/>
      <dgm:t>
        <a:bodyPr/>
        <a:lstStyle/>
        <a:p>
          <a:endParaRPr lang="es-EC"/>
        </a:p>
      </dgm:t>
    </dgm:pt>
    <dgm:pt modelId="{0931D5E4-0CD1-491F-9730-DF53E647BB75}">
      <dgm:prSet phldrT="[Texto]"/>
      <dgm:spPr/>
      <dgm:t>
        <a:bodyPr/>
        <a:lstStyle/>
        <a:p>
          <a:r>
            <a:rPr lang="es-EC" dirty="0" smtClean="0"/>
            <a:t>Vehículos</a:t>
          </a:r>
          <a:endParaRPr lang="es-EC" dirty="0"/>
        </a:p>
      </dgm:t>
    </dgm:pt>
    <dgm:pt modelId="{58421B41-48EF-41D1-B1D6-A610CCF8C696}" type="parTrans" cxnId="{E1BDBBA7-938E-493F-8EE9-E9FCE273F909}">
      <dgm:prSet/>
      <dgm:spPr/>
      <dgm:t>
        <a:bodyPr/>
        <a:lstStyle/>
        <a:p>
          <a:endParaRPr lang="es-EC"/>
        </a:p>
      </dgm:t>
    </dgm:pt>
    <dgm:pt modelId="{4072A14D-7C3E-49B4-8329-476EB6395F14}" type="sibTrans" cxnId="{E1BDBBA7-938E-493F-8EE9-E9FCE273F909}">
      <dgm:prSet/>
      <dgm:spPr/>
      <dgm:t>
        <a:bodyPr/>
        <a:lstStyle/>
        <a:p>
          <a:endParaRPr lang="es-EC"/>
        </a:p>
      </dgm:t>
    </dgm:pt>
    <dgm:pt modelId="{ACBFB9D0-EDD4-4CE5-8551-1A880AB8F9BD}">
      <dgm:prSet phldrT="[Texto]"/>
      <dgm:spPr/>
      <dgm:t>
        <a:bodyPr/>
        <a:lstStyle/>
        <a:p>
          <a:r>
            <a:rPr lang="es-EC" dirty="0" smtClean="0"/>
            <a:t>Pero Mantienen las sobretasas.</a:t>
          </a:r>
          <a:endParaRPr lang="es-EC" dirty="0"/>
        </a:p>
      </dgm:t>
    </dgm:pt>
    <dgm:pt modelId="{49338A2D-98D2-470E-A098-9CFCE12B82F5}" type="parTrans" cxnId="{93BAAB85-0696-48E6-9186-25F09349754B}">
      <dgm:prSet/>
      <dgm:spPr/>
      <dgm:t>
        <a:bodyPr/>
        <a:lstStyle/>
        <a:p>
          <a:endParaRPr lang="es-EC"/>
        </a:p>
      </dgm:t>
    </dgm:pt>
    <dgm:pt modelId="{9820030D-2985-4C1E-A385-C7FB158222C7}" type="sibTrans" cxnId="{93BAAB85-0696-48E6-9186-25F09349754B}">
      <dgm:prSet/>
      <dgm:spPr/>
      <dgm:t>
        <a:bodyPr/>
        <a:lstStyle/>
        <a:p>
          <a:endParaRPr lang="es-EC"/>
        </a:p>
      </dgm:t>
    </dgm:pt>
    <dgm:pt modelId="{94B52FC7-8351-4435-8B20-71C13FE036B9}">
      <dgm:prSet phldrT="[Texto]"/>
      <dgm:spPr/>
      <dgm:t>
        <a:bodyPr/>
        <a:lstStyle/>
        <a:p>
          <a:r>
            <a:rPr lang="es-EC" dirty="0" smtClean="0"/>
            <a:t>Se levantarán los cupos de importación</a:t>
          </a:r>
          <a:endParaRPr lang="es-EC" dirty="0"/>
        </a:p>
      </dgm:t>
    </dgm:pt>
    <dgm:pt modelId="{2EDB262F-7087-41A0-9289-5584D7B9D282}" type="parTrans" cxnId="{527B8039-50C6-4CDD-8D5E-480AF9BADADC}">
      <dgm:prSet/>
      <dgm:spPr/>
      <dgm:t>
        <a:bodyPr/>
        <a:lstStyle/>
        <a:p>
          <a:endParaRPr lang="es-EC"/>
        </a:p>
      </dgm:t>
    </dgm:pt>
    <dgm:pt modelId="{CDFE46E2-8ECB-455D-B73C-0E6674766FF6}" type="sibTrans" cxnId="{527B8039-50C6-4CDD-8D5E-480AF9BADADC}">
      <dgm:prSet/>
      <dgm:spPr/>
      <dgm:t>
        <a:bodyPr/>
        <a:lstStyle/>
        <a:p>
          <a:endParaRPr lang="es-EC"/>
        </a:p>
      </dgm:t>
    </dgm:pt>
    <dgm:pt modelId="{F9FB17DD-84FE-4A2C-86FD-180A2459FA82}">
      <dgm:prSet phldrT="[Texto]"/>
      <dgm:spPr/>
      <dgm:t>
        <a:bodyPr/>
        <a:lstStyle/>
        <a:p>
          <a:endParaRPr lang="es-EC" dirty="0"/>
        </a:p>
      </dgm:t>
    </dgm:pt>
    <dgm:pt modelId="{42257367-1FF1-47EA-8536-F934D648895F}" type="parTrans" cxnId="{282ACEDF-B88B-4FFA-A5CF-15712CC3FCEB}">
      <dgm:prSet/>
      <dgm:spPr/>
      <dgm:t>
        <a:bodyPr/>
        <a:lstStyle/>
        <a:p>
          <a:endParaRPr lang="es-EC"/>
        </a:p>
      </dgm:t>
    </dgm:pt>
    <dgm:pt modelId="{AEE00F52-FA2E-4D0A-B0F5-63A6A4A0950D}" type="sibTrans" cxnId="{282ACEDF-B88B-4FFA-A5CF-15712CC3FCEB}">
      <dgm:prSet/>
      <dgm:spPr/>
      <dgm:t>
        <a:bodyPr/>
        <a:lstStyle/>
        <a:p>
          <a:endParaRPr lang="es-EC"/>
        </a:p>
      </dgm:t>
    </dgm:pt>
    <dgm:pt modelId="{CA43462F-1B12-4293-94CD-AEC31FDEF58E}">
      <dgm:prSet phldrT="[Texto]"/>
      <dgm:spPr/>
      <dgm:t>
        <a:bodyPr/>
        <a:lstStyle/>
        <a:p>
          <a:endParaRPr lang="es-EC" dirty="0"/>
        </a:p>
      </dgm:t>
    </dgm:pt>
    <dgm:pt modelId="{59FB7F04-D44E-4B36-909C-94E25E9D3526}" type="parTrans" cxnId="{3178AA02-F898-420F-A491-8D273CF9B166}">
      <dgm:prSet/>
      <dgm:spPr/>
      <dgm:t>
        <a:bodyPr/>
        <a:lstStyle/>
        <a:p>
          <a:endParaRPr lang="es-EC"/>
        </a:p>
      </dgm:t>
    </dgm:pt>
    <dgm:pt modelId="{454156E5-5061-44DD-A2DB-10FFAC244D6F}" type="sibTrans" cxnId="{3178AA02-F898-420F-A491-8D273CF9B166}">
      <dgm:prSet/>
      <dgm:spPr/>
      <dgm:t>
        <a:bodyPr/>
        <a:lstStyle/>
        <a:p>
          <a:endParaRPr lang="es-EC"/>
        </a:p>
      </dgm:t>
    </dgm:pt>
    <dgm:pt modelId="{07C0F5A7-5C55-41D3-AF39-AACDFB93CAAF}">
      <dgm:prSet phldrT="[Texto]"/>
      <dgm:spPr/>
      <dgm:t>
        <a:bodyPr/>
        <a:lstStyle/>
        <a:p>
          <a:r>
            <a:rPr lang="es-EC" dirty="0" smtClean="0"/>
            <a:t>En junio quedan libres de sobretasa.</a:t>
          </a:r>
          <a:endParaRPr lang="es-EC" dirty="0"/>
        </a:p>
      </dgm:t>
    </dgm:pt>
    <dgm:pt modelId="{03ADB744-A04B-4403-840B-22DCE6D8BC46}" type="parTrans" cxnId="{1C994EED-ADB7-4E69-9D39-7375668E9A3C}">
      <dgm:prSet/>
      <dgm:spPr/>
      <dgm:t>
        <a:bodyPr/>
        <a:lstStyle/>
        <a:p>
          <a:endParaRPr lang="es-EC"/>
        </a:p>
      </dgm:t>
    </dgm:pt>
    <dgm:pt modelId="{881BB33B-1032-4CBB-A1DA-9092F0742985}" type="sibTrans" cxnId="{1C994EED-ADB7-4E69-9D39-7375668E9A3C}">
      <dgm:prSet/>
      <dgm:spPr/>
      <dgm:t>
        <a:bodyPr/>
        <a:lstStyle/>
        <a:p>
          <a:endParaRPr lang="es-EC"/>
        </a:p>
      </dgm:t>
    </dgm:pt>
    <dgm:pt modelId="{F0CE18B8-A07F-43B7-BA6B-DC3BE8E31841}">
      <dgm:prSet phldrT="[Texto]"/>
      <dgm:spPr/>
      <dgm:t>
        <a:bodyPr/>
        <a:lstStyle/>
        <a:p>
          <a:endParaRPr lang="es-EC" dirty="0"/>
        </a:p>
      </dgm:t>
    </dgm:pt>
    <dgm:pt modelId="{7C4C13BF-6784-440D-B829-A67B9F647210}" type="parTrans" cxnId="{0BCB5AB9-0DA6-4B2B-A135-88EABC67D46C}">
      <dgm:prSet/>
      <dgm:spPr/>
      <dgm:t>
        <a:bodyPr/>
        <a:lstStyle/>
        <a:p>
          <a:endParaRPr lang="es-EC"/>
        </a:p>
      </dgm:t>
    </dgm:pt>
    <dgm:pt modelId="{C73ECF2D-2F44-4C01-B487-BEEE05B96EED}" type="sibTrans" cxnId="{0BCB5AB9-0DA6-4B2B-A135-88EABC67D46C}">
      <dgm:prSet/>
      <dgm:spPr/>
      <dgm:t>
        <a:bodyPr/>
        <a:lstStyle/>
        <a:p>
          <a:endParaRPr lang="es-EC"/>
        </a:p>
      </dgm:t>
    </dgm:pt>
    <dgm:pt modelId="{58677D36-F990-42CA-B52C-3701896537E0}">
      <dgm:prSet phldrT="[Texto]"/>
      <dgm:spPr/>
      <dgm:t>
        <a:bodyPr/>
        <a:lstStyle/>
        <a:p>
          <a:endParaRPr lang="es-EC" dirty="0"/>
        </a:p>
      </dgm:t>
    </dgm:pt>
    <dgm:pt modelId="{3AFEA761-0780-4392-8BF0-3D674DD50F84}" type="parTrans" cxnId="{B1843D4C-F29C-4BAA-B794-EF769E554BA8}">
      <dgm:prSet/>
      <dgm:spPr/>
      <dgm:t>
        <a:bodyPr/>
        <a:lstStyle/>
        <a:p>
          <a:endParaRPr lang="es-EC"/>
        </a:p>
      </dgm:t>
    </dgm:pt>
    <dgm:pt modelId="{15F3B09C-CD84-4669-AB71-54FFD2A3E6B4}" type="sibTrans" cxnId="{B1843D4C-F29C-4BAA-B794-EF769E554BA8}">
      <dgm:prSet/>
      <dgm:spPr/>
      <dgm:t>
        <a:bodyPr/>
        <a:lstStyle/>
        <a:p>
          <a:endParaRPr lang="es-EC"/>
        </a:p>
      </dgm:t>
    </dgm:pt>
    <dgm:pt modelId="{9F8FBDF7-E4A7-487C-B617-FE455CC1101F}">
      <dgm:prSet phldrT="[Texto]"/>
      <dgm:spPr/>
      <dgm:t>
        <a:bodyPr/>
        <a:lstStyle/>
        <a:p>
          <a:endParaRPr lang="es-EC" dirty="0"/>
        </a:p>
      </dgm:t>
    </dgm:pt>
    <dgm:pt modelId="{AE10A1CD-E71D-4BD4-8A50-E1C2A6C26D8D}" type="parTrans" cxnId="{B340E2AC-F4CE-46C9-A554-FA1F63FC1431}">
      <dgm:prSet/>
      <dgm:spPr/>
      <dgm:t>
        <a:bodyPr/>
        <a:lstStyle/>
        <a:p>
          <a:endParaRPr lang="es-EC"/>
        </a:p>
      </dgm:t>
    </dgm:pt>
    <dgm:pt modelId="{4E77235D-C1A4-4BBE-81CC-7F3BA7601E77}" type="sibTrans" cxnId="{B340E2AC-F4CE-46C9-A554-FA1F63FC1431}">
      <dgm:prSet/>
      <dgm:spPr/>
      <dgm:t>
        <a:bodyPr/>
        <a:lstStyle/>
        <a:p>
          <a:endParaRPr lang="es-EC"/>
        </a:p>
      </dgm:t>
    </dgm:pt>
    <dgm:pt modelId="{2C45B810-4CA7-42EA-9BDB-AE0104AB2897}">
      <dgm:prSet phldrT="[Texto]"/>
      <dgm:spPr/>
      <dgm:t>
        <a:bodyPr/>
        <a:lstStyle/>
        <a:p>
          <a:endParaRPr lang="es-EC" dirty="0"/>
        </a:p>
      </dgm:t>
    </dgm:pt>
    <dgm:pt modelId="{A38F4F08-4D2C-4648-8CB0-4B4BC2E7AF2D}" type="parTrans" cxnId="{F27C4615-C53C-4094-863F-88A5A8948112}">
      <dgm:prSet/>
      <dgm:spPr/>
      <dgm:t>
        <a:bodyPr/>
        <a:lstStyle/>
        <a:p>
          <a:endParaRPr lang="es-EC"/>
        </a:p>
      </dgm:t>
    </dgm:pt>
    <dgm:pt modelId="{01531E45-25EB-42D2-9035-E1B4FC63F25D}" type="sibTrans" cxnId="{F27C4615-C53C-4094-863F-88A5A8948112}">
      <dgm:prSet/>
      <dgm:spPr/>
      <dgm:t>
        <a:bodyPr/>
        <a:lstStyle/>
        <a:p>
          <a:endParaRPr lang="es-EC"/>
        </a:p>
      </dgm:t>
    </dgm:pt>
    <dgm:pt modelId="{BCBF0765-8AB5-48B7-9F2F-11D546A8529E}">
      <dgm:prSet phldrT="[Texto]"/>
      <dgm:spPr/>
      <dgm:t>
        <a:bodyPr/>
        <a:lstStyle/>
        <a:p>
          <a:r>
            <a:rPr lang="es-EC" dirty="0" smtClean="0"/>
            <a:t>En junio quedan libre de sobretasas.</a:t>
          </a:r>
          <a:endParaRPr lang="es-EC" dirty="0"/>
        </a:p>
      </dgm:t>
    </dgm:pt>
    <dgm:pt modelId="{0F9FD8DA-E3A4-4964-B53D-ABE963DC91B9}" type="parTrans" cxnId="{8E84DD00-F854-4704-868C-BC717F6DBED6}">
      <dgm:prSet/>
      <dgm:spPr/>
      <dgm:t>
        <a:bodyPr/>
        <a:lstStyle/>
        <a:p>
          <a:endParaRPr lang="es-EC"/>
        </a:p>
      </dgm:t>
    </dgm:pt>
    <dgm:pt modelId="{8B263BC6-DB3F-42BD-8EA6-CABB8D8A9A5E}" type="sibTrans" cxnId="{8E84DD00-F854-4704-868C-BC717F6DBED6}">
      <dgm:prSet/>
      <dgm:spPr/>
      <dgm:t>
        <a:bodyPr/>
        <a:lstStyle/>
        <a:p>
          <a:endParaRPr lang="es-EC"/>
        </a:p>
      </dgm:t>
    </dgm:pt>
    <dgm:pt modelId="{49E78EF3-BC64-44D4-B7A6-449BC8EFBAD8}">
      <dgm:prSet phldrT="[Texto]"/>
      <dgm:spPr/>
      <dgm:t>
        <a:bodyPr/>
        <a:lstStyle/>
        <a:p>
          <a:endParaRPr lang="es-EC" dirty="0"/>
        </a:p>
      </dgm:t>
    </dgm:pt>
    <dgm:pt modelId="{D5BEEFF5-F231-4B47-B079-DCF4767306D8}" type="parTrans" cxnId="{D1D4E120-6C43-499E-983D-19ADB186CEF3}">
      <dgm:prSet/>
      <dgm:spPr/>
      <dgm:t>
        <a:bodyPr/>
        <a:lstStyle/>
        <a:p>
          <a:endParaRPr lang="es-EC"/>
        </a:p>
      </dgm:t>
    </dgm:pt>
    <dgm:pt modelId="{5D7578C6-8927-4418-A3BA-6559618E04A3}" type="sibTrans" cxnId="{D1D4E120-6C43-499E-983D-19ADB186CEF3}">
      <dgm:prSet/>
      <dgm:spPr/>
      <dgm:t>
        <a:bodyPr/>
        <a:lstStyle/>
        <a:p>
          <a:endParaRPr lang="es-EC"/>
        </a:p>
      </dgm:t>
    </dgm:pt>
    <dgm:pt modelId="{1FE3F6C2-EC9C-4899-959A-FEC01D9334CA}">
      <dgm:prSet phldrT="[Texto]"/>
      <dgm:spPr/>
      <dgm:t>
        <a:bodyPr/>
        <a:lstStyle/>
        <a:p>
          <a:endParaRPr lang="es-EC" dirty="0"/>
        </a:p>
      </dgm:t>
    </dgm:pt>
    <dgm:pt modelId="{567D4C89-5592-4B43-AB35-E3308C7B8670}" type="parTrans" cxnId="{395A748B-7A43-4493-AA46-DA9943AA9781}">
      <dgm:prSet/>
      <dgm:spPr/>
      <dgm:t>
        <a:bodyPr/>
        <a:lstStyle/>
        <a:p>
          <a:endParaRPr lang="es-EC"/>
        </a:p>
      </dgm:t>
    </dgm:pt>
    <dgm:pt modelId="{2A927682-091B-4A19-BBA8-870252CD549C}" type="sibTrans" cxnId="{395A748B-7A43-4493-AA46-DA9943AA9781}">
      <dgm:prSet/>
      <dgm:spPr/>
      <dgm:t>
        <a:bodyPr/>
        <a:lstStyle/>
        <a:p>
          <a:endParaRPr lang="es-EC"/>
        </a:p>
      </dgm:t>
    </dgm:pt>
    <dgm:pt modelId="{1FC52B82-DF53-4493-B21C-7D4103AA0986}" type="pres">
      <dgm:prSet presAssocID="{AD80C446-A47B-429A-864B-18D538AAF93A}" presName="Name0" presStyleCnt="0">
        <dgm:presLayoutVars>
          <dgm:dir/>
          <dgm:animLvl val="lvl"/>
          <dgm:resizeHandles val="exact"/>
        </dgm:presLayoutVars>
      </dgm:prSet>
      <dgm:spPr/>
      <dgm:t>
        <a:bodyPr/>
        <a:lstStyle/>
        <a:p>
          <a:endParaRPr lang="es-EC"/>
        </a:p>
      </dgm:t>
    </dgm:pt>
    <dgm:pt modelId="{703581EA-E18A-4860-BF75-DFC53D84F94E}" type="pres">
      <dgm:prSet presAssocID="{FF8F4C1F-9C09-4189-849A-6C8DF1AD5E70}" presName="composite" presStyleCnt="0"/>
      <dgm:spPr/>
    </dgm:pt>
    <dgm:pt modelId="{3CB4BBED-93B2-49C5-8B11-E742DBFC85FE}" type="pres">
      <dgm:prSet presAssocID="{FF8F4C1F-9C09-4189-849A-6C8DF1AD5E70}" presName="parTx" presStyleLbl="alignNode1" presStyleIdx="0" presStyleCnt="3">
        <dgm:presLayoutVars>
          <dgm:chMax val="0"/>
          <dgm:chPref val="0"/>
          <dgm:bulletEnabled val="1"/>
        </dgm:presLayoutVars>
      </dgm:prSet>
      <dgm:spPr/>
      <dgm:t>
        <a:bodyPr/>
        <a:lstStyle/>
        <a:p>
          <a:endParaRPr lang="es-EC"/>
        </a:p>
      </dgm:t>
    </dgm:pt>
    <dgm:pt modelId="{3CF8BB0B-2305-4380-AD04-46BF7538787F}" type="pres">
      <dgm:prSet presAssocID="{FF8F4C1F-9C09-4189-849A-6C8DF1AD5E70}" presName="desTx" presStyleLbl="alignAccFollowNode1" presStyleIdx="0" presStyleCnt="3">
        <dgm:presLayoutVars>
          <dgm:bulletEnabled val="1"/>
        </dgm:presLayoutVars>
      </dgm:prSet>
      <dgm:spPr/>
      <dgm:t>
        <a:bodyPr/>
        <a:lstStyle/>
        <a:p>
          <a:endParaRPr lang="es-EC"/>
        </a:p>
      </dgm:t>
    </dgm:pt>
    <dgm:pt modelId="{F148CD57-44C5-4721-BC19-DD53D127829F}" type="pres">
      <dgm:prSet presAssocID="{9655A532-8B56-41D0-BB3C-B71B9902F814}" presName="space" presStyleCnt="0"/>
      <dgm:spPr/>
    </dgm:pt>
    <dgm:pt modelId="{68A0AE4E-37D2-4FDA-91C3-EA2964146775}" type="pres">
      <dgm:prSet presAssocID="{A6D6C467-1B30-4EA4-9AB7-63BA8C1895F7}" presName="composite" presStyleCnt="0"/>
      <dgm:spPr/>
    </dgm:pt>
    <dgm:pt modelId="{B16DBA52-9558-47E0-BBA5-FBAFEBA4E05F}" type="pres">
      <dgm:prSet presAssocID="{A6D6C467-1B30-4EA4-9AB7-63BA8C1895F7}" presName="parTx" presStyleLbl="alignNode1" presStyleIdx="1" presStyleCnt="3">
        <dgm:presLayoutVars>
          <dgm:chMax val="0"/>
          <dgm:chPref val="0"/>
          <dgm:bulletEnabled val="1"/>
        </dgm:presLayoutVars>
      </dgm:prSet>
      <dgm:spPr/>
      <dgm:t>
        <a:bodyPr/>
        <a:lstStyle/>
        <a:p>
          <a:endParaRPr lang="es-EC"/>
        </a:p>
      </dgm:t>
    </dgm:pt>
    <dgm:pt modelId="{58321F1F-7210-4765-BB0B-110ADD8DDF04}" type="pres">
      <dgm:prSet presAssocID="{A6D6C467-1B30-4EA4-9AB7-63BA8C1895F7}" presName="desTx" presStyleLbl="alignAccFollowNode1" presStyleIdx="1" presStyleCnt="3">
        <dgm:presLayoutVars>
          <dgm:bulletEnabled val="1"/>
        </dgm:presLayoutVars>
      </dgm:prSet>
      <dgm:spPr/>
      <dgm:t>
        <a:bodyPr/>
        <a:lstStyle/>
        <a:p>
          <a:endParaRPr lang="es-EC"/>
        </a:p>
      </dgm:t>
    </dgm:pt>
    <dgm:pt modelId="{2E20528B-32CD-456E-8F4C-4B5CA45AE1B6}" type="pres">
      <dgm:prSet presAssocID="{749FCCE3-13FD-4A44-BA51-B02E33DE0C86}" presName="space" presStyleCnt="0"/>
      <dgm:spPr/>
    </dgm:pt>
    <dgm:pt modelId="{E12E1A25-9C9D-4242-A5BF-DB649FD2B1D4}" type="pres">
      <dgm:prSet presAssocID="{0931D5E4-0CD1-491F-9730-DF53E647BB75}" presName="composite" presStyleCnt="0"/>
      <dgm:spPr/>
    </dgm:pt>
    <dgm:pt modelId="{F244831E-41BD-4D41-92CF-B2B8F0BA0B9A}" type="pres">
      <dgm:prSet presAssocID="{0931D5E4-0CD1-491F-9730-DF53E647BB75}" presName="parTx" presStyleLbl="alignNode1" presStyleIdx="2" presStyleCnt="3">
        <dgm:presLayoutVars>
          <dgm:chMax val="0"/>
          <dgm:chPref val="0"/>
          <dgm:bulletEnabled val="1"/>
        </dgm:presLayoutVars>
      </dgm:prSet>
      <dgm:spPr/>
      <dgm:t>
        <a:bodyPr/>
        <a:lstStyle/>
        <a:p>
          <a:endParaRPr lang="es-EC"/>
        </a:p>
      </dgm:t>
    </dgm:pt>
    <dgm:pt modelId="{6F09D8E5-BEC9-408E-AF18-D07201E7D048}" type="pres">
      <dgm:prSet presAssocID="{0931D5E4-0CD1-491F-9730-DF53E647BB75}" presName="desTx" presStyleLbl="alignAccFollowNode1" presStyleIdx="2" presStyleCnt="3">
        <dgm:presLayoutVars>
          <dgm:bulletEnabled val="1"/>
        </dgm:presLayoutVars>
      </dgm:prSet>
      <dgm:spPr/>
      <dgm:t>
        <a:bodyPr/>
        <a:lstStyle/>
        <a:p>
          <a:endParaRPr lang="es-EC"/>
        </a:p>
      </dgm:t>
    </dgm:pt>
  </dgm:ptLst>
  <dgm:cxnLst>
    <dgm:cxn modelId="{83A422F7-350A-4170-A5F5-B0DE43234AD7}" type="presOf" srcId="{49E78EF3-BC64-44D4-B7A6-449BC8EFBAD8}" destId="{58321F1F-7210-4765-BB0B-110ADD8DDF04}" srcOrd="0" destOrd="4" presId="urn:microsoft.com/office/officeart/2005/8/layout/hList1"/>
    <dgm:cxn modelId="{F0D26427-10ED-406C-ABE1-58CAA0BFB1D9}" srcId="{FF8F4C1F-9C09-4189-849A-6C8DF1AD5E70}" destId="{DF469BD2-1718-45CD-9ED5-3C86EFCDDEAA}" srcOrd="0" destOrd="0" parTransId="{4B60488D-2FA4-4E56-9D8A-4B6747C11853}" sibTransId="{A9EF3B95-14D5-44DA-8755-CCC8E0657CD9}"/>
    <dgm:cxn modelId="{3178AA02-F898-420F-A491-8D273CF9B166}" srcId="{FF8F4C1F-9C09-4189-849A-6C8DF1AD5E70}" destId="{CA43462F-1B12-4293-94CD-AEC31FDEF58E}" srcOrd="1" destOrd="0" parTransId="{59FB7F04-D44E-4B36-909C-94E25E9D3526}" sibTransId="{454156E5-5061-44DD-A2DB-10FFAC244D6F}"/>
    <dgm:cxn modelId="{06032386-0DF8-4C0A-9F8E-5D7CAB267AAE}" type="presOf" srcId="{FF8F4C1F-9C09-4189-849A-6C8DF1AD5E70}" destId="{3CB4BBED-93B2-49C5-8B11-E742DBFC85FE}" srcOrd="0" destOrd="0" presId="urn:microsoft.com/office/officeart/2005/8/layout/hList1"/>
    <dgm:cxn modelId="{8F42FE79-222F-4D14-805B-341AF58E0C56}" srcId="{AD80C446-A47B-429A-864B-18D538AAF93A}" destId="{FF8F4C1F-9C09-4189-849A-6C8DF1AD5E70}" srcOrd="0" destOrd="0" parTransId="{971B7D21-1966-444E-8C96-EB984F54601C}" sibTransId="{9655A532-8B56-41D0-BB3C-B71B9902F814}"/>
    <dgm:cxn modelId="{B1843D4C-F29C-4BAA-B794-EF769E554BA8}" srcId="{FF8F4C1F-9C09-4189-849A-6C8DF1AD5E70}" destId="{58677D36-F990-42CA-B52C-3701896537E0}" srcOrd="5" destOrd="0" parTransId="{3AFEA761-0780-4392-8BF0-3D674DD50F84}" sibTransId="{15F3B09C-CD84-4669-AB71-54FFD2A3E6B4}"/>
    <dgm:cxn modelId="{2F575E54-39D3-4B1B-9B4A-AA4500AC6D68}" type="presOf" srcId="{94B52FC7-8351-4435-8B20-71C13FE036B9}" destId="{6F09D8E5-BEC9-408E-AF18-D07201E7D048}" srcOrd="0" destOrd="0" presId="urn:microsoft.com/office/officeart/2005/8/layout/hList1"/>
    <dgm:cxn modelId="{88675512-81EA-4FC6-B9C8-830C91B07DD7}" type="presOf" srcId="{2378E10A-AB4E-4F21-8BAC-3DA728DB74BD}" destId="{3CF8BB0B-2305-4380-AD04-46BF7538787F}" srcOrd="0" destOrd="3" presId="urn:microsoft.com/office/officeart/2005/8/layout/hList1"/>
    <dgm:cxn modelId="{D1DB260E-593E-4DFA-A307-1EB7A24E3237}" type="presOf" srcId="{DF469BD2-1718-45CD-9ED5-3C86EFCDDEAA}" destId="{3CF8BB0B-2305-4380-AD04-46BF7538787F}" srcOrd="0" destOrd="0" presId="urn:microsoft.com/office/officeart/2005/8/layout/hList1"/>
    <dgm:cxn modelId="{AF434DC5-AC29-4FE0-9CDE-5B4B3E03999B}" srcId="{FF8F4C1F-9C09-4189-849A-6C8DF1AD5E70}" destId="{2378E10A-AB4E-4F21-8BAC-3DA728DB74BD}" srcOrd="3" destOrd="0" parTransId="{E1C81175-5012-463D-8640-BC1FD1B5B403}" sibTransId="{04C52EE4-6E69-4BDC-BDAC-D1C402931CE9}"/>
    <dgm:cxn modelId="{B340E2AC-F4CE-46C9-A554-FA1F63FC1431}" srcId="{A6D6C467-1B30-4EA4-9AB7-63BA8C1895F7}" destId="{9F8FBDF7-E4A7-487C-B617-FE455CC1101F}" srcOrd="2" destOrd="0" parTransId="{AE10A1CD-E71D-4BD4-8A50-E1C2A6C26D8D}" sibTransId="{4E77235D-C1A4-4BBE-81CC-7F3BA7601E77}"/>
    <dgm:cxn modelId="{525F8724-9873-4DD5-8D91-14D71ED634C8}" type="presOf" srcId="{AD80C446-A47B-429A-864B-18D538AAF93A}" destId="{1FC52B82-DF53-4493-B21C-7D4103AA0986}" srcOrd="0" destOrd="0" presId="urn:microsoft.com/office/officeart/2005/8/layout/hList1"/>
    <dgm:cxn modelId="{F6DCFE9C-A23F-4E8B-A943-5301DE514604}" type="presOf" srcId="{3E476C79-34E2-4EBB-B231-B8136C1286B9}" destId="{58321F1F-7210-4765-BB0B-110ADD8DDF04}" srcOrd="0" destOrd="3" presId="urn:microsoft.com/office/officeart/2005/8/layout/hList1"/>
    <dgm:cxn modelId="{CB1B1BD6-3B9B-47CA-B464-027A27053563}" type="presOf" srcId="{CA43462F-1B12-4293-94CD-AEC31FDEF58E}" destId="{3CF8BB0B-2305-4380-AD04-46BF7538787F}" srcOrd="0" destOrd="1" presId="urn:microsoft.com/office/officeart/2005/8/layout/hList1"/>
    <dgm:cxn modelId="{282ACEDF-B88B-4FFA-A5CF-15712CC3FCEB}" srcId="{FF8F4C1F-9C09-4189-849A-6C8DF1AD5E70}" destId="{F9FB17DD-84FE-4A2C-86FD-180A2459FA82}" srcOrd="2" destOrd="0" parTransId="{42257367-1FF1-47EA-8536-F934D648895F}" sibTransId="{AEE00F52-FA2E-4D0A-B0F5-63A6A4A0950D}"/>
    <dgm:cxn modelId="{BF6261F5-815E-43C5-A16A-009C95B3F7DC}" srcId="{AD80C446-A47B-429A-864B-18D538AAF93A}" destId="{A6D6C467-1B30-4EA4-9AB7-63BA8C1895F7}" srcOrd="1" destOrd="0" parTransId="{4B72BC52-3F33-4406-8259-42071FA4C039}" sibTransId="{749FCCE3-13FD-4A44-BA51-B02E33DE0C86}"/>
    <dgm:cxn modelId="{93BAAB85-0696-48E6-9186-25F09349754B}" srcId="{0931D5E4-0CD1-491F-9730-DF53E647BB75}" destId="{ACBFB9D0-EDD4-4CE5-8551-1A880AB8F9BD}" srcOrd="1" destOrd="0" parTransId="{49338A2D-98D2-470E-A098-9CFCE12B82F5}" sibTransId="{9820030D-2985-4C1E-A385-C7FB158222C7}"/>
    <dgm:cxn modelId="{711320CE-7452-421E-9CEF-BB69EDB36568}" type="presOf" srcId="{F9FB17DD-84FE-4A2C-86FD-180A2459FA82}" destId="{3CF8BB0B-2305-4380-AD04-46BF7538787F}" srcOrd="0" destOrd="2" presId="urn:microsoft.com/office/officeart/2005/8/layout/hList1"/>
    <dgm:cxn modelId="{E1BDBBA7-938E-493F-8EE9-E9FCE273F909}" srcId="{AD80C446-A47B-429A-864B-18D538AAF93A}" destId="{0931D5E4-0CD1-491F-9730-DF53E647BB75}" srcOrd="2" destOrd="0" parTransId="{58421B41-48EF-41D1-B1D6-A610CCF8C696}" sibTransId="{4072A14D-7C3E-49B4-8329-476EB6395F14}"/>
    <dgm:cxn modelId="{D1D4E120-6C43-499E-983D-19ADB186CEF3}" srcId="{A6D6C467-1B30-4EA4-9AB7-63BA8C1895F7}" destId="{49E78EF3-BC64-44D4-B7A6-449BC8EFBAD8}" srcOrd="4" destOrd="0" parTransId="{D5BEEFF5-F231-4B47-B079-DCF4767306D8}" sibTransId="{5D7578C6-8927-4418-A3BA-6559618E04A3}"/>
    <dgm:cxn modelId="{FE2F56CA-73B8-4836-B1ED-BDE5DCBCC020}" type="presOf" srcId="{BCBF0765-8AB5-48B7-9F2F-11D546A8529E}" destId="{58321F1F-7210-4765-BB0B-110ADD8DDF04}" srcOrd="0" destOrd="6" presId="urn:microsoft.com/office/officeart/2005/8/layout/hList1"/>
    <dgm:cxn modelId="{8E84DD00-F854-4704-868C-BC717F6DBED6}" srcId="{A6D6C467-1B30-4EA4-9AB7-63BA8C1895F7}" destId="{BCBF0765-8AB5-48B7-9F2F-11D546A8529E}" srcOrd="6" destOrd="0" parTransId="{0F9FD8DA-E3A4-4964-B53D-ABE963DC91B9}" sibTransId="{8B263BC6-DB3F-42BD-8EA6-CABB8D8A9A5E}"/>
    <dgm:cxn modelId="{11221B80-2A50-414F-A4A9-99E9193118E5}" type="presOf" srcId="{A19B8DFA-9E0A-44AB-AC8E-DCC021F811DA}" destId="{58321F1F-7210-4765-BB0B-110ADD8DDF04}" srcOrd="0" destOrd="0" presId="urn:microsoft.com/office/officeart/2005/8/layout/hList1"/>
    <dgm:cxn modelId="{527B8039-50C6-4CDD-8D5E-480AF9BADADC}" srcId="{0931D5E4-0CD1-491F-9730-DF53E647BB75}" destId="{94B52FC7-8351-4435-8B20-71C13FE036B9}" srcOrd="0" destOrd="0" parTransId="{2EDB262F-7087-41A0-9289-5584D7B9D282}" sibTransId="{CDFE46E2-8ECB-455D-B73C-0E6674766FF6}"/>
    <dgm:cxn modelId="{7C18654A-C155-4398-9DD8-EA3F7BF83621}" type="presOf" srcId="{1FE3F6C2-EC9C-4899-959A-FEC01D9334CA}" destId="{58321F1F-7210-4765-BB0B-110ADD8DDF04}" srcOrd="0" destOrd="5" presId="urn:microsoft.com/office/officeart/2005/8/layout/hList1"/>
    <dgm:cxn modelId="{4F6E5EAE-133C-4064-9E87-2C46B9E182DF}" type="presOf" srcId="{ACBFB9D0-EDD4-4CE5-8551-1A880AB8F9BD}" destId="{6F09D8E5-BEC9-408E-AF18-D07201E7D048}" srcOrd="0" destOrd="1" presId="urn:microsoft.com/office/officeart/2005/8/layout/hList1"/>
    <dgm:cxn modelId="{395A748B-7A43-4493-AA46-DA9943AA9781}" srcId="{A6D6C467-1B30-4EA4-9AB7-63BA8C1895F7}" destId="{1FE3F6C2-EC9C-4899-959A-FEC01D9334CA}" srcOrd="5" destOrd="0" parTransId="{567D4C89-5592-4B43-AB35-E3308C7B8670}" sibTransId="{2A927682-091B-4A19-BBA8-870252CD549C}"/>
    <dgm:cxn modelId="{D0B395CB-EF01-473E-ADCD-330C23994E39}" srcId="{A6D6C467-1B30-4EA4-9AB7-63BA8C1895F7}" destId="{3E476C79-34E2-4EBB-B231-B8136C1286B9}" srcOrd="3" destOrd="0" parTransId="{068D7CAF-BB88-4BC2-9A8A-4B1B7D4F62AB}" sibTransId="{F1FB147D-5764-48F0-BCB4-A8761A111D05}"/>
    <dgm:cxn modelId="{5AAD30BF-D89D-4CED-85B2-578F81E9C865}" type="presOf" srcId="{2C45B810-4CA7-42EA-9BDB-AE0104AB2897}" destId="{58321F1F-7210-4765-BB0B-110ADD8DDF04}" srcOrd="0" destOrd="1" presId="urn:microsoft.com/office/officeart/2005/8/layout/hList1"/>
    <dgm:cxn modelId="{F27C4615-C53C-4094-863F-88A5A8948112}" srcId="{A6D6C467-1B30-4EA4-9AB7-63BA8C1895F7}" destId="{2C45B810-4CA7-42EA-9BDB-AE0104AB2897}" srcOrd="1" destOrd="0" parTransId="{A38F4F08-4D2C-4648-8CB0-4B4BC2E7AF2D}" sibTransId="{01531E45-25EB-42D2-9035-E1B4FC63F25D}"/>
    <dgm:cxn modelId="{7D1F93E2-55CD-44FB-871B-2C654152553F}" type="presOf" srcId="{9F8FBDF7-E4A7-487C-B617-FE455CC1101F}" destId="{58321F1F-7210-4765-BB0B-110ADD8DDF04}" srcOrd="0" destOrd="2" presId="urn:microsoft.com/office/officeart/2005/8/layout/hList1"/>
    <dgm:cxn modelId="{5B876C0D-1766-4239-A463-3B3189109BA7}" type="presOf" srcId="{07C0F5A7-5C55-41D3-AF39-AACDFB93CAAF}" destId="{3CF8BB0B-2305-4380-AD04-46BF7538787F}" srcOrd="0" destOrd="6" presId="urn:microsoft.com/office/officeart/2005/8/layout/hList1"/>
    <dgm:cxn modelId="{0BCB5AB9-0DA6-4B2B-A135-88EABC67D46C}" srcId="{FF8F4C1F-9C09-4189-849A-6C8DF1AD5E70}" destId="{F0CE18B8-A07F-43B7-BA6B-DC3BE8E31841}" srcOrd="4" destOrd="0" parTransId="{7C4C13BF-6784-440D-B829-A67B9F647210}" sibTransId="{C73ECF2D-2F44-4C01-B487-BEEE05B96EED}"/>
    <dgm:cxn modelId="{432F9D89-2F9B-4298-8EAE-2CF95C2DEB76}" type="presOf" srcId="{58677D36-F990-42CA-B52C-3701896537E0}" destId="{3CF8BB0B-2305-4380-AD04-46BF7538787F}" srcOrd="0" destOrd="5" presId="urn:microsoft.com/office/officeart/2005/8/layout/hList1"/>
    <dgm:cxn modelId="{EF41E12A-E7C5-49D6-A7B8-4D3050DFA5DE}" type="presOf" srcId="{0931D5E4-0CD1-491F-9730-DF53E647BB75}" destId="{F244831E-41BD-4D41-92CF-B2B8F0BA0B9A}" srcOrd="0" destOrd="0" presId="urn:microsoft.com/office/officeart/2005/8/layout/hList1"/>
    <dgm:cxn modelId="{D37CA518-8238-42DE-A24B-44AC2426DE6B}" type="presOf" srcId="{A6D6C467-1B30-4EA4-9AB7-63BA8C1895F7}" destId="{B16DBA52-9558-47E0-BBA5-FBAFEBA4E05F}" srcOrd="0" destOrd="0" presId="urn:microsoft.com/office/officeart/2005/8/layout/hList1"/>
    <dgm:cxn modelId="{5C7F815A-E576-4FEA-B0E2-468925A7738E}" srcId="{A6D6C467-1B30-4EA4-9AB7-63BA8C1895F7}" destId="{A19B8DFA-9E0A-44AB-AC8E-DCC021F811DA}" srcOrd="0" destOrd="0" parTransId="{2AE0CF52-0CA7-4EA8-99FB-3EB7E126ABA9}" sibTransId="{9BD8AED9-ACFB-4B3A-A6A0-C7DFC8A2E7D7}"/>
    <dgm:cxn modelId="{1C994EED-ADB7-4E69-9D39-7375668E9A3C}" srcId="{FF8F4C1F-9C09-4189-849A-6C8DF1AD5E70}" destId="{07C0F5A7-5C55-41D3-AF39-AACDFB93CAAF}" srcOrd="6" destOrd="0" parTransId="{03ADB744-A04B-4403-840B-22DCE6D8BC46}" sibTransId="{881BB33B-1032-4CBB-A1DA-9092F0742985}"/>
    <dgm:cxn modelId="{E5A555AB-F0C1-421B-B2A0-ADC829C50D97}" type="presOf" srcId="{F0CE18B8-A07F-43B7-BA6B-DC3BE8E31841}" destId="{3CF8BB0B-2305-4380-AD04-46BF7538787F}" srcOrd="0" destOrd="4" presId="urn:microsoft.com/office/officeart/2005/8/layout/hList1"/>
    <dgm:cxn modelId="{616AA901-E125-4E56-846F-7BD4569603B7}" type="presParOf" srcId="{1FC52B82-DF53-4493-B21C-7D4103AA0986}" destId="{703581EA-E18A-4860-BF75-DFC53D84F94E}" srcOrd="0" destOrd="0" presId="urn:microsoft.com/office/officeart/2005/8/layout/hList1"/>
    <dgm:cxn modelId="{47BE53A4-3557-456A-9267-856DDBF740C9}" type="presParOf" srcId="{703581EA-E18A-4860-BF75-DFC53D84F94E}" destId="{3CB4BBED-93B2-49C5-8B11-E742DBFC85FE}" srcOrd="0" destOrd="0" presId="urn:microsoft.com/office/officeart/2005/8/layout/hList1"/>
    <dgm:cxn modelId="{237CA354-91E9-4BFF-9D8B-3DBB4651FE73}" type="presParOf" srcId="{703581EA-E18A-4860-BF75-DFC53D84F94E}" destId="{3CF8BB0B-2305-4380-AD04-46BF7538787F}" srcOrd="1" destOrd="0" presId="urn:microsoft.com/office/officeart/2005/8/layout/hList1"/>
    <dgm:cxn modelId="{78DB0B6D-5CCC-4F88-9FA7-D4A322CE3B3D}" type="presParOf" srcId="{1FC52B82-DF53-4493-B21C-7D4103AA0986}" destId="{F148CD57-44C5-4721-BC19-DD53D127829F}" srcOrd="1" destOrd="0" presId="urn:microsoft.com/office/officeart/2005/8/layout/hList1"/>
    <dgm:cxn modelId="{7D603F31-59B9-48AC-B215-378A545CBCC6}" type="presParOf" srcId="{1FC52B82-DF53-4493-B21C-7D4103AA0986}" destId="{68A0AE4E-37D2-4FDA-91C3-EA2964146775}" srcOrd="2" destOrd="0" presId="urn:microsoft.com/office/officeart/2005/8/layout/hList1"/>
    <dgm:cxn modelId="{14AAA596-3E69-496A-A323-F176B5025678}" type="presParOf" srcId="{68A0AE4E-37D2-4FDA-91C3-EA2964146775}" destId="{B16DBA52-9558-47E0-BBA5-FBAFEBA4E05F}" srcOrd="0" destOrd="0" presId="urn:microsoft.com/office/officeart/2005/8/layout/hList1"/>
    <dgm:cxn modelId="{1745B37E-13B9-4AFF-90DC-BC98DBD0A3A7}" type="presParOf" srcId="{68A0AE4E-37D2-4FDA-91C3-EA2964146775}" destId="{58321F1F-7210-4765-BB0B-110ADD8DDF04}" srcOrd="1" destOrd="0" presId="urn:microsoft.com/office/officeart/2005/8/layout/hList1"/>
    <dgm:cxn modelId="{0C4DBBEF-1C15-4EDE-B4B1-997B1045E111}" type="presParOf" srcId="{1FC52B82-DF53-4493-B21C-7D4103AA0986}" destId="{2E20528B-32CD-456E-8F4C-4B5CA45AE1B6}" srcOrd="3" destOrd="0" presId="urn:microsoft.com/office/officeart/2005/8/layout/hList1"/>
    <dgm:cxn modelId="{9CB15076-F61C-4653-9FB3-6FBA124CD030}" type="presParOf" srcId="{1FC52B82-DF53-4493-B21C-7D4103AA0986}" destId="{E12E1A25-9C9D-4242-A5BF-DB649FD2B1D4}" srcOrd="4" destOrd="0" presId="urn:microsoft.com/office/officeart/2005/8/layout/hList1"/>
    <dgm:cxn modelId="{3F72BDFF-DAC3-4D0C-8262-96E676A7FD3B}" type="presParOf" srcId="{E12E1A25-9C9D-4242-A5BF-DB649FD2B1D4}" destId="{F244831E-41BD-4D41-92CF-B2B8F0BA0B9A}" srcOrd="0" destOrd="0" presId="urn:microsoft.com/office/officeart/2005/8/layout/hList1"/>
    <dgm:cxn modelId="{FCC47F25-097D-41C1-8D02-92207E4A6A47}" type="presParOf" srcId="{E12E1A25-9C9D-4242-A5BF-DB649FD2B1D4}" destId="{6F09D8E5-BEC9-408E-AF18-D07201E7D0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FA9569-C4FA-4417-B0DB-BC212ABFB43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718CA48A-7BF9-41B0-88BA-631D3D29483C}">
      <dgm:prSet phldrT="[Texto]" custT="1"/>
      <dgm:spPr/>
      <dgm:t>
        <a:bodyPr/>
        <a:lstStyle/>
        <a:p>
          <a:pPr algn="just"/>
          <a:r>
            <a:rPr lang="es-EC" sz="1800" dirty="0" smtClean="0"/>
            <a:t>A pesar de los resultados negativos presentados en la Balanza Comercial del Sector Industrial, el arancel como uno de los principales instrumentos de la política comercial, ha contribuido de manera favorable en la recaudación aduanera. Esto ha permitido que sea considerado como una fuente de ingreso fiscal principal de la economía ecuatoriana.</a:t>
          </a:r>
          <a:endParaRPr lang="es-EC" sz="1800" dirty="0"/>
        </a:p>
      </dgm:t>
    </dgm:pt>
    <dgm:pt modelId="{BC2EFC66-7213-48A0-990F-D6DA67E86A5E}" type="parTrans" cxnId="{7433FD0C-5CD3-4A13-8C3F-6F76FF504E0A}">
      <dgm:prSet/>
      <dgm:spPr/>
      <dgm:t>
        <a:bodyPr/>
        <a:lstStyle/>
        <a:p>
          <a:endParaRPr lang="es-EC" sz="1800"/>
        </a:p>
      </dgm:t>
    </dgm:pt>
    <dgm:pt modelId="{2C7B9BE2-A80A-4BEF-A7EB-1F500B9E4937}" type="sibTrans" cxnId="{7433FD0C-5CD3-4A13-8C3F-6F76FF504E0A}">
      <dgm:prSet/>
      <dgm:spPr/>
      <dgm:t>
        <a:bodyPr/>
        <a:lstStyle/>
        <a:p>
          <a:endParaRPr lang="es-EC" sz="1800"/>
        </a:p>
      </dgm:t>
    </dgm:pt>
    <dgm:pt modelId="{89835322-92B6-4261-AEE1-53AE04E4DF44}">
      <dgm:prSet phldrT="[Texto]" custT="1"/>
      <dgm:spPr/>
      <dgm:t>
        <a:bodyPr/>
        <a:lstStyle/>
        <a:p>
          <a:pPr algn="just"/>
          <a:r>
            <a:rPr lang="es-EC" sz="1800" dirty="0" smtClean="0"/>
            <a:t>Las reformas arancelarias adoptadas durante la década de 2005 a 2015, han tenido efectos significativos dentro de la economía del Ecuador, generando una influencia equilibrada, a pesar de esta correspondencia, no se han logrado los resultados esperados en la generalidad de la balanza de pagos. Más es evidente, que han dado un impulso importante dentro del sector industrial para proteger, incrementar y cualificar la producción nacional a largo plazo. </a:t>
          </a:r>
          <a:endParaRPr lang="es-EC" sz="1800" dirty="0"/>
        </a:p>
      </dgm:t>
    </dgm:pt>
    <dgm:pt modelId="{07EF66E8-CDEA-44CE-B7DA-899FBE232972}" type="parTrans" cxnId="{7A932719-CAA1-4184-AEDC-1276A6F6FA21}">
      <dgm:prSet/>
      <dgm:spPr/>
      <dgm:t>
        <a:bodyPr/>
        <a:lstStyle/>
        <a:p>
          <a:endParaRPr lang="es-EC" sz="1800"/>
        </a:p>
      </dgm:t>
    </dgm:pt>
    <dgm:pt modelId="{868F58DE-6FAA-41CE-80DE-7EB07B8869A5}" type="sibTrans" cxnId="{7A932719-CAA1-4184-AEDC-1276A6F6FA21}">
      <dgm:prSet/>
      <dgm:spPr/>
      <dgm:t>
        <a:bodyPr/>
        <a:lstStyle/>
        <a:p>
          <a:endParaRPr lang="es-EC" sz="1800"/>
        </a:p>
      </dgm:t>
    </dgm:pt>
    <dgm:pt modelId="{7B1F8879-AEE1-4F97-87F1-0C2636BB6CD7}">
      <dgm:prSet phldrT="[Texto]" custT="1"/>
      <dgm:spPr/>
      <dgm:t>
        <a:bodyPr/>
        <a:lstStyle/>
        <a:p>
          <a:pPr algn="just"/>
          <a:r>
            <a:rPr lang="es-EC" sz="1800" dirty="0" smtClean="0"/>
            <a:t>Como tal, las restricciones a las importaciones para equilibrar la Balanza Comercial, han constituido una medida paradójica al representar un mayor ingreso ilegal de mercaderías al país, así también incrementa la especulación de precios, el desempleo generado por el ajuste de empresas importadoras, así mismo la variante interpretación de la legislación arancelaria, que genera malestar inter empresarial.</a:t>
          </a:r>
          <a:endParaRPr lang="es-EC" sz="1800" dirty="0"/>
        </a:p>
      </dgm:t>
    </dgm:pt>
    <dgm:pt modelId="{8704398A-BC2A-4560-A3FA-AF9B3FB7CC75}" type="parTrans" cxnId="{301BAE6D-5881-48C4-8965-4BAB75D1F232}">
      <dgm:prSet/>
      <dgm:spPr/>
      <dgm:t>
        <a:bodyPr/>
        <a:lstStyle/>
        <a:p>
          <a:endParaRPr lang="es-EC" sz="1800"/>
        </a:p>
      </dgm:t>
    </dgm:pt>
    <dgm:pt modelId="{9713EA8E-A945-41EE-AE0A-FD4E44FF5E93}" type="sibTrans" cxnId="{301BAE6D-5881-48C4-8965-4BAB75D1F232}">
      <dgm:prSet/>
      <dgm:spPr/>
      <dgm:t>
        <a:bodyPr/>
        <a:lstStyle/>
        <a:p>
          <a:endParaRPr lang="es-EC" sz="1800"/>
        </a:p>
      </dgm:t>
    </dgm:pt>
    <dgm:pt modelId="{65F2896F-8A87-44AF-AC60-1CC286302C1B}" type="pres">
      <dgm:prSet presAssocID="{92FA9569-C4FA-4417-B0DB-BC212ABFB43A}" presName="Name0" presStyleCnt="0">
        <dgm:presLayoutVars>
          <dgm:chMax/>
          <dgm:chPref/>
          <dgm:dir/>
        </dgm:presLayoutVars>
      </dgm:prSet>
      <dgm:spPr/>
      <dgm:t>
        <a:bodyPr/>
        <a:lstStyle/>
        <a:p>
          <a:endParaRPr lang="es-EC"/>
        </a:p>
      </dgm:t>
    </dgm:pt>
    <dgm:pt modelId="{F8AAB913-FEA8-4926-83A9-A7A1C9B6F8B0}" type="pres">
      <dgm:prSet presAssocID="{718CA48A-7BF9-41B0-88BA-631D3D29483C}" presName="parenttextcomposite" presStyleCnt="0"/>
      <dgm:spPr/>
    </dgm:pt>
    <dgm:pt modelId="{C9182715-BA83-47CD-872E-CC8607B8B9DC}" type="pres">
      <dgm:prSet presAssocID="{718CA48A-7BF9-41B0-88BA-631D3D29483C}" presName="parenttext" presStyleLbl="revTx" presStyleIdx="0" presStyleCnt="3" custScaleX="150500" custScaleY="269625" custLinFactNeighborY="-20485">
        <dgm:presLayoutVars>
          <dgm:chMax/>
          <dgm:chPref val="2"/>
          <dgm:bulletEnabled val="1"/>
        </dgm:presLayoutVars>
      </dgm:prSet>
      <dgm:spPr/>
      <dgm:t>
        <a:bodyPr/>
        <a:lstStyle/>
        <a:p>
          <a:endParaRPr lang="es-EC"/>
        </a:p>
      </dgm:t>
    </dgm:pt>
    <dgm:pt modelId="{73A68E3D-2B69-4EEB-B14D-339F784A0D24}" type="pres">
      <dgm:prSet presAssocID="{718CA48A-7BF9-41B0-88BA-631D3D29483C}" presName="parallelogramComposite" presStyleCnt="0"/>
      <dgm:spPr/>
    </dgm:pt>
    <dgm:pt modelId="{E515F85F-9806-4D29-9B3B-9A3D8A9D5BEA}" type="pres">
      <dgm:prSet presAssocID="{718CA48A-7BF9-41B0-88BA-631D3D29483C}" presName="parallelogram1" presStyleLbl="alignNode1" presStyleIdx="0" presStyleCnt="21"/>
      <dgm:spPr/>
    </dgm:pt>
    <dgm:pt modelId="{69C9048F-B613-4970-9C02-9F3599E464F6}" type="pres">
      <dgm:prSet presAssocID="{718CA48A-7BF9-41B0-88BA-631D3D29483C}" presName="parallelogram2" presStyleLbl="alignNode1" presStyleIdx="1" presStyleCnt="21"/>
      <dgm:spPr/>
    </dgm:pt>
    <dgm:pt modelId="{253010BE-8455-497C-B151-96BFF62A4BF7}" type="pres">
      <dgm:prSet presAssocID="{718CA48A-7BF9-41B0-88BA-631D3D29483C}" presName="parallelogram3" presStyleLbl="alignNode1" presStyleIdx="2" presStyleCnt="21"/>
      <dgm:spPr/>
    </dgm:pt>
    <dgm:pt modelId="{0EE7D71E-C1E8-47E2-B294-05B9BB39BB78}" type="pres">
      <dgm:prSet presAssocID="{718CA48A-7BF9-41B0-88BA-631D3D29483C}" presName="parallelogram4" presStyleLbl="alignNode1" presStyleIdx="3" presStyleCnt="21"/>
      <dgm:spPr/>
    </dgm:pt>
    <dgm:pt modelId="{FC2075FB-37D3-4900-A846-3A8476BD195B}" type="pres">
      <dgm:prSet presAssocID="{718CA48A-7BF9-41B0-88BA-631D3D29483C}" presName="parallelogram5" presStyleLbl="alignNode1" presStyleIdx="4" presStyleCnt="21"/>
      <dgm:spPr/>
    </dgm:pt>
    <dgm:pt modelId="{8D05BDB5-7BB2-4581-80FC-28CA60384F52}" type="pres">
      <dgm:prSet presAssocID="{718CA48A-7BF9-41B0-88BA-631D3D29483C}" presName="parallelogram6" presStyleLbl="alignNode1" presStyleIdx="5" presStyleCnt="21"/>
      <dgm:spPr/>
    </dgm:pt>
    <dgm:pt modelId="{7AFE90BD-4855-42DF-9D09-5F32691577A9}" type="pres">
      <dgm:prSet presAssocID="{718CA48A-7BF9-41B0-88BA-631D3D29483C}" presName="parallelogram7" presStyleLbl="alignNode1" presStyleIdx="6" presStyleCnt="21"/>
      <dgm:spPr/>
    </dgm:pt>
    <dgm:pt modelId="{964B3556-1D98-4A84-850E-7CCD75A6ED1E}" type="pres">
      <dgm:prSet presAssocID="{2C7B9BE2-A80A-4BEF-A7EB-1F500B9E4937}" presName="sibTrans" presStyleCnt="0"/>
      <dgm:spPr/>
    </dgm:pt>
    <dgm:pt modelId="{6673B288-1D7B-4503-8BAC-9D691056DA3D}" type="pres">
      <dgm:prSet presAssocID="{89835322-92B6-4261-AEE1-53AE04E4DF44}" presName="parenttextcomposite" presStyleCnt="0"/>
      <dgm:spPr/>
    </dgm:pt>
    <dgm:pt modelId="{61C6FF40-04CD-47A9-954C-5F554BAC824A}" type="pres">
      <dgm:prSet presAssocID="{89835322-92B6-4261-AEE1-53AE04E4DF44}" presName="parenttext" presStyleLbl="revTx" presStyleIdx="1" presStyleCnt="3" custScaleX="148684" custScaleY="269625">
        <dgm:presLayoutVars>
          <dgm:chMax/>
          <dgm:chPref val="2"/>
          <dgm:bulletEnabled val="1"/>
        </dgm:presLayoutVars>
      </dgm:prSet>
      <dgm:spPr/>
      <dgm:t>
        <a:bodyPr/>
        <a:lstStyle/>
        <a:p>
          <a:endParaRPr lang="es-EC"/>
        </a:p>
      </dgm:t>
    </dgm:pt>
    <dgm:pt modelId="{0DDBD9FF-65D2-48A2-82BF-E3AD18CB4507}" type="pres">
      <dgm:prSet presAssocID="{89835322-92B6-4261-AEE1-53AE04E4DF44}" presName="parallelogramComposite" presStyleCnt="0"/>
      <dgm:spPr/>
    </dgm:pt>
    <dgm:pt modelId="{F14C5E35-1D8C-432E-960C-AB9519A909BF}" type="pres">
      <dgm:prSet presAssocID="{89835322-92B6-4261-AEE1-53AE04E4DF44}" presName="parallelogram1" presStyleLbl="alignNode1" presStyleIdx="7" presStyleCnt="21"/>
      <dgm:spPr/>
    </dgm:pt>
    <dgm:pt modelId="{F45ACFE6-5AFF-4981-9DBF-6F8CE1A588AC}" type="pres">
      <dgm:prSet presAssocID="{89835322-92B6-4261-AEE1-53AE04E4DF44}" presName="parallelogram2" presStyleLbl="alignNode1" presStyleIdx="8" presStyleCnt="21"/>
      <dgm:spPr/>
    </dgm:pt>
    <dgm:pt modelId="{CCAB5379-93DB-4F2B-85A4-33AC7C37F4E3}" type="pres">
      <dgm:prSet presAssocID="{89835322-92B6-4261-AEE1-53AE04E4DF44}" presName="parallelogram3" presStyleLbl="alignNode1" presStyleIdx="9" presStyleCnt="21"/>
      <dgm:spPr/>
    </dgm:pt>
    <dgm:pt modelId="{6E567C41-CA75-4FFD-B06D-C496AE0FA397}" type="pres">
      <dgm:prSet presAssocID="{89835322-92B6-4261-AEE1-53AE04E4DF44}" presName="parallelogram4" presStyleLbl="alignNode1" presStyleIdx="10" presStyleCnt="21"/>
      <dgm:spPr/>
    </dgm:pt>
    <dgm:pt modelId="{3DDC5460-C0B0-41C7-A34F-183D591B0D9A}" type="pres">
      <dgm:prSet presAssocID="{89835322-92B6-4261-AEE1-53AE04E4DF44}" presName="parallelogram5" presStyleLbl="alignNode1" presStyleIdx="11" presStyleCnt="21"/>
      <dgm:spPr/>
    </dgm:pt>
    <dgm:pt modelId="{96B92EBF-72B2-49E7-86E3-A627A6B641DE}" type="pres">
      <dgm:prSet presAssocID="{89835322-92B6-4261-AEE1-53AE04E4DF44}" presName="parallelogram6" presStyleLbl="alignNode1" presStyleIdx="12" presStyleCnt="21"/>
      <dgm:spPr/>
    </dgm:pt>
    <dgm:pt modelId="{9F1F76BD-61E1-4184-8F5C-7809B104C77F}" type="pres">
      <dgm:prSet presAssocID="{89835322-92B6-4261-AEE1-53AE04E4DF44}" presName="parallelogram7" presStyleLbl="alignNode1" presStyleIdx="13" presStyleCnt="21"/>
      <dgm:spPr/>
    </dgm:pt>
    <dgm:pt modelId="{A5DB79CB-EF2C-4CBC-BA13-4917051C9634}" type="pres">
      <dgm:prSet presAssocID="{868F58DE-6FAA-41CE-80DE-7EB07B8869A5}" presName="sibTrans" presStyleCnt="0"/>
      <dgm:spPr/>
    </dgm:pt>
    <dgm:pt modelId="{1C919F4E-7AFC-45AF-BBF3-67DB3128EB8B}" type="pres">
      <dgm:prSet presAssocID="{7B1F8879-AEE1-4F97-87F1-0C2636BB6CD7}" presName="parenttextcomposite" presStyleCnt="0"/>
      <dgm:spPr/>
    </dgm:pt>
    <dgm:pt modelId="{3C60478D-3C2C-4019-93F4-48A95B5698A0}" type="pres">
      <dgm:prSet presAssocID="{7B1F8879-AEE1-4F97-87F1-0C2636BB6CD7}" presName="parenttext" presStyleLbl="revTx" presStyleIdx="2" presStyleCnt="3" custScaleX="150500" custScaleY="269625">
        <dgm:presLayoutVars>
          <dgm:chMax/>
          <dgm:chPref val="2"/>
          <dgm:bulletEnabled val="1"/>
        </dgm:presLayoutVars>
      </dgm:prSet>
      <dgm:spPr/>
      <dgm:t>
        <a:bodyPr/>
        <a:lstStyle/>
        <a:p>
          <a:endParaRPr lang="es-EC"/>
        </a:p>
      </dgm:t>
    </dgm:pt>
    <dgm:pt modelId="{1A08E5E6-073F-4190-8513-2802CFF423A4}" type="pres">
      <dgm:prSet presAssocID="{7B1F8879-AEE1-4F97-87F1-0C2636BB6CD7}" presName="parallelogramComposite" presStyleCnt="0"/>
      <dgm:spPr/>
    </dgm:pt>
    <dgm:pt modelId="{8CCE809B-7935-4B34-835C-6B87FA5D1C6D}" type="pres">
      <dgm:prSet presAssocID="{7B1F8879-AEE1-4F97-87F1-0C2636BB6CD7}" presName="parallelogram1" presStyleLbl="alignNode1" presStyleIdx="14" presStyleCnt="21"/>
      <dgm:spPr/>
    </dgm:pt>
    <dgm:pt modelId="{D1E4AECC-5D3E-4B45-8D3E-7CCC02AF245B}" type="pres">
      <dgm:prSet presAssocID="{7B1F8879-AEE1-4F97-87F1-0C2636BB6CD7}" presName="parallelogram2" presStyleLbl="alignNode1" presStyleIdx="15" presStyleCnt="21"/>
      <dgm:spPr/>
    </dgm:pt>
    <dgm:pt modelId="{377CE02F-744D-482B-A0B9-99020918567C}" type="pres">
      <dgm:prSet presAssocID="{7B1F8879-AEE1-4F97-87F1-0C2636BB6CD7}" presName="parallelogram3" presStyleLbl="alignNode1" presStyleIdx="16" presStyleCnt="21"/>
      <dgm:spPr/>
    </dgm:pt>
    <dgm:pt modelId="{9817DC00-C993-466B-9E96-959CCAACC78E}" type="pres">
      <dgm:prSet presAssocID="{7B1F8879-AEE1-4F97-87F1-0C2636BB6CD7}" presName="parallelogram4" presStyleLbl="alignNode1" presStyleIdx="17" presStyleCnt="21"/>
      <dgm:spPr/>
    </dgm:pt>
    <dgm:pt modelId="{6471BD01-D99A-46CA-A912-F9442F33EC49}" type="pres">
      <dgm:prSet presAssocID="{7B1F8879-AEE1-4F97-87F1-0C2636BB6CD7}" presName="parallelogram5" presStyleLbl="alignNode1" presStyleIdx="18" presStyleCnt="21"/>
      <dgm:spPr/>
    </dgm:pt>
    <dgm:pt modelId="{5472D16F-6874-4404-B71E-B3AD3C9E6B4C}" type="pres">
      <dgm:prSet presAssocID="{7B1F8879-AEE1-4F97-87F1-0C2636BB6CD7}" presName="parallelogram6" presStyleLbl="alignNode1" presStyleIdx="19" presStyleCnt="21"/>
      <dgm:spPr/>
    </dgm:pt>
    <dgm:pt modelId="{B7102411-4044-4909-975C-BE24AD2BD564}" type="pres">
      <dgm:prSet presAssocID="{7B1F8879-AEE1-4F97-87F1-0C2636BB6CD7}" presName="parallelogram7" presStyleLbl="alignNode1" presStyleIdx="20" presStyleCnt="21"/>
      <dgm:spPr/>
    </dgm:pt>
  </dgm:ptLst>
  <dgm:cxnLst>
    <dgm:cxn modelId="{301BAE6D-5881-48C4-8965-4BAB75D1F232}" srcId="{92FA9569-C4FA-4417-B0DB-BC212ABFB43A}" destId="{7B1F8879-AEE1-4F97-87F1-0C2636BB6CD7}" srcOrd="2" destOrd="0" parTransId="{8704398A-BC2A-4560-A3FA-AF9B3FB7CC75}" sibTransId="{9713EA8E-A945-41EE-AE0A-FD4E44FF5E93}"/>
    <dgm:cxn modelId="{5C976FF2-1686-4646-B313-5C3C36D3CABB}" type="presOf" srcId="{718CA48A-7BF9-41B0-88BA-631D3D29483C}" destId="{C9182715-BA83-47CD-872E-CC8607B8B9DC}" srcOrd="0" destOrd="0" presId="urn:microsoft.com/office/officeart/2008/layout/VerticalAccentList"/>
    <dgm:cxn modelId="{728F8B7D-C732-4081-8DC7-4DB5037A6D7F}" type="presOf" srcId="{7B1F8879-AEE1-4F97-87F1-0C2636BB6CD7}" destId="{3C60478D-3C2C-4019-93F4-48A95B5698A0}" srcOrd="0" destOrd="0" presId="urn:microsoft.com/office/officeart/2008/layout/VerticalAccentList"/>
    <dgm:cxn modelId="{EAF48DD9-D375-4D57-8542-AC6507D29764}" type="presOf" srcId="{89835322-92B6-4261-AEE1-53AE04E4DF44}" destId="{61C6FF40-04CD-47A9-954C-5F554BAC824A}" srcOrd="0" destOrd="0" presId="urn:microsoft.com/office/officeart/2008/layout/VerticalAccentList"/>
    <dgm:cxn modelId="{7433FD0C-5CD3-4A13-8C3F-6F76FF504E0A}" srcId="{92FA9569-C4FA-4417-B0DB-BC212ABFB43A}" destId="{718CA48A-7BF9-41B0-88BA-631D3D29483C}" srcOrd="0" destOrd="0" parTransId="{BC2EFC66-7213-48A0-990F-D6DA67E86A5E}" sibTransId="{2C7B9BE2-A80A-4BEF-A7EB-1F500B9E4937}"/>
    <dgm:cxn modelId="{7A932719-CAA1-4184-AEDC-1276A6F6FA21}" srcId="{92FA9569-C4FA-4417-B0DB-BC212ABFB43A}" destId="{89835322-92B6-4261-AEE1-53AE04E4DF44}" srcOrd="1" destOrd="0" parTransId="{07EF66E8-CDEA-44CE-B7DA-899FBE232972}" sibTransId="{868F58DE-6FAA-41CE-80DE-7EB07B8869A5}"/>
    <dgm:cxn modelId="{85CEF478-6D62-43E8-845C-CA2099C91DE9}" type="presOf" srcId="{92FA9569-C4FA-4417-B0DB-BC212ABFB43A}" destId="{65F2896F-8A87-44AF-AC60-1CC286302C1B}" srcOrd="0" destOrd="0" presId="urn:microsoft.com/office/officeart/2008/layout/VerticalAccentList"/>
    <dgm:cxn modelId="{78180192-0F7C-4932-80BB-0D2C18244697}" type="presParOf" srcId="{65F2896F-8A87-44AF-AC60-1CC286302C1B}" destId="{F8AAB913-FEA8-4926-83A9-A7A1C9B6F8B0}" srcOrd="0" destOrd="0" presId="urn:microsoft.com/office/officeart/2008/layout/VerticalAccentList"/>
    <dgm:cxn modelId="{F2368BAC-0DD7-4246-9097-3C029CBD9E1B}" type="presParOf" srcId="{F8AAB913-FEA8-4926-83A9-A7A1C9B6F8B0}" destId="{C9182715-BA83-47CD-872E-CC8607B8B9DC}" srcOrd="0" destOrd="0" presId="urn:microsoft.com/office/officeart/2008/layout/VerticalAccentList"/>
    <dgm:cxn modelId="{F1658E71-171A-413A-AA13-63296C7945E9}" type="presParOf" srcId="{65F2896F-8A87-44AF-AC60-1CC286302C1B}" destId="{73A68E3D-2B69-4EEB-B14D-339F784A0D24}" srcOrd="1" destOrd="0" presId="urn:microsoft.com/office/officeart/2008/layout/VerticalAccentList"/>
    <dgm:cxn modelId="{D1FBBD78-6259-4776-934B-B09657BB2FB5}" type="presParOf" srcId="{73A68E3D-2B69-4EEB-B14D-339F784A0D24}" destId="{E515F85F-9806-4D29-9B3B-9A3D8A9D5BEA}" srcOrd="0" destOrd="0" presId="urn:microsoft.com/office/officeart/2008/layout/VerticalAccentList"/>
    <dgm:cxn modelId="{0AEED28F-D51A-4FC0-99FA-6A6D31F3EC3A}" type="presParOf" srcId="{73A68E3D-2B69-4EEB-B14D-339F784A0D24}" destId="{69C9048F-B613-4970-9C02-9F3599E464F6}" srcOrd="1" destOrd="0" presId="urn:microsoft.com/office/officeart/2008/layout/VerticalAccentList"/>
    <dgm:cxn modelId="{CA7FD1C5-DAC6-4A8B-9187-642B150015EA}" type="presParOf" srcId="{73A68E3D-2B69-4EEB-B14D-339F784A0D24}" destId="{253010BE-8455-497C-B151-96BFF62A4BF7}" srcOrd="2" destOrd="0" presId="urn:microsoft.com/office/officeart/2008/layout/VerticalAccentList"/>
    <dgm:cxn modelId="{1886ED0B-A21F-4656-9691-9163A2487AEA}" type="presParOf" srcId="{73A68E3D-2B69-4EEB-B14D-339F784A0D24}" destId="{0EE7D71E-C1E8-47E2-B294-05B9BB39BB78}" srcOrd="3" destOrd="0" presId="urn:microsoft.com/office/officeart/2008/layout/VerticalAccentList"/>
    <dgm:cxn modelId="{24173DD2-7575-4496-9714-4A234F00C2A3}" type="presParOf" srcId="{73A68E3D-2B69-4EEB-B14D-339F784A0D24}" destId="{FC2075FB-37D3-4900-A846-3A8476BD195B}" srcOrd="4" destOrd="0" presId="urn:microsoft.com/office/officeart/2008/layout/VerticalAccentList"/>
    <dgm:cxn modelId="{B5465AF8-C855-47FB-B438-FBB59B83E216}" type="presParOf" srcId="{73A68E3D-2B69-4EEB-B14D-339F784A0D24}" destId="{8D05BDB5-7BB2-4581-80FC-28CA60384F52}" srcOrd="5" destOrd="0" presId="urn:microsoft.com/office/officeart/2008/layout/VerticalAccentList"/>
    <dgm:cxn modelId="{94941659-ABFC-4BF8-89D0-54B8334B507B}" type="presParOf" srcId="{73A68E3D-2B69-4EEB-B14D-339F784A0D24}" destId="{7AFE90BD-4855-42DF-9D09-5F32691577A9}" srcOrd="6" destOrd="0" presId="urn:microsoft.com/office/officeart/2008/layout/VerticalAccentList"/>
    <dgm:cxn modelId="{AA3ADF28-BAB5-46BA-B3B5-4C347D2D7A4F}" type="presParOf" srcId="{65F2896F-8A87-44AF-AC60-1CC286302C1B}" destId="{964B3556-1D98-4A84-850E-7CCD75A6ED1E}" srcOrd="2" destOrd="0" presId="urn:microsoft.com/office/officeart/2008/layout/VerticalAccentList"/>
    <dgm:cxn modelId="{8EA27EF0-917F-4F03-9F58-E3F7CCF45B4F}" type="presParOf" srcId="{65F2896F-8A87-44AF-AC60-1CC286302C1B}" destId="{6673B288-1D7B-4503-8BAC-9D691056DA3D}" srcOrd="3" destOrd="0" presId="urn:microsoft.com/office/officeart/2008/layout/VerticalAccentList"/>
    <dgm:cxn modelId="{6FCC3806-8B03-458D-AC43-1D97CF97611F}" type="presParOf" srcId="{6673B288-1D7B-4503-8BAC-9D691056DA3D}" destId="{61C6FF40-04CD-47A9-954C-5F554BAC824A}" srcOrd="0" destOrd="0" presId="urn:microsoft.com/office/officeart/2008/layout/VerticalAccentList"/>
    <dgm:cxn modelId="{824C3358-0955-4267-8321-32955E7CE9D8}" type="presParOf" srcId="{65F2896F-8A87-44AF-AC60-1CC286302C1B}" destId="{0DDBD9FF-65D2-48A2-82BF-E3AD18CB4507}" srcOrd="4" destOrd="0" presId="urn:microsoft.com/office/officeart/2008/layout/VerticalAccentList"/>
    <dgm:cxn modelId="{6DD2F374-1189-4A21-9E97-419DEACA715F}" type="presParOf" srcId="{0DDBD9FF-65D2-48A2-82BF-E3AD18CB4507}" destId="{F14C5E35-1D8C-432E-960C-AB9519A909BF}" srcOrd="0" destOrd="0" presId="urn:microsoft.com/office/officeart/2008/layout/VerticalAccentList"/>
    <dgm:cxn modelId="{FFC77D94-729A-4E0F-8FB7-AA09926F33A6}" type="presParOf" srcId="{0DDBD9FF-65D2-48A2-82BF-E3AD18CB4507}" destId="{F45ACFE6-5AFF-4981-9DBF-6F8CE1A588AC}" srcOrd="1" destOrd="0" presId="urn:microsoft.com/office/officeart/2008/layout/VerticalAccentList"/>
    <dgm:cxn modelId="{559110FE-15A7-49EE-A3A7-02F41F477395}" type="presParOf" srcId="{0DDBD9FF-65D2-48A2-82BF-E3AD18CB4507}" destId="{CCAB5379-93DB-4F2B-85A4-33AC7C37F4E3}" srcOrd="2" destOrd="0" presId="urn:microsoft.com/office/officeart/2008/layout/VerticalAccentList"/>
    <dgm:cxn modelId="{0A0032C4-9AF1-4B41-844B-05B72E2430B1}" type="presParOf" srcId="{0DDBD9FF-65D2-48A2-82BF-E3AD18CB4507}" destId="{6E567C41-CA75-4FFD-B06D-C496AE0FA397}" srcOrd="3" destOrd="0" presId="urn:microsoft.com/office/officeart/2008/layout/VerticalAccentList"/>
    <dgm:cxn modelId="{E5A7E0B4-8274-43DC-BB7C-947384C1937F}" type="presParOf" srcId="{0DDBD9FF-65D2-48A2-82BF-E3AD18CB4507}" destId="{3DDC5460-C0B0-41C7-A34F-183D591B0D9A}" srcOrd="4" destOrd="0" presId="urn:microsoft.com/office/officeart/2008/layout/VerticalAccentList"/>
    <dgm:cxn modelId="{767E6614-D4B7-4070-A797-B9BF055330BC}" type="presParOf" srcId="{0DDBD9FF-65D2-48A2-82BF-E3AD18CB4507}" destId="{96B92EBF-72B2-49E7-86E3-A627A6B641DE}" srcOrd="5" destOrd="0" presId="urn:microsoft.com/office/officeart/2008/layout/VerticalAccentList"/>
    <dgm:cxn modelId="{9A14DDD9-4514-438C-B1E8-AF03590DA7D9}" type="presParOf" srcId="{0DDBD9FF-65D2-48A2-82BF-E3AD18CB4507}" destId="{9F1F76BD-61E1-4184-8F5C-7809B104C77F}" srcOrd="6" destOrd="0" presId="urn:microsoft.com/office/officeart/2008/layout/VerticalAccentList"/>
    <dgm:cxn modelId="{EA7BC8F4-7614-41B1-AFDD-FF48DF798A81}" type="presParOf" srcId="{65F2896F-8A87-44AF-AC60-1CC286302C1B}" destId="{A5DB79CB-EF2C-4CBC-BA13-4917051C9634}" srcOrd="5" destOrd="0" presId="urn:microsoft.com/office/officeart/2008/layout/VerticalAccentList"/>
    <dgm:cxn modelId="{029F59E3-77E0-45BA-B873-52606919A26D}" type="presParOf" srcId="{65F2896F-8A87-44AF-AC60-1CC286302C1B}" destId="{1C919F4E-7AFC-45AF-BBF3-67DB3128EB8B}" srcOrd="6" destOrd="0" presId="urn:microsoft.com/office/officeart/2008/layout/VerticalAccentList"/>
    <dgm:cxn modelId="{4FEA2F44-2B88-467E-B7CC-F3486C7EE7DF}" type="presParOf" srcId="{1C919F4E-7AFC-45AF-BBF3-67DB3128EB8B}" destId="{3C60478D-3C2C-4019-93F4-48A95B5698A0}" srcOrd="0" destOrd="0" presId="urn:microsoft.com/office/officeart/2008/layout/VerticalAccentList"/>
    <dgm:cxn modelId="{C12AB836-1497-4AB2-8292-B38D8284C641}" type="presParOf" srcId="{65F2896F-8A87-44AF-AC60-1CC286302C1B}" destId="{1A08E5E6-073F-4190-8513-2802CFF423A4}" srcOrd="7" destOrd="0" presId="urn:microsoft.com/office/officeart/2008/layout/VerticalAccentList"/>
    <dgm:cxn modelId="{7E84EF61-E1CB-45DC-A63D-F48868B94FF3}" type="presParOf" srcId="{1A08E5E6-073F-4190-8513-2802CFF423A4}" destId="{8CCE809B-7935-4B34-835C-6B87FA5D1C6D}" srcOrd="0" destOrd="0" presId="urn:microsoft.com/office/officeart/2008/layout/VerticalAccentList"/>
    <dgm:cxn modelId="{23E756BF-3077-4664-92AD-5A4FB8F89B49}" type="presParOf" srcId="{1A08E5E6-073F-4190-8513-2802CFF423A4}" destId="{D1E4AECC-5D3E-4B45-8D3E-7CCC02AF245B}" srcOrd="1" destOrd="0" presId="urn:microsoft.com/office/officeart/2008/layout/VerticalAccentList"/>
    <dgm:cxn modelId="{3E3B05D7-E0CC-4EE0-9C97-71C245746A83}" type="presParOf" srcId="{1A08E5E6-073F-4190-8513-2802CFF423A4}" destId="{377CE02F-744D-482B-A0B9-99020918567C}" srcOrd="2" destOrd="0" presId="urn:microsoft.com/office/officeart/2008/layout/VerticalAccentList"/>
    <dgm:cxn modelId="{4117D355-8681-452F-A04E-20E52A7D0D64}" type="presParOf" srcId="{1A08E5E6-073F-4190-8513-2802CFF423A4}" destId="{9817DC00-C993-466B-9E96-959CCAACC78E}" srcOrd="3" destOrd="0" presId="urn:microsoft.com/office/officeart/2008/layout/VerticalAccentList"/>
    <dgm:cxn modelId="{DBD12340-82D3-4BE5-91C1-5B3FA64C2B46}" type="presParOf" srcId="{1A08E5E6-073F-4190-8513-2802CFF423A4}" destId="{6471BD01-D99A-46CA-A912-F9442F33EC49}" srcOrd="4" destOrd="0" presId="urn:microsoft.com/office/officeart/2008/layout/VerticalAccentList"/>
    <dgm:cxn modelId="{F1C5515E-DBCD-48AA-9073-25C968A6515B}" type="presParOf" srcId="{1A08E5E6-073F-4190-8513-2802CFF423A4}" destId="{5472D16F-6874-4404-B71E-B3AD3C9E6B4C}" srcOrd="5" destOrd="0" presId="urn:microsoft.com/office/officeart/2008/layout/VerticalAccentList"/>
    <dgm:cxn modelId="{49740E68-7A5A-476F-A8D2-EF9D5114FEF6}" type="presParOf" srcId="{1A08E5E6-073F-4190-8513-2802CFF423A4}" destId="{B7102411-4044-4909-975C-BE24AD2BD56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2DD02E-696A-43DC-81BA-19EFC44B8B6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A70864CD-4A21-479C-98C2-5A0A0DED4375}">
      <dgm:prSet phldrT="[Texto]" custT="1"/>
      <dgm:spPr/>
      <dgm:t>
        <a:bodyPr/>
        <a:lstStyle/>
        <a:p>
          <a:pPr algn="just"/>
          <a:r>
            <a:rPr lang="es-EC" sz="1800" dirty="0" smtClean="0"/>
            <a:t>La economía en el Ecuador ha tenido gran variedad de factores incidentes en la liquidez de cada sector productivo, las legislaciones no son aun especificas según las necesidades de cada subsector.</a:t>
          </a:r>
          <a:endParaRPr lang="es-EC" sz="1800" dirty="0"/>
        </a:p>
      </dgm:t>
    </dgm:pt>
    <dgm:pt modelId="{4577F180-248B-46E3-B559-A945FB632EBD}" type="parTrans" cxnId="{55EBB24C-EF81-403D-979D-B12D170AD27F}">
      <dgm:prSet/>
      <dgm:spPr/>
      <dgm:t>
        <a:bodyPr/>
        <a:lstStyle/>
        <a:p>
          <a:endParaRPr lang="es-EC" sz="3200"/>
        </a:p>
      </dgm:t>
    </dgm:pt>
    <dgm:pt modelId="{1DA89867-E4BF-41DF-B619-F271909FC7E5}" type="sibTrans" cxnId="{55EBB24C-EF81-403D-979D-B12D170AD27F}">
      <dgm:prSet/>
      <dgm:spPr/>
      <dgm:t>
        <a:bodyPr/>
        <a:lstStyle/>
        <a:p>
          <a:endParaRPr lang="es-EC" sz="3200"/>
        </a:p>
      </dgm:t>
    </dgm:pt>
    <dgm:pt modelId="{AFC4B9A0-0929-4EC2-B971-CDF039C7B339}">
      <dgm:prSet phldrT="[Texto]" custT="1"/>
      <dgm:spPr/>
      <dgm:t>
        <a:bodyPr/>
        <a:lstStyle/>
        <a:p>
          <a:pPr algn="just"/>
          <a:r>
            <a:rPr lang="es-EC" sz="1800" dirty="0" smtClean="0"/>
            <a:t>Es necesario una integración de los requerimientos que tiene la empresa y la microempresa en nuestro país, de esta manera se puede satisfacer, a nivel de gobierno, la mayoría de las necesidades acorde al cumplimiento de las normas arancelarias internacionales.</a:t>
          </a:r>
          <a:endParaRPr lang="es-EC" sz="1800" dirty="0"/>
        </a:p>
      </dgm:t>
    </dgm:pt>
    <dgm:pt modelId="{2C9CD8FA-D38A-45E9-B03E-6485A75E3B4F}" type="parTrans" cxnId="{03187814-D581-4454-B4E9-A805ECC42636}">
      <dgm:prSet/>
      <dgm:spPr/>
      <dgm:t>
        <a:bodyPr/>
        <a:lstStyle/>
        <a:p>
          <a:endParaRPr lang="es-EC" sz="3200"/>
        </a:p>
      </dgm:t>
    </dgm:pt>
    <dgm:pt modelId="{3BFE4EB5-E06B-4CCB-A777-6563D9A2334D}" type="sibTrans" cxnId="{03187814-D581-4454-B4E9-A805ECC42636}">
      <dgm:prSet/>
      <dgm:spPr/>
      <dgm:t>
        <a:bodyPr/>
        <a:lstStyle/>
        <a:p>
          <a:endParaRPr lang="es-EC" sz="3200"/>
        </a:p>
      </dgm:t>
    </dgm:pt>
    <dgm:pt modelId="{A5DA3343-CB6F-40E1-87D0-4350D595C48D}">
      <dgm:prSet phldrT="[Texto]" custT="1"/>
      <dgm:spPr/>
      <dgm:t>
        <a:bodyPr/>
        <a:lstStyle/>
        <a:p>
          <a:pPr algn="just"/>
          <a:r>
            <a:rPr lang="es-EC" sz="1800" dirty="0" smtClean="0"/>
            <a:t>El impulso de la concientización de una saludable economía desde el núcleo familiar, para que la economía particular, esté del lado de la proyección hacia nuevas industrias y empresas locales, que luego en una buena utilización de los acuerdos y reglamentos puedan convertirse en empresas fuertes en el mercado nacional.</a:t>
          </a:r>
          <a:endParaRPr lang="es-EC" sz="1800" dirty="0"/>
        </a:p>
      </dgm:t>
    </dgm:pt>
    <dgm:pt modelId="{CEE1783D-80DB-46F1-B188-9FA7643891E2}" type="parTrans" cxnId="{94AE3CFA-4678-48DC-96DA-5FA8BE535BF5}">
      <dgm:prSet/>
      <dgm:spPr/>
      <dgm:t>
        <a:bodyPr/>
        <a:lstStyle/>
        <a:p>
          <a:endParaRPr lang="es-EC" sz="3200"/>
        </a:p>
      </dgm:t>
    </dgm:pt>
    <dgm:pt modelId="{C3CD966B-2296-468A-8DF4-F4036F5BA198}" type="sibTrans" cxnId="{94AE3CFA-4678-48DC-96DA-5FA8BE535BF5}">
      <dgm:prSet/>
      <dgm:spPr/>
      <dgm:t>
        <a:bodyPr/>
        <a:lstStyle/>
        <a:p>
          <a:endParaRPr lang="es-EC" sz="3200"/>
        </a:p>
      </dgm:t>
    </dgm:pt>
    <dgm:pt modelId="{94D54043-C7DB-4A8F-8955-5C631846B9A1}" type="pres">
      <dgm:prSet presAssocID="{652DD02E-696A-43DC-81BA-19EFC44B8B61}" presName="Name0" presStyleCnt="0">
        <dgm:presLayoutVars>
          <dgm:chMax/>
          <dgm:chPref/>
          <dgm:dir/>
        </dgm:presLayoutVars>
      </dgm:prSet>
      <dgm:spPr/>
      <dgm:t>
        <a:bodyPr/>
        <a:lstStyle/>
        <a:p>
          <a:endParaRPr lang="es-EC"/>
        </a:p>
      </dgm:t>
    </dgm:pt>
    <dgm:pt modelId="{289AB9A4-7ED2-4609-AC51-FC5AC479D76D}" type="pres">
      <dgm:prSet presAssocID="{A70864CD-4A21-479C-98C2-5A0A0DED4375}" presName="parenttextcomposite" presStyleCnt="0"/>
      <dgm:spPr/>
    </dgm:pt>
    <dgm:pt modelId="{0F04B1FA-9C81-42E7-9588-B68012B9E9F9}" type="pres">
      <dgm:prSet presAssocID="{A70864CD-4A21-479C-98C2-5A0A0DED4375}" presName="parenttext" presStyleLbl="revTx" presStyleIdx="0" presStyleCnt="3" custScaleY="151609">
        <dgm:presLayoutVars>
          <dgm:chMax/>
          <dgm:chPref val="2"/>
          <dgm:bulletEnabled val="1"/>
        </dgm:presLayoutVars>
      </dgm:prSet>
      <dgm:spPr/>
      <dgm:t>
        <a:bodyPr/>
        <a:lstStyle/>
        <a:p>
          <a:endParaRPr lang="es-EC"/>
        </a:p>
      </dgm:t>
    </dgm:pt>
    <dgm:pt modelId="{5E0536F5-3AFD-4C37-B5F0-4C549785307A}" type="pres">
      <dgm:prSet presAssocID="{A70864CD-4A21-479C-98C2-5A0A0DED4375}" presName="parallelogramComposite" presStyleCnt="0"/>
      <dgm:spPr/>
    </dgm:pt>
    <dgm:pt modelId="{E8BC2B35-0C37-4D2A-A4CA-7468F12CAB89}" type="pres">
      <dgm:prSet presAssocID="{A70864CD-4A21-479C-98C2-5A0A0DED4375}" presName="parallelogram1" presStyleLbl="alignNode1" presStyleIdx="0" presStyleCnt="21"/>
      <dgm:spPr/>
    </dgm:pt>
    <dgm:pt modelId="{10A1B953-27FB-4BD3-91F9-94E3DA299C72}" type="pres">
      <dgm:prSet presAssocID="{A70864CD-4A21-479C-98C2-5A0A0DED4375}" presName="parallelogram2" presStyleLbl="alignNode1" presStyleIdx="1" presStyleCnt="21"/>
      <dgm:spPr/>
    </dgm:pt>
    <dgm:pt modelId="{3E9D221E-4399-4A5A-930C-F0BDCBD94ECC}" type="pres">
      <dgm:prSet presAssocID="{A70864CD-4A21-479C-98C2-5A0A0DED4375}" presName="parallelogram3" presStyleLbl="alignNode1" presStyleIdx="2" presStyleCnt="21"/>
      <dgm:spPr/>
    </dgm:pt>
    <dgm:pt modelId="{1C94A920-2677-484C-AE3E-49E3A0DF0FC6}" type="pres">
      <dgm:prSet presAssocID="{A70864CD-4A21-479C-98C2-5A0A0DED4375}" presName="parallelogram4" presStyleLbl="alignNode1" presStyleIdx="3" presStyleCnt="21"/>
      <dgm:spPr/>
    </dgm:pt>
    <dgm:pt modelId="{E3004970-BD21-4D10-8C71-29341C0A05B3}" type="pres">
      <dgm:prSet presAssocID="{A70864CD-4A21-479C-98C2-5A0A0DED4375}" presName="parallelogram5" presStyleLbl="alignNode1" presStyleIdx="4" presStyleCnt="21"/>
      <dgm:spPr/>
    </dgm:pt>
    <dgm:pt modelId="{99127F64-738C-4B02-93A9-25A9E77991E0}" type="pres">
      <dgm:prSet presAssocID="{A70864CD-4A21-479C-98C2-5A0A0DED4375}" presName="parallelogram6" presStyleLbl="alignNode1" presStyleIdx="5" presStyleCnt="21"/>
      <dgm:spPr/>
    </dgm:pt>
    <dgm:pt modelId="{E3C44415-EA16-4B28-8DB0-9827DE1153CF}" type="pres">
      <dgm:prSet presAssocID="{A70864CD-4A21-479C-98C2-5A0A0DED4375}" presName="parallelogram7" presStyleLbl="alignNode1" presStyleIdx="6" presStyleCnt="21"/>
      <dgm:spPr/>
    </dgm:pt>
    <dgm:pt modelId="{C44AA8EC-A231-41F4-9471-C237CD88B6A6}" type="pres">
      <dgm:prSet presAssocID="{1DA89867-E4BF-41DF-B619-F271909FC7E5}" presName="sibTrans" presStyleCnt="0"/>
      <dgm:spPr/>
    </dgm:pt>
    <dgm:pt modelId="{98C07139-289A-452D-882A-1293836FE244}" type="pres">
      <dgm:prSet presAssocID="{AFC4B9A0-0929-4EC2-B971-CDF039C7B339}" presName="parenttextcomposite" presStyleCnt="0"/>
      <dgm:spPr/>
    </dgm:pt>
    <dgm:pt modelId="{F7FC91D0-674A-44E3-BC6D-527D37A0785E}" type="pres">
      <dgm:prSet presAssocID="{AFC4B9A0-0929-4EC2-B971-CDF039C7B339}" presName="parenttext" presStyleLbl="revTx" presStyleIdx="1" presStyleCnt="3" custScaleY="146941">
        <dgm:presLayoutVars>
          <dgm:chMax/>
          <dgm:chPref val="2"/>
          <dgm:bulletEnabled val="1"/>
        </dgm:presLayoutVars>
      </dgm:prSet>
      <dgm:spPr/>
      <dgm:t>
        <a:bodyPr/>
        <a:lstStyle/>
        <a:p>
          <a:endParaRPr lang="es-EC"/>
        </a:p>
      </dgm:t>
    </dgm:pt>
    <dgm:pt modelId="{86F77187-2121-4818-8605-51BD1A15945D}" type="pres">
      <dgm:prSet presAssocID="{AFC4B9A0-0929-4EC2-B971-CDF039C7B339}" presName="parallelogramComposite" presStyleCnt="0"/>
      <dgm:spPr/>
    </dgm:pt>
    <dgm:pt modelId="{B2629144-9917-4985-A530-DFEE51EB52A0}" type="pres">
      <dgm:prSet presAssocID="{AFC4B9A0-0929-4EC2-B971-CDF039C7B339}" presName="parallelogram1" presStyleLbl="alignNode1" presStyleIdx="7" presStyleCnt="21"/>
      <dgm:spPr/>
    </dgm:pt>
    <dgm:pt modelId="{65B9E9D0-865E-46D7-8697-D331172ED58C}" type="pres">
      <dgm:prSet presAssocID="{AFC4B9A0-0929-4EC2-B971-CDF039C7B339}" presName="parallelogram2" presStyleLbl="alignNode1" presStyleIdx="8" presStyleCnt="21"/>
      <dgm:spPr/>
    </dgm:pt>
    <dgm:pt modelId="{F7730C29-FC00-410C-A767-E80D7EF05A99}" type="pres">
      <dgm:prSet presAssocID="{AFC4B9A0-0929-4EC2-B971-CDF039C7B339}" presName="parallelogram3" presStyleLbl="alignNode1" presStyleIdx="9" presStyleCnt="21"/>
      <dgm:spPr/>
    </dgm:pt>
    <dgm:pt modelId="{D3A4456E-909A-4D62-99DB-40C1EDA5D65A}" type="pres">
      <dgm:prSet presAssocID="{AFC4B9A0-0929-4EC2-B971-CDF039C7B339}" presName="parallelogram4" presStyleLbl="alignNode1" presStyleIdx="10" presStyleCnt="21"/>
      <dgm:spPr/>
    </dgm:pt>
    <dgm:pt modelId="{462E2762-4465-40FE-AAD3-5B7C4123D34E}" type="pres">
      <dgm:prSet presAssocID="{AFC4B9A0-0929-4EC2-B971-CDF039C7B339}" presName="parallelogram5" presStyleLbl="alignNode1" presStyleIdx="11" presStyleCnt="21"/>
      <dgm:spPr/>
    </dgm:pt>
    <dgm:pt modelId="{D8E4192B-7D4C-4455-9D9E-7FBF6DF1227E}" type="pres">
      <dgm:prSet presAssocID="{AFC4B9A0-0929-4EC2-B971-CDF039C7B339}" presName="parallelogram6" presStyleLbl="alignNode1" presStyleIdx="12" presStyleCnt="21"/>
      <dgm:spPr/>
    </dgm:pt>
    <dgm:pt modelId="{544FA576-ADC7-42AA-B371-6542C976C7D1}" type="pres">
      <dgm:prSet presAssocID="{AFC4B9A0-0929-4EC2-B971-CDF039C7B339}" presName="parallelogram7" presStyleLbl="alignNode1" presStyleIdx="13" presStyleCnt="21"/>
      <dgm:spPr/>
    </dgm:pt>
    <dgm:pt modelId="{90F9093B-BED3-4DB8-8EF1-D36FEE6DF9FD}" type="pres">
      <dgm:prSet presAssocID="{3BFE4EB5-E06B-4CCB-A777-6563D9A2334D}" presName="sibTrans" presStyleCnt="0"/>
      <dgm:spPr/>
    </dgm:pt>
    <dgm:pt modelId="{FA9A0DD3-0362-4036-B952-48D838CABEA2}" type="pres">
      <dgm:prSet presAssocID="{A5DA3343-CB6F-40E1-87D0-4350D595C48D}" presName="parenttextcomposite" presStyleCnt="0"/>
      <dgm:spPr/>
    </dgm:pt>
    <dgm:pt modelId="{8C7FB475-C891-4242-BA83-0000B9730EDC}" type="pres">
      <dgm:prSet presAssocID="{A5DA3343-CB6F-40E1-87D0-4350D595C48D}" presName="parenttext" presStyleLbl="revTx" presStyleIdx="2" presStyleCnt="3" custScaleY="174271">
        <dgm:presLayoutVars>
          <dgm:chMax/>
          <dgm:chPref val="2"/>
          <dgm:bulletEnabled val="1"/>
        </dgm:presLayoutVars>
      </dgm:prSet>
      <dgm:spPr/>
      <dgm:t>
        <a:bodyPr/>
        <a:lstStyle/>
        <a:p>
          <a:endParaRPr lang="es-EC"/>
        </a:p>
      </dgm:t>
    </dgm:pt>
    <dgm:pt modelId="{65D2AD7D-4DB0-4DE5-AEF7-AD4DB49678BC}" type="pres">
      <dgm:prSet presAssocID="{A5DA3343-CB6F-40E1-87D0-4350D595C48D}" presName="parallelogramComposite" presStyleCnt="0"/>
      <dgm:spPr/>
    </dgm:pt>
    <dgm:pt modelId="{D971EC2B-E5EA-450E-B2A4-8C67641357B8}" type="pres">
      <dgm:prSet presAssocID="{A5DA3343-CB6F-40E1-87D0-4350D595C48D}" presName="parallelogram1" presStyleLbl="alignNode1" presStyleIdx="14" presStyleCnt="21"/>
      <dgm:spPr/>
    </dgm:pt>
    <dgm:pt modelId="{5FE78146-5716-446C-990E-977D45AE9351}" type="pres">
      <dgm:prSet presAssocID="{A5DA3343-CB6F-40E1-87D0-4350D595C48D}" presName="parallelogram2" presStyleLbl="alignNode1" presStyleIdx="15" presStyleCnt="21"/>
      <dgm:spPr/>
    </dgm:pt>
    <dgm:pt modelId="{0CCC781D-DD02-4F4E-8581-C6D82844D447}" type="pres">
      <dgm:prSet presAssocID="{A5DA3343-CB6F-40E1-87D0-4350D595C48D}" presName="parallelogram3" presStyleLbl="alignNode1" presStyleIdx="16" presStyleCnt="21"/>
      <dgm:spPr/>
    </dgm:pt>
    <dgm:pt modelId="{B96F7AEF-90AB-4494-8D61-32CC652E338E}" type="pres">
      <dgm:prSet presAssocID="{A5DA3343-CB6F-40E1-87D0-4350D595C48D}" presName="parallelogram4" presStyleLbl="alignNode1" presStyleIdx="17" presStyleCnt="21"/>
      <dgm:spPr/>
    </dgm:pt>
    <dgm:pt modelId="{314FD561-173C-4D5F-A176-955A649F5DD5}" type="pres">
      <dgm:prSet presAssocID="{A5DA3343-CB6F-40E1-87D0-4350D595C48D}" presName="parallelogram5" presStyleLbl="alignNode1" presStyleIdx="18" presStyleCnt="21"/>
      <dgm:spPr/>
    </dgm:pt>
    <dgm:pt modelId="{1112C035-5D69-4CD3-A68C-BA2BB7E399AA}" type="pres">
      <dgm:prSet presAssocID="{A5DA3343-CB6F-40E1-87D0-4350D595C48D}" presName="parallelogram6" presStyleLbl="alignNode1" presStyleIdx="19" presStyleCnt="21"/>
      <dgm:spPr/>
    </dgm:pt>
    <dgm:pt modelId="{5D6E1073-4139-4F38-A948-38F00BBCD1AA}" type="pres">
      <dgm:prSet presAssocID="{A5DA3343-CB6F-40E1-87D0-4350D595C48D}" presName="parallelogram7" presStyleLbl="alignNode1" presStyleIdx="20" presStyleCnt="21"/>
      <dgm:spPr/>
    </dgm:pt>
  </dgm:ptLst>
  <dgm:cxnLst>
    <dgm:cxn modelId="{798A9E84-FEDC-42D6-BF97-2F28821963B2}" type="presOf" srcId="{A70864CD-4A21-479C-98C2-5A0A0DED4375}" destId="{0F04B1FA-9C81-42E7-9588-B68012B9E9F9}" srcOrd="0" destOrd="0" presId="urn:microsoft.com/office/officeart/2008/layout/VerticalAccentList"/>
    <dgm:cxn modelId="{FEA35509-05D1-498F-8B2E-FE3D023A0A29}" type="presOf" srcId="{A5DA3343-CB6F-40E1-87D0-4350D595C48D}" destId="{8C7FB475-C891-4242-BA83-0000B9730EDC}" srcOrd="0" destOrd="0" presId="urn:microsoft.com/office/officeart/2008/layout/VerticalAccentList"/>
    <dgm:cxn modelId="{55EBB24C-EF81-403D-979D-B12D170AD27F}" srcId="{652DD02E-696A-43DC-81BA-19EFC44B8B61}" destId="{A70864CD-4A21-479C-98C2-5A0A0DED4375}" srcOrd="0" destOrd="0" parTransId="{4577F180-248B-46E3-B559-A945FB632EBD}" sibTransId="{1DA89867-E4BF-41DF-B619-F271909FC7E5}"/>
    <dgm:cxn modelId="{03187814-D581-4454-B4E9-A805ECC42636}" srcId="{652DD02E-696A-43DC-81BA-19EFC44B8B61}" destId="{AFC4B9A0-0929-4EC2-B971-CDF039C7B339}" srcOrd="1" destOrd="0" parTransId="{2C9CD8FA-D38A-45E9-B03E-6485A75E3B4F}" sibTransId="{3BFE4EB5-E06B-4CCB-A777-6563D9A2334D}"/>
    <dgm:cxn modelId="{94AE3CFA-4678-48DC-96DA-5FA8BE535BF5}" srcId="{652DD02E-696A-43DC-81BA-19EFC44B8B61}" destId="{A5DA3343-CB6F-40E1-87D0-4350D595C48D}" srcOrd="2" destOrd="0" parTransId="{CEE1783D-80DB-46F1-B188-9FA7643891E2}" sibTransId="{C3CD966B-2296-468A-8DF4-F4036F5BA198}"/>
    <dgm:cxn modelId="{594CB9FB-BA9A-4C09-955F-4A0B0EA2680E}" type="presOf" srcId="{652DD02E-696A-43DC-81BA-19EFC44B8B61}" destId="{94D54043-C7DB-4A8F-8955-5C631846B9A1}" srcOrd="0" destOrd="0" presId="urn:microsoft.com/office/officeart/2008/layout/VerticalAccentList"/>
    <dgm:cxn modelId="{89347ADE-4693-4F5A-98DE-E0955035AC5D}" type="presOf" srcId="{AFC4B9A0-0929-4EC2-B971-CDF039C7B339}" destId="{F7FC91D0-674A-44E3-BC6D-527D37A0785E}" srcOrd="0" destOrd="0" presId="urn:microsoft.com/office/officeart/2008/layout/VerticalAccentList"/>
    <dgm:cxn modelId="{C51F516D-C51A-4FDA-9B71-C45EC1816425}" type="presParOf" srcId="{94D54043-C7DB-4A8F-8955-5C631846B9A1}" destId="{289AB9A4-7ED2-4609-AC51-FC5AC479D76D}" srcOrd="0" destOrd="0" presId="urn:microsoft.com/office/officeart/2008/layout/VerticalAccentList"/>
    <dgm:cxn modelId="{218596A8-1834-4C06-9E08-0CACF1CF5493}" type="presParOf" srcId="{289AB9A4-7ED2-4609-AC51-FC5AC479D76D}" destId="{0F04B1FA-9C81-42E7-9588-B68012B9E9F9}" srcOrd="0" destOrd="0" presId="urn:microsoft.com/office/officeart/2008/layout/VerticalAccentList"/>
    <dgm:cxn modelId="{3E3FB11B-88B9-446F-BDA8-CB624F8F49B0}" type="presParOf" srcId="{94D54043-C7DB-4A8F-8955-5C631846B9A1}" destId="{5E0536F5-3AFD-4C37-B5F0-4C549785307A}" srcOrd="1" destOrd="0" presId="urn:microsoft.com/office/officeart/2008/layout/VerticalAccentList"/>
    <dgm:cxn modelId="{1EBAE916-0A4E-4086-A2BD-8A1BD008CE78}" type="presParOf" srcId="{5E0536F5-3AFD-4C37-B5F0-4C549785307A}" destId="{E8BC2B35-0C37-4D2A-A4CA-7468F12CAB89}" srcOrd="0" destOrd="0" presId="urn:microsoft.com/office/officeart/2008/layout/VerticalAccentList"/>
    <dgm:cxn modelId="{50568433-7144-4C35-8743-20628E7C7075}" type="presParOf" srcId="{5E0536F5-3AFD-4C37-B5F0-4C549785307A}" destId="{10A1B953-27FB-4BD3-91F9-94E3DA299C72}" srcOrd="1" destOrd="0" presId="urn:microsoft.com/office/officeart/2008/layout/VerticalAccentList"/>
    <dgm:cxn modelId="{786FCA82-A304-4B03-A270-2CB6FCCF7915}" type="presParOf" srcId="{5E0536F5-3AFD-4C37-B5F0-4C549785307A}" destId="{3E9D221E-4399-4A5A-930C-F0BDCBD94ECC}" srcOrd="2" destOrd="0" presId="urn:microsoft.com/office/officeart/2008/layout/VerticalAccentList"/>
    <dgm:cxn modelId="{2AE201AA-F568-49DC-BC8F-5C16F0946CED}" type="presParOf" srcId="{5E0536F5-3AFD-4C37-B5F0-4C549785307A}" destId="{1C94A920-2677-484C-AE3E-49E3A0DF0FC6}" srcOrd="3" destOrd="0" presId="urn:microsoft.com/office/officeart/2008/layout/VerticalAccentList"/>
    <dgm:cxn modelId="{636D9B67-6F03-4D7C-A700-A681945B4781}" type="presParOf" srcId="{5E0536F5-3AFD-4C37-B5F0-4C549785307A}" destId="{E3004970-BD21-4D10-8C71-29341C0A05B3}" srcOrd="4" destOrd="0" presId="urn:microsoft.com/office/officeart/2008/layout/VerticalAccentList"/>
    <dgm:cxn modelId="{642FB5BA-387D-4FD2-AD27-C7F100544F33}" type="presParOf" srcId="{5E0536F5-3AFD-4C37-B5F0-4C549785307A}" destId="{99127F64-738C-4B02-93A9-25A9E77991E0}" srcOrd="5" destOrd="0" presId="urn:microsoft.com/office/officeart/2008/layout/VerticalAccentList"/>
    <dgm:cxn modelId="{B7CAF52F-5D40-4C7D-920B-17527C846CC5}" type="presParOf" srcId="{5E0536F5-3AFD-4C37-B5F0-4C549785307A}" destId="{E3C44415-EA16-4B28-8DB0-9827DE1153CF}" srcOrd="6" destOrd="0" presId="urn:microsoft.com/office/officeart/2008/layout/VerticalAccentList"/>
    <dgm:cxn modelId="{99B9B49F-9A07-46B9-ABA4-3C13C20152F7}" type="presParOf" srcId="{94D54043-C7DB-4A8F-8955-5C631846B9A1}" destId="{C44AA8EC-A231-41F4-9471-C237CD88B6A6}" srcOrd="2" destOrd="0" presId="urn:microsoft.com/office/officeart/2008/layout/VerticalAccentList"/>
    <dgm:cxn modelId="{5ABEEC22-7CB3-4077-B150-36842C482229}" type="presParOf" srcId="{94D54043-C7DB-4A8F-8955-5C631846B9A1}" destId="{98C07139-289A-452D-882A-1293836FE244}" srcOrd="3" destOrd="0" presId="urn:microsoft.com/office/officeart/2008/layout/VerticalAccentList"/>
    <dgm:cxn modelId="{D866D94F-8032-4639-AD3F-7B3ECA39F647}" type="presParOf" srcId="{98C07139-289A-452D-882A-1293836FE244}" destId="{F7FC91D0-674A-44E3-BC6D-527D37A0785E}" srcOrd="0" destOrd="0" presId="urn:microsoft.com/office/officeart/2008/layout/VerticalAccentList"/>
    <dgm:cxn modelId="{9BEDB6FF-48FB-4A1F-81CF-85543208F18A}" type="presParOf" srcId="{94D54043-C7DB-4A8F-8955-5C631846B9A1}" destId="{86F77187-2121-4818-8605-51BD1A15945D}" srcOrd="4" destOrd="0" presId="urn:microsoft.com/office/officeart/2008/layout/VerticalAccentList"/>
    <dgm:cxn modelId="{7A9F1725-3A2B-4994-ADD1-DDBD71C4BE80}" type="presParOf" srcId="{86F77187-2121-4818-8605-51BD1A15945D}" destId="{B2629144-9917-4985-A530-DFEE51EB52A0}" srcOrd="0" destOrd="0" presId="urn:microsoft.com/office/officeart/2008/layout/VerticalAccentList"/>
    <dgm:cxn modelId="{8C2871C6-4E03-4AF7-A377-39CDE299FDF6}" type="presParOf" srcId="{86F77187-2121-4818-8605-51BD1A15945D}" destId="{65B9E9D0-865E-46D7-8697-D331172ED58C}" srcOrd="1" destOrd="0" presId="urn:microsoft.com/office/officeart/2008/layout/VerticalAccentList"/>
    <dgm:cxn modelId="{4EEE6CB1-D29C-49A2-8E38-5051659588A8}" type="presParOf" srcId="{86F77187-2121-4818-8605-51BD1A15945D}" destId="{F7730C29-FC00-410C-A767-E80D7EF05A99}" srcOrd="2" destOrd="0" presId="urn:microsoft.com/office/officeart/2008/layout/VerticalAccentList"/>
    <dgm:cxn modelId="{964CE8A9-2A49-409B-A3F1-8AD2E4669501}" type="presParOf" srcId="{86F77187-2121-4818-8605-51BD1A15945D}" destId="{D3A4456E-909A-4D62-99DB-40C1EDA5D65A}" srcOrd="3" destOrd="0" presId="urn:microsoft.com/office/officeart/2008/layout/VerticalAccentList"/>
    <dgm:cxn modelId="{8DD646C0-3659-44B3-8BA0-1CCE5B09C5C8}" type="presParOf" srcId="{86F77187-2121-4818-8605-51BD1A15945D}" destId="{462E2762-4465-40FE-AAD3-5B7C4123D34E}" srcOrd="4" destOrd="0" presId="urn:microsoft.com/office/officeart/2008/layout/VerticalAccentList"/>
    <dgm:cxn modelId="{17B0534E-5ABB-4013-943F-AC1DED5B3C70}" type="presParOf" srcId="{86F77187-2121-4818-8605-51BD1A15945D}" destId="{D8E4192B-7D4C-4455-9D9E-7FBF6DF1227E}" srcOrd="5" destOrd="0" presId="urn:microsoft.com/office/officeart/2008/layout/VerticalAccentList"/>
    <dgm:cxn modelId="{78B21C65-CEDB-45B7-8DF3-BF8E0BDC98F9}" type="presParOf" srcId="{86F77187-2121-4818-8605-51BD1A15945D}" destId="{544FA576-ADC7-42AA-B371-6542C976C7D1}" srcOrd="6" destOrd="0" presId="urn:microsoft.com/office/officeart/2008/layout/VerticalAccentList"/>
    <dgm:cxn modelId="{C2DD3CF7-AD25-4D82-8F9E-3C7460A47202}" type="presParOf" srcId="{94D54043-C7DB-4A8F-8955-5C631846B9A1}" destId="{90F9093B-BED3-4DB8-8EF1-D36FEE6DF9FD}" srcOrd="5" destOrd="0" presId="urn:microsoft.com/office/officeart/2008/layout/VerticalAccentList"/>
    <dgm:cxn modelId="{EC9FE5D0-0DD5-4DF0-8527-87C46A820482}" type="presParOf" srcId="{94D54043-C7DB-4A8F-8955-5C631846B9A1}" destId="{FA9A0DD3-0362-4036-B952-48D838CABEA2}" srcOrd="6" destOrd="0" presId="urn:microsoft.com/office/officeart/2008/layout/VerticalAccentList"/>
    <dgm:cxn modelId="{ACE6B0C2-DF06-4E34-BDDC-8971E5D77EC7}" type="presParOf" srcId="{FA9A0DD3-0362-4036-B952-48D838CABEA2}" destId="{8C7FB475-C891-4242-BA83-0000B9730EDC}" srcOrd="0" destOrd="0" presId="urn:microsoft.com/office/officeart/2008/layout/VerticalAccentList"/>
    <dgm:cxn modelId="{039C87EF-DDB4-4BE1-AC9C-25B3ED49B87D}" type="presParOf" srcId="{94D54043-C7DB-4A8F-8955-5C631846B9A1}" destId="{65D2AD7D-4DB0-4DE5-AEF7-AD4DB49678BC}" srcOrd="7" destOrd="0" presId="urn:microsoft.com/office/officeart/2008/layout/VerticalAccentList"/>
    <dgm:cxn modelId="{6F2B2323-5AA9-4FE2-B7C3-F25C02AA8E99}" type="presParOf" srcId="{65D2AD7D-4DB0-4DE5-AEF7-AD4DB49678BC}" destId="{D971EC2B-E5EA-450E-B2A4-8C67641357B8}" srcOrd="0" destOrd="0" presId="urn:microsoft.com/office/officeart/2008/layout/VerticalAccentList"/>
    <dgm:cxn modelId="{190F7D4B-88AD-4126-826A-E0357A83EAFB}" type="presParOf" srcId="{65D2AD7D-4DB0-4DE5-AEF7-AD4DB49678BC}" destId="{5FE78146-5716-446C-990E-977D45AE9351}" srcOrd="1" destOrd="0" presId="urn:microsoft.com/office/officeart/2008/layout/VerticalAccentList"/>
    <dgm:cxn modelId="{9F269895-0720-4F68-86D5-8647B94C15E1}" type="presParOf" srcId="{65D2AD7D-4DB0-4DE5-AEF7-AD4DB49678BC}" destId="{0CCC781D-DD02-4F4E-8581-C6D82844D447}" srcOrd="2" destOrd="0" presId="urn:microsoft.com/office/officeart/2008/layout/VerticalAccentList"/>
    <dgm:cxn modelId="{9E6F85AE-28FA-4372-B53E-ACC441C7DF70}" type="presParOf" srcId="{65D2AD7D-4DB0-4DE5-AEF7-AD4DB49678BC}" destId="{B96F7AEF-90AB-4494-8D61-32CC652E338E}" srcOrd="3" destOrd="0" presId="urn:microsoft.com/office/officeart/2008/layout/VerticalAccentList"/>
    <dgm:cxn modelId="{07A414AC-DB48-41A8-995F-76BBA32B7D3A}" type="presParOf" srcId="{65D2AD7D-4DB0-4DE5-AEF7-AD4DB49678BC}" destId="{314FD561-173C-4D5F-A176-955A649F5DD5}" srcOrd="4" destOrd="0" presId="urn:microsoft.com/office/officeart/2008/layout/VerticalAccentList"/>
    <dgm:cxn modelId="{A649F165-9776-4991-9FD8-9370766092F4}" type="presParOf" srcId="{65D2AD7D-4DB0-4DE5-AEF7-AD4DB49678BC}" destId="{1112C035-5D69-4CD3-A68C-BA2BB7E399AA}" srcOrd="5" destOrd="0" presId="urn:microsoft.com/office/officeart/2008/layout/VerticalAccentList"/>
    <dgm:cxn modelId="{10737BF8-1130-44AE-8B42-7770C0D9B7A4}" type="presParOf" srcId="{65D2AD7D-4DB0-4DE5-AEF7-AD4DB49678BC}" destId="{5D6E1073-4139-4F38-A948-38F00BBCD1A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pPr algn="ctr" defTabSz="914400">
            <a:buNone/>
          </a:pPr>
          <a:r>
            <a:rPr lang="es-ES" noProof="1" smtClean="0"/>
            <a:t>Actualización</a:t>
          </a:r>
          <a:endParaRPr lang="es-ES" noProof="1"/>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pPr algn="l" defTabSz="914400">
            <a:buNone/>
          </a:pPr>
          <a:r>
            <a:rPr lang="es-ES" sz="1800" noProof="1" smtClean="0"/>
            <a:t>Se ha visto truncada</a:t>
          </a:r>
          <a:endParaRPr lang="es-ES" sz="1800" noProof="1"/>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pPr algn="l" defTabSz="914400">
            <a:buNone/>
          </a:pPr>
          <a:r>
            <a:rPr lang="es-ES" sz="2000" noProof="1" smtClean="0"/>
            <a:t>Comercialización</a:t>
          </a:r>
          <a:r>
            <a:rPr lang="es-ES" sz="1800" noProof="1" smtClean="0"/>
            <a:t> sin innovación</a:t>
          </a:r>
          <a:endParaRPr lang="es-ES" sz="1800" noProof="1"/>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902514D4-9367-48BD-AB98-415C361E8095}">
      <dgm:prSet phldrT="[Text]"/>
      <dgm:spPr/>
      <dgm:t>
        <a:bodyPr/>
        <a:lstStyle/>
        <a:p>
          <a:pPr algn="ctr" defTabSz="914400">
            <a:buNone/>
          </a:pPr>
          <a:r>
            <a:rPr lang="es-ES" noProof="1" smtClean="0"/>
            <a:t>Legislación Tributaria</a:t>
          </a:r>
          <a:endParaRPr lang="es-ES" noProof="1"/>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pPr algn="l" defTabSz="914400">
            <a:buNone/>
          </a:pPr>
          <a:r>
            <a:rPr lang="es-ES" sz="1700" noProof="1" smtClean="0"/>
            <a:t>Las importaciones de materia prima</a:t>
          </a:r>
          <a:endParaRPr lang="es-ES" sz="1700" noProof="1"/>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AD13CCF9-E354-4373-B687-C856736F1065}">
      <dgm:prSet phldrT="[Text]" custT="1"/>
      <dgm:spPr/>
      <dgm:t>
        <a:bodyPr/>
        <a:lstStyle/>
        <a:p>
          <a:pPr algn="l" defTabSz="914400">
            <a:buNone/>
          </a:pPr>
          <a:r>
            <a:rPr lang="es-ES" sz="1700" noProof="1" smtClean="0"/>
            <a:t>El incentivo de salvaguardias</a:t>
          </a:r>
          <a:endParaRPr lang="es-ES" sz="1700" noProof="1"/>
        </a:p>
      </dgm:t>
    </dgm:pt>
    <dgm:pt modelId="{59230521-6941-404E-AB39-FD1E0D3BFD4D}" type="parTrans" cxnId="{EDDAC9D5-C3EF-4E7B-B964-9C3CAD533FE4}">
      <dgm:prSet/>
      <dgm:spPr/>
      <dgm:t>
        <a:bodyPr/>
        <a:lstStyle/>
        <a:p>
          <a:endParaRPr lang="en-US"/>
        </a:p>
      </dgm:t>
    </dgm:pt>
    <dgm:pt modelId="{B99B1752-3797-4E89-9B32-F8A8B0A94AC1}" type="sibTrans" cxnId="{EDDAC9D5-C3EF-4E7B-B964-9C3CAD533FE4}">
      <dgm:prSet/>
      <dgm:spPr/>
      <dgm:t>
        <a:bodyPr/>
        <a:lstStyle/>
        <a:p>
          <a:endParaRPr lang="en-US"/>
        </a:p>
      </dgm:t>
    </dgm:pt>
    <dgm:pt modelId="{32EDCF16-5AA6-464A-B649-4803504CAE86}">
      <dgm:prSet phldrT="[Text]" custT="1"/>
      <dgm:spPr/>
      <dgm:t>
        <a:bodyPr/>
        <a:lstStyle/>
        <a:p>
          <a:pPr algn="l" defTabSz="914400">
            <a:buNone/>
          </a:pPr>
          <a:r>
            <a:rPr lang="es-ES" sz="1700" noProof="1" smtClean="0"/>
            <a:t>Desentralización </a:t>
          </a:r>
          <a:endParaRPr lang="es-ES" sz="1700" noProof="1"/>
        </a:p>
      </dgm:t>
    </dgm:pt>
    <dgm:pt modelId="{A1499DA9-EC04-43E6-85A8-39036BA31592}" type="parTrans" cxnId="{0240566B-928D-42F9-A765-C591809AAE33}">
      <dgm:prSet/>
      <dgm:spPr/>
      <dgm:t>
        <a:bodyPr/>
        <a:lstStyle/>
        <a:p>
          <a:endParaRPr lang="en-US"/>
        </a:p>
      </dgm:t>
    </dgm:pt>
    <dgm:pt modelId="{E4012107-EDD2-401B-96BA-C98454E188FA}" type="sibTrans" cxnId="{0240566B-928D-42F9-A765-C591809AAE33}">
      <dgm:prSet/>
      <dgm:spPr/>
      <dgm:t>
        <a:bodyPr/>
        <a:lstStyle/>
        <a:p>
          <a:endParaRPr lang="en-US"/>
        </a:p>
      </dgm:t>
    </dgm:pt>
    <dgm:pt modelId="{42DDB17B-32B6-4380-AEA0-A9CDCE0F4C58}">
      <dgm:prSet phldrT="[Text]"/>
      <dgm:spPr/>
      <dgm:t>
        <a:bodyPr/>
        <a:lstStyle/>
        <a:p>
          <a:pPr algn="ctr" defTabSz="914400">
            <a:buNone/>
          </a:pPr>
          <a:r>
            <a:rPr lang="es-ES" noProof="1" smtClean="0"/>
            <a:t>Matriz Productiva</a:t>
          </a:r>
          <a:endParaRPr lang="es-ES" noProof="1"/>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pPr algn="l" defTabSz="914400">
            <a:buNone/>
          </a:pPr>
          <a:r>
            <a:rPr lang="es-ES" sz="1700" noProof="1" smtClean="0"/>
            <a:t>Incentivo a la producción y consumo nacional</a:t>
          </a:r>
          <a:endParaRPr lang="es-ES" sz="1700" noProof="1"/>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34395" custLinFactNeighborX="23840">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45935" custLinFactNeighborX="20860">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4708EA16-D5C5-4EE2-8A83-5B988D03B274}" type="pres">
      <dgm:prSet presAssocID="{42DDB17B-32B6-4380-AEA0-A9CDCE0F4C58}" presName="Child3" presStyleLbl="revTx" presStyleIdx="4" presStyleCnt="6" custScaleX="139903" custLinFactNeighborX="13410">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t>
        <a:bodyPr/>
        <a:lstStyle/>
        <a:p>
          <a:endParaRPr lang="en-US"/>
        </a:p>
      </dgm:t>
    </dgm:pt>
  </dgm:ptLst>
  <dgm:cxnLst>
    <dgm:cxn modelId="{620EA418-7EE1-49BA-A25E-D58C94C4274A}" type="presOf" srcId="{2A852870-B74D-459C-8F84-EFB9808C8E9B}" destId="{82171282-A646-4576-AB4C-5C8A06136ED3}" srcOrd="0" destOrd="1" presId="urn:microsoft.com/office/officeart/2009/layout/CircleArrowProcess"/>
    <dgm:cxn modelId="{3033C816-A48A-482C-897E-8DE48FC2734D}" type="presOf" srcId="{9EFDE1E0-36B2-42FD-8BC1-DEC0FAC5CDC6}" destId="{0746AFD6-81AF-4A03-965B-E5FD2AC99902}" srcOrd="0" destOrd="0" presId="urn:microsoft.com/office/officeart/2009/layout/CircleArrowProcess"/>
    <dgm:cxn modelId="{14375E2C-D6C5-479B-8407-A7D83D76E72A}" srcId="{70FEEDF0-9ED0-4D7F-AB97-F24DEA096723}" destId="{2A852870-B74D-459C-8F84-EFB9808C8E9B}" srcOrd="1" destOrd="0" parTransId="{00FC1841-EBE5-4A0F-B55B-2B7C57776B9B}" sibTransId="{D9151988-DAC2-4D34-9322-F9B44F78873D}"/>
    <dgm:cxn modelId="{0240566B-928D-42F9-A765-C591809AAE33}" srcId="{902514D4-9367-48BD-AB98-415C361E8095}" destId="{32EDCF16-5AA6-464A-B649-4803504CAE86}" srcOrd="2" destOrd="0" parTransId="{A1499DA9-EC04-43E6-85A8-39036BA31592}" sibTransId="{E4012107-EDD2-401B-96BA-C98454E188FA}"/>
    <dgm:cxn modelId="{664DFF4C-E1B0-4AE3-9A2D-2413214F1402}" srcId="{902514D4-9367-48BD-AB98-415C361E8095}" destId="{BCC44E0D-2E84-42AD-BFBC-B1DB0B59B688}" srcOrd="0" destOrd="0" parTransId="{7E0E6D07-FB18-4817-BC96-566987AEC0E5}" sibTransId="{B6560097-BCA9-4F02-8ED2-12737AEC23F1}"/>
    <dgm:cxn modelId="{6AF05492-E13D-4B88-A9DD-155CC36C3D44}" type="presOf" srcId="{AD13CCF9-E354-4373-B687-C856736F1065}" destId="{47FC99C1-6CDC-4E5F-82DC-8138B26E8725}" srcOrd="0" destOrd="1"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624C9690-0A1A-4EDB-A57A-94230A5A6836}"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D9AB0AE6-F18B-4A70-BFB4-908F5D928CC4}" srcId="{42DDB17B-32B6-4380-AEA0-A9CDCE0F4C58}" destId="{8DC3B0AC-5266-485C-BEE0-5EA316ED6351}" srcOrd="0" destOrd="0" parTransId="{4AF62E0A-68C0-4E36-A271-5E981705ABD4}" sibTransId="{09B5E930-7BFA-4193-A015-8BA2F8D85EED}"/>
    <dgm:cxn modelId="{27512BB5-ECE8-46B6-9A90-AA5CCC13FAAB}" type="presOf" srcId="{3983B1D4-E9F3-40E6-BD23-7E703B845062}" destId="{82171282-A646-4576-AB4C-5C8A06136ED3}" srcOrd="0" destOrd="0" presId="urn:microsoft.com/office/officeart/2009/layout/CircleArrowProcess"/>
    <dgm:cxn modelId="{FEA86883-BF15-46C8-B233-64AC1A0F97B0}" type="presOf" srcId="{42DDB17B-32B6-4380-AEA0-A9CDCE0F4C58}" destId="{6AED50E6-1C35-4B77-9E90-501897F8F6D8}" srcOrd="0" destOrd="0" presId="urn:microsoft.com/office/officeart/2009/layout/CircleArrowProcess"/>
    <dgm:cxn modelId="{9A9F3078-03E5-4E8A-B30F-6F091551ED88}" type="presOf" srcId="{70FEEDF0-9ED0-4D7F-AB97-F24DEA096723}" destId="{2B9101F4-B5D1-4AB7-BC83-753D06A88415}" srcOrd="0" destOrd="0" presId="urn:microsoft.com/office/officeart/2009/layout/CircleArrowProcess"/>
    <dgm:cxn modelId="{EDDAC9D5-C3EF-4E7B-B964-9C3CAD533FE4}" srcId="{902514D4-9367-48BD-AB98-415C361E8095}" destId="{AD13CCF9-E354-4373-B687-C856736F1065}" srcOrd="1" destOrd="0" parTransId="{59230521-6941-404E-AB39-FD1E0D3BFD4D}" sibTransId="{B99B1752-3797-4E89-9B32-F8A8B0A94AC1}"/>
    <dgm:cxn modelId="{3070B39E-D7F7-4E2D-B931-76310B0B70C2}" type="presOf" srcId="{32EDCF16-5AA6-464A-B649-4803504CAE86}" destId="{47FC99C1-6CDC-4E5F-82DC-8138B26E8725}" srcOrd="0" destOrd="2"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81C67176-D9BF-40BB-B26C-25D86889C5DF}" type="presOf" srcId="{BCC44E0D-2E84-42AD-BFBC-B1DB0B59B688}" destId="{47FC99C1-6CDC-4E5F-82DC-8138B26E8725}" srcOrd="0" destOrd="0" presId="urn:microsoft.com/office/officeart/2009/layout/CircleArrowProcess"/>
    <dgm:cxn modelId="{A7DFC91B-CB22-48AF-B8E3-35582C226D13}" type="presOf" srcId="{902514D4-9367-48BD-AB98-415C361E8095}" destId="{4E0AE086-AABF-4A0E-98D0-5626D79C154F}" srcOrd="0" destOrd="0" presId="urn:microsoft.com/office/officeart/2009/layout/CircleArrowProcess"/>
    <dgm:cxn modelId="{26755254-41E9-4B8D-9575-AED9C008015C}" srcId="{9EFDE1E0-36B2-42FD-8BC1-DEC0FAC5CDC6}" destId="{70FEEDF0-9ED0-4D7F-AB97-F24DEA096723}" srcOrd="0" destOrd="0" parTransId="{6A0DD80F-58E3-4F5A-8C14-0C7F080FC469}" sibTransId="{5AEE57B6-452E-4D6B-9FEC-128B713CC6B5}"/>
    <dgm:cxn modelId="{A8C39027-6364-4ABC-9FEB-A7100672A535}" type="presParOf" srcId="{0746AFD6-81AF-4A03-965B-E5FD2AC99902}" destId="{B8A5ADE6-C095-47F2-9BD8-3724EF926095}" srcOrd="0" destOrd="0" presId="urn:microsoft.com/office/officeart/2009/layout/CircleArrowProcess"/>
    <dgm:cxn modelId="{9B2BE4DA-8E1D-4DC3-BBEF-C512DBD49950}" type="presParOf" srcId="{B8A5ADE6-C095-47F2-9BD8-3724EF926095}" destId="{8BB83C97-51F0-45C6-863A-E48679F22BC5}" srcOrd="0" destOrd="0" presId="urn:microsoft.com/office/officeart/2009/layout/CircleArrowProcess"/>
    <dgm:cxn modelId="{FE7FAF24-CB15-40B8-8A48-1E8820108F33}" type="presParOf" srcId="{0746AFD6-81AF-4A03-965B-E5FD2AC99902}" destId="{82171282-A646-4576-AB4C-5C8A06136ED3}" srcOrd="1" destOrd="0" presId="urn:microsoft.com/office/officeart/2009/layout/CircleArrowProcess"/>
    <dgm:cxn modelId="{32E58D3F-E84F-4050-99FA-BD200D977EA6}" type="presParOf" srcId="{0746AFD6-81AF-4A03-965B-E5FD2AC99902}" destId="{2B9101F4-B5D1-4AB7-BC83-753D06A88415}" srcOrd="2" destOrd="0" presId="urn:microsoft.com/office/officeart/2009/layout/CircleArrowProcess"/>
    <dgm:cxn modelId="{7D6898B0-7FEE-4056-9AE0-0F6EA155DBAB}" type="presParOf" srcId="{0746AFD6-81AF-4A03-965B-E5FD2AC99902}" destId="{49C4C8C0-A665-47B8-AD0B-A80BD66447C9}" srcOrd="3" destOrd="0" presId="urn:microsoft.com/office/officeart/2009/layout/CircleArrowProcess"/>
    <dgm:cxn modelId="{F9849665-AED6-4545-975F-DA4162ACF69A}" type="presParOf" srcId="{49C4C8C0-A665-47B8-AD0B-A80BD66447C9}" destId="{12D2183B-C8C1-4ADD-8BFA-63A0024D79DB}" srcOrd="0" destOrd="0" presId="urn:microsoft.com/office/officeart/2009/layout/CircleArrowProcess"/>
    <dgm:cxn modelId="{2A294811-2E04-48DD-9D38-EB33572BFA7D}" type="presParOf" srcId="{0746AFD6-81AF-4A03-965B-E5FD2AC99902}" destId="{47FC99C1-6CDC-4E5F-82DC-8138B26E8725}" srcOrd="4" destOrd="0" presId="urn:microsoft.com/office/officeart/2009/layout/CircleArrowProcess"/>
    <dgm:cxn modelId="{5FD6EEB6-3977-493C-8B7F-C9639C64D437}" type="presParOf" srcId="{0746AFD6-81AF-4A03-965B-E5FD2AC99902}" destId="{4E0AE086-AABF-4A0E-98D0-5626D79C154F}" srcOrd="5" destOrd="0" presId="urn:microsoft.com/office/officeart/2009/layout/CircleArrowProcess"/>
    <dgm:cxn modelId="{9F58A041-5F40-4EF7-A5B4-B7B0E70E286E}" type="presParOf" srcId="{0746AFD6-81AF-4A03-965B-E5FD2AC99902}" destId="{C57F095C-D392-4DF1-8FBB-9D795D0570B7}" srcOrd="6" destOrd="0" presId="urn:microsoft.com/office/officeart/2009/layout/CircleArrowProcess"/>
    <dgm:cxn modelId="{FD723854-701E-4A05-A7FC-A148811D1288}" type="presParOf" srcId="{C57F095C-D392-4DF1-8FBB-9D795D0570B7}" destId="{339FCDE6-ACB1-4FC6-B770-034DE4C59DA1}" srcOrd="0" destOrd="0" presId="urn:microsoft.com/office/officeart/2009/layout/CircleArrowProcess"/>
    <dgm:cxn modelId="{7FF8C65C-65CB-43B2-BEB9-19BA9B5D85E7}" type="presParOf" srcId="{0746AFD6-81AF-4A03-965B-E5FD2AC99902}" destId="{4708EA16-D5C5-4EE2-8A83-5B988D03B274}" srcOrd="7" destOrd="0" presId="urn:microsoft.com/office/officeart/2009/layout/CircleArrowProcess"/>
    <dgm:cxn modelId="{57C5EEC7-C8F0-4100-AF0D-797D761280D4}"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52DE9-D038-4041-BF7F-CDC59849AB42}"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EC"/>
        </a:p>
      </dgm:t>
    </dgm:pt>
    <dgm:pt modelId="{D3631C25-EA0E-4207-9564-D53356A6295E}">
      <dgm:prSet phldrT="[Texto]" custT="1"/>
      <dgm:spPr/>
      <dgm:t>
        <a:bodyPr/>
        <a:lstStyle/>
        <a:p>
          <a:pPr algn="ctr"/>
          <a:endParaRPr lang="es-EC" sz="1700" dirty="0" smtClean="0">
            <a:solidFill>
              <a:schemeClr val="tx1"/>
            </a:solidFill>
          </a:endParaRPr>
        </a:p>
        <a:p>
          <a:pPr algn="ctr"/>
          <a:r>
            <a:rPr lang="es-EC" sz="2000" dirty="0" smtClean="0">
              <a:solidFill>
                <a:schemeClr val="tx1"/>
              </a:solidFill>
            </a:rPr>
            <a:t>En 2004 como referencia “el sector de mayor peso era el de petróleo y las minas, con aproximadamente el 13,2%.</a:t>
          </a:r>
          <a:br>
            <a:rPr lang="es-EC" sz="2000" dirty="0" smtClean="0">
              <a:solidFill>
                <a:schemeClr val="tx1"/>
              </a:solidFill>
            </a:rPr>
          </a:br>
          <a:r>
            <a:rPr lang="es-EC" sz="2000" b="1" dirty="0" smtClean="0">
              <a:solidFill>
                <a:schemeClr val="tx1"/>
              </a:solidFill>
            </a:rPr>
            <a:t> </a:t>
          </a:r>
          <a:br>
            <a:rPr lang="es-EC" sz="2000" b="1" dirty="0" smtClean="0">
              <a:solidFill>
                <a:schemeClr val="tx1"/>
              </a:solidFill>
            </a:rPr>
          </a:br>
          <a:endParaRPr lang="es-EC" sz="2000" dirty="0">
            <a:solidFill>
              <a:schemeClr val="tx1"/>
            </a:solidFill>
          </a:endParaRPr>
        </a:p>
      </dgm:t>
    </dgm:pt>
    <dgm:pt modelId="{34DC0D1C-4225-4182-A175-0ED39907552E}" type="parTrans" cxnId="{48F9D671-C61A-4A06-8DAB-2888C4530731}">
      <dgm:prSet/>
      <dgm:spPr/>
      <dgm:t>
        <a:bodyPr/>
        <a:lstStyle/>
        <a:p>
          <a:endParaRPr lang="es-EC">
            <a:solidFill>
              <a:schemeClr val="tx1"/>
            </a:solidFill>
          </a:endParaRPr>
        </a:p>
      </dgm:t>
    </dgm:pt>
    <dgm:pt modelId="{6839517D-98D0-49C3-A79E-F262C0DDF3A2}" type="sibTrans" cxnId="{48F9D671-C61A-4A06-8DAB-2888C4530731}">
      <dgm:prSet/>
      <dgm:spPr/>
      <dgm:t>
        <a:bodyPr/>
        <a:lstStyle/>
        <a:p>
          <a:endParaRPr lang="es-EC">
            <a:solidFill>
              <a:schemeClr val="tx1"/>
            </a:solidFill>
          </a:endParaRPr>
        </a:p>
      </dgm:t>
    </dgm:pt>
    <dgm:pt modelId="{5703A610-3114-4915-B6CC-C873C993FBA0}">
      <dgm:prSet phldrT="[Texto]"/>
      <dgm:spPr/>
      <dgm:t>
        <a:bodyPr/>
        <a:lstStyle/>
        <a:p>
          <a:r>
            <a:rPr lang="es-EC" smtClean="0">
              <a:solidFill>
                <a:schemeClr val="tx1"/>
              </a:solidFill>
            </a:rPr>
            <a:t>Para el 2015, la manufactura tiene el mejor índice en el PIB con 11,8% (Banco Central del Ecuador, 2017).</a:t>
          </a:r>
          <a:endParaRPr lang="es-EC" dirty="0">
            <a:solidFill>
              <a:schemeClr val="tx1"/>
            </a:solidFill>
          </a:endParaRPr>
        </a:p>
      </dgm:t>
    </dgm:pt>
    <dgm:pt modelId="{9D36F3F2-08B6-419D-B06C-F0DD8E7C26C4}" type="parTrans" cxnId="{FCC67A73-30DC-463C-B345-890A0977AC1A}">
      <dgm:prSet/>
      <dgm:spPr/>
      <dgm:t>
        <a:bodyPr/>
        <a:lstStyle/>
        <a:p>
          <a:endParaRPr lang="es-EC">
            <a:solidFill>
              <a:schemeClr val="tx1"/>
            </a:solidFill>
          </a:endParaRPr>
        </a:p>
      </dgm:t>
    </dgm:pt>
    <dgm:pt modelId="{1D9B7856-A648-436A-BD2A-B91DEAFF3886}" type="sibTrans" cxnId="{FCC67A73-30DC-463C-B345-890A0977AC1A}">
      <dgm:prSet/>
      <dgm:spPr/>
      <dgm:t>
        <a:bodyPr/>
        <a:lstStyle/>
        <a:p>
          <a:endParaRPr lang="es-EC">
            <a:solidFill>
              <a:schemeClr val="tx1"/>
            </a:solidFill>
          </a:endParaRPr>
        </a:p>
      </dgm:t>
    </dgm:pt>
    <dgm:pt modelId="{4913DD13-FA07-4C9F-BA86-1F89F38CABA4}">
      <dgm:prSet phldrT="[Texto]"/>
      <dgm:spPr/>
      <dgm:t>
        <a:bodyPr/>
        <a:lstStyle/>
        <a:p>
          <a:r>
            <a:rPr lang="es-EC" smtClean="0">
              <a:solidFill>
                <a:schemeClr val="tx1"/>
              </a:solidFill>
            </a:rPr>
            <a:t>El sector industrial tuvo grandes variantes negativas en cuanto a su crecimiento.</a:t>
          </a:r>
          <a:br>
            <a:rPr lang="es-EC" smtClean="0">
              <a:solidFill>
                <a:schemeClr val="tx1"/>
              </a:solidFill>
            </a:rPr>
          </a:br>
          <a:endParaRPr lang="es-EC" dirty="0">
            <a:solidFill>
              <a:schemeClr val="tx1"/>
            </a:solidFill>
          </a:endParaRPr>
        </a:p>
      </dgm:t>
    </dgm:pt>
    <dgm:pt modelId="{4F64C5DF-E26F-45AA-8543-BCD518B2B3AA}" type="parTrans" cxnId="{6D9F47F5-FFAD-4820-9B36-F20D23EBDF1B}">
      <dgm:prSet/>
      <dgm:spPr/>
      <dgm:t>
        <a:bodyPr/>
        <a:lstStyle/>
        <a:p>
          <a:endParaRPr lang="es-EC">
            <a:solidFill>
              <a:schemeClr val="tx1"/>
            </a:solidFill>
          </a:endParaRPr>
        </a:p>
      </dgm:t>
    </dgm:pt>
    <dgm:pt modelId="{B32B0250-9CBA-46CF-B34E-97ACB8F4082E}" type="sibTrans" cxnId="{6D9F47F5-FFAD-4820-9B36-F20D23EBDF1B}">
      <dgm:prSet/>
      <dgm:spPr/>
      <dgm:t>
        <a:bodyPr/>
        <a:lstStyle/>
        <a:p>
          <a:endParaRPr lang="es-EC">
            <a:solidFill>
              <a:schemeClr val="tx1"/>
            </a:solidFill>
          </a:endParaRPr>
        </a:p>
      </dgm:t>
    </dgm:pt>
    <dgm:pt modelId="{BF3DE33C-CCFF-4679-ADB8-57E650C6E236}">
      <dgm:prSet phldrT="[Texto]"/>
      <dgm:spPr/>
      <dgm:t>
        <a:bodyPr/>
        <a:lstStyle/>
        <a:p>
          <a:r>
            <a:rPr lang="es-EC" smtClean="0">
              <a:solidFill>
                <a:schemeClr val="tx1"/>
              </a:solidFill>
            </a:rPr>
            <a:t>Un porcentaje considerable empezó a generarse como previsión alentadora en 2005. </a:t>
          </a:r>
          <a:endParaRPr lang="es-EC" dirty="0">
            <a:solidFill>
              <a:schemeClr val="tx1"/>
            </a:solidFill>
          </a:endParaRPr>
        </a:p>
      </dgm:t>
    </dgm:pt>
    <dgm:pt modelId="{34BF7D2E-F76D-461D-992C-5871D9D95BFC}" type="parTrans" cxnId="{478CA80F-6E92-469A-970B-8B1FEEA8BBE3}">
      <dgm:prSet/>
      <dgm:spPr/>
      <dgm:t>
        <a:bodyPr/>
        <a:lstStyle/>
        <a:p>
          <a:endParaRPr lang="es-EC">
            <a:solidFill>
              <a:schemeClr val="tx1"/>
            </a:solidFill>
          </a:endParaRPr>
        </a:p>
      </dgm:t>
    </dgm:pt>
    <dgm:pt modelId="{E96FFACA-5964-429E-B5D6-3DF60F192FF9}" type="sibTrans" cxnId="{478CA80F-6E92-469A-970B-8B1FEEA8BBE3}">
      <dgm:prSet/>
      <dgm:spPr/>
      <dgm:t>
        <a:bodyPr/>
        <a:lstStyle/>
        <a:p>
          <a:endParaRPr lang="es-EC">
            <a:solidFill>
              <a:schemeClr val="tx1"/>
            </a:solidFill>
          </a:endParaRPr>
        </a:p>
      </dgm:t>
    </dgm:pt>
    <dgm:pt modelId="{1517D528-B76A-4A88-B10B-DB03148F8B32}">
      <dgm:prSet phldrT="[Texto]"/>
      <dgm:spPr/>
      <dgm:t>
        <a:bodyPr/>
        <a:lstStyle/>
        <a:p>
          <a:r>
            <a:rPr lang="es-EC" smtClean="0">
              <a:solidFill>
                <a:schemeClr val="tx1"/>
              </a:solidFill>
            </a:rPr>
            <a:t>Lo cual manifiesta la gran eficiencia de este sector industrial en la economía ecuatoriana y factor importante en la productividad.</a:t>
          </a:r>
          <a:endParaRPr lang="es-EC" dirty="0">
            <a:solidFill>
              <a:schemeClr val="tx1"/>
            </a:solidFill>
          </a:endParaRPr>
        </a:p>
      </dgm:t>
    </dgm:pt>
    <dgm:pt modelId="{7F907B56-1753-426E-BBC0-4E949EDC1C48}" type="parTrans" cxnId="{510CFA17-34A6-4E3E-82A5-F8024644D8A8}">
      <dgm:prSet/>
      <dgm:spPr/>
      <dgm:t>
        <a:bodyPr/>
        <a:lstStyle/>
        <a:p>
          <a:endParaRPr lang="es-EC">
            <a:solidFill>
              <a:schemeClr val="tx1"/>
            </a:solidFill>
          </a:endParaRPr>
        </a:p>
      </dgm:t>
    </dgm:pt>
    <dgm:pt modelId="{B08D043A-2409-45B7-8EB6-C65A752E14EC}" type="sibTrans" cxnId="{510CFA17-34A6-4E3E-82A5-F8024644D8A8}">
      <dgm:prSet/>
      <dgm:spPr/>
      <dgm:t>
        <a:bodyPr/>
        <a:lstStyle/>
        <a:p>
          <a:endParaRPr lang="es-EC">
            <a:solidFill>
              <a:schemeClr val="tx1"/>
            </a:solidFill>
          </a:endParaRPr>
        </a:p>
      </dgm:t>
    </dgm:pt>
    <dgm:pt modelId="{D0DA67B5-62A8-4E6D-905F-B553F6FE45DB}" type="pres">
      <dgm:prSet presAssocID="{47152DE9-D038-4041-BF7F-CDC59849AB42}" presName="diagram" presStyleCnt="0">
        <dgm:presLayoutVars>
          <dgm:dir/>
          <dgm:resizeHandles val="exact"/>
        </dgm:presLayoutVars>
      </dgm:prSet>
      <dgm:spPr/>
      <dgm:t>
        <a:bodyPr/>
        <a:lstStyle/>
        <a:p>
          <a:endParaRPr lang="es-EC"/>
        </a:p>
      </dgm:t>
    </dgm:pt>
    <dgm:pt modelId="{9A77DA0D-A8AF-4113-9935-85EE07160274}" type="pres">
      <dgm:prSet presAssocID="{D3631C25-EA0E-4207-9564-D53356A6295E}" presName="node" presStyleLbl="node1" presStyleIdx="0" presStyleCnt="5" custScaleX="117266">
        <dgm:presLayoutVars>
          <dgm:bulletEnabled val="1"/>
        </dgm:presLayoutVars>
      </dgm:prSet>
      <dgm:spPr/>
      <dgm:t>
        <a:bodyPr/>
        <a:lstStyle/>
        <a:p>
          <a:endParaRPr lang="es-EC"/>
        </a:p>
      </dgm:t>
    </dgm:pt>
    <dgm:pt modelId="{F810341C-4037-4A89-ADA5-4DDB9E4C5686}" type="pres">
      <dgm:prSet presAssocID="{6839517D-98D0-49C3-A79E-F262C0DDF3A2}" presName="sibTrans" presStyleCnt="0"/>
      <dgm:spPr/>
    </dgm:pt>
    <dgm:pt modelId="{85B7553D-5A88-447A-A579-6486FB6A6D9A}" type="pres">
      <dgm:prSet presAssocID="{5703A610-3114-4915-B6CC-C873C993FBA0}" presName="node" presStyleLbl="node1" presStyleIdx="1" presStyleCnt="5" custScaleX="117266">
        <dgm:presLayoutVars>
          <dgm:bulletEnabled val="1"/>
        </dgm:presLayoutVars>
      </dgm:prSet>
      <dgm:spPr/>
      <dgm:t>
        <a:bodyPr/>
        <a:lstStyle/>
        <a:p>
          <a:endParaRPr lang="es-EC"/>
        </a:p>
      </dgm:t>
    </dgm:pt>
    <dgm:pt modelId="{335E9429-887B-4B7D-AE2F-BECD43252564}" type="pres">
      <dgm:prSet presAssocID="{1D9B7856-A648-436A-BD2A-B91DEAFF3886}" presName="sibTrans" presStyleCnt="0"/>
      <dgm:spPr/>
    </dgm:pt>
    <dgm:pt modelId="{0DEBA0DD-C84A-4129-AC98-6E0F2F085A52}" type="pres">
      <dgm:prSet presAssocID="{4913DD13-FA07-4C9F-BA86-1F89F38CABA4}" presName="node" presStyleLbl="node1" presStyleIdx="2" presStyleCnt="5" custScaleX="117266">
        <dgm:presLayoutVars>
          <dgm:bulletEnabled val="1"/>
        </dgm:presLayoutVars>
      </dgm:prSet>
      <dgm:spPr/>
      <dgm:t>
        <a:bodyPr/>
        <a:lstStyle/>
        <a:p>
          <a:endParaRPr lang="es-EC"/>
        </a:p>
      </dgm:t>
    </dgm:pt>
    <dgm:pt modelId="{20BED4CD-4F5E-4235-9C98-8004E3A433E5}" type="pres">
      <dgm:prSet presAssocID="{B32B0250-9CBA-46CF-B34E-97ACB8F4082E}" presName="sibTrans" presStyleCnt="0"/>
      <dgm:spPr/>
    </dgm:pt>
    <dgm:pt modelId="{43A7553D-74C3-4D39-887B-4CC4FB4B3D01}" type="pres">
      <dgm:prSet presAssocID="{BF3DE33C-CCFF-4679-ADB8-57E650C6E236}" presName="node" presStyleLbl="node1" presStyleIdx="3" presStyleCnt="5" custScaleX="117266">
        <dgm:presLayoutVars>
          <dgm:bulletEnabled val="1"/>
        </dgm:presLayoutVars>
      </dgm:prSet>
      <dgm:spPr/>
      <dgm:t>
        <a:bodyPr/>
        <a:lstStyle/>
        <a:p>
          <a:endParaRPr lang="es-EC"/>
        </a:p>
      </dgm:t>
    </dgm:pt>
    <dgm:pt modelId="{4010CF45-757D-474F-84CA-1EE472CBB074}" type="pres">
      <dgm:prSet presAssocID="{E96FFACA-5964-429E-B5D6-3DF60F192FF9}" presName="sibTrans" presStyleCnt="0"/>
      <dgm:spPr/>
    </dgm:pt>
    <dgm:pt modelId="{32EF1EF7-5AFF-4C70-8570-A002158E7F7D}" type="pres">
      <dgm:prSet presAssocID="{1517D528-B76A-4A88-B10B-DB03148F8B32}" presName="node" presStyleLbl="node1" presStyleIdx="4" presStyleCnt="5" custScaleX="153388">
        <dgm:presLayoutVars>
          <dgm:bulletEnabled val="1"/>
        </dgm:presLayoutVars>
      </dgm:prSet>
      <dgm:spPr/>
      <dgm:t>
        <a:bodyPr/>
        <a:lstStyle/>
        <a:p>
          <a:endParaRPr lang="es-EC"/>
        </a:p>
      </dgm:t>
    </dgm:pt>
  </dgm:ptLst>
  <dgm:cxnLst>
    <dgm:cxn modelId="{E71E56E9-C926-4861-9EF0-E9FFE5509966}" type="presOf" srcId="{5703A610-3114-4915-B6CC-C873C993FBA0}" destId="{85B7553D-5A88-447A-A579-6486FB6A6D9A}" srcOrd="0" destOrd="0" presId="urn:microsoft.com/office/officeart/2005/8/layout/default"/>
    <dgm:cxn modelId="{478CA80F-6E92-469A-970B-8B1FEEA8BBE3}" srcId="{47152DE9-D038-4041-BF7F-CDC59849AB42}" destId="{BF3DE33C-CCFF-4679-ADB8-57E650C6E236}" srcOrd="3" destOrd="0" parTransId="{34BF7D2E-F76D-461D-992C-5871D9D95BFC}" sibTransId="{E96FFACA-5964-429E-B5D6-3DF60F192FF9}"/>
    <dgm:cxn modelId="{48F9D671-C61A-4A06-8DAB-2888C4530731}" srcId="{47152DE9-D038-4041-BF7F-CDC59849AB42}" destId="{D3631C25-EA0E-4207-9564-D53356A6295E}" srcOrd="0" destOrd="0" parTransId="{34DC0D1C-4225-4182-A175-0ED39907552E}" sibTransId="{6839517D-98D0-49C3-A79E-F262C0DDF3A2}"/>
    <dgm:cxn modelId="{FCC67A73-30DC-463C-B345-890A0977AC1A}" srcId="{47152DE9-D038-4041-BF7F-CDC59849AB42}" destId="{5703A610-3114-4915-B6CC-C873C993FBA0}" srcOrd="1" destOrd="0" parTransId="{9D36F3F2-08B6-419D-B06C-F0DD8E7C26C4}" sibTransId="{1D9B7856-A648-436A-BD2A-B91DEAFF3886}"/>
    <dgm:cxn modelId="{A1C28575-B6A0-453B-9A2C-1A4D0D3C8722}" type="presOf" srcId="{4913DD13-FA07-4C9F-BA86-1F89F38CABA4}" destId="{0DEBA0DD-C84A-4129-AC98-6E0F2F085A52}" srcOrd="0" destOrd="0" presId="urn:microsoft.com/office/officeart/2005/8/layout/default"/>
    <dgm:cxn modelId="{3C165015-8D0B-4EF4-B276-6695ECAEC92A}" type="presOf" srcId="{BF3DE33C-CCFF-4679-ADB8-57E650C6E236}" destId="{43A7553D-74C3-4D39-887B-4CC4FB4B3D01}" srcOrd="0" destOrd="0" presId="urn:microsoft.com/office/officeart/2005/8/layout/default"/>
    <dgm:cxn modelId="{A5D13362-A264-4D0A-B40B-65DE0D5ACE11}" type="presOf" srcId="{1517D528-B76A-4A88-B10B-DB03148F8B32}" destId="{32EF1EF7-5AFF-4C70-8570-A002158E7F7D}" srcOrd="0" destOrd="0" presId="urn:microsoft.com/office/officeart/2005/8/layout/default"/>
    <dgm:cxn modelId="{8199EFF0-D5A6-45C0-BE7A-FC1DA4D19A2C}" type="presOf" srcId="{47152DE9-D038-4041-BF7F-CDC59849AB42}" destId="{D0DA67B5-62A8-4E6D-905F-B553F6FE45DB}" srcOrd="0" destOrd="0" presId="urn:microsoft.com/office/officeart/2005/8/layout/default"/>
    <dgm:cxn modelId="{F67FA0B4-7C29-46DF-BBC8-5C8D5059DC51}" type="presOf" srcId="{D3631C25-EA0E-4207-9564-D53356A6295E}" destId="{9A77DA0D-A8AF-4113-9935-85EE07160274}" srcOrd="0" destOrd="0" presId="urn:microsoft.com/office/officeart/2005/8/layout/default"/>
    <dgm:cxn modelId="{6D9F47F5-FFAD-4820-9B36-F20D23EBDF1B}" srcId="{47152DE9-D038-4041-BF7F-CDC59849AB42}" destId="{4913DD13-FA07-4C9F-BA86-1F89F38CABA4}" srcOrd="2" destOrd="0" parTransId="{4F64C5DF-E26F-45AA-8543-BCD518B2B3AA}" sibTransId="{B32B0250-9CBA-46CF-B34E-97ACB8F4082E}"/>
    <dgm:cxn modelId="{510CFA17-34A6-4E3E-82A5-F8024644D8A8}" srcId="{47152DE9-D038-4041-BF7F-CDC59849AB42}" destId="{1517D528-B76A-4A88-B10B-DB03148F8B32}" srcOrd="4" destOrd="0" parTransId="{7F907B56-1753-426E-BBC0-4E949EDC1C48}" sibTransId="{B08D043A-2409-45B7-8EB6-C65A752E14EC}"/>
    <dgm:cxn modelId="{28078CBE-57C3-45B6-9477-4E9C1F718775}" type="presParOf" srcId="{D0DA67B5-62A8-4E6D-905F-B553F6FE45DB}" destId="{9A77DA0D-A8AF-4113-9935-85EE07160274}" srcOrd="0" destOrd="0" presId="urn:microsoft.com/office/officeart/2005/8/layout/default"/>
    <dgm:cxn modelId="{B05FAF7B-23D0-43E8-A174-CBF96A8DB9F6}" type="presParOf" srcId="{D0DA67B5-62A8-4E6D-905F-B553F6FE45DB}" destId="{F810341C-4037-4A89-ADA5-4DDB9E4C5686}" srcOrd="1" destOrd="0" presId="urn:microsoft.com/office/officeart/2005/8/layout/default"/>
    <dgm:cxn modelId="{FEF8EAD4-18C3-4F0C-89C1-D72610588A5F}" type="presParOf" srcId="{D0DA67B5-62A8-4E6D-905F-B553F6FE45DB}" destId="{85B7553D-5A88-447A-A579-6486FB6A6D9A}" srcOrd="2" destOrd="0" presId="urn:microsoft.com/office/officeart/2005/8/layout/default"/>
    <dgm:cxn modelId="{D2F8FCD1-6D5D-4D28-B2F1-26B86333175F}" type="presParOf" srcId="{D0DA67B5-62A8-4E6D-905F-B553F6FE45DB}" destId="{335E9429-887B-4B7D-AE2F-BECD43252564}" srcOrd="3" destOrd="0" presId="urn:microsoft.com/office/officeart/2005/8/layout/default"/>
    <dgm:cxn modelId="{EE36258E-D799-45FD-86A9-76008BBC00F4}" type="presParOf" srcId="{D0DA67B5-62A8-4E6D-905F-B553F6FE45DB}" destId="{0DEBA0DD-C84A-4129-AC98-6E0F2F085A52}" srcOrd="4" destOrd="0" presId="urn:microsoft.com/office/officeart/2005/8/layout/default"/>
    <dgm:cxn modelId="{98A41A8D-C5EB-415C-AE41-1744245B43D4}" type="presParOf" srcId="{D0DA67B5-62A8-4E6D-905F-B553F6FE45DB}" destId="{20BED4CD-4F5E-4235-9C98-8004E3A433E5}" srcOrd="5" destOrd="0" presId="urn:microsoft.com/office/officeart/2005/8/layout/default"/>
    <dgm:cxn modelId="{B43A9A57-405B-46FC-91B2-9F735F228FC1}" type="presParOf" srcId="{D0DA67B5-62A8-4E6D-905F-B553F6FE45DB}" destId="{43A7553D-74C3-4D39-887B-4CC4FB4B3D01}" srcOrd="6" destOrd="0" presId="urn:microsoft.com/office/officeart/2005/8/layout/default"/>
    <dgm:cxn modelId="{1BFA91C1-C023-4934-B7D7-24F42290E9F9}" type="presParOf" srcId="{D0DA67B5-62A8-4E6D-905F-B553F6FE45DB}" destId="{4010CF45-757D-474F-84CA-1EE472CBB074}" srcOrd="7" destOrd="0" presId="urn:microsoft.com/office/officeart/2005/8/layout/default"/>
    <dgm:cxn modelId="{6C5D807E-4A72-4884-B782-BBBC058F8675}" type="presParOf" srcId="{D0DA67B5-62A8-4E6D-905F-B553F6FE45DB}" destId="{32EF1EF7-5AFF-4C70-8570-A002158E7F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08732-9799-49E4-9185-DB1DEAD382D5}" type="doc">
      <dgm:prSet loTypeId="urn:microsoft.com/office/officeart/2005/8/layout/hProcess3" loCatId="process" qsTypeId="urn:microsoft.com/office/officeart/2005/8/quickstyle/simple1" qsCatId="simple" csTypeId="urn:microsoft.com/office/officeart/2005/8/colors/accent1_2" csCatId="accent1" phldr="1"/>
      <dgm:spPr/>
    </dgm:pt>
    <dgm:pt modelId="{B03DE82F-3E9F-4FA3-B004-EC687270B0FF}">
      <dgm:prSet phldrT="[Texto]" custT="1"/>
      <dgm:spPr/>
      <dgm:t>
        <a:bodyPr/>
        <a:lstStyle/>
        <a:p>
          <a:r>
            <a:rPr lang="es-EC" sz="2800" b="1" dirty="0" smtClean="0"/>
            <a:t>Los principales problemas en el normal crecimiento de este sector</a:t>
          </a:r>
          <a:r>
            <a:rPr lang="es-EC" sz="1800" b="1" dirty="0" smtClean="0"/>
            <a:t> </a:t>
          </a:r>
          <a:r>
            <a:rPr lang="es-EC" sz="2800" b="1" dirty="0" smtClean="0"/>
            <a:t>se encuentran en la falta de una total implementación de la tecnología, </a:t>
          </a:r>
          <a:endParaRPr lang="es-EC" sz="2800" dirty="0"/>
        </a:p>
      </dgm:t>
    </dgm:pt>
    <dgm:pt modelId="{3206505A-F0AB-42DB-BD29-085983FFBA80}" type="parTrans" cxnId="{73A2E5CD-F381-465A-BCCD-0A4D51D339B4}">
      <dgm:prSet/>
      <dgm:spPr/>
      <dgm:t>
        <a:bodyPr/>
        <a:lstStyle/>
        <a:p>
          <a:endParaRPr lang="es-EC"/>
        </a:p>
      </dgm:t>
    </dgm:pt>
    <dgm:pt modelId="{E9D1165A-A183-4E3C-9B8E-AB4633515DD4}" type="sibTrans" cxnId="{73A2E5CD-F381-465A-BCCD-0A4D51D339B4}">
      <dgm:prSet/>
      <dgm:spPr/>
      <dgm:t>
        <a:bodyPr/>
        <a:lstStyle/>
        <a:p>
          <a:endParaRPr lang="es-EC"/>
        </a:p>
      </dgm:t>
    </dgm:pt>
    <dgm:pt modelId="{D8F414ED-D28F-4753-A059-C20D626B88C0}" type="pres">
      <dgm:prSet presAssocID="{AE008732-9799-49E4-9185-DB1DEAD382D5}" presName="Name0" presStyleCnt="0">
        <dgm:presLayoutVars>
          <dgm:dir/>
          <dgm:animLvl val="lvl"/>
          <dgm:resizeHandles val="exact"/>
        </dgm:presLayoutVars>
      </dgm:prSet>
      <dgm:spPr/>
    </dgm:pt>
    <dgm:pt modelId="{FDF58398-D3FB-460A-A5D8-FE44045DA8AA}" type="pres">
      <dgm:prSet presAssocID="{AE008732-9799-49E4-9185-DB1DEAD382D5}" presName="dummy" presStyleCnt="0"/>
      <dgm:spPr/>
    </dgm:pt>
    <dgm:pt modelId="{57A49199-1754-4B64-9479-4BC2F0FA3FBF}" type="pres">
      <dgm:prSet presAssocID="{AE008732-9799-49E4-9185-DB1DEAD382D5}" presName="linH" presStyleCnt="0"/>
      <dgm:spPr/>
    </dgm:pt>
    <dgm:pt modelId="{716F893E-C452-4C3F-AF37-BDB2B748D950}" type="pres">
      <dgm:prSet presAssocID="{AE008732-9799-49E4-9185-DB1DEAD382D5}" presName="padding1" presStyleCnt="0"/>
      <dgm:spPr/>
    </dgm:pt>
    <dgm:pt modelId="{AC3BD7A6-C548-4504-8C8A-0AF57C75A54D}" type="pres">
      <dgm:prSet presAssocID="{B03DE82F-3E9F-4FA3-B004-EC687270B0FF}" presName="linV" presStyleCnt="0"/>
      <dgm:spPr/>
    </dgm:pt>
    <dgm:pt modelId="{FE6CE562-F4ED-42FE-8B6E-7F165FF8E601}" type="pres">
      <dgm:prSet presAssocID="{B03DE82F-3E9F-4FA3-B004-EC687270B0FF}" presName="spVertical1" presStyleCnt="0"/>
      <dgm:spPr/>
    </dgm:pt>
    <dgm:pt modelId="{EBE5B453-FCB8-4D3E-AA42-EAC29E525256}" type="pres">
      <dgm:prSet presAssocID="{B03DE82F-3E9F-4FA3-B004-EC687270B0FF}" presName="parTx" presStyleLbl="revTx" presStyleIdx="0" presStyleCnt="1" custScaleY="220848" custLinFactY="44528" custLinFactNeighborX="-9185" custLinFactNeighborY="100000">
        <dgm:presLayoutVars>
          <dgm:chMax val="0"/>
          <dgm:chPref val="0"/>
          <dgm:bulletEnabled val="1"/>
        </dgm:presLayoutVars>
      </dgm:prSet>
      <dgm:spPr/>
      <dgm:t>
        <a:bodyPr/>
        <a:lstStyle/>
        <a:p>
          <a:endParaRPr lang="es-EC"/>
        </a:p>
      </dgm:t>
    </dgm:pt>
    <dgm:pt modelId="{E0C22066-5233-439B-A35C-5E9D580CFB15}" type="pres">
      <dgm:prSet presAssocID="{B03DE82F-3E9F-4FA3-B004-EC687270B0FF}" presName="spVertical2" presStyleCnt="0"/>
      <dgm:spPr/>
    </dgm:pt>
    <dgm:pt modelId="{6429EA09-A77C-402E-BF87-74A025FF6373}" type="pres">
      <dgm:prSet presAssocID="{B03DE82F-3E9F-4FA3-B004-EC687270B0FF}" presName="spVertical3" presStyleCnt="0"/>
      <dgm:spPr/>
    </dgm:pt>
    <dgm:pt modelId="{94FFF31D-35E7-4EEE-B5DD-33A07A1B969E}" type="pres">
      <dgm:prSet presAssocID="{AE008732-9799-49E4-9185-DB1DEAD382D5}" presName="padding2" presStyleCnt="0"/>
      <dgm:spPr/>
    </dgm:pt>
    <dgm:pt modelId="{CF5B6D72-9154-43CE-A8AE-1A3FB8A4A045}" type="pres">
      <dgm:prSet presAssocID="{AE008732-9799-49E4-9185-DB1DEAD382D5}" presName="negArrow" presStyleCnt="0"/>
      <dgm:spPr/>
    </dgm:pt>
    <dgm:pt modelId="{33D191B0-8F68-493F-9837-29FD9519582F}" type="pres">
      <dgm:prSet presAssocID="{AE008732-9799-49E4-9185-DB1DEAD382D5}" presName="backgroundArrow" presStyleLbl="node1" presStyleIdx="0" presStyleCnt="1" custScaleY="249492" custLinFactNeighborX="405" custLinFactNeighborY="5027"/>
      <dgm:spPr/>
    </dgm:pt>
  </dgm:ptLst>
  <dgm:cxnLst>
    <dgm:cxn modelId="{6C7B05BD-7CFD-4991-BFD5-2C7F1671849F}" type="presOf" srcId="{AE008732-9799-49E4-9185-DB1DEAD382D5}" destId="{D8F414ED-D28F-4753-A059-C20D626B88C0}" srcOrd="0" destOrd="0" presId="urn:microsoft.com/office/officeart/2005/8/layout/hProcess3"/>
    <dgm:cxn modelId="{73A2E5CD-F381-465A-BCCD-0A4D51D339B4}" srcId="{AE008732-9799-49E4-9185-DB1DEAD382D5}" destId="{B03DE82F-3E9F-4FA3-B004-EC687270B0FF}" srcOrd="0" destOrd="0" parTransId="{3206505A-F0AB-42DB-BD29-085983FFBA80}" sibTransId="{E9D1165A-A183-4E3C-9B8E-AB4633515DD4}"/>
    <dgm:cxn modelId="{0EBFD977-58FD-4E6D-BA14-059DAC14C0E9}" type="presOf" srcId="{B03DE82F-3E9F-4FA3-B004-EC687270B0FF}" destId="{EBE5B453-FCB8-4D3E-AA42-EAC29E525256}" srcOrd="0" destOrd="0" presId="urn:microsoft.com/office/officeart/2005/8/layout/hProcess3"/>
    <dgm:cxn modelId="{E61236E6-2810-4944-9231-DA393A3D8D32}" type="presParOf" srcId="{D8F414ED-D28F-4753-A059-C20D626B88C0}" destId="{FDF58398-D3FB-460A-A5D8-FE44045DA8AA}" srcOrd="0" destOrd="0" presId="urn:microsoft.com/office/officeart/2005/8/layout/hProcess3"/>
    <dgm:cxn modelId="{AEB06802-2B60-419D-A912-14F0901F9CC4}" type="presParOf" srcId="{D8F414ED-D28F-4753-A059-C20D626B88C0}" destId="{57A49199-1754-4B64-9479-4BC2F0FA3FBF}" srcOrd="1" destOrd="0" presId="urn:microsoft.com/office/officeart/2005/8/layout/hProcess3"/>
    <dgm:cxn modelId="{1F9065E2-0307-43B4-BFF1-DADDFE12F51E}" type="presParOf" srcId="{57A49199-1754-4B64-9479-4BC2F0FA3FBF}" destId="{716F893E-C452-4C3F-AF37-BDB2B748D950}" srcOrd="0" destOrd="0" presId="urn:microsoft.com/office/officeart/2005/8/layout/hProcess3"/>
    <dgm:cxn modelId="{0EE2542E-278F-4A44-A7D4-2D5D308907CD}" type="presParOf" srcId="{57A49199-1754-4B64-9479-4BC2F0FA3FBF}" destId="{AC3BD7A6-C548-4504-8C8A-0AF57C75A54D}" srcOrd="1" destOrd="0" presId="urn:microsoft.com/office/officeart/2005/8/layout/hProcess3"/>
    <dgm:cxn modelId="{DE9759E3-8994-453A-B8B5-4EA80BCB0922}" type="presParOf" srcId="{AC3BD7A6-C548-4504-8C8A-0AF57C75A54D}" destId="{FE6CE562-F4ED-42FE-8B6E-7F165FF8E601}" srcOrd="0" destOrd="0" presId="urn:microsoft.com/office/officeart/2005/8/layout/hProcess3"/>
    <dgm:cxn modelId="{A243E0CF-1CD5-439E-963E-4AF60AC671C4}" type="presParOf" srcId="{AC3BD7A6-C548-4504-8C8A-0AF57C75A54D}" destId="{EBE5B453-FCB8-4D3E-AA42-EAC29E525256}" srcOrd="1" destOrd="0" presId="urn:microsoft.com/office/officeart/2005/8/layout/hProcess3"/>
    <dgm:cxn modelId="{7CC69CCD-588A-4607-A7D2-670EC3DF59E9}" type="presParOf" srcId="{AC3BD7A6-C548-4504-8C8A-0AF57C75A54D}" destId="{E0C22066-5233-439B-A35C-5E9D580CFB15}" srcOrd="2" destOrd="0" presId="urn:microsoft.com/office/officeart/2005/8/layout/hProcess3"/>
    <dgm:cxn modelId="{15136559-EB65-4E3B-8759-DE1D3FB7DA37}" type="presParOf" srcId="{AC3BD7A6-C548-4504-8C8A-0AF57C75A54D}" destId="{6429EA09-A77C-402E-BF87-74A025FF6373}" srcOrd="3" destOrd="0" presId="urn:microsoft.com/office/officeart/2005/8/layout/hProcess3"/>
    <dgm:cxn modelId="{B3B7AF0A-026D-44C6-A3C5-1AA8DF518422}" type="presParOf" srcId="{57A49199-1754-4B64-9479-4BC2F0FA3FBF}" destId="{94FFF31D-35E7-4EEE-B5DD-33A07A1B969E}" srcOrd="2" destOrd="0" presId="urn:microsoft.com/office/officeart/2005/8/layout/hProcess3"/>
    <dgm:cxn modelId="{9279C9A2-EAA6-4051-9B97-FF0887D9139A}" type="presParOf" srcId="{57A49199-1754-4B64-9479-4BC2F0FA3FBF}" destId="{CF5B6D72-9154-43CE-A8AE-1A3FB8A4A045}" srcOrd="3" destOrd="0" presId="urn:microsoft.com/office/officeart/2005/8/layout/hProcess3"/>
    <dgm:cxn modelId="{ABDAEA45-6D2D-4032-A9E9-7D1B7169CCD6}" type="presParOf" srcId="{57A49199-1754-4B64-9479-4BC2F0FA3FBF}" destId="{33D191B0-8F68-493F-9837-29FD9519582F}"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pPr algn="ctr" defTabSz="914400">
            <a:buNone/>
          </a:pPr>
          <a:r>
            <a:rPr lang="es-ES" noProof="1" smtClean="0"/>
            <a:t>Productos de Mar</a:t>
          </a:r>
          <a:endParaRPr lang="es-ES" noProof="1"/>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902514D4-9367-48BD-AB98-415C361E8095}">
      <dgm:prSet phldrT="[Text]"/>
      <dgm:spPr/>
      <dgm:t>
        <a:bodyPr/>
        <a:lstStyle/>
        <a:p>
          <a:pPr algn="ctr" defTabSz="914400">
            <a:buNone/>
          </a:pPr>
          <a:r>
            <a:rPr lang="es-ES" noProof="1" smtClean="0"/>
            <a:t>Manufacturas de metales</a:t>
          </a:r>
          <a:endParaRPr lang="es-ES" noProof="1"/>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42DDB17B-32B6-4380-AEA0-A9CDCE0F4C58}">
      <dgm:prSet phldrT="[Text]"/>
      <dgm:spPr/>
      <dgm:t>
        <a:bodyPr/>
        <a:lstStyle/>
        <a:p>
          <a:pPr algn="ctr" defTabSz="914400">
            <a:buNone/>
          </a:pPr>
          <a:r>
            <a:rPr lang="es-ES" noProof="1" smtClean="0"/>
            <a:t>Jugos y Conservas de frutas</a:t>
          </a:r>
          <a:endParaRPr lang="es-ES" noProof="1"/>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2B9101F4-B5D1-4AB7-BC83-753D06A88415}" type="pres">
      <dgm:prSet presAssocID="{70FEEDF0-9ED0-4D7F-AB97-F24DEA096723}" presName="Parent1" presStyleLbl="revTx" presStyleIdx="0" presStyleCnt="3">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E0AE086-AABF-4A0E-98D0-5626D79C154F}" type="pres">
      <dgm:prSet presAssocID="{902514D4-9367-48BD-AB98-415C361E8095}" presName="Parent2" presStyleLbl="revTx" presStyleIdx="1" presStyleCnt="3">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6AED50E6-1C35-4B77-9E90-501897F8F6D8}" type="pres">
      <dgm:prSet presAssocID="{42DDB17B-32B6-4380-AEA0-A9CDCE0F4C58}" presName="Parent3" presStyleLbl="revTx" presStyleIdx="2" presStyleCnt="3">
        <dgm:presLayoutVars>
          <dgm:chMax val="1"/>
          <dgm:chPref val="1"/>
          <dgm:bulletEnabled val="1"/>
        </dgm:presLayoutVars>
      </dgm:prSet>
      <dgm:spPr/>
      <dgm:t>
        <a:bodyPr/>
        <a:lstStyle/>
        <a:p>
          <a:endParaRPr lang="en-US"/>
        </a:p>
      </dgm:t>
    </dgm:pt>
  </dgm:ptLst>
  <dgm:cxnLst>
    <dgm:cxn modelId="{AFA767A7-1F2A-4324-A819-236697582B68}" type="presOf" srcId="{70FEEDF0-9ED0-4D7F-AB97-F24DEA096723}" destId="{2B9101F4-B5D1-4AB7-BC83-753D06A88415}" srcOrd="0" destOrd="0" presId="urn:microsoft.com/office/officeart/2009/layout/CircleArrowProcess"/>
    <dgm:cxn modelId="{B3A66069-BBF3-4B7A-AC98-72A4FF022F1A}" type="presOf" srcId="{902514D4-9367-48BD-AB98-415C361E8095}" destId="{4E0AE086-AABF-4A0E-98D0-5626D79C154F}"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2FD19FE7-D849-4FB1-B03D-33FD083702FD}" type="presOf" srcId="{42DDB17B-32B6-4380-AEA0-A9CDCE0F4C58}" destId="{6AED50E6-1C35-4B77-9E90-501897F8F6D8}"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480B4110-7349-4558-BAFB-37196839A3C0}" type="presOf" srcId="{9EFDE1E0-36B2-42FD-8BC1-DEC0FAC5CDC6}" destId="{0746AFD6-81AF-4A03-965B-E5FD2AC99902}" srcOrd="0" destOrd="0" presId="urn:microsoft.com/office/officeart/2009/layout/CircleArrowProcess"/>
    <dgm:cxn modelId="{48EAD0F7-22F6-48CE-BE83-11F618C930C7}" type="presParOf" srcId="{0746AFD6-81AF-4A03-965B-E5FD2AC99902}" destId="{B8A5ADE6-C095-47F2-9BD8-3724EF926095}" srcOrd="0" destOrd="0" presId="urn:microsoft.com/office/officeart/2009/layout/CircleArrowProcess"/>
    <dgm:cxn modelId="{FD596B18-2369-4CD0-9911-2BA319F8BF32}" type="presParOf" srcId="{B8A5ADE6-C095-47F2-9BD8-3724EF926095}" destId="{8BB83C97-51F0-45C6-863A-E48679F22BC5}" srcOrd="0" destOrd="0" presId="urn:microsoft.com/office/officeart/2009/layout/CircleArrowProcess"/>
    <dgm:cxn modelId="{874F6897-554B-4E5F-A57C-00E1B4B765AB}" type="presParOf" srcId="{0746AFD6-81AF-4A03-965B-E5FD2AC99902}" destId="{2B9101F4-B5D1-4AB7-BC83-753D06A88415}" srcOrd="1" destOrd="0" presId="urn:microsoft.com/office/officeart/2009/layout/CircleArrowProcess"/>
    <dgm:cxn modelId="{1146BE11-A49C-42D3-B686-2ED59DD7BC6F}" type="presParOf" srcId="{0746AFD6-81AF-4A03-965B-E5FD2AC99902}" destId="{49C4C8C0-A665-47B8-AD0B-A80BD66447C9}" srcOrd="2" destOrd="0" presId="urn:microsoft.com/office/officeart/2009/layout/CircleArrowProcess"/>
    <dgm:cxn modelId="{DFAFBDA5-9B37-4BFF-B3E3-FC78422AEB65}" type="presParOf" srcId="{49C4C8C0-A665-47B8-AD0B-A80BD66447C9}" destId="{12D2183B-C8C1-4ADD-8BFA-63A0024D79DB}" srcOrd="0" destOrd="0" presId="urn:microsoft.com/office/officeart/2009/layout/CircleArrowProcess"/>
    <dgm:cxn modelId="{2D070CC8-926B-412C-9016-529905F9C0B5}" type="presParOf" srcId="{0746AFD6-81AF-4A03-965B-E5FD2AC99902}" destId="{4E0AE086-AABF-4A0E-98D0-5626D79C154F}" srcOrd="3" destOrd="0" presId="urn:microsoft.com/office/officeart/2009/layout/CircleArrowProcess"/>
    <dgm:cxn modelId="{25472369-8F80-4A88-A0C7-C1332CDA2A6A}" type="presParOf" srcId="{0746AFD6-81AF-4A03-965B-E5FD2AC99902}" destId="{C57F095C-D392-4DF1-8FBB-9D795D0570B7}" srcOrd="4" destOrd="0" presId="urn:microsoft.com/office/officeart/2009/layout/CircleArrowProcess"/>
    <dgm:cxn modelId="{D06C551C-8F0D-4369-A94D-8CBDADCCBFDF}" type="presParOf" srcId="{C57F095C-D392-4DF1-8FBB-9D795D0570B7}" destId="{339FCDE6-ACB1-4FC6-B770-034DE4C59DA1}" srcOrd="0" destOrd="0" presId="urn:microsoft.com/office/officeart/2009/layout/CircleArrowProcess"/>
    <dgm:cxn modelId="{1D5271C0-1E24-4E66-BEFB-98563F2B4459}" type="presParOf" srcId="{0746AFD6-81AF-4A03-965B-E5FD2AC99902}" destId="{6AED50E6-1C35-4B77-9E90-501897F8F6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pPr algn="ctr" defTabSz="914400">
            <a:buNone/>
          </a:pPr>
          <a:r>
            <a:rPr lang="es-ES" noProof="1" smtClean="0"/>
            <a:t>Escencias y Aceites Vegetales</a:t>
          </a:r>
          <a:endParaRPr lang="es-ES" noProof="1"/>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902514D4-9367-48BD-AB98-415C361E8095}">
      <dgm:prSet phldrT="[Text]"/>
      <dgm:spPr/>
      <dgm:t>
        <a:bodyPr/>
        <a:lstStyle/>
        <a:p>
          <a:pPr algn="ctr" defTabSz="914400">
            <a:buNone/>
          </a:pPr>
          <a:r>
            <a:rPr lang="es-ES" noProof="1" smtClean="0"/>
            <a:t>Vehículos y sus partes</a:t>
          </a:r>
          <a:endParaRPr lang="es-ES" noProof="1"/>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2"/>
      <dgm:spPr/>
    </dgm:pt>
    <dgm:pt modelId="{2B9101F4-B5D1-4AB7-BC83-753D06A88415}" type="pres">
      <dgm:prSet presAssocID="{70FEEDF0-9ED0-4D7F-AB97-F24DEA096723}" presName="Parent1" presStyleLbl="revTx" presStyleIdx="0" presStyleCnt="2">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2"/>
      <dgm:spPr/>
    </dgm:pt>
    <dgm:pt modelId="{4E0AE086-AABF-4A0E-98D0-5626D79C154F}" type="pres">
      <dgm:prSet presAssocID="{902514D4-9367-48BD-AB98-415C361E8095}" presName="Parent2" presStyleLbl="revTx" presStyleIdx="1" presStyleCnt="2">
        <dgm:presLayoutVars>
          <dgm:chMax val="1"/>
          <dgm:chPref val="1"/>
          <dgm:bulletEnabled val="1"/>
        </dgm:presLayoutVars>
      </dgm:prSet>
      <dgm:spPr/>
      <dgm:t>
        <a:bodyPr/>
        <a:lstStyle/>
        <a:p>
          <a:endParaRPr lang="en-US"/>
        </a:p>
      </dgm:t>
    </dgm:pt>
  </dgm:ptLst>
  <dgm:cxnLst>
    <dgm:cxn modelId="{EC73D28B-E1B0-4A21-84D6-9486C56E714D}" srcId="{9EFDE1E0-36B2-42FD-8BC1-DEC0FAC5CDC6}" destId="{902514D4-9367-48BD-AB98-415C361E8095}" srcOrd="1" destOrd="0" parTransId="{8583B2DE-149D-4FA0-B8A4-627F65C95D74}" sibTransId="{E602F495-06AD-4078-A149-C6C8558402F7}"/>
    <dgm:cxn modelId="{BC593CD8-036F-47B9-8AFC-55A35CF9DB31}" type="presOf" srcId="{70FEEDF0-9ED0-4D7F-AB97-F24DEA096723}" destId="{2B9101F4-B5D1-4AB7-BC83-753D06A88415}" srcOrd="0" destOrd="0" presId="urn:microsoft.com/office/officeart/2009/layout/CircleArrowProcess"/>
    <dgm:cxn modelId="{9C0030D1-9418-4673-81CE-672013DFB49D}" type="presOf" srcId="{902514D4-9367-48BD-AB98-415C361E8095}" destId="{4E0AE086-AABF-4A0E-98D0-5626D79C154F}" srcOrd="0" destOrd="0" presId="urn:microsoft.com/office/officeart/2009/layout/CircleArrowProcess"/>
    <dgm:cxn modelId="{7A74A5DE-AFEB-4695-AD13-995B3392CB94}" type="presOf" srcId="{9EFDE1E0-36B2-42FD-8BC1-DEC0FAC5CDC6}" destId="{0746AFD6-81AF-4A03-965B-E5FD2AC99902}" srcOrd="0" destOrd="0" presId="urn:microsoft.com/office/officeart/2009/layout/CircleArrowProcess"/>
    <dgm:cxn modelId="{26755254-41E9-4B8D-9575-AED9C008015C}" srcId="{9EFDE1E0-36B2-42FD-8BC1-DEC0FAC5CDC6}" destId="{70FEEDF0-9ED0-4D7F-AB97-F24DEA096723}" srcOrd="0" destOrd="0" parTransId="{6A0DD80F-58E3-4F5A-8C14-0C7F080FC469}" sibTransId="{5AEE57B6-452E-4D6B-9FEC-128B713CC6B5}"/>
    <dgm:cxn modelId="{0706BFE3-D2B2-4796-8449-0575FA853C5C}" type="presParOf" srcId="{0746AFD6-81AF-4A03-965B-E5FD2AC99902}" destId="{B8A5ADE6-C095-47F2-9BD8-3724EF926095}" srcOrd="0" destOrd="0" presId="urn:microsoft.com/office/officeart/2009/layout/CircleArrowProcess"/>
    <dgm:cxn modelId="{1E5B45E5-FF25-48BC-BDF6-B145795587C5}" type="presParOf" srcId="{B8A5ADE6-C095-47F2-9BD8-3724EF926095}" destId="{8BB83C97-51F0-45C6-863A-E48679F22BC5}" srcOrd="0" destOrd="0" presId="urn:microsoft.com/office/officeart/2009/layout/CircleArrowProcess"/>
    <dgm:cxn modelId="{6C1A816B-34BB-4117-BF4D-AF2CA0949788}" type="presParOf" srcId="{0746AFD6-81AF-4A03-965B-E5FD2AC99902}" destId="{2B9101F4-B5D1-4AB7-BC83-753D06A88415}" srcOrd="1" destOrd="0" presId="urn:microsoft.com/office/officeart/2009/layout/CircleArrowProcess"/>
    <dgm:cxn modelId="{3770303C-EB8A-4A35-B4C8-6A6D4861A074}" type="presParOf" srcId="{0746AFD6-81AF-4A03-965B-E5FD2AC99902}" destId="{49C4C8C0-A665-47B8-AD0B-A80BD66447C9}" srcOrd="2" destOrd="0" presId="urn:microsoft.com/office/officeart/2009/layout/CircleArrowProcess"/>
    <dgm:cxn modelId="{0025039F-299D-4093-8C55-E0885C66BA85}" type="presParOf" srcId="{49C4C8C0-A665-47B8-AD0B-A80BD66447C9}" destId="{12D2183B-C8C1-4ADD-8BFA-63A0024D79DB}" srcOrd="0" destOrd="0" presId="urn:microsoft.com/office/officeart/2009/layout/CircleArrowProcess"/>
    <dgm:cxn modelId="{697E0482-90A9-4A82-97FB-4D5D9DF0F0F6}" type="presParOf" srcId="{0746AFD6-81AF-4A03-965B-E5FD2AC99902}" destId="{4E0AE086-AABF-4A0E-98D0-5626D79C154F}" srcOrd="3"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821D30-0604-42BD-897C-B92483FAE5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7F96DEB2-49E0-49FE-AF6A-BD44845C3DC3}">
      <dgm:prSet phldrT="[Texto]"/>
      <dgm:spPr/>
      <dgm:t>
        <a:bodyPr/>
        <a:lstStyle/>
        <a:p>
          <a:r>
            <a:rPr lang="es-EC" dirty="0" smtClean="0"/>
            <a:t>BALANZA COMERCIAL EN DEFICIT</a:t>
          </a:r>
          <a:endParaRPr lang="es-EC" dirty="0"/>
        </a:p>
      </dgm:t>
    </dgm:pt>
    <dgm:pt modelId="{EB98EC88-B716-4D1C-BDF8-367812695603}" type="parTrans" cxnId="{A5E4C4E1-37A5-4897-9A7F-3AEBBA0594AE}">
      <dgm:prSet/>
      <dgm:spPr/>
      <dgm:t>
        <a:bodyPr/>
        <a:lstStyle/>
        <a:p>
          <a:endParaRPr lang="es-EC"/>
        </a:p>
      </dgm:t>
    </dgm:pt>
    <dgm:pt modelId="{6B01BE6F-BDAE-47C5-B170-F909E6B6DD0E}" type="sibTrans" cxnId="{A5E4C4E1-37A5-4897-9A7F-3AEBBA0594AE}">
      <dgm:prSet/>
      <dgm:spPr/>
      <dgm:t>
        <a:bodyPr/>
        <a:lstStyle/>
        <a:p>
          <a:endParaRPr lang="es-EC"/>
        </a:p>
      </dgm:t>
    </dgm:pt>
    <dgm:pt modelId="{29C328F3-8E5B-4FD7-9A8D-EB18CC487C5C}">
      <dgm:prSet phldrT="[Texto]"/>
      <dgm:spPr/>
      <dgm:t>
        <a:bodyPr/>
        <a:lstStyle/>
        <a:p>
          <a:r>
            <a:rPr lang="es-MX" dirty="0" smtClean="0"/>
            <a:t>Diferencia negativa, que es cuando el valor de las exportaciones es inferior al de las importaciones, situación que típicamente se presenta en los países en vía de desarrollo. </a:t>
          </a:r>
          <a:endParaRPr lang="es-EC" dirty="0"/>
        </a:p>
      </dgm:t>
    </dgm:pt>
    <dgm:pt modelId="{FA09A7AE-1D2E-41FC-94BE-5971CEE94027}" type="parTrans" cxnId="{66D48B42-E422-40AD-A1B8-EA7722A40D94}">
      <dgm:prSet/>
      <dgm:spPr/>
      <dgm:t>
        <a:bodyPr/>
        <a:lstStyle/>
        <a:p>
          <a:endParaRPr lang="es-EC"/>
        </a:p>
      </dgm:t>
    </dgm:pt>
    <dgm:pt modelId="{60B37C82-8A8D-40F8-B256-DB6874256793}" type="sibTrans" cxnId="{66D48B42-E422-40AD-A1B8-EA7722A40D94}">
      <dgm:prSet/>
      <dgm:spPr/>
      <dgm:t>
        <a:bodyPr/>
        <a:lstStyle/>
        <a:p>
          <a:endParaRPr lang="es-EC"/>
        </a:p>
      </dgm:t>
    </dgm:pt>
    <dgm:pt modelId="{BDB18BD5-0452-4C8A-9548-5064E53039AA}">
      <dgm:prSet phldrT="[Texto]"/>
      <dgm:spPr/>
      <dgm:t>
        <a:bodyPr/>
        <a:lstStyle/>
        <a:p>
          <a:r>
            <a:rPr lang="es-EC" dirty="0" smtClean="0"/>
            <a:t>BALANZA COMERCIAL EN SUPERAVIT</a:t>
          </a:r>
          <a:endParaRPr lang="es-EC" dirty="0"/>
        </a:p>
      </dgm:t>
    </dgm:pt>
    <dgm:pt modelId="{862791C0-1C85-4C3D-979A-F209BCD7CAD6}" type="parTrans" cxnId="{BC1070BF-6287-4163-85EE-0452D2578585}">
      <dgm:prSet/>
      <dgm:spPr/>
      <dgm:t>
        <a:bodyPr/>
        <a:lstStyle/>
        <a:p>
          <a:endParaRPr lang="es-EC"/>
        </a:p>
      </dgm:t>
    </dgm:pt>
    <dgm:pt modelId="{BB528A2E-6E45-4C07-963A-FCDEE715E05D}" type="sibTrans" cxnId="{BC1070BF-6287-4163-85EE-0452D2578585}">
      <dgm:prSet/>
      <dgm:spPr/>
      <dgm:t>
        <a:bodyPr/>
        <a:lstStyle/>
        <a:p>
          <a:endParaRPr lang="es-EC"/>
        </a:p>
      </dgm:t>
    </dgm:pt>
    <dgm:pt modelId="{24FA3374-9B88-403D-91BA-18F1A493F2B4}">
      <dgm:prSet phldrT="[Texto]"/>
      <dgm:spPr/>
      <dgm:t>
        <a:bodyPr/>
        <a:lstStyle/>
        <a:p>
          <a:r>
            <a:rPr lang="es-EC" dirty="0" smtClean="0">
              <a:solidFill>
                <a:schemeClr val="bg1"/>
              </a:solidFill>
            </a:rPr>
            <a:t>En cuantificación positiva, que es cuando el valor de las exportaciones es superior que el de las importaciones. Escenario típico de los países industrializados entre otros.</a:t>
          </a:r>
          <a:endParaRPr lang="es-EC" dirty="0">
            <a:solidFill>
              <a:schemeClr val="bg1"/>
            </a:solidFill>
          </a:endParaRPr>
        </a:p>
      </dgm:t>
    </dgm:pt>
    <dgm:pt modelId="{6D5E9E8C-0EC1-4F72-B993-F8A8D56D16DB}" type="parTrans" cxnId="{594FB1C8-6C3F-4604-A42B-565F70900498}">
      <dgm:prSet/>
      <dgm:spPr/>
      <dgm:t>
        <a:bodyPr/>
        <a:lstStyle/>
        <a:p>
          <a:endParaRPr lang="es-EC"/>
        </a:p>
      </dgm:t>
    </dgm:pt>
    <dgm:pt modelId="{EF5F8EDB-79E5-49BE-8A68-C2CC69BE8B17}" type="sibTrans" cxnId="{594FB1C8-6C3F-4604-A42B-565F70900498}">
      <dgm:prSet/>
      <dgm:spPr/>
      <dgm:t>
        <a:bodyPr/>
        <a:lstStyle/>
        <a:p>
          <a:endParaRPr lang="es-EC"/>
        </a:p>
      </dgm:t>
    </dgm:pt>
    <dgm:pt modelId="{49479273-BE16-4AF5-8F34-C9811AC351F2}" type="pres">
      <dgm:prSet presAssocID="{10821D30-0604-42BD-897C-B92483FAE5C7}" presName="theList" presStyleCnt="0">
        <dgm:presLayoutVars>
          <dgm:dir/>
          <dgm:animLvl val="lvl"/>
          <dgm:resizeHandles val="exact"/>
        </dgm:presLayoutVars>
      </dgm:prSet>
      <dgm:spPr/>
      <dgm:t>
        <a:bodyPr/>
        <a:lstStyle/>
        <a:p>
          <a:endParaRPr lang="es-EC"/>
        </a:p>
      </dgm:t>
    </dgm:pt>
    <dgm:pt modelId="{E3DAD4E4-3149-4CF0-BFDF-BA253D7FDFD7}" type="pres">
      <dgm:prSet presAssocID="{7F96DEB2-49E0-49FE-AF6A-BD44845C3DC3}" presName="compNode" presStyleCnt="0"/>
      <dgm:spPr/>
    </dgm:pt>
    <dgm:pt modelId="{BFA56F63-E2B9-4273-93BB-672DF45B5380}" type="pres">
      <dgm:prSet presAssocID="{7F96DEB2-49E0-49FE-AF6A-BD44845C3DC3}" presName="aNode" presStyleLbl="bgShp" presStyleIdx="0" presStyleCnt="2"/>
      <dgm:spPr/>
      <dgm:t>
        <a:bodyPr/>
        <a:lstStyle/>
        <a:p>
          <a:endParaRPr lang="es-EC"/>
        </a:p>
      </dgm:t>
    </dgm:pt>
    <dgm:pt modelId="{E831659C-2AE3-4AF7-8A6E-384D08CA7239}" type="pres">
      <dgm:prSet presAssocID="{7F96DEB2-49E0-49FE-AF6A-BD44845C3DC3}" presName="textNode" presStyleLbl="bgShp" presStyleIdx="0" presStyleCnt="2"/>
      <dgm:spPr/>
      <dgm:t>
        <a:bodyPr/>
        <a:lstStyle/>
        <a:p>
          <a:endParaRPr lang="es-EC"/>
        </a:p>
      </dgm:t>
    </dgm:pt>
    <dgm:pt modelId="{B7D43019-A8BA-4172-B1B5-73465A7ECF62}" type="pres">
      <dgm:prSet presAssocID="{7F96DEB2-49E0-49FE-AF6A-BD44845C3DC3}" presName="compChildNode" presStyleCnt="0"/>
      <dgm:spPr/>
    </dgm:pt>
    <dgm:pt modelId="{C3ADD343-EC84-47EC-A758-7F549BC0652D}" type="pres">
      <dgm:prSet presAssocID="{7F96DEB2-49E0-49FE-AF6A-BD44845C3DC3}" presName="theInnerList" presStyleCnt="0"/>
      <dgm:spPr/>
    </dgm:pt>
    <dgm:pt modelId="{64818CDB-C108-48C5-99BF-2FAEE899CC5B}" type="pres">
      <dgm:prSet presAssocID="{29C328F3-8E5B-4FD7-9A8D-EB18CC487C5C}" presName="childNode" presStyleLbl="node1" presStyleIdx="0" presStyleCnt="2">
        <dgm:presLayoutVars>
          <dgm:bulletEnabled val="1"/>
        </dgm:presLayoutVars>
      </dgm:prSet>
      <dgm:spPr/>
      <dgm:t>
        <a:bodyPr/>
        <a:lstStyle/>
        <a:p>
          <a:endParaRPr lang="es-EC"/>
        </a:p>
      </dgm:t>
    </dgm:pt>
    <dgm:pt modelId="{67214D07-AD28-4758-8E46-60842B8B36AD}" type="pres">
      <dgm:prSet presAssocID="{7F96DEB2-49E0-49FE-AF6A-BD44845C3DC3}" presName="aSpace" presStyleCnt="0"/>
      <dgm:spPr/>
    </dgm:pt>
    <dgm:pt modelId="{C96A9F9F-5E1C-41E2-A648-CF63C0E6283A}" type="pres">
      <dgm:prSet presAssocID="{BDB18BD5-0452-4C8A-9548-5064E53039AA}" presName="compNode" presStyleCnt="0"/>
      <dgm:spPr/>
    </dgm:pt>
    <dgm:pt modelId="{0BA5B08D-EA66-44AD-9562-75834C4AFDAB}" type="pres">
      <dgm:prSet presAssocID="{BDB18BD5-0452-4C8A-9548-5064E53039AA}" presName="aNode" presStyleLbl="bgShp" presStyleIdx="1" presStyleCnt="2"/>
      <dgm:spPr/>
      <dgm:t>
        <a:bodyPr/>
        <a:lstStyle/>
        <a:p>
          <a:endParaRPr lang="es-EC"/>
        </a:p>
      </dgm:t>
    </dgm:pt>
    <dgm:pt modelId="{D34B54BF-8479-488D-AE46-81A3241324F2}" type="pres">
      <dgm:prSet presAssocID="{BDB18BD5-0452-4C8A-9548-5064E53039AA}" presName="textNode" presStyleLbl="bgShp" presStyleIdx="1" presStyleCnt="2"/>
      <dgm:spPr/>
      <dgm:t>
        <a:bodyPr/>
        <a:lstStyle/>
        <a:p>
          <a:endParaRPr lang="es-EC"/>
        </a:p>
      </dgm:t>
    </dgm:pt>
    <dgm:pt modelId="{008676C8-49EC-4D67-8254-ED0E6EBBCD57}" type="pres">
      <dgm:prSet presAssocID="{BDB18BD5-0452-4C8A-9548-5064E53039AA}" presName="compChildNode" presStyleCnt="0"/>
      <dgm:spPr/>
    </dgm:pt>
    <dgm:pt modelId="{A576B6E8-B3BE-4B94-8164-7E92FBE54648}" type="pres">
      <dgm:prSet presAssocID="{BDB18BD5-0452-4C8A-9548-5064E53039AA}" presName="theInnerList" presStyleCnt="0"/>
      <dgm:spPr/>
    </dgm:pt>
    <dgm:pt modelId="{6FCE6A3A-E4C6-4FB8-9475-9DA8537BCA15}" type="pres">
      <dgm:prSet presAssocID="{24FA3374-9B88-403D-91BA-18F1A493F2B4}" presName="childNode" presStyleLbl="node1" presStyleIdx="1" presStyleCnt="2">
        <dgm:presLayoutVars>
          <dgm:bulletEnabled val="1"/>
        </dgm:presLayoutVars>
      </dgm:prSet>
      <dgm:spPr/>
      <dgm:t>
        <a:bodyPr/>
        <a:lstStyle/>
        <a:p>
          <a:endParaRPr lang="es-EC"/>
        </a:p>
      </dgm:t>
    </dgm:pt>
  </dgm:ptLst>
  <dgm:cxnLst>
    <dgm:cxn modelId="{F5566A99-B618-4A3F-87A6-78EF2B4CE26D}" type="presOf" srcId="{7F96DEB2-49E0-49FE-AF6A-BD44845C3DC3}" destId="{E831659C-2AE3-4AF7-8A6E-384D08CA7239}" srcOrd="1" destOrd="0" presId="urn:microsoft.com/office/officeart/2005/8/layout/lProcess2"/>
    <dgm:cxn modelId="{230E17EA-6F35-4DFE-9CFA-A84D9BB69543}" type="presOf" srcId="{BDB18BD5-0452-4C8A-9548-5064E53039AA}" destId="{D34B54BF-8479-488D-AE46-81A3241324F2}" srcOrd="1" destOrd="0" presId="urn:microsoft.com/office/officeart/2005/8/layout/lProcess2"/>
    <dgm:cxn modelId="{594FB1C8-6C3F-4604-A42B-565F70900498}" srcId="{BDB18BD5-0452-4C8A-9548-5064E53039AA}" destId="{24FA3374-9B88-403D-91BA-18F1A493F2B4}" srcOrd="0" destOrd="0" parTransId="{6D5E9E8C-0EC1-4F72-B993-F8A8D56D16DB}" sibTransId="{EF5F8EDB-79E5-49BE-8A68-C2CC69BE8B17}"/>
    <dgm:cxn modelId="{4F529EA3-030C-4741-8498-0CCB69E9244C}" type="presOf" srcId="{10821D30-0604-42BD-897C-B92483FAE5C7}" destId="{49479273-BE16-4AF5-8F34-C9811AC351F2}" srcOrd="0" destOrd="0" presId="urn:microsoft.com/office/officeart/2005/8/layout/lProcess2"/>
    <dgm:cxn modelId="{A5E4C4E1-37A5-4897-9A7F-3AEBBA0594AE}" srcId="{10821D30-0604-42BD-897C-B92483FAE5C7}" destId="{7F96DEB2-49E0-49FE-AF6A-BD44845C3DC3}" srcOrd="0" destOrd="0" parTransId="{EB98EC88-B716-4D1C-BDF8-367812695603}" sibTransId="{6B01BE6F-BDAE-47C5-B170-F909E6B6DD0E}"/>
    <dgm:cxn modelId="{31C5235A-2D40-4741-B823-0B30E87D7D12}" type="presOf" srcId="{7F96DEB2-49E0-49FE-AF6A-BD44845C3DC3}" destId="{BFA56F63-E2B9-4273-93BB-672DF45B5380}" srcOrd="0" destOrd="0" presId="urn:microsoft.com/office/officeart/2005/8/layout/lProcess2"/>
    <dgm:cxn modelId="{BC1070BF-6287-4163-85EE-0452D2578585}" srcId="{10821D30-0604-42BD-897C-B92483FAE5C7}" destId="{BDB18BD5-0452-4C8A-9548-5064E53039AA}" srcOrd="1" destOrd="0" parTransId="{862791C0-1C85-4C3D-979A-F209BCD7CAD6}" sibTransId="{BB528A2E-6E45-4C07-963A-FCDEE715E05D}"/>
    <dgm:cxn modelId="{E90E0126-77AF-48F5-AF51-FAC89164A4B4}" type="presOf" srcId="{BDB18BD5-0452-4C8A-9548-5064E53039AA}" destId="{0BA5B08D-EA66-44AD-9562-75834C4AFDAB}" srcOrd="0" destOrd="0" presId="urn:microsoft.com/office/officeart/2005/8/layout/lProcess2"/>
    <dgm:cxn modelId="{66D48B42-E422-40AD-A1B8-EA7722A40D94}" srcId="{7F96DEB2-49E0-49FE-AF6A-BD44845C3DC3}" destId="{29C328F3-8E5B-4FD7-9A8D-EB18CC487C5C}" srcOrd="0" destOrd="0" parTransId="{FA09A7AE-1D2E-41FC-94BE-5971CEE94027}" sibTransId="{60B37C82-8A8D-40F8-B256-DB6874256793}"/>
    <dgm:cxn modelId="{A929B47F-90D4-410D-86B2-A9BA627AC294}" type="presOf" srcId="{24FA3374-9B88-403D-91BA-18F1A493F2B4}" destId="{6FCE6A3A-E4C6-4FB8-9475-9DA8537BCA15}" srcOrd="0" destOrd="0" presId="urn:microsoft.com/office/officeart/2005/8/layout/lProcess2"/>
    <dgm:cxn modelId="{744738C3-7552-4B5F-8F52-F8BBFC043AED}" type="presOf" srcId="{29C328F3-8E5B-4FD7-9A8D-EB18CC487C5C}" destId="{64818CDB-C108-48C5-99BF-2FAEE899CC5B}" srcOrd="0" destOrd="0" presId="urn:microsoft.com/office/officeart/2005/8/layout/lProcess2"/>
    <dgm:cxn modelId="{17ACDB85-EBFE-4E20-AA78-E83A0557F1C0}" type="presParOf" srcId="{49479273-BE16-4AF5-8F34-C9811AC351F2}" destId="{E3DAD4E4-3149-4CF0-BFDF-BA253D7FDFD7}" srcOrd="0" destOrd="0" presId="urn:microsoft.com/office/officeart/2005/8/layout/lProcess2"/>
    <dgm:cxn modelId="{23A57793-F603-4637-898D-B88807CC16AC}" type="presParOf" srcId="{E3DAD4E4-3149-4CF0-BFDF-BA253D7FDFD7}" destId="{BFA56F63-E2B9-4273-93BB-672DF45B5380}" srcOrd="0" destOrd="0" presId="urn:microsoft.com/office/officeart/2005/8/layout/lProcess2"/>
    <dgm:cxn modelId="{BDE3103F-11AB-4ACA-8110-773DA445F9B9}" type="presParOf" srcId="{E3DAD4E4-3149-4CF0-BFDF-BA253D7FDFD7}" destId="{E831659C-2AE3-4AF7-8A6E-384D08CA7239}" srcOrd="1" destOrd="0" presId="urn:microsoft.com/office/officeart/2005/8/layout/lProcess2"/>
    <dgm:cxn modelId="{8B6E381A-9496-402A-A4B2-0A119D1301AE}" type="presParOf" srcId="{E3DAD4E4-3149-4CF0-BFDF-BA253D7FDFD7}" destId="{B7D43019-A8BA-4172-B1B5-73465A7ECF62}" srcOrd="2" destOrd="0" presId="urn:microsoft.com/office/officeart/2005/8/layout/lProcess2"/>
    <dgm:cxn modelId="{E6E1E66B-F40F-4C89-BBFB-ACB150A70ADC}" type="presParOf" srcId="{B7D43019-A8BA-4172-B1B5-73465A7ECF62}" destId="{C3ADD343-EC84-47EC-A758-7F549BC0652D}" srcOrd="0" destOrd="0" presId="urn:microsoft.com/office/officeart/2005/8/layout/lProcess2"/>
    <dgm:cxn modelId="{DCDA214F-7321-4BEC-9F8D-117DE09D7322}" type="presParOf" srcId="{C3ADD343-EC84-47EC-A758-7F549BC0652D}" destId="{64818CDB-C108-48C5-99BF-2FAEE899CC5B}" srcOrd="0" destOrd="0" presId="urn:microsoft.com/office/officeart/2005/8/layout/lProcess2"/>
    <dgm:cxn modelId="{D1B7D92E-51B4-4E4D-B391-0136CC545F14}" type="presParOf" srcId="{49479273-BE16-4AF5-8F34-C9811AC351F2}" destId="{67214D07-AD28-4758-8E46-60842B8B36AD}" srcOrd="1" destOrd="0" presId="urn:microsoft.com/office/officeart/2005/8/layout/lProcess2"/>
    <dgm:cxn modelId="{2958D31C-58A6-405F-B3C0-C2E6717A25D4}" type="presParOf" srcId="{49479273-BE16-4AF5-8F34-C9811AC351F2}" destId="{C96A9F9F-5E1C-41E2-A648-CF63C0E6283A}" srcOrd="2" destOrd="0" presId="urn:microsoft.com/office/officeart/2005/8/layout/lProcess2"/>
    <dgm:cxn modelId="{3F2C5A45-E1B0-40A1-84B5-68C691B0C14F}" type="presParOf" srcId="{C96A9F9F-5E1C-41E2-A648-CF63C0E6283A}" destId="{0BA5B08D-EA66-44AD-9562-75834C4AFDAB}" srcOrd="0" destOrd="0" presId="urn:microsoft.com/office/officeart/2005/8/layout/lProcess2"/>
    <dgm:cxn modelId="{C39C2635-726C-4D52-A5E9-0425B983AF72}" type="presParOf" srcId="{C96A9F9F-5E1C-41E2-A648-CF63C0E6283A}" destId="{D34B54BF-8479-488D-AE46-81A3241324F2}" srcOrd="1" destOrd="0" presId="urn:microsoft.com/office/officeart/2005/8/layout/lProcess2"/>
    <dgm:cxn modelId="{F62A67F4-3CF5-41FD-904A-6B82DD54AB68}" type="presParOf" srcId="{C96A9F9F-5E1C-41E2-A648-CF63C0E6283A}" destId="{008676C8-49EC-4D67-8254-ED0E6EBBCD57}" srcOrd="2" destOrd="0" presId="urn:microsoft.com/office/officeart/2005/8/layout/lProcess2"/>
    <dgm:cxn modelId="{AF21178C-AA26-40FB-BD9C-41AE47907814}" type="presParOf" srcId="{008676C8-49EC-4D67-8254-ED0E6EBBCD57}" destId="{A576B6E8-B3BE-4B94-8164-7E92FBE54648}" srcOrd="0" destOrd="0" presId="urn:microsoft.com/office/officeart/2005/8/layout/lProcess2"/>
    <dgm:cxn modelId="{2B165B2A-E67D-46EE-AC9E-406C17F5F23A}" type="presParOf" srcId="{A576B6E8-B3BE-4B94-8164-7E92FBE54648}" destId="{6FCE6A3A-E4C6-4FB8-9475-9DA8537BCA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851BB0-5EA1-4DA1-BB51-2235BBFD9A58}" type="doc">
      <dgm:prSet loTypeId="urn:microsoft.com/office/officeart/2008/layout/VerticalCircleList" loCatId="list" qsTypeId="urn:microsoft.com/office/officeart/2005/8/quickstyle/simple4" qsCatId="simple" csTypeId="urn:microsoft.com/office/officeart/2005/8/colors/colorful2" csCatId="colorful" phldr="1"/>
      <dgm:spPr/>
      <dgm:t>
        <a:bodyPr/>
        <a:lstStyle/>
        <a:p>
          <a:endParaRPr lang="es-EC"/>
        </a:p>
      </dgm:t>
    </dgm:pt>
    <dgm:pt modelId="{D1EA9073-6059-4C42-87EB-78ABAFFF0F22}">
      <dgm:prSet phldrT="[Texto]" custT="1"/>
      <dgm:spPr/>
      <dgm:t>
        <a:bodyPr/>
        <a:lstStyle/>
        <a:p>
          <a:r>
            <a:rPr lang="es-EC" sz="1900" b="0" dirty="0" smtClean="0"/>
            <a:t>La imposición de las salvaguardas ha tenido una gran incidencia en la productividad local, entre 2005 y 2015, esto ha hecho que las exportaciones tengan una baja en los años subsiguientes a nuestro periodo de investigación.</a:t>
          </a:r>
          <a:endParaRPr lang="es-EC" sz="1900" b="0" dirty="0"/>
        </a:p>
      </dgm:t>
    </dgm:pt>
    <dgm:pt modelId="{07FC3088-A9D9-4800-90BB-D583DF229D49}" type="parTrans" cxnId="{2B66EFA1-3C40-42A6-A34C-B475DECF1956}">
      <dgm:prSet/>
      <dgm:spPr/>
      <dgm:t>
        <a:bodyPr/>
        <a:lstStyle/>
        <a:p>
          <a:endParaRPr lang="es-EC" b="0">
            <a:solidFill>
              <a:schemeClr val="tx1"/>
            </a:solidFill>
          </a:endParaRPr>
        </a:p>
      </dgm:t>
    </dgm:pt>
    <dgm:pt modelId="{923939CB-70FB-4FEE-8243-3F15A2BCB271}" type="sibTrans" cxnId="{2B66EFA1-3C40-42A6-A34C-B475DECF1956}">
      <dgm:prSet/>
      <dgm:spPr/>
      <dgm:t>
        <a:bodyPr/>
        <a:lstStyle/>
        <a:p>
          <a:endParaRPr lang="es-EC" b="0">
            <a:solidFill>
              <a:schemeClr val="tx1"/>
            </a:solidFill>
          </a:endParaRPr>
        </a:p>
      </dgm:t>
    </dgm:pt>
    <dgm:pt modelId="{777BD30E-62D3-4400-938F-880371BA5237}">
      <dgm:prSet phldrT="[Texto]" custT="1"/>
      <dgm:spPr/>
      <dgm:t>
        <a:bodyPr/>
        <a:lstStyle/>
        <a:p>
          <a:r>
            <a:rPr lang="es-EC" sz="1900" b="0" smtClean="0"/>
            <a:t>Las importaciones cayeron un 33,4% en el último trimestre del 2016 y con ellas también la actividad comercial de la industria textil y de la construcción. </a:t>
          </a:r>
          <a:endParaRPr lang="es-EC" sz="1900" b="0" dirty="0"/>
        </a:p>
      </dgm:t>
    </dgm:pt>
    <dgm:pt modelId="{83A56913-F18D-4FB3-A926-57A1E46FDFA1}" type="parTrans" cxnId="{01E7D58B-73D8-442A-89C4-3DE222FCFA78}">
      <dgm:prSet/>
      <dgm:spPr/>
      <dgm:t>
        <a:bodyPr/>
        <a:lstStyle/>
        <a:p>
          <a:endParaRPr lang="es-EC" b="0">
            <a:solidFill>
              <a:schemeClr val="tx1"/>
            </a:solidFill>
          </a:endParaRPr>
        </a:p>
      </dgm:t>
    </dgm:pt>
    <dgm:pt modelId="{904A972A-22BF-44CE-AF1B-C3923EE4B266}" type="sibTrans" cxnId="{01E7D58B-73D8-442A-89C4-3DE222FCFA78}">
      <dgm:prSet/>
      <dgm:spPr/>
      <dgm:t>
        <a:bodyPr/>
        <a:lstStyle/>
        <a:p>
          <a:endParaRPr lang="es-EC" b="0">
            <a:solidFill>
              <a:schemeClr val="tx1"/>
            </a:solidFill>
          </a:endParaRPr>
        </a:p>
      </dgm:t>
    </dgm:pt>
    <dgm:pt modelId="{35E0B3E1-5B94-4931-BDAF-6D3B47C0BBEA}">
      <dgm:prSet phldrT="[Texto]" custT="1"/>
      <dgm:spPr/>
      <dgm:t>
        <a:bodyPr/>
        <a:lstStyle/>
        <a:p>
          <a:r>
            <a:rPr lang="es-EC" sz="1900" b="0" dirty="0" smtClean="0"/>
            <a:t>Según la </a:t>
          </a:r>
          <a:r>
            <a:rPr lang="es-EC" sz="1900" b="0" dirty="0" err="1" smtClean="0"/>
            <a:t>Fedexpor</a:t>
          </a:r>
          <a:r>
            <a:rPr lang="es-EC" sz="1900" b="0" dirty="0" smtClean="0"/>
            <a:t>, la compra de materias primas registró una caída de 26,1%, con 1.441 millones de dólares; mientras que la importación de bienes de capital disminuyó 36,2%, </a:t>
          </a:r>
          <a:br>
            <a:rPr lang="es-EC" sz="1900" b="0" dirty="0" smtClean="0"/>
          </a:br>
          <a:r>
            <a:rPr lang="es-EC" sz="1900" b="0" dirty="0" smtClean="0"/>
            <a:t>con 1.009 millones</a:t>
          </a:r>
          <a:br>
            <a:rPr lang="es-EC" sz="1900" b="0" dirty="0" smtClean="0"/>
          </a:br>
          <a:endParaRPr lang="es-EC" sz="1900" b="0" dirty="0"/>
        </a:p>
      </dgm:t>
    </dgm:pt>
    <dgm:pt modelId="{EF8BECAD-7D42-4219-B1A4-AB572B72DE12}" type="parTrans" cxnId="{00AD7652-D871-4149-82F7-AA6B278D9262}">
      <dgm:prSet/>
      <dgm:spPr/>
      <dgm:t>
        <a:bodyPr/>
        <a:lstStyle/>
        <a:p>
          <a:endParaRPr lang="es-EC" b="0">
            <a:solidFill>
              <a:schemeClr val="tx1"/>
            </a:solidFill>
          </a:endParaRPr>
        </a:p>
      </dgm:t>
    </dgm:pt>
    <dgm:pt modelId="{B0D3F36D-2714-49F6-96F1-E682E6172F66}" type="sibTrans" cxnId="{00AD7652-D871-4149-82F7-AA6B278D9262}">
      <dgm:prSet/>
      <dgm:spPr/>
      <dgm:t>
        <a:bodyPr/>
        <a:lstStyle/>
        <a:p>
          <a:endParaRPr lang="es-EC" b="0">
            <a:solidFill>
              <a:schemeClr val="tx1"/>
            </a:solidFill>
          </a:endParaRPr>
        </a:p>
      </dgm:t>
    </dgm:pt>
    <dgm:pt modelId="{9AE78652-3B65-412A-A010-8B76CA547E5D}" type="pres">
      <dgm:prSet presAssocID="{E2851BB0-5EA1-4DA1-BB51-2235BBFD9A58}" presName="Name0" presStyleCnt="0">
        <dgm:presLayoutVars>
          <dgm:dir/>
        </dgm:presLayoutVars>
      </dgm:prSet>
      <dgm:spPr/>
      <dgm:t>
        <a:bodyPr/>
        <a:lstStyle/>
        <a:p>
          <a:endParaRPr lang="es-EC"/>
        </a:p>
      </dgm:t>
    </dgm:pt>
    <dgm:pt modelId="{07EBB6B1-0DA2-4D19-A306-CA318009696C}" type="pres">
      <dgm:prSet presAssocID="{D1EA9073-6059-4C42-87EB-78ABAFFF0F22}" presName="noChildren" presStyleCnt="0"/>
      <dgm:spPr/>
    </dgm:pt>
    <dgm:pt modelId="{31FE27C6-F6D9-42DF-9B25-AFA0BC5C38D6}" type="pres">
      <dgm:prSet presAssocID="{D1EA9073-6059-4C42-87EB-78ABAFFF0F22}" presName="gap" presStyleCnt="0"/>
      <dgm:spPr/>
    </dgm:pt>
    <dgm:pt modelId="{BAEACCD3-4FB2-4E8A-BE48-53A4218DB5FE}" type="pres">
      <dgm:prSet presAssocID="{D1EA9073-6059-4C42-87EB-78ABAFFF0F22}" presName="medCircle2" presStyleLbl="vennNode1" presStyleIdx="0" presStyleCnt="3"/>
      <dgm:spPr/>
    </dgm:pt>
    <dgm:pt modelId="{32E48C37-7D5A-47C9-9EB2-CBFE7E118359}" type="pres">
      <dgm:prSet presAssocID="{D1EA9073-6059-4C42-87EB-78ABAFFF0F22}" presName="txLvlOnly1" presStyleLbl="revTx" presStyleIdx="0" presStyleCnt="3"/>
      <dgm:spPr/>
      <dgm:t>
        <a:bodyPr/>
        <a:lstStyle/>
        <a:p>
          <a:endParaRPr lang="es-EC"/>
        </a:p>
      </dgm:t>
    </dgm:pt>
    <dgm:pt modelId="{8E13554F-18FF-4A49-8993-593ACA9781AA}" type="pres">
      <dgm:prSet presAssocID="{777BD30E-62D3-4400-938F-880371BA5237}" presName="noChildren" presStyleCnt="0"/>
      <dgm:spPr/>
    </dgm:pt>
    <dgm:pt modelId="{77C77659-90A1-459A-B35C-879B8564D6F3}" type="pres">
      <dgm:prSet presAssocID="{777BD30E-62D3-4400-938F-880371BA5237}" presName="gap" presStyleCnt="0"/>
      <dgm:spPr/>
    </dgm:pt>
    <dgm:pt modelId="{097CCDCE-2433-4412-BA5A-ED8A1694D018}" type="pres">
      <dgm:prSet presAssocID="{777BD30E-62D3-4400-938F-880371BA5237}" presName="medCircle2" presStyleLbl="vennNode1" presStyleIdx="1" presStyleCnt="3"/>
      <dgm:spPr/>
    </dgm:pt>
    <dgm:pt modelId="{AEB135D2-1468-4A5D-AD73-3DAE75EE9C24}" type="pres">
      <dgm:prSet presAssocID="{777BD30E-62D3-4400-938F-880371BA5237}" presName="txLvlOnly1" presStyleLbl="revTx" presStyleIdx="1" presStyleCnt="3"/>
      <dgm:spPr/>
      <dgm:t>
        <a:bodyPr/>
        <a:lstStyle/>
        <a:p>
          <a:endParaRPr lang="es-EC"/>
        </a:p>
      </dgm:t>
    </dgm:pt>
    <dgm:pt modelId="{F8E7AFFF-704B-46B4-83AA-6EDF1894DFA2}" type="pres">
      <dgm:prSet presAssocID="{35E0B3E1-5B94-4931-BDAF-6D3B47C0BBEA}" presName="noChildren" presStyleCnt="0"/>
      <dgm:spPr/>
    </dgm:pt>
    <dgm:pt modelId="{25A4F745-0FE2-4206-B42E-7B37A178EFD3}" type="pres">
      <dgm:prSet presAssocID="{35E0B3E1-5B94-4931-BDAF-6D3B47C0BBEA}" presName="gap" presStyleCnt="0"/>
      <dgm:spPr/>
    </dgm:pt>
    <dgm:pt modelId="{034DFA0D-3151-4852-A8D5-E220C7A57E22}" type="pres">
      <dgm:prSet presAssocID="{35E0B3E1-5B94-4931-BDAF-6D3B47C0BBEA}" presName="medCircle2" presStyleLbl="vennNode1" presStyleIdx="2" presStyleCnt="3"/>
      <dgm:spPr/>
    </dgm:pt>
    <dgm:pt modelId="{BE919722-4ECC-4443-BDA8-7E3AFAF5AA82}" type="pres">
      <dgm:prSet presAssocID="{35E0B3E1-5B94-4931-BDAF-6D3B47C0BBEA}" presName="txLvlOnly1" presStyleLbl="revTx" presStyleIdx="2" presStyleCnt="3"/>
      <dgm:spPr/>
      <dgm:t>
        <a:bodyPr/>
        <a:lstStyle/>
        <a:p>
          <a:endParaRPr lang="es-EC"/>
        </a:p>
      </dgm:t>
    </dgm:pt>
  </dgm:ptLst>
  <dgm:cxnLst>
    <dgm:cxn modelId="{116DC50F-2B3C-4D99-94D7-FFCFB4F23655}" type="presOf" srcId="{777BD30E-62D3-4400-938F-880371BA5237}" destId="{AEB135D2-1468-4A5D-AD73-3DAE75EE9C24}" srcOrd="0" destOrd="0" presId="urn:microsoft.com/office/officeart/2008/layout/VerticalCircleList"/>
    <dgm:cxn modelId="{0C3B4143-5FC8-4072-B023-B200141DCAC8}" type="presOf" srcId="{D1EA9073-6059-4C42-87EB-78ABAFFF0F22}" destId="{32E48C37-7D5A-47C9-9EB2-CBFE7E118359}" srcOrd="0" destOrd="0" presId="urn:microsoft.com/office/officeart/2008/layout/VerticalCircleList"/>
    <dgm:cxn modelId="{474B4638-F349-4C6F-A76F-A83360337769}" type="presOf" srcId="{E2851BB0-5EA1-4DA1-BB51-2235BBFD9A58}" destId="{9AE78652-3B65-412A-A010-8B76CA547E5D}" srcOrd="0" destOrd="0" presId="urn:microsoft.com/office/officeart/2008/layout/VerticalCircleList"/>
    <dgm:cxn modelId="{82D38B91-215E-4694-B945-1E13E943E6FA}" type="presOf" srcId="{35E0B3E1-5B94-4931-BDAF-6D3B47C0BBEA}" destId="{BE919722-4ECC-4443-BDA8-7E3AFAF5AA82}" srcOrd="0" destOrd="0" presId="urn:microsoft.com/office/officeart/2008/layout/VerticalCircleList"/>
    <dgm:cxn modelId="{00AD7652-D871-4149-82F7-AA6B278D9262}" srcId="{E2851BB0-5EA1-4DA1-BB51-2235BBFD9A58}" destId="{35E0B3E1-5B94-4931-BDAF-6D3B47C0BBEA}" srcOrd="2" destOrd="0" parTransId="{EF8BECAD-7D42-4219-B1A4-AB572B72DE12}" sibTransId="{B0D3F36D-2714-49F6-96F1-E682E6172F66}"/>
    <dgm:cxn modelId="{01E7D58B-73D8-442A-89C4-3DE222FCFA78}" srcId="{E2851BB0-5EA1-4DA1-BB51-2235BBFD9A58}" destId="{777BD30E-62D3-4400-938F-880371BA5237}" srcOrd="1" destOrd="0" parTransId="{83A56913-F18D-4FB3-A926-57A1E46FDFA1}" sibTransId="{904A972A-22BF-44CE-AF1B-C3923EE4B266}"/>
    <dgm:cxn modelId="{2B66EFA1-3C40-42A6-A34C-B475DECF1956}" srcId="{E2851BB0-5EA1-4DA1-BB51-2235BBFD9A58}" destId="{D1EA9073-6059-4C42-87EB-78ABAFFF0F22}" srcOrd="0" destOrd="0" parTransId="{07FC3088-A9D9-4800-90BB-D583DF229D49}" sibTransId="{923939CB-70FB-4FEE-8243-3F15A2BCB271}"/>
    <dgm:cxn modelId="{2C9086D0-3CD1-46B8-9C13-3FEF0DA25394}" type="presParOf" srcId="{9AE78652-3B65-412A-A010-8B76CA547E5D}" destId="{07EBB6B1-0DA2-4D19-A306-CA318009696C}" srcOrd="0" destOrd="0" presId="urn:microsoft.com/office/officeart/2008/layout/VerticalCircleList"/>
    <dgm:cxn modelId="{2838231C-FE94-4FEA-B083-34E232DB58BE}" type="presParOf" srcId="{07EBB6B1-0DA2-4D19-A306-CA318009696C}" destId="{31FE27C6-F6D9-42DF-9B25-AFA0BC5C38D6}" srcOrd="0" destOrd="0" presId="urn:microsoft.com/office/officeart/2008/layout/VerticalCircleList"/>
    <dgm:cxn modelId="{C0ABF4A0-D1FD-4FE5-8B08-2E1C9D8AC36F}" type="presParOf" srcId="{07EBB6B1-0DA2-4D19-A306-CA318009696C}" destId="{BAEACCD3-4FB2-4E8A-BE48-53A4218DB5FE}" srcOrd="1" destOrd="0" presId="urn:microsoft.com/office/officeart/2008/layout/VerticalCircleList"/>
    <dgm:cxn modelId="{E7EDC533-4F05-4ADA-ADB1-BABFD7A18735}" type="presParOf" srcId="{07EBB6B1-0DA2-4D19-A306-CA318009696C}" destId="{32E48C37-7D5A-47C9-9EB2-CBFE7E118359}" srcOrd="2" destOrd="0" presId="urn:microsoft.com/office/officeart/2008/layout/VerticalCircleList"/>
    <dgm:cxn modelId="{C6A8A6F6-4C37-41A6-A057-04170F3F5156}" type="presParOf" srcId="{9AE78652-3B65-412A-A010-8B76CA547E5D}" destId="{8E13554F-18FF-4A49-8993-593ACA9781AA}" srcOrd="1" destOrd="0" presId="urn:microsoft.com/office/officeart/2008/layout/VerticalCircleList"/>
    <dgm:cxn modelId="{222368EC-D6C8-4704-ABA4-B6A3F9BD5D3C}" type="presParOf" srcId="{8E13554F-18FF-4A49-8993-593ACA9781AA}" destId="{77C77659-90A1-459A-B35C-879B8564D6F3}" srcOrd="0" destOrd="0" presId="urn:microsoft.com/office/officeart/2008/layout/VerticalCircleList"/>
    <dgm:cxn modelId="{3C09F641-3F93-4AB8-8744-CE759810003D}" type="presParOf" srcId="{8E13554F-18FF-4A49-8993-593ACA9781AA}" destId="{097CCDCE-2433-4412-BA5A-ED8A1694D018}" srcOrd="1" destOrd="0" presId="urn:microsoft.com/office/officeart/2008/layout/VerticalCircleList"/>
    <dgm:cxn modelId="{51A11B83-E885-47ED-BF54-255F2EE1F832}" type="presParOf" srcId="{8E13554F-18FF-4A49-8993-593ACA9781AA}" destId="{AEB135D2-1468-4A5D-AD73-3DAE75EE9C24}" srcOrd="2" destOrd="0" presId="urn:microsoft.com/office/officeart/2008/layout/VerticalCircleList"/>
    <dgm:cxn modelId="{E2E524CC-6E7C-42B0-BDCC-554B81DFCF8E}" type="presParOf" srcId="{9AE78652-3B65-412A-A010-8B76CA547E5D}" destId="{F8E7AFFF-704B-46B4-83AA-6EDF1894DFA2}" srcOrd="2" destOrd="0" presId="urn:microsoft.com/office/officeart/2008/layout/VerticalCircleList"/>
    <dgm:cxn modelId="{745CF83D-FC85-4CD0-9627-9944DBBCBF04}" type="presParOf" srcId="{F8E7AFFF-704B-46B4-83AA-6EDF1894DFA2}" destId="{25A4F745-0FE2-4206-B42E-7B37A178EFD3}" srcOrd="0" destOrd="0" presId="urn:microsoft.com/office/officeart/2008/layout/VerticalCircleList"/>
    <dgm:cxn modelId="{03B3AD1E-1158-42EC-9CC1-B043CB4C6CB8}" type="presParOf" srcId="{F8E7AFFF-704B-46B4-83AA-6EDF1894DFA2}" destId="{034DFA0D-3151-4852-A8D5-E220C7A57E22}" srcOrd="1" destOrd="0" presId="urn:microsoft.com/office/officeart/2008/layout/VerticalCircleList"/>
    <dgm:cxn modelId="{0C5CFE59-D8A2-446B-891A-44814FF50723}" type="presParOf" srcId="{F8E7AFFF-704B-46B4-83AA-6EDF1894DFA2}" destId="{BE919722-4ECC-4443-BDA8-7E3AFAF5AA82}"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9089DA-F235-480B-834E-E5D61DCF8BFD}" type="doc">
      <dgm:prSet loTypeId="urn:microsoft.com/office/officeart/2008/layout/AlternatingHexagons" loCatId="list" qsTypeId="urn:microsoft.com/office/officeart/2005/8/quickstyle/simple5" qsCatId="simple" csTypeId="urn:microsoft.com/office/officeart/2005/8/colors/colorful2" csCatId="colorful" phldr="1"/>
      <dgm:spPr/>
      <dgm:t>
        <a:bodyPr/>
        <a:lstStyle/>
        <a:p>
          <a:endParaRPr lang="es-EC"/>
        </a:p>
      </dgm:t>
    </dgm:pt>
    <dgm:pt modelId="{B85EDCC7-D408-477B-BB8D-B0BFF7C6134D}">
      <dgm:prSet phldrT="[Texto]" custT="1"/>
      <dgm:spPr/>
      <dgm:t>
        <a:bodyPr/>
        <a:lstStyle/>
        <a:p>
          <a:r>
            <a:rPr lang="es-EC" sz="2000" dirty="0" smtClean="0"/>
            <a:t>Eliminación de aranceles para la importación de productos como licores, materias primas, bienes de capital, etc., </a:t>
          </a:r>
          <a:endParaRPr lang="es-EC" sz="2000" dirty="0"/>
        </a:p>
      </dgm:t>
    </dgm:pt>
    <dgm:pt modelId="{36A1BA2A-3654-4E5B-AC98-6EA642DEB9B7}" type="parTrans" cxnId="{AC5BA314-580A-423C-B031-116B82F303D9}">
      <dgm:prSet/>
      <dgm:spPr/>
      <dgm:t>
        <a:bodyPr/>
        <a:lstStyle/>
        <a:p>
          <a:endParaRPr lang="es-EC"/>
        </a:p>
      </dgm:t>
    </dgm:pt>
    <dgm:pt modelId="{2BA10B5D-B0CE-4AFF-8D5D-02DC7FA247DB}" type="sibTrans" cxnId="{AC5BA314-580A-423C-B031-116B82F303D9}">
      <dgm:prSet/>
      <dgm:spPr/>
      <dgm:t>
        <a:bodyPr/>
        <a:lstStyle/>
        <a:p>
          <a:r>
            <a:rPr lang="es-EC" dirty="0" smtClean="0"/>
            <a:t>Eliminación del cupo a las importaciones de autos o el desmontaje de las salvaguardias en junio de este año.</a:t>
          </a:r>
          <a:endParaRPr lang="es-EC" dirty="0"/>
        </a:p>
      </dgm:t>
    </dgm:pt>
    <dgm:pt modelId="{F9F77B49-FB38-4B3E-A8D9-3A93A993B528}">
      <dgm:prSet phldrT="[Texto]" custT="1"/>
      <dgm:spPr/>
      <dgm:t>
        <a:bodyPr/>
        <a:lstStyle/>
        <a:p>
          <a:r>
            <a:rPr lang="es-EC" sz="2000" dirty="0" smtClean="0"/>
            <a:t>Eliminación de aranceles para la exportación de flores, brócoli, banano, entre otros.</a:t>
          </a:r>
          <a:endParaRPr lang="es-EC" sz="2000" dirty="0"/>
        </a:p>
      </dgm:t>
    </dgm:pt>
    <dgm:pt modelId="{32958143-9E9E-444C-9658-8210C2AABC54}" type="parTrans" cxnId="{388A607E-D6C7-4CC6-A5D7-AF13FCBEAB3A}">
      <dgm:prSet/>
      <dgm:spPr/>
      <dgm:t>
        <a:bodyPr/>
        <a:lstStyle/>
        <a:p>
          <a:endParaRPr lang="es-EC"/>
        </a:p>
      </dgm:t>
    </dgm:pt>
    <dgm:pt modelId="{12CEE1D6-6754-46F1-A8C3-1B71A0ABC3E8}" type="sibTrans" cxnId="{388A607E-D6C7-4CC6-A5D7-AF13FCBEAB3A}">
      <dgm:prSet/>
      <dgm:spPr/>
      <dgm:t>
        <a:bodyPr/>
        <a:lstStyle/>
        <a:p>
          <a:r>
            <a:rPr lang="es-EC" dirty="0" smtClean="0"/>
            <a:t>Eliminación de los 2 puntos al Valor Agregado IVA que fueron incrementados por la Ley Solidaria para atender gastos.</a:t>
          </a:r>
          <a:endParaRPr lang="es-EC" dirty="0"/>
        </a:p>
      </dgm:t>
    </dgm:pt>
    <dgm:pt modelId="{E22E8410-666A-4BCB-8166-258D7D62928F}" type="pres">
      <dgm:prSet presAssocID="{5E9089DA-F235-480B-834E-E5D61DCF8BFD}" presName="Name0" presStyleCnt="0">
        <dgm:presLayoutVars>
          <dgm:chMax/>
          <dgm:chPref/>
          <dgm:dir/>
          <dgm:animLvl val="lvl"/>
        </dgm:presLayoutVars>
      </dgm:prSet>
      <dgm:spPr/>
      <dgm:t>
        <a:bodyPr/>
        <a:lstStyle/>
        <a:p>
          <a:endParaRPr lang="es-EC"/>
        </a:p>
      </dgm:t>
    </dgm:pt>
    <dgm:pt modelId="{2AB4D256-81BD-411D-9A62-6D2AA590E3B1}" type="pres">
      <dgm:prSet presAssocID="{B85EDCC7-D408-477B-BB8D-B0BFF7C6134D}" presName="composite" presStyleCnt="0"/>
      <dgm:spPr/>
    </dgm:pt>
    <dgm:pt modelId="{46F50BAD-5A99-460B-A093-3E2F1B9F8A21}" type="pres">
      <dgm:prSet presAssocID="{B85EDCC7-D408-477B-BB8D-B0BFF7C6134D}" presName="Parent1" presStyleLbl="node1" presStyleIdx="0" presStyleCnt="4" custScaleX="224761" custScaleY="150777" custLinFactNeighborX="44123" custLinFactNeighborY="-800">
        <dgm:presLayoutVars>
          <dgm:chMax val="1"/>
          <dgm:chPref val="1"/>
          <dgm:bulletEnabled val="1"/>
        </dgm:presLayoutVars>
      </dgm:prSet>
      <dgm:spPr/>
      <dgm:t>
        <a:bodyPr/>
        <a:lstStyle/>
        <a:p>
          <a:endParaRPr lang="es-EC"/>
        </a:p>
      </dgm:t>
    </dgm:pt>
    <dgm:pt modelId="{4A598D5A-F8B6-4DE9-8CA5-8AE06258A023}" type="pres">
      <dgm:prSet presAssocID="{B85EDCC7-D408-477B-BB8D-B0BFF7C6134D}" presName="Childtext1" presStyleLbl="revTx" presStyleIdx="0" presStyleCnt="2">
        <dgm:presLayoutVars>
          <dgm:chMax val="0"/>
          <dgm:chPref val="0"/>
          <dgm:bulletEnabled val="1"/>
        </dgm:presLayoutVars>
      </dgm:prSet>
      <dgm:spPr/>
      <dgm:t>
        <a:bodyPr/>
        <a:lstStyle/>
        <a:p>
          <a:endParaRPr lang="es-EC"/>
        </a:p>
      </dgm:t>
    </dgm:pt>
    <dgm:pt modelId="{41D92308-402F-43E1-B57A-13C5D12F4327}" type="pres">
      <dgm:prSet presAssocID="{B85EDCC7-D408-477B-BB8D-B0BFF7C6134D}" presName="BalanceSpacing" presStyleCnt="0"/>
      <dgm:spPr/>
    </dgm:pt>
    <dgm:pt modelId="{C548FC2D-5218-410A-A754-BA08C5497696}" type="pres">
      <dgm:prSet presAssocID="{B85EDCC7-D408-477B-BB8D-B0BFF7C6134D}" presName="BalanceSpacing1" presStyleCnt="0"/>
      <dgm:spPr/>
    </dgm:pt>
    <dgm:pt modelId="{74574E08-A17E-4AF6-9E44-8E3136BC95FA}" type="pres">
      <dgm:prSet presAssocID="{2BA10B5D-B0CE-4AFF-8D5D-02DC7FA247DB}" presName="Accent1Text" presStyleLbl="node1" presStyleIdx="1" presStyleCnt="4" custScaleX="224761" custScaleY="150777" custLinFactNeighborX="-43203"/>
      <dgm:spPr/>
      <dgm:t>
        <a:bodyPr/>
        <a:lstStyle/>
        <a:p>
          <a:endParaRPr lang="es-EC"/>
        </a:p>
      </dgm:t>
    </dgm:pt>
    <dgm:pt modelId="{ADB7A700-033C-485E-9F96-2FF024DC0742}" type="pres">
      <dgm:prSet presAssocID="{2BA10B5D-B0CE-4AFF-8D5D-02DC7FA247DB}" presName="spaceBetweenRectangles" presStyleCnt="0"/>
      <dgm:spPr/>
    </dgm:pt>
    <dgm:pt modelId="{F0D169C6-F2CB-46BB-8941-58BDE97D39F8}" type="pres">
      <dgm:prSet presAssocID="{F9F77B49-FB38-4B3E-A8D9-3A93A993B528}" presName="composite" presStyleCnt="0"/>
      <dgm:spPr/>
    </dgm:pt>
    <dgm:pt modelId="{12B5D5D2-4CF4-4A13-A167-4F44136B3AB6}" type="pres">
      <dgm:prSet presAssocID="{F9F77B49-FB38-4B3E-A8D9-3A93A993B528}" presName="Parent1" presStyleLbl="node1" presStyleIdx="2" presStyleCnt="4" custScaleX="224761" custScaleY="150777" custLinFactNeighborX="-97437" custLinFactNeighborY="15195">
        <dgm:presLayoutVars>
          <dgm:chMax val="1"/>
          <dgm:chPref val="1"/>
          <dgm:bulletEnabled val="1"/>
        </dgm:presLayoutVars>
      </dgm:prSet>
      <dgm:spPr/>
      <dgm:t>
        <a:bodyPr/>
        <a:lstStyle/>
        <a:p>
          <a:endParaRPr lang="es-EC"/>
        </a:p>
      </dgm:t>
    </dgm:pt>
    <dgm:pt modelId="{F87E8EA2-F4F9-4FBB-848B-BB47944D7CA2}" type="pres">
      <dgm:prSet presAssocID="{F9F77B49-FB38-4B3E-A8D9-3A93A993B528}" presName="Childtext1" presStyleLbl="revTx" presStyleIdx="1" presStyleCnt="2">
        <dgm:presLayoutVars>
          <dgm:chMax val="0"/>
          <dgm:chPref val="0"/>
          <dgm:bulletEnabled val="1"/>
        </dgm:presLayoutVars>
      </dgm:prSet>
      <dgm:spPr/>
      <dgm:t>
        <a:bodyPr/>
        <a:lstStyle/>
        <a:p>
          <a:endParaRPr lang="es-EC"/>
        </a:p>
      </dgm:t>
    </dgm:pt>
    <dgm:pt modelId="{13A9004E-57A0-44A9-BE20-44502D49CF31}" type="pres">
      <dgm:prSet presAssocID="{F9F77B49-FB38-4B3E-A8D9-3A93A993B528}" presName="BalanceSpacing" presStyleCnt="0"/>
      <dgm:spPr/>
    </dgm:pt>
    <dgm:pt modelId="{37A69EA8-E571-474B-B2A6-909D78943219}" type="pres">
      <dgm:prSet presAssocID="{F9F77B49-FB38-4B3E-A8D9-3A93A993B528}" presName="BalanceSpacing1" presStyleCnt="0"/>
      <dgm:spPr/>
    </dgm:pt>
    <dgm:pt modelId="{FE2E656D-0B81-4E79-A0D1-ED3C54EE9F5B}" type="pres">
      <dgm:prSet presAssocID="{12CEE1D6-6754-46F1-A8C3-1B71A0ABC3E8}" presName="Accent1Text" presStyleLbl="node1" presStyleIdx="3" presStyleCnt="4" custScaleX="224761" custScaleY="150777" custLinFactNeighborX="-9192" custLinFactNeighborY="-800"/>
      <dgm:spPr/>
      <dgm:t>
        <a:bodyPr/>
        <a:lstStyle/>
        <a:p>
          <a:endParaRPr lang="es-EC"/>
        </a:p>
      </dgm:t>
    </dgm:pt>
  </dgm:ptLst>
  <dgm:cxnLst>
    <dgm:cxn modelId="{49AF48F9-B241-4AC5-83C8-DFB71B6E3C5C}" type="presOf" srcId="{5E9089DA-F235-480B-834E-E5D61DCF8BFD}" destId="{E22E8410-666A-4BCB-8166-258D7D62928F}" srcOrd="0" destOrd="0" presId="urn:microsoft.com/office/officeart/2008/layout/AlternatingHexagons"/>
    <dgm:cxn modelId="{388A607E-D6C7-4CC6-A5D7-AF13FCBEAB3A}" srcId="{5E9089DA-F235-480B-834E-E5D61DCF8BFD}" destId="{F9F77B49-FB38-4B3E-A8D9-3A93A993B528}" srcOrd="1" destOrd="0" parTransId="{32958143-9E9E-444C-9658-8210C2AABC54}" sibTransId="{12CEE1D6-6754-46F1-A8C3-1B71A0ABC3E8}"/>
    <dgm:cxn modelId="{EEF90F23-5577-4151-8D91-2E88B6E25CAC}" type="presOf" srcId="{F9F77B49-FB38-4B3E-A8D9-3A93A993B528}" destId="{12B5D5D2-4CF4-4A13-A167-4F44136B3AB6}" srcOrd="0" destOrd="0" presId="urn:microsoft.com/office/officeart/2008/layout/AlternatingHexagons"/>
    <dgm:cxn modelId="{33AC4313-14E1-4ED3-8993-317563C3C801}" type="presOf" srcId="{B85EDCC7-D408-477B-BB8D-B0BFF7C6134D}" destId="{46F50BAD-5A99-460B-A093-3E2F1B9F8A21}" srcOrd="0" destOrd="0" presId="urn:microsoft.com/office/officeart/2008/layout/AlternatingHexagons"/>
    <dgm:cxn modelId="{1ED1C410-62C7-4EDB-BBA7-976B08D73DDD}" type="presOf" srcId="{2BA10B5D-B0CE-4AFF-8D5D-02DC7FA247DB}" destId="{74574E08-A17E-4AF6-9E44-8E3136BC95FA}" srcOrd="0" destOrd="0" presId="urn:microsoft.com/office/officeart/2008/layout/AlternatingHexagons"/>
    <dgm:cxn modelId="{AC5BA314-580A-423C-B031-116B82F303D9}" srcId="{5E9089DA-F235-480B-834E-E5D61DCF8BFD}" destId="{B85EDCC7-D408-477B-BB8D-B0BFF7C6134D}" srcOrd="0" destOrd="0" parTransId="{36A1BA2A-3654-4E5B-AC98-6EA642DEB9B7}" sibTransId="{2BA10B5D-B0CE-4AFF-8D5D-02DC7FA247DB}"/>
    <dgm:cxn modelId="{2F788695-FEE5-42E9-A3A1-965BCCF5DB3C}" type="presOf" srcId="{12CEE1D6-6754-46F1-A8C3-1B71A0ABC3E8}" destId="{FE2E656D-0B81-4E79-A0D1-ED3C54EE9F5B}" srcOrd="0" destOrd="0" presId="urn:microsoft.com/office/officeart/2008/layout/AlternatingHexagons"/>
    <dgm:cxn modelId="{BBFA56F2-DA41-4499-A6FF-DCED10AE865F}" type="presParOf" srcId="{E22E8410-666A-4BCB-8166-258D7D62928F}" destId="{2AB4D256-81BD-411D-9A62-6D2AA590E3B1}" srcOrd="0" destOrd="0" presId="urn:microsoft.com/office/officeart/2008/layout/AlternatingHexagons"/>
    <dgm:cxn modelId="{2A056709-6BFA-4FBC-96EF-EC955C32BD97}" type="presParOf" srcId="{2AB4D256-81BD-411D-9A62-6D2AA590E3B1}" destId="{46F50BAD-5A99-460B-A093-3E2F1B9F8A21}" srcOrd="0" destOrd="0" presId="urn:microsoft.com/office/officeart/2008/layout/AlternatingHexagons"/>
    <dgm:cxn modelId="{175FF619-6558-4D8D-91E1-D5D620E758D8}" type="presParOf" srcId="{2AB4D256-81BD-411D-9A62-6D2AA590E3B1}" destId="{4A598D5A-F8B6-4DE9-8CA5-8AE06258A023}" srcOrd="1" destOrd="0" presId="urn:microsoft.com/office/officeart/2008/layout/AlternatingHexagons"/>
    <dgm:cxn modelId="{920F6794-D375-4C87-9AC5-F192052F09AA}" type="presParOf" srcId="{2AB4D256-81BD-411D-9A62-6D2AA590E3B1}" destId="{41D92308-402F-43E1-B57A-13C5D12F4327}" srcOrd="2" destOrd="0" presId="urn:microsoft.com/office/officeart/2008/layout/AlternatingHexagons"/>
    <dgm:cxn modelId="{29AF3F49-F783-43BF-B9C4-38992F835AC5}" type="presParOf" srcId="{2AB4D256-81BD-411D-9A62-6D2AA590E3B1}" destId="{C548FC2D-5218-410A-A754-BA08C5497696}" srcOrd="3" destOrd="0" presId="urn:microsoft.com/office/officeart/2008/layout/AlternatingHexagons"/>
    <dgm:cxn modelId="{A5198E4F-6C9C-4B3C-9712-17D292552B84}" type="presParOf" srcId="{2AB4D256-81BD-411D-9A62-6D2AA590E3B1}" destId="{74574E08-A17E-4AF6-9E44-8E3136BC95FA}" srcOrd="4" destOrd="0" presId="urn:microsoft.com/office/officeart/2008/layout/AlternatingHexagons"/>
    <dgm:cxn modelId="{D60EE8EA-A65A-4489-9E9C-50101F6FF275}" type="presParOf" srcId="{E22E8410-666A-4BCB-8166-258D7D62928F}" destId="{ADB7A700-033C-485E-9F96-2FF024DC0742}" srcOrd="1" destOrd="0" presId="urn:microsoft.com/office/officeart/2008/layout/AlternatingHexagons"/>
    <dgm:cxn modelId="{ECABC2B0-D436-496B-B0ED-BD4456FA3A53}" type="presParOf" srcId="{E22E8410-666A-4BCB-8166-258D7D62928F}" destId="{F0D169C6-F2CB-46BB-8941-58BDE97D39F8}" srcOrd="2" destOrd="0" presId="urn:microsoft.com/office/officeart/2008/layout/AlternatingHexagons"/>
    <dgm:cxn modelId="{EC3119E1-437F-4BFB-B5D9-96890A73FFA8}" type="presParOf" srcId="{F0D169C6-F2CB-46BB-8941-58BDE97D39F8}" destId="{12B5D5D2-4CF4-4A13-A167-4F44136B3AB6}" srcOrd="0" destOrd="0" presId="urn:microsoft.com/office/officeart/2008/layout/AlternatingHexagons"/>
    <dgm:cxn modelId="{8918BDC2-24A4-4DF6-BC1E-B730B6CCE05A}" type="presParOf" srcId="{F0D169C6-F2CB-46BB-8941-58BDE97D39F8}" destId="{F87E8EA2-F4F9-4FBB-848B-BB47944D7CA2}" srcOrd="1" destOrd="0" presId="urn:microsoft.com/office/officeart/2008/layout/AlternatingHexagons"/>
    <dgm:cxn modelId="{9CDC2933-6EE5-4AF8-A27C-B1FC02F2619C}" type="presParOf" srcId="{F0D169C6-F2CB-46BB-8941-58BDE97D39F8}" destId="{13A9004E-57A0-44A9-BE20-44502D49CF31}" srcOrd="2" destOrd="0" presId="urn:microsoft.com/office/officeart/2008/layout/AlternatingHexagons"/>
    <dgm:cxn modelId="{C37F5EE8-CDAE-4C1E-A859-07E1FAB10654}" type="presParOf" srcId="{F0D169C6-F2CB-46BB-8941-58BDE97D39F8}" destId="{37A69EA8-E571-474B-B2A6-909D78943219}" srcOrd="3" destOrd="0" presId="urn:microsoft.com/office/officeart/2008/layout/AlternatingHexagons"/>
    <dgm:cxn modelId="{3FACD8A8-3247-4F65-B9E8-1570461AA452}" type="presParOf" srcId="{F0D169C6-F2CB-46BB-8941-58BDE97D39F8}" destId="{FE2E656D-0B81-4E79-A0D1-ED3C54EE9F5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2416545" y="0"/>
          <a:ext cx="2803597" cy="280402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9101F4-B5D1-4AB7-BC83-753D06A88415}">
      <dsp:nvSpPr>
        <dsp:cNvPr id="0" name=""/>
        <dsp:cNvSpPr/>
      </dsp:nvSpPr>
      <dsp:spPr>
        <a:xfrm>
          <a:off x="3036233" y="101233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14400">
            <a:lnSpc>
              <a:spcPct val="90000"/>
            </a:lnSpc>
            <a:spcBef>
              <a:spcPct val="0"/>
            </a:spcBef>
            <a:spcAft>
              <a:spcPct val="35000"/>
            </a:spcAft>
            <a:buNone/>
          </a:pPr>
          <a:r>
            <a:rPr lang="es-ES" sz="2100" kern="1200" noProof="1" smtClean="0"/>
            <a:t>Balanza Comercial</a:t>
          </a:r>
          <a:endParaRPr lang="es-ES" sz="2100" kern="1200" noProof="1"/>
        </a:p>
      </dsp:txBody>
      <dsp:txXfrm>
        <a:off x="3036233" y="1012337"/>
        <a:ext cx="1557905" cy="778766"/>
      </dsp:txXfrm>
    </dsp:sp>
    <dsp:sp modelId="{12D2183B-C8C1-4ADD-8BFA-63A0024D79DB}">
      <dsp:nvSpPr>
        <dsp:cNvPr id="0" name=""/>
        <dsp:cNvSpPr/>
      </dsp:nvSpPr>
      <dsp:spPr>
        <a:xfrm>
          <a:off x="1637856" y="1611119"/>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0AE086-AABF-4A0E-98D0-5626D79C154F}">
      <dsp:nvSpPr>
        <dsp:cNvPr id="0" name=""/>
        <dsp:cNvSpPr/>
      </dsp:nvSpPr>
      <dsp:spPr>
        <a:xfrm>
          <a:off x="2260702" y="263277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14400">
            <a:lnSpc>
              <a:spcPct val="90000"/>
            </a:lnSpc>
            <a:spcBef>
              <a:spcPct val="0"/>
            </a:spcBef>
            <a:spcAft>
              <a:spcPct val="35000"/>
            </a:spcAft>
            <a:buNone/>
          </a:pPr>
          <a:r>
            <a:rPr lang="es-ES" sz="2100" kern="1200" noProof="1" smtClean="0"/>
            <a:t>Medidas Arancelarias</a:t>
          </a:r>
          <a:endParaRPr lang="es-ES" sz="2100" kern="1200" noProof="1"/>
        </a:p>
      </dsp:txBody>
      <dsp:txXfrm>
        <a:off x="2260702" y="2632777"/>
        <a:ext cx="1557905" cy="778766"/>
      </dsp:txXfrm>
    </dsp:sp>
    <dsp:sp modelId="{339FCDE6-ACB1-4FC6-B770-034DE4C59DA1}">
      <dsp:nvSpPr>
        <dsp:cNvPr id="0" name=""/>
        <dsp:cNvSpPr/>
      </dsp:nvSpPr>
      <dsp:spPr>
        <a:xfrm>
          <a:off x="2616088" y="3415038"/>
          <a:ext cx="2408724" cy="2409689"/>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ED50E6-1C35-4B77-9E90-501897F8F6D8}">
      <dsp:nvSpPr>
        <dsp:cNvPr id="0" name=""/>
        <dsp:cNvSpPr/>
      </dsp:nvSpPr>
      <dsp:spPr>
        <a:xfrm>
          <a:off x="3039918" y="4255546"/>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14400">
            <a:lnSpc>
              <a:spcPct val="90000"/>
            </a:lnSpc>
            <a:spcBef>
              <a:spcPct val="0"/>
            </a:spcBef>
            <a:spcAft>
              <a:spcPct val="35000"/>
            </a:spcAft>
            <a:buNone/>
          </a:pPr>
          <a:r>
            <a:rPr lang="es-ES" sz="2100" kern="1200" noProof="1" smtClean="0"/>
            <a:t>Impacto Económico</a:t>
          </a:r>
          <a:endParaRPr lang="es-ES" sz="2100" kern="1200" noProof="1"/>
        </a:p>
      </dsp:txBody>
      <dsp:txXfrm>
        <a:off x="3039918" y="4255546"/>
        <a:ext cx="1557905" cy="7787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4BBED-93B2-49C5-8B11-E742DBFC85FE}">
      <dsp:nvSpPr>
        <dsp:cNvPr id="0" name=""/>
        <dsp:cNvSpPr/>
      </dsp:nvSpPr>
      <dsp:spPr>
        <a:xfrm>
          <a:off x="2540" y="40030"/>
          <a:ext cx="2476500" cy="748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C" sz="2600" kern="1200" dirty="0" smtClean="0"/>
            <a:t>15% Sobretasa</a:t>
          </a:r>
          <a:endParaRPr lang="es-EC" sz="2600" kern="1200" dirty="0"/>
        </a:p>
      </dsp:txBody>
      <dsp:txXfrm>
        <a:off x="2540" y="40030"/>
        <a:ext cx="2476500" cy="748800"/>
      </dsp:txXfrm>
    </dsp:sp>
    <dsp:sp modelId="{3CF8BB0B-2305-4380-AD04-46BF7538787F}">
      <dsp:nvSpPr>
        <dsp:cNvPr id="0" name=""/>
        <dsp:cNvSpPr/>
      </dsp:nvSpPr>
      <dsp:spPr>
        <a:xfrm>
          <a:off x="2540" y="788830"/>
          <a:ext cx="2476500" cy="421082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smtClean="0"/>
            <a:t>10% Abril</a:t>
          </a: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r>
            <a:rPr lang="es-EC" sz="2600" kern="1200" dirty="0" smtClean="0"/>
            <a:t>5% Mayo</a:t>
          </a: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r>
            <a:rPr lang="es-EC" sz="2600" kern="1200" dirty="0" smtClean="0"/>
            <a:t>En junio quedan libres de sobretasa.</a:t>
          </a:r>
          <a:endParaRPr lang="es-EC" sz="2600" kern="1200" dirty="0"/>
        </a:p>
      </dsp:txBody>
      <dsp:txXfrm>
        <a:off x="2540" y="788830"/>
        <a:ext cx="2476500" cy="4210829"/>
      </dsp:txXfrm>
    </dsp:sp>
    <dsp:sp modelId="{B16DBA52-9558-47E0-BBA5-FBAFEBA4E05F}">
      <dsp:nvSpPr>
        <dsp:cNvPr id="0" name=""/>
        <dsp:cNvSpPr/>
      </dsp:nvSpPr>
      <dsp:spPr>
        <a:xfrm>
          <a:off x="2825750" y="40030"/>
          <a:ext cx="2476500" cy="748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C" sz="2600" kern="1200" dirty="0" smtClean="0"/>
            <a:t>35% Sobretasa</a:t>
          </a:r>
          <a:endParaRPr lang="es-EC" sz="2600" kern="1200" dirty="0"/>
        </a:p>
      </dsp:txBody>
      <dsp:txXfrm>
        <a:off x="2825750" y="40030"/>
        <a:ext cx="2476500" cy="748800"/>
      </dsp:txXfrm>
    </dsp:sp>
    <dsp:sp modelId="{58321F1F-7210-4765-BB0B-110ADD8DDF04}">
      <dsp:nvSpPr>
        <dsp:cNvPr id="0" name=""/>
        <dsp:cNvSpPr/>
      </dsp:nvSpPr>
      <dsp:spPr>
        <a:xfrm>
          <a:off x="2825750" y="788830"/>
          <a:ext cx="2476500" cy="421082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smtClean="0"/>
            <a:t>23,3% Abril</a:t>
          </a: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r>
            <a:rPr lang="es-EC" sz="2600" kern="1200" dirty="0" smtClean="0"/>
            <a:t>11,7% Mayo</a:t>
          </a: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endParaRPr lang="es-EC" sz="2600" kern="1200" dirty="0"/>
        </a:p>
        <a:p>
          <a:pPr marL="228600" lvl="1" indent="-228600" algn="l" defTabSz="1155700">
            <a:lnSpc>
              <a:spcPct val="90000"/>
            </a:lnSpc>
            <a:spcBef>
              <a:spcPct val="0"/>
            </a:spcBef>
            <a:spcAft>
              <a:spcPct val="15000"/>
            </a:spcAft>
            <a:buChar char="••"/>
          </a:pPr>
          <a:r>
            <a:rPr lang="es-EC" sz="2600" kern="1200" dirty="0" smtClean="0"/>
            <a:t>En junio quedan libre de sobretasas.</a:t>
          </a:r>
          <a:endParaRPr lang="es-EC" sz="2600" kern="1200" dirty="0"/>
        </a:p>
      </dsp:txBody>
      <dsp:txXfrm>
        <a:off x="2825750" y="788830"/>
        <a:ext cx="2476500" cy="4210829"/>
      </dsp:txXfrm>
    </dsp:sp>
    <dsp:sp modelId="{F244831E-41BD-4D41-92CF-B2B8F0BA0B9A}">
      <dsp:nvSpPr>
        <dsp:cNvPr id="0" name=""/>
        <dsp:cNvSpPr/>
      </dsp:nvSpPr>
      <dsp:spPr>
        <a:xfrm>
          <a:off x="5648960" y="40030"/>
          <a:ext cx="2476500" cy="748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C" sz="2600" kern="1200" dirty="0" smtClean="0"/>
            <a:t>Vehículos</a:t>
          </a:r>
          <a:endParaRPr lang="es-EC" sz="2600" kern="1200" dirty="0"/>
        </a:p>
      </dsp:txBody>
      <dsp:txXfrm>
        <a:off x="5648960" y="40030"/>
        <a:ext cx="2476500" cy="748800"/>
      </dsp:txXfrm>
    </dsp:sp>
    <dsp:sp modelId="{6F09D8E5-BEC9-408E-AF18-D07201E7D048}">
      <dsp:nvSpPr>
        <dsp:cNvPr id="0" name=""/>
        <dsp:cNvSpPr/>
      </dsp:nvSpPr>
      <dsp:spPr>
        <a:xfrm>
          <a:off x="5648960" y="788830"/>
          <a:ext cx="2476500" cy="421082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C" sz="2600" kern="1200" dirty="0" smtClean="0"/>
            <a:t>Se levantarán los cupos de importación</a:t>
          </a:r>
          <a:endParaRPr lang="es-EC" sz="2600" kern="1200" dirty="0"/>
        </a:p>
        <a:p>
          <a:pPr marL="228600" lvl="1" indent="-228600" algn="l" defTabSz="1155700">
            <a:lnSpc>
              <a:spcPct val="90000"/>
            </a:lnSpc>
            <a:spcBef>
              <a:spcPct val="0"/>
            </a:spcBef>
            <a:spcAft>
              <a:spcPct val="15000"/>
            </a:spcAft>
            <a:buChar char="••"/>
          </a:pPr>
          <a:r>
            <a:rPr lang="es-EC" sz="2600" kern="1200" dirty="0" smtClean="0"/>
            <a:t>Pero Mantienen las sobretasas.</a:t>
          </a:r>
          <a:endParaRPr lang="es-EC" sz="2600" kern="1200" dirty="0"/>
        </a:p>
      </dsp:txBody>
      <dsp:txXfrm>
        <a:off x="5648960" y="788830"/>
        <a:ext cx="2476500" cy="42108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82715-BA83-47CD-872E-CC8607B8B9DC}">
      <dsp:nvSpPr>
        <dsp:cNvPr id="0" name=""/>
        <dsp:cNvSpPr/>
      </dsp:nvSpPr>
      <dsp:spPr>
        <a:xfrm>
          <a:off x="-57981" y="0"/>
          <a:ext cx="9855254" cy="160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A pesar de los resultados negativos presentados en la Balanza Comercial del Sector Industrial, el arancel como uno de los principales instrumentos de la política comercial, ha contribuido de manera favorable en la recaudación aduanera. Esto ha permitido que sea considerado como una fuente de ingreso fiscal principal de la economía ecuatoriana.</a:t>
          </a:r>
          <a:endParaRPr lang="es-EC" sz="1800" kern="1200" dirty="0"/>
        </a:p>
      </dsp:txBody>
      <dsp:txXfrm>
        <a:off x="-57981" y="0"/>
        <a:ext cx="9855254" cy="1605087"/>
      </dsp:txXfrm>
    </dsp:sp>
    <dsp:sp modelId="{E515F85F-9806-4D29-9B3B-9A3D8A9D5BEA}">
      <dsp:nvSpPr>
        <dsp:cNvPr id="0" name=""/>
        <dsp:cNvSpPr/>
      </dsp:nvSpPr>
      <dsp:spPr>
        <a:xfrm>
          <a:off x="-57981"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9048F-B613-4970-9C02-9F3599E464F6}">
      <dsp:nvSpPr>
        <dsp:cNvPr id="0" name=""/>
        <dsp:cNvSpPr/>
      </dsp:nvSpPr>
      <dsp:spPr>
        <a:xfrm>
          <a:off x="866062"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010BE-8455-497C-B151-96BFF62A4BF7}">
      <dsp:nvSpPr>
        <dsp:cNvPr id="0" name=""/>
        <dsp:cNvSpPr/>
      </dsp:nvSpPr>
      <dsp:spPr>
        <a:xfrm>
          <a:off x="1790105"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7D71E-C1E8-47E2-B294-05B9BB39BB78}">
      <dsp:nvSpPr>
        <dsp:cNvPr id="0" name=""/>
        <dsp:cNvSpPr/>
      </dsp:nvSpPr>
      <dsp:spPr>
        <a:xfrm>
          <a:off x="2714149"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075FB-37D3-4900-A846-3A8476BD195B}">
      <dsp:nvSpPr>
        <dsp:cNvPr id="0" name=""/>
        <dsp:cNvSpPr/>
      </dsp:nvSpPr>
      <dsp:spPr>
        <a:xfrm>
          <a:off x="3638193"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5BDB5-7BB2-4581-80FC-28CA60384F52}">
      <dsp:nvSpPr>
        <dsp:cNvPr id="0" name=""/>
        <dsp:cNvSpPr/>
      </dsp:nvSpPr>
      <dsp:spPr>
        <a:xfrm>
          <a:off x="4562237"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E90BD-4855-42DF-9D09-5F32691577A9}">
      <dsp:nvSpPr>
        <dsp:cNvPr id="0" name=""/>
        <dsp:cNvSpPr/>
      </dsp:nvSpPr>
      <dsp:spPr>
        <a:xfrm>
          <a:off x="5486281" y="1607549"/>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6FF40-04CD-47A9-954C-5F554BAC824A}">
      <dsp:nvSpPr>
        <dsp:cNvPr id="0" name=""/>
        <dsp:cNvSpPr/>
      </dsp:nvSpPr>
      <dsp:spPr>
        <a:xfrm>
          <a:off x="-57981" y="1834030"/>
          <a:ext cx="9736336" cy="160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Las reformas arancelarias adoptadas durante la década de 2005 a 2015, han tenido efectos significativos dentro de la economía del Ecuador, generando una influencia equilibrada, a pesar de esta correspondencia, no se han logrado los resultados esperados en la generalidad de la balanza de pagos. Más es evidente, que han dado un impulso importante dentro del sector industrial para proteger, incrementar y cualificar la producción nacional a largo plazo. </a:t>
          </a:r>
          <a:endParaRPr lang="es-EC" sz="1800" kern="1200" dirty="0"/>
        </a:p>
      </dsp:txBody>
      <dsp:txXfrm>
        <a:off x="-57981" y="1834030"/>
        <a:ext cx="9736336" cy="1605087"/>
      </dsp:txXfrm>
    </dsp:sp>
    <dsp:sp modelId="{F14C5E35-1D8C-432E-960C-AB9519A909BF}">
      <dsp:nvSpPr>
        <dsp:cNvPr id="0" name=""/>
        <dsp:cNvSpPr/>
      </dsp:nvSpPr>
      <dsp:spPr>
        <a:xfrm>
          <a:off x="-57981"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ACFE6-5AFF-4981-9DBF-6F8CE1A588AC}">
      <dsp:nvSpPr>
        <dsp:cNvPr id="0" name=""/>
        <dsp:cNvSpPr/>
      </dsp:nvSpPr>
      <dsp:spPr>
        <a:xfrm>
          <a:off x="866062"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B5379-93DB-4F2B-85A4-33AC7C37F4E3}">
      <dsp:nvSpPr>
        <dsp:cNvPr id="0" name=""/>
        <dsp:cNvSpPr/>
      </dsp:nvSpPr>
      <dsp:spPr>
        <a:xfrm>
          <a:off x="1790105"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7C41-CA75-4FFD-B06D-C496AE0FA397}">
      <dsp:nvSpPr>
        <dsp:cNvPr id="0" name=""/>
        <dsp:cNvSpPr/>
      </dsp:nvSpPr>
      <dsp:spPr>
        <a:xfrm>
          <a:off x="2714149"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C5460-C0B0-41C7-A34F-183D591B0D9A}">
      <dsp:nvSpPr>
        <dsp:cNvPr id="0" name=""/>
        <dsp:cNvSpPr/>
      </dsp:nvSpPr>
      <dsp:spPr>
        <a:xfrm>
          <a:off x="3638193"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92EBF-72B2-49E7-86E3-A627A6B641DE}">
      <dsp:nvSpPr>
        <dsp:cNvPr id="0" name=""/>
        <dsp:cNvSpPr/>
      </dsp:nvSpPr>
      <dsp:spPr>
        <a:xfrm>
          <a:off x="4562237"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F76BD-61E1-4184-8F5C-7809B104C77F}">
      <dsp:nvSpPr>
        <dsp:cNvPr id="0" name=""/>
        <dsp:cNvSpPr/>
      </dsp:nvSpPr>
      <dsp:spPr>
        <a:xfrm>
          <a:off x="5486281" y="3439118"/>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0478D-3C2C-4019-93F4-48A95B5698A0}">
      <dsp:nvSpPr>
        <dsp:cNvPr id="0" name=""/>
        <dsp:cNvSpPr/>
      </dsp:nvSpPr>
      <dsp:spPr>
        <a:xfrm>
          <a:off x="-57981" y="3665599"/>
          <a:ext cx="9855254" cy="160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Como tal, las restricciones a las importaciones para equilibrar la Balanza Comercial, han constituido una medida paradójica al representar un mayor ingreso ilegal de mercaderías al país, así también incrementa la especulación de precios, el desempleo generado por el ajuste de empresas importadoras, así mismo la variante interpretación de la legislación arancelaria, que genera malestar inter empresarial.</a:t>
          </a:r>
          <a:endParaRPr lang="es-EC" sz="1800" kern="1200" dirty="0"/>
        </a:p>
      </dsp:txBody>
      <dsp:txXfrm>
        <a:off x="-57981" y="3665599"/>
        <a:ext cx="9855254" cy="1605087"/>
      </dsp:txXfrm>
    </dsp:sp>
    <dsp:sp modelId="{8CCE809B-7935-4B34-835C-6B87FA5D1C6D}">
      <dsp:nvSpPr>
        <dsp:cNvPr id="0" name=""/>
        <dsp:cNvSpPr/>
      </dsp:nvSpPr>
      <dsp:spPr>
        <a:xfrm>
          <a:off x="-57981"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4AECC-5D3E-4B45-8D3E-7CCC02AF245B}">
      <dsp:nvSpPr>
        <dsp:cNvPr id="0" name=""/>
        <dsp:cNvSpPr/>
      </dsp:nvSpPr>
      <dsp:spPr>
        <a:xfrm>
          <a:off x="866062"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CE02F-744D-482B-A0B9-99020918567C}">
      <dsp:nvSpPr>
        <dsp:cNvPr id="0" name=""/>
        <dsp:cNvSpPr/>
      </dsp:nvSpPr>
      <dsp:spPr>
        <a:xfrm>
          <a:off x="1790105"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7DC00-C993-466B-9E96-959CCAACC78E}">
      <dsp:nvSpPr>
        <dsp:cNvPr id="0" name=""/>
        <dsp:cNvSpPr/>
      </dsp:nvSpPr>
      <dsp:spPr>
        <a:xfrm>
          <a:off x="2714149"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1BD01-D99A-46CA-A912-F9442F33EC49}">
      <dsp:nvSpPr>
        <dsp:cNvPr id="0" name=""/>
        <dsp:cNvSpPr/>
      </dsp:nvSpPr>
      <dsp:spPr>
        <a:xfrm>
          <a:off x="3638193"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2D16F-6874-4404-B71E-B3AD3C9E6B4C}">
      <dsp:nvSpPr>
        <dsp:cNvPr id="0" name=""/>
        <dsp:cNvSpPr/>
      </dsp:nvSpPr>
      <dsp:spPr>
        <a:xfrm>
          <a:off x="4562237"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02411-4044-4909-975C-BE24AD2BD564}">
      <dsp:nvSpPr>
        <dsp:cNvPr id="0" name=""/>
        <dsp:cNvSpPr/>
      </dsp:nvSpPr>
      <dsp:spPr>
        <a:xfrm>
          <a:off x="5486281" y="5270687"/>
          <a:ext cx="873112" cy="145518"/>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4B1FA-9C81-42E7-9588-B68012B9E9F9}">
      <dsp:nvSpPr>
        <dsp:cNvPr id="0" name=""/>
        <dsp:cNvSpPr/>
      </dsp:nvSpPr>
      <dsp:spPr>
        <a:xfrm>
          <a:off x="513980" y="534231"/>
          <a:ext cx="9162090" cy="126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La economía en el Ecuador ha tenido gran variedad de factores incidentes en la liquidez de cada sector productivo, las legislaciones no son aun especificas según las necesidades de cada subsector.</a:t>
          </a:r>
          <a:endParaRPr lang="es-EC" sz="1800" kern="1200" dirty="0"/>
        </a:p>
      </dsp:txBody>
      <dsp:txXfrm>
        <a:off x="513980" y="534231"/>
        <a:ext cx="9162090" cy="1262777"/>
      </dsp:txXfrm>
    </dsp:sp>
    <dsp:sp modelId="{E8BC2B35-0C37-4D2A-A4CA-7468F12CAB89}">
      <dsp:nvSpPr>
        <dsp:cNvPr id="0" name=""/>
        <dsp:cNvSpPr/>
      </dsp:nvSpPr>
      <dsp:spPr>
        <a:xfrm>
          <a:off x="513980"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A1B953-27FB-4BD3-91F9-94E3DA299C72}">
      <dsp:nvSpPr>
        <dsp:cNvPr id="0" name=""/>
        <dsp:cNvSpPr/>
      </dsp:nvSpPr>
      <dsp:spPr>
        <a:xfrm>
          <a:off x="1806853"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D221E-4399-4A5A-930C-F0BDCBD94ECC}">
      <dsp:nvSpPr>
        <dsp:cNvPr id="0" name=""/>
        <dsp:cNvSpPr/>
      </dsp:nvSpPr>
      <dsp:spPr>
        <a:xfrm>
          <a:off x="3099726"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4A920-2677-484C-AE3E-49E3A0DF0FC6}">
      <dsp:nvSpPr>
        <dsp:cNvPr id="0" name=""/>
        <dsp:cNvSpPr/>
      </dsp:nvSpPr>
      <dsp:spPr>
        <a:xfrm>
          <a:off x="4392599"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04970-BD21-4D10-8C71-29341C0A05B3}">
      <dsp:nvSpPr>
        <dsp:cNvPr id="0" name=""/>
        <dsp:cNvSpPr/>
      </dsp:nvSpPr>
      <dsp:spPr>
        <a:xfrm>
          <a:off x="5685471"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27F64-738C-4B02-93A9-25A9E77991E0}">
      <dsp:nvSpPr>
        <dsp:cNvPr id="0" name=""/>
        <dsp:cNvSpPr/>
      </dsp:nvSpPr>
      <dsp:spPr>
        <a:xfrm>
          <a:off x="6978344"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44415-EA16-4B28-8DB0-9827DE1153CF}">
      <dsp:nvSpPr>
        <dsp:cNvPr id="0" name=""/>
        <dsp:cNvSpPr/>
      </dsp:nvSpPr>
      <dsp:spPr>
        <a:xfrm>
          <a:off x="8271217" y="1797009"/>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C91D0-674A-44E3-BC6D-527D37A0785E}">
      <dsp:nvSpPr>
        <dsp:cNvPr id="0" name=""/>
        <dsp:cNvSpPr/>
      </dsp:nvSpPr>
      <dsp:spPr>
        <a:xfrm>
          <a:off x="513980" y="2117523"/>
          <a:ext cx="9162090" cy="122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Es necesario una integración de los requerimientos que tiene la empresa y la microempresa en nuestro país, de esta manera se puede satisfacer, a nivel de gobierno, la mayoría de las necesidades acorde al cumplimiento de las normas arancelarias internacionales.</a:t>
          </a:r>
          <a:endParaRPr lang="es-EC" sz="1800" kern="1200" dirty="0"/>
        </a:p>
      </dsp:txBody>
      <dsp:txXfrm>
        <a:off x="513980" y="2117523"/>
        <a:ext cx="9162090" cy="1223897"/>
      </dsp:txXfrm>
    </dsp:sp>
    <dsp:sp modelId="{B2629144-9917-4985-A530-DFEE51EB52A0}">
      <dsp:nvSpPr>
        <dsp:cNvPr id="0" name=""/>
        <dsp:cNvSpPr/>
      </dsp:nvSpPr>
      <dsp:spPr>
        <a:xfrm>
          <a:off x="513980"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9E9D0-865E-46D7-8697-D331172ED58C}">
      <dsp:nvSpPr>
        <dsp:cNvPr id="0" name=""/>
        <dsp:cNvSpPr/>
      </dsp:nvSpPr>
      <dsp:spPr>
        <a:xfrm>
          <a:off x="1806853"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30C29-FC00-410C-A767-E80D7EF05A99}">
      <dsp:nvSpPr>
        <dsp:cNvPr id="0" name=""/>
        <dsp:cNvSpPr/>
      </dsp:nvSpPr>
      <dsp:spPr>
        <a:xfrm>
          <a:off x="3099726"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4456E-909A-4D62-99DB-40C1EDA5D65A}">
      <dsp:nvSpPr>
        <dsp:cNvPr id="0" name=""/>
        <dsp:cNvSpPr/>
      </dsp:nvSpPr>
      <dsp:spPr>
        <a:xfrm>
          <a:off x="4392599"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E2762-4465-40FE-AAD3-5B7C4123D34E}">
      <dsp:nvSpPr>
        <dsp:cNvPr id="0" name=""/>
        <dsp:cNvSpPr/>
      </dsp:nvSpPr>
      <dsp:spPr>
        <a:xfrm>
          <a:off x="5685471"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4192B-7D4C-4455-9D9E-7FBF6DF1227E}">
      <dsp:nvSpPr>
        <dsp:cNvPr id="0" name=""/>
        <dsp:cNvSpPr/>
      </dsp:nvSpPr>
      <dsp:spPr>
        <a:xfrm>
          <a:off x="6978344"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FA576-ADC7-42AA-B371-6542C976C7D1}">
      <dsp:nvSpPr>
        <dsp:cNvPr id="0" name=""/>
        <dsp:cNvSpPr/>
      </dsp:nvSpPr>
      <dsp:spPr>
        <a:xfrm>
          <a:off x="8271217" y="3341420"/>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FB475-C891-4242-BA83-0000B9730EDC}">
      <dsp:nvSpPr>
        <dsp:cNvPr id="0" name=""/>
        <dsp:cNvSpPr/>
      </dsp:nvSpPr>
      <dsp:spPr>
        <a:xfrm>
          <a:off x="513980" y="3661933"/>
          <a:ext cx="9162090" cy="145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EC" sz="1800" kern="1200" dirty="0" smtClean="0"/>
            <a:t>El impulso de la concientización de una saludable economía desde el núcleo familiar, para que la economía particular, esté del lado de la proyección hacia nuevas industrias y empresas locales, que luego en una buena utilización de los acuerdos y reglamentos puedan convertirse en empresas fuertes en el mercado nacional.</a:t>
          </a:r>
          <a:endParaRPr lang="es-EC" sz="1800" kern="1200" dirty="0"/>
        </a:p>
      </dsp:txBody>
      <dsp:txXfrm>
        <a:off x="513980" y="3661933"/>
        <a:ext cx="9162090" cy="1451533"/>
      </dsp:txXfrm>
    </dsp:sp>
    <dsp:sp modelId="{D971EC2B-E5EA-450E-B2A4-8C67641357B8}">
      <dsp:nvSpPr>
        <dsp:cNvPr id="0" name=""/>
        <dsp:cNvSpPr/>
      </dsp:nvSpPr>
      <dsp:spPr>
        <a:xfrm>
          <a:off x="513980"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78146-5716-446C-990E-977D45AE9351}">
      <dsp:nvSpPr>
        <dsp:cNvPr id="0" name=""/>
        <dsp:cNvSpPr/>
      </dsp:nvSpPr>
      <dsp:spPr>
        <a:xfrm>
          <a:off x="1806853"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C781D-DD02-4F4E-8581-C6D82844D447}">
      <dsp:nvSpPr>
        <dsp:cNvPr id="0" name=""/>
        <dsp:cNvSpPr/>
      </dsp:nvSpPr>
      <dsp:spPr>
        <a:xfrm>
          <a:off x="3099726"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F7AEF-90AB-4494-8D61-32CC652E338E}">
      <dsp:nvSpPr>
        <dsp:cNvPr id="0" name=""/>
        <dsp:cNvSpPr/>
      </dsp:nvSpPr>
      <dsp:spPr>
        <a:xfrm>
          <a:off x="4392599"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FD561-173C-4D5F-A176-955A649F5DD5}">
      <dsp:nvSpPr>
        <dsp:cNvPr id="0" name=""/>
        <dsp:cNvSpPr/>
      </dsp:nvSpPr>
      <dsp:spPr>
        <a:xfrm>
          <a:off x="5685471"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2C035-5D69-4CD3-A68C-BA2BB7E399AA}">
      <dsp:nvSpPr>
        <dsp:cNvPr id="0" name=""/>
        <dsp:cNvSpPr/>
      </dsp:nvSpPr>
      <dsp:spPr>
        <a:xfrm>
          <a:off x="6978344"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E1073-4139-4F38-A948-38F00BBCD1AA}">
      <dsp:nvSpPr>
        <dsp:cNvPr id="0" name=""/>
        <dsp:cNvSpPr/>
      </dsp:nvSpPr>
      <dsp:spPr>
        <a:xfrm>
          <a:off x="8271217" y="5113467"/>
          <a:ext cx="1221612" cy="203602"/>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407395" y="0"/>
          <a:ext cx="2803597" cy="2804024"/>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4323256" y="835848"/>
          <a:ext cx="2260736"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914400">
            <a:lnSpc>
              <a:spcPct val="90000"/>
            </a:lnSpc>
            <a:spcBef>
              <a:spcPct val="0"/>
            </a:spcBef>
            <a:spcAft>
              <a:spcPct val="15000"/>
            </a:spcAft>
            <a:buChar char="••"/>
          </a:pPr>
          <a:r>
            <a:rPr lang="es-ES" sz="1800" kern="1200" noProof="1" smtClean="0"/>
            <a:t>Se ha visto truncada</a:t>
          </a:r>
          <a:endParaRPr lang="es-ES" sz="1800" kern="1200" noProof="1"/>
        </a:p>
        <a:p>
          <a:pPr marL="228600" lvl="1" indent="-228600" algn="l" defTabSz="914400">
            <a:lnSpc>
              <a:spcPct val="90000"/>
            </a:lnSpc>
            <a:spcBef>
              <a:spcPct val="0"/>
            </a:spcBef>
            <a:spcAft>
              <a:spcPct val="15000"/>
            </a:spcAft>
            <a:buChar char="••"/>
          </a:pPr>
          <a:r>
            <a:rPr lang="es-ES" sz="2000" kern="1200" noProof="1" smtClean="0"/>
            <a:t>Comercialización</a:t>
          </a:r>
          <a:r>
            <a:rPr lang="es-ES" sz="1800" kern="1200" noProof="1" smtClean="0"/>
            <a:t> sin innovación</a:t>
          </a:r>
          <a:endParaRPr lang="es-ES" sz="1800" kern="1200" noProof="1"/>
        </a:p>
      </dsp:txBody>
      <dsp:txXfrm>
        <a:off x="4323256" y="835848"/>
        <a:ext cx="2260736" cy="1121842"/>
      </dsp:txXfrm>
    </dsp:sp>
    <dsp:sp modelId="{2B9101F4-B5D1-4AB7-BC83-753D06A88415}">
      <dsp:nvSpPr>
        <dsp:cNvPr id="0" name=""/>
        <dsp:cNvSpPr/>
      </dsp:nvSpPr>
      <dsp:spPr>
        <a:xfrm>
          <a:off x="2027082" y="101233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914400">
            <a:lnSpc>
              <a:spcPct val="90000"/>
            </a:lnSpc>
            <a:spcBef>
              <a:spcPct val="0"/>
            </a:spcBef>
            <a:spcAft>
              <a:spcPct val="35000"/>
            </a:spcAft>
            <a:buNone/>
          </a:pPr>
          <a:r>
            <a:rPr lang="es-ES" sz="2000" kern="1200" noProof="1" smtClean="0"/>
            <a:t>Actualización</a:t>
          </a:r>
          <a:endParaRPr lang="es-ES" sz="2000" kern="1200" noProof="1"/>
        </a:p>
      </dsp:txBody>
      <dsp:txXfrm>
        <a:off x="2027082" y="1012337"/>
        <a:ext cx="1557905" cy="778766"/>
      </dsp:txXfrm>
    </dsp:sp>
    <dsp:sp modelId="{12D2183B-C8C1-4ADD-8BFA-63A0024D79DB}">
      <dsp:nvSpPr>
        <dsp:cNvPr id="0" name=""/>
        <dsp:cNvSpPr/>
      </dsp:nvSpPr>
      <dsp:spPr>
        <a:xfrm>
          <a:off x="628706" y="1611119"/>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396852" y="2456287"/>
          <a:ext cx="2454857"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914400">
            <a:lnSpc>
              <a:spcPct val="90000"/>
            </a:lnSpc>
            <a:spcBef>
              <a:spcPct val="0"/>
            </a:spcBef>
            <a:spcAft>
              <a:spcPct val="15000"/>
            </a:spcAft>
            <a:buChar char="••"/>
          </a:pPr>
          <a:r>
            <a:rPr lang="es-ES" sz="1700" kern="1200" noProof="1" smtClean="0"/>
            <a:t>Las importaciones de materia prima</a:t>
          </a:r>
          <a:endParaRPr lang="es-ES" sz="1700" kern="1200" noProof="1"/>
        </a:p>
        <a:p>
          <a:pPr marL="171450" lvl="1" indent="-171450" algn="l" defTabSz="914400">
            <a:lnSpc>
              <a:spcPct val="90000"/>
            </a:lnSpc>
            <a:spcBef>
              <a:spcPct val="0"/>
            </a:spcBef>
            <a:spcAft>
              <a:spcPct val="15000"/>
            </a:spcAft>
            <a:buChar char="••"/>
          </a:pPr>
          <a:r>
            <a:rPr lang="es-ES" sz="1700" kern="1200" noProof="1" smtClean="0"/>
            <a:t>El incentivo de salvaguardias</a:t>
          </a:r>
          <a:endParaRPr lang="es-ES" sz="1700" kern="1200" noProof="1"/>
        </a:p>
        <a:p>
          <a:pPr marL="171450" lvl="1" indent="-171450" algn="l" defTabSz="914400">
            <a:lnSpc>
              <a:spcPct val="90000"/>
            </a:lnSpc>
            <a:spcBef>
              <a:spcPct val="0"/>
            </a:spcBef>
            <a:spcAft>
              <a:spcPct val="15000"/>
            </a:spcAft>
            <a:buChar char="••"/>
          </a:pPr>
          <a:r>
            <a:rPr lang="es-ES" sz="1700" kern="1200" noProof="1" smtClean="0"/>
            <a:t>Desentralización </a:t>
          </a:r>
          <a:endParaRPr lang="es-ES" sz="1700" kern="1200" noProof="1"/>
        </a:p>
      </dsp:txBody>
      <dsp:txXfrm>
        <a:off x="3396852" y="2456287"/>
        <a:ext cx="2454857" cy="1121842"/>
      </dsp:txXfrm>
    </dsp:sp>
    <dsp:sp modelId="{4E0AE086-AABF-4A0E-98D0-5626D79C154F}">
      <dsp:nvSpPr>
        <dsp:cNvPr id="0" name=""/>
        <dsp:cNvSpPr/>
      </dsp:nvSpPr>
      <dsp:spPr>
        <a:xfrm>
          <a:off x="1251552" y="2632777"/>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914400">
            <a:lnSpc>
              <a:spcPct val="90000"/>
            </a:lnSpc>
            <a:spcBef>
              <a:spcPct val="0"/>
            </a:spcBef>
            <a:spcAft>
              <a:spcPct val="35000"/>
            </a:spcAft>
            <a:buNone/>
          </a:pPr>
          <a:r>
            <a:rPr lang="es-ES" sz="2000" kern="1200" noProof="1" smtClean="0"/>
            <a:t>Legislación Tributaria</a:t>
          </a:r>
          <a:endParaRPr lang="es-ES" sz="2000" kern="1200" noProof="1"/>
        </a:p>
      </dsp:txBody>
      <dsp:txXfrm>
        <a:off x="1251552" y="2632777"/>
        <a:ext cx="1557905" cy="778766"/>
      </dsp:txXfrm>
    </dsp:sp>
    <dsp:sp modelId="{339FCDE6-ACB1-4FC6-B770-034DE4C59DA1}">
      <dsp:nvSpPr>
        <dsp:cNvPr id="0" name=""/>
        <dsp:cNvSpPr/>
      </dsp:nvSpPr>
      <dsp:spPr>
        <a:xfrm>
          <a:off x="1606937" y="3415038"/>
          <a:ext cx="2408724" cy="2409689"/>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4101481" y="4076144"/>
          <a:ext cx="2353390"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914400">
            <a:lnSpc>
              <a:spcPct val="90000"/>
            </a:lnSpc>
            <a:spcBef>
              <a:spcPct val="0"/>
            </a:spcBef>
            <a:spcAft>
              <a:spcPct val="15000"/>
            </a:spcAft>
            <a:buChar char="••"/>
          </a:pPr>
          <a:r>
            <a:rPr lang="es-ES" sz="1700" kern="1200" noProof="1" smtClean="0"/>
            <a:t>Incentivo a la producción y consumo nacional</a:t>
          </a:r>
          <a:endParaRPr lang="es-ES" sz="1700" kern="1200" noProof="1"/>
        </a:p>
      </dsp:txBody>
      <dsp:txXfrm>
        <a:off x="4101481" y="4076144"/>
        <a:ext cx="2353390" cy="1121842"/>
      </dsp:txXfrm>
    </dsp:sp>
    <dsp:sp modelId="{6AED50E6-1C35-4B77-9E90-501897F8F6D8}">
      <dsp:nvSpPr>
        <dsp:cNvPr id="0" name=""/>
        <dsp:cNvSpPr/>
      </dsp:nvSpPr>
      <dsp:spPr>
        <a:xfrm>
          <a:off x="2030768" y="4255546"/>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914400">
            <a:lnSpc>
              <a:spcPct val="90000"/>
            </a:lnSpc>
            <a:spcBef>
              <a:spcPct val="0"/>
            </a:spcBef>
            <a:spcAft>
              <a:spcPct val="35000"/>
            </a:spcAft>
            <a:buNone/>
          </a:pPr>
          <a:r>
            <a:rPr lang="es-ES" sz="2000" kern="1200" noProof="1" smtClean="0"/>
            <a:t>Matriz Productiva</a:t>
          </a:r>
          <a:endParaRPr lang="es-ES" sz="2000" kern="1200" noProof="1"/>
        </a:p>
      </dsp:txBody>
      <dsp:txXfrm>
        <a:off x="2030768" y="4255546"/>
        <a:ext cx="1557905" cy="778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7DA0D-A8AF-4113-9935-85EE07160274}">
      <dsp:nvSpPr>
        <dsp:cNvPr id="0" name=""/>
        <dsp:cNvSpPr/>
      </dsp:nvSpPr>
      <dsp:spPr>
        <a:xfrm>
          <a:off x="1093254" y="3042"/>
          <a:ext cx="3466079" cy="1773444"/>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C" sz="1700" kern="1200" dirty="0" smtClean="0">
            <a:solidFill>
              <a:schemeClr val="tx1"/>
            </a:solidFill>
          </a:endParaRPr>
        </a:p>
        <a:p>
          <a:pPr lvl="0" algn="ctr" defTabSz="755650">
            <a:lnSpc>
              <a:spcPct val="90000"/>
            </a:lnSpc>
            <a:spcBef>
              <a:spcPct val="0"/>
            </a:spcBef>
            <a:spcAft>
              <a:spcPct val="35000"/>
            </a:spcAft>
          </a:pPr>
          <a:r>
            <a:rPr lang="es-EC" sz="2000" kern="1200" dirty="0" smtClean="0">
              <a:solidFill>
                <a:schemeClr val="tx1"/>
              </a:solidFill>
            </a:rPr>
            <a:t>En 2004 como referencia “el sector de mayor peso era el de petróleo y las minas, con aproximadamente el 13,2%.</a:t>
          </a:r>
          <a:br>
            <a:rPr lang="es-EC" sz="2000" kern="1200" dirty="0" smtClean="0">
              <a:solidFill>
                <a:schemeClr val="tx1"/>
              </a:solidFill>
            </a:rPr>
          </a:br>
          <a:r>
            <a:rPr lang="es-EC" sz="2000" b="1" kern="1200" dirty="0" smtClean="0">
              <a:solidFill>
                <a:schemeClr val="tx1"/>
              </a:solidFill>
            </a:rPr>
            <a:t> </a:t>
          </a:r>
          <a:br>
            <a:rPr lang="es-EC" sz="2000" b="1" kern="1200" dirty="0" smtClean="0">
              <a:solidFill>
                <a:schemeClr val="tx1"/>
              </a:solidFill>
            </a:rPr>
          </a:br>
          <a:endParaRPr lang="es-EC" sz="2000" kern="1200" dirty="0">
            <a:solidFill>
              <a:schemeClr val="tx1"/>
            </a:solidFill>
          </a:endParaRPr>
        </a:p>
      </dsp:txBody>
      <dsp:txXfrm>
        <a:off x="1093254" y="3042"/>
        <a:ext cx="3466079" cy="1773444"/>
      </dsp:txXfrm>
    </dsp:sp>
    <dsp:sp modelId="{85B7553D-5A88-447A-A579-6486FB6A6D9A}">
      <dsp:nvSpPr>
        <dsp:cNvPr id="0" name=""/>
        <dsp:cNvSpPr/>
      </dsp:nvSpPr>
      <dsp:spPr>
        <a:xfrm>
          <a:off x="4854908" y="3042"/>
          <a:ext cx="3466079" cy="1773444"/>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rPr>
            <a:t>Para el 2015, la manufactura tiene el mejor índice en el PIB con 11,8% (Banco Central del Ecuador, 2017).</a:t>
          </a:r>
          <a:endParaRPr lang="es-EC" sz="2200" kern="1200" dirty="0">
            <a:solidFill>
              <a:schemeClr val="tx1"/>
            </a:solidFill>
          </a:endParaRPr>
        </a:p>
      </dsp:txBody>
      <dsp:txXfrm>
        <a:off x="4854908" y="3042"/>
        <a:ext cx="3466079" cy="1773444"/>
      </dsp:txXfrm>
    </dsp:sp>
    <dsp:sp modelId="{0DEBA0DD-C84A-4129-AC98-6E0F2F085A52}">
      <dsp:nvSpPr>
        <dsp:cNvPr id="0" name=""/>
        <dsp:cNvSpPr/>
      </dsp:nvSpPr>
      <dsp:spPr>
        <a:xfrm>
          <a:off x="1093254" y="2072061"/>
          <a:ext cx="3466079" cy="1773444"/>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rPr>
            <a:t>El sector industrial tuvo grandes variantes negativas en cuanto a su crecimiento.</a:t>
          </a:r>
          <a:br>
            <a:rPr lang="es-EC" sz="2200" kern="1200" smtClean="0">
              <a:solidFill>
                <a:schemeClr val="tx1"/>
              </a:solidFill>
            </a:rPr>
          </a:br>
          <a:endParaRPr lang="es-EC" sz="2200" kern="1200" dirty="0">
            <a:solidFill>
              <a:schemeClr val="tx1"/>
            </a:solidFill>
          </a:endParaRPr>
        </a:p>
      </dsp:txBody>
      <dsp:txXfrm>
        <a:off x="1093254" y="2072061"/>
        <a:ext cx="3466079" cy="1773444"/>
      </dsp:txXfrm>
    </dsp:sp>
    <dsp:sp modelId="{43A7553D-74C3-4D39-887B-4CC4FB4B3D01}">
      <dsp:nvSpPr>
        <dsp:cNvPr id="0" name=""/>
        <dsp:cNvSpPr/>
      </dsp:nvSpPr>
      <dsp:spPr>
        <a:xfrm>
          <a:off x="4854908" y="2072061"/>
          <a:ext cx="3466079" cy="1773444"/>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rPr>
            <a:t>Un porcentaje considerable empezó a generarse como previsión alentadora en 2005. </a:t>
          </a:r>
          <a:endParaRPr lang="es-EC" sz="2200" kern="1200" dirty="0">
            <a:solidFill>
              <a:schemeClr val="tx1"/>
            </a:solidFill>
          </a:endParaRPr>
        </a:p>
      </dsp:txBody>
      <dsp:txXfrm>
        <a:off x="4854908" y="2072061"/>
        <a:ext cx="3466079" cy="1773444"/>
      </dsp:txXfrm>
    </dsp:sp>
    <dsp:sp modelId="{32EF1EF7-5AFF-4C70-8570-A002158E7F7D}">
      <dsp:nvSpPr>
        <dsp:cNvPr id="0" name=""/>
        <dsp:cNvSpPr/>
      </dsp:nvSpPr>
      <dsp:spPr>
        <a:xfrm>
          <a:off x="2440245" y="4141080"/>
          <a:ext cx="4533752" cy="1773444"/>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rPr>
            <a:t>Lo cual manifiesta la gran eficiencia de este sector industrial en la economía ecuatoriana y factor importante en la productividad.</a:t>
          </a:r>
          <a:endParaRPr lang="es-EC" sz="2200" kern="1200" dirty="0">
            <a:solidFill>
              <a:schemeClr val="tx1"/>
            </a:solidFill>
          </a:endParaRPr>
        </a:p>
      </dsp:txBody>
      <dsp:txXfrm>
        <a:off x="2440245" y="4141080"/>
        <a:ext cx="4533752" cy="177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191B0-8F68-493F-9837-29FD9519582F}">
      <dsp:nvSpPr>
        <dsp:cNvPr id="0" name=""/>
        <dsp:cNvSpPr/>
      </dsp:nvSpPr>
      <dsp:spPr>
        <a:xfrm>
          <a:off x="13164" y="0"/>
          <a:ext cx="6730345" cy="5418667"/>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5B453-FCB8-4D3E-AA42-EAC29E525256}">
      <dsp:nvSpPr>
        <dsp:cNvPr id="0" name=""/>
        <dsp:cNvSpPr/>
      </dsp:nvSpPr>
      <dsp:spPr>
        <a:xfrm>
          <a:off x="42980" y="1298695"/>
          <a:ext cx="5514413" cy="31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es-EC" sz="2800" b="1" kern="1200" dirty="0" smtClean="0"/>
            <a:t>Los principales problemas en el normal crecimiento de este sector</a:t>
          </a:r>
          <a:r>
            <a:rPr lang="es-EC" sz="1800" b="1" kern="1200" dirty="0" smtClean="0"/>
            <a:t> </a:t>
          </a:r>
          <a:r>
            <a:rPr lang="es-EC" sz="2800" b="1" kern="1200" dirty="0" smtClean="0"/>
            <a:t>se encuentran en la falta de una total implementación de la tecnología, </a:t>
          </a:r>
          <a:endParaRPr lang="es-EC" sz="2800" kern="1200" dirty="0"/>
        </a:p>
      </dsp:txBody>
      <dsp:txXfrm>
        <a:off x="42980" y="1298695"/>
        <a:ext cx="5514413" cy="3193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199469" y="562742"/>
          <a:ext cx="2075779" cy="2076095"/>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9101F4-B5D1-4AB7-BC83-753D06A88415}">
      <dsp:nvSpPr>
        <dsp:cNvPr id="0" name=""/>
        <dsp:cNvSpPr/>
      </dsp:nvSpPr>
      <dsp:spPr>
        <a:xfrm>
          <a:off x="1658284" y="1312275"/>
          <a:ext cx="1153470" cy="576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914400">
            <a:lnSpc>
              <a:spcPct val="90000"/>
            </a:lnSpc>
            <a:spcBef>
              <a:spcPct val="0"/>
            </a:spcBef>
            <a:spcAft>
              <a:spcPct val="35000"/>
            </a:spcAft>
            <a:buNone/>
          </a:pPr>
          <a:r>
            <a:rPr lang="es-ES" sz="1400" kern="1200" noProof="1" smtClean="0"/>
            <a:t>Productos de Mar</a:t>
          </a:r>
          <a:endParaRPr lang="es-ES" sz="1400" kern="1200" noProof="1"/>
        </a:p>
      </dsp:txBody>
      <dsp:txXfrm>
        <a:off x="1658284" y="1312275"/>
        <a:ext cx="1153470" cy="576597"/>
      </dsp:txXfrm>
    </dsp:sp>
    <dsp:sp modelId="{12D2183B-C8C1-4ADD-8BFA-63A0024D79DB}">
      <dsp:nvSpPr>
        <dsp:cNvPr id="0" name=""/>
        <dsp:cNvSpPr/>
      </dsp:nvSpPr>
      <dsp:spPr>
        <a:xfrm>
          <a:off x="622928" y="1755612"/>
          <a:ext cx="2075779" cy="2076095"/>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0AE086-AABF-4A0E-98D0-5626D79C154F}">
      <dsp:nvSpPr>
        <dsp:cNvPr id="0" name=""/>
        <dsp:cNvSpPr/>
      </dsp:nvSpPr>
      <dsp:spPr>
        <a:xfrm>
          <a:off x="1084083" y="2512046"/>
          <a:ext cx="1153470" cy="576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914400">
            <a:lnSpc>
              <a:spcPct val="90000"/>
            </a:lnSpc>
            <a:spcBef>
              <a:spcPct val="0"/>
            </a:spcBef>
            <a:spcAft>
              <a:spcPct val="35000"/>
            </a:spcAft>
            <a:buNone/>
          </a:pPr>
          <a:r>
            <a:rPr lang="es-ES" sz="1400" kern="1200" noProof="1" smtClean="0"/>
            <a:t>Manufacturas de metales</a:t>
          </a:r>
          <a:endParaRPr lang="es-ES" sz="1400" kern="1200" noProof="1"/>
        </a:p>
      </dsp:txBody>
      <dsp:txXfrm>
        <a:off x="1084083" y="2512046"/>
        <a:ext cx="1153470" cy="576597"/>
      </dsp:txXfrm>
    </dsp:sp>
    <dsp:sp modelId="{339FCDE6-ACB1-4FC6-B770-034DE4C59DA1}">
      <dsp:nvSpPr>
        <dsp:cNvPr id="0" name=""/>
        <dsp:cNvSpPr/>
      </dsp:nvSpPr>
      <dsp:spPr>
        <a:xfrm>
          <a:off x="1347209" y="3091231"/>
          <a:ext cx="1783415" cy="1784130"/>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ED50E6-1C35-4B77-9E90-501897F8F6D8}">
      <dsp:nvSpPr>
        <dsp:cNvPr id="0" name=""/>
        <dsp:cNvSpPr/>
      </dsp:nvSpPr>
      <dsp:spPr>
        <a:xfrm>
          <a:off x="1661013" y="3713542"/>
          <a:ext cx="1153470" cy="576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914400">
            <a:lnSpc>
              <a:spcPct val="90000"/>
            </a:lnSpc>
            <a:spcBef>
              <a:spcPct val="0"/>
            </a:spcBef>
            <a:spcAft>
              <a:spcPct val="35000"/>
            </a:spcAft>
            <a:buNone/>
          </a:pPr>
          <a:r>
            <a:rPr lang="es-ES" sz="1400" kern="1200" noProof="1" smtClean="0"/>
            <a:t>Jugos y Conservas de frutas</a:t>
          </a:r>
          <a:endParaRPr lang="es-ES" sz="1400" kern="1200" noProof="1"/>
        </a:p>
      </dsp:txBody>
      <dsp:txXfrm>
        <a:off x="1661013" y="3713542"/>
        <a:ext cx="1153470" cy="576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013828" y="1516423"/>
          <a:ext cx="2005940" cy="2005997"/>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9101F4-B5D1-4AB7-BC83-753D06A88415}">
      <dsp:nvSpPr>
        <dsp:cNvPr id="0" name=""/>
        <dsp:cNvSpPr/>
      </dsp:nvSpPr>
      <dsp:spPr>
        <a:xfrm>
          <a:off x="1456858" y="2242675"/>
          <a:ext cx="1119156" cy="55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914400">
            <a:lnSpc>
              <a:spcPct val="90000"/>
            </a:lnSpc>
            <a:spcBef>
              <a:spcPct val="0"/>
            </a:spcBef>
            <a:spcAft>
              <a:spcPct val="35000"/>
            </a:spcAft>
            <a:buNone/>
          </a:pPr>
          <a:r>
            <a:rPr lang="es-ES" sz="1300" kern="1200" noProof="1" smtClean="0"/>
            <a:t>Escencias y Aceites Vegetales</a:t>
          </a:r>
          <a:endParaRPr lang="es-ES" sz="1300" kern="1200" noProof="1"/>
        </a:p>
      </dsp:txBody>
      <dsp:txXfrm>
        <a:off x="1456858" y="2242675"/>
        <a:ext cx="1119156" cy="559512"/>
      </dsp:txXfrm>
    </dsp:sp>
    <dsp:sp modelId="{12D2183B-C8C1-4ADD-8BFA-63A0024D79DB}">
      <dsp:nvSpPr>
        <dsp:cNvPr id="0" name=""/>
        <dsp:cNvSpPr/>
      </dsp:nvSpPr>
      <dsp:spPr>
        <a:xfrm>
          <a:off x="599755" y="2802187"/>
          <a:ext cx="1723255" cy="1723984"/>
        </a:xfrm>
        <a:prstGeom prst="blockArc">
          <a:avLst>
            <a:gd name="adj1" fmla="val 0"/>
            <a:gd name="adj2" fmla="val 18900000"/>
            <a:gd name="adj3" fmla="val 1274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0AE086-AABF-4A0E-98D0-5626D79C154F}">
      <dsp:nvSpPr>
        <dsp:cNvPr id="0" name=""/>
        <dsp:cNvSpPr/>
      </dsp:nvSpPr>
      <dsp:spPr>
        <a:xfrm>
          <a:off x="897279" y="3397516"/>
          <a:ext cx="1119156" cy="55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914400">
            <a:lnSpc>
              <a:spcPct val="90000"/>
            </a:lnSpc>
            <a:spcBef>
              <a:spcPct val="0"/>
            </a:spcBef>
            <a:spcAft>
              <a:spcPct val="35000"/>
            </a:spcAft>
            <a:buNone/>
          </a:pPr>
          <a:r>
            <a:rPr lang="es-ES" sz="1300" kern="1200" noProof="1" smtClean="0"/>
            <a:t>Vehículos y sus partes</a:t>
          </a:r>
          <a:endParaRPr lang="es-ES" sz="1300" kern="1200" noProof="1"/>
        </a:p>
      </dsp:txBody>
      <dsp:txXfrm>
        <a:off x="897279" y="3397516"/>
        <a:ext cx="1119156" cy="559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56F63-E2B9-4273-93BB-672DF45B5380}">
      <dsp:nvSpPr>
        <dsp:cNvPr id="0" name=""/>
        <dsp:cNvSpPr/>
      </dsp:nvSpPr>
      <dsp:spPr>
        <a:xfrm>
          <a:off x="4174" y="0"/>
          <a:ext cx="4015397" cy="58994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C" sz="3700" kern="1200" dirty="0" smtClean="0"/>
            <a:t>BALANZA COMERCIAL EN DEFICIT</a:t>
          </a:r>
          <a:endParaRPr lang="es-EC" sz="3700" kern="1200" dirty="0"/>
        </a:p>
      </dsp:txBody>
      <dsp:txXfrm>
        <a:off x="4174" y="0"/>
        <a:ext cx="4015397" cy="1769849"/>
      </dsp:txXfrm>
    </dsp:sp>
    <dsp:sp modelId="{64818CDB-C108-48C5-99BF-2FAEE899CC5B}">
      <dsp:nvSpPr>
        <dsp:cNvPr id="0" name=""/>
        <dsp:cNvSpPr/>
      </dsp:nvSpPr>
      <dsp:spPr>
        <a:xfrm>
          <a:off x="405714" y="1769849"/>
          <a:ext cx="3212318" cy="38346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MX" sz="2400" kern="1200" dirty="0" smtClean="0"/>
            <a:t>Diferencia negativa, que es cuando el valor de las exportaciones es inferior al de las importaciones, situación que típicamente se presenta en los países en vía de desarrollo. </a:t>
          </a:r>
          <a:endParaRPr lang="es-EC" sz="2400" kern="1200" dirty="0"/>
        </a:p>
      </dsp:txBody>
      <dsp:txXfrm>
        <a:off x="499800" y="1863935"/>
        <a:ext cx="3024146" cy="3646501"/>
      </dsp:txXfrm>
    </dsp:sp>
    <dsp:sp modelId="{0BA5B08D-EA66-44AD-9562-75834C4AFDAB}">
      <dsp:nvSpPr>
        <dsp:cNvPr id="0" name=""/>
        <dsp:cNvSpPr/>
      </dsp:nvSpPr>
      <dsp:spPr>
        <a:xfrm>
          <a:off x="4320726" y="0"/>
          <a:ext cx="4015397" cy="58994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C" sz="3700" kern="1200" dirty="0" smtClean="0"/>
            <a:t>BALANZA COMERCIAL EN SUPERAVIT</a:t>
          </a:r>
          <a:endParaRPr lang="es-EC" sz="3700" kern="1200" dirty="0"/>
        </a:p>
      </dsp:txBody>
      <dsp:txXfrm>
        <a:off x="4320726" y="0"/>
        <a:ext cx="4015397" cy="1769849"/>
      </dsp:txXfrm>
    </dsp:sp>
    <dsp:sp modelId="{6FCE6A3A-E4C6-4FB8-9475-9DA8537BCA15}">
      <dsp:nvSpPr>
        <dsp:cNvPr id="0" name=""/>
        <dsp:cNvSpPr/>
      </dsp:nvSpPr>
      <dsp:spPr>
        <a:xfrm>
          <a:off x="4722266" y="1769849"/>
          <a:ext cx="3212318" cy="38346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En cuantificación positiva, que es cuando el valor de las exportaciones es superior que el de las importaciones. Escenario típico de los países industrializados entre otros.</a:t>
          </a:r>
          <a:endParaRPr lang="es-EC" sz="2400" kern="1200" dirty="0">
            <a:solidFill>
              <a:schemeClr val="bg1"/>
            </a:solidFill>
          </a:endParaRPr>
        </a:p>
      </dsp:txBody>
      <dsp:txXfrm>
        <a:off x="4816352" y="1863935"/>
        <a:ext cx="3024146" cy="36465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ACCD3-4FB2-4E8A-BE48-53A4218DB5FE}">
      <dsp:nvSpPr>
        <dsp:cNvPr id="0" name=""/>
        <dsp:cNvSpPr/>
      </dsp:nvSpPr>
      <dsp:spPr>
        <a:xfrm>
          <a:off x="390322" y="885502"/>
          <a:ext cx="1488673" cy="1488673"/>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32E48C37-7D5A-47C9-9EB2-CBFE7E118359}">
      <dsp:nvSpPr>
        <dsp:cNvPr id="0" name=""/>
        <dsp:cNvSpPr/>
      </dsp:nvSpPr>
      <dsp:spPr>
        <a:xfrm>
          <a:off x="1134659" y="885502"/>
          <a:ext cx="7942618" cy="148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C" sz="1900" b="0" kern="1200" dirty="0" smtClean="0"/>
            <a:t>La imposición de las salvaguardas ha tenido una gran incidencia en la productividad local, entre 2005 y 2015, esto ha hecho que las exportaciones tengan una baja en los años subsiguientes a nuestro periodo de investigación.</a:t>
          </a:r>
          <a:endParaRPr lang="es-EC" sz="1900" b="0" kern="1200" dirty="0"/>
        </a:p>
      </dsp:txBody>
      <dsp:txXfrm>
        <a:off x="1134659" y="885502"/>
        <a:ext cx="7942618" cy="1488673"/>
      </dsp:txXfrm>
    </dsp:sp>
    <dsp:sp modelId="{097CCDCE-2433-4412-BA5A-ED8A1694D018}">
      <dsp:nvSpPr>
        <dsp:cNvPr id="0" name=""/>
        <dsp:cNvSpPr/>
      </dsp:nvSpPr>
      <dsp:spPr>
        <a:xfrm>
          <a:off x="390322" y="2374175"/>
          <a:ext cx="1488673" cy="1488673"/>
        </a:xfrm>
        <a:prstGeom prst="ellipse">
          <a:avLst/>
        </a:prstGeom>
        <a:gradFill rotWithShape="0">
          <a:gsLst>
            <a:gs pos="0">
              <a:schemeClr val="accent2">
                <a:alpha val="50000"/>
                <a:hueOff val="-1482143"/>
                <a:satOff val="7100"/>
                <a:lumOff val="6569"/>
                <a:alphaOff val="0"/>
                <a:tint val="96000"/>
                <a:lumMod val="100000"/>
              </a:schemeClr>
            </a:gs>
            <a:gs pos="78000">
              <a:schemeClr val="accent2">
                <a:alpha val="50000"/>
                <a:hueOff val="-1482143"/>
                <a:satOff val="7100"/>
                <a:lumOff val="6569"/>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AEB135D2-1468-4A5D-AD73-3DAE75EE9C24}">
      <dsp:nvSpPr>
        <dsp:cNvPr id="0" name=""/>
        <dsp:cNvSpPr/>
      </dsp:nvSpPr>
      <dsp:spPr>
        <a:xfrm>
          <a:off x="1134659" y="2374175"/>
          <a:ext cx="7942618" cy="148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C" sz="1900" b="0" kern="1200" smtClean="0"/>
            <a:t>Las importaciones cayeron un 33,4% en el último trimestre del 2016 y con ellas también la actividad comercial de la industria textil y de la construcción. </a:t>
          </a:r>
          <a:endParaRPr lang="es-EC" sz="1900" b="0" kern="1200" dirty="0"/>
        </a:p>
      </dsp:txBody>
      <dsp:txXfrm>
        <a:off x="1134659" y="2374175"/>
        <a:ext cx="7942618" cy="1488673"/>
      </dsp:txXfrm>
    </dsp:sp>
    <dsp:sp modelId="{034DFA0D-3151-4852-A8D5-E220C7A57E22}">
      <dsp:nvSpPr>
        <dsp:cNvPr id="0" name=""/>
        <dsp:cNvSpPr/>
      </dsp:nvSpPr>
      <dsp:spPr>
        <a:xfrm>
          <a:off x="390322" y="3862849"/>
          <a:ext cx="1488673" cy="1488673"/>
        </a:xfrm>
        <a:prstGeom prst="ellipse">
          <a:avLst/>
        </a:prstGeom>
        <a:gradFill rotWithShape="0">
          <a:gsLst>
            <a:gs pos="0">
              <a:schemeClr val="accent2">
                <a:alpha val="50000"/>
                <a:hueOff val="-2964286"/>
                <a:satOff val="14200"/>
                <a:lumOff val="13137"/>
                <a:alphaOff val="0"/>
                <a:tint val="96000"/>
                <a:lumMod val="100000"/>
              </a:schemeClr>
            </a:gs>
            <a:gs pos="78000">
              <a:schemeClr val="accent2">
                <a:alpha val="50000"/>
                <a:hueOff val="-2964286"/>
                <a:satOff val="14200"/>
                <a:lumOff val="13137"/>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BE919722-4ECC-4443-BDA8-7E3AFAF5AA82}">
      <dsp:nvSpPr>
        <dsp:cNvPr id="0" name=""/>
        <dsp:cNvSpPr/>
      </dsp:nvSpPr>
      <dsp:spPr>
        <a:xfrm>
          <a:off x="1134659" y="3862849"/>
          <a:ext cx="7942618" cy="148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s-EC" sz="1900" b="0" kern="1200" dirty="0" smtClean="0"/>
            <a:t>Según la </a:t>
          </a:r>
          <a:r>
            <a:rPr lang="es-EC" sz="1900" b="0" kern="1200" dirty="0" err="1" smtClean="0"/>
            <a:t>Fedexpor</a:t>
          </a:r>
          <a:r>
            <a:rPr lang="es-EC" sz="1900" b="0" kern="1200" dirty="0" smtClean="0"/>
            <a:t>, la compra de materias primas registró una caída de 26,1%, con 1.441 millones de dólares; mientras que la importación de bienes de capital disminuyó 36,2%, </a:t>
          </a:r>
          <a:br>
            <a:rPr lang="es-EC" sz="1900" b="0" kern="1200" dirty="0" smtClean="0"/>
          </a:br>
          <a:r>
            <a:rPr lang="es-EC" sz="1900" b="0" kern="1200" dirty="0" smtClean="0"/>
            <a:t>con 1.009 millones</a:t>
          </a:r>
          <a:br>
            <a:rPr lang="es-EC" sz="1900" b="0" kern="1200" dirty="0" smtClean="0"/>
          </a:br>
          <a:endParaRPr lang="es-EC" sz="1900" b="0" kern="1200" dirty="0"/>
        </a:p>
      </dsp:txBody>
      <dsp:txXfrm>
        <a:off x="1134659" y="3862849"/>
        <a:ext cx="7942618" cy="14886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50BAD-5A99-460B-A093-3E2F1B9F8A21}">
      <dsp:nvSpPr>
        <dsp:cNvPr id="0" name=""/>
        <dsp:cNvSpPr/>
      </dsp:nvSpPr>
      <dsp:spPr>
        <a:xfrm rot="5400000">
          <a:off x="3785449" y="-422932"/>
          <a:ext cx="2849030" cy="3694896"/>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Eliminación de aranceles para la importación de productos como licores, materias primas, bienes de capital, etc., </a:t>
          </a:r>
          <a:endParaRPr lang="es-EC" sz="2000" kern="1200" dirty="0"/>
        </a:p>
      </dsp:txBody>
      <dsp:txXfrm rot="-5400000">
        <a:off x="3978332" y="474839"/>
        <a:ext cx="2463264" cy="1899354"/>
      </dsp:txXfrm>
    </dsp:sp>
    <dsp:sp modelId="{4A598D5A-F8B6-4DE9-8CA5-8AE06258A023}">
      <dsp:nvSpPr>
        <dsp:cNvPr id="0" name=""/>
        <dsp:cNvSpPr/>
      </dsp:nvSpPr>
      <dsp:spPr>
        <a:xfrm>
          <a:off x="5356463" y="860799"/>
          <a:ext cx="2108755" cy="1133739"/>
        </a:xfrm>
        <a:prstGeom prst="rect">
          <a:avLst/>
        </a:prstGeom>
        <a:noFill/>
        <a:ln>
          <a:noFill/>
        </a:ln>
        <a:effectLst/>
      </dsp:spPr>
      <dsp:style>
        <a:lnRef idx="0">
          <a:scrgbClr r="0" g="0" b="0"/>
        </a:lnRef>
        <a:fillRef idx="0">
          <a:scrgbClr r="0" g="0" b="0"/>
        </a:fillRef>
        <a:effectRef idx="0">
          <a:scrgbClr r="0" g="0" b="0"/>
        </a:effectRef>
        <a:fontRef idx="minor"/>
      </dsp:style>
    </dsp:sp>
    <dsp:sp modelId="{74574E08-A17E-4AF6-9E44-8E3136BC95FA}">
      <dsp:nvSpPr>
        <dsp:cNvPr id="0" name=""/>
        <dsp:cNvSpPr/>
      </dsp:nvSpPr>
      <dsp:spPr>
        <a:xfrm rot="5400000">
          <a:off x="574441" y="-419778"/>
          <a:ext cx="2849030" cy="3694896"/>
        </a:xfrm>
        <a:prstGeom prst="hexagon">
          <a:avLst>
            <a:gd name="adj" fmla="val 25000"/>
            <a:gd name="vf" fmla="val 11547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t>Eliminación del cupo a las importaciones de autos o el desmontaje de las salvaguardias en junio de este año.</a:t>
          </a:r>
          <a:endParaRPr lang="es-EC" sz="2000" kern="1200" dirty="0"/>
        </a:p>
      </dsp:txBody>
      <dsp:txXfrm rot="-5400000">
        <a:off x="767324" y="477993"/>
        <a:ext cx="2463264" cy="1899354"/>
      </dsp:txXfrm>
    </dsp:sp>
    <dsp:sp modelId="{12B5D5D2-4CF4-4A13-A167-4F44136B3AB6}">
      <dsp:nvSpPr>
        <dsp:cNvPr id="0" name=""/>
        <dsp:cNvSpPr/>
      </dsp:nvSpPr>
      <dsp:spPr>
        <a:xfrm rot="5400000">
          <a:off x="567193" y="2146703"/>
          <a:ext cx="2849030" cy="3694896"/>
        </a:xfrm>
        <a:prstGeom prst="hexagon">
          <a:avLst>
            <a:gd name="adj" fmla="val 25000"/>
            <a:gd name="vf" fmla="val 11547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Eliminación de aranceles para la exportación de flores, brócoli, banano, entre otros.</a:t>
          </a:r>
          <a:endParaRPr lang="es-EC" sz="2000" kern="1200" dirty="0"/>
        </a:p>
      </dsp:txBody>
      <dsp:txXfrm rot="-5400000">
        <a:off x="760076" y="3044474"/>
        <a:ext cx="2463264" cy="1899354"/>
      </dsp:txXfrm>
    </dsp:sp>
    <dsp:sp modelId="{F87E8EA2-F4F9-4FBB-848B-BB47944D7CA2}">
      <dsp:nvSpPr>
        <dsp:cNvPr id="0" name=""/>
        <dsp:cNvSpPr/>
      </dsp:nvSpPr>
      <dsp:spPr>
        <a:xfrm>
          <a:off x="662781" y="3424127"/>
          <a:ext cx="2040731" cy="1133739"/>
        </a:xfrm>
        <a:prstGeom prst="rect">
          <a:avLst/>
        </a:prstGeom>
        <a:noFill/>
        <a:ln>
          <a:noFill/>
        </a:ln>
        <a:effectLst/>
      </dsp:spPr>
      <dsp:style>
        <a:lnRef idx="0">
          <a:scrgbClr r="0" g="0" b="0"/>
        </a:lnRef>
        <a:fillRef idx="0">
          <a:scrgbClr r="0" g="0" b="0"/>
        </a:fillRef>
        <a:effectRef idx="0">
          <a:scrgbClr r="0" g="0" b="0"/>
        </a:effectRef>
        <a:fontRef idx="minor"/>
      </dsp:style>
    </dsp:sp>
    <dsp:sp modelId="{FE2E656D-0B81-4E79-A0D1-ED3C54EE9F5B}">
      <dsp:nvSpPr>
        <dsp:cNvPr id="0" name=""/>
        <dsp:cNvSpPr/>
      </dsp:nvSpPr>
      <dsp:spPr>
        <a:xfrm rot="5400000">
          <a:off x="3793309" y="2128433"/>
          <a:ext cx="2849030" cy="3694896"/>
        </a:xfrm>
        <a:prstGeom prst="hexagon">
          <a:avLst>
            <a:gd name="adj" fmla="val 25000"/>
            <a:gd name="vf" fmla="val 11547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t>Eliminación de los 2 puntos al Valor Agregado IVA que fueron incrementados por la Ley Solidaria para atender gastos.</a:t>
          </a:r>
          <a:endParaRPr lang="es-EC" sz="2000" kern="1200" dirty="0"/>
        </a:p>
      </dsp:txBody>
      <dsp:txXfrm rot="-5400000">
        <a:off x="3986192" y="3026204"/>
        <a:ext cx="2463264" cy="189935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BFCC-0E31-48A0-A880-072F6899D1D6}" type="datetimeFigureOut">
              <a:rPr lang="en-US"/>
              <a:t>6/7/2017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B13EE-9412-42AB-AD24-C3CFF95C4A24}" type="slidenum">
              <a:rPr/>
              <a:t>‹Nº›</a:t>
            </a:fld>
            <a:endParaRPr/>
          </a:p>
        </p:txBody>
      </p:sp>
    </p:spTree>
    <p:extLst>
      <p:ext uri="{BB962C8B-B14F-4D97-AF65-F5344CB8AC3E}">
        <p14:creationId xmlns:p14="http://schemas.microsoft.com/office/powerpoint/2010/main" val="71257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6D1E-3C8D-4917-BE0E-512A8CBFBE38}" type="datetimeFigureOut">
              <a:rPr lang="en-US"/>
              <a:t>6/7/2017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5C6B-3CDA-41FA-BD55-5A736EEBCFD4}" type="slidenum">
              <a:rPr/>
              <a:t>‹Nº›</a:t>
            </a:fld>
            <a:endParaRPr/>
          </a:p>
        </p:txBody>
      </p:sp>
    </p:spTree>
    <p:extLst>
      <p:ext uri="{BB962C8B-B14F-4D97-AF65-F5344CB8AC3E}">
        <p14:creationId xmlns:p14="http://schemas.microsoft.com/office/powerpoint/2010/main" val="135423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A8224893-DBDA-4BFA-9CE1-4BFE7CD0F8CF}" type="datetime1">
              <a:rPr lang="en-US"/>
              <a:t>6/7/2017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F4E5243-F52A-4D37-9694-EB26C6C31910}" type="datetime1">
              <a:rPr lang="en-US"/>
              <a:t>6/7/2017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A77B6E1-634A-48DC-9E8B-D894023267EF}" type="datetime1">
              <a:rPr lang="en-US"/>
              <a:t>6/7/2017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35373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62340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0F84E2-2D7A-43CF-AC90-352A289A783A}"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1328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16307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853352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92414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370384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E2C9B-5FA2-460D-9BE7-B0812FC2A6FF}"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22765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B2D3E9E-A95C-48F2-B4BF-A71542E0BE9A}" type="datetime1">
              <a:rPr lang="en-US"/>
              <a:t>6/7/2017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374940-A916-4C8B-9648-02A2D3898F9E}"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664600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65729314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277108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7411928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756950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9569730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723268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81921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0F84E2-2D7A-43CF-AC90-352A289A783A}" type="datetime1">
              <a:rPr lang="en-US"/>
              <a:t>6/7/2017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F12952B5-7A2F-4CC8-B7CE-9234E21C2837}" type="datetime1">
              <a:rPr lang="en-US"/>
              <a:t>6/7/2017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CE1DA07A-9201-4B4B-BAF2-015AFA30F520}" type="datetime1">
              <a:rPr lang="en-US"/>
              <a:t>6/7/2017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‹Nº›</a:t>
            </a:fld>
            <a:endParaRPr/>
          </a:p>
        </p:txBody>
      </p:sp>
      <p:sp>
        <p:nvSpPr>
          <p:cNvPr id="10" name="Title 9"/>
          <p:cNvSpPr>
            <a:spLocks noGrp="1"/>
          </p:cNvSpPr>
          <p:nvPr>
            <p:ph type="title"/>
          </p:nvPr>
        </p:nvSpPr>
        <p:spPr/>
        <p:txBody>
          <a:bodyPr/>
          <a:lstStyle/>
          <a:p>
            <a:r>
              <a:rPr lang="es-ES" smtClean="0"/>
              <a:t>Haga clic para modificar el estilo de título del patrón</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6/7/2017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‹Nº›</a:t>
            </a:fld>
            <a:endParaRPr/>
          </a:p>
        </p:txBody>
      </p:sp>
      <p:sp>
        <p:nvSpPr>
          <p:cNvPr id="6" name="Title 5"/>
          <p:cNvSpPr>
            <a:spLocks noGrp="1"/>
          </p:cNvSpPr>
          <p:nvPr>
            <p:ph type="title"/>
          </p:nvPr>
        </p:nvSpPr>
        <p:spPr/>
        <p:txBody>
          <a:bodyPr/>
          <a:lstStyle/>
          <a:p>
            <a:r>
              <a:rPr lang="es-ES" smtClean="0"/>
              <a:t>Haga clic para modificar el estilo de título del patrón</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6/7/2017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E2C9B-5FA2-460D-9BE7-B0812FC2A6FF}" type="datetime1">
              <a:rPr lang="en-US"/>
              <a:t>6/7/2017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374940-A916-4C8B-9648-02A2D3898F9E}" type="datetime1">
              <a:rPr lang="en-US"/>
              <a:t>6/7/2017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‹Nº›</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6/7/2017</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‹Nº›</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1">
              <a:rPr lang="en-US" smtClean="0"/>
              <a:t>6/7/2017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t>‹Nº›</a:t>
            </a:fld>
            <a:endParaRPr lang="en-US"/>
          </a:p>
        </p:txBody>
      </p:sp>
    </p:spTree>
    <p:extLst>
      <p:ext uri="{BB962C8B-B14F-4D97-AF65-F5344CB8AC3E}">
        <p14:creationId xmlns:p14="http://schemas.microsoft.com/office/powerpoint/2010/main" val="30495228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3" name="Imagen 2"/>
          <p:cNvPicPr/>
          <p:nvPr/>
        </p:nvPicPr>
        <p:blipFill rotWithShape="1">
          <a:blip r:embed="rId2">
            <a:extLst>
              <a:ext uri="{28A0092B-C50C-407E-A947-70E740481C1C}">
                <a14:useLocalDpi xmlns:a14="http://schemas.microsoft.com/office/drawing/2010/main" val="0"/>
              </a:ext>
            </a:extLst>
          </a:blip>
          <a:srcRect l="65800" r="1892" b="60548"/>
          <a:stretch/>
        </p:blipFill>
        <p:spPr bwMode="auto">
          <a:xfrm>
            <a:off x="468844" y="365760"/>
            <a:ext cx="6563021" cy="1381081"/>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785611" y="2524260"/>
            <a:ext cx="8358389" cy="2062103"/>
          </a:xfrm>
          <a:prstGeom prst="rect">
            <a:avLst/>
          </a:prstGeom>
        </p:spPr>
        <p:txBody>
          <a:bodyPr wrap="square">
            <a:spAutoFit/>
          </a:bodyPr>
          <a:lstStyle/>
          <a:p>
            <a:pPr algn="ctr"/>
            <a:r>
              <a:rPr lang="es-ES" sz="3200" dirty="0"/>
              <a:t>DEPARTAMENTO DE CIENCIAS ECONÓMICAS,</a:t>
            </a:r>
          </a:p>
          <a:p>
            <a:pPr algn="ctr"/>
            <a:r>
              <a:rPr lang="es-ES" sz="3200" dirty="0"/>
              <a:t>ADMINISTRATIVAS Y DE COMERCIO</a:t>
            </a:r>
          </a:p>
          <a:p>
            <a:pPr algn="ctr"/>
            <a:endParaRPr lang="es-ES" sz="3200" dirty="0"/>
          </a:p>
          <a:p>
            <a:pPr algn="ctr"/>
            <a:r>
              <a:rPr lang="es-ES" sz="3200" dirty="0"/>
              <a:t>Carrera: Ingeniería en Finanzas y Auditoría</a:t>
            </a:r>
          </a:p>
        </p:txBody>
      </p:sp>
      <p:sp>
        <p:nvSpPr>
          <p:cNvPr id="6" name="Rectángulo 5"/>
          <p:cNvSpPr/>
          <p:nvPr/>
        </p:nvSpPr>
        <p:spPr>
          <a:xfrm>
            <a:off x="5765442" y="5469005"/>
            <a:ext cx="6096000" cy="1200329"/>
          </a:xfrm>
          <a:prstGeom prst="rect">
            <a:avLst/>
          </a:prstGeom>
        </p:spPr>
        <p:txBody>
          <a:bodyPr>
            <a:spAutoFit/>
          </a:bodyPr>
          <a:lstStyle/>
          <a:p>
            <a:pPr algn="r"/>
            <a:r>
              <a:rPr lang="es-EC" dirty="0"/>
              <a:t>AUTORA:</a:t>
            </a:r>
          </a:p>
          <a:p>
            <a:pPr algn="r"/>
            <a:r>
              <a:rPr lang="es-EC" dirty="0" err="1"/>
              <a:t>Chimbolema</a:t>
            </a:r>
            <a:r>
              <a:rPr lang="es-EC" dirty="0"/>
              <a:t> </a:t>
            </a:r>
            <a:r>
              <a:rPr lang="es-EC" dirty="0" err="1"/>
              <a:t>Culqui</a:t>
            </a:r>
            <a:r>
              <a:rPr lang="es-EC" dirty="0"/>
              <a:t> Gladys Verónica</a:t>
            </a:r>
          </a:p>
          <a:p>
            <a:pPr algn="r"/>
            <a:endParaRPr lang="es-EC" dirty="0"/>
          </a:p>
          <a:p>
            <a:pPr algn="r"/>
            <a:r>
              <a:rPr lang="es-EC" dirty="0"/>
              <a:t>DIRECTOR: Econ. Gustavo Moncayo</a:t>
            </a:r>
          </a:p>
        </p:txBody>
      </p:sp>
    </p:spTree>
    <p:extLst>
      <p:ext uri="{BB962C8B-B14F-4D97-AF65-F5344CB8AC3E}">
        <p14:creationId xmlns:p14="http://schemas.microsoft.com/office/powerpoint/2010/main" val="42660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970" y="3120980"/>
            <a:ext cx="2374959" cy="613893"/>
          </a:xfrm>
        </p:spPr>
        <p:txBody>
          <a:bodyPr>
            <a:normAutofit fontScale="90000"/>
          </a:bodyPr>
          <a:lstStyle/>
          <a:p>
            <a:r>
              <a:rPr lang="es-EC" b="1" dirty="0" smtClean="0"/>
              <a:t>Aranceles </a:t>
            </a:r>
            <a:endParaRPr lang="es-EC" b="1" dirty="0"/>
          </a:p>
        </p:txBody>
      </p:sp>
      <p:sp>
        <p:nvSpPr>
          <p:cNvPr id="3" name="Rectangle 1"/>
          <p:cNvSpPr>
            <a:spLocks noChangeArrowheads="1"/>
          </p:cNvSpPr>
          <p:nvPr/>
        </p:nvSpPr>
        <p:spPr bwMode="auto">
          <a:xfrm>
            <a:off x="3309870" y="160691"/>
            <a:ext cx="6483634"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tab pos="5937250" algn="r"/>
              </a:tabLst>
            </a:pPr>
            <a:r>
              <a:rPr kumimoji="0" lang="es-EC" altLang="en-US" sz="2000" b="1" i="0" strike="noStrike" cap="none" normalizeH="0" baseline="0" dirty="0" smtClean="0">
                <a:ln>
                  <a:noFill/>
                </a:ln>
                <a:solidFill>
                  <a:schemeClr val="accent4"/>
                </a:solidFill>
                <a:effectLst/>
                <a:latin typeface="+mj-lt"/>
                <a:ea typeface="Calibri" panose="020F0502020204030204" pitchFamily="34" charset="0"/>
                <a:cs typeface="Times New Roman" panose="02020603050405020304" pitchFamily="18" charset="0"/>
              </a:rPr>
              <a:t>Aranceles Máximos</a:t>
            </a:r>
            <a:endParaRPr kumimoji="0" lang="en-US" altLang="en-US" sz="2000" b="1" i="0" strike="noStrike" cap="none" normalizeH="0" baseline="0" dirty="0" smtClean="0">
              <a:ln>
                <a:noFill/>
              </a:ln>
              <a:solidFill>
                <a:schemeClr val="accent4"/>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Aranceles NMF (nación más favorecida)</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Aranceles preferenciales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Aranceles consolidados</a:t>
            </a:r>
            <a:endParaRPr kumimoji="0" lang="en-US" altLang="en-US" sz="2000" b="1" i="0" strike="noStrike" cap="none" normalizeH="0" baseline="0" dirty="0" smtClean="0">
              <a:ln>
                <a:noFill/>
              </a:ln>
              <a:solidFill>
                <a:schemeClr val="tx1"/>
              </a:solidFill>
              <a:effectLst/>
              <a:latin typeface="+mj-lt"/>
            </a:endParaRPr>
          </a:p>
          <a:p>
            <a:pPr marL="0" marR="0" lvl="0" indent="0" algn="l" defTabSz="914400" rtl="0" eaLnBrk="0" fontAlgn="base" latinLnBrk="0" hangingPunct="0">
              <a:spcBef>
                <a:spcPct val="0"/>
              </a:spcBef>
              <a:spcAft>
                <a:spcPct val="0"/>
              </a:spcAft>
              <a:buClrTx/>
              <a:buSzTx/>
              <a:buFontTx/>
              <a:buNone/>
              <a:tabLst>
                <a:tab pos="5937250" algn="r"/>
              </a:tabLst>
            </a:pPr>
            <a:r>
              <a:rPr kumimoji="0" lang="es-EC" altLang="en-US" sz="2000" b="1" i="0" strike="noStrike" cap="none" normalizeH="0" baseline="0" dirty="0" smtClean="0">
                <a:ln>
                  <a:noFill/>
                </a:ln>
                <a:solidFill>
                  <a:schemeClr val="accent4"/>
                </a:solidFill>
                <a:effectLst/>
                <a:latin typeface="+mj-lt"/>
                <a:ea typeface="Calibri" panose="020F0502020204030204" pitchFamily="34" charset="0"/>
                <a:cs typeface="Times New Roman" panose="02020603050405020304" pitchFamily="18" charset="0"/>
              </a:rPr>
              <a:t>Aranceles Mínimos</a:t>
            </a:r>
            <a:endParaRPr kumimoji="0" lang="en-US" altLang="en-US" sz="2000" b="1" i="0" strike="noStrike" cap="none" normalizeH="0" baseline="0" dirty="0" smtClean="0">
              <a:ln>
                <a:noFill/>
              </a:ln>
              <a:solidFill>
                <a:schemeClr val="accent4"/>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Determinación de precios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Medidas Compensatorias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Medidas Antidumping</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Subsidios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Medidas de Salvaguardia</a:t>
            </a:r>
            <a:endParaRPr lang="en-US" altLang="en-US" sz="2000" b="1" dirty="0">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Existencia de Daño</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Exigencia de Porcentaje de Contenido Nacional</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Mercancías de prohibida Importación</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Medidas Cambiarias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Medidas Financieras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Normas Técnicas - Requisitos de Calidad</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Etiquetado de la Mercancía</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Requerimientos Sanitarios</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Restricciones Voluntarias de Exportación</a:t>
            </a:r>
            <a:endParaRPr kumimoji="0" lang="en-US" altLang="en-US" sz="2000" b="1" i="0" strike="noStrike" cap="none" normalizeH="0" baseline="0" dirty="0" smtClean="0">
              <a:ln>
                <a:noFill/>
              </a:ln>
              <a:solidFill>
                <a:schemeClr val="tx1"/>
              </a:solidFill>
              <a:effectLst/>
              <a:latin typeface="+mj-lt"/>
            </a:endParaRP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Autorizaciones o Licencias previas</a:t>
            </a:r>
          </a:p>
          <a:p>
            <a:pPr marL="628650" lvl="1" indent="-171450">
              <a:buFont typeface="Arial" panose="020B0604020202020204" pitchFamily="34" charset="0"/>
              <a:buChar char="•"/>
            </a:pPr>
            <a:r>
              <a:rPr kumimoji="0" lang="es-EC" altLang="en-US" sz="2000" b="1" i="0"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Precios de Sustentación y Precios Mínimos</a:t>
            </a:r>
            <a:r>
              <a:rPr kumimoji="0" lang="en-US" altLang="en-US" sz="2000" b="1" i="0" strike="noStrike" cap="none" normalizeH="0" baseline="0" dirty="0" smtClean="0">
                <a:ln>
                  <a:noFill/>
                </a:ln>
                <a:solidFill>
                  <a:schemeClr val="tx1"/>
                </a:solidFill>
                <a:effectLst/>
                <a:latin typeface="+mj-lt"/>
              </a:rPr>
              <a:t> </a:t>
            </a:r>
          </a:p>
        </p:txBody>
      </p:sp>
    </p:spTree>
    <p:extLst>
      <p:ext uri="{BB962C8B-B14F-4D97-AF65-F5344CB8AC3E}">
        <p14:creationId xmlns:p14="http://schemas.microsoft.com/office/powerpoint/2010/main" val="294419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8399" y="997396"/>
            <a:ext cx="8596668" cy="1320800"/>
          </a:xfrm>
        </p:spPr>
        <p:txBody>
          <a:bodyPr>
            <a:normAutofit/>
          </a:bodyPr>
          <a:lstStyle/>
          <a:p>
            <a:r>
              <a:rPr lang="es-EC" sz="3200" b="1" dirty="0" smtClean="0"/>
              <a:t>Restricciones Arancelarias</a:t>
            </a:r>
            <a:endParaRPr lang="es-EC" sz="3200" b="1" dirty="0"/>
          </a:p>
        </p:txBody>
      </p:sp>
      <p:sp>
        <p:nvSpPr>
          <p:cNvPr id="3" name="2 CuadroTexto"/>
          <p:cNvSpPr txBox="1"/>
          <p:nvPr/>
        </p:nvSpPr>
        <p:spPr>
          <a:xfrm>
            <a:off x="785611" y="2446985"/>
            <a:ext cx="5692462" cy="2794483"/>
          </a:xfrm>
          <a:prstGeom prst="rect">
            <a:avLst/>
          </a:prstGeom>
          <a:noFill/>
        </p:spPr>
        <p:txBody>
          <a:bodyPr wrap="square" rtlCol="0">
            <a:spAutoFit/>
          </a:bodyPr>
          <a:lstStyle/>
          <a:p>
            <a:pPr marL="571500" lvl="0" indent="-571500" algn="just">
              <a:lnSpc>
                <a:spcPct val="150000"/>
              </a:lnSpc>
              <a:buFont typeface="Arial" pitchFamily="34" charset="0"/>
              <a:buChar char="•"/>
            </a:pPr>
            <a:r>
              <a:rPr lang="es-EC" sz="2400" dirty="0"/>
              <a:t>Barreras Salubres.</a:t>
            </a:r>
          </a:p>
          <a:p>
            <a:pPr marL="571500" lvl="0" indent="-571500" algn="just">
              <a:lnSpc>
                <a:spcPct val="150000"/>
              </a:lnSpc>
              <a:buFont typeface="Arial" pitchFamily="34" charset="0"/>
              <a:buChar char="•"/>
            </a:pPr>
            <a:r>
              <a:rPr lang="es-EC" sz="2400" dirty="0"/>
              <a:t>Barreras Técnicas.</a:t>
            </a:r>
          </a:p>
          <a:p>
            <a:pPr marL="571500" lvl="0" indent="-571500" algn="just">
              <a:lnSpc>
                <a:spcPct val="150000"/>
              </a:lnSpc>
              <a:buFont typeface="Arial" pitchFamily="34" charset="0"/>
              <a:buChar char="•"/>
            </a:pPr>
            <a:r>
              <a:rPr lang="es-EC" sz="2400" dirty="0"/>
              <a:t>Barreras Políticas</a:t>
            </a:r>
          </a:p>
          <a:p>
            <a:pPr marL="571500" lvl="0" indent="-571500" algn="just">
              <a:lnSpc>
                <a:spcPct val="150000"/>
              </a:lnSpc>
              <a:buFont typeface="Arial" pitchFamily="34" charset="0"/>
              <a:buChar char="•"/>
            </a:pPr>
            <a:r>
              <a:rPr lang="es-EC" sz="2400" dirty="0"/>
              <a:t>Barreras Financieras</a:t>
            </a:r>
          </a:p>
          <a:p>
            <a:pPr marL="571500" indent="-571500" algn="just">
              <a:lnSpc>
                <a:spcPct val="150000"/>
              </a:lnSpc>
              <a:buFont typeface="Arial" pitchFamily="34" charset="0"/>
              <a:buChar char="•"/>
            </a:pPr>
            <a:endParaRPr lang="es-EC" sz="2400" dirty="0"/>
          </a:p>
        </p:txBody>
      </p:sp>
    </p:spTree>
    <p:extLst>
      <p:ext uri="{BB962C8B-B14F-4D97-AF65-F5344CB8AC3E}">
        <p14:creationId xmlns:p14="http://schemas.microsoft.com/office/powerpoint/2010/main" val="28760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1977" y="416737"/>
            <a:ext cx="8596668" cy="1320800"/>
          </a:xfrm>
        </p:spPr>
        <p:txBody>
          <a:bodyPr>
            <a:normAutofit/>
          </a:bodyPr>
          <a:lstStyle/>
          <a:p>
            <a:r>
              <a:rPr lang="es-EC" sz="3200" b="1" dirty="0" smtClean="0"/>
              <a:t>Restricciones Sectoriales</a:t>
            </a:r>
            <a:endParaRPr lang="es-EC" sz="3200" b="1" dirty="0"/>
          </a:p>
        </p:txBody>
      </p:sp>
      <p:sp>
        <p:nvSpPr>
          <p:cNvPr id="3" name="2 CuadroTexto"/>
          <p:cNvSpPr txBox="1"/>
          <p:nvPr/>
        </p:nvSpPr>
        <p:spPr>
          <a:xfrm>
            <a:off x="1171977" y="1468191"/>
            <a:ext cx="8345510" cy="4456476"/>
          </a:xfrm>
          <a:prstGeom prst="rect">
            <a:avLst/>
          </a:prstGeom>
          <a:noFill/>
        </p:spPr>
        <p:txBody>
          <a:bodyPr wrap="square" rtlCol="0">
            <a:spAutoFit/>
          </a:bodyPr>
          <a:lstStyle/>
          <a:p>
            <a:pPr algn="just">
              <a:lnSpc>
                <a:spcPct val="150000"/>
              </a:lnSpc>
            </a:pPr>
            <a:r>
              <a:rPr lang="es-EC" sz="2400" dirty="0" smtClean="0"/>
              <a:t>En </a:t>
            </a:r>
            <a:r>
              <a:rPr lang="es-EC" sz="2400" dirty="0"/>
              <a:t>el periodo 2005 a 2015, la práctica de las restricciones arancelarias para cuatro sectores productivos del país, no fueron los más positivos. El motivo de la preocupación, son las restricciones a las importaciones adoptadas por el Gobierno y los efectos que estas medidas oficiales generaron en importadores y comercializadores de vehículos, electrodomésticos, licores y ropa, principalmente.</a:t>
            </a:r>
          </a:p>
        </p:txBody>
      </p:sp>
    </p:spTree>
    <p:extLst>
      <p:ext uri="{BB962C8B-B14F-4D97-AF65-F5344CB8AC3E}">
        <p14:creationId xmlns:p14="http://schemas.microsoft.com/office/powerpoint/2010/main" val="21812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1717183"/>
            <a:ext cx="8596668" cy="1320800"/>
          </a:xfrm>
        </p:spPr>
        <p:txBody>
          <a:bodyPr>
            <a:normAutofit fontScale="90000"/>
          </a:bodyPr>
          <a:lstStyle/>
          <a:p>
            <a:pPr algn="ctr"/>
            <a:r>
              <a:rPr lang="en-US" b="1" dirty="0" smtClean="0">
                <a:solidFill>
                  <a:schemeClr val="accent5"/>
                </a:solidFill>
                <a:effectLst>
                  <a:outerShdw blurRad="38100" dist="38100" dir="2700000" algn="tl">
                    <a:srgbClr val="000000">
                      <a:alpha val="43137"/>
                    </a:srgbClr>
                  </a:outerShdw>
                </a:effectLst>
              </a:rPr>
              <a:t>Las </a:t>
            </a:r>
            <a:r>
              <a:rPr lang="en-US" b="1" dirty="0" err="1" smtClean="0">
                <a:solidFill>
                  <a:schemeClr val="accent5"/>
                </a:solidFill>
                <a:effectLst>
                  <a:outerShdw blurRad="38100" dist="38100" dir="2700000" algn="tl">
                    <a:srgbClr val="000000">
                      <a:alpha val="43137"/>
                    </a:srgbClr>
                  </a:outerShdw>
                </a:effectLst>
              </a:rPr>
              <a:t>Exportaciones</a:t>
            </a:r>
            <a:r>
              <a:rPr lang="en-US" b="1" dirty="0" smtClean="0">
                <a:solidFill>
                  <a:schemeClr val="accent5"/>
                </a:solidFill>
                <a:effectLst>
                  <a:outerShdw blurRad="38100" dist="38100" dir="2700000" algn="tl">
                    <a:srgbClr val="000000">
                      <a:alpha val="43137"/>
                    </a:srgbClr>
                  </a:outerShdw>
                </a:effectLst>
              </a:rPr>
              <a:t> e </a:t>
            </a:r>
            <a:r>
              <a:rPr lang="en-US" b="1" dirty="0" err="1" smtClean="0">
                <a:solidFill>
                  <a:schemeClr val="accent5"/>
                </a:solidFill>
                <a:effectLst>
                  <a:outerShdw blurRad="38100" dist="38100" dir="2700000" algn="tl">
                    <a:srgbClr val="000000">
                      <a:alpha val="43137"/>
                    </a:srgbClr>
                  </a:outerShdw>
                </a:effectLst>
              </a:rPr>
              <a:t>Importaciones</a:t>
            </a:r>
            <a:r>
              <a:rPr lang="en-US" b="1" dirty="0" smtClean="0">
                <a:solidFill>
                  <a:schemeClr val="accent5"/>
                </a:solidFill>
                <a:effectLst>
                  <a:outerShdw blurRad="38100" dist="38100" dir="2700000" algn="tl">
                    <a:srgbClr val="000000">
                      <a:alpha val="43137"/>
                    </a:srgbClr>
                  </a:outerShdw>
                </a:effectLst>
              </a:rPr>
              <a:t> en el Ecuador</a:t>
            </a:r>
            <a:br>
              <a:rPr lang="en-US" b="1" dirty="0" smtClean="0">
                <a:solidFill>
                  <a:schemeClr val="accent5"/>
                </a:solidFill>
                <a:effectLst>
                  <a:outerShdw blurRad="38100" dist="38100" dir="2700000" algn="tl">
                    <a:srgbClr val="000000">
                      <a:alpha val="43137"/>
                    </a:srgbClr>
                  </a:outerShdw>
                </a:effectLst>
              </a:rPr>
            </a:br>
            <a:r>
              <a:rPr lang="en-US" b="1" dirty="0" smtClean="0">
                <a:solidFill>
                  <a:schemeClr val="accent5"/>
                </a:solidFill>
                <a:effectLst>
                  <a:outerShdw blurRad="38100" dist="38100" dir="2700000" algn="tl">
                    <a:srgbClr val="000000">
                      <a:alpha val="43137"/>
                    </a:srgbClr>
                  </a:outerShdw>
                </a:effectLst>
              </a:rPr>
              <a:t/>
            </a:r>
            <a:br>
              <a:rPr lang="en-US" b="1" dirty="0" smtClean="0">
                <a:solidFill>
                  <a:schemeClr val="accent5"/>
                </a:solidFill>
                <a:effectLst>
                  <a:outerShdw blurRad="38100" dist="38100" dir="2700000" algn="tl">
                    <a:srgbClr val="000000">
                      <a:alpha val="43137"/>
                    </a:srgbClr>
                  </a:outerShdw>
                </a:effectLst>
              </a:rPr>
            </a:br>
            <a:r>
              <a:rPr lang="en-US" b="1" dirty="0" err="1" smtClean="0">
                <a:solidFill>
                  <a:schemeClr val="accent5"/>
                </a:solidFill>
                <a:effectLst>
                  <a:outerShdw blurRad="38100" dist="38100" dir="2700000" algn="tl">
                    <a:srgbClr val="000000">
                      <a:alpha val="43137"/>
                    </a:srgbClr>
                  </a:outerShdw>
                </a:effectLst>
              </a:rPr>
              <a:t>Periodo</a:t>
            </a:r>
            <a:r>
              <a:rPr lang="en-US" b="1" dirty="0" smtClean="0">
                <a:solidFill>
                  <a:schemeClr val="accent5"/>
                </a:solidFill>
                <a:effectLst>
                  <a:outerShdw blurRad="38100" dist="38100" dir="2700000" algn="tl">
                    <a:srgbClr val="000000">
                      <a:alpha val="43137"/>
                    </a:srgbClr>
                  </a:outerShdw>
                </a:effectLst>
              </a:rPr>
              <a:t> de </a:t>
            </a:r>
            <a:r>
              <a:rPr lang="en-US" b="1" dirty="0" err="1" smtClean="0">
                <a:solidFill>
                  <a:schemeClr val="accent5"/>
                </a:solidFill>
                <a:effectLst>
                  <a:outerShdw blurRad="38100" dist="38100" dir="2700000" algn="tl">
                    <a:srgbClr val="000000">
                      <a:alpha val="43137"/>
                    </a:srgbClr>
                  </a:outerShdw>
                </a:effectLst>
              </a:rPr>
              <a:t>estudio</a:t>
            </a:r>
            <a:r>
              <a:rPr lang="en-US" b="1" dirty="0" smtClean="0">
                <a:solidFill>
                  <a:schemeClr val="accent5"/>
                </a:solidFill>
                <a:effectLst>
                  <a:outerShdw blurRad="38100" dist="38100" dir="2700000" algn="tl">
                    <a:srgbClr val="000000">
                      <a:alpha val="43137"/>
                    </a:srgbClr>
                  </a:outerShdw>
                </a:effectLst>
              </a:rPr>
              <a:t/>
            </a:r>
            <a:br>
              <a:rPr lang="en-US" b="1" dirty="0" smtClean="0">
                <a:solidFill>
                  <a:schemeClr val="accent5"/>
                </a:solidFill>
                <a:effectLst>
                  <a:outerShdw blurRad="38100" dist="38100" dir="2700000" algn="tl">
                    <a:srgbClr val="000000">
                      <a:alpha val="43137"/>
                    </a:srgbClr>
                  </a:outerShdw>
                </a:effectLst>
              </a:rPr>
            </a:br>
            <a:r>
              <a:rPr lang="en-US" b="1" dirty="0" smtClean="0">
                <a:solidFill>
                  <a:schemeClr val="accent5"/>
                </a:solidFill>
                <a:effectLst>
                  <a:outerShdw blurRad="38100" dist="38100" dir="2700000" algn="tl">
                    <a:srgbClr val="000000">
                      <a:alpha val="43137"/>
                    </a:srgbClr>
                  </a:outerShdw>
                </a:effectLst>
              </a:rPr>
              <a:t>2005 a 2015</a:t>
            </a:r>
            <a:br>
              <a:rPr lang="en-US" b="1" dirty="0" smtClean="0">
                <a:solidFill>
                  <a:schemeClr val="accent5"/>
                </a:solidFill>
                <a:effectLst>
                  <a:outerShdw blurRad="38100" dist="38100" dir="2700000" algn="tl">
                    <a:srgbClr val="000000">
                      <a:alpha val="43137"/>
                    </a:srgbClr>
                  </a:outerShdw>
                </a:effectLst>
              </a:rPr>
            </a:br>
            <a:r>
              <a:rPr lang="en-US" b="1" dirty="0">
                <a:solidFill>
                  <a:schemeClr val="accent5"/>
                </a:solidFill>
                <a:effectLst>
                  <a:outerShdw blurRad="38100" dist="38100" dir="2700000" algn="tl">
                    <a:srgbClr val="000000">
                      <a:alpha val="43137"/>
                    </a:srgbClr>
                  </a:outerShdw>
                </a:effectLst>
              </a:rPr>
              <a:t/>
            </a:r>
            <a:br>
              <a:rPr lang="en-US" b="1" dirty="0">
                <a:solidFill>
                  <a:schemeClr val="accent5"/>
                </a:solidFill>
                <a:effectLst>
                  <a:outerShdw blurRad="38100" dist="38100" dir="2700000" algn="tl">
                    <a:srgbClr val="000000">
                      <a:alpha val="43137"/>
                    </a:srgbClr>
                  </a:outerShdw>
                </a:effectLst>
              </a:rPr>
            </a:br>
            <a:r>
              <a:rPr lang="en-US" b="1" dirty="0" smtClean="0">
                <a:solidFill>
                  <a:schemeClr val="accent5"/>
                </a:solidFill>
                <a:effectLst>
                  <a:outerShdw blurRad="38100" dist="38100" dir="2700000" algn="tl">
                    <a:srgbClr val="000000">
                      <a:alpha val="43137"/>
                    </a:srgbClr>
                  </a:outerShdw>
                </a:effectLst>
              </a:rPr>
              <a:t>Una </a:t>
            </a:r>
            <a:r>
              <a:rPr lang="en-US" b="1" dirty="0" err="1" smtClean="0">
                <a:solidFill>
                  <a:schemeClr val="accent5"/>
                </a:solidFill>
                <a:effectLst>
                  <a:outerShdw blurRad="38100" dist="38100" dir="2700000" algn="tl">
                    <a:srgbClr val="000000">
                      <a:alpha val="43137"/>
                    </a:srgbClr>
                  </a:outerShdw>
                </a:effectLst>
              </a:rPr>
              <a:t>prospectiva</a:t>
            </a:r>
            <a:r>
              <a:rPr lang="en-US" b="1" dirty="0" smtClean="0">
                <a:solidFill>
                  <a:schemeClr val="accent5"/>
                </a:solidFill>
                <a:effectLst>
                  <a:outerShdw blurRad="38100" dist="38100" dir="2700000" algn="tl">
                    <a:srgbClr val="000000">
                      <a:alpha val="43137"/>
                    </a:srgbClr>
                  </a:outerShdw>
                </a:effectLst>
              </a:rPr>
              <a:t> </a:t>
            </a:r>
            <a:r>
              <a:rPr lang="en-US" b="1" dirty="0" err="1" smtClean="0">
                <a:solidFill>
                  <a:schemeClr val="accent5"/>
                </a:solidFill>
                <a:effectLst>
                  <a:outerShdw blurRad="38100" dist="38100" dir="2700000" algn="tl">
                    <a:srgbClr val="000000">
                      <a:alpha val="43137"/>
                    </a:srgbClr>
                  </a:outerShdw>
                </a:effectLst>
              </a:rPr>
              <a:t>para</a:t>
            </a:r>
            <a:r>
              <a:rPr lang="en-US" b="1" dirty="0" smtClean="0">
                <a:solidFill>
                  <a:schemeClr val="accent5"/>
                </a:solidFill>
                <a:effectLst>
                  <a:outerShdw blurRad="38100" dist="38100" dir="2700000" algn="tl">
                    <a:srgbClr val="000000">
                      <a:alpha val="43137"/>
                    </a:srgbClr>
                  </a:outerShdw>
                </a:effectLst>
              </a:rPr>
              <a:t> la </a:t>
            </a:r>
            <a:r>
              <a:rPr lang="en-US" b="1" dirty="0" err="1" smtClean="0">
                <a:solidFill>
                  <a:schemeClr val="accent5"/>
                </a:solidFill>
                <a:effectLst>
                  <a:outerShdw blurRad="38100" dist="38100" dir="2700000" algn="tl">
                    <a:srgbClr val="000000">
                      <a:alpha val="43137"/>
                    </a:srgbClr>
                  </a:outerShdw>
                </a:effectLst>
              </a:rPr>
              <a:t>balanza</a:t>
            </a:r>
            <a:r>
              <a:rPr lang="en-US" b="1" dirty="0" smtClean="0">
                <a:solidFill>
                  <a:schemeClr val="accent5"/>
                </a:solidFill>
                <a:effectLst>
                  <a:outerShdw blurRad="38100" dist="38100" dir="2700000" algn="tl">
                    <a:srgbClr val="000000">
                      <a:alpha val="43137"/>
                    </a:srgbClr>
                  </a:outerShdw>
                </a:effectLst>
              </a:rPr>
              <a:t> de </a:t>
            </a:r>
            <a:r>
              <a:rPr lang="en-US" b="1" dirty="0" err="1" smtClean="0">
                <a:solidFill>
                  <a:schemeClr val="accent5"/>
                </a:solidFill>
                <a:effectLst>
                  <a:outerShdw blurRad="38100" dist="38100" dir="2700000" algn="tl">
                    <a:srgbClr val="000000">
                      <a:alpha val="43137"/>
                    </a:srgbClr>
                  </a:outerShdw>
                </a:effectLst>
              </a:rPr>
              <a:t>pagos</a:t>
            </a:r>
            <a:endParaRPr lang="es-EC"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87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6731" y="622479"/>
            <a:ext cx="8596668" cy="1320800"/>
          </a:xfrm>
        </p:spPr>
        <p:txBody>
          <a:bodyPr>
            <a:normAutofit/>
          </a:bodyPr>
          <a:lstStyle/>
          <a:p>
            <a:r>
              <a:rPr lang="es-EC" sz="3200" b="1" dirty="0" smtClean="0"/>
              <a:t>Exportaciones No Petroleras a 2015</a:t>
            </a:r>
            <a:endParaRPr lang="es-EC" sz="3200" b="1" dirty="0"/>
          </a:p>
        </p:txBody>
      </p:sp>
      <p:pic>
        <p:nvPicPr>
          <p:cNvPr id="3" name="Imagen 2"/>
          <p:cNvPicPr/>
          <p:nvPr/>
        </p:nvPicPr>
        <p:blipFill rotWithShape="1">
          <a:blip r:embed="rId2"/>
          <a:srcRect l="801" t="16239" r="37820" b="13693"/>
          <a:stretch/>
        </p:blipFill>
        <p:spPr bwMode="auto">
          <a:xfrm>
            <a:off x="1068947" y="1724338"/>
            <a:ext cx="7572778" cy="4095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805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8425" y="755202"/>
            <a:ext cx="8596668" cy="1320800"/>
          </a:xfrm>
        </p:spPr>
        <p:txBody>
          <a:bodyPr>
            <a:normAutofit/>
          </a:bodyPr>
          <a:lstStyle/>
          <a:p>
            <a:pPr algn="ctr"/>
            <a:r>
              <a:rPr lang="es-EC" sz="3200" b="1" dirty="0" smtClean="0"/>
              <a:t>Exportaciones </a:t>
            </a:r>
            <a:endParaRPr lang="es-EC" sz="3200" b="1" dirty="0"/>
          </a:p>
        </p:txBody>
      </p:sp>
      <p:pic>
        <p:nvPicPr>
          <p:cNvPr id="6146" name="Picture 2" descr="C:\Users\Santiago\Pictures\export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37" y="221682"/>
            <a:ext cx="3057539" cy="305753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antiago\Picture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272" y="3738641"/>
            <a:ext cx="4914300" cy="29203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ntiago\Pictures\chocolate-1444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63" y="216793"/>
            <a:ext cx="3521848" cy="35218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antiago\Pictures\Banner-web-exporta-fac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37" y="3137213"/>
            <a:ext cx="6123635" cy="339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2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573" y="570963"/>
            <a:ext cx="8596668" cy="781318"/>
          </a:xfrm>
        </p:spPr>
        <p:txBody>
          <a:bodyPr>
            <a:normAutofit/>
          </a:bodyPr>
          <a:lstStyle/>
          <a:p>
            <a:pPr algn="ctr"/>
            <a:r>
              <a:rPr lang="en-US" sz="3200" b="1" dirty="0" err="1" smtClean="0"/>
              <a:t>Exportaciones</a:t>
            </a:r>
            <a:r>
              <a:rPr lang="en-US" sz="3200" b="1" dirty="0" smtClean="0"/>
              <a:t> Sector Industrial</a:t>
            </a:r>
            <a:endParaRPr lang="es-EC" sz="3200" b="1" dirty="0"/>
          </a:p>
        </p:txBody>
      </p:sp>
      <p:pic>
        <p:nvPicPr>
          <p:cNvPr id="8194" name="Picture 2" descr="C:\Users\Santiago\Pictures\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352" y="1710903"/>
            <a:ext cx="5387746" cy="37880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4" descr="Proceso de círculos con flecha" title="SmartArt"/>
          <p:cNvGraphicFramePr/>
          <p:nvPr>
            <p:extLst>
              <p:ext uri="{D42A27DB-BD31-4B8C-83A1-F6EECF244321}">
                <p14:modId xmlns:p14="http://schemas.microsoft.com/office/powerpoint/2010/main" val="1068384255"/>
              </p:ext>
            </p:extLst>
          </p:nvPr>
        </p:nvGraphicFramePr>
        <p:xfrm>
          <a:off x="7585656" y="785612"/>
          <a:ext cx="3898177" cy="543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descr="Proceso de círculos con flecha" title="SmartArt"/>
          <p:cNvGraphicFramePr/>
          <p:nvPr>
            <p:extLst>
              <p:ext uri="{D42A27DB-BD31-4B8C-83A1-F6EECF244321}">
                <p14:modId xmlns:p14="http://schemas.microsoft.com/office/powerpoint/2010/main" val="3979889049"/>
              </p:ext>
            </p:extLst>
          </p:nvPr>
        </p:nvGraphicFramePr>
        <p:xfrm>
          <a:off x="-347733" y="486993"/>
          <a:ext cx="3619524" cy="6042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2437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0558" y="364902"/>
            <a:ext cx="8411117" cy="827200"/>
          </a:xfrm>
        </p:spPr>
        <p:txBody>
          <a:bodyPr>
            <a:normAutofit/>
          </a:bodyPr>
          <a:lstStyle/>
          <a:p>
            <a:pPr algn="ctr"/>
            <a:r>
              <a:rPr lang="en-US" sz="3200" b="1" dirty="0" err="1" smtClean="0"/>
              <a:t>Importaciones</a:t>
            </a:r>
            <a:endParaRPr lang="es-EC" sz="3200" b="1" dirty="0"/>
          </a:p>
        </p:txBody>
      </p:sp>
      <p:pic>
        <p:nvPicPr>
          <p:cNvPr id="9218" name="Picture 2" descr="C:\Users\Santiago\Pictures\la-baja-de-las--importaciones-afecta-al-sector-industrial-20160523084039-67b3bcc96d8c54aa7c81f4175fb91f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46" y="1488316"/>
            <a:ext cx="8882544" cy="479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6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1" y="373487"/>
            <a:ext cx="6321972" cy="605308"/>
          </a:xfrm>
        </p:spPr>
        <p:txBody>
          <a:bodyPr>
            <a:normAutofit fontScale="90000"/>
          </a:bodyPr>
          <a:lstStyle/>
          <a:p>
            <a:pPr algn="just"/>
            <a:r>
              <a:rPr lang="es-EC" b="1" dirty="0" smtClean="0"/>
              <a:t>Volumen del Sector Industrial</a:t>
            </a:r>
            <a:endParaRPr lang="es-EC" b="1" dirty="0"/>
          </a:p>
        </p:txBody>
      </p:sp>
      <p:graphicFrame>
        <p:nvGraphicFramePr>
          <p:cNvPr id="4" name="Gráfico 3"/>
          <p:cNvGraphicFramePr/>
          <p:nvPr>
            <p:extLst>
              <p:ext uri="{D42A27DB-BD31-4B8C-83A1-F6EECF244321}">
                <p14:modId xmlns:p14="http://schemas.microsoft.com/office/powerpoint/2010/main" val="3534075287"/>
              </p:ext>
            </p:extLst>
          </p:nvPr>
        </p:nvGraphicFramePr>
        <p:xfrm>
          <a:off x="965916" y="1197735"/>
          <a:ext cx="8714112" cy="504851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3515932" y="5723033"/>
            <a:ext cx="5589431" cy="523220"/>
          </a:xfrm>
          <a:prstGeom prst="rect">
            <a:avLst/>
          </a:prstGeom>
          <a:noFill/>
        </p:spPr>
        <p:txBody>
          <a:bodyPr wrap="square" rtlCol="0">
            <a:spAutoFit/>
          </a:bodyPr>
          <a:lstStyle/>
          <a:p>
            <a:pPr marL="285750" indent="-285750" algn="r">
              <a:buFont typeface="Arial" panose="020B0604020202020204" pitchFamily="34" charset="0"/>
              <a:buChar char="•"/>
            </a:pPr>
            <a:r>
              <a:rPr lang="es-EC" sz="1400" dirty="0" smtClean="0"/>
              <a:t>Elaborado por: Verónica </a:t>
            </a:r>
            <a:r>
              <a:rPr lang="es-EC" sz="1400" dirty="0" err="1" smtClean="0"/>
              <a:t>Chimbolema</a:t>
            </a:r>
            <a:endParaRPr lang="es-EC" sz="1400" dirty="0" smtClean="0"/>
          </a:p>
          <a:p>
            <a:pPr marL="285750" indent="-285750" algn="r">
              <a:buFont typeface="Arial" panose="020B0604020202020204" pitchFamily="34" charset="0"/>
              <a:buChar char="•"/>
            </a:pPr>
            <a:r>
              <a:rPr lang="es-EC" sz="1400" dirty="0" smtClean="0"/>
              <a:t>Fuente: Banco Central del Ecuador 2015</a:t>
            </a:r>
            <a:endParaRPr lang="es-EC" sz="1400" dirty="0"/>
          </a:p>
        </p:txBody>
      </p:sp>
    </p:spTree>
    <p:extLst>
      <p:ext uri="{BB962C8B-B14F-4D97-AF65-F5344CB8AC3E}">
        <p14:creationId xmlns:p14="http://schemas.microsoft.com/office/powerpoint/2010/main" val="293588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4454" y="416417"/>
            <a:ext cx="9509855" cy="1320800"/>
          </a:xfrm>
        </p:spPr>
        <p:txBody>
          <a:bodyPr>
            <a:normAutofit/>
          </a:bodyPr>
          <a:lstStyle/>
          <a:p>
            <a:r>
              <a:rPr lang="en-US" sz="3200" b="1" dirty="0" err="1" smtClean="0"/>
              <a:t>Tendencia</a:t>
            </a:r>
            <a:r>
              <a:rPr lang="en-US" sz="3200" b="1" dirty="0" smtClean="0"/>
              <a:t> de </a:t>
            </a:r>
            <a:r>
              <a:rPr lang="en-US" sz="3200" b="1" dirty="0" err="1" smtClean="0"/>
              <a:t>crecimiento</a:t>
            </a:r>
            <a:r>
              <a:rPr lang="en-US" sz="3200" b="1" dirty="0" smtClean="0"/>
              <a:t> Sector Industrial</a:t>
            </a:r>
            <a:endParaRPr lang="es-EC" sz="3200" b="1" dirty="0"/>
          </a:p>
        </p:txBody>
      </p:sp>
      <p:sp>
        <p:nvSpPr>
          <p:cNvPr id="3" name="2 Rectángulo"/>
          <p:cNvSpPr/>
          <p:nvPr/>
        </p:nvSpPr>
        <p:spPr>
          <a:xfrm>
            <a:off x="643944" y="1558344"/>
            <a:ext cx="9053848" cy="5078313"/>
          </a:xfrm>
          <a:prstGeom prst="rect">
            <a:avLst/>
          </a:prstGeom>
        </p:spPr>
        <p:txBody>
          <a:bodyPr wrap="square">
            <a:spAutoFit/>
          </a:bodyPr>
          <a:lstStyle/>
          <a:p>
            <a:pPr algn="just">
              <a:lnSpc>
                <a:spcPct val="150000"/>
              </a:lnSpc>
            </a:pPr>
            <a:r>
              <a:rPr lang="es-EC" sz="2400" dirty="0" smtClean="0"/>
              <a:t>En el </a:t>
            </a:r>
            <a:r>
              <a:rPr lang="es-EC" sz="2400" dirty="0"/>
              <a:t>2013 es el año en que se aprueban varias medidas arancelarias, su ejecución estaba aún sujeta a la interpretación de los </a:t>
            </a:r>
            <a:r>
              <a:rPr lang="es-EC" sz="2400" dirty="0" smtClean="0"/>
              <a:t>sectores.</a:t>
            </a:r>
          </a:p>
          <a:p>
            <a:pPr algn="just">
              <a:lnSpc>
                <a:spcPct val="150000"/>
              </a:lnSpc>
            </a:pPr>
            <a:endParaRPr lang="es-EC" sz="2400" dirty="0"/>
          </a:p>
          <a:p>
            <a:pPr algn="just">
              <a:lnSpc>
                <a:spcPct val="150000"/>
              </a:lnSpc>
            </a:pPr>
            <a:r>
              <a:rPr lang="es-EC" sz="2400" dirty="0"/>
              <a:t>En el periodo de investigación de 2005 a 2015, se ve el impacto que tuvo la imposición de nuevas medidas, sobre todo en el sector automotriz, los demás subsectores mantienen su sobrevivencia debido a las salvaguardias que se implementaron.</a:t>
            </a:r>
            <a:br>
              <a:rPr lang="es-EC" sz="2400" dirty="0"/>
            </a:br>
            <a:endParaRPr lang="es-EC" sz="2400" dirty="0"/>
          </a:p>
        </p:txBody>
      </p:sp>
    </p:spTree>
    <p:extLst>
      <p:ext uri="{BB962C8B-B14F-4D97-AF65-F5344CB8AC3E}">
        <p14:creationId xmlns:p14="http://schemas.microsoft.com/office/powerpoint/2010/main" val="111463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9694" y="1121203"/>
            <a:ext cx="7307568" cy="3885792"/>
          </a:xfrm>
        </p:spPr>
        <p:txBody>
          <a:bodyPr>
            <a:normAutofit fontScale="90000"/>
          </a:bodyPr>
          <a:lstStyle/>
          <a:p>
            <a:pPr defTabSz="914400">
              <a:spcBef>
                <a:spcPts val="0"/>
              </a:spcBef>
            </a:pP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Investigación </a:t>
            </a:r>
            <a:b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sobre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evolución e impacto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las medidas arancelarias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en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balanza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comercial</a:t>
            </a:r>
            <a:b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y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 relación con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economía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del </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sector industrial en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el Ecuador</a:t>
            </a:r>
            <a:r>
              <a:rPr lang="es-EC"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durante el período 2005 – </a:t>
            </a:r>
            <a:r>
              <a:rPr lang="es-EC"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ES" noProof="1">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5" name="Diagrama 4" descr="Proceso de círculos con flecha" title="SmartArt"/>
          <p:cNvGraphicFramePr/>
          <p:nvPr>
            <p:extLst>
              <p:ext uri="{D42A27DB-BD31-4B8C-83A1-F6EECF244321}">
                <p14:modId xmlns:p14="http://schemas.microsoft.com/office/powerpoint/2010/main" val="2285354350"/>
              </p:ext>
            </p:extLst>
          </p:nvPr>
        </p:nvGraphicFramePr>
        <p:xfrm>
          <a:off x="5102352" y="347472"/>
          <a:ext cx="6858000"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371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165206" y="5975797"/>
            <a:ext cx="3747752" cy="738664"/>
          </a:xfrm>
          <a:prstGeom prst="rect">
            <a:avLst/>
          </a:prstGeom>
          <a:noFill/>
        </p:spPr>
        <p:txBody>
          <a:bodyPr wrap="square" rtlCol="0">
            <a:spAutoFit/>
          </a:bodyPr>
          <a:lstStyle/>
          <a:p>
            <a:r>
              <a:rPr lang="es-EC" sz="1400" b="1" dirty="0"/>
              <a:t>Elaborado por</a:t>
            </a:r>
            <a:r>
              <a:rPr lang="es-EC" sz="1400" dirty="0"/>
              <a:t>: Verónica </a:t>
            </a:r>
            <a:r>
              <a:rPr lang="es-EC" sz="1400" dirty="0" err="1"/>
              <a:t>Chimbolema</a:t>
            </a:r>
            <a:r>
              <a:rPr lang="es-EC" sz="1400" dirty="0"/>
              <a:t>, 2017</a:t>
            </a:r>
          </a:p>
          <a:p>
            <a:r>
              <a:rPr lang="es-EC" sz="1400" b="1" dirty="0"/>
              <a:t>Fuente:</a:t>
            </a:r>
            <a:r>
              <a:rPr lang="es-EC" sz="1400" dirty="0"/>
              <a:t> Banco Central del Ecuador, 2016</a:t>
            </a:r>
          </a:p>
          <a:p>
            <a:endParaRPr lang="es-EC" sz="1400" dirty="0"/>
          </a:p>
        </p:txBody>
      </p:sp>
      <p:graphicFrame>
        <p:nvGraphicFramePr>
          <p:cNvPr id="5" name="4 Gráfico"/>
          <p:cNvGraphicFramePr/>
          <p:nvPr>
            <p:extLst>
              <p:ext uri="{D42A27DB-BD31-4B8C-83A1-F6EECF244321}">
                <p14:modId xmlns:p14="http://schemas.microsoft.com/office/powerpoint/2010/main" val="3779843916"/>
              </p:ext>
            </p:extLst>
          </p:nvPr>
        </p:nvGraphicFramePr>
        <p:xfrm>
          <a:off x="1004552" y="879597"/>
          <a:ext cx="8435662" cy="4684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33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3092" y="915806"/>
            <a:ext cx="8596668" cy="1320800"/>
          </a:xfrm>
        </p:spPr>
        <p:txBody>
          <a:bodyPr>
            <a:normAutofit/>
          </a:bodyPr>
          <a:lstStyle/>
          <a:p>
            <a:r>
              <a:rPr lang="es-EC" sz="3200" b="1" dirty="0" smtClean="0"/>
              <a:t>Balanza Comercial</a:t>
            </a:r>
            <a:endParaRPr lang="es-EC" sz="3200" b="1" dirty="0"/>
          </a:p>
        </p:txBody>
      </p:sp>
      <p:sp>
        <p:nvSpPr>
          <p:cNvPr id="3" name="2 Marcador de contenido"/>
          <p:cNvSpPr>
            <a:spLocks noGrp="1"/>
          </p:cNvSpPr>
          <p:nvPr>
            <p:ph idx="1"/>
          </p:nvPr>
        </p:nvSpPr>
        <p:spPr>
          <a:xfrm>
            <a:off x="703092" y="2315136"/>
            <a:ext cx="8596668" cy="3880773"/>
          </a:xfrm>
        </p:spPr>
        <p:txBody>
          <a:bodyPr>
            <a:normAutofit/>
          </a:bodyPr>
          <a:lstStyle/>
          <a:p>
            <a:pPr algn="just">
              <a:lnSpc>
                <a:spcPct val="150000"/>
              </a:lnSpc>
            </a:pPr>
            <a:r>
              <a:rPr lang="es-EC" sz="2400" dirty="0" smtClean="0"/>
              <a:t>Es el </a:t>
            </a:r>
            <a:r>
              <a:rPr lang="es-EC" sz="2400" dirty="0"/>
              <a:t>registro de las importaciones y exportaciones de un país durante un período. “El saldo de la misma es la diferencia entre exportaciones e importaciones” (Davis, 1979). Es la diferencia entre los bienes que un país vende al exterior y los que compra a otros países. </a:t>
            </a:r>
          </a:p>
        </p:txBody>
      </p:sp>
    </p:spTree>
    <p:extLst>
      <p:ext uri="{BB962C8B-B14F-4D97-AF65-F5344CB8AC3E}">
        <p14:creationId xmlns:p14="http://schemas.microsoft.com/office/powerpoint/2010/main" val="373815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181259451"/>
              </p:ext>
            </p:extLst>
          </p:nvPr>
        </p:nvGraphicFramePr>
        <p:xfrm>
          <a:off x="1022064" y="474006"/>
          <a:ext cx="8340299" cy="589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53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b="1" dirty="0" smtClean="0"/>
              <a:t>Balanza de Pagos 2005 a 2015</a:t>
            </a:r>
            <a:endParaRPr lang="es-EC" sz="3200" b="1" dirty="0"/>
          </a:p>
        </p:txBody>
      </p:sp>
      <p:graphicFrame>
        <p:nvGraphicFramePr>
          <p:cNvPr id="3" name="Gráfico 2"/>
          <p:cNvGraphicFramePr/>
          <p:nvPr>
            <p:extLst>
              <p:ext uri="{D42A27DB-BD31-4B8C-83A1-F6EECF244321}">
                <p14:modId xmlns:p14="http://schemas.microsoft.com/office/powerpoint/2010/main" val="2212976631"/>
              </p:ext>
            </p:extLst>
          </p:nvPr>
        </p:nvGraphicFramePr>
        <p:xfrm>
          <a:off x="798490" y="1648496"/>
          <a:ext cx="8740798" cy="4250028"/>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6291458" y="6172718"/>
            <a:ext cx="5589431" cy="523220"/>
          </a:xfrm>
          <a:prstGeom prst="rect">
            <a:avLst/>
          </a:prstGeom>
          <a:noFill/>
        </p:spPr>
        <p:txBody>
          <a:bodyPr wrap="square" rtlCol="0">
            <a:spAutoFit/>
          </a:bodyPr>
          <a:lstStyle/>
          <a:p>
            <a:pPr marL="285750" indent="-285750" algn="r">
              <a:buFont typeface="Arial" panose="020B0604020202020204" pitchFamily="34" charset="0"/>
              <a:buChar char="•"/>
            </a:pPr>
            <a:r>
              <a:rPr lang="es-EC" sz="1400" dirty="0" smtClean="0"/>
              <a:t>Elaborado por: Verónica </a:t>
            </a:r>
            <a:r>
              <a:rPr lang="es-EC" sz="1400" dirty="0" err="1" smtClean="0"/>
              <a:t>Chimbolema</a:t>
            </a:r>
            <a:endParaRPr lang="es-EC" sz="1400" dirty="0" smtClean="0"/>
          </a:p>
          <a:p>
            <a:pPr marL="285750" indent="-285750" algn="r">
              <a:buFont typeface="Arial" panose="020B0604020202020204" pitchFamily="34" charset="0"/>
              <a:buChar char="•"/>
            </a:pPr>
            <a:r>
              <a:rPr lang="es-EC" sz="1400" dirty="0" smtClean="0"/>
              <a:t>Fuente: Banco Central del Ecuador 2015</a:t>
            </a:r>
            <a:endParaRPr lang="es-EC" sz="1400" dirty="0"/>
          </a:p>
        </p:txBody>
      </p:sp>
    </p:spTree>
    <p:extLst>
      <p:ext uri="{BB962C8B-B14F-4D97-AF65-F5344CB8AC3E}">
        <p14:creationId xmlns:p14="http://schemas.microsoft.com/office/powerpoint/2010/main" val="242558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3569" y="419525"/>
            <a:ext cx="8596668" cy="807076"/>
          </a:xfrm>
        </p:spPr>
        <p:txBody>
          <a:bodyPr>
            <a:normAutofit/>
          </a:bodyPr>
          <a:lstStyle/>
          <a:p>
            <a:pPr algn="ctr"/>
            <a:r>
              <a:rPr lang="en-US" sz="3200" b="1" dirty="0" smtClean="0"/>
              <a:t>La </a:t>
            </a:r>
            <a:r>
              <a:rPr lang="en-US" sz="3200" b="1" dirty="0" err="1" smtClean="0"/>
              <a:t>proyección</a:t>
            </a:r>
            <a:r>
              <a:rPr lang="en-US" sz="3200" b="1" dirty="0" smtClean="0"/>
              <a:t> </a:t>
            </a:r>
            <a:r>
              <a:rPr lang="en-US" sz="3200" b="1" dirty="0" err="1" smtClean="0"/>
              <a:t>para</a:t>
            </a:r>
            <a:r>
              <a:rPr lang="en-US" sz="3200" b="1" dirty="0" smtClean="0"/>
              <a:t> 2017</a:t>
            </a:r>
            <a:endParaRPr lang="es-EC" sz="3200" b="1" dirty="0"/>
          </a:p>
        </p:txBody>
      </p:sp>
      <p:graphicFrame>
        <p:nvGraphicFramePr>
          <p:cNvPr id="3" name="Diagrama 2"/>
          <p:cNvGraphicFramePr/>
          <p:nvPr>
            <p:extLst>
              <p:ext uri="{D42A27DB-BD31-4B8C-83A1-F6EECF244321}">
                <p14:modId xmlns:p14="http://schemas.microsoft.com/office/powerpoint/2010/main" val="1980692691"/>
              </p:ext>
            </p:extLst>
          </p:nvPr>
        </p:nvGraphicFramePr>
        <p:xfrm>
          <a:off x="1144895" y="764275"/>
          <a:ext cx="9077278" cy="623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5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5458" y="261870"/>
            <a:ext cx="8596668" cy="807076"/>
          </a:xfrm>
        </p:spPr>
        <p:txBody>
          <a:bodyPr>
            <a:normAutofit/>
          </a:bodyPr>
          <a:lstStyle/>
          <a:p>
            <a:pPr algn="ctr"/>
            <a:r>
              <a:rPr lang="en-US" sz="3200" b="1" dirty="0" err="1" smtClean="0"/>
              <a:t>Medidas</a:t>
            </a:r>
            <a:r>
              <a:rPr lang="en-US" sz="3200" b="1" dirty="0" smtClean="0"/>
              <a:t> en 2017</a:t>
            </a:r>
            <a:endParaRPr lang="es-EC" sz="3200" b="1" dirty="0"/>
          </a:p>
        </p:txBody>
      </p:sp>
      <p:sp>
        <p:nvSpPr>
          <p:cNvPr id="4" name="3 CuadroTexto"/>
          <p:cNvSpPr txBox="1"/>
          <p:nvPr/>
        </p:nvSpPr>
        <p:spPr>
          <a:xfrm>
            <a:off x="458967" y="1313646"/>
            <a:ext cx="9401577" cy="4524315"/>
          </a:xfrm>
          <a:prstGeom prst="rect">
            <a:avLst/>
          </a:prstGeom>
          <a:noFill/>
        </p:spPr>
        <p:txBody>
          <a:bodyPr wrap="square" rtlCol="0">
            <a:spAutoFit/>
          </a:bodyPr>
          <a:lstStyle/>
          <a:p>
            <a:pPr algn="just">
              <a:lnSpc>
                <a:spcPct val="150000"/>
              </a:lnSpc>
            </a:pPr>
            <a:r>
              <a:rPr lang="es-EC" sz="2400" dirty="0" smtClean="0"/>
              <a:t>Desde el 1 de </a:t>
            </a:r>
            <a:r>
              <a:rPr lang="es-EC" sz="2400" dirty="0"/>
              <a:t>enero del 2017  rige el acuerdo comercial con la Unión Europea (UE) que se ratificó en diciembre del </a:t>
            </a:r>
            <a:r>
              <a:rPr lang="es-EC" sz="2400" dirty="0" smtClean="0"/>
              <a:t>2016.</a:t>
            </a:r>
          </a:p>
          <a:p>
            <a:pPr algn="just">
              <a:lnSpc>
                <a:spcPct val="150000"/>
              </a:lnSpc>
            </a:pPr>
            <a:endParaRPr lang="es-EC" sz="2400" dirty="0" smtClean="0"/>
          </a:p>
          <a:p>
            <a:pPr algn="just">
              <a:lnSpc>
                <a:spcPct val="150000"/>
              </a:lnSpc>
            </a:pPr>
            <a:r>
              <a:rPr lang="es-EC" sz="2400" dirty="0">
                <a:solidFill>
                  <a:prstClr val="black"/>
                </a:solidFill>
              </a:rPr>
              <a:t>Europa espera que el 76% de más de 2 500 productos y grupos de productos, entre los que están licores, ingresen a Ecuador sin cancelar aranceles. Para otros la desgravación será gradual como en el caso de los vehículos livianos, que bajarán 5% cada año durante siete años</a:t>
            </a:r>
            <a:r>
              <a:rPr lang="es-EC" sz="2400" dirty="0" smtClean="0">
                <a:solidFill>
                  <a:prstClr val="black"/>
                </a:solidFill>
              </a:rPr>
              <a:t>.</a:t>
            </a:r>
            <a:endParaRPr lang="es-EC" sz="2400" dirty="0" smtClean="0"/>
          </a:p>
        </p:txBody>
      </p:sp>
    </p:spTree>
    <p:extLst>
      <p:ext uri="{BB962C8B-B14F-4D97-AF65-F5344CB8AC3E}">
        <p14:creationId xmlns:p14="http://schemas.microsoft.com/office/powerpoint/2010/main" val="299730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17903398"/>
              </p:ext>
            </p:extLst>
          </p:nvPr>
        </p:nvGraphicFramePr>
        <p:xfrm>
          <a:off x="1117600" y="4194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94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430" y="1262162"/>
            <a:ext cx="5293217" cy="4351283"/>
          </a:xfrm>
        </p:spPr>
        <p:txBody>
          <a:bodyPr>
            <a:noAutofit/>
          </a:bodyPr>
          <a:lstStyle/>
          <a:p>
            <a:pPr algn="just">
              <a:lnSpc>
                <a:spcPct val="150000"/>
              </a:lnSpc>
            </a:pPr>
            <a:r>
              <a:rPr lang="es-EC" sz="2400" dirty="0" smtClean="0">
                <a:solidFill>
                  <a:srgbClr val="000000"/>
                </a:solidFill>
              </a:rPr>
              <a:t/>
            </a:r>
            <a:br>
              <a:rPr lang="es-EC" sz="2400" dirty="0" smtClean="0">
                <a:solidFill>
                  <a:srgbClr val="000000"/>
                </a:solidFill>
              </a:rPr>
            </a:br>
            <a:r>
              <a:rPr lang="es-EC" sz="2400" dirty="0">
                <a:solidFill>
                  <a:srgbClr val="000000"/>
                </a:solidFill>
              </a:rPr>
              <a:t/>
            </a:r>
            <a:br>
              <a:rPr lang="es-EC" sz="2400" dirty="0">
                <a:solidFill>
                  <a:srgbClr val="000000"/>
                </a:solidFill>
              </a:rPr>
            </a:br>
            <a:r>
              <a:rPr lang="es-EC" sz="2400" dirty="0" smtClean="0">
                <a:solidFill>
                  <a:srgbClr val="000000"/>
                </a:solidFill>
              </a:rPr>
              <a:t>- Está previsto </a:t>
            </a:r>
            <a:r>
              <a:rPr lang="es-EC" sz="2400" dirty="0">
                <a:solidFill>
                  <a:srgbClr val="000000"/>
                </a:solidFill>
              </a:rPr>
              <a:t>el desmontaje de las salvaguardias por balanza de pagos. </a:t>
            </a:r>
            <a:r>
              <a:rPr lang="es-EC" sz="2400" dirty="0" smtClean="0">
                <a:solidFill>
                  <a:srgbClr val="000000"/>
                </a:solidFill>
              </a:rPr>
              <a:t/>
            </a:r>
            <a:br>
              <a:rPr lang="es-EC" sz="2400" dirty="0" smtClean="0">
                <a:solidFill>
                  <a:srgbClr val="000000"/>
                </a:solidFill>
              </a:rPr>
            </a:br>
            <a:r>
              <a:rPr lang="es-EC" sz="2400" dirty="0" smtClean="0">
                <a:solidFill>
                  <a:srgbClr val="000000"/>
                </a:solidFill>
              </a:rPr>
              <a:t>- El </a:t>
            </a:r>
            <a:r>
              <a:rPr lang="es-EC" sz="2400" dirty="0">
                <a:solidFill>
                  <a:srgbClr val="000000"/>
                </a:solidFill>
              </a:rPr>
              <a:t>cronograma de reducción es gradual y se aplicará entre abril y junio de este año. </a:t>
            </a:r>
            <a:r>
              <a:rPr lang="es-EC" sz="2400" dirty="0" smtClean="0">
                <a:solidFill>
                  <a:srgbClr val="000000"/>
                </a:solidFill>
              </a:rPr>
              <a:t/>
            </a:r>
            <a:br>
              <a:rPr lang="es-EC" sz="2400" dirty="0" smtClean="0">
                <a:solidFill>
                  <a:srgbClr val="000000"/>
                </a:solidFill>
              </a:rPr>
            </a:br>
            <a:r>
              <a:rPr lang="es-EC" sz="2400" dirty="0"/>
              <a:t/>
            </a:r>
            <a:br>
              <a:rPr lang="es-EC" sz="2400" dirty="0"/>
            </a:br>
            <a:endParaRPr lang="es-EC" sz="2400" dirty="0"/>
          </a:p>
        </p:txBody>
      </p:sp>
      <p:pic>
        <p:nvPicPr>
          <p:cNvPr id="13314" name="Picture 2" descr="C:\Users\Santiago\Pictures\productos-salvaguard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212" y="1708195"/>
            <a:ext cx="5810250" cy="390525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52057" y="762374"/>
            <a:ext cx="4224895" cy="1569660"/>
          </a:xfrm>
          <a:prstGeom prst="rect">
            <a:avLst/>
          </a:prstGeom>
          <a:noFill/>
        </p:spPr>
        <p:txBody>
          <a:bodyPr wrap="square" lIns="91440" tIns="45720" rIns="91440" bIns="45720">
            <a:spAutoFit/>
          </a:bodyPr>
          <a:lstStyle/>
          <a:p>
            <a:r>
              <a:rPr lang="es-EC" sz="3200" b="1" dirty="0">
                <a:solidFill>
                  <a:schemeClr val="accent1"/>
                </a:solidFill>
              </a:rPr>
              <a:t>Salvaguardias rigen </a:t>
            </a:r>
            <a:br>
              <a:rPr lang="es-EC" sz="3200" b="1" dirty="0">
                <a:solidFill>
                  <a:schemeClr val="accent1"/>
                </a:solidFill>
              </a:rPr>
            </a:br>
            <a:r>
              <a:rPr lang="es-EC" sz="3200" b="1" dirty="0">
                <a:solidFill>
                  <a:schemeClr val="accent1"/>
                </a:solidFill>
              </a:rPr>
              <a:t>hasta junio 2017</a:t>
            </a:r>
            <a:br>
              <a:rPr lang="es-EC" sz="3200" b="1" dirty="0">
                <a:solidFill>
                  <a:schemeClr val="accent1"/>
                </a:solidFill>
              </a:rPr>
            </a:br>
            <a:endParaRPr lang="es-ES" sz="32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7197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53949097"/>
              </p:ext>
            </p:extLst>
          </p:nvPr>
        </p:nvGraphicFramePr>
        <p:xfrm>
          <a:off x="1226782" y="1224633"/>
          <a:ext cx="8128000" cy="503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733264" y="528597"/>
            <a:ext cx="4203511" cy="696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Los productos que tenían:</a:t>
            </a:r>
            <a:endParaRPr lang="es-EC" sz="2000" dirty="0"/>
          </a:p>
        </p:txBody>
      </p:sp>
    </p:spTree>
    <p:extLst>
      <p:ext uri="{BB962C8B-B14F-4D97-AF65-F5344CB8AC3E}">
        <p14:creationId xmlns:p14="http://schemas.microsoft.com/office/powerpoint/2010/main" val="368051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809" y="210235"/>
            <a:ext cx="8596668" cy="1320800"/>
          </a:xfrm>
        </p:spPr>
        <p:txBody>
          <a:bodyPr/>
          <a:lstStyle/>
          <a:p>
            <a:r>
              <a:rPr lang="es-EC" dirty="0" smtClean="0"/>
              <a:t>CONCLUSIONES</a:t>
            </a:r>
            <a:endParaRPr lang="es-EC" dirty="0"/>
          </a:p>
        </p:txBody>
      </p:sp>
      <p:graphicFrame>
        <p:nvGraphicFramePr>
          <p:cNvPr id="3" name="Diagrama 2"/>
          <p:cNvGraphicFramePr/>
          <p:nvPr>
            <p:extLst>
              <p:ext uri="{D42A27DB-BD31-4B8C-83A1-F6EECF244321}">
                <p14:modId xmlns:p14="http://schemas.microsoft.com/office/powerpoint/2010/main" val="576688077"/>
              </p:ext>
            </p:extLst>
          </p:nvPr>
        </p:nvGraphicFramePr>
        <p:xfrm>
          <a:off x="473655" y="990123"/>
          <a:ext cx="973929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46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1568" y="609600"/>
            <a:ext cx="6547714" cy="1179543"/>
          </a:xfrm>
        </p:spPr>
        <p:txBody>
          <a:bodyPr>
            <a:normAutofit/>
          </a:bodyPr>
          <a:lstStyle/>
          <a:p>
            <a:pPr algn="l" defTabSz="914400">
              <a:lnSpc>
                <a:spcPct val="90000"/>
              </a:lnSpc>
              <a:spcBef>
                <a:spcPts val="0"/>
              </a:spcBef>
              <a:buNone/>
            </a:pPr>
            <a:r>
              <a:rPr lang="es-ES" sz="3200" b="1" noProof="1" smtClean="0"/>
              <a:t>Evolución del Sector Industrial</a:t>
            </a:r>
            <a:br>
              <a:rPr lang="es-ES" sz="3200" b="1" noProof="1" smtClean="0"/>
            </a:br>
            <a:r>
              <a:rPr lang="es-ES" sz="3200" b="1" noProof="1" smtClean="0"/>
              <a:t> en el Ecuador de 2005 a 2015</a:t>
            </a:r>
            <a:endParaRPr lang="es-ES" sz="3200" b="1" noProof="1"/>
          </a:p>
        </p:txBody>
      </p:sp>
      <p:graphicFrame>
        <p:nvGraphicFramePr>
          <p:cNvPr id="5" name="Diagrama 4" descr="Proceso de círculos con flecha" title="SmartArt"/>
          <p:cNvGraphicFramePr/>
          <p:nvPr>
            <p:extLst>
              <p:ext uri="{D42A27DB-BD31-4B8C-83A1-F6EECF244321}">
                <p14:modId xmlns:p14="http://schemas.microsoft.com/office/powerpoint/2010/main" val="4074221018"/>
              </p:ext>
            </p:extLst>
          </p:nvPr>
        </p:nvGraphicFramePr>
        <p:xfrm>
          <a:off x="5102352" y="347472"/>
          <a:ext cx="6858000"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677334" y="2272511"/>
            <a:ext cx="4962660" cy="3416320"/>
          </a:xfrm>
          <a:prstGeom prst="rect">
            <a:avLst/>
          </a:prstGeom>
        </p:spPr>
        <p:txBody>
          <a:bodyPr wrap="square">
            <a:spAutoFit/>
          </a:bodyPr>
          <a:lstStyle/>
          <a:p>
            <a:pPr indent="449580" algn="just"/>
            <a:r>
              <a:rPr lang="es-EC" sz="2400" b="1" dirty="0">
                <a:latin typeface="+mj-lt"/>
                <a:ea typeface="Calibri" panose="020F0502020204030204" pitchFamily="34" charset="0"/>
              </a:rPr>
              <a:t>El Ecuador ha sido considerado por mucho como un país que tiene un camino grande por recorrer en cuanto a economía e industrialización, debido a que no todas las ramas del sector industrial han tenido grandes avances y una comercialización eficiente, </a:t>
            </a:r>
            <a:endParaRPr lang="en-US" sz="2400" b="1" dirty="0">
              <a:effectLst/>
              <a:latin typeface="+mj-lt"/>
              <a:ea typeface="Calibri" panose="020F0502020204030204" pitchFamily="34" charset="0"/>
            </a:endParaRPr>
          </a:p>
        </p:txBody>
      </p:sp>
    </p:spTree>
    <p:extLst>
      <p:ext uri="{BB962C8B-B14F-4D97-AF65-F5344CB8AC3E}">
        <p14:creationId xmlns:p14="http://schemas.microsoft.com/office/powerpoint/2010/main" val="3301355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graphicFrame>
        <p:nvGraphicFramePr>
          <p:cNvPr id="3" name="Diagrama 2"/>
          <p:cNvGraphicFramePr/>
          <p:nvPr>
            <p:extLst>
              <p:ext uri="{D42A27DB-BD31-4B8C-83A1-F6EECF244321}">
                <p14:modId xmlns:p14="http://schemas.microsoft.com/office/powerpoint/2010/main" val="2514328000"/>
              </p:ext>
            </p:extLst>
          </p:nvPr>
        </p:nvGraphicFramePr>
        <p:xfrm>
          <a:off x="190320" y="742682"/>
          <a:ext cx="10190052" cy="5851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69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971" y="364901"/>
            <a:ext cx="8596668" cy="1320800"/>
          </a:xfrm>
        </p:spPr>
        <p:txBody>
          <a:bodyPr>
            <a:normAutofit fontScale="90000"/>
          </a:bodyPr>
          <a:lstStyle/>
          <a:p>
            <a:pPr algn="ctr"/>
            <a:r>
              <a:rPr lang="es-EC" b="1" dirty="0" smtClean="0"/>
              <a:t>Propuesta</a:t>
            </a:r>
            <a:br>
              <a:rPr lang="es-EC" b="1" dirty="0" smtClean="0"/>
            </a:br>
            <a:r>
              <a:rPr lang="es-EC" b="1" dirty="0" smtClean="0"/>
              <a:t/>
            </a:r>
            <a:br>
              <a:rPr lang="es-EC" b="1" dirty="0" smtClean="0"/>
            </a:br>
            <a:r>
              <a:rPr lang="es-EC" b="1" dirty="0" smtClean="0"/>
              <a:t>El Porqué</a:t>
            </a:r>
            <a:br>
              <a:rPr lang="es-EC" b="1" dirty="0" smtClean="0"/>
            </a:br>
            <a:endParaRPr lang="es-EC" b="1" dirty="0"/>
          </a:p>
        </p:txBody>
      </p:sp>
      <p:sp>
        <p:nvSpPr>
          <p:cNvPr id="5" name="CuadroTexto 4"/>
          <p:cNvSpPr txBox="1"/>
          <p:nvPr/>
        </p:nvSpPr>
        <p:spPr>
          <a:xfrm>
            <a:off x="715971" y="2079346"/>
            <a:ext cx="9026877" cy="4339650"/>
          </a:xfrm>
          <a:prstGeom prst="rect">
            <a:avLst/>
          </a:prstGeom>
          <a:noFill/>
        </p:spPr>
        <p:txBody>
          <a:bodyPr wrap="square" rtlCol="0">
            <a:spAutoFit/>
          </a:bodyPr>
          <a:lstStyle/>
          <a:p>
            <a:pPr marL="285750" indent="-285750" algn="just">
              <a:buFont typeface="Arial" panose="020B0604020202020204" pitchFamily="34" charset="0"/>
              <a:buChar char="•"/>
            </a:pPr>
            <a:r>
              <a:rPr lang="es-EC" sz="2400" dirty="0"/>
              <a:t>El sector industrial del Ecuador ha vivido un tiempo de relativa estabilidad dentro del periodo 2005 a 2015. </a:t>
            </a:r>
          </a:p>
          <a:p>
            <a:pPr marL="285750" indent="-285750" algn="just">
              <a:buFont typeface="Arial" panose="020B0604020202020204" pitchFamily="34" charset="0"/>
              <a:buChar char="•"/>
            </a:pPr>
            <a:r>
              <a:rPr lang="es-EC" sz="2400" dirty="0" smtClean="0"/>
              <a:t>Es </a:t>
            </a:r>
            <a:r>
              <a:rPr lang="es-EC" sz="2400" dirty="0"/>
              <a:t>importante analizar el hecho de que los acuerdos y relaciones internacionales han complicado la situación económica interna</a:t>
            </a:r>
          </a:p>
          <a:p>
            <a:pPr marL="285750" indent="-285750" algn="just">
              <a:buFont typeface="Arial" panose="020B0604020202020204" pitchFamily="34" charset="0"/>
              <a:buChar char="•"/>
            </a:pPr>
            <a:r>
              <a:rPr lang="es-EC" sz="2400" dirty="0"/>
              <a:t>Se proyecta una potencial caída en la demanda por la desaceleración económica y su inestabilidad productiva</a:t>
            </a:r>
          </a:p>
          <a:p>
            <a:pPr marL="285750" indent="-285750" algn="just">
              <a:buFont typeface="Arial" panose="020B0604020202020204" pitchFamily="34" charset="0"/>
              <a:buChar char="•"/>
            </a:pPr>
            <a:r>
              <a:rPr lang="es-EC" sz="2400" dirty="0"/>
              <a:t>La valoración del dólar crea un ambiente para que los productos importados tengan la atención de los consumidores nacionales, a pesar de las restricciones y salvaguardas.</a:t>
            </a:r>
            <a:endParaRPr lang="en-US" sz="2400" dirty="0"/>
          </a:p>
          <a:p>
            <a:pPr marL="285750" indent="-285750" algn="just">
              <a:lnSpc>
                <a:spcPct val="150000"/>
              </a:lnSpc>
              <a:buFont typeface="Arial" panose="020B0604020202020204" pitchFamily="34" charset="0"/>
              <a:buChar char="•"/>
            </a:pPr>
            <a:endParaRPr lang="es-EC" sz="2400" dirty="0" smtClean="0"/>
          </a:p>
        </p:txBody>
      </p:sp>
    </p:spTree>
    <p:extLst>
      <p:ext uri="{BB962C8B-B14F-4D97-AF65-F5344CB8AC3E}">
        <p14:creationId xmlns:p14="http://schemas.microsoft.com/office/powerpoint/2010/main" val="46174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56823" y="811370"/>
            <a:ext cx="8487177" cy="279448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2400" dirty="0" smtClean="0"/>
              <a:t>La </a:t>
            </a:r>
            <a:r>
              <a:rPr lang="es-EC" sz="2400" dirty="0"/>
              <a:t>dependencia del petróleo constituye una problemática, al igual que el hecho de que llevamos décadas exportando bienes primarios, productos agrícolas y demás recursos naturales no renovables, y por ello se ha creado apatía económica y una comodidad financiera</a:t>
            </a:r>
          </a:p>
        </p:txBody>
      </p:sp>
    </p:spTree>
    <p:extLst>
      <p:ext uri="{BB962C8B-B14F-4D97-AF65-F5344CB8AC3E}">
        <p14:creationId xmlns:p14="http://schemas.microsoft.com/office/powerpoint/2010/main" val="161670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27696"/>
            <a:ext cx="8596668" cy="1320800"/>
          </a:xfrm>
        </p:spPr>
        <p:txBody>
          <a:bodyPr>
            <a:normAutofit/>
          </a:bodyPr>
          <a:lstStyle/>
          <a:p>
            <a:r>
              <a:rPr lang="es-EC" sz="3200" dirty="0"/>
              <a:t>Propuestas generales y su estrategia de implementación</a:t>
            </a:r>
            <a:endParaRPr lang="es-EC" sz="3200" b="1" dirty="0"/>
          </a:p>
        </p:txBody>
      </p:sp>
      <p:sp>
        <p:nvSpPr>
          <p:cNvPr id="3" name="CuadroTexto 2"/>
          <p:cNvSpPr txBox="1"/>
          <p:nvPr/>
        </p:nvSpPr>
        <p:spPr>
          <a:xfrm>
            <a:off x="677334" y="1648496"/>
            <a:ext cx="9071973" cy="507831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2400" dirty="0" smtClean="0"/>
              <a:t>Cambiar </a:t>
            </a:r>
            <a:r>
              <a:rPr lang="es-EC" sz="2400" dirty="0"/>
              <a:t>la estructura productiva con políticas y estrategias tanto de corto, mediano y largo plazo; sobre todo a corto plazo, en donde la estrategia principal de la industria nacional sea previsiva en cuanto a la sustitución selectiva de </a:t>
            </a:r>
            <a:r>
              <a:rPr lang="es-EC" sz="2400" dirty="0" smtClean="0"/>
              <a:t>importaciones</a:t>
            </a:r>
          </a:p>
          <a:p>
            <a:pPr marL="285750" indent="-285750" algn="just">
              <a:lnSpc>
                <a:spcPct val="150000"/>
              </a:lnSpc>
              <a:buFont typeface="Arial" panose="020B0604020202020204" pitchFamily="34" charset="0"/>
              <a:buChar char="•"/>
            </a:pPr>
            <a:endParaRPr lang="es-EC" sz="2400" dirty="0"/>
          </a:p>
          <a:p>
            <a:pPr marL="285750" indent="-285750" algn="just">
              <a:lnSpc>
                <a:spcPct val="150000"/>
              </a:lnSpc>
              <a:buFont typeface="Arial" panose="020B0604020202020204" pitchFamily="34" charset="0"/>
              <a:buChar char="•"/>
            </a:pPr>
            <a:r>
              <a:rPr lang="es-EC" sz="2400" dirty="0" smtClean="0"/>
              <a:t>La </a:t>
            </a:r>
            <a:r>
              <a:rPr lang="es-EC" sz="2400" dirty="0"/>
              <a:t>industria nacional pueda ser protegida en una medida compensatoria para la liquidez </a:t>
            </a:r>
            <a:r>
              <a:rPr lang="es-EC" sz="2400" dirty="0" smtClean="0"/>
              <a:t>local</a:t>
            </a:r>
          </a:p>
          <a:p>
            <a:pPr algn="just">
              <a:lnSpc>
                <a:spcPct val="150000"/>
              </a:lnSpc>
            </a:pPr>
            <a:endParaRPr lang="es-EC" sz="2400" dirty="0"/>
          </a:p>
        </p:txBody>
      </p:sp>
    </p:spTree>
    <p:extLst>
      <p:ext uri="{BB962C8B-B14F-4D97-AF65-F5344CB8AC3E}">
        <p14:creationId xmlns:p14="http://schemas.microsoft.com/office/powerpoint/2010/main" val="174424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533" y="601669"/>
            <a:ext cx="9470265" cy="5632311"/>
          </a:xfrm>
          <a:prstGeom prst="rect">
            <a:avLst/>
          </a:prstGeom>
        </p:spPr>
        <p:txBody>
          <a:bodyPr wrap="square">
            <a:spAutoFit/>
          </a:bodyPr>
          <a:lstStyle/>
          <a:p>
            <a:pPr marL="285750" lvl="0" indent="-285750" algn="just">
              <a:buFont typeface="Arial" panose="020B0604020202020204" pitchFamily="34" charset="0"/>
              <a:buChar char="•"/>
            </a:pPr>
            <a:r>
              <a:rPr lang="es-EC" sz="2400" dirty="0">
                <a:solidFill>
                  <a:prstClr val="black"/>
                </a:solidFill>
              </a:rPr>
              <a:t>Creación de incentivos para mejorar la productividad y eficiencia, primordiales para el incremento de la calidad en los productos terminados, lo cual permitiría mantener una competencia en los mercados internacionales de manera que se creen nuevas oportunidades de negocios y un incremento en la cadena de producción local e </a:t>
            </a:r>
            <a:r>
              <a:rPr lang="es-EC" sz="2400" dirty="0" smtClean="0">
                <a:solidFill>
                  <a:prstClr val="black"/>
                </a:solidFill>
              </a:rPr>
              <a:t>internacional.</a:t>
            </a:r>
          </a:p>
          <a:p>
            <a:pPr marL="285750" lvl="0" indent="-285750" algn="just">
              <a:buFont typeface="Arial" panose="020B0604020202020204" pitchFamily="34" charset="0"/>
              <a:buChar char="•"/>
            </a:pPr>
            <a:endParaRPr lang="es-EC" sz="2400" dirty="0" smtClean="0">
              <a:solidFill>
                <a:prstClr val="black"/>
              </a:solidFill>
            </a:endParaRPr>
          </a:p>
          <a:p>
            <a:pPr marL="285750" indent="-285750" algn="just">
              <a:buFont typeface="Arial" panose="020B0604020202020204" pitchFamily="34" charset="0"/>
              <a:buChar char="•"/>
            </a:pPr>
            <a:r>
              <a:rPr lang="es-EC" sz="2400" dirty="0"/>
              <a:t>L</a:t>
            </a:r>
            <a:r>
              <a:rPr lang="es-EC" sz="2400" dirty="0" smtClean="0"/>
              <a:t>a </a:t>
            </a:r>
            <a:r>
              <a:rPr lang="es-EC" sz="2400" dirty="0"/>
              <a:t>imposición arancelaria para salvaguardar una economía que venía luchando para mantenerse en equilibrio durante la dolarización, resulta difícil de llevar por los medios burocráticos y metodológicos de la </a:t>
            </a:r>
            <a:r>
              <a:rPr lang="es-EC" sz="2400" dirty="0" smtClean="0"/>
              <a:t>Macroeconomía.</a:t>
            </a:r>
            <a:endParaRPr lang="es-EC" sz="2400" dirty="0"/>
          </a:p>
          <a:p>
            <a:pPr marL="285750" indent="-285750" algn="just">
              <a:buFont typeface="Arial" panose="020B0604020202020204" pitchFamily="34" charset="0"/>
              <a:buChar char="•"/>
            </a:pPr>
            <a:endParaRPr lang="es-EC" sz="2400" dirty="0"/>
          </a:p>
          <a:p>
            <a:pPr marL="285750" indent="-285750" algn="just">
              <a:buFont typeface="Arial" panose="020B0604020202020204" pitchFamily="34" charset="0"/>
              <a:buChar char="•"/>
            </a:pPr>
            <a:r>
              <a:rPr lang="es-EC" sz="2400" dirty="0"/>
              <a:t>L</a:t>
            </a:r>
            <a:r>
              <a:rPr lang="es-EC" sz="2400" dirty="0" smtClean="0"/>
              <a:t>a </a:t>
            </a:r>
            <a:r>
              <a:rPr lang="es-EC" sz="2400" dirty="0"/>
              <a:t>responsabilidad de la situación actual en la industria nacional, sea una política de Estado</a:t>
            </a:r>
          </a:p>
          <a:p>
            <a:pPr marL="285750" lvl="0" indent="-285750" algn="just">
              <a:buFont typeface="Arial" panose="020B0604020202020204" pitchFamily="34" charset="0"/>
              <a:buChar char="•"/>
            </a:pPr>
            <a:endParaRPr lang="es-EC" sz="2400" dirty="0">
              <a:solidFill>
                <a:prstClr val="black"/>
              </a:solidFill>
            </a:endParaRPr>
          </a:p>
        </p:txBody>
      </p:sp>
    </p:spTree>
    <p:extLst>
      <p:ext uri="{BB962C8B-B14F-4D97-AF65-F5344CB8AC3E}">
        <p14:creationId xmlns:p14="http://schemas.microsoft.com/office/powerpoint/2010/main" val="163404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844" y="194362"/>
            <a:ext cx="8596668" cy="771553"/>
          </a:xfrm>
        </p:spPr>
        <p:txBody>
          <a:bodyPr>
            <a:normAutofit/>
          </a:bodyPr>
          <a:lstStyle/>
          <a:p>
            <a:r>
              <a:rPr lang="es-EC" sz="3200" b="1" dirty="0" smtClean="0"/>
              <a:t>Propuesta específica</a:t>
            </a:r>
            <a:endParaRPr lang="es-EC" sz="3200" b="1" dirty="0"/>
          </a:p>
        </p:txBody>
      </p:sp>
      <p:sp>
        <p:nvSpPr>
          <p:cNvPr id="3" name="CuadroTexto 2"/>
          <p:cNvSpPr txBox="1"/>
          <p:nvPr/>
        </p:nvSpPr>
        <p:spPr>
          <a:xfrm>
            <a:off x="262751" y="965915"/>
            <a:ext cx="5182636" cy="4893647"/>
          </a:xfrm>
          <a:prstGeom prst="rect">
            <a:avLst/>
          </a:prstGeom>
          <a:noFill/>
        </p:spPr>
        <p:txBody>
          <a:bodyPr wrap="square" rtlCol="0">
            <a:spAutoFit/>
          </a:bodyPr>
          <a:lstStyle/>
          <a:p>
            <a:pPr marL="285750" indent="-285750" algn="just">
              <a:buFont typeface="Arial" panose="020B0604020202020204" pitchFamily="34" charset="0"/>
              <a:buChar char="•"/>
            </a:pPr>
            <a:endParaRPr lang="es-EC" sz="2400" dirty="0"/>
          </a:p>
          <a:p>
            <a:pPr marL="285750" indent="-285750" algn="just">
              <a:buFont typeface="Arial" panose="020B0604020202020204" pitchFamily="34" charset="0"/>
              <a:buChar char="•"/>
            </a:pPr>
            <a:r>
              <a:rPr lang="es-EC" sz="2400" dirty="0"/>
              <a:t>La eco eficiencia es un término que de implementarse en el Ecuador, podría ser una buena alternativa para lograr establecer una culturalización en el uso de recursos </a:t>
            </a:r>
            <a:r>
              <a:rPr lang="es-EC" sz="2400" dirty="0" smtClean="0"/>
              <a:t>naturales, reduciendo  costos e incrementando la, capacidad </a:t>
            </a:r>
            <a:r>
              <a:rPr lang="es-EC" sz="2400" dirty="0"/>
              <a:t>de adquisición local de </a:t>
            </a:r>
            <a:r>
              <a:rPr lang="es-EC" sz="2400" dirty="0" smtClean="0"/>
              <a:t>manufactura</a:t>
            </a:r>
            <a:r>
              <a:rPr lang="es-EC" sz="2400" dirty="0" smtClean="0"/>
              <a:t>.</a:t>
            </a:r>
          </a:p>
          <a:p>
            <a:pPr algn="just"/>
            <a:endParaRPr lang="es-EC" sz="2400" dirty="0" smtClean="0"/>
          </a:p>
          <a:p>
            <a:pPr marL="285750" indent="-285750" algn="just">
              <a:buFont typeface="Arial" panose="020B0604020202020204" pitchFamily="34" charset="0"/>
              <a:buChar char="•"/>
            </a:pPr>
            <a:r>
              <a:rPr lang="es-EC" sz="2400" dirty="0"/>
              <a:t>La eco eficiencia esta basada en un cooperación empresarial. </a:t>
            </a:r>
          </a:p>
        </p:txBody>
      </p:sp>
      <p:pic>
        <p:nvPicPr>
          <p:cNvPr id="17410" name="Picture 2" descr="C:\Users\Santiago\Pictures\ecologia-industri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614" y="854762"/>
            <a:ext cx="5308299" cy="492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0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5968" y="703329"/>
            <a:ext cx="9599401" cy="567847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C" sz="2200" dirty="0"/>
              <a:t>La simbiosis se basa en tres tipos de oportunidades básicas para el intercambio de recursos:</a:t>
            </a:r>
            <a:br>
              <a:rPr lang="es-EC" sz="2200" dirty="0"/>
            </a:br>
            <a:r>
              <a:rPr lang="es-EC" sz="2200" dirty="0" smtClean="0"/>
              <a:t>- </a:t>
            </a:r>
            <a:r>
              <a:rPr lang="es-EC" sz="2200" dirty="0"/>
              <a:t>Reutilización de subproducto.</a:t>
            </a:r>
            <a:br>
              <a:rPr lang="es-EC" sz="2200" dirty="0"/>
            </a:br>
            <a:r>
              <a:rPr lang="es-EC" sz="2200" dirty="0"/>
              <a:t>- Utilización de infraestructura compartida.</a:t>
            </a:r>
            <a:br>
              <a:rPr lang="es-EC" sz="2200" dirty="0"/>
            </a:br>
            <a:r>
              <a:rPr lang="es-EC" sz="2200" dirty="0"/>
              <a:t>- Utilización de servicios comunes.</a:t>
            </a:r>
            <a:br>
              <a:rPr lang="es-EC" sz="2200" dirty="0"/>
            </a:br>
            <a:endParaRPr lang="es-EC" sz="2200" dirty="0" smtClean="0"/>
          </a:p>
          <a:p>
            <a:pPr marL="342900" indent="-342900" algn="just">
              <a:lnSpc>
                <a:spcPct val="150000"/>
              </a:lnSpc>
              <a:buFont typeface="Arial" panose="020B0604020202020204" pitchFamily="34" charset="0"/>
              <a:buChar char="•"/>
            </a:pPr>
            <a:r>
              <a:rPr lang="es-EC" sz="2200" dirty="0" smtClean="0"/>
              <a:t>Una </a:t>
            </a:r>
            <a:r>
              <a:rPr lang="es-EC" sz="2200" dirty="0"/>
              <a:t>simbiosis industrial involucra a industrias y organizaciones tradicionalmente separadas en un intento colectivo para aumentar su competitividad mediante el intercambio comercial de materiales, energía, agua y otros subproductos, así como el uso compartido de activos, logística, experiencia y transferencia de </a:t>
            </a:r>
            <a:r>
              <a:rPr lang="es-EC" sz="2200" dirty="0" smtClean="0"/>
              <a:t>conocimientos.</a:t>
            </a:r>
          </a:p>
        </p:txBody>
      </p:sp>
    </p:spTree>
    <p:extLst>
      <p:ext uri="{BB962C8B-B14F-4D97-AF65-F5344CB8AC3E}">
        <p14:creationId xmlns:p14="http://schemas.microsoft.com/office/powerpoint/2010/main" val="162398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2183" y="1141211"/>
            <a:ext cx="8930305" cy="433965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C" sz="2400" dirty="0" smtClean="0"/>
              <a:t>En </a:t>
            </a:r>
            <a:r>
              <a:rPr lang="es-EC" sz="2400" dirty="0"/>
              <a:t>el Ecuador esto significaría establecer los canales y sinergias adecuadas que se conviertan en principios empresariales, y se de una efectiva búsqueda de aprovechamiento y valorización de material de desecho cotidiano. Por tanto a largo plazo poder reducir la dependencia hacia los recursos naturales, principalmente del petróleo y sus derivados.</a:t>
            </a:r>
          </a:p>
          <a:p>
            <a:pPr algn="just"/>
            <a:endParaRPr lang="es-EC" sz="2400" dirty="0"/>
          </a:p>
        </p:txBody>
      </p:sp>
    </p:spTree>
    <p:extLst>
      <p:ext uri="{BB962C8B-B14F-4D97-AF65-F5344CB8AC3E}">
        <p14:creationId xmlns:p14="http://schemas.microsoft.com/office/powerpoint/2010/main" val="191184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40844" y="1725768"/>
            <a:ext cx="9471220" cy="4870564"/>
          </a:xfrm>
          <a:prstGeom prst="rect">
            <a:avLst/>
          </a:prstGeom>
          <a:noFill/>
        </p:spPr>
        <p:txBody>
          <a:bodyPr wrap="square" rtlCol="0">
            <a:spAutoFit/>
          </a:bodyPr>
          <a:lstStyle/>
          <a:p>
            <a:pPr algn="just">
              <a:lnSpc>
                <a:spcPct val="150000"/>
              </a:lnSpc>
            </a:pPr>
            <a:r>
              <a:rPr lang="es-EC" sz="2300" dirty="0" smtClean="0"/>
              <a:t>La </a:t>
            </a:r>
            <a:r>
              <a:rPr lang="es-EC" sz="2300" dirty="0"/>
              <a:t>industria azucarera tiene como estrategia el uso de todo el bagazo que se obtiene al triturar la caña, lo usan como combustible en las calderas que se utilizan en esta industria, la eficiencia llega a que no es solo esto lo reusable, sino que los lodos que se obtienen </a:t>
            </a:r>
            <a:r>
              <a:rPr lang="es-EC" sz="2300"/>
              <a:t>de </a:t>
            </a:r>
            <a:r>
              <a:rPr lang="es-EC" sz="2300" smtClean="0"/>
              <a:t>uno </a:t>
            </a:r>
            <a:r>
              <a:rPr lang="es-EC" sz="2300" dirty="0"/>
              <a:t>de los procesos del azúcar se vende a productores como abono orgánico por su alto contenido de nutrientes, </a:t>
            </a:r>
            <a:r>
              <a:rPr lang="es-EC" sz="2300" dirty="0" smtClean="0"/>
              <a:t>además, el </a:t>
            </a:r>
            <a:r>
              <a:rPr lang="es-EC" sz="2300" dirty="0"/>
              <a:t>jugo que se obtiene al transformar la caña en azúcar solida se vende a productores de bebidas alcohólicas para sus fines industriales. Es toda una cadena de colaboración interna y con otras industrias</a:t>
            </a:r>
            <a:r>
              <a:rPr lang="es-EC" sz="2300" dirty="0" smtClean="0"/>
              <a:t>.</a:t>
            </a:r>
            <a:endParaRPr lang="es-EC" sz="2300" dirty="0"/>
          </a:p>
        </p:txBody>
      </p:sp>
      <p:sp>
        <p:nvSpPr>
          <p:cNvPr id="4" name="Título 1"/>
          <p:cNvSpPr>
            <a:spLocks noGrp="1"/>
          </p:cNvSpPr>
          <p:nvPr>
            <p:ph type="title"/>
          </p:nvPr>
        </p:nvSpPr>
        <p:spPr>
          <a:xfrm>
            <a:off x="440844" y="194362"/>
            <a:ext cx="8844824" cy="1054889"/>
          </a:xfrm>
        </p:spPr>
        <p:txBody>
          <a:bodyPr>
            <a:normAutofit fontScale="90000"/>
          </a:bodyPr>
          <a:lstStyle/>
          <a:p>
            <a:r>
              <a:rPr lang="es-EC" sz="3200" b="1" dirty="0" smtClean="0"/>
              <a:t>Por ejemplo: </a:t>
            </a:r>
            <a:br>
              <a:rPr lang="es-EC" sz="3200" b="1" dirty="0" smtClean="0"/>
            </a:br>
            <a:r>
              <a:rPr lang="es-EC" sz="3200" b="1" dirty="0" smtClean="0"/>
              <a:t/>
            </a:r>
            <a:br>
              <a:rPr lang="es-EC" sz="3200" b="1" dirty="0" smtClean="0"/>
            </a:br>
            <a:r>
              <a:rPr lang="es-EC" sz="3200" b="1" dirty="0" smtClean="0"/>
              <a:t>La eco eficiencia en la Industria Mexicana</a:t>
            </a:r>
            <a:endParaRPr lang="es-EC" sz="3200" b="1" dirty="0"/>
          </a:p>
        </p:txBody>
      </p:sp>
    </p:spTree>
    <p:extLst>
      <p:ext uri="{BB962C8B-B14F-4D97-AF65-F5344CB8AC3E}">
        <p14:creationId xmlns:p14="http://schemas.microsoft.com/office/powerpoint/2010/main" val="3982620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7333" y="1609858"/>
            <a:ext cx="8930305" cy="461665"/>
          </a:xfrm>
          <a:prstGeom prst="rect">
            <a:avLst/>
          </a:prstGeom>
          <a:noFill/>
        </p:spPr>
        <p:txBody>
          <a:bodyPr wrap="square" rtlCol="0">
            <a:spAutoFit/>
          </a:bodyPr>
          <a:lstStyle/>
          <a:p>
            <a:pPr algn="just"/>
            <a:endParaRPr lang="es-EC" sz="2400" dirty="0"/>
          </a:p>
        </p:txBody>
      </p:sp>
      <p:pic>
        <p:nvPicPr>
          <p:cNvPr id="4" name="Picture 2" descr="http://1.bp.blogspot.com/-YQH_3j6qs5M/ULum_jQC-YI/AAAAAAAAEZ8/zuCQ6duHh4c/s1600/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11" y="1268087"/>
            <a:ext cx="9041932" cy="335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6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3" y="1229710"/>
            <a:ext cx="9059095" cy="2359652"/>
          </a:xfrm>
        </p:spPr>
        <p:txBody>
          <a:bodyPr>
            <a:normAutofit fontScale="90000"/>
          </a:bodyPr>
          <a:lstStyle/>
          <a:p>
            <a:pPr lvl="1" algn="just"/>
            <a:r>
              <a:rPr lang="es-EC" sz="2400" dirty="0">
                <a:solidFill>
                  <a:schemeClr val="tx1"/>
                </a:solidFill>
              </a:rPr>
              <a:t> </a:t>
            </a:r>
            <a:r>
              <a:rPr lang="es-EC" sz="2400" dirty="0" smtClean="0">
                <a:solidFill>
                  <a:schemeClr val="tx1"/>
                </a:solidFill>
              </a:rPr>
              <a:t/>
            </a:r>
            <a:br>
              <a:rPr lang="es-EC" sz="2400" dirty="0" smtClean="0">
                <a:solidFill>
                  <a:schemeClr val="tx1"/>
                </a:solidFill>
              </a:rPr>
            </a:br>
            <a:r>
              <a:rPr lang="es-EC" sz="2400" dirty="0" smtClean="0">
                <a:solidFill>
                  <a:schemeClr val="tx1"/>
                </a:solidFill>
                <a:latin typeface="+mj-lt"/>
              </a:rPr>
              <a:t>En </a:t>
            </a:r>
            <a:r>
              <a:rPr lang="es-EC" sz="2400" dirty="0">
                <a:solidFill>
                  <a:schemeClr val="tx1"/>
                </a:solidFill>
                <a:latin typeface="+mj-lt"/>
              </a:rPr>
              <a:t>la última década, el Ecuador vive una actualización de leyes y reglamentos en cuanto a sus áreas económico-financieras, la imposición de estas leyes, además de una inadecuada interpretación en el sector mercantil ha derivado en un desequilibrio de la balanza comercial</a:t>
            </a:r>
            <a:r>
              <a:rPr lang="es-EC" sz="2400" dirty="0" smtClean="0">
                <a:solidFill>
                  <a:schemeClr val="tx1"/>
                </a:solidFill>
                <a:latin typeface="+mj-lt"/>
              </a:rPr>
              <a:t>.</a:t>
            </a:r>
            <a:br>
              <a:rPr lang="es-EC" sz="2400" dirty="0" smtClean="0">
                <a:solidFill>
                  <a:schemeClr val="tx1"/>
                </a:solidFill>
                <a:latin typeface="+mj-lt"/>
              </a:rPr>
            </a:br>
            <a:r>
              <a:rPr lang="es-EC" sz="2400" dirty="0">
                <a:solidFill>
                  <a:schemeClr val="tx1"/>
                </a:solidFill>
                <a:latin typeface="+mj-lt"/>
              </a:rPr>
              <a:t> </a:t>
            </a:r>
            <a:br>
              <a:rPr lang="es-EC" sz="2400" dirty="0">
                <a:solidFill>
                  <a:schemeClr val="tx1"/>
                </a:solidFill>
                <a:latin typeface="+mj-lt"/>
              </a:rPr>
            </a:br>
            <a:r>
              <a:rPr lang="es-EC" sz="2400" dirty="0" smtClean="0">
                <a:solidFill>
                  <a:schemeClr val="tx1"/>
                </a:solidFill>
                <a:latin typeface="+mj-lt"/>
              </a:rPr>
              <a:t>Es </a:t>
            </a:r>
            <a:r>
              <a:rPr lang="es-EC" sz="2400" dirty="0">
                <a:solidFill>
                  <a:schemeClr val="tx1"/>
                </a:solidFill>
                <a:latin typeface="+mj-lt"/>
              </a:rPr>
              <a:t>importante identificar las verdaderas tendencias financieras que ha generado este desbalance, las estrategias que han permitido equilibrar la economía con ajustes arancelarios y sobre todo determinar los sectores más afectados a través de los efectos inmediatos en sus relaciones comerciales</a:t>
            </a:r>
            <a:r>
              <a:rPr lang="es-EC" sz="2400" dirty="0" smtClean="0">
                <a:solidFill>
                  <a:schemeClr val="tx1"/>
                </a:solidFill>
                <a:latin typeface="+mj-lt"/>
              </a:rPr>
              <a:t>.</a:t>
            </a:r>
            <a:endParaRPr lang="es-EC" sz="2400" dirty="0">
              <a:solidFill>
                <a:schemeClr val="tx1"/>
              </a:solidFill>
              <a:latin typeface="+mj-lt"/>
            </a:endParaRPr>
          </a:p>
        </p:txBody>
      </p:sp>
      <p:sp>
        <p:nvSpPr>
          <p:cNvPr id="3" name="2 Rectángulo"/>
          <p:cNvSpPr/>
          <p:nvPr/>
        </p:nvSpPr>
        <p:spPr>
          <a:xfrm>
            <a:off x="882869" y="742164"/>
            <a:ext cx="8217120" cy="584775"/>
          </a:xfrm>
          <a:prstGeom prst="rect">
            <a:avLst/>
          </a:prstGeom>
          <a:noFill/>
        </p:spPr>
        <p:txBody>
          <a:bodyPr wrap="square" lIns="91440" tIns="45720" rIns="91440" bIns="45720">
            <a:spAutoFit/>
          </a:bodyPr>
          <a:lstStyle/>
          <a:p>
            <a:r>
              <a:rPr lang="es-EC" sz="3200" b="1" dirty="0">
                <a:solidFill>
                  <a:srgbClr val="92D050"/>
                </a:solidFill>
              </a:rPr>
              <a:t>PLANTEAMIENTO DEL PROBLEMA</a:t>
            </a:r>
            <a:endParaRPr lang="es-E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4879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47947020"/>
              </p:ext>
            </p:extLst>
          </p:nvPr>
        </p:nvGraphicFramePr>
        <p:xfrm>
          <a:off x="616861" y="483232"/>
          <a:ext cx="9414243" cy="591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92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tiago\Pictures\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099" y="2104176"/>
            <a:ext cx="4172963" cy="2776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470816127"/>
              </p:ext>
            </p:extLst>
          </p:nvPr>
        </p:nvGraphicFramePr>
        <p:xfrm>
          <a:off x="571690" y="965327"/>
          <a:ext cx="67435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83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imagenes del sector industrial"/>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2192000" cy="6850355"/>
          </a:xfrm>
          <a:prstGeom prst="rect">
            <a:avLst/>
          </a:prstGeom>
          <a:noFill/>
          <a:extLst>
            <a:ext uri="{909E8E84-426E-40DD-AFC4-6F175D3DCCD1}">
              <a14:hiddenFill xmlns:a14="http://schemas.microsoft.com/office/drawing/2010/main">
                <a:solidFill>
                  <a:srgbClr val="FFFFFF"/>
                </a:solidFill>
              </a14:hiddenFill>
            </a:ext>
          </a:extLst>
        </p:spPr>
      </p:pic>
      <p:sp>
        <p:nvSpPr>
          <p:cNvPr id="8" name="2 CuadroTexto"/>
          <p:cNvSpPr txBox="1"/>
          <p:nvPr/>
        </p:nvSpPr>
        <p:spPr>
          <a:xfrm>
            <a:off x="691423" y="719103"/>
            <a:ext cx="4700789" cy="584775"/>
          </a:xfrm>
          <a:prstGeom prst="rect">
            <a:avLst/>
          </a:prstGeom>
          <a:noFill/>
        </p:spPr>
        <p:txBody>
          <a:bodyPr wrap="square" rtlCol="0">
            <a:spAutoFit/>
          </a:bodyPr>
          <a:lstStyle/>
          <a:p>
            <a:r>
              <a:rPr lang="es-EC" sz="3200" b="1" dirty="0" smtClean="0">
                <a:solidFill>
                  <a:srgbClr val="00B050"/>
                </a:solidFill>
              </a:rPr>
              <a:t>La Industria</a:t>
            </a:r>
            <a:endParaRPr lang="es-EC" sz="3200" b="1" dirty="0">
              <a:solidFill>
                <a:srgbClr val="00B050"/>
              </a:solidFill>
            </a:endParaRPr>
          </a:p>
        </p:txBody>
      </p:sp>
      <p:sp>
        <p:nvSpPr>
          <p:cNvPr id="9" name="1 Título"/>
          <p:cNvSpPr>
            <a:spLocks noGrp="1"/>
          </p:cNvSpPr>
          <p:nvPr>
            <p:ph type="title"/>
          </p:nvPr>
        </p:nvSpPr>
        <p:spPr>
          <a:xfrm>
            <a:off x="789399" y="1599158"/>
            <a:ext cx="9323591" cy="4569630"/>
          </a:xfrm>
        </p:spPr>
        <p:txBody>
          <a:bodyPr>
            <a:noAutofit/>
          </a:bodyPr>
          <a:lstStyle/>
          <a:p>
            <a:pPr algn="just">
              <a:lnSpc>
                <a:spcPct val="150000"/>
              </a:lnSpc>
            </a:pPr>
            <a:r>
              <a:rPr lang="es-EC" sz="2400" dirty="0" err="1">
                <a:solidFill>
                  <a:schemeClr val="tx1"/>
                </a:solidFill>
              </a:rPr>
              <a:t>Kotler</a:t>
            </a:r>
            <a:r>
              <a:rPr lang="es-EC" sz="2400" dirty="0">
                <a:solidFill>
                  <a:schemeClr val="tx1"/>
                </a:solidFill>
              </a:rPr>
              <a:t> en su libro Dirección de Marketing: menciona a la industria como: “el grupo de empresas que ofrece un producto o clase de productos que son sustitutos aproximados unos de otros” (</a:t>
            </a:r>
            <a:r>
              <a:rPr lang="es-EC" sz="2400" dirty="0" err="1">
                <a:solidFill>
                  <a:schemeClr val="tx1"/>
                </a:solidFill>
              </a:rPr>
              <a:t>Kotler</a:t>
            </a:r>
            <a:r>
              <a:rPr lang="es-EC" sz="2400" dirty="0">
                <a:solidFill>
                  <a:schemeClr val="tx1"/>
                </a:solidFill>
              </a:rPr>
              <a:t>, 2006). Justamente, reafirma el primer concepto haciendo alusión a la capacidad de este sector en poder diversificar y especificar un producto dentro del mismo proceso de producción.</a:t>
            </a:r>
          </a:p>
        </p:txBody>
      </p:sp>
    </p:spTree>
    <p:extLst>
      <p:ext uri="{BB962C8B-B14F-4D97-AF65-F5344CB8AC3E}">
        <p14:creationId xmlns:p14="http://schemas.microsoft.com/office/powerpoint/2010/main" val="12216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6732" y="970208"/>
            <a:ext cx="8596668" cy="1320800"/>
          </a:xfrm>
        </p:spPr>
        <p:txBody>
          <a:bodyPr>
            <a:normAutofit/>
          </a:bodyPr>
          <a:lstStyle/>
          <a:p>
            <a:r>
              <a:rPr lang="es-EC" sz="3200" b="1" dirty="0" smtClean="0"/>
              <a:t>Tipos de Industrias en el Ecuador</a:t>
            </a:r>
            <a:endParaRPr lang="es-EC" sz="3200" b="1" dirty="0"/>
          </a:p>
        </p:txBody>
      </p:sp>
      <p:sp>
        <p:nvSpPr>
          <p:cNvPr id="3" name="2 CuadroTexto"/>
          <p:cNvSpPr txBox="1"/>
          <p:nvPr/>
        </p:nvSpPr>
        <p:spPr>
          <a:xfrm>
            <a:off x="798490" y="2137893"/>
            <a:ext cx="8075054" cy="3902479"/>
          </a:xfrm>
          <a:prstGeom prst="rect">
            <a:avLst/>
          </a:prstGeom>
          <a:noFill/>
        </p:spPr>
        <p:txBody>
          <a:bodyPr wrap="square" rtlCol="0">
            <a:spAutoFit/>
          </a:bodyPr>
          <a:lstStyle/>
          <a:p>
            <a:pPr marL="457200" indent="-457200">
              <a:lnSpc>
                <a:spcPct val="150000"/>
              </a:lnSpc>
              <a:buFont typeface="Arial" pitchFamily="34" charset="0"/>
              <a:buChar char="•"/>
            </a:pPr>
            <a:r>
              <a:rPr lang="es-EC" sz="2400" dirty="0" smtClean="0"/>
              <a:t>Industria </a:t>
            </a:r>
            <a:r>
              <a:rPr lang="es-EC" sz="2400" dirty="0"/>
              <a:t>Petrolera	</a:t>
            </a:r>
          </a:p>
          <a:p>
            <a:pPr marL="457200" indent="-457200">
              <a:lnSpc>
                <a:spcPct val="150000"/>
              </a:lnSpc>
              <a:buFont typeface="Arial" pitchFamily="34" charset="0"/>
              <a:buChar char="•"/>
            </a:pPr>
            <a:r>
              <a:rPr lang="es-EC" sz="2400" dirty="0" smtClean="0"/>
              <a:t>Industria </a:t>
            </a:r>
            <a:r>
              <a:rPr lang="es-EC" sz="2400" dirty="0"/>
              <a:t>de Alimentos y </a:t>
            </a:r>
            <a:r>
              <a:rPr lang="es-EC" sz="2400" dirty="0" smtClean="0"/>
              <a:t>bebidas</a:t>
            </a:r>
            <a:r>
              <a:rPr lang="es-EC" sz="2400" dirty="0"/>
              <a:t>	</a:t>
            </a:r>
          </a:p>
          <a:p>
            <a:pPr marL="457200" indent="-457200">
              <a:lnSpc>
                <a:spcPct val="150000"/>
              </a:lnSpc>
              <a:buFont typeface="Arial" pitchFamily="34" charset="0"/>
              <a:buChar char="•"/>
            </a:pPr>
            <a:r>
              <a:rPr lang="es-EC" sz="2400" dirty="0" smtClean="0"/>
              <a:t>Industria </a:t>
            </a:r>
            <a:r>
              <a:rPr lang="es-EC" sz="2400" dirty="0"/>
              <a:t>de Productos </a:t>
            </a:r>
            <a:r>
              <a:rPr lang="es-EC" sz="2400" dirty="0" smtClean="0"/>
              <a:t>textiles</a:t>
            </a:r>
            <a:r>
              <a:rPr lang="es-EC" sz="2400" dirty="0"/>
              <a:t>	</a:t>
            </a:r>
          </a:p>
          <a:p>
            <a:pPr marL="457200" indent="-457200">
              <a:lnSpc>
                <a:spcPct val="150000"/>
              </a:lnSpc>
              <a:buFont typeface="Arial" pitchFamily="34" charset="0"/>
              <a:buChar char="•"/>
            </a:pPr>
            <a:r>
              <a:rPr lang="es-EC" sz="2400" dirty="0" smtClean="0"/>
              <a:t>Industria </a:t>
            </a:r>
            <a:r>
              <a:rPr lang="es-EC" sz="2400" dirty="0"/>
              <a:t>de Productos de </a:t>
            </a:r>
            <a:r>
              <a:rPr lang="es-EC" sz="2400" dirty="0" smtClean="0"/>
              <a:t>madera</a:t>
            </a:r>
            <a:r>
              <a:rPr lang="es-EC" sz="2400" dirty="0"/>
              <a:t>	</a:t>
            </a:r>
          </a:p>
          <a:p>
            <a:pPr marL="457200" indent="-457200">
              <a:lnSpc>
                <a:spcPct val="150000"/>
              </a:lnSpc>
              <a:buFont typeface="Arial" pitchFamily="34" charset="0"/>
              <a:buChar char="•"/>
            </a:pPr>
            <a:r>
              <a:rPr lang="es-EC" sz="2400" dirty="0" smtClean="0"/>
              <a:t>Industria </a:t>
            </a:r>
            <a:r>
              <a:rPr lang="es-EC" sz="2400" dirty="0"/>
              <a:t>Metalmecánica	</a:t>
            </a:r>
          </a:p>
          <a:p>
            <a:pPr marL="457200" indent="-457200">
              <a:lnSpc>
                <a:spcPct val="150000"/>
              </a:lnSpc>
              <a:buFont typeface="Arial" pitchFamily="34" charset="0"/>
              <a:buChar char="•"/>
            </a:pPr>
            <a:r>
              <a:rPr lang="es-EC" sz="2400" dirty="0" smtClean="0"/>
              <a:t>Industria </a:t>
            </a:r>
            <a:r>
              <a:rPr lang="es-EC" sz="2400" dirty="0"/>
              <a:t>de </a:t>
            </a:r>
            <a:r>
              <a:rPr lang="es-EC" sz="2400" dirty="0" smtClean="0"/>
              <a:t>Plástico</a:t>
            </a:r>
            <a:r>
              <a:rPr lang="es-EC" sz="2400" dirty="0"/>
              <a:t>	</a:t>
            </a:r>
          </a:p>
          <a:p>
            <a:pPr marL="457200" indent="-457200">
              <a:lnSpc>
                <a:spcPct val="150000"/>
              </a:lnSpc>
              <a:buFont typeface="Arial" pitchFamily="34" charset="0"/>
              <a:buChar char="•"/>
            </a:pPr>
            <a:r>
              <a:rPr lang="es-EC" sz="2400" dirty="0" smtClean="0"/>
              <a:t>Industria </a:t>
            </a:r>
            <a:r>
              <a:rPr lang="es-EC" sz="2400" dirty="0"/>
              <a:t>de Farmacéuticos y </a:t>
            </a:r>
            <a:r>
              <a:rPr lang="es-EC" sz="2400" dirty="0" smtClean="0"/>
              <a:t>Cosméticos</a:t>
            </a:r>
            <a:r>
              <a:rPr lang="es-EC" sz="2400" dirty="0"/>
              <a:t>	</a:t>
            </a:r>
          </a:p>
        </p:txBody>
      </p:sp>
    </p:spTree>
    <p:extLst>
      <p:ext uri="{BB962C8B-B14F-4D97-AF65-F5344CB8AC3E}">
        <p14:creationId xmlns:p14="http://schemas.microsoft.com/office/powerpoint/2010/main" val="42878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756" y="880056"/>
            <a:ext cx="8596668" cy="1320800"/>
          </a:xfrm>
        </p:spPr>
        <p:txBody>
          <a:bodyPr>
            <a:normAutofit/>
          </a:bodyPr>
          <a:lstStyle/>
          <a:p>
            <a:r>
              <a:rPr lang="es-EC" sz="3200" b="1" dirty="0" smtClean="0"/>
              <a:t>Aranceles</a:t>
            </a:r>
            <a:endParaRPr lang="es-EC" sz="3200" b="1" dirty="0"/>
          </a:p>
        </p:txBody>
      </p:sp>
      <p:sp>
        <p:nvSpPr>
          <p:cNvPr id="3" name="2 CuadroTexto"/>
          <p:cNvSpPr txBox="1"/>
          <p:nvPr/>
        </p:nvSpPr>
        <p:spPr>
          <a:xfrm>
            <a:off x="734095" y="1983347"/>
            <a:ext cx="8577329" cy="3348481"/>
          </a:xfrm>
          <a:prstGeom prst="rect">
            <a:avLst/>
          </a:prstGeom>
          <a:noFill/>
        </p:spPr>
        <p:txBody>
          <a:bodyPr wrap="square" rtlCol="0">
            <a:spAutoFit/>
          </a:bodyPr>
          <a:lstStyle/>
          <a:p>
            <a:pPr algn="just">
              <a:lnSpc>
                <a:spcPct val="150000"/>
              </a:lnSpc>
            </a:pPr>
            <a:r>
              <a:rPr lang="es-EC" sz="2400" dirty="0" smtClean="0"/>
              <a:t>Es el impuesto </a:t>
            </a:r>
            <a:r>
              <a:rPr lang="es-EC" sz="2400" dirty="0"/>
              <a:t>que se paga por los bienes que son importados hacia una nación. Además, son derechos de aduana que pueden ser determinados - ad </a:t>
            </a:r>
            <a:r>
              <a:rPr lang="es-EC" sz="2400" dirty="0" err="1"/>
              <a:t>valorem</a:t>
            </a:r>
            <a:r>
              <a:rPr lang="es-EC" sz="2400" dirty="0"/>
              <a:t>. </a:t>
            </a:r>
            <a:r>
              <a:rPr lang="es-EC" sz="2400" dirty="0" smtClean="0"/>
              <a:t>Los </a:t>
            </a:r>
            <a:r>
              <a:rPr lang="es-EC" sz="2400" dirty="0"/>
              <a:t>derechos de aduana determinados exigen al pago de una cantidad específica por cada uno de los artículos importados, por cada unidad de peso o de </a:t>
            </a:r>
            <a:r>
              <a:rPr lang="es-EC" sz="2400" dirty="0" smtClean="0"/>
              <a:t>volumen.</a:t>
            </a:r>
            <a:endParaRPr lang="es-EC" sz="2400" dirty="0"/>
          </a:p>
        </p:txBody>
      </p:sp>
    </p:spTree>
    <p:extLst>
      <p:ext uri="{BB962C8B-B14F-4D97-AF65-F5344CB8AC3E}">
        <p14:creationId xmlns:p14="http://schemas.microsoft.com/office/powerpoint/2010/main" val="799863104"/>
      </p:ext>
    </p:extLst>
  </p:cSld>
  <p:clrMapOvr>
    <a:masterClrMapping/>
  </p:clrMapOvr>
</p:sld>
</file>

<file path=ppt/theme/theme1.xml><?xml version="1.0" encoding="utf-8"?>
<a:theme xmlns:a="http://schemas.openxmlformats.org/drawingml/2006/main" name="Process 03 16x9">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cess03_16x9_TP102888901" id="{C4DBD7D9-BBDE-4AFC-B1E0-E7E08A9AA369}" vid="{F11D4E36-4743-491E-80A2-D84548A09180}"/>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DBDFAA-5DAE-4B25-8F84-56997B5A6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 SmartArt de proceso de círculos con flecha (azul-verde sobre negro), panorámica</Template>
  <TotalTime>0</TotalTime>
  <Words>1932</Words>
  <Application>Microsoft Office PowerPoint</Application>
  <PresentationFormat>Panorámica</PresentationFormat>
  <Paragraphs>166</Paragraphs>
  <Slides>39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39</vt:i4>
      </vt:variant>
    </vt:vector>
  </HeadingPairs>
  <TitlesOfParts>
    <vt:vector size="48" baseType="lpstr">
      <vt:lpstr>Arial Unicode MS</vt:lpstr>
      <vt:lpstr>Arial</vt:lpstr>
      <vt:lpstr>Calibri</vt:lpstr>
      <vt:lpstr>Corbel</vt:lpstr>
      <vt:lpstr>Times New Roman</vt:lpstr>
      <vt:lpstr>Trebuchet MS</vt:lpstr>
      <vt:lpstr>Wingdings 3</vt:lpstr>
      <vt:lpstr>Process 03 16x9</vt:lpstr>
      <vt:lpstr>Faceta</vt:lpstr>
      <vt:lpstr>Presentación de PowerPoint</vt:lpstr>
      <vt:lpstr>Investigación  sobre la evolución e impacto  de las medidas arancelarias  en la balanza comercial y su relación con la economía  del sector industrial en el Ecuador, durante el período 2005 – 2015</vt:lpstr>
      <vt:lpstr>Evolución del Sector Industrial  en el Ecuador de 2005 a 2015</vt:lpstr>
      <vt:lpstr>  En la última década, el Ecuador vive una actualización de leyes y reglamentos en cuanto a sus áreas económico-financieras, la imposición de estas leyes, además de una inadecuada interpretación en el sector mercantil ha derivado en un desequilibrio de la balanza comercial.   Es importante identificar las verdaderas tendencias financieras que ha generado este desbalance, las estrategias que han permitido equilibrar la economía con ajustes arancelarios y sobre todo determinar los sectores más afectados a través de los efectos inmediatos en sus relaciones comerciales.</vt:lpstr>
      <vt:lpstr>Presentación de PowerPoint</vt:lpstr>
      <vt:lpstr>Presentación de PowerPoint</vt:lpstr>
      <vt:lpstr>Kotler en su libro Dirección de Marketing: menciona a la industria como: “el grupo de empresas que ofrece un producto o clase de productos que son sustitutos aproximados unos de otros” (Kotler, 2006). Justamente, reafirma el primer concepto haciendo alusión a la capacidad de este sector en poder diversificar y especificar un producto dentro del mismo proceso de producción.</vt:lpstr>
      <vt:lpstr>Tipos de Industrias en el Ecuador</vt:lpstr>
      <vt:lpstr>Aranceles</vt:lpstr>
      <vt:lpstr>Aranceles </vt:lpstr>
      <vt:lpstr>Restricciones Arancelarias</vt:lpstr>
      <vt:lpstr>Restricciones Sectoriales</vt:lpstr>
      <vt:lpstr>Las Exportaciones e Importaciones en el Ecuador  Periodo de estudio 2005 a 2015  Una prospectiva para la balanza de pagos</vt:lpstr>
      <vt:lpstr>Exportaciones No Petroleras a 2015</vt:lpstr>
      <vt:lpstr>Exportaciones </vt:lpstr>
      <vt:lpstr>Exportaciones Sector Industrial</vt:lpstr>
      <vt:lpstr>Importaciones</vt:lpstr>
      <vt:lpstr>Volumen del Sector Industrial</vt:lpstr>
      <vt:lpstr>Tendencia de crecimiento Sector Industrial</vt:lpstr>
      <vt:lpstr>Presentación de PowerPoint</vt:lpstr>
      <vt:lpstr>Balanza Comercial</vt:lpstr>
      <vt:lpstr>Presentación de PowerPoint</vt:lpstr>
      <vt:lpstr>Balanza de Pagos 2005 a 2015</vt:lpstr>
      <vt:lpstr>La proyección para 2017</vt:lpstr>
      <vt:lpstr>Medidas en 2017</vt:lpstr>
      <vt:lpstr>Presentación de PowerPoint</vt:lpstr>
      <vt:lpstr>  - Está previsto el desmontaje de las salvaguardias por balanza de pagos.  - El cronograma de reducción es gradual y se aplicará entre abril y junio de este año.   </vt:lpstr>
      <vt:lpstr>Presentación de PowerPoint</vt:lpstr>
      <vt:lpstr>CONCLUSIONES</vt:lpstr>
      <vt:lpstr>RECOMENDACIONES</vt:lpstr>
      <vt:lpstr>Propuesta  El Porqué </vt:lpstr>
      <vt:lpstr>Presentación de PowerPoint</vt:lpstr>
      <vt:lpstr>Propuestas generales y su estrategia de implementación</vt:lpstr>
      <vt:lpstr>Presentación de PowerPoint</vt:lpstr>
      <vt:lpstr>Propuesta específica</vt:lpstr>
      <vt:lpstr>Presentación de PowerPoint</vt:lpstr>
      <vt:lpstr>Presentación de PowerPoint</vt:lpstr>
      <vt:lpstr>Por ejemplo:   La eco eficiencia en la Industria Mexicana</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2017-05-09T17:37:26Z</dcterms:created>
  <dcterms:modified xsi:type="dcterms:W3CDTF">2017-06-08T00:35:03Z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TC028889129991</vt:lpwstr>
  </property>
</Properties>
</file>