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5" r:id="rId8"/>
    <p:sldId id="266" r:id="rId9"/>
    <p:sldId id="284" r:id="rId10"/>
    <p:sldId id="262" r:id="rId11"/>
    <p:sldId id="263" r:id="rId12"/>
    <p:sldId id="264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85" r:id="rId27"/>
    <p:sldId id="281" r:id="rId28"/>
    <p:sldId id="282" r:id="rId29"/>
    <p:sldId id="279" r:id="rId30"/>
    <p:sldId id="283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50"/>
              <a:t>tablas</a:t>
            </a:r>
            <a:r>
              <a:rPr lang="en-US" sz="1050" baseline="0"/>
              <a:t> que operan con las ventas / software genesis</a:t>
            </a:r>
            <a:endParaRPr lang="en-US" sz="105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Estadiaticas de la Base de Datos del Software GENESIS - E/R Ventas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6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explosion val="0"/>
            <c:spPr>
              <a:solidFill>
                <a:schemeClr val="accent6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Tablas Ventas</c:v>
                </c:pt>
                <c:pt idx="1">
                  <c:v>Otras tablas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14</c:v>
                </c:pt>
                <c:pt idx="1">
                  <c:v>50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2011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in_cabecera</c:v>
                </c:pt>
                <c:pt idx="1">
                  <c:v>in_movimientos</c:v>
                </c:pt>
                <c:pt idx="2">
                  <c:v>cxc_auxiliar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39931</c:v>
                </c:pt>
                <c:pt idx="1">
                  <c:v>60602</c:v>
                </c:pt>
                <c:pt idx="2">
                  <c:v>35090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in_cabecera</c:v>
                </c:pt>
                <c:pt idx="1">
                  <c:v>in_movimientos</c:v>
                </c:pt>
                <c:pt idx="2">
                  <c:v>cxc_auxiliar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36769</c:v>
                </c:pt>
                <c:pt idx="1">
                  <c:v>55829</c:v>
                </c:pt>
                <c:pt idx="2">
                  <c:v>36204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2013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in_cabecera</c:v>
                </c:pt>
                <c:pt idx="1">
                  <c:v>in_movimientos</c:v>
                </c:pt>
                <c:pt idx="2">
                  <c:v>cxc_auxiliar</c:v>
                </c:pt>
              </c:strCache>
            </c:strRef>
          </c:cat>
          <c:val>
            <c:numRef>
              <c:f>Hoja1!$D$2:$D$4</c:f>
              <c:numCache>
                <c:formatCode>General</c:formatCode>
                <c:ptCount val="3"/>
                <c:pt idx="0">
                  <c:v>36818</c:v>
                </c:pt>
                <c:pt idx="1">
                  <c:v>49333</c:v>
                </c:pt>
                <c:pt idx="2">
                  <c:v>35403</c:v>
                </c:pt>
              </c:numCache>
            </c:numRef>
          </c:val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2014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in_cabecera</c:v>
                </c:pt>
                <c:pt idx="1">
                  <c:v>in_movimientos</c:v>
                </c:pt>
                <c:pt idx="2">
                  <c:v>cxc_auxiliar</c:v>
                </c:pt>
              </c:strCache>
            </c:strRef>
          </c:cat>
          <c:val>
            <c:numRef>
              <c:f>Hoja1!$E$2:$E$4</c:f>
              <c:numCache>
                <c:formatCode>General</c:formatCode>
                <c:ptCount val="3"/>
                <c:pt idx="0">
                  <c:v>37456</c:v>
                </c:pt>
                <c:pt idx="1">
                  <c:v>50139</c:v>
                </c:pt>
                <c:pt idx="2">
                  <c:v>36098</c:v>
                </c:pt>
              </c:numCache>
            </c:numRef>
          </c:val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2015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in_cabecera</c:v>
                </c:pt>
                <c:pt idx="1">
                  <c:v>in_movimientos</c:v>
                </c:pt>
                <c:pt idx="2">
                  <c:v>cxc_auxiliar</c:v>
                </c:pt>
              </c:strCache>
            </c:strRef>
          </c:cat>
          <c:val>
            <c:numRef>
              <c:f>Hoja1!$F$2:$F$4</c:f>
              <c:numCache>
                <c:formatCode>General</c:formatCode>
                <c:ptCount val="3"/>
                <c:pt idx="0">
                  <c:v>30767</c:v>
                </c:pt>
                <c:pt idx="1">
                  <c:v>45826</c:v>
                </c:pt>
                <c:pt idx="2">
                  <c:v>30057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88835376"/>
        <c:axId val="388836464"/>
      </c:barChart>
      <c:catAx>
        <c:axId val="388835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88836464"/>
        <c:crosses val="autoZero"/>
        <c:auto val="1"/>
        <c:lblAlgn val="ctr"/>
        <c:lblOffset val="100"/>
        <c:noMultiLvlLbl val="0"/>
      </c:catAx>
      <c:valAx>
        <c:axId val="388836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88835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WEKA</a:t>
            </a:r>
            <a:r>
              <a:rPr lang="es-EC" baseline="0"/>
              <a:t> - FORECASTING</a:t>
            </a:r>
            <a:endParaRPr lang="es-EC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Hoja1!$B$2:$B$4</c:f>
              <c:numCache>
                <c:formatCode>General</c:formatCode>
                <c:ptCount val="3"/>
                <c:pt idx="0">
                  <c:v>1254159.42</c:v>
                </c:pt>
                <c:pt idx="1">
                  <c:v>1311620.08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388837552"/>
        <c:axId val="388838096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Forecasting</c:v>
                </c:pt>
              </c:strCache>
            </c:strRef>
          </c:tx>
          <c:spPr>
            <a:ln w="28575" cap="rnd">
              <a:solidFill>
                <a:schemeClr val="accent6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>
                  <c:v>1254159.42</c:v>
                </c:pt>
                <c:pt idx="1">
                  <c:v>1311620.08</c:v>
                </c:pt>
                <c:pt idx="2">
                  <c:v>1352827.3259999999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8837552"/>
        <c:axId val="388838096"/>
      </c:lineChart>
      <c:catAx>
        <c:axId val="388837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88838096"/>
        <c:crosses val="autoZero"/>
        <c:auto val="1"/>
        <c:lblAlgn val="ctr"/>
        <c:lblOffset val="100"/>
        <c:noMultiLvlLbl val="0"/>
      </c:catAx>
      <c:valAx>
        <c:axId val="388838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88837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 err="1" smtClean="0"/>
              <a:t>VEntas</a:t>
            </a:r>
            <a:r>
              <a:rPr lang="en-US" baseline="0" dirty="0" smtClean="0"/>
              <a:t> </a:t>
            </a:r>
            <a:r>
              <a:rPr lang="en-US" dirty="0" smtClean="0"/>
              <a:t>2011 - 2015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1992193910101925"/>
          <c:y val="0.13304238222497297"/>
          <c:w val="0.85017237712656712"/>
          <c:h val="0.76870110756866472"/>
        </c:manualLayout>
      </c:layout>
      <c:lineChart>
        <c:grouping val="standard"/>
        <c:varyColors val="0"/>
        <c:ser>
          <c:idx val="0"/>
          <c:order val="0"/>
          <c:tx>
            <c:strRef>
              <c:f>Hoja1!$G$6</c:f>
              <c:strCache>
                <c:ptCount val="1"/>
                <c:pt idx="0">
                  <c:v>Ventas</c:v>
                </c:pt>
              </c:strCache>
            </c:strRef>
          </c:tx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6"/>
              </a:outerShdw>
            </a:effectLst>
          </c:spPr>
          <c:marker>
            <c:symbol val="none"/>
          </c:marker>
          <c:dLbls>
            <c:dLbl>
              <c:idx val="0"/>
              <c:spPr>
                <a:solidFill>
                  <a:schemeClr val="accent6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solidFill>
                  <a:schemeClr val="accent6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solidFill>
                  <a:schemeClr val="accent6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solidFill>
                  <a:schemeClr val="accent6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solidFill>
                  <a:schemeClr val="accent6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solidFill>
                  <a:schemeClr val="accent6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accent6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Hoja1!$F$7:$F$12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Hoja1!$G$7:$G$12</c:f>
              <c:numCache>
                <c:formatCode>General</c:formatCode>
                <c:ptCount val="6"/>
                <c:pt idx="0">
                  <c:v>1452725.48</c:v>
                </c:pt>
                <c:pt idx="1">
                  <c:v>1544823.61</c:v>
                </c:pt>
                <c:pt idx="2">
                  <c:v>1200808.04</c:v>
                </c:pt>
                <c:pt idx="3">
                  <c:v>1254159.42</c:v>
                </c:pt>
                <c:pt idx="4">
                  <c:v>1311620.08</c:v>
                </c:pt>
                <c:pt idx="5">
                  <c:v>1352827.37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74947232"/>
        <c:axId val="174936352"/>
      </c:lineChart>
      <c:catAx>
        <c:axId val="17494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3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4936352"/>
        <c:crosses val="autoZero"/>
        <c:auto val="1"/>
        <c:lblAlgn val="ctr"/>
        <c:lblOffset val="100"/>
        <c:noMultiLvlLbl val="0"/>
      </c:catAx>
      <c:valAx>
        <c:axId val="174936352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$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crossAx val="1749472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6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dirty="0" smtClean="0"/>
              <a:t>Ventas 2011</a:t>
            </a:r>
            <a:r>
              <a:rPr lang="es-EC" baseline="0" dirty="0" smtClean="0"/>
              <a:t> - 2015</a:t>
            </a:r>
            <a:endParaRPr lang="es-EC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areaChart>
        <c:grouping val="percent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388834288"/>
        <c:axId val="388840816"/>
        <c:extLst>
          <c:ext xmlns:c15="http://schemas.microsoft.com/office/drawing/2012/chart" uri="{02D57815-91ED-43cb-92C2-25804820EDAC}">
            <c15:filteredArea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Hoja2!$D$4</c15:sqref>
                        </c15:formulaRef>
                      </c:ext>
                    </c:extLst>
                    <c:strCache>
                      <c:ptCount val="1"/>
                      <c:pt idx="0">
                        <c:v>Años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6">
                          <a:tint val="65000"/>
                          <a:lumMod val="110000"/>
                          <a:satMod val="105000"/>
                          <a:tint val="67000"/>
                        </a:schemeClr>
                      </a:gs>
                      <a:gs pos="50000">
                        <a:schemeClr val="accent6">
                          <a:tint val="65000"/>
                          <a:lumMod val="105000"/>
                          <a:satMod val="103000"/>
                          <a:tint val="73000"/>
                        </a:schemeClr>
                      </a:gs>
                      <a:gs pos="100000">
                        <a:schemeClr val="accent6">
                          <a:tint val="65000"/>
                          <a:lumMod val="105000"/>
                          <a:satMod val="109000"/>
                          <a:tint val="81000"/>
                        </a:schemeClr>
                      </a:gs>
                    </a:gsLst>
                    <a:lin ang="5400000" scaled="0"/>
                  </a:gradFill>
                  <a:ln w="9525" cap="flat" cmpd="sng" algn="ctr">
                    <a:solidFill>
                      <a:schemeClr val="accent6">
                        <a:tint val="65000"/>
                        <a:shade val="95000"/>
                      </a:schemeClr>
                    </a:solidFill>
                    <a:round/>
                  </a:ln>
                  <a:effectLst/>
                </c:spPr>
                <c:val>
                  <c:numRef>
                    <c:extLst>
                      <c:ext uri="{02D57815-91ED-43cb-92C2-25804820EDAC}">
                        <c15:formulaRef>
                          <c15:sqref>Hoja2!$D$5:$D$10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2011</c:v>
                      </c:pt>
                      <c:pt idx="1">
                        <c:v>2012</c:v>
                      </c:pt>
                      <c:pt idx="2">
                        <c:v>2013</c:v>
                      </c:pt>
                      <c:pt idx="3">
                        <c:v>2014</c:v>
                      </c:pt>
                      <c:pt idx="4">
                        <c:v>2015</c:v>
                      </c:pt>
                      <c:pt idx="5">
                        <c:v>2016</c:v>
                      </c:pt>
                    </c:numCache>
                  </c:numRef>
                </c:val>
              </c15:ser>
            </c15:filteredAreaSeries>
          </c:ext>
        </c:extLst>
      </c:areaChart>
      <c:barChart>
        <c:barDir val="col"/>
        <c:grouping val="clustered"/>
        <c:varyColors val="0"/>
        <c:ser>
          <c:idx val="1"/>
          <c:order val="1"/>
          <c:tx>
            <c:strRef>
              <c:f>Hoja2!$E$4</c:f>
              <c:strCache>
                <c:ptCount val="1"/>
                <c:pt idx="0">
                  <c:v>Ventas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/>
          </c:spPr>
          <c:invertIfNegative val="0"/>
          <c:val>
            <c:numRef>
              <c:f>Hoja2!$E$5:$E$10</c:f>
              <c:numCache>
                <c:formatCode>General</c:formatCode>
                <c:ptCount val="6"/>
                <c:pt idx="0">
                  <c:v>1452725.48</c:v>
                </c:pt>
                <c:pt idx="1">
                  <c:v>1544823.61</c:v>
                </c:pt>
                <c:pt idx="2">
                  <c:v>1200808.04</c:v>
                </c:pt>
                <c:pt idx="3">
                  <c:v>1254159.42</c:v>
                </c:pt>
                <c:pt idx="4">
                  <c:v>1311620.08</c:v>
                </c:pt>
                <c:pt idx="5">
                  <c:v>1352827.37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8834288"/>
        <c:axId val="388840816"/>
      </c:barChart>
      <c:lineChart>
        <c:grouping val="standard"/>
        <c:varyColors val="0"/>
        <c:ser>
          <c:idx val="2"/>
          <c:order val="2"/>
          <c:tx>
            <c:strRef>
              <c:f>Hoja2!$F$4</c:f>
              <c:strCache>
                <c:ptCount val="1"/>
                <c:pt idx="0">
                  <c:v>%</c:v>
                </c:pt>
              </c:strCache>
            </c:strRef>
          </c:tx>
          <c:spPr>
            <a:ln w="15875" cap="rnd">
              <a:solidFill>
                <a:schemeClr val="accent6">
                  <a:shade val="65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Hoja2!$F$5:$F$10</c:f>
              <c:numCache>
                <c:formatCode>0%</c:formatCode>
                <c:ptCount val="6"/>
                <c:pt idx="0">
                  <c:v>0</c:v>
                </c:pt>
                <c:pt idx="1">
                  <c:v>-6.3396788497163362E-2</c:v>
                </c:pt>
                <c:pt idx="2">
                  <c:v>-0.22268922339942748</c:v>
                </c:pt>
                <c:pt idx="3">
                  <c:v>4.4429565944611671E-2</c:v>
                </c:pt>
                <c:pt idx="4">
                  <c:v>4.5816073366494472E-2</c:v>
                </c:pt>
                <c:pt idx="5">
                  <c:v>3.1417092974056968E-2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8841904"/>
        <c:axId val="388839184"/>
      </c:lineChart>
      <c:catAx>
        <c:axId val="388834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88840816"/>
        <c:crosses val="autoZero"/>
        <c:auto val="1"/>
        <c:lblAlgn val="ctr"/>
        <c:lblOffset val="100"/>
        <c:noMultiLvlLbl val="0"/>
      </c:catAx>
      <c:valAx>
        <c:axId val="388840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$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88834288"/>
        <c:crosses val="autoZero"/>
        <c:crossBetween val="between"/>
      </c:valAx>
      <c:valAx>
        <c:axId val="388839184"/>
        <c:scaling>
          <c:orientation val="minMax"/>
        </c:scaling>
        <c:delete val="0"/>
        <c:axPos val="r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88841904"/>
        <c:crosses val="max"/>
        <c:crossBetween val="between"/>
      </c:valAx>
      <c:catAx>
        <c:axId val="388841904"/>
        <c:scaling>
          <c:orientation val="minMax"/>
        </c:scaling>
        <c:delete val="1"/>
        <c:axPos val="b"/>
        <c:majorTickMark val="none"/>
        <c:minorTickMark val="none"/>
        <c:tickLblPos val="nextTo"/>
        <c:crossAx val="388839184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defRPr sz="900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00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3/23/2017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70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3/23/2017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009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3/23/2017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705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3/23/2017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4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3/23/2017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41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3/23/2017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031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3/23/2017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327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3/23/2017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043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3/23/2017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169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3/23/2017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688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3/23/2017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310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05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160456" y="912514"/>
            <a:ext cx="4709486" cy="504949"/>
          </a:xfrm>
        </p:spPr>
        <p:txBody>
          <a:bodyPr>
            <a:noAutofit/>
          </a:bodyPr>
          <a:lstStyle/>
          <a:p>
            <a:pPr algn="r"/>
            <a:r>
              <a:rPr lang="es-EC" sz="2400" b="1" dirty="0"/>
              <a:t>CARRERA DE MAESTRÍA EN GESTIÓN DE SISTEMAS DE INFORMACIÓN E INTELIGENCIA DE NEGOCIOS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14712" y="3207977"/>
            <a:ext cx="9253897" cy="760262"/>
          </a:xfrm>
        </p:spPr>
        <p:txBody>
          <a:bodyPr>
            <a:noAutofit/>
          </a:bodyPr>
          <a:lstStyle/>
          <a:p>
            <a:r>
              <a:rPr lang="es-EC" sz="2000" i="1" dirty="0" smtClean="0"/>
              <a:t>Análisis de tendencias y descubrimiento de patrones de comportamiento de ventas para la empresa GARWATER utilizando algoritmos y técnicas de minería de datos</a:t>
            </a:r>
            <a:endParaRPr lang="es-EC" sz="2000" i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2" y="394932"/>
            <a:ext cx="6695727" cy="1729290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476756" y="5424360"/>
            <a:ext cx="1175695" cy="6871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400" dirty="0" smtClean="0">
                <a:solidFill>
                  <a:schemeClr val="tx1"/>
                </a:solidFill>
              </a:rPr>
              <a:t>tutor:   </a:t>
            </a:r>
            <a:endParaRPr lang="es-EC" sz="2400" dirty="0">
              <a:solidFill>
                <a:schemeClr val="tx1"/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476757" y="2966134"/>
            <a:ext cx="4161629" cy="6871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400" dirty="0" smtClean="0">
                <a:solidFill>
                  <a:schemeClr val="tx1"/>
                </a:solidFill>
              </a:rPr>
              <a:t>tema:</a:t>
            </a:r>
            <a:endParaRPr lang="es-EC" sz="2400" dirty="0">
              <a:solidFill>
                <a:schemeClr val="tx1"/>
              </a:solidFill>
            </a:endParaRPr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1652451" y="4599915"/>
            <a:ext cx="3915179" cy="824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C" sz="2000" i="1" dirty="0" smtClean="0">
                <a:solidFill>
                  <a:schemeClr val="tx1"/>
                </a:solidFill>
              </a:rPr>
              <a:t>Ing. Luis Ricardo Delgado Calero</a:t>
            </a:r>
            <a:endParaRPr lang="es-EC" sz="2000" i="1" dirty="0">
              <a:solidFill>
                <a:schemeClr val="tx1"/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476757" y="4283241"/>
            <a:ext cx="4161629" cy="6871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400" dirty="0" smtClean="0">
                <a:solidFill>
                  <a:schemeClr val="tx1"/>
                </a:solidFill>
              </a:rPr>
              <a:t>autor:</a:t>
            </a:r>
            <a:endParaRPr lang="es-EC" sz="2400" dirty="0">
              <a:solidFill>
                <a:schemeClr val="tx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96212" y="2418627"/>
            <a:ext cx="11895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s-EC" i="1" spc="300" dirty="0">
                <a:latin typeface="+mj-lt"/>
                <a:ea typeface="+mj-ea"/>
                <a:cs typeface="+mj-cs"/>
              </a:rPr>
              <a:t>TRABAJO DE TITULACIÓN PREVIO A LA OBTENCIÓN DEL TÍTULO DE MAGISTER.</a:t>
            </a:r>
          </a:p>
        </p:txBody>
      </p:sp>
      <p:sp>
        <p:nvSpPr>
          <p:cNvPr id="12" name="Subtítulo 2"/>
          <p:cNvSpPr txBox="1">
            <a:spLocks/>
          </p:cNvSpPr>
          <p:nvPr/>
        </p:nvSpPr>
        <p:spPr>
          <a:xfrm>
            <a:off x="1652449" y="5695787"/>
            <a:ext cx="4987501" cy="824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C" sz="2000" i="1" dirty="0" smtClean="0">
                <a:solidFill>
                  <a:schemeClr val="tx1"/>
                </a:solidFill>
              </a:rPr>
              <a:t>Ing. Pedro Fabricio Echeverría Briones, Msg.</a:t>
            </a:r>
            <a:endParaRPr lang="es-EC" sz="2000" i="1" dirty="0">
              <a:solidFill>
                <a:schemeClr val="tx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9962769" y="5424360"/>
            <a:ext cx="20116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4400" b="1" dirty="0" smtClean="0">
                <a:latin typeface="+mj-lt"/>
              </a:rPr>
              <a:t>Marzo 2017</a:t>
            </a:r>
            <a:endParaRPr lang="es-EC" sz="4400" b="1" dirty="0">
              <a:latin typeface="+mj-lt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7455875" y="1520806"/>
            <a:ext cx="44341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1200"/>
              </a:spcBef>
              <a:spcAft>
                <a:spcPts val="0"/>
              </a:spcAft>
            </a:pPr>
            <a:r>
              <a:rPr lang="es-EC" sz="1600" b="1" spc="3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DEPARTAMENTO DE CIENCIAS DE LA COMPUTACIÓN</a:t>
            </a:r>
            <a:endParaRPr lang="es-EC" sz="1200" spc="3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33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arwater.com/garwater/images/big4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Propuesta</a:t>
            </a:r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1461751" y="1690688"/>
            <a:ext cx="95883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</a:t>
            </a:r>
            <a:r>
              <a:rPr lang="es-EC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ncontrar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patrones y tendencias en las ventas de la empresa GARWATER,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utilizando herramientas, técnicas y algoritmos de minería de datos, analizando los registros almacenados desde el 2011 hasta el 2015 para </a:t>
            </a:r>
            <a:r>
              <a:rPr lang="es-EC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generar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conocimiento que permita </a:t>
            </a:r>
            <a:r>
              <a:rPr lang="es-EC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optimizar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la toma de decisiones implementado</a:t>
            </a:r>
            <a:r>
              <a:rPr lang="es-EC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flujos de trabajo en PENTAHO para </a:t>
            </a:r>
            <a:r>
              <a:rPr lang="es-EC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visualizar</a:t>
            </a:r>
            <a:r>
              <a:rPr lang="es-EC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dashboard.</a:t>
            </a:r>
            <a:endParaRPr lang="es-EC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08" y="4598668"/>
            <a:ext cx="6667500" cy="17811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7338" y="3227677"/>
            <a:ext cx="2969369" cy="10343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0324" y="2930446"/>
            <a:ext cx="3131375" cy="19440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916" y="4722075"/>
            <a:ext cx="3973844" cy="182406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55032" y="2660969"/>
            <a:ext cx="1953117" cy="216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8803" y="365123"/>
            <a:ext cx="10515600" cy="1325563"/>
          </a:xfrm>
        </p:spPr>
        <p:txBody>
          <a:bodyPr/>
          <a:lstStyle/>
          <a:p>
            <a:r>
              <a:rPr lang="es-EC" b="1" dirty="0" smtClean="0"/>
              <a:t>Metodología</a:t>
            </a:r>
            <a:endParaRPr lang="es-EC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6076" y="481962"/>
            <a:ext cx="3810000" cy="885825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974050"/>
              </p:ext>
            </p:extLst>
          </p:nvPr>
        </p:nvGraphicFramePr>
        <p:xfrm>
          <a:off x="460118" y="1484626"/>
          <a:ext cx="11362687" cy="492518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67172"/>
                <a:gridCol w="2176530"/>
                <a:gridCol w="2240924"/>
                <a:gridCol w="2240924"/>
                <a:gridCol w="1275008"/>
                <a:gridCol w="1262129"/>
              </a:tblGrid>
              <a:tr h="627509">
                <a:tc>
                  <a:txBody>
                    <a:bodyPr/>
                    <a:lstStyle/>
                    <a:p>
                      <a:r>
                        <a:rPr lang="es-EC" sz="1200" kern="1200" dirty="0" smtClean="0">
                          <a:effectLst/>
                        </a:rPr>
                        <a:t>COMPRENSIÓN DEL NEGOCIO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200" kern="1200" dirty="0" smtClean="0">
                          <a:effectLst/>
                        </a:rPr>
                        <a:t>COMPRENSIÓN DE LOS DATOS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200" kern="1200" dirty="0" smtClean="0">
                          <a:effectLst/>
                        </a:rPr>
                        <a:t>PREPARACIÓN DE LOS DATOS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200" kern="1200" dirty="0" smtClean="0">
                          <a:effectLst/>
                        </a:rPr>
                        <a:t>MODELAMIENTO DE LOS DATOS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EVALUACIÓN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DISTRIBUCIÓN</a:t>
                      </a:r>
                      <a:endParaRPr lang="es-EC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GARWATER</a:t>
                      </a:r>
                      <a:r>
                        <a:rPr lang="es-EC" sz="1200" baseline="0" dirty="0" smtClean="0"/>
                        <a:t> empresa embotelladora de agua.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Acceso</a:t>
                      </a:r>
                      <a:r>
                        <a:rPr lang="es-EC" sz="1200" baseline="0" dirty="0" smtClean="0"/>
                        <a:t> a base de datos transaccional SYBASE, bajo permiso de la empresa que administra el software contable.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Creación base de datos transaccional de prueba con los registros</a:t>
                      </a:r>
                      <a:r>
                        <a:rPr lang="es-EC" sz="1200" baseline="0" dirty="0" smtClean="0"/>
                        <a:t> de las ventas desde el 2011 hasta el 2015</a:t>
                      </a:r>
                      <a:endParaRPr lang="es-EC" sz="1200" dirty="0" smtClean="0"/>
                    </a:p>
                    <a:p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Estudio</a:t>
                      </a:r>
                      <a:r>
                        <a:rPr lang="es-EC" sz="1200" baseline="0" dirty="0" smtClean="0"/>
                        <a:t> de caso con los objetivos empresariales de GARWATER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Manipulación</a:t>
                      </a:r>
                      <a:r>
                        <a:rPr lang="es-EC" sz="1200" baseline="0" dirty="0" smtClean="0"/>
                        <a:t> de datos en entorno real, analizando la coherencia de los resultados desde el punto de vista gerencial de la empresa.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Ejecución en SERVIDOR</a:t>
                      </a:r>
                      <a:r>
                        <a:rPr lang="es-EC" sz="1200" baseline="0" dirty="0" smtClean="0"/>
                        <a:t> PRICIPAL</a:t>
                      </a:r>
                      <a:endParaRPr lang="es-EC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Maneja sus datos contables desde el 2009 con el software GENESIS.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Estudio</a:t>
                      </a:r>
                      <a:r>
                        <a:rPr lang="es-EC" sz="1200" baseline="0" dirty="0" smtClean="0"/>
                        <a:t> de diagramas Entidad / Relación del software contable.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Limpieza</a:t>
                      </a:r>
                      <a:r>
                        <a:rPr lang="es-EC" sz="1200" baseline="0" dirty="0" smtClean="0"/>
                        <a:t> de registros, eliminación de duplicados, reparación de campos, validaciones.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Análisis de variables para la</a:t>
                      </a:r>
                      <a:r>
                        <a:rPr lang="es-EC" sz="1200" baseline="0" dirty="0" smtClean="0"/>
                        <a:t> selección de modelo.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Confiabilidad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Generación de Dashboards</a:t>
                      </a:r>
                      <a:endParaRPr lang="es-EC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Almacena sus datos en un servidor local,</a:t>
                      </a:r>
                      <a:r>
                        <a:rPr lang="es-EC" sz="1200" baseline="0" dirty="0" smtClean="0"/>
                        <a:t> con Sybase como motor de bases de datos.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Selección</a:t>
                      </a:r>
                      <a:r>
                        <a:rPr lang="es-EC" sz="1200" baseline="0" dirty="0" smtClean="0"/>
                        <a:t> de tablas relacionadas con las ventas de GARWATER.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Creación de entorno OLAP para</a:t>
                      </a:r>
                      <a:r>
                        <a:rPr lang="es-EC" sz="1200" baseline="0" dirty="0" smtClean="0"/>
                        <a:t> carga de base de datos de análisis y estudio de cubo de información. 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Entrenamiento</a:t>
                      </a:r>
                      <a:r>
                        <a:rPr lang="es-EC" sz="1200" baseline="0" dirty="0" smtClean="0"/>
                        <a:t> de algoritmo de regresión lineal Forecasting utilizando Pentaho y Weka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Exposición</a:t>
                      </a:r>
                      <a:r>
                        <a:rPr lang="es-EC" sz="1200" baseline="0" dirty="0" smtClean="0"/>
                        <a:t> y análisis de resultados.</a:t>
                      </a:r>
                      <a:endParaRPr lang="es-EC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En</a:t>
                      </a:r>
                      <a:r>
                        <a:rPr lang="es-EC" sz="1200" baseline="0" dirty="0" smtClean="0"/>
                        <a:t> gerencia y departamento de ventas no cuentan dashboard para las ventas.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Ejecución</a:t>
                      </a:r>
                      <a:r>
                        <a:rPr lang="es-EC" sz="1200" baseline="0" dirty="0" smtClean="0"/>
                        <a:t> de agente de predicción sobre las ventas de GARWATER.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Ejecución</a:t>
                      </a:r>
                      <a:r>
                        <a:rPr lang="es-EC" sz="1200" baseline="0" dirty="0" smtClean="0"/>
                        <a:t> de tareas propuestas.</a:t>
                      </a:r>
                      <a:endParaRPr lang="es-EC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La</a:t>
                      </a:r>
                      <a:r>
                        <a:rPr lang="es-EC" sz="1200" baseline="0" dirty="0" smtClean="0"/>
                        <a:t> empresa no cuenta con estudios de minería de datos.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712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Plan de minería</a:t>
            </a:r>
            <a:endParaRPr lang="es-EC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996691"/>
              </p:ext>
            </p:extLst>
          </p:nvPr>
        </p:nvGraphicFramePr>
        <p:xfrm>
          <a:off x="1018503" y="1503609"/>
          <a:ext cx="10837572" cy="491674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708733"/>
                <a:gridCol w="1401889"/>
                <a:gridCol w="3367435"/>
                <a:gridCol w="3359515"/>
              </a:tblGrid>
              <a:tr h="21412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FASE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TIEMPO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RECURSOS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RIESGO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59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Comprensión del negocio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r>
                        <a:rPr lang="es-EC" sz="1200" dirty="0" smtClean="0">
                          <a:effectLst/>
                        </a:rPr>
                        <a:t> </a:t>
                      </a:r>
                      <a:r>
                        <a:rPr lang="es-EC" sz="1200" dirty="0">
                          <a:effectLst/>
                        </a:rPr>
                        <a:t>semana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Investigador, Autoridades y empleados de GARWATER 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Cambios económicos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98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Comprensión de los datos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</a:t>
                      </a:r>
                      <a:r>
                        <a:rPr lang="es-EC" sz="1200" dirty="0" smtClean="0">
                          <a:effectLst/>
                        </a:rPr>
                        <a:t> </a:t>
                      </a:r>
                      <a:r>
                        <a:rPr lang="es-EC" sz="1200" dirty="0">
                          <a:effectLst/>
                        </a:rPr>
                        <a:t>semanas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Investigador, </a:t>
                      </a:r>
                      <a:r>
                        <a:rPr lang="es-EC" sz="1200" dirty="0" smtClean="0">
                          <a:effectLst/>
                        </a:rPr>
                        <a:t>Soporte GENESIS, GARWATER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Problemas de datos, problemas tecnológicos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59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Preparación de los datos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 semanas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Investigador,</a:t>
                      </a:r>
                      <a:r>
                        <a:rPr lang="es-EC" sz="1200" baseline="0" dirty="0" smtClean="0">
                          <a:effectLst/>
                        </a:rPr>
                        <a:t> SYBASE, PENTAHO, GENESIS, POSTGRES.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Problemas de datos, problemas tecnológicos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031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Modelado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</a:t>
                      </a:r>
                      <a:r>
                        <a:rPr lang="es-EC" sz="1200" dirty="0" smtClean="0">
                          <a:effectLst/>
                        </a:rPr>
                        <a:t> </a:t>
                      </a:r>
                      <a:r>
                        <a:rPr lang="es-EC" sz="1200" dirty="0">
                          <a:effectLst/>
                        </a:rPr>
                        <a:t>semanas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Investigador, PENTAHO,</a:t>
                      </a:r>
                      <a:r>
                        <a:rPr lang="es-EC" sz="1200" baseline="0" dirty="0" smtClean="0">
                          <a:effectLst/>
                        </a:rPr>
                        <a:t> WEKA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Problemas de tecnología,</a:t>
                      </a:r>
                      <a:endParaRPr lang="es-EC" sz="18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incapacidad para</a:t>
                      </a:r>
                      <a:endParaRPr lang="es-EC" sz="18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encontrar un modelo</a:t>
                      </a:r>
                      <a:endParaRPr lang="es-EC" sz="18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adecuado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595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Evaluación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</a:t>
                      </a:r>
                      <a:r>
                        <a:rPr lang="es-EC" sz="1200" dirty="0" smtClean="0">
                          <a:effectLst/>
                        </a:rPr>
                        <a:t> </a:t>
                      </a:r>
                      <a:r>
                        <a:rPr lang="es-EC" sz="1200" dirty="0">
                          <a:effectLst/>
                        </a:rPr>
                        <a:t>semana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Investigador, Autoridades y empleados de GARWATER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Cambio económico,</a:t>
                      </a:r>
                      <a:endParaRPr lang="es-EC" sz="18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incapacidad para</a:t>
                      </a:r>
                      <a:endParaRPr lang="es-EC" sz="18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implementar resultados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595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Distribución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r>
                        <a:rPr lang="es-EC" sz="1200" dirty="0" smtClean="0">
                          <a:effectLst/>
                        </a:rPr>
                        <a:t> </a:t>
                      </a:r>
                      <a:r>
                        <a:rPr lang="es-EC" sz="1200" dirty="0">
                          <a:effectLst/>
                        </a:rPr>
                        <a:t>semana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Investigador</a:t>
                      </a:r>
                      <a:r>
                        <a:rPr lang="es-EC" sz="1200" smtClean="0">
                          <a:effectLst/>
                        </a:rPr>
                        <a:t>, Gerente GARWATER.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Cambio económico,</a:t>
                      </a:r>
                      <a:endParaRPr lang="es-EC" sz="1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incapacidad para</a:t>
                      </a:r>
                      <a:endParaRPr lang="es-EC" sz="1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implementar resultados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6076" y="481962"/>
            <a:ext cx="381000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3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5307" y="349233"/>
            <a:ext cx="10515600" cy="1325563"/>
          </a:xfrm>
        </p:spPr>
        <p:txBody>
          <a:bodyPr/>
          <a:lstStyle/>
          <a:p>
            <a:r>
              <a:rPr lang="es-EC" dirty="0" smtClean="0"/>
              <a:t>Comprensión del Negocio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605307" y="1690688"/>
            <a:ext cx="645768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Mejorar las ventas al realizar mejores recomendaciones.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Otorgar un servicio más personalizado a los clientes para fomentar la lealtad.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Optimizar las campañas de marketing.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Optimizar las rutas de distribución de los productos.</a:t>
            </a:r>
          </a:p>
          <a:p>
            <a:pPr marL="342900" lvl="0" indent="-342900" algn="just">
              <a:lnSpc>
                <a:spcPct val="150000"/>
              </a:lnSpc>
              <a:spcAft>
                <a:spcPts val="2000"/>
              </a:spcAft>
              <a:buFont typeface="Wingdings" panose="05000000000000000000" pitchFamily="2" charset="2"/>
              <a:buChar char="q"/>
            </a:pP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Expandir el territorio de ventas a otras provincias.</a:t>
            </a:r>
            <a:endParaRPr lang="es-EC" sz="1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662153" y="4355948"/>
            <a:ext cx="75298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Realizar estudio de las tendencias en las ventas con la facturación de los últimos cinco años.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Determinar el perfil de los clientes respecto a su frecuencia de compra.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Realizar un análisis demográfico de los clientes para definir los medios y las formas en que las promociones y publicidad cumplan su función primordial.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Descubrir patrones en la distribución y entrega de los productos.</a:t>
            </a:r>
          </a:p>
          <a:p>
            <a:pPr marL="342900" lvl="0" indent="-342900">
              <a:lnSpc>
                <a:spcPct val="150000"/>
              </a:lnSpc>
              <a:spcAft>
                <a:spcPts val="2000"/>
              </a:spcAft>
              <a:buFont typeface="Wingdings" panose="05000000000000000000" pitchFamily="2" charset="2"/>
              <a:buChar char="q"/>
            </a:pP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Proyectar las ventas asumiendo el comportamiento de las mismas en periodos futuros de tiempo.</a:t>
            </a:r>
            <a:endParaRPr lang="es-EC" sz="1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21319" y="1174445"/>
            <a:ext cx="5000224" cy="263210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847" y="4031087"/>
            <a:ext cx="4388305" cy="249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5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Comprensión de los Datos </a:t>
            </a:r>
            <a:endParaRPr lang="es-EC" dirty="0"/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4222713614"/>
              </p:ext>
            </p:extLst>
          </p:nvPr>
        </p:nvGraphicFramePr>
        <p:xfrm>
          <a:off x="6022985" y="1600535"/>
          <a:ext cx="5330815" cy="2198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6274" y="0"/>
            <a:ext cx="2006489" cy="124569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9155" y="365125"/>
            <a:ext cx="2532845" cy="882274"/>
          </a:xfrm>
          <a:prstGeom prst="rect">
            <a:avLst/>
          </a:prstGeom>
        </p:spPr>
      </p:pic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519240678"/>
              </p:ext>
            </p:extLst>
          </p:nvPr>
        </p:nvGraphicFramePr>
        <p:xfrm>
          <a:off x="5758812" y="3837905"/>
          <a:ext cx="5870809" cy="265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362" y="1690688"/>
            <a:ext cx="4655246" cy="465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5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Comprensión de los Datos </a:t>
            </a: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6274" y="0"/>
            <a:ext cx="2006489" cy="124569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9155" y="365125"/>
            <a:ext cx="2532845" cy="882274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02" y="1384702"/>
            <a:ext cx="10571368" cy="5132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1120462" y="1462215"/>
            <a:ext cx="194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E/R - Transaccional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1930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Comprensión de los Datos 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35" y="1339404"/>
            <a:ext cx="10884813" cy="527803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120462" y="1462215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E/R - Dimensional</a:t>
            </a:r>
            <a:endParaRPr lang="es-EC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290" y="203498"/>
            <a:ext cx="3887107" cy="103841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793" y="5267459"/>
            <a:ext cx="2627007" cy="120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8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Preparación de los Datos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6026170" cy="16191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293" y="5677020"/>
            <a:ext cx="3887107" cy="10384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38883" y="3509275"/>
            <a:ext cx="1953117" cy="216774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333" y="3003372"/>
            <a:ext cx="3374513" cy="24519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Resultado de imagen para forecasting"/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662" y="365125"/>
            <a:ext cx="4532335" cy="194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3509275"/>
            <a:ext cx="4738352" cy="2928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634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Modelado</a:t>
            </a:r>
            <a:endParaRPr lang="es-EC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890508"/>
              </p:ext>
            </p:extLst>
          </p:nvPr>
        </p:nvGraphicFramePr>
        <p:xfrm>
          <a:off x="838200" y="1935398"/>
          <a:ext cx="5446690" cy="182523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065519"/>
                <a:gridCol w="3381171"/>
              </a:tblGrid>
              <a:tr h="32690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Años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Ventas Total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966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2011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1.452.725,48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966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2012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1.544.823,61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966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2013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1.200.808,04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966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2014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1.254.159,42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966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2015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1.311.620,08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" name="Imagen 8"/>
          <p:cNvPicPr/>
          <p:nvPr/>
        </p:nvPicPr>
        <p:blipFill>
          <a:blip r:embed="rId2"/>
          <a:stretch>
            <a:fillRect/>
          </a:stretch>
        </p:blipFill>
        <p:spPr>
          <a:xfrm>
            <a:off x="6684135" y="1530834"/>
            <a:ext cx="5164429" cy="2062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3625773207"/>
              </p:ext>
            </p:extLst>
          </p:nvPr>
        </p:nvGraphicFramePr>
        <p:xfrm>
          <a:off x="5911403" y="3744599"/>
          <a:ext cx="6280597" cy="304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365938"/>
            <a:ext cx="4815625" cy="189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6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0237" y="365125"/>
            <a:ext cx="10515600" cy="1325563"/>
          </a:xfrm>
        </p:spPr>
        <p:txBody>
          <a:bodyPr/>
          <a:lstStyle/>
          <a:p>
            <a:r>
              <a:rPr lang="es-EC" dirty="0" smtClean="0"/>
              <a:t>Evaluación</a:t>
            </a:r>
            <a:endParaRPr lang="es-EC" dirty="0"/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2761864"/>
              </p:ext>
            </p:extLst>
          </p:nvPr>
        </p:nvGraphicFramePr>
        <p:xfrm>
          <a:off x="464234" y="1490729"/>
          <a:ext cx="6794695" cy="4420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7699816"/>
              </p:ext>
            </p:extLst>
          </p:nvPr>
        </p:nvGraphicFramePr>
        <p:xfrm>
          <a:off x="7467600" y="115587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ángulo 2"/>
          <p:cNvSpPr/>
          <p:nvPr/>
        </p:nvSpPr>
        <p:spPr>
          <a:xfrm>
            <a:off x="7667493" y="4327546"/>
            <a:ext cx="3869970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4800" b="1" dirty="0" smtClean="0">
                <a:solidFill>
                  <a:srgbClr val="FF0000"/>
                </a:solidFill>
              </a:rPr>
              <a:t>2016</a:t>
            </a:r>
          </a:p>
          <a:p>
            <a:r>
              <a:rPr lang="es-EC" sz="5400" dirty="0" smtClean="0"/>
              <a:t>1352827.326</a:t>
            </a:r>
            <a:endParaRPr lang="es-EC" sz="5400" dirty="0"/>
          </a:p>
        </p:txBody>
      </p:sp>
    </p:spTree>
    <p:extLst>
      <p:ext uri="{BB962C8B-B14F-4D97-AF65-F5344CB8AC3E}">
        <p14:creationId xmlns:p14="http://schemas.microsoft.com/office/powerpoint/2010/main" val="354816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5400" b="1" dirty="0" smtClean="0"/>
              <a:t>Introducción</a:t>
            </a:r>
            <a:endParaRPr lang="es-EC" sz="54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36" y="4912286"/>
            <a:ext cx="6667500" cy="178117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1184" y="3090295"/>
            <a:ext cx="3131375" cy="194406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9896" y="3062617"/>
            <a:ext cx="2969369" cy="103433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9436" y="2091764"/>
            <a:ext cx="3810000" cy="885825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10177490" y="566241"/>
            <a:ext cx="1721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GAR</a:t>
            </a:r>
            <a:endParaRPr lang="es-E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9449726" y="1236010"/>
            <a:ext cx="2449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rgbClr val="009B9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WATER</a:t>
            </a:r>
            <a:endParaRPr lang="es-ES" sz="5400" b="0" cap="none" spc="0" dirty="0">
              <a:ln w="0"/>
              <a:solidFill>
                <a:srgbClr val="009B9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56811" y="1424250"/>
            <a:ext cx="788401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rgbClr val="FF0000"/>
                </a:solidFill>
              </a:rPr>
              <a:t>GARWATER</a:t>
            </a:r>
            <a:r>
              <a:rPr lang="es-EC" sz="2000" dirty="0" smtClean="0"/>
              <a:t> es una empresa embotelladora de agua, que necesita analizar</a:t>
            </a:r>
          </a:p>
          <a:p>
            <a:r>
              <a:rPr lang="es-EC" sz="2000" dirty="0" smtClean="0"/>
              <a:t>la información de sus ventas para optimizar la toma de decisiones que</a:t>
            </a:r>
          </a:p>
          <a:p>
            <a:r>
              <a:rPr lang="es-EC" sz="2000" dirty="0" smtClean="0"/>
              <a:t>permitan mejorar la producción, distribución y entrega del agua. </a:t>
            </a:r>
          </a:p>
          <a:p>
            <a:r>
              <a:rPr lang="es-EC" sz="2000" dirty="0" smtClean="0"/>
              <a:t>Empleando minería de datos y la metodología CRISP – DM</a:t>
            </a:r>
          </a:p>
          <a:p>
            <a:r>
              <a:rPr lang="es-EC" sz="2000" dirty="0"/>
              <a:t>s</a:t>
            </a:r>
            <a:r>
              <a:rPr lang="es-EC" sz="2000" dirty="0" smtClean="0"/>
              <a:t>e utilizó PENTAHO para efectuar estudios en sus bases </a:t>
            </a:r>
          </a:p>
          <a:p>
            <a:r>
              <a:rPr lang="es-EC" sz="2000" dirty="0" smtClean="0"/>
              <a:t>de datos aplicando técnicas y algoritmos de minería</a:t>
            </a:r>
          </a:p>
          <a:p>
            <a:r>
              <a:rPr lang="es-EC" sz="2000" dirty="0" smtClean="0"/>
              <a:t>con el fin de encontrar patrones y tendencias</a:t>
            </a:r>
          </a:p>
          <a:p>
            <a:r>
              <a:rPr lang="es-EC" sz="2000" dirty="0" smtClean="0"/>
              <a:t>en las ventas del periodo 2011 – 2015,</a:t>
            </a:r>
          </a:p>
          <a:p>
            <a:r>
              <a:rPr lang="es-EC" sz="2000" dirty="0"/>
              <a:t>s</a:t>
            </a:r>
            <a:r>
              <a:rPr lang="es-EC" sz="2000" dirty="0" smtClean="0"/>
              <a:t>ocializando los resultados con la</a:t>
            </a:r>
          </a:p>
          <a:p>
            <a:r>
              <a:rPr lang="es-EC" sz="2000" dirty="0" smtClean="0"/>
              <a:t>dirigencia para cumplir los </a:t>
            </a:r>
          </a:p>
          <a:p>
            <a:r>
              <a:rPr lang="es-EC" sz="2000" dirty="0"/>
              <a:t>o</a:t>
            </a:r>
            <a:r>
              <a:rPr lang="es-EC" sz="2000" dirty="0" smtClean="0"/>
              <a:t>bjetivos propuestos en</a:t>
            </a:r>
          </a:p>
          <a:p>
            <a:r>
              <a:rPr lang="es-EC" sz="2000" dirty="0"/>
              <a:t>e</a:t>
            </a:r>
            <a:r>
              <a:rPr lang="es-EC" sz="2000" dirty="0" smtClean="0"/>
              <a:t>l estudio. </a:t>
            </a:r>
          </a:p>
        </p:txBody>
      </p:sp>
    </p:spTree>
    <p:extLst>
      <p:ext uri="{BB962C8B-B14F-4D97-AF65-F5344CB8AC3E}">
        <p14:creationId xmlns:p14="http://schemas.microsoft.com/office/powerpoint/2010/main" val="176370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Distribución</a:t>
            </a:r>
            <a:endParaRPr lang="es-EC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838199" y="1690687"/>
            <a:ext cx="2062095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419" t="36395" r="26790" b="22644"/>
          <a:stretch/>
        </p:blipFill>
        <p:spPr>
          <a:xfrm>
            <a:off x="838198" y="1567689"/>
            <a:ext cx="10515602" cy="43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9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Resultados 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5914292" cy="4499238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7337692" y="1690688"/>
            <a:ext cx="4197815" cy="2178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/>
          <p:nvPr/>
        </p:nvPicPr>
        <p:blipFill>
          <a:blip r:embed="rId4"/>
          <a:stretch>
            <a:fillRect/>
          </a:stretch>
        </p:blipFill>
        <p:spPr>
          <a:xfrm>
            <a:off x="7337692" y="4011876"/>
            <a:ext cx="4197815" cy="2178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495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Resultados 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28213"/>
            <a:ext cx="5395428" cy="293243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628" y="1428213"/>
            <a:ext cx="5679010" cy="23419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360643"/>
            <a:ext cx="6342847" cy="23563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13923"/>
          <a:stretch/>
        </p:blipFill>
        <p:spPr>
          <a:xfrm>
            <a:off x="7151170" y="4094299"/>
            <a:ext cx="4761468" cy="229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Resultados 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75167"/>
            <a:ext cx="5047282" cy="257449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054" y="1446444"/>
            <a:ext cx="5218628" cy="26032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678" y="4469507"/>
            <a:ext cx="2164268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4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Resultados 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117" y="1385767"/>
            <a:ext cx="5791765" cy="230046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504" y="4069629"/>
            <a:ext cx="6810493" cy="233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6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704294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Resultados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0496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539" y="0"/>
            <a:ext cx="8693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4" name="Rectángulo redondeado 3"/>
          <p:cNvSpPr/>
          <p:nvPr/>
        </p:nvSpPr>
        <p:spPr>
          <a:xfrm>
            <a:off x="1006038" y="1697781"/>
            <a:ext cx="3941265" cy="13280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spcBef>
                <a:spcPts val="1200"/>
              </a:spcBef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s-EC" dirty="0"/>
              <a:t>El algoritmo de regresión lineal Forecasting predijo un incremento de 3.14% equivalentes </a:t>
            </a:r>
            <a:r>
              <a:rPr lang="es-EC" dirty="0" smtClean="0"/>
              <a:t>a $ 41207 </a:t>
            </a:r>
            <a:r>
              <a:rPr lang="es-EC" dirty="0"/>
              <a:t>en las ventas </a:t>
            </a:r>
            <a:r>
              <a:rPr lang="es-EC" dirty="0" smtClean="0"/>
              <a:t>para el </a:t>
            </a:r>
            <a:r>
              <a:rPr lang="es-EC" dirty="0"/>
              <a:t>2016.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1006038" y="3140208"/>
            <a:ext cx="4090132" cy="194095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Desde el 2012 la empresa no se ha recuperado de las perdida en ventas cayendo en un 22% en relación al 2011, manteniendo un leve incremento en la ventas entre el 3% y 4% hasta el 2015.</a:t>
            </a:r>
            <a:endParaRPr lang="es-EC" dirty="0"/>
          </a:p>
        </p:txBody>
      </p:sp>
      <p:sp>
        <p:nvSpPr>
          <p:cNvPr id="6" name="Rectángulo redondeado 5"/>
          <p:cNvSpPr/>
          <p:nvPr/>
        </p:nvSpPr>
        <p:spPr>
          <a:xfrm>
            <a:off x="5743975" y="1690214"/>
            <a:ext cx="6257629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Se fomentó la estandarización de las políticas internas para la adquisición y uso de software que registre información coherente con las necesidades operativas de la empresa.</a:t>
            </a:r>
            <a:endParaRPr lang="es-EC" dirty="0"/>
          </a:p>
        </p:txBody>
      </p:sp>
      <p:sp>
        <p:nvSpPr>
          <p:cNvPr id="7" name="Rectángulo redondeado 6"/>
          <p:cNvSpPr/>
          <p:nvPr/>
        </p:nvSpPr>
        <p:spPr>
          <a:xfrm>
            <a:off x="5743975" y="2837443"/>
            <a:ext cx="6259133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Se organizaron y planificaron nuevos eventos y campañas para potenciar la publicidad de la marca y sus productos.</a:t>
            </a:r>
            <a:endParaRPr lang="es-EC" dirty="0"/>
          </a:p>
        </p:txBody>
      </p:sp>
      <p:sp>
        <p:nvSpPr>
          <p:cNvPr id="9" name="Rectángulo redondeado 8"/>
          <p:cNvSpPr/>
          <p:nvPr/>
        </p:nvSpPr>
        <p:spPr>
          <a:xfrm>
            <a:off x="1006038" y="5239665"/>
            <a:ext cx="4090132" cy="13280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La empresa elaboró nuevas metas y objetivos con el fin de lograr expansión y crecimiento generando un robusto plan de negocios. </a:t>
            </a:r>
            <a:endParaRPr lang="es-EC" dirty="0"/>
          </a:p>
        </p:txBody>
      </p:sp>
      <p:sp>
        <p:nvSpPr>
          <p:cNvPr id="10" name="Rectángulo redondeado 9"/>
          <p:cNvSpPr/>
          <p:nvPr/>
        </p:nvSpPr>
        <p:spPr>
          <a:xfrm>
            <a:off x="5743975" y="3678205"/>
            <a:ext cx="3815043" cy="316682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En base al estudio de las ventas haciendo referencia a conexiones con las ciudades de Quito y Guayaquil se marco como un objetivo prioritario para la expansión de la empresa retomar negociaciones con los clientes que participaron en las ventas registradas en datos histórico de GARWATER.</a:t>
            </a:r>
            <a:endParaRPr lang="es-EC" dirty="0"/>
          </a:p>
        </p:txBody>
      </p:sp>
      <p:pic>
        <p:nvPicPr>
          <p:cNvPr id="2050" name="Picture 2" descr="Resultado de imagen para conclusiones y recomendaciones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108" y="4275786"/>
            <a:ext cx="3762653" cy="258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41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Recomendaciones</a:t>
            </a:r>
            <a:endParaRPr lang="es-EC" dirty="0"/>
          </a:p>
        </p:txBody>
      </p:sp>
      <p:sp>
        <p:nvSpPr>
          <p:cNvPr id="4" name="Rectángulo redondeado 3"/>
          <p:cNvSpPr/>
          <p:nvPr/>
        </p:nvSpPr>
        <p:spPr>
          <a:xfrm>
            <a:off x="994117" y="1493571"/>
            <a:ext cx="5101883" cy="10215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Preparar al personal involucrado en las ventas en buenas practicas en la manipulación, ingreso y mantenimiento de la información</a:t>
            </a:r>
            <a:endParaRPr lang="es-EC" dirty="0"/>
          </a:p>
        </p:txBody>
      </p:sp>
      <p:sp>
        <p:nvSpPr>
          <p:cNvPr id="5" name="Rectángulo redondeado 4"/>
          <p:cNvSpPr/>
          <p:nvPr/>
        </p:nvSpPr>
        <p:spPr>
          <a:xfrm>
            <a:off x="6770448" y="1493571"/>
            <a:ext cx="4897811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Establecer convenios con la empresa administradora del sistema contable para actualizar los requerimientos de GARWATER.</a:t>
            </a:r>
            <a:endParaRPr lang="es-EC" dirty="0"/>
          </a:p>
        </p:txBody>
      </p:sp>
      <p:sp>
        <p:nvSpPr>
          <p:cNvPr id="6" name="Rectángulo redondeado 5"/>
          <p:cNvSpPr/>
          <p:nvPr/>
        </p:nvSpPr>
        <p:spPr>
          <a:xfrm>
            <a:off x="1012148" y="5382384"/>
            <a:ext cx="4976528" cy="7150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Crear un departamento de TIC para supervisar la infraestructura tecnológica de la empresa.</a:t>
            </a:r>
            <a:endParaRPr lang="es-EC" dirty="0"/>
          </a:p>
        </p:txBody>
      </p:sp>
      <p:sp>
        <p:nvSpPr>
          <p:cNvPr id="7" name="Rectángulo redondeado 6"/>
          <p:cNvSpPr/>
          <p:nvPr/>
        </p:nvSpPr>
        <p:spPr>
          <a:xfrm>
            <a:off x="994117" y="2822734"/>
            <a:ext cx="4994559" cy="132802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Contratar la asistencia de personal encargado en el área de inteligencia de negocios para gestionar los controles creados para el estudio de las ventas en la empresa. </a:t>
            </a:r>
            <a:endParaRPr lang="es-EC" dirty="0"/>
          </a:p>
        </p:txBody>
      </p:sp>
      <p:sp>
        <p:nvSpPr>
          <p:cNvPr id="8" name="Rectángulo redondeado 7"/>
          <p:cNvSpPr/>
          <p:nvPr/>
        </p:nvSpPr>
        <p:spPr>
          <a:xfrm>
            <a:off x="1012148" y="4409026"/>
            <a:ext cx="4976528" cy="7150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Supervisar el ingreso y coherencia de los datos implementado sistemas de control.</a:t>
            </a:r>
            <a:endParaRPr lang="es-EC" dirty="0"/>
          </a:p>
        </p:txBody>
      </p:sp>
      <p:pic>
        <p:nvPicPr>
          <p:cNvPr id="3074" name="Picture 2" descr="Resultado de imagen para conclusiones y recomendaciones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490" y="2364790"/>
            <a:ext cx="4773769" cy="477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04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Publicidad</a:t>
            </a:r>
            <a:endParaRPr lang="es-EC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01" y="749192"/>
            <a:ext cx="3424310" cy="342431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175" y="4528747"/>
            <a:ext cx="5950634" cy="2202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395" y="1303074"/>
            <a:ext cx="3061095" cy="3061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409" y="1912173"/>
            <a:ext cx="2481775" cy="2481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4615432"/>
            <a:ext cx="5013960" cy="1907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62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8034" y="294786"/>
            <a:ext cx="10515600" cy="1325563"/>
          </a:xfrm>
        </p:spPr>
        <p:txBody>
          <a:bodyPr>
            <a:normAutofit/>
          </a:bodyPr>
          <a:lstStyle/>
          <a:p>
            <a:r>
              <a:rPr lang="es-EC" sz="5400" b="1" dirty="0" smtClean="0"/>
              <a:t>La empresa</a:t>
            </a:r>
            <a:endParaRPr lang="es-EC" sz="5400" b="1" dirty="0"/>
          </a:p>
        </p:txBody>
      </p:sp>
      <p:sp>
        <p:nvSpPr>
          <p:cNvPr id="13" name="Llamada con línea 2 (borde y barra de énfasis) 12"/>
          <p:cNvSpPr/>
          <p:nvPr/>
        </p:nvSpPr>
        <p:spPr>
          <a:xfrm>
            <a:off x="5407294" y="182454"/>
            <a:ext cx="6338238" cy="692538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11040"/>
              <a:gd name="adj6" fmla="val -27256"/>
            </a:avLst>
          </a:prstGeom>
          <a:solidFill>
            <a:srgbClr val="009B97"/>
          </a:solidFill>
          <a:ln>
            <a:solidFill>
              <a:srgbClr val="009B97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400" b="1" dirty="0" smtClean="0">
                <a:solidFill>
                  <a:schemeClr val="tx1"/>
                </a:solidFill>
              </a:rPr>
              <a:t>Empresa </a:t>
            </a:r>
            <a:r>
              <a:rPr lang="es-EC" sz="1400" dirty="0" smtClean="0"/>
              <a:t>embotelladora </a:t>
            </a:r>
            <a:r>
              <a:rPr lang="es-EC" sz="1400" dirty="0"/>
              <a:t>de agua para consumo humano, considerada por sus clientes </a:t>
            </a:r>
            <a:r>
              <a:rPr lang="es-EC" sz="1400" dirty="0" smtClean="0"/>
              <a:t>por su  atención, calidad, presentación y buen sabor del producto.</a:t>
            </a:r>
            <a:endParaRPr lang="es-EC" sz="14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731" y="1524568"/>
            <a:ext cx="2538372" cy="1424694"/>
          </a:xfrm>
          <a:prstGeom prst="rect">
            <a:avLst/>
          </a:prstGeom>
        </p:spPr>
      </p:pic>
      <p:sp>
        <p:nvSpPr>
          <p:cNvPr id="15" name="Llamada con línea 2 (borde y barra de énfasis) 14"/>
          <p:cNvSpPr/>
          <p:nvPr/>
        </p:nvSpPr>
        <p:spPr>
          <a:xfrm>
            <a:off x="6099698" y="1202030"/>
            <a:ext cx="5645834" cy="710081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80922"/>
              <a:gd name="adj6" fmla="val -37985"/>
            </a:avLst>
          </a:prstGeom>
          <a:solidFill>
            <a:srgbClr val="009B97"/>
          </a:solidFill>
          <a:ln>
            <a:solidFill>
              <a:srgbClr val="009B97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400" b="1" dirty="0">
                <a:solidFill>
                  <a:schemeClr val="tx1"/>
                </a:solidFill>
              </a:rPr>
              <a:t>S</a:t>
            </a:r>
            <a:r>
              <a:rPr lang="es-EC" sz="1400" b="1" dirty="0" smtClean="0">
                <a:solidFill>
                  <a:schemeClr val="tx1"/>
                </a:solidFill>
              </a:rPr>
              <a:t>alió</a:t>
            </a:r>
            <a:r>
              <a:rPr lang="es-EC" sz="1400" dirty="0" smtClean="0">
                <a:solidFill>
                  <a:srgbClr val="FF0000"/>
                </a:solidFill>
              </a:rPr>
              <a:t> </a:t>
            </a:r>
            <a:r>
              <a:rPr lang="es-EC" sz="1400" dirty="0"/>
              <a:t>al público un día 14 de junio de </a:t>
            </a:r>
            <a:r>
              <a:rPr lang="es-EC" sz="1400" dirty="0" smtClean="0"/>
              <a:t>2002 con </a:t>
            </a:r>
            <a:r>
              <a:rPr lang="es-EC" sz="1400" dirty="0"/>
              <a:t>el objetivo de brindar agua envasada purificada, de gran calidad, con la más alta </a:t>
            </a:r>
            <a:r>
              <a:rPr lang="es-EC" sz="1400" dirty="0" smtClean="0"/>
              <a:t>tecnología.</a:t>
            </a:r>
            <a:endParaRPr lang="es-EC" sz="1400" dirty="0"/>
          </a:p>
        </p:txBody>
      </p:sp>
      <p:sp>
        <p:nvSpPr>
          <p:cNvPr id="16" name="Llamada con línea 2 (borde y barra de énfasis) 15"/>
          <p:cNvSpPr/>
          <p:nvPr/>
        </p:nvSpPr>
        <p:spPr>
          <a:xfrm>
            <a:off x="6812924" y="2239149"/>
            <a:ext cx="4932608" cy="888642"/>
          </a:xfrm>
          <a:prstGeom prst="accentBorderCallout2">
            <a:avLst>
              <a:gd name="adj1" fmla="val 29459"/>
              <a:gd name="adj2" fmla="val -4607"/>
              <a:gd name="adj3" fmla="val -5745"/>
              <a:gd name="adj4" fmla="val -12906"/>
              <a:gd name="adj5" fmla="val -5847"/>
              <a:gd name="adj6" fmla="val -60919"/>
            </a:avLst>
          </a:prstGeom>
          <a:solidFill>
            <a:srgbClr val="009B97"/>
          </a:solidFill>
          <a:ln>
            <a:solidFill>
              <a:srgbClr val="009B97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600" dirty="0"/>
              <a:t>El </a:t>
            </a:r>
            <a:r>
              <a:rPr lang="es-EC" sz="1600" dirty="0">
                <a:solidFill>
                  <a:schemeClr val="tx1"/>
                </a:solidFill>
              </a:rPr>
              <a:t>Gerente </a:t>
            </a:r>
            <a:r>
              <a:rPr lang="es-EC" sz="1600" dirty="0"/>
              <a:t>de GARWATER es Julio Enrique Rivas Beltrón y la </a:t>
            </a:r>
            <a:r>
              <a:rPr lang="es-EC" sz="1600" dirty="0">
                <a:solidFill>
                  <a:schemeClr val="tx1"/>
                </a:solidFill>
              </a:rPr>
              <a:t>Administración </a:t>
            </a:r>
            <a:r>
              <a:rPr lang="es-EC" sz="1600" dirty="0"/>
              <a:t>está a cargo de la Ing. Bielka Rodríguez. </a:t>
            </a:r>
          </a:p>
        </p:txBody>
      </p:sp>
      <p:sp>
        <p:nvSpPr>
          <p:cNvPr id="17" name="Llamada con línea 2 (borde y barra de énfasis) 16"/>
          <p:cNvSpPr/>
          <p:nvPr/>
        </p:nvSpPr>
        <p:spPr>
          <a:xfrm>
            <a:off x="8036414" y="4506599"/>
            <a:ext cx="3709117" cy="1584101"/>
          </a:xfrm>
          <a:prstGeom prst="accentBorderCallout2">
            <a:avLst>
              <a:gd name="adj1" fmla="val 32306"/>
              <a:gd name="adj2" fmla="val -6259"/>
              <a:gd name="adj3" fmla="val 31388"/>
              <a:gd name="adj4" fmla="val -38339"/>
              <a:gd name="adj5" fmla="val -108283"/>
              <a:gd name="adj6" fmla="val -116880"/>
            </a:avLst>
          </a:prstGeom>
          <a:solidFill>
            <a:srgbClr val="009B97"/>
          </a:solidFill>
          <a:ln>
            <a:solidFill>
              <a:srgbClr val="009B97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C" sz="1400" dirty="0"/>
              <a:t>Su </a:t>
            </a:r>
            <a:r>
              <a:rPr lang="es-EC" sz="1400" dirty="0">
                <a:solidFill>
                  <a:schemeClr val="tx1"/>
                </a:solidFill>
              </a:rPr>
              <a:t>misión </a:t>
            </a:r>
            <a:r>
              <a:rPr lang="es-EC" sz="1400" dirty="0"/>
              <a:t>es ofrecer agua  purificada, envasada con los más altos estándares de calidad, cuidando la salud de los consumidores, su </a:t>
            </a:r>
            <a:r>
              <a:rPr lang="es-EC" sz="1400" dirty="0">
                <a:solidFill>
                  <a:schemeClr val="tx1"/>
                </a:solidFill>
              </a:rPr>
              <a:t>visión </a:t>
            </a:r>
            <a:r>
              <a:rPr lang="es-EC" sz="1400" dirty="0"/>
              <a:t>es mantenerse como primeros abastecedores de agua purificada, conservando calidad e innovando en tecnología para seguir siendo los mejores.</a:t>
            </a:r>
            <a:endParaRPr lang="es-EC" dirty="0"/>
          </a:p>
        </p:txBody>
      </p:sp>
      <p:sp>
        <p:nvSpPr>
          <p:cNvPr id="9" name="Llamada con línea 2 (borde y barra de énfasis) 8"/>
          <p:cNvSpPr/>
          <p:nvPr/>
        </p:nvSpPr>
        <p:spPr>
          <a:xfrm>
            <a:off x="7740202" y="3469466"/>
            <a:ext cx="4005329" cy="695458"/>
          </a:xfrm>
          <a:prstGeom prst="accentBorderCallout2">
            <a:avLst>
              <a:gd name="adj1" fmla="val 25985"/>
              <a:gd name="adj2" fmla="val -4174"/>
              <a:gd name="adj3" fmla="val 23184"/>
              <a:gd name="adj4" fmla="val -40449"/>
              <a:gd name="adj5" fmla="val -115915"/>
              <a:gd name="adj6" fmla="val -96682"/>
            </a:avLst>
          </a:prstGeom>
          <a:solidFill>
            <a:srgbClr val="009B97"/>
          </a:solidFill>
          <a:ln>
            <a:solidFill>
              <a:srgbClr val="009B97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C" sz="1400" dirty="0"/>
              <a:t>T</a:t>
            </a:r>
            <a:r>
              <a:rPr lang="es-EC" sz="1400" dirty="0" smtClean="0"/>
              <a:t>iene </a:t>
            </a:r>
            <a:r>
              <a:rPr lang="es-EC" sz="1400" dirty="0"/>
              <a:t>sus </a:t>
            </a:r>
            <a:r>
              <a:rPr lang="es-EC" sz="1400" dirty="0">
                <a:solidFill>
                  <a:schemeClr val="tx1"/>
                </a:solidFill>
              </a:rPr>
              <a:t>oficinas </a:t>
            </a:r>
            <a:r>
              <a:rPr lang="es-EC" sz="1400" dirty="0"/>
              <a:t>principales y planta en, la parroquia Colón del cantón Portoviejo junto al INIAP en la vía Portoviejo – Santa </a:t>
            </a:r>
            <a:r>
              <a:rPr lang="es-EC" sz="1400" dirty="0" smtClean="0"/>
              <a:t>Ana. </a:t>
            </a:r>
            <a:endParaRPr lang="es-EC" dirty="0"/>
          </a:p>
        </p:txBody>
      </p:sp>
      <p:sp>
        <p:nvSpPr>
          <p:cNvPr id="11" name="Llamada con línea 2 (borde y barra de énfasis) 10"/>
          <p:cNvSpPr/>
          <p:nvPr/>
        </p:nvSpPr>
        <p:spPr>
          <a:xfrm>
            <a:off x="1553731" y="2931237"/>
            <a:ext cx="2538372" cy="2503647"/>
          </a:xfrm>
          <a:prstGeom prst="accentBorderCallout2">
            <a:avLst>
              <a:gd name="adj1" fmla="val 7916"/>
              <a:gd name="adj2" fmla="val -9037"/>
              <a:gd name="adj3" fmla="val -84639"/>
              <a:gd name="adj4" fmla="val -82117"/>
              <a:gd name="adj5" fmla="val -53577"/>
              <a:gd name="adj6" fmla="val 45456"/>
            </a:avLst>
          </a:prstGeom>
          <a:solidFill>
            <a:srgbClr val="009B97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b="1" dirty="0" smtClean="0">
                <a:solidFill>
                  <a:schemeClr val="tx1"/>
                </a:solidFill>
              </a:rPr>
              <a:t>PRODUCTOS :</a:t>
            </a:r>
          </a:p>
          <a:p>
            <a:endParaRPr lang="es-EC" b="1" dirty="0" smtClean="0">
              <a:solidFill>
                <a:schemeClr val="tx1"/>
              </a:solidFill>
            </a:endParaRPr>
          </a:p>
          <a:p>
            <a:r>
              <a:rPr lang="es-EC" sz="1600" dirty="0" smtClean="0"/>
              <a:t>•</a:t>
            </a:r>
            <a:r>
              <a:rPr lang="es-EC" sz="1600" dirty="0"/>
              <a:t>	Bidón de 20 litros.</a:t>
            </a:r>
          </a:p>
          <a:p>
            <a:r>
              <a:rPr lang="es-EC" sz="1600" dirty="0"/>
              <a:t>•	Galón de 5 litros.</a:t>
            </a:r>
          </a:p>
          <a:p>
            <a:r>
              <a:rPr lang="es-EC" sz="1600" dirty="0"/>
              <a:t>•	Galón 3 litros.</a:t>
            </a:r>
          </a:p>
          <a:p>
            <a:r>
              <a:rPr lang="es-EC" sz="1600" dirty="0"/>
              <a:t>•	Botella de 500 ml.</a:t>
            </a:r>
          </a:p>
          <a:p>
            <a:r>
              <a:rPr lang="es-EC" sz="1600" dirty="0"/>
              <a:t>•	Funda 300 ml.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323078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247" y="3155473"/>
            <a:ext cx="3738635" cy="3702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520"/>
            <a:ext cx="3358248" cy="3358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/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4190780" cy="3744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 descr="C:\Users\CELI\Desktop\DOCUMENTOS - TRABAJO - MAESTRIA - MAS\ING RICARDO\FOTOS_GARWATER\fotos\PLANTA 00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271" y="2443671"/>
            <a:ext cx="5348892" cy="4562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2705" y="-73561"/>
            <a:ext cx="5002458" cy="2812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3397" y="-147710"/>
            <a:ext cx="4212701" cy="334838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6494" y="2533664"/>
            <a:ext cx="3203751" cy="2338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517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Problemática</a:t>
            </a:r>
            <a:endParaRPr lang="es-EC" b="1" dirty="0"/>
          </a:p>
        </p:txBody>
      </p:sp>
      <p:sp>
        <p:nvSpPr>
          <p:cNvPr id="4" name="Rectángulo 3"/>
          <p:cNvSpPr/>
          <p:nvPr/>
        </p:nvSpPr>
        <p:spPr>
          <a:xfrm>
            <a:off x="838200" y="2707238"/>
            <a:ext cx="6096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2000"/>
              </a:spcAft>
              <a:buFont typeface="Times New Roman" panose="02020603050405020304" pitchFamily="18" charset="0"/>
              <a:buChar char="•"/>
            </a:pPr>
            <a:r>
              <a:rPr lang="es-EC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</a:t>
            </a:r>
            <a:r>
              <a:rPr lang="es-EC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ervirá el estudio de minería de datos para elaborar un plan de negocios que incremente las ventas de la empresa?</a:t>
            </a:r>
            <a:endParaRPr lang="es-EC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379076" y="1229023"/>
            <a:ext cx="6096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Times New Roman" panose="02020603050405020304" pitchFamily="18" charset="0"/>
              <a:buChar char="•"/>
            </a:pP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</a:t>
            </a:r>
            <a:r>
              <a:rPr lang="es-EC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empresa GARWATER necesita implementar minería de datos?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520744" y="5259440"/>
            <a:ext cx="6096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•"/>
            </a:pP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</a:t>
            </a:r>
            <a:r>
              <a:rPr lang="es-EC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metodología de minería de datos seleccionada para el proyecto cumplirá las expectativas de la empresa?</a:t>
            </a:r>
          </a:p>
        </p:txBody>
      </p:sp>
      <p:sp>
        <p:nvSpPr>
          <p:cNvPr id="8" name="Rectángulo 7"/>
          <p:cNvSpPr/>
          <p:nvPr/>
        </p:nvSpPr>
        <p:spPr>
          <a:xfrm>
            <a:off x="838200" y="4135695"/>
            <a:ext cx="6096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•"/>
            </a:pP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</a:t>
            </a:r>
            <a:r>
              <a:rPr lang="es-EC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 tendencias y patrones descubiertos servirán en la toma de futuras decisiones de la empresa?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2066" t="24929" r="16047" b="25268"/>
          <a:stretch/>
        </p:blipFill>
        <p:spPr>
          <a:xfrm>
            <a:off x="7245439" y="2152353"/>
            <a:ext cx="4108361" cy="284623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9294" b="6278"/>
          <a:stretch/>
        </p:blipFill>
        <p:spPr>
          <a:xfrm>
            <a:off x="1951217" y="1229023"/>
            <a:ext cx="2855287" cy="160208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32767" y="5259440"/>
            <a:ext cx="2103549" cy="14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4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O</a:t>
            </a:r>
            <a:r>
              <a:rPr lang="es-EC" b="1" dirty="0" smtClean="0"/>
              <a:t>bjetivos</a:t>
            </a:r>
            <a:endParaRPr lang="es-EC" b="1" dirty="0"/>
          </a:p>
        </p:txBody>
      </p:sp>
      <p:sp>
        <p:nvSpPr>
          <p:cNvPr id="5" name="Rectángulo 4"/>
          <p:cNvSpPr/>
          <p:nvPr/>
        </p:nvSpPr>
        <p:spPr>
          <a:xfrm>
            <a:off x="838200" y="3908904"/>
            <a:ext cx="6096000" cy="128907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Bef>
                <a:spcPts val="1200"/>
              </a:spcBef>
              <a:spcAft>
                <a:spcPts val="2000"/>
              </a:spcAft>
            </a:pPr>
            <a:r>
              <a:rPr lang="es-EC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Aplicar 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técnicas y algoritmos de minería datos para descubrir tendencias y patrones de comportamiento en las ventas de la empresa GARWATER.</a:t>
            </a:r>
            <a:endParaRPr lang="es-EC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080" y="1553923"/>
            <a:ext cx="2955501" cy="235498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581670" y="2879486"/>
            <a:ext cx="4509568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es-EC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Objetivo General </a:t>
            </a:r>
          </a:p>
        </p:txBody>
      </p:sp>
      <p:pic>
        <p:nvPicPr>
          <p:cNvPr id="1028" name="Picture 4" descr="Resultado de imagen para data mining 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238" y="1395161"/>
            <a:ext cx="4485400" cy="395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54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O</a:t>
            </a:r>
            <a:r>
              <a:rPr lang="es-EC" b="1" dirty="0" smtClean="0"/>
              <a:t>bjetivos</a:t>
            </a:r>
            <a:endParaRPr lang="es-EC" b="1" dirty="0"/>
          </a:p>
        </p:txBody>
      </p:sp>
      <p:sp>
        <p:nvSpPr>
          <p:cNvPr id="3" name="Rectángulo 2"/>
          <p:cNvSpPr/>
          <p:nvPr/>
        </p:nvSpPr>
        <p:spPr>
          <a:xfrm>
            <a:off x="687924" y="3912227"/>
            <a:ext cx="6096000" cy="24160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es-EC" sz="24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Objetivos Específicos </a:t>
            </a:r>
          </a:p>
          <a:p>
            <a:pPr marL="342900" lvl="0" indent="-34290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Times New Roman" panose="02020603050405020304" pitchFamily="18" charset="0"/>
              <a:buChar char="•"/>
            </a:pP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Formalizar con los directivos de la empresa GARWATER el estudio de su información, socializando la metodología CRISP – DM, las técnicas, herramientas y algoritmos de minería de datos que serán empleados.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•"/>
            </a:pP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Conseguir permisos de acceso a las fuentes de información propias de las ventas de la empresa GARWATER</a:t>
            </a:r>
            <a:r>
              <a:rPr lang="es-EC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1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Resultado de imagen para objetivo general 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09" y="1531005"/>
            <a:ext cx="5081811" cy="254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clrChange>
              <a:clrFrom>
                <a:srgbClr val="27B573"/>
              </a:clrFrom>
              <a:clrTo>
                <a:srgbClr val="27B573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50906" y="1027906"/>
            <a:ext cx="10244091" cy="524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O</a:t>
            </a:r>
            <a:r>
              <a:rPr lang="es-EC" b="1" dirty="0" smtClean="0"/>
              <a:t>bjetivos</a:t>
            </a:r>
            <a:endParaRPr lang="es-EC" b="1" dirty="0"/>
          </a:p>
        </p:txBody>
      </p:sp>
      <p:sp>
        <p:nvSpPr>
          <p:cNvPr id="3" name="Rectángulo 2"/>
          <p:cNvSpPr/>
          <p:nvPr/>
        </p:nvSpPr>
        <p:spPr>
          <a:xfrm>
            <a:off x="687924" y="3980169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</a:pPr>
            <a:r>
              <a:rPr lang="es-EC" sz="24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Objetivos Específicos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•"/>
            </a:pPr>
            <a:r>
              <a:rPr lang="es-EC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Crear un entorno OLTP con las ventas de GARWATER desde el año 2011 hasta el año 2015 empleando PENTAHO.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•"/>
            </a:pPr>
            <a:r>
              <a:rPr lang="es-EC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Encontrar tendencias y patrones en las ventas construyendo dashboards, empleando PENTAHO.</a:t>
            </a:r>
          </a:p>
        </p:txBody>
      </p:sp>
      <p:pic>
        <p:nvPicPr>
          <p:cNvPr id="7" name="Picture 2" descr="Resultado de imagen para objetivo general 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09" y="1531005"/>
            <a:ext cx="5081811" cy="254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sultado de imagen para dashboard 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934" y="1420008"/>
            <a:ext cx="4637866" cy="463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32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sultado de imagen para plan de negocios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874" y="2208630"/>
            <a:ext cx="6392126" cy="463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O</a:t>
            </a:r>
            <a:r>
              <a:rPr lang="es-EC" b="1" dirty="0" smtClean="0"/>
              <a:t>bjetivos</a:t>
            </a:r>
            <a:endParaRPr lang="es-EC" b="1" dirty="0"/>
          </a:p>
        </p:txBody>
      </p:sp>
      <p:sp>
        <p:nvSpPr>
          <p:cNvPr id="3" name="Rectángulo 2"/>
          <p:cNvSpPr/>
          <p:nvPr/>
        </p:nvSpPr>
        <p:spPr>
          <a:xfrm>
            <a:off x="687924" y="3980169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</a:pPr>
            <a:r>
              <a:rPr lang="es-EC" sz="24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Objetivos Específicos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•"/>
            </a:pPr>
            <a:r>
              <a:rPr lang="es-EC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Socializar 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resultados documentados en la investigación, con los directivos más influyentes de la empresa GARWATER.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•"/>
            </a:pPr>
            <a:r>
              <a:rPr lang="es-EC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Participar 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la elaboración de un plan de negocios que incremente las ventas en la empresa en los próximos años.</a:t>
            </a:r>
          </a:p>
        </p:txBody>
      </p:sp>
      <p:pic>
        <p:nvPicPr>
          <p:cNvPr id="7" name="Picture 2" descr="Resultado de imagen para objetivo general 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09" y="1531005"/>
            <a:ext cx="5081811" cy="254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93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Hipótesis</a:t>
            </a:r>
            <a:endParaRPr lang="es-EC" b="1" dirty="0"/>
          </a:p>
        </p:txBody>
      </p:sp>
      <p:sp>
        <p:nvSpPr>
          <p:cNvPr id="4" name="Rectángulo 3"/>
          <p:cNvSpPr/>
          <p:nvPr/>
        </p:nvSpPr>
        <p:spPr>
          <a:xfrm>
            <a:off x="1022775" y="298919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1200"/>
              </a:spcBef>
              <a:spcAft>
                <a:spcPts val="2000"/>
              </a:spcAft>
              <a:buFont typeface="Times New Roman" panose="02020603050405020304" pitchFamily="18" charset="0"/>
              <a:buChar char="•"/>
            </a:pPr>
            <a:r>
              <a:rPr lang="es-EC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“Es 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posible encontrar patrones y tendencias en las ventas de la empresa GARWATER, a través de la aplicación de técnicas de Minería de Datos, que permitan además predecir las ventas del año </a:t>
            </a:r>
            <a:r>
              <a:rPr lang="es-EC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2016”.</a:t>
            </a:r>
            <a:endParaRPr lang="es-EC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Resultado de imagen para hipotesis logo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349" y="1027906"/>
            <a:ext cx="44958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3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7165</TotalTime>
  <Words>1481</Words>
  <Application>Microsoft Office PowerPoint</Application>
  <PresentationFormat>Panorámica</PresentationFormat>
  <Paragraphs>191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9" baseType="lpstr">
      <vt:lpstr>MS Gothic</vt:lpstr>
      <vt:lpstr>Arial</vt:lpstr>
      <vt:lpstr>Calibri</vt:lpstr>
      <vt:lpstr>Calibri Light</vt:lpstr>
      <vt:lpstr>Century Gothic</vt:lpstr>
      <vt:lpstr>Corbel</vt:lpstr>
      <vt:lpstr>Times New Roman</vt:lpstr>
      <vt:lpstr>Wingdings</vt:lpstr>
      <vt:lpstr>Tema de Office</vt:lpstr>
      <vt:lpstr>CARRERA DE MAESTRÍA EN GESTIÓN DE SISTEMAS DE INFORMACIÓN E INTELIGENCIA DE NEGOCIOS </vt:lpstr>
      <vt:lpstr>Introducción</vt:lpstr>
      <vt:lpstr>La empresa</vt:lpstr>
      <vt:lpstr>Problemática</vt:lpstr>
      <vt:lpstr>Objetivos</vt:lpstr>
      <vt:lpstr>Objetivos</vt:lpstr>
      <vt:lpstr>Objetivos</vt:lpstr>
      <vt:lpstr>Objetivos</vt:lpstr>
      <vt:lpstr>Hipótesis</vt:lpstr>
      <vt:lpstr>Propuesta</vt:lpstr>
      <vt:lpstr>Metodología</vt:lpstr>
      <vt:lpstr>Plan de minería</vt:lpstr>
      <vt:lpstr>Comprensión del Negocio</vt:lpstr>
      <vt:lpstr>Comprensión de los Datos </vt:lpstr>
      <vt:lpstr>Comprensión de los Datos </vt:lpstr>
      <vt:lpstr>Comprensión de los Datos </vt:lpstr>
      <vt:lpstr>Preparación de los Datos</vt:lpstr>
      <vt:lpstr>Modelado</vt:lpstr>
      <vt:lpstr>Evaluación</vt:lpstr>
      <vt:lpstr>Distribución</vt:lpstr>
      <vt:lpstr>Resultados </vt:lpstr>
      <vt:lpstr>Resultados </vt:lpstr>
      <vt:lpstr>Resultados </vt:lpstr>
      <vt:lpstr>Resultados </vt:lpstr>
      <vt:lpstr>Resultados </vt:lpstr>
      <vt:lpstr>Presentación de PowerPoint</vt:lpstr>
      <vt:lpstr>Conclusiones</vt:lpstr>
      <vt:lpstr>Recomendaciones</vt:lpstr>
      <vt:lpstr>Publicidad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CARRERA DE MAESTRÍA EN GESTIÓN DE SISTEMAS DE INFORMACIÓN E INTELIGENCIA DE NEGOCIOS</dc:title>
  <dc:creator>Luis Ricardo Delgado Calero</dc:creator>
  <cp:lastModifiedBy>Luis Ricardo Delgado Calero</cp:lastModifiedBy>
  <cp:revision>101</cp:revision>
  <dcterms:created xsi:type="dcterms:W3CDTF">2017-03-04T13:43:13Z</dcterms:created>
  <dcterms:modified xsi:type="dcterms:W3CDTF">2017-03-24T05:04:56Z</dcterms:modified>
</cp:coreProperties>
</file>