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61" r:id="rId2"/>
  </p:sldMasterIdLst>
  <p:sldIdLst>
    <p:sldId id="256" r:id="rId3"/>
    <p:sldId id="257" r:id="rId4"/>
    <p:sldId id="258" r:id="rId5"/>
    <p:sldId id="259" r:id="rId6"/>
    <p:sldId id="260" r:id="rId7"/>
    <p:sldId id="266" r:id="rId8"/>
    <p:sldId id="267" r:id="rId9"/>
    <p:sldId id="270" r:id="rId10"/>
    <p:sldId id="271" r:id="rId11"/>
    <p:sldId id="275" r:id="rId12"/>
    <p:sldId id="281" r:id="rId13"/>
    <p:sldId id="262" r:id="rId14"/>
    <p:sldId id="277" r:id="rId15"/>
    <p:sldId id="279" r:id="rId16"/>
    <p:sldId id="268" r:id="rId17"/>
    <p:sldId id="282" r:id="rId18"/>
    <p:sldId id="283" r:id="rId19"/>
    <p:sldId id="284" r:id="rId20"/>
    <p:sldId id="301" r:id="rId21"/>
    <p:sldId id="289" r:id="rId22"/>
    <p:sldId id="285" r:id="rId23"/>
    <p:sldId id="286" r:id="rId24"/>
    <p:sldId id="287" r:id="rId25"/>
    <p:sldId id="288" r:id="rId26"/>
    <p:sldId id="274" r:id="rId27"/>
    <p:sldId id="291" r:id="rId28"/>
    <p:sldId id="292" r:id="rId29"/>
    <p:sldId id="294" r:id="rId30"/>
    <p:sldId id="293" r:id="rId31"/>
    <p:sldId id="295" r:id="rId32"/>
    <p:sldId id="296" r:id="rId33"/>
    <p:sldId id="297" r:id="rId34"/>
    <p:sldId id="299" r:id="rId35"/>
    <p:sldId id="304" r:id="rId36"/>
    <p:sldId id="302" r:id="rId37"/>
    <p:sldId id="303"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9" autoAdjust="0"/>
    <p:restoredTop sz="86475" autoAdjust="0"/>
  </p:normalViewPr>
  <p:slideViewPr>
    <p:cSldViewPr snapToGrid="0">
      <p:cViewPr varScale="1">
        <p:scale>
          <a:sx n="67" d="100"/>
          <a:sy n="67" d="100"/>
        </p:scale>
        <p:origin x="972" y="48"/>
      </p:cViewPr>
      <p:guideLst>
        <p:guide orient="horz" pos="2160"/>
        <p:guide pos="3840"/>
      </p:guideLst>
    </p:cSldViewPr>
  </p:slideViewPr>
  <p:outlineViewPr>
    <p:cViewPr>
      <p:scale>
        <a:sx n="33" d="100"/>
        <a:sy n="33" d="100"/>
      </p:scale>
      <p:origin x="258" y="386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039078710450544E-2"/>
          <c:y val="2.0154359655714196E-3"/>
          <c:w val="0.97191387227309456"/>
          <c:h val="0.72590673420650165"/>
        </c:manualLayout>
      </c:layout>
      <c:pie3DChart>
        <c:varyColors val="1"/>
        <c:dLbls>
          <c:showLegendKey val="0"/>
          <c:showVal val="1"/>
          <c:showCatName val="0"/>
          <c:showSerName val="0"/>
          <c:showPercent val="0"/>
          <c:showBubbleSize val="0"/>
          <c:showLeaderLines val="0"/>
        </c:dLbls>
      </c:pie3DChart>
    </c:plotArea>
    <c:legend>
      <c:legendPos val="b"/>
      <c:layout>
        <c:manualLayout>
          <c:xMode val="edge"/>
          <c:yMode val="edge"/>
          <c:x val="1.2906686053245369E-2"/>
          <c:y val="0.7944512189668077"/>
          <c:w val="0.96966071705395274"/>
          <c:h val="0.1828301138616666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295335138649479E-2"/>
          <c:y val="2.1974864133573385E-2"/>
          <c:w val="0.91004820467364733"/>
          <c:h val="0.6793629331440163"/>
        </c:manualLayout>
      </c:layout>
      <c:pie3DChart>
        <c:varyColors val="1"/>
        <c:dLbls>
          <c:showLegendKey val="0"/>
          <c:showVal val="1"/>
          <c:showCatName val="0"/>
          <c:showSerName val="0"/>
          <c:showPercent val="0"/>
          <c:showBubbleSize val="0"/>
          <c:showLeaderLines val="0"/>
        </c:dLbls>
      </c:pie3DChart>
    </c:plotArea>
    <c:legend>
      <c:legendPos val="b"/>
      <c:layout>
        <c:manualLayout>
          <c:xMode val="edge"/>
          <c:yMode val="edge"/>
          <c:x val="3.6791176825269917E-2"/>
          <c:y val="0.78007667074917864"/>
          <c:w val="0.92853869174975279"/>
          <c:h val="0.1986305561353784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26591760299637E-2"/>
          <c:y val="5.6288494044555472E-2"/>
          <c:w val="0.91760299625468189"/>
          <c:h val="0.68425589768790596"/>
        </c:manualLayout>
      </c:layout>
      <c:pie3DChart>
        <c:varyColors val="1"/>
        <c:ser>
          <c:idx val="0"/>
          <c:order val="0"/>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'Alumnos R'!$A$14:$A$15</c:f>
              <c:strCache>
                <c:ptCount val="2"/>
                <c:pt idx="0">
                  <c:v>Si</c:v>
                </c:pt>
                <c:pt idx="1">
                  <c:v>No</c:v>
                </c:pt>
              </c:strCache>
            </c:strRef>
          </c:cat>
          <c:val>
            <c:numRef>
              <c:f>'Alumnos R'!$C$14:$C$15</c:f>
              <c:numCache>
                <c:formatCode>0.00</c:formatCode>
                <c:ptCount val="2"/>
                <c:pt idx="0">
                  <c:v>100</c:v>
                </c:pt>
                <c:pt idx="1">
                  <c:v>0</c:v>
                </c:pt>
              </c:numCache>
            </c:numRef>
          </c:val>
          <c:extLst>
            <c:ext xmlns:c16="http://schemas.microsoft.com/office/drawing/2014/chart" uri="{C3380CC4-5D6E-409C-BE32-E72D297353CC}">
              <c16:uniqueId val="{00000000-7515-4BA9-BA83-E871C238C12C}"/>
            </c:ext>
          </c:extLst>
        </c:ser>
        <c:dLbls>
          <c:showLegendKey val="0"/>
          <c:showVal val="1"/>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26591760299633E-2"/>
          <c:y val="5.6288494044555458E-2"/>
          <c:w val="0.91760299625468189"/>
          <c:h val="0.68425589768790573"/>
        </c:manualLayout>
      </c:layout>
      <c:pie3DChart>
        <c:varyColors val="1"/>
        <c:ser>
          <c:idx val="0"/>
          <c:order val="0"/>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'Alumnos R'!$A$14:$A$15</c:f>
              <c:strCache>
                <c:ptCount val="2"/>
                <c:pt idx="0">
                  <c:v>Si</c:v>
                </c:pt>
                <c:pt idx="1">
                  <c:v>No</c:v>
                </c:pt>
              </c:strCache>
            </c:strRef>
          </c:cat>
          <c:val>
            <c:numRef>
              <c:f>'Alumnos R'!$C$35:$C$36</c:f>
              <c:numCache>
                <c:formatCode>0.00</c:formatCode>
                <c:ptCount val="2"/>
                <c:pt idx="0">
                  <c:v>80.842911877394599</c:v>
                </c:pt>
                <c:pt idx="1">
                  <c:v>19.15708812260538</c:v>
                </c:pt>
              </c:numCache>
            </c:numRef>
          </c:val>
          <c:extLst>
            <c:ext xmlns:c16="http://schemas.microsoft.com/office/drawing/2014/chart" uri="{C3380CC4-5D6E-409C-BE32-E72D297353CC}">
              <c16:uniqueId val="{00000000-5F7D-4435-AE92-19E7781AE3DD}"/>
            </c:ext>
          </c:extLst>
        </c:ser>
        <c:dLbls>
          <c:showLegendKey val="0"/>
          <c:showVal val="1"/>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19784225967277E-2"/>
          <c:y val="2.9783556984954346E-2"/>
          <c:w val="0.88878264134544649"/>
          <c:h val="0.66330881175064382"/>
        </c:manualLayout>
      </c:layout>
      <c:pie3DChart>
        <c:varyColors val="1"/>
        <c:ser>
          <c:idx val="0"/>
          <c:order val="0"/>
          <c:dLbls>
            <c:spPr>
              <a:noFill/>
              <a:ln>
                <a:noFill/>
              </a:ln>
              <a:effectLst/>
            </c:sp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'Alumnos P'!$A$82:$A$90</c:f>
              <c:strCache>
                <c:ptCount val="9"/>
                <c:pt idx="0">
                  <c:v>Robo</c:v>
                </c:pt>
                <c:pt idx="1">
                  <c:v>Asalto</c:v>
                </c:pt>
                <c:pt idx="2">
                  <c:v>Hurto</c:v>
                </c:pt>
                <c:pt idx="3">
                  <c:v>Consumo de drogas</c:v>
                </c:pt>
                <c:pt idx="4">
                  <c:v>Secuestro</c:v>
                </c:pt>
                <c:pt idx="5">
                  <c:v>Agresión Física</c:v>
                </c:pt>
                <c:pt idx="6">
                  <c:v>Extorsión </c:v>
                </c:pt>
                <c:pt idx="7">
                  <c:v>Incendio Provocado</c:v>
                </c:pt>
                <c:pt idx="8">
                  <c:v>Ninguna de las anteriores</c:v>
                </c:pt>
              </c:strCache>
            </c:strRef>
          </c:cat>
          <c:val>
            <c:numRef>
              <c:f>'Alumnos P'!$C$82:$C$90</c:f>
              <c:numCache>
                <c:formatCode>0.00</c:formatCode>
                <c:ptCount val="9"/>
                <c:pt idx="0">
                  <c:v>18.181818181818194</c:v>
                </c:pt>
                <c:pt idx="1">
                  <c:v>5.785123966942149</c:v>
                </c:pt>
                <c:pt idx="2">
                  <c:v>7.4380165289256182</c:v>
                </c:pt>
                <c:pt idx="3">
                  <c:v>10.743801652892559</c:v>
                </c:pt>
                <c:pt idx="4">
                  <c:v>0.82644628099173556</c:v>
                </c:pt>
                <c:pt idx="5">
                  <c:v>11.570247933884303</c:v>
                </c:pt>
                <c:pt idx="6">
                  <c:v>1.6528925619834716</c:v>
                </c:pt>
                <c:pt idx="7">
                  <c:v>0</c:v>
                </c:pt>
                <c:pt idx="8">
                  <c:v>43.801652892561982</c:v>
                </c:pt>
              </c:numCache>
            </c:numRef>
          </c:val>
          <c:extLst>
            <c:ext xmlns:c16="http://schemas.microsoft.com/office/drawing/2014/chart" uri="{C3380CC4-5D6E-409C-BE32-E72D297353CC}">
              <c16:uniqueId val="{00000000-FCC0-47CB-82D6-F0969984E7AB}"/>
            </c:ext>
          </c:extLst>
        </c:ser>
        <c:dLbls>
          <c:showLegendKey val="0"/>
          <c:showVal val="1"/>
          <c:showCatName val="0"/>
          <c:showSerName val="0"/>
          <c:showPercent val="0"/>
          <c:showBubbleSize val="0"/>
          <c:showLeaderLines val="1"/>
        </c:dLbls>
      </c:pie3DChart>
    </c:plotArea>
    <c:legend>
      <c:legendPos val="b"/>
      <c:layout>
        <c:manualLayout>
          <c:xMode val="edge"/>
          <c:yMode val="edge"/>
          <c:x val="1.2906686053245369E-2"/>
          <c:y val="0.7944512189668077"/>
          <c:w val="0.96966071705395274"/>
          <c:h val="0.1828301138616666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26591760299633E-2"/>
          <c:y val="5.6288494044555458E-2"/>
          <c:w val="0.91760299625468189"/>
          <c:h val="0.68425589768790573"/>
        </c:manualLayout>
      </c:layout>
      <c:pie3DChart>
        <c:varyColors val="1"/>
        <c:ser>
          <c:idx val="0"/>
          <c:order val="0"/>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'Alumnos R'!$A$14:$A$15</c:f>
              <c:strCache>
                <c:ptCount val="2"/>
                <c:pt idx="0">
                  <c:v>Si</c:v>
                </c:pt>
                <c:pt idx="1">
                  <c:v>No</c:v>
                </c:pt>
              </c:strCache>
            </c:strRef>
          </c:cat>
          <c:val>
            <c:numRef>
              <c:f>'Alumnos R'!$C$25:$C$26</c:f>
              <c:numCache>
                <c:formatCode>0.00</c:formatCode>
                <c:ptCount val="2"/>
                <c:pt idx="0">
                  <c:v>77.394636015325673</c:v>
                </c:pt>
                <c:pt idx="1">
                  <c:v>22.605363984674327</c:v>
                </c:pt>
              </c:numCache>
            </c:numRef>
          </c:val>
          <c:extLst>
            <c:ext xmlns:c16="http://schemas.microsoft.com/office/drawing/2014/chart" uri="{C3380CC4-5D6E-409C-BE32-E72D297353CC}">
              <c16:uniqueId val="{00000000-9367-4916-9B46-530C6EB337AF}"/>
            </c:ext>
          </c:extLst>
        </c:ser>
        <c:dLbls>
          <c:showLegendKey val="0"/>
          <c:showVal val="1"/>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26591760299637E-2"/>
          <c:y val="5.6288494044555465E-2"/>
          <c:w val="0.917602996254682"/>
          <c:h val="0.68425589768790573"/>
        </c:manualLayout>
      </c:layout>
      <c:pie3DChart>
        <c:varyColors val="1"/>
        <c:ser>
          <c:idx val="0"/>
          <c:order val="0"/>
          <c:dLbls>
            <c:spPr>
              <a:noFill/>
              <a:ln>
                <a:noFill/>
              </a:ln>
              <a:effectLst/>
            </c:spPr>
            <c:txPr>
              <a:bodyPr/>
              <a:lstStyle/>
              <a:p>
                <a:pPr>
                  <a:defRPr lang="es-EC"/>
                </a:pPr>
                <a:endParaRPr lang="es-MX"/>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'Docentes R'!$A$15:$A$16</c:f>
              <c:strCache>
                <c:ptCount val="2"/>
                <c:pt idx="0">
                  <c:v>Si</c:v>
                </c:pt>
                <c:pt idx="1">
                  <c:v>No</c:v>
                </c:pt>
              </c:strCache>
            </c:strRef>
          </c:cat>
          <c:val>
            <c:numRef>
              <c:f>'Docentes R'!$C$37:$C$38</c:f>
              <c:numCache>
                <c:formatCode>0.00</c:formatCode>
                <c:ptCount val="2"/>
                <c:pt idx="0">
                  <c:v>33.333333333333329</c:v>
                </c:pt>
                <c:pt idx="1">
                  <c:v>66.666666666666657</c:v>
                </c:pt>
              </c:numCache>
            </c:numRef>
          </c:val>
          <c:extLst>
            <c:ext xmlns:c16="http://schemas.microsoft.com/office/drawing/2014/chart" uri="{C3380CC4-5D6E-409C-BE32-E72D297353CC}">
              <c16:uniqueId val="{00000000-9476-4194-AD6F-80D2E3B29372}"/>
            </c:ext>
          </c:extLst>
        </c:ser>
        <c:dLbls>
          <c:showLegendKey val="0"/>
          <c:showVal val="1"/>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rtl="0">
            <a:defRPr lang="es-EC"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26591760299637E-2"/>
          <c:y val="5.6288494044555465E-2"/>
          <c:w val="0.917602996254682"/>
          <c:h val="0.68425589768790573"/>
        </c:manualLayout>
      </c:layout>
      <c:pie3DChart>
        <c:varyColors val="1"/>
        <c:ser>
          <c:idx val="0"/>
          <c:order val="0"/>
          <c:dLbls>
            <c:spPr>
              <a:noFill/>
              <a:ln>
                <a:noFill/>
              </a:ln>
              <a:effectLst/>
            </c:spPr>
            <c:txPr>
              <a:bodyPr/>
              <a:lstStyle/>
              <a:p>
                <a:pPr>
                  <a:defRPr lang="es-EC"/>
                </a:pPr>
                <a:endParaRPr lang="es-MX"/>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'Docentes R'!$A$15:$A$16</c:f>
              <c:strCache>
                <c:ptCount val="2"/>
                <c:pt idx="0">
                  <c:v>Si</c:v>
                </c:pt>
                <c:pt idx="1">
                  <c:v>No</c:v>
                </c:pt>
              </c:strCache>
            </c:strRef>
          </c:cat>
          <c:val>
            <c:numRef>
              <c:f>'Docentes R'!$C$73:$C$74</c:f>
              <c:numCache>
                <c:formatCode>0.00</c:formatCode>
                <c:ptCount val="2"/>
                <c:pt idx="0">
                  <c:v>100</c:v>
                </c:pt>
                <c:pt idx="1">
                  <c:v>0</c:v>
                </c:pt>
              </c:numCache>
            </c:numRef>
          </c:val>
          <c:extLst>
            <c:ext xmlns:c16="http://schemas.microsoft.com/office/drawing/2014/chart" uri="{C3380CC4-5D6E-409C-BE32-E72D297353CC}">
              <c16:uniqueId val="{00000000-C717-4FD7-B1DE-3C817B9A48E2}"/>
            </c:ext>
          </c:extLst>
        </c:ser>
        <c:dLbls>
          <c:showLegendKey val="0"/>
          <c:showVal val="1"/>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rtl="0">
            <a:defRPr lang="es-EC"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MX"/>
        </a:p>
      </c:txPr>
    </c:legend>
    <c:plotVisOnly val="1"/>
    <c:dispBlanksAs val="zero"/>
    <c:showDLblsOverMax val="0"/>
  </c:chart>
  <c:txPr>
    <a:bodyPr/>
    <a:lstStyle/>
    <a:p>
      <a:pPr>
        <a:defRPr sz="1200">
          <a:latin typeface="Times New Roman" panose="02020603050405020304" pitchFamily="18" charset="0"/>
          <a:cs typeface="Times New Roman" panose="02020603050405020304" pitchFamily="18" charset="0"/>
        </a:defRPr>
      </a:pPr>
      <a:endParaRPr lang="es-MX"/>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3F333-A207-4D5D-BD0B-0000D2CCD131}"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s-EC"/>
        </a:p>
      </dgm:t>
    </dgm:pt>
    <dgm:pt modelId="{D749C0F1-C2CE-4399-BF4B-7FEC03114749}">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es-EC" sz="2800" b="1" dirty="0" smtClean="0">
              <a:latin typeface="Calibri" panose="020F0502020204030204" pitchFamily="34" charset="0"/>
              <a:cs typeface="Calibri" panose="020F0502020204030204" pitchFamily="34" charset="0"/>
            </a:rPr>
            <a:t>POBLACIÓN Y </a:t>
          </a:r>
          <a:r>
            <a:rPr lang="es-EC" sz="3200" b="1" dirty="0" smtClean="0">
              <a:latin typeface="Calibri" panose="020F0502020204030204" pitchFamily="34" charset="0"/>
              <a:cs typeface="Calibri" panose="020F0502020204030204" pitchFamily="34" charset="0"/>
            </a:rPr>
            <a:t>MUESTRA</a:t>
          </a:r>
          <a:endParaRPr lang="es-EC" sz="2800" dirty="0">
            <a:latin typeface="Calibri" panose="020F0502020204030204" pitchFamily="34" charset="0"/>
            <a:cs typeface="Calibri" panose="020F0502020204030204" pitchFamily="34" charset="0"/>
          </a:endParaRPr>
        </a:p>
      </dgm:t>
    </dgm:pt>
    <dgm:pt modelId="{106227D8-CD5E-49C1-B539-5E174AE87221}" type="parTrans" cxnId="{AD50FF19-EB32-4B34-8882-AA42DCDE1D29}">
      <dgm:prSet/>
      <dgm:spPr/>
      <dgm:t>
        <a:bodyPr/>
        <a:lstStyle/>
        <a:p>
          <a:endParaRPr lang="es-EC"/>
        </a:p>
      </dgm:t>
    </dgm:pt>
    <dgm:pt modelId="{96745AF6-6DE1-48FA-AC85-F17842DEEE7B}" type="sibTrans" cxnId="{AD50FF19-EB32-4B34-8882-AA42DCDE1D29}">
      <dgm:prSet/>
      <dgm:spPr/>
      <dgm:t>
        <a:bodyPr/>
        <a:lstStyle/>
        <a:p>
          <a:endParaRPr lang="es-EC"/>
        </a:p>
      </dgm:t>
    </dgm:pt>
    <dgm:pt modelId="{F2C57356-B0EE-4356-9694-D4A99BF98B30}" type="pres">
      <dgm:prSet presAssocID="{DBE3F333-A207-4D5D-BD0B-0000D2CCD131}" presName="linear" presStyleCnt="0">
        <dgm:presLayoutVars>
          <dgm:animLvl val="lvl"/>
          <dgm:resizeHandles val="exact"/>
        </dgm:presLayoutVars>
      </dgm:prSet>
      <dgm:spPr/>
      <dgm:t>
        <a:bodyPr/>
        <a:lstStyle/>
        <a:p>
          <a:endParaRPr lang="es-EC"/>
        </a:p>
      </dgm:t>
    </dgm:pt>
    <dgm:pt modelId="{366FD5EC-706D-4145-951F-9799D0FE476E}" type="pres">
      <dgm:prSet presAssocID="{D749C0F1-C2CE-4399-BF4B-7FEC03114749}" presName="parentText" presStyleLbl="node1" presStyleIdx="0" presStyleCnt="1" custLinFactNeighborY="11787">
        <dgm:presLayoutVars>
          <dgm:chMax val="0"/>
          <dgm:bulletEnabled val="1"/>
        </dgm:presLayoutVars>
      </dgm:prSet>
      <dgm:spPr/>
      <dgm:t>
        <a:bodyPr/>
        <a:lstStyle/>
        <a:p>
          <a:endParaRPr lang="es-EC"/>
        </a:p>
      </dgm:t>
    </dgm:pt>
  </dgm:ptLst>
  <dgm:cxnLst>
    <dgm:cxn modelId="{BA6B3157-C03E-42D1-B54C-F2B163C6521B}" type="presOf" srcId="{DBE3F333-A207-4D5D-BD0B-0000D2CCD131}" destId="{F2C57356-B0EE-4356-9694-D4A99BF98B30}" srcOrd="0" destOrd="0" presId="urn:microsoft.com/office/officeart/2005/8/layout/vList2"/>
    <dgm:cxn modelId="{993ED7B1-589B-4D7D-B859-CCA0D2007BA0}" type="presOf" srcId="{D749C0F1-C2CE-4399-BF4B-7FEC03114749}" destId="{366FD5EC-706D-4145-951F-9799D0FE476E}" srcOrd="0" destOrd="0" presId="urn:microsoft.com/office/officeart/2005/8/layout/vList2"/>
    <dgm:cxn modelId="{AD50FF19-EB32-4B34-8882-AA42DCDE1D29}" srcId="{DBE3F333-A207-4D5D-BD0B-0000D2CCD131}" destId="{D749C0F1-C2CE-4399-BF4B-7FEC03114749}" srcOrd="0" destOrd="0" parTransId="{106227D8-CD5E-49C1-B539-5E174AE87221}" sibTransId="{96745AF6-6DE1-48FA-AC85-F17842DEEE7B}"/>
    <dgm:cxn modelId="{FB2C4420-6432-436F-90AC-9322B2F5F680}" type="presParOf" srcId="{F2C57356-B0EE-4356-9694-D4A99BF98B30}" destId="{366FD5EC-706D-4145-951F-9799D0FE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D5EC-706D-4145-951F-9799D0FE476E}">
      <dsp:nvSpPr>
        <dsp:cNvPr id="0" name=""/>
        <dsp:cNvSpPr/>
      </dsp:nvSpPr>
      <dsp:spPr>
        <a:xfrm>
          <a:off x="0" y="453"/>
          <a:ext cx="4824536" cy="553544"/>
        </a:xfrm>
        <a:prstGeom prst="roundRect">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kern="1200" dirty="0" smtClean="0">
              <a:latin typeface="Calibri" panose="020F0502020204030204" pitchFamily="34" charset="0"/>
              <a:cs typeface="Calibri" panose="020F0502020204030204" pitchFamily="34" charset="0"/>
            </a:rPr>
            <a:t>POBLACIÓN Y </a:t>
          </a:r>
          <a:r>
            <a:rPr lang="es-EC" sz="3200" b="1" kern="1200" dirty="0" smtClean="0">
              <a:latin typeface="Calibri" panose="020F0502020204030204" pitchFamily="34" charset="0"/>
              <a:cs typeface="Calibri" panose="020F0502020204030204" pitchFamily="34" charset="0"/>
            </a:rPr>
            <a:t>MUESTRA</a:t>
          </a:r>
          <a:endParaRPr lang="es-EC" sz="2800" kern="1200" dirty="0">
            <a:latin typeface="Calibri" panose="020F0502020204030204" pitchFamily="34" charset="0"/>
            <a:cs typeface="Calibri" panose="020F0502020204030204" pitchFamily="34" charset="0"/>
          </a:endParaRPr>
        </a:p>
      </dsp:txBody>
      <dsp:txXfrm>
        <a:off x="27022" y="27475"/>
        <a:ext cx="4770492" cy="499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0.04255</cdr:x>
      <cdr:y>0</cdr:y>
    </cdr:from>
    <cdr:to>
      <cdr:x>1</cdr:x>
      <cdr:y>0.90584</cdr:y>
    </cdr:to>
    <cdr:sp macro="" textlink="">
      <cdr:nvSpPr>
        <cdr:cNvPr id="2" name="Rectángulo redondeado 1"/>
        <cdr:cNvSpPr/>
      </cdr:nvSpPr>
      <cdr:spPr>
        <a:xfrm xmlns:a="http://schemas.openxmlformats.org/drawingml/2006/main">
          <a:off x="198303" y="0"/>
          <a:ext cx="4461831" cy="4233537"/>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marL="171450" indent="-171450">
            <a:buFontTx/>
            <a:buChar char="-"/>
          </a:pPr>
          <a:r>
            <a:rPr lang="es-ES" sz="2800" b="1" dirty="0" smtClean="0">
              <a:solidFill>
                <a:schemeClr val="tx1"/>
              </a:solidFill>
              <a:latin typeface="Times New Roman" panose="02020603050405020304" pitchFamily="18" charset="0"/>
              <a:cs typeface="Times New Roman" panose="02020603050405020304" pitchFamily="18" charset="0"/>
            </a:rPr>
            <a:t>Baja cultura de seguridad</a:t>
          </a:r>
        </a:p>
        <a:p xmlns:a="http://schemas.openxmlformats.org/drawingml/2006/main">
          <a:endParaRPr lang="es-ES" sz="2800" b="1" dirty="0" smtClean="0">
            <a:solidFill>
              <a:schemeClr val="tx1"/>
            </a:solidFill>
            <a:latin typeface="Times New Roman" panose="02020603050405020304" pitchFamily="18" charset="0"/>
            <a:cs typeface="Times New Roman" panose="02020603050405020304" pitchFamily="18" charset="0"/>
          </a:endParaRPr>
        </a:p>
        <a:p xmlns:a="http://schemas.openxmlformats.org/drawingml/2006/main">
          <a:pPr marL="171450" indent="-171450">
            <a:buFontTx/>
            <a:buChar char="-"/>
          </a:pPr>
          <a:r>
            <a:rPr lang="es-ES" sz="2800" b="1" dirty="0" smtClean="0">
              <a:solidFill>
                <a:schemeClr val="tx1"/>
              </a:solidFill>
              <a:latin typeface="Times New Roman" panose="02020603050405020304" pitchFamily="18" charset="0"/>
              <a:cs typeface="Times New Roman" panose="02020603050405020304" pitchFamily="18" charset="0"/>
            </a:rPr>
            <a:t>Falta de capacitación al personal.</a:t>
          </a:r>
        </a:p>
        <a:p xmlns:a="http://schemas.openxmlformats.org/drawingml/2006/main">
          <a:endParaRPr lang="es-ES" sz="2800" b="1" dirty="0" smtClean="0">
            <a:solidFill>
              <a:schemeClr val="tx1"/>
            </a:solidFill>
            <a:latin typeface="Times New Roman" panose="02020603050405020304" pitchFamily="18" charset="0"/>
            <a:cs typeface="Times New Roman" panose="02020603050405020304" pitchFamily="18" charset="0"/>
          </a:endParaRPr>
        </a:p>
        <a:p xmlns:a="http://schemas.openxmlformats.org/drawingml/2006/main">
          <a:pPr marL="171450" indent="-171450">
            <a:buFontTx/>
            <a:buChar char="-"/>
          </a:pPr>
          <a:r>
            <a:rPr lang="es-ES" sz="2800" b="1" dirty="0" smtClean="0">
              <a:solidFill>
                <a:schemeClr val="tx1"/>
              </a:solidFill>
              <a:latin typeface="Times New Roman" panose="02020603050405020304" pitchFamily="18" charset="0"/>
              <a:cs typeface="Times New Roman" panose="02020603050405020304" pitchFamily="18" charset="0"/>
            </a:rPr>
            <a:t>Despreocupación de las autoridades </a:t>
          </a:r>
          <a:endParaRPr lang="es-ES" sz="28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7693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41287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82694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87275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49137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8433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12577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01852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89238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96354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52463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799112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19162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69366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1768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872275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409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6682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87802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90520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58305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56638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9F1384-60EB-4122-8BB5-7196362051F4}" type="slidenum">
              <a:rPr lang="es-ES" smtClean="0"/>
              <a:pPr/>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81216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9F1384-60EB-4122-8BB5-7196362051F4}" type="slidenum">
              <a:rPr lang="es-ES" smtClean="0"/>
              <a:pPr/>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73229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13226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219731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FAB05B-9BAE-440C-A001-EA809F963CB4}" type="datetimeFigureOut">
              <a:rPr lang="es-ES" smtClean="0"/>
              <a:pPr/>
              <a:t>07/07/2017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9F1384-60EB-4122-8BB5-7196362051F4}" type="slidenum">
              <a:rPr lang="es-ES" smtClean="0"/>
              <a:pPr/>
              <a:t>‹Nº›</a:t>
            </a:fld>
            <a:endParaRPr lang="es-ES"/>
          </a:p>
        </p:txBody>
      </p:sp>
    </p:spTree>
    <p:extLst>
      <p:ext uri="{BB962C8B-B14F-4D97-AF65-F5344CB8AC3E}">
        <p14:creationId xmlns:p14="http://schemas.microsoft.com/office/powerpoint/2010/main" val="31949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FAB05B-9BAE-440C-A001-EA809F963CB4}" type="datetimeFigureOut">
              <a:rPr lang="es-ES" smtClean="0"/>
              <a:pPr/>
              <a:t>07/07/2017</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09F1384-60EB-4122-8BB5-7196362051F4}" type="slidenum">
              <a:rPr lang="es-ES" smtClean="0"/>
              <a:pPr/>
              <a:t>‹Nº›</a:t>
            </a:fld>
            <a:endParaRPr lang="es-ES"/>
          </a:p>
        </p:txBody>
      </p:sp>
    </p:spTree>
    <p:extLst>
      <p:ext uri="{BB962C8B-B14F-4D97-AF65-F5344CB8AC3E}">
        <p14:creationId xmlns:p14="http://schemas.microsoft.com/office/powerpoint/2010/main" val="23162858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AB05B-9BAE-440C-A001-EA809F963CB4}" type="datetimeFigureOut">
              <a:rPr lang="es-ES" smtClean="0"/>
              <a:pPr/>
              <a:t>07/07/2017</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9F1384-60EB-4122-8BB5-7196362051F4}" type="slidenum">
              <a:rPr lang="es-ES" smtClean="0"/>
              <a:pPr/>
              <a:t>‹Nº›</a:t>
            </a:fld>
            <a:endParaRPr lang="es-ES"/>
          </a:p>
        </p:txBody>
      </p:sp>
    </p:spTree>
    <p:extLst>
      <p:ext uri="{BB962C8B-B14F-4D97-AF65-F5344CB8AC3E}">
        <p14:creationId xmlns:p14="http://schemas.microsoft.com/office/powerpoint/2010/main" val="107956288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6085" y="418840"/>
            <a:ext cx="5267460" cy="889126"/>
          </a:xfrm>
          <a:prstGeom prst="rect">
            <a:avLst/>
          </a:prstGeom>
          <a:noFill/>
          <a:ln>
            <a:noFill/>
          </a:ln>
        </p:spPr>
      </p:pic>
      <p:sp>
        <p:nvSpPr>
          <p:cNvPr id="5" name="Rectángulo 4"/>
          <p:cNvSpPr/>
          <p:nvPr/>
        </p:nvSpPr>
        <p:spPr>
          <a:xfrm>
            <a:off x="1371598" y="1346892"/>
            <a:ext cx="9579428" cy="5521512"/>
          </a:xfrm>
          <a:prstGeom prst="rect">
            <a:avLst/>
          </a:prstGeom>
        </p:spPr>
        <p:txBody>
          <a:bodyPr wrap="square">
            <a:spAutoFit/>
          </a:bodyPr>
          <a:lstStyle/>
          <a:p>
            <a:pPr algn="ct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DEPARTAMENTO DE SEGURIDAD Y DEFENSA</a:t>
            </a:r>
          </a:p>
          <a:p>
            <a:pPr algn="ctr"/>
            <a:endPar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CARRERA DE INGENIERÍA EN SEGURIDAD </a:t>
            </a:r>
            <a:b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MENCIÓN SEGURIDAD PÚBLICA Y PRIVADA</a:t>
            </a:r>
          </a:p>
          <a:p>
            <a:pPr algn="ctr"/>
            <a:endPar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70000"/>
              </a:lnSpc>
            </a:pP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TEMA: </a:t>
            </a:r>
            <a:r>
              <a:rPr lang="es-EC" sz="2400" b="1" dirty="0" smtClean="0">
                <a:latin typeface="Times New Roman" panose="02020603050405020304" pitchFamily="18" charset="0"/>
                <a:cs typeface="Times New Roman" panose="02020603050405020304" pitchFamily="18" charset="0"/>
              </a:rPr>
              <a:t>LOS </a:t>
            </a:r>
            <a:r>
              <a:rPr lang="es-EC" sz="2400" b="1" dirty="0">
                <a:latin typeface="Times New Roman" panose="02020603050405020304" pitchFamily="18" charset="0"/>
                <a:cs typeface="Times New Roman" panose="02020603050405020304" pitchFamily="18" charset="0"/>
              </a:rPr>
              <a:t>RIESGOS DE ORIGEN ANTRÓPICO QUE AFECTAN A LA SEGURIDAD </a:t>
            </a:r>
            <a:r>
              <a:rPr lang="es-EC" sz="2400" b="1" dirty="0" smtClean="0">
                <a:latin typeface="Times New Roman" panose="02020603050405020304" pitchFamily="18" charset="0"/>
                <a:cs typeface="Times New Roman" panose="02020603050405020304" pitchFamily="18" charset="0"/>
              </a:rPr>
              <a:t>PERSONAL DE </a:t>
            </a:r>
            <a:r>
              <a:rPr lang="es-EC" sz="2400" b="1" dirty="0">
                <a:latin typeface="Times New Roman" panose="02020603050405020304" pitchFamily="18" charset="0"/>
                <a:cs typeface="Times New Roman" panose="02020603050405020304" pitchFamily="18" charset="0"/>
              </a:rPr>
              <a:t>LOS MIEMBROS DE LA UNIDAD EDUCATIVA “GRAN   COLOMBIA” EN LA CIUDAD DE PORTOVIEJO</a:t>
            </a:r>
            <a:r>
              <a:rPr lang="es-EC" sz="2400" b="1" dirty="0" smtClean="0"/>
              <a:t>.</a:t>
            </a: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PROPUESTA.</a:t>
            </a:r>
            <a:endPar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70000"/>
              </a:lnSpc>
            </a:pP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AUTOR: MENÉNDEZ QUIROZ YHONY ALBERTO</a:t>
            </a:r>
          </a:p>
          <a:p>
            <a:pPr algn="ctr">
              <a:lnSpc>
                <a:spcPct val="120000"/>
              </a:lnSpc>
            </a:pPr>
            <a:r>
              <a:rPr lang="es-E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DIRECTOR: MSC. VÁSQUEZ BRIONES RENE PATRICIO</a:t>
            </a:r>
            <a:endParaRPr lang="es-E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797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b="1" dirty="0" smtClean="0">
                <a:solidFill>
                  <a:schemeClr val="tx1"/>
                </a:solidFill>
                <a:latin typeface="Times New Roman" panose="02020603050405020304" pitchFamily="18" charset="0"/>
                <a:cs typeface="Times New Roman" panose="02020603050405020304" pitchFamily="18" charset="0"/>
              </a:rPr>
              <a:t>Tipos de investigación </a:t>
            </a:r>
            <a:endParaRPr lang="es-ES" sz="4400" b="1" dirty="0">
              <a:solidFill>
                <a:schemeClr val="tx1"/>
              </a:solidFill>
              <a:latin typeface="Times New Roman" panose="02020603050405020304" pitchFamily="18" charset="0"/>
              <a:cs typeface="Times New Roman" panose="02020603050405020304" pitchFamily="18" charset="0"/>
            </a:endParaRPr>
          </a:p>
        </p:txBody>
      </p:sp>
      <p:sp>
        <p:nvSpPr>
          <p:cNvPr id="4" name="Flecha derecha 3"/>
          <p:cNvSpPr/>
          <p:nvPr/>
        </p:nvSpPr>
        <p:spPr>
          <a:xfrm>
            <a:off x="279400" y="2044700"/>
            <a:ext cx="2921000" cy="165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2400" b="1" dirty="0" smtClean="0">
                <a:latin typeface="Times New Roman" panose="02020603050405020304" pitchFamily="18" charset="0"/>
                <a:cs typeface="Times New Roman" panose="02020603050405020304" pitchFamily="18" charset="0"/>
              </a:rPr>
              <a:t>DESCRIPTIVA</a:t>
            </a:r>
            <a:r>
              <a:rPr lang="es-ES" b="1" dirty="0" smtClean="0"/>
              <a:t> </a:t>
            </a:r>
            <a:endParaRPr lang="es-ES" b="1" dirty="0"/>
          </a:p>
        </p:txBody>
      </p:sp>
      <p:sp>
        <p:nvSpPr>
          <p:cNvPr id="5" name="Flecha derecha 4"/>
          <p:cNvSpPr/>
          <p:nvPr/>
        </p:nvSpPr>
        <p:spPr>
          <a:xfrm>
            <a:off x="279400" y="4292600"/>
            <a:ext cx="2870200" cy="1651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b="1" dirty="0" smtClean="0">
                <a:solidFill>
                  <a:schemeClr val="tx1"/>
                </a:solidFill>
                <a:latin typeface="Times New Roman" panose="02020603050405020304" pitchFamily="18" charset="0"/>
                <a:cs typeface="Times New Roman" panose="02020603050405020304" pitchFamily="18" charset="0"/>
              </a:rPr>
              <a:t>DE CAMPO </a:t>
            </a:r>
            <a:endParaRPr lang="es-ES" sz="2400" b="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3784600" y="2209800"/>
            <a:ext cx="8610600" cy="14859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S" sz="2800" b="1" dirty="0">
                <a:solidFill>
                  <a:schemeClr val="tx1"/>
                </a:solidFill>
                <a:latin typeface="Times New Roman" panose="02020603050405020304" pitchFamily="18" charset="0"/>
                <a:cs typeface="Times New Roman" panose="02020603050405020304" pitchFamily="18" charset="0"/>
              </a:rPr>
              <a:t>P</a:t>
            </a:r>
            <a:r>
              <a:rPr lang="es-ES" sz="2800" b="1" dirty="0" smtClean="0">
                <a:solidFill>
                  <a:schemeClr val="tx1"/>
                </a:solidFill>
                <a:latin typeface="Times New Roman" panose="02020603050405020304" pitchFamily="18" charset="0"/>
                <a:cs typeface="Times New Roman" panose="02020603050405020304" pitchFamily="18" charset="0"/>
              </a:rPr>
              <a:t>ermitió identificar y describir los riesgos de mayor incidencia </a:t>
            </a:r>
            <a:endParaRPr lang="es-ES" sz="2800" b="1"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3581400" y="4343400"/>
            <a:ext cx="8813800" cy="1549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C" sz="2800" b="1" dirty="0" smtClean="0">
                <a:solidFill>
                  <a:schemeClr val="tx1"/>
                </a:solidFill>
                <a:latin typeface="Times New Roman" panose="02020603050405020304" pitchFamily="18" charset="0"/>
                <a:cs typeface="Times New Roman" panose="02020603050405020304" pitchFamily="18" charset="0"/>
              </a:rPr>
              <a:t>Se </a:t>
            </a:r>
            <a:r>
              <a:rPr lang="es-EC" sz="2800" b="1" dirty="0">
                <a:solidFill>
                  <a:schemeClr val="tx1"/>
                </a:solidFill>
                <a:latin typeface="Times New Roman" panose="02020603050405020304" pitchFamily="18" charset="0"/>
                <a:cs typeface="Times New Roman" panose="02020603050405020304" pitchFamily="18" charset="0"/>
              </a:rPr>
              <a:t>acudió al lugar de los hechos donde se aplicó los diferentes mecanismos investigativos que permitió recolectar toda la información necesaria</a:t>
            </a:r>
            <a:endParaRPr lang="es-E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03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2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9594"/>
            <a:ext cx="3059832" cy="889126"/>
          </a:xfrm>
          <a:prstGeom prst="rect">
            <a:avLst/>
          </a:prstGeom>
          <a:noFill/>
          <a:ln>
            <a:noFill/>
          </a:ln>
        </p:spPr>
      </p:pic>
      <p:graphicFrame>
        <p:nvGraphicFramePr>
          <p:cNvPr id="14" name="13 Diagrama"/>
          <p:cNvGraphicFramePr/>
          <p:nvPr>
            <p:extLst/>
          </p:nvPr>
        </p:nvGraphicFramePr>
        <p:xfrm>
          <a:off x="3935760" y="1268760"/>
          <a:ext cx="4824536" cy="553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15 Grupo"/>
          <p:cNvGrpSpPr/>
          <p:nvPr/>
        </p:nvGrpSpPr>
        <p:grpSpPr>
          <a:xfrm>
            <a:off x="2361029" y="2203263"/>
            <a:ext cx="7479387" cy="1387409"/>
            <a:chOff x="0" y="27155"/>
            <a:chExt cx="5904591" cy="592020"/>
          </a:xfrm>
        </p:grpSpPr>
        <p:sp>
          <p:nvSpPr>
            <p:cNvPr id="17" name="16 Rectángulo redondeado"/>
            <p:cNvSpPr/>
            <p:nvPr/>
          </p:nvSpPr>
          <p:spPr>
            <a:xfrm>
              <a:off x="0" y="27155"/>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18" name="17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algn="just" defTabSz="488950">
                <a:lnSpc>
                  <a:spcPct val="90000"/>
                </a:lnSpc>
                <a:spcBef>
                  <a:spcPct val="0"/>
                </a:spcBef>
                <a:spcAft>
                  <a:spcPct val="35000"/>
                </a:spcAft>
              </a:pPr>
              <a:endParaRPr lang="es-EC" sz="1400" dirty="0">
                <a:solidFill>
                  <a:prstClr val="black"/>
                </a:solidFill>
                <a:latin typeface="Calibri" panose="020F0502020204030204" pitchFamily="34" charset="0"/>
                <a:cs typeface="Calibri" panose="020F0502020204030204" pitchFamily="34" charset="0"/>
              </a:endParaRPr>
            </a:p>
          </p:txBody>
        </p:sp>
      </p:grpSp>
      <p:grpSp>
        <p:nvGrpSpPr>
          <p:cNvPr id="19" name="18 Grupo"/>
          <p:cNvGrpSpPr/>
          <p:nvPr/>
        </p:nvGrpSpPr>
        <p:grpSpPr>
          <a:xfrm>
            <a:off x="2351585" y="5904734"/>
            <a:ext cx="7479387" cy="936104"/>
            <a:chOff x="0" y="27155"/>
            <a:chExt cx="5904591" cy="592020"/>
          </a:xfrm>
        </p:grpSpPr>
        <p:sp>
          <p:nvSpPr>
            <p:cNvPr id="20" name="19 Rectángulo redondeado"/>
            <p:cNvSpPr/>
            <p:nvPr/>
          </p:nvSpPr>
          <p:spPr>
            <a:xfrm>
              <a:off x="0" y="27155"/>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21" name="20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algn="just" defTabSz="488950">
                <a:lnSpc>
                  <a:spcPct val="90000"/>
                </a:lnSpc>
                <a:spcBef>
                  <a:spcPct val="0"/>
                </a:spcBef>
                <a:spcAft>
                  <a:spcPct val="35000"/>
                </a:spcAft>
              </a:pPr>
              <a:r>
                <a:rPr lang="es-EC" sz="2000" b="1" dirty="0">
                  <a:solidFill>
                    <a:schemeClr val="tx1"/>
                  </a:solidFill>
                  <a:latin typeface="Times New Roman" panose="02020603050405020304" pitchFamily="18" charset="0"/>
                  <a:cs typeface="Times New Roman" panose="02020603050405020304" pitchFamily="18" charset="0"/>
                </a:rPr>
                <a:t>El tamaño de la muestra es igual a la población que son </a:t>
              </a:r>
              <a:r>
                <a:rPr lang="es-EC" sz="2000" b="1" dirty="0" smtClean="0">
                  <a:solidFill>
                    <a:schemeClr val="tx1"/>
                  </a:solidFill>
                  <a:latin typeface="Times New Roman" panose="02020603050405020304" pitchFamily="18" charset="0"/>
                  <a:cs typeface="Times New Roman" panose="02020603050405020304" pitchFamily="18" charset="0"/>
                </a:rPr>
                <a:t>261 </a:t>
              </a:r>
              <a:r>
                <a:rPr lang="es-EC" sz="2000" b="1" dirty="0">
                  <a:solidFill>
                    <a:schemeClr val="tx1"/>
                  </a:solidFill>
                  <a:latin typeface="Times New Roman" panose="02020603050405020304" pitchFamily="18" charset="0"/>
                  <a:cs typeface="Times New Roman" panose="02020603050405020304" pitchFamily="18" charset="0"/>
                </a:rPr>
                <a:t>personas. </a:t>
              </a:r>
            </a:p>
          </p:txBody>
        </p:sp>
      </p:grpSp>
      <p:grpSp>
        <p:nvGrpSpPr>
          <p:cNvPr id="24" name="Diagram group"/>
          <p:cNvGrpSpPr/>
          <p:nvPr/>
        </p:nvGrpSpPr>
        <p:grpSpPr>
          <a:xfrm rot="16200000">
            <a:off x="1180226" y="2362376"/>
            <a:ext cx="1358708" cy="1031044"/>
            <a:chOff x="0" y="11117"/>
            <a:chExt cx="2232248" cy="542880"/>
          </a:xfrm>
          <a:solidFill>
            <a:schemeClr val="accent2">
              <a:lumMod val="60000"/>
              <a:lumOff val="40000"/>
            </a:schemeClr>
          </a:solidFill>
          <a:scene3d>
            <a:camera prst="perspectiveRelaxedModerately" zoom="92000"/>
            <a:lightRig rig="balanced" dir="t">
              <a:rot lat="0" lon="0" rev="12700000"/>
            </a:lightRig>
          </a:scene3d>
        </p:grpSpPr>
        <p:grpSp>
          <p:nvGrpSpPr>
            <p:cNvPr id="25" name="24 Grupo"/>
            <p:cNvGrpSpPr/>
            <p:nvPr/>
          </p:nvGrpSpPr>
          <p:grpSpPr>
            <a:xfrm>
              <a:off x="0" y="11117"/>
              <a:ext cx="2232248" cy="542880"/>
              <a:chOff x="0" y="11117"/>
              <a:chExt cx="2232248" cy="542880"/>
            </a:xfrm>
            <a:grpFill/>
          </p:grpSpPr>
          <p:sp>
            <p:nvSpPr>
              <p:cNvPr id="26" name="25 Rectángulo redondeado"/>
              <p:cNvSpPr/>
              <p:nvPr/>
            </p:nvSpPr>
            <p:spPr>
              <a:xfrm>
                <a:off x="0" y="11117"/>
                <a:ext cx="2232248" cy="542880"/>
              </a:xfrm>
              <a:prstGeom prst="roundRect">
                <a:avLst/>
              </a:prstGeom>
              <a:grpFill/>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27" name="26 Rectángulo"/>
              <p:cNvSpPr/>
              <p:nvPr/>
            </p:nvSpPr>
            <p:spPr>
              <a:xfrm>
                <a:off x="26501" y="37618"/>
                <a:ext cx="2179246" cy="48987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s-EC" sz="1600" b="1" dirty="0">
                    <a:solidFill>
                      <a:prstClr val="black"/>
                    </a:solidFill>
                    <a:latin typeface="Calibri" panose="020F0502020204030204" pitchFamily="34" charset="0"/>
                    <a:cs typeface="Calibri" panose="020F0502020204030204" pitchFamily="34" charset="0"/>
                  </a:rPr>
                  <a:t>POBLACIÓN</a:t>
                </a:r>
                <a:endParaRPr lang="es-EC" sz="1600" dirty="0">
                  <a:solidFill>
                    <a:prstClr val="black"/>
                  </a:solidFill>
                  <a:latin typeface="Calibri" panose="020F0502020204030204" pitchFamily="34" charset="0"/>
                  <a:cs typeface="Calibri" panose="020F0502020204030204" pitchFamily="34" charset="0"/>
                </a:endParaRPr>
              </a:p>
            </p:txBody>
          </p:sp>
        </p:grpSp>
      </p:grpSp>
      <p:grpSp>
        <p:nvGrpSpPr>
          <p:cNvPr id="28" name="Diagram group"/>
          <p:cNvGrpSpPr/>
          <p:nvPr/>
        </p:nvGrpSpPr>
        <p:grpSpPr>
          <a:xfrm rot="16200000">
            <a:off x="1205391" y="5748246"/>
            <a:ext cx="1358708" cy="980714"/>
            <a:chOff x="0" y="11117"/>
            <a:chExt cx="2232248" cy="542880"/>
          </a:xfrm>
          <a:solidFill>
            <a:srgbClr val="FFFF00"/>
          </a:solidFill>
          <a:scene3d>
            <a:camera prst="perspectiveRelaxedModerately" zoom="92000"/>
            <a:lightRig rig="balanced" dir="t">
              <a:rot lat="0" lon="0" rev="12700000"/>
            </a:lightRig>
          </a:scene3d>
        </p:grpSpPr>
        <p:grpSp>
          <p:nvGrpSpPr>
            <p:cNvPr id="29" name="28 Grupo"/>
            <p:cNvGrpSpPr/>
            <p:nvPr/>
          </p:nvGrpSpPr>
          <p:grpSpPr>
            <a:xfrm>
              <a:off x="0" y="11117"/>
              <a:ext cx="2232248" cy="542880"/>
              <a:chOff x="0" y="11117"/>
              <a:chExt cx="2232248" cy="542880"/>
            </a:xfrm>
            <a:grpFill/>
          </p:grpSpPr>
          <p:sp>
            <p:nvSpPr>
              <p:cNvPr id="30" name="29 Rectángulo redondeado"/>
              <p:cNvSpPr/>
              <p:nvPr/>
            </p:nvSpPr>
            <p:spPr>
              <a:xfrm>
                <a:off x="0" y="11117"/>
                <a:ext cx="2232248" cy="542880"/>
              </a:xfrm>
              <a:prstGeom prst="roundRect">
                <a:avLst/>
              </a:prstGeom>
              <a:grpFill/>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31" name="30 Rectángulo"/>
              <p:cNvSpPr/>
              <p:nvPr/>
            </p:nvSpPr>
            <p:spPr>
              <a:xfrm>
                <a:off x="26501" y="37618"/>
                <a:ext cx="2179246" cy="48987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s-EC" sz="1600" b="1" dirty="0">
                    <a:solidFill>
                      <a:prstClr val="black"/>
                    </a:solidFill>
                    <a:latin typeface="Calibri" panose="020F0502020204030204" pitchFamily="34" charset="0"/>
                    <a:cs typeface="Calibri" panose="020F0502020204030204" pitchFamily="34" charset="0"/>
                  </a:rPr>
                  <a:t>MUESTRA</a:t>
                </a:r>
                <a:endParaRPr lang="es-EC" sz="1600" dirty="0">
                  <a:solidFill>
                    <a:prstClr val="black"/>
                  </a:solidFill>
                  <a:latin typeface="Calibri" panose="020F0502020204030204" pitchFamily="34" charset="0"/>
                  <a:cs typeface="Calibri" panose="020F0502020204030204" pitchFamily="34" charset="0"/>
                </a:endParaRPr>
              </a:p>
            </p:txBody>
          </p:sp>
        </p:grpSp>
      </p:grpSp>
      <p:sp>
        <p:nvSpPr>
          <p:cNvPr id="2" name="Rectángulo 1"/>
          <p:cNvSpPr/>
          <p:nvPr/>
        </p:nvSpPr>
        <p:spPr>
          <a:xfrm>
            <a:off x="3030937" y="2197164"/>
            <a:ext cx="6096000" cy="1200329"/>
          </a:xfrm>
          <a:prstGeom prst="rect">
            <a:avLst/>
          </a:prstGeom>
        </p:spPr>
        <p:txBody>
          <a:bodyPr>
            <a:spAutoFit/>
          </a:bodyPr>
          <a:lstStyle/>
          <a:p>
            <a:r>
              <a:rPr lang="es-EC" sz="1200" b="1" dirty="0">
                <a:latin typeface="Times New Roman" panose="02020603050405020304" pitchFamily="18" charset="0"/>
                <a:ea typeface="Calibri" panose="020F0502020204030204" pitchFamily="34" charset="0"/>
                <a:cs typeface="Calibri" panose="020F0502020204030204" pitchFamily="34" charset="0"/>
              </a:rPr>
              <a:t> </a:t>
            </a:r>
            <a:r>
              <a:rPr lang="es-EC" b="1" dirty="0">
                <a:latin typeface="Times New Roman" panose="02020603050405020304" pitchFamily="18" charset="0"/>
                <a:ea typeface="Calibri" panose="020F0502020204030204" pitchFamily="34" charset="0"/>
                <a:cs typeface="Calibri" panose="020F0502020204030204" pitchFamily="34" charset="0"/>
              </a:rPr>
              <a:t>La población que se consideró para esta investigación fueron todos los miembros que  conforman la comunidad educativa “GRAN COLOMBIA”, compuesta de la siguiente manera:</a:t>
            </a:r>
            <a:endParaRPr lang="es-ES" b="1" dirty="0"/>
          </a:p>
        </p:txBody>
      </p:sp>
      <p:graphicFrame>
        <p:nvGraphicFramePr>
          <p:cNvPr id="3" name="Tabla 2"/>
          <p:cNvGraphicFramePr>
            <a:graphicFrameLocks noGrp="1"/>
          </p:cNvGraphicFramePr>
          <p:nvPr>
            <p:extLst>
              <p:ext uri="{D42A27DB-BD31-4B8C-83A1-F6EECF244321}">
                <p14:modId xmlns:p14="http://schemas.microsoft.com/office/powerpoint/2010/main" val="2125707980"/>
              </p:ext>
            </p:extLst>
          </p:nvPr>
        </p:nvGraphicFramePr>
        <p:xfrm>
          <a:off x="5579930" y="3751004"/>
          <a:ext cx="2276183" cy="1645920"/>
        </p:xfrm>
        <a:graphic>
          <a:graphicData uri="http://schemas.openxmlformats.org/drawingml/2006/table">
            <a:tbl>
              <a:tblPr firstRow="1" firstCol="1" bandRow="1"/>
              <a:tblGrid>
                <a:gridCol w="1367778">
                  <a:extLst>
                    <a:ext uri="{9D8B030D-6E8A-4147-A177-3AD203B41FA5}">
                      <a16:colId xmlns:a16="http://schemas.microsoft.com/office/drawing/2014/main" val="20000"/>
                    </a:ext>
                  </a:extLst>
                </a:gridCol>
                <a:gridCol w="908405">
                  <a:extLst>
                    <a:ext uri="{9D8B030D-6E8A-4147-A177-3AD203B41FA5}">
                      <a16:colId xmlns:a16="http://schemas.microsoft.com/office/drawing/2014/main" val="20001"/>
                    </a:ext>
                  </a:extLst>
                </a:gridCol>
              </a:tblGrid>
              <a:tr h="190500">
                <a:tc>
                  <a:txBody>
                    <a:bodyPr/>
                    <a:lstStyle/>
                    <a:p>
                      <a:pPr indent="180340" algn="l">
                        <a:lnSpc>
                          <a:spcPct val="150000"/>
                        </a:lnSpc>
                        <a:spcBef>
                          <a:spcPts val="600"/>
                        </a:spcBef>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Miembros </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Bef>
                          <a:spcPts val="600"/>
                        </a:spcBef>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Cantidad</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indent="180340" algn="l">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Docentes </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indent="180340" algn="l">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Alumnos</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803</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345">
                <a:tc>
                  <a:txBody>
                    <a:bodyPr/>
                    <a:lstStyle/>
                    <a:p>
                      <a:pPr indent="180340" algn="just">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Autoridades </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indent="180340" algn="l">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Conserjes </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Bef>
                          <a:spcPts val="60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indent="180340" algn="l">
                        <a:lnSpc>
                          <a:spcPct val="150000"/>
                        </a:lnSpc>
                        <a:spcBef>
                          <a:spcPts val="600"/>
                        </a:spcBef>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s-ES" sz="120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50000"/>
                        </a:lnSpc>
                        <a:spcBef>
                          <a:spcPts val="600"/>
                        </a:spcBef>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839</a:t>
                      </a:r>
                      <a:endParaRPr lang="es-ES" sz="1200" dirty="0">
                        <a:effectLst/>
                        <a:latin typeface="Times New Roman" panose="02020603050405020304" pitchFamily="18"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476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70461" y="115441"/>
            <a:ext cx="4006226"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3600" b="1" i="0" u="none" strike="noStrike" kern="0" cap="all" spc="0" normalizeH="0" baseline="0" noProof="0" dirty="0" smtClean="0">
                <a:ln>
                  <a:noFill/>
                </a:ln>
                <a:effectLst>
                  <a:reflection blurRad="12700" stA="48000" endA="300" endPos="55000" dir="5400000" sy="-90000" algn="bl" rotWithShape="0"/>
                </a:effectLst>
                <a:uLnTx/>
                <a:uFillTx/>
                <a:latin typeface="Times New Roman" pitchFamily="18" charset="0"/>
                <a:ea typeface="+mj-ea"/>
                <a:cs typeface="Times New Roman" pitchFamily="18" charset="0"/>
              </a:rPr>
              <a:t>herramientas</a:t>
            </a:r>
            <a:endParaRPr kumimoji="0" lang="es-EC" sz="1800" b="1" i="0" u="none" strike="noStrike" kern="0" cap="none" spc="0" normalizeH="0" baseline="0" noProof="0" dirty="0" smtClean="0">
              <a:ln>
                <a:noFill/>
              </a:ln>
              <a:effectLst/>
              <a:uLnTx/>
              <a:uFillTx/>
              <a:latin typeface="Times New Roman" pitchFamily="18" charset="0"/>
              <a:cs typeface="Times New Roman" pitchFamily="18" charset="0"/>
            </a:endParaRPr>
          </a:p>
        </p:txBody>
      </p:sp>
      <p:grpSp>
        <p:nvGrpSpPr>
          <p:cNvPr id="6" name="5 Grupo"/>
          <p:cNvGrpSpPr/>
          <p:nvPr/>
        </p:nvGrpSpPr>
        <p:grpSpPr>
          <a:xfrm>
            <a:off x="747013" y="1101579"/>
            <a:ext cx="2856196" cy="997170"/>
            <a:chOff x="157693" y="174"/>
            <a:chExt cx="2492925" cy="997170"/>
          </a:xfrm>
        </p:grpSpPr>
        <p:sp>
          <p:nvSpPr>
            <p:cNvPr id="7" name="6 Cheurón"/>
            <p:cNvSpPr/>
            <p:nvPr/>
          </p:nvSpPr>
          <p:spPr>
            <a:xfrm>
              <a:off x="157693" y="174"/>
              <a:ext cx="2492925" cy="997170"/>
            </a:xfrm>
            <a:prstGeom prst="chevron">
              <a:avLst/>
            </a:prstGeom>
            <a:ln/>
          </p:spPr>
          <p:style>
            <a:lnRef idx="2">
              <a:schemeClr val="accent6">
                <a:shade val="50000"/>
              </a:schemeClr>
            </a:lnRef>
            <a:fillRef idx="1">
              <a:schemeClr val="accent6"/>
            </a:fillRef>
            <a:effectRef idx="0">
              <a:schemeClr val="accent6"/>
            </a:effectRef>
            <a:fontRef idx="minor">
              <a:schemeClr val="lt1"/>
            </a:fontRef>
          </p:style>
        </p:sp>
        <p:sp>
          <p:nvSpPr>
            <p:cNvPr id="8" name="Cheurón 4"/>
            <p:cNvSpPr/>
            <p:nvPr/>
          </p:nvSpPr>
          <p:spPr>
            <a:xfrm>
              <a:off x="656278" y="174"/>
              <a:ext cx="1495755" cy="997170"/>
            </a:xfrm>
            <a:prstGeom prst="rect">
              <a:avLst/>
            </a:prstGeom>
            <a:noFill/>
            <a:ln>
              <a:noFill/>
            </a:ln>
            <a:effectLst/>
          </p:spPr>
          <p:txBody>
            <a:bodyPr spcFirstLastPara="0" vert="horz" wrap="square" lIns="30480" tIns="15240" rIns="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ES_tradnl"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Estudio de seguridad </a:t>
              </a:r>
              <a:endParaRPr kumimoji="0" lang="es-EC" sz="24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grpSp>
        <p:nvGrpSpPr>
          <p:cNvPr id="12" name="11 Grupo"/>
          <p:cNvGrpSpPr/>
          <p:nvPr/>
        </p:nvGrpSpPr>
        <p:grpSpPr>
          <a:xfrm>
            <a:off x="697585" y="2451263"/>
            <a:ext cx="2905623" cy="997170"/>
            <a:chOff x="171379" y="4547445"/>
            <a:chExt cx="2492925" cy="997170"/>
          </a:xfrm>
        </p:grpSpPr>
        <p:sp>
          <p:nvSpPr>
            <p:cNvPr id="13" name="12 Cheurón"/>
            <p:cNvSpPr/>
            <p:nvPr/>
          </p:nvSpPr>
          <p:spPr>
            <a:xfrm>
              <a:off x="171379" y="4547445"/>
              <a:ext cx="2492925" cy="997170"/>
            </a:xfrm>
            <a:prstGeom prst="chevron">
              <a:avLst/>
            </a:prstGeom>
            <a:ln/>
          </p:spPr>
          <p:style>
            <a:lnRef idx="3">
              <a:schemeClr val="lt1"/>
            </a:lnRef>
            <a:fillRef idx="1">
              <a:schemeClr val="accent2"/>
            </a:fillRef>
            <a:effectRef idx="1">
              <a:schemeClr val="accent2"/>
            </a:effectRef>
            <a:fontRef idx="minor">
              <a:schemeClr val="lt1"/>
            </a:fontRef>
          </p:style>
        </p:sp>
        <p:sp>
          <p:nvSpPr>
            <p:cNvPr id="14" name="Cheurón 4"/>
            <p:cNvSpPr/>
            <p:nvPr/>
          </p:nvSpPr>
          <p:spPr>
            <a:xfrm>
              <a:off x="669964" y="4547445"/>
              <a:ext cx="1495755" cy="997170"/>
            </a:xfrm>
            <a:prstGeom prst="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30480" tIns="15240" rIns="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ES_tradnl"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Entrevistas </a:t>
              </a:r>
            </a:p>
          </p:txBody>
        </p:sp>
      </p:grpSp>
      <p:grpSp>
        <p:nvGrpSpPr>
          <p:cNvPr id="15" name="14 Grupo"/>
          <p:cNvGrpSpPr/>
          <p:nvPr/>
        </p:nvGrpSpPr>
        <p:grpSpPr>
          <a:xfrm>
            <a:off x="747013" y="4086503"/>
            <a:ext cx="2856196" cy="997170"/>
            <a:chOff x="157693" y="3384381"/>
            <a:chExt cx="2492925" cy="997170"/>
          </a:xfrm>
        </p:grpSpPr>
        <p:sp>
          <p:nvSpPr>
            <p:cNvPr id="16" name="15 Cheurón"/>
            <p:cNvSpPr/>
            <p:nvPr/>
          </p:nvSpPr>
          <p:spPr>
            <a:xfrm>
              <a:off x="157693" y="3384381"/>
              <a:ext cx="2492925" cy="997170"/>
            </a:xfrm>
            <a:prstGeom prst="chevron">
              <a:avLst/>
            </a:prstGeom>
            <a:ln>
              <a:noFill/>
            </a:ln>
          </p:spPr>
          <p:style>
            <a:lnRef idx="3">
              <a:schemeClr val="lt1"/>
            </a:lnRef>
            <a:fillRef idx="1">
              <a:schemeClr val="accent3"/>
            </a:fillRef>
            <a:effectRef idx="1">
              <a:schemeClr val="accent3"/>
            </a:effectRef>
            <a:fontRef idx="minor">
              <a:schemeClr val="lt1"/>
            </a:fontRef>
          </p:style>
        </p:sp>
        <p:sp>
          <p:nvSpPr>
            <p:cNvPr id="17" name="Cheurón 4"/>
            <p:cNvSpPr/>
            <p:nvPr/>
          </p:nvSpPr>
          <p:spPr>
            <a:xfrm>
              <a:off x="656278" y="3384381"/>
              <a:ext cx="1495755" cy="997170"/>
            </a:xfrm>
            <a:prstGeom prst="rect">
              <a:avLst/>
            </a:prstGeom>
            <a:ln>
              <a:noFill/>
            </a:ln>
          </p:spPr>
          <p:style>
            <a:lnRef idx="3">
              <a:schemeClr val="lt1"/>
            </a:lnRef>
            <a:fillRef idx="1">
              <a:schemeClr val="accent3"/>
            </a:fillRef>
            <a:effectRef idx="1">
              <a:schemeClr val="accent3"/>
            </a:effectRef>
            <a:fontRef idx="minor">
              <a:schemeClr val="lt1"/>
            </a:fontRef>
          </p:style>
          <p:txBody>
            <a:bodyPr spcFirstLastPara="0" vert="horz" wrap="square" lIns="30480" tIns="15240" rIns="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s-ES_tradnl" sz="2000" b="1" dirty="0" smtClean="0">
                  <a:solidFill>
                    <a:sysClr val="windowText" lastClr="000000"/>
                  </a:solidFill>
                  <a:latin typeface="Times New Roman" pitchFamily="18" charset="0"/>
                  <a:cs typeface="Times New Roman" pitchFamily="18" charset="0"/>
                </a:rPr>
                <a:t>ENCUESTAS </a:t>
              </a:r>
              <a:endParaRPr kumimoji="0" lang="es-EC" sz="2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sp>
        <p:nvSpPr>
          <p:cNvPr id="18" name="17 Rectángulo"/>
          <p:cNvSpPr/>
          <p:nvPr/>
        </p:nvSpPr>
        <p:spPr>
          <a:xfrm>
            <a:off x="3603209" y="1101579"/>
            <a:ext cx="7690879" cy="997170"/>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_tradnl" sz="2400" b="1" dirty="0">
                <a:solidFill>
                  <a:schemeClr val="tx1"/>
                </a:solidFill>
                <a:latin typeface="Times New Roman" panose="02020603050405020304" pitchFamily="18" charset="0"/>
                <a:cs typeface="Times New Roman" panose="02020603050405020304" pitchFamily="18" charset="0"/>
              </a:rPr>
              <a:t>I</a:t>
            </a:r>
            <a:r>
              <a:rPr lang="es-ES_tradnl" sz="2400" b="1" dirty="0" smtClean="0">
                <a:solidFill>
                  <a:schemeClr val="tx1"/>
                </a:solidFill>
                <a:latin typeface="Times New Roman" panose="02020603050405020304" pitchFamily="18" charset="0"/>
                <a:cs typeface="Times New Roman" panose="02020603050405020304" pitchFamily="18" charset="0"/>
              </a:rPr>
              <a:t>nspección </a:t>
            </a:r>
            <a:r>
              <a:rPr lang="es-ES_tradnl" sz="2400" b="1" dirty="0">
                <a:solidFill>
                  <a:schemeClr val="tx1"/>
                </a:solidFill>
                <a:latin typeface="Times New Roman" panose="02020603050405020304" pitchFamily="18" charset="0"/>
                <a:cs typeface="Times New Roman" panose="02020603050405020304" pitchFamily="18" charset="0"/>
              </a:rPr>
              <a:t>formal </a:t>
            </a:r>
            <a:r>
              <a:rPr lang="es-ES_tradnl" sz="2400" b="1" dirty="0" smtClean="0">
                <a:solidFill>
                  <a:schemeClr val="tx1"/>
                </a:solidFill>
                <a:latin typeface="Times New Roman" panose="02020603050405020304" pitchFamily="18" charset="0"/>
                <a:cs typeface="Times New Roman" panose="02020603050405020304" pitchFamily="18" charset="0"/>
              </a:rPr>
              <a:t>y exhaustiva de la instalación de sus sistemas operacionales y procedimientos para determinar el estado de su seguridad.   </a:t>
            </a:r>
            <a:endParaRPr lang="es-EC" sz="2400" b="1" kern="1200" dirty="0">
              <a:solidFill>
                <a:schemeClr val="tx1"/>
              </a:solidFill>
              <a:latin typeface="Times New Roman" panose="02020603050405020304" pitchFamily="18" charset="0"/>
              <a:cs typeface="Times New Roman" panose="02020603050405020304" pitchFamily="18" charset="0"/>
            </a:endParaRPr>
          </a:p>
        </p:txBody>
      </p:sp>
      <p:sp>
        <p:nvSpPr>
          <p:cNvPr id="21" name="20 Rectángulo"/>
          <p:cNvSpPr/>
          <p:nvPr/>
        </p:nvSpPr>
        <p:spPr>
          <a:xfrm>
            <a:off x="3628164" y="2486212"/>
            <a:ext cx="7665924"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just" defTabSz="914400" eaLnBrk="1" fontAlgn="auto" latinLnBrk="0" hangingPunct="1">
              <a:spcBef>
                <a:spcPts val="0"/>
              </a:spcBef>
              <a:spcAft>
                <a:spcPts val="0"/>
              </a:spcAft>
              <a:buClrTx/>
              <a:buSzTx/>
              <a:buFontTx/>
              <a:buNone/>
              <a:tabLst/>
              <a:defRPr/>
            </a:pPr>
            <a:r>
              <a:rPr kumimoji="0" lang="es-ES_tradnl" sz="24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Serie de preguntas que se realiza a un grupo de personas que permite obtener </a:t>
            </a:r>
            <a:r>
              <a:rPr kumimoji="0" lang="es-ES_tradnl"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información </a:t>
            </a:r>
            <a:r>
              <a:rPr kumimoji="0" lang="es-ES_tradnl" sz="24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directa</a:t>
            </a:r>
            <a:r>
              <a:rPr kumimoji="0" lang="es-ES_tradnl" sz="2400" b="1" i="0" u="none" strike="noStrike" kern="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y reunir datos importantes en una investigación</a:t>
            </a:r>
            <a:r>
              <a:rPr lang="es-ES_tradnl" kern="0" noProof="0" dirty="0" smtClean="0">
                <a:solidFill>
                  <a:sysClr val="windowText" lastClr="000000"/>
                </a:solidFill>
                <a:latin typeface="Franklin Gothic Book"/>
              </a:rPr>
              <a:t>. </a:t>
            </a:r>
            <a:endParaRPr kumimoji="0" lang="es-EC" sz="1800" b="0" i="0" u="none" strike="noStrike" kern="0" cap="none" spc="0" normalizeH="0" baseline="0" noProof="0" dirty="0">
              <a:ln>
                <a:noFill/>
              </a:ln>
              <a:solidFill>
                <a:sysClr val="windowText" lastClr="000000"/>
              </a:solidFill>
              <a:effectLst/>
              <a:uLnTx/>
              <a:uFillTx/>
              <a:latin typeface="Franklin Gothic Book"/>
              <a:ea typeface="+mn-ea"/>
              <a:cs typeface="+mn-cs"/>
            </a:endParaRPr>
          </a:p>
        </p:txBody>
      </p:sp>
      <p:sp>
        <p:nvSpPr>
          <p:cNvPr id="22" name="21 Rectángulo"/>
          <p:cNvSpPr/>
          <p:nvPr/>
        </p:nvSpPr>
        <p:spPr>
          <a:xfrm>
            <a:off x="3603209" y="4020538"/>
            <a:ext cx="7690880" cy="120032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914400" eaLnBrk="1" fontAlgn="auto" latinLnBrk="0" hangingPunct="1">
              <a:spcBef>
                <a:spcPts val="0"/>
              </a:spcBef>
              <a:spcAft>
                <a:spcPts val="0"/>
              </a:spcAft>
              <a:buClrTx/>
              <a:buSzTx/>
              <a:buFontTx/>
              <a:buNone/>
              <a:tabLst/>
              <a:defRPr/>
            </a:pPr>
            <a:r>
              <a:rPr lang="es-ES_tradnl" sz="2400" b="1" kern="0" dirty="0" smtClean="0">
                <a:solidFill>
                  <a:schemeClr val="tx1"/>
                </a:solidFill>
                <a:latin typeface="Times New Roman" panose="02020603050405020304" pitchFamily="18" charset="0"/>
                <a:cs typeface="Times New Roman" panose="02020603050405020304" pitchFamily="18" charset="0"/>
              </a:rPr>
              <a:t>Conversación que se mantiene con una persona y que se basa en una serie de preguntas, para conocer la realidad de la problemática  a investigar. </a:t>
            </a:r>
            <a:endParaRPr kumimoji="0" lang="es-CO" sz="24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grpSp>
        <p:nvGrpSpPr>
          <p:cNvPr id="20" name="8 Grupo"/>
          <p:cNvGrpSpPr/>
          <p:nvPr/>
        </p:nvGrpSpPr>
        <p:grpSpPr>
          <a:xfrm>
            <a:off x="648157" y="5616623"/>
            <a:ext cx="2802652" cy="997170"/>
            <a:chOff x="182846" y="1224141"/>
            <a:chExt cx="2492925" cy="997170"/>
          </a:xfrm>
        </p:grpSpPr>
        <p:sp>
          <p:nvSpPr>
            <p:cNvPr id="23" name="9 Cheurón"/>
            <p:cNvSpPr/>
            <p:nvPr/>
          </p:nvSpPr>
          <p:spPr>
            <a:xfrm>
              <a:off x="182846" y="1224141"/>
              <a:ext cx="2492925" cy="997170"/>
            </a:xfrm>
            <a:prstGeom prst="chevron">
              <a:avLst/>
            </a:prstGeom>
            <a:ln>
              <a:noFill/>
            </a:ln>
          </p:spPr>
          <p:style>
            <a:lnRef idx="2">
              <a:schemeClr val="accent5">
                <a:shade val="50000"/>
              </a:schemeClr>
            </a:lnRef>
            <a:fillRef idx="1">
              <a:schemeClr val="accent5"/>
            </a:fillRef>
            <a:effectRef idx="0">
              <a:schemeClr val="accent5"/>
            </a:effectRef>
            <a:fontRef idx="minor">
              <a:schemeClr val="lt1"/>
            </a:fontRef>
          </p:style>
        </p:sp>
        <p:sp>
          <p:nvSpPr>
            <p:cNvPr id="24" name="Cheurón 4"/>
            <p:cNvSpPr/>
            <p:nvPr/>
          </p:nvSpPr>
          <p:spPr>
            <a:xfrm>
              <a:off x="681431" y="1224141"/>
              <a:ext cx="1495755" cy="99717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0480" tIns="15240" rIns="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ES_tradnl"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Matriz de </a:t>
              </a:r>
              <a:r>
                <a:rPr kumimoji="0" lang="es-ES_tradnl" sz="2400"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Mósler</a:t>
              </a:r>
              <a:endParaRPr kumimoji="0" lang="es-EC" sz="24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sp>
        <p:nvSpPr>
          <p:cNvPr id="28" name="18 Rectángulo"/>
          <p:cNvSpPr/>
          <p:nvPr/>
        </p:nvSpPr>
        <p:spPr>
          <a:xfrm>
            <a:off x="3603208" y="5625480"/>
            <a:ext cx="7690879" cy="864096"/>
          </a:xfrm>
          <a:prstGeom prst="rect">
            <a:avLst/>
          </a:prstGeom>
          <a:ln/>
        </p:spPr>
        <p:style>
          <a:lnRef idx="1">
            <a:schemeClr val="accent5"/>
          </a:lnRef>
          <a:fillRef idx="3">
            <a:schemeClr val="accent5"/>
          </a:fillRef>
          <a:effectRef idx="2">
            <a:schemeClr val="accent5"/>
          </a:effectRef>
          <a:fontRef idx="minor">
            <a:schemeClr val="lt1"/>
          </a:fontRef>
        </p:style>
        <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ts val="2400"/>
              </a:lnSpc>
              <a:spcBef>
                <a:spcPts val="0"/>
              </a:spcBef>
              <a:spcAft>
                <a:spcPts val="0"/>
              </a:spcAft>
              <a:buClrTx/>
              <a:buSzTx/>
              <a:buFontTx/>
              <a:buNone/>
              <a:tabLst/>
              <a:defRPr/>
            </a:pPr>
            <a:r>
              <a:rPr kumimoji="0" lang="es-ES_tradnl"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Es </a:t>
            </a:r>
            <a:r>
              <a:rPr lang="es-ES_tradnl" sz="2400" b="1" kern="0" dirty="0" smtClean="0">
                <a:solidFill>
                  <a:schemeClr val="tx1"/>
                </a:solidFill>
                <a:latin typeface="Times New Roman" panose="02020603050405020304" pitchFamily="18" charset="0"/>
                <a:cs typeface="Times New Roman" panose="02020603050405020304" pitchFamily="18" charset="0"/>
              </a:rPr>
              <a:t>el proceso que permite definir, analizar, evaluar, calcular y clasificar el riesgo</a:t>
            </a:r>
            <a:r>
              <a:rPr lang="es-ES_tradnl" sz="2000" kern="0" dirty="0" smtClean="0">
                <a:solidFill>
                  <a:sysClr val="windowText" lastClr="000000"/>
                </a:solidFill>
                <a:latin typeface="Franklin Gothic Book"/>
              </a:rPr>
              <a:t>.   </a:t>
            </a:r>
            <a:endParaRPr kumimoji="0" lang="es-EC" sz="2000" b="0" i="0" u="none" strike="noStrike" kern="0" cap="none" spc="0" normalizeH="0" baseline="0" noProof="0" dirty="0">
              <a:ln>
                <a:noFill/>
              </a:ln>
              <a:solidFill>
                <a:sysClr val="windowText" lastClr="000000"/>
              </a:solidFill>
              <a:effectLst/>
              <a:uLnTx/>
              <a:uFillTx/>
              <a:latin typeface="Franklin Gothic Book"/>
              <a:ea typeface="+mn-ea"/>
              <a:cs typeface="+mn-cs"/>
            </a:endParaRPr>
          </a:p>
        </p:txBody>
      </p:sp>
    </p:spTree>
    <p:extLst>
      <p:ext uri="{BB962C8B-B14F-4D97-AF65-F5344CB8AC3E}">
        <p14:creationId xmlns:p14="http://schemas.microsoft.com/office/powerpoint/2010/main" val="442275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853" y="2160589"/>
            <a:ext cx="2665147" cy="1725612"/>
          </a:xfrm>
        </p:spPr>
      </p:pic>
      <p:sp>
        <p:nvSpPr>
          <p:cNvPr id="6" name="1 Título"/>
          <p:cNvSpPr>
            <a:spLocks noGrp="1"/>
          </p:cNvSpPr>
          <p:nvPr>
            <p:ph type="title"/>
          </p:nvPr>
        </p:nvSpPr>
        <p:spPr>
          <a:xfrm>
            <a:off x="677334" y="609600"/>
            <a:ext cx="8596668" cy="7112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sz="3200" b="1" dirty="0" smtClean="0">
                <a:solidFill>
                  <a:schemeClr val="tx1"/>
                </a:solidFill>
                <a:latin typeface="Times New Roman" pitchFamily="18" charset="0"/>
                <a:cs typeface="Times New Roman" pitchFamily="18" charset="0"/>
              </a:rPr>
              <a:t>ANÁLISIS DEL ESTUDIO DE SEGURIDAD </a:t>
            </a:r>
            <a:endParaRPr lang="es-EC" sz="3200" b="1" dirty="0">
              <a:solidFill>
                <a:schemeClr val="tx1"/>
              </a:solidFill>
              <a:latin typeface="Times New Roman" pitchFamily="18" charset="0"/>
              <a:cs typeface="Times New Roman" pitchFamily="18"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00" y="2160589"/>
            <a:ext cx="2667000" cy="172561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853" y="4521200"/>
            <a:ext cx="2665147" cy="2336800"/>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600" y="4521200"/>
            <a:ext cx="2667000" cy="2336800"/>
          </a:xfrm>
          <a:prstGeom prst="rect">
            <a:avLst/>
          </a:prstGeom>
        </p:spPr>
      </p:pic>
      <p:sp>
        <p:nvSpPr>
          <p:cNvPr id="11" name="Rectángulo 10"/>
          <p:cNvSpPr/>
          <p:nvPr/>
        </p:nvSpPr>
        <p:spPr>
          <a:xfrm>
            <a:off x="1525853" y="1643487"/>
            <a:ext cx="2665147" cy="5171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smtClean="0">
                <a:solidFill>
                  <a:schemeClr val="tx1"/>
                </a:solidFill>
                <a:latin typeface="Times New Roman" panose="02020603050405020304" pitchFamily="18" charset="0"/>
                <a:cs typeface="Times New Roman" panose="02020603050405020304" pitchFamily="18" charset="0"/>
              </a:rPr>
              <a:t>PERSONA NO CAPACITADA </a:t>
            </a:r>
            <a:endParaRPr lang="es-ES" sz="1600" b="1"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5663842" y="1643487"/>
            <a:ext cx="2667000" cy="5171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smtClean="0">
                <a:solidFill>
                  <a:schemeClr val="tx1"/>
                </a:solidFill>
              </a:rPr>
              <a:t>AUSENCIA DE SISTEMAS DE SEGURIDAD</a:t>
            </a:r>
            <a:endParaRPr lang="es-ES" sz="1600" b="1" dirty="0">
              <a:solidFill>
                <a:schemeClr val="tx1"/>
              </a:solidFill>
            </a:endParaRPr>
          </a:p>
        </p:txBody>
      </p:sp>
      <p:sp>
        <p:nvSpPr>
          <p:cNvPr id="13" name="Rectángulo 12"/>
          <p:cNvSpPr/>
          <p:nvPr/>
        </p:nvSpPr>
        <p:spPr>
          <a:xfrm>
            <a:off x="1525853" y="4095483"/>
            <a:ext cx="2665147" cy="4257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smtClean="0">
                <a:solidFill>
                  <a:schemeClr val="tx1"/>
                </a:solidFill>
                <a:latin typeface="Times New Roman" panose="02020603050405020304" pitchFamily="18" charset="0"/>
                <a:cs typeface="Times New Roman" panose="02020603050405020304" pitchFamily="18" charset="0"/>
              </a:rPr>
              <a:t>VULNERABLES EN EL INTERIOR </a:t>
            </a:r>
            <a:endParaRPr lang="es-ES" sz="1600" b="1" dirty="0">
              <a:solidFill>
                <a:schemeClr val="tx1"/>
              </a:solidFill>
              <a:latin typeface="Times New Roman" panose="02020603050405020304" pitchFamily="18" charset="0"/>
              <a:cs typeface="Times New Roman" panose="02020603050405020304" pitchFamily="18" charset="0"/>
            </a:endParaRPr>
          </a:p>
        </p:txBody>
      </p:sp>
      <p:sp>
        <p:nvSpPr>
          <p:cNvPr id="14" name="Rectángulo 13"/>
          <p:cNvSpPr/>
          <p:nvPr/>
        </p:nvSpPr>
        <p:spPr>
          <a:xfrm>
            <a:off x="5689600" y="4095483"/>
            <a:ext cx="2667000" cy="4257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smtClean="0">
                <a:solidFill>
                  <a:schemeClr val="tx1"/>
                </a:solidFill>
                <a:latin typeface="Times New Roman" panose="02020603050405020304" pitchFamily="18" charset="0"/>
                <a:cs typeface="Times New Roman" panose="02020603050405020304" pitchFamily="18" charset="0"/>
              </a:rPr>
              <a:t>PARTE POSTERIOR  EXTERNA </a:t>
            </a:r>
            <a:endParaRPr lang="es-E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86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939800" y="3070993"/>
            <a:ext cx="3302000" cy="2060627"/>
          </a:xfrm>
          <a:prstGeom prst="rect">
            <a:avLst/>
          </a:prstGeom>
        </p:spPr>
      </p:pic>
      <p:sp>
        <p:nvSpPr>
          <p:cNvPr id="4"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sz="3200" b="1" dirty="0" smtClean="0">
                <a:solidFill>
                  <a:schemeClr val="tx1"/>
                </a:solidFill>
                <a:latin typeface="Times New Roman" pitchFamily="18" charset="0"/>
                <a:cs typeface="Times New Roman" pitchFamily="18" charset="0"/>
              </a:rPr>
              <a:t>ANÁLISIS DEL ESTUDIO DE SEGURIDAD </a:t>
            </a:r>
            <a:endParaRPr lang="es-EC" sz="3200" b="1" dirty="0">
              <a:solidFill>
                <a:schemeClr val="tx1"/>
              </a:solidFill>
              <a:latin typeface="Times New Roman" pitchFamily="18" charset="0"/>
              <a:cs typeface="Times New Roman" pitchFamily="18" charset="0"/>
            </a:endParaRPr>
          </a:p>
        </p:txBody>
      </p:sp>
      <p:pic>
        <p:nvPicPr>
          <p:cNvPr id="6" name="Imagen 5"/>
          <p:cNvPicPr>
            <a:picLocks noChangeAspect="1"/>
          </p:cNvPicPr>
          <p:nvPr/>
        </p:nvPicPr>
        <p:blipFill>
          <a:blip r:embed="rId3"/>
          <a:stretch>
            <a:fillRect/>
          </a:stretch>
        </p:blipFill>
        <p:spPr>
          <a:xfrm>
            <a:off x="5994400" y="3096393"/>
            <a:ext cx="3330402" cy="2060627"/>
          </a:xfrm>
          <a:prstGeom prst="rect">
            <a:avLst/>
          </a:prstGeom>
        </p:spPr>
      </p:pic>
      <p:sp>
        <p:nvSpPr>
          <p:cNvPr id="7" name="Rectángulo 6"/>
          <p:cNvSpPr/>
          <p:nvPr/>
        </p:nvSpPr>
        <p:spPr>
          <a:xfrm>
            <a:off x="939800" y="2311400"/>
            <a:ext cx="3302000" cy="75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anose="02020603050405020304" pitchFamily="18" charset="0"/>
                <a:cs typeface="Times New Roman" panose="02020603050405020304" pitchFamily="18" charset="0"/>
              </a:rPr>
              <a:t>SECTOR QUE SE CONSUME DROGAS </a:t>
            </a:r>
            <a:endParaRPr lang="es-ES" b="1"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5943600" y="2311400"/>
            <a:ext cx="3330402" cy="75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Times New Roman" panose="02020603050405020304" pitchFamily="18" charset="0"/>
                <a:cs typeface="Times New Roman" panose="02020603050405020304" pitchFamily="18" charset="0"/>
              </a:rPr>
              <a:t>AREA DONDE SE DAN ROBOS </a:t>
            </a:r>
            <a:endParaRPr lang="es-E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37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1180" y="609601"/>
            <a:ext cx="8596668" cy="70021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sz="3200" b="1" dirty="0" smtClean="0">
                <a:solidFill>
                  <a:schemeClr val="tx1"/>
                </a:solidFill>
                <a:latin typeface="Times New Roman" pitchFamily="18" charset="0"/>
                <a:cs typeface="Times New Roman" pitchFamily="18" charset="0"/>
              </a:rPr>
              <a:t>ANÁLISIS DEL ESTUDIO DE SEGURIDAD </a:t>
            </a:r>
            <a:endParaRPr lang="es-EC" sz="3200" b="1"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a:xfrm>
            <a:off x="677333" y="1556951"/>
            <a:ext cx="10666169" cy="4484411"/>
          </a:xfrm>
        </p:spPr>
        <p:txBody>
          <a:bodyPr>
            <a:noAutofit/>
          </a:bodyPr>
          <a:lstStyle/>
          <a:p>
            <a:pPr algn="just">
              <a:buClrTx/>
              <a:buFont typeface="Arial" pitchFamily="34" charset="0"/>
              <a:buChar char="•"/>
            </a:pPr>
            <a:r>
              <a:rPr lang="es-EC" sz="3200" b="1" dirty="0" smtClean="0">
                <a:solidFill>
                  <a:schemeClr val="tx1"/>
                </a:solidFill>
                <a:latin typeface="Times New Roman" pitchFamily="18" charset="0"/>
                <a:cs typeface="Times New Roman" pitchFamily="18" charset="0"/>
              </a:rPr>
              <a:t>No existen procedimientos de seguridad al ingresar al plantel educativo</a:t>
            </a:r>
          </a:p>
          <a:p>
            <a:pPr algn="just">
              <a:buClrTx/>
              <a:buFont typeface="Arial" pitchFamily="34" charset="0"/>
              <a:buChar char="•"/>
            </a:pPr>
            <a:r>
              <a:rPr lang="es-EC" sz="3200" b="1" dirty="0" smtClean="0">
                <a:solidFill>
                  <a:schemeClr val="tx1"/>
                </a:solidFill>
                <a:latin typeface="Times New Roman" pitchFamily="18" charset="0"/>
                <a:cs typeface="Times New Roman" pitchFamily="18" charset="0"/>
              </a:rPr>
              <a:t>No posee planes de seguridad, existe ausencia de sistemas de seguridad durante la noche. </a:t>
            </a:r>
          </a:p>
          <a:p>
            <a:pPr algn="just">
              <a:buClrTx/>
              <a:buFont typeface="Arial" pitchFamily="34" charset="0"/>
              <a:buChar char="•"/>
            </a:pPr>
            <a:r>
              <a:rPr lang="es-EC" sz="3200" b="1" dirty="0" smtClean="0">
                <a:solidFill>
                  <a:schemeClr val="tx1"/>
                </a:solidFill>
                <a:latin typeface="Times New Roman" pitchFamily="18" charset="0"/>
                <a:cs typeface="Times New Roman" pitchFamily="18" charset="0"/>
              </a:rPr>
              <a:t>La seguridad de la unidad educativa esta a responsabilidad del sr. Conserje, mismo carece capacitación en temas de seguridad.</a:t>
            </a:r>
          </a:p>
          <a:p>
            <a:pPr algn="just">
              <a:buClrTx/>
              <a:buFont typeface="Arial" pitchFamily="34" charset="0"/>
              <a:buChar char="•"/>
            </a:pPr>
            <a:r>
              <a:rPr lang="es-EC" sz="3200" b="1" dirty="0" smtClean="0">
                <a:solidFill>
                  <a:schemeClr val="tx1"/>
                </a:solidFill>
                <a:latin typeface="Times New Roman" pitchFamily="18" charset="0"/>
                <a:cs typeface="Times New Roman" pitchFamily="18" charset="0"/>
              </a:rPr>
              <a:t>En sus inmediaciones existe delincuencia, se dan robos con agresión física, también existe consumo de drogas </a:t>
            </a:r>
          </a:p>
        </p:txBody>
      </p:sp>
    </p:spTree>
    <p:extLst>
      <p:ext uri="{BB962C8B-B14F-4D97-AF65-F5344CB8AC3E}">
        <p14:creationId xmlns:p14="http://schemas.microsoft.com/office/powerpoint/2010/main" val="2896944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imagenes de investig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imagenes de investig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Resultado de imagen para imagenes de investig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0" name="Picture 8" descr="12526545-3d-small-people-recruit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882775"/>
            <a:ext cx="3028950" cy="3248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794125" y="1930400"/>
            <a:ext cx="5877910" cy="3454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4400" b="1" dirty="0" smtClean="0">
                <a:solidFill>
                  <a:schemeClr val="tx1"/>
                </a:solidFill>
                <a:latin typeface="Times New Roman" panose="02020603050405020304" pitchFamily="18" charset="0"/>
                <a:cs typeface="Times New Roman" panose="02020603050405020304" pitchFamily="18" charset="0"/>
              </a:rPr>
              <a:t>ANÁLISIS E INTERPRETACIÓN DE RESULTADOS </a:t>
            </a:r>
            <a:endParaRPr lang="es-E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61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453466" cy="1320800"/>
          </a:xfrm>
        </p:spPr>
        <p:txBody>
          <a:bodyPr>
            <a:normAutofit fontScale="90000"/>
          </a:bodyPr>
          <a:lstStyle/>
          <a:p>
            <a:r>
              <a:rPr lang="es-EC" b="1" dirty="0">
                <a:solidFill>
                  <a:schemeClr val="tx1"/>
                </a:solidFill>
                <a:latin typeface="Times New Roman" panose="02020603050405020304" pitchFamily="18" charset="0"/>
                <a:cs typeface="Times New Roman" panose="02020603050405020304" pitchFamily="18" charset="0"/>
              </a:rPr>
              <a:t>¿Cree usted que es importante la protección a las personas?</a:t>
            </a:r>
            <a:endParaRPr lang="es-E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CDD3C1A3-69A4-433F-A9FC-F7B0AE971A10}"/>
              </a:ext>
            </a:extLst>
          </p:cNvPr>
          <p:cNvGraphicFramePr>
            <a:graphicFrameLocks noGrp="1"/>
          </p:cNvGraphicFramePr>
          <p:nvPr>
            <p:ph idx="1"/>
            <p:extLst>
              <p:ext uri="{D42A27DB-BD31-4B8C-83A1-F6EECF244321}">
                <p14:modId xmlns:p14="http://schemas.microsoft.com/office/powerpoint/2010/main" val="4188730924"/>
              </p:ext>
            </p:extLst>
          </p:nvPr>
        </p:nvGraphicFramePr>
        <p:xfrm>
          <a:off x="677863" y="2160588"/>
          <a:ext cx="3944937"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BA0F62CB-26F1-4CAF-9552-8ACB243B4C4D}"/>
              </a:ext>
            </a:extLst>
          </p:cNvPr>
          <p:cNvGraphicFramePr/>
          <p:nvPr>
            <p:extLst>
              <p:ext uri="{D42A27DB-BD31-4B8C-83A1-F6EECF244321}">
                <p14:modId xmlns:p14="http://schemas.microsoft.com/office/powerpoint/2010/main" val="1299969360"/>
              </p:ext>
            </p:extLst>
          </p:nvPr>
        </p:nvGraphicFramePr>
        <p:xfrm>
          <a:off x="0" y="3258185"/>
          <a:ext cx="4927599" cy="3599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BA0F62CB-26F1-4CAF-9552-8ACB243B4C4D}"/>
              </a:ext>
            </a:extLst>
          </p:cNvPr>
          <p:cNvGraphicFramePr/>
          <p:nvPr>
            <p:extLst>
              <p:ext uri="{D42A27DB-BD31-4B8C-83A1-F6EECF244321}">
                <p14:modId xmlns:p14="http://schemas.microsoft.com/office/powerpoint/2010/main" val="2592008338"/>
              </p:ext>
            </p:extLst>
          </p:nvPr>
        </p:nvGraphicFramePr>
        <p:xfrm>
          <a:off x="5130800" y="2895600"/>
          <a:ext cx="49022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ítulo 1"/>
          <p:cNvSpPr txBox="1">
            <a:spLocks/>
          </p:cNvSpPr>
          <p:nvPr/>
        </p:nvSpPr>
        <p:spPr>
          <a:xfrm>
            <a:off x="6062134" y="762000"/>
            <a:ext cx="4453466"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b="1" dirty="0">
              <a:solidFill>
                <a:schemeClr val="tx1"/>
              </a:solidFill>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5325534" y="762000"/>
            <a:ext cx="4453466"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800" b="1" dirty="0">
                <a:solidFill>
                  <a:schemeClr val="tx1"/>
                </a:solidFill>
                <a:latin typeface="Times New Roman" panose="02020603050405020304" pitchFamily="18" charset="0"/>
                <a:cs typeface="Times New Roman" panose="02020603050405020304" pitchFamily="18" charset="0"/>
              </a:rPr>
              <a:t>¿Considera usted que debe conocer los riesgos antrópicos y sus consecuencias?</a:t>
            </a:r>
            <a:endParaRPr lang="es-E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944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326466" cy="1320800"/>
          </a:xfrm>
        </p:spPr>
        <p:txBody>
          <a:bodyPr>
            <a:normAutofit fontScale="90000"/>
          </a:bodyPr>
          <a:lstStyle/>
          <a:p>
            <a:r>
              <a:rPr lang="es-EC" b="1" dirty="0">
                <a:solidFill>
                  <a:schemeClr val="tx1"/>
                </a:solidFill>
                <a:latin typeface="Times New Roman" panose="02020603050405020304" pitchFamily="18" charset="0"/>
                <a:cs typeface="Times New Roman" panose="02020603050405020304" pitchFamily="18" charset="0"/>
              </a:rPr>
              <a:t>¿Ha sido víctima de algún tipo de amenaza en la institución o en sus inmediaciones?</a:t>
            </a:r>
            <a:endParaRPr lang="es-E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CDD3C1A3-69A4-433F-A9FC-F7B0AE971A10}"/>
              </a:ext>
            </a:extLst>
          </p:cNvPr>
          <p:cNvGraphicFramePr>
            <a:graphicFrameLocks noGrp="1"/>
          </p:cNvGraphicFramePr>
          <p:nvPr>
            <p:ph idx="1"/>
            <p:extLst>
              <p:ext uri="{D42A27DB-BD31-4B8C-83A1-F6EECF244321}">
                <p14:modId xmlns:p14="http://schemas.microsoft.com/office/powerpoint/2010/main" val="1728197108"/>
              </p:ext>
            </p:extLst>
          </p:nvPr>
        </p:nvGraphicFramePr>
        <p:xfrm>
          <a:off x="677863" y="3200400"/>
          <a:ext cx="4630737"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BA0F62CB-26F1-4CAF-9552-8ACB243B4C4D}"/>
              </a:ext>
            </a:extLst>
          </p:cNvPr>
          <p:cNvGraphicFramePr/>
          <p:nvPr>
            <p:extLst>
              <p:ext uri="{D42A27DB-BD31-4B8C-83A1-F6EECF244321}">
                <p14:modId xmlns:p14="http://schemas.microsoft.com/office/powerpoint/2010/main" val="2426056123"/>
              </p:ext>
            </p:extLst>
          </p:nvPr>
        </p:nvGraphicFramePr>
        <p:xfrm>
          <a:off x="5562600" y="2997200"/>
          <a:ext cx="4724400"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1"/>
          <p:cNvSpPr txBox="1">
            <a:spLocks/>
          </p:cNvSpPr>
          <p:nvPr/>
        </p:nvSpPr>
        <p:spPr>
          <a:xfrm>
            <a:off x="6316134" y="762000"/>
            <a:ext cx="4326466" cy="132080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
            </a:r>
            <a:r>
              <a:rPr lang="es-EC" sz="11200" b="1" dirty="0">
                <a:solidFill>
                  <a:schemeClr val="tx1"/>
                </a:solidFill>
                <a:latin typeface="Times New Roman" panose="02020603050405020304" pitchFamily="18" charset="0"/>
                <a:cs typeface="Times New Roman" panose="02020603050405020304" pitchFamily="18" charset="0"/>
              </a:rPr>
              <a:t>Considera que el recibir charlas sobre temas de seguridad personal permitirá mejorar la cultura de seguridad en la institución?</a:t>
            </a:r>
            <a:endParaRPr lang="es-ES" sz="1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41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2600" y="503535"/>
            <a:ext cx="3251200" cy="1815882"/>
          </a:xfrm>
          <a:prstGeom prst="rect">
            <a:avLst/>
          </a:prstGeom>
        </p:spPr>
        <p:txBody>
          <a:bodyPr wrap="square">
            <a:spAutoFit/>
          </a:bodyPr>
          <a:lstStyle/>
          <a:p>
            <a:pPr lvl="0" algn="just">
              <a:spcBef>
                <a:spcPts val="600"/>
              </a:spcBef>
              <a:spcAft>
                <a:spcPts val="600"/>
              </a:spcAft>
            </a:pPr>
            <a:r>
              <a:rPr lang="es-EC" b="1" dirty="0">
                <a:latin typeface="Times New Roman" panose="02020603050405020304" pitchFamily="18" charset="0"/>
                <a:ea typeface="Arial" panose="020B0604020202020204" pitchFamily="34" charset="0"/>
                <a:cs typeface="Arial" panose="020B0604020202020204" pitchFamily="34" charset="0"/>
              </a:rPr>
              <a:t>¿</a:t>
            </a:r>
            <a:r>
              <a:rPr lang="es-EC" sz="2800" b="1" dirty="0">
                <a:latin typeface="Times New Roman" panose="02020603050405020304" pitchFamily="18" charset="0"/>
                <a:ea typeface="Arial" panose="020B0604020202020204" pitchFamily="34" charset="0"/>
                <a:cs typeface="Arial" panose="020B0604020202020204" pitchFamily="34" charset="0"/>
              </a:rPr>
              <a:t>Ha participado en simulacros para prevenir riesgos antrópicos?</a:t>
            </a:r>
            <a:endParaRPr lang="es-ES" sz="2800" dirty="0">
              <a:effectLst/>
              <a:latin typeface="Times New Roman" panose="02020603050405020304" pitchFamily="18" charset="0"/>
              <a:ea typeface="Calibri" panose="020F0502020204030204" pitchFamily="34" charset="0"/>
              <a:cs typeface="Calibri" panose="020F0502020204030204" pitchFamily="34" charset="0"/>
            </a:endParaRPr>
          </a:p>
        </p:txBody>
      </p:sp>
      <p:graphicFrame>
        <p:nvGraphicFramePr>
          <p:cNvPr id="5" name="Gráfico 4">
            <a:extLst>
              <a:ext uri="{FF2B5EF4-FFF2-40B4-BE49-F238E27FC236}">
                <a16:creationId xmlns:a16="http://schemas.microsoft.com/office/drawing/2014/main" id="{BA0F62CB-26F1-4CAF-9552-8ACB243B4C4D}"/>
              </a:ext>
            </a:extLst>
          </p:cNvPr>
          <p:cNvGraphicFramePr/>
          <p:nvPr>
            <p:extLst>
              <p:ext uri="{D42A27DB-BD31-4B8C-83A1-F6EECF244321}">
                <p14:modId xmlns:p14="http://schemas.microsoft.com/office/powerpoint/2010/main" val="3791429036"/>
              </p:ext>
            </p:extLst>
          </p:nvPr>
        </p:nvGraphicFramePr>
        <p:xfrm>
          <a:off x="649995" y="2292984"/>
          <a:ext cx="3877938" cy="341375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5795493" y="540435"/>
            <a:ext cx="5975797" cy="2246769"/>
          </a:xfrm>
          <a:prstGeom prst="rect">
            <a:avLst/>
          </a:prstGeom>
        </p:spPr>
        <p:txBody>
          <a:bodyPr wrap="square">
            <a:spAutoFit/>
          </a:bodyPr>
          <a:lstStyle/>
          <a:p>
            <a:pPr marL="342900" lvl="0" indent="-342900" algn="just">
              <a:spcBef>
                <a:spcPts val="600"/>
              </a:spcBef>
              <a:spcAft>
                <a:spcPts val="600"/>
              </a:spcAft>
              <a:buFont typeface="+mj-lt"/>
              <a:buAutoNum type="arabicParenR"/>
            </a:pPr>
            <a:r>
              <a:rPr lang="es-EC" sz="2800" b="1" dirty="0">
                <a:latin typeface="Times New Roman" panose="02020603050405020304" pitchFamily="18" charset="0"/>
                <a:ea typeface="Arial" panose="020B0604020202020204" pitchFamily="34" charset="0"/>
                <a:cs typeface="Arial" panose="020B0604020202020204" pitchFamily="34" charset="0"/>
              </a:rPr>
              <a:t>¿Cree usted que un plan de seguridad personal permitirá mejorar el entorno laboral y elevar el nivel de confianza de los miembros de la institución? </a:t>
            </a:r>
            <a:endParaRPr lang="es-ES" sz="2800" dirty="0">
              <a:effectLst/>
              <a:latin typeface="Times New Roman" panose="02020603050405020304" pitchFamily="18" charset="0"/>
              <a:ea typeface="Calibri" panose="020F0502020204030204" pitchFamily="34" charset="0"/>
              <a:cs typeface="Calibri" panose="020F0502020204030204" pitchFamily="34" charset="0"/>
            </a:endParaRPr>
          </a:p>
        </p:txBody>
      </p:sp>
      <p:graphicFrame>
        <p:nvGraphicFramePr>
          <p:cNvPr id="7" name="Gráfico 6">
            <a:extLst>
              <a:ext uri="{FF2B5EF4-FFF2-40B4-BE49-F238E27FC236}">
                <a16:creationId xmlns:a16="http://schemas.microsoft.com/office/drawing/2014/main" id="{BA0F62CB-26F1-4CAF-9552-8ACB243B4C4D}"/>
              </a:ext>
            </a:extLst>
          </p:cNvPr>
          <p:cNvGraphicFramePr/>
          <p:nvPr>
            <p:extLst>
              <p:ext uri="{D42A27DB-BD31-4B8C-83A1-F6EECF244321}">
                <p14:modId xmlns:p14="http://schemas.microsoft.com/office/powerpoint/2010/main" val="1848057832"/>
              </p:ext>
            </p:extLst>
          </p:nvPr>
        </p:nvGraphicFramePr>
        <p:xfrm>
          <a:off x="7188199" y="2962140"/>
          <a:ext cx="4126123" cy="3064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420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800" b="1" dirty="0" smtClean="0">
                <a:solidFill>
                  <a:schemeClr val="tx1"/>
                </a:solidFill>
                <a:latin typeface="Times New Roman" panose="02020603050405020304" pitchFamily="18" charset="0"/>
                <a:cs typeface="Times New Roman" panose="02020603050405020304" pitchFamily="18" charset="0"/>
              </a:rPr>
              <a:t>CONTENIDO </a:t>
            </a:r>
            <a:endParaRPr lang="es-ES" sz="48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674255"/>
            <a:ext cx="8596668" cy="4367108"/>
          </a:xfrm>
        </p:spPr>
        <p:txBody>
          <a:bodyPr>
            <a:normAutofit fontScale="77500" lnSpcReduction="20000"/>
          </a:bodyPr>
          <a:lstStyle/>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INTRODUCCIÓN </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EL PROBLEMA</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OBJETIVOS </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JUSTIFICACIÓN  </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ANÁLISIS E INTERPRETACIÓN DE RESULTADOS</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CONCLUSIONES Y RECOMENDACIONES </a:t>
            </a:r>
          </a:p>
          <a:p>
            <a:pPr>
              <a:lnSpc>
                <a:spcPct val="150000"/>
              </a:lnSpc>
              <a:buClr>
                <a:schemeClr val="tx1"/>
              </a:buClr>
            </a:pPr>
            <a:r>
              <a:rPr lang="es-ES" sz="3100" b="1" dirty="0" smtClean="0">
                <a:solidFill>
                  <a:schemeClr val="tx1"/>
                </a:solidFill>
                <a:latin typeface="Times New Roman" panose="02020603050405020304" pitchFamily="18" charset="0"/>
                <a:cs typeface="Times New Roman" panose="02020603050405020304" pitchFamily="18" charset="0"/>
              </a:rPr>
              <a:t>PROPUESTA.</a:t>
            </a:r>
          </a:p>
          <a:p>
            <a:pPr>
              <a:lnSpc>
                <a:spcPct val="150000"/>
              </a:lnSpc>
              <a:buClr>
                <a:schemeClr val="tx1"/>
              </a:buClr>
            </a:pPr>
            <a:endParaRPr lang="es-ES" dirty="0">
              <a:solidFill>
                <a:schemeClr val="tx1"/>
              </a:solidFill>
            </a:endParaRPr>
          </a:p>
          <a:p>
            <a:pPr marL="0" indent="0">
              <a:buClr>
                <a:schemeClr val="tx1"/>
              </a:buClr>
              <a:buNone/>
            </a:pPr>
            <a:endParaRPr lang="es-ES" dirty="0" smtClean="0">
              <a:solidFill>
                <a:schemeClr val="tx1"/>
              </a:solidFill>
            </a:endParaRPr>
          </a:p>
          <a:p>
            <a:pPr>
              <a:buFont typeface="Arial" panose="020B0604020202020204" pitchFamily="34" charset="0"/>
              <a:buChar char="•"/>
            </a:pPr>
            <a:endParaRPr lang="es-ES" dirty="0">
              <a:solidFill>
                <a:schemeClr val="tx1"/>
              </a:solidFill>
            </a:endParaRPr>
          </a:p>
        </p:txBody>
      </p:sp>
    </p:spTree>
    <p:extLst>
      <p:ext uri="{BB962C8B-B14F-4D97-AF65-F5344CB8AC3E}">
        <p14:creationId xmlns:p14="http://schemas.microsoft.com/office/powerpoint/2010/main" val="316999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heurón"/>
          <p:cNvSpPr/>
          <p:nvPr/>
        </p:nvSpPr>
        <p:spPr>
          <a:xfrm>
            <a:off x="2471369" y="2594919"/>
            <a:ext cx="3163312" cy="1902940"/>
          </a:xfrm>
          <a:prstGeom prst="chevron">
            <a:avLst>
              <a:gd name="adj" fmla="val 461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smtClean="0">
                <a:solidFill>
                  <a:schemeClr val="tx1"/>
                </a:solidFill>
                <a:latin typeface="Times" pitchFamily="18" charset="0"/>
              </a:rPr>
              <a:t>Fase 2.  Análisis del riesgo  </a:t>
            </a:r>
            <a:endParaRPr lang="es-EC" sz="2400" dirty="0">
              <a:solidFill>
                <a:schemeClr val="tx1"/>
              </a:solidFill>
              <a:latin typeface="Times" pitchFamily="18" charset="0"/>
            </a:endParaRPr>
          </a:p>
        </p:txBody>
      </p:sp>
      <p:sp>
        <p:nvSpPr>
          <p:cNvPr id="6" name="5 Cheurón"/>
          <p:cNvSpPr/>
          <p:nvPr/>
        </p:nvSpPr>
        <p:spPr>
          <a:xfrm>
            <a:off x="4507605" y="2574321"/>
            <a:ext cx="3708347" cy="19029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400" dirty="0" smtClean="0">
                <a:solidFill>
                  <a:schemeClr val="tx1"/>
                </a:solidFill>
                <a:latin typeface="Times" pitchFamily="18" charset="0"/>
              </a:rPr>
              <a:t>Fase 3. Evaluación del riesgo  </a:t>
            </a:r>
            <a:endParaRPr lang="es-EC" sz="2400" dirty="0">
              <a:solidFill>
                <a:schemeClr val="tx1"/>
              </a:solidFill>
              <a:latin typeface="Times" pitchFamily="18" charset="0"/>
            </a:endParaRPr>
          </a:p>
        </p:txBody>
      </p:sp>
      <p:sp>
        <p:nvSpPr>
          <p:cNvPr id="7" name="6 Cheurón"/>
          <p:cNvSpPr/>
          <p:nvPr/>
        </p:nvSpPr>
        <p:spPr>
          <a:xfrm>
            <a:off x="-1" y="2610870"/>
            <a:ext cx="3385751" cy="1874110"/>
          </a:xfrm>
          <a:prstGeom prst="chevron">
            <a:avLst>
              <a:gd name="adj" fmla="val 4604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smtClean="0">
                <a:solidFill>
                  <a:schemeClr val="tx1"/>
                </a:solidFill>
                <a:latin typeface="Times" pitchFamily="18" charset="0"/>
              </a:rPr>
              <a:t>Fase 1. Definición del riesgo </a:t>
            </a:r>
            <a:endParaRPr lang="es-EC" sz="2400" dirty="0">
              <a:solidFill>
                <a:schemeClr val="tx1"/>
              </a:solidFill>
              <a:latin typeface="Times" pitchFamily="18" charset="0"/>
            </a:endParaRPr>
          </a:p>
        </p:txBody>
      </p:sp>
      <p:sp>
        <p:nvSpPr>
          <p:cNvPr id="8" name="7 Cheurón"/>
          <p:cNvSpPr/>
          <p:nvPr/>
        </p:nvSpPr>
        <p:spPr>
          <a:xfrm>
            <a:off x="6949703" y="2566602"/>
            <a:ext cx="3402126" cy="1902940"/>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2400" dirty="0" smtClean="0">
                <a:solidFill>
                  <a:schemeClr val="tx1"/>
                </a:solidFill>
                <a:latin typeface="Times" pitchFamily="18" charset="0"/>
              </a:rPr>
              <a:t>Fase 4. Calculo de la clase de riesgo  </a:t>
            </a:r>
            <a:endParaRPr lang="es-EC" sz="2400" dirty="0">
              <a:solidFill>
                <a:schemeClr val="tx1"/>
              </a:solidFill>
              <a:latin typeface="Times" pitchFamily="18" charset="0"/>
            </a:endParaRPr>
          </a:p>
        </p:txBody>
      </p:sp>
      <p:sp>
        <p:nvSpPr>
          <p:cNvPr id="10" name="9 Rectángulo"/>
          <p:cNvSpPr/>
          <p:nvPr/>
        </p:nvSpPr>
        <p:spPr>
          <a:xfrm>
            <a:off x="10354964" y="1977089"/>
            <a:ext cx="1754660" cy="311390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3600" b="1" dirty="0">
                <a:solidFill>
                  <a:schemeClr val="tx1"/>
                </a:solidFill>
                <a:latin typeface="Times New Roman" pitchFamily="18" charset="0"/>
                <a:cs typeface="Times New Roman" pitchFamily="18" charset="0"/>
              </a:rPr>
              <a:t>Método </a:t>
            </a:r>
            <a:r>
              <a:rPr lang="es-EC" sz="3600" b="1" dirty="0" err="1">
                <a:solidFill>
                  <a:schemeClr val="tx1"/>
                </a:solidFill>
                <a:latin typeface="Times New Roman" pitchFamily="18" charset="0"/>
                <a:cs typeface="Times New Roman" pitchFamily="18" charset="0"/>
              </a:rPr>
              <a:t>Mosler</a:t>
            </a:r>
            <a:r>
              <a:rPr lang="es-EC" sz="3600" b="1" dirty="0">
                <a:solidFill>
                  <a:schemeClr val="tx1"/>
                </a:solidFill>
                <a:latin typeface="Times New Roman" pitchFamily="18" charset="0"/>
                <a:cs typeface="Times New Roman" pitchFamily="18" charset="0"/>
              </a:rPr>
              <a:t> </a:t>
            </a:r>
            <a:endParaRPr lang="es-EC" sz="3600" dirty="0"/>
          </a:p>
        </p:txBody>
      </p:sp>
    </p:spTree>
    <p:extLst>
      <p:ext uri="{BB962C8B-B14F-4D97-AF65-F5344CB8AC3E}">
        <p14:creationId xmlns:p14="http://schemas.microsoft.com/office/powerpoint/2010/main" val="153766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11888"/>
            <a:ext cx="8596668" cy="873215"/>
          </a:xfrm>
        </p:spPr>
        <p:txBody>
          <a:bodyPr/>
          <a:lstStyle/>
          <a:p>
            <a:pPr algn="ctr"/>
            <a:r>
              <a:rPr lang="es-EC" b="1" dirty="0" smtClean="0">
                <a:solidFill>
                  <a:schemeClr val="tx1"/>
                </a:solidFill>
                <a:latin typeface="Times New Roman" pitchFamily="18" charset="0"/>
                <a:cs typeface="Times New Roman" pitchFamily="18" charset="0"/>
              </a:rPr>
              <a:t>Método </a:t>
            </a:r>
            <a:r>
              <a:rPr lang="es-EC" b="1" dirty="0" err="1">
                <a:solidFill>
                  <a:schemeClr val="tx1"/>
                </a:solidFill>
                <a:latin typeface="Times New Roman" pitchFamily="18" charset="0"/>
                <a:cs typeface="Times New Roman" pitchFamily="18" charset="0"/>
              </a:rPr>
              <a:t>M</a:t>
            </a:r>
            <a:r>
              <a:rPr lang="es-EC" b="1" dirty="0" err="1" smtClean="0">
                <a:solidFill>
                  <a:schemeClr val="tx1"/>
                </a:solidFill>
                <a:latin typeface="Times New Roman" pitchFamily="18" charset="0"/>
                <a:cs typeface="Times New Roman" pitchFamily="18" charset="0"/>
              </a:rPr>
              <a:t>osler</a:t>
            </a:r>
            <a:r>
              <a:rPr lang="es-EC" b="1" dirty="0" smtClean="0">
                <a:solidFill>
                  <a:schemeClr val="tx1"/>
                </a:solidFill>
                <a:latin typeface="Times New Roman" pitchFamily="18" charset="0"/>
                <a:cs typeface="Times New Roman" pitchFamily="18" charset="0"/>
              </a:rPr>
              <a:t> </a:t>
            </a:r>
            <a:endParaRPr lang="es-EC" b="1" dirty="0">
              <a:solidFill>
                <a:schemeClr val="tx1"/>
              </a:solidFill>
              <a:latin typeface="Times New Roman" pitchFamily="18" charset="0"/>
              <a:cs typeface="Times New Roman" pitchFamily="18" charset="0"/>
            </a:endParaRPr>
          </a:p>
        </p:txBody>
      </p:sp>
      <p:sp>
        <p:nvSpPr>
          <p:cNvPr id="4" name="3 Flecha derecha"/>
          <p:cNvSpPr/>
          <p:nvPr/>
        </p:nvSpPr>
        <p:spPr>
          <a:xfrm>
            <a:off x="741405" y="1383921"/>
            <a:ext cx="3212757" cy="2792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800" b="1" dirty="0" smtClean="0">
                <a:solidFill>
                  <a:schemeClr val="tx1"/>
                </a:solidFill>
                <a:latin typeface="Times New Roman" pitchFamily="18" charset="0"/>
                <a:cs typeface="Times New Roman" pitchFamily="18" charset="0"/>
              </a:rPr>
              <a:t>Fase 1. Definición del riesgo </a:t>
            </a:r>
            <a:endParaRPr lang="es-EC" sz="2800" b="1" dirty="0">
              <a:solidFill>
                <a:schemeClr val="tx1"/>
              </a:solidFill>
              <a:latin typeface="Times New Roman" pitchFamily="18" charset="0"/>
              <a:cs typeface="Times New Roman" pitchFamily="18" charset="0"/>
            </a:endParaRPr>
          </a:p>
        </p:txBody>
      </p:sp>
      <p:sp>
        <p:nvSpPr>
          <p:cNvPr id="3" name="2 Rectángulo"/>
          <p:cNvSpPr/>
          <p:nvPr/>
        </p:nvSpPr>
        <p:spPr>
          <a:xfrm>
            <a:off x="4275438" y="1222028"/>
            <a:ext cx="7685903" cy="2150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C" sz="2800" b="1" dirty="0" smtClean="0">
                <a:solidFill>
                  <a:schemeClr val="tx1"/>
                </a:solidFill>
                <a:latin typeface="Times New Roman"/>
                <a:ea typeface="Calibri"/>
              </a:rPr>
              <a:t>Fase que </a:t>
            </a:r>
            <a:r>
              <a:rPr lang="es-EC" sz="2800" b="1" dirty="0">
                <a:solidFill>
                  <a:schemeClr val="tx1"/>
                </a:solidFill>
                <a:latin typeface="Times New Roman"/>
                <a:ea typeface="Calibri"/>
              </a:rPr>
              <a:t>tiene por objeto la identificación del riesgo delimitando su contenido y alcance para diferenciarlo de </a:t>
            </a:r>
            <a:r>
              <a:rPr lang="es-EC" sz="2800" b="1" dirty="0" smtClean="0">
                <a:solidFill>
                  <a:schemeClr val="tx1"/>
                </a:solidFill>
                <a:latin typeface="Times New Roman"/>
                <a:ea typeface="Calibri"/>
              </a:rPr>
              <a:t>otros, considerando sus dos elementos característicos </a:t>
            </a:r>
          </a:p>
          <a:p>
            <a:pPr algn="just"/>
            <a:endParaRPr lang="es-EC" sz="2800" b="1" dirty="0">
              <a:solidFill>
                <a:schemeClr val="tx1"/>
              </a:solidFill>
            </a:endParaRPr>
          </a:p>
        </p:txBody>
      </p:sp>
      <p:sp>
        <p:nvSpPr>
          <p:cNvPr id="5" name="4 Rectángulo redondeado"/>
          <p:cNvSpPr/>
          <p:nvPr/>
        </p:nvSpPr>
        <p:spPr>
          <a:xfrm>
            <a:off x="3954162" y="4940492"/>
            <a:ext cx="3781186" cy="15651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2400" b="1" dirty="0">
                <a:solidFill>
                  <a:schemeClr val="tx1"/>
                </a:solidFill>
                <a:latin typeface="Times" pitchFamily="18" charset="0"/>
              </a:rPr>
              <a:t>Bien: Toda persona o cosa objeto de valoración, de cualidad benéfica</a:t>
            </a:r>
          </a:p>
        </p:txBody>
      </p:sp>
      <p:sp>
        <p:nvSpPr>
          <p:cNvPr id="12" name="11 Rectángulo redondeado"/>
          <p:cNvSpPr/>
          <p:nvPr/>
        </p:nvSpPr>
        <p:spPr>
          <a:xfrm>
            <a:off x="8379729" y="4913196"/>
            <a:ext cx="3772683" cy="1719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C" sz="2400" b="1" dirty="0">
                <a:solidFill>
                  <a:schemeClr val="tx1"/>
                </a:solidFill>
                <a:latin typeface="Times" pitchFamily="18" charset="0"/>
              </a:rPr>
              <a:t>Daño: </a:t>
            </a:r>
            <a:r>
              <a:rPr lang="es-EC" sz="2400" b="1" dirty="0" smtClean="0">
                <a:solidFill>
                  <a:schemeClr val="tx1"/>
                </a:solidFill>
                <a:latin typeface="Times" pitchFamily="18" charset="0"/>
              </a:rPr>
              <a:t>Toda </a:t>
            </a:r>
            <a:r>
              <a:rPr lang="es-EC" sz="2400" b="1" dirty="0">
                <a:solidFill>
                  <a:schemeClr val="tx1"/>
                </a:solidFill>
                <a:latin typeface="Times" pitchFamily="18" charset="0"/>
              </a:rPr>
              <a:t>variación real o supuesta, que experimenta un bien, disminuyendo su valor</a:t>
            </a:r>
          </a:p>
        </p:txBody>
      </p:sp>
      <p:sp>
        <p:nvSpPr>
          <p:cNvPr id="13" name="12 Flecha abajo"/>
          <p:cNvSpPr/>
          <p:nvPr/>
        </p:nvSpPr>
        <p:spPr>
          <a:xfrm>
            <a:off x="10159360" y="3385751"/>
            <a:ext cx="591018" cy="15816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13 Flecha abajo"/>
          <p:cNvSpPr/>
          <p:nvPr/>
        </p:nvSpPr>
        <p:spPr>
          <a:xfrm>
            <a:off x="5844755" y="3385751"/>
            <a:ext cx="704326" cy="15816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8318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solidFill>
                  <a:schemeClr val="tx1"/>
                </a:solidFill>
                <a:latin typeface="Times New Roman" pitchFamily="18" charset="0"/>
                <a:cs typeface="Times New Roman" pitchFamily="18" charset="0"/>
              </a:rPr>
              <a:t>Método </a:t>
            </a:r>
            <a:r>
              <a:rPr lang="es-EC" b="1" dirty="0" err="1">
                <a:solidFill>
                  <a:schemeClr val="tx1"/>
                </a:solidFill>
                <a:latin typeface="Times New Roman" pitchFamily="18" charset="0"/>
                <a:cs typeface="Times New Roman" pitchFamily="18" charset="0"/>
              </a:rPr>
              <a:t>Mosler</a:t>
            </a:r>
            <a:r>
              <a:rPr lang="es-EC" b="1" dirty="0">
                <a:solidFill>
                  <a:schemeClr val="tx1"/>
                </a:solidFill>
                <a:latin typeface="Times New Roman" pitchFamily="18" charset="0"/>
                <a:cs typeface="Times New Roman" pitchFamily="18" charset="0"/>
              </a:rPr>
              <a:t> </a:t>
            </a:r>
            <a:endParaRPr lang="es-EC" dirty="0"/>
          </a:p>
        </p:txBody>
      </p:sp>
      <p:sp>
        <p:nvSpPr>
          <p:cNvPr id="4" name="3 Marcador de contenido"/>
          <p:cNvSpPr>
            <a:spLocks noGrp="1"/>
          </p:cNvSpPr>
          <p:nvPr>
            <p:ph idx="1"/>
          </p:nvPr>
        </p:nvSpPr>
        <p:spPr>
          <a:xfrm>
            <a:off x="677335" y="1987591"/>
            <a:ext cx="3276828" cy="23125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r>
              <a:rPr lang="es-EC" sz="2400" b="1" dirty="0" smtClean="0">
                <a:solidFill>
                  <a:schemeClr val="tx1"/>
                </a:solidFill>
                <a:latin typeface="Times New Roman" pitchFamily="18" charset="0"/>
                <a:cs typeface="Times New Roman" pitchFamily="18" charset="0"/>
              </a:rPr>
              <a:t>Fase 2. Análisis del riesgo </a:t>
            </a:r>
            <a:endParaRPr lang="es-EC" sz="2400" b="1" dirty="0">
              <a:solidFill>
                <a:schemeClr val="tx1"/>
              </a:solidFill>
              <a:latin typeface="Times New Roman" pitchFamily="18" charset="0"/>
              <a:cs typeface="Times New Roman" pitchFamily="18" charset="0"/>
            </a:endParaRPr>
          </a:p>
        </p:txBody>
      </p:sp>
      <p:sp>
        <p:nvSpPr>
          <p:cNvPr id="5" name="4 Rectángulo"/>
          <p:cNvSpPr/>
          <p:nvPr/>
        </p:nvSpPr>
        <p:spPr>
          <a:xfrm>
            <a:off x="4028304" y="2125362"/>
            <a:ext cx="8110156" cy="1927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C" sz="2400" b="1" dirty="0" smtClean="0">
                <a:solidFill>
                  <a:schemeClr val="tx1"/>
                </a:solidFill>
                <a:latin typeface="Times New Roman"/>
                <a:ea typeface="Calibri"/>
              </a:rPr>
              <a:t>Fase que </a:t>
            </a:r>
            <a:r>
              <a:rPr lang="es-EC" sz="2400" b="1" dirty="0">
                <a:solidFill>
                  <a:schemeClr val="tx1"/>
                </a:solidFill>
                <a:latin typeface="Times New Roman"/>
                <a:ea typeface="Calibri"/>
              </a:rPr>
              <a:t>tiene como objetivo una vez definido los riesgos, la determinación y cálculo de los criterios: Función, Sustitución, Profundidad, Extensión, Agresión y Vulnerabilidad.</a:t>
            </a:r>
            <a:endParaRPr lang="es-EC" sz="2400" b="1" dirty="0">
              <a:solidFill>
                <a:schemeClr val="tx1"/>
              </a:solidFill>
            </a:endParaRPr>
          </a:p>
        </p:txBody>
      </p:sp>
    </p:spTree>
    <p:extLst>
      <p:ext uri="{BB962C8B-B14F-4D97-AF65-F5344CB8AC3E}">
        <p14:creationId xmlns:p14="http://schemas.microsoft.com/office/powerpoint/2010/main" val="95793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solidFill>
                  <a:schemeClr val="tx1"/>
                </a:solidFill>
                <a:latin typeface="Times New Roman" pitchFamily="18" charset="0"/>
                <a:cs typeface="Times New Roman" pitchFamily="18" charset="0"/>
              </a:rPr>
              <a:t>Método </a:t>
            </a:r>
            <a:r>
              <a:rPr lang="es-EC" b="1" dirty="0" err="1">
                <a:solidFill>
                  <a:schemeClr val="tx1"/>
                </a:solidFill>
                <a:latin typeface="Times New Roman" pitchFamily="18" charset="0"/>
                <a:cs typeface="Times New Roman" pitchFamily="18" charset="0"/>
              </a:rPr>
              <a:t>Mosler</a:t>
            </a:r>
            <a:r>
              <a:rPr lang="es-EC" b="1" dirty="0">
                <a:solidFill>
                  <a:schemeClr val="tx1"/>
                </a:solidFill>
                <a:latin typeface="Times New Roman" pitchFamily="18" charset="0"/>
                <a:cs typeface="Times New Roman" pitchFamily="18" charset="0"/>
              </a:rPr>
              <a:t> </a:t>
            </a:r>
            <a:endParaRPr lang="es-EC" dirty="0"/>
          </a:p>
        </p:txBody>
      </p:sp>
      <p:sp>
        <p:nvSpPr>
          <p:cNvPr id="4" name="3 Marcador de contenido"/>
          <p:cNvSpPr>
            <a:spLocks noGrp="1"/>
          </p:cNvSpPr>
          <p:nvPr>
            <p:ph idx="1"/>
          </p:nvPr>
        </p:nvSpPr>
        <p:spPr>
          <a:xfrm>
            <a:off x="677335" y="1765166"/>
            <a:ext cx="3474536" cy="275739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s-EC" sz="2400" b="1" dirty="0" smtClean="0">
                <a:solidFill>
                  <a:schemeClr val="tx1"/>
                </a:solidFill>
                <a:latin typeface="Times New Roman" pitchFamily="18" charset="0"/>
                <a:cs typeface="Times New Roman" pitchFamily="18" charset="0"/>
              </a:rPr>
              <a:t>Fase 3. Evaluación del riesgo </a:t>
            </a:r>
            <a:endParaRPr lang="es-EC" sz="2400" b="1" dirty="0">
              <a:solidFill>
                <a:schemeClr val="tx1"/>
              </a:solidFill>
              <a:latin typeface="Times New Roman" pitchFamily="18" charset="0"/>
              <a:cs typeface="Times New Roman" pitchFamily="18" charset="0"/>
            </a:endParaRPr>
          </a:p>
        </p:txBody>
      </p:sp>
      <p:sp>
        <p:nvSpPr>
          <p:cNvPr id="5" name="4 Rectángulo"/>
          <p:cNvSpPr/>
          <p:nvPr/>
        </p:nvSpPr>
        <p:spPr>
          <a:xfrm>
            <a:off x="4077730" y="2520778"/>
            <a:ext cx="6820929" cy="13592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C" sz="2800" b="1" dirty="0" smtClean="0">
                <a:solidFill>
                  <a:schemeClr val="tx1"/>
                </a:solidFill>
                <a:latin typeface="Times" pitchFamily="18" charset="0"/>
              </a:rPr>
              <a:t>Tiene </a:t>
            </a:r>
            <a:r>
              <a:rPr lang="es-EC" sz="2800" b="1" dirty="0">
                <a:solidFill>
                  <a:schemeClr val="tx1"/>
                </a:solidFill>
                <a:latin typeface="Times" pitchFamily="18" charset="0"/>
              </a:rPr>
              <a:t>por objeto cuantificar el riesgo, previamente definido y analizado</a:t>
            </a:r>
          </a:p>
        </p:txBody>
      </p:sp>
    </p:spTree>
    <p:extLst>
      <p:ext uri="{BB962C8B-B14F-4D97-AF65-F5344CB8AC3E}">
        <p14:creationId xmlns:p14="http://schemas.microsoft.com/office/powerpoint/2010/main" val="294473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677334" y="183470"/>
            <a:ext cx="2955552" cy="23447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b="1" dirty="0" smtClean="0">
                <a:solidFill>
                  <a:schemeClr val="tx1"/>
                </a:solidFill>
                <a:latin typeface="Times New Roman" pitchFamily="18" charset="0"/>
                <a:cs typeface="Times New Roman" pitchFamily="18" charset="0"/>
              </a:rPr>
              <a:t>Fase 4. Calculo de la clase de riesgo </a:t>
            </a:r>
            <a:endParaRPr lang="es-EC" sz="2000" b="1" dirty="0">
              <a:solidFill>
                <a:schemeClr val="tx1"/>
              </a:solidFill>
              <a:latin typeface="Times New Roman" pitchFamily="18" charset="0"/>
              <a:cs typeface="Times New Roman" pitchFamily="18" charset="0"/>
            </a:endParaRPr>
          </a:p>
        </p:txBody>
      </p:sp>
      <p:sp>
        <p:nvSpPr>
          <p:cNvPr id="5" name="4 Rectángulo"/>
          <p:cNvSpPr/>
          <p:nvPr/>
        </p:nvSpPr>
        <p:spPr>
          <a:xfrm>
            <a:off x="3682314" y="691978"/>
            <a:ext cx="7488194" cy="13098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800" b="1" dirty="0">
                <a:latin typeface="Times" pitchFamily="18" charset="0"/>
              </a:rPr>
              <a:t>T</a:t>
            </a:r>
            <a:r>
              <a:rPr lang="es-EC" sz="2800" b="1" dirty="0" smtClean="0">
                <a:latin typeface="Times" pitchFamily="18" charset="0"/>
              </a:rPr>
              <a:t>iene </a:t>
            </a:r>
            <a:r>
              <a:rPr lang="es-EC" sz="2800" b="1" dirty="0">
                <a:latin typeface="Times" pitchFamily="18" charset="0"/>
              </a:rPr>
              <a:t>por objeto clasificar el riesgo en función del valor obtenido </a:t>
            </a:r>
          </a:p>
        </p:txBody>
      </p:sp>
      <p:graphicFrame>
        <p:nvGraphicFramePr>
          <p:cNvPr id="6" name="5 Tabla"/>
          <p:cNvGraphicFramePr>
            <a:graphicFrameLocks noGrp="1"/>
          </p:cNvGraphicFramePr>
          <p:nvPr>
            <p:extLst>
              <p:ext uri="{D42A27DB-BD31-4B8C-83A1-F6EECF244321}">
                <p14:modId xmlns:p14="http://schemas.microsoft.com/office/powerpoint/2010/main" val="2614735793"/>
              </p:ext>
            </p:extLst>
          </p:nvPr>
        </p:nvGraphicFramePr>
        <p:xfrm>
          <a:off x="197708" y="3064476"/>
          <a:ext cx="11763634" cy="3160035"/>
        </p:xfrm>
        <a:graphic>
          <a:graphicData uri="http://schemas.openxmlformats.org/drawingml/2006/table">
            <a:tbl>
              <a:tblPr firstRow="1" bandRow="1">
                <a:tableStyleId>{5C22544A-7EE6-4342-B048-85BDC9FD1C3A}</a:tableStyleId>
              </a:tblPr>
              <a:tblGrid>
                <a:gridCol w="1309816">
                  <a:extLst>
                    <a:ext uri="{9D8B030D-6E8A-4147-A177-3AD203B41FA5}">
                      <a16:colId xmlns:a16="http://schemas.microsoft.com/office/drawing/2014/main" val="20000"/>
                    </a:ext>
                  </a:extLst>
                </a:gridCol>
                <a:gridCol w="741406">
                  <a:extLst>
                    <a:ext uri="{9D8B030D-6E8A-4147-A177-3AD203B41FA5}">
                      <a16:colId xmlns:a16="http://schemas.microsoft.com/office/drawing/2014/main" val="20001"/>
                    </a:ext>
                  </a:extLst>
                </a:gridCol>
                <a:gridCol w="667265">
                  <a:extLst>
                    <a:ext uri="{9D8B030D-6E8A-4147-A177-3AD203B41FA5}">
                      <a16:colId xmlns:a16="http://schemas.microsoft.com/office/drawing/2014/main" val="20002"/>
                    </a:ext>
                  </a:extLst>
                </a:gridCol>
                <a:gridCol w="766119">
                  <a:extLst>
                    <a:ext uri="{9D8B030D-6E8A-4147-A177-3AD203B41FA5}">
                      <a16:colId xmlns:a16="http://schemas.microsoft.com/office/drawing/2014/main" val="20003"/>
                    </a:ext>
                  </a:extLst>
                </a:gridCol>
                <a:gridCol w="790832">
                  <a:extLst>
                    <a:ext uri="{9D8B030D-6E8A-4147-A177-3AD203B41FA5}">
                      <a16:colId xmlns:a16="http://schemas.microsoft.com/office/drawing/2014/main" val="20004"/>
                    </a:ext>
                  </a:extLst>
                </a:gridCol>
                <a:gridCol w="864973">
                  <a:extLst>
                    <a:ext uri="{9D8B030D-6E8A-4147-A177-3AD203B41FA5}">
                      <a16:colId xmlns:a16="http://schemas.microsoft.com/office/drawing/2014/main" val="20005"/>
                    </a:ext>
                  </a:extLst>
                </a:gridCol>
                <a:gridCol w="766119">
                  <a:extLst>
                    <a:ext uri="{9D8B030D-6E8A-4147-A177-3AD203B41FA5}">
                      <a16:colId xmlns:a16="http://schemas.microsoft.com/office/drawing/2014/main" val="20006"/>
                    </a:ext>
                  </a:extLst>
                </a:gridCol>
                <a:gridCol w="889686">
                  <a:extLst>
                    <a:ext uri="{9D8B030D-6E8A-4147-A177-3AD203B41FA5}">
                      <a16:colId xmlns:a16="http://schemas.microsoft.com/office/drawing/2014/main" val="20007"/>
                    </a:ext>
                  </a:extLst>
                </a:gridCol>
                <a:gridCol w="815546">
                  <a:extLst>
                    <a:ext uri="{9D8B030D-6E8A-4147-A177-3AD203B41FA5}">
                      <a16:colId xmlns:a16="http://schemas.microsoft.com/office/drawing/2014/main" val="20008"/>
                    </a:ext>
                  </a:extLst>
                </a:gridCol>
                <a:gridCol w="815546">
                  <a:extLst>
                    <a:ext uri="{9D8B030D-6E8A-4147-A177-3AD203B41FA5}">
                      <a16:colId xmlns:a16="http://schemas.microsoft.com/office/drawing/2014/main" val="20009"/>
                    </a:ext>
                  </a:extLst>
                </a:gridCol>
                <a:gridCol w="864973">
                  <a:extLst>
                    <a:ext uri="{9D8B030D-6E8A-4147-A177-3AD203B41FA5}">
                      <a16:colId xmlns:a16="http://schemas.microsoft.com/office/drawing/2014/main" val="20010"/>
                    </a:ext>
                  </a:extLst>
                </a:gridCol>
                <a:gridCol w="939114">
                  <a:extLst>
                    <a:ext uri="{9D8B030D-6E8A-4147-A177-3AD203B41FA5}">
                      <a16:colId xmlns:a16="http://schemas.microsoft.com/office/drawing/2014/main" val="20011"/>
                    </a:ext>
                  </a:extLst>
                </a:gridCol>
                <a:gridCol w="1532239">
                  <a:extLst>
                    <a:ext uri="{9D8B030D-6E8A-4147-A177-3AD203B41FA5}">
                      <a16:colId xmlns:a16="http://schemas.microsoft.com/office/drawing/2014/main" val="20012"/>
                    </a:ext>
                  </a:extLst>
                </a:gridCol>
              </a:tblGrid>
              <a:tr h="716692">
                <a:tc>
                  <a:txBody>
                    <a:bodyPr/>
                    <a:lstStyle/>
                    <a:p>
                      <a:r>
                        <a:rPr lang="es-EC" b="1" dirty="0" smtClean="0">
                          <a:solidFill>
                            <a:schemeClr val="tx1"/>
                          </a:solidFill>
                        </a:rPr>
                        <a:t>Riesgo </a:t>
                      </a:r>
                      <a:endParaRPr lang="es-EC" b="1" dirty="0">
                        <a:solidFill>
                          <a:schemeClr val="tx1"/>
                        </a:solidFill>
                      </a:endParaRPr>
                    </a:p>
                  </a:txBody>
                  <a:tcPr>
                    <a:solidFill>
                      <a:schemeClr val="accent2"/>
                    </a:solidFill>
                  </a:tcPr>
                </a:tc>
                <a:tc gridSpan="6">
                  <a:txBody>
                    <a:bodyPr/>
                    <a:lstStyle/>
                    <a:p>
                      <a:r>
                        <a:rPr lang="es-EC" b="1" dirty="0" smtClean="0">
                          <a:solidFill>
                            <a:schemeClr val="tx1"/>
                          </a:solidFill>
                        </a:rPr>
                        <a:t>Análisis del riesgo </a:t>
                      </a:r>
                      <a:endParaRPr lang="es-EC" b="1" dirty="0">
                        <a:solidFill>
                          <a:schemeClr val="tx1"/>
                        </a:solidFill>
                      </a:endParaRPr>
                    </a:p>
                  </a:txBody>
                  <a:tcPr>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r>
                        <a:rPr lang="es-EC" b="1" dirty="0" smtClean="0">
                          <a:solidFill>
                            <a:schemeClr val="tx1"/>
                          </a:solidFill>
                        </a:rPr>
                        <a:t>Evaluación del riesgo </a:t>
                      </a:r>
                      <a:endParaRPr lang="es-EC" b="1" dirty="0">
                        <a:solidFill>
                          <a:schemeClr val="tx1"/>
                        </a:solidFill>
                      </a:endParaRPr>
                    </a:p>
                  </a:txBody>
                  <a:tcPr>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r>
                        <a:rPr lang="es-EC" b="1" dirty="0" smtClean="0">
                          <a:solidFill>
                            <a:schemeClr val="tx1"/>
                          </a:solidFill>
                        </a:rPr>
                        <a:t>Clase de riesgo </a:t>
                      </a:r>
                      <a:endParaRPr lang="es-EC" b="1" dirty="0">
                        <a:solidFill>
                          <a:schemeClr val="tx1"/>
                        </a:solidFill>
                      </a:endParaRPr>
                    </a:p>
                  </a:txBody>
                  <a:tcPr>
                    <a:solidFill>
                      <a:schemeClr val="accent2"/>
                    </a:solidFill>
                  </a:tcPr>
                </a:tc>
                <a:extLst>
                  <a:ext uri="{0D108BD9-81ED-4DB2-BD59-A6C34878D82A}">
                    <a16:rowId xmlns:a16="http://schemas.microsoft.com/office/drawing/2014/main" val="10000"/>
                  </a:ext>
                </a:extLst>
              </a:tr>
              <a:tr h="370703">
                <a:tc>
                  <a:txBody>
                    <a:bodyPr/>
                    <a:lstStyle/>
                    <a:p>
                      <a:pPr algn="ctr"/>
                      <a:endParaRPr lang="es-EC" dirty="0"/>
                    </a:p>
                  </a:txBody>
                  <a:tcPr>
                    <a:solidFill>
                      <a:srgbClr val="FFFF00"/>
                    </a:solidFill>
                  </a:tcPr>
                </a:tc>
                <a:tc gridSpan="6">
                  <a:txBody>
                    <a:bodyPr/>
                    <a:lstStyle/>
                    <a:p>
                      <a:pPr algn="ctr"/>
                      <a:endParaRPr lang="es-EC" sz="2000" b="1" dirty="0">
                        <a:latin typeface="Times" pitchFamily="18" charset="0"/>
                      </a:endParaRPr>
                    </a:p>
                  </a:txBody>
                  <a:tcPr>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r>
                        <a:rPr lang="es-EC" sz="2000" b="1" dirty="0" smtClean="0">
                          <a:latin typeface="Times" pitchFamily="18" charset="0"/>
                        </a:rPr>
                        <a:t>I</a:t>
                      </a:r>
                      <a:endParaRPr lang="es-EC" sz="2000" b="1" dirty="0">
                        <a:latin typeface="Times" pitchFamily="18"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sz="2000" b="1" dirty="0" smtClean="0">
                          <a:latin typeface="Times" pitchFamily="18" charset="0"/>
                        </a:rPr>
                        <a:t>D</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sz="2000" b="1" dirty="0" smtClean="0">
                          <a:latin typeface="Times" pitchFamily="18" charset="0"/>
                        </a:rPr>
                        <a:t>C</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sz="2000" b="1" dirty="0" smtClean="0">
                          <a:latin typeface="Times" pitchFamily="18" charset="0"/>
                        </a:rPr>
                        <a:t>Pb</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sz="2000" b="1" dirty="0" smtClean="0">
                          <a:solidFill>
                            <a:schemeClr val="tx1"/>
                          </a:solidFill>
                          <a:latin typeface="Times" pitchFamily="18" charset="0"/>
                        </a:rPr>
                        <a:t>ER</a:t>
                      </a:r>
                      <a:endParaRPr lang="es-EC" sz="2000" b="1" dirty="0">
                        <a:solidFill>
                          <a:schemeClr val="tx1"/>
                        </a:solidFill>
                        <a:latin typeface="Times" pitchFamily="18"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endParaRPr lang="es-EC" sz="2000" b="1" dirty="0">
                        <a:solidFill>
                          <a:schemeClr val="tx1"/>
                        </a:solidFill>
                        <a:latin typeface="Times" pitchFamily="18" charset="0"/>
                      </a:endParaRPr>
                    </a:p>
                  </a:txBody>
                  <a:tcPr>
                    <a:solidFill>
                      <a:srgbClr val="FFFF00"/>
                    </a:solidFill>
                  </a:tcPr>
                </a:tc>
                <a:extLst>
                  <a:ext uri="{0D108BD9-81ED-4DB2-BD59-A6C34878D82A}">
                    <a16:rowId xmlns:a16="http://schemas.microsoft.com/office/drawing/2014/main" val="10001"/>
                  </a:ext>
                </a:extLst>
              </a:tr>
              <a:tr h="370703">
                <a:tc>
                  <a:txBody>
                    <a:bodyPr/>
                    <a:lstStyle/>
                    <a:p>
                      <a:pPr algn="ctr"/>
                      <a:endParaRPr lang="es-EC" dirty="0"/>
                    </a:p>
                  </a:txBody>
                  <a:tcPr>
                    <a:solidFill>
                      <a:schemeClr val="accent2">
                        <a:lumMod val="60000"/>
                        <a:lumOff val="40000"/>
                      </a:schemeClr>
                    </a:solidFill>
                  </a:tcPr>
                </a:tc>
                <a:tc>
                  <a:txBody>
                    <a:bodyPr/>
                    <a:lstStyle/>
                    <a:p>
                      <a:pPr algn="ctr"/>
                      <a:r>
                        <a:rPr lang="es-EC" sz="2000" b="1" dirty="0" smtClean="0">
                          <a:latin typeface="Times" pitchFamily="18" charset="0"/>
                        </a:rPr>
                        <a:t>F</a:t>
                      </a:r>
                      <a:endParaRPr lang="es-EC" sz="2000" b="1" dirty="0">
                        <a:latin typeface="Times" pitchFamily="18" charset="0"/>
                      </a:endParaRP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S</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P</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E</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A</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V</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a:r>
                        <a:rPr lang="es-EC" sz="2000" b="1" dirty="0" smtClean="0">
                          <a:latin typeface="Times" pitchFamily="18" charset="0"/>
                        </a:rPr>
                        <a:t>FXS</a:t>
                      </a:r>
                      <a:endParaRPr lang="es-EC" sz="2000" b="1" dirty="0">
                        <a:latin typeface="Times" pitchFamily="18" charset="0"/>
                      </a:endParaRP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PXE</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I+D</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smtClean="0">
                          <a:latin typeface="Times" pitchFamily="18" charset="0"/>
                        </a:rPr>
                        <a:t>AXV</a:t>
                      </a:r>
                      <a:endParaRPr lang="es-EC" sz="2000" b="1" dirty="0">
                        <a:latin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s-EC" sz="2000" b="1" dirty="0" err="1" smtClean="0">
                          <a:solidFill>
                            <a:schemeClr val="tx1"/>
                          </a:solidFill>
                          <a:latin typeface="Times" pitchFamily="18" charset="0"/>
                        </a:rPr>
                        <a:t>CXPb</a:t>
                      </a:r>
                      <a:endParaRPr lang="es-EC" sz="2000" b="1" dirty="0">
                        <a:solidFill>
                          <a:schemeClr val="tx1"/>
                        </a:solidFill>
                        <a:latin typeface="Times" pitchFamily="18" charset="0"/>
                      </a:endParaRP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a:endParaRPr lang="es-EC" sz="2000" b="1" dirty="0">
                        <a:solidFill>
                          <a:schemeClr val="tx1"/>
                        </a:solidFill>
                        <a:latin typeface="Times" pitchFamily="18" charset="0"/>
                      </a:endParaRPr>
                    </a:p>
                  </a:txBody>
                  <a:tcPr>
                    <a:solidFill>
                      <a:schemeClr val="accent2">
                        <a:lumMod val="60000"/>
                        <a:lumOff val="40000"/>
                      </a:schemeClr>
                    </a:solidFill>
                  </a:tcPr>
                </a:tc>
                <a:extLst>
                  <a:ext uri="{0D108BD9-81ED-4DB2-BD59-A6C34878D82A}">
                    <a16:rowId xmlns:a16="http://schemas.microsoft.com/office/drawing/2014/main" val="10002"/>
                  </a:ext>
                </a:extLst>
              </a:tr>
              <a:tr h="370703">
                <a:tc>
                  <a:txBody>
                    <a:bodyPr/>
                    <a:lstStyle/>
                    <a:p>
                      <a:pPr algn="ctr"/>
                      <a:r>
                        <a:rPr lang="es-EC" b="1" dirty="0" smtClean="0"/>
                        <a:t>ROBO </a:t>
                      </a:r>
                      <a:endParaRPr lang="es-EC" b="1" dirty="0"/>
                    </a:p>
                  </a:txBody>
                  <a:tcPr>
                    <a:solidFill>
                      <a:srgbClr val="FFFF00"/>
                    </a:solidFill>
                  </a:tcPr>
                </a:tc>
                <a:tc>
                  <a:txBody>
                    <a:bodyPr/>
                    <a:lstStyle/>
                    <a:p>
                      <a:pPr algn="ctr"/>
                      <a:r>
                        <a:rPr lang="es-EC" b="1" dirty="0" smtClean="0"/>
                        <a:t>4.66</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4.66</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3</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4.33</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6.99</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6.99</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13.98</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12.99</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181.60</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Muy bajo</a:t>
                      </a:r>
                      <a:endParaRPr lang="es-EC" b="1" dirty="0"/>
                    </a:p>
                  </a:txBody>
                  <a:tcPr>
                    <a:solidFill>
                      <a:srgbClr val="FFFF00"/>
                    </a:solidFill>
                  </a:tcPr>
                </a:tc>
                <a:extLst>
                  <a:ext uri="{0D108BD9-81ED-4DB2-BD59-A6C34878D82A}">
                    <a16:rowId xmlns:a16="http://schemas.microsoft.com/office/drawing/2014/main" val="10003"/>
                  </a:ext>
                </a:extLst>
              </a:tr>
              <a:tr h="370703">
                <a:tc>
                  <a:txBody>
                    <a:bodyPr/>
                    <a:lstStyle/>
                    <a:p>
                      <a:pPr algn="ctr"/>
                      <a:r>
                        <a:rPr lang="es-EC" b="1" dirty="0" smtClean="0"/>
                        <a:t>AGRESION FISICA</a:t>
                      </a:r>
                      <a:endParaRPr lang="es-EC" b="1" dirty="0"/>
                    </a:p>
                  </a:txBody>
                  <a:tcPr>
                    <a:solidFill>
                      <a:srgbClr val="FFFF00"/>
                    </a:solidFill>
                  </a:tcPr>
                </a:tc>
                <a:tc>
                  <a:txBody>
                    <a:bodyPr/>
                    <a:lstStyle/>
                    <a:p>
                      <a:pPr algn="ctr"/>
                      <a:r>
                        <a:rPr lang="es-EC" b="1" dirty="0" smtClean="0"/>
                        <a:t>3.67</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1.25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3.67</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2</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3.5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4</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4.59</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7.34</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11.93</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14.00</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166.88</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Muy bajo </a:t>
                      </a:r>
                      <a:endParaRPr lang="es-EC" b="1" dirty="0"/>
                    </a:p>
                  </a:txBody>
                  <a:tcPr>
                    <a:solidFill>
                      <a:srgbClr val="FFFF00"/>
                    </a:solidFill>
                  </a:tcPr>
                </a:tc>
                <a:extLst>
                  <a:ext uri="{0D108BD9-81ED-4DB2-BD59-A6C34878D82A}">
                    <a16:rowId xmlns:a16="http://schemas.microsoft.com/office/drawing/2014/main" val="10004"/>
                  </a:ext>
                </a:extLst>
              </a:tr>
              <a:tr h="370703">
                <a:tc>
                  <a:txBody>
                    <a:bodyPr/>
                    <a:lstStyle/>
                    <a:p>
                      <a:pPr algn="ctr"/>
                      <a:r>
                        <a:rPr lang="es-EC" b="1" dirty="0" smtClean="0"/>
                        <a:t>CONS. DROGAS </a:t>
                      </a:r>
                      <a:endParaRPr lang="es-EC" b="1" dirty="0"/>
                    </a:p>
                  </a:txBody>
                  <a:tcPr>
                    <a:solidFill>
                      <a:srgbClr val="FFFF00"/>
                    </a:solidFill>
                  </a:tcPr>
                </a:tc>
                <a:tc>
                  <a:txBody>
                    <a:bodyPr/>
                    <a:lstStyle/>
                    <a:p>
                      <a:pPr algn="ctr"/>
                      <a:r>
                        <a:rPr lang="es-EC" b="1" dirty="0" smtClean="0"/>
                        <a:t>4.33</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1.75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2</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3.25</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4</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7.57</a:t>
                      </a:r>
                      <a:endParaRPr lang="es-EC" b="1"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10</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17.57</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13.00</a:t>
                      </a:r>
                      <a:endParaRPr lang="es-EC"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es-EC" b="1" dirty="0" smtClean="0"/>
                        <a:t>228.41</a:t>
                      </a:r>
                      <a:endParaRPr lang="es-EC" b="1"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EC" b="1" dirty="0" smtClean="0"/>
                        <a:t>Muy bajo </a:t>
                      </a:r>
                      <a:endParaRPr lang="es-EC" b="1" dirty="0"/>
                    </a:p>
                  </a:txBody>
                  <a:tcPr>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7395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Llamada de flecha hacia abajo"/>
          <p:cNvSpPr/>
          <p:nvPr/>
        </p:nvSpPr>
        <p:spPr>
          <a:xfrm>
            <a:off x="1103445" y="476672"/>
            <a:ext cx="3744416" cy="1008112"/>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b="1" dirty="0">
                <a:solidFill>
                  <a:schemeClr val="tx1"/>
                </a:solidFill>
                <a:latin typeface="Times" pitchFamily="18" charset="0"/>
              </a:rPr>
              <a:t>CONCLUSIONES </a:t>
            </a:r>
            <a:endParaRPr lang="es-EC" sz="2400" b="1" dirty="0">
              <a:solidFill>
                <a:schemeClr val="tx1"/>
              </a:solidFill>
              <a:latin typeface="Times" pitchFamily="18" charset="0"/>
            </a:endParaRPr>
          </a:p>
        </p:txBody>
      </p:sp>
      <p:sp>
        <p:nvSpPr>
          <p:cNvPr id="6" name="5 Llamada de flecha hacia abajo"/>
          <p:cNvSpPr/>
          <p:nvPr/>
        </p:nvSpPr>
        <p:spPr>
          <a:xfrm>
            <a:off x="7824192" y="476672"/>
            <a:ext cx="3648405" cy="100811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b="1" dirty="0" smtClean="0">
                <a:solidFill>
                  <a:prstClr val="white"/>
                </a:solidFill>
                <a:latin typeface="Times" pitchFamily="18" charset="0"/>
              </a:rPr>
              <a:t>RECOMENDACIONES</a:t>
            </a:r>
            <a:endParaRPr lang="es-EC" sz="2400" b="1" dirty="0">
              <a:solidFill>
                <a:prstClr val="white"/>
              </a:solidFill>
              <a:latin typeface="Times" pitchFamily="18" charset="0"/>
            </a:endParaRPr>
          </a:p>
        </p:txBody>
      </p:sp>
      <p:sp>
        <p:nvSpPr>
          <p:cNvPr id="7" name="6 Llamada de flecha a la derecha"/>
          <p:cNvSpPr/>
          <p:nvPr/>
        </p:nvSpPr>
        <p:spPr>
          <a:xfrm>
            <a:off x="1103445" y="1772816"/>
            <a:ext cx="5026899" cy="1152128"/>
          </a:xfrm>
          <a:prstGeom prst="rightArrowCallout">
            <a:avLst>
              <a:gd name="adj1" fmla="val 23061"/>
              <a:gd name="adj2" fmla="val 20219"/>
              <a:gd name="adj3" fmla="val 23088"/>
              <a:gd name="adj4" fmla="val 649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400" b="1" dirty="0" smtClean="0">
                <a:solidFill>
                  <a:schemeClr val="tx1"/>
                </a:solidFill>
                <a:latin typeface="Times" pitchFamily="18" charset="0"/>
              </a:rPr>
              <a:t>Un alto porcentaje desconocen los riesgos antrópicos </a:t>
            </a:r>
            <a:endParaRPr lang="es-EC" sz="2400" b="1" dirty="0">
              <a:solidFill>
                <a:schemeClr val="tx1"/>
              </a:solidFill>
              <a:latin typeface="Times" pitchFamily="18" charset="0"/>
            </a:endParaRPr>
          </a:p>
        </p:txBody>
      </p:sp>
      <p:sp>
        <p:nvSpPr>
          <p:cNvPr id="8" name="7 Rectángulo"/>
          <p:cNvSpPr/>
          <p:nvPr/>
        </p:nvSpPr>
        <p:spPr>
          <a:xfrm>
            <a:off x="7152117" y="1772816"/>
            <a:ext cx="4833937" cy="11521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400" b="1" dirty="0" smtClean="0">
                <a:solidFill>
                  <a:schemeClr val="tx1"/>
                </a:solidFill>
                <a:latin typeface="Times New Roman" panose="02020603050405020304" pitchFamily="18" charset="0"/>
                <a:cs typeface="Times New Roman" panose="02020603050405020304" pitchFamily="18" charset="0"/>
              </a:rPr>
              <a:t>Capacitar a las personas, en temas de riesgos antrópicos, causas y consecuencias  </a:t>
            </a:r>
            <a:endParaRPr lang="es-EC" sz="2400" b="1" dirty="0">
              <a:solidFill>
                <a:schemeClr val="tx1"/>
              </a:solidFill>
              <a:latin typeface="Times New Roman" panose="02020603050405020304" pitchFamily="18" charset="0"/>
              <a:cs typeface="Times New Roman" panose="02020603050405020304" pitchFamily="18" charset="0"/>
            </a:endParaRPr>
          </a:p>
        </p:txBody>
      </p:sp>
      <p:sp>
        <p:nvSpPr>
          <p:cNvPr id="11" name="10 Llamada de flecha a la derecha"/>
          <p:cNvSpPr/>
          <p:nvPr/>
        </p:nvSpPr>
        <p:spPr>
          <a:xfrm>
            <a:off x="1103445" y="3084395"/>
            <a:ext cx="5088565" cy="1146411"/>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b="1" dirty="0">
                <a:solidFill>
                  <a:schemeClr val="tx1"/>
                </a:solidFill>
                <a:latin typeface="Times" pitchFamily="18" charset="0"/>
              </a:rPr>
              <a:t>No existe un Plan de </a:t>
            </a:r>
            <a:r>
              <a:rPr lang="es-ES" sz="2400" b="1" dirty="0" smtClean="0">
                <a:solidFill>
                  <a:schemeClr val="tx1"/>
                </a:solidFill>
                <a:latin typeface="Times" pitchFamily="18" charset="0"/>
              </a:rPr>
              <a:t>Seguridad, ni comité de seguridad. </a:t>
            </a:r>
            <a:endParaRPr lang="es-EC" sz="2400" b="1" dirty="0">
              <a:solidFill>
                <a:schemeClr val="tx1"/>
              </a:solidFill>
              <a:latin typeface="Times" pitchFamily="18" charset="0"/>
            </a:endParaRPr>
          </a:p>
        </p:txBody>
      </p:sp>
      <p:sp>
        <p:nvSpPr>
          <p:cNvPr id="12" name="11 Llamada de flecha a la derecha"/>
          <p:cNvSpPr/>
          <p:nvPr/>
        </p:nvSpPr>
        <p:spPr>
          <a:xfrm>
            <a:off x="1071607" y="4365104"/>
            <a:ext cx="5088565" cy="1080120"/>
          </a:xfrm>
          <a:prstGeom prs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400" b="1" dirty="0" smtClean="0">
                <a:solidFill>
                  <a:schemeClr val="tx1"/>
                </a:solidFill>
                <a:latin typeface="Times" pitchFamily="18" charset="0"/>
              </a:rPr>
              <a:t>Mas del 50% no ha participado en simulacros </a:t>
            </a:r>
            <a:endParaRPr lang="es-EC" sz="2400" b="1" dirty="0">
              <a:solidFill>
                <a:schemeClr val="tx1"/>
              </a:solidFill>
              <a:latin typeface="Times" pitchFamily="18" charset="0"/>
            </a:endParaRPr>
          </a:p>
        </p:txBody>
      </p:sp>
      <p:sp>
        <p:nvSpPr>
          <p:cNvPr id="13" name="12 Llamada de flecha a la derecha"/>
          <p:cNvSpPr/>
          <p:nvPr/>
        </p:nvSpPr>
        <p:spPr>
          <a:xfrm>
            <a:off x="1071607" y="5597624"/>
            <a:ext cx="5088565" cy="1080120"/>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400" b="1" dirty="0" smtClean="0">
                <a:solidFill>
                  <a:schemeClr val="bg1"/>
                </a:solidFill>
                <a:latin typeface="Times" pitchFamily="18" charset="0"/>
              </a:rPr>
              <a:t>Ausencia de sistemas de seguridad  </a:t>
            </a:r>
            <a:endParaRPr lang="es-EC" sz="2400" b="1" dirty="0">
              <a:solidFill>
                <a:schemeClr val="bg1"/>
              </a:solidFill>
              <a:latin typeface="Times" pitchFamily="18" charset="0"/>
            </a:endParaRPr>
          </a:p>
        </p:txBody>
      </p:sp>
      <p:sp>
        <p:nvSpPr>
          <p:cNvPr id="14" name="13 Rectángulo"/>
          <p:cNvSpPr/>
          <p:nvPr/>
        </p:nvSpPr>
        <p:spPr>
          <a:xfrm>
            <a:off x="7152119" y="3212975"/>
            <a:ext cx="4833935" cy="1072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sz="2400" b="1" dirty="0" smtClean="0">
              <a:solidFill>
                <a:schemeClr val="tx1"/>
              </a:solidFill>
              <a:latin typeface="Times New Roman" pitchFamily="18" charset="0"/>
              <a:cs typeface="Times New Roman" pitchFamily="18" charset="0"/>
            </a:endParaRPr>
          </a:p>
          <a:p>
            <a:pPr algn="ctr"/>
            <a:r>
              <a:rPr lang="es-EC" sz="2400" b="1" dirty="0" smtClean="0">
                <a:solidFill>
                  <a:schemeClr val="tx1"/>
                </a:solidFill>
                <a:latin typeface="Times New Roman" pitchFamily="18" charset="0"/>
                <a:cs typeface="Times New Roman" pitchFamily="18" charset="0"/>
              </a:rPr>
              <a:t>Crear el comité de seguridad e implementar un plan de seguridad personal</a:t>
            </a:r>
          </a:p>
          <a:p>
            <a:pPr algn="ctr"/>
            <a:endParaRPr lang="es-EC" sz="2400" b="1" dirty="0">
              <a:solidFill>
                <a:schemeClr val="tx1"/>
              </a:solidFill>
              <a:latin typeface="Times New Roman" pitchFamily="18" charset="0"/>
              <a:cs typeface="Times New Roman" pitchFamily="18" charset="0"/>
            </a:endParaRPr>
          </a:p>
        </p:txBody>
      </p:sp>
      <p:sp>
        <p:nvSpPr>
          <p:cNvPr id="15" name="14 Rectángulo"/>
          <p:cNvSpPr/>
          <p:nvPr/>
        </p:nvSpPr>
        <p:spPr>
          <a:xfrm>
            <a:off x="7152116" y="4365104"/>
            <a:ext cx="4833937"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400" b="1" dirty="0" smtClean="0">
                <a:solidFill>
                  <a:schemeClr val="tx1"/>
                </a:solidFill>
                <a:latin typeface="Times New Roman" pitchFamily="18" charset="0"/>
                <a:cs typeface="Times New Roman" pitchFamily="18" charset="0"/>
              </a:rPr>
              <a:t>Realizar los ensayos o simulacros respectivos </a:t>
            </a:r>
            <a:endParaRPr lang="es-EC" sz="2400" b="1" dirty="0">
              <a:solidFill>
                <a:schemeClr val="tx1"/>
              </a:solidFill>
              <a:latin typeface="Times New Roman" pitchFamily="18" charset="0"/>
              <a:cs typeface="Times New Roman" pitchFamily="18" charset="0"/>
            </a:endParaRPr>
          </a:p>
        </p:txBody>
      </p:sp>
      <p:sp>
        <p:nvSpPr>
          <p:cNvPr id="16" name="15 Rectángulo"/>
          <p:cNvSpPr/>
          <p:nvPr/>
        </p:nvSpPr>
        <p:spPr>
          <a:xfrm>
            <a:off x="7152117" y="5631672"/>
            <a:ext cx="4833936" cy="1046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400" b="1" dirty="0" smtClean="0">
                <a:solidFill>
                  <a:schemeClr val="bg1"/>
                </a:solidFill>
                <a:latin typeface="Times New Roman" pitchFamily="18" charset="0"/>
                <a:cs typeface="Times New Roman" pitchFamily="18" charset="0"/>
              </a:rPr>
              <a:t>Implementar sistemas de seguridad física </a:t>
            </a:r>
            <a:endParaRPr lang="es-EC"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3630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5400" b="1" dirty="0" smtClean="0">
                <a:solidFill>
                  <a:schemeClr val="tx1"/>
                </a:solidFill>
                <a:latin typeface="Times New Roman" pitchFamily="18" charset="0"/>
                <a:cs typeface="Times New Roman" pitchFamily="18" charset="0"/>
              </a:rPr>
              <a:t>PROPUESTA </a:t>
            </a:r>
            <a:endParaRPr lang="es-EC" sz="5400" b="1" dirty="0">
              <a:solidFill>
                <a:schemeClr val="tx1"/>
              </a:solidFill>
              <a:latin typeface="Times New Roman" pitchFamily="18" charset="0"/>
              <a:cs typeface="Times New Roman" pitchFamily="18" charset="0"/>
            </a:endParaRPr>
          </a:p>
        </p:txBody>
      </p:sp>
      <p:pic>
        <p:nvPicPr>
          <p:cNvPr id="4098" name="Picture 2" descr="C:\Users\UF\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62174"/>
            <a:ext cx="5461686" cy="394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34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3034" y="609600"/>
            <a:ext cx="8596668" cy="1320800"/>
          </a:xfrm>
        </p:spPr>
        <p:txBody>
          <a:bodyPr/>
          <a:lstStyle/>
          <a:p>
            <a:pPr algn="ctr"/>
            <a:r>
              <a:rPr lang="es-EC" b="1" dirty="0" smtClean="0">
                <a:solidFill>
                  <a:schemeClr val="tx1"/>
                </a:solidFill>
                <a:latin typeface="Times New Roman" pitchFamily="18" charset="0"/>
                <a:cs typeface="Times New Roman" pitchFamily="18" charset="0"/>
              </a:rPr>
              <a:t>FACTORES DE RIESGO </a:t>
            </a:r>
            <a:endParaRPr lang="es-EC" b="1" dirty="0">
              <a:solidFill>
                <a:schemeClr val="tx1"/>
              </a:solidFill>
              <a:latin typeface="Times New Roman" pitchFamily="18" charset="0"/>
              <a:cs typeface="Times New Roman" pitchFamily="18" charset="0"/>
            </a:endParaRPr>
          </a:p>
        </p:txBody>
      </p:sp>
      <p:sp>
        <p:nvSpPr>
          <p:cNvPr id="4" name="3 Rectángulo redondeado"/>
          <p:cNvSpPr/>
          <p:nvPr/>
        </p:nvSpPr>
        <p:spPr>
          <a:xfrm>
            <a:off x="4646147" y="3336324"/>
            <a:ext cx="3583460" cy="1038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3200" b="1" dirty="0" smtClean="0">
                <a:latin typeface="Times New Roman" pitchFamily="18" charset="0"/>
                <a:cs typeface="Times New Roman" pitchFamily="18" charset="0"/>
              </a:rPr>
              <a:t>Riesgos Antisociales </a:t>
            </a:r>
            <a:endParaRPr lang="es-EC" sz="3200" b="1" dirty="0">
              <a:latin typeface="Times New Roman" pitchFamily="18" charset="0"/>
              <a:cs typeface="Times New Roman" pitchFamily="18" charset="0"/>
            </a:endParaRPr>
          </a:p>
        </p:txBody>
      </p:sp>
      <p:sp>
        <p:nvSpPr>
          <p:cNvPr id="5" name="4 Elipse"/>
          <p:cNvSpPr/>
          <p:nvPr/>
        </p:nvSpPr>
        <p:spPr>
          <a:xfrm>
            <a:off x="2125362" y="1383957"/>
            <a:ext cx="2174789" cy="17587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400" b="1" dirty="0" smtClean="0">
                <a:solidFill>
                  <a:schemeClr val="tx1"/>
                </a:solidFill>
                <a:latin typeface="Times New Roman" pitchFamily="18" charset="0"/>
                <a:cs typeface="Times New Roman" pitchFamily="18" charset="0"/>
              </a:rPr>
              <a:t>ROBO </a:t>
            </a:r>
            <a:endParaRPr lang="es-EC" sz="2400" b="1" dirty="0">
              <a:solidFill>
                <a:schemeClr val="tx1"/>
              </a:solidFill>
              <a:latin typeface="Times New Roman" pitchFamily="18" charset="0"/>
              <a:cs typeface="Times New Roman" pitchFamily="18" charset="0"/>
            </a:endParaRPr>
          </a:p>
        </p:txBody>
      </p:sp>
      <p:sp>
        <p:nvSpPr>
          <p:cNvPr id="6" name="5 Elipse"/>
          <p:cNvSpPr/>
          <p:nvPr/>
        </p:nvSpPr>
        <p:spPr>
          <a:xfrm>
            <a:off x="8456267" y="1383957"/>
            <a:ext cx="2269398" cy="175879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2000" b="1" dirty="0" smtClean="0">
                <a:solidFill>
                  <a:schemeClr val="tx1"/>
                </a:solidFill>
                <a:latin typeface="Times New Roman" pitchFamily="18" charset="0"/>
                <a:cs typeface="Times New Roman" pitchFamily="18" charset="0"/>
              </a:rPr>
              <a:t>AGRESIÓN FÍSICA</a:t>
            </a:r>
            <a:endParaRPr lang="es-EC" sz="2000" b="1" dirty="0">
              <a:solidFill>
                <a:schemeClr val="tx1"/>
              </a:solidFill>
              <a:latin typeface="Times New Roman" pitchFamily="18" charset="0"/>
              <a:cs typeface="Times New Roman" pitchFamily="18" charset="0"/>
            </a:endParaRPr>
          </a:p>
        </p:txBody>
      </p:sp>
      <p:sp>
        <p:nvSpPr>
          <p:cNvPr id="7" name="6 Elipse"/>
          <p:cNvSpPr/>
          <p:nvPr/>
        </p:nvSpPr>
        <p:spPr>
          <a:xfrm>
            <a:off x="5461695" y="5169310"/>
            <a:ext cx="2273644" cy="158169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solidFill>
                  <a:schemeClr val="tx1"/>
                </a:solidFill>
                <a:latin typeface="Times New Roman" pitchFamily="18" charset="0"/>
                <a:cs typeface="Times New Roman" pitchFamily="18" charset="0"/>
              </a:rPr>
              <a:t>CONSUMO DE DROGAS </a:t>
            </a:r>
            <a:endParaRPr lang="es-EC" sz="2000" b="1" dirty="0">
              <a:solidFill>
                <a:schemeClr val="tx1"/>
              </a:solidFill>
              <a:latin typeface="Times New Roman" pitchFamily="18" charset="0"/>
              <a:cs typeface="Times New Roman" pitchFamily="18" charset="0"/>
            </a:endParaRPr>
          </a:p>
        </p:txBody>
      </p:sp>
      <p:sp>
        <p:nvSpPr>
          <p:cNvPr id="16" name="15 Flecha doblada"/>
          <p:cNvSpPr/>
          <p:nvPr/>
        </p:nvSpPr>
        <p:spPr>
          <a:xfrm rot="5575987">
            <a:off x="4199166" y="2123220"/>
            <a:ext cx="1226810" cy="11358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7" name="16 Flecha doblada"/>
          <p:cNvSpPr/>
          <p:nvPr/>
        </p:nvSpPr>
        <p:spPr>
          <a:xfrm rot="10800000">
            <a:off x="8310952" y="3172040"/>
            <a:ext cx="1230030" cy="10729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17 Flecha doblada"/>
          <p:cNvSpPr/>
          <p:nvPr/>
        </p:nvSpPr>
        <p:spPr>
          <a:xfrm rot="16200000">
            <a:off x="4245400" y="4667139"/>
            <a:ext cx="1658597" cy="1072968"/>
          </a:xfrm>
          <a:prstGeom prst="bentArrow">
            <a:avLst>
              <a:gd name="adj1" fmla="val 18090"/>
              <a:gd name="adj2" fmla="val 2960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140107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F\Desktop\descarg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9373" y="1309817"/>
            <a:ext cx="4572000" cy="352967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6400800" y="1606378"/>
            <a:ext cx="4399005" cy="353403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4800" b="1" dirty="0" smtClean="0">
                <a:solidFill>
                  <a:schemeClr val="tx1"/>
                </a:solidFill>
                <a:latin typeface="Times New Roman" pitchFamily="18" charset="0"/>
                <a:cs typeface="Times New Roman" pitchFamily="18" charset="0"/>
              </a:rPr>
              <a:t>SEGURIDAD PERSONAL </a:t>
            </a:r>
            <a:endParaRPr lang="es-EC" sz="4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83248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1"/>
                </a:solidFill>
                <a:latin typeface="Times New Roman" pitchFamily="18" charset="0"/>
                <a:cs typeface="Times New Roman" pitchFamily="18" charset="0"/>
              </a:rPr>
              <a:t>MISIÓN  </a:t>
            </a:r>
            <a:endParaRPr lang="es-EC" b="1"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a:xfrm>
            <a:off x="677334" y="1383581"/>
            <a:ext cx="9875336" cy="4525900"/>
          </a:xfrm>
        </p:spPr>
        <p:txBody>
          <a:bodyPr>
            <a:noAutofit/>
          </a:bodyPr>
          <a:lstStyle/>
          <a:p>
            <a:pPr marL="0" indent="0" algn="just">
              <a:lnSpc>
                <a:spcPct val="150000"/>
              </a:lnSpc>
              <a:buNone/>
            </a:pPr>
            <a:r>
              <a:rPr lang="es-EC" sz="2800" b="1" dirty="0" smtClean="0">
                <a:solidFill>
                  <a:schemeClr val="tx1"/>
                </a:solidFill>
                <a:latin typeface="Times New Roman" pitchFamily="18" charset="0"/>
                <a:cs typeface="Times New Roman" pitchFamily="18" charset="0"/>
              </a:rPr>
              <a:t>  El comité de seguridad brindará protección a los miembros de </a:t>
            </a:r>
            <a:r>
              <a:rPr lang="es-EC" sz="2800" b="1" dirty="0">
                <a:solidFill>
                  <a:schemeClr val="tx1"/>
                </a:solidFill>
                <a:latin typeface="Times New Roman" pitchFamily="18" charset="0"/>
                <a:cs typeface="Times New Roman" pitchFamily="18" charset="0"/>
              </a:rPr>
              <a:t>la Unidad Educativa “GRAN COLOMBIA”, de la ciudad de Portoviejo, </a:t>
            </a:r>
            <a:r>
              <a:rPr lang="es-EC" sz="2800" b="1" dirty="0" smtClean="0">
                <a:solidFill>
                  <a:schemeClr val="tx1"/>
                </a:solidFill>
                <a:latin typeface="Times New Roman" pitchFamily="18" charset="0"/>
                <a:cs typeface="Times New Roman" pitchFamily="18" charset="0"/>
              </a:rPr>
              <a:t>para minimizara </a:t>
            </a:r>
            <a:r>
              <a:rPr lang="es-EC" sz="2800" b="1" dirty="0">
                <a:solidFill>
                  <a:schemeClr val="tx1"/>
                </a:solidFill>
                <a:latin typeface="Times New Roman" pitchFamily="18" charset="0"/>
                <a:cs typeface="Times New Roman" pitchFamily="18" charset="0"/>
              </a:rPr>
              <a:t>los riesgos de robo con </a:t>
            </a:r>
            <a:r>
              <a:rPr lang="es-EC" sz="2800" b="1" dirty="0" smtClean="0">
                <a:solidFill>
                  <a:schemeClr val="tx1"/>
                </a:solidFill>
                <a:latin typeface="Times New Roman" pitchFamily="18" charset="0"/>
                <a:cs typeface="Times New Roman" pitchFamily="18" charset="0"/>
              </a:rPr>
              <a:t>agresión, el consumo </a:t>
            </a:r>
            <a:r>
              <a:rPr lang="es-EC" sz="2800" b="1" dirty="0">
                <a:solidFill>
                  <a:schemeClr val="tx1"/>
                </a:solidFill>
                <a:latin typeface="Times New Roman" pitchFamily="18" charset="0"/>
                <a:cs typeface="Times New Roman" pitchFamily="18" charset="0"/>
              </a:rPr>
              <a:t>de </a:t>
            </a:r>
            <a:r>
              <a:rPr lang="es-EC" sz="2800" b="1" dirty="0" smtClean="0">
                <a:solidFill>
                  <a:schemeClr val="tx1"/>
                </a:solidFill>
                <a:latin typeface="Times New Roman" pitchFamily="18" charset="0"/>
                <a:cs typeface="Times New Roman" pitchFamily="18" charset="0"/>
              </a:rPr>
              <a:t>drogas y salvaguardar </a:t>
            </a:r>
            <a:r>
              <a:rPr lang="es-EC" sz="2800" b="1" dirty="0">
                <a:solidFill>
                  <a:schemeClr val="tx1"/>
                </a:solidFill>
                <a:latin typeface="Times New Roman" pitchFamily="18" charset="0"/>
                <a:cs typeface="Times New Roman" pitchFamily="18" charset="0"/>
              </a:rPr>
              <a:t>la integridad física de cada uno de sus </a:t>
            </a:r>
            <a:r>
              <a:rPr lang="es-EC" sz="2800" b="1" dirty="0" smtClean="0">
                <a:solidFill>
                  <a:schemeClr val="tx1"/>
                </a:solidFill>
                <a:latin typeface="Times New Roman" pitchFamily="18" charset="0"/>
                <a:cs typeface="Times New Roman" pitchFamily="18" charset="0"/>
              </a:rPr>
              <a:t>docentes y alumnos a </a:t>
            </a:r>
            <a:r>
              <a:rPr lang="es-EC" sz="2800" b="1" dirty="0">
                <a:solidFill>
                  <a:schemeClr val="tx1"/>
                </a:solidFill>
                <a:latin typeface="Times New Roman" pitchFamily="18" charset="0"/>
                <a:cs typeface="Times New Roman" pitchFamily="18" charset="0"/>
              </a:rPr>
              <a:t>fin de fortalecer la protección </a:t>
            </a:r>
            <a:r>
              <a:rPr lang="es-EC" sz="2800" b="1" dirty="0" smtClean="0">
                <a:solidFill>
                  <a:schemeClr val="tx1"/>
                </a:solidFill>
                <a:latin typeface="Times New Roman" pitchFamily="18" charset="0"/>
                <a:cs typeface="Times New Roman" pitchFamily="18" charset="0"/>
              </a:rPr>
              <a:t>de las personas de </a:t>
            </a:r>
            <a:r>
              <a:rPr lang="es-EC" sz="2800" b="1" dirty="0">
                <a:solidFill>
                  <a:schemeClr val="tx1"/>
                </a:solidFill>
                <a:latin typeface="Times New Roman" pitchFamily="18" charset="0"/>
                <a:cs typeface="Times New Roman" pitchFamily="18" charset="0"/>
              </a:rPr>
              <a:t>la </a:t>
            </a:r>
            <a:r>
              <a:rPr lang="es-EC" sz="2800" b="1" dirty="0" smtClean="0">
                <a:solidFill>
                  <a:schemeClr val="tx1"/>
                </a:solidFill>
                <a:latin typeface="Times New Roman" pitchFamily="18" charset="0"/>
                <a:cs typeface="Times New Roman" pitchFamily="18" charset="0"/>
              </a:rPr>
              <a:t>institución y mejorar </a:t>
            </a:r>
            <a:r>
              <a:rPr lang="es-EC" sz="2800" b="1" dirty="0">
                <a:solidFill>
                  <a:schemeClr val="tx1"/>
                </a:solidFill>
                <a:latin typeface="Times New Roman" pitchFamily="18" charset="0"/>
                <a:cs typeface="Times New Roman" pitchFamily="18" charset="0"/>
              </a:rPr>
              <a:t>la cultura de seguridad.</a:t>
            </a:r>
          </a:p>
          <a:p>
            <a:pPr algn="just">
              <a:lnSpc>
                <a:spcPct val="150000"/>
              </a:lnSpc>
            </a:pPr>
            <a:endParaRPr lang="es-EC"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1963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0229"/>
          </a:xfrm>
        </p:spPr>
        <p:txBody>
          <a:bodyPr/>
          <a:lstStyle/>
          <a:p>
            <a:pPr algn="ctr"/>
            <a:r>
              <a:rPr lang="es-ES" sz="2800" b="1" dirty="0" smtClean="0">
                <a:solidFill>
                  <a:schemeClr val="tx1"/>
                </a:solidFill>
                <a:latin typeface="Times New Roman" panose="02020603050405020304" pitchFamily="18" charset="0"/>
                <a:cs typeface="Times New Roman" panose="02020603050405020304" pitchFamily="18" charset="0"/>
              </a:rPr>
              <a:t>INTRODUCCIÓN</a:t>
            </a:r>
            <a:r>
              <a:rPr lang="es-ES" dirty="0" smtClean="0"/>
              <a:t> </a:t>
            </a:r>
            <a:endParaRPr lang="es-ES" dirty="0"/>
          </a:p>
        </p:txBody>
      </p:sp>
      <p:sp>
        <p:nvSpPr>
          <p:cNvPr id="3" name="Marcador de contenido 2"/>
          <p:cNvSpPr>
            <a:spLocks noGrp="1"/>
          </p:cNvSpPr>
          <p:nvPr>
            <p:ph idx="1"/>
          </p:nvPr>
        </p:nvSpPr>
        <p:spPr>
          <a:xfrm>
            <a:off x="677333" y="1349829"/>
            <a:ext cx="10622037" cy="5050971"/>
          </a:xfrm>
        </p:spPr>
        <p:txBody>
          <a:bodyPr>
            <a:normAutofit lnSpcReduction="10000"/>
          </a:bodyPr>
          <a:lstStyle/>
          <a:p>
            <a:pPr marL="0" indent="0" algn="just">
              <a:buNone/>
            </a:pPr>
            <a:r>
              <a:rPr lang="es-ES" sz="3200" dirty="0" smtClean="0">
                <a:solidFill>
                  <a:schemeClr val="tx1"/>
                </a:solidFill>
                <a:latin typeface="Times New Roman" panose="02020603050405020304" pitchFamily="18" charset="0"/>
                <a:cs typeface="Times New Roman" panose="02020603050405020304" pitchFamily="18" charset="0"/>
              </a:rPr>
              <a:t>La inseguridad sigue siendo un gran problema a nivel mundial y en nuestro país el mayor conflicto y preocupación de los ciudadanos, las instituciones educativas juegan un rol muy importante en el desarrollo de la comunidad y la seguridad debe ser primordial orientada principalmente en la protección de los miembros que conforman estos organismos, en muchos centros educativos las medidas de protección personal son muy deficientes en otros ni existen y sus miembros están expuestos especialmente a  los riesgos de origen antrópico, estos tipos de amenazas son muy comunes, sin embargo colocan en peligro la integridad física de las personas.</a:t>
            </a:r>
            <a:endParaRPr lang="es-E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182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2"/>
          <p:cNvSpPr>
            <a:spLocks noChangeArrowheads="1"/>
          </p:cNvSpPr>
          <p:nvPr/>
        </p:nvSpPr>
        <p:spPr bwMode="auto">
          <a:xfrm>
            <a:off x="152400" y="139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3"/>
          <p:cNvSpPr>
            <a:spLocks noChangeArrowheads="1"/>
          </p:cNvSpPr>
          <p:nvPr/>
        </p:nvSpPr>
        <p:spPr bwMode="auto">
          <a:xfrm>
            <a:off x="152400" y="139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1pPr>
            <a:lvl2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2pPr>
            <a:lvl3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3pPr>
            <a:lvl4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4pPr>
            <a:lvl5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5pPr>
            <a:lvl6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6pPr>
            <a:lvl7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7pPr>
            <a:lvl8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8pPr>
            <a:lvl9pPr eaLnBrk="0" fontAlgn="base" hangingPunct="0">
              <a:spcBef>
                <a:spcPct val="0"/>
              </a:spcBef>
              <a:spcAft>
                <a:spcPct val="0"/>
              </a:spcAft>
              <a:tabLst>
                <a:tab pos="2109788" algn="l"/>
                <a:tab pos="3708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09788" algn="l"/>
                <a:tab pos="3708400" algn="l"/>
              </a:tabLst>
            </a:pPr>
            <a:r>
              <a:rPr kumimoji="0" lang="es-EC"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09788" algn="l"/>
                <a:tab pos="3708400" algn="l"/>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45" name="AutoShape 55"/>
          <p:cNvSpPr>
            <a:spLocks noChangeArrowheads="1"/>
          </p:cNvSpPr>
          <p:nvPr/>
        </p:nvSpPr>
        <p:spPr bwMode="auto">
          <a:xfrm>
            <a:off x="4919662" y="965200"/>
            <a:ext cx="1862137" cy="965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 sz="1600" b="1" i="0" u="none" strike="noStrike" cap="none" normalizeH="0" baseline="0" dirty="0" smtClean="0">
                <a:ln>
                  <a:noFill/>
                </a:ln>
                <a:solidFill>
                  <a:schemeClr val="tx1"/>
                </a:solidFill>
                <a:effectLst/>
                <a:latin typeface="Times New Roman" panose="02020603050405020304" pitchFamily="18" charset="0"/>
              </a:rPr>
              <a:t>DIRECTOR  DEL PLANTEL EDUCATIVO</a:t>
            </a:r>
            <a:endParaRPr kumimoji="0" lang="es-ES" sz="1600" b="1" i="0" u="none" strike="noStrike" cap="none" normalizeH="0" baseline="0" dirty="0" smtClean="0">
              <a:ln>
                <a:noFill/>
              </a:ln>
              <a:solidFill>
                <a:schemeClr val="tx1"/>
              </a:solidFill>
              <a:effectLst/>
              <a:latin typeface="Arial" panose="020B0604020202020204" pitchFamily="34" charset="0"/>
            </a:endParaRPr>
          </a:p>
        </p:txBody>
      </p:sp>
      <p:sp>
        <p:nvSpPr>
          <p:cNvPr id="46" name="AutoShape 56"/>
          <p:cNvSpPr>
            <a:spLocks noChangeArrowheads="1"/>
          </p:cNvSpPr>
          <p:nvPr/>
        </p:nvSpPr>
        <p:spPr bwMode="auto">
          <a:xfrm>
            <a:off x="7045325" y="2071688"/>
            <a:ext cx="1547813" cy="3286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sz="1000" b="0" i="0" u="none" strike="noStrike" cap="none" normalizeH="0" baseline="0" dirty="0" smtClean="0">
                <a:ln>
                  <a:noFill/>
                </a:ln>
                <a:solidFill>
                  <a:schemeClr val="tx1"/>
                </a:solidFill>
                <a:effectLst/>
                <a:latin typeface="Times New Roman" panose="02020603050405020304" pitchFamily="18" charset="0"/>
              </a:rPr>
              <a:t>JEFE DE SEGURIDAD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48" name="AutoShape 58"/>
          <p:cNvSpPr>
            <a:spLocks noChangeArrowheads="1"/>
          </p:cNvSpPr>
          <p:nvPr/>
        </p:nvSpPr>
        <p:spPr bwMode="auto">
          <a:xfrm>
            <a:off x="2012950" y="3002547"/>
            <a:ext cx="1849438" cy="53975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anose="02020603050405020304" pitchFamily="18" charset="0"/>
              </a:rPr>
              <a:t>Equipo de seguridad personal No. 1</a:t>
            </a:r>
            <a:r>
              <a:rPr kumimoji="0" lang="es-ES" sz="1200" b="0" i="0" u="none" strike="noStrike" cap="none" normalizeH="0" baseline="0" dirty="0" smtClean="0">
                <a:ln>
                  <a:noFill/>
                </a:ln>
                <a:solidFill>
                  <a:schemeClr val="tx1"/>
                </a:solidFill>
                <a:effectLst/>
                <a:latin typeface="Times New Roman" panose="02020603050405020304" pitchFamily="18" charset="0"/>
              </a:rPr>
              <a:t> </a:t>
            </a:r>
            <a:endParaRPr kumimoji="0" lang="es-ES" sz="1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49" name="AutoShape 61"/>
          <p:cNvSpPr>
            <a:spLocks noChangeArrowheads="1"/>
          </p:cNvSpPr>
          <p:nvPr/>
        </p:nvSpPr>
        <p:spPr bwMode="auto">
          <a:xfrm>
            <a:off x="4949825" y="3077695"/>
            <a:ext cx="1898650" cy="5000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anose="02020603050405020304" pitchFamily="18" charset="0"/>
              </a:rPr>
              <a:t>Equipo de seguridad personal No. 2 </a:t>
            </a:r>
            <a:endParaRPr kumimoji="0" lang="es-ES"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0" name="AutoShape 62"/>
          <p:cNvSpPr>
            <a:spLocks noChangeArrowheads="1"/>
          </p:cNvSpPr>
          <p:nvPr/>
        </p:nvSpPr>
        <p:spPr bwMode="auto">
          <a:xfrm>
            <a:off x="7554913" y="3042055"/>
            <a:ext cx="1933575" cy="509588"/>
          </a:xfrm>
          <a:prstGeom prst="roundRect">
            <a:avLst>
              <a:gd name="adj" fmla="val 16667"/>
            </a:avLst>
          </a:prstGeom>
          <a:gradFill rotWithShape="0">
            <a:gsLst>
              <a:gs pos="0">
                <a:srgbClr val="8064A2"/>
              </a:gs>
              <a:gs pos="100000">
                <a:srgbClr val="3F3151"/>
              </a:gs>
            </a:gsLst>
            <a:lin ang="2700000" scaled="1"/>
          </a:gradFill>
          <a:ln w="12700">
            <a:solidFill>
              <a:srgbClr val="F2F2F2"/>
            </a:solidFill>
            <a:round/>
            <a:headEnd/>
            <a:tailEnd/>
          </a:ln>
          <a:effectLst>
            <a:outerShdw sy="50000" kx="-2453608" rotWithShape="0">
              <a:srgbClr val="CCC0D9">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anose="02020603050405020304" pitchFamily="18" charset="0"/>
              </a:rPr>
              <a:t>Equipo de seguridad personal No. 3</a:t>
            </a:r>
            <a:r>
              <a:rPr kumimoji="0" lang="es-ES" sz="1200" b="0" i="0" u="none" strike="noStrike" cap="none" normalizeH="0" baseline="0" dirty="0" smtClean="0">
                <a:ln>
                  <a:noFill/>
                </a:ln>
                <a:solidFill>
                  <a:schemeClr val="tx1"/>
                </a:solidFill>
                <a:effectLst/>
                <a:latin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1" name="AutoShape 63"/>
          <p:cNvSpPr>
            <a:spLocks noChangeArrowheads="1"/>
          </p:cNvSpPr>
          <p:nvPr/>
        </p:nvSpPr>
        <p:spPr bwMode="auto">
          <a:xfrm>
            <a:off x="2344806" y="4168775"/>
            <a:ext cx="1206500" cy="125571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smtClean="0">
                <a:ln>
                  <a:noFill/>
                </a:ln>
                <a:solidFill>
                  <a:schemeClr val="tx1"/>
                </a:solidFill>
                <a:effectLst/>
                <a:latin typeface="Times New Roman" panose="02020603050405020304" pitchFamily="18" charset="0"/>
              </a:rPr>
              <a:t>1 Docente</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smtClean="0">
                <a:ln>
                  <a:noFill/>
                </a:ln>
                <a:solidFill>
                  <a:schemeClr val="tx1"/>
                </a:solidFill>
                <a:effectLst/>
                <a:latin typeface="Times New Roman" panose="02020603050405020304" pitchFamily="18" charset="0"/>
              </a:rPr>
              <a:t>2 Padres de familia.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smtClean="0">
                <a:ln>
                  <a:noFill/>
                </a:ln>
                <a:solidFill>
                  <a:schemeClr val="tx1"/>
                </a:solidFill>
                <a:effectLst/>
                <a:latin typeface="Times New Roman" panose="02020603050405020304" pitchFamily="18" charset="0"/>
              </a:rPr>
              <a:t>3 Estudiantes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2" name="AutoShape 64"/>
          <p:cNvSpPr>
            <a:spLocks noChangeArrowheads="1"/>
          </p:cNvSpPr>
          <p:nvPr/>
        </p:nvSpPr>
        <p:spPr bwMode="auto">
          <a:xfrm>
            <a:off x="5287270" y="4138613"/>
            <a:ext cx="1204913" cy="1371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dirty="0" smtClean="0">
                <a:ln>
                  <a:noFill/>
                </a:ln>
                <a:solidFill>
                  <a:schemeClr val="tx1"/>
                </a:solidFill>
                <a:effectLst/>
                <a:latin typeface="Times New Roman" panose="02020603050405020304" pitchFamily="18" charset="0"/>
              </a:rPr>
              <a:t>1 Docentes  inspectores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dirty="0" smtClean="0">
                <a:ln>
                  <a:noFill/>
                </a:ln>
                <a:solidFill>
                  <a:schemeClr val="tx1"/>
                </a:solidFill>
                <a:effectLst/>
                <a:latin typeface="Times New Roman" panose="02020603050405020304" pitchFamily="18" charset="0"/>
              </a:rPr>
              <a:t>2 padres de familia</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100" b="0" i="0" u="none" strike="noStrike" cap="none" normalizeH="0" baseline="0" dirty="0" smtClean="0">
                <a:ln>
                  <a:noFill/>
                </a:ln>
                <a:solidFill>
                  <a:schemeClr val="tx1"/>
                </a:solidFill>
                <a:effectLst/>
                <a:latin typeface="Times New Roman" panose="02020603050405020304" pitchFamily="18" charset="0"/>
              </a:rPr>
              <a:t>3 Estudiantes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3" name="AutoShape 65"/>
          <p:cNvSpPr>
            <a:spLocks noChangeArrowheads="1"/>
          </p:cNvSpPr>
          <p:nvPr/>
        </p:nvSpPr>
        <p:spPr bwMode="auto">
          <a:xfrm>
            <a:off x="7928870" y="4244975"/>
            <a:ext cx="1204913" cy="125571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sz="1200" b="0" i="0" u="none" strike="noStrike" cap="none" normalizeH="0" baseline="0" dirty="0" smtClean="0">
                <a:ln>
                  <a:noFill/>
                </a:ln>
                <a:solidFill>
                  <a:schemeClr val="tx1"/>
                </a:solidFill>
                <a:effectLst/>
                <a:latin typeface="Times New Roman" panose="02020603050405020304" pitchFamily="18" charset="0"/>
              </a:rPr>
              <a:t>1 Docentes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200" b="0" i="0" u="none" strike="noStrike" cap="none" normalizeH="0" baseline="0" dirty="0" smtClean="0">
                <a:ln>
                  <a:noFill/>
                </a:ln>
                <a:solidFill>
                  <a:schemeClr val="tx1"/>
                </a:solidFill>
                <a:effectLst/>
                <a:latin typeface="Times New Roman" panose="02020603050405020304" pitchFamily="18" charset="0"/>
              </a:rPr>
              <a:t>2 Padres de familia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sz="1200" b="0" i="0" u="none" strike="noStrike" cap="none" normalizeH="0" baseline="0" dirty="0" smtClean="0">
                <a:ln>
                  <a:noFill/>
                </a:ln>
                <a:solidFill>
                  <a:schemeClr val="tx1"/>
                </a:solidFill>
                <a:effectLst/>
                <a:latin typeface="Times New Roman" panose="02020603050405020304" pitchFamily="18" charset="0"/>
              </a:rPr>
              <a:t>3  Estudiantes.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cxnSp>
        <p:nvCxnSpPr>
          <p:cNvPr id="55" name="Conector recto 54"/>
          <p:cNvCxnSpPr>
            <a:endCxn id="49" idx="0"/>
          </p:cNvCxnSpPr>
          <p:nvPr/>
        </p:nvCxnSpPr>
        <p:spPr>
          <a:xfrm>
            <a:off x="5889368" y="1930400"/>
            <a:ext cx="9782" cy="1147295"/>
          </a:xfrm>
          <a:prstGeom prst="line">
            <a:avLst/>
          </a:prstGeom>
        </p:spPr>
        <p:style>
          <a:lnRef idx="3">
            <a:schemeClr val="dk1"/>
          </a:lnRef>
          <a:fillRef idx="0">
            <a:schemeClr val="dk1"/>
          </a:fillRef>
          <a:effectRef idx="2">
            <a:schemeClr val="dk1"/>
          </a:effectRef>
          <a:fontRef idx="minor">
            <a:schemeClr val="tx1"/>
          </a:fontRef>
        </p:style>
      </p:cxnSp>
      <p:cxnSp>
        <p:nvCxnSpPr>
          <p:cNvPr id="59" name="Conector recto 58"/>
          <p:cNvCxnSpPr/>
          <p:nvPr/>
        </p:nvCxnSpPr>
        <p:spPr>
          <a:xfrm flipV="1">
            <a:off x="2924790" y="2572155"/>
            <a:ext cx="5584032" cy="51577"/>
          </a:xfrm>
          <a:prstGeom prst="line">
            <a:avLst/>
          </a:prstGeom>
        </p:spPr>
        <p:style>
          <a:lnRef idx="3">
            <a:schemeClr val="dk1"/>
          </a:lnRef>
          <a:fillRef idx="0">
            <a:schemeClr val="dk1"/>
          </a:fillRef>
          <a:effectRef idx="2">
            <a:schemeClr val="dk1"/>
          </a:effectRef>
          <a:fontRef idx="minor">
            <a:schemeClr val="tx1"/>
          </a:fontRef>
        </p:style>
      </p:cxnSp>
      <p:cxnSp>
        <p:nvCxnSpPr>
          <p:cNvPr id="2050" name="Conector recto 2049"/>
          <p:cNvCxnSpPr>
            <a:endCxn id="48" idx="0"/>
          </p:cNvCxnSpPr>
          <p:nvPr/>
        </p:nvCxnSpPr>
        <p:spPr>
          <a:xfrm>
            <a:off x="2937669" y="2623732"/>
            <a:ext cx="0" cy="378815"/>
          </a:xfrm>
          <a:prstGeom prst="line">
            <a:avLst/>
          </a:prstGeom>
        </p:spPr>
        <p:style>
          <a:lnRef idx="3">
            <a:schemeClr val="dk1"/>
          </a:lnRef>
          <a:fillRef idx="0">
            <a:schemeClr val="dk1"/>
          </a:fillRef>
          <a:effectRef idx="2">
            <a:schemeClr val="dk1"/>
          </a:effectRef>
          <a:fontRef idx="minor">
            <a:schemeClr val="tx1"/>
          </a:fontRef>
        </p:style>
      </p:cxnSp>
      <p:cxnSp>
        <p:nvCxnSpPr>
          <p:cNvPr id="2054" name="Conector recto 2053"/>
          <p:cNvCxnSpPr>
            <a:endCxn id="50" idx="0"/>
          </p:cNvCxnSpPr>
          <p:nvPr/>
        </p:nvCxnSpPr>
        <p:spPr>
          <a:xfrm>
            <a:off x="8521701" y="2585034"/>
            <a:ext cx="0" cy="457021"/>
          </a:xfrm>
          <a:prstGeom prst="line">
            <a:avLst/>
          </a:prstGeom>
        </p:spPr>
        <p:style>
          <a:lnRef idx="3">
            <a:schemeClr val="dk1"/>
          </a:lnRef>
          <a:fillRef idx="0">
            <a:schemeClr val="dk1"/>
          </a:fillRef>
          <a:effectRef idx="2">
            <a:schemeClr val="dk1"/>
          </a:effectRef>
          <a:fontRef idx="minor">
            <a:schemeClr val="tx1"/>
          </a:fontRef>
        </p:style>
      </p:cxnSp>
      <p:cxnSp>
        <p:nvCxnSpPr>
          <p:cNvPr id="2059" name="Conector recto 2058"/>
          <p:cNvCxnSpPr>
            <a:stCxn id="48" idx="2"/>
            <a:endCxn id="51" idx="0"/>
          </p:cNvCxnSpPr>
          <p:nvPr/>
        </p:nvCxnSpPr>
        <p:spPr>
          <a:xfrm>
            <a:off x="2937669" y="3542297"/>
            <a:ext cx="10387" cy="626478"/>
          </a:xfrm>
          <a:prstGeom prst="line">
            <a:avLst/>
          </a:prstGeom>
        </p:spPr>
        <p:style>
          <a:lnRef idx="3">
            <a:schemeClr val="dk1"/>
          </a:lnRef>
          <a:fillRef idx="0">
            <a:schemeClr val="dk1"/>
          </a:fillRef>
          <a:effectRef idx="2">
            <a:schemeClr val="dk1"/>
          </a:effectRef>
          <a:fontRef idx="minor">
            <a:schemeClr val="tx1"/>
          </a:fontRef>
        </p:style>
      </p:cxnSp>
      <p:cxnSp>
        <p:nvCxnSpPr>
          <p:cNvPr id="2061" name="Conector recto 2060"/>
          <p:cNvCxnSpPr>
            <a:stCxn id="49" idx="2"/>
          </p:cNvCxnSpPr>
          <p:nvPr/>
        </p:nvCxnSpPr>
        <p:spPr>
          <a:xfrm>
            <a:off x="5899150" y="3577758"/>
            <a:ext cx="0" cy="560855"/>
          </a:xfrm>
          <a:prstGeom prst="line">
            <a:avLst/>
          </a:prstGeom>
        </p:spPr>
        <p:style>
          <a:lnRef idx="3">
            <a:schemeClr val="dk1"/>
          </a:lnRef>
          <a:fillRef idx="0">
            <a:schemeClr val="dk1"/>
          </a:fillRef>
          <a:effectRef idx="2">
            <a:schemeClr val="dk1"/>
          </a:effectRef>
          <a:fontRef idx="minor">
            <a:schemeClr val="tx1"/>
          </a:fontRef>
        </p:style>
      </p:cxnSp>
      <p:cxnSp>
        <p:nvCxnSpPr>
          <p:cNvPr id="2063" name="Conector recto 2062"/>
          <p:cNvCxnSpPr>
            <a:stCxn id="50" idx="2"/>
            <a:endCxn id="53" idx="0"/>
          </p:cNvCxnSpPr>
          <p:nvPr/>
        </p:nvCxnSpPr>
        <p:spPr>
          <a:xfrm>
            <a:off x="8521701" y="3551643"/>
            <a:ext cx="9626" cy="693332"/>
          </a:xfrm>
          <a:prstGeom prst="line">
            <a:avLst/>
          </a:prstGeom>
        </p:spPr>
        <p:style>
          <a:lnRef idx="3">
            <a:schemeClr val="dk1"/>
          </a:lnRef>
          <a:fillRef idx="0">
            <a:schemeClr val="dk1"/>
          </a:fillRef>
          <a:effectRef idx="2">
            <a:schemeClr val="dk1"/>
          </a:effectRef>
          <a:fontRef idx="minor">
            <a:schemeClr val="tx1"/>
          </a:fontRef>
        </p:style>
      </p:cxnSp>
      <p:cxnSp>
        <p:nvCxnSpPr>
          <p:cNvPr id="2067" name="Conector recto 2066"/>
          <p:cNvCxnSpPr>
            <a:endCxn id="46" idx="1"/>
          </p:cNvCxnSpPr>
          <p:nvPr/>
        </p:nvCxnSpPr>
        <p:spPr>
          <a:xfrm flipV="1">
            <a:off x="5899150" y="2235994"/>
            <a:ext cx="1146175" cy="3068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5392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p:cNvSpPr>
            <a:spLocks noChangeArrowheads="1"/>
          </p:cNvSpPr>
          <p:nvPr/>
        </p:nvSpPr>
        <p:spPr bwMode="auto">
          <a:xfrm>
            <a:off x="2012950" y="1498601"/>
            <a:ext cx="4210050" cy="10414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Times New Roman" panose="02020603050405020304" pitchFamily="18" charset="0"/>
              </a:rPr>
              <a:t>Equipo de seguridad personal No. 1</a:t>
            </a:r>
            <a:r>
              <a:rPr kumimoji="0" lang="es-ES" sz="28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Rectángulo redondeado 4"/>
          <p:cNvSpPr/>
          <p:nvPr/>
        </p:nvSpPr>
        <p:spPr>
          <a:xfrm>
            <a:off x="4140200" y="4597400"/>
            <a:ext cx="3378200" cy="203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MX" dirty="0"/>
              <a:t>1 </a:t>
            </a:r>
            <a:r>
              <a:rPr lang="es-MX" sz="2400" b="1" dirty="0" smtClean="0">
                <a:latin typeface="Times New Roman" panose="02020603050405020304" pitchFamily="18" charset="0"/>
                <a:cs typeface="Times New Roman" panose="02020603050405020304" pitchFamily="18" charset="0"/>
              </a:rPr>
              <a:t>Docente </a:t>
            </a:r>
            <a:r>
              <a:rPr lang="es-MX" sz="2400" b="1" dirty="0">
                <a:latin typeface="Times New Roman" panose="02020603050405020304" pitchFamily="18" charset="0"/>
                <a:cs typeface="Times New Roman" panose="02020603050405020304" pitchFamily="18" charset="0"/>
              </a:rPr>
              <a:t>(jefe del equipo)</a:t>
            </a:r>
            <a:endParaRPr lang="es-ES" sz="2400" b="1" dirty="0">
              <a:latin typeface="Times New Roman" panose="02020603050405020304" pitchFamily="18" charset="0"/>
              <a:cs typeface="Times New Roman" panose="02020603050405020304" pitchFamily="18" charset="0"/>
            </a:endParaRPr>
          </a:p>
          <a:p>
            <a:pPr lvl="0"/>
            <a:r>
              <a:rPr lang="es-MX" sz="2400" b="1" dirty="0">
                <a:latin typeface="Times New Roman" panose="02020603050405020304" pitchFamily="18" charset="0"/>
                <a:cs typeface="Times New Roman" panose="02020603050405020304" pitchFamily="18" charset="0"/>
              </a:rPr>
              <a:t>2 padres de familia </a:t>
            </a:r>
            <a:endParaRPr lang="es-ES" sz="2400" b="1" dirty="0">
              <a:latin typeface="Times New Roman" panose="02020603050405020304" pitchFamily="18" charset="0"/>
              <a:cs typeface="Times New Roman" panose="02020603050405020304" pitchFamily="18" charset="0"/>
            </a:endParaRPr>
          </a:p>
          <a:p>
            <a:pPr lvl="0"/>
            <a:r>
              <a:rPr lang="es-MX" sz="2400" b="1" dirty="0">
                <a:latin typeface="Times New Roman" panose="02020603050405020304" pitchFamily="18" charset="0"/>
                <a:cs typeface="Times New Roman" panose="02020603050405020304" pitchFamily="18" charset="0"/>
              </a:rPr>
              <a:t>3 estudiantes </a:t>
            </a:r>
            <a:endParaRPr lang="es-ES" sz="2400" b="1" dirty="0">
              <a:latin typeface="Times New Roman" panose="02020603050405020304" pitchFamily="18" charset="0"/>
              <a:cs typeface="Times New Roman" panose="02020603050405020304" pitchFamily="18" charset="0"/>
            </a:endParaRPr>
          </a:p>
          <a:p>
            <a:pPr algn="ctr"/>
            <a:endParaRPr lang="es-ES" dirty="0"/>
          </a:p>
        </p:txBody>
      </p:sp>
      <p:sp>
        <p:nvSpPr>
          <p:cNvPr id="6" name="Rectángulo 5"/>
          <p:cNvSpPr/>
          <p:nvPr/>
        </p:nvSpPr>
        <p:spPr>
          <a:xfrm>
            <a:off x="7747000" y="431800"/>
            <a:ext cx="4445000" cy="292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MX" sz="2400" b="1" dirty="0" smtClean="0">
                <a:solidFill>
                  <a:srgbClr val="000000"/>
                </a:solidFill>
                <a:latin typeface="Times New Roman" panose="02020603050405020304" pitchFamily="18" charset="0"/>
                <a:ea typeface="Times New Roman" panose="02020603050405020304" pitchFamily="18" charset="0"/>
              </a:rPr>
              <a:t>Realizar </a:t>
            </a:r>
            <a:r>
              <a:rPr lang="es-MX" sz="2400" b="1" dirty="0">
                <a:solidFill>
                  <a:srgbClr val="000000"/>
                </a:solidFill>
                <a:latin typeface="Times New Roman" panose="02020603050405020304" pitchFamily="18" charset="0"/>
                <a:ea typeface="Times New Roman" panose="02020603050405020304" pitchFamily="18" charset="0"/>
              </a:rPr>
              <a:t>la seguridad perimetral en el exterior del plantel educativo con el objetivo de salvaguardar la integridad física de las personas ante los riesgos de robo con agresión física y consumo de drogas </a:t>
            </a:r>
            <a:endParaRPr lang="es-ES" sz="2400" b="1" dirty="0"/>
          </a:p>
        </p:txBody>
      </p:sp>
      <p:cxnSp>
        <p:nvCxnSpPr>
          <p:cNvPr id="8" name="Conector recto 7"/>
          <p:cNvCxnSpPr>
            <a:stCxn id="4" idx="3"/>
          </p:cNvCxnSpPr>
          <p:nvPr/>
        </p:nvCxnSpPr>
        <p:spPr>
          <a:xfrm>
            <a:off x="6223000" y="2019301"/>
            <a:ext cx="1524000" cy="12699"/>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p:cNvCxnSpPr/>
          <p:nvPr/>
        </p:nvCxnSpPr>
        <p:spPr>
          <a:xfrm>
            <a:off x="5232400" y="2540001"/>
            <a:ext cx="25400" cy="205739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4807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p:cNvSpPr>
            <a:spLocks noChangeArrowheads="1"/>
          </p:cNvSpPr>
          <p:nvPr/>
        </p:nvSpPr>
        <p:spPr bwMode="auto">
          <a:xfrm>
            <a:off x="2012950" y="1498601"/>
            <a:ext cx="4210050" cy="104140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Times New Roman" panose="02020603050405020304" pitchFamily="18" charset="0"/>
              </a:rPr>
              <a:t>Equipo de seguridad personal No. 2</a:t>
            </a:r>
            <a:r>
              <a:rPr kumimoji="0" lang="es-ES" sz="28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Rectángulo 4"/>
          <p:cNvSpPr/>
          <p:nvPr/>
        </p:nvSpPr>
        <p:spPr>
          <a:xfrm>
            <a:off x="7569200" y="0"/>
            <a:ext cx="4622800" cy="3352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400" dirty="0" smtClean="0">
                <a:latin typeface="Times New Roman" panose="02020603050405020304" pitchFamily="18" charset="0"/>
                <a:cs typeface="Times New Roman" panose="02020603050405020304" pitchFamily="18" charset="0"/>
              </a:rPr>
              <a:t>Su </a:t>
            </a:r>
            <a:r>
              <a:rPr lang="es-MX" sz="2400" dirty="0">
                <a:latin typeface="Times New Roman" panose="02020603050405020304" pitchFamily="18" charset="0"/>
                <a:cs typeface="Times New Roman" panose="02020603050405020304" pitchFamily="18" charset="0"/>
              </a:rPr>
              <a:t>responsabilidad es realizar la seguridad interna del  plantel educativo, los elementos se desplegaran desde la entrada hacia el interior con el objetivo de apoyar el ingreso de los estudiantes y detectar en caso de que algún intruso se infiltre para causar daño a las personas o sustraerse bienes</a:t>
            </a:r>
            <a:endParaRPr lang="es-ES" sz="24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3124200" y="3930556"/>
            <a:ext cx="2184400" cy="2415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ts val="800"/>
              </a:spcAft>
            </a:pPr>
            <a:r>
              <a:rPr lang="es-ES" sz="2400" b="1" dirty="0" smtClean="0">
                <a:solidFill>
                  <a:prstClr val="black"/>
                </a:solidFill>
                <a:latin typeface="Times New Roman" panose="02020603050405020304" pitchFamily="18" charset="0"/>
              </a:rPr>
              <a:t>   1 Docente  Inspector</a:t>
            </a:r>
            <a:endParaRPr lang="es-ES" sz="2400" b="1" dirty="0">
              <a:solidFill>
                <a:prstClr val="black"/>
              </a:solidFill>
              <a:latin typeface="Times New Roman" panose="02020603050405020304" pitchFamily="18" charset="0"/>
            </a:endParaRPr>
          </a:p>
          <a:p>
            <a:pPr lvl="0" eaLnBrk="0" fontAlgn="base" hangingPunct="0">
              <a:spcBef>
                <a:spcPct val="0"/>
              </a:spcBef>
              <a:spcAft>
                <a:spcPts val="800"/>
              </a:spcAft>
            </a:pPr>
            <a:r>
              <a:rPr lang="es-ES" sz="2400" b="1" dirty="0">
                <a:solidFill>
                  <a:prstClr val="black"/>
                </a:solidFill>
                <a:latin typeface="Times New Roman" panose="02020603050405020304" pitchFamily="18" charset="0"/>
              </a:rPr>
              <a:t>2 padres de familia</a:t>
            </a:r>
          </a:p>
          <a:p>
            <a:pPr lvl="0" eaLnBrk="0" fontAlgn="base" hangingPunct="0">
              <a:spcBef>
                <a:spcPct val="0"/>
              </a:spcBef>
              <a:spcAft>
                <a:spcPts val="800"/>
              </a:spcAft>
            </a:pPr>
            <a:r>
              <a:rPr lang="es-ES" sz="2400" b="1" dirty="0">
                <a:solidFill>
                  <a:prstClr val="black"/>
                </a:solidFill>
                <a:latin typeface="Times New Roman" panose="02020603050405020304" pitchFamily="18" charset="0"/>
              </a:rPr>
              <a:t>3 Estudiantes </a:t>
            </a:r>
          </a:p>
          <a:p>
            <a:pPr lvl="0" eaLnBrk="0" fontAlgn="base" hangingPunct="0">
              <a:spcBef>
                <a:spcPct val="0"/>
              </a:spcBef>
              <a:spcAft>
                <a:spcPct val="0"/>
              </a:spcAft>
            </a:pPr>
            <a:endParaRPr lang="es-ES" sz="2400" b="1" dirty="0">
              <a:solidFill>
                <a:prstClr val="black"/>
              </a:solidFill>
              <a:latin typeface="Arial" panose="020B0604020202020204" pitchFamily="34" charset="0"/>
            </a:endParaRPr>
          </a:p>
        </p:txBody>
      </p:sp>
      <p:cxnSp>
        <p:nvCxnSpPr>
          <p:cNvPr id="9" name="Conector recto 8"/>
          <p:cNvCxnSpPr>
            <a:stCxn id="4" idx="3"/>
          </p:cNvCxnSpPr>
          <p:nvPr/>
        </p:nvCxnSpPr>
        <p:spPr>
          <a:xfrm flipV="1">
            <a:off x="6223000" y="2006600"/>
            <a:ext cx="1346200" cy="12701"/>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p:cNvCxnSpPr>
            <a:endCxn id="7" idx="0"/>
          </p:cNvCxnSpPr>
          <p:nvPr/>
        </p:nvCxnSpPr>
        <p:spPr>
          <a:xfrm rot="5400000">
            <a:off x="3535567" y="3248924"/>
            <a:ext cx="1362466" cy="79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693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p:cNvSpPr>
            <a:spLocks noChangeArrowheads="1"/>
          </p:cNvSpPr>
          <p:nvPr/>
        </p:nvSpPr>
        <p:spPr bwMode="auto">
          <a:xfrm>
            <a:off x="2012950" y="1498601"/>
            <a:ext cx="4210050" cy="10414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s-ES" sz="2800" b="1" dirty="0" smtClean="0">
                <a:solidFill>
                  <a:prstClr val="black"/>
                </a:solidFill>
                <a:latin typeface="Times New Roman" panose="02020603050405020304" pitchFamily="18" charset="0"/>
              </a:rPr>
              <a:t>Equipo de seguridad personal No. 3</a:t>
            </a:r>
            <a:r>
              <a:rPr lang="es-ES" sz="2800" dirty="0" smtClean="0">
                <a:solidFill>
                  <a:prstClr val="black"/>
                </a:solidFill>
                <a:latin typeface="Times New Roman" panose="02020603050405020304" pitchFamily="18" charset="0"/>
              </a:rPr>
              <a:t> </a:t>
            </a:r>
          </a:p>
          <a:p>
            <a:pPr eaLnBrk="0" fontAlgn="base" hangingPunct="0">
              <a:spcBef>
                <a:spcPct val="0"/>
              </a:spcBef>
              <a:spcAft>
                <a:spcPct val="0"/>
              </a:spcAft>
            </a:pPr>
            <a:endParaRPr lang="es-ES" dirty="0" smtClean="0">
              <a:solidFill>
                <a:prstClr val="black"/>
              </a:solidFill>
              <a:latin typeface="Arial" panose="020B0604020202020204" pitchFamily="34" charset="0"/>
            </a:endParaRPr>
          </a:p>
        </p:txBody>
      </p:sp>
      <p:sp>
        <p:nvSpPr>
          <p:cNvPr id="5" name="Rectángulo 4"/>
          <p:cNvSpPr/>
          <p:nvPr/>
        </p:nvSpPr>
        <p:spPr>
          <a:xfrm>
            <a:off x="7536149" y="110480"/>
            <a:ext cx="4622800" cy="3835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b="1" dirty="0">
                <a:solidFill>
                  <a:schemeClr val="tx1"/>
                </a:solidFill>
              </a:rPr>
              <a:t>Su responsabilidad es brindar seguridad vial en las calles Chone y Bolivariana, para precautelar la seguridad de las personas en el cruce de las vías ya que no existe semáforo, y se constituye en apoyo a cualquier de los elementos de seguridad de ser necesario. </a:t>
            </a:r>
            <a:endParaRPr lang="es-ES" sz="2400" b="1"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3124200" y="4140809"/>
            <a:ext cx="2184400" cy="246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b="1" dirty="0" smtClean="0">
                <a:solidFill>
                  <a:prstClr val="black"/>
                </a:solidFill>
                <a:latin typeface="Times New Roman" panose="02020603050405020304" pitchFamily="18" charset="0"/>
              </a:rPr>
              <a:t>   </a:t>
            </a:r>
            <a:r>
              <a:rPr lang="es-MX" sz="2400" b="1" dirty="0">
                <a:solidFill>
                  <a:schemeClr val="tx1"/>
                </a:solidFill>
                <a:latin typeface="Times New Roman" panose="02020603050405020304" pitchFamily="18" charset="0"/>
                <a:cs typeface="Times New Roman" panose="02020603050405020304" pitchFamily="18" charset="0"/>
              </a:rPr>
              <a:t>1 docente (jefe del equipo)</a:t>
            </a:r>
            <a:endParaRPr lang="es-ES" sz="2400" b="1" dirty="0">
              <a:solidFill>
                <a:schemeClr val="tx1"/>
              </a:solidFill>
              <a:latin typeface="Times New Roman" panose="02020603050405020304" pitchFamily="18" charset="0"/>
              <a:cs typeface="Times New Roman" panose="02020603050405020304" pitchFamily="18" charset="0"/>
            </a:endParaRPr>
          </a:p>
          <a:p>
            <a:pPr lvl="0"/>
            <a:r>
              <a:rPr lang="es-MX" sz="2400" b="1" dirty="0">
                <a:solidFill>
                  <a:schemeClr val="tx1"/>
                </a:solidFill>
                <a:latin typeface="Times New Roman" panose="02020603050405020304" pitchFamily="18" charset="0"/>
                <a:cs typeface="Times New Roman" panose="02020603050405020304" pitchFamily="18" charset="0"/>
              </a:rPr>
              <a:t>2 padres de familia </a:t>
            </a:r>
            <a:endParaRPr lang="es-ES" sz="2400" b="1" dirty="0">
              <a:solidFill>
                <a:schemeClr val="tx1"/>
              </a:solidFill>
              <a:latin typeface="Times New Roman" panose="02020603050405020304" pitchFamily="18" charset="0"/>
              <a:cs typeface="Times New Roman" panose="02020603050405020304" pitchFamily="18" charset="0"/>
            </a:endParaRPr>
          </a:p>
          <a:p>
            <a:r>
              <a:rPr lang="es-MX" sz="2400" b="1" dirty="0">
                <a:solidFill>
                  <a:schemeClr val="tx1"/>
                </a:solidFill>
                <a:latin typeface="Times New Roman" panose="02020603050405020304" pitchFamily="18" charset="0"/>
                <a:cs typeface="Times New Roman" panose="02020603050405020304" pitchFamily="18" charset="0"/>
              </a:rPr>
              <a:t>3 estudiantes</a:t>
            </a:r>
            <a:r>
              <a:rPr lang="es-MX" sz="2400" b="1" dirty="0"/>
              <a:t> </a:t>
            </a:r>
            <a:endParaRPr lang="es-ES" sz="2400" b="1" dirty="0">
              <a:solidFill>
                <a:prstClr val="black"/>
              </a:solidFill>
              <a:latin typeface="Arial" panose="020B0604020202020204" pitchFamily="34" charset="0"/>
            </a:endParaRPr>
          </a:p>
        </p:txBody>
      </p:sp>
      <p:cxnSp>
        <p:nvCxnSpPr>
          <p:cNvPr id="9" name="Conector recto 8"/>
          <p:cNvCxnSpPr>
            <a:stCxn id="4" idx="3"/>
          </p:cNvCxnSpPr>
          <p:nvPr/>
        </p:nvCxnSpPr>
        <p:spPr>
          <a:xfrm flipV="1">
            <a:off x="6223000" y="2006600"/>
            <a:ext cx="1346200" cy="12701"/>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p:cNvCxnSpPr>
            <a:endCxn id="7" idx="0"/>
          </p:cNvCxnSpPr>
          <p:nvPr/>
        </p:nvCxnSpPr>
        <p:spPr>
          <a:xfrm>
            <a:off x="4216400" y="2540001"/>
            <a:ext cx="0" cy="160080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4249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3" y="1089251"/>
            <a:ext cx="10627976" cy="922420"/>
          </a:xfrm>
        </p:spPr>
        <p:txBody>
          <a:bodyPr>
            <a:normAutofit fontScale="90000"/>
          </a:bodyPr>
          <a:lstStyle/>
          <a:p>
            <a:pPr marL="342900" lvl="1" indent="-342900" algn="just"/>
            <a:r>
              <a:rPr lang="es-EC" altLang="es-EC" sz="2400" dirty="0" smtClean="0">
                <a:ea typeface="Calibri" pitchFamily="34" charset="0"/>
              </a:rPr>
              <a:t>      </a:t>
            </a:r>
            <a:r>
              <a:rPr lang="es-EC" altLang="es-EC" sz="2400" dirty="0" smtClean="0">
                <a:latin typeface="Times New Roman" pitchFamily="18" charset="0"/>
                <a:ea typeface="Calibri" pitchFamily="34" charset="0"/>
                <a:cs typeface="Times New Roman" pitchFamily="18" charset="0"/>
              </a:rPr>
              <a:t>Seguir los canales respectivos para alcanzar del </a:t>
            </a:r>
            <a:r>
              <a:rPr lang="es-EC" altLang="es-EC" sz="2400" dirty="0" smtClean="0">
                <a:solidFill>
                  <a:schemeClr val="tx1"/>
                </a:solidFill>
                <a:latin typeface="Times New Roman" pitchFamily="18" charset="0"/>
                <a:ea typeface="Calibri" pitchFamily="34" charset="0"/>
                <a:cs typeface="Times New Roman" pitchFamily="18" charset="0"/>
              </a:rPr>
              <a:t>Ministerio de Educación y otros organismos  la asignación correspondiente para el financiamiento del presente proyecto</a:t>
            </a:r>
            <a:r>
              <a:rPr lang="es-EC" altLang="es-EC" sz="2000" dirty="0" smtClean="0">
                <a:solidFill>
                  <a:schemeClr val="tx1"/>
                </a:solidFill>
                <a:latin typeface="Times New Roman" pitchFamily="18" charset="0"/>
                <a:ea typeface="Calibri" pitchFamily="34" charset="0"/>
                <a:cs typeface="Times New Roman" pitchFamily="18" charset="0"/>
              </a:rPr>
              <a:t>.</a:t>
            </a:r>
            <a:endParaRPr lang="es-ES"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194560" y="2094804"/>
          <a:ext cx="6583680" cy="4439004"/>
        </p:xfrm>
        <a:graphic>
          <a:graphicData uri="http://schemas.openxmlformats.org/drawingml/2006/table">
            <a:tbl>
              <a:tblPr firstRow="1" bandRow="1">
                <a:tableStyleId>{073A0DAA-6AF3-43AB-8588-CEC1D06C72B9}</a:tableStyleId>
              </a:tblPr>
              <a:tblGrid>
                <a:gridCol w="4921135">
                  <a:extLst>
                    <a:ext uri="{9D8B030D-6E8A-4147-A177-3AD203B41FA5}">
                      <a16:colId xmlns:a16="http://schemas.microsoft.com/office/drawing/2014/main" val="20000"/>
                    </a:ext>
                  </a:extLst>
                </a:gridCol>
                <a:gridCol w="1662545">
                  <a:extLst>
                    <a:ext uri="{9D8B030D-6E8A-4147-A177-3AD203B41FA5}">
                      <a16:colId xmlns:a16="http://schemas.microsoft.com/office/drawing/2014/main" val="20001"/>
                    </a:ext>
                  </a:extLst>
                </a:gridCol>
              </a:tblGrid>
              <a:tr h="378560">
                <a:tc>
                  <a:txBody>
                    <a:bodyPr/>
                    <a:lstStyle/>
                    <a:p>
                      <a:pPr algn="l"/>
                      <a:r>
                        <a:rPr lang="es-ES" dirty="0" smtClean="0"/>
                        <a:t>Circuito cerrado de </a:t>
                      </a:r>
                      <a:r>
                        <a:rPr lang="es-ES" dirty="0" err="1" smtClean="0"/>
                        <a:t>Tv.</a:t>
                      </a:r>
                      <a:r>
                        <a:rPr lang="es-ES" dirty="0" smtClean="0"/>
                        <a:t> </a:t>
                      </a:r>
                      <a:endParaRPr lang="es-ES" dirty="0"/>
                    </a:p>
                  </a:txBody>
                  <a:tcPr/>
                </a:tc>
                <a:tc>
                  <a:txBody>
                    <a:bodyPr/>
                    <a:lstStyle/>
                    <a:p>
                      <a:pPr algn="r"/>
                      <a:r>
                        <a:rPr lang="es-ES" dirty="0" smtClean="0"/>
                        <a:t>$</a:t>
                      </a:r>
                      <a:r>
                        <a:rPr lang="es-ES" baseline="0" dirty="0" smtClean="0"/>
                        <a:t> 1.200,00</a:t>
                      </a:r>
                      <a:endParaRPr lang="es-ES" dirty="0"/>
                    </a:p>
                  </a:txBody>
                  <a:tcPr/>
                </a:tc>
                <a:extLst>
                  <a:ext uri="{0D108BD9-81ED-4DB2-BD59-A6C34878D82A}">
                    <a16:rowId xmlns:a16="http://schemas.microsoft.com/office/drawing/2014/main" val="10000"/>
                  </a:ext>
                </a:extLst>
              </a:tr>
              <a:tr h="378560">
                <a:tc>
                  <a:txBody>
                    <a:bodyPr/>
                    <a:lstStyle/>
                    <a:p>
                      <a:r>
                        <a:rPr lang="es-ES" dirty="0" err="1" smtClean="0"/>
                        <a:t>Garret</a:t>
                      </a:r>
                      <a:r>
                        <a:rPr lang="es-ES" dirty="0" smtClean="0"/>
                        <a:t> manual </a:t>
                      </a:r>
                      <a:endParaRPr lang="es-ES" dirty="0"/>
                    </a:p>
                  </a:txBody>
                  <a:tcPr/>
                </a:tc>
                <a:tc>
                  <a:txBody>
                    <a:bodyPr/>
                    <a:lstStyle/>
                    <a:p>
                      <a:pPr algn="r"/>
                      <a:r>
                        <a:rPr lang="es-ES" dirty="0" smtClean="0"/>
                        <a:t>$   160,00</a:t>
                      </a:r>
                      <a:endParaRPr lang="es-ES" dirty="0"/>
                    </a:p>
                  </a:txBody>
                  <a:tcPr/>
                </a:tc>
                <a:extLst>
                  <a:ext uri="{0D108BD9-81ED-4DB2-BD59-A6C34878D82A}">
                    <a16:rowId xmlns:a16="http://schemas.microsoft.com/office/drawing/2014/main" val="10001"/>
                  </a:ext>
                </a:extLst>
              </a:tr>
              <a:tr h="378560">
                <a:tc>
                  <a:txBody>
                    <a:bodyPr/>
                    <a:lstStyle/>
                    <a:p>
                      <a:r>
                        <a:rPr lang="es-ES" dirty="0" smtClean="0"/>
                        <a:t>Sistema</a:t>
                      </a:r>
                      <a:r>
                        <a:rPr lang="es-ES" baseline="0" dirty="0" smtClean="0"/>
                        <a:t> interno de comunicación </a:t>
                      </a:r>
                      <a:endParaRPr lang="es-ES" dirty="0"/>
                    </a:p>
                  </a:txBody>
                  <a:tcPr/>
                </a:tc>
                <a:tc>
                  <a:txBody>
                    <a:bodyPr/>
                    <a:lstStyle/>
                    <a:p>
                      <a:pPr algn="r"/>
                      <a:r>
                        <a:rPr lang="es-ES" dirty="0" smtClean="0"/>
                        <a:t>$   220,00</a:t>
                      </a:r>
                      <a:r>
                        <a:rPr lang="es-ES" baseline="0" dirty="0" smtClean="0"/>
                        <a:t> </a:t>
                      </a:r>
                      <a:endParaRPr lang="es-ES" dirty="0"/>
                    </a:p>
                  </a:txBody>
                  <a:tcPr/>
                </a:tc>
                <a:extLst>
                  <a:ext uri="{0D108BD9-81ED-4DB2-BD59-A6C34878D82A}">
                    <a16:rowId xmlns:a16="http://schemas.microsoft.com/office/drawing/2014/main" val="10002"/>
                  </a:ext>
                </a:extLst>
              </a:tr>
              <a:tr h="378560">
                <a:tc>
                  <a:txBody>
                    <a:bodyPr/>
                    <a:lstStyle/>
                    <a:p>
                      <a:r>
                        <a:rPr lang="es-ES" dirty="0" smtClean="0"/>
                        <a:t>Capacitación </a:t>
                      </a:r>
                      <a:endParaRPr lang="es-ES" dirty="0"/>
                    </a:p>
                  </a:txBody>
                  <a:tcPr/>
                </a:tc>
                <a:tc>
                  <a:txBody>
                    <a:bodyPr/>
                    <a:lstStyle/>
                    <a:p>
                      <a:pPr algn="r"/>
                      <a:r>
                        <a:rPr lang="es-ES" dirty="0" smtClean="0"/>
                        <a:t>$   800,00</a:t>
                      </a:r>
                      <a:endParaRPr lang="es-ES" dirty="0"/>
                    </a:p>
                  </a:txBody>
                  <a:tcPr/>
                </a:tc>
                <a:extLst>
                  <a:ext uri="{0D108BD9-81ED-4DB2-BD59-A6C34878D82A}">
                    <a16:rowId xmlns:a16="http://schemas.microsoft.com/office/drawing/2014/main" val="10003"/>
                  </a:ext>
                </a:extLst>
              </a:tr>
              <a:tr h="653404">
                <a:tc>
                  <a:txBody>
                    <a:bodyPr/>
                    <a:lstStyle/>
                    <a:p>
                      <a:r>
                        <a:rPr lang="es-ES" dirty="0" smtClean="0"/>
                        <a:t>Equipo de comunicación corto alcance (</a:t>
                      </a:r>
                      <a:r>
                        <a:rPr lang="es-ES" dirty="0" err="1" smtClean="0"/>
                        <a:t>Motorolas</a:t>
                      </a:r>
                      <a:r>
                        <a:rPr lang="es-ES" dirty="0" smtClean="0"/>
                        <a:t>)</a:t>
                      </a:r>
                      <a:endParaRPr lang="es-ES" dirty="0"/>
                    </a:p>
                  </a:txBody>
                  <a:tcPr/>
                </a:tc>
                <a:tc>
                  <a:txBody>
                    <a:bodyPr/>
                    <a:lstStyle/>
                    <a:p>
                      <a:pPr algn="r"/>
                      <a:r>
                        <a:rPr lang="es-ES" dirty="0" smtClean="0"/>
                        <a:t>$   600,00</a:t>
                      </a:r>
                      <a:endParaRPr lang="es-ES" dirty="0"/>
                    </a:p>
                  </a:txBody>
                  <a:tcPr/>
                </a:tc>
                <a:extLst>
                  <a:ext uri="{0D108BD9-81ED-4DB2-BD59-A6C34878D82A}">
                    <a16:rowId xmlns:a16="http://schemas.microsoft.com/office/drawing/2014/main" val="10004"/>
                  </a:ext>
                </a:extLst>
              </a:tr>
              <a:tr h="378560">
                <a:tc>
                  <a:txBody>
                    <a:bodyPr/>
                    <a:lstStyle/>
                    <a:p>
                      <a:r>
                        <a:rPr lang="es-ES" dirty="0" smtClean="0"/>
                        <a:t>Personal de seguridad </a:t>
                      </a:r>
                      <a:endParaRPr lang="es-ES" dirty="0"/>
                    </a:p>
                  </a:txBody>
                  <a:tcPr/>
                </a:tc>
                <a:tc>
                  <a:txBody>
                    <a:bodyPr/>
                    <a:lstStyle/>
                    <a:p>
                      <a:pPr algn="r"/>
                      <a:r>
                        <a:rPr lang="es-ES" dirty="0" smtClean="0"/>
                        <a:t>$ 5000,00</a:t>
                      </a:r>
                      <a:endParaRPr lang="es-ES" dirty="0"/>
                    </a:p>
                  </a:txBody>
                  <a:tcPr/>
                </a:tc>
                <a:extLst>
                  <a:ext uri="{0D108BD9-81ED-4DB2-BD59-A6C34878D82A}">
                    <a16:rowId xmlns:a16="http://schemas.microsoft.com/office/drawing/2014/main" val="10005"/>
                  </a:ext>
                </a:extLst>
              </a:tr>
              <a:tr h="378560">
                <a:tc>
                  <a:txBody>
                    <a:bodyPr/>
                    <a:lstStyle/>
                    <a:p>
                      <a:r>
                        <a:rPr lang="es-ES" dirty="0" smtClean="0"/>
                        <a:t>Sistema electrónico de alarmas </a:t>
                      </a:r>
                      <a:endParaRPr lang="es-ES" dirty="0"/>
                    </a:p>
                  </a:txBody>
                  <a:tcPr/>
                </a:tc>
                <a:tc>
                  <a:txBody>
                    <a:bodyPr/>
                    <a:lstStyle/>
                    <a:p>
                      <a:pPr algn="r"/>
                      <a:r>
                        <a:rPr lang="es-ES" dirty="0" smtClean="0"/>
                        <a:t>$   200,00</a:t>
                      </a:r>
                      <a:endParaRPr lang="es-ES" dirty="0"/>
                    </a:p>
                  </a:txBody>
                  <a:tcPr/>
                </a:tc>
                <a:extLst>
                  <a:ext uri="{0D108BD9-81ED-4DB2-BD59-A6C34878D82A}">
                    <a16:rowId xmlns:a16="http://schemas.microsoft.com/office/drawing/2014/main" val="10006"/>
                  </a:ext>
                </a:extLst>
              </a:tr>
              <a:tr h="378560">
                <a:tc>
                  <a:txBody>
                    <a:bodyPr/>
                    <a:lstStyle/>
                    <a:p>
                      <a:r>
                        <a:rPr lang="es-ES" dirty="0" smtClean="0"/>
                        <a:t>Canes</a:t>
                      </a:r>
                      <a:r>
                        <a:rPr lang="es-ES" baseline="0" dirty="0" smtClean="0"/>
                        <a:t> Amaestrados </a:t>
                      </a:r>
                      <a:endParaRPr lang="es-ES" dirty="0"/>
                    </a:p>
                  </a:txBody>
                  <a:tcPr/>
                </a:tc>
                <a:tc>
                  <a:txBody>
                    <a:bodyPr/>
                    <a:lstStyle/>
                    <a:p>
                      <a:pPr algn="r"/>
                      <a:r>
                        <a:rPr lang="es-ES" dirty="0" smtClean="0"/>
                        <a:t>  $   300,00</a:t>
                      </a:r>
                      <a:endParaRPr lang="es-ES" dirty="0"/>
                    </a:p>
                  </a:txBody>
                  <a:tcPr/>
                </a:tc>
                <a:extLst>
                  <a:ext uri="{0D108BD9-81ED-4DB2-BD59-A6C34878D82A}">
                    <a16:rowId xmlns:a16="http://schemas.microsoft.com/office/drawing/2014/main" val="10007"/>
                  </a:ext>
                </a:extLst>
              </a:tr>
              <a:tr h="378560">
                <a:tc>
                  <a:txBody>
                    <a:bodyPr/>
                    <a:lstStyle/>
                    <a:p>
                      <a:r>
                        <a:rPr lang="es-ES" dirty="0" smtClean="0"/>
                        <a:t>Mantenimiento</a:t>
                      </a:r>
                      <a:r>
                        <a:rPr lang="es-ES" baseline="0" dirty="0" smtClean="0"/>
                        <a:t> de los sistemas </a:t>
                      </a:r>
                      <a:endParaRPr lang="es-ES" dirty="0"/>
                    </a:p>
                  </a:txBody>
                  <a:tcPr/>
                </a:tc>
                <a:tc>
                  <a:txBody>
                    <a:bodyPr/>
                    <a:lstStyle/>
                    <a:p>
                      <a:pPr algn="r"/>
                      <a:r>
                        <a:rPr lang="es-ES" dirty="0" smtClean="0"/>
                        <a:t>$  2000,00</a:t>
                      </a:r>
                      <a:endParaRPr lang="es-ES" dirty="0"/>
                    </a:p>
                  </a:txBody>
                  <a:tcPr/>
                </a:tc>
                <a:extLst>
                  <a:ext uri="{0D108BD9-81ED-4DB2-BD59-A6C34878D82A}">
                    <a16:rowId xmlns:a16="http://schemas.microsoft.com/office/drawing/2014/main" val="10008"/>
                  </a:ext>
                </a:extLst>
              </a:tr>
              <a:tr h="378560">
                <a:tc>
                  <a:txBody>
                    <a:bodyPr/>
                    <a:lstStyle/>
                    <a:p>
                      <a:r>
                        <a:rPr lang="es-ES" dirty="0" smtClean="0"/>
                        <a:t>Varios </a:t>
                      </a:r>
                      <a:endParaRPr lang="es-ES" dirty="0"/>
                    </a:p>
                  </a:txBody>
                  <a:tcPr/>
                </a:tc>
                <a:tc>
                  <a:txBody>
                    <a:bodyPr/>
                    <a:lstStyle/>
                    <a:p>
                      <a:pPr algn="r"/>
                      <a:r>
                        <a:rPr lang="es-ES" dirty="0" smtClean="0"/>
                        <a:t>$  2000,00</a:t>
                      </a:r>
                      <a:endParaRPr lang="es-ES" dirty="0"/>
                    </a:p>
                  </a:txBody>
                  <a:tcPr/>
                </a:tc>
                <a:extLst>
                  <a:ext uri="{0D108BD9-81ED-4DB2-BD59-A6C34878D82A}">
                    <a16:rowId xmlns:a16="http://schemas.microsoft.com/office/drawing/2014/main" val="10009"/>
                  </a:ext>
                </a:extLst>
              </a:tr>
              <a:tr h="378560">
                <a:tc>
                  <a:txBody>
                    <a:bodyPr/>
                    <a:lstStyle/>
                    <a:p>
                      <a:pPr algn="r"/>
                      <a:r>
                        <a:rPr lang="es-ES" b="1" dirty="0" smtClean="0"/>
                        <a:t>Total </a:t>
                      </a:r>
                      <a:endParaRPr lang="es-ES" b="1" dirty="0"/>
                    </a:p>
                  </a:txBody>
                  <a:tcPr/>
                </a:tc>
                <a:tc>
                  <a:txBody>
                    <a:bodyPr/>
                    <a:lstStyle/>
                    <a:p>
                      <a:pPr algn="r"/>
                      <a:r>
                        <a:rPr lang="es-ES" b="1" dirty="0" smtClean="0"/>
                        <a:t>$12.480,00</a:t>
                      </a:r>
                      <a:endParaRPr lang="es-ES" b="1" dirty="0"/>
                    </a:p>
                  </a:txBody>
                  <a:tcPr/>
                </a:tc>
                <a:extLst>
                  <a:ext uri="{0D108BD9-81ED-4DB2-BD59-A6C34878D82A}">
                    <a16:rowId xmlns:a16="http://schemas.microsoft.com/office/drawing/2014/main" val="10010"/>
                  </a:ext>
                </a:extLst>
              </a:tr>
            </a:tbl>
          </a:graphicData>
        </a:graphic>
      </p:graphicFrame>
      <p:sp>
        <p:nvSpPr>
          <p:cNvPr id="5" name="4 Rectángulo redondeado"/>
          <p:cNvSpPr/>
          <p:nvPr/>
        </p:nvSpPr>
        <p:spPr>
          <a:xfrm>
            <a:off x="3042458" y="415636"/>
            <a:ext cx="4505498" cy="59851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b="1" dirty="0" smtClean="0"/>
              <a:t>PRESUPUESTO</a:t>
            </a:r>
            <a:endParaRPr lang="es-ES" sz="3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imagen de superar obstac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n para frases de motivacion estudio"/>
          <p:cNvSpPr>
            <a:spLocks noGrp="1" noChangeAspect="1" noChangeArrowheads="1"/>
          </p:cNvSpPr>
          <p:nvPr>
            <p:ph type="title"/>
          </p:nvPr>
        </p:nvSpPr>
        <p:spPr bwMode="auto">
          <a:xfrm>
            <a:off x="677334" y="609600"/>
            <a:ext cx="10089403" cy="340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MX" b="1" dirty="0" smtClean="0">
                <a:solidFill>
                  <a:schemeClr val="tx1"/>
                </a:solidFill>
                <a:latin typeface="Times" panose="02020603050405020304" pitchFamily="18" charset="0"/>
                <a:cs typeface="Times" panose="02020603050405020304" pitchFamily="18" charset="0"/>
              </a:rPr>
              <a:t/>
            </a:r>
            <a:br>
              <a:rPr lang="es-MX" b="1" dirty="0" smtClean="0">
                <a:solidFill>
                  <a:schemeClr val="tx1"/>
                </a:solidFill>
                <a:latin typeface="Times" panose="02020603050405020304" pitchFamily="18" charset="0"/>
                <a:cs typeface="Times" panose="02020603050405020304" pitchFamily="18" charset="0"/>
              </a:rPr>
            </a:br>
            <a:r>
              <a:rPr lang="es-MX" b="1" dirty="0" smtClean="0">
                <a:solidFill>
                  <a:schemeClr val="tx1"/>
                </a:solidFill>
                <a:latin typeface="Times" panose="02020603050405020304" pitchFamily="18" charset="0"/>
                <a:cs typeface="Times" panose="02020603050405020304" pitchFamily="18" charset="0"/>
              </a:rPr>
              <a:t>El éxito en la vida no se mide por lo que logras sino por los obstáculos que superas. </a:t>
            </a:r>
            <a:endParaRPr lang="es-MX" b="1" dirty="0">
              <a:solidFill>
                <a:schemeClr val="tx1"/>
              </a:solidFill>
              <a:latin typeface="Times" panose="02020603050405020304" pitchFamily="18" charset="0"/>
              <a:cs typeface="Times"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2083584"/>
            <a:ext cx="9394714" cy="1320800"/>
          </a:xfrm>
        </p:spPr>
        <p:txBody>
          <a:bodyPr>
            <a:noAutofit/>
          </a:bodyPr>
          <a:lstStyle/>
          <a:p>
            <a:pPr algn="ctr"/>
            <a:r>
              <a:rPr lang="es-ES" sz="7200" b="1" dirty="0" smtClean="0">
                <a:solidFill>
                  <a:schemeClr val="tx1"/>
                </a:solidFill>
                <a:latin typeface="Times"/>
              </a:rPr>
              <a:t>GRACIAS POR SU ATENCIÓN </a:t>
            </a:r>
            <a:endParaRPr lang="es-ES" sz="7200" b="1" dirty="0">
              <a:solidFill>
                <a:schemeClr val="tx1"/>
              </a:solidFill>
              <a:latin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63600"/>
          </a:xfrm>
        </p:spPr>
        <p:txBody>
          <a:bodyPr/>
          <a:lstStyle/>
          <a:p>
            <a:pPr algn="ctr"/>
            <a:r>
              <a:rPr lang="es-ES" b="1" dirty="0" smtClean="0">
                <a:solidFill>
                  <a:schemeClr val="tx1"/>
                </a:solidFill>
                <a:latin typeface="Times New Roman" panose="02020603050405020304" pitchFamily="18" charset="0"/>
                <a:cs typeface="Times New Roman" panose="02020603050405020304" pitchFamily="18" charset="0"/>
              </a:rPr>
              <a:t>         EL PROBLEMA </a:t>
            </a:r>
            <a:endParaRPr lang="es-ES"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Marcador de contenido 7">
            <a:extLst>
              <a:ext uri="{FF2B5EF4-FFF2-40B4-BE49-F238E27FC236}">
                <a16:creationId xmlns:a16="http://schemas.microsoft.com/office/drawing/2014/main" id="{CDD3C1A3-69A4-433F-A9FC-F7B0AE971A10}"/>
              </a:ext>
            </a:extLst>
          </p:cNvPr>
          <p:cNvGraphicFramePr>
            <a:graphicFrameLocks noGrp="1"/>
          </p:cNvGraphicFramePr>
          <p:nvPr>
            <p:ph idx="1"/>
            <p:extLst>
              <p:ext uri="{D42A27DB-BD31-4B8C-83A1-F6EECF244321}">
                <p14:modId xmlns:p14="http://schemas.microsoft.com/office/powerpoint/2010/main" val="2978606130"/>
              </p:ext>
            </p:extLst>
          </p:nvPr>
        </p:nvGraphicFramePr>
        <p:xfrm>
          <a:off x="7105880" y="1244600"/>
          <a:ext cx="4660134"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13"/>
          <p:cNvSpPr/>
          <p:nvPr/>
        </p:nvSpPr>
        <p:spPr>
          <a:xfrm>
            <a:off x="406400" y="1244600"/>
            <a:ext cx="3835400" cy="46053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lgn="just">
              <a:buFont typeface="Arial" panose="020B0604020202020204" pitchFamily="34" charset="0"/>
              <a:buChar char="•"/>
            </a:pPr>
            <a:endParaRPr lang="es-ES" sz="24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sz="24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sz="24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2400" b="1" dirty="0" smtClean="0">
                <a:solidFill>
                  <a:schemeClr val="tx1"/>
                </a:solidFill>
                <a:latin typeface="Times New Roman" panose="02020603050405020304" pitchFamily="18" charset="0"/>
                <a:cs typeface="Times New Roman" panose="02020603050405020304" pitchFamily="18" charset="0"/>
              </a:rPr>
              <a:t>Docentes y alumnos desconocen los tipos de riesgos al que se exponen</a:t>
            </a:r>
          </a:p>
          <a:p>
            <a:pPr marL="285750" indent="-285750" algn="just">
              <a:buFont typeface="Arial" panose="020B0604020202020204" pitchFamily="34" charset="0"/>
              <a:buChar char="•"/>
            </a:pPr>
            <a:r>
              <a:rPr lang="es-ES" sz="2400" b="1" dirty="0" smtClean="0">
                <a:solidFill>
                  <a:schemeClr val="tx1"/>
                </a:solidFill>
                <a:latin typeface="Times New Roman" panose="02020603050405020304" pitchFamily="18" charset="0"/>
                <a:cs typeface="Times New Roman" panose="02020603050405020304" pitchFamily="18" charset="0"/>
              </a:rPr>
              <a:t>Zona desprotegida</a:t>
            </a:r>
          </a:p>
          <a:p>
            <a:pPr marL="285750" indent="-285750" algn="just">
              <a:buFont typeface="Arial" panose="020B0604020202020204" pitchFamily="34" charset="0"/>
              <a:buChar char="•"/>
            </a:pPr>
            <a:r>
              <a:rPr lang="es-ES" sz="2400" b="1" dirty="0" smtClean="0">
                <a:solidFill>
                  <a:schemeClr val="tx1"/>
                </a:solidFill>
                <a:latin typeface="Times New Roman" panose="02020603050405020304" pitchFamily="18" charset="0"/>
                <a:cs typeface="Times New Roman" panose="02020603050405020304" pitchFamily="18" charset="0"/>
              </a:rPr>
              <a:t>Personal no capacitado cumple funciones de seguridad </a:t>
            </a:r>
          </a:p>
          <a:p>
            <a:pPr marL="285750" indent="-285750" algn="just">
              <a:buFont typeface="Arial" panose="020B0604020202020204" pitchFamily="34" charset="0"/>
              <a:buChar char="•"/>
            </a:pPr>
            <a:r>
              <a:rPr lang="es-ES" sz="2400" b="1" dirty="0">
                <a:solidFill>
                  <a:schemeClr val="tx1"/>
                </a:solidFill>
                <a:latin typeface="Times New Roman" panose="02020603050405020304" pitchFamily="18" charset="0"/>
                <a:cs typeface="Times New Roman" panose="02020603050405020304" pitchFamily="18" charset="0"/>
              </a:rPr>
              <a:t>Ausencia de procedimientos y políticas de seguridad.</a:t>
            </a:r>
          </a:p>
          <a:p>
            <a:pPr algn="just"/>
            <a:endParaRPr lang="es-ES" sz="24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sz="20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endParaRPr lang="es-ES" dirty="0"/>
          </a:p>
        </p:txBody>
      </p:sp>
      <p:sp>
        <p:nvSpPr>
          <p:cNvPr id="15" name="Flecha derecha 14"/>
          <p:cNvSpPr/>
          <p:nvPr/>
        </p:nvSpPr>
        <p:spPr>
          <a:xfrm>
            <a:off x="4368800" y="2921000"/>
            <a:ext cx="2590800" cy="2006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Times New Roman" panose="02020603050405020304" pitchFamily="18" charset="0"/>
                <a:cs typeface="Times New Roman" panose="02020603050405020304" pitchFamily="18" charset="0"/>
              </a:rPr>
              <a:t>Causas </a:t>
            </a:r>
            <a:endParaRPr lang="es-E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10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robos a estudi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robos a estudi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4" name="Picture 10" descr="Resultado de imagen para agresion a estudiantes por consumo de dro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920" y="3893603"/>
            <a:ext cx="3304317" cy="29520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agresion fisica a estudia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090" y="3707039"/>
            <a:ext cx="3160963" cy="31139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robo a estudiantes en la salida de los coleg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426" y="931094"/>
            <a:ext cx="3484605" cy="285008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130745" y="3138631"/>
            <a:ext cx="3237492" cy="667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CONSUMO DE DROGAS </a:t>
            </a:r>
            <a:endParaRPr lang="es-EC" sz="2400" b="1" dirty="0">
              <a:solidFill>
                <a:schemeClr val="tx1"/>
              </a:solidFill>
            </a:endParaRPr>
          </a:p>
        </p:txBody>
      </p:sp>
      <p:sp>
        <p:nvSpPr>
          <p:cNvPr id="6" name="5 Rectángulo"/>
          <p:cNvSpPr/>
          <p:nvPr/>
        </p:nvSpPr>
        <p:spPr>
          <a:xfrm>
            <a:off x="1507521" y="3188059"/>
            <a:ext cx="3111532" cy="667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Times New Roman" pitchFamily="18" charset="0"/>
                <a:cs typeface="Times New Roman" pitchFamily="18" charset="0"/>
              </a:rPr>
              <a:t>AGRESIÓN FÍSICA</a:t>
            </a:r>
            <a:endParaRPr lang="es-EC" sz="2400" b="1" dirty="0">
              <a:solidFill>
                <a:schemeClr val="tx1"/>
              </a:solidFill>
              <a:latin typeface="Times New Roman" pitchFamily="18" charset="0"/>
              <a:cs typeface="Times New Roman" pitchFamily="18" charset="0"/>
            </a:endParaRPr>
          </a:p>
        </p:txBody>
      </p:sp>
      <p:sp>
        <p:nvSpPr>
          <p:cNvPr id="8" name="7 Rectángulo"/>
          <p:cNvSpPr/>
          <p:nvPr/>
        </p:nvSpPr>
        <p:spPr>
          <a:xfrm>
            <a:off x="4621426" y="160338"/>
            <a:ext cx="3509319" cy="770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Times New Roman" pitchFamily="18" charset="0"/>
                <a:cs typeface="Times New Roman" pitchFamily="18" charset="0"/>
              </a:rPr>
              <a:t>ROBO</a:t>
            </a:r>
            <a:r>
              <a:rPr lang="es-EC" dirty="0" smtClean="0"/>
              <a:t> </a:t>
            </a:r>
            <a:endParaRPr lang="es-EC" dirty="0"/>
          </a:p>
        </p:txBody>
      </p:sp>
    </p:spTree>
    <p:extLst>
      <p:ext uri="{BB962C8B-B14F-4D97-AF65-F5344CB8AC3E}">
        <p14:creationId xmlns:p14="http://schemas.microsoft.com/office/powerpoint/2010/main" val="72079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latin typeface="Times New Roman" pitchFamily="18" charset="0"/>
                <a:cs typeface="Times New Roman" pitchFamily="18" charset="0"/>
              </a:rPr>
              <a:t>OBJETIVOS DE LA INVESTIGACIÓN </a:t>
            </a:r>
            <a:endParaRPr lang="es-EC" b="1" dirty="0">
              <a:solidFill>
                <a:schemeClr val="tx1"/>
              </a:solidFill>
              <a:latin typeface="Times New Roman" pitchFamily="18" charset="0"/>
              <a:cs typeface="Times New Roman" pitchFamily="18" charset="0"/>
            </a:endParaRPr>
          </a:p>
        </p:txBody>
      </p:sp>
      <p:sp>
        <p:nvSpPr>
          <p:cNvPr id="5" name="4 Llamada de flecha a la derecha"/>
          <p:cNvSpPr/>
          <p:nvPr/>
        </p:nvSpPr>
        <p:spPr>
          <a:xfrm>
            <a:off x="148276" y="1680518"/>
            <a:ext cx="3064476" cy="3583459"/>
          </a:xfrm>
          <a:prstGeom prst="rightArrowCallout">
            <a:avLst>
              <a:gd name="adj1" fmla="val 22478"/>
              <a:gd name="adj2" fmla="val 22058"/>
              <a:gd name="adj3" fmla="val 24159"/>
              <a:gd name="adj4" fmla="val 649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000" b="1" dirty="0" smtClean="0">
                <a:solidFill>
                  <a:prstClr val="black"/>
                </a:solidFill>
                <a:latin typeface="Times New Roman" pitchFamily="18" charset="0"/>
                <a:cs typeface="Times New Roman" pitchFamily="18" charset="0"/>
              </a:rPr>
              <a:t>DETERMINAR LOS TIPOS   DE RIESGO QUE AMENAZAN LA SEGURIDAD PERSONAL </a:t>
            </a:r>
            <a:endParaRPr lang="es-EC" sz="2000" b="1" dirty="0">
              <a:solidFill>
                <a:prstClr val="black"/>
              </a:solidFill>
              <a:latin typeface="Times New Roman" pitchFamily="18" charset="0"/>
              <a:cs typeface="Times New Roman" pitchFamily="18" charset="0"/>
            </a:endParaRPr>
          </a:p>
        </p:txBody>
      </p:sp>
      <p:sp>
        <p:nvSpPr>
          <p:cNvPr id="6" name="5 Llamada de flecha a la derecha"/>
          <p:cNvSpPr/>
          <p:nvPr/>
        </p:nvSpPr>
        <p:spPr>
          <a:xfrm>
            <a:off x="3212752" y="1902940"/>
            <a:ext cx="3740098" cy="3361037"/>
          </a:xfrm>
          <a:prstGeom prst="rightArrowCallout">
            <a:avLst>
              <a:gd name="adj1" fmla="val 25000"/>
              <a:gd name="adj2" fmla="val 17813"/>
              <a:gd name="adj3" fmla="val 26533"/>
              <a:gd name="adj4" fmla="val 729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prstClr val="black"/>
                </a:solidFill>
                <a:latin typeface="Times New Roman" pitchFamily="18" charset="0"/>
                <a:cs typeface="Times New Roman" pitchFamily="18" charset="0"/>
              </a:rPr>
              <a:t>ANALIZAR QUE PROCEDIMIENTOS DE SEGURIDAD QUE DEBEN IMPLEMENTARSE EN LA UNIDAD EDUCATICA GRANCOLOMBIA </a:t>
            </a:r>
            <a:endParaRPr lang="es-EC" b="1" dirty="0">
              <a:solidFill>
                <a:prstClr val="black"/>
              </a:solidFill>
              <a:latin typeface="Times New Roman" pitchFamily="18" charset="0"/>
              <a:cs typeface="Times New Roman" pitchFamily="18" charset="0"/>
            </a:endParaRPr>
          </a:p>
        </p:txBody>
      </p:sp>
      <p:sp>
        <p:nvSpPr>
          <p:cNvPr id="7" name="6 Llamada de flecha a la derecha"/>
          <p:cNvSpPr/>
          <p:nvPr/>
        </p:nvSpPr>
        <p:spPr>
          <a:xfrm>
            <a:off x="6952850" y="2133593"/>
            <a:ext cx="2644346" cy="2471352"/>
          </a:xfrm>
          <a:prstGeom prst="rightArrowCallout">
            <a:avLst>
              <a:gd name="adj1" fmla="val 25000"/>
              <a:gd name="adj2" fmla="val 25000"/>
              <a:gd name="adj3" fmla="val 12000"/>
              <a:gd name="adj4" fmla="val 808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solidFill>
                  <a:prstClr val="black"/>
                </a:solidFill>
                <a:latin typeface="Times New Roman" pitchFamily="18" charset="0"/>
                <a:cs typeface="Times New Roman" pitchFamily="18" charset="0"/>
              </a:rPr>
              <a:t>DESARROLLAR PROCEDIMIENTOS Y POLITICAS DE SEGURIDAD PERSONAL </a:t>
            </a:r>
            <a:endParaRPr lang="es-EC" b="1" dirty="0">
              <a:solidFill>
                <a:prstClr val="black"/>
              </a:solidFill>
              <a:latin typeface="Times New Roman" pitchFamily="18" charset="0"/>
              <a:cs typeface="Times New Roman" pitchFamily="18" charset="0"/>
            </a:endParaRPr>
          </a:p>
        </p:txBody>
      </p:sp>
      <p:sp>
        <p:nvSpPr>
          <p:cNvPr id="8" name="7 Pergamino horizontal"/>
          <p:cNvSpPr/>
          <p:nvPr/>
        </p:nvSpPr>
        <p:spPr>
          <a:xfrm>
            <a:off x="9597196" y="827901"/>
            <a:ext cx="2619635" cy="528869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solidFill>
                  <a:prstClr val="black"/>
                </a:solidFill>
                <a:latin typeface="Times New Roman" pitchFamily="18" charset="0"/>
                <a:cs typeface="Times New Roman" pitchFamily="18" charset="0"/>
              </a:rPr>
              <a:t> </a:t>
            </a:r>
            <a:r>
              <a:rPr lang="es-EC" b="1" dirty="0" smtClean="0">
                <a:solidFill>
                  <a:prstClr val="black"/>
                </a:solidFill>
                <a:latin typeface="Times New Roman" pitchFamily="18" charset="0"/>
                <a:cs typeface="Times New Roman" pitchFamily="18" charset="0"/>
              </a:rPr>
              <a:t>IMPLEMENTAR UN PLAN DE SEGURIDAD  PERSONAL ORIENTADO A MITIGAR LAS AMENAZAS , PARA REFORZAR LA PROTECCIÓN DEL  PERSONAL DE DOCENTES Y ESTUDIANTES DE LA UNIDAD EDUCATIVA “GRAN COLOMBIA</a:t>
            </a:r>
            <a:r>
              <a:rPr lang="es-EC" dirty="0" smtClean="0">
                <a:solidFill>
                  <a:prstClr val="black"/>
                </a:solidFill>
              </a:rPr>
              <a:t>”</a:t>
            </a:r>
            <a:endParaRPr lang="es-EC" dirty="0">
              <a:solidFill>
                <a:prstClr val="black"/>
              </a:solidFill>
            </a:endParaRPr>
          </a:p>
        </p:txBody>
      </p:sp>
    </p:spTree>
    <p:extLst>
      <p:ext uri="{BB962C8B-B14F-4D97-AF65-F5344CB8AC3E}">
        <p14:creationId xmlns:p14="http://schemas.microsoft.com/office/powerpoint/2010/main" val="316851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184" y="609600"/>
            <a:ext cx="8596668" cy="897924"/>
          </a:xfrm>
        </p:spPr>
        <p:txBody>
          <a:bodyPr/>
          <a:lstStyle/>
          <a:p>
            <a:pPr algn="ctr"/>
            <a:r>
              <a:rPr lang="es-EC" b="1" dirty="0" smtClean="0">
                <a:solidFill>
                  <a:schemeClr val="tx1"/>
                </a:solidFill>
                <a:latin typeface="Times New Roman" pitchFamily="18" charset="0"/>
                <a:cs typeface="Times New Roman" pitchFamily="18" charset="0"/>
              </a:rPr>
              <a:t>JUSTIFICACIÓN </a:t>
            </a:r>
            <a:endParaRPr lang="es-EC" b="1" dirty="0">
              <a:solidFill>
                <a:schemeClr val="tx1"/>
              </a:solidFill>
              <a:latin typeface="Times New Roman" pitchFamily="18" charset="0"/>
              <a:cs typeface="Times New Roman" pitchFamily="18" charset="0"/>
            </a:endParaRPr>
          </a:p>
        </p:txBody>
      </p:sp>
      <p:sp>
        <p:nvSpPr>
          <p:cNvPr id="4" name="3 Flecha derecha"/>
          <p:cNvSpPr/>
          <p:nvPr/>
        </p:nvSpPr>
        <p:spPr>
          <a:xfrm>
            <a:off x="1070913" y="1124466"/>
            <a:ext cx="5165124" cy="135924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2400" b="1" dirty="0" smtClean="0">
                <a:solidFill>
                  <a:prstClr val="black"/>
                </a:solidFill>
                <a:latin typeface="Times New Roman" pitchFamily="18" charset="0"/>
                <a:cs typeface="Times New Roman" pitchFamily="18" charset="0"/>
              </a:rPr>
              <a:t>EXISTEN ROBOS </a:t>
            </a:r>
            <a:endParaRPr lang="es-EC" sz="2400" b="1" dirty="0">
              <a:solidFill>
                <a:prstClr val="black"/>
              </a:solidFill>
              <a:latin typeface="Times New Roman" pitchFamily="18" charset="0"/>
              <a:cs typeface="Times New Roman" pitchFamily="18" charset="0"/>
            </a:endParaRPr>
          </a:p>
        </p:txBody>
      </p:sp>
      <p:sp>
        <p:nvSpPr>
          <p:cNvPr id="5" name="4 Flecha derecha"/>
          <p:cNvSpPr/>
          <p:nvPr/>
        </p:nvSpPr>
        <p:spPr>
          <a:xfrm>
            <a:off x="1066797" y="3933612"/>
            <a:ext cx="5161009" cy="135924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400" b="1" dirty="0" smtClean="0">
                <a:solidFill>
                  <a:prstClr val="black"/>
                </a:solidFill>
                <a:latin typeface="Times New Roman" pitchFamily="18" charset="0"/>
                <a:cs typeface="Times New Roman" pitchFamily="18" charset="0"/>
              </a:rPr>
              <a:t>CONSUMO DE DROGAS EN LAS INMEDIACIONES  </a:t>
            </a:r>
            <a:endParaRPr lang="es-EC" sz="2400" b="1" dirty="0">
              <a:solidFill>
                <a:prstClr val="black"/>
              </a:solidFill>
              <a:latin typeface="Times New Roman" pitchFamily="18" charset="0"/>
              <a:cs typeface="Times New Roman" pitchFamily="18" charset="0"/>
            </a:endParaRPr>
          </a:p>
        </p:txBody>
      </p:sp>
      <p:sp>
        <p:nvSpPr>
          <p:cNvPr id="6" name="5 Flecha derecha"/>
          <p:cNvSpPr/>
          <p:nvPr/>
        </p:nvSpPr>
        <p:spPr>
          <a:xfrm>
            <a:off x="1070913" y="5371140"/>
            <a:ext cx="5156893" cy="135924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000" b="1" dirty="0" smtClean="0">
                <a:solidFill>
                  <a:prstClr val="black"/>
                </a:solidFill>
                <a:latin typeface="Times New Roman" pitchFamily="18" charset="0"/>
                <a:cs typeface="Times New Roman" pitchFamily="18" charset="0"/>
              </a:rPr>
              <a:t>AUSENCIA DE PROCEDIMIENTOS Y POLITICAS DE SEGURIDAD  </a:t>
            </a:r>
            <a:endParaRPr lang="es-EC" sz="2000" b="1" dirty="0">
              <a:solidFill>
                <a:prstClr val="black"/>
              </a:solidFill>
              <a:latin typeface="Times New Roman" pitchFamily="18" charset="0"/>
              <a:cs typeface="Times New Roman" pitchFamily="18" charset="0"/>
            </a:endParaRPr>
          </a:p>
        </p:txBody>
      </p:sp>
      <p:sp>
        <p:nvSpPr>
          <p:cNvPr id="7" name="6 Elipse"/>
          <p:cNvSpPr/>
          <p:nvPr/>
        </p:nvSpPr>
        <p:spPr>
          <a:xfrm>
            <a:off x="6332562" y="1705232"/>
            <a:ext cx="5455486" cy="422184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4000" b="1" dirty="0" smtClean="0">
                <a:solidFill>
                  <a:prstClr val="black"/>
                </a:solidFill>
                <a:latin typeface="Times New Roman" pitchFamily="18" charset="0"/>
                <a:cs typeface="Times New Roman" pitchFamily="18" charset="0"/>
              </a:rPr>
              <a:t>CONTRIBUIR AL DESARROLLO DE UNA SOCIEDAD </a:t>
            </a:r>
            <a:endParaRPr lang="es-EC" sz="4000" b="1" dirty="0">
              <a:solidFill>
                <a:prstClr val="black"/>
              </a:solidFill>
              <a:latin typeface="Times New Roman" pitchFamily="18" charset="0"/>
              <a:cs typeface="Times New Roman" pitchFamily="18" charset="0"/>
            </a:endParaRPr>
          </a:p>
        </p:txBody>
      </p:sp>
      <p:sp>
        <p:nvSpPr>
          <p:cNvPr id="8" name="7 Flecha derecha"/>
          <p:cNvSpPr/>
          <p:nvPr/>
        </p:nvSpPr>
        <p:spPr>
          <a:xfrm>
            <a:off x="1042084" y="2524914"/>
            <a:ext cx="5165124" cy="135924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2400" b="1" dirty="0" smtClean="0">
                <a:solidFill>
                  <a:prstClr val="black"/>
                </a:solidFill>
                <a:latin typeface="Times New Roman" pitchFamily="18" charset="0"/>
                <a:cs typeface="Times New Roman" pitchFamily="18" charset="0"/>
              </a:rPr>
              <a:t>AGRESIÓN FÍSICA </a:t>
            </a:r>
            <a:endParaRPr lang="es-EC"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6547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7610" y="609600"/>
            <a:ext cx="8596668" cy="749643"/>
          </a:xfrm>
        </p:spPr>
        <p:txBody>
          <a:bodyPr/>
          <a:lstStyle/>
          <a:p>
            <a:pPr algn="ctr"/>
            <a:r>
              <a:rPr lang="es-EC" b="1" dirty="0" smtClean="0">
                <a:solidFill>
                  <a:schemeClr val="tx1"/>
                </a:solidFill>
                <a:latin typeface="Times New Roman" pitchFamily="18" charset="0"/>
                <a:cs typeface="Times New Roman" pitchFamily="18" charset="0"/>
              </a:rPr>
              <a:t>IDENTIFICACIÓN DE VARIABLES </a:t>
            </a:r>
            <a:endParaRPr lang="es-EC" b="1" dirty="0">
              <a:solidFill>
                <a:schemeClr val="tx1"/>
              </a:solidFill>
              <a:latin typeface="Times New Roman" pitchFamily="18" charset="0"/>
              <a:cs typeface="Times New Roman" pitchFamily="18" charset="0"/>
            </a:endParaRPr>
          </a:p>
        </p:txBody>
      </p:sp>
      <p:sp>
        <p:nvSpPr>
          <p:cNvPr id="4" name="3 Rectángulo"/>
          <p:cNvSpPr/>
          <p:nvPr/>
        </p:nvSpPr>
        <p:spPr>
          <a:xfrm>
            <a:off x="98847" y="2248911"/>
            <a:ext cx="2990342" cy="175467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2800" b="1" dirty="0" smtClean="0">
                <a:solidFill>
                  <a:schemeClr val="tx1"/>
                </a:solidFill>
              </a:rPr>
              <a:t>VARIABLE INDEPENDIENTE </a:t>
            </a:r>
            <a:endParaRPr lang="es-EC" sz="2800" b="1" dirty="0">
              <a:solidFill>
                <a:schemeClr val="tx1"/>
              </a:solidFill>
            </a:endParaRPr>
          </a:p>
        </p:txBody>
      </p:sp>
      <p:sp>
        <p:nvSpPr>
          <p:cNvPr id="5" name="4 Rectángulo"/>
          <p:cNvSpPr/>
          <p:nvPr/>
        </p:nvSpPr>
        <p:spPr>
          <a:xfrm>
            <a:off x="9415849" y="2302456"/>
            <a:ext cx="2743209" cy="170113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800" b="1" dirty="0" smtClean="0">
                <a:solidFill>
                  <a:schemeClr val="tx1"/>
                </a:solidFill>
              </a:rPr>
              <a:t>VARIABLE DEPENDIENTE </a:t>
            </a:r>
            <a:endParaRPr lang="es-EC" sz="2800" b="1" dirty="0">
              <a:solidFill>
                <a:schemeClr val="tx1"/>
              </a:solidFill>
            </a:endParaRPr>
          </a:p>
        </p:txBody>
      </p:sp>
      <p:sp>
        <p:nvSpPr>
          <p:cNvPr id="9" name="8 Flecha derecha"/>
          <p:cNvSpPr/>
          <p:nvPr/>
        </p:nvSpPr>
        <p:spPr>
          <a:xfrm>
            <a:off x="1902917" y="3484623"/>
            <a:ext cx="2051222" cy="1408669"/>
          </a:xfrm>
          <a:prstGeom prst="rightArrow">
            <a:avLst>
              <a:gd name="adj1" fmla="val 50000"/>
              <a:gd name="adj2" fmla="val 62281"/>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b="1" dirty="0" smtClean="0">
                <a:latin typeface="Times New Roman" pitchFamily="18" charset="0"/>
                <a:cs typeface="Times New Roman" pitchFamily="18" charset="0"/>
              </a:rPr>
              <a:t>SEGURIDAD PERSONAL </a:t>
            </a:r>
            <a:endParaRPr lang="es-EC" b="1" dirty="0">
              <a:latin typeface="Times New Roman" pitchFamily="18" charset="0"/>
              <a:cs typeface="Times New Roman" pitchFamily="18" charset="0"/>
            </a:endParaRPr>
          </a:p>
        </p:txBody>
      </p:sp>
      <p:sp>
        <p:nvSpPr>
          <p:cNvPr id="10" name="9 Flecha izquierda"/>
          <p:cNvSpPr/>
          <p:nvPr/>
        </p:nvSpPr>
        <p:spPr>
          <a:xfrm>
            <a:off x="8946320" y="3583479"/>
            <a:ext cx="2100621" cy="1408669"/>
          </a:xfrm>
          <a:prstGeom prst="leftArrow">
            <a:avLst>
              <a:gd name="adj1" fmla="val 50000"/>
              <a:gd name="adj2" fmla="val 3070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solidFill>
                  <a:schemeClr val="tx1"/>
                </a:solidFill>
                <a:latin typeface="Times New Roman" pitchFamily="18" charset="0"/>
                <a:cs typeface="Times New Roman" pitchFamily="18" charset="0"/>
              </a:rPr>
              <a:t>RIESGOS ANTRÓPICOS </a:t>
            </a:r>
            <a:endParaRPr lang="es-EC" b="1" dirty="0">
              <a:solidFill>
                <a:schemeClr val="tx1"/>
              </a:solidFill>
              <a:latin typeface="Times New Roman" pitchFamily="18" charset="0"/>
              <a:cs typeface="Times New Roman" pitchFamily="18" charset="0"/>
            </a:endParaRPr>
          </a:p>
        </p:txBody>
      </p:sp>
      <p:sp>
        <p:nvSpPr>
          <p:cNvPr id="11" name="10 Elipse"/>
          <p:cNvSpPr/>
          <p:nvPr/>
        </p:nvSpPr>
        <p:spPr>
          <a:xfrm>
            <a:off x="3954139" y="1956460"/>
            <a:ext cx="4745018" cy="454319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latin typeface="Times New Roman" pitchFamily="18" charset="0"/>
                <a:cs typeface="Times New Roman" pitchFamily="18" charset="0"/>
              </a:rPr>
              <a:t>¿COMO UN PLAN DE SEGURIDAD PERSONAL CONTRIBUIRA A MINIMIZAR  LOS RIESGOS DE ORIGEN ANTRÓPICO QUE AFECTAN A LOS MIEMBROS DE LA UNIDAD EDUCATIVA GRAN COLOMBIA?</a:t>
            </a:r>
            <a:r>
              <a:rPr lang="es-EC" sz="2000" dirty="0" smtClean="0">
                <a:latin typeface="Times New Roman" pitchFamily="18" charset="0"/>
                <a:cs typeface="Times New Roman" pitchFamily="18" charset="0"/>
              </a:rPr>
              <a:t> </a:t>
            </a:r>
            <a:endParaRPr lang="es-EC" sz="2000" dirty="0">
              <a:latin typeface="Times New Roman" pitchFamily="18" charset="0"/>
              <a:cs typeface="Times New Roman" pitchFamily="18" charset="0"/>
            </a:endParaRPr>
          </a:p>
        </p:txBody>
      </p:sp>
      <p:sp>
        <p:nvSpPr>
          <p:cNvPr id="12" name="11 Rectángulo redondeado"/>
          <p:cNvSpPr/>
          <p:nvPr/>
        </p:nvSpPr>
        <p:spPr>
          <a:xfrm>
            <a:off x="4720281" y="1507524"/>
            <a:ext cx="3113903" cy="448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latin typeface="Times New Roman" pitchFamily="18" charset="0"/>
                <a:cs typeface="Times New Roman" pitchFamily="18" charset="0"/>
              </a:rPr>
              <a:t>INTERROGANTE </a:t>
            </a:r>
            <a:endParaRPr lang="es-EC"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6487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ltGray">
          <a:xfrm>
            <a:off x="3203848" y="772692"/>
            <a:ext cx="5688306" cy="1944216"/>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4000" b="1" i="0" u="none" strike="noStrike" kern="0" cap="none" spc="0" normalizeH="0" baseline="0" noProof="0" dirty="0" smtClean="0">
                <a:ln>
                  <a:noFill/>
                </a:ln>
                <a:solidFill>
                  <a:sysClr val="windowText" lastClr="000000"/>
                </a:solidFill>
                <a:effectLst>
                  <a:glow rad="101600">
                    <a:srgbClr val="10CF9B">
                      <a:satMod val="175000"/>
                      <a:alpha val="40000"/>
                    </a:srgbClr>
                  </a:glow>
                </a:effectLst>
                <a:uLnTx/>
                <a:uFillTx/>
                <a:latin typeface="Times New Roman" pitchFamily="18" charset="0"/>
                <a:cs typeface="Times New Roman" pitchFamily="18" charset="0"/>
              </a:rPr>
              <a:t>METODOLOGÍA DE LA INVESTIGACIÓN</a:t>
            </a:r>
            <a:endParaRPr kumimoji="0" lang="es-EC" sz="4000" b="1" i="0" u="none" strike="noStrike" kern="0" cap="none" spc="0" normalizeH="0" baseline="0" noProof="0" dirty="0">
              <a:ln>
                <a:noFill/>
              </a:ln>
              <a:solidFill>
                <a:sysClr val="windowText" lastClr="000000"/>
              </a:solidFill>
              <a:effectLst>
                <a:glow rad="101600">
                  <a:srgbClr val="10CF9B">
                    <a:satMod val="175000"/>
                    <a:alpha val="40000"/>
                  </a:srgbClr>
                </a:glow>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endParaRPr kumimoji="0" lang="es-EC" sz="1800" b="0" i="0" u="none" strike="noStrike" kern="0" cap="none" spc="0" normalizeH="0" baseline="0" noProof="0" dirty="0">
              <a:ln>
                <a:noFill/>
              </a:ln>
              <a:solidFill>
                <a:sysClr val="window" lastClr="FFFFFF"/>
              </a:solidFill>
              <a:effectLst>
                <a:glow rad="101600">
                  <a:srgbClr val="10CF9B">
                    <a:satMod val="175000"/>
                    <a:alpha val="40000"/>
                  </a:srgbClr>
                </a:glow>
              </a:effectLst>
              <a:uLnTx/>
              <a:uFillTx/>
              <a:latin typeface="Berlin Sans FB Demi" pitchFamily="34" charset="0"/>
              <a:ea typeface="+mn-ea"/>
              <a:cs typeface="+mn-cs"/>
            </a:endParaRPr>
          </a:p>
        </p:txBody>
      </p:sp>
      <p:pic>
        <p:nvPicPr>
          <p:cNvPr id="3074" name="Picture 2" descr="Resultado de imagen para imagen de investig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251" y="349585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8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TM02900688[[fn=Faceta]]</Template>
  <TotalTime>3695</TotalTime>
  <Words>1448</Words>
  <Application>Microsoft Office PowerPoint</Application>
  <PresentationFormat>Panorámica</PresentationFormat>
  <Paragraphs>263</Paragraphs>
  <Slides>36</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36</vt:i4>
      </vt:variant>
    </vt:vector>
  </HeadingPairs>
  <TitlesOfParts>
    <vt:vector size="49" baseType="lpstr">
      <vt:lpstr>Arial</vt:lpstr>
      <vt:lpstr>Berlin Sans FB Demi</vt:lpstr>
      <vt:lpstr>Calibri</vt:lpstr>
      <vt:lpstr>Calibri Light</vt:lpstr>
      <vt:lpstr>Franklin Gothic Book</vt:lpstr>
      <vt:lpstr>Times</vt:lpstr>
      <vt:lpstr>Times New Roman</vt:lpstr>
      <vt:lpstr>Trebuchet MS</vt:lpstr>
      <vt:lpstr>Wingdings</vt:lpstr>
      <vt:lpstr>Wingdings 2</vt:lpstr>
      <vt:lpstr>Wingdings 3</vt:lpstr>
      <vt:lpstr>HDOfficeLightV0</vt:lpstr>
      <vt:lpstr>Faceta</vt:lpstr>
      <vt:lpstr>Presentación de PowerPoint</vt:lpstr>
      <vt:lpstr>CONTENIDO </vt:lpstr>
      <vt:lpstr>INTRODUCCIÓN </vt:lpstr>
      <vt:lpstr>         EL PROBLEMA </vt:lpstr>
      <vt:lpstr>Presentación de PowerPoint</vt:lpstr>
      <vt:lpstr>OBJETIVOS DE LA INVESTIGACIÓN </vt:lpstr>
      <vt:lpstr>JUSTIFICACIÓN </vt:lpstr>
      <vt:lpstr>IDENTIFICACIÓN DE VARIABLES </vt:lpstr>
      <vt:lpstr>Presentación de PowerPoint</vt:lpstr>
      <vt:lpstr>Tipos de investigación </vt:lpstr>
      <vt:lpstr>Presentación de PowerPoint</vt:lpstr>
      <vt:lpstr>Presentación de PowerPoint</vt:lpstr>
      <vt:lpstr>ANÁLISIS DEL ESTUDIO DE SEGURIDAD </vt:lpstr>
      <vt:lpstr>ANÁLISIS DEL ESTUDIO DE SEGURIDAD </vt:lpstr>
      <vt:lpstr>ANÁLISIS DEL ESTUDIO DE SEGURIDAD </vt:lpstr>
      <vt:lpstr>Presentación de PowerPoint</vt:lpstr>
      <vt:lpstr>¿Cree usted que es importante la protección a las personas?</vt:lpstr>
      <vt:lpstr>¿Ha sido víctima de algún tipo de amenaza en la institución o en sus inmediaciones?</vt:lpstr>
      <vt:lpstr>Presentación de PowerPoint</vt:lpstr>
      <vt:lpstr>Presentación de PowerPoint</vt:lpstr>
      <vt:lpstr>Método Mosler </vt:lpstr>
      <vt:lpstr>Método Mosler </vt:lpstr>
      <vt:lpstr>Método Mosler </vt:lpstr>
      <vt:lpstr>Presentación de PowerPoint</vt:lpstr>
      <vt:lpstr>Presentación de PowerPoint</vt:lpstr>
      <vt:lpstr>PROPUESTA </vt:lpstr>
      <vt:lpstr>FACTORES DE RIESGO </vt:lpstr>
      <vt:lpstr>Presentación de PowerPoint</vt:lpstr>
      <vt:lpstr>MISIÓN  </vt:lpstr>
      <vt:lpstr>Presentación de PowerPoint</vt:lpstr>
      <vt:lpstr>Presentación de PowerPoint</vt:lpstr>
      <vt:lpstr>Presentación de PowerPoint</vt:lpstr>
      <vt:lpstr>Presentación de PowerPoint</vt:lpstr>
      <vt:lpstr>      Seguir los canales respectivos para alcanzar del Ministerio de Educación y otros organismos  la asignación correspondiente para el financiamiento del presente proyecto.</vt:lpstr>
      <vt:lpstr> El éxito en la vida no se mide por lo que logras sino por los obstáculos que superas. </vt:lpstr>
      <vt:lpstr>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Iván Zambrano</cp:lastModifiedBy>
  <cp:revision>146</cp:revision>
  <dcterms:created xsi:type="dcterms:W3CDTF">2017-06-13T00:32:41Z</dcterms:created>
  <dcterms:modified xsi:type="dcterms:W3CDTF">2017-07-07T17:21:05Z</dcterms:modified>
</cp:coreProperties>
</file>