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7" r:id="rId2"/>
    <p:sldId id="327" r:id="rId3"/>
    <p:sldId id="263" r:id="rId4"/>
    <p:sldId id="260" r:id="rId5"/>
    <p:sldId id="262" r:id="rId6"/>
    <p:sldId id="306" r:id="rId7"/>
    <p:sldId id="264" r:id="rId8"/>
    <p:sldId id="265" r:id="rId9"/>
    <p:sldId id="267" r:id="rId10"/>
    <p:sldId id="266" r:id="rId11"/>
    <p:sldId id="307" r:id="rId12"/>
    <p:sldId id="308" r:id="rId13"/>
    <p:sldId id="309" r:id="rId14"/>
    <p:sldId id="310" r:id="rId15"/>
    <p:sldId id="316" r:id="rId16"/>
    <p:sldId id="317" r:id="rId17"/>
    <p:sldId id="318" r:id="rId18"/>
    <p:sldId id="319" r:id="rId19"/>
    <p:sldId id="320" r:id="rId20"/>
    <p:sldId id="321" r:id="rId21"/>
    <p:sldId id="322" r:id="rId22"/>
    <p:sldId id="323" r:id="rId23"/>
    <p:sldId id="324" r:id="rId24"/>
    <p:sldId id="326" r:id="rId25"/>
    <p:sldId id="30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n-US" sz="1200"/>
              <a:t>COMPARACIÓN 1er</a:t>
            </a:r>
            <a:r>
              <a:rPr lang="en-US" sz="1200" baseline="0"/>
              <a:t> y 2do AÑO</a:t>
            </a:r>
            <a:endParaRPr lang="en-US" sz="12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Hoja1!$C$6</c:f>
              <c:strCache>
                <c:ptCount val="1"/>
                <c:pt idx="0">
                  <c:v>1 er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Hoja1!$C$7:$C$15</c:f>
              <c:numCache>
                <c:formatCode>General</c:formatCode>
                <c:ptCount val="9"/>
                <c:pt idx="0">
                  <c:v>19.02</c:v>
                </c:pt>
                <c:pt idx="1">
                  <c:v>14.360000000000021</c:v>
                </c:pt>
                <c:pt idx="2">
                  <c:v>19.95999999999999</c:v>
                </c:pt>
                <c:pt idx="3">
                  <c:v>19.38</c:v>
                </c:pt>
                <c:pt idx="4">
                  <c:v>11.75</c:v>
                </c:pt>
                <c:pt idx="5">
                  <c:v>18.34</c:v>
                </c:pt>
                <c:pt idx="6">
                  <c:v>12.91</c:v>
                </c:pt>
                <c:pt idx="7">
                  <c:v>17.53</c:v>
                </c:pt>
                <c:pt idx="8">
                  <c:v>20</c:v>
                </c:pt>
              </c:numCache>
            </c:numRef>
          </c:val>
        </c:ser>
        <c:ser>
          <c:idx val="1"/>
          <c:order val="1"/>
          <c:tx>
            <c:strRef>
              <c:f>Hoja1!$D$6</c:f>
              <c:strCache>
                <c:ptCount val="1"/>
                <c:pt idx="0">
                  <c:v>2 do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Hoja1!$D$7:$D$15</c:f>
              <c:numCache>
                <c:formatCode>General</c:formatCode>
                <c:ptCount val="9"/>
                <c:pt idx="0">
                  <c:v>17.36</c:v>
                </c:pt>
                <c:pt idx="1">
                  <c:v>12.93</c:v>
                </c:pt>
                <c:pt idx="2">
                  <c:v>19.110000000000031</c:v>
                </c:pt>
                <c:pt idx="3">
                  <c:v>19.21</c:v>
                </c:pt>
                <c:pt idx="4">
                  <c:v>12.89</c:v>
                </c:pt>
                <c:pt idx="5">
                  <c:v>15.9</c:v>
                </c:pt>
                <c:pt idx="6">
                  <c:v>16.130000000000031</c:v>
                </c:pt>
                <c:pt idx="7">
                  <c:v>17.579999999999991</c:v>
                </c:pt>
                <c:pt idx="8">
                  <c:v>20</c:v>
                </c:pt>
              </c:numCache>
            </c:numRef>
          </c:val>
        </c:ser>
        <c:dLbls>
          <c:showLegendKey val="0"/>
          <c:showVal val="0"/>
          <c:showCatName val="0"/>
          <c:showSerName val="0"/>
          <c:showPercent val="0"/>
          <c:showBubbleSize val="0"/>
        </c:dLbls>
        <c:gapWidth val="150"/>
        <c:shape val="box"/>
        <c:axId val="356632080"/>
        <c:axId val="356632864"/>
        <c:axId val="0"/>
      </c:bar3DChart>
      <c:catAx>
        <c:axId val="356632080"/>
        <c:scaling>
          <c:orientation val="minMax"/>
        </c:scaling>
        <c:delete val="0"/>
        <c:axPos val="b"/>
        <c:numFmt formatCode="General" sourceLinked="0"/>
        <c:majorTickMark val="out"/>
        <c:minorTickMark val="none"/>
        <c:tickLblPos val="nextTo"/>
        <c:txPr>
          <a:bodyPr/>
          <a:lstStyle/>
          <a:p>
            <a:pPr>
              <a:defRPr lang="es-ES" sz="800" b="1"/>
            </a:pPr>
            <a:endParaRPr lang="es-EC"/>
          </a:p>
        </c:txPr>
        <c:crossAx val="356632864"/>
        <c:crosses val="autoZero"/>
        <c:auto val="1"/>
        <c:lblAlgn val="ctr"/>
        <c:lblOffset val="100"/>
        <c:noMultiLvlLbl val="0"/>
      </c:catAx>
      <c:valAx>
        <c:axId val="356632864"/>
        <c:scaling>
          <c:orientation val="minMax"/>
        </c:scaling>
        <c:delete val="0"/>
        <c:axPos val="l"/>
        <c:majorGridlines/>
        <c:numFmt formatCode="General" sourceLinked="1"/>
        <c:majorTickMark val="out"/>
        <c:minorTickMark val="none"/>
        <c:tickLblPos val="nextTo"/>
        <c:txPr>
          <a:bodyPr/>
          <a:lstStyle/>
          <a:p>
            <a:pPr>
              <a:defRPr lang="es-ES" sz="700"/>
            </a:pPr>
            <a:endParaRPr lang="es-EC"/>
          </a:p>
        </c:txPr>
        <c:crossAx val="356632080"/>
        <c:crosses val="autoZero"/>
        <c:crossBetween val="between"/>
      </c:valAx>
    </c:plotArea>
    <c:legend>
      <c:legendPos val="r"/>
      <c:overlay val="0"/>
      <c:txPr>
        <a:bodyPr/>
        <a:lstStyle/>
        <a:p>
          <a:pPr>
            <a:defRPr lang="es-ES" sz="9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n-US" sz="1200" b="1" i="0" baseline="0"/>
              <a:t>COMPARACIÓN 2do y 3er AÑO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Hoja1!$C$19</c:f>
              <c:strCache>
                <c:ptCount val="1"/>
                <c:pt idx="0">
                  <c:v>2 do AÑO</c:v>
                </c:pt>
              </c:strCache>
            </c:strRef>
          </c:tx>
          <c:invertIfNegative val="0"/>
          <c:cat>
            <c:strRef>
              <c:f>Hoja1!$B$20:$B$28</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Hoja1!$C$20:$C$28</c:f>
              <c:numCache>
                <c:formatCode>General</c:formatCode>
                <c:ptCount val="9"/>
                <c:pt idx="0">
                  <c:v>17.36</c:v>
                </c:pt>
                <c:pt idx="1">
                  <c:v>12.93</c:v>
                </c:pt>
                <c:pt idx="2">
                  <c:v>19.110000000000031</c:v>
                </c:pt>
                <c:pt idx="3">
                  <c:v>19.21</c:v>
                </c:pt>
                <c:pt idx="4">
                  <c:v>12.89</c:v>
                </c:pt>
                <c:pt idx="5">
                  <c:v>15.9</c:v>
                </c:pt>
                <c:pt idx="6">
                  <c:v>16.130000000000031</c:v>
                </c:pt>
                <c:pt idx="7">
                  <c:v>17.579999999999991</c:v>
                </c:pt>
                <c:pt idx="8">
                  <c:v>20</c:v>
                </c:pt>
              </c:numCache>
            </c:numRef>
          </c:val>
        </c:ser>
        <c:ser>
          <c:idx val="1"/>
          <c:order val="1"/>
          <c:tx>
            <c:strRef>
              <c:f>Hoja1!$D$19</c:f>
              <c:strCache>
                <c:ptCount val="1"/>
                <c:pt idx="0">
                  <c:v>3 er AÑO</c:v>
                </c:pt>
              </c:strCache>
            </c:strRef>
          </c:tx>
          <c:invertIfNegative val="0"/>
          <c:cat>
            <c:strRef>
              <c:f>Hoja1!$B$20:$B$28</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Hoja1!$D$20:$D$28</c:f>
              <c:numCache>
                <c:formatCode>General</c:formatCode>
                <c:ptCount val="9"/>
                <c:pt idx="0">
                  <c:v>12.97</c:v>
                </c:pt>
                <c:pt idx="1">
                  <c:v>15.2</c:v>
                </c:pt>
                <c:pt idx="2">
                  <c:v>19.25</c:v>
                </c:pt>
                <c:pt idx="3">
                  <c:v>13.81</c:v>
                </c:pt>
                <c:pt idx="4">
                  <c:v>12.88</c:v>
                </c:pt>
                <c:pt idx="5">
                  <c:v>16.95</c:v>
                </c:pt>
                <c:pt idx="6">
                  <c:v>16.05</c:v>
                </c:pt>
                <c:pt idx="7">
                  <c:v>15.21</c:v>
                </c:pt>
                <c:pt idx="8">
                  <c:v>20</c:v>
                </c:pt>
              </c:numCache>
            </c:numRef>
          </c:val>
        </c:ser>
        <c:dLbls>
          <c:showLegendKey val="0"/>
          <c:showVal val="0"/>
          <c:showCatName val="0"/>
          <c:showSerName val="0"/>
          <c:showPercent val="0"/>
          <c:showBubbleSize val="0"/>
        </c:dLbls>
        <c:gapWidth val="150"/>
        <c:shape val="box"/>
        <c:axId val="355890488"/>
        <c:axId val="355890880"/>
        <c:axId val="0"/>
      </c:bar3DChart>
      <c:catAx>
        <c:axId val="355890488"/>
        <c:scaling>
          <c:orientation val="minMax"/>
        </c:scaling>
        <c:delete val="0"/>
        <c:axPos val="b"/>
        <c:numFmt formatCode="General" sourceLinked="0"/>
        <c:majorTickMark val="out"/>
        <c:minorTickMark val="none"/>
        <c:tickLblPos val="nextTo"/>
        <c:txPr>
          <a:bodyPr/>
          <a:lstStyle/>
          <a:p>
            <a:pPr>
              <a:defRPr lang="es-ES" sz="800" b="1"/>
            </a:pPr>
            <a:endParaRPr lang="es-EC"/>
          </a:p>
        </c:txPr>
        <c:crossAx val="355890880"/>
        <c:crosses val="autoZero"/>
        <c:auto val="1"/>
        <c:lblAlgn val="ctr"/>
        <c:lblOffset val="100"/>
        <c:noMultiLvlLbl val="0"/>
      </c:catAx>
      <c:valAx>
        <c:axId val="355890880"/>
        <c:scaling>
          <c:orientation val="minMax"/>
        </c:scaling>
        <c:delete val="0"/>
        <c:axPos val="l"/>
        <c:majorGridlines/>
        <c:numFmt formatCode="General" sourceLinked="1"/>
        <c:majorTickMark val="out"/>
        <c:minorTickMark val="none"/>
        <c:tickLblPos val="nextTo"/>
        <c:txPr>
          <a:bodyPr/>
          <a:lstStyle/>
          <a:p>
            <a:pPr>
              <a:defRPr lang="es-ES" sz="700"/>
            </a:pPr>
            <a:endParaRPr lang="es-EC"/>
          </a:p>
        </c:txPr>
        <c:crossAx val="355890488"/>
        <c:crosses val="autoZero"/>
        <c:crossBetween val="between"/>
      </c:valAx>
    </c:plotArea>
    <c:legend>
      <c:legendPos val="r"/>
      <c:overlay val="0"/>
      <c:txPr>
        <a:bodyPr/>
        <a:lstStyle/>
        <a:p>
          <a:pPr>
            <a:defRPr lang="es-ES"/>
          </a:pPr>
          <a:endParaRPr lang="es-EC"/>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200"/>
            </a:pPr>
            <a:r>
              <a:rPr lang="en-US" sz="1200" b="1" i="0" baseline="0"/>
              <a:t>COMPARACIÓN 3er y 4to AÑO</a:t>
            </a:r>
            <a:endParaRPr lang="en-US" sz="12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Hoja1!$C$47</c:f>
              <c:strCache>
                <c:ptCount val="1"/>
                <c:pt idx="0">
                  <c:v>3 er AÑO</c:v>
                </c:pt>
              </c:strCache>
            </c:strRef>
          </c:tx>
          <c:invertIfNegative val="0"/>
          <c:cat>
            <c:strRef>
              <c:f>Hoja1!$B$48:$B$56</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Hoja1!$C$48:$C$56</c:f>
              <c:numCache>
                <c:formatCode>General</c:formatCode>
                <c:ptCount val="9"/>
                <c:pt idx="0">
                  <c:v>12.97</c:v>
                </c:pt>
                <c:pt idx="1">
                  <c:v>15.2</c:v>
                </c:pt>
                <c:pt idx="2">
                  <c:v>19.25</c:v>
                </c:pt>
                <c:pt idx="3">
                  <c:v>13.81</c:v>
                </c:pt>
                <c:pt idx="4">
                  <c:v>12.88</c:v>
                </c:pt>
                <c:pt idx="5">
                  <c:v>16.95</c:v>
                </c:pt>
                <c:pt idx="6">
                  <c:v>16.05</c:v>
                </c:pt>
                <c:pt idx="7">
                  <c:v>15.21</c:v>
                </c:pt>
                <c:pt idx="8">
                  <c:v>20</c:v>
                </c:pt>
              </c:numCache>
            </c:numRef>
          </c:val>
        </c:ser>
        <c:ser>
          <c:idx val="1"/>
          <c:order val="1"/>
          <c:tx>
            <c:strRef>
              <c:f>Hoja1!$D$47</c:f>
              <c:strCache>
                <c:ptCount val="1"/>
                <c:pt idx="0">
                  <c:v>4 to AÑO</c:v>
                </c:pt>
              </c:strCache>
            </c:strRef>
          </c:tx>
          <c:invertIfNegative val="0"/>
          <c:cat>
            <c:strRef>
              <c:f>Hoja1!$B$48:$B$56</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Hoja1!$D$48:$D$56</c:f>
              <c:numCache>
                <c:formatCode>General</c:formatCode>
                <c:ptCount val="9"/>
                <c:pt idx="0">
                  <c:v>19.14</c:v>
                </c:pt>
                <c:pt idx="1">
                  <c:v>17.57</c:v>
                </c:pt>
                <c:pt idx="2">
                  <c:v>19.510000000000009</c:v>
                </c:pt>
                <c:pt idx="3">
                  <c:v>16.41</c:v>
                </c:pt>
                <c:pt idx="4">
                  <c:v>16.760000000000002</c:v>
                </c:pt>
                <c:pt idx="5">
                  <c:v>17.989999999999881</c:v>
                </c:pt>
                <c:pt idx="6">
                  <c:v>18.690000000000001</c:v>
                </c:pt>
                <c:pt idx="7">
                  <c:v>17.86</c:v>
                </c:pt>
                <c:pt idx="8">
                  <c:v>20</c:v>
                </c:pt>
              </c:numCache>
            </c:numRef>
          </c:val>
        </c:ser>
        <c:dLbls>
          <c:showLegendKey val="0"/>
          <c:showVal val="0"/>
          <c:showCatName val="0"/>
          <c:showSerName val="0"/>
          <c:showPercent val="0"/>
          <c:showBubbleSize val="0"/>
        </c:dLbls>
        <c:gapWidth val="150"/>
        <c:shape val="box"/>
        <c:axId val="359045016"/>
        <c:axId val="359045408"/>
        <c:axId val="0"/>
      </c:bar3DChart>
      <c:catAx>
        <c:axId val="359045016"/>
        <c:scaling>
          <c:orientation val="minMax"/>
        </c:scaling>
        <c:delete val="0"/>
        <c:axPos val="b"/>
        <c:numFmt formatCode="General" sourceLinked="0"/>
        <c:majorTickMark val="out"/>
        <c:minorTickMark val="none"/>
        <c:tickLblPos val="nextTo"/>
        <c:txPr>
          <a:bodyPr/>
          <a:lstStyle/>
          <a:p>
            <a:pPr>
              <a:defRPr lang="es-ES" sz="900" b="1"/>
            </a:pPr>
            <a:endParaRPr lang="es-EC"/>
          </a:p>
        </c:txPr>
        <c:crossAx val="359045408"/>
        <c:crosses val="autoZero"/>
        <c:auto val="1"/>
        <c:lblAlgn val="ctr"/>
        <c:lblOffset val="100"/>
        <c:noMultiLvlLbl val="0"/>
      </c:catAx>
      <c:valAx>
        <c:axId val="359045408"/>
        <c:scaling>
          <c:orientation val="minMax"/>
        </c:scaling>
        <c:delete val="0"/>
        <c:axPos val="l"/>
        <c:majorGridlines/>
        <c:numFmt formatCode="General" sourceLinked="1"/>
        <c:majorTickMark val="out"/>
        <c:minorTickMark val="none"/>
        <c:tickLblPos val="nextTo"/>
        <c:txPr>
          <a:bodyPr/>
          <a:lstStyle/>
          <a:p>
            <a:pPr>
              <a:defRPr lang="es-ES" sz="700"/>
            </a:pPr>
            <a:endParaRPr lang="es-EC"/>
          </a:p>
        </c:txPr>
        <c:crossAx val="359045016"/>
        <c:crosses val="autoZero"/>
        <c:crossBetween val="between"/>
      </c:valAx>
    </c:plotArea>
    <c:legend>
      <c:legendPos val="r"/>
      <c:overlay val="0"/>
      <c:txPr>
        <a:bodyPr/>
        <a:lstStyle/>
        <a:p>
          <a:pPr>
            <a:defRPr lang="es-ES"/>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n-US" sz="1200"/>
              <a:t>RESULTADOS DE PRUEBAS FÍSICAS</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Hoja1!$C$6</c:f>
              <c:strCache>
                <c:ptCount val="1"/>
                <c:pt idx="0">
                  <c:v>1 er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Hoja1!$C$7:$C$15</c:f>
              <c:numCache>
                <c:formatCode>General</c:formatCode>
                <c:ptCount val="9"/>
                <c:pt idx="0">
                  <c:v>19.02</c:v>
                </c:pt>
                <c:pt idx="1">
                  <c:v>14.360000000000021</c:v>
                </c:pt>
                <c:pt idx="2">
                  <c:v>19.95999999999999</c:v>
                </c:pt>
                <c:pt idx="3">
                  <c:v>19.38</c:v>
                </c:pt>
                <c:pt idx="4">
                  <c:v>11.75</c:v>
                </c:pt>
                <c:pt idx="5">
                  <c:v>18.34</c:v>
                </c:pt>
                <c:pt idx="6">
                  <c:v>12.91</c:v>
                </c:pt>
                <c:pt idx="7">
                  <c:v>17.53</c:v>
                </c:pt>
                <c:pt idx="8">
                  <c:v>20</c:v>
                </c:pt>
              </c:numCache>
            </c:numRef>
          </c:val>
        </c:ser>
        <c:ser>
          <c:idx val="1"/>
          <c:order val="1"/>
          <c:tx>
            <c:strRef>
              <c:f>Hoja1!$D$6</c:f>
              <c:strCache>
                <c:ptCount val="1"/>
                <c:pt idx="0">
                  <c:v>2 do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Hoja1!$D$7:$D$15</c:f>
              <c:numCache>
                <c:formatCode>General</c:formatCode>
                <c:ptCount val="9"/>
                <c:pt idx="0">
                  <c:v>17.36</c:v>
                </c:pt>
                <c:pt idx="1">
                  <c:v>12.93</c:v>
                </c:pt>
                <c:pt idx="2">
                  <c:v>19.110000000000031</c:v>
                </c:pt>
                <c:pt idx="3">
                  <c:v>19.21</c:v>
                </c:pt>
                <c:pt idx="4">
                  <c:v>12.89</c:v>
                </c:pt>
                <c:pt idx="5">
                  <c:v>15.9</c:v>
                </c:pt>
                <c:pt idx="6">
                  <c:v>16.130000000000031</c:v>
                </c:pt>
                <c:pt idx="7">
                  <c:v>17.579999999999991</c:v>
                </c:pt>
                <c:pt idx="8">
                  <c:v>20</c:v>
                </c:pt>
              </c:numCache>
            </c:numRef>
          </c:val>
        </c:ser>
        <c:ser>
          <c:idx val="2"/>
          <c:order val="2"/>
          <c:tx>
            <c:strRef>
              <c:f>Hoja1!$E$6</c:f>
              <c:strCache>
                <c:ptCount val="1"/>
                <c:pt idx="0">
                  <c:v>3 er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Hoja1!$E$7:$E$15</c:f>
              <c:numCache>
                <c:formatCode>General</c:formatCode>
                <c:ptCount val="9"/>
                <c:pt idx="0">
                  <c:v>12.97</c:v>
                </c:pt>
                <c:pt idx="1">
                  <c:v>15.2</c:v>
                </c:pt>
                <c:pt idx="2">
                  <c:v>19.25</c:v>
                </c:pt>
                <c:pt idx="3">
                  <c:v>13.81</c:v>
                </c:pt>
                <c:pt idx="4">
                  <c:v>12.88</c:v>
                </c:pt>
                <c:pt idx="5">
                  <c:v>16.95</c:v>
                </c:pt>
                <c:pt idx="6">
                  <c:v>16.05</c:v>
                </c:pt>
                <c:pt idx="7">
                  <c:v>15.21</c:v>
                </c:pt>
                <c:pt idx="8">
                  <c:v>20</c:v>
                </c:pt>
              </c:numCache>
            </c:numRef>
          </c:val>
        </c:ser>
        <c:ser>
          <c:idx val="3"/>
          <c:order val="3"/>
          <c:tx>
            <c:strRef>
              <c:f>Hoja1!$F$6</c:f>
              <c:strCache>
                <c:ptCount val="1"/>
                <c:pt idx="0">
                  <c:v>4 to AÑO</c:v>
                </c:pt>
              </c:strCache>
            </c:strRef>
          </c:tx>
          <c:invertIfNegative val="0"/>
          <c:cat>
            <c:strRef>
              <c:f>Hoja1!$B$7:$B$15</c:f>
              <c:strCache>
                <c:ptCount val="9"/>
                <c:pt idx="0">
                  <c:v>TROTE</c:v>
                </c:pt>
                <c:pt idx="1">
                  <c:v>FLEXIONES DE CODO</c:v>
                </c:pt>
                <c:pt idx="2">
                  <c:v>FLEXIONES DE CADERA</c:v>
                </c:pt>
                <c:pt idx="3">
                  <c:v>NATACIÓN CRAW</c:v>
                </c:pt>
                <c:pt idx="4">
                  <c:v>CABO VERTICAL</c:v>
                </c:pt>
                <c:pt idx="5">
                  <c:v>PISTAS DE OBSTACULOS</c:v>
                </c:pt>
                <c:pt idx="6">
                  <c:v>NATACIÓN UTILITARIA</c:v>
                </c:pt>
                <c:pt idx="7">
                  <c:v>BUCEO</c:v>
                </c:pt>
                <c:pt idx="8">
                  <c:v>EJERCICIOS OBLIGATORIOS</c:v>
                </c:pt>
              </c:strCache>
            </c:strRef>
          </c:cat>
          <c:val>
            <c:numRef>
              <c:f>Hoja1!$F$7:$F$15</c:f>
              <c:numCache>
                <c:formatCode>General</c:formatCode>
                <c:ptCount val="9"/>
                <c:pt idx="0">
                  <c:v>19.14</c:v>
                </c:pt>
                <c:pt idx="1">
                  <c:v>17.57</c:v>
                </c:pt>
                <c:pt idx="2">
                  <c:v>19.510000000000009</c:v>
                </c:pt>
                <c:pt idx="3">
                  <c:v>16.41</c:v>
                </c:pt>
                <c:pt idx="4">
                  <c:v>16.760000000000002</c:v>
                </c:pt>
                <c:pt idx="5">
                  <c:v>17.989999999999881</c:v>
                </c:pt>
                <c:pt idx="6">
                  <c:v>18.690000000000001</c:v>
                </c:pt>
                <c:pt idx="7">
                  <c:v>17.86</c:v>
                </c:pt>
                <c:pt idx="8">
                  <c:v>20</c:v>
                </c:pt>
              </c:numCache>
            </c:numRef>
          </c:val>
        </c:ser>
        <c:dLbls>
          <c:showLegendKey val="0"/>
          <c:showVal val="0"/>
          <c:showCatName val="0"/>
          <c:showSerName val="0"/>
          <c:showPercent val="0"/>
          <c:showBubbleSize val="0"/>
        </c:dLbls>
        <c:gapWidth val="150"/>
        <c:shape val="box"/>
        <c:axId val="359039528"/>
        <c:axId val="359041880"/>
        <c:axId val="0"/>
      </c:bar3DChart>
      <c:catAx>
        <c:axId val="359039528"/>
        <c:scaling>
          <c:orientation val="minMax"/>
        </c:scaling>
        <c:delete val="0"/>
        <c:axPos val="b"/>
        <c:numFmt formatCode="General" sourceLinked="0"/>
        <c:majorTickMark val="out"/>
        <c:minorTickMark val="none"/>
        <c:tickLblPos val="nextTo"/>
        <c:txPr>
          <a:bodyPr/>
          <a:lstStyle/>
          <a:p>
            <a:pPr>
              <a:defRPr lang="es-ES" sz="900" b="1"/>
            </a:pPr>
            <a:endParaRPr lang="es-EC"/>
          </a:p>
        </c:txPr>
        <c:crossAx val="359041880"/>
        <c:crosses val="autoZero"/>
        <c:auto val="1"/>
        <c:lblAlgn val="ctr"/>
        <c:lblOffset val="100"/>
        <c:noMultiLvlLbl val="0"/>
      </c:catAx>
      <c:valAx>
        <c:axId val="359041880"/>
        <c:scaling>
          <c:orientation val="minMax"/>
        </c:scaling>
        <c:delete val="0"/>
        <c:axPos val="l"/>
        <c:majorGridlines/>
        <c:numFmt formatCode="General" sourceLinked="1"/>
        <c:majorTickMark val="out"/>
        <c:minorTickMark val="none"/>
        <c:tickLblPos val="nextTo"/>
        <c:txPr>
          <a:bodyPr/>
          <a:lstStyle/>
          <a:p>
            <a:pPr>
              <a:defRPr lang="es-ES" sz="700"/>
            </a:pPr>
            <a:endParaRPr lang="es-EC"/>
          </a:p>
        </c:txPr>
        <c:crossAx val="359039528"/>
        <c:crosses val="autoZero"/>
        <c:crossBetween val="between"/>
      </c:valAx>
    </c:plotArea>
    <c:legend>
      <c:legendPos val="r"/>
      <c:overlay val="0"/>
      <c:txPr>
        <a:bodyPr/>
        <a:lstStyle/>
        <a:p>
          <a:pPr>
            <a:defRPr lang="es-ES"/>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image" Target="../media/image3.jpe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image" Target="../media/image3.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image" Target="../media/image3.jpeg"/><Relationship Id="rId4" Type="http://schemas.openxmlformats.org/officeDocument/2006/relationships/image" Target="../media/image44.pn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7FC77-E149-4E82-BAB0-592657E569A3}" type="doc">
      <dgm:prSet loTypeId="urn:microsoft.com/office/officeart/2005/8/layout/vList3#1" loCatId="list" qsTypeId="urn:microsoft.com/office/officeart/2005/8/quickstyle/3d8" qsCatId="3D" csTypeId="urn:microsoft.com/office/officeart/2005/8/colors/accent1_2" csCatId="accent1" phldr="1"/>
      <dgm:spPr/>
      <dgm:t>
        <a:bodyPr/>
        <a:lstStyle/>
        <a:p>
          <a:endParaRPr lang="en-US"/>
        </a:p>
      </dgm:t>
    </dgm:pt>
    <dgm:pt modelId="{3D0B2DCC-8942-40FC-B898-2BFBBD3396B5}">
      <dgm:prSet custT="1"/>
      <dgm:spPr>
        <a:blipFill rotWithShape="0">
          <a:blip xmlns:r="http://schemas.openxmlformats.org/officeDocument/2006/relationships" r:embed="rId1"/>
          <a:tile tx="0" ty="0" sx="100000" sy="100000" flip="none" algn="tl"/>
        </a:blipFill>
      </dgm:spPr>
      <dgm:t>
        <a:bodyPr/>
        <a:lstStyle/>
        <a:p>
          <a:pPr algn="just" rtl="0"/>
          <a:r>
            <a:rPr lang="es-ES" sz="2000" b="1" dirty="0" smtClean="0">
              <a:solidFill>
                <a:schemeClr val="tx1"/>
              </a:solidFill>
              <a:effectLst>
                <a:outerShdw blurRad="38100" dist="38100" dir="2700000" algn="tl">
                  <a:srgbClr val="000000">
                    <a:alpha val="43137"/>
                  </a:srgbClr>
                </a:outerShdw>
              </a:effectLst>
            </a:rPr>
            <a:t>¿Cuáles son las Capacidades Físicas Básicas a desarrollarse por una cadete mujer durante el Acondicionamiento Físico en los cuatro años de la Escuela Superior Militar “Eloy Alfaro”?</a:t>
          </a:r>
          <a:endParaRPr lang="en-US" sz="2000" b="1" dirty="0">
            <a:solidFill>
              <a:schemeClr val="tx1"/>
            </a:solidFill>
            <a:effectLst>
              <a:outerShdw blurRad="38100" dist="38100" dir="2700000" algn="tl">
                <a:srgbClr val="000000">
                  <a:alpha val="43137"/>
                </a:srgbClr>
              </a:outerShdw>
            </a:effectLst>
          </a:endParaRPr>
        </a:p>
      </dgm:t>
    </dgm:pt>
    <dgm:pt modelId="{C215A0AB-BA42-4EFE-9DFB-7A82401C539B}" type="par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8FE97D61-93AD-42F4-A36D-B0DC1AC006DF}" type="sib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719519CD-34E2-4746-A9B1-7C0B9E9573DB}">
      <dgm:prSet custT="1"/>
      <dgm:spPr>
        <a:blipFill rotWithShape="0">
          <a:blip xmlns:r="http://schemas.openxmlformats.org/officeDocument/2006/relationships" r:embed="rId2"/>
          <a:tile tx="0" ty="0" sx="100000" sy="100000" flip="none" algn="tl"/>
        </a:blipFill>
      </dgm:spPr>
      <dgm:t>
        <a:bodyPr/>
        <a:lstStyle/>
        <a:p>
          <a:pPr algn="just" rtl="0"/>
          <a:r>
            <a:rPr lang="es-ES" sz="2000" b="1" dirty="0" smtClean="0">
              <a:solidFill>
                <a:schemeClr val="tx1"/>
              </a:solidFill>
            </a:rPr>
            <a:t>Determinar si los principios metodológicos y evaluaciones que rigen el acondicionamiento físico son los adecuados.</a:t>
          </a:r>
          <a:endParaRPr lang="en-US" sz="2000" b="1" i="1" dirty="0">
            <a:solidFill>
              <a:schemeClr val="tx1"/>
            </a:solidFill>
            <a:effectLst>
              <a:outerShdw blurRad="38100" dist="38100" dir="2700000" algn="tl">
                <a:srgbClr val="000000">
                  <a:alpha val="43137"/>
                </a:srgbClr>
              </a:outerShdw>
            </a:effectLst>
          </a:endParaRPr>
        </a:p>
      </dgm:t>
    </dgm:pt>
    <dgm:pt modelId="{494677CB-7849-4CE9-B92C-CB74FA9FB412}" type="par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FEAF32F9-FABE-4B74-9446-B0F9972CF515}" type="sib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C9A728D0-6AFB-4399-969E-585A52398EA1}" type="pres">
      <dgm:prSet presAssocID="{4BD7FC77-E149-4E82-BAB0-592657E569A3}" presName="linearFlow" presStyleCnt="0">
        <dgm:presLayoutVars>
          <dgm:dir/>
          <dgm:resizeHandles val="exact"/>
        </dgm:presLayoutVars>
      </dgm:prSet>
      <dgm:spPr/>
      <dgm:t>
        <a:bodyPr/>
        <a:lstStyle/>
        <a:p>
          <a:endParaRPr lang="en-US"/>
        </a:p>
      </dgm:t>
    </dgm:pt>
    <dgm:pt modelId="{F6FBB8C4-7C99-46DD-8107-AECBAD4F508A}" type="pres">
      <dgm:prSet presAssocID="{3D0B2DCC-8942-40FC-B898-2BFBBD3396B5}" presName="composite" presStyleCnt="0"/>
      <dgm:spPr/>
    </dgm:pt>
    <dgm:pt modelId="{3ED1FA27-E21F-4CF8-9297-B70ABFB1CD69}" type="pres">
      <dgm:prSet presAssocID="{3D0B2DCC-8942-40FC-B898-2BFBBD3396B5}" presName="imgShp" presStyleLbl="fgImgPlace1" presStyleIdx="0" presStyleCnt="2"/>
      <dgm:spPr>
        <a:blipFill rotWithShape="0">
          <a:blip xmlns:r="http://schemas.openxmlformats.org/officeDocument/2006/relationships" r:embed="rId3"/>
          <a:stretch>
            <a:fillRect/>
          </a:stretch>
        </a:blipFill>
      </dgm:spPr>
      <dgm:t>
        <a:bodyPr/>
        <a:lstStyle/>
        <a:p>
          <a:endParaRPr lang="en-US"/>
        </a:p>
      </dgm:t>
    </dgm:pt>
    <dgm:pt modelId="{1A79307C-4576-4127-ACEE-36D01EA748BD}" type="pres">
      <dgm:prSet presAssocID="{3D0B2DCC-8942-40FC-B898-2BFBBD3396B5}" presName="txShp" presStyleLbl="node1" presStyleIdx="0" presStyleCnt="2">
        <dgm:presLayoutVars>
          <dgm:bulletEnabled val="1"/>
        </dgm:presLayoutVars>
      </dgm:prSet>
      <dgm:spPr/>
      <dgm:t>
        <a:bodyPr/>
        <a:lstStyle/>
        <a:p>
          <a:endParaRPr lang="en-US"/>
        </a:p>
      </dgm:t>
    </dgm:pt>
    <dgm:pt modelId="{59C80925-3E96-4288-8E0C-6397B501D50C}" type="pres">
      <dgm:prSet presAssocID="{8FE97D61-93AD-42F4-A36D-B0DC1AC006DF}" presName="spacing" presStyleCnt="0"/>
      <dgm:spPr/>
    </dgm:pt>
    <dgm:pt modelId="{BCFDD599-0D36-4B80-8B71-E4EBE6AAD64F}" type="pres">
      <dgm:prSet presAssocID="{719519CD-34E2-4746-A9B1-7C0B9E9573DB}" presName="composite" presStyleCnt="0"/>
      <dgm:spPr/>
    </dgm:pt>
    <dgm:pt modelId="{9398C9CA-CD67-4D4F-82A9-38C3CAF123D4}" type="pres">
      <dgm:prSet presAssocID="{719519CD-34E2-4746-A9B1-7C0B9E9573DB}" presName="imgShp" presStyleLbl="fgImgPlace1" presStyleIdx="1" presStyleCnt="2"/>
      <dgm:spPr>
        <a:blipFill rotWithShape="0">
          <a:blip xmlns:r="http://schemas.openxmlformats.org/officeDocument/2006/relationships" r:embed="rId4"/>
          <a:stretch>
            <a:fillRect/>
          </a:stretch>
        </a:blipFill>
      </dgm:spPr>
      <dgm:t>
        <a:bodyPr/>
        <a:lstStyle/>
        <a:p>
          <a:endParaRPr lang="en-US"/>
        </a:p>
      </dgm:t>
    </dgm:pt>
    <dgm:pt modelId="{1EDA20CA-4591-45F6-A26F-BD32EA5AB86F}" type="pres">
      <dgm:prSet presAssocID="{719519CD-34E2-4746-A9B1-7C0B9E9573DB}" presName="txShp" presStyleLbl="node1" presStyleIdx="1" presStyleCnt="2">
        <dgm:presLayoutVars>
          <dgm:bulletEnabled val="1"/>
        </dgm:presLayoutVars>
      </dgm:prSet>
      <dgm:spPr/>
      <dgm:t>
        <a:bodyPr/>
        <a:lstStyle/>
        <a:p>
          <a:endParaRPr lang="en-US"/>
        </a:p>
      </dgm:t>
    </dgm:pt>
  </dgm:ptLst>
  <dgm:cxnLst>
    <dgm:cxn modelId="{95352C84-B6C6-4BB2-B6AC-8C59D8909441}" type="presOf" srcId="{4BD7FC77-E149-4E82-BAB0-592657E569A3}" destId="{C9A728D0-6AFB-4399-969E-585A52398EA1}" srcOrd="0" destOrd="0" presId="urn:microsoft.com/office/officeart/2005/8/layout/vList3#1"/>
    <dgm:cxn modelId="{DF505F95-DF53-4191-96AA-619A25EC568A}" type="presOf" srcId="{3D0B2DCC-8942-40FC-B898-2BFBBD3396B5}" destId="{1A79307C-4576-4127-ACEE-36D01EA748BD}" srcOrd="0" destOrd="0" presId="urn:microsoft.com/office/officeart/2005/8/layout/vList3#1"/>
    <dgm:cxn modelId="{AD9B1956-C940-4A3E-8551-3954984EF37D}" srcId="{4BD7FC77-E149-4E82-BAB0-592657E569A3}" destId="{3D0B2DCC-8942-40FC-B898-2BFBBD3396B5}" srcOrd="0" destOrd="0" parTransId="{C215A0AB-BA42-4EFE-9DFB-7A82401C539B}" sibTransId="{8FE97D61-93AD-42F4-A36D-B0DC1AC006DF}"/>
    <dgm:cxn modelId="{EAA34CE8-60CD-4977-9536-39E0FB0A0D5C}" srcId="{4BD7FC77-E149-4E82-BAB0-592657E569A3}" destId="{719519CD-34E2-4746-A9B1-7C0B9E9573DB}" srcOrd="1" destOrd="0" parTransId="{494677CB-7849-4CE9-B92C-CB74FA9FB412}" sibTransId="{FEAF32F9-FABE-4B74-9446-B0F9972CF515}"/>
    <dgm:cxn modelId="{A54495EF-558F-4D97-8986-08106F07F282}" type="presOf" srcId="{719519CD-34E2-4746-A9B1-7C0B9E9573DB}" destId="{1EDA20CA-4591-45F6-A26F-BD32EA5AB86F}" srcOrd="0" destOrd="0" presId="urn:microsoft.com/office/officeart/2005/8/layout/vList3#1"/>
    <dgm:cxn modelId="{83C9D1D3-4761-4F79-BB79-15088C5E105A}" type="presParOf" srcId="{C9A728D0-6AFB-4399-969E-585A52398EA1}" destId="{F6FBB8C4-7C99-46DD-8107-AECBAD4F508A}" srcOrd="0" destOrd="0" presId="urn:microsoft.com/office/officeart/2005/8/layout/vList3#1"/>
    <dgm:cxn modelId="{469C4299-8852-427C-82EF-DFE4B719C338}" type="presParOf" srcId="{F6FBB8C4-7C99-46DD-8107-AECBAD4F508A}" destId="{3ED1FA27-E21F-4CF8-9297-B70ABFB1CD69}" srcOrd="0" destOrd="0" presId="urn:microsoft.com/office/officeart/2005/8/layout/vList3#1"/>
    <dgm:cxn modelId="{A274616D-70F1-4200-9943-7365B98FD54F}" type="presParOf" srcId="{F6FBB8C4-7C99-46DD-8107-AECBAD4F508A}" destId="{1A79307C-4576-4127-ACEE-36D01EA748BD}" srcOrd="1" destOrd="0" presId="urn:microsoft.com/office/officeart/2005/8/layout/vList3#1"/>
    <dgm:cxn modelId="{71337EC2-5ACD-48A0-ACA1-ED85C0588777}" type="presParOf" srcId="{C9A728D0-6AFB-4399-969E-585A52398EA1}" destId="{59C80925-3E96-4288-8E0C-6397B501D50C}" srcOrd="1" destOrd="0" presId="urn:microsoft.com/office/officeart/2005/8/layout/vList3#1"/>
    <dgm:cxn modelId="{8343576C-D6BA-4848-8A68-073BFB2DFCE2}" type="presParOf" srcId="{C9A728D0-6AFB-4399-969E-585A52398EA1}" destId="{BCFDD599-0D36-4B80-8B71-E4EBE6AAD64F}" srcOrd="2" destOrd="0" presId="urn:microsoft.com/office/officeart/2005/8/layout/vList3#1"/>
    <dgm:cxn modelId="{75395464-D0AF-4E1B-B4B4-C50A25730363}" type="presParOf" srcId="{BCFDD599-0D36-4B80-8B71-E4EBE6AAD64F}" destId="{9398C9CA-CD67-4D4F-82A9-38C3CAF123D4}" srcOrd="0" destOrd="0" presId="urn:microsoft.com/office/officeart/2005/8/layout/vList3#1"/>
    <dgm:cxn modelId="{58888348-FEC9-410B-B899-5CF3D0A4F2DE}" type="presParOf" srcId="{BCFDD599-0D36-4B80-8B71-E4EBE6AAD64F}" destId="{1EDA20CA-4591-45F6-A26F-BD32EA5AB86F}" srcOrd="1" destOrd="0" presId="urn:microsoft.com/office/officeart/2005/8/layout/vList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7FC77-E149-4E82-BAB0-592657E569A3}"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en-US"/>
        </a:p>
      </dgm:t>
    </dgm:pt>
    <dgm:pt modelId="{3D0B2DCC-8942-40FC-B898-2BFBBD3396B5}">
      <dgm:prSet custT="1"/>
      <dgm:spPr>
        <a:blipFill rotWithShape="0">
          <a:blip xmlns:r="http://schemas.openxmlformats.org/officeDocument/2006/relationships" r:embed="rId1"/>
          <a:stretch>
            <a:fillRect/>
          </a:stretch>
        </a:blipFill>
      </dgm:spPr>
      <dgm:t>
        <a:bodyPr/>
        <a:lstStyle/>
        <a:p>
          <a:pPr rtl="0"/>
          <a:endParaRPr lang="en-US" sz="2000" b="1" i="0" dirty="0">
            <a:solidFill>
              <a:schemeClr val="tx1"/>
            </a:solidFill>
            <a:effectLst>
              <a:outerShdw blurRad="38100" dist="38100" dir="2700000" algn="tl">
                <a:srgbClr val="000000">
                  <a:alpha val="43137"/>
                </a:srgbClr>
              </a:outerShdw>
            </a:effectLst>
          </a:endParaRPr>
        </a:p>
      </dgm:t>
    </dgm:pt>
    <dgm:pt modelId="{C215A0AB-BA42-4EFE-9DFB-7A82401C539B}" type="par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8FE97D61-93AD-42F4-A36D-B0DC1AC006DF}" type="sib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719519CD-34E2-4746-A9B1-7C0B9E9573DB}">
      <dgm:prSet custT="1"/>
      <dgm:spPr>
        <a:blipFill rotWithShape="0">
          <a:blip xmlns:r="http://schemas.openxmlformats.org/officeDocument/2006/relationships" r:embed="rId2"/>
          <a:stretch>
            <a:fillRect/>
          </a:stretch>
        </a:blipFill>
      </dgm:spPr>
      <dgm:t>
        <a:bodyPr/>
        <a:lstStyle/>
        <a:p>
          <a:pPr rtl="0"/>
          <a:endParaRPr lang="en-US" sz="2000" b="1" i="1" dirty="0">
            <a:solidFill>
              <a:schemeClr val="tx1"/>
            </a:solidFill>
            <a:effectLst>
              <a:outerShdw blurRad="38100" dist="38100" dir="2700000" algn="tl">
                <a:srgbClr val="000000">
                  <a:alpha val="43137"/>
                </a:srgbClr>
              </a:outerShdw>
            </a:effectLst>
          </a:endParaRPr>
        </a:p>
      </dgm:t>
    </dgm:pt>
    <dgm:pt modelId="{494677CB-7849-4CE9-B92C-CB74FA9FB412}" type="par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FEAF32F9-FABE-4B74-9446-B0F9972CF515}" type="sib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EE970383-5B4A-4F2D-BC64-C133CB7D42D4}">
      <dgm:prSet custT="1"/>
      <dgm:spPr>
        <a:blipFill rotWithShape="0">
          <a:blip xmlns:r="http://schemas.openxmlformats.org/officeDocument/2006/relationships" r:embed="rId3"/>
          <a:stretch>
            <a:fillRect/>
          </a:stretch>
        </a:blipFill>
      </dgm:spPr>
      <dgm:t>
        <a:bodyPr/>
        <a:lstStyle/>
        <a:p>
          <a:pPr rtl="0"/>
          <a:endParaRPr lang="en-US" sz="1800" b="1" i="1" dirty="0">
            <a:solidFill>
              <a:schemeClr val="bg1"/>
            </a:solidFill>
            <a:effectLst>
              <a:outerShdw blurRad="38100" dist="38100" dir="2700000" algn="tl">
                <a:srgbClr val="000000">
                  <a:alpha val="43137"/>
                </a:srgbClr>
              </a:outerShdw>
            </a:effectLst>
          </a:endParaRPr>
        </a:p>
      </dgm:t>
    </dgm:pt>
    <dgm:pt modelId="{C3700926-C22B-42DF-946F-B06250D17C23}" type="par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747E960F-30E1-4CD6-A939-9302D60DA598}" type="sib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F42787D0-269A-48B7-AF75-B761700941D0}" type="pres">
      <dgm:prSet presAssocID="{4BD7FC77-E149-4E82-BAB0-592657E569A3}" presName="compositeShape" presStyleCnt="0">
        <dgm:presLayoutVars>
          <dgm:chMax val="7"/>
          <dgm:dir/>
          <dgm:resizeHandles val="exact"/>
        </dgm:presLayoutVars>
      </dgm:prSet>
      <dgm:spPr/>
      <dgm:t>
        <a:bodyPr/>
        <a:lstStyle/>
        <a:p>
          <a:endParaRPr lang="en-US"/>
        </a:p>
      </dgm:t>
    </dgm:pt>
    <dgm:pt modelId="{CB441D3D-6BBE-4962-8CE6-5460B9293B58}" type="pres">
      <dgm:prSet presAssocID="{3D0B2DCC-8942-40FC-B898-2BFBBD3396B5}" presName="circ1" presStyleLbl="vennNode1" presStyleIdx="0" presStyleCnt="3" custLinFactNeighborX="-40882" custLinFactNeighborY="66098"/>
      <dgm:spPr/>
      <dgm:t>
        <a:bodyPr/>
        <a:lstStyle/>
        <a:p>
          <a:endParaRPr lang="en-US"/>
        </a:p>
      </dgm:t>
    </dgm:pt>
    <dgm:pt modelId="{E0B60FAB-13A5-4FBC-865A-430A8DD57E0B}" type="pres">
      <dgm:prSet presAssocID="{3D0B2DCC-8942-40FC-B898-2BFBBD3396B5}" presName="circ1Tx" presStyleLbl="revTx" presStyleIdx="0" presStyleCnt="0">
        <dgm:presLayoutVars>
          <dgm:chMax val="0"/>
          <dgm:chPref val="0"/>
          <dgm:bulletEnabled val="1"/>
        </dgm:presLayoutVars>
      </dgm:prSet>
      <dgm:spPr/>
      <dgm:t>
        <a:bodyPr/>
        <a:lstStyle/>
        <a:p>
          <a:endParaRPr lang="en-US"/>
        </a:p>
      </dgm:t>
    </dgm:pt>
    <dgm:pt modelId="{5A74931B-8A4F-4359-BB97-F35AE9388CD0}" type="pres">
      <dgm:prSet presAssocID="{719519CD-34E2-4746-A9B1-7C0B9E9573DB}" presName="circ2" presStyleLbl="vennNode1" presStyleIdx="1" presStyleCnt="3" custLinFactNeighborX="36644" custLinFactNeighborY="11174"/>
      <dgm:spPr/>
      <dgm:t>
        <a:bodyPr/>
        <a:lstStyle/>
        <a:p>
          <a:endParaRPr lang="en-US"/>
        </a:p>
      </dgm:t>
    </dgm:pt>
    <dgm:pt modelId="{A03CC7A0-9379-444E-8EA5-60FAD466DDE1}" type="pres">
      <dgm:prSet presAssocID="{719519CD-34E2-4746-A9B1-7C0B9E9573DB}" presName="circ2Tx" presStyleLbl="revTx" presStyleIdx="0" presStyleCnt="0">
        <dgm:presLayoutVars>
          <dgm:chMax val="0"/>
          <dgm:chPref val="0"/>
          <dgm:bulletEnabled val="1"/>
        </dgm:presLayoutVars>
      </dgm:prSet>
      <dgm:spPr/>
      <dgm:t>
        <a:bodyPr/>
        <a:lstStyle/>
        <a:p>
          <a:endParaRPr lang="en-US"/>
        </a:p>
      </dgm:t>
    </dgm:pt>
    <dgm:pt modelId="{421692D6-9C8C-4CB0-A1E7-A9CF53851330}" type="pres">
      <dgm:prSet presAssocID="{EE970383-5B4A-4F2D-BC64-C133CB7D42D4}" presName="circ3" presStyleLbl="vennNode1" presStyleIdx="2" presStyleCnt="3" custLinFactNeighborX="36868" custLinFactNeighborY="-72159"/>
      <dgm:spPr/>
      <dgm:t>
        <a:bodyPr/>
        <a:lstStyle/>
        <a:p>
          <a:endParaRPr lang="en-US"/>
        </a:p>
      </dgm:t>
    </dgm:pt>
    <dgm:pt modelId="{E1333D1C-570D-45E9-B189-6A288AD00FBE}" type="pres">
      <dgm:prSet presAssocID="{EE970383-5B4A-4F2D-BC64-C133CB7D42D4}" presName="circ3Tx" presStyleLbl="revTx" presStyleIdx="0" presStyleCnt="0">
        <dgm:presLayoutVars>
          <dgm:chMax val="0"/>
          <dgm:chPref val="0"/>
          <dgm:bulletEnabled val="1"/>
        </dgm:presLayoutVars>
      </dgm:prSet>
      <dgm:spPr/>
      <dgm:t>
        <a:bodyPr/>
        <a:lstStyle/>
        <a:p>
          <a:endParaRPr lang="en-US"/>
        </a:p>
      </dgm:t>
    </dgm:pt>
  </dgm:ptLst>
  <dgm:cxnLst>
    <dgm:cxn modelId="{AD9B1956-C940-4A3E-8551-3954984EF37D}" srcId="{4BD7FC77-E149-4E82-BAB0-592657E569A3}" destId="{3D0B2DCC-8942-40FC-B898-2BFBBD3396B5}" srcOrd="0" destOrd="0" parTransId="{C215A0AB-BA42-4EFE-9DFB-7A82401C539B}" sibTransId="{8FE97D61-93AD-42F4-A36D-B0DC1AC006DF}"/>
    <dgm:cxn modelId="{ED20CA1A-807E-4E82-815F-4C9080F46163}" type="presOf" srcId="{EE970383-5B4A-4F2D-BC64-C133CB7D42D4}" destId="{E1333D1C-570D-45E9-B189-6A288AD00FBE}" srcOrd="1" destOrd="0" presId="urn:microsoft.com/office/officeart/2005/8/layout/venn1"/>
    <dgm:cxn modelId="{0FCA7F87-9437-461A-AD65-AE06C4582C1B}" type="presOf" srcId="{719519CD-34E2-4746-A9B1-7C0B9E9573DB}" destId="{5A74931B-8A4F-4359-BB97-F35AE9388CD0}" srcOrd="0" destOrd="0" presId="urn:microsoft.com/office/officeart/2005/8/layout/venn1"/>
    <dgm:cxn modelId="{EAA34CE8-60CD-4977-9536-39E0FB0A0D5C}" srcId="{4BD7FC77-E149-4E82-BAB0-592657E569A3}" destId="{719519CD-34E2-4746-A9B1-7C0B9E9573DB}" srcOrd="1" destOrd="0" parTransId="{494677CB-7849-4CE9-B92C-CB74FA9FB412}" sibTransId="{FEAF32F9-FABE-4B74-9446-B0F9972CF515}"/>
    <dgm:cxn modelId="{82E4189C-95F5-4C0B-8BBD-54FC75E4D5F3}" type="presOf" srcId="{3D0B2DCC-8942-40FC-B898-2BFBBD3396B5}" destId="{E0B60FAB-13A5-4FBC-865A-430A8DD57E0B}" srcOrd="1" destOrd="0" presId="urn:microsoft.com/office/officeart/2005/8/layout/venn1"/>
    <dgm:cxn modelId="{3785A88D-D264-4EB4-A6B6-734D522D5CBC}" type="presOf" srcId="{4BD7FC77-E149-4E82-BAB0-592657E569A3}" destId="{F42787D0-269A-48B7-AF75-B761700941D0}" srcOrd="0" destOrd="0" presId="urn:microsoft.com/office/officeart/2005/8/layout/venn1"/>
    <dgm:cxn modelId="{2A4203C4-9D80-48E8-B69F-45512CFD1664}" type="presOf" srcId="{3D0B2DCC-8942-40FC-B898-2BFBBD3396B5}" destId="{CB441D3D-6BBE-4962-8CE6-5460B9293B58}" srcOrd="0" destOrd="0" presId="urn:microsoft.com/office/officeart/2005/8/layout/venn1"/>
    <dgm:cxn modelId="{725ED386-8329-4D73-9E8D-4A0539B0B476}" type="presOf" srcId="{719519CD-34E2-4746-A9B1-7C0B9E9573DB}" destId="{A03CC7A0-9379-444E-8EA5-60FAD466DDE1}" srcOrd="1" destOrd="0" presId="urn:microsoft.com/office/officeart/2005/8/layout/venn1"/>
    <dgm:cxn modelId="{3134942D-E3A7-4F9B-BD9D-640FCBBF6115}" type="presOf" srcId="{EE970383-5B4A-4F2D-BC64-C133CB7D42D4}" destId="{421692D6-9C8C-4CB0-A1E7-A9CF53851330}" srcOrd="0" destOrd="0" presId="urn:microsoft.com/office/officeart/2005/8/layout/venn1"/>
    <dgm:cxn modelId="{692130F3-9230-493D-9EFC-C29F302CD2D0}" srcId="{4BD7FC77-E149-4E82-BAB0-592657E569A3}" destId="{EE970383-5B4A-4F2D-BC64-C133CB7D42D4}" srcOrd="2" destOrd="0" parTransId="{C3700926-C22B-42DF-946F-B06250D17C23}" sibTransId="{747E960F-30E1-4CD6-A939-9302D60DA598}"/>
    <dgm:cxn modelId="{4E50D2F8-3FE6-4FA1-8B0F-6C2F936F2804}" type="presParOf" srcId="{F42787D0-269A-48B7-AF75-B761700941D0}" destId="{CB441D3D-6BBE-4962-8CE6-5460B9293B58}" srcOrd="0" destOrd="0" presId="urn:microsoft.com/office/officeart/2005/8/layout/venn1"/>
    <dgm:cxn modelId="{30B92D6A-F00F-40D1-A27A-4FAD78F40722}" type="presParOf" srcId="{F42787D0-269A-48B7-AF75-B761700941D0}" destId="{E0B60FAB-13A5-4FBC-865A-430A8DD57E0B}" srcOrd="1" destOrd="0" presId="urn:microsoft.com/office/officeart/2005/8/layout/venn1"/>
    <dgm:cxn modelId="{8EBA165F-CBEA-49FD-AFD5-EEF21E5F39F6}" type="presParOf" srcId="{F42787D0-269A-48B7-AF75-B761700941D0}" destId="{5A74931B-8A4F-4359-BB97-F35AE9388CD0}" srcOrd="2" destOrd="0" presId="urn:microsoft.com/office/officeart/2005/8/layout/venn1"/>
    <dgm:cxn modelId="{8B45AF49-5546-4BE0-8748-5E7A292DC6C1}" type="presParOf" srcId="{F42787D0-269A-48B7-AF75-B761700941D0}" destId="{A03CC7A0-9379-444E-8EA5-60FAD466DDE1}" srcOrd="3" destOrd="0" presId="urn:microsoft.com/office/officeart/2005/8/layout/venn1"/>
    <dgm:cxn modelId="{C80D7004-A8E2-42BB-AA03-10DF1D1BE6D8}" type="presParOf" srcId="{F42787D0-269A-48B7-AF75-B761700941D0}" destId="{421692D6-9C8C-4CB0-A1E7-A9CF53851330}" srcOrd="4" destOrd="0" presId="urn:microsoft.com/office/officeart/2005/8/layout/venn1"/>
    <dgm:cxn modelId="{40477F28-97F8-458E-9FFD-60269064C33E}" type="presParOf" srcId="{F42787D0-269A-48B7-AF75-B761700941D0}" destId="{E1333D1C-570D-45E9-B189-6A288AD00FBE}" srcOrd="5" destOrd="0" presId="urn:microsoft.com/office/officeart/2005/8/layout/ven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7FC77-E149-4E82-BAB0-592657E569A3}" type="doc">
      <dgm:prSet loTypeId="urn:microsoft.com/office/officeart/2005/8/layout/vList3#2" loCatId="list" qsTypeId="urn:microsoft.com/office/officeart/2005/8/quickstyle/3d8" qsCatId="3D" csTypeId="urn:microsoft.com/office/officeart/2005/8/colors/accent1_2" csCatId="accent1" phldr="1"/>
      <dgm:spPr/>
      <dgm:t>
        <a:bodyPr/>
        <a:lstStyle/>
        <a:p>
          <a:endParaRPr lang="en-US"/>
        </a:p>
      </dgm:t>
    </dgm:pt>
    <dgm:pt modelId="{3D0B2DCC-8942-40FC-B898-2BFBBD3396B5}">
      <dgm:prSet custT="1"/>
      <dgm:spPr>
        <a:blipFill rotWithShape="0">
          <a:blip xmlns:r="http://schemas.openxmlformats.org/officeDocument/2006/relationships" r:embed="rId1"/>
          <a:tile tx="0" ty="0" sx="100000" sy="100000" flip="none" algn="tl"/>
        </a:blipFill>
      </dgm:spPr>
      <dgm:t>
        <a:bodyPr/>
        <a:lstStyle/>
        <a:p>
          <a:pPr algn="just" rtl="0"/>
          <a:r>
            <a:rPr lang="es-ES" sz="1800" b="1" dirty="0" smtClean="0">
              <a:solidFill>
                <a:schemeClr val="tx1"/>
              </a:solidFill>
            </a:rPr>
            <a:t>Analizar la planificación del acondicionamiento físico de las cadetes mujeres de la escuela militar y sus resultados, con la finalidad de determinar mediante técnicas adecuadas las causas de las variaciones existentes y obtener el máximo beneficio al rendimiento del personal femenino.</a:t>
          </a:r>
          <a:endParaRPr lang="en-US" sz="1800" b="1" i="0" dirty="0">
            <a:solidFill>
              <a:schemeClr val="tx1"/>
            </a:solidFill>
            <a:effectLst>
              <a:outerShdw blurRad="38100" dist="38100" dir="2700000" algn="tl">
                <a:srgbClr val="000000">
                  <a:alpha val="43137"/>
                </a:srgbClr>
              </a:outerShdw>
            </a:effectLst>
          </a:endParaRPr>
        </a:p>
      </dgm:t>
    </dgm:pt>
    <dgm:pt modelId="{C215A0AB-BA42-4EFE-9DFB-7A82401C539B}" type="par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8FE97D61-93AD-42F4-A36D-B0DC1AC006DF}" type="sib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719519CD-34E2-4746-A9B1-7C0B9E9573DB}">
      <dgm:prSet custT="1"/>
      <dgm:spPr>
        <a:blipFill rotWithShape="0">
          <a:blip xmlns:r="http://schemas.openxmlformats.org/officeDocument/2006/relationships" r:embed="rId2"/>
          <a:tile tx="0" ty="0" sx="100000" sy="100000" flip="none" algn="tl"/>
        </a:blipFill>
      </dgm:spPr>
      <dgm:t>
        <a:bodyPr/>
        <a:lstStyle/>
        <a:p>
          <a:pPr algn="just" rtl="0"/>
          <a:r>
            <a:rPr lang="es-ES" sz="2000" dirty="0" smtClean="0">
              <a:solidFill>
                <a:schemeClr val="tx1"/>
              </a:solidFill>
            </a:rPr>
            <a:t>Analizar las capacidades físicas y habilidades específicas de las cadetes mujeres de la Escuela Superior Militar “Eloy Alfaro”,  en base a los resultados de pruebas físicas semestrales.</a:t>
          </a:r>
          <a:endParaRPr lang="en-US" sz="2000" b="1" i="1" dirty="0">
            <a:solidFill>
              <a:schemeClr val="tx1"/>
            </a:solidFill>
            <a:effectLst>
              <a:outerShdw blurRad="38100" dist="38100" dir="2700000" algn="tl">
                <a:srgbClr val="000000">
                  <a:alpha val="43137"/>
                </a:srgbClr>
              </a:outerShdw>
            </a:effectLst>
          </a:endParaRPr>
        </a:p>
      </dgm:t>
    </dgm:pt>
    <dgm:pt modelId="{494677CB-7849-4CE9-B92C-CB74FA9FB412}" type="par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FEAF32F9-FABE-4B74-9446-B0F9972CF515}" type="sib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EE970383-5B4A-4F2D-BC64-C133CB7D42D4}">
      <dgm:prSet custT="1"/>
      <dgm:spPr>
        <a:blipFill rotWithShape="0">
          <a:blip xmlns:r="http://schemas.openxmlformats.org/officeDocument/2006/relationships" r:embed="rId3"/>
          <a:tile tx="0" ty="0" sx="100000" sy="100000" flip="none" algn="tl"/>
        </a:blipFill>
      </dgm:spPr>
      <dgm:t>
        <a:bodyPr/>
        <a:lstStyle/>
        <a:p>
          <a:pPr algn="just" rtl="0"/>
          <a:r>
            <a:rPr lang="es-ES" sz="2400" dirty="0" smtClean="0"/>
            <a:t>Proponer  tareas dirigidas para mejorar  la Condición Física de las cadetes mujeres de la Escuela Superior Militar “Eloy Alfaro”.</a:t>
          </a:r>
          <a:endParaRPr lang="en-US" sz="2400" b="1" i="1" dirty="0">
            <a:solidFill>
              <a:schemeClr val="bg1"/>
            </a:solidFill>
            <a:effectLst>
              <a:outerShdw blurRad="38100" dist="38100" dir="2700000" algn="tl">
                <a:srgbClr val="000000">
                  <a:alpha val="43137"/>
                </a:srgbClr>
              </a:outerShdw>
            </a:effectLst>
          </a:endParaRPr>
        </a:p>
      </dgm:t>
    </dgm:pt>
    <dgm:pt modelId="{C3700926-C22B-42DF-946F-B06250D17C23}" type="par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747E960F-30E1-4CD6-A939-9302D60DA598}" type="sib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C9A728D0-6AFB-4399-969E-585A52398EA1}" type="pres">
      <dgm:prSet presAssocID="{4BD7FC77-E149-4E82-BAB0-592657E569A3}" presName="linearFlow" presStyleCnt="0">
        <dgm:presLayoutVars>
          <dgm:dir/>
          <dgm:resizeHandles val="exact"/>
        </dgm:presLayoutVars>
      </dgm:prSet>
      <dgm:spPr/>
      <dgm:t>
        <a:bodyPr/>
        <a:lstStyle/>
        <a:p>
          <a:endParaRPr lang="en-US"/>
        </a:p>
      </dgm:t>
    </dgm:pt>
    <dgm:pt modelId="{F6FBB8C4-7C99-46DD-8107-AECBAD4F508A}" type="pres">
      <dgm:prSet presAssocID="{3D0B2DCC-8942-40FC-B898-2BFBBD3396B5}" presName="composite" presStyleCnt="0"/>
      <dgm:spPr/>
    </dgm:pt>
    <dgm:pt modelId="{3ED1FA27-E21F-4CF8-9297-B70ABFB1CD69}" type="pres">
      <dgm:prSet presAssocID="{3D0B2DCC-8942-40FC-B898-2BFBBD3396B5}" presName="imgShp" presStyleLbl="fgImgPlace1" presStyleIdx="0" presStyleCnt="3"/>
      <dgm:spPr>
        <a:blipFill rotWithShape="0">
          <a:blip xmlns:r="http://schemas.openxmlformats.org/officeDocument/2006/relationships" r:embed="rId4"/>
          <a:stretch>
            <a:fillRect/>
          </a:stretch>
        </a:blipFill>
      </dgm:spPr>
      <dgm:t>
        <a:bodyPr/>
        <a:lstStyle/>
        <a:p>
          <a:endParaRPr lang="en-US"/>
        </a:p>
      </dgm:t>
    </dgm:pt>
    <dgm:pt modelId="{1A79307C-4576-4127-ACEE-36D01EA748BD}" type="pres">
      <dgm:prSet presAssocID="{3D0B2DCC-8942-40FC-B898-2BFBBD3396B5}" presName="txShp" presStyleLbl="node1" presStyleIdx="0" presStyleCnt="3">
        <dgm:presLayoutVars>
          <dgm:bulletEnabled val="1"/>
        </dgm:presLayoutVars>
      </dgm:prSet>
      <dgm:spPr/>
      <dgm:t>
        <a:bodyPr/>
        <a:lstStyle/>
        <a:p>
          <a:endParaRPr lang="en-US"/>
        </a:p>
      </dgm:t>
    </dgm:pt>
    <dgm:pt modelId="{59C80925-3E96-4288-8E0C-6397B501D50C}" type="pres">
      <dgm:prSet presAssocID="{8FE97D61-93AD-42F4-A36D-B0DC1AC006DF}" presName="spacing" presStyleCnt="0"/>
      <dgm:spPr/>
    </dgm:pt>
    <dgm:pt modelId="{BCFDD599-0D36-4B80-8B71-E4EBE6AAD64F}" type="pres">
      <dgm:prSet presAssocID="{719519CD-34E2-4746-A9B1-7C0B9E9573DB}" presName="composite" presStyleCnt="0"/>
      <dgm:spPr/>
    </dgm:pt>
    <dgm:pt modelId="{9398C9CA-CD67-4D4F-82A9-38C3CAF123D4}" type="pres">
      <dgm:prSet presAssocID="{719519CD-34E2-4746-A9B1-7C0B9E9573DB}" presName="imgShp" presStyleLbl="fgImgPlace1" presStyleIdx="1" presStyleCnt="3"/>
      <dgm:spPr>
        <a:blipFill rotWithShape="0">
          <a:blip xmlns:r="http://schemas.openxmlformats.org/officeDocument/2006/relationships" r:embed="rId5"/>
          <a:stretch>
            <a:fillRect/>
          </a:stretch>
        </a:blipFill>
      </dgm:spPr>
      <dgm:t>
        <a:bodyPr/>
        <a:lstStyle/>
        <a:p>
          <a:endParaRPr lang="en-US"/>
        </a:p>
      </dgm:t>
    </dgm:pt>
    <dgm:pt modelId="{1EDA20CA-4591-45F6-A26F-BD32EA5AB86F}" type="pres">
      <dgm:prSet presAssocID="{719519CD-34E2-4746-A9B1-7C0B9E9573DB}" presName="txShp" presStyleLbl="node1" presStyleIdx="1" presStyleCnt="3">
        <dgm:presLayoutVars>
          <dgm:bulletEnabled val="1"/>
        </dgm:presLayoutVars>
      </dgm:prSet>
      <dgm:spPr/>
      <dgm:t>
        <a:bodyPr/>
        <a:lstStyle/>
        <a:p>
          <a:endParaRPr lang="en-US"/>
        </a:p>
      </dgm:t>
    </dgm:pt>
    <dgm:pt modelId="{80B3DE54-FF2C-4CB5-8189-831DB8787149}" type="pres">
      <dgm:prSet presAssocID="{FEAF32F9-FABE-4B74-9446-B0F9972CF515}" presName="spacing" presStyleCnt="0"/>
      <dgm:spPr/>
    </dgm:pt>
    <dgm:pt modelId="{7CF758D4-DCAB-47AB-8D27-04E06B28DF0E}" type="pres">
      <dgm:prSet presAssocID="{EE970383-5B4A-4F2D-BC64-C133CB7D42D4}" presName="composite" presStyleCnt="0"/>
      <dgm:spPr/>
    </dgm:pt>
    <dgm:pt modelId="{F77D2269-6AC8-4C77-BEAB-12D28EC61E46}" type="pres">
      <dgm:prSet presAssocID="{EE970383-5B4A-4F2D-BC64-C133CB7D42D4}" presName="imgShp" presStyleLbl="fgImgPlace1" presStyleIdx="2" presStyleCnt="3"/>
      <dgm:spPr>
        <a:blipFill rotWithShape="0">
          <a:blip xmlns:r="http://schemas.openxmlformats.org/officeDocument/2006/relationships" r:embed="rId6"/>
          <a:stretch>
            <a:fillRect/>
          </a:stretch>
        </a:blipFill>
      </dgm:spPr>
      <dgm:t>
        <a:bodyPr/>
        <a:lstStyle/>
        <a:p>
          <a:endParaRPr lang="en-US"/>
        </a:p>
      </dgm:t>
    </dgm:pt>
    <dgm:pt modelId="{DFEAE6FD-3755-4AA6-BB84-31E7BFFF2BBC}" type="pres">
      <dgm:prSet presAssocID="{EE970383-5B4A-4F2D-BC64-C133CB7D42D4}" presName="txShp" presStyleLbl="node1" presStyleIdx="2" presStyleCnt="3">
        <dgm:presLayoutVars>
          <dgm:bulletEnabled val="1"/>
        </dgm:presLayoutVars>
      </dgm:prSet>
      <dgm:spPr/>
      <dgm:t>
        <a:bodyPr/>
        <a:lstStyle/>
        <a:p>
          <a:endParaRPr lang="en-US"/>
        </a:p>
      </dgm:t>
    </dgm:pt>
  </dgm:ptLst>
  <dgm:cxnLst>
    <dgm:cxn modelId="{AD9B1956-C940-4A3E-8551-3954984EF37D}" srcId="{4BD7FC77-E149-4E82-BAB0-592657E569A3}" destId="{3D0B2DCC-8942-40FC-B898-2BFBBD3396B5}" srcOrd="0" destOrd="0" parTransId="{C215A0AB-BA42-4EFE-9DFB-7A82401C539B}" sibTransId="{8FE97D61-93AD-42F4-A36D-B0DC1AC006DF}"/>
    <dgm:cxn modelId="{7FCB9070-464A-447F-BEC9-08A163153B27}" type="presOf" srcId="{3D0B2DCC-8942-40FC-B898-2BFBBD3396B5}" destId="{1A79307C-4576-4127-ACEE-36D01EA748BD}" srcOrd="0" destOrd="0" presId="urn:microsoft.com/office/officeart/2005/8/layout/vList3#2"/>
    <dgm:cxn modelId="{B5A19E66-D808-4212-9789-6D2DAD9C1F44}" type="presOf" srcId="{EE970383-5B4A-4F2D-BC64-C133CB7D42D4}" destId="{DFEAE6FD-3755-4AA6-BB84-31E7BFFF2BBC}" srcOrd="0" destOrd="0" presId="urn:microsoft.com/office/officeart/2005/8/layout/vList3#2"/>
    <dgm:cxn modelId="{EAA34CE8-60CD-4977-9536-39E0FB0A0D5C}" srcId="{4BD7FC77-E149-4E82-BAB0-592657E569A3}" destId="{719519CD-34E2-4746-A9B1-7C0B9E9573DB}" srcOrd="1" destOrd="0" parTransId="{494677CB-7849-4CE9-B92C-CB74FA9FB412}" sibTransId="{FEAF32F9-FABE-4B74-9446-B0F9972CF515}"/>
    <dgm:cxn modelId="{FD50A6FD-E4C1-4A37-86DD-90091A2837C1}" type="presOf" srcId="{719519CD-34E2-4746-A9B1-7C0B9E9573DB}" destId="{1EDA20CA-4591-45F6-A26F-BD32EA5AB86F}" srcOrd="0" destOrd="0" presId="urn:microsoft.com/office/officeart/2005/8/layout/vList3#2"/>
    <dgm:cxn modelId="{692130F3-9230-493D-9EFC-C29F302CD2D0}" srcId="{4BD7FC77-E149-4E82-BAB0-592657E569A3}" destId="{EE970383-5B4A-4F2D-BC64-C133CB7D42D4}" srcOrd="2" destOrd="0" parTransId="{C3700926-C22B-42DF-946F-B06250D17C23}" sibTransId="{747E960F-30E1-4CD6-A939-9302D60DA598}"/>
    <dgm:cxn modelId="{E1EAC285-AD5F-4C1D-9501-9B61E897E1DA}" type="presOf" srcId="{4BD7FC77-E149-4E82-BAB0-592657E569A3}" destId="{C9A728D0-6AFB-4399-969E-585A52398EA1}" srcOrd="0" destOrd="0" presId="urn:microsoft.com/office/officeart/2005/8/layout/vList3#2"/>
    <dgm:cxn modelId="{0D393C9F-AA17-45DE-AC59-A683175FCCE8}" type="presParOf" srcId="{C9A728D0-6AFB-4399-969E-585A52398EA1}" destId="{F6FBB8C4-7C99-46DD-8107-AECBAD4F508A}" srcOrd="0" destOrd="0" presId="urn:microsoft.com/office/officeart/2005/8/layout/vList3#2"/>
    <dgm:cxn modelId="{4954065C-6F19-4025-A15A-44C5FB6F4C4A}" type="presParOf" srcId="{F6FBB8C4-7C99-46DD-8107-AECBAD4F508A}" destId="{3ED1FA27-E21F-4CF8-9297-B70ABFB1CD69}" srcOrd="0" destOrd="0" presId="urn:microsoft.com/office/officeart/2005/8/layout/vList3#2"/>
    <dgm:cxn modelId="{3326D0C1-0819-46A2-9F62-9B3ABB1BDF35}" type="presParOf" srcId="{F6FBB8C4-7C99-46DD-8107-AECBAD4F508A}" destId="{1A79307C-4576-4127-ACEE-36D01EA748BD}" srcOrd="1" destOrd="0" presId="urn:microsoft.com/office/officeart/2005/8/layout/vList3#2"/>
    <dgm:cxn modelId="{2A75CD41-89E7-4FF3-A820-9F0D3DB07F93}" type="presParOf" srcId="{C9A728D0-6AFB-4399-969E-585A52398EA1}" destId="{59C80925-3E96-4288-8E0C-6397B501D50C}" srcOrd="1" destOrd="0" presId="urn:microsoft.com/office/officeart/2005/8/layout/vList3#2"/>
    <dgm:cxn modelId="{AB4758D1-0451-4B11-8DFF-BD0F96FFBF76}" type="presParOf" srcId="{C9A728D0-6AFB-4399-969E-585A52398EA1}" destId="{BCFDD599-0D36-4B80-8B71-E4EBE6AAD64F}" srcOrd="2" destOrd="0" presId="urn:microsoft.com/office/officeart/2005/8/layout/vList3#2"/>
    <dgm:cxn modelId="{722D6BD6-AC54-42D6-9751-8438CAAE5E9B}" type="presParOf" srcId="{BCFDD599-0D36-4B80-8B71-E4EBE6AAD64F}" destId="{9398C9CA-CD67-4D4F-82A9-38C3CAF123D4}" srcOrd="0" destOrd="0" presId="urn:microsoft.com/office/officeart/2005/8/layout/vList3#2"/>
    <dgm:cxn modelId="{20455354-6481-4492-A0ED-507B685C45A6}" type="presParOf" srcId="{BCFDD599-0D36-4B80-8B71-E4EBE6AAD64F}" destId="{1EDA20CA-4591-45F6-A26F-BD32EA5AB86F}" srcOrd="1" destOrd="0" presId="urn:microsoft.com/office/officeart/2005/8/layout/vList3#2"/>
    <dgm:cxn modelId="{0450818D-871C-4C1D-8681-4E82AEF1E1B5}" type="presParOf" srcId="{C9A728D0-6AFB-4399-969E-585A52398EA1}" destId="{80B3DE54-FF2C-4CB5-8189-831DB8787149}" srcOrd="3" destOrd="0" presId="urn:microsoft.com/office/officeart/2005/8/layout/vList3#2"/>
    <dgm:cxn modelId="{01EEB7D3-9F81-4FEC-92F2-ED571A56B6AE}" type="presParOf" srcId="{C9A728D0-6AFB-4399-969E-585A52398EA1}" destId="{7CF758D4-DCAB-47AB-8D27-04E06B28DF0E}" srcOrd="4" destOrd="0" presId="urn:microsoft.com/office/officeart/2005/8/layout/vList3#2"/>
    <dgm:cxn modelId="{F7F2E1C7-7CEB-4F27-AFA0-57995D0B06F3}" type="presParOf" srcId="{7CF758D4-DCAB-47AB-8D27-04E06B28DF0E}" destId="{F77D2269-6AC8-4C77-BEAB-12D28EC61E46}" srcOrd="0" destOrd="0" presId="urn:microsoft.com/office/officeart/2005/8/layout/vList3#2"/>
    <dgm:cxn modelId="{4DF69D00-E5C9-4142-B52E-2478F1854B36}" type="presParOf" srcId="{7CF758D4-DCAB-47AB-8D27-04E06B28DF0E}" destId="{DFEAE6FD-3755-4AA6-BB84-31E7BFFF2BBC}" srcOrd="1" destOrd="0" presId="urn:microsoft.com/office/officeart/2005/8/layout/vList3#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D7FC77-E149-4E82-BAB0-592657E569A3}" type="doc">
      <dgm:prSet loTypeId="urn:microsoft.com/office/officeart/2005/8/layout/vList3#3" loCatId="list" qsTypeId="urn:microsoft.com/office/officeart/2005/8/quickstyle/3d8" qsCatId="3D" csTypeId="urn:microsoft.com/office/officeart/2005/8/colors/accent1_2" csCatId="accent1" phldr="1"/>
      <dgm:spPr/>
      <dgm:t>
        <a:bodyPr/>
        <a:lstStyle/>
        <a:p>
          <a:endParaRPr lang="en-US"/>
        </a:p>
      </dgm:t>
    </dgm:pt>
    <dgm:pt modelId="{3D0B2DCC-8942-40FC-B898-2BFBBD3396B5}">
      <dgm:prSet custT="1"/>
      <dgm:spPr>
        <a:blipFill rotWithShape="0">
          <a:blip xmlns:r="http://schemas.openxmlformats.org/officeDocument/2006/relationships" r:embed="rId1"/>
          <a:tile tx="0" ty="0" sx="100000" sy="100000" flip="none" algn="tl"/>
        </a:blipFill>
      </dgm:spPr>
      <dgm:t>
        <a:bodyPr/>
        <a:lstStyle/>
        <a:p>
          <a:pPr algn="just" rtl="0"/>
          <a:r>
            <a:rPr lang="es-ES" sz="2000" b="1" dirty="0" smtClean="0">
              <a:solidFill>
                <a:schemeClr val="tx1"/>
              </a:solidFill>
            </a:rPr>
            <a:t>Alcanzar durante el segundo semestre de segundo año la máxima evaluación de las pruebas físicas de base por parte del 80% de las cadetes mujeres en la Escuela Superior Militar “Eloy Alfaro”.</a:t>
          </a:r>
          <a:endParaRPr lang="en-US" sz="2000" b="1" dirty="0">
            <a:solidFill>
              <a:schemeClr val="tx1"/>
            </a:solidFill>
            <a:effectLst>
              <a:outerShdw blurRad="38100" dist="38100" dir="2700000" algn="tl">
                <a:srgbClr val="000000">
                  <a:alpha val="43137"/>
                </a:srgbClr>
              </a:outerShdw>
            </a:effectLst>
          </a:endParaRPr>
        </a:p>
      </dgm:t>
    </dgm:pt>
    <dgm:pt modelId="{C215A0AB-BA42-4EFE-9DFB-7A82401C539B}" type="par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8FE97D61-93AD-42F4-A36D-B0DC1AC006DF}" type="sib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719519CD-34E2-4746-A9B1-7C0B9E9573DB}">
      <dgm:prSet custT="1"/>
      <dgm:spPr>
        <a:blipFill rotWithShape="0">
          <a:blip xmlns:r="http://schemas.openxmlformats.org/officeDocument/2006/relationships" r:embed="rId2"/>
          <a:tile tx="0" ty="0" sx="100000" sy="100000" flip="none" algn="tl"/>
        </a:blipFill>
      </dgm:spPr>
      <dgm:t>
        <a:bodyPr/>
        <a:lstStyle/>
        <a:p>
          <a:pPr algn="just" rtl="0"/>
          <a:r>
            <a:rPr lang="es-ES" sz="2400" b="1" i="1" dirty="0" smtClean="0">
              <a:solidFill>
                <a:schemeClr val="tx1"/>
              </a:solidFill>
              <a:effectLst>
                <a:outerShdw blurRad="38100" dist="38100" dir="2700000" algn="tl">
                  <a:srgbClr val="000000">
                    <a:alpha val="43137"/>
                  </a:srgbClr>
                </a:outerShdw>
              </a:effectLst>
            </a:rPr>
            <a:t>Mantener el máximo rendimiento en pruebas físicas por parte del 90% de las cadetes mujeres de tercer y cuarto año militar.</a:t>
          </a:r>
          <a:endParaRPr lang="en-US" sz="2400" b="1" i="1" dirty="0">
            <a:solidFill>
              <a:schemeClr val="tx1"/>
            </a:solidFill>
            <a:effectLst>
              <a:outerShdw blurRad="38100" dist="38100" dir="2700000" algn="tl">
                <a:srgbClr val="000000">
                  <a:alpha val="43137"/>
                </a:srgbClr>
              </a:outerShdw>
            </a:effectLst>
          </a:endParaRPr>
        </a:p>
      </dgm:t>
    </dgm:pt>
    <dgm:pt modelId="{494677CB-7849-4CE9-B92C-CB74FA9FB412}" type="par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FEAF32F9-FABE-4B74-9446-B0F9972CF515}" type="sib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C9A728D0-6AFB-4399-969E-585A52398EA1}" type="pres">
      <dgm:prSet presAssocID="{4BD7FC77-E149-4E82-BAB0-592657E569A3}" presName="linearFlow" presStyleCnt="0">
        <dgm:presLayoutVars>
          <dgm:dir/>
          <dgm:resizeHandles val="exact"/>
        </dgm:presLayoutVars>
      </dgm:prSet>
      <dgm:spPr/>
      <dgm:t>
        <a:bodyPr/>
        <a:lstStyle/>
        <a:p>
          <a:endParaRPr lang="en-US"/>
        </a:p>
      </dgm:t>
    </dgm:pt>
    <dgm:pt modelId="{F6FBB8C4-7C99-46DD-8107-AECBAD4F508A}" type="pres">
      <dgm:prSet presAssocID="{3D0B2DCC-8942-40FC-B898-2BFBBD3396B5}" presName="composite" presStyleCnt="0"/>
      <dgm:spPr/>
    </dgm:pt>
    <dgm:pt modelId="{3ED1FA27-E21F-4CF8-9297-B70ABFB1CD69}" type="pres">
      <dgm:prSet presAssocID="{3D0B2DCC-8942-40FC-B898-2BFBBD3396B5}" presName="imgShp" presStyleLbl="fgImgPlace1" presStyleIdx="0" presStyleCnt="2"/>
      <dgm:spPr>
        <a:blipFill rotWithShape="0">
          <a:blip xmlns:r="http://schemas.openxmlformats.org/officeDocument/2006/relationships" r:embed="rId3"/>
          <a:stretch>
            <a:fillRect/>
          </a:stretch>
        </a:blipFill>
      </dgm:spPr>
      <dgm:t>
        <a:bodyPr/>
        <a:lstStyle/>
        <a:p>
          <a:endParaRPr lang="en-US"/>
        </a:p>
      </dgm:t>
    </dgm:pt>
    <dgm:pt modelId="{1A79307C-4576-4127-ACEE-36D01EA748BD}" type="pres">
      <dgm:prSet presAssocID="{3D0B2DCC-8942-40FC-B898-2BFBBD3396B5}" presName="txShp" presStyleLbl="node1" presStyleIdx="0" presStyleCnt="2">
        <dgm:presLayoutVars>
          <dgm:bulletEnabled val="1"/>
        </dgm:presLayoutVars>
      </dgm:prSet>
      <dgm:spPr/>
      <dgm:t>
        <a:bodyPr/>
        <a:lstStyle/>
        <a:p>
          <a:endParaRPr lang="en-US"/>
        </a:p>
      </dgm:t>
    </dgm:pt>
    <dgm:pt modelId="{59C80925-3E96-4288-8E0C-6397B501D50C}" type="pres">
      <dgm:prSet presAssocID="{8FE97D61-93AD-42F4-A36D-B0DC1AC006DF}" presName="spacing" presStyleCnt="0"/>
      <dgm:spPr/>
    </dgm:pt>
    <dgm:pt modelId="{BCFDD599-0D36-4B80-8B71-E4EBE6AAD64F}" type="pres">
      <dgm:prSet presAssocID="{719519CD-34E2-4746-A9B1-7C0B9E9573DB}" presName="composite" presStyleCnt="0"/>
      <dgm:spPr/>
    </dgm:pt>
    <dgm:pt modelId="{9398C9CA-CD67-4D4F-82A9-38C3CAF123D4}" type="pres">
      <dgm:prSet presAssocID="{719519CD-34E2-4746-A9B1-7C0B9E9573DB}" presName="imgShp" presStyleLbl="fgImgPlace1" presStyleIdx="1" presStyleCnt="2"/>
      <dgm:spPr>
        <a:blipFill rotWithShape="0">
          <a:blip xmlns:r="http://schemas.openxmlformats.org/officeDocument/2006/relationships" r:embed="rId4"/>
          <a:stretch>
            <a:fillRect/>
          </a:stretch>
        </a:blipFill>
      </dgm:spPr>
      <dgm:t>
        <a:bodyPr/>
        <a:lstStyle/>
        <a:p>
          <a:endParaRPr lang="en-US"/>
        </a:p>
      </dgm:t>
    </dgm:pt>
    <dgm:pt modelId="{1EDA20CA-4591-45F6-A26F-BD32EA5AB86F}" type="pres">
      <dgm:prSet presAssocID="{719519CD-34E2-4746-A9B1-7C0B9E9573DB}" presName="txShp" presStyleLbl="node1" presStyleIdx="1" presStyleCnt="2">
        <dgm:presLayoutVars>
          <dgm:bulletEnabled val="1"/>
        </dgm:presLayoutVars>
      </dgm:prSet>
      <dgm:spPr/>
      <dgm:t>
        <a:bodyPr/>
        <a:lstStyle/>
        <a:p>
          <a:endParaRPr lang="en-US"/>
        </a:p>
      </dgm:t>
    </dgm:pt>
  </dgm:ptLst>
  <dgm:cxnLst>
    <dgm:cxn modelId="{F8B0BF05-2CB4-47C2-AD06-557C1D243CA7}" type="presOf" srcId="{4BD7FC77-E149-4E82-BAB0-592657E569A3}" destId="{C9A728D0-6AFB-4399-969E-585A52398EA1}" srcOrd="0" destOrd="0" presId="urn:microsoft.com/office/officeart/2005/8/layout/vList3#3"/>
    <dgm:cxn modelId="{534E62C6-DEEA-4F87-94D9-6E25F1991F36}" type="presOf" srcId="{3D0B2DCC-8942-40FC-B898-2BFBBD3396B5}" destId="{1A79307C-4576-4127-ACEE-36D01EA748BD}" srcOrd="0" destOrd="0" presId="urn:microsoft.com/office/officeart/2005/8/layout/vList3#3"/>
    <dgm:cxn modelId="{AD9B1956-C940-4A3E-8551-3954984EF37D}" srcId="{4BD7FC77-E149-4E82-BAB0-592657E569A3}" destId="{3D0B2DCC-8942-40FC-B898-2BFBBD3396B5}" srcOrd="0" destOrd="0" parTransId="{C215A0AB-BA42-4EFE-9DFB-7A82401C539B}" sibTransId="{8FE97D61-93AD-42F4-A36D-B0DC1AC006DF}"/>
    <dgm:cxn modelId="{EAA34CE8-60CD-4977-9536-39E0FB0A0D5C}" srcId="{4BD7FC77-E149-4E82-BAB0-592657E569A3}" destId="{719519CD-34E2-4746-A9B1-7C0B9E9573DB}" srcOrd="1" destOrd="0" parTransId="{494677CB-7849-4CE9-B92C-CB74FA9FB412}" sibTransId="{FEAF32F9-FABE-4B74-9446-B0F9972CF515}"/>
    <dgm:cxn modelId="{FCB0043D-B12A-4C48-968F-3FCBA70AC5BA}" type="presOf" srcId="{719519CD-34E2-4746-A9B1-7C0B9E9573DB}" destId="{1EDA20CA-4591-45F6-A26F-BD32EA5AB86F}" srcOrd="0" destOrd="0" presId="urn:microsoft.com/office/officeart/2005/8/layout/vList3#3"/>
    <dgm:cxn modelId="{F8696FD7-BB75-407E-A649-E0748E5D4152}" type="presParOf" srcId="{C9A728D0-6AFB-4399-969E-585A52398EA1}" destId="{F6FBB8C4-7C99-46DD-8107-AECBAD4F508A}" srcOrd="0" destOrd="0" presId="urn:microsoft.com/office/officeart/2005/8/layout/vList3#3"/>
    <dgm:cxn modelId="{9E37F55C-84B2-4A0C-A9A5-6980ADA913E9}" type="presParOf" srcId="{F6FBB8C4-7C99-46DD-8107-AECBAD4F508A}" destId="{3ED1FA27-E21F-4CF8-9297-B70ABFB1CD69}" srcOrd="0" destOrd="0" presId="urn:microsoft.com/office/officeart/2005/8/layout/vList3#3"/>
    <dgm:cxn modelId="{F18EBF2B-378D-4AD4-998E-9EB38BB82354}" type="presParOf" srcId="{F6FBB8C4-7C99-46DD-8107-AECBAD4F508A}" destId="{1A79307C-4576-4127-ACEE-36D01EA748BD}" srcOrd="1" destOrd="0" presId="urn:microsoft.com/office/officeart/2005/8/layout/vList3#3"/>
    <dgm:cxn modelId="{E1CA4DD6-542F-4D31-8CAB-E2849A98218E}" type="presParOf" srcId="{C9A728D0-6AFB-4399-969E-585A52398EA1}" destId="{59C80925-3E96-4288-8E0C-6397B501D50C}" srcOrd="1" destOrd="0" presId="urn:microsoft.com/office/officeart/2005/8/layout/vList3#3"/>
    <dgm:cxn modelId="{34B8F179-398B-4141-AF00-7A38B5EEC6BA}" type="presParOf" srcId="{C9A728D0-6AFB-4399-969E-585A52398EA1}" destId="{BCFDD599-0D36-4B80-8B71-E4EBE6AAD64F}" srcOrd="2" destOrd="0" presId="urn:microsoft.com/office/officeart/2005/8/layout/vList3#3"/>
    <dgm:cxn modelId="{77581675-41F8-4178-90A7-3C551D2C24D2}" type="presParOf" srcId="{BCFDD599-0D36-4B80-8B71-E4EBE6AAD64F}" destId="{9398C9CA-CD67-4D4F-82A9-38C3CAF123D4}" srcOrd="0" destOrd="0" presId="urn:microsoft.com/office/officeart/2005/8/layout/vList3#3"/>
    <dgm:cxn modelId="{3CFF3B97-3F98-44BA-B0DF-7FC8FA20A309}" type="presParOf" srcId="{BCFDD599-0D36-4B80-8B71-E4EBE6AAD64F}" destId="{1EDA20CA-4591-45F6-A26F-BD32EA5AB86F}" srcOrd="1" destOrd="0" presId="urn:microsoft.com/office/officeart/2005/8/layout/vList3#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D7FC77-E149-4E82-BAB0-592657E569A3}"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en-US"/>
        </a:p>
      </dgm:t>
    </dgm:pt>
    <dgm:pt modelId="{3D0B2DCC-8942-40FC-B898-2BFBBD3396B5}">
      <dgm:prSet custT="1"/>
      <dgm:spPr>
        <a:blipFill rotWithShape="0">
          <a:blip xmlns:r="http://schemas.openxmlformats.org/officeDocument/2006/relationships" r:embed="rId1"/>
          <a:stretch>
            <a:fillRect/>
          </a:stretch>
        </a:blipFill>
      </dgm:spPr>
      <dgm:t>
        <a:bodyPr/>
        <a:lstStyle/>
        <a:p>
          <a:pPr rtl="0"/>
          <a:endParaRPr lang="en-US" sz="2000" b="1" i="0" dirty="0">
            <a:solidFill>
              <a:schemeClr val="tx1"/>
            </a:solidFill>
            <a:effectLst>
              <a:outerShdw blurRad="38100" dist="38100" dir="2700000" algn="tl">
                <a:srgbClr val="000000">
                  <a:alpha val="43137"/>
                </a:srgbClr>
              </a:outerShdw>
            </a:effectLst>
          </a:endParaRPr>
        </a:p>
      </dgm:t>
    </dgm:pt>
    <dgm:pt modelId="{C215A0AB-BA42-4EFE-9DFB-7A82401C539B}" type="par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8FE97D61-93AD-42F4-A36D-B0DC1AC006DF}" type="sibTrans" cxnId="{AD9B1956-C940-4A3E-8551-3954984EF37D}">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719519CD-34E2-4746-A9B1-7C0B9E9573DB}">
      <dgm:prSet custT="1"/>
      <dgm:spPr>
        <a:blipFill rotWithShape="0">
          <a:blip xmlns:r="http://schemas.openxmlformats.org/officeDocument/2006/relationships" r:embed="rId2"/>
          <a:stretch>
            <a:fillRect/>
          </a:stretch>
        </a:blipFill>
      </dgm:spPr>
      <dgm:t>
        <a:bodyPr/>
        <a:lstStyle/>
        <a:p>
          <a:pPr rtl="0"/>
          <a:endParaRPr lang="en-US" sz="2000" b="1" i="1" dirty="0">
            <a:solidFill>
              <a:schemeClr val="tx1"/>
            </a:solidFill>
            <a:effectLst>
              <a:outerShdw blurRad="38100" dist="38100" dir="2700000" algn="tl">
                <a:srgbClr val="000000">
                  <a:alpha val="43137"/>
                </a:srgbClr>
              </a:outerShdw>
            </a:effectLst>
          </a:endParaRPr>
        </a:p>
      </dgm:t>
    </dgm:pt>
    <dgm:pt modelId="{494677CB-7849-4CE9-B92C-CB74FA9FB412}" type="par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FEAF32F9-FABE-4B74-9446-B0F9972CF515}" type="sibTrans" cxnId="{EAA34CE8-60CD-4977-9536-39E0FB0A0D5C}">
      <dgm:prSet/>
      <dgm:spPr/>
      <dgm:t>
        <a:bodyPr/>
        <a:lstStyle/>
        <a:p>
          <a:endParaRPr lang="en-US" sz="1800" b="1" i="1">
            <a:solidFill>
              <a:schemeClr val="tx1"/>
            </a:solidFill>
            <a:effectLst>
              <a:outerShdw blurRad="38100" dist="38100" dir="2700000" algn="tl">
                <a:srgbClr val="000000">
                  <a:alpha val="43137"/>
                </a:srgbClr>
              </a:outerShdw>
            </a:effectLst>
          </a:endParaRPr>
        </a:p>
      </dgm:t>
    </dgm:pt>
    <dgm:pt modelId="{EE970383-5B4A-4F2D-BC64-C133CB7D42D4}">
      <dgm:prSet custT="1"/>
      <dgm:spPr>
        <a:blipFill rotWithShape="0">
          <a:blip xmlns:r="http://schemas.openxmlformats.org/officeDocument/2006/relationships" r:embed="rId3"/>
          <a:stretch>
            <a:fillRect/>
          </a:stretch>
        </a:blipFill>
      </dgm:spPr>
      <dgm:t>
        <a:bodyPr/>
        <a:lstStyle/>
        <a:p>
          <a:pPr rtl="0"/>
          <a:endParaRPr lang="en-US" sz="1800" b="1" i="1" dirty="0">
            <a:solidFill>
              <a:schemeClr val="bg1"/>
            </a:solidFill>
            <a:effectLst>
              <a:outerShdw blurRad="38100" dist="38100" dir="2700000" algn="tl">
                <a:srgbClr val="000000">
                  <a:alpha val="43137"/>
                </a:srgbClr>
              </a:outerShdw>
            </a:effectLst>
          </a:endParaRPr>
        </a:p>
      </dgm:t>
    </dgm:pt>
    <dgm:pt modelId="{C3700926-C22B-42DF-946F-B06250D17C23}" type="par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747E960F-30E1-4CD6-A939-9302D60DA598}" type="sibTrans" cxnId="{692130F3-9230-493D-9EFC-C29F302CD2D0}">
      <dgm:prSet/>
      <dgm:spPr/>
      <dgm:t>
        <a:bodyPr/>
        <a:lstStyle/>
        <a:p>
          <a:endParaRPr lang="en-US" sz="1800" b="1">
            <a:solidFill>
              <a:schemeClr val="tx1"/>
            </a:solidFill>
            <a:effectLst>
              <a:outerShdw blurRad="38100" dist="38100" dir="2700000" algn="tl">
                <a:srgbClr val="000000">
                  <a:alpha val="43137"/>
                </a:srgbClr>
              </a:outerShdw>
            </a:effectLst>
          </a:endParaRPr>
        </a:p>
      </dgm:t>
    </dgm:pt>
    <dgm:pt modelId="{F42787D0-269A-48B7-AF75-B761700941D0}" type="pres">
      <dgm:prSet presAssocID="{4BD7FC77-E149-4E82-BAB0-592657E569A3}" presName="compositeShape" presStyleCnt="0">
        <dgm:presLayoutVars>
          <dgm:chMax val="7"/>
          <dgm:dir/>
          <dgm:resizeHandles val="exact"/>
        </dgm:presLayoutVars>
      </dgm:prSet>
      <dgm:spPr/>
      <dgm:t>
        <a:bodyPr/>
        <a:lstStyle/>
        <a:p>
          <a:endParaRPr lang="en-US"/>
        </a:p>
      </dgm:t>
    </dgm:pt>
    <dgm:pt modelId="{CB441D3D-6BBE-4962-8CE6-5460B9293B58}" type="pres">
      <dgm:prSet presAssocID="{3D0B2DCC-8942-40FC-B898-2BFBBD3396B5}" presName="circ1" presStyleLbl="vennNode1" presStyleIdx="0" presStyleCnt="3" custLinFactNeighborX="-40882" custLinFactNeighborY="66098"/>
      <dgm:spPr/>
      <dgm:t>
        <a:bodyPr/>
        <a:lstStyle/>
        <a:p>
          <a:endParaRPr lang="en-US"/>
        </a:p>
      </dgm:t>
    </dgm:pt>
    <dgm:pt modelId="{E0B60FAB-13A5-4FBC-865A-430A8DD57E0B}" type="pres">
      <dgm:prSet presAssocID="{3D0B2DCC-8942-40FC-B898-2BFBBD3396B5}" presName="circ1Tx" presStyleLbl="revTx" presStyleIdx="0" presStyleCnt="0">
        <dgm:presLayoutVars>
          <dgm:chMax val="0"/>
          <dgm:chPref val="0"/>
          <dgm:bulletEnabled val="1"/>
        </dgm:presLayoutVars>
      </dgm:prSet>
      <dgm:spPr/>
      <dgm:t>
        <a:bodyPr/>
        <a:lstStyle/>
        <a:p>
          <a:endParaRPr lang="en-US"/>
        </a:p>
      </dgm:t>
    </dgm:pt>
    <dgm:pt modelId="{5A74931B-8A4F-4359-BB97-F35AE9388CD0}" type="pres">
      <dgm:prSet presAssocID="{719519CD-34E2-4746-A9B1-7C0B9E9573DB}" presName="circ2" presStyleLbl="vennNode1" presStyleIdx="1" presStyleCnt="3" custLinFactNeighborX="36644" custLinFactNeighborY="11174"/>
      <dgm:spPr/>
      <dgm:t>
        <a:bodyPr/>
        <a:lstStyle/>
        <a:p>
          <a:endParaRPr lang="en-US"/>
        </a:p>
      </dgm:t>
    </dgm:pt>
    <dgm:pt modelId="{A03CC7A0-9379-444E-8EA5-60FAD466DDE1}" type="pres">
      <dgm:prSet presAssocID="{719519CD-34E2-4746-A9B1-7C0B9E9573DB}" presName="circ2Tx" presStyleLbl="revTx" presStyleIdx="0" presStyleCnt="0">
        <dgm:presLayoutVars>
          <dgm:chMax val="0"/>
          <dgm:chPref val="0"/>
          <dgm:bulletEnabled val="1"/>
        </dgm:presLayoutVars>
      </dgm:prSet>
      <dgm:spPr/>
      <dgm:t>
        <a:bodyPr/>
        <a:lstStyle/>
        <a:p>
          <a:endParaRPr lang="en-US"/>
        </a:p>
      </dgm:t>
    </dgm:pt>
    <dgm:pt modelId="{421692D6-9C8C-4CB0-A1E7-A9CF53851330}" type="pres">
      <dgm:prSet presAssocID="{EE970383-5B4A-4F2D-BC64-C133CB7D42D4}" presName="circ3" presStyleLbl="vennNode1" presStyleIdx="2" presStyleCnt="3" custLinFactNeighborX="36868" custLinFactNeighborY="-72159"/>
      <dgm:spPr/>
      <dgm:t>
        <a:bodyPr/>
        <a:lstStyle/>
        <a:p>
          <a:endParaRPr lang="en-US"/>
        </a:p>
      </dgm:t>
    </dgm:pt>
    <dgm:pt modelId="{E1333D1C-570D-45E9-B189-6A288AD00FBE}" type="pres">
      <dgm:prSet presAssocID="{EE970383-5B4A-4F2D-BC64-C133CB7D42D4}" presName="circ3Tx" presStyleLbl="revTx" presStyleIdx="0" presStyleCnt="0">
        <dgm:presLayoutVars>
          <dgm:chMax val="0"/>
          <dgm:chPref val="0"/>
          <dgm:bulletEnabled val="1"/>
        </dgm:presLayoutVars>
      </dgm:prSet>
      <dgm:spPr/>
      <dgm:t>
        <a:bodyPr/>
        <a:lstStyle/>
        <a:p>
          <a:endParaRPr lang="en-US"/>
        </a:p>
      </dgm:t>
    </dgm:pt>
  </dgm:ptLst>
  <dgm:cxnLst>
    <dgm:cxn modelId="{52F80614-E31D-4A62-88F3-179CFFDEE3AE}" type="presOf" srcId="{EE970383-5B4A-4F2D-BC64-C133CB7D42D4}" destId="{E1333D1C-570D-45E9-B189-6A288AD00FBE}" srcOrd="1" destOrd="0" presId="urn:microsoft.com/office/officeart/2005/8/layout/venn1"/>
    <dgm:cxn modelId="{BEC1D732-A639-489F-B0A9-ABC70A839ADA}" type="presOf" srcId="{3D0B2DCC-8942-40FC-B898-2BFBBD3396B5}" destId="{CB441D3D-6BBE-4962-8CE6-5460B9293B58}" srcOrd="0" destOrd="0" presId="urn:microsoft.com/office/officeart/2005/8/layout/venn1"/>
    <dgm:cxn modelId="{F859A48B-C131-4E5A-92A4-43E9CD700970}" type="presOf" srcId="{EE970383-5B4A-4F2D-BC64-C133CB7D42D4}" destId="{421692D6-9C8C-4CB0-A1E7-A9CF53851330}" srcOrd="0" destOrd="0" presId="urn:microsoft.com/office/officeart/2005/8/layout/venn1"/>
    <dgm:cxn modelId="{AD9B1956-C940-4A3E-8551-3954984EF37D}" srcId="{4BD7FC77-E149-4E82-BAB0-592657E569A3}" destId="{3D0B2DCC-8942-40FC-B898-2BFBBD3396B5}" srcOrd="0" destOrd="0" parTransId="{C215A0AB-BA42-4EFE-9DFB-7A82401C539B}" sibTransId="{8FE97D61-93AD-42F4-A36D-B0DC1AC006DF}"/>
    <dgm:cxn modelId="{5C0BADDF-F3D6-4802-B539-C9549972B7F2}" type="presOf" srcId="{719519CD-34E2-4746-A9B1-7C0B9E9573DB}" destId="{A03CC7A0-9379-444E-8EA5-60FAD466DDE1}" srcOrd="1" destOrd="0" presId="urn:microsoft.com/office/officeart/2005/8/layout/venn1"/>
    <dgm:cxn modelId="{EAA34CE8-60CD-4977-9536-39E0FB0A0D5C}" srcId="{4BD7FC77-E149-4E82-BAB0-592657E569A3}" destId="{719519CD-34E2-4746-A9B1-7C0B9E9573DB}" srcOrd="1" destOrd="0" parTransId="{494677CB-7849-4CE9-B92C-CB74FA9FB412}" sibTransId="{FEAF32F9-FABE-4B74-9446-B0F9972CF515}"/>
    <dgm:cxn modelId="{3B6E2AF7-E51E-49F9-A190-873A282BD3AC}" type="presOf" srcId="{719519CD-34E2-4746-A9B1-7C0B9E9573DB}" destId="{5A74931B-8A4F-4359-BB97-F35AE9388CD0}" srcOrd="0" destOrd="0" presId="urn:microsoft.com/office/officeart/2005/8/layout/venn1"/>
    <dgm:cxn modelId="{13126E5E-EA8F-42AE-B60C-1069DB7A81E6}" type="presOf" srcId="{3D0B2DCC-8942-40FC-B898-2BFBBD3396B5}" destId="{E0B60FAB-13A5-4FBC-865A-430A8DD57E0B}" srcOrd="1" destOrd="0" presId="urn:microsoft.com/office/officeart/2005/8/layout/venn1"/>
    <dgm:cxn modelId="{6413B27C-FF8F-4564-B495-AB81D6817E6B}" type="presOf" srcId="{4BD7FC77-E149-4E82-BAB0-592657E569A3}" destId="{F42787D0-269A-48B7-AF75-B761700941D0}" srcOrd="0" destOrd="0" presId="urn:microsoft.com/office/officeart/2005/8/layout/venn1"/>
    <dgm:cxn modelId="{692130F3-9230-493D-9EFC-C29F302CD2D0}" srcId="{4BD7FC77-E149-4E82-BAB0-592657E569A3}" destId="{EE970383-5B4A-4F2D-BC64-C133CB7D42D4}" srcOrd="2" destOrd="0" parTransId="{C3700926-C22B-42DF-946F-B06250D17C23}" sibTransId="{747E960F-30E1-4CD6-A939-9302D60DA598}"/>
    <dgm:cxn modelId="{3B3D3246-A1D5-489C-B74F-F732F3195BE0}" type="presParOf" srcId="{F42787D0-269A-48B7-AF75-B761700941D0}" destId="{CB441D3D-6BBE-4962-8CE6-5460B9293B58}" srcOrd="0" destOrd="0" presId="urn:microsoft.com/office/officeart/2005/8/layout/venn1"/>
    <dgm:cxn modelId="{E58B981E-B8F5-4746-B1B6-FD500BC15893}" type="presParOf" srcId="{F42787D0-269A-48B7-AF75-B761700941D0}" destId="{E0B60FAB-13A5-4FBC-865A-430A8DD57E0B}" srcOrd="1" destOrd="0" presId="urn:microsoft.com/office/officeart/2005/8/layout/venn1"/>
    <dgm:cxn modelId="{3E1939D0-DEA8-4A31-AA32-CDDAAA8415F9}" type="presParOf" srcId="{F42787D0-269A-48B7-AF75-B761700941D0}" destId="{5A74931B-8A4F-4359-BB97-F35AE9388CD0}" srcOrd="2" destOrd="0" presId="urn:microsoft.com/office/officeart/2005/8/layout/venn1"/>
    <dgm:cxn modelId="{A7DEC1C6-952F-4A4C-AE35-A497AF161068}" type="presParOf" srcId="{F42787D0-269A-48B7-AF75-B761700941D0}" destId="{A03CC7A0-9379-444E-8EA5-60FAD466DDE1}" srcOrd="3" destOrd="0" presId="urn:microsoft.com/office/officeart/2005/8/layout/venn1"/>
    <dgm:cxn modelId="{283D5E6B-A877-4229-94A2-531ECF8207CA}" type="presParOf" srcId="{F42787D0-269A-48B7-AF75-B761700941D0}" destId="{421692D6-9C8C-4CB0-A1E7-A9CF53851330}" srcOrd="4" destOrd="0" presId="urn:microsoft.com/office/officeart/2005/8/layout/venn1"/>
    <dgm:cxn modelId="{A33AA01F-CCDF-4205-B2AB-E449212301B0}" type="presParOf" srcId="{F42787D0-269A-48B7-AF75-B761700941D0}" destId="{E1333D1C-570D-45E9-B189-6A288AD00FBE}" srcOrd="5" destOrd="0" presId="urn:microsoft.com/office/officeart/2005/8/layout/ven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0.12658</cdr:x>
      <cdr:y>0.48148</cdr:y>
    </cdr:from>
    <cdr:to>
      <cdr:x>0.14808</cdr:x>
      <cdr:y>0.54997</cdr:y>
    </cdr:to>
    <cdr:sp macro="" textlink="">
      <cdr:nvSpPr>
        <cdr:cNvPr id="2" name="1 Elipse"/>
        <cdr:cNvSpPr/>
      </cdr:nvSpPr>
      <cdr:spPr bwMode="auto">
        <a:xfrm xmlns:a="http://schemas.openxmlformats.org/drawingml/2006/main">
          <a:off x="720080" y="1872208"/>
          <a:ext cx="122312" cy="266328"/>
        </a:xfrm>
        <a:prstGeom xmlns:a="http://schemas.openxmlformats.org/drawingml/2006/main" prst="ellipse">
          <a:avLst/>
        </a:prstGeom>
        <a:gradFill xmlns:a="http://schemas.openxmlformats.org/drawingml/2006/main" rotWithShape="1">
          <a:gsLst>
            <a:gs pos="0">
              <a:srgbClr val="FF9900">
                <a:alpha val="57001"/>
              </a:srgbClr>
            </a:gs>
            <a:gs pos="100000">
              <a:srgbClr val="FF9900">
                <a:gamma/>
                <a:shade val="66667"/>
                <a:invGamma/>
                <a:alpha val="73000"/>
              </a:srgbClr>
            </a:gs>
          </a:gsLst>
          <a:path path="rect">
            <a:fillToRect l="50000" t="50000" r="50000" b="50000"/>
          </a:path>
        </a:gradFill>
        <a:ln xmlns:a="http://schemas.openxmlformats.org/drawingml/2006/main" w="9525" cap="flat" cmpd="sng" algn="ctr">
          <a:solidFill>
            <a:srgbClr val="FF9900"/>
          </a:solidFill>
          <a:prstDash val="solid"/>
          <a:round/>
          <a:headEnd type="none" w="med" len="med"/>
          <a:tailEnd type="none" w="med" len="med"/>
        </a:ln>
        <a:effectLst xmlns:a="http://schemas.openxmlformats.org/drawingml/2006/main"/>
      </cdr:spPr>
      <cdr:txBody>
        <a:bodyPr xmlns:a="http://schemas.openxmlformats.org/drawingml/2006/main" rot="10800000"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s-ES"/>
        </a:p>
      </cdr:txBody>
    </cdr:sp>
  </cdr:relSizeAnchor>
  <cdr:relSizeAnchor xmlns:cdr="http://schemas.openxmlformats.org/drawingml/2006/chartDrawing">
    <cdr:from>
      <cdr:x>0.36709</cdr:x>
      <cdr:y>0.46296</cdr:y>
    </cdr:from>
    <cdr:to>
      <cdr:x>0.38859</cdr:x>
      <cdr:y>0.53146</cdr:y>
    </cdr:to>
    <cdr:sp macro="" textlink="">
      <cdr:nvSpPr>
        <cdr:cNvPr id="4" name="3 Elipse"/>
        <cdr:cNvSpPr/>
      </cdr:nvSpPr>
      <cdr:spPr bwMode="auto">
        <a:xfrm xmlns:a="http://schemas.openxmlformats.org/drawingml/2006/main">
          <a:off x="2088232" y="1800200"/>
          <a:ext cx="122312" cy="266328"/>
        </a:xfrm>
        <a:prstGeom xmlns:a="http://schemas.openxmlformats.org/drawingml/2006/main" prst="ellipse">
          <a:avLst/>
        </a:prstGeom>
        <a:gradFill xmlns:a="http://schemas.openxmlformats.org/drawingml/2006/main" rotWithShape="1">
          <a:gsLst>
            <a:gs pos="0">
              <a:srgbClr val="FF9900">
                <a:alpha val="57001"/>
              </a:srgbClr>
            </a:gs>
            <a:gs pos="100000">
              <a:srgbClr val="FF9900">
                <a:gamma/>
                <a:shade val="66667"/>
                <a:invGamma/>
                <a:alpha val="73000"/>
              </a:srgbClr>
            </a:gs>
          </a:gsLst>
          <a:path path="rect">
            <a:fillToRect l="50000" t="50000" r="50000" b="50000"/>
          </a:path>
        </a:gradFill>
        <a:ln xmlns:a="http://schemas.openxmlformats.org/drawingml/2006/main" w="9525" cap="flat" cmpd="sng" algn="ctr">
          <a:solidFill>
            <a:srgbClr val="FF9900"/>
          </a:solidFill>
          <a:prstDash val="solid"/>
          <a:round/>
          <a:headEnd type="none" w="med" len="med"/>
          <a:tailEnd type="none" w="med" len="med"/>
        </a:ln>
        <a:effectLst xmlns:a="http://schemas.openxmlformats.org/drawingml/2006/main"/>
      </cdr:spPr>
      <cdr:txBody>
        <a:bodyPr xmlns:a="http://schemas.openxmlformats.org/drawingml/2006/main" rot="10800000"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s-ES"/>
        </a:p>
      </cdr:txBody>
    </cdr:sp>
  </cdr:relSizeAnchor>
  <cdr:relSizeAnchor xmlns:cdr="http://schemas.openxmlformats.org/drawingml/2006/chartDrawing">
    <cdr:from>
      <cdr:x>0.68354</cdr:x>
      <cdr:y>0.46296</cdr:y>
    </cdr:from>
    <cdr:to>
      <cdr:x>0.70505</cdr:x>
      <cdr:y>0.51294</cdr:y>
    </cdr:to>
    <cdr:sp macro="" textlink="">
      <cdr:nvSpPr>
        <cdr:cNvPr id="5" name="4 Elipse"/>
        <cdr:cNvSpPr/>
      </cdr:nvSpPr>
      <cdr:spPr bwMode="auto">
        <a:xfrm xmlns:a="http://schemas.openxmlformats.org/drawingml/2006/main">
          <a:off x="3888432" y="1800200"/>
          <a:ext cx="122312" cy="194320"/>
        </a:xfrm>
        <a:prstGeom xmlns:a="http://schemas.openxmlformats.org/drawingml/2006/main" prst="ellipse">
          <a:avLst/>
        </a:prstGeom>
        <a:gradFill xmlns:a="http://schemas.openxmlformats.org/drawingml/2006/main" rotWithShape="1">
          <a:gsLst>
            <a:gs pos="0">
              <a:srgbClr val="FF9900">
                <a:alpha val="57001"/>
              </a:srgbClr>
            </a:gs>
            <a:gs pos="100000">
              <a:srgbClr val="FF9900">
                <a:gamma/>
                <a:shade val="66667"/>
                <a:invGamma/>
                <a:alpha val="73000"/>
              </a:srgbClr>
            </a:gs>
          </a:gsLst>
          <a:path path="rect">
            <a:fillToRect l="50000" t="50000" r="50000" b="50000"/>
          </a:path>
        </a:gradFill>
        <a:ln xmlns:a="http://schemas.openxmlformats.org/drawingml/2006/main" w="9525" cap="flat" cmpd="sng" algn="ctr">
          <a:solidFill>
            <a:srgbClr val="FF9900"/>
          </a:solidFill>
          <a:prstDash val="solid"/>
          <a:round/>
          <a:headEnd type="none" w="med" len="med"/>
          <a:tailEnd type="none" w="med" len="med"/>
        </a:ln>
        <a:effectLst xmlns:a="http://schemas.openxmlformats.org/drawingml/2006/main"/>
      </cdr:spPr>
      <cdr:txBody>
        <a:bodyPr xmlns:a="http://schemas.openxmlformats.org/drawingml/2006/main" rot="10800000"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3BB29-0985-4CD6-9C33-B4977A82A282}" type="datetimeFigureOut">
              <a:rPr lang="en-US" smtClean="0"/>
              <a:pPr/>
              <a:t>6/19/2017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B45DD-2BA5-4451-9B7F-3020B8E2E7AB}" type="slidenum">
              <a:rPr lang="en-US" smtClean="0"/>
              <a:pPr/>
              <a:t>‹Nº›</a:t>
            </a:fld>
            <a:endParaRPr lang="en-US"/>
          </a:p>
        </p:txBody>
      </p:sp>
    </p:spTree>
    <p:extLst>
      <p:ext uri="{BB962C8B-B14F-4D97-AF65-F5344CB8AC3E}">
        <p14:creationId xmlns:p14="http://schemas.microsoft.com/office/powerpoint/2010/main" val="345401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0A0B45DD-2BA5-4451-9B7F-3020B8E2E7AB}" type="slidenum">
              <a:rPr lang="en-US" smtClean="0"/>
              <a:pPr/>
              <a:t>13</a:t>
            </a:fld>
            <a:endParaRPr lang="en-US"/>
          </a:p>
        </p:txBody>
      </p:sp>
    </p:spTree>
    <p:extLst>
      <p:ext uri="{BB962C8B-B14F-4D97-AF65-F5344CB8AC3E}">
        <p14:creationId xmlns:p14="http://schemas.microsoft.com/office/powerpoint/2010/main" val="314962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fld id="{06D308CE-D5EC-4E7F-9A4A-CC74378E6B30}"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fld id="{8FA24E9D-A2DC-46CB-900A-F5C5C8F2E535}"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fld id="{EDC63AB3-91B5-4BEB-9A2B-CF7E8D249686}"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a:ln/>
        </p:spPr>
        <p:txBody>
          <a:bodyPr/>
          <a:lstStyle>
            <a:lvl1pPr>
              <a:defRPr/>
            </a:lvl1pPr>
          </a:lstStyle>
          <a:p>
            <a:fld id="{FBF5A152-C5EC-452A-98C3-BFDBCFA9C5FF}"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p:spPr>
        <p:txBody>
          <a:bodyPr/>
          <a:lstStyle/>
          <a:p>
            <a:pPr lvl="0"/>
            <a:r>
              <a:rPr lang="es-ES" noProof="0" smtClean="0"/>
              <a:t>Haga clic en el icono para agregar un gráfico SmartArt</a:t>
            </a:r>
          </a:p>
        </p:txBody>
      </p:sp>
      <p:sp>
        <p:nvSpPr>
          <p:cNvPr id="4" name="Rectangle 4"/>
          <p:cNvSpPr>
            <a:spLocks noGrp="1" noChangeArrowheads="1"/>
          </p:cNvSpPr>
          <p:nvPr>
            <p:ph type="dt" sz="half" idx="10"/>
          </p:nvPr>
        </p:nvSpPr>
        <p:spPr>
          <a:ln/>
        </p:spPr>
        <p:txBody>
          <a:bodyPr/>
          <a:lstStyle>
            <a:lvl1pPr>
              <a:defRPr/>
            </a:lvl1pPr>
          </a:lstStyle>
          <a:p>
            <a:fld id="{FAF04206-D4DD-4CAE-B50C-CF90665F6744}"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fld id="{4D15D23A-312E-4E23-9170-AABC87E28D7C}" type="datetime1">
              <a:rPr lang="en-US" smtClean="0"/>
              <a:pPr/>
              <a:t>6/19/2017</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fld id="{BE3AD9AA-9AA1-4D49-A5C1-9810386FC646}" type="datetime1">
              <a:rPr lang="en-US" smtClean="0"/>
              <a:pPr/>
              <a:t>6/19/2017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fld id="{6DF9E402-E422-43D8-941B-C2B2B877674F}"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50AF4C6E-3C0E-4DDC-8FEB-84E75763B9B6}" type="datetime1">
              <a:rPr lang="en-US" smtClean="0"/>
              <a:pPr/>
              <a:t>6/19/2017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fld id="{88166E2A-6611-479E-A18C-6AD20F5784EC}" type="datetime1">
              <a:rPr lang="en-US" smtClean="0"/>
              <a:pPr/>
              <a:t>6/19/2017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fld id="{F21495EC-164E-4436-AAB0-168057AEB7B8}" type="datetime1">
              <a:rPr lang="en-US" smtClean="0"/>
              <a:pPr/>
              <a:t>6/19/2017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fld id="{4BA1B033-E5DB-40A1-B8CB-CB2B2BD95F80}" type="datetime1">
              <a:rPr lang="en-US" smtClean="0"/>
              <a:pPr/>
              <a:t>6/19/2017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4C0E6E-BB8D-4FCC-ADA2-E4C543BF90A5}" type="datetime1">
              <a:rPr lang="en-US" smtClean="0"/>
              <a:pPr/>
              <a:t>6/19/2017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0481C8C2-49FE-4642-9EA8-9C26A609C7F7}" type="datetime1">
              <a:rPr lang="en-US" smtClean="0"/>
              <a:pPr/>
              <a:t>6/19/2017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63460834-DEEE-492D-882C-D1942BEB1FF4}" type="datetime1">
              <a:rPr lang="en-US" smtClean="0"/>
              <a:pPr/>
              <a:t>6/19/2017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ED96CF4-9FBD-4186-BF0C-F2AE8B4FB537}"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defRPr>
            </a:lvl1pPr>
          </a:lstStyle>
          <a:p>
            <a:fld id="{90612954-83FB-42AE-B04D-F3C9F7EBFE17}" type="datetime1">
              <a:rPr lang="en-US" smtClean="0"/>
              <a:pPr/>
              <a:t>6/19/2017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fld id="{9ED96CF4-9FBD-4186-BF0C-F2AE8B4FB537}"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323528" y="836712"/>
            <a:ext cx="8424936" cy="3528392"/>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TESIS  DE GRADO</a:t>
            </a:r>
          </a:p>
          <a:p>
            <a:pPr algn="ctr">
              <a:lnSpc>
                <a:spcPct val="80000"/>
              </a:lnSpc>
            </a:pPr>
            <a:endPar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a:p>
            <a:pPr algn="ctr">
              <a:lnSpc>
                <a:spcPct val="80000"/>
              </a:lnSpc>
            </a:pPr>
            <a:r>
              <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ESCUELA SUPERIOR </a:t>
            </a:r>
          </a:p>
          <a:p>
            <a:pPr algn="ctr">
              <a:lnSpc>
                <a:spcPct val="80000"/>
              </a:lnSpc>
            </a:pPr>
            <a:r>
              <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MILITAR</a:t>
            </a:r>
          </a:p>
          <a:p>
            <a:pPr algn="ctr">
              <a:lnSpc>
                <a:spcPct val="80000"/>
              </a:lnSpc>
            </a:pPr>
            <a:r>
              <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ELOY ALFARO</a:t>
            </a:r>
          </a:p>
        </p:txBody>
      </p:sp>
      <p:sp>
        <p:nvSpPr>
          <p:cNvPr id="3" name="AutoShape 12"/>
          <p:cNvSpPr>
            <a:spLocks noChangeArrowheads="1"/>
          </p:cNvSpPr>
          <p:nvPr/>
        </p:nvSpPr>
        <p:spPr bwMode="auto">
          <a:xfrm>
            <a:off x="1043608" y="5013176"/>
            <a:ext cx="6912768" cy="857236"/>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rmAutofit/>
          </a:bodyPr>
          <a:lstStyle/>
          <a:p>
            <a:pPr algn="ctr">
              <a:lnSpc>
                <a:spcPct val="80000"/>
              </a:lnSpc>
            </a:pPr>
            <a:r>
              <a:rPr lang="es-EC" sz="25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KDT DE I.M.</a:t>
            </a:r>
          </a:p>
          <a:p>
            <a:pPr algn="ctr">
              <a:lnSpc>
                <a:spcPct val="80000"/>
              </a:lnSpc>
            </a:pPr>
            <a:r>
              <a:rPr lang="es-EC" sz="25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BLANCA YULIMEY JARAMILLO  M.  </a:t>
            </a:r>
            <a:endParaRPr lang="es-ES" sz="2500" b="1" i="1" dirty="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1043608" y="44624"/>
            <a:ext cx="7200800"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CAPACIDADES FÍSICAS BÁSICAS</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9" name="8 Elipse"/>
          <p:cNvSpPr/>
          <p:nvPr/>
        </p:nvSpPr>
        <p:spPr>
          <a:xfrm>
            <a:off x="755576" y="980728"/>
            <a:ext cx="8064896" cy="1800200"/>
          </a:xfrm>
          <a:prstGeom prst="ellipse">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anchor="ctr">
            <a:noAutofit/>
          </a:bodyPr>
          <a:lstStyle/>
          <a:p>
            <a:pPr algn="ctr">
              <a:lnSpc>
                <a:spcPct val="120000"/>
              </a:lnSpc>
              <a:defRPr/>
            </a:pPr>
            <a:r>
              <a:rPr lang="es-ES" sz="2000" dirty="0" smtClean="0">
                <a:solidFill>
                  <a:schemeClr val="bg1"/>
                </a:solidFill>
              </a:rPr>
              <a:t>Conjunto de factores, capacidades, condiciones o cualidades que posee un sujeto como energía potencial y de cuyo desarrollo se puede obtener un buen nivel de aptitud física</a:t>
            </a:r>
            <a:endParaRPr lang="es-EC" sz="2000" b="1" dirty="0">
              <a:solidFill>
                <a:schemeClr val="bg1"/>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16" name="15 Rectángulo redondeado"/>
          <p:cNvSpPr/>
          <p:nvPr/>
        </p:nvSpPr>
        <p:spPr>
          <a:xfrm rot="21372922">
            <a:off x="395536" y="2708920"/>
            <a:ext cx="2664296" cy="64807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Condicionantes.</a:t>
            </a:r>
            <a:endParaRPr lang="es-EC" sz="2400" b="1" dirty="0">
              <a:solidFill>
                <a:schemeClr val="tx1"/>
              </a:solidFill>
            </a:endParaRPr>
          </a:p>
        </p:txBody>
      </p:sp>
      <p:sp>
        <p:nvSpPr>
          <p:cNvPr id="17" name="16 Rectángulo redondeado"/>
          <p:cNvSpPr/>
          <p:nvPr/>
        </p:nvSpPr>
        <p:spPr>
          <a:xfrm rot="21293248">
            <a:off x="6446296" y="2813428"/>
            <a:ext cx="2374459" cy="64807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Coordinativas</a:t>
            </a:r>
            <a:endParaRPr lang="es-EC" sz="2400" b="1" dirty="0">
              <a:solidFill>
                <a:schemeClr val="tx1"/>
              </a:solidFill>
            </a:endParaRPr>
          </a:p>
        </p:txBody>
      </p:sp>
      <p:sp>
        <p:nvSpPr>
          <p:cNvPr id="18" name="17 Rectángulo redondeado"/>
          <p:cNvSpPr/>
          <p:nvPr/>
        </p:nvSpPr>
        <p:spPr>
          <a:xfrm rot="21396946">
            <a:off x="341119" y="3435413"/>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smtClean="0"/>
              <a:t>Fuerza</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9" name="18 Rectángulo redondeado"/>
          <p:cNvSpPr/>
          <p:nvPr/>
        </p:nvSpPr>
        <p:spPr>
          <a:xfrm rot="21396946">
            <a:off x="300747" y="408348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Resistencia</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0" name="19 Rectángulo redondeado"/>
          <p:cNvSpPr/>
          <p:nvPr/>
        </p:nvSpPr>
        <p:spPr>
          <a:xfrm rot="21396946">
            <a:off x="269111" y="5379629"/>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smtClean="0"/>
              <a:t>Rapidez</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1" name="20 Rectángulo redondeado"/>
          <p:cNvSpPr/>
          <p:nvPr/>
        </p:nvSpPr>
        <p:spPr>
          <a:xfrm rot="21396946">
            <a:off x="300747" y="4731557"/>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Velocidad</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2" name="21 Rectángulo redondeado"/>
          <p:cNvSpPr/>
          <p:nvPr/>
        </p:nvSpPr>
        <p:spPr>
          <a:xfrm rot="21396946">
            <a:off x="252411" y="6026786"/>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Flexibilidad</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3" name="22 Rectángulo redondeado"/>
          <p:cNvSpPr/>
          <p:nvPr/>
        </p:nvSpPr>
        <p:spPr>
          <a:xfrm rot="21396946">
            <a:off x="6473409" y="3578725"/>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Equilibrio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4" name="23 Rectángulo redondeado"/>
          <p:cNvSpPr/>
          <p:nvPr/>
        </p:nvSpPr>
        <p:spPr>
          <a:xfrm rot="21396946">
            <a:off x="6441773" y="5378926"/>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err="1" smtClean="0"/>
              <a:t>Ritmización</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5" name="24 Rectángulo redondeado"/>
          <p:cNvSpPr/>
          <p:nvPr/>
        </p:nvSpPr>
        <p:spPr>
          <a:xfrm rot="21396946">
            <a:off x="6473409" y="4452879"/>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Orientación</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6" name="25 Rectángulo redondeado"/>
          <p:cNvSpPr/>
          <p:nvPr/>
        </p:nvSpPr>
        <p:spPr>
          <a:xfrm rot="21396946">
            <a:off x="6425073" y="6304973"/>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De cambio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7" name="26 Rectángulo redondeado"/>
          <p:cNvSpPr/>
          <p:nvPr/>
        </p:nvSpPr>
        <p:spPr>
          <a:xfrm rot="21396946">
            <a:off x="6487782" y="4010774"/>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Diferenciación</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8" name="27 Rectángulo redondeado"/>
          <p:cNvSpPr/>
          <p:nvPr/>
        </p:nvSpPr>
        <p:spPr>
          <a:xfrm rot="21396946">
            <a:off x="6456146" y="5810974"/>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smtClean="0"/>
              <a:t>Relajación</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9" name="28 Rectángulo redondeado"/>
          <p:cNvSpPr/>
          <p:nvPr/>
        </p:nvSpPr>
        <p:spPr>
          <a:xfrm rot="21396946">
            <a:off x="6487782" y="4936821"/>
            <a:ext cx="2645813" cy="430685"/>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Acoplamiento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pic>
        <p:nvPicPr>
          <p:cNvPr id="35842" name="Picture 2" descr="http://www.indeportes.com.ar/imagenes/uimg/articulo/culturismo_femenino_08_big.jpg"/>
          <p:cNvPicPr>
            <a:picLocks noChangeAspect="1" noChangeArrowheads="1"/>
          </p:cNvPicPr>
          <p:nvPr/>
        </p:nvPicPr>
        <p:blipFill>
          <a:blip r:embed="rId4" cstate="print"/>
          <a:srcRect/>
          <a:stretch>
            <a:fillRect/>
          </a:stretch>
        </p:blipFill>
        <p:spPr bwMode="auto">
          <a:xfrm>
            <a:off x="3491880" y="3140968"/>
            <a:ext cx="2643044" cy="15121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4" name="Picture 4" descr="http://t3.gstatic.com/images?q=tbn:ANd9GcQegqq_hmiDZ3eb5sMCdoYkS86aSNyM1_AHuGlLd09vRoQGN8ZN"/>
          <p:cNvPicPr>
            <a:picLocks noChangeAspect="1" noChangeArrowheads="1"/>
          </p:cNvPicPr>
          <p:nvPr/>
        </p:nvPicPr>
        <p:blipFill>
          <a:blip r:embed="rId5" cstate="print"/>
          <a:srcRect/>
          <a:stretch>
            <a:fillRect/>
          </a:stretch>
        </p:blipFill>
        <p:spPr bwMode="auto">
          <a:xfrm>
            <a:off x="3635896" y="4725144"/>
            <a:ext cx="2371725" cy="1933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539552" y="44624"/>
            <a:ext cx="8208912"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EVALUACIÓN DE LA CONDICIÓN FÍSICA</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9" name="8 Elipse"/>
          <p:cNvSpPr/>
          <p:nvPr/>
        </p:nvSpPr>
        <p:spPr>
          <a:xfrm>
            <a:off x="755576" y="980728"/>
            <a:ext cx="8064896" cy="1800200"/>
          </a:xfrm>
          <a:prstGeom prst="ellipse">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anchor="ctr">
            <a:noAutofit/>
          </a:bodyPr>
          <a:lstStyle/>
          <a:p>
            <a:pPr algn="ctr">
              <a:lnSpc>
                <a:spcPct val="120000"/>
              </a:lnSpc>
              <a:defRPr/>
            </a:pPr>
            <a:r>
              <a:rPr lang="es-ES" sz="2000" dirty="0" smtClean="0">
                <a:solidFill>
                  <a:schemeClr val="bg1"/>
                </a:solidFill>
              </a:rPr>
              <a:t>Es el conjunto de prácticas que sirven al Instructor para determinar el grado de progreso alcanzado  por la cadete, y  poder así ajustar los planes establecidos para el desarrollo de su condición física</a:t>
            </a:r>
            <a:endParaRPr lang="es-EC" sz="2000" b="1" dirty="0">
              <a:solidFill>
                <a:schemeClr val="bg1"/>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18" name="17 Rectángulo redondeado"/>
          <p:cNvSpPr/>
          <p:nvPr/>
        </p:nvSpPr>
        <p:spPr>
          <a:xfrm rot="21396946">
            <a:off x="485135" y="2930441"/>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400" b="1" dirty="0" smtClean="0">
                <a:solidFill>
                  <a:schemeClr val="tx1"/>
                </a:solidFill>
              </a:rPr>
              <a:t>Evaluación inicial</a:t>
            </a:r>
            <a:endParaRPr lang="es-EC" sz="2400" b="1" dirty="0" smtClean="0">
              <a:solidFill>
                <a:schemeClr val="tx1"/>
              </a:solidFill>
            </a:endParaRPr>
          </a:p>
        </p:txBody>
      </p:sp>
      <p:sp>
        <p:nvSpPr>
          <p:cNvPr id="19" name="18 Rectángulo redondeado"/>
          <p:cNvSpPr/>
          <p:nvPr/>
        </p:nvSpPr>
        <p:spPr>
          <a:xfrm rot="21396946">
            <a:off x="3437463" y="2930443"/>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Evaluación formativa</a:t>
            </a:r>
            <a:endParaRPr lang="es-EC" sz="2400" b="1" dirty="0" smtClean="0">
              <a:solidFill>
                <a:schemeClr val="tx1"/>
              </a:solidFill>
            </a:endParaRPr>
          </a:p>
        </p:txBody>
      </p:sp>
      <p:sp>
        <p:nvSpPr>
          <p:cNvPr id="21" name="20 Rectángulo redondeado"/>
          <p:cNvSpPr/>
          <p:nvPr/>
        </p:nvSpPr>
        <p:spPr>
          <a:xfrm rot="21396946">
            <a:off x="6245776" y="2930441"/>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Evaluación </a:t>
            </a:r>
            <a:r>
              <a:rPr lang="es-ES" sz="2400" b="1" dirty="0" err="1" smtClean="0">
                <a:solidFill>
                  <a:schemeClr val="tx1"/>
                </a:solidFill>
              </a:rPr>
              <a:t>sumativa</a:t>
            </a:r>
            <a:endParaRPr lang="es-EC" sz="2400" b="1" dirty="0" smtClean="0">
              <a:solidFill>
                <a:schemeClr val="tx1"/>
              </a:solidFill>
            </a:endParaRPr>
          </a:p>
        </p:txBody>
      </p:sp>
      <p:pic>
        <p:nvPicPr>
          <p:cNvPr id="65538" name="Picture 2" descr="http://t2.gstatic.com/images?q=tbn:ANd9GcR-hAw2sxHP-Bzepe8HiG3sOLxsMbq5ZpxXGxigp0zJWW_7BQud"/>
          <p:cNvPicPr>
            <a:picLocks noChangeAspect="1" noChangeArrowheads="1"/>
          </p:cNvPicPr>
          <p:nvPr/>
        </p:nvPicPr>
        <p:blipFill>
          <a:blip r:embed="rId4" cstate="print"/>
          <a:srcRect/>
          <a:stretch>
            <a:fillRect/>
          </a:stretch>
        </p:blipFill>
        <p:spPr bwMode="auto">
          <a:xfrm>
            <a:off x="3419872" y="4149080"/>
            <a:ext cx="2619375" cy="1743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5540" name="Picture 4" descr="http://t2.gstatic.com/images?q=tbn:ANd9GcTKxnmB3cFirX9IXZqTzGRvPvWgl84NxQSFRyPl8ReMuDQ1lYDe6A"/>
          <p:cNvPicPr>
            <a:picLocks noChangeAspect="1" noChangeArrowheads="1"/>
          </p:cNvPicPr>
          <p:nvPr/>
        </p:nvPicPr>
        <p:blipFill>
          <a:blip r:embed="rId5" cstate="print"/>
          <a:srcRect/>
          <a:stretch>
            <a:fillRect/>
          </a:stretch>
        </p:blipFill>
        <p:spPr bwMode="auto">
          <a:xfrm>
            <a:off x="899592" y="4077072"/>
            <a:ext cx="1800200" cy="18002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5542" name="Picture 6" descr="http://img11.beijing2008.cn/20080812/Img214533543.jpg"/>
          <p:cNvPicPr>
            <a:picLocks noChangeAspect="1" noChangeArrowheads="1"/>
          </p:cNvPicPr>
          <p:nvPr/>
        </p:nvPicPr>
        <p:blipFill>
          <a:blip r:embed="rId6" cstate="print"/>
          <a:srcRect/>
          <a:stretch>
            <a:fillRect/>
          </a:stretch>
        </p:blipFill>
        <p:spPr bwMode="auto">
          <a:xfrm>
            <a:off x="6444208" y="4293096"/>
            <a:ext cx="2237536"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539552" y="44624"/>
            <a:ext cx="8208912"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ACONDICIONAMIENTO FÍSICO Y SALUD</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9" name="8 Elipse"/>
          <p:cNvSpPr/>
          <p:nvPr/>
        </p:nvSpPr>
        <p:spPr>
          <a:xfrm>
            <a:off x="323528" y="908720"/>
            <a:ext cx="4248472" cy="1224136"/>
          </a:xfrm>
          <a:prstGeom prst="ellipse">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anchor="ctr">
            <a:noAutofit/>
          </a:bodyPr>
          <a:lstStyle/>
          <a:p>
            <a:pPr algn="ctr">
              <a:lnSpc>
                <a:spcPct val="120000"/>
              </a:lnSpc>
              <a:defRPr/>
            </a:pPr>
            <a:r>
              <a:rPr lang="es-ES" sz="2000" dirty="0" smtClean="0">
                <a:solidFill>
                  <a:schemeClr val="bg1"/>
                </a:solidFill>
              </a:rPr>
              <a:t>Trabajo físico y sus efectos sobre órganos y sistemas</a:t>
            </a:r>
            <a:endParaRPr lang="es-EC" sz="2000" b="1" dirty="0">
              <a:solidFill>
                <a:schemeClr val="bg1"/>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18" name="17 Rectángulo redondeado"/>
          <p:cNvSpPr/>
          <p:nvPr/>
        </p:nvSpPr>
        <p:spPr>
          <a:xfrm rot="21396946">
            <a:off x="684459" y="2461313"/>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smtClean="0">
                <a:solidFill>
                  <a:schemeClr val="tx1"/>
                </a:solidFill>
              </a:rPr>
              <a:t>Adaptaciones cardiovasculares</a:t>
            </a:r>
            <a:endParaRPr lang="es-EC" sz="2000" b="1" dirty="0" smtClean="0">
              <a:solidFill>
                <a:schemeClr val="tx1"/>
              </a:solidFill>
            </a:endParaRPr>
          </a:p>
        </p:txBody>
      </p:sp>
      <p:sp>
        <p:nvSpPr>
          <p:cNvPr id="19" name="18 Rectángulo redondeado"/>
          <p:cNvSpPr/>
          <p:nvPr/>
        </p:nvSpPr>
        <p:spPr>
          <a:xfrm rot="21396946">
            <a:off x="595751" y="3181393"/>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Adaptaciones respiratorias</a:t>
            </a:r>
            <a:endParaRPr lang="es-EC" sz="2400" b="1" dirty="0" smtClean="0">
              <a:solidFill>
                <a:schemeClr val="tx1"/>
              </a:solidFill>
            </a:endParaRPr>
          </a:p>
        </p:txBody>
      </p:sp>
      <p:sp>
        <p:nvSpPr>
          <p:cNvPr id="21" name="20 Rectángulo redondeado"/>
          <p:cNvSpPr/>
          <p:nvPr/>
        </p:nvSpPr>
        <p:spPr>
          <a:xfrm rot="21396946">
            <a:off x="612452" y="3973481"/>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Adaptaciones musculares</a:t>
            </a:r>
            <a:endParaRPr lang="es-EC" sz="2400" b="1" dirty="0" smtClean="0">
              <a:solidFill>
                <a:schemeClr val="tx1"/>
              </a:solidFill>
            </a:endParaRPr>
          </a:p>
        </p:txBody>
      </p:sp>
      <p:pic>
        <p:nvPicPr>
          <p:cNvPr id="65540" name="Picture 4" descr="http://t2.gstatic.com/images?q=tbn:ANd9GcTKxnmB3cFirX9IXZqTzGRvPvWgl84NxQSFRyPl8ReMuDQ1lYDe6A"/>
          <p:cNvPicPr>
            <a:picLocks noChangeAspect="1" noChangeArrowheads="1"/>
          </p:cNvPicPr>
          <p:nvPr/>
        </p:nvPicPr>
        <p:blipFill>
          <a:blip r:embed="rId4" cstate="print"/>
          <a:srcRect/>
          <a:stretch>
            <a:fillRect/>
          </a:stretch>
        </p:blipFill>
        <p:spPr bwMode="auto">
          <a:xfrm>
            <a:off x="6652270" y="2712318"/>
            <a:ext cx="1800200" cy="18002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9 Rectángulo redondeado"/>
          <p:cNvSpPr/>
          <p:nvPr/>
        </p:nvSpPr>
        <p:spPr>
          <a:xfrm rot="21396946">
            <a:off x="540443" y="4728488"/>
            <a:ext cx="2645813" cy="674157"/>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Adaptaciones </a:t>
            </a:r>
            <a:r>
              <a:rPr lang="es-ES" sz="2400" b="1" dirty="0" err="1" smtClean="0">
                <a:solidFill>
                  <a:schemeClr val="tx1"/>
                </a:solidFill>
              </a:rPr>
              <a:t>osteoarticulares</a:t>
            </a:r>
            <a:endParaRPr lang="es-EC" sz="2400" b="1" dirty="0" smtClean="0">
              <a:solidFill>
                <a:schemeClr val="tx1"/>
              </a:solidFill>
            </a:endParaRPr>
          </a:p>
        </p:txBody>
      </p:sp>
      <p:pic>
        <p:nvPicPr>
          <p:cNvPr id="66562" name="Picture 2" descr="http://t3.gstatic.com/images?q=tbn:ANd9GcQBM6W-caCpYlntFS6k9QoGAgvg9SjsW_xgvHgYmbXLNjJfoQM_vA"/>
          <p:cNvPicPr>
            <a:picLocks noChangeAspect="1" noChangeArrowheads="1"/>
          </p:cNvPicPr>
          <p:nvPr/>
        </p:nvPicPr>
        <p:blipFill>
          <a:blip r:embed="rId5" cstate="print"/>
          <a:srcRect/>
          <a:stretch>
            <a:fillRect/>
          </a:stretch>
        </p:blipFill>
        <p:spPr bwMode="auto">
          <a:xfrm>
            <a:off x="5716166" y="1488182"/>
            <a:ext cx="2962275" cy="15430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6564" name="Picture 4" descr="http://3.bp.blogspot.com/_5qxP4YMJwzI/R5nHxfES6KI/AAAAAAAAAtQ/gMAcEPSM-jQ/s400/Allison_Stokke.jpg"/>
          <p:cNvPicPr>
            <a:picLocks noChangeAspect="1" noChangeArrowheads="1"/>
          </p:cNvPicPr>
          <p:nvPr/>
        </p:nvPicPr>
        <p:blipFill>
          <a:blip r:embed="rId6" cstate="print"/>
          <a:srcRect/>
          <a:stretch>
            <a:fillRect/>
          </a:stretch>
        </p:blipFill>
        <p:spPr bwMode="auto">
          <a:xfrm>
            <a:off x="4067944" y="2136254"/>
            <a:ext cx="280035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6566" name="Picture 6" descr="http://t3.gstatic.com/images?q=tbn:ANd9GcTNykXCRNjOK-lGEDkLkBcgpq2t6WEQvm81l0Qx_04PHf3kWGnRTQ"/>
          <p:cNvPicPr>
            <a:picLocks noChangeAspect="1" noChangeArrowheads="1"/>
          </p:cNvPicPr>
          <p:nvPr/>
        </p:nvPicPr>
        <p:blipFill>
          <a:blip r:embed="rId7" cstate="print"/>
          <a:srcRect/>
          <a:stretch>
            <a:fillRect/>
          </a:stretch>
        </p:blipFill>
        <p:spPr bwMode="auto">
          <a:xfrm>
            <a:off x="6364238" y="4008462"/>
            <a:ext cx="2047875" cy="2228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179512" y="44624"/>
            <a:ext cx="8964488"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ACONDICIONAMIENTO FÍSICO Y NUTRICIÓN</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9" name="8 Elipse"/>
          <p:cNvSpPr/>
          <p:nvPr/>
        </p:nvSpPr>
        <p:spPr>
          <a:xfrm>
            <a:off x="323528" y="908720"/>
            <a:ext cx="4248472" cy="1224136"/>
          </a:xfrm>
          <a:prstGeom prst="ellipse">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anchor="ctr">
            <a:noAutofit/>
          </a:bodyPr>
          <a:lstStyle/>
          <a:p>
            <a:pPr algn="ctr">
              <a:lnSpc>
                <a:spcPct val="120000"/>
              </a:lnSpc>
              <a:defRPr/>
            </a:pPr>
            <a:r>
              <a:rPr lang="es-ES" sz="2000" dirty="0" smtClean="0">
                <a:solidFill>
                  <a:schemeClr val="bg1"/>
                </a:solidFill>
              </a:rPr>
              <a:t>Es uno de los tres factores que marcan la práctica del deporte</a:t>
            </a:r>
            <a:endParaRPr lang="es-EC" sz="2000" b="1" dirty="0">
              <a:solidFill>
                <a:schemeClr val="bg1"/>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18" name="17 Rectángulo redondeado"/>
          <p:cNvSpPr/>
          <p:nvPr/>
        </p:nvSpPr>
        <p:spPr>
          <a:xfrm rot="21396946">
            <a:off x="684459" y="2533321"/>
            <a:ext cx="2645813" cy="674157"/>
          </a:xfrm>
          <a:prstGeom prst="roundRect">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400" b="1" dirty="0" smtClean="0">
                <a:solidFill>
                  <a:schemeClr val="tx1"/>
                </a:solidFill>
              </a:rPr>
              <a:t>Previa al ejercicio</a:t>
            </a:r>
            <a:endParaRPr lang="es-EC" sz="2400" b="1" dirty="0" smtClean="0">
              <a:solidFill>
                <a:schemeClr val="tx1"/>
              </a:solidFill>
            </a:endParaRPr>
          </a:p>
        </p:txBody>
      </p:sp>
      <p:sp>
        <p:nvSpPr>
          <p:cNvPr id="19" name="18 Rectángulo redondeado"/>
          <p:cNvSpPr/>
          <p:nvPr/>
        </p:nvSpPr>
        <p:spPr>
          <a:xfrm rot="21396946">
            <a:off x="629151" y="3866546"/>
            <a:ext cx="2645813" cy="674157"/>
          </a:xfrm>
          <a:prstGeom prst="roundRect">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Durante el ejercicio físico</a:t>
            </a:r>
            <a:endParaRPr lang="es-EC" sz="2400" b="1" dirty="0" smtClean="0">
              <a:solidFill>
                <a:schemeClr val="tx1"/>
              </a:solidFill>
            </a:endParaRPr>
          </a:p>
        </p:txBody>
      </p:sp>
      <p:sp>
        <p:nvSpPr>
          <p:cNvPr id="21" name="20 Rectángulo redondeado"/>
          <p:cNvSpPr/>
          <p:nvPr/>
        </p:nvSpPr>
        <p:spPr>
          <a:xfrm rot="21396946">
            <a:off x="629151" y="5162689"/>
            <a:ext cx="2645813" cy="674157"/>
          </a:xfrm>
          <a:prstGeom prst="roundRect">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Posterior al ejercicio</a:t>
            </a:r>
            <a:endParaRPr lang="es-EC" sz="2400" b="1" dirty="0" smtClean="0">
              <a:solidFill>
                <a:schemeClr val="tx1"/>
              </a:solidFill>
            </a:endParaRPr>
          </a:p>
        </p:txBody>
      </p:sp>
      <p:sp>
        <p:nvSpPr>
          <p:cNvPr id="67586" name="AutoShape 2" descr="data:image/jpg;base64,/9j/4AAQSkZJRgABAQAAAQABAAD/2wBDAAkGBwgHBgkIBwgKCgkLDRYPDQwMDRsUFRAWIB0iIiAdHx8kKDQsJCYxJx8fLT0tMTU3Ojo6Iys/RD84QzQ5Ojf/2wBDAQoKCg0MDRoPDxo3JR8lNzc3Nzc3Nzc3Nzc3Nzc3Nzc3Nzc3Nzc3Nzc3Nzc3Nzc3Nzc3Nzc3Nzc3Nzc3Nzc3Nzf/wAARCACQALQDASIAAhEBAxEB/8QAHAAAAgMBAQEBAAAAAAAAAAAABAUCAwYAAQcI/8QANxAAAgEDAgQEBAUDBAMBAAAAAQIDAAQREiEFMUFREyJhgQYycZEUI6Gx0UJSwTNicpIHJCWi/8QAGQEAAwEBAQAAAAAAAAAAAAAAAQIDAAQF/8QAIREAAgICAwEBAAMAAAAAAAAAAAECERIhAxMxQVEiMmH/2gAMAwEAAhEDEQA/ANPz5V6BjpUVbA2FSGW510EDudRbtVpG1QIrGPFTFWqmfpUAMc6uSsFEliqQjxVseKkQKWwlOgdqsRB1FenFcDQCe4HapjGKgTXA0Akmrga8zXnKsYkw61wNdmvM1jE9sVEYzXA14TvWMesoIqAABqYNRPOsAtABHKqpFHavQcV47ZFFBBygzXVIneuo2KLYmJ60StULDjkasGw50wqJtUMmuzXowKxmejnvVqgdKo1DNWK3WswoJQ1MmqUbavS1IMiRapLvXiIWGdQA9auiUdm+umlcqGUbIkbVHBopBG5wrDPbrUzb5HKk7EHABzXFqveHGdjVAKs+kEZzj3o5o2B7mvM14x8xUb46jlUHznAo5I2JZqrtdVEkVUzmtmgYhQevS4oIykVE3G9HJGxDS9QZ6Ca5x1qiS6zyNGwYh5lGeddShro5511CzYhykkc6mFNDwsKKU7c6qIjwjaoEGrSM9aiRgVjMr60RGmao05NCfEfxDa/DfDxPLpkuX/0YCca+5PYDr9aEnSDFWzM8f+OHHEjZ8EdQkJImmKA6m7Lnp69a2fw/dvxLglreSAeJIp1Y5Egkf4r4jc3wu+IT3AjESzyGQoDnBNfU/gP4qi4gtvwZ7RYJIoSI3RvK+nfljbbf2NQUpess4qtGqDhOaGiYblNtgPQ1TKnm04OQN6nBbpIPMdsbDrmock3Y8Vovjf8AF3SBVVQm5bOSaY+HtvSs2ssDiTQyt0IPKmLXH/o+MDpfsN8HNLGVhaoV8UleEsnIPshAIIPX60le4e3kUELrAyHJzn60dchrqV9UjMpIwucAe3agZo0DERkMASORp0TbYMt7LFKWVwoY5bIyDVx4sGHljyxGwB67UJNCVb5gQeVCSRNGWZN9J3Pp3oqhcmh5ZXoufK+A4ONqslI6cqRWVyY9WtQWbHm5EU4DM6qxwNQztRHg7IOcChpHAPOr5FyNjQrxnvWHoi8nrQssmOVXsp0k0HMN+dGxWitpDnnXVS2c866nBRpREyHBBz9KvVT2rra8hY6hOjA9zimcd1GUGFDHuKZ8tElADSMnpUjATR6SojEuqnVz2q6NLeQ+WTGe/St2mwF0Np5smk8XCoJf/IMsl5bxzf8Azo5bYyLq8NlfSxA9x961qxKpwcnsRWZ+Nkfh2PiCO/jt/wAJaTwRxFTqllkGEAI9QDj0oOeQyVHyL4xtoovi3iq2xHhC6fAA2BzuPvmtR8JcNubGLg1/Bw69MzXmtrkRZieBsKRtvtuawaeI0peRnZicszbknua/RHwEkr/BfC2lUKwhwMdQGOD9sUs78vRRNJeBVyuxBHXb1ry1cLLjwsoDy1Y2q65QrsTpHLNTtISwyqFj6Cuaa2FeFkyqz+VcDsWFT8IHhkqMQCQxGfvXr2szkeUKMci1V3ENyLYQqgI31kEZPbFGCd2zNiGdVhtVztIRoJI5d6HiRdeSBpz3oricTiCMuhDAYbbGedAqAAQuST2qmItWDzEM2lEUldxk86onjLg6I8bb0fZWjXM+sgaAdiRzrU2tlbxQhUTfG+BS+OkLR87ZcMFcYDYBPttTnhxM0Ghvnj2OeoplfcJYM7SIDCTsRzWqILaS1nxrHgMcs2nr60M90wx9K3hOOVCTIM4pvMhApbOpz601laAGBJxQs8ajmaOkU5PSg519aKYKF7fMcCuq5hvXU9goN8MMQRbKnoCaOtPDjIzbZI6hiKF04P8AruBmro0lYeS5b/rUrBQ3huAAAI5BjoTRUF0FzmLUT1NJRbXmPLcjPqMVOOxvmJw8bHrlz/FC2akPUucEeVQPWvZhZXcTwXMMEsTgB43GoHtkUiMF+pwbfX/xcH/NZd+Ecfu+JXl14txw+KYshSNCzFQcDb7/AOKys1Gf4/wOLh/xVJw6JwbeZx4LE/IH+XPqDt9BX3Dh8drw/h0Flbu4jt4xGoO5wK+L3PBZeE8a4d+JmkmEkynU6EHykbbk5519MfiJ38pG/Y0MmNJJjC8nQuBrbc705t54zGoiIKgbCsPJfF5gNqYcOuX1jDc6GVMGOjXF816Bmg7dyyjO5o6MbcqqmTaB7qzS7iMbDbuKykywrcfg7EFi5w8jc2HUDsBW3Y6EJ5YrHR27x8amuGx4O4TfvQnNIKGFvHHGABt6UUCy/Kf0pfcX0USBpDgE4G2ajFxAAH+3ngmoZbGx0NpCDGRINSkYIxSCe4SPKyNp8Mkbn5h0zS7i/wAQskixRNgE7nPIUE95JuNkJ3djjr9aOOY0OOwqW+ltHIUa7dsFW/tHYVTJduw1BlKnlmgGulZnDxrqGMsAQG9qFuLtIkYxBwAN11bj/FHFooo0GvfldQdcnpjak13dzyZxL4fom+Kqubp9IkMhZT1oCS8JPzHlWTbC1RNri7B2nc+tdQjXWTu7V1PsWzW6sN5iedG22nvj3pCeIKQPk9mzV8XEgOQT2q74mc+ZpVk0jSr6SeuM0TDK6SLlkK43bOD9htWZXiRLAkH2q4cQVuZI+tB8TDkad7tI/Mc4B30gk/YUTFcRtgkkA9xjFZaO9H949xRMXEBk4IO+DgGh10awv4xS3ktLG7OC9ldxyDPVc+YfoKeQcTg4hbC4s3WSJ86WB9jWQ49eCbhFwoCsTpBBH+4Uy4BdrJwu3xGItKhSgGkAjY4FI1Q3qCZ5QlwutRuaYWRUyeVR7CqTHBcAeLGjDudjV9ssNuS0ZbTjkTmozkrQ6Wh9b6cDYZotTtSu0uVkUOmrB5Vc16mrwwSX7VdMi0EXc6xQsTvty71lI/G0aZivikk7HOx3ANGcWmlWT5wPKTpHOguGSr4pMhOOuRUeWd6LccF6wGcZlEchYFTnY0xawt7iwYGRlfHehPiaWJIhLAcspA2H3pRacWmeCRIkLbczyFSrVlNVQneDF7qMhODpOetMpLMM5K3GrS5GnAzvuKSyzE6iTg539DR9txNJIQk7edAQSD/TXXFaFTpkruxkWQAszKPlFC3NhO4CSA+DIBk4652NNZLjW7KW1EDUCMEYGBVBfyYx5QMagRtVEg2JRw+S3YpIdURJVt+RoG/4RJH5ossp5gAnFOL258J2cKWDY1fY59+VRW5YIBESdspvz9KhOOMrQ6eUTKtazZ2/Y11aQ3Fo5zIDG3VcDaups/8ABMGIFuT1NXJdDvvWfFyv9LMfvVizOflDfavQZ562aOO7ORh8VeL1gdmyfesulyynO5PrREV2+QTv9cVNspFNmlS8OfOf/wAn+are6kinMkRBVjkk5I/fak0l47sNIwAMdKlPJMkYZwQcZGetSeyqg6Hr3kk9oI3yC7hvl5ge9a23lUKpPYbAVieHyma1TcEjbbpWmsp5HiUsVzXFycjtpFVGh7FNyz+1FeOoQ5O30pKtyyndlHtVokllX8p1BPfaoJNsbw0FjdKYx5v0ogMhufGQEyMoUkDtWMgPErS4xcupt98OjZx2z2p6OIxxRgvNtjkNzXXFuqZOSV6I/FFwYEiuQTkEqR3pNaXc8v5kSsO5bYVfxXi7uFWRF8In5GG5xQ8eu5dHcFYeiDbI+tS5GpDRbQRonvpW1SnSRglRVtxDBbWogRdT4wig4J9a6S8VPybPT2L48q/ya4AQKzsSzn5mY86SKfiM2xE3DARILmQq55sjYC+uKzsqzQzMqt4mk41LvmtHe3s10xRF0orcyNj9O9K5IDrLvIxJ7HH6CumEn9FkrLbTiUZVfEKBkGAMgEH+PSjDeqYPE1RrkYweZ9qWJw+FVJOoA/7iak1nANJ+YjuScVXOjbKLi5S6ZxbBQYtwvV++aHhlOghDhOY7oaumtwkiyQYRlbGTyx61VOCsvjRrpZxkZGzj+anJ27Kcb+E0u4plDswB611AS2lvK5kRtAbcqDyPWupaiPbMqryDvV6XDqOf60uEuete+JXe2cFUGGRixPf1q2OQ46UvEhq1JDSMaPo8seIPahtKRtnfzDNe3/EJJ4yZCOWAB0pQsm4FeXLOFwysPqKk0dGSSN1ZWyWkKxR8h1701s5VVX75pHFxO3lgiaOQMSBvg9qlcX3gxjRuW69K89p3sZbDpuJBr5I9Xl1YO9aqwniaFcj9aw1nbCaRrmbYHJ043OKN/FSx28bwz6EYbE75rR5MJaLdalHRq+I30NtbyNIw0lcAHm2elZa1vWiRcP4koPMnalN7+LuyXa4aQodlJP6dKotbueBmV4ymkeYNtgHvXT/dWQrF0auA6pBNeMdIXOSeZprG0l/GNAdYgcrg4JNY38c4/Oc5JPlQnbH0pt8P8dcXcVrKSEkXSD2bpSddsU0SWzAgzFMJ0FLby8Z8xRnWijmB81XfEN08dgRG5DSMEBG3PnSGe6kjIS2jLAeUEDOMVXGtIS72WSzXiJqMRA5jJFD20weV2mPmB2UV6OJP4gLx6vqKLN2mMywIA39aD961DZHvzfLnHrUWXByT71fBIrkgdOorpSgXfcUUgNgrYKtkbGreHRx3XD/CmTKRsUB698j70FLMAhwfSrOCTNkqSdIXVg9zTw9Ek38K5+DgyEpOQPVc11M5H8xx+1dVOuIO2X6fHVB61MR+tcoq5fWlcx1CysRZ6ipBGHWrxivSoIxih2B6zrSRY51Y+bB3FaSXw7u2ZZGGfDz9DzrMNEAc6sVIXDIhXxGORjnSyWTtBX8VTGVnFI0aMiSYByG6GmyXcZg8xIdWA0+tC8HuFlj0sdsfY1Rx2eOO4jEbZbT58fpUXFylQ6dI0zXIeMiJcjTgZ2OcULwxipkTDl0x+XjkNssPWlnDL8Oyo0v/AHG33qXEHS4uSwxtgAj0pcFFjJt+Gpikk/EFX/rAbSw5b/4rriK3uVCTwI7gkhTt75+lZu2vJppTFLnQW1KMHTn/AJZyP2pzbPJND4bNsU8pztketVRJ+7KpbK2WFZVRWjU5LEnBB5H70uuZJLQLkAFtwVbkaeovl0ONZwNs7D1rOcbuEuHBhV107Ek7N7dDWoK2P+LcR/E8N4fcDOZJQSPUA5/WqLK4CLrlXUzA4A396zMd/I1rHanPklLr7imdnJ4luQWAPiEI1PQnwaB4RuImDdtW9XWt349z4K7DHXkaVXNwlupOrfGF3BycVG14vBbLpSEs4O5X+s9/StRh+kZjkYR7MDv2NSfxVBLDUPSk9rx5XkKi3kJb+0ZpvHJJcY8vhjqW/ijQtgMdu9y2NOFzls9quCeHqbA55Jo8tFFEADhRzJ60uurpHb8sHHU0spqCGjFyAZ5b+SVmSRlUnYDlXVaZzn5f1rq5u2f6dGEf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data:image/jpg;base64,/9j/4AAQSkZJRgABAQAAAQABAAD/2wBDAAkGBwgHBgkIBwgKCgkLDRYPDQwMDRsUFRAWIB0iIiAdHx8kKDQsJCYxJx8fLT0tMTU3Ojo6Iys/RD84QzQ5Ojf/2wBDAQoKCg0MDRoPDxo3JR8lNzc3Nzc3Nzc3Nzc3Nzc3Nzc3Nzc3Nzc3Nzc3Nzc3Nzc3Nzc3Nzc3Nzc3Nzc3Nzc3Nzf/wAARCACQALQDASIAAhEBAxEB/8QAHAAAAgMBAQEBAAAAAAAAAAAABAUCAwYAAQcI/8QANxAAAgEDAgQEBAUDBAMBAAAAAQIDAAQREiEFMUFREyJhgQYycZEUI6Gx0UJSwTNicpIHJCWi/8QAGQEAAwEBAQAAAAAAAAAAAAAAAQIDAAQF/8QAIREAAgICAwEBAAMAAAAAAAAAAAECERIhAxMxQVEiMmH/2gAMAwEAAhEDEQA/ANPz5V6BjpUVbA2FSGW510EDudRbtVpG1QIrGPFTFWqmfpUAMc6uSsFEliqQjxVseKkQKWwlOgdqsRB1FenFcDQCe4HapjGKgTXA0Akmrga8zXnKsYkw61wNdmvM1jE9sVEYzXA14TvWMesoIqAABqYNRPOsAtABHKqpFHavQcV47ZFFBBygzXVIneuo2KLYmJ60StULDjkasGw50wqJtUMmuzXowKxmejnvVqgdKo1DNWK3WswoJQ1MmqUbavS1IMiRapLvXiIWGdQA9auiUdm+umlcqGUbIkbVHBopBG5wrDPbrUzb5HKk7EHABzXFqveHGdjVAKs+kEZzj3o5o2B7mvM14x8xUb46jlUHznAo5I2JZqrtdVEkVUzmtmgYhQevS4oIykVE3G9HJGxDS9QZ6Ca5x1qiS6zyNGwYh5lGeddShro5511CzYhykkc6mFNDwsKKU7c6qIjwjaoEGrSM9aiRgVjMr60RGmao05NCfEfxDa/DfDxPLpkuX/0YCca+5PYDr9aEnSDFWzM8f+OHHEjZ8EdQkJImmKA6m7Lnp69a2fw/dvxLglreSAeJIp1Y5Egkf4r4jc3wu+IT3AjESzyGQoDnBNfU/gP4qi4gtvwZ7RYJIoSI3RvK+nfljbbf2NQUpess4qtGqDhOaGiYblNtgPQ1TKnm04OQN6nBbpIPMdsbDrmock3Y8Vovjf8AF3SBVVQm5bOSaY+HtvSs2ssDiTQyt0IPKmLXH/o+MDpfsN8HNLGVhaoV8UleEsnIPshAIIPX60le4e3kUELrAyHJzn60dchrqV9UjMpIwucAe3agZo0DERkMASORp0TbYMt7LFKWVwoY5bIyDVx4sGHljyxGwB67UJNCVb5gQeVCSRNGWZN9J3Pp3oqhcmh5ZXoufK+A4ONqslI6cqRWVyY9WtQWbHm5EU4DM6qxwNQztRHg7IOcChpHAPOr5FyNjQrxnvWHoi8nrQssmOVXsp0k0HMN+dGxWitpDnnXVS2c866nBRpREyHBBz9KvVT2rra8hY6hOjA9zimcd1GUGFDHuKZ8tElADSMnpUjATR6SojEuqnVz2q6NLeQ+WTGe/St2mwF0Np5smk8XCoJf/IMsl5bxzf8Azo5bYyLq8NlfSxA9x961qxKpwcnsRWZ+Nkfh2PiCO/jt/wAJaTwRxFTqllkGEAI9QDj0oOeQyVHyL4xtoovi3iq2xHhC6fAA2BzuPvmtR8JcNubGLg1/Bw69MzXmtrkRZieBsKRtvtuawaeI0peRnZicszbknua/RHwEkr/BfC2lUKwhwMdQGOD9sUs78vRRNJeBVyuxBHXb1ry1cLLjwsoDy1Y2q65QrsTpHLNTtISwyqFj6Cuaa2FeFkyqz+VcDsWFT8IHhkqMQCQxGfvXr2szkeUKMci1V3ENyLYQqgI31kEZPbFGCd2zNiGdVhtVztIRoJI5d6HiRdeSBpz3oricTiCMuhDAYbbGedAqAAQuST2qmItWDzEM2lEUldxk86onjLg6I8bb0fZWjXM+sgaAdiRzrU2tlbxQhUTfG+BS+OkLR87ZcMFcYDYBPttTnhxM0Ghvnj2OeoplfcJYM7SIDCTsRzWqILaS1nxrHgMcs2nr60M90wx9K3hOOVCTIM4pvMhApbOpz601laAGBJxQs8ajmaOkU5PSg519aKYKF7fMcCuq5hvXU9goN8MMQRbKnoCaOtPDjIzbZI6hiKF04P8AruBmro0lYeS5b/rUrBQ3huAAAI5BjoTRUF0FzmLUT1NJRbXmPLcjPqMVOOxvmJw8bHrlz/FC2akPUucEeVQPWvZhZXcTwXMMEsTgB43GoHtkUiMF+pwbfX/xcH/NZd+Ecfu+JXl14txw+KYshSNCzFQcDb7/AOKys1Gf4/wOLh/xVJw6JwbeZx4LE/IH+XPqDt9BX3Dh8drw/h0Flbu4jt4xGoO5wK+L3PBZeE8a4d+JmkmEkynU6EHykbbk5519MfiJ38pG/Y0MmNJJjC8nQuBrbc705t54zGoiIKgbCsPJfF5gNqYcOuX1jDc6GVMGOjXF816Bmg7dyyjO5o6MbcqqmTaB7qzS7iMbDbuKykywrcfg7EFi5w8jc2HUDsBW3Y6EJ5YrHR27x8amuGx4O4TfvQnNIKGFvHHGABt6UUCy/Kf0pfcX0USBpDgE4G2ajFxAAH+3ngmoZbGx0NpCDGRINSkYIxSCe4SPKyNp8Mkbn5h0zS7i/wAQskixRNgE7nPIUE95JuNkJ3djjr9aOOY0OOwqW+ltHIUa7dsFW/tHYVTJduw1BlKnlmgGulZnDxrqGMsAQG9qFuLtIkYxBwAN11bj/FHFooo0GvfldQdcnpjak13dzyZxL4fom+Kqubp9IkMhZT1oCS8JPzHlWTbC1RNri7B2nc+tdQjXWTu7V1PsWzW6sN5iedG22nvj3pCeIKQPk9mzV8XEgOQT2q74mc+ZpVk0jSr6SeuM0TDK6SLlkK43bOD9htWZXiRLAkH2q4cQVuZI+tB8TDkad7tI/Mc4B30gk/YUTFcRtgkkA9xjFZaO9H949xRMXEBk4IO+DgGh10awv4xS3ktLG7OC9ldxyDPVc+YfoKeQcTg4hbC4s3WSJ86WB9jWQ49eCbhFwoCsTpBBH+4Uy4BdrJwu3xGItKhSgGkAjY4FI1Q3qCZ5QlwutRuaYWRUyeVR7CqTHBcAeLGjDudjV9ssNuS0ZbTjkTmozkrQ6Wh9b6cDYZotTtSu0uVkUOmrB5Vc16mrwwSX7VdMi0EXc6xQsTvty71lI/G0aZivikk7HOx3ANGcWmlWT5wPKTpHOguGSr4pMhOOuRUeWd6LccF6wGcZlEchYFTnY0xawt7iwYGRlfHehPiaWJIhLAcspA2H3pRacWmeCRIkLbczyFSrVlNVQneDF7qMhODpOetMpLMM5K3GrS5GnAzvuKSyzE6iTg539DR9txNJIQk7edAQSD/TXXFaFTpkruxkWQAszKPlFC3NhO4CSA+DIBk4652NNZLjW7KW1EDUCMEYGBVBfyYx5QMagRtVEg2JRw+S3YpIdURJVt+RoG/4RJH5ossp5gAnFOL258J2cKWDY1fY59+VRW5YIBESdspvz9KhOOMrQ6eUTKtazZ2/Y11aQ3Fo5zIDG3VcDaups/8ABMGIFuT1NXJdDvvWfFyv9LMfvVizOflDfavQZ562aOO7ORh8VeL1gdmyfesulyynO5PrREV2+QTv9cVNspFNmlS8OfOf/wAn+are6kinMkRBVjkk5I/fak0l47sNIwAMdKlPJMkYZwQcZGetSeyqg6Hr3kk9oI3yC7hvl5ge9a23lUKpPYbAVieHyma1TcEjbbpWmsp5HiUsVzXFycjtpFVGh7FNyz+1FeOoQ5O30pKtyyndlHtVokllX8p1BPfaoJNsbw0FjdKYx5v0ogMhufGQEyMoUkDtWMgPErS4xcupt98OjZx2z2p6OIxxRgvNtjkNzXXFuqZOSV6I/FFwYEiuQTkEqR3pNaXc8v5kSsO5bYVfxXi7uFWRF8In5GG5xQ8eu5dHcFYeiDbI+tS5GpDRbQRonvpW1SnSRglRVtxDBbWogRdT4wig4J9a6S8VPybPT2L48q/ya4AQKzsSzn5mY86SKfiM2xE3DARILmQq55sjYC+uKzsqzQzMqt4mk41LvmtHe3s10xRF0orcyNj9O9K5IDrLvIxJ7HH6CumEn9FkrLbTiUZVfEKBkGAMgEH+PSjDeqYPE1RrkYweZ9qWJw+FVJOoA/7iak1nANJ+YjuScVXOjbKLi5S6ZxbBQYtwvV++aHhlOghDhOY7oaumtwkiyQYRlbGTyx61VOCsvjRrpZxkZGzj+anJ27Kcb+E0u4plDswB611AS2lvK5kRtAbcqDyPWupaiPbMqryDvV6XDqOf60uEuete+JXe2cFUGGRixPf1q2OQ46UvEhq1JDSMaPo8seIPahtKRtnfzDNe3/EJJ4yZCOWAB0pQsm4FeXLOFwysPqKk0dGSSN1ZWyWkKxR8h1701s5VVX75pHFxO3lgiaOQMSBvg9qlcX3gxjRuW69K89p3sZbDpuJBr5I9Xl1YO9aqwniaFcj9aw1nbCaRrmbYHJ043OKN/FSx28bwz6EYbE75rR5MJaLdalHRq+I30NtbyNIw0lcAHm2elZa1vWiRcP4koPMnalN7+LuyXa4aQodlJP6dKotbueBmV4ymkeYNtgHvXT/dWQrF0auA6pBNeMdIXOSeZprG0l/GNAdYgcrg4JNY38c4/Oc5JPlQnbH0pt8P8dcXcVrKSEkXSD2bpSddsU0SWzAgzFMJ0FLby8Z8xRnWijmB81XfEN08dgRG5DSMEBG3PnSGe6kjIS2jLAeUEDOMVXGtIS72WSzXiJqMRA5jJFD20weV2mPmB2UV6OJP4gLx6vqKLN2mMywIA39aD961DZHvzfLnHrUWXByT71fBIrkgdOorpSgXfcUUgNgrYKtkbGreHRx3XD/CmTKRsUB698j70FLMAhwfSrOCTNkqSdIXVg9zTw9Ek38K5+DgyEpOQPVc11M5H8xx+1dVOuIO2X6fHVB61MR+tcoq5fWlcx1CysRZ6ipBGHWrxivSoIxih2B6zrSRY51Y+bB3FaSXw7u2ZZGGfDz9DzrMNEAc6sVIXDIhXxGORjnSyWTtBX8VTGVnFI0aMiSYByG6GmyXcZg8xIdWA0+tC8HuFlj0sdsfY1Rx2eOO4jEbZbT58fpUXFylQ6dI0zXIeMiJcjTgZ2OcULwxipkTDl0x+XjkNssPWlnDL8Oyo0v/AHG33qXEHS4uSwxtgAj0pcFFjJt+Gpikk/EFX/rAbSw5b/4rriK3uVCTwI7gkhTt75+lZu2vJppTFLnQW1KMHTn/AJZyP2pzbPJND4bNsU8pztketVRJ+7KpbK2WFZVRWjU5LEnBB5H70uuZJLQLkAFtwVbkaeovl0ONZwNs7D1rOcbuEuHBhV107Ek7N7dDWoK2P+LcR/E8N4fcDOZJQSPUA5/WqLK4CLrlXUzA4A396zMd/I1rHanPklLr7imdnJ4luQWAPiEI1PQnwaB4RuImDdtW9XWt349z4K7DHXkaVXNwlupOrfGF3BycVG14vBbLpSEs4O5X+s9/StRh+kZjkYR7MDv2NSfxVBLDUPSk9rx5XkKi3kJb+0ZpvHJJcY8vhjqW/ijQtgMdu9y2NOFzls9quCeHqbA55Jo8tFFEADhRzJ60uurpHb8sHHU0spqCGjFyAZ5b+SVmSRlUnYDlXVaZzn5f1rq5u2f6dGEf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0" name="Picture 6" descr="http://www.tncorrientes.com/galeria/deporte_nutricion%5B1%5D.jpg"/>
          <p:cNvPicPr>
            <a:picLocks noChangeAspect="1" noChangeArrowheads="1"/>
          </p:cNvPicPr>
          <p:nvPr/>
        </p:nvPicPr>
        <p:blipFill>
          <a:blip r:embed="rId5" cstate="print"/>
          <a:srcRect/>
          <a:stretch>
            <a:fillRect/>
          </a:stretch>
        </p:blipFill>
        <p:spPr bwMode="auto">
          <a:xfrm>
            <a:off x="5940152" y="1268761"/>
            <a:ext cx="2827412" cy="22693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7592" name="Picture 8" descr="http://4.bp.blogspot.com/_Ooy04oqVJnw/SvR4qjo33UI/AAAAAAAAAXk/9vgNEiME-J0/s320/obesidad-caster-semenya-chicas-sexy-chicos-musculos.jpg"/>
          <p:cNvPicPr>
            <a:picLocks noChangeAspect="1" noChangeArrowheads="1"/>
          </p:cNvPicPr>
          <p:nvPr/>
        </p:nvPicPr>
        <p:blipFill>
          <a:blip r:embed="rId6" cstate="print"/>
          <a:srcRect/>
          <a:stretch>
            <a:fillRect/>
          </a:stretch>
        </p:blipFill>
        <p:spPr bwMode="auto">
          <a:xfrm>
            <a:off x="5004048" y="1844824"/>
            <a:ext cx="1440160" cy="2304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7594" name="Picture 10" descr="http://t0.gstatic.com/images?q=tbn:ANd9GcQV57r9hsbFFWsVv9oze5XA28x9IKX9xEhpXhGuYFlMJeJDo7Zh"/>
          <p:cNvPicPr>
            <a:picLocks noChangeAspect="1" noChangeArrowheads="1"/>
          </p:cNvPicPr>
          <p:nvPr/>
        </p:nvPicPr>
        <p:blipFill>
          <a:blip r:embed="rId7" cstate="print"/>
          <a:srcRect/>
          <a:stretch>
            <a:fillRect/>
          </a:stretch>
        </p:blipFill>
        <p:spPr bwMode="auto">
          <a:xfrm>
            <a:off x="6084168" y="3284984"/>
            <a:ext cx="24384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7596" name="Picture 12" descr="http://t1.gstatic.com/images?q=tbn:ANd9GcRTeBo59ifr743hIWZKGowljdEUr2eMh_k9lbyxc7jpDusb9UDEnQ"/>
          <p:cNvPicPr>
            <a:picLocks noChangeAspect="1" noChangeArrowheads="1"/>
          </p:cNvPicPr>
          <p:nvPr/>
        </p:nvPicPr>
        <p:blipFill>
          <a:blip r:embed="rId8" cstate="print"/>
          <a:srcRect/>
          <a:stretch>
            <a:fillRect/>
          </a:stretch>
        </p:blipFill>
        <p:spPr bwMode="auto">
          <a:xfrm>
            <a:off x="4067944" y="3717032"/>
            <a:ext cx="2438400" cy="16573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467544" y="188640"/>
            <a:ext cx="8424936" cy="2376264"/>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CAPÍTULO III</a:t>
            </a:r>
          </a:p>
          <a:p>
            <a:pPr algn="ctr">
              <a:lnSpc>
                <a:spcPct val="80000"/>
              </a:lnSpc>
            </a:pPr>
            <a:endParaRPr lang="es-ES" sz="36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ANÁLISIS DE LOS DATOS OBTENIDOS</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14</a:t>
            </a:fld>
            <a:endParaRPr lang="en-US"/>
          </a:p>
        </p:txBody>
      </p:sp>
      <p:pic>
        <p:nvPicPr>
          <p:cNvPr id="64514" name="Picture 2" descr="http://t0.gstatic.com/images?q=tbn:ANd9GcQDEwcDoUROkVtnXDXhmlynXC0LhGPB3yhZiEiIxAo92tJTFoFBTw"/>
          <p:cNvPicPr>
            <a:picLocks noChangeAspect="1" noChangeArrowheads="1"/>
          </p:cNvPicPr>
          <p:nvPr/>
        </p:nvPicPr>
        <p:blipFill>
          <a:blip r:embed="rId2" cstate="print"/>
          <a:srcRect/>
          <a:stretch>
            <a:fillRect/>
          </a:stretch>
        </p:blipFill>
        <p:spPr bwMode="auto">
          <a:xfrm>
            <a:off x="971600" y="3429000"/>
            <a:ext cx="24384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4516" name="AutoShape 4" descr="http://t1.gstatic.com/images?q=tbn:ANd9GcRtAcYR4xyXvoXD9yYhYCc6ArrC7XHriRu27UaNkVg_FI6vS90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farm3.static.flickr.com/2528/3975391491_c598de7581.jpg"/>
          <p:cNvPicPr>
            <a:picLocks noChangeAspect="1" noChangeArrowheads="1"/>
          </p:cNvPicPr>
          <p:nvPr/>
        </p:nvPicPr>
        <p:blipFill>
          <a:blip r:embed="rId3" cstate="print"/>
          <a:srcRect/>
          <a:stretch>
            <a:fillRect/>
          </a:stretch>
        </p:blipFill>
        <p:spPr bwMode="auto">
          <a:xfrm>
            <a:off x="3923928" y="2996952"/>
            <a:ext cx="4762500" cy="2886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ED96CF4-9FBD-4186-BF0C-F2AE8B4FB537}" type="slidenum">
              <a:rPr lang="en-US" smtClean="0"/>
              <a:pPr/>
              <a:t>15</a:t>
            </a:fld>
            <a:endParaRPr lang="en-US"/>
          </a:p>
        </p:txBody>
      </p:sp>
      <p:sp>
        <p:nvSpPr>
          <p:cNvPr id="3" name="AutoShape 12"/>
          <p:cNvSpPr>
            <a:spLocks noChangeArrowheads="1"/>
          </p:cNvSpPr>
          <p:nvPr/>
        </p:nvSpPr>
        <p:spPr bwMode="auto">
          <a:xfrm>
            <a:off x="395536" y="44624"/>
            <a:ext cx="8424936"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COMPARACIÓN DE RENDIMIENTO</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graphicFrame>
        <p:nvGraphicFramePr>
          <p:cNvPr id="5" name="4 Gráfico"/>
          <p:cNvGraphicFramePr/>
          <p:nvPr/>
        </p:nvGraphicFramePr>
        <p:xfrm>
          <a:off x="395536" y="1124744"/>
          <a:ext cx="6264696" cy="3751312"/>
        </p:xfrm>
        <a:graphic>
          <a:graphicData uri="http://schemas.openxmlformats.org/drawingml/2006/chart">
            <c:chart xmlns:c="http://schemas.openxmlformats.org/drawingml/2006/chart" xmlns:r="http://schemas.openxmlformats.org/officeDocument/2006/relationships" r:id="rId2"/>
          </a:graphicData>
        </a:graphic>
      </p:graphicFrame>
      <p:sp>
        <p:nvSpPr>
          <p:cNvPr id="75779"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5781" name="Picture 5" descr="http://t1.gstatic.com/images?q=tbn:ANd9GcTLF5fdiv22uvSA-XDQigmI8XWu2940W7yNBh9kw-M7anRCMpq5-Q&amp;t=1"/>
          <p:cNvPicPr>
            <a:picLocks noChangeAspect="1" noChangeArrowheads="1"/>
          </p:cNvPicPr>
          <p:nvPr/>
        </p:nvPicPr>
        <p:blipFill>
          <a:blip r:embed="rId3" cstate="print"/>
          <a:srcRect/>
          <a:stretch>
            <a:fillRect/>
          </a:stretch>
        </p:blipFill>
        <p:spPr bwMode="auto">
          <a:xfrm>
            <a:off x="7092280" y="3429000"/>
            <a:ext cx="1143000" cy="847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5783" name="Picture 7" descr="http://t3.gstatic.com/images?q=tbn:ANd9GcQlYY01vSYI6LnsS0glofBkID-hEMRWtLMpg1rPaEb1fBzQC1Qy1A"/>
          <p:cNvPicPr>
            <a:picLocks noChangeAspect="1" noChangeArrowheads="1"/>
          </p:cNvPicPr>
          <p:nvPr/>
        </p:nvPicPr>
        <p:blipFill>
          <a:blip r:embed="rId4" cstate="print"/>
          <a:srcRect/>
          <a:stretch>
            <a:fillRect/>
          </a:stretch>
        </p:blipFill>
        <p:spPr bwMode="auto">
          <a:xfrm>
            <a:off x="6156176" y="4077072"/>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ED96CF4-9FBD-4186-BF0C-F2AE8B4FB537}" type="slidenum">
              <a:rPr lang="en-US" smtClean="0"/>
              <a:pPr/>
              <a:t>16</a:t>
            </a:fld>
            <a:endParaRPr lang="en-US"/>
          </a:p>
        </p:txBody>
      </p:sp>
      <p:sp>
        <p:nvSpPr>
          <p:cNvPr id="3" name="AutoShape 12"/>
          <p:cNvSpPr>
            <a:spLocks noChangeArrowheads="1"/>
          </p:cNvSpPr>
          <p:nvPr/>
        </p:nvSpPr>
        <p:spPr bwMode="auto">
          <a:xfrm>
            <a:off x="395536" y="44624"/>
            <a:ext cx="8424936"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COMPARACIÓN DE RENDIMIENTO</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75779"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5781" name="Picture 5" descr="http://t1.gstatic.com/images?q=tbn:ANd9GcTLF5fdiv22uvSA-XDQigmI8XWu2940W7yNBh9kw-M7anRCMpq5-Q&amp;t=1"/>
          <p:cNvPicPr>
            <a:picLocks noChangeAspect="1" noChangeArrowheads="1"/>
          </p:cNvPicPr>
          <p:nvPr/>
        </p:nvPicPr>
        <p:blipFill>
          <a:blip r:embed="rId2" cstate="print"/>
          <a:srcRect/>
          <a:stretch>
            <a:fillRect/>
          </a:stretch>
        </p:blipFill>
        <p:spPr bwMode="auto">
          <a:xfrm>
            <a:off x="7092280" y="3429000"/>
            <a:ext cx="1143000" cy="847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5783" name="Picture 7" descr="http://t3.gstatic.com/images?q=tbn:ANd9GcQlYY01vSYI6LnsS0glofBkID-hEMRWtLMpg1rPaEb1fBzQC1Qy1A"/>
          <p:cNvPicPr>
            <a:picLocks noChangeAspect="1" noChangeArrowheads="1"/>
          </p:cNvPicPr>
          <p:nvPr/>
        </p:nvPicPr>
        <p:blipFill>
          <a:blip r:embed="rId3" cstate="print"/>
          <a:srcRect/>
          <a:stretch>
            <a:fillRect/>
          </a:stretch>
        </p:blipFill>
        <p:spPr bwMode="auto">
          <a:xfrm>
            <a:off x="6156176" y="4077072"/>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8" name="7 Gráfico"/>
          <p:cNvGraphicFramePr/>
          <p:nvPr/>
        </p:nvGraphicFramePr>
        <p:xfrm>
          <a:off x="467544" y="1052736"/>
          <a:ext cx="5688632" cy="38884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ED96CF4-9FBD-4186-BF0C-F2AE8B4FB537}" type="slidenum">
              <a:rPr lang="en-US" smtClean="0"/>
              <a:pPr/>
              <a:t>17</a:t>
            </a:fld>
            <a:endParaRPr lang="en-US"/>
          </a:p>
        </p:txBody>
      </p:sp>
      <p:sp>
        <p:nvSpPr>
          <p:cNvPr id="3" name="AutoShape 12"/>
          <p:cNvSpPr>
            <a:spLocks noChangeArrowheads="1"/>
          </p:cNvSpPr>
          <p:nvPr/>
        </p:nvSpPr>
        <p:spPr bwMode="auto">
          <a:xfrm>
            <a:off x="395536" y="44624"/>
            <a:ext cx="8424936"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COMPARACIÓN DE RENDIMIENTO</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75779"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5781" name="Picture 5" descr="http://t1.gstatic.com/images?q=tbn:ANd9GcTLF5fdiv22uvSA-XDQigmI8XWu2940W7yNBh9kw-M7anRCMpq5-Q&amp;t=1"/>
          <p:cNvPicPr>
            <a:picLocks noChangeAspect="1" noChangeArrowheads="1"/>
          </p:cNvPicPr>
          <p:nvPr/>
        </p:nvPicPr>
        <p:blipFill>
          <a:blip r:embed="rId2" cstate="print"/>
          <a:srcRect/>
          <a:stretch>
            <a:fillRect/>
          </a:stretch>
        </p:blipFill>
        <p:spPr bwMode="auto">
          <a:xfrm>
            <a:off x="7092280" y="3429000"/>
            <a:ext cx="1143000" cy="847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5783" name="Picture 7" descr="http://t3.gstatic.com/images?q=tbn:ANd9GcQlYY01vSYI6LnsS0glofBkID-hEMRWtLMpg1rPaEb1fBzQC1Qy1A"/>
          <p:cNvPicPr>
            <a:picLocks noChangeAspect="1" noChangeArrowheads="1"/>
          </p:cNvPicPr>
          <p:nvPr/>
        </p:nvPicPr>
        <p:blipFill>
          <a:blip r:embed="rId3" cstate="print"/>
          <a:srcRect/>
          <a:stretch>
            <a:fillRect/>
          </a:stretch>
        </p:blipFill>
        <p:spPr bwMode="auto">
          <a:xfrm>
            <a:off x="6156176" y="4077072"/>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9" name="8 Gráfico"/>
          <p:cNvGraphicFramePr/>
          <p:nvPr/>
        </p:nvGraphicFramePr>
        <p:xfrm>
          <a:off x="251520" y="1052736"/>
          <a:ext cx="5904656" cy="40324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ED96CF4-9FBD-4186-BF0C-F2AE8B4FB537}" type="slidenum">
              <a:rPr lang="en-US" smtClean="0"/>
              <a:pPr/>
              <a:t>18</a:t>
            </a:fld>
            <a:endParaRPr lang="en-US"/>
          </a:p>
        </p:txBody>
      </p:sp>
      <p:sp>
        <p:nvSpPr>
          <p:cNvPr id="3" name="AutoShape 12"/>
          <p:cNvSpPr>
            <a:spLocks noChangeArrowheads="1"/>
          </p:cNvSpPr>
          <p:nvPr/>
        </p:nvSpPr>
        <p:spPr bwMode="auto">
          <a:xfrm>
            <a:off x="395536" y="44624"/>
            <a:ext cx="8424936"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COMPARACIÓN DE RENDIMIENTO</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75779"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Gráfico"/>
          <p:cNvGraphicFramePr/>
          <p:nvPr/>
        </p:nvGraphicFramePr>
        <p:xfrm>
          <a:off x="251520" y="1052736"/>
          <a:ext cx="5976664"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76802" name="Picture 2" descr="http://t0.gstatic.com/images?q=tbn:ANd9GcTFwwATGfnYRdJ4EIMIM9kiIJv9Hun4ix3rdnQyJEagfrKEqbLY"/>
          <p:cNvPicPr>
            <a:picLocks noChangeAspect="1" noChangeArrowheads="1"/>
          </p:cNvPicPr>
          <p:nvPr/>
        </p:nvPicPr>
        <p:blipFill>
          <a:blip r:embed="rId3" cstate="print"/>
          <a:srcRect/>
          <a:stretch>
            <a:fillRect/>
          </a:stretch>
        </p:blipFill>
        <p:spPr bwMode="auto">
          <a:xfrm>
            <a:off x="6228184" y="3789040"/>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6804" name="Picture 4" descr="http://t2.gstatic.com/images?q=tbn:ANd9GcQouymX2-sPlcn72uIAbOYJlXJaeEG11HVC_6_tihaIYVv_U_MFsg"/>
          <p:cNvPicPr>
            <a:picLocks noChangeAspect="1" noChangeArrowheads="1"/>
          </p:cNvPicPr>
          <p:nvPr/>
        </p:nvPicPr>
        <p:blipFill>
          <a:blip r:embed="rId4" cstate="print"/>
          <a:srcRect/>
          <a:stretch>
            <a:fillRect/>
          </a:stretch>
        </p:blipFill>
        <p:spPr bwMode="auto">
          <a:xfrm>
            <a:off x="6438900" y="1556792"/>
            <a:ext cx="2237556" cy="16954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467544" y="188640"/>
            <a:ext cx="8424936" cy="2376264"/>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CAPÍTULO IV</a:t>
            </a:r>
          </a:p>
          <a:p>
            <a:pPr algn="ctr">
              <a:lnSpc>
                <a:spcPct val="80000"/>
              </a:lnSpc>
            </a:pPr>
            <a:endParaRPr lang="es-ES" sz="36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CONCLUSIONES Y RECOMENDACIONES</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19</a:t>
            </a:fld>
            <a:endParaRPr lang="en-US"/>
          </a:p>
        </p:txBody>
      </p:sp>
      <p:pic>
        <p:nvPicPr>
          <p:cNvPr id="64514" name="Picture 2" descr="http://t0.gstatic.com/images?q=tbn:ANd9GcQDEwcDoUROkVtnXDXhmlynXC0LhGPB3yhZiEiIxAo92tJTFoFBTw"/>
          <p:cNvPicPr>
            <a:picLocks noChangeAspect="1" noChangeArrowheads="1"/>
          </p:cNvPicPr>
          <p:nvPr/>
        </p:nvPicPr>
        <p:blipFill>
          <a:blip r:embed="rId2" cstate="print"/>
          <a:srcRect/>
          <a:stretch>
            <a:fillRect/>
          </a:stretch>
        </p:blipFill>
        <p:spPr bwMode="auto">
          <a:xfrm>
            <a:off x="971600" y="3429000"/>
            <a:ext cx="24384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4516" name="AutoShape 4" descr="http://t1.gstatic.com/images?q=tbn:ANd9GcRtAcYR4xyXvoXD9yYhYCc6ArrC7XHriRu27UaNkVg_FI6vS90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farm3.static.flickr.com/2528/3975391491_c598de7581.jpg"/>
          <p:cNvPicPr>
            <a:picLocks noChangeAspect="1" noChangeArrowheads="1"/>
          </p:cNvPicPr>
          <p:nvPr/>
        </p:nvPicPr>
        <p:blipFill>
          <a:blip r:embed="rId3" cstate="print"/>
          <a:srcRect/>
          <a:stretch>
            <a:fillRect/>
          </a:stretch>
        </p:blipFill>
        <p:spPr bwMode="auto">
          <a:xfrm>
            <a:off x="3923928" y="2996952"/>
            <a:ext cx="4762500" cy="2886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395536" y="-27384"/>
            <a:ext cx="8424936" cy="3528392"/>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ESTUDIO DE LA PLANIFICACIÓN DEL ENTRENAMIENTO FÍSICO MILITAR EN LAS CADETES DE LA ESCUELA MILITAR ELOY ALFARO Y SU INCIDENCIA EN LOS RESULTADOS DEL ACONDICIONAMIENTO </a:t>
            </a:r>
            <a:r>
              <a:rPr lang="es-ES" sz="3200" b="1" i="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FÍSICO MILITAR EN EL AÑO 2010-2011.</a:t>
            </a:r>
            <a:endParaRPr lang="en-U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3" name="AutoShape 12"/>
          <p:cNvSpPr>
            <a:spLocks noChangeArrowheads="1"/>
          </p:cNvSpPr>
          <p:nvPr/>
        </p:nvSpPr>
        <p:spPr bwMode="auto">
          <a:xfrm>
            <a:off x="1043608" y="4797152"/>
            <a:ext cx="6912768" cy="107326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DIRECTOR</a:t>
            </a:r>
          </a:p>
          <a:p>
            <a:pPr algn="ctr">
              <a:lnSpc>
                <a:spcPct val="80000"/>
              </a:lnSpc>
            </a:pP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TNTE. C.B.  </a:t>
            </a:r>
            <a:r>
              <a:rPr lang="es-EC" sz="1600" b="1" i="1" dirty="0" err="1"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GUillermo</a:t>
            </a: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a:t>
            </a:r>
            <a:r>
              <a:rPr lang="es-EC" sz="1600" b="1" i="1"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SALAZAR .</a:t>
            </a:r>
            <a:endPar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a:p>
            <a:pPr algn="ctr">
              <a:lnSpc>
                <a:spcPct val="80000"/>
              </a:lnSpc>
            </a:pP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CODIRECTOR</a:t>
            </a:r>
          </a:p>
          <a:p>
            <a:pPr algn="ctr">
              <a:lnSpc>
                <a:spcPct val="80000"/>
              </a:lnSpc>
            </a:pP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LCDO. Eduardo Moscoso.</a:t>
            </a:r>
          </a:p>
          <a:p>
            <a:pPr algn="ctr">
              <a:lnSpc>
                <a:spcPct val="80000"/>
              </a:lnSpc>
            </a:pPr>
            <a:r>
              <a:rPr lang="es-EC" sz="1600" b="1" i="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a:t>
            </a:r>
            <a:endParaRPr lang="es-ES" sz="1600" b="1" i="1" dirty="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rot="21411720">
            <a:off x="2497882" y="113587"/>
            <a:ext cx="4167243" cy="629770"/>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C" sz="2800" b="1" i="1" dirty="0" smtClean="0">
                <a:solidFill>
                  <a:schemeClr val="bg1"/>
                </a:solidFill>
                <a:effectLst>
                  <a:outerShdw blurRad="38100" dist="38100" dir="2700000" algn="tl">
                    <a:srgbClr val="000000">
                      <a:alpha val="43137"/>
                    </a:srgbClr>
                  </a:outerShdw>
                </a:effectLst>
                <a:latin typeface="Calibri" pitchFamily="34" charset="0"/>
              </a:rPr>
              <a:t>CONCLUSIONES</a:t>
            </a:r>
          </a:p>
        </p:txBody>
      </p:sp>
      <p:sp>
        <p:nvSpPr>
          <p:cNvPr id="4" name="3 CuadroTexto"/>
          <p:cNvSpPr txBox="1">
            <a:spLocks noChangeArrowheads="1"/>
          </p:cNvSpPr>
          <p:nvPr/>
        </p:nvSpPr>
        <p:spPr bwMode="auto">
          <a:xfrm rot="21410073">
            <a:off x="586963" y="1564725"/>
            <a:ext cx="8028384" cy="923330"/>
          </a:xfrm>
          <a:prstGeom prst="rect">
            <a:avLst/>
          </a:prstGeom>
          <a:solidFill>
            <a:schemeClr val="accent3">
              <a:lumMod val="75000"/>
            </a:schemeClr>
          </a:solidFill>
          <a:ln>
            <a:noFill/>
          </a:ln>
          <a:effectLst>
            <a:outerShdw blurRad="152400" dist="12000" dir="900000" sy="98000" kx="110000" ky="200000" algn="tl" rotWithShape="0">
              <a:srgbClr val="000000">
                <a:alpha val="30000"/>
              </a:srgbClr>
            </a:outerShdw>
          </a:effectLst>
          <a:scene3d>
            <a:camera prst="perspectiveRelaxed">
              <a:rot lat="21000001" lon="600000" rev="21299999"/>
            </a:camera>
            <a:lightRig rig="threePt" dir="t"/>
          </a:scene3d>
          <a:sp3d z="349250" contourW="6350" prstMaterial="matte">
            <a:bevelT w="101600" h="101600"/>
            <a:contourClr>
              <a:srgbClr val="969696"/>
            </a:contourClr>
          </a:sp3d>
        </p:spPr>
        <p:txBody>
          <a:bodyPr wrap="square">
            <a:spAutoFit/>
          </a:bodyPr>
          <a:lstStyle/>
          <a:p>
            <a:pPr algn="just"/>
            <a:r>
              <a:rPr lang="es-ES" b="1" i="1" dirty="0" smtClean="0"/>
              <a:t>necesidad de establecer diferentes procedimientos y tiempos para la preparación física y la evaluación del rendimiento de las cadetes mujeres de la Escuela Superior Militar “Eloy Alfaro”.</a:t>
            </a:r>
            <a:endParaRPr lang="en-US" b="1" i="1" dirty="0"/>
          </a:p>
        </p:txBody>
      </p:sp>
      <p:sp>
        <p:nvSpPr>
          <p:cNvPr id="5" name="4 Marcador de número de diapositiva"/>
          <p:cNvSpPr>
            <a:spLocks noGrp="1"/>
          </p:cNvSpPr>
          <p:nvPr>
            <p:ph type="sldNum" sz="quarter" idx="12"/>
          </p:nvPr>
        </p:nvSpPr>
        <p:spPr/>
        <p:txBody>
          <a:bodyPr/>
          <a:lstStyle/>
          <a:p>
            <a:fld id="{9ED96CF4-9FBD-4186-BF0C-F2AE8B4FB537}" type="slidenum">
              <a:rPr lang="en-US" smtClean="0"/>
              <a:pPr/>
              <a:t>20</a:t>
            </a:fld>
            <a:endParaRPr lang="en-US" dirty="0"/>
          </a:p>
        </p:txBody>
      </p:sp>
      <p:sp>
        <p:nvSpPr>
          <p:cNvPr id="6" name="5 CuadroTexto"/>
          <p:cNvSpPr txBox="1">
            <a:spLocks noChangeArrowheads="1"/>
          </p:cNvSpPr>
          <p:nvPr/>
        </p:nvSpPr>
        <p:spPr bwMode="auto">
          <a:xfrm rot="21410073">
            <a:off x="574216" y="3217487"/>
            <a:ext cx="8028384" cy="1477328"/>
          </a:xfrm>
          <a:prstGeom prst="rect">
            <a:avLst/>
          </a:prstGeom>
          <a:solidFill>
            <a:schemeClr val="accent3">
              <a:lumMod val="75000"/>
            </a:schemeClr>
          </a:solidFill>
          <a:ln>
            <a:noFill/>
          </a:ln>
          <a:effectLst>
            <a:outerShdw blurRad="152400" dist="12000" dir="900000" sy="98000" kx="110000" ky="200000" algn="tl" rotWithShape="0">
              <a:srgbClr val="000000">
                <a:alpha val="30000"/>
              </a:srgbClr>
            </a:outerShdw>
          </a:effectLst>
          <a:scene3d>
            <a:camera prst="perspectiveRelaxed">
              <a:rot lat="21000001" lon="600000" rev="21299999"/>
            </a:camera>
            <a:lightRig rig="threePt" dir="t"/>
          </a:scene3d>
          <a:sp3d z="349250" contourW="6350" prstMaterial="matte">
            <a:bevelT w="101600" h="101600"/>
            <a:contourClr>
              <a:srgbClr val="969696"/>
            </a:contourClr>
          </a:sp3d>
        </p:spPr>
        <p:txBody>
          <a:bodyPr wrap="square">
            <a:spAutoFit/>
          </a:bodyPr>
          <a:lstStyle/>
          <a:p>
            <a:pPr algn="just"/>
            <a:r>
              <a:rPr lang="es-ES" b="1" i="1" dirty="0" smtClean="0"/>
              <a:t>El cambio descrito en la propuesta, respecto a la planificación, ejecución y evaluación del rendimiento físico de las cadetes mujeres de la Escuela Superior Militar “Eloy Alfaro”, facilitará aumentar el rendimiento de dicho personal e incrementar su evaluación de pruebas físicas en cada uno de los años de formación.</a:t>
            </a:r>
            <a:endParaRPr lang="en-US" b="1" i="1" dirty="0" smtClean="0"/>
          </a:p>
        </p:txBody>
      </p:sp>
      <p:sp>
        <p:nvSpPr>
          <p:cNvPr id="7" name="6 CuadroTexto"/>
          <p:cNvSpPr txBox="1">
            <a:spLocks noChangeArrowheads="1"/>
          </p:cNvSpPr>
          <p:nvPr/>
        </p:nvSpPr>
        <p:spPr bwMode="auto">
          <a:xfrm rot="21410073">
            <a:off x="650473" y="5006367"/>
            <a:ext cx="8028384" cy="1631216"/>
          </a:xfrm>
          <a:prstGeom prst="rect">
            <a:avLst/>
          </a:prstGeom>
          <a:solidFill>
            <a:schemeClr val="accent3">
              <a:lumMod val="75000"/>
            </a:schemeClr>
          </a:solidFill>
          <a:ln>
            <a:noFill/>
          </a:ln>
          <a:effectLst>
            <a:outerShdw blurRad="152400" dist="12000" dir="900000" sy="98000" kx="110000" ky="200000" algn="tl" rotWithShape="0">
              <a:srgbClr val="000000">
                <a:alpha val="30000"/>
              </a:srgbClr>
            </a:outerShdw>
          </a:effectLst>
          <a:scene3d>
            <a:camera prst="perspectiveRelaxed">
              <a:rot lat="21000001" lon="600000" rev="21299999"/>
            </a:camera>
            <a:lightRig rig="threePt" dir="t"/>
          </a:scene3d>
          <a:sp3d z="349250" contourW="6350" prstMaterial="matte">
            <a:bevelT w="101600" h="101600"/>
            <a:contourClr>
              <a:srgbClr val="969696"/>
            </a:contourClr>
          </a:sp3d>
        </p:spPr>
        <p:txBody>
          <a:bodyPr wrap="square">
            <a:spAutoFit/>
          </a:bodyPr>
          <a:lstStyle/>
          <a:p>
            <a:pPr algn="just"/>
            <a:r>
              <a:rPr lang="es-ES" sz="2000" b="1" i="1" dirty="0" smtClean="0"/>
              <a:t>La aplicación y puesta en práctica del programa de entrenamiento y las recomendaciones que en éste se exponen, permitirá alcanzar los objetivos planteados en cuanto al rendimiento de las cadetes mujeres de la Escuela Superior Militar “Eloy Alfaro”.</a:t>
            </a:r>
            <a:endParaRPr lang="en-US" sz="2000" b="1"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rot="21411720">
            <a:off x="2497881" y="302227"/>
            <a:ext cx="4167243" cy="629770"/>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C" sz="2800" b="1" i="1" dirty="0" smtClean="0">
                <a:solidFill>
                  <a:schemeClr val="bg1"/>
                </a:solidFill>
                <a:effectLst>
                  <a:outerShdw blurRad="38100" dist="38100" dir="2700000" algn="tl">
                    <a:srgbClr val="000000">
                      <a:alpha val="43137"/>
                    </a:srgbClr>
                  </a:outerShdw>
                </a:effectLst>
                <a:latin typeface="Calibri" pitchFamily="34" charset="0"/>
              </a:rPr>
              <a:t>RECOMENDACIÓN</a:t>
            </a:r>
          </a:p>
        </p:txBody>
      </p:sp>
      <p:sp>
        <p:nvSpPr>
          <p:cNvPr id="4" name="3 CuadroTexto"/>
          <p:cNvSpPr txBox="1">
            <a:spLocks noChangeArrowheads="1"/>
          </p:cNvSpPr>
          <p:nvPr/>
        </p:nvSpPr>
        <p:spPr bwMode="auto">
          <a:xfrm rot="21410073">
            <a:off x="442947" y="1975178"/>
            <a:ext cx="8028384" cy="1323439"/>
          </a:xfrm>
          <a:prstGeom prst="rect">
            <a:avLst/>
          </a:prstGeom>
          <a:solidFill>
            <a:schemeClr val="accent3">
              <a:lumMod val="75000"/>
            </a:schemeClr>
          </a:solidFill>
          <a:ln>
            <a:noFill/>
          </a:ln>
          <a:effectLst>
            <a:outerShdw blurRad="152400" dist="12000" dir="900000" sy="98000" kx="110000" ky="200000" algn="tl" rotWithShape="0">
              <a:srgbClr val="000000">
                <a:alpha val="30000"/>
              </a:srgbClr>
            </a:outerShdw>
          </a:effectLst>
          <a:scene3d>
            <a:camera prst="perspectiveRelaxed">
              <a:rot lat="21000001" lon="600000" rev="21299999"/>
            </a:camera>
            <a:lightRig rig="threePt" dir="t"/>
          </a:scene3d>
          <a:sp3d z="349250" contourW="6350" prstMaterial="matte">
            <a:bevelT w="101600" h="101600"/>
            <a:contourClr>
              <a:srgbClr val="969696"/>
            </a:contourClr>
          </a:sp3d>
        </p:spPr>
        <p:txBody>
          <a:bodyPr wrap="square">
            <a:spAutoFit/>
          </a:bodyPr>
          <a:lstStyle/>
          <a:p>
            <a:pPr algn="just"/>
            <a:r>
              <a:rPr lang="es-ES" sz="2000" b="1" i="1" dirty="0" smtClean="0"/>
              <a:t>Realizar un plan piloto donde se incluyan los cambios propuestos y la aplicación del programa de entrenamiento, de manera de establecer una comparación de los resultados obtenidos hasta la fecha, respecto a los del plan piloto.</a:t>
            </a:r>
            <a:endParaRPr lang="en-US" sz="2000" b="1" i="1" dirty="0" smtClean="0"/>
          </a:p>
        </p:txBody>
      </p:sp>
      <p:sp>
        <p:nvSpPr>
          <p:cNvPr id="5" name="4 Marcador de número de diapositiva"/>
          <p:cNvSpPr>
            <a:spLocks noGrp="1"/>
          </p:cNvSpPr>
          <p:nvPr>
            <p:ph type="sldNum" sz="quarter" idx="12"/>
          </p:nvPr>
        </p:nvSpPr>
        <p:spPr/>
        <p:txBody>
          <a:bodyPr/>
          <a:lstStyle/>
          <a:p>
            <a:fld id="{9ED96CF4-9FBD-4186-BF0C-F2AE8B4FB537}" type="slidenum">
              <a:rPr lang="en-US" smtClean="0"/>
              <a:pPr/>
              <a:t>21</a:t>
            </a:fld>
            <a:endParaRPr lang="en-US" dirty="0"/>
          </a:p>
        </p:txBody>
      </p:sp>
      <p:pic>
        <p:nvPicPr>
          <p:cNvPr id="79874" name="Picture 2" descr="http://t2.gstatic.com/images?q=tbn:ANd9GcToidTTIYiINC3YHCusJOvwSUABUtN_yyv4VJEBSFVX_IvfezNR"/>
          <p:cNvPicPr>
            <a:picLocks noChangeAspect="1" noChangeArrowheads="1"/>
          </p:cNvPicPr>
          <p:nvPr/>
        </p:nvPicPr>
        <p:blipFill>
          <a:blip r:embed="rId2" cstate="print"/>
          <a:srcRect/>
          <a:stretch>
            <a:fillRect/>
          </a:stretch>
        </p:blipFill>
        <p:spPr bwMode="auto">
          <a:xfrm>
            <a:off x="971600" y="4149080"/>
            <a:ext cx="19050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9876" name="Picture 4" descr="http://vidasana.lapipadelindio.com/wp-content/uploads/2009/03/dieta_deportes-300x223.jpg"/>
          <p:cNvPicPr>
            <a:picLocks noChangeAspect="1" noChangeArrowheads="1"/>
          </p:cNvPicPr>
          <p:nvPr/>
        </p:nvPicPr>
        <p:blipFill>
          <a:blip r:embed="rId3" cstate="print"/>
          <a:srcRect/>
          <a:stretch>
            <a:fillRect/>
          </a:stretch>
        </p:blipFill>
        <p:spPr bwMode="auto">
          <a:xfrm>
            <a:off x="3347864" y="4005064"/>
            <a:ext cx="2857500" cy="2124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9878" name="Picture 6" descr="http://t0.gstatic.com/images?q=tbn:ANd9GcQx3qvxqGLyjDrUZsbMEI1yDnwS5k-z3YQVqmjFrtJf2-NOYhXiOg&amp;t=1"/>
          <p:cNvPicPr>
            <a:picLocks noChangeAspect="1" noChangeArrowheads="1"/>
          </p:cNvPicPr>
          <p:nvPr/>
        </p:nvPicPr>
        <p:blipFill>
          <a:blip r:embed="rId4" cstate="print"/>
          <a:srcRect/>
          <a:stretch>
            <a:fillRect/>
          </a:stretch>
        </p:blipFill>
        <p:spPr bwMode="auto">
          <a:xfrm>
            <a:off x="6660232" y="4221088"/>
            <a:ext cx="1845640"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467544" y="188640"/>
            <a:ext cx="8424936" cy="2376264"/>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CAPÍTULO  V</a:t>
            </a:r>
          </a:p>
          <a:p>
            <a:pPr algn="ctr">
              <a:lnSpc>
                <a:spcPct val="80000"/>
              </a:lnSpc>
            </a:pPr>
            <a:endParaRPr lang="es-ES" sz="36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PROPUESTA DE  PROGRAMA DE ENTRENAMIENTO</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22</a:t>
            </a:fld>
            <a:endParaRPr lang="en-US"/>
          </a:p>
        </p:txBody>
      </p:sp>
      <p:pic>
        <p:nvPicPr>
          <p:cNvPr id="64514" name="Picture 2" descr="http://t0.gstatic.com/images?q=tbn:ANd9GcQDEwcDoUROkVtnXDXhmlynXC0LhGPB3yhZiEiIxAo92tJTFoFBTw"/>
          <p:cNvPicPr>
            <a:picLocks noChangeAspect="1" noChangeArrowheads="1"/>
          </p:cNvPicPr>
          <p:nvPr/>
        </p:nvPicPr>
        <p:blipFill>
          <a:blip r:embed="rId2" cstate="print"/>
          <a:srcRect/>
          <a:stretch>
            <a:fillRect/>
          </a:stretch>
        </p:blipFill>
        <p:spPr bwMode="auto">
          <a:xfrm>
            <a:off x="971600" y="3429000"/>
            <a:ext cx="24384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4516" name="AutoShape 4" descr="http://t1.gstatic.com/images?q=tbn:ANd9GcRtAcYR4xyXvoXD9yYhYCc6ArrC7XHriRu27UaNkVg_FI6vS90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farm3.static.flickr.com/2528/3975391491_c598de7581.jpg"/>
          <p:cNvPicPr>
            <a:picLocks noChangeAspect="1" noChangeArrowheads="1"/>
          </p:cNvPicPr>
          <p:nvPr/>
        </p:nvPicPr>
        <p:blipFill>
          <a:blip r:embed="rId3" cstate="print"/>
          <a:srcRect/>
          <a:stretch>
            <a:fillRect/>
          </a:stretch>
        </p:blipFill>
        <p:spPr bwMode="auto">
          <a:xfrm>
            <a:off x="3923928" y="2996952"/>
            <a:ext cx="4762500" cy="2886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60648" y="1196752"/>
          <a:ext cx="89644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12"/>
          <p:cNvSpPr>
            <a:spLocks noChangeArrowheads="1"/>
          </p:cNvSpPr>
          <p:nvPr/>
        </p:nvSpPr>
        <p:spPr bwMode="auto">
          <a:xfrm>
            <a:off x="755576" y="44624"/>
            <a:ext cx="7416824"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OBJETIVOS DE LA PROPUESTA</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graphicFrame>
        <p:nvGraphicFramePr>
          <p:cNvPr id="12" name="11 Diagrama"/>
          <p:cNvGraphicFramePr/>
          <p:nvPr/>
        </p:nvGraphicFramePr>
        <p:xfrm>
          <a:off x="5759624" y="1916832"/>
          <a:ext cx="3384376"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Marcador de número de diapositiva"/>
          <p:cNvSpPr>
            <a:spLocks noGrp="1"/>
          </p:cNvSpPr>
          <p:nvPr>
            <p:ph type="sldNum" sz="quarter" idx="12"/>
          </p:nvPr>
        </p:nvSpPr>
        <p:spPr/>
        <p:txBody>
          <a:bodyPr/>
          <a:lstStyle/>
          <a:p>
            <a:fld id="{9ED96CF4-9FBD-4186-BF0C-F2AE8B4FB53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1043608" y="44624"/>
            <a:ext cx="7200800"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FACTIBILIDAD DE LA PROPUESTA</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3" name="2 Rectángulo redondeado"/>
          <p:cNvSpPr/>
          <p:nvPr/>
        </p:nvSpPr>
        <p:spPr>
          <a:xfrm rot="21411720">
            <a:off x="644446" y="1133731"/>
            <a:ext cx="2976444" cy="629770"/>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t>Recurso humano</a:t>
            </a:r>
            <a:endParaRPr lang="es-EC" sz="2400" b="1" dirty="0" smtClean="0"/>
          </a:p>
        </p:txBody>
      </p:sp>
      <p:sp>
        <p:nvSpPr>
          <p:cNvPr id="4" name="3 Rectángulo redondeado"/>
          <p:cNvSpPr/>
          <p:nvPr/>
        </p:nvSpPr>
        <p:spPr>
          <a:xfrm rot="21411720">
            <a:off x="5100660" y="1065554"/>
            <a:ext cx="3116617" cy="638792"/>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400" b="1" dirty="0" smtClean="0"/>
              <a:t>Recurso tiempo</a:t>
            </a:r>
            <a:endParaRPr lang="es-EC" sz="2400" b="1" dirty="0" smtClean="0"/>
          </a:p>
        </p:txBody>
      </p:sp>
      <p:sp>
        <p:nvSpPr>
          <p:cNvPr id="13" name="12 Marcador de número de diapositiva"/>
          <p:cNvSpPr>
            <a:spLocks noGrp="1"/>
          </p:cNvSpPr>
          <p:nvPr>
            <p:ph type="sldNum" sz="quarter" idx="12"/>
          </p:nvPr>
        </p:nvSpPr>
        <p:spPr/>
        <p:txBody>
          <a:bodyPr/>
          <a:lstStyle/>
          <a:p>
            <a:fld id="{9ED96CF4-9FBD-4186-BF0C-F2AE8B4FB537}" type="slidenum">
              <a:rPr lang="en-US" smtClean="0"/>
              <a:pPr/>
              <a:t>24</a:t>
            </a:fld>
            <a:endParaRPr lang="en-US"/>
          </a:p>
        </p:txBody>
      </p:sp>
      <p:sp>
        <p:nvSpPr>
          <p:cNvPr id="14" name="13 Rectángulo redondeado"/>
          <p:cNvSpPr/>
          <p:nvPr/>
        </p:nvSpPr>
        <p:spPr>
          <a:xfrm rot="21411720">
            <a:off x="842590" y="3942042"/>
            <a:ext cx="2976444" cy="629770"/>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t>Recurso material</a:t>
            </a:r>
            <a:endParaRPr lang="es-EC" sz="2400" b="1" dirty="0" smtClean="0"/>
          </a:p>
        </p:txBody>
      </p:sp>
      <p:sp>
        <p:nvSpPr>
          <p:cNvPr id="15" name="14 Rectángulo redondeado"/>
          <p:cNvSpPr/>
          <p:nvPr/>
        </p:nvSpPr>
        <p:spPr>
          <a:xfrm rot="21411720">
            <a:off x="5298804" y="3873865"/>
            <a:ext cx="3116617" cy="638792"/>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400" b="1" dirty="0" smtClean="0"/>
              <a:t>Recursos económicos</a:t>
            </a:r>
            <a:endParaRPr lang="es-EC" sz="2400" b="1" dirty="0" smtClean="0"/>
          </a:p>
        </p:txBody>
      </p:sp>
      <p:sp>
        <p:nvSpPr>
          <p:cNvPr id="35850" name="AutoShape 10" descr="data:image/jpg;base64,/9j/4AAQSkZJRgABAQAAAQABAAD/2wCEAAkGBhQSEBUUExQWFRQVFxcWFxgYGRgbHBgYGBcVFRccGBwcHiYfFxokGRUUHy8gIycpLCwsFR4xNTAqNSYrLCkBCQoKDgwOGg8PGikcHx0pKSkpKSksKSkpKSkpKSkpKSkpKSkpKSkpKSkpLCwpKSwsKSwpKSkpLCwsKSksKSwsKf/AABEIALgBEgMBIgACEQEDEQH/xAAcAAABBQEBAQAAAAAAAAAAAAAFAAIDBAYBBwj/xABIEAABAgMFBgIFCAgFAwUAAAABAhEAAyEEBRIxQQYiUWFxgRORMqGxwdEHFEJSYoKS4RUkM1NysvDxI0Njc5MWNNJEVIOiwv/EABkBAAMBAQEAAAAAAAAAAAAAAAECAwAEBf/EACYRAAICAgICAgICAwAAAAAAAAABAhEDEiFREzEEQSJhFEIjMoH/2gAMAwEAAhEDEQA/AM8b0t4ytU9VM/EVqzk15RcsO29pTSZPmj+JSuKz/wDpI7RCJjDyaFmK5cM/bHtZfjRmujz4Z5QfPIQO1E1Zpapwqc1qILqWdDwI/CI5ZtpZ30500NSk2YeXHkYEfo9ByDH7JaIFXSoegsV499e8Lg+M4e+RsuVZP0a5N/zCN20zXH+orjq8cF+2ij2mb+ItGZs9qXLfxEYge+sOXeCA2EsdQQCO3CDst9XEno9bUjSzr+tGk+ZlkVTAfOKyL8nv/wBxOHLxD8awPs1sCsgSRmxEWPGSSaV8vOLawuiP5JFuXf8APc4p87ssxOL+mn/Pmjn4i4EzFnSneHORnXqYPjj0DaXYYN+TdLTN6Yj8YcL8tH7+Z1KzApCuAz4OG9UITK6dMRg+OPQty7Dkq+pus+Z+Mw8X1N/9xM/FpygLLUNR5qeH4gP6aFeNdAt9itV9T1LpaZ6SdBM3Rw7xbst7WjCB4809Vknkc4B3jOZQbM/10i9Zp5Azd+LPz7QfGuhnKVew1LvS0AftpnUqMJd8zx/nTPxGB5t+heGKtfIeQhfGuhNpF9V+zv3s38Rhn6enP+0mn76hA42npES5nOnWGWOPQdpdhOZfk0f508f/ACEiGDaC0aT1nqT8YG42yPs98RqXxbzjaR6CnLsJpvyec7RNH3iGhib6Xrap56TFVgHPvKWnUHkA8Upu0C8kJA5s57aCEajV0USm/s1I2hmoDifOP8a1tA+f8ok4PvzOoWW9ZjMqTMmHEoueJ494SLKnVQHr8oEUpr0US7YSt229rWd20zkhxQLPGtRFY7TW0t+tWj/kV0PtB7GGeEhJYYiWq9P61844m2lLgYU9A58zEf4zu2U3pcFyXe1vVlabQOsxQbI5ktQjuDFlF62kHet0450TMWpn0J9mogMq2PU4lH7RPshG3q5AcAKR0rFHoXaTND+nbQlmtFoP2lTVB+TflCO09o1tU7stUZjxSXrEal6kwdI9G57NYjbeanKbNV1mqiOZt7ajlNUj76iYyyVuM6QngOEejJds9Suy/Z6pEpRnqJMtBJdWqQYUCbnX+ryf9uX/ACiORGo9FP8AoGROBAqDHVAHWBKMLBlKH3fhHFp1E4jsY6k+DncQsA0dVygZ4qgP2gPcj2w5M9fEHuIawasJ+IeURzgFZpSe0VUWgtUDjC+dfZMbhm1Z02UAuklJ5GOEzMycXWhhfOBwjnijjA0jdhtlhN4MzpIHnFqXaAoEAwLM6G+MP6/KNrQHEMomkcexhfODxPl+UCRbm1PeOi8K1ZuTwQahdM3m/aJBM5juIFC1g1DQ8W7nBoXVlu2TDhcAHyH94tyJ+6PeIDzbQ46F+EWpduoK1y/rj1gG1LpmE8IjVN5jzgdOvAvn6oYu8W4H8+kagaBNU7kIrWi8UpzboM4GzbaTmphwFH98VhPSMkgwB1AIKvdR9FDczFObiV6a+0RKtpP9GIVTjzja82UUSVaUjKsc+ctl6hFcrjhVWAlFDE5nPnWHKtNMkjoBEBNOccK+YjWGiUzDCiIq+0Iaog/SgbBoleGJMRrIbUw1Khwr1hdmaiZUwDMxEqeDQRyapOTPES+I90K27GJBOYQ0WgvlDpc9hWscNsU+kLKzI39zTj82k7v+VL/kEKHXNaT82k5fspf8gjsQ1fY9GcTdiWzOkL9GjiYvoTSOYI9BejicuQeq7wBmaQyVYgRqIJ+HHEyGgmUgYixu+dKRwWSjuaQSwgaw1hwJgh2KBkGlTWGmQeJgitHJupiI9fKMGwdNlkRFiLwV8B4XzYDPPgBWMHYFKJjrGC4sZP0W6iH/ADHkfKMDcCpESS3fM5QURJf0RTjp24xZlWD7OfGNZt0gKSfyrx0iRaVN09Rgta7JhCqAf3p0hiJiSySUYmyo4q57vCOSXsyd+gOUElszp06RHgPOkHBYQqo9TeuG+CxZQZ8joe8G0wuVAMins66vEZEaNV3dohXdnFL9IxtwC0NaDRuxJyz/AK0ivNupQ5dYwykmDcGUIS6xOuQRDQiAGyPwBC+bjnEuGE0YJEmzjnCNnHOJWhGA0aynPSBkKxJLkJIesPmoJbrErQKC2V1WdMVcYd2pwggYrWdLlRgNBQ8WdPCF83TwiSOExgG6ueUPm8mn+XL/AJRCh10f9vJ/20fyiFHNQ1gwTKDKOeI/5AxLL5If7re2J0WdZ+gkdY67OJ+ymUq5+r3x1Nm4jzPwi98zOq0p6Ae+F8xTqt/L2CNsDYqeA3AeUNIHEnpBFFnSMmf+An3ROhJ0xH7je2BsDYECzcEOeKjEybOfsjpFm0XimWWUS/DdfyBhnz2YahGAcZpAfokDEY2weSMWN9SeVfcIbuIoCH4JBJ7/AJwVue5FWgL8VZ5AbqUuHCiAXUPs6xXRdYSSAtNH5Za4SadDCLIm2guNK2UkJWr0UtzV8Im/RZPpkq5Mw9sXRZ/9byKfjDkWZH71R++IOxPYrpsTCgYDlFC9L6kWYhM5eEkOEgOptDyg4LPLH03++fcY8c2svQT7UtSQyRupq9E0EQzZXCPBfBjWWXJavjbSbNKkpIQgmjCrDJzxgD46lKckknrEIEErHc01TKA49Y8uWSU3yeooxgg7s+J1oHhJmYJjOguznRJPExeuHallGRaqsopKzViCzK4imcBbvVOlTpU1UslEpmATQtXz5wMvBCjOLgpxKJy0USe8DFlljl74NkxRmuEeuGxBt3GODZcqHSIvAmjNGIcsIPk8O2QtqJtklukugYDukuU0ekGcKPqH8B+EexDLskzxZNwk0wEZqXYpIP22Ed+ZqVkhBH8Qg6pKCGKFEcCgt7IpTbrR9ATEHhhJHkfdDqYFMHfog6pSPIxFMuF9Eez3wUTZ5qA+ALTxSKt/CqOybegliADwO6fI09cHZh2YGVs+BmlX3WPviFVyo+0P4mHujTqnIdiCODp9+Rh/hj6ivwxt2bytGROzpOSkt1eIZuz0wcD7o2KrMk5yz+FogN3J0ExPZ/bGUwrKzHquaYNH6RCqwTB9ExsTYVDIluaPeDEYsB1lPz/vB2H8pjFWdX1T5RH4TaRt1SpY9KWpPb3xGrwOB/D+cGxvLZilCGxqrVZpRySo9AmBVosSNEzH6D3QGUjkNRdB/V5P+2j+URyJrps/6vK9L9mjT7IhRzlbRyXdQOa5h+83uh6rlR9Zf4jFybaES0uspQOKiBAy07VywWlpVMPKg+Jh9medUmWkXRLH1vOG2mzSZQ31FI4FZfygfMn2uYlypFnl8Tuns9fZFGWbKC+NdpXrnhHMnUd4NtjKD+2XDeqVqwyJS5p4lSm8ocuxTDSdNw/6Ump7nTvEsi9ZeS1FEvREtJS/dqxal3pZkJUiWSXIJZCsXTi0Zug10htkuzAl0oEscfSmK+8aJPSLqbqljJIJ+0xUe5JrWGS9ppLgGWs0LDwnAbu/eHLv6W4V4c1PEYXx8gP6zhW2DV/YRucIkzJjKCFYQUJO6Naijkjlxia3XQlAOJLqWcQVhZNasSavGbtt54lOhC0FG8kscIDPqM/hGnuXaSyrSmXOVlvLMxziUc2c0AoMo48jcJWdeNLJHV/RWNlAPoB8INEpOjVAqOsIWXddkgu2Qwtz1Bi5bwSFrs8oTZZFBiZWeaSalPLSAYvOapRCLIXf7vLFplFoT3VohPA4vk5tUMFinqAKWlnIAhyKsY8CwOWj6AviTaJlnXLXZ0J8RJDhbdCzs/KPE5d2ql2vw1hlJVhIjl+Ry0dfxmoJh25dlAkBcypzaDkoJQRSg0i1OOEAaNFCetzGpRVCbuTs0/6flmWlBSnm4duQ4wUt2xEpVgXaJYCZhS+HozNwLx5+DWNxcdsmqkTCVEy0JAbRyaD1RzZYpnZhyt8Ge+TO1KxTpCxVICs9QojLoRG8+b5sXjI3Tdc2Xets8IpSUpQCSHooAnoY1Au21KcidLpmPDY8Q4PtEduB1Dlnn/IheQ7Oolw+tKPzZ8+kTJlOBrQOebR2zXBNmYfGUlacwyQk9ATVjFu+AuZg8JpJS6ZgKAa/R7Z1g+T8qQPB/jZS+bmK1qu1Ewb6AetD5xILsnv+3Ab7Ijsy65woq0Kr9kCLKX7IeMCzdn5if2MxuKF1Hr98VlWiZJrMlLRwVL9E9Ulx5NGj/QsxX/ql4hyT5Q1dxTg/6xMOhDJY9jn0ht12MoME2W+0q+mhXI/4avIuk9jF354imJ0P9YU/EHEOnbPypgOMb2ignCaZuMldxFGfs9aJP7CZiTnh18jumDsmI8YTQgEOGI4gv7IaZMZqbaSD/jSShR+nLKpR55bqomkSUqO5apn8M04T2WKGCB4w6ZMVpl2IOaAeoiuqxBP7RM8D6yFlY9VWh9nu+RM9GconhjL+UG/2LTRHNuKWdCnoT7C4iM3IR6Kx3SPaGi//ANPS/t/iMMNwS+CvxGDsuw2wzYLLMEqWHTRCdDwEKJ7HdSBLQGVRKfpHgIUQv9nTszA2bZlCAFWiYVqIoATXvmrsBBGUMH7CUEP9JQPsqTFiVdksEEzQCA5JUSo9ABhR64vy7V4pwS8SaFIJcuMi50h1Im7BMm6RMXinqExWgYtyDsW8oKykWdCvDUiUpNPRSVKOrboiOxGahRQmYk4dEEkPo5AZg1RFmyrRKc+K0xJclKAqupd2auQhJSbGRWvC75RV/hS1JYb24WD6bzAdot3aEAAYBu5+GkOo/bP5xIZRUMeNQQXxLUMDcRhzV11iYCWoVqlKQASKHnhxAN1EI5Nqhq+yvaLOEzMRTMSfokrSpIfMBs/XFmzuhFFkB8Tij8t8OOwh0tallMtC5TAUAQSQNa5J7RJPJDJAKmNSgEkcXJrCuQ2pHZjjSoKdYmO7kUOeoTRtRGBt92LlTiCDQ4k5EEdde0ejGwFWgKdfEpQZVJeO22wpnSxLUUhgwU2X8J4QNkxtWYi6bcSrCZhSM1Kdie+iRwEa+dtZZRZj4mLChghQoqYeQ95jzy8pAlTVIWWCTUjUDhAS8rz8RdKJAZIJdgPjEciW3BfHNuNNGvtXyh7qkolmoZONSVBPQYaecZKZYxOtMuc++F7w+sM6RWQNYksNowTApRATqTpzguSdInVegpfSwhjjAxPhGHETAa7bzExQBIYuxYh4L2s8QFAjXUcooWewpxukBPKFlyxItJck9sWmWhRJqKDrHdl9opqlpk+GtQXMTiSM6VdmyA56xalXWud4pSlwhOJR4B6vEF22hcpaSigHY/1WEnEtjlrz2emWucJc+ZMSkNPKFOPTCkJatCMNA7xesCFTFHBulnL5Ic1KT9JOe6eNIztxX2lM1IV+0AoonCHWHY8QzPGwvRPg3epQWgHC5VkDizbjnQQu9KkX0UpWR2m1qlICjMK0qJSDoCksxGjxXmKUolTA7oKmLHCaAjoRrxijc9vRaLIuWVOaB+YDpPkG7xcutvBBxMUpAJFcNaEjV6ZRsb5GzLijgUkgqSrLMpGX+4jTqKQ/5w3p+iqgUN5J+ESLlYSVgb6WFBoavzSQcucOQkAYkDdPpJzA+EdOxx60QqseIbrEA9viDCStQp5A16VhyQ28g7p7t11/vE6VPkzs5EazUROlQrTlTyrX1xGuwMSQWBFDX+hDvBcOju39e2IkWplMVYVaDJ/OkZMVpEfzcEYVJdg+EscXT4CAs/ZqVNcy1FCgd4AZfc07RpVgENhq7sC34TURGmx6hTlmxgbw4BQ1h1MVwMaLotkjekq8RGQKTn90mIFX6lRa0WcFQzIoedCH8o14lEYmICnyBYK5kGj00hlrsqZqWUnqlQcdU5kdoop2I4mfkT5ag8m0qRQHBM3g/JzQd4ti02hFVSkzB9aUpu+FURWzYxCg8peA6pIJHx9UCvmVrswJAVg4o3k9xVu4h00xdDa2O9QZaDhmeinTkOcdijd99rMqWXFUJOSfqiFCaldTiTLJSAF4KbqUBKVENUksW7xBeIS+CW5L+iohI8k1UOphlhvMqARWYsFyxBbUuWYHpBRV4KQnEDJlpyKVYVLPIEcekLs0LqmVZaRKR4a0upQbBKTi83EPsMqQHwSlBbMPEIJ4HClye8V7pkGbOdSkoAqAJeZrqcu8X7RLVL3lTlk5AUAA0cJz84Vvmhooqm1qlt4qQpyWB9KmTVoMqNBZCTNSCuWlGRObnoAfbFSzqnKSd8cMSkgN0GfnEkuxzT9JxxIA8oVuwxRaG6MMtCkp5EB+bR0nCKY31c/08MkMigIfUku8Wy+HEcuJhL5K0qBi56TqSebxLZw+TRKmUlRyJ9kPnnCQSTLANC+flGvoNGD27uVSJ2OpEwAu2oFR7IwU+Uxj2u/EpnSyAUzH5nEkjUUzjzW+LlVJWUrTX2jiIWVsn/qwTZEuIG7UKCJQTqs+oZxoJNnDRi9qLYFzylPooGAddfXGhG3yUx/lKzZXPLx2WU+YQIsWCzI8UeIcKWNWeug5PxiG514ZUsM24OmUdt9iQt8QcaGobyhvuyTfLDeztrSiacMxnCgvIJZjQ4qF39bxFaFSHTgVjCQTMXklISTQNQ016RnLJZ5SXGEro28SQOj+2LF6ymsk0AMVJc6brinKJ+2XUlwjt2/rEszpgKUzPEKSQWJBZLHyEEZ21M1UoSZisUsN2ag8oA7O3/MtMsyVlIEvCpCUpCRkEKNNThB6mCM6xjIOYVwoDk4S4NVs1aJUt0IVicIUVdFCg7PGru4KlGWFJdxXJw7nI5hiPOMlsXcKvE8RST4Y4gsTwj0GdJC0AZMx40SXb2eUbGlEpKTmkRqS6VUdSKiuSHq3IRDhoFDLJxmPVFabNUi0Y0F3rh4v6SW7wUEjCpSUjdJy+qcw/Bqw/oT2VFqZeF6GuLUeefSOJsgxYgrCrUcYnlkL3Qz8KeqIlIw7rOl6pJ9j5QbBQ2cipOSuufujuHEDr2f1DIRKqQUtUlJFHqB3iuLOUmgpr/aCCiBKC+BQBGiklyDxAeHyZuEsoufrZHv9brnE1rs2JQUgF+D18j8Y7Plgpr6Qzdge1YYFHZkoKcKAy1yUOLiK0xTEBTpAGZDpPQio7wxNuADFYBybGlx90xJ+mZIISZiApsJcs/UQUn0DhkM+W6wSkF/pAtCM3CQ7irHFkrgxGRiOde8hJpMSkjQhTHuBFS1bRyUmqlpPEJKkqHf3Q6Tf0T47NRZxuJ3BkPqnTpWORRst+yzLQQsVSk5K4CFCaPopx2ClXPLUAl1TEyxVMtDO2YUp6mCF4Y1SGlWbAWA3mCm6gPGAtHyoTFoCZKUimuL1CjmOWX5QrT6KsABy9JwegNYt4Z8MDa5QalyJqV/s0hX1lklulY1RJRKJmTZaaVw/2d489m7Yzkl1SwrgCggPxqaw2b8ptqCgFJlg6JEt2Hrhp4Zt2hYUkb265MtQKwX0dlOSeaos3mlkhK5hBfIHPgGSKR50r5QLSo4lLAb0RgH8oHtiK8PlFtSSEiYEUqcCB6gHMI/jz9jqSqj0m77EoaVGRb2vFe02eZMWP8ZRbQABI6nXpHm6flDtBoJ61F+AAB50rHJ+1NumlkTlkalNACA+ghvBO/aNsj2GySSWClBXRLDt+cVLxs6Zk4BUtaiAwZTDkTwjy831asQKrVMITQlKvS5BsqwKvbaOfixiYtNaPMJL8c6wF8WXYfIpcHsN6KXJkLXLUykJ+k2EcgW3lR57eMycvDNnHEV5OQ7J5aCMBbtop80MudMKXJw4iz8W1gns5NUt1KUohAwpck57xz7RTHj14YmWPFha9LCpVlnLlqAWhjhDOtJxOE8xQx5ghVXNfjHuOycxHiqTMSpQUKBLu4NDTKmsYT5TLFZxbZiZMkyCgIBSx3lEOSRknPvEcnE+Cnx2qO3DeiZktIcBaQxT0yI4hoMCYQOXNo84NmUk8PP2xYsdj8QlKpqsTOkZgnNnJiE1zwxniV3Z6BLmJTUBIPGnqeA+0G0CBLVLSoKWqhYuE6uTqeUVtl9iBalJC54lJWrACqoKmJYB6xvrD8htlStKrTa1THbdlJCcXCtT5RuI8sMYLs8s2YkqE3xQooSiq1gOwOjak5NGuO1yH+l+FIjZ7V3CiyS0fNZAEljLwAlirNK1k+kWjyq2SFBVRmasI7oKM43ROf5SpnqNx/KRL8MAy1lSaZgA9ukX5vykAqSRJUAN1QKgywrJmGmceQ2W0GWp2cag6xpbpWVqZB0JD1DMxGpFOEHwQftCSlKPo1o24V85CPBAxEAEqfgzlmIb3QpXyhzEzVKElIJLMSoqDvmNQ8ZS77QJlpCGIdkIxUKSPRxNSjGGWqTvqUHDk8i+pEN4cYm8jUna2ficCWEqqCEkt1BMV5u2FpUGMzCx+oP7wMkLC2xhRJJdSQ71oSPhBGdcUwthTMU4dJwH18IOuNC3JjpO1M87qpxY1owHakQWi8pxFJ0wjNiolvLOGI2etbN4B64WI6E5DlFuybK2sZyxhPFQHlwMC8aM1IGi3zc8a1cgT8YUy0Yy5OE8N4+o/FoO/wDRU13xITzc0/iAiwrYGYaqmoPZR+EDyY0bSTAsrDM3Sz8dTwpp2ipNnqdgBMbN9O9CI00vY1IoqeoDQBISPOp84vytj5IFVTFDQpIFOBIDqgeWCMscjEotDvhUSAzpXvA6bpooR2RaACQ+Ak+ipiOXAgxvv+j7Or6OIDIEn+/eFM2ekIDCSC+WN5gFYX+RH6Q/ikVrvSnwZe4n0E8fqiFBuy3fLEtAwyqJSKA6AQoTzIbxs8NsszAkMoIpWgfziVVqYpJWXNXck8qDIR6pP2DsaEnDKA4qUov1JOUVLPsrZKiWlClijglRHnQCKr5EaNKHJ5wZ61nFMC16AVFAOJyi0EIDnElGVM375x6ZdWxNmAeclKjwcqfrlFy8tk7KQB83lhOlGJPR3ML/ACo3VG8Tas8jXOQSoS95bbymAA6VoBFRVhlkBzStTTFXIDWPV7RJkyEsiXK6mWlk9KVPKI7unS1TEoNnUSo5qQkNqDQbqeUH+RxdAUKZ55dUqWPRlYgPSU/annFu1W6XhwBBK1fSqwGrANwaPZZ8mVKlOoIQkB9AKawAs9+2bG4IcOB31dmia+S3ykM4K+WeSz5cweigsmjhK8zwDRBftlTgGCXMUsgAqUlTA6tTN491t9rRIlGaQkUxVUKnRhqSY8yvq/ploW6yweiRQD4mKY8zn9cAnFQPNv0fM/dr/CY1Ny2Uy5KQaEuo9T+TRdxR2HElNyDWzd9TZCz4QSVLYVS5poIwu0sudabZOmpSr/EmFgr6TMkgcajKNHLnlG+CUlO84zDVjCXZf1pVOAlzFYsRWmuRqSXPWObNw7KYLaZZvO4Jsr9qkS8jQ4hUV4tA+zDCnGBQEVMaJSyVhFpmHxJjH0lKNeI+Bi1bNpbvSgSkWUFikKWSoYm9ItWIcF02C7pvJS7VIWnCkoXLZADJooA6sKPH0SuyuhImkUegKQ1aEK4tHz5blJAMyypSmUQ4GZS9DXMl9I9Pu1KrbY5M4BRUAlKkklmapHJxnm5jVYrlS4NlarrlzEGWpQCVMaKcuIz977KWMpOFClqbNwISbQZaKOQP2hf0OD8Ylu+8hiO7jSRQj2QVtH0wNp/RjbdsnIQ5KFE6OWAi3sdd8pNoSPCCgAaDV+JOkFNpQ9EsRmW0PCAVjnqlLC2yIzetavUPHUm5QOVupmytlyS0T/ElyZYUSkJODNRoQOFBm3eDU275YcplpDsSGFOPaBabcJ0kqDNhcYiQt3Y4SaAd3gyFOhC00cMQWJDcSKmOKTaO1JPkhUGAwsB0FK6jQRcQvEkpUC/LI83isBVgPSoRVu0QsEKwkKZsxo3CEfISS0yM2LjhFeTaFDLI9SDyi9iyDuWABbMHQxFMkhQVhoRw94gp/RqOS5wVqQeFe9NYimSyC6S/EPFdU6YgjEkluNX6GL3iBSXU9RQ6/nB9A9kKFImUcA6jLz4wwjAWG71y8uEOm2ZJIBNdDofe8dMsMykuDq4ggojE1T7xZ/pDLude9YnTwSSl8xmCeR0MReExJTkcwcj1iNSyHGBwc94dsPFoxgrK9EPiBYU7dIURSJ6sCd5WQzAfLXnCghpGcvixTZqgEBSjmSs7gblk3riRF17uFU4Jo6ykBJPEPwhibzVPQkrwoTq3xiGdbpRUAh5iqMkBw+hUTnD81RHhOwzKtQTLwoUEpS1Tl3JqYdJmiaSUlSyzFWQ7CKdhuwuVTCC5cjKvMwYlLloQVEYEDLT2ZxKX6KrlWRqsqUS3LhuaQT3OUDbtVvKKpgSFZYd4kDioinaBVsVMtM0qly1LD7uJQCQOLa947Puu0h/EnoSGzcluSUgeuKqFL2Tc+fQWTsiiYoqVPJBdwS9NCMUOVcVgQglSwoS8yS9dXbMxUuS4kJebOWTo8xW7XNh0gBt1bUeIJco7gDnDkVflAinKWtjSajG6ItqtqE2gCXKThlJq59JXDoIzKjCUqGGO6MVFUjlctnbHPCeGQ5MEBBeawmStR0QpjwJSR7482krIUCM43u09ow2VfNh5mMJJllirQMH6xyZ+Wjs+OvxYWum8lInOSCC9To+sV7fOC1qLsXpQAEcminMm7rHWHImYkh80+z8o5y2v2EbmtpRNAJOFRYiPcNhVEWCWuWThlrmApJyJILNonlWPBbNLUqYkIcqcM3tj2L5ONpD4s2zqBO8h2HpOPDUWbQwRGueAvabSp1KSp+I4V1Go7QY2asyZqFFQAWDo/syg3J2Yl4ytaejUfrBRNnlyxQBI5QJZo1SFhhadsyl93KhCcVUZuvTp1jC2uah90vzOXrj0e/EiaAXdPPLvxgBtUqTLs4RLTLxKZ2AccYvhyfRHNjXsA7PbQGQsYt6USMScIPdPA+2PRF2d5TF1JcLB1IPkQRmwjyMxvNlbWZtmCWxKlEsFGtaukio4VpBzw/sjYZ/1YbVJKPRUoagF1DyNR5xOUY0sogK0+FYgsVqSolCwHbEOI6j3iHKSqWeI0+kD5xyvo6RsjGAUni1fomJ50vFvAsvlrFG8JZSrGgnCTUg1Qo6EagxfQsLQ/wBIa8ecZmEUlaaDe1HGKUslJZgBl34xLiKVcdXBqIlmz8hNArksZHrwgoDGhTUIBHl5RGt2ByHb18esTIl0wlm0NCIreEpBYgLSc60/KCA74ZV6NCM08ekRlWhYdi468IiUhLuUj+IKyi0q0kABTGm6vMHkrWD6AXZD4E0GQ9kKFImbqdwZDJQbLSmUdgbDUZ8yZcrcBxUqOPU6CL932Ill4QhPTPpGIui/0hZmTN46Pqc89Imtu186eoISrAjIkH2mL+OTOdZIno/+GkEkhgIDXteKSksMZ0Saf/XURTkLK5QSlXiKZgckjm3xirZbpVKJWSqYRqHAc6DjEoxrlsq5XwkVE33aStUlCEjoGIGfaILPabQorCUKxHLOnMk5RtbtsaQArwyFKZyR7TEtvvmz2cFJUkEVIBqe2phnkTfCF8bXLkYW+p00ICpiTMXLSzsQhBOZ+2uMnaLQpSipRcnX+suka/azaZE+SES0kEl1E6DhzjFmOrEuLaOefurETDYREcwxYUcITxzKE/CAYAbaTf8ABQl/SX7B+YgfZbHK8AMrGok40ggUGRBgjtBITMtEpCnwhKlEDWuQ4ZZwON4IlE4E4W1ICmB4UoY4cr/I7YP8UkA7aAFkAMODu3eLdyXauZMDEJHE0DPX1Qpc8TpwKmCRWurcesaSz3/Ks2HxJKZhzUBRuHSJFW2uAxdmzSZTzJa1UBSteFgAWok9I1OzF+y7NbkplgFC5SwVKZO8ned+3eMDZbx+dulGJBS+6FboHEntFa47yXLtUoLGJKZgdKmY4jh165w6ZLk9+lbeoUsJSg1IDk9qRan3gpSlIIAqCO1YztluqXMKTg8NdHCTiDvlWNRa7Gx3TvHlkOcJOME+BoOT9kPzlIfEEkgOQBQaRjb4sRStSg8yUQ9cweFMgIL32syymUhRL7y6M50rrAu0W5SQQDWLYotO0RytPhmVi1dd5GRNExIcjRyH6tBNMqXOLTE4VHJSBV+Y1EC7zu1UheFTHgRkRHXalwcquPJ6OCmeZcxKsJYkkYSDR8OIZtwMW5SlFASplkaih4vwMYTZa+AgeCXTjU+LMPkzfRjbTJykKSpKXxCrZMKUjz5xcXTO+DUlaLNnKVqUnE7hlOGfgRzEUZM/wVMr0RlF+dZ0kBXoqBBNWc6f3ivapWNO8wJNCRrwPPnCIZonmodlJYhqfnEcpQLpBpr/AGMR2dCmUGqKRD4uI1DEa5ecFGL8pAFBUV3fgYqqklFUEqT9VnI4iJrPN+t2UKw63SC2NJII4axlwzAxdmSouinEflDULMtwE551p5aRNNXiqkjEMxkaatrDLPeGIstIPHMQ5P7CUiaMCaHIcOEKJJK0YU7ug15QoSxqPHf0dOYDwZrD/TX8IMXRdC8zJmFT7qShQHUloUKOl5pUQ8Ss3N2SzIlVlkE1KUpJ/FSvSK9539MI3ZMxTeikIUxOj0hQo5k+TpkqRYkyp3hlSsapihSho/LICAitkVKKlTsZOiUgk9y3shQoZZHH0CWNSXJSu/Y8qSrxcUpjiAwlRYDkIyy7snOWkzW0Phryc8oUKKxzS5JPDEjN1zv3M3/jX8ISbqn/ALmb/wAa/hChQ/nkDxI6bqnfuZv/ABq+EJN1Tv3M3/jV8IUKN5mDxIDXmi0y5iyiyzioJSgESllwauS3E6Rk59yWxbvZrRUu3hTM/wAMKFHLObbOuEUkWLquC0IUSuzWjoJUz/xg1tDs5apqkrl2eZhKRlKXpxGF3jsKFiwtWwIi67amibPaABoJUxj13awSsdhtJKcdknkpIIPhTQQxf6vKOwo10ZxR9EWK68MsLQ7qAIBBBTiAJccY5bp0xLICCr6ymNe8KFGsFA9ZEzcmS5gOhwGnBi0Ubbs5NKgEgqxUCmZusKFDrI0xHjT9luZY0yEYfDUthvEJLk8iA8Z+3STMQf1eYlL0GFZIHlChQ8Ju7JzgvQD+YTUrdEucGLg4FA+oRvtmbxVNliVMExE05qMtSQeByZ4UKDlyOSVgxQ1sIrmLqkJKxq6SC3XXjDl2NSUFIBILOmschRCzoocqyKSvEAWIHEEU1irbLGoqyUdRQwoUFSA4orCTMSaJXTkYM2CeSGKVJPNJhQoEnwZIqW+6lJV4iAXBqA+vDlEKpZICvDUDqGMKFBUnQHFWXJCDhS8tWQ9kchQo2xt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6018" name="Picture 2" descr="http://t3.gstatic.com/images?q=tbn:ANd9GcQjSLigGLaXPAp2sWaM6WIcrgFZM6a4yYcgNTZGUMCoEboL-MqDPA"/>
          <p:cNvPicPr>
            <a:picLocks noChangeAspect="1" noChangeArrowheads="1"/>
          </p:cNvPicPr>
          <p:nvPr/>
        </p:nvPicPr>
        <p:blipFill>
          <a:blip r:embed="rId3" cstate="print"/>
          <a:srcRect/>
          <a:stretch>
            <a:fillRect/>
          </a:stretch>
        </p:blipFill>
        <p:spPr bwMode="auto">
          <a:xfrm>
            <a:off x="971600" y="2132856"/>
            <a:ext cx="2286000" cy="171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0" name="Picture 4" descr="http://t2.gstatic.com/images?q=tbn:ANd9GcSi19rcfHz6NP3gDkkgHdJ3jTP84JEX4zmMQJBXelHD1q9nWFiDo8d3M8Q"/>
          <p:cNvPicPr>
            <a:picLocks noChangeAspect="1" noChangeArrowheads="1"/>
          </p:cNvPicPr>
          <p:nvPr/>
        </p:nvPicPr>
        <p:blipFill>
          <a:blip r:embed="rId4" cstate="print"/>
          <a:srcRect/>
          <a:stretch>
            <a:fillRect/>
          </a:stretch>
        </p:blipFill>
        <p:spPr bwMode="auto">
          <a:xfrm>
            <a:off x="827584" y="4922809"/>
            <a:ext cx="2592288" cy="14589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2" name="Picture 6" descr="http://t1.gstatic.com/images?q=tbn:ANd9GcQAVCXERYAxRqopVhjQlSC2K8Sm3E84RhpT1JbTf8WA9iq426QS&amp;t=1"/>
          <p:cNvPicPr>
            <a:picLocks noChangeAspect="1" noChangeArrowheads="1"/>
          </p:cNvPicPr>
          <p:nvPr/>
        </p:nvPicPr>
        <p:blipFill>
          <a:blip r:embed="rId5" cstate="print"/>
          <a:srcRect/>
          <a:stretch>
            <a:fillRect/>
          </a:stretch>
        </p:blipFill>
        <p:spPr bwMode="auto">
          <a:xfrm>
            <a:off x="6012160" y="1772816"/>
            <a:ext cx="1590675" cy="1990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4" name="Picture 8" descr="http://t2.gstatic.com/images?q=tbn:ANd9GcRKduo4Al84cFE_xomZOkZjpE__de6wepqDY30i7aR8zqCzbsDB"/>
          <p:cNvPicPr>
            <a:picLocks noChangeAspect="1" noChangeArrowheads="1"/>
          </p:cNvPicPr>
          <p:nvPr/>
        </p:nvPicPr>
        <p:blipFill>
          <a:blip r:embed="rId6" cstate="print"/>
          <a:srcRect/>
          <a:stretch>
            <a:fillRect/>
          </a:stretch>
        </p:blipFill>
        <p:spPr bwMode="auto">
          <a:xfrm>
            <a:off x="5652120" y="4365104"/>
            <a:ext cx="2085975" cy="2190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2348880"/>
            <a:ext cx="3600400" cy="1938992"/>
          </a:xfrm>
          <a:prstGeom prst="rect">
            <a:avLst/>
          </a:prstGeom>
          <a:noFill/>
        </p:spPr>
        <p:txBody>
          <a:bodyPr wrap="square" rtlCol="0">
            <a:spAutoFit/>
          </a:bodyPr>
          <a:lstStyle/>
          <a:p>
            <a:pPr algn="ctr"/>
            <a:r>
              <a:rPr lang="es-EC" sz="4000" dirty="0" smtClean="0">
                <a:latin typeface="Cooper Black" pitchFamily="18" charset="0"/>
              </a:rPr>
              <a:t>GRACIAS POR SU ATENCIÓN</a:t>
            </a:r>
            <a:endParaRPr lang="en-US" sz="4000" dirty="0">
              <a:latin typeface="Cooper Black" pitchFamily="18" charset="0"/>
            </a:endParaRPr>
          </a:p>
        </p:txBody>
      </p:sp>
      <p:sp>
        <p:nvSpPr>
          <p:cNvPr id="7" name="6 Marcador de número de diapositiva"/>
          <p:cNvSpPr>
            <a:spLocks noGrp="1"/>
          </p:cNvSpPr>
          <p:nvPr>
            <p:ph type="sldNum" sz="quarter" idx="12"/>
          </p:nvPr>
        </p:nvSpPr>
        <p:spPr/>
        <p:txBody>
          <a:bodyPr/>
          <a:lstStyle/>
          <a:p>
            <a:fld id="{9ED96CF4-9FBD-4186-BF0C-F2AE8B4FB537}" type="slidenum">
              <a:rPr lang="en-US" smtClean="0"/>
              <a:pPr/>
              <a:t>25</a:t>
            </a:fld>
            <a:endParaRPr lang="en-US"/>
          </a:p>
        </p:txBody>
      </p:sp>
      <p:sp>
        <p:nvSpPr>
          <p:cNvPr id="3074" name="AutoShape 2" descr="data:image/jpg;base64,/9j/4AAQSkZJRgABAQAAAQABAAD/2wBDAAkGBwgHBgkIBwgKCgkLDRYPDQwMDRsUFRAWIB0iIiAdHx8kKDQsJCYxJx8fLT0tMTU3Ojo6Iys/RD84QzQ5Ojf/2wBDAQoKCg0MDRoPDxo3JR8lNzc3Nzc3Nzc3Nzc3Nzc3Nzc3Nzc3Nzc3Nzc3Nzc3Nzc3Nzc3Nzc3Nzc3Nzc3Nzc3Nzf/wAARCACLALoDASIAAhEBAxEB/8QAHAAAAAcBAQAAAAAAAAAAAAAAAAEDBAUGBwII/8QARBAAAgEDAgMEBgYHBwMFAAAAAQIDAAQRBSEGEjEHE0FRFCJhcZTSFzJCVZHCFSNydIGS0RYkUmKhorE2c8E0NUNFZP/EABgBAAMBAQAAAAAAAAAAAAAAAAABAgME/8QAHhEBAQACAwEAAwAAAAAAAAAAAAECERIhMQMiMkH/2gAMAwEAAhEDEQA/AMNp1pdhcarqFvYWSB7i4kEcSlgoLHpudhTWrL2bf9e6D+/R/wDNASv0S8ZfdsPxcXzUPok4z+7Yvi4vmr08oo6A8wfRHxmP/rYvi4vmofRJxn92w/FxfNXqHxpjqepRWCdMyHoKVoeaz2TcYgZOnQ4/e4vmrkdlPF5OPQIPjIvmraNR1uSVzzyn3A7VHDViDnNLkGVDsl4yPTTofi4vmo/ok4y8NNi+Li+atag4ikiccruMHy2qwabxTFKypckDP2hRyDBfok4y+7Yvi4vmo/ok4y+7ofi4vmr07FIkqBo2DKdww8a6amHmD6JOMvu6H4uL5qL6JOM/u2H4uL5q9PUTsB1ph5i+iTjP7ti+Li+ah9EvGX3dD8XF81en1ZTgeNGeuKA8v/RJxn92xfFxfNQ+iXjL7uh+Li+avT+cbk0zutTtbUEtIHb/AAruaA81/RLxl92xfFxfNRN2T8YqMtp0IHn6XF81egJuI3O0MKrnxY5qKu7+4ujiaVsZ6DYU9Bh/0X8V9fQYPi4vmqA1/QNQ4fuI7fU4ljkkTnULIr5GcdQTXoY5DeodseNZH2w/++Wf7t+Y0WBQaFChSAVZezf/AK80H9+j/wCarVTfBMjRcW6TIhwy3SEH+NAevl3AoVQrbX7qOQZuAwX7Oa6l4rvFJCunuxT6LtdrqeO3geWVgFUeJrO9Y1NriZpGbGfCo/iriK9vLaLLcsatk8u2arKa1z7TsPfU2KkS09yWzg0h6SfE01MyMuUcEU3e4G9Z2GkGuSPGjS85d+aoozZBJO1ciUDxzRCq+8NcTyWdwkczZgcgH/LWhPf2qAFp0wRkHmFYVbXG+D0qdikM1tzrOeYY5l61pKXFrglQgEHIPjSU8qhxkjB6b1ng1q+A5TPiPl2wMUhPrl1Lyp3zbDbenuHqtCuNXtrV252Vj5LuaZXPEfqj0eJQfN6oMV1M5cs55ifOlFu3AZXbfFPZ6WWa9urxiZpmKeCqcCm+CBhc1E298xRUzn20s1/LEMk/6UbPR1ykHelVxjLEAVFPfSPuu58qSa6lIw22arYTDSR4wG299ZJ2wkHW7LlOR6N+Y1pEZJUb71mPawMazafu35jU0rFGoUKFJIVMcHjPE+lj/wDSn/NQ9TPByNJxTpaL1NygH40HPW2i3spHKHCTHoVNcSacsCnvJi58sdaWXQZHkErSFGG+SaU1AJp0KzTzI7A4QHz8Kw26Na9NL22jeyCABtskeVUjVtLKSFoemelSk3EEsNy0tzKspU4cqMUuXi1CL0mE5Vtx7KvtjlpTDcT2x5eYr7DXa6o5GGUe+pi/skcnmWow6UpzysR/CmUEuogjDClI7tSds4pI6ayjHeA/woltJFPnQDtL5FPU1JaTqA/SMSpzEynlPlVfkt5OZRynr4VcOEeGJ7h49Qdwqpuo670SyHjLUrcbKSdgNqjlcNIGGSAetWm60Sa4IHeDB8AKYjQmivHhEnKoj5jkbdd6Jd1ejKxPMfscxOd/AUV9yLHiL12J+t4mnSaUyoTJKIV+qjPtkedReoGKKNlguBNKCNkGwq9JPdLdYwHlPToKkppYrhCox76YW9o8qQRd4DLKuVjHX+NPbfS7yPKy27e8VO4choLnufVCZweuKUjkEx/WLg+6pA2DAetbNnzNd22n/rcFGGfEinyg4m9jGHkK+FZl2xry63ZDlA/uv5zWwfo8xBuQ7nyrIO2TI1yyBGD6L+c097TlOmfUKFChAVPcBgnjHRwOpu4/+agaleFp5bbiLTp7dOeWO4VkXzOaL4c9elSCoxyFjjoPOoPXtLlu7mGWcd3bwozcpO7Njao/TeKpLCJpdau4nuiMrZxKB3fvPnXA4utdSkeNJVjLbFZARn3GueTTbLOWKVe6PcyzssSEhiaaST3HD8kUJYkNkuuelWG6unguzHkqrHY9aqvEEUs147sSVXYGtsdac/e07Hepdxho2zmjYjHWqjavLAcxsR7BUjDqR6SbHzFLKriVc9a5U5NNUvouX1pQPfR3E4itXuVbMa7EjzpA5mnjtirTDAY4Bq98N6npUOjI0k7pIpywBNZ9ps76pYhGKDlfbmWnLJb2ZKymSdv8OcLVzGf05kvN3xxbR7WsbSN0GTUFecV6rNLySYtAw9UhQWIqvTahI6FUVI4x9lV3/GmB7+e5jkj5nIPiaepIJbauNzDIsK3EkrzqwB52b/xQ0VE1bU00+OUKSCxOOgFPOF7O6u5kuLyE+jRIeZyPVJA2GPGuuzezzfahqLR8/K5jT2b71FyrW4xbJLS30e3hFlH3koHKzL1Ptp/aSSSRB+93I6EUbxITlVZWbqytik0tYIiTGr94TuWY71hb2qHTAkqc+8ijJVvtMD7q5UepzZ6eFGmGBBIz40RRncuY5dmxj8DWLdsr95r9o3gbbb+Y1tM/1ZFJIUjb21iHa4oXW7XHjb5O+ftGtsPWP08UShQoVoxCpXhYA8RacGl7kekJmTGeXfrUVUrwsC3EWnKG5Sbhd/LelfA0m4sOH4RJc895dvnd1jwGPvNQdxNbNIR6LKgHTLDIFWfULaMQsJp3OR0yAKrg0tnlJhjHL4Egmsp4d9Kw6hbCLurpnZB9QsAStdTJb3MJaJyxIyc1y+keoO9dB7qbmxltpRJbyc2Oo8CKco2ibiAxM2Bt50xkJycdamLm0lkkZlkAHUh2xiotxFCxDnm91VJs9kArMQvLnJ6U+h73u1WR8RRnPdgZB9ppG2ngFwDOrmMb93Gcc38asB4ltv0c1na6Rb23OcPIpyzDyJqytRVtfdw8i2nqK49anlvIsiczNznPnmo60WLv1RlGACB7asukabbomy55uuanKrxwuRjLyrExkKqpHjUjwrbQXeq29vIrFGBOFO7eymvFdrDBDEIIyDnc0vwjKYdZsJAM5fHXrSl2fHjWjT3629tNbJiNo0xydQo9lIcAoI9ABH/ySu5IOM5NRmsXUcWn3UxKi6uJCo5D0XNSvA8kQ0KNC6Al2wCd+tZba+1YyOVG2znxXc0QMhlwVZ1IAOPAV0owzMrbEY2o1GR6jHPQkeNZ7Vpz3bc3qhgh8CMUjcsyHbY+6lmSRlxIpKk9Qd6SaMxDCseUnOCMmmDSbnnj9Zii43IHSsY7XYhFrdoquXHo/U/tGtwDy97ymNeTwzWNdtpU69Y8ox/dd9sb85rT53tl9PGcUKFCt2AVJ8NPya/YN5Tqf9ajKf6C3LrFmfKZaKGtSukhDuA0ngWpKSNzhpZgqeQ2pl6SDjJoS6pGo5HAb31hroy7S2wOEHMfHmoCSIncA1Fz6jFk8ltv4ENSAvJnPqIEpao2kNTt0vYe7jRFH+JutRH9nEOA9zg/5Rml3lkY4Zsmn0J9QBugq5bAiJeFLv61vLHKPwqHmimt5nhmQoy7HNaFbyDkGOlQfFmnG4hF5bjMi7MB4inyqdKqCyFWB3zV14cZjCGcZz51AaNpYuTzTyrgDPIOtWXT57cnuljZGTYZoy8aYZ3EjrmLi2mgV05juAxprw7buTFMzCMRNjmz4+ypzT7WG5vWS59YkHHq5pXUIY9JtC4hUySeqnh/pUxe9mWqXiSEIBiOBD0+0xq08NrbR6JbQkKZMczknzqlm2Mht4MEs555Kl3guJnVRKVVdgqNyk0Zzo56u8NzHA6xlyyMNlb7NPkcjpj3CqjYo3d855wyjrzE04kuruGX1pD3WMAxjcfjWK9rZ3rqNyc+GBQbIjTO7dSaqUGsRQ3KrJcu7dRzjB/jVmS5W4deRc5AJbwqoezhVJ5WODWJ9uWP7QWWDn+6/nNbTK7xnCsoB9tYr23sW16wzjItPD9s1Xzn5M/p4zehQoV0MAp5pDcup2reUgpnTnTf/Xwf9wUBd3lJGQdq4V0Y4fr503Em2DXQINZ6B2kcfVWz7KJzvhNqQUkdKWD8wxjegO4Y8kb08U7YpvEpUZNKcw86R6PRN3UXnXcdxFMhjY+GCKZPIGCoOtJZ5WJFBBJoyQuZbWVlbPSndjKHbE6/rF6keNcpL6uKCqAS3jQIeGcR3yPHnwoalcen6oHk9SGFcpHnOTTVh6yMPOprSbOGaNrmZeZs4GPChpi70jTWw15Ljmf6o8qeSwICSkZ7we3pXbTyQxgRrzqvkKbBxLcB+V+djg77Cs7ba1iRswHKBH2Aww8zXNyyiXrkHzri2jeN3VioY+XWuvVVeRlO22cVOuzNWiU3Eki8nqrsKVsrp2CpFJyOnTyPspybRSAzKxVupA6V3FpkCkPG45M9WGCaojqzuO9cxuwWUdRjJrKu2UEa7ZjmDf3X8PXNavNYqqGZThgBgjrWP9rAYa3bFiTm38f2jV4fsj6XpR6FChWzEKcWB5byE+Tim9OLAZvIR/nFAWbvkYeRoJJmkGiOceFEDynBqbAehyBRrLvSKNkUZG1IH0dz0H/mnAdeXJP8KiQcHY12JW6Z2pBILIC5NKZB6GmCvgbGlUmyfZRoHTOV6UvFMjocnFR7yg0nGxaQAdM0BOW5Dg+Qq76TZLDp0IOMv6zDyqo6LaPcXUUKLu5H4eNaBNpHOFMcjIQdjn2VNa4S+mspjX9WqZOc4xsKQPdxllk5c9cDwqQNtcRRqFYMD15utN2jkeURtaMD4tkHPuqZGhrLGsiM0IPeN086TghuS+WUge2n9vCqTsptpMjYEbU8jkkZ3VLdlA8WI391PRG1sOVuWWR9/ADpS90LeSMRh/2TjpXcKuc9+mN/rEU2jW3S8IWVpGxuoXOKUhx1ZQHmEcsvP7ayjtrg9H16yUnObYn/AHmtWtrlVvGSSNhy9T4VlfbbIJNfsWByPRfzmrwnaPp4zihQoVqxClbZxHOkhzhWBOKSoUBOjVoMAEP+FcPqkJ+y/wCFQtCgJpNUhU5w/wDLSw1e1P1lkB/ZH9ar9GOtLQT51e08BJ/KP60Q1a2HhJ/KP61AnrRUagT/AOmLf/DJ/KP60BrFv4iT+Uf1qAoUaCxfpm28e8/lH9aVg1yzR8sJfZhR/WqxRjrRqBq/DfHvDult31yl882MDlgUgf7qn17W+Gc+tFqOPIQL81YSaKlcZVTKxuz9rPDTndNSx/2F+aibtY4aA/VR6ip8/R1P56wvNDNHCHzrc17WuHeQCRNQcg5z6Ou/++iHazw4cEx36kHwt1+asMoz1o4wudbjJ2r8OnpHfn3wKPz0adq/DQ+tFqGPL0dfnrDjXNHGDlW0XfaZw9I6Nbi/QKckG3Xf/fVC7QuIbPiLULa5sRKEjh5GEqBTnmJ23PnVVoqckhXK0KFCh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BDAAkGBwgHBgkIBwgKCgkLDRYPDQwMDRsUFRAWIB0iIiAdHx8kKDQsJCYxJx8fLT0tMTU3Ojo6Iys/RD84QzQ5Ojf/2wBDAQoKCg0MDRoPDxo3JR8lNzc3Nzc3Nzc3Nzc3Nzc3Nzc3Nzc3Nzc3Nzc3Nzc3Nzc3Nzc3Nzc3Nzc3Nzc3Nzc3Nzf/wAARCACLALoDASIAAhEBAxEB/8QAHAAAAAcBAQAAAAAAAAAAAAAAAAEDBAUGBwII/8QARBAAAgEDAgMEBgYHBwMFAAAAAQIDAAQRBSEGEjEHE0FRFCJhcZTSFzJCVZHCFSNydIGS0RYkUmKhorE2c8E0NUNFZP/EABgBAAMBAQAAAAAAAAAAAAAAAAABAgME/8QAHhEBAQACAwEAAwAAAAAAAAAAAAECERIhMQMiMkH/2gAMAwEAAhEDEQA/AMNp1pdhcarqFvYWSB7i4kEcSlgoLHpudhTWrL2bf9e6D+/R/wDNASv0S8ZfdsPxcXzUPok4z+7Yvi4vmr08oo6A8wfRHxmP/rYvi4vmofRJxn92w/FxfNXqHxpjqepRWCdMyHoKVoeaz2TcYgZOnQ4/e4vmrkdlPF5OPQIPjIvmraNR1uSVzzyn3A7VHDViDnNLkGVDsl4yPTTofi4vmo/ok4y8NNi+Li+atag4ikiccruMHy2qwabxTFKypckDP2hRyDBfok4y+7Yvi4vmo/ok4y+7ofi4vmr07FIkqBo2DKdww8a6amHmD6JOMvu6H4uL5qL6JOM/u2H4uL5q9PUTsB1ph5i+iTjP7ti+Li+ah9EvGX3dD8XF81en1ZTgeNGeuKA8v/RJxn92xfFxfNQ+iXjL7uh+Li+avT+cbk0zutTtbUEtIHb/AAruaA81/RLxl92xfFxfNRN2T8YqMtp0IHn6XF81egJuI3O0MKrnxY5qKu7+4ujiaVsZ6DYU9Bh/0X8V9fQYPi4vmqA1/QNQ4fuI7fU4ljkkTnULIr5GcdQTXoY5DeodseNZH2w/++Wf7t+Y0WBQaFChSAVZezf/AK80H9+j/wCarVTfBMjRcW6TIhwy3SEH+NAevl3AoVQrbX7qOQZuAwX7Oa6l4rvFJCunuxT6LtdrqeO3geWVgFUeJrO9Y1NriZpGbGfCo/iriK9vLaLLcsatk8u2arKa1z7TsPfU2KkS09yWzg0h6SfE01MyMuUcEU3e4G9Z2GkGuSPGjS85d+aoozZBJO1ciUDxzRCq+8NcTyWdwkczZgcgH/LWhPf2qAFp0wRkHmFYVbXG+D0qdikM1tzrOeYY5l61pKXFrglQgEHIPjSU8qhxkjB6b1ng1q+A5TPiPl2wMUhPrl1Lyp3zbDbenuHqtCuNXtrV252Vj5LuaZXPEfqj0eJQfN6oMV1M5cs55ifOlFu3AZXbfFPZ6WWa9urxiZpmKeCqcCm+CBhc1E298xRUzn20s1/LEMk/6UbPR1ykHelVxjLEAVFPfSPuu58qSa6lIw22arYTDSR4wG299ZJ2wkHW7LlOR6N+Y1pEZJUb71mPawMazafu35jU0rFGoUKFJIVMcHjPE+lj/wDSn/NQ9TPByNJxTpaL1NygH40HPW2i3spHKHCTHoVNcSacsCnvJi58sdaWXQZHkErSFGG+SaU1AJp0KzTzI7A4QHz8Kw26Na9NL22jeyCABtskeVUjVtLKSFoemelSk3EEsNy0tzKspU4cqMUuXi1CL0mE5Vtx7KvtjlpTDcT2x5eYr7DXa6o5GGUe+pi/skcnmWow6UpzysR/CmUEuogjDClI7tSds4pI6ayjHeA/woltJFPnQDtL5FPU1JaTqA/SMSpzEynlPlVfkt5OZRynr4VcOEeGJ7h49Qdwqpuo670SyHjLUrcbKSdgNqjlcNIGGSAetWm60Sa4IHeDB8AKYjQmivHhEnKoj5jkbdd6Jd1ejKxPMfscxOd/AUV9yLHiL12J+t4mnSaUyoTJKIV+qjPtkedReoGKKNlguBNKCNkGwq9JPdLdYwHlPToKkppYrhCox76YW9o8qQRd4DLKuVjHX+NPbfS7yPKy27e8VO4choLnufVCZweuKUjkEx/WLg+6pA2DAetbNnzNd22n/rcFGGfEinyg4m9jGHkK+FZl2xry63ZDlA/uv5zWwfo8xBuQ7nyrIO2TI1yyBGD6L+c097TlOmfUKFChAVPcBgnjHRwOpu4/+agaleFp5bbiLTp7dOeWO4VkXzOaL4c9elSCoxyFjjoPOoPXtLlu7mGWcd3bwozcpO7Njao/TeKpLCJpdau4nuiMrZxKB3fvPnXA4utdSkeNJVjLbFZARn3GueTTbLOWKVe6PcyzssSEhiaaST3HD8kUJYkNkuuelWG6unguzHkqrHY9aqvEEUs147sSVXYGtsdac/e07Hepdxho2zmjYjHWqjavLAcxsR7BUjDqR6SbHzFLKriVc9a5U5NNUvouX1pQPfR3E4itXuVbMa7EjzpA5mnjtirTDAY4Bq98N6npUOjI0k7pIpywBNZ9ps76pYhGKDlfbmWnLJb2ZKymSdv8OcLVzGf05kvN3xxbR7WsbSN0GTUFecV6rNLySYtAw9UhQWIqvTahI6FUVI4x9lV3/GmB7+e5jkj5nIPiaepIJbauNzDIsK3EkrzqwB52b/xQ0VE1bU00+OUKSCxOOgFPOF7O6u5kuLyE+jRIeZyPVJA2GPGuuzezzfahqLR8/K5jT2b71FyrW4xbJLS30e3hFlH3koHKzL1Ptp/aSSSRB+93I6EUbxITlVZWbqytik0tYIiTGr94TuWY71hb2qHTAkqc+8ijJVvtMD7q5UepzZ6eFGmGBBIz40RRncuY5dmxj8DWLdsr95r9o3gbbb+Y1tM/1ZFJIUjb21iHa4oXW7XHjb5O+ftGtsPWP08UShQoVoxCpXhYA8RacGl7kekJmTGeXfrUVUrwsC3EWnKG5Sbhd/LelfA0m4sOH4RJc895dvnd1jwGPvNQdxNbNIR6LKgHTLDIFWfULaMQsJp3OR0yAKrg0tnlJhjHL4Egmsp4d9Kw6hbCLurpnZB9QsAStdTJb3MJaJyxIyc1y+keoO9dB7qbmxltpRJbyc2Oo8CKco2ibiAxM2Bt50xkJycdamLm0lkkZlkAHUh2xiotxFCxDnm91VJs9kArMQvLnJ6U+h73u1WR8RRnPdgZB9ppG2ngFwDOrmMb93Gcc38asB4ltv0c1na6Rb23OcPIpyzDyJqytRVtfdw8i2nqK49anlvIsiczNznPnmo60WLv1RlGACB7asukabbomy55uuanKrxwuRjLyrExkKqpHjUjwrbQXeq29vIrFGBOFO7eymvFdrDBDEIIyDnc0vwjKYdZsJAM5fHXrSl2fHjWjT3629tNbJiNo0xydQo9lIcAoI9ABH/ySu5IOM5NRmsXUcWn3UxKi6uJCo5D0XNSvA8kQ0KNC6Al2wCd+tZba+1YyOVG2znxXc0QMhlwVZ1IAOPAV0owzMrbEY2o1GR6jHPQkeNZ7Vpz3bc3qhgh8CMUjcsyHbY+6lmSRlxIpKk9Qd6SaMxDCseUnOCMmmDSbnnj9Zii43IHSsY7XYhFrdoquXHo/U/tGtwDy97ymNeTwzWNdtpU69Y8ox/dd9sb85rT53tl9PGcUKFCt2AVJ8NPya/YN5Tqf9ajKf6C3LrFmfKZaKGtSukhDuA0ngWpKSNzhpZgqeQ2pl6SDjJoS6pGo5HAb31hroy7S2wOEHMfHmoCSIncA1Fz6jFk8ltv4ENSAvJnPqIEpao2kNTt0vYe7jRFH+JutRH9nEOA9zg/5Rml3lkY4Zsmn0J9QBugq5bAiJeFLv61vLHKPwqHmimt5nhmQoy7HNaFbyDkGOlQfFmnG4hF5bjMi7MB4inyqdKqCyFWB3zV14cZjCGcZz51AaNpYuTzTyrgDPIOtWXT57cnuljZGTYZoy8aYZ3EjrmLi2mgV05juAxprw7buTFMzCMRNjmz4+ypzT7WG5vWS59YkHHq5pXUIY9JtC4hUySeqnh/pUxe9mWqXiSEIBiOBD0+0xq08NrbR6JbQkKZMczknzqlm2Mht4MEs555Kl3guJnVRKVVdgqNyk0Zzo56u8NzHA6xlyyMNlb7NPkcjpj3CqjYo3d855wyjrzE04kuruGX1pD3WMAxjcfjWK9rZ3rqNyc+GBQbIjTO7dSaqUGsRQ3KrJcu7dRzjB/jVmS5W4deRc5AJbwqoezhVJ5WODWJ9uWP7QWWDn+6/nNbTK7xnCsoB9tYr23sW16wzjItPD9s1Xzn5M/p4zehQoV0MAp5pDcup2reUgpnTnTf/Xwf9wUBd3lJGQdq4V0Y4fr503Em2DXQINZ6B2kcfVWz7KJzvhNqQUkdKWD8wxjegO4Y8kb08U7YpvEpUZNKcw86R6PRN3UXnXcdxFMhjY+GCKZPIGCoOtJZ5WJFBBJoyQuZbWVlbPSndjKHbE6/rF6keNcpL6uKCqAS3jQIeGcR3yPHnwoalcen6oHk9SGFcpHnOTTVh6yMPOprSbOGaNrmZeZs4GPChpi70jTWw15Ljmf6o8qeSwICSkZ7we3pXbTyQxgRrzqvkKbBxLcB+V+djg77Cs7ba1iRswHKBH2Aww8zXNyyiXrkHzri2jeN3VioY+XWuvVVeRlO22cVOuzNWiU3Eki8nqrsKVsrp2CpFJyOnTyPspybRSAzKxVupA6V3FpkCkPG45M9WGCaojqzuO9cxuwWUdRjJrKu2UEa7ZjmDf3X8PXNavNYqqGZThgBgjrWP9rAYa3bFiTm38f2jV4fsj6XpR6FChWzEKcWB5byE+Tim9OLAZvIR/nFAWbvkYeRoJJmkGiOceFEDynBqbAehyBRrLvSKNkUZG1IH0dz0H/mnAdeXJP8KiQcHY12JW6Z2pBILIC5NKZB6GmCvgbGlUmyfZRoHTOV6UvFMjocnFR7yg0nGxaQAdM0BOW5Dg+Qq76TZLDp0IOMv6zDyqo6LaPcXUUKLu5H4eNaBNpHOFMcjIQdjn2VNa4S+mspjX9WqZOc4xsKQPdxllk5c9cDwqQNtcRRqFYMD15utN2jkeURtaMD4tkHPuqZGhrLGsiM0IPeN086TghuS+WUge2n9vCqTsptpMjYEbU8jkkZ3VLdlA8WI391PRG1sOVuWWR9/ADpS90LeSMRh/2TjpXcKuc9+mN/rEU2jW3S8IWVpGxuoXOKUhx1ZQHmEcsvP7ayjtrg9H16yUnObYn/AHmtWtrlVvGSSNhy9T4VlfbbIJNfsWByPRfzmrwnaPp4zihQoVqxClbZxHOkhzhWBOKSoUBOjVoMAEP+FcPqkJ+y/wCFQtCgJpNUhU5w/wDLSw1e1P1lkB/ZH9ar9GOtLQT51e08BJ/KP60Q1a2HhJ/KP61AnrRUagT/AOmLf/DJ/KP60BrFv4iT+Uf1qAoUaCxfpm28e8/lH9aVg1yzR8sJfZhR/WqxRjrRqBq/DfHvDult31yl882MDlgUgf7qn17W+Gc+tFqOPIQL81YSaKlcZVTKxuz9rPDTndNSx/2F+aibtY4aA/VR6ip8/R1P56wvNDNHCHzrc17WuHeQCRNQcg5z6Ou/++iHazw4cEx36kHwt1+asMoz1o4wudbjJ2r8OnpHfn3wKPz0adq/DQ+tFqGPL0dfnrDjXNHGDlW0XfaZw9I6Nbi/QKckG3Xf/fVC7QuIbPiLULa5sRKEjh5GEqBTnmJ23PnVVoqckhXK0KFCh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t3.gstatic.com/images?q=tbn:ANd9GcRfwhQGb0UMEkfJcj1vVRtecZWTnNImOAIuKdNOyUVvzO28IZH8"/>
          <p:cNvPicPr>
            <a:picLocks noChangeAspect="1" noChangeArrowheads="1"/>
          </p:cNvPicPr>
          <p:nvPr/>
        </p:nvPicPr>
        <p:blipFill>
          <a:blip r:embed="rId2" cstate="print"/>
          <a:srcRect/>
          <a:stretch>
            <a:fillRect/>
          </a:stretch>
        </p:blipFill>
        <p:spPr bwMode="auto">
          <a:xfrm>
            <a:off x="467544" y="2492896"/>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80" name="Picture 8" descr="http://t0.gstatic.com/images?q=tbn:ANd9GcTCB6vvwiH_78H_0XXkr7REh5F-sLsfgIaz9E3CNC5DNiRxe7tUz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332656"/>
            <a:ext cx="1224136" cy="1989222"/>
          </a:xfrm>
          <a:prstGeom prst="rect">
            <a:avLst/>
          </a:prstGeom>
          <a:noFill/>
        </p:spPr>
      </p:pic>
      <p:sp>
        <p:nvSpPr>
          <p:cNvPr id="3082" name="AutoShape 10" descr="data:image/jpg;base64,/9j/4AAQSkZJRgABAQAAAQABAAD/2wCEAAkGBhQSERMUExQVFRUVFh4YGBgYGBkeHBwcGx0cHhsgGhofHCYeHRskHBoYIC8gIycpLCwsHB4xNTAqNSYrLCkBCQoKDgwOGg8PGiwkHyUvLCwsKSksLCksLCwpLCksKikpLCwpLCwsKiwpLCwsKSwsLCwsLCksLCwsLCwsLCwsLP/AABEIALcBFAMBIgACEQEDEQH/xAAcAAACAgMBAQAAAAAAAAAAAAAFBgMEAAECBwj/xABOEAACAQIEAwUDCQQHBAgHAAABAhEDIQAEEjEFQVEGEyJhcTKBkQcUI0JSobHB0YKS4fAkYnKistLxM0NTwhUWJWOEk9PiNERUZIOzw//EABkBAAMBAQEAAAAAAAAAAAAAAAABAgMEBf/EACoRAAICAgICAAUDBQAAAAAAAAABAhESIQMxQVEEEyJh8CMygUJxkcHR/9oADAMBAAIRAxEAPwBerU6mxUwfELW9RjsZxkQLJAO+15/j54t02nwMWBPIgiAeYEbc8Vs3w5gt5sPaGx95xWn2cpfyzq8rJCxAvEkx0iY8xihxLJBGsxKmLxsfPFWgxkb/ALpGLrcTYqyvJDCIIPuPuicVtMKop1GvvbEimelh54rM45G/of0x2tYiwI/kem0YspInepHS/OcdirYE7TG+KLNexGJVHhEEGCeeFRXRPUeZsBNhDW+HniAT/JGMpUmayiTEkC9sa7uIE++R+u2GhXZ358/xxIQwgwbzis1KDFviMWKKzAtvzIwMTLJF+gkefLG6dLxFYYnlaP8ATGfNydpJUj3csapU/FzkEQLH43xkSTit4jIMSIvew6/AY7+cEGblW+IJ/CPhjvh666wAUt4pPiIgRJMkyAIn3Y3QXVAAAa43JBE7Ezt577EYlsVHa1lKgEBirRF1lSRqB93wxZNbRQIP+6cPSbaxYAg+jRI/LArMaqVTSSCYkeYIsem0iOd8TjOfQ1aTi1RSyHoyyRHkQpHuwgovECrmD3ax39JtC/1iyyP7pxQYk1RTOyHUx/GfQfjirwnjHd1FqG/cqxUHYk3APlJx1RrDS9Rt6jENHQGXjyNh78OqGywHAIn2mhiByG49wA/HGUa2os025fqenQDA+mzElm3qCf2SdvfEegODqUFCDwlANyW8VT+qq7D+1yGHdCIKIsLkAGdrW/O84q5rMlKs2OqD5/w9MX0d30qFJP1ES8C028z9Ym+Os7wfTetVpIw/3YJZtjGrSCF95nfDySBA6vUI5gTytaLj0xTq1ySYMxv5+eLAckwRI2vb0j8cUKylGswxaGkNfydt/SgBzRwfejYXEYMdO3SOvP44Yvk2ec8m1ww/unC2QdRv9aJvyPph+Sn0WaNRgdJMYKL068sUEoNp1ap6i8j7sWKdQ6hM29d4wnslMYewbAZtB5ke+CcBu0EjOZgdKz/4jgx2BEZtJPM/4TgN2rBGezMEj6VuR54F2U9ooPVJBAb3friKk4aRseXQ+RxYOoDSdQJAM6YMcvPEPdXkyfQ3/HFkUS/P6i2Uso6DGYmrXiVm28/wxmFYWVczmQrg92dfIeK0HpPrt6RjtMyrHSyghgIEnntvsYnAum3NmXw+zDXN5iY9eeLuTzQDIfZgSd77kRe53xg0MH5jh70yZVtMmGgwd7g7Yr6iY/GcO2T4lWUMlOoUQbNdtzckNaThb4lkKj1GMiozksSoC3ET4bAH0GLjK3sq0UaV4EmSYxvOPpIE8gZB935Yky3D6gKsUIXUJYiAL79f9MHe23De7y+TkywVwTc2JDqJPIBoAwSmlJL2XFWLHfkXnEiVzyNz/PTFMGMW8hQ1EQZgyY3H4X8saPoArkKdRaillgGOW/OIi/8ADEvajh/dvqAAVyTZbdf44NiorbwQBpOoSZBgkR5259TiTi+V1ZdwsEosi8m1j5e/HPnUhVuhEarfl8MXhalTexBdhFuWnfzMmxG3XFTL5JnJCjbfyxfajGWZeYK1D+9Vp41ky4xytHVNixlRcfdb+GJ8tQmlUYAKyKrHVIFzFpsTed8B1qn2ZMdATHw54J8LUs4RNQ7w6YBO/KAR5/diWjLrsOdgobOAsBpWm5kXF1jncWJ54Ws3mWpVKlM30OyExexI/LfDL2HcrXIYmQHnwx9W/KTE+W5wvdrARm6xZWBdtd9/GAwt0vjCL/Va+yNXFYJmq+cNampaS6bER4gdx11cx7+uO85Wal3YeStiDG6sqm1yL3PkZwKy+YK3G1jHmDbBPjQJoUm5Mz/3KjKRPkGX443oiipTSKbMDYkKD1AMn4eG3nifLS/d07AGSx6LMkn3DA/V4I/rA/pH34KJkmKHSpKtpUtpIN5st5Mx0w2hMI5+qqVablfqjSkHcWB87BTPn640ubOq7SfrGJVeekdW2t7ziXtK+pqLiF+iClvslVWYH2jNsBMvUaqdFNTA20yTvuOk8yf4YlL2ElvQ05DiJjuacrq9rRGsjmXc2UbD9Md57hfd0mk01DToAcMzFCGYFhadLTFvfjWV4QaSRVZKYJ8QB1N72HtHy2xbrU6DU8oqgvTapW1fVk6VAgxa6C+M3KiuLjzlQt5bM6/D4ZIMnaLWj+OKedy8KDPskgyBzwcerRJ+ioopPUsT8WIEC+IOK5WVchQbA2P87Y0jIz6Zd+TX/wCMUztFo6mJ9Bb4jAfMZo06tVYsXMj3nBv5KQPn+29Jh7/CfywE47TZK9SZg1H+5yMV5ZcukS5KszNCnfzj78WEoj5worMyUifEy7gXHQ3sMCaNUK0qfT+OCrPrWTBNv4c7YPJl0xq7LZSimep9zXNVZYEFSGXwmJ5EHkRG2Fnt1RZc9mCVIBqWJBi4G3LBP5PqpOdk2lhb9lsU+2ubanxHMlWKnUNj/UXDXZr4Jcz2/aqipVy9J1Ai4MjoVbdTbkcBQtJmlVqAG4AIcDyOx+84mybF6FdjpLBqQHhEGWaSRESMC6lZpgk2O3L4YaoT2FatBbeNduRj4jrjMUKdN2EqGIxmAnElylelVRpVVKqDcC/UgwfK3rtialwpWXUknaBItJvvuIv5YF5dp8QMkNFtwI6Dl54uU84UdRaIvGwn4x+OMmvQNGV0qJJKMNMagSL+nlzkTjP+ltQ0gamvETJ5wBH8fji9nKAIU94PZ2OmVk8jYRNrmd8D1zC0yqpd1szRaAZP8/jhXYqN5CnWqMCBqY2VSBckQPIe/DTx6mTQVaqrUNNqauY2PdlSV25r+FsV1TWjVcrpRwNRbmImT6je2O+yX0uWztPUX7tVYEi8yWPOeTdLHGHJLal6/wBnTxr6H9xWocPAbxheUQB69MS5WgKdS6g3EMeQm8euJsxUggHlYnbnOJRU1WibgA78x/HHWvq0Yxe0d/NiU1BgIqaWm58RmQPWfuxc4RmiLydKm5O0Xv7ji9S4GfmNSt4QVqK959lrQR5TPv6jFfL5dFZ9VoOxmNO1tj0wuas3Q1fkE0K+qoxgDxcuZ2vFpwVymnRm6YXV3tCCR9VhrdPcWH4WxLUpoSQAI5eY92IOCVlFRz3qozEKJeCZYwI3M4xnKtnR8NxqcnboVtJcRqFNdOoCIn1aZJjqcX+yeeWlm6LtL+KJZiYBBBI6G+/KTzwI4tknR3VoUK7LBefZMbdPdhn7G5CktGq2YEC5WoAZUgCI5yZ2Iv0ONu0c8tMv5HJomfz9IMAaa1Wp3t4xLFj0VWAAHvmMCO1+VUnKlWkNQu99MKz6bxcgWMc7YZswSVzFd1UF8qgWEWR3jxfTB8QQ7mLWwr8aztWvlaRgLSoMadMRDOxu5AG6rABPU/Dnjudm1rChcovdQB9Yb78sMHcivw86AwejmSSBJlaqgEiOWtF+OA/D8qWrIGBJkmP7IJv8NsOHYgMEz1IFld6b93f6yEstvO+OhkpWhFUFN7MDMH8xgt2fydWs9RgSzqhvqINzpEc9yTAjY4DFGkOwIDXk4fuwedWnTDud3tAFgojYdb4jlm4RtbCEM5Ub+UPhiqUuEAWkW5TqVlJgWmaS/HAXgFc6itNxRpk3fSCx8pJBJ9NpwwdvuL0av+zOoiiykRGnRUpMvvAL2wo5DI1K1kqZcNFleoqk+VxE4z4pNwuQuVVKkNmQfKo7d9VWsoA0M2oddQKcyI3ki9sEM7xGmRlWoJTVNcAaRAINUkrOxJWJ9cIdehUo1O7qU1D8pgg+hmPPDWgQ0ckGqIG9opeYJqiVEQRJ5G0YXJHydHwiTnsu8Y4cTVqsgo6CxK/SKpgmdp5Ex7sCGoFZJ7onaA67fvEHB3j/AAme5NPQ7lLq5COo3VoLbG+/lgDXZ0K6qJTqN5w4t1s5uaCjNqPQb+S7hfd12qFkIIZVIPPwyPXxC2FztXk27+sfs1Xt5FiZw99kHRloCZfVUaLyNhcG8QowC45w/Vm8wCDBqHmOf+uNFLdimqimJNGgSBFydlG+CSUiKVwfF7Q2J9ecYnyXZmsG1aXAB3i9uYGL9bhNStrBAUsJA6kefLbGloyZN2BgZ0ACBqEfBsVPlCyrHP5ggHTKSeQmmvPF/sfw96ObpaxGpxHrBB/EY7+UHKVfndYqG0uKdwDHsgHDtWX4F/hB05TNH/vKI/x4p8Qpw4OmAwwdpcJenlcwqnvJqUSCo5RU5eRxvM5EQGZXbwBbTKkTy9YwrVk3srZdoUDw2HPfGYHrrAhlM+n8MZh6FiweFCwZFybTJkG1otjqQQJVdoA0ifP1v+mN53UzlnC22CG3x67YrlaiBQVYEmASDJ6XiJ8sRZpXossNKeEBSDz3+/FSjV8SkSDvIvJ8sEc1RqroBDrB2KsJ3uRE+pjHHEKSqylFK23mOtwescowkD12MXCeJUqVNiogMoDEkkiDPSNzsOuI6QFKnU0NC1KqgaTAPhedtxcfd0wr52uxXcAATYbmfrfx6RiehmlFKmoYnQWdp5FioAA9En34h8e7NFN4OLLmfqCCZvEgHy6fdjvsvkXr1UUkBWcD0CgsT8IxLwXN03rJ3igqwKmT/POMMXCatDLVKmnSdQYLvCloB3nYrf7ueNFNRexccHJ0kWM5xY/T0PCi6SXi4gDwARYzbkDAGBvDaPfnSdN9id9rERzi8YXM+7itURjEHlzNwT6n8MEsl3iqSQwI2I+Im+5j8MLklltA4qOv8k5ybUm0tpJF5mIG8emFniJ7o0Kv1ihhrwGDGCOZI36C2D2YzZvUZQx5AcwB9by64XOLDvqtFKS1GISApU2liYAEk7788KK2rKg0ouiOilNKZqalL6tKhrxaS7ctzAFyTPri1w7NhKZYjvHJZkVgdAKqCXZfrHYBTaxJnbHKdnKtEsMwjUWAldakSNQBK+kjbBVOF/RmnpYqJIaw0sykNHqsSGubezEGpPwT5LXD807ZXOPUrSarUWdjDFVUsbcpMaFUCJO2+FmrxdmYNpIpoNNNbwImJbmZOonmZ64Zs3wIVabOqM7sohVIADaJXwj6omw5k+uAec4ZWRO9ekwk+HwkIgmB5CTYfqbRHFNlNSroM9hOCl6y1azC9OoVRpLFdBBc+RLQOpwLzeY+bM7qAKgqmCRKpYFYv4mvtsMb7Lce7is1StqqDuiiqDe7JtPKAcRcazYq0GqsoDPXYBYiICeyNtjf3Ti+3TEnS0Q53PVK9HK0mF01U1jdriJ8xKriHJcQqZZhYCGKup2JESDz9+I+zWYPzrLAkQKqxq2Goi5i/TDPlu0lIZ6utalTelXLyGQEob6Ytawi3XywSVaoStPRzlitSm9RAShq1ZU8ldWiQOe1+eFXQLGCQen32PPFjgfGqmUqrWpiRq9lp0tF4Mfzzw3Z6nlsxWFRaehK6K8q0d3UuKg07ESsxHO2I3F/YcmnTKHDuGfO0VaVcvpYELVXQVtcB5ZSD0kYNcTzC5OjkCUL1qcgKwEQDVHiPMhmB0jpfAxOz9OkzFkRosTLaSDcMpU6lPQiehGCPHHWv82RRC2Q3BIYBzM/tA+eJbthGeKdC0ayVXLl3Ds0sWvJO5PXBGhTqAmDJWzWlYOxBEHSRzOJ852PrUvECjzuoBMEC8RcbHacRHLEohOpTEDqATaD9ZZ/PDbvozod+wLhnqNH0gABU7KCdx1nF/jBTvahbk24HMACD5YUezeYqJmqEuAGLDVcT4XhT18Q2Puw357KF6tbyMQLXgH88ZMt7igZkcwPGxa5mJFx5D77YkWjJBkEi4MbAQdveRjl8qGVUS7AGZ21Qf43x1lxUVtBQRptpvM7z7xzxWjI5dj85yhJWe8i3mMHOLr/AEgzsAu3mDv5YBZimRmcvbaquxmCRz6TBwb40V7ySp8SgAzAvYA/dhv9pdOirHhqWsQgMnl48d5d1UkTLG8x9w+/AKr20y9KrUosWB1AE8lI1TedrjbzwTlSSIJ0xfVbSRFiYvcQNzhNCCYAPP4CR+GMxmTy6lfCSBPMxjMTTCjyuvwyDcNTcMCVJv1iOQi4wWYaqZ1MWglxefFTMG3WCPjiDieWqbqvjVJgxqlQREE9cHeD8dStkXVESkyMrAt3UwWBcqqkkkAG8CZGG05HpcbXA3HtWDcq66QjjXoaBLHwllBkQd7xivX4TRZCjsxJDAEAeEi/M3tNvLDDnuLpXr02ZwlJ6BvES6+IkkrH2RAJvPTFfI8EWrXCNUC96veoFiQyeAggjY32xG06TOh/LnHKa3+f8BnCeBZelT1DVVFSE1OogSCQLSRMb4WjkFFVoEAqZXeAGEQV33F/LDxkuEB1p0xW0BwKklSNN2hWGoXBBE4Ue09AU6lN6aBVqBzqFgwlSecFg2r1BGNISldM4vieCMVlD8/Gd5bIqh1lXLbgiSB5kDmZ/hgrw3hdXNVDoQkBGDGw0ko+iZI3Yj4YXstm3JRQmsmAPTefI2nkBg12e4hmcnnWRQSKni7ssg1gL4dLFW2Eix5HGklZz8GSdosVskFrAVqKl2gNqkkECLFWjc/fi1V4EF8PfEJAYWBkGbhhHOeQMiMG+HZWlWq1BmT9IzF00mpBBMkgi2kERBt4SeZxrh2X7yj44WPZ1bgsRK+hPXnB64wdro9JLjn+9f3/AJFpOGoSumoCSBFokct9iIPlgXX4rVyHEqjCmgmmEYNqggkFjYTMiNuWG+v2e0PvrgBrcgWO4J5GxOFXteaa0gwdTU72NM+ODqkkclNhz5Y0hK9HDLjUZuugv2r4k+ZzOQdUOkBkfwVFGokaxLqpIAi8dcF6NIupBAEEg6ukkbe7G+z1T5z3a1S1OoFCqpW8LqEA2MiDJgbi+CvaDhyCl3RZaYeNVQqSAJsHv9YggEmLHESm3olwWR54M7AQkwdKAT/UpiR9xxLnqOqoyz4ag0H9sSPIiY+/Fvs52tpZSs1N6feSwUNYFR1giSCOnTBzjfaJKqZlKJIkow8DbDQSwGmYKx033wY+T0FyawXijzohe9VFBK6kU7SYibLN5nb4nAvO5IqKgdSCFDKDPMr+WPTqvEaFGnVpiimoreqQupCwAB0+0yxcMvQgwd0LtGQlSoAe8VqQQNBW/hadJkwII92OiMrZ50oYtoVg2L/BeHPmKoRI1byWCj4k+734o935YYOyyinW1PqC+G4F9JaZA5+zEb3xrNtRdAqb2abL92706oAZHKsu/PysdvwwzdmytNIRRpLfWUH3XG3h2wWz3ZYVzmHo1EP0g9sGYVEM2FyZM7e/EPA81lstW7rNqKi2CsFJXXzJBMgQTv57Y5pNyVGvA1Cbb6R1xnM93pan4Ga1vZudwORuxt0xd1d6lB4EtVSDptdWja2J62bybZ10q0mdAQKQ7t2QwtypWQTJt+VsVcuiGsKaq1NKWc0It5030wCZ5nGSi1TN+acJxkoqvIYVLaXuwgiLX5kEcvLEmYylDTFRFjn4jabk/eDPvxZfh9GneagvuTY/E+uFXjmdq/OFFN/o6kBTazCCd+dhzjFLfR5yZ1xJEQUdEkmsLsdyofTPIkSvi588H8zxQ66jqAfEDMwPZX9ffGF3iNCu1HvqdRXQVdJSSGVkDiyCwPt2B2jlgO/FmdaagOuslifEJBmZmxuPamN9ow1FsuWuhoq9o1BB0EF2ZCZEjSYP1bHn5TjM32jXWAqCx0sYI2g2IPTngTwfuMxV05mq1I+0sECSwIJAKx0Mc7HEnCquUeuUr1CPFqWGI1CoCQbDcAqInmbYzcLZ3cUuNQ+pFzN8abv4CrCaXgybiIj3sLYnzvGnYKzwe7flYRYiedgIt54C0uJUCK1SH7zvTck6RRW4I+qSdN+dsXu070e4PzJjVPdkkhpsPDPI6o1W8hgxa0a3xtde/HoRM1l6tXvsx3VTS76tQR9I1Fj7URHvw7cCdjSpvUqd2GRG1Ek6tAGmW2AJVrHmV3xT4X27qU8k9Ailaj3af7WTIj7OnYk8pjComYqHLgEmIIA8gQRPlJOOtnmNHo2R4hVCQahME3Mk78zjMDOy/E4y6zB2uxM+yPLG8QzNor9oqlA5mlVzDGlVQliysStQBgSI0+2NR2sQPLDDmuAZfKqGpAFqrsveBQQhcKYg7KR5gATjx7j71TmHFcEVAYZW5eUbAQdsep5ypm6uQydbKKxVaCPVUaQWdAVQiQQ2krLLuQAOkJx6OnLdxNJkM5Xqr9DUSEIYFxTHkZVSCpuDAgzbrjqvwrMUWVqqtUQIVY0hqMAyJ0jvDed7XMRbBrs52y+dhdT00cBRCyAWIMxNoJ2k7RgdxrjtOl83YMe7NSWLRIa6/DxT7vLGMk06OiM78ndTgNSmU8PgZLoSJidUQwsRMXnzwE7RcAzNWnSCaVMuUpVGh7kMNIKwG8EkFjvaBbDP2gz1alQZ6C03rFbarv3e7lesWaL7bY8u7Qvnu/TNVqXdGtBSygNpULMFrEg72JnFcSctpk80v6WEODUKdNmGaDrrBoEkhWUkaiROzKQJnrg2vZRjlKFRa4cU6zKHdx7J8KxE3NRdO9pm+E3tJn2roneKErUlCsSb1OhgGAREdSIk464Xka+YoLpg06EyGJ0MSzMAVBG2pr9CMb4t7Zzp10elZbsCgQV6/hd4HdhV0qfqm95gXuZJPpiznWp5alVKADSVQBbARp9ncDfff0wnZDtVXyjDL5hiWorpU1G1r4iCTvDCLAzYWxQ7UdqAHqIkr3gRnAuAwudI5Wj78YvibkvRsuRY/casv2hWKtGu5OhAytsYCkqSepiGJs1+uBGVp5LMZVqtQFKrVxpdBdSUVmVibaZkA8rRgJnONhkoVaTK7r4atMgSV81PtKZYECYBnBH5P+DGrmQFYjLRrZSTBII0ob3YMBJ6KDzxUeKraFyyVnpPZugmWyzZmo5YuJJbcAbKOpJ57mR0wscO7YI+eqiu6qtSmSVcSIS+kcvZmx39bE7m+Atm+H0USqS1MSAGs0CAG3vERjx/j3Dm77RoOs+yWMezOpbmJmLb4vBTjTMsvqGziHB2R6mYySmutIoU0QTp3kgGW0m23TcbM3AsnWzQquzstMgeArYOBcAEyADDED0nCPwjM1cvTvUuBcATA84jbBV/lErCu+XqQlF3AgKFdUABLKVGn6Q+sSYjCfG6opTaNcd7BVEXvUqd6D05DlIksQvlqPljp+A5NXFStmqNctSZEp0wSusIQpMGyyDuN98NmX7QUKogA0jpbxypC6QDM9COfP3g48w4gq0MyKlOHpht0gKSSwtOwM2n3EjE8eTtPtDlj46YAp0fWZv0A5z/AKRg/wBnKNF8xpIqFRTcxqphgVUsdOqxsN/utgVnM8e8fu00oS2lTeAZjpJFo9BbEiZStU+kpUyWU30wWvsQvtHY3AtIx0PaMb3o9Oy/HssS70RUWb1GqpcnwgAN6AG1pwGK0s7XapRqIzU6tMupBUPTmCEdhAcxMWB88ILtWWmxcuAKg1oxYEkc2U85i+OX4zVKgr4dNTvNQ+1pAW8cgDA8zjJQ3ovS2ei1+BNlxWeqy5rLd6ojTddRjxAizCQtpjUDacGsnwzLhTXZpBcVEFJV06lmwYCIA0oSdI8IM48+yXazNnLPTqVAabAMGZdTKA6ktAubhb3+/D/2e7aU6uVREUUqhMsJZpEmDKrqLNG0WjESi+0XHaxYUJollZalRYEeEKQZiVMyPh1wN7ScZoL3Muq6KmoE0xLLBDCwiQG9/PA2t2pVK9WKNF0chtWlrHSJ2iQfa9/ngt2r4WlXIVT3NIEU9alQ2oRfw+6RHTDjEwccXQF4TwhK9N379aWusKgptrRyg1eECfDqUMAVmwIGK3GeDsXpo1wqGGmWbV4xM3sfDe58XXAkuKnC6dSmSMxQq6GIJLFG1FY3gC+0XBwAy2azFSdEt3YLtBgkfWJMgnntffGmPorV7HDiiZajUy796a506ao0MLBfDJsJi07+EHAPJ5kU66PU1lCSPDKbDw6YiOXLYYLV+1Hf04OWWgvhYOgg+GR4GgWF+u2AeS4o9Om7AqytUBZmEsdItBJtubxN8R5o2XSaCGYpTVZEOlnhgsaW1EnwnxQLGPeNsdjKuyaGdERCVOolvErHcibDaZ9JxlHj9JnNWpQVu6jTUBIfxbBlmGIJaDFvcMRZjtSzVGZb3MMTtqmYEARf34Si7DL6XbA+bzKd64UzTDEAqD7M8hb8sHeI5pquUAgko1RnICwoZVCBoHhMAAA4AVs8rtTDwAoVSwmSsiRvyEwYJ+7DVxniwp5YZZKSoGQyV5wfaNrsQBfGrSMLZT4JmlWisjUTM+V4/KffjMa7N1CaPhoLUhiCxPoeo5EYzGbTstURcJ4YzZtq+YJr6V1KwBYSDAJG40jZSNx5YK9l+3T5bKUlhv6NVZaiFWhqVQ7zsHRyLGDHqcLvFeMjJZyuOH1WFIkDxKDcTIhhJUEkAm+/rghQ+UHOVYUpSqKd1NMQwH2rjVtipKTqhL7k+W7P13zjvlTqWp49SAFPESbkMABaY3g9cSVOC99QpVaTmqAJqA7q9O9QCLQVOoTuJ3xmd4t3tU1L0SyCn3aygEcwoN56+WOaHb2vlCplXSmjKFKjckFSYvN2EjqcaUxI1mqFVVNSnm6FSoqEtQL3SmgEBZMFgN1EYXsxx1MzUX5w9Y6RCgGQLQdKk2JGwFiYnDdw7tjw92Z6lJw7SdqbLvJ03Qg46rcY4e3dZqig7yhVkKYVrETINQgrF/vFxjO61RVWFOH9i8vXyxenU1hlYB3BBYiRIJERqvMc8JdVa9Ci+VSk6vUp0u8AEkxrDEQdmJUE+uGLtV8p3eZIJTQ06tQyrCwFMlhK3mYgX56umEThPHHQVRLNUdBTV2adCTLWM+6DY4aTolJDqvZStm8rTevRek6yNbaRrARiTpPiBIUbiJM4sZr5OFzCo9NKtPVQuGnUtRFFmDXhxcevoMA8vxGtVTQaztCysuzQRtaY8vfiOr8oGby7sVqvNTSfGQ4gDYahYX5dMVTEqOeyoo5LOLXeolaijPpIXxsQIB7siUEmZJAsYOPR6GZyOdoM1BhQqOGJNMAOCASfCPaOkHz88eWcX7btXo6O6pKziHYKwJuJ0/SECY6c8L+XzDU3DoxVgbMpgj3jAk2tlHtPyfcEzGXr1dT/ANH0gTYrVaAda7aQATc/2bxZE+Uuqgz9bu2crUVXMNYvBgiQfCDy+BFsQ/8AX+uMrSpJUZWUFS0LGnlBjVq3EnkTgflOBVc0S1SoqapJqVW6Cb878vdhpexeQ3R4BQ+b08xmWqFqjAFKdjDA6dpJbY9LjFnhXCPn9Fkam61KRMVdBAK7ryFwLEehwv5PttnKSKqViqoABCJYbATp2jDDw7tnnj4amYfxC1lsN7wuqDtIuMGLF4BHaThoy7UqNPMCsWEErYAWhT53M3PoIwGyueegxICnqGUNPrzwc41ne60SiPrky6I5sFsHKyBvtvzGKvDO1ZRnU00YOsAERoJvIKBSLHltY4VyXgpJF/hPZ6rXydXNlKYRGg7gmYMhI0hVDC8i3pcBmqirUEwoIEN0iRy8/wAseidiOIZipXai57vuKELbxlX03MyGtDBumnzwF+Vjh7LWy5ao9QtTIlgs+FtvCB9rCi7ZNK9CxxGu7LQpioagMgCZALNEDykfhhsz3A61PIHLUsszknXUqeDYC5jVM29wGPPy23kPzOO6WZdWVgTIuN+R/DF0NocOF5+hRyVKpWVGroSaKlBqMOSpki66iSecW6Y22SqVD8+ywpqtRxNJTGlzMhRO2oE8t554qJ2+zVTSrd29/wDhrM+uw+GD+d48/wA2p06eWy9IlgS1NNM6QSbehbn1xNNdBfsFcFrnOZ9KLg0+8Gk6QDDKpMwSIWN9za2+DHaSlm+HgotVh4bMjGNN5IB2gT6WwI7McdzC/OWpCmfBrdCCYkgFlUkjSCbgbDywZFetXydEFxU1o0ps0MdAOonxaQm1tueIt3RLS7BfZjtjXp1GIp0atRlgOyIsMeZZFBI5RInDfxT5NsuaaVUerTqHxMU2IYEkQB4VUSARy3nHk3CKX09If11n4icOfbDtDUahoDkIQFhYhlvAaL7knzHXDa2UU+2PFdK5ZKT0mp06WlO7bU0A/wC8EDS3kPPAVwaCd1VQjX4rEEEE20kGDtgUTbG2YwoOwmByEmTA9b4bj4GpNdDAvDNVKpUNJwdGlIUwNIBDMRu0Sp6ScUaXCHagawjSKi0wDMksOXKJge/yx3le0+aUBVruFAiARti+3aGgaVIdw/eUShB7w6G0mWBTYBrna2HVE7DuV4fleH0VesS9Z/qgXjnpB2UddyfhjfazswxCZjL6qy1YGlAzFZW20xPTkfXAz/rXRdlZslRLD60k+fSDz3w18G4/laVBkp0DSqOpOqmwMnccwR8NsJ2Je2JPBajU6ZGgmWJ9hjyA5emMwU7UhK9cvT1ICDIIgglmYyAepxmFinsebFHiOUWhVqUq3ikSGXlNwYPW0jzxmQzlLQoLlXBbkYMmxET6YMfKjkgme6BkU+lgIwp1Kehhh8UnKCZcluhn/wCk6Yp6tQOki8GfTbrgV2j4wtWFSYG8iL+XxxUpqWpMI2gn0kD8SMV+IAd7U/tt/iOLJR3l8tqV/wCqCZxd4RkA2WzNQz4NAWDYltdiOfI+oHXEvBcrqDA7MSPdBH54KcKyZGRenB1VKoMR0MD8CcYzn4RqoWXeK8KpnhXe6R3lF2QNsbVFEHqIfY7YSctm9EnSGkRfHqnaTJ6eCuQPafVz+s67/ujHlXdAqeowcEso/wAimqYUyPGGDQqqJteTE/DHfayhoztakCW7t9AJAE6RG3rOB/Cqf0qDqy/eRgj2trBuI5oj/wCof7mI/LGjbyr7E0UMvlNVJmJ9kgD3kAz8cQM9sGMplj82qiJJmB+0kfhgCcOMrsbQRyMadRIt5i2GHh+dR1NPclSDaRfwyeUSVwoVaUKrfaBI9xI/LBrstl3qmrSpgl3oOFA3JENaSB9XA3Sslor0OKqFhkuF0yCBI8wRv5ziynG0MAI8qANxyEflgTmMuVqOhsVZlPqCRH3YgptBnFBQ08TzPeoPDGlCRcTt0/ZxTbJxQoVujhSfLYferfHE2RErTe25SOexO3S8YN8P4N3uUWjIBnVfybUR8Cffjn5J4mkI2hz4Rws0OI0hfScgKYP2jRZVM+cQfQ4G/K5SgZOpySqQffpP/KcPVCkph49jVHo0T+Xwwu9v+ztTO5ZFoKSy1dRUsotpYXk+Yxz/AA3Ja34DljTPKU4ShpNV1XSqylCbMNRA0wLG+56YFUWDlVBCgCJYwOfPD9R7J1MrRCV6cPVYIDKEbOTsbn2bnyx53SXwN+yT8QPzx3Rkn0Z0Gclw8h6cgGSQIYbwYE3F8MGUqBHTwMpBnxGf55/HCJEbYK9nqerMUw0nxbT5H88DdKxY2O/YDgs186PrLTamo5fSar/BQPecFuC9lKVbI5di7UqqhgHBGwqPYqTcAzgv2O4R3bVqu5ruG22GnY8t2OGGnwsBQq2glrrPtksY95P3Y86PNfLX50bThUTwbhFHTxBEN9FYz0Ogkm3Q6cNTZHLZlNes0iw1BNOtAQDAgkMOXXlsBiLKdm69Pi4dqbaBmGYt3b6SCx28MbHbyOD/ABf5OdbaqLCmbeFVhbeWq2O61ZgzzKhlqZyzOSdatEDzAKz0EhxjMvkatditNQxprMSAdMTzNz6YgegdLgHZjIncDb1i+JcvXNPMKQQNQUG8AqyiZPIYoZXKwxtjZxI4mtB5kc/tAH88cin7fVf1A/PBYzdN4IMTGGHJ5IQp78FNwNIJA35zHuwstUsRi3RzzhAgNhN+cHcT03+JwCaH5vk2rZuK5rImtRCspJCgALJBjaDjMNPCe9pZegql47pCedyoJ+84zHP86PhHXH4WTSdo81+VfO06mcXSZKeB7EQ1jFwJtzFsJmbb4wPu/wBcS5vPM6S7Fj30ksSTdRJJ3MhR8MV3iY84+/HRxRwjic8nuzugzMCBtEt6Aj8N8Q5r/aP11t/iOLHC20mt5UXH5fnilWfxE9ST984a7EHeE8TVXUNtEkjlAMyPdg4nGRq7vSUYhdGthpYlokwJC2JnlGF7hWVDvRU7NQqmxi4FQi45SMXMvwI5nMtTpVFDKXjvHMEK0rDXJlT53BPPGLipMvJpDj2/yvdZRF1BqgpgOw1FdBbUqqNhqa4Y3imeuEPs7kO/rUqX23CnyG5t6DDP2yTMJl0p1fGqUo1IZUMW5mJJCCL7TbAXsDmNGfyxP/FXfbxKR+YxfEqiRIF8JEZhAeVRfuYY64y5OazB/wC+qt/fY45pH+lQP+NH9+Maz3izFfzar+LYfn+BhjIcSNItJVhosCOpQQPtQTeemBPHsgaOZrUzEo5BgQOthyF9sX+IKzNWCLJDOrRciKg0mIJ2A9n3467YFfnE6mfvKSMXb2idN9VhebbcsEVTsV2CMxULUqUzC61HTcMQPe0+/DH8mR/p9IdQ4+KNge3CweHd/qumYKaY5MFvPrGJPk+rhc/lydtZHxVsVWmBH2iyi0s3mUUQFqtAubbi59RgLUNx6YZu2NX/ALQzWmCCwJ96Lf44V6rbemKXQht7LcIOYVfF3YFQA1IBAkQBpkbsyX5SJ3w+5LsTUp6f6WwKmZWkt5AkGSbW/HCv2LyqnLorNDQ9QCGZfGVTS4XxQyJMiIkEGQMNlPiuYI0yqiI7wpVd/cAgVm5ydI56cYNZPYZV0wN2t7RNlKtSnTeo+ulpOt5RX1KQUTkVA8hPocNfZDj4zeWWofbXwVP7QAv6MCD7yOWPP+0HZGrUqgUZamQPHU1BpjxFpWZmTYYb+ynD6OSpNTWozl21MSFFwIsJsPjgjFLoGxlz+QSqmlxIBnciCNufnj53VhpqLFwN/IMvLHvR4ok89xzX/NjwetGquI51L+QMx92LSEiOsPZ/nl+uCfZCmrZygrGAXhjewvPnbAiT4OV/0jBvsUdPEsvP1axkyPq6jzty54qfTKR6RlXWjQNKnnzmJUkLFNrAbl5YoogG95sLmMS8D42KWapZZqjP9AVLt9pTqCxz0gssk7hhNscvmVqKUdqIRtygoKx6+I1WAJ6qJ6RgFkuzDfPKdbvKZo02sNYLFRJj7P1oN+uMPlK0wz0elHPJPtr8cdfP6f20/eH4TOAT08sd6Sfvp/nxkZb/AIa/v0//AFMaURZ41xCjFSsPs1CT6at/vHxxWzlXxDyVRv0GDWahqubI20sZG3s7esj4jAbOU5eVi4Bt6frOKiUWs4wFRG2mmht5CPyx0aZ11v7LfkwxY7REJVolQINCkfiik/eTiqan046Oo/vLGJW0BWppIJ6Y7yrjViPL1PC39nGZYeIHz/n8cW6A+h+zvetlqRdtLaRYBdgIXmd1g788awIWtm1AVKKwABJdBMWmJtaMZjzv1fCNKj7PIO0/Zg5WgpLKxNSPCGFtLbzv64WqbSQT1F8ehdu/pMv4WUhG1bAeVtKQTygkYSshwmo+korHxgTB0jY+Ix/PTHpRejOzbuEq5oDYioq/viLz5YHOL4MVOHO+ZqIpBZnIMEX1XJEgCNzeMN+b7I9+tAtU7tqdNUjwNGmTvrHXA2kwsA9mchWqPlmpUmfRqQnu3ZPGx9orsNLTvOPUeCfJytFFDEM43NyLW8INORaNj8cCeCZT5qmmkxXVGsrqGoibwKpA3O1sEGz9U/XqH/zD+ZxzTU2/pdBa8k/bDs6KfD8yZFqTWAa8X/LHknZMn51R6hwNibAyNiCeex5Y9G4wGelUDJUqAoRCqxYzaFmmb4T+F8Br03oFqDhUDanKGGuSogqxttdP1xrxppO2JgHibd3nXP2a2r+9qPXzx1naQGbrg7FnE9NRMH4kYNcb7MVKlQOlKs2qS9ufKAUQAeUe/DJkuzAJp1HpVDVVVlgXUSoEeEJB5dZjF0BL2e4ElFRJVnaNwpKz9UOtYSs4B/KpwdaWYpaSCGpwY638yeXM4c1ov9hh7n/KlhP+UKmypSeDZuYb81W1/PGe8kwRW4bQpngWbZj41rrpFrk93HOeuAfYhh89oatgxmYiyNEyQN+pGO2rD/o+rFtWYSVk2hWM7RBjrNsGfkm7LPmcyap1LSoqSWBiWIIVQYN7kny9cXVJlIEdq/Bnna0OARERcAcmYWIPPC/UsxHnh27d5YfOlhkchSh8RPsk8yqwbm3XAluAq2VLBqYqAlwoqKSVgQIidQvacUuhWGuwFZGWrrVSw0BWIp2ULpIl/RTGHGk1MbLT93c/phU7Doio7LqRrKdVUpbyte4mfMYalzA+2T/4n+GJdEjOmRyxAJqKJAME0rf3MdHJ5Uf7xfjT/wAmFvvPU/8Aif4jGd7/AFW92Y/9+MMH7KyGB1ymwqqPRln/APXjwTiCxXzQFxrq3H7XkNx5DHrDsY/2dT3Zn/34ROKdlqve5hwummwZgXqUzBIkyQ0825cx6404415CxU72VWd1P+mDnYl/+0sux51D15hugnfGuBdmnzUXVdFzqbTIkgQYM3nBheE08vnmKMJpGlUVVaZDCKml/IkQDfxeWNZbVBZ6DTzTQILbfarf+lg3kKtNx4y6MOWupHuJUfDC5lHLD/Z1hH264n/Hti0HYf7urHlXX/PjKSvRKYyinR+2f32/TEVWlQ/4pH/5P1GAJZuaZj/zVP8Az4w1G+zmf3k/zYz+W/bHYI7TdnKX0zhzUaosSa9FYjYHwjwjHn+d4OUrIsoZpXIZGuJ30lgOX3Y9Sd25nND9lT/ynEZEn2szPU0FP/8AOcaxtCs827YUStSgCUOmkinQ4ceEBdx6bYHVKPjp9dA/uyPywz9vsg7NSqDvapEqZolYAv8AVUb9cLfGqOlqNmAOxYEbkbGIN9Qt0xSXQ7KOWUkwNyCB6nbDB2r4QMrnu5WwCUviaa6vi0n34X8uDMXDqxidjG4/tW9+GHtjmdXEQ5NmSi3uKLP54cl5Cz6AXIoQJHLqcawKrZnxGJibemMxzpOh6Aj9nssd6FIzyKg/cZx1T4Rl02pUVH9hB+WLLkTiJ8sjG6g+o/XGlkmlNFb/AES+mgYkOepf8RP3l/XEa5dB9VR+yMSogGwAwwIzxOl9tfjjDnaR+spxLOOROEBEc7T6/BW/TGDPU+p/db/LiYk+eMjABEc/T6n91/0xs59Op/db9MSRjvT54AKp4mm8n9x/8uFb5QayVsuqgn2xMI5IBFyBAk2FvPDiVxqDIF8AHkHCezZehmg4ZfArU9KOQzoWPSCYlf2sPXyes1LKikO9Ue22pdPjNmCmxKwFMEWPPHpWS4eqoAVBPORgdx0KNKqoB3JAE+WG3fYwSVB5nGkoC1sdqMbG+EI2KYxvQOmMnGx64AOalAdB8Map5ZfsjHZbGA4AOO4U/VHwGIqvDqbWanTYHcFFNsWQ2NxzwDK1DhlJBFOnTWY2QD7hGOnyY5JT/cGLAOJIkYAoEZjgquQWo0WI2nUPwW/vxyvAwAAMvRjyqOP+TBoY3byw7CgMvCAP/l091Q/muOjk/wD7f4VV/UYLRjvTgsKBHzAc6L7bCoPv8eIKvAKLXNFx5z+YfB0YycKwoXH7M0dwMwvo9X8icDc72QyrkF6lexnxa2Hv10zh2NsbDeuHkFHivFsjTSvme6fWtioYGS/hm0Cw8R1CBtjvj/AkTOUhrIpsiw58QDXEE7gTpkxYGYMY9oxgM4eTChTocC71FqLXqkMNxUAFrWgDpjMOIUeWMwrCgS4xycZjMIZtTjbDGYzASaxvVjMZgAzGFsZjMAGasdLjeMwAcRjum2kgjcG2MxmAC03Gat7j4DFJqpdiWMk4zGYBmxtjU4zGYBnQGNgYzGYCTGTGaDjMZgKOhSv6Y0tPzxvGYANhcSImwHuxmMwAdg42RNsaxmADFHljMZjMAHUW9+M8sZjMAGY604zGYANxy2xkAY3jMAHWjGYzGY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jpg;base64,/9j/4AAQSkZJRgABAQAAAQABAAD/2wCEAAkGBhQSERMUExQVFRUVFh4YGBgYGBkeHBwcGx0cHhsgGhofHCYeHRskHBoYIC8gIycpLCwsHB4xNTAqNSYrLCkBCQoKDgwOGg8PGiwkHyUvLCwsKSksLCksLCwpLCksKikpLCwpLCwsKiwpLCwsKSwsLCwsLCksLCwsLCwsLCwsLP/AABEIALcBFAMBIgACEQEDEQH/xAAcAAACAgMBAQAAAAAAAAAAAAAFBgMEAAECBwj/xABOEAACAQIEAwUDCQQHBAgHAAABAhEDIQAEEjEFQVEGEyJhcTKBkQcUI0JSobHB0YKS4fAkYnKistLxM0NTwhUWJWOEk9PiNERUZIOzw//EABkBAAMBAQEAAAAAAAAAAAAAAAABAgMEBf/EACoRAAICAgICAAUDBQAAAAAAAAABAhESIQMxQVEEEyJh8CMygUJxkcHR/9oADAMBAAIRAxEAPwBerU6mxUwfELW9RjsZxkQLJAO+15/j54t02nwMWBPIgiAeYEbc8Vs3w5gt5sPaGx95xWn2cpfyzq8rJCxAvEkx0iY8xihxLJBGsxKmLxsfPFWgxkb/ALpGLrcTYqyvJDCIIPuPuicVtMKop1GvvbEimelh54rM45G/of0x2tYiwI/kem0YspInepHS/OcdirYE7TG+KLNexGJVHhEEGCeeFRXRPUeZsBNhDW+HniAT/JGMpUmayiTEkC9sa7uIE++R+u2GhXZ358/xxIQwgwbzis1KDFviMWKKzAtvzIwMTLJF+gkefLG6dLxFYYnlaP8ATGfNydpJUj3csapU/FzkEQLH43xkSTit4jIMSIvew6/AY7+cEGblW+IJ/CPhjvh666wAUt4pPiIgRJMkyAIn3Y3QXVAAAa43JBE7Ezt577EYlsVHa1lKgEBirRF1lSRqB93wxZNbRQIP+6cPSbaxYAg+jRI/LArMaqVTSSCYkeYIsem0iOd8TjOfQ1aTi1RSyHoyyRHkQpHuwgovECrmD3ax39JtC/1iyyP7pxQYk1RTOyHUx/GfQfjirwnjHd1FqG/cqxUHYk3APlJx1RrDS9Rt6jENHQGXjyNh78OqGywHAIn2mhiByG49wA/HGUa2os025fqenQDA+mzElm3qCf2SdvfEegODqUFCDwlANyW8VT+qq7D+1yGHdCIKIsLkAGdrW/O84q5rMlKs2OqD5/w9MX0d30qFJP1ES8C028z9Ym+Os7wfTetVpIw/3YJZtjGrSCF95nfDySBA6vUI5gTytaLj0xTq1ySYMxv5+eLAckwRI2vb0j8cUKylGswxaGkNfydt/SgBzRwfejYXEYMdO3SOvP44Yvk2ec8m1ww/unC2QdRv9aJvyPph+Sn0WaNRgdJMYKL068sUEoNp1ap6i8j7sWKdQ6hM29d4wnslMYewbAZtB5ke+CcBu0EjOZgdKz/4jgx2BEZtJPM/4TgN2rBGezMEj6VuR54F2U9ooPVJBAb3friKk4aRseXQ+RxYOoDSdQJAM6YMcvPEPdXkyfQ3/HFkUS/P6i2Uso6DGYmrXiVm28/wxmFYWVczmQrg92dfIeK0HpPrt6RjtMyrHSyghgIEnntvsYnAum3NmXw+zDXN5iY9eeLuTzQDIfZgSd77kRe53xg0MH5jh70yZVtMmGgwd7g7Yr6iY/GcO2T4lWUMlOoUQbNdtzckNaThb4lkKj1GMiozksSoC3ET4bAH0GLjK3sq0UaV4EmSYxvOPpIE8gZB935Yky3D6gKsUIXUJYiAL79f9MHe23De7y+TkywVwTc2JDqJPIBoAwSmlJL2XFWLHfkXnEiVzyNz/PTFMGMW8hQ1EQZgyY3H4X8saPoArkKdRaillgGOW/OIi/8ADEvajh/dvqAAVyTZbdf44NiorbwQBpOoSZBgkR5259TiTi+V1ZdwsEosi8m1j5e/HPnUhVuhEarfl8MXhalTexBdhFuWnfzMmxG3XFTL5JnJCjbfyxfajGWZeYK1D+9Vp41ky4xytHVNixlRcfdb+GJ8tQmlUYAKyKrHVIFzFpsTed8B1qn2ZMdATHw54J8LUs4RNQ7w6YBO/KAR5/diWjLrsOdgobOAsBpWm5kXF1jncWJ54Ws3mWpVKlM30OyExexI/LfDL2HcrXIYmQHnwx9W/KTE+W5wvdrARm6xZWBdtd9/GAwt0vjCL/Va+yNXFYJmq+cNampaS6bER4gdx11cx7+uO85Wal3YeStiDG6sqm1yL3PkZwKy+YK3G1jHmDbBPjQJoUm5Mz/3KjKRPkGX443oiipTSKbMDYkKD1AMn4eG3nifLS/d07AGSx6LMkn3DA/V4I/rA/pH34KJkmKHSpKtpUtpIN5st5Mx0w2hMI5+qqVablfqjSkHcWB87BTPn640ubOq7SfrGJVeekdW2t7ziXtK+pqLiF+iClvslVWYH2jNsBMvUaqdFNTA20yTvuOk8yf4YlL2ElvQ05DiJjuacrq9rRGsjmXc2UbD9Md57hfd0mk01DToAcMzFCGYFhadLTFvfjWV4QaSRVZKYJ8QB1N72HtHy2xbrU6DU8oqgvTapW1fVk6VAgxa6C+M3KiuLjzlQt5bM6/D4ZIMnaLWj+OKedy8KDPskgyBzwcerRJ+ioopPUsT8WIEC+IOK5WVchQbA2P87Y0jIz6Zd+TX/wCMUztFo6mJ9Bb4jAfMZo06tVYsXMj3nBv5KQPn+29Jh7/CfywE47TZK9SZg1H+5yMV5ZcukS5KszNCnfzj78WEoj5worMyUifEy7gXHQ3sMCaNUK0qfT+OCrPrWTBNv4c7YPJl0xq7LZSimep9zXNVZYEFSGXwmJ5EHkRG2Fnt1RZc9mCVIBqWJBi4G3LBP5PqpOdk2lhb9lsU+2ubanxHMlWKnUNj/UXDXZr4Jcz2/aqipVy9J1Ai4MjoVbdTbkcBQtJmlVqAG4AIcDyOx+84mybF6FdjpLBqQHhEGWaSRESMC6lZpgk2O3L4YaoT2FatBbeNduRj4jrjMUKdN2EqGIxmAnElylelVRpVVKqDcC/UgwfK3rtialwpWXUknaBItJvvuIv5YF5dp8QMkNFtwI6Dl54uU84UdRaIvGwn4x+OMmvQNGV0qJJKMNMagSL+nlzkTjP+ltQ0gamvETJ5wBH8fji9nKAIU94PZ2OmVk8jYRNrmd8D1zC0yqpd1szRaAZP8/jhXYqN5CnWqMCBqY2VSBckQPIe/DTx6mTQVaqrUNNqauY2PdlSV25r+FsV1TWjVcrpRwNRbmImT6je2O+yX0uWztPUX7tVYEi8yWPOeTdLHGHJLal6/wBnTxr6H9xWocPAbxheUQB69MS5WgKdS6g3EMeQm8euJsxUggHlYnbnOJRU1WibgA78x/HHWvq0Yxe0d/NiU1BgIqaWm58RmQPWfuxc4RmiLydKm5O0Xv7ji9S4GfmNSt4QVqK959lrQR5TPv6jFfL5dFZ9VoOxmNO1tj0wuas3Q1fkE0K+qoxgDxcuZ2vFpwVymnRm6YXV3tCCR9VhrdPcWH4WxLUpoSQAI5eY92IOCVlFRz3qozEKJeCZYwI3M4xnKtnR8NxqcnboVtJcRqFNdOoCIn1aZJjqcX+yeeWlm6LtL+KJZiYBBBI6G+/KTzwI4tknR3VoUK7LBefZMbdPdhn7G5CktGq2YEC5WoAZUgCI5yZ2Iv0ONu0c8tMv5HJomfz9IMAaa1Wp3t4xLFj0VWAAHvmMCO1+VUnKlWkNQu99MKz6bxcgWMc7YZswSVzFd1UF8qgWEWR3jxfTB8QQ7mLWwr8aztWvlaRgLSoMadMRDOxu5AG6rABPU/Dnjudm1rChcovdQB9Yb78sMHcivw86AwejmSSBJlaqgEiOWtF+OA/D8qWrIGBJkmP7IJv8NsOHYgMEz1IFld6b93f6yEstvO+OhkpWhFUFN7MDMH8xgt2fydWs9RgSzqhvqINzpEc9yTAjY4DFGkOwIDXk4fuwedWnTDud3tAFgojYdb4jlm4RtbCEM5Ub+UPhiqUuEAWkW5TqVlJgWmaS/HAXgFc6itNxRpk3fSCx8pJBJ9NpwwdvuL0av+zOoiiykRGnRUpMvvAL2wo5DI1K1kqZcNFleoqk+VxE4z4pNwuQuVVKkNmQfKo7d9VWsoA0M2oddQKcyI3ki9sEM7xGmRlWoJTVNcAaRAINUkrOxJWJ9cIdehUo1O7qU1D8pgg+hmPPDWgQ0ckGqIG9opeYJqiVEQRJ5G0YXJHydHwiTnsu8Y4cTVqsgo6CxK/SKpgmdp5Ex7sCGoFZJ7onaA67fvEHB3j/AAme5NPQ7lLq5COo3VoLbG+/lgDXZ0K6qJTqN5w4t1s5uaCjNqPQb+S7hfd12qFkIIZVIPPwyPXxC2FztXk27+sfs1Xt5FiZw99kHRloCZfVUaLyNhcG8QowC45w/Vm8wCDBqHmOf+uNFLdimqimJNGgSBFydlG+CSUiKVwfF7Q2J9ecYnyXZmsG1aXAB3i9uYGL9bhNStrBAUsJA6kefLbGloyZN2BgZ0ACBqEfBsVPlCyrHP5ggHTKSeQmmvPF/sfw96ObpaxGpxHrBB/EY7+UHKVfndYqG0uKdwDHsgHDtWX4F/hB05TNH/vKI/x4p8Qpw4OmAwwdpcJenlcwqnvJqUSCo5RU5eRxvM5EQGZXbwBbTKkTy9YwrVk3srZdoUDw2HPfGYHrrAhlM+n8MZh6FiweFCwZFybTJkG1otjqQQJVdoA0ifP1v+mN53UzlnC22CG3x67YrlaiBQVYEmASDJ6XiJ8sRZpXossNKeEBSDz3+/FSjV8SkSDvIvJ8sEc1RqroBDrB2KsJ3uRE+pjHHEKSqylFK23mOtwescowkD12MXCeJUqVNiogMoDEkkiDPSNzsOuI6QFKnU0NC1KqgaTAPhedtxcfd0wr52uxXcAATYbmfrfx6RiehmlFKmoYnQWdp5FioAA9En34h8e7NFN4OLLmfqCCZvEgHy6fdjvsvkXr1UUkBWcD0CgsT8IxLwXN03rJ3igqwKmT/POMMXCatDLVKmnSdQYLvCloB3nYrf7ueNFNRexccHJ0kWM5xY/T0PCi6SXi4gDwARYzbkDAGBvDaPfnSdN9id9rERzi8YXM+7itURjEHlzNwT6n8MEsl3iqSQwI2I+Im+5j8MLklltA4qOv8k5ybUm0tpJF5mIG8emFniJ7o0Kv1ihhrwGDGCOZI36C2D2YzZvUZQx5AcwB9by64XOLDvqtFKS1GISApU2liYAEk7788KK2rKg0ouiOilNKZqalL6tKhrxaS7ctzAFyTPri1w7NhKZYjvHJZkVgdAKqCXZfrHYBTaxJnbHKdnKtEsMwjUWAldakSNQBK+kjbBVOF/RmnpYqJIaw0sykNHqsSGubezEGpPwT5LXD807ZXOPUrSarUWdjDFVUsbcpMaFUCJO2+FmrxdmYNpIpoNNNbwImJbmZOonmZ64Zs3wIVabOqM7sohVIADaJXwj6omw5k+uAec4ZWRO9ekwk+HwkIgmB5CTYfqbRHFNlNSroM9hOCl6y1azC9OoVRpLFdBBc+RLQOpwLzeY+bM7qAKgqmCRKpYFYv4mvtsMb7Lce7is1StqqDuiiqDe7JtPKAcRcazYq0GqsoDPXYBYiICeyNtjf3Ti+3TEnS0Q53PVK9HK0mF01U1jdriJ8xKriHJcQqZZhYCGKup2JESDz9+I+zWYPzrLAkQKqxq2Goi5i/TDPlu0lIZ6utalTelXLyGQEob6Ytawi3XywSVaoStPRzlitSm9RAShq1ZU8ldWiQOe1+eFXQLGCQen32PPFjgfGqmUqrWpiRq9lp0tF4Mfzzw3Z6nlsxWFRaehK6K8q0d3UuKg07ESsxHO2I3F/YcmnTKHDuGfO0VaVcvpYELVXQVtcB5ZSD0kYNcTzC5OjkCUL1qcgKwEQDVHiPMhmB0jpfAxOz9OkzFkRosTLaSDcMpU6lPQiehGCPHHWv82RRC2Q3BIYBzM/tA+eJbthGeKdC0ayVXLl3Ds0sWvJO5PXBGhTqAmDJWzWlYOxBEHSRzOJ852PrUvECjzuoBMEC8RcbHacRHLEohOpTEDqATaD9ZZ/PDbvozod+wLhnqNH0gABU7KCdx1nF/jBTvahbk24HMACD5YUezeYqJmqEuAGLDVcT4XhT18Q2Puw357KF6tbyMQLXgH88ZMt7igZkcwPGxa5mJFx5D77YkWjJBkEi4MbAQdveRjl8qGVUS7AGZ21Qf43x1lxUVtBQRptpvM7z7xzxWjI5dj85yhJWe8i3mMHOLr/AEgzsAu3mDv5YBZimRmcvbaquxmCRz6TBwb40V7ySp8SgAzAvYA/dhv9pdOirHhqWsQgMnl48d5d1UkTLG8x9w+/AKr20y9KrUosWB1AE8lI1TedrjbzwTlSSIJ0xfVbSRFiYvcQNzhNCCYAPP4CR+GMxmTy6lfCSBPMxjMTTCjyuvwyDcNTcMCVJv1iOQi4wWYaqZ1MWglxefFTMG3WCPjiDieWqbqvjVJgxqlQREE9cHeD8dStkXVESkyMrAt3UwWBcqqkkkAG8CZGG05HpcbXA3HtWDcq66QjjXoaBLHwllBkQd7xivX4TRZCjsxJDAEAeEi/M3tNvLDDnuLpXr02ZwlJ6BvES6+IkkrH2RAJvPTFfI8EWrXCNUC96veoFiQyeAggjY32xG06TOh/LnHKa3+f8BnCeBZelT1DVVFSE1OogSCQLSRMb4WjkFFVoEAqZXeAGEQV33F/LDxkuEB1p0xW0BwKklSNN2hWGoXBBE4Ue09AU6lN6aBVqBzqFgwlSecFg2r1BGNISldM4vieCMVlD8/Gd5bIqh1lXLbgiSB5kDmZ/hgrw3hdXNVDoQkBGDGw0ko+iZI3Yj4YXstm3JRQmsmAPTefI2nkBg12e4hmcnnWRQSKni7ssg1gL4dLFW2Eix5HGklZz8GSdosVskFrAVqKl2gNqkkECLFWjc/fi1V4EF8PfEJAYWBkGbhhHOeQMiMG+HZWlWq1BmT9IzF00mpBBMkgi2kERBt4SeZxrh2X7yj44WPZ1bgsRK+hPXnB64wdro9JLjn+9f3/AJFpOGoSumoCSBFokct9iIPlgXX4rVyHEqjCmgmmEYNqggkFjYTMiNuWG+v2e0PvrgBrcgWO4J5GxOFXteaa0gwdTU72NM+ODqkkclNhz5Y0hK9HDLjUZuugv2r4k+ZzOQdUOkBkfwVFGokaxLqpIAi8dcF6NIupBAEEg6ukkbe7G+z1T5z3a1S1OoFCqpW8LqEA2MiDJgbi+CvaDhyCl3RZaYeNVQqSAJsHv9YggEmLHESm3olwWR54M7AQkwdKAT/UpiR9xxLnqOqoyz4ag0H9sSPIiY+/Fvs52tpZSs1N6feSwUNYFR1giSCOnTBzjfaJKqZlKJIkow8DbDQSwGmYKx033wY+T0FyawXijzohe9VFBK6kU7SYibLN5nb4nAvO5IqKgdSCFDKDPMr+WPTqvEaFGnVpiimoreqQupCwAB0+0yxcMvQgwd0LtGQlSoAe8VqQQNBW/hadJkwII92OiMrZ50oYtoVg2L/BeHPmKoRI1byWCj4k+734o935YYOyyinW1PqC+G4F9JaZA5+zEb3xrNtRdAqb2abL92706oAZHKsu/PysdvwwzdmytNIRRpLfWUH3XG3h2wWz3ZYVzmHo1EP0g9sGYVEM2FyZM7e/EPA81lstW7rNqKi2CsFJXXzJBMgQTv57Y5pNyVGvA1Cbb6R1xnM93pan4Ga1vZudwORuxt0xd1d6lB4EtVSDptdWja2J62bybZ10q0mdAQKQ7t2QwtypWQTJt+VsVcuiGsKaq1NKWc0It5030wCZ5nGSi1TN+acJxkoqvIYVLaXuwgiLX5kEcvLEmYylDTFRFjn4jabk/eDPvxZfh9GneagvuTY/E+uFXjmdq/OFFN/o6kBTazCCd+dhzjFLfR5yZ1xJEQUdEkmsLsdyofTPIkSvi588H8zxQ66jqAfEDMwPZX9ffGF3iNCu1HvqdRXQVdJSSGVkDiyCwPt2B2jlgO/FmdaagOuslifEJBmZmxuPamN9ow1FsuWuhoq9o1BB0EF2ZCZEjSYP1bHn5TjM32jXWAqCx0sYI2g2IPTngTwfuMxV05mq1I+0sECSwIJAKx0Mc7HEnCquUeuUr1CPFqWGI1CoCQbDcAqInmbYzcLZ3cUuNQ+pFzN8abv4CrCaXgybiIj3sLYnzvGnYKzwe7flYRYiedgIt54C0uJUCK1SH7zvTck6RRW4I+qSdN+dsXu070e4PzJjVPdkkhpsPDPI6o1W8hgxa0a3xtde/HoRM1l6tXvsx3VTS76tQR9I1Fj7URHvw7cCdjSpvUqd2GRG1Ek6tAGmW2AJVrHmV3xT4X27qU8k9Ailaj3af7WTIj7OnYk8pjComYqHLgEmIIA8gQRPlJOOtnmNHo2R4hVCQahME3Mk78zjMDOy/E4y6zB2uxM+yPLG8QzNor9oqlA5mlVzDGlVQliysStQBgSI0+2NR2sQPLDDmuAZfKqGpAFqrsveBQQhcKYg7KR5gATjx7j71TmHFcEVAYZW5eUbAQdsep5ypm6uQydbKKxVaCPVUaQWdAVQiQQ2krLLuQAOkJx6OnLdxNJkM5Xqr9DUSEIYFxTHkZVSCpuDAgzbrjqvwrMUWVqqtUQIVY0hqMAyJ0jvDed7XMRbBrs52y+dhdT00cBRCyAWIMxNoJ2k7RgdxrjtOl83YMe7NSWLRIa6/DxT7vLGMk06OiM78ndTgNSmU8PgZLoSJidUQwsRMXnzwE7RcAzNWnSCaVMuUpVGh7kMNIKwG8EkFjvaBbDP2gz1alQZ6C03rFbarv3e7lesWaL7bY8u7Qvnu/TNVqXdGtBSygNpULMFrEg72JnFcSctpk80v6WEODUKdNmGaDrrBoEkhWUkaiROzKQJnrg2vZRjlKFRa4cU6zKHdx7J8KxE3NRdO9pm+E3tJn2roneKErUlCsSb1OhgGAREdSIk464Xka+YoLpg06EyGJ0MSzMAVBG2pr9CMb4t7Zzp10elZbsCgQV6/hd4HdhV0qfqm95gXuZJPpiznWp5alVKADSVQBbARp9ncDfff0wnZDtVXyjDL5hiWorpU1G1r4iCTvDCLAzYWxQ7UdqAHqIkr3gRnAuAwudI5Wj78YvibkvRsuRY/casv2hWKtGu5OhAytsYCkqSepiGJs1+uBGVp5LMZVqtQFKrVxpdBdSUVmVibaZkA8rRgJnONhkoVaTK7r4atMgSV81PtKZYECYBnBH5P+DGrmQFYjLRrZSTBII0ob3YMBJ6KDzxUeKraFyyVnpPZugmWyzZmo5YuJJbcAbKOpJ57mR0wscO7YI+eqiu6qtSmSVcSIS+kcvZmx39bE7m+Atm+H0USqS1MSAGs0CAG3vERjx/j3Dm77RoOs+yWMezOpbmJmLb4vBTjTMsvqGziHB2R6mYySmutIoU0QTp3kgGW0m23TcbM3AsnWzQquzstMgeArYOBcAEyADDED0nCPwjM1cvTvUuBcATA84jbBV/lErCu+XqQlF3AgKFdUABLKVGn6Q+sSYjCfG6opTaNcd7BVEXvUqd6D05DlIksQvlqPljp+A5NXFStmqNctSZEp0wSusIQpMGyyDuN98NmX7QUKogA0jpbxypC6QDM9COfP3g48w4gq0MyKlOHpht0gKSSwtOwM2n3EjE8eTtPtDlj46YAp0fWZv0A5z/AKRg/wBnKNF8xpIqFRTcxqphgVUsdOqxsN/utgVnM8e8fu00oS2lTeAZjpJFo9BbEiZStU+kpUyWU30wWvsQvtHY3AtIx0PaMb3o9Oy/HssS70RUWb1GqpcnwgAN6AG1pwGK0s7XapRqIzU6tMupBUPTmCEdhAcxMWB88ILtWWmxcuAKg1oxYEkc2U85i+OX4zVKgr4dNTvNQ+1pAW8cgDA8zjJQ3ovS2ei1+BNlxWeqy5rLd6ojTddRjxAizCQtpjUDacGsnwzLhTXZpBcVEFJV06lmwYCIA0oSdI8IM48+yXazNnLPTqVAabAMGZdTKA6ktAubhb3+/D/2e7aU6uVREUUqhMsJZpEmDKrqLNG0WjESi+0XHaxYUJollZalRYEeEKQZiVMyPh1wN7ScZoL3Muq6KmoE0xLLBDCwiQG9/PA2t2pVK9WKNF0chtWlrHSJ2iQfa9/ngt2r4WlXIVT3NIEU9alQ2oRfw+6RHTDjEwccXQF4TwhK9N379aWusKgptrRyg1eECfDqUMAVmwIGK3GeDsXpo1wqGGmWbV4xM3sfDe58XXAkuKnC6dSmSMxQq6GIJLFG1FY3gC+0XBwAy2azFSdEt3YLtBgkfWJMgnntffGmPorV7HDiiZajUy796a506ao0MLBfDJsJi07+EHAPJ5kU66PU1lCSPDKbDw6YiOXLYYLV+1Hf04OWWgvhYOgg+GR4GgWF+u2AeS4o9Om7AqytUBZmEsdItBJtubxN8R5o2XSaCGYpTVZEOlnhgsaW1EnwnxQLGPeNsdjKuyaGdERCVOolvErHcibDaZ9JxlHj9JnNWpQVu6jTUBIfxbBlmGIJaDFvcMRZjtSzVGZb3MMTtqmYEARf34Si7DL6XbA+bzKd64UzTDEAqD7M8hb8sHeI5pquUAgko1RnICwoZVCBoHhMAAA4AVs8rtTDwAoVSwmSsiRvyEwYJ+7DVxniwp5YZZKSoGQyV5wfaNrsQBfGrSMLZT4JmlWisjUTM+V4/KffjMa7N1CaPhoLUhiCxPoeo5EYzGbTstURcJ4YzZtq+YJr6V1KwBYSDAJG40jZSNx5YK9l+3T5bKUlhv6NVZaiFWhqVQ7zsHRyLGDHqcLvFeMjJZyuOH1WFIkDxKDcTIhhJUEkAm+/rghQ+UHOVYUpSqKd1NMQwH2rjVtipKTqhL7k+W7P13zjvlTqWp49SAFPESbkMABaY3g9cSVOC99QpVaTmqAJqA7q9O9QCLQVOoTuJ3xmd4t3tU1L0SyCn3aygEcwoN56+WOaHb2vlCplXSmjKFKjckFSYvN2EjqcaUxI1mqFVVNSnm6FSoqEtQL3SmgEBZMFgN1EYXsxx1MzUX5w9Y6RCgGQLQdKk2JGwFiYnDdw7tjw92Z6lJw7SdqbLvJ03Qg46rcY4e3dZqig7yhVkKYVrETINQgrF/vFxjO61RVWFOH9i8vXyxenU1hlYB3BBYiRIJERqvMc8JdVa9Ci+VSk6vUp0u8AEkxrDEQdmJUE+uGLtV8p3eZIJTQ06tQyrCwFMlhK3mYgX56umEThPHHQVRLNUdBTV2adCTLWM+6DY4aTolJDqvZStm8rTevRek6yNbaRrARiTpPiBIUbiJM4sZr5OFzCo9NKtPVQuGnUtRFFmDXhxcevoMA8vxGtVTQaztCysuzQRtaY8vfiOr8oGby7sVqvNTSfGQ4gDYahYX5dMVTEqOeyoo5LOLXeolaijPpIXxsQIB7siUEmZJAsYOPR6GZyOdoM1BhQqOGJNMAOCASfCPaOkHz88eWcX7btXo6O6pKziHYKwJuJ0/SECY6c8L+XzDU3DoxVgbMpgj3jAk2tlHtPyfcEzGXr1dT/ANH0gTYrVaAda7aQATc/2bxZE+Uuqgz9bu2crUVXMNYvBgiQfCDy+BFsQ/8AX+uMrSpJUZWUFS0LGnlBjVq3EnkTgflOBVc0S1SoqapJqVW6Cb878vdhpexeQ3R4BQ+b08xmWqFqjAFKdjDA6dpJbY9LjFnhXCPn9Fkam61KRMVdBAK7ryFwLEehwv5PttnKSKqViqoABCJYbATp2jDDw7tnnj4amYfxC1lsN7wuqDtIuMGLF4BHaThoy7UqNPMCsWEErYAWhT53M3PoIwGyueegxICnqGUNPrzwc41ne60SiPrky6I5sFsHKyBvtvzGKvDO1ZRnU00YOsAERoJvIKBSLHltY4VyXgpJF/hPZ6rXydXNlKYRGg7gmYMhI0hVDC8i3pcBmqirUEwoIEN0iRy8/wAseidiOIZipXai57vuKELbxlX03MyGtDBumnzwF+Vjh7LWy5ao9QtTIlgs+FtvCB9rCi7ZNK9CxxGu7LQpioagMgCZALNEDykfhhsz3A61PIHLUsszknXUqeDYC5jVM29wGPPy23kPzOO6WZdWVgTIuN+R/DF0NocOF5+hRyVKpWVGroSaKlBqMOSpki66iSecW6Y22SqVD8+ywpqtRxNJTGlzMhRO2oE8t554qJ2+zVTSrd29/wDhrM+uw+GD+d48/wA2p06eWy9IlgS1NNM6QSbehbn1xNNdBfsFcFrnOZ9KLg0+8Gk6QDDKpMwSIWN9za2+DHaSlm+HgotVh4bMjGNN5IB2gT6WwI7McdzC/OWpCmfBrdCCYkgFlUkjSCbgbDywZFetXydEFxU1o0ps0MdAOonxaQm1tueIt3RLS7BfZjtjXp1GIp0atRlgOyIsMeZZFBI5RInDfxT5NsuaaVUerTqHxMU2IYEkQB4VUSARy3nHk3CKX09If11n4icOfbDtDUahoDkIQFhYhlvAaL7knzHXDa2UU+2PFdK5ZKT0mp06WlO7bU0A/wC8EDS3kPPAVwaCd1VQjX4rEEEE20kGDtgUTbG2YwoOwmByEmTA9b4bj4GpNdDAvDNVKpUNJwdGlIUwNIBDMRu0Sp6ScUaXCHagawjSKi0wDMksOXKJge/yx3le0+aUBVruFAiARti+3aGgaVIdw/eUShB7w6G0mWBTYBrna2HVE7DuV4fleH0VesS9Z/qgXjnpB2UddyfhjfazswxCZjL6qy1YGlAzFZW20xPTkfXAz/rXRdlZslRLD60k+fSDz3w18G4/laVBkp0DSqOpOqmwMnccwR8NsJ2Je2JPBajU6ZGgmWJ9hjyA5emMwU7UhK9cvT1ICDIIgglmYyAepxmFinsebFHiOUWhVqUq3ikSGXlNwYPW0jzxmQzlLQoLlXBbkYMmxET6YMfKjkgme6BkU+lgIwp1Kehhh8UnKCZcluhn/wCk6Yp6tQOki8GfTbrgV2j4wtWFSYG8iL+XxxUpqWpMI2gn0kD8SMV+IAd7U/tt/iOLJR3l8tqV/wCqCZxd4RkA2WzNQz4NAWDYltdiOfI+oHXEvBcrqDA7MSPdBH54KcKyZGRenB1VKoMR0MD8CcYzn4RqoWXeK8KpnhXe6R3lF2QNsbVFEHqIfY7YSctm9EnSGkRfHqnaTJ6eCuQPafVz+s67/ujHlXdAqeowcEso/wAimqYUyPGGDQqqJteTE/DHfayhoztakCW7t9AJAE6RG3rOB/Cqf0qDqy/eRgj2trBuI5oj/wCof7mI/LGjbyr7E0UMvlNVJmJ9kgD3kAz8cQM9sGMplj82qiJJmB+0kfhgCcOMrsbQRyMadRIt5i2GHh+dR1NPclSDaRfwyeUSVwoVaUKrfaBI9xI/LBrstl3qmrSpgl3oOFA3JENaSB9XA3Sslor0OKqFhkuF0yCBI8wRv5ziynG0MAI8qANxyEflgTmMuVqOhsVZlPqCRH3YgptBnFBQ08TzPeoPDGlCRcTt0/ZxTbJxQoVujhSfLYferfHE2RErTe25SOexO3S8YN8P4N3uUWjIBnVfybUR8Cffjn5J4mkI2hz4Rws0OI0hfScgKYP2jRZVM+cQfQ4G/K5SgZOpySqQffpP/KcPVCkph49jVHo0T+Xwwu9v+ztTO5ZFoKSy1dRUsotpYXk+Yxz/AA3Ja34DljTPKU4ShpNV1XSqylCbMNRA0wLG+56YFUWDlVBCgCJYwOfPD9R7J1MrRCV6cPVYIDKEbOTsbn2bnyx53SXwN+yT8QPzx3Rkn0Z0Gclw8h6cgGSQIYbwYE3F8MGUqBHTwMpBnxGf55/HCJEbYK9nqerMUw0nxbT5H88DdKxY2O/YDgs186PrLTamo5fSar/BQPecFuC9lKVbI5di7UqqhgHBGwqPYqTcAzgv2O4R3bVqu5ruG22GnY8t2OGGnwsBQq2glrrPtksY95P3Y86PNfLX50bThUTwbhFHTxBEN9FYz0Ogkm3Q6cNTZHLZlNes0iw1BNOtAQDAgkMOXXlsBiLKdm69Pi4dqbaBmGYt3b6SCx28MbHbyOD/ABf5OdbaqLCmbeFVhbeWq2O61ZgzzKhlqZyzOSdatEDzAKz0EhxjMvkatditNQxprMSAdMTzNz6YgegdLgHZjIncDb1i+JcvXNPMKQQNQUG8AqyiZPIYoZXKwxtjZxI4mtB5kc/tAH88cin7fVf1A/PBYzdN4IMTGGHJ5IQp78FNwNIJA35zHuwstUsRi3RzzhAgNhN+cHcT03+JwCaH5vk2rZuK5rImtRCspJCgALJBjaDjMNPCe9pZegql47pCedyoJ+84zHP86PhHXH4WTSdo81+VfO06mcXSZKeB7EQ1jFwJtzFsJmbb4wPu/wBcS5vPM6S7Fj30ksSTdRJJ3MhR8MV3iY84+/HRxRwjic8nuzugzMCBtEt6Aj8N8Q5r/aP11t/iOLHC20mt5UXH5fnilWfxE9ST984a7EHeE8TVXUNtEkjlAMyPdg4nGRq7vSUYhdGthpYlokwJC2JnlGF7hWVDvRU7NQqmxi4FQi45SMXMvwI5nMtTpVFDKXjvHMEK0rDXJlT53BPPGLipMvJpDj2/yvdZRF1BqgpgOw1FdBbUqqNhqa4Y3imeuEPs7kO/rUqX23CnyG5t6DDP2yTMJl0p1fGqUo1IZUMW5mJJCCL7TbAXsDmNGfyxP/FXfbxKR+YxfEqiRIF8JEZhAeVRfuYY64y5OazB/wC+qt/fY45pH+lQP+NH9+Maz3izFfzar+LYfn+BhjIcSNItJVhosCOpQQPtQTeemBPHsgaOZrUzEo5BgQOthyF9sX+IKzNWCLJDOrRciKg0mIJ2A9n3467YFfnE6mfvKSMXb2idN9VhebbcsEVTsV2CMxULUqUzC61HTcMQPe0+/DH8mR/p9IdQ4+KNge3CweHd/qumYKaY5MFvPrGJPk+rhc/lydtZHxVsVWmBH2iyi0s3mUUQFqtAubbi59RgLUNx6YZu2NX/ALQzWmCCwJ96Lf44V6rbemKXQht7LcIOYVfF3YFQA1IBAkQBpkbsyX5SJ3w+5LsTUp6f6WwKmZWkt5AkGSbW/HCv2LyqnLorNDQ9QCGZfGVTS4XxQyJMiIkEGQMNlPiuYI0yqiI7wpVd/cAgVm5ydI56cYNZPYZV0wN2t7RNlKtSnTeo+ulpOt5RX1KQUTkVA8hPocNfZDj4zeWWofbXwVP7QAv6MCD7yOWPP+0HZGrUqgUZamQPHU1BpjxFpWZmTYYb+ynD6OSpNTWozl21MSFFwIsJsPjgjFLoGxlz+QSqmlxIBnciCNufnj53VhpqLFwN/IMvLHvR4ok89xzX/NjwetGquI51L+QMx92LSEiOsPZ/nl+uCfZCmrZygrGAXhjewvPnbAiT4OV/0jBvsUdPEsvP1axkyPq6jzty54qfTKR6RlXWjQNKnnzmJUkLFNrAbl5YoogG95sLmMS8D42KWapZZqjP9AVLt9pTqCxz0gssk7hhNscvmVqKUdqIRtygoKx6+I1WAJ6qJ6RgFkuzDfPKdbvKZo02sNYLFRJj7P1oN+uMPlK0wz0elHPJPtr8cdfP6f20/eH4TOAT08sd6Sfvp/nxkZb/AIa/v0//AFMaURZ41xCjFSsPs1CT6at/vHxxWzlXxDyVRv0GDWahqubI20sZG3s7esj4jAbOU5eVi4Bt6frOKiUWs4wFRG2mmht5CPyx0aZ11v7LfkwxY7REJVolQINCkfiik/eTiqan046Oo/vLGJW0BWppIJ6Y7yrjViPL1PC39nGZYeIHz/n8cW6A+h+zvetlqRdtLaRYBdgIXmd1g788awIWtm1AVKKwABJdBMWmJtaMZjzv1fCNKj7PIO0/Zg5WgpLKxNSPCGFtLbzv64WqbSQT1F8ehdu/pMv4WUhG1bAeVtKQTygkYSshwmo+korHxgTB0jY+Ix/PTHpRejOzbuEq5oDYioq/viLz5YHOL4MVOHO+ZqIpBZnIMEX1XJEgCNzeMN+b7I9+tAtU7tqdNUjwNGmTvrHXA2kwsA9mchWqPlmpUmfRqQnu3ZPGx9orsNLTvOPUeCfJytFFDEM43NyLW8INORaNj8cCeCZT5qmmkxXVGsrqGoibwKpA3O1sEGz9U/XqH/zD+ZxzTU2/pdBa8k/bDs6KfD8yZFqTWAa8X/LHknZMn51R6hwNibAyNiCeex5Y9G4wGelUDJUqAoRCqxYzaFmmb4T+F8Br03oFqDhUDanKGGuSogqxttdP1xrxppO2JgHibd3nXP2a2r+9qPXzx1naQGbrg7FnE9NRMH4kYNcb7MVKlQOlKs2qS9ufKAUQAeUe/DJkuzAJp1HpVDVVVlgXUSoEeEJB5dZjF0BL2e4ElFRJVnaNwpKz9UOtYSs4B/KpwdaWYpaSCGpwY638yeXM4c1ov9hh7n/KlhP+UKmypSeDZuYb81W1/PGe8kwRW4bQpngWbZj41rrpFrk93HOeuAfYhh89oatgxmYiyNEyQN+pGO2rD/o+rFtWYSVk2hWM7RBjrNsGfkm7LPmcyap1LSoqSWBiWIIVQYN7kny9cXVJlIEdq/Bnna0OARERcAcmYWIPPC/UsxHnh27d5YfOlhkchSh8RPsk8yqwbm3XAluAq2VLBqYqAlwoqKSVgQIidQvacUuhWGuwFZGWrrVSw0BWIp2ULpIl/RTGHGk1MbLT93c/phU7Doio7LqRrKdVUpbyte4mfMYalzA+2T/4n+GJdEjOmRyxAJqKJAME0rf3MdHJ5Uf7xfjT/wAmFvvPU/8Aif4jGd7/AFW92Y/9+MMH7KyGB1ymwqqPRln/APXjwTiCxXzQFxrq3H7XkNx5DHrDsY/2dT3Zn/34ROKdlqve5hwummwZgXqUzBIkyQ0825cx6404415CxU72VWd1P+mDnYl/+0sux51D15hugnfGuBdmnzUXVdFzqbTIkgQYM3nBheE08vnmKMJpGlUVVaZDCKml/IkQDfxeWNZbVBZ6DTzTQILbfarf+lg3kKtNx4y6MOWupHuJUfDC5lHLD/Z1hH264n/Hti0HYf7urHlXX/PjKSvRKYyinR+2f32/TEVWlQ/4pH/5P1GAJZuaZj/zVP8Az4w1G+zmf3k/zYz+W/bHYI7TdnKX0zhzUaosSa9FYjYHwjwjHn+d4OUrIsoZpXIZGuJ30lgOX3Y9Sd25nND9lT/ynEZEn2szPU0FP/8AOcaxtCs827YUStSgCUOmkinQ4ceEBdx6bYHVKPjp9dA/uyPywz9vsg7NSqDvapEqZolYAv8AVUb9cLfGqOlqNmAOxYEbkbGIN9Qt0xSXQ7KOWUkwNyCB6nbDB2r4QMrnu5WwCUviaa6vi0n34X8uDMXDqxidjG4/tW9+GHtjmdXEQ5NmSi3uKLP54cl5Cz6AXIoQJHLqcawKrZnxGJibemMxzpOh6Aj9nssd6FIzyKg/cZx1T4Rl02pUVH9hB+WLLkTiJ8sjG6g+o/XGlkmlNFb/AES+mgYkOepf8RP3l/XEa5dB9VR+yMSogGwAwwIzxOl9tfjjDnaR+spxLOOROEBEc7T6/BW/TGDPU+p/db/LiYk+eMjABEc/T6n91/0xs59Op/db9MSRjvT54AKp4mm8n9x/8uFb5QayVsuqgn2xMI5IBFyBAk2FvPDiVxqDIF8AHkHCezZehmg4ZfArU9KOQzoWPSCYlf2sPXyes1LKikO9Ue22pdPjNmCmxKwFMEWPPHpWS4eqoAVBPORgdx0KNKqoB3JAE+WG3fYwSVB5nGkoC1sdqMbG+EI2KYxvQOmMnGx64AOalAdB8Map5ZfsjHZbGA4AOO4U/VHwGIqvDqbWanTYHcFFNsWQ2NxzwDK1DhlJBFOnTWY2QD7hGOnyY5JT/cGLAOJIkYAoEZjgquQWo0WI2nUPwW/vxyvAwAAMvRjyqOP+TBoY3byw7CgMvCAP/l091Q/muOjk/wD7f4VV/UYLRjvTgsKBHzAc6L7bCoPv8eIKvAKLXNFx5z+YfB0YycKwoXH7M0dwMwvo9X8icDc72QyrkF6lexnxa2Hv10zh2NsbDeuHkFHivFsjTSvme6fWtioYGS/hm0Cw8R1CBtjvj/AkTOUhrIpsiw58QDXEE7gTpkxYGYMY9oxgM4eTChTocC71FqLXqkMNxUAFrWgDpjMOIUeWMwrCgS4xycZjMIZtTjbDGYzASaxvVjMZgAzGFsZjMAGasdLjeMwAcRjum2kgjcG2MxmAC03Gat7j4DFJqpdiWMk4zGYBmxtjU4zGYBnQGNgYzGYCTGTGaDjMZgKOhSv6Y0tPzxvGYANhcSImwHuxmMwAdg42RNsaxmADFHljMZjMAHUW9+M8sZjMAGY604zGYANxy2xkAY3jMAHWjGYzGY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6" name="AutoShape 14" descr="data:image/jpg;base64,/9j/4AAQSkZJRgABAQAAAQABAAD/2wCEAAkGBhQSERUUExQWFRQWFBwYFRcXGBQXFRgYGBUXFhcXFxUXGyYeGhkjGhcUHy8gIycpLCwsFx4xNTAqNSYrLCkBCQoKDgwOFw8PFCkcFBwpKSkpKSkpKSwpKikpKSkpKSkpKSkpKSkpKSkpKSkpKSkpKSwsKSwpKSkpKSkpKSkpKf/AABEIAMIBBAMBIgACEQEDEQH/xAAcAAABBAMBAAAAAAAAAAAAAAAAAgMEBQEGBwj/xABKEAABAwIDAwcIBggEBQUAAAABAAIRAyEEEjEFQVEGEyJhcYGRBxYyVJOhsdIjQrLB0fAUJDNSYnKC4RU0s/Elg5KiwjVDU2Nz/8QAGAEBAQEBAQAAAAAAAAAAAAAAAAECAwT/xAAhEQEBAQEAAwEAAQUAAAAAAAAAEQECAxIhMUEEIjJRYf/aAAwDAQACEQMRAD8A4dlRC6RyGaP0UEj67uHFbBHYg4vCIXaTT6glMjgEHFIRC7WT1DwQI4DwQcUhELtpjq8ENeOHuCDiUIhduaOr3J1uGcfq+4IOGQiF6FoYABomJ7k/zAA1HgEHnPKiF6GfVbG49wUepUY2+TssEHAYRC7pjS4jQAdgSGYWRNuCDh0IhdqfQAJAEmPuCyyhaS3TqQcUhELtbGA6Aa3EJdRgBs0dkIOIwiF3F1HqHgktpdXuCDiEIhduLIv18Eux0A04IOHQiF2sAHd7k4KY0gR2XQcQhELuHMAGI36pcNAMfAIOGQiF2140t8EkxpAlBxSEQu01MN1R3JBpWm3gEHGYQrrlgIxdQaafZCEG4chR+qD+d3xCvnW71RchcbTZhAHuaDncYLoOvCCtgftmjYh7JH8xv4JvwhNOSexKFMk2CkjbFN31qY7LT4hLdiBILcpKVqGWYZx3JbcLBg7+CeBcd3gkOZ1361KkLpUmXLnZSN0ap5vNncXdyjuPDvTtGoRHWPCTCUOB14DR3rEP/eACQX9YCZc7rUqnajBN3E9iYqEgWmOtD5An8VhtSRCoVhq3UEnE4kOFtUktTZYYzAaohIcSYlPcyQNdNw/ukto5bke/eVLLgRpHeUpECjNi6baJeIcSLOgJdV40hMMBvA8VVKY42i56lKJIudd6apmBfVKzIhbqkrJem2lDrorArXg6pNQuGhAWcoBkp97QdEDNNpmSR3KQQEhzISS4g34Ihx7U2QNYWXOncsBw36IQimBE6lFs0xoB/dD2AEg8LKNnLdLoiTXqAqNWqiLDclFt78EllDNIQcw5ZXxlS3D7IQnOW1OMbVA3ZfsNWEGy8i2/qrf53fEK/IWu8jsQ1uFaCY6bveVetrtNg4EnrXn73fZ05kPZQdR7kh1BoSswAEmEtwb+8r7KQJH1nDsKcFZ5+ubcQFiBxFtUM6oU99SFiu+NR4fglNrutIEDrIOs/em4ShZX3/g9TzcXJMtMdotERffcJH6QIOvVbs4dib0SplX3PU+7ENLhJgQOMejG9Kp4lvSOYai2831G5VmJY81GROWRmI4b+3sURtV8OLhEvaBI4El3dEK+6RsDH3jdM37+Cap1CC4RaSJvA/JVW6p9KGhoiJJIvoTPilYiqGljWgnnCd51F5KvssWzplmlx/dBr2JOgt98KlO08oc8lwDXw0zc7jAjgE67F2IcXQG5jLRlkgW63X0T2ItnvF5OiWYCqTjYD5i0SYgAmNOtPs2gSQeiejIGY3ANjcdXuT2WLAtbE/nfHwTbagI6lEOOkM0iZEEXFx96KeIECx1M9hJKtTcSQ+AnBVCgtxbbSSIzTY8bJ0Ylsbpnee9WspTnSPgE3SfoDqmg+wIIN/cY/ulFlo0PbYaxdWiXQuLXg3Sa1RsT3diby5L2da89kj70qkcxECzhMcJCUZtuHfu8UhxbExEb0aCB+bT4IYy14AQN4iq0gHgbH7lgCQITvNgaXQX261UZNMWlFR9iAITRcbSkud1oOXcuf89V7vshCOW18bV7vshYRCNnn6Ma6nf1q52B/mKY7fslU2zP2Xf96u9gj9Zpnt+yVIZ8WvKHCmo6nBIhpB8VTOoVA7KHGe0raNoPDS2f3Z95VU5gNQQVmY1VYzFVWuaM5uYIlbHtzEPp0Wlljzkabola8wTWHUT8Vsm2f2bf5z9lPXCqE7erNuYjsVvsLGurE5rXAEdao9pwKQ7ZVvyXbf8A6PeCs+pSKvKote9uX0XEeBjglUeVAe4NAguMaKmY0OqVu1/xKVsWnNQdqvri+zZ8ftUUcma+YHq0MJlvKOnrA8d6a29QB5iRuPvIVBWw457JoMxA/wB1n0ZrbqW0RzZqQA3de5kxwTzcU2QS0yNLcRCrH4cHBOZ/CPc6VOptBDT/AAheXz9743bx5ms06VGp9Hl0MxB39+qfODpkk/vEEweEfeB4KFgBOLqdQb8JstTGJqB0B7rkxfr/ALrtx7bzms9zNjdMTs1hY5pfZ5zGYmb2nhO5H+Eel0j+zDG29GwafdPiqLY7qhqDO4loFp4/mUra+0qrMS9jXbxAjiwFbmp7YvTs4gACOgxwbI+s7607ov7krBYfIwNMW1PXvWt4XaNZ1RrXzBMGCVel7jXLA4iKTXWNrmCp1365Ws+/DbMJU6Ez6bnOg6Cei3wSaLK0GQQXVbWFmxM/ngn8fXexvpmS8DdvMJvG7bbRcGuBJc2Se9Z8fk9vq9cTTNWu+HGJJqw0EaAb7btPFKq4odKB6NRrG6ibdI9d1jD8oG1HBrdSbSD3qXW2nTY7I4gOET3ifG63u6zMSIdfpOjtWGh4uHH3IfiIItrZOvI3mFPZJhvO+1wbRpuQ+q9Kz3jfEpTmyrnZMNtrO4e9JdVJ3FZJAMb1lwC1nWkN892+CM0hLYiLR3rpmsuY8sv85U7vgEI5Zf5yp3fZCFRjZh6A7Ve7EtiKff8AZKodmDoDrP3q92R/mKf9X2SjK82sZcz+U/FQj6bexPbcxBY6nbVh+0AouGa7OHnSYg9e9ZECj+27/vW07X9AfzH7K1tuzX87MWzcRxV/tWr9EOp3xBHxSjX9pn6Nvafgrfkpq7tbHcCqbajfo2HrKt+R5ku/mHwVFRSb9JWPW74lZ2CPpB3JWHF63a77RRsAfSeHwU34L/b9jQH8J+IWutviL/vFbRtem2oaY0yt+8KubspgcXdLNOk3vvU3RKc6MKe74qTgHSxn8o+CaFEHDuYDckR2BObPouawA2It7l4v6nLjv4tmmMEf1yt/T45B+K1drr0+Mz/3BbTgWn9Nq9o/0wB74WtYSc9OIB/i01Xq8f8Ajjn3t6XGz7Eu3AC3HXRYx7c9WTNj4wInil13HKS0tJEzG42RQBmSbce1v4pfrBnA+nb974qx539eI3HDj/tMqvpMcyqIcDJkxbqFlLw9KcQ10j0T4ERPvC5+XLxrpxv3E3HkQBwM+F1D2nTaakEAxRbHVdye2gOk0bt/fCZ2l+0P/wCbZ/7ln+m5nLXl36a2bh2jIQ28i+/dvSdrUmmvUkSYZ/4pezxGXuSMeP1mt1c2I7mr07jli7rDps7/AID+6Rj/ANozrcUVnSWxrmKxjLvb2lZ3Gs0vMBU7k85yhMM1D2fipTCFqYU1/wC4P5fvTjz8Ul5iq3+X705zZI0VyJukthK7E9RwnSun8oAsFpK5Ly1aRjao7PshCXy8P69V/p+yFhETuT+Epvw4znKcxg94/FWWAwHN4hhz5my8A33NVbycrBtJpLZufithwLWOFMxBa5wgb8zblcd3+4NbTeLE2OWO4mYTBxZIg+KTtOpL2i+n9wmqVIuvuFid11etjWc7v4l0cRI1gxvTjcVAF5vceKrXkzHAJIcN/wCfzKcnXO87NWmJoMqyI+AjcpXJfCmk6JnpAjwhVeGqiZJtG9WWzMV0xvvr8ErLXqTznqNEnM90+JlXOBwbaZljCJZbh3HrVPRrFjngEyXGOyVd7HbXxNRlKi3M8gjeAB+847hqseTr1+7+CJjMaSTPf29Sbw+NubmY9I9V9O9PbewIw1erRd0jRytzCQHOFy6P6ojqVbWxBeZIA7BG5XPuXEWR2nYgkxNotCm7P2hciZEx0tVrv3JxrviPgnXGQzqNl51zHudqXCJGmkD3BU9aq3J6N2gZTw/sntmVPqmYzA66Rv6+xR9q08riLwTLTuI4rOf6X/opVyTadLiNSpbA+IiRw+I7VW0ahU6liJnN4+N1fwPtrBhEi8GDw3hN4bEjnKbMpzHRw0DQLz3JR9EHUxAndaCfipNSRlqNEOaAOqIA06wElyLnzU2vgyd0QRHWLSm8dRcXuIEtFJonrGax7iFFbtXMP3XdLJ2tBtHYU/R2nlkPynNax4xJM+CvGeuRetujC4R2VkN0AO7w7VBx5jE1p/g+DYV7QrSNS0icvCxAII47womI2ew1S+ZFVgF9z2kTHGYXSsl06uao3df4rFSpL2dpHvhKyFlWLG5I4xulLwlCDLtW1M0nQjNP3K0Jw9Mmo61oiew3+KfZS42ggfgm/wDEmh0A3BM98n8FIZihJHXHuWd0RqZmsyOH/kR9ysG1EjBUmur0+lGYkF1oEgie6ZTuL2ZQoxOMa8kH0WtIAA3kPN+pSjBM79EhhmRvH3iUwcTRhuWoSS0EiBYEcQdepVWC2t0nk2PDqFpVo0flwP12p/T9kISOWNXNjKh/l9zQELYsuT9dvMAOv09D1rZtnvEsDSYBJAIg9y1Xk+HmnDf3j+fcVseFFVlZjHCWgOc10dUXK49fob5TN+mYRYc2Ce2T71FOM6IAiG6ACxnWVI5TYV+enDSQaIIjhJH3KoeS2zgQd02stSu/Hm9M+Z9S6taSNZi8799uq6TWZZsC9/j8EwH3ncpWIpxAg/7AAqyOXXW9bdRwYVtsioJE36QAHvv1QqZw3nRX3JenmdoTD4A7vekrLXniXugz0z8VeclOWjsBVc4U21A4ZXCYdbcHKlpMzEgAySfikvokGIII6ljvjPJk6/BZcqdotxGKq1mzkquztzCDECx6wqsFZqsI1WGulb55znJiaXziWx1+9Idos03fGyaRPwNnTBMHT+Eap7abG8yyNQPEG49yY2ewl0HgZUfGv9ETIyCQL3jf19S55z9ejryZvPrmCgD8Pen9xWNn0M5LY3bt3A+PxTLaok/nfHxW95cFnRq9E8QCfEqLVxGRxDjIPhuHcepRK2Oy6KE+pnMu/wBlM5gm06b4Lo6IaSCY0JjcnKEG4JJ644blFq4txAAsIiBp/ss0wIcNHblqCfgse5riCfSJm+4hSv8AEvo4vZ062tx7bKhbuv8AmFKp1JgbpukRtVZ8uZUuZp3jtuVCrY7NVDGkdc66KJtOsWU2gHt1mFTnEnNIPWrmKshiC3PIObNr2cVJp7UvMatn3qjfidTO6/an6eNhrQBJaDB7U9Rt+BxoAkn6pnwP4rXw8OdzdyS3QAfnem3Yr6FwEzE24yqqjiSHZpvNlIia6tkGXffMd4g6diP0sugzG533KvfVk5p1++6BJaVfVVRtyqXVnE3NvgEJvabfpXDhHwCytjbuSFUGiKboAdUcQ43EkQOjui/itmdtNlKm5zjMNjKRB3QB3gqi5E7Uy4bmy0FjnnW46REj3LO0MMKgqZCIa6w6QaG3cBOg3wCVx3i7QobZNV7jeYsO/QX0Ez3KS+hz1Iy0Pbma2RbKXGASTpxG46Kiw4dScxwIOa9i4WvYmNddOpSMLtVzSXNDA3m3S24BO6380OjTVdMwKZswsqZHCSRLAATmANrDs07U8+iX13F7crWuOac9pbJtqBI10TeyMfTJa6sHc60/RVBmkuJAGcNN8pi4jVXVbakPp5+nDYJdeS10GpLjJEgmD2JuCuoNZVYWACwHdOjo1ibToFN5KV6eFc19UkN54AnKT0mwS228tII4hOYTK3O5jKVIF0QcwmbfRtGsa5eBlVuJ5QB80ywNJLWuiS1zwXBrj+7Bt2OSDGDc1oe7LlEGSbPDy/dfRovHCU0+hnc7MckkNF3Eu1BgR3iFHG08tKCBmc+LZrMM52lpOoG/VM4ZxqENGY5XZmhsiQDwnUAT2FIJu2MI4vpkMdBpgTBIOU5Cc0AbhPBRzst7HvY4Q5glwO4zlAtvM24ytgo7Wc8S6eiah6UuiCZIBvIgW4KnxOOD2EuIcan7NwMaCYcI0kgA7kgiilbKRYw5pgwJkCeqRBTjsCQ5rB6RYC42IDiYgdkN8Uk43NLWtDXWuTNg7pC1oUjFbUzuFIfR0xlgtLnEOAl1zuJ3boTrBKaGNLTf0BN94EOPRO+JUPauDPRLTmHNZy36wtLt1+PirPatF1bK7K5uRhFQtaZMBrQXWE3nioeH2owPY8t6GVjXy4ekBEt/hgadymcjOy/ogK+rTYDSLi5PDsUWhhuczO45st7Zs0juibqRim83h2kwHGGuaC1zHNc6xFrGGg96kbDxApAv9PnHOsWNLWtygZm2s+XAEdS1BQ1cE9syJMkWI1Ez8CilhnH6huQBY6mytK+EdmcQ/Mc7yW5TMDdO7QnqT2BYRUlo5ynTqRUJgNa3Lo8awSYzRHYbpBUUMIXVObPpF2UHcDMX6pCaGEdcRDuBEHfu7irXBljqxyAinLyQXgFoBzNEnW0GDqmGVm1HNbIBY4Q8gy6m0kmROt5jgEgkUNiS94D5AAjSCCJuYF5UargDRr80/UFoN/3g12vYSrXF1mEtNL6OWuLg0usQeF9QfuRt+g5lZ1U5Sx7gGVBlIcDTAIyzJ0ImNQpNEbbDGuJfTIeLjjYtJzW1gBUtfClgYT9YE6gxDi3d1BW1Pab6NNradnupPsRIy+geiNHRJUqrsxlanTDTFYNBkGWO6N5mI0N1YNalPUzF4sd+5TKmxSGOcXNJDSYaQRY6ZpiddOCkt2GRRp1JLmPBzCIII1Lb3g6qCLhSXuDQJBmfAmT4KBWpEG4IkiB2q72C0Z3MM5SAc4iL204X7QthrOY6m0OLcrIsQOiYsZHUm7NGiY3C82Y/gB6pkg/epOCwbqjAGDM4vAjqAOY33aKftzZxe/Mx2YRYEZYB6TYn0rGVEZTqtaGCQILnAbw5xIniIbuWhQ8qMNzeKqtDg4SLi4MtG8IUTHnpmRFgd+8AoQbRyZMYZ0GSDni9sj5iesSe5Kr4pwz5XEMe0ZhuOYnUb4PuVTsZxFF8Te0DUnNAiO0rfB5NcU8AtNEDK3KC/dF9G8UGq1K73U2ssQHEjcQYEgdRhMUTGYWyxodTNhBPArd2eSbGdE85QtqM7vdZaltzYr8LXdQqZczSLtMgyAbE9yCE2pEdRB65BnVXbtoDmqb6glxfOe5u6S+bxdVBaJNrpx9T6Omyxkl0cLhoA7ZQXmK2KaeDFfnszDVAy3JAPRzB26BNoVFtbAClWfSuQyLnWSwEzHWfcF0l/InEfoTcLF6dXOXD0ajcxfDSTOaDoQBIN1o/LGiW47EB03fIBEEBzWloI6gQO5BW4vFioQS2CGAa3JF3ucY37uAsk4QAuEuDdSTe8CQIHEgDvSaOHc8nLfKwuPUA2TPVoksJQbLycDsTnYXgPJc4yP8A5G3AHbaNy1+tRaxz272EtFmkGHZS6/UCZWz+TvAOq4moKYvk9K3QBdd19bTZUO3MG6liK7HGXNecxiJM3PiUEOmcjgRY8eG4x4p2oKZuwkmXDK4AxEQ7sMmB1KONU4aUBhiz80HccroMbrR70GzcnsOzEDmi802NpOdVlxNnWe8cIIaYWt1GjKWhwIa8wBabRmndfcth5C7C/SqtVgDpGHcwObltntJBIkRNlUbb2QcPiatHNmdTcWyBrABkDdYoEvqsdRcHHptjKL9IRed1lihjywS0GS+YsGloAMaa5t8bgs7M2W6sys9gnmaYeeuXfhPgs7JwZq1qVJty9wG6dVcGx4PZ4xDDVZVcyoWOOVwGX9o1uYGYgnMJP3qm2pSODxdamKhJEte5pILiWglt7luaO4LpGH8n1ei8va4VGvY1pp9FuQCqKkAzDp6Q4LTPKZsh9HFl7x+2Be0QARLnCDBu7S+9Bq9CsQ86S50Euu3pXcSNNTql1RTzgtDshjMJubDOAeAcdeCd29sl2GrupOBBhpFtzmhwPiSO5Stu7BdhXUmvH7Si2oNfrWIueIQWWwXtrsrZnhj6WFqEDQOytDWiNSYGo6imcVs91TZ7KrnQxlwIsROUAXn/AHWw+Tnky6tQrPNNsVRzQeTDmtgyQI6QMgazZXXKnkfzOzKoaQ7m6bbAEeiRLoPZKz1f4HJXOByuLjmB00gNjL0j3ju61abOxraTssFmYXBuGmSdTf0cp71UGnOYgSAJO+OBJ61uHk+5MjGV3uqCWsbZxkjnBlieJDZ9yurDZwDagqv5wAU6JLgJOYFwBb3zuTGFwhxLW0mvcyxAnN0QJOkXmy6g7kg/Oek1zXU8riejBD5Byx0hA4hZZyIh7C1zT0jmGlnNc2QJjUhZxmRxXZdQAgQXNBLnX0a0HMWgdV4W2NoVGiLOaWtcS0ZmOlsg5svAjs0WoY7ZrqVWrScCC15ZH9WUdcXC6wzyavFJop4irRho6LXEsmBMNm15PetdZfxWoV9pOrNq4UgtdLC5+oBBDWlrYsNB3pWN5PuYKxNUkUKQomwE5paC3cO1bFhfJhXY81Dii5xILrO6YBBhxJ4gKyr8iXvbWZUe9za7mukuGZhDy6I3DRUcB260Cu8A2EAX4ABCseXux/0TH1qOoaREwTBaDdCosvJ7Sa6vQDxLecc4i8HIx7t26Q1ehsM6GgFujQPq9sri/kr5N1arWV6OWWGoDzgeKbmvAYRzjdHDd2ruFOlULRny5ovlc8tB3wZmFlcMnEj91x/PUuM+U3AudtN5axxztpuAiTEBk26wu0VKDhun+qp+Kp9ocnaNaqKtWjnqZQwkOqN6IMgWfxAPci64EaXS6y6Ff8jcM2pjqTXtzNbSLgP4pAaT/wBSzXwNNm0HNNQMp0cUJc6CQCSQ7Lm6QDhe+lytm5M8ma9PFNxVPDiqz6RhyVqLmlpLcjmkOs4Q6W9QhCOlmu0n0R74C475Q9lvOOqPyFrHjM1x9FwbTAdBk3toV2aqHiDkjqOb7gmMTVzNc1zT0mlpIzAwQQY+jib6oRxrkNgXGhjqmUuy0HAGNAaZM9kFi1RjI1Jt9y7Vh+QdOnTeKVSsHOpc2A4tLfQytLoogm3HgtN2t5LsTSp0WtZzs2eaLXudIZAe4OIhtgIHBCNq8l+y2U8HTqtHSqlznOkAmH5WjwHvWgcrtlVG1sZUcx4aahyOLHZZNZsdLS4JIvuXU+QeEqUsHRoVKFZlWmyHZmQyc5d0SCZ1V/Uw4eCyowObN2vhzeoQ6yI84bRwxpAB1nCmJFrf3W78vsA2jhtnsjKxlFxIBF3lrCTGsk6rb9veTahiKzKtPJROUh7Swlj9ADlDgGkRu1SOXnJSvi6OHaAyo+nUdnczJThhbAgVHGTIG9ERfJLs9rcI15gPq5y42mM+Ro8GuWn8r9kf8RxnSa0GnUeJc0GX0s4jjoR4DeuncltnOoYalSqUXtexgY7p0XB0EkuEG0klWeIwjXgg05DgWutT0Igj0p0RXN/Jjgf1PFSLuzgSL/5aQOyXT3BUXkywodj2WBDWz1C4/ArrmyuSFDDgijmYCIjnKjhEZfRLiCQNFqXJfye4nB1xUmi9sOaTzhDi0vlpHRgHLMg9yuDoLQ3i29u5c28q+DnEYJ4IIJLD/S9r/gSukf4eD9cW1AJN1E2jycp1w0VWMqBs5cwNiRBIh3BFcp240VOUTQ8tcBiGCNRlZSkW4b/6UvyuUi2phxMxhQB25417T71vWI8m9E1zWY59Jxc10U+bDWuY0tBbLCR0SQRN1G5UeTqpi6lB4qMinTLHB7XS4yHNd9GAJBAt1Iy2HYWzG0sOxjCGgAANtuDRx6kjlPhXPwWJa11zQfHc2fuT2B2ZWDAKhbI/czZT1w9sg62lOVtlOe1zSbOaWmBuNjfKiuG7Pw4/wnFERmGKpFx3lgpg+ALpjrXS/JXgg3A0nBxa5zaj3ERdxqBs33wAE5iPJfTOHfQpvq02vaGnpFwhuktcLwBGqudgcmn4Zgpl7HNaCBFMsIl2Yz0yIJ3Qqq2c07n/AARBtL9/V+KS7DndHf8AgsMw7t5HcPxUWuNnB8/tyoH9KK9Q3iOg3oz7l2TgM/wWs0/J/kxdXEtrEOqPLoNJhiRBE57iw3blsowXF9+xoHxVTGZ/jB8EE/xDxCU3BA/WPgE5+hjifd+CLrzV5Zj/AMXr9jN//wBbULPlnaBtevE6M/02oUZdR8hVQDZnXz77x/KuiOym5if5Gn7lzvyGH/hn/Pf/AOK6FbgmNQ3+jU5nKJ45Kfyp5ruBf3ZY9yJRKQjD2TqHe5DKMaZvdHglSsZikGDT63e/7lkMHWe3N9yyHnilZutIrHNjh9r8UrIOAWMyM6RGTTEbuxBojgPikOPUkFxVIkc31NWH0eAHuTB70oIQ42j1N8B+CcAI3fD8FHLVgtPFCJMuWDPUo4aeKdaoQuN9vf8AikkLBQFSMgCf7rLgOHvKAhCE5RwKMg6/f+CWHpQehCRSCzzSznWS783QjGRINNLLljOhGDRkpQo9iyCEqEQ2aPXZJ5uOxOLBKDzF5aR/xjEdjP8ATahHlr/9ZxHYz/TasqI6b5DP/TP+c/4tXRmBeRNncqMXQZko4mtSZM5WVHtbJ1MNOql+fu0PXsV7er8yhXrOD1LBZ+bLyb5+7Q9exXt6vzI8/doevYr29X5laV6zyIydi8mef20PXsV7er8yPP7aHr2K9vV+ZKV605tY5peTPP7aHr2K9vV+ZHn9tD17Fe3q/MlK9Z5Enm15O8/doevYr29X5kef20PXsV7er8yUr1lzaA1eTfP7aHr2K9vV+ZHn9tH17Fe3q/MlK9Zc2s832ryZ5/bQ9exXt6vzI8/doevYr29X5kpXrUNPBEdS8lef20PXsV7er8yPP3aHr2K9vV+ZKV62DfzKSGdnuXkvz92h69ivb1fmR5+7Q9exXtqvzJSvWsBZAHFeSfP3aHr2K9vV+ZHn7tD17Fe3q/MlK9b5etHf8F5I8/doevYr29X5kefu0PXsV7ar8yUr1vbr9yLfmF5I8/toevYr29X5kefu0PXsV7er8yUr1s4/mYWGuHV4ryT5+bQ9dxXtqvzLPn7tD17Fe2q/MlK9bB/Ysl/UF5I8/doevYr29X5kef20PXsV7er8yUr1sKnYsGr2e5eSvP3aHr2K9vV+ZHn7tD17Fe3q/MlK9bCqh1bsXknz92h69ivb1fmR5+7Q9dxXt6vzJSrzy0mdsYjsZ/ptQtNx+0alZ5qVXuqPOrnkucYtdxuhKVGQhCiBCEIBCEIBCEIBCEIBCEIBCEIBCEIBCEIBCEIBCEIBCEIBCEIBCEIBCEIBCEIBCE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8" name="Picture 16" descr="http://img.youtube.com/vi/MYMxgyLGw-U/0.jpg"/>
          <p:cNvPicPr>
            <a:picLocks noChangeAspect="1" noChangeArrowheads="1"/>
          </p:cNvPicPr>
          <p:nvPr/>
        </p:nvPicPr>
        <p:blipFill>
          <a:blip r:embed="rId4" cstate="print"/>
          <a:srcRect/>
          <a:stretch>
            <a:fillRect/>
          </a:stretch>
        </p:blipFill>
        <p:spPr bwMode="auto">
          <a:xfrm>
            <a:off x="6372200" y="2492896"/>
            <a:ext cx="2544513" cy="1897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1043608" y="0"/>
            <a:ext cx="7200800"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PROBLEMA</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15" name="14 Marcador de número de diapositiva"/>
          <p:cNvSpPr>
            <a:spLocks noGrp="1"/>
          </p:cNvSpPr>
          <p:nvPr>
            <p:ph type="sldNum" sz="quarter" idx="12"/>
          </p:nvPr>
        </p:nvSpPr>
        <p:spPr/>
        <p:txBody>
          <a:bodyPr/>
          <a:lstStyle/>
          <a:p>
            <a:fld id="{9ED96CF4-9FBD-4186-BF0C-F2AE8B4FB537}" type="slidenum">
              <a:rPr lang="en-US" smtClean="0"/>
              <a:pPr/>
              <a:t>3</a:t>
            </a:fld>
            <a:endParaRPr lang="en-US"/>
          </a:p>
        </p:txBody>
      </p:sp>
      <p:sp>
        <p:nvSpPr>
          <p:cNvPr id="16" name="15 CuadroTexto"/>
          <p:cNvSpPr txBox="1">
            <a:spLocks noChangeArrowheads="1"/>
          </p:cNvSpPr>
          <p:nvPr/>
        </p:nvSpPr>
        <p:spPr bwMode="auto">
          <a:xfrm rot="21405437">
            <a:off x="326206" y="695862"/>
            <a:ext cx="7830948" cy="2862322"/>
          </a:xfrm>
          <a:prstGeom prst="rect">
            <a:avLst/>
          </a:prstGeom>
          <a:solidFill>
            <a:schemeClr val="accent3">
              <a:lumMod val="75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txBody>
          <a:bodyPr wrap="square">
            <a:spAutoFit/>
          </a:bodyPr>
          <a:lstStyle/>
          <a:p>
            <a:pPr marL="177800" lvl="1" algn="just">
              <a:lnSpc>
                <a:spcPct val="150000"/>
              </a:lnSpc>
              <a:defRPr/>
            </a:pPr>
            <a:r>
              <a:rPr lang="es-ES" sz="2000" b="1" i="1" dirty="0" smtClean="0">
                <a:solidFill>
                  <a:schemeClr val="tx1">
                    <a:lumMod val="85000"/>
                    <a:lumOff val="15000"/>
                  </a:schemeClr>
                </a:solidFill>
                <a:effectLst>
                  <a:outerShdw blurRad="38100" dist="38100" dir="2700000" algn="tl">
                    <a:srgbClr val="000000">
                      <a:alpha val="43137"/>
                    </a:srgbClr>
                  </a:outerShdw>
                </a:effectLst>
                <a:latin typeface="Arial Black" pitchFamily="34" charset="0"/>
              </a:rPr>
              <a:t>La planificación existente en la malla curricular de las cadetes no refleja los resultados esperados en las notas alcanzadas en las pruebas físicas semestrales, por lo que se desea confirmar si existe alguna falencia que impida alcanzar la excelencia en el Acondicionamiento Físico.</a:t>
            </a:r>
            <a:endParaRPr lang="es-EC" sz="2000" b="1" i="1" dirty="0">
              <a:solidFill>
                <a:schemeClr val="tx1">
                  <a:lumMod val="85000"/>
                  <a:lumOff val="15000"/>
                </a:schemeClr>
              </a:solidFill>
              <a:effectLst>
                <a:outerShdw blurRad="38100" dist="38100" dir="2700000" algn="tl">
                  <a:srgbClr val="000000">
                    <a:alpha val="43137"/>
                  </a:srgbClr>
                </a:outerShdw>
              </a:effectLst>
              <a:latin typeface="Arial Black" pitchFamily="34" charset="0"/>
            </a:endParaRPr>
          </a:p>
        </p:txBody>
      </p:sp>
      <p:sp>
        <p:nvSpPr>
          <p:cNvPr id="38914" name="AutoShape 2" descr="data:image/jpg;base64,/9j/4AAQSkZJRgABAQAAAQABAAD/2wCEAAkGBhQSERUUEhQWFRUVGBcYFhcXGBoaFhsbGhUXGhccHRcXHSYeGBojGh4VHzAgIycpLCwsGB4xNTAqNSYrLCkBCQoKDgwOGg8PGiwkHyQsLC4sLCwsLCksKSwsKSwpLCwpLCwsKSwsLCwsLCwsLCwsLCwsLCwsLCwsLCksLCwsLP/AABEIALEBHQMBIgACEQEDEQH/xAAcAAABBQEBAQAAAAAAAAAAAAAEAAIDBQYHAQj/xABCEAABAgMFBQUGBAYBAwUBAAABAhEAAyEEBRIxQSJRYXGBBhMykaEUQrHB0fAHM1KSFSNiguHxcjRDokRTssLSFv/EABoBAQEBAQEBAQAAAAAAAAAAAAABAwIEBQb/xAAqEQACAgEDAwMDBQEAAAAAAAAAAQIRAxIhMQQTQVFh8CJxgTKhscHhkf/aAAwDAQACEQMRAD8A7VY7cianFLUFDhpwI0MTxX2y6ELVjSTLmfrRQ/3DJQ5xB/EZkn/qEukf91AOH+5GaOdRHVXwQt4URypoUApJBByILg9YkjkooUKFAChQoUAKFChQAoUKFAFZMuUJJVZ1GSo5gB5Z5yzTqljHv8UVLpaEYR/7idqV1OaP7g3GLKPGi2DxEwKAIIIORFQesOiuXc4SSqSoyVGpwh0E8ZZp1DHjDf4qqX/1CMIH/dS6pfX3pfWnGFegLOFEftKcOLEnCa4nGFt75QH/ABhKvykqm51SGT+9TJ8nhTBYQ2ZNCQ6iABmSWHmYB7qevxKRKG5AxL/coMP2mHS7mlAhSk41D3phKj60HQCFAab4CvyULm1Z0hkfvUwPR48Mm0LzWmUncgY1/vVsj9piwjwrh9gCSbolghRBWoVCphxKB3h8ujQbHgMeFcOQekxH30RTpsRykkmOlEgYDDoYFQscc0UeYURFcJJhQJYiE9JcBQJGYBFIyHbztKZQ7lIUHAUVpLNnTKuWmUYW7O0CpE1MzG+pSAwIIYu3COJSSYBu2duWucpMwpCpTjEKDC+wN9A1eES9iLyV7RLlpmkFZYqCgmjk67zvrFF2htAnTVrwEkmpepfI86Q/stfIs89MwJBq3/F6EgZuz01jlbg7R2pt1pSlPsrg4iFukHZAzD1bjwyjmluvy1Fau8WpVSwC0sK1YDfSNJ24v9UvDKxLUopCsQOApKmYEAuKOWO/OOfrtQV4meuhP+os3QPouFChR2CumXRhJVIV3SjUgB5ZP9SMuoYx6m9CiloT3ZyxAvLO7bbZfcpusWENWgEEEAg5g5Rb9Qegx7Fd/DVS6yFYR/7anMvpqjpThEki8gThmAy15AKyV/xUKK5Z8IUA2FChRAKFChQAoUeEwIq9EOyHmHcgYvM+EdTABkeKU1TQQG85f6ZQ47a/IbI9Y9F1oJdbzDvWXHRPhHQRQNVeySWlhU0/0B09Vlk+sNCJ6zUplJ3J21/uOyPIwelLUEewsFKey0sMpClJWCS5ZSSTqZZ2H4pAPGCBeC5f56KD/uS3UjmU+JHqBviyhQv1BHJnpWkKQoKSciC48xEkVdtskpKsYX3Kz7ySA/NJ2V9Q/GBk9oQk4ZikrH65fzlmvVJV0hQLsrEQKVECbUFB0kEbxEap0aKJLCRNhkydA3fQyZNjqiWTKmxQdtu0c2yWQzJISVlQSCqoS4JdtTRm4xaKXGf7TzpM3BZJhBmT1J7tOoL0Wf6Rtc6gQlsrC5H/AIedr5ltkLM/D3ktQGzR0kOCU6VcU3Rp1WoxXXF2Rl2RKkomFlFy6Ugu28VbhD5hIWpOqWfkQ4PLPyMZ48kZbeTqSospc+HqtYipXOIziIz410nNmF/E6YRaQQaKQCUmgcOMxm4+HERk1rUQ5plUVDQV2htcy0TTMUAsOwzfCHbQUAitmzSWADNkCG6sdI8Mqk9jtBClAOcQIz4PRqjrAk+0gbQNScwOmcMts5WZJDb4GllRIUNKuT6xIr1Aeu8VzFhKyokAJLuTQMABoAIeqWASFTGbJtfukCieCyqEl3UTWpqTvgedeKgTh+/OK1b2B9TQoUKNiChQoUAKI7RZ0rSUrSFJOYIcRJEE+2oRRSq7g5V+0OYAgFmmS/yzjT+hZqP+K8+in5iJrNbkrLVSoVKFUUOmo4hxDO/mK8CMI3zP/wAivmREc66BM/OUpe4A4AOWGvmTF+4Jpt4IBZ8Sv0p2leQy6wwzJqvCkSxvXtK/aksOp6RFLkrkBkjvJY0DJmD4JX6HnBdntaV+E1GYyUOaTUdYAgF1g1mKVM4KOz+xLJPUGC0IADAAAaCgh0KJYFChQoAqu0d8izyVHEyyD3YoagZsdB91LRx+8fxRtbn+cUcUhBTzyPpGp7Z3ZarX384bNnlgiWkB5kwJFVYRmnFiKXPHdHFJ9nUDkpINXNBzYxwppukztKkb2y/iFblf+oKku7kNluIZ/Jotbr7Z2qclUyZPX3SSwGFKcStwID4QMzxjndhtaSkhG5uPGNBNnGXLQjRKR5mp9Y7SF7Fnbr7Wsl1HzgYXqRXET1ihn2loGkWnEWfpHVnJvrq7TKR7x6GsbyzW5SkhX5iSHdLBY5pyPQjlHEJVpIOsb/sre6u7wYVLrkmqt1BrHcZEaNv7dLPhJO8ZEcwagxEq3jQN1eAp8lSVMpJChUaFuY0iNRPP0P0PpGySM7LSXbUPV4Kmy5M1KiyVKSAoFhiBTVJBZwx+Jigx7v8AP+ekA31f02ySJk2ShC1AAELdgCoAlgQS1NYx6jHrxtI6jKmaeyWrGkKd8QB6ERDNn4Vr3sg9CFfN4pbB2ssaJSMdpkoOFJw4nKSUijJdiMmOUON+SLQsqs85M0BISvC9DiJS4UBxbkY+N00Z9yLryemdUw+fbCcqRnF9qkpmYFZOz7j9Isp09h0J8o5de9rSZqiM3ybiax9rLLTVHlW4b2htCTMX3QUAD4TQU8RHB4p026oDOdTplq+cHTPyyouGACsycixrkYrDOqMIqXNdR9/GPDy2dkUyepS+Ry06w4z3AG93+9IhXPKAapqTlmda7oFRKK6gEPvy41jWihkyScNE7I3bzUw0bWTltxI9AIklsElAcpPFsuJiaxyZbEuA51cmnHdHLdEPqOFA3tZV4EE8Tsp9anyjzuFq8a24IoP3Gvk0bAln2pKPEoB8t55DM9Ih9rUrwSz/AMl7I8vEfIRLJsiEVSkA79TzJqYmgAT2NSvzJhPBGwPMHEfOJpFmSgMhITyH28SwoWBQoUKIBQPabClbE0UMlJoociNOBpBEMmzgkOS0ACiZMl+P+Yn9SQy+qcjzT5QTItCVh0kEfdDuPAwHMvUe6Op+kV861OcXhV+pNFddFDgQY70tksv1KAqaQIq3JUcIetHiinXgs+Ov9Qy6p06P0iawTnVi0AJHwiZFog5Pwgt3QZb5wSjCMgGHQR89fiHbVe1rSoMlNE8iHeOqdv8AtmLDJdkqmTHEtJJfiot7o9SQI4Fel6zLRMVMmqKlKNd3IDQcI+V0kJSn3HwbzaSoP7PLTiGJy+KgLVZ0nlGhVPCmBNeUZK45wTOQVg4XYsCcwRpzjcC70LlhSTvZ+B9I9856S44akU9osz6uIil2FiGMWS8KaOH1iAzBpGetm3biT4cnrGo7DXh3drToGY+YjKSp4euUe3neyrIELkqaaskgsCAlLaGlSfSIrexMiSVn0VMlomDaAP3vistPZ7WWr+1X1jkF0/jZaEhp8qXNG9Ly1fMHyEau7PxrsiiBME6UeKQtPmgv6RlHJnxcq0edxi/JobRdc1LvLJHQj0c+kUN8yFrlrShlbCwZZxOdnIEHPQAghzpG3uftPZ7UkGRORM34TUbnGaerRLPs0qaQpQqDRQoaH1HOPSuti9mcdtnzZOsgWmapCCCElSUpKizEEitTs4s60iz/AA3vFSbVgPhmpUD/AGgqT8D5xqrz7FWi7p/fJ/m2dStopGQJyWk5bsWXKMVd57i3J7uicSjLeoAUlQSCRmxIEaqaq0Ro33am8QhIQk7VFP8A55PHPLVMxLYEAOVVqBvEWt9W9c4JmrThYYdkuDq9ctXeJbuuy1TEp9nsy1hQOJeEAOd61sG6xlkyb2SivmTzMCg+xlxyrXdEE/YGFiSaA0J5cjF0rsuJKyJy0y1eIplvMIB0eid+RMeqEgLGGWZih701VP2IYeZMSMbVo6ooTdaVFgFLWa4UOS/IOTF5L7F2nuSVSu5lpBJVOITRq08R8o3srtBLloUZCSEJ8XcSikAM+0pkhm1JjPXl23C0qSmX4wUutTliG8KKD90eRZ8k3UIs27aXLMki6pCVYlzVzN6JacKDzUupHJIggWmUkMizyQP63WfNR+Ai37MXVZJiT7Qs48YQEmZgckBmSnaNXGcXq7Rd9mJl+z7QzazmaeqlO/nGmTq4wlpUW2hHC2dehRB7Yn+r9i/pHvtaf6v2q+ke2jAmhRF7Snj+1X0he0p4+R+kASwoiNqTv9D9I8NsRqqAJo8Upg5oIrrTfktPhIUedPOKe03iVmqg256CO1BslltbL3Aojz+kVcy0ElyXPGA+/G8eceG0DQiNlFI5sIM6I1zYFXaOI848Q6svUgfGOqISqmwrBbkiZMQPEEoJ/uUtuuyYYqSwJJZqlhiiqukjFbJilAYZ4Q5IomTKrXqTHh6+aWFpfNzXEvqORdvr6XabdOUo0SooQNAlBIAHVyeJMVdzXQZ62ySlis1oHZqanIQLaaqJclySCdXOsbK6SmTYsWdDMJBzJGXRgPOMM03hxJR54NMcdctxtotUizS5iaAskIlipJqSSdA7OTA3Zi295JmIUdpCsY5Kz8lfGMpabUZiipWZ+25RJYLcqUsLTmMxoRqDFx9Ppi7e7O+79V+DR2yYsnxHlhEOlpXgciukRIt3eAKS+F6jUbx/mDv4lLVRLsxca+fziO+DdJPewGxpViDqUC4pRuXGCZtmk2oqZRKkJZLHcS7g5gly43iKedehIKUPWhVq2rfWNd2Q7KoTI9pXLVMqACSQgYgW8JBIIzJo4aLKDa5pmDmuOUZM9lrSxIluM6KSX5B36QJNu+cl3lrDBzsmg47o63aL1YGjGgAbeMmGkem1pUh1MXCqM9Q+fTDHeqa5a+flmP0mG7B3OuZPRNUVIlJUKgkFZBfCGqUvmemtOwWa+GBUVgJTU4jshIqSToBGUsZlBClLxJCBLwYA5q4CQkULlqRjO1N4LVPmSe8JkoUGSGAJAHiwk4mL0em54+VljPNm3dJHtwY9aqJ3Xs/2rkW2UpctQUHwKQ1RmNoH9Qcje8cz7TdkpdnT3stblSyEgJwpCakbRJJVlUNrBv4SkIk2lQFHSxYMSAfezeopx5wr7upJnlUxWyWYEk0IDgD3Kv5PGuPLoyuKexn1GPtNqX7FUvtBLTPSqWgGWFIUWQ5LJTj8eRfFujT3h2sWZUhchGPv8eHvCQE4A5cB68i0UM255agQMSRvG8jNj0oIOsVlTLlSZTqWZSlqQWq6wQRQkNX7aNM0e5FNfPjMscq5M92gvNKphM4lSihIIScKQQ+IMmtC+ZiC4e2cmzlZEpJJbBhAcEUO0XUAaeUaeddElyVSUkkkkqBIqda5PBVmsiJfhRLRl4EgeoFecaOUFi0TEpU7KmZ2mt09JSiyoShSSMa8SqFNWchyQWAbOMlK7N21bBaFpD1DpSG5gkvnoY6Ete5XA1cmu93hS1JfiWapoEvo3POMYZFitQVGcpuRlrP2QXilrVMSlSSCSMzhIKTRxi0IBYs71IjYmUDMWs1K8PRgwgK1zgliGJqDX1YRDJtoIcKCasQVAZasqPPkby7M4jklF7HaIUCzL0lJoZssc1J+sCntLZ64ZqVtQ4DiY7nFAY+7TKWkQz7UlAdRbhr5RSWrtFiBCAQ+r16NFX7QT9/MmO1D1ObL6dfbjYDcT9Iq51q1UqvExX2lagQAc86wMvEAS+m8D4CO1STaBYLtW5zA65xMRpshLPq2ZOoh9mshZnZiRHWpJ0SmRkmGEvQV5wdLsaT4sVOBA81RMmWkDZABNA5H1g5jSByLGH2iDvAr8Ici8ZCE4lTE4SQxdJSXLJYu1YdbFjApOLC4IGFiQcg4q4epge67FIXJlgSicUvLEaKSWPgo+IHKlI8+TMo8naiOvG/kIwpwEpUSlatkBAIOJRf3QN1Yo+ywTNss8rq9omE8f5ct4feN9yZKJ2GqkyikHUrUgpU+4g58XEC/h5aEC7pypqglPfrzLUEqW5fQClY8PWtSxNr2NcfIDbezEgHF7PKJH9AAPJqA9Ioe0lnwWWYJSe7DVAyYqGI8I0t8dsLHLNJ6V8EOv4U9YzPayZMtVnlGUlYExQIQzOkuylNQAbJqWDiPlYY5e5HXdX5s9LlHS6OdKTHkamf2Cmy5E2dNWhPdFsDKKlZOQWYByA54xSzLKAI/RRkpcHiaoHstsVLOyc8xoYM7xaw2QOYGZ8/hAKU1izswpFpcjU6ogkKY4RV6Djw5x1oWBcqz91KISCmWhZGydhCAThObrxnPXKOc9nbIJltlBqBWNX9gf4tHTRPfEVAsOND91jydRL6kgnWw+2WKVhQmQsqoe8CwzkHNJFRxEATOz4V4lHiBRtAXeCV3ggCjNXnpQQNPvt6IYu5ppuB+MYSlJvZB2+AixXMiUSMSlYsILsBRQIPN2zjmF53x3lqnTGouYsgOkkB6B0gJNNQKxvJ95TpUmdaAAoS04XUHRiWyUhn4u3By9I51c91KtM9EmX45hYPkKOSTuABPSNcUP1SmawnPE04vc7L2Gk4Lvl0ZU4qmMaHC7JPJgmJr5CQUrUaN8D/kQBc9tCbQiSisqXL7lCnqooSSTyJB84m7WpPdIWPdWQeSk7+aRHy0muoXujfJKWRNvmwT2sYk8ssy29izOzdYlN6gZGgFSQMumpq3KM2VjAyTtasWD5u5fXEHL5mHC2YikKUWKhQUFXdx+mvWgj3SxNo8jg6CLR2iXi0SnUlmHTQ84qkXwR/LWtSUpP6QA2YAL0Fcj/iAZt3rXMKsWEEkJDAEAFTCrgV+xCvK7D3mIEkqwkUFCpCfV3z0aNIYox2OVFmgF4YpRZTMDqCoJCaFmFX6UzhgvVlmow4EDET0Z3AZwR0pFHKu5aQUhwpQbEwOoIAc6tFhKBSUg+HZUouMJASSrRyOHKkRwid0kqD5tqAJKgSEk+Es7EAj46jLSF/E8DDvZeQ8efJ2Ltv5RV2u1llFVSQp2LMVHfyboIq1z1KAwOg1xEEurc51/wBxY4TlQo652ysgVYp7gEpS4pkUkF+GsV34dmX7IXZ+8U+Q0Sz0c/4h9qnLnSlSz/L7xJRXw1DPAFluw2IJAmYiolTszMwyeumce+WaMZqLe7IoumzTWu8ZctOLBMWBnhTi+GkSWa8cYSoIKErFAoB+D1zbSKW1yEz0KlrWHWMJKQ501IbSIrVYNhFnlzVBSQnC6ikbJDuEb0/ERJdRCMtLfiyqDfgvps98O0KKzHlThDZswMXXTQAVPPKkU5UokkJKkO1Fu2ePKpIp5xIqcksEyzmzlBbIEVWrMjfvEZvPG9tzpQbLFFrZLKxEgNqBQ06RH7coCmpc1HlycQHOtaxLWoIoPeK0JCdahi+TdYBn2mbMkggJDs2FSlrUQoPTIeUcd/jb9y6OS6m3jMJG0A1GB+RMCTJzqAUsYlZDXyiO6EAJxTglVaJKag1NQ4q7awXa5iCGSG2gQWxKYGodRJDjcYS6l8RRNHqwS1KKRMwvilpSchVSgSlO+pBHOAO15KpaUhcxK1iz4kpB1ABq4YkZjeItJ1oBA2ScJBSKhiHrTMVMC3xPopeAqAGKrts1B5hoy7mSTVnTUVwZO8J6EyF4lEqXJlgvni7tI9WSYnuSbMRcNqUkBWOYtjRkJaWmY5PvEZDiN8Ye+r1MyYouwJJYZcKcBSNZ2LkFd125C0TMKihcspoFqyYb8JSFU4iOs60wV+GjTUsjjFelfm2/7MEs846rctowWeU0xKx3aRi1KcyCDUZAdI52qQnc/Nz9BHRuzxE6yyi20jEglTZhgD+1mffGfVSWRwXi/wCjafRzxQbk/wDhBf1t72RNBIwlFObuOOkc8tympG37QXOZckzCaYkpADtXiRzjAWtTmPTghoTPA1RBKFY6v+EvZyVOk2iZOQlaVESgFDQDEojcXKKitI5UgVjc9j+38yxye6EpK0FalZqC3LOxAI0GaYueE5wqHJ1FpPcspXZf2K2T2IUnZEompwqcsW94EAE7kvrFt3Wy3n5a74iu6/RasU7ZOIupOS0iiQSk8Bo4qaxdiwgjMnmIxipNLVyaUkZK2z0Sw81Kyk0BSQ6K5lJBxBvusWV0XRLteJVmmoBCRjKsYHCjHNqh9IjvuUuSFFcozJLEY0BloBHvAPl+sdWjndovGZtGVMUjEXIQopBZ2Jw61J6mDUnsjTai37d9oZc4ypFnUvurOFJUFDClUzFtLZ3LnVVeESdibAlEuba1FiHkyRvWtP8AMV/ag+aoy92XXMtM0S5QxKOZ3DUq4R1i7+zOGVLlFAMuWktjJBUpRJWshJ1OEDcBFlGorHH8/PcyTt6mU11WzBaJZGSVJNNasz6BvOkaC+LR3klYd2IJG8BXpBtmueWjKUh94B+KlExL/DkkUdKi4cMXG5i4g8ab1NbneowZOEigL0ADVJfMDSC5N1zz/MCFlVWIQo1yGQy1jVC7FpJwzCKUALENTSGS7BaAazVAcFq3botC0VV03NPCSFWZYAAbZdVAxIo5J+lIdLuScsgezLZJYlaRLcDc5HQtviyTYZ5LFZ54lf6ic3K+ayOLk/Yi6SWimHZydQ4USxlgMxFBqokvXKiY8ndnyoABNnlUDqM4qJ44QjZ5O0XKbhDMVnP/AFnDz2flvUr9G+DwUaJsZ0dkEqfFaJdKbKVGnEkhxxiGzdlJcsEGcC5cHADTTNRjZJuiWGYHzrEa7mlk1BEWmLRUJu+YVIJZkqSdd9c4sb8sBmYCFYcOLhm2sTy5YJqDT3lEt8oMKX6GPFli+9jf3LH9LKqyWaqfeIZ1FJdwzbQYEcxB5sQ7zGE1o6qZMzb4IS0JSwM41lgud+KaClSPVOXxHMnLczCIF2ZGHCSWJFNKAD5CPfbEOUvVLOAahxR4SAlWVRzdvWNY4YxJqY0KQHThBdncgvxI3xF7Wk+4mlc30bk7QZ3CYgtFlKiGwgeavN40quCWMXagMgOgDR6LXkXDcm9YFtVoEr8xQD+HCnaPD4ViCz3shY0Gjnf84AsTb38Icb/vPpFD27vHu7MACxmukDgKqPwHUxaygkbcxexqSSEtuAcdSYynbe0omTAgpCkjwhykpahAI0O6sdIjOdyrAZs3CnX0Gp5COwdkcSMLAiUBgTSjCg+tN8Z/svdEsBUwoDZJTVidSXqQNBqY10g4mCkqAboPpyjnItacWIqjmPaK7+4tM2XohagDwzHoRFr+Ht9ALmSnAGysPmfdU3QpMP8AxZuw4pVoT4FDu5jfrS5STvdP/wAYxVwXgJFplrV4Hwro+yoMqmu/pHmWNyx35X8o+hn655IqFelnWu26cdkWkF1JIUBvwu+XAmOMlUdjttuCEBi6skliz9fOOY9o7mMtRWkOhVS3unUcuMerHNSVo+dJUVGKDrInEG47gfiIrCuJ5FuwON+ca6mlsXEoOa18eTW2O8MKpaUlgDh6MX+EdIslvCkglg4EckuZyoLzOQG4amNdJtCwHDmlQC2lfsRgk0tz19Vmjmyao8G6RagMzFNarkshWFezySoEnwgCtS6QQFdRGZResxS8IkqVuqXcRbiyzCKoAPQqD/ZinlLtF5IQGCUpSA2yQlPIAV8niQXo5YClM3eM0mQXfDi5l+BFDz0gj+IGmQ5buTfOFg0CrUSzHDwYHzesOE8geINps18ozU2+EghJUouWoN+8CCxJCWLlL0GJ25AHfwhYLn2gfr6/6aGC2y01xjI1JGWZ8qRRrsKphBnKIZ2QkpArlXMndlD7JLAAAltXRNHeqlFQ1419IllovFXggEJcVYJSM4f7SHYZkamtNW5kQKqxS1MVS0qIOIE6HeAMjHtptaUZnP7zi2QPGW9urc4aZx+/8Rnf/wCkIWoB290FsVGBYD3eJ3wdJv5KioJfEkOQ9G6caRbFF0gKZ+flyhS0Yt3xjMXXfSpmMrdhtYtyeLCoPA6RfHCpi2KnDWFgQsyv1kcgP/t9InwfZP0iDET73lHoV1ikJlMKmn36xGbSlnwqbgmvlnEaTV619WhKnMwb6/fOIB/tSCDSmVRU8oZMWEkbB3OA7eVfSGqILn3uNfgYanFlh61b1rAB6ZnWPFzmitnWsA92pSASBQluAo758o8RIByL6YhUcnB3wKFzykJrh37QgK1SUlOwMLZgJbyBFRyh5kkUBcEMXf4GEhISM6fflEBSz70SpOEEEpOIYsnyDBWTfGMtPlKVMdXAVq3Gmbxv1qCtH5gfKBJtnlOdgOc2/wBQAFdc0oQAlWFuAp11izTbtCoq3l2EQd0hnSzaf73QNMWlJag6v6RCljarMi0yJshYfGklH9KwDhUORY9I4lbrEuVMVLmjCtJZSfvTV461/EilQKQXGRZ66ZRnvxLkC0YLXLQEhMtKJw1xYyE555gNmzRlGWjJ7S/n/SSjaC+zt5G2WUqUB3lmDKP6k4QQovkaHg4MA2y1JaleX3lGc7MqtCZr2dKlFmUgPgUkghpjEbNfnG1tXZvvCCgd04BMtytlHMBWak7iYRj25OPjx7HSuSsx82wyi+wnp/iBV3NLeh6VjT2m68H6V6bJy5g1BiKXdRVpTgwA6n5RvqOHEBuyQxGtWDN6dY1933SohycIzOtDu/1EN03TLRnmASCPVid3ARbolvtKUTmwdgN/KrUL5RGypDkplo2U1Jz39d9dMojnk4nJYHLIP0qHflpHnfGpACUgkEtWmgzIrTL/ACShVAS5fdnqATUNxjk6GWWyKWllIQw0AZOdGG/jHs+yy0kheGrDCSVZ5bIqDy3Qpt6BIIDsCQToWFX3DOKyy3ziWSFAAqZLJAplm9H3wIXVkscpAJQngTrQ1Du3SFaFBYdRLF81ACuYBy6iILJjUdhyTUgHg7aswrEs5mKQpIWAcj6wBMmwIBcpwkBnDBxp6RJaJSEgqcJphxBtcuGfCKq65k1yJg70KfFhLgcnPTNukWJu16BSjo5AwsTQE6sdQ0UBKZwADndVojtKgoM2IfflEUm6sII1eoKuumQ4PE6JYSPCR6jjrAFJaLsSp2DHfmQ36WqYCkdnpiVYgalwRWo1GRG+nGNaJQNEdY8F2g5u/FTgdBSFAzVguEgErUkB6AeFI1GmQ5xbWC0iWnCpQG4ks/LOjNB8+zgBsYADMB4vXw+VYH7s7lPrRP8An7MATlLcoiKy9C336mK68Jy1rQqWQUIL4dVHyYNEdpTMJBBISBtJGb86ANFbOSS9r8TJSG2lHQvkMzvgKzX93oZEtlqol3wcDQZc2iWy92ofzJfhI/MDmmW17wia1TmB7t1HioBA6H5QKRzLdaEhKUqkFTVOICr1ozmDhOWwxFL0xO4A3hO8vFRIliW8xak48gWdI6s+LjDViaSVEFQ0q5A4bhv1NIALnX7LCsBSKsD03g1aLGVbpbOCByG/pGdWtJr7x0pX5mPJMwJdwpjmxYeRiA0AvEAqA0rU0rxiQWgK3CmtXP1jNqSVECWQAN71OrwQbSpLBWFfA08n1hZS2TJOJxh12gand6xFa707tO0gcwxLb3YeUVc0PtJLcHy+sRGwTlChJ1Gn/iaHSsCFmi/EJA2nBqQ5Kn60dukEyLZIUsEpSo6EiMzKsAwmqgrUUb656/7giy2GcogBKgN+SftoA13sgNU67soGtFypmpKVIBSc0kOkni9Po8SXdYzKSylFZowAy4B893SLIz6Pk2ZNB5n5RaTBmj2XCEoTLQUoQSWQcJD6mpKzlmXpEdqkLCnVMXiGRYJcbnDPvjWCYBu3vpAtrtUonCak5JA2nZ/t4jRVJmQEjaUrUndU9SKnlSkESrMcTMSwfEWD8vg9I0My60moSoFvvOIzYS4oXyqDpxFDEoWV0uTXXyf4nnD51jBpmGyGXGgLwYqyqS5YNWGixg5EinhBIHVqwoAUmSlIYJYCrAAAbyWzhs2cDQEChL1y3sk86RMu7VgvipoNpKR0FC2/OBxdK1Gjh88vWgpwaBSstaVKScJCUMwfWlW672FYnutIQHwMG8RI3aPQPwi5PZ0Hxmm4Mx56+Zh6rKlDMmuTs/qaboEKqZYFrDkYEDSjlxUhtTvO+CbJYsIJw0H3kSfPjBypTlmJObHOmtMoDvC3MQEh0EkMDUsQ5Jy3npABci3gBKEYRvYu26munnBotINcQcE5hm6CsZlEyYQ4SEg1HhJD6jDmWFSeES2KzMDhU7Z4gQP1bg+m+LYL9MnaqS36d9fsVhTbSgEFRAOTCrU4RRrEwgpQooSqqjqrL3hkM90SSbIQhlKKnY5DPWgZhCwWdnvQKKkmm4AsTXd5V4xKbYkqKQraS1Hc1dqa/wCYpDZUu2AD9NSRiozDnuhs6Ypy6mZsgQ+gGTPCwXSVILYlgl9wHIODDhLSBn6189YqJNpJXhI3knItX0J1pAdr79Sv5K8IFFPVzzgCxnWiUjZlgHVO0W/8ax7YL1Exhk1CWod7ExV2JMpSVJxhxmAWdtMRqUx6ZqF+FwAMkjCh+JcE8ngQPtcwFZLzABqHwno7DnFRaLeFOzO7Z/HRuUWSLMkJeZNUU0ZOYJ5AfMxEixkmiRzJCX6MWEACWdRmqZnYk4lvhA1wpArzi1lWlL4EguGdRSoJ6nKsTS7vWzjQe7k27jEkqRhLqDE1INfvlACRZkzUutKCf6DRuesNnXFLUzN1+sSJJTRwoqyagH1hst2YVc1I+Ro0AATroMoh1s5YMHHUivWG/wALSTtHF+muH1i9Sh0sxLbzXrEcuxHXcQ2nlCgVsi7UpfCC/Nzx5QwKThLYmUT+oniARlrWLpIZnIfV6/CPESGPnkfSsWgV8izJJBCQaZ4a8s3eJkzVhRJlkAGhOtACQPPQQYkB3NDm2XOGGanGCxoC1d/9I+cKA9DvqebNWvXzjxUwqBKlNV07OQ05nOvGIApa3fLTf1EFWeyNV3LMIACTInLO0rCjIlNC3DdFjZLElGVeJqeTw4TE76CnWGKtJNB/qAJ1rAYPX6xELWSopTU7/lDUyiRu61MTSiAAwPzighQheala+FIp61JiUyR/r6QQnJxEa1pGsABKs591XpX1LRMgEBi5O8ho9mSkrD7ukDSrYgYgHpvf4xAELD5+sCLQr9TDc3zghFtSUuGJ9Xhi7YkB1bPClG4QAAsqSlTAOfecMMgCRy+UVNrc7OEKrhIJYDJk8BqQKl4vp15ICXooaEtFfMvxLPLQCAdwfi0QpXS7IMJKlJbIZmj1Br06CC5E8KDBIGEUSaEByzj678osJSMYBWlO9j7sPXKlYQEzMJGQ+6mJQAJ04ABSgMsg7l+jirCAp9omHZUBjZypsISmgAYVUcw5ixtN0IW4Usuc2zOTcoci5GcChLAk1UwZmJdjAEC1mWgu2IJcJNOZIenp1itu0TFMSS3ierHhXIDOL9FzgDDnpU05mB0XdMRmoKO8vnoAkUCRnzAgAdMjCgMpTF8yxoah82L1aJEWPG5c9PmSIin3dOKknvA42iCnPeBokNA83EQAtBUoO+FwkVpQQBQr/wCs/bGgvz8pPP5woUCFqMkf8T8o8l/mGFCgC0kZQPefgPKFCjvwQEVmjpE8nwjnHsKIUNHghWnwjlHsKKQDu3xf2iJ1ZnmIUKBQadkfvWBE+Icj84UKIVBd15K6fCLGVl1hQoIjKib4T/y+cF2DLrChQAWfrD5UKFAD5WcQWvIwoUUDbR4ekVSvCecewo4ZUSWbIc4pu0f5qOsKFFXAQPbvyxzhlz6dYUKOfBS9tfhVyirl/m9B8YUKKwg+T+f5Rb/9w9IUKOkRj0aw1eQhQoEB5mauQhWHI8/lChR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6" name="Picture 4" descr="http://www.hoy.com.ec/wp-content/uploads/2010/09/duelo.jpg"/>
          <p:cNvPicPr>
            <a:picLocks noChangeAspect="1" noChangeArrowheads="1"/>
          </p:cNvPicPr>
          <p:nvPr/>
        </p:nvPicPr>
        <p:blipFill>
          <a:blip r:embed="rId3" cstate="print"/>
          <a:srcRect/>
          <a:stretch>
            <a:fillRect/>
          </a:stretch>
        </p:blipFill>
        <p:spPr bwMode="auto">
          <a:xfrm>
            <a:off x="2411760" y="4077072"/>
            <a:ext cx="3552825" cy="22002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60648" y="1196752"/>
          <a:ext cx="89644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12"/>
          <p:cNvSpPr>
            <a:spLocks noChangeArrowheads="1"/>
          </p:cNvSpPr>
          <p:nvPr/>
        </p:nvSpPr>
        <p:spPr bwMode="auto">
          <a:xfrm>
            <a:off x="755576" y="44624"/>
            <a:ext cx="7416824"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FORMULACIÓN DEL PROBLEMA</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graphicFrame>
        <p:nvGraphicFramePr>
          <p:cNvPr id="12" name="11 Diagrama"/>
          <p:cNvGraphicFramePr/>
          <p:nvPr/>
        </p:nvGraphicFramePr>
        <p:xfrm>
          <a:off x="5759624" y="1916832"/>
          <a:ext cx="3384376"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Marcador de número de diapositiva"/>
          <p:cNvSpPr>
            <a:spLocks noGrp="1"/>
          </p:cNvSpPr>
          <p:nvPr>
            <p:ph type="sldNum" sz="quarter" idx="12"/>
          </p:nvPr>
        </p:nvSpPr>
        <p:spPr/>
        <p:txBody>
          <a:bodyPr/>
          <a:lstStyle/>
          <a:p>
            <a:fld id="{9ED96CF4-9FBD-4186-BF0C-F2AE8B4FB53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60648" y="188640"/>
          <a:ext cx="8964488"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Llamada de flecha a la izquierda"/>
          <p:cNvSpPr/>
          <p:nvPr/>
        </p:nvSpPr>
        <p:spPr>
          <a:xfrm>
            <a:off x="5220072" y="1772816"/>
            <a:ext cx="3347864" cy="338554"/>
          </a:xfrm>
          <a:prstGeom prst="leftArrowCallout">
            <a:avLst>
              <a:gd name="adj1" fmla="val 25339"/>
              <a:gd name="adj2" fmla="val 29140"/>
              <a:gd name="adj3" fmla="val 37670"/>
              <a:gd name="adj4" fmla="val 77280"/>
            </a:avLst>
          </a:prstGeom>
          <a:blipFill>
            <a:blip r:embed="rId7"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HeroicExtremeLeftFacing">
              <a:rot lat="487347" lon="600000" rev="21425485"/>
            </a:camera>
            <a:lightRig rig="threePt" dir="t"/>
          </a:scene3d>
          <a:sp3d contourW="6350" prstMaterial="matte">
            <a:bevelT w="101600" h="101600"/>
            <a:contourClr>
              <a:srgbClr val="969696"/>
            </a:contourClr>
          </a:sp3d>
        </p:spPr>
        <p:txBody>
          <a:bodyPr vert="horz" wrap="square">
            <a:spAutoFit/>
          </a:bodyPr>
          <a:lstStyle/>
          <a:p>
            <a:pPr algn="ctr">
              <a:spcBef>
                <a:spcPct val="50000"/>
              </a:spcBef>
              <a:defRPr/>
            </a:pPr>
            <a:r>
              <a:rPr lang="es-MX" sz="1600" b="1" dirty="0" smtClean="0">
                <a:effectLst>
                  <a:outerShdw blurRad="38100" dist="38100" dir="2700000" algn="tl">
                    <a:srgbClr val="000000"/>
                  </a:outerShdw>
                </a:effectLst>
                <a:latin typeface="Arial" charset="0"/>
              </a:rPr>
              <a:t>GENERAL</a:t>
            </a:r>
            <a:endParaRPr lang="es-ES" sz="1600" b="1" dirty="0" smtClean="0">
              <a:solidFill>
                <a:schemeClr val="tx1"/>
              </a:solidFill>
              <a:effectLst>
                <a:outerShdw blurRad="38100" dist="38100" dir="2700000" algn="tl">
                  <a:srgbClr val="000000"/>
                </a:outerShdw>
              </a:effectLst>
              <a:latin typeface="Arial" charset="0"/>
            </a:endParaRPr>
          </a:p>
        </p:txBody>
      </p:sp>
      <p:sp>
        <p:nvSpPr>
          <p:cNvPr id="4" name="3 Llamada de flecha a la izquierda"/>
          <p:cNvSpPr/>
          <p:nvPr/>
        </p:nvSpPr>
        <p:spPr>
          <a:xfrm>
            <a:off x="5372472" y="3287886"/>
            <a:ext cx="3347864" cy="338554"/>
          </a:xfrm>
          <a:prstGeom prst="leftArrowCallout">
            <a:avLst>
              <a:gd name="adj1" fmla="val 25339"/>
              <a:gd name="adj2" fmla="val 29140"/>
              <a:gd name="adj3" fmla="val 37670"/>
              <a:gd name="adj4" fmla="val 77280"/>
            </a:avLst>
          </a:prstGeom>
          <a:blipFill>
            <a:blip r:embed="rId8"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HeroicExtremeLeftFacing">
              <a:rot lat="487347" lon="600000" rev="21425485"/>
            </a:camera>
            <a:lightRig rig="threePt" dir="t"/>
          </a:scene3d>
          <a:sp3d contourW="6350" prstMaterial="matte">
            <a:bevelT w="101600" h="101600"/>
            <a:contourClr>
              <a:srgbClr val="969696"/>
            </a:contourClr>
          </a:sp3d>
        </p:spPr>
        <p:txBody>
          <a:bodyPr vert="horz" wrap="square">
            <a:spAutoFit/>
          </a:bodyPr>
          <a:lstStyle/>
          <a:p>
            <a:pPr algn="ctr">
              <a:spcBef>
                <a:spcPct val="50000"/>
              </a:spcBef>
              <a:defRPr/>
            </a:pPr>
            <a:r>
              <a:rPr lang="es-MX" sz="1600" b="1" dirty="0" smtClean="0">
                <a:solidFill>
                  <a:schemeClr val="tx1"/>
                </a:solidFill>
                <a:effectLst>
                  <a:outerShdw blurRad="38100" dist="38100" dir="2700000" algn="tl">
                    <a:srgbClr val="000000"/>
                  </a:outerShdw>
                </a:effectLst>
                <a:latin typeface="Arial" charset="0"/>
              </a:rPr>
              <a:t>ESPECÍFICO 1</a:t>
            </a:r>
            <a:endParaRPr lang="es-ES" sz="1600" b="1" dirty="0" smtClean="0">
              <a:solidFill>
                <a:schemeClr val="tx1"/>
              </a:solidFill>
              <a:effectLst>
                <a:outerShdw blurRad="38100" dist="38100" dir="2700000" algn="tl">
                  <a:srgbClr val="000000"/>
                </a:outerShdw>
              </a:effectLst>
              <a:latin typeface="Arial" charset="0"/>
            </a:endParaRPr>
          </a:p>
        </p:txBody>
      </p:sp>
      <p:sp>
        <p:nvSpPr>
          <p:cNvPr id="5" name="4 Llamada de flecha a la izquierda"/>
          <p:cNvSpPr/>
          <p:nvPr/>
        </p:nvSpPr>
        <p:spPr>
          <a:xfrm>
            <a:off x="5524872" y="4962654"/>
            <a:ext cx="3347864" cy="338554"/>
          </a:xfrm>
          <a:prstGeom prst="leftArrowCallout">
            <a:avLst>
              <a:gd name="adj1" fmla="val 25339"/>
              <a:gd name="adj2" fmla="val 29140"/>
              <a:gd name="adj3" fmla="val 37670"/>
              <a:gd name="adj4" fmla="val 77280"/>
            </a:avLst>
          </a:prstGeom>
          <a:blipFill>
            <a:blip r:embed="rId9"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HeroicExtremeLeftFacing">
              <a:rot lat="487347" lon="600000" rev="21425485"/>
            </a:camera>
            <a:lightRig rig="threePt" dir="t"/>
          </a:scene3d>
          <a:sp3d contourW="6350" prstMaterial="matte">
            <a:bevelT w="101600" h="101600"/>
            <a:contourClr>
              <a:srgbClr val="969696"/>
            </a:contourClr>
          </a:sp3d>
        </p:spPr>
        <p:txBody>
          <a:bodyPr vert="horz" wrap="square">
            <a:spAutoFit/>
          </a:bodyPr>
          <a:lstStyle/>
          <a:p>
            <a:pPr algn="ctr">
              <a:spcBef>
                <a:spcPct val="50000"/>
              </a:spcBef>
              <a:defRPr/>
            </a:pPr>
            <a:r>
              <a:rPr lang="es-EC" sz="1600" b="1" dirty="0" smtClean="0">
                <a:solidFill>
                  <a:schemeClr val="bg1"/>
                </a:solidFill>
                <a:effectLst>
                  <a:outerShdw blurRad="38100" dist="38100" dir="2700000" algn="tl">
                    <a:srgbClr val="000000"/>
                  </a:outerShdw>
                </a:effectLst>
                <a:latin typeface="Arial" charset="0"/>
              </a:rPr>
              <a:t>ESPECÍFICO 2</a:t>
            </a:r>
            <a:endParaRPr lang="es-MX" sz="1600" b="1" dirty="0" smtClean="0">
              <a:solidFill>
                <a:schemeClr val="bg1"/>
              </a:solidFill>
              <a:effectLst>
                <a:outerShdw blurRad="38100" dist="38100" dir="2700000" algn="tl">
                  <a:srgbClr val="000000"/>
                </a:outerShdw>
              </a:effectLst>
              <a:latin typeface="Arial" charset="0"/>
            </a:endParaRPr>
          </a:p>
        </p:txBody>
      </p:sp>
      <p:sp>
        <p:nvSpPr>
          <p:cNvPr id="6" name="AutoShape 12"/>
          <p:cNvSpPr>
            <a:spLocks noChangeArrowheads="1"/>
          </p:cNvSpPr>
          <p:nvPr/>
        </p:nvSpPr>
        <p:spPr bwMode="auto">
          <a:xfrm>
            <a:off x="1043608" y="-99392"/>
            <a:ext cx="7344816"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OBJETIVOS DE LA INVESTIGACIÓN</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7" name="6 Marcador de número de diapositiva"/>
          <p:cNvSpPr>
            <a:spLocks noGrp="1"/>
          </p:cNvSpPr>
          <p:nvPr>
            <p:ph type="sldNum" sz="quarter" idx="12"/>
          </p:nvPr>
        </p:nvSpPr>
        <p:spPr/>
        <p:txBody>
          <a:bodyPr/>
          <a:lstStyle/>
          <a:p>
            <a:fld id="{9ED96CF4-9FBD-4186-BF0C-F2AE8B4FB537}"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467544" y="188640"/>
            <a:ext cx="8424936" cy="2376264"/>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CAPÍTULO II</a:t>
            </a:r>
          </a:p>
          <a:p>
            <a:pPr algn="ctr">
              <a:lnSpc>
                <a:spcPct val="80000"/>
              </a:lnSpc>
            </a:pPr>
            <a:endParaRPr lang="es-ES" sz="36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a:p>
            <a:pPr algn="ctr">
              <a:lnSpc>
                <a:spcPct val="80000"/>
              </a:lnSpc>
            </a:pPr>
            <a:r>
              <a:rPr lang="es-ES" sz="3200" b="1" i="1" dirty="0"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rPr>
              <a:t>BASES FISIOLÓGICAS DEL ENTRENAMIENTO FÍSICO DE LAS CADETES MUJERES.</a:t>
            </a:r>
            <a:endParaRPr lang="en-US" sz="3200" b="1" i="1" dirty="0" err="1" smtClean="0">
              <a:solidFill>
                <a:schemeClr val="tx1">
                  <a:lumMod val="85000"/>
                  <a:lumOff val="15000"/>
                </a:schemeClr>
              </a:solidFill>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Marcador de número de diapositiva"/>
          <p:cNvSpPr>
            <a:spLocks noGrp="1"/>
          </p:cNvSpPr>
          <p:nvPr>
            <p:ph type="sldNum" sz="quarter" idx="12"/>
          </p:nvPr>
        </p:nvSpPr>
        <p:spPr/>
        <p:txBody>
          <a:bodyPr/>
          <a:lstStyle/>
          <a:p>
            <a:fld id="{9ED96CF4-9FBD-4186-BF0C-F2AE8B4FB537}" type="slidenum">
              <a:rPr lang="en-US" smtClean="0"/>
              <a:pPr/>
              <a:t>6</a:t>
            </a:fld>
            <a:endParaRPr lang="en-US"/>
          </a:p>
        </p:txBody>
      </p:sp>
      <p:pic>
        <p:nvPicPr>
          <p:cNvPr id="64514" name="Picture 2" descr="http://t0.gstatic.com/images?q=tbn:ANd9GcQDEwcDoUROkVtnXDXhmlynXC0LhGPB3yhZiEiIxAo92tJTFoFBTw"/>
          <p:cNvPicPr>
            <a:picLocks noChangeAspect="1" noChangeArrowheads="1"/>
          </p:cNvPicPr>
          <p:nvPr/>
        </p:nvPicPr>
        <p:blipFill>
          <a:blip r:embed="rId2" cstate="print"/>
          <a:srcRect/>
          <a:stretch>
            <a:fillRect/>
          </a:stretch>
        </p:blipFill>
        <p:spPr bwMode="auto">
          <a:xfrm>
            <a:off x="971600" y="3429000"/>
            <a:ext cx="2438400"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4516" name="AutoShape 4" descr="http://t1.gstatic.com/images?q=tbn:ANd9GcRtAcYR4xyXvoXD9yYhYCc6ArrC7XHriRu27UaNkVg_FI6vS90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farm3.static.flickr.com/2528/3975391491_c598de7581.jpg"/>
          <p:cNvPicPr>
            <a:picLocks noChangeAspect="1" noChangeArrowheads="1"/>
          </p:cNvPicPr>
          <p:nvPr/>
        </p:nvPicPr>
        <p:blipFill>
          <a:blip r:embed="rId3" cstate="print"/>
          <a:srcRect/>
          <a:stretch>
            <a:fillRect/>
          </a:stretch>
        </p:blipFill>
        <p:spPr bwMode="auto">
          <a:xfrm>
            <a:off x="3923928" y="2996952"/>
            <a:ext cx="4762500" cy="2886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1043608" y="0"/>
            <a:ext cx="7200800" cy="1124744"/>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ACONDICIONAMIENTO FÍSICO FEMENINO</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Rectángulo redondeado"/>
          <p:cNvSpPr/>
          <p:nvPr/>
        </p:nvSpPr>
        <p:spPr>
          <a:xfrm>
            <a:off x="35496" y="1967181"/>
            <a:ext cx="223224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i="1" dirty="0" smtClean="0">
                <a:solidFill>
                  <a:schemeClr val="tx1"/>
                </a:solidFill>
                <a:effectLst>
                  <a:outerShdw blurRad="38100" dist="38100" dir="2700000" algn="tl">
                    <a:srgbClr val="000000">
                      <a:alpha val="43137"/>
                    </a:srgbClr>
                  </a:outerShdw>
                </a:effectLst>
                <a:latin typeface="Calibri" pitchFamily="34" charset="0"/>
              </a:rPr>
              <a:t>Principios del Entrenamiento </a:t>
            </a:r>
            <a:endParaRPr lang="es-EC" sz="2000" b="1" i="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5" name="4 Rectángulo redondeado"/>
          <p:cNvSpPr/>
          <p:nvPr/>
        </p:nvSpPr>
        <p:spPr>
          <a:xfrm>
            <a:off x="6660232" y="2068828"/>
            <a:ext cx="223224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C" sz="2000" b="1" i="1" dirty="0" smtClean="0">
                <a:solidFill>
                  <a:schemeClr val="tx1"/>
                </a:solidFill>
                <a:effectLst>
                  <a:outerShdw blurRad="38100" dist="38100" dir="2700000" algn="tl">
                    <a:srgbClr val="000000">
                      <a:alpha val="43137"/>
                    </a:srgbClr>
                  </a:outerShdw>
                </a:effectLst>
                <a:latin typeface="Calibri" pitchFamily="34" charset="0"/>
              </a:rPr>
              <a:t>ADAPTACIÓN DEL CUERPO</a:t>
            </a:r>
            <a:endParaRPr lang="es-EC" sz="2000" b="1" i="1" dirty="0">
              <a:solidFill>
                <a:schemeClr val="tx1"/>
              </a:solidFill>
              <a:effectLst>
                <a:outerShdw blurRad="38100" dist="38100" dir="2700000" algn="tl">
                  <a:srgbClr val="000000">
                    <a:alpha val="43137"/>
                  </a:srgbClr>
                </a:outerShdw>
              </a:effectLst>
              <a:latin typeface="Calibri" pitchFamily="34" charset="0"/>
            </a:endParaRPr>
          </a:p>
        </p:txBody>
      </p:sp>
      <p:sp>
        <p:nvSpPr>
          <p:cNvPr id="7" name="6 Flecha derecha"/>
          <p:cNvSpPr/>
          <p:nvPr/>
        </p:nvSpPr>
        <p:spPr bwMode="auto">
          <a:xfrm>
            <a:off x="2267744" y="1916832"/>
            <a:ext cx="864096" cy="1152128"/>
          </a:xfrm>
          <a:prstGeom prst="rightArrow">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defTabSz="800100" fontAlgn="base">
              <a:lnSpc>
                <a:spcPct val="90000"/>
              </a:lnSpc>
              <a:spcBef>
                <a:spcPct val="0"/>
              </a:spcBef>
              <a:spcAft>
                <a:spcPct val="35000"/>
              </a:spcAft>
              <a:buClrTx/>
              <a:buSzTx/>
              <a:buFontTx/>
              <a:buNone/>
              <a:tabLst/>
            </a:pPr>
            <a:endParaRPr lang="en-US" sz="1600" b="1" i="1">
              <a:solidFill>
                <a:schemeClr val="bg1"/>
              </a:solidFill>
              <a:effectLst>
                <a:outerShdw blurRad="38100" dist="38100" dir="2700000" algn="tl">
                  <a:srgbClr val="000000">
                    <a:alpha val="43137"/>
                  </a:srgbClr>
                </a:outerShdw>
              </a:effectLst>
              <a:latin typeface="Calibri" pitchFamily="34" charset="0"/>
            </a:endParaRPr>
          </a:p>
        </p:txBody>
      </p:sp>
      <p:sp>
        <p:nvSpPr>
          <p:cNvPr id="16" name="15 Marcador de número de diapositiva"/>
          <p:cNvSpPr>
            <a:spLocks noGrp="1"/>
          </p:cNvSpPr>
          <p:nvPr>
            <p:ph type="sldNum" sz="quarter" idx="12"/>
          </p:nvPr>
        </p:nvSpPr>
        <p:spPr/>
        <p:txBody>
          <a:bodyPr/>
          <a:lstStyle/>
          <a:p>
            <a:fld id="{9ED96CF4-9FBD-4186-BF0C-F2AE8B4FB537}" type="slidenum">
              <a:rPr lang="en-US" smtClean="0"/>
              <a:pPr/>
              <a:t>7</a:t>
            </a:fld>
            <a:endParaRPr lang="en-US"/>
          </a:p>
        </p:txBody>
      </p:sp>
      <p:sp>
        <p:nvSpPr>
          <p:cNvPr id="17" name="16 Rectángulo redondeado"/>
          <p:cNvSpPr/>
          <p:nvPr/>
        </p:nvSpPr>
        <p:spPr>
          <a:xfrm>
            <a:off x="3275856" y="2204864"/>
            <a:ext cx="2232248" cy="648072"/>
          </a:xfrm>
          <a:prstGeom prst="roundRect">
            <a:avLst/>
          </a:prstGeom>
          <a:blipFill>
            <a:blip r:embed="rId5"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De esfuerzo</a:t>
            </a:r>
            <a:endParaRPr lang="es-EC" sz="2400" b="1" dirty="0">
              <a:solidFill>
                <a:schemeClr val="tx1"/>
              </a:solidFill>
            </a:endParaRPr>
          </a:p>
        </p:txBody>
      </p:sp>
      <p:sp>
        <p:nvSpPr>
          <p:cNvPr id="18" name="17 Rectángulo redondeado"/>
          <p:cNvSpPr/>
          <p:nvPr/>
        </p:nvSpPr>
        <p:spPr>
          <a:xfrm>
            <a:off x="3275856" y="3068960"/>
            <a:ext cx="2232248" cy="648072"/>
          </a:xfrm>
          <a:prstGeom prst="roundRect">
            <a:avLst/>
          </a:prstGeom>
          <a:blipFill>
            <a:blip r:embed="rId5"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De </a:t>
            </a:r>
            <a:r>
              <a:rPr lang="es-ES" sz="2000" b="1" dirty="0" smtClean="0">
                <a:solidFill>
                  <a:schemeClr val="tx1"/>
                </a:solidFill>
              </a:rPr>
              <a:t>especialización</a:t>
            </a:r>
            <a:endParaRPr lang="es-EC" sz="2400" b="1" dirty="0">
              <a:solidFill>
                <a:schemeClr val="tx1"/>
              </a:solidFill>
            </a:endParaRPr>
          </a:p>
        </p:txBody>
      </p:sp>
      <p:sp>
        <p:nvSpPr>
          <p:cNvPr id="19" name="18 Rectángulo redondeado"/>
          <p:cNvSpPr/>
          <p:nvPr/>
        </p:nvSpPr>
        <p:spPr>
          <a:xfrm>
            <a:off x="3347864" y="1268760"/>
            <a:ext cx="2232248" cy="648072"/>
          </a:xfrm>
          <a:prstGeom prst="roundRect">
            <a:avLst/>
          </a:prstGeom>
          <a:blipFill>
            <a:blip r:embed="rId5"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400" b="1" dirty="0" smtClean="0">
                <a:solidFill>
                  <a:schemeClr val="tx1"/>
                </a:solidFill>
              </a:rPr>
              <a:t>De ciclo </a:t>
            </a:r>
            <a:endParaRPr lang="es-EC" sz="2400" b="1" i="1" dirty="0">
              <a:solidFill>
                <a:schemeClr val="tx1"/>
              </a:solidFill>
              <a:latin typeface="Calibri" pitchFamily="34" charset="0"/>
            </a:endParaRPr>
          </a:p>
        </p:txBody>
      </p:sp>
      <p:sp>
        <p:nvSpPr>
          <p:cNvPr id="20" name="19 Flecha derecha"/>
          <p:cNvSpPr/>
          <p:nvPr/>
        </p:nvSpPr>
        <p:spPr bwMode="auto">
          <a:xfrm>
            <a:off x="5652120" y="1916832"/>
            <a:ext cx="864096" cy="1152128"/>
          </a:xfrm>
          <a:prstGeom prst="rightArrow">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defTabSz="800100" fontAlgn="base">
              <a:lnSpc>
                <a:spcPct val="90000"/>
              </a:lnSpc>
              <a:spcBef>
                <a:spcPct val="0"/>
              </a:spcBef>
              <a:spcAft>
                <a:spcPct val="35000"/>
              </a:spcAft>
              <a:buClrTx/>
              <a:buSzTx/>
              <a:buFontTx/>
              <a:buNone/>
              <a:tabLst/>
            </a:pPr>
            <a:endParaRPr lang="en-US" sz="1600" b="1" i="1">
              <a:solidFill>
                <a:schemeClr val="bg1"/>
              </a:solidFill>
              <a:effectLst>
                <a:outerShdw blurRad="38100" dist="38100" dir="2700000" algn="tl">
                  <a:srgbClr val="000000">
                    <a:alpha val="43137"/>
                  </a:srgbClr>
                </a:outerShdw>
              </a:effectLst>
              <a:latin typeface="Calibri" pitchFamily="34" charset="0"/>
            </a:endParaRPr>
          </a:p>
        </p:txBody>
      </p:sp>
      <p:pic>
        <p:nvPicPr>
          <p:cNvPr id="46082" name="Picture 2" descr="http://t3.gstatic.com/images?q=tbn:ANd9GcQKesYw06Mrd3IRCkAEWetAHsiDRjzlvQmiSg5nSzXyOFJX7Io1"/>
          <p:cNvPicPr>
            <a:picLocks noChangeAspect="1" noChangeArrowheads="1"/>
          </p:cNvPicPr>
          <p:nvPr/>
        </p:nvPicPr>
        <p:blipFill>
          <a:blip r:embed="rId6" cstate="print"/>
          <a:srcRect/>
          <a:stretch>
            <a:fillRect/>
          </a:stretch>
        </p:blipFill>
        <p:spPr bwMode="auto">
          <a:xfrm>
            <a:off x="395536" y="4293096"/>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6084" name="Picture 4" descr="http://t0.gstatic.com/images?q=tbn:ANd9GcRb2fOoG8L_jBL_WGrIXJ-GE_L8fOXkGD0-7wJ_rjP8bq4f6EZV"/>
          <p:cNvPicPr>
            <a:picLocks noChangeAspect="1" noChangeArrowheads="1"/>
          </p:cNvPicPr>
          <p:nvPr/>
        </p:nvPicPr>
        <p:blipFill>
          <a:blip r:embed="rId7" cstate="print"/>
          <a:srcRect/>
          <a:stretch>
            <a:fillRect/>
          </a:stretch>
        </p:blipFill>
        <p:spPr bwMode="auto">
          <a:xfrm>
            <a:off x="3707904" y="4797152"/>
            <a:ext cx="1143000" cy="923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6086" name="Picture 6" descr="http://t2.gstatic.com/images?q=tbn:ANd9GcTWs4E5cARMFZxt3sib0Dn-dgsL8cnp3TrC97exLJ5--H4Jgy3cJw"/>
          <p:cNvPicPr>
            <a:picLocks noChangeAspect="1" noChangeArrowheads="1"/>
          </p:cNvPicPr>
          <p:nvPr/>
        </p:nvPicPr>
        <p:blipFill>
          <a:blip r:embed="rId8" cstate="print"/>
          <a:srcRect/>
          <a:stretch>
            <a:fillRect/>
          </a:stretch>
        </p:blipFill>
        <p:spPr bwMode="auto">
          <a:xfrm>
            <a:off x="5652120" y="4365104"/>
            <a:ext cx="2760630" cy="1745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1043608" y="44624"/>
            <a:ext cx="7200800"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ENFOQUE DEL ENTRENAMIENTO</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10" name="9 Rectángulo redondeado"/>
          <p:cNvSpPr/>
          <p:nvPr/>
        </p:nvSpPr>
        <p:spPr>
          <a:xfrm rot="21318931">
            <a:off x="6047056" y="1174279"/>
            <a:ext cx="223224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C" sz="2400" b="1" i="1" dirty="0" smtClean="0">
                <a:solidFill>
                  <a:schemeClr val="tx1"/>
                </a:solidFill>
                <a:effectLst>
                  <a:outerShdw blurRad="38100" dist="38100" dir="2700000" algn="tl">
                    <a:srgbClr val="000000">
                      <a:alpha val="43137"/>
                    </a:srgbClr>
                  </a:outerShdw>
                </a:effectLst>
                <a:latin typeface="Calibri" pitchFamily="34" charset="0"/>
              </a:rPr>
              <a:t>PRODUCCIÓN DE ENERGÍA</a:t>
            </a:r>
          </a:p>
        </p:txBody>
      </p:sp>
      <p:sp>
        <p:nvSpPr>
          <p:cNvPr id="11" name="10 Flecha derecha"/>
          <p:cNvSpPr/>
          <p:nvPr/>
        </p:nvSpPr>
        <p:spPr bwMode="auto">
          <a:xfrm>
            <a:off x="3563888" y="2492896"/>
            <a:ext cx="1368152" cy="1152128"/>
          </a:xfrm>
          <a:prstGeom prst="rightArrow">
            <a:avLst/>
          </a:prstGeom>
          <a:blipFill>
            <a:blip r:embed="rId4"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defTabSz="800100" fontAlgn="base">
              <a:lnSpc>
                <a:spcPct val="90000"/>
              </a:lnSpc>
              <a:spcBef>
                <a:spcPct val="0"/>
              </a:spcBef>
              <a:spcAft>
                <a:spcPct val="35000"/>
              </a:spcAft>
              <a:buClrTx/>
              <a:buSzTx/>
              <a:buFontTx/>
              <a:buNone/>
              <a:tabLst/>
            </a:pPr>
            <a:endParaRPr lang="en-US" sz="1600" b="1" i="1">
              <a:solidFill>
                <a:schemeClr val="bg1"/>
              </a:solidFill>
              <a:effectLst>
                <a:outerShdw blurRad="38100" dist="38100" dir="2700000" algn="tl">
                  <a:srgbClr val="000000">
                    <a:alpha val="43137"/>
                  </a:srgbClr>
                </a:outerShdw>
              </a:effectLst>
              <a:latin typeface="Calibri" pitchFamily="34" charset="0"/>
            </a:endParaRPr>
          </a:p>
        </p:txBody>
      </p:sp>
      <p:sp>
        <p:nvSpPr>
          <p:cNvPr id="14" name="13 Marcador de número de diapositiva"/>
          <p:cNvSpPr>
            <a:spLocks noGrp="1"/>
          </p:cNvSpPr>
          <p:nvPr>
            <p:ph type="sldNum" sz="quarter" idx="12"/>
          </p:nvPr>
        </p:nvSpPr>
        <p:spPr/>
        <p:txBody>
          <a:bodyPr/>
          <a:lstStyle/>
          <a:p>
            <a:fld id="{9ED96CF4-9FBD-4186-BF0C-F2AE8B4FB537}" type="slidenum">
              <a:rPr lang="en-US" smtClean="0"/>
              <a:pPr/>
              <a:t>8</a:t>
            </a:fld>
            <a:endParaRPr lang="en-US"/>
          </a:p>
        </p:txBody>
      </p:sp>
      <p:sp>
        <p:nvSpPr>
          <p:cNvPr id="15" name="14 Rectángulo redondeado"/>
          <p:cNvSpPr/>
          <p:nvPr/>
        </p:nvSpPr>
        <p:spPr>
          <a:xfrm rot="21396946">
            <a:off x="341119" y="1878621"/>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Modelo de las fases sensibles</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6" name="15 Rectángulo redondeado"/>
          <p:cNvSpPr/>
          <p:nvPr/>
        </p:nvSpPr>
        <p:spPr>
          <a:xfrm rot="21396946">
            <a:off x="356937" y="124356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Contenidos del entrenamiento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7" name="16 Rectángulo redondeado"/>
          <p:cNvSpPr/>
          <p:nvPr/>
        </p:nvSpPr>
        <p:spPr>
          <a:xfrm rot="21396946">
            <a:off x="300747" y="2526693"/>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Posibilidades de iniciar </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8" name="17 Rectángulo redondeado"/>
          <p:cNvSpPr/>
          <p:nvPr/>
        </p:nvSpPr>
        <p:spPr>
          <a:xfrm rot="21396946">
            <a:off x="269111" y="3822837"/>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Habilidades y destrezas </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9" name="18 Rectángulo redondeado"/>
          <p:cNvSpPr/>
          <p:nvPr/>
        </p:nvSpPr>
        <p:spPr>
          <a:xfrm rot="21396946">
            <a:off x="300747" y="317476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Características de la </a:t>
            </a:r>
            <a:r>
              <a:rPr lang="es-ES" sz="2000" b="1" i="1" dirty="0" err="1" smtClean="0">
                <a:solidFill>
                  <a:schemeClr val="bg1"/>
                </a:solidFill>
                <a:effectLst>
                  <a:outerShdw blurRad="38100" dist="38100" dir="2700000" algn="tl">
                    <a:srgbClr val="000000">
                      <a:alpha val="43137"/>
                    </a:srgbClr>
                  </a:outerShdw>
                </a:effectLst>
                <a:latin typeface="Calibri" pitchFamily="34" charset="0"/>
              </a:rPr>
              <a:t>entrenabilidad</a:t>
            </a:r>
            <a:r>
              <a:rPr lang="es-ES" sz="2000" b="1" i="1" dirty="0" smtClean="0">
                <a:solidFill>
                  <a:schemeClr val="bg1"/>
                </a:solidFill>
                <a:effectLst>
                  <a:outerShdw blurRad="38100" dist="38100" dir="2700000" algn="tl">
                    <a:srgbClr val="000000">
                      <a:alpha val="43137"/>
                    </a:srgbClr>
                  </a:outerShdw>
                </a:effectLst>
                <a:latin typeface="Calibri" pitchFamily="34" charset="0"/>
              </a:rPr>
              <a:t> </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0" name="19 Rectángulo redondeado"/>
          <p:cNvSpPr/>
          <p:nvPr/>
        </p:nvSpPr>
        <p:spPr>
          <a:xfrm rot="21396946">
            <a:off x="269110" y="454954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i="1" dirty="0" smtClean="0">
                <a:solidFill>
                  <a:schemeClr val="bg1"/>
                </a:solidFill>
                <a:effectLst>
                  <a:outerShdw blurRad="38100" dist="38100" dir="2700000" algn="tl">
                    <a:srgbClr val="000000">
                      <a:alpha val="43137"/>
                    </a:srgbClr>
                  </a:outerShdw>
                </a:effectLst>
                <a:latin typeface="Calibri" pitchFamily="34" charset="0"/>
              </a:rPr>
              <a:t>Intensidad de las clases </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1" name="20 Rectángulo redondeado"/>
          <p:cNvSpPr/>
          <p:nvPr/>
        </p:nvSpPr>
        <p:spPr>
          <a:xfrm rot="21396946">
            <a:off x="5725019" y="2893361"/>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000" b="1" dirty="0" smtClean="0"/>
              <a:t>Sistema </a:t>
            </a:r>
            <a:r>
              <a:rPr lang="es-ES" sz="2000" b="1" dirty="0" err="1" smtClean="0"/>
              <a:t>ATP</a:t>
            </a:r>
            <a:r>
              <a:rPr lang="es-ES" sz="2000" b="1" dirty="0" smtClean="0"/>
              <a:t>-PC</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2" name="21 Rectángulo redondeado"/>
          <p:cNvSpPr/>
          <p:nvPr/>
        </p:nvSpPr>
        <p:spPr>
          <a:xfrm rot="21396946">
            <a:off x="5725018" y="225191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dirty="0" smtClean="0"/>
              <a:t>Sistemas Energéticos</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3" name="22 Rectángulo redondeado"/>
          <p:cNvSpPr/>
          <p:nvPr/>
        </p:nvSpPr>
        <p:spPr>
          <a:xfrm rot="21396946">
            <a:off x="5684647" y="3541433"/>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Sistema </a:t>
            </a:r>
            <a:r>
              <a:rPr lang="es-ES" sz="2000" b="1" dirty="0" err="1" smtClean="0"/>
              <a:t>Glucolítico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5" name="24 Rectángulo redondeado"/>
          <p:cNvSpPr/>
          <p:nvPr/>
        </p:nvSpPr>
        <p:spPr>
          <a:xfrm rot="21396946">
            <a:off x="5684647" y="4189505"/>
            <a:ext cx="2645813" cy="674157"/>
          </a:xfrm>
          <a:prstGeom prst="roundRect">
            <a:avLst/>
          </a:prstGeom>
          <a:solidFill>
            <a:srgbClr val="0070C0"/>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Aft>
                <a:spcPct val="35000"/>
              </a:spcAft>
            </a:pPr>
            <a:r>
              <a:rPr lang="es-ES" sz="2000" b="1" dirty="0" smtClean="0"/>
              <a:t>Sistema </a:t>
            </a:r>
            <a:r>
              <a:rPr lang="es-ES" sz="2000" b="1" dirty="0" err="1" smtClean="0"/>
              <a:t>oxidativo</a:t>
            </a:r>
            <a:endParaRPr lang="es-EC" sz="2000" b="1" i="1" dirty="0" smtClean="0">
              <a:solidFill>
                <a:schemeClr val="bg1"/>
              </a:solidFill>
              <a:effectLst>
                <a:outerShdw blurRad="38100" dist="38100" dir="2700000" algn="tl">
                  <a:srgbClr val="000000">
                    <a:alpha val="43137"/>
                  </a:srgbClr>
                </a:outerShdw>
              </a:effectLst>
              <a:latin typeface="Calibri" pitchFamily="34" charset="0"/>
            </a:endParaRPr>
          </a:p>
        </p:txBody>
      </p:sp>
      <p:pic>
        <p:nvPicPr>
          <p:cNvPr id="37890" name="Picture 2" descr="http://t1.gstatic.com/images?q=tbn:ANd9GcRS7t4Q0syZofOWlXtJQAXtEkQbJ_ekHWzphkVGNm6n1TrFgcu5"/>
          <p:cNvPicPr>
            <a:picLocks noChangeAspect="1" noChangeArrowheads="1"/>
          </p:cNvPicPr>
          <p:nvPr/>
        </p:nvPicPr>
        <p:blipFill>
          <a:blip r:embed="rId5" cstate="print"/>
          <a:srcRect/>
          <a:stretch>
            <a:fillRect/>
          </a:stretch>
        </p:blipFill>
        <p:spPr bwMode="auto">
          <a:xfrm>
            <a:off x="3851920" y="1556792"/>
            <a:ext cx="914400" cy="523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7892" name="Picture 4" descr="http://t2.gstatic.com/images?q=tbn:ANd9GcRWk8b6YmTJkjNUCWgZs1vznBiCbl-pPf_dacoJ815Wvk0ZwbeSlw"/>
          <p:cNvPicPr>
            <a:picLocks noChangeAspect="1" noChangeArrowheads="1"/>
          </p:cNvPicPr>
          <p:nvPr/>
        </p:nvPicPr>
        <p:blipFill>
          <a:blip r:embed="rId6" cstate="print"/>
          <a:srcRect/>
          <a:stretch>
            <a:fillRect/>
          </a:stretch>
        </p:blipFill>
        <p:spPr bwMode="auto">
          <a:xfrm>
            <a:off x="3131840" y="4509120"/>
            <a:ext cx="2466975" cy="1847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179512" y="44624"/>
            <a:ext cx="8640960" cy="720080"/>
          </a:xfrm>
          <a:prstGeom prst="flowChartAlternateProcess">
            <a:avLst/>
          </a:prstGeom>
          <a:gradFill>
            <a:gsLst>
              <a:gs pos="14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a:effectLst>
            <a:softEdge rad="112500"/>
          </a:effectLst>
        </p:spPr>
        <p:txBody>
          <a:bodyPr wrap="square" anchor="ctr">
            <a:noAutofit/>
          </a:bodyPr>
          <a:lstStyle/>
          <a:p>
            <a:pPr algn="ctr" fontAlgn="base">
              <a:lnSpc>
                <a:spcPct val="110000"/>
              </a:lnSpc>
              <a:spcBef>
                <a:spcPct val="0"/>
              </a:spcBef>
              <a:spcAft>
                <a:spcPct val="0"/>
              </a:spcAft>
            </a:pPr>
            <a:r>
              <a:rPr lang="es-EC" sz="2800" b="1" dirty="0" smtClean="0">
                <a:effectLst>
                  <a:outerShdw blurRad="38100" dist="38100" dir="2700000" algn="tl">
                    <a:srgbClr val="000000">
                      <a:alpha val="43137"/>
                    </a:srgbClr>
                  </a:outerShdw>
                </a:effectLst>
                <a:latin typeface="Cooper Black" pitchFamily="18" charset="0"/>
                <a:cs typeface="Aharoni" pitchFamily="2" charset="-79"/>
              </a:rPr>
              <a:t>DIFERENCIAS ENTRE MUJER Y HOMBRE</a:t>
            </a:r>
            <a:endParaRPr lang="en-US" sz="2800" b="1" dirty="0">
              <a:effectLst>
                <a:outerShdw blurRad="38100" dist="38100" dir="2700000" algn="tl">
                  <a:srgbClr val="000000">
                    <a:alpha val="43137"/>
                  </a:srgbClr>
                </a:outerShdw>
              </a:effectLst>
              <a:latin typeface="Cooper Black" pitchFamily="18" charset="0"/>
              <a:cs typeface="Aharoni" pitchFamily="2" charset="-79"/>
            </a:endParaRPr>
          </a:p>
        </p:txBody>
      </p:sp>
      <p:sp>
        <p:nvSpPr>
          <p:cNvPr id="4" name="3 Rectángulo redondeado"/>
          <p:cNvSpPr/>
          <p:nvPr/>
        </p:nvSpPr>
        <p:spPr>
          <a:xfrm rot="21410778">
            <a:off x="4525540" y="2491438"/>
            <a:ext cx="259228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800" b="1" dirty="0" smtClean="0">
                <a:solidFill>
                  <a:schemeClr val="tx1"/>
                </a:solidFill>
              </a:rPr>
              <a:t>Respiratorias</a:t>
            </a:r>
            <a:endParaRPr lang="es-EC" sz="2800" b="1" i="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7" name="6 Rectángulo redondeado"/>
          <p:cNvSpPr/>
          <p:nvPr/>
        </p:nvSpPr>
        <p:spPr>
          <a:xfrm rot="21410778">
            <a:off x="1717228" y="1051277"/>
            <a:ext cx="259228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800" b="1" dirty="0" smtClean="0">
                <a:solidFill>
                  <a:schemeClr val="tx1"/>
                </a:solidFill>
              </a:rPr>
              <a:t>Morfológicas</a:t>
            </a:r>
            <a:endParaRPr lang="es-EC" sz="2800" b="1" i="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0" name="9 Rectángulo redondeado"/>
          <p:cNvSpPr/>
          <p:nvPr/>
        </p:nvSpPr>
        <p:spPr>
          <a:xfrm rot="21410778">
            <a:off x="853133" y="2347422"/>
            <a:ext cx="259228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800" b="1" dirty="0" err="1" smtClean="0">
                <a:solidFill>
                  <a:schemeClr val="tx1"/>
                </a:solidFill>
              </a:rPr>
              <a:t>Cardio</a:t>
            </a:r>
            <a:r>
              <a:rPr lang="es-ES" sz="2800" b="1" dirty="0" smtClean="0">
                <a:solidFill>
                  <a:schemeClr val="tx1"/>
                </a:solidFill>
              </a:rPr>
              <a:t>-vasculares</a:t>
            </a:r>
            <a:endParaRPr lang="es-EC" sz="2800" b="1" i="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 name="12 Marcador de número de diapositiva"/>
          <p:cNvSpPr>
            <a:spLocks noGrp="1"/>
          </p:cNvSpPr>
          <p:nvPr>
            <p:ph type="sldNum" sz="quarter" idx="12"/>
          </p:nvPr>
        </p:nvSpPr>
        <p:spPr/>
        <p:txBody>
          <a:bodyPr/>
          <a:lstStyle/>
          <a:p>
            <a:fld id="{9ED96CF4-9FBD-4186-BF0C-F2AE8B4FB537}" type="slidenum">
              <a:rPr lang="en-US" smtClean="0"/>
              <a:pPr/>
              <a:t>9</a:t>
            </a:fld>
            <a:endParaRPr lang="en-US"/>
          </a:p>
        </p:txBody>
      </p:sp>
      <p:sp>
        <p:nvSpPr>
          <p:cNvPr id="15" name="14 Rectángulo redondeado"/>
          <p:cNvSpPr/>
          <p:nvPr/>
        </p:nvSpPr>
        <p:spPr>
          <a:xfrm rot="21410778">
            <a:off x="5029596" y="979270"/>
            <a:ext cx="2592288" cy="1000132"/>
          </a:xfrm>
          <a:prstGeom prst="roundRect">
            <a:avLst/>
          </a:prstGeom>
          <a:blipFill>
            <a:blip r:embed="rId3" cstate="print"/>
            <a:tile tx="0" ty="0" sx="100000" sy="100000" flip="none" algn="tl"/>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Aft>
                <a:spcPct val="35000"/>
              </a:spcAft>
            </a:pPr>
            <a:r>
              <a:rPr lang="es-ES" sz="2800" b="1" dirty="0" smtClean="0">
                <a:solidFill>
                  <a:schemeClr val="tx1"/>
                </a:solidFill>
              </a:rPr>
              <a:t>Cualidades motoras</a:t>
            </a:r>
            <a:endParaRPr lang="es-EC" sz="2800" b="1" i="1" dirty="0" smtClean="0">
              <a:solidFill>
                <a:schemeClr val="tx1"/>
              </a:solidFill>
              <a:effectLst>
                <a:outerShdw blurRad="38100" dist="38100" dir="2700000" algn="tl">
                  <a:srgbClr val="000000">
                    <a:alpha val="43137"/>
                  </a:srgbClr>
                </a:outerShdw>
              </a:effectLst>
              <a:latin typeface="Calibri" pitchFamily="34" charset="0"/>
            </a:endParaRPr>
          </a:p>
        </p:txBody>
      </p:sp>
      <p:pic>
        <p:nvPicPr>
          <p:cNvPr id="36866" name="Picture 2" descr="http://t3.gstatic.com/images?q=tbn:ANd9GcT-CQDNKbKr3lkF76qqRyqQN7aKRfCQG6sRTJfuXK_uLhdXaICBZw"/>
          <p:cNvPicPr>
            <a:picLocks noChangeAspect="1" noChangeArrowheads="1"/>
          </p:cNvPicPr>
          <p:nvPr/>
        </p:nvPicPr>
        <p:blipFill>
          <a:blip r:embed="rId4" cstate="print"/>
          <a:srcRect/>
          <a:stretch>
            <a:fillRect/>
          </a:stretch>
        </p:blipFill>
        <p:spPr bwMode="auto">
          <a:xfrm>
            <a:off x="827584" y="4869160"/>
            <a:ext cx="2088231"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6868" name="Picture 4" descr="http://t2.gstatic.com/images?q=tbn:ANd9GcQouymX2-sPlcn72uIAbOYJlXJaeEG11HVC_6_tihaIYVv_U_MFsg"/>
          <p:cNvPicPr>
            <a:picLocks noChangeAspect="1" noChangeArrowheads="1"/>
          </p:cNvPicPr>
          <p:nvPr/>
        </p:nvPicPr>
        <p:blipFill>
          <a:blip r:embed="rId5" cstate="print"/>
          <a:srcRect/>
          <a:stretch>
            <a:fillRect/>
          </a:stretch>
        </p:blipFill>
        <p:spPr bwMode="auto">
          <a:xfrm>
            <a:off x="3347864" y="4869161"/>
            <a:ext cx="2304256" cy="14442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6870" name="Picture 6" descr="http://t3.gstatic.com/images?q=tbn:ANd9GcQgjraIOF6iYIO5DKgFJZrZo0n89KyOn4LH1dyFeFDcl69Ysccq"/>
          <p:cNvPicPr>
            <a:picLocks noChangeAspect="1" noChangeArrowheads="1"/>
          </p:cNvPicPr>
          <p:nvPr/>
        </p:nvPicPr>
        <p:blipFill>
          <a:blip r:embed="rId6" cstate="print"/>
          <a:srcRect/>
          <a:stretch>
            <a:fillRect/>
          </a:stretch>
        </p:blipFill>
        <p:spPr bwMode="auto">
          <a:xfrm>
            <a:off x="5841421" y="4869160"/>
            <a:ext cx="2114955"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2|2.4|3.9"/>
</p:tagLst>
</file>

<file path=ppt/tags/tag2.xml><?xml version="1.0" encoding="utf-8"?>
<p:tagLst xmlns:a="http://schemas.openxmlformats.org/drawingml/2006/main" xmlns:r="http://schemas.openxmlformats.org/officeDocument/2006/relationships" xmlns:p="http://schemas.openxmlformats.org/presentationml/2006/main">
  <p:tag name="TIMING" val="|3.8|10.9|11.1"/>
</p:tagLst>
</file>

<file path=ppt/tags/tag3.xml><?xml version="1.0" encoding="utf-8"?>
<p:tagLst xmlns:a="http://schemas.openxmlformats.org/drawingml/2006/main" xmlns:r="http://schemas.openxmlformats.org/officeDocument/2006/relationships" xmlns:p="http://schemas.openxmlformats.org/presentationml/2006/main">
  <p:tag name="TIMING" val="|28.9"/>
</p:tagLst>
</file>

<file path=ppt/tags/tag4.xml><?xml version="1.0" encoding="utf-8"?>
<p:tagLst xmlns:a="http://schemas.openxmlformats.org/drawingml/2006/main" xmlns:r="http://schemas.openxmlformats.org/officeDocument/2006/relationships" xmlns:p="http://schemas.openxmlformats.org/presentationml/2006/main">
  <p:tag name="TIMING" val="|15.7|13.3"/>
</p:tagLst>
</file>

<file path=ppt/tags/tag5.xml><?xml version="1.0" encoding="utf-8"?>
<p:tagLst xmlns:a="http://schemas.openxmlformats.org/drawingml/2006/main" xmlns:r="http://schemas.openxmlformats.org/officeDocument/2006/relationships" xmlns:p="http://schemas.openxmlformats.org/presentationml/2006/main">
  <p:tag name="TIMING" val="|44.4|18"/>
</p:tagLst>
</file>

<file path=ppt/tags/tag6.xml><?xml version="1.0" encoding="utf-8"?>
<p:tagLst xmlns:a="http://schemas.openxmlformats.org/drawingml/2006/main" xmlns:r="http://schemas.openxmlformats.org/officeDocument/2006/relationships" xmlns:p="http://schemas.openxmlformats.org/presentationml/2006/main">
  <p:tag name="TIMING" val="|44.4|18"/>
</p:tagLst>
</file>

<file path=ppt/tags/tag7.xml><?xml version="1.0" encoding="utf-8"?>
<p:tagLst xmlns:a="http://schemas.openxmlformats.org/drawingml/2006/main" xmlns:r="http://schemas.openxmlformats.org/officeDocument/2006/relationships" xmlns:p="http://schemas.openxmlformats.org/presentationml/2006/main">
  <p:tag name="TIMING" val="|44.4|18"/>
</p:tagLst>
</file>

<file path=ppt/tags/tag8.xml><?xml version="1.0" encoding="utf-8"?>
<p:tagLst xmlns:a="http://schemas.openxmlformats.org/drawingml/2006/main" xmlns:r="http://schemas.openxmlformats.org/officeDocument/2006/relationships" xmlns:p="http://schemas.openxmlformats.org/presentationml/2006/main">
  <p:tag name="TIMING" val="|44.4|18"/>
</p:tagLst>
</file>

<file path=ppt/tags/tag9.xml><?xml version="1.0" encoding="utf-8"?>
<p:tagLst xmlns:a="http://schemas.openxmlformats.org/drawingml/2006/main" xmlns:r="http://schemas.openxmlformats.org/officeDocument/2006/relationships" xmlns:p="http://schemas.openxmlformats.org/presentationml/2006/main">
  <p:tag name="TIMING" val="|9.5|17.6"/>
</p:tagLst>
</file>

<file path=ppt/theme/theme1.xml><?xml version="1.0" encoding="utf-8"?>
<a:theme xmlns:a="http://schemas.openxmlformats.org/drawingml/2006/main" name="academia de guerr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00">
                <a:alpha val="57001"/>
              </a:srgbClr>
            </a:gs>
            <a:gs pos="100000">
              <a:srgbClr val="FF9900">
                <a:gamma/>
                <a:shade val="66667"/>
                <a:invGamma/>
                <a:alpha val="73000"/>
              </a:srgbClr>
            </a:gs>
          </a:gsLst>
          <a:path path="rect">
            <a:fillToRect l="50000" t="50000" r="50000" b="50000"/>
          </a:path>
        </a:gradFill>
        <a:ln w="9525" cap="flat" cmpd="sng" algn="ctr">
          <a:solidFill>
            <a:srgbClr val="FF9900"/>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1">
          <a:gsLst>
            <a:gs pos="0">
              <a:srgbClr val="FF9900">
                <a:alpha val="57001"/>
              </a:srgbClr>
            </a:gs>
            <a:gs pos="100000">
              <a:srgbClr val="FF9900">
                <a:gamma/>
                <a:shade val="66667"/>
                <a:invGamma/>
                <a:alpha val="73000"/>
              </a:srgbClr>
            </a:gs>
          </a:gsLst>
          <a:path path="rect">
            <a:fillToRect l="50000" t="50000" r="50000" b="50000"/>
          </a:path>
        </a:gradFill>
        <a:ln w="9525" cap="flat" cmpd="sng" algn="ctr">
          <a:solidFill>
            <a:srgbClr val="FF9900"/>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academia de guerra</Template>
  <TotalTime>2613</TotalTime>
  <Words>790</Words>
  <Application>Microsoft Office PowerPoint</Application>
  <PresentationFormat>Presentación en pantalla (4:3)</PresentationFormat>
  <Paragraphs>137</Paragraphs>
  <Slides>25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Aharoni</vt:lpstr>
      <vt:lpstr>Arial</vt:lpstr>
      <vt:lpstr>Arial Black</vt:lpstr>
      <vt:lpstr>Calibri</vt:lpstr>
      <vt:lpstr>Cooper Black</vt:lpstr>
      <vt:lpstr>academia de guerra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RUBIO</dc:creator>
  <cp:lastModifiedBy>Josimar Bravo</cp:lastModifiedBy>
  <cp:revision>217</cp:revision>
  <dcterms:created xsi:type="dcterms:W3CDTF">2011-08-01T22:50:30Z</dcterms:created>
  <dcterms:modified xsi:type="dcterms:W3CDTF">2017-06-19T15:05:03Z</dcterms:modified>
</cp:coreProperties>
</file>