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2" r:id="rId4"/>
    <p:sldId id="272" r:id="rId5"/>
    <p:sldId id="263" r:id="rId6"/>
    <p:sldId id="266" r:id="rId7"/>
    <p:sldId id="264" r:id="rId8"/>
    <p:sldId id="265" r:id="rId9"/>
    <p:sldId id="286" r:id="rId10"/>
    <p:sldId id="273"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99BD9-5809-4755-A028-63CC9C339442}"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s-EC"/>
        </a:p>
      </dgm:t>
    </dgm:pt>
    <dgm:pt modelId="{CD2FAB74-740B-4F63-8813-B25979F0D0D5}">
      <dgm:prSet phldrT="[Texto]" custT="1"/>
      <dgm:spPr/>
      <dgm:t>
        <a:bodyPr/>
        <a:lstStyle/>
        <a:p>
          <a:r>
            <a:rPr lang="es-EC" sz="1100" dirty="0" smtClean="0"/>
            <a:t>Aspirantes presentan mayor  problemas en</a:t>
          </a:r>
          <a:endParaRPr lang="es-EC" sz="1100" dirty="0"/>
        </a:p>
      </dgm:t>
    </dgm:pt>
    <dgm:pt modelId="{CDB5250F-A0BB-4820-AD1A-D31659D21E74}" type="parTrans" cxnId="{E2892AA4-9F79-4A02-8F5F-FA9068BE5B37}">
      <dgm:prSet/>
      <dgm:spPr/>
      <dgm:t>
        <a:bodyPr/>
        <a:lstStyle/>
        <a:p>
          <a:endParaRPr lang="es-EC"/>
        </a:p>
      </dgm:t>
    </dgm:pt>
    <dgm:pt modelId="{B622D361-5CAC-4EC6-8D80-0ECA47B087A0}" type="sibTrans" cxnId="{E2892AA4-9F79-4A02-8F5F-FA9068BE5B37}">
      <dgm:prSet/>
      <dgm:spPr/>
      <dgm:t>
        <a:bodyPr/>
        <a:lstStyle/>
        <a:p>
          <a:endParaRPr lang="es-EC"/>
        </a:p>
      </dgm:t>
    </dgm:pt>
    <dgm:pt modelId="{5A4D7C74-AD34-4151-AD48-2C612DEB72E1}">
      <dgm:prSet phldrT="[Texto]" custT="1"/>
      <dgm:spPr/>
      <dgm:t>
        <a:bodyPr/>
        <a:lstStyle/>
        <a:p>
          <a:r>
            <a:rPr lang="es-EC" sz="1200" dirty="0" smtClean="0"/>
            <a:t>Cadetes</a:t>
          </a:r>
          <a:r>
            <a:rPr lang="es-EC" sz="1200" baseline="0" dirty="0" smtClean="0"/>
            <a:t> presentan mayor  problemas en</a:t>
          </a:r>
          <a:endParaRPr lang="es-EC" sz="1200" dirty="0"/>
        </a:p>
      </dgm:t>
    </dgm:pt>
    <dgm:pt modelId="{42AA49B8-6615-4CEE-BB7B-6CFD3F626758}" type="parTrans" cxnId="{F8274CD8-3522-490D-9EA8-15A6066D8973}">
      <dgm:prSet/>
      <dgm:spPr/>
      <dgm:t>
        <a:bodyPr/>
        <a:lstStyle/>
        <a:p>
          <a:endParaRPr lang="es-EC"/>
        </a:p>
      </dgm:t>
    </dgm:pt>
    <dgm:pt modelId="{19D4BD62-6AC7-4D73-AAAB-9D977CCF07A8}" type="sibTrans" cxnId="{F8274CD8-3522-490D-9EA8-15A6066D8973}">
      <dgm:prSet/>
      <dgm:spPr/>
      <dgm:t>
        <a:bodyPr/>
        <a:lstStyle/>
        <a:p>
          <a:endParaRPr lang="es-EC"/>
        </a:p>
      </dgm:t>
    </dgm:pt>
    <dgm:pt modelId="{9C96C1EF-6FB1-4505-ABFC-30FEEDD82E0E}">
      <dgm:prSet phldrT="[Texto]" custT="1"/>
      <dgm:spPr/>
      <dgm:t>
        <a:bodyPr/>
        <a:lstStyle/>
        <a:p>
          <a:r>
            <a:rPr lang="es-EC" sz="1200" dirty="0" smtClean="0"/>
            <a:t>Aspirantes con problemas representan perdida de tiempo</a:t>
          </a:r>
          <a:endParaRPr lang="es-EC" sz="1200" dirty="0"/>
        </a:p>
      </dgm:t>
    </dgm:pt>
    <dgm:pt modelId="{6B2A82AF-AD26-4C64-8749-34FE53D841A9}" type="parTrans" cxnId="{4D215092-657E-4634-A506-764ADC316F89}">
      <dgm:prSet/>
      <dgm:spPr/>
      <dgm:t>
        <a:bodyPr/>
        <a:lstStyle/>
        <a:p>
          <a:endParaRPr lang="es-EC"/>
        </a:p>
      </dgm:t>
    </dgm:pt>
    <dgm:pt modelId="{FC8E46FB-C26A-4CA8-A6B0-3EFDEAF683E5}" type="sibTrans" cxnId="{4D215092-657E-4634-A506-764ADC316F89}">
      <dgm:prSet/>
      <dgm:spPr/>
      <dgm:t>
        <a:bodyPr/>
        <a:lstStyle/>
        <a:p>
          <a:endParaRPr lang="es-EC"/>
        </a:p>
      </dgm:t>
    </dgm:pt>
    <dgm:pt modelId="{9EBA0923-41C7-4C81-81E9-80EE482359A2}">
      <dgm:prSet phldrT="[Texto]" custT="1"/>
      <dgm:spPr/>
      <dgm:t>
        <a:bodyPr/>
        <a:lstStyle/>
        <a:p>
          <a:r>
            <a:rPr lang="es-EC" sz="1200" dirty="0" smtClean="0"/>
            <a:t>Las condiciones de pruebas no son las mismas</a:t>
          </a:r>
          <a:endParaRPr lang="es-EC" sz="1200" dirty="0"/>
        </a:p>
      </dgm:t>
    </dgm:pt>
    <dgm:pt modelId="{874FBA09-ECAB-4E9E-8115-C81A254E4FD1}" type="parTrans" cxnId="{AEC0FFE2-7C9C-4219-B685-2E0E22A6217C}">
      <dgm:prSet/>
      <dgm:spPr/>
      <dgm:t>
        <a:bodyPr/>
        <a:lstStyle/>
        <a:p>
          <a:endParaRPr lang="es-EC"/>
        </a:p>
      </dgm:t>
    </dgm:pt>
    <dgm:pt modelId="{C4658435-6FC7-4601-9043-252FDF7B5B5F}" type="sibTrans" cxnId="{AEC0FFE2-7C9C-4219-B685-2E0E22A6217C}">
      <dgm:prSet/>
      <dgm:spPr/>
      <dgm:t>
        <a:bodyPr/>
        <a:lstStyle/>
        <a:p>
          <a:endParaRPr lang="es-EC"/>
        </a:p>
      </dgm:t>
    </dgm:pt>
    <dgm:pt modelId="{0D654572-3E3B-49DD-9F11-93159A0A41BD}">
      <dgm:prSet phldrT="[Texto]"/>
      <dgm:spPr/>
      <dgm:t>
        <a:bodyPr/>
        <a:lstStyle/>
        <a:p>
          <a:r>
            <a:rPr lang="es-EC" dirty="0" smtClean="0"/>
            <a:t>Promedio 10,007 general en cabo</a:t>
          </a:r>
          <a:endParaRPr lang="es-EC" dirty="0"/>
        </a:p>
      </dgm:t>
    </dgm:pt>
    <dgm:pt modelId="{2258A7B5-6FAD-4112-9287-B2C5978F30D3}" type="parTrans" cxnId="{7C84E582-8E76-4E16-AE79-A9DA0146D852}">
      <dgm:prSet/>
      <dgm:spPr/>
      <dgm:t>
        <a:bodyPr/>
        <a:lstStyle/>
        <a:p>
          <a:endParaRPr lang="es-EC"/>
        </a:p>
      </dgm:t>
    </dgm:pt>
    <dgm:pt modelId="{CE705478-8716-4913-8945-7EE67123570B}" type="sibTrans" cxnId="{7C84E582-8E76-4E16-AE79-A9DA0146D852}">
      <dgm:prSet/>
      <dgm:spPr/>
      <dgm:t>
        <a:bodyPr/>
        <a:lstStyle/>
        <a:p>
          <a:endParaRPr lang="es-EC"/>
        </a:p>
      </dgm:t>
    </dgm:pt>
    <dgm:pt modelId="{0F74F23C-06B7-49A8-A0EC-BE8C2A053DFE}">
      <dgm:prSet phldrT="[Texto]" custT="1"/>
      <dgm:spPr/>
      <dgm:t>
        <a:bodyPr/>
        <a:lstStyle/>
        <a:p>
          <a:r>
            <a:rPr lang="es-EC" sz="1200" dirty="0" smtClean="0"/>
            <a:t>No se tomó cabo</a:t>
          </a:r>
          <a:endParaRPr lang="es-EC" sz="1200" dirty="0"/>
        </a:p>
      </dgm:t>
    </dgm:pt>
    <dgm:pt modelId="{E731F450-A55D-408E-B6AD-3530CD9E5A2F}" type="parTrans" cxnId="{D7582D26-F840-4B6E-B8B6-74CF625A9D16}">
      <dgm:prSet/>
      <dgm:spPr/>
      <dgm:t>
        <a:bodyPr/>
        <a:lstStyle/>
        <a:p>
          <a:endParaRPr lang="es-EC"/>
        </a:p>
      </dgm:t>
    </dgm:pt>
    <dgm:pt modelId="{9B8E41E0-B0EA-4D3F-BDC4-EDC6AAC89892}" type="sibTrans" cxnId="{D7582D26-F840-4B6E-B8B6-74CF625A9D16}">
      <dgm:prSet/>
      <dgm:spPr/>
      <dgm:t>
        <a:bodyPr/>
        <a:lstStyle/>
        <a:p>
          <a:endParaRPr lang="es-EC"/>
        </a:p>
      </dgm:t>
    </dgm:pt>
    <dgm:pt modelId="{F0DA5CDE-1BB1-4655-9296-CAD93EC78246}">
      <dgm:prSet phldrT="[Texto]" custT="1"/>
      <dgm:spPr/>
      <dgm:t>
        <a:bodyPr/>
        <a:lstStyle/>
        <a:p>
          <a:r>
            <a:rPr lang="es-EC" sz="1400" dirty="0" smtClean="0"/>
            <a:t>No se tomó natación  utilitaria</a:t>
          </a:r>
          <a:endParaRPr lang="es-EC" sz="1400" dirty="0"/>
        </a:p>
      </dgm:t>
    </dgm:pt>
    <dgm:pt modelId="{A6A64186-E3CC-4FEC-A55A-8B26D485DB6D}" type="parTrans" cxnId="{6E4C7BD2-A4E3-423C-BF87-E1CCFB9E8DBC}">
      <dgm:prSet/>
      <dgm:spPr/>
      <dgm:t>
        <a:bodyPr/>
        <a:lstStyle/>
        <a:p>
          <a:endParaRPr lang="es-EC"/>
        </a:p>
      </dgm:t>
    </dgm:pt>
    <dgm:pt modelId="{CD7EE41C-0869-42EC-91C1-89DAB463DCB0}" type="sibTrans" cxnId="{6E4C7BD2-A4E3-423C-BF87-E1CCFB9E8DBC}">
      <dgm:prSet/>
      <dgm:spPr/>
      <dgm:t>
        <a:bodyPr/>
        <a:lstStyle/>
        <a:p>
          <a:endParaRPr lang="es-EC"/>
        </a:p>
      </dgm:t>
    </dgm:pt>
    <dgm:pt modelId="{37C14E7E-1F28-449A-9165-9F53C115E5CD}" type="pres">
      <dgm:prSet presAssocID="{F2A99BD9-5809-4755-A028-63CC9C339442}" presName="cycle" presStyleCnt="0">
        <dgm:presLayoutVars>
          <dgm:dir/>
          <dgm:resizeHandles val="exact"/>
        </dgm:presLayoutVars>
      </dgm:prSet>
      <dgm:spPr/>
      <dgm:t>
        <a:bodyPr/>
        <a:lstStyle/>
        <a:p>
          <a:endParaRPr lang="es-EC"/>
        </a:p>
      </dgm:t>
    </dgm:pt>
    <dgm:pt modelId="{EFA3E34C-C4B1-429D-BF8C-03F0C840B866}" type="pres">
      <dgm:prSet presAssocID="{CD2FAB74-740B-4F63-8813-B25979F0D0D5}" presName="node" presStyleLbl="node1" presStyleIdx="0" presStyleCnt="7" custScaleX="219924" custRadScaleRad="107313" custRadScaleInc="5836">
        <dgm:presLayoutVars>
          <dgm:bulletEnabled val="1"/>
        </dgm:presLayoutVars>
      </dgm:prSet>
      <dgm:spPr/>
      <dgm:t>
        <a:bodyPr/>
        <a:lstStyle/>
        <a:p>
          <a:endParaRPr lang="es-EC"/>
        </a:p>
      </dgm:t>
    </dgm:pt>
    <dgm:pt modelId="{4E5789B9-7E8A-4ECD-8779-AC10AC3D4314}" type="pres">
      <dgm:prSet presAssocID="{CD2FAB74-740B-4F63-8813-B25979F0D0D5}" presName="spNode" presStyleCnt="0"/>
      <dgm:spPr/>
      <dgm:t>
        <a:bodyPr/>
        <a:lstStyle/>
        <a:p>
          <a:endParaRPr lang="es-EC"/>
        </a:p>
      </dgm:t>
    </dgm:pt>
    <dgm:pt modelId="{BDEBCB1C-8FD4-41CF-AB0A-92F77280E4E4}" type="pres">
      <dgm:prSet presAssocID="{B622D361-5CAC-4EC6-8D80-0ECA47B087A0}" presName="sibTrans" presStyleLbl="sibTrans1D1" presStyleIdx="0" presStyleCnt="7"/>
      <dgm:spPr/>
      <dgm:t>
        <a:bodyPr/>
        <a:lstStyle/>
        <a:p>
          <a:endParaRPr lang="es-EC"/>
        </a:p>
      </dgm:t>
    </dgm:pt>
    <dgm:pt modelId="{46CFA399-B99B-4F41-B2E8-6CB801D68CC9}" type="pres">
      <dgm:prSet presAssocID="{5A4D7C74-AD34-4151-AD48-2C612DEB72E1}" presName="node" presStyleLbl="node1" presStyleIdx="1" presStyleCnt="7" custScaleX="206627" custRadScaleRad="95798" custRadScaleInc="48452">
        <dgm:presLayoutVars>
          <dgm:bulletEnabled val="1"/>
        </dgm:presLayoutVars>
      </dgm:prSet>
      <dgm:spPr/>
      <dgm:t>
        <a:bodyPr/>
        <a:lstStyle/>
        <a:p>
          <a:endParaRPr lang="es-EC"/>
        </a:p>
      </dgm:t>
    </dgm:pt>
    <dgm:pt modelId="{F691E156-DFBD-46BF-AA5F-C6D9A018C593}" type="pres">
      <dgm:prSet presAssocID="{5A4D7C74-AD34-4151-AD48-2C612DEB72E1}" presName="spNode" presStyleCnt="0"/>
      <dgm:spPr/>
      <dgm:t>
        <a:bodyPr/>
        <a:lstStyle/>
        <a:p>
          <a:endParaRPr lang="es-EC"/>
        </a:p>
      </dgm:t>
    </dgm:pt>
    <dgm:pt modelId="{0FD15357-5442-435F-B4D5-9FDE87479037}" type="pres">
      <dgm:prSet presAssocID="{19D4BD62-6AC7-4D73-AAAB-9D977CCF07A8}" presName="sibTrans" presStyleLbl="sibTrans1D1" presStyleIdx="1" presStyleCnt="7"/>
      <dgm:spPr/>
      <dgm:t>
        <a:bodyPr/>
        <a:lstStyle/>
        <a:p>
          <a:endParaRPr lang="es-EC"/>
        </a:p>
      </dgm:t>
    </dgm:pt>
    <dgm:pt modelId="{FB1BCE35-12F2-4A0F-A0D2-8C0A4D685C13}" type="pres">
      <dgm:prSet presAssocID="{9C96C1EF-6FB1-4505-ABFC-30FEEDD82E0E}" presName="node" presStyleLbl="node1" presStyleIdx="2" presStyleCnt="7" custScaleX="202580">
        <dgm:presLayoutVars>
          <dgm:bulletEnabled val="1"/>
        </dgm:presLayoutVars>
      </dgm:prSet>
      <dgm:spPr/>
      <dgm:t>
        <a:bodyPr/>
        <a:lstStyle/>
        <a:p>
          <a:endParaRPr lang="es-EC"/>
        </a:p>
      </dgm:t>
    </dgm:pt>
    <dgm:pt modelId="{CFBD3B43-8926-41DC-AF3F-ED7D4E67297A}" type="pres">
      <dgm:prSet presAssocID="{9C96C1EF-6FB1-4505-ABFC-30FEEDD82E0E}" presName="spNode" presStyleCnt="0"/>
      <dgm:spPr/>
      <dgm:t>
        <a:bodyPr/>
        <a:lstStyle/>
        <a:p>
          <a:endParaRPr lang="es-EC"/>
        </a:p>
      </dgm:t>
    </dgm:pt>
    <dgm:pt modelId="{478E023F-F711-4A71-9470-F2B4807AAC0E}" type="pres">
      <dgm:prSet presAssocID="{FC8E46FB-C26A-4CA8-A6B0-3EFDEAF683E5}" presName="sibTrans" presStyleLbl="sibTrans1D1" presStyleIdx="2" presStyleCnt="7"/>
      <dgm:spPr/>
      <dgm:t>
        <a:bodyPr/>
        <a:lstStyle/>
        <a:p>
          <a:endParaRPr lang="es-EC"/>
        </a:p>
      </dgm:t>
    </dgm:pt>
    <dgm:pt modelId="{CF7B1EFB-254C-4E0F-9B7E-670400B262C1}" type="pres">
      <dgm:prSet presAssocID="{9EBA0923-41C7-4C81-81E9-80EE482359A2}" presName="node" presStyleLbl="node1" presStyleIdx="3" presStyleCnt="7" custScaleX="219404" custRadScaleRad="112225" custRadScaleInc="-71696">
        <dgm:presLayoutVars>
          <dgm:bulletEnabled val="1"/>
        </dgm:presLayoutVars>
      </dgm:prSet>
      <dgm:spPr/>
      <dgm:t>
        <a:bodyPr/>
        <a:lstStyle/>
        <a:p>
          <a:endParaRPr lang="es-EC"/>
        </a:p>
      </dgm:t>
    </dgm:pt>
    <dgm:pt modelId="{0D661FB2-D63D-41F9-B8F8-E0EF502BDC94}" type="pres">
      <dgm:prSet presAssocID="{9EBA0923-41C7-4C81-81E9-80EE482359A2}" presName="spNode" presStyleCnt="0"/>
      <dgm:spPr/>
      <dgm:t>
        <a:bodyPr/>
        <a:lstStyle/>
        <a:p>
          <a:endParaRPr lang="es-EC"/>
        </a:p>
      </dgm:t>
    </dgm:pt>
    <dgm:pt modelId="{851354CF-D8F3-4DCA-B3A5-B8549BAF6CF1}" type="pres">
      <dgm:prSet presAssocID="{C4658435-6FC7-4601-9043-252FDF7B5B5F}" presName="sibTrans" presStyleLbl="sibTrans1D1" presStyleIdx="3" presStyleCnt="7"/>
      <dgm:spPr/>
      <dgm:t>
        <a:bodyPr/>
        <a:lstStyle/>
        <a:p>
          <a:endParaRPr lang="es-EC"/>
        </a:p>
      </dgm:t>
    </dgm:pt>
    <dgm:pt modelId="{56365E24-A996-4301-BE3D-A2896EE85B28}" type="pres">
      <dgm:prSet presAssocID="{0D654572-3E3B-49DD-9F11-93159A0A41BD}" presName="node" presStyleLbl="node1" presStyleIdx="4" presStyleCnt="7" custScaleX="159734" custRadScaleRad="106350" custRadScaleInc="-5889">
        <dgm:presLayoutVars>
          <dgm:bulletEnabled val="1"/>
        </dgm:presLayoutVars>
      </dgm:prSet>
      <dgm:spPr/>
      <dgm:t>
        <a:bodyPr/>
        <a:lstStyle/>
        <a:p>
          <a:endParaRPr lang="es-EC"/>
        </a:p>
      </dgm:t>
    </dgm:pt>
    <dgm:pt modelId="{B72EDF90-C26F-4AA5-A337-EA6979E73C86}" type="pres">
      <dgm:prSet presAssocID="{0D654572-3E3B-49DD-9F11-93159A0A41BD}" presName="spNode" presStyleCnt="0"/>
      <dgm:spPr/>
      <dgm:t>
        <a:bodyPr/>
        <a:lstStyle/>
        <a:p>
          <a:endParaRPr lang="es-EC"/>
        </a:p>
      </dgm:t>
    </dgm:pt>
    <dgm:pt modelId="{71B39C8A-0A42-40AE-8C70-E9462C8E4623}" type="pres">
      <dgm:prSet presAssocID="{CE705478-8716-4913-8945-7EE67123570B}" presName="sibTrans" presStyleLbl="sibTrans1D1" presStyleIdx="4" presStyleCnt="7"/>
      <dgm:spPr/>
      <dgm:t>
        <a:bodyPr/>
        <a:lstStyle/>
        <a:p>
          <a:endParaRPr lang="es-EC"/>
        </a:p>
      </dgm:t>
    </dgm:pt>
    <dgm:pt modelId="{4D9D2D57-2846-4B60-8B57-1E4304ECF7E8}" type="pres">
      <dgm:prSet presAssocID="{0F74F23C-06B7-49A8-A0EC-BE8C2A053DFE}" presName="node" presStyleLbl="node1" presStyleIdx="5" presStyleCnt="7" custScaleX="187764">
        <dgm:presLayoutVars>
          <dgm:bulletEnabled val="1"/>
        </dgm:presLayoutVars>
      </dgm:prSet>
      <dgm:spPr/>
      <dgm:t>
        <a:bodyPr/>
        <a:lstStyle/>
        <a:p>
          <a:endParaRPr lang="es-EC"/>
        </a:p>
      </dgm:t>
    </dgm:pt>
    <dgm:pt modelId="{BB137714-6F20-46F3-958D-A302F93EC25F}" type="pres">
      <dgm:prSet presAssocID="{0F74F23C-06B7-49A8-A0EC-BE8C2A053DFE}" presName="spNode" presStyleCnt="0"/>
      <dgm:spPr/>
      <dgm:t>
        <a:bodyPr/>
        <a:lstStyle/>
        <a:p>
          <a:endParaRPr lang="es-EC"/>
        </a:p>
      </dgm:t>
    </dgm:pt>
    <dgm:pt modelId="{10378685-628A-4305-9785-669C03D0074D}" type="pres">
      <dgm:prSet presAssocID="{9B8E41E0-B0EA-4D3F-BDC4-EDC6AAC89892}" presName="sibTrans" presStyleLbl="sibTrans1D1" presStyleIdx="5" presStyleCnt="7"/>
      <dgm:spPr/>
      <dgm:t>
        <a:bodyPr/>
        <a:lstStyle/>
        <a:p>
          <a:endParaRPr lang="es-EC"/>
        </a:p>
      </dgm:t>
    </dgm:pt>
    <dgm:pt modelId="{5C5AA301-D8BF-45EA-8EF6-AAD5C99DCCB9}" type="pres">
      <dgm:prSet presAssocID="{F0DA5CDE-1BB1-4655-9296-CAD93EC78246}" presName="node" presStyleLbl="node1" presStyleIdx="6" presStyleCnt="7" custScaleX="210138" custRadScaleRad="90911" custRadScaleInc="-32292">
        <dgm:presLayoutVars>
          <dgm:bulletEnabled val="1"/>
        </dgm:presLayoutVars>
      </dgm:prSet>
      <dgm:spPr/>
      <dgm:t>
        <a:bodyPr/>
        <a:lstStyle/>
        <a:p>
          <a:endParaRPr lang="es-EC"/>
        </a:p>
      </dgm:t>
    </dgm:pt>
    <dgm:pt modelId="{6D1FB545-8DDA-412E-AF48-5A962F480998}" type="pres">
      <dgm:prSet presAssocID="{F0DA5CDE-1BB1-4655-9296-CAD93EC78246}" presName="spNode" presStyleCnt="0"/>
      <dgm:spPr/>
      <dgm:t>
        <a:bodyPr/>
        <a:lstStyle/>
        <a:p>
          <a:endParaRPr lang="es-EC"/>
        </a:p>
      </dgm:t>
    </dgm:pt>
    <dgm:pt modelId="{A3403125-6E48-4CAC-B828-7EC8F27B5819}" type="pres">
      <dgm:prSet presAssocID="{CD7EE41C-0869-42EC-91C1-89DAB463DCB0}" presName="sibTrans" presStyleLbl="sibTrans1D1" presStyleIdx="6" presStyleCnt="7"/>
      <dgm:spPr/>
      <dgm:t>
        <a:bodyPr/>
        <a:lstStyle/>
        <a:p>
          <a:endParaRPr lang="es-EC"/>
        </a:p>
      </dgm:t>
    </dgm:pt>
  </dgm:ptLst>
  <dgm:cxnLst>
    <dgm:cxn modelId="{AEC0FFE2-7C9C-4219-B685-2E0E22A6217C}" srcId="{F2A99BD9-5809-4755-A028-63CC9C339442}" destId="{9EBA0923-41C7-4C81-81E9-80EE482359A2}" srcOrd="3" destOrd="0" parTransId="{874FBA09-ECAB-4E9E-8115-C81A254E4FD1}" sibTransId="{C4658435-6FC7-4601-9043-252FDF7B5B5F}"/>
    <dgm:cxn modelId="{9B60E680-A09E-4493-92C2-33125677CD33}" type="presOf" srcId="{19D4BD62-6AC7-4D73-AAAB-9D977CCF07A8}" destId="{0FD15357-5442-435F-B4D5-9FDE87479037}" srcOrd="0" destOrd="0" presId="urn:microsoft.com/office/officeart/2005/8/layout/cycle6"/>
    <dgm:cxn modelId="{DCEE630F-5E50-4C5F-9761-EDE042412D6B}" type="presOf" srcId="{F0DA5CDE-1BB1-4655-9296-CAD93EC78246}" destId="{5C5AA301-D8BF-45EA-8EF6-AAD5C99DCCB9}" srcOrd="0" destOrd="0" presId="urn:microsoft.com/office/officeart/2005/8/layout/cycle6"/>
    <dgm:cxn modelId="{6E4C7BD2-A4E3-423C-BF87-E1CCFB9E8DBC}" srcId="{F2A99BD9-5809-4755-A028-63CC9C339442}" destId="{F0DA5CDE-1BB1-4655-9296-CAD93EC78246}" srcOrd="6" destOrd="0" parTransId="{A6A64186-E3CC-4FEC-A55A-8B26D485DB6D}" sibTransId="{CD7EE41C-0869-42EC-91C1-89DAB463DCB0}"/>
    <dgm:cxn modelId="{7661D7F1-ED03-458C-85CB-D5F3DBD715F6}" type="presOf" srcId="{9EBA0923-41C7-4C81-81E9-80EE482359A2}" destId="{CF7B1EFB-254C-4E0F-9B7E-670400B262C1}" srcOrd="0" destOrd="0" presId="urn:microsoft.com/office/officeart/2005/8/layout/cycle6"/>
    <dgm:cxn modelId="{19F587C1-2C94-4475-861F-4A474609B5B7}" type="presOf" srcId="{0F74F23C-06B7-49A8-A0EC-BE8C2A053DFE}" destId="{4D9D2D57-2846-4B60-8B57-1E4304ECF7E8}" srcOrd="0" destOrd="0" presId="urn:microsoft.com/office/officeart/2005/8/layout/cycle6"/>
    <dgm:cxn modelId="{D7582D26-F840-4B6E-B8B6-74CF625A9D16}" srcId="{F2A99BD9-5809-4755-A028-63CC9C339442}" destId="{0F74F23C-06B7-49A8-A0EC-BE8C2A053DFE}" srcOrd="5" destOrd="0" parTransId="{E731F450-A55D-408E-B6AD-3530CD9E5A2F}" sibTransId="{9B8E41E0-B0EA-4D3F-BDC4-EDC6AAC89892}"/>
    <dgm:cxn modelId="{1E28E739-A8E1-4C29-B31E-CA6D648B62BA}" type="presOf" srcId="{C4658435-6FC7-4601-9043-252FDF7B5B5F}" destId="{851354CF-D8F3-4DCA-B3A5-B8549BAF6CF1}" srcOrd="0" destOrd="0" presId="urn:microsoft.com/office/officeart/2005/8/layout/cycle6"/>
    <dgm:cxn modelId="{1D88AA14-236C-4CA3-9781-B39E86863B1E}" type="presOf" srcId="{9B8E41E0-B0EA-4D3F-BDC4-EDC6AAC89892}" destId="{10378685-628A-4305-9785-669C03D0074D}" srcOrd="0" destOrd="0" presId="urn:microsoft.com/office/officeart/2005/8/layout/cycle6"/>
    <dgm:cxn modelId="{E3E38907-64A3-4A44-A36C-9C0676CB08E4}" type="presOf" srcId="{5A4D7C74-AD34-4151-AD48-2C612DEB72E1}" destId="{46CFA399-B99B-4F41-B2E8-6CB801D68CC9}" srcOrd="0" destOrd="0" presId="urn:microsoft.com/office/officeart/2005/8/layout/cycle6"/>
    <dgm:cxn modelId="{4D215092-657E-4634-A506-764ADC316F89}" srcId="{F2A99BD9-5809-4755-A028-63CC9C339442}" destId="{9C96C1EF-6FB1-4505-ABFC-30FEEDD82E0E}" srcOrd="2" destOrd="0" parTransId="{6B2A82AF-AD26-4C64-8749-34FE53D841A9}" sibTransId="{FC8E46FB-C26A-4CA8-A6B0-3EFDEAF683E5}"/>
    <dgm:cxn modelId="{A7705D08-92A1-4CDF-B6F5-D3F793CBB5B8}" type="presOf" srcId="{CD7EE41C-0869-42EC-91C1-89DAB463DCB0}" destId="{A3403125-6E48-4CAC-B828-7EC8F27B5819}" srcOrd="0" destOrd="0" presId="urn:microsoft.com/office/officeart/2005/8/layout/cycle6"/>
    <dgm:cxn modelId="{B3D4899B-63CE-43A4-B83D-00775B793D6B}" type="presOf" srcId="{B622D361-5CAC-4EC6-8D80-0ECA47B087A0}" destId="{BDEBCB1C-8FD4-41CF-AB0A-92F77280E4E4}" srcOrd="0" destOrd="0" presId="urn:microsoft.com/office/officeart/2005/8/layout/cycle6"/>
    <dgm:cxn modelId="{F8274CD8-3522-490D-9EA8-15A6066D8973}" srcId="{F2A99BD9-5809-4755-A028-63CC9C339442}" destId="{5A4D7C74-AD34-4151-AD48-2C612DEB72E1}" srcOrd="1" destOrd="0" parTransId="{42AA49B8-6615-4CEE-BB7B-6CFD3F626758}" sibTransId="{19D4BD62-6AC7-4D73-AAAB-9D977CCF07A8}"/>
    <dgm:cxn modelId="{B7F62D4A-A053-420A-A9E7-B380AE4F448C}" type="presOf" srcId="{CE705478-8716-4913-8945-7EE67123570B}" destId="{71B39C8A-0A42-40AE-8C70-E9462C8E4623}" srcOrd="0" destOrd="0" presId="urn:microsoft.com/office/officeart/2005/8/layout/cycle6"/>
    <dgm:cxn modelId="{81C40294-EB2F-4C53-8525-B43E4F5C4D7B}" type="presOf" srcId="{0D654572-3E3B-49DD-9F11-93159A0A41BD}" destId="{56365E24-A996-4301-BE3D-A2896EE85B28}" srcOrd="0" destOrd="0" presId="urn:microsoft.com/office/officeart/2005/8/layout/cycle6"/>
    <dgm:cxn modelId="{7C84E582-8E76-4E16-AE79-A9DA0146D852}" srcId="{F2A99BD9-5809-4755-A028-63CC9C339442}" destId="{0D654572-3E3B-49DD-9F11-93159A0A41BD}" srcOrd="4" destOrd="0" parTransId="{2258A7B5-6FAD-4112-9287-B2C5978F30D3}" sibTransId="{CE705478-8716-4913-8945-7EE67123570B}"/>
    <dgm:cxn modelId="{E2892AA4-9F79-4A02-8F5F-FA9068BE5B37}" srcId="{F2A99BD9-5809-4755-A028-63CC9C339442}" destId="{CD2FAB74-740B-4F63-8813-B25979F0D0D5}" srcOrd="0" destOrd="0" parTransId="{CDB5250F-A0BB-4820-AD1A-D31659D21E74}" sibTransId="{B622D361-5CAC-4EC6-8D80-0ECA47B087A0}"/>
    <dgm:cxn modelId="{DA48711C-473D-4254-B29C-5085F22B9419}" type="presOf" srcId="{CD2FAB74-740B-4F63-8813-B25979F0D0D5}" destId="{EFA3E34C-C4B1-429D-BF8C-03F0C840B866}" srcOrd="0" destOrd="0" presId="urn:microsoft.com/office/officeart/2005/8/layout/cycle6"/>
    <dgm:cxn modelId="{188FD910-3003-48CF-96EC-F441E266B920}" type="presOf" srcId="{FC8E46FB-C26A-4CA8-A6B0-3EFDEAF683E5}" destId="{478E023F-F711-4A71-9470-F2B4807AAC0E}" srcOrd="0" destOrd="0" presId="urn:microsoft.com/office/officeart/2005/8/layout/cycle6"/>
    <dgm:cxn modelId="{DDC27D19-DCA7-4574-B0A5-266FA9D29029}" type="presOf" srcId="{F2A99BD9-5809-4755-A028-63CC9C339442}" destId="{37C14E7E-1F28-449A-9165-9F53C115E5CD}" srcOrd="0" destOrd="0" presId="urn:microsoft.com/office/officeart/2005/8/layout/cycle6"/>
    <dgm:cxn modelId="{21332AA2-7F9D-4069-A6D1-2C0F3AE1EAE8}" type="presOf" srcId="{9C96C1EF-6FB1-4505-ABFC-30FEEDD82E0E}" destId="{FB1BCE35-12F2-4A0F-A0D2-8C0A4D685C13}" srcOrd="0" destOrd="0" presId="urn:microsoft.com/office/officeart/2005/8/layout/cycle6"/>
    <dgm:cxn modelId="{75A437D5-E4EB-44DB-9C22-BA18D87405D9}" type="presParOf" srcId="{37C14E7E-1F28-449A-9165-9F53C115E5CD}" destId="{EFA3E34C-C4B1-429D-BF8C-03F0C840B866}" srcOrd="0" destOrd="0" presId="urn:microsoft.com/office/officeart/2005/8/layout/cycle6"/>
    <dgm:cxn modelId="{80618F77-6227-4AC0-A8A8-14CE00E50948}" type="presParOf" srcId="{37C14E7E-1F28-449A-9165-9F53C115E5CD}" destId="{4E5789B9-7E8A-4ECD-8779-AC10AC3D4314}" srcOrd="1" destOrd="0" presId="urn:microsoft.com/office/officeart/2005/8/layout/cycle6"/>
    <dgm:cxn modelId="{84110664-9C38-4552-AC6B-611C792D7CE1}" type="presParOf" srcId="{37C14E7E-1F28-449A-9165-9F53C115E5CD}" destId="{BDEBCB1C-8FD4-41CF-AB0A-92F77280E4E4}" srcOrd="2" destOrd="0" presId="urn:microsoft.com/office/officeart/2005/8/layout/cycle6"/>
    <dgm:cxn modelId="{A42D2599-D392-46BC-AD15-C8E9771EF12D}" type="presParOf" srcId="{37C14E7E-1F28-449A-9165-9F53C115E5CD}" destId="{46CFA399-B99B-4F41-B2E8-6CB801D68CC9}" srcOrd="3" destOrd="0" presId="urn:microsoft.com/office/officeart/2005/8/layout/cycle6"/>
    <dgm:cxn modelId="{66398C5E-09C6-4113-A616-AFA387150D53}" type="presParOf" srcId="{37C14E7E-1F28-449A-9165-9F53C115E5CD}" destId="{F691E156-DFBD-46BF-AA5F-C6D9A018C593}" srcOrd="4" destOrd="0" presId="urn:microsoft.com/office/officeart/2005/8/layout/cycle6"/>
    <dgm:cxn modelId="{55F4EEA3-9FB3-46C9-8F75-0AD16D4F2257}" type="presParOf" srcId="{37C14E7E-1F28-449A-9165-9F53C115E5CD}" destId="{0FD15357-5442-435F-B4D5-9FDE87479037}" srcOrd="5" destOrd="0" presId="urn:microsoft.com/office/officeart/2005/8/layout/cycle6"/>
    <dgm:cxn modelId="{1956A200-3CC7-4F8B-B90F-F44AE732F21C}" type="presParOf" srcId="{37C14E7E-1F28-449A-9165-9F53C115E5CD}" destId="{FB1BCE35-12F2-4A0F-A0D2-8C0A4D685C13}" srcOrd="6" destOrd="0" presId="urn:microsoft.com/office/officeart/2005/8/layout/cycle6"/>
    <dgm:cxn modelId="{B66C57CE-C5A1-4ECD-9CA8-F52A8B4A0156}" type="presParOf" srcId="{37C14E7E-1F28-449A-9165-9F53C115E5CD}" destId="{CFBD3B43-8926-41DC-AF3F-ED7D4E67297A}" srcOrd="7" destOrd="0" presId="urn:microsoft.com/office/officeart/2005/8/layout/cycle6"/>
    <dgm:cxn modelId="{13103C50-F39F-47C8-94FF-70099908F103}" type="presParOf" srcId="{37C14E7E-1F28-449A-9165-9F53C115E5CD}" destId="{478E023F-F711-4A71-9470-F2B4807AAC0E}" srcOrd="8" destOrd="0" presId="urn:microsoft.com/office/officeart/2005/8/layout/cycle6"/>
    <dgm:cxn modelId="{4F72248D-E6A3-4002-ABAD-7F246A3075C7}" type="presParOf" srcId="{37C14E7E-1F28-449A-9165-9F53C115E5CD}" destId="{CF7B1EFB-254C-4E0F-9B7E-670400B262C1}" srcOrd="9" destOrd="0" presId="urn:microsoft.com/office/officeart/2005/8/layout/cycle6"/>
    <dgm:cxn modelId="{F50A3651-46DE-4E50-9A05-1152B05DFF7A}" type="presParOf" srcId="{37C14E7E-1F28-449A-9165-9F53C115E5CD}" destId="{0D661FB2-D63D-41F9-B8F8-E0EF502BDC94}" srcOrd="10" destOrd="0" presId="urn:microsoft.com/office/officeart/2005/8/layout/cycle6"/>
    <dgm:cxn modelId="{F123D7D9-3795-440E-AA24-67E4030F23A6}" type="presParOf" srcId="{37C14E7E-1F28-449A-9165-9F53C115E5CD}" destId="{851354CF-D8F3-4DCA-B3A5-B8549BAF6CF1}" srcOrd="11" destOrd="0" presId="urn:microsoft.com/office/officeart/2005/8/layout/cycle6"/>
    <dgm:cxn modelId="{60C3786C-D64D-4DDD-B98A-6A03CE0301E7}" type="presParOf" srcId="{37C14E7E-1F28-449A-9165-9F53C115E5CD}" destId="{56365E24-A996-4301-BE3D-A2896EE85B28}" srcOrd="12" destOrd="0" presId="urn:microsoft.com/office/officeart/2005/8/layout/cycle6"/>
    <dgm:cxn modelId="{D73FF5A5-1F2D-4EAF-BA9F-63F1149CAFB4}" type="presParOf" srcId="{37C14E7E-1F28-449A-9165-9F53C115E5CD}" destId="{B72EDF90-C26F-4AA5-A337-EA6979E73C86}" srcOrd="13" destOrd="0" presId="urn:microsoft.com/office/officeart/2005/8/layout/cycle6"/>
    <dgm:cxn modelId="{5514CD04-0921-4306-95DB-4075B78E6BD5}" type="presParOf" srcId="{37C14E7E-1F28-449A-9165-9F53C115E5CD}" destId="{71B39C8A-0A42-40AE-8C70-E9462C8E4623}" srcOrd="14" destOrd="0" presId="urn:microsoft.com/office/officeart/2005/8/layout/cycle6"/>
    <dgm:cxn modelId="{7EFB2816-BDD7-4946-B92B-8BE9DBF722F9}" type="presParOf" srcId="{37C14E7E-1F28-449A-9165-9F53C115E5CD}" destId="{4D9D2D57-2846-4B60-8B57-1E4304ECF7E8}" srcOrd="15" destOrd="0" presId="urn:microsoft.com/office/officeart/2005/8/layout/cycle6"/>
    <dgm:cxn modelId="{422164D2-5BC0-4C87-8F69-96ACBEB8FF5A}" type="presParOf" srcId="{37C14E7E-1F28-449A-9165-9F53C115E5CD}" destId="{BB137714-6F20-46F3-958D-A302F93EC25F}" srcOrd="16" destOrd="0" presId="urn:microsoft.com/office/officeart/2005/8/layout/cycle6"/>
    <dgm:cxn modelId="{854BCAF6-7A10-4292-B0D3-E33EE756CAC0}" type="presParOf" srcId="{37C14E7E-1F28-449A-9165-9F53C115E5CD}" destId="{10378685-628A-4305-9785-669C03D0074D}" srcOrd="17" destOrd="0" presId="urn:microsoft.com/office/officeart/2005/8/layout/cycle6"/>
    <dgm:cxn modelId="{91FF55DC-B07A-46C8-A3F9-F57057D3C21C}" type="presParOf" srcId="{37C14E7E-1F28-449A-9165-9F53C115E5CD}" destId="{5C5AA301-D8BF-45EA-8EF6-AAD5C99DCCB9}" srcOrd="18" destOrd="0" presId="urn:microsoft.com/office/officeart/2005/8/layout/cycle6"/>
    <dgm:cxn modelId="{5A206D15-A547-4E20-851A-407EDA920C1C}" type="presParOf" srcId="{37C14E7E-1F28-449A-9165-9F53C115E5CD}" destId="{6D1FB545-8DDA-412E-AF48-5A962F480998}" srcOrd="19" destOrd="0" presId="urn:microsoft.com/office/officeart/2005/8/layout/cycle6"/>
    <dgm:cxn modelId="{C3ED99CF-F094-4C68-A864-934EF927CCA3}" type="presParOf" srcId="{37C14E7E-1F28-449A-9165-9F53C115E5CD}" destId="{A3403125-6E48-4CAC-B828-7EC8F27B5819}" srcOrd="20" destOrd="0" presId="urn:microsoft.com/office/officeart/2005/8/layout/cycle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BE49C9-F66E-4F7F-B0BD-45D405BD4D56}"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es-EC"/>
        </a:p>
      </dgm:t>
    </dgm:pt>
    <dgm:pt modelId="{9D0841B6-9B43-43BE-B914-C0CE1CEE5AD5}">
      <dgm:prSet phldrT="[Texto]"/>
      <dgm:spPr/>
      <dgm:t>
        <a:bodyPr/>
        <a:lstStyle/>
        <a:p>
          <a:r>
            <a:rPr lang="es-EC" dirty="0" smtClean="0"/>
            <a:t>La propuesta</a:t>
          </a:r>
          <a:endParaRPr lang="es-EC" dirty="0"/>
        </a:p>
      </dgm:t>
    </dgm:pt>
    <dgm:pt modelId="{4975D58E-9F2B-4658-AA7C-CB13ACDF802C}" type="parTrans" cxnId="{66A712CB-C2E3-4C5D-908D-2A5BC27D0DDC}">
      <dgm:prSet/>
      <dgm:spPr/>
      <dgm:t>
        <a:bodyPr/>
        <a:lstStyle/>
        <a:p>
          <a:endParaRPr lang="es-EC"/>
        </a:p>
      </dgm:t>
    </dgm:pt>
    <dgm:pt modelId="{67706504-CBFD-43F4-A337-6C1414182A11}" type="sibTrans" cxnId="{66A712CB-C2E3-4C5D-908D-2A5BC27D0DDC}">
      <dgm:prSet/>
      <dgm:spPr/>
      <dgm:t>
        <a:bodyPr/>
        <a:lstStyle/>
        <a:p>
          <a:endParaRPr lang="es-EC"/>
        </a:p>
      </dgm:t>
    </dgm:pt>
    <dgm:pt modelId="{1C4908E3-EE93-482D-8221-806C79AA4C36}">
      <dgm:prSet phldrT="[Texto]"/>
      <dgm:spPr/>
      <dgm:t>
        <a:bodyPr/>
        <a:lstStyle/>
        <a:p>
          <a:r>
            <a:rPr lang="es-EC" b="1" dirty="0" smtClean="0"/>
            <a:t>FACTIBILIDAD DE LA PROPUESTA</a:t>
          </a:r>
          <a:endParaRPr lang="es-EC" dirty="0"/>
        </a:p>
      </dgm:t>
    </dgm:pt>
    <dgm:pt modelId="{82E9F87B-251C-4628-A6E1-F0C2BD5A48CF}" type="parTrans" cxnId="{1FFD0A72-FA59-4DDE-A2F5-6FCDEDFFBE65}">
      <dgm:prSet/>
      <dgm:spPr/>
      <dgm:t>
        <a:bodyPr/>
        <a:lstStyle/>
        <a:p>
          <a:endParaRPr lang="es-EC"/>
        </a:p>
      </dgm:t>
    </dgm:pt>
    <dgm:pt modelId="{465FC62F-93EC-494C-8716-CEC096667D54}" type="sibTrans" cxnId="{1FFD0A72-FA59-4DDE-A2F5-6FCDEDFFBE65}">
      <dgm:prSet/>
      <dgm:spPr/>
      <dgm:t>
        <a:bodyPr/>
        <a:lstStyle/>
        <a:p>
          <a:endParaRPr lang="es-EC"/>
        </a:p>
      </dgm:t>
    </dgm:pt>
    <dgm:pt modelId="{CB292263-BC90-4B1D-89DC-DD1071E851B4}">
      <dgm:prSet phldrT="[Texto]"/>
      <dgm:spPr/>
      <dgm:t>
        <a:bodyPr/>
        <a:lstStyle/>
        <a:p>
          <a:r>
            <a:rPr lang="es-EC" b="1" dirty="0" smtClean="0"/>
            <a:t>RECURSOS DE LA PROPUESTA</a:t>
          </a:r>
          <a:endParaRPr lang="es-EC" dirty="0"/>
        </a:p>
      </dgm:t>
    </dgm:pt>
    <dgm:pt modelId="{41B8C584-C775-4C35-AC93-A6016C08A39D}" type="parTrans" cxnId="{F0E706F2-F106-428F-92FD-7A52E4E3154A}">
      <dgm:prSet/>
      <dgm:spPr/>
      <dgm:t>
        <a:bodyPr/>
        <a:lstStyle/>
        <a:p>
          <a:endParaRPr lang="es-EC"/>
        </a:p>
      </dgm:t>
    </dgm:pt>
    <dgm:pt modelId="{3D701C98-3D71-4B3F-8A49-500464E1117C}" type="sibTrans" cxnId="{F0E706F2-F106-428F-92FD-7A52E4E3154A}">
      <dgm:prSet/>
      <dgm:spPr/>
      <dgm:t>
        <a:bodyPr/>
        <a:lstStyle/>
        <a:p>
          <a:endParaRPr lang="es-EC"/>
        </a:p>
      </dgm:t>
    </dgm:pt>
    <dgm:pt modelId="{AC1D5EFC-40E0-427E-A501-DE464CC091D0}">
      <dgm:prSet phldrT="[Texto]"/>
      <dgm:spPr/>
      <dgm:t>
        <a:bodyPr/>
        <a:lstStyle/>
        <a:p>
          <a:r>
            <a:rPr lang="es-EC" b="1" dirty="0" smtClean="0"/>
            <a:t>PRESUPUESTO</a:t>
          </a:r>
          <a:endParaRPr lang="es-EC" dirty="0"/>
        </a:p>
      </dgm:t>
    </dgm:pt>
    <dgm:pt modelId="{02A0E52E-CE61-4F53-BC6F-1375D88A6335}" type="parTrans" cxnId="{693F9010-DA00-4D08-86A7-25C855617D60}">
      <dgm:prSet/>
      <dgm:spPr/>
      <dgm:t>
        <a:bodyPr/>
        <a:lstStyle/>
        <a:p>
          <a:endParaRPr lang="es-EC"/>
        </a:p>
      </dgm:t>
    </dgm:pt>
    <dgm:pt modelId="{0B88788E-EDAA-4A34-AA58-11F0531E75DF}" type="sibTrans" cxnId="{693F9010-DA00-4D08-86A7-25C855617D60}">
      <dgm:prSet/>
      <dgm:spPr/>
      <dgm:t>
        <a:bodyPr/>
        <a:lstStyle/>
        <a:p>
          <a:endParaRPr lang="es-EC"/>
        </a:p>
      </dgm:t>
    </dgm:pt>
    <dgm:pt modelId="{5E5F8E6F-279A-4181-ACFD-BD64E7B2E4DD}" type="pres">
      <dgm:prSet presAssocID="{0CBE49C9-F66E-4F7F-B0BD-45D405BD4D56}" presName="Name0" presStyleCnt="0">
        <dgm:presLayoutVars>
          <dgm:chPref val="1"/>
          <dgm:dir/>
          <dgm:animOne val="branch"/>
          <dgm:animLvl val="lvl"/>
          <dgm:resizeHandles val="exact"/>
        </dgm:presLayoutVars>
      </dgm:prSet>
      <dgm:spPr/>
      <dgm:t>
        <a:bodyPr/>
        <a:lstStyle/>
        <a:p>
          <a:endParaRPr lang="es-EC"/>
        </a:p>
      </dgm:t>
    </dgm:pt>
    <dgm:pt modelId="{50715C62-8B36-4325-A187-1A1C567D2025}" type="pres">
      <dgm:prSet presAssocID="{9D0841B6-9B43-43BE-B914-C0CE1CEE5AD5}" presName="root1" presStyleCnt="0"/>
      <dgm:spPr/>
      <dgm:t>
        <a:bodyPr/>
        <a:lstStyle/>
        <a:p>
          <a:endParaRPr lang="es-EC"/>
        </a:p>
      </dgm:t>
    </dgm:pt>
    <dgm:pt modelId="{F59B2770-D34F-4F02-B206-AAB6FD9F5E03}" type="pres">
      <dgm:prSet presAssocID="{9D0841B6-9B43-43BE-B914-C0CE1CEE5AD5}" presName="LevelOneTextNode" presStyleLbl="node0" presStyleIdx="0" presStyleCnt="1">
        <dgm:presLayoutVars>
          <dgm:chPref val="3"/>
        </dgm:presLayoutVars>
      </dgm:prSet>
      <dgm:spPr/>
      <dgm:t>
        <a:bodyPr/>
        <a:lstStyle/>
        <a:p>
          <a:endParaRPr lang="es-EC"/>
        </a:p>
      </dgm:t>
    </dgm:pt>
    <dgm:pt modelId="{09CD396B-9B8D-4A82-99CF-461B56BC9144}" type="pres">
      <dgm:prSet presAssocID="{9D0841B6-9B43-43BE-B914-C0CE1CEE5AD5}" presName="level2hierChild" presStyleCnt="0"/>
      <dgm:spPr/>
      <dgm:t>
        <a:bodyPr/>
        <a:lstStyle/>
        <a:p>
          <a:endParaRPr lang="es-EC"/>
        </a:p>
      </dgm:t>
    </dgm:pt>
    <dgm:pt modelId="{AC44D274-B89B-49FE-A814-8F0EDDD7819D}" type="pres">
      <dgm:prSet presAssocID="{82E9F87B-251C-4628-A6E1-F0C2BD5A48CF}" presName="conn2-1" presStyleLbl="parChTrans1D2" presStyleIdx="0" presStyleCnt="3"/>
      <dgm:spPr/>
      <dgm:t>
        <a:bodyPr/>
        <a:lstStyle/>
        <a:p>
          <a:endParaRPr lang="es-EC"/>
        </a:p>
      </dgm:t>
    </dgm:pt>
    <dgm:pt modelId="{AC29311D-5E72-4FB0-87A2-CB0CD302D2DD}" type="pres">
      <dgm:prSet presAssocID="{82E9F87B-251C-4628-A6E1-F0C2BD5A48CF}" presName="connTx" presStyleLbl="parChTrans1D2" presStyleIdx="0" presStyleCnt="3"/>
      <dgm:spPr/>
      <dgm:t>
        <a:bodyPr/>
        <a:lstStyle/>
        <a:p>
          <a:endParaRPr lang="es-EC"/>
        </a:p>
      </dgm:t>
    </dgm:pt>
    <dgm:pt modelId="{C51E73D3-1C9A-4291-A1ED-E0D679843A1A}" type="pres">
      <dgm:prSet presAssocID="{1C4908E3-EE93-482D-8221-806C79AA4C36}" presName="root2" presStyleCnt="0"/>
      <dgm:spPr/>
      <dgm:t>
        <a:bodyPr/>
        <a:lstStyle/>
        <a:p>
          <a:endParaRPr lang="es-EC"/>
        </a:p>
      </dgm:t>
    </dgm:pt>
    <dgm:pt modelId="{33777882-95BC-4A0A-84A0-0B8C03E5187C}" type="pres">
      <dgm:prSet presAssocID="{1C4908E3-EE93-482D-8221-806C79AA4C36}" presName="LevelTwoTextNode" presStyleLbl="node2" presStyleIdx="0" presStyleCnt="3">
        <dgm:presLayoutVars>
          <dgm:chPref val="3"/>
        </dgm:presLayoutVars>
      </dgm:prSet>
      <dgm:spPr/>
      <dgm:t>
        <a:bodyPr/>
        <a:lstStyle/>
        <a:p>
          <a:endParaRPr lang="es-EC"/>
        </a:p>
      </dgm:t>
    </dgm:pt>
    <dgm:pt modelId="{0460AC2A-1489-4DEA-8B0E-8303D55DA841}" type="pres">
      <dgm:prSet presAssocID="{1C4908E3-EE93-482D-8221-806C79AA4C36}" presName="level3hierChild" presStyleCnt="0"/>
      <dgm:spPr/>
      <dgm:t>
        <a:bodyPr/>
        <a:lstStyle/>
        <a:p>
          <a:endParaRPr lang="es-EC"/>
        </a:p>
      </dgm:t>
    </dgm:pt>
    <dgm:pt modelId="{D4EAC802-CD0A-4F4A-8D9B-A596FCDA3DE7}" type="pres">
      <dgm:prSet presAssocID="{41B8C584-C775-4C35-AC93-A6016C08A39D}" presName="conn2-1" presStyleLbl="parChTrans1D2" presStyleIdx="1" presStyleCnt="3"/>
      <dgm:spPr/>
      <dgm:t>
        <a:bodyPr/>
        <a:lstStyle/>
        <a:p>
          <a:endParaRPr lang="es-EC"/>
        </a:p>
      </dgm:t>
    </dgm:pt>
    <dgm:pt modelId="{3FA90D11-0AD2-494F-84BD-DC9169EA6286}" type="pres">
      <dgm:prSet presAssocID="{41B8C584-C775-4C35-AC93-A6016C08A39D}" presName="connTx" presStyleLbl="parChTrans1D2" presStyleIdx="1" presStyleCnt="3"/>
      <dgm:spPr/>
      <dgm:t>
        <a:bodyPr/>
        <a:lstStyle/>
        <a:p>
          <a:endParaRPr lang="es-EC"/>
        </a:p>
      </dgm:t>
    </dgm:pt>
    <dgm:pt modelId="{E0F96433-E030-49D4-96A8-CE3AD02E2381}" type="pres">
      <dgm:prSet presAssocID="{CB292263-BC90-4B1D-89DC-DD1071E851B4}" presName="root2" presStyleCnt="0"/>
      <dgm:spPr/>
      <dgm:t>
        <a:bodyPr/>
        <a:lstStyle/>
        <a:p>
          <a:endParaRPr lang="es-EC"/>
        </a:p>
      </dgm:t>
    </dgm:pt>
    <dgm:pt modelId="{63926475-0399-4DB5-A5D0-F670789A01E9}" type="pres">
      <dgm:prSet presAssocID="{CB292263-BC90-4B1D-89DC-DD1071E851B4}" presName="LevelTwoTextNode" presStyleLbl="node2" presStyleIdx="1" presStyleCnt="3">
        <dgm:presLayoutVars>
          <dgm:chPref val="3"/>
        </dgm:presLayoutVars>
      </dgm:prSet>
      <dgm:spPr/>
      <dgm:t>
        <a:bodyPr/>
        <a:lstStyle/>
        <a:p>
          <a:endParaRPr lang="es-EC"/>
        </a:p>
      </dgm:t>
    </dgm:pt>
    <dgm:pt modelId="{5EA1A890-E20E-4E65-9207-6AF733BF7CA0}" type="pres">
      <dgm:prSet presAssocID="{CB292263-BC90-4B1D-89DC-DD1071E851B4}" presName="level3hierChild" presStyleCnt="0"/>
      <dgm:spPr/>
      <dgm:t>
        <a:bodyPr/>
        <a:lstStyle/>
        <a:p>
          <a:endParaRPr lang="es-EC"/>
        </a:p>
      </dgm:t>
    </dgm:pt>
    <dgm:pt modelId="{DD004BF8-F39D-4301-A7D9-D0673D0275A7}" type="pres">
      <dgm:prSet presAssocID="{02A0E52E-CE61-4F53-BC6F-1375D88A6335}" presName="conn2-1" presStyleLbl="parChTrans1D2" presStyleIdx="2" presStyleCnt="3"/>
      <dgm:spPr/>
      <dgm:t>
        <a:bodyPr/>
        <a:lstStyle/>
        <a:p>
          <a:endParaRPr lang="es-EC"/>
        </a:p>
      </dgm:t>
    </dgm:pt>
    <dgm:pt modelId="{F5910954-DD18-47EF-BA29-81A67A943898}" type="pres">
      <dgm:prSet presAssocID="{02A0E52E-CE61-4F53-BC6F-1375D88A6335}" presName="connTx" presStyleLbl="parChTrans1D2" presStyleIdx="2" presStyleCnt="3"/>
      <dgm:spPr/>
      <dgm:t>
        <a:bodyPr/>
        <a:lstStyle/>
        <a:p>
          <a:endParaRPr lang="es-EC"/>
        </a:p>
      </dgm:t>
    </dgm:pt>
    <dgm:pt modelId="{DD2452C3-7511-4B36-899C-30A4714A0B9A}" type="pres">
      <dgm:prSet presAssocID="{AC1D5EFC-40E0-427E-A501-DE464CC091D0}" presName="root2" presStyleCnt="0"/>
      <dgm:spPr/>
      <dgm:t>
        <a:bodyPr/>
        <a:lstStyle/>
        <a:p>
          <a:endParaRPr lang="es-EC"/>
        </a:p>
      </dgm:t>
    </dgm:pt>
    <dgm:pt modelId="{F39B8834-FE2D-4946-9EAD-D38C3C1E3DC3}" type="pres">
      <dgm:prSet presAssocID="{AC1D5EFC-40E0-427E-A501-DE464CC091D0}" presName="LevelTwoTextNode" presStyleLbl="node2" presStyleIdx="2" presStyleCnt="3">
        <dgm:presLayoutVars>
          <dgm:chPref val="3"/>
        </dgm:presLayoutVars>
      </dgm:prSet>
      <dgm:spPr/>
      <dgm:t>
        <a:bodyPr/>
        <a:lstStyle/>
        <a:p>
          <a:endParaRPr lang="es-EC"/>
        </a:p>
      </dgm:t>
    </dgm:pt>
    <dgm:pt modelId="{A4BCA7EF-314A-45D3-B48B-8E4A224A9BB8}" type="pres">
      <dgm:prSet presAssocID="{AC1D5EFC-40E0-427E-A501-DE464CC091D0}" presName="level3hierChild" presStyleCnt="0"/>
      <dgm:spPr/>
      <dgm:t>
        <a:bodyPr/>
        <a:lstStyle/>
        <a:p>
          <a:endParaRPr lang="es-EC"/>
        </a:p>
      </dgm:t>
    </dgm:pt>
  </dgm:ptLst>
  <dgm:cxnLst>
    <dgm:cxn modelId="{693F9010-DA00-4D08-86A7-25C855617D60}" srcId="{9D0841B6-9B43-43BE-B914-C0CE1CEE5AD5}" destId="{AC1D5EFC-40E0-427E-A501-DE464CC091D0}" srcOrd="2" destOrd="0" parTransId="{02A0E52E-CE61-4F53-BC6F-1375D88A6335}" sibTransId="{0B88788E-EDAA-4A34-AA58-11F0531E75DF}"/>
    <dgm:cxn modelId="{EB642E6F-B266-4C31-A52B-ED8F4CC5111D}" type="presOf" srcId="{41B8C584-C775-4C35-AC93-A6016C08A39D}" destId="{D4EAC802-CD0A-4F4A-8D9B-A596FCDA3DE7}" srcOrd="0" destOrd="0" presId="urn:microsoft.com/office/officeart/2008/layout/HorizontalMultiLevelHierarchy"/>
    <dgm:cxn modelId="{E3B2663F-6F19-4E96-B7A3-3631362ECEDF}" type="presOf" srcId="{0CBE49C9-F66E-4F7F-B0BD-45D405BD4D56}" destId="{5E5F8E6F-279A-4181-ACFD-BD64E7B2E4DD}" srcOrd="0" destOrd="0" presId="urn:microsoft.com/office/officeart/2008/layout/HorizontalMultiLevelHierarchy"/>
    <dgm:cxn modelId="{259C9DCD-BEE2-44D0-BC0C-6C2A4C296D76}" type="presOf" srcId="{02A0E52E-CE61-4F53-BC6F-1375D88A6335}" destId="{DD004BF8-F39D-4301-A7D9-D0673D0275A7}" srcOrd="0" destOrd="0" presId="urn:microsoft.com/office/officeart/2008/layout/HorizontalMultiLevelHierarchy"/>
    <dgm:cxn modelId="{B5F7CF96-371B-42FC-8054-9346517524D2}" type="presOf" srcId="{02A0E52E-CE61-4F53-BC6F-1375D88A6335}" destId="{F5910954-DD18-47EF-BA29-81A67A943898}" srcOrd="1" destOrd="0" presId="urn:microsoft.com/office/officeart/2008/layout/HorizontalMultiLevelHierarchy"/>
    <dgm:cxn modelId="{F0E706F2-F106-428F-92FD-7A52E4E3154A}" srcId="{9D0841B6-9B43-43BE-B914-C0CE1CEE5AD5}" destId="{CB292263-BC90-4B1D-89DC-DD1071E851B4}" srcOrd="1" destOrd="0" parTransId="{41B8C584-C775-4C35-AC93-A6016C08A39D}" sibTransId="{3D701C98-3D71-4B3F-8A49-500464E1117C}"/>
    <dgm:cxn modelId="{F4ED0146-116A-4A92-994E-21030E2BB7BD}" type="presOf" srcId="{82E9F87B-251C-4628-A6E1-F0C2BD5A48CF}" destId="{AC29311D-5E72-4FB0-87A2-CB0CD302D2DD}" srcOrd="1" destOrd="0" presId="urn:microsoft.com/office/officeart/2008/layout/HorizontalMultiLevelHierarchy"/>
    <dgm:cxn modelId="{6CE044F7-B248-47D0-9B70-55A2F9B0F245}" type="presOf" srcId="{41B8C584-C775-4C35-AC93-A6016C08A39D}" destId="{3FA90D11-0AD2-494F-84BD-DC9169EA6286}" srcOrd="1" destOrd="0" presId="urn:microsoft.com/office/officeart/2008/layout/HorizontalMultiLevelHierarchy"/>
    <dgm:cxn modelId="{B6232574-5728-495D-845F-A34F5E635CB2}" type="presOf" srcId="{AC1D5EFC-40E0-427E-A501-DE464CC091D0}" destId="{F39B8834-FE2D-4946-9EAD-D38C3C1E3DC3}" srcOrd="0" destOrd="0" presId="urn:microsoft.com/office/officeart/2008/layout/HorizontalMultiLevelHierarchy"/>
    <dgm:cxn modelId="{66A712CB-C2E3-4C5D-908D-2A5BC27D0DDC}" srcId="{0CBE49C9-F66E-4F7F-B0BD-45D405BD4D56}" destId="{9D0841B6-9B43-43BE-B914-C0CE1CEE5AD5}" srcOrd="0" destOrd="0" parTransId="{4975D58E-9F2B-4658-AA7C-CB13ACDF802C}" sibTransId="{67706504-CBFD-43F4-A337-6C1414182A11}"/>
    <dgm:cxn modelId="{669CC05B-6BEA-496C-ACDB-B1AD391C140A}" type="presOf" srcId="{CB292263-BC90-4B1D-89DC-DD1071E851B4}" destId="{63926475-0399-4DB5-A5D0-F670789A01E9}" srcOrd="0" destOrd="0" presId="urn:microsoft.com/office/officeart/2008/layout/HorizontalMultiLevelHierarchy"/>
    <dgm:cxn modelId="{EE6B7A76-8E5C-416C-A38C-B30CD8CD4DCF}" type="presOf" srcId="{82E9F87B-251C-4628-A6E1-F0C2BD5A48CF}" destId="{AC44D274-B89B-49FE-A814-8F0EDDD7819D}" srcOrd="0" destOrd="0" presId="urn:microsoft.com/office/officeart/2008/layout/HorizontalMultiLevelHierarchy"/>
    <dgm:cxn modelId="{C41E1F28-F529-4DC8-B429-0810BF766285}" type="presOf" srcId="{1C4908E3-EE93-482D-8221-806C79AA4C36}" destId="{33777882-95BC-4A0A-84A0-0B8C03E5187C}" srcOrd="0" destOrd="0" presId="urn:microsoft.com/office/officeart/2008/layout/HorizontalMultiLevelHierarchy"/>
    <dgm:cxn modelId="{D55A7C7A-7159-4B51-9BD6-63F90AEDDC91}" type="presOf" srcId="{9D0841B6-9B43-43BE-B914-C0CE1CEE5AD5}" destId="{F59B2770-D34F-4F02-B206-AAB6FD9F5E03}" srcOrd="0" destOrd="0" presId="urn:microsoft.com/office/officeart/2008/layout/HorizontalMultiLevelHierarchy"/>
    <dgm:cxn modelId="{1FFD0A72-FA59-4DDE-A2F5-6FCDEDFFBE65}" srcId="{9D0841B6-9B43-43BE-B914-C0CE1CEE5AD5}" destId="{1C4908E3-EE93-482D-8221-806C79AA4C36}" srcOrd="0" destOrd="0" parTransId="{82E9F87B-251C-4628-A6E1-F0C2BD5A48CF}" sibTransId="{465FC62F-93EC-494C-8716-CEC096667D54}"/>
    <dgm:cxn modelId="{FA539A59-93B0-4A1D-83D2-012595E6E309}" type="presParOf" srcId="{5E5F8E6F-279A-4181-ACFD-BD64E7B2E4DD}" destId="{50715C62-8B36-4325-A187-1A1C567D2025}" srcOrd="0" destOrd="0" presId="urn:microsoft.com/office/officeart/2008/layout/HorizontalMultiLevelHierarchy"/>
    <dgm:cxn modelId="{92F946E2-C904-4FC3-9236-07B7E8B2DD61}" type="presParOf" srcId="{50715C62-8B36-4325-A187-1A1C567D2025}" destId="{F59B2770-D34F-4F02-B206-AAB6FD9F5E03}" srcOrd="0" destOrd="0" presId="urn:microsoft.com/office/officeart/2008/layout/HorizontalMultiLevelHierarchy"/>
    <dgm:cxn modelId="{F30F9D7C-FC2A-45B8-97B5-5DFCB0D904F6}" type="presParOf" srcId="{50715C62-8B36-4325-A187-1A1C567D2025}" destId="{09CD396B-9B8D-4A82-99CF-461B56BC9144}" srcOrd="1" destOrd="0" presId="urn:microsoft.com/office/officeart/2008/layout/HorizontalMultiLevelHierarchy"/>
    <dgm:cxn modelId="{CC338D8A-98D7-494E-BE75-F8EF8AA48835}" type="presParOf" srcId="{09CD396B-9B8D-4A82-99CF-461B56BC9144}" destId="{AC44D274-B89B-49FE-A814-8F0EDDD7819D}" srcOrd="0" destOrd="0" presId="urn:microsoft.com/office/officeart/2008/layout/HorizontalMultiLevelHierarchy"/>
    <dgm:cxn modelId="{CA2DA442-008D-4770-91A3-543EB26546E5}" type="presParOf" srcId="{AC44D274-B89B-49FE-A814-8F0EDDD7819D}" destId="{AC29311D-5E72-4FB0-87A2-CB0CD302D2DD}" srcOrd="0" destOrd="0" presId="urn:microsoft.com/office/officeart/2008/layout/HorizontalMultiLevelHierarchy"/>
    <dgm:cxn modelId="{91FAC30E-8946-4C25-B022-E024C98958F3}" type="presParOf" srcId="{09CD396B-9B8D-4A82-99CF-461B56BC9144}" destId="{C51E73D3-1C9A-4291-A1ED-E0D679843A1A}" srcOrd="1" destOrd="0" presId="urn:microsoft.com/office/officeart/2008/layout/HorizontalMultiLevelHierarchy"/>
    <dgm:cxn modelId="{A22930B3-BFE7-444F-B331-41F78FAD0C8D}" type="presParOf" srcId="{C51E73D3-1C9A-4291-A1ED-E0D679843A1A}" destId="{33777882-95BC-4A0A-84A0-0B8C03E5187C}" srcOrd="0" destOrd="0" presId="urn:microsoft.com/office/officeart/2008/layout/HorizontalMultiLevelHierarchy"/>
    <dgm:cxn modelId="{27D4C19A-54EB-422A-9338-1549A57AF3D6}" type="presParOf" srcId="{C51E73D3-1C9A-4291-A1ED-E0D679843A1A}" destId="{0460AC2A-1489-4DEA-8B0E-8303D55DA841}" srcOrd="1" destOrd="0" presId="urn:microsoft.com/office/officeart/2008/layout/HorizontalMultiLevelHierarchy"/>
    <dgm:cxn modelId="{86414A72-5C3A-494F-86FB-FAFB55E68417}" type="presParOf" srcId="{09CD396B-9B8D-4A82-99CF-461B56BC9144}" destId="{D4EAC802-CD0A-4F4A-8D9B-A596FCDA3DE7}" srcOrd="2" destOrd="0" presId="urn:microsoft.com/office/officeart/2008/layout/HorizontalMultiLevelHierarchy"/>
    <dgm:cxn modelId="{054A54B8-FDCD-4BF2-B7C7-8078899788A1}" type="presParOf" srcId="{D4EAC802-CD0A-4F4A-8D9B-A596FCDA3DE7}" destId="{3FA90D11-0AD2-494F-84BD-DC9169EA6286}" srcOrd="0" destOrd="0" presId="urn:microsoft.com/office/officeart/2008/layout/HorizontalMultiLevelHierarchy"/>
    <dgm:cxn modelId="{300DE098-D1DA-4C27-8D15-1617648B8A20}" type="presParOf" srcId="{09CD396B-9B8D-4A82-99CF-461B56BC9144}" destId="{E0F96433-E030-49D4-96A8-CE3AD02E2381}" srcOrd="3" destOrd="0" presId="urn:microsoft.com/office/officeart/2008/layout/HorizontalMultiLevelHierarchy"/>
    <dgm:cxn modelId="{63D45876-BD4E-4796-8874-C9074D47477F}" type="presParOf" srcId="{E0F96433-E030-49D4-96A8-CE3AD02E2381}" destId="{63926475-0399-4DB5-A5D0-F670789A01E9}" srcOrd="0" destOrd="0" presId="urn:microsoft.com/office/officeart/2008/layout/HorizontalMultiLevelHierarchy"/>
    <dgm:cxn modelId="{16995F9B-B340-4C1C-A5F8-F97C0F92109F}" type="presParOf" srcId="{E0F96433-E030-49D4-96A8-CE3AD02E2381}" destId="{5EA1A890-E20E-4E65-9207-6AF733BF7CA0}" srcOrd="1" destOrd="0" presId="urn:microsoft.com/office/officeart/2008/layout/HorizontalMultiLevelHierarchy"/>
    <dgm:cxn modelId="{C6360CA9-F25C-4F20-B159-6EC78105F32D}" type="presParOf" srcId="{09CD396B-9B8D-4A82-99CF-461B56BC9144}" destId="{DD004BF8-F39D-4301-A7D9-D0673D0275A7}" srcOrd="4" destOrd="0" presId="urn:microsoft.com/office/officeart/2008/layout/HorizontalMultiLevelHierarchy"/>
    <dgm:cxn modelId="{F790DFC4-B93B-4BC4-9433-CBB83256A45E}" type="presParOf" srcId="{DD004BF8-F39D-4301-A7D9-D0673D0275A7}" destId="{F5910954-DD18-47EF-BA29-81A67A943898}" srcOrd="0" destOrd="0" presId="urn:microsoft.com/office/officeart/2008/layout/HorizontalMultiLevelHierarchy"/>
    <dgm:cxn modelId="{27A68EDD-5F3B-4334-81CB-23DAE28FFA1A}" type="presParOf" srcId="{09CD396B-9B8D-4A82-99CF-461B56BC9144}" destId="{DD2452C3-7511-4B36-899C-30A4714A0B9A}" srcOrd="5" destOrd="0" presId="urn:microsoft.com/office/officeart/2008/layout/HorizontalMultiLevelHierarchy"/>
    <dgm:cxn modelId="{5E32A5E6-9E12-481C-A470-DF648BE3D5E0}" type="presParOf" srcId="{DD2452C3-7511-4B36-899C-30A4714A0B9A}" destId="{F39B8834-FE2D-4946-9EAD-D38C3C1E3DC3}" srcOrd="0" destOrd="0" presId="urn:microsoft.com/office/officeart/2008/layout/HorizontalMultiLevelHierarchy"/>
    <dgm:cxn modelId="{E1C1717C-95C5-48B4-B26F-9567243B5F9A}" type="presParOf" srcId="{DD2452C3-7511-4B36-899C-30A4714A0B9A}" destId="{A4BCA7EF-314A-45D3-B48B-8E4A224A9BB8}"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7586EF04-EE7B-4EBC-8DAF-66E5A9B7649A}" type="datetimeFigureOut">
              <a:rPr lang="es-EC" smtClean="0"/>
              <a:pPr/>
              <a:t>23/06/2017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F406688-C9DF-4028-BF5D-A6E41A65261A}"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586EF04-EE7B-4EBC-8DAF-66E5A9B7649A}" type="datetimeFigureOut">
              <a:rPr lang="es-EC" smtClean="0"/>
              <a:pPr/>
              <a:t>23/06/2017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F406688-C9DF-4028-BF5D-A6E41A65261A}"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586EF04-EE7B-4EBC-8DAF-66E5A9B7649A}" type="datetimeFigureOut">
              <a:rPr lang="es-EC" smtClean="0"/>
              <a:pPr/>
              <a:t>23/06/2017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F406688-C9DF-4028-BF5D-A6E41A65261A}"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586EF04-EE7B-4EBC-8DAF-66E5A9B7649A}" type="datetimeFigureOut">
              <a:rPr lang="es-EC" smtClean="0"/>
              <a:pPr/>
              <a:t>23/06/2017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F406688-C9DF-4028-BF5D-A6E41A65261A}"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586EF04-EE7B-4EBC-8DAF-66E5A9B7649A}" type="datetimeFigureOut">
              <a:rPr lang="es-EC" smtClean="0"/>
              <a:pPr/>
              <a:t>23/06/2017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F406688-C9DF-4028-BF5D-A6E41A65261A}"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7586EF04-EE7B-4EBC-8DAF-66E5A9B7649A}" type="datetimeFigureOut">
              <a:rPr lang="es-EC" smtClean="0"/>
              <a:pPr/>
              <a:t>23/06/2017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F406688-C9DF-4028-BF5D-A6E41A65261A}"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7586EF04-EE7B-4EBC-8DAF-66E5A9B7649A}" type="datetimeFigureOut">
              <a:rPr lang="es-EC" smtClean="0"/>
              <a:pPr/>
              <a:t>23/06/2017</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9F406688-C9DF-4028-BF5D-A6E41A65261A}"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7586EF04-EE7B-4EBC-8DAF-66E5A9B7649A}" type="datetimeFigureOut">
              <a:rPr lang="es-EC" smtClean="0"/>
              <a:pPr/>
              <a:t>23/06/2017</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9F406688-C9DF-4028-BF5D-A6E41A65261A}"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586EF04-EE7B-4EBC-8DAF-66E5A9B7649A}" type="datetimeFigureOut">
              <a:rPr lang="es-EC" smtClean="0"/>
              <a:pPr/>
              <a:t>23/06/2017</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9F406688-C9DF-4028-BF5D-A6E41A65261A}"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86EF04-EE7B-4EBC-8DAF-66E5A9B7649A}" type="datetimeFigureOut">
              <a:rPr lang="es-EC" smtClean="0"/>
              <a:pPr/>
              <a:t>23/06/2017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F406688-C9DF-4028-BF5D-A6E41A65261A}"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86EF04-EE7B-4EBC-8DAF-66E5A9B7649A}" type="datetimeFigureOut">
              <a:rPr lang="es-EC" smtClean="0"/>
              <a:pPr/>
              <a:t>23/06/2017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F406688-C9DF-4028-BF5D-A6E41A65261A}"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6EF04-EE7B-4EBC-8DAF-66E5A9B7649A}" type="datetimeFigureOut">
              <a:rPr lang="es-EC" smtClean="0"/>
              <a:pPr/>
              <a:t>23/06/2017</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06688-C9DF-4028-BF5D-A6E41A65261A}"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VIDEO%20INTRODUCCI&#210;N%20JEFE%20DE%20SALTO%202011.wmv"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2.png"/><Relationship Id="rId7" Type="http://schemas.openxmlformats.org/officeDocument/2006/relationships/slide" Target="slide1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11.xml"/><Relationship Id="rId10" Type="http://schemas.openxmlformats.org/officeDocument/2006/relationships/image" Target="../media/image13.wmf"/><Relationship Id="rId4" Type="http://schemas.openxmlformats.org/officeDocument/2006/relationships/image" Target="../media/image3.jpeg"/><Relationship Id="rId9" Type="http://schemas.openxmlformats.org/officeDocument/2006/relationships/slide" Target="slide15.xml"/></Relationships>
</file>

<file path=ppt/slides/_rels/slide11.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2.png"/><Relationship Id="rId7" Type="http://schemas.openxmlformats.org/officeDocument/2006/relationships/slide" Target="slide10.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2.png"/><Relationship Id="rId7" Type="http://schemas.openxmlformats.org/officeDocument/2006/relationships/slide" Target="slide10.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1.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2.png"/><Relationship Id="rId7" Type="http://schemas.openxmlformats.org/officeDocument/2006/relationships/slide" Target="slide10.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11.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2.png"/><Relationship Id="rId7" Type="http://schemas.openxmlformats.org/officeDocument/2006/relationships/slide" Target="slide10.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2.png"/><Relationship Id="rId7" Type="http://schemas.openxmlformats.org/officeDocument/2006/relationships/slide" Target="slide1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slide" Target="slide16.xml"/><Relationship Id="rId10" Type="http://schemas.openxmlformats.org/officeDocument/2006/relationships/image" Target="../media/image13.wmf"/><Relationship Id="rId4" Type="http://schemas.openxmlformats.org/officeDocument/2006/relationships/image" Target="../media/image3.jpeg"/><Relationship Id="rId9" Type="http://schemas.openxmlformats.org/officeDocument/2006/relationships/slide" Target="slide2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gif"/><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slide" Target="slide18.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gif"/><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gif"/><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image" Target="../media/image31.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32.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image" Target="../media/image33.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15.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image" Target="../media/image34.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image" Target="../media/image36.jpeg"/><Relationship Id="rId12" Type="http://schemas.openxmlformats.org/officeDocument/2006/relationships/diagramQuickStyle" Target="../diagrams/quickStyle1.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diagramLayout" Target="../diagrams/layout1.xml"/><Relationship Id="rId5" Type="http://schemas.openxmlformats.org/officeDocument/2006/relationships/image" Target="../media/image3.jpeg"/><Relationship Id="rId10" Type="http://schemas.openxmlformats.org/officeDocument/2006/relationships/diagramData" Target="../diagrams/data1.xml"/><Relationship Id="rId4" Type="http://schemas.openxmlformats.org/officeDocument/2006/relationships/image" Target="../media/image2.png"/><Relationship Id="rId9" Type="http://schemas.openxmlformats.org/officeDocument/2006/relationships/image" Target="../media/image19.gif"/><Relationship Id="rId14" Type="http://schemas.microsoft.com/office/2007/relationships/diagramDrawing" Target="../diagrams/drawing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gif"/><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image" Target="../media/image3.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2.png"/><Relationship Id="rId7"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jpeg"/><Relationship Id="rId9" Type="http://schemas.openxmlformats.org/officeDocument/2006/relationships/image" Target="../media/image19.gif"/></Relationships>
</file>

<file path=ppt/slides/_rels/slide27.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2.png"/><Relationship Id="rId7" Type="http://schemas.openxmlformats.org/officeDocument/2006/relationships/slide" Target="slide2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2.png"/><Relationship Id="rId7" Type="http://schemas.openxmlformats.org/officeDocument/2006/relationships/slide" Target="slide2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png"/><Relationship Id="rId7" Type="http://schemas.openxmlformats.org/officeDocument/2006/relationships/slide" Target="slide30.xml"/><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2.png"/><Relationship Id="rId7" Type="http://schemas.openxmlformats.org/officeDocument/2006/relationships/slide" Target="slide3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39.jpe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png"/><Relationship Id="rId7" Type="http://schemas.openxmlformats.org/officeDocument/2006/relationships/slide" Target="slide32.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image" Target="../media/image6.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15.gif"/><Relationship Id="rId5" Type="http://schemas.openxmlformats.org/officeDocument/2006/relationships/diagramData" Target="../diagrams/data2.xml"/><Relationship Id="rId10" Type="http://schemas.openxmlformats.org/officeDocument/2006/relationships/slide" Target="slide1.xml"/><Relationship Id="rId4" Type="http://schemas.openxmlformats.org/officeDocument/2006/relationships/image" Target="../media/image3.jpe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png"/><Relationship Id="rId7"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image" Target="../media/image13.wmf"/><Relationship Id="rId4" Type="http://schemas.openxmlformats.org/officeDocument/2006/relationships/image" Target="../media/image3.jpeg"/><Relationship Id="rId9" Type="http://schemas.openxmlformats.org/officeDocument/2006/relationships/slide" Target="slide10.xml"/></Relationships>
</file>

<file path=ppt/slides/_rels/slide5.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2.png"/><Relationship Id="rId7"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2.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2.png"/><Relationship Id="rId7"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5.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2.png"/><Relationship Id="rId7" Type="http://schemas.openxmlformats.org/officeDocument/2006/relationships/slide" Target="slide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2.png"/><Relationship Id="rId7"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png"/><Relationship Id="rId7" Type="http://schemas.openxmlformats.org/officeDocument/2006/relationships/image" Target="../media/image15.gif"/><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0"/>
          <p:cNvSpPr>
            <a:spLocks noChangeArrowheads="1"/>
          </p:cNvSpPr>
          <p:nvPr/>
        </p:nvSpPr>
        <p:spPr bwMode="auto">
          <a:xfrm>
            <a:off x="785813" y="0"/>
            <a:ext cx="8358187" cy="954088"/>
          </a:xfrm>
          <a:prstGeom prst="rect">
            <a:avLst/>
          </a:prstGeom>
          <a:gradFill>
            <a:gsLst>
              <a:gs pos="0">
                <a:schemeClr val="accent1">
                  <a:tint val="50000"/>
                  <a:satMod val="300000"/>
                </a:schemeClr>
              </a:gs>
              <a:gs pos="35000">
                <a:schemeClr val="accent1">
                  <a:tint val="37000"/>
                  <a:satMod val="300000"/>
                  <a:alpha val="50000"/>
                </a:schemeClr>
              </a:gs>
              <a:gs pos="100000">
                <a:schemeClr val="accent1">
                  <a:tint val="15000"/>
                  <a:satMod val="350000"/>
                </a:schemeClr>
              </a:gs>
            </a:gsLst>
          </a:gradFill>
          <a:ln>
            <a:solidFill>
              <a:schemeClr val="accent1">
                <a:shade val="95000"/>
                <a:satMod val="105000"/>
                <a:alpha val="0"/>
              </a:schemeClr>
            </a:solidFill>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algn="ctr" eaLnBrk="0" hangingPunct="0">
              <a:defRPr/>
            </a:pPr>
            <a:r>
              <a:rPr lang="en-US" sz="3200" b="1" dirty="0">
                <a:solidFill>
                  <a:srgbClr val="0000CC"/>
                </a:solidFill>
              </a:rPr>
              <a:t>ESCUELA POLITÉCNICA DEL EJÉRCITO</a:t>
            </a:r>
          </a:p>
          <a:p>
            <a:pPr algn="ctr" eaLnBrk="0" hangingPunct="0">
              <a:defRPr/>
            </a:pPr>
            <a:r>
              <a:rPr lang="en-US" sz="2400" b="1" dirty="0">
                <a:solidFill>
                  <a:srgbClr val="0000CC"/>
                </a:solidFill>
              </a:rPr>
              <a:t>DEPARTAMENTO DE SEGURIDAD Y DEFENSA</a:t>
            </a:r>
          </a:p>
        </p:txBody>
      </p:sp>
      <p:sp>
        <p:nvSpPr>
          <p:cNvPr id="16391" name="Rectangle 30">
            <a:hlinkClick r:id="rId2" action="ppaction://hlinkfile"/>
          </p:cNvPr>
          <p:cNvSpPr>
            <a:spLocks noChangeArrowheads="1"/>
          </p:cNvSpPr>
          <p:nvPr/>
        </p:nvSpPr>
        <p:spPr bwMode="auto">
          <a:xfrm>
            <a:off x="857250" y="1350963"/>
            <a:ext cx="8027988" cy="1138237"/>
          </a:xfrm>
          <a:prstGeom prst="rect">
            <a:avLst/>
          </a:prstGeom>
          <a:gradFill flip="none" rotWithShape="0">
            <a:gsLst>
              <a:gs pos="0">
                <a:srgbClr val="DFC687"/>
              </a:gs>
              <a:gs pos="0">
                <a:schemeClr val="accent1">
                  <a:tint val="37000"/>
                  <a:satMod val="300000"/>
                  <a:alpha val="70000"/>
                </a:schemeClr>
              </a:gs>
              <a:gs pos="100000">
                <a:schemeClr val="accent1">
                  <a:tint val="15000"/>
                  <a:satMod val="350000"/>
                  <a:alpha val="56000"/>
                </a:schemeClr>
              </a:gs>
            </a:gsLst>
            <a:lin ang="16200000" scaled="1"/>
            <a:tileRec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s-EC" sz="2000" b="1" dirty="0">
                <a:solidFill>
                  <a:srgbClr val="0000FF"/>
                </a:solidFill>
                <a:effectLst>
                  <a:outerShdw blurRad="38100" dist="38100" dir="2700000" algn="tl">
                    <a:srgbClr val="000000">
                      <a:alpha val="43137"/>
                    </a:srgbClr>
                  </a:outerShdw>
                </a:effectLst>
              </a:rPr>
              <a:t>PROYECTO DEL TRABAJO DE GRADO PREVIO A LA OBTENCIÓN DEL TÍTULO ACADÉMICO DE:</a:t>
            </a:r>
            <a:endParaRPr lang="es-ES" sz="2000" b="1" dirty="0">
              <a:solidFill>
                <a:srgbClr val="0000FF"/>
              </a:solidFill>
              <a:effectLst>
                <a:outerShdw blurRad="38100" dist="38100" dir="2700000" algn="tl">
                  <a:srgbClr val="000000">
                    <a:alpha val="43137"/>
                  </a:srgbClr>
                </a:outerShdw>
              </a:effectLst>
            </a:endParaRPr>
          </a:p>
          <a:p>
            <a:pPr algn="ctr">
              <a:defRPr/>
            </a:pPr>
            <a:r>
              <a:rPr lang="es-EC" sz="2800" b="1" dirty="0">
                <a:solidFill>
                  <a:srgbClr val="0000FF"/>
                </a:solidFill>
                <a:effectLst>
                  <a:outerShdw blurRad="38100" dist="38100" dir="2700000" algn="tl">
                    <a:srgbClr val="000000">
                      <a:alpha val="43137"/>
                    </a:srgbClr>
                  </a:outerShdw>
                </a:effectLst>
              </a:rPr>
              <a:t>LICENCIADO EN CIENCIAS MILITARES</a:t>
            </a:r>
            <a:endParaRPr lang="es-ES" sz="2800" b="1" dirty="0">
              <a:solidFill>
                <a:srgbClr val="0000FF"/>
              </a:solidFill>
              <a:effectLst>
                <a:outerShdw blurRad="38100" dist="38100" dir="2700000" algn="tl">
                  <a:srgbClr val="000000">
                    <a:alpha val="43137"/>
                  </a:srgbClr>
                </a:outerShdw>
              </a:effectLst>
            </a:endParaRPr>
          </a:p>
        </p:txBody>
      </p:sp>
      <p:sp>
        <p:nvSpPr>
          <p:cNvPr id="16392" name="Rectangle 30">
            <a:hlinkClick r:id="rId2" action="ppaction://hlinkfile"/>
          </p:cNvPr>
          <p:cNvSpPr>
            <a:spLocks noChangeArrowheads="1"/>
          </p:cNvSpPr>
          <p:nvPr/>
        </p:nvSpPr>
        <p:spPr bwMode="auto">
          <a:xfrm>
            <a:off x="1071538" y="3428911"/>
            <a:ext cx="7572375" cy="1200329"/>
          </a:xfrm>
          <a:prstGeom prst="rect">
            <a:avLst/>
          </a:prstGeom>
          <a:gradFill>
            <a:gsLst>
              <a:gs pos="0">
                <a:schemeClr val="accent4">
                  <a:shade val="51000"/>
                  <a:satMod val="130000"/>
                  <a:alpha val="74000"/>
                </a:schemeClr>
              </a:gs>
              <a:gs pos="80000">
                <a:schemeClr val="accent4">
                  <a:shade val="93000"/>
                  <a:satMod val="130000"/>
                  <a:alpha val="50000"/>
                </a:schemeClr>
              </a:gs>
              <a:gs pos="100000">
                <a:schemeClr val="accent4">
                  <a:shade val="94000"/>
                  <a:satMod val="135000"/>
                </a:schemeClr>
              </a:gs>
            </a:gsLst>
          </a:gradFill>
          <a:ln>
            <a:headEnd/>
            <a:tailEnd/>
          </a:ln>
        </p:spPr>
        <p:style>
          <a:lnRef idx="0">
            <a:schemeClr val="accent4"/>
          </a:lnRef>
          <a:fillRef idx="3">
            <a:schemeClr val="accent4"/>
          </a:fillRef>
          <a:effectRef idx="3">
            <a:schemeClr val="accent4"/>
          </a:effectRef>
          <a:fontRef idx="minor">
            <a:schemeClr val="lt1"/>
          </a:fontRef>
        </p:style>
        <p:txBody>
          <a:bodyPr anchor="ctr">
            <a:spAutoFit/>
          </a:bodyPr>
          <a:lstStyle/>
          <a:p>
            <a:pPr algn="just">
              <a:defRPr/>
            </a:pPr>
            <a:r>
              <a:rPr lang="es-EC" dirty="0" smtClean="0"/>
              <a:t>“ANÁLISIS </a:t>
            </a:r>
            <a:r>
              <a:rPr lang="es-EC" dirty="0"/>
              <a:t>DE LAS PRUEBAS FÍSICAS DE INGRESO DE LOS ASPIRANTES A CADETES Y SU INCIDENCIA EN EL RENDIMIENTO FÍSICO EN PRIMER CURSO MILITAR PERIODO </a:t>
            </a:r>
            <a:r>
              <a:rPr lang="es-EC" dirty="0" smtClean="0"/>
              <a:t>2010”</a:t>
            </a:r>
            <a:endParaRPr lang="es-EC" dirty="0"/>
          </a:p>
          <a:p>
            <a:pPr algn="just">
              <a:defRPr/>
            </a:pPr>
            <a:endParaRPr lang="es-EC" dirty="0">
              <a:solidFill>
                <a:srgbClr val="FFFF00"/>
              </a:solidFill>
            </a:endParaRPr>
          </a:p>
        </p:txBody>
      </p:sp>
      <p:sp>
        <p:nvSpPr>
          <p:cNvPr id="12" name="Text Box 104"/>
          <p:cNvSpPr txBox="1">
            <a:spLocks noChangeArrowheads="1"/>
          </p:cNvSpPr>
          <p:nvPr/>
        </p:nvSpPr>
        <p:spPr bwMode="auto">
          <a:xfrm>
            <a:off x="2357438" y="5319713"/>
            <a:ext cx="4857750" cy="1323439"/>
          </a:xfrm>
          <a:prstGeom prst="rect">
            <a:avLst/>
          </a:prstGeom>
          <a:gradFill>
            <a:gsLst>
              <a:gs pos="0">
                <a:schemeClr val="accent5">
                  <a:shade val="51000"/>
                  <a:satMod val="130000"/>
                </a:schemeClr>
              </a:gs>
              <a:gs pos="80000">
                <a:schemeClr val="accent5">
                  <a:shade val="93000"/>
                  <a:satMod val="130000"/>
                  <a:alpha val="6000"/>
                </a:schemeClr>
              </a:gs>
              <a:gs pos="100000">
                <a:schemeClr val="accent5">
                  <a:shade val="94000"/>
                  <a:satMod val="135000"/>
                </a:schemeClr>
              </a:gs>
            </a:gsLst>
          </a:gradFill>
          <a:ln>
            <a:headEnd/>
            <a:tailEnd/>
          </a:ln>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es-ES" sz="2000" b="1" dirty="0">
                <a:solidFill>
                  <a:srgbClr val="000099"/>
                </a:solidFill>
              </a:rPr>
              <a:t>AUTORES:</a:t>
            </a:r>
          </a:p>
          <a:p>
            <a:pPr algn="ctr">
              <a:defRPr/>
            </a:pPr>
            <a:endParaRPr lang="es-ES" sz="2000" b="1" dirty="0">
              <a:solidFill>
                <a:srgbClr val="000099"/>
              </a:solidFill>
            </a:endParaRPr>
          </a:p>
          <a:p>
            <a:pPr algn="ctr">
              <a:defRPr/>
            </a:pPr>
            <a:r>
              <a:rPr lang="es-ES" sz="2000" b="1" dirty="0" smtClean="0">
                <a:solidFill>
                  <a:srgbClr val="000099"/>
                </a:solidFill>
              </a:rPr>
              <a:t>BRIG. DE A.E. VILLACRES  JORGE </a:t>
            </a:r>
          </a:p>
          <a:p>
            <a:pPr algn="ctr">
              <a:defRPr/>
            </a:pPr>
            <a:r>
              <a:rPr lang="es-ES" sz="2000" b="1" dirty="0" smtClean="0">
                <a:solidFill>
                  <a:srgbClr val="000099"/>
                </a:solidFill>
              </a:rPr>
              <a:t>KDTE. DE A.E. PABLO A. </a:t>
            </a:r>
            <a:r>
              <a:rPr lang="es-ES" sz="2000" b="1" dirty="0">
                <a:solidFill>
                  <a:srgbClr val="000099"/>
                </a:solidFill>
              </a:rPr>
              <a:t>PAREDES R.</a:t>
            </a:r>
            <a:endParaRPr lang="es-ES" sz="2400" b="1" dirty="0">
              <a:solidFill>
                <a:srgbClr val="000099"/>
              </a:solidFill>
            </a:endParaRPr>
          </a:p>
        </p:txBody>
      </p:sp>
      <p:grpSp>
        <p:nvGrpSpPr>
          <p:cNvPr id="2" name="17 Grupo"/>
          <p:cNvGrpSpPr>
            <a:grpSpLocks/>
          </p:cNvGrpSpPr>
          <p:nvPr/>
        </p:nvGrpSpPr>
        <p:grpSpPr bwMode="auto">
          <a:xfrm>
            <a:off x="-71438" y="0"/>
            <a:ext cx="881063" cy="6858000"/>
            <a:chOff x="-71470" y="0"/>
            <a:chExt cx="881101" cy="6858000"/>
          </a:xfrm>
        </p:grpSpPr>
        <p:pic>
          <p:nvPicPr>
            <p:cNvPr id="18442" name="13 Imagen" descr="BANDERA.bmp"/>
            <p:cNvPicPr>
              <a:picLocks noChangeAspect="1"/>
            </p:cNvPicPr>
            <p:nvPr/>
          </p:nvPicPr>
          <p:blipFill>
            <a:blip r:embed="rId3" cstate="print"/>
            <a:srcRect t="2042"/>
            <a:stretch>
              <a:fillRect/>
            </a:stretch>
          </p:blipFill>
          <p:spPr bwMode="auto">
            <a:xfrm>
              <a:off x="1" y="0"/>
              <a:ext cx="785786" cy="6858000"/>
            </a:xfrm>
            <a:prstGeom prst="rect">
              <a:avLst/>
            </a:prstGeom>
            <a:noFill/>
            <a:ln w="9525">
              <a:noFill/>
              <a:miter lim="800000"/>
              <a:headEnd/>
              <a:tailEnd/>
            </a:ln>
          </p:spPr>
        </p:pic>
        <p:pic>
          <p:nvPicPr>
            <p:cNvPr id="18443" name="15 Imagen" descr="Copia de Escudo circulo.gif"/>
            <p:cNvPicPr>
              <a:picLocks noChangeAspect="1"/>
            </p:cNvPicPr>
            <p:nvPr/>
          </p:nvPicPr>
          <p:blipFill>
            <a:blip r:embed="rId4" cstate="print"/>
            <a:srcRect/>
            <a:stretch>
              <a:fillRect/>
            </a:stretch>
          </p:blipFill>
          <p:spPr bwMode="auto">
            <a:xfrm>
              <a:off x="-71470" y="214290"/>
              <a:ext cx="878089" cy="895335"/>
            </a:xfrm>
            <a:prstGeom prst="rect">
              <a:avLst/>
            </a:prstGeom>
            <a:noFill/>
            <a:ln w="9525">
              <a:noFill/>
              <a:miter lim="800000"/>
              <a:headEnd/>
              <a:tailEnd/>
            </a:ln>
          </p:spPr>
        </p:pic>
        <p:pic>
          <p:nvPicPr>
            <p:cNvPr id="18444" name="Picture 2" descr="espe"/>
            <p:cNvPicPr>
              <a:picLocks noChangeAspect="1" noChangeArrowheads="1"/>
            </p:cNvPicPr>
            <p:nvPr/>
          </p:nvPicPr>
          <p:blipFill>
            <a:blip r:embed="rId5" cstate="print"/>
            <a:srcRect l="5261" t="10297" r="5309" b="4750"/>
            <a:stretch>
              <a:fillRect/>
            </a:stretch>
          </p:blipFill>
          <p:spPr bwMode="auto">
            <a:xfrm>
              <a:off x="0" y="5572140"/>
              <a:ext cx="809631" cy="785818"/>
            </a:xfrm>
            <a:prstGeom prst="rect">
              <a:avLst/>
            </a:prstGeom>
            <a:noFill/>
            <a:ln w="9525">
              <a:noFill/>
              <a:miter lim="800000"/>
              <a:headEnd/>
              <a:tailEnd/>
            </a:ln>
          </p:spPr>
        </p:pic>
      </p:grpSp>
      <p:sp>
        <p:nvSpPr>
          <p:cNvPr id="17" name="Rectangle 30"/>
          <p:cNvSpPr>
            <a:spLocks noChangeArrowheads="1"/>
          </p:cNvSpPr>
          <p:nvPr/>
        </p:nvSpPr>
        <p:spPr bwMode="auto">
          <a:xfrm>
            <a:off x="3286125" y="2814638"/>
            <a:ext cx="2786063" cy="400050"/>
          </a:xfrm>
          <a:prstGeom prst="rect">
            <a:avLst/>
          </a:prstGeom>
          <a:gradFill flip="none" rotWithShape="0">
            <a:gsLst>
              <a:gs pos="0">
                <a:srgbClr val="DFC687"/>
              </a:gs>
              <a:gs pos="0">
                <a:schemeClr val="accent1">
                  <a:tint val="37000"/>
                  <a:satMod val="300000"/>
                  <a:alpha val="70000"/>
                </a:schemeClr>
              </a:gs>
              <a:gs pos="100000">
                <a:schemeClr val="accent1">
                  <a:tint val="15000"/>
                  <a:satMod val="350000"/>
                  <a:alpha val="56000"/>
                </a:schemeClr>
              </a:gs>
            </a:gsLst>
            <a:lin ang="16200000" scaled="1"/>
            <a:tileRec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s-ES" sz="2000" b="1" dirty="0">
                <a:solidFill>
                  <a:srgbClr val="0000CC"/>
                </a:solidFill>
                <a:effectLst>
                  <a:outerShdw blurRad="38100" dist="38100" dir="2700000" algn="tl">
                    <a:srgbClr val="000000">
                      <a:alpha val="43137"/>
                    </a:srgbClr>
                  </a:outerShdw>
                </a:effectLst>
              </a:rPr>
              <a:t>TEMA:</a:t>
            </a:r>
            <a:endParaRPr lang="es-ES" sz="2800" b="1" dirty="0">
              <a:solidFill>
                <a:srgbClr val="0000C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31747"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31748"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1" name="Rectangle 30"/>
          <p:cNvSpPr>
            <a:spLocks noChangeArrowheads="1"/>
          </p:cNvSpPr>
          <p:nvPr/>
        </p:nvSpPr>
        <p:spPr bwMode="auto">
          <a:xfrm>
            <a:off x="571500" y="0"/>
            <a:ext cx="8572500" cy="1138238"/>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s-EC" sz="2000" b="1" dirty="0" smtClean="0">
                <a:solidFill>
                  <a:srgbClr val="0000FF"/>
                </a:solidFill>
                <a:effectLst>
                  <a:outerShdw blurRad="38100" dist="38100" dir="2700000" algn="tl">
                    <a:srgbClr val="000000">
                      <a:alpha val="43137"/>
                    </a:srgbClr>
                  </a:outerShdw>
                </a:effectLst>
              </a:rPr>
              <a:t>PROYECTO DEL TRABAJO DE GRADO PREVIO A LA OBTENCIÓN DEL TÍTULO ACADÉMICO DE:</a:t>
            </a:r>
            <a:endParaRPr lang="es-ES" sz="2000" b="1" dirty="0" smtClean="0">
              <a:solidFill>
                <a:srgbClr val="0000FF"/>
              </a:solidFill>
              <a:effectLst>
                <a:outerShdw blurRad="38100" dist="38100" dir="2700000" algn="tl">
                  <a:srgbClr val="000000">
                    <a:alpha val="43137"/>
                  </a:srgbClr>
                </a:outerShdw>
              </a:effectLst>
            </a:endParaRPr>
          </a:p>
          <a:p>
            <a:pPr algn="ctr">
              <a:defRPr/>
            </a:pPr>
            <a:r>
              <a:rPr lang="es-EC" sz="2800" b="1" dirty="0" smtClean="0">
                <a:solidFill>
                  <a:srgbClr val="0000FF"/>
                </a:solidFill>
                <a:effectLst>
                  <a:outerShdw blurRad="38100" dist="38100" dir="2700000" algn="tl">
                    <a:srgbClr val="000000">
                      <a:alpha val="43137"/>
                    </a:srgbClr>
                  </a:outerShdw>
                </a:effectLst>
              </a:rPr>
              <a:t>LICENCIADO EN CIENCIAS MILITARES</a:t>
            </a:r>
            <a:r>
              <a:rPr lang="en-US" sz="2800" b="1" dirty="0" smtClean="0">
                <a:solidFill>
                  <a:srgbClr val="0000FF"/>
                </a:solidFill>
              </a:rPr>
              <a:t>  </a:t>
            </a:r>
            <a:endParaRPr lang="en-US" sz="2800" b="1" dirty="0">
              <a:solidFill>
                <a:srgbClr val="0000FF"/>
              </a:solidFill>
            </a:endParaRPr>
          </a:p>
        </p:txBody>
      </p:sp>
      <p:grpSp>
        <p:nvGrpSpPr>
          <p:cNvPr id="2" name="11 Grupo"/>
          <p:cNvGrpSpPr>
            <a:grpSpLocks/>
          </p:cNvGrpSpPr>
          <p:nvPr/>
        </p:nvGrpSpPr>
        <p:grpSpPr bwMode="auto">
          <a:xfrm>
            <a:off x="-71438" y="0"/>
            <a:ext cx="881063" cy="6858000"/>
            <a:chOff x="-71470" y="0"/>
            <a:chExt cx="881101" cy="6858000"/>
          </a:xfrm>
        </p:grpSpPr>
        <p:pic>
          <p:nvPicPr>
            <p:cNvPr id="31756"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31757"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31758"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sp>
        <p:nvSpPr>
          <p:cNvPr id="12" name="37 CuadroTexto"/>
          <p:cNvSpPr txBox="1">
            <a:spLocks noChangeArrowheads="1"/>
          </p:cNvSpPr>
          <p:nvPr/>
        </p:nvSpPr>
        <p:spPr bwMode="auto">
          <a:xfrm>
            <a:off x="827584" y="1412776"/>
            <a:ext cx="7818464" cy="461665"/>
          </a:xfrm>
          <a:prstGeom prst="rect">
            <a:avLst/>
          </a:prstGeom>
          <a:gradFill>
            <a:gsLst>
              <a:gs pos="0">
                <a:schemeClr val="lt1">
                  <a:tint val="80000"/>
                  <a:satMod val="300000"/>
                  <a:alpha val="0"/>
                </a:schemeClr>
              </a:gs>
              <a:gs pos="100000">
                <a:schemeClr val="lt1">
                  <a:shade val="30000"/>
                  <a:satMod val="200000"/>
                </a:schemeClr>
              </a:gs>
            </a:gsLst>
          </a:gradFill>
          <a:ln>
            <a:headEnd/>
            <a:tailEnd/>
          </a:ln>
        </p:spPr>
        <p:style>
          <a:lnRef idx="1">
            <a:schemeClr val="accent5"/>
          </a:lnRef>
          <a:fillRef idx="1003">
            <a:schemeClr val="lt1"/>
          </a:fillRef>
          <a:effectRef idx="2">
            <a:schemeClr val="accent5"/>
          </a:effectRef>
          <a:fontRef idx="minor">
            <a:schemeClr val="lt1"/>
          </a:fontRef>
        </p:style>
        <p:txBody>
          <a:bodyPr wrap="square">
            <a:spAutoFit/>
          </a:bodyPr>
          <a:lstStyle/>
          <a:p>
            <a:pPr>
              <a:buFont typeface="Wingdings" pitchFamily="2" charset="2"/>
              <a:buChar char="ü"/>
              <a:defRPr/>
            </a:pPr>
            <a:r>
              <a:rPr lang="es-EC"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CAPITULO II		 </a:t>
            </a:r>
            <a:r>
              <a:rPr lang="es-EC"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s-EC"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MARCO </a:t>
            </a:r>
            <a:r>
              <a:rPr lang="es-EC"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TEÓRICO</a:t>
            </a:r>
            <a:endParaRPr lang="es-EC"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 name="Rectangle 30"/>
          <p:cNvSpPr>
            <a:spLocks noChangeArrowheads="1"/>
          </p:cNvSpPr>
          <p:nvPr/>
        </p:nvSpPr>
        <p:spPr bwMode="auto">
          <a:xfrm>
            <a:off x="899592" y="2708920"/>
            <a:ext cx="7777162" cy="2400657"/>
          </a:xfrm>
          <a:prstGeom prst="rect">
            <a:avLst/>
          </a:prstGeom>
          <a:gradFill>
            <a:gsLst>
              <a:gs pos="0">
                <a:schemeClr val="accent1">
                  <a:shade val="51000"/>
                  <a:satMod val="130000"/>
                  <a:alpha val="57000"/>
                </a:schemeClr>
              </a:gs>
              <a:gs pos="80000">
                <a:schemeClr val="accent1">
                  <a:shade val="93000"/>
                  <a:satMod val="130000"/>
                  <a:alpha val="44000"/>
                </a:schemeClr>
              </a:gs>
              <a:gs pos="100000">
                <a:schemeClr val="accent1">
                  <a:shade val="94000"/>
                  <a:satMod val="135000"/>
                </a:schemeClr>
              </a:gs>
            </a:gsLst>
          </a:gradFill>
          <a:ln>
            <a:headEnd/>
            <a:tailEnd/>
          </a:ln>
        </p:spPr>
        <p:style>
          <a:lnRef idx="1">
            <a:schemeClr val="accent1"/>
          </a:lnRef>
          <a:fillRef idx="3">
            <a:schemeClr val="accent1"/>
          </a:fillRef>
          <a:effectRef idx="2">
            <a:schemeClr val="accent1"/>
          </a:effectRef>
          <a:fontRef idx="minor">
            <a:schemeClr val="lt1"/>
          </a:fontRef>
        </p:style>
        <p:txBody>
          <a:bodyPr wrap="square" anchor="ctr">
            <a:spAutoFit/>
          </a:bodyPr>
          <a:lstStyle/>
          <a:p>
            <a:pPr algn="just">
              <a:defRPr/>
            </a:pPr>
            <a:endParaRPr lang="es-ES" b="1" u="sng" dirty="0">
              <a:solidFill>
                <a:srgbClr val="0000FF"/>
              </a:solidFill>
              <a:effectLst>
                <a:outerShdw blurRad="38100" dist="38100" dir="2700000" algn="tl">
                  <a:srgbClr val="000000">
                    <a:alpha val="43137"/>
                  </a:srgbClr>
                </a:outerShdw>
              </a:effectLst>
            </a:endParaRPr>
          </a:p>
          <a:p>
            <a:pPr algn="ctr">
              <a:defRPr/>
            </a:pPr>
            <a:r>
              <a:rPr lang="es-ES" sz="2400" b="1" u="sng" dirty="0">
                <a:solidFill>
                  <a:srgbClr val="0000FF"/>
                </a:solidFill>
                <a:effectLst>
                  <a:outerShdw blurRad="38100" dist="38100" dir="2700000" algn="tl">
                    <a:srgbClr val="000000">
                      <a:alpha val="43137"/>
                    </a:srgbClr>
                  </a:outerShdw>
                </a:effectLst>
              </a:rPr>
              <a:t>TEMARIO</a:t>
            </a:r>
          </a:p>
          <a:p>
            <a:pPr algn="just">
              <a:defRPr/>
            </a:pPr>
            <a:endParaRPr lang="es-ES" b="1" dirty="0">
              <a:solidFill>
                <a:srgbClr val="0000FF"/>
              </a:solidFill>
              <a:effectLst>
                <a:outerShdw blurRad="38100" dist="38100" dir="2700000" algn="tl">
                  <a:srgbClr val="000000">
                    <a:alpha val="43137"/>
                  </a:srgbClr>
                </a:outerShdw>
              </a:effectLst>
            </a:endParaRPr>
          </a:p>
          <a:p>
            <a:pPr marL="342900" indent="-342900" algn="just">
              <a:buFontTx/>
              <a:buAutoNum type="alphaUcPeriod"/>
              <a:defRPr/>
            </a:pPr>
            <a:r>
              <a:rPr lang="es-EC" b="1" dirty="0">
                <a:solidFill>
                  <a:srgbClr val="0000FF"/>
                </a:solidFill>
                <a:effectLst>
                  <a:outerShdw blurRad="38100" dist="38100" dir="2700000" algn="tl">
                    <a:srgbClr val="000000">
                      <a:alpha val="43137"/>
                    </a:srgbClr>
                  </a:outerShdw>
                </a:effectLst>
              </a:rPr>
              <a:t>- </a:t>
            </a:r>
            <a:r>
              <a:rPr lang="es-EC" b="1" dirty="0">
                <a:solidFill>
                  <a:srgbClr val="0000FF"/>
                </a:solidFill>
                <a:effectLst>
                  <a:outerShdw blurRad="38100" dist="38100" dir="2700000" algn="tl">
                    <a:srgbClr val="000000">
                      <a:alpha val="43137"/>
                    </a:srgbClr>
                  </a:outerShdw>
                </a:effectLst>
                <a:hlinkClick r:id="rId5" action="ppaction://hlinksldjump"/>
              </a:rPr>
              <a:t>ANTECEDENTES DE INVESTIGACIÓN</a:t>
            </a:r>
            <a:endParaRPr lang="es-ES" b="1" dirty="0">
              <a:solidFill>
                <a:srgbClr val="0000FF"/>
              </a:solidFill>
              <a:effectLst>
                <a:outerShdw blurRad="38100" dist="38100" dir="2700000" algn="tl">
                  <a:srgbClr val="000000">
                    <a:alpha val="43137"/>
                  </a:srgbClr>
                </a:outerShdw>
              </a:effectLst>
            </a:endParaRPr>
          </a:p>
          <a:p>
            <a:pPr marL="342900" indent="-342900" algn="just">
              <a:buFontTx/>
              <a:buAutoNum type="alphaUcPeriod"/>
              <a:defRPr/>
            </a:pPr>
            <a:r>
              <a:rPr lang="es-ES" b="1" dirty="0">
                <a:solidFill>
                  <a:srgbClr val="0000FF"/>
                </a:solidFill>
                <a:effectLst>
                  <a:outerShdw blurRad="38100" dist="38100" dir="2700000" algn="tl">
                    <a:srgbClr val="000000">
                      <a:alpha val="43137"/>
                    </a:srgbClr>
                  </a:outerShdw>
                </a:effectLst>
              </a:rPr>
              <a:t>- </a:t>
            </a:r>
            <a:r>
              <a:rPr lang="es-ES" b="1" dirty="0">
                <a:solidFill>
                  <a:srgbClr val="0000FF"/>
                </a:solidFill>
                <a:effectLst>
                  <a:outerShdw blurRad="38100" dist="38100" dir="2700000" algn="tl">
                    <a:srgbClr val="000000">
                      <a:alpha val="43137"/>
                    </a:srgbClr>
                  </a:outerShdw>
                </a:effectLst>
                <a:hlinkClick r:id="rId6" action="ppaction://hlinksldjump"/>
              </a:rPr>
              <a:t>PRUEBA FÍSICA. </a:t>
            </a:r>
            <a:endParaRPr lang="es-ES" b="1" dirty="0" smtClean="0">
              <a:solidFill>
                <a:srgbClr val="0000FF"/>
              </a:solidFill>
              <a:effectLst>
                <a:outerShdw blurRad="38100" dist="38100" dir="2700000" algn="tl">
                  <a:srgbClr val="000000">
                    <a:alpha val="43137"/>
                  </a:srgbClr>
                </a:outerShdw>
              </a:effectLst>
            </a:endParaRPr>
          </a:p>
          <a:p>
            <a:pPr marL="342900" indent="-342900" algn="just">
              <a:buFontTx/>
              <a:buAutoNum type="alphaUcPeriod"/>
              <a:defRPr/>
            </a:pPr>
            <a:r>
              <a:rPr lang="es-ES" b="1" dirty="0" smtClean="0">
                <a:solidFill>
                  <a:srgbClr val="0000FF"/>
                </a:solidFill>
                <a:effectLst>
                  <a:outerShdw blurRad="38100" dist="38100" dir="2700000" algn="tl">
                    <a:srgbClr val="000000">
                      <a:alpha val="43137"/>
                    </a:srgbClr>
                  </a:outerShdw>
                </a:effectLst>
              </a:rPr>
              <a:t>-</a:t>
            </a:r>
            <a:r>
              <a:rPr lang="es-ES" b="1" dirty="0" smtClean="0">
                <a:solidFill>
                  <a:srgbClr val="0000FF"/>
                </a:solidFill>
                <a:effectLst>
                  <a:outerShdw blurRad="38100" dist="38100" dir="2700000" algn="tl">
                    <a:srgbClr val="000000">
                      <a:alpha val="43137"/>
                    </a:srgbClr>
                  </a:outerShdw>
                </a:effectLst>
                <a:hlinkClick r:id="rId7" action="ppaction://hlinksldjump"/>
              </a:rPr>
              <a:t>MEJORAR </a:t>
            </a:r>
            <a:r>
              <a:rPr lang="es-ES" b="1" dirty="0">
                <a:solidFill>
                  <a:srgbClr val="0000FF"/>
                </a:solidFill>
                <a:effectLst>
                  <a:outerShdw blurRad="38100" dist="38100" dir="2700000" algn="tl">
                    <a:srgbClr val="000000">
                      <a:alpha val="43137"/>
                    </a:srgbClr>
                  </a:outerShdw>
                </a:effectLst>
                <a:hlinkClick r:id="rId7" action="ppaction://hlinksldjump"/>
              </a:rPr>
              <a:t>LA CONDICIÓN FÍSICA </a:t>
            </a:r>
            <a:endParaRPr lang="es-ES" b="1" dirty="0" smtClean="0">
              <a:solidFill>
                <a:srgbClr val="0000FF"/>
              </a:solidFill>
              <a:effectLst>
                <a:outerShdw blurRad="38100" dist="38100" dir="2700000" algn="tl">
                  <a:srgbClr val="000000">
                    <a:alpha val="43137"/>
                  </a:srgbClr>
                </a:outerShdw>
              </a:effectLst>
            </a:endParaRPr>
          </a:p>
          <a:p>
            <a:pPr marL="342900" lvl="0" indent="-342900" algn="just">
              <a:buFontTx/>
              <a:buAutoNum type="alphaUcPeriod"/>
              <a:defRPr/>
            </a:pPr>
            <a:r>
              <a:rPr lang="es-EC" b="1" dirty="0" smtClean="0">
                <a:solidFill>
                  <a:srgbClr val="0000FF"/>
                </a:solidFill>
                <a:effectLst>
                  <a:outerShdw blurRad="38100" dist="38100" dir="2700000" algn="tl">
                    <a:srgbClr val="000000">
                      <a:alpha val="43137"/>
                    </a:srgbClr>
                  </a:outerShdw>
                </a:effectLst>
              </a:rPr>
              <a:t>-</a:t>
            </a:r>
            <a:r>
              <a:rPr lang="es-EC" b="1" dirty="0" smtClean="0">
                <a:solidFill>
                  <a:srgbClr val="0000FF"/>
                </a:solidFill>
                <a:effectLst>
                  <a:outerShdw blurRad="38100" dist="38100" dir="2700000" algn="tl">
                    <a:srgbClr val="000000">
                      <a:alpha val="43137"/>
                    </a:srgbClr>
                  </a:outerShdw>
                </a:effectLst>
                <a:hlinkClick r:id="rId8" action="ppaction://hlinksldjump"/>
              </a:rPr>
              <a:t>EJERCICIOS PARA DESARROLLAR ESTA CUALIDAD FÍSICA</a:t>
            </a:r>
            <a:endParaRPr lang="es-EC" b="1" dirty="0" smtClean="0">
              <a:solidFill>
                <a:srgbClr val="0000FF"/>
              </a:solidFill>
              <a:effectLst>
                <a:outerShdw blurRad="38100" dist="38100" dir="2700000" algn="tl">
                  <a:srgbClr val="000000">
                    <a:alpha val="43137"/>
                  </a:srgbClr>
                </a:outerShdw>
              </a:effectLst>
            </a:endParaRPr>
          </a:p>
          <a:p>
            <a:pPr marL="342900" lvl="0" indent="-342900" algn="just">
              <a:buFontTx/>
              <a:buAutoNum type="alphaUcPeriod"/>
              <a:defRPr/>
            </a:pPr>
            <a:endParaRPr lang="es-EC" b="1" dirty="0" smtClean="0">
              <a:solidFill>
                <a:srgbClr val="0000FF"/>
              </a:solidFill>
              <a:effectLst>
                <a:outerShdw blurRad="38100" dist="38100" dir="2700000" algn="tl">
                  <a:srgbClr val="000000">
                    <a:alpha val="43137"/>
                  </a:srgbClr>
                </a:outerShdw>
              </a:effectLst>
            </a:endParaRPr>
          </a:p>
        </p:txBody>
      </p:sp>
      <p:pic>
        <p:nvPicPr>
          <p:cNvPr id="3074" name="Picture 2" descr="C:\Program Files (x86)\Microsoft Office\MEDIA\CAGCAT10\j0217698.wmf">
            <a:hlinkClick r:id="rId9" action="ppaction://hlinksldjump"/>
          </p:cNvPr>
          <p:cNvPicPr>
            <a:picLocks noChangeAspect="1" noChangeArrowheads="1"/>
          </p:cNvPicPr>
          <p:nvPr/>
        </p:nvPicPr>
        <p:blipFill>
          <a:blip r:embed="rId10" cstate="print"/>
          <a:srcRect/>
          <a:stretch>
            <a:fillRect/>
          </a:stretch>
        </p:blipFill>
        <p:spPr bwMode="auto">
          <a:xfrm>
            <a:off x="7648102" y="5408286"/>
            <a:ext cx="1495898" cy="144971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3555"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3556"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0" name="9 CuadroTexto"/>
          <p:cNvSpPr txBox="1"/>
          <p:nvPr/>
        </p:nvSpPr>
        <p:spPr>
          <a:xfrm>
            <a:off x="899592" y="1124744"/>
            <a:ext cx="4824536" cy="55307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177800" lvl="3" indent="-163513" algn="just">
              <a:spcBef>
                <a:spcPct val="20000"/>
              </a:spcBef>
              <a:buSzPct val="90000"/>
              <a:buFont typeface="Arial" pitchFamily="34" charset="0"/>
              <a:buChar char="•"/>
              <a:defRPr/>
            </a:pPr>
            <a:r>
              <a:rPr lang="es-EC" sz="2700" dirty="0" smtClean="0"/>
              <a:t>Para la presente investigación se toma en cuenta múltiples referencias; Pruebas de ingreso, pruebas físicas, información de internet asesoramiento y recomendaciones de personas involucradas con estos temas para determinar la manera en que las pruebas de ingreso inciden en el rendimiento físico durante el primer curso militar.</a:t>
            </a:r>
          </a:p>
          <a:p>
            <a:pPr marL="177800" lvl="3" indent="-163513" algn="just">
              <a:spcBef>
                <a:spcPct val="20000"/>
              </a:spcBef>
              <a:buSzPct val="90000"/>
              <a:buFont typeface="Arial" pitchFamily="34" charset="0"/>
              <a:buChar char="•"/>
              <a:defRPr/>
            </a:pPr>
            <a:endParaRPr lang="es-EC" sz="2700" dirty="0" smtClean="0"/>
          </a:p>
          <a:p>
            <a:pPr marL="177800" lvl="3" indent="-163513" algn="just">
              <a:spcBef>
                <a:spcPct val="20000"/>
              </a:spcBef>
              <a:buSzPct val="90000"/>
              <a:buFont typeface="Arial" pitchFamily="34" charset="0"/>
              <a:buChar char="•"/>
              <a:defRPr/>
            </a:pPr>
            <a:endParaRPr lang="en-US" sz="20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30"/>
          <p:cNvSpPr>
            <a:spLocks noChangeArrowheads="1"/>
          </p:cNvSpPr>
          <p:nvPr/>
        </p:nvSpPr>
        <p:spPr bwMode="auto">
          <a:xfrm>
            <a:off x="571500" y="-29897"/>
            <a:ext cx="8572500" cy="954107"/>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marL="971550" lvl="1" indent="-514350" eaLnBrk="0" hangingPunct="0">
              <a:buFont typeface="+mj-lt"/>
              <a:buAutoNum type="alphaUcPeriod" startAt="3"/>
              <a:defRPr/>
            </a:pPr>
            <a:endParaRPr lang="en-US" sz="2800" b="1" dirty="0" smtClean="0">
              <a:solidFill>
                <a:srgbClr val="0000CC"/>
              </a:solidFill>
            </a:endParaRPr>
          </a:p>
          <a:p>
            <a:pPr marL="971550" lvl="1" indent="-514350" eaLnBrk="0" hangingPunct="0">
              <a:defRPr/>
            </a:pPr>
            <a:r>
              <a:rPr lang="es-EC" sz="2800" b="1" dirty="0" smtClean="0">
                <a:solidFill>
                  <a:srgbClr val="0000FF"/>
                </a:solidFill>
                <a:effectLst>
                  <a:outerShdw blurRad="38100" dist="38100" dir="2700000" algn="tl">
                    <a:srgbClr val="000000">
                      <a:alpha val="43137"/>
                    </a:srgbClr>
                  </a:outerShdw>
                </a:effectLst>
              </a:rPr>
              <a:t>ANTECEDENTES DE INVESTIGACIÓN</a:t>
            </a:r>
            <a:r>
              <a:rPr lang="en-US" sz="2800" b="1" dirty="0" smtClean="0">
                <a:solidFill>
                  <a:srgbClr val="0000CC"/>
                </a:solidFill>
              </a:rPr>
              <a:t>  </a:t>
            </a:r>
            <a:endParaRPr lang="en-US" sz="2800" b="1" dirty="0">
              <a:solidFill>
                <a:srgbClr val="0000CC"/>
              </a:solidFill>
            </a:endParaRPr>
          </a:p>
        </p:txBody>
      </p:sp>
      <p:cxnSp>
        <p:nvCxnSpPr>
          <p:cNvPr id="17" name="16 Conector recto"/>
          <p:cNvCxnSpPr/>
          <p:nvPr/>
        </p:nvCxnSpPr>
        <p:spPr>
          <a:xfrm>
            <a:off x="0" y="980728"/>
            <a:ext cx="9144000" cy="1588"/>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 name="11 Grupo"/>
          <p:cNvGrpSpPr>
            <a:grpSpLocks/>
          </p:cNvGrpSpPr>
          <p:nvPr/>
        </p:nvGrpSpPr>
        <p:grpSpPr bwMode="auto">
          <a:xfrm>
            <a:off x="-71438" y="0"/>
            <a:ext cx="881063" cy="6858000"/>
            <a:chOff x="-71470" y="0"/>
            <a:chExt cx="881101" cy="6858000"/>
          </a:xfrm>
        </p:grpSpPr>
        <p:pic>
          <p:nvPicPr>
            <p:cNvPr id="23565"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23566"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23567"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pic>
        <p:nvPicPr>
          <p:cNvPr id="15" name="14 Imagen" descr="ESMIL88.jpg"/>
          <p:cNvPicPr>
            <a:picLocks noChangeAspect="1"/>
          </p:cNvPicPr>
          <p:nvPr/>
        </p:nvPicPr>
        <p:blipFill>
          <a:blip r:embed="rId5" cstate="print"/>
          <a:stretch>
            <a:fillRect/>
          </a:stretch>
        </p:blipFill>
        <p:spPr>
          <a:xfrm>
            <a:off x="5796136" y="1124744"/>
            <a:ext cx="3347864" cy="2664296"/>
          </a:xfrm>
          <a:prstGeom prst="rect">
            <a:avLst/>
          </a:prstGeom>
        </p:spPr>
      </p:pic>
      <p:pic>
        <p:nvPicPr>
          <p:cNvPr id="20" name="19 Imagen" descr="ESMIL104.jpg"/>
          <p:cNvPicPr>
            <a:picLocks noChangeAspect="1"/>
          </p:cNvPicPr>
          <p:nvPr/>
        </p:nvPicPr>
        <p:blipFill>
          <a:blip r:embed="rId6" cstate="print"/>
          <a:stretch>
            <a:fillRect/>
          </a:stretch>
        </p:blipFill>
        <p:spPr>
          <a:xfrm>
            <a:off x="5796136" y="3861048"/>
            <a:ext cx="3347864" cy="2996952"/>
          </a:xfrm>
          <a:prstGeom prst="rect">
            <a:avLst/>
          </a:prstGeom>
        </p:spPr>
      </p:pic>
      <p:pic>
        <p:nvPicPr>
          <p:cNvPr id="16" name="15 Imagen" descr="J0213506.GIF">
            <a:hlinkClick r:id="rId7" action="ppaction://hlinksldjump"/>
          </p:cNvPr>
          <p:cNvPicPr>
            <a:picLocks noChangeAspect="1"/>
          </p:cNvPicPr>
          <p:nvPr/>
        </p:nvPicPr>
        <p:blipFill>
          <a:blip r:embed="rId8" cstate="print"/>
          <a:stretch>
            <a:fillRect/>
          </a:stretch>
        </p:blipFill>
        <p:spPr>
          <a:xfrm>
            <a:off x="8001000" y="5905500"/>
            <a:ext cx="1143000" cy="9525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3555"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3556"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0" name="9 CuadroTexto"/>
          <p:cNvSpPr txBox="1"/>
          <p:nvPr/>
        </p:nvSpPr>
        <p:spPr>
          <a:xfrm>
            <a:off x="755576" y="980728"/>
            <a:ext cx="4968552" cy="580158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S" sz="2200" dirty="0" smtClean="0"/>
              <a:t>Actividad que sirve, para medir la capacidad de un individuo, para hacer alguna habilidad física, como pueden ser, la velocidad, la fuerza o la resistencia.</a:t>
            </a:r>
            <a:endParaRPr lang="es-EC" sz="2200" dirty="0" smtClean="0"/>
          </a:p>
          <a:p>
            <a:pPr algn="just"/>
            <a:r>
              <a:rPr lang="es-ES" sz="2200" dirty="0" smtClean="0"/>
              <a:t>Las pruebas físicas son:</a:t>
            </a:r>
          </a:p>
          <a:p>
            <a:pPr algn="just"/>
            <a:endParaRPr lang="es-ES" sz="2200" dirty="0" smtClean="0"/>
          </a:p>
          <a:p>
            <a:pPr lvl="0" algn="just">
              <a:buFont typeface="Arial" pitchFamily="34" charset="0"/>
              <a:buChar char="•"/>
            </a:pPr>
            <a:r>
              <a:rPr lang="en-US" sz="2200" dirty="0" err="1" smtClean="0"/>
              <a:t>VELOCIDAD</a:t>
            </a:r>
            <a:endParaRPr lang="en-US" sz="2200" dirty="0" smtClean="0"/>
          </a:p>
          <a:p>
            <a:pPr algn="just"/>
            <a:endParaRPr lang="es-ES" sz="2200" dirty="0" smtClean="0"/>
          </a:p>
          <a:p>
            <a:pPr lvl="0" algn="just">
              <a:buFont typeface="Arial" pitchFamily="34" charset="0"/>
              <a:buChar char="•"/>
            </a:pPr>
            <a:r>
              <a:rPr lang="es-EC" sz="2200" dirty="0" smtClean="0"/>
              <a:t>RESISTENCIA</a:t>
            </a:r>
          </a:p>
          <a:p>
            <a:pPr lvl="0" algn="just"/>
            <a:endParaRPr lang="es-EC" sz="2200" dirty="0" smtClean="0"/>
          </a:p>
          <a:p>
            <a:pPr lvl="0" algn="just">
              <a:buFont typeface="Arial" pitchFamily="34" charset="0"/>
              <a:buChar char="•"/>
            </a:pPr>
            <a:r>
              <a:rPr lang="en-US" sz="2200" dirty="0" err="1" smtClean="0"/>
              <a:t>FLEXIBILIDAD</a:t>
            </a:r>
            <a:endParaRPr lang="en-US" sz="2200" dirty="0" smtClean="0"/>
          </a:p>
          <a:p>
            <a:pPr lvl="0" algn="just"/>
            <a:endParaRPr lang="en-US" sz="2200" dirty="0" smtClean="0"/>
          </a:p>
          <a:p>
            <a:pPr lvl="0" algn="just"/>
            <a:endParaRPr lang="en-US" sz="2200" dirty="0" smtClean="0"/>
          </a:p>
          <a:p>
            <a:pPr lvl="0" algn="just">
              <a:buFont typeface="Arial" pitchFamily="34" charset="0"/>
              <a:buChar char="•"/>
            </a:pPr>
            <a:r>
              <a:rPr lang="en-US" sz="2200" dirty="0" err="1" smtClean="0"/>
              <a:t>FUERZA</a:t>
            </a:r>
            <a:endParaRPr lang="es-EC" sz="2200" dirty="0" smtClean="0"/>
          </a:p>
          <a:p>
            <a:pPr algn="just"/>
            <a:endParaRPr lang="es-EC" sz="2100" dirty="0" smtClean="0"/>
          </a:p>
          <a:p>
            <a:endParaRPr lang="es-EC" sz="2100" dirty="0" smtClean="0"/>
          </a:p>
          <a:p>
            <a:endParaRPr lang="es-ES" sz="2100" dirty="0" smtClean="0"/>
          </a:p>
        </p:txBody>
      </p:sp>
      <p:sp>
        <p:nvSpPr>
          <p:cNvPr id="11" name="Rectangle 30"/>
          <p:cNvSpPr>
            <a:spLocks noChangeArrowheads="1"/>
          </p:cNvSpPr>
          <p:nvPr/>
        </p:nvSpPr>
        <p:spPr bwMode="auto">
          <a:xfrm>
            <a:off x="571500" y="-29897"/>
            <a:ext cx="8572500" cy="954107"/>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marL="971550" lvl="1" indent="-514350" eaLnBrk="0" hangingPunct="0">
              <a:buFont typeface="+mj-lt"/>
              <a:buAutoNum type="alphaUcPeriod" startAt="3"/>
              <a:defRPr/>
            </a:pPr>
            <a:endParaRPr lang="en-US" sz="2800" b="1" dirty="0" smtClean="0">
              <a:solidFill>
                <a:srgbClr val="0000CC"/>
              </a:solidFill>
            </a:endParaRPr>
          </a:p>
          <a:p>
            <a:pPr marL="971550" lvl="1" indent="-514350" eaLnBrk="0" hangingPunct="0">
              <a:defRPr/>
            </a:pPr>
            <a:r>
              <a:rPr lang="es-ES" sz="2800" b="1" dirty="0" smtClean="0">
                <a:solidFill>
                  <a:srgbClr val="0000FF"/>
                </a:solidFill>
                <a:effectLst>
                  <a:outerShdw blurRad="38100" dist="38100" dir="2700000" algn="tl">
                    <a:srgbClr val="000000">
                      <a:alpha val="43137"/>
                    </a:srgbClr>
                  </a:outerShdw>
                </a:effectLst>
              </a:rPr>
              <a:t>PRUEBA FÍSICA DE INGRESO</a:t>
            </a:r>
            <a:endParaRPr lang="en-US" sz="2800" b="1" dirty="0">
              <a:solidFill>
                <a:srgbClr val="0000CC"/>
              </a:solidFill>
            </a:endParaRPr>
          </a:p>
        </p:txBody>
      </p:sp>
      <p:cxnSp>
        <p:nvCxnSpPr>
          <p:cNvPr id="17" name="16 Conector recto"/>
          <p:cNvCxnSpPr/>
          <p:nvPr/>
        </p:nvCxnSpPr>
        <p:spPr>
          <a:xfrm>
            <a:off x="0" y="980728"/>
            <a:ext cx="9144000" cy="1588"/>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 name="11 Grupo"/>
          <p:cNvGrpSpPr>
            <a:grpSpLocks/>
          </p:cNvGrpSpPr>
          <p:nvPr/>
        </p:nvGrpSpPr>
        <p:grpSpPr bwMode="auto">
          <a:xfrm>
            <a:off x="-71438" y="0"/>
            <a:ext cx="881063" cy="6858000"/>
            <a:chOff x="-71470" y="0"/>
            <a:chExt cx="881101" cy="6858000"/>
          </a:xfrm>
        </p:grpSpPr>
        <p:pic>
          <p:nvPicPr>
            <p:cNvPr id="23565"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23566"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23567"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pic>
        <p:nvPicPr>
          <p:cNvPr id="18" name="17 Imagen" descr="Esmil35.jpg"/>
          <p:cNvPicPr>
            <a:picLocks noChangeAspect="1"/>
          </p:cNvPicPr>
          <p:nvPr/>
        </p:nvPicPr>
        <p:blipFill>
          <a:blip r:embed="rId5" cstate="print"/>
          <a:stretch>
            <a:fillRect/>
          </a:stretch>
        </p:blipFill>
        <p:spPr>
          <a:xfrm>
            <a:off x="5796136" y="1052736"/>
            <a:ext cx="3347864" cy="2350827"/>
          </a:xfrm>
          <a:prstGeom prst="rect">
            <a:avLst/>
          </a:prstGeom>
        </p:spPr>
      </p:pic>
      <p:pic>
        <p:nvPicPr>
          <p:cNvPr id="19" name="18 Imagen" descr="Esmil01.jpg"/>
          <p:cNvPicPr>
            <a:picLocks noChangeAspect="1"/>
          </p:cNvPicPr>
          <p:nvPr/>
        </p:nvPicPr>
        <p:blipFill>
          <a:blip r:embed="rId6" cstate="print"/>
          <a:stretch>
            <a:fillRect/>
          </a:stretch>
        </p:blipFill>
        <p:spPr>
          <a:xfrm>
            <a:off x="5796136" y="3284984"/>
            <a:ext cx="3347864" cy="3573016"/>
          </a:xfrm>
          <a:prstGeom prst="rect">
            <a:avLst/>
          </a:prstGeom>
        </p:spPr>
      </p:pic>
      <p:pic>
        <p:nvPicPr>
          <p:cNvPr id="16" name="15 Imagen" descr="J0213506.GIF">
            <a:hlinkClick r:id="rId7" action="ppaction://hlinksldjump"/>
          </p:cNvPr>
          <p:cNvPicPr>
            <a:picLocks noChangeAspect="1"/>
          </p:cNvPicPr>
          <p:nvPr/>
        </p:nvPicPr>
        <p:blipFill>
          <a:blip r:embed="rId8" cstate="print"/>
          <a:stretch>
            <a:fillRect/>
          </a:stretch>
        </p:blipFill>
        <p:spPr>
          <a:xfrm>
            <a:off x="8001000" y="5905500"/>
            <a:ext cx="1143000" cy="9525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3555"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3556"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0" name="9 CuadroTexto"/>
          <p:cNvSpPr txBox="1"/>
          <p:nvPr/>
        </p:nvSpPr>
        <p:spPr>
          <a:xfrm>
            <a:off x="755576" y="980728"/>
            <a:ext cx="4968552" cy="566308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endParaRPr lang="es-EC" sz="3200" dirty="0" smtClean="0"/>
          </a:p>
          <a:p>
            <a:pPr algn="just"/>
            <a:r>
              <a:rPr lang="es-EC" sz="3200" dirty="0" smtClean="0"/>
              <a:t>La condición física de las personas, está determinada por el conjunto individual de la fuerza, la coordinación, la resistencia, la flexibilidad y la velocidad, las cuales pueden ser mejoradas mediante el entrenamiento.</a:t>
            </a:r>
          </a:p>
          <a:p>
            <a:pPr algn="just"/>
            <a:endParaRPr lang="es-EC" sz="3200" dirty="0" smtClean="0"/>
          </a:p>
          <a:p>
            <a:endParaRPr lang="es-EC" sz="2100" dirty="0" smtClean="0"/>
          </a:p>
          <a:p>
            <a:endParaRPr lang="es-ES" sz="2100" dirty="0" smtClean="0"/>
          </a:p>
        </p:txBody>
      </p:sp>
      <p:sp>
        <p:nvSpPr>
          <p:cNvPr id="11" name="Rectangle 30"/>
          <p:cNvSpPr>
            <a:spLocks noChangeArrowheads="1"/>
          </p:cNvSpPr>
          <p:nvPr/>
        </p:nvSpPr>
        <p:spPr bwMode="auto">
          <a:xfrm>
            <a:off x="571500" y="-30778"/>
            <a:ext cx="8572500" cy="1015663"/>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marL="971550" lvl="1" indent="-514350" eaLnBrk="0" hangingPunct="0">
              <a:buFont typeface="+mj-lt"/>
              <a:buAutoNum type="alphaUcPeriod" startAt="3"/>
              <a:defRPr/>
            </a:pPr>
            <a:endParaRPr lang="en-US" sz="2800" b="1" dirty="0" smtClean="0">
              <a:solidFill>
                <a:srgbClr val="0000CC"/>
              </a:solidFill>
            </a:endParaRPr>
          </a:p>
          <a:p>
            <a:pPr marL="342900" indent="-342900" algn="just">
              <a:defRPr/>
            </a:pPr>
            <a:r>
              <a:rPr lang="es-ES" b="1" dirty="0" smtClean="0">
                <a:solidFill>
                  <a:srgbClr val="0000FF"/>
                </a:solidFill>
                <a:effectLst>
                  <a:outerShdw blurRad="38100" dist="38100" dir="2700000" algn="tl">
                    <a:srgbClr val="000000">
                      <a:alpha val="43137"/>
                    </a:srgbClr>
                  </a:outerShdw>
                </a:effectLst>
              </a:rPr>
              <a:t>	</a:t>
            </a:r>
            <a:r>
              <a:rPr lang="es-ES" sz="3200" b="1" dirty="0" smtClean="0">
                <a:solidFill>
                  <a:srgbClr val="0000FF"/>
                </a:solidFill>
                <a:effectLst>
                  <a:outerShdw blurRad="38100" dist="38100" dir="2700000" algn="tl">
                    <a:srgbClr val="000000">
                      <a:alpha val="43137"/>
                    </a:srgbClr>
                  </a:outerShdw>
                </a:effectLst>
              </a:rPr>
              <a:t>MEJORAR LA CONDICIÓN FÍSICA </a:t>
            </a:r>
          </a:p>
        </p:txBody>
      </p:sp>
      <p:cxnSp>
        <p:nvCxnSpPr>
          <p:cNvPr id="17" name="16 Conector recto"/>
          <p:cNvCxnSpPr/>
          <p:nvPr/>
        </p:nvCxnSpPr>
        <p:spPr>
          <a:xfrm>
            <a:off x="0" y="980728"/>
            <a:ext cx="9144000" cy="1588"/>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 name="11 Grupo"/>
          <p:cNvGrpSpPr>
            <a:grpSpLocks/>
          </p:cNvGrpSpPr>
          <p:nvPr/>
        </p:nvGrpSpPr>
        <p:grpSpPr bwMode="auto">
          <a:xfrm>
            <a:off x="-71438" y="0"/>
            <a:ext cx="881063" cy="6858000"/>
            <a:chOff x="-71470" y="0"/>
            <a:chExt cx="881101" cy="6858000"/>
          </a:xfrm>
        </p:grpSpPr>
        <p:pic>
          <p:nvPicPr>
            <p:cNvPr id="23565"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23566"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23567"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pic>
        <p:nvPicPr>
          <p:cNvPr id="15" name="14 Imagen" descr="Esmil47.jpg"/>
          <p:cNvPicPr>
            <a:picLocks noChangeAspect="1"/>
          </p:cNvPicPr>
          <p:nvPr/>
        </p:nvPicPr>
        <p:blipFill>
          <a:blip r:embed="rId5" cstate="print"/>
          <a:stretch>
            <a:fillRect/>
          </a:stretch>
        </p:blipFill>
        <p:spPr>
          <a:xfrm>
            <a:off x="5796136" y="980728"/>
            <a:ext cx="3347864" cy="2376264"/>
          </a:xfrm>
          <a:prstGeom prst="rect">
            <a:avLst/>
          </a:prstGeom>
        </p:spPr>
      </p:pic>
      <p:pic>
        <p:nvPicPr>
          <p:cNvPr id="22" name="21 Imagen" descr="Esmil10.jpg"/>
          <p:cNvPicPr>
            <a:picLocks noChangeAspect="1"/>
          </p:cNvPicPr>
          <p:nvPr/>
        </p:nvPicPr>
        <p:blipFill>
          <a:blip r:embed="rId6" cstate="print"/>
          <a:stretch>
            <a:fillRect/>
          </a:stretch>
        </p:blipFill>
        <p:spPr>
          <a:xfrm>
            <a:off x="5796136" y="3379699"/>
            <a:ext cx="3347864" cy="3478301"/>
          </a:xfrm>
          <a:prstGeom prst="rect">
            <a:avLst/>
          </a:prstGeom>
        </p:spPr>
      </p:pic>
      <p:pic>
        <p:nvPicPr>
          <p:cNvPr id="16" name="15 Imagen" descr="J0213506.GIF">
            <a:hlinkClick r:id="rId7" action="ppaction://hlinksldjump"/>
          </p:cNvPr>
          <p:cNvPicPr>
            <a:picLocks noChangeAspect="1"/>
          </p:cNvPicPr>
          <p:nvPr/>
        </p:nvPicPr>
        <p:blipFill>
          <a:blip r:embed="rId8" cstate="print"/>
          <a:stretch>
            <a:fillRect/>
          </a:stretch>
        </p:blipFill>
        <p:spPr>
          <a:xfrm>
            <a:off x="8001000" y="5905500"/>
            <a:ext cx="1143000" cy="9525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3555"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3556"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0" name="9 CuadroTexto"/>
          <p:cNvSpPr txBox="1"/>
          <p:nvPr/>
        </p:nvSpPr>
        <p:spPr>
          <a:xfrm>
            <a:off x="827584" y="980728"/>
            <a:ext cx="4968552" cy="558614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2100" dirty="0" smtClean="0"/>
              <a:t>Haremos sistemas de entrenamiento discontinuos, es decir, dejaremos menos tiempo de descanso conforme vayamos progresando en las actividades.</a:t>
            </a:r>
          </a:p>
          <a:p>
            <a:endParaRPr lang="es-ES" sz="2100" dirty="0" smtClean="0"/>
          </a:p>
          <a:p>
            <a:pPr lvl="0" algn="just">
              <a:buFont typeface="Arial" pitchFamily="34" charset="0"/>
              <a:buChar char="•"/>
            </a:pPr>
            <a:r>
              <a:rPr lang="es-EC" sz="2100" dirty="0" smtClean="0"/>
              <a:t>En Varones:</a:t>
            </a:r>
          </a:p>
          <a:p>
            <a:pPr algn="just"/>
            <a:r>
              <a:rPr lang="es-EC" sz="2100" dirty="0" smtClean="0"/>
              <a:t>Flexión y extensión de cadera, tracción en barra fija, trote test 3200 m, natación </a:t>
            </a:r>
            <a:r>
              <a:rPr lang="es-EC" sz="2100" dirty="0" err="1" smtClean="0"/>
              <a:t>150m</a:t>
            </a:r>
            <a:r>
              <a:rPr lang="es-EC" sz="2100" dirty="0" smtClean="0"/>
              <a:t> tipo crol.</a:t>
            </a:r>
          </a:p>
          <a:p>
            <a:pPr algn="just"/>
            <a:endParaRPr lang="es-EC" sz="2100" dirty="0" smtClean="0"/>
          </a:p>
          <a:p>
            <a:pPr lvl="0" algn="just">
              <a:buFont typeface="Arial" pitchFamily="34" charset="0"/>
              <a:buChar char="•"/>
            </a:pPr>
            <a:r>
              <a:rPr lang="es-EC" sz="2100" dirty="0" smtClean="0"/>
              <a:t>En Mujeres:</a:t>
            </a:r>
          </a:p>
          <a:p>
            <a:pPr algn="just"/>
            <a:r>
              <a:rPr lang="es-EC" sz="2100" dirty="0" smtClean="0"/>
              <a:t>Flexión tipo acordeón, barra con agarre de pronación, trote 3200 m, natación </a:t>
            </a:r>
            <a:r>
              <a:rPr lang="es-EC" sz="2100" dirty="0" err="1" smtClean="0"/>
              <a:t>100m</a:t>
            </a:r>
            <a:r>
              <a:rPr lang="es-EC" sz="2100" dirty="0" smtClean="0"/>
              <a:t> tipo crol, </a:t>
            </a:r>
            <a:r>
              <a:rPr lang="es-EC" sz="2100" dirty="0" err="1" smtClean="0"/>
              <a:t>100m</a:t>
            </a:r>
            <a:r>
              <a:rPr lang="es-EC" sz="2100" dirty="0" smtClean="0"/>
              <a:t> planos</a:t>
            </a:r>
          </a:p>
          <a:p>
            <a:pPr algn="just"/>
            <a:endParaRPr lang="es-EC" sz="2100" dirty="0" smtClean="0"/>
          </a:p>
          <a:p>
            <a:endParaRPr lang="es-ES" sz="2100" dirty="0" smtClean="0"/>
          </a:p>
          <a:p>
            <a:endParaRPr lang="es-EC" sz="2100" dirty="0" smtClean="0"/>
          </a:p>
        </p:txBody>
      </p:sp>
      <p:sp>
        <p:nvSpPr>
          <p:cNvPr id="11" name="Rectangle 30"/>
          <p:cNvSpPr>
            <a:spLocks noChangeArrowheads="1"/>
          </p:cNvSpPr>
          <p:nvPr/>
        </p:nvSpPr>
        <p:spPr bwMode="auto">
          <a:xfrm>
            <a:off x="571500" y="30777"/>
            <a:ext cx="8572500" cy="892552"/>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marL="971550" lvl="1" indent="-514350" eaLnBrk="0" hangingPunct="0">
              <a:buFont typeface="+mj-lt"/>
              <a:buAutoNum type="alphaUcPeriod" startAt="3"/>
              <a:defRPr/>
            </a:pPr>
            <a:endParaRPr lang="en-US" sz="2800" b="1" dirty="0" smtClean="0">
              <a:solidFill>
                <a:srgbClr val="0000CC"/>
              </a:solidFill>
            </a:endParaRPr>
          </a:p>
          <a:p>
            <a:pPr marL="342900" indent="-342900" algn="just">
              <a:defRPr/>
            </a:pPr>
            <a:r>
              <a:rPr lang="es-ES" b="1" dirty="0" smtClean="0">
                <a:solidFill>
                  <a:srgbClr val="0000FF"/>
                </a:solidFill>
                <a:effectLst>
                  <a:outerShdw blurRad="38100" dist="38100" dir="2700000" algn="tl">
                    <a:srgbClr val="000000">
                      <a:alpha val="43137"/>
                    </a:srgbClr>
                  </a:outerShdw>
                </a:effectLst>
              </a:rPr>
              <a:t>	</a:t>
            </a:r>
            <a:r>
              <a:rPr lang="es-EC" sz="2400" b="1" dirty="0" smtClean="0">
                <a:solidFill>
                  <a:srgbClr val="0000FF"/>
                </a:solidFill>
                <a:effectLst>
                  <a:outerShdw blurRad="38100" dist="38100" dir="2700000" algn="tl">
                    <a:srgbClr val="000000">
                      <a:alpha val="43137"/>
                    </a:srgbClr>
                  </a:outerShdw>
                </a:effectLst>
              </a:rPr>
              <a:t> EJERCICIOS PARA DESARROLLAR ESTA CONDICIÓN  FÍSICA</a:t>
            </a:r>
            <a:endParaRPr lang="es-ES" sz="2400" b="1" dirty="0" smtClean="0">
              <a:solidFill>
                <a:srgbClr val="0000FF"/>
              </a:solidFill>
              <a:effectLst>
                <a:outerShdw blurRad="38100" dist="38100" dir="2700000" algn="tl">
                  <a:srgbClr val="000000">
                    <a:alpha val="43137"/>
                  </a:srgbClr>
                </a:outerShdw>
              </a:effectLst>
            </a:endParaRPr>
          </a:p>
        </p:txBody>
      </p:sp>
      <p:cxnSp>
        <p:nvCxnSpPr>
          <p:cNvPr id="17" name="16 Conector recto"/>
          <p:cNvCxnSpPr/>
          <p:nvPr/>
        </p:nvCxnSpPr>
        <p:spPr>
          <a:xfrm>
            <a:off x="0" y="980728"/>
            <a:ext cx="9144000" cy="1588"/>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 name="11 Grupo"/>
          <p:cNvGrpSpPr>
            <a:grpSpLocks/>
          </p:cNvGrpSpPr>
          <p:nvPr/>
        </p:nvGrpSpPr>
        <p:grpSpPr bwMode="auto">
          <a:xfrm>
            <a:off x="-71438" y="0"/>
            <a:ext cx="881063" cy="6858000"/>
            <a:chOff x="-71470" y="0"/>
            <a:chExt cx="881101" cy="6858000"/>
          </a:xfrm>
        </p:grpSpPr>
        <p:pic>
          <p:nvPicPr>
            <p:cNvPr id="23565"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23566"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23567"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pic>
        <p:nvPicPr>
          <p:cNvPr id="18" name="17 Imagen" descr="ESMIL64.jpg"/>
          <p:cNvPicPr>
            <a:picLocks noChangeAspect="1"/>
          </p:cNvPicPr>
          <p:nvPr/>
        </p:nvPicPr>
        <p:blipFill>
          <a:blip r:embed="rId5" cstate="print"/>
          <a:stretch>
            <a:fillRect/>
          </a:stretch>
        </p:blipFill>
        <p:spPr>
          <a:xfrm>
            <a:off x="5868144" y="1124744"/>
            <a:ext cx="3275856" cy="2592288"/>
          </a:xfrm>
          <a:prstGeom prst="rect">
            <a:avLst/>
          </a:prstGeom>
        </p:spPr>
      </p:pic>
      <p:pic>
        <p:nvPicPr>
          <p:cNvPr id="19" name="18 Imagen" descr="ESMIL105.jpg"/>
          <p:cNvPicPr>
            <a:picLocks noChangeAspect="1"/>
          </p:cNvPicPr>
          <p:nvPr/>
        </p:nvPicPr>
        <p:blipFill>
          <a:blip r:embed="rId6" cstate="print"/>
          <a:stretch>
            <a:fillRect/>
          </a:stretch>
        </p:blipFill>
        <p:spPr>
          <a:xfrm>
            <a:off x="5868144" y="3789040"/>
            <a:ext cx="3275856" cy="3068960"/>
          </a:xfrm>
          <a:prstGeom prst="rect">
            <a:avLst/>
          </a:prstGeom>
        </p:spPr>
      </p:pic>
      <p:pic>
        <p:nvPicPr>
          <p:cNvPr id="16" name="15 Imagen" descr="J0213506.GIF">
            <a:hlinkClick r:id="rId7" action="ppaction://hlinksldjump"/>
          </p:cNvPr>
          <p:cNvPicPr>
            <a:picLocks noChangeAspect="1"/>
          </p:cNvPicPr>
          <p:nvPr/>
        </p:nvPicPr>
        <p:blipFill>
          <a:blip r:embed="rId8" cstate="print"/>
          <a:stretch>
            <a:fillRect/>
          </a:stretch>
        </p:blipFill>
        <p:spPr>
          <a:xfrm>
            <a:off x="8001000" y="5905500"/>
            <a:ext cx="1143000" cy="9525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32771"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32772"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1" name="Rectangle 30"/>
          <p:cNvSpPr>
            <a:spLocks noChangeArrowheads="1"/>
          </p:cNvSpPr>
          <p:nvPr/>
        </p:nvSpPr>
        <p:spPr bwMode="auto">
          <a:xfrm>
            <a:off x="571500" y="0"/>
            <a:ext cx="8572500" cy="1138238"/>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algn="ctr">
              <a:defRPr/>
            </a:pPr>
            <a:r>
              <a:rPr lang="es-EC" sz="2000" b="1" dirty="0" smtClean="0">
                <a:solidFill>
                  <a:srgbClr val="0000FF"/>
                </a:solidFill>
                <a:effectLst>
                  <a:outerShdw blurRad="38100" dist="38100" dir="2700000" algn="tl">
                    <a:srgbClr val="000000">
                      <a:alpha val="43137"/>
                    </a:srgbClr>
                  </a:outerShdw>
                </a:effectLst>
              </a:rPr>
              <a:t>PROYECTO DEL TRABAJO DE GRADO PREVIO A LA OBTENCIÓN DEL TÍTULO ACADÉMICO DE:</a:t>
            </a:r>
            <a:endParaRPr lang="es-ES" sz="2000" b="1" dirty="0" smtClean="0">
              <a:solidFill>
                <a:srgbClr val="0000FF"/>
              </a:solidFill>
              <a:effectLst>
                <a:outerShdw blurRad="38100" dist="38100" dir="2700000" algn="tl">
                  <a:srgbClr val="000000">
                    <a:alpha val="43137"/>
                  </a:srgbClr>
                </a:outerShdw>
              </a:effectLst>
            </a:endParaRPr>
          </a:p>
          <a:p>
            <a:pPr algn="ctr">
              <a:defRPr/>
            </a:pPr>
            <a:r>
              <a:rPr lang="es-EC" sz="2800" b="1" dirty="0" smtClean="0">
                <a:solidFill>
                  <a:srgbClr val="0000FF"/>
                </a:solidFill>
                <a:effectLst>
                  <a:outerShdw blurRad="38100" dist="38100" dir="2700000" algn="tl">
                    <a:srgbClr val="000000">
                      <a:alpha val="43137"/>
                    </a:srgbClr>
                  </a:outerShdw>
                </a:effectLst>
              </a:rPr>
              <a:t>LICENCIADO EN CIENCIAS MILITARES</a:t>
            </a:r>
            <a:r>
              <a:rPr lang="en-US" sz="2800" b="1" dirty="0" smtClean="0">
                <a:solidFill>
                  <a:srgbClr val="0000FF"/>
                </a:solidFill>
              </a:rPr>
              <a:t>  </a:t>
            </a:r>
            <a:endParaRPr lang="en-US" sz="2800" b="1" dirty="0">
              <a:solidFill>
                <a:srgbClr val="0000FF"/>
              </a:solidFill>
            </a:endParaRPr>
          </a:p>
        </p:txBody>
      </p:sp>
      <p:grpSp>
        <p:nvGrpSpPr>
          <p:cNvPr id="2" name="11 Grupo"/>
          <p:cNvGrpSpPr>
            <a:grpSpLocks/>
          </p:cNvGrpSpPr>
          <p:nvPr/>
        </p:nvGrpSpPr>
        <p:grpSpPr bwMode="auto">
          <a:xfrm>
            <a:off x="-71438" y="0"/>
            <a:ext cx="881063" cy="6858000"/>
            <a:chOff x="-71470" y="0"/>
            <a:chExt cx="881101" cy="6858000"/>
          </a:xfrm>
        </p:grpSpPr>
        <p:pic>
          <p:nvPicPr>
            <p:cNvPr id="32778"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32779"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32780"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sp>
        <p:nvSpPr>
          <p:cNvPr id="12" name="37 CuadroTexto"/>
          <p:cNvSpPr txBox="1">
            <a:spLocks noChangeArrowheads="1"/>
          </p:cNvSpPr>
          <p:nvPr/>
        </p:nvSpPr>
        <p:spPr bwMode="auto">
          <a:xfrm>
            <a:off x="899592" y="1268760"/>
            <a:ext cx="7818464" cy="954107"/>
          </a:xfrm>
          <a:prstGeom prst="rect">
            <a:avLst/>
          </a:prstGeom>
          <a:gradFill>
            <a:gsLst>
              <a:gs pos="0">
                <a:schemeClr val="lt1">
                  <a:tint val="80000"/>
                  <a:satMod val="300000"/>
                  <a:alpha val="0"/>
                </a:schemeClr>
              </a:gs>
              <a:gs pos="100000">
                <a:schemeClr val="lt1">
                  <a:shade val="30000"/>
                  <a:satMod val="200000"/>
                </a:schemeClr>
              </a:gs>
            </a:gsLst>
          </a:gradFill>
          <a:ln>
            <a:headEnd/>
            <a:tailEnd/>
          </a:ln>
        </p:spPr>
        <p:style>
          <a:lnRef idx="1">
            <a:schemeClr val="accent5"/>
          </a:lnRef>
          <a:fillRef idx="1003">
            <a:schemeClr val="lt1"/>
          </a:fillRef>
          <a:effectRef idx="2">
            <a:schemeClr val="accent5"/>
          </a:effectRef>
          <a:fontRef idx="minor">
            <a:schemeClr val="lt1"/>
          </a:fontRef>
        </p:style>
        <p:txBody>
          <a:bodyPr>
            <a:spAutoFit/>
          </a:bodyPr>
          <a:lstStyle/>
          <a:p>
            <a:pPr>
              <a:defRPr/>
            </a:pPr>
            <a:endPar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Font typeface="Wingdings" pitchFamily="2" charset="2"/>
              <a:buChar char="ü"/>
              <a:defRPr/>
            </a:pPr>
            <a:r>
              <a:rPr lang="es-EC"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CAPITULO III		</a:t>
            </a:r>
            <a:r>
              <a:rPr lang="es-EC"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s-EC"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MARCO  METODOLÓGICO</a:t>
            </a:r>
          </a:p>
          <a:p>
            <a:pPr>
              <a:defRPr/>
            </a:pPr>
            <a:endPar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Rectangle 30"/>
          <p:cNvSpPr>
            <a:spLocks noChangeArrowheads="1"/>
          </p:cNvSpPr>
          <p:nvPr/>
        </p:nvSpPr>
        <p:spPr bwMode="auto">
          <a:xfrm>
            <a:off x="971600" y="2708920"/>
            <a:ext cx="7777162" cy="2400657"/>
          </a:xfrm>
          <a:prstGeom prst="rect">
            <a:avLst/>
          </a:prstGeom>
          <a:gradFill>
            <a:gsLst>
              <a:gs pos="0">
                <a:schemeClr val="accent1">
                  <a:shade val="51000"/>
                  <a:satMod val="130000"/>
                  <a:alpha val="57000"/>
                </a:schemeClr>
              </a:gs>
              <a:gs pos="80000">
                <a:schemeClr val="accent1">
                  <a:shade val="93000"/>
                  <a:satMod val="130000"/>
                  <a:alpha val="44000"/>
                </a:schemeClr>
              </a:gs>
              <a:gs pos="100000">
                <a:schemeClr val="accent1">
                  <a:shade val="94000"/>
                  <a:satMod val="135000"/>
                </a:schemeClr>
              </a:gs>
            </a:gsLst>
          </a:gradFill>
          <a:ln>
            <a:headEnd/>
            <a:tailEnd/>
          </a:ln>
        </p:spPr>
        <p:style>
          <a:lnRef idx="1">
            <a:schemeClr val="accent1"/>
          </a:lnRef>
          <a:fillRef idx="3">
            <a:schemeClr val="accent1"/>
          </a:fillRef>
          <a:effectRef idx="2">
            <a:schemeClr val="accent1"/>
          </a:effectRef>
          <a:fontRef idx="minor">
            <a:schemeClr val="lt1"/>
          </a:fontRef>
        </p:style>
        <p:txBody>
          <a:bodyPr wrap="square" anchor="ctr">
            <a:spAutoFit/>
          </a:bodyPr>
          <a:lstStyle/>
          <a:p>
            <a:pPr algn="just">
              <a:defRPr/>
            </a:pPr>
            <a:endParaRPr lang="es-ES" b="1" u="sng" dirty="0">
              <a:solidFill>
                <a:srgbClr val="0000FF"/>
              </a:solidFill>
              <a:effectLst>
                <a:outerShdw blurRad="38100" dist="38100" dir="2700000" algn="tl">
                  <a:srgbClr val="000000">
                    <a:alpha val="43137"/>
                  </a:srgbClr>
                </a:outerShdw>
              </a:effectLst>
            </a:endParaRPr>
          </a:p>
          <a:p>
            <a:pPr algn="ctr">
              <a:defRPr/>
            </a:pPr>
            <a:r>
              <a:rPr lang="es-ES" sz="2400" b="1" u="sng" dirty="0">
                <a:solidFill>
                  <a:srgbClr val="0000FF"/>
                </a:solidFill>
                <a:effectLst>
                  <a:outerShdw blurRad="38100" dist="38100" dir="2700000" algn="tl">
                    <a:srgbClr val="000000">
                      <a:alpha val="43137"/>
                    </a:srgbClr>
                  </a:outerShdw>
                </a:effectLst>
              </a:rPr>
              <a:t>TEMARIO</a:t>
            </a:r>
          </a:p>
          <a:p>
            <a:pPr algn="just">
              <a:defRPr/>
            </a:pPr>
            <a:endParaRPr lang="es-ES" b="1" dirty="0">
              <a:solidFill>
                <a:srgbClr val="0000FF"/>
              </a:solidFill>
              <a:effectLst>
                <a:outerShdw blurRad="38100" dist="38100" dir="2700000" algn="tl">
                  <a:srgbClr val="000000">
                    <a:alpha val="43137"/>
                  </a:srgbClr>
                </a:outerShdw>
              </a:effectLst>
            </a:endParaRPr>
          </a:p>
          <a:p>
            <a:pPr marL="342900" indent="-342900" algn="just">
              <a:buFontTx/>
              <a:buAutoNum type="alphaUcPeriod"/>
              <a:defRPr/>
            </a:pPr>
            <a:r>
              <a:rPr lang="es-EC" b="1" dirty="0" smtClean="0">
                <a:solidFill>
                  <a:srgbClr val="FF0000"/>
                </a:solidFill>
                <a:effectLst>
                  <a:outerShdw blurRad="38100" dist="38100" dir="2700000" algn="tl">
                    <a:srgbClr val="000000">
                      <a:alpha val="43137"/>
                    </a:srgbClr>
                  </a:outerShdw>
                </a:effectLst>
              </a:rPr>
              <a:t> </a:t>
            </a:r>
            <a:r>
              <a:rPr lang="es-EC" b="1" dirty="0">
                <a:solidFill>
                  <a:srgbClr val="FF0000"/>
                </a:solidFill>
                <a:effectLst>
                  <a:outerShdw blurRad="38100" dist="38100" dir="2700000" algn="tl">
                    <a:srgbClr val="000000">
                      <a:alpha val="43137"/>
                    </a:srgbClr>
                  </a:outerShdw>
                </a:effectLst>
                <a:hlinkClick r:id="rId5" action="ppaction://hlinksldjump"/>
              </a:rPr>
              <a:t>PARADIGMA DE </a:t>
            </a:r>
            <a:r>
              <a:rPr lang="es-EC" b="1" dirty="0" smtClean="0">
                <a:solidFill>
                  <a:srgbClr val="FF0000"/>
                </a:solidFill>
                <a:effectLst>
                  <a:outerShdw blurRad="38100" dist="38100" dir="2700000" algn="tl">
                    <a:srgbClr val="000000">
                      <a:alpha val="43137"/>
                    </a:srgbClr>
                  </a:outerShdw>
                </a:effectLst>
                <a:hlinkClick r:id="rId5" action="ppaction://hlinksldjump"/>
              </a:rPr>
              <a:t>INVESTIGACIÓN</a:t>
            </a:r>
            <a:r>
              <a:rPr lang="es-ES" b="1" dirty="0" smtClean="0">
                <a:solidFill>
                  <a:srgbClr val="FF0000"/>
                </a:solidFill>
                <a:effectLst>
                  <a:outerShdw blurRad="38100" dist="38100" dir="2700000" algn="tl">
                    <a:srgbClr val="000000">
                      <a:alpha val="43137"/>
                    </a:srgbClr>
                  </a:outerShdw>
                </a:effectLst>
                <a:hlinkClick r:id="rId5" action="ppaction://hlinksldjump"/>
              </a:rPr>
              <a:t> </a:t>
            </a:r>
          </a:p>
          <a:p>
            <a:pPr marL="342900" indent="-342900" algn="just">
              <a:buFontTx/>
              <a:buAutoNum type="alphaUcPeriod"/>
              <a:defRPr/>
            </a:pPr>
            <a:r>
              <a:rPr lang="es-EC" b="1" dirty="0" smtClean="0">
                <a:solidFill>
                  <a:srgbClr val="FF0000"/>
                </a:solidFill>
                <a:effectLst>
                  <a:outerShdw blurRad="38100" dist="38100" dir="2700000" algn="tl">
                    <a:srgbClr val="000000">
                      <a:alpha val="43137"/>
                    </a:srgbClr>
                  </a:outerShdw>
                </a:effectLst>
                <a:hlinkClick r:id="rId5" action="ppaction://hlinksldjump"/>
              </a:rPr>
              <a:t>NIVEL </a:t>
            </a:r>
            <a:r>
              <a:rPr lang="es-EC" b="1" dirty="0">
                <a:solidFill>
                  <a:srgbClr val="FF0000"/>
                </a:solidFill>
                <a:effectLst>
                  <a:outerShdw blurRad="38100" dist="38100" dir="2700000" algn="tl">
                    <a:srgbClr val="000000">
                      <a:alpha val="43137"/>
                    </a:srgbClr>
                  </a:outerShdw>
                </a:effectLst>
                <a:hlinkClick r:id="rId5" action="ppaction://hlinksldjump"/>
              </a:rPr>
              <a:t>Y TIPO DE INVESTIGACIÓN</a:t>
            </a:r>
            <a:endParaRPr lang="es-ES" b="1" dirty="0" smtClean="0">
              <a:solidFill>
                <a:srgbClr val="FF0000"/>
              </a:solidFill>
              <a:effectLst>
                <a:outerShdw blurRad="38100" dist="38100" dir="2700000" algn="tl">
                  <a:srgbClr val="000000">
                    <a:alpha val="43137"/>
                  </a:srgbClr>
                </a:outerShdw>
              </a:effectLst>
            </a:endParaRPr>
          </a:p>
          <a:p>
            <a:pPr marL="342900" indent="-342900" algn="just">
              <a:buFontTx/>
              <a:buAutoNum type="alphaUcPeriod"/>
              <a:defRPr/>
            </a:pPr>
            <a:r>
              <a:rPr lang="es-ES" b="1" dirty="0">
                <a:solidFill>
                  <a:srgbClr val="0000FF"/>
                </a:solidFill>
                <a:effectLst>
                  <a:outerShdw blurRad="38100" dist="38100" dir="2700000" algn="tl">
                    <a:srgbClr val="000000">
                      <a:alpha val="43137"/>
                    </a:srgbClr>
                  </a:outerShdw>
                </a:effectLst>
                <a:hlinkClick r:id="rId6" action="ppaction://hlinksldjump"/>
              </a:rPr>
              <a:t>POBLACIÓN Y MUESTRA </a:t>
            </a:r>
            <a:endParaRPr lang="es-ES" b="1" dirty="0" smtClean="0">
              <a:solidFill>
                <a:srgbClr val="0000FF"/>
              </a:solidFill>
              <a:effectLst>
                <a:outerShdw blurRad="38100" dist="38100" dir="2700000" algn="tl">
                  <a:srgbClr val="000000">
                    <a:alpha val="43137"/>
                  </a:srgbClr>
                </a:outerShdw>
              </a:effectLst>
            </a:endParaRPr>
          </a:p>
          <a:p>
            <a:pPr marL="342900" indent="-342900" algn="just">
              <a:buFontTx/>
              <a:buAutoNum type="alphaUcPeriod"/>
              <a:defRPr/>
            </a:pPr>
            <a:r>
              <a:rPr lang="es-EC" b="1" dirty="0">
                <a:solidFill>
                  <a:srgbClr val="0000FF"/>
                </a:solidFill>
                <a:effectLst>
                  <a:outerShdw blurRad="38100" dist="38100" dir="2700000" algn="tl">
                    <a:srgbClr val="000000">
                      <a:alpha val="43137"/>
                    </a:srgbClr>
                  </a:outerShdw>
                </a:effectLst>
                <a:hlinkClick r:id="rId7" action="ppaction://hlinksldjump"/>
              </a:rPr>
              <a:t>TÉCNICAS DE RECOLECCIÓN DE INFORMACIÓN </a:t>
            </a:r>
            <a:endParaRPr lang="es-EC" b="1" dirty="0" smtClean="0">
              <a:solidFill>
                <a:srgbClr val="0000FF"/>
              </a:solidFill>
              <a:effectLst>
                <a:outerShdw blurRad="38100" dist="38100" dir="2700000" algn="tl">
                  <a:srgbClr val="000000">
                    <a:alpha val="43137"/>
                  </a:srgbClr>
                </a:outerShdw>
              </a:effectLst>
            </a:endParaRPr>
          </a:p>
          <a:p>
            <a:pPr marL="342900" indent="-342900" algn="just">
              <a:buFontTx/>
              <a:buAutoNum type="alphaUcPeriod"/>
              <a:defRPr/>
            </a:pPr>
            <a:r>
              <a:rPr lang="es-EC" b="1" dirty="0">
                <a:solidFill>
                  <a:srgbClr val="0000FF"/>
                </a:solidFill>
                <a:effectLst>
                  <a:outerShdw blurRad="38100" dist="38100" dir="2700000" algn="tl">
                    <a:srgbClr val="000000">
                      <a:alpha val="43137"/>
                    </a:srgbClr>
                  </a:outerShdw>
                </a:effectLst>
                <a:hlinkClick r:id="rId8" action="ppaction://hlinksldjump"/>
              </a:rPr>
              <a:t>ANÁLISIS Y </a:t>
            </a:r>
            <a:r>
              <a:rPr lang="es-EC" b="1" dirty="0" smtClean="0">
                <a:solidFill>
                  <a:srgbClr val="0000FF"/>
                </a:solidFill>
                <a:effectLst>
                  <a:outerShdw blurRad="38100" dist="38100" dir="2700000" algn="tl">
                    <a:srgbClr val="000000">
                      <a:alpha val="43137"/>
                    </a:srgbClr>
                  </a:outerShdw>
                </a:effectLst>
                <a:hlinkClick r:id="rId8" action="ppaction://hlinksldjump"/>
              </a:rPr>
              <a:t>DISCUSIÓN </a:t>
            </a:r>
            <a:r>
              <a:rPr lang="es-EC" b="1" dirty="0">
                <a:solidFill>
                  <a:srgbClr val="0000FF"/>
                </a:solidFill>
                <a:effectLst>
                  <a:outerShdw blurRad="38100" dist="38100" dir="2700000" algn="tl">
                    <a:srgbClr val="000000">
                      <a:alpha val="43137"/>
                    </a:srgbClr>
                  </a:outerShdw>
                </a:effectLst>
                <a:hlinkClick r:id="rId8" action="ppaction://hlinksldjump"/>
              </a:rPr>
              <a:t>DE LOS </a:t>
            </a:r>
            <a:r>
              <a:rPr lang="es-EC" b="1" dirty="0" smtClean="0">
                <a:solidFill>
                  <a:srgbClr val="0000FF"/>
                </a:solidFill>
                <a:effectLst>
                  <a:outerShdw blurRad="38100" dist="38100" dir="2700000" algn="tl">
                    <a:srgbClr val="000000">
                      <a:alpha val="43137"/>
                    </a:srgbClr>
                  </a:outerShdw>
                </a:effectLst>
                <a:hlinkClick r:id="rId8" action="ppaction://hlinksldjump"/>
              </a:rPr>
              <a:t>RESULTADOS</a:t>
            </a:r>
            <a:endParaRPr lang="es-ES" b="1" dirty="0" smtClean="0">
              <a:solidFill>
                <a:srgbClr val="0000FF"/>
              </a:solidFill>
              <a:effectLst>
                <a:outerShdw blurRad="38100" dist="38100" dir="2700000" algn="tl">
                  <a:srgbClr val="000000">
                    <a:alpha val="43137"/>
                  </a:srgbClr>
                </a:outerShdw>
              </a:effectLst>
            </a:endParaRPr>
          </a:p>
        </p:txBody>
      </p:sp>
      <p:pic>
        <p:nvPicPr>
          <p:cNvPr id="4098" name="Picture 2" descr="C:\Program Files (x86)\Microsoft Office\MEDIA\CAGCAT10\j0217698.wmf">
            <a:hlinkClick r:id="rId9" action="ppaction://hlinksldjump"/>
          </p:cNvPr>
          <p:cNvPicPr>
            <a:picLocks noChangeAspect="1" noChangeArrowheads="1"/>
          </p:cNvPicPr>
          <p:nvPr/>
        </p:nvPicPr>
        <p:blipFill>
          <a:blip r:embed="rId10" cstate="print"/>
          <a:srcRect/>
          <a:stretch>
            <a:fillRect/>
          </a:stretch>
        </p:blipFill>
        <p:spPr bwMode="auto">
          <a:xfrm>
            <a:off x="7396582" y="5164531"/>
            <a:ext cx="1747418" cy="169346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19 Imagen" descr="ESMIL53.jpg"/>
          <p:cNvPicPr>
            <a:picLocks noChangeAspect="1"/>
          </p:cNvPicPr>
          <p:nvPr/>
        </p:nvPicPr>
        <p:blipFill>
          <a:blip r:embed="rId2" cstate="print"/>
          <a:stretch>
            <a:fillRect/>
          </a:stretch>
        </p:blipFill>
        <p:spPr>
          <a:xfrm>
            <a:off x="731520" y="692696"/>
            <a:ext cx="8412480" cy="6165304"/>
          </a:xfrm>
          <a:prstGeom prst="rect">
            <a:avLst/>
          </a:prstGeom>
        </p:spPr>
      </p:pic>
      <p:sp>
        <p:nvSpPr>
          <p:cNvPr id="32770"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32771"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32772"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1" name="Rectangle 30"/>
          <p:cNvSpPr>
            <a:spLocks noChangeArrowheads="1"/>
          </p:cNvSpPr>
          <p:nvPr/>
        </p:nvSpPr>
        <p:spPr bwMode="auto">
          <a:xfrm>
            <a:off x="571500" y="384453"/>
            <a:ext cx="8572500" cy="369332"/>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342900" indent="-342900" algn="just">
              <a:defRPr/>
            </a:pPr>
            <a:r>
              <a:rPr lang="es-EC" b="1" dirty="0" smtClean="0">
                <a:solidFill>
                  <a:srgbClr val="0000FF"/>
                </a:solidFill>
                <a:effectLst>
                  <a:outerShdw blurRad="38100" dist="38100" dir="2700000" algn="tl">
                    <a:srgbClr val="000000">
                      <a:alpha val="43137"/>
                    </a:srgbClr>
                  </a:outerShdw>
                </a:effectLst>
              </a:rPr>
              <a:t>	 PARADIGMA DE INVESTIGACIÓN</a:t>
            </a:r>
            <a:endParaRPr lang="es-ES" b="1" dirty="0">
              <a:solidFill>
                <a:srgbClr val="0000FF"/>
              </a:solidFill>
              <a:effectLst>
                <a:outerShdw blurRad="38100" dist="38100" dir="2700000" algn="tl">
                  <a:srgbClr val="000000">
                    <a:alpha val="43137"/>
                  </a:srgbClr>
                </a:outerShdw>
              </a:effectLst>
            </a:endParaRPr>
          </a:p>
        </p:txBody>
      </p:sp>
      <p:grpSp>
        <p:nvGrpSpPr>
          <p:cNvPr id="2" name="11 Grupo"/>
          <p:cNvGrpSpPr>
            <a:grpSpLocks/>
          </p:cNvGrpSpPr>
          <p:nvPr/>
        </p:nvGrpSpPr>
        <p:grpSpPr bwMode="auto">
          <a:xfrm>
            <a:off x="-71438" y="0"/>
            <a:ext cx="881063" cy="6858000"/>
            <a:chOff x="-71470" y="0"/>
            <a:chExt cx="881101" cy="6858000"/>
          </a:xfrm>
        </p:grpSpPr>
        <p:pic>
          <p:nvPicPr>
            <p:cNvPr id="32778" name="13 Imagen" descr="BANDERA.bmp"/>
            <p:cNvPicPr>
              <a:picLocks noChangeAspect="1"/>
            </p:cNvPicPr>
            <p:nvPr/>
          </p:nvPicPr>
          <p:blipFill>
            <a:blip r:embed="rId3" cstate="print"/>
            <a:srcRect t="2042"/>
            <a:stretch>
              <a:fillRect/>
            </a:stretch>
          </p:blipFill>
          <p:spPr bwMode="auto">
            <a:xfrm>
              <a:off x="1" y="0"/>
              <a:ext cx="785786" cy="6858000"/>
            </a:xfrm>
            <a:prstGeom prst="rect">
              <a:avLst/>
            </a:prstGeom>
            <a:noFill/>
            <a:ln w="9525">
              <a:noFill/>
              <a:miter lim="800000"/>
              <a:headEnd/>
              <a:tailEnd/>
            </a:ln>
          </p:spPr>
        </p:pic>
        <p:pic>
          <p:nvPicPr>
            <p:cNvPr id="32779" name="14 Imagen" descr="Copia de Escudo circulo.gif"/>
            <p:cNvPicPr>
              <a:picLocks noChangeAspect="1"/>
            </p:cNvPicPr>
            <p:nvPr/>
          </p:nvPicPr>
          <p:blipFill>
            <a:blip r:embed="rId4" cstate="print"/>
            <a:srcRect/>
            <a:stretch>
              <a:fillRect/>
            </a:stretch>
          </p:blipFill>
          <p:spPr bwMode="auto">
            <a:xfrm>
              <a:off x="-71470" y="214290"/>
              <a:ext cx="878089" cy="895335"/>
            </a:xfrm>
            <a:prstGeom prst="rect">
              <a:avLst/>
            </a:prstGeom>
            <a:noFill/>
            <a:ln w="9525">
              <a:noFill/>
              <a:miter lim="800000"/>
              <a:headEnd/>
              <a:tailEnd/>
            </a:ln>
          </p:spPr>
        </p:pic>
        <p:pic>
          <p:nvPicPr>
            <p:cNvPr id="32780" name="Picture 2" descr="espe"/>
            <p:cNvPicPr>
              <a:picLocks noChangeAspect="1" noChangeArrowheads="1"/>
            </p:cNvPicPr>
            <p:nvPr/>
          </p:nvPicPr>
          <p:blipFill>
            <a:blip r:embed="rId5" cstate="print"/>
            <a:srcRect l="5261" t="10297" r="5309" b="4750"/>
            <a:stretch>
              <a:fillRect/>
            </a:stretch>
          </p:blipFill>
          <p:spPr bwMode="auto">
            <a:xfrm>
              <a:off x="0" y="5572140"/>
              <a:ext cx="809631" cy="785818"/>
            </a:xfrm>
            <a:prstGeom prst="rect">
              <a:avLst/>
            </a:prstGeom>
            <a:noFill/>
            <a:ln w="9525">
              <a:noFill/>
              <a:miter lim="800000"/>
              <a:headEnd/>
              <a:tailEnd/>
            </a:ln>
          </p:spPr>
        </p:pic>
      </p:grpSp>
      <p:sp>
        <p:nvSpPr>
          <p:cNvPr id="13" name="Rectangle 30"/>
          <p:cNvSpPr>
            <a:spLocks noChangeArrowheads="1"/>
          </p:cNvSpPr>
          <p:nvPr/>
        </p:nvSpPr>
        <p:spPr bwMode="auto">
          <a:xfrm>
            <a:off x="899592" y="836712"/>
            <a:ext cx="7777162" cy="1477328"/>
          </a:xfrm>
          <a:prstGeom prst="rect">
            <a:avLst/>
          </a:prstGeom>
          <a:gradFill>
            <a:gsLst>
              <a:gs pos="0">
                <a:schemeClr val="accent1">
                  <a:shade val="51000"/>
                  <a:satMod val="130000"/>
                  <a:alpha val="57000"/>
                </a:schemeClr>
              </a:gs>
              <a:gs pos="80000">
                <a:schemeClr val="accent1">
                  <a:shade val="93000"/>
                  <a:satMod val="130000"/>
                  <a:alpha val="44000"/>
                </a:schemeClr>
              </a:gs>
              <a:gs pos="100000">
                <a:schemeClr val="accent1">
                  <a:shade val="94000"/>
                  <a:satMod val="135000"/>
                </a:schemeClr>
              </a:gs>
            </a:gsLst>
          </a:gradFill>
          <a:ln>
            <a:headEnd/>
            <a:tailEnd/>
          </a:ln>
        </p:spPr>
        <p:style>
          <a:lnRef idx="1">
            <a:schemeClr val="accent1"/>
          </a:lnRef>
          <a:fillRef idx="3">
            <a:schemeClr val="accent1"/>
          </a:fillRef>
          <a:effectRef idx="2">
            <a:schemeClr val="accent1"/>
          </a:effectRef>
          <a:fontRef idx="minor">
            <a:schemeClr val="lt1"/>
          </a:fontRef>
        </p:style>
        <p:txBody>
          <a:bodyPr wrap="square" anchor="ctr">
            <a:spAutoFit/>
          </a:bodyPr>
          <a:lstStyle/>
          <a:p>
            <a:pPr algn="just">
              <a:defRPr/>
            </a:pPr>
            <a:endParaRPr lang="es-ES" b="1" u="sng" dirty="0">
              <a:solidFill>
                <a:srgbClr val="0000FF"/>
              </a:solidFill>
              <a:effectLst>
                <a:outerShdw blurRad="38100" dist="38100" dir="2700000" algn="tl">
                  <a:srgbClr val="000000">
                    <a:alpha val="43137"/>
                  </a:srgbClr>
                </a:outerShdw>
              </a:effectLst>
            </a:endParaRPr>
          </a:p>
          <a:p>
            <a:pPr algn="just">
              <a:defRPr/>
            </a:pPr>
            <a:r>
              <a:rPr lang="es-EC" dirty="0" smtClean="0"/>
              <a:t>Paradigma cuantitativo: nuestro análisis utiliza un paradigma cuantitativo ya que usamos en nuestra investigación números, cantidades y tiempos para realizar las comparaciones y deducciones adecuadas.</a:t>
            </a:r>
          </a:p>
          <a:p>
            <a:pPr algn="just">
              <a:defRPr/>
            </a:pPr>
            <a:endParaRPr lang="es-ES" b="1" dirty="0">
              <a:solidFill>
                <a:srgbClr val="0000FF"/>
              </a:solidFill>
              <a:effectLst>
                <a:outerShdw blurRad="38100" dist="38100" dir="2700000" algn="tl">
                  <a:srgbClr val="000000">
                    <a:alpha val="43137"/>
                  </a:srgbClr>
                </a:outerShdw>
              </a:effectLst>
            </a:endParaRPr>
          </a:p>
        </p:txBody>
      </p:sp>
      <p:sp>
        <p:nvSpPr>
          <p:cNvPr id="14" name="37 CuadroTexto"/>
          <p:cNvSpPr txBox="1">
            <a:spLocks noChangeArrowheads="1"/>
          </p:cNvSpPr>
          <p:nvPr/>
        </p:nvSpPr>
        <p:spPr bwMode="auto">
          <a:xfrm>
            <a:off x="971600" y="2420888"/>
            <a:ext cx="7818464" cy="923330"/>
          </a:xfrm>
          <a:prstGeom prst="rect">
            <a:avLst/>
          </a:prstGeom>
          <a:gradFill>
            <a:gsLst>
              <a:gs pos="0">
                <a:schemeClr val="lt1">
                  <a:tint val="80000"/>
                  <a:satMod val="300000"/>
                  <a:alpha val="0"/>
                </a:schemeClr>
              </a:gs>
              <a:gs pos="100000">
                <a:schemeClr val="lt1">
                  <a:shade val="30000"/>
                  <a:satMod val="200000"/>
                </a:schemeClr>
              </a:gs>
            </a:gsLst>
          </a:gradFill>
          <a:ln>
            <a:headEnd/>
            <a:tailEnd/>
          </a:ln>
        </p:spPr>
        <p:style>
          <a:lnRef idx="1">
            <a:schemeClr val="accent5"/>
          </a:lnRef>
          <a:fillRef idx="1003">
            <a:schemeClr val="lt1"/>
          </a:fillRef>
          <a:effectRef idx="2">
            <a:schemeClr val="accent5"/>
          </a:effectRef>
          <a:fontRef idx="minor">
            <a:schemeClr val="lt1"/>
          </a:fontRef>
        </p:style>
        <p:txBody>
          <a:bodyPr>
            <a:spAutoFit/>
          </a:bodyPr>
          <a:lstStyle/>
          <a:p>
            <a:pPr>
              <a:defRPr/>
            </a:pPr>
            <a:endPar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NIVEL Y TIPO DE INVESTIGACION</a:t>
            </a:r>
            <a:endPar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defRPr/>
            </a:pPr>
            <a:endPar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Rectangle 30"/>
          <p:cNvSpPr>
            <a:spLocks noChangeArrowheads="1"/>
          </p:cNvSpPr>
          <p:nvPr/>
        </p:nvSpPr>
        <p:spPr bwMode="auto">
          <a:xfrm>
            <a:off x="1043608" y="3506525"/>
            <a:ext cx="7777162" cy="1754326"/>
          </a:xfrm>
          <a:prstGeom prst="rect">
            <a:avLst/>
          </a:prstGeom>
          <a:gradFill>
            <a:gsLst>
              <a:gs pos="0">
                <a:schemeClr val="accent1">
                  <a:shade val="51000"/>
                  <a:satMod val="130000"/>
                  <a:alpha val="57000"/>
                </a:schemeClr>
              </a:gs>
              <a:gs pos="80000">
                <a:schemeClr val="accent1">
                  <a:shade val="93000"/>
                  <a:satMod val="130000"/>
                  <a:alpha val="44000"/>
                </a:schemeClr>
              </a:gs>
              <a:gs pos="100000">
                <a:schemeClr val="accent1">
                  <a:shade val="94000"/>
                  <a:satMod val="135000"/>
                </a:schemeClr>
              </a:gs>
            </a:gsLst>
          </a:gradFill>
          <a:ln>
            <a:headEnd/>
            <a:tailEnd/>
          </a:ln>
        </p:spPr>
        <p:style>
          <a:lnRef idx="1">
            <a:schemeClr val="accent1"/>
          </a:lnRef>
          <a:fillRef idx="3">
            <a:schemeClr val="accent1"/>
          </a:fillRef>
          <a:effectRef idx="2">
            <a:schemeClr val="accent1"/>
          </a:effectRef>
          <a:fontRef idx="minor">
            <a:schemeClr val="lt1"/>
          </a:fontRef>
        </p:style>
        <p:txBody>
          <a:bodyPr wrap="square" anchor="ctr">
            <a:spAutoFit/>
          </a:bodyPr>
          <a:lstStyle/>
          <a:p>
            <a:pPr algn="just">
              <a:defRPr/>
            </a:pPr>
            <a:endParaRPr lang="es-ES" b="1" u="sng" dirty="0">
              <a:solidFill>
                <a:srgbClr val="0000FF"/>
              </a:solidFill>
              <a:effectLst>
                <a:outerShdw blurRad="38100" dist="38100" dir="2700000" algn="tl">
                  <a:srgbClr val="000000">
                    <a:alpha val="43137"/>
                  </a:srgbClr>
                </a:outerShdw>
              </a:effectLst>
            </a:endParaRPr>
          </a:p>
          <a:p>
            <a:r>
              <a:rPr lang="es-EC" dirty="0" smtClean="0"/>
              <a:t>Descriptiva: Este constituye  un  trabajo de investigación profunda y detallada  acerca del tema a investigar, basados en  gráficos                                                                                                                                     estadísticos  y pruebas llevados  en la  Escuela superior militar Eloy Alfaro investigando en otros documentos de pruebas físicas.                                                                                                                                                                                                                                                                                                                           </a:t>
            </a:r>
          </a:p>
          <a:p>
            <a:pPr algn="just">
              <a:defRPr/>
            </a:pPr>
            <a:endParaRPr lang="es-ES" b="1" dirty="0">
              <a:solidFill>
                <a:srgbClr val="0000FF"/>
              </a:solidFill>
              <a:effectLst>
                <a:outerShdw blurRad="38100" dist="38100" dir="2700000" algn="tl">
                  <a:srgbClr val="000000">
                    <a:alpha val="43137"/>
                  </a:srgbClr>
                </a:outerShdw>
              </a:effectLst>
            </a:endParaRPr>
          </a:p>
        </p:txBody>
      </p:sp>
      <p:pic>
        <p:nvPicPr>
          <p:cNvPr id="21" name="20 Imagen" descr="J0213506.GIF">
            <a:hlinkClick r:id="rId6" action="ppaction://hlinksldjump"/>
          </p:cNvPr>
          <p:cNvPicPr>
            <a:picLocks noChangeAspect="1"/>
          </p:cNvPicPr>
          <p:nvPr/>
        </p:nvPicPr>
        <p:blipFill>
          <a:blip r:embed="rId7" cstate="print"/>
          <a:stretch>
            <a:fillRect/>
          </a:stretch>
        </p:blipFill>
        <p:spPr>
          <a:xfrm>
            <a:off x="8001000" y="5905500"/>
            <a:ext cx="1143000" cy="9525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6627"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6628"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1" name="Rectangle 30"/>
          <p:cNvSpPr>
            <a:spLocks noChangeArrowheads="1"/>
          </p:cNvSpPr>
          <p:nvPr/>
        </p:nvSpPr>
        <p:spPr bwMode="auto">
          <a:xfrm>
            <a:off x="571500" y="0"/>
            <a:ext cx="8572500" cy="954088"/>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971550" lvl="1" indent="-514350" eaLnBrk="0" hangingPunct="0">
              <a:defRPr/>
            </a:pPr>
            <a:r>
              <a:rPr lang="es-EC" sz="2800" b="1" dirty="0" smtClean="0">
                <a:solidFill>
                  <a:srgbClr val="0000CC"/>
                </a:solidFill>
              </a:rPr>
              <a:t>POBLACIÓN</a:t>
            </a:r>
            <a:r>
              <a:rPr lang="en-US" sz="2800" b="1" dirty="0" smtClean="0">
                <a:solidFill>
                  <a:srgbClr val="0000CC"/>
                </a:solidFill>
              </a:rPr>
              <a:t> Y </a:t>
            </a:r>
            <a:r>
              <a:rPr lang="es-EC" sz="2800" b="1" dirty="0" smtClean="0">
                <a:solidFill>
                  <a:srgbClr val="0000CC"/>
                </a:solidFill>
              </a:rPr>
              <a:t>MUESTRA</a:t>
            </a:r>
          </a:p>
          <a:p>
            <a:pPr marL="514350" indent="-514350" eaLnBrk="0" hangingPunct="0">
              <a:defRPr/>
            </a:pPr>
            <a:r>
              <a:rPr lang="en-US" sz="2800" b="1" dirty="0" smtClean="0">
                <a:solidFill>
                  <a:srgbClr val="0000CC"/>
                </a:solidFill>
              </a:rPr>
              <a:t>  </a:t>
            </a:r>
            <a:endParaRPr lang="en-US" sz="2800" b="1" dirty="0">
              <a:solidFill>
                <a:srgbClr val="0000CC"/>
              </a:solidFill>
            </a:endParaRPr>
          </a:p>
        </p:txBody>
      </p:sp>
      <p:cxnSp>
        <p:nvCxnSpPr>
          <p:cNvPr id="17" name="16 Conector recto"/>
          <p:cNvCxnSpPr/>
          <p:nvPr/>
        </p:nvCxnSpPr>
        <p:spPr>
          <a:xfrm>
            <a:off x="0" y="1000125"/>
            <a:ext cx="9144000" cy="1588"/>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 name="11 Grupo"/>
          <p:cNvGrpSpPr>
            <a:grpSpLocks/>
          </p:cNvGrpSpPr>
          <p:nvPr/>
        </p:nvGrpSpPr>
        <p:grpSpPr bwMode="auto">
          <a:xfrm>
            <a:off x="-71438" y="0"/>
            <a:ext cx="881063" cy="6858000"/>
            <a:chOff x="-71470" y="0"/>
            <a:chExt cx="881101" cy="6858000"/>
          </a:xfrm>
        </p:grpSpPr>
        <p:pic>
          <p:nvPicPr>
            <p:cNvPr id="26663"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26664"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26665"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graphicFrame>
        <p:nvGraphicFramePr>
          <p:cNvPr id="18" name="17 Tabla"/>
          <p:cNvGraphicFramePr>
            <a:graphicFrameLocks noGrp="1"/>
          </p:cNvGraphicFramePr>
          <p:nvPr/>
        </p:nvGraphicFramePr>
        <p:xfrm>
          <a:off x="899592" y="2204864"/>
          <a:ext cx="8064897" cy="3282656"/>
        </p:xfrm>
        <a:graphic>
          <a:graphicData uri="http://schemas.openxmlformats.org/drawingml/2006/table">
            <a:tbl>
              <a:tblPr/>
              <a:tblGrid>
                <a:gridCol w="4620514"/>
                <a:gridCol w="1848205"/>
                <a:gridCol w="1596178"/>
              </a:tblGrid>
              <a:tr h="672640">
                <a:tc>
                  <a:txBody>
                    <a:bodyPr/>
                    <a:lstStyle/>
                    <a:p>
                      <a:pPr algn="just">
                        <a:lnSpc>
                          <a:spcPct val="150000"/>
                        </a:lnSpc>
                        <a:spcAft>
                          <a:spcPts val="1000"/>
                        </a:spcAft>
                      </a:pPr>
                      <a:r>
                        <a:rPr lang="es-EC" sz="1200" noProof="0" dirty="0" smtClean="0">
                          <a:latin typeface="Arial"/>
                          <a:ea typeface="Times New Roman"/>
                          <a:cs typeface="Times New Roman"/>
                        </a:rPr>
                        <a:t>INFORMANTES</a:t>
                      </a:r>
                      <a:endParaRPr lang="es-EC" sz="1000" noProof="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just">
                        <a:lnSpc>
                          <a:spcPct val="150000"/>
                        </a:lnSpc>
                        <a:spcAft>
                          <a:spcPts val="1000"/>
                        </a:spcAft>
                      </a:pPr>
                      <a:r>
                        <a:rPr lang="en-US" sz="1200" dirty="0" err="1">
                          <a:latin typeface="Arial"/>
                          <a:ea typeface="Times New Roman"/>
                          <a:cs typeface="Times New Roman"/>
                        </a:rPr>
                        <a:t>CANTIDAD</a:t>
                      </a:r>
                      <a:endParaRPr lang="es-EC" sz="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just">
                        <a:lnSpc>
                          <a:spcPct val="150000"/>
                        </a:lnSpc>
                        <a:spcAft>
                          <a:spcPts val="1000"/>
                        </a:spcAft>
                      </a:pPr>
                      <a:r>
                        <a:rPr lang="en-US" sz="1200">
                          <a:latin typeface="Arial"/>
                          <a:ea typeface="Times New Roman"/>
                          <a:cs typeface="Times New Roman"/>
                        </a:rPr>
                        <a:t>INFORMANTES</a:t>
                      </a:r>
                      <a:endParaRPr lang="es-EC"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527492">
                <a:tc>
                  <a:txBody>
                    <a:bodyPr/>
                    <a:lstStyle/>
                    <a:p>
                      <a:pPr algn="just">
                        <a:lnSpc>
                          <a:spcPct val="150000"/>
                        </a:lnSpc>
                        <a:spcAft>
                          <a:spcPts val="1000"/>
                        </a:spcAft>
                      </a:pPr>
                      <a:r>
                        <a:rPr lang="en-US" sz="1200" dirty="0" err="1">
                          <a:latin typeface="Arial"/>
                          <a:ea typeface="Times New Roman"/>
                          <a:cs typeface="Times New Roman"/>
                        </a:rPr>
                        <a:t>Aspirantes</a:t>
                      </a:r>
                      <a:r>
                        <a:rPr lang="en-US" sz="1200" dirty="0">
                          <a:latin typeface="Arial"/>
                          <a:ea typeface="Times New Roman"/>
                          <a:cs typeface="Times New Roman"/>
                        </a:rPr>
                        <a:t> </a:t>
                      </a:r>
                      <a:r>
                        <a:rPr lang="en-US" sz="1200" dirty="0" err="1">
                          <a:latin typeface="Arial"/>
                          <a:ea typeface="Times New Roman"/>
                          <a:cs typeface="Times New Roman"/>
                        </a:rPr>
                        <a:t>varones</a:t>
                      </a:r>
                      <a:endParaRPr lang="es-EC" sz="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US" sz="1200">
                          <a:latin typeface="Arial"/>
                          <a:ea typeface="Times New Roman"/>
                          <a:cs typeface="Times New Roman"/>
                        </a:rPr>
                        <a:t>404</a:t>
                      </a:r>
                      <a:endParaRPr lang="es-EC"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US" sz="1200">
                          <a:latin typeface="Arial"/>
                          <a:ea typeface="Times New Roman"/>
                          <a:cs typeface="Times New Roman"/>
                        </a:rPr>
                        <a:t>Aspirantes varones</a:t>
                      </a:r>
                      <a:endParaRPr lang="es-EC"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492">
                <a:tc>
                  <a:txBody>
                    <a:bodyPr/>
                    <a:lstStyle/>
                    <a:p>
                      <a:pPr algn="just">
                        <a:lnSpc>
                          <a:spcPct val="150000"/>
                        </a:lnSpc>
                        <a:spcAft>
                          <a:spcPts val="1000"/>
                        </a:spcAft>
                      </a:pPr>
                      <a:r>
                        <a:rPr lang="en-US" sz="1200">
                          <a:latin typeface="Arial"/>
                          <a:ea typeface="Times New Roman"/>
                          <a:cs typeface="Times New Roman"/>
                        </a:rPr>
                        <a:t>Aspirantes mujeres</a:t>
                      </a:r>
                      <a:endParaRPr lang="es-EC"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50000"/>
                        </a:lnSpc>
                        <a:spcAft>
                          <a:spcPts val="1000"/>
                        </a:spcAft>
                      </a:pPr>
                      <a:r>
                        <a:rPr lang="en-US" sz="1200">
                          <a:latin typeface="Arial"/>
                          <a:ea typeface="Times New Roman"/>
                          <a:cs typeface="Times New Roman"/>
                        </a:rPr>
                        <a:t>69</a:t>
                      </a:r>
                      <a:endParaRPr lang="es-EC"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50000"/>
                        </a:lnSpc>
                        <a:spcAft>
                          <a:spcPts val="1000"/>
                        </a:spcAft>
                      </a:pPr>
                      <a:r>
                        <a:rPr lang="en-US" sz="1200">
                          <a:latin typeface="Arial"/>
                          <a:ea typeface="Times New Roman"/>
                          <a:cs typeface="Times New Roman"/>
                        </a:rPr>
                        <a:t>Aspirantes mujeres</a:t>
                      </a:r>
                      <a:endParaRPr lang="es-EC"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527492">
                <a:tc>
                  <a:txBody>
                    <a:bodyPr/>
                    <a:lstStyle/>
                    <a:p>
                      <a:pPr algn="just">
                        <a:lnSpc>
                          <a:spcPct val="150000"/>
                        </a:lnSpc>
                        <a:spcAft>
                          <a:spcPts val="1000"/>
                        </a:spcAft>
                      </a:pPr>
                      <a:r>
                        <a:rPr lang="es-EC" sz="1200">
                          <a:latin typeface="Arial"/>
                          <a:ea typeface="Times New Roman"/>
                          <a:cs typeface="Times New Roman"/>
                        </a:rPr>
                        <a:t>Cadetes  varones primer curso militar</a:t>
                      </a:r>
                      <a:endParaRPr lang="es-EC"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US" sz="1200">
                          <a:latin typeface="Arial"/>
                          <a:ea typeface="Times New Roman"/>
                          <a:cs typeface="Times New Roman"/>
                        </a:rPr>
                        <a:t>118</a:t>
                      </a:r>
                      <a:endParaRPr lang="es-EC"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EC" sz="1200">
                          <a:latin typeface="Arial"/>
                          <a:ea typeface="Times New Roman"/>
                          <a:cs typeface="Times New Roman"/>
                        </a:rPr>
                        <a:t>Cadetes  varones primer curso militar</a:t>
                      </a:r>
                      <a:endParaRPr lang="es-EC"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492">
                <a:tc>
                  <a:txBody>
                    <a:bodyPr/>
                    <a:lstStyle/>
                    <a:p>
                      <a:pPr algn="just">
                        <a:lnSpc>
                          <a:spcPct val="150000"/>
                        </a:lnSpc>
                        <a:spcAft>
                          <a:spcPts val="1000"/>
                        </a:spcAft>
                      </a:pPr>
                      <a:r>
                        <a:rPr lang="es-EC" sz="1200">
                          <a:latin typeface="Arial"/>
                          <a:ea typeface="Times New Roman"/>
                          <a:cs typeface="Times New Roman"/>
                        </a:rPr>
                        <a:t>Cadetes mujeres primer curso militar</a:t>
                      </a:r>
                      <a:endParaRPr lang="es-EC"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US" sz="1200">
                          <a:latin typeface="Arial"/>
                          <a:ea typeface="Times New Roman"/>
                          <a:cs typeface="Times New Roman"/>
                        </a:rPr>
                        <a:t>25</a:t>
                      </a:r>
                      <a:endParaRPr lang="es-EC"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EC" sz="1200">
                          <a:latin typeface="Arial"/>
                          <a:ea typeface="Times New Roman"/>
                          <a:cs typeface="Times New Roman"/>
                        </a:rPr>
                        <a:t>Cadetes mujeres primer curso militar</a:t>
                      </a:r>
                      <a:endParaRPr lang="es-EC"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752">
                <a:tc>
                  <a:txBody>
                    <a:bodyPr/>
                    <a:lstStyle/>
                    <a:p>
                      <a:pPr algn="just">
                        <a:lnSpc>
                          <a:spcPct val="150000"/>
                        </a:lnSpc>
                        <a:spcAft>
                          <a:spcPts val="1000"/>
                        </a:spcAft>
                      </a:pPr>
                      <a:r>
                        <a:rPr lang="en-US" sz="1200">
                          <a:latin typeface="Arial"/>
                          <a:ea typeface="Times New Roman"/>
                          <a:cs typeface="Times New Roman"/>
                        </a:rPr>
                        <a:t>INFORMANTES</a:t>
                      </a:r>
                      <a:endParaRPr lang="es-EC"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US" sz="1200">
                          <a:latin typeface="Arial"/>
                          <a:ea typeface="Times New Roman"/>
                          <a:cs typeface="Times New Roman"/>
                        </a:rPr>
                        <a:t>CANTIDAD</a:t>
                      </a:r>
                      <a:endParaRPr lang="es-EC"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US" sz="1200" dirty="0" err="1">
                          <a:latin typeface="Arial"/>
                          <a:ea typeface="Times New Roman"/>
                          <a:cs typeface="Times New Roman"/>
                        </a:rPr>
                        <a:t>INFORMANTES</a:t>
                      </a:r>
                      <a:endParaRPr lang="es-EC" sz="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 name="19 CuadroTexto"/>
          <p:cNvSpPr txBox="1"/>
          <p:nvPr/>
        </p:nvSpPr>
        <p:spPr>
          <a:xfrm>
            <a:off x="899592" y="1412776"/>
            <a:ext cx="4500562" cy="369888"/>
          </a:xfrm>
          <a:prstGeom prst="rect">
            <a:avLst/>
          </a:prstGeom>
          <a:noFill/>
        </p:spPr>
        <p:txBody>
          <a:bodyPr>
            <a:spAutoFit/>
          </a:bodyPr>
          <a:lstStyle/>
          <a:p>
            <a:pPr>
              <a:defRPr/>
            </a:pPr>
            <a:r>
              <a:rPr lang="es-ES" b="1" dirty="0">
                <a:solidFill>
                  <a:srgbClr val="0000FF"/>
                </a:solidFill>
                <a:effectLst>
                  <a:outerShdw blurRad="38100" dist="38100" dir="2700000" algn="tl">
                    <a:srgbClr val="000000">
                      <a:alpha val="43137"/>
                    </a:srgbClr>
                  </a:outerShdw>
                </a:effectLst>
              </a:rPr>
              <a:t>PARA EL ESTUDIO SE ESTABLECIÓ:</a:t>
            </a:r>
          </a:p>
        </p:txBody>
      </p:sp>
      <p:pic>
        <p:nvPicPr>
          <p:cNvPr id="1026" name="Picture 2" descr="C:\Program Files (x86)\Microsoft Office\MEDIA\OFFICE12\Bullets\BD21298_.gif">
            <a:hlinkClick r:id="rId5" action="ppaction://hlinksldjump"/>
          </p:cNvPr>
          <p:cNvPicPr>
            <a:picLocks noChangeAspect="1" noChangeArrowheads="1"/>
          </p:cNvPicPr>
          <p:nvPr/>
        </p:nvPicPr>
        <p:blipFill>
          <a:blip r:embed="rId6" cstate="print"/>
          <a:srcRect/>
          <a:stretch>
            <a:fillRect/>
          </a:stretch>
        </p:blipFill>
        <p:spPr bwMode="auto">
          <a:xfrm>
            <a:off x="8711952" y="6425952"/>
            <a:ext cx="432048" cy="43204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19 Imagen" descr="ESMIL53.jpg"/>
          <p:cNvPicPr>
            <a:picLocks noChangeAspect="1"/>
          </p:cNvPicPr>
          <p:nvPr/>
        </p:nvPicPr>
        <p:blipFill>
          <a:blip r:embed="rId2" cstate="print"/>
          <a:stretch>
            <a:fillRect/>
          </a:stretch>
        </p:blipFill>
        <p:spPr>
          <a:xfrm>
            <a:off x="731520" y="692696"/>
            <a:ext cx="8412480" cy="6165304"/>
          </a:xfrm>
          <a:prstGeom prst="rect">
            <a:avLst/>
          </a:prstGeom>
        </p:spPr>
      </p:pic>
      <p:sp>
        <p:nvSpPr>
          <p:cNvPr id="32770"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32771"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32772"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1" name="Rectangle 30"/>
          <p:cNvSpPr>
            <a:spLocks noChangeArrowheads="1"/>
          </p:cNvSpPr>
          <p:nvPr/>
        </p:nvSpPr>
        <p:spPr bwMode="auto">
          <a:xfrm>
            <a:off x="571500" y="384453"/>
            <a:ext cx="8572500" cy="369332"/>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342900" indent="-342900" algn="just">
              <a:defRPr/>
            </a:pPr>
            <a:r>
              <a:rPr lang="es-EC" b="1" dirty="0" smtClean="0">
                <a:solidFill>
                  <a:srgbClr val="0000FF"/>
                </a:solidFill>
                <a:effectLst>
                  <a:outerShdw blurRad="38100" dist="38100" dir="2700000" algn="tl">
                    <a:srgbClr val="000000">
                      <a:alpha val="43137"/>
                    </a:srgbClr>
                  </a:outerShdw>
                </a:effectLst>
              </a:rPr>
              <a:t>	 POBLACIÓN Y MUESTRA</a:t>
            </a:r>
            <a:endParaRPr lang="es-ES" b="1" dirty="0">
              <a:solidFill>
                <a:srgbClr val="0000FF"/>
              </a:solidFill>
              <a:effectLst>
                <a:outerShdw blurRad="38100" dist="38100" dir="2700000" algn="tl">
                  <a:srgbClr val="000000">
                    <a:alpha val="43137"/>
                  </a:srgbClr>
                </a:outerShdw>
              </a:effectLst>
            </a:endParaRPr>
          </a:p>
        </p:txBody>
      </p:sp>
      <p:grpSp>
        <p:nvGrpSpPr>
          <p:cNvPr id="2" name="11 Grupo"/>
          <p:cNvGrpSpPr>
            <a:grpSpLocks/>
          </p:cNvGrpSpPr>
          <p:nvPr/>
        </p:nvGrpSpPr>
        <p:grpSpPr bwMode="auto">
          <a:xfrm>
            <a:off x="-71438" y="0"/>
            <a:ext cx="881063" cy="6858000"/>
            <a:chOff x="-71470" y="0"/>
            <a:chExt cx="881101" cy="6858000"/>
          </a:xfrm>
        </p:grpSpPr>
        <p:pic>
          <p:nvPicPr>
            <p:cNvPr id="32778" name="13 Imagen" descr="BANDERA.bmp"/>
            <p:cNvPicPr>
              <a:picLocks noChangeAspect="1"/>
            </p:cNvPicPr>
            <p:nvPr/>
          </p:nvPicPr>
          <p:blipFill>
            <a:blip r:embed="rId3" cstate="print"/>
            <a:srcRect t="2042"/>
            <a:stretch>
              <a:fillRect/>
            </a:stretch>
          </p:blipFill>
          <p:spPr bwMode="auto">
            <a:xfrm>
              <a:off x="1" y="0"/>
              <a:ext cx="785786" cy="6858000"/>
            </a:xfrm>
            <a:prstGeom prst="rect">
              <a:avLst/>
            </a:prstGeom>
            <a:noFill/>
            <a:ln w="9525">
              <a:noFill/>
              <a:miter lim="800000"/>
              <a:headEnd/>
              <a:tailEnd/>
            </a:ln>
          </p:spPr>
        </p:pic>
        <p:pic>
          <p:nvPicPr>
            <p:cNvPr id="32779" name="14 Imagen" descr="Copia de Escudo circulo.gif"/>
            <p:cNvPicPr>
              <a:picLocks noChangeAspect="1"/>
            </p:cNvPicPr>
            <p:nvPr/>
          </p:nvPicPr>
          <p:blipFill>
            <a:blip r:embed="rId4" cstate="print"/>
            <a:srcRect/>
            <a:stretch>
              <a:fillRect/>
            </a:stretch>
          </p:blipFill>
          <p:spPr bwMode="auto">
            <a:xfrm>
              <a:off x="-71470" y="214290"/>
              <a:ext cx="878089" cy="895335"/>
            </a:xfrm>
            <a:prstGeom prst="rect">
              <a:avLst/>
            </a:prstGeom>
            <a:noFill/>
            <a:ln w="9525">
              <a:noFill/>
              <a:miter lim="800000"/>
              <a:headEnd/>
              <a:tailEnd/>
            </a:ln>
          </p:spPr>
        </p:pic>
        <p:pic>
          <p:nvPicPr>
            <p:cNvPr id="32780" name="Picture 2" descr="espe"/>
            <p:cNvPicPr>
              <a:picLocks noChangeAspect="1" noChangeArrowheads="1"/>
            </p:cNvPicPr>
            <p:nvPr/>
          </p:nvPicPr>
          <p:blipFill>
            <a:blip r:embed="rId5" cstate="print"/>
            <a:srcRect l="5261" t="10297" r="5309" b="4750"/>
            <a:stretch>
              <a:fillRect/>
            </a:stretch>
          </p:blipFill>
          <p:spPr bwMode="auto">
            <a:xfrm>
              <a:off x="0" y="5572140"/>
              <a:ext cx="809631" cy="785818"/>
            </a:xfrm>
            <a:prstGeom prst="rect">
              <a:avLst/>
            </a:prstGeom>
            <a:noFill/>
            <a:ln w="9525">
              <a:noFill/>
              <a:miter lim="800000"/>
              <a:headEnd/>
              <a:tailEnd/>
            </a:ln>
          </p:spPr>
        </p:pic>
      </p:grpSp>
      <p:graphicFrame>
        <p:nvGraphicFramePr>
          <p:cNvPr id="16" name="15 Tabla"/>
          <p:cNvGraphicFramePr>
            <a:graphicFrameLocks noGrp="1"/>
          </p:cNvGraphicFramePr>
          <p:nvPr>
            <p:extLst>
              <p:ext uri="{D42A27DB-BD31-4B8C-83A1-F6EECF244321}">
                <p14:modId xmlns:p14="http://schemas.microsoft.com/office/powerpoint/2010/main" val="590369690"/>
              </p:ext>
            </p:extLst>
          </p:nvPr>
        </p:nvGraphicFramePr>
        <p:xfrm>
          <a:off x="827584" y="1628800"/>
          <a:ext cx="8316416" cy="1914228"/>
        </p:xfrm>
        <a:graphic>
          <a:graphicData uri="http://schemas.openxmlformats.org/drawingml/2006/table">
            <a:tbl>
              <a:tblPr>
                <a:tableStyleId>{08FB837D-C827-4EFA-A057-4D05807E0F7C}</a:tableStyleId>
              </a:tblPr>
              <a:tblGrid>
                <a:gridCol w="2079563"/>
                <a:gridCol w="2079563"/>
                <a:gridCol w="2078645"/>
                <a:gridCol w="2078645"/>
              </a:tblGrid>
              <a:tr h="691916">
                <a:tc>
                  <a:txBody>
                    <a:bodyPr/>
                    <a:lstStyle/>
                    <a:p>
                      <a:pPr algn="just">
                        <a:lnSpc>
                          <a:spcPct val="150000"/>
                        </a:lnSpc>
                        <a:spcAft>
                          <a:spcPts val="1000"/>
                        </a:spcAft>
                      </a:pPr>
                      <a:r>
                        <a:rPr lang="en-US" sz="1800" dirty="0" err="1"/>
                        <a:t>INFORMANTES</a:t>
                      </a:r>
                      <a:endParaRPr lang="es-EC" sz="1800" dirty="0">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800" dirty="0" err="1"/>
                        <a:t>POBLACIÓN</a:t>
                      </a:r>
                      <a:r>
                        <a:rPr lang="en-US" sz="1800" dirty="0"/>
                        <a:t> </a:t>
                      </a:r>
                      <a:endParaRPr lang="es-EC" sz="1800" dirty="0"/>
                    </a:p>
                    <a:p>
                      <a:pPr algn="just">
                        <a:lnSpc>
                          <a:spcPct val="150000"/>
                        </a:lnSpc>
                        <a:spcAft>
                          <a:spcPts val="1000"/>
                        </a:spcAft>
                      </a:pPr>
                      <a:r>
                        <a:rPr lang="en-US" sz="1800" dirty="0"/>
                        <a:t>(N)</a:t>
                      </a:r>
                      <a:endParaRPr lang="es-EC" sz="1800" dirty="0">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800" dirty="0"/>
                        <a:t>MUESTRA </a:t>
                      </a:r>
                      <a:r>
                        <a:rPr lang="en-US" sz="1400" dirty="0" smtClean="0"/>
                        <a:t>n=N/(0,05)2(N-1)+1</a:t>
                      </a:r>
                      <a:endParaRPr lang="es-EC" sz="1400" dirty="0">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800"/>
                        <a:t>%</a:t>
                      </a:r>
                      <a:endParaRPr lang="es-EC" sz="1800"/>
                    </a:p>
                    <a:p>
                      <a:pPr algn="just">
                        <a:lnSpc>
                          <a:spcPct val="150000"/>
                        </a:lnSpc>
                        <a:spcAft>
                          <a:spcPts val="1000"/>
                        </a:spcAft>
                      </a:pPr>
                      <a:r>
                        <a:rPr lang="en-US" sz="1800"/>
                        <a:t>(n/N)100</a:t>
                      </a:r>
                      <a:endParaRPr lang="es-EC" sz="1800">
                        <a:latin typeface="Calibri"/>
                        <a:ea typeface="Times New Roman"/>
                        <a:cs typeface="Times New Roman"/>
                      </a:endParaRPr>
                    </a:p>
                  </a:txBody>
                  <a:tcPr marL="68580" marR="68580" marT="0" marB="0"/>
                </a:tc>
              </a:tr>
              <a:tr h="482134">
                <a:tc>
                  <a:txBody>
                    <a:bodyPr/>
                    <a:lstStyle/>
                    <a:p>
                      <a:pPr algn="just">
                        <a:lnSpc>
                          <a:spcPct val="150000"/>
                        </a:lnSpc>
                        <a:spcAft>
                          <a:spcPts val="1000"/>
                        </a:spcAft>
                      </a:pPr>
                      <a:r>
                        <a:rPr lang="en-US" sz="1800"/>
                        <a:t>Aspirantes varones</a:t>
                      </a:r>
                      <a:endParaRPr lang="es-EC" sz="1800">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800"/>
                        <a:t>404</a:t>
                      </a:r>
                      <a:endParaRPr lang="es-EC" sz="1800">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800"/>
                        <a:t>201</a:t>
                      </a:r>
                      <a:endParaRPr lang="es-EC" sz="1800">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800" dirty="0"/>
                        <a:t>49 %</a:t>
                      </a:r>
                      <a:endParaRPr lang="es-EC" sz="1800" dirty="0">
                        <a:latin typeface="Calibri"/>
                        <a:ea typeface="Times New Roman"/>
                        <a:cs typeface="Times New Roman"/>
                      </a:endParaRPr>
                    </a:p>
                  </a:txBody>
                  <a:tcPr marL="68580" marR="68580" marT="0" marB="0"/>
                </a:tc>
              </a:tr>
              <a:tr h="482134">
                <a:tc>
                  <a:txBody>
                    <a:bodyPr/>
                    <a:lstStyle/>
                    <a:p>
                      <a:pPr algn="just">
                        <a:lnSpc>
                          <a:spcPct val="150000"/>
                        </a:lnSpc>
                        <a:spcAft>
                          <a:spcPts val="1000"/>
                        </a:spcAft>
                      </a:pPr>
                      <a:r>
                        <a:rPr lang="en-US" sz="1800" dirty="0" err="1"/>
                        <a:t>Aspirantes</a:t>
                      </a:r>
                      <a:r>
                        <a:rPr lang="en-US" sz="1800" dirty="0"/>
                        <a:t> </a:t>
                      </a:r>
                      <a:r>
                        <a:rPr lang="en-US" sz="1800" dirty="0" err="1"/>
                        <a:t>mujeres</a:t>
                      </a:r>
                      <a:endParaRPr lang="es-EC" sz="1800" dirty="0">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800"/>
                        <a:t>69</a:t>
                      </a:r>
                      <a:endParaRPr lang="es-EC" sz="1800">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800" dirty="0"/>
                        <a:t>58</a:t>
                      </a:r>
                      <a:endParaRPr lang="es-EC" sz="1800" dirty="0">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800" dirty="0"/>
                        <a:t>85%</a:t>
                      </a:r>
                      <a:endParaRPr lang="es-EC" sz="1800" dirty="0">
                        <a:latin typeface="Calibri"/>
                        <a:ea typeface="Times New Roman"/>
                        <a:cs typeface="Times New Roman"/>
                      </a:endParaRPr>
                    </a:p>
                  </a:txBody>
                  <a:tcPr marL="68580" marR="68580" marT="0" marB="0"/>
                </a:tc>
              </a:tr>
            </a:tbl>
          </a:graphicData>
        </a:graphic>
      </p:graphicFrame>
      <p:sp>
        <p:nvSpPr>
          <p:cNvPr id="17" name="37 CuadroTexto"/>
          <p:cNvSpPr txBox="1">
            <a:spLocks noChangeArrowheads="1"/>
          </p:cNvSpPr>
          <p:nvPr/>
        </p:nvSpPr>
        <p:spPr bwMode="auto">
          <a:xfrm>
            <a:off x="827584" y="764704"/>
            <a:ext cx="8316416" cy="830997"/>
          </a:xfrm>
          <a:prstGeom prst="rect">
            <a:avLst/>
          </a:prstGeom>
          <a:gradFill>
            <a:gsLst>
              <a:gs pos="0">
                <a:schemeClr val="lt1">
                  <a:tint val="80000"/>
                  <a:satMod val="300000"/>
                  <a:alpha val="0"/>
                </a:schemeClr>
              </a:gs>
              <a:gs pos="100000">
                <a:schemeClr val="lt1">
                  <a:shade val="30000"/>
                  <a:satMod val="200000"/>
                </a:schemeClr>
              </a:gs>
            </a:gsLst>
          </a:gradFill>
          <a:ln>
            <a:headEnd/>
            <a:tailEnd/>
          </a:ln>
        </p:spPr>
        <p:style>
          <a:lnRef idx="1">
            <a:schemeClr val="accent5"/>
          </a:lnRef>
          <a:fillRef idx="1003">
            <a:schemeClr val="lt1"/>
          </a:fillRef>
          <a:effectRef idx="2">
            <a:schemeClr val="accent5"/>
          </a:effectRef>
          <a:fontRef idx="minor">
            <a:schemeClr val="lt1"/>
          </a:fontRef>
        </p:style>
        <p:txBody>
          <a:bodyPr wrap="square">
            <a:spAutoFit/>
          </a:bodyPr>
          <a:lstStyle/>
          <a:p>
            <a:pPr>
              <a:defRPr/>
            </a:pPr>
            <a:endParaRPr lang="es-EC"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s-EC" sz="1600" dirty="0" smtClean="0"/>
              <a:t>TABLA DE CÁLCULOS DE LA MUESTRA DE ASPIRANTES VARONES Y MUJERES</a:t>
            </a:r>
          </a:p>
          <a:p>
            <a:pPr>
              <a:defRPr/>
            </a:pPr>
            <a:endParaRPr lang="es-EC"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37 CuadroTexto"/>
          <p:cNvSpPr txBox="1">
            <a:spLocks noChangeArrowheads="1"/>
          </p:cNvSpPr>
          <p:nvPr/>
        </p:nvSpPr>
        <p:spPr bwMode="auto">
          <a:xfrm>
            <a:off x="827584" y="3573016"/>
            <a:ext cx="8316416" cy="1200329"/>
          </a:xfrm>
          <a:prstGeom prst="rect">
            <a:avLst/>
          </a:prstGeom>
          <a:gradFill>
            <a:gsLst>
              <a:gs pos="0">
                <a:schemeClr val="lt1">
                  <a:tint val="80000"/>
                  <a:satMod val="300000"/>
                  <a:alpha val="0"/>
                </a:schemeClr>
              </a:gs>
              <a:gs pos="100000">
                <a:schemeClr val="lt1">
                  <a:shade val="30000"/>
                  <a:satMod val="200000"/>
                </a:schemeClr>
              </a:gs>
            </a:gsLst>
          </a:gradFill>
          <a:ln>
            <a:headEnd/>
            <a:tailEnd/>
          </a:ln>
        </p:spPr>
        <p:style>
          <a:lnRef idx="1">
            <a:schemeClr val="accent5"/>
          </a:lnRef>
          <a:fillRef idx="1003">
            <a:schemeClr val="lt1"/>
          </a:fillRef>
          <a:effectRef idx="2">
            <a:schemeClr val="accent5"/>
          </a:effectRef>
          <a:fontRef idx="minor">
            <a:schemeClr val="lt1"/>
          </a:fontRef>
        </p:style>
        <p:txBody>
          <a:bodyPr wrap="square">
            <a:spAutoFit/>
          </a:bodyPr>
          <a:lstStyle/>
          <a:p>
            <a:pPr>
              <a:defRPr/>
            </a:pPr>
            <a:endParaRPr lang="es-EC"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s-EC" dirty="0" smtClean="0"/>
              <a:t>TABLA DE CÁLCULOS DE LA MUESTRA DE CADETES VARONES Y MUJERES DE PRIMER CURSO MILITAR</a:t>
            </a:r>
          </a:p>
          <a:p>
            <a:pPr>
              <a:defRPr/>
            </a:pPr>
            <a:endPar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19" name="18 Tabla"/>
          <p:cNvGraphicFramePr>
            <a:graphicFrameLocks noGrp="1"/>
          </p:cNvGraphicFramePr>
          <p:nvPr>
            <p:extLst>
              <p:ext uri="{D42A27DB-BD31-4B8C-83A1-F6EECF244321}">
                <p14:modId xmlns:p14="http://schemas.microsoft.com/office/powerpoint/2010/main" val="995511992"/>
              </p:ext>
            </p:extLst>
          </p:nvPr>
        </p:nvGraphicFramePr>
        <p:xfrm>
          <a:off x="755576" y="4725144"/>
          <a:ext cx="8388424" cy="2132856"/>
        </p:xfrm>
        <a:graphic>
          <a:graphicData uri="http://schemas.openxmlformats.org/drawingml/2006/table">
            <a:tbl>
              <a:tblPr>
                <a:tableStyleId>{35758FB7-9AC5-4552-8A53-C91805E547FA}</a:tableStyleId>
              </a:tblPr>
              <a:tblGrid>
                <a:gridCol w="2096639"/>
                <a:gridCol w="2096639"/>
                <a:gridCol w="2097573"/>
                <a:gridCol w="2097573"/>
              </a:tblGrid>
              <a:tr h="812808">
                <a:tc>
                  <a:txBody>
                    <a:bodyPr/>
                    <a:lstStyle/>
                    <a:p>
                      <a:pPr algn="just">
                        <a:lnSpc>
                          <a:spcPct val="150000"/>
                        </a:lnSpc>
                        <a:spcAft>
                          <a:spcPts val="1000"/>
                        </a:spcAft>
                      </a:pPr>
                      <a:r>
                        <a:rPr lang="en-US" sz="1200" dirty="0"/>
                        <a:t>INFORMANTES</a:t>
                      </a:r>
                      <a:endParaRPr lang="es-EC" sz="1000" dirty="0">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200"/>
                        <a:t>POBLACIÓN</a:t>
                      </a:r>
                      <a:endParaRPr lang="es-EC" sz="1000"/>
                    </a:p>
                    <a:p>
                      <a:pPr algn="just">
                        <a:lnSpc>
                          <a:spcPct val="150000"/>
                        </a:lnSpc>
                        <a:spcAft>
                          <a:spcPts val="1000"/>
                        </a:spcAft>
                      </a:pPr>
                      <a:r>
                        <a:rPr lang="en-US" sz="1200"/>
                        <a:t>(N)</a:t>
                      </a:r>
                      <a:endParaRPr lang="es-EC" sz="1000">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200"/>
                        <a:t>MUESTRA</a:t>
                      </a:r>
                      <a:endParaRPr lang="es-EC" sz="1000"/>
                    </a:p>
                    <a:p>
                      <a:pPr algn="just">
                        <a:lnSpc>
                          <a:spcPct val="150000"/>
                        </a:lnSpc>
                        <a:spcAft>
                          <a:spcPts val="1000"/>
                        </a:spcAft>
                      </a:pPr>
                      <a:r>
                        <a:rPr lang="en-US" sz="1200"/>
                        <a:t>(n)</a:t>
                      </a:r>
                      <a:endParaRPr lang="es-EC" sz="1000">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200" dirty="0"/>
                        <a:t>%</a:t>
                      </a:r>
                      <a:endParaRPr lang="es-EC" sz="1000" dirty="0"/>
                    </a:p>
                    <a:p>
                      <a:pPr algn="just">
                        <a:lnSpc>
                          <a:spcPct val="150000"/>
                        </a:lnSpc>
                        <a:spcAft>
                          <a:spcPts val="1000"/>
                        </a:spcAft>
                      </a:pPr>
                      <a:r>
                        <a:rPr lang="en-US" sz="1200" dirty="0"/>
                        <a:t>(n/N)100</a:t>
                      </a:r>
                      <a:endParaRPr lang="es-EC" sz="1000" dirty="0">
                        <a:latin typeface="Calibri"/>
                        <a:ea typeface="Times New Roman"/>
                        <a:cs typeface="Times New Roman"/>
                      </a:endParaRPr>
                    </a:p>
                  </a:txBody>
                  <a:tcPr marL="68580" marR="68580" marT="0" marB="0"/>
                </a:tc>
              </a:tr>
              <a:tr h="660024">
                <a:tc>
                  <a:txBody>
                    <a:bodyPr/>
                    <a:lstStyle/>
                    <a:p>
                      <a:pPr algn="just">
                        <a:lnSpc>
                          <a:spcPct val="150000"/>
                        </a:lnSpc>
                        <a:spcAft>
                          <a:spcPts val="1000"/>
                        </a:spcAft>
                      </a:pPr>
                      <a:r>
                        <a:rPr lang="es-EC" sz="1200"/>
                        <a:t>Cadetes  varones primer curso militar</a:t>
                      </a:r>
                      <a:endParaRPr lang="es-EC" sz="1000">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200"/>
                        <a:t>118</a:t>
                      </a:r>
                      <a:endParaRPr lang="es-EC" sz="1000">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200"/>
                        <a:t>91</a:t>
                      </a:r>
                      <a:endParaRPr lang="es-EC" sz="1000">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200"/>
                        <a:t>78%</a:t>
                      </a:r>
                      <a:endParaRPr lang="es-EC" sz="1000">
                        <a:latin typeface="Calibri"/>
                        <a:ea typeface="Times New Roman"/>
                        <a:cs typeface="Times New Roman"/>
                      </a:endParaRPr>
                    </a:p>
                  </a:txBody>
                  <a:tcPr marL="68580" marR="68580" marT="0" marB="0"/>
                </a:tc>
              </a:tr>
              <a:tr h="660024">
                <a:tc>
                  <a:txBody>
                    <a:bodyPr/>
                    <a:lstStyle/>
                    <a:p>
                      <a:pPr algn="just">
                        <a:lnSpc>
                          <a:spcPct val="150000"/>
                        </a:lnSpc>
                        <a:spcAft>
                          <a:spcPts val="1000"/>
                        </a:spcAft>
                      </a:pPr>
                      <a:r>
                        <a:rPr lang="es-EC" sz="1200"/>
                        <a:t>Cadetes mujeres primer curso militar</a:t>
                      </a:r>
                      <a:endParaRPr lang="es-EC" sz="1000">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200"/>
                        <a:t>25</a:t>
                      </a:r>
                      <a:endParaRPr lang="es-EC" sz="1000">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200"/>
                        <a:t>23</a:t>
                      </a:r>
                      <a:endParaRPr lang="es-EC" sz="1000">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200" dirty="0" smtClean="0"/>
                        <a:t>92%</a:t>
                      </a:r>
                      <a:endParaRPr lang="es-EC" sz="1000" dirty="0">
                        <a:latin typeface="Calibri"/>
                        <a:ea typeface="Times New Roman"/>
                        <a:cs typeface="Times New Roman"/>
                      </a:endParaRPr>
                    </a:p>
                  </a:txBody>
                  <a:tcPr marL="68580" marR="68580" marT="0" marB="0"/>
                </a:tc>
              </a:tr>
            </a:tbl>
          </a:graphicData>
        </a:graphic>
      </p:graphicFrame>
      <p:pic>
        <p:nvPicPr>
          <p:cNvPr id="21" name="20 Imagen" descr="J0213506.GIF">
            <a:hlinkClick r:id="rId6" action="ppaction://hlinksldjump"/>
          </p:cNvPr>
          <p:cNvPicPr>
            <a:picLocks noChangeAspect="1"/>
          </p:cNvPicPr>
          <p:nvPr/>
        </p:nvPicPr>
        <p:blipFill>
          <a:blip r:embed="rId7" cstate="print"/>
          <a:stretch>
            <a:fillRect/>
          </a:stretch>
        </p:blipFill>
        <p:spPr>
          <a:xfrm>
            <a:off x="8001000" y="5905500"/>
            <a:ext cx="1143000" cy="9525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19 Imagen" descr="ESMIL53.jpg"/>
          <p:cNvPicPr>
            <a:picLocks noChangeAspect="1"/>
          </p:cNvPicPr>
          <p:nvPr/>
        </p:nvPicPr>
        <p:blipFill>
          <a:blip r:embed="rId2" cstate="print"/>
          <a:stretch>
            <a:fillRect/>
          </a:stretch>
        </p:blipFill>
        <p:spPr>
          <a:xfrm>
            <a:off x="731520" y="692696"/>
            <a:ext cx="8412480" cy="6165304"/>
          </a:xfrm>
          <a:prstGeom prst="rect">
            <a:avLst/>
          </a:prstGeom>
        </p:spPr>
      </p:pic>
      <p:sp>
        <p:nvSpPr>
          <p:cNvPr id="32770"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32771"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32772"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1" name="Rectangle 30"/>
          <p:cNvSpPr>
            <a:spLocks noChangeArrowheads="1"/>
          </p:cNvSpPr>
          <p:nvPr/>
        </p:nvSpPr>
        <p:spPr bwMode="auto">
          <a:xfrm>
            <a:off x="571500" y="245954"/>
            <a:ext cx="8572500" cy="646331"/>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342900" indent="-342900" algn="just">
              <a:defRPr/>
            </a:pPr>
            <a:r>
              <a:rPr lang="es-EC" b="1" dirty="0" smtClean="0">
                <a:solidFill>
                  <a:srgbClr val="0000FF"/>
                </a:solidFill>
                <a:effectLst>
                  <a:outerShdw blurRad="38100" dist="38100" dir="2700000" algn="tl">
                    <a:srgbClr val="000000">
                      <a:alpha val="43137"/>
                    </a:srgbClr>
                  </a:outerShdw>
                </a:effectLst>
              </a:rPr>
              <a:t>	TÉCNICAS DE RECOLECCIÓN DE INFORMACIÓN </a:t>
            </a:r>
          </a:p>
          <a:p>
            <a:pPr marL="342900" indent="-342900" algn="just">
              <a:defRPr/>
            </a:pPr>
            <a:endParaRPr lang="es-ES" b="1" dirty="0">
              <a:solidFill>
                <a:srgbClr val="0000FF"/>
              </a:solidFill>
              <a:effectLst>
                <a:outerShdw blurRad="38100" dist="38100" dir="2700000" algn="tl">
                  <a:srgbClr val="000000">
                    <a:alpha val="43137"/>
                  </a:srgbClr>
                </a:outerShdw>
              </a:effectLst>
            </a:endParaRPr>
          </a:p>
        </p:txBody>
      </p:sp>
      <p:grpSp>
        <p:nvGrpSpPr>
          <p:cNvPr id="2" name="11 Grupo"/>
          <p:cNvGrpSpPr>
            <a:grpSpLocks/>
          </p:cNvGrpSpPr>
          <p:nvPr/>
        </p:nvGrpSpPr>
        <p:grpSpPr bwMode="auto">
          <a:xfrm>
            <a:off x="-71438" y="0"/>
            <a:ext cx="881063" cy="6858000"/>
            <a:chOff x="-71470" y="0"/>
            <a:chExt cx="881101" cy="6858000"/>
          </a:xfrm>
        </p:grpSpPr>
        <p:pic>
          <p:nvPicPr>
            <p:cNvPr id="32778" name="13 Imagen" descr="BANDERA.bmp"/>
            <p:cNvPicPr>
              <a:picLocks noChangeAspect="1"/>
            </p:cNvPicPr>
            <p:nvPr/>
          </p:nvPicPr>
          <p:blipFill>
            <a:blip r:embed="rId3" cstate="print"/>
            <a:srcRect t="2042"/>
            <a:stretch>
              <a:fillRect/>
            </a:stretch>
          </p:blipFill>
          <p:spPr bwMode="auto">
            <a:xfrm>
              <a:off x="1" y="0"/>
              <a:ext cx="785786" cy="6858000"/>
            </a:xfrm>
            <a:prstGeom prst="rect">
              <a:avLst/>
            </a:prstGeom>
            <a:noFill/>
            <a:ln w="9525">
              <a:noFill/>
              <a:miter lim="800000"/>
              <a:headEnd/>
              <a:tailEnd/>
            </a:ln>
          </p:spPr>
        </p:pic>
        <p:pic>
          <p:nvPicPr>
            <p:cNvPr id="32779" name="14 Imagen" descr="Copia de Escudo circulo.gif"/>
            <p:cNvPicPr>
              <a:picLocks noChangeAspect="1"/>
            </p:cNvPicPr>
            <p:nvPr/>
          </p:nvPicPr>
          <p:blipFill>
            <a:blip r:embed="rId4" cstate="print"/>
            <a:srcRect/>
            <a:stretch>
              <a:fillRect/>
            </a:stretch>
          </p:blipFill>
          <p:spPr bwMode="auto">
            <a:xfrm>
              <a:off x="-71470" y="214290"/>
              <a:ext cx="878089" cy="895335"/>
            </a:xfrm>
            <a:prstGeom prst="rect">
              <a:avLst/>
            </a:prstGeom>
            <a:noFill/>
            <a:ln w="9525">
              <a:noFill/>
              <a:miter lim="800000"/>
              <a:headEnd/>
              <a:tailEnd/>
            </a:ln>
          </p:spPr>
        </p:pic>
        <p:pic>
          <p:nvPicPr>
            <p:cNvPr id="32780" name="Picture 2" descr="espe"/>
            <p:cNvPicPr>
              <a:picLocks noChangeAspect="1" noChangeArrowheads="1"/>
            </p:cNvPicPr>
            <p:nvPr/>
          </p:nvPicPr>
          <p:blipFill>
            <a:blip r:embed="rId5" cstate="print"/>
            <a:srcRect l="5261" t="10297" r="5309" b="4750"/>
            <a:stretch>
              <a:fillRect/>
            </a:stretch>
          </p:blipFill>
          <p:spPr bwMode="auto">
            <a:xfrm>
              <a:off x="0" y="5572140"/>
              <a:ext cx="809631" cy="785818"/>
            </a:xfrm>
            <a:prstGeom prst="rect">
              <a:avLst/>
            </a:prstGeom>
            <a:noFill/>
            <a:ln w="9525">
              <a:noFill/>
              <a:miter lim="800000"/>
              <a:headEnd/>
              <a:tailEnd/>
            </a:ln>
          </p:spPr>
        </p:pic>
      </p:grpSp>
      <p:sp>
        <p:nvSpPr>
          <p:cNvPr id="18" name="37 CuadroTexto"/>
          <p:cNvSpPr txBox="1">
            <a:spLocks noChangeArrowheads="1"/>
          </p:cNvSpPr>
          <p:nvPr/>
        </p:nvSpPr>
        <p:spPr bwMode="auto">
          <a:xfrm>
            <a:off x="827584" y="980728"/>
            <a:ext cx="8316416" cy="4924425"/>
          </a:xfrm>
          <a:prstGeom prst="rect">
            <a:avLst/>
          </a:prstGeom>
          <a:gradFill>
            <a:gsLst>
              <a:gs pos="0">
                <a:schemeClr val="lt1">
                  <a:tint val="80000"/>
                  <a:satMod val="300000"/>
                  <a:alpha val="0"/>
                </a:schemeClr>
              </a:gs>
              <a:gs pos="100000">
                <a:schemeClr val="lt1">
                  <a:shade val="30000"/>
                  <a:satMod val="200000"/>
                </a:schemeClr>
              </a:gs>
            </a:gsLst>
          </a:gradFill>
          <a:ln>
            <a:headEnd/>
            <a:tailEnd/>
          </a:ln>
        </p:spPr>
        <p:style>
          <a:lnRef idx="1">
            <a:schemeClr val="accent5"/>
          </a:lnRef>
          <a:fillRef idx="1003">
            <a:schemeClr val="lt1"/>
          </a:fillRef>
          <a:effectRef idx="2">
            <a:schemeClr val="accent5"/>
          </a:effectRef>
          <a:fontRef idx="minor">
            <a:schemeClr val="lt1"/>
          </a:fontRef>
        </p:style>
        <p:txBody>
          <a:bodyPr wrap="square">
            <a:spAutoFit/>
          </a:bodyPr>
          <a:lstStyle/>
          <a:p>
            <a:pPr>
              <a:defRPr/>
            </a:pPr>
            <a:endParaRPr lang="es-EC"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s-EC" sz="2000" dirty="0" smtClean="0"/>
              <a:t>Se emplearán la documentación sobre las pruebas físicas de ingreso:  números y </a:t>
            </a:r>
            <a:r>
              <a:rPr lang="es-EC" sz="2000" dirty="0" err="1" smtClean="0"/>
              <a:t>cantidaddes</a:t>
            </a:r>
            <a:r>
              <a:rPr lang="es-EC" sz="2000" dirty="0" smtClean="0"/>
              <a:t> de pruebas físicas de la muestra que integran la población además se utilizarán los datos de las pruebas físicas en este año para la muestra de cadetes de primer curso militar.</a:t>
            </a:r>
          </a:p>
          <a:p>
            <a:endParaRPr lang="es-EC" sz="2000" dirty="0" smtClean="0"/>
          </a:p>
          <a:p>
            <a:r>
              <a:rPr lang="es-EC" sz="2000" dirty="0" smtClean="0"/>
              <a:t>Las pruebas a evaluar son:</a:t>
            </a:r>
          </a:p>
          <a:p>
            <a:endParaRPr lang="es-EC" sz="2000" dirty="0" smtClean="0"/>
          </a:p>
          <a:p>
            <a:pPr lvl="0">
              <a:buFont typeface="Arial" pitchFamily="34" charset="0"/>
              <a:buChar char="•"/>
            </a:pPr>
            <a:r>
              <a:rPr lang="es-EC" sz="2000" dirty="0" smtClean="0"/>
              <a:t>En Varones:</a:t>
            </a:r>
          </a:p>
          <a:p>
            <a:r>
              <a:rPr lang="es-EC" sz="2000" dirty="0" smtClean="0"/>
              <a:t>Flexión y extensión de cadera, tracción en barra fija, trote test 3200 m, natación tipo crol.</a:t>
            </a:r>
          </a:p>
          <a:p>
            <a:endParaRPr lang="es-EC" sz="2000" dirty="0" smtClean="0"/>
          </a:p>
          <a:p>
            <a:pPr lvl="0">
              <a:buFont typeface="Arial" pitchFamily="34" charset="0"/>
              <a:buChar char="•"/>
            </a:pPr>
            <a:r>
              <a:rPr lang="es-EC" sz="2000" dirty="0" smtClean="0"/>
              <a:t>En Mujeres:</a:t>
            </a:r>
          </a:p>
          <a:p>
            <a:r>
              <a:rPr lang="es-EC" sz="2000" dirty="0" smtClean="0"/>
              <a:t>Flexión tipo acordeón, barra con agarre de pronación, trote 3200 m, natación tipo crol</a:t>
            </a:r>
          </a:p>
          <a:p>
            <a:pPr>
              <a:defRPr/>
            </a:pPr>
            <a:endPar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1" name="20 Imagen" descr="J0213506.GIF">
            <a:hlinkClick r:id="rId6" action="ppaction://hlinksldjump"/>
          </p:cNvPr>
          <p:cNvPicPr>
            <a:picLocks noChangeAspect="1"/>
          </p:cNvPicPr>
          <p:nvPr/>
        </p:nvPicPr>
        <p:blipFill>
          <a:blip r:embed="rId7" cstate="print"/>
          <a:stretch>
            <a:fillRect/>
          </a:stretch>
        </p:blipFill>
        <p:spPr>
          <a:xfrm>
            <a:off x="8001000" y="5905500"/>
            <a:ext cx="1143000" cy="9525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0485"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0486"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0" name="9 CuadroTexto"/>
          <p:cNvSpPr txBox="1"/>
          <p:nvPr/>
        </p:nvSpPr>
        <p:spPr>
          <a:xfrm>
            <a:off x="755576" y="3441680"/>
            <a:ext cx="4932072" cy="3416320"/>
          </a:xfrm>
          <a:prstGeom prst="rect">
            <a:avLst/>
          </a:prstGeom>
          <a:gradFill>
            <a:gsLst>
              <a:gs pos="0">
                <a:schemeClr val="accent1">
                  <a:shade val="51000"/>
                  <a:satMod val="130000"/>
                  <a:alpha val="58000"/>
                </a:schemeClr>
              </a:gs>
              <a:gs pos="50000">
                <a:schemeClr val="accent1">
                  <a:shade val="93000"/>
                  <a:satMod val="130000"/>
                  <a:alpha val="50000"/>
                </a:schemeClr>
              </a:gs>
              <a:gs pos="100000">
                <a:schemeClr val="accent1">
                  <a:shade val="94000"/>
                  <a:satMod val="135000"/>
                  <a:alpha val="25000"/>
                </a:schemeClr>
              </a:gs>
            </a:gsLst>
          </a:gradFill>
        </p:spPr>
        <p:style>
          <a:lnRef idx="0">
            <a:schemeClr val="accent1"/>
          </a:lnRef>
          <a:fillRef idx="3">
            <a:schemeClr val="accent1"/>
          </a:fillRef>
          <a:effectRef idx="3">
            <a:schemeClr val="accent1"/>
          </a:effectRef>
          <a:fontRef idx="minor">
            <a:schemeClr val="lt1"/>
          </a:fontRef>
        </p:style>
        <p:txBody>
          <a:bodyPr wrap="square">
            <a:spAutoFit/>
          </a:bodyPr>
          <a:lstStyle/>
          <a:p>
            <a:pPr algn="just">
              <a:defRPr/>
            </a:pPr>
            <a:r>
              <a:rPr lang="es-ES_tradnl" sz="2400" b="1" dirty="0" smtClean="0">
                <a:solidFill>
                  <a:srgbClr val="0000FF"/>
                </a:solidFill>
                <a:effectLst>
                  <a:outerShdw blurRad="38100" dist="38100" dir="2700000" algn="tl">
                    <a:srgbClr val="000000">
                      <a:alpha val="43137"/>
                    </a:srgbClr>
                  </a:outerShdw>
                </a:effectLst>
              </a:rPr>
              <a:t>Los recursos de nuestro Ejército hacen que el soldado alcance sus límites para sobrevivir en cualquier campo de batalla y las duras jornadas de trabajo, es por eso que necesita una condición física extraordinaria para enfrentarse a todas sus adversidades.</a:t>
            </a:r>
            <a:endParaRPr lang="es-ES_tradnl" sz="2400" b="1" dirty="0">
              <a:solidFill>
                <a:srgbClr val="0000FF"/>
              </a:solidFill>
              <a:effectLst>
                <a:outerShdw blurRad="38100" dist="38100" dir="2700000" algn="tl">
                  <a:srgbClr val="000000">
                    <a:alpha val="43137"/>
                  </a:srgbClr>
                </a:outerShdw>
              </a:effectLst>
            </a:endParaRPr>
          </a:p>
          <a:p>
            <a:pPr algn="just">
              <a:defRPr/>
            </a:pPr>
            <a:endParaRPr lang="es-ES_tradnl" sz="2400" dirty="0">
              <a:solidFill>
                <a:srgbClr val="0000FF"/>
              </a:solidFill>
              <a:effectLst>
                <a:outerShdw blurRad="38100" dist="38100" dir="2700000" algn="tl">
                  <a:srgbClr val="000000">
                    <a:alpha val="43137"/>
                  </a:srgbClr>
                </a:outerShdw>
              </a:effectLst>
            </a:endParaRPr>
          </a:p>
        </p:txBody>
      </p:sp>
      <p:sp>
        <p:nvSpPr>
          <p:cNvPr id="11" name="Rectangle 30"/>
          <p:cNvSpPr>
            <a:spLocks noChangeArrowheads="1"/>
          </p:cNvSpPr>
          <p:nvPr/>
        </p:nvSpPr>
        <p:spPr bwMode="auto">
          <a:xfrm>
            <a:off x="571500" y="0"/>
            <a:ext cx="8572500" cy="954088"/>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971550" lvl="1" indent="-514350" eaLnBrk="0" hangingPunct="0">
              <a:buFont typeface="+mj-lt"/>
              <a:buAutoNum type="alphaUcPeriod"/>
              <a:defRPr/>
            </a:pPr>
            <a:r>
              <a:rPr lang="en-US" sz="2800" b="1" dirty="0">
                <a:solidFill>
                  <a:srgbClr val="0000CC"/>
                </a:solidFill>
              </a:rPr>
              <a:t>INTRODUCCIÓN</a:t>
            </a:r>
          </a:p>
          <a:p>
            <a:pPr marL="514350" indent="-514350" eaLnBrk="0" hangingPunct="0">
              <a:defRPr/>
            </a:pPr>
            <a:r>
              <a:rPr lang="en-US" sz="2800" b="1" dirty="0">
                <a:solidFill>
                  <a:srgbClr val="0000CC"/>
                </a:solidFill>
              </a:rPr>
              <a:t>  </a:t>
            </a:r>
          </a:p>
        </p:txBody>
      </p:sp>
      <p:cxnSp>
        <p:nvCxnSpPr>
          <p:cNvPr id="17" name="16 Conector recto"/>
          <p:cNvCxnSpPr/>
          <p:nvPr/>
        </p:nvCxnSpPr>
        <p:spPr>
          <a:xfrm>
            <a:off x="0" y="1000125"/>
            <a:ext cx="9144000" cy="1588"/>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 name="11 Grupo"/>
          <p:cNvGrpSpPr>
            <a:grpSpLocks/>
          </p:cNvGrpSpPr>
          <p:nvPr/>
        </p:nvGrpSpPr>
        <p:grpSpPr bwMode="auto">
          <a:xfrm>
            <a:off x="-71438" y="0"/>
            <a:ext cx="881063" cy="6858000"/>
            <a:chOff x="-71470" y="0"/>
            <a:chExt cx="881101" cy="6858000"/>
          </a:xfrm>
        </p:grpSpPr>
        <p:pic>
          <p:nvPicPr>
            <p:cNvPr id="20493"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20494"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20495"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pic>
        <p:nvPicPr>
          <p:cNvPr id="15" name="14 Imagen" descr="Esmil23.jpg"/>
          <p:cNvPicPr>
            <a:picLocks noChangeAspect="1"/>
          </p:cNvPicPr>
          <p:nvPr/>
        </p:nvPicPr>
        <p:blipFill>
          <a:blip r:embed="rId5" cstate="print"/>
          <a:stretch>
            <a:fillRect/>
          </a:stretch>
        </p:blipFill>
        <p:spPr>
          <a:xfrm>
            <a:off x="5724128" y="1052736"/>
            <a:ext cx="3419872" cy="5805264"/>
          </a:xfrm>
          <a:prstGeom prst="rect">
            <a:avLst/>
          </a:prstGeom>
        </p:spPr>
      </p:pic>
      <p:pic>
        <p:nvPicPr>
          <p:cNvPr id="16" name="15 Imagen" descr="Esmil51.jpg"/>
          <p:cNvPicPr>
            <a:picLocks noChangeAspect="1"/>
          </p:cNvPicPr>
          <p:nvPr/>
        </p:nvPicPr>
        <p:blipFill>
          <a:blip r:embed="rId6" cstate="print"/>
          <a:stretch>
            <a:fillRect/>
          </a:stretch>
        </p:blipFill>
        <p:spPr>
          <a:xfrm>
            <a:off x="755576" y="1052736"/>
            <a:ext cx="4968552" cy="237626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7651"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7652"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1" name="Rectangle 30"/>
          <p:cNvSpPr>
            <a:spLocks noChangeArrowheads="1"/>
          </p:cNvSpPr>
          <p:nvPr/>
        </p:nvSpPr>
        <p:spPr bwMode="auto">
          <a:xfrm>
            <a:off x="571500" y="0"/>
            <a:ext cx="8572500" cy="954088"/>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971550" lvl="1" indent="-514350" eaLnBrk="0" hangingPunct="0">
              <a:buFont typeface="+mj-lt"/>
              <a:buAutoNum type="alphaUcPeriod" startAt="6"/>
              <a:defRPr/>
            </a:pPr>
            <a:r>
              <a:rPr lang="en-US" sz="2800" b="1" dirty="0">
                <a:solidFill>
                  <a:srgbClr val="0000CC"/>
                </a:solidFill>
              </a:rPr>
              <a:t>ANÁLISIS</a:t>
            </a:r>
          </a:p>
          <a:p>
            <a:pPr marL="514350" indent="-514350" eaLnBrk="0" hangingPunct="0">
              <a:defRPr/>
            </a:pPr>
            <a:r>
              <a:rPr lang="en-US" sz="2800" b="1" dirty="0">
                <a:solidFill>
                  <a:srgbClr val="0000CC"/>
                </a:solidFill>
              </a:rPr>
              <a:t>  </a:t>
            </a:r>
          </a:p>
        </p:txBody>
      </p:sp>
      <p:cxnSp>
        <p:nvCxnSpPr>
          <p:cNvPr id="17" name="16 Conector recto"/>
          <p:cNvCxnSpPr/>
          <p:nvPr/>
        </p:nvCxnSpPr>
        <p:spPr>
          <a:xfrm>
            <a:off x="0" y="1000125"/>
            <a:ext cx="9144000" cy="1588"/>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 name="11 Grupo"/>
          <p:cNvGrpSpPr>
            <a:grpSpLocks/>
          </p:cNvGrpSpPr>
          <p:nvPr/>
        </p:nvGrpSpPr>
        <p:grpSpPr bwMode="auto">
          <a:xfrm>
            <a:off x="-71438" y="0"/>
            <a:ext cx="881063" cy="6858000"/>
            <a:chOff x="-71470" y="0"/>
            <a:chExt cx="881101" cy="6858000"/>
          </a:xfrm>
        </p:grpSpPr>
        <p:pic>
          <p:nvPicPr>
            <p:cNvPr id="27663"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27664"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27665"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sp>
        <p:nvSpPr>
          <p:cNvPr id="20" name="19 CuadroTexto"/>
          <p:cNvSpPr txBox="1"/>
          <p:nvPr/>
        </p:nvSpPr>
        <p:spPr>
          <a:xfrm>
            <a:off x="1142976" y="1071546"/>
            <a:ext cx="7286676" cy="2308324"/>
          </a:xfrm>
          <a:prstGeom prst="rect">
            <a:avLst/>
          </a:prstGeom>
          <a:gradFill>
            <a:gsLst>
              <a:gs pos="0">
                <a:schemeClr val="accent3">
                  <a:shade val="51000"/>
                  <a:satMod val="130000"/>
                </a:schemeClr>
              </a:gs>
              <a:gs pos="80000">
                <a:schemeClr val="accent3">
                  <a:shade val="93000"/>
                  <a:satMod val="130000"/>
                  <a:alpha val="5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EC" b="1" dirty="0">
                <a:solidFill>
                  <a:srgbClr val="0000FF"/>
                </a:solidFill>
              </a:rPr>
              <a:t>ANÁLISIS Y </a:t>
            </a:r>
            <a:r>
              <a:rPr lang="es-EC" b="1" dirty="0" smtClean="0">
                <a:solidFill>
                  <a:srgbClr val="0000FF"/>
                </a:solidFill>
              </a:rPr>
              <a:t>DISCUSIÓN </a:t>
            </a:r>
            <a:r>
              <a:rPr lang="es-EC" b="1" dirty="0">
                <a:solidFill>
                  <a:srgbClr val="0000FF"/>
                </a:solidFill>
              </a:rPr>
              <a:t>DE LOS RESULTADOS</a:t>
            </a:r>
          </a:p>
          <a:p>
            <a:pPr>
              <a:defRPr/>
            </a:pPr>
            <a:r>
              <a:rPr lang="es-EC" b="1" dirty="0">
                <a:solidFill>
                  <a:srgbClr val="0000FF"/>
                </a:solidFill>
              </a:rPr>
              <a:t>los cuadros estadísticos tabulados muestran las calificaciones recopiladas según como se las toma , cabe resaltar que las pruebas físicas de ingreso están diseñadas para evaluar lo que se requiere en el aspirante, para que el cadete no tenga problemas en lo futuro, por eso el número de pruebas que se toman al ingreso es menor a las que se toman como cadetes ya de primer año.</a:t>
            </a:r>
          </a:p>
          <a:p>
            <a:pPr>
              <a:defRPr/>
            </a:pPr>
            <a:endParaRPr lang="es-ES" b="1" dirty="0">
              <a:solidFill>
                <a:srgbClr val="0000FF"/>
              </a:solidFill>
            </a:endParaRPr>
          </a:p>
        </p:txBody>
      </p:sp>
      <p:pic>
        <p:nvPicPr>
          <p:cNvPr id="19457" name="Gráfico 1"/>
          <p:cNvPicPr>
            <a:picLocks noChangeArrowheads="1"/>
          </p:cNvPicPr>
          <p:nvPr/>
        </p:nvPicPr>
        <p:blipFill>
          <a:blip r:embed="rId5" cstate="print"/>
          <a:srcRect/>
          <a:stretch>
            <a:fillRect/>
          </a:stretch>
        </p:blipFill>
        <p:spPr bwMode="auto">
          <a:xfrm>
            <a:off x="2051720" y="3480172"/>
            <a:ext cx="5616624" cy="3377828"/>
          </a:xfrm>
          <a:prstGeom prst="rect">
            <a:avLst/>
          </a:prstGeom>
          <a:noFill/>
          <a:ln w="9525">
            <a:noFill/>
            <a:miter lim="800000"/>
            <a:headEnd/>
            <a:tailEnd/>
          </a:ln>
        </p:spPr>
      </p:pic>
      <p:pic>
        <p:nvPicPr>
          <p:cNvPr id="1026" name="Picture 2" descr="C:\Program Files (x86)\Microsoft Office\MEDIA\OFFICE12\Bullets\BD21298_.gif">
            <a:hlinkClick r:id="rId6" action="ppaction://hlinksldjump"/>
          </p:cNvPr>
          <p:cNvPicPr>
            <a:picLocks noChangeAspect="1" noChangeArrowheads="1"/>
          </p:cNvPicPr>
          <p:nvPr/>
        </p:nvPicPr>
        <p:blipFill>
          <a:blip r:embed="rId7" cstate="print"/>
          <a:srcRect/>
          <a:stretch>
            <a:fillRect/>
          </a:stretch>
        </p:blipFill>
        <p:spPr bwMode="auto">
          <a:xfrm>
            <a:off x="8578031" y="6292031"/>
            <a:ext cx="565969" cy="56596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7651"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7652"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1" name="Rectangle 30"/>
          <p:cNvSpPr>
            <a:spLocks noChangeArrowheads="1"/>
          </p:cNvSpPr>
          <p:nvPr/>
        </p:nvSpPr>
        <p:spPr bwMode="auto">
          <a:xfrm>
            <a:off x="571500" y="0"/>
            <a:ext cx="8572500" cy="954088"/>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971550" lvl="1" indent="-514350" eaLnBrk="0" hangingPunct="0">
              <a:buFont typeface="+mj-lt"/>
              <a:buAutoNum type="alphaUcPeriod" startAt="6"/>
              <a:defRPr/>
            </a:pPr>
            <a:r>
              <a:rPr lang="en-US" sz="2800" b="1" dirty="0">
                <a:solidFill>
                  <a:srgbClr val="0000CC"/>
                </a:solidFill>
              </a:rPr>
              <a:t>ANÁLISIS</a:t>
            </a:r>
          </a:p>
          <a:p>
            <a:pPr marL="514350" indent="-514350" eaLnBrk="0" hangingPunct="0">
              <a:defRPr/>
            </a:pPr>
            <a:r>
              <a:rPr lang="en-US" sz="2800" b="1" dirty="0">
                <a:solidFill>
                  <a:srgbClr val="0000CC"/>
                </a:solidFill>
              </a:rPr>
              <a:t>  </a:t>
            </a:r>
          </a:p>
        </p:txBody>
      </p:sp>
      <p:cxnSp>
        <p:nvCxnSpPr>
          <p:cNvPr id="17" name="16 Conector recto"/>
          <p:cNvCxnSpPr/>
          <p:nvPr/>
        </p:nvCxnSpPr>
        <p:spPr>
          <a:xfrm>
            <a:off x="0" y="1000125"/>
            <a:ext cx="9144000" cy="1588"/>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 name="11 Grupo"/>
          <p:cNvGrpSpPr>
            <a:grpSpLocks/>
          </p:cNvGrpSpPr>
          <p:nvPr/>
        </p:nvGrpSpPr>
        <p:grpSpPr bwMode="auto">
          <a:xfrm>
            <a:off x="-71438" y="0"/>
            <a:ext cx="881063" cy="6858000"/>
            <a:chOff x="-71470" y="0"/>
            <a:chExt cx="881101" cy="6858000"/>
          </a:xfrm>
        </p:grpSpPr>
        <p:pic>
          <p:nvPicPr>
            <p:cNvPr id="27663"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27664"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27665"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pic>
        <p:nvPicPr>
          <p:cNvPr id="2050" name="Gráfico 1"/>
          <p:cNvPicPr>
            <a:picLocks noChangeArrowheads="1"/>
          </p:cNvPicPr>
          <p:nvPr/>
        </p:nvPicPr>
        <p:blipFill>
          <a:blip r:embed="rId5" cstate="print"/>
          <a:srcRect b="-56"/>
          <a:stretch>
            <a:fillRect/>
          </a:stretch>
        </p:blipFill>
        <p:spPr bwMode="auto">
          <a:xfrm>
            <a:off x="957021" y="3930869"/>
            <a:ext cx="7848872" cy="2833441"/>
          </a:xfrm>
          <a:prstGeom prst="rect">
            <a:avLst/>
          </a:prstGeom>
          <a:noFill/>
          <a:ln w="9525">
            <a:noFill/>
            <a:miter lim="800000"/>
            <a:headEnd/>
            <a:tailEnd/>
          </a:ln>
        </p:spPr>
      </p:pic>
      <p:pic>
        <p:nvPicPr>
          <p:cNvPr id="13" name="Picture 2" descr="C:\Program Files (x86)\Microsoft Office\MEDIA\OFFICE12\Bullets\BD21298_.gif"/>
          <p:cNvPicPr>
            <a:picLocks noChangeAspect="1" noChangeArrowheads="1"/>
          </p:cNvPicPr>
          <p:nvPr/>
        </p:nvPicPr>
        <p:blipFill>
          <a:blip r:embed="rId6" cstate="print"/>
          <a:srcRect/>
          <a:stretch>
            <a:fillRect/>
          </a:stretch>
        </p:blipFill>
        <p:spPr bwMode="auto">
          <a:xfrm>
            <a:off x="8578031" y="6292031"/>
            <a:ext cx="565969" cy="565969"/>
          </a:xfrm>
          <a:prstGeom prst="rect">
            <a:avLst/>
          </a:prstGeom>
          <a:noFill/>
        </p:spPr>
      </p:pic>
      <p:pic>
        <p:nvPicPr>
          <p:cNvPr id="14" name="Gráfico 1"/>
          <p:cNvPicPr>
            <a:picLocks noChangeArrowheads="1"/>
          </p:cNvPicPr>
          <p:nvPr/>
        </p:nvPicPr>
        <p:blipFill>
          <a:blip r:embed="rId7" cstate="print"/>
          <a:srcRect/>
          <a:stretch>
            <a:fillRect/>
          </a:stretch>
        </p:blipFill>
        <p:spPr bwMode="auto">
          <a:xfrm>
            <a:off x="899157" y="1107439"/>
            <a:ext cx="7961858" cy="28234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8675"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8676"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1" name="Rectangle 30"/>
          <p:cNvSpPr>
            <a:spLocks noChangeArrowheads="1"/>
          </p:cNvSpPr>
          <p:nvPr/>
        </p:nvSpPr>
        <p:spPr bwMode="auto">
          <a:xfrm>
            <a:off x="571500" y="0"/>
            <a:ext cx="8572500" cy="954088"/>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971550" lvl="1" indent="-514350" eaLnBrk="0" hangingPunct="0">
              <a:buFont typeface="+mj-lt"/>
              <a:buAutoNum type="alphaUcPeriod" startAt="6"/>
              <a:defRPr/>
            </a:pPr>
            <a:r>
              <a:rPr lang="en-US" sz="2800" b="1" dirty="0">
                <a:solidFill>
                  <a:srgbClr val="0000CC"/>
                </a:solidFill>
              </a:rPr>
              <a:t>ANÁLISIS</a:t>
            </a:r>
          </a:p>
          <a:p>
            <a:pPr marL="514350" indent="-514350" eaLnBrk="0" hangingPunct="0">
              <a:defRPr/>
            </a:pPr>
            <a:r>
              <a:rPr lang="en-US" sz="2800" b="1" dirty="0">
                <a:solidFill>
                  <a:srgbClr val="0000CC"/>
                </a:solidFill>
              </a:rPr>
              <a:t>  </a:t>
            </a:r>
          </a:p>
        </p:txBody>
      </p:sp>
      <p:cxnSp>
        <p:nvCxnSpPr>
          <p:cNvPr id="17" name="16 Conector recto"/>
          <p:cNvCxnSpPr/>
          <p:nvPr/>
        </p:nvCxnSpPr>
        <p:spPr>
          <a:xfrm>
            <a:off x="0" y="1000125"/>
            <a:ext cx="9144000" cy="1588"/>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 name="11 Grupo"/>
          <p:cNvGrpSpPr>
            <a:grpSpLocks/>
          </p:cNvGrpSpPr>
          <p:nvPr/>
        </p:nvGrpSpPr>
        <p:grpSpPr bwMode="auto">
          <a:xfrm>
            <a:off x="-71438" y="0"/>
            <a:ext cx="881063" cy="6858000"/>
            <a:chOff x="-71470" y="0"/>
            <a:chExt cx="881101" cy="6858000"/>
          </a:xfrm>
        </p:grpSpPr>
        <p:pic>
          <p:nvPicPr>
            <p:cNvPr id="28689"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28690"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28691"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sp>
        <p:nvSpPr>
          <p:cNvPr id="20" name="19 CuadroTexto"/>
          <p:cNvSpPr txBox="1"/>
          <p:nvPr/>
        </p:nvSpPr>
        <p:spPr>
          <a:xfrm>
            <a:off x="1142976" y="1071546"/>
            <a:ext cx="7286676" cy="2031325"/>
          </a:xfrm>
          <a:prstGeom prst="rect">
            <a:avLst/>
          </a:prstGeom>
          <a:gradFill>
            <a:gsLst>
              <a:gs pos="0">
                <a:schemeClr val="accent3">
                  <a:shade val="51000"/>
                  <a:satMod val="130000"/>
                </a:schemeClr>
              </a:gs>
              <a:gs pos="80000">
                <a:schemeClr val="accent3">
                  <a:shade val="93000"/>
                  <a:satMod val="130000"/>
                  <a:alpha val="5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EC" dirty="0">
                <a:solidFill>
                  <a:schemeClr val="tx2">
                    <a:lumMod val="75000"/>
                  </a:schemeClr>
                </a:solidFill>
              </a:rPr>
              <a:t>En este cuadro podemos determinar que de las cuatro  pruebas físicas los aspirantes varones han presentado problemas en </a:t>
            </a:r>
            <a:r>
              <a:rPr lang="es-EC" dirty="0" smtClean="0">
                <a:solidFill>
                  <a:schemeClr val="tx2">
                    <a:lumMod val="75000"/>
                  </a:schemeClr>
                </a:solidFill>
              </a:rPr>
              <a:t>tres, </a:t>
            </a:r>
            <a:r>
              <a:rPr lang="es-EC" dirty="0">
                <a:solidFill>
                  <a:schemeClr val="tx2">
                    <a:lumMod val="75000"/>
                  </a:schemeClr>
                </a:solidFill>
              </a:rPr>
              <a:t>cabe resaltar que el </a:t>
            </a:r>
            <a:r>
              <a:rPr lang="es-EC" dirty="0" smtClean="0">
                <a:solidFill>
                  <a:schemeClr val="tx2">
                    <a:lumMod val="75000"/>
                  </a:schemeClr>
                </a:solidFill>
              </a:rPr>
              <a:t>número </a:t>
            </a:r>
            <a:r>
              <a:rPr lang="es-EC" dirty="0">
                <a:solidFill>
                  <a:schemeClr val="tx2">
                    <a:lumMod val="75000"/>
                  </a:schemeClr>
                </a:solidFill>
              </a:rPr>
              <a:t>de aspirantes que presentan problemas en una prueba no quieren decir que necesariamente sean los mismos que presentan problemas en otra, el número de aspirantes varones de este cuadro es mayor que el de aspirantes mujeres porque el número de la población es mayor.</a:t>
            </a:r>
          </a:p>
          <a:p>
            <a:pPr>
              <a:defRPr/>
            </a:pPr>
            <a:endParaRPr lang="es-ES" b="1" dirty="0">
              <a:solidFill>
                <a:srgbClr val="0000FF"/>
              </a:solidFill>
            </a:endParaRPr>
          </a:p>
        </p:txBody>
      </p:sp>
      <p:pic>
        <p:nvPicPr>
          <p:cNvPr id="18435" name="Gráfico 1"/>
          <p:cNvPicPr>
            <a:picLocks noChangeArrowheads="1"/>
          </p:cNvPicPr>
          <p:nvPr/>
        </p:nvPicPr>
        <p:blipFill>
          <a:blip r:embed="rId5" cstate="print"/>
          <a:srcRect b="-66"/>
          <a:stretch>
            <a:fillRect/>
          </a:stretch>
        </p:blipFill>
        <p:spPr bwMode="auto">
          <a:xfrm>
            <a:off x="1259632" y="3212976"/>
            <a:ext cx="7056784" cy="3312368"/>
          </a:xfrm>
          <a:prstGeom prst="rect">
            <a:avLst/>
          </a:prstGeom>
          <a:noFill/>
          <a:ln w="9525">
            <a:noFill/>
            <a:miter lim="800000"/>
            <a:headEnd/>
            <a:tailEnd/>
          </a:ln>
        </p:spPr>
      </p:pic>
      <p:pic>
        <p:nvPicPr>
          <p:cNvPr id="13" name="Picture 2" descr="C:\Program Files (x86)\Microsoft Office\MEDIA\OFFICE12\Bullets\BD21298_.gif">
            <a:hlinkClick r:id="rId6" action="ppaction://hlinksldjump"/>
          </p:cNvPr>
          <p:cNvPicPr>
            <a:picLocks noChangeAspect="1" noChangeArrowheads="1"/>
          </p:cNvPicPr>
          <p:nvPr/>
        </p:nvPicPr>
        <p:blipFill>
          <a:blip r:embed="rId7" cstate="print"/>
          <a:srcRect/>
          <a:stretch>
            <a:fillRect/>
          </a:stretch>
        </p:blipFill>
        <p:spPr bwMode="auto">
          <a:xfrm>
            <a:off x="8578031" y="6292031"/>
            <a:ext cx="565969" cy="56596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8675"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8676"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1" name="Rectangle 30"/>
          <p:cNvSpPr>
            <a:spLocks noChangeArrowheads="1"/>
          </p:cNvSpPr>
          <p:nvPr/>
        </p:nvSpPr>
        <p:spPr bwMode="auto">
          <a:xfrm>
            <a:off x="571500" y="0"/>
            <a:ext cx="8572500" cy="954088"/>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971550" lvl="1" indent="-514350" eaLnBrk="0" hangingPunct="0">
              <a:buFont typeface="+mj-lt"/>
              <a:buAutoNum type="alphaUcPeriod" startAt="6"/>
              <a:defRPr/>
            </a:pPr>
            <a:r>
              <a:rPr lang="en-US" sz="2800" b="1" dirty="0">
                <a:solidFill>
                  <a:srgbClr val="0000CC"/>
                </a:solidFill>
              </a:rPr>
              <a:t>ANÁLISIS</a:t>
            </a:r>
          </a:p>
          <a:p>
            <a:pPr marL="514350" indent="-514350" eaLnBrk="0" hangingPunct="0">
              <a:defRPr/>
            </a:pPr>
            <a:r>
              <a:rPr lang="en-US" sz="2800" b="1" dirty="0">
                <a:solidFill>
                  <a:srgbClr val="0000CC"/>
                </a:solidFill>
              </a:rPr>
              <a:t>  </a:t>
            </a:r>
          </a:p>
        </p:txBody>
      </p:sp>
      <p:cxnSp>
        <p:nvCxnSpPr>
          <p:cNvPr id="17" name="16 Conector recto"/>
          <p:cNvCxnSpPr/>
          <p:nvPr/>
        </p:nvCxnSpPr>
        <p:spPr>
          <a:xfrm>
            <a:off x="0" y="1000125"/>
            <a:ext cx="9144000" cy="1588"/>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 name="11 Grupo"/>
          <p:cNvGrpSpPr>
            <a:grpSpLocks/>
          </p:cNvGrpSpPr>
          <p:nvPr/>
        </p:nvGrpSpPr>
        <p:grpSpPr bwMode="auto">
          <a:xfrm>
            <a:off x="-71438" y="0"/>
            <a:ext cx="881063" cy="6858000"/>
            <a:chOff x="-71470" y="0"/>
            <a:chExt cx="881101" cy="6858000"/>
          </a:xfrm>
        </p:grpSpPr>
        <p:pic>
          <p:nvPicPr>
            <p:cNvPr id="28689"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28690"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28691"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pic>
        <p:nvPicPr>
          <p:cNvPr id="36866" name="Gráfico 1"/>
          <p:cNvPicPr>
            <a:picLocks noChangeArrowheads="1"/>
          </p:cNvPicPr>
          <p:nvPr/>
        </p:nvPicPr>
        <p:blipFill>
          <a:blip r:embed="rId5" cstate="print"/>
          <a:srcRect b="-50"/>
          <a:stretch>
            <a:fillRect/>
          </a:stretch>
        </p:blipFill>
        <p:spPr bwMode="auto">
          <a:xfrm>
            <a:off x="1051149" y="4005064"/>
            <a:ext cx="7636248" cy="2795390"/>
          </a:xfrm>
          <a:prstGeom prst="rect">
            <a:avLst/>
          </a:prstGeom>
          <a:noFill/>
          <a:ln w="9525">
            <a:noFill/>
            <a:miter lim="800000"/>
            <a:headEnd/>
            <a:tailEnd/>
          </a:ln>
        </p:spPr>
      </p:pic>
      <p:pic>
        <p:nvPicPr>
          <p:cNvPr id="14" name="13 Imagen" descr="J0213506.GIF">
            <a:hlinkClick r:id="rId6" action="ppaction://hlinksldjump"/>
          </p:cNvPr>
          <p:cNvPicPr>
            <a:picLocks noChangeAspect="1"/>
          </p:cNvPicPr>
          <p:nvPr/>
        </p:nvPicPr>
        <p:blipFill>
          <a:blip r:embed="rId7" cstate="print"/>
          <a:stretch>
            <a:fillRect/>
          </a:stretch>
        </p:blipFill>
        <p:spPr>
          <a:xfrm>
            <a:off x="8001000" y="0"/>
            <a:ext cx="1143000" cy="952500"/>
          </a:xfrm>
          <a:prstGeom prst="rect">
            <a:avLst/>
          </a:prstGeom>
        </p:spPr>
      </p:pic>
      <p:pic>
        <p:nvPicPr>
          <p:cNvPr id="15" name="Gráfico 1"/>
          <p:cNvPicPr>
            <a:picLocks noChangeArrowheads="1"/>
          </p:cNvPicPr>
          <p:nvPr/>
        </p:nvPicPr>
        <p:blipFill>
          <a:blip r:embed="rId8" cstate="print"/>
          <a:srcRect b="-66"/>
          <a:stretch>
            <a:fillRect/>
          </a:stretch>
        </p:blipFill>
        <p:spPr bwMode="auto">
          <a:xfrm>
            <a:off x="1043607" y="1109624"/>
            <a:ext cx="7628285" cy="27514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18 Imagen" descr="ESMIL53.jpg"/>
          <p:cNvPicPr>
            <a:picLocks noChangeAspect="1"/>
          </p:cNvPicPr>
          <p:nvPr/>
        </p:nvPicPr>
        <p:blipFill>
          <a:blip r:embed="rId2" cstate="print"/>
          <a:stretch>
            <a:fillRect/>
          </a:stretch>
        </p:blipFill>
        <p:spPr>
          <a:xfrm>
            <a:off x="120352" y="888274"/>
            <a:ext cx="9023648" cy="5969726"/>
          </a:xfrm>
          <a:prstGeom prst="rect">
            <a:avLst/>
          </a:prstGeom>
        </p:spPr>
      </p:pic>
      <p:sp>
        <p:nvSpPr>
          <p:cNvPr id="39938"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39939"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39940"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1" name="Rectangle 30"/>
          <p:cNvSpPr>
            <a:spLocks noChangeArrowheads="1"/>
          </p:cNvSpPr>
          <p:nvPr/>
        </p:nvSpPr>
        <p:spPr bwMode="auto">
          <a:xfrm>
            <a:off x="571500" y="0"/>
            <a:ext cx="8572500" cy="954088"/>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971550" lvl="1" indent="-514350" eaLnBrk="0" hangingPunct="0">
              <a:defRPr/>
            </a:pPr>
            <a:r>
              <a:rPr lang="es-EC" sz="2800" b="1" dirty="0" smtClean="0">
                <a:solidFill>
                  <a:srgbClr val="0000CC"/>
                </a:solidFill>
              </a:rPr>
              <a:t>CAPITULO</a:t>
            </a:r>
            <a:r>
              <a:rPr lang="en-US" sz="2800" b="1" dirty="0" smtClean="0">
                <a:solidFill>
                  <a:srgbClr val="0000CC"/>
                </a:solidFill>
              </a:rPr>
              <a:t> IV: CONCLUSIONES</a:t>
            </a:r>
            <a:endParaRPr lang="en-US" sz="2800" b="1" dirty="0">
              <a:solidFill>
                <a:srgbClr val="0000CC"/>
              </a:solidFill>
            </a:endParaRPr>
          </a:p>
          <a:p>
            <a:pPr marL="514350" indent="-514350" eaLnBrk="0" hangingPunct="0">
              <a:defRPr/>
            </a:pPr>
            <a:r>
              <a:rPr lang="en-US" sz="2800" b="1" dirty="0">
                <a:solidFill>
                  <a:srgbClr val="0000CC"/>
                </a:solidFill>
              </a:rPr>
              <a:t>  </a:t>
            </a:r>
          </a:p>
        </p:txBody>
      </p:sp>
      <p:cxnSp>
        <p:nvCxnSpPr>
          <p:cNvPr id="17" name="16 Conector recto"/>
          <p:cNvCxnSpPr/>
          <p:nvPr/>
        </p:nvCxnSpPr>
        <p:spPr>
          <a:xfrm>
            <a:off x="0" y="1000125"/>
            <a:ext cx="9144000" cy="1588"/>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 name="11 Grupo"/>
          <p:cNvGrpSpPr>
            <a:grpSpLocks/>
          </p:cNvGrpSpPr>
          <p:nvPr/>
        </p:nvGrpSpPr>
        <p:grpSpPr bwMode="auto">
          <a:xfrm>
            <a:off x="-71438" y="0"/>
            <a:ext cx="881063" cy="6858000"/>
            <a:chOff x="-71470" y="0"/>
            <a:chExt cx="881101" cy="6858000"/>
          </a:xfrm>
        </p:grpSpPr>
        <p:pic>
          <p:nvPicPr>
            <p:cNvPr id="39947" name="13 Imagen" descr="BANDERA.bmp"/>
            <p:cNvPicPr>
              <a:picLocks noChangeAspect="1"/>
            </p:cNvPicPr>
            <p:nvPr/>
          </p:nvPicPr>
          <p:blipFill>
            <a:blip r:embed="rId3" cstate="print"/>
            <a:srcRect t="2042"/>
            <a:stretch>
              <a:fillRect/>
            </a:stretch>
          </p:blipFill>
          <p:spPr bwMode="auto">
            <a:xfrm>
              <a:off x="1" y="0"/>
              <a:ext cx="785786" cy="6858000"/>
            </a:xfrm>
            <a:prstGeom prst="rect">
              <a:avLst/>
            </a:prstGeom>
            <a:noFill/>
            <a:ln w="9525">
              <a:noFill/>
              <a:miter lim="800000"/>
              <a:headEnd/>
              <a:tailEnd/>
            </a:ln>
          </p:spPr>
        </p:pic>
        <p:pic>
          <p:nvPicPr>
            <p:cNvPr id="39948" name="14 Imagen" descr="Copia de Escudo circulo.gif"/>
            <p:cNvPicPr>
              <a:picLocks noChangeAspect="1"/>
            </p:cNvPicPr>
            <p:nvPr/>
          </p:nvPicPr>
          <p:blipFill>
            <a:blip r:embed="rId4" cstate="print"/>
            <a:srcRect/>
            <a:stretch>
              <a:fillRect/>
            </a:stretch>
          </p:blipFill>
          <p:spPr bwMode="auto">
            <a:xfrm>
              <a:off x="-71470" y="214290"/>
              <a:ext cx="878089" cy="895335"/>
            </a:xfrm>
            <a:prstGeom prst="rect">
              <a:avLst/>
            </a:prstGeom>
            <a:noFill/>
            <a:ln w="9525">
              <a:noFill/>
              <a:miter lim="800000"/>
              <a:headEnd/>
              <a:tailEnd/>
            </a:ln>
          </p:spPr>
        </p:pic>
        <p:pic>
          <p:nvPicPr>
            <p:cNvPr id="39949" name="Picture 2" descr="espe"/>
            <p:cNvPicPr>
              <a:picLocks noChangeAspect="1" noChangeArrowheads="1"/>
            </p:cNvPicPr>
            <p:nvPr/>
          </p:nvPicPr>
          <p:blipFill>
            <a:blip r:embed="rId5" cstate="print"/>
            <a:srcRect l="5261" t="10297" r="5309" b="4750"/>
            <a:stretch>
              <a:fillRect/>
            </a:stretch>
          </p:blipFill>
          <p:spPr bwMode="auto">
            <a:xfrm>
              <a:off x="0" y="5572140"/>
              <a:ext cx="809631" cy="785818"/>
            </a:xfrm>
            <a:prstGeom prst="rect">
              <a:avLst/>
            </a:prstGeom>
            <a:noFill/>
            <a:ln w="9525">
              <a:noFill/>
              <a:miter lim="800000"/>
              <a:headEnd/>
              <a:tailEnd/>
            </a:ln>
          </p:spPr>
        </p:pic>
      </p:grpSp>
      <p:pic>
        <p:nvPicPr>
          <p:cNvPr id="16" name="15 Imagen" descr="Esmil09.jpg"/>
          <p:cNvPicPr>
            <a:picLocks noChangeAspect="1"/>
          </p:cNvPicPr>
          <p:nvPr/>
        </p:nvPicPr>
        <p:blipFill>
          <a:blip r:embed="rId6" cstate="print"/>
          <a:stretch>
            <a:fillRect/>
          </a:stretch>
        </p:blipFill>
        <p:spPr>
          <a:xfrm>
            <a:off x="683568" y="4869160"/>
            <a:ext cx="3888432" cy="1988840"/>
          </a:xfrm>
          <a:prstGeom prst="rect">
            <a:avLst/>
          </a:prstGeom>
        </p:spPr>
      </p:pic>
      <p:pic>
        <p:nvPicPr>
          <p:cNvPr id="18" name="17 Imagen" descr="Esmil45.jpg"/>
          <p:cNvPicPr>
            <a:picLocks noChangeAspect="1"/>
          </p:cNvPicPr>
          <p:nvPr/>
        </p:nvPicPr>
        <p:blipFill>
          <a:blip r:embed="rId7" cstate="print"/>
          <a:stretch>
            <a:fillRect/>
          </a:stretch>
        </p:blipFill>
        <p:spPr>
          <a:xfrm>
            <a:off x="4572000" y="4869160"/>
            <a:ext cx="4572000" cy="1988840"/>
          </a:xfrm>
          <a:prstGeom prst="rect">
            <a:avLst/>
          </a:prstGeom>
        </p:spPr>
      </p:pic>
      <p:pic>
        <p:nvPicPr>
          <p:cNvPr id="21" name="Picture 2" descr="C:\Program Files (x86)\Microsoft Office\MEDIA\OFFICE12\Bullets\BD21298_.gif">
            <a:hlinkClick r:id="rId8" action="ppaction://hlinksldjump"/>
          </p:cNvPr>
          <p:cNvPicPr>
            <a:picLocks noChangeAspect="1" noChangeArrowheads="1"/>
          </p:cNvPicPr>
          <p:nvPr/>
        </p:nvPicPr>
        <p:blipFill>
          <a:blip r:embed="rId9" cstate="print"/>
          <a:srcRect/>
          <a:stretch>
            <a:fillRect/>
          </a:stretch>
        </p:blipFill>
        <p:spPr bwMode="auto">
          <a:xfrm>
            <a:off x="8578031" y="6292031"/>
            <a:ext cx="565969" cy="565969"/>
          </a:xfrm>
          <a:prstGeom prst="rect">
            <a:avLst/>
          </a:prstGeom>
          <a:noFill/>
        </p:spPr>
      </p:pic>
      <p:graphicFrame>
        <p:nvGraphicFramePr>
          <p:cNvPr id="3" name="2 Diagrama"/>
          <p:cNvGraphicFramePr/>
          <p:nvPr>
            <p:extLst>
              <p:ext uri="{D42A27DB-BD31-4B8C-83A1-F6EECF244321}">
                <p14:modId xmlns:p14="http://schemas.microsoft.com/office/powerpoint/2010/main" val="259294829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ESMIL64.jpg"/>
          <p:cNvPicPr>
            <a:picLocks noChangeAspect="1"/>
          </p:cNvPicPr>
          <p:nvPr/>
        </p:nvPicPr>
        <p:blipFill>
          <a:blip r:embed="rId2" cstate="print"/>
          <a:stretch>
            <a:fillRect/>
          </a:stretch>
        </p:blipFill>
        <p:spPr>
          <a:xfrm>
            <a:off x="751114" y="920931"/>
            <a:ext cx="8392886" cy="5937069"/>
          </a:xfrm>
          <a:prstGeom prst="rect">
            <a:avLst/>
          </a:prstGeom>
        </p:spPr>
      </p:pic>
      <p:sp>
        <p:nvSpPr>
          <p:cNvPr id="41986"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41987"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41988"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1" name="Rectangle 30"/>
          <p:cNvSpPr>
            <a:spLocks noChangeArrowheads="1"/>
          </p:cNvSpPr>
          <p:nvPr/>
        </p:nvSpPr>
        <p:spPr bwMode="auto">
          <a:xfrm>
            <a:off x="571500" y="0"/>
            <a:ext cx="8572500" cy="954107"/>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971550" lvl="1" indent="-514350" eaLnBrk="0" hangingPunct="0">
              <a:defRPr/>
            </a:pPr>
            <a:r>
              <a:rPr lang="en-US" sz="2800" b="1" dirty="0" smtClean="0">
                <a:solidFill>
                  <a:schemeClr val="tx1"/>
                </a:solidFill>
              </a:rPr>
              <a:t> </a:t>
            </a:r>
            <a:r>
              <a:rPr lang="en-US" sz="2800" b="1" dirty="0" smtClean="0">
                <a:solidFill>
                  <a:srgbClr val="0000CC"/>
                </a:solidFill>
              </a:rPr>
              <a:t>RECOMENDACIONES  </a:t>
            </a:r>
          </a:p>
          <a:p>
            <a:pPr marL="971550" lvl="1" indent="-514350" eaLnBrk="0" hangingPunct="0">
              <a:buFont typeface="+mj-lt"/>
              <a:buAutoNum type="alphaUcPeriod" startAt="8"/>
              <a:defRPr/>
            </a:pPr>
            <a:endParaRPr lang="en-US" sz="2800" b="1" dirty="0">
              <a:solidFill>
                <a:srgbClr val="0000CC"/>
              </a:solidFill>
            </a:endParaRPr>
          </a:p>
        </p:txBody>
      </p:sp>
      <p:cxnSp>
        <p:nvCxnSpPr>
          <p:cNvPr id="17" name="16 Conector recto"/>
          <p:cNvCxnSpPr/>
          <p:nvPr/>
        </p:nvCxnSpPr>
        <p:spPr>
          <a:xfrm>
            <a:off x="0" y="1000125"/>
            <a:ext cx="9144000" cy="1588"/>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 name="11 Grupo"/>
          <p:cNvGrpSpPr>
            <a:grpSpLocks/>
          </p:cNvGrpSpPr>
          <p:nvPr/>
        </p:nvGrpSpPr>
        <p:grpSpPr bwMode="auto">
          <a:xfrm>
            <a:off x="-71438" y="0"/>
            <a:ext cx="881063" cy="6858000"/>
            <a:chOff x="-71470" y="0"/>
            <a:chExt cx="881101" cy="6858000"/>
          </a:xfrm>
        </p:grpSpPr>
        <p:pic>
          <p:nvPicPr>
            <p:cNvPr id="41995" name="13 Imagen" descr="BANDERA.bmp"/>
            <p:cNvPicPr>
              <a:picLocks noChangeAspect="1"/>
            </p:cNvPicPr>
            <p:nvPr/>
          </p:nvPicPr>
          <p:blipFill>
            <a:blip r:embed="rId3" cstate="print"/>
            <a:srcRect t="2042"/>
            <a:stretch>
              <a:fillRect/>
            </a:stretch>
          </p:blipFill>
          <p:spPr bwMode="auto">
            <a:xfrm>
              <a:off x="1" y="0"/>
              <a:ext cx="785786" cy="6858000"/>
            </a:xfrm>
            <a:prstGeom prst="rect">
              <a:avLst/>
            </a:prstGeom>
            <a:noFill/>
            <a:ln w="9525">
              <a:noFill/>
              <a:miter lim="800000"/>
              <a:headEnd/>
              <a:tailEnd/>
            </a:ln>
          </p:spPr>
        </p:pic>
        <p:pic>
          <p:nvPicPr>
            <p:cNvPr id="41996" name="14 Imagen" descr="Copia de Escudo circulo.gif"/>
            <p:cNvPicPr>
              <a:picLocks noChangeAspect="1"/>
            </p:cNvPicPr>
            <p:nvPr/>
          </p:nvPicPr>
          <p:blipFill>
            <a:blip r:embed="rId4" cstate="print"/>
            <a:srcRect/>
            <a:stretch>
              <a:fillRect/>
            </a:stretch>
          </p:blipFill>
          <p:spPr bwMode="auto">
            <a:xfrm>
              <a:off x="-71470" y="214290"/>
              <a:ext cx="878089" cy="895335"/>
            </a:xfrm>
            <a:prstGeom prst="rect">
              <a:avLst/>
            </a:prstGeom>
            <a:noFill/>
            <a:ln w="9525">
              <a:noFill/>
              <a:miter lim="800000"/>
              <a:headEnd/>
              <a:tailEnd/>
            </a:ln>
          </p:spPr>
        </p:pic>
        <p:pic>
          <p:nvPicPr>
            <p:cNvPr id="41997" name="Picture 2" descr="espe"/>
            <p:cNvPicPr>
              <a:picLocks noChangeAspect="1" noChangeArrowheads="1"/>
            </p:cNvPicPr>
            <p:nvPr/>
          </p:nvPicPr>
          <p:blipFill>
            <a:blip r:embed="rId5" cstate="print"/>
            <a:srcRect l="5261" t="10297" r="5309" b="4750"/>
            <a:stretch>
              <a:fillRect/>
            </a:stretch>
          </p:blipFill>
          <p:spPr bwMode="auto">
            <a:xfrm>
              <a:off x="0" y="5572140"/>
              <a:ext cx="809631" cy="785818"/>
            </a:xfrm>
            <a:prstGeom prst="rect">
              <a:avLst/>
            </a:prstGeom>
            <a:noFill/>
            <a:ln w="9525">
              <a:noFill/>
              <a:miter lim="800000"/>
              <a:headEnd/>
              <a:tailEnd/>
            </a:ln>
          </p:spPr>
        </p:pic>
      </p:grpSp>
      <p:sp>
        <p:nvSpPr>
          <p:cNvPr id="20" name="19 CuadroTexto"/>
          <p:cNvSpPr txBox="1"/>
          <p:nvPr/>
        </p:nvSpPr>
        <p:spPr>
          <a:xfrm>
            <a:off x="900068" y="1304827"/>
            <a:ext cx="8143932" cy="4093428"/>
          </a:xfrm>
          <a:prstGeom prst="rect">
            <a:avLst/>
          </a:prstGeom>
          <a:gradFill>
            <a:gsLst>
              <a:gs pos="0">
                <a:schemeClr val="accent1">
                  <a:shade val="51000"/>
                  <a:satMod val="130000"/>
                  <a:alpha val="60000"/>
                </a:schemeClr>
              </a:gs>
              <a:gs pos="80000">
                <a:schemeClr val="accent1">
                  <a:shade val="93000"/>
                  <a:satMod val="130000"/>
                  <a:alpha val="50000"/>
                </a:schemeClr>
              </a:gs>
              <a:gs pos="100000">
                <a:schemeClr val="accent1">
                  <a:shade val="94000"/>
                  <a:satMod val="135000"/>
                  <a:alpha val="70000"/>
                </a:schemeClr>
              </a:gs>
            </a:gsLst>
          </a:gradFill>
        </p:spPr>
        <p:style>
          <a:lnRef idx="0">
            <a:schemeClr val="accent1"/>
          </a:lnRef>
          <a:fillRef idx="3">
            <a:schemeClr val="accent1"/>
          </a:fillRef>
          <a:effectRef idx="3">
            <a:schemeClr val="accent1"/>
          </a:effectRef>
          <a:fontRef idx="minor">
            <a:schemeClr val="lt1"/>
          </a:fontRef>
        </p:style>
        <p:txBody>
          <a:bodyPr>
            <a:spAutoFit/>
          </a:bodyPr>
          <a:lstStyle/>
          <a:p>
            <a:pPr marL="342900" indent="-342900">
              <a:defRPr/>
            </a:pPr>
            <a:endParaRPr lang="es-ES" sz="2000" b="1" dirty="0">
              <a:solidFill>
                <a:schemeClr val="tx1"/>
              </a:solidFill>
            </a:endParaRPr>
          </a:p>
          <a:p>
            <a:pPr marL="457200" indent="-457200" algn="just">
              <a:buFont typeface="+mj-lt"/>
              <a:buAutoNum type="arabicPeriod"/>
              <a:defRPr/>
            </a:pPr>
            <a:r>
              <a:rPr lang="es-ES" sz="2000" b="1" dirty="0" smtClean="0">
                <a:solidFill>
                  <a:schemeClr val="tx1"/>
                </a:solidFill>
              </a:rPr>
              <a:t>La diferencia de marcas sea mínima </a:t>
            </a:r>
          </a:p>
          <a:p>
            <a:pPr marL="457200" indent="-457200" algn="just">
              <a:buFont typeface="+mj-lt"/>
              <a:buAutoNum type="arabicPeriod"/>
              <a:defRPr/>
            </a:pPr>
            <a:r>
              <a:rPr lang="es-ES" sz="2000" b="1" dirty="0" smtClean="0">
                <a:solidFill>
                  <a:schemeClr val="tx1"/>
                </a:solidFill>
              </a:rPr>
              <a:t>Se incluya prueba de cabo para varones </a:t>
            </a:r>
          </a:p>
          <a:p>
            <a:pPr marL="457200" indent="-457200" algn="just">
              <a:buFont typeface="+mj-lt"/>
              <a:buAutoNum type="arabicPeriod"/>
              <a:defRPr/>
            </a:pPr>
            <a:r>
              <a:rPr lang="es-ES" sz="2000" b="1" dirty="0" smtClean="0">
                <a:solidFill>
                  <a:schemeClr val="tx1"/>
                </a:solidFill>
              </a:rPr>
              <a:t>Se incluya prueba de cabo para mujeres</a:t>
            </a:r>
          </a:p>
          <a:p>
            <a:pPr marL="457200" indent="-457200" algn="just">
              <a:buFont typeface="+mj-lt"/>
              <a:buAutoNum type="arabicPeriod"/>
              <a:defRPr/>
            </a:pPr>
            <a:r>
              <a:rPr lang="es-ES" sz="2000" b="1" dirty="0" smtClean="0">
                <a:solidFill>
                  <a:schemeClr val="tx1"/>
                </a:solidFill>
              </a:rPr>
              <a:t>Se incluya la prueba de utilitaria pero solo con fusil para varones</a:t>
            </a:r>
          </a:p>
          <a:p>
            <a:pPr marL="457200" indent="-457200" algn="just">
              <a:buFont typeface="+mj-lt"/>
              <a:buAutoNum type="arabicPeriod"/>
              <a:defRPr/>
            </a:pPr>
            <a:r>
              <a:rPr lang="es-ES" sz="2000" b="1" dirty="0" smtClean="0">
                <a:solidFill>
                  <a:schemeClr val="tx1"/>
                </a:solidFill>
              </a:rPr>
              <a:t>Se incluya la prueba de utilitaria pero solo  con fusil para mujeres</a:t>
            </a:r>
          </a:p>
          <a:p>
            <a:pPr marL="457200" indent="-457200" algn="just">
              <a:buFont typeface="+mj-lt"/>
              <a:buAutoNum type="arabicPeriod"/>
              <a:defRPr/>
            </a:pPr>
            <a:r>
              <a:rPr lang="es-ES" sz="2000" b="1" dirty="0" smtClean="0">
                <a:solidFill>
                  <a:schemeClr val="tx1"/>
                </a:solidFill>
              </a:rPr>
              <a:t>Las pruebas de barras en aspirantes mujeres se tome sin apoyo</a:t>
            </a:r>
          </a:p>
          <a:p>
            <a:pPr marL="457200" indent="-457200" algn="just">
              <a:buFont typeface="+mj-lt"/>
              <a:buAutoNum type="arabicPeriod"/>
              <a:defRPr/>
            </a:pPr>
            <a:r>
              <a:rPr lang="es-ES" sz="2000" b="1" dirty="0" smtClean="0">
                <a:solidFill>
                  <a:schemeClr val="tx1"/>
                </a:solidFill>
              </a:rPr>
              <a:t>El entrenamiento sea un poco más personalizado en sus deficiencias</a:t>
            </a:r>
          </a:p>
          <a:p>
            <a:pPr marL="457200" indent="-457200" algn="just">
              <a:buFont typeface="+mj-lt"/>
              <a:buAutoNum type="arabicPeriod"/>
              <a:defRPr/>
            </a:pPr>
            <a:r>
              <a:rPr lang="es-ES" sz="2000" b="1" dirty="0" smtClean="0">
                <a:solidFill>
                  <a:schemeClr val="tx1"/>
                </a:solidFill>
              </a:rPr>
              <a:t>El entrenamiento sea continuo</a:t>
            </a:r>
          </a:p>
          <a:p>
            <a:pPr marL="457200" indent="-457200" algn="just">
              <a:buFont typeface="+mj-lt"/>
              <a:buAutoNum type="arabicPeriod"/>
              <a:defRPr/>
            </a:pPr>
            <a:r>
              <a:rPr lang="es-ES" sz="2000" b="1" dirty="0" smtClean="0">
                <a:solidFill>
                  <a:schemeClr val="tx1"/>
                </a:solidFill>
              </a:rPr>
              <a:t>Los cadetes en el policlínico sigan un </a:t>
            </a:r>
            <a:r>
              <a:rPr lang="es-ES" sz="2000" b="1" smtClean="0">
                <a:solidFill>
                  <a:schemeClr val="tx1"/>
                </a:solidFill>
              </a:rPr>
              <a:t>entrenamiento especial</a:t>
            </a:r>
          </a:p>
          <a:p>
            <a:pPr marL="457200" indent="-457200" algn="just">
              <a:buFont typeface="+mj-lt"/>
              <a:buAutoNum type="arabicPeriod"/>
              <a:defRPr/>
            </a:pPr>
            <a:endParaRPr lang="es-ES" sz="2000" b="1" dirty="0" smtClean="0">
              <a:solidFill>
                <a:schemeClr val="tx1"/>
              </a:solidFill>
            </a:endParaRPr>
          </a:p>
          <a:p>
            <a:pPr marL="457200" indent="-457200" algn="just">
              <a:buFont typeface="+mj-lt"/>
              <a:buAutoNum type="arabicPeriod"/>
              <a:defRPr/>
            </a:pPr>
            <a:endParaRPr lang="es-ES" sz="2000" b="1" dirty="0" smtClean="0">
              <a:solidFill>
                <a:schemeClr val="tx1"/>
              </a:solidFill>
            </a:endParaRPr>
          </a:p>
          <a:p>
            <a:pPr marL="457200" indent="-457200" algn="just">
              <a:buFont typeface="+mj-lt"/>
              <a:buAutoNum type="arabicPeriod"/>
              <a:defRPr/>
            </a:pPr>
            <a:endParaRPr lang="es-ES" sz="2000" b="1" dirty="0">
              <a:solidFill>
                <a:schemeClr val="tx1"/>
              </a:solidFill>
            </a:endParaRPr>
          </a:p>
        </p:txBody>
      </p:sp>
      <p:pic>
        <p:nvPicPr>
          <p:cNvPr id="15" name="14 Imagen" descr="J0213506.GIF">
            <a:hlinkClick r:id="rId6" action="ppaction://hlinksldjump"/>
          </p:cNvPr>
          <p:cNvPicPr>
            <a:picLocks noChangeAspect="1"/>
          </p:cNvPicPr>
          <p:nvPr/>
        </p:nvPicPr>
        <p:blipFill>
          <a:blip r:embed="rId7" cstate="print"/>
          <a:stretch>
            <a:fillRect/>
          </a:stretch>
        </p:blipFill>
        <p:spPr>
          <a:xfrm>
            <a:off x="8001000" y="5905500"/>
            <a:ext cx="1143000" cy="9525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9699"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9700"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1" name="Rectangle 30"/>
          <p:cNvSpPr>
            <a:spLocks noChangeArrowheads="1"/>
          </p:cNvSpPr>
          <p:nvPr/>
        </p:nvSpPr>
        <p:spPr bwMode="auto">
          <a:xfrm>
            <a:off x="571500" y="0"/>
            <a:ext cx="8572500" cy="954088"/>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971550" lvl="1" indent="-514350" eaLnBrk="0" hangingPunct="0">
              <a:defRPr/>
            </a:pPr>
            <a:r>
              <a:rPr lang="en-US" sz="2800" b="1" dirty="0" smtClean="0">
                <a:solidFill>
                  <a:srgbClr val="0000CC"/>
                </a:solidFill>
              </a:rPr>
              <a:t>CAPITULO V: LA PROPUESTA</a:t>
            </a:r>
            <a:endParaRPr lang="en-US" sz="2800" b="1" dirty="0">
              <a:solidFill>
                <a:srgbClr val="0000CC"/>
              </a:solidFill>
            </a:endParaRPr>
          </a:p>
          <a:p>
            <a:pPr marL="514350" indent="-514350" eaLnBrk="0" hangingPunct="0">
              <a:defRPr/>
            </a:pPr>
            <a:r>
              <a:rPr lang="en-US" sz="2800" b="1" dirty="0">
                <a:solidFill>
                  <a:srgbClr val="0000CC"/>
                </a:solidFill>
              </a:rPr>
              <a:t>  </a:t>
            </a:r>
          </a:p>
        </p:txBody>
      </p:sp>
      <p:cxnSp>
        <p:nvCxnSpPr>
          <p:cNvPr id="17" name="16 Conector recto"/>
          <p:cNvCxnSpPr/>
          <p:nvPr/>
        </p:nvCxnSpPr>
        <p:spPr>
          <a:xfrm>
            <a:off x="0" y="1000125"/>
            <a:ext cx="9144000" cy="1588"/>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 name="11 Grupo"/>
          <p:cNvGrpSpPr>
            <a:grpSpLocks/>
          </p:cNvGrpSpPr>
          <p:nvPr/>
        </p:nvGrpSpPr>
        <p:grpSpPr bwMode="auto">
          <a:xfrm>
            <a:off x="-71438" y="0"/>
            <a:ext cx="881063" cy="6858000"/>
            <a:chOff x="-71470" y="0"/>
            <a:chExt cx="881101" cy="6858000"/>
          </a:xfrm>
        </p:grpSpPr>
        <p:pic>
          <p:nvPicPr>
            <p:cNvPr id="29707"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29708"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29709"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sp>
        <p:nvSpPr>
          <p:cNvPr id="20" name="19 CuadroTexto"/>
          <p:cNvSpPr txBox="1"/>
          <p:nvPr/>
        </p:nvSpPr>
        <p:spPr>
          <a:xfrm>
            <a:off x="1115616" y="1196752"/>
            <a:ext cx="7344816" cy="23083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342900" indent="-342900">
              <a:buFont typeface="Arial" pitchFamily="34" charset="0"/>
              <a:buChar char="•"/>
            </a:pPr>
            <a:r>
              <a:rPr lang="es-EC" sz="2400" dirty="0" smtClean="0"/>
              <a:t>Determinar en que pruebas físicas se tiene mas problemas</a:t>
            </a:r>
          </a:p>
          <a:p>
            <a:pPr marL="342900" indent="-342900">
              <a:buFont typeface="Arial" pitchFamily="34" charset="0"/>
              <a:buChar char="•"/>
            </a:pPr>
            <a:r>
              <a:rPr lang="es-EC" sz="2400" dirty="0" smtClean="0"/>
              <a:t>Proponer como mejorar el filtro de aspirantes</a:t>
            </a:r>
          </a:p>
          <a:p>
            <a:pPr marL="342900" indent="-342900">
              <a:buFont typeface="Arial" pitchFamily="34" charset="0"/>
              <a:buChar char="•"/>
            </a:pPr>
            <a:r>
              <a:rPr lang="es-EC" sz="2400" dirty="0" smtClean="0"/>
              <a:t>Analizar su posible solución y aplicabilidad en nuestro sistema</a:t>
            </a:r>
          </a:p>
          <a:p>
            <a:pPr marL="342900" indent="-342900">
              <a:buFont typeface="Arial" pitchFamily="34" charset="0"/>
              <a:buChar char="•"/>
            </a:pPr>
            <a:endParaRPr lang="es-EC" sz="2400" dirty="0"/>
          </a:p>
        </p:txBody>
      </p:sp>
      <p:pic>
        <p:nvPicPr>
          <p:cNvPr id="12" name="11 Imagen" descr="ESMIL07 .jpg"/>
          <p:cNvPicPr>
            <a:picLocks noChangeAspect="1"/>
          </p:cNvPicPr>
          <p:nvPr/>
        </p:nvPicPr>
        <p:blipFill>
          <a:blip r:embed="rId5" cstate="print"/>
          <a:stretch>
            <a:fillRect/>
          </a:stretch>
        </p:blipFill>
        <p:spPr>
          <a:xfrm>
            <a:off x="1115616" y="3212977"/>
            <a:ext cx="2555325" cy="3645023"/>
          </a:xfrm>
          <a:prstGeom prst="rect">
            <a:avLst/>
          </a:prstGeom>
        </p:spPr>
      </p:pic>
      <p:pic>
        <p:nvPicPr>
          <p:cNvPr id="13" name="12 Imagen" descr="ESMIL89.jpg"/>
          <p:cNvPicPr>
            <a:picLocks noChangeAspect="1"/>
          </p:cNvPicPr>
          <p:nvPr/>
        </p:nvPicPr>
        <p:blipFill>
          <a:blip r:embed="rId6" cstate="print"/>
          <a:stretch>
            <a:fillRect/>
          </a:stretch>
        </p:blipFill>
        <p:spPr>
          <a:xfrm>
            <a:off x="3707904" y="3212976"/>
            <a:ext cx="2448272" cy="3681848"/>
          </a:xfrm>
          <a:prstGeom prst="rect">
            <a:avLst/>
          </a:prstGeom>
        </p:spPr>
      </p:pic>
      <p:pic>
        <p:nvPicPr>
          <p:cNvPr id="14" name="13 Imagen" descr="ESMIL130.jpg"/>
          <p:cNvPicPr>
            <a:picLocks noChangeAspect="1"/>
          </p:cNvPicPr>
          <p:nvPr/>
        </p:nvPicPr>
        <p:blipFill>
          <a:blip r:embed="rId7" cstate="print"/>
          <a:stretch>
            <a:fillRect/>
          </a:stretch>
        </p:blipFill>
        <p:spPr>
          <a:xfrm>
            <a:off x="6156176" y="3212976"/>
            <a:ext cx="2269350" cy="3645024"/>
          </a:xfrm>
          <a:prstGeom prst="rect">
            <a:avLst/>
          </a:prstGeom>
        </p:spPr>
      </p:pic>
      <p:pic>
        <p:nvPicPr>
          <p:cNvPr id="16" name="Picture 2" descr="C:\Program Files (x86)\Microsoft Office\MEDIA\OFFICE12\Bullets\BD21298_.gif">
            <a:hlinkClick r:id="rId8" action="ppaction://hlinksldjump"/>
          </p:cNvPr>
          <p:cNvPicPr>
            <a:picLocks noChangeAspect="1" noChangeArrowheads="1"/>
          </p:cNvPicPr>
          <p:nvPr/>
        </p:nvPicPr>
        <p:blipFill>
          <a:blip r:embed="rId9" cstate="print"/>
          <a:srcRect/>
          <a:stretch>
            <a:fillRect/>
          </a:stretch>
        </p:blipFill>
        <p:spPr bwMode="auto">
          <a:xfrm>
            <a:off x="8578031" y="6292031"/>
            <a:ext cx="565969" cy="56596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Grupo"/>
          <p:cNvGrpSpPr>
            <a:grpSpLocks/>
          </p:cNvGrpSpPr>
          <p:nvPr/>
        </p:nvGrpSpPr>
        <p:grpSpPr bwMode="auto">
          <a:xfrm>
            <a:off x="-71438" y="0"/>
            <a:ext cx="881063" cy="6858000"/>
            <a:chOff x="-71470" y="0"/>
            <a:chExt cx="881101" cy="6858000"/>
          </a:xfrm>
        </p:grpSpPr>
        <p:pic>
          <p:nvPicPr>
            <p:cNvPr id="3"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4"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5"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pic>
        <p:nvPicPr>
          <p:cNvPr id="1027" name="Gráfico 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257" y="2027749"/>
            <a:ext cx="583565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9 Conector recto"/>
          <p:cNvCxnSpPr/>
          <p:nvPr/>
        </p:nvCxnSpPr>
        <p:spPr>
          <a:xfrm>
            <a:off x="0" y="1000125"/>
            <a:ext cx="9144000" cy="1588"/>
          </a:xfrm>
          <a:prstGeom prst="line">
            <a:avLst/>
          </a:prstGeom>
          <a:ln/>
        </p:spPr>
        <p:style>
          <a:lnRef idx="3">
            <a:schemeClr val="accent4"/>
          </a:lnRef>
          <a:fillRef idx="0">
            <a:schemeClr val="accent4"/>
          </a:fillRef>
          <a:effectRef idx="2">
            <a:schemeClr val="accent4"/>
          </a:effectRef>
          <a:fontRef idx="minor">
            <a:schemeClr val="tx1"/>
          </a:fontRef>
        </p:style>
      </p:cxnSp>
      <p:sp>
        <p:nvSpPr>
          <p:cNvPr id="11" name="Rectangle 30"/>
          <p:cNvSpPr>
            <a:spLocks noChangeArrowheads="1"/>
          </p:cNvSpPr>
          <p:nvPr/>
        </p:nvSpPr>
        <p:spPr bwMode="auto">
          <a:xfrm>
            <a:off x="827584" y="-171400"/>
            <a:ext cx="8316416" cy="1569660"/>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defRPr/>
            </a:pPr>
            <a:r>
              <a:rPr lang="en-US" sz="2800" b="1" dirty="0" smtClean="0">
                <a:solidFill>
                  <a:srgbClr val="0000CC"/>
                </a:solidFill>
              </a:rPr>
              <a:t>  </a:t>
            </a:r>
            <a:r>
              <a:rPr lang="es-EC" sz="2000" b="1" dirty="0" smtClean="0">
                <a:solidFill>
                  <a:srgbClr val="0000FF"/>
                </a:solidFill>
                <a:effectLst>
                  <a:outerShdw blurRad="38100" dist="38100" dir="2700000" algn="tl">
                    <a:srgbClr val="000000">
                      <a:alpha val="43137"/>
                    </a:srgbClr>
                  </a:outerShdw>
                </a:effectLst>
              </a:rPr>
              <a:t>PROYECTO DEL TRABAJO DE GRADO PREVIO A LA OBTENCIÓN DEL TÍTULO ACADÉMICO DE:</a:t>
            </a:r>
            <a:endParaRPr lang="es-ES" sz="2000" b="1" dirty="0" smtClean="0">
              <a:solidFill>
                <a:srgbClr val="0000FF"/>
              </a:solidFill>
              <a:effectLst>
                <a:outerShdw blurRad="38100" dist="38100" dir="2700000" algn="tl">
                  <a:srgbClr val="000000">
                    <a:alpha val="43137"/>
                  </a:srgbClr>
                </a:outerShdw>
              </a:effectLst>
            </a:endParaRPr>
          </a:p>
          <a:p>
            <a:pPr algn="ctr">
              <a:defRPr/>
            </a:pPr>
            <a:r>
              <a:rPr lang="es-EC" sz="2000" b="1" dirty="0" smtClean="0">
                <a:solidFill>
                  <a:srgbClr val="0000FF"/>
                </a:solidFill>
                <a:effectLst>
                  <a:outerShdw blurRad="38100" dist="38100" dir="2700000" algn="tl">
                    <a:srgbClr val="000000">
                      <a:alpha val="43137"/>
                    </a:srgbClr>
                  </a:outerShdw>
                </a:effectLst>
              </a:rPr>
              <a:t>LICENCIADO EN CIENCIAS MILITARES</a:t>
            </a:r>
            <a:r>
              <a:rPr lang="en-US" sz="2000" b="1" dirty="0" smtClean="0">
                <a:solidFill>
                  <a:srgbClr val="0000FF"/>
                </a:solidFill>
              </a:rPr>
              <a:t>  </a:t>
            </a:r>
          </a:p>
          <a:p>
            <a:pPr marL="514350" indent="-514350" eaLnBrk="0" hangingPunct="0">
              <a:defRPr/>
            </a:pPr>
            <a:endParaRPr lang="en-US" sz="2800" b="1" dirty="0">
              <a:solidFill>
                <a:srgbClr val="0000CC"/>
              </a:solidFill>
            </a:endParaRPr>
          </a:p>
        </p:txBody>
      </p:sp>
      <p:pic>
        <p:nvPicPr>
          <p:cNvPr id="1029" name="Picture 5" descr="http://www.hoy.com.ec/wp-content/uploads/2010/09/dougla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6907" y="2027750"/>
            <a:ext cx="2472705" cy="4538662"/>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827584" y="1196752"/>
            <a:ext cx="8316416"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r>
              <a:rPr lang="x-none" sz="2400" b="1" cap="small" smtClean="0"/>
              <a:t>DESARROLLO DE LA PROPUESTA</a:t>
            </a:r>
            <a:endParaRPr lang="es-EC" sz="2400" b="1" cap="small" dirty="0" smtClean="0"/>
          </a:p>
          <a:p>
            <a:endParaRPr lang="es-EC" sz="2400" dirty="0"/>
          </a:p>
        </p:txBody>
      </p:sp>
      <p:pic>
        <p:nvPicPr>
          <p:cNvPr id="12" name="Picture 2" descr="C:\Program Files (x86)\Microsoft Office\MEDIA\OFFICE12\Bullets\BD21298_.gif">
            <a:hlinkClick r:id="rId7" action="ppaction://hlinksldjump"/>
          </p:cNvPr>
          <p:cNvPicPr>
            <a:picLocks noChangeAspect="1" noChangeArrowheads="1"/>
          </p:cNvPicPr>
          <p:nvPr/>
        </p:nvPicPr>
        <p:blipFill>
          <a:blip r:embed="rId8" cstate="print"/>
          <a:srcRect/>
          <a:stretch>
            <a:fillRect/>
          </a:stretch>
        </p:blipFill>
        <p:spPr bwMode="auto">
          <a:xfrm>
            <a:off x="8578031" y="6292031"/>
            <a:ext cx="565969" cy="565969"/>
          </a:xfrm>
          <a:prstGeom prst="rect">
            <a:avLst/>
          </a:prstGeom>
          <a:noFill/>
        </p:spPr>
      </p:pic>
    </p:spTree>
    <p:extLst>
      <p:ext uri="{BB962C8B-B14F-4D97-AF65-F5344CB8AC3E}">
        <p14:creationId xmlns:p14="http://schemas.microsoft.com/office/powerpoint/2010/main" val="3223093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9699"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9700"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1" name="Rectangle 30"/>
          <p:cNvSpPr>
            <a:spLocks noChangeArrowheads="1"/>
          </p:cNvSpPr>
          <p:nvPr/>
        </p:nvSpPr>
        <p:spPr bwMode="auto">
          <a:xfrm>
            <a:off x="571500" y="0"/>
            <a:ext cx="8572500" cy="954088"/>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971550" lvl="1" indent="-514350" eaLnBrk="0" hangingPunct="0">
              <a:defRPr/>
            </a:pPr>
            <a:r>
              <a:rPr lang="en-US" sz="2800" b="1" dirty="0" smtClean="0">
                <a:solidFill>
                  <a:srgbClr val="0000CC"/>
                </a:solidFill>
              </a:rPr>
              <a:t>CAPITULO V: LA PROPUESTA</a:t>
            </a:r>
            <a:endParaRPr lang="en-US" sz="2800" b="1" dirty="0">
              <a:solidFill>
                <a:srgbClr val="0000CC"/>
              </a:solidFill>
            </a:endParaRPr>
          </a:p>
          <a:p>
            <a:pPr marL="514350" indent="-514350" eaLnBrk="0" hangingPunct="0">
              <a:defRPr/>
            </a:pPr>
            <a:r>
              <a:rPr lang="en-US" sz="2800" b="1" dirty="0">
                <a:solidFill>
                  <a:srgbClr val="0000CC"/>
                </a:solidFill>
              </a:rPr>
              <a:t>  </a:t>
            </a:r>
          </a:p>
        </p:txBody>
      </p:sp>
      <p:cxnSp>
        <p:nvCxnSpPr>
          <p:cNvPr id="17" name="16 Conector recto"/>
          <p:cNvCxnSpPr/>
          <p:nvPr/>
        </p:nvCxnSpPr>
        <p:spPr>
          <a:xfrm>
            <a:off x="0" y="1000125"/>
            <a:ext cx="9144000" cy="1588"/>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 name="11 Grupo"/>
          <p:cNvGrpSpPr>
            <a:grpSpLocks/>
          </p:cNvGrpSpPr>
          <p:nvPr/>
        </p:nvGrpSpPr>
        <p:grpSpPr bwMode="auto">
          <a:xfrm>
            <a:off x="-71438" y="0"/>
            <a:ext cx="881063" cy="6858000"/>
            <a:chOff x="-71470" y="0"/>
            <a:chExt cx="881101" cy="6858000"/>
          </a:xfrm>
        </p:grpSpPr>
        <p:pic>
          <p:nvPicPr>
            <p:cNvPr id="29707"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29708"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29709"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sp>
        <p:nvSpPr>
          <p:cNvPr id="20" name="19 CuadroTexto"/>
          <p:cNvSpPr txBox="1"/>
          <p:nvPr/>
        </p:nvSpPr>
        <p:spPr>
          <a:xfrm>
            <a:off x="827584" y="1196752"/>
            <a:ext cx="8316416"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r>
              <a:rPr lang="x-none" sz="2400" b="1" cap="small" smtClean="0"/>
              <a:t>DESARROLLO DE LA PROPUESTA</a:t>
            </a:r>
            <a:endParaRPr lang="es-EC" sz="2400" b="1" cap="small" dirty="0" smtClean="0"/>
          </a:p>
          <a:p>
            <a:endParaRPr lang="es-EC" sz="2400" dirty="0"/>
          </a:p>
        </p:txBody>
      </p:sp>
      <p:pic>
        <p:nvPicPr>
          <p:cNvPr id="38915" name="Gráfico 1"/>
          <p:cNvPicPr>
            <a:picLocks noChangeArrowheads="1"/>
          </p:cNvPicPr>
          <p:nvPr/>
        </p:nvPicPr>
        <p:blipFill>
          <a:blip r:embed="rId5" cstate="print"/>
          <a:srcRect/>
          <a:stretch>
            <a:fillRect/>
          </a:stretch>
        </p:blipFill>
        <p:spPr bwMode="auto">
          <a:xfrm>
            <a:off x="806613" y="2060848"/>
            <a:ext cx="5573713" cy="4608512"/>
          </a:xfrm>
          <a:prstGeom prst="rect">
            <a:avLst/>
          </a:prstGeom>
          <a:noFill/>
          <a:ln w="9525">
            <a:noFill/>
            <a:miter lim="800000"/>
            <a:headEnd/>
            <a:tailEnd/>
          </a:ln>
        </p:spPr>
      </p:pic>
      <p:pic>
        <p:nvPicPr>
          <p:cNvPr id="19" name="18 Imagen" descr="Esmil05.jpg"/>
          <p:cNvPicPr>
            <a:picLocks noChangeAspect="1"/>
          </p:cNvPicPr>
          <p:nvPr/>
        </p:nvPicPr>
        <p:blipFill>
          <a:blip r:embed="rId6" cstate="print"/>
          <a:stretch>
            <a:fillRect/>
          </a:stretch>
        </p:blipFill>
        <p:spPr>
          <a:xfrm>
            <a:off x="6228184" y="2060848"/>
            <a:ext cx="2915816" cy="4608512"/>
          </a:xfrm>
          <a:prstGeom prst="rect">
            <a:avLst/>
          </a:prstGeom>
        </p:spPr>
      </p:pic>
      <p:pic>
        <p:nvPicPr>
          <p:cNvPr id="21" name="Picture 2" descr="C:\Program Files (x86)\Microsoft Office\MEDIA\OFFICE12\Bullets\BD21298_.gif">
            <a:hlinkClick r:id="rId7" action="ppaction://hlinksldjump"/>
          </p:cNvPr>
          <p:cNvPicPr>
            <a:picLocks noChangeAspect="1" noChangeArrowheads="1"/>
          </p:cNvPicPr>
          <p:nvPr/>
        </p:nvPicPr>
        <p:blipFill>
          <a:blip r:embed="rId8" cstate="print"/>
          <a:srcRect/>
          <a:stretch>
            <a:fillRect/>
          </a:stretch>
        </p:blipFill>
        <p:spPr bwMode="auto">
          <a:xfrm>
            <a:off x="8578031" y="6292031"/>
            <a:ext cx="565969" cy="56596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áfico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625" y="2027749"/>
            <a:ext cx="556895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11 Grupo"/>
          <p:cNvGrpSpPr>
            <a:grpSpLocks/>
          </p:cNvGrpSpPr>
          <p:nvPr/>
        </p:nvGrpSpPr>
        <p:grpSpPr bwMode="auto">
          <a:xfrm>
            <a:off x="-71438" y="0"/>
            <a:ext cx="881063" cy="6858000"/>
            <a:chOff x="-71470" y="0"/>
            <a:chExt cx="881101" cy="6858000"/>
          </a:xfrm>
        </p:grpSpPr>
        <p:pic>
          <p:nvPicPr>
            <p:cNvPr id="4" name="13 Imagen" descr="BANDERA.bmp"/>
            <p:cNvPicPr>
              <a:picLocks noChangeAspect="1"/>
            </p:cNvPicPr>
            <p:nvPr/>
          </p:nvPicPr>
          <p:blipFill>
            <a:blip r:embed="rId3" cstate="print"/>
            <a:srcRect t="2042"/>
            <a:stretch>
              <a:fillRect/>
            </a:stretch>
          </p:blipFill>
          <p:spPr bwMode="auto">
            <a:xfrm>
              <a:off x="1" y="0"/>
              <a:ext cx="785786" cy="6858000"/>
            </a:xfrm>
            <a:prstGeom prst="rect">
              <a:avLst/>
            </a:prstGeom>
            <a:noFill/>
            <a:ln w="9525">
              <a:noFill/>
              <a:miter lim="800000"/>
              <a:headEnd/>
              <a:tailEnd/>
            </a:ln>
          </p:spPr>
        </p:pic>
        <p:pic>
          <p:nvPicPr>
            <p:cNvPr id="5" name="14 Imagen" descr="Copia de Escudo circulo.gif"/>
            <p:cNvPicPr>
              <a:picLocks noChangeAspect="1"/>
            </p:cNvPicPr>
            <p:nvPr/>
          </p:nvPicPr>
          <p:blipFill>
            <a:blip r:embed="rId4" cstate="print"/>
            <a:srcRect/>
            <a:stretch>
              <a:fillRect/>
            </a:stretch>
          </p:blipFill>
          <p:spPr bwMode="auto">
            <a:xfrm>
              <a:off x="-71470" y="214290"/>
              <a:ext cx="878089" cy="895335"/>
            </a:xfrm>
            <a:prstGeom prst="rect">
              <a:avLst/>
            </a:prstGeom>
            <a:noFill/>
            <a:ln w="9525">
              <a:noFill/>
              <a:miter lim="800000"/>
              <a:headEnd/>
              <a:tailEnd/>
            </a:ln>
          </p:spPr>
        </p:pic>
        <p:pic>
          <p:nvPicPr>
            <p:cNvPr id="6" name="Picture 2" descr="espe"/>
            <p:cNvPicPr>
              <a:picLocks noChangeAspect="1" noChangeArrowheads="1"/>
            </p:cNvPicPr>
            <p:nvPr/>
          </p:nvPicPr>
          <p:blipFill>
            <a:blip r:embed="rId5" cstate="print"/>
            <a:srcRect l="5261" t="10297" r="5309" b="4750"/>
            <a:stretch>
              <a:fillRect/>
            </a:stretch>
          </p:blipFill>
          <p:spPr bwMode="auto">
            <a:xfrm>
              <a:off x="0" y="5572140"/>
              <a:ext cx="809631" cy="785818"/>
            </a:xfrm>
            <a:prstGeom prst="rect">
              <a:avLst/>
            </a:prstGeom>
            <a:noFill/>
            <a:ln w="9525">
              <a:noFill/>
              <a:miter lim="800000"/>
              <a:headEnd/>
              <a:tailEnd/>
            </a:ln>
          </p:spPr>
        </p:pic>
      </p:grpSp>
      <p:sp>
        <p:nvSpPr>
          <p:cNvPr id="7" name="6 CuadroTexto"/>
          <p:cNvSpPr txBox="1"/>
          <p:nvPr/>
        </p:nvSpPr>
        <p:spPr>
          <a:xfrm>
            <a:off x="827584" y="1196752"/>
            <a:ext cx="8316416"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r>
              <a:rPr lang="x-none" sz="2400" b="1" cap="small" smtClean="0"/>
              <a:t>DESARROLLO DE LA PROPUESTA</a:t>
            </a:r>
            <a:endParaRPr lang="es-EC" sz="2400" b="1" cap="small" dirty="0" smtClean="0"/>
          </a:p>
          <a:p>
            <a:endParaRPr lang="es-EC" sz="2400" dirty="0"/>
          </a:p>
        </p:txBody>
      </p:sp>
      <p:sp>
        <p:nvSpPr>
          <p:cNvPr id="9" name="Rectangle 30"/>
          <p:cNvSpPr>
            <a:spLocks noChangeArrowheads="1"/>
          </p:cNvSpPr>
          <p:nvPr/>
        </p:nvSpPr>
        <p:spPr bwMode="auto">
          <a:xfrm>
            <a:off x="571500" y="0"/>
            <a:ext cx="8572500" cy="954088"/>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971550" lvl="1" indent="-514350" eaLnBrk="0" hangingPunct="0">
              <a:defRPr/>
            </a:pPr>
            <a:r>
              <a:rPr lang="en-US" sz="2800" b="1" dirty="0" smtClean="0">
                <a:solidFill>
                  <a:srgbClr val="0000CC"/>
                </a:solidFill>
              </a:rPr>
              <a:t>CAPITULO V: LA PROPUESTA</a:t>
            </a:r>
            <a:endParaRPr lang="en-US" sz="2800" b="1" dirty="0">
              <a:solidFill>
                <a:srgbClr val="0000CC"/>
              </a:solidFill>
            </a:endParaRPr>
          </a:p>
          <a:p>
            <a:pPr marL="514350" indent="-514350" eaLnBrk="0" hangingPunct="0">
              <a:defRPr/>
            </a:pPr>
            <a:r>
              <a:rPr lang="en-US" sz="2800" b="1" dirty="0">
                <a:solidFill>
                  <a:srgbClr val="0000CC"/>
                </a:solidFill>
              </a:rPr>
              <a:t>  </a:t>
            </a:r>
          </a:p>
        </p:txBody>
      </p:sp>
      <p:cxnSp>
        <p:nvCxnSpPr>
          <p:cNvPr id="10" name="9 Conector recto"/>
          <p:cNvCxnSpPr/>
          <p:nvPr/>
        </p:nvCxnSpPr>
        <p:spPr>
          <a:xfrm>
            <a:off x="0" y="1000125"/>
            <a:ext cx="9144000" cy="1588"/>
          </a:xfrm>
          <a:prstGeom prst="line">
            <a:avLst/>
          </a:prstGeom>
          <a:ln/>
        </p:spPr>
        <p:style>
          <a:lnRef idx="3">
            <a:schemeClr val="accent4"/>
          </a:lnRef>
          <a:fillRef idx="0">
            <a:schemeClr val="accent4"/>
          </a:fillRef>
          <a:effectRef idx="2">
            <a:schemeClr val="accent4"/>
          </a:effectRef>
          <a:fontRef idx="minor">
            <a:schemeClr val="tx1"/>
          </a:fontRef>
        </p:style>
      </p:cxnSp>
      <p:pic>
        <p:nvPicPr>
          <p:cNvPr id="2052" name="Picture 4" descr="http://www.estaentodo.com/upload/imagenes/deportes/emilia-vaca-grand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8575" y="2027749"/>
            <a:ext cx="2765425" cy="4422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Program Files (x86)\Microsoft Office\MEDIA\OFFICE12\Bullets\BD21298_.gif">
            <a:hlinkClick r:id="rId7" action="ppaction://hlinksldjump"/>
          </p:cNvPr>
          <p:cNvPicPr>
            <a:picLocks noChangeAspect="1" noChangeArrowheads="1"/>
          </p:cNvPicPr>
          <p:nvPr/>
        </p:nvPicPr>
        <p:blipFill>
          <a:blip r:embed="rId8" cstate="print"/>
          <a:srcRect/>
          <a:stretch>
            <a:fillRect/>
          </a:stretch>
        </p:blipFill>
        <p:spPr bwMode="auto">
          <a:xfrm>
            <a:off x="8578031" y="6292031"/>
            <a:ext cx="565969" cy="565969"/>
          </a:xfrm>
          <a:prstGeom prst="rect">
            <a:avLst/>
          </a:prstGeom>
          <a:noFill/>
        </p:spPr>
      </p:pic>
    </p:spTree>
    <p:extLst>
      <p:ext uri="{BB962C8B-B14F-4D97-AF65-F5344CB8AC3E}">
        <p14:creationId xmlns:p14="http://schemas.microsoft.com/office/powerpoint/2010/main" val="3468998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19 Imagen" descr="Esmil44.jpg"/>
          <p:cNvPicPr>
            <a:picLocks noChangeAspect="1"/>
          </p:cNvPicPr>
          <p:nvPr/>
        </p:nvPicPr>
        <p:blipFill>
          <a:blip r:embed="rId2" cstate="print"/>
          <a:stretch>
            <a:fillRect/>
          </a:stretch>
        </p:blipFill>
        <p:spPr>
          <a:xfrm>
            <a:off x="6804248" y="4281816"/>
            <a:ext cx="2339752" cy="2576184"/>
          </a:xfrm>
          <a:prstGeom prst="rect">
            <a:avLst/>
          </a:prstGeom>
        </p:spPr>
      </p:pic>
      <p:pic>
        <p:nvPicPr>
          <p:cNvPr id="19" name="18 Imagen" descr="Esmil46.jpg"/>
          <p:cNvPicPr>
            <a:picLocks noChangeAspect="1"/>
          </p:cNvPicPr>
          <p:nvPr/>
        </p:nvPicPr>
        <p:blipFill>
          <a:blip r:embed="rId3" cstate="print"/>
          <a:stretch>
            <a:fillRect/>
          </a:stretch>
        </p:blipFill>
        <p:spPr>
          <a:xfrm>
            <a:off x="3635896" y="4293096"/>
            <a:ext cx="3168352" cy="2564904"/>
          </a:xfrm>
          <a:prstGeom prst="rect">
            <a:avLst/>
          </a:prstGeom>
        </p:spPr>
      </p:pic>
      <p:pic>
        <p:nvPicPr>
          <p:cNvPr id="11" name="10 Imagen" descr="Esmil06.jpg"/>
          <p:cNvPicPr>
            <a:picLocks noChangeAspect="1"/>
          </p:cNvPicPr>
          <p:nvPr/>
        </p:nvPicPr>
        <p:blipFill>
          <a:blip r:embed="rId4" cstate="print"/>
          <a:stretch>
            <a:fillRect/>
          </a:stretch>
        </p:blipFill>
        <p:spPr>
          <a:xfrm>
            <a:off x="0" y="0"/>
            <a:ext cx="3203848" cy="4293096"/>
          </a:xfrm>
          <a:prstGeom prst="rect">
            <a:avLst/>
          </a:prstGeom>
        </p:spPr>
      </p:pic>
      <p:pic>
        <p:nvPicPr>
          <p:cNvPr id="10" name="9 Imagen" descr="Esmil34.jpg"/>
          <p:cNvPicPr>
            <a:picLocks noChangeAspect="1"/>
          </p:cNvPicPr>
          <p:nvPr/>
        </p:nvPicPr>
        <p:blipFill>
          <a:blip r:embed="rId5" cstate="print"/>
          <a:stretch>
            <a:fillRect/>
          </a:stretch>
        </p:blipFill>
        <p:spPr>
          <a:xfrm>
            <a:off x="6376637" y="0"/>
            <a:ext cx="2767363" cy="4293096"/>
          </a:xfrm>
          <a:prstGeom prst="rect">
            <a:avLst/>
          </a:prstGeom>
        </p:spPr>
      </p:pic>
      <p:pic>
        <p:nvPicPr>
          <p:cNvPr id="16" name="15 Imagen" descr="ESMIL102.jpg"/>
          <p:cNvPicPr>
            <a:picLocks noChangeAspect="1"/>
          </p:cNvPicPr>
          <p:nvPr/>
        </p:nvPicPr>
        <p:blipFill>
          <a:blip r:embed="rId6" cstate="print"/>
          <a:stretch>
            <a:fillRect/>
          </a:stretch>
        </p:blipFill>
        <p:spPr>
          <a:xfrm>
            <a:off x="3203848" y="2348880"/>
            <a:ext cx="3203848" cy="1944215"/>
          </a:xfrm>
          <a:prstGeom prst="rect">
            <a:avLst/>
          </a:prstGeom>
        </p:spPr>
      </p:pic>
      <p:pic>
        <p:nvPicPr>
          <p:cNvPr id="18" name="17 Imagen" descr="Esmil47.jpg"/>
          <p:cNvPicPr>
            <a:picLocks noChangeAspect="1"/>
          </p:cNvPicPr>
          <p:nvPr/>
        </p:nvPicPr>
        <p:blipFill>
          <a:blip r:embed="rId7" cstate="print"/>
          <a:stretch>
            <a:fillRect/>
          </a:stretch>
        </p:blipFill>
        <p:spPr>
          <a:xfrm>
            <a:off x="0" y="4293096"/>
            <a:ext cx="3671390" cy="2564904"/>
          </a:xfrm>
          <a:prstGeom prst="rect">
            <a:avLst/>
          </a:prstGeom>
        </p:spPr>
      </p:pic>
      <p:sp>
        <p:nvSpPr>
          <p:cNvPr id="3075"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3076"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3077"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2" name="11 CuadroTexto"/>
          <p:cNvSpPr txBox="1"/>
          <p:nvPr/>
        </p:nvSpPr>
        <p:spPr>
          <a:xfrm>
            <a:off x="0" y="3284984"/>
            <a:ext cx="9144000" cy="1200329"/>
          </a:xfrm>
          <a:prstGeom prst="rect">
            <a:avLst/>
          </a:prstGeom>
          <a:noFill/>
        </p:spPr>
        <p:txBody>
          <a:bodyPr wrap="square">
            <a:spAutoFit/>
          </a:bodyPr>
          <a:lstStyle/>
          <a:p>
            <a:pPr algn="ctr">
              <a:defRPr/>
            </a:pPr>
            <a:r>
              <a:rPr lang="es-ES" sz="3600" b="1" dirty="0" smtClean="0">
                <a:solidFill>
                  <a:srgbClr val="0000CC"/>
                </a:solidFill>
                <a:effectLst>
                  <a:outerShdw blurRad="38100" dist="38100" dir="2700000" algn="tl">
                    <a:srgbClr val="000000">
                      <a:alpha val="43137"/>
                    </a:srgbClr>
                  </a:outerShdw>
                </a:effectLst>
              </a:rPr>
              <a:t>EN LA ACTUALIDAD LAS INSTALACIONES DE LA ESCUELA SUPERIOR MILITAR “ELOY ALFARO” </a:t>
            </a:r>
            <a:endParaRPr lang="es-ES" sz="3600" b="1" dirty="0">
              <a:solidFill>
                <a:srgbClr val="0000CC"/>
              </a:solidFill>
              <a:effectLst>
                <a:outerShdw blurRad="38100" dist="38100" dir="2700000" algn="tl">
                  <a:srgbClr val="000000">
                    <a:alpha val="43137"/>
                  </a:srgbClr>
                </a:outerShdw>
              </a:effectLst>
            </a:endParaRPr>
          </a:p>
        </p:txBody>
      </p:sp>
      <p:pic>
        <p:nvPicPr>
          <p:cNvPr id="14" name="13 Imagen" descr="Esmil02.jpg"/>
          <p:cNvPicPr>
            <a:picLocks noChangeAspect="1"/>
          </p:cNvPicPr>
          <p:nvPr/>
        </p:nvPicPr>
        <p:blipFill>
          <a:blip r:embed="rId8" cstate="print"/>
          <a:stretch>
            <a:fillRect/>
          </a:stretch>
        </p:blipFill>
        <p:spPr>
          <a:xfrm>
            <a:off x="3203848" y="0"/>
            <a:ext cx="3203848" cy="239548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9699"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9700"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1" name="Rectangle 30"/>
          <p:cNvSpPr>
            <a:spLocks noChangeArrowheads="1"/>
          </p:cNvSpPr>
          <p:nvPr/>
        </p:nvSpPr>
        <p:spPr bwMode="auto">
          <a:xfrm>
            <a:off x="571500" y="0"/>
            <a:ext cx="8572500" cy="954088"/>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971550" lvl="1" indent="-514350" eaLnBrk="0" hangingPunct="0">
              <a:defRPr/>
            </a:pPr>
            <a:r>
              <a:rPr lang="en-US" sz="2800" b="1" dirty="0" smtClean="0">
                <a:solidFill>
                  <a:srgbClr val="0000CC"/>
                </a:solidFill>
              </a:rPr>
              <a:t>CAPITULO V: LA PROPUESTA</a:t>
            </a:r>
            <a:endParaRPr lang="en-US" sz="2800" b="1" dirty="0">
              <a:solidFill>
                <a:srgbClr val="0000CC"/>
              </a:solidFill>
            </a:endParaRPr>
          </a:p>
          <a:p>
            <a:pPr marL="514350" indent="-514350" eaLnBrk="0" hangingPunct="0">
              <a:defRPr/>
            </a:pPr>
            <a:r>
              <a:rPr lang="en-US" sz="2800" b="1" dirty="0">
                <a:solidFill>
                  <a:srgbClr val="0000CC"/>
                </a:solidFill>
              </a:rPr>
              <a:t>  </a:t>
            </a:r>
          </a:p>
        </p:txBody>
      </p:sp>
      <p:cxnSp>
        <p:nvCxnSpPr>
          <p:cNvPr id="17" name="16 Conector recto"/>
          <p:cNvCxnSpPr/>
          <p:nvPr/>
        </p:nvCxnSpPr>
        <p:spPr>
          <a:xfrm>
            <a:off x="0" y="1000125"/>
            <a:ext cx="9144000" cy="1588"/>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 name="11 Grupo"/>
          <p:cNvGrpSpPr>
            <a:grpSpLocks/>
          </p:cNvGrpSpPr>
          <p:nvPr/>
        </p:nvGrpSpPr>
        <p:grpSpPr bwMode="auto">
          <a:xfrm>
            <a:off x="-71438" y="0"/>
            <a:ext cx="881063" cy="6858000"/>
            <a:chOff x="-71470" y="0"/>
            <a:chExt cx="881101" cy="6858000"/>
          </a:xfrm>
        </p:grpSpPr>
        <p:pic>
          <p:nvPicPr>
            <p:cNvPr id="29707"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29708"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29709"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sp>
        <p:nvSpPr>
          <p:cNvPr id="20" name="19 CuadroTexto"/>
          <p:cNvSpPr txBox="1"/>
          <p:nvPr/>
        </p:nvSpPr>
        <p:spPr>
          <a:xfrm>
            <a:off x="899592" y="1052736"/>
            <a:ext cx="8028384"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r>
              <a:rPr lang="x-none" sz="2400" b="1" cap="small" smtClean="0"/>
              <a:t>DESARROLLO DE LA PROPUESTA</a:t>
            </a:r>
            <a:endParaRPr lang="es-EC" sz="2400" b="1" cap="small" dirty="0" smtClean="0"/>
          </a:p>
          <a:p>
            <a:endParaRPr lang="es-EC" sz="2400" dirty="0"/>
          </a:p>
        </p:txBody>
      </p:sp>
      <p:pic>
        <p:nvPicPr>
          <p:cNvPr id="14" name="13 Imagen" descr="ESMIL130.jpg"/>
          <p:cNvPicPr>
            <a:picLocks noChangeAspect="1"/>
          </p:cNvPicPr>
          <p:nvPr/>
        </p:nvPicPr>
        <p:blipFill>
          <a:blip r:embed="rId5" cstate="print"/>
          <a:stretch>
            <a:fillRect/>
          </a:stretch>
        </p:blipFill>
        <p:spPr>
          <a:xfrm>
            <a:off x="5940152" y="1916832"/>
            <a:ext cx="2987824" cy="4799035"/>
          </a:xfrm>
          <a:prstGeom prst="rect">
            <a:avLst/>
          </a:prstGeom>
        </p:spPr>
      </p:pic>
      <p:pic>
        <p:nvPicPr>
          <p:cNvPr id="37890" name="Gráfico 1"/>
          <p:cNvPicPr>
            <a:picLocks noChangeArrowheads="1"/>
          </p:cNvPicPr>
          <p:nvPr/>
        </p:nvPicPr>
        <p:blipFill>
          <a:blip r:embed="rId6" cstate="print"/>
          <a:srcRect/>
          <a:stretch>
            <a:fillRect/>
          </a:stretch>
        </p:blipFill>
        <p:spPr bwMode="auto">
          <a:xfrm>
            <a:off x="899592" y="1916832"/>
            <a:ext cx="5111502" cy="4797152"/>
          </a:xfrm>
          <a:prstGeom prst="rect">
            <a:avLst/>
          </a:prstGeom>
          <a:noFill/>
          <a:ln w="9525">
            <a:noFill/>
            <a:miter lim="800000"/>
            <a:headEnd/>
            <a:tailEnd/>
          </a:ln>
        </p:spPr>
      </p:pic>
      <p:pic>
        <p:nvPicPr>
          <p:cNvPr id="16" name="Picture 2" descr="C:\Program Files (x86)\Microsoft Office\MEDIA\OFFICE12\Bullets\BD21298_.gif">
            <a:hlinkClick r:id="rId7" action="ppaction://hlinksldjump"/>
          </p:cNvPr>
          <p:cNvPicPr>
            <a:picLocks noChangeAspect="1" noChangeArrowheads="1"/>
          </p:cNvPicPr>
          <p:nvPr/>
        </p:nvPicPr>
        <p:blipFill>
          <a:blip r:embed="rId8" cstate="print"/>
          <a:srcRect/>
          <a:stretch>
            <a:fillRect/>
          </a:stretch>
        </p:blipFill>
        <p:spPr bwMode="auto">
          <a:xfrm>
            <a:off x="8578031" y="6292031"/>
            <a:ext cx="565969" cy="56596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descr="Esmil38.jpg"/>
          <p:cNvPicPr>
            <a:picLocks noChangeAspect="1"/>
          </p:cNvPicPr>
          <p:nvPr/>
        </p:nvPicPr>
        <p:blipFill>
          <a:blip r:embed="rId2" cstate="print"/>
          <a:stretch>
            <a:fillRect/>
          </a:stretch>
        </p:blipFill>
        <p:spPr>
          <a:xfrm>
            <a:off x="827584" y="4581128"/>
            <a:ext cx="5040560" cy="2276872"/>
          </a:xfrm>
          <a:prstGeom prst="rect">
            <a:avLst/>
          </a:prstGeom>
        </p:spPr>
      </p:pic>
      <p:sp>
        <p:nvSpPr>
          <p:cNvPr id="29698"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9699"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9700"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1" name="Rectangle 30"/>
          <p:cNvSpPr>
            <a:spLocks noChangeArrowheads="1"/>
          </p:cNvSpPr>
          <p:nvPr/>
        </p:nvSpPr>
        <p:spPr bwMode="auto">
          <a:xfrm>
            <a:off x="571500" y="0"/>
            <a:ext cx="8572500" cy="954088"/>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971550" lvl="1" indent="-514350" eaLnBrk="0" hangingPunct="0">
              <a:defRPr/>
            </a:pPr>
            <a:r>
              <a:rPr lang="en-US" sz="2800" b="1" dirty="0" smtClean="0">
                <a:solidFill>
                  <a:srgbClr val="0000CC"/>
                </a:solidFill>
              </a:rPr>
              <a:t>CAPITULO V: LA PROPUESTA</a:t>
            </a:r>
            <a:endParaRPr lang="en-US" sz="2800" b="1" dirty="0">
              <a:solidFill>
                <a:srgbClr val="0000CC"/>
              </a:solidFill>
            </a:endParaRPr>
          </a:p>
          <a:p>
            <a:pPr marL="514350" indent="-514350" eaLnBrk="0" hangingPunct="0">
              <a:defRPr/>
            </a:pPr>
            <a:r>
              <a:rPr lang="en-US" sz="2800" b="1" dirty="0">
                <a:solidFill>
                  <a:srgbClr val="0000CC"/>
                </a:solidFill>
              </a:rPr>
              <a:t>  </a:t>
            </a:r>
          </a:p>
        </p:txBody>
      </p:sp>
      <p:grpSp>
        <p:nvGrpSpPr>
          <p:cNvPr id="2" name="11 Grupo"/>
          <p:cNvGrpSpPr>
            <a:grpSpLocks/>
          </p:cNvGrpSpPr>
          <p:nvPr/>
        </p:nvGrpSpPr>
        <p:grpSpPr bwMode="auto">
          <a:xfrm>
            <a:off x="-71438" y="0"/>
            <a:ext cx="881063" cy="6858000"/>
            <a:chOff x="-71470" y="0"/>
            <a:chExt cx="881101" cy="6858000"/>
          </a:xfrm>
        </p:grpSpPr>
        <p:pic>
          <p:nvPicPr>
            <p:cNvPr id="29707" name="13 Imagen" descr="BANDERA.bmp"/>
            <p:cNvPicPr>
              <a:picLocks noChangeAspect="1"/>
            </p:cNvPicPr>
            <p:nvPr/>
          </p:nvPicPr>
          <p:blipFill>
            <a:blip r:embed="rId3" cstate="print"/>
            <a:srcRect t="2042"/>
            <a:stretch>
              <a:fillRect/>
            </a:stretch>
          </p:blipFill>
          <p:spPr bwMode="auto">
            <a:xfrm>
              <a:off x="1" y="0"/>
              <a:ext cx="785786" cy="6858000"/>
            </a:xfrm>
            <a:prstGeom prst="rect">
              <a:avLst/>
            </a:prstGeom>
            <a:noFill/>
            <a:ln w="9525">
              <a:noFill/>
              <a:miter lim="800000"/>
              <a:headEnd/>
              <a:tailEnd/>
            </a:ln>
          </p:spPr>
        </p:pic>
        <p:pic>
          <p:nvPicPr>
            <p:cNvPr id="29708" name="14 Imagen" descr="Copia de Escudo circulo.gif"/>
            <p:cNvPicPr>
              <a:picLocks noChangeAspect="1"/>
            </p:cNvPicPr>
            <p:nvPr/>
          </p:nvPicPr>
          <p:blipFill>
            <a:blip r:embed="rId4" cstate="print"/>
            <a:srcRect/>
            <a:stretch>
              <a:fillRect/>
            </a:stretch>
          </p:blipFill>
          <p:spPr bwMode="auto">
            <a:xfrm>
              <a:off x="-71470" y="214290"/>
              <a:ext cx="878089" cy="895335"/>
            </a:xfrm>
            <a:prstGeom prst="rect">
              <a:avLst/>
            </a:prstGeom>
            <a:noFill/>
            <a:ln w="9525">
              <a:noFill/>
              <a:miter lim="800000"/>
              <a:headEnd/>
              <a:tailEnd/>
            </a:ln>
          </p:spPr>
        </p:pic>
        <p:pic>
          <p:nvPicPr>
            <p:cNvPr id="29709" name="Picture 2" descr="espe"/>
            <p:cNvPicPr>
              <a:picLocks noChangeAspect="1" noChangeArrowheads="1"/>
            </p:cNvPicPr>
            <p:nvPr/>
          </p:nvPicPr>
          <p:blipFill>
            <a:blip r:embed="rId5" cstate="print"/>
            <a:srcRect l="5261" t="10297" r="5309" b="4750"/>
            <a:stretch>
              <a:fillRect/>
            </a:stretch>
          </p:blipFill>
          <p:spPr bwMode="auto">
            <a:xfrm>
              <a:off x="0" y="5572140"/>
              <a:ext cx="809631" cy="785818"/>
            </a:xfrm>
            <a:prstGeom prst="rect">
              <a:avLst/>
            </a:prstGeom>
            <a:noFill/>
            <a:ln w="9525">
              <a:noFill/>
              <a:miter lim="800000"/>
              <a:headEnd/>
              <a:tailEnd/>
            </a:ln>
          </p:spPr>
        </p:pic>
      </p:grpSp>
      <p:pic>
        <p:nvPicPr>
          <p:cNvPr id="15" name="14 Imagen" descr="Esmil44.jpg"/>
          <p:cNvPicPr>
            <a:picLocks noChangeAspect="1"/>
          </p:cNvPicPr>
          <p:nvPr/>
        </p:nvPicPr>
        <p:blipFill>
          <a:blip r:embed="rId6" cstate="print"/>
          <a:stretch>
            <a:fillRect/>
          </a:stretch>
        </p:blipFill>
        <p:spPr>
          <a:xfrm>
            <a:off x="5891658" y="1124744"/>
            <a:ext cx="3252342" cy="5733256"/>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843915470"/>
              </p:ext>
            </p:extLst>
          </p:nvPr>
        </p:nvGraphicFramePr>
        <p:xfrm>
          <a:off x="827584" y="1101554"/>
          <a:ext cx="8229603" cy="5756454"/>
        </p:xfrm>
        <a:graphic>
          <a:graphicData uri="http://schemas.openxmlformats.org/drawingml/2006/table">
            <a:tbl>
              <a:tblPr firstRow="1" firstCol="1" bandRow="1">
                <a:tableStyleId>{5C22544A-7EE6-4342-B048-85BDC9FD1C3A}</a:tableStyleId>
              </a:tblPr>
              <a:tblGrid>
                <a:gridCol w="346944"/>
                <a:gridCol w="274432"/>
                <a:gridCol w="330210"/>
                <a:gridCol w="317939"/>
                <a:gridCol w="223673"/>
                <a:gridCol w="250447"/>
                <a:gridCol w="343597"/>
                <a:gridCol w="223673"/>
                <a:gridCol w="250447"/>
                <a:gridCol w="343597"/>
                <a:gridCol w="265507"/>
                <a:gridCol w="292281"/>
                <a:gridCol w="223673"/>
                <a:gridCol w="250447"/>
                <a:gridCol w="343597"/>
                <a:gridCol w="292281"/>
                <a:gridCol w="250447"/>
                <a:gridCol w="343597"/>
                <a:gridCol w="265507"/>
                <a:gridCol w="292281"/>
                <a:gridCol w="223673"/>
                <a:gridCol w="250447"/>
                <a:gridCol w="343597"/>
                <a:gridCol w="339693"/>
                <a:gridCol w="331884"/>
                <a:gridCol w="326864"/>
                <a:gridCol w="207497"/>
                <a:gridCol w="273874"/>
                <a:gridCol w="207497"/>
              </a:tblGrid>
              <a:tr h="392926">
                <a:tc gridSpan="29">
                  <a:txBody>
                    <a:bodyPr/>
                    <a:lstStyle/>
                    <a:p>
                      <a:pPr algn="ctr">
                        <a:lnSpc>
                          <a:spcPct val="115000"/>
                        </a:lnSpc>
                        <a:spcAft>
                          <a:spcPts val="0"/>
                        </a:spcAft>
                      </a:pPr>
                      <a:r>
                        <a:rPr lang="es-EC" sz="700">
                          <a:effectLst/>
                        </a:rPr>
                        <a:t>pruebas físicas de ingreso para aspirantes mujeres</a:t>
                      </a:r>
                      <a:endParaRPr lang="es-EC" sz="900">
                        <a:effectLst/>
                        <a:latin typeface="Calibri"/>
                        <a:ea typeface="Times New Roman"/>
                        <a:cs typeface="Times New Roman"/>
                      </a:endParaRPr>
                    </a:p>
                  </a:txBody>
                  <a:tcPr marL="39045" marR="39045"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61012">
                <a:tc>
                  <a:txBody>
                    <a:bodyPr/>
                    <a:lstStyle/>
                    <a:p>
                      <a:pPr algn="ctr">
                        <a:lnSpc>
                          <a:spcPct val="115000"/>
                        </a:lnSpc>
                        <a:spcAft>
                          <a:spcPts val="0"/>
                        </a:spcAft>
                      </a:pPr>
                      <a:r>
                        <a:rPr lang="es-EC" sz="700">
                          <a:effectLst/>
                        </a:rPr>
                        <a:t>ORD.</a:t>
                      </a:r>
                      <a:endParaRPr lang="es-EC" sz="90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r>
                        <a:rPr lang="es-EC" sz="700">
                          <a:effectLst/>
                        </a:rPr>
                        <a:t>CODIGO</a:t>
                      </a:r>
                      <a:endParaRPr lang="es-EC" sz="90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r>
                        <a:rPr lang="es-EC" sz="700">
                          <a:effectLst/>
                        </a:rPr>
                        <a:t>APELLIDOS</a:t>
                      </a:r>
                      <a:endParaRPr lang="es-EC" sz="90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r>
                        <a:rPr lang="es-EC" sz="700">
                          <a:effectLst/>
                        </a:rPr>
                        <a:t>NOMBRES</a:t>
                      </a:r>
                      <a:endParaRPr lang="es-EC" sz="900">
                        <a:effectLst/>
                        <a:latin typeface="Calibri"/>
                        <a:ea typeface="Times New Roman"/>
                        <a:cs typeface="Times New Roman"/>
                      </a:endParaRPr>
                    </a:p>
                  </a:txBody>
                  <a:tcPr marL="39045" marR="39045" marT="0" marB="0" anchor="ctr"/>
                </a:tc>
                <a:tc gridSpan="3">
                  <a:txBody>
                    <a:bodyPr/>
                    <a:lstStyle/>
                    <a:p>
                      <a:pPr algn="ctr">
                        <a:lnSpc>
                          <a:spcPct val="115000"/>
                        </a:lnSpc>
                        <a:spcAft>
                          <a:spcPts val="0"/>
                        </a:spcAft>
                      </a:pPr>
                      <a:r>
                        <a:rPr lang="es-EC" sz="700">
                          <a:effectLst/>
                        </a:rPr>
                        <a:t>Flexión y extensión de cadera.</a:t>
                      </a:r>
                      <a:br>
                        <a:rPr lang="es-EC" sz="700">
                          <a:effectLst/>
                        </a:rPr>
                      </a:br>
                      <a:r>
                        <a:rPr lang="es-EC" sz="700">
                          <a:effectLst/>
                        </a:rPr>
                        <a:t>(tipo acordeón)</a:t>
                      </a:r>
                      <a:endParaRPr lang="es-EC" sz="900">
                        <a:effectLst/>
                        <a:latin typeface="Calibri"/>
                        <a:ea typeface="Times New Roman"/>
                        <a:cs typeface="Times New Roman"/>
                      </a:endParaRPr>
                    </a:p>
                  </a:txBody>
                  <a:tcPr marL="39045" marR="39045" marT="0" marB="0" anchor="ct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700">
                          <a:effectLst/>
                        </a:rPr>
                        <a:t>(Tracción en barra fija)</a:t>
                      </a:r>
                      <a:br>
                        <a:rPr lang="es-EC" sz="700">
                          <a:effectLst/>
                        </a:rPr>
                      </a:br>
                      <a:r>
                        <a:rPr lang="es-EC" sz="700">
                          <a:effectLst/>
                        </a:rPr>
                        <a:t>Con agarre en pronación</a:t>
                      </a:r>
                      <a:endParaRPr lang="es-EC" sz="900">
                        <a:effectLst/>
                        <a:latin typeface="Calibri"/>
                        <a:ea typeface="Times New Roman"/>
                        <a:cs typeface="Times New Roman"/>
                      </a:endParaRPr>
                    </a:p>
                  </a:txBody>
                  <a:tcPr marL="39045" marR="39045" marT="0" marB="0" anchor="ctr"/>
                </a:tc>
                <a:tc hMerge="1">
                  <a:txBody>
                    <a:bodyPr/>
                    <a:lstStyle/>
                    <a:p>
                      <a:endParaRPr lang="es-EC"/>
                    </a:p>
                  </a:txBody>
                  <a:tcPr/>
                </a:tc>
                <a:tc hMerge="1">
                  <a:txBody>
                    <a:bodyPr/>
                    <a:lstStyle/>
                    <a:p>
                      <a:endParaRPr lang="es-EC"/>
                    </a:p>
                  </a:txBody>
                  <a:tcPr/>
                </a:tc>
                <a:tc gridSpan="5">
                  <a:txBody>
                    <a:bodyPr/>
                    <a:lstStyle/>
                    <a:p>
                      <a:pPr algn="ctr">
                        <a:lnSpc>
                          <a:spcPct val="115000"/>
                        </a:lnSpc>
                        <a:spcAft>
                          <a:spcPts val="0"/>
                        </a:spcAft>
                      </a:pPr>
                      <a:r>
                        <a:rPr lang="es-EC" sz="700">
                          <a:effectLst/>
                        </a:rPr>
                        <a:t>Trote test de 3200m</a:t>
                      </a:r>
                      <a:endParaRPr lang="es-EC" sz="900">
                        <a:effectLst/>
                        <a:latin typeface="Calibri"/>
                        <a:ea typeface="Times New Roman"/>
                        <a:cs typeface="Times New Roman"/>
                      </a:endParaRPr>
                    </a:p>
                  </a:txBody>
                  <a:tcPr marL="39045" marR="39045"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700">
                          <a:effectLst/>
                        </a:rPr>
                        <a:t>Velocidad de desplazamiento</a:t>
                      </a:r>
                      <a:endParaRPr lang="es-EC" sz="900">
                        <a:effectLst/>
                        <a:latin typeface="Calibri"/>
                        <a:ea typeface="Times New Roman"/>
                        <a:cs typeface="Times New Roman"/>
                      </a:endParaRPr>
                    </a:p>
                  </a:txBody>
                  <a:tcPr marL="39045" marR="39045" marT="0" marB="0" anchor="ctr"/>
                </a:tc>
                <a:tc hMerge="1">
                  <a:txBody>
                    <a:bodyPr/>
                    <a:lstStyle/>
                    <a:p>
                      <a:endParaRPr lang="es-EC"/>
                    </a:p>
                  </a:txBody>
                  <a:tcPr/>
                </a:tc>
                <a:tc hMerge="1">
                  <a:txBody>
                    <a:bodyPr/>
                    <a:lstStyle/>
                    <a:p>
                      <a:endParaRPr lang="es-EC"/>
                    </a:p>
                  </a:txBody>
                  <a:tcPr/>
                </a:tc>
                <a:tc gridSpan="5">
                  <a:txBody>
                    <a:bodyPr/>
                    <a:lstStyle/>
                    <a:p>
                      <a:pPr algn="ctr">
                        <a:lnSpc>
                          <a:spcPct val="115000"/>
                        </a:lnSpc>
                        <a:spcAft>
                          <a:spcPts val="0"/>
                        </a:spcAft>
                      </a:pPr>
                      <a:r>
                        <a:rPr lang="es-EC" sz="700">
                          <a:effectLst/>
                        </a:rPr>
                        <a:t>Natación ( Crol )</a:t>
                      </a:r>
                      <a:endParaRPr lang="es-EC" sz="900">
                        <a:effectLst/>
                        <a:latin typeface="Calibri"/>
                        <a:ea typeface="Times New Roman"/>
                        <a:cs typeface="Times New Roman"/>
                      </a:endParaRPr>
                    </a:p>
                  </a:txBody>
                  <a:tcPr marL="39045" marR="39045"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lnSpc>
                          <a:spcPct val="115000"/>
                        </a:lnSpc>
                        <a:spcAft>
                          <a:spcPts val="0"/>
                        </a:spcAft>
                      </a:pPr>
                      <a:r>
                        <a:rPr lang="es-EC" sz="700">
                          <a:effectLst/>
                        </a:rPr>
                        <a:t>CABO VERTICAL</a:t>
                      </a:r>
                      <a:endParaRPr lang="es-EC" sz="900">
                        <a:effectLst/>
                        <a:latin typeface="Calibri"/>
                        <a:ea typeface="Times New Roman"/>
                        <a:cs typeface="Times New Roman"/>
                      </a:endParaRPr>
                    </a:p>
                  </a:txBody>
                  <a:tcPr marL="39045" marR="39045"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lnSpc>
                          <a:spcPct val="115000"/>
                        </a:lnSpc>
                        <a:spcAft>
                          <a:spcPts val="0"/>
                        </a:spcAft>
                      </a:pPr>
                      <a:r>
                        <a:rPr lang="es-EC" sz="700">
                          <a:effectLst/>
                        </a:rPr>
                        <a:t>NATACIÓN UTILITARIA</a:t>
                      </a:r>
                      <a:endParaRPr lang="es-EC" sz="900">
                        <a:effectLst/>
                        <a:latin typeface="Calibri"/>
                        <a:ea typeface="Times New Roman"/>
                        <a:cs typeface="Times New Roman"/>
                      </a:endParaRPr>
                    </a:p>
                  </a:txBody>
                  <a:tcPr marL="39045" marR="39045" marT="0" marB="0" anchor="ctr"/>
                </a:tc>
                <a:tc hMerge="1">
                  <a:txBody>
                    <a:bodyPr/>
                    <a:lstStyle/>
                    <a:p>
                      <a:endParaRPr lang="es-EC"/>
                    </a:p>
                  </a:txBody>
                  <a:tcPr/>
                </a:tc>
              </a:tr>
              <a:tr h="661012">
                <a:tc>
                  <a:txBody>
                    <a:bodyPr/>
                    <a:lstStyle/>
                    <a:p>
                      <a:pPr algn="ctr">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r>
                        <a:rPr lang="es-EC" sz="700">
                          <a:effectLst/>
                        </a:rPr>
                        <a:t>MARCA</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BAREMO</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CALIFICACION</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MARCA</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BAREMO</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CALIFICACION</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MINUTOS</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SEGUNDOS</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MARCA</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BAREMO</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CALIFICACION</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SEGUNDOS</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BAREMO</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CALIFICACION</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MINUTOS</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SEGUNDOS</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MARCA</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BAREMO</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CALIFICACION</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 </a:t>
                      </a:r>
                      <a:endParaRPr lang="es-EC" sz="900">
                        <a:effectLst/>
                      </a:endParaRPr>
                    </a:p>
                    <a:p>
                      <a:pPr algn="ctr">
                        <a:lnSpc>
                          <a:spcPct val="115000"/>
                        </a:lnSpc>
                        <a:spcAft>
                          <a:spcPts val="0"/>
                        </a:spcAft>
                      </a:pPr>
                      <a:r>
                        <a:rPr lang="es-EC" sz="700">
                          <a:effectLst/>
                        </a:rPr>
                        <a:t>SEGUNDOS</a:t>
                      </a:r>
                      <a:endParaRPr lang="es-EC" sz="90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r>
                        <a:rPr lang="es-EC" sz="700">
                          <a:effectLst/>
                        </a:rPr>
                        <a:t> </a:t>
                      </a:r>
                      <a:endParaRPr lang="es-EC" sz="900">
                        <a:effectLst/>
                      </a:endParaRPr>
                    </a:p>
                    <a:p>
                      <a:pPr algn="ctr">
                        <a:lnSpc>
                          <a:spcPct val="115000"/>
                        </a:lnSpc>
                        <a:spcAft>
                          <a:spcPts val="0"/>
                        </a:spcAft>
                      </a:pPr>
                      <a:r>
                        <a:rPr lang="es-EC" sz="700">
                          <a:effectLst/>
                        </a:rPr>
                        <a:t>MILESIMAS</a:t>
                      </a:r>
                      <a:endParaRPr lang="es-EC" sz="90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r>
                        <a:rPr lang="es-EC" sz="700">
                          <a:effectLst/>
                        </a:rPr>
                        <a:t> </a:t>
                      </a:r>
                      <a:endParaRPr lang="es-EC" sz="900">
                        <a:effectLst/>
                      </a:endParaRPr>
                    </a:p>
                    <a:p>
                      <a:pPr algn="ctr">
                        <a:lnSpc>
                          <a:spcPct val="115000"/>
                        </a:lnSpc>
                        <a:spcAft>
                          <a:spcPts val="0"/>
                        </a:spcAft>
                      </a:pPr>
                      <a:r>
                        <a:rPr lang="es-EC" sz="700">
                          <a:effectLst/>
                        </a:rPr>
                        <a:t>DISTANCIA</a:t>
                      </a:r>
                      <a:endParaRPr lang="es-EC" sz="900">
                        <a:effectLst/>
                        <a:latin typeface="Calibri"/>
                        <a:ea typeface="Times New Roman"/>
                        <a:cs typeface="Times New Roman"/>
                      </a:endParaRPr>
                    </a:p>
                  </a:txBody>
                  <a:tcPr marL="39045" marR="39045" marT="0" marB="0" anchor="ctr"/>
                </a:tc>
                <a:tc>
                  <a:txBody>
                    <a:bodyPr/>
                    <a:lstStyle/>
                    <a:p>
                      <a:pPr algn="r">
                        <a:lnSpc>
                          <a:spcPct val="115000"/>
                        </a:lnSpc>
                        <a:spcAft>
                          <a:spcPts val="0"/>
                        </a:spcAft>
                      </a:pPr>
                      <a:r>
                        <a:rPr lang="es-EC" sz="700">
                          <a:effectLst/>
                        </a:rPr>
                        <a:t> </a:t>
                      </a:r>
                      <a:endParaRPr lang="es-EC" sz="900">
                        <a:effectLst/>
                      </a:endParaRPr>
                    </a:p>
                    <a:p>
                      <a:pPr algn="r">
                        <a:lnSpc>
                          <a:spcPct val="115000"/>
                        </a:lnSpc>
                        <a:spcAft>
                          <a:spcPts val="0"/>
                        </a:spcAft>
                      </a:pPr>
                      <a:r>
                        <a:rPr lang="es-EC" sz="700">
                          <a:effectLst/>
                        </a:rPr>
                        <a:t>NOTA</a:t>
                      </a:r>
                      <a:endParaRPr lang="es-EC" sz="90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r>
                        <a:rPr lang="es-EC" sz="700">
                          <a:effectLst/>
                        </a:rPr>
                        <a:t> </a:t>
                      </a:r>
                      <a:endParaRPr lang="es-EC" sz="900">
                        <a:effectLst/>
                      </a:endParaRPr>
                    </a:p>
                    <a:p>
                      <a:pPr algn="ctr">
                        <a:lnSpc>
                          <a:spcPct val="115000"/>
                        </a:lnSpc>
                        <a:spcAft>
                          <a:spcPts val="0"/>
                        </a:spcAft>
                      </a:pPr>
                      <a:r>
                        <a:rPr lang="es-EC" sz="700">
                          <a:effectLst/>
                        </a:rPr>
                        <a:t>METROS</a:t>
                      </a:r>
                      <a:endParaRPr lang="es-EC" sz="90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r>
                        <a:rPr lang="es-EC" sz="700">
                          <a:effectLst/>
                        </a:rPr>
                        <a:t> NOTA </a:t>
                      </a:r>
                      <a:endParaRPr lang="es-EC" sz="900">
                        <a:effectLst/>
                        <a:latin typeface="Calibri"/>
                        <a:ea typeface="Times New Roman"/>
                        <a:cs typeface="Times New Roman"/>
                      </a:endParaRPr>
                    </a:p>
                  </a:txBody>
                  <a:tcPr marL="39045" marR="39045" marT="0" marB="0" anchor="ctr"/>
                </a:tc>
              </a:tr>
              <a:tr h="224528">
                <a:tc>
                  <a:txBody>
                    <a:bodyPr/>
                    <a:lstStyle/>
                    <a:p>
                      <a:pPr algn="r">
                        <a:lnSpc>
                          <a:spcPct val="115000"/>
                        </a:lnSpc>
                        <a:spcAft>
                          <a:spcPts val="0"/>
                        </a:spcAft>
                      </a:pPr>
                      <a:r>
                        <a:rPr lang="es-EC" sz="700">
                          <a:effectLst/>
                        </a:rPr>
                        <a:t>1</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528">
                <a:tc>
                  <a:txBody>
                    <a:bodyPr/>
                    <a:lstStyle/>
                    <a:p>
                      <a:pPr algn="r">
                        <a:lnSpc>
                          <a:spcPct val="115000"/>
                        </a:lnSpc>
                        <a:spcAft>
                          <a:spcPts val="0"/>
                        </a:spcAft>
                      </a:pPr>
                      <a:r>
                        <a:rPr lang="es-EC" sz="700">
                          <a:effectLst/>
                        </a:rPr>
                        <a:t>2</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528">
                <a:tc>
                  <a:txBody>
                    <a:bodyPr/>
                    <a:lstStyle/>
                    <a:p>
                      <a:pPr algn="r">
                        <a:lnSpc>
                          <a:spcPct val="115000"/>
                        </a:lnSpc>
                        <a:spcAft>
                          <a:spcPts val="0"/>
                        </a:spcAft>
                      </a:pPr>
                      <a:r>
                        <a:rPr lang="es-EC" sz="700">
                          <a:effectLst/>
                        </a:rPr>
                        <a:t>3</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528">
                <a:tc>
                  <a:txBody>
                    <a:bodyPr/>
                    <a:lstStyle/>
                    <a:p>
                      <a:pPr algn="r">
                        <a:lnSpc>
                          <a:spcPct val="115000"/>
                        </a:lnSpc>
                        <a:spcAft>
                          <a:spcPts val="0"/>
                        </a:spcAft>
                      </a:pPr>
                      <a:r>
                        <a:rPr lang="es-EC" sz="700">
                          <a:effectLst/>
                        </a:rPr>
                        <a:t>4</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528">
                <a:tc>
                  <a:txBody>
                    <a:bodyPr/>
                    <a:lstStyle/>
                    <a:p>
                      <a:pPr algn="r">
                        <a:lnSpc>
                          <a:spcPct val="115000"/>
                        </a:lnSpc>
                        <a:spcAft>
                          <a:spcPts val="0"/>
                        </a:spcAft>
                      </a:pPr>
                      <a:r>
                        <a:rPr lang="es-EC" sz="700">
                          <a:effectLst/>
                        </a:rPr>
                        <a:t>5</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528">
                <a:tc>
                  <a:txBody>
                    <a:bodyPr/>
                    <a:lstStyle/>
                    <a:p>
                      <a:pPr algn="r">
                        <a:lnSpc>
                          <a:spcPct val="115000"/>
                        </a:lnSpc>
                        <a:spcAft>
                          <a:spcPts val="0"/>
                        </a:spcAft>
                      </a:pPr>
                      <a:r>
                        <a:rPr lang="es-EC" sz="700">
                          <a:effectLst/>
                        </a:rPr>
                        <a:t>6</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528">
                <a:tc>
                  <a:txBody>
                    <a:bodyPr/>
                    <a:lstStyle/>
                    <a:p>
                      <a:pPr algn="r">
                        <a:lnSpc>
                          <a:spcPct val="115000"/>
                        </a:lnSpc>
                        <a:spcAft>
                          <a:spcPts val="0"/>
                        </a:spcAft>
                      </a:pPr>
                      <a:r>
                        <a:rPr lang="es-EC" sz="700">
                          <a:effectLst/>
                        </a:rPr>
                        <a:t>7</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528">
                <a:tc>
                  <a:txBody>
                    <a:bodyPr/>
                    <a:lstStyle/>
                    <a:p>
                      <a:pPr algn="r">
                        <a:lnSpc>
                          <a:spcPct val="115000"/>
                        </a:lnSpc>
                        <a:spcAft>
                          <a:spcPts val="0"/>
                        </a:spcAft>
                      </a:pPr>
                      <a:r>
                        <a:rPr lang="es-EC" sz="700">
                          <a:effectLst/>
                        </a:rPr>
                        <a:t>8</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528">
                <a:tc>
                  <a:txBody>
                    <a:bodyPr/>
                    <a:lstStyle/>
                    <a:p>
                      <a:pPr algn="r">
                        <a:lnSpc>
                          <a:spcPct val="115000"/>
                        </a:lnSpc>
                        <a:spcAft>
                          <a:spcPts val="0"/>
                        </a:spcAft>
                      </a:pPr>
                      <a:r>
                        <a:rPr lang="es-EC" sz="700">
                          <a:effectLst/>
                        </a:rPr>
                        <a:t>9</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528">
                <a:tc>
                  <a:txBody>
                    <a:bodyPr/>
                    <a:lstStyle/>
                    <a:p>
                      <a:pPr algn="r">
                        <a:lnSpc>
                          <a:spcPct val="115000"/>
                        </a:lnSpc>
                        <a:spcAft>
                          <a:spcPts val="0"/>
                        </a:spcAft>
                      </a:pPr>
                      <a:r>
                        <a:rPr lang="es-EC" sz="700">
                          <a:effectLst/>
                        </a:rPr>
                        <a:t>10</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528">
                <a:tc>
                  <a:txBody>
                    <a:bodyPr/>
                    <a:lstStyle/>
                    <a:p>
                      <a:pPr algn="r">
                        <a:lnSpc>
                          <a:spcPct val="115000"/>
                        </a:lnSpc>
                        <a:spcAft>
                          <a:spcPts val="0"/>
                        </a:spcAft>
                      </a:pPr>
                      <a:r>
                        <a:rPr lang="es-EC" sz="700">
                          <a:effectLst/>
                        </a:rPr>
                        <a:t>11</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528">
                <a:tc>
                  <a:txBody>
                    <a:bodyPr/>
                    <a:lstStyle/>
                    <a:p>
                      <a:pPr algn="r">
                        <a:lnSpc>
                          <a:spcPct val="115000"/>
                        </a:lnSpc>
                        <a:spcAft>
                          <a:spcPts val="0"/>
                        </a:spcAft>
                      </a:pPr>
                      <a:r>
                        <a:rPr lang="es-EC" sz="700">
                          <a:effectLst/>
                        </a:rPr>
                        <a:t>12</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528">
                <a:tc>
                  <a:txBody>
                    <a:bodyPr/>
                    <a:lstStyle/>
                    <a:p>
                      <a:pPr algn="r">
                        <a:lnSpc>
                          <a:spcPct val="115000"/>
                        </a:lnSpc>
                        <a:spcAft>
                          <a:spcPts val="0"/>
                        </a:spcAft>
                      </a:pPr>
                      <a:r>
                        <a:rPr lang="es-EC" sz="700">
                          <a:effectLst/>
                        </a:rPr>
                        <a:t>13</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528">
                <a:tc>
                  <a:txBody>
                    <a:bodyPr/>
                    <a:lstStyle/>
                    <a:p>
                      <a:pPr algn="r">
                        <a:lnSpc>
                          <a:spcPct val="115000"/>
                        </a:lnSpc>
                        <a:spcAft>
                          <a:spcPts val="0"/>
                        </a:spcAft>
                      </a:pPr>
                      <a:r>
                        <a:rPr lang="es-EC" sz="700">
                          <a:effectLst/>
                        </a:rPr>
                        <a:t>14</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528">
                <a:tc>
                  <a:txBody>
                    <a:bodyPr/>
                    <a:lstStyle/>
                    <a:p>
                      <a:pPr algn="r">
                        <a:lnSpc>
                          <a:spcPct val="115000"/>
                        </a:lnSpc>
                        <a:spcAft>
                          <a:spcPts val="0"/>
                        </a:spcAft>
                      </a:pPr>
                      <a:r>
                        <a:rPr lang="es-EC" sz="700">
                          <a:effectLst/>
                        </a:rPr>
                        <a:t>15</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528">
                <a:tc>
                  <a:txBody>
                    <a:bodyPr/>
                    <a:lstStyle/>
                    <a:p>
                      <a:pPr algn="r">
                        <a:lnSpc>
                          <a:spcPct val="115000"/>
                        </a:lnSpc>
                        <a:spcAft>
                          <a:spcPts val="0"/>
                        </a:spcAft>
                      </a:pPr>
                      <a:r>
                        <a:rPr lang="es-EC" sz="700">
                          <a:effectLst/>
                        </a:rPr>
                        <a:t>16</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528">
                <a:tc>
                  <a:txBody>
                    <a:bodyPr/>
                    <a:lstStyle/>
                    <a:p>
                      <a:pPr algn="r">
                        <a:lnSpc>
                          <a:spcPct val="115000"/>
                        </a:lnSpc>
                        <a:spcAft>
                          <a:spcPts val="0"/>
                        </a:spcAft>
                      </a:pPr>
                      <a:r>
                        <a:rPr lang="es-EC" sz="700">
                          <a:effectLst/>
                        </a:rPr>
                        <a:t>17</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528">
                <a:tc>
                  <a:txBody>
                    <a:bodyPr/>
                    <a:lstStyle/>
                    <a:p>
                      <a:pPr algn="r">
                        <a:lnSpc>
                          <a:spcPct val="115000"/>
                        </a:lnSpc>
                        <a:spcAft>
                          <a:spcPts val="0"/>
                        </a:spcAft>
                      </a:pPr>
                      <a:r>
                        <a:rPr lang="es-EC" sz="700">
                          <a:effectLst/>
                        </a:rPr>
                        <a:t>18</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dirty="0">
                          <a:effectLst/>
                        </a:rPr>
                        <a:t> </a:t>
                      </a:r>
                      <a:endParaRPr lang="es-EC" sz="900" dirty="0">
                        <a:effectLst/>
                        <a:latin typeface="Calibri"/>
                        <a:ea typeface="Times New Roman"/>
                        <a:cs typeface="Times New Roman"/>
                      </a:endParaRPr>
                    </a:p>
                  </a:txBody>
                  <a:tcPr marL="39045" marR="39045" marT="0" marB="0" anchor="b"/>
                </a:tc>
              </a:tr>
            </a:tbl>
          </a:graphicData>
        </a:graphic>
      </p:graphicFrame>
      <p:pic>
        <p:nvPicPr>
          <p:cNvPr id="18" name="Picture 2" descr="C:\Program Files (x86)\Microsoft Office\MEDIA\OFFICE12\Bullets\BD21298_.gif">
            <a:hlinkClick r:id="rId7" action="ppaction://hlinksldjump"/>
          </p:cNvPr>
          <p:cNvPicPr>
            <a:picLocks noChangeAspect="1" noChangeArrowheads="1"/>
          </p:cNvPicPr>
          <p:nvPr/>
        </p:nvPicPr>
        <p:blipFill>
          <a:blip r:embed="rId8" cstate="print"/>
          <a:srcRect/>
          <a:stretch>
            <a:fillRect/>
          </a:stretch>
        </p:blipFill>
        <p:spPr bwMode="auto">
          <a:xfrm>
            <a:off x="8578031" y="6292031"/>
            <a:ext cx="565969" cy="56596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9699"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9700"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1" name="Rectangle 30"/>
          <p:cNvSpPr>
            <a:spLocks noChangeArrowheads="1"/>
          </p:cNvSpPr>
          <p:nvPr/>
        </p:nvSpPr>
        <p:spPr bwMode="auto">
          <a:xfrm>
            <a:off x="571500" y="0"/>
            <a:ext cx="8572500" cy="954088"/>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971550" lvl="1" indent="-514350" eaLnBrk="0" hangingPunct="0">
              <a:defRPr/>
            </a:pPr>
            <a:r>
              <a:rPr lang="en-US" sz="2800" b="1" dirty="0" smtClean="0">
                <a:solidFill>
                  <a:srgbClr val="0000CC"/>
                </a:solidFill>
              </a:rPr>
              <a:t>CAPITULO V: LA PROPUESTA</a:t>
            </a:r>
            <a:endParaRPr lang="en-US" sz="2800" b="1" dirty="0">
              <a:solidFill>
                <a:srgbClr val="0000CC"/>
              </a:solidFill>
            </a:endParaRPr>
          </a:p>
          <a:p>
            <a:pPr marL="514350" indent="-514350" eaLnBrk="0" hangingPunct="0">
              <a:defRPr/>
            </a:pPr>
            <a:r>
              <a:rPr lang="en-US" sz="2800" b="1" dirty="0">
                <a:solidFill>
                  <a:srgbClr val="0000CC"/>
                </a:solidFill>
              </a:rPr>
              <a:t>  </a:t>
            </a:r>
          </a:p>
        </p:txBody>
      </p:sp>
      <p:grpSp>
        <p:nvGrpSpPr>
          <p:cNvPr id="2" name="11 Grupo"/>
          <p:cNvGrpSpPr>
            <a:grpSpLocks/>
          </p:cNvGrpSpPr>
          <p:nvPr/>
        </p:nvGrpSpPr>
        <p:grpSpPr bwMode="auto">
          <a:xfrm>
            <a:off x="-65145" y="0"/>
            <a:ext cx="881063" cy="6858000"/>
            <a:chOff x="-71470" y="0"/>
            <a:chExt cx="881101" cy="6858000"/>
          </a:xfrm>
        </p:grpSpPr>
        <p:pic>
          <p:nvPicPr>
            <p:cNvPr id="29707"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29708"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29709"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pic>
        <p:nvPicPr>
          <p:cNvPr id="15" name="14 Imagen" descr="Esmil44.jpg"/>
          <p:cNvPicPr>
            <a:picLocks noChangeAspect="1"/>
          </p:cNvPicPr>
          <p:nvPr/>
        </p:nvPicPr>
        <p:blipFill>
          <a:blip r:embed="rId5" cstate="print"/>
          <a:stretch>
            <a:fillRect/>
          </a:stretch>
        </p:blipFill>
        <p:spPr>
          <a:xfrm>
            <a:off x="5436096" y="980728"/>
            <a:ext cx="3707904" cy="5877272"/>
          </a:xfrm>
          <a:prstGeom prst="rect">
            <a:avLst/>
          </a:prstGeom>
        </p:spPr>
      </p:pic>
      <p:graphicFrame>
        <p:nvGraphicFramePr>
          <p:cNvPr id="3" name="2 Tabla"/>
          <p:cNvGraphicFramePr>
            <a:graphicFrameLocks noGrp="1"/>
          </p:cNvGraphicFramePr>
          <p:nvPr>
            <p:extLst>
              <p:ext uri="{D42A27DB-BD31-4B8C-83A1-F6EECF244321}">
                <p14:modId xmlns:p14="http://schemas.microsoft.com/office/powerpoint/2010/main" val="3360450837"/>
              </p:ext>
            </p:extLst>
          </p:nvPr>
        </p:nvGraphicFramePr>
        <p:xfrm>
          <a:off x="809627" y="1109625"/>
          <a:ext cx="8226872" cy="5748374"/>
        </p:xfrm>
        <a:graphic>
          <a:graphicData uri="http://schemas.openxmlformats.org/drawingml/2006/table">
            <a:tbl>
              <a:tblPr firstRow="1" firstCol="1" bandRow="1">
                <a:tableStyleId>{5C22544A-7EE6-4342-B048-85BDC9FD1C3A}</a:tableStyleId>
              </a:tblPr>
              <a:tblGrid>
                <a:gridCol w="347944"/>
                <a:gridCol w="269322"/>
                <a:gridCol w="330658"/>
                <a:gridCol w="317833"/>
                <a:gridCol w="223599"/>
                <a:gridCol w="250364"/>
                <a:gridCol w="344041"/>
                <a:gridCol w="223599"/>
                <a:gridCol w="250364"/>
                <a:gridCol w="344041"/>
                <a:gridCol w="265419"/>
                <a:gridCol w="292184"/>
                <a:gridCol w="223599"/>
                <a:gridCol w="250364"/>
                <a:gridCol w="344041"/>
                <a:gridCol w="292184"/>
                <a:gridCol w="250364"/>
                <a:gridCol w="344041"/>
                <a:gridCol w="265419"/>
                <a:gridCol w="292184"/>
                <a:gridCol w="223599"/>
                <a:gridCol w="250364"/>
                <a:gridCol w="344041"/>
                <a:gridCol w="339580"/>
                <a:gridCol w="332330"/>
                <a:gridCol w="326755"/>
                <a:gridCol w="207428"/>
                <a:gridCol w="273783"/>
                <a:gridCol w="207428"/>
              </a:tblGrid>
              <a:tr h="392374">
                <a:tc gridSpan="29">
                  <a:txBody>
                    <a:bodyPr/>
                    <a:lstStyle/>
                    <a:p>
                      <a:pPr algn="ctr">
                        <a:lnSpc>
                          <a:spcPct val="115000"/>
                        </a:lnSpc>
                        <a:spcAft>
                          <a:spcPts val="0"/>
                        </a:spcAft>
                      </a:pPr>
                      <a:r>
                        <a:rPr lang="es-EC" sz="700" dirty="0">
                          <a:effectLst/>
                        </a:rPr>
                        <a:t>pruebas físicas de ingreso para aspirantes varones</a:t>
                      </a:r>
                      <a:endParaRPr lang="es-EC" sz="900" dirty="0">
                        <a:effectLst/>
                        <a:latin typeface="Calibri"/>
                        <a:ea typeface="Times New Roman"/>
                        <a:cs typeface="Times New Roman"/>
                      </a:endParaRPr>
                    </a:p>
                  </a:txBody>
                  <a:tcPr marL="39045" marR="39045"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60083">
                <a:tc>
                  <a:txBody>
                    <a:bodyPr/>
                    <a:lstStyle/>
                    <a:p>
                      <a:pPr algn="ctr">
                        <a:lnSpc>
                          <a:spcPct val="115000"/>
                        </a:lnSpc>
                        <a:spcAft>
                          <a:spcPts val="0"/>
                        </a:spcAft>
                      </a:pPr>
                      <a:r>
                        <a:rPr lang="es-EC" sz="700">
                          <a:effectLst/>
                        </a:rPr>
                        <a:t>ORD.</a:t>
                      </a:r>
                      <a:endParaRPr lang="es-EC" sz="90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r>
                        <a:rPr lang="es-EC" sz="700">
                          <a:effectLst/>
                        </a:rPr>
                        <a:t>CODIGO</a:t>
                      </a:r>
                      <a:endParaRPr lang="es-EC" sz="90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r>
                        <a:rPr lang="es-EC" sz="700">
                          <a:effectLst/>
                        </a:rPr>
                        <a:t>APELLIDOS</a:t>
                      </a:r>
                      <a:endParaRPr lang="es-EC" sz="90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r>
                        <a:rPr lang="es-EC" sz="700">
                          <a:effectLst/>
                        </a:rPr>
                        <a:t>NOMBRES</a:t>
                      </a:r>
                      <a:endParaRPr lang="es-EC" sz="900">
                        <a:effectLst/>
                        <a:latin typeface="Calibri"/>
                        <a:ea typeface="Times New Roman"/>
                        <a:cs typeface="Times New Roman"/>
                      </a:endParaRPr>
                    </a:p>
                  </a:txBody>
                  <a:tcPr marL="39045" marR="39045" marT="0" marB="0" anchor="ctr"/>
                </a:tc>
                <a:tc gridSpan="3">
                  <a:txBody>
                    <a:bodyPr/>
                    <a:lstStyle/>
                    <a:p>
                      <a:pPr algn="ctr">
                        <a:lnSpc>
                          <a:spcPct val="115000"/>
                        </a:lnSpc>
                        <a:spcAft>
                          <a:spcPts val="0"/>
                        </a:spcAft>
                      </a:pPr>
                      <a:r>
                        <a:rPr lang="es-EC" sz="700">
                          <a:effectLst/>
                        </a:rPr>
                        <a:t>Flexión y extensión de cadera.</a:t>
                      </a:r>
                      <a:br>
                        <a:rPr lang="es-EC" sz="700">
                          <a:effectLst/>
                        </a:rPr>
                      </a:br>
                      <a:r>
                        <a:rPr lang="es-EC" sz="700">
                          <a:effectLst/>
                        </a:rPr>
                        <a:t>(tipo acordeón)</a:t>
                      </a:r>
                      <a:endParaRPr lang="es-EC" sz="900">
                        <a:effectLst/>
                        <a:latin typeface="Calibri"/>
                        <a:ea typeface="Times New Roman"/>
                        <a:cs typeface="Times New Roman"/>
                      </a:endParaRPr>
                    </a:p>
                  </a:txBody>
                  <a:tcPr marL="39045" marR="39045" marT="0" marB="0" anchor="ct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700">
                          <a:effectLst/>
                        </a:rPr>
                        <a:t>(Tracción en barra fija)</a:t>
                      </a:r>
                      <a:br>
                        <a:rPr lang="es-EC" sz="700">
                          <a:effectLst/>
                        </a:rPr>
                      </a:br>
                      <a:r>
                        <a:rPr lang="es-EC" sz="700">
                          <a:effectLst/>
                        </a:rPr>
                        <a:t>Con agarre en pronación</a:t>
                      </a:r>
                      <a:endParaRPr lang="es-EC" sz="900">
                        <a:effectLst/>
                        <a:latin typeface="Calibri"/>
                        <a:ea typeface="Times New Roman"/>
                        <a:cs typeface="Times New Roman"/>
                      </a:endParaRPr>
                    </a:p>
                  </a:txBody>
                  <a:tcPr marL="39045" marR="39045" marT="0" marB="0" anchor="ctr"/>
                </a:tc>
                <a:tc hMerge="1">
                  <a:txBody>
                    <a:bodyPr/>
                    <a:lstStyle/>
                    <a:p>
                      <a:endParaRPr lang="es-EC"/>
                    </a:p>
                  </a:txBody>
                  <a:tcPr/>
                </a:tc>
                <a:tc hMerge="1">
                  <a:txBody>
                    <a:bodyPr/>
                    <a:lstStyle/>
                    <a:p>
                      <a:endParaRPr lang="es-EC"/>
                    </a:p>
                  </a:txBody>
                  <a:tcPr/>
                </a:tc>
                <a:tc gridSpan="5">
                  <a:txBody>
                    <a:bodyPr/>
                    <a:lstStyle/>
                    <a:p>
                      <a:pPr algn="ctr">
                        <a:lnSpc>
                          <a:spcPct val="115000"/>
                        </a:lnSpc>
                        <a:spcAft>
                          <a:spcPts val="0"/>
                        </a:spcAft>
                      </a:pPr>
                      <a:r>
                        <a:rPr lang="es-EC" sz="700">
                          <a:effectLst/>
                        </a:rPr>
                        <a:t>Trote test de 3200m</a:t>
                      </a:r>
                      <a:endParaRPr lang="es-EC" sz="900">
                        <a:effectLst/>
                        <a:latin typeface="Calibri"/>
                        <a:ea typeface="Times New Roman"/>
                        <a:cs typeface="Times New Roman"/>
                      </a:endParaRPr>
                    </a:p>
                  </a:txBody>
                  <a:tcPr marL="39045" marR="39045"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700">
                          <a:effectLst/>
                        </a:rPr>
                        <a:t>Velocidad de desplazamiento</a:t>
                      </a:r>
                      <a:endParaRPr lang="es-EC" sz="900">
                        <a:effectLst/>
                        <a:latin typeface="Calibri"/>
                        <a:ea typeface="Times New Roman"/>
                        <a:cs typeface="Times New Roman"/>
                      </a:endParaRPr>
                    </a:p>
                  </a:txBody>
                  <a:tcPr marL="39045" marR="39045" marT="0" marB="0" anchor="ctr"/>
                </a:tc>
                <a:tc hMerge="1">
                  <a:txBody>
                    <a:bodyPr/>
                    <a:lstStyle/>
                    <a:p>
                      <a:endParaRPr lang="es-EC"/>
                    </a:p>
                  </a:txBody>
                  <a:tcPr/>
                </a:tc>
                <a:tc hMerge="1">
                  <a:txBody>
                    <a:bodyPr/>
                    <a:lstStyle/>
                    <a:p>
                      <a:endParaRPr lang="es-EC"/>
                    </a:p>
                  </a:txBody>
                  <a:tcPr/>
                </a:tc>
                <a:tc gridSpan="5">
                  <a:txBody>
                    <a:bodyPr/>
                    <a:lstStyle/>
                    <a:p>
                      <a:pPr algn="ctr">
                        <a:lnSpc>
                          <a:spcPct val="115000"/>
                        </a:lnSpc>
                        <a:spcAft>
                          <a:spcPts val="0"/>
                        </a:spcAft>
                      </a:pPr>
                      <a:r>
                        <a:rPr lang="es-EC" sz="700">
                          <a:effectLst/>
                        </a:rPr>
                        <a:t>Natación ( Crol )</a:t>
                      </a:r>
                      <a:endParaRPr lang="es-EC" sz="900">
                        <a:effectLst/>
                        <a:latin typeface="Calibri"/>
                        <a:ea typeface="Times New Roman"/>
                        <a:cs typeface="Times New Roman"/>
                      </a:endParaRPr>
                    </a:p>
                  </a:txBody>
                  <a:tcPr marL="39045" marR="39045"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lnSpc>
                          <a:spcPct val="115000"/>
                        </a:lnSpc>
                        <a:spcAft>
                          <a:spcPts val="0"/>
                        </a:spcAft>
                      </a:pPr>
                      <a:r>
                        <a:rPr lang="es-EC" sz="700">
                          <a:effectLst/>
                        </a:rPr>
                        <a:t>CABO VERTICAL</a:t>
                      </a:r>
                      <a:endParaRPr lang="es-EC" sz="900">
                        <a:effectLst/>
                        <a:latin typeface="Calibri"/>
                        <a:ea typeface="Times New Roman"/>
                        <a:cs typeface="Times New Roman"/>
                      </a:endParaRPr>
                    </a:p>
                  </a:txBody>
                  <a:tcPr marL="39045" marR="39045"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lnSpc>
                          <a:spcPct val="115000"/>
                        </a:lnSpc>
                        <a:spcAft>
                          <a:spcPts val="0"/>
                        </a:spcAft>
                      </a:pPr>
                      <a:r>
                        <a:rPr lang="es-EC" sz="700">
                          <a:effectLst/>
                        </a:rPr>
                        <a:t>NATACIÓN UTILITARIA</a:t>
                      </a:r>
                      <a:endParaRPr lang="es-EC" sz="900">
                        <a:effectLst/>
                        <a:latin typeface="Calibri"/>
                        <a:ea typeface="Times New Roman"/>
                        <a:cs typeface="Times New Roman"/>
                      </a:endParaRPr>
                    </a:p>
                  </a:txBody>
                  <a:tcPr marL="39045" marR="39045" marT="0" marB="0" anchor="ctr"/>
                </a:tc>
                <a:tc hMerge="1">
                  <a:txBody>
                    <a:bodyPr/>
                    <a:lstStyle/>
                    <a:p>
                      <a:endParaRPr lang="es-EC"/>
                    </a:p>
                  </a:txBody>
                  <a:tcPr/>
                </a:tc>
              </a:tr>
              <a:tr h="660083">
                <a:tc>
                  <a:txBody>
                    <a:bodyPr/>
                    <a:lstStyle/>
                    <a:p>
                      <a:pPr algn="ctr">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r>
                        <a:rPr lang="es-EC" sz="700">
                          <a:effectLst/>
                        </a:rPr>
                        <a:t>MARCA</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BAREMO</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CALIFICACION</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MARCA</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BAREMO</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CALIFICACION</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MINUTOS</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SEGUNDOS</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MARCA</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BAREMO</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CALIFICACION</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SEGUNDOS</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BAREMO</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CALIFICACION</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MINUTOS</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SEGUNDOS</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MARCA</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BAREMO</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r>
                        <a:rPr lang="es-EC" sz="700">
                          <a:effectLst/>
                        </a:rPr>
                        <a:t>CALIFICACION</a:t>
                      </a:r>
                      <a:endParaRPr lang="es-EC" sz="900">
                        <a:effectLst/>
                        <a:latin typeface="Calibri"/>
                        <a:ea typeface="Times New Roman"/>
                        <a:cs typeface="Times New Roman"/>
                      </a:endParaRPr>
                    </a:p>
                  </a:txBody>
                  <a:tcPr marL="39045" marR="39045" marT="0" marB="0" anchor="b"/>
                </a:tc>
                <a:tc>
                  <a:txBody>
                    <a:bodyPr/>
                    <a:lstStyle/>
                    <a:p>
                      <a:pPr algn="ctr">
                        <a:lnSpc>
                          <a:spcPct val="115000"/>
                        </a:lnSpc>
                        <a:spcAft>
                          <a:spcPts val="0"/>
                        </a:spcAft>
                      </a:pPr>
                      <a:endParaRPr lang="es-EC" sz="700" dirty="0" smtClean="0">
                        <a:effectLst/>
                      </a:endParaRPr>
                    </a:p>
                    <a:p>
                      <a:pPr algn="ctr">
                        <a:lnSpc>
                          <a:spcPct val="115000"/>
                        </a:lnSpc>
                        <a:spcAft>
                          <a:spcPts val="0"/>
                        </a:spcAft>
                      </a:pPr>
                      <a:r>
                        <a:rPr lang="es-EC" sz="700" dirty="0" smtClean="0">
                          <a:effectLst/>
                        </a:rPr>
                        <a:t>SEGUNDOS</a:t>
                      </a:r>
                      <a:endParaRPr lang="es-EC" sz="900" dirty="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endParaRPr lang="es-EC" sz="700" dirty="0" smtClean="0">
                        <a:effectLst/>
                      </a:endParaRPr>
                    </a:p>
                    <a:p>
                      <a:pPr algn="ctr">
                        <a:lnSpc>
                          <a:spcPct val="115000"/>
                        </a:lnSpc>
                        <a:spcAft>
                          <a:spcPts val="0"/>
                        </a:spcAft>
                      </a:pPr>
                      <a:r>
                        <a:rPr lang="es-EC" sz="700" dirty="0" smtClean="0">
                          <a:effectLst/>
                        </a:rPr>
                        <a:t>MILESIMAS</a:t>
                      </a:r>
                      <a:endParaRPr lang="es-EC" sz="900" dirty="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endParaRPr lang="es-EC" sz="700" dirty="0" smtClean="0">
                        <a:effectLst/>
                      </a:endParaRPr>
                    </a:p>
                    <a:p>
                      <a:pPr algn="ctr">
                        <a:lnSpc>
                          <a:spcPct val="115000"/>
                        </a:lnSpc>
                        <a:spcAft>
                          <a:spcPts val="0"/>
                        </a:spcAft>
                      </a:pPr>
                      <a:r>
                        <a:rPr lang="es-EC" sz="700" dirty="0" smtClean="0">
                          <a:effectLst/>
                        </a:rPr>
                        <a:t>DISTANCIA</a:t>
                      </a:r>
                      <a:endParaRPr lang="es-EC" sz="900" dirty="0">
                        <a:effectLst/>
                        <a:latin typeface="Calibri"/>
                        <a:ea typeface="Times New Roman"/>
                        <a:cs typeface="Times New Roman"/>
                      </a:endParaRPr>
                    </a:p>
                  </a:txBody>
                  <a:tcPr marL="39045" marR="39045" marT="0" marB="0" anchor="ctr"/>
                </a:tc>
                <a:tc>
                  <a:txBody>
                    <a:bodyPr/>
                    <a:lstStyle/>
                    <a:p>
                      <a:pPr algn="r">
                        <a:lnSpc>
                          <a:spcPct val="115000"/>
                        </a:lnSpc>
                        <a:spcAft>
                          <a:spcPts val="0"/>
                        </a:spcAft>
                      </a:pPr>
                      <a:endParaRPr lang="es-EC" sz="700" dirty="0" smtClean="0">
                        <a:effectLst/>
                      </a:endParaRPr>
                    </a:p>
                    <a:p>
                      <a:pPr algn="r">
                        <a:lnSpc>
                          <a:spcPct val="115000"/>
                        </a:lnSpc>
                        <a:spcAft>
                          <a:spcPts val="0"/>
                        </a:spcAft>
                      </a:pPr>
                      <a:r>
                        <a:rPr lang="es-EC" sz="700" dirty="0" smtClean="0">
                          <a:effectLst/>
                        </a:rPr>
                        <a:t>NOTA</a:t>
                      </a:r>
                      <a:endParaRPr lang="es-EC" sz="900" dirty="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endParaRPr lang="es-EC" sz="700" dirty="0" smtClean="0">
                        <a:effectLst/>
                      </a:endParaRPr>
                    </a:p>
                    <a:p>
                      <a:pPr algn="ctr">
                        <a:lnSpc>
                          <a:spcPct val="115000"/>
                        </a:lnSpc>
                        <a:spcAft>
                          <a:spcPts val="0"/>
                        </a:spcAft>
                      </a:pPr>
                      <a:r>
                        <a:rPr lang="es-EC" sz="700" dirty="0" smtClean="0">
                          <a:effectLst/>
                        </a:rPr>
                        <a:t>METROS</a:t>
                      </a:r>
                      <a:endParaRPr lang="es-EC" sz="900" dirty="0">
                        <a:effectLst/>
                        <a:latin typeface="Calibri"/>
                        <a:ea typeface="Times New Roman"/>
                        <a:cs typeface="Times New Roman"/>
                      </a:endParaRPr>
                    </a:p>
                  </a:txBody>
                  <a:tcPr marL="39045" marR="39045" marT="0" marB="0" anchor="ctr"/>
                </a:tc>
                <a:tc>
                  <a:txBody>
                    <a:bodyPr/>
                    <a:lstStyle/>
                    <a:p>
                      <a:pPr algn="ctr">
                        <a:lnSpc>
                          <a:spcPct val="115000"/>
                        </a:lnSpc>
                        <a:spcAft>
                          <a:spcPts val="0"/>
                        </a:spcAft>
                      </a:pPr>
                      <a:r>
                        <a:rPr lang="es-EC" sz="700">
                          <a:effectLst/>
                        </a:rPr>
                        <a:t> NOTA </a:t>
                      </a:r>
                      <a:endParaRPr lang="es-EC" sz="900">
                        <a:effectLst/>
                        <a:latin typeface="Calibri"/>
                        <a:ea typeface="Times New Roman"/>
                        <a:cs typeface="Times New Roman"/>
                      </a:endParaRPr>
                    </a:p>
                  </a:txBody>
                  <a:tcPr marL="39045" marR="39045" marT="0" marB="0" anchor="ctr"/>
                </a:tc>
              </a:tr>
              <a:tr h="224213">
                <a:tc>
                  <a:txBody>
                    <a:bodyPr/>
                    <a:lstStyle/>
                    <a:p>
                      <a:pPr algn="r">
                        <a:lnSpc>
                          <a:spcPct val="115000"/>
                        </a:lnSpc>
                        <a:spcAft>
                          <a:spcPts val="0"/>
                        </a:spcAft>
                      </a:pPr>
                      <a:r>
                        <a:rPr lang="es-EC" sz="700">
                          <a:effectLst/>
                        </a:rPr>
                        <a:t>1</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213">
                <a:tc>
                  <a:txBody>
                    <a:bodyPr/>
                    <a:lstStyle/>
                    <a:p>
                      <a:pPr algn="r">
                        <a:lnSpc>
                          <a:spcPct val="115000"/>
                        </a:lnSpc>
                        <a:spcAft>
                          <a:spcPts val="0"/>
                        </a:spcAft>
                      </a:pPr>
                      <a:r>
                        <a:rPr lang="es-EC" sz="700">
                          <a:effectLst/>
                        </a:rPr>
                        <a:t>2</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213">
                <a:tc>
                  <a:txBody>
                    <a:bodyPr/>
                    <a:lstStyle/>
                    <a:p>
                      <a:pPr algn="r">
                        <a:lnSpc>
                          <a:spcPct val="115000"/>
                        </a:lnSpc>
                        <a:spcAft>
                          <a:spcPts val="0"/>
                        </a:spcAft>
                      </a:pPr>
                      <a:r>
                        <a:rPr lang="es-EC" sz="700">
                          <a:effectLst/>
                        </a:rPr>
                        <a:t>3</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213">
                <a:tc>
                  <a:txBody>
                    <a:bodyPr/>
                    <a:lstStyle/>
                    <a:p>
                      <a:pPr algn="r">
                        <a:lnSpc>
                          <a:spcPct val="115000"/>
                        </a:lnSpc>
                        <a:spcAft>
                          <a:spcPts val="0"/>
                        </a:spcAft>
                      </a:pPr>
                      <a:r>
                        <a:rPr lang="es-EC" sz="700">
                          <a:effectLst/>
                        </a:rPr>
                        <a:t>4</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213">
                <a:tc>
                  <a:txBody>
                    <a:bodyPr/>
                    <a:lstStyle/>
                    <a:p>
                      <a:pPr algn="r">
                        <a:lnSpc>
                          <a:spcPct val="115000"/>
                        </a:lnSpc>
                        <a:spcAft>
                          <a:spcPts val="0"/>
                        </a:spcAft>
                      </a:pPr>
                      <a:r>
                        <a:rPr lang="es-EC" sz="700">
                          <a:effectLst/>
                        </a:rPr>
                        <a:t>5</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213">
                <a:tc>
                  <a:txBody>
                    <a:bodyPr/>
                    <a:lstStyle/>
                    <a:p>
                      <a:pPr algn="r">
                        <a:lnSpc>
                          <a:spcPct val="115000"/>
                        </a:lnSpc>
                        <a:spcAft>
                          <a:spcPts val="0"/>
                        </a:spcAft>
                      </a:pPr>
                      <a:r>
                        <a:rPr lang="es-EC" sz="700">
                          <a:effectLst/>
                        </a:rPr>
                        <a:t>6</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213">
                <a:tc>
                  <a:txBody>
                    <a:bodyPr/>
                    <a:lstStyle/>
                    <a:p>
                      <a:pPr algn="r">
                        <a:lnSpc>
                          <a:spcPct val="115000"/>
                        </a:lnSpc>
                        <a:spcAft>
                          <a:spcPts val="0"/>
                        </a:spcAft>
                      </a:pPr>
                      <a:r>
                        <a:rPr lang="es-EC" sz="700">
                          <a:effectLst/>
                        </a:rPr>
                        <a:t>7</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213">
                <a:tc>
                  <a:txBody>
                    <a:bodyPr/>
                    <a:lstStyle/>
                    <a:p>
                      <a:pPr algn="r">
                        <a:lnSpc>
                          <a:spcPct val="115000"/>
                        </a:lnSpc>
                        <a:spcAft>
                          <a:spcPts val="0"/>
                        </a:spcAft>
                      </a:pPr>
                      <a:r>
                        <a:rPr lang="es-EC" sz="700">
                          <a:effectLst/>
                        </a:rPr>
                        <a:t>8</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213">
                <a:tc>
                  <a:txBody>
                    <a:bodyPr/>
                    <a:lstStyle/>
                    <a:p>
                      <a:pPr algn="r">
                        <a:lnSpc>
                          <a:spcPct val="115000"/>
                        </a:lnSpc>
                        <a:spcAft>
                          <a:spcPts val="0"/>
                        </a:spcAft>
                      </a:pPr>
                      <a:r>
                        <a:rPr lang="es-EC" sz="700">
                          <a:effectLst/>
                        </a:rPr>
                        <a:t>9</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213">
                <a:tc>
                  <a:txBody>
                    <a:bodyPr/>
                    <a:lstStyle/>
                    <a:p>
                      <a:pPr algn="r">
                        <a:lnSpc>
                          <a:spcPct val="115000"/>
                        </a:lnSpc>
                        <a:spcAft>
                          <a:spcPts val="0"/>
                        </a:spcAft>
                      </a:pPr>
                      <a:r>
                        <a:rPr lang="es-EC" sz="700">
                          <a:effectLst/>
                        </a:rPr>
                        <a:t>10</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213">
                <a:tc>
                  <a:txBody>
                    <a:bodyPr/>
                    <a:lstStyle/>
                    <a:p>
                      <a:pPr algn="r">
                        <a:lnSpc>
                          <a:spcPct val="115000"/>
                        </a:lnSpc>
                        <a:spcAft>
                          <a:spcPts val="0"/>
                        </a:spcAft>
                      </a:pPr>
                      <a:r>
                        <a:rPr lang="es-EC" sz="700">
                          <a:effectLst/>
                        </a:rPr>
                        <a:t>11</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213">
                <a:tc>
                  <a:txBody>
                    <a:bodyPr/>
                    <a:lstStyle/>
                    <a:p>
                      <a:pPr algn="r">
                        <a:lnSpc>
                          <a:spcPct val="115000"/>
                        </a:lnSpc>
                        <a:spcAft>
                          <a:spcPts val="0"/>
                        </a:spcAft>
                      </a:pPr>
                      <a:r>
                        <a:rPr lang="es-EC" sz="700">
                          <a:effectLst/>
                        </a:rPr>
                        <a:t>12</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213">
                <a:tc>
                  <a:txBody>
                    <a:bodyPr/>
                    <a:lstStyle/>
                    <a:p>
                      <a:pPr algn="r">
                        <a:lnSpc>
                          <a:spcPct val="115000"/>
                        </a:lnSpc>
                        <a:spcAft>
                          <a:spcPts val="0"/>
                        </a:spcAft>
                      </a:pPr>
                      <a:r>
                        <a:rPr lang="es-EC" sz="700">
                          <a:effectLst/>
                        </a:rPr>
                        <a:t>13</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213">
                <a:tc>
                  <a:txBody>
                    <a:bodyPr/>
                    <a:lstStyle/>
                    <a:p>
                      <a:pPr algn="r">
                        <a:lnSpc>
                          <a:spcPct val="115000"/>
                        </a:lnSpc>
                        <a:spcAft>
                          <a:spcPts val="0"/>
                        </a:spcAft>
                      </a:pPr>
                      <a:r>
                        <a:rPr lang="es-EC" sz="700">
                          <a:effectLst/>
                        </a:rPr>
                        <a:t>14</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213">
                <a:tc>
                  <a:txBody>
                    <a:bodyPr/>
                    <a:lstStyle/>
                    <a:p>
                      <a:pPr algn="r">
                        <a:lnSpc>
                          <a:spcPct val="115000"/>
                        </a:lnSpc>
                        <a:spcAft>
                          <a:spcPts val="0"/>
                        </a:spcAft>
                      </a:pPr>
                      <a:r>
                        <a:rPr lang="es-EC" sz="700">
                          <a:effectLst/>
                        </a:rPr>
                        <a:t>15</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213">
                <a:tc>
                  <a:txBody>
                    <a:bodyPr/>
                    <a:lstStyle/>
                    <a:p>
                      <a:pPr algn="r">
                        <a:lnSpc>
                          <a:spcPct val="115000"/>
                        </a:lnSpc>
                        <a:spcAft>
                          <a:spcPts val="0"/>
                        </a:spcAft>
                      </a:pPr>
                      <a:r>
                        <a:rPr lang="es-EC" sz="700">
                          <a:effectLst/>
                        </a:rPr>
                        <a:t>16</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213">
                <a:tc>
                  <a:txBody>
                    <a:bodyPr/>
                    <a:lstStyle/>
                    <a:p>
                      <a:pPr algn="r">
                        <a:lnSpc>
                          <a:spcPct val="115000"/>
                        </a:lnSpc>
                        <a:spcAft>
                          <a:spcPts val="0"/>
                        </a:spcAft>
                      </a:pPr>
                      <a:r>
                        <a:rPr lang="es-EC" sz="700">
                          <a:effectLst/>
                        </a:rPr>
                        <a:t>17</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r>
              <a:tr h="224213">
                <a:tc>
                  <a:txBody>
                    <a:bodyPr/>
                    <a:lstStyle/>
                    <a:p>
                      <a:pPr algn="r">
                        <a:lnSpc>
                          <a:spcPct val="115000"/>
                        </a:lnSpc>
                        <a:spcAft>
                          <a:spcPts val="0"/>
                        </a:spcAft>
                      </a:pPr>
                      <a:r>
                        <a:rPr lang="es-EC" sz="700" dirty="0">
                          <a:effectLst/>
                        </a:rPr>
                        <a:t>18</a:t>
                      </a:r>
                      <a:endParaRPr lang="es-EC" sz="900" dirty="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a:effectLst/>
                        </a:rPr>
                        <a:t> </a:t>
                      </a:r>
                      <a:endParaRPr lang="es-EC" sz="900">
                        <a:effectLst/>
                        <a:latin typeface="Calibri"/>
                        <a:ea typeface="Times New Roman"/>
                        <a:cs typeface="Times New Roman"/>
                      </a:endParaRPr>
                    </a:p>
                  </a:txBody>
                  <a:tcPr marL="39045" marR="39045" marT="0" marB="0" anchor="b"/>
                </a:tc>
                <a:tc>
                  <a:txBody>
                    <a:bodyPr/>
                    <a:lstStyle/>
                    <a:p>
                      <a:pPr algn="just">
                        <a:lnSpc>
                          <a:spcPct val="115000"/>
                        </a:lnSpc>
                        <a:spcAft>
                          <a:spcPts val="0"/>
                        </a:spcAft>
                      </a:pPr>
                      <a:r>
                        <a:rPr lang="es-EC" sz="700" dirty="0">
                          <a:effectLst/>
                        </a:rPr>
                        <a:t> </a:t>
                      </a:r>
                      <a:endParaRPr lang="es-EC" sz="900" dirty="0">
                        <a:effectLst/>
                        <a:latin typeface="Calibri"/>
                        <a:ea typeface="Times New Roman"/>
                        <a:cs typeface="Times New Roman"/>
                      </a:endParaRPr>
                    </a:p>
                  </a:txBody>
                  <a:tcPr marL="39045" marR="39045" marT="0" marB="0" anchor="b"/>
                </a:tc>
              </a:tr>
            </a:tbl>
          </a:graphicData>
        </a:graphic>
      </p:graphicFrame>
      <p:pic>
        <p:nvPicPr>
          <p:cNvPr id="13" name="Picture 2" descr="C:\Program Files (x86)\Microsoft Office\MEDIA\OFFICE12\Bullets\BD21298_.gif">
            <a:hlinkClick r:id="rId6" action="ppaction://hlinksldjump"/>
          </p:cNvPr>
          <p:cNvPicPr>
            <a:picLocks noChangeAspect="1" noChangeArrowheads="1"/>
          </p:cNvPicPr>
          <p:nvPr/>
        </p:nvPicPr>
        <p:blipFill>
          <a:blip r:embed="rId7" cstate="print"/>
          <a:srcRect/>
          <a:stretch>
            <a:fillRect/>
          </a:stretch>
        </p:blipFill>
        <p:spPr bwMode="auto">
          <a:xfrm>
            <a:off x="8578031" y="6292031"/>
            <a:ext cx="565969" cy="56596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Grupo"/>
          <p:cNvGrpSpPr>
            <a:grpSpLocks/>
          </p:cNvGrpSpPr>
          <p:nvPr/>
        </p:nvGrpSpPr>
        <p:grpSpPr bwMode="auto">
          <a:xfrm>
            <a:off x="-71438" y="0"/>
            <a:ext cx="881063" cy="6858000"/>
            <a:chOff x="-71470" y="0"/>
            <a:chExt cx="881101" cy="6858000"/>
          </a:xfrm>
        </p:grpSpPr>
        <p:pic>
          <p:nvPicPr>
            <p:cNvPr id="3"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4"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5"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sp>
        <p:nvSpPr>
          <p:cNvPr id="10" name="Rectangle 30"/>
          <p:cNvSpPr>
            <a:spLocks noChangeArrowheads="1"/>
          </p:cNvSpPr>
          <p:nvPr/>
        </p:nvSpPr>
        <p:spPr bwMode="auto">
          <a:xfrm>
            <a:off x="571500" y="0"/>
            <a:ext cx="8572500" cy="954088"/>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971550" lvl="1" indent="-514350" eaLnBrk="0" hangingPunct="0">
              <a:defRPr/>
            </a:pPr>
            <a:r>
              <a:rPr lang="en-US" sz="2800" b="1" dirty="0" smtClean="0">
                <a:solidFill>
                  <a:srgbClr val="0000CC"/>
                </a:solidFill>
              </a:rPr>
              <a:t>CAPITULO V: LA PROPUESTA</a:t>
            </a:r>
            <a:endParaRPr lang="en-US" sz="2800" b="1" dirty="0">
              <a:solidFill>
                <a:srgbClr val="0000CC"/>
              </a:solidFill>
            </a:endParaRPr>
          </a:p>
          <a:p>
            <a:pPr marL="514350" indent="-514350" eaLnBrk="0" hangingPunct="0">
              <a:defRPr/>
            </a:pPr>
            <a:r>
              <a:rPr lang="en-US" sz="2800" b="1" dirty="0">
                <a:solidFill>
                  <a:srgbClr val="0000CC"/>
                </a:solidFill>
              </a:rPr>
              <a:t>  </a:t>
            </a:r>
          </a:p>
        </p:txBody>
      </p:sp>
      <p:graphicFrame>
        <p:nvGraphicFramePr>
          <p:cNvPr id="11" name="10 Diagrama"/>
          <p:cNvGraphicFramePr/>
          <p:nvPr>
            <p:extLst>
              <p:ext uri="{D42A27DB-BD31-4B8C-83A1-F6EECF244321}">
                <p14:modId xmlns:p14="http://schemas.microsoft.com/office/powerpoint/2010/main" val="298100350"/>
              </p:ext>
            </p:extLst>
          </p:nvPr>
        </p:nvGraphicFramePr>
        <p:xfrm>
          <a:off x="809625"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1955665289"/>
              </p:ext>
            </p:extLst>
          </p:nvPr>
        </p:nvGraphicFramePr>
        <p:xfrm>
          <a:off x="3347864" y="5085184"/>
          <a:ext cx="5442804" cy="1417280"/>
        </p:xfrm>
        <a:graphic>
          <a:graphicData uri="http://schemas.openxmlformats.org/drawingml/2006/table">
            <a:tbl>
              <a:tblPr firstRow="1" firstCol="1" bandRow="1">
                <a:tableStyleId>{5C22544A-7EE6-4342-B048-85BDC9FD1C3A}</a:tableStyleId>
              </a:tblPr>
              <a:tblGrid>
                <a:gridCol w="2721402"/>
                <a:gridCol w="2721402"/>
              </a:tblGrid>
              <a:tr h="283456">
                <a:tc>
                  <a:txBody>
                    <a:bodyPr/>
                    <a:lstStyle/>
                    <a:p>
                      <a:pPr algn="just">
                        <a:lnSpc>
                          <a:spcPct val="150000"/>
                        </a:lnSpc>
                        <a:spcAft>
                          <a:spcPts val="1000"/>
                        </a:spcAft>
                      </a:pPr>
                      <a:r>
                        <a:rPr lang="en-US" sz="1200">
                          <a:effectLst/>
                        </a:rPr>
                        <a:t>RECURSO</a:t>
                      </a:r>
                      <a:endParaRPr lang="es-EC" sz="1000">
                        <a:effectLst/>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200">
                          <a:effectLst/>
                        </a:rPr>
                        <a:t>COSTO</a:t>
                      </a:r>
                      <a:endParaRPr lang="es-EC" sz="1000">
                        <a:effectLst/>
                        <a:latin typeface="Calibri"/>
                        <a:ea typeface="Times New Roman"/>
                        <a:cs typeface="Times New Roman"/>
                      </a:endParaRPr>
                    </a:p>
                  </a:txBody>
                  <a:tcPr marL="68580" marR="68580" marT="0" marB="0"/>
                </a:tc>
              </a:tr>
              <a:tr h="283456">
                <a:tc>
                  <a:txBody>
                    <a:bodyPr/>
                    <a:lstStyle/>
                    <a:p>
                      <a:pPr algn="just">
                        <a:lnSpc>
                          <a:spcPct val="150000"/>
                        </a:lnSpc>
                        <a:spcAft>
                          <a:spcPts val="1000"/>
                        </a:spcAft>
                      </a:pPr>
                      <a:r>
                        <a:rPr lang="en-US" sz="1200">
                          <a:effectLst/>
                        </a:rPr>
                        <a:t>Hojas de papel </a:t>
                      </a:r>
                      <a:endParaRPr lang="es-EC" sz="1000">
                        <a:effectLst/>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200">
                          <a:effectLst/>
                        </a:rPr>
                        <a:t>Cinco dólares</a:t>
                      </a:r>
                      <a:endParaRPr lang="es-EC" sz="1000">
                        <a:effectLst/>
                        <a:latin typeface="Calibri"/>
                        <a:ea typeface="Times New Roman"/>
                        <a:cs typeface="Times New Roman"/>
                      </a:endParaRPr>
                    </a:p>
                  </a:txBody>
                  <a:tcPr marL="68580" marR="68580" marT="0" marB="0"/>
                </a:tc>
              </a:tr>
              <a:tr h="283456">
                <a:tc>
                  <a:txBody>
                    <a:bodyPr/>
                    <a:lstStyle/>
                    <a:p>
                      <a:pPr algn="just">
                        <a:lnSpc>
                          <a:spcPct val="150000"/>
                        </a:lnSpc>
                        <a:spcAft>
                          <a:spcPts val="1000"/>
                        </a:spcAft>
                      </a:pPr>
                      <a:r>
                        <a:rPr lang="en-US" sz="1200">
                          <a:effectLst/>
                        </a:rPr>
                        <a:t>Impresiones y copias</a:t>
                      </a:r>
                      <a:endParaRPr lang="es-EC" sz="1000">
                        <a:effectLst/>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200">
                          <a:effectLst/>
                        </a:rPr>
                        <a:t>diez dólares</a:t>
                      </a:r>
                      <a:endParaRPr lang="es-EC" sz="1000">
                        <a:effectLst/>
                        <a:latin typeface="Calibri"/>
                        <a:ea typeface="Times New Roman"/>
                        <a:cs typeface="Times New Roman"/>
                      </a:endParaRPr>
                    </a:p>
                  </a:txBody>
                  <a:tcPr marL="68580" marR="68580" marT="0" marB="0"/>
                </a:tc>
              </a:tr>
              <a:tr h="283456">
                <a:tc>
                  <a:txBody>
                    <a:bodyPr/>
                    <a:lstStyle/>
                    <a:p>
                      <a:pPr algn="just">
                        <a:lnSpc>
                          <a:spcPct val="150000"/>
                        </a:lnSpc>
                        <a:spcAft>
                          <a:spcPts val="1000"/>
                        </a:spcAft>
                      </a:pPr>
                      <a:r>
                        <a:rPr lang="es-EC" sz="1200">
                          <a:effectLst/>
                        </a:rPr>
                        <a:t>Planeamiento técnico de la propuesta</a:t>
                      </a:r>
                      <a:endParaRPr lang="es-EC" sz="1000">
                        <a:effectLst/>
                        <a:latin typeface="Calibri"/>
                        <a:ea typeface="Times New Roman"/>
                        <a:cs typeface="Times New Roman"/>
                      </a:endParaRPr>
                    </a:p>
                  </a:txBody>
                  <a:tcPr marL="68580" marR="68580" marT="0" marB="0"/>
                </a:tc>
                <a:tc>
                  <a:txBody>
                    <a:bodyPr/>
                    <a:lstStyle/>
                    <a:p>
                      <a:pPr algn="just">
                        <a:lnSpc>
                          <a:spcPct val="150000"/>
                        </a:lnSpc>
                        <a:spcAft>
                          <a:spcPts val="1000"/>
                        </a:spcAft>
                      </a:pPr>
                      <a:r>
                        <a:rPr lang="es-EC" sz="1200">
                          <a:effectLst/>
                        </a:rPr>
                        <a:t>Entrenadores de la ESMIL “ELOY ALFARO”</a:t>
                      </a:r>
                      <a:endParaRPr lang="es-EC" sz="1000">
                        <a:effectLst/>
                        <a:latin typeface="Calibri"/>
                        <a:ea typeface="Times New Roman"/>
                        <a:cs typeface="Times New Roman"/>
                      </a:endParaRPr>
                    </a:p>
                  </a:txBody>
                  <a:tcPr marL="68580" marR="68580" marT="0" marB="0"/>
                </a:tc>
              </a:tr>
              <a:tr h="283456">
                <a:tc>
                  <a:txBody>
                    <a:bodyPr/>
                    <a:lstStyle/>
                    <a:p>
                      <a:pPr algn="just">
                        <a:lnSpc>
                          <a:spcPct val="150000"/>
                        </a:lnSpc>
                        <a:spcAft>
                          <a:spcPts val="1000"/>
                        </a:spcAft>
                      </a:pPr>
                      <a:r>
                        <a:rPr lang="en-US" sz="1200">
                          <a:effectLst/>
                        </a:rPr>
                        <a:t>TOTAL</a:t>
                      </a:r>
                      <a:endParaRPr lang="es-EC" sz="1000">
                        <a:effectLst/>
                        <a:latin typeface="Calibri"/>
                        <a:ea typeface="Times New Roman"/>
                        <a:cs typeface="Times New Roman"/>
                      </a:endParaRPr>
                    </a:p>
                  </a:txBody>
                  <a:tcPr marL="68580" marR="68580" marT="0" marB="0"/>
                </a:tc>
                <a:tc>
                  <a:txBody>
                    <a:bodyPr/>
                    <a:lstStyle/>
                    <a:p>
                      <a:pPr algn="just">
                        <a:lnSpc>
                          <a:spcPct val="150000"/>
                        </a:lnSpc>
                        <a:spcAft>
                          <a:spcPts val="1000"/>
                        </a:spcAft>
                      </a:pPr>
                      <a:r>
                        <a:rPr lang="en-US" sz="1200" dirty="0">
                          <a:effectLst/>
                        </a:rPr>
                        <a:t>QUINCE DOLARES</a:t>
                      </a:r>
                      <a:endParaRPr lang="es-EC" sz="1000" dirty="0">
                        <a:effectLst/>
                        <a:latin typeface="Calibri"/>
                        <a:ea typeface="Times New Roman"/>
                        <a:cs typeface="Times New Roman"/>
                      </a:endParaRPr>
                    </a:p>
                  </a:txBody>
                  <a:tcPr marL="68580" marR="68580" marT="0" marB="0"/>
                </a:tc>
              </a:tr>
            </a:tbl>
          </a:graphicData>
        </a:graphic>
      </p:graphicFrame>
      <p:pic>
        <p:nvPicPr>
          <p:cNvPr id="9" name="8 Imagen" descr="J0213506.GIF">
            <a:hlinkClick r:id="rId10" action="ppaction://hlinksldjump"/>
          </p:cNvPr>
          <p:cNvPicPr>
            <a:picLocks noChangeAspect="1"/>
          </p:cNvPicPr>
          <p:nvPr/>
        </p:nvPicPr>
        <p:blipFill>
          <a:blip r:embed="rId11" cstate="print"/>
          <a:stretch>
            <a:fillRect/>
          </a:stretch>
        </p:blipFill>
        <p:spPr>
          <a:xfrm>
            <a:off x="8001000" y="980728"/>
            <a:ext cx="1143000" cy="9525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30723"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30724"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1" name="Rectangle 30"/>
          <p:cNvSpPr>
            <a:spLocks noChangeArrowheads="1"/>
          </p:cNvSpPr>
          <p:nvPr/>
        </p:nvSpPr>
        <p:spPr bwMode="auto">
          <a:xfrm>
            <a:off x="827584" y="0"/>
            <a:ext cx="8172400" cy="1261884"/>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defRPr/>
            </a:pPr>
            <a:r>
              <a:rPr lang="en-US" sz="2800" b="1" dirty="0" smtClean="0">
                <a:solidFill>
                  <a:srgbClr val="0000FF"/>
                </a:solidFill>
              </a:rPr>
              <a:t> </a:t>
            </a:r>
            <a:r>
              <a:rPr lang="es-EC" sz="2400" b="1" dirty="0" smtClean="0">
                <a:solidFill>
                  <a:srgbClr val="0000FF"/>
                </a:solidFill>
                <a:effectLst>
                  <a:outerShdw blurRad="38100" dist="38100" dir="2700000" algn="tl">
                    <a:srgbClr val="000000">
                      <a:alpha val="43137"/>
                    </a:srgbClr>
                  </a:outerShdw>
                </a:effectLst>
              </a:rPr>
              <a:t>PROYECTO DEL TRABAJO DE GRADO PREVIO A LA OBTENCIÓN DEL TÍTULO ACADÉMICO DE:</a:t>
            </a:r>
            <a:endParaRPr lang="es-ES" sz="2400" b="1" dirty="0" smtClean="0">
              <a:solidFill>
                <a:srgbClr val="0000FF"/>
              </a:solidFill>
              <a:effectLst>
                <a:outerShdw blurRad="38100" dist="38100" dir="2700000" algn="tl">
                  <a:srgbClr val="000000">
                    <a:alpha val="43137"/>
                  </a:srgbClr>
                </a:outerShdw>
              </a:effectLst>
            </a:endParaRPr>
          </a:p>
          <a:p>
            <a:pPr algn="ctr">
              <a:defRPr/>
            </a:pPr>
            <a:r>
              <a:rPr lang="es-EC" sz="2400" b="1" dirty="0" smtClean="0">
                <a:solidFill>
                  <a:srgbClr val="0000FF"/>
                </a:solidFill>
                <a:effectLst>
                  <a:outerShdw blurRad="38100" dist="38100" dir="2700000" algn="tl">
                    <a:srgbClr val="000000">
                      <a:alpha val="43137"/>
                    </a:srgbClr>
                  </a:outerShdw>
                </a:effectLst>
              </a:rPr>
              <a:t>LICENCIADO EN CIENCIAS MILITARES</a:t>
            </a:r>
            <a:endParaRPr lang="en-US" sz="2400" b="1" dirty="0">
              <a:solidFill>
                <a:srgbClr val="0000FF"/>
              </a:solidFill>
            </a:endParaRPr>
          </a:p>
        </p:txBody>
      </p:sp>
      <p:grpSp>
        <p:nvGrpSpPr>
          <p:cNvPr id="2" name="11 Grupo"/>
          <p:cNvGrpSpPr>
            <a:grpSpLocks/>
          </p:cNvGrpSpPr>
          <p:nvPr/>
        </p:nvGrpSpPr>
        <p:grpSpPr bwMode="auto">
          <a:xfrm>
            <a:off x="-71438" y="0"/>
            <a:ext cx="881063" cy="6858000"/>
            <a:chOff x="-71470" y="0"/>
            <a:chExt cx="881101" cy="6858000"/>
          </a:xfrm>
        </p:grpSpPr>
        <p:pic>
          <p:nvPicPr>
            <p:cNvPr id="30730"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30731"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30732"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sp>
        <p:nvSpPr>
          <p:cNvPr id="12" name="37 CuadroTexto"/>
          <p:cNvSpPr txBox="1">
            <a:spLocks noChangeArrowheads="1"/>
          </p:cNvSpPr>
          <p:nvPr/>
        </p:nvSpPr>
        <p:spPr bwMode="auto">
          <a:xfrm>
            <a:off x="1043608" y="1412776"/>
            <a:ext cx="7818464" cy="646331"/>
          </a:xfrm>
          <a:prstGeom prst="rect">
            <a:avLst/>
          </a:prstGeom>
          <a:gradFill>
            <a:gsLst>
              <a:gs pos="0">
                <a:schemeClr val="lt1">
                  <a:tint val="80000"/>
                  <a:satMod val="300000"/>
                  <a:alpha val="0"/>
                </a:schemeClr>
              </a:gs>
              <a:gs pos="100000">
                <a:schemeClr val="lt1">
                  <a:shade val="30000"/>
                  <a:satMod val="200000"/>
                </a:schemeClr>
              </a:gs>
            </a:gsLst>
          </a:gradFill>
          <a:ln>
            <a:headEnd/>
            <a:tailEnd/>
          </a:ln>
        </p:spPr>
        <p:style>
          <a:lnRef idx="1">
            <a:schemeClr val="accent5"/>
          </a:lnRef>
          <a:fillRef idx="1003">
            <a:schemeClr val="lt1"/>
          </a:fillRef>
          <a:effectRef idx="2">
            <a:schemeClr val="accent5"/>
          </a:effectRef>
          <a:fontRef idx="minor">
            <a:schemeClr val="lt1"/>
          </a:fontRef>
        </p:style>
        <p:txBody>
          <a:bodyPr>
            <a:spAutoFit/>
          </a:bodyPr>
          <a:lstStyle/>
          <a:p>
            <a:pPr>
              <a:buFont typeface="Wingdings" pitchFamily="2" charset="2"/>
              <a:buChar char="ü"/>
              <a:defRPr/>
            </a:pP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CAPITULO I	</a:t>
            </a:r>
            <a:r>
              <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EL </a:t>
            </a: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PROBLEMA</a:t>
            </a:r>
          </a:p>
          <a:p>
            <a:pPr>
              <a:defRPr/>
            </a:pPr>
            <a:endPar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Rectangle 30"/>
          <p:cNvSpPr>
            <a:spLocks noChangeArrowheads="1"/>
          </p:cNvSpPr>
          <p:nvPr/>
        </p:nvSpPr>
        <p:spPr bwMode="auto">
          <a:xfrm>
            <a:off x="1043608" y="2775411"/>
            <a:ext cx="7777162" cy="2123658"/>
          </a:xfrm>
          <a:prstGeom prst="rect">
            <a:avLst/>
          </a:prstGeom>
          <a:gradFill>
            <a:gsLst>
              <a:gs pos="0">
                <a:schemeClr val="accent1">
                  <a:shade val="51000"/>
                  <a:satMod val="130000"/>
                  <a:alpha val="57000"/>
                </a:schemeClr>
              </a:gs>
              <a:gs pos="80000">
                <a:schemeClr val="accent1">
                  <a:shade val="93000"/>
                  <a:satMod val="130000"/>
                  <a:alpha val="44000"/>
                </a:schemeClr>
              </a:gs>
              <a:gs pos="100000">
                <a:schemeClr val="accent1">
                  <a:shade val="94000"/>
                  <a:satMod val="135000"/>
                </a:schemeClr>
              </a:gs>
            </a:gsLst>
          </a:gradFill>
          <a:ln>
            <a:headEnd/>
            <a:tailEnd/>
          </a:ln>
        </p:spPr>
        <p:style>
          <a:lnRef idx="1">
            <a:schemeClr val="accent1"/>
          </a:lnRef>
          <a:fillRef idx="3">
            <a:schemeClr val="accent1"/>
          </a:fillRef>
          <a:effectRef idx="2">
            <a:schemeClr val="accent1"/>
          </a:effectRef>
          <a:fontRef idx="minor">
            <a:schemeClr val="lt1"/>
          </a:fontRef>
        </p:style>
        <p:txBody>
          <a:bodyPr wrap="square" anchor="ctr">
            <a:spAutoFit/>
          </a:bodyPr>
          <a:lstStyle/>
          <a:p>
            <a:pPr algn="just">
              <a:defRPr/>
            </a:pPr>
            <a:endParaRPr lang="es-ES" b="1" u="sng" dirty="0">
              <a:solidFill>
                <a:srgbClr val="0000FF"/>
              </a:solidFill>
              <a:effectLst>
                <a:outerShdw blurRad="38100" dist="38100" dir="2700000" algn="tl">
                  <a:srgbClr val="000000">
                    <a:alpha val="43137"/>
                  </a:srgbClr>
                </a:outerShdw>
              </a:effectLst>
            </a:endParaRPr>
          </a:p>
          <a:p>
            <a:pPr algn="ctr">
              <a:defRPr/>
            </a:pPr>
            <a:r>
              <a:rPr lang="es-ES" sz="2400" b="1" u="sng" dirty="0">
                <a:solidFill>
                  <a:srgbClr val="0000FF"/>
                </a:solidFill>
                <a:effectLst>
                  <a:outerShdw blurRad="38100" dist="38100" dir="2700000" algn="tl">
                    <a:srgbClr val="000000">
                      <a:alpha val="43137"/>
                    </a:srgbClr>
                  </a:outerShdw>
                </a:effectLst>
              </a:rPr>
              <a:t>TEMARIO</a:t>
            </a:r>
          </a:p>
          <a:p>
            <a:pPr algn="just">
              <a:defRPr/>
            </a:pPr>
            <a:endParaRPr lang="es-ES" b="1" dirty="0">
              <a:solidFill>
                <a:srgbClr val="0000FF"/>
              </a:solidFill>
              <a:effectLst>
                <a:outerShdw blurRad="38100" dist="38100" dir="2700000" algn="tl">
                  <a:srgbClr val="000000">
                    <a:alpha val="43137"/>
                  </a:srgbClr>
                </a:outerShdw>
              </a:effectLst>
            </a:endParaRPr>
          </a:p>
          <a:p>
            <a:pPr marL="342900" indent="-342900" algn="just">
              <a:buFontTx/>
              <a:buAutoNum type="alphaUcPeriod"/>
              <a:defRPr/>
            </a:pPr>
            <a:r>
              <a:rPr lang="es-EC" b="1" dirty="0" smtClean="0">
                <a:solidFill>
                  <a:srgbClr val="0000FF"/>
                </a:solidFill>
                <a:effectLst>
                  <a:outerShdw blurRad="38100" dist="38100" dir="2700000" algn="tl">
                    <a:srgbClr val="000000">
                      <a:alpha val="43137"/>
                    </a:srgbClr>
                  </a:outerShdw>
                </a:effectLst>
                <a:hlinkClick r:id="rId5" action="ppaction://hlinksldjump"/>
              </a:rPr>
              <a:t>EL PROBLEMA</a:t>
            </a:r>
            <a:endParaRPr lang="es-ES" b="1" dirty="0">
              <a:solidFill>
                <a:srgbClr val="0000FF"/>
              </a:solidFill>
              <a:effectLst>
                <a:outerShdw blurRad="38100" dist="38100" dir="2700000" algn="tl">
                  <a:srgbClr val="000000">
                    <a:alpha val="43137"/>
                  </a:srgbClr>
                </a:outerShdw>
              </a:effectLst>
            </a:endParaRPr>
          </a:p>
          <a:p>
            <a:pPr marL="342900" indent="-342900" algn="just">
              <a:buFontTx/>
              <a:buAutoNum type="alphaUcPeriod"/>
              <a:defRPr/>
            </a:pPr>
            <a:r>
              <a:rPr lang="es-ES" b="1" dirty="0" smtClean="0">
                <a:solidFill>
                  <a:srgbClr val="0000FF"/>
                </a:solidFill>
                <a:effectLst>
                  <a:outerShdw blurRad="38100" dist="38100" dir="2700000" algn="tl">
                    <a:srgbClr val="000000">
                      <a:alpha val="43137"/>
                    </a:srgbClr>
                  </a:outerShdw>
                </a:effectLst>
                <a:hlinkClick r:id="rId6" action="ppaction://hlinksldjump"/>
              </a:rPr>
              <a:t>JUSTIFICACIÓN DE LA INVESTIGACIÓN</a:t>
            </a:r>
            <a:endParaRPr lang="es-ES" b="1" dirty="0" smtClean="0">
              <a:solidFill>
                <a:srgbClr val="0000FF"/>
              </a:solidFill>
              <a:effectLst>
                <a:outerShdw blurRad="38100" dist="38100" dir="2700000" algn="tl">
                  <a:srgbClr val="000000">
                    <a:alpha val="43137"/>
                  </a:srgbClr>
                </a:outerShdw>
              </a:effectLst>
            </a:endParaRPr>
          </a:p>
          <a:p>
            <a:pPr marL="342900" indent="-342900" algn="just">
              <a:buFontTx/>
              <a:buAutoNum type="alphaUcPeriod"/>
              <a:defRPr/>
            </a:pPr>
            <a:r>
              <a:rPr lang="es-ES" b="1" dirty="0">
                <a:solidFill>
                  <a:srgbClr val="0000FF"/>
                </a:solidFill>
                <a:effectLst>
                  <a:outerShdw blurRad="38100" dist="38100" dir="2700000" algn="tl">
                    <a:srgbClr val="000000">
                      <a:alpha val="43137"/>
                    </a:srgbClr>
                  </a:outerShdw>
                </a:effectLst>
                <a:hlinkClick r:id="rId7" action="ppaction://hlinksldjump"/>
              </a:rPr>
              <a:t>OBJETIVO DE LA </a:t>
            </a:r>
            <a:r>
              <a:rPr lang="es-ES" b="1" dirty="0" smtClean="0">
                <a:solidFill>
                  <a:srgbClr val="0000FF"/>
                </a:solidFill>
                <a:effectLst>
                  <a:outerShdw blurRad="38100" dist="38100" dir="2700000" algn="tl">
                    <a:srgbClr val="000000">
                      <a:alpha val="43137"/>
                    </a:srgbClr>
                  </a:outerShdw>
                </a:effectLst>
                <a:hlinkClick r:id="rId7" action="ppaction://hlinksldjump"/>
              </a:rPr>
              <a:t>INVESTIGACIÓN</a:t>
            </a:r>
            <a:endParaRPr lang="es-ES" b="1" dirty="0" smtClean="0">
              <a:solidFill>
                <a:srgbClr val="0000FF"/>
              </a:solidFill>
              <a:effectLst>
                <a:outerShdw blurRad="38100" dist="38100" dir="2700000" algn="tl">
                  <a:srgbClr val="000000">
                    <a:alpha val="43137"/>
                  </a:srgbClr>
                </a:outerShdw>
              </a:effectLst>
            </a:endParaRPr>
          </a:p>
          <a:p>
            <a:pPr marL="342900" indent="-342900" algn="just">
              <a:buFontTx/>
              <a:buAutoNum type="alphaUcPeriod"/>
              <a:defRPr/>
            </a:pPr>
            <a:r>
              <a:rPr lang="es-ES" b="1" dirty="0" smtClean="0">
                <a:solidFill>
                  <a:srgbClr val="0000FF"/>
                </a:solidFill>
                <a:effectLst>
                  <a:outerShdw blurRad="38100" dist="38100" dir="2700000" algn="tl">
                    <a:srgbClr val="000000">
                      <a:alpha val="43137"/>
                    </a:srgbClr>
                  </a:outerShdw>
                </a:effectLst>
                <a:hlinkClick r:id="rId8" action="ppaction://hlinksldjump"/>
              </a:rPr>
              <a:t>HIPÓTESIS</a:t>
            </a:r>
          </a:p>
        </p:txBody>
      </p:sp>
      <p:pic>
        <p:nvPicPr>
          <p:cNvPr id="2050" name="Picture 2" descr="C:\Program Files (x86)\Microsoft Office\MEDIA\CAGCAT10\j0217698.wmf">
            <a:hlinkClick r:id="rId9" action="ppaction://hlinksldjump"/>
          </p:cNvPr>
          <p:cNvPicPr>
            <a:picLocks noChangeAspect="1" noChangeArrowheads="1"/>
          </p:cNvPicPr>
          <p:nvPr/>
        </p:nvPicPr>
        <p:blipFill>
          <a:blip r:embed="rId10" cstate="print"/>
          <a:srcRect/>
          <a:stretch>
            <a:fillRect/>
          </a:stretch>
        </p:blipFill>
        <p:spPr bwMode="auto">
          <a:xfrm>
            <a:off x="7834820" y="5589241"/>
            <a:ext cx="1309180" cy="126876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1507"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1508"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0" name="9 CuadroTexto"/>
          <p:cNvSpPr txBox="1"/>
          <p:nvPr/>
        </p:nvSpPr>
        <p:spPr>
          <a:xfrm>
            <a:off x="857224" y="1142985"/>
            <a:ext cx="4786346" cy="5693866"/>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es-EC" sz="2800" dirty="0" smtClean="0"/>
              <a:t>¿Cuál es el rendimiento en las  pruebas físicas de ingreso a la ESMIL, y su incidencia en 1er curso militar periodo 2010?</a:t>
            </a:r>
          </a:p>
          <a:p>
            <a:pPr algn="just">
              <a:defRPr/>
            </a:pPr>
            <a:endParaRPr lang="es-ES" sz="2800" b="1" dirty="0">
              <a:solidFill>
                <a:srgbClr val="0000FF"/>
              </a:solidFill>
              <a:effectLst>
                <a:outerShdw blurRad="38100" dist="38100" dir="2700000" algn="tl">
                  <a:srgbClr val="000000">
                    <a:alpha val="43137"/>
                  </a:srgbClr>
                </a:outerShdw>
              </a:effectLst>
            </a:endParaRPr>
          </a:p>
          <a:p>
            <a:pPr algn="just">
              <a:defRPr/>
            </a:pPr>
            <a:r>
              <a:rPr lang="es-EC" sz="2600" dirty="0" smtClean="0">
                <a:solidFill>
                  <a:schemeClr val="tx1"/>
                </a:solidFill>
              </a:rPr>
              <a:t>La </a:t>
            </a:r>
            <a:r>
              <a:rPr lang="es-EC" sz="2600" dirty="0">
                <a:solidFill>
                  <a:schemeClr val="tx1"/>
                </a:solidFill>
              </a:rPr>
              <a:t>importancia de este estudio es identificar los problemas que puedan presentar los aspirantes en las pruebas físicas de ingreso a la ESMIL </a:t>
            </a:r>
            <a:endParaRPr lang="es-EC" sz="2600" dirty="0" smtClean="0">
              <a:solidFill>
                <a:schemeClr val="tx1"/>
              </a:solidFill>
            </a:endParaRPr>
          </a:p>
          <a:p>
            <a:pPr algn="just">
              <a:defRPr/>
            </a:pPr>
            <a:endParaRPr lang="en-US" sz="2800" dirty="0" smtClean="0">
              <a:solidFill>
                <a:schemeClr val="tx1"/>
              </a:solidFill>
              <a:effectLst>
                <a:outerShdw blurRad="38100" dist="38100" dir="2700000" algn="tl">
                  <a:srgbClr val="000000">
                    <a:alpha val="43137"/>
                  </a:srgbClr>
                </a:outerShdw>
              </a:effectLst>
            </a:endParaRPr>
          </a:p>
          <a:p>
            <a:pPr algn="just">
              <a:defRPr/>
            </a:pPr>
            <a:endParaRPr lang="en-US" sz="2800" dirty="0" smtClean="0">
              <a:solidFill>
                <a:schemeClr val="tx1"/>
              </a:solidFill>
              <a:effectLst>
                <a:outerShdw blurRad="38100" dist="38100" dir="2700000" algn="tl">
                  <a:srgbClr val="000000">
                    <a:alpha val="43137"/>
                  </a:srgbClr>
                </a:outerShdw>
              </a:effectLst>
            </a:endParaRPr>
          </a:p>
          <a:p>
            <a:pPr algn="just">
              <a:defRPr/>
            </a:pPr>
            <a:endParaRPr lang="en-US" sz="2800" dirty="0" smtClean="0">
              <a:solidFill>
                <a:schemeClr val="tx1"/>
              </a:solidFill>
              <a:effectLst>
                <a:outerShdw blurRad="38100" dist="38100" dir="2700000" algn="tl">
                  <a:srgbClr val="000000">
                    <a:alpha val="43137"/>
                  </a:srgbClr>
                </a:outerShdw>
              </a:effectLst>
            </a:endParaRPr>
          </a:p>
        </p:txBody>
      </p:sp>
      <p:sp>
        <p:nvSpPr>
          <p:cNvPr id="11" name="Rectangle 30"/>
          <p:cNvSpPr>
            <a:spLocks noChangeArrowheads="1"/>
          </p:cNvSpPr>
          <p:nvPr/>
        </p:nvSpPr>
        <p:spPr bwMode="auto">
          <a:xfrm>
            <a:off x="571500" y="0"/>
            <a:ext cx="8572500" cy="954088"/>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971550" lvl="1" indent="-514350" eaLnBrk="0" hangingPunct="0">
              <a:buFont typeface="+mj-lt"/>
              <a:buAutoNum type="alphaUcPeriod" startAt="2"/>
              <a:defRPr/>
            </a:pPr>
            <a:r>
              <a:rPr lang="en-US" sz="2800" b="1" dirty="0">
                <a:solidFill>
                  <a:srgbClr val="0000CC"/>
                </a:solidFill>
              </a:rPr>
              <a:t>EL PROBLEMA</a:t>
            </a:r>
          </a:p>
          <a:p>
            <a:pPr marL="514350" indent="-514350" eaLnBrk="0" hangingPunct="0">
              <a:defRPr/>
            </a:pPr>
            <a:r>
              <a:rPr lang="en-US" sz="2800" b="1" dirty="0">
                <a:solidFill>
                  <a:srgbClr val="0000CC"/>
                </a:solidFill>
              </a:rPr>
              <a:t>  </a:t>
            </a:r>
          </a:p>
        </p:txBody>
      </p:sp>
      <p:cxnSp>
        <p:nvCxnSpPr>
          <p:cNvPr id="17" name="16 Conector recto"/>
          <p:cNvCxnSpPr/>
          <p:nvPr/>
        </p:nvCxnSpPr>
        <p:spPr>
          <a:xfrm>
            <a:off x="0" y="1000125"/>
            <a:ext cx="9144000" cy="1588"/>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 name="11 Grupo"/>
          <p:cNvGrpSpPr>
            <a:grpSpLocks/>
          </p:cNvGrpSpPr>
          <p:nvPr/>
        </p:nvGrpSpPr>
        <p:grpSpPr bwMode="auto">
          <a:xfrm>
            <a:off x="-71438" y="0"/>
            <a:ext cx="881063" cy="6858000"/>
            <a:chOff x="-71470" y="0"/>
            <a:chExt cx="881101" cy="6858000"/>
          </a:xfrm>
        </p:grpSpPr>
        <p:pic>
          <p:nvPicPr>
            <p:cNvPr id="21517"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21518"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21519"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pic>
        <p:nvPicPr>
          <p:cNvPr id="14" name="13 Imagen" descr="Esmil02.jpg"/>
          <p:cNvPicPr>
            <a:picLocks noChangeAspect="1"/>
          </p:cNvPicPr>
          <p:nvPr/>
        </p:nvPicPr>
        <p:blipFill>
          <a:blip r:embed="rId5" cstate="print"/>
          <a:stretch>
            <a:fillRect/>
          </a:stretch>
        </p:blipFill>
        <p:spPr>
          <a:xfrm>
            <a:off x="5652120" y="1124744"/>
            <a:ext cx="3491880" cy="3096344"/>
          </a:xfrm>
          <a:prstGeom prst="rect">
            <a:avLst/>
          </a:prstGeom>
        </p:spPr>
      </p:pic>
      <p:pic>
        <p:nvPicPr>
          <p:cNvPr id="15" name="14 Imagen" descr="ESMIL75.jpg"/>
          <p:cNvPicPr>
            <a:picLocks noChangeAspect="1"/>
          </p:cNvPicPr>
          <p:nvPr/>
        </p:nvPicPr>
        <p:blipFill>
          <a:blip r:embed="rId6" cstate="print"/>
          <a:stretch>
            <a:fillRect/>
          </a:stretch>
        </p:blipFill>
        <p:spPr>
          <a:xfrm>
            <a:off x="5652120" y="4221088"/>
            <a:ext cx="3491880" cy="2636912"/>
          </a:xfrm>
          <a:prstGeom prst="rect">
            <a:avLst/>
          </a:prstGeom>
        </p:spPr>
      </p:pic>
      <p:pic>
        <p:nvPicPr>
          <p:cNvPr id="16" name="15 Imagen" descr="J0213506.GIF">
            <a:hlinkClick r:id="rId7" action="ppaction://hlinksldjump"/>
          </p:cNvPr>
          <p:cNvPicPr>
            <a:picLocks noChangeAspect="1"/>
          </p:cNvPicPr>
          <p:nvPr/>
        </p:nvPicPr>
        <p:blipFill>
          <a:blip r:embed="rId8" cstate="print"/>
          <a:stretch>
            <a:fillRect/>
          </a:stretch>
        </p:blipFill>
        <p:spPr>
          <a:xfrm>
            <a:off x="8001000" y="5905500"/>
            <a:ext cx="1143000" cy="9525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4579"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4580"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0" name="9 CuadroTexto"/>
          <p:cNvSpPr txBox="1"/>
          <p:nvPr/>
        </p:nvSpPr>
        <p:spPr>
          <a:xfrm>
            <a:off x="827584" y="1052736"/>
            <a:ext cx="4786346" cy="5780044"/>
          </a:xfrm>
          <a:prstGeom prst="rect">
            <a:avLst/>
          </a:prstGeom>
          <a:gradFill>
            <a:gsLst>
              <a:gs pos="0">
                <a:schemeClr val="accent1">
                  <a:shade val="51000"/>
                  <a:satMod val="130000"/>
                  <a:alpha val="58000"/>
                </a:schemeClr>
              </a:gs>
              <a:gs pos="50000">
                <a:schemeClr val="accent1">
                  <a:shade val="93000"/>
                  <a:satMod val="130000"/>
                  <a:alpha val="50000"/>
                </a:schemeClr>
              </a:gs>
              <a:gs pos="100000">
                <a:schemeClr val="accent1">
                  <a:shade val="94000"/>
                  <a:satMod val="135000"/>
                  <a:alpha val="25000"/>
                </a:schemeClr>
              </a:gs>
            </a:gsLst>
          </a:gradFill>
        </p:spPr>
        <p:style>
          <a:lnRef idx="0">
            <a:schemeClr val="accent1"/>
          </a:lnRef>
          <a:fillRef idx="3">
            <a:schemeClr val="accent1"/>
          </a:fillRef>
          <a:effectRef idx="3">
            <a:schemeClr val="accent1"/>
          </a:effectRef>
          <a:fontRef idx="minor">
            <a:schemeClr val="lt1"/>
          </a:fontRef>
        </p:style>
        <p:txBody>
          <a:bodyPr>
            <a:spAutoFit/>
          </a:bodyPr>
          <a:lstStyle/>
          <a:p>
            <a:pPr marL="177800" lvl="3" indent="-163513" algn="just">
              <a:spcBef>
                <a:spcPct val="20000"/>
              </a:spcBef>
              <a:buSzPct val="90000"/>
              <a:buFont typeface="Arial" pitchFamily="34" charset="0"/>
              <a:buChar char="•"/>
              <a:defRPr/>
            </a:pPr>
            <a:r>
              <a:rPr lang="es-EC" sz="2400" b="1" dirty="0" smtClean="0">
                <a:solidFill>
                  <a:schemeClr val="tx1"/>
                </a:solidFill>
                <a:effectLst>
                  <a:outerShdw blurRad="38100" dist="38100" dir="2700000" algn="tl">
                    <a:srgbClr val="000000">
                      <a:alpha val="43137"/>
                    </a:srgbClr>
                  </a:outerShdw>
                </a:effectLst>
              </a:rPr>
              <a:t> Pruebas físicas.</a:t>
            </a:r>
          </a:p>
          <a:p>
            <a:pPr marL="177800" lvl="3" indent="-163513" algn="just">
              <a:spcBef>
                <a:spcPct val="20000"/>
              </a:spcBef>
              <a:buSzPct val="90000"/>
              <a:buFont typeface="Arial" pitchFamily="34" charset="0"/>
              <a:buChar char="•"/>
              <a:defRPr/>
            </a:pPr>
            <a:endParaRPr lang="es-EC" sz="2400" b="1" dirty="0">
              <a:solidFill>
                <a:schemeClr val="tx1"/>
              </a:solidFill>
              <a:effectLst>
                <a:outerShdw blurRad="38100" dist="38100" dir="2700000" algn="tl">
                  <a:srgbClr val="000000">
                    <a:alpha val="43137"/>
                  </a:srgbClr>
                </a:outerShdw>
              </a:effectLst>
            </a:endParaRPr>
          </a:p>
          <a:p>
            <a:pPr marL="177800" lvl="3" indent="-163513" algn="just">
              <a:spcBef>
                <a:spcPct val="20000"/>
              </a:spcBef>
              <a:buSzPct val="90000"/>
              <a:buFont typeface="Arial" pitchFamily="34" charset="0"/>
              <a:buChar char="•"/>
              <a:defRPr/>
            </a:pPr>
            <a:r>
              <a:rPr lang="es-EC" sz="2400" b="1" dirty="0" smtClean="0">
                <a:solidFill>
                  <a:schemeClr val="tx1"/>
                </a:solidFill>
                <a:effectLst>
                  <a:outerShdw blurRad="38100" dist="38100" dir="2700000" algn="tl">
                    <a:srgbClr val="000000">
                      <a:alpha val="43137"/>
                    </a:srgbClr>
                  </a:outerShdw>
                </a:effectLst>
              </a:rPr>
              <a:t>Los estándares de calidad en la ESMIL.</a:t>
            </a:r>
          </a:p>
          <a:p>
            <a:pPr marL="177800" lvl="3" indent="-163513" algn="just">
              <a:spcBef>
                <a:spcPct val="20000"/>
              </a:spcBef>
              <a:buSzPct val="90000"/>
              <a:buFont typeface="Arial" pitchFamily="34" charset="0"/>
              <a:buChar char="•"/>
              <a:defRPr/>
            </a:pPr>
            <a:endParaRPr lang="es-EC" sz="2400" b="1" dirty="0">
              <a:solidFill>
                <a:schemeClr val="tx1"/>
              </a:solidFill>
              <a:effectLst>
                <a:outerShdw blurRad="38100" dist="38100" dir="2700000" algn="tl">
                  <a:srgbClr val="000000">
                    <a:alpha val="43137"/>
                  </a:srgbClr>
                </a:outerShdw>
              </a:effectLst>
            </a:endParaRPr>
          </a:p>
          <a:p>
            <a:pPr marL="177800" lvl="3" indent="-163513" algn="just">
              <a:spcBef>
                <a:spcPct val="20000"/>
              </a:spcBef>
              <a:buSzPct val="90000"/>
              <a:buFont typeface="Arial" pitchFamily="34" charset="0"/>
              <a:buChar char="•"/>
              <a:defRPr/>
            </a:pPr>
            <a:r>
              <a:rPr lang="es-EC" sz="2400" b="1" dirty="0" smtClean="0">
                <a:solidFill>
                  <a:schemeClr val="tx1"/>
                </a:solidFill>
                <a:effectLst>
                  <a:outerShdw blurRad="38100" dist="38100" dir="2700000" algn="tl">
                    <a:srgbClr val="000000">
                      <a:alpha val="43137"/>
                    </a:srgbClr>
                  </a:outerShdw>
                </a:effectLst>
              </a:rPr>
              <a:t>Mejorar </a:t>
            </a:r>
            <a:r>
              <a:rPr lang="es-EC" sz="2400" b="1" dirty="0">
                <a:solidFill>
                  <a:schemeClr val="tx1"/>
                </a:solidFill>
                <a:effectLst>
                  <a:outerShdw blurRad="38100" dist="38100" dir="2700000" algn="tl">
                    <a:srgbClr val="000000">
                      <a:alpha val="43137"/>
                    </a:srgbClr>
                  </a:outerShdw>
                </a:effectLst>
              </a:rPr>
              <a:t>el rendimiento de los </a:t>
            </a:r>
            <a:r>
              <a:rPr lang="es-EC" sz="2400" b="1" dirty="0" smtClean="0">
                <a:solidFill>
                  <a:schemeClr val="tx1"/>
                </a:solidFill>
                <a:effectLst>
                  <a:outerShdw blurRad="38100" dist="38100" dir="2700000" algn="tl">
                    <a:srgbClr val="000000">
                      <a:alpha val="43137"/>
                    </a:srgbClr>
                  </a:outerShdw>
                </a:effectLst>
              </a:rPr>
              <a:t>cadetes.</a:t>
            </a:r>
          </a:p>
          <a:p>
            <a:pPr marL="177800" lvl="3" indent="-163513" algn="just">
              <a:spcBef>
                <a:spcPct val="20000"/>
              </a:spcBef>
              <a:buSzPct val="90000"/>
              <a:buFont typeface="Arial" pitchFamily="34" charset="0"/>
              <a:buChar char="•"/>
              <a:defRPr/>
            </a:pPr>
            <a:endParaRPr lang="es-EC" sz="2400" b="1" dirty="0" smtClean="0">
              <a:solidFill>
                <a:schemeClr val="tx1"/>
              </a:solidFill>
              <a:effectLst>
                <a:outerShdw blurRad="38100" dist="38100" dir="2700000" algn="tl">
                  <a:srgbClr val="000000">
                    <a:alpha val="43137"/>
                  </a:srgbClr>
                </a:outerShdw>
              </a:effectLst>
            </a:endParaRPr>
          </a:p>
          <a:p>
            <a:pPr marL="177800" lvl="3" indent="-163513" algn="just">
              <a:spcBef>
                <a:spcPct val="20000"/>
              </a:spcBef>
              <a:buSzPct val="90000"/>
              <a:buFont typeface="Arial" pitchFamily="34" charset="0"/>
              <a:buChar char="•"/>
              <a:defRPr/>
            </a:pPr>
            <a:r>
              <a:rPr lang="es-EC" sz="2400" b="1" dirty="0">
                <a:solidFill>
                  <a:schemeClr val="tx1"/>
                </a:solidFill>
                <a:effectLst>
                  <a:outerShdw blurRad="38100" dist="38100" dir="2700000" algn="tl">
                    <a:srgbClr val="000000">
                      <a:alpha val="43137"/>
                    </a:srgbClr>
                  </a:outerShdw>
                </a:effectLst>
              </a:rPr>
              <a:t>Se debe tomar en cuenta las actividades físicas que estos cadetes pueden realizar para superar sus expectativas dentro y fuera de la institución.</a:t>
            </a:r>
          </a:p>
          <a:p>
            <a:pPr marL="177800" lvl="3" indent="-163513" algn="just">
              <a:spcBef>
                <a:spcPct val="20000"/>
              </a:spcBef>
              <a:buSzPct val="90000"/>
              <a:buFont typeface="Arial" pitchFamily="34" charset="0"/>
              <a:buChar char="•"/>
              <a:defRPr/>
            </a:pPr>
            <a:endParaRPr lang="es-EC" sz="2400" b="1" dirty="0">
              <a:solidFill>
                <a:schemeClr val="accent4"/>
              </a:solidFill>
              <a:effectLst>
                <a:outerShdw blurRad="38100" dist="38100" dir="2700000" algn="tl">
                  <a:srgbClr val="000000">
                    <a:alpha val="43137"/>
                  </a:srgbClr>
                </a:outerShdw>
              </a:effectLst>
            </a:endParaRPr>
          </a:p>
        </p:txBody>
      </p:sp>
      <p:sp>
        <p:nvSpPr>
          <p:cNvPr id="11" name="Rectangle 30"/>
          <p:cNvSpPr>
            <a:spLocks noChangeArrowheads="1"/>
          </p:cNvSpPr>
          <p:nvPr/>
        </p:nvSpPr>
        <p:spPr bwMode="auto">
          <a:xfrm>
            <a:off x="571500" y="0"/>
            <a:ext cx="8572500" cy="954088"/>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971550" lvl="1" indent="-514350" eaLnBrk="0" hangingPunct="0">
              <a:buFont typeface="+mj-lt"/>
              <a:buAutoNum type="alphaUcPeriod" startAt="4"/>
              <a:defRPr/>
            </a:pPr>
            <a:r>
              <a:rPr lang="en-US" sz="2800" b="1" dirty="0">
                <a:solidFill>
                  <a:srgbClr val="0000CC"/>
                </a:solidFill>
              </a:rPr>
              <a:t>JUSTIFICACIÓN</a:t>
            </a:r>
          </a:p>
          <a:p>
            <a:pPr marL="514350" indent="-514350" eaLnBrk="0" hangingPunct="0">
              <a:defRPr/>
            </a:pPr>
            <a:r>
              <a:rPr lang="en-US" sz="2800" b="1" dirty="0">
                <a:solidFill>
                  <a:srgbClr val="0000CC"/>
                </a:solidFill>
              </a:rPr>
              <a:t>  </a:t>
            </a:r>
          </a:p>
        </p:txBody>
      </p:sp>
      <p:cxnSp>
        <p:nvCxnSpPr>
          <p:cNvPr id="17" name="16 Conector recto"/>
          <p:cNvCxnSpPr/>
          <p:nvPr/>
        </p:nvCxnSpPr>
        <p:spPr>
          <a:xfrm>
            <a:off x="0" y="1000125"/>
            <a:ext cx="9144000" cy="1588"/>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 name="11 Grupo"/>
          <p:cNvGrpSpPr>
            <a:grpSpLocks/>
          </p:cNvGrpSpPr>
          <p:nvPr/>
        </p:nvGrpSpPr>
        <p:grpSpPr bwMode="auto">
          <a:xfrm>
            <a:off x="-71438" y="0"/>
            <a:ext cx="881063" cy="6858000"/>
            <a:chOff x="-71470" y="0"/>
            <a:chExt cx="881101" cy="6858000"/>
          </a:xfrm>
        </p:grpSpPr>
        <p:pic>
          <p:nvPicPr>
            <p:cNvPr id="24589"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24590"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24591"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pic>
        <p:nvPicPr>
          <p:cNvPr id="14" name="13 Imagen" descr="Esmil51.jpg"/>
          <p:cNvPicPr>
            <a:picLocks noChangeAspect="1"/>
          </p:cNvPicPr>
          <p:nvPr/>
        </p:nvPicPr>
        <p:blipFill>
          <a:blip r:embed="rId5" cstate="print"/>
          <a:stretch>
            <a:fillRect/>
          </a:stretch>
        </p:blipFill>
        <p:spPr>
          <a:xfrm>
            <a:off x="5652120" y="1196752"/>
            <a:ext cx="3491880" cy="2468717"/>
          </a:xfrm>
          <a:prstGeom prst="rect">
            <a:avLst/>
          </a:prstGeom>
        </p:spPr>
      </p:pic>
      <p:pic>
        <p:nvPicPr>
          <p:cNvPr id="15" name="14 Imagen" descr="Esmil28.jpg"/>
          <p:cNvPicPr>
            <a:picLocks noChangeAspect="1"/>
          </p:cNvPicPr>
          <p:nvPr/>
        </p:nvPicPr>
        <p:blipFill>
          <a:blip r:embed="rId6" cstate="print"/>
          <a:stretch>
            <a:fillRect/>
          </a:stretch>
        </p:blipFill>
        <p:spPr>
          <a:xfrm>
            <a:off x="5652120" y="3717032"/>
            <a:ext cx="3491880" cy="2952328"/>
          </a:xfrm>
          <a:prstGeom prst="rect">
            <a:avLst/>
          </a:prstGeom>
        </p:spPr>
      </p:pic>
      <p:pic>
        <p:nvPicPr>
          <p:cNvPr id="16" name="15 Imagen" descr="J0213506.GIF">
            <a:hlinkClick r:id="rId7" action="ppaction://hlinksldjump"/>
          </p:cNvPr>
          <p:cNvPicPr>
            <a:picLocks noChangeAspect="1"/>
          </p:cNvPicPr>
          <p:nvPr/>
        </p:nvPicPr>
        <p:blipFill>
          <a:blip r:embed="rId8" cstate="print"/>
          <a:stretch>
            <a:fillRect/>
          </a:stretch>
        </p:blipFill>
        <p:spPr>
          <a:xfrm>
            <a:off x="4572000" y="5905500"/>
            <a:ext cx="1143000" cy="9525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2531"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2532"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0" name="9 CuadroTexto"/>
          <p:cNvSpPr txBox="1"/>
          <p:nvPr/>
        </p:nvSpPr>
        <p:spPr>
          <a:xfrm>
            <a:off x="857224" y="1142985"/>
            <a:ext cx="4786346" cy="55092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defRPr/>
            </a:pPr>
            <a:endParaRPr lang="es-ES" sz="2400" b="1" dirty="0" smtClean="0">
              <a:solidFill>
                <a:srgbClr val="0000FF"/>
              </a:solidFill>
              <a:effectLst>
                <a:outerShdw blurRad="38100" dist="38100" dir="2700000" algn="tl">
                  <a:srgbClr val="000000">
                    <a:alpha val="43137"/>
                  </a:srgbClr>
                </a:outerShdw>
              </a:effectLst>
            </a:endParaRPr>
          </a:p>
          <a:p>
            <a:pPr algn="just">
              <a:defRPr/>
            </a:pPr>
            <a:r>
              <a:rPr lang="es-ES" sz="2400" b="1" dirty="0" smtClean="0">
                <a:solidFill>
                  <a:srgbClr val="0000FF"/>
                </a:solidFill>
                <a:effectLst>
                  <a:outerShdw blurRad="38100" dist="38100" dir="2700000" algn="tl">
                    <a:srgbClr val="000000">
                      <a:alpha val="43137"/>
                    </a:srgbClr>
                  </a:outerShdw>
                </a:effectLst>
              </a:rPr>
              <a:t>OBJETIVO </a:t>
            </a:r>
            <a:r>
              <a:rPr lang="es-ES" sz="2400" b="1" dirty="0">
                <a:solidFill>
                  <a:srgbClr val="0000FF"/>
                </a:solidFill>
                <a:effectLst>
                  <a:outerShdw blurRad="38100" dist="38100" dir="2700000" algn="tl">
                    <a:srgbClr val="000000">
                      <a:alpha val="43137"/>
                    </a:srgbClr>
                  </a:outerShdw>
                </a:effectLst>
              </a:rPr>
              <a:t>GENERAL</a:t>
            </a:r>
          </a:p>
          <a:p>
            <a:pPr algn="just">
              <a:defRPr/>
            </a:pPr>
            <a:endParaRPr lang="es-ES" sz="2400" b="1" dirty="0">
              <a:solidFill>
                <a:srgbClr val="0000FF"/>
              </a:solidFill>
              <a:effectLst>
                <a:outerShdw blurRad="38100" dist="38100" dir="2700000" algn="tl">
                  <a:srgbClr val="000000">
                    <a:alpha val="43137"/>
                  </a:srgbClr>
                </a:outerShdw>
              </a:effectLst>
            </a:endParaRPr>
          </a:p>
          <a:p>
            <a:pPr algn="just">
              <a:defRPr/>
            </a:pPr>
            <a:r>
              <a:rPr lang="es-EC" sz="2400" b="1" dirty="0" smtClean="0">
                <a:solidFill>
                  <a:schemeClr val="tx2">
                    <a:lumMod val="75000"/>
                  </a:schemeClr>
                </a:solidFill>
                <a:effectLst>
                  <a:outerShdw blurRad="38100" dist="38100" dir="2700000" algn="tl">
                    <a:srgbClr val="000000">
                      <a:alpha val="43137"/>
                    </a:srgbClr>
                  </a:outerShdw>
                </a:effectLst>
              </a:rPr>
              <a:t>Conocer y analizar  los principales problemas en las pruebas físicas de ingreso a la ESMIL y su rendimiento físico en primer curso militar.</a:t>
            </a:r>
          </a:p>
          <a:p>
            <a:pPr algn="just">
              <a:defRPr/>
            </a:pPr>
            <a:endParaRPr lang="es-ES" sz="2400" b="1" dirty="0" smtClean="0">
              <a:solidFill>
                <a:schemeClr val="tx2">
                  <a:lumMod val="75000"/>
                </a:schemeClr>
              </a:solidFill>
              <a:effectLst>
                <a:outerShdw blurRad="38100" dist="38100" dir="2700000" algn="tl">
                  <a:srgbClr val="000000">
                    <a:alpha val="43137"/>
                  </a:srgbClr>
                </a:outerShdw>
              </a:effectLst>
            </a:endParaRPr>
          </a:p>
          <a:p>
            <a:pPr algn="just">
              <a:buFont typeface="Arial" pitchFamily="34" charset="0"/>
              <a:buChar char="•"/>
              <a:defRPr/>
            </a:pPr>
            <a:r>
              <a:rPr lang="es-ES" sz="2400" b="1" dirty="0" smtClean="0">
                <a:solidFill>
                  <a:schemeClr val="tx2">
                    <a:lumMod val="75000"/>
                  </a:schemeClr>
                </a:solidFill>
                <a:effectLst>
                  <a:outerShdw blurRad="38100" dist="38100" dir="2700000" algn="tl">
                    <a:srgbClr val="000000">
                      <a:alpha val="43137"/>
                    </a:srgbClr>
                  </a:outerShdw>
                </a:effectLst>
              </a:rPr>
              <a:t> Mediante el análisis de las pruebas físicas de los aspirantes y los cadetes de primer curso militar.</a:t>
            </a:r>
          </a:p>
          <a:p>
            <a:pPr algn="just">
              <a:defRPr/>
            </a:pPr>
            <a:endParaRPr lang="es-ES" sz="2400" b="1" dirty="0" smtClean="0">
              <a:solidFill>
                <a:schemeClr val="tx2">
                  <a:lumMod val="75000"/>
                </a:schemeClr>
              </a:solidFill>
              <a:effectLst>
                <a:outerShdw blurRad="38100" dist="38100" dir="2700000" algn="tl">
                  <a:srgbClr val="000000">
                    <a:alpha val="43137"/>
                  </a:srgbClr>
                </a:outerShdw>
              </a:effectLst>
            </a:endParaRPr>
          </a:p>
          <a:p>
            <a:pPr algn="just">
              <a:defRPr/>
            </a:pPr>
            <a:endParaRPr lang="es-ES" sz="2400" b="1" dirty="0" smtClean="0">
              <a:solidFill>
                <a:schemeClr val="tx2">
                  <a:lumMod val="75000"/>
                </a:schemeClr>
              </a:solidFill>
              <a:effectLst>
                <a:outerShdw blurRad="38100" dist="38100" dir="2700000" algn="tl">
                  <a:srgbClr val="000000">
                    <a:alpha val="43137"/>
                  </a:srgbClr>
                </a:outerShdw>
              </a:effectLst>
            </a:endParaRPr>
          </a:p>
          <a:p>
            <a:pPr algn="just">
              <a:defRPr/>
            </a:pPr>
            <a:endParaRPr lang="es-ES" sz="2000" b="1" dirty="0">
              <a:solidFill>
                <a:schemeClr val="tx2">
                  <a:lumMod val="75000"/>
                </a:schemeClr>
              </a:solidFill>
              <a:effectLst>
                <a:outerShdw blurRad="38100" dist="38100" dir="2700000" algn="tl">
                  <a:srgbClr val="000000">
                    <a:alpha val="43137"/>
                  </a:srgbClr>
                </a:outerShdw>
              </a:effectLst>
            </a:endParaRPr>
          </a:p>
          <a:p>
            <a:pPr algn="just">
              <a:defRPr/>
            </a:pPr>
            <a:endParaRPr lang="es-ES" sz="2000" b="1" dirty="0">
              <a:solidFill>
                <a:schemeClr val="tx2">
                  <a:lumMod val="75000"/>
                </a:schemeClr>
              </a:solidFill>
              <a:effectLst>
                <a:outerShdw blurRad="38100" dist="38100" dir="2700000" algn="tl">
                  <a:srgbClr val="000000">
                    <a:alpha val="43137"/>
                  </a:srgbClr>
                </a:outerShdw>
              </a:effectLst>
            </a:endParaRPr>
          </a:p>
        </p:txBody>
      </p:sp>
      <p:sp>
        <p:nvSpPr>
          <p:cNvPr id="11" name="Rectangle 30"/>
          <p:cNvSpPr>
            <a:spLocks noChangeArrowheads="1"/>
          </p:cNvSpPr>
          <p:nvPr/>
        </p:nvSpPr>
        <p:spPr bwMode="auto">
          <a:xfrm>
            <a:off x="571500" y="0"/>
            <a:ext cx="8572500" cy="954088"/>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971550" lvl="1" indent="-514350" eaLnBrk="0" hangingPunct="0">
              <a:buFont typeface="+mj-lt"/>
              <a:buAutoNum type="alphaUcPeriod" startAt="3"/>
              <a:defRPr/>
            </a:pPr>
            <a:r>
              <a:rPr lang="en-US" sz="2800" b="1" dirty="0">
                <a:solidFill>
                  <a:srgbClr val="0000CC"/>
                </a:solidFill>
              </a:rPr>
              <a:t>OBJETIVOS DE LA INVESTIGACIÓN</a:t>
            </a:r>
          </a:p>
          <a:p>
            <a:pPr marL="514350" indent="-514350" eaLnBrk="0" hangingPunct="0">
              <a:defRPr/>
            </a:pPr>
            <a:r>
              <a:rPr lang="en-US" sz="2800" b="1" dirty="0">
                <a:solidFill>
                  <a:srgbClr val="0000CC"/>
                </a:solidFill>
              </a:rPr>
              <a:t>  </a:t>
            </a:r>
          </a:p>
        </p:txBody>
      </p:sp>
      <p:cxnSp>
        <p:nvCxnSpPr>
          <p:cNvPr id="17" name="16 Conector recto"/>
          <p:cNvCxnSpPr/>
          <p:nvPr/>
        </p:nvCxnSpPr>
        <p:spPr>
          <a:xfrm>
            <a:off x="0" y="1000125"/>
            <a:ext cx="9144000" cy="1588"/>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 name="11 Grupo"/>
          <p:cNvGrpSpPr>
            <a:grpSpLocks/>
          </p:cNvGrpSpPr>
          <p:nvPr/>
        </p:nvGrpSpPr>
        <p:grpSpPr bwMode="auto">
          <a:xfrm>
            <a:off x="-71438" y="0"/>
            <a:ext cx="881063" cy="6858000"/>
            <a:chOff x="-71470" y="0"/>
            <a:chExt cx="881101" cy="6858000"/>
          </a:xfrm>
        </p:grpSpPr>
        <p:pic>
          <p:nvPicPr>
            <p:cNvPr id="22541"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22542"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22543"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pic>
        <p:nvPicPr>
          <p:cNvPr id="14" name="13 Imagen" descr="ESMIL86.jpg"/>
          <p:cNvPicPr>
            <a:picLocks noChangeAspect="1"/>
          </p:cNvPicPr>
          <p:nvPr/>
        </p:nvPicPr>
        <p:blipFill>
          <a:blip r:embed="rId5" cstate="print"/>
          <a:stretch>
            <a:fillRect/>
          </a:stretch>
        </p:blipFill>
        <p:spPr>
          <a:xfrm>
            <a:off x="5724128" y="1124744"/>
            <a:ext cx="3419872" cy="2736304"/>
          </a:xfrm>
          <a:prstGeom prst="rect">
            <a:avLst/>
          </a:prstGeom>
        </p:spPr>
      </p:pic>
      <p:pic>
        <p:nvPicPr>
          <p:cNvPr id="15" name="14 Imagen" descr="ESMIL87.jpg"/>
          <p:cNvPicPr>
            <a:picLocks noChangeAspect="1"/>
          </p:cNvPicPr>
          <p:nvPr/>
        </p:nvPicPr>
        <p:blipFill>
          <a:blip r:embed="rId6" cstate="print"/>
          <a:stretch>
            <a:fillRect/>
          </a:stretch>
        </p:blipFill>
        <p:spPr>
          <a:xfrm>
            <a:off x="5724128" y="3861048"/>
            <a:ext cx="3419872" cy="2736304"/>
          </a:xfrm>
          <a:prstGeom prst="rect">
            <a:avLst/>
          </a:prstGeom>
        </p:spPr>
      </p:pic>
      <p:pic>
        <p:nvPicPr>
          <p:cNvPr id="1028" name="Picture 4" descr="C:\Program Files (x86)\Microsoft Office\MEDIA\OFFICE12\Bullets\BD21298_.gif">
            <a:hlinkClick r:id="rId7" action="ppaction://hlinksldjump"/>
          </p:cNvPr>
          <p:cNvPicPr>
            <a:picLocks noChangeAspect="1" noChangeArrowheads="1"/>
          </p:cNvPicPr>
          <p:nvPr/>
        </p:nvPicPr>
        <p:blipFill>
          <a:blip r:embed="rId8" cstate="print"/>
          <a:srcRect/>
          <a:stretch>
            <a:fillRect/>
          </a:stretch>
        </p:blipFill>
        <p:spPr bwMode="auto">
          <a:xfrm>
            <a:off x="8639944" y="6353944"/>
            <a:ext cx="504056" cy="50405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3555"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3556"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0" name="9 CuadroTexto"/>
          <p:cNvSpPr txBox="1"/>
          <p:nvPr/>
        </p:nvSpPr>
        <p:spPr>
          <a:xfrm>
            <a:off x="857224" y="1142985"/>
            <a:ext cx="4786346" cy="5484578"/>
          </a:xfrm>
          <a:prstGeom prst="rect">
            <a:avLst/>
          </a:prstGeom>
          <a:gradFill>
            <a:gsLst>
              <a:gs pos="0">
                <a:schemeClr val="accent1">
                  <a:shade val="51000"/>
                  <a:satMod val="130000"/>
                  <a:alpha val="58000"/>
                </a:schemeClr>
              </a:gs>
              <a:gs pos="50000">
                <a:schemeClr val="accent1">
                  <a:shade val="93000"/>
                  <a:satMod val="130000"/>
                  <a:alpha val="50000"/>
                </a:schemeClr>
              </a:gs>
              <a:gs pos="100000">
                <a:schemeClr val="accent1">
                  <a:shade val="94000"/>
                  <a:satMod val="135000"/>
                  <a:alpha val="25000"/>
                </a:schemeClr>
              </a:gs>
            </a:gsLst>
          </a:gradFill>
        </p:spPr>
        <p:style>
          <a:lnRef idx="0">
            <a:schemeClr val="accent1"/>
          </a:lnRef>
          <a:fillRef idx="3">
            <a:schemeClr val="accent1"/>
          </a:fillRef>
          <a:effectRef idx="3">
            <a:schemeClr val="accent1"/>
          </a:effectRef>
          <a:fontRef idx="minor">
            <a:schemeClr val="lt1"/>
          </a:fontRef>
        </p:style>
        <p:txBody>
          <a:bodyPr wrap="square">
            <a:spAutoFit/>
          </a:bodyPr>
          <a:lstStyle/>
          <a:p>
            <a:pPr algn="just">
              <a:defRPr/>
            </a:pPr>
            <a:r>
              <a:rPr lang="es-ES" sz="2400" b="1" dirty="0">
                <a:solidFill>
                  <a:srgbClr val="0000FF"/>
                </a:solidFill>
                <a:effectLst>
                  <a:outerShdw blurRad="38100" dist="38100" dir="2700000" algn="tl">
                    <a:srgbClr val="000000">
                      <a:alpha val="43137"/>
                    </a:srgbClr>
                  </a:outerShdw>
                </a:effectLst>
              </a:rPr>
              <a:t>OBJETIVO ESPECÍFICO</a:t>
            </a:r>
          </a:p>
          <a:p>
            <a:pPr algn="just">
              <a:defRPr/>
            </a:pPr>
            <a:endParaRPr lang="es-ES" sz="2400" b="1" dirty="0">
              <a:solidFill>
                <a:srgbClr val="0000FF"/>
              </a:solidFill>
              <a:effectLst>
                <a:outerShdw blurRad="38100" dist="38100" dir="2700000" algn="tl">
                  <a:srgbClr val="000000">
                    <a:alpha val="43137"/>
                  </a:srgbClr>
                </a:outerShdw>
              </a:effectLst>
            </a:endParaRPr>
          </a:p>
          <a:p>
            <a:pPr marL="177800" lvl="3" indent="-163513" algn="just">
              <a:spcBef>
                <a:spcPct val="20000"/>
              </a:spcBef>
              <a:buSzPct val="90000"/>
              <a:buFont typeface="Arial" pitchFamily="34" charset="0"/>
              <a:buChar char="•"/>
              <a:defRPr/>
            </a:pPr>
            <a:r>
              <a:rPr lang="es-EC" sz="2400" b="1" dirty="0">
                <a:solidFill>
                  <a:schemeClr val="tx2">
                    <a:lumMod val="75000"/>
                  </a:schemeClr>
                </a:solidFill>
                <a:effectLst>
                  <a:outerShdw blurRad="38100" dist="38100" dir="2700000" algn="tl">
                    <a:srgbClr val="000000">
                      <a:alpha val="43137"/>
                    </a:srgbClr>
                  </a:outerShdw>
                </a:effectLst>
              </a:rPr>
              <a:t>Identificar los principales problemas físicos que pueden tener los aspirantes </a:t>
            </a:r>
          </a:p>
          <a:p>
            <a:pPr marL="177800" lvl="3" indent="-163513" algn="just">
              <a:spcBef>
                <a:spcPct val="20000"/>
              </a:spcBef>
              <a:buSzPct val="90000"/>
              <a:buFont typeface="Arial" pitchFamily="34" charset="0"/>
              <a:buChar char="•"/>
              <a:defRPr/>
            </a:pPr>
            <a:r>
              <a:rPr lang="es-EC" sz="2400" b="1" dirty="0" smtClean="0">
                <a:solidFill>
                  <a:schemeClr val="tx2">
                    <a:lumMod val="75000"/>
                  </a:schemeClr>
                </a:solidFill>
                <a:effectLst>
                  <a:outerShdw blurRad="38100" dist="38100" dir="2700000" algn="tl">
                    <a:srgbClr val="000000">
                      <a:alpha val="43137"/>
                    </a:srgbClr>
                  </a:outerShdw>
                </a:effectLst>
              </a:rPr>
              <a:t>Analizar </a:t>
            </a:r>
            <a:r>
              <a:rPr lang="es-EC" sz="2400" b="1" dirty="0">
                <a:solidFill>
                  <a:schemeClr val="tx2">
                    <a:lumMod val="75000"/>
                  </a:schemeClr>
                </a:solidFill>
                <a:effectLst>
                  <a:outerShdw blurRad="38100" dist="38100" dir="2700000" algn="tl">
                    <a:srgbClr val="000000">
                      <a:alpha val="43137"/>
                    </a:srgbClr>
                  </a:outerShdw>
                </a:effectLst>
              </a:rPr>
              <a:t>las estadísticas de bajo rendimiento de las pruebas físicas  en la </a:t>
            </a:r>
            <a:r>
              <a:rPr lang="es-EC" sz="2400" b="1" dirty="0" smtClean="0">
                <a:solidFill>
                  <a:schemeClr val="tx2">
                    <a:lumMod val="75000"/>
                  </a:schemeClr>
                </a:solidFill>
                <a:effectLst>
                  <a:outerShdw blurRad="38100" dist="38100" dir="2700000" algn="tl">
                    <a:srgbClr val="000000">
                      <a:alpha val="43137"/>
                    </a:srgbClr>
                  </a:outerShdw>
                </a:effectLst>
              </a:rPr>
              <a:t>ESMIL.</a:t>
            </a:r>
            <a:endParaRPr lang="es-EC" sz="2400" b="1" dirty="0">
              <a:solidFill>
                <a:schemeClr val="tx2">
                  <a:lumMod val="75000"/>
                </a:schemeClr>
              </a:solidFill>
              <a:effectLst>
                <a:outerShdw blurRad="38100" dist="38100" dir="2700000" algn="tl">
                  <a:srgbClr val="000000">
                    <a:alpha val="43137"/>
                  </a:srgbClr>
                </a:outerShdw>
              </a:effectLst>
            </a:endParaRPr>
          </a:p>
          <a:p>
            <a:pPr marL="177800" lvl="3" indent="-163513" algn="just">
              <a:spcBef>
                <a:spcPct val="20000"/>
              </a:spcBef>
              <a:buSzPct val="90000"/>
              <a:buFont typeface="Arial" pitchFamily="34" charset="0"/>
              <a:buChar char="•"/>
              <a:defRPr/>
            </a:pPr>
            <a:r>
              <a:rPr lang="es-EC" sz="2400" b="1" dirty="0" smtClean="0">
                <a:solidFill>
                  <a:schemeClr val="tx2">
                    <a:lumMod val="75000"/>
                  </a:schemeClr>
                </a:solidFill>
                <a:effectLst>
                  <a:outerShdw blurRad="38100" dist="38100" dir="2700000" algn="tl">
                    <a:srgbClr val="000000">
                      <a:alpha val="43137"/>
                    </a:srgbClr>
                  </a:outerShdw>
                </a:effectLst>
              </a:rPr>
              <a:t>Contribuir </a:t>
            </a:r>
            <a:r>
              <a:rPr lang="es-EC" sz="2400" b="1" dirty="0">
                <a:solidFill>
                  <a:schemeClr val="tx2">
                    <a:lumMod val="75000"/>
                  </a:schemeClr>
                </a:solidFill>
                <a:effectLst>
                  <a:outerShdw blurRad="38100" dist="38100" dir="2700000" algn="tl">
                    <a:srgbClr val="000000">
                      <a:alpha val="43137"/>
                    </a:srgbClr>
                  </a:outerShdw>
                </a:effectLst>
              </a:rPr>
              <a:t>al fortalecimiento y mejoramiento del rendimiento físico dentro de la ESMIL</a:t>
            </a:r>
            <a:r>
              <a:rPr lang="es-EC" sz="2400" b="1" dirty="0" smtClean="0">
                <a:solidFill>
                  <a:schemeClr val="tx2">
                    <a:lumMod val="75000"/>
                  </a:schemeClr>
                </a:solidFill>
                <a:effectLst>
                  <a:outerShdw blurRad="38100" dist="38100" dir="2700000" algn="tl">
                    <a:srgbClr val="000000">
                      <a:alpha val="43137"/>
                    </a:srgbClr>
                  </a:outerShdw>
                </a:effectLst>
              </a:rPr>
              <a:t>.</a:t>
            </a:r>
            <a:endParaRPr lang="en-US" sz="2000" b="1" dirty="0" smtClean="0">
              <a:solidFill>
                <a:schemeClr val="accent4"/>
              </a:solidFill>
              <a:effectLst>
                <a:outerShdw blurRad="38100" dist="38100" dir="2700000" algn="tl">
                  <a:srgbClr val="000000">
                    <a:alpha val="43137"/>
                  </a:srgbClr>
                </a:outerShdw>
              </a:effectLst>
            </a:endParaRPr>
          </a:p>
          <a:p>
            <a:pPr marL="177800" lvl="3" indent="-163513" algn="just">
              <a:spcBef>
                <a:spcPct val="20000"/>
              </a:spcBef>
              <a:buSzPct val="90000"/>
              <a:buFont typeface="Arial" pitchFamily="34" charset="0"/>
              <a:buChar char="•"/>
              <a:defRPr/>
            </a:pPr>
            <a:endParaRPr lang="en-US" sz="2000" b="1" dirty="0">
              <a:solidFill>
                <a:schemeClr val="accent4"/>
              </a:solidFill>
              <a:effectLst>
                <a:outerShdw blurRad="38100" dist="38100" dir="2700000" algn="tl">
                  <a:srgbClr val="000000">
                    <a:alpha val="43137"/>
                  </a:srgbClr>
                </a:outerShdw>
              </a:effectLst>
            </a:endParaRPr>
          </a:p>
          <a:p>
            <a:pPr marL="177800" lvl="3" indent="-163513" algn="just">
              <a:spcBef>
                <a:spcPct val="20000"/>
              </a:spcBef>
              <a:buSzPct val="90000"/>
              <a:buFont typeface="Arial" pitchFamily="34" charset="0"/>
              <a:buChar char="•"/>
              <a:defRPr/>
            </a:pPr>
            <a:endParaRPr lang="en-US" sz="2000" b="1" dirty="0" smtClean="0">
              <a:solidFill>
                <a:schemeClr val="accent4"/>
              </a:solidFill>
              <a:effectLst>
                <a:outerShdw blurRad="38100" dist="38100" dir="2700000" algn="tl">
                  <a:srgbClr val="000000">
                    <a:alpha val="43137"/>
                  </a:srgbClr>
                </a:outerShdw>
              </a:effectLst>
            </a:endParaRPr>
          </a:p>
          <a:p>
            <a:pPr marL="177800" lvl="3" indent="-163513" algn="just">
              <a:spcBef>
                <a:spcPct val="20000"/>
              </a:spcBef>
              <a:buSzPct val="90000"/>
              <a:buFont typeface="Arial" pitchFamily="34" charset="0"/>
              <a:buChar char="•"/>
              <a:defRPr/>
            </a:pPr>
            <a:endParaRPr lang="en-US" sz="2000" b="1" dirty="0">
              <a:solidFill>
                <a:schemeClr val="accent4"/>
              </a:solidFill>
              <a:effectLst>
                <a:outerShdw blurRad="38100" dist="38100" dir="2700000" algn="tl">
                  <a:srgbClr val="000000">
                    <a:alpha val="43137"/>
                  </a:srgbClr>
                </a:outerShdw>
              </a:effectLst>
            </a:endParaRPr>
          </a:p>
        </p:txBody>
      </p:sp>
      <p:sp>
        <p:nvSpPr>
          <p:cNvPr id="11" name="Rectangle 30"/>
          <p:cNvSpPr>
            <a:spLocks noChangeArrowheads="1"/>
          </p:cNvSpPr>
          <p:nvPr/>
        </p:nvSpPr>
        <p:spPr bwMode="auto">
          <a:xfrm>
            <a:off x="571500" y="0"/>
            <a:ext cx="8572500" cy="954088"/>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marL="971550" lvl="1" indent="-514350" eaLnBrk="0" hangingPunct="0">
              <a:buFont typeface="+mj-lt"/>
              <a:buAutoNum type="alphaUcPeriod" startAt="3"/>
              <a:defRPr/>
            </a:pPr>
            <a:r>
              <a:rPr lang="en-US" sz="2800" b="1" dirty="0">
                <a:solidFill>
                  <a:srgbClr val="0000CC"/>
                </a:solidFill>
              </a:rPr>
              <a:t>OBJETIVOS DE LA INVESTIGACIÓN</a:t>
            </a:r>
          </a:p>
          <a:p>
            <a:pPr marL="514350" indent="-514350" eaLnBrk="0" hangingPunct="0">
              <a:defRPr/>
            </a:pPr>
            <a:r>
              <a:rPr lang="en-US" sz="2800" b="1" dirty="0">
                <a:solidFill>
                  <a:srgbClr val="0000CC"/>
                </a:solidFill>
              </a:rPr>
              <a:t>  </a:t>
            </a:r>
          </a:p>
        </p:txBody>
      </p:sp>
      <p:cxnSp>
        <p:nvCxnSpPr>
          <p:cNvPr id="17" name="16 Conector recto"/>
          <p:cNvCxnSpPr/>
          <p:nvPr/>
        </p:nvCxnSpPr>
        <p:spPr>
          <a:xfrm>
            <a:off x="0" y="1000125"/>
            <a:ext cx="9144000" cy="1588"/>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 name="11 Grupo"/>
          <p:cNvGrpSpPr>
            <a:grpSpLocks/>
          </p:cNvGrpSpPr>
          <p:nvPr/>
        </p:nvGrpSpPr>
        <p:grpSpPr bwMode="auto">
          <a:xfrm>
            <a:off x="-71438" y="0"/>
            <a:ext cx="881063" cy="6858000"/>
            <a:chOff x="-71470" y="0"/>
            <a:chExt cx="881101" cy="6858000"/>
          </a:xfrm>
        </p:grpSpPr>
        <p:pic>
          <p:nvPicPr>
            <p:cNvPr id="23565" name="13 Imagen" descr="BANDERA.bmp"/>
            <p:cNvPicPr>
              <a:picLocks noChangeAspect="1"/>
            </p:cNvPicPr>
            <p:nvPr/>
          </p:nvPicPr>
          <p:blipFill>
            <a:blip r:embed="rId2" cstate="print"/>
            <a:srcRect t="2042"/>
            <a:stretch>
              <a:fillRect/>
            </a:stretch>
          </p:blipFill>
          <p:spPr bwMode="auto">
            <a:xfrm>
              <a:off x="1" y="0"/>
              <a:ext cx="785786" cy="6858000"/>
            </a:xfrm>
            <a:prstGeom prst="rect">
              <a:avLst/>
            </a:prstGeom>
            <a:noFill/>
            <a:ln w="9525">
              <a:noFill/>
              <a:miter lim="800000"/>
              <a:headEnd/>
              <a:tailEnd/>
            </a:ln>
          </p:spPr>
        </p:pic>
        <p:pic>
          <p:nvPicPr>
            <p:cNvPr id="23566" name="14 Imagen" descr="Copia de Escudo circulo.gif"/>
            <p:cNvPicPr>
              <a:picLocks noChangeAspect="1"/>
            </p:cNvPicPr>
            <p:nvPr/>
          </p:nvPicPr>
          <p:blipFill>
            <a:blip r:embed="rId3" cstate="print"/>
            <a:srcRect/>
            <a:stretch>
              <a:fillRect/>
            </a:stretch>
          </p:blipFill>
          <p:spPr bwMode="auto">
            <a:xfrm>
              <a:off x="-71470" y="214290"/>
              <a:ext cx="878089" cy="895335"/>
            </a:xfrm>
            <a:prstGeom prst="rect">
              <a:avLst/>
            </a:prstGeom>
            <a:noFill/>
            <a:ln w="9525">
              <a:noFill/>
              <a:miter lim="800000"/>
              <a:headEnd/>
              <a:tailEnd/>
            </a:ln>
          </p:spPr>
        </p:pic>
        <p:pic>
          <p:nvPicPr>
            <p:cNvPr id="23567" name="Picture 2" descr="espe"/>
            <p:cNvPicPr>
              <a:picLocks noChangeAspect="1" noChangeArrowheads="1"/>
            </p:cNvPicPr>
            <p:nvPr/>
          </p:nvPicPr>
          <p:blipFill>
            <a:blip r:embed="rId4" cstate="print"/>
            <a:srcRect l="5261" t="10297" r="5309" b="4750"/>
            <a:stretch>
              <a:fillRect/>
            </a:stretch>
          </p:blipFill>
          <p:spPr bwMode="auto">
            <a:xfrm>
              <a:off x="0" y="5572140"/>
              <a:ext cx="809631" cy="785818"/>
            </a:xfrm>
            <a:prstGeom prst="rect">
              <a:avLst/>
            </a:prstGeom>
            <a:noFill/>
            <a:ln w="9525">
              <a:noFill/>
              <a:miter lim="800000"/>
              <a:headEnd/>
              <a:tailEnd/>
            </a:ln>
          </p:spPr>
        </p:pic>
      </p:grpSp>
      <p:pic>
        <p:nvPicPr>
          <p:cNvPr id="14" name="13 Imagen" descr="ESMIL127.jpg"/>
          <p:cNvPicPr>
            <a:picLocks noChangeAspect="1"/>
          </p:cNvPicPr>
          <p:nvPr/>
        </p:nvPicPr>
        <p:blipFill>
          <a:blip r:embed="rId5" cstate="print"/>
          <a:stretch>
            <a:fillRect/>
          </a:stretch>
        </p:blipFill>
        <p:spPr>
          <a:xfrm>
            <a:off x="5652121" y="1124744"/>
            <a:ext cx="3491879" cy="2664296"/>
          </a:xfrm>
          <a:prstGeom prst="rect">
            <a:avLst/>
          </a:prstGeom>
        </p:spPr>
      </p:pic>
      <p:pic>
        <p:nvPicPr>
          <p:cNvPr id="15" name="14 Imagen" descr="Esmil35.jpg"/>
          <p:cNvPicPr>
            <a:picLocks noChangeAspect="1"/>
          </p:cNvPicPr>
          <p:nvPr/>
        </p:nvPicPr>
        <p:blipFill>
          <a:blip r:embed="rId6" cstate="print"/>
          <a:stretch>
            <a:fillRect/>
          </a:stretch>
        </p:blipFill>
        <p:spPr>
          <a:xfrm>
            <a:off x="5652120" y="3789040"/>
            <a:ext cx="3491880" cy="2854883"/>
          </a:xfrm>
          <a:prstGeom prst="rect">
            <a:avLst/>
          </a:prstGeom>
        </p:spPr>
      </p:pic>
      <p:pic>
        <p:nvPicPr>
          <p:cNvPr id="16" name="15 Imagen" descr="J0213506.GIF">
            <a:hlinkClick r:id="rId7" action="ppaction://hlinksldjump"/>
          </p:cNvPr>
          <p:cNvPicPr>
            <a:picLocks noChangeAspect="1"/>
          </p:cNvPicPr>
          <p:nvPr/>
        </p:nvPicPr>
        <p:blipFill>
          <a:blip r:embed="rId8" cstate="print"/>
          <a:stretch>
            <a:fillRect/>
          </a:stretch>
        </p:blipFill>
        <p:spPr>
          <a:xfrm>
            <a:off x="8001000" y="5905500"/>
            <a:ext cx="1143000" cy="9525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18 Imagen" descr="ESMIL95.jpg"/>
          <p:cNvPicPr>
            <a:picLocks noChangeAspect="1"/>
          </p:cNvPicPr>
          <p:nvPr/>
        </p:nvPicPr>
        <p:blipFill>
          <a:blip r:embed="rId2" cstate="print"/>
          <a:stretch>
            <a:fillRect/>
          </a:stretch>
        </p:blipFill>
        <p:spPr>
          <a:xfrm>
            <a:off x="5652120" y="3861048"/>
            <a:ext cx="3491880" cy="2996952"/>
          </a:xfrm>
          <a:prstGeom prst="rect">
            <a:avLst/>
          </a:prstGeom>
        </p:spPr>
      </p:pic>
      <p:sp>
        <p:nvSpPr>
          <p:cNvPr id="23554" name="AutoShape 11"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3555" name="AutoShape 13"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23556" name="AutoShape 15" descr="data:image/jpg;base64,/9j/4AAQSkZJRgABAQAAAQABAAD/2wBDAAkGBwgHBgkIBwgKCgkLDRYPDQwMDRsUFRAWIB0iIiAdHx8kKDQsJCYxJx8fLT0tMTU3Ojo6Iys/RD84QzQ5Ojf/2wBDAQoKCg0MDRoPDxo3JR8lNzc3Nzc3Nzc3Nzc3Nzc3Nzc3Nzc3Nzc3Nzc3Nzc3Nzc3Nzc3Nzc3Nzc3Nzc3Nzc3Nzf/wAARCACtANcDASIAAhEBAxEB/8QAHAAAAQUBAQEAAAAAAAAAAAAABQABAwQGAgcI/8QAPBAAAgEDAgMGAwYEBgIDAAAAAQIDAAQREiEFMUEGEyJRYXEHgaEUMpGxwfAjQtHhFSQzUmLxNIJDcrL/xAAYAQADAQEAAAAAAAAAAAAAAAAAAQIDBP/EACERAQEAAgICAwEBAQAAAAAAAAABAhESIQMTFDFBUQQi/9oADAMBAAIRAxEAPwDzpV08ueTk1FISzbKN9tvSiVtZGRVyds7n5EVLPw6OMFmY4XH7/flVAJjYqxIOCPpzNSxBpGAbGeuTip2tu6g1sQA37/tUkcLhcsBk7kimEf2ZfvllBHlXLHQcGPUDvvVgRZ2J2rtFC8lz+VIBjtr5R4FRMrYONsiik4jUEuyxjl71UkltsFe8Gc4z60AA4lvcE6QDjJPnVQLmj09tBcsV1AMu2fX9aEtD3bsmc6TjOKCQYrl+VWQgPKo5YieQoCDFPjautBHQ055Ug5C5pad67HKkozTBgKZhXQHipHANAcYp66xtTAelAcjnVm3/ANMVEqEnYVNEpXnQSQjervDrZi/ev4FXcetU+uOpo9Zo62sYfZgu4/Kg4jli8LacE422qARsUUuMNjcCiOkYO34imaIafSgw1oiAPD+lKrzoBy6mlQBWzARWh6q2B7dPzrriMUggdUI1toA67lv+6iUEcTg5hZEYHbbKjI+n5Vb4g6QrFJNnQJVdsDoqs36UghNjJPcaVXKxYLA+Z5UZs+CRNHqudRfH3VbAFV+HSxm0jmUqWlGssOuf6DA+VXo7gAbZHzqLaAqXhsiyMFA0g7UI4pO1oe6jwJiN8/y1qJJCfusQM459azPdR3d5LcuMgyFlJ5qB1+gqpSoKtnc3B7wBiGbBdt8Yp24bcAYLR7tvvyrQuzMSwA1cgPLP7zXLxsWO5IIJG3t/SqTtn5LC5UuVUN4gMKdx61WmtW71tfgJPNuRON8GtOIx3ZIchk2weoqpdwpLEf4elsFd/wCVv0zQNs/cQNbzNHIysy4yV5bioyMnHI0ci4UOIWsU4cxzHwsTghsZAPPyAqrxLhTWCRyGTvNRxsuKRhhFclQRuBUppwKAiKLp+6N6SoAOVd4yacDFARpGueQpPGvlUgG9JhmmEYRcfdFOqgdK7A2rk7GgzHApmcDc7Ck4wATyPL1q5aWgaItNH18OodKAn4TLGI2LKfvYDAdKKqdYyuCKGadIwoAGOQqWzfTcBTsCCaAIouRzNNID8htUkAycfnU0qRqnilQbcsigKB9aVPIyH7rof/YUqDVeLTvZ8T13SSiNFX7O6HAznLemdz9KF8Pvbl4msoleeWViIstnDMNOd/nWx7YQW0fBGa5Q51hY8HBVjnf2wPyrA2hlS6j+zFxK7BR3Zw2+2B8jU72HpfDLI2fD7e3PiaJAGOOZ3/vV2OJ2HL+1W47AW8aRrqKooXLHJ223NSww4fJPPeouRqf2RzvzHTHnWdvrGSxmdEy0T+JAoJxk7j3rcqyuRjcA1xewRvCXU4C8wDS5jTBwXSNITsTrPM4PKrUMyuqucgA71qV4ZbXPjaGJxnPiQHntUZ7P8Mib/wAOPIzlWJKn5E0+cRcWTeeJgrBlxpOof1qCKOa9cC3GdQXU38qVtRw+wgj7mK1t1VAQFKA/nUNzEkJCoiBQcDQMDYU5kJiG2lnHa2y2/NY8HOMaiMZP1B+dTXthb3CIkyK6F9JU7cwf1POuXkxKuQNLA5Pl0z9fpUPFLphwm4kUgMsWRnoR/emphrxLf7ZMtrq7lXIj3zlRyOahII5CmUkE+ldlt29qpLjSRuaWD0512N8fKusALnIBzQEeBmnKnSTXeB0APrmu9sYxQEvC7BuISmNGC6ULMeePKp/8Auu/Ve8i0c9YJ5e3OrPZw/xpiEJzH95TgAZH4ncUcOsERhRrbdwvQdB9R+84WzUIeFqsShmZQo0rqAycc/38qTWMZxmRsYNEls5SEZyMKOgrtbIaQut8gY3xT2AQ2MIwSzNnpyqvcyR2raLdArdSd8UWulgiwBNqxtgDP5UFmXNw5HLJIoCszySOS7E1IMkb1L3IzyrsRAcwN/OlsKDxGlRIWzyfcic48lpUbMe+IsIbhljAEkaWe6wiomc+Hlnz3GB7118PuCRC3k4pJAoaSf8Ay4fdolTKn2OSc+wrbvaQXEemeFHTIOlhkbHI/A71Z7hVBxtk52HP++a5vZ1pfEPaMgbj2PWoJFGaISoQDttQjid2LG0luGGdHTz9P35mnjdixMrxxjEjKq88scD8arXPF+FRKxku4GIByO8B9K8+4lfXN5IXuJC2TkKvJfahUxJJ8RxyFaTBO3ocXaiyh1IlzCVzgEt+FPLftekSpKsiEnBQ7cvSvM2578vepuH8Qn4dcCaJjgHLrnZhVcJC29EEjBstyBzzqVrnWpz/ADb78/3/AFqCKMSBNJ1BlBznO2POuwjHkD7DypdKV5lLLyOxqC8iFzYzwYZgUJGk7/7h9avackqwOCMHbpXVpAzEqV6FT+/maNk80KlSQQQRzBpHcmtF2j4NLFIL2IPIs7AuAudBK/qc0ACE4xVy7TYgaQl8KSMdRT62yNyfepDCjOWHLGdqYwHVueVMGEjA+IAipoyHAxyzv6CoO5l1aQpZt9l3ojwm0lRluJF0qCGCOmx8s5/GlaQ5wC3aKzNz3mVlYFIyMANv+Oxz9OtEkubWGZwS5bSPER160o7jvbfLqVOAEx0Uc+fU86i+xC/nWMOol3A1bZ9OVRtWk8F4s0xCy46BXHOr1xFK8LrGAHbkc7YocOA3sJJzEPLx+vtRYSOv+pGWbkSCME+m9FyLVA5bIrtKjjyNVWs1J2fPtWmW6UL4o2X1yKtWkNrdAsAkm4yCm4pc+jkYx7XSCeo8/wAa1dtw21MSSR20aM6gklQDy9aIrY2wIKW0Yx5oKmuJY7S2luZdQSNdTAfp9Kzue18QuaIQr4iFUdW2FKsPxfidxxScy3B8P8kY+6gzyA/WlWsl0nb2WKME1MsfQ06Jip4x51wXJ0aVZLYMpyBWY7T8NmubHu7fSSJAx1HHngfWtm4yMAVVu7RJIWBPMYqsc9JuLymXstfOuREm4yP4g3qg/ZniGWBhRRpyCZFr0pyQO7bBkQkc/wB9fzqnLH3jYbUMEjBrpx8lZ3F543Ze/Oc/ZwOedf8AauH7OwWtu8/ErsKEbBWNcZPlk8/wrei3GjnnPPJ6ZrG9vSjfYxHPHKra2YI4PiGPI7c60mW06U7jtY8MS2/DIFSJFCq8p1MAPTl+dC5O0vGH1YvpEyc/wwF/IUP7tmGQABTCEE/e+lVpK2OL8SD6hfXGrz1mjvZ/tZPDexR8TYzQuQplOzL03PUcqzfcoP5iSfI1LDZPPIUgSSVx/KgJPTpSpy165IhWIMSVKhgf/Vs/kGoPxHsxw+ZWaNO4dny0ijOAAMnB6ZY0W4cly3CIhfJidQO9wc74wTn1Bqbd4d/5kxv9f/xWFummtsoOx6PcRlL1kiIJk1Ll9jvjpn8sGpLbsfAIp3ubqRmViE0KBoA8wc5zj6GtTHGyMuSVDpqz/tJOd/xp4tKiIyrgY1uDt4ef0JH1o50uIMnAOGW/dqtvpeKMB5gTqI2JJPLJzjOP5vSqg4WbmdnLt3SZd9QzyH3dvYH8PXBhg04it4QTJLu+d9IBJXPsCWP/ANgKK8NtFBdV5IgXPPLEljSuej47Y9o3fOkL7Zot2fRVuSr2wJ07ShSwHoaNcVX/AA+0adLaOR8gDKjA8yTjkKAjjPElbY22j1GB+OaOXL6GtDcttrfKrqGPPemNrGFz3Rz7dap2PHZJoiXgUMhw3j29xmrfE+NpZwIY49czrkAnZV8zip3Z0OlWe1LDwwMdhyFPwuwuIbvvdPdxlSCCd6hPGrxniVXB7w7AKBgURt72cfebJ65FO2iRfSIdBvQrtVbXM/BZobaFpHZlyqc8Z3otbTmTIcDPnV9YAQD0NZ8tdr1uPFZbWSJsTI8bf7XUilXsjwrFLlhhW57ZzSrT3p9a8FqQAYpMNJ3qJ5UUYGc1yt0jEAbVVmdiMZPOk02cCoHkyxHnVSIqOa3QOsundvCSfPof36VXuIi+kYxvknyq6zCSIox5jHsapNf28SYv54osHk7gb9f1q5amx5f2mvbu/wCISwszRW8TsiRN4cYJGSPM0DksXCkoUI6HNeqXXE+zd1KY7uexlUtsT5b9fwqI9m+zfE4w3D31bL/48+QMem9dGOevuM7i8hlhkiJDfLfNHuzPBbXi9rLNLNLHJAzZRQMMMAjc8uta297A27RO8M9y0iDwKdJyfLOPerHZ/g9tY2r/AGFWJlPjdnyx8Jxn9+dXfJjZ0Uxu+12z7D8DhSNmtjM3dqT30hbnvyGB0P40Zg4TCI1s4oo4oljBdY1CrluuB7/Sh3224aNYJiFwviYjkFXTvWh4HcrdWplOBLL42z9Ppv8AM1zZZZa3WsmIVwq276xkR8q65jfyyBjl+FQ2Eff2kzYxpJj/APY8/wA8fjRe2Cw8WvLdgFEgjnGfUkN9V+ood2dgUcKUIoAlvp3z5/xX/QClvoaSLa5hIY//AA6PnqC/nvQziziBpEYa98IOWtF20+5Yhfxo3KTFM43JBzpB55IYb++1D7OxPFLxriRyILRysDY+9Iv83sCSfXJ9acy/RY64HbGOA3M5DzTEMduQzy/r7AdKucNZIrF7iVlCM7Ozk7AA6Qfp9ajhuINN/F3scbwuzae8ACSbsV3/AOWv5FaGXZnn7MWzRsssMukkx7qqhRjl6/kaX3TnRXna2OOQpaW4dAN3kbGR7Cgy9qZzNEbjhto4y+ohdyOmD7VReEnAHI/hXH2fACBlOncbdK1mOMZ22k3am4uJvu9yN9KIikD6UaisrzjcTXULwzhNKtowh5Zxg7efWggtI8k6BnOT0zR/ss8kHFLeKIFUkbu2C9RRl1Ojk7NNw+5s0aWW0mXQMAlDj05VeggkABMci/8AEqciti1srLpdCQd8V2IyWyc46jNYXy1p62ZiVwd0ffyU0ctdRthrBVvWp5PAfF908jVa4uVFtNGm8mk6RnmcbVNtyp6kTND3ikOA379aVA+y927WUqTHPdylQxbVnzFKjVg+xZptT6tXpioHy6jB3NKVSrYOQa5Az5gelJSOYFIzv4uQqo+pnAkO3OiONyWbbHOg15x63gOILfvs9WOAf3irm0WIOP3ctnwyaSAsshIUMM5GT970/vWAltxK5eSVmdzglhqJPv1rY3PaW41aJrC30Y+6RhvqNqJWkPDOMWDzw2sBK/eDRhSjAcjjp61tMuP2z1v9eaSWSd4h71tPmB8/0qO3iuLW8im4ZI5ulbVGsa5Zj5YHPOfwrf2NrwC5tL28itojb2zkl5FOPCCcgE0Z4Rc8Pltbe54TBEkMi6hpiVDnPIge30p5eXU+hwGGtjNbo4ASQqCy+RPMUDazl4Tel9hBdZKg74k6j5g59d/KtELxFhAIJf32NCe2HEIoOCfa2iLPDcQuCFJEeHBLnAzgAEH3rnxt3prcQnjUDteTQxjd1ijITfq5b6LVy3MqHKK4Pr86Bdju0EvaXtP34ijhijil79AQysSf4enO5PM8thq869CMUTjZFX5VpneP/NTjN9sxdX0UPGeEpcTKklxI0AUndgwBG3kGUDPrVnslHng9j6rJJ+Ln9Cax3awmD4m8NFxII4HgUQSsBhGIYBh7Pg/KuLX4gScNvOE8PsrGK5h+z26SnUdZdtyFIOBgtjfyqrhcsZopdXtre0sksfFLeytv9e7iwpxnRg7sR6A5+WKO29vFbW0UECaY41CoDvgAdfWsvwPjEPE+2t01zbGOWW0K2DMRpeJHYPgjmSwJz5VsSmklen5Vj5JcdSrx7eP/ABWg+w8UhktWkVbtzcMjBTH3i4BZeoPLIO249q3nYYQDs1ZyQXLXBuS0s0m+TKzHWMHcb/X3zRPjnBbLjdg9pewo4KnQ5Uaoyf5lPQiqvY3s/PwLhb2NzPFKO9MiGJMAagMjc/7tWPTHnteXkmXj0UxsyWbngdhdnVLaoH/3oSp/Ec6GXXZG3Zv8vNLGThRrAcYz8q1hUaRTqnI1lzs/V3CPKpLYNcyJHmRA5CkjBI5Zq3BYzjxIApxkHXgg1tm7M8O7xmjEkYJzpVsj5ZFSf4Nw61XvJ2bTy/iPgVp7UcKz3C5eIWaxkyl8YLoWyG9MVpWuwSGGd98HmPenjvOEQ5W3Mak8yqn86o8WXXZS/wCHt3szYAC8+e5xzrO3le1TqOrq9QP45FUA4ALAVUkdH8aSqTnpg5rNzcOvkYmW2mU4ySy8vxqKwuhBcxyd6NKnxe3yrWYfxNyaK1tnth4Cd1AJG2ceY86VU7jj0BOEiZsbathn5UqNZHuNVcAEb7nrVZoyfug4q0TnnuKjyQd9h5VivSleQSS2UqxjDMuBWLvIymVYEHOMEcjW/luUXbn7UGvrKG9YvIDqz94HBNXhlr7TlNsLMjk75Jo32KiczXgkT/LSqEKtyduv0J/GiScFs11CUysCcgF9vyq9mOCFViVY1TOlVHTrWtzliccdXsE4NwS3l4BfQQu0Rv5HRmYZwgYgbeen86N8FeycSWVt92x0wuMYwcbe+w5+ea7WXMikcz61X4Rw+DhaTLCSzzzNNI55lj/Sot3OzmIwYYmJKkbU0kR+zTgaGBjYFX3B2PMciPOowSQdJNSxvgDfYHf0NZzcU88+DvBJHup+OSuMAG3jjCbMzAEnPTAPTr6V6qU8Iz9DWFg7UzWvbv8AwJUjWxZAiIsQBEhUHmOnOtxHMp5mq81tu6WGtdPJvi1xi1u3k4XdcPnh4jZyq1rcMBpmhIOo+gJxjny6cq83tL2W2uo7iNmSaM6ldTgqfT61rfixa3cPbO5uJsvFcRo8LDONGNOPxBFAuz08Nvx6zlmt47iPvUBjcZByQDkfPNduHWEc2XeT0LsBwHjF/wAXse0XFJY0tbeFktox94phlUaQNhksdzk+W+a9NLA+lQJCYfBHhUGyqowAPKplXI3ya4fJnyrpwx4w61KmwJrhRgkY2Fddcg/Ks1pNtieVdjc7VCPu+1dpuaQTDA96Acfsrm5vUk0M9sqgLo3IPqKO5pA7jfFVLorNs1BbRgjUjgg8ifWry28apqWOQk+W9WRfkwXDvHpaGQoU5+1QX3F1tbVZDE2pyMKTjnVbtRxiR40e1eO6QOukhgRuV/vXnlzAHfXbQNGhOArvlh70b4h2ove90W8UcekZLykkfIClwzjN5d3kcV1aW1wkjBSY4vEM9fKtMZcZsrq9Alnw+4vXdI9AZBk6yRt8gaVeg/ZYI/uRoh/4qNxSpXy0/WgDMu2c5peM9anFv5ZrrutI3FZ7aKghLdMVFdAwCEKmoyShOu2etECMjI6V0kQYaifYUbAfBDFdQiSFtaZIDL1IOD+tQz2bLvjIozbwrEgjjUKg5ADapjAp50ci0xllNJJxi8spIiqW6KVfzJz/AG+tEu4PQkmjUtoqsW0AE8yBuaj7nTuAKfLYkDEDoc4NTKdWdiM8xV4KOtdG3jbpv70tmz9xwhrjj8XFdWl7aJUhBbwnJbXkDzBAB8xR9FGSRTi1A5nbnU0cI5b5PWi5bEmmZ+Iti992N4gFGXjQSjPUIwYj20hudeQ9l7KDiXazg0FuV0t3TS6zjDLu35HYedfQN3ZxXtlPZ3al4LhGjkUHGVIwdxQG17A8It+PQ8WUNptkRLS1VQqRaRzJG7nOTk9TW3i8sxwsrLPC3LcaEgliPXypguCasMpyDsfUcs1zprnao9OR70wUryqXFIigOAp5CuYJUkXKMrD0Oaj4mGawuFjYq7xEIQMnURyqj2et2tuFRIxOSWbSRjTk8vlT/Nl+6Fi2a5mcpC7INThSVU9TXOfOluaR6QRHvrbvQAplTxDH51n+1EnEDHDDbu6BVB1KMaz1Ga0rADmQBnmfliuLiMaDrAfJHh88nHKqxuqVx2x3Z6XiRkngcyOvdMw74FtDY2PrvttzzWnsTOrKty6FjFGQijG4HiP4kD5VaiiVEHd6QrAHwgAUotDjvApU8sMN/wB/2p5Z7KY6O2M52+dKnO3XFKpWtrFk43zUckIIOCD7GsM/xF4b9sn7y5CRvlQp8QVRtq26sDkY9B50Lf4p2jXBkkQgrAcIG215yMkDfkPLIJ9queHNl7MXpKwkocY38+tJItJGoivKZvizlQkMMoYsS8m3LUSFUHYbaRn3yDXNh8UBb38DXTSPB/E73QpIIYZXmckg9c9ar0Zj24vY44/SuyoU8hXn3C/ivwSVZmvXeFUUlCYzqkORjAGccz16fKq0Xxc4W13dF4pu47vMAGASw5hvLlt/eo9Pk/h88Xosp2JqlKee1ZbhXxE4LfmVZLkRFJQFeUaQUOCWA57bjffrVnifa3h1vPbNBdQvBJLpZs76dGdYxvgFgPXfyGT15T8OZwWZ996ljkwMAc96AzdruECURxXEZxu7k+EDSpG/uwFB+JfEHhUVrP8AZZQJgjYC7kNp2xnbmPXmPOnPHlb9Dni3qyY58vWplfyPLn6V4fefEWWRo0txJHGYAj6iSUYgBmU+oB5g41HFRX/xJvHutXD1aCBBpjRmOcYIyd/Y46b46k6fGzT7cXvIp84rxKz+Jt1brpZ2YiHSPAGUvnnvuBjb8d+tED8VBIFmkDRiPA7pV3l6Enpjntn+Ycsbz8fMe3F65lc48OcfOuS6jYsPTJFePWXxQM9zCl0hiQSs7Ohz4dzo9d2PPyFEuJ/Eq0XMKHXllYyIM9RkYx0Ax5HPTlS9GZ+zF6cXUczvTBh515Hd/FCGO4cW8UskajTGofG+Rli3M9RjG4xyO9UJPiNPIrSrKwcIQgK4OvOQQBsANIHU7npgVXx8k+2PaSVyM4PUU3d93sFAUb8uVebW/wAUuHtLDGyyqrAB2aMAKds8j7jl61a4n8U+ER3EaWPezKsg71yunUn/ABz+v4VPpzVPJi35HntTqBy61g4/idwea/jjDOkTllLNgYIAIYn13H4UXl7YcOeyaSG8i74Bi4zkJhSRnPnjH/VTfFnPw+caOe375AhOCGVhj0NdFNyOvXFZiDtzws8NjuJp171k3iUZKtpJ0+fkPeuLzt7wi0Jhe5jMo2GlsjODzI2GG2PlnNHryv4fKNQ+T4QNxyyPauRpAABBLf8AdeR8Z+JOp71LMyBzKvdOSdPd6SCpGduYPnnO5qhP8R5/sbLAjC6mkLySZICDYKqgeQA/ea0n+fOo9uL2z54pV4dB8R+JJE5aVu+OnQy74xscg7b5PL0pVXxsx7sWC2pCmp8YIrucpY9TSyQcU4503M0A4yeYpYp8kcjTZzQC5H9a6EhGME7bZpOMY9acp4Qc86A5L6hgk7f1rmlSoBiaWaRpxQDU/KuaegF86f501KgFj1pYp6THIAxQCx6U+P8Aql/LmnJwMigGwfKnDZGK63KknpTIuQzeX9/6UgRlYnOTnlnNcjlTMMGmpg+abNLnSFAKlSNKgP/Z"/>
          <p:cNvSpPr>
            <a:spLocks noChangeAspect="1" noChangeArrowheads="1"/>
          </p:cNvSpPr>
          <p:nvPr/>
        </p:nvSpPr>
        <p:spPr bwMode="auto">
          <a:xfrm>
            <a:off x="155575" y="-571500"/>
            <a:ext cx="1495425" cy="1200150"/>
          </a:xfrm>
          <a:prstGeom prst="rect">
            <a:avLst/>
          </a:prstGeom>
          <a:noFill/>
          <a:ln w="9525">
            <a:noFill/>
            <a:miter lim="800000"/>
            <a:headEnd/>
            <a:tailEnd/>
          </a:ln>
        </p:spPr>
        <p:txBody>
          <a:bodyPr/>
          <a:lstStyle/>
          <a:p>
            <a:endParaRPr lang="es-ES"/>
          </a:p>
        </p:txBody>
      </p:sp>
      <p:sp>
        <p:nvSpPr>
          <p:cNvPr id="10" name="9 CuadroTexto"/>
          <p:cNvSpPr txBox="1"/>
          <p:nvPr/>
        </p:nvSpPr>
        <p:spPr>
          <a:xfrm>
            <a:off x="827584" y="1194911"/>
            <a:ext cx="4786346" cy="5663089"/>
          </a:xfrm>
          <a:prstGeom prst="rect">
            <a:avLst/>
          </a:prstGeom>
          <a:gradFill>
            <a:gsLst>
              <a:gs pos="0">
                <a:schemeClr val="accent1">
                  <a:shade val="51000"/>
                  <a:satMod val="130000"/>
                  <a:alpha val="58000"/>
                </a:schemeClr>
              </a:gs>
              <a:gs pos="50000">
                <a:schemeClr val="accent1">
                  <a:shade val="93000"/>
                  <a:satMod val="130000"/>
                  <a:alpha val="50000"/>
                </a:schemeClr>
              </a:gs>
              <a:gs pos="100000">
                <a:schemeClr val="accent1">
                  <a:shade val="94000"/>
                  <a:satMod val="135000"/>
                  <a:alpha val="25000"/>
                </a:schemeClr>
              </a:gs>
            </a:gsLst>
          </a:gradFill>
        </p:spPr>
        <p:style>
          <a:lnRef idx="0">
            <a:schemeClr val="accent1"/>
          </a:lnRef>
          <a:fillRef idx="3">
            <a:schemeClr val="accent1"/>
          </a:fillRef>
          <a:effectRef idx="3">
            <a:schemeClr val="accent1"/>
          </a:effectRef>
          <a:fontRef idx="minor">
            <a:schemeClr val="lt1"/>
          </a:fontRef>
        </p:style>
        <p:txBody>
          <a:bodyPr wrap="square">
            <a:spAutoFit/>
          </a:bodyPr>
          <a:lstStyle/>
          <a:p>
            <a:pPr lvl="0" algn="just">
              <a:buFont typeface="Arial" pitchFamily="34" charset="0"/>
              <a:buChar char="•"/>
            </a:pPr>
            <a:r>
              <a:rPr lang="es-EC" sz="2600" dirty="0" smtClean="0">
                <a:latin typeface="Arial" pitchFamily="34" charset="0"/>
                <a:cs typeface="Arial" pitchFamily="34" charset="0"/>
              </a:rPr>
              <a:t>Las pruebas físicas de ingreso no prevén las marcas de cadetes en primero militar</a:t>
            </a:r>
          </a:p>
          <a:p>
            <a:pPr lvl="0" algn="just">
              <a:buFont typeface="Arial" pitchFamily="34" charset="0"/>
              <a:buChar char="•"/>
            </a:pPr>
            <a:endParaRPr lang="es-EC" sz="2600" dirty="0" smtClean="0">
              <a:latin typeface="Arial" pitchFamily="34" charset="0"/>
              <a:cs typeface="Arial" pitchFamily="34" charset="0"/>
            </a:endParaRPr>
          </a:p>
          <a:p>
            <a:pPr lvl="0" algn="just">
              <a:buFont typeface="Arial" pitchFamily="34" charset="0"/>
              <a:buChar char="•"/>
            </a:pPr>
            <a:r>
              <a:rPr lang="es-EC" sz="2600" dirty="0" smtClean="0">
                <a:latin typeface="Arial" pitchFamily="34" charset="0"/>
                <a:cs typeface="Arial" pitchFamily="34" charset="0"/>
              </a:rPr>
              <a:t>Las pruebas físicas de ingreso no estiman las deficiencias mas comunes en los cadetes</a:t>
            </a:r>
          </a:p>
          <a:p>
            <a:pPr lvl="0" algn="just">
              <a:buFont typeface="Arial" pitchFamily="34" charset="0"/>
              <a:buChar char="•"/>
            </a:pPr>
            <a:endParaRPr lang="es-EC" sz="2600" dirty="0" smtClean="0">
              <a:latin typeface="Arial" pitchFamily="34" charset="0"/>
              <a:cs typeface="Arial" pitchFamily="34" charset="0"/>
            </a:endParaRPr>
          </a:p>
          <a:p>
            <a:pPr lvl="0" algn="just">
              <a:buFont typeface="Arial" pitchFamily="34" charset="0"/>
              <a:buChar char="•"/>
            </a:pPr>
            <a:r>
              <a:rPr lang="es-EC" sz="2600" dirty="0" smtClean="0">
                <a:latin typeface="Arial" pitchFamily="34" charset="0"/>
                <a:cs typeface="Arial" pitchFamily="34" charset="0"/>
              </a:rPr>
              <a:t>Las pruebas físicas son buenas</a:t>
            </a:r>
          </a:p>
          <a:p>
            <a:pPr lvl="0" algn="just"/>
            <a:r>
              <a:rPr lang="es-EC" sz="2600" dirty="0" smtClean="0">
                <a:latin typeface="Arial" pitchFamily="34" charset="0"/>
                <a:cs typeface="Arial" pitchFamily="34" charset="0"/>
              </a:rPr>
              <a:t> </a:t>
            </a:r>
          </a:p>
          <a:p>
            <a:pPr lvl="0" algn="just">
              <a:buFont typeface="Arial" pitchFamily="34" charset="0"/>
              <a:buChar char="•"/>
            </a:pPr>
            <a:r>
              <a:rPr lang="es-EC" sz="2600" dirty="0" smtClean="0">
                <a:latin typeface="Arial" pitchFamily="34" charset="0"/>
                <a:cs typeface="Arial" pitchFamily="34" charset="0"/>
              </a:rPr>
              <a:t>Hay que subir las marcas de las pruebas físicas de ingreso</a:t>
            </a:r>
          </a:p>
          <a:p>
            <a:pPr marL="177800" lvl="3" indent="-163513" algn="just">
              <a:spcBef>
                <a:spcPct val="20000"/>
              </a:spcBef>
              <a:buSzPct val="90000"/>
              <a:buFont typeface="Arial" pitchFamily="34" charset="0"/>
              <a:buChar char="•"/>
              <a:defRPr/>
            </a:pPr>
            <a:endParaRPr lang="en-US" sz="20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30"/>
          <p:cNvSpPr>
            <a:spLocks noChangeArrowheads="1"/>
          </p:cNvSpPr>
          <p:nvPr/>
        </p:nvSpPr>
        <p:spPr bwMode="auto">
          <a:xfrm>
            <a:off x="571500" y="-245341"/>
            <a:ext cx="8572500" cy="1384995"/>
          </a:xfrm>
          <a:prstGeom prst="rect">
            <a:avLst/>
          </a:prstGeom>
          <a:gradFill>
            <a:gsLst>
              <a:gs pos="0">
                <a:schemeClr val="accent1">
                  <a:tint val="50000"/>
                  <a:satMod val="300000"/>
                  <a:alpha val="49000"/>
                </a:schemeClr>
              </a:gs>
              <a:gs pos="35000">
                <a:schemeClr val="accent1">
                  <a:tint val="37000"/>
                  <a:satMod val="300000"/>
                  <a:alpha val="0"/>
                </a:schemeClr>
              </a:gs>
              <a:gs pos="100000">
                <a:schemeClr val="accent1">
                  <a:tint val="15000"/>
                  <a:satMod val="350000"/>
                </a:schemeClr>
              </a:gs>
            </a:gsLst>
          </a:gradFill>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marL="971550" lvl="1" indent="-514350" eaLnBrk="0" hangingPunct="0">
              <a:buFont typeface="+mj-lt"/>
              <a:buAutoNum type="alphaUcPeriod" startAt="3"/>
              <a:defRPr/>
            </a:pPr>
            <a:endParaRPr lang="en-US" sz="2800" b="1" dirty="0" smtClean="0">
              <a:solidFill>
                <a:srgbClr val="0000CC"/>
              </a:solidFill>
            </a:endParaRPr>
          </a:p>
          <a:p>
            <a:pPr marL="971550" lvl="1" indent="-514350" eaLnBrk="0" hangingPunct="0">
              <a:buFont typeface="+mj-lt"/>
              <a:buAutoNum type="alphaUcPeriod" startAt="3"/>
              <a:defRPr/>
            </a:pPr>
            <a:r>
              <a:rPr lang="en-US" sz="2800" b="1" dirty="0" smtClean="0">
                <a:solidFill>
                  <a:srgbClr val="0000CC"/>
                </a:solidFill>
              </a:rPr>
              <a:t>HIPÓTESIS</a:t>
            </a:r>
            <a:endParaRPr lang="en-US" sz="2800" b="1" dirty="0">
              <a:solidFill>
                <a:srgbClr val="0000CC"/>
              </a:solidFill>
            </a:endParaRPr>
          </a:p>
          <a:p>
            <a:pPr marL="514350" indent="-514350" eaLnBrk="0" hangingPunct="0">
              <a:defRPr/>
            </a:pPr>
            <a:r>
              <a:rPr lang="en-US" sz="2800" b="1" dirty="0">
                <a:solidFill>
                  <a:srgbClr val="0000CC"/>
                </a:solidFill>
              </a:rPr>
              <a:t>  </a:t>
            </a:r>
          </a:p>
        </p:txBody>
      </p:sp>
      <p:cxnSp>
        <p:nvCxnSpPr>
          <p:cNvPr id="17" name="16 Conector recto"/>
          <p:cNvCxnSpPr/>
          <p:nvPr/>
        </p:nvCxnSpPr>
        <p:spPr>
          <a:xfrm>
            <a:off x="0" y="1000125"/>
            <a:ext cx="9144000" cy="1588"/>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2" name="11 Grupo"/>
          <p:cNvGrpSpPr>
            <a:grpSpLocks/>
          </p:cNvGrpSpPr>
          <p:nvPr/>
        </p:nvGrpSpPr>
        <p:grpSpPr bwMode="auto">
          <a:xfrm>
            <a:off x="-71438" y="0"/>
            <a:ext cx="881063" cy="6858000"/>
            <a:chOff x="-71470" y="0"/>
            <a:chExt cx="881101" cy="6858000"/>
          </a:xfrm>
        </p:grpSpPr>
        <p:pic>
          <p:nvPicPr>
            <p:cNvPr id="23565" name="13 Imagen" descr="BANDERA.bmp"/>
            <p:cNvPicPr>
              <a:picLocks noChangeAspect="1"/>
            </p:cNvPicPr>
            <p:nvPr/>
          </p:nvPicPr>
          <p:blipFill>
            <a:blip r:embed="rId3" cstate="print"/>
            <a:srcRect t="2042"/>
            <a:stretch>
              <a:fillRect/>
            </a:stretch>
          </p:blipFill>
          <p:spPr bwMode="auto">
            <a:xfrm>
              <a:off x="1" y="0"/>
              <a:ext cx="785786" cy="6858000"/>
            </a:xfrm>
            <a:prstGeom prst="rect">
              <a:avLst/>
            </a:prstGeom>
            <a:noFill/>
            <a:ln w="9525">
              <a:noFill/>
              <a:miter lim="800000"/>
              <a:headEnd/>
              <a:tailEnd/>
            </a:ln>
          </p:spPr>
        </p:pic>
        <p:pic>
          <p:nvPicPr>
            <p:cNvPr id="23566" name="14 Imagen" descr="Copia de Escudo circulo.gif"/>
            <p:cNvPicPr>
              <a:picLocks noChangeAspect="1"/>
            </p:cNvPicPr>
            <p:nvPr/>
          </p:nvPicPr>
          <p:blipFill>
            <a:blip r:embed="rId4" cstate="print"/>
            <a:srcRect/>
            <a:stretch>
              <a:fillRect/>
            </a:stretch>
          </p:blipFill>
          <p:spPr bwMode="auto">
            <a:xfrm>
              <a:off x="-71470" y="214290"/>
              <a:ext cx="878089" cy="895335"/>
            </a:xfrm>
            <a:prstGeom prst="rect">
              <a:avLst/>
            </a:prstGeom>
            <a:noFill/>
            <a:ln w="9525">
              <a:noFill/>
              <a:miter lim="800000"/>
              <a:headEnd/>
              <a:tailEnd/>
            </a:ln>
          </p:spPr>
        </p:pic>
        <p:pic>
          <p:nvPicPr>
            <p:cNvPr id="23567" name="Picture 2" descr="espe"/>
            <p:cNvPicPr>
              <a:picLocks noChangeAspect="1" noChangeArrowheads="1"/>
            </p:cNvPicPr>
            <p:nvPr/>
          </p:nvPicPr>
          <p:blipFill>
            <a:blip r:embed="rId5" cstate="print"/>
            <a:srcRect l="5261" t="10297" r="5309" b="4750"/>
            <a:stretch>
              <a:fillRect/>
            </a:stretch>
          </p:blipFill>
          <p:spPr bwMode="auto">
            <a:xfrm>
              <a:off x="0" y="5572140"/>
              <a:ext cx="809631" cy="785818"/>
            </a:xfrm>
            <a:prstGeom prst="rect">
              <a:avLst/>
            </a:prstGeom>
            <a:noFill/>
            <a:ln w="9525">
              <a:noFill/>
              <a:miter lim="800000"/>
              <a:headEnd/>
              <a:tailEnd/>
            </a:ln>
          </p:spPr>
        </p:pic>
      </p:grpSp>
      <p:pic>
        <p:nvPicPr>
          <p:cNvPr id="16" name="15 Imagen" descr="J0213506.GIF">
            <a:hlinkClick r:id="rId6" action="ppaction://hlinksldjump"/>
          </p:cNvPr>
          <p:cNvPicPr>
            <a:picLocks noChangeAspect="1"/>
          </p:cNvPicPr>
          <p:nvPr/>
        </p:nvPicPr>
        <p:blipFill>
          <a:blip r:embed="rId7" cstate="print"/>
          <a:stretch>
            <a:fillRect/>
          </a:stretch>
        </p:blipFill>
        <p:spPr>
          <a:xfrm>
            <a:off x="8001000" y="5905500"/>
            <a:ext cx="1143000" cy="952500"/>
          </a:xfrm>
          <a:prstGeom prst="rect">
            <a:avLst/>
          </a:prstGeom>
        </p:spPr>
      </p:pic>
      <p:pic>
        <p:nvPicPr>
          <p:cNvPr id="18" name="17 Imagen" descr="ESMIL135.jpg"/>
          <p:cNvPicPr>
            <a:picLocks noChangeAspect="1"/>
          </p:cNvPicPr>
          <p:nvPr/>
        </p:nvPicPr>
        <p:blipFill>
          <a:blip r:embed="rId8" cstate="print"/>
          <a:stretch>
            <a:fillRect/>
          </a:stretch>
        </p:blipFill>
        <p:spPr>
          <a:xfrm>
            <a:off x="5652120" y="1196752"/>
            <a:ext cx="3491880" cy="263654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1266</TotalTime>
  <Words>1572</Words>
  <Application>Microsoft Office PowerPoint</Application>
  <PresentationFormat>Presentación en pantalla (4:3)</PresentationFormat>
  <Paragraphs>1399</Paragraphs>
  <Slides>33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Arial</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Josimar Bravo</cp:lastModifiedBy>
  <cp:revision>119</cp:revision>
  <dcterms:created xsi:type="dcterms:W3CDTF">2011-06-27T15:46:02Z</dcterms:created>
  <dcterms:modified xsi:type="dcterms:W3CDTF">2017-06-23T14:08:45Z</dcterms:modified>
</cp:coreProperties>
</file>