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5"/>
  </p:notesMasterIdLst>
  <p:sldIdLst>
    <p:sldId id="256" r:id="rId2"/>
    <p:sldId id="257" r:id="rId3"/>
    <p:sldId id="258" r:id="rId4"/>
    <p:sldId id="284" r:id="rId5"/>
    <p:sldId id="259" r:id="rId6"/>
    <p:sldId id="260" r:id="rId7"/>
    <p:sldId id="261" r:id="rId8"/>
    <p:sldId id="262" r:id="rId9"/>
    <p:sldId id="263" r:id="rId10"/>
    <p:sldId id="264" r:id="rId11"/>
    <p:sldId id="265" r:id="rId12"/>
    <p:sldId id="266" r:id="rId13"/>
    <p:sldId id="267" r:id="rId14"/>
    <p:sldId id="268" r:id="rId15"/>
    <p:sldId id="285" r:id="rId16"/>
    <p:sldId id="269" r:id="rId17"/>
    <p:sldId id="286" r:id="rId18"/>
    <p:sldId id="271" r:id="rId19"/>
    <p:sldId id="287" r:id="rId20"/>
    <p:sldId id="272" r:id="rId21"/>
    <p:sldId id="273" r:id="rId22"/>
    <p:sldId id="288" r:id="rId23"/>
    <p:sldId id="274" r:id="rId24"/>
    <p:sldId id="289" r:id="rId25"/>
    <p:sldId id="275" r:id="rId26"/>
    <p:sldId id="276" r:id="rId27"/>
    <p:sldId id="277" r:id="rId28"/>
    <p:sldId id="278" r:id="rId29"/>
    <p:sldId id="279" r:id="rId30"/>
    <p:sldId id="280" r:id="rId31"/>
    <p:sldId id="281" r:id="rId32"/>
    <p:sldId id="282" r:id="rId33"/>
    <p:sldId id="283"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4EB"/>
    <a:srgbClr val="E4E4E8"/>
    <a:srgbClr val="CCCCFF"/>
    <a:srgbClr val="BAB9C9"/>
    <a:srgbClr val="CCE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TESIS%20ANGELICA\ANALSISI%20FINANCIERO%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a:pPr>
            <a:r>
              <a:rPr lang="es-EC" dirty="0"/>
              <a:t>Punto de Equilibrio</a:t>
            </a:r>
          </a:p>
        </c:rich>
      </c:tx>
      <c:layout/>
      <c:overlay val="0"/>
    </c:title>
    <c:autoTitleDeleted val="0"/>
    <c:plotArea>
      <c:layout/>
      <c:lineChart>
        <c:grouping val="standard"/>
        <c:varyColors val="0"/>
        <c:ser>
          <c:idx val="0"/>
          <c:order val="0"/>
          <c:tx>
            <c:strRef>
              <c:f>PE!$D$4</c:f>
              <c:strCache>
                <c:ptCount val="1"/>
                <c:pt idx="0">
                  <c:v>Costo Total</c:v>
                </c:pt>
              </c:strCache>
            </c:strRef>
          </c:tx>
          <c:marker>
            <c:symbol val="none"/>
          </c:marker>
          <c:cat>
            <c:numRef>
              <c:f>PE!$C$5:$C$21</c:f>
              <c:numCache>
                <c:formatCode>General</c:formatCode>
                <c:ptCount val="1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numRef>
          </c:cat>
          <c:val>
            <c:numRef>
              <c:f>PE!$D$5:$D$21</c:f>
              <c:numCache>
                <c:formatCode>General</c:formatCode>
                <c:ptCount val="17"/>
                <c:pt idx="0">
                  <c:v>42867.56</c:v>
                </c:pt>
                <c:pt idx="1">
                  <c:v>42867.56</c:v>
                </c:pt>
                <c:pt idx="2">
                  <c:v>42867.56</c:v>
                </c:pt>
                <c:pt idx="3">
                  <c:v>42867.56</c:v>
                </c:pt>
                <c:pt idx="4">
                  <c:v>42867.56</c:v>
                </c:pt>
                <c:pt idx="5">
                  <c:v>42867.56</c:v>
                </c:pt>
                <c:pt idx="6">
                  <c:v>42867.56</c:v>
                </c:pt>
                <c:pt idx="7">
                  <c:v>42867.56</c:v>
                </c:pt>
                <c:pt idx="8">
                  <c:v>42867.56</c:v>
                </c:pt>
                <c:pt idx="9">
                  <c:v>42867.56</c:v>
                </c:pt>
                <c:pt idx="10">
                  <c:v>42867.56</c:v>
                </c:pt>
                <c:pt idx="11">
                  <c:v>42867.56</c:v>
                </c:pt>
                <c:pt idx="12">
                  <c:v>42867.56</c:v>
                </c:pt>
                <c:pt idx="13">
                  <c:v>42867.56</c:v>
                </c:pt>
                <c:pt idx="14">
                  <c:v>42867.56</c:v>
                </c:pt>
                <c:pt idx="15">
                  <c:v>42867.56</c:v>
                </c:pt>
                <c:pt idx="16">
                  <c:v>42867.56</c:v>
                </c:pt>
              </c:numCache>
            </c:numRef>
          </c:val>
          <c:smooth val="0"/>
        </c:ser>
        <c:ser>
          <c:idx val="1"/>
          <c:order val="1"/>
          <c:tx>
            <c:strRef>
              <c:f>PE!$F$4</c:f>
              <c:strCache>
                <c:ptCount val="1"/>
                <c:pt idx="0">
                  <c:v>Ingreso Total</c:v>
                </c:pt>
              </c:strCache>
            </c:strRef>
          </c:tx>
          <c:marker>
            <c:symbol val="none"/>
          </c:marker>
          <c:cat>
            <c:numRef>
              <c:f>PE!$C$5:$C$21</c:f>
              <c:numCache>
                <c:formatCode>General</c:formatCode>
                <c:ptCount val="17"/>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numCache>
            </c:numRef>
          </c:cat>
          <c:val>
            <c:numRef>
              <c:f>PE!$F$5:$F$21</c:f>
              <c:numCache>
                <c:formatCode>General</c:formatCode>
                <c:ptCount val="17"/>
                <c:pt idx="0">
                  <c:v>0</c:v>
                </c:pt>
                <c:pt idx="1">
                  <c:v>6600</c:v>
                </c:pt>
                <c:pt idx="2">
                  <c:v>13200</c:v>
                </c:pt>
                <c:pt idx="3">
                  <c:v>19800</c:v>
                </c:pt>
                <c:pt idx="4">
                  <c:v>26400</c:v>
                </c:pt>
                <c:pt idx="5">
                  <c:v>33000</c:v>
                </c:pt>
                <c:pt idx="6">
                  <c:v>39600</c:v>
                </c:pt>
                <c:pt idx="7">
                  <c:v>46200</c:v>
                </c:pt>
                <c:pt idx="8">
                  <c:v>52800</c:v>
                </c:pt>
                <c:pt idx="9">
                  <c:v>59400</c:v>
                </c:pt>
                <c:pt idx="10">
                  <c:v>66000</c:v>
                </c:pt>
                <c:pt idx="11">
                  <c:v>72600</c:v>
                </c:pt>
                <c:pt idx="12">
                  <c:v>79200</c:v>
                </c:pt>
                <c:pt idx="13">
                  <c:v>85800</c:v>
                </c:pt>
                <c:pt idx="14">
                  <c:v>92400</c:v>
                </c:pt>
                <c:pt idx="15">
                  <c:v>99000</c:v>
                </c:pt>
                <c:pt idx="16">
                  <c:v>105600</c:v>
                </c:pt>
              </c:numCache>
            </c:numRef>
          </c:val>
          <c:smooth val="0"/>
        </c:ser>
        <c:dLbls>
          <c:showLegendKey val="0"/>
          <c:showVal val="0"/>
          <c:showCatName val="0"/>
          <c:showSerName val="0"/>
          <c:showPercent val="0"/>
          <c:showBubbleSize val="0"/>
        </c:dLbls>
        <c:marker val="1"/>
        <c:smooth val="0"/>
        <c:axId val="94243072"/>
        <c:axId val="101457920"/>
      </c:lineChart>
      <c:catAx>
        <c:axId val="94243072"/>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101457920"/>
        <c:crosses val="autoZero"/>
        <c:auto val="1"/>
        <c:lblAlgn val="ctr"/>
        <c:lblOffset val="100"/>
        <c:noMultiLvlLbl val="0"/>
      </c:catAx>
      <c:valAx>
        <c:axId val="101457920"/>
        <c:scaling>
          <c:orientation val="minMax"/>
        </c:scaling>
        <c:delete val="0"/>
        <c:axPos val="l"/>
        <c:majorGridlines/>
        <c:numFmt formatCode="General" sourceLinked="1"/>
        <c:majorTickMark val="none"/>
        <c:minorTickMark val="none"/>
        <c:tickLblPos val="nextTo"/>
        <c:txPr>
          <a:bodyPr rot="-60000000" vert="horz"/>
          <a:lstStyle/>
          <a:p>
            <a:pPr>
              <a:defRPr/>
            </a:pPr>
            <a:endParaRPr lang="es-EC"/>
          </a:p>
        </c:txPr>
        <c:crossAx val="94243072"/>
        <c:crosses val="autoZero"/>
        <c:crossBetween val="between"/>
      </c:valAx>
    </c:plotArea>
    <c:legend>
      <c:legendPos val="b"/>
      <c:layout/>
      <c:overlay val="0"/>
      <c:txPr>
        <a:bodyPr rot="0" vert="horz"/>
        <a:lstStyle/>
        <a:p>
          <a:pPr>
            <a:defRPr/>
          </a:pPr>
          <a:endParaRPr lang="es-EC"/>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841B5-7B3A-4673-A59F-B7EED3F62A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E33DEB94-B1EC-4B38-B21B-19E423C80EC5}">
      <dgm:prSet phldrT="[Texto]"/>
      <dgm:spPr/>
      <dgm:t>
        <a:bodyPr/>
        <a:lstStyle/>
        <a:p>
          <a:r>
            <a:rPr lang="es-EC" dirty="0" smtClean="0"/>
            <a:t>Viabilidad técnica</a:t>
          </a:r>
          <a:endParaRPr lang="es-EC" dirty="0"/>
        </a:p>
      </dgm:t>
    </dgm:pt>
    <dgm:pt modelId="{FC8CC6A6-DF83-4AB5-8FBE-E270C218ECE0}" type="parTrans" cxnId="{97726F77-0961-494C-8D72-3A6D661625B8}">
      <dgm:prSet/>
      <dgm:spPr/>
      <dgm:t>
        <a:bodyPr/>
        <a:lstStyle/>
        <a:p>
          <a:endParaRPr lang="es-EC"/>
        </a:p>
      </dgm:t>
    </dgm:pt>
    <dgm:pt modelId="{ACA91EDA-792B-47B9-9550-BF1E0877315C}" type="sibTrans" cxnId="{97726F77-0961-494C-8D72-3A6D661625B8}">
      <dgm:prSet/>
      <dgm:spPr/>
      <dgm:t>
        <a:bodyPr/>
        <a:lstStyle/>
        <a:p>
          <a:endParaRPr lang="es-EC"/>
        </a:p>
      </dgm:t>
    </dgm:pt>
    <dgm:pt modelId="{0AB249E1-893C-41B7-AFBC-74A737D24477}">
      <dgm:prSet phldrT="[Texto]"/>
      <dgm:spPr/>
      <dgm:t>
        <a:bodyPr/>
        <a:lstStyle/>
        <a:p>
          <a:r>
            <a:rPr lang="es-EC" b="0" dirty="0" smtClean="0"/>
            <a:t>Viabilidad económica</a:t>
          </a:r>
          <a:endParaRPr lang="es-EC" b="0" dirty="0"/>
        </a:p>
      </dgm:t>
    </dgm:pt>
    <dgm:pt modelId="{D4A94E03-D759-4106-BAAD-A0B0EE72F38D}" type="parTrans" cxnId="{F558C63C-75D8-4FBB-88BF-20890EAB7293}">
      <dgm:prSet/>
      <dgm:spPr/>
      <dgm:t>
        <a:bodyPr/>
        <a:lstStyle/>
        <a:p>
          <a:endParaRPr lang="es-EC"/>
        </a:p>
      </dgm:t>
    </dgm:pt>
    <dgm:pt modelId="{ECB20138-C422-4F07-A45F-EA68EF653853}" type="sibTrans" cxnId="{F558C63C-75D8-4FBB-88BF-20890EAB7293}">
      <dgm:prSet/>
      <dgm:spPr/>
      <dgm:t>
        <a:bodyPr/>
        <a:lstStyle/>
        <a:p>
          <a:endParaRPr lang="es-EC"/>
        </a:p>
      </dgm:t>
    </dgm:pt>
    <dgm:pt modelId="{E8EAD41C-5102-441A-B8AF-E26C266DA4CA}">
      <dgm:prSet phldrT="[Texto]"/>
      <dgm:spPr/>
      <dgm:t>
        <a:bodyPr/>
        <a:lstStyle/>
        <a:p>
          <a:r>
            <a:rPr lang="es-EC" dirty="0" smtClean="0"/>
            <a:t>Danza</a:t>
          </a:r>
          <a:endParaRPr lang="es-EC" dirty="0"/>
        </a:p>
      </dgm:t>
    </dgm:pt>
    <dgm:pt modelId="{A8BCDA42-9C8A-4CD7-9194-3501AD211DE8}" type="parTrans" cxnId="{2A98B651-796F-4D6A-926C-010B83033479}">
      <dgm:prSet/>
      <dgm:spPr/>
      <dgm:t>
        <a:bodyPr/>
        <a:lstStyle/>
        <a:p>
          <a:endParaRPr lang="es-EC"/>
        </a:p>
      </dgm:t>
    </dgm:pt>
    <dgm:pt modelId="{A640B8F6-9D4D-48D0-8682-98A0393C2081}" type="sibTrans" cxnId="{2A98B651-796F-4D6A-926C-010B83033479}">
      <dgm:prSet/>
      <dgm:spPr/>
      <dgm:t>
        <a:bodyPr/>
        <a:lstStyle/>
        <a:p>
          <a:endParaRPr lang="es-EC"/>
        </a:p>
      </dgm:t>
    </dgm:pt>
    <dgm:pt modelId="{E799DA1C-A29A-4552-ADA3-748BC4A7B1A9}">
      <dgm:prSet phldrT="[Texto]"/>
      <dgm:spPr/>
      <dgm:t>
        <a:bodyPr/>
        <a:lstStyle/>
        <a:p>
          <a:r>
            <a:rPr lang="es-EC" dirty="0" smtClean="0"/>
            <a:t>La danza es un movimiento puesto en forma rítmica y  espacial, una sucesión de movimientos que comienza, se desarrolla y finaliza (Murray, 1974, p.7) (García Ruso, 2003, pág. 16)</a:t>
          </a:r>
          <a:endParaRPr lang="es-EC" dirty="0"/>
        </a:p>
      </dgm:t>
    </dgm:pt>
    <dgm:pt modelId="{160C5B4E-5584-4170-8344-A9A26BBB42E9}" type="sibTrans" cxnId="{77A4C2B7-0453-4F12-9ECA-C7BE9185E82A}">
      <dgm:prSet/>
      <dgm:spPr/>
      <dgm:t>
        <a:bodyPr/>
        <a:lstStyle/>
        <a:p>
          <a:endParaRPr lang="es-EC"/>
        </a:p>
      </dgm:t>
    </dgm:pt>
    <dgm:pt modelId="{D48F0013-2D15-4AF3-ABF2-0C1F23E01D67}" type="parTrans" cxnId="{77A4C2B7-0453-4F12-9ECA-C7BE9185E82A}">
      <dgm:prSet/>
      <dgm:spPr/>
      <dgm:t>
        <a:bodyPr/>
        <a:lstStyle/>
        <a:p>
          <a:endParaRPr lang="es-EC"/>
        </a:p>
      </dgm:t>
    </dgm:pt>
    <dgm:pt modelId="{5252C82D-BEA5-4685-BBC7-ED46DD0041E2}">
      <dgm:prSet phldrT="[Texto]"/>
      <dgm:spPr/>
      <dgm:t>
        <a:bodyPr/>
        <a:lstStyle/>
        <a:p>
          <a:r>
            <a:rPr lang="es-EC" dirty="0" smtClean="0"/>
            <a:t>La viabilidad económica busca definir, mediante la comparación de los beneficios y costos estimados de un proyecto, si es rentable la inversión que demanda su implementación. (Chain, 2011, pág. 26)</a:t>
          </a:r>
          <a:endParaRPr lang="es-EC" dirty="0"/>
        </a:p>
      </dgm:t>
    </dgm:pt>
    <dgm:pt modelId="{8E292EE8-133D-4DF9-B4E0-0AC4C4BDCDEC}" type="sibTrans" cxnId="{3E4A0A8A-0876-4D72-90B5-510934D4C55F}">
      <dgm:prSet/>
      <dgm:spPr/>
      <dgm:t>
        <a:bodyPr/>
        <a:lstStyle/>
        <a:p>
          <a:endParaRPr lang="es-EC"/>
        </a:p>
      </dgm:t>
    </dgm:pt>
    <dgm:pt modelId="{582FE4BA-F357-4C1D-A225-E62B8BF57C1D}" type="parTrans" cxnId="{3E4A0A8A-0876-4D72-90B5-510934D4C55F}">
      <dgm:prSet/>
      <dgm:spPr/>
      <dgm:t>
        <a:bodyPr/>
        <a:lstStyle/>
        <a:p>
          <a:endParaRPr lang="es-EC"/>
        </a:p>
      </dgm:t>
    </dgm:pt>
    <dgm:pt modelId="{D111951F-483B-4228-AB99-C9FF2FD9DEDD}">
      <dgm:prSet phldrT="[Texto]"/>
      <dgm:spPr/>
      <dgm:t>
        <a:bodyPr/>
        <a:lstStyle/>
        <a:p>
          <a:r>
            <a:rPr lang="es-EC" dirty="0" smtClean="0"/>
            <a:t>La viabilidad técnica busca determinar si es posible, física o materialmente, “hacer” un proyecto, determinación que es realizada generalmente por los expertos propios del área en la que se sitúa el proyecto. (Chain, 2011, pág. 26)</a:t>
          </a:r>
          <a:endParaRPr lang="es-EC" dirty="0"/>
        </a:p>
      </dgm:t>
    </dgm:pt>
    <dgm:pt modelId="{88963B0E-2C44-4F41-9DB2-49FF5E3C050E}" type="sibTrans" cxnId="{425AEFCB-BF00-492A-A3CC-8BA3832C46F9}">
      <dgm:prSet/>
      <dgm:spPr/>
      <dgm:t>
        <a:bodyPr/>
        <a:lstStyle/>
        <a:p>
          <a:endParaRPr lang="es-EC"/>
        </a:p>
      </dgm:t>
    </dgm:pt>
    <dgm:pt modelId="{1620D525-67FF-4486-8494-DDA723171408}" type="parTrans" cxnId="{425AEFCB-BF00-492A-A3CC-8BA3832C46F9}">
      <dgm:prSet/>
      <dgm:spPr/>
      <dgm:t>
        <a:bodyPr/>
        <a:lstStyle/>
        <a:p>
          <a:endParaRPr lang="es-EC"/>
        </a:p>
      </dgm:t>
    </dgm:pt>
    <dgm:pt modelId="{B94344D8-88C7-4B08-A911-9AC081EB8B09}" type="pres">
      <dgm:prSet presAssocID="{57E841B5-7B3A-4673-A59F-B7EED3F62A63}" presName="Name0" presStyleCnt="0">
        <dgm:presLayoutVars>
          <dgm:dir/>
          <dgm:animLvl val="lvl"/>
          <dgm:resizeHandles val="exact"/>
        </dgm:presLayoutVars>
      </dgm:prSet>
      <dgm:spPr/>
      <dgm:t>
        <a:bodyPr/>
        <a:lstStyle/>
        <a:p>
          <a:endParaRPr lang="es-EC"/>
        </a:p>
      </dgm:t>
    </dgm:pt>
    <dgm:pt modelId="{F3A6CB46-2391-48CA-84BC-542F6406518B}" type="pres">
      <dgm:prSet presAssocID="{E33DEB94-B1EC-4B38-B21B-19E423C80EC5}" presName="linNode" presStyleCnt="0"/>
      <dgm:spPr/>
    </dgm:pt>
    <dgm:pt modelId="{918111F6-01BA-4F4C-A155-9D5D964DC31D}" type="pres">
      <dgm:prSet presAssocID="{E33DEB94-B1EC-4B38-B21B-19E423C80EC5}" presName="parentText" presStyleLbl="node1" presStyleIdx="0" presStyleCnt="3">
        <dgm:presLayoutVars>
          <dgm:chMax val="1"/>
          <dgm:bulletEnabled val="1"/>
        </dgm:presLayoutVars>
      </dgm:prSet>
      <dgm:spPr/>
      <dgm:t>
        <a:bodyPr/>
        <a:lstStyle/>
        <a:p>
          <a:endParaRPr lang="es-EC"/>
        </a:p>
      </dgm:t>
    </dgm:pt>
    <dgm:pt modelId="{48A6BFA2-F57B-406C-AB1B-20E81A9BA9FB}" type="pres">
      <dgm:prSet presAssocID="{E33DEB94-B1EC-4B38-B21B-19E423C80EC5}" presName="descendantText" presStyleLbl="alignAccFollowNode1" presStyleIdx="0" presStyleCnt="3">
        <dgm:presLayoutVars>
          <dgm:bulletEnabled val="1"/>
        </dgm:presLayoutVars>
      </dgm:prSet>
      <dgm:spPr/>
      <dgm:t>
        <a:bodyPr/>
        <a:lstStyle/>
        <a:p>
          <a:endParaRPr lang="es-EC"/>
        </a:p>
      </dgm:t>
    </dgm:pt>
    <dgm:pt modelId="{2B4EC921-3CE0-4907-B7D0-8DFCFE78D6A8}" type="pres">
      <dgm:prSet presAssocID="{ACA91EDA-792B-47B9-9550-BF1E0877315C}" presName="sp" presStyleCnt="0"/>
      <dgm:spPr/>
    </dgm:pt>
    <dgm:pt modelId="{8E0D86BC-DFF8-4DB7-9C0C-F4A54A699872}" type="pres">
      <dgm:prSet presAssocID="{0AB249E1-893C-41B7-AFBC-74A737D24477}" presName="linNode" presStyleCnt="0"/>
      <dgm:spPr/>
    </dgm:pt>
    <dgm:pt modelId="{9263E9E3-E45E-42F3-AC05-2DB0CCFDD544}" type="pres">
      <dgm:prSet presAssocID="{0AB249E1-893C-41B7-AFBC-74A737D24477}" presName="parentText" presStyleLbl="node1" presStyleIdx="1" presStyleCnt="3">
        <dgm:presLayoutVars>
          <dgm:chMax val="1"/>
          <dgm:bulletEnabled val="1"/>
        </dgm:presLayoutVars>
      </dgm:prSet>
      <dgm:spPr/>
      <dgm:t>
        <a:bodyPr/>
        <a:lstStyle/>
        <a:p>
          <a:endParaRPr lang="es-EC"/>
        </a:p>
      </dgm:t>
    </dgm:pt>
    <dgm:pt modelId="{8DAA4E56-5540-4EE7-80C9-0A904FC1785E}" type="pres">
      <dgm:prSet presAssocID="{0AB249E1-893C-41B7-AFBC-74A737D24477}" presName="descendantText" presStyleLbl="alignAccFollowNode1" presStyleIdx="1" presStyleCnt="3">
        <dgm:presLayoutVars>
          <dgm:bulletEnabled val="1"/>
        </dgm:presLayoutVars>
      </dgm:prSet>
      <dgm:spPr/>
      <dgm:t>
        <a:bodyPr/>
        <a:lstStyle/>
        <a:p>
          <a:endParaRPr lang="es-EC"/>
        </a:p>
      </dgm:t>
    </dgm:pt>
    <dgm:pt modelId="{679317F7-C807-4160-9028-33EF57C9F7B1}" type="pres">
      <dgm:prSet presAssocID="{ECB20138-C422-4F07-A45F-EA68EF653853}" presName="sp" presStyleCnt="0"/>
      <dgm:spPr/>
    </dgm:pt>
    <dgm:pt modelId="{75868CFC-5BB5-4005-8421-60C4F179871D}" type="pres">
      <dgm:prSet presAssocID="{E8EAD41C-5102-441A-B8AF-E26C266DA4CA}" presName="linNode" presStyleCnt="0"/>
      <dgm:spPr/>
    </dgm:pt>
    <dgm:pt modelId="{E681CDD4-827E-40DF-81A3-A6989090320E}" type="pres">
      <dgm:prSet presAssocID="{E8EAD41C-5102-441A-B8AF-E26C266DA4CA}" presName="parentText" presStyleLbl="node1" presStyleIdx="2" presStyleCnt="3">
        <dgm:presLayoutVars>
          <dgm:chMax val="1"/>
          <dgm:bulletEnabled val="1"/>
        </dgm:presLayoutVars>
      </dgm:prSet>
      <dgm:spPr/>
      <dgm:t>
        <a:bodyPr/>
        <a:lstStyle/>
        <a:p>
          <a:endParaRPr lang="es-EC"/>
        </a:p>
      </dgm:t>
    </dgm:pt>
    <dgm:pt modelId="{1FEC715D-1D22-433E-AB0D-62E60767EC3B}" type="pres">
      <dgm:prSet presAssocID="{E8EAD41C-5102-441A-B8AF-E26C266DA4CA}" presName="descendantText" presStyleLbl="alignAccFollowNode1" presStyleIdx="2" presStyleCnt="3">
        <dgm:presLayoutVars>
          <dgm:bulletEnabled val="1"/>
        </dgm:presLayoutVars>
      </dgm:prSet>
      <dgm:spPr/>
      <dgm:t>
        <a:bodyPr/>
        <a:lstStyle/>
        <a:p>
          <a:endParaRPr lang="es-EC"/>
        </a:p>
      </dgm:t>
    </dgm:pt>
  </dgm:ptLst>
  <dgm:cxnLst>
    <dgm:cxn modelId="{D5D1E781-2F09-4DA2-9F01-D38352CFDE64}" type="presOf" srcId="{E33DEB94-B1EC-4B38-B21B-19E423C80EC5}" destId="{918111F6-01BA-4F4C-A155-9D5D964DC31D}" srcOrd="0" destOrd="0" presId="urn:microsoft.com/office/officeart/2005/8/layout/vList5"/>
    <dgm:cxn modelId="{3E4A0A8A-0876-4D72-90B5-510934D4C55F}" srcId="{0AB249E1-893C-41B7-AFBC-74A737D24477}" destId="{5252C82D-BEA5-4685-BBC7-ED46DD0041E2}" srcOrd="0" destOrd="0" parTransId="{582FE4BA-F357-4C1D-A225-E62B8BF57C1D}" sibTransId="{8E292EE8-133D-4DF9-B4E0-0AC4C4BDCDEC}"/>
    <dgm:cxn modelId="{97726F77-0961-494C-8D72-3A6D661625B8}" srcId="{57E841B5-7B3A-4673-A59F-B7EED3F62A63}" destId="{E33DEB94-B1EC-4B38-B21B-19E423C80EC5}" srcOrd="0" destOrd="0" parTransId="{FC8CC6A6-DF83-4AB5-8FBE-E270C218ECE0}" sibTransId="{ACA91EDA-792B-47B9-9550-BF1E0877315C}"/>
    <dgm:cxn modelId="{33B3B899-D541-4F3E-9E69-48AA25975DEF}" type="presOf" srcId="{D111951F-483B-4228-AB99-C9FF2FD9DEDD}" destId="{48A6BFA2-F57B-406C-AB1B-20E81A9BA9FB}" srcOrd="0" destOrd="0" presId="urn:microsoft.com/office/officeart/2005/8/layout/vList5"/>
    <dgm:cxn modelId="{77A4C2B7-0453-4F12-9ECA-C7BE9185E82A}" srcId="{E8EAD41C-5102-441A-B8AF-E26C266DA4CA}" destId="{E799DA1C-A29A-4552-ADA3-748BC4A7B1A9}" srcOrd="0" destOrd="0" parTransId="{D48F0013-2D15-4AF3-ABF2-0C1F23E01D67}" sibTransId="{160C5B4E-5584-4170-8344-A9A26BBB42E9}"/>
    <dgm:cxn modelId="{CE144FC3-073E-466B-A209-4052EA2262C7}" type="presOf" srcId="{E799DA1C-A29A-4552-ADA3-748BC4A7B1A9}" destId="{1FEC715D-1D22-433E-AB0D-62E60767EC3B}" srcOrd="0" destOrd="0" presId="urn:microsoft.com/office/officeart/2005/8/layout/vList5"/>
    <dgm:cxn modelId="{998C2A01-0F8B-451A-94E5-8CAA132A4E52}" type="presOf" srcId="{5252C82D-BEA5-4685-BBC7-ED46DD0041E2}" destId="{8DAA4E56-5540-4EE7-80C9-0A904FC1785E}" srcOrd="0" destOrd="0" presId="urn:microsoft.com/office/officeart/2005/8/layout/vList5"/>
    <dgm:cxn modelId="{425AEFCB-BF00-492A-A3CC-8BA3832C46F9}" srcId="{E33DEB94-B1EC-4B38-B21B-19E423C80EC5}" destId="{D111951F-483B-4228-AB99-C9FF2FD9DEDD}" srcOrd="0" destOrd="0" parTransId="{1620D525-67FF-4486-8494-DDA723171408}" sibTransId="{88963B0E-2C44-4F41-9DB2-49FF5E3C050E}"/>
    <dgm:cxn modelId="{2A98B651-796F-4D6A-926C-010B83033479}" srcId="{57E841B5-7B3A-4673-A59F-B7EED3F62A63}" destId="{E8EAD41C-5102-441A-B8AF-E26C266DA4CA}" srcOrd="2" destOrd="0" parTransId="{A8BCDA42-9C8A-4CD7-9194-3501AD211DE8}" sibTransId="{A640B8F6-9D4D-48D0-8682-98A0393C2081}"/>
    <dgm:cxn modelId="{0585158E-8939-4518-9175-B43AD2C63D2B}" type="presOf" srcId="{57E841B5-7B3A-4673-A59F-B7EED3F62A63}" destId="{B94344D8-88C7-4B08-A911-9AC081EB8B09}" srcOrd="0" destOrd="0" presId="urn:microsoft.com/office/officeart/2005/8/layout/vList5"/>
    <dgm:cxn modelId="{B7725EC6-E85F-47A8-9846-1D10BCF41044}" type="presOf" srcId="{0AB249E1-893C-41B7-AFBC-74A737D24477}" destId="{9263E9E3-E45E-42F3-AC05-2DB0CCFDD544}" srcOrd="0" destOrd="0" presId="urn:microsoft.com/office/officeart/2005/8/layout/vList5"/>
    <dgm:cxn modelId="{F558C63C-75D8-4FBB-88BF-20890EAB7293}" srcId="{57E841B5-7B3A-4673-A59F-B7EED3F62A63}" destId="{0AB249E1-893C-41B7-AFBC-74A737D24477}" srcOrd="1" destOrd="0" parTransId="{D4A94E03-D759-4106-BAAD-A0B0EE72F38D}" sibTransId="{ECB20138-C422-4F07-A45F-EA68EF653853}"/>
    <dgm:cxn modelId="{D11F38C5-D273-4368-9A21-0718A78D6E0C}" type="presOf" srcId="{E8EAD41C-5102-441A-B8AF-E26C266DA4CA}" destId="{E681CDD4-827E-40DF-81A3-A6989090320E}" srcOrd="0" destOrd="0" presId="urn:microsoft.com/office/officeart/2005/8/layout/vList5"/>
    <dgm:cxn modelId="{159D29CD-9275-4CD2-AF1C-F3FF771C5022}" type="presParOf" srcId="{B94344D8-88C7-4B08-A911-9AC081EB8B09}" destId="{F3A6CB46-2391-48CA-84BC-542F6406518B}" srcOrd="0" destOrd="0" presId="urn:microsoft.com/office/officeart/2005/8/layout/vList5"/>
    <dgm:cxn modelId="{C672BFC5-2C4A-4A1C-AF35-D7D0BF76DBED}" type="presParOf" srcId="{F3A6CB46-2391-48CA-84BC-542F6406518B}" destId="{918111F6-01BA-4F4C-A155-9D5D964DC31D}" srcOrd="0" destOrd="0" presId="urn:microsoft.com/office/officeart/2005/8/layout/vList5"/>
    <dgm:cxn modelId="{754B022A-00DA-4FFD-B334-4E0DD1D8D3F6}" type="presParOf" srcId="{F3A6CB46-2391-48CA-84BC-542F6406518B}" destId="{48A6BFA2-F57B-406C-AB1B-20E81A9BA9FB}" srcOrd="1" destOrd="0" presId="urn:microsoft.com/office/officeart/2005/8/layout/vList5"/>
    <dgm:cxn modelId="{91459CEF-99A9-42DD-81B9-AEF76D1E6C53}" type="presParOf" srcId="{B94344D8-88C7-4B08-A911-9AC081EB8B09}" destId="{2B4EC921-3CE0-4907-B7D0-8DFCFE78D6A8}" srcOrd="1" destOrd="0" presId="urn:microsoft.com/office/officeart/2005/8/layout/vList5"/>
    <dgm:cxn modelId="{6D2D8BAA-D36D-4E55-A326-8CAABB70247C}" type="presParOf" srcId="{B94344D8-88C7-4B08-A911-9AC081EB8B09}" destId="{8E0D86BC-DFF8-4DB7-9C0C-F4A54A699872}" srcOrd="2" destOrd="0" presId="urn:microsoft.com/office/officeart/2005/8/layout/vList5"/>
    <dgm:cxn modelId="{693CD870-19A9-4772-8CEB-834DB87EC118}" type="presParOf" srcId="{8E0D86BC-DFF8-4DB7-9C0C-F4A54A699872}" destId="{9263E9E3-E45E-42F3-AC05-2DB0CCFDD544}" srcOrd="0" destOrd="0" presId="urn:microsoft.com/office/officeart/2005/8/layout/vList5"/>
    <dgm:cxn modelId="{5A1E4A0D-0E4E-4F6B-8471-EF7673CA547F}" type="presParOf" srcId="{8E0D86BC-DFF8-4DB7-9C0C-F4A54A699872}" destId="{8DAA4E56-5540-4EE7-80C9-0A904FC1785E}" srcOrd="1" destOrd="0" presId="urn:microsoft.com/office/officeart/2005/8/layout/vList5"/>
    <dgm:cxn modelId="{8DD77C5A-7CC7-43C1-A0C3-78E1CEE215A7}" type="presParOf" srcId="{B94344D8-88C7-4B08-A911-9AC081EB8B09}" destId="{679317F7-C807-4160-9028-33EF57C9F7B1}" srcOrd="3" destOrd="0" presId="urn:microsoft.com/office/officeart/2005/8/layout/vList5"/>
    <dgm:cxn modelId="{A72675B4-14BD-4FAC-A9AC-E6ACAD41EBDE}" type="presParOf" srcId="{B94344D8-88C7-4B08-A911-9AC081EB8B09}" destId="{75868CFC-5BB5-4005-8421-60C4F179871D}" srcOrd="4" destOrd="0" presId="urn:microsoft.com/office/officeart/2005/8/layout/vList5"/>
    <dgm:cxn modelId="{E7E886DC-DDCF-4FFD-8A81-EFE6E6783637}" type="presParOf" srcId="{75868CFC-5BB5-4005-8421-60C4F179871D}" destId="{E681CDD4-827E-40DF-81A3-A6989090320E}" srcOrd="0" destOrd="0" presId="urn:microsoft.com/office/officeart/2005/8/layout/vList5"/>
    <dgm:cxn modelId="{747306A9-5250-48E8-887C-F22AFE56EF66}" type="presParOf" srcId="{75868CFC-5BB5-4005-8421-60C4F179871D}" destId="{1FEC715D-1D22-433E-AB0D-62E60767EC3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6DB6F-C5B2-4713-846A-D921CD4CB6C6}" type="doc">
      <dgm:prSet loTypeId="urn:microsoft.com/office/officeart/2005/8/layout/orgChart1" loCatId="hierarchy" qsTypeId="urn:microsoft.com/office/officeart/2005/8/quickstyle/simple3" qsCatId="simple" csTypeId="urn:microsoft.com/office/officeart/2005/8/colors/accent5_3" csCatId="accent5" phldr="1"/>
      <dgm:spPr/>
      <dgm:t>
        <a:bodyPr/>
        <a:lstStyle/>
        <a:p>
          <a:endParaRPr lang="es-EC"/>
        </a:p>
      </dgm:t>
    </dgm:pt>
    <dgm:pt modelId="{A23349EC-3DDE-434A-B773-4903F6218FF8}">
      <dgm:prSet phldrT="[Texto]"/>
      <dgm:spPr/>
      <dgm:t>
        <a:bodyPr/>
        <a:lstStyle/>
        <a:p>
          <a:r>
            <a:rPr lang="es-EC" b="1" dirty="0">
              <a:latin typeface="Times New Roman" pitchFamily="18" charset="0"/>
              <a:cs typeface="Times New Roman" pitchFamily="18" charset="0"/>
            </a:rPr>
            <a:t>Dirección General</a:t>
          </a:r>
        </a:p>
      </dgm:t>
    </dgm:pt>
    <dgm:pt modelId="{C826CC95-95EF-4D50-B4D2-0D5C47A2423C}" type="parTrans" cxnId="{19BC1677-FF70-4332-BDB4-DD8934B9E640}">
      <dgm:prSet/>
      <dgm:spPr/>
      <dgm:t>
        <a:bodyPr/>
        <a:lstStyle/>
        <a:p>
          <a:endParaRPr lang="es-EC" b="0">
            <a:latin typeface="Times New Roman" pitchFamily="18" charset="0"/>
            <a:cs typeface="Times New Roman" pitchFamily="18" charset="0"/>
          </a:endParaRPr>
        </a:p>
      </dgm:t>
    </dgm:pt>
    <dgm:pt modelId="{1365EEC5-4A9B-4124-946C-99966097E675}" type="sibTrans" cxnId="{19BC1677-FF70-4332-BDB4-DD8934B9E640}">
      <dgm:prSet/>
      <dgm:spPr/>
      <dgm:t>
        <a:bodyPr/>
        <a:lstStyle/>
        <a:p>
          <a:endParaRPr lang="es-EC" b="0">
            <a:latin typeface="Times New Roman" pitchFamily="18" charset="0"/>
            <a:cs typeface="Times New Roman" pitchFamily="18" charset="0"/>
          </a:endParaRPr>
        </a:p>
      </dgm:t>
    </dgm:pt>
    <dgm:pt modelId="{9BF2FD8A-C1BD-4C65-81A6-E73F4D1A617D}" type="asst">
      <dgm:prSet phldrT="[Texto]"/>
      <dgm:spPr/>
      <dgm:t>
        <a:bodyPr/>
        <a:lstStyle/>
        <a:p>
          <a:r>
            <a:rPr lang="es-EC" b="0" dirty="0">
              <a:latin typeface="Times New Roman" pitchFamily="18" charset="0"/>
              <a:cs typeface="Times New Roman" pitchFamily="18" charset="0"/>
            </a:rPr>
            <a:t>Secretaria Administrativa</a:t>
          </a:r>
        </a:p>
      </dgm:t>
    </dgm:pt>
    <dgm:pt modelId="{FB07166A-8A6F-4523-A547-418016E41AC0}" type="parTrans" cxnId="{748C57FB-850C-4CC9-9993-EFAE7DFA7919}">
      <dgm:prSet/>
      <dgm:spPr/>
      <dgm:t>
        <a:bodyPr/>
        <a:lstStyle/>
        <a:p>
          <a:endParaRPr lang="es-EC" b="0">
            <a:latin typeface="Times New Roman" pitchFamily="18" charset="0"/>
            <a:cs typeface="Times New Roman" pitchFamily="18" charset="0"/>
          </a:endParaRPr>
        </a:p>
      </dgm:t>
    </dgm:pt>
    <dgm:pt modelId="{DC0D6265-EC30-40FB-9487-05E775CEE737}" type="sibTrans" cxnId="{748C57FB-850C-4CC9-9993-EFAE7DFA7919}">
      <dgm:prSet/>
      <dgm:spPr/>
      <dgm:t>
        <a:bodyPr/>
        <a:lstStyle/>
        <a:p>
          <a:endParaRPr lang="es-EC" b="0">
            <a:latin typeface="Times New Roman" pitchFamily="18" charset="0"/>
            <a:cs typeface="Times New Roman" pitchFamily="18" charset="0"/>
          </a:endParaRPr>
        </a:p>
      </dgm:t>
    </dgm:pt>
    <dgm:pt modelId="{87A90AB3-B917-4C41-9093-F8F9133A9BF4}">
      <dgm:prSet phldrT="[Texto]"/>
      <dgm:spPr/>
      <dgm:t>
        <a:bodyPr/>
        <a:lstStyle/>
        <a:p>
          <a:r>
            <a:rPr lang="es-EC" b="0" dirty="0">
              <a:latin typeface="Times New Roman" pitchFamily="18" charset="0"/>
              <a:cs typeface="Times New Roman" pitchFamily="18" charset="0"/>
            </a:rPr>
            <a:t>Contabilidad</a:t>
          </a:r>
        </a:p>
      </dgm:t>
    </dgm:pt>
    <dgm:pt modelId="{1DD59A4F-D612-42F4-B984-33D34805C0EF}" type="parTrans" cxnId="{D00E5B3A-B095-4D48-A15D-0847928F321F}">
      <dgm:prSet/>
      <dgm:spPr/>
      <dgm:t>
        <a:bodyPr/>
        <a:lstStyle/>
        <a:p>
          <a:endParaRPr lang="es-EC" b="0">
            <a:latin typeface="Times New Roman" pitchFamily="18" charset="0"/>
            <a:cs typeface="Times New Roman" pitchFamily="18" charset="0"/>
          </a:endParaRPr>
        </a:p>
      </dgm:t>
    </dgm:pt>
    <dgm:pt modelId="{81522071-A43D-47E4-9AE8-7297DE840A9B}" type="sibTrans" cxnId="{D00E5B3A-B095-4D48-A15D-0847928F321F}">
      <dgm:prSet/>
      <dgm:spPr/>
      <dgm:t>
        <a:bodyPr/>
        <a:lstStyle/>
        <a:p>
          <a:endParaRPr lang="es-EC" b="0">
            <a:latin typeface="Times New Roman" pitchFamily="18" charset="0"/>
            <a:cs typeface="Times New Roman" pitchFamily="18" charset="0"/>
          </a:endParaRPr>
        </a:p>
      </dgm:t>
    </dgm:pt>
    <dgm:pt modelId="{27568D0D-05FB-4C63-A561-D02DE2F44987}">
      <dgm:prSet phldrT="[Texto]"/>
      <dgm:spPr/>
      <dgm:t>
        <a:bodyPr/>
        <a:lstStyle/>
        <a:p>
          <a:r>
            <a:rPr lang="es-EC" b="0" dirty="0">
              <a:latin typeface="Times New Roman" pitchFamily="18" charset="0"/>
              <a:cs typeface="Times New Roman" pitchFamily="18" charset="0"/>
            </a:rPr>
            <a:t>Servicio de danza</a:t>
          </a:r>
        </a:p>
      </dgm:t>
    </dgm:pt>
    <dgm:pt modelId="{685A5E35-1F55-4862-8BF9-4D8617C05C82}" type="parTrans" cxnId="{5D0A0F02-417E-4A4A-80AB-43BC36D7D4B1}">
      <dgm:prSet/>
      <dgm:spPr/>
      <dgm:t>
        <a:bodyPr/>
        <a:lstStyle/>
        <a:p>
          <a:endParaRPr lang="es-EC" b="0">
            <a:latin typeface="Times New Roman" pitchFamily="18" charset="0"/>
            <a:cs typeface="Times New Roman" pitchFamily="18" charset="0"/>
          </a:endParaRPr>
        </a:p>
      </dgm:t>
    </dgm:pt>
    <dgm:pt modelId="{8367DA70-30E9-4EFF-9F02-1FA7063AA8E5}" type="sibTrans" cxnId="{5D0A0F02-417E-4A4A-80AB-43BC36D7D4B1}">
      <dgm:prSet/>
      <dgm:spPr/>
      <dgm:t>
        <a:bodyPr/>
        <a:lstStyle/>
        <a:p>
          <a:endParaRPr lang="es-EC" b="0">
            <a:latin typeface="Times New Roman" pitchFamily="18" charset="0"/>
            <a:cs typeface="Times New Roman" pitchFamily="18" charset="0"/>
          </a:endParaRPr>
        </a:p>
      </dgm:t>
    </dgm:pt>
    <dgm:pt modelId="{2AAF5977-61BF-4A19-AABD-E7557E5EAF38}">
      <dgm:prSet phldrT="[Texto]"/>
      <dgm:spPr/>
      <dgm:t>
        <a:bodyPr/>
        <a:lstStyle/>
        <a:p>
          <a:r>
            <a:rPr lang="es-EC" b="0" dirty="0">
              <a:latin typeface="Times New Roman" pitchFamily="18" charset="0"/>
              <a:cs typeface="Times New Roman" pitchFamily="18" charset="0"/>
            </a:rPr>
            <a:t>Comercialización</a:t>
          </a:r>
        </a:p>
      </dgm:t>
    </dgm:pt>
    <dgm:pt modelId="{7FC1BA51-AB66-4E5F-A6AE-583D58BFF4DC}" type="parTrans" cxnId="{D214B830-ADBE-4971-A767-045B5188D16F}">
      <dgm:prSet/>
      <dgm:spPr/>
      <dgm:t>
        <a:bodyPr/>
        <a:lstStyle/>
        <a:p>
          <a:endParaRPr lang="es-EC" b="0">
            <a:latin typeface="Times New Roman" pitchFamily="18" charset="0"/>
            <a:cs typeface="Times New Roman" pitchFamily="18" charset="0"/>
          </a:endParaRPr>
        </a:p>
      </dgm:t>
    </dgm:pt>
    <dgm:pt modelId="{42009520-7142-45FB-AA48-A86C58EE05AB}" type="sibTrans" cxnId="{D214B830-ADBE-4971-A767-045B5188D16F}">
      <dgm:prSet/>
      <dgm:spPr/>
      <dgm:t>
        <a:bodyPr/>
        <a:lstStyle/>
        <a:p>
          <a:endParaRPr lang="es-EC" b="0">
            <a:latin typeface="Times New Roman" pitchFamily="18" charset="0"/>
            <a:cs typeface="Times New Roman" pitchFamily="18" charset="0"/>
          </a:endParaRPr>
        </a:p>
      </dgm:t>
    </dgm:pt>
    <dgm:pt modelId="{734C28B6-C0E3-43C7-BFFD-FD0CE7B6594D}">
      <dgm:prSet phldrT="[Texto]"/>
      <dgm:spPr/>
      <dgm:t>
        <a:bodyPr/>
        <a:lstStyle/>
        <a:p>
          <a:r>
            <a:rPr lang="es-EC" b="0" dirty="0">
              <a:latin typeface="Times New Roman" pitchFamily="18" charset="0"/>
              <a:cs typeface="Times New Roman" pitchFamily="18" charset="0"/>
            </a:rPr>
            <a:t>Aseo</a:t>
          </a:r>
        </a:p>
      </dgm:t>
    </dgm:pt>
    <dgm:pt modelId="{50CFA103-8674-472F-81EB-7A1E79117AC1}" type="parTrans" cxnId="{9AAF170E-E569-4030-A7AF-53DBA5AB0C25}">
      <dgm:prSet/>
      <dgm:spPr/>
      <dgm:t>
        <a:bodyPr/>
        <a:lstStyle/>
        <a:p>
          <a:endParaRPr lang="es-EC" b="0">
            <a:latin typeface="Times New Roman" pitchFamily="18" charset="0"/>
            <a:cs typeface="Times New Roman" pitchFamily="18" charset="0"/>
          </a:endParaRPr>
        </a:p>
      </dgm:t>
    </dgm:pt>
    <dgm:pt modelId="{FF1DB9AA-3E6A-4C3C-B83A-FF571ECBD94B}" type="sibTrans" cxnId="{9AAF170E-E569-4030-A7AF-53DBA5AB0C25}">
      <dgm:prSet/>
      <dgm:spPr/>
      <dgm:t>
        <a:bodyPr/>
        <a:lstStyle/>
        <a:p>
          <a:endParaRPr lang="es-EC" b="0">
            <a:latin typeface="Times New Roman" pitchFamily="18" charset="0"/>
            <a:cs typeface="Times New Roman" pitchFamily="18" charset="0"/>
          </a:endParaRPr>
        </a:p>
      </dgm:t>
    </dgm:pt>
    <dgm:pt modelId="{E752C496-A08D-4B37-8EC3-1445B3642222}" type="pres">
      <dgm:prSet presAssocID="{BBA6DB6F-C5B2-4713-846A-D921CD4CB6C6}" presName="hierChild1" presStyleCnt="0">
        <dgm:presLayoutVars>
          <dgm:orgChart val="1"/>
          <dgm:chPref val="1"/>
          <dgm:dir/>
          <dgm:animOne val="branch"/>
          <dgm:animLvl val="lvl"/>
          <dgm:resizeHandles/>
        </dgm:presLayoutVars>
      </dgm:prSet>
      <dgm:spPr/>
      <dgm:t>
        <a:bodyPr/>
        <a:lstStyle/>
        <a:p>
          <a:endParaRPr lang="es-EC"/>
        </a:p>
      </dgm:t>
    </dgm:pt>
    <dgm:pt modelId="{DBA20FC7-4DA2-4C89-A919-59EB8D6A0629}" type="pres">
      <dgm:prSet presAssocID="{A23349EC-3DDE-434A-B773-4903F6218FF8}" presName="hierRoot1" presStyleCnt="0">
        <dgm:presLayoutVars>
          <dgm:hierBranch val="init"/>
        </dgm:presLayoutVars>
      </dgm:prSet>
      <dgm:spPr/>
      <dgm:t>
        <a:bodyPr/>
        <a:lstStyle/>
        <a:p>
          <a:endParaRPr lang="es-EC"/>
        </a:p>
      </dgm:t>
    </dgm:pt>
    <dgm:pt modelId="{6EE34EEE-5B4D-42E9-AA3F-6501336FF3C0}" type="pres">
      <dgm:prSet presAssocID="{A23349EC-3DDE-434A-B773-4903F6218FF8}" presName="rootComposite1" presStyleCnt="0"/>
      <dgm:spPr/>
      <dgm:t>
        <a:bodyPr/>
        <a:lstStyle/>
        <a:p>
          <a:endParaRPr lang="es-EC"/>
        </a:p>
      </dgm:t>
    </dgm:pt>
    <dgm:pt modelId="{F0A44074-F6E8-45EA-97DA-8CD430CD2731}" type="pres">
      <dgm:prSet presAssocID="{A23349EC-3DDE-434A-B773-4903F6218FF8}" presName="rootText1" presStyleLbl="node0" presStyleIdx="0" presStyleCnt="1">
        <dgm:presLayoutVars>
          <dgm:chPref val="3"/>
        </dgm:presLayoutVars>
      </dgm:prSet>
      <dgm:spPr/>
      <dgm:t>
        <a:bodyPr/>
        <a:lstStyle/>
        <a:p>
          <a:endParaRPr lang="es-EC"/>
        </a:p>
      </dgm:t>
    </dgm:pt>
    <dgm:pt modelId="{D2E5541C-0576-4DD4-960D-6DAF18E284E3}" type="pres">
      <dgm:prSet presAssocID="{A23349EC-3DDE-434A-B773-4903F6218FF8}" presName="rootConnector1" presStyleLbl="node1" presStyleIdx="0" presStyleCnt="0"/>
      <dgm:spPr/>
      <dgm:t>
        <a:bodyPr/>
        <a:lstStyle/>
        <a:p>
          <a:endParaRPr lang="es-EC"/>
        </a:p>
      </dgm:t>
    </dgm:pt>
    <dgm:pt modelId="{73ABDDC1-3ADF-44E2-B0F6-B187AB3C7DDB}" type="pres">
      <dgm:prSet presAssocID="{A23349EC-3DDE-434A-B773-4903F6218FF8}" presName="hierChild2" presStyleCnt="0"/>
      <dgm:spPr/>
      <dgm:t>
        <a:bodyPr/>
        <a:lstStyle/>
        <a:p>
          <a:endParaRPr lang="es-EC"/>
        </a:p>
      </dgm:t>
    </dgm:pt>
    <dgm:pt modelId="{EBB19BDA-FCB1-409F-B373-73CD3BF59E2C}" type="pres">
      <dgm:prSet presAssocID="{1DD59A4F-D612-42F4-B984-33D34805C0EF}" presName="Name37" presStyleLbl="parChTrans1D2" presStyleIdx="0" presStyleCnt="5"/>
      <dgm:spPr/>
      <dgm:t>
        <a:bodyPr/>
        <a:lstStyle/>
        <a:p>
          <a:endParaRPr lang="es-EC"/>
        </a:p>
      </dgm:t>
    </dgm:pt>
    <dgm:pt modelId="{6198FA90-F2BD-4C26-A8E9-BD6C8F6B1275}" type="pres">
      <dgm:prSet presAssocID="{87A90AB3-B917-4C41-9093-F8F9133A9BF4}" presName="hierRoot2" presStyleCnt="0">
        <dgm:presLayoutVars>
          <dgm:hierBranch val="init"/>
        </dgm:presLayoutVars>
      </dgm:prSet>
      <dgm:spPr/>
      <dgm:t>
        <a:bodyPr/>
        <a:lstStyle/>
        <a:p>
          <a:endParaRPr lang="es-EC"/>
        </a:p>
      </dgm:t>
    </dgm:pt>
    <dgm:pt modelId="{A7CF5674-7844-40E6-BD94-0B7DE120BD26}" type="pres">
      <dgm:prSet presAssocID="{87A90AB3-B917-4C41-9093-F8F9133A9BF4}" presName="rootComposite" presStyleCnt="0"/>
      <dgm:spPr/>
      <dgm:t>
        <a:bodyPr/>
        <a:lstStyle/>
        <a:p>
          <a:endParaRPr lang="es-EC"/>
        </a:p>
      </dgm:t>
    </dgm:pt>
    <dgm:pt modelId="{CC9223D8-FECC-4A7E-BABB-B4CF311A1C7F}" type="pres">
      <dgm:prSet presAssocID="{87A90AB3-B917-4C41-9093-F8F9133A9BF4}" presName="rootText" presStyleLbl="node2" presStyleIdx="0" presStyleCnt="4">
        <dgm:presLayoutVars>
          <dgm:chPref val="3"/>
        </dgm:presLayoutVars>
      </dgm:prSet>
      <dgm:spPr/>
      <dgm:t>
        <a:bodyPr/>
        <a:lstStyle/>
        <a:p>
          <a:endParaRPr lang="es-EC"/>
        </a:p>
      </dgm:t>
    </dgm:pt>
    <dgm:pt modelId="{2CB0F1D6-C712-4294-AAEB-5FBABF661510}" type="pres">
      <dgm:prSet presAssocID="{87A90AB3-B917-4C41-9093-F8F9133A9BF4}" presName="rootConnector" presStyleLbl="node2" presStyleIdx="0" presStyleCnt="4"/>
      <dgm:spPr/>
      <dgm:t>
        <a:bodyPr/>
        <a:lstStyle/>
        <a:p>
          <a:endParaRPr lang="es-EC"/>
        </a:p>
      </dgm:t>
    </dgm:pt>
    <dgm:pt modelId="{CC95D7CB-E642-4E75-8E91-DFA865098533}" type="pres">
      <dgm:prSet presAssocID="{87A90AB3-B917-4C41-9093-F8F9133A9BF4}" presName="hierChild4" presStyleCnt="0"/>
      <dgm:spPr/>
      <dgm:t>
        <a:bodyPr/>
        <a:lstStyle/>
        <a:p>
          <a:endParaRPr lang="es-EC"/>
        </a:p>
      </dgm:t>
    </dgm:pt>
    <dgm:pt modelId="{A748292D-3FAE-4C06-86D8-E0188FC23D7D}" type="pres">
      <dgm:prSet presAssocID="{87A90AB3-B917-4C41-9093-F8F9133A9BF4}" presName="hierChild5" presStyleCnt="0"/>
      <dgm:spPr/>
      <dgm:t>
        <a:bodyPr/>
        <a:lstStyle/>
        <a:p>
          <a:endParaRPr lang="es-EC"/>
        </a:p>
      </dgm:t>
    </dgm:pt>
    <dgm:pt modelId="{07380A99-D001-48CF-AE10-EB6C12F48425}" type="pres">
      <dgm:prSet presAssocID="{685A5E35-1F55-4862-8BF9-4D8617C05C82}" presName="Name37" presStyleLbl="parChTrans1D2" presStyleIdx="1" presStyleCnt="5"/>
      <dgm:spPr/>
      <dgm:t>
        <a:bodyPr/>
        <a:lstStyle/>
        <a:p>
          <a:endParaRPr lang="es-EC"/>
        </a:p>
      </dgm:t>
    </dgm:pt>
    <dgm:pt modelId="{80D8BA1D-0DF8-4B98-BCC2-0D22F9CCA4E8}" type="pres">
      <dgm:prSet presAssocID="{27568D0D-05FB-4C63-A561-D02DE2F44987}" presName="hierRoot2" presStyleCnt="0">
        <dgm:presLayoutVars>
          <dgm:hierBranch val="init"/>
        </dgm:presLayoutVars>
      </dgm:prSet>
      <dgm:spPr/>
      <dgm:t>
        <a:bodyPr/>
        <a:lstStyle/>
        <a:p>
          <a:endParaRPr lang="es-EC"/>
        </a:p>
      </dgm:t>
    </dgm:pt>
    <dgm:pt modelId="{CA47187C-DDCC-4B6C-AB29-17137931809F}" type="pres">
      <dgm:prSet presAssocID="{27568D0D-05FB-4C63-A561-D02DE2F44987}" presName="rootComposite" presStyleCnt="0"/>
      <dgm:spPr/>
      <dgm:t>
        <a:bodyPr/>
        <a:lstStyle/>
        <a:p>
          <a:endParaRPr lang="es-EC"/>
        </a:p>
      </dgm:t>
    </dgm:pt>
    <dgm:pt modelId="{E1E66424-199A-43A2-84DE-30AE8412B1C6}" type="pres">
      <dgm:prSet presAssocID="{27568D0D-05FB-4C63-A561-D02DE2F44987}" presName="rootText" presStyleLbl="node2" presStyleIdx="1" presStyleCnt="4">
        <dgm:presLayoutVars>
          <dgm:chPref val="3"/>
        </dgm:presLayoutVars>
      </dgm:prSet>
      <dgm:spPr/>
      <dgm:t>
        <a:bodyPr/>
        <a:lstStyle/>
        <a:p>
          <a:endParaRPr lang="es-EC"/>
        </a:p>
      </dgm:t>
    </dgm:pt>
    <dgm:pt modelId="{FB1B2342-7461-47F6-8063-705392D6BC80}" type="pres">
      <dgm:prSet presAssocID="{27568D0D-05FB-4C63-A561-D02DE2F44987}" presName="rootConnector" presStyleLbl="node2" presStyleIdx="1" presStyleCnt="4"/>
      <dgm:spPr/>
      <dgm:t>
        <a:bodyPr/>
        <a:lstStyle/>
        <a:p>
          <a:endParaRPr lang="es-EC"/>
        </a:p>
      </dgm:t>
    </dgm:pt>
    <dgm:pt modelId="{51DBD739-F9AA-46E3-8BD2-8E4F1A35F172}" type="pres">
      <dgm:prSet presAssocID="{27568D0D-05FB-4C63-A561-D02DE2F44987}" presName="hierChild4" presStyleCnt="0"/>
      <dgm:spPr/>
      <dgm:t>
        <a:bodyPr/>
        <a:lstStyle/>
        <a:p>
          <a:endParaRPr lang="es-EC"/>
        </a:p>
      </dgm:t>
    </dgm:pt>
    <dgm:pt modelId="{A60C81BF-5A18-41A0-9807-83FE57D8705E}" type="pres">
      <dgm:prSet presAssocID="{27568D0D-05FB-4C63-A561-D02DE2F44987}" presName="hierChild5" presStyleCnt="0"/>
      <dgm:spPr/>
      <dgm:t>
        <a:bodyPr/>
        <a:lstStyle/>
        <a:p>
          <a:endParaRPr lang="es-EC"/>
        </a:p>
      </dgm:t>
    </dgm:pt>
    <dgm:pt modelId="{5F35C172-C706-4829-B3D6-FE1E63D86EF3}" type="pres">
      <dgm:prSet presAssocID="{7FC1BA51-AB66-4E5F-A6AE-583D58BFF4DC}" presName="Name37" presStyleLbl="parChTrans1D2" presStyleIdx="2" presStyleCnt="5"/>
      <dgm:spPr/>
      <dgm:t>
        <a:bodyPr/>
        <a:lstStyle/>
        <a:p>
          <a:endParaRPr lang="es-EC"/>
        </a:p>
      </dgm:t>
    </dgm:pt>
    <dgm:pt modelId="{034696EA-65FC-43C4-8120-75A02B681EF2}" type="pres">
      <dgm:prSet presAssocID="{2AAF5977-61BF-4A19-AABD-E7557E5EAF38}" presName="hierRoot2" presStyleCnt="0">
        <dgm:presLayoutVars>
          <dgm:hierBranch val="init"/>
        </dgm:presLayoutVars>
      </dgm:prSet>
      <dgm:spPr/>
      <dgm:t>
        <a:bodyPr/>
        <a:lstStyle/>
        <a:p>
          <a:endParaRPr lang="es-EC"/>
        </a:p>
      </dgm:t>
    </dgm:pt>
    <dgm:pt modelId="{5C55E8CE-C53D-4C2C-9831-603C988EF179}" type="pres">
      <dgm:prSet presAssocID="{2AAF5977-61BF-4A19-AABD-E7557E5EAF38}" presName="rootComposite" presStyleCnt="0"/>
      <dgm:spPr/>
      <dgm:t>
        <a:bodyPr/>
        <a:lstStyle/>
        <a:p>
          <a:endParaRPr lang="es-EC"/>
        </a:p>
      </dgm:t>
    </dgm:pt>
    <dgm:pt modelId="{A8F229EE-11A9-47AA-8A05-5C4230CDE8F7}" type="pres">
      <dgm:prSet presAssocID="{2AAF5977-61BF-4A19-AABD-E7557E5EAF38}" presName="rootText" presStyleLbl="node2" presStyleIdx="2" presStyleCnt="4">
        <dgm:presLayoutVars>
          <dgm:chPref val="3"/>
        </dgm:presLayoutVars>
      </dgm:prSet>
      <dgm:spPr/>
      <dgm:t>
        <a:bodyPr/>
        <a:lstStyle/>
        <a:p>
          <a:endParaRPr lang="es-EC"/>
        </a:p>
      </dgm:t>
    </dgm:pt>
    <dgm:pt modelId="{DC144C45-3143-4049-957B-9F86D8EB8029}" type="pres">
      <dgm:prSet presAssocID="{2AAF5977-61BF-4A19-AABD-E7557E5EAF38}" presName="rootConnector" presStyleLbl="node2" presStyleIdx="2" presStyleCnt="4"/>
      <dgm:spPr/>
      <dgm:t>
        <a:bodyPr/>
        <a:lstStyle/>
        <a:p>
          <a:endParaRPr lang="es-EC"/>
        </a:p>
      </dgm:t>
    </dgm:pt>
    <dgm:pt modelId="{863C1AB1-5912-4C0D-9B1C-766B4C317CE2}" type="pres">
      <dgm:prSet presAssocID="{2AAF5977-61BF-4A19-AABD-E7557E5EAF38}" presName="hierChild4" presStyleCnt="0"/>
      <dgm:spPr/>
      <dgm:t>
        <a:bodyPr/>
        <a:lstStyle/>
        <a:p>
          <a:endParaRPr lang="es-EC"/>
        </a:p>
      </dgm:t>
    </dgm:pt>
    <dgm:pt modelId="{6FC36C7B-ABDE-42B1-A33A-E37396DCB3A8}" type="pres">
      <dgm:prSet presAssocID="{2AAF5977-61BF-4A19-AABD-E7557E5EAF38}" presName="hierChild5" presStyleCnt="0"/>
      <dgm:spPr/>
      <dgm:t>
        <a:bodyPr/>
        <a:lstStyle/>
        <a:p>
          <a:endParaRPr lang="es-EC"/>
        </a:p>
      </dgm:t>
    </dgm:pt>
    <dgm:pt modelId="{63F57C8F-9B82-467E-8369-7E28E95DFBC6}" type="pres">
      <dgm:prSet presAssocID="{50CFA103-8674-472F-81EB-7A1E79117AC1}" presName="Name37" presStyleLbl="parChTrans1D2" presStyleIdx="3" presStyleCnt="5"/>
      <dgm:spPr/>
      <dgm:t>
        <a:bodyPr/>
        <a:lstStyle/>
        <a:p>
          <a:endParaRPr lang="es-EC"/>
        </a:p>
      </dgm:t>
    </dgm:pt>
    <dgm:pt modelId="{5EC58D85-B92E-4B79-A42F-D25650717270}" type="pres">
      <dgm:prSet presAssocID="{734C28B6-C0E3-43C7-BFFD-FD0CE7B6594D}" presName="hierRoot2" presStyleCnt="0">
        <dgm:presLayoutVars>
          <dgm:hierBranch val="init"/>
        </dgm:presLayoutVars>
      </dgm:prSet>
      <dgm:spPr/>
      <dgm:t>
        <a:bodyPr/>
        <a:lstStyle/>
        <a:p>
          <a:endParaRPr lang="es-EC"/>
        </a:p>
      </dgm:t>
    </dgm:pt>
    <dgm:pt modelId="{ECFE86B2-5096-4E8A-A3CB-56B283884A91}" type="pres">
      <dgm:prSet presAssocID="{734C28B6-C0E3-43C7-BFFD-FD0CE7B6594D}" presName="rootComposite" presStyleCnt="0"/>
      <dgm:spPr/>
      <dgm:t>
        <a:bodyPr/>
        <a:lstStyle/>
        <a:p>
          <a:endParaRPr lang="es-EC"/>
        </a:p>
      </dgm:t>
    </dgm:pt>
    <dgm:pt modelId="{048A196B-BAEE-48D8-BF35-9E4899D5F4D2}" type="pres">
      <dgm:prSet presAssocID="{734C28B6-C0E3-43C7-BFFD-FD0CE7B6594D}" presName="rootText" presStyleLbl="node2" presStyleIdx="3" presStyleCnt="4">
        <dgm:presLayoutVars>
          <dgm:chPref val="3"/>
        </dgm:presLayoutVars>
      </dgm:prSet>
      <dgm:spPr/>
      <dgm:t>
        <a:bodyPr/>
        <a:lstStyle/>
        <a:p>
          <a:endParaRPr lang="es-EC"/>
        </a:p>
      </dgm:t>
    </dgm:pt>
    <dgm:pt modelId="{D0060214-BF8D-45F1-8834-6EFB0FB1B823}" type="pres">
      <dgm:prSet presAssocID="{734C28B6-C0E3-43C7-BFFD-FD0CE7B6594D}" presName="rootConnector" presStyleLbl="node2" presStyleIdx="3" presStyleCnt="4"/>
      <dgm:spPr/>
      <dgm:t>
        <a:bodyPr/>
        <a:lstStyle/>
        <a:p>
          <a:endParaRPr lang="es-EC"/>
        </a:p>
      </dgm:t>
    </dgm:pt>
    <dgm:pt modelId="{955CE63A-D160-4ABC-A16E-52319D1B15A5}" type="pres">
      <dgm:prSet presAssocID="{734C28B6-C0E3-43C7-BFFD-FD0CE7B6594D}" presName="hierChild4" presStyleCnt="0"/>
      <dgm:spPr/>
      <dgm:t>
        <a:bodyPr/>
        <a:lstStyle/>
        <a:p>
          <a:endParaRPr lang="es-EC"/>
        </a:p>
      </dgm:t>
    </dgm:pt>
    <dgm:pt modelId="{901B7012-3C0A-4297-9057-ABDAA58459B8}" type="pres">
      <dgm:prSet presAssocID="{734C28B6-C0E3-43C7-BFFD-FD0CE7B6594D}" presName="hierChild5" presStyleCnt="0"/>
      <dgm:spPr/>
      <dgm:t>
        <a:bodyPr/>
        <a:lstStyle/>
        <a:p>
          <a:endParaRPr lang="es-EC"/>
        </a:p>
      </dgm:t>
    </dgm:pt>
    <dgm:pt modelId="{325149CC-6E66-447C-83FF-F738DCF47B3F}" type="pres">
      <dgm:prSet presAssocID="{A23349EC-3DDE-434A-B773-4903F6218FF8}" presName="hierChild3" presStyleCnt="0"/>
      <dgm:spPr/>
      <dgm:t>
        <a:bodyPr/>
        <a:lstStyle/>
        <a:p>
          <a:endParaRPr lang="es-EC"/>
        </a:p>
      </dgm:t>
    </dgm:pt>
    <dgm:pt modelId="{0E0979F3-21BB-4434-B591-C53295871592}" type="pres">
      <dgm:prSet presAssocID="{FB07166A-8A6F-4523-A547-418016E41AC0}" presName="Name111" presStyleLbl="parChTrans1D2" presStyleIdx="4" presStyleCnt="5"/>
      <dgm:spPr/>
      <dgm:t>
        <a:bodyPr/>
        <a:lstStyle/>
        <a:p>
          <a:endParaRPr lang="es-EC"/>
        </a:p>
      </dgm:t>
    </dgm:pt>
    <dgm:pt modelId="{2D629DCF-8BC7-4DA2-8848-9BFFC66EAA67}" type="pres">
      <dgm:prSet presAssocID="{9BF2FD8A-C1BD-4C65-81A6-E73F4D1A617D}" presName="hierRoot3" presStyleCnt="0">
        <dgm:presLayoutVars>
          <dgm:hierBranch val="init"/>
        </dgm:presLayoutVars>
      </dgm:prSet>
      <dgm:spPr/>
      <dgm:t>
        <a:bodyPr/>
        <a:lstStyle/>
        <a:p>
          <a:endParaRPr lang="es-EC"/>
        </a:p>
      </dgm:t>
    </dgm:pt>
    <dgm:pt modelId="{DCBFB7A7-6939-4693-B268-ED46EA555CE6}" type="pres">
      <dgm:prSet presAssocID="{9BF2FD8A-C1BD-4C65-81A6-E73F4D1A617D}" presName="rootComposite3" presStyleCnt="0"/>
      <dgm:spPr/>
      <dgm:t>
        <a:bodyPr/>
        <a:lstStyle/>
        <a:p>
          <a:endParaRPr lang="es-EC"/>
        </a:p>
      </dgm:t>
    </dgm:pt>
    <dgm:pt modelId="{D538C64D-AFF1-4345-9129-CAF1334AE838}" type="pres">
      <dgm:prSet presAssocID="{9BF2FD8A-C1BD-4C65-81A6-E73F4D1A617D}" presName="rootText3" presStyleLbl="asst1" presStyleIdx="0" presStyleCnt="1">
        <dgm:presLayoutVars>
          <dgm:chPref val="3"/>
        </dgm:presLayoutVars>
      </dgm:prSet>
      <dgm:spPr/>
      <dgm:t>
        <a:bodyPr/>
        <a:lstStyle/>
        <a:p>
          <a:endParaRPr lang="es-EC"/>
        </a:p>
      </dgm:t>
    </dgm:pt>
    <dgm:pt modelId="{86210408-A202-42B3-B254-0AA69C3125EE}" type="pres">
      <dgm:prSet presAssocID="{9BF2FD8A-C1BD-4C65-81A6-E73F4D1A617D}" presName="rootConnector3" presStyleLbl="asst1" presStyleIdx="0" presStyleCnt="1"/>
      <dgm:spPr/>
      <dgm:t>
        <a:bodyPr/>
        <a:lstStyle/>
        <a:p>
          <a:endParaRPr lang="es-EC"/>
        </a:p>
      </dgm:t>
    </dgm:pt>
    <dgm:pt modelId="{77326985-4EE5-46FF-B253-EE155E533A18}" type="pres">
      <dgm:prSet presAssocID="{9BF2FD8A-C1BD-4C65-81A6-E73F4D1A617D}" presName="hierChild6" presStyleCnt="0"/>
      <dgm:spPr/>
      <dgm:t>
        <a:bodyPr/>
        <a:lstStyle/>
        <a:p>
          <a:endParaRPr lang="es-EC"/>
        </a:p>
      </dgm:t>
    </dgm:pt>
    <dgm:pt modelId="{EFEC381C-5722-4208-B67E-DA858E1CA5E6}" type="pres">
      <dgm:prSet presAssocID="{9BF2FD8A-C1BD-4C65-81A6-E73F4D1A617D}" presName="hierChild7" presStyleCnt="0"/>
      <dgm:spPr/>
      <dgm:t>
        <a:bodyPr/>
        <a:lstStyle/>
        <a:p>
          <a:endParaRPr lang="es-EC"/>
        </a:p>
      </dgm:t>
    </dgm:pt>
  </dgm:ptLst>
  <dgm:cxnLst>
    <dgm:cxn modelId="{AFBF8074-3B07-413B-B949-5429FEEB27AD}" type="presOf" srcId="{734C28B6-C0E3-43C7-BFFD-FD0CE7B6594D}" destId="{048A196B-BAEE-48D8-BF35-9E4899D5F4D2}" srcOrd="0" destOrd="0" presId="urn:microsoft.com/office/officeart/2005/8/layout/orgChart1"/>
    <dgm:cxn modelId="{C6E600C2-51AD-48F0-A7A8-9452F1590704}" type="presOf" srcId="{2AAF5977-61BF-4A19-AABD-E7557E5EAF38}" destId="{A8F229EE-11A9-47AA-8A05-5C4230CDE8F7}" srcOrd="0" destOrd="0" presId="urn:microsoft.com/office/officeart/2005/8/layout/orgChart1"/>
    <dgm:cxn modelId="{7EC83B98-0E20-47B0-B3B2-547CFA6B6482}" type="presOf" srcId="{27568D0D-05FB-4C63-A561-D02DE2F44987}" destId="{E1E66424-199A-43A2-84DE-30AE8412B1C6}" srcOrd="0" destOrd="0" presId="urn:microsoft.com/office/officeart/2005/8/layout/orgChart1"/>
    <dgm:cxn modelId="{CC3D06AD-7C83-4FB0-B0AA-83E6D03F4A48}" type="presOf" srcId="{50CFA103-8674-472F-81EB-7A1E79117AC1}" destId="{63F57C8F-9B82-467E-8369-7E28E95DFBC6}" srcOrd="0" destOrd="0" presId="urn:microsoft.com/office/officeart/2005/8/layout/orgChart1"/>
    <dgm:cxn modelId="{9AAF170E-E569-4030-A7AF-53DBA5AB0C25}" srcId="{A23349EC-3DDE-434A-B773-4903F6218FF8}" destId="{734C28B6-C0E3-43C7-BFFD-FD0CE7B6594D}" srcOrd="4" destOrd="0" parTransId="{50CFA103-8674-472F-81EB-7A1E79117AC1}" sibTransId="{FF1DB9AA-3E6A-4C3C-B83A-FF571ECBD94B}"/>
    <dgm:cxn modelId="{E7C4BA32-E000-488F-837F-2813ACB0C833}" type="presOf" srcId="{685A5E35-1F55-4862-8BF9-4D8617C05C82}" destId="{07380A99-D001-48CF-AE10-EB6C12F48425}" srcOrd="0" destOrd="0" presId="urn:microsoft.com/office/officeart/2005/8/layout/orgChart1"/>
    <dgm:cxn modelId="{6D36FCAB-E067-4E99-93B7-7EB4E0BD254C}" type="presOf" srcId="{1DD59A4F-D612-42F4-B984-33D34805C0EF}" destId="{EBB19BDA-FCB1-409F-B373-73CD3BF59E2C}" srcOrd="0" destOrd="0" presId="urn:microsoft.com/office/officeart/2005/8/layout/orgChart1"/>
    <dgm:cxn modelId="{19BC1677-FF70-4332-BDB4-DD8934B9E640}" srcId="{BBA6DB6F-C5B2-4713-846A-D921CD4CB6C6}" destId="{A23349EC-3DDE-434A-B773-4903F6218FF8}" srcOrd="0" destOrd="0" parTransId="{C826CC95-95EF-4D50-B4D2-0D5C47A2423C}" sibTransId="{1365EEC5-4A9B-4124-946C-99966097E675}"/>
    <dgm:cxn modelId="{07383B2B-171A-4D19-97DC-AA577E9D3884}" type="presOf" srcId="{87A90AB3-B917-4C41-9093-F8F9133A9BF4}" destId="{2CB0F1D6-C712-4294-AAEB-5FBABF661510}" srcOrd="1" destOrd="0" presId="urn:microsoft.com/office/officeart/2005/8/layout/orgChart1"/>
    <dgm:cxn modelId="{604EF9CF-76F4-46E8-B950-A95854B55B58}" type="presOf" srcId="{734C28B6-C0E3-43C7-BFFD-FD0CE7B6594D}" destId="{D0060214-BF8D-45F1-8834-6EFB0FB1B823}" srcOrd="1" destOrd="0" presId="urn:microsoft.com/office/officeart/2005/8/layout/orgChart1"/>
    <dgm:cxn modelId="{D00E5B3A-B095-4D48-A15D-0847928F321F}" srcId="{A23349EC-3DDE-434A-B773-4903F6218FF8}" destId="{87A90AB3-B917-4C41-9093-F8F9133A9BF4}" srcOrd="1" destOrd="0" parTransId="{1DD59A4F-D612-42F4-B984-33D34805C0EF}" sibTransId="{81522071-A43D-47E4-9AE8-7297DE840A9B}"/>
    <dgm:cxn modelId="{393A0E47-BD8B-4566-BCD2-14C08B49271B}" type="presOf" srcId="{27568D0D-05FB-4C63-A561-D02DE2F44987}" destId="{FB1B2342-7461-47F6-8063-705392D6BC80}" srcOrd="1" destOrd="0" presId="urn:microsoft.com/office/officeart/2005/8/layout/orgChart1"/>
    <dgm:cxn modelId="{5D0A0F02-417E-4A4A-80AB-43BC36D7D4B1}" srcId="{A23349EC-3DDE-434A-B773-4903F6218FF8}" destId="{27568D0D-05FB-4C63-A561-D02DE2F44987}" srcOrd="2" destOrd="0" parTransId="{685A5E35-1F55-4862-8BF9-4D8617C05C82}" sibTransId="{8367DA70-30E9-4EFF-9F02-1FA7063AA8E5}"/>
    <dgm:cxn modelId="{D214B830-ADBE-4971-A767-045B5188D16F}" srcId="{A23349EC-3DDE-434A-B773-4903F6218FF8}" destId="{2AAF5977-61BF-4A19-AABD-E7557E5EAF38}" srcOrd="3" destOrd="0" parTransId="{7FC1BA51-AB66-4E5F-A6AE-583D58BFF4DC}" sibTransId="{42009520-7142-45FB-AA48-A86C58EE05AB}"/>
    <dgm:cxn modelId="{3DF74A1F-F86A-4F25-A35B-C0FC74EE2F7C}" type="presOf" srcId="{FB07166A-8A6F-4523-A547-418016E41AC0}" destId="{0E0979F3-21BB-4434-B591-C53295871592}" srcOrd="0" destOrd="0" presId="urn:microsoft.com/office/officeart/2005/8/layout/orgChart1"/>
    <dgm:cxn modelId="{896AB716-B9A9-44B3-8680-7B33175C322E}" type="presOf" srcId="{A23349EC-3DDE-434A-B773-4903F6218FF8}" destId="{D2E5541C-0576-4DD4-960D-6DAF18E284E3}" srcOrd="1" destOrd="0" presId="urn:microsoft.com/office/officeart/2005/8/layout/orgChart1"/>
    <dgm:cxn modelId="{11876891-6892-4E43-8F29-4D3A0F0DFE4A}" type="presOf" srcId="{A23349EC-3DDE-434A-B773-4903F6218FF8}" destId="{F0A44074-F6E8-45EA-97DA-8CD430CD2731}" srcOrd="0" destOrd="0" presId="urn:microsoft.com/office/officeart/2005/8/layout/orgChart1"/>
    <dgm:cxn modelId="{7E917B96-D9B5-4F0A-8514-9D01B1EE4BD6}" type="presOf" srcId="{BBA6DB6F-C5B2-4713-846A-D921CD4CB6C6}" destId="{E752C496-A08D-4B37-8EC3-1445B3642222}" srcOrd="0" destOrd="0" presId="urn:microsoft.com/office/officeart/2005/8/layout/orgChart1"/>
    <dgm:cxn modelId="{A31C6A97-8ADC-4724-BBEA-A78C4C5E0A16}" type="presOf" srcId="{87A90AB3-B917-4C41-9093-F8F9133A9BF4}" destId="{CC9223D8-FECC-4A7E-BABB-B4CF311A1C7F}" srcOrd="0" destOrd="0" presId="urn:microsoft.com/office/officeart/2005/8/layout/orgChart1"/>
    <dgm:cxn modelId="{C450B951-FF41-4BFB-A08C-661D92801E60}" type="presOf" srcId="{9BF2FD8A-C1BD-4C65-81A6-E73F4D1A617D}" destId="{D538C64D-AFF1-4345-9129-CAF1334AE838}" srcOrd="0" destOrd="0" presId="urn:microsoft.com/office/officeart/2005/8/layout/orgChart1"/>
    <dgm:cxn modelId="{A01ABFE4-A0C9-44A9-A4DE-70170F82AA2A}" type="presOf" srcId="{9BF2FD8A-C1BD-4C65-81A6-E73F4D1A617D}" destId="{86210408-A202-42B3-B254-0AA69C3125EE}" srcOrd="1" destOrd="0" presId="urn:microsoft.com/office/officeart/2005/8/layout/orgChart1"/>
    <dgm:cxn modelId="{962EC090-C959-4D2D-B689-A87C28B91AB8}" type="presOf" srcId="{2AAF5977-61BF-4A19-AABD-E7557E5EAF38}" destId="{DC144C45-3143-4049-957B-9F86D8EB8029}" srcOrd="1" destOrd="0" presId="urn:microsoft.com/office/officeart/2005/8/layout/orgChart1"/>
    <dgm:cxn modelId="{748C57FB-850C-4CC9-9993-EFAE7DFA7919}" srcId="{A23349EC-3DDE-434A-B773-4903F6218FF8}" destId="{9BF2FD8A-C1BD-4C65-81A6-E73F4D1A617D}" srcOrd="0" destOrd="0" parTransId="{FB07166A-8A6F-4523-A547-418016E41AC0}" sibTransId="{DC0D6265-EC30-40FB-9487-05E775CEE737}"/>
    <dgm:cxn modelId="{270D65EF-54C2-4596-B773-08F7A2BA5AE6}" type="presOf" srcId="{7FC1BA51-AB66-4E5F-A6AE-583D58BFF4DC}" destId="{5F35C172-C706-4829-B3D6-FE1E63D86EF3}" srcOrd="0" destOrd="0" presId="urn:microsoft.com/office/officeart/2005/8/layout/orgChart1"/>
    <dgm:cxn modelId="{C0C5F6EE-B8A6-4B3B-B828-604C55842117}" type="presParOf" srcId="{E752C496-A08D-4B37-8EC3-1445B3642222}" destId="{DBA20FC7-4DA2-4C89-A919-59EB8D6A0629}" srcOrd="0" destOrd="0" presId="urn:microsoft.com/office/officeart/2005/8/layout/orgChart1"/>
    <dgm:cxn modelId="{440803C3-FE49-4DA8-B1CB-CBF3566B05A8}" type="presParOf" srcId="{DBA20FC7-4DA2-4C89-A919-59EB8D6A0629}" destId="{6EE34EEE-5B4D-42E9-AA3F-6501336FF3C0}" srcOrd="0" destOrd="0" presId="urn:microsoft.com/office/officeart/2005/8/layout/orgChart1"/>
    <dgm:cxn modelId="{433A75EA-0FA9-45E2-ADF2-2C18BE40A207}" type="presParOf" srcId="{6EE34EEE-5B4D-42E9-AA3F-6501336FF3C0}" destId="{F0A44074-F6E8-45EA-97DA-8CD430CD2731}" srcOrd="0" destOrd="0" presId="urn:microsoft.com/office/officeart/2005/8/layout/orgChart1"/>
    <dgm:cxn modelId="{9E9D696B-E24F-4CEC-8C21-9852F75C9007}" type="presParOf" srcId="{6EE34EEE-5B4D-42E9-AA3F-6501336FF3C0}" destId="{D2E5541C-0576-4DD4-960D-6DAF18E284E3}" srcOrd="1" destOrd="0" presId="urn:microsoft.com/office/officeart/2005/8/layout/orgChart1"/>
    <dgm:cxn modelId="{F7647BC9-F72E-4FFC-B528-1EA90EBEB654}" type="presParOf" srcId="{DBA20FC7-4DA2-4C89-A919-59EB8D6A0629}" destId="{73ABDDC1-3ADF-44E2-B0F6-B187AB3C7DDB}" srcOrd="1" destOrd="0" presId="urn:microsoft.com/office/officeart/2005/8/layout/orgChart1"/>
    <dgm:cxn modelId="{EEE00595-214A-48C5-A2F7-BBD48EF00DAE}" type="presParOf" srcId="{73ABDDC1-3ADF-44E2-B0F6-B187AB3C7DDB}" destId="{EBB19BDA-FCB1-409F-B373-73CD3BF59E2C}" srcOrd="0" destOrd="0" presId="urn:microsoft.com/office/officeart/2005/8/layout/orgChart1"/>
    <dgm:cxn modelId="{B3A578B3-2491-4A30-9B4B-0E9B2B392B00}" type="presParOf" srcId="{73ABDDC1-3ADF-44E2-B0F6-B187AB3C7DDB}" destId="{6198FA90-F2BD-4C26-A8E9-BD6C8F6B1275}" srcOrd="1" destOrd="0" presId="urn:microsoft.com/office/officeart/2005/8/layout/orgChart1"/>
    <dgm:cxn modelId="{F6EF009D-5812-47C3-BBB7-FFA12E48898D}" type="presParOf" srcId="{6198FA90-F2BD-4C26-A8E9-BD6C8F6B1275}" destId="{A7CF5674-7844-40E6-BD94-0B7DE120BD26}" srcOrd="0" destOrd="0" presId="urn:microsoft.com/office/officeart/2005/8/layout/orgChart1"/>
    <dgm:cxn modelId="{BE0A6569-D730-494F-B644-667148F84315}" type="presParOf" srcId="{A7CF5674-7844-40E6-BD94-0B7DE120BD26}" destId="{CC9223D8-FECC-4A7E-BABB-B4CF311A1C7F}" srcOrd="0" destOrd="0" presId="urn:microsoft.com/office/officeart/2005/8/layout/orgChart1"/>
    <dgm:cxn modelId="{CD6631D9-DE29-42A3-94CC-178D6B76D441}" type="presParOf" srcId="{A7CF5674-7844-40E6-BD94-0B7DE120BD26}" destId="{2CB0F1D6-C712-4294-AAEB-5FBABF661510}" srcOrd="1" destOrd="0" presId="urn:microsoft.com/office/officeart/2005/8/layout/orgChart1"/>
    <dgm:cxn modelId="{3B6EC55C-78BC-4783-B05C-6D19F1A20E8F}" type="presParOf" srcId="{6198FA90-F2BD-4C26-A8E9-BD6C8F6B1275}" destId="{CC95D7CB-E642-4E75-8E91-DFA865098533}" srcOrd="1" destOrd="0" presId="urn:microsoft.com/office/officeart/2005/8/layout/orgChart1"/>
    <dgm:cxn modelId="{4F02BFDD-2B30-4AA5-B15C-6F5C703E1CFC}" type="presParOf" srcId="{6198FA90-F2BD-4C26-A8E9-BD6C8F6B1275}" destId="{A748292D-3FAE-4C06-86D8-E0188FC23D7D}" srcOrd="2" destOrd="0" presId="urn:microsoft.com/office/officeart/2005/8/layout/orgChart1"/>
    <dgm:cxn modelId="{752FAE4E-0497-4194-BF8D-65D617DCA6C9}" type="presParOf" srcId="{73ABDDC1-3ADF-44E2-B0F6-B187AB3C7DDB}" destId="{07380A99-D001-48CF-AE10-EB6C12F48425}" srcOrd="2" destOrd="0" presId="urn:microsoft.com/office/officeart/2005/8/layout/orgChart1"/>
    <dgm:cxn modelId="{8BABAC8C-1496-4888-AA20-F14D8B47564B}" type="presParOf" srcId="{73ABDDC1-3ADF-44E2-B0F6-B187AB3C7DDB}" destId="{80D8BA1D-0DF8-4B98-BCC2-0D22F9CCA4E8}" srcOrd="3" destOrd="0" presId="urn:microsoft.com/office/officeart/2005/8/layout/orgChart1"/>
    <dgm:cxn modelId="{095E1275-B660-480A-B84C-A381ED4E62A3}" type="presParOf" srcId="{80D8BA1D-0DF8-4B98-BCC2-0D22F9CCA4E8}" destId="{CA47187C-DDCC-4B6C-AB29-17137931809F}" srcOrd="0" destOrd="0" presId="urn:microsoft.com/office/officeart/2005/8/layout/orgChart1"/>
    <dgm:cxn modelId="{34D4F7AF-0319-466A-8FF7-03FB39A9F553}" type="presParOf" srcId="{CA47187C-DDCC-4B6C-AB29-17137931809F}" destId="{E1E66424-199A-43A2-84DE-30AE8412B1C6}" srcOrd="0" destOrd="0" presId="urn:microsoft.com/office/officeart/2005/8/layout/orgChart1"/>
    <dgm:cxn modelId="{F84286EE-B5D3-4818-A86C-F537CDF9BF05}" type="presParOf" srcId="{CA47187C-DDCC-4B6C-AB29-17137931809F}" destId="{FB1B2342-7461-47F6-8063-705392D6BC80}" srcOrd="1" destOrd="0" presId="urn:microsoft.com/office/officeart/2005/8/layout/orgChart1"/>
    <dgm:cxn modelId="{C0829DDD-9E10-4188-BCE2-CD1E3DB64A45}" type="presParOf" srcId="{80D8BA1D-0DF8-4B98-BCC2-0D22F9CCA4E8}" destId="{51DBD739-F9AA-46E3-8BD2-8E4F1A35F172}" srcOrd="1" destOrd="0" presId="urn:microsoft.com/office/officeart/2005/8/layout/orgChart1"/>
    <dgm:cxn modelId="{B74A4D41-57AA-41A7-8D9A-B7877F82CBE9}" type="presParOf" srcId="{80D8BA1D-0DF8-4B98-BCC2-0D22F9CCA4E8}" destId="{A60C81BF-5A18-41A0-9807-83FE57D8705E}" srcOrd="2" destOrd="0" presId="urn:microsoft.com/office/officeart/2005/8/layout/orgChart1"/>
    <dgm:cxn modelId="{1FED714F-08EB-4293-AB7A-7E1557DC632E}" type="presParOf" srcId="{73ABDDC1-3ADF-44E2-B0F6-B187AB3C7DDB}" destId="{5F35C172-C706-4829-B3D6-FE1E63D86EF3}" srcOrd="4" destOrd="0" presId="urn:microsoft.com/office/officeart/2005/8/layout/orgChart1"/>
    <dgm:cxn modelId="{9A5120DB-8080-41E4-8FF1-E8EA7C67379E}" type="presParOf" srcId="{73ABDDC1-3ADF-44E2-B0F6-B187AB3C7DDB}" destId="{034696EA-65FC-43C4-8120-75A02B681EF2}" srcOrd="5" destOrd="0" presId="urn:microsoft.com/office/officeart/2005/8/layout/orgChart1"/>
    <dgm:cxn modelId="{9D83790F-9C97-426A-9215-82C3A9572C5A}" type="presParOf" srcId="{034696EA-65FC-43C4-8120-75A02B681EF2}" destId="{5C55E8CE-C53D-4C2C-9831-603C988EF179}" srcOrd="0" destOrd="0" presId="urn:microsoft.com/office/officeart/2005/8/layout/orgChart1"/>
    <dgm:cxn modelId="{EDD68D40-895A-4090-A5C1-C939D7173F7E}" type="presParOf" srcId="{5C55E8CE-C53D-4C2C-9831-603C988EF179}" destId="{A8F229EE-11A9-47AA-8A05-5C4230CDE8F7}" srcOrd="0" destOrd="0" presId="urn:microsoft.com/office/officeart/2005/8/layout/orgChart1"/>
    <dgm:cxn modelId="{0833099B-F1A8-4611-A518-E94205E41FB4}" type="presParOf" srcId="{5C55E8CE-C53D-4C2C-9831-603C988EF179}" destId="{DC144C45-3143-4049-957B-9F86D8EB8029}" srcOrd="1" destOrd="0" presId="urn:microsoft.com/office/officeart/2005/8/layout/orgChart1"/>
    <dgm:cxn modelId="{15B15CED-400A-43D6-8D92-78B4060A5A7D}" type="presParOf" srcId="{034696EA-65FC-43C4-8120-75A02B681EF2}" destId="{863C1AB1-5912-4C0D-9B1C-766B4C317CE2}" srcOrd="1" destOrd="0" presId="urn:microsoft.com/office/officeart/2005/8/layout/orgChart1"/>
    <dgm:cxn modelId="{3D4FCB6A-2CCF-4AE4-A3B7-E88CDC7C7F29}" type="presParOf" srcId="{034696EA-65FC-43C4-8120-75A02B681EF2}" destId="{6FC36C7B-ABDE-42B1-A33A-E37396DCB3A8}" srcOrd="2" destOrd="0" presId="urn:microsoft.com/office/officeart/2005/8/layout/orgChart1"/>
    <dgm:cxn modelId="{9B8E83F2-BA88-4BBD-A7D4-61ABC4F54074}" type="presParOf" srcId="{73ABDDC1-3ADF-44E2-B0F6-B187AB3C7DDB}" destId="{63F57C8F-9B82-467E-8369-7E28E95DFBC6}" srcOrd="6" destOrd="0" presId="urn:microsoft.com/office/officeart/2005/8/layout/orgChart1"/>
    <dgm:cxn modelId="{63482805-AB81-4722-838D-02936830AE11}" type="presParOf" srcId="{73ABDDC1-3ADF-44E2-B0F6-B187AB3C7DDB}" destId="{5EC58D85-B92E-4B79-A42F-D25650717270}" srcOrd="7" destOrd="0" presId="urn:microsoft.com/office/officeart/2005/8/layout/orgChart1"/>
    <dgm:cxn modelId="{CC1C80A7-7060-4E15-A84D-8553B9B11A03}" type="presParOf" srcId="{5EC58D85-B92E-4B79-A42F-D25650717270}" destId="{ECFE86B2-5096-4E8A-A3CB-56B283884A91}" srcOrd="0" destOrd="0" presId="urn:microsoft.com/office/officeart/2005/8/layout/orgChart1"/>
    <dgm:cxn modelId="{3035E553-F69B-482A-A0FC-87D9ED43B4D7}" type="presParOf" srcId="{ECFE86B2-5096-4E8A-A3CB-56B283884A91}" destId="{048A196B-BAEE-48D8-BF35-9E4899D5F4D2}" srcOrd="0" destOrd="0" presId="urn:microsoft.com/office/officeart/2005/8/layout/orgChart1"/>
    <dgm:cxn modelId="{7DBC8A2A-F5EA-4CEA-AB75-466965FF190A}" type="presParOf" srcId="{ECFE86B2-5096-4E8A-A3CB-56B283884A91}" destId="{D0060214-BF8D-45F1-8834-6EFB0FB1B823}" srcOrd="1" destOrd="0" presId="urn:microsoft.com/office/officeart/2005/8/layout/orgChart1"/>
    <dgm:cxn modelId="{28A1FD7E-60D6-44EB-BC62-56933B46892C}" type="presParOf" srcId="{5EC58D85-B92E-4B79-A42F-D25650717270}" destId="{955CE63A-D160-4ABC-A16E-52319D1B15A5}" srcOrd="1" destOrd="0" presId="urn:microsoft.com/office/officeart/2005/8/layout/orgChart1"/>
    <dgm:cxn modelId="{4EC59A62-2951-449F-84DC-9DF5AACAE602}" type="presParOf" srcId="{5EC58D85-B92E-4B79-A42F-D25650717270}" destId="{901B7012-3C0A-4297-9057-ABDAA58459B8}" srcOrd="2" destOrd="0" presId="urn:microsoft.com/office/officeart/2005/8/layout/orgChart1"/>
    <dgm:cxn modelId="{F7C89D01-76E0-40C2-8B23-56C825D41FC7}" type="presParOf" srcId="{DBA20FC7-4DA2-4C89-A919-59EB8D6A0629}" destId="{325149CC-6E66-447C-83FF-F738DCF47B3F}" srcOrd="2" destOrd="0" presId="urn:microsoft.com/office/officeart/2005/8/layout/orgChart1"/>
    <dgm:cxn modelId="{DC5729B3-5CFC-43A6-B677-54D7CE267C4F}" type="presParOf" srcId="{325149CC-6E66-447C-83FF-F738DCF47B3F}" destId="{0E0979F3-21BB-4434-B591-C53295871592}" srcOrd="0" destOrd="0" presId="urn:microsoft.com/office/officeart/2005/8/layout/orgChart1"/>
    <dgm:cxn modelId="{487B3579-2C65-4747-9E63-6B9437D3C9F2}" type="presParOf" srcId="{325149CC-6E66-447C-83FF-F738DCF47B3F}" destId="{2D629DCF-8BC7-4DA2-8848-9BFFC66EAA67}" srcOrd="1" destOrd="0" presId="urn:microsoft.com/office/officeart/2005/8/layout/orgChart1"/>
    <dgm:cxn modelId="{6A382EEF-4CCC-45ED-A927-A82DE86FB665}" type="presParOf" srcId="{2D629DCF-8BC7-4DA2-8848-9BFFC66EAA67}" destId="{DCBFB7A7-6939-4693-B268-ED46EA555CE6}" srcOrd="0" destOrd="0" presId="urn:microsoft.com/office/officeart/2005/8/layout/orgChart1"/>
    <dgm:cxn modelId="{7908BE40-8B58-4AAF-9F87-922BF9B9DAD0}" type="presParOf" srcId="{DCBFB7A7-6939-4693-B268-ED46EA555CE6}" destId="{D538C64D-AFF1-4345-9129-CAF1334AE838}" srcOrd="0" destOrd="0" presId="urn:microsoft.com/office/officeart/2005/8/layout/orgChart1"/>
    <dgm:cxn modelId="{BA7AB57B-E3C3-462D-B5E9-D9029521A463}" type="presParOf" srcId="{DCBFB7A7-6939-4693-B268-ED46EA555CE6}" destId="{86210408-A202-42B3-B254-0AA69C3125EE}" srcOrd="1" destOrd="0" presId="urn:microsoft.com/office/officeart/2005/8/layout/orgChart1"/>
    <dgm:cxn modelId="{D08EC2C5-4E5C-4DD0-BD52-A38A3FE5FA15}" type="presParOf" srcId="{2D629DCF-8BC7-4DA2-8848-9BFFC66EAA67}" destId="{77326985-4EE5-46FF-B253-EE155E533A18}" srcOrd="1" destOrd="0" presId="urn:microsoft.com/office/officeart/2005/8/layout/orgChart1"/>
    <dgm:cxn modelId="{D6104912-CFFF-4F81-8F58-CFC248EA3B6B}" type="presParOf" srcId="{2D629DCF-8BC7-4DA2-8848-9BFFC66EAA67}" destId="{EFEC381C-5722-4208-B67E-DA858E1CA5E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BFA2-F57B-406C-AB1B-20E81A9BA9FB}">
      <dsp:nvSpPr>
        <dsp:cNvPr id="0" name=""/>
        <dsp:cNvSpPr/>
      </dsp:nvSpPr>
      <dsp:spPr>
        <a:xfrm rot="5400000">
          <a:off x="4967478" y="-1845278"/>
          <a:ext cx="1257299"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La viabilidad técnica busca determinar si es posible, física o materialmente, “hacer” un proyecto, determinación que es realizada generalmente por los expertos propios del área en la que se sitúa el proyecto. (Chain, 2011, pág. 26)</a:t>
          </a:r>
          <a:endParaRPr lang="es-EC" sz="1600" kern="1200" dirty="0"/>
        </a:p>
      </dsp:txBody>
      <dsp:txXfrm rot="-5400000">
        <a:off x="2962656" y="220920"/>
        <a:ext cx="5205568" cy="1134547"/>
      </dsp:txXfrm>
    </dsp:sp>
    <dsp:sp modelId="{918111F6-01BA-4F4C-A155-9D5D964DC31D}">
      <dsp:nvSpPr>
        <dsp:cNvPr id="0" name=""/>
        <dsp:cNvSpPr/>
      </dsp:nvSpPr>
      <dsp:spPr>
        <a:xfrm>
          <a:off x="0" y="2381"/>
          <a:ext cx="2962656" cy="157162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kern="1200" dirty="0" smtClean="0"/>
            <a:t>Viabilidad técnica</a:t>
          </a:r>
          <a:endParaRPr lang="es-EC" sz="3800" kern="1200" dirty="0"/>
        </a:p>
      </dsp:txBody>
      <dsp:txXfrm>
        <a:off x="76720" y="79101"/>
        <a:ext cx="2809216" cy="1418185"/>
      </dsp:txXfrm>
    </dsp:sp>
    <dsp:sp modelId="{8DAA4E56-5540-4EE7-80C9-0A904FC1785E}">
      <dsp:nvSpPr>
        <dsp:cNvPr id="0" name=""/>
        <dsp:cNvSpPr/>
      </dsp:nvSpPr>
      <dsp:spPr>
        <a:xfrm rot="5400000">
          <a:off x="4967478" y="-195072"/>
          <a:ext cx="1257299"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La viabilidad económica busca definir, mediante la comparación de los beneficios y costos estimados de un proyecto, si es rentable la inversión que demanda su implementación. (Chain, 2011, pág. 26)</a:t>
          </a:r>
          <a:endParaRPr lang="es-EC" sz="1600" kern="1200" dirty="0"/>
        </a:p>
      </dsp:txBody>
      <dsp:txXfrm rot="-5400000">
        <a:off x="2962656" y="1871126"/>
        <a:ext cx="5205568" cy="1134547"/>
      </dsp:txXfrm>
    </dsp:sp>
    <dsp:sp modelId="{9263E9E3-E45E-42F3-AC05-2DB0CCFDD544}">
      <dsp:nvSpPr>
        <dsp:cNvPr id="0" name=""/>
        <dsp:cNvSpPr/>
      </dsp:nvSpPr>
      <dsp:spPr>
        <a:xfrm>
          <a:off x="0" y="1652587"/>
          <a:ext cx="2962656" cy="157162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b="0" kern="1200" dirty="0" smtClean="0"/>
            <a:t>Viabilidad económica</a:t>
          </a:r>
          <a:endParaRPr lang="es-EC" sz="3800" b="0" kern="1200" dirty="0"/>
        </a:p>
      </dsp:txBody>
      <dsp:txXfrm>
        <a:off x="76720" y="1729307"/>
        <a:ext cx="2809216" cy="1418185"/>
      </dsp:txXfrm>
    </dsp:sp>
    <dsp:sp modelId="{1FEC715D-1D22-433E-AB0D-62E60767EC3B}">
      <dsp:nvSpPr>
        <dsp:cNvPr id="0" name=""/>
        <dsp:cNvSpPr/>
      </dsp:nvSpPr>
      <dsp:spPr>
        <a:xfrm rot="5400000">
          <a:off x="4967478" y="1455134"/>
          <a:ext cx="1257299" cy="526694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La danza es un movimiento puesto en forma rítmica y  espacial, una sucesión de movimientos que comienza, se desarrolla y finaliza (Murray, 1974, p.7) (García Ruso, 2003, pág. 16)</a:t>
          </a:r>
          <a:endParaRPr lang="es-EC" sz="1600" kern="1200" dirty="0"/>
        </a:p>
      </dsp:txBody>
      <dsp:txXfrm rot="-5400000">
        <a:off x="2962656" y="3521332"/>
        <a:ext cx="5205568" cy="1134547"/>
      </dsp:txXfrm>
    </dsp:sp>
    <dsp:sp modelId="{E681CDD4-827E-40DF-81A3-A6989090320E}">
      <dsp:nvSpPr>
        <dsp:cNvPr id="0" name=""/>
        <dsp:cNvSpPr/>
      </dsp:nvSpPr>
      <dsp:spPr>
        <a:xfrm>
          <a:off x="0" y="3302793"/>
          <a:ext cx="2962656" cy="157162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kern="1200" dirty="0" smtClean="0"/>
            <a:t>Danza</a:t>
          </a:r>
          <a:endParaRPr lang="es-EC" sz="3800" kern="1200" dirty="0"/>
        </a:p>
      </dsp:txBody>
      <dsp:txXfrm>
        <a:off x="76720" y="3379513"/>
        <a:ext cx="2809216" cy="1418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79F3-21BB-4434-B591-C53295871592}">
      <dsp:nvSpPr>
        <dsp:cNvPr id="0" name=""/>
        <dsp:cNvSpPr/>
      </dsp:nvSpPr>
      <dsp:spPr>
        <a:xfrm>
          <a:off x="2592839" y="1045223"/>
          <a:ext cx="123055" cy="539101"/>
        </a:xfrm>
        <a:custGeom>
          <a:avLst/>
          <a:gdLst/>
          <a:ahLst/>
          <a:cxnLst/>
          <a:rect l="0" t="0" r="0" b="0"/>
          <a:pathLst>
            <a:path>
              <a:moveTo>
                <a:pt x="123055" y="0"/>
              </a:moveTo>
              <a:lnTo>
                <a:pt x="123055" y="539101"/>
              </a:lnTo>
              <a:lnTo>
                <a:pt x="0" y="539101"/>
              </a:lnTo>
            </a:path>
          </a:pathLst>
        </a:custGeom>
        <a:noFill/>
        <a:ln w="2642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57C8F-9B82-467E-8369-7E28E95DFBC6}">
      <dsp:nvSpPr>
        <dsp:cNvPr id="0" name=""/>
        <dsp:cNvSpPr/>
      </dsp:nvSpPr>
      <dsp:spPr>
        <a:xfrm>
          <a:off x="2715895" y="1045223"/>
          <a:ext cx="2127105" cy="1078202"/>
        </a:xfrm>
        <a:custGeom>
          <a:avLst/>
          <a:gdLst/>
          <a:ahLst/>
          <a:cxnLst/>
          <a:rect l="0" t="0" r="0" b="0"/>
          <a:pathLst>
            <a:path>
              <a:moveTo>
                <a:pt x="0" y="0"/>
              </a:moveTo>
              <a:lnTo>
                <a:pt x="0" y="955146"/>
              </a:lnTo>
              <a:lnTo>
                <a:pt x="2127105" y="955146"/>
              </a:lnTo>
              <a:lnTo>
                <a:pt x="2127105" y="1078202"/>
              </a:lnTo>
            </a:path>
          </a:pathLst>
        </a:custGeom>
        <a:noFill/>
        <a:ln w="2642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35C172-C706-4829-B3D6-FE1E63D86EF3}">
      <dsp:nvSpPr>
        <dsp:cNvPr id="0" name=""/>
        <dsp:cNvSpPr/>
      </dsp:nvSpPr>
      <dsp:spPr>
        <a:xfrm>
          <a:off x="2715895" y="1045223"/>
          <a:ext cx="709035" cy="1078202"/>
        </a:xfrm>
        <a:custGeom>
          <a:avLst/>
          <a:gdLst/>
          <a:ahLst/>
          <a:cxnLst/>
          <a:rect l="0" t="0" r="0" b="0"/>
          <a:pathLst>
            <a:path>
              <a:moveTo>
                <a:pt x="0" y="0"/>
              </a:moveTo>
              <a:lnTo>
                <a:pt x="0" y="955146"/>
              </a:lnTo>
              <a:lnTo>
                <a:pt x="709035" y="955146"/>
              </a:lnTo>
              <a:lnTo>
                <a:pt x="709035" y="1078202"/>
              </a:lnTo>
            </a:path>
          </a:pathLst>
        </a:custGeom>
        <a:noFill/>
        <a:ln w="2642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80A99-D001-48CF-AE10-EB6C12F48425}">
      <dsp:nvSpPr>
        <dsp:cNvPr id="0" name=""/>
        <dsp:cNvSpPr/>
      </dsp:nvSpPr>
      <dsp:spPr>
        <a:xfrm>
          <a:off x="2006859" y="1045223"/>
          <a:ext cx="709035" cy="1078202"/>
        </a:xfrm>
        <a:custGeom>
          <a:avLst/>
          <a:gdLst/>
          <a:ahLst/>
          <a:cxnLst/>
          <a:rect l="0" t="0" r="0" b="0"/>
          <a:pathLst>
            <a:path>
              <a:moveTo>
                <a:pt x="709035" y="0"/>
              </a:moveTo>
              <a:lnTo>
                <a:pt x="709035" y="955146"/>
              </a:lnTo>
              <a:lnTo>
                <a:pt x="0" y="955146"/>
              </a:lnTo>
              <a:lnTo>
                <a:pt x="0" y="1078202"/>
              </a:lnTo>
            </a:path>
          </a:pathLst>
        </a:custGeom>
        <a:noFill/>
        <a:ln w="2642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19BDA-FCB1-409F-B373-73CD3BF59E2C}">
      <dsp:nvSpPr>
        <dsp:cNvPr id="0" name=""/>
        <dsp:cNvSpPr/>
      </dsp:nvSpPr>
      <dsp:spPr>
        <a:xfrm>
          <a:off x="588789" y="1045223"/>
          <a:ext cx="2127105" cy="1078202"/>
        </a:xfrm>
        <a:custGeom>
          <a:avLst/>
          <a:gdLst/>
          <a:ahLst/>
          <a:cxnLst/>
          <a:rect l="0" t="0" r="0" b="0"/>
          <a:pathLst>
            <a:path>
              <a:moveTo>
                <a:pt x="2127105" y="0"/>
              </a:moveTo>
              <a:lnTo>
                <a:pt x="2127105" y="955146"/>
              </a:lnTo>
              <a:lnTo>
                <a:pt x="0" y="955146"/>
              </a:lnTo>
              <a:lnTo>
                <a:pt x="0" y="1078202"/>
              </a:lnTo>
            </a:path>
          </a:pathLst>
        </a:custGeom>
        <a:noFill/>
        <a:ln w="26425"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A44074-F6E8-45EA-97DA-8CD430CD2731}">
      <dsp:nvSpPr>
        <dsp:cNvPr id="0" name=""/>
        <dsp:cNvSpPr/>
      </dsp:nvSpPr>
      <dsp:spPr>
        <a:xfrm>
          <a:off x="2129915" y="459244"/>
          <a:ext cx="1171959" cy="585979"/>
        </a:xfrm>
        <a:prstGeom prst="rect">
          <a:avLst/>
        </a:prstGeom>
        <a:gradFill rotWithShape="0">
          <a:gsLst>
            <a:gs pos="0">
              <a:schemeClr val="accent5">
                <a:shade val="80000"/>
                <a:hueOff val="0"/>
                <a:satOff val="0"/>
                <a:lumOff val="0"/>
                <a:alphaOff val="0"/>
                <a:tint val="50000"/>
                <a:shade val="86000"/>
                <a:satMod val="140000"/>
              </a:schemeClr>
            </a:gs>
            <a:gs pos="45000">
              <a:schemeClr val="accent5">
                <a:shade val="80000"/>
                <a:hueOff val="0"/>
                <a:satOff val="0"/>
                <a:lumOff val="0"/>
                <a:alphaOff val="0"/>
                <a:tint val="48000"/>
                <a:satMod val="150000"/>
              </a:schemeClr>
            </a:gs>
            <a:gs pos="100000">
              <a:schemeClr val="accent5">
                <a:shade val="80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a:latin typeface="Times New Roman" pitchFamily="18" charset="0"/>
              <a:cs typeface="Times New Roman" pitchFamily="18" charset="0"/>
            </a:rPr>
            <a:t>Dirección General</a:t>
          </a:r>
        </a:p>
      </dsp:txBody>
      <dsp:txXfrm>
        <a:off x="2129915" y="459244"/>
        <a:ext cx="1171959" cy="585979"/>
      </dsp:txXfrm>
    </dsp:sp>
    <dsp:sp modelId="{CC9223D8-FECC-4A7E-BABB-B4CF311A1C7F}">
      <dsp:nvSpPr>
        <dsp:cNvPr id="0" name=""/>
        <dsp:cNvSpPr/>
      </dsp:nvSpPr>
      <dsp:spPr>
        <a:xfrm>
          <a:off x="2809" y="2123426"/>
          <a:ext cx="1171959" cy="585979"/>
        </a:xfrm>
        <a:prstGeom prst="rect">
          <a:avLst/>
        </a:prstGeom>
        <a:gradFill rotWithShape="0">
          <a:gsLst>
            <a:gs pos="0">
              <a:schemeClr val="accent5">
                <a:tint val="99000"/>
                <a:hueOff val="0"/>
                <a:satOff val="0"/>
                <a:lumOff val="0"/>
                <a:alphaOff val="0"/>
                <a:tint val="50000"/>
                <a:shade val="86000"/>
                <a:satMod val="140000"/>
              </a:schemeClr>
            </a:gs>
            <a:gs pos="45000">
              <a:schemeClr val="accent5">
                <a:tint val="99000"/>
                <a:hueOff val="0"/>
                <a:satOff val="0"/>
                <a:lumOff val="0"/>
                <a:alphaOff val="0"/>
                <a:tint val="48000"/>
                <a:satMod val="150000"/>
              </a:schemeClr>
            </a:gs>
            <a:gs pos="100000">
              <a:schemeClr val="accent5">
                <a:tint val="99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latin typeface="Times New Roman" pitchFamily="18" charset="0"/>
              <a:cs typeface="Times New Roman" pitchFamily="18" charset="0"/>
            </a:rPr>
            <a:t>Contabilidad</a:t>
          </a:r>
        </a:p>
      </dsp:txBody>
      <dsp:txXfrm>
        <a:off x="2809" y="2123426"/>
        <a:ext cx="1171959" cy="585979"/>
      </dsp:txXfrm>
    </dsp:sp>
    <dsp:sp modelId="{E1E66424-199A-43A2-84DE-30AE8412B1C6}">
      <dsp:nvSpPr>
        <dsp:cNvPr id="0" name=""/>
        <dsp:cNvSpPr/>
      </dsp:nvSpPr>
      <dsp:spPr>
        <a:xfrm>
          <a:off x="1420880" y="2123426"/>
          <a:ext cx="1171959" cy="585979"/>
        </a:xfrm>
        <a:prstGeom prst="rect">
          <a:avLst/>
        </a:prstGeom>
        <a:gradFill rotWithShape="0">
          <a:gsLst>
            <a:gs pos="0">
              <a:schemeClr val="accent5">
                <a:tint val="99000"/>
                <a:hueOff val="0"/>
                <a:satOff val="0"/>
                <a:lumOff val="0"/>
                <a:alphaOff val="0"/>
                <a:tint val="50000"/>
                <a:shade val="86000"/>
                <a:satMod val="140000"/>
              </a:schemeClr>
            </a:gs>
            <a:gs pos="45000">
              <a:schemeClr val="accent5">
                <a:tint val="99000"/>
                <a:hueOff val="0"/>
                <a:satOff val="0"/>
                <a:lumOff val="0"/>
                <a:alphaOff val="0"/>
                <a:tint val="48000"/>
                <a:satMod val="150000"/>
              </a:schemeClr>
            </a:gs>
            <a:gs pos="100000">
              <a:schemeClr val="accent5">
                <a:tint val="99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latin typeface="Times New Roman" pitchFamily="18" charset="0"/>
              <a:cs typeface="Times New Roman" pitchFamily="18" charset="0"/>
            </a:rPr>
            <a:t>Servicio de danza</a:t>
          </a:r>
        </a:p>
      </dsp:txBody>
      <dsp:txXfrm>
        <a:off x="1420880" y="2123426"/>
        <a:ext cx="1171959" cy="585979"/>
      </dsp:txXfrm>
    </dsp:sp>
    <dsp:sp modelId="{A8F229EE-11A9-47AA-8A05-5C4230CDE8F7}">
      <dsp:nvSpPr>
        <dsp:cNvPr id="0" name=""/>
        <dsp:cNvSpPr/>
      </dsp:nvSpPr>
      <dsp:spPr>
        <a:xfrm>
          <a:off x="2838950" y="2123426"/>
          <a:ext cx="1171959" cy="585979"/>
        </a:xfrm>
        <a:prstGeom prst="rect">
          <a:avLst/>
        </a:prstGeom>
        <a:gradFill rotWithShape="0">
          <a:gsLst>
            <a:gs pos="0">
              <a:schemeClr val="accent5">
                <a:tint val="99000"/>
                <a:hueOff val="0"/>
                <a:satOff val="0"/>
                <a:lumOff val="0"/>
                <a:alphaOff val="0"/>
                <a:tint val="50000"/>
                <a:shade val="86000"/>
                <a:satMod val="140000"/>
              </a:schemeClr>
            </a:gs>
            <a:gs pos="45000">
              <a:schemeClr val="accent5">
                <a:tint val="99000"/>
                <a:hueOff val="0"/>
                <a:satOff val="0"/>
                <a:lumOff val="0"/>
                <a:alphaOff val="0"/>
                <a:tint val="48000"/>
                <a:satMod val="150000"/>
              </a:schemeClr>
            </a:gs>
            <a:gs pos="100000">
              <a:schemeClr val="accent5">
                <a:tint val="99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latin typeface="Times New Roman" pitchFamily="18" charset="0"/>
              <a:cs typeface="Times New Roman" pitchFamily="18" charset="0"/>
            </a:rPr>
            <a:t>Comercialización</a:t>
          </a:r>
        </a:p>
      </dsp:txBody>
      <dsp:txXfrm>
        <a:off x="2838950" y="2123426"/>
        <a:ext cx="1171959" cy="585979"/>
      </dsp:txXfrm>
    </dsp:sp>
    <dsp:sp modelId="{048A196B-BAEE-48D8-BF35-9E4899D5F4D2}">
      <dsp:nvSpPr>
        <dsp:cNvPr id="0" name=""/>
        <dsp:cNvSpPr/>
      </dsp:nvSpPr>
      <dsp:spPr>
        <a:xfrm>
          <a:off x="4257021" y="2123426"/>
          <a:ext cx="1171959" cy="585979"/>
        </a:xfrm>
        <a:prstGeom prst="rect">
          <a:avLst/>
        </a:prstGeom>
        <a:gradFill rotWithShape="0">
          <a:gsLst>
            <a:gs pos="0">
              <a:schemeClr val="accent5">
                <a:tint val="99000"/>
                <a:hueOff val="0"/>
                <a:satOff val="0"/>
                <a:lumOff val="0"/>
                <a:alphaOff val="0"/>
                <a:tint val="50000"/>
                <a:shade val="86000"/>
                <a:satMod val="140000"/>
              </a:schemeClr>
            </a:gs>
            <a:gs pos="45000">
              <a:schemeClr val="accent5">
                <a:tint val="99000"/>
                <a:hueOff val="0"/>
                <a:satOff val="0"/>
                <a:lumOff val="0"/>
                <a:alphaOff val="0"/>
                <a:tint val="48000"/>
                <a:satMod val="150000"/>
              </a:schemeClr>
            </a:gs>
            <a:gs pos="100000">
              <a:schemeClr val="accent5">
                <a:tint val="99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latin typeface="Times New Roman" pitchFamily="18" charset="0"/>
              <a:cs typeface="Times New Roman" pitchFamily="18" charset="0"/>
            </a:rPr>
            <a:t>Aseo</a:t>
          </a:r>
        </a:p>
      </dsp:txBody>
      <dsp:txXfrm>
        <a:off x="4257021" y="2123426"/>
        <a:ext cx="1171959" cy="585979"/>
      </dsp:txXfrm>
    </dsp:sp>
    <dsp:sp modelId="{D538C64D-AFF1-4345-9129-CAF1334AE838}">
      <dsp:nvSpPr>
        <dsp:cNvPr id="0" name=""/>
        <dsp:cNvSpPr/>
      </dsp:nvSpPr>
      <dsp:spPr>
        <a:xfrm>
          <a:off x="1420880" y="1291335"/>
          <a:ext cx="1171959" cy="585979"/>
        </a:xfrm>
        <a:prstGeom prst="rect">
          <a:avLst/>
        </a:prstGeom>
        <a:gradFill rotWithShape="0">
          <a:gsLst>
            <a:gs pos="0">
              <a:schemeClr val="accent5">
                <a:shade val="80000"/>
                <a:hueOff val="0"/>
                <a:satOff val="0"/>
                <a:lumOff val="0"/>
                <a:alphaOff val="0"/>
                <a:tint val="50000"/>
                <a:shade val="86000"/>
                <a:satMod val="140000"/>
              </a:schemeClr>
            </a:gs>
            <a:gs pos="45000">
              <a:schemeClr val="accent5">
                <a:shade val="80000"/>
                <a:hueOff val="0"/>
                <a:satOff val="0"/>
                <a:lumOff val="0"/>
                <a:alphaOff val="0"/>
                <a:tint val="48000"/>
                <a:satMod val="150000"/>
              </a:schemeClr>
            </a:gs>
            <a:gs pos="100000">
              <a:schemeClr val="accent5">
                <a:shade val="80000"/>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0" kern="1200" dirty="0">
              <a:latin typeface="Times New Roman" pitchFamily="18" charset="0"/>
              <a:cs typeface="Times New Roman" pitchFamily="18" charset="0"/>
            </a:rPr>
            <a:t>Secretaria Administrativa</a:t>
          </a:r>
        </a:p>
      </dsp:txBody>
      <dsp:txXfrm>
        <a:off x="1420880" y="1291335"/>
        <a:ext cx="1171959" cy="5859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6CFD4-A1CA-4BAB-BAFC-BF738DD7F843}" type="datetimeFigureOut">
              <a:rPr lang="es-EC" smtClean="0"/>
              <a:t>31/07/2017</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3189A-4EC1-49BD-9C5D-8FBCC201E436}" type="slidenum">
              <a:rPr lang="es-EC" smtClean="0"/>
              <a:t>‹Nº›</a:t>
            </a:fld>
            <a:endParaRPr lang="es-EC" dirty="0"/>
          </a:p>
        </p:txBody>
      </p:sp>
    </p:spTree>
    <p:extLst>
      <p:ext uri="{BB962C8B-B14F-4D97-AF65-F5344CB8AC3E}">
        <p14:creationId xmlns:p14="http://schemas.microsoft.com/office/powerpoint/2010/main" val="72530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A73189A-4EC1-49BD-9C5D-8FBCC201E436}" type="slidenum">
              <a:rPr lang="es-EC" smtClean="0"/>
              <a:t>2</a:t>
            </a:fld>
            <a:endParaRPr lang="es-EC" dirty="0"/>
          </a:p>
        </p:txBody>
      </p:sp>
    </p:spTree>
    <p:extLst>
      <p:ext uri="{BB962C8B-B14F-4D97-AF65-F5344CB8AC3E}">
        <p14:creationId xmlns:p14="http://schemas.microsoft.com/office/powerpoint/2010/main" val="9608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A73189A-4EC1-49BD-9C5D-8FBCC201E436}" type="slidenum">
              <a:rPr lang="es-EC" smtClean="0"/>
              <a:t>9</a:t>
            </a:fld>
            <a:endParaRPr lang="es-EC" dirty="0"/>
          </a:p>
        </p:txBody>
      </p:sp>
    </p:spTree>
    <p:extLst>
      <p:ext uri="{BB962C8B-B14F-4D97-AF65-F5344CB8AC3E}">
        <p14:creationId xmlns:p14="http://schemas.microsoft.com/office/powerpoint/2010/main" val="267510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A73189A-4EC1-49BD-9C5D-8FBCC201E436}" type="slidenum">
              <a:rPr lang="es-EC" smtClean="0"/>
              <a:t>16</a:t>
            </a:fld>
            <a:endParaRPr lang="es-EC" dirty="0"/>
          </a:p>
        </p:txBody>
      </p:sp>
    </p:spTree>
    <p:extLst>
      <p:ext uri="{BB962C8B-B14F-4D97-AF65-F5344CB8AC3E}">
        <p14:creationId xmlns:p14="http://schemas.microsoft.com/office/powerpoint/2010/main" val="219015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2D3C6EE-C6F2-423E-883A-633EE21EBAE7}" type="slidenum">
              <a:rPr lang="es-EC" smtClean="0"/>
              <a:t>‹Nº›</a:t>
            </a:fld>
            <a:endParaRPr lang="es-EC"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2D3C6EE-C6F2-423E-883A-633EE21EBAE7}"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2D3C6EE-C6F2-423E-883A-633EE21EBAE7}" type="slidenum">
              <a:rPr lang="es-EC" smtClean="0"/>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2D3C6EE-C6F2-423E-883A-633EE21EBAE7}" type="slidenum">
              <a:rPr lang="es-EC" smtClean="0"/>
              <a:t>‹Nº›</a:t>
            </a:fld>
            <a:endParaRPr lang="es-EC"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2D3C6EE-C6F2-423E-883A-633EE21EBAE7}" type="slidenum">
              <a:rPr lang="es-EC" smtClean="0"/>
              <a:t>‹Nº›</a:t>
            </a:fld>
            <a:endParaRPr lang="es-EC"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2D3C6EE-C6F2-423E-883A-633EE21EBAE7}" type="slidenum">
              <a:rPr lang="es-EC" smtClean="0"/>
              <a:t>‹Nº›</a:t>
            </a:fld>
            <a:endParaRPr lang="es-EC"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82D3C6EE-C6F2-423E-883A-633EE21EBAE7}" type="slidenum">
              <a:rPr lang="es-EC" smtClean="0"/>
              <a:t>‹Nº›</a:t>
            </a:fld>
            <a:endParaRPr lang="es-EC"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82D3C6EE-C6F2-423E-883A-633EE21EBAE7}" type="slidenum">
              <a:rPr lang="es-EC" smtClean="0"/>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82D3C6EE-C6F2-423E-883A-633EE21EBAE7}"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2D3C6EE-C6F2-423E-883A-633EE21EBAE7}" type="slidenum">
              <a:rPr lang="es-EC" smtClean="0"/>
              <a:t>‹Nº›</a:t>
            </a:fld>
            <a:endParaRPr lang="es-EC"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D972DD-6E09-4E0E-838D-642A5B5267B0}" type="datetimeFigureOut">
              <a:rPr lang="es-EC" smtClean="0"/>
              <a:t>31/07/2017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2D3C6EE-C6F2-423E-883A-633EE21EBAE7}" type="slidenum">
              <a:rPr lang="es-EC" smtClean="0"/>
              <a:t>‹Nº›</a:t>
            </a:fld>
            <a:endParaRPr lang="es-EC"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5D972DD-6E09-4E0E-838D-642A5B5267B0}" type="datetimeFigureOut">
              <a:rPr lang="es-EC" smtClean="0"/>
              <a:t>31/07/2017</a:t>
            </a:fld>
            <a:endParaRPr lang="es-EC"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C"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2D3C6EE-C6F2-423E-883A-633EE21EBAE7}" type="slidenum">
              <a:rPr lang="es-EC" smtClean="0"/>
              <a:t>‹Nº›</a:t>
            </a:fld>
            <a:endParaRPr lang="es-EC"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5197" y="3645024"/>
            <a:ext cx="7992888" cy="1296145"/>
          </a:xfrm>
        </p:spPr>
        <p:txBody>
          <a:bodyPr/>
          <a:lstStyle/>
          <a:p>
            <a:pPr algn="ctr">
              <a:lnSpc>
                <a:spcPct val="150000"/>
              </a:lnSpc>
              <a:spcBef>
                <a:spcPts val="600"/>
              </a:spcBef>
              <a:spcAft>
                <a:spcPts val="600"/>
              </a:spcAft>
            </a:pPr>
            <a:r>
              <a:rPr lang="es-EC" sz="2200" b="1" dirty="0" smtClean="0">
                <a:solidFill>
                  <a:schemeClr val="tx1"/>
                </a:solidFill>
                <a:cs typeface="Times New Roman" pitchFamily="18" charset="0"/>
              </a:rPr>
              <a:t>Tema: Estudio de factibilidad para la creación de una escuela de danza clásica contemporánea en la ciudad de Sangolquí – cantón Rumiñahui</a:t>
            </a:r>
            <a:endParaRPr lang="es-EC" sz="2200" b="1" dirty="0">
              <a:solidFill>
                <a:schemeClr val="tx1"/>
              </a:solidFill>
              <a:cs typeface="Times New Roman" pitchFamily="18" charset="0"/>
            </a:endParaRPr>
          </a:p>
        </p:txBody>
      </p:sp>
      <p:sp>
        <p:nvSpPr>
          <p:cNvPr id="3" name="2 Subtítulo"/>
          <p:cNvSpPr>
            <a:spLocks noGrp="1"/>
          </p:cNvSpPr>
          <p:nvPr>
            <p:ph type="subTitle" idx="1"/>
          </p:nvPr>
        </p:nvSpPr>
        <p:spPr>
          <a:xfrm>
            <a:off x="1331640" y="1700808"/>
            <a:ext cx="7017182" cy="1752600"/>
          </a:xfrm>
        </p:spPr>
        <p:txBody>
          <a:bodyPr>
            <a:normAutofit fontScale="92500"/>
          </a:bodyPr>
          <a:lstStyle/>
          <a:p>
            <a:pPr algn="ctr"/>
            <a:r>
              <a:rPr lang="es-EC" b="1" dirty="0">
                <a:solidFill>
                  <a:schemeClr val="tx1"/>
                </a:solidFill>
                <a:latin typeface="+mj-lt"/>
                <a:cs typeface="Times New Roman" pitchFamily="18" charset="0"/>
              </a:rPr>
              <a:t>DEPARTAMENTO DE CIENCIAS ECONOMICAS, ADMINISTRATIVAS Y DE COMERCIO</a:t>
            </a:r>
            <a:endParaRPr lang="es-EC" dirty="0">
              <a:solidFill>
                <a:schemeClr val="tx1"/>
              </a:solidFill>
              <a:latin typeface="+mj-lt"/>
              <a:cs typeface="Times New Roman" pitchFamily="18" charset="0"/>
            </a:endParaRPr>
          </a:p>
          <a:p>
            <a:r>
              <a:rPr lang="es-EC" b="1" dirty="0">
                <a:solidFill>
                  <a:schemeClr val="tx1"/>
                </a:solidFill>
                <a:latin typeface="+mj-lt"/>
                <a:cs typeface="Times New Roman" pitchFamily="18" charset="0"/>
              </a:rPr>
              <a:t> </a:t>
            </a:r>
            <a:endParaRPr lang="es-EC" dirty="0">
              <a:solidFill>
                <a:schemeClr val="tx1"/>
              </a:solidFill>
              <a:latin typeface="+mj-lt"/>
              <a:cs typeface="Times New Roman" pitchFamily="18" charset="0"/>
            </a:endParaRPr>
          </a:p>
          <a:p>
            <a:pPr algn="ctr"/>
            <a:r>
              <a:rPr lang="es-EC" b="1" dirty="0">
                <a:solidFill>
                  <a:schemeClr val="tx1"/>
                </a:solidFill>
                <a:latin typeface="+mj-lt"/>
                <a:cs typeface="Times New Roman" pitchFamily="18" charset="0"/>
              </a:rPr>
              <a:t>CARRERA DE INGENIERÍA COMERCIAL</a:t>
            </a:r>
            <a:endParaRPr lang="es-EC" dirty="0">
              <a:solidFill>
                <a:schemeClr val="tx1"/>
              </a:solidFill>
              <a:latin typeface="+mj-lt"/>
              <a:cs typeface="Times New Roman" pitchFamily="18" charset="0"/>
            </a:endParaRPr>
          </a:p>
          <a:p>
            <a:endParaRPr lang="es-EC" dirty="0">
              <a:solidFill>
                <a:schemeClr val="tx1"/>
              </a:solidFill>
              <a:latin typeface="+mj-lt"/>
              <a:cs typeface="Times New Roman" pitchFamily="18" charset="0"/>
            </a:endParaRPr>
          </a:p>
        </p:txBody>
      </p:sp>
      <p:pic>
        <p:nvPicPr>
          <p:cNvPr id="4" name="3 Imagen"/>
          <p:cNvPicPr/>
          <p:nvPr/>
        </p:nvPicPr>
        <p:blipFill rotWithShape="1">
          <a:blip r:embed="rId2">
            <a:extLst>
              <a:ext uri="{28A0092B-C50C-407E-A947-70E740481C1C}">
                <a14:useLocalDpi xmlns:a14="http://schemas.microsoft.com/office/drawing/2010/main" val="0"/>
              </a:ext>
            </a:extLst>
          </a:blip>
          <a:srcRect l="62681" b="56438"/>
          <a:stretch/>
        </p:blipFill>
        <p:spPr bwMode="auto">
          <a:xfrm>
            <a:off x="1743034" y="476672"/>
            <a:ext cx="5657215" cy="1115060"/>
          </a:xfrm>
          <a:prstGeom prst="rect">
            <a:avLst/>
          </a:prstGeom>
          <a:noFill/>
          <a:ln>
            <a:noFill/>
          </a:ln>
          <a:extLst>
            <a:ext uri="{53640926-AAD7-44D8-BBD7-CCE9431645EC}">
              <a14:shadowObscured xmlns:a14="http://schemas.microsoft.com/office/drawing/2010/main"/>
            </a:ext>
          </a:extLst>
        </p:spPr>
      </p:pic>
      <p:sp>
        <p:nvSpPr>
          <p:cNvPr id="5" name="4 CuadroTexto"/>
          <p:cNvSpPr txBox="1"/>
          <p:nvPr/>
        </p:nvSpPr>
        <p:spPr>
          <a:xfrm>
            <a:off x="1475656" y="5157192"/>
            <a:ext cx="6696744" cy="1508105"/>
          </a:xfrm>
          <a:prstGeom prst="rect">
            <a:avLst/>
          </a:prstGeom>
          <a:noFill/>
        </p:spPr>
        <p:txBody>
          <a:bodyPr wrap="square" rtlCol="0">
            <a:spAutoFit/>
          </a:bodyPr>
          <a:lstStyle/>
          <a:p>
            <a:pPr algn="ctr"/>
            <a:r>
              <a:rPr lang="es-EC" b="1" dirty="0">
                <a:latin typeface="+mj-lt"/>
                <a:cs typeface="Times New Roman" pitchFamily="18" charset="0"/>
              </a:rPr>
              <a:t>AUTOR: DÉFAZ GALLARDO, ANGÉLICA MISHEL</a:t>
            </a:r>
            <a:endParaRPr lang="es-EC" dirty="0">
              <a:latin typeface="+mj-lt"/>
              <a:cs typeface="Times New Roman" pitchFamily="18" charset="0"/>
            </a:endParaRPr>
          </a:p>
          <a:p>
            <a:pPr algn="ctr"/>
            <a:r>
              <a:rPr lang="es-EC" b="1" dirty="0">
                <a:latin typeface="+mj-lt"/>
                <a:cs typeface="Times New Roman" pitchFamily="18" charset="0"/>
              </a:rPr>
              <a:t>DIRECTOR: ALVEAR PEÑA, HORFAYT ALONSO</a:t>
            </a:r>
            <a:endParaRPr lang="es-EC" dirty="0">
              <a:latin typeface="+mj-lt"/>
              <a:cs typeface="Times New Roman" pitchFamily="18" charset="0"/>
            </a:endParaRPr>
          </a:p>
          <a:p>
            <a:r>
              <a:rPr lang="es-EC" dirty="0">
                <a:latin typeface="+mj-lt"/>
                <a:cs typeface="Times New Roman" pitchFamily="18" charset="0"/>
              </a:rPr>
              <a:t> </a:t>
            </a:r>
          </a:p>
          <a:p>
            <a:pPr algn="ctr"/>
            <a:r>
              <a:rPr lang="es-EC" b="1" dirty="0">
                <a:latin typeface="+mj-lt"/>
                <a:cs typeface="Times New Roman" pitchFamily="18" charset="0"/>
              </a:rPr>
              <a:t>SANGOLQUÍ</a:t>
            </a:r>
            <a:endParaRPr lang="es-EC" dirty="0">
              <a:latin typeface="+mj-lt"/>
              <a:cs typeface="Times New Roman" pitchFamily="18" charset="0"/>
            </a:endParaRPr>
          </a:p>
          <a:p>
            <a:pPr algn="ctr"/>
            <a:r>
              <a:rPr lang="es-EC" b="1" dirty="0">
                <a:latin typeface="+mj-lt"/>
                <a:cs typeface="Times New Roman" pitchFamily="18" charset="0"/>
              </a:rPr>
              <a:t>2017</a:t>
            </a:r>
            <a:endParaRPr lang="es-EC" dirty="0">
              <a:latin typeface="+mj-lt"/>
              <a:cs typeface="Times New Roman" pitchFamily="18" charset="0"/>
            </a:endParaRPr>
          </a:p>
        </p:txBody>
      </p:sp>
    </p:spTree>
    <p:extLst>
      <p:ext uri="{BB962C8B-B14F-4D97-AF65-F5344CB8AC3E}">
        <p14:creationId xmlns:p14="http://schemas.microsoft.com/office/powerpoint/2010/main" val="399221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Fase cuantitativa de la Investigación de Mercados</a:t>
            </a:r>
          </a:p>
        </p:txBody>
      </p:sp>
      <p:sp>
        <p:nvSpPr>
          <p:cNvPr id="3" name="2 Marcador de contenido"/>
          <p:cNvSpPr>
            <a:spLocks noGrp="1"/>
          </p:cNvSpPr>
          <p:nvPr>
            <p:ph idx="1"/>
          </p:nvPr>
        </p:nvSpPr>
        <p:spPr>
          <a:xfrm>
            <a:off x="457200" y="1600200"/>
            <a:ext cx="8229600" cy="4061048"/>
          </a:xfrm>
        </p:spPr>
        <p:txBody>
          <a:bodyPr>
            <a:normAutofit/>
          </a:bodyPr>
          <a:lstStyle/>
          <a:p>
            <a:pPr marL="0" indent="0">
              <a:buNone/>
            </a:pPr>
            <a:r>
              <a:rPr lang="es-EC" b="1" dirty="0"/>
              <a:t>Muestreo </a:t>
            </a:r>
            <a:r>
              <a:rPr lang="es-EC" b="1" dirty="0" smtClean="0"/>
              <a:t>estratificado</a:t>
            </a:r>
          </a:p>
          <a:p>
            <a:pPr marL="0" indent="0" algn="just">
              <a:buNone/>
            </a:pPr>
            <a:r>
              <a:rPr lang="es-EC" dirty="0"/>
              <a:t>Estratificación Arbitraria: </a:t>
            </a:r>
            <a:r>
              <a:rPr lang="es-EC" dirty="0" smtClean="0"/>
              <a:t>Analiza a </a:t>
            </a:r>
            <a:r>
              <a:rPr lang="es-EC" dirty="0"/>
              <a:t>tres estratos: Unidad Educativa Lev Vygotsky, Unidad Educativa Giovanni Antonio Farina y, Unidad Educativa Henry Dunant. </a:t>
            </a:r>
            <a:endParaRPr lang="es-EC" dirty="0" smtClean="0"/>
          </a:p>
          <a:p>
            <a:r>
              <a:rPr lang="en-US" dirty="0" smtClean="0"/>
              <a:t>Lev </a:t>
            </a:r>
            <a:r>
              <a:rPr lang="en-US" dirty="0"/>
              <a:t>Vygotsky: 544		</a:t>
            </a:r>
            <a:endParaRPr lang="es-EC" dirty="0"/>
          </a:p>
          <a:p>
            <a:r>
              <a:rPr lang="en-US" dirty="0"/>
              <a:t>Henry Dunant: 66</a:t>
            </a:r>
            <a:endParaRPr lang="es-EC" dirty="0"/>
          </a:p>
          <a:p>
            <a:r>
              <a:rPr lang="en-US" dirty="0"/>
              <a:t>Giovanni Antonio Farina: 1119</a:t>
            </a:r>
            <a:endParaRPr lang="es-EC" dirty="0"/>
          </a:p>
          <a:p>
            <a:pPr marL="0" indent="0">
              <a:buNone/>
            </a:pPr>
            <a:r>
              <a:rPr lang="es-EC" dirty="0"/>
              <a:t>Siendo entonces nuestra población (N) igual a la suma de estas unidades educativas, es decir de: 1729 estudiantes</a:t>
            </a:r>
          </a:p>
          <a:p>
            <a:endParaRPr lang="es-EC" dirty="0" smtClean="0"/>
          </a:p>
        </p:txBody>
      </p:sp>
      <p:pic>
        <p:nvPicPr>
          <p:cNvPr id="6146" name="Picture 2" descr="C:\Users\user\AppData\Local\Microsoft\Windows\Temporary Internet Files\Content.IE5\QFL2XIMZ\Muestragi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725" y="5349830"/>
            <a:ext cx="3611671" cy="150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7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95536" y="708620"/>
                <a:ext cx="8229600" cy="4876800"/>
              </a:xfrm>
            </p:spPr>
            <p:txBody>
              <a:bodyPr/>
              <a:lstStyle/>
              <a:p>
                <a:pPr marL="0" indent="0">
                  <a:buNone/>
                </a:pPr>
                <a:r>
                  <a:rPr lang="es-EC" b="1" dirty="0" smtClean="0"/>
                  <a:t>Tamaño de la muestra: </a:t>
                </a:r>
                <a:r>
                  <a:rPr lang="es-EC" dirty="0"/>
                  <a:t>Para el cálculo de la muestra de la presente investigación, se considerara el 95% de nivel de confianza,  un 50% de probabilidad de éxito y el 50% de probabilidad de fracaso, además  el 5% de error, que es el máximo aceptable.</a:t>
                </a:r>
              </a:p>
              <a:p>
                <a:pPr marL="0" indent="0">
                  <a:buNone/>
                </a:pPr>
                <a14:m>
                  <m:oMathPara xmlns:m="http://schemas.openxmlformats.org/officeDocument/2006/math">
                    <m:oMathParaPr>
                      <m:jc m:val="center"/>
                    </m:oMathParaPr>
                    <m:oMath xmlns:m="http://schemas.openxmlformats.org/officeDocument/2006/math">
                      <m:r>
                        <a:rPr lang="es-ES" i="1">
                          <a:latin typeface="Cambria Math"/>
                        </a:rPr>
                        <m:t>𝑛</m:t>
                      </m:r>
                      <m:r>
                        <a:rPr lang="es-EC">
                          <a:latin typeface="Cambria Math"/>
                        </a:rPr>
                        <m:t>= </m:t>
                      </m:r>
                      <m:f>
                        <m:fPr>
                          <m:ctrlPr>
                            <a:rPr lang="es-EC" i="1">
                              <a:latin typeface="Cambria Math"/>
                            </a:rPr>
                          </m:ctrlPr>
                        </m:fPr>
                        <m:num>
                          <m:sSup>
                            <m:sSupPr>
                              <m:ctrlPr>
                                <a:rPr lang="es-EC" i="1">
                                  <a:latin typeface="Cambria Math"/>
                                </a:rPr>
                              </m:ctrlPr>
                            </m:sSupPr>
                            <m:e>
                              <m:r>
                                <a:rPr lang="es-ES" i="1">
                                  <a:latin typeface="Cambria Math"/>
                                </a:rPr>
                                <m:t>𝑧</m:t>
                              </m:r>
                            </m:e>
                            <m:sup>
                              <m:r>
                                <a:rPr lang="es-EC">
                                  <a:latin typeface="Cambria Math"/>
                                </a:rPr>
                                <m:t>2</m:t>
                              </m:r>
                            </m:sup>
                          </m:sSup>
                          <m:r>
                            <a:rPr lang="es-ES" i="1">
                              <a:latin typeface="Cambria Math"/>
                            </a:rPr>
                            <m:t>𝑃𝑄𝑁</m:t>
                          </m:r>
                        </m:num>
                        <m:den>
                          <m:sSup>
                            <m:sSupPr>
                              <m:ctrlPr>
                                <a:rPr lang="es-EC" i="1">
                                  <a:latin typeface="Cambria Math"/>
                                </a:rPr>
                              </m:ctrlPr>
                            </m:sSupPr>
                            <m:e>
                              <m:r>
                                <a:rPr lang="es-ES" i="1">
                                  <a:latin typeface="Cambria Math"/>
                                </a:rPr>
                                <m:t>𝑒</m:t>
                              </m:r>
                            </m:e>
                            <m:sup>
                              <m:r>
                                <a:rPr lang="es-EC">
                                  <a:latin typeface="Cambria Math"/>
                                </a:rPr>
                                <m:t>2</m:t>
                              </m:r>
                            </m:sup>
                          </m:sSup>
                          <m:r>
                            <a:rPr lang="es-ES" i="1">
                              <a:latin typeface="Cambria Math"/>
                            </a:rPr>
                            <m:t>𝑁</m:t>
                          </m:r>
                          <m:r>
                            <a:rPr lang="en-US">
                              <a:latin typeface="Cambria Math"/>
                            </a:rPr>
                            <m:t>+</m:t>
                          </m:r>
                          <m:sSup>
                            <m:sSupPr>
                              <m:ctrlPr>
                                <a:rPr lang="es-EC" i="1">
                                  <a:latin typeface="Cambria Math"/>
                                </a:rPr>
                              </m:ctrlPr>
                            </m:sSupPr>
                            <m:e>
                              <m:r>
                                <a:rPr lang="es-ES" i="1">
                                  <a:latin typeface="Cambria Math"/>
                                </a:rPr>
                                <m:t>𝑧</m:t>
                              </m:r>
                            </m:e>
                            <m:sup>
                              <m:r>
                                <a:rPr lang="en-US">
                                  <a:latin typeface="Cambria Math"/>
                                </a:rPr>
                                <m:t>2</m:t>
                              </m:r>
                            </m:sup>
                          </m:sSup>
                          <m:r>
                            <a:rPr lang="es-ES" i="1">
                              <a:latin typeface="Cambria Math"/>
                            </a:rPr>
                            <m:t>𝑃𝑄</m:t>
                          </m:r>
                        </m:den>
                      </m:f>
                      <m:r>
                        <a:rPr lang="es-ES">
                          <a:latin typeface="Cambria Math"/>
                        </a:rPr>
                        <m:t> </m:t>
                      </m:r>
                    </m:oMath>
                  </m:oMathPara>
                </a14:m>
                <a:endParaRPr lang="es-EC" dirty="0" smtClean="0"/>
              </a:p>
              <a:p>
                <a14:m>
                  <m:oMath xmlns:m="http://schemas.openxmlformats.org/officeDocument/2006/math">
                    <m:r>
                      <a:rPr lang="es-EC">
                        <a:latin typeface="Cambria Math"/>
                      </a:rPr>
                      <m:t>= </m:t>
                    </m:r>
                    <m:f>
                      <m:fPr>
                        <m:ctrlPr>
                          <a:rPr lang="es-EC" i="1">
                            <a:latin typeface="Cambria Math"/>
                          </a:rPr>
                        </m:ctrlPr>
                      </m:fPr>
                      <m:num>
                        <m:sSup>
                          <m:sSupPr>
                            <m:ctrlPr>
                              <a:rPr lang="es-EC" i="1">
                                <a:latin typeface="Cambria Math"/>
                              </a:rPr>
                            </m:ctrlPr>
                          </m:sSupPr>
                          <m:e>
                            <m:r>
                              <a:rPr lang="es-EC">
                                <a:latin typeface="Cambria Math"/>
                              </a:rPr>
                              <m:t>1,96</m:t>
                            </m:r>
                          </m:e>
                          <m:sup>
                            <m:r>
                              <a:rPr lang="es-EC">
                                <a:latin typeface="Cambria Math"/>
                              </a:rPr>
                              <m:t>2</m:t>
                            </m:r>
                          </m:sup>
                        </m:sSup>
                        <m:r>
                          <a:rPr lang="es-EC" i="1">
                            <a:latin typeface="Cambria Math"/>
                          </a:rPr>
                          <m:t>∗</m:t>
                        </m:r>
                        <m:r>
                          <a:rPr lang="es-EC">
                            <a:latin typeface="Cambria Math"/>
                          </a:rPr>
                          <m:t>0,5</m:t>
                        </m:r>
                        <m:r>
                          <a:rPr lang="es-EC" i="1">
                            <a:latin typeface="Cambria Math"/>
                          </a:rPr>
                          <m:t>∗</m:t>
                        </m:r>
                        <m:r>
                          <a:rPr lang="es-EC">
                            <a:latin typeface="Cambria Math"/>
                          </a:rPr>
                          <m:t>0,5</m:t>
                        </m:r>
                        <m:r>
                          <a:rPr lang="es-EC" i="1">
                            <a:latin typeface="Cambria Math"/>
                          </a:rPr>
                          <m:t>∗</m:t>
                        </m:r>
                        <m:r>
                          <a:rPr lang="es-EC">
                            <a:latin typeface="Cambria Math"/>
                          </a:rPr>
                          <m:t>1729</m:t>
                        </m:r>
                      </m:num>
                      <m:den>
                        <m:sSup>
                          <m:sSupPr>
                            <m:ctrlPr>
                              <a:rPr lang="es-EC" i="1">
                                <a:latin typeface="Cambria Math"/>
                              </a:rPr>
                            </m:ctrlPr>
                          </m:sSupPr>
                          <m:e>
                            <m:r>
                              <a:rPr lang="es-EC">
                                <a:latin typeface="Cambria Math"/>
                              </a:rPr>
                              <m:t>0,05</m:t>
                            </m:r>
                          </m:e>
                          <m:sup>
                            <m:r>
                              <a:rPr lang="es-EC">
                                <a:latin typeface="Cambria Math"/>
                              </a:rPr>
                              <m:t>2</m:t>
                            </m:r>
                          </m:sup>
                        </m:sSup>
                        <m:r>
                          <a:rPr lang="es-EC" i="1">
                            <a:latin typeface="Cambria Math"/>
                          </a:rPr>
                          <m:t>∗</m:t>
                        </m:r>
                        <m:r>
                          <a:rPr lang="es-EC">
                            <a:latin typeface="Cambria Math"/>
                          </a:rPr>
                          <m:t>1729+</m:t>
                        </m:r>
                        <m:sSup>
                          <m:sSupPr>
                            <m:ctrlPr>
                              <a:rPr lang="es-EC" i="1">
                                <a:latin typeface="Cambria Math"/>
                              </a:rPr>
                            </m:ctrlPr>
                          </m:sSupPr>
                          <m:e>
                            <m:r>
                              <a:rPr lang="es-EC">
                                <a:latin typeface="Cambria Math"/>
                              </a:rPr>
                              <m:t>1,96</m:t>
                            </m:r>
                          </m:e>
                          <m:sup>
                            <m:r>
                              <a:rPr lang="es-EC">
                                <a:latin typeface="Cambria Math"/>
                              </a:rPr>
                              <m:t>2</m:t>
                            </m:r>
                          </m:sup>
                        </m:sSup>
                        <m:r>
                          <a:rPr lang="es-EC" i="1">
                            <a:latin typeface="Cambria Math"/>
                          </a:rPr>
                          <m:t>∗</m:t>
                        </m:r>
                        <m:r>
                          <a:rPr lang="es-EC">
                            <a:latin typeface="Cambria Math"/>
                          </a:rPr>
                          <m:t>0,5</m:t>
                        </m:r>
                        <m:r>
                          <a:rPr lang="es-EC" i="1">
                            <a:latin typeface="Cambria Math"/>
                          </a:rPr>
                          <m:t>∗</m:t>
                        </m:r>
                        <m:r>
                          <a:rPr lang="es-EC">
                            <a:latin typeface="Cambria Math"/>
                          </a:rPr>
                          <m:t>0,5</m:t>
                        </m:r>
                      </m:den>
                    </m:f>
                    <m:r>
                      <a:rPr lang="es-EC">
                        <a:latin typeface="Cambria Math"/>
                      </a:rPr>
                      <m:t>=</m:t>
                    </m:r>
                    <m:r>
                      <a:rPr lang="es-EC" i="1">
                        <a:latin typeface="Cambria Math"/>
                      </a:rPr>
                      <m:t>&gt; </m:t>
                    </m:r>
                    <m:r>
                      <a:rPr lang="es-EC" i="1">
                        <a:latin typeface="Cambria Math"/>
                      </a:rPr>
                      <m:t>𝑛</m:t>
                    </m:r>
                    <m:r>
                      <a:rPr lang="es-EC">
                        <a:latin typeface="Cambria Math"/>
                      </a:rPr>
                      <m:t>=</m:t>
                    </m:r>
                    <m:f>
                      <m:fPr>
                        <m:ctrlPr>
                          <a:rPr lang="es-EC" i="1">
                            <a:latin typeface="Cambria Math"/>
                          </a:rPr>
                        </m:ctrlPr>
                      </m:fPr>
                      <m:num>
                        <m:r>
                          <a:rPr lang="es-EC">
                            <a:latin typeface="Cambria Math"/>
                          </a:rPr>
                          <m:t>3,8416</m:t>
                        </m:r>
                        <m:r>
                          <a:rPr lang="es-EC" i="1">
                            <a:latin typeface="Cambria Math"/>
                          </a:rPr>
                          <m:t>∗</m:t>
                        </m:r>
                        <m:r>
                          <a:rPr lang="es-EC">
                            <a:latin typeface="Cambria Math"/>
                          </a:rPr>
                          <m:t>0,5</m:t>
                        </m:r>
                        <m:r>
                          <a:rPr lang="es-EC" i="1">
                            <a:latin typeface="Cambria Math"/>
                          </a:rPr>
                          <m:t>∗</m:t>
                        </m:r>
                        <m:r>
                          <a:rPr lang="es-EC">
                            <a:latin typeface="Cambria Math"/>
                          </a:rPr>
                          <m:t>0,5</m:t>
                        </m:r>
                        <m:r>
                          <a:rPr lang="es-EC" i="1">
                            <a:latin typeface="Cambria Math"/>
                          </a:rPr>
                          <m:t>∗</m:t>
                        </m:r>
                        <m:r>
                          <a:rPr lang="es-EC">
                            <a:latin typeface="Cambria Math"/>
                          </a:rPr>
                          <m:t>1729</m:t>
                        </m:r>
                      </m:num>
                      <m:den>
                        <m:r>
                          <a:rPr lang="es-EC">
                            <a:latin typeface="Cambria Math"/>
                          </a:rPr>
                          <m:t>0,0025</m:t>
                        </m:r>
                        <m:r>
                          <a:rPr lang="es-EC" i="1">
                            <a:latin typeface="Cambria Math"/>
                          </a:rPr>
                          <m:t>∗</m:t>
                        </m:r>
                        <m:r>
                          <a:rPr lang="es-EC">
                            <a:latin typeface="Cambria Math"/>
                          </a:rPr>
                          <m:t>1729+3,8416</m:t>
                        </m:r>
                        <m:r>
                          <a:rPr lang="es-EC" i="1">
                            <a:latin typeface="Cambria Math"/>
                          </a:rPr>
                          <m:t>∗</m:t>
                        </m:r>
                        <m:r>
                          <a:rPr lang="es-EC">
                            <a:latin typeface="Cambria Math"/>
                          </a:rPr>
                          <m:t>0,5</m:t>
                        </m:r>
                        <m:r>
                          <a:rPr lang="es-EC" i="1">
                            <a:latin typeface="Cambria Math"/>
                          </a:rPr>
                          <m:t>∗</m:t>
                        </m:r>
                        <m:r>
                          <a:rPr lang="es-EC">
                            <a:latin typeface="Cambria Math"/>
                          </a:rPr>
                          <m:t>0,5</m:t>
                        </m:r>
                      </m:den>
                    </m:f>
                  </m:oMath>
                </a14:m>
                <a:endParaRPr lang="es-EC" dirty="0" smtClean="0"/>
              </a:p>
              <a:p>
                <a:endParaRPr lang="es-EC" i="1" dirty="0" smtClean="0">
                  <a:latin typeface="Cambria Math"/>
                </a:endParaRPr>
              </a:p>
              <a:p>
                <a14:m>
                  <m:oMath xmlns:m="http://schemas.openxmlformats.org/officeDocument/2006/math">
                    <m:r>
                      <a:rPr lang="es-EC" i="1">
                        <a:latin typeface="Cambria Math"/>
                      </a:rPr>
                      <m:t>𝑛</m:t>
                    </m:r>
                    <m:r>
                      <a:rPr lang="es-EC">
                        <a:latin typeface="Cambria Math"/>
                      </a:rPr>
                      <m:t>=</m:t>
                    </m:r>
                    <m:f>
                      <m:fPr>
                        <m:ctrlPr>
                          <a:rPr lang="es-EC" i="1">
                            <a:latin typeface="Cambria Math"/>
                          </a:rPr>
                        </m:ctrlPr>
                      </m:fPr>
                      <m:num>
                        <m:r>
                          <a:rPr lang="es-EC">
                            <a:latin typeface="Cambria Math"/>
                          </a:rPr>
                          <m:t>1660,5316</m:t>
                        </m:r>
                      </m:num>
                      <m:den>
                        <m:r>
                          <a:rPr lang="es-EC">
                            <a:latin typeface="Cambria Math"/>
                          </a:rPr>
                          <m:t>5,2829</m:t>
                        </m:r>
                      </m:den>
                    </m:f>
                    <m:r>
                      <a:rPr lang="es-EC">
                        <a:latin typeface="Cambria Math"/>
                      </a:rPr>
                      <m:t>=</m:t>
                    </m:r>
                    <m:r>
                      <a:rPr lang="es-EC" i="1">
                        <a:latin typeface="Cambria Math"/>
                      </a:rPr>
                      <m:t>&gt;</m:t>
                    </m:r>
                    <m:r>
                      <a:rPr lang="es-EC" i="1">
                        <a:latin typeface="Cambria Math"/>
                      </a:rPr>
                      <m:t>𝑛</m:t>
                    </m:r>
                    <m:r>
                      <a:rPr lang="es-EC">
                        <a:latin typeface="Cambria Math"/>
                      </a:rPr>
                      <m:t>=314.32→</m:t>
                    </m:r>
                    <m:r>
                      <a:rPr lang="es-EC" b="1" i="1">
                        <a:latin typeface="Cambria Math"/>
                      </a:rPr>
                      <m:t>𝟑𝟏𝟓</m:t>
                    </m:r>
                    <m:r>
                      <a:rPr lang="es-EC" b="1">
                        <a:latin typeface="Cambria Math"/>
                      </a:rPr>
                      <m:t> </m:t>
                    </m:r>
                    <m:r>
                      <a:rPr lang="es-EC" b="1" i="1">
                        <a:latin typeface="Cambria Math"/>
                      </a:rPr>
                      <m:t>𝐞𝐧𝐜𝐮𝐞𝐬𝐭𝐚𝐬</m:t>
                    </m:r>
                  </m:oMath>
                </a14:m>
                <a:endParaRPr lang="es-EC" b="1" dirty="0"/>
              </a:p>
              <a:p>
                <a:endParaRPr lang="es-EC" dirty="0" smtClean="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95536" y="708620"/>
                <a:ext cx="8229600" cy="4876800"/>
              </a:xfrm>
              <a:blipFill rotWithShape="1">
                <a:blip r:embed="rId2"/>
                <a:stretch>
                  <a:fillRect l="-1185" t="-875" r="-1852"/>
                </a:stretch>
              </a:blipFill>
            </p:spPr>
            <p:txBody>
              <a:bodyPr/>
              <a:lstStyle/>
              <a:p>
                <a:r>
                  <a:rPr lang="es-EC">
                    <a:noFill/>
                  </a:rPr>
                  <a:t> </a:t>
                </a:r>
              </a:p>
            </p:txBody>
          </p:sp>
        </mc:Fallback>
      </mc:AlternateContent>
      <p:pic>
        <p:nvPicPr>
          <p:cNvPr id="7170" name="Picture 2" descr="C:\Users\user\AppData\Local\Microsoft\Windows\Temporary Internet Files\Content.IE5\FYORRZ1P\encuesta-mundial-calidad-2015-nuevagerenc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5442181"/>
            <a:ext cx="2123728" cy="141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6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980728"/>
                <a:ext cx="8229600" cy="4876800"/>
              </a:xfrm>
            </p:spPr>
            <p:txBody>
              <a:bodyPr>
                <a:normAutofit fontScale="85000" lnSpcReduction="10000"/>
              </a:bodyPr>
              <a:lstStyle/>
              <a:p>
                <a:pPr marL="0" indent="0">
                  <a:buNone/>
                </a:pPr>
                <a:r>
                  <a:rPr lang="es-EC" b="1" dirty="0"/>
                  <a:t>Afijación de la muestra</a:t>
                </a:r>
                <a:r>
                  <a:rPr lang="es-EC" dirty="0"/>
                  <a:t>: según la muestra obtenida se aplicará la afijación proporcional para definir el número n de cada estrato.</a:t>
                </a:r>
              </a:p>
              <a:p>
                <a:pPr marL="0" indent="0" algn="ctr">
                  <a:buNone/>
                </a:pPr>
                <a14:m>
                  <m:oMathPara xmlns:m="http://schemas.openxmlformats.org/officeDocument/2006/math">
                    <m:oMathParaPr>
                      <m:jc m:val="centerGroup"/>
                    </m:oMathParaPr>
                    <m:oMath xmlns:m="http://schemas.openxmlformats.org/officeDocument/2006/math">
                      <m:r>
                        <a:rPr lang="es-EC" i="1">
                          <a:latin typeface="Cambria Math"/>
                        </a:rPr>
                        <m:t>𝑛h</m:t>
                      </m:r>
                      <m:r>
                        <a:rPr lang="es-EC" i="1">
                          <a:latin typeface="Cambria Math"/>
                        </a:rPr>
                        <m:t>=</m:t>
                      </m:r>
                      <m:r>
                        <a:rPr lang="es-EC" i="1">
                          <a:latin typeface="Cambria Math"/>
                        </a:rPr>
                        <m:t>𝑛</m:t>
                      </m:r>
                      <m:f>
                        <m:fPr>
                          <m:ctrlPr>
                            <a:rPr lang="es-EC" i="1">
                              <a:latin typeface="Cambria Math"/>
                            </a:rPr>
                          </m:ctrlPr>
                        </m:fPr>
                        <m:num>
                          <m:r>
                            <a:rPr lang="es-EC" i="1">
                              <a:latin typeface="Cambria Math"/>
                            </a:rPr>
                            <m:t>𝑁𝐻</m:t>
                          </m:r>
                        </m:num>
                        <m:den>
                          <m:r>
                            <a:rPr lang="es-EC" i="1">
                              <a:latin typeface="Cambria Math"/>
                            </a:rPr>
                            <m:t>𝑁</m:t>
                          </m:r>
                        </m:den>
                      </m:f>
                    </m:oMath>
                  </m:oMathPara>
                </a14:m>
                <a:endParaRPr lang="es-EC" dirty="0"/>
              </a:p>
              <a:p>
                <a:r>
                  <a:rPr lang="es-EC" b="1" dirty="0"/>
                  <a:t>Estrato Lev Vygotsky</a:t>
                </a:r>
                <a:r>
                  <a:rPr lang="es-EC" dirty="0">
                    <a:sym typeface="Wingdings"/>
                  </a:rPr>
                  <a:t></a:t>
                </a:r>
                <a:r>
                  <a:rPr lang="es-EC" dirty="0"/>
                  <a:t> Nh1: 544</a:t>
                </a:r>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𝑛</m:t>
                      </m:r>
                      <m:sSub>
                        <m:sSubPr>
                          <m:ctrlPr>
                            <a:rPr lang="es-EC" i="1">
                              <a:latin typeface="Cambria Math"/>
                            </a:rPr>
                          </m:ctrlPr>
                        </m:sSubPr>
                        <m:e>
                          <m:r>
                            <a:rPr lang="es-EC" i="1">
                              <a:latin typeface="Cambria Math"/>
                            </a:rPr>
                            <m:t>h</m:t>
                          </m:r>
                        </m:e>
                        <m:sub>
                          <m:r>
                            <a:rPr lang="es-EC">
                              <a:latin typeface="Cambria Math"/>
                            </a:rPr>
                            <m:t>1</m:t>
                          </m:r>
                        </m:sub>
                      </m:sSub>
                      <m:r>
                        <a:rPr lang="es-EC">
                          <a:latin typeface="Cambria Math"/>
                        </a:rPr>
                        <m:t>=315</m:t>
                      </m:r>
                      <m:r>
                        <a:rPr lang="es-EC" i="1">
                          <a:latin typeface="Cambria Math"/>
                        </a:rPr>
                        <m:t>∗</m:t>
                      </m:r>
                      <m:r>
                        <a:rPr lang="es-EC">
                          <a:latin typeface="Cambria Math"/>
                        </a:rPr>
                        <m:t> </m:t>
                      </m:r>
                      <m:f>
                        <m:fPr>
                          <m:ctrlPr>
                            <a:rPr lang="es-EC" i="1">
                              <a:latin typeface="Cambria Math"/>
                            </a:rPr>
                          </m:ctrlPr>
                        </m:fPr>
                        <m:num>
                          <m:r>
                            <a:rPr lang="es-EC">
                              <a:latin typeface="Cambria Math"/>
                            </a:rPr>
                            <m:t>544 </m:t>
                          </m:r>
                        </m:num>
                        <m:den>
                          <m:r>
                            <a:rPr lang="es-EC">
                              <a:latin typeface="Cambria Math"/>
                            </a:rPr>
                            <m:t>1729</m:t>
                          </m:r>
                        </m:den>
                      </m:f>
                      <m:r>
                        <a:rPr lang="es-EC">
                          <a:latin typeface="Cambria Math"/>
                        </a:rPr>
                        <m:t>=99.10≈</m:t>
                      </m:r>
                      <m:r>
                        <a:rPr lang="es-EC" b="1" i="1">
                          <a:latin typeface="Cambria Math"/>
                        </a:rPr>
                        <m:t>𝟗𝟗</m:t>
                      </m:r>
                    </m:oMath>
                  </m:oMathPara>
                </a14:m>
                <a:endParaRPr lang="es-EC" b="1" dirty="0"/>
              </a:p>
              <a:p>
                <a:pPr marL="0" indent="0">
                  <a:buNone/>
                </a:pPr>
                <a:r>
                  <a:rPr lang="es-EC" dirty="0"/>
                  <a:t> </a:t>
                </a:r>
              </a:p>
              <a:p>
                <a:r>
                  <a:rPr lang="es-EC" b="1" dirty="0"/>
                  <a:t>Estrato</a:t>
                </a:r>
                <a:r>
                  <a:rPr lang="en-US" b="1" dirty="0"/>
                  <a:t> Henry Dunant</a:t>
                </a:r>
                <a:r>
                  <a:rPr lang="en-US" dirty="0"/>
                  <a:t> </a:t>
                </a:r>
                <a:r>
                  <a:rPr lang="es-EC" dirty="0">
                    <a:sym typeface="Wingdings"/>
                  </a:rPr>
                  <a:t></a:t>
                </a:r>
                <a:r>
                  <a:rPr lang="en-US" dirty="0"/>
                  <a:t> Nh2: 66</a:t>
                </a:r>
                <a:endParaRPr lang="es-EC"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𝑛</m:t>
                      </m:r>
                      <m:sSub>
                        <m:sSubPr>
                          <m:ctrlPr>
                            <a:rPr lang="es-EC" i="1">
                              <a:latin typeface="Cambria Math"/>
                            </a:rPr>
                          </m:ctrlPr>
                        </m:sSubPr>
                        <m:e>
                          <m:r>
                            <a:rPr lang="en-US" i="1">
                              <a:latin typeface="Cambria Math"/>
                            </a:rPr>
                            <m:t>h</m:t>
                          </m:r>
                        </m:e>
                        <m:sub>
                          <m:r>
                            <a:rPr lang="en-US">
                              <a:latin typeface="Cambria Math"/>
                            </a:rPr>
                            <m:t>2</m:t>
                          </m:r>
                        </m:sub>
                      </m:sSub>
                      <m:r>
                        <a:rPr lang="en-US">
                          <a:latin typeface="Cambria Math"/>
                        </a:rPr>
                        <m:t>=315</m:t>
                      </m:r>
                      <m:r>
                        <a:rPr lang="en-US" i="1">
                          <a:latin typeface="Cambria Math"/>
                        </a:rPr>
                        <m:t>∗</m:t>
                      </m:r>
                      <m:r>
                        <a:rPr lang="en-US">
                          <a:latin typeface="Cambria Math"/>
                        </a:rPr>
                        <m:t> </m:t>
                      </m:r>
                      <m:f>
                        <m:fPr>
                          <m:ctrlPr>
                            <a:rPr lang="es-EC" i="1">
                              <a:latin typeface="Cambria Math"/>
                            </a:rPr>
                          </m:ctrlPr>
                        </m:fPr>
                        <m:num>
                          <m:r>
                            <a:rPr lang="en-US">
                              <a:latin typeface="Cambria Math"/>
                            </a:rPr>
                            <m:t>66</m:t>
                          </m:r>
                        </m:num>
                        <m:den>
                          <m:r>
                            <a:rPr lang="en-US">
                              <a:latin typeface="Cambria Math"/>
                            </a:rPr>
                            <m:t>1729</m:t>
                          </m:r>
                        </m:den>
                      </m:f>
                      <m:r>
                        <a:rPr lang="en-US">
                          <a:latin typeface="Cambria Math"/>
                        </a:rPr>
                        <m:t>=12.024≈</m:t>
                      </m:r>
                      <m:r>
                        <a:rPr lang="en-US" b="1" i="1">
                          <a:latin typeface="Cambria Math"/>
                        </a:rPr>
                        <m:t>𝟏𝟐</m:t>
                      </m:r>
                    </m:oMath>
                  </m:oMathPara>
                </a14:m>
                <a:endParaRPr lang="es-EC" b="1" dirty="0"/>
              </a:p>
              <a:p>
                <a:pPr marL="0" indent="0">
                  <a:buNone/>
                </a:pPr>
                <a:r>
                  <a:rPr lang="en-US" dirty="0"/>
                  <a:t> </a:t>
                </a:r>
                <a:endParaRPr lang="es-EC" dirty="0"/>
              </a:p>
              <a:p>
                <a:r>
                  <a:rPr lang="es-EC" b="1" dirty="0"/>
                  <a:t>Estrato Giovanni Farina </a:t>
                </a:r>
                <a:r>
                  <a:rPr lang="es-EC" dirty="0">
                    <a:sym typeface="Wingdings"/>
                  </a:rPr>
                  <a:t></a:t>
                </a:r>
                <a:r>
                  <a:rPr lang="es-EC" dirty="0"/>
                  <a:t> Nh3: 1119</a:t>
                </a:r>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𝑛</m:t>
                      </m:r>
                      <m:sSub>
                        <m:sSubPr>
                          <m:ctrlPr>
                            <a:rPr lang="es-EC" i="1">
                              <a:latin typeface="Cambria Math"/>
                            </a:rPr>
                          </m:ctrlPr>
                        </m:sSubPr>
                        <m:e>
                          <m:r>
                            <a:rPr lang="es-EC" i="1">
                              <a:latin typeface="Cambria Math"/>
                            </a:rPr>
                            <m:t>h</m:t>
                          </m:r>
                        </m:e>
                        <m:sub>
                          <m:r>
                            <a:rPr lang="es-EC">
                              <a:latin typeface="Cambria Math"/>
                            </a:rPr>
                            <m:t>3</m:t>
                          </m:r>
                        </m:sub>
                      </m:sSub>
                      <m:r>
                        <a:rPr lang="es-EC">
                          <a:latin typeface="Cambria Math"/>
                        </a:rPr>
                        <m:t>=315</m:t>
                      </m:r>
                      <m:r>
                        <a:rPr lang="es-EC" i="1">
                          <a:latin typeface="Cambria Math"/>
                        </a:rPr>
                        <m:t>∗</m:t>
                      </m:r>
                      <m:r>
                        <a:rPr lang="es-EC">
                          <a:latin typeface="Cambria Math"/>
                        </a:rPr>
                        <m:t> </m:t>
                      </m:r>
                      <m:f>
                        <m:fPr>
                          <m:ctrlPr>
                            <a:rPr lang="es-EC" i="1">
                              <a:latin typeface="Cambria Math"/>
                            </a:rPr>
                          </m:ctrlPr>
                        </m:fPr>
                        <m:num>
                          <m:r>
                            <a:rPr lang="es-EC">
                              <a:latin typeface="Cambria Math"/>
                            </a:rPr>
                            <m:t>1119 </m:t>
                          </m:r>
                        </m:num>
                        <m:den>
                          <m:r>
                            <a:rPr lang="es-EC">
                              <a:latin typeface="Cambria Math"/>
                            </a:rPr>
                            <m:t>1729</m:t>
                          </m:r>
                        </m:den>
                      </m:f>
                      <m:r>
                        <a:rPr lang="es-EC">
                          <a:latin typeface="Cambria Math"/>
                        </a:rPr>
                        <m:t>=203.87≅</m:t>
                      </m:r>
                      <m:r>
                        <a:rPr lang="es-EC" b="1" i="1">
                          <a:latin typeface="Cambria Math"/>
                        </a:rPr>
                        <m:t>𝟐𝟎𝟒</m:t>
                      </m:r>
                    </m:oMath>
                  </m:oMathPara>
                </a14:m>
                <a:endParaRPr lang="es-EC" b="1"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980728"/>
                <a:ext cx="8229600" cy="4876800"/>
              </a:xfrm>
              <a:blipFill rotWithShape="1">
                <a:blip r:embed="rId2"/>
                <a:stretch>
                  <a:fillRect l="-815" t="-1125"/>
                </a:stretch>
              </a:blipFill>
            </p:spPr>
            <p:txBody>
              <a:bodyPr/>
              <a:lstStyle/>
              <a:p>
                <a:r>
                  <a:rPr lang="es-EC">
                    <a:noFill/>
                  </a:rPr>
                  <a:t> </a:t>
                </a:r>
              </a:p>
            </p:txBody>
          </p:sp>
        </mc:Fallback>
      </mc:AlternateContent>
      <p:pic>
        <p:nvPicPr>
          <p:cNvPr id="8197" name="Picture 5" descr="C:\Users\user\AppData\Local\Microsoft\Windows\Temporary Internet Files\Content.IE5\QFL2XIMZ\muestra-estadistic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060" y="4855575"/>
            <a:ext cx="1972940" cy="200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31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3478" y="332656"/>
            <a:ext cx="8229600" cy="990600"/>
          </a:xfrm>
        </p:spPr>
        <p:txBody>
          <a:bodyPr/>
          <a:lstStyle/>
          <a:p>
            <a:r>
              <a:rPr lang="es-EC" b="1" dirty="0" smtClean="0"/>
              <a:t>Subestratos</a:t>
            </a:r>
            <a:endParaRPr lang="es-EC" b="1"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004" t="24801" r="28095" b="10771"/>
          <a:stretch/>
        </p:blipFill>
        <p:spPr bwMode="auto">
          <a:xfrm>
            <a:off x="95299" y="1628800"/>
            <a:ext cx="3036541" cy="417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982" t="22673" r="31384" b="24801"/>
          <a:stretch/>
        </p:blipFill>
        <p:spPr bwMode="auto">
          <a:xfrm>
            <a:off x="3059832" y="1675906"/>
            <a:ext cx="3093059" cy="420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9683" t="23640" r="29523" b="20283"/>
          <a:stretch/>
        </p:blipFill>
        <p:spPr bwMode="auto">
          <a:xfrm>
            <a:off x="6012160" y="1628800"/>
            <a:ext cx="302433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Resultado de imagen para lev vygotsky colegio"/>
          <p:cNvPicPr>
            <a:picLocks noChangeAspect="1" noChangeArrowheads="1"/>
          </p:cNvPicPr>
          <p:nvPr/>
        </p:nvPicPr>
        <p:blipFill rotWithShape="1">
          <a:blip r:embed="rId5">
            <a:extLst>
              <a:ext uri="{28A0092B-C50C-407E-A947-70E740481C1C}">
                <a14:useLocalDpi xmlns:a14="http://schemas.microsoft.com/office/drawing/2010/main" val="0"/>
              </a:ext>
            </a:extLst>
          </a:blip>
          <a:srcRect r="68471"/>
          <a:stretch/>
        </p:blipFill>
        <p:spPr bwMode="auto">
          <a:xfrm>
            <a:off x="2949005" y="339502"/>
            <a:ext cx="1550987" cy="114978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nidad Educativa Henry Dunant"/>
          <p:cNvPicPr>
            <a:picLocks noChangeAspect="1" noChangeArrowheads="1"/>
          </p:cNvPicPr>
          <p:nvPr/>
        </p:nvPicPr>
        <p:blipFill rotWithShape="1">
          <a:blip r:embed="rId6">
            <a:extLst>
              <a:ext uri="{28A0092B-C50C-407E-A947-70E740481C1C}">
                <a14:useLocalDpi xmlns:a14="http://schemas.microsoft.com/office/drawing/2010/main" val="0"/>
              </a:ext>
            </a:extLst>
          </a:blip>
          <a:srcRect r="63718" b="36614"/>
          <a:stretch/>
        </p:blipFill>
        <p:spPr bwMode="auto">
          <a:xfrm>
            <a:off x="4767718" y="268536"/>
            <a:ext cx="1414515" cy="130896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sultado de imagen para giovanni farina coleg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04664"/>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00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96952"/>
            <a:ext cx="4680520" cy="3861048"/>
          </a:xfrm>
          <a:prstGeom prst="rect">
            <a:avLst/>
          </a:prstGeom>
          <a:noFill/>
          <a:ln>
            <a:noFill/>
          </a:ln>
        </p:spPr>
      </p:pic>
      <p:sp>
        <p:nvSpPr>
          <p:cNvPr id="2" name="1 Título"/>
          <p:cNvSpPr>
            <a:spLocks noGrp="1"/>
          </p:cNvSpPr>
          <p:nvPr>
            <p:ph type="title"/>
          </p:nvPr>
        </p:nvSpPr>
        <p:spPr>
          <a:xfrm>
            <a:off x="429135" y="188640"/>
            <a:ext cx="9725891" cy="836712"/>
          </a:xfrm>
        </p:spPr>
        <p:txBody>
          <a:bodyPr/>
          <a:lstStyle/>
          <a:p>
            <a:r>
              <a:rPr lang="es-EC" b="1" dirty="0" smtClean="0"/>
              <a:t>Análisis Univariado</a:t>
            </a:r>
            <a:endParaRPr lang="es-EC" b="1" dirty="0"/>
          </a:p>
        </p:txBody>
      </p:sp>
      <p:pic>
        <p:nvPicPr>
          <p:cNvPr id="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 y="5383964"/>
            <a:ext cx="2622273" cy="14740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3760858018"/>
              </p:ext>
            </p:extLst>
          </p:nvPr>
        </p:nvGraphicFramePr>
        <p:xfrm>
          <a:off x="251520" y="1196752"/>
          <a:ext cx="8127554" cy="1671316"/>
        </p:xfrm>
        <a:graphic>
          <a:graphicData uri="http://schemas.openxmlformats.org/drawingml/2006/table">
            <a:tbl>
              <a:tblPr>
                <a:tableStyleId>{35758FB7-9AC5-4552-8A53-C91805E547FA}</a:tableStyleId>
              </a:tblPr>
              <a:tblGrid>
                <a:gridCol w="868023"/>
                <a:gridCol w="1362178"/>
                <a:gridCol w="1362178"/>
                <a:gridCol w="1727918"/>
                <a:gridCol w="1583121"/>
                <a:gridCol w="1224136"/>
              </a:tblGrid>
              <a:tr h="543116">
                <a:tc gridSpan="6">
                  <a:txBody>
                    <a:bodyPr/>
                    <a:lstStyle/>
                    <a:p>
                      <a:pPr marL="38100" marR="38100" indent="180340" algn="ctr">
                        <a:lnSpc>
                          <a:spcPts val="1600"/>
                        </a:lnSpc>
                        <a:spcAft>
                          <a:spcPts val="0"/>
                        </a:spcAft>
                      </a:pPr>
                      <a:r>
                        <a:rPr lang="es-EC" sz="1400" b="1" dirty="0">
                          <a:effectLst/>
                        </a:rPr>
                        <a:t>¿Le interesaría  a su hija estudiar danza clásica contemporánea en la Ciudad de Sangolquí?</a:t>
                      </a:r>
                      <a:endParaRPr lang="es-EC" sz="1400" b="1"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33787">
                <a:tc gridSpan="2">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a:txBody>
                    <a:bodyPr/>
                    <a:lstStyle/>
                    <a:p>
                      <a:pPr marL="38100" marR="38100" indent="180340" algn="ctr">
                        <a:lnSpc>
                          <a:spcPts val="1600"/>
                        </a:lnSpc>
                        <a:spcAft>
                          <a:spcPts val="0"/>
                        </a:spcAft>
                      </a:pPr>
                      <a:r>
                        <a:rPr lang="es-EC" sz="1200" dirty="0">
                          <a:effectLst/>
                        </a:rPr>
                        <a:t>Frecuencia</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 válido</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 acumulado</a:t>
                      </a:r>
                      <a:endParaRPr lang="es-EC" sz="1200" dirty="0">
                        <a:effectLst/>
                        <a:latin typeface="Times New Roman"/>
                        <a:ea typeface="Calibri"/>
                        <a:cs typeface="Times New Roman"/>
                      </a:endParaRPr>
                    </a:p>
                  </a:txBody>
                  <a:tcPr marL="68580" marR="68580" marT="0" marB="0"/>
                </a:tc>
              </a:tr>
              <a:tr h="216893">
                <a:tc rowSpan="3">
                  <a:txBody>
                    <a:bodyPr/>
                    <a:lstStyle/>
                    <a:p>
                      <a:pPr marL="38100" marR="38100" indent="180340" algn="l">
                        <a:lnSpc>
                          <a:spcPts val="1600"/>
                        </a:lnSpc>
                        <a:spcAft>
                          <a:spcPts val="0"/>
                        </a:spcAft>
                      </a:pPr>
                      <a:r>
                        <a:rPr lang="es-EC" sz="1200" dirty="0">
                          <a:effectLst/>
                        </a:rPr>
                        <a:t>Válido</a:t>
                      </a:r>
                      <a:endParaRPr lang="es-EC" sz="1200" dirty="0">
                        <a:effectLst/>
                        <a:latin typeface="Times New Roman"/>
                        <a:ea typeface="Calibri"/>
                        <a:cs typeface="Times New Roman"/>
                      </a:endParaRPr>
                    </a:p>
                  </a:txBody>
                  <a:tcPr marL="68580" marR="68580" marT="0" marB="0"/>
                </a:tc>
                <a:tc>
                  <a:txBody>
                    <a:bodyPr/>
                    <a:lstStyle/>
                    <a:p>
                      <a:pPr marL="38100" marR="38100" indent="180340" algn="l">
                        <a:lnSpc>
                          <a:spcPts val="1600"/>
                        </a:lnSpc>
                        <a:spcAft>
                          <a:spcPts val="0"/>
                        </a:spcAft>
                      </a:pPr>
                      <a:r>
                        <a:rPr lang="es-EC" sz="1200" dirty="0">
                          <a:effectLst/>
                        </a:rPr>
                        <a:t>Si</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212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67,3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67,3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67,3</a:t>
                      </a:r>
                      <a:endParaRPr lang="es-EC" sz="1200" dirty="0">
                        <a:effectLst/>
                        <a:latin typeface="Times New Roman"/>
                        <a:ea typeface="Calibri"/>
                        <a:cs typeface="Times New Roman"/>
                      </a:endParaRPr>
                    </a:p>
                  </a:txBody>
                  <a:tcPr marL="68580" marR="68580" marT="0" marB="0"/>
                </a:tc>
              </a:tr>
              <a:tr h="202457">
                <a:tc vMerge="1">
                  <a:txBody>
                    <a:bodyPr/>
                    <a:lstStyle/>
                    <a:p>
                      <a:endParaRPr lang="es-EC"/>
                    </a:p>
                  </a:txBody>
                  <a:tcPr/>
                </a:tc>
                <a:tc>
                  <a:txBody>
                    <a:bodyPr/>
                    <a:lstStyle/>
                    <a:p>
                      <a:pPr marL="38100" marR="38100" indent="180340" algn="l">
                        <a:lnSpc>
                          <a:spcPts val="1600"/>
                        </a:lnSpc>
                        <a:spcAft>
                          <a:spcPts val="0"/>
                        </a:spcAft>
                      </a:pPr>
                      <a:r>
                        <a:rPr lang="es-EC" sz="1200" dirty="0">
                          <a:effectLst/>
                        </a:rPr>
                        <a:t>No</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32,7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32,7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r>
              <a:tr h="259931">
                <a:tc vMerge="1">
                  <a:txBody>
                    <a:bodyPr/>
                    <a:lstStyle/>
                    <a:p>
                      <a:endParaRPr lang="es-EC"/>
                    </a:p>
                  </a:txBody>
                  <a:tcPr/>
                </a:tc>
                <a:tc>
                  <a:txBody>
                    <a:bodyPr/>
                    <a:lstStyle/>
                    <a:p>
                      <a:pPr marL="38100" marR="38100" indent="180340" algn="l">
                        <a:lnSpc>
                          <a:spcPts val="1600"/>
                        </a:lnSpc>
                        <a:spcAft>
                          <a:spcPts val="0"/>
                        </a:spcAft>
                      </a:pPr>
                      <a:r>
                        <a:rPr lang="es-EC" sz="1200" dirty="0">
                          <a:effectLst/>
                        </a:rPr>
                        <a:t>Total</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315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8859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990600"/>
          </a:xfrm>
        </p:spPr>
        <p:txBody>
          <a:bodyPr/>
          <a:lstStyle/>
          <a:p>
            <a:r>
              <a:rPr lang="es-EC" b="1" dirty="0"/>
              <a:t>Análisis Univariado</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125349" y="3761656"/>
            <a:ext cx="4032448" cy="3096344"/>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3554442412"/>
              </p:ext>
            </p:extLst>
          </p:nvPr>
        </p:nvGraphicFramePr>
        <p:xfrm>
          <a:off x="971600" y="1340769"/>
          <a:ext cx="7560839" cy="2021447"/>
        </p:xfrm>
        <a:graphic>
          <a:graphicData uri="http://schemas.openxmlformats.org/drawingml/2006/table">
            <a:tbl>
              <a:tblPr>
                <a:tableStyleId>{35758FB7-9AC5-4552-8A53-C91805E547FA}</a:tableStyleId>
              </a:tblPr>
              <a:tblGrid>
                <a:gridCol w="1121199"/>
                <a:gridCol w="1287928"/>
                <a:gridCol w="1287928"/>
                <a:gridCol w="1287928"/>
                <a:gridCol w="1287928"/>
                <a:gridCol w="1287928"/>
              </a:tblGrid>
              <a:tr h="366465">
                <a:tc gridSpan="6">
                  <a:txBody>
                    <a:bodyPr/>
                    <a:lstStyle/>
                    <a:p>
                      <a:pPr marL="38100" marR="38100" indent="180340" algn="ctr">
                        <a:lnSpc>
                          <a:spcPts val="1600"/>
                        </a:lnSpc>
                        <a:spcAft>
                          <a:spcPts val="0"/>
                        </a:spcAft>
                      </a:pPr>
                      <a:r>
                        <a:rPr lang="es-EC" sz="1200" dirty="0">
                          <a:effectLst/>
                        </a:rPr>
                        <a:t>¿Conoce alguna escuela de danza clásica contemporánea en la ciudad de  Sangolquí?</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5622">
                <a:tc gridSpan="2">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a:txBody>
                    <a:bodyPr/>
                    <a:lstStyle/>
                    <a:p>
                      <a:pPr marL="38100" marR="38100" indent="180340" algn="ctr">
                        <a:lnSpc>
                          <a:spcPts val="1600"/>
                        </a:lnSpc>
                        <a:spcAft>
                          <a:spcPts val="0"/>
                        </a:spcAft>
                      </a:pPr>
                      <a:r>
                        <a:rPr lang="es-EC" sz="1200" dirty="0">
                          <a:effectLst/>
                        </a:rPr>
                        <a:t>Frecuencia</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 válido</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 acumulado</a:t>
                      </a:r>
                      <a:endParaRPr lang="es-EC" sz="1200" dirty="0">
                        <a:effectLst/>
                        <a:latin typeface="Times New Roman"/>
                        <a:ea typeface="Calibri"/>
                        <a:cs typeface="Times New Roman"/>
                      </a:endParaRPr>
                    </a:p>
                  </a:txBody>
                  <a:tcPr marL="68580" marR="68580" marT="0" marB="0"/>
                </a:tc>
              </a:tr>
              <a:tr h="186314">
                <a:tc rowSpan="3">
                  <a:txBody>
                    <a:bodyPr/>
                    <a:lstStyle/>
                    <a:p>
                      <a:pPr marL="38100" marR="38100" indent="180340" algn="l">
                        <a:lnSpc>
                          <a:spcPts val="1600"/>
                        </a:lnSpc>
                        <a:spcAft>
                          <a:spcPts val="0"/>
                        </a:spcAft>
                      </a:pPr>
                      <a:r>
                        <a:rPr lang="es-EC" sz="1200" dirty="0">
                          <a:effectLst/>
                        </a:rPr>
                        <a:t>Válido</a:t>
                      </a:r>
                      <a:endParaRPr lang="es-EC" sz="1200" dirty="0">
                        <a:effectLst/>
                        <a:latin typeface="Times New Roman"/>
                        <a:ea typeface="Calibri"/>
                        <a:cs typeface="Times New Roman"/>
                      </a:endParaRPr>
                    </a:p>
                  </a:txBody>
                  <a:tcPr marL="68580" marR="68580" marT="0" marB="0"/>
                </a:tc>
                <a:tc>
                  <a:txBody>
                    <a:bodyPr/>
                    <a:lstStyle/>
                    <a:p>
                      <a:pPr marL="38100" marR="38100" indent="180340" algn="l">
                        <a:lnSpc>
                          <a:spcPts val="1600"/>
                        </a:lnSpc>
                        <a:spcAft>
                          <a:spcPts val="0"/>
                        </a:spcAft>
                      </a:pPr>
                      <a:r>
                        <a:rPr lang="es-EC" sz="1200" dirty="0">
                          <a:effectLst/>
                        </a:rPr>
                        <a:t>Si</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35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11,1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16,5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16,5</a:t>
                      </a:r>
                      <a:endParaRPr lang="es-EC" sz="1200" dirty="0">
                        <a:effectLst/>
                        <a:latin typeface="Times New Roman"/>
                        <a:ea typeface="Calibri"/>
                        <a:cs typeface="Times New Roman"/>
                      </a:endParaRPr>
                    </a:p>
                  </a:txBody>
                  <a:tcPr marL="68580" marR="68580" marT="0" marB="0"/>
                </a:tc>
              </a:tr>
              <a:tr h="186314">
                <a:tc vMerge="1">
                  <a:txBody>
                    <a:bodyPr/>
                    <a:lstStyle/>
                    <a:p>
                      <a:endParaRPr lang="es-EC"/>
                    </a:p>
                  </a:txBody>
                  <a:tcPr/>
                </a:tc>
                <a:tc>
                  <a:txBody>
                    <a:bodyPr/>
                    <a:lstStyle/>
                    <a:p>
                      <a:pPr marL="38100" marR="38100" indent="180340" algn="l">
                        <a:lnSpc>
                          <a:spcPts val="1600"/>
                        </a:lnSpc>
                        <a:spcAft>
                          <a:spcPts val="0"/>
                        </a:spcAft>
                      </a:pPr>
                      <a:r>
                        <a:rPr lang="es-EC" sz="1200" dirty="0">
                          <a:effectLst/>
                        </a:rPr>
                        <a:t>No</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177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56,2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83,5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r>
              <a:tr h="251524">
                <a:tc vMerge="1">
                  <a:txBody>
                    <a:bodyPr/>
                    <a:lstStyle/>
                    <a:p>
                      <a:endParaRPr lang="es-EC"/>
                    </a:p>
                  </a:txBody>
                  <a:tcPr/>
                </a:tc>
                <a:tc>
                  <a:txBody>
                    <a:bodyPr/>
                    <a:lstStyle/>
                    <a:p>
                      <a:pPr marL="38100" marR="38100" indent="180340" algn="l">
                        <a:lnSpc>
                          <a:spcPts val="1600"/>
                        </a:lnSpc>
                        <a:spcAft>
                          <a:spcPts val="0"/>
                        </a:spcAft>
                      </a:pPr>
                      <a:r>
                        <a:rPr lang="es-EC" sz="1200" dirty="0">
                          <a:effectLst/>
                        </a:rPr>
                        <a:t>Total</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212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67,3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r>
              <a:tr h="263021">
                <a:tc>
                  <a:txBody>
                    <a:bodyPr/>
                    <a:lstStyle/>
                    <a:p>
                      <a:pPr marL="38100" marR="38100" indent="180340" algn="l">
                        <a:lnSpc>
                          <a:spcPts val="1600"/>
                        </a:lnSpc>
                        <a:spcAft>
                          <a:spcPts val="0"/>
                        </a:spcAft>
                      </a:pPr>
                      <a:r>
                        <a:rPr lang="es-EC" sz="1200" dirty="0">
                          <a:effectLst/>
                        </a:rPr>
                        <a:t>Perdidos</a:t>
                      </a:r>
                      <a:endParaRPr lang="es-EC" sz="1200" dirty="0">
                        <a:effectLst/>
                        <a:latin typeface="Times New Roman"/>
                        <a:ea typeface="Calibri"/>
                        <a:cs typeface="Times New Roman"/>
                      </a:endParaRPr>
                    </a:p>
                  </a:txBody>
                  <a:tcPr marL="68580" marR="68580" marT="0" marB="0"/>
                </a:tc>
                <a:tc>
                  <a:txBody>
                    <a:bodyPr/>
                    <a:lstStyle/>
                    <a:p>
                      <a:pPr marL="38100" marR="38100" indent="180340" algn="l">
                        <a:lnSpc>
                          <a:spcPts val="1600"/>
                        </a:lnSpc>
                        <a:spcAft>
                          <a:spcPts val="0"/>
                        </a:spcAft>
                      </a:pPr>
                      <a:r>
                        <a:rPr lang="es-EC" sz="1200" dirty="0">
                          <a:effectLst/>
                        </a:rPr>
                        <a:t>Sistema</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32,7</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r>
              <a:tr h="251524">
                <a:tc gridSpan="2">
                  <a:txBody>
                    <a:bodyPr/>
                    <a:lstStyle/>
                    <a:p>
                      <a:pPr marL="38100" marR="38100" indent="180340" algn="l">
                        <a:lnSpc>
                          <a:spcPts val="1600"/>
                        </a:lnSpc>
                        <a:spcAft>
                          <a:spcPts val="0"/>
                        </a:spcAft>
                      </a:pPr>
                      <a:r>
                        <a:rPr lang="es-EC" sz="1200" dirty="0">
                          <a:effectLst/>
                        </a:rPr>
                        <a:t>Total</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a:txBody>
                    <a:bodyPr/>
                    <a:lstStyle/>
                    <a:p>
                      <a:pPr marL="38100" marR="38100" indent="180340" algn="r">
                        <a:lnSpc>
                          <a:spcPts val="1600"/>
                        </a:lnSpc>
                        <a:spcAft>
                          <a:spcPts val="0"/>
                        </a:spcAft>
                      </a:pPr>
                      <a:r>
                        <a:rPr lang="es-EC" sz="1200" dirty="0">
                          <a:effectLst/>
                        </a:rPr>
                        <a:t>315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74383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89040"/>
            <a:ext cx="4067944" cy="2994946"/>
          </a:xfrm>
          <a:prstGeom prst="rect">
            <a:avLst/>
          </a:prstGeom>
          <a:noFill/>
          <a:ln>
            <a:noFill/>
          </a:ln>
        </p:spPr>
      </p:pic>
      <p:sp>
        <p:nvSpPr>
          <p:cNvPr id="2" name="1 Rectángulo"/>
          <p:cNvSpPr/>
          <p:nvPr/>
        </p:nvSpPr>
        <p:spPr>
          <a:xfrm>
            <a:off x="278858" y="476672"/>
            <a:ext cx="4943982" cy="707886"/>
          </a:xfrm>
          <a:prstGeom prst="rect">
            <a:avLst/>
          </a:prstGeom>
        </p:spPr>
        <p:txBody>
          <a:bodyPr wrap="none">
            <a:spAutoFit/>
          </a:bodyPr>
          <a:lstStyle/>
          <a:p>
            <a:r>
              <a:rPr lang="es-EC" sz="4000" b="1" dirty="0">
                <a:solidFill>
                  <a:schemeClr val="tx2"/>
                </a:solidFill>
              </a:rPr>
              <a:t>Análisis Univariado</a:t>
            </a:r>
          </a:p>
        </p:txBody>
      </p:sp>
      <p:pic>
        <p:nvPicPr>
          <p:cNvPr id="5" name="Picture 2" descr="C:\Users\user\AppData\Local\Microsoft\Windows\Temporary Internet Files\Content.IE5\FYORRZ1P\encuestade-satisfacci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5652029"/>
            <a:ext cx="1835695" cy="12194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4048262851"/>
              </p:ext>
            </p:extLst>
          </p:nvPr>
        </p:nvGraphicFramePr>
        <p:xfrm>
          <a:off x="251520" y="1322197"/>
          <a:ext cx="8568953" cy="2440121"/>
        </p:xfrm>
        <a:graphic>
          <a:graphicData uri="http://schemas.openxmlformats.org/drawingml/2006/table">
            <a:tbl>
              <a:tblPr>
                <a:tableStyleId>{35758FB7-9AC5-4552-8A53-C91805E547FA}</a:tableStyleId>
              </a:tblPr>
              <a:tblGrid>
                <a:gridCol w="1172233"/>
                <a:gridCol w="1374460"/>
                <a:gridCol w="1374460"/>
                <a:gridCol w="1636670"/>
                <a:gridCol w="1886883"/>
                <a:gridCol w="1124247"/>
              </a:tblGrid>
              <a:tr h="306603">
                <a:tc gridSpan="6">
                  <a:txBody>
                    <a:bodyPr/>
                    <a:lstStyle/>
                    <a:p>
                      <a:pPr marL="38100" marR="38100" indent="180340" algn="ctr">
                        <a:lnSpc>
                          <a:spcPts val="1600"/>
                        </a:lnSpc>
                        <a:spcAft>
                          <a:spcPts val="0"/>
                        </a:spcAft>
                      </a:pPr>
                      <a:r>
                        <a:rPr lang="es-EC" sz="1200" b="1" dirty="0">
                          <a:effectLst/>
                        </a:rPr>
                        <a:t>¿Cuánto estaría dispuesto a pagar por clases de danza clásica contemporánea para su hija?</a:t>
                      </a:r>
                      <a:endParaRPr lang="es-EC" sz="1200" b="1"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97758">
                <a:tc gridSpan="2">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a:txBody>
                    <a:bodyPr/>
                    <a:lstStyle/>
                    <a:p>
                      <a:pPr marL="38100" marR="38100" indent="180340" algn="ctr">
                        <a:lnSpc>
                          <a:spcPts val="1600"/>
                        </a:lnSpc>
                        <a:spcAft>
                          <a:spcPts val="0"/>
                        </a:spcAft>
                      </a:pPr>
                      <a:r>
                        <a:rPr lang="es-EC" sz="1200" dirty="0">
                          <a:effectLst/>
                        </a:rPr>
                        <a:t>Frecuencia</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 válido</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1200" dirty="0">
                          <a:effectLst/>
                        </a:rPr>
                        <a:t>Porcentaje acumulado</a:t>
                      </a:r>
                      <a:endParaRPr lang="es-EC" sz="1200" dirty="0">
                        <a:effectLst/>
                        <a:latin typeface="Times New Roman"/>
                        <a:ea typeface="Calibri"/>
                        <a:cs typeface="Times New Roman"/>
                      </a:endParaRPr>
                    </a:p>
                  </a:txBody>
                  <a:tcPr marL="68580" marR="68580" marT="0" marB="0"/>
                </a:tc>
              </a:tr>
              <a:tr h="157375">
                <a:tc rowSpan="5">
                  <a:txBody>
                    <a:bodyPr/>
                    <a:lstStyle/>
                    <a:p>
                      <a:pPr marL="38100" marR="38100" indent="180340" algn="l">
                        <a:lnSpc>
                          <a:spcPts val="1600"/>
                        </a:lnSpc>
                        <a:spcAft>
                          <a:spcPts val="0"/>
                        </a:spcAft>
                      </a:pPr>
                      <a:r>
                        <a:rPr lang="es-EC" sz="1200" dirty="0">
                          <a:effectLst/>
                        </a:rPr>
                        <a:t>Válido</a:t>
                      </a:r>
                      <a:endParaRPr lang="es-EC" sz="1200" dirty="0">
                        <a:effectLst/>
                        <a:latin typeface="Times New Roman"/>
                        <a:ea typeface="Calibri"/>
                        <a:cs typeface="Times New Roman"/>
                      </a:endParaRPr>
                    </a:p>
                  </a:txBody>
                  <a:tcPr marL="68580" marR="68580" marT="0" marB="0"/>
                </a:tc>
                <a:tc>
                  <a:txBody>
                    <a:bodyPr/>
                    <a:lstStyle/>
                    <a:p>
                      <a:pPr marL="38100" marR="38100" indent="180340" algn="l">
                        <a:lnSpc>
                          <a:spcPts val="1600"/>
                        </a:lnSpc>
                        <a:spcAft>
                          <a:spcPts val="0"/>
                        </a:spcAft>
                      </a:pPr>
                      <a:r>
                        <a:rPr lang="es-EC" sz="1200" dirty="0">
                          <a:effectLst/>
                        </a:rPr>
                        <a:t>$55 a $60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159</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50,5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75,0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75,0</a:t>
                      </a:r>
                      <a:endParaRPr lang="es-EC" sz="1200" dirty="0">
                        <a:effectLst/>
                        <a:latin typeface="Times New Roman"/>
                        <a:ea typeface="Calibri"/>
                        <a:cs typeface="Times New Roman"/>
                      </a:endParaRPr>
                    </a:p>
                  </a:txBody>
                  <a:tcPr marL="68580" marR="68580" marT="0" marB="0"/>
                </a:tc>
              </a:tr>
              <a:tr h="157375">
                <a:tc vMerge="1">
                  <a:txBody>
                    <a:bodyPr/>
                    <a:lstStyle/>
                    <a:p>
                      <a:endParaRPr lang="es-EC"/>
                    </a:p>
                  </a:txBody>
                  <a:tcPr/>
                </a:tc>
                <a:tc>
                  <a:txBody>
                    <a:bodyPr/>
                    <a:lstStyle/>
                    <a:p>
                      <a:pPr marL="38100" marR="38100" indent="180340" algn="l">
                        <a:lnSpc>
                          <a:spcPts val="1600"/>
                        </a:lnSpc>
                        <a:spcAft>
                          <a:spcPts val="0"/>
                        </a:spcAft>
                      </a:pPr>
                      <a:r>
                        <a:rPr lang="es-EC" sz="1200" dirty="0">
                          <a:effectLst/>
                        </a:rPr>
                        <a:t>$61 a $70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43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13,7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20,3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95,3</a:t>
                      </a:r>
                      <a:endParaRPr lang="es-EC" sz="1200" dirty="0">
                        <a:effectLst/>
                        <a:latin typeface="Times New Roman"/>
                        <a:ea typeface="Calibri"/>
                        <a:cs typeface="Times New Roman"/>
                      </a:endParaRPr>
                    </a:p>
                  </a:txBody>
                  <a:tcPr marL="68580" marR="68580" marT="0" marB="0"/>
                </a:tc>
              </a:tr>
              <a:tr h="157375">
                <a:tc vMerge="1">
                  <a:txBody>
                    <a:bodyPr/>
                    <a:lstStyle/>
                    <a:p>
                      <a:endParaRPr lang="es-EC"/>
                    </a:p>
                  </a:txBody>
                  <a:tcPr/>
                </a:tc>
                <a:tc>
                  <a:txBody>
                    <a:bodyPr/>
                    <a:lstStyle/>
                    <a:p>
                      <a:pPr marL="38100" marR="38100" indent="180340" algn="l">
                        <a:lnSpc>
                          <a:spcPts val="1600"/>
                        </a:lnSpc>
                        <a:spcAft>
                          <a:spcPts val="0"/>
                        </a:spcAft>
                      </a:pPr>
                      <a:r>
                        <a:rPr lang="es-EC" sz="1200" dirty="0">
                          <a:effectLst/>
                        </a:rPr>
                        <a:t>$71 a $80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2,2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3,3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98,6</a:t>
                      </a:r>
                      <a:endParaRPr lang="es-EC" sz="1200" dirty="0">
                        <a:effectLst/>
                        <a:latin typeface="Times New Roman"/>
                        <a:ea typeface="Calibri"/>
                        <a:cs typeface="Times New Roman"/>
                      </a:endParaRPr>
                    </a:p>
                  </a:txBody>
                  <a:tcPr marL="68580" marR="68580" marT="0" marB="0"/>
                </a:tc>
              </a:tr>
              <a:tr h="157375">
                <a:tc vMerge="1">
                  <a:txBody>
                    <a:bodyPr/>
                    <a:lstStyle/>
                    <a:p>
                      <a:endParaRPr lang="es-EC"/>
                    </a:p>
                  </a:txBody>
                  <a:tcPr/>
                </a:tc>
                <a:tc>
                  <a:txBody>
                    <a:bodyPr/>
                    <a:lstStyle/>
                    <a:p>
                      <a:pPr marL="38100" marR="38100" indent="180340" algn="l">
                        <a:lnSpc>
                          <a:spcPts val="1600"/>
                        </a:lnSpc>
                        <a:spcAft>
                          <a:spcPts val="0"/>
                        </a:spcAft>
                      </a:pPr>
                      <a:r>
                        <a:rPr lang="es-EC" sz="1200" dirty="0">
                          <a:effectLst/>
                        </a:rPr>
                        <a:t>Más de 80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1,4</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r>
              <a:tr h="202050">
                <a:tc vMerge="1">
                  <a:txBody>
                    <a:bodyPr/>
                    <a:lstStyle/>
                    <a:p>
                      <a:endParaRPr lang="es-EC"/>
                    </a:p>
                  </a:txBody>
                  <a:tcPr/>
                </a:tc>
                <a:tc>
                  <a:txBody>
                    <a:bodyPr/>
                    <a:lstStyle/>
                    <a:p>
                      <a:pPr marL="38100" marR="38100" indent="180340" algn="l">
                        <a:lnSpc>
                          <a:spcPts val="1600"/>
                        </a:lnSpc>
                        <a:spcAft>
                          <a:spcPts val="0"/>
                        </a:spcAft>
                      </a:pPr>
                      <a:r>
                        <a:rPr lang="es-EC" sz="1200" dirty="0">
                          <a:effectLst/>
                        </a:rPr>
                        <a:t>Total</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212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67,3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r>
              <a:tr h="202050">
                <a:tc>
                  <a:txBody>
                    <a:bodyPr/>
                    <a:lstStyle/>
                    <a:p>
                      <a:pPr marL="38100" marR="38100" indent="180340" algn="l">
                        <a:lnSpc>
                          <a:spcPts val="1600"/>
                        </a:lnSpc>
                        <a:spcAft>
                          <a:spcPts val="0"/>
                        </a:spcAft>
                      </a:pPr>
                      <a:r>
                        <a:rPr lang="es-EC" sz="1200" dirty="0">
                          <a:effectLst/>
                        </a:rPr>
                        <a:t>Perdidos</a:t>
                      </a:r>
                      <a:endParaRPr lang="es-EC" sz="1200" dirty="0">
                        <a:effectLst/>
                        <a:latin typeface="Times New Roman"/>
                        <a:ea typeface="Calibri"/>
                        <a:cs typeface="Times New Roman"/>
                      </a:endParaRPr>
                    </a:p>
                  </a:txBody>
                  <a:tcPr marL="68580" marR="68580" marT="0" marB="0"/>
                </a:tc>
                <a:tc>
                  <a:txBody>
                    <a:bodyPr/>
                    <a:lstStyle/>
                    <a:p>
                      <a:pPr marL="38100" marR="38100" indent="180340" algn="l">
                        <a:lnSpc>
                          <a:spcPts val="1600"/>
                        </a:lnSpc>
                        <a:spcAft>
                          <a:spcPts val="0"/>
                        </a:spcAft>
                      </a:pPr>
                      <a:r>
                        <a:rPr lang="es-EC" sz="1200" dirty="0">
                          <a:effectLst/>
                        </a:rPr>
                        <a:t>Sistema</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32,7</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r>
              <a:tr h="202050">
                <a:tc gridSpan="2">
                  <a:txBody>
                    <a:bodyPr/>
                    <a:lstStyle/>
                    <a:p>
                      <a:pPr marL="38100" marR="38100" indent="180340" algn="l">
                        <a:lnSpc>
                          <a:spcPts val="1600"/>
                        </a:lnSpc>
                        <a:spcAft>
                          <a:spcPts val="0"/>
                        </a:spcAft>
                      </a:pPr>
                      <a:r>
                        <a:rPr lang="es-EC" sz="1200" dirty="0">
                          <a:effectLst/>
                        </a:rPr>
                        <a:t>Total</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a:txBody>
                    <a:bodyPr/>
                    <a:lstStyle/>
                    <a:p>
                      <a:pPr marL="38100" marR="38100" indent="180340" algn="r">
                        <a:lnSpc>
                          <a:spcPts val="1600"/>
                        </a:lnSpc>
                        <a:spcAft>
                          <a:spcPts val="0"/>
                        </a:spcAft>
                      </a:pPr>
                      <a:r>
                        <a:rPr lang="es-EC" sz="1200" dirty="0">
                          <a:effectLst/>
                        </a:rPr>
                        <a:t>315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1200" dirty="0">
                          <a:effectLst/>
                        </a:rPr>
                        <a:t>100,0</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55835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Análisis Univariado</a:t>
            </a:r>
            <a:br>
              <a:rPr lang="es-EC" dirty="0"/>
            </a:b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05063"/>
            <a:ext cx="3429248" cy="2852937"/>
          </a:xfrm>
          <a:prstGeom prst="rect">
            <a:avLst/>
          </a:prstGeom>
          <a:noFill/>
          <a:ln>
            <a:noFill/>
          </a:ln>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165" t="48048" r="20497" b="13932"/>
          <a:stretch/>
        </p:blipFill>
        <p:spPr bwMode="auto">
          <a:xfrm>
            <a:off x="252328" y="1124743"/>
            <a:ext cx="7776325"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902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0"/>
            <a:ext cx="8229600" cy="692696"/>
          </a:xfrm>
        </p:spPr>
        <p:txBody>
          <a:bodyPr>
            <a:normAutofit fontScale="90000"/>
          </a:bodyPr>
          <a:lstStyle/>
          <a:p>
            <a:r>
              <a:rPr lang="es-EC" b="1" dirty="0" smtClean="0"/>
              <a:t>Análisis Bivariado</a:t>
            </a:r>
            <a:endParaRPr lang="es-EC" b="1"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753498"/>
            <a:ext cx="3989660" cy="3068960"/>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564978675"/>
              </p:ext>
            </p:extLst>
          </p:nvPr>
        </p:nvGraphicFramePr>
        <p:xfrm>
          <a:off x="323528" y="764704"/>
          <a:ext cx="8310145" cy="2948040"/>
        </p:xfrm>
        <a:graphic>
          <a:graphicData uri="http://schemas.openxmlformats.org/drawingml/2006/table">
            <a:tbl>
              <a:tblPr>
                <a:tableStyleId>{35758FB7-9AC5-4552-8A53-C91805E547FA}</a:tableStyleId>
              </a:tblPr>
              <a:tblGrid>
                <a:gridCol w="1036585"/>
                <a:gridCol w="909195"/>
                <a:gridCol w="909195"/>
                <a:gridCol w="909195"/>
                <a:gridCol w="909195"/>
                <a:gridCol w="909195"/>
                <a:gridCol w="909195"/>
                <a:gridCol w="909195"/>
                <a:gridCol w="909195"/>
              </a:tblGrid>
              <a:tr h="169880">
                <a:tc gridSpan="9">
                  <a:txBody>
                    <a:bodyPr/>
                    <a:lstStyle/>
                    <a:p>
                      <a:pPr marL="38100" marR="38100" indent="180340" algn="ctr">
                        <a:lnSpc>
                          <a:spcPts val="1600"/>
                        </a:lnSpc>
                        <a:spcAft>
                          <a:spcPts val="0"/>
                        </a:spcAft>
                      </a:pPr>
                      <a:r>
                        <a:rPr lang="es-EC" sz="1100" b="1" dirty="0">
                          <a:effectLst/>
                        </a:rPr>
                        <a:t>Tabla cruzada ¿En qué rango de edad se encuentra su hija?*Indiqué por qué No</a:t>
                      </a:r>
                      <a:endParaRPr lang="es-EC" sz="1200" b="1"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880">
                <a:tc gridSpan="9">
                  <a:txBody>
                    <a:bodyPr/>
                    <a:lstStyle/>
                    <a:p>
                      <a:pPr indent="180340" algn="l">
                        <a:lnSpc>
                          <a:spcPts val="1600"/>
                        </a:lnSpc>
                        <a:spcAft>
                          <a:spcPts val="0"/>
                        </a:spcAft>
                      </a:pPr>
                      <a:r>
                        <a:rPr lang="es-EC" sz="900" dirty="0">
                          <a:effectLst/>
                        </a:rPr>
                        <a:t>Recuento  </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880">
                <a:tc rowSpan="2" gridSpan="2">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rowSpan="2" hMerge="1">
                  <a:txBody>
                    <a:bodyPr/>
                    <a:lstStyle/>
                    <a:p>
                      <a:endParaRPr lang="es-EC"/>
                    </a:p>
                  </a:txBody>
                  <a:tcPr/>
                </a:tc>
                <a:tc gridSpan="6">
                  <a:txBody>
                    <a:bodyPr/>
                    <a:lstStyle/>
                    <a:p>
                      <a:pPr marL="38100" marR="38100" indent="180340" algn="ctr">
                        <a:lnSpc>
                          <a:spcPts val="1600"/>
                        </a:lnSpc>
                        <a:spcAft>
                          <a:spcPts val="0"/>
                        </a:spcAft>
                      </a:pPr>
                      <a:r>
                        <a:rPr lang="es-EC" sz="900" dirty="0">
                          <a:effectLst/>
                        </a:rPr>
                        <a:t>Indiqué por qué No</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indent="180340" algn="ctr">
                        <a:lnSpc>
                          <a:spcPts val="1600"/>
                        </a:lnSpc>
                        <a:spcAft>
                          <a:spcPts val="0"/>
                        </a:spcAft>
                      </a:pPr>
                      <a:r>
                        <a:rPr lang="es-EC" sz="900" dirty="0">
                          <a:effectLst/>
                        </a:rPr>
                        <a:t>Total</a:t>
                      </a:r>
                      <a:endParaRPr lang="es-EC" sz="1200" dirty="0">
                        <a:effectLst/>
                        <a:latin typeface="Times New Roman"/>
                        <a:ea typeface="Calibri"/>
                        <a:cs typeface="Times New Roman"/>
                      </a:endParaRPr>
                    </a:p>
                  </a:txBody>
                  <a:tcPr marL="68580" marR="68580" marT="0" marB="0"/>
                </a:tc>
              </a:tr>
              <a:tr h="509640">
                <a:tc gridSpan="2" vMerge="1">
                  <a:txBody>
                    <a:bodyPr/>
                    <a:lstStyle/>
                    <a:p>
                      <a:endParaRPr lang="es-EC"/>
                    </a:p>
                  </a:txBody>
                  <a:tcPr/>
                </a:tc>
                <a:tc hMerge="1" vMerge="1">
                  <a:txBody>
                    <a:bodyPr/>
                    <a:lstStyle/>
                    <a:p>
                      <a:endParaRPr lang="es-EC"/>
                    </a:p>
                  </a:txBody>
                  <a:tcPr/>
                </a:tc>
                <a:tc>
                  <a:txBody>
                    <a:bodyPr/>
                    <a:lstStyle/>
                    <a:p>
                      <a:pPr marL="38100" marR="38100" indent="180340" algn="ctr">
                        <a:lnSpc>
                          <a:spcPts val="1600"/>
                        </a:lnSpc>
                        <a:spcAft>
                          <a:spcPts val="0"/>
                        </a:spcAft>
                      </a:pPr>
                      <a:r>
                        <a:rPr lang="es-EC" sz="900" dirty="0">
                          <a:effectLst/>
                        </a:rPr>
                        <a:t>Le gusta otra actividad</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Estudia inglés</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Miedo a golpearse</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No vive en Sangolquí</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No tiene tiempo</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Costos altos</a:t>
                      </a:r>
                      <a:endParaRPr lang="es-EC" sz="1200" dirty="0">
                        <a:effectLst/>
                        <a:latin typeface="Times New Roman"/>
                        <a:ea typeface="Calibri"/>
                        <a:cs typeface="Times New Roman"/>
                      </a:endParaRPr>
                    </a:p>
                  </a:txBody>
                  <a:tcPr marL="68580" marR="68580" marT="0" marB="0"/>
                </a:tc>
                <a:tc vMerge="1">
                  <a:txBody>
                    <a:bodyPr/>
                    <a:lstStyle/>
                    <a:p>
                      <a:endParaRPr lang="es-EC"/>
                    </a:p>
                  </a:txBody>
                  <a:tcPr/>
                </a:tc>
              </a:tr>
              <a:tr h="339760">
                <a:tc rowSpan="4">
                  <a:txBody>
                    <a:bodyPr/>
                    <a:lstStyle/>
                    <a:p>
                      <a:pPr marL="38100" marR="38100" indent="180340" algn="l">
                        <a:lnSpc>
                          <a:spcPts val="1600"/>
                        </a:lnSpc>
                        <a:spcAft>
                          <a:spcPts val="0"/>
                        </a:spcAft>
                      </a:pPr>
                      <a:r>
                        <a:rPr lang="es-EC" sz="900" dirty="0">
                          <a:effectLst/>
                        </a:rPr>
                        <a:t>¿En qué rango de edad se encuentra su hija?</a:t>
                      </a:r>
                      <a:endParaRPr lang="es-EC" sz="1200" dirty="0">
                        <a:effectLst/>
                        <a:latin typeface="Times New Roman"/>
                        <a:ea typeface="Calibri"/>
                        <a:cs typeface="Times New Roman"/>
                      </a:endParaRPr>
                    </a:p>
                  </a:txBody>
                  <a:tcPr marL="68580" marR="68580" marT="0" marB="0"/>
                </a:tc>
                <a:tc>
                  <a:txBody>
                    <a:bodyPr/>
                    <a:lstStyle/>
                    <a:p>
                      <a:pPr marL="38100" marR="38100" indent="180340" algn="l">
                        <a:lnSpc>
                          <a:spcPts val="1600"/>
                        </a:lnSpc>
                        <a:spcAft>
                          <a:spcPts val="0"/>
                        </a:spcAft>
                      </a:pPr>
                      <a:r>
                        <a:rPr lang="es-EC" sz="900" dirty="0">
                          <a:effectLst/>
                        </a:rPr>
                        <a:t>De 5 a 8 años</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9</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16</a:t>
                      </a:r>
                      <a:endParaRPr lang="es-EC" sz="1200" dirty="0">
                        <a:effectLst/>
                        <a:latin typeface="Times New Roman"/>
                        <a:ea typeface="Calibri"/>
                        <a:cs typeface="Times New Roman"/>
                      </a:endParaRPr>
                    </a:p>
                  </a:txBody>
                  <a:tcPr marL="68580" marR="68580" marT="0" marB="0"/>
                </a:tc>
              </a:tr>
              <a:tr h="339760">
                <a:tc vMerge="1">
                  <a:txBody>
                    <a:bodyPr/>
                    <a:lstStyle/>
                    <a:p>
                      <a:endParaRPr lang="es-EC"/>
                    </a:p>
                  </a:txBody>
                  <a:tcPr/>
                </a:tc>
                <a:tc>
                  <a:txBody>
                    <a:bodyPr/>
                    <a:lstStyle/>
                    <a:p>
                      <a:pPr marL="38100" marR="38100" indent="180340" algn="l">
                        <a:lnSpc>
                          <a:spcPts val="1600"/>
                        </a:lnSpc>
                        <a:spcAft>
                          <a:spcPts val="0"/>
                        </a:spcAft>
                      </a:pPr>
                      <a:r>
                        <a:rPr lang="es-EC" sz="900" dirty="0">
                          <a:effectLst/>
                        </a:rPr>
                        <a:t>De 9 a 11 años</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16</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21</a:t>
                      </a:r>
                      <a:endParaRPr lang="es-EC" sz="1200" dirty="0">
                        <a:effectLst/>
                        <a:latin typeface="Times New Roman"/>
                        <a:ea typeface="Calibri"/>
                        <a:cs typeface="Times New Roman"/>
                      </a:endParaRPr>
                    </a:p>
                  </a:txBody>
                  <a:tcPr marL="68580" marR="68580" marT="0" marB="0"/>
                </a:tc>
              </a:tr>
              <a:tr h="339760">
                <a:tc vMerge="1">
                  <a:txBody>
                    <a:bodyPr/>
                    <a:lstStyle/>
                    <a:p>
                      <a:endParaRPr lang="es-EC"/>
                    </a:p>
                  </a:txBody>
                  <a:tcPr/>
                </a:tc>
                <a:tc>
                  <a:txBody>
                    <a:bodyPr/>
                    <a:lstStyle/>
                    <a:p>
                      <a:pPr marL="38100" marR="38100" indent="180340" algn="l">
                        <a:lnSpc>
                          <a:spcPts val="1600"/>
                        </a:lnSpc>
                        <a:spcAft>
                          <a:spcPts val="0"/>
                        </a:spcAft>
                      </a:pPr>
                      <a:r>
                        <a:rPr lang="es-EC" sz="900" dirty="0">
                          <a:effectLst/>
                        </a:rPr>
                        <a:t>De 12 a 14 años</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35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39</a:t>
                      </a:r>
                      <a:endParaRPr lang="es-EC" sz="1200" dirty="0">
                        <a:effectLst/>
                        <a:latin typeface="Times New Roman"/>
                        <a:ea typeface="Calibri"/>
                        <a:cs typeface="Times New Roman"/>
                      </a:endParaRPr>
                    </a:p>
                  </a:txBody>
                  <a:tcPr marL="68580" marR="68580" marT="0" marB="0"/>
                </a:tc>
              </a:tr>
              <a:tr h="339760">
                <a:tc vMerge="1">
                  <a:txBody>
                    <a:bodyPr/>
                    <a:lstStyle/>
                    <a:p>
                      <a:endParaRPr lang="es-EC"/>
                    </a:p>
                  </a:txBody>
                  <a:tcPr/>
                </a:tc>
                <a:tc>
                  <a:txBody>
                    <a:bodyPr/>
                    <a:lstStyle/>
                    <a:p>
                      <a:pPr marL="38100" marR="38100" indent="180340" algn="l">
                        <a:lnSpc>
                          <a:spcPts val="1600"/>
                        </a:lnSpc>
                        <a:spcAft>
                          <a:spcPts val="0"/>
                        </a:spcAft>
                      </a:pPr>
                      <a:r>
                        <a:rPr lang="es-EC" sz="900" dirty="0">
                          <a:effectLst/>
                        </a:rPr>
                        <a:t>De 15 a 19 años</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19</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27</a:t>
                      </a:r>
                      <a:endParaRPr lang="es-EC" sz="1200" dirty="0">
                        <a:effectLst/>
                        <a:latin typeface="Times New Roman"/>
                        <a:ea typeface="Calibri"/>
                        <a:cs typeface="Times New Roman"/>
                      </a:endParaRPr>
                    </a:p>
                  </a:txBody>
                  <a:tcPr marL="68580" marR="68580" marT="0" marB="0"/>
                </a:tc>
              </a:tr>
              <a:tr h="169880">
                <a:tc gridSpan="2">
                  <a:txBody>
                    <a:bodyPr/>
                    <a:lstStyle/>
                    <a:p>
                      <a:pPr marL="38100" marR="38100" indent="180340" algn="l">
                        <a:lnSpc>
                          <a:spcPts val="1600"/>
                        </a:lnSpc>
                        <a:spcAft>
                          <a:spcPts val="0"/>
                        </a:spcAft>
                      </a:pPr>
                      <a:r>
                        <a:rPr lang="es-EC" sz="900" dirty="0">
                          <a:effectLst/>
                        </a:rPr>
                        <a:t>Total</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a:txBody>
                    <a:bodyPr/>
                    <a:lstStyle/>
                    <a:p>
                      <a:pPr marL="38100" marR="38100" indent="180340" algn="r">
                        <a:lnSpc>
                          <a:spcPts val="1600"/>
                        </a:lnSpc>
                        <a:spcAft>
                          <a:spcPts val="0"/>
                        </a:spcAft>
                      </a:pPr>
                      <a:r>
                        <a:rPr lang="es-EC" sz="900" dirty="0">
                          <a:effectLst/>
                        </a:rPr>
                        <a:t>79</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14</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103</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37019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229600" cy="792088"/>
          </a:xfrm>
        </p:spPr>
        <p:txBody>
          <a:bodyPr/>
          <a:lstStyle/>
          <a:p>
            <a:r>
              <a:rPr lang="es-EC" b="1" dirty="0"/>
              <a:t>Análisis Bivariado</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230670"/>
            <a:ext cx="3816424" cy="2627330"/>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1601858586"/>
              </p:ext>
            </p:extLst>
          </p:nvPr>
        </p:nvGraphicFramePr>
        <p:xfrm>
          <a:off x="395536" y="908720"/>
          <a:ext cx="8229600" cy="3251200"/>
        </p:xfrm>
        <a:graphic>
          <a:graphicData uri="http://schemas.openxmlformats.org/drawingml/2006/table">
            <a:tbl>
              <a:tblPr>
                <a:tableStyleId>{35758FB7-9AC5-4552-8A53-C91805E547FA}</a:tableStyleId>
              </a:tblPr>
              <a:tblGrid>
                <a:gridCol w="1028700"/>
                <a:gridCol w="1203548"/>
                <a:gridCol w="853852"/>
                <a:gridCol w="1028700"/>
                <a:gridCol w="1028700"/>
                <a:gridCol w="1028700"/>
                <a:gridCol w="1028700"/>
                <a:gridCol w="1028700"/>
              </a:tblGrid>
              <a:tr h="350294">
                <a:tc gridSpan="8">
                  <a:txBody>
                    <a:bodyPr/>
                    <a:lstStyle/>
                    <a:p>
                      <a:pPr marL="38100" marR="38100" indent="180340" algn="ctr">
                        <a:lnSpc>
                          <a:spcPts val="1600"/>
                        </a:lnSpc>
                        <a:spcAft>
                          <a:spcPts val="0"/>
                        </a:spcAft>
                      </a:pPr>
                      <a:r>
                        <a:rPr lang="es-EC" sz="1100" b="1" dirty="0">
                          <a:effectLst/>
                        </a:rPr>
                        <a:t>Tabla cruzada ¿Qué  horario preferiría  su hija para tomar clases de danza clásica contemporánea?*¿Qué días de la semana dispone su hija para asistir a clases de danza clásica contemporánea?</a:t>
                      </a:r>
                      <a:endParaRPr lang="es-EC" sz="1200" b="1"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538">
                <a:tc gridSpan="8">
                  <a:txBody>
                    <a:bodyPr/>
                    <a:lstStyle/>
                    <a:p>
                      <a:pPr indent="180340" algn="l">
                        <a:lnSpc>
                          <a:spcPts val="1600"/>
                        </a:lnSpc>
                        <a:spcAft>
                          <a:spcPts val="0"/>
                        </a:spcAft>
                      </a:pPr>
                      <a:r>
                        <a:rPr lang="es-EC" sz="900" dirty="0">
                          <a:effectLst/>
                        </a:rPr>
                        <a:t>Recuento  </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4908">
                <a:tc rowSpan="2" gridSpan="2">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rowSpan="2" hMerge="1">
                  <a:txBody>
                    <a:bodyPr/>
                    <a:lstStyle/>
                    <a:p>
                      <a:endParaRPr lang="es-EC"/>
                    </a:p>
                  </a:txBody>
                  <a:tcPr/>
                </a:tc>
                <a:tc gridSpan="5">
                  <a:txBody>
                    <a:bodyPr/>
                    <a:lstStyle/>
                    <a:p>
                      <a:pPr marL="38100" marR="38100" indent="180340" algn="ctr">
                        <a:lnSpc>
                          <a:spcPts val="1600"/>
                        </a:lnSpc>
                        <a:spcAft>
                          <a:spcPts val="0"/>
                        </a:spcAft>
                      </a:pPr>
                      <a:r>
                        <a:rPr lang="es-EC" sz="900" dirty="0">
                          <a:effectLst/>
                        </a:rPr>
                        <a:t>¿Qué días de la semana dispone su hija para asistir a clases de danza clásica contemporánea?</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indent="180340" algn="ctr">
                        <a:lnSpc>
                          <a:spcPts val="1600"/>
                        </a:lnSpc>
                        <a:spcAft>
                          <a:spcPts val="0"/>
                        </a:spcAft>
                      </a:pPr>
                      <a:r>
                        <a:rPr lang="es-EC" sz="900" dirty="0">
                          <a:effectLst/>
                        </a:rPr>
                        <a:t>Total</a:t>
                      </a:r>
                      <a:endParaRPr lang="es-EC" sz="1200" dirty="0">
                        <a:effectLst/>
                        <a:latin typeface="Times New Roman"/>
                        <a:ea typeface="Calibri"/>
                        <a:cs typeface="Times New Roman"/>
                      </a:endParaRPr>
                    </a:p>
                  </a:txBody>
                  <a:tcPr marL="68580" marR="68580" marT="0" marB="0"/>
                </a:tc>
              </a:tr>
              <a:tr h="344908">
                <a:tc gridSpan="2" vMerge="1">
                  <a:txBody>
                    <a:bodyPr/>
                    <a:lstStyle/>
                    <a:p>
                      <a:endParaRPr lang="es-EC"/>
                    </a:p>
                  </a:txBody>
                  <a:tcPr/>
                </a:tc>
                <a:tc hMerge="1" vMerge="1">
                  <a:txBody>
                    <a:bodyPr/>
                    <a:lstStyle/>
                    <a:p>
                      <a:endParaRPr lang="es-EC"/>
                    </a:p>
                  </a:txBody>
                  <a:tcPr/>
                </a:tc>
                <a:tc>
                  <a:txBody>
                    <a:bodyPr/>
                    <a:lstStyle/>
                    <a:p>
                      <a:pPr marL="38100" marR="38100" indent="180340" algn="ctr">
                        <a:lnSpc>
                          <a:spcPts val="1600"/>
                        </a:lnSpc>
                        <a:spcAft>
                          <a:spcPts val="0"/>
                        </a:spcAft>
                      </a:pPr>
                      <a:r>
                        <a:rPr lang="es-EC" sz="900" dirty="0">
                          <a:effectLst/>
                        </a:rPr>
                        <a:t>Lunes y Miércoles</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Martes y Jueves</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Lunes a Jueves</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Viernes</a:t>
                      </a:r>
                      <a:endParaRPr lang="es-EC" sz="1200" dirty="0">
                        <a:effectLst/>
                        <a:latin typeface="Times New Roman"/>
                        <a:ea typeface="Calibri"/>
                        <a:cs typeface="Times New Roman"/>
                      </a:endParaRPr>
                    </a:p>
                  </a:txBody>
                  <a:tcPr marL="68580" marR="68580" marT="0" marB="0"/>
                </a:tc>
                <a:tc>
                  <a:txBody>
                    <a:bodyPr/>
                    <a:lstStyle/>
                    <a:p>
                      <a:pPr marL="38100" marR="38100" indent="180340" algn="ctr">
                        <a:lnSpc>
                          <a:spcPts val="1600"/>
                        </a:lnSpc>
                        <a:spcAft>
                          <a:spcPts val="0"/>
                        </a:spcAft>
                      </a:pPr>
                      <a:r>
                        <a:rPr lang="es-EC" sz="900" dirty="0">
                          <a:effectLst/>
                        </a:rPr>
                        <a:t>Sábado</a:t>
                      </a:r>
                      <a:endParaRPr lang="es-EC" sz="1200" dirty="0">
                        <a:effectLst/>
                        <a:latin typeface="Times New Roman"/>
                        <a:ea typeface="Calibri"/>
                        <a:cs typeface="Times New Roman"/>
                      </a:endParaRPr>
                    </a:p>
                  </a:txBody>
                  <a:tcPr marL="68580" marR="68580" marT="0" marB="0"/>
                </a:tc>
                <a:tc vMerge="1">
                  <a:txBody>
                    <a:bodyPr/>
                    <a:lstStyle/>
                    <a:p>
                      <a:endParaRPr lang="es-EC"/>
                    </a:p>
                  </a:txBody>
                  <a:tcPr/>
                </a:tc>
              </a:tr>
              <a:tr h="161538">
                <a:tc rowSpan="5">
                  <a:txBody>
                    <a:bodyPr/>
                    <a:lstStyle/>
                    <a:p>
                      <a:pPr marL="38100" marR="38100" indent="180340" algn="l">
                        <a:lnSpc>
                          <a:spcPts val="1600"/>
                        </a:lnSpc>
                        <a:spcAft>
                          <a:spcPts val="0"/>
                        </a:spcAft>
                      </a:pPr>
                      <a:r>
                        <a:rPr lang="es-EC" sz="900" dirty="0">
                          <a:effectLst/>
                        </a:rPr>
                        <a:t>¿Qué  horario preferiría  su hija para tomar clases de danza clásica contemporánea?</a:t>
                      </a:r>
                      <a:endParaRPr lang="es-EC" sz="1200" dirty="0">
                        <a:effectLst/>
                        <a:latin typeface="Times New Roman"/>
                        <a:ea typeface="Calibri"/>
                        <a:cs typeface="Times New Roman"/>
                      </a:endParaRPr>
                    </a:p>
                  </a:txBody>
                  <a:tcPr marL="68580" marR="68580" marT="0" marB="0"/>
                </a:tc>
                <a:tc>
                  <a:txBody>
                    <a:bodyPr/>
                    <a:lstStyle/>
                    <a:p>
                      <a:pPr marL="38100" marR="38100" indent="180340" algn="l">
                        <a:lnSpc>
                          <a:spcPts val="1600"/>
                        </a:lnSpc>
                        <a:spcAft>
                          <a:spcPts val="0"/>
                        </a:spcAft>
                      </a:pPr>
                      <a:r>
                        <a:rPr lang="es-EC" sz="900" dirty="0">
                          <a:effectLst/>
                        </a:rPr>
                        <a:t>10H00-11H00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15</a:t>
                      </a:r>
                      <a:endParaRPr lang="es-EC" sz="1200" dirty="0">
                        <a:effectLst/>
                        <a:latin typeface="Times New Roman"/>
                        <a:ea typeface="Calibri"/>
                        <a:cs typeface="Times New Roman"/>
                      </a:endParaRPr>
                    </a:p>
                  </a:txBody>
                  <a:tcPr marL="68580" marR="68580" marT="0" marB="0"/>
                </a:tc>
              </a:tr>
              <a:tr h="161538">
                <a:tc vMerge="1">
                  <a:txBody>
                    <a:bodyPr/>
                    <a:lstStyle/>
                    <a:p>
                      <a:endParaRPr lang="es-EC"/>
                    </a:p>
                  </a:txBody>
                  <a:tcPr/>
                </a:tc>
                <a:tc>
                  <a:txBody>
                    <a:bodyPr/>
                    <a:lstStyle/>
                    <a:p>
                      <a:pPr marL="38100" marR="38100" indent="180340" algn="l">
                        <a:lnSpc>
                          <a:spcPts val="1600"/>
                        </a:lnSpc>
                        <a:spcAft>
                          <a:spcPts val="0"/>
                        </a:spcAft>
                      </a:pPr>
                      <a:r>
                        <a:rPr lang="es-EC" sz="900" dirty="0">
                          <a:effectLst/>
                        </a:rPr>
                        <a:t>16H00-17H00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14</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9</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6</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8</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44</a:t>
                      </a:r>
                      <a:endParaRPr lang="es-EC" sz="1200" dirty="0">
                        <a:effectLst/>
                        <a:latin typeface="Times New Roman"/>
                        <a:ea typeface="Calibri"/>
                        <a:cs typeface="Times New Roman"/>
                      </a:endParaRPr>
                    </a:p>
                  </a:txBody>
                  <a:tcPr marL="68580" marR="68580" marT="0" marB="0"/>
                </a:tc>
              </a:tr>
              <a:tr h="161538">
                <a:tc vMerge="1">
                  <a:txBody>
                    <a:bodyPr/>
                    <a:lstStyle/>
                    <a:p>
                      <a:endParaRPr lang="es-EC"/>
                    </a:p>
                  </a:txBody>
                  <a:tcPr/>
                </a:tc>
                <a:tc>
                  <a:txBody>
                    <a:bodyPr/>
                    <a:lstStyle/>
                    <a:p>
                      <a:pPr marL="38100" marR="38100" indent="180340" algn="l">
                        <a:lnSpc>
                          <a:spcPts val="1600"/>
                        </a:lnSpc>
                        <a:spcAft>
                          <a:spcPts val="0"/>
                        </a:spcAft>
                      </a:pPr>
                      <a:r>
                        <a:rPr lang="es-EC" sz="900" dirty="0">
                          <a:effectLst/>
                        </a:rPr>
                        <a:t>17H00-18H00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16</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93</a:t>
                      </a:r>
                      <a:endParaRPr lang="es-EC" sz="1200" dirty="0">
                        <a:effectLst/>
                        <a:latin typeface="Times New Roman"/>
                        <a:ea typeface="Calibri"/>
                        <a:cs typeface="Times New Roman"/>
                      </a:endParaRPr>
                    </a:p>
                  </a:txBody>
                  <a:tcPr marL="68580" marR="68580" marT="0" marB="0"/>
                </a:tc>
              </a:tr>
              <a:tr h="161538">
                <a:tc vMerge="1">
                  <a:txBody>
                    <a:bodyPr/>
                    <a:lstStyle/>
                    <a:p>
                      <a:endParaRPr lang="es-EC"/>
                    </a:p>
                  </a:txBody>
                  <a:tcPr/>
                </a:tc>
                <a:tc>
                  <a:txBody>
                    <a:bodyPr/>
                    <a:lstStyle/>
                    <a:p>
                      <a:pPr marL="38100" marR="38100" indent="180340" algn="l">
                        <a:lnSpc>
                          <a:spcPts val="1600"/>
                        </a:lnSpc>
                        <a:spcAft>
                          <a:spcPts val="0"/>
                        </a:spcAft>
                      </a:pPr>
                      <a:r>
                        <a:rPr lang="es-EC" sz="900" dirty="0">
                          <a:effectLst/>
                        </a:rPr>
                        <a:t>18H00-19H00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8</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10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40</a:t>
                      </a:r>
                      <a:endParaRPr lang="es-EC" sz="1200" dirty="0">
                        <a:effectLst/>
                        <a:latin typeface="Times New Roman"/>
                        <a:ea typeface="Calibri"/>
                        <a:cs typeface="Times New Roman"/>
                      </a:endParaRPr>
                    </a:p>
                  </a:txBody>
                  <a:tcPr marL="68580" marR="68580" marT="0" marB="0"/>
                </a:tc>
              </a:tr>
              <a:tr h="798975">
                <a:tc vMerge="1">
                  <a:txBody>
                    <a:bodyPr/>
                    <a:lstStyle/>
                    <a:p>
                      <a:endParaRPr lang="es-EC"/>
                    </a:p>
                  </a:txBody>
                  <a:tcPr/>
                </a:tc>
                <a:tc>
                  <a:txBody>
                    <a:bodyPr/>
                    <a:lstStyle/>
                    <a:p>
                      <a:pPr marL="38100" marR="38100" indent="180340" algn="l">
                        <a:lnSpc>
                          <a:spcPts val="1600"/>
                        </a:lnSpc>
                        <a:spcAft>
                          <a:spcPts val="0"/>
                        </a:spcAft>
                      </a:pPr>
                      <a:r>
                        <a:rPr lang="es-EC" sz="900" dirty="0">
                          <a:effectLst/>
                        </a:rPr>
                        <a:t>19H00-20H00</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6</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7</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20</a:t>
                      </a:r>
                      <a:endParaRPr lang="es-EC" sz="1200" dirty="0">
                        <a:effectLst/>
                        <a:latin typeface="Times New Roman"/>
                        <a:ea typeface="Calibri"/>
                        <a:cs typeface="Times New Roman"/>
                      </a:endParaRPr>
                    </a:p>
                  </a:txBody>
                  <a:tcPr marL="68580" marR="68580" marT="0" marB="0"/>
                </a:tc>
              </a:tr>
              <a:tr h="161538">
                <a:tc gridSpan="2">
                  <a:txBody>
                    <a:bodyPr/>
                    <a:lstStyle/>
                    <a:p>
                      <a:pPr marL="38100" marR="38100" indent="180340" algn="l">
                        <a:lnSpc>
                          <a:spcPts val="1600"/>
                        </a:lnSpc>
                        <a:spcAft>
                          <a:spcPts val="0"/>
                        </a:spcAft>
                      </a:pPr>
                      <a:r>
                        <a:rPr lang="es-EC" sz="900" dirty="0">
                          <a:effectLst/>
                        </a:rPr>
                        <a:t>Total</a:t>
                      </a:r>
                      <a:endParaRPr lang="es-EC" sz="1200" dirty="0">
                        <a:effectLst/>
                        <a:latin typeface="Times New Roman"/>
                        <a:ea typeface="Calibri"/>
                        <a:cs typeface="Times New Roman"/>
                      </a:endParaRPr>
                    </a:p>
                  </a:txBody>
                  <a:tcPr marL="68580" marR="68580" marT="0" marB="0"/>
                </a:tc>
                <a:tc hMerge="1">
                  <a:txBody>
                    <a:bodyPr/>
                    <a:lstStyle/>
                    <a:p>
                      <a:endParaRPr lang="es-EC"/>
                    </a:p>
                  </a:txBody>
                  <a:tcPr/>
                </a:tc>
                <a:tc>
                  <a:txBody>
                    <a:bodyPr/>
                    <a:lstStyle/>
                    <a:p>
                      <a:pPr marL="38100" marR="38100" indent="180340" algn="r">
                        <a:lnSpc>
                          <a:spcPts val="1600"/>
                        </a:lnSpc>
                        <a:spcAft>
                          <a:spcPts val="0"/>
                        </a:spcAft>
                      </a:pPr>
                      <a:r>
                        <a:rPr lang="es-EC" sz="900" dirty="0">
                          <a:effectLst/>
                        </a:rPr>
                        <a:t>43</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35</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54</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39</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41</a:t>
                      </a:r>
                      <a:endParaRPr lang="es-EC" sz="1200" dirty="0">
                        <a:effectLst/>
                        <a:latin typeface="Times New Roman"/>
                        <a:ea typeface="Calibri"/>
                        <a:cs typeface="Times New Roman"/>
                      </a:endParaRPr>
                    </a:p>
                  </a:txBody>
                  <a:tcPr marL="68580" marR="68580" marT="0" marB="0"/>
                </a:tc>
                <a:tc>
                  <a:txBody>
                    <a:bodyPr/>
                    <a:lstStyle/>
                    <a:p>
                      <a:pPr marL="38100" marR="38100" indent="180340" algn="r">
                        <a:lnSpc>
                          <a:spcPts val="1600"/>
                        </a:lnSpc>
                        <a:spcAft>
                          <a:spcPts val="0"/>
                        </a:spcAft>
                      </a:pPr>
                      <a:r>
                        <a:rPr lang="es-EC" sz="900" dirty="0">
                          <a:effectLst/>
                        </a:rPr>
                        <a:t>212</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01893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5000"/>
            <a:lum/>
          </a:blip>
          <a:srcRect/>
          <a:stretch>
            <a:fillRect t="-35000" b="-3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990600"/>
          </a:xfrm>
        </p:spPr>
        <p:style>
          <a:lnRef idx="2">
            <a:schemeClr val="accent2"/>
          </a:lnRef>
          <a:fillRef idx="1">
            <a:schemeClr val="lt1"/>
          </a:fillRef>
          <a:effectRef idx="0">
            <a:schemeClr val="accent2"/>
          </a:effectRef>
          <a:fontRef idx="minor">
            <a:schemeClr val="dk1"/>
          </a:fontRef>
        </p:style>
        <p:txBody>
          <a:bodyPr/>
          <a:lstStyle/>
          <a:p>
            <a:pPr algn="ctr"/>
            <a:r>
              <a:rPr lang="es-EC" b="1" dirty="0" smtClean="0">
                <a:solidFill>
                  <a:schemeClr val="tx1"/>
                </a:solidFill>
              </a:rPr>
              <a:t>Planteamiento del problema</a:t>
            </a:r>
            <a:endParaRPr lang="es-EC" b="1" dirty="0">
              <a:solidFill>
                <a:schemeClr val="tx1"/>
              </a:solidFill>
            </a:endParaRPr>
          </a:p>
        </p:txBody>
      </p:sp>
      <p:sp>
        <p:nvSpPr>
          <p:cNvPr id="5" name="4 Rectángulo"/>
          <p:cNvSpPr/>
          <p:nvPr/>
        </p:nvSpPr>
        <p:spPr>
          <a:xfrm>
            <a:off x="1763688" y="2636910"/>
            <a:ext cx="648072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s-EC" sz="2000" dirty="0" smtClean="0"/>
              <a:t>El Sistema </a:t>
            </a:r>
            <a:r>
              <a:rPr lang="es-EC" sz="2000" dirty="0"/>
              <a:t>educativo del </a:t>
            </a:r>
            <a:r>
              <a:rPr lang="es-EC" sz="2000" dirty="0" smtClean="0"/>
              <a:t>actual Ecuador ha </a:t>
            </a:r>
            <a:r>
              <a:rPr lang="es-EC" sz="2000" dirty="0"/>
              <a:t>posicionado al arte dancístico como pilar para la formación de niñas y jóvenes, sin embargo no existen escuelas de danza con alto nivel técnico</a:t>
            </a:r>
          </a:p>
        </p:txBody>
      </p:sp>
      <p:pic>
        <p:nvPicPr>
          <p:cNvPr id="1027" name="Picture 3" descr="C:\Users\user\AppData\Local\Microsoft\Windows\Temporary Internet Files\Content.IE5\NRJC35R4\l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510297"/>
            <a:ext cx="2915816" cy="234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357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383" y="0"/>
            <a:ext cx="8229600" cy="990600"/>
          </a:xfrm>
        </p:spPr>
        <p:txBody>
          <a:bodyPr/>
          <a:lstStyle/>
          <a:p>
            <a:r>
              <a:rPr lang="es-EC" b="1" dirty="0" smtClean="0"/>
              <a:t>Comprobación de la Hipótesis</a:t>
            </a:r>
            <a:endParaRPr lang="es-EC" b="1" dirty="0"/>
          </a:p>
        </p:txBody>
      </p:sp>
      <p:sp>
        <p:nvSpPr>
          <p:cNvPr id="5" name="4 CuadroTexto"/>
          <p:cNvSpPr txBox="1"/>
          <p:nvPr/>
        </p:nvSpPr>
        <p:spPr>
          <a:xfrm>
            <a:off x="216171" y="1017602"/>
            <a:ext cx="8316269" cy="646331"/>
          </a:xfrm>
          <a:prstGeom prst="rect">
            <a:avLst/>
          </a:prstGeom>
          <a:solidFill>
            <a:schemeClr val="accent2">
              <a:lumMod val="40000"/>
              <a:lumOff val="60000"/>
            </a:schemeClr>
          </a:solidFill>
        </p:spPr>
        <p:txBody>
          <a:bodyPr wrap="square" rtlCol="0">
            <a:spAutoFit/>
          </a:bodyPr>
          <a:lstStyle/>
          <a:p>
            <a:pPr algn="just"/>
            <a:r>
              <a:rPr lang="es-EC" dirty="0" smtClean="0"/>
              <a:t>Regla de decisión: Se rechaza la Ho, si la probabilidad de observar el estadístico es igual o menor  a la probabilidad de criterio (0.05) </a:t>
            </a:r>
            <a:endParaRPr lang="es-EC" dirty="0"/>
          </a:p>
        </p:txBody>
      </p:sp>
      <p:pic>
        <p:nvPicPr>
          <p:cNvPr id="409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9209" t="55334" r="20528" b="19145"/>
          <a:stretch/>
        </p:blipFill>
        <p:spPr bwMode="auto">
          <a:xfrm>
            <a:off x="107504" y="4500946"/>
            <a:ext cx="5238751" cy="186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rotWithShape="1">
          <a:blip r:embed="rId3">
            <a:extLst>
              <a:ext uri="{28A0092B-C50C-407E-A947-70E740481C1C}">
                <a14:useLocalDpi xmlns:a14="http://schemas.microsoft.com/office/drawing/2010/main" val="0"/>
              </a:ext>
            </a:extLst>
          </a:blip>
          <a:srcRect t="6497"/>
          <a:stretch/>
        </p:blipFill>
        <p:spPr bwMode="auto">
          <a:xfrm>
            <a:off x="5508104" y="4365104"/>
            <a:ext cx="3552180" cy="2492896"/>
          </a:xfrm>
          <a:prstGeom prst="rect">
            <a:avLst/>
          </a:prstGeom>
          <a:noFill/>
          <a:ln>
            <a:noFill/>
          </a:ln>
          <a:extLst>
            <a:ext uri="{53640926-AAD7-44D8-BBD7-CCE9431645EC}">
              <a14:shadowObscured xmlns:a14="http://schemas.microsoft.com/office/drawing/2010/main"/>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239" t="37109" r="19839" b="24609"/>
          <a:stretch/>
        </p:blipFill>
        <p:spPr bwMode="auto">
          <a:xfrm>
            <a:off x="216171" y="2020471"/>
            <a:ext cx="4571854" cy="234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9239" t="38151" r="20131" b="23828"/>
          <a:stretch/>
        </p:blipFill>
        <p:spPr bwMode="auto">
          <a:xfrm>
            <a:off x="5002186" y="2020471"/>
            <a:ext cx="4141814" cy="232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679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73185" y="273968"/>
            <a:ext cx="8229600" cy="990600"/>
          </a:xfrm>
        </p:spPr>
        <p:txBody>
          <a:bodyPr/>
          <a:lstStyle/>
          <a:p>
            <a:r>
              <a:rPr lang="es-EC" dirty="0" smtClean="0"/>
              <a:t>Análisis de la Demanda y Oferta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12452269"/>
              </p:ext>
            </p:extLst>
          </p:nvPr>
        </p:nvGraphicFramePr>
        <p:xfrm>
          <a:off x="2339752" y="1988840"/>
          <a:ext cx="3862287" cy="860035"/>
        </p:xfrm>
        <a:graphic>
          <a:graphicData uri="http://schemas.openxmlformats.org/drawingml/2006/table">
            <a:tbl>
              <a:tblPr firstRow="1" firstCol="1" bandRow="1">
                <a:tableStyleId>{7DF18680-E054-41AD-8BC1-D1AEF772440D}</a:tableStyleId>
              </a:tblPr>
              <a:tblGrid>
                <a:gridCol w="1158686"/>
                <a:gridCol w="1158686"/>
                <a:gridCol w="1544915"/>
              </a:tblGrid>
              <a:tr h="539995">
                <a:tc>
                  <a:txBody>
                    <a:bodyPr/>
                    <a:lstStyle/>
                    <a:p>
                      <a:pPr indent="180340" algn="ctr">
                        <a:lnSpc>
                          <a:spcPct val="150000"/>
                        </a:lnSpc>
                        <a:spcAft>
                          <a:spcPts val="0"/>
                        </a:spcAft>
                      </a:pPr>
                      <a:r>
                        <a:rPr lang="es-EC" sz="1400" dirty="0">
                          <a:effectLst/>
                        </a:rPr>
                        <a:t>Años</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Población</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Demanda</a:t>
                      </a:r>
                      <a:endParaRPr lang="es-EC" sz="1400" dirty="0">
                        <a:effectLst/>
                        <a:latin typeface="Times New Roman"/>
                        <a:ea typeface="Calibri"/>
                        <a:cs typeface="Times New Roman"/>
                      </a:endParaRPr>
                    </a:p>
                  </a:txBody>
                  <a:tcPr marL="44450" marR="44450" marT="0" marB="0" anchor="ctr"/>
                </a:tc>
              </a:tr>
              <a:tr h="269997">
                <a:tc>
                  <a:txBody>
                    <a:bodyPr/>
                    <a:lstStyle/>
                    <a:p>
                      <a:pPr indent="180340" algn="ctr">
                        <a:lnSpc>
                          <a:spcPct val="150000"/>
                        </a:lnSpc>
                        <a:spcAft>
                          <a:spcPts val="0"/>
                        </a:spcAft>
                      </a:pPr>
                      <a:r>
                        <a:rPr lang="es-EC" sz="1400" dirty="0">
                          <a:effectLst/>
                        </a:rPr>
                        <a:t>2017</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16113</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10844</a:t>
                      </a:r>
                      <a:endParaRPr lang="es-EC" sz="1400" dirty="0">
                        <a:effectLst/>
                        <a:latin typeface="Times New Roman"/>
                        <a:ea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615202395"/>
              </p:ext>
            </p:extLst>
          </p:nvPr>
        </p:nvGraphicFramePr>
        <p:xfrm>
          <a:off x="686544" y="4005064"/>
          <a:ext cx="8229600" cy="2468880"/>
        </p:xfrm>
        <a:graphic>
          <a:graphicData uri="http://schemas.openxmlformats.org/drawingml/2006/table">
            <a:tbl>
              <a:tblPr firstRow="1" firstCol="1" bandRow="1">
                <a:tableStyleId>{7DF18680-E054-41AD-8BC1-D1AEF772440D}</a:tableStyleId>
              </a:tblPr>
              <a:tblGrid>
                <a:gridCol w="2884229"/>
                <a:gridCol w="974580"/>
                <a:gridCol w="1037137"/>
                <a:gridCol w="671669"/>
                <a:gridCol w="2661985"/>
              </a:tblGrid>
              <a:tr h="200025">
                <a:tc>
                  <a:txBody>
                    <a:bodyPr/>
                    <a:lstStyle/>
                    <a:p>
                      <a:pPr indent="180340" algn="ctr">
                        <a:lnSpc>
                          <a:spcPct val="150000"/>
                        </a:lnSpc>
                        <a:spcAft>
                          <a:spcPts val="0"/>
                        </a:spcAft>
                      </a:pPr>
                      <a:r>
                        <a:rPr lang="es-EC" sz="1200" dirty="0">
                          <a:effectLst/>
                        </a:rPr>
                        <a:t>ACADEMIAS DE DANZA</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Cantidad</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N°.Aulas</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Total</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OBSERVACIONES</a:t>
                      </a:r>
                      <a:endParaRPr lang="es-EC" sz="1200" dirty="0">
                        <a:effectLst/>
                        <a:latin typeface="Times New Roman"/>
                        <a:ea typeface="Calibri"/>
                        <a:cs typeface="Times New Roman"/>
                      </a:endParaRPr>
                    </a:p>
                  </a:txBody>
                  <a:tcPr marL="44450" marR="44450" marT="0" marB="0" anchor="b"/>
                </a:tc>
              </a:tr>
              <a:tr h="400050">
                <a:tc>
                  <a:txBody>
                    <a:bodyPr/>
                    <a:lstStyle/>
                    <a:p>
                      <a:pPr indent="180340" algn="ctr">
                        <a:lnSpc>
                          <a:spcPct val="150000"/>
                        </a:lnSpc>
                        <a:spcAft>
                          <a:spcPts val="0"/>
                        </a:spcAft>
                      </a:pPr>
                      <a:r>
                        <a:rPr lang="es-EC" sz="1200" dirty="0">
                          <a:effectLst/>
                        </a:rPr>
                        <a:t>Guadalupe Chaves Valle de los Chillos</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70</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3</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210</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Promedio de alumnas por aula </a:t>
                      </a:r>
                      <a:endParaRPr lang="es-EC" sz="1200" dirty="0">
                        <a:effectLst/>
                        <a:latin typeface="Times New Roman"/>
                        <a:ea typeface="Calibri"/>
                        <a:cs typeface="Times New Roman"/>
                      </a:endParaRPr>
                    </a:p>
                  </a:txBody>
                  <a:tcPr marL="44450" marR="44450" marT="0" marB="0" anchor="b"/>
                </a:tc>
              </a:tr>
              <a:tr h="200025">
                <a:tc>
                  <a:txBody>
                    <a:bodyPr/>
                    <a:lstStyle/>
                    <a:p>
                      <a:pPr indent="180340" algn="ctr">
                        <a:lnSpc>
                          <a:spcPct val="150000"/>
                        </a:lnSpc>
                        <a:spcAft>
                          <a:spcPts val="0"/>
                        </a:spcAft>
                      </a:pPr>
                      <a:r>
                        <a:rPr lang="es-EC" sz="1200" dirty="0">
                          <a:effectLst/>
                        </a:rPr>
                        <a:t>Saru Ballet</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30</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2</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60</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Promedio de alumnas por aula </a:t>
                      </a:r>
                      <a:endParaRPr lang="es-EC" sz="1200" dirty="0">
                        <a:effectLst/>
                        <a:latin typeface="Times New Roman"/>
                        <a:ea typeface="Calibri"/>
                        <a:cs typeface="Times New Roman"/>
                      </a:endParaRPr>
                    </a:p>
                  </a:txBody>
                  <a:tcPr marL="44450" marR="44450" marT="0" marB="0" anchor="b"/>
                </a:tc>
              </a:tr>
              <a:tr h="266700">
                <a:tc>
                  <a:txBody>
                    <a:bodyPr/>
                    <a:lstStyle/>
                    <a:p>
                      <a:pPr indent="180340" algn="ctr">
                        <a:lnSpc>
                          <a:spcPct val="150000"/>
                        </a:lnSpc>
                        <a:spcAft>
                          <a:spcPts val="0"/>
                        </a:spcAft>
                      </a:pPr>
                      <a:r>
                        <a:rPr lang="es-EC" sz="1200" dirty="0">
                          <a:effectLst/>
                        </a:rPr>
                        <a:t>Hogar Brazos Abiertos Capelo</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25</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2</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50</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Promedio de alumnas por aula </a:t>
                      </a:r>
                      <a:endParaRPr lang="es-EC" sz="1200" dirty="0">
                        <a:effectLst/>
                        <a:latin typeface="Times New Roman"/>
                        <a:ea typeface="Calibri"/>
                        <a:cs typeface="Times New Roman"/>
                      </a:endParaRPr>
                    </a:p>
                  </a:txBody>
                  <a:tcPr marL="44450" marR="44450" marT="0" marB="0" anchor="b"/>
                </a:tc>
              </a:tr>
              <a:tr h="200025">
                <a:tc>
                  <a:txBody>
                    <a:bodyPr/>
                    <a:lstStyle/>
                    <a:p>
                      <a:pPr indent="180340" algn="ctr">
                        <a:lnSpc>
                          <a:spcPct val="150000"/>
                        </a:lnSpc>
                        <a:spcAft>
                          <a:spcPts val="0"/>
                        </a:spcAft>
                      </a:pPr>
                      <a:r>
                        <a:rPr lang="es-EC" sz="1200" dirty="0">
                          <a:effectLst/>
                        </a:rPr>
                        <a:t>Briggite</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35</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3</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105</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Promedio de alumnas por aula </a:t>
                      </a:r>
                      <a:endParaRPr lang="es-EC" sz="1200" dirty="0">
                        <a:effectLst/>
                        <a:latin typeface="Times New Roman"/>
                        <a:ea typeface="Calibri"/>
                        <a:cs typeface="Times New Roman"/>
                      </a:endParaRPr>
                    </a:p>
                  </a:txBody>
                  <a:tcPr marL="44450" marR="44450" marT="0" marB="0" anchor="b"/>
                </a:tc>
              </a:tr>
              <a:tr h="200025">
                <a:tc>
                  <a:txBody>
                    <a:bodyPr/>
                    <a:lstStyle/>
                    <a:p>
                      <a:pPr indent="180340" algn="ctr">
                        <a:lnSpc>
                          <a:spcPct val="150000"/>
                        </a:lnSpc>
                        <a:spcAft>
                          <a:spcPts val="0"/>
                        </a:spcAft>
                      </a:pPr>
                      <a:r>
                        <a:rPr lang="es-EC" sz="1200" dirty="0">
                          <a:effectLst/>
                        </a:rPr>
                        <a:t>Armonizarte</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20</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4</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80</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Promedio de alumnas por aula </a:t>
                      </a:r>
                      <a:endParaRPr lang="es-EC" sz="1200" dirty="0">
                        <a:effectLst/>
                        <a:latin typeface="Times New Roman"/>
                        <a:ea typeface="Calibri"/>
                        <a:cs typeface="Times New Roman"/>
                      </a:endParaRPr>
                    </a:p>
                  </a:txBody>
                  <a:tcPr marL="44450" marR="44450" marT="0" marB="0" anchor="b"/>
                </a:tc>
              </a:tr>
              <a:tr h="200025">
                <a:tc>
                  <a:txBody>
                    <a:bodyPr/>
                    <a:lstStyle/>
                    <a:p>
                      <a:pPr indent="180340" algn="ctr">
                        <a:lnSpc>
                          <a:spcPct val="150000"/>
                        </a:lnSpc>
                        <a:spcAft>
                          <a:spcPts val="0"/>
                        </a:spcAft>
                      </a:pPr>
                      <a:r>
                        <a:rPr lang="es-EC" sz="1200" dirty="0">
                          <a:effectLst/>
                        </a:rPr>
                        <a:t>Varietés Ballet</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20</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2</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40</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Promedio de alumnas por aula </a:t>
                      </a:r>
                      <a:endParaRPr lang="es-EC" sz="1200" dirty="0">
                        <a:effectLst/>
                        <a:latin typeface="Times New Roman"/>
                        <a:ea typeface="Calibri"/>
                        <a:cs typeface="Times New Roman"/>
                      </a:endParaRPr>
                    </a:p>
                  </a:txBody>
                  <a:tcPr marL="44450" marR="44450" marT="0" marB="0" anchor="b"/>
                </a:tc>
              </a:tr>
              <a:tr h="200025">
                <a:tc>
                  <a:txBody>
                    <a:bodyPr/>
                    <a:lstStyle/>
                    <a:p>
                      <a:pPr indent="180340" algn="ctr">
                        <a:lnSpc>
                          <a:spcPct val="150000"/>
                        </a:lnSpc>
                        <a:spcAft>
                          <a:spcPts val="0"/>
                        </a:spcAft>
                      </a:pPr>
                      <a:r>
                        <a:rPr lang="es-EC" sz="1200" dirty="0">
                          <a:effectLst/>
                        </a:rPr>
                        <a:t>Total de Oferta </a:t>
                      </a:r>
                      <a:endParaRPr lang="es-EC" sz="12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1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1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200" dirty="0">
                          <a:effectLst/>
                        </a:rPr>
                        <a:t>545</a:t>
                      </a:r>
                      <a:endParaRPr lang="es-EC" sz="12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100" dirty="0">
                          <a:effectLst/>
                        </a:rPr>
                        <a:t> </a:t>
                      </a:r>
                      <a:endParaRPr lang="es-EC" sz="1200" dirty="0">
                        <a:effectLst/>
                        <a:latin typeface="Times New Roman"/>
                        <a:ea typeface="Calibri"/>
                        <a:cs typeface="Times New Roman"/>
                      </a:endParaRPr>
                    </a:p>
                  </a:txBody>
                  <a:tcPr marL="44450" marR="44450" marT="0" marB="0" anchor="b"/>
                </a:tc>
              </a:tr>
            </a:tbl>
          </a:graphicData>
        </a:graphic>
      </p:graphicFrame>
      <p:sp>
        <p:nvSpPr>
          <p:cNvPr id="7" name="6 CuadroTexto"/>
          <p:cNvSpPr txBox="1"/>
          <p:nvPr/>
        </p:nvSpPr>
        <p:spPr>
          <a:xfrm>
            <a:off x="675580" y="1340768"/>
            <a:ext cx="7424811" cy="369332"/>
          </a:xfrm>
          <a:prstGeom prst="rect">
            <a:avLst/>
          </a:prstGeom>
          <a:solidFill>
            <a:schemeClr val="accent2">
              <a:lumMod val="40000"/>
              <a:lumOff val="60000"/>
            </a:schemeClr>
          </a:solidFill>
        </p:spPr>
        <p:txBody>
          <a:bodyPr wrap="square" rtlCol="0">
            <a:spAutoFit/>
          </a:bodyPr>
          <a:lstStyle/>
          <a:p>
            <a:r>
              <a:rPr lang="es-EC" dirty="0" smtClean="0"/>
              <a:t>Demanda</a:t>
            </a:r>
            <a:endParaRPr lang="es-EC" dirty="0"/>
          </a:p>
        </p:txBody>
      </p:sp>
      <p:sp>
        <p:nvSpPr>
          <p:cNvPr id="8" name="7 CuadroTexto"/>
          <p:cNvSpPr txBox="1"/>
          <p:nvPr/>
        </p:nvSpPr>
        <p:spPr>
          <a:xfrm>
            <a:off x="675580" y="3459252"/>
            <a:ext cx="7424811" cy="369332"/>
          </a:xfrm>
          <a:prstGeom prst="rect">
            <a:avLst/>
          </a:prstGeom>
          <a:solidFill>
            <a:schemeClr val="accent2">
              <a:lumMod val="40000"/>
              <a:lumOff val="60000"/>
            </a:schemeClr>
          </a:solidFill>
        </p:spPr>
        <p:txBody>
          <a:bodyPr wrap="square" rtlCol="0">
            <a:spAutoFit/>
          </a:bodyPr>
          <a:lstStyle/>
          <a:p>
            <a:r>
              <a:rPr lang="es-EC" dirty="0" smtClean="0"/>
              <a:t>Oferta</a:t>
            </a:r>
            <a:endParaRPr lang="es-EC" dirty="0"/>
          </a:p>
        </p:txBody>
      </p:sp>
    </p:spTree>
    <p:extLst>
      <p:ext uri="{BB962C8B-B14F-4D97-AF65-F5344CB8AC3E}">
        <p14:creationId xmlns:p14="http://schemas.microsoft.com/office/powerpoint/2010/main" val="3997000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Demanda Insatisfecha</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1044156817"/>
              </p:ext>
            </p:extLst>
          </p:nvPr>
        </p:nvGraphicFramePr>
        <p:xfrm>
          <a:off x="827584" y="1772816"/>
          <a:ext cx="7632850" cy="2840108"/>
        </p:xfrm>
        <a:graphic>
          <a:graphicData uri="http://schemas.openxmlformats.org/drawingml/2006/table">
            <a:tbl>
              <a:tblPr firstRow="1" firstCol="1" bandRow="1">
                <a:tableStyleId>{93296810-A885-4BE3-A3E7-6D5BEEA58F35}</a:tableStyleId>
              </a:tblPr>
              <a:tblGrid>
                <a:gridCol w="1065049"/>
                <a:gridCol w="1065049"/>
                <a:gridCol w="1420066"/>
                <a:gridCol w="1065049"/>
                <a:gridCol w="1686326"/>
                <a:gridCol w="1331311"/>
              </a:tblGrid>
              <a:tr h="864096">
                <a:tc>
                  <a:txBody>
                    <a:bodyPr/>
                    <a:lstStyle/>
                    <a:p>
                      <a:pPr indent="180340" algn="ctr">
                        <a:lnSpc>
                          <a:spcPct val="150000"/>
                        </a:lnSpc>
                        <a:spcAft>
                          <a:spcPts val="0"/>
                        </a:spcAft>
                      </a:pPr>
                      <a:r>
                        <a:rPr lang="es-EC" sz="1400" dirty="0">
                          <a:effectLst/>
                        </a:rPr>
                        <a:t>Años</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Periodo (X)</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Demanda Proyectada (Y)</a:t>
                      </a:r>
                      <a:endParaRPr lang="es-EC" sz="1400" dirty="0">
                        <a:effectLst/>
                        <a:latin typeface="Times New Roman"/>
                        <a:ea typeface="Calibri"/>
                        <a:cs typeface="Times New Roman"/>
                      </a:endParaRPr>
                    </a:p>
                  </a:txBody>
                  <a:tcPr marL="44450" marR="44450" marT="0" marB="0" anchor="ctr"/>
                </a:tc>
                <a:tc>
                  <a:txBody>
                    <a:bodyPr/>
                    <a:lstStyle/>
                    <a:p>
                      <a:pPr indent="180340" algn="l">
                        <a:lnSpc>
                          <a:spcPct val="150000"/>
                        </a:lnSpc>
                        <a:spcAft>
                          <a:spcPts val="0"/>
                        </a:spcAft>
                      </a:pPr>
                      <a:r>
                        <a:rPr lang="es-EC" sz="1400" dirty="0">
                          <a:effectLst/>
                        </a:rPr>
                        <a:t>Oferta Proyectada</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Demanda insatisfecha</a:t>
                      </a:r>
                      <a:endParaRPr lang="es-EC" sz="1400" dirty="0">
                        <a:effectLst/>
                        <a:latin typeface="Times New Roman"/>
                        <a:ea typeface="Calibri"/>
                        <a:cs typeface="Times New Roman"/>
                      </a:endParaRPr>
                    </a:p>
                  </a:txBody>
                  <a:tcPr marL="44450" marR="44450" marT="0" marB="0" anchor="ctr"/>
                </a:tc>
                <a:tc>
                  <a:txBody>
                    <a:bodyPr/>
                    <a:lstStyle/>
                    <a:p>
                      <a:pPr indent="180340" algn="l">
                        <a:lnSpc>
                          <a:spcPct val="150000"/>
                        </a:lnSpc>
                        <a:spcAft>
                          <a:spcPts val="0"/>
                        </a:spcAft>
                      </a:pPr>
                      <a:r>
                        <a:rPr lang="es-EC" sz="1400" dirty="0">
                          <a:effectLst/>
                        </a:rPr>
                        <a:t>Participación del 1%</a:t>
                      </a:r>
                      <a:endParaRPr lang="es-EC" sz="1400" dirty="0">
                        <a:effectLst/>
                        <a:latin typeface="Times New Roman"/>
                        <a:ea typeface="Calibri"/>
                        <a:cs typeface="Times New Roman"/>
                      </a:endParaRPr>
                    </a:p>
                  </a:txBody>
                  <a:tcPr marL="44450" marR="44450" marT="0" marB="0" anchor="ctr"/>
                </a:tc>
              </a:tr>
              <a:tr h="343637">
                <a:tc>
                  <a:txBody>
                    <a:bodyPr/>
                    <a:lstStyle/>
                    <a:p>
                      <a:pPr indent="180340" algn="ctr">
                        <a:lnSpc>
                          <a:spcPct val="150000"/>
                        </a:lnSpc>
                        <a:spcAft>
                          <a:spcPts val="0"/>
                        </a:spcAft>
                      </a:pPr>
                      <a:r>
                        <a:rPr lang="es-EC" sz="1400" dirty="0">
                          <a:effectLst/>
                        </a:rPr>
                        <a:t>2017</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b="1" dirty="0">
                          <a:effectLst/>
                        </a:rPr>
                        <a:t>10</a:t>
                      </a:r>
                      <a:endParaRPr lang="es-EC" sz="1400" b="1" dirty="0">
                        <a:effectLst/>
                        <a:latin typeface="Times New Roman"/>
                        <a:ea typeface="Calibri"/>
                        <a:cs typeface="Times New Roman"/>
                      </a:endParaRPr>
                    </a:p>
                  </a:txBody>
                  <a:tcPr marL="44450" marR="44450" marT="0" marB="0" anchor="ctr">
                    <a:solidFill>
                      <a:schemeClr val="accent6">
                        <a:lumMod val="60000"/>
                        <a:lumOff val="40000"/>
                      </a:schemeClr>
                    </a:solidFill>
                  </a:tcPr>
                </a:tc>
                <a:tc>
                  <a:txBody>
                    <a:bodyPr/>
                    <a:lstStyle/>
                    <a:p>
                      <a:pPr indent="180340" algn="ctr">
                        <a:lnSpc>
                          <a:spcPct val="150000"/>
                        </a:lnSpc>
                        <a:spcAft>
                          <a:spcPts val="0"/>
                        </a:spcAft>
                      </a:pPr>
                      <a:r>
                        <a:rPr lang="es-EC" sz="1400" b="1" dirty="0">
                          <a:effectLst/>
                        </a:rPr>
                        <a:t>10844</a:t>
                      </a:r>
                      <a:endParaRPr lang="es-EC" sz="1400" b="1" dirty="0">
                        <a:effectLst/>
                        <a:latin typeface="Times New Roman"/>
                        <a:ea typeface="Calibri"/>
                        <a:cs typeface="Times New Roman"/>
                      </a:endParaRPr>
                    </a:p>
                  </a:txBody>
                  <a:tcPr marL="44450" marR="44450" marT="0" marB="0" anchor="ctr">
                    <a:solidFill>
                      <a:schemeClr val="accent6">
                        <a:lumMod val="60000"/>
                        <a:lumOff val="40000"/>
                      </a:schemeClr>
                    </a:solidFill>
                  </a:tcPr>
                </a:tc>
                <a:tc>
                  <a:txBody>
                    <a:bodyPr/>
                    <a:lstStyle/>
                    <a:p>
                      <a:pPr indent="180340" algn="ctr">
                        <a:lnSpc>
                          <a:spcPct val="150000"/>
                        </a:lnSpc>
                        <a:spcAft>
                          <a:spcPts val="0"/>
                        </a:spcAft>
                      </a:pPr>
                      <a:r>
                        <a:rPr lang="es-EC" sz="1400" b="1" dirty="0">
                          <a:effectLst/>
                        </a:rPr>
                        <a:t>545</a:t>
                      </a:r>
                      <a:endParaRPr lang="es-EC" sz="1400" b="1" dirty="0">
                        <a:effectLst/>
                        <a:latin typeface="Times New Roman"/>
                        <a:ea typeface="Calibri"/>
                        <a:cs typeface="Times New Roman"/>
                      </a:endParaRPr>
                    </a:p>
                  </a:txBody>
                  <a:tcPr marL="44450" marR="44450" marT="0" marB="0" anchor="ctr">
                    <a:solidFill>
                      <a:schemeClr val="accent6">
                        <a:lumMod val="60000"/>
                        <a:lumOff val="40000"/>
                      </a:schemeClr>
                    </a:solidFill>
                  </a:tcPr>
                </a:tc>
                <a:tc>
                  <a:txBody>
                    <a:bodyPr/>
                    <a:lstStyle/>
                    <a:p>
                      <a:pPr indent="180340" algn="ctr">
                        <a:lnSpc>
                          <a:spcPct val="150000"/>
                        </a:lnSpc>
                        <a:spcAft>
                          <a:spcPts val="0"/>
                        </a:spcAft>
                      </a:pPr>
                      <a:r>
                        <a:rPr lang="es-EC" sz="1400" b="1" dirty="0">
                          <a:effectLst/>
                        </a:rPr>
                        <a:t>10299</a:t>
                      </a:r>
                      <a:endParaRPr lang="es-EC" sz="1400" b="1" dirty="0">
                        <a:effectLst/>
                        <a:latin typeface="Times New Roman"/>
                        <a:ea typeface="Calibri"/>
                        <a:cs typeface="Times New Roman"/>
                      </a:endParaRPr>
                    </a:p>
                  </a:txBody>
                  <a:tcPr marL="44450" marR="44450" marT="0" marB="0" anchor="ctr">
                    <a:solidFill>
                      <a:schemeClr val="accent6">
                        <a:lumMod val="60000"/>
                        <a:lumOff val="40000"/>
                      </a:schemeClr>
                    </a:solidFill>
                  </a:tcPr>
                </a:tc>
                <a:tc>
                  <a:txBody>
                    <a:bodyPr/>
                    <a:lstStyle/>
                    <a:p>
                      <a:pPr indent="180340" algn="r">
                        <a:lnSpc>
                          <a:spcPct val="150000"/>
                        </a:lnSpc>
                        <a:spcAft>
                          <a:spcPts val="0"/>
                        </a:spcAft>
                      </a:pPr>
                      <a:r>
                        <a:rPr lang="es-EC" sz="1400" b="1" dirty="0">
                          <a:effectLst/>
                        </a:rPr>
                        <a:t>102</a:t>
                      </a:r>
                      <a:endParaRPr lang="es-EC" sz="1400" b="1" dirty="0">
                        <a:effectLst/>
                        <a:latin typeface="Times New Roman"/>
                        <a:ea typeface="Calibri"/>
                        <a:cs typeface="Times New Roman"/>
                      </a:endParaRPr>
                    </a:p>
                  </a:txBody>
                  <a:tcPr marL="44450" marR="44450" marT="0" marB="0" anchor="ctr">
                    <a:solidFill>
                      <a:schemeClr val="accent6">
                        <a:lumMod val="60000"/>
                        <a:lumOff val="40000"/>
                      </a:schemeClr>
                    </a:solidFill>
                  </a:tcPr>
                </a:tc>
              </a:tr>
              <a:tr h="326475">
                <a:tc>
                  <a:txBody>
                    <a:bodyPr/>
                    <a:lstStyle/>
                    <a:p>
                      <a:pPr indent="180340" algn="ctr">
                        <a:lnSpc>
                          <a:spcPct val="150000"/>
                        </a:lnSpc>
                        <a:spcAft>
                          <a:spcPts val="0"/>
                        </a:spcAft>
                      </a:pPr>
                      <a:r>
                        <a:rPr lang="es-EC" sz="1400" dirty="0">
                          <a:effectLst/>
                        </a:rPr>
                        <a:t>2018</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11</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10985</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549</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10436</a:t>
                      </a:r>
                      <a:endParaRPr lang="es-EC" sz="14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400" dirty="0">
                          <a:effectLst/>
                        </a:rPr>
                        <a:t>104</a:t>
                      </a:r>
                      <a:endParaRPr lang="es-EC" sz="1400" dirty="0">
                        <a:effectLst/>
                        <a:latin typeface="Times New Roman"/>
                        <a:ea typeface="Calibri"/>
                        <a:cs typeface="Times New Roman"/>
                      </a:endParaRPr>
                    </a:p>
                  </a:txBody>
                  <a:tcPr marL="44450" marR="44450" marT="0" marB="0" anchor="ctr"/>
                </a:tc>
              </a:tr>
              <a:tr h="326475">
                <a:tc>
                  <a:txBody>
                    <a:bodyPr/>
                    <a:lstStyle/>
                    <a:p>
                      <a:pPr indent="180340" algn="ctr">
                        <a:lnSpc>
                          <a:spcPct val="150000"/>
                        </a:lnSpc>
                        <a:spcAft>
                          <a:spcPts val="0"/>
                        </a:spcAft>
                      </a:pPr>
                      <a:r>
                        <a:rPr lang="es-EC" sz="1400" dirty="0">
                          <a:effectLst/>
                        </a:rPr>
                        <a:t>2019</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12</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11140</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553</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10587</a:t>
                      </a:r>
                      <a:endParaRPr lang="es-EC" sz="14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400" dirty="0">
                          <a:effectLst/>
                        </a:rPr>
                        <a:t>105</a:t>
                      </a:r>
                      <a:endParaRPr lang="es-EC" sz="1400" dirty="0">
                        <a:effectLst/>
                        <a:latin typeface="Times New Roman"/>
                        <a:ea typeface="Calibri"/>
                        <a:cs typeface="Times New Roman"/>
                      </a:endParaRPr>
                    </a:p>
                  </a:txBody>
                  <a:tcPr marL="44450" marR="44450" marT="0" marB="0" anchor="ctr"/>
                </a:tc>
              </a:tr>
              <a:tr h="326475">
                <a:tc>
                  <a:txBody>
                    <a:bodyPr/>
                    <a:lstStyle/>
                    <a:p>
                      <a:pPr indent="180340" algn="ctr">
                        <a:lnSpc>
                          <a:spcPct val="150000"/>
                        </a:lnSpc>
                        <a:spcAft>
                          <a:spcPts val="0"/>
                        </a:spcAft>
                      </a:pPr>
                      <a:r>
                        <a:rPr lang="es-EC" sz="1400" dirty="0">
                          <a:effectLst/>
                        </a:rPr>
                        <a:t>2020</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13</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11295</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557</a:t>
                      </a:r>
                      <a:endParaRPr lang="es-EC" sz="14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400" dirty="0">
                          <a:effectLst/>
                        </a:rPr>
                        <a:t>10738</a:t>
                      </a:r>
                      <a:endParaRPr lang="es-EC" sz="14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400" dirty="0">
                          <a:effectLst/>
                        </a:rPr>
                        <a:t>107</a:t>
                      </a:r>
                      <a:endParaRPr lang="es-EC" sz="1400" dirty="0">
                        <a:effectLst/>
                        <a:latin typeface="Times New Roman"/>
                        <a:ea typeface="Calibri"/>
                        <a:cs typeface="Times New Roman"/>
                      </a:endParaRPr>
                    </a:p>
                  </a:txBody>
                  <a:tcPr marL="44450" marR="44450" marT="0" marB="0" anchor="ctr"/>
                </a:tc>
              </a:tr>
              <a:tr h="326475">
                <a:tc>
                  <a:txBody>
                    <a:bodyPr/>
                    <a:lstStyle/>
                    <a:p>
                      <a:pPr indent="180340" algn="ctr">
                        <a:lnSpc>
                          <a:spcPct val="150000"/>
                        </a:lnSpc>
                        <a:spcAft>
                          <a:spcPts val="0"/>
                        </a:spcAft>
                      </a:pPr>
                      <a:r>
                        <a:rPr lang="es-EC" sz="1400" dirty="0">
                          <a:effectLst/>
                        </a:rPr>
                        <a:t>2021</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14</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11450</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561</a:t>
                      </a:r>
                      <a:endParaRPr lang="es-EC" sz="14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400" dirty="0">
                          <a:effectLst/>
                        </a:rPr>
                        <a:t>10889</a:t>
                      </a:r>
                      <a:endParaRPr lang="es-EC" sz="14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400" dirty="0">
                          <a:effectLst/>
                        </a:rPr>
                        <a:t>108</a:t>
                      </a:r>
                      <a:endParaRPr lang="es-EC" sz="1400" dirty="0">
                        <a:effectLst/>
                        <a:latin typeface="Times New Roman"/>
                        <a:ea typeface="Calibri"/>
                        <a:cs typeface="Times New Roman"/>
                      </a:endParaRPr>
                    </a:p>
                  </a:txBody>
                  <a:tcPr marL="44450" marR="44450" marT="0" marB="0" anchor="ctr"/>
                </a:tc>
              </a:tr>
              <a:tr h="326475">
                <a:tc>
                  <a:txBody>
                    <a:bodyPr/>
                    <a:lstStyle/>
                    <a:p>
                      <a:pPr indent="180340" algn="ctr">
                        <a:lnSpc>
                          <a:spcPct val="150000"/>
                        </a:lnSpc>
                        <a:spcAft>
                          <a:spcPts val="0"/>
                        </a:spcAft>
                      </a:pPr>
                      <a:r>
                        <a:rPr lang="es-EC" sz="1400" dirty="0">
                          <a:effectLst/>
                        </a:rPr>
                        <a:t>2022</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15</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11605</a:t>
                      </a:r>
                      <a:endParaRPr lang="es-EC" sz="1400" dirty="0">
                        <a:effectLst/>
                        <a:latin typeface="Times New Roman"/>
                        <a:ea typeface="Calibri"/>
                        <a:cs typeface="Times New Roman"/>
                      </a:endParaRPr>
                    </a:p>
                  </a:txBody>
                  <a:tcPr marL="44450" marR="44450" marT="0" marB="0" anchor="ctr"/>
                </a:tc>
                <a:tc>
                  <a:txBody>
                    <a:bodyPr/>
                    <a:lstStyle/>
                    <a:p>
                      <a:pPr indent="180340" algn="ctr">
                        <a:lnSpc>
                          <a:spcPct val="150000"/>
                        </a:lnSpc>
                        <a:spcAft>
                          <a:spcPts val="0"/>
                        </a:spcAft>
                      </a:pPr>
                      <a:r>
                        <a:rPr lang="es-EC" sz="1400" dirty="0">
                          <a:effectLst/>
                        </a:rPr>
                        <a:t>565</a:t>
                      </a:r>
                      <a:endParaRPr lang="es-EC" sz="1400" dirty="0">
                        <a:effectLst/>
                        <a:latin typeface="Times New Roman"/>
                        <a:ea typeface="Calibri"/>
                        <a:cs typeface="Times New Roman"/>
                      </a:endParaRPr>
                    </a:p>
                  </a:txBody>
                  <a:tcPr marL="44450" marR="44450" marT="0" marB="0" anchor="b"/>
                </a:tc>
                <a:tc>
                  <a:txBody>
                    <a:bodyPr/>
                    <a:lstStyle/>
                    <a:p>
                      <a:pPr indent="180340" algn="ctr">
                        <a:lnSpc>
                          <a:spcPct val="150000"/>
                        </a:lnSpc>
                        <a:spcAft>
                          <a:spcPts val="0"/>
                        </a:spcAft>
                      </a:pPr>
                      <a:r>
                        <a:rPr lang="es-EC" sz="1400" dirty="0">
                          <a:effectLst/>
                        </a:rPr>
                        <a:t>11040</a:t>
                      </a:r>
                      <a:endParaRPr lang="es-EC" sz="14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400" dirty="0">
                          <a:effectLst/>
                        </a:rPr>
                        <a:t>110</a:t>
                      </a:r>
                      <a:endParaRPr lang="es-EC" sz="1400" dirty="0">
                        <a:effectLst/>
                        <a:latin typeface="Times New Roman"/>
                        <a:ea typeface="Calibri"/>
                        <a:cs typeface="Times New Roman"/>
                      </a:endParaRPr>
                    </a:p>
                  </a:txBody>
                  <a:tcPr marL="44450" marR="44450" marT="0" marB="0" anchor="ctr"/>
                </a:tc>
              </a:tr>
            </a:tbl>
          </a:graphicData>
        </a:graphic>
      </p:graphicFrame>
      <p:pic>
        <p:nvPicPr>
          <p:cNvPr id="13314" name="Picture 2" descr="C:\Users\user\AppData\Local\Microsoft\Windows\Temporary Internet Files\Content.IE5\NRJC35R4\5-bailarina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4499" y="5103862"/>
            <a:ext cx="2419501" cy="175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92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35820" y="404664"/>
            <a:ext cx="8229600" cy="990600"/>
          </a:xfrm>
        </p:spPr>
        <p:txBody>
          <a:bodyPr/>
          <a:lstStyle/>
          <a:p>
            <a:r>
              <a:rPr lang="es-EC" dirty="0" smtClean="0"/>
              <a:t>Análisis Técnico</a:t>
            </a:r>
            <a:endParaRPr lang="es-EC" dirty="0"/>
          </a:p>
        </p:txBody>
      </p:sp>
      <p:sp>
        <p:nvSpPr>
          <p:cNvPr id="3" name="2 Marcador de contenido"/>
          <p:cNvSpPr>
            <a:spLocks noGrp="1"/>
          </p:cNvSpPr>
          <p:nvPr>
            <p:ph idx="1"/>
          </p:nvPr>
        </p:nvSpPr>
        <p:spPr>
          <a:xfrm>
            <a:off x="503540" y="1484784"/>
            <a:ext cx="3456385" cy="864096"/>
          </a:xfrm>
          <a:solidFill>
            <a:schemeClr val="accent2">
              <a:lumMod val="40000"/>
              <a:lumOff val="60000"/>
            </a:schemeClr>
          </a:solidFill>
        </p:spPr>
        <p:txBody>
          <a:bodyPr/>
          <a:lstStyle/>
          <a:p>
            <a:pPr marL="0" indent="0">
              <a:buNone/>
            </a:pPr>
            <a:r>
              <a:rPr lang="es-EC" b="1" dirty="0" smtClean="0"/>
              <a:t>Macro localización</a:t>
            </a:r>
          </a:p>
          <a:p>
            <a:endParaRPr lang="es-EC" b="1" dirty="0"/>
          </a:p>
        </p:txBody>
      </p:sp>
      <p:pic>
        <p:nvPicPr>
          <p:cNvPr id="5" name="4 Imagen"/>
          <p:cNvPicPr/>
          <p:nvPr/>
        </p:nvPicPr>
        <p:blipFill rotWithShape="1">
          <a:blip r:embed="rId2"/>
          <a:srcRect l="30480" t="11793" r="7765" b="5661"/>
          <a:stretch/>
        </p:blipFill>
        <p:spPr bwMode="auto">
          <a:xfrm>
            <a:off x="2231732" y="2780928"/>
            <a:ext cx="5148580" cy="3816424"/>
          </a:xfrm>
          <a:prstGeom prst="rect">
            <a:avLst/>
          </a:prstGeom>
          <a:ln>
            <a:noFill/>
          </a:ln>
          <a:extLst>
            <a:ext uri="{53640926-AAD7-44D8-BBD7-CCE9431645EC}">
              <a14:shadowObscured xmlns:a14="http://schemas.microsoft.com/office/drawing/2010/main"/>
            </a:ext>
          </a:extLst>
        </p:spPr>
      </p:pic>
      <p:pic>
        <p:nvPicPr>
          <p:cNvPr id="8194" name="Picture 2" descr="C:\Users\user\AppData\Local\Microsoft\Windows\Temporary Internet Files\Content.IE5\VWIDG8JO\Escudo_Rumiñahu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476672"/>
            <a:ext cx="1225878" cy="202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51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4 Rectángulo"/>
          <p:cNvSpPr/>
          <p:nvPr/>
        </p:nvSpPr>
        <p:spPr>
          <a:xfrm>
            <a:off x="245457" y="116632"/>
            <a:ext cx="3384376" cy="461665"/>
          </a:xfrm>
          <a:prstGeom prst="rect">
            <a:avLst/>
          </a:prstGeom>
          <a:solidFill>
            <a:schemeClr val="accent2">
              <a:lumMod val="40000"/>
              <a:lumOff val="60000"/>
            </a:schemeClr>
          </a:solidFill>
        </p:spPr>
        <p:txBody>
          <a:bodyPr wrap="square">
            <a:spAutoFit/>
          </a:bodyPr>
          <a:lstStyle/>
          <a:p>
            <a:r>
              <a:rPr lang="es-EC" sz="2400" b="1" dirty="0" smtClean="0"/>
              <a:t>Micro localización</a:t>
            </a:r>
            <a:endParaRPr lang="es-EC" sz="2400" b="1" dirty="0"/>
          </a:p>
        </p:txBody>
      </p:sp>
      <p:pic>
        <p:nvPicPr>
          <p:cNvPr id="6" name="5 Imagen"/>
          <p:cNvPicPr/>
          <p:nvPr/>
        </p:nvPicPr>
        <p:blipFill rotWithShape="1">
          <a:blip r:embed="rId2"/>
          <a:srcRect t="16226" r="2285" b="6252"/>
          <a:stretch/>
        </p:blipFill>
        <p:spPr bwMode="auto">
          <a:xfrm>
            <a:off x="4139952" y="3512458"/>
            <a:ext cx="4819511" cy="3345542"/>
          </a:xfrm>
          <a:prstGeom prst="rect">
            <a:avLst/>
          </a:prstGeom>
          <a:ln>
            <a:noFill/>
          </a:ln>
          <a:extLst>
            <a:ext uri="{53640926-AAD7-44D8-BBD7-CCE9431645EC}">
              <a14:shadowObscured xmlns:a14="http://schemas.microsoft.com/office/drawing/2010/main"/>
            </a:ext>
          </a:extLst>
        </p:spPr>
      </p:pic>
      <p:pic>
        <p:nvPicPr>
          <p:cNvPr id="921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9378" t="48414" r="19793" b="14700"/>
          <a:stretch/>
        </p:blipFill>
        <p:spPr bwMode="auto">
          <a:xfrm>
            <a:off x="1713171" y="701555"/>
            <a:ext cx="5312228" cy="269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13784"/>
            <a:ext cx="348375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024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 Planta</a:t>
            </a:r>
            <a:endParaRPr lang="es-EC"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672" t="22526" r="16544" b="24088"/>
          <a:stretch/>
        </p:blipFill>
        <p:spPr bwMode="auto">
          <a:xfrm>
            <a:off x="570111" y="1628800"/>
            <a:ext cx="802977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C:\Users\user\AppData\Local\Microsoft\Windows\Temporary Internet Files\Content.IE5\FYORRZ1P\Graceful-Ballerina-Silhouet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84" y="5301208"/>
            <a:ext cx="1349665"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52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1000"/>
            <a:lum/>
          </a:blip>
          <a:srcRect/>
          <a:stretch>
            <a:fillRect t="-47000" b="-4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229600" cy="990600"/>
          </a:xfrm>
        </p:spPr>
        <p:txBody>
          <a:bodyPr/>
          <a:lstStyle/>
          <a:p>
            <a:r>
              <a:rPr lang="es-EC" b="1" dirty="0"/>
              <a:t>Organización del proyecto</a:t>
            </a:r>
          </a:p>
        </p:txBody>
      </p:sp>
      <p:sp>
        <p:nvSpPr>
          <p:cNvPr id="3" name="2 Marcador de contenido"/>
          <p:cNvSpPr>
            <a:spLocks noGrp="1"/>
          </p:cNvSpPr>
          <p:nvPr>
            <p:ph idx="1"/>
          </p:nvPr>
        </p:nvSpPr>
        <p:spPr>
          <a:xfrm>
            <a:off x="460354" y="1196752"/>
            <a:ext cx="8229600" cy="1080120"/>
          </a:xfrm>
          <a:gradFill flip="none" rotWithShape="1">
            <a:gsLst>
              <a:gs pos="0">
                <a:srgbClr val="BAB9C9">
                  <a:tint val="66000"/>
                  <a:satMod val="160000"/>
                </a:srgbClr>
              </a:gs>
              <a:gs pos="50000">
                <a:srgbClr val="BAB9C9">
                  <a:tint val="44500"/>
                  <a:satMod val="160000"/>
                </a:srgbClr>
              </a:gs>
              <a:gs pos="100000">
                <a:srgbClr val="BAB9C9">
                  <a:tint val="23500"/>
                  <a:satMod val="160000"/>
                </a:srgbClr>
              </a:gs>
            </a:gsLst>
            <a:path path="circle">
              <a:fillToRect l="100000" t="100000"/>
            </a:path>
            <a:tileRect r="-100000" b="-100000"/>
          </a:gradFill>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buNone/>
            </a:pPr>
            <a:r>
              <a:rPr lang="es-EC" b="1" dirty="0" smtClean="0">
                <a:solidFill>
                  <a:schemeClr val="tx1"/>
                </a:solidFill>
              </a:rPr>
              <a:t>MISIÓN: Somos </a:t>
            </a:r>
            <a:r>
              <a:rPr lang="es-EC" b="1" dirty="0">
                <a:solidFill>
                  <a:schemeClr val="tx1"/>
                </a:solidFill>
              </a:rPr>
              <a:t>una institución comprometida con la enseñanza de la expresión dancística, aportando a  la formación integral de  bailarines profesionales,  para fortalecer el desarrollo  del arte y  cultura del Ecuador. </a:t>
            </a:r>
          </a:p>
          <a:p>
            <a:endParaRPr lang="es-EC" b="1" dirty="0"/>
          </a:p>
        </p:txBody>
      </p:sp>
      <p:sp>
        <p:nvSpPr>
          <p:cNvPr id="4" name="2 Marcador de contenido"/>
          <p:cNvSpPr txBox="1">
            <a:spLocks/>
          </p:cNvSpPr>
          <p:nvPr/>
        </p:nvSpPr>
        <p:spPr>
          <a:xfrm>
            <a:off x="467544" y="2276872"/>
            <a:ext cx="8229600" cy="1080120"/>
          </a:xfrm>
          <a:prstGeom prst="rect">
            <a:avLst/>
          </a:prstGeom>
          <a:solidFill>
            <a:srgbClr val="ECE4EB">
              <a:alpha val="92157"/>
            </a:srgb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s-EC" b="1" dirty="0" smtClean="0"/>
              <a:t>VISIÓN: </a:t>
            </a:r>
            <a:r>
              <a:rPr lang="es-EC" b="1" dirty="0"/>
              <a:t>Nuestra visión para el año  2027 es ser  líderes en el mercado de escuelas de danza clásica contemporánea de la Ciudad de Sangolquí, con   reconocimiento a nivel nacional e internacional,  impulsando el desarrollo y diversidad del  arte ecuatoriano</a:t>
            </a:r>
            <a:r>
              <a:rPr lang="es-EC" b="1" dirty="0" smtClean="0"/>
              <a:t>. </a:t>
            </a:r>
          </a:p>
          <a:p>
            <a:endParaRPr lang="es-EC" b="1" dirty="0"/>
          </a:p>
        </p:txBody>
      </p:sp>
      <p:graphicFrame>
        <p:nvGraphicFramePr>
          <p:cNvPr id="5" name="4 Diagrama"/>
          <p:cNvGraphicFramePr/>
          <p:nvPr>
            <p:extLst>
              <p:ext uri="{D42A27DB-BD31-4B8C-83A1-F6EECF244321}">
                <p14:modId xmlns:p14="http://schemas.microsoft.com/office/powerpoint/2010/main" val="2211910427"/>
              </p:ext>
            </p:extLst>
          </p:nvPr>
        </p:nvGraphicFramePr>
        <p:xfrm>
          <a:off x="1907704" y="3212976"/>
          <a:ext cx="5431790" cy="316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678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2290" name="Picture 2" descr="C:\Program Files\Microsoft Office\MEDIA\CAGCAT10\j022201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1780337" cy="178673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63688" y="260648"/>
            <a:ext cx="6851104" cy="990600"/>
          </a:xfrm>
        </p:spPr>
        <p:txBody>
          <a:bodyPr>
            <a:normAutofit fontScale="90000"/>
          </a:bodyPr>
          <a:lstStyle/>
          <a:p>
            <a:r>
              <a:rPr lang="es-EC" b="1" dirty="0" smtClean="0"/>
              <a:t>Estudio Económico Financiero</a:t>
            </a:r>
            <a:endParaRPr lang="es-EC"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82724299"/>
              </p:ext>
            </p:extLst>
          </p:nvPr>
        </p:nvGraphicFramePr>
        <p:xfrm>
          <a:off x="251520" y="1268760"/>
          <a:ext cx="8568952" cy="5308996"/>
        </p:xfrm>
        <a:graphic>
          <a:graphicData uri="http://schemas.openxmlformats.org/drawingml/2006/table">
            <a:tbl>
              <a:tblPr firstRow="1" firstCol="1" bandRow="1">
                <a:tableStyleId>{93296810-A885-4BE3-A3E7-6D5BEEA58F35}</a:tableStyleId>
              </a:tblPr>
              <a:tblGrid>
                <a:gridCol w="1806967"/>
                <a:gridCol w="713293"/>
                <a:gridCol w="1187802"/>
                <a:gridCol w="1244858"/>
                <a:gridCol w="1180788"/>
                <a:gridCol w="1235700"/>
                <a:gridCol w="1199544"/>
              </a:tblGrid>
              <a:tr h="205740">
                <a:tc gridSpan="7">
                  <a:txBody>
                    <a:bodyPr/>
                    <a:lstStyle/>
                    <a:p>
                      <a:pPr indent="180340" algn="ctr">
                        <a:lnSpc>
                          <a:spcPct val="150000"/>
                        </a:lnSpc>
                        <a:spcAft>
                          <a:spcPts val="0"/>
                        </a:spcAft>
                      </a:pPr>
                      <a:r>
                        <a:rPr lang="es-EC" sz="900" dirty="0">
                          <a:effectLst/>
                        </a:rPr>
                        <a:t>Estado de resultados</a:t>
                      </a:r>
                      <a:endParaRPr lang="es-EC" sz="900" dirty="0">
                        <a:effectLst/>
                        <a:latin typeface="Times New Roman"/>
                        <a:ea typeface="Calibri"/>
                        <a:cs typeface="Times New Roman"/>
                      </a:endParaRPr>
                    </a:p>
                  </a:txBody>
                  <a:tcPr marL="31609" marR="31609"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5740">
                <a:tc>
                  <a:txBody>
                    <a:bodyPr/>
                    <a:lstStyle/>
                    <a:p>
                      <a:pPr indent="180340" algn="l">
                        <a:lnSpc>
                          <a:spcPct val="150000"/>
                        </a:lnSpc>
                        <a:spcAft>
                          <a:spcPts val="0"/>
                        </a:spcAft>
                      </a:pPr>
                      <a:r>
                        <a:rPr lang="es-EC" sz="900" dirty="0">
                          <a:effectLst/>
                        </a:rPr>
                        <a:t>Año</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r>
              <a:tr h="205740">
                <a:tc>
                  <a:txBody>
                    <a:bodyPr/>
                    <a:lstStyle/>
                    <a:p>
                      <a:pPr indent="180340" algn="l">
                        <a:lnSpc>
                          <a:spcPct val="150000"/>
                        </a:lnSpc>
                        <a:spcAft>
                          <a:spcPts val="0"/>
                        </a:spcAft>
                      </a:pPr>
                      <a:r>
                        <a:rPr lang="es-EC" sz="900" dirty="0">
                          <a:effectLst/>
                        </a:rPr>
                        <a:t>Periodo</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0</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1</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2</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3</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4</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5</a:t>
                      </a:r>
                      <a:endParaRPr lang="es-EC" sz="900" dirty="0">
                        <a:effectLst/>
                        <a:latin typeface="Times New Roman"/>
                        <a:ea typeface="Calibri"/>
                        <a:cs typeface="Times New Roman"/>
                      </a:endParaRPr>
                    </a:p>
                  </a:txBody>
                  <a:tcPr marL="31609" marR="31609" marT="0" marB="0" anchor="b"/>
                </a:tc>
              </a:tr>
              <a:tr h="411480">
                <a:tc>
                  <a:txBody>
                    <a:bodyPr/>
                    <a:lstStyle/>
                    <a:p>
                      <a:pPr indent="180340" algn="l">
                        <a:lnSpc>
                          <a:spcPct val="150000"/>
                        </a:lnSpc>
                        <a:spcAft>
                          <a:spcPts val="0"/>
                        </a:spcAft>
                      </a:pPr>
                      <a:r>
                        <a:rPr lang="es-EC" sz="900" dirty="0">
                          <a:effectLst/>
                        </a:rPr>
                        <a:t>Inversión</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-12,782.13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r>
              <a:tr h="205740">
                <a:tc>
                  <a:txBody>
                    <a:bodyPr/>
                    <a:lstStyle/>
                    <a:p>
                      <a:pPr indent="180340" algn="l">
                        <a:lnSpc>
                          <a:spcPct val="150000"/>
                        </a:lnSpc>
                        <a:spcAft>
                          <a:spcPts val="0"/>
                        </a:spcAft>
                      </a:pPr>
                      <a:r>
                        <a:rPr lang="es-EC" sz="900" dirty="0">
                          <a:effectLst/>
                        </a:rPr>
                        <a:t>Demanda</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70</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75</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85</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90</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102</a:t>
                      </a:r>
                      <a:endParaRPr lang="es-EC" sz="900" dirty="0">
                        <a:effectLst/>
                        <a:latin typeface="Times New Roman"/>
                        <a:ea typeface="Calibri"/>
                        <a:cs typeface="Times New Roman"/>
                      </a:endParaRPr>
                    </a:p>
                  </a:txBody>
                  <a:tcPr marL="31609" marR="31609" marT="0" marB="0" anchor="b"/>
                </a:tc>
              </a:tr>
              <a:tr h="205740">
                <a:tc>
                  <a:txBody>
                    <a:bodyPr/>
                    <a:lstStyle/>
                    <a:p>
                      <a:pPr indent="180340" algn="l">
                        <a:lnSpc>
                          <a:spcPct val="150000"/>
                        </a:lnSpc>
                        <a:spcAft>
                          <a:spcPts val="0"/>
                        </a:spcAft>
                      </a:pPr>
                      <a:r>
                        <a:rPr lang="es-EC" sz="900" dirty="0">
                          <a:effectLst/>
                        </a:rPr>
                        <a:t>Precio de venta</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$ 660.00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$ 660.00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$ 660.00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$ 660.00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$ 660.00 </a:t>
                      </a:r>
                      <a:endParaRPr lang="es-EC" sz="900" dirty="0">
                        <a:effectLst/>
                        <a:latin typeface="Times New Roman"/>
                        <a:ea typeface="Calibri"/>
                        <a:cs typeface="Times New Roman"/>
                      </a:endParaRPr>
                    </a:p>
                  </a:txBody>
                  <a:tcPr marL="31609" marR="31609" marT="0" marB="0" anchor="b"/>
                </a:tc>
              </a:tr>
              <a:tr h="411480">
                <a:tc>
                  <a:txBody>
                    <a:bodyPr/>
                    <a:lstStyle/>
                    <a:p>
                      <a:pPr indent="180340" algn="l">
                        <a:lnSpc>
                          <a:spcPct val="150000"/>
                        </a:lnSpc>
                        <a:spcAft>
                          <a:spcPts val="0"/>
                        </a:spcAft>
                      </a:pPr>
                      <a:r>
                        <a:rPr lang="es-EC" sz="900" dirty="0">
                          <a:effectLst/>
                        </a:rPr>
                        <a:t>Ingresos</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46,200.00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49,500.00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56,100.00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59,400.00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67,320.00 </a:t>
                      </a:r>
                      <a:endParaRPr lang="es-EC" sz="900" dirty="0">
                        <a:effectLst/>
                        <a:latin typeface="Times New Roman"/>
                        <a:ea typeface="Calibri"/>
                        <a:cs typeface="Times New Roman"/>
                      </a:endParaRPr>
                    </a:p>
                  </a:txBody>
                  <a:tcPr marL="31609" marR="31609" marT="0" marB="0" anchor="b"/>
                </a:tc>
              </a:tr>
              <a:tr h="411480">
                <a:tc>
                  <a:txBody>
                    <a:bodyPr/>
                    <a:lstStyle/>
                    <a:p>
                      <a:pPr indent="180340" algn="l">
                        <a:lnSpc>
                          <a:spcPct val="150000"/>
                        </a:lnSpc>
                        <a:spcAft>
                          <a:spcPts val="0"/>
                        </a:spcAft>
                      </a:pPr>
                      <a:r>
                        <a:rPr lang="es-EC" sz="900" dirty="0">
                          <a:effectLst/>
                        </a:rPr>
                        <a:t>Gastos administrativos</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$42,387.56</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44,325.40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44,325.40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44,325.40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44,325.40 </a:t>
                      </a:r>
                      <a:endParaRPr lang="es-EC" sz="900" dirty="0">
                        <a:effectLst/>
                        <a:latin typeface="Times New Roman"/>
                        <a:ea typeface="Calibri"/>
                        <a:cs typeface="Times New Roman"/>
                      </a:endParaRPr>
                    </a:p>
                  </a:txBody>
                  <a:tcPr marL="31609" marR="31609" marT="0" marB="0" anchor="b"/>
                </a:tc>
              </a:tr>
              <a:tr h="411480">
                <a:tc>
                  <a:txBody>
                    <a:bodyPr/>
                    <a:lstStyle/>
                    <a:p>
                      <a:pPr indent="180340" algn="l">
                        <a:lnSpc>
                          <a:spcPct val="150000"/>
                        </a:lnSpc>
                        <a:spcAft>
                          <a:spcPts val="0"/>
                        </a:spcAft>
                      </a:pPr>
                      <a:r>
                        <a:rPr lang="es-EC" sz="900" dirty="0">
                          <a:effectLst/>
                        </a:rPr>
                        <a:t>Gastos de ventas</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$480.00</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480.00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480.00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480.00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480.00 </a:t>
                      </a:r>
                      <a:endParaRPr lang="es-EC" sz="900" dirty="0">
                        <a:effectLst/>
                        <a:latin typeface="Times New Roman"/>
                        <a:ea typeface="Calibri"/>
                        <a:cs typeface="Times New Roman"/>
                      </a:endParaRPr>
                    </a:p>
                  </a:txBody>
                  <a:tcPr marL="31609" marR="31609" marT="0" marB="0" anchor="b"/>
                </a:tc>
              </a:tr>
              <a:tr h="376000">
                <a:tc>
                  <a:txBody>
                    <a:bodyPr/>
                    <a:lstStyle/>
                    <a:p>
                      <a:pPr indent="180340" algn="l">
                        <a:lnSpc>
                          <a:spcPct val="150000"/>
                        </a:lnSpc>
                        <a:spcAft>
                          <a:spcPts val="0"/>
                        </a:spcAft>
                      </a:pPr>
                      <a:r>
                        <a:rPr lang="es-EC" sz="900" dirty="0">
                          <a:effectLst/>
                        </a:rPr>
                        <a:t>Total de gastos</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$ 42,867.56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$ 44,805.40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$ 44,805.40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$ 44,805.40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$ 44,805.40 </a:t>
                      </a:r>
                      <a:endParaRPr lang="es-EC" sz="900" dirty="0">
                        <a:effectLst/>
                        <a:latin typeface="Times New Roman"/>
                        <a:ea typeface="Calibri"/>
                        <a:cs typeface="Times New Roman"/>
                      </a:endParaRPr>
                    </a:p>
                  </a:txBody>
                  <a:tcPr marL="31609" marR="31609" marT="0" marB="0" anchor="b"/>
                </a:tc>
              </a:tr>
              <a:tr h="205740">
                <a:tc>
                  <a:txBody>
                    <a:bodyPr/>
                    <a:lstStyle/>
                    <a:p>
                      <a:pPr indent="180340" algn="l">
                        <a:lnSpc>
                          <a:spcPct val="150000"/>
                        </a:lnSpc>
                        <a:spcAft>
                          <a:spcPts val="0"/>
                        </a:spcAft>
                      </a:pPr>
                      <a:r>
                        <a:rPr lang="es-EC" sz="900" dirty="0">
                          <a:effectLst/>
                        </a:rPr>
                        <a:t>Depreciación</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$ 705.66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$ 705.66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$ 705.66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$ 512.68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$ 512.68 </a:t>
                      </a:r>
                      <a:endParaRPr lang="es-EC" sz="900" dirty="0">
                        <a:effectLst/>
                        <a:latin typeface="Times New Roman"/>
                        <a:ea typeface="Calibri"/>
                        <a:cs typeface="Times New Roman"/>
                      </a:endParaRPr>
                    </a:p>
                  </a:txBody>
                  <a:tcPr marL="31609" marR="31609" marT="0" marB="0" anchor="b"/>
                </a:tc>
              </a:tr>
              <a:tr h="411480">
                <a:tc>
                  <a:txBody>
                    <a:bodyPr/>
                    <a:lstStyle/>
                    <a:p>
                      <a:pPr indent="180340" algn="l">
                        <a:lnSpc>
                          <a:spcPct val="150000"/>
                        </a:lnSpc>
                        <a:spcAft>
                          <a:spcPts val="0"/>
                        </a:spcAft>
                      </a:pPr>
                      <a:r>
                        <a:rPr lang="es-EC" sz="900" dirty="0">
                          <a:effectLst/>
                        </a:rPr>
                        <a:t>UAII</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2,626.78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3,988.94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10,588.94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14,081.92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22,001.92 </a:t>
                      </a:r>
                      <a:endParaRPr lang="es-EC" sz="900" dirty="0">
                        <a:effectLst/>
                        <a:latin typeface="Times New Roman"/>
                        <a:ea typeface="Calibri"/>
                        <a:cs typeface="Times New Roman"/>
                      </a:endParaRPr>
                    </a:p>
                  </a:txBody>
                  <a:tcPr marL="31609" marR="31609" marT="0" marB="0" anchor="b"/>
                </a:tc>
              </a:tr>
              <a:tr h="406716">
                <a:tc>
                  <a:txBody>
                    <a:bodyPr/>
                    <a:lstStyle/>
                    <a:p>
                      <a:pPr indent="180340" algn="l">
                        <a:lnSpc>
                          <a:spcPct val="150000"/>
                        </a:lnSpc>
                        <a:spcAft>
                          <a:spcPts val="0"/>
                        </a:spcAft>
                      </a:pPr>
                      <a:r>
                        <a:rPr lang="es-EC" sz="900" dirty="0">
                          <a:effectLst/>
                        </a:rPr>
                        <a:t>Intereses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$1,994.01</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$1,337.85</a:t>
                      </a:r>
                      <a:endParaRPr lang="es-EC" sz="900" dirty="0">
                        <a:effectLst/>
                        <a:latin typeface="Times New Roman"/>
                        <a:ea typeface="Calibri"/>
                        <a:cs typeface="Times New Roman"/>
                      </a:endParaRPr>
                    </a:p>
                  </a:txBody>
                  <a:tcPr marL="31609" marR="31609" marT="0" marB="0" anchor="b"/>
                </a:tc>
                <a:tc>
                  <a:txBody>
                    <a:bodyPr/>
                    <a:lstStyle/>
                    <a:p>
                      <a:pPr indent="180340" algn="r">
                        <a:lnSpc>
                          <a:spcPct val="150000"/>
                        </a:lnSpc>
                        <a:spcAft>
                          <a:spcPts val="0"/>
                        </a:spcAft>
                      </a:pPr>
                      <a:r>
                        <a:rPr lang="es-EC" sz="900" dirty="0">
                          <a:effectLst/>
                        </a:rPr>
                        <a:t>$517.51</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   </a:t>
                      </a:r>
                      <a:endParaRPr lang="es-EC" sz="900" dirty="0">
                        <a:effectLst/>
                        <a:latin typeface="Times New Roman"/>
                        <a:ea typeface="Calibri"/>
                        <a:cs typeface="Times New Roman"/>
                      </a:endParaRPr>
                    </a:p>
                  </a:txBody>
                  <a:tcPr marL="31609" marR="31609" marT="0" marB="0" anchor="b"/>
                </a:tc>
              </a:tr>
              <a:tr h="411480">
                <a:tc>
                  <a:txBody>
                    <a:bodyPr/>
                    <a:lstStyle/>
                    <a:p>
                      <a:pPr indent="180340" algn="l">
                        <a:lnSpc>
                          <a:spcPct val="150000"/>
                        </a:lnSpc>
                        <a:spcAft>
                          <a:spcPts val="0"/>
                        </a:spcAft>
                      </a:pPr>
                      <a:r>
                        <a:rPr lang="es-EC" sz="900" dirty="0">
                          <a:effectLst/>
                        </a:rPr>
                        <a:t>Utilidad antes de impuesto</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632.77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2,651.09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10,071.43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14,081.92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22,001.92 </a:t>
                      </a:r>
                      <a:endParaRPr lang="es-EC" sz="900" dirty="0">
                        <a:effectLst/>
                        <a:latin typeface="Times New Roman"/>
                        <a:ea typeface="Calibri"/>
                        <a:cs typeface="Times New Roman"/>
                      </a:endParaRPr>
                    </a:p>
                  </a:txBody>
                  <a:tcPr marL="31609" marR="31609" marT="0" marB="0" anchor="b"/>
                </a:tc>
              </a:tr>
              <a:tr h="411480">
                <a:tc>
                  <a:txBody>
                    <a:bodyPr/>
                    <a:lstStyle/>
                    <a:p>
                      <a:pPr indent="180340" algn="l">
                        <a:lnSpc>
                          <a:spcPct val="150000"/>
                        </a:lnSpc>
                        <a:spcAft>
                          <a:spcPts val="0"/>
                        </a:spcAft>
                      </a:pPr>
                      <a:r>
                        <a:rPr lang="es-EC" sz="900" dirty="0">
                          <a:effectLst/>
                        </a:rPr>
                        <a:t>PUT e impuestos</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213.24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893.42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3,394.07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4,745.61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7,414.65 </a:t>
                      </a:r>
                      <a:endParaRPr lang="es-EC" sz="900" dirty="0">
                        <a:effectLst/>
                        <a:latin typeface="Times New Roman"/>
                        <a:ea typeface="Calibri"/>
                        <a:cs typeface="Times New Roman"/>
                      </a:endParaRPr>
                    </a:p>
                  </a:txBody>
                  <a:tcPr marL="31609" marR="31609" marT="0" marB="0" anchor="b"/>
                </a:tc>
              </a:tr>
              <a:tr h="411480">
                <a:tc>
                  <a:txBody>
                    <a:bodyPr/>
                    <a:lstStyle/>
                    <a:p>
                      <a:pPr indent="180340" algn="l">
                        <a:lnSpc>
                          <a:spcPct val="150000"/>
                        </a:lnSpc>
                        <a:spcAft>
                          <a:spcPts val="0"/>
                        </a:spcAft>
                      </a:pPr>
                      <a:r>
                        <a:rPr lang="es-EC" sz="900" dirty="0">
                          <a:effectLst/>
                        </a:rPr>
                        <a:t>UTILIDAD NETA</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419.53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1,757.67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6,677.36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9,336.31 </a:t>
                      </a:r>
                      <a:endParaRPr lang="es-EC" sz="900" dirty="0">
                        <a:effectLst/>
                        <a:latin typeface="Times New Roman"/>
                        <a:ea typeface="Calibri"/>
                        <a:cs typeface="Times New Roman"/>
                      </a:endParaRPr>
                    </a:p>
                  </a:txBody>
                  <a:tcPr marL="31609" marR="31609" marT="0" marB="0" anchor="b"/>
                </a:tc>
                <a:tc>
                  <a:txBody>
                    <a:bodyPr/>
                    <a:lstStyle/>
                    <a:p>
                      <a:pPr indent="180340" algn="l">
                        <a:lnSpc>
                          <a:spcPct val="150000"/>
                        </a:lnSpc>
                        <a:spcAft>
                          <a:spcPts val="0"/>
                        </a:spcAft>
                      </a:pPr>
                      <a:r>
                        <a:rPr lang="es-EC" sz="900" dirty="0">
                          <a:effectLst/>
                        </a:rPr>
                        <a:t> $          14,587.27 </a:t>
                      </a:r>
                      <a:endParaRPr lang="es-EC" sz="900" dirty="0">
                        <a:effectLst/>
                        <a:latin typeface="Times New Roman"/>
                        <a:ea typeface="Calibri"/>
                        <a:cs typeface="Times New Roman"/>
                      </a:endParaRPr>
                    </a:p>
                  </a:txBody>
                  <a:tcPr marL="31609" marR="31609" marT="0" marB="0" anchor="b"/>
                </a:tc>
              </a:tr>
            </a:tbl>
          </a:graphicData>
        </a:graphic>
      </p:graphicFrame>
    </p:spTree>
    <p:extLst>
      <p:ext uri="{BB962C8B-B14F-4D97-AF65-F5344CB8AC3E}">
        <p14:creationId xmlns:p14="http://schemas.microsoft.com/office/powerpoint/2010/main" val="4273280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Evaluación Financiera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62350055"/>
              </p:ext>
            </p:extLst>
          </p:nvPr>
        </p:nvGraphicFramePr>
        <p:xfrm>
          <a:off x="395536" y="2564904"/>
          <a:ext cx="8229600" cy="1645920"/>
        </p:xfrm>
        <a:graphic>
          <a:graphicData uri="http://schemas.openxmlformats.org/drawingml/2006/table">
            <a:tbl>
              <a:tblPr firstRow="1" firstCol="1" bandRow="1">
                <a:tableStyleId>{93296810-A885-4BE3-A3E7-6D5BEEA58F35}</a:tableStyleId>
              </a:tblPr>
              <a:tblGrid>
                <a:gridCol w="1407262"/>
                <a:gridCol w="1208105"/>
                <a:gridCol w="1206459"/>
                <a:gridCol w="1146726"/>
                <a:gridCol w="999554"/>
                <a:gridCol w="1074786"/>
                <a:gridCol w="1186708"/>
              </a:tblGrid>
              <a:tr h="200025">
                <a:tc>
                  <a:txBody>
                    <a:bodyPr/>
                    <a:lstStyle/>
                    <a:p>
                      <a:pPr indent="180340" algn="l">
                        <a:lnSpc>
                          <a:spcPct val="150000"/>
                        </a:lnSpc>
                        <a:spcAft>
                          <a:spcPts val="0"/>
                        </a:spcAft>
                      </a:pPr>
                      <a:r>
                        <a:rPr lang="es-EC" sz="1200" dirty="0">
                          <a:effectLst/>
                        </a:rPr>
                        <a:t>AÑO</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0</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1</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2</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3</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4</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5</a:t>
                      </a:r>
                      <a:endParaRPr lang="es-EC" sz="1200" dirty="0">
                        <a:effectLst/>
                        <a:latin typeface="Times New Roman"/>
                        <a:ea typeface="Calibri"/>
                        <a:cs typeface="Times New Roman"/>
                      </a:endParaRPr>
                    </a:p>
                  </a:txBody>
                  <a:tcPr marL="44450" marR="44450" marT="0" marB="0" anchor="b"/>
                </a:tc>
              </a:tr>
              <a:tr h="200025">
                <a:tc>
                  <a:txBody>
                    <a:bodyPr/>
                    <a:lstStyle/>
                    <a:p>
                      <a:pPr indent="180340" algn="l">
                        <a:lnSpc>
                          <a:spcPct val="150000"/>
                        </a:lnSpc>
                        <a:spcAft>
                          <a:spcPts val="0"/>
                        </a:spcAft>
                      </a:pPr>
                      <a:r>
                        <a:rPr lang="es-EC" sz="1200" dirty="0">
                          <a:effectLst/>
                        </a:rPr>
                        <a:t>FEO</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($ 12,782.13)</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$ 3,119.20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$ 3,801.18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$ 7,900.53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$ 9,848.99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$ 15,099.95 </a:t>
                      </a:r>
                      <a:endParaRPr lang="es-EC" sz="1200" dirty="0">
                        <a:effectLst/>
                        <a:latin typeface="Times New Roman"/>
                        <a:ea typeface="Calibri"/>
                        <a:cs typeface="Times New Roman"/>
                      </a:endParaRPr>
                    </a:p>
                  </a:txBody>
                  <a:tcPr marL="44450" marR="44450" marT="0" marB="0" anchor="b"/>
                </a:tc>
              </a:tr>
              <a:tr h="200025">
                <a:tc>
                  <a:txBody>
                    <a:bodyPr/>
                    <a:lstStyle/>
                    <a:p>
                      <a:pPr indent="180340" algn="l">
                        <a:lnSpc>
                          <a:spcPct val="150000"/>
                        </a:lnSpc>
                        <a:spcAft>
                          <a:spcPts val="0"/>
                        </a:spcAft>
                      </a:pPr>
                      <a:r>
                        <a:rPr lang="es-EC" sz="1200" dirty="0">
                          <a:effectLst/>
                        </a:rPr>
                        <a:t>Saldo Acumulado de Efectivo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($ 12,782.13)</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($ 9,662.93)</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($ 5,861.75)</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$ 2,038.78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$ 11,887.77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$ 26,987.72 </a:t>
                      </a:r>
                      <a:endParaRPr lang="es-EC" sz="1200" dirty="0">
                        <a:effectLst/>
                        <a:latin typeface="Times New Roman"/>
                        <a:ea typeface="Calibri"/>
                        <a:cs typeface="Times New Roman"/>
                      </a:endParaRPr>
                    </a:p>
                  </a:txBody>
                  <a:tcPr marL="44450" marR="44450" marT="0" marB="0" anchor="b"/>
                </a:tc>
              </a:tr>
              <a:tr h="200025">
                <a:tc>
                  <a:txBody>
                    <a:bodyPr/>
                    <a:lstStyle/>
                    <a:p>
                      <a:pPr indent="180340" algn="l">
                        <a:lnSpc>
                          <a:spcPct val="150000"/>
                        </a:lnSpc>
                        <a:spcAft>
                          <a:spcPts val="0"/>
                        </a:spcAft>
                      </a:pPr>
                      <a:r>
                        <a:rPr lang="es-EC" sz="1200" dirty="0">
                          <a:effectLst/>
                        </a:rPr>
                        <a:t>VAN</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$ 8,942.72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611560" y="1484784"/>
                <a:ext cx="2717154"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𝑉𝐴𝑁</m:t>
                      </m:r>
                      <m:r>
                        <a:rPr lang="es-EC" i="1">
                          <a:latin typeface="Cambria Math"/>
                        </a:rPr>
                        <m:t>=−</m:t>
                      </m:r>
                      <m:r>
                        <a:rPr lang="es-EC" i="1">
                          <a:latin typeface="Cambria Math"/>
                        </a:rPr>
                        <m:t>𝐼</m:t>
                      </m:r>
                      <m:r>
                        <a:rPr lang="es-EC" i="1">
                          <a:latin typeface="Cambria Math"/>
                        </a:rPr>
                        <m:t>+ </m:t>
                      </m:r>
                      <m:nary>
                        <m:naryPr>
                          <m:chr m:val="∑"/>
                          <m:limLoc m:val="undOvr"/>
                          <m:ctrlPr>
                            <a:rPr lang="es-EC" i="1">
                              <a:latin typeface="Cambria Math"/>
                            </a:rPr>
                          </m:ctrlPr>
                        </m:naryPr>
                        <m:sub>
                          <m:r>
                            <a:rPr lang="es-EC" i="1">
                              <a:latin typeface="Cambria Math"/>
                            </a:rPr>
                            <m:t>𝑗</m:t>
                          </m:r>
                          <m:r>
                            <a:rPr lang="es-EC" i="1">
                              <a:latin typeface="Cambria Math"/>
                            </a:rPr>
                            <m:t>=1</m:t>
                          </m:r>
                        </m:sub>
                        <m:sup>
                          <m:r>
                            <a:rPr lang="es-EC" i="1">
                              <a:latin typeface="Cambria Math"/>
                            </a:rPr>
                            <m:t>𝑛</m:t>
                          </m:r>
                        </m:sup>
                        <m:e>
                          <m:f>
                            <m:fPr>
                              <m:ctrlPr>
                                <a:rPr lang="es-EC" i="1">
                                  <a:latin typeface="Cambria Math"/>
                                </a:rPr>
                              </m:ctrlPr>
                            </m:fPr>
                            <m:num>
                              <m:sSub>
                                <m:sSubPr>
                                  <m:ctrlPr>
                                    <a:rPr lang="es-EC" i="1">
                                      <a:latin typeface="Cambria Math"/>
                                    </a:rPr>
                                  </m:ctrlPr>
                                </m:sSubPr>
                                <m:e>
                                  <m:r>
                                    <a:rPr lang="es-EC" i="1">
                                      <a:latin typeface="Cambria Math"/>
                                    </a:rPr>
                                    <m:t>𝐹𝑁𝐸</m:t>
                                  </m:r>
                                </m:e>
                                <m:sub>
                                  <m:r>
                                    <a:rPr lang="es-EC" i="1">
                                      <a:latin typeface="Cambria Math"/>
                                    </a:rPr>
                                    <m:t>𝑗</m:t>
                                  </m:r>
                                </m:sub>
                              </m:sSub>
                            </m:num>
                            <m:den>
                              <m:sSup>
                                <m:sSupPr>
                                  <m:ctrlPr>
                                    <a:rPr lang="es-EC" i="1">
                                      <a:latin typeface="Cambria Math"/>
                                    </a:rPr>
                                  </m:ctrlPr>
                                </m:sSupPr>
                                <m:e>
                                  <m:r>
                                    <a:rPr lang="es-EC" i="1">
                                      <a:latin typeface="Cambria Math"/>
                                    </a:rPr>
                                    <m:t>(1+</m:t>
                                  </m:r>
                                  <m:r>
                                    <a:rPr lang="es-EC" i="1">
                                      <a:latin typeface="Cambria Math"/>
                                    </a:rPr>
                                    <m:t>𝑖</m:t>
                                  </m:r>
                                  <m:r>
                                    <a:rPr lang="es-EC" i="1">
                                      <a:latin typeface="Cambria Math"/>
                                    </a:rPr>
                                    <m:t>)</m:t>
                                  </m:r>
                                </m:e>
                                <m:sup>
                                  <m:r>
                                    <a:rPr lang="es-EC" i="1">
                                      <a:latin typeface="Cambria Math"/>
                                    </a:rPr>
                                    <m:t>𝑛</m:t>
                                  </m:r>
                                </m:sup>
                              </m:sSup>
                            </m:den>
                          </m:f>
                        </m:e>
                      </m:nary>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611560" y="1484784"/>
                <a:ext cx="2717154" cy="879856"/>
              </a:xfrm>
              <a:prstGeom prst="rect">
                <a:avLst/>
              </a:prstGeom>
              <a:blipFill rotWithShape="1">
                <a:blip r:embed="rId2"/>
                <a:stretch>
                  <a:fillRect/>
                </a:stretch>
              </a:blipFill>
            </p:spPr>
            <p:txBody>
              <a:bodyPr/>
              <a:lstStyle/>
              <a:p>
                <a:r>
                  <a:rPr lang="es-EC">
                    <a:noFill/>
                  </a:rPr>
                  <a:t> </a:t>
                </a:r>
              </a:p>
            </p:txBody>
          </p:sp>
        </mc:Fallback>
      </mc:AlternateContent>
      <p:sp>
        <p:nvSpPr>
          <p:cNvPr id="6" name="5 Rectángulo"/>
          <p:cNvSpPr/>
          <p:nvPr/>
        </p:nvSpPr>
        <p:spPr>
          <a:xfrm>
            <a:off x="755576" y="4869160"/>
            <a:ext cx="1217000" cy="369332"/>
          </a:xfrm>
          <a:prstGeom prst="rect">
            <a:avLst/>
          </a:prstGeom>
        </p:spPr>
        <p:txBody>
          <a:bodyPr wrap="none">
            <a:spAutoFit/>
          </a:bodyPr>
          <a:lstStyle/>
          <a:p>
            <a:r>
              <a:rPr lang="es-EC" b="1" dirty="0"/>
              <a:t>TIR= </a:t>
            </a:r>
            <a:r>
              <a:rPr lang="es-EC" b="1" dirty="0" smtClean="0"/>
              <a:t>39</a:t>
            </a:r>
            <a:r>
              <a:rPr lang="es-EC" b="1" dirty="0"/>
              <a:t>%</a:t>
            </a:r>
            <a:endParaRPr lang="es-EC" dirty="0"/>
          </a:p>
        </p:txBody>
      </p:sp>
      <p:sp>
        <p:nvSpPr>
          <p:cNvPr id="7" name="6 Rectángulo"/>
          <p:cNvSpPr/>
          <p:nvPr/>
        </p:nvSpPr>
        <p:spPr>
          <a:xfrm>
            <a:off x="2843808" y="4869160"/>
            <a:ext cx="3897221" cy="369332"/>
          </a:xfrm>
          <a:prstGeom prst="rect">
            <a:avLst/>
          </a:prstGeom>
        </p:spPr>
        <p:txBody>
          <a:bodyPr wrap="none">
            <a:spAutoFit/>
          </a:bodyPr>
          <a:lstStyle/>
          <a:p>
            <a:r>
              <a:rPr lang="es-EC" b="1" dirty="0"/>
              <a:t>Periodo de Recuperación= 3 años</a:t>
            </a:r>
            <a:endParaRPr lang="es-EC" dirty="0"/>
          </a:p>
        </p:txBody>
      </p:sp>
    </p:spTree>
    <p:extLst>
      <p:ext uri="{BB962C8B-B14F-4D97-AF65-F5344CB8AC3E}">
        <p14:creationId xmlns:p14="http://schemas.microsoft.com/office/powerpoint/2010/main" val="220019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Relación Beneficio Costo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28863908"/>
              </p:ext>
            </p:extLst>
          </p:nvPr>
        </p:nvGraphicFramePr>
        <p:xfrm>
          <a:off x="2195736" y="2276872"/>
          <a:ext cx="5549601" cy="3553740"/>
        </p:xfrm>
        <a:graphic>
          <a:graphicData uri="http://schemas.openxmlformats.org/drawingml/2006/table">
            <a:tbl>
              <a:tblPr firstRow="1" firstCol="1" bandRow="1">
                <a:tableStyleId>{93296810-A885-4BE3-A3E7-6D5BEEA58F35}</a:tableStyleId>
              </a:tblPr>
              <a:tblGrid>
                <a:gridCol w="1152128"/>
                <a:gridCol w="1152128"/>
                <a:gridCol w="936104"/>
                <a:gridCol w="1421305"/>
                <a:gridCol w="887936"/>
              </a:tblGrid>
              <a:tr h="455130">
                <a:tc>
                  <a:txBody>
                    <a:bodyPr/>
                    <a:lstStyle/>
                    <a:p>
                      <a:pPr>
                        <a:lnSpc>
                          <a:spcPct val="115000"/>
                        </a:lnSpc>
                      </a:pPr>
                      <a:endParaRPr lang="es-EC" sz="1100" dirty="0">
                        <a:effectLst/>
                        <a:latin typeface="Calibri"/>
                        <a:cs typeface="Times New Roman"/>
                      </a:endParaRPr>
                    </a:p>
                  </a:txBody>
                  <a:tcPr marL="44450" marR="44450" marT="0" marB="0" anchor="ctr"/>
                </a:tc>
                <a:tc>
                  <a:txBody>
                    <a:bodyPr/>
                    <a:lstStyle/>
                    <a:p>
                      <a:pPr indent="180340" algn="ctr">
                        <a:lnSpc>
                          <a:spcPct val="150000"/>
                        </a:lnSpc>
                        <a:spcAft>
                          <a:spcPts val="0"/>
                        </a:spcAft>
                      </a:pPr>
                      <a:r>
                        <a:rPr lang="es-EC" sz="1200" dirty="0">
                          <a:effectLst/>
                        </a:rPr>
                        <a:t>INVERSIÓN</a:t>
                      </a:r>
                      <a:endParaRPr lang="es-EC" sz="1200" dirty="0">
                        <a:effectLst/>
                        <a:latin typeface="Times New Roman"/>
                        <a:ea typeface="Calibri"/>
                        <a:cs typeface="Times New Roman"/>
                      </a:endParaRPr>
                    </a:p>
                  </a:txBody>
                  <a:tcPr marL="44450" marR="44450" marT="0" marB="0" anchor="ctr"/>
                </a:tc>
                <a:tc>
                  <a:txBody>
                    <a:bodyPr/>
                    <a:lstStyle/>
                    <a:p>
                      <a:pPr indent="180340" algn="l">
                        <a:lnSpc>
                          <a:spcPct val="150000"/>
                        </a:lnSpc>
                        <a:spcAft>
                          <a:spcPts val="0"/>
                        </a:spcAft>
                      </a:pPr>
                      <a:r>
                        <a:rPr lang="es-EC" sz="1200" dirty="0">
                          <a:effectLst/>
                        </a:rPr>
                        <a:t>FNE</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FINE ACTUALIZADO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B/C</a:t>
                      </a:r>
                      <a:endParaRPr lang="es-EC" sz="1200" dirty="0">
                        <a:effectLst/>
                        <a:latin typeface="Times New Roman"/>
                        <a:ea typeface="Calibri"/>
                        <a:cs typeface="Times New Roman"/>
                      </a:endParaRPr>
                    </a:p>
                  </a:txBody>
                  <a:tcPr marL="44450" marR="44450" marT="0" marB="0" anchor="b"/>
                </a:tc>
              </a:tr>
              <a:tr h="212962">
                <a:tc>
                  <a:txBody>
                    <a:bodyPr/>
                    <a:lstStyle/>
                    <a:p>
                      <a:pPr indent="180340" algn="r">
                        <a:lnSpc>
                          <a:spcPct val="150000"/>
                        </a:lnSpc>
                        <a:spcAft>
                          <a:spcPts val="0"/>
                        </a:spcAft>
                      </a:pPr>
                      <a:r>
                        <a:rPr lang="es-EC" sz="1200" dirty="0">
                          <a:effectLst/>
                        </a:rPr>
                        <a:t>0</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12102.13</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r>
              <a:tr h="455130">
                <a:tc>
                  <a:txBody>
                    <a:bodyPr/>
                    <a:lstStyle/>
                    <a:p>
                      <a:pPr indent="180340" algn="r">
                        <a:lnSpc>
                          <a:spcPct val="150000"/>
                        </a:lnSpc>
                        <a:spcAft>
                          <a:spcPts val="0"/>
                        </a:spcAft>
                      </a:pPr>
                      <a:r>
                        <a:rPr lang="es-EC" sz="1200" dirty="0">
                          <a:effectLst/>
                        </a:rPr>
                        <a:t>1</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3119.20</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2596.74</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r>
              <a:tr h="455130">
                <a:tc>
                  <a:txBody>
                    <a:bodyPr/>
                    <a:lstStyle/>
                    <a:p>
                      <a:pPr indent="180340" algn="r">
                        <a:lnSpc>
                          <a:spcPct val="150000"/>
                        </a:lnSpc>
                        <a:spcAft>
                          <a:spcPts val="0"/>
                        </a:spcAft>
                      </a:pPr>
                      <a:r>
                        <a:rPr lang="es-EC" sz="1200" dirty="0">
                          <a:effectLst/>
                        </a:rPr>
                        <a:t>2</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3801.18</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2634.44</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1.70</a:t>
                      </a:r>
                      <a:endParaRPr lang="es-EC" sz="1200" dirty="0">
                        <a:effectLst/>
                        <a:latin typeface="Times New Roman"/>
                        <a:ea typeface="Calibri"/>
                        <a:cs typeface="Times New Roman"/>
                      </a:endParaRPr>
                    </a:p>
                  </a:txBody>
                  <a:tcPr marL="44450" marR="44450" marT="0" marB="0" anchor="b"/>
                </a:tc>
              </a:tr>
              <a:tr h="455130">
                <a:tc>
                  <a:txBody>
                    <a:bodyPr/>
                    <a:lstStyle/>
                    <a:p>
                      <a:pPr indent="180340" algn="r">
                        <a:lnSpc>
                          <a:spcPct val="150000"/>
                        </a:lnSpc>
                        <a:spcAft>
                          <a:spcPts val="0"/>
                        </a:spcAft>
                      </a:pPr>
                      <a:r>
                        <a:rPr lang="es-EC" sz="1200" dirty="0">
                          <a:effectLst/>
                        </a:rPr>
                        <a:t>3</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7900.53</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4558.38</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r>
              <a:tr h="455130">
                <a:tc>
                  <a:txBody>
                    <a:bodyPr/>
                    <a:lstStyle/>
                    <a:p>
                      <a:pPr indent="180340" algn="r">
                        <a:lnSpc>
                          <a:spcPct val="150000"/>
                        </a:lnSpc>
                        <a:spcAft>
                          <a:spcPts val="0"/>
                        </a:spcAft>
                      </a:pPr>
                      <a:r>
                        <a:rPr lang="es-EC" sz="1200" dirty="0">
                          <a:effectLst/>
                        </a:rPr>
                        <a:t>4</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9848.99</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4730.75</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r>
              <a:tr h="455130">
                <a:tc>
                  <a:txBody>
                    <a:bodyPr/>
                    <a:lstStyle/>
                    <a:p>
                      <a:pPr indent="180340" algn="r">
                        <a:lnSpc>
                          <a:spcPct val="150000"/>
                        </a:lnSpc>
                        <a:spcAft>
                          <a:spcPts val="0"/>
                        </a:spcAft>
                      </a:pPr>
                      <a:r>
                        <a:rPr lang="es-EC" sz="1200" dirty="0">
                          <a:effectLst/>
                        </a:rPr>
                        <a:t>5</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15099.95</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6038.08</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r>
              <a:tr h="455130">
                <a:tc>
                  <a:txBody>
                    <a:bodyPr/>
                    <a:lstStyle/>
                    <a:p>
                      <a:pPr indent="180340" algn="l">
                        <a:lnSpc>
                          <a:spcPct val="150000"/>
                        </a:lnSpc>
                        <a:spcAft>
                          <a:spcPts val="0"/>
                        </a:spcAft>
                      </a:pPr>
                      <a:r>
                        <a:rPr lang="es-EC" sz="1200" dirty="0" smtClean="0">
                          <a:effectLst/>
                        </a:rPr>
                        <a:t>Sumatoria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c>
                  <a:txBody>
                    <a:bodyPr/>
                    <a:lstStyle/>
                    <a:p>
                      <a:pPr indent="180340" algn="r">
                        <a:lnSpc>
                          <a:spcPct val="150000"/>
                        </a:lnSpc>
                        <a:spcAft>
                          <a:spcPts val="0"/>
                        </a:spcAft>
                      </a:pPr>
                      <a:r>
                        <a:rPr lang="es-EC" sz="1200" dirty="0">
                          <a:effectLst/>
                        </a:rPr>
                        <a:t>20558.39</a:t>
                      </a:r>
                      <a:endParaRPr lang="es-EC" sz="1200" dirty="0">
                        <a:effectLst/>
                        <a:latin typeface="Times New Roman"/>
                        <a:ea typeface="Calibri"/>
                        <a:cs typeface="Times New Roman"/>
                      </a:endParaRPr>
                    </a:p>
                  </a:txBody>
                  <a:tcPr marL="44450" marR="44450" marT="0" marB="0" anchor="b"/>
                </a:tc>
                <a:tc>
                  <a:txBody>
                    <a:bodyPr/>
                    <a:lstStyle/>
                    <a:p>
                      <a:pPr indent="180340" algn="l">
                        <a:lnSpc>
                          <a:spcPct val="150000"/>
                        </a:lnSpc>
                        <a:spcAft>
                          <a:spcPts val="0"/>
                        </a:spcAft>
                      </a:pPr>
                      <a:r>
                        <a:rPr lang="es-EC" sz="1200" dirty="0">
                          <a:effectLst/>
                        </a:rPr>
                        <a:t> </a:t>
                      </a:r>
                      <a:endParaRPr lang="es-EC" sz="1200" dirty="0">
                        <a:effectLst/>
                        <a:latin typeface="Times New Roman"/>
                        <a:ea typeface="Calibri"/>
                        <a:cs typeface="Times New Roman"/>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179512" y="1412776"/>
                <a:ext cx="2268506" cy="956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𝑅</m:t>
                      </m:r>
                      <m:f>
                        <m:fPr>
                          <m:ctrlPr>
                            <a:rPr lang="es-EC" i="1">
                              <a:latin typeface="Cambria Math"/>
                            </a:rPr>
                          </m:ctrlPr>
                        </m:fPr>
                        <m:num>
                          <m:r>
                            <a:rPr lang="es-EC" i="1">
                              <a:latin typeface="Cambria Math"/>
                            </a:rPr>
                            <m:t>𝑏</m:t>
                          </m:r>
                        </m:num>
                        <m:den>
                          <m:r>
                            <a:rPr lang="es-EC" i="1">
                              <a:latin typeface="Cambria Math"/>
                            </a:rPr>
                            <m:t>𝑐</m:t>
                          </m:r>
                        </m:den>
                      </m:f>
                      <m:r>
                        <a:rPr lang="es-EC" i="1">
                          <a:latin typeface="Cambria Math"/>
                        </a:rPr>
                        <m:t>=</m:t>
                      </m:r>
                      <m:f>
                        <m:fPr>
                          <m:ctrlPr>
                            <a:rPr lang="es-EC" i="1">
                              <a:latin typeface="Cambria Math"/>
                            </a:rPr>
                          </m:ctrlPr>
                        </m:fPr>
                        <m:num>
                          <m:r>
                            <a:rPr lang="es-EC" i="1">
                              <a:latin typeface="Cambria Math"/>
                            </a:rPr>
                            <m:t> </m:t>
                          </m:r>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𝑛</m:t>
                              </m:r>
                            </m:sup>
                            <m:e>
                              <m:f>
                                <m:fPr>
                                  <m:ctrlPr>
                                    <a:rPr lang="es-EC" i="1">
                                      <a:latin typeface="Cambria Math"/>
                                    </a:rPr>
                                  </m:ctrlPr>
                                </m:fPr>
                                <m:num>
                                  <m:sSub>
                                    <m:sSubPr>
                                      <m:ctrlPr>
                                        <a:rPr lang="es-EC" i="1">
                                          <a:latin typeface="Cambria Math"/>
                                        </a:rPr>
                                      </m:ctrlPr>
                                    </m:sSubPr>
                                    <m:e>
                                      <m:r>
                                        <a:rPr lang="es-EC" i="1">
                                          <a:latin typeface="Cambria Math"/>
                                        </a:rPr>
                                        <m:t>𝐹𝑁𝐸</m:t>
                                      </m:r>
                                    </m:e>
                                    <m:sub>
                                      <m:r>
                                        <a:rPr lang="es-EC" i="1">
                                          <a:latin typeface="Cambria Math"/>
                                        </a:rPr>
                                        <m:t>𝑗</m:t>
                                      </m:r>
                                    </m:sub>
                                  </m:sSub>
                                </m:num>
                                <m:den>
                                  <m:sSup>
                                    <m:sSupPr>
                                      <m:ctrlPr>
                                        <a:rPr lang="es-EC" i="1">
                                          <a:latin typeface="Cambria Math"/>
                                        </a:rPr>
                                      </m:ctrlPr>
                                    </m:sSupPr>
                                    <m:e>
                                      <m:r>
                                        <a:rPr lang="es-EC" i="1">
                                          <a:latin typeface="Cambria Math"/>
                                        </a:rPr>
                                        <m:t>(1+</m:t>
                                      </m:r>
                                      <m:sSub>
                                        <m:sSubPr>
                                          <m:ctrlPr>
                                            <a:rPr lang="es-EC" i="1">
                                              <a:latin typeface="Cambria Math"/>
                                            </a:rPr>
                                          </m:ctrlPr>
                                        </m:sSubPr>
                                        <m:e>
                                          <m:r>
                                            <a:rPr lang="es-EC" i="1">
                                              <a:latin typeface="Cambria Math"/>
                                            </a:rPr>
                                            <m:t>𝑖</m:t>
                                          </m:r>
                                        </m:e>
                                        <m:sub>
                                          <m:r>
                                            <a:rPr lang="es-EC" i="1">
                                              <a:latin typeface="Cambria Math"/>
                                            </a:rPr>
                                            <m:t>𝑛</m:t>
                                          </m:r>
                                        </m:sub>
                                      </m:sSub>
                                      <m:r>
                                        <a:rPr lang="es-EC" i="1">
                                          <a:latin typeface="Cambria Math"/>
                                        </a:rPr>
                                        <m:t>)</m:t>
                                      </m:r>
                                    </m:e>
                                    <m:sup>
                                      <m:r>
                                        <a:rPr lang="es-EC" i="1">
                                          <a:latin typeface="Cambria Math"/>
                                        </a:rPr>
                                        <m:t>𝑛</m:t>
                                      </m:r>
                                    </m:sup>
                                  </m:sSup>
                                </m:den>
                              </m:f>
                            </m:e>
                          </m:nary>
                        </m:num>
                        <m:den>
                          <m:sSub>
                            <m:sSubPr>
                              <m:ctrlPr>
                                <a:rPr lang="es-EC" i="1">
                                  <a:latin typeface="Cambria Math"/>
                                </a:rPr>
                              </m:ctrlPr>
                            </m:sSubPr>
                            <m:e>
                              <m:r>
                                <a:rPr lang="es-EC" i="1">
                                  <a:latin typeface="Cambria Math"/>
                                </a:rPr>
                                <m:t>𝐼</m:t>
                              </m:r>
                            </m:e>
                            <m:sub>
                              <m:r>
                                <a:rPr lang="es-EC" i="1">
                                  <a:latin typeface="Cambria Math"/>
                                </a:rPr>
                                <m:t>0</m:t>
                              </m:r>
                            </m:sub>
                          </m:sSub>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79512" y="1412776"/>
                <a:ext cx="2268506" cy="956480"/>
              </a:xfrm>
              <a:prstGeom prst="rect">
                <a:avLst/>
              </a:prstGeo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55299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6000"/>
            <a:lum/>
          </a:blip>
          <a:srcRect/>
          <a:stretch>
            <a:fillRect l="-25000" r="-25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060848"/>
            <a:ext cx="8064896" cy="2952328"/>
          </a:xfrm>
          <a:solidFill>
            <a:srgbClr val="ECE4EB"/>
          </a:solidFill>
        </p:spPr>
        <p:style>
          <a:lnRef idx="2">
            <a:schemeClr val="accent5"/>
          </a:lnRef>
          <a:fillRef idx="1">
            <a:schemeClr val="lt1"/>
          </a:fillRef>
          <a:effectRef idx="0">
            <a:schemeClr val="accent5"/>
          </a:effectRef>
          <a:fontRef idx="minor">
            <a:schemeClr val="dk1"/>
          </a:fontRef>
        </p:style>
        <p:txBody>
          <a:bodyPr>
            <a:normAutofit/>
          </a:bodyPr>
          <a:lstStyle/>
          <a:p>
            <a:pPr marL="0" lvl="0" indent="0" algn="just">
              <a:buNone/>
            </a:pPr>
            <a:r>
              <a:rPr lang="es-EC" b="1" dirty="0"/>
              <a:t>Efectuar el estudio de factibilidad para la creación de una escuela de danza clásica contemporánea ubicada en el Cantón Rumiñahui mediante la metodología de investigación de mercados, con el propósito de brindar un servicio de enseñanza artística en danza que aporte al  bienestar en la salud mental y física de los habitantes del mencionado cantón.</a:t>
            </a:r>
          </a:p>
          <a:p>
            <a:pPr algn="just"/>
            <a:endParaRPr lang="es-EC" dirty="0"/>
          </a:p>
        </p:txBody>
      </p:sp>
      <p:sp>
        <p:nvSpPr>
          <p:cNvPr id="6" name="1 Título"/>
          <p:cNvSpPr>
            <a:spLocks noGrp="1"/>
          </p:cNvSpPr>
          <p:nvPr>
            <p:ph type="title"/>
          </p:nvPr>
        </p:nvSpPr>
        <p:spPr>
          <a:xfrm>
            <a:off x="467544" y="404664"/>
            <a:ext cx="8229600" cy="990600"/>
          </a:xfrm>
        </p:spPr>
        <p:style>
          <a:lnRef idx="2">
            <a:schemeClr val="accent2"/>
          </a:lnRef>
          <a:fillRef idx="1">
            <a:schemeClr val="lt1"/>
          </a:fillRef>
          <a:effectRef idx="0">
            <a:schemeClr val="accent2"/>
          </a:effectRef>
          <a:fontRef idx="minor">
            <a:schemeClr val="dk1"/>
          </a:fontRef>
        </p:style>
        <p:txBody>
          <a:bodyPr/>
          <a:lstStyle/>
          <a:p>
            <a:pPr algn="ctr"/>
            <a:r>
              <a:rPr lang="es-EC" b="1" dirty="0" smtClean="0">
                <a:solidFill>
                  <a:schemeClr val="tx1"/>
                </a:solidFill>
              </a:rPr>
              <a:t>Objetivo General</a:t>
            </a:r>
            <a:endParaRPr lang="es-EC" b="1" dirty="0">
              <a:solidFill>
                <a:schemeClr val="tx1"/>
              </a:solidFill>
            </a:endParaRPr>
          </a:p>
        </p:txBody>
      </p:sp>
    </p:spTree>
    <p:extLst>
      <p:ext uri="{BB962C8B-B14F-4D97-AF65-F5344CB8AC3E}">
        <p14:creationId xmlns:p14="http://schemas.microsoft.com/office/powerpoint/2010/main" val="2613838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Punto de Equilibrio</a:t>
            </a:r>
            <a:endParaRPr lang="es-EC" b="1" dirty="0"/>
          </a:p>
        </p:txBody>
      </p:sp>
      <p:pic>
        <p:nvPicPr>
          <p:cNvPr id="1126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47657" t="30208" r="28478" b="15235"/>
          <a:stretch/>
        </p:blipFill>
        <p:spPr bwMode="auto">
          <a:xfrm>
            <a:off x="539552" y="1628800"/>
            <a:ext cx="3105151"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Gráfico"/>
          <p:cNvGraphicFramePr/>
          <p:nvPr>
            <p:extLst>
              <p:ext uri="{D42A27DB-BD31-4B8C-83A1-F6EECF244321}">
                <p14:modId xmlns:p14="http://schemas.microsoft.com/office/powerpoint/2010/main" val="1390605124"/>
              </p:ext>
            </p:extLst>
          </p:nvPr>
        </p:nvGraphicFramePr>
        <p:xfrm>
          <a:off x="3851920" y="1556792"/>
          <a:ext cx="4572000" cy="27432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4 Rectángulo"/>
              <p:cNvSpPr/>
              <p:nvPr/>
            </p:nvSpPr>
            <p:spPr>
              <a:xfrm>
                <a:off x="4256242" y="4375922"/>
                <a:ext cx="2764030" cy="612860"/>
              </a:xfrm>
              <a:prstGeom prst="rect">
                <a:avLst/>
              </a:prstGeom>
              <a:solidFill>
                <a:schemeClr val="tx2">
                  <a:lumMod val="5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bg1"/>
                          </a:solidFill>
                          <a:latin typeface="Cambria Math"/>
                        </a:rPr>
                        <m:t>𝑃</m:t>
                      </m:r>
                      <m:r>
                        <a:rPr lang="es-EC" i="1" smtClean="0">
                          <a:solidFill>
                            <a:schemeClr val="bg1"/>
                          </a:solidFill>
                          <a:latin typeface="Cambria Math"/>
                        </a:rPr>
                        <m:t>.</m:t>
                      </m:r>
                      <m:r>
                        <a:rPr lang="es-EC" i="1" smtClean="0">
                          <a:solidFill>
                            <a:schemeClr val="bg1"/>
                          </a:solidFill>
                          <a:latin typeface="Cambria Math"/>
                        </a:rPr>
                        <m:t>𝐸</m:t>
                      </m:r>
                      <m:r>
                        <a:rPr lang="es-EC" i="1" smtClean="0">
                          <a:solidFill>
                            <a:schemeClr val="bg1"/>
                          </a:solidFill>
                          <a:latin typeface="Cambria Math"/>
                        </a:rPr>
                        <m:t>.=</m:t>
                      </m:r>
                      <m:f>
                        <m:fPr>
                          <m:ctrlPr>
                            <a:rPr lang="es-EC" i="1">
                              <a:solidFill>
                                <a:schemeClr val="bg1"/>
                              </a:solidFill>
                              <a:latin typeface="Cambria Math"/>
                            </a:rPr>
                          </m:ctrlPr>
                        </m:fPr>
                        <m:num>
                          <m:r>
                            <a:rPr lang="es-EC" i="1">
                              <a:solidFill>
                                <a:schemeClr val="bg1"/>
                              </a:solidFill>
                              <a:latin typeface="Cambria Math"/>
                            </a:rPr>
                            <m:t>𝐺</m:t>
                          </m:r>
                          <m:r>
                            <a:rPr lang="es-EC" i="1">
                              <a:solidFill>
                                <a:schemeClr val="bg1"/>
                              </a:solidFill>
                              <a:latin typeface="Cambria Math"/>
                            </a:rPr>
                            <m:t>.</m:t>
                          </m:r>
                          <m:r>
                            <a:rPr lang="es-EC" i="1">
                              <a:solidFill>
                                <a:schemeClr val="bg1"/>
                              </a:solidFill>
                              <a:latin typeface="Cambria Math"/>
                            </a:rPr>
                            <m:t>𝐹</m:t>
                          </m:r>
                          <m:r>
                            <a:rPr lang="es-EC" i="1">
                              <a:solidFill>
                                <a:schemeClr val="bg1"/>
                              </a:solidFill>
                              <a:latin typeface="Cambria Math"/>
                            </a:rPr>
                            <m:t>.</m:t>
                          </m:r>
                        </m:num>
                        <m:den>
                          <m:r>
                            <a:rPr lang="es-EC" i="1">
                              <a:solidFill>
                                <a:schemeClr val="bg1"/>
                              </a:solidFill>
                              <a:latin typeface="Cambria Math"/>
                            </a:rPr>
                            <m:t>𝑃𝑉𝑈</m:t>
                          </m:r>
                          <m:r>
                            <a:rPr lang="es-EC" i="1">
                              <a:solidFill>
                                <a:schemeClr val="bg1"/>
                              </a:solidFill>
                              <a:latin typeface="Cambria Math"/>
                            </a:rPr>
                            <m:t>−</m:t>
                          </m:r>
                          <m:r>
                            <a:rPr lang="es-EC" i="1">
                              <a:solidFill>
                                <a:schemeClr val="bg1"/>
                              </a:solidFill>
                              <a:latin typeface="Cambria Math"/>
                            </a:rPr>
                            <m:t>𝐺𝑉𝑈</m:t>
                          </m:r>
                        </m:den>
                      </m:f>
                    </m:oMath>
                  </m:oMathPara>
                </a14:m>
                <a:endParaRPr lang="es-EC" dirty="0">
                  <a:solidFill>
                    <a:schemeClr val="bg1"/>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4256242" y="4375922"/>
                <a:ext cx="2764030" cy="612860"/>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4290031" y="5370959"/>
                <a:ext cx="2730241" cy="618311"/>
              </a:xfrm>
              <a:prstGeom prst="rect">
                <a:avLst/>
              </a:prstGeom>
              <a:solidFill>
                <a:schemeClr val="tx2">
                  <a:lumMod val="5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solidFill>
                            <a:schemeClr val="bg1"/>
                          </a:solidFill>
                          <a:latin typeface="Cambria Math"/>
                        </a:rPr>
                        <m:t>𝑃</m:t>
                      </m:r>
                      <m:r>
                        <a:rPr lang="es-EC" i="1" smtClean="0">
                          <a:solidFill>
                            <a:schemeClr val="bg1"/>
                          </a:solidFill>
                          <a:latin typeface="Cambria Math"/>
                        </a:rPr>
                        <m:t>.</m:t>
                      </m:r>
                      <m:r>
                        <a:rPr lang="es-EC" i="1" smtClean="0">
                          <a:solidFill>
                            <a:schemeClr val="bg1"/>
                          </a:solidFill>
                          <a:latin typeface="Cambria Math"/>
                        </a:rPr>
                        <m:t>𝐸</m:t>
                      </m:r>
                      <m:r>
                        <a:rPr lang="es-EC" i="1" smtClean="0">
                          <a:solidFill>
                            <a:schemeClr val="bg1"/>
                          </a:solidFill>
                          <a:latin typeface="Cambria Math"/>
                        </a:rPr>
                        <m:t>.= </m:t>
                      </m:r>
                      <m:f>
                        <m:fPr>
                          <m:ctrlPr>
                            <a:rPr lang="es-EC" i="1">
                              <a:solidFill>
                                <a:schemeClr val="bg1"/>
                              </a:solidFill>
                              <a:latin typeface="Cambria Math"/>
                            </a:rPr>
                          </m:ctrlPr>
                        </m:fPr>
                        <m:num>
                          <m:r>
                            <a:rPr lang="es-EC" i="1">
                              <a:solidFill>
                                <a:schemeClr val="bg1"/>
                              </a:solidFill>
                              <a:latin typeface="Cambria Math"/>
                            </a:rPr>
                            <m:t>42867.56</m:t>
                          </m:r>
                        </m:num>
                        <m:den>
                          <m:r>
                            <a:rPr lang="es-EC" i="1">
                              <a:solidFill>
                                <a:schemeClr val="bg1"/>
                              </a:solidFill>
                              <a:latin typeface="Cambria Math"/>
                            </a:rPr>
                            <m:t>660</m:t>
                          </m:r>
                        </m:den>
                      </m:f>
                      <m:r>
                        <a:rPr lang="es-EC" i="1">
                          <a:solidFill>
                            <a:schemeClr val="bg1"/>
                          </a:solidFill>
                          <a:latin typeface="Cambria Math"/>
                        </a:rPr>
                        <m:t>=64</m:t>
                      </m:r>
                    </m:oMath>
                  </m:oMathPara>
                </a14:m>
                <a:endParaRPr lang="es-EC" dirty="0">
                  <a:solidFill>
                    <a:schemeClr val="bg1"/>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4290031" y="5370959"/>
                <a:ext cx="2730241" cy="618311"/>
              </a:xfrm>
              <a:prstGeom prst="rect">
                <a:avLst/>
              </a:prstGeom>
              <a:blipFill rotWithShape="1">
                <a:blip r:embed="rId5"/>
                <a:stretch>
                  <a:fillRect/>
                </a:stretch>
              </a:blipFill>
            </p:spPr>
            <p:txBody>
              <a:bodyPr/>
              <a:lstStyle/>
              <a:p>
                <a:r>
                  <a:rPr lang="es-EC">
                    <a:noFill/>
                  </a:rPr>
                  <a:t> </a:t>
                </a:r>
              </a:p>
            </p:txBody>
          </p:sp>
        </mc:Fallback>
      </mc:AlternateContent>
      <p:pic>
        <p:nvPicPr>
          <p:cNvPr id="13314" name="Picture 2" descr="C:\Users\user\AppData\Local\Microsoft\Windows\Temporary Internet Files\Content.IE5\QFL2XIMZ\equilibrio-en-perspectiva[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3359" y="5305760"/>
            <a:ext cx="1518816" cy="155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17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19136"/>
            <a:ext cx="1224136" cy="1775164"/>
          </a:xfrm>
          <a:prstGeom prst="rect">
            <a:avLst/>
          </a:prstGeom>
        </p:spPr>
      </p:pic>
      <p:sp>
        <p:nvSpPr>
          <p:cNvPr id="2" name="1 Título"/>
          <p:cNvSpPr>
            <a:spLocks noGrp="1"/>
          </p:cNvSpPr>
          <p:nvPr>
            <p:ph type="title"/>
          </p:nvPr>
        </p:nvSpPr>
        <p:spPr>
          <a:xfrm>
            <a:off x="169168" y="0"/>
            <a:ext cx="8229600" cy="990600"/>
          </a:xfrm>
        </p:spPr>
        <p:txBody>
          <a:bodyPr/>
          <a:lstStyle/>
          <a:p>
            <a:r>
              <a:rPr lang="es-EC" b="1" dirty="0" smtClean="0"/>
              <a:t>Conclusiones</a:t>
            </a:r>
            <a:endParaRPr lang="es-EC" b="1" dirty="0"/>
          </a:p>
        </p:txBody>
      </p:sp>
      <p:sp>
        <p:nvSpPr>
          <p:cNvPr id="3" name="2 Marcador de contenido"/>
          <p:cNvSpPr>
            <a:spLocks noGrp="1"/>
          </p:cNvSpPr>
          <p:nvPr>
            <p:ph idx="1"/>
          </p:nvPr>
        </p:nvSpPr>
        <p:spPr>
          <a:xfrm>
            <a:off x="418930" y="1067251"/>
            <a:ext cx="8232306" cy="1209621"/>
          </a:xfrm>
        </p:spPr>
        <p:style>
          <a:lnRef idx="2">
            <a:schemeClr val="accent2"/>
          </a:lnRef>
          <a:fillRef idx="1">
            <a:schemeClr val="lt1"/>
          </a:fillRef>
          <a:effectRef idx="0">
            <a:schemeClr val="accent2"/>
          </a:effectRef>
          <a:fontRef idx="minor">
            <a:schemeClr val="dk1"/>
          </a:fontRef>
        </p:style>
        <p:txBody>
          <a:bodyPr>
            <a:normAutofit/>
          </a:bodyPr>
          <a:lstStyle/>
          <a:p>
            <a:pPr marL="0" lvl="0" indent="0">
              <a:buNone/>
            </a:pPr>
            <a:r>
              <a:rPr lang="es-EC" sz="1800" b="1" dirty="0">
                <a:solidFill>
                  <a:schemeClr val="tx1"/>
                </a:solidFill>
              </a:rPr>
              <a:t>La creación de una escuela de danza clásica contemporánea en la ciudad de Sangolquí,   es </a:t>
            </a:r>
            <a:r>
              <a:rPr lang="es-EC" sz="1800" b="1" dirty="0" smtClean="0">
                <a:solidFill>
                  <a:schemeClr val="tx1"/>
                </a:solidFill>
              </a:rPr>
              <a:t>un proyecto </a:t>
            </a:r>
            <a:r>
              <a:rPr lang="es-EC" sz="1800" b="1" dirty="0">
                <a:solidFill>
                  <a:schemeClr val="tx1"/>
                </a:solidFill>
              </a:rPr>
              <a:t>factible según la investigación de mercado, el análisis técnico, económico y evaluación financiera realizada. </a:t>
            </a:r>
          </a:p>
          <a:p>
            <a:endParaRPr lang="es-EC" sz="1800" b="1" dirty="0">
              <a:solidFill>
                <a:schemeClr val="tx1"/>
              </a:solidFill>
            </a:endParaRPr>
          </a:p>
        </p:txBody>
      </p:sp>
      <p:sp>
        <p:nvSpPr>
          <p:cNvPr id="4" name="3 CuadroTexto"/>
          <p:cNvSpPr txBox="1"/>
          <p:nvPr/>
        </p:nvSpPr>
        <p:spPr>
          <a:xfrm>
            <a:off x="407098" y="2276872"/>
            <a:ext cx="820891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C" b="1" dirty="0"/>
              <a:t>Según el estudio de mercado realizado se determina que si existe demanda por estudiar danza clásica contemporánea en la ciudad de Sangolquí, y por lo tanto una demanda insatisfecha que asegura la rentabilidad del proyecto</a:t>
            </a:r>
            <a:r>
              <a:rPr lang="es-EC" b="1" dirty="0" smtClean="0"/>
              <a:t>.</a:t>
            </a:r>
            <a:endParaRPr lang="es-EC" b="1" dirty="0"/>
          </a:p>
        </p:txBody>
      </p:sp>
      <p:sp>
        <p:nvSpPr>
          <p:cNvPr id="5" name="4 CuadroTexto"/>
          <p:cNvSpPr txBox="1"/>
          <p:nvPr/>
        </p:nvSpPr>
        <p:spPr>
          <a:xfrm>
            <a:off x="398083" y="4974513"/>
            <a:ext cx="820891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C" b="1" dirty="0"/>
              <a:t>En la evaluación financiera se determina un punto de equilibrio de 64 estudiantes para la estabilidad económica del negocio, además existe un valor actual neto positivo, </a:t>
            </a:r>
            <a:r>
              <a:rPr lang="es-EC" b="1" dirty="0" smtClean="0"/>
              <a:t>así </a:t>
            </a:r>
            <a:r>
              <a:rPr lang="es-EC" b="1" dirty="0"/>
              <a:t>como tasa interna de retorno y el índice de beneficio costo mayores a cero, lo cual identifica la viabilidad económica y aceptación del proyecto en estudio. </a:t>
            </a:r>
          </a:p>
          <a:p>
            <a:endParaRPr lang="es-EC" b="1" dirty="0"/>
          </a:p>
        </p:txBody>
      </p:sp>
      <p:sp>
        <p:nvSpPr>
          <p:cNvPr id="7" name="6 CuadroTexto"/>
          <p:cNvSpPr txBox="1"/>
          <p:nvPr/>
        </p:nvSpPr>
        <p:spPr>
          <a:xfrm>
            <a:off x="398083" y="3497185"/>
            <a:ext cx="8208912"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s-EC" b="1" dirty="0"/>
              <a:t>Una vez realizada la  investigación del aspecto legal para la creación de una escuela de danza clásica contemporánea, se estipula la constitución como persona natural no obligada a llevar contabilidad, con el permiso de funcionamiento y pago de patente anual según el patrimonio.</a:t>
            </a:r>
          </a:p>
          <a:p>
            <a:endParaRPr lang="es-EC" b="1" dirty="0"/>
          </a:p>
        </p:txBody>
      </p:sp>
    </p:spTree>
    <p:extLst>
      <p:ext uri="{BB962C8B-B14F-4D97-AF65-F5344CB8AC3E}">
        <p14:creationId xmlns:p14="http://schemas.microsoft.com/office/powerpoint/2010/main" val="3368784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5000"/>
            <a:lum/>
          </a:blip>
          <a:srcRect/>
          <a:stretch>
            <a:fillRect b="-87000"/>
          </a:stretch>
        </a:blipFill>
        <a:effectLst/>
      </p:bgPr>
    </p:bg>
    <p:spTree>
      <p:nvGrpSpPr>
        <p:cNvPr id="1" name=""/>
        <p:cNvGrpSpPr/>
        <p:nvPr/>
      </p:nvGrpSpPr>
      <p:grpSpPr>
        <a:xfrm>
          <a:off x="0" y="0"/>
          <a:ext cx="0" cy="0"/>
          <a:chOff x="0" y="0"/>
          <a:chExt cx="0" cy="0"/>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516" y="0"/>
            <a:ext cx="1497883" cy="2132856"/>
          </a:xfrm>
          <a:prstGeom prst="rect">
            <a:avLst/>
          </a:prstGeom>
        </p:spPr>
      </p:pic>
      <p:sp>
        <p:nvSpPr>
          <p:cNvPr id="2" name="1 Título"/>
          <p:cNvSpPr>
            <a:spLocks noGrp="1"/>
          </p:cNvSpPr>
          <p:nvPr>
            <p:ph type="title"/>
          </p:nvPr>
        </p:nvSpPr>
        <p:spPr>
          <a:xfrm>
            <a:off x="395536" y="188640"/>
            <a:ext cx="8229600" cy="990600"/>
          </a:xfrm>
        </p:spPr>
        <p:txBody>
          <a:bodyPr/>
          <a:lstStyle/>
          <a:p>
            <a:r>
              <a:rPr lang="es-EC" b="1" dirty="0" smtClean="0"/>
              <a:t>Recomendaciones</a:t>
            </a:r>
            <a:endParaRPr lang="es-EC" b="1" dirty="0"/>
          </a:p>
        </p:txBody>
      </p:sp>
      <p:sp>
        <p:nvSpPr>
          <p:cNvPr id="3" name="2 Marcador de contenido"/>
          <p:cNvSpPr>
            <a:spLocks noGrp="1"/>
          </p:cNvSpPr>
          <p:nvPr>
            <p:ph idx="1"/>
          </p:nvPr>
        </p:nvSpPr>
        <p:spPr>
          <a:xfrm>
            <a:off x="467544" y="1124744"/>
            <a:ext cx="8229600" cy="1324744"/>
          </a:xfrm>
        </p:spPr>
        <p:style>
          <a:lnRef idx="2">
            <a:schemeClr val="accent2"/>
          </a:lnRef>
          <a:fillRef idx="1">
            <a:schemeClr val="lt1"/>
          </a:fillRef>
          <a:effectRef idx="0">
            <a:schemeClr val="accent2"/>
          </a:effectRef>
          <a:fontRef idx="minor">
            <a:schemeClr val="dk1"/>
          </a:fontRef>
        </p:style>
        <p:txBody>
          <a:bodyPr>
            <a:normAutofit/>
          </a:bodyPr>
          <a:lstStyle/>
          <a:p>
            <a:pPr marL="0" lvl="0" indent="0" algn="just">
              <a:buNone/>
            </a:pPr>
            <a:r>
              <a:rPr lang="es-EC" b="1" dirty="0"/>
              <a:t>Se recomienda aplicar el presente proyecto en la Ciudad de Sangolquí, para la generación de fuentes de trabajo, y el desarrollo de la expresión dancística. </a:t>
            </a:r>
          </a:p>
          <a:p>
            <a:endParaRPr lang="es-EC" dirty="0"/>
          </a:p>
        </p:txBody>
      </p:sp>
      <p:sp>
        <p:nvSpPr>
          <p:cNvPr id="4" name="3 CuadroTexto"/>
          <p:cNvSpPr txBox="1"/>
          <p:nvPr/>
        </p:nvSpPr>
        <p:spPr>
          <a:xfrm>
            <a:off x="467544" y="2466685"/>
            <a:ext cx="8208912"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C" sz="2400" b="1" dirty="0"/>
              <a:t>Es recomendable realizar un reclutamiento de docentes con experiencia, y  la evaluación periódica del talento humano, además de  identificar  los puntos débiles del proceso, y consecuentemente  efectuar los  cambios que  garanticen la eficiencia del servicio</a:t>
            </a:r>
            <a:r>
              <a:rPr lang="es-EC" sz="2400" b="1" dirty="0" smtClean="0"/>
              <a:t>.</a:t>
            </a:r>
            <a:endParaRPr lang="es-EC" sz="2400" b="1" dirty="0"/>
          </a:p>
        </p:txBody>
      </p:sp>
      <p:sp>
        <p:nvSpPr>
          <p:cNvPr id="5" name="4 CuadroTexto"/>
          <p:cNvSpPr txBox="1"/>
          <p:nvPr/>
        </p:nvSpPr>
        <p:spPr>
          <a:xfrm>
            <a:off x="467544" y="4384086"/>
            <a:ext cx="820891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r>
              <a:rPr lang="es-EC" sz="2400" b="1" dirty="0"/>
              <a:t>Es preciso realizar la evaluación financiera de manera constante para determinar  la rentabilidad del negocio, y realizar los ajustes necesarios para la sostenibilidad del mismo</a:t>
            </a:r>
            <a:r>
              <a:rPr lang="es-EC" sz="2400" b="1" dirty="0" smtClean="0"/>
              <a:t>.</a:t>
            </a:r>
            <a:endParaRPr lang="es-EC" sz="2400" dirty="0"/>
          </a:p>
        </p:txBody>
      </p:sp>
    </p:spTree>
    <p:extLst>
      <p:ext uri="{BB962C8B-B14F-4D97-AF65-F5344CB8AC3E}">
        <p14:creationId xmlns:p14="http://schemas.microsoft.com/office/powerpoint/2010/main" val="795569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8000"/>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51720" y="3068960"/>
            <a:ext cx="5112568" cy="1296144"/>
          </a:xfrm>
          <a:solidFill>
            <a:schemeClr val="bg1"/>
          </a:solidFill>
        </p:spPr>
        <p:txBody>
          <a:bodyPr>
            <a:normAutofit fontScale="90000"/>
          </a:bodyPr>
          <a:lstStyle/>
          <a:p>
            <a:pPr algn="ctr"/>
            <a:r>
              <a:rPr lang="es-EC"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POR SU ATENCIÓN</a:t>
            </a:r>
            <a:endParaRPr lang="es-EC"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55788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000"/>
            <a:lum/>
          </a:blip>
          <a:srcRect/>
          <a:stretch>
            <a:fillRect l="-6000" r="-6000"/>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8239944" cy="4493096"/>
          </a:xfrm>
        </p:spPr>
        <p:txBody>
          <a:bodyPr/>
          <a:lstStyle/>
          <a:p>
            <a:pPr lvl="0"/>
            <a:r>
              <a:rPr lang="es-EC" dirty="0"/>
              <a:t>Definir las referencias, conceptos, teorización de soporte de la investigación y la respectiva metodología de orientación del estudio. </a:t>
            </a:r>
          </a:p>
          <a:p>
            <a:pPr lvl="0"/>
            <a:r>
              <a:rPr lang="es-EC" dirty="0"/>
              <a:t>Realizar el estudio de mercado en la población del Cantón Rumiñahui, con el fin de  establecer  la demanda,  oferta y características del mercado objetivo</a:t>
            </a:r>
          </a:p>
          <a:p>
            <a:pPr lvl="0"/>
            <a:r>
              <a:rPr lang="es-EC" dirty="0"/>
              <a:t>Identificar la factibilidad técnica, procesos y aspectos legales que se requieran para el proyecto.</a:t>
            </a:r>
          </a:p>
          <a:p>
            <a:r>
              <a:rPr lang="es-EC" dirty="0"/>
              <a:t>Determinar la viabilidad económica y financiera, así como las inversiones del proyecto.</a:t>
            </a:r>
          </a:p>
        </p:txBody>
      </p:sp>
      <p:sp>
        <p:nvSpPr>
          <p:cNvPr id="4" name="1 Título"/>
          <p:cNvSpPr txBox="1">
            <a:spLocks/>
          </p:cNvSpPr>
          <p:nvPr/>
        </p:nvSpPr>
        <p:spPr>
          <a:xfrm>
            <a:off x="467544" y="404664"/>
            <a:ext cx="8229600" cy="9906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C" b="1" dirty="0" smtClean="0">
                <a:solidFill>
                  <a:schemeClr val="tx1"/>
                </a:solidFill>
              </a:rPr>
              <a:t>Objetivos Específicos</a:t>
            </a:r>
            <a:endParaRPr lang="es-EC" b="1" dirty="0">
              <a:solidFill>
                <a:schemeClr val="tx1"/>
              </a:solidFill>
            </a:endParaRPr>
          </a:p>
        </p:txBody>
      </p:sp>
    </p:spTree>
    <p:extLst>
      <p:ext uri="{BB962C8B-B14F-4D97-AF65-F5344CB8AC3E}">
        <p14:creationId xmlns:p14="http://schemas.microsoft.com/office/powerpoint/2010/main" val="4256002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10">
          <a:fgClr>
            <a:schemeClr val="accent2">
              <a:lumMod val="40000"/>
              <a:lumOff val="60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Marco Teórico</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7545090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user\AppData\Local\Microsoft\Windows\Temporary Internet Files\Content.IE5\NRJC35R4\book-ope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288" y="1"/>
            <a:ext cx="1979712" cy="144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21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184567942"/>
              </p:ext>
            </p:extLst>
          </p:nvPr>
        </p:nvGraphicFramePr>
        <p:xfrm>
          <a:off x="1125960" y="1556792"/>
          <a:ext cx="6912767" cy="5059851"/>
        </p:xfrm>
        <a:graphic>
          <a:graphicData uri="http://schemas.openxmlformats.org/drawingml/2006/table">
            <a:tbl>
              <a:tblPr firstRow="1" firstCol="1" bandRow="1">
                <a:tableStyleId>{21E4AEA4-8DFA-4A89-87EB-49C32662AFE0}</a:tableStyleId>
              </a:tblPr>
              <a:tblGrid>
                <a:gridCol w="3320814"/>
                <a:gridCol w="3591953"/>
              </a:tblGrid>
              <a:tr h="332142">
                <a:tc>
                  <a:txBody>
                    <a:bodyPr/>
                    <a:lstStyle/>
                    <a:p>
                      <a:pPr marL="396875" indent="180340" algn="just">
                        <a:lnSpc>
                          <a:spcPct val="150000"/>
                        </a:lnSpc>
                        <a:spcAft>
                          <a:spcPts val="1000"/>
                        </a:spcAft>
                      </a:pPr>
                      <a:r>
                        <a:rPr lang="es-EC" sz="1400" dirty="0">
                          <a:effectLst/>
                        </a:rPr>
                        <a:t>FORTALEZAS</a:t>
                      </a:r>
                      <a:endParaRPr lang="es-EC" sz="1400" dirty="0">
                        <a:effectLst/>
                        <a:latin typeface="Times New Roman"/>
                        <a:ea typeface="Calibri"/>
                        <a:cs typeface="Times New Roman"/>
                      </a:endParaRPr>
                    </a:p>
                  </a:txBody>
                  <a:tcPr marL="36071" marR="36071" marT="0" marB="0"/>
                </a:tc>
                <a:tc>
                  <a:txBody>
                    <a:bodyPr/>
                    <a:lstStyle/>
                    <a:p>
                      <a:pPr marL="396875" indent="180340" algn="ctr">
                        <a:lnSpc>
                          <a:spcPct val="150000"/>
                        </a:lnSpc>
                        <a:spcAft>
                          <a:spcPts val="1000"/>
                        </a:spcAft>
                      </a:pPr>
                      <a:r>
                        <a:rPr lang="es-EC" sz="1400" dirty="0">
                          <a:effectLst/>
                        </a:rPr>
                        <a:t>OPORTUNIDADES</a:t>
                      </a:r>
                      <a:endParaRPr lang="es-EC" sz="1200" dirty="0">
                        <a:effectLst/>
                        <a:latin typeface="Times New Roman"/>
                        <a:ea typeface="Calibri"/>
                        <a:cs typeface="Times New Roman"/>
                      </a:endParaRPr>
                    </a:p>
                  </a:txBody>
                  <a:tcPr marL="36071" marR="36071" marT="0" marB="0"/>
                </a:tc>
              </a:tr>
              <a:tr h="4727709">
                <a:tc>
                  <a:txBody>
                    <a:bodyPr/>
                    <a:lstStyle/>
                    <a:p>
                      <a:pPr indent="180340" algn="l">
                        <a:lnSpc>
                          <a:spcPct val="150000"/>
                        </a:lnSpc>
                        <a:spcAft>
                          <a:spcPts val="1000"/>
                        </a:spcAft>
                        <a:tabLst>
                          <a:tab pos="2597150" algn="l"/>
                        </a:tabLst>
                      </a:pPr>
                      <a:r>
                        <a:rPr lang="es-EC" sz="1400" dirty="0" smtClean="0">
                          <a:effectLst/>
                        </a:rPr>
                        <a:t>Se </a:t>
                      </a:r>
                      <a:r>
                        <a:rPr lang="es-EC" sz="1400" dirty="0">
                          <a:effectLst/>
                        </a:rPr>
                        <a:t>cuenta con el conocimiento administrativo para dirigir una escuela de danza. (Proceso interno)</a:t>
                      </a:r>
                    </a:p>
                    <a:p>
                      <a:pPr indent="180340" algn="l">
                        <a:lnSpc>
                          <a:spcPct val="150000"/>
                        </a:lnSpc>
                        <a:spcAft>
                          <a:spcPts val="1000"/>
                        </a:spcAft>
                      </a:pPr>
                      <a:r>
                        <a:rPr lang="es-EC" sz="1400" dirty="0">
                          <a:effectLst/>
                        </a:rPr>
                        <a:t>Existencia potencial de recurso humano con alto nivel profesional (Aprendizaje y crecimiento)</a:t>
                      </a:r>
                    </a:p>
                    <a:p>
                      <a:pPr indent="180340" algn="l">
                        <a:lnSpc>
                          <a:spcPct val="150000"/>
                        </a:lnSpc>
                        <a:spcAft>
                          <a:spcPts val="1000"/>
                        </a:spcAft>
                      </a:pPr>
                      <a:r>
                        <a:rPr lang="es-EC" sz="1400" dirty="0">
                          <a:effectLst/>
                        </a:rPr>
                        <a:t>Metas a corto plazo para adquirir más estudiantes en el aprendizaje artístico de danza.   (Aprendizaje  y crecimiento)</a:t>
                      </a:r>
                      <a:endParaRPr lang="es-EC" sz="1400" dirty="0">
                        <a:effectLst/>
                        <a:latin typeface="Times New Roman"/>
                        <a:ea typeface="Calibri"/>
                        <a:cs typeface="Times New Roman"/>
                      </a:endParaRPr>
                    </a:p>
                  </a:txBody>
                  <a:tcPr marL="36071" marR="36071" marT="0" marB="0"/>
                </a:tc>
                <a:tc>
                  <a:txBody>
                    <a:bodyPr/>
                    <a:lstStyle/>
                    <a:p>
                      <a:pPr indent="180340" algn="l">
                        <a:lnSpc>
                          <a:spcPct val="150000"/>
                        </a:lnSpc>
                        <a:spcAft>
                          <a:spcPts val="1000"/>
                        </a:spcAft>
                      </a:pPr>
                      <a:r>
                        <a:rPr lang="es-EC" sz="1400" dirty="0" smtClean="0">
                          <a:effectLst/>
                        </a:rPr>
                        <a:t>La </a:t>
                      </a:r>
                      <a:r>
                        <a:rPr lang="es-EC" sz="1400" dirty="0">
                          <a:effectLst/>
                        </a:rPr>
                        <a:t>obtención de un crédito es factible. (Financiera)</a:t>
                      </a:r>
                    </a:p>
                    <a:p>
                      <a:pPr indent="180340" algn="l">
                        <a:lnSpc>
                          <a:spcPct val="150000"/>
                        </a:lnSpc>
                        <a:spcAft>
                          <a:spcPts val="1000"/>
                        </a:spcAft>
                      </a:pPr>
                      <a:r>
                        <a:rPr lang="es-EC" sz="1400" dirty="0" smtClean="0">
                          <a:effectLst/>
                        </a:rPr>
                        <a:t>Existencia </a:t>
                      </a:r>
                      <a:r>
                        <a:rPr lang="es-EC" sz="1400" dirty="0">
                          <a:effectLst/>
                        </a:rPr>
                        <a:t>de sustento legal para la implementación de una escuela de danza. (Proceso interno)</a:t>
                      </a:r>
                    </a:p>
                    <a:p>
                      <a:pPr indent="180340" algn="l">
                        <a:lnSpc>
                          <a:spcPct val="150000"/>
                        </a:lnSpc>
                        <a:spcAft>
                          <a:spcPts val="1000"/>
                        </a:spcAft>
                      </a:pPr>
                      <a:r>
                        <a:rPr lang="es-EC" sz="1400" dirty="0" smtClean="0">
                          <a:effectLst/>
                        </a:rPr>
                        <a:t>Fácil </a:t>
                      </a:r>
                      <a:r>
                        <a:rPr lang="es-EC" sz="1400" dirty="0">
                          <a:effectLst/>
                        </a:rPr>
                        <a:t>acceso a los medios tecnológicos de información. (Aprendizaje y crecimiento)</a:t>
                      </a:r>
                    </a:p>
                    <a:p>
                      <a:pPr indent="180340" algn="l">
                        <a:lnSpc>
                          <a:spcPct val="150000"/>
                        </a:lnSpc>
                        <a:spcAft>
                          <a:spcPts val="1000"/>
                        </a:spcAft>
                      </a:pPr>
                      <a:r>
                        <a:rPr lang="es-EC" sz="1400" dirty="0">
                          <a:effectLst/>
                        </a:rPr>
                        <a:t>Inexistencia de fuertes competidores en su especialidad dancística. (Financiera</a:t>
                      </a:r>
                      <a:r>
                        <a:rPr lang="es-EC" sz="1400" dirty="0" smtClean="0">
                          <a:effectLst/>
                        </a:rPr>
                        <a:t>)</a:t>
                      </a:r>
                      <a:endParaRPr lang="es-EC" sz="1400" dirty="0">
                        <a:effectLst/>
                      </a:endParaRPr>
                    </a:p>
                  </a:txBody>
                  <a:tcPr marL="36071" marR="36071" marT="0" marB="0"/>
                </a:tc>
              </a:tr>
            </a:tbl>
          </a:graphicData>
        </a:graphic>
      </p:graphicFrame>
      <p:sp>
        <p:nvSpPr>
          <p:cNvPr id="4" name="1 Título"/>
          <p:cNvSpPr txBox="1">
            <a:spLocks/>
          </p:cNvSpPr>
          <p:nvPr/>
        </p:nvSpPr>
        <p:spPr>
          <a:xfrm>
            <a:off x="467544" y="116632"/>
            <a:ext cx="8229600" cy="9906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C" b="1" dirty="0" smtClean="0">
                <a:solidFill>
                  <a:schemeClr val="tx1"/>
                </a:solidFill>
              </a:rPr>
              <a:t>Análisis Situacional</a:t>
            </a:r>
            <a:endParaRPr lang="es-EC" b="1" dirty="0">
              <a:solidFill>
                <a:schemeClr val="tx1"/>
              </a:solidFill>
            </a:endParaRPr>
          </a:p>
        </p:txBody>
      </p:sp>
    </p:spTree>
    <p:extLst>
      <p:ext uri="{BB962C8B-B14F-4D97-AF65-F5344CB8AC3E}">
        <p14:creationId xmlns:p14="http://schemas.microsoft.com/office/powerpoint/2010/main" val="3201003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074" name="Picture 2" descr="C:\Users\user\AppData\Local\Microsoft\Windows\Temporary Internet Files\Content.IE5\NRJC35R4\auditores_PDP3D_6724542_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2195736" cy="1646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2318812467"/>
              </p:ext>
            </p:extLst>
          </p:nvPr>
        </p:nvGraphicFramePr>
        <p:xfrm>
          <a:off x="1547664" y="1683786"/>
          <a:ext cx="6408712" cy="4573690"/>
        </p:xfrm>
        <a:graphic>
          <a:graphicData uri="http://schemas.openxmlformats.org/drawingml/2006/table">
            <a:tbl>
              <a:tblPr firstRow="1" firstCol="1" bandRow="1">
                <a:tableStyleId>{21E4AEA4-8DFA-4A89-87EB-49C32662AFE0}</a:tableStyleId>
              </a:tblPr>
              <a:tblGrid>
                <a:gridCol w="3078673"/>
                <a:gridCol w="3330039"/>
              </a:tblGrid>
              <a:tr h="432048">
                <a:tc>
                  <a:txBody>
                    <a:bodyPr/>
                    <a:lstStyle/>
                    <a:p>
                      <a:pPr marL="396875" indent="180340" algn="ctr">
                        <a:lnSpc>
                          <a:spcPct val="150000"/>
                        </a:lnSpc>
                        <a:spcAft>
                          <a:spcPts val="1000"/>
                        </a:spcAft>
                      </a:pPr>
                      <a:r>
                        <a:rPr lang="es-EC" sz="1400" dirty="0">
                          <a:effectLst/>
                        </a:rPr>
                        <a:t>DEBILIDADES</a:t>
                      </a:r>
                      <a:endParaRPr lang="es-EC" sz="1400" dirty="0">
                        <a:effectLst/>
                        <a:latin typeface="Times New Roman"/>
                        <a:ea typeface="Calibri"/>
                        <a:cs typeface="Times New Roman"/>
                      </a:endParaRPr>
                    </a:p>
                  </a:txBody>
                  <a:tcPr marL="44450" marR="44450" marT="0" marB="0"/>
                </a:tc>
                <a:tc>
                  <a:txBody>
                    <a:bodyPr/>
                    <a:lstStyle/>
                    <a:p>
                      <a:pPr marL="396875" indent="180340" algn="ctr">
                        <a:lnSpc>
                          <a:spcPct val="150000"/>
                        </a:lnSpc>
                        <a:spcAft>
                          <a:spcPts val="1000"/>
                        </a:spcAft>
                      </a:pPr>
                      <a:r>
                        <a:rPr lang="es-EC" sz="1400" dirty="0">
                          <a:effectLst/>
                        </a:rPr>
                        <a:t>AMENAZAS</a:t>
                      </a:r>
                      <a:endParaRPr lang="es-EC" sz="1400" dirty="0">
                        <a:effectLst/>
                        <a:latin typeface="Times New Roman"/>
                        <a:ea typeface="Calibri"/>
                        <a:cs typeface="Times New Roman"/>
                      </a:endParaRPr>
                    </a:p>
                  </a:txBody>
                  <a:tcPr marL="44450" marR="44450" marT="0" marB="0"/>
                </a:tc>
              </a:tr>
              <a:tr h="4141642">
                <a:tc>
                  <a:txBody>
                    <a:bodyPr/>
                    <a:lstStyle/>
                    <a:p>
                      <a:pPr indent="180340" algn="just">
                        <a:lnSpc>
                          <a:spcPct val="150000"/>
                        </a:lnSpc>
                        <a:spcAft>
                          <a:spcPts val="1000"/>
                        </a:spcAft>
                      </a:pPr>
                      <a:r>
                        <a:rPr lang="es-EC" sz="1400" dirty="0" smtClean="0">
                          <a:effectLst/>
                        </a:rPr>
                        <a:t>Inexistencia </a:t>
                      </a:r>
                      <a:r>
                        <a:rPr lang="es-EC" sz="1400" dirty="0">
                          <a:effectLst/>
                        </a:rPr>
                        <a:t>actual de capital económico. (Financiera)</a:t>
                      </a:r>
                    </a:p>
                    <a:p>
                      <a:pPr indent="180340" algn="just">
                        <a:lnSpc>
                          <a:spcPct val="150000"/>
                        </a:lnSpc>
                        <a:spcAft>
                          <a:spcPts val="1000"/>
                        </a:spcAft>
                      </a:pPr>
                      <a:r>
                        <a:rPr lang="es-EC" sz="1400" dirty="0">
                          <a:effectLst/>
                        </a:rPr>
                        <a:t>Nivel de tecnología actual básica. (Aprendizaje y crecimiento)</a:t>
                      </a:r>
                    </a:p>
                    <a:p>
                      <a:pPr indent="180340" algn="l">
                        <a:lnSpc>
                          <a:spcPct val="150000"/>
                        </a:lnSpc>
                        <a:spcAft>
                          <a:spcPts val="1000"/>
                        </a:spcAft>
                      </a:pPr>
                      <a:r>
                        <a:rPr lang="es-EC" sz="1400" dirty="0">
                          <a:effectLst/>
                        </a:rPr>
                        <a:t>Carente de una estructura sujeta al mejoramiento continuo de sus procesos, con una jerarquía definida. (proceso Interno) </a:t>
                      </a:r>
                      <a:endParaRPr lang="es-EC" sz="1400" dirty="0">
                        <a:effectLst/>
                        <a:latin typeface="Times New Roman"/>
                        <a:ea typeface="Calibri"/>
                        <a:cs typeface="Times New Roman"/>
                      </a:endParaRPr>
                    </a:p>
                  </a:txBody>
                  <a:tcPr marL="44450" marR="44450" marT="0" marB="0"/>
                </a:tc>
                <a:tc>
                  <a:txBody>
                    <a:bodyPr/>
                    <a:lstStyle/>
                    <a:p>
                      <a:pPr indent="180340" algn="just">
                        <a:lnSpc>
                          <a:spcPct val="150000"/>
                        </a:lnSpc>
                        <a:spcAft>
                          <a:spcPts val="1000"/>
                        </a:spcAft>
                      </a:pPr>
                      <a:r>
                        <a:rPr lang="es-EC" sz="1400" dirty="0">
                          <a:effectLst/>
                        </a:rPr>
                        <a:t>El país se encuentra en una crisis económica cuyo PIB ha decrecido.   (Financiera)</a:t>
                      </a:r>
                    </a:p>
                    <a:p>
                      <a:pPr indent="180340" algn="just">
                        <a:lnSpc>
                          <a:spcPct val="150000"/>
                        </a:lnSpc>
                        <a:spcAft>
                          <a:spcPts val="1000"/>
                        </a:spcAft>
                      </a:pPr>
                      <a:r>
                        <a:rPr lang="es-EC" sz="1400" dirty="0">
                          <a:effectLst/>
                        </a:rPr>
                        <a:t>El volcán Cotopaxi presenta actividad volcánica. (Financiera)</a:t>
                      </a:r>
                    </a:p>
                    <a:p>
                      <a:pPr indent="180340" algn="just">
                        <a:lnSpc>
                          <a:spcPct val="150000"/>
                        </a:lnSpc>
                        <a:spcAft>
                          <a:spcPts val="1000"/>
                        </a:spcAft>
                      </a:pPr>
                      <a:r>
                        <a:rPr lang="es-EC" sz="1400" dirty="0">
                          <a:effectLst/>
                        </a:rPr>
                        <a:t>Amenaza de ingreso  por competidores en  la zona. (Financiera</a:t>
                      </a:r>
                      <a:r>
                        <a:rPr lang="es-EC" sz="1400" dirty="0" smtClean="0">
                          <a:effectLst/>
                        </a:rPr>
                        <a:t>)</a:t>
                      </a:r>
                      <a:endParaRPr lang="es-EC" sz="1400" dirty="0">
                        <a:effectLst/>
                      </a:endParaRPr>
                    </a:p>
                  </a:txBody>
                  <a:tcPr marL="44450" marR="44450" marT="0" marB="0"/>
                </a:tc>
              </a:tr>
            </a:tbl>
          </a:graphicData>
        </a:graphic>
      </p:graphicFrame>
    </p:spTree>
    <p:extLst>
      <p:ext uri="{BB962C8B-B14F-4D97-AF65-F5344CB8AC3E}">
        <p14:creationId xmlns:p14="http://schemas.microsoft.com/office/powerpoint/2010/main" val="193182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6480720" cy="990600"/>
          </a:xfrm>
        </p:spPr>
        <p:txBody>
          <a:bodyPr>
            <a:normAutofit fontScale="90000"/>
          </a:bodyPr>
          <a:lstStyle/>
          <a:p>
            <a:r>
              <a:rPr lang="es-EC" b="1" dirty="0" smtClean="0"/>
              <a:t>Metodología de la Investigación</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69600255"/>
              </p:ext>
            </p:extLst>
          </p:nvPr>
        </p:nvGraphicFramePr>
        <p:xfrm>
          <a:off x="1403648" y="1772816"/>
          <a:ext cx="6696744" cy="4875317"/>
        </p:xfrm>
        <a:graphic>
          <a:graphicData uri="http://schemas.openxmlformats.org/drawingml/2006/table">
            <a:tbl>
              <a:tblPr firstRow="1" firstCol="1" bandRow="1">
                <a:tableStyleId>{5C22544A-7EE6-4342-B048-85BDC9FD1C3A}</a:tableStyleId>
              </a:tblPr>
              <a:tblGrid>
                <a:gridCol w="3348372"/>
                <a:gridCol w="3348372"/>
              </a:tblGrid>
              <a:tr h="1034837">
                <a:tc>
                  <a:txBody>
                    <a:bodyPr/>
                    <a:lstStyle/>
                    <a:p>
                      <a:pPr indent="180340" algn="just">
                        <a:lnSpc>
                          <a:spcPct val="150000"/>
                        </a:lnSpc>
                        <a:spcAft>
                          <a:spcPts val="0"/>
                        </a:spcAft>
                      </a:pPr>
                      <a:r>
                        <a:rPr lang="es-EC" sz="1200" dirty="0">
                          <a:effectLst/>
                        </a:rPr>
                        <a:t>Objetivo problema </a:t>
                      </a:r>
                      <a:endParaRPr lang="es-EC" sz="1200" dirty="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C" sz="1200" dirty="0">
                          <a:effectLst/>
                        </a:rPr>
                        <a:t>Medir la demanda, oferta y preferencias para estudiar danza clásica contemporánea en la ciudad de Sangolquí </a:t>
                      </a:r>
                      <a:endParaRPr lang="es-EC" sz="1200" dirty="0">
                        <a:effectLst/>
                        <a:latin typeface="Times New Roman"/>
                        <a:ea typeface="Calibri"/>
                        <a:cs typeface="Times New Roman"/>
                      </a:endParaRPr>
                    </a:p>
                  </a:txBody>
                  <a:tcPr marL="68580" marR="68580" marT="0" marB="0"/>
                </a:tc>
              </a:tr>
              <a:tr h="1034837">
                <a:tc>
                  <a:txBody>
                    <a:bodyPr/>
                    <a:lstStyle/>
                    <a:p>
                      <a:pPr indent="180340" algn="just">
                        <a:lnSpc>
                          <a:spcPct val="150000"/>
                        </a:lnSpc>
                        <a:spcAft>
                          <a:spcPts val="0"/>
                        </a:spcAft>
                      </a:pPr>
                      <a:r>
                        <a:rPr lang="es-EC" sz="1200" dirty="0">
                          <a:effectLst/>
                        </a:rPr>
                        <a:t>Población o universo </a:t>
                      </a:r>
                      <a:endParaRPr lang="es-EC" sz="1200" dirty="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C" sz="1200" dirty="0">
                          <a:effectLst/>
                        </a:rPr>
                        <a:t>Niñas y jóvenes mayores de 5 años y menores de 20 años de edad de la ciudad de Sangolquí. </a:t>
                      </a:r>
                    </a:p>
                    <a:p>
                      <a:pPr indent="180340" algn="just">
                        <a:lnSpc>
                          <a:spcPct val="150000"/>
                        </a:lnSpc>
                        <a:spcAft>
                          <a:spcPts val="0"/>
                        </a:spcAft>
                      </a:pPr>
                      <a:r>
                        <a:rPr lang="es-EC" sz="1200" dirty="0" smtClean="0">
                          <a:effectLst/>
                        </a:rPr>
                        <a:t>N:16113 (Censo</a:t>
                      </a:r>
                      <a:r>
                        <a:rPr lang="es-EC" sz="1200" baseline="0" dirty="0" smtClean="0">
                          <a:effectLst/>
                        </a:rPr>
                        <a:t> poblacional del 2010)</a:t>
                      </a:r>
                      <a:endParaRPr lang="es-EC" sz="1200" dirty="0">
                        <a:effectLst/>
                        <a:latin typeface="Times New Roman"/>
                        <a:ea typeface="Calibri"/>
                        <a:cs typeface="Times New Roman"/>
                      </a:endParaRPr>
                    </a:p>
                  </a:txBody>
                  <a:tcPr marL="68580" marR="68580" marT="0" marB="0"/>
                </a:tc>
              </a:tr>
              <a:tr h="501333">
                <a:tc>
                  <a:txBody>
                    <a:bodyPr/>
                    <a:lstStyle/>
                    <a:p>
                      <a:pPr indent="180340" algn="just">
                        <a:lnSpc>
                          <a:spcPct val="150000"/>
                        </a:lnSpc>
                        <a:spcAft>
                          <a:spcPts val="0"/>
                        </a:spcAft>
                      </a:pPr>
                      <a:r>
                        <a:rPr lang="es-EC" sz="1200" dirty="0">
                          <a:effectLst/>
                        </a:rPr>
                        <a:t>Marco de muestreo </a:t>
                      </a:r>
                      <a:endParaRPr lang="es-EC" sz="1200" dirty="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C" sz="1200" dirty="0">
                          <a:effectLst/>
                        </a:rPr>
                        <a:t>Listado de niñas y jóvenes de unidades  educativas</a:t>
                      </a:r>
                      <a:endParaRPr lang="es-EC" sz="1200" dirty="0">
                        <a:effectLst/>
                        <a:latin typeface="Times New Roman"/>
                        <a:ea typeface="Calibri"/>
                        <a:cs typeface="Times New Roman"/>
                      </a:endParaRPr>
                    </a:p>
                  </a:txBody>
                  <a:tcPr marL="68580" marR="68580" marT="0" marB="0"/>
                </a:tc>
              </a:tr>
              <a:tr h="501333">
                <a:tc>
                  <a:txBody>
                    <a:bodyPr/>
                    <a:lstStyle/>
                    <a:p>
                      <a:pPr indent="180340" algn="just">
                        <a:lnSpc>
                          <a:spcPct val="150000"/>
                        </a:lnSpc>
                        <a:spcAft>
                          <a:spcPts val="0"/>
                        </a:spcAft>
                      </a:pPr>
                      <a:r>
                        <a:rPr lang="es-EC" sz="1200" dirty="0">
                          <a:effectLst/>
                        </a:rPr>
                        <a:t>Unidad de Muestreo</a:t>
                      </a:r>
                      <a:endParaRPr lang="es-EC" sz="1200" dirty="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C" sz="1200" dirty="0">
                          <a:effectLst/>
                        </a:rPr>
                        <a:t> Unidades educativas de la Ciudad de Sangolquí</a:t>
                      </a:r>
                      <a:endParaRPr lang="es-EC" sz="1200" dirty="0">
                        <a:effectLst/>
                        <a:latin typeface="Times New Roman"/>
                        <a:ea typeface="Calibri"/>
                        <a:cs typeface="Times New Roman"/>
                      </a:endParaRPr>
                    </a:p>
                  </a:txBody>
                  <a:tcPr marL="68580" marR="68580" marT="0" marB="0"/>
                </a:tc>
              </a:tr>
              <a:tr h="768085">
                <a:tc>
                  <a:txBody>
                    <a:bodyPr/>
                    <a:lstStyle/>
                    <a:p>
                      <a:pPr indent="180340" algn="just">
                        <a:lnSpc>
                          <a:spcPct val="150000"/>
                        </a:lnSpc>
                        <a:spcAft>
                          <a:spcPts val="0"/>
                        </a:spcAft>
                      </a:pPr>
                      <a:r>
                        <a:rPr lang="es-EC" sz="1200" dirty="0">
                          <a:effectLst/>
                        </a:rPr>
                        <a:t>Unidad de Análisis </a:t>
                      </a:r>
                      <a:endParaRPr lang="es-EC" sz="1200" dirty="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s-EC" sz="1200" dirty="0">
                          <a:effectLst/>
                        </a:rPr>
                        <a:t>Investigación a los padres de familia de las niñas y jóvenes estudiantes mediante la Encuesta</a:t>
                      </a:r>
                      <a:endParaRPr lang="es-EC" sz="1200" dirty="0">
                        <a:effectLst/>
                        <a:latin typeface="Times New Roman"/>
                        <a:ea typeface="Calibri"/>
                        <a:cs typeface="Times New Roman"/>
                      </a:endParaRPr>
                    </a:p>
                  </a:txBody>
                  <a:tcPr marL="68580" marR="68580" marT="0" marB="0"/>
                </a:tc>
              </a:tr>
              <a:tr h="768085">
                <a:tc>
                  <a:txBody>
                    <a:bodyPr/>
                    <a:lstStyle/>
                    <a:p>
                      <a:pPr indent="180340" algn="just">
                        <a:lnSpc>
                          <a:spcPct val="150000"/>
                        </a:lnSpc>
                        <a:spcAft>
                          <a:spcPts val="0"/>
                        </a:spcAft>
                      </a:pPr>
                      <a:r>
                        <a:rPr lang="es-EC" sz="1200" dirty="0">
                          <a:effectLst/>
                        </a:rPr>
                        <a:t>Unidad de Observación </a:t>
                      </a:r>
                      <a:endParaRPr lang="es-EC" sz="1200" dirty="0">
                        <a:effectLst/>
                        <a:latin typeface="Times New Roman"/>
                        <a:ea typeface="Calibri"/>
                        <a:cs typeface="Times New Roman"/>
                      </a:endParaRPr>
                    </a:p>
                  </a:txBody>
                  <a:tcPr marL="68580" marR="68580" marT="0" marB="0"/>
                </a:tc>
                <a:tc>
                  <a:txBody>
                    <a:bodyPr/>
                    <a:lstStyle/>
                    <a:p>
                      <a:pPr indent="180340" algn="just">
                        <a:lnSpc>
                          <a:spcPct val="150000"/>
                        </a:lnSpc>
                        <a:spcAft>
                          <a:spcPts val="0"/>
                        </a:spcAft>
                      </a:pPr>
                      <a:r>
                        <a:rPr lang="en-US" sz="1200" dirty="0">
                          <a:effectLst/>
                        </a:rPr>
                        <a:t>Lev Vygotsky</a:t>
                      </a:r>
                      <a:endParaRPr lang="es-EC" sz="1200" dirty="0">
                        <a:effectLst/>
                      </a:endParaRPr>
                    </a:p>
                    <a:p>
                      <a:pPr indent="180340" algn="just">
                        <a:lnSpc>
                          <a:spcPct val="150000"/>
                        </a:lnSpc>
                        <a:spcAft>
                          <a:spcPts val="0"/>
                        </a:spcAft>
                      </a:pPr>
                      <a:r>
                        <a:rPr lang="en-US" sz="1200" dirty="0">
                          <a:effectLst/>
                        </a:rPr>
                        <a:t>Henry Dunant</a:t>
                      </a:r>
                      <a:endParaRPr lang="es-EC" sz="1200" dirty="0">
                        <a:effectLst/>
                      </a:endParaRPr>
                    </a:p>
                    <a:p>
                      <a:pPr indent="180340" algn="just">
                        <a:lnSpc>
                          <a:spcPct val="150000"/>
                        </a:lnSpc>
                        <a:spcAft>
                          <a:spcPts val="0"/>
                        </a:spcAft>
                      </a:pPr>
                      <a:r>
                        <a:rPr lang="en-US" sz="1200" dirty="0">
                          <a:effectLst/>
                        </a:rPr>
                        <a:t>Giovanni Farina</a:t>
                      </a:r>
                      <a:endParaRPr lang="es-EC" sz="1200" dirty="0">
                        <a:effectLst/>
                        <a:latin typeface="Times New Roman"/>
                        <a:ea typeface="Calibri"/>
                        <a:cs typeface="Times New Roman"/>
                      </a:endParaRPr>
                    </a:p>
                  </a:txBody>
                  <a:tcPr marL="68580" marR="68580" marT="0" marB="0"/>
                </a:tc>
              </a:tr>
            </a:tbl>
          </a:graphicData>
        </a:graphic>
      </p:graphicFrame>
      <p:sp>
        <p:nvSpPr>
          <p:cNvPr id="5" name="4 CuadroTexto"/>
          <p:cNvSpPr txBox="1"/>
          <p:nvPr/>
        </p:nvSpPr>
        <p:spPr>
          <a:xfrm>
            <a:off x="395536" y="1292920"/>
            <a:ext cx="5688632" cy="400110"/>
          </a:xfrm>
          <a:prstGeom prst="rect">
            <a:avLst/>
          </a:prstGeom>
          <a:solidFill>
            <a:schemeClr val="accent3">
              <a:lumMod val="40000"/>
              <a:lumOff val="60000"/>
            </a:schemeClr>
          </a:solidFill>
        </p:spPr>
        <p:txBody>
          <a:bodyPr wrap="square" rtlCol="0">
            <a:spAutoFit/>
          </a:bodyPr>
          <a:lstStyle/>
          <a:p>
            <a:r>
              <a:rPr lang="es-EC" sz="2000" dirty="0" smtClean="0"/>
              <a:t>Investigación de Mercado- Fase Cualitativa</a:t>
            </a:r>
            <a:endParaRPr lang="es-EC" sz="2000" dirty="0"/>
          </a:p>
        </p:txBody>
      </p:sp>
      <p:pic>
        <p:nvPicPr>
          <p:cNvPr id="4098" name="Picture 2" descr="C:\Users\user\AppData\Local\Microsoft\Windows\Temporary Internet Files\Content.IE5\QFL2XIMZ\investigac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763" y="8041"/>
            <a:ext cx="2363237" cy="156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921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122" name="Picture 2" descr="C:\Users\user\AppData\Local\Microsoft\Windows\Temporary Internet Files\Content.IE5\NRJC35R4\851-8-525x393[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000"/>
                    </a14:imgEffect>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6012160" y="4529912"/>
            <a:ext cx="3102868" cy="2328088"/>
          </a:xfrm>
          <a:prstGeom prst="rect">
            <a:avLst/>
          </a:prstGeom>
          <a:noFill/>
          <a:effectLst>
            <a:outerShdw blurRad="254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539552" y="620688"/>
            <a:ext cx="8229600" cy="990600"/>
          </a:xfrm>
        </p:spPr>
        <p:txBody>
          <a:bodyPr>
            <a:normAutofit fontScale="90000"/>
          </a:bodyPr>
          <a:lstStyle/>
          <a:p>
            <a:r>
              <a:rPr lang="es-EC" b="1" dirty="0"/>
              <a:t>Investigación de Mercado- Fase Cualitativa</a:t>
            </a:r>
            <a:r>
              <a:rPr lang="es-EC" dirty="0"/>
              <a:t/>
            </a:r>
            <a:br>
              <a:rPr lang="es-EC" dirty="0"/>
            </a:br>
            <a:endParaRPr lang="es-EC" dirty="0"/>
          </a:p>
        </p:txBody>
      </p:sp>
      <p:sp>
        <p:nvSpPr>
          <p:cNvPr id="3" name="2 Marcador de contenido"/>
          <p:cNvSpPr>
            <a:spLocks noGrp="1"/>
          </p:cNvSpPr>
          <p:nvPr>
            <p:ph idx="1"/>
          </p:nvPr>
        </p:nvSpPr>
        <p:spPr/>
        <p:txBody>
          <a:bodyPr/>
          <a:lstStyle/>
          <a:p>
            <a:pPr marL="0" indent="0" algn="ctr">
              <a:buNone/>
            </a:pPr>
            <a:r>
              <a:rPr lang="es-EC" b="1" dirty="0" smtClean="0"/>
              <a:t>Hipótesis</a:t>
            </a:r>
          </a:p>
          <a:p>
            <a:pPr marL="0" indent="0" algn="ctr">
              <a:buNone/>
            </a:pPr>
            <a:endParaRPr lang="es-EC" dirty="0" smtClean="0"/>
          </a:p>
          <a:p>
            <a:r>
              <a:rPr lang="es-EC" dirty="0" smtClean="0"/>
              <a:t>H1</a:t>
            </a:r>
            <a:r>
              <a:rPr lang="es-EC" dirty="0"/>
              <a:t>: Existe una alta demanda para estudiar danza clásica contemporánea en la ciudad de Sangolquí</a:t>
            </a:r>
          </a:p>
          <a:p>
            <a:r>
              <a:rPr lang="es-EC" dirty="0"/>
              <a:t>H0: No existe una alta demanda para estudiar danza clásica contemporánea en la ciudad de Sangolquí</a:t>
            </a:r>
          </a:p>
          <a:p>
            <a:endParaRPr lang="es-EC" dirty="0"/>
          </a:p>
        </p:txBody>
      </p:sp>
    </p:spTree>
    <p:extLst>
      <p:ext uri="{BB962C8B-B14F-4D97-AF65-F5344CB8AC3E}">
        <p14:creationId xmlns:p14="http://schemas.microsoft.com/office/powerpoint/2010/main" val="37636197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861</TotalTime>
  <Words>2218</Words>
  <Application>Microsoft Office PowerPoint</Application>
  <PresentationFormat>Presentación en pantalla (4:3)</PresentationFormat>
  <Paragraphs>601</Paragraphs>
  <Slides>33</Slides>
  <Notes>3</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Claridad</vt:lpstr>
      <vt:lpstr>Tema: Estudio de factibilidad para la creación de una escuela de danza clásica contemporánea en la ciudad de Sangolquí – cantón Rumiñahui</vt:lpstr>
      <vt:lpstr>Planteamiento del problema</vt:lpstr>
      <vt:lpstr>Objetivo General</vt:lpstr>
      <vt:lpstr>Presentación de PowerPoint</vt:lpstr>
      <vt:lpstr>Marco Teórico</vt:lpstr>
      <vt:lpstr>Presentación de PowerPoint</vt:lpstr>
      <vt:lpstr>Presentación de PowerPoint</vt:lpstr>
      <vt:lpstr>Metodología de la Investigación</vt:lpstr>
      <vt:lpstr>Investigación de Mercado- Fase Cualitativa </vt:lpstr>
      <vt:lpstr>Fase cuantitativa de la Investigación de Mercados</vt:lpstr>
      <vt:lpstr>Presentación de PowerPoint</vt:lpstr>
      <vt:lpstr>Presentación de PowerPoint</vt:lpstr>
      <vt:lpstr>Subestratos</vt:lpstr>
      <vt:lpstr>Análisis Univariado</vt:lpstr>
      <vt:lpstr>Análisis Univariado</vt:lpstr>
      <vt:lpstr>Presentación de PowerPoint</vt:lpstr>
      <vt:lpstr>Análisis Univariado </vt:lpstr>
      <vt:lpstr>Análisis Bivariado</vt:lpstr>
      <vt:lpstr>Análisis Bivariado</vt:lpstr>
      <vt:lpstr>Comprobación de la Hipótesis</vt:lpstr>
      <vt:lpstr>Análisis de la Demanda y Oferta</vt:lpstr>
      <vt:lpstr>Demanda Insatisfecha</vt:lpstr>
      <vt:lpstr>Análisis Técnico</vt:lpstr>
      <vt:lpstr>Presentación de PowerPoint</vt:lpstr>
      <vt:lpstr>Diseño de Planta</vt:lpstr>
      <vt:lpstr>Organización del proyecto</vt:lpstr>
      <vt:lpstr>Estudio Económico Financiero</vt:lpstr>
      <vt:lpstr>Evaluación Financiera</vt:lpstr>
      <vt:lpstr>Relación Beneficio Costo</vt:lpstr>
      <vt:lpstr>Punto de Equilibrio</vt:lpstr>
      <vt:lpstr>Conclusiones</vt:lpstr>
      <vt:lpstr>Recomendaciones</vt:lpstr>
      <vt:lpstr>GRACIAS POR SU ATENCIÓN</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70</cp:revision>
  <dcterms:created xsi:type="dcterms:W3CDTF">2017-07-25T03:19:34Z</dcterms:created>
  <dcterms:modified xsi:type="dcterms:W3CDTF">2017-07-31T18:30:57Z</dcterms:modified>
</cp:coreProperties>
</file>