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6" r:id="rId3"/>
    <p:sldId id="267" r:id="rId4"/>
    <p:sldId id="258" r:id="rId5"/>
    <p:sldId id="257" r:id="rId6"/>
    <p:sldId id="264" r:id="rId7"/>
    <p:sldId id="268" r:id="rId8"/>
    <p:sldId id="265" r:id="rId9"/>
    <p:sldId id="269" r:id="rId10"/>
    <p:sldId id="270" r:id="rId11"/>
    <p:sldId id="259" r:id="rId12"/>
    <p:sldId id="272" r:id="rId13"/>
    <p:sldId id="274" r:id="rId14"/>
    <p:sldId id="273" r:id="rId15"/>
    <p:sldId id="276" r:id="rId16"/>
    <p:sldId id="275" r:id="rId17"/>
    <p:sldId id="278" r:id="rId18"/>
    <p:sldId id="277" r:id="rId19"/>
    <p:sldId id="263" r:id="rId20"/>
    <p:sldId id="279" r:id="rId21"/>
    <p:sldId id="280" r:id="rId22"/>
    <p:sldId id="281" r:id="rId23"/>
    <p:sldId id="282" r:id="rId24"/>
    <p:sldId id="283" r:id="rId25"/>
    <p:sldId id="284" r:id="rId26"/>
    <p:sldId id="28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6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Andre\Desktop\TESIS\grafico%20parcitipacion%20rf%20y%20rv.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Andre\Desktop\COMO%20FUNCION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Century Gothic" panose="020B0502020202020204" pitchFamily="34" charset="0"/>
                <a:ea typeface="+mn-ea"/>
                <a:cs typeface="+mn-cs"/>
              </a:defRPr>
            </a:pPr>
            <a:r>
              <a:rPr lang="es-EC" sz="1800" b="1" dirty="0"/>
              <a:t>NEGOCIACIONES POR TIPO DE RENTA</a:t>
            </a:r>
          </a:p>
        </c:rich>
      </c:tx>
      <c:layout/>
      <c:overlay val="0"/>
      <c:spPr>
        <a:noFill/>
        <a:ln>
          <a:noFill/>
        </a:ln>
        <a:effectLst/>
      </c:spPr>
    </c:title>
    <c:autoTitleDeleted val="0"/>
    <c:plotArea>
      <c:layout/>
      <c:barChart>
        <c:barDir val="col"/>
        <c:grouping val="stacked"/>
        <c:varyColors val="0"/>
        <c:ser>
          <c:idx val="0"/>
          <c:order val="0"/>
          <c:tx>
            <c:strRef>
              <c:f>Hoja1!$B$12</c:f>
              <c:strCache>
                <c:ptCount val="1"/>
                <c:pt idx="0">
                  <c:v>Renta Fija</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Hoja1!$A$13:$A$19</c:f>
              <c:numCache>
                <c:formatCode>General</c:formatCode>
                <c:ptCount val="7"/>
                <c:pt idx="0">
                  <c:v>2010</c:v>
                </c:pt>
                <c:pt idx="1">
                  <c:v>2011</c:v>
                </c:pt>
                <c:pt idx="2">
                  <c:v>2012</c:v>
                </c:pt>
                <c:pt idx="3">
                  <c:v>2013</c:v>
                </c:pt>
                <c:pt idx="4">
                  <c:v>2014</c:v>
                </c:pt>
                <c:pt idx="5">
                  <c:v>2015</c:v>
                </c:pt>
                <c:pt idx="6">
                  <c:v>2016</c:v>
                </c:pt>
              </c:numCache>
            </c:numRef>
          </c:cat>
          <c:val>
            <c:numRef>
              <c:f>Hoja1!$B$13:$B$19</c:f>
              <c:numCache>
                <c:formatCode>0%</c:formatCode>
                <c:ptCount val="7"/>
                <c:pt idx="0">
                  <c:v>0.97413082299337905</c:v>
                </c:pt>
                <c:pt idx="1">
                  <c:v>0.96997396185113371</c:v>
                </c:pt>
                <c:pt idx="2">
                  <c:v>0.96154469030715961</c:v>
                </c:pt>
                <c:pt idx="3">
                  <c:v>0.96014122576376171</c:v>
                </c:pt>
                <c:pt idx="4">
                  <c:v>0.84053207934425378</c:v>
                </c:pt>
                <c:pt idx="5">
                  <c:v>0.98461121756761494</c:v>
                </c:pt>
                <c:pt idx="6">
                  <c:v>0.98843803053786916</c:v>
                </c:pt>
              </c:numCache>
            </c:numRef>
          </c:val>
        </c:ser>
        <c:ser>
          <c:idx val="1"/>
          <c:order val="1"/>
          <c:tx>
            <c:strRef>
              <c:f>Hoja1!$C$12</c:f>
              <c:strCache>
                <c:ptCount val="1"/>
                <c:pt idx="0">
                  <c:v>Renta Variable</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Hoja1!$A$13:$A$19</c:f>
              <c:numCache>
                <c:formatCode>General</c:formatCode>
                <c:ptCount val="7"/>
                <c:pt idx="0">
                  <c:v>2010</c:v>
                </c:pt>
                <c:pt idx="1">
                  <c:v>2011</c:v>
                </c:pt>
                <c:pt idx="2">
                  <c:v>2012</c:v>
                </c:pt>
                <c:pt idx="3">
                  <c:v>2013</c:v>
                </c:pt>
                <c:pt idx="4">
                  <c:v>2014</c:v>
                </c:pt>
                <c:pt idx="5">
                  <c:v>2015</c:v>
                </c:pt>
                <c:pt idx="6">
                  <c:v>2016</c:v>
                </c:pt>
              </c:numCache>
            </c:numRef>
          </c:cat>
          <c:val>
            <c:numRef>
              <c:f>Hoja1!$C$13:$C$19</c:f>
              <c:numCache>
                <c:formatCode>0%</c:formatCode>
                <c:ptCount val="7"/>
                <c:pt idx="0">
                  <c:v>2.586917700662094E-2</c:v>
                </c:pt>
                <c:pt idx="1">
                  <c:v>3.002603814886631E-2</c:v>
                </c:pt>
                <c:pt idx="2">
                  <c:v>3.8455309692840431E-2</c:v>
                </c:pt>
                <c:pt idx="3">
                  <c:v>3.9858774236238292E-2</c:v>
                </c:pt>
                <c:pt idx="4">
                  <c:v>0.15946792065574622</c:v>
                </c:pt>
                <c:pt idx="5">
                  <c:v>1.5388782432385039E-2</c:v>
                </c:pt>
                <c:pt idx="6">
                  <c:v>1.1561969462130789E-2</c:v>
                </c:pt>
              </c:numCache>
            </c:numRef>
          </c:val>
        </c:ser>
        <c:dLbls>
          <c:dLblPos val="ctr"/>
          <c:showLegendKey val="0"/>
          <c:showVal val="1"/>
          <c:showCatName val="0"/>
          <c:showSerName val="0"/>
          <c:showPercent val="0"/>
          <c:showBubbleSize val="0"/>
        </c:dLbls>
        <c:gapWidth val="150"/>
        <c:overlap val="100"/>
        <c:axId val="120474240"/>
        <c:axId val="121594240"/>
      </c:barChart>
      <c:catAx>
        <c:axId val="120474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s-EC"/>
          </a:p>
        </c:txPr>
        <c:crossAx val="121594240"/>
        <c:crosses val="autoZero"/>
        <c:auto val="1"/>
        <c:lblAlgn val="ctr"/>
        <c:lblOffset val="100"/>
        <c:noMultiLvlLbl val="0"/>
      </c:catAx>
      <c:valAx>
        <c:axId val="12159424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047424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s-EC"/>
        </a:p>
      </c:txPr>
    </c:legend>
    <c:plotVisOnly val="1"/>
    <c:dispBlanksAs val="gap"/>
    <c:showDLblsOverMax val="0"/>
  </c:chart>
  <c:spPr>
    <a:noFill/>
    <a:ln>
      <a:noFill/>
    </a:ln>
    <a:effectLst/>
  </c:spPr>
  <c:txPr>
    <a:bodyPr/>
    <a:lstStyle/>
    <a:p>
      <a:pPr>
        <a:defRPr sz="1200">
          <a:solidFill>
            <a:schemeClr val="tx1"/>
          </a:solidFill>
          <a:latin typeface="Century Gothic" panose="020B0502020202020204" pitchFamily="34" charset="0"/>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Century Gothic" panose="020B0502020202020204" pitchFamily="34" charset="0"/>
                <a:ea typeface="+mn-ea"/>
                <a:cs typeface="+mn-cs"/>
              </a:defRPr>
            </a:pPr>
            <a:r>
              <a:rPr lang="es-EC" sz="1800" b="1" dirty="0"/>
              <a:t>NEGOCIACIONES POR TIPO DE MERCADO</a:t>
            </a:r>
          </a:p>
        </c:rich>
      </c:tx>
      <c:layout/>
      <c:overlay val="0"/>
      <c:spPr>
        <a:noFill/>
        <a:ln>
          <a:noFill/>
        </a:ln>
        <a:effectLst/>
      </c:spPr>
    </c:title>
    <c:autoTitleDeleted val="0"/>
    <c:plotArea>
      <c:layout/>
      <c:barChart>
        <c:barDir val="col"/>
        <c:grouping val="clustered"/>
        <c:varyColors val="0"/>
        <c:ser>
          <c:idx val="0"/>
          <c:order val="0"/>
          <c:tx>
            <c:strRef>
              <c:f>Hoja3!$H$24:$H$25</c:f>
              <c:strCache>
                <c:ptCount val="2"/>
                <c:pt idx="0">
                  <c:v>MERCADO</c:v>
                </c:pt>
                <c:pt idx="1">
                  <c:v>PRIMARIO</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Hoja3!$G$26:$G$30</c:f>
              <c:numCache>
                <c:formatCode>General</c:formatCode>
                <c:ptCount val="5"/>
                <c:pt idx="0">
                  <c:v>2012</c:v>
                </c:pt>
                <c:pt idx="1">
                  <c:v>2013</c:v>
                </c:pt>
                <c:pt idx="2">
                  <c:v>2014</c:v>
                </c:pt>
                <c:pt idx="3">
                  <c:v>2015</c:v>
                </c:pt>
                <c:pt idx="4">
                  <c:v>2016</c:v>
                </c:pt>
              </c:numCache>
            </c:numRef>
          </c:cat>
          <c:val>
            <c:numRef>
              <c:f>Hoja3!$H$26:$H$30</c:f>
              <c:numCache>
                <c:formatCode>0%</c:formatCode>
                <c:ptCount val="5"/>
                <c:pt idx="0" formatCode="0.00%">
                  <c:v>0.69550000000000001</c:v>
                </c:pt>
                <c:pt idx="1">
                  <c:v>0.78</c:v>
                </c:pt>
                <c:pt idx="2">
                  <c:v>0.74</c:v>
                </c:pt>
                <c:pt idx="3">
                  <c:v>0.81</c:v>
                </c:pt>
                <c:pt idx="4">
                  <c:v>0.84</c:v>
                </c:pt>
              </c:numCache>
            </c:numRef>
          </c:val>
        </c:ser>
        <c:dLbls>
          <c:showLegendKey val="0"/>
          <c:showVal val="0"/>
          <c:showCatName val="0"/>
          <c:showSerName val="0"/>
          <c:showPercent val="0"/>
          <c:showBubbleSize val="0"/>
        </c:dLbls>
        <c:gapWidth val="150"/>
        <c:axId val="121535104"/>
        <c:axId val="121536896"/>
      </c:barChart>
      <c:lineChart>
        <c:grouping val="standard"/>
        <c:varyColors val="0"/>
        <c:ser>
          <c:idx val="1"/>
          <c:order val="1"/>
          <c:tx>
            <c:strRef>
              <c:f>Hoja3!$I$24:$I$25</c:f>
              <c:strCache>
                <c:ptCount val="2"/>
                <c:pt idx="0">
                  <c:v>MERCADO</c:v>
                </c:pt>
                <c:pt idx="1">
                  <c:v>SECUNDARIO</c:v>
                </c:pt>
              </c:strCache>
            </c:strRef>
          </c:tx>
          <c:spPr>
            <a:ln w="19050" cap="rnd">
              <a:solidFill>
                <a:schemeClr val="accent1">
                  <a:shade val="76000"/>
                </a:schemeClr>
              </a:solidFill>
              <a:round/>
            </a:ln>
            <a:effectLst/>
          </c:spPr>
          <c:marker>
            <c:symbol val="none"/>
          </c:marker>
          <c:cat>
            <c:numRef>
              <c:f>Hoja3!$G$26:$G$30</c:f>
              <c:numCache>
                <c:formatCode>General</c:formatCode>
                <c:ptCount val="5"/>
                <c:pt idx="0">
                  <c:v>2012</c:v>
                </c:pt>
                <c:pt idx="1">
                  <c:v>2013</c:v>
                </c:pt>
                <c:pt idx="2">
                  <c:v>2014</c:v>
                </c:pt>
                <c:pt idx="3">
                  <c:v>2015</c:v>
                </c:pt>
                <c:pt idx="4">
                  <c:v>2016</c:v>
                </c:pt>
              </c:numCache>
            </c:numRef>
          </c:cat>
          <c:val>
            <c:numRef>
              <c:f>Hoja3!$I$26:$I$30</c:f>
              <c:numCache>
                <c:formatCode>0%</c:formatCode>
                <c:ptCount val="5"/>
                <c:pt idx="0" formatCode="0.00%">
                  <c:v>0.30449999999999999</c:v>
                </c:pt>
                <c:pt idx="1">
                  <c:v>0.22</c:v>
                </c:pt>
                <c:pt idx="2">
                  <c:v>0.26</c:v>
                </c:pt>
                <c:pt idx="3">
                  <c:v>0.19</c:v>
                </c:pt>
                <c:pt idx="4">
                  <c:v>0.17</c:v>
                </c:pt>
              </c:numCache>
            </c:numRef>
          </c:val>
          <c:smooth val="0"/>
        </c:ser>
        <c:dLbls>
          <c:showLegendKey val="0"/>
          <c:showVal val="0"/>
          <c:showCatName val="0"/>
          <c:showSerName val="0"/>
          <c:showPercent val="0"/>
          <c:showBubbleSize val="0"/>
        </c:dLbls>
        <c:marker val="1"/>
        <c:smooth val="0"/>
        <c:axId val="121535104"/>
        <c:axId val="121536896"/>
      </c:lineChart>
      <c:catAx>
        <c:axId val="1215351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mn-cs"/>
              </a:defRPr>
            </a:pPr>
            <a:endParaRPr lang="es-EC"/>
          </a:p>
        </c:txPr>
        <c:crossAx val="121536896"/>
        <c:crosses val="autoZero"/>
        <c:auto val="1"/>
        <c:lblAlgn val="ctr"/>
        <c:lblOffset val="100"/>
        <c:noMultiLvlLbl val="0"/>
      </c:catAx>
      <c:valAx>
        <c:axId val="1215368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mn-cs"/>
              </a:defRPr>
            </a:pPr>
            <a:endParaRPr lang="es-EC"/>
          </a:p>
        </c:txPr>
        <c:crossAx val="121535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mn-cs"/>
            </a:defRPr>
          </a:pPr>
          <a:endParaRPr lang="es-EC"/>
        </a:p>
      </c:txPr>
    </c:legend>
    <c:plotVisOnly val="1"/>
    <c:dispBlanksAs val="gap"/>
    <c:showDLblsOverMax val="0"/>
  </c:chart>
  <c:spPr>
    <a:noFill/>
    <a:ln>
      <a:noFill/>
    </a:ln>
    <a:effectLst/>
  </c:spPr>
  <c:txPr>
    <a:bodyPr/>
    <a:lstStyle/>
    <a:p>
      <a:pPr>
        <a:defRPr>
          <a:solidFill>
            <a:schemeClr val="tx1"/>
          </a:solidFill>
          <a:latin typeface="Century Gothic" panose="020B0502020202020204" pitchFamily="34" charset="0"/>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hyperlink" Target="EMPRESA%20CEDAL.PNG" TargetMode="External"/><Relationship Id="rId1" Type="http://schemas.openxmlformats.org/officeDocument/2006/relationships/hyperlink" Target="INVERSIONISTA.PNG"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4DFE4D-0CC5-480C-BFD7-57719A43F682}" type="doc">
      <dgm:prSet loTypeId="urn:microsoft.com/office/officeart/2005/8/layout/radial5" loCatId="cycle" qsTypeId="urn:microsoft.com/office/officeart/2005/8/quickstyle/simple1" qsCatId="simple" csTypeId="urn:microsoft.com/office/officeart/2005/8/colors/accent1_3" csCatId="accent1" phldr="1"/>
      <dgm:spPr/>
      <dgm:t>
        <a:bodyPr/>
        <a:lstStyle/>
        <a:p>
          <a:endParaRPr lang="es-EC"/>
        </a:p>
      </dgm:t>
    </dgm:pt>
    <dgm:pt modelId="{6CCD3279-27A8-4563-A5DF-9C508D68E28B}">
      <dgm:prSet phldrT="[Texto]"/>
      <dgm:spPr/>
      <dgm:t>
        <a:bodyPr/>
        <a:lstStyle/>
        <a:p>
          <a:r>
            <a:rPr lang="es-EC" dirty="0" smtClean="0">
              <a:latin typeface="Century Gothic" panose="020B0502020202020204" pitchFamily="34" charset="0"/>
            </a:rPr>
            <a:t>Mercado de Capitales de Quito</a:t>
          </a:r>
          <a:endParaRPr lang="es-EC" dirty="0">
            <a:latin typeface="Century Gothic" panose="020B0502020202020204" pitchFamily="34" charset="0"/>
          </a:endParaRPr>
        </a:p>
      </dgm:t>
    </dgm:pt>
    <dgm:pt modelId="{0CB9B289-FEC8-4389-8A20-08697EF2C143}" type="parTrans" cxnId="{2B90A9AF-DC95-4D04-9A89-59B102FC54D2}">
      <dgm:prSet/>
      <dgm:spPr/>
      <dgm:t>
        <a:bodyPr/>
        <a:lstStyle/>
        <a:p>
          <a:endParaRPr lang="es-EC">
            <a:latin typeface="Century Gothic" panose="020B0502020202020204" pitchFamily="34" charset="0"/>
          </a:endParaRPr>
        </a:p>
      </dgm:t>
    </dgm:pt>
    <dgm:pt modelId="{D4E87514-8E9A-49D3-8BBD-D8C9C5166E30}" type="sibTrans" cxnId="{2B90A9AF-DC95-4D04-9A89-59B102FC54D2}">
      <dgm:prSet/>
      <dgm:spPr/>
      <dgm:t>
        <a:bodyPr/>
        <a:lstStyle/>
        <a:p>
          <a:endParaRPr lang="es-EC">
            <a:latin typeface="Century Gothic" panose="020B0502020202020204" pitchFamily="34" charset="0"/>
          </a:endParaRPr>
        </a:p>
      </dgm:t>
    </dgm:pt>
    <dgm:pt modelId="{493E4D1F-ACD9-4AC1-907E-E392E6326A15}">
      <dgm:prSet phldrT="[Texto]" custT="1"/>
      <dgm:spPr/>
      <dgm:t>
        <a:bodyPr/>
        <a:lstStyle/>
        <a:p>
          <a:r>
            <a:rPr lang="es-EC" sz="1400" dirty="0" smtClean="0">
              <a:latin typeface="Century Gothic" panose="020B0502020202020204" pitchFamily="34" charset="0"/>
            </a:rPr>
            <a:t>Bolsa de Valores</a:t>
          </a:r>
          <a:endParaRPr lang="es-EC" sz="1400" dirty="0">
            <a:latin typeface="Century Gothic" panose="020B0502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62B33E9C-473F-4995-857C-34EF19819509}" type="parTrans" cxnId="{7C1730CC-D9A1-45AF-BFC5-F1457BAE338D}">
      <dgm:prSet/>
      <dgm:spPr/>
      <dgm:t>
        <a:bodyPr/>
        <a:lstStyle/>
        <a:p>
          <a:endParaRPr lang="es-EC">
            <a:latin typeface="Century Gothic" panose="020B0502020202020204" pitchFamily="34" charset="0"/>
          </a:endParaRPr>
        </a:p>
      </dgm:t>
    </dgm:pt>
    <dgm:pt modelId="{D7B757D8-5434-457A-9211-65AC5F153F6D}" type="sibTrans" cxnId="{7C1730CC-D9A1-45AF-BFC5-F1457BAE338D}">
      <dgm:prSet/>
      <dgm:spPr/>
      <dgm:t>
        <a:bodyPr/>
        <a:lstStyle/>
        <a:p>
          <a:endParaRPr lang="es-EC">
            <a:latin typeface="Century Gothic" panose="020B0502020202020204" pitchFamily="34" charset="0"/>
          </a:endParaRPr>
        </a:p>
      </dgm:t>
    </dgm:pt>
    <dgm:pt modelId="{B1FB96BB-8B20-4677-AF23-95FAD519CC89}">
      <dgm:prSet phldrT="[Texto]" custT="1"/>
      <dgm:spPr/>
      <dgm:t>
        <a:bodyPr/>
        <a:lstStyle/>
        <a:p>
          <a:r>
            <a:rPr lang="es-EC" sz="1400" dirty="0" smtClean="0">
              <a:latin typeface="Century Gothic" panose="020B0502020202020204" pitchFamily="34" charset="0"/>
            </a:rPr>
            <a:t>Entidades de apoyo</a:t>
          </a:r>
          <a:endParaRPr lang="es-EC" sz="1400" dirty="0">
            <a:latin typeface="Century Gothic" panose="020B0502020202020204" pitchFamily="34" charset="0"/>
          </a:endParaRPr>
        </a:p>
      </dgm:t>
    </dgm:pt>
    <dgm:pt modelId="{043D11FD-96A3-4071-A32D-2A60A5581427}" type="parTrans" cxnId="{5541F018-2C4C-402B-8D5F-EE73AC371649}">
      <dgm:prSet/>
      <dgm:spPr/>
      <dgm:t>
        <a:bodyPr/>
        <a:lstStyle/>
        <a:p>
          <a:endParaRPr lang="es-EC">
            <a:latin typeface="Century Gothic" panose="020B0502020202020204" pitchFamily="34" charset="0"/>
          </a:endParaRPr>
        </a:p>
      </dgm:t>
    </dgm:pt>
    <dgm:pt modelId="{86579B6D-3A57-486B-82ED-437CD06893A6}" type="sibTrans" cxnId="{5541F018-2C4C-402B-8D5F-EE73AC371649}">
      <dgm:prSet/>
      <dgm:spPr/>
      <dgm:t>
        <a:bodyPr/>
        <a:lstStyle/>
        <a:p>
          <a:endParaRPr lang="es-EC">
            <a:latin typeface="Century Gothic" panose="020B0502020202020204" pitchFamily="34" charset="0"/>
          </a:endParaRPr>
        </a:p>
      </dgm:t>
    </dgm:pt>
    <dgm:pt modelId="{531930A9-F1E4-434B-B7B2-43F190B0F20A}">
      <dgm:prSet phldrT="[Texto]" custT="1"/>
      <dgm:spPr/>
      <dgm:t>
        <a:bodyPr/>
        <a:lstStyle/>
        <a:p>
          <a:r>
            <a:rPr lang="es-EC" sz="1400" dirty="0" smtClean="0">
              <a:latin typeface="Century Gothic" panose="020B0502020202020204" pitchFamily="34" charset="0"/>
            </a:rPr>
            <a:t>Entidades de control, normativas</a:t>
          </a:r>
          <a:endParaRPr lang="es-EC" sz="1400" dirty="0">
            <a:latin typeface="Century Gothic" panose="020B0502020202020204" pitchFamily="34" charset="0"/>
          </a:endParaRPr>
        </a:p>
      </dgm:t>
    </dgm:pt>
    <dgm:pt modelId="{D039207E-68FD-494D-98E1-332A88A12088}" type="parTrans" cxnId="{01F44B05-60A9-44A8-8C6E-75C25C99FA29}">
      <dgm:prSet/>
      <dgm:spPr/>
      <dgm:t>
        <a:bodyPr/>
        <a:lstStyle/>
        <a:p>
          <a:endParaRPr lang="es-EC">
            <a:latin typeface="Century Gothic" panose="020B0502020202020204" pitchFamily="34" charset="0"/>
          </a:endParaRPr>
        </a:p>
      </dgm:t>
    </dgm:pt>
    <dgm:pt modelId="{9921F7A1-771E-4E50-BD20-D768814E9249}" type="sibTrans" cxnId="{01F44B05-60A9-44A8-8C6E-75C25C99FA29}">
      <dgm:prSet/>
      <dgm:spPr/>
      <dgm:t>
        <a:bodyPr/>
        <a:lstStyle/>
        <a:p>
          <a:endParaRPr lang="es-EC">
            <a:latin typeface="Century Gothic" panose="020B0502020202020204" pitchFamily="34" charset="0"/>
          </a:endParaRPr>
        </a:p>
      </dgm:t>
    </dgm:pt>
    <dgm:pt modelId="{1FDE02DA-B1B4-42ED-B124-DE2BFF7158D2}">
      <dgm:prSet phldrT="[Texto]" custT="1"/>
      <dgm:spPr/>
      <dgm:t>
        <a:bodyPr/>
        <a:lstStyle/>
        <a:p>
          <a:r>
            <a:rPr lang="es-EC" sz="1400" dirty="0" smtClean="0">
              <a:latin typeface="Century Gothic" panose="020B0502020202020204" pitchFamily="34" charset="0"/>
            </a:rPr>
            <a:t>Casas de Valores</a:t>
          </a:r>
          <a:endParaRPr lang="es-EC" sz="1400" dirty="0">
            <a:latin typeface="Century Gothic" panose="020B0502020202020204" pitchFamily="34" charset="0"/>
          </a:endParaRPr>
        </a:p>
      </dgm:t>
    </dgm:pt>
    <dgm:pt modelId="{E351C250-B25E-4959-9E60-CA69A6B62CF1}" type="parTrans" cxnId="{AFBB8AF0-8A17-4149-8E5F-EFE3E7D19B26}">
      <dgm:prSet/>
      <dgm:spPr/>
      <dgm:t>
        <a:bodyPr/>
        <a:lstStyle/>
        <a:p>
          <a:endParaRPr lang="es-EC">
            <a:latin typeface="Century Gothic" panose="020B0502020202020204" pitchFamily="34" charset="0"/>
          </a:endParaRPr>
        </a:p>
      </dgm:t>
    </dgm:pt>
    <dgm:pt modelId="{CC7CF442-54DA-4348-9EC4-BD4AB4268658}" type="sibTrans" cxnId="{AFBB8AF0-8A17-4149-8E5F-EFE3E7D19B26}">
      <dgm:prSet/>
      <dgm:spPr/>
      <dgm:t>
        <a:bodyPr/>
        <a:lstStyle/>
        <a:p>
          <a:endParaRPr lang="es-EC">
            <a:latin typeface="Century Gothic" panose="020B0502020202020204" pitchFamily="34" charset="0"/>
          </a:endParaRPr>
        </a:p>
      </dgm:t>
    </dgm:pt>
    <dgm:pt modelId="{FBE549ED-C5D1-425E-9953-5B4F37ACF246}">
      <dgm:prSet custT="1"/>
      <dgm:spPr/>
      <dgm:t>
        <a:bodyPr/>
        <a:lstStyle/>
        <a:p>
          <a:r>
            <a:rPr lang="es-EC" sz="1100" dirty="0" smtClean="0">
              <a:latin typeface="Century Gothic" panose="020B0502020202020204" pitchFamily="34" charset="0"/>
            </a:rPr>
            <a:t>Moviliza recursos  para financiar las actividades productivas  a través de la negociación de títulos de renta fija y renta variable</a:t>
          </a:r>
          <a:endParaRPr lang="es-EC" sz="1100" dirty="0">
            <a:latin typeface="Century Gothic" panose="020B0502020202020204" pitchFamily="34" charset="0"/>
          </a:endParaRPr>
        </a:p>
      </dgm:t>
      <dgm:extLst>
        <a:ext uri="{E40237B7-FDA0-4F09-8148-C483321AD2D9}">
          <dgm14:cNvPr xmlns:dgm14="http://schemas.microsoft.com/office/drawing/2010/diagram" id="0" name="">
            <a:hlinkClick xmlns:r="http://schemas.openxmlformats.org/officeDocument/2006/relationships" r:id="rId2" action="ppaction://hlinkfile"/>
          </dgm14:cNvPr>
        </a:ext>
      </dgm:extLst>
    </dgm:pt>
    <dgm:pt modelId="{8FD435C7-C660-4D90-805A-ACEAFA5F6E9B}" type="parTrans" cxnId="{DF559FD3-2201-4F40-B8D8-623A0A23BB78}">
      <dgm:prSet/>
      <dgm:spPr/>
      <dgm:t>
        <a:bodyPr/>
        <a:lstStyle/>
        <a:p>
          <a:endParaRPr lang="es-EC">
            <a:latin typeface="Century Gothic" panose="020B0502020202020204" pitchFamily="34" charset="0"/>
          </a:endParaRPr>
        </a:p>
      </dgm:t>
    </dgm:pt>
    <dgm:pt modelId="{8F05731F-FD71-4DAC-9B24-9D05E5B3D164}" type="sibTrans" cxnId="{DF559FD3-2201-4F40-B8D8-623A0A23BB78}">
      <dgm:prSet/>
      <dgm:spPr/>
      <dgm:t>
        <a:bodyPr/>
        <a:lstStyle/>
        <a:p>
          <a:endParaRPr lang="es-EC">
            <a:latin typeface="Century Gothic" panose="020B0502020202020204" pitchFamily="34" charset="0"/>
          </a:endParaRPr>
        </a:p>
      </dgm:t>
    </dgm:pt>
    <dgm:pt modelId="{135DE8EF-BE92-4026-A71C-CF85E09AE0C1}">
      <dgm:prSet custT="1"/>
      <dgm:spPr/>
      <dgm:t>
        <a:bodyPr/>
        <a:lstStyle/>
        <a:p>
          <a:r>
            <a:rPr lang="es-EC" sz="1400" dirty="0" smtClean="0">
              <a:latin typeface="Century Gothic" panose="020B0502020202020204" pitchFamily="34" charset="0"/>
            </a:rPr>
            <a:t>Inversores</a:t>
          </a:r>
          <a:endParaRPr lang="es-EC" sz="1400" dirty="0">
            <a:latin typeface="Century Gothic" panose="020B0502020202020204" pitchFamily="34" charset="0"/>
          </a:endParaRPr>
        </a:p>
      </dgm:t>
    </dgm:pt>
    <dgm:pt modelId="{6D9F1AA3-80C6-4F96-B011-F88E5D7F44D3}" type="parTrans" cxnId="{CF331D35-2250-4EEC-BE05-C9F19CCE9351}">
      <dgm:prSet/>
      <dgm:spPr/>
      <dgm:t>
        <a:bodyPr/>
        <a:lstStyle/>
        <a:p>
          <a:endParaRPr lang="es-EC">
            <a:latin typeface="Century Gothic" panose="020B0502020202020204" pitchFamily="34" charset="0"/>
          </a:endParaRPr>
        </a:p>
      </dgm:t>
    </dgm:pt>
    <dgm:pt modelId="{7FAE137F-EDAF-4513-9825-DB3B67003EA4}" type="sibTrans" cxnId="{CF331D35-2250-4EEC-BE05-C9F19CCE9351}">
      <dgm:prSet/>
      <dgm:spPr/>
      <dgm:t>
        <a:bodyPr/>
        <a:lstStyle/>
        <a:p>
          <a:endParaRPr lang="es-EC">
            <a:latin typeface="Century Gothic" panose="020B0502020202020204" pitchFamily="34" charset="0"/>
          </a:endParaRPr>
        </a:p>
      </dgm:t>
    </dgm:pt>
    <dgm:pt modelId="{FB907BF5-9F3C-4400-8835-C8957D94CB60}" type="pres">
      <dgm:prSet presAssocID="{424DFE4D-0CC5-480C-BFD7-57719A43F682}" presName="Name0" presStyleCnt="0">
        <dgm:presLayoutVars>
          <dgm:chMax val="1"/>
          <dgm:dir/>
          <dgm:animLvl val="ctr"/>
          <dgm:resizeHandles val="exact"/>
        </dgm:presLayoutVars>
      </dgm:prSet>
      <dgm:spPr/>
      <dgm:t>
        <a:bodyPr/>
        <a:lstStyle/>
        <a:p>
          <a:endParaRPr lang="es-EC"/>
        </a:p>
      </dgm:t>
    </dgm:pt>
    <dgm:pt modelId="{37C645CB-A8E3-4F16-A957-77D71D397B66}" type="pres">
      <dgm:prSet presAssocID="{6CCD3279-27A8-4563-A5DF-9C508D68E28B}" presName="centerShape" presStyleLbl="node0" presStyleIdx="0" presStyleCnt="1"/>
      <dgm:spPr/>
      <dgm:t>
        <a:bodyPr/>
        <a:lstStyle/>
        <a:p>
          <a:endParaRPr lang="es-EC"/>
        </a:p>
      </dgm:t>
    </dgm:pt>
    <dgm:pt modelId="{C43198CD-C840-41B2-BA2C-032D382B406F}" type="pres">
      <dgm:prSet presAssocID="{62B33E9C-473F-4995-857C-34EF19819509}" presName="parTrans" presStyleLbl="sibTrans2D1" presStyleIdx="0" presStyleCnt="6"/>
      <dgm:spPr/>
      <dgm:t>
        <a:bodyPr/>
        <a:lstStyle/>
        <a:p>
          <a:endParaRPr lang="es-EC"/>
        </a:p>
      </dgm:t>
    </dgm:pt>
    <dgm:pt modelId="{5E362F26-8B58-4241-B094-2C461F65952A}" type="pres">
      <dgm:prSet presAssocID="{62B33E9C-473F-4995-857C-34EF19819509}" presName="connectorText" presStyleLbl="sibTrans2D1" presStyleIdx="0" presStyleCnt="6"/>
      <dgm:spPr/>
      <dgm:t>
        <a:bodyPr/>
        <a:lstStyle/>
        <a:p>
          <a:endParaRPr lang="es-EC"/>
        </a:p>
      </dgm:t>
    </dgm:pt>
    <dgm:pt modelId="{8FE7415A-6BB2-4FBF-8288-B38FC76DB7C4}" type="pres">
      <dgm:prSet presAssocID="{493E4D1F-ACD9-4AC1-907E-E392E6326A15}" presName="node" presStyleLbl="node1" presStyleIdx="0" presStyleCnt="6">
        <dgm:presLayoutVars>
          <dgm:bulletEnabled val="1"/>
        </dgm:presLayoutVars>
      </dgm:prSet>
      <dgm:spPr/>
      <dgm:t>
        <a:bodyPr/>
        <a:lstStyle/>
        <a:p>
          <a:endParaRPr lang="es-EC"/>
        </a:p>
      </dgm:t>
    </dgm:pt>
    <dgm:pt modelId="{A74EC5E6-E7DE-42AA-8920-4630FF0E8E48}" type="pres">
      <dgm:prSet presAssocID="{043D11FD-96A3-4071-A32D-2A60A5581427}" presName="parTrans" presStyleLbl="sibTrans2D1" presStyleIdx="1" presStyleCnt="6"/>
      <dgm:spPr/>
      <dgm:t>
        <a:bodyPr/>
        <a:lstStyle/>
        <a:p>
          <a:endParaRPr lang="es-EC"/>
        </a:p>
      </dgm:t>
    </dgm:pt>
    <dgm:pt modelId="{5F5586D7-FEEB-4E82-81EC-7C8C81524D15}" type="pres">
      <dgm:prSet presAssocID="{043D11FD-96A3-4071-A32D-2A60A5581427}" presName="connectorText" presStyleLbl="sibTrans2D1" presStyleIdx="1" presStyleCnt="6"/>
      <dgm:spPr/>
      <dgm:t>
        <a:bodyPr/>
        <a:lstStyle/>
        <a:p>
          <a:endParaRPr lang="es-EC"/>
        </a:p>
      </dgm:t>
    </dgm:pt>
    <dgm:pt modelId="{EF4FDB12-C904-4226-82F0-5CB7067E3A09}" type="pres">
      <dgm:prSet presAssocID="{B1FB96BB-8B20-4677-AF23-95FAD519CC89}" presName="node" presStyleLbl="node1" presStyleIdx="1" presStyleCnt="6" custRadScaleRad="90406" custRadScaleInc="389665">
        <dgm:presLayoutVars>
          <dgm:bulletEnabled val="1"/>
        </dgm:presLayoutVars>
      </dgm:prSet>
      <dgm:spPr/>
      <dgm:t>
        <a:bodyPr/>
        <a:lstStyle/>
        <a:p>
          <a:endParaRPr lang="es-EC"/>
        </a:p>
      </dgm:t>
    </dgm:pt>
    <dgm:pt modelId="{C723D9A7-FBCA-4071-B70D-9222CD91BC3C}" type="pres">
      <dgm:prSet presAssocID="{D039207E-68FD-494D-98E1-332A88A12088}" presName="parTrans" presStyleLbl="sibTrans2D1" presStyleIdx="2" presStyleCnt="6"/>
      <dgm:spPr/>
      <dgm:t>
        <a:bodyPr/>
        <a:lstStyle/>
        <a:p>
          <a:endParaRPr lang="es-EC"/>
        </a:p>
      </dgm:t>
    </dgm:pt>
    <dgm:pt modelId="{2D22218A-523E-4024-8866-EE3102A4EA51}" type="pres">
      <dgm:prSet presAssocID="{D039207E-68FD-494D-98E1-332A88A12088}" presName="connectorText" presStyleLbl="sibTrans2D1" presStyleIdx="2" presStyleCnt="6"/>
      <dgm:spPr/>
      <dgm:t>
        <a:bodyPr/>
        <a:lstStyle/>
        <a:p>
          <a:endParaRPr lang="es-EC"/>
        </a:p>
      </dgm:t>
    </dgm:pt>
    <dgm:pt modelId="{75CE4D6E-AE4B-4640-A21A-50F94C4E27AF}" type="pres">
      <dgm:prSet presAssocID="{531930A9-F1E4-434B-B7B2-43F190B0F20A}" presName="node" presStyleLbl="node1" presStyleIdx="2" presStyleCnt="6">
        <dgm:presLayoutVars>
          <dgm:bulletEnabled val="1"/>
        </dgm:presLayoutVars>
      </dgm:prSet>
      <dgm:spPr/>
      <dgm:t>
        <a:bodyPr/>
        <a:lstStyle/>
        <a:p>
          <a:endParaRPr lang="es-EC"/>
        </a:p>
      </dgm:t>
    </dgm:pt>
    <dgm:pt modelId="{572E5E32-94F4-48AA-8061-4B5E473F5454}" type="pres">
      <dgm:prSet presAssocID="{E351C250-B25E-4959-9E60-CA69A6B62CF1}" presName="parTrans" presStyleLbl="sibTrans2D1" presStyleIdx="3" presStyleCnt="6"/>
      <dgm:spPr/>
      <dgm:t>
        <a:bodyPr/>
        <a:lstStyle/>
        <a:p>
          <a:endParaRPr lang="es-EC"/>
        </a:p>
      </dgm:t>
    </dgm:pt>
    <dgm:pt modelId="{8FF64F4B-94DD-4BE9-B55A-C76971F3DA36}" type="pres">
      <dgm:prSet presAssocID="{E351C250-B25E-4959-9E60-CA69A6B62CF1}" presName="connectorText" presStyleLbl="sibTrans2D1" presStyleIdx="3" presStyleCnt="6"/>
      <dgm:spPr/>
      <dgm:t>
        <a:bodyPr/>
        <a:lstStyle/>
        <a:p>
          <a:endParaRPr lang="es-EC"/>
        </a:p>
      </dgm:t>
    </dgm:pt>
    <dgm:pt modelId="{90362AD8-792C-4364-9B80-169A0C579452}" type="pres">
      <dgm:prSet presAssocID="{1FDE02DA-B1B4-42ED-B124-DE2BFF7158D2}" presName="node" presStyleLbl="node1" presStyleIdx="3" presStyleCnt="6" custRadScaleRad="110895" custRadScaleInc="-390274">
        <dgm:presLayoutVars>
          <dgm:bulletEnabled val="1"/>
        </dgm:presLayoutVars>
      </dgm:prSet>
      <dgm:spPr/>
      <dgm:t>
        <a:bodyPr/>
        <a:lstStyle/>
        <a:p>
          <a:endParaRPr lang="es-EC"/>
        </a:p>
      </dgm:t>
    </dgm:pt>
    <dgm:pt modelId="{FAA8C7BB-DF5F-41D6-8A62-C9420485A969}" type="pres">
      <dgm:prSet presAssocID="{8FD435C7-C660-4D90-805A-ACEAFA5F6E9B}" presName="parTrans" presStyleLbl="sibTrans2D1" presStyleIdx="4" presStyleCnt="6"/>
      <dgm:spPr/>
      <dgm:t>
        <a:bodyPr/>
        <a:lstStyle/>
        <a:p>
          <a:endParaRPr lang="es-EC"/>
        </a:p>
      </dgm:t>
    </dgm:pt>
    <dgm:pt modelId="{2E2EAA52-2617-4C80-B625-C6357DA07806}" type="pres">
      <dgm:prSet presAssocID="{8FD435C7-C660-4D90-805A-ACEAFA5F6E9B}" presName="connectorText" presStyleLbl="sibTrans2D1" presStyleIdx="4" presStyleCnt="6"/>
      <dgm:spPr/>
      <dgm:t>
        <a:bodyPr/>
        <a:lstStyle/>
        <a:p>
          <a:endParaRPr lang="es-EC"/>
        </a:p>
      </dgm:t>
    </dgm:pt>
    <dgm:pt modelId="{57DABC65-14AD-4243-8A17-9288D0DC91B9}" type="pres">
      <dgm:prSet presAssocID="{FBE549ED-C5D1-425E-9953-5B4F37ACF246}" presName="node" presStyleLbl="node1" presStyleIdx="4" presStyleCnt="6" custRadScaleRad="114406" custRadScaleInc="215565">
        <dgm:presLayoutVars>
          <dgm:bulletEnabled val="1"/>
        </dgm:presLayoutVars>
      </dgm:prSet>
      <dgm:spPr/>
      <dgm:t>
        <a:bodyPr/>
        <a:lstStyle/>
        <a:p>
          <a:endParaRPr lang="es-EC"/>
        </a:p>
      </dgm:t>
    </dgm:pt>
    <dgm:pt modelId="{FDB7C423-1636-404E-98C7-E47C81154411}" type="pres">
      <dgm:prSet presAssocID="{6D9F1AA3-80C6-4F96-B011-F88E5D7F44D3}" presName="parTrans" presStyleLbl="sibTrans2D1" presStyleIdx="5" presStyleCnt="6"/>
      <dgm:spPr/>
      <dgm:t>
        <a:bodyPr/>
        <a:lstStyle/>
        <a:p>
          <a:endParaRPr lang="es-EC"/>
        </a:p>
      </dgm:t>
    </dgm:pt>
    <dgm:pt modelId="{44CB303B-94BC-4DC6-91D8-17FE6D6F56E2}" type="pres">
      <dgm:prSet presAssocID="{6D9F1AA3-80C6-4F96-B011-F88E5D7F44D3}" presName="connectorText" presStyleLbl="sibTrans2D1" presStyleIdx="5" presStyleCnt="6"/>
      <dgm:spPr/>
      <dgm:t>
        <a:bodyPr/>
        <a:lstStyle/>
        <a:p>
          <a:endParaRPr lang="es-EC"/>
        </a:p>
      </dgm:t>
    </dgm:pt>
    <dgm:pt modelId="{9A40D03A-0C84-4330-88E0-5FAFA093B7EB}" type="pres">
      <dgm:prSet presAssocID="{135DE8EF-BE92-4026-A71C-CF85E09AE0C1}" presName="node" presStyleLbl="node1" presStyleIdx="5" presStyleCnt="6" custRadScaleRad="91864" custRadScaleInc="-201833">
        <dgm:presLayoutVars>
          <dgm:bulletEnabled val="1"/>
        </dgm:presLayoutVars>
      </dgm:prSet>
      <dgm:spPr/>
      <dgm:t>
        <a:bodyPr/>
        <a:lstStyle/>
        <a:p>
          <a:endParaRPr lang="es-EC"/>
        </a:p>
      </dgm:t>
    </dgm:pt>
  </dgm:ptLst>
  <dgm:cxnLst>
    <dgm:cxn modelId="{2B90A9AF-DC95-4D04-9A89-59B102FC54D2}" srcId="{424DFE4D-0CC5-480C-BFD7-57719A43F682}" destId="{6CCD3279-27A8-4563-A5DF-9C508D68E28B}" srcOrd="0" destOrd="0" parTransId="{0CB9B289-FEC8-4389-8A20-08697EF2C143}" sibTransId="{D4E87514-8E9A-49D3-8BBD-D8C9C5166E30}"/>
    <dgm:cxn modelId="{DF559FD3-2201-4F40-B8D8-623A0A23BB78}" srcId="{6CCD3279-27A8-4563-A5DF-9C508D68E28B}" destId="{FBE549ED-C5D1-425E-9953-5B4F37ACF246}" srcOrd="4" destOrd="0" parTransId="{8FD435C7-C660-4D90-805A-ACEAFA5F6E9B}" sibTransId="{8F05731F-FD71-4DAC-9B24-9D05E5B3D164}"/>
    <dgm:cxn modelId="{64031529-6126-442B-B5F1-7C23E4781F7E}" type="presOf" srcId="{424DFE4D-0CC5-480C-BFD7-57719A43F682}" destId="{FB907BF5-9F3C-4400-8835-C8957D94CB60}" srcOrd="0" destOrd="0" presId="urn:microsoft.com/office/officeart/2005/8/layout/radial5"/>
    <dgm:cxn modelId="{25A9B4C2-7860-4598-993A-C8A68F4C5895}" type="presOf" srcId="{D039207E-68FD-494D-98E1-332A88A12088}" destId="{2D22218A-523E-4024-8866-EE3102A4EA51}" srcOrd="1" destOrd="0" presId="urn:microsoft.com/office/officeart/2005/8/layout/radial5"/>
    <dgm:cxn modelId="{BAC564A2-6E1D-4674-B542-F1B618F15CDD}" type="presOf" srcId="{8FD435C7-C660-4D90-805A-ACEAFA5F6E9B}" destId="{2E2EAA52-2617-4C80-B625-C6357DA07806}" srcOrd="1" destOrd="0" presId="urn:microsoft.com/office/officeart/2005/8/layout/radial5"/>
    <dgm:cxn modelId="{7C1730CC-D9A1-45AF-BFC5-F1457BAE338D}" srcId="{6CCD3279-27A8-4563-A5DF-9C508D68E28B}" destId="{493E4D1F-ACD9-4AC1-907E-E392E6326A15}" srcOrd="0" destOrd="0" parTransId="{62B33E9C-473F-4995-857C-34EF19819509}" sibTransId="{D7B757D8-5434-457A-9211-65AC5F153F6D}"/>
    <dgm:cxn modelId="{FC529771-FCF8-4EDE-A819-C9C3ED6367EF}" type="presOf" srcId="{493E4D1F-ACD9-4AC1-907E-E392E6326A15}" destId="{8FE7415A-6BB2-4FBF-8288-B38FC76DB7C4}" srcOrd="0" destOrd="0" presId="urn:microsoft.com/office/officeart/2005/8/layout/radial5"/>
    <dgm:cxn modelId="{DB0028A6-818A-4F22-9373-F931E5D3DD19}" type="presOf" srcId="{62B33E9C-473F-4995-857C-34EF19819509}" destId="{5E362F26-8B58-4241-B094-2C461F65952A}" srcOrd="1" destOrd="0" presId="urn:microsoft.com/office/officeart/2005/8/layout/radial5"/>
    <dgm:cxn modelId="{4F97FBB8-8D85-4E47-A635-8785CAEBC98A}" type="presOf" srcId="{043D11FD-96A3-4071-A32D-2A60A5581427}" destId="{5F5586D7-FEEB-4E82-81EC-7C8C81524D15}" srcOrd="1" destOrd="0" presId="urn:microsoft.com/office/officeart/2005/8/layout/radial5"/>
    <dgm:cxn modelId="{322A62FD-AA28-43AE-81DD-39D9C80A77A0}" type="presOf" srcId="{8FD435C7-C660-4D90-805A-ACEAFA5F6E9B}" destId="{FAA8C7BB-DF5F-41D6-8A62-C9420485A969}" srcOrd="0" destOrd="0" presId="urn:microsoft.com/office/officeart/2005/8/layout/radial5"/>
    <dgm:cxn modelId="{CF331D35-2250-4EEC-BE05-C9F19CCE9351}" srcId="{6CCD3279-27A8-4563-A5DF-9C508D68E28B}" destId="{135DE8EF-BE92-4026-A71C-CF85E09AE0C1}" srcOrd="5" destOrd="0" parTransId="{6D9F1AA3-80C6-4F96-B011-F88E5D7F44D3}" sibTransId="{7FAE137F-EDAF-4513-9825-DB3B67003EA4}"/>
    <dgm:cxn modelId="{7244F056-6D0F-413A-ADF1-57B217338F24}" type="presOf" srcId="{E351C250-B25E-4959-9E60-CA69A6B62CF1}" destId="{8FF64F4B-94DD-4BE9-B55A-C76971F3DA36}" srcOrd="1" destOrd="0" presId="urn:microsoft.com/office/officeart/2005/8/layout/radial5"/>
    <dgm:cxn modelId="{7CEB70B4-48F3-44CA-AC15-0ABDAF8A010A}" type="presOf" srcId="{531930A9-F1E4-434B-B7B2-43F190B0F20A}" destId="{75CE4D6E-AE4B-4640-A21A-50F94C4E27AF}" srcOrd="0" destOrd="0" presId="urn:microsoft.com/office/officeart/2005/8/layout/radial5"/>
    <dgm:cxn modelId="{01F44B05-60A9-44A8-8C6E-75C25C99FA29}" srcId="{6CCD3279-27A8-4563-A5DF-9C508D68E28B}" destId="{531930A9-F1E4-434B-B7B2-43F190B0F20A}" srcOrd="2" destOrd="0" parTransId="{D039207E-68FD-494D-98E1-332A88A12088}" sibTransId="{9921F7A1-771E-4E50-BD20-D768814E9249}"/>
    <dgm:cxn modelId="{54153D9B-CDA0-4DB4-86CA-DEE1DCFAAC94}" type="presOf" srcId="{043D11FD-96A3-4071-A32D-2A60A5581427}" destId="{A74EC5E6-E7DE-42AA-8920-4630FF0E8E48}" srcOrd="0" destOrd="0" presId="urn:microsoft.com/office/officeart/2005/8/layout/radial5"/>
    <dgm:cxn modelId="{1722A7EA-146A-44B7-8C6E-F58417B8CC6B}" type="presOf" srcId="{6D9F1AA3-80C6-4F96-B011-F88E5D7F44D3}" destId="{FDB7C423-1636-404E-98C7-E47C81154411}" srcOrd="0" destOrd="0" presId="urn:microsoft.com/office/officeart/2005/8/layout/radial5"/>
    <dgm:cxn modelId="{5DDD1FBA-5196-42C1-886A-32AD2291D4D4}" type="presOf" srcId="{6D9F1AA3-80C6-4F96-B011-F88E5D7F44D3}" destId="{44CB303B-94BC-4DC6-91D8-17FE6D6F56E2}" srcOrd="1" destOrd="0" presId="urn:microsoft.com/office/officeart/2005/8/layout/radial5"/>
    <dgm:cxn modelId="{8392F6B5-C812-4313-9620-DB0F11D9E4C3}" type="presOf" srcId="{FBE549ED-C5D1-425E-9953-5B4F37ACF246}" destId="{57DABC65-14AD-4243-8A17-9288D0DC91B9}" srcOrd="0" destOrd="0" presId="urn:microsoft.com/office/officeart/2005/8/layout/radial5"/>
    <dgm:cxn modelId="{AFBB8AF0-8A17-4149-8E5F-EFE3E7D19B26}" srcId="{6CCD3279-27A8-4563-A5DF-9C508D68E28B}" destId="{1FDE02DA-B1B4-42ED-B124-DE2BFF7158D2}" srcOrd="3" destOrd="0" parTransId="{E351C250-B25E-4959-9E60-CA69A6B62CF1}" sibTransId="{CC7CF442-54DA-4348-9EC4-BD4AB4268658}"/>
    <dgm:cxn modelId="{8C138E2F-C76D-4D3C-BDF6-2465FB0EFCA8}" type="presOf" srcId="{D039207E-68FD-494D-98E1-332A88A12088}" destId="{C723D9A7-FBCA-4071-B70D-9222CD91BC3C}" srcOrd="0" destOrd="0" presId="urn:microsoft.com/office/officeart/2005/8/layout/radial5"/>
    <dgm:cxn modelId="{C73AB291-3314-4404-A19C-E4D59E1BD791}" type="presOf" srcId="{62B33E9C-473F-4995-857C-34EF19819509}" destId="{C43198CD-C840-41B2-BA2C-032D382B406F}" srcOrd="0" destOrd="0" presId="urn:microsoft.com/office/officeart/2005/8/layout/radial5"/>
    <dgm:cxn modelId="{5541F018-2C4C-402B-8D5F-EE73AC371649}" srcId="{6CCD3279-27A8-4563-A5DF-9C508D68E28B}" destId="{B1FB96BB-8B20-4677-AF23-95FAD519CC89}" srcOrd="1" destOrd="0" parTransId="{043D11FD-96A3-4071-A32D-2A60A5581427}" sibTransId="{86579B6D-3A57-486B-82ED-437CD06893A6}"/>
    <dgm:cxn modelId="{99CB4497-5FC8-45F8-806E-63EC4F8593C9}" type="presOf" srcId="{1FDE02DA-B1B4-42ED-B124-DE2BFF7158D2}" destId="{90362AD8-792C-4364-9B80-169A0C579452}" srcOrd="0" destOrd="0" presId="urn:microsoft.com/office/officeart/2005/8/layout/radial5"/>
    <dgm:cxn modelId="{B7A33566-6D08-4AB0-9F38-88C8F0D4419B}" type="presOf" srcId="{B1FB96BB-8B20-4677-AF23-95FAD519CC89}" destId="{EF4FDB12-C904-4226-82F0-5CB7067E3A09}" srcOrd="0" destOrd="0" presId="urn:microsoft.com/office/officeart/2005/8/layout/radial5"/>
    <dgm:cxn modelId="{8F4657F8-09F1-41B8-AE3C-45BDE34EFACA}" type="presOf" srcId="{E351C250-B25E-4959-9E60-CA69A6B62CF1}" destId="{572E5E32-94F4-48AA-8061-4B5E473F5454}" srcOrd="0" destOrd="0" presId="urn:microsoft.com/office/officeart/2005/8/layout/radial5"/>
    <dgm:cxn modelId="{21E9B760-A87A-48AD-B156-5932CB583B42}" type="presOf" srcId="{6CCD3279-27A8-4563-A5DF-9C508D68E28B}" destId="{37C645CB-A8E3-4F16-A957-77D71D397B66}" srcOrd="0" destOrd="0" presId="urn:microsoft.com/office/officeart/2005/8/layout/radial5"/>
    <dgm:cxn modelId="{5742DFDA-221D-4B9D-970E-0135DCBFF133}" type="presOf" srcId="{135DE8EF-BE92-4026-A71C-CF85E09AE0C1}" destId="{9A40D03A-0C84-4330-88E0-5FAFA093B7EB}" srcOrd="0" destOrd="0" presId="urn:microsoft.com/office/officeart/2005/8/layout/radial5"/>
    <dgm:cxn modelId="{3B3C09BC-9467-40B6-8B07-E6CA2EB3A159}" type="presParOf" srcId="{FB907BF5-9F3C-4400-8835-C8957D94CB60}" destId="{37C645CB-A8E3-4F16-A957-77D71D397B66}" srcOrd="0" destOrd="0" presId="urn:microsoft.com/office/officeart/2005/8/layout/radial5"/>
    <dgm:cxn modelId="{2263F447-7C73-4190-B021-E7F0E6E74C5A}" type="presParOf" srcId="{FB907BF5-9F3C-4400-8835-C8957D94CB60}" destId="{C43198CD-C840-41B2-BA2C-032D382B406F}" srcOrd="1" destOrd="0" presId="urn:microsoft.com/office/officeart/2005/8/layout/radial5"/>
    <dgm:cxn modelId="{775C8CDB-87A0-40C5-93AE-CDE8CA6288F2}" type="presParOf" srcId="{C43198CD-C840-41B2-BA2C-032D382B406F}" destId="{5E362F26-8B58-4241-B094-2C461F65952A}" srcOrd="0" destOrd="0" presId="urn:microsoft.com/office/officeart/2005/8/layout/radial5"/>
    <dgm:cxn modelId="{98D1F1D8-5F44-4AE4-81B8-2853F26A778B}" type="presParOf" srcId="{FB907BF5-9F3C-4400-8835-C8957D94CB60}" destId="{8FE7415A-6BB2-4FBF-8288-B38FC76DB7C4}" srcOrd="2" destOrd="0" presId="urn:microsoft.com/office/officeart/2005/8/layout/radial5"/>
    <dgm:cxn modelId="{679A49A2-9E1F-4B76-B9C3-F278CDE48878}" type="presParOf" srcId="{FB907BF5-9F3C-4400-8835-C8957D94CB60}" destId="{A74EC5E6-E7DE-42AA-8920-4630FF0E8E48}" srcOrd="3" destOrd="0" presId="urn:microsoft.com/office/officeart/2005/8/layout/radial5"/>
    <dgm:cxn modelId="{01DF404E-7DAD-4EF2-85E6-F03EBADA7DAB}" type="presParOf" srcId="{A74EC5E6-E7DE-42AA-8920-4630FF0E8E48}" destId="{5F5586D7-FEEB-4E82-81EC-7C8C81524D15}" srcOrd="0" destOrd="0" presId="urn:microsoft.com/office/officeart/2005/8/layout/radial5"/>
    <dgm:cxn modelId="{6919FAA6-0F32-4DC4-BE46-9B1471C3BA8A}" type="presParOf" srcId="{FB907BF5-9F3C-4400-8835-C8957D94CB60}" destId="{EF4FDB12-C904-4226-82F0-5CB7067E3A09}" srcOrd="4" destOrd="0" presId="urn:microsoft.com/office/officeart/2005/8/layout/radial5"/>
    <dgm:cxn modelId="{6605A4D4-E98D-4E3E-BA7F-9257112A6A17}" type="presParOf" srcId="{FB907BF5-9F3C-4400-8835-C8957D94CB60}" destId="{C723D9A7-FBCA-4071-B70D-9222CD91BC3C}" srcOrd="5" destOrd="0" presId="urn:microsoft.com/office/officeart/2005/8/layout/radial5"/>
    <dgm:cxn modelId="{18B083A6-3626-4D48-BC78-01106DBDB3EE}" type="presParOf" srcId="{C723D9A7-FBCA-4071-B70D-9222CD91BC3C}" destId="{2D22218A-523E-4024-8866-EE3102A4EA51}" srcOrd="0" destOrd="0" presId="urn:microsoft.com/office/officeart/2005/8/layout/radial5"/>
    <dgm:cxn modelId="{8A677E9D-AD18-43BB-9918-B6CFC294D4FD}" type="presParOf" srcId="{FB907BF5-9F3C-4400-8835-C8957D94CB60}" destId="{75CE4D6E-AE4B-4640-A21A-50F94C4E27AF}" srcOrd="6" destOrd="0" presId="urn:microsoft.com/office/officeart/2005/8/layout/radial5"/>
    <dgm:cxn modelId="{A6244176-8CD2-4ED2-8F35-C0BDA860F46B}" type="presParOf" srcId="{FB907BF5-9F3C-4400-8835-C8957D94CB60}" destId="{572E5E32-94F4-48AA-8061-4B5E473F5454}" srcOrd="7" destOrd="0" presId="urn:microsoft.com/office/officeart/2005/8/layout/radial5"/>
    <dgm:cxn modelId="{BA5BE275-634F-40AE-8EC6-63506E7D1FCF}" type="presParOf" srcId="{572E5E32-94F4-48AA-8061-4B5E473F5454}" destId="{8FF64F4B-94DD-4BE9-B55A-C76971F3DA36}" srcOrd="0" destOrd="0" presId="urn:microsoft.com/office/officeart/2005/8/layout/radial5"/>
    <dgm:cxn modelId="{62804B22-8DE8-4275-AEF6-24D73B60BE41}" type="presParOf" srcId="{FB907BF5-9F3C-4400-8835-C8957D94CB60}" destId="{90362AD8-792C-4364-9B80-169A0C579452}" srcOrd="8" destOrd="0" presId="urn:microsoft.com/office/officeart/2005/8/layout/radial5"/>
    <dgm:cxn modelId="{C3D825F3-C982-4455-9328-D9496963CC63}" type="presParOf" srcId="{FB907BF5-9F3C-4400-8835-C8957D94CB60}" destId="{FAA8C7BB-DF5F-41D6-8A62-C9420485A969}" srcOrd="9" destOrd="0" presId="urn:microsoft.com/office/officeart/2005/8/layout/radial5"/>
    <dgm:cxn modelId="{DF0D3911-F6CC-48A4-875D-93E87CD4B15A}" type="presParOf" srcId="{FAA8C7BB-DF5F-41D6-8A62-C9420485A969}" destId="{2E2EAA52-2617-4C80-B625-C6357DA07806}" srcOrd="0" destOrd="0" presId="urn:microsoft.com/office/officeart/2005/8/layout/radial5"/>
    <dgm:cxn modelId="{A1F88136-246B-4CC2-BBCB-609A6E02538C}" type="presParOf" srcId="{FB907BF5-9F3C-4400-8835-C8957D94CB60}" destId="{57DABC65-14AD-4243-8A17-9288D0DC91B9}" srcOrd="10" destOrd="0" presId="urn:microsoft.com/office/officeart/2005/8/layout/radial5"/>
    <dgm:cxn modelId="{EB5E2A7E-5BD8-4DA6-B8AF-B7EB342654B8}" type="presParOf" srcId="{FB907BF5-9F3C-4400-8835-C8957D94CB60}" destId="{FDB7C423-1636-404E-98C7-E47C81154411}" srcOrd="11" destOrd="0" presId="urn:microsoft.com/office/officeart/2005/8/layout/radial5"/>
    <dgm:cxn modelId="{F8A2A3B8-2B75-4325-B8B1-3816BA19D65C}" type="presParOf" srcId="{FDB7C423-1636-404E-98C7-E47C81154411}" destId="{44CB303B-94BC-4DC6-91D8-17FE6D6F56E2}" srcOrd="0" destOrd="0" presId="urn:microsoft.com/office/officeart/2005/8/layout/radial5"/>
    <dgm:cxn modelId="{EF10EA30-D70C-4982-B185-901DCA2EDEB7}" type="presParOf" srcId="{FB907BF5-9F3C-4400-8835-C8957D94CB60}" destId="{9A40D03A-0C84-4330-88E0-5FAFA093B7EB}"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6C29700-B5D5-4ADC-8324-368D4457FC84}" type="doc">
      <dgm:prSet loTypeId="urn:microsoft.com/office/officeart/2008/layout/AlternatingHexagons" loCatId="list" qsTypeId="urn:microsoft.com/office/officeart/2005/8/quickstyle/simple1" qsCatId="simple" csTypeId="urn:microsoft.com/office/officeart/2005/8/colors/accent0_2" csCatId="mainScheme" phldr="1"/>
      <dgm:spPr/>
      <dgm:t>
        <a:bodyPr/>
        <a:lstStyle/>
        <a:p>
          <a:endParaRPr lang="es-EC"/>
        </a:p>
      </dgm:t>
    </dgm:pt>
    <dgm:pt modelId="{A74171D1-FB27-4DF1-A7C3-C5516761DACA}">
      <dgm:prSet phldrT="[Texto]" custT="1"/>
      <dgm:spPr/>
      <dgm:t>
        <a:bodyPr/>
        <a:lstStyle/>
        <a:p>
          <a:pPr algn="just"/>
          <a:r>
            <a:rPr lang="es-EC" sz="1200" dirty="0" smtClean="0">
              <a:solidFill>
                <a:schemeClr val="tx1"/>
              </a:solidFill>
              <a:latin typeface="Century Gothic" panose="020B0502020202020204" pitchFamily="34" charset="0"/>
            </a:rPr>
            <a:t>La aplicación   actual del descuento de flujo de caja  tiene raíz en la obra de Irving Fisher y Joel </a:t>
          </a:r>
          <a:r>
            <a:rPr lang="es-EC" sz="1200" dirty="0" err="1" smtClean="0">
              <a:solidFill>
                <a:schemeClr val="tx1"/>
              </a:solidFill>
              <a:latin typeface="Century Gothic" panose="020B0502020202020204" pitchFamily="34" charset="0"/>
            </a:rPr>
            <a:t>Dean</a:t>
          </a:r>
          <a:r>
            <a:rPr lang="es-EC" sz="1200" dirty="0" smtClean="0">
              <a:solidFill>
                <a:schemeClr val="tx1"/>
              </a:solidFill>
              <a:latin typeface="Century Gothic" panose="020B0502020202020204" pitchFamily="34" charset="0"/>
            </a:rPr>
            <a:t>.</a:t>
          </a:r>
          <a:endParaRPr lang="es-EC" sz="1200" dirty="0">
            <a:solidFill>
              <a:schemeClr val="tx1"/>
            </a:solidFill>
            <a:latin typeface="Century Gothic" panose="020B0502020202020204" pitchFamily="34" charset="0"/>
          </a:endParaRPr>
        </a:p>
      </dgm:t>
    </dgm:pt>
    <dgm:pt modelId="{5BB93CFB-A977-4953-8299-64E815D9F46B}" type="parTrans" cxnId="{253771B6-518D-4138-A47F-D523A44FE78F}">
      <dgm:prSet/>
      <dgm:spPr/>
      <dgm:t>
        <a:bodyPr/>
        <a:lstStyle/>
        <a:p>
          <a:endParaRPr lang="es-EC"/>
        </a:p>
      </dgm:t>
    </dgm:pt>
    <dgm:pt modelId="{4C66DC38-50D3-4A37-8824-15C22898589C}" type="sibTrans" cxnId="{253771B6-518D-4138-A47F-D523A44FE78F}">
      <dgm:prSet/>
      <dgm:spPr/>
      <dgm:t>
        <a:bodyPr/>
        <a:lstStyle/>
        <a:p>
          <a:endParaRPr lang="es-EC"/>
        </a:p>
      </dgm:t>
    </dgm:pt>
    <dgm:pt modelId="{BDBDE369-9E22-47EC-80BF-54D6141B2D8D}">
      <dgm:prSet phldrT="[Texto]"/>
      <dgm:spPr/>
      <dgm:t>
        <a:bodyPr/>
        <a:lstStyle/>
        <a:p>
          <a:endParaRPr lang="es-EC" dirty="0"/>
        </a:p>
      </dgm:t>
    </dgm:pt>
    <dgm:pt modelId="{2DE0822D-7907-42DE-BC2F-3EAB89F76877}" type="parTrans" cxnId="{795F6E40-C5FB-4321-AB93-4E017764552C}">
      <dgm:prSet/>
      <dgm:spPr/>
      <dgm:t>
        <a:bodyPr/>
        <a:lstStyle/>
        <a:p>
          <a:endParaRPr lang="es-EC"/>
        </a:p>
      </dgm:t>
    </dgm:pt>
    <dgm:pt modelId="{24B69632-1085-4FB3-BFF2-972AB5068694}" type="sibTrans" cxnId="{795F6E40-C5FB-4321-AB93-4E017764552C}">
      <dgm:prSet/>
      <dgm:spPr/>
      <dgm:t>
        <a:bodyPr/>
        <a:lstStyle/>
        <a:p>
          <a:endParaRPr lang="es-EC"/>
        </a:p>
      </dgm:t>
    </dgm:pt>
    <dgm:pt modelId="{03BF0D2B-81F8-45A6-9E1F-E9552E4AF208}">
      <dgm:prSet phldrT="[Texto]" custT="1"/>
      <dgm:spPr/>
      <dgm:t>
        <a:bodyPr/>
        <a:lstStyle/>
        <a:p>
          <a:pPr algn="just"/>
          <a:r>
            <a:rPr lang="es-EC" sz="1100" dirty="0" smtClean="0">
              <a:solidFill>
                <a:schemeClr val="tx1"/>
              </a:solidFill>
              <a:latin typeface="Century Gothic" panose="020B0502020202020204" pitchFamily="34" charset="0"/>
            </a:rPr>
            <a:t>Se evalúa los usos de  fondos de la empresa, oportunidades de inversión que puedan generar flujos futuros mediante un estado de fondo basado en pronósticos.</a:t>
          </a:r>
          <a:endParaRPr lang="es-EC" sz="1100" dirty="0">
            <a:solidFill>
              <a:schemeClr val="tx1"/>
            </a:solidFill>
          </a:endParaRPr>
        </a:p>
      </dgm:t>
    </dgm:pt>
    <dgm:pt modelId="{9DC21BC3-25A7-41C7-B049-3D83CEA92BFF}" type="parTrans" cxnId="{4C03721C-B448-4A61-9FAD-7E389F9C8BB6}">
      <dgm:prSet/>
      <dgm:spPr/>
      <dgm:t>
        <a:bodyPr/>
        <a:lstStyle/>
        <a:p>
          <a:endParaRPr lang="es-EC"/>
        </a:p>
      </dgm:t>
    </dgm:pt>
    <dgm:pt modelId="{3275DD65-33DA-416A-ACCB-D40E38DFFC5C}" type="sibTrans" cxnId="{4C03721C-B448-4A61-9FAD-7E389F9C8BB6}">
      <dgm:prSet/>
      <dgm:spPr/>
      <dgm:t>
        <a:bodyPr/>
        <a:lstStyle/>
        <a:p>
          <a:endParaRPr lang="es-EC"/>
        </a:p>
      </dgm:t>
    </dgm:pt>
    <dgm:pt modelId="{6257F382-532A-4787-BEE0-4B2953432EB1}">
      <dgm:prSet phldrT="[Texto]" custT="1"/>
      <dgm:spPr/>
      <dgm:t>
        <a:bodyPr/>
        <a:lstStyle/>
        <a:p>
          <a:pPr algn="just"/>
          <a:endParaRPr lang="es-EC" sz="1100" dirty="0">
            <a:latin typeface="Century Gothic" panose="020B0502020202020204" pitchFamily="34" charset="0"/>
          </a:endParaRPr>
        </a:p>
      </dgm:t>
    </dgm:pt>
    <dgm:pt modelId="{0DDF4043-0D93-4ED9-BBF7-C7382F89B751}" type="parTrans" cxnId="{40ED1878-C417-4A40-91CD-FF5227DB48BC}">
      <dgm:prSet/>
      <dgm:spPr/>
      <dgm:t>
        <a:bodyPr/>
        <a:lstStyle/>
        <a:p>
          <a:endParaRPr lang="es-EC"/>
        </a:p>
      </dgm:t>
    </dgm:pt>
    <dgm:pt modelId="{866E53EF-3931-4C57-BBD3-FE03ECCA0B0C}" type="sibTrans" cxnId="{40ED1878-C417-4A40-91CD-FF5227DB48BC}">
      <dgm:prSet/>
      <dgm:spPr/>
      <dgm:t>
        <a:bodyPr/>
        <a:lstStyle/>
        <a:p>
          <a:endParaRPr lang="es-EC"/>
        </a:p>
      </dgm:t>
    </dgm:pt>
    <dgm:pt modelId="{484C7EC0-90D4-48D2-A0D3-03CA1F721E04}">
      <dgm:prSet phldrT="[Texto]" custT="1"/>
      <dgm:spPr/>
      <dgm:t>
        <a:bodyPr/>
        <a:lstStyle/>
        <a:p>
          <a:pPr algn="just"/>
          <a:r>
            <a:rPr lang="es-EC" sz="1200" dirty="0" smtClean="0">
              <a:solidFill>
                <a:schemeClr val="tx1"/>
              </a:solidFill>
              <a:latin typeface="Century Gothic" panose="020B0502020202020204" pitchFamily="34" charset="0"/>
            </a:rPr>
            <a:t>Se requiere determinar la tasa que se utilizara para calcular el valor actual de los flujos futuros de caja, es decir el riesgo que tienen dichos flujos, </a:t>
          </a:r>
          <a:endParaRPr lang="es-EC" sz="1200" dirty="0">
            <a:solidFill>
              <a:schemeClr val="tx1"/>
            </a:solidFill>
            <a:latin typeface="Century Gothic" panose="020B0502020202020204" pitchFamily="34" charset="0"/>
          </a:endParaRPr>
        </a:p>
      </dgm:t>
    </dgm:pt>
    <dgm:pt modelId="{D816B0F1-1F5A-4A1E-803E-51DCF1EDC3E3}" type="parTrans" cxnId="{10AA78DD-EA3F-4F0E-8FB9-04AAA5516D1F}">
      <dgm:prSet/>
      <dgm:spPr/>
      <dgm:t>
        <a:bodyPr/>
        <a:lstStyle/>
        <a:p>
          <a:endParaRPr lang="es-EC"/>
        </a:p>
      </dgm:t>
    </dgm:pt>
    <dgm:pt modelId="{992749DB-58FE-400A-AB13-3955071B0FB5}" type="sibTrans" cxnId="{10AA78DD-EA3F-4F0E-8FB9-04AAA5516D1F}">
      <dgm:prSet/>
      <dgm:spPr/>
      <dgm:t>
        <a:bodyPr/>
        <a:lstStyle/>
        <a:p>
          <a:endParaRPr lang="es-EC"/>
        </a:p>
      </dgm:t>
    </dgm:pt>
    <dgm:pt modelId="{9B4B6036-1E1C-4CD0-8D0B-5977B26A6B4E}">
      <dgm:prSet phldrT="[Texto]" custT="1"/>
      <dgm:spPr/>
      <dgm:t>
        <a:bodyPr/>
        <a:lstStyle/>
        <a:p>
          <a:pPr algn="just"/>
          <a:endParaRPr lang="es-EC" sz="1100" dirty="0">
            <a:latin typeface="Century Gothic" panose="020B0502020202020204" pitchFamily="34" charset="0"/>
          </a:endParaRPr>
        </a:p>
      </dgm:t>
    </dgm:pt>
    <dgm:pt modelId="{1FDC0E69-5DA3-41BF-939A-9A2AC31F145B}" type="parTrans" cxnId="{593BBF49-456A-4CB2-B3AC-5B36F9CE020D}">
      <dgm:prSet/>
      <dgm:spPr/>
      <dgm:t>
        <a:bodyPr/>
        <a:lstStyle/>
        <a:p>
          <a:endParaRPr lang="es-EC"/>
        </a:p>
      </dgm:t>
    </dgm:pt>
    <dgm:pt modelId="{6680A4DC-6AE3-41A1-AABC-78A91D63D99F}" type="sibTrans" cxnId="{593BBF49-456A-4CB2-B3AC-5B36F9CE020D}">
      <dgm:prSet/>
      <dgm:spPr/>
      <dgm:t>
        <a:bodyPr/>
        <a:lstStyle/>
        <a:p>
          <a:endParaRPr lang="es-EC"/>
        </a:p>
      </dgm:t>
    </dgm:pt>
    <dgm:pt modelId="{26A0A360-9046-4DE6-B309-50A846512820}" type="pres">
      <dgm:prSet presAssocID="{56C29700-B5D5-4ADC-8324-368D4457FC84}" presName="Name0" presStyleCnt="0">
        <dgm:presLayoutVars>
          <dgm:chMax/>
          <dgm:chPref/>
          <dgm:dir/>
          <dgm:animLvl val="lvl"/>
        </dgm:presLayoutVars>
      </dgm:prSet>
      <dgm:spPr/>
      <dgm:t>
        <a:bodyPr/>
        <a:lstStyle/>
        <a:p>
          <a:endParaRPr lang="es-EC"/>
        </a:p>
      </dgm:t>
    </dgm:pt>
    <dgm:pt modelId="{73768CDD-4FD2-431B-93CA-5D7E1E60C0FC}" type="pres">
      <dgm:prSet presAssocID="{A74171D1-FB27-4DF1-A7C3-C5516761DACA}" presName="composite" presStyleCnt="0"/>
      <dgm:spPr/>
    </dgm:pt>
    <dgm:pt modelId="{3D83043D-4A19-481A-B5B1-94F961E51F3A}" type="pres">
      <dgm:prSet presAssocID="{A74171D1-FB27-4DF1-A7C3-C5516761DACA}" presName="Parent1" presStyleLbl="node1" presStyleIdx="0" presStyleCnt="6">
        <dgm:presLayoutVars>
          <dgm:chMax val="1"/>
          <dgm:chPref val="1"/>
          <dgm:bulletEnabled val="1"/>
        </dgm:presLayoutVars>
      </dgm:prSet>
      <dgm:spPr/>
      <dgm:t>
        <a:bodyPr/>
        <a:lstStyle/>
        <a:p>
          <a:endParaRPr lang="es-EC"/>
        </a:p>
      </dgm:t>
    </dgm:pt>
    <dgm:pt modelId="{8CE8717F-82EC-4343-ADD5-B4143A4EEB3D}" type="pres">
      <dgm:prSet presAssocID="{A74171D1-FB27-4DF1-A7C3-C5516761DACA}" presName="Childtext1" presStyleLbl="revTx" presStyleIdx="0" presStyleCnt="3">
        <dgm:presLayoutVars>
          <dgm:chMax val="0"/>
          <dgm:chPref val="0"/>
          <dgm:bulletEnabled val="1"/>
        </dgm:presLayoutVars>
      </dgm:prSet>
      <dgm:spPr/>
      <dgm:t>
        <a:bodyPr/>
        <a:lstStyle/>
        <a:p>
          <a:endParaRPr lang="es-EC"/>
        </a:p>
      </dgm:t>
    </dgm:pt>
    <dgm:pt modelId="{7A91C5AE-72FE-4BE6-A6C5-A33360F8E74F}" type="pres">
      <dgm:prSet presAssocID="{A74171D1-FB27-4DF1-A7C3-C5516761DACA}" presName="BalanceSpacing" presStyleCnt="0"/>
      <dgm:spPr/>
    </dgm:pt>
    <dgm:pt modelId="{DAC146F4-4508-4369-A460-94EF9B663769}" type="pres">
      <dgm:prSet presAssocID="{A74171D1-FB27-4DF1-A7C3-C5516761DACA}" presName="BalanceSpacing1" presStyleCnt="0"/>
      <dgm:spPr/>
    </dgm:pt>
    <dgm:pt modelId="{8BBCFB90-80F2-408A-9FFD-55EB34D39649}" type="pres">
      <dgm:prSet presAssocID="{4C66DC38-50D3-4A37-8824-15C22898589C}" presName="Accent1Text" presStyleLbl="node1" presStyleIdx="1" presStyleCnt="6" custLinFactNeighborX="-1531" custLinFactNeighborY="-1972"/>
      <dgm:spPr/>
      <dgm:t>
        <a:bodyPr/>
        <a:lstStyle/>
        <a:p>
          <a:endParaRPr lang="es-EC"/>
        </a:p>
      </dgm:t>
    </dgm:pt>
    <dgm:pt modelId="{62878C96-74AA-4784-BE56-126ED3BD0B7E}" type="pres">
      <dgm:prSet presAssocID="{4C66DC38-50D3-4A37-8824-15C22898589C}" presName="spaceBetweenRectangles" presStyleCnt="0"/>
      <dgm:spPr/>
    </dgm:pt>
    <dgm:pt modelId="{9F3D0332-908B-4171-A349-68686E345314}" type="pres">
      <dgm:prSet presAssocID="{03BF0D2B-81F8-45A6-9E1F-E9552E4AF208}" presName="composite" presStyleCnt="0"/>
      <dgm:spPr/>
    </dgm:pt>
    <dgm:pt modelId="{9AE31A7E-F69D-4103-9EF5-D7BAEF70BCB3}" type="pres">
      <dgm:prSet presAssocID="{03BF0D2B-81F8-45A6-9E1F-E9552E4AF208}" presName="Parent1" presStyleLbl="node1" presStyleIdx="2" presStyleCnt="6">
        <dgm:presLayoutVars>
          <dgm:chMax val="1"/>
          <dgm:chPref val="1"/>
          <dgm:bulletEnabled val="1"/>
        </dgm:presLayoutVars>
      </dgm:prSet>
      <dgm:spPr/>
      <dgm:t>
        <a:bodyPr/>
        <a:lstStyle/>
        <a:p>
          <a:endParaRPr lang="es-EC"/>
        </a:p>
      </dgm:t>
    </dgm:pt>
    <dgm:pt modelId="{B84C4A72-8B5D-4549-8FC5-FF83FAA45905}" type="pres">
      <dgm:prSet presAssocID="{03BF0D2B-81F8-45A6-9E1F-E9552E4AF208}" presName="Childtext1" presStyleLbl="revTx" presStyleIdx="1" presStyleCnt="3">
        <dgm:presLayoutVars>
          <dgm:chMax val="0"/>
          <dgm:chPref val="0"/>
          <dgm:bulletEnabled val="1"/>
        </dgm:presLayoutVars>
      </dgm:prSet>
      <dgm:spPr/>
      <dgm:t>
        <a:bodyPr/>
        <a:lstStyle/>
        <a:p>
          <a:endParaRPr lang="es-EC"/>
        </a:p>
      </dgm:t>
    </dgm:pt>
    <dgm:pt modelId="{E25D0CC2-A621-40D8-A769-6C297E26D510}" type="pres">
      <dgm:prSet presAssocID="{03BF0D2B-81F8-45A6-9E1F-E9552E4AF208}" presName="BalanceSpacing" presStyleCnt="0"/>
      <dgm:spPr/>
    </dgm:pt>
    <dgm:pt modelId="{5E259146-35B4-4498-870E-34183F7E4DC1}" type="pres">
      <dgm:prSet presAssocID="{03BF0D2B-81F8-45A6-9E1F-E9552E4AF208}" presName="BalanceSpacing1" presStyleCnt="0"/>
      <dgm:spPr/>
    </dgm:pt>
    <dgm:pt modelId="{ECEEC65C-4A5D-4058-A9E3-DBFBC8BC13ED}" type="pres">
      <dgm:prSet presAssocID="{3275DD65-33DA-416A-ACCB-D40E38DFFC5C}" presName="Accent1Text" presStyleLbl="node1" presStyleIdx="3" presStyleCnt="6"/>
      <dgm:spPr/>
      <dgm:t>
        <a:bodyPr/>
        <a:lstStyle/>
        <a:p>
          <a:endParaRPr lang="es-EC"/>
        </a:p>
      </dgm:t>
    </dgm:pt>
    <dgm:pt modelId="{5F92B153-8A25-4658-8E21-0021811AB1C2}" type="pres">
      <dgm:prSet presAssocID="{3275DD65-33DA-416A-ACCB-D40E38DFFC5C}" presName="spaceBetweenRectangles" presStyleCnt="0"/>
      <dgm:spPr/>
    </dgm:pt>
    <dgm:pt modelId="{A42DEAAF-5E63-4417-86EB-CAF0B7583F14}" type="pres">
      <dgm:prSet presAssocID="{484C7EC0-90D4-48D2-A0D3-03CA1F721E04}" presName="composite" presStyleCnt="0"/>
      <dgm:spPr/>
    </dgm:pt>
    <dgm:pt modelId="{DD925D8E-E247-4B44-A07F-3258525A96A2}" type="pres">
      <dgm:prSet presAssocID="{484C7EC0-90D4-48D2-A0D3-03CA1F721E04}" presName="Parent1" presStyleLbl="node1" presStyleIdx="4" presStyleCnt="6">
        <dgm:presLayoutVars>
          <dgm:chMax val="1"/>
          <dgm:chPref val="1"/>
          <dgm:bulletEnabled val="1"/>
        </dgm:presLayoutVars>
      </dgm:prSet>
      <dgm:spPr/>
      <dgm:t>
        <a:bodyPr/>
        <a:lstStyle/>
        <a:p>
          <a:endParaRPr lang="es-EC"/>
        </a:p>
      </dgm:t>
    </dgm:pt>
    <dgm:pt modelId="{976FB08B-9A54-4D22-9F9B-6065C02E1DB6}" type="pres">
      <dgm:prSet presAssocID="{484C7EC0-90D4-48D2-A0D3-03CA1F721E04}" presName="Childtext1" presStyleLbl="revTx" presStyleIdx="2" presStyleCnt="3">
        <dgm:presLayoutVars>
          <dgm:chMax val="0"/>
          <dgm:chPref val="0"/>
          <dgm:bulletEnabled val="1"/>
        </dgm:presLayoutVars>
      </dgm:prSet>
      <dgm:spPr/>
      <dgm:t>
        <a:bodyPr/>
        <a:lstStyle/>
        <a:p>
          <a:endParaRPr lang="es-EC"/>
        </a:p>
      </dgm:t>
    </dgm:pt>
    <dgm:pt modelId="{DAAB479A-988B-43F1-B2F0-D68028639C0D}" type="pres">
      <dgm:prSet presAssocID="{484C7EC0-90D4-48D2-A0D3-03CA1F721E04}" presName="BalanceSpacing" presStyleCnt="0"/>
      <dgm:spPr/>
    </dgm:pt>
    <dgm:pt modelId="{DF0ABFA2-DC8F-4995-9E68-D0A1C38CD94C}" type="pres">
      <dgm:prSet presAssocID="{484C7EC0-90D4-48D2-A0D3-03CA1F721E04}" presName="BalanceSpacing1" presStyleCnt="0"/>
      <dgm:spPr/>
    </dgm:pt>
    <dgm:pt modelId="{A84A535D-1DA3-4EB5-AD47-F463365DABC6}" type="pres">
      <dgm:prSet presAssocID="{992749DB-58FE-400A-AB13-3955071B0FB5}" presName="Accent1Text" presStyleLbl="node1" presStyleIdx="5" presStyleCnt="6"/>
      <dgm:spPr/>
      <dgm:t>
        <a:bodyPr/>
        <a:lstStyle/>
        <a:p>
          <a:endParaRPr lang="es-EC"/>
        </a:p>
      </dgm:t>
    </dgm:pt>
  </dgm:ptLst>
  <dgm:cxnLst>
    <dgm:cxn modelId="{7DC7490A-7E34-4399-8D36-37DC34551BDC}" type="presOf" srcId="{484C7EC0-90D4-48D2-A0D3-03CA1F721E04}" destId="{DD925D8E-E247-4B44-A07F-3258525A96A2}" srcOrd="0" destOrd="0" presId="urn:microsoft.com/office/officeart/2008/layout/AlternatingHexagons"/>
    <dgm:cxn modelId="{273017D5-7B77-4D07-A2CD-0C130939D182}" type="presOf" srcId="{4C66DC38-50D3-4A37-8824-15C22898589C}" destId="{8BBCFB90-80F2-408A-9FFD-55EB34D39649}" srcOrd="0" destOrd="0" presId="urn:microsoft.com/office/officeart/2008/layout/AlternatingHexagons"/>
    <dgm:cxn modelId="{4F800404-89E8-4076-ACC8-1B3C17239243}" type="presOf" srcId="{56C29700-B5D5-4ADC-8324-368D4457FC84}" destId="{26A0A360-9046-4DE6-B309-50A846512820}" srcOrd="0" destOrd="0" presId="urn:microsoft.com/office/officeart/2008/layout/AlternatingHexagons"/>
    <dgm:cxn modelId="{253771B6-518D-4138-A47F-D523A44FE78F}" srcId="{56C29700-B5D5-4ADC-8324-368D4457FC84}" destId="{A74171D1-FB27-4DF1-A7C3-C5516761DACA}" srcOrd="0" destOrd="0" parTransId="{5BB93CFB-A977-4953-8299-64E815D9F46B}" sibTransId="{4C66DC38-50D3-4A37-8824-15C22898589C}"/>
    <dgm:cxn modelId="{C93A1714-BDE9-419E-8412-7EA2404DAFF6}" type="presOf" srcId="{A74171D1-FB27-4DF1-A7C3-C5516761DACA}" destId="{3D83043D-4A19-481A-B5B1-94F961E51F3A}" srcOrd="0" destOrd="0" presId="urn:microsoft.com/office/officeart/2008/layout/AlternatingHexagons"/>
    <dgm:cxn modelId="{10AA78DD-EA3F-4F0E-8FB9-04AAA5516D1F}" srcId="{56C29700-B5D5-4ADC-8324-368D4457FC84}" destId="{484C7EC0-90D4-48D2-A0D3-03CA1F721E04}" srcOrd="2" destOrd="0" parTransId="{D816B0F1-1F5A-4A1E-803E-51DCF1EDC3E3}" sibTransId="{992749DB-58FE-400A-AB13-3955071B0FB5}"/>
    <dgm:cxn modelId="{4C03721C-B448-4A61-9FAD-7E389F9C8BB6}" srcId="{56C29700-B5D5-4ADC-8324-368D4457FC84}" destId="{03BF0D2B-81F8-45A6-9E1F-E9552E4AF208}" srcOrd="1" destOrd="0" parTransId="{9DC21BC3-25A7-41C7-B049-3D83CEA92BFF}" sibTransId="{3275DD65-33DA-416A-ACCB-D40E38DFFC5C}"/>
    <dgm:cxn modelId="{7D89FA76-6863-46FC-A9B7-C371739F6AA3}" type="presOf" srcId="{992749DB-58FE-400A-AB13-3955071B0FB5}" destId="{A84A535D-1DA3-4EB5-AD47-F463365DABC6}" srcOrd="0" destOrd="0" presId="urn:microsoft.com/office/officeart/2008/layout/AlternatingHexagons"/>
    <dgm:cxn modelId="{795F6E40-C5FB-4321-AB93-4E017764552C}" srcId="{A74171D1-FB27-4DF1-A7C3-C5516761DACA}" destId="{BDBDE369-9E22-47EC-80BF-54D6141B2D8D}" srcOrd="0" destOrd="0" parTransId="{2DE0822D-7907-42DE-BC2F-3EAB89F76877}" sibTransId="{24B69632-1085-4FB3-BFF2-972AB5068694}"/>
    <dgm:cxn modelId="{B6CA9B56-9251-4B4B-9EAE-6999CD831C2F}" type="presOf" srcId="{9B4B6036-1E1C-4CD0-8D0B-5977B26A6B4E}" destId="{976FB08B-9A54-4D22-9F9B-6065C02E1DB6}" srcOrd="0" destOrd="0" presId="urn:microsoft.com/office/officeart/2008/layout/AlternatingHexagons"/>
    <dgm:cxn modelId="{D78C610A-9AFC-4BF3-8BDA-FF51FF4D4DA6}" type="presOf" srcId="{6257F382-532A-4787-BEE0-4B2953432EB1}" destId="{B84C4A72-8B5D-4549-8FC5-FF83FAA45905}" srcOrd="0" destOrd="0" presId="urn:microsoft.com/office/officeart/2008/layout/AlternatingHexagons"/>
    <dgm:cxn modelId="{593BBF49-456A-4CB2-B3AC-5B36F9CE020D}" srcId="{484C7EC0-90D4-48D2-A0D3-03CA1F721E04}" destId="{9B4B6036-1E1C-4CD0-8D0B-5977B26A6B4E}" srcOrd="0" destOrd="0" parTransId="{1FDC0E69-5DA3-41BF-939A-9A2AC31F145B}" sibTransId="{6680A4DC-6AE3-41A1-AABC-78A91D63D99F}"/>
    <dgm:cxn modelId="{E06C8168-B5DC-4CBF-91A3-0B332E26C062}" type="presOf" srcId="{BDBDE369-9E22-47EC-80BF-54D6141B2D8D}" destId="{8CE8717F-82EC-4343-ADD5-B4143A4EEB3D}" srcOrd="0" destOrd="0" presId="urn:microsoft.com/office/officeart/2008/layout/AlternatingHexagons"/>
    <dgm:cxn modelId="{40ED1878-C417-4A40-91CD-FF5227DB48BC}" srcId="{03BF0D2B-81F8-45A6-9E1F-E9552E4AF208}" destId="{6257F382-532A-4787-BEE0-4B2953432EB1}" srcOrd="0" destOrd="0" parTransId="{0DDF4043-0D93-4ED9-BBF7-C7382F89B751}" sibTransId="{866E53EF-3931-4C57-BBD3-FE03ECCA0B0C}"/>
    <dgm:cxn modelId="{88A9E280-8F02-4F88-88A4-26FED004DCD1}" type="presOf" srcId="{3275DD65-33DA-416A-ACCB-D40E38DFFC5C}" destId="{ECEEC65C-4A5D-4058-A9E3-DBFBC8BC13ED}" srcOrd="0" destOrd="0" presId="urn:microsoft.com/office/officeart/2008/layout/AlternatingHexagons"/>
    <dgm:cxn modelId="{19E098A4-F04F-4BC3-B507-76DEFDD22066}" type="presOf" srcId="{03BF0D2B-81F8-45A6-9E1F-E9552E4AF208}" destId="{9AE31A7E-F69D-4103-9EF5-D7BAEF70BCB3}" srcOrd="0" destOrd="0" presId="urn:microsoft.com/office/officeart/2008/layout/AlternatingHexagons"/>
    <dgm:cxn modelId="{89F771C7-6CA0-4544-B1B7-3FA3756C6F58}" type="presParOf" srcId="{26A0A360-9046-4DE6-B309-50A846512820}" destId="{73768CDD-4FD2-431B-93CA-5D7E1E60C0FC}" srcOrd="0" destOrd="0" presId="urn:microsoft.com/office/officeart/2008/layout/AlternatingHexagons"/>
    <dgm:cxn modelId="{3F80C16B-0ABF-4738-968D-7E479B91DA4F}" type="presParOf" srcId="{73768CDD-4FD2-431B-93CA-5D7E1E60C0FC}" destId="{3D83043D-4A19-481A-B5B1-94F961E51F3A}" srcOrd="0" destOrd="0" presId="urn:microsoft.com/office/officeart/2008/layout/AlternatingHexagons"/>
    <dgm:cxn modelId="{74A50B28-3D09-44F8-9F0A-0C1A23D25B1A}" type="presParOf" srcId="{73768CDD-4FD2-431B-93CA-5D7E1E60C0FC}" destId="{8CE8717F-82EC-4343-ADD5-B4143A4EEB3D}" srcOrd="1" destOrd="0" presId="urn:microsoft.com/office/officeart/2008/layout/AlternatingHexagons"/>
    <dgm:cxn modelId="{6445C24B-EA9C-494F-99B5-FA76D3F67E47}" type="presParOf" srcId="{73768CDD-4FD2-431B-93CA-5D7E1E60C0FC}" destId="{7A91C5AE-72FE-4BE6-A6C5-A33360F8E74F}" srcOrd="2" destOrd="0" presId="urn:microsoft.com/office/officeart/2008/layout/AlternatingHexagons"/>
    <dgm:cxn modelId="{5364A01F-3EE2-43F9-9343-90C267FE2F30}" type="presParOf" srcId="{73768CDD-4FD2-431B-93CA-5D7E1E60C0FC}" destId="{DAC146F4-4508-4369-A460-94EF9B663769}" srcOrd="3" destOrd="0" presId="urn:microsoft.com/office/officeart/2008/layout/AlternatingHexagons"/>
    <dgm:cxn modelId="{A8E0D82F-39AF-41C1-9CC1-1F863BDC1CED}" type="presParOf" srcId="{73768CDD-4FD2-431B-93CA-5D7E1E60C0FC}" destId="{8BBCFB90-80F2-408A-9FFD-55EB34D39649}" srcOrd="4" destOrd="0" presId="urn:microsoft.com/office/officeart/2008/layout/AlternatingHexagons"/>
    <dgm:cxn modelId="{49E91A7B-4B6E-47DC-A3B6-24FCD8962C5A}" type="presParOf" srcId="{26A0A360-9046-4DE6-B309-50A846512820}" destId="{62878C96-74AA-4784-BE56-126ED3BD0B7E}" srcOrd="1" destOrd="0" presId="urn:microsoft.com/office/officeart/2008/layout/AlternatingHexagons"/>
    <dgm:cxn modelId="{23304E7C-B819-4FF1-BE38-E85D121207BB}" type="presParOf" srcId="{26A0A360-9046-4DE6-B309-50A846512820}" destId="{9F3D0332-908B-4171-A349-68686E345314}" srcOrd="2" destOrd="0" presId="urn:microsoft.com/office/officeart/2008/layout/AlternatingHexagons"/>
    <dgm:cxn modelId="{310C1922-EC77-463D-81F8-C25BA7B46C2A}" type="presParOf" srcId="{9F3D0332-908B-4171-A349-68686E345314}" destId="{9AE31A7E-F69D-4103-9EF5-D7BAEF70BCB3}" srcOrd="0" destOrd="0" presId="urn:microsoft.com/office/officeart/2008/layout/AlternatingHexagons"/>
    <dgm:cxn modelId="{4D476560-07AC-449C-AACF-66C9ECB0D659}" type="presParOf" srcId="{9F3D0332-908B-4171-A349-68686E345314}" destId="{B84C4A72-8B5D-4549-8FC5-FF83FAA45905}" srcOrd="1" destOrd="0" presId="urn:microsoft.com/office/officeart/2008/layout/AlternatingHexagons"/>
    <dgm:cxn modelId="{8F0502A8-DA94-46D6-B10B-9D404707C9B8}" type="presParOf" srcId="{9F3D0332-908B-4171-A349-68686E345314}" destId="{E25D0CC2-A621-40D8-A769-6C297E26D510}" srcOrd="2" destOrd="0" presId="urn:microsoft.com/office/officeart/2008/layout/AlternatingHexagons"/>
    <dgm:cxn modelId="{476E45BA-5675-42DE-9136-2A5258C80691}" type="presParOf" srcId="{9F3D0332-908B-4171-A349-68686E345314}" destId="{5E259146-35B4-4498-870E-34183F7E4DC1}" srcOrd="3" destOrd="0" presId="urn:microsoft.com/office/officeart/2008/layout/AlternatingHexagons"/>
    <dgm:cxn modelId="{6808E42E-C0D9-45D9-91D1-52AD6F9CA09D}" type="presParOf" srcId="{9F3D0332-908B-4171-A349-68686E345314}" destId="{ECEEC65C-4A5D-4058-A9E3-DBFBC8BC13ED}" srcOrd="4" destOrd="0" presId="urn:microsoft.com/office/officeart/2008/layout/AlternatingHexagons"/>
    <dgm:cxn modelId="{90DBA96C-B3FD-4B86-BE2C-03D0CE8F58B8}" type="presParOf" srcId="{26A0A360-9046-4DE6-B309-50A846512820}" destId="{5F92B153-8A25-4658-8E21-0021811AB1C2}" srcOrd="3" destOrd="0" presId="urn:microsoft.com/office/officeart/2008/layout/AlternatingHexagons"/>
    <dgm:cxn modelId="{3B152A98-6BF9-4803-AD4E-BFE35E14FA99}" type="presParOf" srcId="{26A0A360-9046-4DE6-B309-50A846512820}" destId="{A42DEAAF-5E63-4417-86EB-CAF0B7583F14}" srcOrd="4" destOrd="0" presId="urn:microsoft.com/office/officeart/2008/layout/AlternatingHexagons"/>
    <dgm:cxn modelId="{217F5B7F-ED3D-42EE-820A-72EA0A121C99}" type="presParOf" srcId="{A42DEAAF-5E63-4417-86EB-CAF0B7583F14}" destId="{DD925D8E-E247-4B44-A07F-3258525A96A2}" srcOrd="0" destOrd="0" presId="urn:microsoft.com/office/officeart/2008/layout/AlternatingHexagons"/>
    <dgm:cxn modelId="{617ECD7F-8007-448F-9AF0-F1AC95A074E7}" type="presParOf" srcId="{A42DEAAF-5E63-4417-86EB-CAF0B7583F14}" destId="{976FB08B-9A54-4D22-9F9B-6065C02E1DB6}" srcOrd="1" destOrd="0" presId="urn:microsoft.com/office/officeart/2008/layout/AlternatingHexagons"/>
    <dgm:cxn modelId="{72B6C52A-E002-45E7-ABB0-E1FBF9965D26}" type="presParOf" srcId="{A42DEAAF-5E63-4417-86EB-CAF0B7583F14}" destId="{DAAB479A-988B-43F1-B2F0-D68028639C0D}" srcOrd="2" destOrd="0" presId="urn:microsoft.com/office/officeart/2008/layout/AlternatingHexagons"/>
    <dgm:cxn modelId="{E81D34E6-F257-4200-A245-361711353F83}" type="presParOf" srcId="{A42DEAAF-5E63-4417-86EB-CAF0B7583F14}" destId="{DF0ABFA2-DC8F-4995-9E68-D0A1C38CD94C}" srcOrd="3" destOrd="0" presId="urn:microsoft.com/office/officeart/2008/layout/AlternatingHexagons"/>
    <dgm:cxn modelId="{B8C84060-2719-4ACC-997C-17349CB4E837}" type="presParOf" srcId="{A42DEAAF-5E63-4417-86EB-CAF0B7583F14}" destId="{A84A535D-1DA3-4EB5-AD47-F463365DABC6}"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4E0F4F5-74B1-4CAC-9C52-8DD89EAE9C62}" type="doc">
      <dgm:prSet loTypeId="urn:microsoft.com/office/officeart/2005/8/layout/hProcess3" loCatId="process" qsTypeId="urn:microsoft.com/office/officeart/2005/8/quickstyle/simple1" qsCatId="simple" csTypeId="urn:microsoft.com/office/officeart/2005/8/colors/accent0_1" csCatId="mainScheme" phldr="1"/>
      <dgm:spPr/>
    </dgm:pt>
    <dgm:pt modelId="{D36913A3-E640-4A0A-96E0-D7CBF5DC2EB0}">
      <dgm:prSet phldrT="[Texto]" custT="1"/>
      <dgm:spPr/>
      <dgm:t>
        <a:bodyPr/>
        <a:lstStyle/>
        <a:p>
          <a:pPr algn="just"/>
          <a:r>
            <a:rPr lang="es-EC" sz="1500" dirty="0" smtClean="0">
              <a:latin typeface="Century Gothic" panose="020B0502020202020204" pitchFamily="34" charset="0"/>
            </a:rPr>
            <a:t>Determinan la dimensión y el calendario de llegada de los flujos o fondos que se espera que genere la empresa. Es decir, valor del dinero en el tiempo.</a:t>
          </a:r>
          <a:endParaRPr lang="es-EC" sz="1500" dirty="0"/>
        </a:p>
      </dgm:t>
    </dgm:pt>
    <dgm:pt modelId="{B6347575-1EF6-4128-A043-496C2C061F6C}" type="parTrans" cxnId="{425A279D-594F-4AB9-833A-4DBA6314656D}">
      <dgm:prSet/>
      <dgm:spPr/>
      <dgm:t>
        <a:bodyPr/>
        <a:lstStyle/>
        <a:p>
          <a:endParaRPr lang="es-EC"/>
        </a:p>
      </dgm:t>
    </dgm:pt>
    <dgm:pt modelId="{6D5137AC-C6E7-4755-8CF9-0D103118F62C}" type="sibTrans" cxnId="{425A279D-594F-4AB9-833A-4DBA6314656D}">
      <dgm:prSet/>
      <dgm:spPr/>
      <dgm:t>
        <a:bodyPr/>
        <a:lstStyle/>
        <a:p>
          <a:endParaRPr lang="es-EC"/>
        </a:p>
      </dgm:t>
    </dgm:pt>
    <dgm:pt modelId="{FD0F1E03-5DA4-4A19-8737-9D61014DF9E1}">
      <dgm:prSet phldrT="[Texto]" custT="1"/>
      <dgm:spPr/>
      <dgm:t>
        <a:bodyPr/>
        <a:lstStyle/>
        <a:p>
          <a:pPr algn="just"/>
          <a:r>
            <a:rPr lang="es-EC" sz="1500" dirty="0" smtClean="0">
              <a:latin typeface="Century Gothic" panose="020B0502020202020204" pitchFamily="34" charset="0"/>
            </a:rPr>
            <a:t>Tasa que se utiliza para descontar flujos de cajas futuros se lo realiza a través de WACC</a:t>
          </a:r>
          <a:endParaRPr lang="es-EC" sz="1500" dirty="0"/>
        </a:p>
      </dgm:t>
    </dgm:pt>
    <dgm:pt modelId="{8610016E-D0B7-42FE-BA51-634A3B50DB1A}" type="parTrans" cxnId="{A61EDF9A-337A-4DEF-BCF4-BA2B580B9F20}">
      <dgm:prSet/>
      <dgm:spPr/>
      <dgm:t>
        <a:bodyPr/>
        <a:lstStyle/>
        <a:p>
          <a:endParaRPr lang="es-EC"/>
        </a:p>
      </dgm:t>
    </dgm:pt>
    <dgm:pt modelId="{60E2AD78-10D8-434D-8F08-B63D9A9B6374}" type="sibTrans" cxnId="{A61EDF9A-337A-4DEF-BCF4-BA2B580B9F20}">
      <dgm:prSet/>
      <dgm:spPr/>
      <dgm:t>
        <a:bodyPr/>
        <a:lstStyle/>
        <a:p>
          <a:endParaRPr lang="es-EC"/>
        </a:p>
      </dgm:t>
    </dgm:pt>
    <dgm:pt modelId="{9CF19037-8C0D-4931-8EAD-629BFFB51A98}">
      <dgm:prSet phldrT="[Texto]" custT="1"/>
      <dgm:spPr/>
      <dgm:t>
        <a:bodyPr/>
        <a:lstStyle/>
        <a:p>
          <a:pPr algn="just"/>
          <a:r>
            <a:rPr lang="es-EC" sz="1500" dirty="0" smtClean="0">
              <a:latin typeface="Century Gothic" panose="020B0502020202020204" pitchFamily="34" charset="0"/>
            </a:rPr>
            <a:t>Permite la valoración de las distintas actividades de empresa.</a:t>
          </a:r>
          <a:endParaRPr lang="es-EC" sz="1500" dirty="0"/>
        </a:p>
      </dgm:t>
    </dgm:pt>
    <dgm:pt modelId="{AB25AE68-2B3C-4599-9963-DCEE727B6959}" type="parTrans" cxnId="{89D7CEB0-EE9C-4B90-9E0F-6F7D5AD0A575}">
      <dgm:prSet/>
      <dgm:spPr/>
      <dgm:t>
        <a:bodyPr/>
        <a:lstStyle/>
        <a:p>
          <a:endParaRPr lang="es-EC"/>
        </a:p>
      </dgm:t>
    </dgm:pt>
    <dgm:pt modelId="{B464EF4D-88DC-4A5B-A308-AA8F44B028C2}" type="sibTrans" cxnId="{89D7CEB0-EE9C-4B90-9E0F-6F7D5AD0A575}">
      <dgm:prSet/>
      <dgm:spPr/>
      <dgm:t>
        <a:bodyPr/>
        <a:lstStyle/>
        <a:p>
          <a:endParaRPr lang="es-EC"/>
        </a:p>
      </dgm:t>
    </dgm:pt>
    <dgm:pt modelId="{71CC20B6-A4ED-4B89-B753-1949D451694B}">
      <dgm:prSet/>
      <dgm:spPr/>
      <dgm:t>
        <a:bodyPr/>
        <a:lstStyle/>
        <a:p>
          <a:endParaRPr lang="es-EC"/>
        </a:p>
      </dgm:t>
    </dgm:pt>
    <dgm:pt modelId="{C3E72443-93E1-41D4-95A6-13B16091EFF3}" type="parTrans" cxnId="{AA9B2385-71DC-44BF-BE32-C5EDE5C7C31E}">
      <dgm:prSet/>
      <dgm:spPr/>
      <dgm:t>
        <a:bodyPr/>
        <a:lstStyle/>
        <a:p>
          <a:endParaRPr lang="es-EC"/>
        </a:p>
      </dgm:t>
    </dgm:pt>
    <dgm:pt modelId="{290F2253-9484-4417-8664-3564EBC57B35}" type="sibTrans" cxnId="{AA9B2385-71DC-44BF-BE32-C5EDE5C7C31E}">
      <dgm:prSet/>
      <dgm:spPr/>
      <dgm:t>
        <a:bodyPr/>
        <a:lstStyle/>
        <a:p>
          <a:endParaRPr lang="es-EC"/>
        </a:p>
      </dgm:t>
    </dgm:pt>
    <dgm:pt modelId="{B3227AA4-C17F-4690-AF85-AF4FF51F442B}">
      <dgm:prSet phldrT="[Texto]" custT="1"/>
      <dgm:spPr/>
      <dgm:t>
        <a:bodyPr/>
        <a:lstStyle/>
        <a:p>
          <a:pPr algn="just"/>
          <a:r>
            <a:rPr lang="es-EC" sz="1500" dirty="0" smtClean="0">
              <a:latin typeface="Century Gothic" panose="020B0502020202020204" pitchFamily="34" charset="0"/>
            </a:rPr>
            <a:t>Tiene en cuenta la capacidad que tiene la empresa para generar flujos. Presenta información específica y elaborada</a:t>
          </a:r>
          <a:endParaRPr lang="es-EC" sz="1500" dirty="0"/>
        </a:p>
      </dgm:t>
    </dgm:pt>
    <dgm:pt modelId="{D8FDB942-665A-4E73-B7A0-574DF5D55E98}" type="parTrans" cxnId="{9880091B-BEBA-4244-B3DE-D38E0B6DCC9F}">
      <dgm:prSet/>
      <dgm:spPr/>
      <dgm:t>
        <a:bodyPr/>
        <a:lstStyle/>
        <a:p>
          <a:endParaRPr lang="es-EC"/>
        </a:p>
      </dgm:t>
    </dgm:pt>
    <dgm:pt modelId="{BD2E6D4E-3DC4-442F-A8F8-F27CB96C9C05}" type="sibTrans" cxnId="{9880091B-BEBA-4244-B3DE-D38E0B6DCC9F}">
      <dgm:prSet/>
      <dgm:spPr/>
      <dgm:t>
        <a:bodyPr/>
        <a:lstStyle/>
        <a:p>
          <a:endParaRPr lang="es-EC"/>
        </a:p>
      </dgm:t>
    </dgm:pt>
    <dgm:pt modelId="{91807C3F-7E4D-4F88-8719-E421E7B7DCE9}" type="pres">
      <dgm:prSet presAssocID="{54E0F4F5-74B1-4CAC-9C52-8DD89EAE9C62}" presName="Name0" presStyleCnt="0">
        <dgm:presLayoutVars>
          <dgm:dir/>
          <dgm:animLvl val="lvl"/>
          <dgm:resizeHandles val="exact"/>
        </dgm:presLayoutVars>
      </dgm:prSet>
      <dgm:spPr/>
    </dgm:pt>
    <dgm:pt modelId="{7F3EE86E-9693-4594-8D04-F2AE02A4C468}" type="pres">
      <dgm:prSet presAssocID="{54E0F4F5-74B1-4CAC-9C52-8DD89EAE9C62}" presName="dummy" presStyleCnt="0"/>
      <dgm:spPr/>
    </dgm:pt>
    <dgm:pt modelId="{7740E3CF-48A0-4B9C-BA6A-A4983D3BE729}" type="pres">
      <dgm:prSet presAssocID="{54E0F4F5-74B1-4CAC-9C52-8DD89EAE9C62}" presName="linH" presStyleCnt="0"/>
      <dgm:spPr/>
    </dgm:pt>
    <dgm:pt modelId="{B21D1D0F-57F8-4967-9DE1-DC7D80BD52F6}" type="pres">
      <dgm:prSet presAssocID="{54E0F4F5-74B1-4CAC-9C52-8DD89EAE9C62}" presName="padding1" presStyleCnt="0"/>
      <dgm:spPr/>
    </dgm:pt>
    <dgm:pt modelId="{DE54A958-D3A0-42EC-A248-D13EC359DDC4}" type="pres">
      <dgm:prSet presAssocID="{D36913A3-E640-4A0A-96E0-D7CBF5DC2EB0}" presName="linV" presStyleCnt="0"/>
      <dgm:spPr/>
    </dgm:pt>
    <dgm:pt modelId="{C227B901-C665-4702-8138-A27ACCF28331}" type="pres">
      <dgm:prSet presAssocID="{D36913A3-E640-4A0A-96E0-D7CBF5DC2EB0}" presName="spVertical1" presStyleCnt="0"/>
      <dgm:spPr/>
    </dgm:pt>
    <dgm:pt modelId="{09C6904A-A6F8-48CD-9C32-3E2E58370301}" type="pres">
      <dgm:prSet presAssocID="{D36913A3-E640-4A0A-96E0-D7CBF5DC2EB0}" presName="parTx" presStyleLbl="revTx" presStyleIdx="0" presStyleCnt="5" custScaleX="177272" custScaleY="125897" custLinFactNeighborX="-52904" custLinFactNeighborY="10294">
        <dgm:presLayoutVars>
          <dgm:chMax val="0"/>
          <dgm:chPref val="0"/>
          <dgm:bulletEnabled val="1"/>
        </dgm:presLayoutVars>
      </dgm:prSet>
      <dgm:spPr/>
      <dgm:t>
        <a:bodyPr/>
        <a:lstStyle/>
        <a:p>
          <a:endParaRPr lang="es-EC"/>
        </a:p>
      </dgm:t>
    </dgm:pt>
    <dgm:pt modelId="{3BC80C23-9FD9-49CF-9450-A334BCEF7CAC}" type="pres">
      <dgm:prSet presAssocID="{D36913A3-E640-4A0A-96E0-D7CBF5DC2EB0}" presName="spVertical2" presStyleCnt="0"/>
      <dgm:spPr/>
    </dgm:pt>
    <dgm:pt modelId="{AF1CFADC-27E5-47E9-AFC3-9166FAB676D9}" type="pres">
      <dgm:prSet presAssocID="{D36913A3-E640-4A0A-96E0-D7CBF5DC2EB0}" presName="spVertical3" presStyleCnt="0"/>
      <dgm:spPr/>
    </dgm:pt>
    <dgm:pt modelId="{35E10415-7EBB-4389-A4FD-A3D51041E8EF}" type="pres">
      <dgm:prSet presAssocID="{6D5137AC-C6E7-4755-8CF9-0D103118F62C}" presName="space" presStyleCnt="0"/>
      <dgm:spPr/>
    </dgm:pt>
    <dgm:pt modelId="{7AEEF747-ABAD-40D5-8D82-D31C137BC942}" type="pres">
      <dgm:prSet presAssocID="{FD0F1E03-5DA4-4A19-8737-9D61014DF9E1}" presName="linV" presStyleCnt="0"/>
      <dgm:spPr/>
    </dgm:pt>
    <dgm:pt modelId="{9CC4B357-7C03-4444-81FF-35FE762C50C1}" type="pres">
      <dgm:prSet presAssocID="{FD0F1E03-5DA4-4A19-8737-9D61014DF9E1}" presName="spVertical1" presStyleCnt="0"/>
      <dgm:spPr/>
    </dgm:pt>
    <dgm:pt modelId="{E616E528-5CA9-4D85-AC34-B073C880C23E}" type="pres">
      <dgm:prSet presAssocID="{FD0F1E03-5DA4-4A19-8737-9D61014DF9E1}" presName="parTx" presStyleLbl="revTx" presStyleIdx="1" presStyleCnt="5" custScaleX="121333" custScaleY="106885" custLinFactNeighborX="-6143" custLinFactNeighborY="29916">
        <dgm:presLayoutVars>
          <dgm:chMax val="0"/>
          <dgm:chPref val="0"/>
          <dgm:bulletEnabled val="1"/>
        </dgm:presLayoutVars>
      </dgm:prSet>
      <dgm:spPr/>
      <dgm:t>
        <a:bodyPr/>
        <a:lstStyle/>
        <a:p>
          <a:endParaRPr lang="es-EC"/>
        </a:p>
      </dgm:t>
    </dgm:pt>
    <dgm:pt modelId="{27BC8B07-20E9-4DF5-BE89-672F26F8474E}" type="pres">
      <dgm:prSet presAssocID="{FD0F1E03-5DA4-4A19-8737-9D61014DF9E1}" presName="spVertical2" presStyleCnt="0"/>
      <dgm:spPr/>
    </dgm:pt>
    <dgm:pt modelId="{B6C2D1C0-E442-4270-86C7-775ED0556DB6}" type="pres">
      <dgm:prSet presAssocID="{FD0F1E03-5DA4-4A19-8737-9D61014DF9E1}" presName="spVertical3" presStyleCnt="0"/>
      <dgm:spPr/>
    </dgm:pt>
    <dgm:pt modelId="{AFE2F50E-850F-41C8-8DD6-C83146A493C0}" type="pres">
      <dgm:prSet presAssocID="{60E2AD78-10D8-434D-8F08-B63D9A9B6374}" presName="space" presStyleCnt="0"/>
      <dgm:spPr/>
    </dgm:pt>
    <dgm:pt modelId="{249F7EC1-7BCA-4231-8944-FAD9672EA0D6}" type="pres">
      <dgm:prSet presAssocID="{9CF19037-8C0D-4931-8EAD-629BFFB51A98}" presName="linV" presStyleCnt="0"/>
      <dgm:spPr/>
    </dgm:pt>
    <dgm:pt modelId="{C63D6FE9-77BC-41DF-8044-FD95E01E0E75}" type="pres">
      <dgm:prSet presAssocID="{9CF19037-8C0D-4931-8EAD-629BFFB51A98}" presName="spVertical1" presStyleCnt="0"/>
      <dgm:spPr/>
    </dgm:pt>
    <dgm:pt modelId="{8747F539-3B7F-4660-9936-7BEFFACD5F20}" type="pres">
      <dgm:prSet presAssocID="{9CF19037-8C0D-4931-8EAD-629BFFB51A98}" presName="parTx" presStyleLbl="revTx" presStyleIdx="2" presStyleCnt="5" custLinFactNeighborX="9340" custLinFactNeighborY="31604">
        <dgm:presLayoutVars>
          <dgm:chMax val="0"/>
          <dgm:chPref val="0"/>
          <dgm:bulletEnabled val="1"/>
        </dgm:presLayoutVars>
      </dgm:prSet>
      <dgm:spPr/>
      <dgm:t>
        <a:bodyPr/>
        <a:lstStyle/>
        <a:p>
          <a:endParaRPr lang="es-EC"/>
        </a:p>
      </dgm:t>
    </dgm:pt>
    <dgm:pt modelId="{E04305FA-BD54-4D29-858C-A6242A46CA9C}" type="pres">
      <dgm:prSet presAssocID="{9CF19037-8C0D-4931-8EAD-629BFFB51A98}" presName="spVertical2" presStyleCnt="0"/>
      <dgm:spPr/>
    </dgm:pt>
    <dgm:pt modelId="{9575A59B-5325-481D-8890-6E323B938404}" type="pres">
      <dgm:prSet presAssocID="{9CF19037-8C0D-4931-8EAD-629BFFB51A98}" presName="spVertical3" presStyleCnt="0"/>
      <dgm:spPr/>
    </dgm:pt>
    <dgm:pt modelId="{9C535CFE-AB38-4F6C-865D-B9A44FD599D2}" type="pres">
      <dgm:prSet presAssocID="{B464EF4D-88DC-4A5B-A308-AA8F44B028C2}" presName="space" presStyleCnt="0"/>
      <dgm:spPr/>
    </dgm:pt>
    <dgm:pt modelId="{F108197B-EE1F-4096-8F95-94DCAC7BE4F4}" type="pres">
      <dgm:prSet presAssocID="{B3227AA4-C17F-4690-AF85-AF4FF51F442B}" presName="linV" presStyleCnt="0"/>
      <dgm:spPr/>
    </dgm:pt>
    <dgm:pt modelId="{30A7AE00-17C2-4D2A-97C3-A706CC9910F5}" type="pres">
      <dgm:prSet presAssocID="{B3227AA4-C17F-4690-AF85-AF4FF51F442B}" presName="spVertical1" presStyleCnt="0"/>
      <dgm:spPr/>
    </dgm:pt>
    <dgm:pt modelId="{1497A0D5-2E73-4327-80BE-B6209386EE41}" type="pres">
      <dgm:prSet presAssocID="{B3227AA4-C17F-4690-AF85-AF4FF51F442B}" presName="parTx" presStyleLbl="revTx" presStyleIdx="3" presStyleCnt="5" custScaleX="170958" custLinFactNeighborX="33367" custLinFactNeighborY="33041">
        <dgm:presLayoutVars>
          <dgm:chMax val="0"/>
          <dgm:chPref val="0"/>
          <dgm:bulletEnabled val="1"/>
        </dgm:presLayoutVars>
      </dgm:prSet>
      <dgm:spPr/>
      <dgm:t>
        <a:bodyPr/>
        <a:lstStyle/>
        <a:p>
          <a:endParaRPr lang="es-EC"/>
        </a:p>
      </dgm:t>
    </dgm:pt>
    <dgm:pt modelId="{B94E04BD-BFA5-4FDC-93E6-3D646D08DCA5}" type="pres">
      <dgm:prSet presAssocID="{B3227AA4-C17F-4690-AF85-AF4FF51F442B}" presName="spVertical2" presStyleCnt="0"/>
      <dgm:spPr/>
    </dgm:pt>
    <dgm:pt modelId="{6B50A83D-F57A-40C2-84A9-A0FBEA018925}" type="pres">
      <dgm:prSet presAssocID="{B3227AA4-C17F-4690-AF85-AF4FF51F442B}" presName="spVertical3" presStyleCnt="0"/>
      <dgm:spPr/>
    </dgm:pt>
    <dgm:pt modelId="{E50D4752-96F5-426E-BCA6-776FFD0AEB21}" type="pres">
      <dgm:prSet presAssocID="{BD2E6D4E-3DC4-442F-A8F8-F27CB96C9C05}" presName="space" presStyleCnt="0"/>
      <dgm:spPr/>
    </dgm:pt>
    <dgm:pt modelId="{A4EC82EF-F3F0-4DD0-BD89-2F077D222A1B}" type="pres">
      <dgm:prSet presAssocID="{71CC20B6-A4ED-4B89-B753-1949D451694B}" presName="linV" presStyleCnt="0"/>
      <dgm:spPr/>
    </dgm:pt>
    <dgm:pt modelId="{C58203F8-9850-4DC1-A5B6-DC6183E332BB}" type="pres">
      <dgm:prSet presAssocID="{71CC20B6-A4ED-4B89-B753-1949D451694B}" presName="spVertical1" presStyleCnt="0"/>
      <dgm:spPr/>
    </dgm:pt>
    <dgm:pt modelId="{FD7B089A-9013-49C2-B148-228AEA60AABD}" type="pres">
      <dgm:prSet presAssocID="{71CC20B6-A4ED-4B89-B753-1949D451694B}" presName="parTx" presStyleLbl="revTx" presStyleIdx="4" presStyleCnt="5">
        <dgm:presLayoutVars>
          <dgm:chMax val="0"/>
          <dgm:chPref val="0"/>
          <dgm:bulletEnabled val="1"/>
        </dgm:presLayoutVars>
      </dgm:prSet>
      <dgm:spPr/>
      <dgm:t>
        <a:bodyPr/>
        <a:lstStyle/>
        <a:p>
          <a:endParaRPr lang="es-EC"/>
        </a:p>
      </dgm:t>
    </dgm:pt>
    <dgm:pt modelId="{C9E64C02-DD93-4040-899B-DF2FBE0C895F}" type="pres">
      <dgm:prSet presAssocID="{71CC20B6-A4ED-4B89-B753-1949D451694B}" presName="spVertical2" presStyleCnt="0"/>
      <dgm:spPr/>
    </dgm:pt>
    <dgm:pt modelId="{E7197196-7476-490B-8054-D3A80E3CBE79}" type="pres">
      <dgm:prSet presAssocID="{71CC20B6-A4ED-4B89-B753-1949D451694B}" presName="spVertical3" presStyleCnt="0"/>
      <dgm:spPr/>
    </dgm:pt>
    <dgm:pt modelId="{27A9192F-4578-42AF-9ED1-54EFA9596D19}" type="pres">
      <dgm:prSet presAssocID="{54E0F4F5-74B1-4CAC-9C52-8DD89EAE9C62}" presName="padding2" presStyleCnt="0"/>
      <dgm:spPr/>
    </dgm:pt>
    <dgm:pt modelId="{634D89DF-1542-472D-BB12-2B1E7FC39EEC}" type="pres">
      <dgm:prSet presAssocID="{54E0F4F5-74B1-4CAC-9C52-8DD89EAE9C62}" presName="negArrow" presStyleCnt="0"/>
      <dgm:spPr/>
    </dgm:pt>
    <dgm:pt modelId="{8FD932F5-96B5-422E-BF4D-F79EB3EAF27C}" type="pres">
      <dgm:prSet presAssocID="{54E0F4F5-74B1-4CAC-9C52-8DD89EAE9C62}" presName="backgroundArrow" presStyleLbl="node1" presStyleIdx="0" presStyleCnt="1" custScaleY="120220"/>
      <dgm:spPr/>
    </dgm:pt>
  </dgm:ptLst>
  <dgm:cxnLst>
    <dgm:cxn modelId="{317FAD85-ED22-44C6-8049-02E17B3C9A68}" type="presOf" srcId="{54E0F4F5-74B1-4CAC-9C52-8DD89EAE9C62}" destId="{91807C3F-7E4D-4F88-8719-E421E7B7DCE9}" srcOrd="0" destOrd="0" presId="urn:microsoft.com/office/officeart/2005/8/layout/hProcess3"/>
    <dgm:cxn modelId="{A61EDF9A-337A-4DEF-BCF4-BA2B580B9F20}" srcId="{54E0F4F5-74B1-4CAC-9C52-8DD89EAE9C62}" destId="{FD0F1E03-5DA4-4A19-8737-9D61014DF9E1}" srcOrd="1" destOrd="0" parTransId="{8610016E-D0B7-42FE-BA51-634A3B50DB1A}" sibTransId="{60E2AD78-10D8-434D-8F08-B63D9A9B6374}"/>
    <dgm:cxn modelId="{89D7CEB0-EE9C-4B90-9E0F-6F7D5AD0A575}" srcId="{54E0F4F5-74B1-4CAC-9C52-8DD89EAE9C62}" destId="{9CF19037-8C0D-4931-8EAD-629BFFB51A98}" srcOrd="2" destOrd="0" parTransId="{AB25AE68-2B3C-4599-9963-DCEE727B6959}" sibTransId="{B464EF4D-88DC-4A5B-A308-AA8F44B028C2}"/>
    <dgm:cxn modelId="{335D6104-4594-4450-993D-070B268D80E8}" type="presOf" srcId="{71CC20B6-A4ED-4B89-B753-1949D451694B}" destId="{FD7B089A-9013-49C2-B148-228AEA60AABD}" srcOrd="0" destOrd="0" presId="urn:microsoft.com/office/officeart/2005/8/layout/hProcess3"/>
    <dgm:cxn modelId="{FE8D8BC5-9531-46E7-AF85-FF246E6AB4C6}" type="presOf" srcId="{B3227AA4-C17F-4690-AF85-AF4FF51F442B}" destId="{1497A0D5-2E73-4327-80BE-B6209386EE41}" srcOrd="0" destOrd="0" presId="urn:microsoft.com/office/officeart/2005/8/layout/hProcess3"/>
    <dgm:cxn modelId="{9880091B-BEBA-4244-B3DE-D38E0B6DCC9F}" srcId="{54E0F4F5-74B1-4CAC-9C52-8DD89EAE9C62}" destId="{B3227AA4-C17F-4690-AF85-AF4FF51F442B}" srcOrd="3" destOrd="0" parTransId="{D8FDB942-665A-4E73-B7A0-574DF5D55E98}" sibTransId="{BD2E6D4E-3DC4-442F-A8F8-F27CB96C9C05}"/>
    <dgm:cxn modelId="{AA9B2385-71DC-44BF-BE32-C5EDE5C7C31E}" srcId="{54E0F4F5-74B1-4CAC-9C52-8DD89EAE9C62}" destId="{71CC20B6-A4ED-4B89-B753-1949D451694B}" srcOrd="4" destOrd="0" parTransId="{C3E72443-93E1-41D4-95A6-13B16091EFF3}" sibTransId="{290F2253-9484-4417-8664-3564EBC57B35}"/>
    <dgm:cxn modelId="{425A279D-594F-4AB9-833A-4DBA6314656D}" srcId="{54E0F4F5-74B1-4CAC-9C52-8DD89EAE9C62}" destId="{D36913A3-E640-4A0A-96E0-D7CBF5DC2EB0}" srcOrd="0" destOrd="0" parTransId="{B6347575-1EF6-4128-A043-496C2C061F6C}" sibTransId="{6D5137AC-C6E7-4755-8CF9-0D103118F62C}"/>
    <dgm:cxn modelId="{B2E0EE7E-B763-4EEE-833F-0502A4B47CC7}" type="presOf" srcId="{D36913A3-E640-4A0A-96E0-D7CBF5DC2EB0}" destId="{09C6904A-A6F8-48CD-9C32-3E2E58370301}" srcOrd="0" destOrd="0" presId="urn:microsoft.com/office/officeart/2005/8/layout/hProcess3"/>
    <dgm:cxn modelId="{1B7659CF-B28A-4C7B-A8F3-DDF6F58F99C1}" type="presOf" srcId="{9CF19037-8C0D-4931-8EAD-629BFFB51A98}" destId="{8747F539-3B7F-4660-9936-7BEFFACD5F20}" srcOrd="0" destOrd="0" presId="urn:microsoft.com/office/officeart/2005/8/layout/hProcess3"/>
    <dgm:cxn modelId="{FD8593BB-44BF-4334-8493-10E9EB3C0444}" type="presOf" srcId="{FD0F1E03-5DA4-4A19-8737-9D61014DF9E1}" destId="{E616E528-5CA9-4D85-AC34-B073C880C23E}" srcOrd="0" destOrd="0" presId="urn:microsoft.com/office/officeart/2005/8/layout/hProcess3"/>
    <dgm:cxn modelId="{E8EAFF77-FF96-4987-813F-321BE8231C3B}" type="presParOf" srcId="{91807C3F-7E4D-4F88-8719-E421E7B7DCE9}" destId="{7F3EE86E-9693-4594-8D04-F2AE02A4C468}" srcOrd="0" destOrd="0" presId="urn:microsoft.com/office/officeart/2005/8/layout/hProcess3"/>
    <dgm:cxn modelId="{A0459BF2-F563-44A5-A24D-927F6508CABB}" type="presParOf" srcId="{91807C3F-7E4D-4F88-8719-E421E7B7DCE9}" destId="{7740E3CF-48A0-4B9C-BA6A-A4983D3BE729}" srcOrd="1" destOrd="0" presId="urn:microsoft.com/office/officeart/2005/8/layout/hProcess3"/>
    <dgm:cxn modelId="{45EE8F80-2B50-436D-8D6E-5718EBE929E4}" type="presParOf" srcId="{7740E3CF-48A0-4B9C-BA6A-A4983D3BE729}" destId="{B21D1D0F-57F8-4967-9DE1-DC7D80BD52F6}" srcOrd="0" destOrd="0" presId="urn:microsoft.com/office/officeart/2005/8/layout/hProcess3"/>
    <dgm:cxn modelId="{6F34C6FF-5F91-4F65-91D2-7D14F72E3819}" type="presParOf" srcId="{7740E3CF-48A0-4B9C-BA6A-A4983D3BE729}" destId="{DE54A958-D3A0-42EC-A248-D13EC359DDC4}" srcOrd="1" destOrd="0" presId="urn:microsoft.com/office/officeart/2005/8/layout/hProcess3"/>
    <dgm:cxn modelId="{0412BA76-DC8B-4EC0-A3D1-897292038CDD}" type="presParOf" srcId="{DE54A958-D3A0-42EC-A248-D13EC359DDC4}" destId="{C227B901-C665-4702-8138-A27ACCF28331}" srcOrd="0" destOrd="0" presId="urn:microsoft.com/office/officeart/2005/8/layout/hProcess3"/>
    <dgm:cxn modelId="{046C2A07-62A7-4BAD-85CF-4F56CB44590A}" type="presParOf" srcId="{DE54A958-D3A0-42EC-A248-D13EC359DDC4}" destId="{09C6904A-A6F8-48CD-9C32-3E2E58370301}" srcOrd="1" destOrd="0" presId="urn:microsoft.com/office/officeart/2005/8/layout/hProcess3"/>
    <dgm:cxn modelId="{01116520-AC74-464D-B41D-C7C41132B8B7}" type="presParOf" srcId="{DE54A958-D3A0-42EC-A248-D13EC359DDC4}" destId="{3BC80C23-9FD9-49CF-9450-A334BCEF7CAC}" srcOrd="2" destOrd="0" presId="urn:microsoft.com/office/officeart/2005/8/layout/hProcess3"/>
    <dgm:cxn modelId="{CE7BF784-649F-40A3-BFC5-CA966D27F816}" type="presParOf" srcId="{DE54A958-D3A0-42EC-A248-D13EC359DDC4}" destId="{AF1CFADC-27E5-47E9-AFC3-9166FAB676D9}" srcOrd="3" destOrd="0" presId="urn:microsoft.com/office/officeart/2005/8/layout/hProcess3"/>
    <dgm:cxn modelId="{29B0BAF7-7242-48D3-8EDB-F99F63E8603C}" type="presParOf" srcId="{7740E3CF-48A0-4B9C-BA6A-A4983D3BE729}" destId="{35E10415-7EBB-4389-A4FD-A3D51041E8EF}" srcOrd="2" destOrd="0" presId="urn:microsoft.com/office/officeart/2005/8/layout/hProcess3"/>
    <dgm:cxn modelId="{06BBC70A-5F09-4D7A-B536-66D04942D1C6}" type="presParOf" srcId="{7740E3CF-48A0-4B9C-BA6A-A4983D3BE729}" destId="{7AEEF747-ABAD-40D5-8D82-D31C137BC942}" srcOrd="3" destOrd="0" presId="urn:microsoft.com/office/officeart/2005/8/layout/hProcess3"/>
    <dgm:cxn modelId="{DF2DF0A4-3033-4833-B44D-762B6A8A51A2}" type="presParOf" srcId="{7AEEF747-ABAD-40D5-8D82-D31C137BC942}" destId="{9CC4B357-7C03-4444-81FF-35FE762C50C1}" srcOrd="0" destOrd="0" presId="urn:microsoft.com/office/officeart/2005/8/layout/hProcess3"/>
    <dgm:cxn modelId="{C0B55F21-0321-4928-B31A-B1AAE8F8CE20}" type="presParOf" srcId="{7AEEF747-ABAD-40D5-8D82-D31C137BC942}" destId="{E616E528-5CA9-4D85-AC34-B073C880C23E}" srcOrd="1" destOrd="0" presId="urn:microsoft.com/office/officeart/2005/8/layout/hProcess3"/>
    <dgm:cxn modelId="{7822AFF6-6E34-4FCE-8FD4-76560F743FA1}" type="presParOf" srcId="{7AEEF747-ABAD-40D5-8D82-D31C137BC942}" destId="{27BC8B07-20E9-4DF5-BE89-672F26F8474E}" srcOrd="2" destOrd="0" presId="urn:microsoft.com/office/officeart/2005/8/layout/hProcess3"/>
    <dgm:cxn modelId="{510CA7FB-D3FA-4099-B24B-26E28E082839}" type="presParOf" srcId="{7AEEF747-ABAD-40D5-8D82-D31C137BC942}" destId="{B6C2D1C0-E442-4270-86C7-775ED0556DB6}" srcOrd="3" destOrd="0" presId="urn:microsoft.com/office/officeart/2005/8/layout/hProcess3"/>
    <dgm:cxn modelId="{FADC61EB-9741-4483-BBDC-A3E3BD3F6D1E}" type="presParOf" srcId="{7740E3CF-48A0-4B9C-BA6A-A4983D3BE729}" destId="{AFE2F50E-850F-41C8-8DD6-C83146A493C0}" srcOrd="4" destOrd="0" presId="urn:microsoft.com/office/officeart/2005/8/layout/hProcess3"/>
    <dgm:cxn modelId="{6E4882CD-94D5-408A-B4E0-9FE9BA8A4FA7}" type="presParOf" srcId="{7740E3CF-48A0-4B9C-BA6A-A4983D3BE729}" destId="{249F7EC1-7BCA-4231-8944-FAD9672EA0D6}" srcOrd="5" destOrd="0" presId="urn:microsoft.com/office/officeart/2005/8/layout/hProcess3"/>
    <dgm:cxn modelId="{3F0269ED-9C85-414B-96E5-63102C0043DF}" type="presParOf" srcId="{249F7EC1-7BCA-4231-8944-FAD9672EA0D6}" destId="{C63D6FE9-77BC-41DF-8044-FD95E01E0E75}" srcOrd="0" destOrd="0" presId="urn:microsoft.com/office/officeart/2005/8/layout/hProcess3"/>
    <dgm:cxn modelId="{B6B57631-D68F-442F-846C-0E9DA2089A4B}" type="presParOf" srcId="{249F7EC1-7BCA-4231-8944-FAD9672EA0D6}" destId="{8747F539-3B7F-4660-9936-7BEFFACD5F20}" srcOrd="1" destOrd="0" presId="urn:microsoft.com/office/officeart/2005/8/layout/hProcess3"/>
    <dgm:cxn modelId="{0F1AE4FA-A9ED-4D41-BA76-E1CBA3601379}" type="presParOf" srcId="{249F7EC1-7BCA-4231-8944-FAD9672EA0D6}" destId="{E04305FA-BD54-4D29-858C-A6242A46CA9C}" srcOrd="2" destOrd="0" presId="urn:microsoft.com/office/officeart/2005/8/layout/hProcess3"/>
    <dgm:cxn modelId="{0562BA43-2DEF-4FC7-9F05-6E386622C688}" type="presParOf" srcId="{249F7EC1-7BCA-4231-8944-FAD9672EA0D6}" destId="{9575A59B-5325-481D-8890-6E323B938404}" srcOrd="3" destOrd="0" presId="urn:microsoft.com/office/officeart/2005/8/layout/hProcess3"/>
    <dgm:cxn modelId="{E678A33D-DF3B-4A59-8815-EF38E82BCAE3}" type="presParOf" srcId="{7740E3CF-48A0-4B9C-BA6A-A4983D3BE729}" destId="{9C535CFE-AB38-4F6C-865D-B9A44FD599D2}" srcOrd="6" destOrd="0" presId="urn:microsoft.com/office/officeart/2005/8/layout/hProcess3"/>
    <dgm:cxn modelId="{87C6F1B0-4AE5-4163-9C1D-0FCBCA74C9E6}" type="presParOf" srcId="{7740E3CF-48A0-4B9C-BA6A-A4983D3BE729}" destId="{F108197B-EE1F-4096-8F95-94DCAC7BE4F4}" srcOrd="7" destOrd="0" presId="urn:microsoft.com/office/officeart/2005/8/layout/hProcess3"/>
    <dgm:cxn modelId="{3FCDD206-59C1-4C5B-8537-564F533E2232}" type="presParOf" srcId="{F108197B-EE1F-4096-8F95-94DCAC7BE4F4}" destId="{30A7AE00-17C2-4D2A-97C3-A706CC9910F5}" srcOrd="0" destOrd="0" presId="urn:microsoft.com/office/officeart/2005/8/layout/hProcess3"/>
    <dgm:cxn modelId="{A530BB04-F3BF-42B6-AEF4-D5D1A2AE1631}" type="presParOf" srcId="{F108197B-EE1F-4096-8F95-94DCAC7BE4F4}" destId="{1497A0D5-2E73-4327-80BE-B6209386EE41}" srcOrd="1" destOrd="0" presId="urn:microsoft.com/office/officeart/2005/8/layout/hProcess3"/>
    <dgm:cxn modelId="{01FBE7DF-67E7-481D-B789-C0235D237512}" type="presParOf" srcId="{F108197B-EE1F-4096-8F95-94DCAC7BE4F4}" destId="{B94E04BD-BFA5-4FDC-93E6-3D646D08DCA5}" srcOrd="2" destOrd="0" presId="urn:microsoft.com/office/officeart/2005/8/layout/hProcess3"/>
    <dgm:cxn modelId="{8B4988C6-F8B1-4522-820F-4AB17B232755}" type="presParOf" srcId="{F108197B-EE1F-4096-8F95-94DCAC7BE4F4}" destId="{6B50A83D-F57A-40C2-84A9-A0FBEA018925}" srcOrd="3" destOrd="0" presId="urn:microsoft.com/office/officeart/2005/8/layout/hProcess3"/>
    <dgm:cxn modelId="{50A96F31-1015-43BD-A83A-095E7A3AEBCC}" type="presParOf" srcId="{7740E3CF-48A0-4B9C-BA6A-A4983D3BE729}" destId="{E50D4752-96F5-426E-BCA6-776FFD0AEB21}" srcOrd="8" destOrd="0" presId="urn:microsoft.com/office/officeart/2005/8/layout/hProcess3"/>
    <dgm:cxn modelId="{1D62A08F-68F3-421C-9A57-95A17D93C3A4}" type="presParOf" srcId="{7740E3CF-48A0-4B9C-BA6A-A4983D3BE729}" destId="{A4EC82EF-F3F0-4DD0-BD89-2F077D222A1B}" srcOrd="9" destOrd="0" presId="urn:microsoft.com/office/officeart/2005/8/layout/hProcess3"/>
    <dgm:cxn modelId="{047EC02C-E13A-4B4A-9225-898C38246387}" type="presParOf" srcId="{A4EC82EF-F3F0-4DD0-BD89-2F077D222A1B}" destId="{C58203F8-9850-4DC1-A5B6-DC6183E332BB}" srcOrd="0" destOrd="0" presId="urn:microsoft.com/office/officeart/2005/8/layout/hProcess3"/>
    <dgm:cxn modelId="{343AB6AB-1683-4F2A-AA15-77E77B463D1D}" type="presParOf" srcId="{A4EC82EF-F3F0-4DD0-BD89-2F077D222A1B}" destId="{FD7B089A-9013-49C2-B148-228AEA60AABD}" srcOrd="1" destOrd="0" presId="urn:microsoft.com/office/officeart/2005/8/layout/hProcess3"/>
    <dgm:cxn modelId="{426B58C4-B5BB-416C-A922-1324B2C83D9E}" type="presParOf" srcId="{A4EC82EF-F3F0-4DD0-BD89-2F077D222A1B}" destId="{C9E64C02-DD93-4040-899B-DF2FBE0C895F}" srcOrd="2" destOrd="0" presId="urn:microsoft.com/office/officeart/2005/8/layout/hProcess3"/>
    <dgm:cxn modelId="{9E360F17-3812-4E35-A9FD-2FBEC99DC064}" type="presParOf" srcId="{A4EC82EF-F3F0-4DD0-BD89-2F077D222A1B}" destId="{E7197196-7476-490B-8054-D3A80E3CBE79}" srcOrd="3" destOrd="0" presId="urn:microsoft.com/office/officeart/2005/8/layout/hProcess3"/>
    <dgm:cxn modelId="{2431A60A-7BB4-4DD7-9B3D-4E291F43D59A}" type="presParOf" srcId="{7740E3CF-48A0-4B9C-BA6A-A4983D3BE729}" destId="{27A9192F-4578-42AF-9ED1-54EFA9596D19}" srcOrd="10" destOrd="0" presId="urn:microsoft.com/office/officeart/2005/8/layout/hProcess3"/>
    <dgm:cxn modelId="{0E91CD81-C130-46EE-9712-2AFA224277F4}" type="presParOf" srcId="{7740E3CF-48A0-4B9C-BA6A-A4983D3BE729}" destId="{634D89DF-1542-472D-BB12-2B1E7FC39EEC}" srcOrd="11" destOrd="0" presId="urn:microsoft.com/office/officeart/2005/8/layout/hProcess3"/>
    <dgm:cxn modelId="{50E0647D-D345-4C5C-A966-872BAAFD1AE0}" type="presParOf" srcId="{7740E3CF-48A0-4B9C-BA6A-A4983D3BE729}" destId="{8FD932F5-96B5-422E-BF4D-F79EB3EAF27C}" srcOrd="12"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FB29991-95FF-4450-BA56-D4884BF24564}" type="doc">
      <dgm:prSet loTypeId="urn:microsoft.com/office/officeart/2005/8/layout/arrow5" loCatId="relationship" qsTypeId="urn:microsoft.com/office/officeart/2005/8/quickstyle/simple1" qsCatId="simple" csTypeId="urn:microsoft.com/office/officeart/2005/8/colors/accent0_2" csCatId="mainScheme" phldr="1"/>
      <dgm:spPr/>
      <dgm:t>
        <a:bodyPr/>
        <a:lstStyle/>
        <a:p>
          <a:endParaRPr lang="es-EC"/>
        </a:p>
      </dgm:t>
    </dgm:pt>
    <dgm:pt modelId="{20B9A9EA-C39F-4F18-8C37-611DB923D63B}">
      <dgm:prSet phldrT="[Texto]" custT="1"/>
      <dgm:spPr/>
      <dgm:t>
        <a:bodyPr/>
        <a:lstStyle/>
        <a:p>
          <a:pPr algn="just"/>
          <a:r>
            <a:rPr lang="es-EC" sz="1200" dirty="0" smtClean="0">
              <a:solidFill>
                <a:schemeClr val="tx1"/>
              </a:solidFill>
              <a:latin typeface="Century Gothic" panose="020B0502020202020204" pitchFamily="34" charset="0"/>
            </a:rPr>
            <a:t>Este reporte indica el precio de mercado por cada instrumento siguiendo la metodología aprobada para el efecto.</a:t>
          </a:r>
          <a:endParaRPr lang="es-EC" sz="1200" dirty="0">
            <a:solidFill>
              <a:schemeClr val="tx1"/>
            </a:solidFill>
            <a:latin typeface="Century Gothic" panose="020B0502020202020204" pitchFamily="34" charset="0"/>
          </a:endParaRPr>
        </a:p>
      </dgm:t>
    </dgm:pt>
    <dgm:pt modelId="{FE58E45D-CFF7-4EB9-997D-4D7F9D5A8497}" type="parTrans" cxnId="{6210FC46-26D3-4661-8DD0-127480500785}">
      <dgm:prSet/>
      <dgm:spPr/>
      <dgm:t>
        <a:bodyPr/>
        <a:lstStyle/>
        <a:p>
          <a:endParaRPr lang="es-EC"/>
        </a:p>
      </dgm:t>
    </dgm:pt>
    <dgm:pt modelId="{70C0B5EB-98C0-46B5-AC22-92608FBCD816}" type="sibTrans" cxnId="{6210FC46-26D3-4661-8DD0-127480500785}">
      <dgm:prSet/>
      <dgm:spPr/>
      <dgm:t>
        <a:bodyPr/>
        <a:lstStyle/>
        <a:p>
          <a:endParaRPr lang="es-EC"/>
        </a:p>
      </dgm:t>
    </dgm:pt>
    <dgm:pt modelId="{86BB1A4C-BB7A-4B85-BF47-DD33D1D6264B}">
      <dgm:prSet phldrT="[Texto]" custT="1"/>
      <dgm:spPr/>
      <dgm:t>
        <a:bodyPr/>
        <a:lstStyle/>
        <a:p>
          <a:pPr algn="just"/>
          <a:r>
            <a:rPr lang="es-EC" sz="1200" dirty="0" smtClean="0">
              <a:solidFill>
                <a:schemeClr val="tx1"/>
              </a:solidFill>
              <a:latin typeface="Century Gothic" panose="020B0502020202020204" pitchFamily="34" charset="0"/>
            </a:rPr>
            <a:t>El vector de precios es realizado por las Bolsa de Valores en base al Manual Operativo para Valoración a precios/ Codificación Actualizada hasta la Resolución CNV-010-2009.</a:t>
          </a:r>
          <a:endParaRPr lang="es-EC" sz="1200" dirty="0">
            <a:solidFill>
              <a:schemeClr val="tx1"/>
            </a:solidFill>
            <a:latin typeface="Century Gothic" panose="020B0502020202020204" pitchFamily="34" charset="0"/>
          </a:endParaRPr>
        </a:p>
      </dgm:t>
    </dgm:pt>
    <dgm:pt modelId="{6B87F9C2-851A-4E1C-9BF0-CA44E1A9F1E5}" type="parTrans" cxnId="{834AEDB5-8B90-4517-82E2-B61B9636DF0E}">
      <dgm:prSet/>
      <dgm:spPr/>
      <dgm:t>
        <a:bodyPr/>
        <a:lstStyle/>
        <a:p>
          <a:endParaRPr lang="es-EC"/>
        </a:p>
      </dgm:t>
    </dgm:pt>
    <dgm:pt modelId="{8FAA6A82-E9E0-489F-9785-A4950FD91F53}" type="sibTrans" cxnId="{834AEDB5-8B90-4517-82E2-B61B9636DF0E}">
      <dgm:prSet/>
      <dgm:spPr/>
      <dgm:t>
        <a:bodyPr/>
        <a:lstStyle/>
        <a:p>
          <a:endParaRPr lang="es-EC"/>
        </a:p>
      </dgm:t>
    </dgm:pt>
    <dgm:pt modelId="{3E3918C2-3D82-4B94-88CE-226D868D1AEC}" type="pres">
      <dgm:prSet presAssocID="{6FB29991-95FF-4450-BA56-D4884BF24564}" presName="diagram" presStyleCnt="0">
        <dgm:presLayoutVars>
          <dgm:dir/>
          <dgm:resizeHandles val="exact"/>
        </dgm:presLayoutVars>
      </dgm:prSet>
      <dgm:spPr/>
      <dgm:t>
        <a:bodyPr/>
        <a:lstStyle/>
        <a:p>
          <a:endParaRPr lang="es-EC"/>
        </a:p>
      </dgm:t>
    </dgm:pt>
    <dgm:pt modelId="{A2DA3200-07DA-4F87-8B95-551519D92189}" type="pres">
      <dgm:prSet presAssocID="{20B9A9EA-C39F-4F18-8C37-611DB923D63B}" presName="arrow" presStyleLbl="node1" presStyleIdx="0" presStyleCnt="2">
        <dgm:presLayoutVars>
          <dgm:bulletEnabled val="1"/>
        </dgm:presLayoutVars>
      </dgm:prSet>
      <dgm:spPr/>
      <dgm:t>
        <a:bodyPr/>
        <a:lstStyle/>
        <a:p>
          <a:endParaRPr lang="es-EC"/>
        </a:p>
      </dgm:t>
    </dgm:pt>
    <dgm:pt modelId="{7D4D02B2-8077-436A-BBF7-825E271E04F0}" type="pres">
      <dgm:prSet presAssocID="{86BB1A4C-BB7A-4B85-BF47-DD33D1D6264B}" presName="arrow" presStyleLbl="node1" presStyleIdx="1" presStyleCnt="2">
        <dgm:presLayoutVars>
          <dgm:bulletEnabled val="1"/>
        </dgm:presLayoutVars>
      </dgm:prSet>
      <dgm:spPr/>
      <dgm:t>
        <a:bodyPr/>
        <a:lstStyle/>
        <a:p>
          <a:endParaRPr lang="es-EC"/>
        </a:p>
      </dgm:t>
    </dgm:pt>
  </dgm:ptLst>
  <dgm:cxnLst>
    <dgm:cxn modelId="{834AEDB5-8B90-4517-82E2-B61B9636DF0E}" srcId="{6FB29991-95FF-4450-BA56-D4884BF24564}" destId="{86BB1A4C-BB7A-4B85-BF47-DD33D1D6264B}" srcOrd="1" destOrd="0" parTransId="{6B87F9C2-851A-4E1C-9BF0-CA44E1A9F1E5}" sibTransId="{8FAA6A82-E9E0-489F-9785-A4950FD91F53}"/>
    <dgm:cxn modelId="{E95D09B0-7A0B-4703-BF5F-2C41562CCCC3}" type="presOf" srcId="{6FB29991-95FF-4450-BA56-D4884BF24564}" destId="{3E3918C2-3D82-4B94-88CE-226D868D1AEC}" srcOrd="0" destOrd="0" presId="urn:microsoft.com/office/officeart/2005/8/layout/arrow5"/>
    <dgm:cxn modelId="{6210FC46-26D3-4661-8DD0-127480500785}" srcId="{6FB29991-95FF-4450-BA56-D4884BF24564}" destId="{20B9A9EA-C39F-4F18-8C37-611DB923D63B}" srcOrd="0" destOrd="0" parTransId="{FE58E45D-CFF7-4EB9-997D-4D7F9D5A8497}" sibTransId="{70C0B5EB-98C0-46B5-AC22-92608FBCD816}"/>
    <dgm:cxn modelId="{2D24B6C3-2F37-4C8C-B483-03F39C67A9E2}" type="presOf" srcId="{86BB1A4C-BB7A-4B85-BF47-DD33D1D6264B}" destId="{7D4D02B2-8077-436A-BBF7-825E271E04F0}" srcOrd="0" destOrd="0" presId="urn:microsoft.com/office/officeart/2005/8/layout/arrow5"/>
    <dgm:cxn modelId="{AA8BE259-3D2E-4288-B09F-D31713F3FE5C}" type="presOf" srcId="{20B9A9EA-C39F-4F18-8C37-611DB923D63B}" destId="{A2DA3200-07DA-4F87-8B95-551519D92189}" srcOrd="0" destOrd="0" presId="urn:microsoft.com/office/officeart/2005/8/layout/arrow5"/>
    <dgm:cxn modelId="{442B5711-771C-4557-93ED-D2997E58206C}" type="presParOf" srcId="{3E3918C2-3D82-4B94-88CE-226D868D1AEC}" destId="{A2DA3200-07DA-4F87-8B95-551519D92189}" srcOrd="0" destOrd="0" presId="urn:microsoft.com/office/officeart/2005/8/layout/arrow5"/>
    <dgm:cxn modelId="{BD079405-0DE3-4AA7-B1E2-D36C1B06C285}" type="presParOf" srcId="{3E3918C2-3D82-4B94-88CE-226D868D1AEC}" destId="{7D4D02B2-8077-436A-BBF7-825E271E04F0}"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851B13-36F3-4A59-AB07-C846E41D4875}"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EC"/>
        </a:p>
      </dgm:t>
    </dgm:pt>
    <dgm:pt modelId="{AA3EED45-6D02-4B4D-9A53-C71767C0A3A3}">
      <dgm:prSet phldrT="[Texto]"/>
      <dgm:spPr/>
      <dgm:t>
        <a:bodyPr/>
        <a:lstStyle/>
        <a:p>
          <a:r>
            <a:rPr lang="es-EC" dirty="0" smtClean="0">
              <a:latin typeface="Century Gothic" panose="020B0502020202020204" pitchFamily="34" charset="0"/>
            </a:rPr>
            <a:t>Renta Variable</a:t>
          </a:r>
          <a:endParaRPr lang="es-EC" dirty="0">
            <a:latin typeface="Century Gothic" panose="020B0502020202020204" pitchFamily="34" charset="0"/>
          </a:endParaRPr>
        </a:p>
      </dgm:t>
    </dgm:pt>
    <dgm:pt modelId="{CFA207BB-203C-4A75-B3B5-7B993C0D8759}" type="parTrans" cxnId="{9F691B54-AA0D-45C2-9414-3C8C5B51D3BC}">
      <dgm:prSet/>
      <dgm:spPr/>
      <dgm:t>
        <a:bodyPr/>
        <a:lstStyle/>
        <a:p>
          <a:endParaRPr lang="es-EC"/>
        </a:p>
      </dgm:t>
    </dgm:pt>
    <dgm:pt modelId="{A56C7D77-D0DF-4E09-B026-950D1C7D9F46}" type="sibTrans" cxnId="{9F691B54-AA0D-45C2-9414-3C8C5B51D3BC}">
      <dgm:prSet/>
      <dgm:spPr/>
      <dgm:t>
        <a:bodyPr/>
        <a:lstStyle/>
        <a:p>
          <a:endParaRPr lang="es-EC"/>
        </a:p>
      </dgm:t>
    </dgm:pt>
    <dgm:pt modelId="{EA80A231-991F-4FB7-90AF-B748EDA42090}">
      <dgm:prSet phldrT="[Texto]"/>
      <dgm:spPr/>
      <dgm:t>
        <a:bodyPr/>
        <a:lstStyle/>
        <a:p>
          <a:r>
            <a:rPr lang="es-EC" dirty="0" smtClean="0">
              <a:latin typeface="Century Gothic" panose="020B0502020202020204" pitchFamily="34" charset="0"/>
            </a:rPr>
            <a:t>Acciones</a:t>
          </a:r>
          <a:endParaRPr lang="es-EC" dirty="0">
            <a:latin typeface="Century Gothic" panose="020B0502020202020204" pitchFamily="34" charset="0"/>
          </a:endParaRPr>
        </a:p>
      </dgm:t>
    </dgm:pt>
    <dgm:pt modelId="{415EC3FE-DDF3-44C6-AE36-04D62A410A35}" type="parTrans" cxnId="{5D14662B-E665-4A47-A3D8-3CF4E5909889}">
      <dgm:prSet/>
      <dgm:spPr/>
      <dgm:t>
        <a:bodyPr/>
        <a:lstStyle/>
        <a:p>
          <a:endParaRPr lang="es-EC"/>
        </a:p>
      </dgm:t>
    </dgm:pt>
    <dgm:pt modelId="{5D3A14EA-3195-44DB-942B-1877EE6C757D}" type="sibTrans" cxnId="{5D14662B-E665-4A47-A3D8-3CF4E5909889}">
      <dgm:prSet/>
      <dgm:spPr/>
      <dgm:t>
        <a:bodyPr/>
        <a:lstStyle/>
        <a:p>
          <a:endParaRPr lang="es-EC"/>
        </a:p>
      </dgm:t>
    </dgm:pt>
    <dgm:pt modelId="{3ACE0CD4-A89A-4896-B82D-F1D8174723D8}">
      <dgm:prSet phldrT="[Texto]"/>
      <dgm:spPr/>
      <dgm:t>
        <a:bodyPr/>
        <a:lstStyle/>
        <a:p>
          <a:r>
            <a:rPr lang="es-EC" dirty="0" smtClean="0">
              <a:latin typeface="Century Gothic" panose="020B0502020202020204" pitchFamily="34" charset="0"/>
            </a:rPr>
            <a:t>Cuotas de participación </a:t>
          </a:r>
          <a:endParaRPr lang="es-EC" dirty="0">
            <a:latin typeface="Century Gothic" panose="020B0502020202020204" pitchFamily="34" charset="0"/>
          </a:endParaRPr>
        </a:p>
      </dgm:t>
    </dgm:pt>
    <dgm:pt modelId="{44A5846A-CA40-48CA-A324-9CCC179F3B11}" type="parTrans" cxnId="{4CEEF7E7-5EBF-4A0C-9A80-BD1498533920}">
      <dgm:prSet/>
      <dgm:spPr/>
      <dgm:t>
        <a:bodyPr/>
        <a:lstStyle/>
        <a:p>
          <a:endParaRPr lang="es-EC"/>
        </a:p>
      </dgm:t>
    </dgm:pt>
    <dgm:pt modelId="{E8048671-01EA-45A5-B8F4-CFECB77144A8}" type="sibTrans" cxnId="{4CEEF7E7-5EBF-4A0C-9A80-BD1498533920}">
      <dgm:prSet/>
      <dgm:spPr/>
      <dgm:t>
        <a:bodyPr/>
        <a:lstStyle/>
        <a:p>
          <a:endParaRPr lang="es-EC"/>
        </a:p>
      </dgm:t>
    </dgm:pt>
    <dgm:pt modelId="{48D1B4D5-26DF-497E-88F8-816215948654}">
      <dgm:prSet phldrT="[Texto]"/>
      <dgm:spPr/>
      <dgm:t>
        <a:bodyPr/>
        <a:lstStyle/>
        <a:p>
          <a:r>
            <a:rPr lang="es-EC" dirty="0" smtClean="0">
              <a:latin typeface="Century Gothic" panose="020B0502020202020204" pitchFamily="34" charset="0"/>
            </a:rPr>
            <a:t>Renta Fija</a:t>
          </a:r>
          <a:endParaRPr lang="es-EC" dirty="0">
            <a:latin typeface="Century Gothic" panose="020B0502020202020204" pitchFamily="34" charset="0"/>
          </a:endParaRPr>
        </a:p>
      </dgm:t>
    </dgm:pt>
    <dgm:pt modelId="{D335D989-DDE6-4A62-978A-CFDC94E3E9F8}" type="parTrans" cxnId="{48F3874D-AC05-400C-950D-2FD6412F6181}">
      <dgm:prSet/>
      <dgm:spPr/>
      <dgm:t>
        <a:bodyPr/>
        <a:lstStyle/>
        <a:p>
          <a:endParaRPr lang="es-EC"/>
        </a:p>
      </dgm:t>
    </dgm:pt>
    <dgm:pt modelId="{AC294C90-1C56-4FD8-99B6-38DC1ADD3FA9}" type="sibTrans" cxnId="{48F3874D-AC05-400C-950D-2FD6412F6181}">
      <dgm:prSet/>
      <dgm:spPr/>
      <dgm:t>
        <a:bodyPr/>
        <a:lstStyle/>
        <a:p>
          <a:endParaRPr lang="es-EC"/>
        </a:p>
      </dgm:t>
    </dgm:pt>
    <dgm:pt modelId="{DF42C3D7-04B0-4146-8B81-A0B2F03F43FD}">
      <dgm:prSet phldrT="[Texto]"/>
      <dgm:spPr/>
      <dgm:t>
        <a:bodyPr/>
        <a:lstStyle/>
        <a:p>
          <a:r>
            <a:rPr lang="es-EC" dirty="0" smtClean="0">
              <a:latin typeface="Century Gothic" panose="020B0502020202020204" pitchFamily="34" charset="0"/>
            </a:rPr>
            <a:t>Valores de corto plazo con tasa de interés</a:t>
          </a:r>
          <a:endParaRPr lang="es-EC" dirty="0">
            <a:latin typeface="Century Gothic" panose="020B0502020202020204" pitchFamily="34" charset="0"/>
          </a:endParaRPr>
        </a:p>
      </dgm:t>
    </dgm:pt>
    <dgm:pt modelId="{98EC08F2-AAF2-4833-97A4-94F2348AEC19}" type="parTrans" cxnId="{6F532FA6-E625-4D0D-80AB-567AEC332536}">
      <dgm:prSet/>
      <dgm:spPr/>
      <dgm:t>
        <a:bodyPr/>
        <a:lstStyle/>
        <a:p>
          <a:endParaRPr lang="es-EC"/>
        </a:p>
      </dgm:t>
    </dgm:pt>
    <dgm:pt modelId="{AA3EA432-F9A3-4064-A611-440150E027CC}" type="sibTrans" cxnId="{6F532FA6-E625-4D0D-80AB-567AEC332536}">
      <dgm:prSet/>
      <dgm:spPr/>
      <dgm:t>
        <a:bodyPr/>
        <a:lstStyle/>
        <a:p>
          <a:endParaRPr lang="es-EC"/>
        </a:p>
      </dgm:t>
    </dgm:pt>
    <dgm:pt modelId="{8D02EB19-CA35-4181-B560-9479FB81A5FC}">
      <dgm:prSet phldrT="[Texto]"/>
      <dgm:spPr/>
      <dgm:t>
        <a:bodyPr/>
        <a:lstStyle/>
        <a:p>
          <a:r>
            <a:rPr lang="es-EC" dirty="0" smtClean="0">
              <a:latin typeface="Century Gothic" panose="020B0502020202020204" pitchFamily="34" charset="0"/>
            </a:rPr>
            <a:t>Valores de corto plazo con descuento </a:t>
          </a:r>
          <a:endParaRPr lang="es-EC" dirty="0">
            <a:latin typeface="Century Gothic" panose="020B0502020202020204" pitchFamily="34" charset="0"/>
          </a:endParaRPr>
        </a:p>
      </dgm:t>
    </dgm:pt>
    <dgm:pt modelId="{C16E4B32-6EB1-42AF-8A5C-3DD13491F137}" type="parTrans" cxnId="{C12971E3-0FA6-4CB8-9B03-19EC447CC442}">
      <dgm:prSet/>
      <dgm:spPr/>
      <dgm:t>
        <a:bodyPr/>
        <a:lstStyle/>
        <a:p>
          <a:endParaRPr lang="es-EC"/>
        </a:p>
      </dgm:t>
    </dgm:pt>
    <dgm:pt modelId="{C040C692-E5DC-45DA-B850-9DB89F88CA21}" type="sibTrans" cxnId="{C12971E3-0FA6-4CB8-9B03-19EC447CC442}">
      <dgm:prSet/>
      <dgm:spPr/>
      <dgm:t>
        <a:bodyPr/>
        <a:lstStyle/>
        <a:p>
          <a:endParaRPr lang="es-EC"/>
        </a:p>
      </dgm:t>
    </dgm:pt>
    <dgm:pt modelId="{503C9CBC-E420-49F7-B9D0-B98BFE487F05}">
      <dgm:prSet/>
      <dgm:spPr/>
      <dgm:t>
        <a:bodyPr/>
        <a:lstStyle/>
        <a:p>
          <a:r>
            <a:rPr lang="es-EC" dirty="0" smtClean="0">
              <a:latin typeface="Century Gothic" panose="020B0502020202020204" pitchFamily="34" charset="0"/>
            </a:rPr>
            <a:t>Otros valores</a:t>
          </a:r>
          <a:endParaRPr lang="es-EC" dirty="0">
            <a:latin typeface="Century Gothic" panose="020B0502020202020204" pitchFamily="34" charset="0"/>
          </a:endParaRPr>
        </a:p>
      </dgm:t>
    </dgm:pt>
    <dgm:pt modelId="{0D055E11-03E1-4270-B937-69258FE636EA}" type="parTrans" cxnId="{C27EC2DD-6E8B-4A28-BB31-42B1E7508F3E}">
      <dgm:prSet/>
      <dgm:spPr/>
      <dgm:t>
        <a:bodyPr/>
        <a:lstStyle/>
        <a:p>
          <a:endParaRPr lang="es-EC"/>
        </a:p>
      </dgm:t>
    </dgm:pt>
    <dgm:pt modelId="{C653414E-5947-4305-B06E-99004B8657D3}" type="sibTrans" cxnId="{C27EC2DD-6E8B-4A28-BB31-42B1E7508F3E}">
      <dgm:prSet/>
      <dgm:spPr/>
      <dgm:t>
        <a:bodyPr/>
        <a:lstStyle/>
        <a:p>
          <a:endParaRPr lang="es-EC"/>
        </a:p>
      </dgm:t>
    </dgm:pt>
    <dgm:pt modelId="{D8ECE0A0-63B2-43CD-A640-E72B07085718}">
      <dgm:prSet/>
      <dgm:spPr/>
      <dgm:t>
        <a:bodyPr/>
        <a:lstStyle/>
        <a:p>
          <a:r>
            <a:rPr lang="en-US" dirty="0" smtClean="0">
              <a:latin typeface="Century Gothic" panose="020B0502020202020204" pitchFamily="34" charset="0"/>
            </a:rPr>
            <a:t>Valores de largo </a:t>
          </a:r>
          <a:r>
            <a:rPr lang="es-EC" noProof="0" dirty="0" smtClean="0">
              <a:latin typeface="Century Gothic" panose="020B0502020202020204" pitchFamily="34" charset="0"/>
            </a:rPr>
            <a:t>plazo</a:t>
          </a:r>
          <a:r>
            <a:rPr lang="en-US" dirty="0" smtClean="0">
              <a:latin typeface="Century Gothic" panose="020B0502020202020204" pitchFamily="34" charset="0"/>
            </a:rPr>
            <a:t> </a:t>
          </a:r>
          <a:endParaRPr lang="es-EC" dirty="0">
            <a:latin typeface="Century Gothic" panose="020B0502020202020204" pitchFamily="34" charset="0"/>
          </a:endParaRPr>
        </a:p>
      </dgm:t>
    </dgm:pt>
    <dgm:pt modelId="{D17B5E36-7EB9-44CB-84C8-620B401AFFE2}" type="parTrans" cxnId="{BD8493CB-4174-4795-A746-378452B441C8}">
      <dgm:prSet/>
      <dgm:spPr/>
      <dgm:t>
        <a:bodyPr/>
        <a:lstStyle/>
        <a:p>
          <a:endParaRPr lang="es-EC"/>
        </a:p>
      </dgm:t>
    </dgm:pt>
    <dgm:pt modelId="{D941B2D4-72BE-41FE-AF40-38A3C4807DD4}" type="sibTrans" cxnId="{BD8493CB-4174-4795-A746-378452B441C8}">
      <dgm:prSet/>
      <dgm:spPr/>
      <dgm:t>
        <a:bodyPr/>
        <a:lstStyle/>
        <a:p>
          <a:endParaRPr lang="es-EC"/>
        </a:p>
      </dgm:t>
    </dgm:pt>
    <dgm:pt modelId="{F129BF15-8C97-460F-8545-71F54071C20C}" type="pres">
      <dgm:prSet presAssocID="{C4851B13-36F3-4A59-AB07-C846E41D4875}" presName="list" presStyleCnt="0">
        <dgm:presLayoutVars>
          <dgm:dir/>
          <dgm:animLvl val="lvl"/>
        </dgm:presLayoutVars>
      </dgm:prSet>
      <dgm:spPr/>
      <dgm:t>
        <a:bodyPr/>
        <a:lstStyle/>
        <a:p>
          <a:endParaRPr lang="es-EC"/>
        </a:p>
      </dgm:t>
    </dgm:pt>
    <dgm:pt modelId="{9EE60957-355B-4082-AB71-ED4D5C83442D}" type="pres">
      <dgm:prSet presAssocID="{AA3EED45-6D02-4B4D-9A53-C71767C0A3A3}" presName="posSpace" presStyleCnt="0"/>
      <dgm:spPr/>
    </dgm:pt>
    <dgm:pt modelId="{E1F6BC21-93F5-407E-969F-DE31AC0046BE}" type="pres">
      <dgm:prSet presAssocID="{AA3EED45-6D02-4B4D-9A53-C71767C0A3A3}" presName="vertFlow" presStyleCnt="0"/>
      <dgm:spPr/>
    </dgm:pt>
    <dgm:pt modelId="{A3DAC43A-914F-429A-9307-B65D4B352FEB}" type="pres">
      <dgm:prSet presAssocID="{AA3EED45-6D02-4B4D-9A53-C71767C0A3A3}" presName="topSpace" presStyleCnt="0"/>
      <dgm:spPr/>
    </dgm:pt>
    <dgm:pt modelId="{1EEE4538-E0C4-4BF9-9397-E153838C6683}" type="pres">
      <dgm:prSet presAssocID="{AA3EED45-6D02-4B4D-9A53-C71767C0A3A3}" presName="firstComp" presStyleCnt="0"/>
      <dgm:spPr/>
    </dgm:pt>
    <dgm:pt modelId="{02674879-D3CB-4CB7-B4C8-4B8045442375}" type="pres">
      <dgm:prSet presAssocID="{AA3EED45-6D02-4B4D-9A53-C71767C0A3A3}" presName="firstChild" presStyleLbl="bgAccFollowNode1" presStyleIdx="0" presStyleCnt="6"/>
      <dgm:spPr/>
      <dgm:t>
        <a:bodyPr/>
        <a:lstStyle/>
        <a:p>
          <a:endParaRPr lang="es-EC"/>
        </a:p>
      </dgm:t>
    </dgm:pt>
    <dgm:pt modelId="{362744FA-D0C1-40B9-A5A2-E709FDCAF29C}" type="pres">
      <dgm:prSet presAssocID="{AA3EED45-6D02-4B4D-9A53-C71767C0A3A3}" presName="firstChildTx" presStyleLbl="bgAccFollowNode1" presStyleIdx="0" presStyleCnt="6">
        <dgm:presLayoutVars>
          <dgm:bulletEnabled val="1"/>
        </dgm:presLayoutVars>
      </dgm:prSet>
      <dgm:spPr/>
      <dgm:t>
        <a:bodyPr/>
        <a:lstStyle/>
        <a:p>
          <a:endParaRPr lang="es-EC"/>
        </a:p>
      </dgm:t>
    </dgm:pt>
    <dgm:pt modelId="{3AF8A25F-527A-4E2F-8D9B-54081719F73B}" type="pres">
      <dgm:prSet presAssocID="{3ACE0CD4-A89A-4896-B82D-F1D8174723D8}" presName="comp" presStyleCnt="0"/>
      <dgm:spPr/>
    </dgm:pt>
    <dgm:pt modelId="{C851B4AB-4C7F-479F-AE12-A71D7E683B41}" type="pres">
      <dgm:prSet presAssocID="{3ACE0CD4-A89A-4896-B82D-F1D8174723D8}" presName="child" presStyleLbl="bgAccFollowNode1" presStyleIdx="1" presStyleCnt="6"/>
      <dgm:spPr/>
      <dgm:t>
        <a:bodyPr/>
        <a:lstStyle/>
        <a:p>
          <a:endParaRPr lang="es-EC"/>
        </a:p>
      </dgm:t>
    </dgm:pt>
    <dgm:pt modelId="{8A2FE894-CD95-4B22-B259-F5DE50BD055E}" type="pres">
      <dgm:prSet presAssocID="{3ACE0CD4-A89A-4896-B82D-F1D8174723D8}" presName="childTx" presStyleLbl="bgAccFollowNode1" presStyleIdx="1" presStyleCnt="6">
        <dgm:presLayoutVars>
          <dgm:bulletEnabled val="1"/>
        </dgm:presLayoutVars>
      </dgm:prSet>
      <dgm:spPr/>
      <dgm:t>
        <a:bodyPr/>
        <a:lstStyle/>
        <a:p>
          <a:endParaRPr lang="es-EC"/>
        </a:p>
      </dgm:t>
    </dgm:pt>
    <dgm:pt modelId="{1B1B5921-E6FC-4560-A588-E46B4F2BCB9E}" type="pres">
      <dgm:prSet presAssocID="{AA3EED45-6D02-4B4D-9A53-C71767C0A3A3}" presName="negSpace" presStyleCnt="0"/>
      <dgm:spPr/>
    </dgm:pt>
    <dgm:pt modelId="{2F0EA50E-1E97-4BD2-A439-C273C53A1CE4}" type="pres">
      <dgm:prSet presAssocID="{AA3EED45-6D02-4B4D-9A53-C71767C0A3A3}" presName="circle" presStyleLbl="node1" presStyleIdx="0" presStyleCnt="2"/>
      <dgm:spPr/>
      <dgm:t>
        <a:bodyPr/>
        <a:lstStyle/>
        <a:p>
          <a:endParaRPr lang="es-EC"/>
        </a:p>
      </dgm:t>
    </dgm:pt>
    <dgm:pt modelId="{C791F79D-3A3F-4E6D-A116-8F6A62B3B161}" type="pres">
      <dgm:prSet presAssocID="{A56C7D77-D0DF-4E09-B026-950D1C7D9F46}" presName="transSpace" presStyleCnt="0"/>
      <dgm:spPr/>
    </dgm:pt>
    <dgm:pt modelId="{C94E6CB7-3AA4-4210-851E-F61BD40859D1}" type="pres">
      <dgm:prSet presAssocID="{48D1B4D5-26DF-497E-88F8-816215948654}" presName="posSpace" presStyleCnt="0"/>
      <dgm:spPr/>
    </dgm:pt>
    <dgm:pt modelId="{4DFF8C05-AF24-4406-8F8A-837DA013B17D}" type="pres">
      <dgm:prSet presAssocID="{48D1B4D5-26DF-497E-88F8-816215948654}" presName="vertFlow" presStyleCnt="0"/>
      <dgm:spPr/>
    </dgm:pt>
    <dgm:pt modelId="{9F488BF2-BE41-4843-BBAC-505E433B4445}" type="pres">
      <dgm:prSet presAssocID="{48D1B4D5-26DF-497E-88F8-816215948654}" presName="topSpace" presStyleCnt="0"/>
      <dgm:spPr/>
    </dgm:pt>
    <dgm:pt modelId="{8A17A326-7652-47FB-BA4B-A0E77B22B7BC}" type="pres">
      <dgm:prSet presAssocID="{48D1B4D5-26DF-497E-88F8-816215948654}" presName="firstComp" presStyleCnt="0"/>
      <dgm:spPr/>
    </dgm:pt>
    <dgm:pt modelId="{6DD295D2-377E-43E2-8BC4-BF170B23A818}" type="pres">
      <dgm:prSet presAssocID="{48D1B4D5-26DF-497E-88F8-816215948654}" presName="firstChild" presStyleLbl="bgAccFollowNode1" presStyleIdx="2" presStyleCnt="6"/>
      <dgm:spPr/>
      <dgm:t>
        <a:bodyPr/>
        <a:lstStyle/>
        <a:p>
          <a:endParaRPr lang="es-EC"/>
        </a:p>
      </dgm:t>
    </dgm:pt>
    <dgm:pt modelId="{9C75BF0C-0FD6-4E7A-8B46-491D7136DC32}" type="pres">
      <dgm:prSet presAssocID="{48D1B4D5-26DF-497E-88F8-816215948654}" presName="firstChildTx" presStyleLbl="bgAccFollowNode1" presStyleIdx="2" presStyleCnt="6">
        <dgm:presLayoutVars>
          <dgm:bulletEnabled val="1"/>
        </dgm:presLayoutVars>
      </dgm:prSet>
      <dgm:spPr/>
      <dgm:t>
        <a:bodyPr/>
        <a:lstStyle/>
        <a:p>
          <a:endParaRPr lang="es-EC"/>
        </a:p>
      </dgm:t>
    </dgm:pt>
    <dgm:pt modelId="{57F98D48-531D-420C-9ED5-6469F8598F66}" type="pres">
      <dgm:prSet presAssocID="{503C9CBC-E420-49F7-B9D0-B98BFE487F05}" presName="comp" presStyleCnt="0"/>
      <dgm:spPr/>
    </dgm:pt>
    <dgm:pt modelId="{7B6AC7DC-0A2B-4E03-8907-BA039D3A0C91}" type="pres">
      <dgm:prSet presAssocID="{503C9CBC-E420-49F7-B9D0-B98BFE487F05}" presName="child" presStyleLbl="bgAccFollowNode1" presStyleIdx="3" presStyleCnt="6" custLinFactY="98798" custLinFactNeighborX="0" custLinFactNeighborY="100000"/>
      <dgm:spPr/>
      <dgm:t>
        <a:bodyPr/>
        <a:lstStyle/>
        <a:p>
          <a:endParaRPr lang="es-EC"/>
        </a:p>
      </dgm:t>
    </dgm:pt>
    <dgm:pt modelId="{1A14195B-072C-4996-83C1-0B438A24FBBF}" type="pres">
      <dgm:prSet presAssocID="{503C9CBC-E420-49F7-B9D0-B98BFE487F05}" presName="childTx" presStyleLbl="bgAccFollowNode1" presStyleIdx="3" presStyleCnt="6">
        <dgm:presLayoutVars>
          <dgm:bulletEnabled val="1"/>
        </dgm:presLayoutVars>
      </dgm:prSet>
      <dgm:spPr/>
      <dgm:t>
        <a:bodyPr/>
        <a:lstStyle/>
        <a:p>
          <a:endParaRPr lang="es-EC"/>
        </a:p>
      </dgm:t>
    </dgm:pt>
    <dgm:pt modelId="{FFB52915-9441-43FF-A99A-07089C6AA5FE}" type="pres">
      <dgm:prSet presAssocID="{D8ECE0A0-63B2-43CD-A640-E72B07085718}" presName="comp" presStyleCnt="0"/>
      <dgm:spPr/>
    </dgm:pt>
    <dgm:pt modelId="{A0CCEB99-ABC8-4370-B42A-AEB991D25B79}" type="pres">
      <dgm:prSet presAssocID="{D8ECE0A0-63B2-43CD-A640-E72B07085718}" presName="child" presStyleLbl="bgAccFollowNode1" presStyleIdx="4" presStyleCnt="6" custLinFactY="-817" custLinFactNeighborX="0" custLinFactNeighborY="-100000"/>
      <dgm:spPr/>
      <dgm:t>
        <a:bodyPr/>
        <a:lstStyle/>
        <a:p>
          <a:endParaRPr lang="es-EC"/>
        </a:p>
      </dgm:t>
    </dgm:pt>
    <dgm:pt modelId="{11E1E547-CCA8-4349-AA93-F9BA27396241}" type="pres">
      <dgm:prSet presAssocID="{D8ECE0A0-63B2-43CD-A640-E72B07085718}" presName="childTx" presStyleLbl="bgAccFollowNode1" presStyleIdx="4" presStyleCnt="6">
        <dgm:presLayoutVars>
          <dgm:bulletEnabled val="1"/>
        </dgm:presLayoutVars>
      </dgm:prSet>
      <dgm:spPr/>
      <dgm:t>
        <a:bodyPr/>
        <a:lstStyle/>
        <a:p>
          <a:endParaRPr lang="es-EC"/>
        </a:p>
      </dgm:t>
    </dgm:pt>
    <dgm:pt modelId="{F11FF891-910D-4652-A032-AECCD79F08E1}" type="pres">
      <dgm:prSet presAssocID="{8D02EB19-CA35-4181-B560-9479FB81A5FC}" presName="comp" presStyleCnt="0"/>
      <dgm:spPr/>
    </dgm:pt>
    <dgm:pt modelId="{331D553B-77F7-4C4C-BCD9-4D2F5113261B}" type="pres">
      <dgm:prSet presAssocID="{8D02EB19-CA35-4181-B560-9479FB81A5FC}" presName="child" presStyleLbl="bgAccFollowNode1" presStyleIdx="5" presStyleCnt="6" custLinFactY="-816" custLinFactNeighborX="0" custLinFactNeighborY="-100000"/>
      <dgm:spPr/>
      <dgm:t>
        <a:bodyPr/>
        <a:lstStyle/>
        <a:p>
          <a:endParaRPr lang="es-EC"/>
        </a:p>
      </dgm:t>
    </dgm:pt>
    <dgm:pt modelId="{7292BA4F-34D9-4683-8DA9-CDB3B37E6BEC}" type="pres">
      <dgm:prSet presAssocID="{8D02EB19-CA35-4181-B560-9479FB81A5FC}" presName="childTx" presStyleLbl="bgAccFollowNode1" presStyleIdx="5" presStyleCnt="6">
        <dgm:presLayoutVars>
          <dgm:bulletEnabled val="1"/>
        </dgm:presLayoutVars>
      </dgm:prSet>
      <dgm:spPr/>
      <dgm:t>
        <a:bodyPr/>
        <a:lstStyle/>
        <a:p>
          <a:endParaRPr lang="es-EC"/>
        </a:p>
      </dgm:t>
    </dgm:pt>
    <dgm:pt modelId="{F4D6F5E6-E8CC-45CB-89E3-F3948B8ACCF8}" type="pres">
      <dgm:prSet presAssocID="{48D1B4D5-26DF-497E-88F8-816215948654}" presName="negSpace" presStyleCnt="0"/>
      <dgm:spPr/>
    </dgm:pt>
    <dgm:pt modelId="{3C3FA172-BFD5-48A7-8959-5556328C88F4}" type="pres">
      <dgm:prSet presAssocID="{48D1B4D5-26DF-497E-88F8-816215948654}" presName="circle" presStyleLbl="node1" presStyleIdx="1" presStyleCnt="2"/>
      <dgm:spPr/>
      <dgm:t>
        <a:bodyPr/>
        <a:lstStyle/>
        <a:p>
          <a:endParaRPr lang="es-EC"/>
        </a:p>
      </dgm:t>
    </dgm:pt>
  </dgm:ptLst>
  <dgm:cxnLst>
    <dgm:cxn modelId="{C12971E3-0FA6-4CB8-9B03-19EC447CC442}" srcId="{48D1B4D5-26DF-497E-88F8-816215948654}" destId="{8D02EB19-CA35-4181-B560-9479FB81A5FC}" srcOrd="3" destOrd="0" parTransId="{C16E4B32-6EB1-42AF-8A5C-3DD13491F137}" sibTransId="{C040C692-E5DC-45DA-B850-9DB89F88CA21}"/>
    <dgm:cxn modelId="{2D71E8DD-9C1A-403D-AAE7-5383B23EEA50}" type="presOf" srcId="{503C9CBC-E420-49F7-B9D0-B98BFE487F05}" destId="{7B6AC7DC-0A2B-4E03-8907-BA039D3A0C91}" srcOrd="0" destOrd="0" presId="urn:microsoft.com/office/officeart/2005/8/layout/hList9"/>
    <dgm:cxn modelId="{5D14662B-E665-4A47-A3D8-3CF4E5909889}" srcId="{AA3EED45-6D02-4B4D-9A53-C71767C0A3A3}" destId="{EA80A231-991F-4FB7-90AF-B748EDA42090}" srcOrd="0" destOrd="0" parTransId="{415EC3FE-DDF3-44C6-AE36-04D62A410A35}" sibTransId="{5D3A14EA-3195-44DB-942B-1877EE6C757D}"/>
    <dgm:cxn modelId="{2DCD9880-4440-4160-A248-F4BB248A3BEE}" type="presOf" srcId="{AA3EED45-6D02-4B4D-9A53-C71767C0A3A3}" destId="{2F0EA50E-1E97-4BD2-A439-C273C53A1CE4}" srcOrd="0" destOrd="0" presId="urn:microsoft.com/office/officeart/2005/8/layout/hList9"/>
    <dgm:cxn modelId="{C27EC2DD-6E8B-4A28-BB31-42B1E7508F3E}" srcId="{48D1B4D5-26DF-497E-88F8-816215948654}" destId="{503C9CBC-E420-49F7-B9D0-B98BFE487F05}" srcOrd="1" destOrd="0" parTransId="{0D055E11-03E1-4270-B937-69258FE636EA}" sibTransId="{C653414E-5947-4305-B06E-99004B8657D3}"/>
    <dgm:cxn modelId="{FC3C474B-0FEE-41B5-904F-9682A442A5D9}" type="presOf" srcId="{8D02EB19-CA35-4181-B560-9479FB81A5FC}" destId="{331D553B-77F7-4C4C-BCD9-4D2F5113261B}" srcOrd="0" destOrd="0" presId="urn:microsoft.com/office/officeart/2005/8/layout/hList9"/>
    <dgm:cxn modelId="{393EAA16-50BF-4997-899E-53FAA311F1F4}" type="presOf" srcId="{D8ECE0A0-63B2-43CD-A640-E72B07085718}" destId="{A0CCEB99-ABC8-4370-B42A-AEB991D25B79}" srcOrd="0" destOrd="0" presId="urn:microsoft.com/office/officeart/2005/8/layout/hList9"/>
    <dgm:cxn modelId="{9B78EEBA-A4F0-49B9-8743-0A0CFF9A65C8}" type="presOf" srcId="{8D02EB19-CA35-4181-B560-9479FB81A5FC}" destId="{7292BA4F-34D9-4683-8DA9-CDB3B37E6BEC}" srcOrd="1" destOrd="0" presId="urn:microsoft.com/office/officeart/2005/8/layout/hList9"/>
    <dgm:cxn modelId="{E424A656-3204-4368-A9D7-A27F492E2240}" type="presOf" srcId="{DF42C3D7-04B0-4146-8B81-A0B2F03F43FD}" destId="{6DD295D2-377E-43E2-8BC4-BF170B23A818}" srcOrd="0" destOrd="0" presId="urn:microsoft.com/office/officeart/2005/8/layout/hList9"/>
    <dgm:cxn modelId="{3306A579-40B1-401F-AC74-23056BB2189C}" type="presOf" srcId="{EA80A231-991F-4FB7-90AF-B748EDA42090}" destId="{362744FA-D0C1-40B9-A5A2-E709FDCAF29C}" srcOrd="1" destOrd="0" presId="urn:microsoft.com/office/officeart/2005/8/layout/hList9"/>
    <dgm:cxn modelId="{1342DF57-1D2E-4F56-A961-FFD1BD5B5336}" type="presOf" srcId="{3ACE0CD4-A89A-4896-B82D-F1D8174723D8}" destId="{8A2FE894-CD95-4B22-B259-F5DE50BD055E}" srcOrd="1" destOrd="0" presId="urn:microsoft.com/office/officeart/2005/8/layout/hList9"/>
    <dgm:cxn modelId="{22FD4EDB-372C-4156-B9D4-569FD5F7FAD3}" type="presOf" srcId="{48D1B4D5-26DF-497E-88F8-816215948654}" destId="{3C3FA172-BFD5-48A7-8959-5556328C88F4}" srcOrd="0" destOrd="0" presId="urn:microsoft.com/office/officeart/2005/8/layout/hList9"/>
    <dgm:cxn modelId="{BD8493CB-4174-4795-A746-378452B441C8}" srcId="{48D1B4D5-26DF-497E-88F8-816215948654}" destId="{D8ECE0A0-63B2-43CD-A640-E72B07085718}" srcOrd="2" destOrd="0" parTransId="{D17B5E36-7EB9-44CB-84C8-620B401AFFE2}" sibTransId="{D941B2D4-72BE-41FE-AF40-38A3C4807DD4}"/>
    <dgm:cxn modelId="{9F691B54-AA0D-45C2-9414-3C8C5B51D3BC}" srcId="{C4851B13-36F3-4A59-AB07-C846E41D4875}" destId="{AA3EED45-6D02-4B4D-9A53-C71767C0A3A3}" srcOrd="0" destOrd="0" parTransId="{CFA207BB-203C-4A75-B3B5-7B993C0D8759}" sibTransId="{A56C7D77-D0DF-4E09-B026-950D1C7D9F46}"/>
    <dgm:cxn modelId="{9D545EE2-62F4-40D3-8B9E-E20322B7A71C}" type="presOf" srcId="{DF42C3D7-04B0-4146-8B81-A0B2F03F43FD}" destId="{9C75BF0C-0FD6-4E7A-8B46-491D7136DC32}" srcOrd="1" destOrd="0" presId="urn:microsoft.com/office/officeart/2005/8/layout/hList9"/>
    <dgm:cxn modelId="{37547AFC-4FCA-497D-841C-FAA30D509903}" type="presOf" srcId="{EA80A231-991F-4FB7-90AF-B748EDA42090}" destId="{02674879-D3CB-4CB7-B4C8-4B8045442375}" srcOrd="0" destOrd="0" presId="urn:microsoft.com/office/officeart/2005/8/layout/hList9"/>
    <dgm:cxn modelId="{C8FE0462-6EEF-4009-ADC0-9740144D1AE1}" type="presOf" srcId="{C4851B13-36F3-4A59-AB07-C846E41D4875}" destId="{F129BF15-8C97-460F-8545-71F54071C20C}" srcOrd="0" destOrd="0" presId="urn:microsoft.com/office/officeart/2005/8/layout/hList9"/>
    <dgm:cxn modelId="{F0E28E5E-D01B-4F36-9CB9-1D326E0BF8D5}" type="presOf" srcId="{503C9CBC-E420-49F7-B9D0-B98BFE487F05}" destId="{1A14195B-072C-4996-83C1-0B438A24FBBF}" srcOrd="1" destOrd="0" presId="urn:microsoft.com/office/officeart/2005/8/layout/hList9"/>
    <dgm:cxn modelId="{32F0C076-00EF-4E99-A36B-500112531628}" type="presOf" srcId="{D8ECE0A0-63B2-43CD-A640-E72B07085718}" destId="{11E1E547-CCA8-4349-AA93-F9BA27396241}" srcOrd="1" destOrd="0" presId="urn:microsoft.com/office/officeart/2005/8/layout/hList9"/>
    <dgm:cxn modelId="{48F3874D-AC05-400C-950D-2FD6412F6181}" srcId="{C4851B13-36F3-4A59-AB07-C846E41D4875}" destId="{48D1B4D5-26DF-497E-88F8-816215948654}" srcOrd="1" destOrd="0" parTransId="{D335D989-DDE6-4A62-978A-CFDC94E3E9F8}" sibTransId="{AC294C90-1C56-4FD8-99B6-38DC1ADD3FA9}"/>
    <dgm:cxn modelId="{16F0886A-C655-434B-AC2D-85B412D939E7}" type="presOf" srcId="{3ACE0CD4-A89A-4896-B82D-F1D8174723D8}" destId="{C851B4AB-4C7F-479F-AE12-A71D7E683B41}" srcOrd="0" destOrd="0" presId="urn:microsoft.com/office/officeart/2005/8/layout/hList9"/>
    <dgm:cxn modelId="{6F532FA6-E625-4D0D-80AB-567AEC332536}" srcId="{48D1B4D5-26DF-497E-88F8-816215948654}" destId="{DF42C3D7-04B0-4146-8B81-A0B2F03F43FD}" srcOrd="0" destOrd="0" parTransId="{98EC08F2-AAF2-4833-97A4-94F2348AEC19}" sibTransId="{AA3EA432-F9A3-4064-A611-440150E027CC}"/>
    <dgm:cxn modelId="{4CEEF7E7-5EBF-4A0C-9A80-BD1498533920}" srcId="{AA3EED45-6D02-4B4D-9A53-C71767C0A3A3}" destId="{3ACE0CD4-A89A-4896-B82D-F1D8174723D8}" srcOrd="1" destOrd="0" parTransId="{44A5846A-CA40-48CA-A324-9CCC179F3B11}" sibTransId="{E8048671-01EA-45A5-B8F4-CFECB77144A8}"/>
    <dgm:cxn modelId="{1A7D6DD0-C4EB-4F96-B298-2F08C56B345F}" type="presParOf" srcId="{F129BF15-8C97-460F-8545-71F54071C20C}" destId="{9EE60957-355B-4082-AB71-ED4D5C83442D}" srcOrd="0" destOrd="0" presId="urn:microsoft.com/office/officeart/2005/8/layout/hList9"/>
    <dgm:cxn modelId="{F35B6170-38A1-4C08-BE30-88594E1DD310}" type="presParOf" srcId="{F129BF15-8C97-460F-8545-71F54071C20C}" destId="{E1F6BC21-93F5-407E-969F-DE31AC0046BE}" srcOrd="1" destOrd="0" presId="urn:microsoft.com/office/officeart/2005/8/layout/hList9"/>
    <dgm:cxn modelId="{812663DC-BB3A-4F27-AC8E-702B6632DEEB}" type="presParOf" srcId="{E1F6BC21-93F5-407E-969F-DE31AC0046BE}" destId="{A3DAC43A-914F-429A-9307-B65D4B352FEB}" srcOrd="0" destOrd="0" presId="urn:microsoft.com/office/officeart/2005/8/layout/hList9"/>
    <dgm:cxn modelId="{ADB93E7F-C7CE-4104-9334-CC666AE104D3}" type="presParOf" srcId="{E1F6BC21-93F5-407E-969F-DE31AC0046BE}" destId="{1EEE4538-E0C4-4BF9-9397-E153838C6683}" srcOrd="1" destOrd="0" presId="urn:microsoft.com/office/officeart/2005/8/layout/hList9"/>
    <dgm:cxn modelId="{ECB85634-13E4-4296-B184-FD2044A8F5E6}" type="presParOf" srcId="{1EEE4538-E0C4-4BF9-9397-E153838C6683}" destId="{02674879-D3CB-4CB7-B4C8-4B8045442375}" srcOrd="0" destOrd="0" presId="urn:microsoft.com/office/officeart/2005/8/layout/hList9"/>
    <dgm:cxn modelId="{EAD259A3-7746-4CFF-BF15-196D29464023}" type="presParOf" srcId="{1EEE4538-E0C4-4BF9-9397-E153838C6683}" destId="{362744FA-D0C1-40B9-A5A2-E709FDCAF29C}" srcOrd="1" destOrd="0" presId="urn:microsoft.com/office/officeart/2005/8/layout/hList9"/>
    <dgm:cxn modelId="{96CB3EBE-D5F7-463C-A5FD-F1E266EFF777}" type="presParOf" srcId="{E1F6BC21-93F5-407E-969F-DE31AC0046BE}" destId="{3AF8A25F-527A-4E2F-8D9B-54081719F73B}" srcOrd="2" destOrd="0" presId="urn:microsoft.com/office/officeart/2005/8/layout/hList9"/>
    <dgm:cxn modelId="{4B98BED2-630F-4113-B010-E4FDAC729EDD}" type="presParOf" srcId="{3AF8A25F-527A-4E2F-8D9B-54081719F73B}" destId="{C851B4AB-4C7F-479F-AE12-A71D7E683B41}" srcOrd="0" destOrd="0" presId="urn:microsoft.com/office/officeart/2005/8/layout/hList9"/>
    <dgm:cxn modelId="{2530212F-4BEB-437A-8E99-29D52B7C4A89}" type="presParOf" srcId="{3AF8A25F-527A-4E2F-8D9B-54081719F73B}" destId="{8A2FE894-CD95-4B22-B259-F5DE50BD055E}" srcOrd="1" destOrd="0" presId="urn:microsoft.com/office/officeart/2005/8/layout/hList9"/>
    <dgm:cxn modelId="{DF266DAB-0149-4581-8330-F921AD803922}" type="presParOf" srcId="{F129BF15-8C97-460F-8545-71F54071C20C}" destId="{1B1B5921-E6FC-4560-A588-E46B4F2BCB9E}" srcOrd="2" destOrd="0" presId="urn:microsoft.com/office/officeart/2005/8/layout/hList9"/>
    <dgm:cxn modelId="{7847FF4C-12DB-4686-B662-17E56B7977D1}" type="presParOf" srcId="{F129BF15-8C97-460F-8545-71F54071C20C}" destId="{2F0EA50E-1E97-4BD2-A439-C273C53A1CE4}" srcOrd="3" destOrd="0" presId="urn:microsoft.com/office/officeart/2005/8/layout/hList9"/>
    <dgm:cxn modelId="{14EF7E08-E32B-40F2-8380-2DF8C0057203}" type="presParOf" srcId="{F129BF15-8C97-460F-8545-71F54071C20C}" destId="{C791F79D-3A3F-4E6D-A116-8F6A62B3B161}" srcOrd="4" destOrd="0" presId="urn:microsoft.com/office/officeart/2005/8/layout/hList9"/>
    <dgm:cxn modelId="{6D14326D-EB53-491E-9C98-B70B3476F279}" type="presParOf" srcId="{F129BF15-8C97-460F-8545-71F54071C20C}" destId="{C94E6CB7-3AA4-4210-851E-F61BD40859D1}" srcOrd="5" destOrd="0" presId="urn:microsoft.com/office/officeart/2005/8/layout/hList9"/>
    <dgm:cxn modelId="{88275228-343E-4251-99BD-4AFAB57C5F0B}" type="presParOf" srcId="{F129BF15-8C97-460F-8545-71F54071C20C}" destId="{4DFF8C05-AF24-4406-8F8A-837DA013B17D}" srcOrd="6" destOrd="0" presId="urn:microsoft.com/office/officeart/2005/8/layout/hList9"/>
    <dgm:cxn modelId="{2CAC7766-6B3D-4FE8-A4C3-862389D379F8}" type="presParOf" srcId="{4DFF8C05-AF24-4406-8F8A-837DA013B17D}" destId="{9F488BF2-BE41-4843-BBAC-505E433B4445}" srcOrd="0" destOrd="0" presId="urn:microsoft.com/office/officeart/2005/8/layout/hList9"/>
    <dgm:cxn modelId="{007E6D36-E575-4564-810D-4BC7FC422A3C}" type="presParOf" srcId="{4DFF8C05-AF24-4406-8F8A-837DA013B17D}" destId="{8A17A326-7652-47FB-BA4B-A0E77B22B7BC}" srcOrd="1" destOrd="0" presId="urn:microsoft.com/office/officeart/2005/8/layout/hList9"/>
    <dgm:cxn modelId="{7E2B0F16-199C-4FA5-9F61-F25C834A4B80}" type="presParOf" srcId="{8A17A326-7652-47FB-BA4B-A0E77B22B7BC}" destId="{6DD295D2-377E-43E2-8BC4-BF170B23A818}" srcOrd="0" destOrd="0" presId="urn:microsoft.com/office/officeart/2005/8/layout/hList9"/>
    <dgm:cxn modelId="{8833B8B7-8170-4DA6-A239-FD2697866209}" type="presParOf" srcId="{8A17A326-7652-47FB-BA4B-A0E77B22B7BC}" destId="{9C75BF0C-0FD6-4E7A-8B46-491D7136DC32}" srcOrd="1" destOrd="0" presId="urn:microsoft.com/office/officeart/2005/8/layout/hList9"/>
    <dgm:cxn modelId="{9EF15555-04C9-40B2-BB63-8D8DD49D1B35}" type="presParOf" srcId="{4DFF8C05-AF24-4406-8F8A-837DA013B17D}" destId="{57F98D48-531D-420C-9ED5-6469F8598F66}" srcOrd="2" destOrd="0" presId="urn:microsoft.com/office/officeart/2005/8/layout/hList9"/>
    <dgm:cxn modelId="{81F59F08-10F6-44D9-8404-ECA4835C97F5}" type="presParOf" srcId="{57F98D48-531D-420C-9ED5-6469F8598F66}" destId="{7B6AC7DC-0A2B-4E03-8907-BA039D3A0C91}" srcOrd="0" destOrd="0" presId="urn:microsoft.com/office/officeart/2005/8/layout/hList9"/>
    <dgm:cxn modelId="{BC11A75C-B214-4978-9AC3-BAA796C0BFE6}" type="presParOf" srcId="{57F98D48-531D-420C-9ED5-6469F8598F66}" destId="{1A14195B-072C-4996-83C1-0B438A24FBBF}" srcOrd="1" destOrd="0" presId="urn:microsoft.com/office/officeart/2005/8/layout/hList9"/>
    <dgm:cxn modelId="{761ED482-DEC4-4F92-BE1C-2EE17DCE3BEE}" type="presParOf" srcId="{4DFF8C05-AF24-4406-8F8A-837DA013B17D}" destId="{FFB52915-9441-43FF-A99A-07089C6AA5FE}" srcOrd="3" destOrd="0" presId="urn:microsoft.com/office/officeart/2005/8/layout/hList9"/>
    <dgm:cxn modelId="{893B1F28-7A86-40E0-BD88-F234C530A5DA}" type="presParOf" srcId="{FFB52915-9441-43FF-A99A-07089C6AA5FE}" destId="{A0CCEB99-ABC8-4370-B42A-AEB991D25B79}" srcOrd="0" destOrd="0" presId="urn:microsoft.com/office/officeart/2005/8/layout/hList9"/>
    <dgm:cxn modelId="{64D8FBCB-F137-4C51-B2C2-8FF7D5F3BDB4}" type="presParOf" srcId="{FFB52915-9441-43FF-A99A-07089C6AA5FE}" destId="{11E1E547-CCA8-4349-AA93-F9BA27396241}" srcOrd="1" destOrd="0" presId="urn:microsoft.com/office/officeart/2005/8/layout/hList9"/>
    <dgm:cxn modelId="{05418BAA-BE08-4DE6-9D37-999B45EE331D}" type="presParOf" srcId="{4DFF8C05-AF24-4406-8F8A-837DA013B17D}" destId="{F11FF891-910D-4652-A032-AECCD79F08E1}" srcOrd="4" destOrd="0" presId="urn:microsoft.com/office/officeart/2005/8/layout/hList9"/>
    <dgm:cxn modelId="{2E8946D1-194C-449B-A712-F9113DC55270}" type="presParOf" srcId="{F11FF891-910D-4652-A032-AECCD79F08E1}" destId="{331D553B-77F7-4C4C-BCD9-4D2F5113261B}" srcOrd="0" destOrd="0" presId="urn:microsoft.com/office/officeart/2005/8/layout/hList9"/>
    <dgm:cxn modelId="{4DACA4C4-0C63-4886-A015-2F580437E345}" type="presParOf" srcId="{F11FF891-910D-4652-A032-AECCD79F08E1}" destId="{7292BA4F-34D9-4683-8DA9-CDB3B37E6BEC}" srcOrd="1" destOrd="0" presId="urn:microsoft.com/office/officeart/2005/8/layout/hList9"/>
    <dgm:cxn modelId="{A833FAA4-D381-47C6-862E-9FF5B7D3CC81}" type="presParOf" srcId="{F129BF15-8C97-460F-8545-71F54071C20C}" destId="{F4D6F5E6-E8CC-45CB-89E3-F3948B8ACCF8}" srcOrd="7" destOrd="0" presId="urn:microsoft.com/office/officeart/2005/8/layout/hList9"/>
    <dgm:cxn modelId="{D5612C0A-2624-4BC7-9E90-D2CC8C6F76AD}" type="presParOf" srcId="{F129BF15-8C97-460F-8545-71F54071C20C}" destId="{3C3FA172-BFD5-48A7-8959-5556328C88F4}"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D2C6C9-C8A8-4658-B6D1-3DB2DBF984F5}" type="doc">
      <dgm:prSet loTypeId="urn:microsoft.com/office/officeart/2005/8/layout/process1" loCatId="process" qsTypeId="urn:microsoft.com/office/officeart/2005/8/quickstyle/simple1" qsCatId="simple" csTypeId="urn:microsoft.com/office/officeart/2005/8/colors/accent0_2" csCatId="mainScheme" phldr="1"/>
      <dgm:spPr/>
    </dgm:pt>
    <dgm:pt modelId="{C505F85C-9064-478E-A40F-439C4C5A2DF2}">
      <dgm:prSet phldrT="[Texto]"/>
      <dgm:spPr/>
      <dgm:t>
        <a:bodyPr/>
        <a:lstStyle/>
        <a:p>
          <a:r>
            <a:rPr lang="es-EC" dirty="0" smtClean="0">
              <a:solidFill>
                <a:schemeClr val="tx1"/>
              </a:solidFill>
              <a:latin typeface="Century Gothic" panose="020B0502020202020204" pitchFamily="34" charset="0"/>
            </a:rPr>
            <a:t>El 30 de mayo de 1969, el presidente el Dr. José María Velasco Ibarra autoriza la creación y apertura de la Bolsa de Valores de Quito</a:t>
          </a:r>
          <a:r>
            <a:rPr lang="es-EC" dirty="0" smtClean="0">
              <a:solidFill>
                <a:schemeClr val="tx1"/>
              </a:solidFill>
            </a:rPr>
            <a:t>.</a:t>
          </a:r>
          <a:endParaRPr lang="es-EC" dirty="0">
            <a:solidFill>
              <a:schemeClr val="tx1"/>
            </a:solidFill>
          </a:endParaRPr>
        </a:p>
      </dgm:t>
    </dgm:pt>
    <dgm:pt modelId="{0AE19F65-ED66-499D-AAED-2345C887B0C3}" type="parTrans" cxnId="{C7A44266-A132-4CCE-BEB9-C9209308302F}">
      <dgm:prSet/>
      <dgm:spPr/>
      <dgm:t>
        <a:bodyPr/>
        <a:lstStyle/>
        <a:p>
          <a:endParaRPr lang="es-EC"/>
        </a:p>
      </dgm:t>
    </dgm:pt>
    <dgm:pt modelId="{533DEDAF-308E-4A1D-B098-E169FEC195D1}" type="sibTrans" cxnId="{C7A44266-A132-4CCE-BEB9-C9209308302F}">
      <dgm:prSet/>
      <dgm:spPr>
        <a:solidFill>
          <a:schemeClr val="bg1"/>
        </a:solidFill>
        <a:ln>
          <a:solidFill>
            <a:schemeClr val="bg1"/>
          </a:solidFill>
        </a:ln>
      </dgm:spPr>
      <dgm:t>
        <a:bodyPr/>
        <a:lstStyle/>
        <a:p>
          <a:endParaRPr lang="es-EC" dirty="0"/>
        </a:p>
      </dgm:t>
    </dgm:pt>
    <dgm:pt modelId="{0EE38A06-927D-496A-97F4-11CC95C0CC41}">
      <dgm:prSet phldrT="[Texto]"/>
      <dgm:spPr/>
      <dgm:t>
        <a:bodyPr/>
        <a:lstStyle/>
        <a:p>
          <a:r>
            <a:rPr lang="es-EC" dirty="0" smtClean="0">
              <a:solidFill>
                <a:schemeClr val="tx1"/>
              </a:solidFill>
              <a:latin typeface="Century Gothic" panose="020B0502020202020204" pitchFamily="34" charset="0"/>
            </a:rPr>
            <a:t>La Bolsa de Valores de Quito con cuarenta agentes de bolsa comienza su funcionamiento, con un ambiente que refleja el poco dinamismo por parte del sector privado, en su momento, solo se negociaban Bonos del Estado y Cédulas Hipotecarias</a:t>
          </a:r>
          <a:r>
            <a:rPr lang="es-EC" dirty="0" smtClean="0">
              <a:latin typeface="Century Gothic" panose="020B0502020202020204" pitchFamily="34" charset="0"/>
            </a:rPr>
            <a:t>.</a:t>
          </a:r>
          <a:endParaRPr lang="es-EC" dirty="0">
            <a:latin typeface="Century Gothic" panose="020B0502020202020204" pitchFamily="34" charset="0"/>
          </a:endParaRPr>
        </a:p>
      </dgm:t>
    </dgm:pt>
    <dgm:pt modelId="{6EE0B062-0512-482E-A8D9-2A02AD06D53B}" type="parTrans" cxnId="{E1C0C1A2-644B-4A77-A9B0-FF7F93681FCB}">
      <dgm:prSet/>
      <dgm:spPr/>
      <dgm:t>
        <a:bodyPr/>
        <a:lstStyle/>
        <a:p>
          <a:endParaRPr lang="es-EC"/>
        </a:p>
      </dgm:t>
    </dgm:pt>
    <dgm:pt modelId="{56C0B775-A4C7-438B-800D-E3A1748DCE63}" type="sibTrans" cxnId="{E1C0C1A2-644B-4A77-A9B0-FF7F93681FCB}">
      <dgm:prSet/>
      <dgm:spPr/>
      <dgm:t>
        <a:bodyPr/>
        <a:lstStyle/>
        <a:p>
          <a:endParaRPr lang="es-EC"/>
        </a:p>
      </dgm:t>
    </dgm:pt>
    <dgm:pt modelId="{E8A323BB-A13A-40B4-996F-28C0633EF911}">
      <dgm:prSet phldrT="[Texto]"/>
      <dgm:spPr/>
      <dgm:t>
        <a:bodyPr/>
        <a:lstStyle/>
        <a:p>
          <a:r>
            <a:rPr lang="es-EC" dirty="0" smtClean="0">
              <a:solidFill>
                <a:schemeClr val="tx1"/>
              </a:solidFill>
              <a:latin typeface="Century Gothic" panose="020B0502020202020204" pitchFamily="34" charset="0"/>
            </a:rPr>
            <a:t>En la Bolsa de Valores de Quito  a mediados de los 80, fue cuando empezaron a canalizarse acciones de empresas y posteriormente los títulos de crédito a la orden, aceptados o avalados por instituciones bancarias y financieras del país.</a:t>
          </a:r>
          <a:endParaRPr lang="es-EC" dirty="0">
            <a:solidFill>
              <a:schemeClr val="tx1"/>
            </a:solidFill>
            <a:latin typeface="Century Gothic" panose="020B0502020202020204" pitchFamily="34" charset="0"/>
          </a:endParaRPr>
        </a:p>
      </dgm:t>
    </dgm:pt>
    <dgm:pt modelId="{98F24BF9-0ABD-4AA5-8A1D-0C5ED680297D}" type="parTrans" cxnId="{68D8EC22-C048-43F1-AF12-8C922CB8114B}">
      <dgm:prSet/>
      <dgm:spPr/>
      <dgm:t>
        <a:bodyPr/>
        <a:lstStyle/>
        <a:p>
          <a:endParaRPr lang="es-EC"/>
        </a:p>
      </dgm:t>
    </dgm:pt>
    <dgm:pt modelId="{BA84617F-30A6-4D77-9FE8-D499E18B6A51}" type="sibTrans" cxnId="{68D8EC22-C048-43F1-AF12-8C922CB8114B}">
      <dgm:prSet/>
      <dgm:spPr>
        <a:solidFill>
          <a:schemeClr val="bg1"/>
        </a:solidFill>
        <a:ln>
          <a:solidFill>
            <a:schemeClr val="bg1"/>
          </a:solidFill>
        </a:ln>
      </dgm:spPr>
      <dgm:t>
        <a:bodyPr/>
        <a:lstStyle/>
        <a:p>
          <a:endParaRPr lang="es-EC"/>
        </a:p>
      </dgm:t>
    </dgm:pt>
    <dgm:pt modelId="{ABFAC361-48E3-4F38-8615-61FE588ED8B9}">
      <dgm:prSet/>
      <dgm:spPr/>
      <dgm:t>
        <a:bodyPr/>
        <a:lstStyle/>
        <a:p>
          <a:r>
            <a:rPr lang="es-EC" dirty="0" smtClean="0">
              <a:solidFill>
                <a:schemeClr val="tx1"/>
              </a:solidFill>
              <a:latin typeface="Century Gothic" panose="020B0502020202020204" pitchFamily="34" charset="0"/>
            </a:rPr>
            <a:t>Proporciona servicios y mecanismos requeridos para la negociación de valores</a:t>
          </a:r>
          <a:endParaRPr lang="es-EC" dirty="0">
            <a:solidFill>
              <a:schemeClr val="tx1"/>
            </a:solidFill>
            <a:latin typeface="Century Gothic" panose="020B0502020202020204" pitchFamily="34" charset="0"/>
          </a:endParaRPr>
        </a:p>
      </dgm:t>
    </dgm:pt>
    <dgm:pt modelId="{9F22F0B5-363D-4079-8F60-0496A1A26A28}" type="parTrans" cxnId="{9D020B87-7C1E-4CEC-B05B-5FC38EE72994}">
      <dgm:prSet/>
      <dgm:spPr/>
      <dgm:t>
        <a:bodyPr/>
        <a:lstStyle/>
        <a:p>
          <a:endParaRPr lang="es-EC"/>
        </a:p>
      </dgm:t>
    </dgm:pt>
    <dgm:pt modelId="{9C35FD4D-B530-4C55-AA0B-75BFC09EA57C}" type="sibTrans" cxnId="{9D020B87-7C1E-4CEC-B05B-5FC38EE72994}">
      <dgm:prSet/>
      <dgm:spPr/>
      <dgm:t>
        <a:bodyPr/>
        <a:lstStyle/>
        <a:p>
          <a:endParaRPr lang="es-EC"/>
        </a:p>
      </dgm:t>
    </dgm:pt>
    <dgm:pt modelId="{A7054709-D3FC-462C-95FF-E144CDD758C4}">
      <dgm:prSet/>
      <dgm:spPr/>
      <dgm:t>
        <a:bodyPr/>
        <a:lstStyle/>
        <a:p>
          <a:r>
            <a:rPr lang="es-EC" dirty="0" smtClean="0">
              <a:solidFill>
                <a:schemeClr val="tx1"/>
              </a:solidFill>
              <a:latin typeface="Century Gothic" panose="020B0502020202020204" pitchFamily="34" charset="0"/>
            </a:rPr>
            <a:t>La  Ley de Mercado de Valores publicada en el registro oficial el 28 de mayo de 1993 se establece a los agentes de bolsa en compañías anónimas, denominándolas, Casas de Valores</a:t>
          </a:r>
          <a:endParaRPr lang="es-EC" dirty="0">
            <a:solidFill>
              <a:schemeClr val="tx1"/>
            </a:solidFill>
            <a:latin typeface="Century Gothic" panose="020B0502020202020204" pitchFamily="34" charset="0"/>
          </a:endParaRPr>
        </a:p>
      </dgm:t>
    </dgm:pt>
    <dgm:pt modelId="{5C699C00-FA4D-4AB7-A2F8-18D2116126B6}" type="parTrans" cxnId="{9E13964A-C009-4ADB-BDD5-760A4B0BDF9A}">
      <dgm:prSet/>
      <dgm:spPr/>
      <dgm:t>
        <a:bodyPr/>
        <a:lstStyle/>
        <a:p>
          <a:endParaRPr lang="es-EC"/>
        </a:p>
      </dgm:t>
    </dgm:pt>
    <dgm:pt modelId="{9BDC884E-C09A-4CE6-8C66-99611A186C43}" type="sibTrans" cxnId="{9E13964A-C009-4ADB-BDD5-760A4B0BDF9A}">
      <dgm:prSet/>
      <dgm:spPr/>
      <dgm:t>
        <a:bodyPr/>
        <a:lstStyle/>
        <a:p>
          <a:endParaRPr lang="es-EC"/>
        </a:p>
      </dgm:t>
    </dgm:pt>
    <dgm:pt modelId="{0AE16777-EE34-4D75-A89F-D1D82BA8BABD}" type="pres">
      <dgm:prSet presAssocID="{3BD2C6C9-C8A8-4658-B6D1-3DB2DBF984F5}" presName="Name0" presStyleCnt="0">
        <dgm:presLayoutVars>
          <dgm:dir/>
          <dgm:resizeHandles val="exact"/>
        </dgm:presLayoutVars>
      </dgm:prSet>
      <dgm:spPr/>
    </dgm:pt>
    <dgm:pt modelId="{DA355BD0-ECCF-4262-BBF7-319EE422526E}" type="pres">
      <dgm:prSet presAssocID="{C505F85C-9064-478E-A40F-439C4C5A2DF2}" presName="node" presStyleLbl="node1" presStyleIdx="0" presStyleCnt="5" custLinFactNeighborX="90891" custLinFactNeighborY="2855">
        <dgm:presLayoutVars>
          <dgm:bulletEnabled val="1"/>
        </dgm:presLayoutVars>
      </dgm:prSet>
      <dgm:spPr/>
      <dgm:t>
        <a:bodyPr/>
        <a:lstStyle/>
        <a:p>
          <a:endParaRPr lang="es-EC"/>
        </a:p>
      </dgm:t>
    </dgm:pt>
    <dgm:pt modelId="{42249493-36F2-4C9C-89EA-308B18CAFF85}" type="pres">
      <dgm:prSet presAssocID="{533DEDAF-308E-4A1D-B098-E169FEC195D1}" presName="sibTrans" presStyleLbl="sibTrans2D1" presStyleIdx="0" presStyleCnt="4" custAng="30448" custScaleX="25236" custLinFactNeighborX="3891" custLinFactNeighborY="17307"/>
      <dgm:spPr/>
      <dgm:t>
        <a:bodyPr/>
        <a:lstStyle/>
        <a:p>
          <a:endParaRPr lang="es-EC"/>
        </a:p>
      </dgm:t>
    </dgm:pt>
    <dgm:pt modelId="{A1045371-BCBA-42D9-9A8E-A2999E41D6BA}" type="pres">
      <dgm:prSet presAssocID="{533DEDAF-308E-4A1D-B098-E169FEC195D1}" presName="connectorText" presStyleLbl="sibTrans2D1" presStyleIdx="0" presStyleCnt="4"/>
      <dgm:spPr/>
      <dgm:t>
        <a:bodyPr/>
        <a:lstStyle/>
        <a:p>
          <a:endParaRPr lang="es-EC"/>
        </a:p>
      </dgm:t>
    </dgm:pt>
    <dgm:pt modelId="{101163ED-631C-4AB3-88C7-F073D9250F3A}" type="pres">
      <dgm:prSet presAssocID="{0EE38A06-927D-496A-97F4-11CC95C0CC41}" presName="node" presStyleLbl="node1" presStyleIdx="1" presStyleCnt="5" custLinFactX="96093" custLinFactNeighborX="100000" custLinFactNeighborY="2448">
        <dgm:presLayoutVars>
          <dgm:bulletEnabled val="1"/>
        </dgm:presLayoutVars>
      </dgm:prSet>
      <dgm:spPr/>
      <dgm:t>
        <a:bodyPr/>
        <a:lstStyle/>
        <a:p>
          <a:endParaRPr lang="es-EC"/>
        </a:p>
      </dgm:t>
    </dgm:pt>
    <dgm:pt modelId="{69A714AF-58AD-4B6A-9536-D7189EFCF080}" type="pres">
      <dgm:prSet presAssocID="{56C0B775-A4C7-438B-800D-E3A1748DCE63}" presName="sibTrans" presStyleLbl="sibTrans2D1" presStyleIdx="1" presStyleCnt="4" custLinFactNeighborX="-22329" custLinFactNeighborY="16252"/>
      <dgm:spPr/>
      <dgm:t>
        <a:bodyPr/>
        <a:lstStyle/>
        <a:p>
          <a:endParaRPr lang="es-EC"/>
        </a:p>
      </dgm:t>
    </dgm:pt>
    <dgm:pt modelId="{3D237277-D311-4EB6-912C-50025609B97D}" type="pres">
      <dgm:prSet presAssocID="{56C0B775-A4C7-438B-800D-E3A1748DCE63}" presName="connectorText" presStyleLbl="sibTrans2D1" presStyleIdx="1" presStyleCnt="4"/>
      <dgm:spPr/>
      <dgm:t>
        <a:bodyPr/>
        <a:lstStyle/>
        <a:p>
          <a:endParaRPr lang="es-EC"/>
        </a:p>
      </dgm:t>
    </dgm:pt>
    <dgm:pt modelId="{4A9812D6-6E59-4A4F-8F07-0525A167A415}" type="pres">
      <dgm:prSet presAssocID="{E8A323BB-A13A-40B4-996F-28C0633EF911}" presName="node" presStyleLbl="node1" presStyleIdx="2" presStyleCnt="5" custLinFactX="88053" custLinFactNeighborX="100000" custLinFactNeighborY="4974">
        <dgm:presLayoutVars>
          <dgm:bulletEnabled val="1"/>
        </dgm:presLayoutVars>
      </dgm:prSet>
      <dgm:spPr/>
      <dgm:t>
        <a:bodyPr/>
        <a:lstStyle/>
        <a:p>
          <a:endParaRPr lang="es-EC"/>
        </a:p>
      </dgm:t>
    </dgm:pt>
    <dgm:pt modelId="{049A7AC3-FC34-4D32-9A91-A45DB5A7BCD9}" type="pres">
      <dgm:prSet presAssocID="{BA84617F-30A6-4D77-9FE8-D499E18B6A51}" presName="sibTrans" presStyleLbl="sibTrans2D1" presStyleIdx="2" presStyleCnt="4" custScaleX="84781" custLinFactNeighborX="1651" custLinFactNeighborY="6019"/>
      <dgm:spPr/>
      <dgm:t>
        <a:bodyPr/>
        <a:lstStyle/>
        <a:p>
          <a:endParaRPr lang="es-EC"/>
        </a:p>
      </dgm:t>
    </dgm:pt>
    <dgm:pt modelId="{12D67B13-4B86-4A78-A927-AC1992F4096E}" type="pres">
      <dgm:prSet presAssocID="{BA84617F-30A6-4D77-9FE8-D499E18B6A51}" presName="connectorText" presStyleLbl="sibTrans2D1" presStyleIdx="2" presStyleCnt="4"/>
      <dgm:spPr/>
      <dgm:t>
        <a:bodyPr/>
        <a:lstStyle/>
        <a:p>
          <a:endParaRPr lang="es-EC"/>
        </a:p>
      </dgm:t>
    </dgm:pt>
    <dgm:pt modelId="{324F6D05-710F-40E4-8E65-8E8F57E84822}" type="pres">
      <dgm:prSet presAssocID="{A7054709-D3FC-462C-95FF-E144CDD758C4}" presName="node" presStyleLbl="node1" presStyleIdx="3" presStyleCnt="5" custLinFactNeighborX="40856" custLinFactNeighborY="3019">
        <dgm:presLayoutVars>
          <dgm:bulletEnabled val="1"/>
        </dgm:presLayoutVars>
      </dgm:prSet>
      <dgm:spPr/>
      <dgm:t>
        <a:bodyPr/>
        <a:lstStyle/>
        <a:p>
          <a:endParaRPr lang="es-EC"/>
        </a:p>
      </dgm:t>
    </dgm:pt>
    <dgm:pt modelId="{C6D59B4E-F5A8-4FD8-869F-0F878A3B8838}" type="pres">
      <dgm:prSet presAssocID="{9BDC884E-C09A-4CE6-8C66-99611A186C43}" presName="sibTrans" presStyleLbl="sibTrans2D1" presStyleIdx="3" presStyleCnt="4" custAng="10822882" custScaleX="12977" custLinFactNeighborX="-81692" custLinFactNeighborY="17053"/>
      <dgm:spPr/>
      <dgm:t>
        <a:bodyPr/>
        <a:lstStyle/>
        <a:p>
          <a:endParaRPr lang="es-EC"/>
        </a:p>
      </dgm:t>
    </dgm:pt>
    <dgm:pt modelId="{EF2E1EFB-97B7-41E3-892C-00AC54434612}" type="pres">
      <dgm:prSet presAssocID="{9BDC884E-C09A-4CE6-8C66-99611A186C43}" presName="connectorText" presStyleLbl="sibTrans2D1" presStyleIdx="3" presStyleCnt="4"/>
      <dgm:spPr/>
      <dgm:t>
        <a:bodyPr/>
        <a:lstStyle/>
        <a:p>
          <a:endParaRPr lang="es-EC"/>
        </a:p>
      </dgm:t>
    </dgm:pt>
    <dgm:pt modelId="{BD021F2C-67F9-4D58-A005-E1BC449419B1}" type="pres">
      <dgm:prSet presAssocID="{ABFAC361-48E3-4F38-8615-61FE588ED8B9}" presName="node" presStyleLbl="node1" presStyleIdx="4" presStyleCnt="5" custLinFactX="-100000" custLinFactNeighborX="-148517" custLinFactNeighborY="1877">
        <dgm:presLayoutVars>
          <dgm:bulletEnabled val="1"/>
        </dgm:presLayoutVars>
      </dgm:prSet>
      <dgm:spPr/>
      <dgm:t>
        <a:bodyPr/>
        <a:lstStyle/>
        <a:p>
          <a:endParaRPr lang="es-EC"/>
        </a:p>
      </dgm:t>
    </dgm:pt>
  </dgm:ptLst>
  <dgm:cxnLst>
    <dgm:cxn modelId="{74D6D8CD-F89A-41CA-BE20-6537F8EF1771}" type="presOf" srcId="{0EE38A06-927D-496A-97F4-11CC95C0CC41}" destId="{101163ED-631C-4AB3-88C7-F073D9250F3A}" srcOrd="0" destOrd="0" presId="urn:microsoft.com/office/officeart/2005/8/layout/process1"/>
    <dgm:cxn modelId="{EED2414E-FB4D-45D3-953A-F708E2C37838}" type="presOf" srcId="{56C0B775-A4C7-438B-800D-E3A1748DCE63}" destId="{69A714AF-58AD-4B6A-9536-D7189EFCF080}" srcOrd="0" destOrd="0" presId="urn:microsoft.com/office/officeart/2005/8/layout/process1"/>
    <dgm:cxn modelId="{980F2EB1-CF2D-4E60-B39B-266DE680E5DE}" type="presOf" srcId="{BA84617F-30A6-4D77-9FE8-D499E18B6A51}" destId="{12D67B13-4B86-4A78-A927-AC1992F4096E}" srcOrd="1" destOrd="0" presId="urn:microsoft.com/office/officeart/2005/8/layout/process1"/>
    <dgm:cxn modelId="{9E13964A-C009-4ADB-BDD5-760A4B0BDF9A}" srcId="{3BD2C6C9-C8A8-4658-B6D1-3DB2DBF984F5}" destId="{A7054709-D3FC-462C-95FF-E144CDD758C4}" srcOrd="3" destOrd="0" parTransId="{5C699C00-FA4D-4AB7-A2F8-18D2116126B6}" sibTransId="{9BDC884E-C09A-4CE6-8C66-99611A186C43}"/>
    <dgm:cxn modelId="{21A1B5A6-0250-4879-93FF-FA604AE1768B}" type="presOf" srcId="{ABFAC361-48E3-4F38-8615-61FE588ED8B9}" destId="{BD021F2C-67F9-4D58-A005-E1BC449419B1}" srcOrd="0" destOrd="0" presId="urn:microsoft.com/office/officeart/2005/8/layout/process1"/>
    <dgm:cxn modelId="{FE0413DE-8808-404D-839B-E29FB201B372}" type="presOf" srcId="{BA84617F-30A6-4D77-9FE8-D499E18B6A51}" destId="{049A7AC3-FC34-4D32-9A91-A45DB5A7BCD9}" srcOrd="0" destOrd="0" presId="urn:microsoft.com/office/officeart/2005/8/layout/process1"/>
    <dgm:cxn modelId="{90906FD9-FF6C-42C4-8612-1C22DA419595}" type="presOf" srcId="{56C0B775-A4C7-438B-800D-E3A1748DCE63}" destId="{3D237277-D311-4EB6-912C-50025609B97D}" srcOrd="1" destOrd="0" presId="urn:microsoft.com/office/officeart/2005/8/layout/process1"/>
    <dgm:cxn modelId="{533DB16D-D7E5-4FD2-9EFA-3934D3A1C9C1}" type="presOf" srcId="{533DEDAF-308E-4A1D-B098-E169FEC195D1}" destId="{42249493-36F2-4C9C-89EA-308B18CAFF85}" srcOrd="0" destOrd="0" presId="urn:microsoft.com/office/officeart/2005/8/layout/process1"/>
    <dgm:cxn modelId="{C7A44266-A132-4CCE-BEB9-C9209308302F}" srcId="{3BD2C6C9-C8A8-4658-B6D1-3DB2DBF984F5}" destId="{C505F85C-9064-478E-A40F-439C4C5A2DF2}" srcOrd="0" destOrd="0" parTransId="{0AE19F65-ED66-499D-AAED-2345C887B0C3}" sibTransId="{533DEDAF-308E-4A1D-B098-E169FEC195D1}"/>
    <dgm:cxn modelId="{68D8EC22-C048-43F1-AF12-8C922CB8114B}" srcId="{3BD2C6C9-C8A8-4658-B6D1-3DB2DBF984F5}" destId="{E8A323BB-A13A-40B4-996F-28C0633EF911}" srcOrd="2" destOrd="0" parTransId="{98F24BF9-0ABD-4AA5-8A1D-0C5ED680297D}" sibTransId="{BA84617F-30A6-4D77-9FE8-D499E18B6A51}"/>
    <dgm:cxn modelId="{1AE17B35-84DD-4098-9103-609B3B2179AF}" type="presOf" srcId="{9BDC884E-C09A-4CE6-8C66-99611A186C43}" destId="{EF2E1EFB-97B7-41E3-892C-00AC54434612}" srcOrd="1" destOrd="0" presId="urn:microsoft.com/office/officeart/2005/8/layout/process1"/>
    <dgm:cxn modelId="{9D020B87-7C1E-4CEC-B05B-5FC38EE72994}" srcId="{3BD2C6C9-C8A8-4658-B6D1-3DB2DBF984F5}" destId="{ABFAC361-48E3-4F38-8615-61FE588ED8B9}" srcOrd="4" destOrd="0" parTransId="{9F22F0B5-363D-4079-8F60-0496A1A26A28}" sibTransId="{9C35FD4D-B530-4C55-AA0B-75BFC09EA57C}"/>
    <dgm:cxn modelId="{B244F34A-66F0-4F98-AD12-10113CD429A6}" type="presOf" srcId="{C505F85C-9064-478E-A40F-439C4C5A2DF2}" destId="{DA355BD0-ECCF-4262-BBF7-319EE422526E}" srcOrd="0" destOrd="0" presId="urn:microsoft.com/office/officeart/2005/8/layout/process1"/>
    <dgm:cxn modelId="{E5C00242-8810-422B-A7F5-53052D83ABDA}" type="presOf" srcId="{E8A323BB-A13A-40B4-996F-28C0633EF911}" destId="{4A9812D6-6E59-4A4F-8F07-0525A167A415}" srcOrd="0" destOrd="0" presId="urn:microsoft.com/office/officeart/2005/8/layout/process1"/>
    <dgm:cxn modelId="{03CC4A4B-D4FE-4764-9DB8-93F7C6E79C19}" type="presOf" srcId="{533DEDAF-308E-4A1D-B098-E169FEC195D1}" destId="{A1045371-BCBA-42D9-9A8E-A2999E41D6BA}" srcOrd="1" destOrd="0" presId="urn:microsoft.com/office/officeart/2005/8/layout/process1"/>
    <dgm:cxn modelId="{E1C0C1A2-644B-4A77-A9B0-FF7F93681FCB}" srcId="{3BD2C6C9-C8A8-4658-B6D1-3DB2DBF984F5}" destId="{0EE38A06-927D-496A-97F4-11CC95C0CC41}" srcOrd="1" destOrd="0" parTransId="{6EE0B062-0512-482E-A8D9-2A02AD06D53B}" sibTransId="{56C0B775-A4C7-438B-800D-E3A1748DCE63}"/>
    <dgm:cxn modelId="{A6C26E76-77B0-4558-88F8-A66A38BF7EE2}" type="presOf" srcId="{9BDC884E-C09A-4CE6-8C66-99611A186C43}" destId="{C6D59B4E-F5A8-4FD8-869F-0F878A3B8838}" srcOrd="0" destOrd="0" presId="urn:microsoft.com/office/officeart/2005/8/layout/process1"/>
    <dgm:cxn modelId="{650B411B-4BB3-4EAB-8CBF-D1BF13CE8C7C}" type="presOf" srcId="{A7054709-D3FC-462C-95FF-E144CDD758C4}" destId="{324F6D05-710F-40E4-8E65-8E8F57E84822}" srcOrd="0" destOrd="0" presId="urn:microsoft.com/office/officeart/2005/8/layout/process1"/>
    <dgm:cxn modelId="{2B935D6C-50D3-4613-AE58-2833123708A5}" type="presOf" srcId="{3BD2C6C9-C8A8-4658-B6D1-3DB2DBF984F5}" destId="{0AE16777-EE34-4D75-A89F-D1D82BA8BABD}" srcOrd="0" destOrd="0" presId="urn:microsoft.com/office/officeart/2005/8/layout/process1"/>
    <dgm:cxn modelId="{37639817-C992-4390-9B44-33195C2ECFBF}" type="presParOf" srcId="{0AE16777-EE34-4D75-A89F-D1D82BA8BABD}" destId="{DA355BD0-ECCF-4262-BBF7-319EE422526E}" srcOrd="0" destOrd="0" presId="urn:microsoft.com/office/officeart/2005/8/layout/process1"/>
    <dgm:cxn modelId="{00478EB8-A789-4D92-89C5-C6CAF29161D6}" type="presParOf" srcId="{0AE16777-EE34-4D75-A89F-D1D82BA8BABD}" destId="{42249493-36F2-4C9C-89EA-308B18CAFF85}" srcOrd="1" destOrd="0" presId="urn:microsoft.com/office/officeart/2005/8/layout/process1"/>
    <dgm:cxn modelId="{950C904B-DC93-465C-B636-CE31C16C0AFC}" type="presParOf" srcId="{42249493-36F2-4C9C-89EA-308B18CAFF85}" destId="{A1045371-BCBA-42D9-9A8E-A2999E41D6BA}" srcOrd="0" destOrd="0" presId="urn:microsoft.com/office/officeart/2005/8/layout/process1"/>
    <dgm:cxn modelId="{D380B339-726F-4304-A55D-0769BDECCA36}" type="presParOf" srcId="{0AE16777-EE34-4D75-A89F-D1D82BA8BABD}" destId="{101163ED-631C-4AB3-88C7-F073D9250F3A}" srcOrd="2" destOrd="0" presId="urn:microsoft.com/office/officeart/2005/8/layout/process1"/>
    <dgm:cxn modelId="{B2B4F604-99D0-46D9-A696-3373E7E92422}" type="presParOf" srcId="{0AE16777-EE34-4D75-A89F-D1D82BA8BABD}" destId="{69A714AF-58AD-4B6A-9536-D7189EFCF080}" srcOrd="3" destOrd="0" presId="urn:microsoft.com/office/officeart/2005/8/layout/process1"/>
    <dgm:cxn modelId="{2CBA07DE-35C9-46C4-A42F-2FFD0D89E458}" type="presParOf" srcId="{69A714AF-58AD-4B6A-9536-D7189EFCF080}" destId="{3D237277-D311-4EB6-912C-50025609B97D}" srcOrd="0" destOrd="0" presId="urn:microsoft.com/office/officeart/2005/8/layout/process1"/>
    <dgm:cxn modelId="{173CC73B-EF4B-46FA-9EF7-870CFE83612D}" type="presParOf" srcId="{0AE16777-EE34-4D75-A89F-D1D82BA8BABD}" destId="{4A9812D6-6E59-4A4F-8F07-0525A167A415}" srcOrd="4" destOrd="0" presId="urn:microsoft.com/office/officeart/2005/8/layout/process1"/>
    <dgm:cxn modelId="{5E10593A-A022-4D28-BAB5-8C67BBCBC18F}" type="presParOf" srcId="{0AE16777-EE34-4D75-A89F-D1D82BA8BABD}" destId="{049A7AC3-FC34-4D32-9A91-A45DB5A7BCD9}" srcOrd="5" destOrd="0" presId="urn:microsoft.com/office/officeart/2005/8/layout/process1"/>
    <dgm:cxn modelId="{C3A07C1D-4967-4CBB-91D6-D0F0FD7BED3C}" type="presParOf" srcId="{049A7AC3-FC34-4D32-9A91-A45DB5A7BCD9}" destId="{12D67B13-4B86-4A78-A927-AC1992F4096E}" srcOrd="0" destOrd="0" presId="urn:microsoft.com/office/officeart/2005/8/layout/process1"/>
    <dgm:cxn modelId="{55F490E3-666B-48C8-89F8-A3B89C700273}" type="presParOf" srcId="{0AE16777-EE34-4D75-A89F-D1D82BA8BABD}" destId="{324F6D05-710F-40E4-8E65-8E8F57E84822}" srcOrd="6" destOrd="0" presId="urn:microsoft.com/office/officeart/2005/8/layout/process1"/>
    <dgm:cxn modelId="{9AB95D38-7DAC-4E74-B559-0ABD2D63A8AE}" type="presParOf" srcId="{0AE16777-EE34-4D75-A89F-D1D82BA8BABD}" destId="{C6D59B4E-F5A8-4FD8-869F-0F878A3B8838}" srcOrd="7" destOrd="0" presId="urn:microsoft.com/office/officeart/2005/8/layout/process1"/>
    <dgm:cxn modelId="{E30FA255-D8B4-469E-A5C4-9E8B9BB48970}" type="presParOf" srcId="{C6D59B4E-F5A8-4FD8-869F-0F878A3B8838}" destId="{EF2E1EFB-97B7-41E3-892C-00AC54434612}" srcOrd="0" destOrd="0" presId="urn:microsoft.com/office/officeart/2005/8/layout/process1"/>
    <dgm:cxn modelId="{3F31E772-6330-4F01-951E-3604AF596C63}" type="presParOf" srcId="{0AE16777-EE34-4D75-A89F-D1D82BA8BABD}" destId="{BD021F2C-67F9-4D58-A005-E1BC449419B1}"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D1C8D0-3417-451B-9701-AF9297AFEEBC}" type="doc">
      <dgm:prSet loTypeId="urn:microsoft.com/office/officeart/2005/8/layout/equation1" loCatId="process" qsTypeId="urn:microsoft.com/office/officeart/2005/8/quickstyle/simple1" qsCatId="simple" csTypeId="urn:microsoft.com/office/officeart/2005/8/colors/accent1_2" csCatId="accent1" phldr="1"/>
      <dgm:spPr/>
    </dgm:pt>
    <dgm:pt modelId="{77DBF072-AF66-4C4D-AE60-39236B837C15}">
      <dgm:prSet phldrT="[Texto]" custT="1"/>
      <dgm:spPr/>
      <dgm:t>
        <a:bodyPr/>
        <a:lstStyle/>
        <a:p>
          <a:r>
            <a:rPr lang="es-EC" sz="1200" noProof="0" dirty="0" smtClean="0">
              <a:latin typeface="Century Gothic" panose="020B0502020202020204" pitchFamily="34" charset="0"/>
            </a:rPr>
            <a:t>Identificar las razones y modelos financieros utilizadas por las casas de valores</a:t>
          </a:r>
          <a:endParaRPr lang="es-EC" sz="1200" noProof="0" dirty="0">
            <a:latin typeface="Century Gothic" panose="020B0502020202020204" pitchFamily="34" charset="0"/>
          </a:endParaRPr>
        </a:p>
      </dgm:t>
    </dgm:pt>
    <dgm:pt modelId="{FC45F854-C322-4431-B368-4D9086A54A3A}" type="parTrans" cxnId="{5E93804C-154A-45D9-9608-4837FC659CCF}">
      <dgm:prSet/>
      <dgm:spPr/>
      <dgm:t>
        <a:bodyPr/>
        <a:lstStyle/>
        <a:p>
          <a:endParaRPr lang="es-EC"/>
        </a:p>
      </dgm:t>
    </dgm:pt>
    <dgm:pt modelId="{4F3F8F5E-3E8D-4869-BCBD-0135E9FAF68A}" type="sibTrans" cxnId="{5E93804C-154A-45D9-9608-4837FC659CCF}">
      <dgm:prSet/>
      <dgm:spPr/>
      <dgm:t>
        <a:bodyPr/>
        <a:lstStyle/>
        <a:p>
          <a:endParaRPr lang="es-EC"/>
        </a:p>
      </dgm:t>
    </dgm:pt>
    <dgm:pt modelId="{C4B815D1-C137-4837-BD76-FBB7CDE26399}">
      <dgm:prSet phldrT="[Texto]" custT="1"/>
      <dgm:spPr/>
      <dgm:t>
        <a:bodyPr/>
        <a:lstStyle/>
        <a:p>
          <a:r>
            <a:rPr lang="es-EC" sz="1200" noProof="0" dirty="0" smtClean="0">
              <a:latin typeface="Century Gothic" panose="020B0502020202020204" pitchFamily="34" charset="0"/>
            </a:rPr>
            <a:t>Identificar si, en el asesoramiento, las casas de valores comparan el valor intrínseco versus el valor de mercado para aconsejar a sus clientes</a:t>
          </a:r>
          <a:endParaRPr lang="es-EC" sz="1200" noProof="0" dirty="0">
            <a:latin typeface="Century Gothic" panose="020B0502020202020204" pitchFamily="34" charset="0"/>
          </a:endParaRPr>
        </a:p>
      </dgm:t>
    </dgm:pt>
    <dgm:pt modelId="{2CE81FB4-95B9-4459-B6E9-19E61225563F}" type="parTrans" cxnId="{C84AA0D4-D640-4A72-A0F1-03E6730793EB}">
      <dgm:prSet/>
      <dgm:spPr/>
      <dgm:t>
        <a:bodyPr/>
        <a:lstStyle/>
        <a:p>
          <a:endParaRPr lang="es-EC"/>
        </a:p>
      </dgm:t>
    </dgm:pt>
    <dgm:pt modelId="{E152EFF3-DB57-46B2-8F70-058D956E0278}" type="sibTrans" cxnId="{C84AA0D4-D640-4A72-A0F1-03E6730793EB}">
      <dgm:prSet/>
      <dgm:spPr/>
      <dgm:t>
        <a:bodyPr/>
        <a:lstStyle/>
        <a:p>
          <a:endParaRPr lang="es-EC"/>
        </a:p>
      </dgm:t>
    </dgm:pt>
    <dgm:pt modelId="{FFDBE197-428B-4379-A6B1-E8492B5CF5B7}">
      <dgm:prSet phldrT="[Texto]" custT="1"/>
      <dgm:spPr/>
      <dgm:t>
        <a:bodyPr/>
        <a:lstStyle/>
        <a:p>
          <a:r>
            <a:rPr lang="es-EC" sz="1200" dirty="0" smtClean="0">
              <a:latin typeface="Century Gothic" panose="020B0502020202020204" pitchFamily="34" charset="0"/>
            </a:rPr>
            <a:t>Estudiar las razones y modelos financieros usados por los analistas de las casas de valores del Mercado de capitales de Quito, durante el período comprendido entre el año 2010-2016</a:t>
          </a:r>
          <a:endParaRPr lang="es-EC" sz="1200" dirty="0">
            <a:latin typeface="Century Gothic" panose="020B0502020202020204" pitchFamily="34" charset="0"/>
          </a:endParaRPr>
        </a:p>
      </dgm:t>
    </dgm:pt>
    <dgm:pt modelId="{07C2109D-FFC0-4537-9562-C9AE73BF286A}" type="parTrans" cxnId="{50EECCA2-B8B9-40C2-BADF-BEFC48A83276}">
      <dgm:prSet/>
      <dgm:spPr/>
      <dgm:t>
        <a:bodyPr/>
        <a:lstStyle/>
        <a:p>
          <a:endParaRPr lang="es-EC"/>
        </a:p>
      </dgm:t>
    </dgm:pt>
    <dgm:pt modelId="{CD3FF450-E7C4-452F-8664-114B4F0F7AA6}" type="sibTrans" cxnId="{50EECCA2-B8B9-40C2-BADF-BEFC48A83276}">
      <dgm:prSet/>
      <dgm:spPr/>
      <dgm:t>
        <a:bodyPr/>
        <a:lstStyle/>
        <a:p>
          <a:endParaRPr lang="es-EC"/>
        </a:p>
      </dgm:t>
    </dgm:pt>
    <dgm:pt modelId="{406068A7-4CB5-4898-9385-E8B391EFA765}">
      <dgm:prSet custT="1"/>
      <dgm:spPr/>
      <dgm:t>
        <a:bodyPr/>
        <a:lstStyle/>
        <a:p>
          <a:r>
            <a:rPr lang="es-EC" sz="1200" noProof="0" dirty="0" smtClean="0">
              <a:latin typeface="Century Gothic" panose="020B0502020202020204" pitchFamily="34" charset="0"/>
            </a:rPr>
            <a:t>Analizar la existencia de tecnología bursátil utilizada por las casas de valores  en  la evaluación, monitoreo y recuperación de instrumentos financieros</a:t>
          </a:r>
          <a:endParaRPr lang="es-EC" sz="1200" noProof="0" dirty="0">
            <a:latin typeface="Century Gothic" panose="020B0502020202020204" pitchFamily="34" charset="0"/>
          </a:endParaRPr>
        </a:p>
      </dgm:t>
    </dgm:pt>
    <dgm:pt modelId="{A19C6A6B-E92A-4B0D-8469-CD45E2AA1C21}" type="parTrans" cxnId="{BC5E3AFA-4B3B-416C-85AB-9A7ABC48B1F0}">
      <dgm:prSet/>
      <dgm:spPr/>
      <dgm:t>
        <a:bodyPr/>
        <a:lstStyle/>
        <a:p>
          <a:endParaRPr lang="es-EC"/>
        </a:p>
      </dgm:t>
    </dgm:pt>
    <dgm:pt modelId="{C38107E6-5A62-49CC-BA78-91649C072A48}" type="sibTrans" cxnId="{BC5E3AFA-4B3B-416C-85AB-9A7ABC48B1F0}">
      <dgm:prSet/>
      <dgm:spPr/>
      <dgm:t>
        <a:bodyPr/>
        <a:lstStyle/>
        <a:p>
          <a:endParaRPr lang="es-EC"/>
        </a:p>
      </dgm:t>
    </dgm:pt>
    <dgm:pt modelId="{1AD6295C-D50F-4C9D-A09A-CFD3F5C120C0}" type="pres">
      <dgm:prSet presAssocID="{BFD1C8D0-3417-451B-9701-AF9297AFEEBC}" presName="linearFlow" presStyleCnt="0">
        <dgm:presLayoutVars>
          <dgm:dir/>
          <dgm:resizeHandles val="exact"/>
        </dgm:presLayoutVars>
      </dgm:prSet>
      <dgm:spPr/>
    </dgm:pt>
    <dgm:pt modelId="{2EBAA4E7-F64C-4B9F-9204-69252535CDAB}" type="pres">
      <dgm:prSet presAssocID="{77DBF072-AF66-4C4D-AE60-39236B837C15}" presName="node" presStyleLbl="node1" presStyleIdx="0" presStyleCnt="4" custScaleX="119820" custScaleY="105421">
        <dgm:presLayoutVars>
          <dgm:bulletEnabled val="1"/>
        </dgm:presLayoutVars>
      </dgm:prSet>
      <dgm:spPr/>
      <dgm:t>
        <a:bodyPr/>
        <a:lstStyle/>
        <a:p>
          <a:endParaRPr lang="es-EC"/>
        </a:p>
      </dgm:t>
    </dgm:pt>
    <dgm:pt modelId="{390943FA-83F9-483B-ADB7-BD5915814729}" type="pres">
      <dgm:prSet presAssocID="{4F3F8F5E-3E8D-4869-BCBD-0135E9FAF68A}" presName="spacerL" presStyleCnt="0"/>
      <dgm:spPr/>
    </dgm:pt>
    <dgm:pt modelId="{A2F4776A-CF5C-47E8-A236-FBF1386CEB33}" type="pres">
      <dgm:prSet presAssocID="{4F3F8F5E-3E8D-4869-BCBD-0135E9FAF68A}" presName="sibTrans" presStyleLbl="sibTrans2D1" presStyleIdx="0" presStyleCnt="3" custScaleX="84694" custScaleY="75664"/>
      <dgm:spPr/>
      <dgm:t>
        <a:bodyPr/>
        <a:lstStyle/>
        <a:p>
          <a:endParaRPr lang="es-EC"/>
        </a:p>
      </dgm:t>
    </dgm:pt>
    <dgm:pt modelId="{EE023BEC-2D17-4820-92C6-C4AFE27188D9}" type="pres">
      <dgm:prSet presAssocID="{4F3F8F5E-3E8D-4869-BCBD-0135E9FAF68A}" presName="spacerR" presStyleCnt="0"/>
      <dgm:spPr/>
    </dgm:pt>
    <dgm:pt modelId="{C10951B1-3F26-45E9-BBD0-F5BD83B7CFB4}" type="pres">
      <dgm:prSet presAssocID="{406068A7-4CB5-4898-9385-E8B391EFA765}" presName="node" presStyleLbl="node1" presStyleIdx="1" presStyleCnt="4" custScaleX="119337" custScaleY="102388">
        <dgm:presLayoutVars>
          <dgm:bulletEnabled val="1"/>
        </dgm:presLayoutVars>
      </dgm:prSet>
      <dgm:spPr/>
      <dgm:t>
        <a:bodyPr/>
        <a:lstStyle/>
        <a:p>
          <a:endParaRPr lang="es-EC"/>
        </a:p>
      </dgm:t>
    </dgm:pt>
    <dgm:pt modelId="{672E49C5-5E57-4958-B66F-103612B3485A}" type="pres">
      <dgm:prSet presAssocID="{C38107E6-5A62-49CC-BA78-91649C072A48}" presName="spacerL" presStyleCnt="0"/>
      <dgm:spPr/>
    </dgm:pt>
    <dgm:pt modelId="{7F6ADDA1-95BC-475E-9A89-F73E06F6191C}" type="pres">
      <dgm:prSet presAssocID="{C38107E6-5A62-49CC-BA78-91649C072A48}" presName="sibTrans" presStyleLbl="sibTrans2D1" presStyleIdx="1" presStyleCnt="3" custScaleX="83788" custScaleY="90000"/>
      <dgm:spPr/>
      <dgm:t>
        <a:bodyPr/>
        <a:lstStyle/>
        <a:p>
          <a:endParaRPr lang="es-EC"/>
        </a:p>
      </dgm:t>
    </dgm:pt>
    <dgm:pt modelId="{8F1413DD-681A-449F-9524-939589D7D824}" type="pres">
      <dgm:prSet presAssocID="{C38107E6-5A62-49CC-BA78-91649C072A48}" presName="spacerR" presStyleCnt="0"/>
      <dgm:spPr/>
    </dgm:pt>
    <dgm:pt modelId="{17B1A019-C433-44B1-A728-9EADB311CEFD}" type="pres">
      <dgm:prSet presAssocID="{C4B815D1-C137-4837-BD76-FBB7CDE26399}" presName="node" presStyleLbl="node1" presStyleIdx="2" presStyleCnt="4" custScaleX="116036" custScaleY="106447">
        <dgm:presLayoutVars>
          <dgm:bulletEnabled val="1"/>
        </dgm:presLayoutVars>
      </dgm:prSet>
      <dgm:spPr/>
      <dgm:t>
        <a:bodyPr/>
        <a:lstStyle/>
        <a:p>
          <a:endParaRPr lang="es-EC"/>
        </a:p>
      </dgm:t>
    </dgm:pt>
    <dgm:pt modelId="{A2B9A09D-5D87-476E-BA57-EB62083618AD}" type="pres">
      <dgm:prSet presAssocID="{E152EFF3-DB57-46B2-8F70-058D956E0278}" presName="spacerL" presStyleCnt="0"/>
      <dgm:spPr/>
    </dgm:pt>
    <dgm:pt modelId="{09FF93BB-2D17-46D5-A2DF-4A05EE74C1F3}" type="pres">
      <dgm:prSet presAssocID="{E152EFF3-DB57-46B2-8F70-058D956E0278}" presName="sibTrans" presStyleLbl="sibTrans2D1" presStyleIdx="2" presStyleCnt="3" custScaleX="56480" custScaleY="75528"/>
      <dgm:spPr/>
      <dgm:t>
        <a:bodyPr/>
        <a:lstStyle/>
        <a:p>
          <a:endParaRPr lang="es-EC"/>
        </a:p>
      </dgm:t>
    </dgm:pt>
    <dgm:pt modelId="{27A0253A-47D4-443D-AF84-055ABEE4317C}" type="pres">
      <dgm:prSet presAssocID="{E152EFF3-DB57-46B2-8F70-058D956E0278}" presName="spacerR" presStyleCnt="0"/>
      <dgm:spPr/>
    </dgm:pt>
    <dgm:pt modelId="{3246BEBE-FA37-4780-952D-67505ED3CC9D}" type="pres">
      <dgm:prSet presAssocID="{FFDBE197-428B-4379-A6B1-E8492B5CF5B7}" presName="node" presStyleLbl="node1" presStyleIdx="3" presStyleCnt="4" custScaleX="130474" custScaleY="127666">
        <dgm:presLayoutVars>
          <dgm:bulletEnabled val="1"/>
        </dgm:presLayoutVars>
      </dgm:prSet>
      <dgm:spPr/>
      <dgm:t>
        <a:bodyPr/>
        <a:lstStyle/>
        <a:p>
          <a:endParaRPr lang="es-EC"/>
        </a:p>
      </dgm:t>
    </dgm:pt>
  </dgm:ptLst>
  <dgm:cxnLst>
    <dgm:cxn modelId="{5E93804C-154A-45D9-9608-4837FC659CCF}" srcId="{BFD1C8D0-3417-451B-9701-AF9297AFEEBC}" destId="{77DBF072-AF66-4C4D-AE60-39236B837C15}" srcOrd="0" destOrd="0" parTransId="{FC45F854-C322-4431-B368-4D9086A54A3A}" sibTransId="{4F3F8F5E-3E8D-4869-BCBD-0135E9FAF68A}"/>
    <dgm:cxn modelId="{1F7F03B6-DD1C-4DB7-B620-C54DD93D2F1F}" type="presOf" srcId="{4F3F8F5E-3E8D-4869-BCBD-0135E9FAF68A}" destId="{A2F4776A-CF5C-47E8-A236-FBF1386CEB33}" srcOrd="0" destOrd="0" presId="urn:microsoft.com/office/officeart/2005/8/layout/equation1"/>
    <dgm:cxn modelId="{BD614B4C-CF9F-4851-8E40-35EB240B1D96}" type="presOf" srcId="{BFD1C8D0-3417-451B-9701-AF9297AFEEBC}" destId="{1AD6295C-D50F-4C9D-A09A-CFD3F5C120C0}" srcOrd="0" destOrd="0" presId="urn:microsoft.com/office/officeart/2005/8/layout/equation1"/>
    <dgm:cxn modelId="{C84AA0D4-D640-4A72-A0F1-03E6730793EB}" srcId="{BFD1C8D0-3417-451B-9701-AF9297AFEEBC}" destId="{C4B815D1-C137-4837-BD76-FBB7CDE26399}" srcOrd="2" destOrd="0" parTransId="{2CE81FB4-95B9-4459-B6E9-19E61225563F}" sibTransId="{E152EFF3-DB57-46B2-8F70-058D956E0278}"/>
    <dgm:cxn modelId="{0B33D33D-87DD-452F-A777-1339E1DD5885}" type="presOf" srcId="{C4B815D1-C137-4837-BD76-FBB7CDE26399}" destId="{17B1A019-C433-44B1-A728-9EADB311CEFD}" srcOrd="0" destOrd="0" presId="urn:microsoft.com/office/officeart/2005/8/layout/equation1"/>
    <dgm:cxn modelId="{4A07EE42-2A67-4EC0-BC21-A4B16F59F961}" type="presOf" srcId="{406068A7-4CB5-4898-9385-E8B391EFA765}" destId="{C10951B1-3F26-45E9-BBD0-F5BD83B7CFB4}" srcOrd="0" destOrd="0" presId="urn:microsoft.com/office/officeart/2005/8/layout/equation1"/>
    <dgm:cxn modelId="{08E21E64-3AAD-4419-9B58-DF998CD2B439}" type="presOf" srcId="{E152EFF3-DB57-46B2-8F70-058D956E0278}" destId="{09FF93BB-2D17-46D5-A2DF-4A05EE74C1F3}" srcOrd="0" destOrd="0" presId="urn:microsoft.com/office/officeart/2005/8/layout/equation1"/>
    <dgm:cxn modelId="{50EECCA2-B8B9-40C2-BADF-BEFC48A83276}" srcId="{BFD1C8D0-3417-451B-9701-AF9297AFEEBC}" destId="{FFDBE197-428B-4379-A6B1-E8492B5CF5B7}" srcOrd="3" destOrd="0" parTransId="{07C2109D-FFC0-4537-9562-C9AE73BF286A}" sibTransId="{CD3FF450-E7C4-452F-8664-114B4F0F7AA6}"/>
    <dgm:cxn modelId="{6B6AC44B-9287-4C58-B1C1-A8E344906D68}" type="presOf" srcId="{77DBF072-AF66-4C4D-AE60-39236B837C15}" destId="{2EBAA4E7-F64C-4B9F-9204-69252535CDAB}" srcOrd="0" destOrd="0" presId="urn:microsoft.com/office/officeart/2005/8/layout/equation1"/>
    <dgm:cxn modelId="{8C22BD0F-83D8-4DAE-B682-67768A9EE1DF}" type="presOf" srcId="{C38107E6-5A62-49CC-BA78-91649C072A48}" destId="{7F6ADDA1-95BC-475E-9A89-F73E06F6191C}" srcOrd="0" destOrd="0" presId="urn:microsoft.com/office/officeart/2005/8/layout/equation1"/>
    <dgm:cxn modelId="{86BF8633-0866-4DE9-9AA5-CBE2D04152E2}" type="presOf" srcId="{FFDBE197-428B-4379-A6B1-E8492B5CF5B7}" destId="{3246BEBE-FA37-4780-952D-67505ED3CC9D}" srcOrd="0" destOrd="0" presId="urn:microsoft.com/office/officeart/2005/8/layout/equation1"/>
    <dgm:cxn modelId="{BC5E3AFA-4B3B-416C-85AB-9A7ABC48B1F0}" srcId="{BFD1C8D0-3417-451B-9701-AF9297AFEEBC}" destId="{406068A7-4CB5-4898-9385-E8B391EFA765}" srcOrd="1" destOrd="0" parTransId="{A19C6A6B-E92A-4B0D-8469-CD45E2AA1C21}" sibTransId="{C38107E6-5A62-49CC-BA78-91649C072A48}"/>
    <dgm:cxn modelId="{6157D25F-492B-40E7-A51D-750EC8EEE547}" type="presParOf" srcId="{1AD6295C-D50F-4C9D-A09A-CFD3F5C120C0}" destId="{2EBAA4E7-F64C-4B9F-9204-69252535CDAB}" srcOrd="0" destOrd="0" presId="urn:microsoft.com/office/officeart/2005/8/layout/equation1"/>
    <dgm:cxn modelId="{90A5F05F-42DC-4FFA-AACE-5209E997E359}" type="presParOf" srcId="{1AD6295C-D50F-4C9D-A09A-CFD3F5C120C0}" destId="{390943FA-83F9-483B-ADB7-BD5915814729}" srcOrd="1" destOrd="0" presId="urn:microsoft.com/office/officeart/2005/8/layout/equation1"/>
    <dgm:cxn modelId="{E85DE976-25A8-4611-9D4B-437F55853AF8}" type="presParOf" srcId="{1AD6295C-D50F-4C9D-A09A-CFD3F5C120C0}" destId="{A2F4776A-CF5C-47E8-A236-FBF1386CEB33}" srcOrd="2" destOrd="0" presId="urn:microsoft.com/office/officeart/2005/8/layout/equation1"/>
    <dgm:cxn modelId="{4C5B451A-AC2C-4440-8EB0-1D6AE82902A9}" type="presParOf" srcId="{1AD6295C-D50F-4C9D-A09A-CFD3F5C120C0}" destId="{EE023BEC-2D17-4820-92C6-C4AFE27188D9}" srcOrd="3" destOrd="0" presId="urn:microsoft.com/office/officeart/2005/8/layout/equation1"/>
    <dgm:cxn modelId="{203E2D30-0A44-4F29-BC15-ACC92B9E5B3F}" type="presParOf" srcId="{1AD6295C-D50F-4C9D-A09A-CFD3F5C120C0}" destId="{C10951B1-3F26-45E9-BBD0-F5BD83B7CFB4}" srcOrd="4" destOrd="0" presId="urn:microsoft.com/office/officeart/2005/8/layout/equation1"/>
    <dgm:cxn modelId="{57F42589-9E87-4C1F-82C4-B00A83BC2212}" type="presParOf" srcId="{1AD6295C-D50F-4C9D-A09A-CFD3F5C120C0}" destId="{672E49C5-5E57-4958-B66F-103612B3485A}" srcOrd="5" destOrd="0" presId="urn:microsoft.com/office/officeart/2005/8/layout/equation1"/>
    <dgm:cxn modelId="{B7ADDE17-92AE-4950-9753-C5AAFE0BD56E}" type="presParOf" srcId="{1AD6295C-D50F-4C9D-A09A-CFD3F5C120C0}" destId="{7F6ADDA1-95BC-475E-9A89-F73E06F6191C}" srcOrd="6" destOrd="0" presId="urn:microsoft.com/office/officeart/2005/8/layout/equation1"/>
    <dgm:cxn modelId="{22057847-09A2-4210-A8E2-0EBA783E53AB}" type="presParOf" srcId="{1AD6295C-D50F-4C9D-A09A-CFD3F5C120C0}" destId="{8F1413DD-681A-449F-9524-939589D7D824}" srcOrd="7" destOrd="0" presId="urn:microsoft.com/office/officeart/2005/8/layout/equation1"/>
    <dgm:cxn modelId="{C91D337F-5E77-4C0B-8900-48C7D55DEE77}" type="presParOf" srcId="{1AD6295C-D50F-4C9D-A09A-CFD3F5C120C0}" destId="{17B1A019-C433-44B1-A728-9EADB311CEFD}" srcOrd="8" destOrd="0" presId="urn:microsoft.com/office/officeart/2005/8/layout/equation1"/>
    <dgm:cxn modelId="{0B9BEDFC-E7B2-4CA4-A152-7EE2524723CA}" type="presParOf" srcId="{1AD6295C-D50F-4C9D-A09A-CFD3F5C120C0}" destId="{A2B9A09D-5D87-476E-BA57-EB62083618AD}" srcOrd="9" destOrd="0" presId="urn:microsoft.com/office/officeart/2005/8/layout/equation1"/>
    <dgm:cxn modelId="{D34E8AEA-A3EA-4266-B871-25DF237B0F19}" type="presParOf" srcId="{1AD6295C-D50F-4C9D-A09A-CFD3F5C120C0}" destId="{09FF93BB-2D17-46D5-A2DF-4A05EE74C1F3}" srcOrd="10" destOrd="0" presId="urn:microsoft.com/office/officeart/2005/8/layout/equation1"/>
    <dgm:cxn modelId="{56B8756F-65E8-48B3-B697-8BB7634207B7}" type="presParOf" srcId="{1AD6295C-D50F-4C9D-A09A-CFD3F5C120C0}" destId="{27A0253A-47D4-443D-AF84-055ABEE4317C}" srcOrd="11" destOrd="0" presId="urn:microsoft.com/office/officeart/2005/8/layout/equation1"/>
    <dgm:cxn modelId="{05546BF4-F5C7-4F38-AC3E-394B3FB29321}" type="presParOf" srcId="{1AD6295C-D50F-4C9D-A09A-CFD3F5C120C0}" destId="{3246BEBE-FA37-4780-952D-67505ED3CC9D}"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D8395E-5EFD-44BB-A5D6-26EBF8BB4949}"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s-EC"/>
        </a:p>
      </dgm:t>
    </dgm:pt>
    <dgm:pt modelId="{994441F5-6529-4A53-BFD2-5C2CEE62A3CA}">
      <dgm:prSet phldrT="[Texto]"/>
      <dgm:spPr/>
      <dgm:t>
        <a:bodyPr/>
        <a:lstStyle/>
        <a:p>
          <a:r>
            <a:rPr lang="es-EC" dirty="0" smtClean="0">
              <a:latin typeface="Century Gothic" panose="020B0502020202020204" pitchFamily="34" charset="0"/>
            </a:rPr>
            <a:t>La </a:t>
          </a:r>
          <a:r>
            <a:rPr lang="es-EC" i="1" dirty="0" smtClean="0">
              <a:latin typeface="Century Gothic" panose="020B0502020202020204" pitchFamily="34" charset="0"/>
            </a:rPr>
            <a:t>investigación documental</a:t>
          </a:r>
          <a:r>
            <a:rPr lang="es-EC" dirty="0" smtClean="0">
              <a:latin typeface="Century Gothic" panose="020B0502020202020204" pitchFamily="34" charset="0"/>
            </a:rPr>
            <a:t> es aquella que se realizó a través de la consulta de documentos (libros, revistas, periódicos, memorias, anuarios, registros, constituciones).</a:t>
          </a:r>
          <a:endParaRPr lang="es-EC" dirty="0">
            <a:latin typeface="Century Gothic" panose="020B0502020202020204" pitchFamily="34" charset="0"/>
          </a:endParaRPr>
        </a:p>
      </dgm:t>
    </dgm:pt>
    <dgm:pt modelId="{1F4DB08D-C0AA-4606-B658-17CB431B263C}" type="parTrans" cxnId="{65692AFE-5A08-4CC9-A6EE-1FCCA8E63F72}">
      <dgm:prSet/>
      <dgm:spPr/>
      <dgm:t>
        <a:bodyPr/>
        <a:lstStyle/>
        <a:p>
          <a:endParaRPr lang="es-EC"/>
        </a:p>
      </dgm:t>
    </dgm:pt>
    <dgm:pt modelId="{8B00AB58-2391-4F60-9EF3-F24D8F044A08}" type="sibTrans" cxnId="{65692AFE-5A08-4CC9-A6EE-1FCCA8E63F72}">
      <dgm:prSet/>
      <dgm:spPr/>
      <dgm:t>
        <a:bodyPr/>
        <a:lstStyle/>
        <a:p>
          <a:endParaRPr lang="es-EC"/>
        </a:p>
      </dgm:t>
    </dgm:pt>
    <dgm:pt modelId="{E71E2527-2E91-4C10-BFA2-D1AECEBBE675}">
      <dgm:prSet phldrT="[Texto]"/>
      <dgm:spPr/>
      <dgm:t>
        <a:bodyPr/>
        <a:lstStyle/>
        <a:p>
          <a:r>
            <a:rPr lang="es-EC" dirty="0" smtClean="0">
              <a:latin typeface="Century Gothic" panose="020B0502020202020204" pitchFamily="34" charset="0"/>
            </a:rPr>
            <a:t>La </a:t>
          </a:r>
          <a:r>
            <a:rPr lang="es-EC" i="1" dirty="0" smtClean="0">
              <a:latin typeface="Century Gothic" panose="020B0502020202020204" pitchFamily="34" charset="0"/>
            </a:rPr>
            <a:t>investigación de campo</a:t>
          </a:r>
          <a:r>
            <a:rPr lang="es-EC" dirty="0" smtClean="0">
              <a:latin typeface="Century Gothic" panose="020B0502020202020204" pitchFamily="34" charset="0"/>
            </a:rPr>
            <a:t> se extrajo datos e información entrevistando a un representante de cada una de las distintas casas de valores, que concedieron una entrevista. </a:t>
          </a:r>
          <a:endParaRPr lang="es-EC" dirty="0">
            <a:latin typeface="Century Gothic" panose="020B0502020202020204" pitchFamily="34" charset="0"/>
          </a:endParaRPr>
        </a:p>
      </dgm:t>
    </dgm:pt>
    <dgm:pt modelId="{B7513770-06EE-43B2-A7B7-0B1118861992}" type="parTrans" cxnId="{55514047-AD5C-49A5-938E-F422A86F2052}">
      <dgm:prSet/>
      <dgm:spPr/>
      <dgm:t>
        <a:bodyPr/>
        <a:lstStyle/>
        <a:p>
          <a:endParaRPr lang="es-EC"/>
        </a:p>
      </dgm:t>
    </dgm:pt>
    <dgm:pt modelId="{C2FDD4C7-3B7A-4758-9A5D-559ED635CA63}" type="sibTrans" cxnId="{55514047-AD5C-49A5-938E-F422A86F2052}">
      <dgm:prSet/>
      <dgm:spPr/>
      <dgm:t>
        <a:bodyPr/>
        <a:lstStyle/>
        <a:p>
          <a:endParaRPr lang="es-EC"/>
        </a:p>
      </dgm:t>
    </dgm:pt>
    <dgm:pt modelId="{B4FEFEA2-794F-4DB4-8F51-4E8B7951535E}" type="pres">
      <dgm:prSet presAssocID="{48D8395E-5EFD-44BB-A5D6-26EBF8BB4949}" presName="Name0" presStyleCnt="0">
        <dgm:presLayoutVars>
          <dgm:chMax val="2"/>
          <dgm:chPref val="2"/>
          <dgm:animLvl val="lvl"/>
        </dgm:presLayoutVars>
      </dgm:prSet>
      <dgm:spPr/>
      <dgm:t>
        <a:bodyPr/>
        <a:lstStyle/>
        <a:p>
          <a:endParaRPr lang="es-EC"/>
        </a:p>
      </dgm:t>
    </dgm:pt>
    <dgm:pt modelId="{DC171B41-9F82-4CAF-9F4F-C69E3C5C05E5}" type="pres">
      <dgm:prSet presAssocID="{48D8395E-5EFD-44BB-A5D6-26EBF8BB4949}" presName="LeftText" presStyleLbl="revTx" presStyleIdx="0" presStyleCnt="0">
        <dgm:presLayoutVars>
          <dgm:bulletEnabled val="1"/>
        </dgm:presLayoutVars>
      </dgm:prSet>
      <dgm:spPr/>
      <dgm:t>
        <a:bodyPr/>
        <a:lstStyle/>
        <a:p>
          <a:endParaRPr lang="es-EC"/>
        </a:p>
      </dgm:t>
    </dgm:pt>
    <dgm:pt modelId="{36A69607-D0DD-419C-8FFB-73A5FB84EE7C}" type="pres">
      <dgm:prSet presAssocID="{48D8395E-5EFD-44BB-A5D6-26EBF8BB4949}" presName="LeftNode" presStyleLbl="bgImgPlace1" presStyleIdx="0" presStyleCnt="2">
        <dgm:presLayoutVars>
          <dgm:chMax val="2"/>
          <dgm:chPref val="2"/>
        </dgm:presLayoutVars>
      </dgm:prSet>
      <dgm:spPr/>
      <dgm:t>
        <a:bodyPr/>
        <a:lstStyle/>
        <a:p>
          <a:endParaRPr lang="es-EC"/>
        </a:p>
      </dgm:t>
    </dgm:pt>
    <dgm:pt modelId="{AB406F0F-7EE6-4186-A5AA-DFD4755BBEE8}" type="pres">
      <dgm:prSet presAssocID="{48D8395E-5EFD-44BB-A5D6-26EBF8BB4949}" presName="RightText" presStyleLbl="revTx" presStyleIdx="0" presStyleCnt="0">
        <dgm:presLayoutVars>
          <dgm:bulletEnabled val="1"/>
        </dgm:presLayoutVars>
      </dgm:prSet>
      <dgm:spPr/>
      <dgm:t>
        <a:bodyPr/>
        <a:lstStyle/>
        <a:p>
          <a:endParaRPr lang="es-EC"/>
        </a:p>
      </dgm:t>
    </dgm:pt>
    <dgm:pt modelId="{49CBC7C5-9111-4FDF-8031-D2D04260F5C6}" type="pres">
      <dgm:prSet presAssocID="{48D8395E-5EFD-44BB-A5D6-26EBF8BB4949}" presName="RightNode" presStyleLbl="bgImgPlace1" presStyleIdx="1" presStyleCnt="2">
        <dgm:presLayoutVars>
          <dgm:chMax val="0"/>
          <dgm:chPref val="0"/>
        </dgm:presLayoutVars>
      </dgm:prSet>
      <dgm:spPr/>
      <dgm:t>
        <a:bodyPr/>
        <a:lstStyle/>
        <a:p>
          <a:endParaRPr lang="es-EC"/>
        </a:p>
      </dgm:t>
    </dgm:pt>
    <dgm:pt modelId="{68CCF148-C402-4264-8BC3-3DBB357506AF}" type="pres">
      <dgm:prSet presAssocID="{48D8395E-5EFD-44BB-A5D6-26EBF8BB4949}" presName="TopArrow" presStyleLbl="node1" presStyleIdx="0" presStyleCnt="2"/>
      <dgm:spPr/>
    </dgm:pt>
    <dgm:pt modelId="{9411C6B0-F935-48DC-AB57-61E117138611}" type="pres">
      <dgm:prSet presAssocID="{48D8395E-5EFD-44BB-A5D6-26EBF8BB4949}" presName="BottomArrow" presStyleLbl="node1" presStyleIdx="1" presStyleCnt="2"/>
      <dgm:spPr/>
    </dgm:pt>
  </dgm:ptLst>
  <dgm:cxnLst>
    <dgm:cxn modelId="{8440A712-233D-4CEF-B885-79FB0A81903C}" type="presOf" srcId="{994441F5-6529-4A53-BFD2-5C2CEE62A3CA}" destId="{DC171B41-9F82-4CAF-9F4F-C69E3C5C05E5}" srcOrd="0" destOrd="0" presId="urn:microsoft.com/office/officeart/2009/layout/ReverseList"/>
    <dgm:cxn modelId="{935B7498-197D-4646-B6B6-BBEA3668B828}" type="presOf" srcId="{994441F5-6529-4A53-BFD2-5C2CEE62A3CA}" destId="{36A69607-D0DD-419C-8FFB-73A5FB84EE7C}" srcOrd="1" destOrd="0" presId="urn:microsoft.com/office/officeart/2009/layout/ReverseList"/>
    <dgm:cxn modelId="{2FD6272A-20ED-4019-BF5D-A7FF3390BBBC}" type="presOf" srcId="{E71E2527-2E91-4C10-BFA2-D1AECEBBE675}" destId="{49CBC7C5-9111-4FDF-8031-D2D04260F5C6}" srcOrd="1" destOrd="0" presId="urn:microsoft.com/office/officeart/2009/layout/ReverseList"/>
    <dgm:cxn modelId="{55514047-AD5C-49A5-938E-F422A86F2052}" srcId="{48D8395E-5EFD-44BB-A5D6-26EBF8BB4949}" destId="{E71E2527-2E91-4C10-BFA2-D1AECEBBE675}" srcOrd="1" destOrd="0" parTransId="{B7513770-06EE-43B2-A7B7-0B1118861992}" sibTransId="{C2FDD4C7-3B7A-4758-9A5D-559ED635CA63}"/>
    <dgm:cxn modelId="{48AB82DC-12DA-4AD1-8A0F-7B9518A75E8D}" type="presOf" srcId="{E71E2527-2E91-4C10-BFA2-D1AECEBBE675}" destId="{AB406F0F-7EE6-4186-A5AA-DFD4755BBEE8}" srcOrd="0" destOrd="0" presId="urn:microsoft.com/office/officeart/2009/layout/ReverseList"/>
    <dgm:cxn modelId="{F6668437-9EFF-4019-B076-398539FBB597}" type="presOf" srcId="{48D8395E-5EFD-44BB-A5D6-26EBF8BB4949}" destId="{B4FEFEA2-794F-4DB4-8F51-4E8B7951535E}" srcOrd="0" destOrd="0" presId="urn:microsoft.com/office/officeart/2009/layout/ReverseList"/>
    <dgm:cxn modelId="{65692AFE-5A08-4CC9-A6EE-1FCCA8E63F72}" srcId="{48D8395E-5EFD-44BB-A5D6-26EBF8BB4949}" destId="{994441F5-6529-4A53-BFD2-5C2CEE62A3CA}" srcOrd="0" destOrd="0" parTransId="{1F4DB08D-C0AA-4606-B658-17CB431B263C}" sibTransId="{8B00AB58-2391-4F60-9EF3-F24D8F044A08}"/>
    <dgm:cxn modelId="{68B8198C-867D-4C8D-B075-4CF0BB37CC49}" type="presParOf" srcId="{B4FEFEA2-794F-4DB4-8F51-4E8B7951535E}" destId="{DC171B41-9F82-4CAF-9F4F-C69E3C5C05E5}" srcOrd="0" destOrd="0" presId="urn:microsoft.com/office/officeart/2009/layout/ReverseList"/>
    <dgm:cxn modelId="{947865ED-7D42-4C9D-992E-7CD66DE26DAF}" type="presParOf" srcId="{B4FEFEA2-794F-4DB4-8F51-4E8B7951535E}" destId="{36A69607-D0DD-419C-8FFB-73A5FB84EE7C}" srcOrd="1" destOrd="0" presId="urn:microsoft.com/office/officeart/2009/layout/ReverseList"/>
    <dgm:cxn modelId="{9A2CCB0D-DF89-47F4-9F37-65A2912EB911}" type="presParOf" srcId="{B4FEFEA2-794F-4DB4-8F51-4E8B7951535E}" destId="{AB406F0F-7EE6-4186-A5AA-DFD4755BBEE8}" srcOrd="2" destOrd="0" presId="urn:microsoft.com/office/officeart/2009/layout/ReverseList"/>
    <dgm:cxn modelId="{EA871FB4-86BD-4926-BAF1-E39C58729236}" type="presParOf" srcId="{B4FEFEA2-794F-4DB4-8F51-4E8B7951535E}" destId="{49CBC7C5-9111-4FDF-8031-D2D04260F5C6}" srcOrd="3" destOrd="0" presId="urn:microsoft.com/office/officeart/2009/layout/ReverseList"/>
    <dgm:cxn modelId="{1282ABAA-F6DC-4F19-8016-4B50C76B6454}" type="presParOf" srcId="{B4FEFEA2-794F-4DB4-8F51-4E8B7951535E}" destId="{68CCF148-C402-4264-8BC3-3DBB357506AF}" srcOrd="4" destOrd="0" presId="urn:microsoft.com/office/officeart/2009/layout/ReverseList"/>
    <dgm:cxn modelId="{C8D4A048-899C-41D7-B399-EF302EE4FD9A}" type="presParOf" srcId="{B4FEFEA2-794F-4DB4-8F51-4E8B7951535E}" destId="{9411C6B0-F935-48DC-AB57-61E117138611}"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A6BF51-0B96-4835-8043-25893F4E7747}" type="doc">
      <dgm:prSet loTypeId="urn:microsoft.com/office/officeart/2005/8/layout/process1" loCatId="process" qsTypeId="urn:microsoft.com/office/officeart/2005/8/quickstyle/simple1" qsCatId="simple" csTypeId="urn:microsoft.com/office/officeart/2005/8/colors/accent0_2" csCatId="mainScheme" phldr="1"/>
      <dgm:spPr/>
    </dgm:pt>
    <dgm:pt modelId="{3A6B8A60-ABF5-4B84-B332-95F87EF8580F}">
      <dgm:prSet phldrT="[Texto]"/>
      <dgm:spPr/>
      <dgm:t>
        <a:bodyPr/>
        <a:lstStyle/>
        <a:p>
          <a:r>
            <a:rPr lang="es-EC" dirty="0" smtClean="0">
              <a:solidFill>
                <a:schemeClr val="tx1"/>
              </a:solidFill>
              <a:latin typeface="Century Gothic" panose="020B0502020202020204" pitchFamily="34" charset="0"/>
            </a:rPr>
            <a:t>Harry </a:t>
          </a:r>
          <a:r>
            <a:rPr lang="es-EC" dirty="0" err="1" smtClean="0">
              <a:solidFill>
                <a:schemeClr val="tx1"/>
              </a:solidFill>
              <a:latin typeface="Century Gothic" panose="020B0502020202020204" pitchFamily="34" charset="0"/>
            </a:rPr>
            <a:t>Markowitz</a:t>
          </a:r>
          <a:r>
            <a:rPr lang="es-EC" dirty="0" smtClean="0">
              <a:solidFill>
                <a:schemeClr val="tx1"/>
              </a:solidFill>
              <a:latin typeface="Century Gothic" panose="020B0502020202020204" pitchFamily="34" charset="0"/>
            </a:rPr>
            <a:t> publica el libro titulado “La selección de portafolios eficientes y la diversificación de inversiones”</a:t>
          </a:r>
          <a:endParaRPr lang="es-EC" dirty="0">
            <a:solidFill>
              <a:schemeClr val="tx1"/>
            </a:solidFill>
            <a:latin typeface="Century Gothic" panose="020B0502020202020204" pitchFamily="34" charset="0"/>
          </a:endParaRPr>
        </a:p>
      </dgm:t>
    </dgm:pt>
    <dgm:pt modelId="{E66F8C6A-BCC9-4572-990B-57525109A84C}" type="parTrans" cxnId="{55CC416A-7216-4C27-A899-E273DC4EBA2A}">
      <dgm:prSet/>
      <dgm:spPr/>
      <dgm:t>
        <a:bodyPr/>
        <a:lstStyle/>
        <a:p>
          <a:endParaRPr lang="es-EC"/>
        </a:p>
      </dgm:t>
    </dgm:pt>
    <dgm:pt modelId="{56A94E04-1CE5-4B71-93A3-54CBC7320A04}" type="sibTrans" cxnId="{55CC416A-7216-4C27-A899-E273DC4EBA2A}">
      <dgm:prSet/>
      <dgm:spPr/>
      <dgm:t>
        <a:bodyPr/>
        <a:lstStyle/>
        <a:p>
          <a:endParaRPr lang="es-EC"/>
        </a:p>
      </dgm:t>
    </dgm:pt>
    <dgm:pt modelId="{0B60011E-4F61-4750-951B-AE10DA5AB509}">
      <dgm:prSet phldrT="[Texto]"/>
      <dgm:spPr/>
      <dgm:t>
        <a:bodyPr/>
        <a:lstStyle/>
        <a:p>
          <a:r>
            <a:rPr lang="es-EC" dirty="0" smtClean="0">
              <a:solidFill>
                <a:schemeClr val="tx1"/>
              </a:solidFill>
              <a:latin typeface="Century Gothic" panose="020B0502020202020204" pitchFamily="34" charset="0"/>
            </a:rPr>
            <a:t>William F. </a:t>
          </a:r>
          <a:r>
            <a:rPr lang="es-EC" dirty="0" err="1" smtClean="0">
              <a:solidFill>
                <a:schemeClr val="tx1"/>
              </a:solidFill>
              <a:latin typeface="Century Gothic" panose="020B0502020202020204" pitchFamily="34" charset="0"/>
            </a:rPr>
            <a:t>Sharpe</a:t>
          </a:r>
          <a:r>
            <a:rPr lang="es-EC" dirty="0" smtClean="0">
              <a:solidFill>
                <a:schemeClr val="tx1"/>
              </a:solidFill>
              <a:latin typeface="Century Gothic" panose="020B0502020202020204" pitchFamily="34" charset="0"/>
            </a:rPr>
            <a:t> John </a:t>
          </a:r>
          <a:r>
            <a:rPr lang="es-EC" dirty="0" err="1" smtClean="0">
              <a:solidFill>
                <a:schemeClr val="tx1"/>
              </a:solidFill>
              <a:latin typeface="Century Gothic" panose="020B0502020202020204" pitchFamily="34" charset="0"/>
            </a:rPr>
            <a:t>Lintner</a:t>
          </a:r>
          <a:r>
            <a:rPr lang="es-EC" dirty="0" smtClean="0">
              <a:solidFill>
                <a:schemeClr val="tx1"/>
              </a:solidFill>
              <a:latin typeface="Century Gothic" panose="020B0502020202020204" pitchFamily="34" charset="0"/>
            </a:rPr>
            <a:t> y </a:t>
          </a:r>
          <a:r>
            <a:rPr lang="es-EC" dirty="0" err="1" smtClean="0">
              <a:solidFill>
                <a:schemeClr val="tx1"/>
              </a:solidFill>
              <a:latin typeface="Century Gothic" panose="020B0502020202020204" pitchFamily="34" charset="0"/>
            </a:rPr>
            <a:t>Jan</a:t>
          </a:r>
          <a:r>
            <a:rPr lang="es-EC" dirty="0" smtClean="0">
              <a:solidFill>
                <a:schemeClr val="tx1"/>
              </a:solidFill>
              <a:latin typeface="Century Gothic" panose="020B0502020202020204" pitchFamily="34" charset="0"/>
            </a:rPr>
            <a:t> </a:t>
          </a:r>
          <a:r>
            <a:rPr lang="es-EC" dirty="0" err="1" smtClean="0">
              <a:solidFill>
                <a:schemeClr val="tx1"/>
              </a:solidFill>
              <a:latin typeface="Century Gothic" panose="020B0502020202020204" pitchFamily="34" charset="0"/>
            </a:rPr>
            <a:t>Mossin</a:t>
          </a:r>
          <a:r>
            <a:rPr lang="es-EC" dirty="0" smtClean="0">
              <a:solidFill>
                <a:schemeClr val="tx1"/>
              </a:solidFill>
              <a:latin typeface="Century Gothic" panose="020B0502020202020204" pitchFamily="34" charset="0"/>
            </a:rPr>
            <a:t> basados en el trabajo de </a:t>
          </a:r>
          <a:r>
            <a:rPr lang="es-EC" dirty="0" err="1" smtClean="0">
              <a:solidFill>
                <a:schemeClr val="tx1"/>
              </a:solidFill>
              <a:latin typeface="Century Gothic" panose="020B0502020202020204" pitchFamily="34" charset="0"/>
            </a:rPr>
            <a:t>Markowitz</a:t>
          </a:r>
          <a:r>
            <a:rPr lang="es-EC" dirty="0" smtClean="0">
              <a:solidFill>
                <a:schemeClr val="tx1"/>
              </a:solidFill>
              <a:latin typeface="Century Gothic" panose="020B0502020202020204" pitchFamily="34" charset="0"/>
            </a:rPr>
            <a:t> desarrollaron el método CAPM</a:t>
          </a:r>
          <a:endParaRPr lang="es-EC" dirty="0">
            <a:solidFill>
              <a:schemeClr val="tx1"/>
            </a:solidFill>
            <a:latin typeface="Century Gothic" panose="020B0502020202020204" pitchFamily="34" charset="0"/>
          </a:endParaRPr>
        </a:p>
      </dgm:t>
    </dgm:pt>
    <dgm:pt modelId="{87823D25-8723-47B4-B94E-14BDC5207BFB}" type="parTrans" cxnId="{DEF0BADE-D89D-42AE-8C2B-26B23AD7041B}">
      <dgm:prSet/>
      <dgm:spPr/>
      <dgm:t>
        <a:bodyPr/>
        <a:lstStyle/>
        <a:p>
          <a:endParaRPr lang="es-EC"/>
        </a:p>
      </dgm:t>
    </dgm:pt>
    <dgm:pt modelId="{F046E81B-F783-4CA0-89B0-58FABB7D986C}" type="sibTrans" cxnId="{DEF0BADE-D89D-42AE-8C2B-26B23AD7041B}">
      <dgm:prSet/>
      <dgm:spPr/>
      <dgm:t>
        <a:bodyPr/>
        <a:lstStyle/>
        <a:p>
          <a:endParaRPr lang="es-EC"/>
        </a:p>
      </dgm:t>
    </dgm:pt>
    <dgm:pt modelId="{3AAA1278-8273-4181-BFD7-4FF6849487F1}">
      <dgm:prSet phldrT="[Texto]"/>
      <dgm:spPr/>
      <dgm:t>
        <a:bodyPr/>
        <a:lstStyle/>
        <a:p>
          <a:r>
            <a:rPr lang="es-EC" dirty="0" smtClean="0">
              <a:solidFill>
                <a:schemeClr val="tx1"/>
              </a:solidFill>
              <a:latin typeface="Century Gothic" panose="020B0502020202020204" pitchFamily="34" charset="0"/>
            </a:rPr>
            <a:t>Pretende determinar portafolios de inversión, con mejores tasas de retorno y menor nivel de riesgo asociado a los activos</a:t>
          </a:r>
          <a:endParaRPr lang="es-EC" dirty="0">
            <a:solidFill>
              <a:schemeClr val="tx1"/>
            </a:solidFill>
            <a:latin typeface="Century Gothic" panose="020B0502020202020204" pitchFamily="34" charset="0"/>
          </a:endParaRPr>
        </a:p>
      </dgm:t>
    </dgm:pt>
    <dgm:pt modelId="{D4CD7A7E-2A15-467A-92C0-15B3A44B8A4B}" type="parTrans" cxnId="{F74775B9-1D5C-4ED6-A0AB-6A820ED73116}">
      <dgm:prSet/>
      <dgm:spPr/>
      <dgm:t>
        <a:bodyPr/>
        <a:lstStyle/>
        <a:p>
          <a:endParaRPr lang="es-EC"/>
        </a:p>
      </dgm:t>
    </dgm:pt>
    <dgm:pt modelId="{4CC714B2-3F5A-4449-82A5-F3CC80FCC01F}" type="sibTrans" cxnId="{F74775B9-1D5C-4ED6-A0AB-6A820ED73116}">
      <dgm:prSet/>
      <dgm:spPr/>
      <dgm:t>
        <a:bodyPr/>
        <a:lstStyle/>
        <a:p>
          <a:endParaRPr lang="es-EC"/>
        </a:p>
      </dgm:t>
    </dgm:pt>
    <dgm:pt modelId="{5316C9B9-8375-4D45-AAE1-F49C776ADEF2}">
      <dgm:prSet/>
      <dgm:spPr/>
      <dgm:t>
        <a:bodyPr/>
        <a:lstStyle/>
        <a:p>
          <a:pPr algn="just"/>
          <a:r>
            <a:rPr lang="es-EC" dirty="0" smtClean="0">
              <a:latin typeface="Century Gothic" panose="020B0502020202020204" pitchFamily="34" charset="0"/>
            </a:rPr>
            <a:t>- </a:t>
          </a:r>
          <a:r>
            <a:rPr lang="es-EC" dirty="0" smtClean="0">
              <a:solidFill>
                <a:schemeClr val="tx1"/>
              </a:solidFill>
              <a:latin typeface="Century Gothic" panose="020B0502020202020204" pitchFamily="34" charset="0"/>
            </a:rPr>
            <a:t>Rendimiento libre de riesgo, en el mercado existe un activo libre de riesgo, por tanto, una tasa libre de riesgo.</a:t>
          </a:r>
        </a:p>
        <a:p>
          <a:pPr algn="just"/>
          <a:r>
            <a:rPr lang="es-EC" dirty="0" smtClean="0">
              <a:solidFill>
                <a:schemeClr val="tx1"/>
              </a:solidFill>
              <a:latin typeface="Century Gothic" panose="020B0502020202020204" pitchFamily="34" charset="0"/>
            </a:rPr>
            <a:t>- Mercado de capitales operan sin costo- expectativas homogéneas (mercado de capitales perfecto)</a:t>
          </a:r>
        </a:p>
        <a:p>
          <a:pPr algn="just"/>
          <a:r>
            <a:rPr lang="es-EC" dirty="0" smtClean="0">
              <a:solidFill>
                <a:schemeClr val="tx1"/>
              </a:solidFill>
              <a:latin typeface="Century Gothic" panose="020B0502020202020204" pitchFamily="34" charset="0"/>
            </a:rPr>
            <a:t>-Rendimientos de activos tienen una distribución normal.</a:t>
          </a:r>
        </a:p>
        <a:p>
          <a:pPr algn="just"/>
          <a:r>
            <a:rPr lang="es-EC" dirty="0" smtClean="0">
              <a:solidFill>
                <a:schemeClr val="tx1"/>
              </a:solidFill>
              <a:latin typeface="Century Gothic" panose="020B0502020202020204" pitchFamily="34" charset="0"/>
            </a:rPr>
            <a:t> -</a:t>
          </a:r>
          <a:r>
            <a:rPr lang="es-EC" b="0" i="0" dirty="0" smtClean="0">
              <a:solidFill>
                <a:schemeClr val="tx1"/>
              </a:solidFill>
              <a:latin typeface="Century Gothic" panose="020B0502020202020204" pitchFamily="34" charset="0"/>
            </a:rPr>
            <a:t>Los individuos son adversos al riesgo</a:t>
          </a:r>
          <a:endParaRPr lang="es-EC" dirty="0">
            <a:solidFill>
              <a:schemeClr val="tx1"/>
            </a:solidFill>
            <a:latin typeface="Century Gothic" panose="020B0502020202020204" pitchFamily="34" charset="0"/>
          </a:endParaRPr>
        </a:p>
      </dgm:t>
    </dgm:pt>
    <dgm:pt modelId="{FCA59D18-4294-4DD9-9D52-C8ECFB89A927}" type="parTrans" cxnId="{8E6D17F5-E06D-4E69-907A-ADF533A3B60E}">
      <dgm:prSet/>
      <dgm:spPr/>
      <dgm:t>
        <a:bodyPr/>
        <a:lstStyle/>
        <a:p>
          <a:endParaRPr lang="es-EC"/>
        </a:p>
      </dgm:t>
    </dgm:pt>
    <dgm:pt modelId="{95FCEBCA-2E01-441A-8AC8-9FE0CAEDEC5C}" type="sibTrans" cxnId="{8E6D17F5-E06D-4E69-907A-ADF533A3B60E}">
      <dgm:prSet/>
      <dgm:spPr/>
      <dgm:t>
        <a:bodyPr/>
        <a:lstStyle/>
        <a:p>
          <a:endParaRPr lang="es-EC"/>
        </a:p>
      </dgm:t>
    </dgm:pt>
    <dgm:pt modelId="{7BC79361-A31D-4053-BE92-999D5C7E0005}" type="pres">
      <dgm:prSet presAssocID="{CBA6BF51-0B96-4835-8043-25893F4E7747}" presName="Name0" presStyleCnt="0">
        <dgm:presLayoutVars>
          <dgm:dir/>
          <dgm:resizeHandles val="exact"/>
        </dgm:presLayoutVars>
      </dgm:prSet>
      <dgm:spPr/>
    </dgm:pt>
    <dgm:pt modelId="{7976EFEB-8C2E-4249-997B-AF792B75491A}" type="pres">
      <dgm:prSet presAssocID="{3A6B8A60-ABF5-4B84-B332-95F87EF8580F}" presName="node" presStyleLbl="node1" presStyleIdx="0" presStyleCnt="4">
        <dgm:presLayoutVars>
          <dgm:bulletEnabled val="1"/>
        </dgm:presLayoutVars>
      </dgm:prSet>
      <dgm:spPr/>
      <dgm:t>
        <a:bodyPr/>
        <a:lstStyle/>
        <a:p>
          <a:endParaRPr lang="es-EC"/>
        </a:p>
      </dgm:t>
    </dgm:pt>
    <dgm:pt modelId="{624508F0-A110-4E53-AC17-874AF69B44B7}" type="pres">
      <dgm:prSet presAssocID="{56A94E04-1CE5-4B71-93A3-54CBC7320A04}" presName="sibTrans" presStyleLbl="sibTrans2D1" presStyleIdx="0" presStyleCnt="3"/>
      <dgm:spPr/>
      <dgm:t>
        <a:bodyPr/>
        <a:lstStyle/>
        <a:p>
          <a:endParaRPr lang="es-EC"/>
        </a:p>
      </dgm:t>
    </dgm:pt>
    <dgm:pt modelId="{938DB18A-506B-4B56-BC5C-B5A1E68AB604}" type="pres">
      <dgm:prSet presAssocID="{56A94E04-1CE5-4B71-93A3-54CBC7320A04}" presName="connectorText" presStyleLbl="sibTrans2D1" presStyleIdx="0" presStyleCnt="3"/>
      <dgm:spPr/>
      <dgm:t>
        <a:bodyPr/>
        <a:lstStyle/>
        <a:p>
          <a:endParaRPr lang="es-EC"/>
        </a:p>
      </dgm:t>
    </dgm:pt>
    <dgm:pt modelId="{C2E5B1FC-35FF-49F9-8391-76C7010D6CA6}" type="pres">
      <dgm:prSet presAssocID="{0B60011E-4F61-4750-951B-AE10DA5AB509}" presName="node" presStyleLbl="node1" presStyleIdx="1" presStyleCnt="4">
        <dgm:presLayoutVars>
          <dgm:bulletEnabled val="1"/>
        </dgm:presLayoutVars>
      </dgm:prSet>
      <dgm:spPr/>
      <dgm:t>
        <a:bodyPr/>
        <a:lstStyle/>
        <a:p>
          <a:endParaRPr lang="es-EC"/>
        </a:p>
      </dgm:t>
    </dgm:pt>
    <dgm:pt modelId="{EE36C951-0222-4CCA-9079-962F6CFAE6FA}" type="pres">
      <dgm:prSet presAssocID="{F046E81B-F783-4CA0-89B0-58FABB7D986C}" presName="sibTrans" presStyleLbl="sibTrans2D1" presStyleIdx="1" presStyleCnt="3"/>
      <dgm:spPr/>
      <dgm:t>
        <a:bodyPr/>
        <a:lstStyle/>
        <a:p>
          <a:endParaRPr lang="es-EC"/>
        </a:p>
      </dgm:t>
    </dgm:pt>
    <dgm:pt modelId="{0B425999-9497-4BFC-8D1D-A88EDE8584D1}" type="pres">
      <dgm:prSet presAssocID="{F046E81B-F783-4CA0-89B0-58FABB7D986C}" presName="connectorText" presStyleLbl="sibTrans2D1" presStyleIdx="1" presStyleCnt="3"/>
      <dgm:spPr/>
      <dgm:t>
        <a:bodyPr/>
        <a:lstStyle/>
        <a:p>
          <a:endParaRPr lang="es-EC"/>
        </a:p>
      </dgm:t>
    </dgm:pt>
    <dgm:pt modelId="{94507861-C59C-45E3-A9A3-0C81F7E8A8EA}" type="pres">
      <dgm:prSet presAssocID="{3AAA1278-8273-4181-BFD7-4FF6849487F1}" presName="node" presStyleLbl="node1" presStyleIdx="2" presStyleCnt="4">
        <dgm:presLayoutVars>
          <dgm:bulletEnabled val="1"/>
        </dgm:presLayoutVars>
      </dgm:prSet>
      <dgm:spPr/>
      <dgm:t>
        <a:bodyPr/>
        <a:lstStyle/>
        <a:p>
          <a:endParaRPr lang="es-EC"/>
        </a:p>
      </dgm:t>
    </dgm:pt>
    <dgm:pt modelId="{B87466AC-D4F4-4A91-B54E-A1A6D1099D1E}" type="pres">
      <dgm:prSet presAssocID="{4CC714B2-3F5A-4449-82A5-F3CC80FCC01F}" presName="sibTrans" presStyleLbl="sibTrans2D1" presStyleIdx="2" presStyleCnt="3"/>
      <dgm:spPr/>
      <dgm:t>
        <a:bodyPr/>
        <a:lstStyle/>
        <a:p>
          <a:endParaRPr lang="es-EC"/>
        </a:p>
      </dgm:t>
    </dgm:pt>
    <dgm:pt modelId="{F623846A-32CD-4AD9-9159-BD4F6FD2D2AA}" type="pres">
      <dgm:prSet presAssocID="{4CC714B2-3F5A-4449-82A5-F3CC80FCC01F}" presName="connectorText" presStyleLbl="sibTrans2D1" presStyleIdx="2" presStyleCnt="3"/>
      <dgm:spPr/>
      <dgm:t>
        <a:bodyPr/>
        <a:lstStyle/>
        <a:p>
          <a:endParaRPr lang="es-EC"/>
        </a:p>
      </dgm:t>
    </dgm:pt>
    <dgm:pt modelId="{FF79B973-3BB3-45C1-8913-7B3C5BEB4626}" type="pres">
      <dgm:prSet presAssocID="{5316C9B9-8375-4D45-AAE1-F49C776ADEF2}" presName="node" presStyleLbl="node1" presStyleIdx="3" presStyleCnt="4">
        <dgm:presLayoutVars>
          <dgm:bulletEnabled val="1"/>
        </dgm:presLayoutVars>
      </dgm:prSet>
      <dgm:spPr/>
      <dgm:t>
        <a:bodyPr/>
        <a:lstStyle/>
        <a:p>
          <a:endParaRPr lang="es-EC"/>
        </a:p>
      </dgm:t>
    </dgm:pt>
  </dgm:ptLst>
  <dgm:cxnLst>
    <dgm:cxn modelId="{34EC0681-53E2-4B68-AA77-1A9F89A4A23B}" type="presOf" srcId="{4CC714B2-3F5A-4449-82A5-F3CC80FCC01F}" destId="{B87466AC-D4F4-4A91-B54E-A1A6D1099D1E}" srcOrd="0" destOrd="0" presId="urn:microsoft.com/office/officeart/2005/8/layout/process1"/>
    <dgm:cxn modelId="{2CCCD3AD-7DFA-4131-B873-77FA574D4505}" type="presOf" srcId="{56A94E04-1CE5-4B71-93A3-54CBC7320A04}" destId="{938DB18A-506B-4B56-BC5C-B5A1E68AB604}" srcOrd="1" destOrd="0" presId="urn:microsoft.com/office/officeart/2005/8/layout/process1"/>
    <dgm:cxn modelId="{84495A2B-BE64-4E47-9886-A70171700DD0}" type="presOf" srcId="{5316C9B9-8375-4D45-AAE1-F49C776ADEF2}" destId="{FF79B973-3BB3-45C1-8913-7B3C5BEB4626}" srcOrd="0" destOrd="0" presId="urn:microsoft.com/office/officeart/2005/8/layout/process1"/>
    <dgm:cxn modelId="{98A09008-3073-4193-B2B4-7A11D63AB887}" type="presOf" srcId="{F046E81B-F783-4CA0-89B0-58FABB7D986C}" destId="{EE36C951-0222-4CCA-9079-962F6CFAE6FA}" srcOrd="0" destOrd="0" presId="urn:microsoft.com/office/officeart/2005/8/layout/process1"/>
    <dgm:cxn modelId="{46001C6E-1E0D-48F4-B550-8585D77CEA3F}" type="presOf" srcId="{3AAA1278-8273-4181-BFD7-4FF6849487F1}" destId="{94507861-C59C-45E3-A9A3-0C81F7E8A8EA}" srcOrd="0" destOrd="0" presId="urn:microsoft.com/office/officeart/2005/8/layout/process1"/>
    <dgm:cxn modelId="{515E04FA-3C38-417E-8198-D92CD99A94D6}" type="presOf" srcId="{56A94E04-1CE5-4B71-93A3-54CBC7320A04}" destId="{624508F0-A110-4E53-AC17-874AF69B44B7}" srcOrd="0" destOrd="0" presId="urn:microsoft.com/office/officeart/2005/8/layout/process1"/>
    <dgm:cxn modelId="{3864C444-7DA8-4058-97DF-99B1C6E5A64A}" type="presOf" srcId="{3A6B8A60-ABF5-4B84-B332-95F87EF8580F}" destId="{7976EFEB-8C2E-4249-997B-AF792B75491A}" srcOrd="0" destOrd="0" presId="urn:microsoft.com/office/officeart/2005/8/layout/process1"/>
    <dgm:cxn modelId="{8E6D17F5-E06D-4E69-907A-ADF533A3B60E}" srcId="{CBA6BF51-0B96-4835-8043-25893F4E7747}" destId="{5316C9B9-8375-4D45-AAE1-F49C776ADEF2}" srcOrd="3" destOrd="0" parTransId="{FCA59D18-4294-4DD9-9D52-C8ECFB89A927}" sibTransId="{95FCEBCA-2E01-441A-8AC8-9FE0CAEDEC5C}"/>
    <dgm:cxn modelId="{F74775B9-1D5C-4ED6-A0AB-6A820ED73116}" srcId="{CBA6BF51-0B96-4835-8043-25893F4E7747}" destId="{3AAA1278-8273-4181-BFD7-4FF6849487F1}" srcOrd="2" destOrd="0" parTransId="{D4CD7A7E-2A15-467A-92C0-15B3A44B8A4B}" sibTransId="{4CC714B2-3F5A-4449-82A5-F3CC80FCC01F}"/>
    <dgm:cxn modelId="{DEF0BADE-D89D-42AE-8C2B-26B23AD7041B}" srcId="{CBA6BF51-0B96-4835-8043-25893F4E7747}" destId="{0B60011E-4F61-4750-951B-AE10DA5AB509}" srcOrd="1" destOrd="0" parTransId="{87823D25-8723-47B4-B94E-14BDC5207BFB}" sibTransId="{F046E81B-F783-4CA0-89B0-58FABB7D986C}"/>
    <dgm:cxn modelId="{F75F79B9-FEBC-4E6F-B434-5DD7D7124DED}" type="presOf" srcId="{4CC714B2-3F5A-4449-82A5-F3CC80FCC01F}" destId="{F623846A-32CD-4AD9-9159-BD4F6FD2D2AA}" srcOrd="1" destOrd="0" presId="urn:microsoft.com/office/officeart/2005/8/layout/process1"/>
    <dgm:cxn modelId="{55CC416A-7216-4C27-A899-E273DC4EBA2A}" srcId="{CBA6BF51-0B96-4835-8043-25893F4E7747}" destId="{3A6B8A60-ABF5-4B84-B332-95F87EF8580F}" srcOrd="0" destOrd="0" parTransId="{E66F8C6A-BCC9-4572-990B-57525109A84C}" sibTransId="{56A94E04-1CE5-4B71-93A3-54CBC7320A04}"/>
    <dgm:cxn modelId="{E09AA241-DA97-4712-BE1C-8C1D002CAE06}" type="presOf" srcId="{F046E81B-F783-4CA0-89B0-58FABB7D986C}" destId="{0B425999-9497-4BFC-8D1D-A88EDE8584D1}" srcOrd="1" destOrd="0" presId="urn:microsoft.com/office/officeart/2005/8/layout/process1"/>
    <dgm:cxn modelId="{E558AA2F-76BC-46CC-81DD-618A273932F2}" type="presOf" srcId="{0B60011E-4F61-4750-951B-AE10DA5AB509}" destId="{C2E5B1FC-35FF-49F9-8391-76C7010D6CA6}" srcOrd="0" destOrd="0" presId="urn:microsoft.com/office/officeart/2005/8/layout/process1"/>
    <dgm:cxn modelId="{4D687177-D3ED-41B5-BE03-26F5F450CB1F}" type="presOf" srcId="{CBA6BF51-0B96-4835-8043-25893F4E7747}" destId="{7BC79361-A31D-4053-BE92-999D5C7E0005}" srcOrd="0" destOrd="0" presId="urn:microsoft.com/office/officeart/2005/8/layout/process1"/>
    <dgm:cxn modelId="{CA3F6B12-CEE6-49F6-9670-9EB32C7913D7}" type="presParOf" srcId="{7BC79361-A31D-4053-BE92-999D5C7E0005}" destId="{7976EFEB-8C2E-4249-997B-AF792B75491A}" srcOrd="0" destOrd="0" presId="urn:microsoft.com/office/officeart/2005/8/layout/process1"/>
    <dgm:cxn modelId="{C1DBC964-CC33-4CC7-8EB8-3792C7646CF2}" type="presParOf" srcId="{7BC79361-A31D-4053-BE92-999D5C7E0005}" destId="{624508F0-A110-4E53-AC17-874AF69B44B7}" srcOrd="1" destOrd="0" presId="urn:microsoft.com/office/officeart/2005/8/layout/process1"/>
    <dgm:cxn modelId="{DA61AD45-B283-4AEB-8661-D67782531B59}" type="presParOf" srcId="{624508F0-A110-4E53-AC17-874AF69B44B7}" destId="{938DB18A-506B-4B56-BC5C-B5A1E68AB604}" srcOrd="0" destOrd="0" presId="urn:microsoft.com/office/officeart/2005/8/layout/process1"/>
    <dgm:cxn modelId="{309966E4-683F-4DFF-A7F5-28A958A54F3A}" type="presParOf" srcId="{7BC79361-A31D-4053-BE92-999D5C7E0005}" destId="{C2E5B1FC-35FF-49F9-8391-76C7010D6CA6}" srcOrd="2" destOrd="0" presId="urn:microsoft.com/office/officeart/2005/8/layout/process1"/>
    <dgm:cxn modelId="{B80A0918-DE8C-410C-9028-8C85E7A9F067}" type="presParOf" srcId="{7BC79361-A31D-4053-BE92-999D5C7E0005}" destId="{EE36C951-0222-4CCA-9079-962F6CFAE6FA}" srcOrd="3" destOrd="0" presId="urn:microsoft.com/office/officeart/2005/8/layout/process1"/>
    <dgm:cxn modelId="{19ECBD83-DAB8-4DC2-BF8E-3083B1A9F8B1}" type="presParOf" srcId="{EE36C951-0222-4CCA-9079-962F6CFAE6FA}" destId="{0B425999-9497-4BFC-8D1D-A88EDE8584D1}" srcOrd="0" destOrd="0" presId="urn:microsoft.com/office/officeart/2005/8/layout/process1"/>
    <dgm:cxn modelId="{943C18A4-54F2-4A6C-A1F7-46FCF83E720B}" type="presParOf" srcId="{7BC79361-A31D-4053-BE92-999D5C7E0005}" destId="{94507861-C59C-45E3-A9A3-0C81F7E8A8EA}" srcOrd="4" destOrd="0" presId="urn:microsoft.com/office/officeart/2005/8/layout/process1"/>
    <dgm:cxn modelId="{2ACDCCDE-2727-4DA5-ACF4-58ACD3018495}" type="presParOf" srcId="{7BC79361-A31D-4053-BE92-999D5C7E0005}" destId="{B87466AC-D4F4-4A91-B54E-A1A6D1099D1E}" srcOrd="5" destOrd="0" presId="urn:microsoft.com/office/officeart/2005/8/layout/process1"/>
    <dgm:cxn modelId="{ED0ACE2C-26DC-4279-B456-335ACFB85A43}" type="presParOf" srcId="{B87466AC-D4F4-4A91-B54E-A1A6D1099D1E}" destId="{F623846A-32CD-4AD9-9159-BD4F6FD2D2AA}" srcOrd="0" destOrd="0" presId="urn:microsoft.com/office/officeart/2005/8/layout/process1"/>
    <dgm:cxn modelId="{448D9A78-CC66-43C7-879B-C38D583E2B76}" type="presParOf" srcId="{7BC79361-A31D-4053-BE92-999D5C7E0005}" destId="{FF79B973-3BB3-45C1-8913-7B3C5BEB4626}"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0B8346-FB48-4891-A94A-F1A48076713F}" type="doc">
      <dgm:prSet loTypeId="urn:microsoft.com/office/officeart/2005/8/layout/hProcess3" loCatId="process" qsTypeId="urn:microsoft.com/office/officeart/2005/8/quickstyle/simple1" qsCatId="simple" csTypeId="urn:microsoft.com/office/officeart/2005/8/colors/accent0_1" csCatId="mainScheme" phldr="1"/>
      <dgm:spPr/>
    </dgm:pt>
    <dgm:pt modelId="{1BAD5E5E-7C40-47D8-AC5F-28EF95C9A4E9}">
      <dgm:prSet phldrT="[Texto]"/>
      <dgm:spPr/>
      <dgm:t>
        <a:bodyPr/>
        <a:lstStyle/>
        <a:p>
          <a:pPr algn="just"/>
          <a:r>
            <a:rPr lang="es-EC" dirty="0" smtClean="0">
              <a:latin typeface="Century Gothic" panose="020B0502020202020204" pitchFamily="34" charset="0"/>
            </a:rPr>
            <a:t>Se puede aplicar con ciertas adaptaciones</a:t>
          </a:r>
          <a:endParaRPr lang="es-EC" dirty="0">
            <a:latin typeface="Century Gothic" panose="020B0502020202020204" pitchFamily="34" charset="0"/>
          </a:endParaRPr>
        </a:p>
      </dgm:t>
    </dgm:pt>
    <dgm:pt modelId="{69B39E6C-CA89-410C-B5D8-596F0E4A267D}" type="parTrans" cxnId="{008FA7EF-E375-4318-B74B-9B664520BCE9}">
      <dgm:prSet/>
      <dgm:spPr/>
      <dgm:t>
        <a:bodyPr/>
        <a:lstStyle/>
        <a:p>
          <a:endParaRPr lang="es-EC"/>
        </a:p>
      </dgm:t>
    </dgm:pt>
    <dgm:pt modelId="{37BDD0B9-BD62-4D90-ADC6-0C2FA647BD9D}" type="sibTrans" cxnId="{008FA7EF-E375-4318-B74B-9B664520BCE9}">
      <dgm:prSet/>
      <dgm:spPr/>
      <dgm:t>
        <a:bodyPr/>
        <a:lstStyle/>
        <a:p>
          <a:endParaRPr lang="es-EC"/>
        </a:p>
      </dgm:t>
    </dgm:pt>
    <dgm:pt modelId="{E8451CFF-41B0-4970-B137-0E0B5CB86DAB}">
      <dgm:prSet phldrT="[Texto]"/>
      <dgm:spPr/>
      <dgm:t>
        <a:bodyPr/>
        <a:lstStyle/>
        <a:p>
          <a:pPr algn="just"/>
          <a:r>
            <a:rPr lang="es-EC" dirty="0" smtClean="0">
              <a:latin typeface="Century Gothic" panose="020B0502020202020204" pitchFamily="34" charset="0"/>
            </a:rPr>
            <a:t>El mercado de valores ecuatoriano no es perfecto.</a:t>
          </a:r>
          <a:endParaRPr lang="es-EC" dirty="0"/>
        </a:p>
      </dgm:t>
    </dgm:pt>
    <dgm:pt modelId="{76A3B032-1DF3-4E86-B232-D177C146F396}" type="parTrans" cxnId="{28A16024-2CD3-44B1-AC56-BB8F5C20CD00}">
      <dgm:prSet/>
      <dgm:spPr/>
      <dgm:t>
        <a:bodyPr/>
        <a:lstStyle/>
        <a:p>
          <a:endParaRPr lang="es-EC"/>
        </a:p>
      </dgm:t>
    </dgm:pt>
    <dgm:pt modelId="{3773FB0C-78C0-42E3-942C-10E28F95F53A}" type="sibTrans" cxnId="{28A16024-2CD3-44B1-AC56-BB8F5C20CD00}">
      <dgm:prSet/>
      <dgm:spPr/>
      <dgm:t>
        <a:bodyPr/>
        <a:lstStyle/>
        <a:p>
          <a:endParaRPr lang="es-EC"/>
        </a:p>
      </dgm:t>
    </dgm:pt>
    <dgm:pt modelId="{851D791D-155E-47FD-B296-DF878B92D787}">
      <dgm:prSet phldrT="[Texto]"/>
      <dgm:spPr/>
      <dgm:t>
        <a:bodyPr/>
        <a:lstStyle/>
        <a:p>
          <a:pPr algn="just"/>
          <a:r>
            <a:rPr lang="es-EC" dirty="0" smtClean="0">
              <a:latin typeface="Century Gothic" panose="020B0502020202020204" pitchFamily="34" charset="0"/>
            </a:rPr>
            <a:t>Reducido volumen de empresas que transan en bolsa, dificultado estimación  de variables básicas de este modelo</a:t>
          </a:r>
          <a:endParaRPr lang="es-EC" dirty="0"/>
        </a:p>
      </dgm:t>
    </dgm:pt>
    <dgm:pt modelId="{D50B6166-7531-45A1-A6FA-E6F58A7FDBFA}" type="parTrans" cxnId="{16E8DD92-EDB8-4489-98BC-80C3E5A439DB}">
      <dgm:prSet/>
      <dgm:spPr/>
      <dgm:t>
        <a:bodyPr/>
        <a:lstStyle/>
        <a:p>
          <a:endParaRPr lang="es-EC"/>
        </a:p>
      </dgm:t>
    </dgm:pt>
    <dgm:pt modelId="{3B009F2A-E962-4F97-8350-C15F51068574}" type="sibTrans" cxnId="{16E8DD92-EDB8-4489-98BC-80C3E5A439DB}">
      <dgm:prSet/>
      <dgm:spPr/>
      <dgm:t>
        <a:bodyPr/>
        <a:lstStyle/>
        <a:p>
          <a:endParaRPr lang="es-EC"/>
        </a:p>
      </dgm:t>
    </dgm:pt>
    <dgm:pt modelId="{3614BFFC-B1D4-4BF0-8368-8EA73AF6C591}">
      <dgm:prSet/>
      <dgm:spPr/>
      <dgm:t>
        <a:bodyPr/>
        <a:lstStyle/>
        <a:p>
          <a:endParaRPr lang="es-EC"/>
        </a:p>
      </dgm:t>
    </dgm:pt>
    <dgm:pt modelId="{61AB1D7A-40F0-4C80-9F96-E72FC7CC9416}" type="parTrans" cxnId="{DB2D30E8-B29C-456E-87A8-27752980F44C}">
      <dgm:prSet/>
      <dgm:spPr/>
      <dgm:t>
        <a:bodyPr/>
        <a:lstStyle/>
        <a:p>
          <a:endParaRPr lang="es-EC"/>
        </a:p>
      </dgm:t>
    </dgm:pt>
    <dgm:pt modelId="{EB67D427-FA99-4FF3-A280-AFD1FA55C662}" type="sibTrans" cxnId="{DB2D30E8-B29C-456E-87A8-27752980F44C}">
      <dgm:prSet/>
      <dgm:spPr/>
      <dgm:t>
        <a:bodyPr/>
        <a:lstStyle/>
        <a:p>
          <a:endParaRPr lang="es-EC"/>
        </a:p>
      </dgm:t>
    </dgm:pt>
    <dgm:pt modelId="{80B8E372-1880-45A8-8DCE-A34204D1312F}" type="pres">
      <dgm:prSet presAssocID="{780B8346-FB48-4891-A94A-F1A48076713F}" presName="Name0" presStyleCnt="0">
        <dgm:presLayoutVars>
          <dgm:dir/>
          <dgm:animLvl val="lvl"/>
          <dgm:resizeHandles val="exact"/>
        </dgm:presLayoutVars>
      </dgm:prSet>
      <dgm:spPr/>
    </dgm:pt>
    <dgm:pt modelId="{F8CC1E48-FD12-496A-88A0-6366425AE38D}" type="pres">
      <dgm:prSet presAssocID="{780B8346-FB48-4891-A94A-F1A48076713F}" presName="dummy" presStyleCnt="0"/>
      <dgm:spPr/>
    </dgm:pt>
    <dgm:pt modelId="{E16E57E3-06C3-4FF0-9D80-0CD35A348152}" type="pres">
      <dgm:prSet presAssocID="{780B8346-FB48-4891-A94A-F1A48076713F}" presName="linH" presStyleCnt="0"/>
      <dgm:spPr/>
    </dgm:pt>
    <dgm:pt modelId="{A9CB3D4D-6C13-4501-8CEE-E04392E66D0A}" type="pres">
      <dgm:prSet presAssocID="{780B8346-FB48-4891-A94A-F1A48076713F}" presName="padding1" presStyleCnt="0"/>
      <dgm:spPr/>
    </dgm:pt>
    <dgm:pt modelId="{0FCBCD89-3D4A-4983-80F1-EAA61B8689A9}" type="pres">
      <dgm:prSet presAssocID="{1BAD5E5E-7C40-47D8-AC5F-28EF95C9A4E9}" presName="linV" presStyleCnt="0"/>
      <dgm:spPr/>
    </dgm:pt>
    <dgm:pt modelId="{BEE2F3F3-A56E-4071-ADDB-F29ADDB16563}" type="pres">
      <dgm:prSet presAssocID="{1BAD5E5E-7C40-47D8-AC5F-28EF95C9A4E9}" presName="spVertical1" presStyleCnt="0"/>
      <dgm:spPr/>
    </dgm:pt>
    <dgm:pt modelId="{50D01ABD-AF18-446B-A114-95D7A5B7FB70}" type="pres">
      <dgm:prSet presAssocID="{1BAD5E5E-7C40-47D8-AC5F-28EF95C9A4E9}" presName="parTx" presStyleLbl="revTx" presStyleIdx="0" presStyleCnt="4" custLinFactNeighborX="-20483" custLinFactNeighborY="-2076">
        <dgm:presLayoutVars>
          <dgm:chMax val="0"/>
          <dgm:chPref val="0"/>
          <dgm:bulletEnabled val="1"/>
        </dgm:presLayoutVars>
      </dgm:prSet>
      <dgm:spPr/>
      <dgm:t>
        <a:bodyPr/>
        <a:lstStyle/>
        <a:p>
          <a:endParaRPr lang="es-EC"/>
        </a:p>
      </dgm:t>
    </dgm:pt>
    <dgm:pt modelId="{AA3D2EE1-50D0-4771-8128-2EFC384C09D2}" type="pres">
      <dgm:prSet presAssocID="{1BAD5E5E-7C40-47D8-AC5F-28EF95C9A4E9}" presName="spVertical2" presStyleCnt="0"/>
      <dgm:spPr/>
    </dgm:pt>
    <dgm:pt modelId="{8584F8FF-D7C1-47C5-987F-4883EBC2969B}" type="pres">
      <dgm:prSet presAssocID="{1BAD5E5E-7C40-47D8-AC5F-28EF95C9A4E9}" presName="spVertical3" presStyleCnt="0"/>
      <dgm:spPr/>
    </dgm:pt>
    <dgm:pt modelId="{AA5C312E-D15E-4111-AFE7-8AEAAC4A0EED}" type="pres">
      <dgm:prSet presAssocID="{37BDD0B9-BD62-4D90-ADC6-0C2FA647BD9D}" presName="space" presStyleCnt="0"/>
      <dgm:spPr/>
    </dgm:pt>
    <dgm:pt modelId="{77830923-0031-4D96-915F-4C96D0900F26}" type="pres">
      <dgm:prSet presAssocID="{E8451CFF-41B0-4970-B137-0E0B5CB86DAB}" presName="linV" presStyleCnt="0"/>
      <dgm:spPr/>
    </dgm:pt>
    <dgm:pt modelId="{2EBCE42F-9337-41ED-AC14-3E54C91A47BC}" type="pres">
      <dgm:prSet presAssocID="{E8451CFF-41B0-4970-B137-0E0B5CB86DAB}" presName="spVertical1" presStyleCnt="0"/>
      <dgm:spPr/>
    </dgm:pt>
    <dgm:pt modelId="{7B73D73A-E92F-4F60-906F-AF5B66716AB9}" type="pres">
      <dgm:prSet presAssocID="{E8451CFF-41B0-4970-B137-0E0B5CB86DAB}" presName="parTx" presStyleLbl="revTx" presStyleIdx="1" presStyleCnt="4" custLinFactNeighborX="-19752" custLinFactNeighborY="-2076">
        <dgm:presLayoutVars>
          <dgm:chMax val="0"/>
          <dgm:chPref val="0"/>
          <dgm:bulletEnabled val="1"/>
        </dgm:presLayoutVars>
      </dgm:prSet>
      <dgm:spPr/>
      <dgm:t>
        <a:bodyPr/>
        <a:lstStyle/>
        <a:p>
          <a:endParaRPr lang="es-EC"/>
        </a:p>
      </dgm:t>
    </dgm:pt>
    <dgm:pt modelId="{00033DFE-1AF0-4AF2-8309-CECA72E500EC}" type="pres">
      <dgm:prSet presAssocID="{E8451CFF-41B0-4970-B137-0E0B5CB86DAB}" presName="spVertical2" presStyleCnt="0"/>
      <dgm:spPr/>
    </dgm:pt>
    <dgm:pt modelId="{19648C14-196E-429A-BCDE-7A953F1A5569}" type="pres">
      <dgm:prSet presAssocID="{E8451CFF-41B0-4970-B137-0E0B5CB86DAB}" presName="spVertical3" presStyleCnt="0"/>
      <dgm:spPr/>
    </dgm:pt>
    <dgm:pt modelId="{CDCCD09A-11A2-4F91-9879-F457E4D112DE}" type="pres">
      <dgm:prSet presAssocID="{3773FB0C-78C0-42E3-942C-10E28F95F53A}" presName="space" presStyleCnt="0"/>
      <dgm:spPr/>
    </dgm:pt>
    <dgm:pt modelId="{5257635D-0F6C-45F9-8718-8638FF33AC88}" type="pres">
      <dgm:prSet presAssocID="{851D791D-155E-47FD-B296-DF878B92D787}" presName="linV" presStyleCnt="0"/>
      <dgm:spPr/>
    </dgm:pt>
    <dgm:pt modelId="{3EDACE9C-FCA1-4ED4-AAF6-79AFB909295D}" type="pres">
      <dgm:prSet presAssocID="{851D791D-155E-47FD-B296-DF878B92D787}" presName="spVertical1" presStyleCnt="0"/>
      <dgm:spPr/>
    </dgm:pt>
    <dgm:pt modelId="{71BC70CF-AE5F-42E6-AFA4-D2DC34DB26C6}" type="pres">
      <dgm:prSet presAssocID="{851D791D-155E-47FD-B296-DF878B92D787}" presName="parTx" presStyleLbl="revTx" presStyleIdx="2" presStyleCnt="4" custLinFactNeighborX="-15363" custLinFactNeighborY="-2076">
        <dgm:presLayoutVars>
          <dgm:chMax val="0"/>
          <dgm:chPref val="0"/>
          <dgm:bulletEnabled val="1"/>
        </dgm:presLayoutVars>
      </dgm:prSet>
      <dgm:spPr/>
      <dgm:t>
        <a:bodyPr/>
        <a:lstStyle/>
        <a:p>
          <a:endParaRPr lang="es-EC"/>
        </a:p>
      </dgm:t>
    </dgm:pt>
    <dgm:pt modelId="{7EB46984-0596-45AE-8CB8-33A58C92BA39}" type="pres">
      <dgm:prSet presAssocID="{851D791D-155E-47FD-B296-DF878B92D787}" presName="spVertical2" presStyleCnt="0"/>
      <dgm:spPr/>
    </dgm:pt>
    <dgm:pt modelId="{3E9A0D6D-8ABA-4974-BED3-EACAC61EE53B}" type="pres">
      <dgm:prSet presAssocID="{851D791D-155E-47FD-B296-DF878B92D787}" presName="spVertical3" presStyleCnt="0"/>
      <dgm:spPr/>
    </dgm:pt>
    <dgm:pt modelId="{FF51FF35-13D9-4C1B-82CD-9C35588DF375}" type="pres">
      <dgm:prSet presAssocID="{3B009F2A-E962-4F97-8350-C15F51068574}" presName="space" presStyleCnt="0"/>
      <dgm:spPr/>
    </dgm:pt>
    <dgm:pt modelId="{057FBF2B-9DC9-47E3-9E29-9010004F9EDF}" type="pres">
      <dgm:prSet presAssocID="{3614BFFC-B1D4-4BF0-8368-8EA73AF6C591}" presName="linV" presStyleCnt="0"/>
      <dgm:spPr/>
    </dgm:pt>
    <dgm:pt modelId="{26AA53DE-02B2-40E2-AA9B-1473CD14A560}" type="pres">
      <dgm:prSet presAssocID="{3614BFFC-B1D4-4BF0-8368-8EA73AF6C591}" presName="spVertical1" presStyleCnt="0"/>
      <dgm:spPr/>
    </dgm:pt>
    <dgm:pt modelId="{350AC2E3-C33F-4564-AFE0-5EBD5F68F1B2}" type="pres">
      <dgm:prSet presAssocID="{3614BFFC-B1D4-4BF0-8368-8EA73AF6C591}" presName="parTx" presStyleLbl="revTx" presStyleIdx="3" presStyleCnt="4">
        <dgm:presLayoutVars>
          <dgm:chMax val="0"/>
          <dgm:chPref val="0"/>
          <dgm:bulletEnabled val="1"/>
        </dgm:presLayoutVars>
      </dgm:prSet>
      <dgm:spPr/>
      <dgm:t>
        <a:bodyPr/>
        <a:lstStyle/>
        <a:p>
          <a:endParaRPr lang="es-EC"/>
        </a:p>
      </dgm:t>
    </dgm:pt>
    <dgm:pt modelId="{A19BC680-47F3-4FF7-8C96-0FC0412D037A}" type="pres">
      <dgm:prSet presAssocID="{3614BFFC-B1D4-4BF0-8368-8EA73AF6C591}" presName="spVertical2" presStyleCnt="0"/>
      <dgm:spPr/>
    </dgm:pt>
    <dgm:pt modelId="{A9CD3F84-9707-49AA-BC1E-FA88793576FC}" type="pres">
      <dgm:prSet presAssocID="{3614BFFC-B1D4-4BF0-8368-8EA73AF6C591}" presName="spVertical3" presStyleCnt="0"/>
      <dgm:spPr/>
    </dgm:pt>
    <dgm:pt modelId="{45DF942E-65C1-4A6D-BE90-19C97A839DDD}" type="pres">
      <dgm:prSet presAssocID="{780B8346-FB48-4891-A94A-F1A48076713F}" presName="padding2" presStyleCnt="0"/>
      <dgm:spPr/>
    </dgm:pt>
    <dgm:pt modelId="{057A7880-0369-4BCB-9848-C6CD42090962}" type="pres">
      <dgm:prSet presAssocID="{780B8346-FB48-4891-A94A-F1A48076713F}" presName="negArrow" presStyleCnt="0"/>
      <dgm:spPr/>
    </dgm:pt>
    <dgm:pt modelId="{E35C6EDD-4DA1-48AA-B538-188CC2DC902B}" type="pres">
      <dgm:prSet presAssocID="{780B8346-FB48-4891-A94A-F1A48076713F}" presName="backgroundArrow" presStyleLbl="node1" presStyleIdx="0" presStyleCnt="1"/>
      <dgm:spPr/>
    </dgm:pt>
  </dgm:ptLst>
  <dgm:cxnLst>
    <dgm:cxn modelId="{008FA7EF-E375-4318-B74B-9B664520BCE9}" srcId="{780B8346-FB48-4891-A94A-F1A48076713F}" destId="{1BAD5E5E-7C40-47D8-AC5F-28EF95C9A4E9}" srcOrd="0" destOrd="0" parTransId="{69B39E6C-CA89-410C-B5D8-596F0E4A267D}" sibTransId="{37BDD0B9-BD62-4D90-ADC6-0C2FA647BD9D}"/>
    <dgm:cxn modelId="{91E39BB5-7346-43B6-93A9-1526C9356C6C}" type="presOf" srcId="{1BAD5E5E-7C40-47D8-AC5F-28EF95C9A4E9}" destId="{50D01ABD-AF18-446B-A114-95D7A5B7FB70}" srcOrd="0" destOrd="0" presId="urn:microsoft.com/office/officeart/2005/8/layout/hProcess3"/>
    <dgm:cxn modelId="{741C193D-721D-4705-B903-0D4C3CB28B87}" type="presOf" srcId="{851D791D-155E-47FD-B296-DF878B92D787}" destId="{71BC70CF-AE5F-42E6-AFA4-D2DC34DB26C6}" srcOrd="0" destOrd="0" presId="urn:microsoft.com/office/officeart/2005/8/layout/hProcess3"/>
    <dgm:cxn modelId="{B67062C5-F9A4-4D78-A163-C18290B17997}" type="presOf" srcId="{3614BFFC-B1D4-4BF0-8368-8EA73AF6C591}" destId="{350AC2E3-C33F-4564-AFE0-5EBD5F68F1B2}" srcOrd="0" destOrd="0" presId="urn:microsoft.com/office/officeart/2005/8/layout/hProcess3"/>
    <dgm:cxn modelId="{16E8DD92-EDB8-4489-98BC-80C3E5A439DB}" srcId="{780B8346-FB48-4891-A94A-F1A48076713F}" destId="{851D791D-155E-47FD-B296-DF878B92D787}" srcOrd="2" destOrd="0" parTransId="{D50B6166-7531-45A1-A6FA-E6F58A7FDBFA}" sibTransId="{3B009F2A-E962-4F97-8350-C15F51068574}"/>
    <dgm:cxn modelId="{DB2D30E8-B29C-456E-87A8-27752980F44C}" srcId="{780B8346-FB48-4891-A94A-F1A48076713F}" destId="{3614BFFC-B1D4-4BF0-8368-8EA73AF6C591}" srcOrd="3" destOrd="0" parTransId="{61AB1D7A-40F0-4C80-9F96-E72FC7CC9416}" sibTransId="{EB67D427-FA99-4FF3-A280-AFD1FA55C662}"/>
    <dgm:cxn modelId="{EAD6FE07-95FA-4998-A7B1-F90FE37251AF}" type="presOf" srcId="{780B8346-FB48-4891-A94A-F1A48076713F}" destId="{80B8E372-1880-45A8-8DCE-A34204D1312F}" srcOrd="0" destOrd="0" presId="urn:microsoft.com/office/officeart/2005/8/layout/hProcess3"/>
    <dgm:cxn modelId="{28A16024-2CD3-44B1-AC56-BB8F5C20CD00}" srcId="{780B8346-FB48-4891-A94A-F1A48076713F}" destId="{E8451CFF-41B0-4970-B137-0E0B5CB86DAB}" srcOrd="1" destOrd="0" parTransId="{76A3B032-1DF3-4E86-B232-D177C146F396}" sibTransId="{3773FB0C-78C0-42E3-942C-10E28F95F53A}"/>
    <dgm:cxn modelId="{A9E316E3-5238-48C2-939F-B1CA53F4EEC5}" type="presOf" srcId="{E8451CFF-41B0-4970-B137-0E0B5CB86DAB}" destId="{7B73D73A-E92F-4F60-906F-AF5B66716AB9}" srcOrd="0" destOrd="0" presId="urn:microsoft.com/office/officeart/2005/8/layout/hProcess3"/>
    <dgm:cxn modelId="{62FB5BAC-5ADB-4C7B-BABB-9E526841E831}" type="presParOf" srcId="{80B8E372-1880-45A8-8DCE-A34204D1312F}" destId="{F8CC1E48-FD12-496A-88A0-6366425AE38D}" srcOrd="0" destOrd="0" presId="urn:microsoft.com/office/officeart/2005/8/layout/hProcess3"/>
    <dgm:cxn modelId="{56FC6CF6-B181-4FEA-B952-861AA81B7611}" type="presParOf" srcId="{80B8E372-1880-45A8-8DCE-A34204D1312F}" destId="{E16E57E3-06C3-4FF0-9D80-0CD35A348152}" srcOrd="1" destOrd="0" presId="urn:microsoft.com/office/officeart/2005/8/layout/hProcess3"/>
    <dgm:cxn modelId="{FEE2A060-4B57-4EFD-AD4E-A68FB47F96B8}" type="presParOf" srcId="{E16E57E3-06C3-4FF0-9D80-0CD35A348152}" destId="{A9CB3D4D-6C13-4501-8CEE-E04392E66D0A}" srcOrd="0" destOrd="0" presId="urn:microsoft.com/office/officeart/2005/8/layout/hProcess3"/>
    <dgm:cxn modelId="{186D0A1B-AD2F-4BEE-A166-5425052F9094}" type="presParOf" srcId="{E16E57E3-06C3-4FF0-9D80-0CD35A348152}" destId="{0FCBCD89-3D4A-4983-80F1-EAA61B8689A9}" srcOrd="1" destOrd="0" presId="urn:microsoft.com/office/officeart/2005/8/layout/hProcess3"/>
    <dgm:cxn modelId="{FBA57C8E-BA87-487E-82E3-31188D000512}" type="presParOf" srcId="{0FCBCD89-3D4A-4983-80F1-EAA61B8689A9}" destId="{BEE2F3F3-A56E-4071-ADDB-F29ADDB16563}" srcOrd="0" destOrd="0" presId="urn:microsoft.com/office/officeart/2005/8/layout/hProcess3"/>
    <dgm:cxn modelId="{57B0E57F-A90D-4471-A18E-1317174276AF}" type="presParOf" srcId="{0FCBCD89-3D4A-4983-80F1-EAA61B8689A9}" destId="{50D01ABD-AF18-446B-A114-95D7A5B7FB70}" srcOrd="1" destOrd="0" presId="urn:microsoft.com/office/officeart/2005/8/layout/hProcess3"/>
    <dgm:cxn modelId="{192C56F8-D4BA-40D3-88E3-3A39F1054899}" type="presParOf" srcId="{0FCBCD89-3D4A-4983-80F1-EAA61B8689A9}" destId="{AA3D2EE1-50D0-4771-8128-2EFC384C09D2}" srcOrd="2" destOrd="0" presId="urn:microsoft.com/office/officeart/2005/8/layout/hProcess3"/>
    <dgm:cxn modelId="{7922D804-8035-4DDF-B80E-1919B863374A}" type="presParOf" srcId="{0FCBCD89-3D4A-4983-80F1-EAA61B8689A9}" destId="{8584F8FF-D7C1-47C5-987F-4883EBC2969B}" srcOrd="3" destOrd="0" presId="urn:microsoft.com/office/officeart/2005/8/layout/hProcess3"/>
    <dgm:cxn modelId="{00394974-6DE9-4A3F-98E3-F05F8282490D}" type="presParOf" srcId="{E16E57E3-06C3-4FF0-9D80-0CD35A348152}" destId="{AA5C312E-D15E-4111-AFE7-8AEAAC4A0EED}" srcOrd="2" destOrd="0" presId="urn:microsoft.com/office/officeart/2005/8/layout/hProcess3"/>
    <dgm:cxn modelId="{B2EEBDCB-DF10-4530-B654-903B8056422D}" type="presParOf" srcId="{E16E57E3-06C3-4FF0-9D80-0CD35A348152}" destId="{77830923-0031-4D96-915F-4C96D0900F26}" srcOrd="3" destOrd="0" presId="urn:microsoft.com/office/officeart/2005/8/layout/hProcess3"/>
    <dgm:cxn modelId="{025D3326-196F-49B8-B053-DD4923C0C66A}" type="presParOf" srcId="{77830923-0031-4D96-915F-4C96D0900F26}" destId="{2EBCE42F-9337-41ED-AC14-3E54C91A47BC}" srcOrd="0" destOrd="0" presId="urn:microsoft.com/office/officeart/2005/8/layout/hProcess3"/>
    <dgm:cxn modelId="{839460D0-2D01-4866-B717-A07A66CAF714}" type="presParOf" srcId="{77830923-0031-4D96-915F-4C96D0900F26}" destId="{7B73D73A-E92F-4F60-906F-AF5B66716AB9}" srcOrd="1" destOrd="0" presId="urn:microsoft.com/office/officeart/2005/8/layout/hProcess3"/>
    <dgm:cxn modelId="{B4A1D441-6E9C-4C57-ACAD-E3D10015668F}" type="presParOf" srcId="{77830923-0031-4D96-915F-4C96D0900F26}" destId="{00033DFE-1AF0-4AF2-8309-CECA72E500EC}" srcOrd="2" destOrd="0" presId="urn:microsoft.com/office/officeart/2005/8/layout/hProcess3"/>
    <dgm:cxn modelId="{114E1D16-6CB1-4B08-864B-05F45FD10496}" type="presParOf" srcId="{77830923-0031-4D96-915F-4C96D0900F26}" destId="{19648C14-196E-429A-BCDE-7A953F1A5569}" srcOrd="3" destOrd="0" presId="urn:microsoft.com/office/officeart/2005/8/layout/hProcess3"/>
    <dgm:cxn modelId="{A0AD5CBC-B362-43C3-8641-0A20C0BF0951}" type="presParOf" srcId="{E16E57E3-06C3-4FF0-9D80-0CD35A348152}" destId="{CDCCD09A-11A2-4F91-9879-F457E4D112DE}" srcOrd="4" destOrd="0" presId="urn:microsoft.com/office/officeart/2005/8/layout/hProcess3"/>
    <dgm:cxn modelId="{B3F3FBB8-80B8-4C28-AA6E-1080B7C6F4E2}" type="presParOf" srcId="{E16E57E3-06C3-4FF0-9D80-0CD35A348152}" destId="{5257635D-0F6C-45F9-8718-8638FF33AC88}" srcOrd="5" destOrd="0" presId="urn:microsoft.com/office/officeart/2005/8/layout/hProcess3"/>
    <dgm:cxn modelId="{420578D3-DA5B-4E5A-B444-9B86809D2631}" type="presParOf" srcId="{5257635D-0F6C-45F9-8718-8638FF33AC88}" destId="{3EDACE9C-FCA1-4ED4-AAF6-79AFB909295D}" srcOrd="0" destOrd="0" presId="urn:microsoft.com/office/officeart/2005/8/layout/hProcess3"/>
    <dgm:cxn modelId="{68B7AFC8-5F15-4CFE-914F-43CEE554AE19}" type="presParOf" srcId="{5257635D-0F6C-45F9-8718-8638FF33AC88}" destId="{71BC70CF-AE5F-42E6-AFA4-D2DC34DB26C6}" srcOrd="1" destOrd="0" presId="urn:microsoft.com/office/officeart/2005/8/layout/hProcess3"/>
    <dgm:cxn modelId="{948B7FCE-C4F2-42E6-9F1E-EA8BC40E90F3}" type="presParOf" srcId="{5257635D-0F6C-45F9-8718-8638FF33AC88}" destId="{7EB46984-0596-45AE-8CB8-33A58C92BA39}" srcOrd="2" destOrd="0" presId="urn:microsoft.com/office/officeart/2005/8/layout/hProcess3"/>
    <dgm:cxn modelId="{0A867992-5E77-413F-8A71-C03CAFAA140E}" type="presParOf" srcId="{5257635D-0F6C-45F9-8718-8638FF33AC88}" destId="{3E9A0D6D-8ABA-4974-BED3-EACAC61EE53B}" srcOrd="3" destOrd="0" presId="urn:microsoft.com/office/officeart/2005/8/layout/hProcess3"/>
    <dgm:cxn modelId="{78126885-D35C-4ECE-8BD5-05A8E21480A2}" type="presParOf" srcId="{E16E57E3-06C3-4FF0-9D80-0CD35A348152}" destId="{FF51FF35-13D9-4C1B-82CD-9C35588DF375}" srcOrd="6" destOrd="0" presId="urn:microsoft.com/office/officeart/2005/8/layout/hProcess3"/>
    <dgm:cxn modelId="{3CEDE1BD-AAF5-4CCB-8DEA-9E8D6FB39720}" type="presParOf" srcId="{E16E57E3-06C3-4FF0-9D80-0CD35A348152}" destId="{057FBF2B-9DC9-47E3-9E29-9010004F9EDF}" srcOrd="7" destOrd="0" presId="urn:microsoft.com/office/officeart/2005/8/layout/hProcess3"/>
    <dgm:cxn modelId="{B496D4C8-CBC3-4C28-874D-2C7662752144}" type="presParOf" srcId="{057FBF2B-9DC9-47E3-9E29-9010004F9EDF}" destId="{26AA53DE-02B2-40E2-AA9B-1473CD14A560}" srcOrd="0" destOrd="0" presId="urn:microsoft.com/office/officeart/2005/8/layout/hProcess3"/>
    <dgm:cxn modelId="{341CE829-D147-4917-9CDB-CA39F3B6BF02}" type="presParOf" srcId="{057FBF2B-9DC9-47E3-9E29-9010004F9EDF}" destId="{350AC2E3-C33F-4564-AFE0-5EBD5F68F1B2}" srcOrd="1" destOrd="0" presId="urn:microsoft.com/office/officeart/2005/8/layout/hProcess3"/>
    <dgm:cxn modelId="{07D73899-147A-4C16-9A4E-C20D075B93BF}" type="presParOf" srcId="{057FBF2B-9DC9-47E3-9E29-9010004F9EDF}" destId="{A19BC680-47F3-4FF7-8C96-0FC0412D037A}" srcOrd="2" destOrd="0" presId="urn:microsoft.com/office/officeart/2005/8/layout/hProcess3"/>
    <dgm:cxn modelId="{D9A82196-46AF-4306-A6D4-0566D3592E1E}" type="presParOf" srcId="{057FBF2B-9DC9-47E3-9E29-9010004F9EDF}" destId="{A9CD3F84-9707-49AA-BC1E-FA88793576FC}" srcOrd="3" destOrd="0" presId="urn:microsoft.com/office/officeart/2005/8/layout/hProcess3"/>
    <dgm:cxn modelId="{2490B3E5-14D8-4371-A2FB-56472834CC81}" type="presParOf" srcId="{E16E57E3-06C3-4FF0-9D80-0CD35A348152}" destId="{45DF942E-65C1-4A6D-BE90-19C97A839DDD}" srcOrd="8" destOrd="0" presId="urn:microsoft.com/office/officeart/2005/8/layout/hProcess3"/>
    <dgm:cxn modelId="{8508E01B-A85C-4395-9128-E083476D150E}" type="presParOf" srcId="{E16E57E3-06C3-4FF0-9D80-0CD35A348152}" destId="{057A7880-0369-4BCB-9848-C6CD42090962}" srcOrd="9" destOrd="0" presId="urn:microsoft.com/office/officeart/2005/8/layout/hProcess3"/>
    <dgm:cxn modelId="{2444CBEF-D968-4878-BD62-0728FBE13489}" type="presParOf" srcId="{E16E57E3-06C3-4FF0-9D80-0CD35A348152}" destId="{E35C6EDD-4DA1-48AA-B538-188CC2DC902B}" srcOrd="10"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A9CE00-FB90-49D3-A70B-37D618A263DA}"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s-EC"/>
        </a:p>
      </dgm:t>
    </dgm:pt>
    <dgm:pt modelId="{4A0BF556-96D8-451D-8112-F8EDE5374D13}">
      <dgm:prSet phldrT="[Texto]" custT="1"/>
      <dgm:spPr/>
      <dgm:t>
        <a:bodyPr/>
        <a:lstStyle/>
        <a:p>
          <a:pPr algn="just"/>
          <a:r>
            <a:rPr lang="es-EC" sz="1500" dirty="0" smtClean="0">
              <a:solidFill>
                <a:schemeClr val="tx1"/>
              </a:solidFill>
              <a:latin typeface="Century Gothic" panose="020B0502020202020204" pitchFamily="34" charset="0"/>
            </a:rPr>
            <a:t>“Una vaca por una leche, una gallina por sus huevos y una acción, ¡caramba! por sus dividendos” (Williams, 1938, pág. 79)</a:t>
          </a:r>
        </a:p>
        <a:p>
          <a:pPr algn="just"/>
          <a:r>
            <a:rPr lang="es-EC" sz="1500" dirty="0" smtClean="0">
              <a:solidFill>
                <a:schemeClr val="tx1"/>
              </a:solidFill>
              <a:latin typeface="Century Gothic" panose="020B0502020202020204" pitchFamily="34" charset="0"/>
            </a:rPr>
            <a:t>Este modelo a veces se le conoce con el nombre de “Modelo de valuación de dividendos de Gordon”</a:t>
          </a:r>
          <a:endParaRPr lang="es-EC" sz="1500" dirty="0">
            <a:solidFill>
              <a:schemeClr val="tx1"/>
            </a:solidFill>
            <a:latin typeface="Century Gothic" panose="020B0502020202020204" pitchFamily="34" charset="0"/>
          </a:endParaRPr>
        </a:p>
      </dgm:t>
    </dgm:pt>
    <dgm:pt modelId="{1CD1E670-687C-4037-8C06-32C160831440}" type="parTrans" cxnId="{40436B12-BD8F-4DE1-BD1C-B7C533935D19}">
      <dgm:prSet/>
      <dgm:spPr/>
      <dgm:t>
        <a:bodyPr/>
        <a:lstStyle/>
        <a:p>
          <a:endParaRPr lang="es-EC"/>
        </a:p>
      </dgm:t>
    </dgm:pt>
    <dgm:pt modelId="{2839797B-37EB-44E8-B4FB-1745BE075CBB}" type="sibTrans" cxnId="{40436B12-BD8F-4DE1-BD1C-B7C533935D19}">
      <dgm:prSet/>
      <dgm:spPr/>
      <dgm:t>
        <a:bodyPr/>
        <a:lstStyle/>
        <a:p>
          <a:endParaRPr lang="es-EC"/>
        </a:p>
      </dgm:t>
    </dgm:pt>
    <dgm:pt modelId="{220E977B-7298-4994-A32E-11E89192E07A}">
      <dgm:prSet phldrT="[Texto]" custT="1"/>
      <dgm:spPr/>
      <dgm:t>
        <a:bodyPr/>
        <a:lstStyle/>
        <a:p>
          <a:pPr algn="just"/>
          <a:r>
            <a:rPr lang="es-EC" sz="1500" dirty="0" smtClean="0">
              <a:solidFill>
                <a:schemeClr val="tx1"/>
              </a:solidFill>
              <a:latin typeface="Century Gothic" panose="020B0502020202020204" pitchFamily="34" charset="0"/>
            </a:rPr>
            <a:t>Los dividendos son la parte de las ganancias que se entregan al accionista, y constituyen la principal fuente de fondos periódicos para el propietario de las acciones. </a:t>
          </a:r>
          <a:endParaRPr lang="es-EC" sz="1500" dirty="0">
            <a:solidFill>
              <a:schemeClr val="tx1"/>
            </a:solidFill>
            <a:latin typeface="Century Gothic" panose="020B0502020202020204" pitchFamily="34" charset="0"/>
          </a:endParaRPr>
        </a:p>
      </dgm:t>
    </dgm:pt>
    <dgm:pt modelId="{003169FA-3594-4714-85FD-B1218AC5C38D}" type="parTrans" cxnId="{057F57F9-5D8B-493F-B2AA-35BA02C5AE65}">
      <dgm:prSet/>
      <dgm:spPr/>
      <dgm:t>
        <a:bodyPr/>
        <a:lstStyle/>
        <a:p>
          <a:endParaRPr lang="es-EC"/>
        </a:p>
      </dgm:t>
    </dgm:pt>
    <dgm:pt modelId="{DDF6C4D2-B141-430A-86BE-3ABF70BD8536}" type="sibTrans" cxnId="{057F57F9-5D8B-493F-B2AA-35BA02C5AE65}">
      <dgm:prSet/>
      <dgm:spPr/>
      <dgm:t>
        <a:bodyPr/>
        <a:lstStyle/>
        <a:p>
          <a:endParaRPr lang="es-EC"/>
        </a:p>
      </dgm:t>
    </dgm:pt>
    <dgm:pt modelId="{878193CF-20DA-4A65-90B3-052B82E39E51}">
      <dgm:prSet phldrT="[Texto]" custT="1"/>
      <dgm:spPr/>
      <dgm:t>
        <a:bodyPr/>
        <a:lstStyle/>
        <a:p>
          <a:pPr algn="just"/>
          <a:r>
            <a:rPr lang="es-EC" sz="1500" dirty="0" smtClean="0">
              <a:solidFill>
                <a:schemeClr val="tx1"/>
              </a:solidFill>
              <a:latin typeface="Century Gothic" panose="020B0502020202020204" pitchFamily="34" charset="0"/>
            </a:rPr>
            <a:t>En este modelo se valora las acciones con la suma de los flujos de dividendos futuros, descontados a su valor actual.</a:t>
          </a:r>
          <a:endParaRPr lang="es-EC" sz="1500" dirty="0">
            <a:solidFill>
              <a:schemeClr val="tx1"/>
            </a:solidFill>
            <a:latin typeface="Century Gothic" panose="020B0502020202020204" pitchFamily="34" charset="0"/>
          </a:endParaRPr>
        </a:p>
      </dgm:t>
    </dgm:pt>
    <dgm:pt modelId="{4B3E114F-1679-4108-A86B-FB3E282AA459}" type="parTrans" cxnId="{937D883C-6FF8-41C6-8DB0-784173F686F6}">
      <dgm:prSet/>
      <dgm:spPr/>
      <dgm:t>
        <a:bodyPr/>
        <a:lstStyle/>
        <a:p>
          <a:endParaRPr lang="es-EC"/>
        </a:p>
      </dgm:t>
    </dgm:pt>
    <dgm:pt modelId="{1A3A60CC-3A72-4110-B1CF-21ED16E4B475}" type="sibTrans" cxnId="{937D883C-6FF8-41C6-8DB0-784173F686F6}">
      <dgm:prSet/>
      <dgm:spPr/>
      <dgm:t>
        <a:bodyPr/>
        <a:lstStyle/>
        <a:p>
          <a:endParaRPr lang="es-EC"/>
        </a:p>
      </dgm:t>
    </dgm:pt>
    <dgm:pt modelId="{84CDD6A3-9ED9-40A9-8CAC-0890DD255E0B}" type="pres">
      <dgm:prSet presAssocID="{9DA9CE00-FB90-49D3-A70B-37D618A263DA}" presName="outerComposite" presStyleCnt="0">
        <dgm:presLayoutVars>
          <dgm:chMax val="5"/>
          <dgm:dir/>
          <dgm:resizeHandles val="exact"/>
        </dgm:presLayoutVars>
      </dgm:prSet>
      <dgm:spPr/>
      <dgm:t>
        <a:bodyPr/>
        <a:lstStyle/>
        <a:p>
          <a:endParaRPr lang="es-EC"/>
        </a:p>
      </dgm:t>
    </dgm:pt>
    <dgm:pt modelId="{D65E99C6-5EB2-4228-B2F9-5851A7D1CF28}" type="pres">
      <dgm:prSet presAssocID="{9DA9CE00-FB90-49D3-A70B-37D618A263DA}" presName="dummyMaxCanvas" presStyleCnt="0">
        <dgm:presLayoutVars/>
      </dgm:prSet>
      <dgm:spPr/>
    </dgm:pt>
    <dgm:pt modelId="{5CE864EB-9238-4527-965E-3CEA5EF04530}" type="pres">
      <dgm:prSet presAssocID="{9DA9CE00-FB90-49D3-A70B-37D618A263DA}" presName="ThreeNodes_1" presStyleLbl="node1" presStyleIdx="0" presStyleCnt="3">
        <dgm:presLayoutVars>
          <dgm:bulletEnabled val="1"/>
        </dgm:presLayoutVars>
      </dgm:prSet>
      <dgm:spPr/>
      <dgm:t>
        <a:bodyPr/>
        <a:lstStyle/>
        <a:p>
          <a:endParaRPr lang="es-EC"/>
        </a:p>
      </dgm:t>
    </dgm:pt>
    <dgm:pt modelId="{8DC23437-E2F8-4EDF-97C4-36677E51C6FA}" type="pres">
      <dgm:prSet presAssocID="{9DA9CE00-FB90-49D3-A70B-37D618A263DA}" presName="ThreeNodes_2" presStyleLbl="node1" presStyleIdx="1" presStyleCnt="3">
        <dgm:presLayoutVars>
          <dgm:bulletEnabled val="1"/>
        </dgm:presLayoutVars>
      </dgm:prSet>
      <dgm:spPr/>
      <dgm:t>
        <a:bodyPr/>
        <a:lstStyle/>
        <a:p>
          <a:endParaRPr lang="es-EC"/>
        </a:p>
      </dgm:t>
    </dgm:pt>
    <dgm:pt modelId="{4A063672-1608-4846-9352-504A1EC2FF63}" type="pres">
      <dgm:prSet presAssocID="{9DA9CE00-FB90-49D3-A70B-37D618A263DA}" presName="ThreeNodes_3" presStyleLbl="node1" presStyleIdx="2" presStyleCnt="3">
        <dgm:presLayoutVars>
          <dgm:bulletEnabled val="1"/>
        </dgm:presLayoutVars>
      </dgm:prSet>
      <dgm:spPr/>
      <dgm:t>
        <a:bodyPr/>
        <a:lstStyle/>
        <a:p>
          <a:endParaRPr lang="es-EC"/>
        </a:p>
      </dgm:t>
    </dgm:pt>
    <dgm:pt modelId="{78131B3E-CA34-41A7-8C83-D94C82A4327B}" type="pres">
      <dgm:prSet presAssocID="{9DA9CE00-FB90-49D3-A70B-37D618A263DA}" presName="ThreeConn_1-2" presStyleLbl="fgAccFollowNode1" presStyleIdx="0" presStyleCnt="2">
        <dgm:presLayoutVars>
          <dgm:bulletEnabled val="1"/>
        </dgm:presLayoutVars>
      </dgm:prSet>
      <dgm:spPr/>
      <dgm:t>
        <a:bodyPr/>
        <a:lstStyle/>
        <a:p>
          <a:endParaRPr lang="es-EC"/>
        </a:p>
      </dgm:t>
    </dgm:pt>
    <dgm:pt modelId="{1B382A95-84A0-4118-9DD6-8501ED6CC6CF}" type="pres">
      <dgm:prSet presAssocID="{9DA9CE00-FB90-49D3-A70B-37D618A263DA}" presName="ThreeConn_2-3" presStyleLbl="fgAccFollowNode1" presStyleIdx="1" presStyleCnt="2">
        <dgm:presLayoutVars>
          <dgm:bulletEnabled val="1"/>
        </dgm:presLayoutVars>
      </dgm:prSet>
      <dgm:spPr/>
      <dgm:t>
        <a:bodyPr/>
        <a:lstStyle/>
        <a:p>
          <a:endParaRPr lang="es-EC"/>
        </a:p>
      </dgm:t>
    </dgm:pt>
    <dgm:pt modelId="{C9883624-647D-495E-BA77-40D533B0C5A2}" type="pres">
      <dgm:prSet presAssocID="{9DA9CE00-FB90-49D3-A70B-37D618A263DA}" presName="ThreeNodes_1_text" presStyleLbl="node1" presStyleIdx="2" presStyleCnt="3">
        <dgm:presLayoutVars>
          <dgm:bulletEnabled val="1"/>
        </dgm:presLayoutVars>
      </dgm:prSet>
      <dgm:spPr/>
      <dgm:t>
        <a:bodyPr/>
        <a:lstStyle/>
        <a:p>
          <a:endParaRPr lang="es-EC"/>
        </a:p>
      </dgm:t>
    </dgm:pt>
    <dgm:pt modelId="{DFF3D930-1965-4D35-9484-56E0D4CEF624}" type="pres">
      <dgm:prSet presAssocID="{9DA9CE00-FB90-49D3-A70B-37D618A263DA}" presName="ThreeNodes_2_text" presStyleLbl="node1" presStyleIdx="2" presStyleCnt="3">
        <dgm:presLayoutVars>
          <dgm:bulletEnabled val="1"/>
        </dgm:presLayoutVars>
      </dgm:prSet>
      <dgm:spPr/>
      <dgm:t>
        <a:bodyPr/>
        <a:lstStyle/>
        <a:p>
          <a:endParaRPr lang="es-EC"/>
        </a:p>
      </dgm:t>
    </dgm:pt>
    <dgm:pt modelId="{B00200C0-D48E-48B3-A4E3-518CE37A76A5}" type="pres">
      <dgm:prSet presAssocID="{9DA9CE00-FB90-49D3-A70B-37D618A263DA}" presName="ThreeNodes_3_text" presStyleLbl="node1" presStyleIdx="2" presStyleCnt="3">
        <dgm:presLayoutVars>
          <dgm:bulletEnabled val="1"/>
        </dgm:presLayoutVars>
      </dgm:prSet>
      <dgm:spPr/>
      <dgm:t>
        <a:bodyPr/>
        <a:lstStyle/>
        <a:p>
          <a:endParaRPr lang="es-EC"/>
        </a:p>
      </dgm:t>
    </dgm:pt>
  </dgm:ptLst>
  <dgm:cxnLst>
    <dgm:cxn modelId="{2086D4E7-ACB0-4B59-A65D-4A36F55DD029}" type="presOf" srcId="{220E977B-7298-4994-A32E-11E89192E07A}" destId="{8DC23437-E2F8-4EDF-97C4-36677E51C6FA}" srcOrd="0" destOrd="0" presId="urn:microsoft.com/office/officeart/2005/8/layout/vProcess5"/>
    <dgm:cxn modelId="{3A8153A5-EF7F-4E75-BF90-D0ED83B7A115}" type="presOf" srcId="{2839797B-37EB-44E8-B4FB-1745BE075CBB}" destId="{78131B3E-CA34-41A7-8C83-D94C82A4327B}" srcOrd="0" destOrd="0" presId="urn:microsoft.com/office/officeart/2005/8/layout/vProcess5"/>
    <dgm:cxn modelId="{43423935-94C7-48B3-B3FF-D8ECB0D0139D}" type="presOf" srcId="{DDF6C4D2-B141-430A-86BE-3ABF70BD8536}" destId="{1B382A95-84A0-4118-9DD6-8501ED6CC6CF}" srcOrd="0" destOrd="0" presId="urn:microsoft.com/office/officeart/2005/8/layout/vProcess5"/>
    <dgm:cxn modelId="{937D883C-6FF8-41C6-8DB0-784173F686F6}" srcId="{9DA9CE00-FB90-49D3-A70B-37D618A263DA}" destId="{878193CF-20DA-4A65-90B3-052B82E39E51}" srcOrd="2" destOrd="0" parTransId="{4B3E114F-1679-4108-A86B-FB3E282AA459}" sibTransId="{1A3A60CC-3A72-4110-B1CF-21ED16E4B475}"/>
    <dgm:cxn modelId="{2966D10A-15E9-45D4-BB29-B18EF3D5571F}" type="presOf" srcId="{220E977B-7298-4994-A32E-11E89192E07A}" destId="{DFF3D930-1965-4D35-9484-56E0D4CEF624}" srcOrd="1" destOrd="0" presId="urn:microsoft.com/office/officeart/2005/8/layout/vProcess5"/>
    <dgm:cxn modelId="{7B82D388-5B2D-43F4-A5A2-765330F078A1}" type="presOf" srcId="{9DA9CE00-FB90-49D3-A70B-37D618A263DA}" destId="{84CDD6A3-9ED9-40A9-8CAC-0890DD255E0B}" srcOrd="0" destOrd="0" presId="urn:microsoft.com/office/officeart/2005/8/layout/vProcess5"/>
    <dgm:cxn modelId="{041BF432-3344-4998-9E64-2D6105AB94BC}" type="presOf" srcId="{878193CF-20DA-4A65-90B3-052B82E39E51}" destId="{4A063672-1608-4846-9352-504A1EC2FF63}" srcOrd="0" destOrd="0" presId="urn:microsoft.com/office/officeart/2005/8/layout/vProcess5"/>
    <dgm:cxn modelId="{057F57F9-5D8B-493F-B2AA-35BA02C5AE65}" srcId="{9DA9CE00-FB90-49D3-A70B-37D618A263DA}" destId="{220E977B-7298-4994-A32E-11E89192E07A}" srcOrd="1" destOrd="0" parTransId="{003169FA-3594-4714-85FD-B1218AC5C38D}" sibTransId="{DDF6C4D2-B141-430A-86BE-3ABF70BD8536}"/>
    <dgm:cxn modelId="{DF31E663-32AA-43D7-A530-8FF640048696}" type="presOf" srcId="{4A0BF556-96D8-451D-8112-F8EDE5374D13}" destId="{5CE864EB-9238-4527-965E-3CEA5EF04530}" srcOrd="0" destOrd="0" presId="urn:microsoft.com/office/officeart/2005/8/layout/vProcess5"/>
    <dgm:cxn modelId="{40436B12-BD8F-4DE1-BD1C-B7C533935D19}" srcId="{9DA9CE00-FB90-49D3-A70B-37D618A263DA}" destId="{4A0BF556-96D8-451D-8112-F8EDE5374D13}" srcOrd="0" destOrd="0" parTransId="{1CD1E670-687C-4037-8C06-32C160831440}" sibTransId="{2839797B-37EB-44E8-B4FB-1745BE075CBB}"/>
    <dgm:cxn modelId="{85B539E8-844F-4EEA-AE62-1D60F985BD9C}" type="presOf" srcId="{4A0BF556-96D8-451D-8112-F8EDE5374D13}" destId="{C9883624-647D-495E-BA77-40D533B0C5A2}" srcOrd="1" destOrd="0" presId="urn:microsoft.com/office/officeart/2005/8/layout/vProcess5"/>
    <dgm:cxn modelId="{E6B38BBF-21F5-4447-8289-E50C5F6586AA}" type="presOf" srcId="{878193CF-20DA-4A65-90B3-052B82E39E51}" destId="{B00200C0-D48E-48B3-A4E3-518CE37A76A5}" srcOrd="1" destOrd="0" presId="urn:microsoft.com/office/officeart/2005/8/layout/vProcess5"/>
    <dgm:cxn modelId="{B03D9E86-3F54-4769-A78A-A5E0F509676D}" type="presParOf" srcId="{84CDD6A3-9ED9-40A9-8CAC-0890DD255E0B}" destId="{D65E99C6-5EB2-4228-B2F9-5851A7D1CF28}" srcOrd="0" destOrd="0" presId="urn:microsoft.com/office/officeart/2005/8/layout/vProcess5"/>
    <dgm:cxn modelId="{CACE12DB-1C53-45C5-815D-E0FCEA4907AD}" type="presParOf" srcId="{84CDD6A3-9ED9-40A9-8CAC-0890DD255E0B}" destId="{5CE864EB-9238-4527-965E-3CEA5EF04530}" srcOrd="1" destOrd="0" presId="urn:microsoft.com/office/officeart/2005/8/layout/vProcess5"/>
    <dgm:cxn modelId="{B2C4CE64-3B51-43C0-8324-662A8E0DB532}" type="presParOf" srcId="{84CDD6A3-9ED9-40A9-8CAC-0890DD255E0B}" destId="{8DC23437-E2F8-4EDF-97C4-36677E51C6FA}" srcOrd="2" destOrd="0" presId="urn:microsoft.com/office/officeart/2005/8/layout/vProcess5"/>
    <dgm:cxn modelId="{1FD08827-2568-412E-906C-085C4FE77CE2}" type="presParOf" srcId="{84CDD6A3-9ED9-40A9-8CAC-0890DD255E0B}" destId="{4A063672-1608-4846-9352-504A1EC2FF63}" srcOrd="3" destOrd="0" presId="urn:microsoft.com/office/officeart/2005/8/layout/vProcess5"/>
    <dgm:cxn modelId="{73AB2D14-47CA-4E58-AA45-0EFF72669355}" type="presParOf" srcId="{84CDD6A3-9ED9-40A9-8CAC-0890DD255E0B}" destId="{78131B3E-CA34-41A7-8C83-D94C82A4327B}" srcOrd="4" destOrd="0" presId="urn:microsoft.com/office/officeart/2005/8/layout/vProcess5"/>
    <dgm:cxn modelId="{977F0202-3C63-4FBA-84AA-CC2C227A8A4E}" type="presParOf" srcId="{84CDD6A3-9ED9-40A9-8CAC-0890DD255E0B}" destId="{1B382A95-84A0-4118-9DD6-8501ED6CC6CF}" srcOrd="5" destOrd="0" presId="urn:microsoft.com/office/officeart/2005/8/layout/vProcess5"/>
    <dgm:cxn modelId="{9D791A04-BAFC-461D-B5FD-0FDE44691EE2}" type="presParOf" srcId="{84CDD6A3-9ED9-40A9-8CAC-0890DD255E0B}" destId="{C9883624-647D-495E-BA77-40D533B0C5A2}" srcOrd="6" destOrd="0" presId="urn:microsoft.com/office/officeart/2005/8/layout/vProcess5"/>
    <dgm:cxn modelId="{47CC5E86-F255-42CB-8F15-203281DF8121}" type="presParOf" srcId="{84CDD6A3-9ED9-40A9-8CAC-0890DD255E0B}" destId="{DFF3D930-1965-4D35-9484-56E0D4CEF624}" srcOrd="7" destOrd="0" presId="urn:microsoft.com/office/officeart/2005/8/layout/vProcess5"/>
    <dgm:cxn modelId="{D764C280-902E-45D2-9FE4-07D02FB91EE1}" type="presParOf" srcId="{84CDD6A3-9ED9-40A9-8CAC-0890DD255E0B}" destId="{B00200C0-D48E-48B3-A4E3-518CE37A76A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328E30-59DB-4444-98DE-460C4572A25D}" type="doc">
      <dgm:prSet loTypeId="urn:microsoft.com/office/officeart/2005/8/layout/hProcess3" loCatId="process" qsTypeId="urn:microsoft.com/office/officeart/2005/8/quickstyle/simple1" qsCatId="simple" csTypeId="urn:microsoft.com/office/officeart/2005/8/colors/accent0_1" csCatId="mainScheme" phldr="1"/>
      <dgm:spPr/>
    </dgm:pt>
    <dgm:pt modelId="{4867340C-610B-4BCC-A959-E195516FC422}">
      <dgm:prSet phldrT="[Texto]" custT="1"/>
      <dgm:spPr/>
      <dgm:t>
        <a:bodyPr/>
        <a:lstStyle/>
        <a:p>
          <a:pPr algn="just"/>
          <a:r>
            <a:rPr lang="es-EC" sz="1500" dirty="0" smtClean="0">
              <a:latin typeface="Century Gothic" panose="020B0502020202020204" pitchFamily="34" charset="0"/>
            </a:rPr>
            <a:t>La empresa siempre paga dividendos. En Ecuador las empresas pueden ser rentables pero pagan muy pocos en dividendos o prefieren no pagarlos</a:t>
          </a:r>
          <a:r>
            <a:rPr lang="es-EC" sz="1700" dirty="0" smtClean="0">
              <a:latin typeface="Century Gothic" panose="020B0502020202020204" pitchFamily="34" charset="0"/>
            </a:rPr>
            <a:t>.</a:t>
          </a:r>
          <a:endParaRPr lang="es-EC" sz="1700" dirty="0"/>
        </a:p>
      </dgm:t>
    </dgm:pt>
    <dgm:pt modelId="{05FEDEDB-7A92-4D13-8335-8E9A4180171C}" type="parTrans" cxnId="{E58E9651-AF02-421C-9881-93A08B78F034}">
      <dgm:prSet/>
      <dgm:spPr/>
      <dgm:t>
        <a:bodyPr/>
        <a:lstStyle/>
        <a:p>
          <a:endParaRPr lang="es-EC"/>
        </a:p>
      </dgm:t>
    </dgm:pt>
    <dgm:pt modelId="{4EDFF07D-F2B5-4B65-B798-BE0DAB070601}" type="sibTrans" cxnId="{E58E9651-AF02-421C-9881-93A08B78F034}">
      <dgm:prSet/>
      <dgm:spPr/>
      <dgm:t>
        <a:bodyPr/>
        <a:lstStyle/>
        <a:p>
          <a:endParaRPr lang="es-EC"/>
        </a:p>
      </dgm:t>
    </dgm:pt>
    <dgm:pt modelId="{3A9A8C13-C264-4F33-AB34-14FB1CB5C92E}">
      <dgm:prSet phldrT="[Texto]" custT="1"/>
      <dgm:spPr/>
      <dgm:t>
        <a:bodyPr/>
        <a:lstStyle/>
        <a:p>
          <a:r>
            <a:rPr lang="es-EC" sz="1500" dirty="0" smtClean="0">
              <a:latin typeface="Century Gothic" panose="020B0502020202020204" pitchFamily="34" charset="0"/>
            </a:rPr>
            <a:t>Política de reparto de dividendos constante</a:t>
          </a:r>
          <a:r>
            <a:rPr lang="es-EC" sz="1700" dirty="0" smtClean="0">
              <a:latin typeface="Century Gothic" panose="020B0502020202020204" pitchFamily="34" charset="0"/>
            </a:rPr>
            <a:t>.</a:t>
          </a:r>
          <a:endParaRPr lang="es-EC" sz="1700" dirty="0"/>
        </a:p>
      </dgm:t>
    </dgm:pt>
    <dgm:pt modelId="{E09B2C48-D049-42A1-A48B-0EC31DE09BCA}" type="parTrans" cxnId="{F347A780-5C3E-48F1-90BF-6D72493EB34E}">
      <dgm:prSet/>
      <dgm:spPr/>
      <dgm:t>
        <a:bodyPr/>
        <a:lstStyle/>
        <a:p>
          <a:endParaRPr lang="es-EC"/>
        </a:p>
      </dgm:t>
    </dgm:pt>
    <dgm:pt modelId="{2AAFEC9A-BCF7-41A5-A2FD-159AB317872D}" type="sibTrans" cxnId="{F347A780-5C3E-48F1-90BF-6D72493EB34E}">
      <dgm:prSet/>
      <dgm:spPr/>
      <dgm:t>
        <a:bodyPr/>
        <a:lstStyle/>
        <a:p>
          <a:endParaRPr lang="es-EC"/>
        </a:p>
      </dgm:t>
    </dgm:pt>
    <dgm:pt modelId="{171593B2-16F8-4967-811D-3B3E7D8F4397}">
      <dgm:prSet phldrT="[Texto]" custT="1"/>
      <dgm:spPr/>
      <dgm:t>
        <a:bodyPr/>
        <a:lstStyle/>
        <a:p>
          <a:pPr algn="just"/>
          <a:r>
            <a:rPr lang="es-EC" sz="1500" dirty="0" smtClean="0">
              <a:latin typeface="Century Gothic" panose="020B0502020202020204" pitchFamily="34" charset="0"/>
            </a:rPr>
            <a:t>Los analistas antes de recomendar la compra de la acción, podrán presentar escenarios con diferentes tasas de rentabilidad y patrón de crecimiento de dividendos pues este modelo es muy sensible al denominador k-g. </a:t>
          </a:r>
          <a:endParaRPr lang="es-EC" sz="1500" dirty="0"/>
        </a:p>
      </dgm:t>
    </dgm:pt>
    <dgm:pt modelId="{42121172-8288-47B2-ADF5-D4745CB4645E}" type="parTrans" cxnId="{13F137A2-008E-4745-8A8D-D21421368E3E}">
      <dgm:prSet/>
      <dgm:spPr/>
      <dgm:t>
        <a:bodyPr/>
        <a:lstStyle/>
        <a:p>
          <a:endParaRPr lang="es-EC"/>
        </a:p>
      </dgm:t>
    </dgm:pt>
    <dgm:pt modelId="{7595905C-8DDE-4A34-9423-D85675E72FE0}" type="sibTrans" cxnId="{13F137A2-008E-4745-8A8D-D21421368E3E}">
      <dgm:prSet/>
      <dgm:spPr/>
      <dgm:t>
        <a:bodyPr/>
        <a:lstStyle/>
        <a:p>
          <a:endParaRPr lang="es-EC"/>
        </a:p>
      </dgm:t>
    </dgm:pt>
    <dgm:pt modelId="{949A05CB-3CE2-4B44-83AA-D430A86FB63A}" type="pres">
      <dgm:prSet presAssocID="{BC328E30-59DB-4444-98DE-460C4572A25D}" presName="Name0" presStyleCnt="0">
        <dgm:presLayoutVars>
          <dgm:dir/>
          <dgm:animLvl val="lvl"/>
          <dgm:resizeHandles val="exact"/>
        </dgm:presLayoutVars>
      </dgm:prSet>
      <dgm:spPr/>
    </dgm:pt>
    <dgm:pt modelId="{7A7BB142-163D-4922-B704-8B039409A8DB}" type="pres">
      <dgm:prSet presAssocID="{BC328E30-59DB-4444-98DE-460C4572A25D}" presName="dummy" presStyleCnt="0"/>
      <dgm:spPr/>
    </dgm:pt>
    <dgm:pt modelId="{074C1983-C95A-4085-B7EA-EF347D3F0D79}" type="pres">
      <dgm:prSet presAssocID="{BC328E30-59DB-4444-98DE-460C4572A25D}" presName="linH" presStyleCnt="0"/>
      <dgm:spPr/>
    </dgm:pt>
    <dgm:pt modelId="{4B8D5306-36BD-4747-92BF-F76350C7E0FC}" type="pres">
      <dgm:prSet presAssocID="{BC328E30-59DB-4444-98DE-460C4572A25D}" presName="padding1" presStyleCnt="0"/>
      <dgm:spPr/>
    </dgm:pt>
    <dgm:pt modelId="{CD272192-7160-4102-A2AA-233198A360A5}" type="pres">
      <dgm:prSet presAssocID="{4867340C-610B-4BCC-A959-E195516FC422}" presName="linV" presStyleCnt="0"/>
      <dgm:spPr/>
    </dgm:pt>
    <dgm:pt modelId="{D5E19C00-6BAA-45FF-A604-226C32862F12}" type="pres">
      <dgm:prSet presAssocID="{4867340C-610B-4BCC-A959-E195516FC422}" presName="spVertical1" presStyleCnt="0"/>
      <dgm:spPr/>
    </dgm:pt>
    <dgm:pt modelId="{F908A633-2FFA-46DE-8739-BA097488B992}" type="pres">
      <dgm:prSet presAssocID="{4867340C-610B-4BCC-A959-E195516FC422}" presName="parTx" presStyleLbl="revTx" presStyleIdx="0" presStyleCnt="3" custLinFactNeighborX="-1585" custLinFactNeighborY="18168">
        <dgm:presLayoutVars>
          <dgm:chMax val="0"/>
          <dgm:chPref val="0"/>
          <dgm:bulletEnabled val="1"/>
        </dgm:presLayoutVars>
      </dgm:prSet>
      <dgm:spPr/>
      <dgm:t>
        <a:bodyPr/>
        <a:lstStyle/>
        <a:p>
          <a:endParaRPr lang="es-EC"/>
        </a:p>
      </dgm:t>
    </dgm:pt>
    <dgm:pt modelId="{9985BF74-6941-46CD-A1CD-EAF147F68158}" type="pres">
      <dgm:prSet presAssocID="{4867340C-610B-4BCC-A959-E195516FC422}" presName="spVertical2" presStyleCnt="0"/>
      <dgm:spPr/>
    </dgm:pt>
    <dgm:pt modelId="{0F928F79-E1CE-449E-B1CD-9020D08D9AE9}" type="pres">
      <dgm:prSet presAssocID="{4867340C-610B-4BCC-A959-E195516FC422}" presName="spVertical3" presStyleCnt="0"/>
      <dgm:spPr/>
    </dgm:pt>
    <dgm:pt modelId="{C9718294-8BB4-4CD1-8FC3-BAB169C63747}" type="pres">
      <dgm:prSet presAssocID="{4EDFF07D-F2B5-4B65-B798-BE0DAB070601}" presName="space" presStyleCnt="0"/>
      <dgm:spPr/>
    </dgm:pt>
    <dgm:pt modelId="{37D11BEC-21E2-4A52-AAF3-FEB1B548A675}" type="pres">
      <dgm:prSet presAssocID="{3A9A8C13-C264-4F33-AB34-14FB1CB5C92E}" presName="linV" presStyleCnt="0"/>
      <dgm:spPr/>
    </dgm:pt>
    <dgm:pt modelId="{79D837D7-3771-42DE-A836-BDF47A2C2EDF}" type="pres">
      <dgm:prSet presAssocID="{3A9A8C13-C264-4F33-AB34-14FB1CB5C92E}" presName="spVertical1" presStyleCnt="0"/>
      <dgm:spPr/>
    </dgm:pt>
    <dgm:pt modelId="{7648BEFC-E2DA-4D7D-AE75-76205D41D752}" type="pres">
      <dgm:prSet presAssocID="{3A9A8C13-C264-4F33-AB34-14FB1CB5C92E}" presName="parTx" presStyleLbl="revTx" presStyleIdx="1" presStyleCnt="3">
        <dgm:presLayoutVars>
          <dgm:chMax val="0"/>
          <dgm:chPref val="0"/>
          <dgm:bulletEnabled val="1"/>
        </dgm:presLayoutVars>
      </dgm:prSet>
      <dgm:spPr/>
      <dgm:t>
        <a:bodyPr/>
        <a:lstStyle/>
        <a:p>
          <a:endParaRPr lang="es-EC"/>
        </a:p>
      </dgm:t>
    </dgm:pt>
    <dgm:pt modelId="{E4B215C4-96B3-4E73-9950-61F0D09113F3}" type="pres">
      <dgm:prSet presAssocID="{3A9A8C13-C264-4F33-AB34-14FB1CB5C92E}" presName="spVertical2" presStyleCnt="0"/>
      <dgm:spPr/>
    </dgm:pt>
    <dgm:pt modelId="{2016B8A7-9421-43EE-9AF5-2AA5C75C6E63}" type="pres">
      <dgm:prSet presAssocID="{3A9A8C13-C264-4F33-AB34-14FB1CB5C92E}" presName="spVertical3" presStyleCnt="0"/>
      <dgm:spPr/>
    </dgm:pt>
    <dgm:pt modelId="{634A81DC-5EBB-46F5-8F5A-9493CE060351}" type="pres">
      <dgm:prSet presAssocID="{2AAFEC9A-BCF7-41A5-A2FD-159AB317872D}" presName="space" presStyleCnt="0"/>
      <dgm:spPr/>
    </dgm:pt>
    <dgm:pt modelId="{1754A361-98C1-4E03-8E79-BFB1725A5889}" type="pres">
      <dgm:prSet presAssocID="{171593B2-16F8-4967-811D-3B3E7D8F4397}" presName="linV" presStyleCnt="0"/>
      <dgm:spPr/>
    </dgm:pt>
    <dgm:pt modelId="{04E443A0-C4B0-4D5E-B59B-65C91847D7A8}" type="pres">
      <dgm:prSet presAssocID="{171593B2-16F8-4967-811D-3B3E7D8F4397}" presName="spVertical1" presStyleCnt="0"/>
      <dgm:spPr/>
    </dgm:pt>
    <dgm:pt modelId="{37F8F933-EC84-4B9C-965B-E41764D854A5}" type="pres">
      <dgm:prSet presAssocID="{171593B2-16F8-4967-811D-3B3E7D8F4397}" presName="parTx" presStyleLbl="revTx" presStyleIdx="2" presStyleCnt="3" custScaleX="113680" custLinFactNeighborX="-4226" custLinFactNeighborY="22360">
        <dgm:presLayoutVars>
          <dgm:chMax val="0"/>
          <dgm:chPref val="0"/>
          <dgm:bulletEnabled val="1"/>
        </dgm:presLayoutVars>
      </dgm:prSet>
      <dgm:spPr/>
      <dgm:t>
        <a:bodyPr/>
        <a:lstStyle/>
        <a:p>
          <a:endParaRPr lang="es-EC"/>
        </a:p>
      </dgm:t>
    </dgm:pt>
    <dgm:pt modelId="{3C35A3D4-C774-4621-8187-C0FCD2073110}" type="pres">
      <dgm:prSet presAssocID="{171593B2-16F8-4967-811D-3B3E7D8F4397}" presName="spVertical2" presStyleCnt="0"/>
      <dgm:spPr/>
    </dgm:pt>
    <dgm:pt modelId="{DAE27968-A2D3-4B92-B1B5-FC885068BD5B}" type="pres">
      <dgm:prSet presAssocID="{171593B2-16F8-4967-811D-3B3E7D8F4397}" presName="spVertical3" presStyleCnt="0"/>
      <dgm:spPr/>
    </dgm:pt>
    <dgm:pt modelId="{C3C85552-31DB-42BB-9D5D-320D54AEE3BE}" type="pres">
      <dgm:prSet presAssocID="{BC328E30-59DB-4444-98DE-460C4572A25D}" presName="padding2" presStyleCnt="0"/>
      <dgm:spPr/>
    </dgm:pt>
    <dgm:pt modelId="{324975F0-5ADC-43E6-A72D-AE6E4B8BE543}" type="pres">
      <dgm:prSet presAssocID="{BC328E30-59DB-4444-98DE-460C4572A25D}" presName="negArrow" presStyleCnt="0"/>
      <dgm:spPr/>
    </dgm:pt>
    <dgm:pt modelId="{96A7D02E-55E2-4E46-B9FB-7E0550FC7C72}" type="pres">
      <dgm:prSet presAssocID="{BC328E30-59DB-4444-98DE-460C4572A25D}" presName="backgroundArrow" presStyleLbl="node1" presStyleIdx="0" presStyleCnt="1" custScaleY="108778"/>
      <dgm:spPr/>
    </dgm:pt>
  </dgm:ptLst>
  <dgm:cxnLst>
    <dgm:cxn modelId="{13F137A2-008E-4745-8A8D-D21421368E3E}" srcId="{BC328E30-59DB-4444-98DE-460C4572A25D}" destId="{171593B2-16F8-4967-811D-3B3E7D8F4397}" srcOrd="2" destOrd="0" parTransId="{42121172-8288-47B2-ADF5-D4745CB4645E}" sibTransId="{7595905C-8DDE-4A34-9423-D85675E72FE0}"/>
    <dgm:cxn modelId="{E58E9651-AF02-421C-9881-93A08B78F034}" srcId="{BC328E30-59DB-4444-98DE-460C4572A25D}" destId="{4867340C-610B-4BCC-A959-E195516FC422}" srcOrd="0" destOrd="0" parTransId="{05FEDEDB-7A92-4D13-8335-8E9A4180171C}" sibTransId="{4EDFF07D-F2B5-4B65-B798-BE0DAB070601}"/>
    <dgm:cxn modelId="{F347A780-5C3E-48F1-90BF-6D72493EB34E}" srcId="{BC328E30-59DB-4444-98DE-460C4572A25D}" destId="{3A9A8C13-C264-4F33-AB34-14FB1CB5C92E}" srcOrd="1" destOrd="0" parTransId="{E09B2C48-D049-42A1-A48B-0EC31DE09BCA}" sibTransId="{2AAFEC9A-BCF7-41A5-A2FD-159AB317872D}"/>
    <dgm:cxn modelId="{680ADB60-10CA-4037-8F38-7CBB803C941B}" type="presOf" srcId="{BC328E30-59DB-4444-98DE-460C4572A25D}" destId="{949A05CB-3CE2-4B44-83AA-D430A86FB63A}" srcOrd="0" destOrd="0" presId="urn:microsoft.com/office/officeart/2005/8/layout/hProcess3"/>
    <dgm:cxn modelId="{AF3E3EE6-BAB3-4C86-946C-7E6CFB114153}" type="presOf" srcId="{4867340C-610B-4BCC-A959-E195516FC422}" destId="{F908A633-2FFA-46DE-8739-BA097488B992}" srcOrd="0" destOrd="0" presId="urn:microsoft.com/office/officeart/2005/8/layout/hProcess3"/>
    <dgm:cxn modelId="{7B78C31D-6355-4163-ADF0-E2960D6CFDD6}" type="presOf" srcId="{171593B2-16F8-4967-811D-3B3E7D8F4397}" destId="{37F8F933-EC84-4B9C-965B-E41764D854A5}" srcOrd="0" destOrd="0" presId="urn:microsoft.com/office/officeart/2005/8/layout/hProcess3"/>
    <dgm:cxn modelId="{0A1C6047-37FE-47EA-A2D6-C038AB94EAE1}" type="presOf" srcId="{3A9A8C13-C264-4F33-AB34-14FB1CB5C92E}" destId="{7648BEFC-E2DA-4D7D-AE75-76205D41D752}" srcOrd="0" destOrd="0" presId="urn:microsoft.com/office/officeart/2005/8/layout/hProcess3"/>
    <dgm:cxn modelId="{FACB4084-6EF4-437C-9187-BBCE79CFF1F6}" type="presParOf" srcId="{949A05CB-3CE2-4B44-83AA-D430A86FB63A}" destId="{7A7BB142-163D-4922-B704-8B039409A8DB}" srcOrd="0" destOrd="0" presId="urn:microsoft.com/office/officeart/2005/8/layout/hProcess3"/>
    <dgm:cxn modelId="{B5A02BAD-92FD-4738-BF2D-EDE12A4B33A1}" type="presParOf" srcId="{949A05CB-3CE2-4B44-83AA-D430A86FB63A}" destId="{074C1983-C95A-4085-B7EA-EF347D3F0D79}" srcOrd="1" destOrd="0" presId="urn:microsoft.com/office/officeart/2005/8/layout/hProcess3"/>
    <dgm:cxn modelId="{C44F6FE2-E43D-4601-9FD3-8797BC07DCF4}" type="presParOf" srcId="{074C1983-C95A-4085-B7EA-EF347D3F0D79}" destId="{4B8D5306-36BD-4747-92BF-F76350C7E0FC}" srcOrd="0" destOrd="0" presId="urn:microsoft.com/office/officeart/2005/8/layout/hProcess3"/>
    <dgm:cxn modelId="{04891399-A3D1-4B87-8041-999657E01E39}" type="presParOf" srcId="{074C1983-C95A-4085-B7EA-EF347D3F0D79}" destId="{CD272192-7160-4102-A2AA-233198A360A5}" srcOrd="1" destOrd="0" presId="urn:microsoft.com/office/officeart/2005/8/layout/hProcess3"/>
    <dgm:cxn modelId="{AB575860-6C49-4BD7-A908-CAEC9F80DF64}" type="presParOf" srcId="{CD272192-7160-4102-A2AA-233198A360A5}" destId="{D5E19C00-6BAA-45FF-A604-226C32862F12}" srcOrd="0" destOrd="0" presId="urn:microsoft.com/office/officeart/2005/8/layout/hProcess3"/>
    <dgm:cxn modelId="{EA66CABB-7730-408C-AAF2-C61A961D9CCA}" type="presParOf" srcId="{CD272192-7160-4102-A2AA-233198A360A5}" destId="{F908A633-2FFA-46DE-8739-BA097488B992}" srcOrd="1" destOrd="0" presId="urn:microsoft.com/office/officeart/2005/8/layout/hProcess3"/>
    <dgm:cxn modelId="{8D9F115C-F2C9-4F82-9AEF-F26E06271833}" type="presParOf" srcId="{CD272192-7160-4102-A2AA-233198A360A5}" destId="{9985BF74-6941-46CD-A1CD-EAF147F68158}" srcOrd="2" destOrd="0" presId="urn:microsoft.com/office/officeart/2005/8/layout/hProcess3"/>
    <dgm:cxn modelId="{1CFD385A-7C67-4EBC-AAFF-436AADB2F184}" type="presParOf" srcId="{CD272192-7160-4102-A2AA-233198A360A5}" destId="{0F928F79-E1CE-449E-B1CD-9020D08D9AE9}" srcOrd="3" destOrd="0" presId="urn:microsoft.com/office/officeart/2005/8/layout/hProcess3"/>
    <dgm:cxn modelId="{089AEAEC-4839-4A65-831F-CDEC167C1893}" type="presParOf" srcId="{074C1983-C95A-4085-B7EA-EF347D3F0D79}" destId="{C9718294-8BB4-4CD1-8FC3-BAB169C63747}" srcOrd="2" destOrd="0" presId="urn:microsoft.com/office/officeart/2005/8/layout/hProcess3"/>
    <dgm:cxn modelId="{246A3A88-FCBC-4F17-9498-FB41317C5936}" type="presParOf" srcId="{074C1983-C95A-4085-B7EA-EF347D3F0D79}" destId="{37D11BEC-21E2-4A52-AAF3-FEB1B548A675}" srcOrd="3" destOrd="0" presId="urn:microsoft.com/office/officeart/2005/8/layout/hProcess3"/>
    <dgm:cxn modelId="{A1BEFA05-056F-492B-85D5-2F5C9E8EA408}" type="presParOf" srcId="{37D11BEC-21E2-4A52-AAF3-FEB1B548A675}" destId="{79D837D7-3771-42DE-A836-BDF47A2C2EDF}" srcOrd="0" destOrd="0" presId="urn:microsoft.com/office/officeart/2005/8/layout/hProcess3"/>
    <dgm:cxn modelId="{9084B40B-580A-44B6-A5C9-9B427E1F2231}" type="presParOf" srcId="{37D11BEC-21E2-4A52-AAF3-FEB1B548A675}" destId="{7648BEFC-E2DA-4D7D-AE75-76205D41D752}" srcOrd="1" destOrd="0" presId="urn:microsoft.com/office/officeart/2005/8/layout/hProcess3"/>
    <dgm:cxn modelId="{7ED63B9C-908F-4FDC-8E0D-B1FF8E8C6FAA}" type="presParOf" srcId="{37D11BEC-21E2-4A52-AAF3-FEB1B548A675}" destId="{E4B215C4-96B3-4E73-9950-61F0D09113F3}" srcOrd="2" destOrd="0" presId="urn:microsoft.com/office/officeart/2005/8/layout/hProcess3"/>
    <dgm:cxn modelId="{D210FE5B-1C3C-450B-9065-D263AB05A903}" type="presParOf" srcId="{37D11BEC-21E2-4A52-AAF3-FEB1B548A675}" destId="{2016B8A7-9421-43EE-9AF5-2AA5C75C6E63}" srcOrd="3" destOrd="0" presId="urn:microsoft.com/office/officeart/2005/8/layout/hProcess3"/>
    <dgm:cxn modelId="{86BA2D45-C4B5-4DD1-9343-5751CE022EA3}" type="presParOf" srcId="{074C1983-C95A-4085-B7EA-EF347D3F0D79}" destId="{634A81DC-5EBB-46F5-8F5A-9493CE060351}" srcOrd="4" destOrd="0" presId="urn:microsoft.com/office/officeart/2005/8/layout/hProcess3"/>
    <dgm:cxn modelId="{5093CD4A-F54F-4F7A-918E-C2EE2482139D}" type="presParOf" srcId="{074C1983-C95A-4085-B7EA-EF347D3F0D79}" destId="{1754A361-98C1-4E03-8E79-BFB1725A5889}" srcOrd="5" destOrd="0" presId="urn:microsoft.com/office/officeart/2005/8/layout/hProcess3"/>
    <dgm:cxn modelId="{49EA921E-1B07-4B07-BED1-E8A2A58A45FE}" type="presParOf" srcId="{1754A361-98C1-4E03-8E79-BFB1725A5889}" destId="{04E443A0-C4B0-4D5E-B59B-65C91847D7A8}" srcOrd="0" destOrd="0" presId="urn:microsoft.com/office/officeart/2005/8/layout/hProcess3"/>
    <dgm:cxn modelId="{963D552B-00DD-41D5-B437-AF3C11A2608C}" type="presParOf" srcId="{1754A361-98C1-4E03-8E79-BFB1725A5889}" destId="{37F8F933-EC84-4B9C-965B-E41764D854A5}" srcOrd="1" destOrd="0" presId="urn:microsoft.com/office/officeart/2005/8/layout/hProcess3"/>
    <dgm:cxn modelId="{A283C749-23E7-42C4-BADE-CCD7729A9496}" type="presParOf" srcId="{1754A361-98C1-4E03-8E79-BFB1725A5889}" destId="{3C35A3D4-C774-4621-8187-C0FCD2073110}" srcOrd="2" destOrd="0" presId="urn:microsoft.com/office/officeart/2005/8/layout/hProcess3"/>
    <dgm:cxn modelId="{A5BFDA40-0838-4D02-BB97-467457B8FDEE}" type="presParOf" srcId="{1754A361-98C1-4E03-8E79-BFB1725A5889}" destId="{DAE27968-A2D3-4B92-B1B5-FC885068BD5B}" srcOrd="3" destOrd="0" presId="urn:microsoft.com/office/officeart/2005/8/layout/hProcess3"/>
    <dgm:cxn modelId="{AEF5A4BC-AF28-46DD-AA5E-0FFB592010C4}" type="presParOf" srcId="{074C1983-C95A-4085-B7EA-EF347D3F0D79}" destId="{C3C85552-31DB-42BB-9D5D-320D54AEE3BE}" srcOrd="6" destOrd="0" presId="urn:microsoft.com/office/officeart/2005/8/layout/hProcess3"/>
    <dgm:cxn modelId="{0469136C-38C8-4247-922A-8F4BC5706DF6}" type="presParOf" srcId="{074C1983-C95A-4085-B7EA-EF347D3F0D79}" destId="{324975F0-5ADC-43E6-A72D-AE6E4B8BE543}" srcOrd="7" destOrd="0" presId="urn:microsoft.com/office/officeart/2005/8/layout/hProcess3"/>
    <dgm:cxn modelId="{D43126CC-B0D7-41AB-8EDA-B64BC08A6C9B}" type="presParOf" srcId="{074C1983-C95A-4085-B7EA-EF347D3F0D79}" destId="{96A7D02E-55E2-4E46-B9FB-7E0550FC7C72}" srcOrd="8"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645CB-A8E3-4F16-A957-77D71D397B66}">
      <dsp:nvSpPr>
        <dsp:cNvPr id="0" name=""/>
        <dsp:cNvSpPr/>
      </dsp:nvSpPr>
      <dsp:spPr>
        <a:xfrm>
          <a:off x="5034355" y="2407516"/>
          <a:ext cx="1714557" cy="1714557"/>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C" sz="1900" kern="1200" dirty="0" smtClean="0">
              <a:latin typeface="Century Gothic" panose="020B0502020202020204" pitchFamily="34" charset="0"/>
            </a:rPr>
            <a:t>Mercado de Capitales de Quito</a:t>
          </a:r>
          <a:endParaRPr lang="es-EC" sz="1900" kern="1200" dirty="0">
            <a:latin typeface="Century Gothic" panose="020B0502020202020204" pitchFamily="34" charset="0"/>
          </a:endParaRPr>
        </a:p>
      </dsp:txBody>
      <dsp:txXfrm>
        <a:off x="5285446" y="2658607"/>
        <a:ext cx="1212375" cy="1212375"/>
      </dsp:txXfrm>
    </dsp:sp>
    <dsp:sp modelId="{C43198CD-C840-41B2-BA2C-032D382B406F}">
      <dsp:nvSpPr>
        <dsp:cNvPr id="0" name=""/>
        <dsp:cNvSpPr/>
      </dsp:nvSpPr>
      <dsp:spPr>
        <a:xfrm rot="16200000">
          <a:off x="5709021" y="1781825"/>
          <a:ext cx="365226" cy="582949"/>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latin typeface="Century Gothic" panose="020B0502020202020204" pitchFamily="34" charset="0"/>
          </a:endParaRPr>
        </a:p>
      </dsp:txBody>
      <dsp:txXfrm>
        <a:off x="5763805" y="1953199"/>
        <a:ext cx="255658" cy="349769"/>
      </dsp:txXfrm>
    </dsp:sp>
    <dsp:sp modelId="{8FE7415A-6BB2-4FBF-8288-B38FC76DB7C4}">
      <dsp:nvSpPr>
        <dsp:cNvPr id="0" name=""/>
        <dsp:cNvSpPr/>
      </dsp:nvSpPr>
      <dsp:spPr>
        <a:xfrm>
          <a:off x="5034355" y="3852"/>
          <a:ext cx="1714557" cy="1714557"/>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latin typeface="Century Gothic" panose="020B0502020202020204" pitchFamily="34" charset="0"/>
            </a:rPr>
            <a:t>Bolsa de Valores</a:t>
          </a:r>
          <a:endParaRPr lang="es-EC" sz="1400" kern="1200" dirty="0">
            <a:latin typeface="Century Gothic" panose="020B0502020202020204" pitchFamily="34" charset="0"/>
          </a:endParaRPr>
        </a:p>
      </dsp:txBody>
      <dsp:txXfrm>
        <a:off x="5285446" y="254943"/>
        <a:ext cx="1212375" cy="1212375"/>
      </dsp:txXfrm>
    </dsp:sp>
    <dsp:sp modelId="{A74EC5E6-E7DE-42AA-8920-4630FF0E8E48}">
      <dsp:nvSpPr>
        <dsp:cNvPr id="0" name=""/>
        <dsp:cNvSpPr/>
      </dsp:nvSpPr>
      <dsp:spPr>
        <a:xfrm rot="5213970">
          <a:off x="5828528" y="4051390"/>
          <a:ext cx="243004" cy="582949"/>
        </a:xfrm>
        <a:prstGeom prst="rightArrow">
          <a:avLst>
            <a:gd name="adj1" fmla="val 60000"/>
            <a:gd name="adj2" fmla="val 50000"/>
          </a:avLst>
        </a:prstGeom>
        <a:solidFill>
          <a:schemeClr val="accent1">
            <a:shade val="90000"/>
            <a:hueOff val="-106313"/>
            <a:satOff val="-4966"/>
            <a:lumOff val="59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latin typeface="Century Gothic" panose="020B0502020202020204" pitchFamily="34" charset="0"/>
          </a:endParaRPr>
        </a:p>
      </dsp:txBody>
      <dsp:txXfrm>
        <a:off x="5863007" y="4131583"/>
        <a:ext cx="170103" cy="349769"/>
      </dsp:txXfrm>
    </dsp:sp>
    <dsp:sp modelId="{EF4FDB12-C904-4226-82F0-5CB7067E3A09}">
      <dsp:nvSpPr>
        <dsp:cNvPr id="0" name=""/>
        <dsp:cNvSpPr/>
      </dsp:nvSpPr>
      <dsp:spPr>
        <a:xfrm>
          <a:off x="5151890" y="4577391"/>
          <a:ext cx="1714557" cy="1714557"/>
        </a:xfrm>
        <a:prstGeom prst="ellipse">
          <a:avLst/>
        </a:prstGeom>
        <a:solidFill>
          <a:schemeClr val="accent1">
            <a:shade val="80000"/>
            <a:hueOff val="-106270"/>
            <a:satOff val="-5067"/>
            <a:lumOff val="646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latin typeface="Century Gothic" panose="020B0502020202020204" pitchFamily="34" charset="0"/>
            </a:rPr>
            <a:t>Entidades de apoyo</a:t>
          </a:r>
          <a:endParaRPr lang="es-EC" sz="1400" kern="1200" dirty="0">
            <a:latin typeface="Century Gothic" panose="020B0502020202020204" pitchFamily="34" charset="0"/>
          </a:endParaRPr>
        </a:p>
      </dsp:txBody>
      <dsp:txXfrm>
        <a:off x="5402981" y="4828482"/>
        <a:ext cx="1212375" cy="1212375"/>
      </dsp:txXfrm>
    </dsp:sp>
    <dsp:sp modelId="{C723D9A7-FBCA-4071-B70D-9222CD91BC3C}">
      <dsp:nvSpPr>
        <dsp:cNvPr id="0" name=""/>
        <dsp:cNvSpPr/>
      </dsp:nvSpPr>
      <dsp:spPr>
        <a:xfrm rot="1800000">
          <a:off x="6740886" y="3569067"/>
          <a:ext cx="365226" cy="582949"/>
        </a:xfrm>
        <a:prstGeom prst="rightArrow">
          <a:avLst>
            <a:gd name="adj1" fmla="val 60000"/>
            <a:gd name="adj2" fmla="val 50000"/>
          </a:avLst>
        </a:prstGeom>
        <a:solidFill>
          <a:schemeClr val="accent1">
            <a:shade val="90000"/>
            <a:hueOff val="-212626"/>
            <a:satOff val="-9933"/>
            <a:lumOff val="1199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latin typeface="Century Gothic" panose="020B0502020202020204" pitchFamily="34" charset="0"/>
          </a:endParaRPr>
        </a:p>
      </dsp:txBody>
      <dsp:txXfrm>
        <a:off x="6748226" y="3658265"/>
        <a:ext cx="255658" cy="349769"/>
      </dsp:txXfrm>
    </dsp:sp>
    <dsp:sp modelId="{75CE4D6E-AE4B-4640-A21A-50F94C4E27AF}">
      <dsp:nvSpPr>
        <dsp:cNvPr id="0" name=""/>
        <dsp:cNvSpPr/>
      </dsp:nvSpPr>
      <dsp:spPr>
        <a:xfrm>
          <a:off x="7115989" y="3609347"/>
          <a:ext cx="1714557" cy="1714557"/>
        </a:xfrm>
        <a:prstGeom prst="ellipse">
          <a:avLst/>
        </a:prstGeom>
        <a:solidFill>
          <a:schemeClr val="accent1">
            <a:shade val="80000"/>
            <a:hueOff val="-212540"/>
            <a:satOff val="-10134"/>
            <a:lumOff val="129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latin typeface="Century Gothic" panose="020B0502020202020204" pitchFamily="34" charset="0"/>
            </a:rPr>
            <a:t>Entidades de control, normativas</a:t>
          </a:r>
          <a:endParaRPr lang="es-EC" sz="1400" kern="1200" dirty="0">
            <a:latin typeface="Century Gothic" panose="020B0502020202020204" pitchFamily="34" charset="0"/>
          </a:endParaRPr>
        </a:p>
      </dsp:txBody>
      <dsp:txXfrm>
        <a:off x="7367080" y="3860438"/>
        <a:ext cx="1212375" cy="1212375"/>
      </dsp:txXfrm>
    </dsp:sp>
    <dsp:sp modelId="{572E5E32-94F4-48AA-8061-4B5E473F5454}">
      <dsp:nvSpPr>
        <dsp:cNvPr id="0" name=""/>
        <dsp:cNvSpPr/>
      </dsp:nvSpPr>
      <dsp:spPr>
        <a:xfrm rot="19975068">
          <a:off x="6813561" y="2373045"/>
          <a:ext cx="504021" cy="582949"/>
        </a:xfrm>
        <a:prstGeom prst="rightArrow">
          <a:avLst>
            <a:gd name="adj1" fmla="val 60000"/>
            <a:gd name="adj2" fmla="val 50000"/>
          </a:avLst>
        </a:prstGeom>
        <a:solidFill>
          <a:schemeClr val="accent1">
            <a:shade val="90000"/>
            <a:hueOff val="-318938"/>
            <a:satOff val="-14899"/>
            <a:lumOff val="1798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latin typeface="Century Gothic" panose="020B0502020202020204" pitchFamily="34" charset="0"/>
          </a:endParaRPr>
        </a:p>
      </dsp:txBody>
      <dsp:txXfrm>
        <a:off x="6821851" y="2524055"/>
        <a:ext cx="352815" cy="349769"/>
      </dsp:txXfrm>
    </dsp:sp>
    <dsp:sp modelId="{90362AD8-792C-4364-9B80-169A0C579452}">
      <dsp:nvSpPr>
        <dsp:cNvPr id="0" name=""/>
        <dsp:cNvSpPr/>
      </dsp:nvSpPr>
      <dsp:spPr>
        <a:xfrm>
          <a:off x="7407632" y="1193979"/>
          <a:ext cx="1714557" cy="1714557"/>
        </a:xfrm>
        <a:prstGeom prst="ellipse">
          <a:avLst/>
        </a:prstGeom>
        <a:solidFill>
          <a:schemeClr val="accent1">
            <a:shade val="80000"/>
            <a:hueOff val="-318810"/>
            <a:satOff val="-15201"/>
            <a:lumOff val="1939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latin typeface="Century Gothic" panose="020B0502020202020204" pitchFamily="34" charset="0"/>
            </a:rPr>
            <a:t>Casas de Valores</a:t>
          </a:r>
          <a:endParaRPr lang="es-EC" sz="1400" kern="1200" dirty="0">
            <a:latin typeface="Century Gothic" panose="020B0502020202020204" pitchFamily="34" charset="0"/>
          </a:endParaRPr>
        </a:p>
      </dsp:txBody>
      <dsp:txXfrm>
        <a:off x="7658723" y="1445070"/>
        <a:ext cx="1212375" cy="1212375"/>
      </dsp:txXfrm>
    </dsp:sp>
    <dsp:sp modelId="{FAA8C7BB-DF5F-41D6-8A62-C9420485A969}">
      <dsp:nvSpPr>
        <dsp:cNvPr id="0" name=""/>
        <dsp:cNvSpPr/>
      </dsp:nvSpPr>
      <dsp:spPr>
        <a:xfrm rot="12880170">
          <a:off x="4499194" y="2200015"/>
          <a:ext cx="548750" cy="582949"/>
        </a:xfrm>
        <a:prstGeom prst="rightArrow">
          <a:avLst>
            <a:gd name="adj1" fmla="val 60000"/>
            <a:gd name="adj2" fmla="val 50000"/>
          </a:avLst>
        </a:prstGeom>
        <a:solidFill>
          <a:schemeClr val="accent1">
            <a:shade val="90000"/>
            <a:hueOff val="-425251"/>
            <a:satOff val="-19866"/>
            <a:lumOff val="2398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latin typeface="Century Gothic" panose="020B0502020202020204" pitchFamily="34" charset="0"/>
          </a:endParaRPr>
        </a:p>
      </dsp:txBody>
      <dsp:txXfrm rot="10800000">
        <a:off x="4649204" y="2363428"/>
        <a:ext cx="384125" cy="349769"/>
      </dsp:txXfrm>
    </dsp:sp>
    <dsp:sp modelId="{57DABC65-14AD-4243-8A17-9288D0DC91B9}">
      <dsp:nvSpPr>
        <dsp:cNvPr id="0" name=""/>
        <dsp:cNvSpPr/>
      </dsp:nvSpPr>
      <dsp:spPr>
        <a:xfrm>
          <a:off x="2772679" y="843238"/>
          <a:ext cx="1714557" cy="1714557"/>
        </a:xfrm>
        <a:prstGeom prst="ellipse">
          <a:avLst/>
        </a:prstGeom>
        <a:solidFill>
          <a:schemeClr val="accent1">
            <a:shade val="80000"/>
            <a:hueOff val="-425080"/>
            <a:satOff val="-20268"/>
            <a:lumOff val="25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latin typeface="Century Gothic" panose="020B0502020202020204" pitchFamily="34" charset="0"/>
            </a:rPr>
            <a:t>Moviliza recursos  para financiar las actividades productivas  a través de la negociación de títulos de renta fija y renta variable</a:t>
          </a:r>
          <a:endParaRPr lang="es-EC" sz="1100" kern="1200" dirty="0">
            <a:latin typeface="Century Gothic" panose="020B0502020202020204" pitchFamily="34" charset="0"/>
          </a:endParaRPr>
        </a:p>
      </dsp:txBody>
      <dsp:txXfrm>
        <a:off x="3023770" y="1094329"/>
        <a:ext cx="1212375" cy="1212375"/>
      </dsp:txXfrm>
    </dsp:sp>
    <dsp:sp modelId="{FDB7C423-1636-404E-98C7-E47C81154411}">
      <dsp:nvSpPr>
        <dsp:cNvPr id="0" name=""/>
        <dsp:cNvSpPr/>
      </dsp:nvSpPr>
      <dsp:spPr>
        <a:xfrm rot="8967006">
          <a:off x="4816427" y="3530733"/>
          <a:ext cx="261578" cy="582949"/>
        </a:xfrm>
        <a:prstGeom prst="rightArrow">
          <a:avLst>
            <a:gd name="adj1" fmla="val 60000"/>
            <a:gd name="adj2" fmla="val 50000"/>
          </a:avLst>
        </a:prstGeom>
        <a:solidFill>
          <a:schemeClr val="accent1">
            <a:shade val="90000"/>
            <a:hueOff val="-531564"/>
            <a:satOff val="-24832"/>
            <a:lumOff val="299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latin typeface="Century Gothic" panose="020B0502020202020204" pitchFamily="34" charset="0"/>
          </a:endParaRPr>
        </a:p>
      </dsp:txBody>
      <dsp:txXfrm rot="10800000">
        <a:off x="4889453" y="3627380"/>
        <a:ext cx="183105" cy="349769"/>
      </dsp:txXfrm>
    </dsp:sp>
    <dsp:sp modelId="{9A40D03A-0C84-4330-88E0-5FAFA093B7EB}">
      <dsp:nvSpPr>
        <dsp:cNvPr id="0" name=""/>
        <dsp:cNvSpPr/>
      </dsp:nvSpPr>
      <dsp:spPr>
        <a:xfrm>
          <a:off x="3132767" y="3529868"/>
          <a:ext cx="1714557" cy="1714557"/>
        </a:xfrm>
        <a:prstGeom prst="ellipse">
          <a:avLst/>
        </a:prstGeom>
        <a:solidFill>
          <a:schemeClr val="accent1">
            <a:shade val="80000"/>
            <a:hueOff val="-531350"/>
            <a:satOff val="-25335"/>
            <a:lumOff val="323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latin typeface="Century Gothic" panose="020B0502020202020204" pitchFamily="34" charset="0"/>
            </a:rPr>
            <a:t>Inversores</a:t>
          </a:r>
          <a:endParaRPr lang="es-EC" sz="1400" kern="1200" dirty="0">
            <a:latin typeface="Century Gothic" panose="020B0502020202020204" pitchFamily="34" charset="0"/>
          </a:endParaRPr>
        </a:p>
      </dsp:txBody>
      <dsp:txXfrm>
        <a:off x="3383858" y="3780959"/>
        <a:ext cx="1212375" cy="12123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74879-D3CB-4CB7-B4C8-4B8045442375}">
      <dsp:nvSpPr>
        <dsp:cNvPr id="0" name=""/>
        <dsp:cNvSpPr/>
      </dsp:nvSpPr>
      <dsp:spPr>
        <a:xfrm>
          <a:off x="3813434" y="410361"/>
          <a:ext cx="1532183" cy="10219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s-EC" sz="1400" kern="1200" dirty="0" smtClean="0">
              <a:latin typeface="Century Gothic" panose="020B0502020202020204" pitchFamily="34" charset="0"/>
            </a:rPr>
            <a:t>Acciones</a:t>
          </a:r>
          <a:endParaRPr lang="es-EC" sz="1400" kern="1200" dirty="0">
            <a:latin typeface="Century Gothic" panose="020B0502020202020204" pitchFamily="34" charset="0"/>
          </a:endParaRPr>
        </a:p>
      </dsp:txBody>
      <dsp:txXfrm>
        <a:off x="4058583" y="410361"/>
        <a:ext cx="1287034" cy="1021966"/>
      </dsp:txXfrm>
    </dsp:sp>
    <dsp:sp modelId="{C851B4AB-4C7F-479F-AE12-A71D7E683B41}">
      <dsp:nvSpPr>
        <dsp:cNvPr id="0" name=""/>
        <dsp:cNvSpPr/>
      </dsp:nvSpPr>
      <dsp:spPr>
        <a:xfrm>
          <a:off x="3813434" y="1432327"/>
          <a:ext cx="1532183" cy="10219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s-EC" sz="1400" kern="1200" dirty="0" smtClean="0">
              <a:latin typeface="Century Gothic" panose="020B0502020202020204" pitchFamily="34" charset="0"/>
            </a:rPr>
            <a:t>Cuotas de participación </a:t>
          </a:r>
          <a:endParaRPr lang="es-EC" sz="1400" kern="1200" dirty="0">
            <a:latin typeface="Century Gothic" panose="020B0502020202020204" pitchFamily="34" charset="0"/>
          </a:endParaRPr>
        </a:p>
      </dsp:txBody>
      <dsp:txXfrm>
        <a:off x="4058583" y="1432327"/>
        <a:ext cx="1287034" cy="1021966"/>
      </dsp:txXfrm>
    </dsp:sp>
    <dsp:sp modelId="{2F0EA50E-1E97-4BD2-A439-C273C53A1CE4}">
      <dsp:nvSpPr>
        <dsp:cNvPr id="0" name=""/>
        <dsp:cNvSpPr/>
      </dsp:nvSpPr>
      <dsp:spPr>
        <a:xfrm>
          <a:off x="2996269" y="1779"/>
          <a:ext cx="1021455" cy="10214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s-EC" sz="1300" kern="1200" dirty="0" smtClean="0">
              <a:latin typeface="Century Gothic" panose="020B0502020202020204" pitchFamily="34" charset="0"/>
            </a:rPr>
            <a:t>Renta Variable</a:t>
          </a:r>
          <a:endParaRPr lang="es-EC" sz="1300" kern="1200" dirty="0">
            <a:latin typeface="Century Gothic" panose="020B0502020202020204" pitchFamily="34" charset="0"/>
          </a:endParaRPr>
        </a:p>
      </dsp:txBody>
      <dsp:txXfrm>
        <a:off x="3145858" y="151368"/>
        <a:ext cx="722277" cy="722277"/>
      </dsp:txXfrm>
    </dsp:sp>
    <dsp:sp modelId="{6DD295D2-377E-43E2-8BC4-BF170B23A818}">
      <dsp:nvSpPr>
        <dsp:cNvPr id="0" name=""/>
        <dsp:cNvSpPr/>
      </dsp:nvSpPr>
      <dsp:spPr>
        <a:xfrm>
          <a:off x="6367073" y="410361"/>
          <a:ext cx="1532183" cy="10219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s-EC" sz="1400" kern="1200" dirty="0" smtClean="0">
              <a:latin typeface="Century Gothic" panose="020B0502020202020204" pitchFamily="34" charset="0"/>
            </a:rPr>
            <a:t>Valores de corto plazo con tasa de interés</a:t>
          </a:r>
          <a:endParaRPr lang="es-EC" sz="1400" kern="1200" dirty="0">
            <a:latin typeface="Century Gothic" panose="020B0502020202020204" pitchFamily="34" charset="0"/>
          </a:endParaRPr>
        </a:p>
      </dsp:txBody>
      <dsp:txXfrm>
        <a:off x="6612222" y="410361"/>
        <a:ext cx="1287034" cy="1021966"/>
      </dsp:txXfrm>
    </dsp:sp>
    <dsp:sp modelId="{7B6AC7DC-0A2B-4E03-8907-BA039D3A0C91}">
      <dsp:nvSpPr>
        <dsp:cNvPr id="0" name=""/>
        <dsp:cNvSpPr/>
      </dsp:nvSpPr>
      <dsp:spPr>
        <a:xfrm>
          <a:off x="6367073" y="3463976"/>
          <a:ext cx="1532183" cy="10219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s-EC" sz="1400" kern="1200" dirty="0" smtClean="0">
              <a:latin typeface="Century Gothic" panose="020B0502020202020204" pitchFamily="34" charset="0"/>
            </a:rPr>
            <a:t>Otros valores</a:t>
          </a:r>
          <a:endParaRPr lang="es-EC" sz="1400" kern="1200" dirty="0">
            <a:latin typeface="Century Gothic" panose="020B0502020202020204" pitchFamily="34" charset="0"/>
          </a:endParaRPr>
        </a:p>
      </dsp:txBody>
      <dsp:txXfrm>
        <a:off x="6612222" y="3463976"/>
        <a:ext cx="1287034" cy="1021966"/>
      </dsp:txXfrm>
    </dsp:sp>
    <dsp:sp modelId="{A0CCEB99-ABC8-4370-B42A-AEB991D25B79}">
      <dsp:nvSpPr>
        <dsp:cNvPr id="0" name=""/>
        <dsp:cNvSpPr/>
      </dsp:nvSpPr>
      <dsp:spPr>
        <a:xfrm>
          <a:off x="6367073" y="1423978"/>
          <a:ext cx="1532183" cy="10219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US" sz="1400" kern="1200" dirty="0" smtClean="0">
              <a:latin typeface="Century Gothic" panose="020B0502020202020204" pitchFamily="34" charset="0"/>
            </a:rPr>
            <a:t>Valores de largo </a:t>
          </a:r>
          <a:r>
            <a:rPr lang="es-EC" sz="1400" kern="1200" noProof="0" dirty="0" smtClean="0">
              <a:latin typeface="Century Gothic" panose="020B0502020202020204" pitchFamily="34" charset="0"/>
            </a:rPr>
            <a:t>plazo</a:t>
          </a:r>
          <a:r>
            <a:rPr lang="en-US" sz="1400" kern="1200" dirty="0" smtClean="0">
              <a:latin typeface="Century Gothic" panose="020B0502020202020204" pitchFamily="34" charset="0"/>
            </a:rPr>
            <a:t> </a:t>
          </a:r>
          <a:endParaRPr lang="es-EC" sz="1400" kern="1200" dirty="0">
            <a:latin typeface="Century Gothic" panose="020B0502020202020204" pitchFamily="34" charset="0"/>
          </a:endParaRPr>
        </a:p>
      </dsp:txBody>
      <dsp:txXfrm>
        <a:off x="6612222" y="1423978"/>
        <a:ext cx="1287034" cy="1021966"/>
      </dsp:txXfrm>
    </dsp:sp>
    <dsp:sp modelId="{331D553B-77F7-4C4C-BCD9-4D2F5113261B}">
      <dsp:nvSpPr>
        <dsp:cNvPr id="0" name=""/>
        <dsp:cNvSpPr/>
      </dsp:nvSpPr>
      <dsp:spPr>
        <a:xfrm>
          <a:off x="6367073" y="2445954"/>
          <a:ext cx="1532183" cy="10219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s-EC" sz="1400" kern="1200" dirty="0" smtClean="0">
              <a:latin typeface="Century Gothic" panose="020B0502020202020204" pitchFamily="34" charset="0"/>
            </a:rPr>
            <a:t>Valores de corto plazo con descuento </a:t>
          </a:r>
          <a:endParaRPr lang="es-EC" sz="1400" kern="1200" dirty="0">
            <a:latin typeface="Century Gothic" panose="020B0502020202020204" pitchFamily="34" charset="0"/>
          </a:endParaRPr>
        </a:p>
      </dsp:txBody>
      <dsp:txXfrm>
        <a:off x="6612222" y="2445954"/>
        <a:ext cx="1287034" cy="1021966"/>
      </dsp:txXfrm>
    </dsp:sp>
    <dsp:sp modelId="{3C3FA172-BFD5-48A7-8959-5556328C88F4}">
      <dsp:nvSpPr>
        <dsp:cNvPr id="0" name=""/>
        <dsp:cNvSpPr/>
      </dsp:nvSpPr>
      <dsp:spPr>
        <a:xfrm>
          <a:off x="5549908" y="1779"/>
          <a:ext cx="1021455" cy="10214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s-EC" sz="1300" kern="1200" dirty="0" smtClean="0">
              <a:latin typeface="Century Gothic" panose="020B0502020202020204" pitchFamily="34" charset="0"/>
            </a:rPr>
            <a:t>Renta Fija</a:t>
          </a:r>
          <a:endParaRPr lang="es-EC" sz="1300" kern="1200" dirty="0">
            <a:latin typeface="Century Gothic" panose="020B0502020202020204" pitchFamily="34" charset="0"/>
          </a:endParaRPr>
        </a:p>
      </dsp:txBody>
      <dsp:txXfrm>
        <a:off x="5699497" y="151368"/>
        <a:ext cx="722277" cy="7222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55BD0-ECCF-4262-BBF7-319EE422526E}">
      <dsp:nvSpPr>
        <dsp:cNvPr id="0" name=""/>
        <dsp:cNvSpPr/>
      </dsp:nvSpPr>
      <dsp:spPr>
        <a:xfrm>
          <a:off x="2595208" y="1130982"/>
          <a:ext cx="1797382" cy="2572854"/>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Century Gothic" panose="020B0502020202020204" pitchFamily="34" charset="0"/>
            </a:rPr>
            <a:t>El 30 de mayo de 1969, el presidente el Dr. José María Velasco Ibarra autoriza la creación y apertura de la Bolsa de Valores de Quito</a:t>
          </a:r>
          <a:r>
            <a:rPr lang="es-EC" sz="1200" kern="1200" dirty="0" smtClean="0">
              <a:solidFill>
                <a:schemeClr val="tx1"/>
              </a:solidFill>
            </a:rPr>
            <a:t>.</a:t>
          </a:r>
          <a:endParaRPr lang="es-EC" sz="1200" kern="1200" dirty="0">
            <a:solidFill>
              <a:schemeClr val="tx1"/>
            </a:solidFill>
          </a:endParaRPr>
        </a:p>
      </dsp:txBody>
      <dsp:txXfrm>
        <a:off x="2647852" y="1183626"/>
        <a:ext cx="1692094" cy="2467566"/>
      </dsp:txXfrm>
    </dsp:sp>
    <dsp:sp modelId="{42249493-36F2-4C9C-89EA-308B18CAFF85}">
      <dsp:nvSpPr>
        <dsp:cNvPr id="0" name=""/>
        <dsp:cNvSpPr/>
      </dsp:nvSpPr>
      <dsp:spPr>
        <a:xfrm rot="15278">
          <a:off x="4662426" y="2266406"/>
          <a:ext cx="76994" cy="445750"/>
        </a:xfrm>
        <a:prstGeom prst="rightArrow">
          <a:avLst>
            <a:gd name="adj1" fmla="val 600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dirty="0"/>
        </a:p>
      </dsp:txBody>
      <dsp:txXfrm>
        <a:off x="4662426" y="2355505"/>
        <a:ext cx="53896" cy="267450"/>
      </dsp:txXfrm>
    </dsp:sp>
    <dsp:sp modelId="{101163ED-631C-4AB3-88C7-F073D9250F3A}">
      <dsp:nvSpPr>
        <dsp:cNvPr id="0" name=""/>
        <dsp:cNvSpPr/>
      </dsp:nvSpPr>
      <dsp:spPr>
        <a:xfrm>
          <a:off x="4968245" y="1120511"/>
          <a:ext cx="1797382" cy="2572854"/>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Century Gothic" panose="020B0502020202020204" pitchFamily="34" charset="0"/>
            </a:rPr>
            <a:t>La Bolsa de Valores de Quito con cuarenta agentes de bolsa comienza su funcionamiento, con un ambiente que refleja el poco dinamismo por parte del sector privado, en su momento, solo se negociaban Bonos del Estado y Cédulas Hipotecarias</a:t>
          </a:r>
          <a:r>
            <a:rPr lang="es-EC" sz="1200" kern="1200" dirty="0" smtClean="0">
              <a:latin typeface="Century Gothic" panose="020B0502020202020204" pitchFamily="34" charset="0"/>
            </a:rPr>
            <a:t>.</a:t>
          </a:r>
          <a:endParaRPr lang="es-EC" sz="1200" kern="1200" dirty="0">
            <a:latin typeface="Century Gothic" panose="020B0502020202020204" pitchFamily="34" charset="0"/>
          </a:endParaRPr>
        </a:p>
      </dsp:txBody>
      <dsp:txXfrm>
        <a:off x="5020889" y="1173155"/>
        <a:ext cx="1692094" cy="2467566"/>
      </dsp:txXfrm>
    </dsp:sp>
    <dsp:sp modelId="{69A714AF-58AD-4B6A-9536-D7189EFCF080}">
      <dsp:nvSpPr>
        <dsp:cNvPr id="0" name=""/>
        <dsp:cNvSpPr/>
      </dsp:nvSpPr>
      <dsp:spPr>
        <a:xfrm rot="89316">
          <a:off x="6858156" y="2289275"/>
          <a:ext cx="372982" cy="44575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6858175" y="2376972"/>
        <a:ext cx="261087" cy="267450"/>
      </dsp:txXfrm>
    </dsp:sp>
    <dsp:sp modelId="{4A9812D6-6E59-4A4F-8F07-0525A167A415}">
      <dsp:nvSpPr>
        <dsp:cNvPr id="0" name=""/>
        <dsp:cNvSpPr/>
      </dsp:nvSpPr>
      <dsp:spPr>
        <a:xfrm>
          <a:off x="7469129" y="1185501"/>
          <a:ext cx="1797382" cy="2572854"/>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Century Gothic" panose="020B0502020202020204" pitchFamily="34" charset="0"/>
            </a:rPr>
            <a:t>En la Bolsa de Valores de Quito  a mediados de los 80, fue cuando empezaron a canalizarse acciones de empresas y posteriormente los títulos de crédito a la orden, aceptados o avalados por instituciones bancarias y financieras del país.</a:t>
          </a:r>
          <a:endParaRPr lang="es-EC" sz="1200" kern="1200" dirty="0">
            <a:solidFill>
              <a:schemeClr val="tx1"/>
            </a:solidFill>
            <a:latin typeface="Century Gothic" panose="020B0502020202020204" pitchFamily="34" charset="0"/>
          </a:endParaRPr>
        </a:p>
      </dsp:txBody>
      <dsp:txXfrm>
        <a:off x="7521773" y="1238145"/>
        <a:ext cx="1692094" cy="2467566"/>
      </dsp:txXfrm>
    </dsp:sp>
    <dsp:sp modelId="{049A7AC3-FC34-4D32-9A91-A45DB5A7BCD9}">
      <dsp:nvSpPr>
        <dsp:cNvPr id="0" name=""/>
        <dsp:cNvSpPr/>
      </dsp:nvSpPr>
      <dsp:spPr>
        <a:xfrm rot="21526404">
          <a:off x="9431517" y="2250556"/>
          <a:ext cx="248002" cy="445750"/>
        </a:xfrm>
        <a:prstGeom prst="rightArrow">
          <a:avLst>
            <a:gd name="adj1" fmla="val 600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9431526" y="2340502"/>
        <a:ext cx="173601" cy="267450"/>
      </dsp:txXfrm>
    </dsp:sp>
    <dsp:sp modelId="{324F6D05-710F-40E4-8E65-8E8F57E84822}">
      <dsp:nvSpPr>
        <dsp:cNvPr id="0" name=""/>
        <dsp:cNvSpPr/>
      </dsp:nvSpPr>
      <dsp:spPr>
        <a:xfrm>
          <a:off x="9818312" y="1135202"/>
          <a:ext cx="1797382" cy="2572854"/>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Century Gothic" panose="020B0502020202020204" pitchFamily="34" charset="0"/>
            </a:rPr>
            <a:t>La  Ley de Mercado de Valores publicada en el registro oficial el 28 de mayo de 1993 se establece a los agentes de bolsa en compañías anónimas, denominándolas, Casas de Valores</a:t>
          </a:r>
          <a:endParaRPr lang="es-EC" sz="1200" kern="1200" dirty="0">
            <a:solidFill>
              <a:schemeClr val="tx1"/>
            </a:solidFill>
            <a:latin typeface="Century Gothic" panose="020B0502020202020204" pitchFamily="34" charset="0"/>
          </a:endParaRPr>
        </a:p>
      </dsp:txBody>
      <dsp:txXfrm>
        <a:off x="9870956" y="1187846"/>
        <a:ext cx="1692094" cy="2467566"/>
      </dsp:txXfrm>
    </dsp:sp>
    <dsp:sp modelId="{C6D59B4E-F5A8-4FD8-869F-0F878A3B8838}">
      <dsp:nvSpPr>
        <dsp:cNvPr id="0" name=""/>
        <dsp:cNvSpPr/>
      </dsp:nvSpPr>
      <dsp:spPr>
        <a:xfrm rot="33218">
          <a:off x="1983681" y="2259717"/>
          <a:ext cx="548530" cy="44575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rot="10800000">
        <a:off x="1983684" y="2348221"/>
        <a:ext cx="414805" cy="267450"/>
      </dsp:txXfrm>
    </dsp:sp>
    <dsp:sp modelId="{BD021F2C-67F9-4D58-A005-E1BC449419B1}">
      <dsp:nvSpPr>
        <dsp:cNvPr id="0" name=""/>
        <dsp:cNvSpPr/>
      </dsp:nvSpPr>
      <dsp:spPr>
        <a:xfrm>
          <a:off x="45604" y="1105820"/>
          <a:ext cx="1797382" cy="2572854"/>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Century Gothic" panose="020B0502020202020204" pitchFamily="34" charset="0"/>
            </a:rPr>
            <a:t>Proporciona servicios y mecanismos requeridos para la negociación de valores</a:t>
          </a:r>
          <a:endParaRPr lang="es-EC" sz="1200" kern="1200" dirty="0">
            <a:solidFill>
              <a:schemeClr val="tx1"/>
            </a:solidFill>
            <a:latin typeface="Century Gothic" panose="020B0502020202020204" pitchFamily="34" charset="0"/>
          </a:endParaRPr>
        </a:p>
      </dsp:txBody>
      <dsp:txXfrm>
        <a:off x="98248" y="1158464"/>
        <a:ext cx="1692094" cy="24675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AA4E7-F64C-4B9F-9204-69252535CDAB}">
      <dsp:nvSpPr>
        <dsp:cNvPr id="0" name=""/>
        <dsp:cNvSpPr/>
      </dsp:nvSpPr>
      <dsp:spPr>
        <a:xfrm>
          <a:off x="636" y="2366138"/>
          <a:ext cx="2174540" cy="19132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noProof="0" dirty="0" smtClean="0">
              <a:latin typeface="Century Gothic" panose="020B0502020202020204" pitchFamily="34" charset="0"/>
            </a:rPr>
            <a:t>Identificar las razones y modelos financieros utilizadas por las casas de valores</a:t>
          </a:r>
          <a:endParaRPr lang="es-EC" sz="1200" kern="1200" noProof="0" dirty="0">
            <a:latin typeface="Century Gothic" panose="020B0502020202020204" pitchFamily="34" charset="0"/>
          </a:endParaRPr>
        </a:p>
      </dsp:txBody>
      <dsp:txXfrm>
        <a:off x="319090" y="2646323"/>
        <a:ext cx="1537632" cy="1352851"/>
      </dsp:txXfrm>
    </dsp:sp>
    <dsp:sp modelId="{A2F4776A-CF5C-47E8-A236-FBF1386CEB33}">
      <dsp:nvSpPr>
        <dsp:cNvPr id="0" name=""/>
        <dsp:cNvSpPr/>
      </dsp:nvSpPr>
      <dsp:spPr>
        <a:xfrm>
          <a:off x="2322541" y="2924526"/>
          <a:ext cx="891494" cy="79644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a:off x="2440709" y="3229086"/>
        <a:ext cx="655158" cy="187324"/>
      </dsp:txXfrm>
    </dsp:sp>
    <dsp:sp modelId="{C10951B1-3F26-45E9-BBD0-F5BD83B7CFB4}">
      <dsp:nvSpPr>
        <dsp:cNvPr id="0" name=""/>
        <dsp:cNvSpPr/>
      </dsp:nvSpPr>
      <dsp:spPr>
        <a:xfrm>
          <a:off x="3361401" y="2393660"/>
          <a:ext cx="2165774" cy="18581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noProof="0" dirty="0" smtClean="0">
              <a:latin typeface="Century Gothic" panose="020B0502020202020204" pitchFamily="34" charset="0"/>
            </a:rPr>
            <a:t>Analizar la existencia de tecnología bursátil utilizada por las casas de valores  en  la evaluación, monitoreo y recuperación de instrumentos financieros</a:t>
          </a:r>
          <a:endParaRPr lang="es-EC" sz="1200" kern="1200" noProof="0" dirty="0">
            <a:latin typeface="Century Gothic" panose="020B0502020202020204" pitchFamily="34" charset="0"/>
          </a:endParaRPr>
        </a:p>
      </dsp:txBody>
      <dsp:txXfrm>
        <a:off x="3678571" y="2665784"/>
        <a:ext cx="1531434" cy="1313929"/>
      </dsp:txXfrm>
    </dsp:sp>
    <dsp:sp modelId="{7F6ADDA1-95BC-475E-9A89-F73E06F6191C}">
      <dsp:nvSpPr>
        <dsp:cNvPr id="0" name=""/>
        <dsp:cNvSpPr/>
      </dsp:nvSpPr>
      <dsp:spPr>
        <a:xfrm>
          <a:off x="5674541" y="2849075"/>
          <a:ext cx="881958" cy="94734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5791445" y="3219030"/>
        <a:ext cx="648150" cy="207436"/>
      </dsp:txXfrm>
    </dsp:sp>
    <dsp:sp modelId="{17B1A019-C433-44B1-A728-9EADB311CEFD}">
      <dsp:nvSpPr>
        <dsp:cNvPr id="0" name=""/>
        <dsp:cNvSpPr/>
      </dsp:nvSpPr>
      <dsp:spPr>
        <a:xfrm>
          <a:off x="6703864" y="2356827"/>
          <a:ext cx="2105866" cy="19318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noProof="0" dirty="0" smtClean="0">
              <a:latin typeface="Century Gothic" panose="020B0502020202020204" pitchFamily="34" charset="0"/>
            </a:rPr>
            <a:t>Identificar si, en el asesoramiento, las casas de valores comparan el valor intrínseco versus el valor de mercado para aconsejar a sus clientes</a:t>
          </a:r>
          <a:endParaRPr lang="es-EC" sz="1200" kern="1200" noProof="0" dirty="0">
            <a:latin typeface="Century Gothic" panose="020B0502020202020204" pitchFamily="34" charset="0"/>
          </a:endParaRPr>
        </a:p>
      </dsp:txBody>
      <dsp:txXfrm>
        <a:off x="7012261" y="2639739"/>
        <a:ext cx="1489072" cy="1366018"/>
      </dsp:txXfrm>
    </dsp:sp>
    <dsp:sp modelId="{09FF93BB-2D17-46D5-A2DF-4A05EE74C1F3}">
      <dsp:nvSpPr>
        <dsp:cNvPr id="0" name=""/>
        <dsp:cNvSpPr/>
      </dsp:nvSpPr>
      <dsp:spPr>
        <a:xfrm>
          <a:off x="8957096" y="2925242"/>
          <a:ext cx="594512" cy="795012"/>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s-EC" sz="3400" kern="1200"/>
        </a:p>
      </dsp:txBody>
      <dsp:txXfrm>
        <a:off x="9035899" y="3089014"/>
        <a:ext cx="436906" cy="467468"/>
      </dsp:txXfrm>
    </dsp:sp>
    <dsp:sp modelId="{3246BEBE-FA37-4780-952D-67505ED3CC9D}">
      <dsp:nvSpPr>
        <dsp:cNvPr id="0" name=""/>
        <dsp:cNvSpPr/>
      </dsp:nvSpPr>
      <dsp:spPr>
        <a:xfrm>
          <a:off x="9698973" y="2164282"/>
          <a:ext cx="2367893" cy="23169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latin typeface="Century Gothic" panose="020B0502020202020204" pitchFamily="34" charset="0"/>
            </a:rPr>
            <a:t>Estudiar las razones y modelos financieros usados por los analistas de las casas de valores del Mercado de capitales de Quito, durante el período comprendido entre el año 2010-2016</a:t>
          </a:r>
          <a:endParaRPr lang="es-EC" sz="1200" kern="1200" dirty="0">
            <a:latin typeface="Century Gothic" panose="020B0502020202020204" pitchFamily="34" charset="0"/>
          </a:endParaRPr>
        </a:p>
      </dsp:txBody>
      <dsp:txXfrm>
        <a:off x="10045743" y="2503589"/>
        <a:ext cx="1674353" cy="16383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69607-D0DD-419C-8FFB-73A5FB84EE7C}">
      <dsp:nvSpPr>
        <dsp:cNvPr id="0" name=""/>
        <dsp:cNvSpPr/>
      </dsp:nvSpPr>
      <dsp:spPr>
        <a:xfrm rot="16200000">
          <a:off x="2555940" y="1458487"/>
          <a:ext cx="3088375" cy="1887324"/>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95250" rIns="85725" bIns="95250" numCol="1" spcCol="1270" anchor="t" anchorCtr="0">
          <a:noAutofit/>
        </a:bodyPr>
        <a:lstStyle/>
        <a:p>
          <a:pPr lvl="0" algn="l" defTabSz="666750">
            <a:lnSpc>
              <a:spcPct val="90000"/>
            </a:lnSpc>
            <a:spcBef>
              <a:spcPct val="0"/>
            </a:spcBef>
            <a:spcAft>
              <a:spcPct val="35000"/>
            </a:spcAft>
          </a:pPr>
          <a:r>
            <a:rPr lang="es-EC" sz="1500" kern="1200" dirty="0" smtClean="0">
              <a:latin typeface="Century Gothic" panose="020B0502020202020204" pitchFamily="34" charset="0"/>
            </a:rPr>
            <a:t>La </a:t>
          </a:r>
          <a:r>
            <a:rPr lang="es-EC" sz="1500" i="1" kern="1200" dirty="0" smtClean="0">
              <a:latin typeface="Century Gothic" panose="020B0502020202020204" pitchFamily="34" charset="0"/>
            </a:rPr>
            <a:t>investigación documental</a:t>
          </a:r>
          <a:r>
            <a:rPr lang="es-EC" sz="1500" kern="1200" dirty="0" smtClean="0">
              <a:latin typeface="Century Gothic" panose="020B0502020202020204" pitchFamily="34" charset="0"/>
            </a:rPr>
            <a:t> es aquella que se realizó a través de la consulta de documentos (libros, revistas, periódicos, memorias, anuarios, registros, constituciones).</a:t>
          </a:r>
          <a:endParaRPr lang="es-EC" sz="1500" kern="1200" dirty="0">
            <a:latin typeface="Century Gothic" panose="020B0502020202020204" pitchFamily="34" charset="0"/>
          </a:endParaRPr>
        </a:p>
      </dsp:txBody>
      <dsp:txXfrm rot="5400000">
        <a:off x="3248613" y="950110"/>
        <a:ext cx="1795176" cy="2904079"/>
      </dsp:txXfrm>
    </dsp:sp>
    <dsp:sp modelId="{49CBC7C5-9111-4FDF-8031-D2D04260F5C6}">
      <dsp:nvSpPr>
        <dsp:cNvPr id="0" name=""/>
        <dsp:cNvSpPr/>
      </dsp:nvSpPr>
      <dsp:spPr>
        <a:xfrm rot="5400000">
          <a:off x="4528964" y="1458487"/>
          <a:ext cx="3088375" cy="1887324"/>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725" tIns="95250" rIns="57150" bIns="95250" numCol="1" spcCol="1270" anchor="t" anchorCtr="0">
          <a:noAutofit/>
        </a:bodyPr>
        <a:lstStyle/>
        <a:p>
          <a:pPr lvl="0" algn="l" defTabSz="666750">
            <a:lnSpc>
              <a:spcPct val="90000"/>
            </a:lnSpc>
            <a:spcBef>
              <a:spcPct val="0"/>
            </a:spcBef>
            <a:spcAft>
              <a:spcPct val="35000"/>
            </a:spcAft>
          </a:pPr>
          <a:r>
            <a:rPr lang="es-EC" sz="1500" kern="1200" dirty="0" smtClean="0">
              <a:latin typeface="Century Gothic" panose="020B0502020202020204" pitchFamily="34" charset="0"/>
            </a:rPr>
            <a:t>La </a:t>
          </a:r>
          <a:r>
            <a:rPr lang="es-EC" sz="1500" i="1" kern="1200" dirty="0" smtClean="0">
              <a:latin typeface="Century Gothic" panose="020B0502020202020204" pitchFamily="34" charset="0"/>
            </a:rPr>
            <a:t>investigación de campo</a:t>
          </a:r>
          <a:r>
            <a:rPr lang="es-EC" sz="1500" kern="1200" dirty="0" smtClean="0">
              <a:latin typeface="Century Gothic" panose="020B0502020202020204" pitchFamily="34" charset="0"/>
            </a:rPr>
            <a:t> se extrajo datos e información entrevistando a un representante de cada una de las distintas casas de valores, que concedieron una entrevista. </a:t>
          </a:r>
          <a:endParaRPr lang="es-EC" sz="1500" kern="1200" dirty="0">
            <a:latin typeface="Century Gothic" panose="020B0502020202020204" pitchFamily="34" charset="0"/>
          </a:endParaRPr>
        </a:p>
      </dsp:txBody>
      <dsp:txXfrm rot="-5400000">
        <a:off x="5129489" y="950110"/>
        <a:ext cx="1795176" cy="2904079"/>
      </dsp:txXfrm>
    </dsp:sp>
    <dsp:sp modelId="{68CCF148-C402-4264-8BC3-3DBB357506AF}">
      <dsp:nvSpPr>
        <dsp:cNvPr id="0" name=""/>
        <dsp:cNvSpPr/>
      </dsp:nvSpPr>
      <dsp:spPr>
        <a:xfrm>
          <a:off x="4099935" y="0"/>
          <a:ext cx="1973024" cy="1972928"/>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11C6B0-F935-48DC-AB57-61E117138611}">
      <dsp:nvSpPr>
        <dsp:cNvPr id="0" name=""/>
        <dsp:cNvSpPr/>
      </dsp:nvSpPr>
      <dsp:spPr>
        <a:xfrm rot="10800000">
          <a:off x="4099935" y="2830891"/>
          <a:ext cx="1973024" cy="1972928"/>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1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8/2/2017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8/2/2017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8/2/2017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8/2/2017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8/2/2017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A16AA21-1863-4931-97CB-99D0A168701B}" type="datetimeFigureOut">
              <a:rPr lang="en-US" dirty="0"/>
              <a:t>8/2/2017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772C379-9A7C-4C87-A116-CBE9F58B04C5}" type="datetimeFigureOut">
              <a:rPr lang="en-US" dirty="0"/>
              <a:t>8/2/2017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8/2/2017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hyperlink" Target="dividendos.xls" TargetMode="External"/><Relationship Id="rId7" Type="http://schemas.openxmlformats.org/officeDocument/2006/relationships/image" Target="../media/image12.png"/><Relationship Id="rId2" Type="http://schemas.openxmlformats.org/officeDocument/2006/relationships/hyperlink" Target="evoprecios.xls" TargetMode="External"/><Relationship Id="rId1" Type="http://schemas.openxmlformats.org/officeDocument/2006/relationships/slideLayout" Target="../slideLayouts/slideLayout2.xml"/><Relationship Id="rId6" Type="http://schemas.openxmlformats.org/officeDocument/2006/relationships/hyperlink" Target="renta-variable%20indicadores.xls" TargetMode="External"/><Relationship Id="rId5" Type="http://schemas.openxmlformats.org/officeDocument/2006/relationships/hyperlink" Target="INDICADORES%20FINANCIEROS.PNG" TargetMode="External"/><Relationship Id="rId4" Type="http://schemas.openxmlformats.org/officeDocument/2006/relationships/hyperlink" Target="p_Cierre%20ACC.xls"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6.xml"/><Relationship Id="rId7" Type="http://schemas.openxmlformats.org/officeDocument/2006/relationships/hyperlink" Target="EJERCICIO%20RENTA%20VARIABLE.wmv" TargetMode="Externa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hyperlink" Target="EJERCICIO%20RENTA%20VARIABLE.wmv" TargetMode="Externa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hyperlink" Target="MODELO%20DE%20GORDON.xlsx" TargetMode="Externa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hyperlink" Target="MODELO%20DE%20GORDON.xlsx" TargetMode="Externa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hyperlink" Target="MODELO%20%20FLUJO%20DE%20CAJA.xlsx" TargetMode="External"/><Relationship Id="rId7" Type="http://schemas.openxmlformats.org/officeDocument/2006/relationships/diagramColors" Target="../diagrams/colors10.xml"/><Relationship Id="rId2" Type="http://schemas.openxmlformats.org/officeDocument/2006/relationships/hyperlink" Target="EJERCICIO%20FLUJO%20DE%20CAJA.xlsx" TargetMode="Externa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7.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hyperlink" Target="MODELO%20%20FLUJO%20DE%20CAJA.xlsx" TargetMode="External"/><Relationship Id="rId7" Type="http://schemas.openxmlformats.org/officeDocument/2006/relationships/diagramColors" Target="../diagrams/colors11.xml"/><Relationship Id="rId2" Type="http://schemas.openxmlformats.org/officeDocument/2006/relationships/hyperlink" Target="EJERCICIO%20FLUJO%20DE%20CAJA.xlsx" TargetMode="Externa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hyperlink" Target="VectorPrecios31052017.xlsx" TargetMode="Externa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curva%20de%20rendimiento.xlsx" TargetMode="External"/><Relationship Id="rId2" Type="http://schemas.openxmlformats.org/officeDocument/2006/relationships/hyperlink" Target="p_papelcomercial%20(Valores%20hist&#243;ricos).xls"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hyperlink" Target="ICESA-Resumen-de-la-Inversion-Enero-2017.pdf"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Calculadora%20de%20rendimiento.wmv"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9848" y="1627150"/>
            <a:ext cx="9966960" cy="2483046"/>
          </a:xfrm>
        </p:spPr>
        <p:txBody>
          <a:bodyPr/>
          <a:lstStyle/>
          <a:p>
            <a:pPr algn="ctr"/>
            <a:r>
              <a:rPr lang="es-EC" sz="3600" dirty="0" smtClean="0">
                <a:latin typeface="Century Gothic" panose="020B0502020202020204" pitchFamily="34" charset="0"/>
              </a:rPr>
              <a:t>Estudio de razones y modelos financieros usados por los analistas DE LAS CASAS DE VALORES del mercado de capitales de quito durante el período 2010-2016</a:t>
            </a:r>
            <a:endParaRPr lang="es-EC" sz="6600" dirty="0">
              <a:latin typeface="Century Gothic" panose="020B0502020202020204" pitchFamily="34" charset="0"/>
            </a:endParaRPr>
          </a:p>
        </p:txBody>
      </p:sp>
      <p:sp>
        <p:nvSpPr>
          <p:cNvPr id="3" name="Subtítulo 2"/>
          <p:cNvSpPr>
            <a:spLocks noGrp="1"/>
          </p:cNvSpPr>
          <p:nvPr>
            <p:ph type="subTitle" idx="1"/>
          </p:nvPr>
        </p:nvSpPr>
        <p:spPr>
          <a:xfrm>
            <a:off x="1069848" y="4517908"/>
            <a:ext cx="8164304" cy="1380615"/>
          </a:xfrm>
        </p:spPr>
        <p:txBody>
          <a:bodyPr>
            <a:normAutofit/>
          </a:bodyPr>
          <a:lstStyle/>
          <a:p>
            <a:r>
              <a:rPr lang="es-EC" dirty="0" smtClean="0">
                <a:latin typeface="Century Gothic" panose="020B0502020202020204" pitchFamily="34" charset="0"/>
              </a:rPr>
              <a:t>    </a:t>
            </a:r>
            <a:r>
              <a:rPr lang="es-EC" b="1" dirty="0" smtClean="0">
                <a:latin typeface="Century Gothic" panose="020B0502020202020204" pitchFamily="34" charset="0"/>
              </a:rPr>
              <a:t>AUTORA</a:t>
            </a:r>
            <a:r>
              <a:rPr lang="es-EC" b="1" dirty="0">
                <a:latin typeface="Century Gothic" panose="020B0502020202020204" pitchFamily="34" charset="0"/>
              </a:rPr>
              <a:t>:                                      DIRECTOR</a:t>
            </a:r>
            <a:r>
              <a:rPr lang="es-EC" b="1" dirty="0" smtClean="0">
                <a:latin typeface="Century Gothic" panose="020B0502020202020204" pitchFamily="34" charset="0"/>
              </a:rPr>
              <a:t>:</a:t>
            </a:r>
          </a:p>
          <a:p>
            <a:r>
              <a:rPr lang="es-EC" dirty="0" smtClean="0">
                <a:latin typeface="Century Gothic" panose="020B0502020202020204" pitchFamily="34" charset="0"/>
              </a:rPr>
              <a:t> Andrea Trujillo                          José Nicolás </a:t>
            </a:r>
            <a:r>
              <a:rPr lang="es-EC" dirty="0" err="1" smtClean="0">
                <a:latin typeface="Century Gothic" panose="020B0502020202020204" pitchFamily="34" charset="0"/>
              </a:rPr>
              <a:t>Albuja</a:t>
            </a:r>
            <a:r>
              <a:rPr lang="es-EC" dirty="0" smtClean="0">
                <a:latin typeface="Century Gothic" panose="020B0502020202020204" pitchFamily="34" charset="0"/>
              </a:rPr>
              <a:t> </a:t>
            </a:r>
            <a:r>
              <a:rPr lang="es-EC" dirty="0" err="1" smtClean="0">
                <a:latin typeface="Century Gothic" panose="020B0502020202020204" pitchFamily="34" charset="0"/>
              </a:rPr>
              <a:t>Ph</a:t>
            </a:r>
            <a:r>
              <a:rPr lang="es-EC" dirty="0" smtClean="0">
                <a:latin typeface="Century Gothic" panose="020B0502020202020204" pitchFamily="34" charset="0"/>
              </a:rPr>
              <a:t>. D.</a:t>
            </a:r>
          </a:p>
          <a:p>
            <a:r>
              <a:rPr lang="es-EC" dirty="0" smtClean="0">
                <a:latin typeface="Century Gothic" panose="020B0502020202020204" pitchFamily="34" charset="0"/>
              </a:rPr>
              <a:t>                                         </a:t>
            </a:r>
            <a:endParaRPr lang="es-EC" dirty="0">
              <a:latin typeface="Century Gothic" panose="020B0502020202020204" pitchFamily="34" charset="0"/>
            </a:endParaRPr>
          </a:p>
          <a:p>
            <a:endParaRPr lang="es-EC" dirty="0" smtClean="0">
              <a:latin typeface="Century Gothic" panose="020B0502020202020204" pitchFamily="34" charset="0"/>
            </a:endParaRPr>
          </a:p>
          <a:p>
            <a:endParaRPr lang="es-EC" dirty="0" smtClean="0"/>
          </a:p>
        </p:txBody>
      </p:sp>
      <p:pic>
        <p:nvPicPr>
          <p:cNvPr id="4" name="Imagen 3"/>
          <p:cNvPicPr>
            <a:picLocks noChangeAspect="1"/>
          </p:cNvPicPr>
          <p:nvPr/>
        </p:nvPicPr>
        <p:blipFill>
          <a:blip r:embed="rId2"/>
          <a:stretch>
            <a:fillRect/>
          </a:stretch>
        </p:blipFill>
        <p:spPr>
          <a:xfrm>
            <a:off x="3799268" y="145071"/>
            <a:ext cx="4137272" cy="1203157"/>
          </a:xfrm>
          <a:prstGeom prst="rect">
            <a:avLst/>
          </a:prstGeom>
        </p:spPr>
      </p:pic>
    </p:spTree>
    <p:extLst>
      <p:ext uri="{BB962C8B-B14F-4D97-AF65-F5344CB8AC3E}">
        <p14:creationId xmlns:p14="http://schemas.microsoft.com/office/powerpoint/2010/main" val="3369020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058400" cy="1609344"/>
          </a:xfrm>
        </p:spPr>
        <p:txBody>
          <a:bodyPr>
            <a:normAutofit/>
          </a:bodyPr>
          <a:lstStyle/>
          <a:p>
            <a:r>
              <a:rPr lang="es-EC" sz="3600" dirty="0" smtClean="0">
                <a:latin typeface="Century Gothic" panose="020B0502020202020204" pitchFamily="34" charset="0"/>
              </a:rPr>
              <a:t>RECOLECCIÓN DE INFORMACIÓN </a:t>
            </a:r>
            <a:endParaRPr lang="es-EC" sz="3600" dirty="0">
              <a:latin typeface="Century Gothic" panose="020B05020202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37780478"/>
              </p:ext>
            </p:extLst>
          </p:nvPr>
        </p:nvGraphicFramePr>
        <p:xfrm>
          <a:off x="2018719" y="1544434"/>
          <a:ext cx="10173281" cy="4803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656823" y="3674840"/>
            <a:ext cx="4248150" cy="2676525"/>
          </a:xfrm>
          <a:prstGeom prst="rect">
            <a:avLst/>
          </a:prstGeom>
        </p:spPr>
      </p:pic>
    </p:spTree>
    <p:extLst>
      <p:ext uri="{BB962C8B-B14F-4D97-AF65-F5344CB8AC3E}">
        <p14:creationId xmlns:p14="http://schemas.microsoft.com/office/powerpoint/2010/main" val="3003331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058400" cy="1609344"/>
          </a:xfrm>
        </p:spPr>
        <p:txBody>
          <a:bodyPr>
            <a:normAutofit/>
          </a:bodyPr>
          <a:lstStyle/>
          <a:p>
            <a:r>
              <a:rPr lang="en-US" sz="4800" dirty="0" smtClean="0">
                <a:latin typeface="Century Gothic" panose="020B0502020202020204" pitchFamily="34" charset="0"/>
              </a:rPr>
              <a:t>IDEA A DEFENDER 1.  </a:t>
            </a:r>
            <a:endParaRPr lang="es-EC" sz="4800" dirty="0">
              <a:latin typeface="Century Gothic" panose="020B0502020202020204" pitchFamily="34" charset="0"/>
            </a:endParaRPr>
          </a:p>
        </p:txBody>
      </p:sp>
      <p:sp>
        <p:nvSpPr>
          <p:cNvPr id="5" name="CuadroTexto 4"/>
          <p:cNvSpPr txBox="1"/>
          <p:nvPr/>
        </p:nvSpPr>
        <p:spPr>
          <a:xfrm>
            <a:off x="1069848" y="4891401"/>
            <a:ext cx="5447763" cy="1754326"/>
          </a:xfrm>
          <a:prstGeom prst="rect">
            <a:avLst/>
          </a:prstGeom>
          <a:noFill/>
        </p:spPr>
        <p:txBody>
          <a:bodyPr wrap="square" rtlCol="0">
            <a:spAutoFit/>
          </a:bodyPr>
          <a:lstStyle/>
          <a:p>
            <a:r>
              <a:rPr lang="es-EC" sz="1600" dirty="0" smtClean="0">
                <a:latin typeface="Century Gothic" panose="020B0502020202020204" pitchFamily="34" charset="0"/>
              </a:rPr>
              <a:t>Por lo tanto, los analistas que no utilizan modelos observan:</a:t>
            </a:r>
          </a:p>
          <a:p>
            <a:pPr marL="285750" indent="-285750">
              <a:buFontTx/>
              <a:buChar char="-"/>
            </a:pPr>
            <a:r>
              <a:rPr lang="es-EC" dirty="0" smtClean="0">
                <a:latin typeface="Century Gothic" panose="020B0502020202020204" pitchFamily="34" charset="0"/>
                <a:hlinkClick r:id="rId2" action="ppaction://hlinkfile"/>
              </a:rPr>
              <a:t>Evolución de precios de acciones</a:t>
            </a:r>
            <a:endParaRPr lang="es-EC" dirty="0" smtClean="0">
              <a:latin typeface="Century Gothic" panose="020B0502020202020204" pitchFamily="34" charset="0"/>
            </a:endParaRPr>
          </a:p>
          <a:p>
            <a:pPr marL="285750" indent="-285750">
              <a:buFontTx/>
              <a:buChar char="-"/>
            </a:pPr>
            <a:r>
              <a:rPr lang="es-EC" dirty="0" smtClean="0">
                <a:latin typeface="Century Gothic" panose="020B0502020202020204" pitchFamily="34" charset="0"/>
                <a:hlinkClick r:id="rId3" action="ppaction://hlinkfile"/>
              </a:rPr>
              <a:t>Dividendos</a:t>
            </a:r>
            <a:endParaRPr lang="es-EC" dirty="0" smtClean="0">
              <a:latin typeface="Century Gothic" panose="020B0502020202020204" pitchFamily="34" charset="0"/>
            </a:endParaRPr>
          </a:p>
          <a:p>
            <a:pPr marL="285750" indent="-285750">
              <a:buFontTx/>
              <a:buChar char="-"/>
            </a:pPr>
            <a:r>
              <a:rPr lang="es-EC" dirty="0" smtClean="0">
                <a:latin typeface="Century Gothic" panose="020B0502020202020204" pitchFamily="34" charset="0"/>
                <a:hlinkClick r:id="rId4" action="ppaction://hlinkfile"/>
              </a:rPr>
              <a:t>Rentabilidad de la acción</a:t>
            </a:r>
            <a:endParaRPr lang="es-EC" dirty="0" smtClean="0">
              <a:latin typeface="Century Gothic" panose="020B0502020202020204" pitchFamily="34" charset="0"/>
            </a:endParaRPr>
          </a:p>
          <a:p>
            <a:pPr marL="285750" indent="-285750">
              <a:buFontTx/>
              <a:buChar char="-"/>
            </a:pPr>
            <a:r>
              <a:rPr lang="es-EC" dirty="0" smtClean="0">
                <a:latin typeface="Century Gothic" panose="020B0502020202020204" pitchFamily="34" charset="0"/>
                <a:hlinkClick r:id="rId5" action="ppaction://hlinkfile"/>
              </a:rPr>
              <a:t>Indicadores </a:t>
            </a:r>
            <a:r>
              <a:rPr lang="es-EC" dirty="0" smtClean="0">
                <a:latin typeface="Century Gothic" panose="020B0502020202020204" pitchFamily="34" charset="0"/>
                <a:hlinkClick r:id="rId6" action="ppaction://hlinkfile"/>
              </a:rPr>
              <a:t>Financieros</a:t>
            </a:r>
            <a:endParaRPr lang="es-EC" dirty="0">
              <a:latin typeface="Century Gothic" panose="020B0502020202020204" pitchFamily="34" charset="0"/>
            </a:endParaRPr>
          </a:p>
        </p:txBody>
      </p:sp>
      <p:sp>
        <p:nvSpPr>
          <p:cNvPr id="3" name="CuadroTexto 2"/>
          <p:cNvSpPr txBox="1"/>
          <p:nvPr/>
        </p:nvSpPr>
        <p:spPr>
          <a:xfrm>
            <a:off x="6517611" y="1840940"/>
            <a:ext cx="3940034" cy="2554545"/>
          </a:xfrm>
          <a:prstGeom prst="rect">
            <a:avLst/>
          </a:prstGeom>
          <a:noFill/>
        </p:spPr>
        <p:txBody>
          <a:bodyPr wrap="square" rtlCol="0">
            <a:spAutoFit/>
          </a:bodyPr>
          <a:lstStyle/>
          <a:p>
            <a:r>
              <a:rPr lang="es-EC" sz="1600" dirty="0" smtClean="0">
                <a:latin typeface="Century Gothic" panose="020B0502020202020204" pitchFamily="34" charset="0"/>
              </a:rPr>
              <a:t>En </a:t>
            </a:r>
            <a:r>
              <a:rPr lang="es-EC" sz="1600" dirty="0">
                <a:latin typeface="Century Gothic" panose="020B0502020202020204" pitchFamily="34" charset="0"/>
              </a:rPr>
              <a:t>la </a:t>
            </a:r>
            <a:r>
              <a:rPr lang="es-EC" sz="1600" dirty="0" smtClean="0">
                <a:latin typeface="Century Gothic" panose="020B0502020202020204" pitchFamily="34" charset="0"/>
              </a:rPr>
              <a:t>figura </a:t>
            </a:r>
            <a:r>
              <a:rPr lang="es-EC" sz="1600" dirty="0">
                <a:latin typeface="Century Gothic" panose="020B0502020202020204" pitchFamily="34" charset="0"/>
              </a:rPr>
              <a:t>se identifica que el 65% de Casas de Valores no utilizan modelos financieros para la evaluación de acciones o cartera de </a:t>
            </a:r>
            <a:r>
              <a:rPr lang="es-EC" sz="1600" dirty="0" smtClean="0">
                <a:latin typeface="Century Gothic" panose="020B0502020202020204" pitchFamily="34" charset="0"/>
              </a:rPr>
              <a:t>acciones; </a:t>
            </a:r>
            <a:r>
              <a:rPr lang="es-EC" sz="1600" dirty="0">
                <a:latin typeface="Century Gothic" panose="020B0502020202020204" pitchFamily="34" charset="0"/>
              </a:rPr>
              <a:t>la </a:t>
            </a:r>
            <a:r>
              <a:rPr lang="es-EC" sz="1600" dirty="0" smtClean="0">
                <a:latin typeface="Century Gothic" panose="020B0502020202020204" pitchFamily="34" charset="0"/>
              </a:rPr>
              <a:t>razón, </a:t>
            </a:r>
            <a:r>
              <a:rPr lang="es-EC" sz="1600" dirty="0">
                <a:latin typeface="Century Gothic" panose="020B0502020202020204" pitchFamily="34" charset="0"/>
              </a:rPr>
              <a:t>los montos negociados a nivel nacional por tipo de </a:t>
            </a:r>
            <a:r>
              <a:rPr lang="es-EC" sz="1600" dirty="0" smtClean="0">
                <a:latin typeface="Century Gothic" panose="020B0502020202020204" pitchFamily="34" charset="0"/>
              </a:rPr>
              <a:t>renta, como se observó desde el 2010 al 2016 el promedio de participación de títulos de renta variable es de un 5%. </a:t>
            </a:r>
            <a:endParaRPr lang="es-EC" sz="1600" dirty="0">
              <a:latin typeface="Century Gothic" panose="020B0502020202020204" pitchFamily="34" charset="0"/>
            </a:endParaRPr>
          </a:p>
        </p:txBody>
      </p:sp>
      <p:pic>
        <p:nvPicPr>
          <p:cNvPr id="6" name="Imagen 5"/>
          <p:cNvPicPr>
            <a:picLocks noChangeAspect="1"/>
          </p:cNvPicPr>
          <p:nvPr/>
        </p:nvPicPr>
        <p:blipFill>
          <a:blip r:embed="rId7"/>
          <a:stretch>
            <a:fillRect/>
          </a:stretch>
        </p:blipFill>
        <p:spPr>
          <a:xfrm>
            <a:off x="1069848" y="1452568"/>
            <a:ext cx="5305425" cy="3190875"/>
          </a:xfrm>
          <a:prstGeom prst="rect">
            <a:avLst/>
          </a:prstGeom>
        </p:spPr>
      </p:pic>
    </p:spTree>
    <p:extLst>
      <p:ext uri="{BB962C8B-B14F-4D97-AF65-F5344CB8AC3E}">
        <p14:creationId xmlns:p14="http://schemas.microsoft.com/office/powerpoint/2010/main" val="367501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058400" cy="1609344"/>
          </a:xfrm>
        </p:spPr>
        <p:txBody>
          <a:bodyPr/>
          <a:lstStyle/>
          <a:p>
            <a:r>
              <a:rPr lang="es-EC" dirty="0">
                <a:latin typeface="Century Gothic" panose="020B0502020202020204" pitchFamily="34" charset="0"/>
              </a:rPr>
              <a:t>RENTA VARIABLE</a:t>
            </a:r>
            <a:endParaRPr lang="es-EC" dirty="0"/>
          </a:p>
        </p:txBody>
      </p:sp>
      <p:graphicFrame>
        <p:nvGraphicFramePr>
          <p:cNvPr id="5" name="Diagrama 4"/>
          <p:cNvGraphicFramePr/>
          <p:nvPr>
            <p:extLst>
              <p:ext uri="{D42A27DB-BD31-4B8C-83A1-F6EECF244321}">
                <p14:modId xmlns:p14="http://schemas.microsoft.com/office/powerpoint/2010/main" val="583473164"/>
              </p:ext>
            </p:extLst>
          </p:nvPr>
        </p:nvGraphicFramePr>
        <p:xfrm>
          <a:off x="599769" y="2240925"/>
          <a:ext cx="11235916" cy="3490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contenido 3"/>
          <p:cNvSpPr txBox="1">
            <a:spLocks noGrp="1"/>
          </p:cNvSpPr>
          <p:nvPr>
            <p:ph idx="1"/>
          </p:nvPr>
        </p:nvSpPr>
        <p:spPr>
          <a:xfrm>
            <a:off x="889544" y="1284281"/>
            <a:ext cx="10058400" cy="1231106"/>
          </a:xfrm>
          <a:prstGeom prst="rect">
            <a:avLst/>
          </a:prstGeom>
          <a:noFill/>
        </p:spPr>
        <p:txBody>
          <a:bodyPr wrap="square" rtlCol="0">
            <a:spAutoFit/>
          </a:bodyPr>
          <a:lstStyle/>
          <a:p>
            <a:r>
              <a:rPr lang="es-EC" dirty="0" smtClean="0">
                <a:latin typeface="Century Gothic" panose="020B0502020202020204" pitchFamily="34" charset="0"/>
              </a:rPr>
              <a:t>Analistas que utilizan modelos:</a:t>
            </a:r>
          </a:p>
          <a:p>
            <a:pPr marL="285750" indent="-285750">
              <a:buFontTx/>
              <a:buChar char="-"/>
            </a:pPr>
            <a:r>
              <a:rPr lang="en-US" dirty="0" smtClean="0">
                <a:latin typeface="Century Gothic" panose="020B0502020202020204" pitchFamily="34" charset="0"/>
                <a:hlinkClick r:id="rId7" action="ppaction://hlinkfile"/>
              </a:rPr>
              <a:t>Capital </a:t>
            </a:r>
            <a:r>
              <a:rPr lang="en-US" dirty="0">
                <a:latin typeface="Century Gothic" panose="020B0502020202020204" pitchFamily="34" charset="0"/>
                <a:hlinkClick r:id="rId7" action="ppaction://hlinkfile"/>
              </a:rPr>
              <a:t>asset pricing model (C.A.P.M</a:t>
            </a:r>
            <a:r>
              <a:rPr lang="en-US" dirty="0" smtClean="0">
                <a:latin typeface="Century Gothic" panose="020B0502020202020204" pitchFamily="34" charset="0"/>
                <a:hlinkClick r:id="rId7" action="ppaction://hlinkfile"/>
              </a:rPr>
              <a:t>.)</a:t>
            </a:r>
            <a:endParaRPr lang="en-US" dirty="0" smtClean="0">
              <a:latin typeface="Century Gothic" panose="020B0502020202020204" pitchFamily="34" charset="0"/>
            </a:endParaRPr>
          </a:p>
          <a:p>
            <a:pPr marL="0" indent="0">
              <a:buNone/>
            </a:pPr>
            <a:endParaRPr lang="es-EC" dirty="0" smtClean="0">
              <a:latin typeface="Century Gothic" panose="020B0502020202020204" pitchFamily="34" charset="0"/>
            </a:endParaRPr>
          </a:p>
        </p:txBody>
      </p:sp>
      <p:pic>
        <p:nvPicPr>
          <p:cNvPr id="8" name="Imagen 7"/>
          <p:cNvPicPr/>
          <p:nvPr/>
        </p:nvPicPr>
        <p:blipFill>
          <a:blip r:embed="rId8"/>
          <a:stretch>
            <a:fillRect/>
          </a:stretch>
        </p:blipFill>
        <p:spPr>
          <a:xfrm>
            <a:off x="6828284" y="4711521"/>
            <a:ext cx="1952625" cy="304800"/>
          </a:xfrm>
          <a:prstGeom prst="rect">
            <a:avLst/>
          </a:prstGeom>
        </p:spPr>
      </p:pic>
    </p:spTree>
    <p:extLst>
      <p:ext uri="{BB962C8B-B14F-4D97-AF65-F5344CB8AC3E}">
        <p14:creationId xmlns:p14="http://schemas.microsoft.com/office/powerpoint/2010/main" val="2935370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709769" cy="1369926"/>
          </a:xfrm>
        </p:spPr>
        <p:txBody>
          <a:bodyPr>
            <a:normAutofit/>
          </a:bodyPr>
          <a:lstStyle/>
          <a:p>
            <a:r>
              <a:rPr lang="es-EC" sz="4800" dirty="0" smtClean="0">
                <a:latin typeface="Century Gothic" panose="020B0502020202020204" pitchFamily="34" charset="0"/>
              </a:rPr>
              <a:t>Renta variable</a:t>
            </a:r>
            <a:endParaRPr lang="es-EC" sz="4800" dirty="0">
              <a:latin typeface="Century Gothic" panose="020B0502020202020204" pitchFamily="34" charset="0"/>
            </a:endParaRPr>
          </a:p>
        </p:txBody>
      </p:sp>
      <p:graphicFrame>
        <p:nvGraphicFramePr>
          <p:cNvPr id="4" name="Diagrama 3"/>
          <p:cNvGraphicFramePr/>
          <p:nvPr>
            <p:extLst>
              <p:ext uri="{D42A27DB-BD31-4B8C-83A1-F6EECF244321}">
                <p14:modId xmlns:p14="http://schemas.microsoft.com/office/powerpoint/2010/main" val="1334738916"/>
              </p:ext>
            </p:extLst>
          </p:nvPr>
        </p:nvGraphicFramePr>
        <p:xfrm>
          <a:off x="811369" y="1983347"/>
          <a:ext cx="9878096" cy="4301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7572777" y="3322749"/>
            <a:ext cx="2292440" cy="1751527"/>
          </a:xfrm>
          <a:prstGeom prst="rect">
            <a:avLst/>
          </a:prstGeom>
          <a:noFill/>
        </p:spPr>
        <p:txBody>
          <a:bodyPr wrap="square" rtlCol="0">
            <a:spAutoFit/>
          </a:bodyPr>
          <a:lstStyle/>
          <a:p>
            <a:pPr algn="just"/>
            <a:r>
              <a:rPr lang="es-EC" sz="1500" dirty="0" smtClean="0">
                <a:latin typeface="Century Gothic" panose="020B0502020202020204" pitchFamily="34" charset="0"/>
              </a:rPr>
              <a:t>Este modelo permite comprender el funcionamiento de los mercados, como diversificar nuestro portafolio para mitigar el riesgo. </a:t>
            </a:r>
            <a:endParaRPr lang="es-EC" sz="1500" dirty="0">
              <a:latin typeface="Century Gothic" panose="020B0502020202020204" pitchFamily="34" charset="0"/>
            </a:endParaRPr>
          </a:p>
        </p:txBody>
      </p:sp>
      <p:sp>
        <p:nvSpPr>
          <p:cNvPr id="6" name="Rectángulo 5"/>
          <p:cNvSpPr/>
          <p:nvPr/>
        </p:nvSpPr>
        <p:spPr>
          <a:xfrm>
            <a:off x="858592" y="1688548"/>
            <a:ext cx="6096000" cy="677108"/>
          </a:xfrm>
          <a:prstGeom prst="rect">
            <a:avLst/>
          </a:prstGeom>
        </p:spPr>
        <p:txBody>
          <a:bodyPr>
            <a:spAutoFit/>
          </a:bodyPr>
          <a:lstStyle/>
          <a:p>
            <a:r>
              <a:rPr lang="en-US" sz="2000" dirty="0">
                <a:latin typeface="Century Gothic" panose="020B0502020202020204" pitchFamily="34" charset="0"/>
                <a:hlinkClick r:id="rId7" action="ppaction://hlinkfile"/>
              </a:rPr>
              <a:t>Capital asset pricing model (C.A.P.M.)</a:t>
            </a:r>
            <a:endParaRPr lang="en-US" sz="2000" dirty="0">
              <a:latin typeface="Century Gothic" panose="020B0502020202020204" pitchFamily="34" charset="0"/>
            </a:endParaRPr>
          </a:p>
          <a:p>
            <a:r>
              <a:rPr lang="es-EC" b="1" dirty="0">
                <a:latin typeface="Century Gothic" panose="020B0502020202020204" pitchFamily="34" charset="0"/>
              </a:rPr>
              <a:t>Aplicación en el mercado de capitales del Ecuador</a:t>
            </a:r>
            <a:r>
              <a:rPr lang="es-EC" dirty="0">
                <a:latin typeface="Century Gothic" panose="020B0502020202020204" pitchFamily="34" charset="0"/>
              </a:rPr>
              <a:t>:</a:t>
            </a:r>
          </a:p>
        </p:txBody>
      </p:sp>
    </p:spTree>
    <p:extLst>
      <p:ext uri="{BB962C8B-B14F-4D97-AF65-F5344CB8AC3E}">
        <p14:creationId xmlns:p14="http://schemas.microsoft.com/office/powerpoint/2010/main" val="1046025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058400" cy="1609344"/>
          </a:xfrm>
        </p:spPr>
        <p:txBody>
          <a:bodyPr/>
          <a:lstStyle/>
          <a:p>
            <a:r>
              <a:rPr lang="es-EC" dirty="0">
                <a:latin typeface="Century Gothic" panose="020B0502020202020204" pitchFamily="34" charset="0"/>
              </a:rPr>
              <a:t>Renta variable</a:t>
            </a:r>
            <a:endParaRPr lang="es-EC" dirty="0"/>
          </a:p>
        </p:txBody>
      </p:sp>
      <p:sp>
        <p:nvSpPr>
          <p:cNvPr id="3" name="Marcador de contenido 2"/>
          <p:cNvSpPr>
            <a:spLocks noGrp="1"/>
          </p:cNvSpPr>
          <p:nvPr>
            <p:ph idx="1"/>
          </p:nvPr>
        </p:nvSpPr>
        <p:spPr>
          <a:xfrm>
            <a:off x="1069848" y="1725769"/>
            <a:ext cx="10058400" cy="4446431"/>
          </a:xfrm>
        </p:spPr>
        <p:txBody>
          <a:bodyPr/>
          <a:lstStyle/>
          <a:p>
            <a:pPr marL="0" indent="0">
              <a:buNone/>
            </a:pPr>
            <a:r>
              <a:rPr lang="es-EC" dirty="0">
                <a:latin typeface="Century Gothic" panose="020B0502020202020204" pitchFamily="34" charset="0"/>
                <a:hlinkClick r:id="rId2" action="ppaction://hlinkfile"/>
              </a:rPr>
              <a:t>Modelo de Descuento de Dividendos </a:t>
            </a:r>
            <a:r>
              <a:rPr lang="es-EC" dirty="0" err="1">
                <a:latin typeface="Century Gothic" panose="020B0502020202020204" pitchFamily="34" charset="0"/>
                <a:hlinkClick r:id="rId2" action="ppaction://hlinkfile"/>
              </a:rPr>
              <a:t>DDMs</a:t>
            </a:r>
            <a:endParaRPr lang="es-EC" dirty="0">
              <a:latin typeface="Century Gothic" panose="020B0502020202020204" pitchFamily="34" charset="0"/>
            </a:endParaRPr>
          </a:p>
          <a:p>
            <a:endParaRPr lang="es-EC" dirty="0"/>
          </a:p>
        </p:txBody>
      </p:sp>
      <p:graphicFrame>
        <p:nvGraphicFramePr>
          <p:cNvPr id="14" name="Diagrama 13"/>
          <p:cNvGraphicFramePr/>
          <p:nvPr>
            <p:extLst>
              <p:ext uri="{D42A27DB-BD31-4B8C-83A1-F6EECF244321}">
                <p14:modId xmlns:p14="http://schemas.microsoft.com/office/powerpoint/2010/main" val="1649862746"/>
              </p:ext>
            </p:extLst>
          </p:nvPr>
        </p:nvGraphicFramePr>
        <p:xfrm>
          <a:off x="1069848" y="2093976"/>
          <a:ext cx="10521138" cy="4319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p:cNvPicPr>
            <a:picLocks noChangeAspect="1"/>
          </p:cNvPicPr>
          <p:nvPr/>
        </p:nvPicPr>
        <p:blipFill>
          <a:blip r:embed="rId8"/>
          <a:stretch>
            <a:fillRect/>
          </a:stretch>
        </p:blipFill>
        <p:spPr>
          <a:xfrm>
            <a:off x="9376423" y="5526625"/>
            <a:ext cx="1990725" cy="762000"/>
          </a:xfrm>
          <a:prstGeom prst="rect">
            <a:avLst/>
          </a:prstGeom>
        </p:spPr>
      </p:pic>
    </p:spTree>
    <p:extLst>
      <p:ext uri="{BB962C8B-B14F-4D97-AF65-F5344CB8AC3E}">
        <p14:creationId xmlns:p14="http://schemas.microsoft.com/office/powerpoint/2010/main" val="868945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058400" cy="1455313"/>
          </a:xfrm>
        </p:spPr>
        <p:txBody>
          <a:bodyPr>
            <a:normAutofit/>
          </a:bodyPr>
          <a:lstStyle/>
          <a:p>
            <a:r>
              <a:rPr lang="es-EC" sz="4800" dirty="0" smtClean="0">
                <a:latin typeface="Century Gothic" panose="020B0502020202020204" pitchFamily="34" charset="0"/>
              </a:rPr>
              <a:t>Renta Variable </a:t>
            </a:r>
            <a:endParaRPr lang="es-EC" sz="4800" dirty="0">
              <a:latin typeface="Century Gothic" panose="020B0502020202020204" pitchFamily="34" charset="0"/>
            </a:endParaRPr>
          </a:p>
        </p:txBody>
      </p:sp>
      <p:graphicFrame>
        <p:nvGraphicFramePr>
          <p:cNvPr id="7" name="Diagrama 6"/>
          <p:cNvGraphicFramePr/>
          <p:nvPr>
            <p:extLst>
              <p:ext uri="{D42A27DB-BD31-4B8C-83A1-F6EECF244321}">
                <p14:modId xmlns:p14="http://schemas.microsoft.com/office/powerpoint/2010/main" val="2475600182"/>
              </p:ext>
            </p:extLst>
          </p:nvPr>
        </p:nvGraphicFramePr>
        <p:xfrm>
          <a:off x="553792" y="1987761"/>
          <a:ext cx="10522039" cy="4206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p:cNvSpPr/>
          <p:nvPr/>
        </p:nvSpPr>
        <p:spPr>
          <a:xfrm>
            <a:off x="825150" y="1341430"/>
            <a:ext cx="6096000" cy="646331"/>
          </a:xfrm>
          <a:prstGeom prst="rect">
            <a:avLst/>
          </a:prstGeom>
        </p:spPr>
        <p:txBody>
          <a:bodyPr>
            <a:spAutoFit/>
          </a:bodyPr>
          <a:lstStyle/>
          <a:p>
            <a:r>
              <a:rPr lang="es-EC" dirty="0">
                <a:latin typeface="Century Gothic" panose="020B0502020202020204" pitchFamily="34" charset="0"/>
                <a:hlinkClick r:id="rId7" action="ppaction://hlinkfile"/>
              </a:rPr>
              <a:t>Modelo de Descuento de Dividendos </a:t>
            </a:r>
            <a:r>
              <a:rPr lang="es-EC" dirty="0" err="1">
                <a:latin typeface="Century Gothic" panose="020B0502020202020204" pitchFamily="34" charset="0"/>
                <a:hlinkClick r:id="rId7" action="ppaction://hlinkfile"/>
              </a:rPr>
              <a:t>DDMs</a:t>
            </a:r>
            <a:endParaRPr lang="es-EC" dirty="0">
              <a:latin typeface="Century Gothic" panose="020B0502020202020204" pitchFamily="34" charset="0"/>
            </a:endParaRPr>
          </a:p>
          <a:p>
            <a:r>
              <a:rPr lang="es-EC" b="1" dirty="0">
                <a:latin typeface="Century Gothic" panose="020B0502020202020204" pitchFamily="34" charset="0"/>
              </a:rPr>
              <a:t>Aplicación en el mercado de capitales del Ecuador:</a:t>
            </a:r>
          </a:p>
        </p:txBody>
      </p:sp>
    </p:spTree>
    <p:extLst>
      <p:ext uri="{BB962C8B-B14F-4D97-AF65-F5344CB8AC3E}">
        <p14:creationId xmlns:p14="http://schemas.microsoft.com/office/powerpoint/2010/main" val="1981316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0058400" cy="1056068"/>
          </a:xfrm>
        </p:spPr>
        <p:txBody>
          <a:bodyPr>
            <a:normAutofit/>
          </a:bodyPr>
          <a:lstStyle/>
          <a:p>
            <a:r>
              <a:rPr lang="es-EC" sz="4800" dirty="0" smtClean="0">
                <a:latin typeface="Century Gothic" panose="020B0502020202020204" pitchFamily="34" charset="0"/>
              </a:rPr>
              <a:t>Renta variable </a:t>
            </a:r>
            <a:endParaRPr lang="es-EC" sz="4800" dirty="0">
              <a:latin typeface="Century Gothic" panose="020B0502020202020204" pitchFamily="34" charset="0"/>
            </a:endParaRPr>
          </a:p>
        </p:txBody>
      </p:sp>
      <p:sp>
        <p:nvSpPr>
          <p:cNvPr id="3" name="Marcador de contenido 2"/>
          <p:cNvSpPr>
            <a:spLocks noGrp="1"/>
          </p:cNvSpPr>
          <p:nvPr>
            <p:ph idx="1"/>
          </p:nvPr>
        </p:nvSpPr>
        <p:spPr>
          <a:xfrm>
            <a:off x="258478" y="1490342"/>
            <a:ext cx="10058400" cy="4050792"/>
          </a:xfrm>
        </p:spPr>
        <p:txBody>
          <a:bodyPr/>
          <a:lstStyle/>
          <a:p>
            <a:pPr marL="285750" indent="-285750">
              <a:buFontTx/>
              <a:buChar char="-"/>
            </a:pPr>
            <a:r>
              <a:rPr lang="es-EC" dirty="0">
                <a:latin typeface="Century Gothic" panose="020B0502020202020204" pitchFamily="34" charset="0"/>
                <a:hlinkClick r:id="rId2" action="ppaction://hlinkfile"/>
              </a:rPr>
              <a:t>Descuento</a:t>
            </a:r>
            <a:r>
              <a:rPr lang="es-EC" dirty="0">
                <a:latin typeface="Century Gothic" panose="020B0502020202020204" pitchFamily="34" charset="0"/>
              </a:rPr>
              <a:t> </a:t>
            </a:r>
            <a:r>
              <a:rPr lang="es-EC" dirty="0">
                <a:latin typeface="Century Gothic" panose="020B0502020202020204" pitchFamily="34" charset="0"/>
                <a:hlinkClick r:id="rId3" action="ppaction://hlinkfile"/>
              </a:rPr>
              <a:t>de Flujo de Caja</a:t>
            </a:r>
            <a:endParaRPr lang="es-EC" dirty="0">
              <a:latin typeface="Century Gothic" panose="020B0502020202020204" pitchFamily="34" charset="0"/>
            </a:endParaRPr>
          </a:p>
          <a:p>
            <a:pPr marL="0" indent="0">
              <a:buNone/>
            </a:pPr>
            <a:endParaRPr lang="es-EC" dirty="0"/>
          </a:p>
        </p:txBody>
      </p:sp>
      <p:graphicFrame>
        <p:nvGraphicFramePr>
          <p:cNvPr id="4" name="Diagrama 3"/>
          <p:cNvGraphicFramePr/>
          <p:nvPr>
            <p:extLst>
              <p:ext uri="{D42A27DB-BD31-4B8C-83A1-F6EECF244321}">
                <p14:modId xmlns:p14="http://schemas.microsoft.com/office/powerpoint/2010/main" val="2992725514"/>
              </p:ext>
            </p:extLst>
          </p:nvPr>
        </p:nvGraphicFramePr>
        <p:xfrm>
          <a:off x="3335628" y="1"/>
          <a:ext cx="9208393" cy="6857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80763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058400" cy="1455313"/>
          </a:xfrm>
        </p:spPr>
        <p:txBody>
          <a:bodyPr>
            <a:normAutofit/>
          </a:bodyPr>
          <a:lstStyle/>
          <a:p>
            <a:r>
              <a:rPr lang="es-EC" sz="4800" dirty="0" smtClean="0">
                <a:latin typeface="Century Gothic" panose="020B0502020202020204" pitchFamily="34" charset="0"/>
              </a:rPr>
              <a:t>RENTA VARIABLE</a:t>
            </a:r>
            <a:endParaRPr lang="es-EC" sz="4800" dirty="0">
              <a:latin typeface="Century Gothic" panose="020B0502020202020204" pitchFamily="34" charset="0"/>
            </a:endParaRPr>
          </a:p>
        </p:txBody>
      </p:sp>
      <p:sp>
        <p:nvSpPr>
          <p:cNvPr id="4" name="Rectángulo 3"/>
          <p:cNvSpPr/>
          <p:nvPr/>
        </p:nvSpPr>
        <p:spPr>
          <a:xfrm>
            <a:off x="799392" y="1455313"/>
            <a:ext cx="6096000" cy="677108"/>
          </a:xfrm>
          <a:prstGeom prst="rect">
            <a:avLst/>
          </a:prstGeom>
        </p:spPr>
        <p:txBody>
          <a:bodyPr>
            <a:spAutoFit/>
          </a:bodyPr>
          <a:lstStyle/>
          <a:p>
            <a:r>
              <a:rPr lang="es-EC" sz="2000" dirty="0">
                <a:latin typeface="Century Gothic" panose="020B0502020202020204" pitchFamily="34" charset="0"/>
                <a:hlinkClick r:id="rId2" action="ppaction://hlinkfile"/>
              </a:rPr>
              <a:t>Descuento</a:t>
            </a:r>
            <a:r>
              <a:rPr lang="es-EC" sz="2000" dirty="0">
                <a:latin typeface="Century Gothic" panose="020B0502020202020204" pitchFamily="34" charset="0"/>
              </a:rPr>
              <a:t> </a:t>
            </a:r>
            <a:r>
              <a:rPr lang="es-EC" sz="2000" dirty="0">
                <a:latin typeface="Century Gothic" panose="020B0502020202020204" pitchFamily="34" charset="0"/>
                <a:hlinkClick r:id="rId3" action="ppaction://hlinkfile"/>
              </a:rPr>
              <a:t>de Flujo de Caja</a:t>
            </a:r>
            <a:endParaRPr lang="es-EC" sz="2000" dirty="0">
              <a:latin typeface="Century Gothic" panose="020B0502020202020204" pitchFamily="34" charset="0"/>
            </a:endParaRPr>
          </a:p>
          <a:p>
            <a:r>
              <a:rPr lang="es-EC" b="1" dirty="0">
                <a:latin typeface="Century Gothic" panose="020B0502020202020204" pitchFamily="34" charset="0"/>
              </a:rPr>
              <a:t>Aplicación en el mercado de capitales del Ecuador:</a:t>
            </a:r>
          </a:p>
        </p:txBody>
      </p:sp>
      <p:graphicFrame>
        <p:nvGraphicFramePr>
          <p:cNvPr id="5" name="Diagrama 4"/>
          <p:cNvGraphicFramePr/>
          <p:nvPr>
            <p:extLst>
              <p:ext uri="{D42A27DB-BD31-4B8C-83A1-F6EECF244321}">
                <p14:modId xmlns:p14="http://schemas.microsoft.com/office/powerpoint/2010/main" val="1246317170"/>
              </p:ext>
            </p:extLst>
          </p:nvPr>
        </p:nvGraphicFramePr>
        <p:xfrm>
          <a:off x="1300766" y="2132421"/>
          <a:ext cx="9800822" cy="46240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22390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058400" cy="1416676"/>
          </a:xfrm>
        </p:spPr>
        <p:txBody>
          <a:bodyPr>
            <a:normAutofit/>
          </a:bodyPr>
          <a:lstStyle/>
          <a:p>
            <a:r>
              <a:rPr lang="es-EC" sz="4800" dirty="0" smtClean="0">
                <a:latin typeface="Century Gothic" panose="020B0502020202020204" pitchFamily="34" charset="0"/>
              </a:rPr>
              <a:t>RENTA VARIABLE</a:t>
            </a:r>
            <a:endParaRPr lang="es-EC" sz="4800" dirty="0">
              <a:latin typeface="Century Gothic" panose="020B0502020202020204" pitchFamily="34" charset="0"/>
            </a:endParaRPr>
          </a:p>
        </p:txBody>
      </p:sp>
      <p:sp>
        <p:nvSpPr>
          <p:cNvPr id="3" name="Marcador de contenido 2"/>
          <p:cNvSpPr>
            <a:spLocks noGrp="1"/>
          </p:cNvSpPr>
          <p:nvPr>
            <p:ph idx="1"/>
          </p:nvPr>
        </p:nvSpPr>
        <p:spPr>
          <a:xfrm>
            <a:off x="798490" y="1725769"/>
            <a:ext cx="10329758" cy="4446431"/>
          </a:xfrm>
        </p:spPr>
        <p:txBody>
          <a:bodyPr/>
          <a:lstStyle/>
          <a:p>
            <a:pPr marL="0" indent="0">
              <a:buNone/>
            </a:pPr>
            <a:r>
              <a:rPr lang="es-EC" dirty="0">
                <a:latin typeface="Century Gothic" panose="020B0502020202020204" pitchFamily="34" charset="0"/>
              </a:rPr>
              <a:t>Pymes el Valor patrimonial </a:t>
            </a:r>
            <a:r>
              <a:rPr lang="es-EC" dirty="0" smtClean="0">
                <a:latin typeface="Century Gothic" panose="020B0502020202020204" pitchFamily="34" charset="0"/>
              </a:rPr>
              <a:t>proporcional</a:t>
            </a:r>
          </a:p>
          <a:p>
            <a:pPr marL="0" indent="0">
              <a:buNone/>
            </a:pPr>
            <a:r>
              <a:rPr lang="es-EC" sz="1600" dirty="0">
                <a:latin typeface="Century Gothic" panose="020B0502020202020204" pitchFamily="34" charset="0"/>
              </a:rPr>
              <a:t>VALOR PATRIMONIAL PROPORCIONAL: Es el que resulta de dividir el patrimonio neto de la institución para el capital pagado y, este factor, multiplicado por el valor nominal de las acciones poseídas en la entidad a que se refiera el cálculo, luego de aplicar el sistema de corrección monetaria de los estados financieros. </a:t>
            </a:r>
            <a:endParaRPr lang="es-EC" sz="1600" dirty="0" smtClean="0">
              <a:latin typeface="Century Gothic" panose="020B0502020202020204" pitchFamily="34" charset="0"/>
            </a:endParaRPr>
          </a:p>
          <a:p>
            <a:pPr>
              <a:buFont typeface="Arial" panose="020B0604020202020204" pitchFamily="34" charset="0"/>
              <a:buChar char="•"/>
            </a:pPr>
            <a:r>
              <a:rPr lang="es-EC" sz="1600" dirty="0" smtClean="0">
                <a:latin typeface="Century Gothic" panose="020B0502020202020204" pitchFamily="34" charset="0"/>
              </a:rPr>
              <a:t>El </a:t>
            </a:r>
            <a:r>
              <a:rPr lang="es-EC" sz="1600" dirty="0">
                <a:latin typeface="Century Gothic" panose="020B0502020202020204" pitchFamily="34" charset="0"/>
              </a:rPr>
              <a:t>método del valor patrimonial proporcional permite al inversionista reflejar en libros su participación en el patrimonio de la entidad emisora, puesto que reconoce la porción de utilidades o pérdidas en los períodos que dicha entidad ha informado. </a:t>
            </a:r>
            <a:endParaRPr lang="es-EC" sz="1600" dirty="0" smtClean="0">
              <a:latin typeface="Century Gothic" panose="020B0502020202020204" pitchFamily="34" charset="0"/>
            </a:endParaRPr>
          </a:p>
          <a:p>
            <a:pPr>
              <a:buFont typeface="Arial" panose="020B0604020202020204" pitchFamily="34" charset="0"/>
              <a:buChar char="•"/>
            </a:pPr>
            <a:r>
              <a:rPr lang="es-EC" sz="1600" dirty="0" smtClean="0">
                <a:latin typeface="Century Gothic" panose="020B0502020202020204" pitchFamily="34" charset="0"/>
              </a:rPr>
              <a:t>Para </a:t>
            </a:r>
            <a:r>
              <a:rPr lang="es-EC" sz="1600" dirty="0">
                <a:latin typeface="Century Gothic" panose="020B0502020202020204" pitchFamily="34" charset="0"/>
              </a:rPr>
              <a:t>determinar el valor patrimonial proporcional de las inversiones, se deberá considerar los estados financieros de la entidad emisora de las acciones, correspondientes al mes inmediato anterior. </a:t>
            </a:r>
            <a:endParaRPr lang="es-EC" sz="1600" dirty="0" smtClean="0">
              <a:latin typeface="Century Gothic" panose="020B0502020202020204" pitchFamily="34" charset="0"/>
            </a:endParaRPr>
          </a:p>
          <a:p>
            <a:pPr marL="0" indent="0">
              <a:buNone/>
            </a:pPr>
            <a:endParaRPr lang="es-EC" dirty="0">
              <a:latin typeface="Century Gothic" panose="020B0502020202020204" pitchFamily="34" charset="0"/>
            </a:endParaRPr>
          </a:p>
          <a:p>
            <a:pPr marL="0" indent="0">
              <a:buNone/>
            </a:pPr>
            <a:endParaRPr lang="es-EC" dirty="0"/>
          </a:p>
        </p:txBody>
      </p:sp>
      <p:pic>
        <p:nvPicPr>
          <p:cNvPr id="4" name="Imagen 3"/>
          <p:cNvPicPr>
            <a:picLocks noChangeAspect="1"/>
          </p:cNvPicPr>
          <p:nvPr/>
        </p:nvPicPr>
        <p:blipFill>
          <a:blip r:embed="rId2"/>
          <a:stretch>
            <a:fillRect/>
          </a:stretch>
        </p:blipFill>
        <p:spPr>
          <a:xfrm>
            <a:off x="8964233" y="135080"/>
            <a:ext cx="2600995" cy="1885721"/>
          </a:xfrm>
          <a:prstGeom prst="rect">
            <a:avLst/>
          </a:prstGeom>
        </p:spPr>
      </p:pic>
    </p:spTree>
    <p:extLst>
      <p:ext uri="{BB962C8B-B14F-4D97-AF65-F5344CB8AC3E}">
        <p14:creationId xmlns:p14="http://schemas.microsoft.com/office/powerpoint/2010/main" val="309634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058400" cy="1493949"/>
          </a:xfrm>
        </p:spPr>
        <p:txBody>
          <a:bodyPr>
            <a:normAutofit/>
          </a:bodyPr>
          <a:lstStyle/>
          <a:p>
            <a:r>
              <a:rPr lang="es-EC" sz="4800" dirty="0" smtClean="0">
                <a:latin typeface="Century Gothic" panose="020B0502020202020204" pitchFamily="34" charset="0"/>
              </a:rPr>
              <a:t>RENTA fija</a:t>
            </a:r>
            <a:endParaRPr lang="es-EC" sz="4800" dirty="0">
              <a:latin typeface="Century Gothic" panose="020B0502020202020204" pitchFamily="34" charset="0"/>
            </a:endParaRPr>
          </a:p>
        </p:txBody>
      </p:sp>
      <p:sp>
        <p:nvSpPr>
          <p:cNvPr id="3" name="Marcador de contenido 2"/>
          <p:cNvSpPr>
            <a:spLocks noGrp="1"/>
          </p:cNvSpPr>
          <p:nvPr>
            <p:ph idx="1"/>
          </p:nvPr>
        </p:nvSpPr>
        <p:spPr>
          <a:xfrm>
            <a:off x="1005453" y="1493949"/>
            <a:ext cx="10058400" cy="4050792"/>
          </a:xfrm>
        </p:spPr>
        <p:txBody>
          <a:bodyPr/>
          <a:lstStyle/>
          <a:p>
            <a:r>
              <a:rPr lang="es-EC" dirty="0" smtClean="0">
                <a:latin typeface="Century Gothic" panose="020B0502020202020204" pitchFamily="34" charset="0"/>
                <a:hlinkClick r:id="rId2" action="ppaction://hlinkfile"/>
              </a:rPr>
              <a:t>Vector de precios</a:t>
            </a:r>
            <a:endParaRPr lang="es-EC" dirty="0" smtClean="0">
              <a:latin typeface="Century Gothic" panose="020B0502020202020204" pitchFamily="34" charset="0"/>
            </a:endParaRPr>
          </a:p>
          <a:p>
            <a:pPr marL="0" indent="0">
              <a:buNone/>
            </a:pPr>
            <a:endParaRPr lang="es-EC" dirty="0"/>
          </a:p>
        </p:txBody>
      </p:sp>
      <p:graphicFrame>
        <p:nvGraphicFramePr>
          <p:cNvPr id="5" name="Diagrama 4"/>
          <p:cNvGraphicFramePr/>
          <p:nvPr>
            <p:extLst>
              <p:ext uri="{D42A27DB-BD31-4B8C-83A1-F6EECF244321}">
                <p14:modId xmlns:p14="http://schemas.microsoft.com/office/powerpoint/2010/main" val="203532959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p:cNvSpPr txBox="1"/>
          <p:nvPr/>
        </p:nvSpPr>
        <p:spPr>
          <a:xfrm>
            <a:off x="2356832" y="5551567"/>
            <a:ext cx="7856113" cy="830997"/>
          </a:xfrm>
          <a:prstGeom prst="rect">
            <a:avLst/>
          </a:prstGeom>
          <a:noFill/>
        </p:spPr>
        <p:txBody>
          <a:bodyPr wrap="square" rtlCol="0">
            <a:spAutoFit/>
          </a:bodyPr>
          <a:lstStyle/>
          <a:p>
            <a:r>
              <a:rPr lang="es-EC" sz="1600" dirty="0" smtClean="0">
                <a:latin typeface="Century Gothic" panose="020B0502020202020204" pitchFamily="34" charset="0"/>
              </a:rPr>
              <a:t>Al determinar los precios de los instrumentos </a:t>
            </a:r>
            <a:r>
              <a:rPr lang="es-EC" sz="1600" dirty="0">
                <a:latin typeface="Century Gothic" panose="020B0502020202020204" pitchFamily="34" charset="0"/>
              </a:rPr>
              <a:t>financieros existentes el </a:t>
            </a:r>
            <a:r>
              <a:rPr lang="es-EC" sz="1600" dirty="0" smtClean="0">
                <a:latin typeface="Century Gothic" panose="020B0502020202020204" pitchFamily="34" charset="0"/>
              </a:rPr>
              <a:t>mercado, los inversionistas pueden realizar </a:t>
            </a:r>
            <a:r>
              <a:rPr lang="es-EC" sz="1600" dirty="0">
                <a:latin typeface="Century Gothic" panose="020B0502020202020204" pitchFamily="34" charset="0"/>
              </a:rPr>
              <a:t>posturas y toma las decisiones de adquirir, vender o mantener un instrumento en sus respectivos portafolios.</a:t>
            </a:r>
          </a:p>
        </p:txBody>
      </p:sp>
    </p:spTree>
    <p:extLst>
      <p:ext uri="{BB962C8B-B14F-4D97-AF65-F5344CB8AC3E}">
        <p14:creationId xmlns:p14="http://schemas.microsoft.com/office/powerpoint/2010/main" val="2560594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058400" cy="1609344"/>
          </a:xfrm>
        </p:spPr>
        <p:txBody>
          <a:bodyPr>
            <a:normAutofit/>
          </a:bodyPr>
          <a:lstStyle/>
          <a:p>
            <a:r>
              <a:rPr lang="es-EC" sz="3600" dirty="0" smtClean="0">
                <a:latin typeface="Century Gothic" panose="020B0502020202020204" pitchFamily="34" charset="0"/>
              </a:rPr>
              <a:t>ANTECEDENTES</a:t>
            </a:r>
            <a:endParaRPr lang="es-EC" sz="3600" dirty="0">
              <a:latin typeface="Century Gothic" panose="020B0502020202020204" pitchFamily="34"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649501124"/>
              </p:ext>
            </p:extLst>
          </p:nvPr>
        </p:nvGraphicFramePr>
        <p:xfrm>
          <a:off x="875763" y="476518"/>
          <a:ext cx="11783269" cy="6529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422789" y="4107019"/>
            <a:ext cx="2047875" cy="2095500"/>
          </a:xfrm>
          <a:prstGeom prst="rect">
            <a:avLst/>
          </a:prstGeom>
        </p:spPr>
      </p:pic>
    </p:spTree>
    <p:extLst>
      <p:ext uri="{BB962C8B-B14F-4D97-AF65-F5344CB8AC3E}">
        <p14:creationId xmlns:p14="http://schemas.microsoft.com/office/powerpoint/2010/main" val="29377765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058400" cy="1609344"/>
          </a:xfrm>
        </p:spPr>
        <p:txBody>
          <a:bodyPr/>
          <a:lstStyle/>
          <a:p>
            <a:r>
              <a:rPr lang="es-EC" dirty="0" smtClean="0">
                <a:latin typeface="Century Gothic" panose="020B0502020202020204" pitchFamily="34" charset="0"/>
              </a:rPr>
              <a:t>RENTA FIJA</a:t>
            </a:r>
            <a:endParaRPr lang="es-EC" dirty="0">
              <a:latin typeface="Century Gothic" panose="020B0502020202020204" pitchFamily="34" charset="0"/>
            </a:endParaRPr>
          </a:p>
        </p:txBody>
      </p:sp>
      <p:sp>
        <p:nvSpPr>
          <p:cNvPr id="3" name="Marcador de contenido 2"/>
          <p:cNvSpPr>
            <a:spLocks noGrp="1"/>
          </p:cNvSpPr>
          <p:nvPr>
            <p:ph idx="1"/>
          </p:nvPr>
        </p:nvSpPr>
        <p:spPr>
          <a:xfrm>
            <a:off x="631966" y="1464585"/>
            <a:ext cx="10058400" cy="4050792"/>
          </a:xfrm>
        </p:spPr>
        <p:txBody>
          <a:bodyPr/>
          <a:lstStyle/>
          <a:p>
            <a:pPr marL="0" indent="0">
              <a:buNone/>
            </a:pPr>
            <a:r>
              <a:rPr lang="es-EC" dirty="0">
                <a:latin typeface="Century Gothic" panose="020B0502020202020204" pitchFamily="34" charset="0"/>
                <a:hlinkClick r:id="rId2" action="ppaction://hlinkfile"/>
              </a:rPr>
              <a:t>Valor histórico de </a:t>
            </a:r>
            <a:r>
              <a:rPr lang="es-EC" dirty="0" smtClean="0">
                <a:latin typeface="Century Gothic" panose="020B0502020202020204" pitchFamily="34" charset="0"/>
                <a:hlinkClick r:id="rId2" action="ppaction://hlinkfile"/>
              </a:rPr>
              <a:t>precios</a:t>
            </a:r>
            <a:endParaRPr lang="es-EC" dirty="0" smtClean="0">
              <a:latin typeface="Century Gothic" panose="020B0502020202020204" pitchFamily="34" charset="0"/>
            </a:endParaRPr>
          </a:p>
          <a:p>
            <a:pPr marL="0" indent="0">
              <a:buNone/>
            </a:pPr>
            <a:r>
              <a:rPr lang="es-EC" sz="1600" dirty="0" smtClean="0">
                <a:latin typeface="Century Gothic" panose="020B0502020202020204" pitchFamily="34" charset="0"/>
              </a:rPr>
              <a:t>Proporciona una guía </a:t>
            </a:r>
            <a:r>
              <a:rPr lang="es-EC" sz="1600" dirty="0">
                <a:latin typeface="Century Gothic" panose="020B0502020202020204" pitchFamily="34" charset="0"/>
              </a:rPr>
              <a:t>para analizar  posturas futuras</a:t>
            </a:r>
          </a:p>
          <a:p>
            <a:pPr marL="0" indent="0">
              <a:buNone/>
            </a:pPr>
            <a:r>
              <a:rPr lang="es-EC" dirty="0">
                <a:latin typeface="Century Gothic" panose="020B0502020202020204" pitchFamily="34" charset="0"/>
                <a:hlinkClick r:id="rId3" action="ppaction://hlinkfile"/>
              </a:rPr>
              <a:t>Curvas de Rendimiento</a:t>
            </a:r>
            <a:endParaRPr lang="es-EC" dirty="0">
              <a:latin typeface="Century Gothic" panose="020B0502020202020204" pitchFamily="34" charset="0"/>
            </a:endParaRPr>
          </a:p>
          <a:p>
            <a:pPr marL="0" indent="0">
              <a:buNone/>
            </a:pPr>
            <a:r>
              <a:rPr lang="es-EC" sz="1600" dirty="0">
                <a:latin typeface="Century Gothic" panose="020B0502020202020204" pitchFamily="34" charset="0"/>
              </a:rPr>
              <a:t>Es la relación entre el rendimiento en un punto dado del tiempo y el plazo de vencimiento del instrumento financiero. De forma gráfica la curva de rendimiento proporciona información útil de valoración y negociación de los instrumentos financieros. Los analistas, con esta herramienta pretenden predecir el rendimiento a lo largo del tiempo dentro del nivel de riesgo proporcionado</a:t>
            </a:r>
          </a:p>
        </p:txBody>
      </p:sp>
      <p:pic>
        <p:nvPicPr>
          <p:cNvPr id="4" name="Imagen 3"/>
          <p:cNvPicPr>
            <a:picLocks noChangeAspect="1"/>
          </p:cNvPicPr>
          <p:nvPr/>
        </p:nvPicPr>
        <p:blipFill>
          <a:blip r:embed="rId4"/>
          <a:stretch>
            <a:fillRect/>
          </a:stretch>
        </p:blipFill>
        <p:spPr>
          <a:xfrm>
            <a:off x="3476490" y="3686573"/>
            <a:ext cx="4688715" cy="2997316"/>
          </a:xfrm>
          <a:prstGeom prst="rect">
            <a:avLst/>
          </a:prstGeom>
        </p:spPr>
      </p:pic>
    </p:spTree>
    <p:extLst>
      <p:ext uri="{BB962C8B-B14F-4D97-AF65-F5344CB8AC3E}">
        <p14:creationId xmlns:p14="http://schemas.microsoft.com/office/powerpoint/2010/main" val="1395668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69848" y="678974"/>
            <a:ext cx="10058400" cy="5515764"/>
          </a:xfrm>
        </p:spPr>
        <p:txBody>
          <a:bodyPr/>
          <a:lstStyle/>
          <a:p>
            <a:pPr marL="0" indent="0" algn="ctr">
              <a:buNone/>
            </a:pPr>
            <a:r>
              <a:rPr lang="es-EC" b="1" dirty="0">
                <a:latin typeface="Century Gothic" panose="020B0502020202020204" pitchFamily="34" charset="0"/>
              </a:rPr>
              <a:t>¿Qué razones financieras utilizan en  la emisión </a:t>
            </a:r>
            <a:r>
              <a:rPr lang="es-EC" b="1" dirty="0" smtClean="0">
                <a:latin typeface="Century Gothic" panose="020B0502020202020204" pitchFamily="34" charset="0"/>
              </a:rPr>
              <a:t>de papeles/obligaciones/valores </a:t>
            </a:r>
            <a:r>
              <a:rPr lang="es-EC" b="1" dirty="0">
                <a:latin typeface="Century Gothic" panose="020B0502020202020204" pitchFamily="34" charset="0"/>
              </a:rPr>
              <a:t>genéricos?</a:t>
            </a:r>
          </a:p>
          <a:p>
            <a:pPr marL="0" indent="0">
              <a:buNone/>
            </a:pPr>
            <a:endParaRPr lang="es-EC" dirty="0"/>
          </a:p>
        </p:txBody>
      </p:sp>
      <p:pic>
        <p:nvPicPr>
          <p:cNvPr id="4" name="Imagen 3"/>
          <p:cNvPicPr>
            <a:picLocks noChangeAspect="1"/>
          </p:cNvPicPr>
          <p:nvPr/>
        </p:nvPicPr>
        <p:blipFill>
          <a:blip r:embed="rId2"/>
          <a:stretch>
            <a:fillRect/>
          </a:stretch>
        </p:blipFill>
        <p:spPr>
          <a:xfrm>
            <a:off x="1945612" y="1917618"/>
            <a:ext cx="3819525" cy="3038475"/>
          </a:xfrm>
          <a:prstGeom prst="rect">
            <a:avLst/>
          </a:prstGeom>
        </p:spPr>
      </p:pic>
      <p:sp>
        <p:nvSpPr>
          <p:cNvPr id="5" name="CuadroTexto 4"/>
          <p:cNvSpPr txBox="1"/>
          <p:nvPr/>
        </p:nvSpPr>
        <p:spPr>
          <a:xfrm>
            <a:off x="6099048" y="2331077"/>
            <a:ext cx="4577538" cy="1661993"/>
          </a:xfrm>
          <a:prstGeom prst="rect">
            <a:avLst/>
          </a:prstGeom>
          <a:noFill/>
        </p:spPr>
        <p:txBody>
          <a:bodyPr wrap="square" rtlCol="0">
            <a:spAutoFit/>
          </a:bodyPr>
          <a:lstStyle/>
          <a:p>
            <a:pPr algn="just"/>
            <a:r>
              <a:rPr lang="es-EC" sz="1600" dirty="0">
                <a:latin typeface="Century Gothic" panose="020B0502020202020204" pitchFamily="34" charset="0"/>
              </a:rPr>
              <a:t>El 82% utiliza razones financieras en la emisión de </a:t>
            </a:r>
            <a:r>
              <a:rPr lang="es-EC" sz="1600" dirty="0" smtClean="0">
                <a:latin typeface="Century Gothic" panose="020B0502020202020204" pitchFamily="34" charset="0"/>
              </a:rPr>
              <a:t>títulos.  </a:t>
            </a:r>
            <a:r>
              <a:rPr lang="es-EC" sz="1600" dirty="0">
                <a:latin typeface="Century Gothic" panose="020B0502020202020204" pitchFamily="34" charset="0"/>
              </a:rPr>
              <a:t>El 18% no es una casa de valores estructuradora. </a:t>
            </a:r>
            <a:r>
              <a:rPr lang="es-EC" sz="1600" dirty="0" smtClean="0">
                <a:latin typeface="Century Gothic" panose="020B0502020202020204" pitchFamily="34" charset="0"/>
              </a:rPr>
              <a:t>(</a:t>
            </a:r>
            <a:r>
              <a:rPr lang="es-EC" sz="1600" dirty="0" smtClean="0">
                <a:latin typeface="Century Gothic" panose="020B0502020202020204" pitchFamily="34" charset="0"/>
                <a:hlinkClick r:id="rId3" action="ppaction://hlinkfile"/>
              </a:rPr>
              <a:t>Gráfico</a:t>
            </a:r>
            <a:r>
              <a:rPr lang="es-EC" sz="1600" dirty="0" smtClean="0">
                <a:latin typeface="Century Gothic" panose="020B0502020202020204" pitchFamily="34" charset="0"/>
              </a:rPr>
              <a:t>)</a:t>
            </a:r>
            <a:endParaRPr lang="es-EC" sz="1600" dirty="0">
              <a:latin typeface="Century Gothic" panose="020B0502020202020204" pitchFamily="34" charset="0"/>
            </a:endParaRPr>
          </a:p>
          <a:p>
            <a:endParaRPr lang="es-EC" dirty="0" smtClean="0"/>
          </a:p>
          <a:p>
            <a:r>
              <a:rPr lang="es-EC" sz="1600" dirty="0" smtClean="0">
                <a:latin typeface="Century Gothic" panose="020B0502020202020204" pitchFamily="34" charset="0"/>
              </a:rPr>
              <a:t>Permite conocer la situación económica-financiera del emisor.</a:t>
            </a:r>
            <a:endParaRPr lang="es-EC" sz="1600" dirty="0">
              <a:latin typeface="Century Gothic" panose="020B0502020202020204" pitchFamily="34" charset="0"/>
            </a:endParaRPr>
          </a:p>
        </p:txBody>
      </p:sp>
      <p:pic>
        <p:nvPicPr>
          <p:cNvPr id="2" name="Imagen 1"/>
          <p:cNvPicPr>
            <a:picLocks noChangeAspect="1"/>
          </p:cNvPicPr>
          <p:nvPr/>
        </p:nvPicPr>
        <p:blipFill>
          <a:blip r:embed="rId4"/>
          <a:stretch>
            <a:fillRect/>
          </a:stretch>
        </p:blipFill>
        <p:spPr>
          <a:xfrm>
            <a:off x="7932378" y="4314423"/>
            <a:ext cx="3195870" cy="2109840"/>
          </a:xfrm>
          <a:prstGeom prst="rect">
            <a:avLst/>
          </a:prstGeom>
        </p:spPr>
      </p:pic>
    </p:spTree>
    <p:extLst>
      <p:ext uri="{BB962C8B-B14F-4D97-AF65-F5344CB8AC3E}">
        <p14:creationId xmlns:p14="http://schemas.microsoft.com/office/powerpoint/2010/main" val="4111758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058400" cy="1609344"/>
          </a:xfrm>
        </p:spPr>
        <p:txBody>
          <a:bodyPr>
            <a:normAutofit/>
          </a:bodyPr>
          <a:lstStyle/>
          <a:p>
            <a:r>
              <a:rPr lang="es-EC" sz="4800" dirty="0" smtClean="0">
                <a:latin typeface="Century Gothic" panose="020B0502020202020204" pitchFamily="34" charset="0"/>
              </a:rPr>
              <a:t>Idea a defender 2.</a:t>
            </a:r>
            <a:endParaRPr lang="es-EC" sz="4800" dirty="0">
              <a:latin typeface="Century Gothic" panose="020B0502020202020204" pitchFamily="34" charset="0"/>
            </a:endParaRPr>
          </a:p>
        </p:txBody>
      </p:sp>
      <p:sp>
        <p:nvSpPr>
          <p:cNvPr id="5" name="CuadroTexto 4"/>
          <p:cNvSpPr txBox="1"/>
          <p:nvPr/>
        </p:nvSpPr>
        <p:spPr>
          <a:xfrm>
            <a:off x="5383369" y="1460823"/>
            <a:ext cx="6246254" cy="4308872"/>
          </a:xfrm>
          <a:prstGeom prst="rect">
            <a:avLst/>
          </a:prstGeom>
          <a:noFill/>
        </p:spPr>
        <p:txBody>
          <a:bodyPr wrap="square" rtlCol="0">
            <a:spAutoFit/>
          </a:bodyPr>
          <a:lstStyle/>
          <a:p>
            <a:r>
              <a:rPr lang="es-EC" sz="1600" dirty="0">
                <a:latin typeface="Century Gothic" panose="020B0502020202020204" pitchFamily="34" charset="0"/>
              </a:rPr>
              <a:t>E</a:t>
            </a:r>
            <a:r>
              <a:rPr lang="es-EC" sz="1600" dirty="0" smtClean="0">
                <a:latin typeface="Century Gothic" panose="020B0502020202020204" pitchFamily="34" charset="0"/>
              </a:rPr>
              <a:t>l </a:t>
            </a:r>
            <a:r>
              <a:rPr lang="es-EC" sz="1600" dirty="0">
                <a:latin typeface="Century Gothic" panose="020B0502020202020204" pitchFamily="34" charset="0"/>
              </a:rPr>
              <a:t>94% de las casas de valores no utilizan tecnología bursátil para evaluar las acciones o carteras de </a:t>
            </a:r>
            <a:r>
              <a:rPr lang="es-EC" sz="1600" dirty="0" smtClean="0">
                <a:latin typeface="Century Gothic" panose="020B0502020202020204" pitchFamily="34" charset="0"/>
              </a:rPr>
              <a:t>acciones, por:</a:t>
            </a:r>
          </a:p>
          <a:p>
            <a:pPr marL="285750" indent="-285750">
              <a:buFontTx/>
              <a:buChar char="-"/>
            </a:pPr>
            <a:r>
              <a:rPr lang="es-EC" sz="1600" dirty="0" smtClean="0">
                <a:latin typeface="Century Gothic" panose="020B0502020202020204" pitchFamily="34" charset="0"/>
              </a:rPr>
              <a:t>Un </a:t>
            </a:r>
            <a:r>
              <a:rPr lang="es-EC" sz="1600" dirty="0">
                <a:latin typeface="Century Gothic" panose="020B0502020202020204" pitchFamily="34" charset="0"/>
              </a:rPr>
              <a:t>alto costo </a:t>
            </a:r>
            <a:endParaRPr lang="es-EC" sz="1600" dirty="0" smtClean="0">
              <a:latin typeface="Century Gothic" panose="020B0502020202020204" pitchFamily="34" charset="0"/>
            </a:endParaRPr>
          </a:p>
          <a:p>
            <a:pPr marL="285750" indent="-285750">
              <a:buFontTx/>
              <a:buChar char="-"/>
            </a:pPr>
            <a:r>
              <a:rPr lang="es-EC" sz="1600" dirty="0" smtClean="0">
                <a:latin typeface="Century Gothic" panose="020B0502020202020204" pitchFamily="34" charset="0"/>
              </a:rPr>
              <a:t>No </a:t>
            </a:r>
            <a:r>
              <a:rPr lang="es-EC" sz="1600" dirty="0">
                <a:latin typeface="Century Gothic" panose="020B0502020202020204" pitchFamily="34" charset="0"/>
              </a:rPr>
              <a:t>existe demanda suficiente que les retribuya la inversión efectuada (costo-beneficio). </a:t>
            </a:r>
            <a:r>
              <a:rPr lang="es-EC" sz="1600" dirty="0" smtClean="0">
                <a:latin typeface="Century Gothic" panose="020B0502020202020204" pitchFamily="34" charset="0"/>
              </a:rPr>
              <a:t>Utilizan hojas de cálculo en </a:t>
            </a:r>
            <a:r>
              <a:rPr lang="es-EC" sz="1600" dirty="0">
                <a:latin typeface="Century Gothic" panose="020B0502020202020204" pitchFamily="34" charset="0"/>
              </a:rPr>
              <a:t>Microsoft Excel, una herramienta muy práctica, fácil de utilizar y a un costo muy inferior que un simulador/ software. </a:t>
            </a:r>
            <a:endParaRPr lang="es-EC" sz="1600" dirty="0" smtClean="0">
              <a:latin typeface="Century Gothic" panose="020B0502020202020204" pitchFamily="34" charset="0"/>
            </a:endParaRPr>
          </a:p>
          <a:p>
            <a:pPr marL="285750" indent="-285750">
              <a:buFontTx/>
              <a:buChar char="-"/>
            </a:pPr>
            <a:r>
              <a:rPr lang="es-EC" sz="1600" dirty="0" smtClean="0">
                <a:latin typeface="Century Gothic" panose="020B0502020202020204" pitchFamily="34" charset="0"/>
              </a:rPr>
              <a:t>Emplean información </a:t>
            </a:r>
            <a:r>
              <a:rPr lang="es-EC" sz="1600" dirty="0">
                <a:latin typeface="Century Gothic" panose="020B0502020202020204" pitchFamily="34" charset="0"/>
              </a:rPr>
              <a:t>proporcionada por la Bolsa de Valores de Quito</a:t>
            </a:r>
            <a:r>
              <a:rPr lang="es-EC" sz="1600" dirty="0" smtClean="0">
                <a:latin typeface="Century Gothic" panose="020B0502020202020204" pitchFamily="34" charset="0"/>
              </a:rPr>
              <a:t>.</a:t>
            </a:r>
          </a:p>
          <a:p>
            <a:endParaRPr lang="es-EC" sz="1600" dirty="0">
              <a:latin typeface="Century Gothic" panose="020B0502020202020204" pitchFamily="34" charset="0"/>
            </a:endParaRPr>
          </a:p>
          <a:p>
            <a:r>
              <a:rPr lang="es-EC" sz="1600" dirty="0" smtClean="0">
                <a:latin typeface="Century Gothic" panose="020B0502020202020204" pitchFamily="34" charset="0"/>
                <a:hlinkClick r:id="rId2" action="ppaction://hlinkfile"/>
              </a:rPr>
              <a:t>Calculadora de rendimiento de acción</a:t>
            </a:r>
          </a:p>
          <a:p>
            <a:r>
              <a:rPr lang="es-EC" sz="1600" dirty="0" smtClean="0">
                <a:latin typeface="Century Gothic" panose="020B0502020202020204" pitchFamily="34" charset="0"/>
                <a:hlinkClick r:id="rId2" action="ppaction://hlinkfile"/>
              </a:rPr>
              <a:t> </a:t>
            </a:r>
            <a:endParaRPr lang="es-EC" sz="1600" dirty="0">
              <a:latin typeface="Century Gothic" panose="020B0502020202020204" pitchFamily="34" charset="0"/>
            </a:endParaRPr>
          </a:p>
          <a:p>
            <a:r>
              <a:rPr lang="es-EC" sz="1600" dirty="0" smtClean="0">
                <a:latin typeface="Century Gothic" panose="020B0502020202020204" pitchFamily="34" charset="0"/>
              </a:rPr>
              <a:t>-  El </a:t>
            </a:r>
            <a:r>
              <a:rPr lang="es-EC" sz="1600" dirty="0">
                <a:latin typeface="Century Gothic" panose="020B0502020202020204" pitchFamily="34" charset="0"/>
              </a:rPr>
              <a:t>6% nos mencionó haber creado un software en base a información de clientes, análisis de precio ajustado, desviaciones de precio.</a:t>
            </a:r>
          </a:p>
          <a:p>
            <a:endParaRPr lang="es-EC" dirty="0"/>
          </a:p>
        </p:txBody>
      </p:sp>
      <p:pic>
        <p:nvPicPr>
          <p:cNvPr id="3" name="Imagen 2"/>
          <p:cNvPicPr>
            <a:picLocks noChangeAspect="1"/>
          </p:cNvPicPr>
          <p:nvPr/>
        </p:nvPicPr>
        <p:blipFill>
          <a:blip r:embed="rId3"/>
          <a:stretch>
            <a:fillRect/>
          </a:stretch>
        </p:blipFill>
        <p:spPr>
          <a:xfrm>
            <a:off x="1807660" y="4725460"/>
            <a:ext cx="2166619" cy="2026657"/>
          </a:xfrm>
          <a:prstGeom prst="rect">
            <a:avLst/>
          </a:prstGeom>
        </p:spPr>
      </p:pic>
      <p:pic>
        <p:nvPicPr>
          <p:cNvPr id="6" name="Imagen 5"/>
          <p:cNvPicPr>
            <a:picLocks noChangeAspect="1"/>
          </p:cNvPicPr>
          <p:nvPr/>
        </p:nvPicPr>
        <p:blipFill>
          <a:blip r:embed="rId4"/>
          <a:stretch>
            <a:fillRect/>
          </a:stretch>
        </p:blipFill>
        <p:spPr>
          <a:xfrm>
            <a:off x="725644" y="1255654"/>
            <a:ext cx="4657725" cy="3629025"/>
          </a:xfrm>
          <a:prstGeom prst="rect">
            <a:avLst/>
          </a:prstGeom>
        </p:spPr>
      </p:pic>
    </p:spTree>
    <p:extLst>
      <p:ext uri="{BB962C8B-B14F-4D97-AF65-F5344CB8AC3E}">
        <p14:creationId xmlns:p14="http://schemas.microsoft.com/office/powerpoint/2010/main" val="2305817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018332" y="754574"/>
            <a:ext cx="3971925" cy="3429000"/>
          </a:xfrm>
          <a:prstGeom prst="rect">
            <a:avLst/>
          </a:prstGeom>
        </p:spPr>
      </p:pic>
      <p:sp>
        <p:nvSpPr>
          <p:cNvPr id="5" name="CuadroTexto 4"/>
          <p:cNvSpPr txBox="1"/>
          <p:nvPr/>
        </p:nvSpPr>
        <p:spPr>
          <a:xfrm>
            <a:off x="5434885" y="754573"/>
            <a:ext cx="5035639" cy="4031873"/>
          </a:xfrm>
          <a:prstGeom prst="rect">
            <a:avLst/>
          </a:prstGeom>
          <a:noFill/>
        </p:spPr>
        <p:txBody>
          <a:bodyPr wrap="square" rtlCol="0">
            <a:spAutoFit/>
          </a:bodyPr>
          <a:lstStyle/>
          <a:p>
            <a:r>
              <a:rPr lang="es-EC" sz="1600" dirty="0" smtClean="0">
                <a:latin typeface="Century Gothic" panose="020B0502020202020204" pitchFamily="34" charset="0"/>
              </a:rPr>
              <a:t>Se </a:t>
            </a:r>
            <a:r>
              <a:rPr lang="es-EC" sz="1600" dirty="0">
                <a:latin typeface="Century Gothic" panose="020B0502020202020204" pitchFamily="34" charset="0"/>
              </a:rPr>
              <a:t>evidencia que el 88% no utiliza tecnología para el monitoreo y recuperación de </a:t>
            </a:r>
            <a:r>
              <a:rPr lang="es-EC" sz="1600" dirty="0" smtClean="0">
                <a:latin typeface="Century Gothic" panose="020B0502020202020204" pitchFamily="34" charset="0"/>
              </a:rPr>
              <a:t>instrumentos:</a:t>
            </a:r>
          </a:p>
          <a:p>
            <a:pPr marL="285750" indent="-285750">
              <a:buFontTx/>
              <a:buChar char="-"/>
            </a:pPr>
            <a:r>
              <a:rPr lang="es-EC" sz="1600" dirty="0" smtClean="0">
                <a:latin typeface="Century Gothic" panose="020B0502020202020204" pitchFamily="34" charset="0"/>
              </a:rPr>
              <a:t>El  </a:t>
            </a:r>
            <a:r>
              <a:rPr lang="es-EC" sz="1600" dirty="0">
                <a:latin typeface="Century Gothic" panose="020B0502020202020204" pitchFamily="34" charset="0"/>
              </a:rPr>
              <a:t>mercado secundario no es desarrollado (</a:t>
            </a:r>
            <a:r>
              <a:rPr lang="es-EC" sz="1600" dirty="0" smtClean="0">
                <a:latin typeface="Century Gothic" panose="020B0502020202020204" pitchFamily="34" charset="0"/>
              </a:rPr>
              <a:t>16%) </a:t>
            </a:r>
          </a:p>
          <a:p>
            <a:pPr marL="285750" indent="-285750">
              <a:buFontTx/>
              <a:buChar char="-"/>
            </a:pPr>
            <a:r>
              <a:rPr lang="es-EC" sz="1600" dirty="0" smtClean="0">
                <a:latin typeface="Century Gothic" panose="020B0502020202020204" pitchFamily="34" charset="0"/>
              </a:rPr>
              <a:t>Sistemas </a:t>
            </a:r>
            <a:r>
              <a:rPr lang="es-EC" sz="1600" dirty="0">
                <a:latin typeface="Century Gothic" panose="020B0502020202020204" pitchFamily="34" charset="0"/>
              </a:rPr>
              <a:t>proporcionados por la Bolsa de Valores como SICAV. </a:t>
            </a:r>
            <a:endParaRPr lang="es-EC" sz="1600" dirty="0" smtClean="0">
              <a:latin typeface="Century Gothic" panose="020B0502020202020204" pitchFamily="34" charset="0"/>
            </a:endParaRPr>
          </a:p>
          <a:p>
            <a:r>
              <a:rPr lang="es-EC" sz="1600" dirty="0" smtClean="0">
                <a:latin typeface="Century Gothic" panose="020B0502020202020204" pitchFamily="34" charset="0"/>
              </a:rPr>
              <a:t>      SICAV </a:t>
            </a:r>
            <a:r>
              <a:rPr lang="es-EC" sz="1600" dirty="0">
                <a:latin typeface="Century Gothic" panose="020B0502020202020204" pitchFamily="34" charset="0"/>
              </a:rPr>
              <a:t>es un proceso automático que tiene </a:t>
            </a:r>
            <a:r>
              <a:rPr lang="es-EC" sz="1600" dirty="0" smtClean="0">
                <a:latin typeface="Century Gothic" panose="020B0502020202020204" pitchFamily="34" charset="0"/>
              </a:rPr>
              <a:t>  </a:t>
            </a:r>
          </a:p>
          <a:p>
            <a:r>
              <a:rPr lang="es-EC" sz="1600" dirty="0">
                <a:latin typeface="Century Gothic" panose="020B0502020202020204" pitchFamily="34" charset="0"/>
              </a:rPr>
              <a:t> </a:t>
            </a:r>
            <a:r>
              <a:rPr lang="es-EC" sz="1600" dirty="0" smtClean="0">
                <a:latin typeface="Century Gothic" panose="020B0502020202020204" pitchFamily="34" charset="0"/>
              </a:rPr>
              <a:t>      módulos </a:t>
            </a:r>
            <a:r>
              <a:rPr lang="es-EC" sz="1600" dirty="0">
                <a:latin typeface="Century Gothic" panose="020B0502020202020204" pitchFamily="34" charset="0"/>
              </a:rPr>
              <a:t>para el correcto manejo de Back, Front Office. </a:t>
            </a:r>
          </a:p>
          <a:p>
            <a:pPr lvl="0"/>
            <a:r>
              <a:rPr lang="es-EC" sz="1600" dirty="0" smtClean="0">
                <a:latin typeface="Century Gothic" panose="020B0502020202020204" pitchFamily="34" charset="0"/>
              </a:rPr>
              <a:t>Prevención </a:t>
            </a:r>
            <a:r>
              <a:rPr lang="es-EC" sz="1600" dirty="0">
                <a:latin typeface="Century Gothic" panose="020B0502020202020204" pitchFamily="34" charset="0"/>
              </a:rPr>
              <a:t>de </a:t>
            </a:r>
            <a:r>
              <a:rPr lang="es-EC" sz="1600" dirty="0" smtClean="0">
                <a:latin typeface="Century Gothic" panose="020B0502020202020204" pitchFamily="34" charset="0"/>
              </a:rPr>
              <a:t>Lavado, el </a:t>
            </a:r>
            <a:r>
              <a:rPr lang="es-EC" sz="1600" dirty="0">
                <a:latin typeface="Century Gothic" panose="020B0502020202020204" pitchFamily="34" charset="0"/>
              </a:rPr>
              <a:t>registro de Órdenes, administración de portafolios, </a:t>
            </a:r>
            <a:r>
              <a:rPr lang="es-EC" sz="1600" dirty="0" smtClean="0">
                <a:latin typeface="Century Gothic" panose="020B0502020202020204" pitchFamily="34" charset="0"/>
              </a:rPr>
              <a:t>contable </a:t>
            </a:r>
            <a:r>
              <a:rPr lang="es-EC" sz="1600" dirty="0">
                <a:latin typeface="Century Gothic" panose="020B0502020202020204" pitchFamily="34" charset="0"/>
              </a:rPr>
              <a:t>cajas/bancos, compensaciones, cuentas por cobrar, cuentas por pagar.</a:t>
            </a:r>
          </a:p>
          <a:p>
            <a:r>
              <a:rPr lang="es-EC" sz="1600" dirty="0">
                <a:latin typeface="Century Gothic" panose="020B0502020202020204" pitchFamily="34" charset="0"/>
              </a:rPr>
              <a:t>El 12% ha creado sistemas para el manejo de información de portafolio, análisis de riesgos.</a:t>
            </a:r>
          </a:p>
        </p:txBody>
      </p:sp>
      <p:pic>
        <p:nvPicPr>
          <p:cNvPr id="2" name="Imagen 1"/>
          <p:cNvPicPr>
            <a:picLocks noChangeAspect="1"/>
          </p:cNvPicPr>
          <p:nvPr/>
        </p:nvPicPr>
        <p:blipFill>
          <a:blip r:embed="rId3"/>
          <a:stretch>
            <a:fillRect/>
          </a:stretch>
        </p:blipFill>
        <p:spPr>
          <a:xfrm>
            <a:off x="1756519" y="4786446"/>
            <a:ext cx="2495550" cy="504825"/>
          </a:xfrm>
          <a:prstGeom prst="rect">
            <a:avLst/>
          </a:prstGeom>
        </p:spPr>
      </p:pic>
    </p:spTree>
    <p:extLst>
      <p:ext uri="{BB962C8B-B14F-4D97-AF65-F5344CB8AC3E}">
        <p14:creationId xmlns:p14="http://schemas.microsoft.com/office/powerpoint/2010/main" val="1047232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058400" cy="1609344"/>
          </a:xfrm>
        </p:spPr>
        <p:txBody>
          <a:bodyPr>
            <a:normAutofit/>
          </a:bodyPr>
          <a:lstStyle/>
          <a:p>
            <a:r>
              <a:rPr lang="es-EC" sz="4800" dirty="0" smtClean="0">
                <a:latin typeface="Century Gothic" panose="020B0502020202020204" pitchFamily="34" charset="0"/>
              </a:rPr>
              <a:t>IDEA A DEFENDER 3.</a:t>
            </a:r>
            <a:endParaRPr lang="es-EC" sz="4800" dirty="0">
              <a:latin typeface="Century Gothic" panose="020B0502020202020204" pitchFamily="34" charset="0"/>
            </a:endParaRPr>
          </a:p>
        </p:txBody>
      </p:sp>
      <p:sp>
        <p:nvSpPr>
          <p:cNvPr id="5" name="CuadroTexto 4"/>
          <p:cNvSpPr txBox="1"/>
          <p:nvPr/>
        </p:nvSpPr>
        <p:spPr>
          <a:xfrm>
            <a:off x="5048517" y="1339404"/>
            <a:ext cx="6645499" cy="5047536"/>
          </a:xfrm>
          <a:prstGeom prst="rect">
            <a:avLst/>
          </a:prstGeom>
          <a:noFill/>
        </p:spPr>
        <p:txBody>
          <a:bodyPr wrap="square" rtlCol="0">
            <a:spAutoFit/>
          </a:bodyPr>
          <a:lstStyle/>
          <a:p>
            <a:r>
              <a:rPr lang="es-EC" sz="1600" dirty="0" smtClean="0">
                <a:latin typeface="Century Gothic" panose="020B0502020202020204" pitchFamily="34" charset="0"/>
              </a:rPr>
              <a:t>El </a:t>
            </a:r>
            <a:r>
              <a:rPr lang="es-EC" sz="1600" dirty="0">
                <a:latin typeface="Century Gothic" panose="020B0502020202020204" pitchFamily="34" charset="0"/>
              </a:rPr>
              <a:t>65% de las Casas de Valores consideran que es importante dicho cálculo </a:t>
            </a:r>
            <a:r>
              <a:rPr lang="es-EC" sz="1600" dirty="0" smtClean="0">
                <a:latin typeface="Century Gothic" panose="020B0502020202020204" pitchFamily="34" charset="0"/>
              </a:rPr>
              <a:t>del valor intrínseco, </a:t>
            </a:r>
            <a:r>
              <a:rPr lang="es-EC" sz="1600" dirty="0">
                <a:latin typeface="Century Gothic" panose="020B0502020202020204" pitchFamily="34" charset="0"/>
              </a:rPr>
              <a:t>es el precio de una acción o bono, que éste </a:t>
            </a:r>
            <a:r>
              <a:rPr lang="es-EC" sz="1600" i="1" dirty="0">
                <a:latin typeface="Century Gothic" panose="020B0502020202020204" pitchFamily="34" charset="0"/>
              </a:rPr>
              <a:t>debe</a:t>
            </a:r>
            <a:r>
              <a:rPr lang="es-EC" sz="1600" dirty="0">
                <a:latin typeface="Century Gothic" panose="020B0502020202020204" pitchFamily="34" charset="0"/>
              </a:rPr>
              <a:t> </a:t>
            </a:r>
            <a:r>
              <a:rPr lang="es-EC" sz="1600" dirty="0" smtClean="0">
                <a:latin typeface="Century Gothic" panose="020B0502020202020204" pitchFamily="34" charset="0"/>
              </a:rPr>
              <a:t>tener porque </a:t>
            </a:r>
            <a:r>
              <a:rPr lang="es-EC" sz="1600" dirty="0">
                <a:latin typeface="Century Gothic" panose="020B0502020202020204" pitchFamily="34" charset="0"/>
              </a:rPr>
              <a:t>establece la relación de precios empresa-mercado. </a:t>
            </a:r>
            <a:r>
              <a:rPr lang="es-EC" sz="1600" dirty="0" smtClean="0">
                <a:latin typeface="Century Gothic" panose="020B0502020202020204" pitchFamily="34" charset="0"/>
              </a:rPr>
              <a:t>Brinda </a:t>
            </a:r>
            <a:r>
              <a:rPr lang="es-EC" sz="1600" dirty="0">
                <a:latin typeface="Century Gothic" panose="020B0502020202020204" pitchFamily="34" charset="0"/>
              </a:rPr>
              <a:t>una expectativa del mercado de la acción.  </a:t>
            </a:r>
            <a:endParaRPr lang="es-EC" sz="1600" dirty="0" smtClean="0">
              <a:latin typeface="Century Gothic" panose="020B0502020202020204" pitchFamily="34" charset="0"/>
            </a:endParaRPr>
          </a:p>
          <a:p>
            <a:endParaRPr lang="es-EC" sz="1600" dirty="0" smtClean="0">
              <a:latin typeface="Century Gothic" panose="020B0502020202020204" pitchFamily="34" charset="0"/>
            </a:endParaRPr>
          </a:p>
          <a:p>
            <a:r>
              <a:rPr lang="es-EC" sz="1600" dirty="0" smtClean="0">
                <a:latin typeface="Century Gothic" panose="020B0502020202020204" pitchFamily="34" charset="0"/>
              </a:rPr>
              <a:t>El </a:t>
            </a:r>
            <a:r>
              <a:rPr lang="es-EC" sz="1600" dirty="0">
                <a:latin typeface="Century Gothic" panose="020B0502020202020204" pitchFamily="34" charset="0"/>
              </a:rPr>
              <a:t>35% realizan su evaluación  al observar  el precio último de la acción el cual sirve como guía, para analizar  posturas futuras. </a:t>
            </a:r>
            <a:endParaRPr lang="es-EC" sz="1600" dirty="0" smtClean="0">
              <a:latin typeface="Century Gothic" panose="020B0502020202020204" pitchFamily="34" charset="0"/>
            </a:endParaRPr>
          </a:p>
          <a:p>
            <a:endParaRPr lang="es-EC" sz="1600" dirty="0">
              <a:latin typeface="Century Gothic" panose="020B0502020202020204" pitchFamily="34" charset="0"/>
            </a:endParaRPr>
          </a:p>
          <a:p>
            <a:r>
              <a:rPr lang="es-EC" sz="1600" dirty="0" smtClean="0">
                <a:latin typeface="Century Gothic" panose="020B0502020202020204" pitchFamily="34" charset="0"/>
              </a:rPr>
              <a:t>Además, los </a:t>
            </a:r>
            <a:r>
              <a:rPr lang="es-EC" sz="1600" dirty="0">
                <a:latin typeface="Century Gothic" panose="020B0502020202020204" pitchFamily="34" charset="0"/>
              </a:rPr>
              <a:t>analistas consideran fundamental el determinar la Capitalización </a:t>
            </a:r>
            <a:r>
              <a:rPr lang="es-EC" sz="1600" dirty="0" smtClean="0">
                <a:latin typeface="Century Gothic" panose="020B0502020202020204" pitchFamily="34" charset="0"/>
              </a:rPr>
              <a:t>bursátil, </a:t>
            </a:r>
            <a:r>
              <a:rPr lang="es-EC" sz="1600" dirty="0">
                <a:latin typeface="Century Gothic" panose="020B0502020202020204" pitchFamily="34" charset="0"/>
              </a:rPr>
              <a:t>este indicador refleja la valoración que el mercado le da al patrimonio de una determinada empresa, según el precio al que se cotizan sus acciones. </a:t>
            </a:r>
            <a:endParaRPr lang="es-EC" sz="1600" dirty="0" smtClean="0">
              <a:latin typeface="Century Gothic" panose="020B0502020202020204" pitchFamily="34" charset="0"/>
            </a:endParaRPr>
          </a:p>
          <a:p>
            <a:endParaRPr lang="es-EC" sz="1600" dirty="0">
              <a:latin typeface="Century Gothic" panose="020B0502020202020204" pitchFamily="34" charset="0"/>
            </a:endParaRPr>
          </a:p>
          <a:p>
            <a:r>
              <a:rPr lang="es-EC" sz="1600" dirty="0" smtClean="0">
                <a:latin typeface="Century Gothic" panose="020B0502020202020204" pitchFamily="34" charset="0"/>
              </a:rPr>
              <a:t>La </a:t>
            </a:r>
            <a:r>
              <a:rPr lang="es-EC" sz="1600" dirty="0">
                <a:latin typeface="Century Gothic" panose="020B0502020202020204" pitchFamily="34" charset="0"/>
              </a:rPr>
              <a:t>capitalización bursátil es el valor que obtendría una compañía si al venderse todas sus acciones estuvieran cotizadas en Bolsa. </a:t>
            </a:r>
            <a:endParaRPr lang="es-EC" sz="1600" dirty="0" smtClean="0">
              <a:latin typeface="Century Gothic" panose="020B0502020202020204" pitchFamily="34" charset="0"/>
            </a:endParaRPr>
          </a:p>
          <a:p>
            <a:r>
              <a:rPr lang="es-EC" sz="1600" dirty="0" smtClean="0">
                <a:latin typeface="Century Gothic" panose="020B0502020202020204" pitchFamily="34" charset="0"/>
              </a:rPr>
              <a:t>De </a:t>
            </a:r>
            <a:r>
              <a:rPr lang="es-EC" sz="1600" dirty="0">
                <a:latin typeface="Century Gothic" panose="020B0502020202020204" pitchFamily="34" charset="0"/>
              </a:rPr>
              <a:t>esta manera el indicador proporciona una idea sobre el precio que el mercado le asigna a una empresa.</a:t>
            </a:r>
          </a:p>
          <a:p>
            <a:endParaRPr lang="es-EC" dirty="0"/>
          </a:p>
        </p:txBody>
      </p:sp>
      <p:pic>
        <p:nvPicPr>
          <p:cNvPr id="6" name="Imagen 5"/>
          <p:cNvPicPr>
            <a:picLocks noChangeAspect="1"/>
          </p:cNvPicPr>
          <p:nvPr/>
        </p:nvPicPr>
        <p:blipFill>
          <a:blip r:embed="rId2"/>
          <a:stretch>
            <a:fillRect/>
          </a:stretch>
        </p:blipFill>
        <p:spPr>
          <a:xfrm>
            <a:off x="457200" y="1339404"/>
            <a:ext cx="4572000" cy="3238500"/>
          </a:xfrm>
          <a:prstGeom prst="rect">
            <a:avLst/>
          </a:prstGeom>
        </p:spPr>
      </p:pic>
    </p:spTree>
    <p:extLst>
      <p:ext uri="{BB962C8B-B14F-4D97-AF65-F5344CB8AC3E}">
        <p14:creationId xmlns:p14="http://schemas.microsoft.com/office/powerpoint/2010/main" val="2950661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058400" cy="1609344"/>
          </a:xfrm>
        </p:spPr>
        <p:txBody>
          <a:bodyPr>
            <a:normAutofit/>
          </a:bodyPr>
          <a:lstStyle/>
          <a:p>
            <a:r>
              <a:rPr lang="es-EC" sz="3600" dirty="0" smtClean="0">
                <a:latin typeface="Century Gothic" panose="020B0502020202020204" pitchFamily="34" charset="0"/>
              </a:rPr>
              <a:t>CONCLUSIONES</a:t>
            </a:r>
            <a:endParaRPr lang="es-EC" sz="3600" dirty="0">
              <a:latin typeface="Century Gothic" panose="020B0502020202020204" pitchFamily="34" charset="0"/>
            </a:endParaRPr>
          </a:p>
        </p:txBody>
      </p:sp>
      <p:sp>
        <p:nvSpPr>
          <p:cNvPr id="3" name="Marcador de contenido 2"/>
          <p:cNvSpPr>
            <a:spLocks noGrp="1"/>
          </p:cNvSpPr>
          <p:nvPr>
            <p:ph idx="1"/>
          </p:nvPr>
        </p:nvSpPr>
        <p:spPr>
          <a:xfrm>
            <a:off x="413026" y="1838073"/>
            <a:ext cx="10855988" cy="3957420"/>
          </a:xfrm>
        </p:spPr>
        <p:txBody>
          <a:bodyPr>
            <a:normAutofit/>
          </a:bodyPr>
          <a:lstStyle/>
          <a:p>
            <a:pPr algn="just">
              <a:buFont typeface="Arial" panose="020B0604020202020204" pitchFamily="34" charset="0"/>
              <a:buChar char="•"/>
            </a:pPr>
            <a:r>
              <a:rPr lang="es-EC" sz="1600" dirty="0" smtClean="0">
                <a:latin typeface="Century Gothic" panose="020B0502020202020204" pitchFamily="34" charset="0"/>
              </a:rPr>
              <a:t>Durante el estudio se identificó que la metodología utilizada por los analistas de las casas de valores va acorde con la demanda del mercado, es decir un mercado poco profundo, en desarrollo.</a:t>
            </a:r>
          </a:p>
          <a:p>
            <a:pPr algn="just">
              <a:buFont typeface="Arial" panose="020B0604020202020204" pitchFamily="34" charset="0"/>
              <a:buChar char="•"/>
            </a:pPr>
            <a:r>
              <a:rPr lang="es-EC" sz="1600" dirty="0" smtClean="0">
                <a:latin typeface="Century Gothic" panose="020B0502020202020204" pitchFamily="34" charset="0"/>
              </a:rPr>
              <a:t>La </a:t>
            </a:r>
            <a:r>
              <a:rPr lang="es-EC" sz="1600" dirty="0">
                <a:latin typeface="Century Gothic" panose="020B0502020202020204" pitchFamily="34" charset="0"/>
              </a:rPr>
              <a:t>investigación arrojó que el 94% no ha desarrollado  tecnología propia  para la evaluación de acciones o cartera de acciones; y el 88% para el monitoreo y recuperación de títulos de deuda y propiedad. Este contexto, según los analistas  es atribuido a la escasa valoración de títulos de renta variable y el casi inexistente mercado secundario. Sin embargo,  las casas de valores  utilizan mecanismos proporcionados por la Bolsa de Valores de Quito </a:t>
            </a:r>
            <a:endParaRPr lang="es-EC" sz="1600" dirty="0" smtClean="0">
              <a:latin typeface="Century Gothic" panose="020B0502020202020204" pitchFamily="34" charset="0"/>
            </a:endParaRPr>
          </a:p>
          <a:p>
            <a:pPr algn="just">
              <a:buFont typeface="Arial" panose="020B0604020202020204" pitchFamily="34" charset="0"/>
              <a:buChar char="•"/>
            </a:pPr>
            <a:r>
              <a:rPr lang="es-EC" sz="1600" dirty="0" smtClean="0">
                <a:latin typeface="Century Gothic" panose="020B0502020202020204" pitchFamily="34" charset="0"/>
              </a:rPr>
              <a:t>El </a:t>
            </a:r>
            <a:r>
              <a:rPr lang="es-EC" sz="1600" dirty="0">
                <a:latin typeface="Century Gothic" panose="020B0502020202020204" pitchFamily="34" charset="0"/>
              </a:rPr>
              <a:t>65% de las Casas de Valores calculan el valor que debe tener un título, </a:t>
            </a:r>
            <a:r>
              <a:rPr lang="es-EC" sz="1600" dirty="0" smtClean="0">
                <a:latin typeface="Century Gothic" panose="020B0502020202020204" pitchFamily="34" charset="0"/>
              </a:rPr>
              <a:t>con </a:t>
            </a:r>
            <a:r>
              <a:rPr lang="es-EC" sz="1600" dirty="0">
                <a:latin typeface="Century Gothic" panose="020B0502020202020204" pitchFamily="34" charset="0"/>
              </a:rPr>
              <a:t>el propósito de </a:t>
            </a:r>
            <a:r>
              <a:rPr lang="es-EC" sz="1600" dirty="0" smtClean="0">
                <a:latin typeface="Century Gothic" panose="020B0502020202020204" pitchFamily="34" charset="0"/>
              </a:rPr>
              <a:t>tener </a:t>
            </a:r>
            <a:r>
              <a:rPr lang="es-EC" sz="1600" dirty="0">
                <a:latin typeface="Century Gothic" panose="020B0502020202020204" pitchFamily="34" charset="0"/>
              </a:rPr>
              <a:t>una dimensión del nivel de valor de acciones de la empresa y puede evidenciar un crecimiento o contracción con relación al valor que debe tener el título</a:t>
            </a:r>
          </a:p>
        </p:txBody>
      </p:sp>
      <p:pic>
        <p:nvPicPr>
          <p:cNvPr id="4" name="Imagen 3"/>
          <p:cNvPicPr>
            <a:picLocks noChangeAspect="1"/>
          </p:cNvPicPr>
          <p:nvPr/>
        </p:nvPicPr>
        <p:blipFill>
          <a:blip r:embed="rId2"/>
          <a:stretch>
            <a:fillRect/>
          </a:stretch>
        </p:blipFill>
        <p:spPr>
          <a:xfrm>
            <a:off x="8030715" y="4554499"/>
            <a:ext cx="2478445" cy="1884937"/>
          </a:xfrm>
          <a:prstGeom prst="rect">
            <a:avLst/>
          </a:prstGeom>
        </p:spPr>
      </p:pic>
    </p:spTree>
    <p:extLst>
      <p:ext uri="{BB962C8B-B14F-4D97-AF65-F5344CB8AC3E}">
        <p14:creationId xmlns:p14="http://schemas.microsoft.com/office/powerpoint/2010/main" val="21309789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058400" cy="1609344"/>
          </a:xfrm>
        </p:spPr>
        <p:txBody>
          <a:bodyPr>
            <a:normAutofit/>
          </a:bodyPr>
          <a:lstStyle/>
          <a:p>
            <a:r>
              <a:rPr lang="es-EC" sz="3600" dirty="0" smtClean="0">
                <a:latin typeface="Century Gothic" panose="020B0502020202020204" pitchFamily="34" charset="0"/>
              </a:rPr>
              <a:t>RECOMENDACIONES</a:t>
            </a:r>
            <a:endParaRPr lang="es-EC" sz="3600" dirty="0">
              <a:latin typeface="Century Gothic" panose="020B0502020202020204" pitchFamily="34" charset="0"/>
            </a:endParaRPr>
          </a:p>
        </p:txBody>
      </p:sp>
      <p:sp>
        <p:nvSpPr>
          <p:cNvPr id="3" name="Marcador de contenido 2"/>
          <p:cNvSpPr>
            <a:spLocks noGrp="1"/>
          </p:cNvSpPr>
          <p:nvPr>
            <p:ph idx="1"/>
          </p:nvPr>
        </p:nvSpPr>
        <p:spPr>
          <a:xfrm>
            <a:off x="476519" y="1686102"/>
            <a:ext cx="10651730" cy="4665372"/>
          </a:xfrm>
        </p:spPr>
        <p:txBody>
          <a:bodyPr>
            <a:normAutofit/>
          </a:bodyPr>
          <a:lstStyle/>
          <a:p>
            <a:pPr lvl="0">
              <a:buFont typeface="Arial" panose="020B0604020202020204" pitchFamily="34" charset="0"/>
              <a:buChar char="•"/>
            </a:pPr>
            <a:r>
              <a:rPr lang="es-EC" sz="1600" dirty="0">
                <a:latin typeface="Century Gothic" panose="020B0502020202020204" pitchFamily="34" charset="0"/>
              </a:rPr>
              <a:t>Mayor concentración en políticas de publicidad y capacitación de la Bolsa de Valores. Promoviendo una imagen de seguridad y eficiencia para que nuevos inversionistas se pasen a realizar aplicaciones en el mercado de capitales de Quito. </a:t>
            </a:r>
          </a:p>
          <a:p>
            <a:pPr>
              <a:buFont typeface="Arial" panose="020B0604020202020204" pitchFamily="34" charset="0"/>
              <a:buChar char="•"/>
            </a:pPr>
            <a:r>
              <a:rPr lang="es-EC" sz="1600" dirty="0">
                <a:latin typeface="Century Gothic" panose="020B0502020202020204" pitchFamily="34" charset="0"/>
              </a:rPr>
              <a:t> </a:t>
            </a:r>
            <a:r>
              <a:rPr lang="es-EC" sz="1600" dirty="0" smtClean="0">
                <a:latin typeface="Century Gothic" panose="020B0502020202020204" pitchFamily="34" charset="0"/>
              </a:rPr>
              <a:t>Restructuración </a:t>
            </a:r>
            <a:r>
              <a:rPr lang="es-EC" sz="1600" dirty="0">
                <a:latin typeface="Century Gothic" panose="020B0502020202020204" pitchFamily="34" charset="0"/>
              </a:rPr>
              <a:t>interna de las Casas de Valores de Quito, con la finalidad de que actualicen sus procesos organizacionales, financieros y tecnológicos para satisfacer las necesidades de los inversionistas y tornarse una vía más atractiva para las negociaciones de compra y venta de deuda y propiedad. </a:t>
            </a:r>
          </a:p>
          <a:p>
            <a:pPr lvl="0">
              <a:buFont typeface="Arial" panose="020B0604020202020204" pitchFamily="34" charset="0"/>
              <a:buChar char="•"/>
            </a:pPr>
            <a:r>
              <a:rPr lang="es-EC" sz="1600" dirty="0" smtClean="0">
                <a:latin typeface="Century Gothic" panose="020B0502020202020204" pitchFamily="34" charset="0"/>
              </a:rPr>
              <a:t>Revisar </a:t>
            </a:r>
            <a:r>
              <a:rPr lang="es-EC" sz="1600" dirty="0">
                <a:latin typeface="Century Gothic" panose="020B0502020202020204" pitchFamily="34" charset="0"/>
              </a:rPr>
              <a:t>políticas públicas, tributarias que incentiven al sector privado a buscar formas de financiamiento en el mercado de capitales de Quito  impulsado la economía del país.</a:t>
            </a:r>
          </a:p>
          <a:p>
            <a:pPr>
              <a:buFont typeface="Arial" panose="020B0604020202020204" pitchFamily="34" charset="0"/>
              <a:buChar char="•"/>
            </a:pPr>
            <a:r>
              <a:rPr lang="es-EC" sz="1600" dirty="0">
                <a:latin typeface="Century Gothic" panose="020B0502020202020204" pitchFamily="34" charset="0"/>
              </a:rPr>
              <a:t> </a:t>
            </a:r>
            <a:r>
              <a:rPr lang="es-EC" sz="1600" dirty="0" smtClean="0">
                <a:latin typeface="Century Gothic" panose="020B0502020202020204" pitchFamily="34" charset="0"/>
              </a:rPr>
              <a:t>Desarrollar </a:t>
            </a:r>
            <a:r>
              <a:rPr lang="es-EC" sz="1600" dirty="0">
                <a:latin typeface="Century Gothic" panose="020B0502020202020204" pitchFamily="34" charset="0"/>
              </a:rPr>
              <a:t>metodología que se ajuste al mercado ecuatoriano, permitiendo a que las predicciones no lleguen a estar distantes de la realidad del comportamiento financiero del Ecuador. Así es recomendable la utilización generalizada de construcción de curvas de rendimiento, </a:t>
            </a:r>
            <a:r>
              <a:rPr lang="es-EC" sz="1600" dirty="0" smtClean="0">
                <a:latin typeface="Century Gothic" panose="020B0502020202020204" pitchFamily="34" charset="0"/>
              </a:rPr>
              <a:t>adaptaciones del </a:t>
            </a:r>
            <a:r>
              <a:rPr lang="es-EC" sz="1600" dirty="0">
                <a:latin typeface="Century Gothic" panose="020B0502020202020204" pitchFamily="34" charset="0"/>
              </a:rPr>
              <a:t>modelo C.A.P.M y evaluación de portafolio para la cual puede ser utilizada el Modelo de </a:t>
            </a:r>
            <a:r>
              <a:rPr lang="es-EC" sz="1600" dirty="0" err="1">
                <a:latin typeface="Century Gothic" panose="020B0502020202020204" pitchFamily="34" charset="0"/>
              </a:rPr>
              <a:t>Markowitz</a:t>
            </a:r>
            <a:r>
              <a:rPr lang="es-EC" sz="1600" dirty="0">
                <a:latin typeface="Century Gothic" panose="020B0502020202020204" pitchFamily="34" charset="0"/>
              </a:rPr>
              <a:t> que contribuiría a la gestión eficiente de carteras de riesgo-retorno de las inversiones.</a:t>
            </a:r>
          </a:p>
          <a:p>
            <a:pPr>
              <a:buFont typeface="Arial" panose="020B0604020202020204" pitchFamily="34" charset="0"/>
              <a:buChar char="•"/>
            </a:pPr>
            <a:r>
              <a:rPr lang="es-EC" sz="1600" dirty="0">
                <a:latin typeface="Century Gothic" panose="020B0502020202020204" pitchFamily="34" charset="0"/>
              </a:rPr>
              <a:t> </a:t>
            </a:r>
            <a:r>
              <a:rPr lang="es-EC" sz="1600" dirty="0" smtClean="0">
                <a:latin typeface="Century Gothic" panose="020B0502020202020204" pitchFamily="34" charset="0"/>
              </a:rPr>
              <a:t>Buscar </a:t>
            </a:r>
            <a:r>
              <a:rPr lang="es-EC" sz="1600" dirty="0">
                <a:latin typeface="Century Gothic" panose="020B0502020202020204" pitchFamily="34" charset="0"/>
              </a:rPr>
              <a:t>asesoramiento en mercados más desarrollados en metodología y estrategias  para impulsar el mercado de capitales de Quito.</a:t>
            </a:r>
          </a:p>
          <a:p>
            <a:pPr marL="0" indent="0">
              <a:buNone/>
            </a:pPr>
            <a:endParaRPr lang="es-EC" dirty="0"/>
          </a:p>
        </p:txBody>
      </p:sp>
      <p:pic>
        <p:nvPicPr>
          <p:cNvPr id="4" name="Imagen 3"/>
          <p:cNvPicPr>
            <a:picLocks noChangeAspect="1"/>
          </p:cNvPicPr>
          <p:nvPr/>
        </p:nvPicPr>
        <p:blipFill>
          <a:blip r:embed="rId2"/>
          <a:stretch>
            <a:fillRect/>
          </a:stretch>
        </p:blipFill>
        <p:spPr>
          <a:xfrm>
            <a:off x="7851814" y="123240"/>
            <a:ext cx="3276435" cy="1362864"/>
          </a:xfrm>
          <a:prstGeom prst="rect">
            <a:avLst/>
          </a:prstGeom>
        </p:spPr>
      </p:pic>
    </p:spTree>
    <p:extLst>
      <p:ext uri="{BB962C8B-B14F-4D97-AF65-F5344CB8AC3E}">
        <p14:creationId xmlns:p14="http://schemas.microsoft.com/office/powerpoint/2010/main" val="4091741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058400" cy="1609344"/>
          </a:xfrm>
        </p:spPr>
        <p:txBody>
          <a:bodyPr>
            <a:noAutofit/>
          </a:bodyPr>
          <a:lstStyle/>
          <a:p>
            <a:r>
              <a:rPr lang="es-EC" sz="3600" dirty="0" smtClean="0">
                <a:latin typeface="Century Gothic" panose="020B0502020202020204" pitchFamily="34" charset="0"/>
              </a:rPr>
              <a:t>ANTECEDENTES</a:t>
            </a:r>
            <a:endParaRPr lang="es-EC" sz="3600" dirty="0">
              <a:latin typeface="Century Gothic" panose="020B05020202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09546497"/>
              </p:ext>
            </p:extLst>
          </p:nvPr>
        </p:nvGraphicFramePr>
        <p:xfrm>
          <a:off x="450761" y="1609344"/>
          <a:ext cx="10895526" cy="4500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608326" y="4005329"/>
            <a:ext cx="3368334" cy="2312965"/>
          </a:xfrm>
          <a:prstGeom prst="rect">
            <a:avLst/>
          </a:prstGeom>
        </p:spPr>
      </p:pic>
    </p:spTree>
    <p:extLst>
      <p:ext uri="{BB962C8B-B14F-4D97-AF65-F5344CB8AC3E}">
        <p14:creationId xmlns:p14="http://schemas.microsoft.com/office/powerpoint/2010/main" val="3144204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058400" cy="1609344"/>
          </a:xfrm>
        </p:spPr>
        <p:txBody>
          <a:bodyPr>
            <a:normAutofit/>
          </a:bodyPr>
          <a:lstStyle/>
          <a:p>
            <a:r>
              <a:rPr lang="es-EC" sz="3600" dirty="0" smtClean="0">
                <a:latin typeface="Century Gothic" panose="020B0502020202020204" pitchFamily="34" charset="0"/>
              </a:rPr>
              <a:t>Antecedentes</a:t>
            </a:r>
            <a:endParaRPr lang="es-EC" sz="3600" dirty="0">
              <a:latin typeface="Century Gothic" panose="020B05020202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68810097"/>
              </p:ext>
            </p:extLst>
          </p:nvPr>
        </p:nvGraphicFramePr>
        <p:xfrm>
          <a:off x="708338" y="1506829"/>
          <a:ext cx="10625069" cy="48038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1304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058400" cy="1609344"/>
          </a:xfrm>
        </p:spPr>
        <p:txBody>
          <a:bodyPr>
            <a:normAutofit/>
          </a:bodyPr>
          <a:lstStyle/>
          <a:p>
            <a:r>
              <a:rPr lang="es-EC" sz="3600" dirty="0" smtClean="0">
                <a:latin typeface="Century Gothic" panose="020B0502020202020204" pitchFamily="34" charset="0"/>
              </a:rPr>
              <a:t>Antecedentes</a:t>
            </a:r>
            <a:endParaRPr lang="es-EC" sz="3600" dirty="0">
              <a:latin typeface="Century Gothic" panose="020B0502020202020204" pitchFamily="34" charset="0"/>
            </a:endParaRPr>
          </a:p>
        </p:txBody>
      </p:sp>
      <p:graphicFrame>
        <p:nvGraphicFramePr>
          <p:cNvPr id="10" name="Marcador de contenido 9"/>
          <p:cNvGraphicFramePr>
            <a:graphicFrameLocks noGrp="1"/>
          </p:cNvGraphicFramePr>
          <p:nvPr>
            <p:ph idx="1"/>
            <p:extLst>
              <p:ext uri="{D42A27DB-BD31-4B8C-83A1-F6EECF244321}">
                <p14:modId xmlns:p14="http://schemas.microsoft.com/office/powerpoint/2010/main" val="1074688473"/>
              </p:ext>
            </p:extLst>
          </p:nvPr>
        </p:nvGraphicFramePr>
        <p:xfrm>
          <a:off x="875763" y="1609344"/>
          <a:ext cx="10252612" cy="45628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9912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058400" cy="1609344"/>
          </a:xfrm>
        </p:spPr>
        <p:txBody>
          <a:bodyPr>
            <a:normAutofit/>
          </a:bodyPr>
          <a:lstStyle/>
          <a:p>
            <a:r>
              <a:rPr lang="es-EC" sz="3600" dirty="0" smtClean="0">
                <a:latin typeface="Century Gothic" panose="020B0502020202020204" pitchFamily="34" charset="0"/>
              </a:rPr>
              <a:t>BOLSA DE VALORES DE QUITO</a:t>
            </a:r>
            <a:endParaRPr lang="es-EC" sz="3600" dirty="0">
              <a:latin typeface="Century Gothic" panose="020B05020202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07631554"/>
              </p:ext>
            </p:extLst>
          </p:nvPr>
        </p:nvGraphicFramePr>
        <p:xfrm>
          <a:off x="206063" y="1481071"/>
          <a:ext cx="11874320" cy="4687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2108714" y="1061656"/>
            <a:ext cx="2333625" cy="1095375"/>
          </a:xfrm>
          <a:prstGeom prst="rect">
            <a:avLst/>
          </a:prstGeom>
        </p:spPr>
      </p:pic>
    </p:spTree>
    <p:extLst>
      <p:ext uri="{BB962C8B-B14F-4D97-AF65-F5344CB8AC3E}">
        <p14:creationId xmlns:p14="http://schemas.microsoft.com/office/powerpoint/2010/main" val="3516434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058400" cy="1609344"/>
          </a:xfrm>
        </p:spPr>
        <p:txBody>
          <a:bodyPr>
            <a:normAutofit/>
          </a:bodyPr>
          <a:lstStyle/>
          <a:p>
            <a:r>
              <a:rPr lang="es-EC" sz="3600" dirty="0">
                <a:latin typeface="Century Gothic" panose="020B0502020202020204" pitchFamily="34" charset="0"/>
              </a:rPr>
              <a:t>Casas de Valores</a:t>
            </a:r>
          </a:p>
        </p:txBody>
      </p:sp>
      <p:sp>
        <p:nvSpPr>
          <p:cNvPr id="3" name="Marcador de contenido 2"/>
          <p:cNvSpPr>
            <a:spLocks noGrp="1"/>
          </p:cNvSpPr>
          <p:nvPr>
            <p:ph idx="1"/>
          </p:nvPr>
        </p:nvSpPr>
        <p:spPr>
          <a:xfrm>
            <a:off x="5847910" y="2043947"/>
            <a:ext cx="4210490" cy="3403816"/>
          </a:xfrm>
        </p:spPr>
        <p:txBody>
          <a:bodyPr>
            <a:noAutofit/>
          </a:bodyPr>
          <a:lstStyle/>
          <a:p>
            <a:r>
              <a:rPr lang="es-EC" sz="1600" dirty="0" smtClean="0">
                <a:latin typeface="Century Gothic" panose="020B0502020202020204" pitchFamily="34" charset="0"/>
              </a:rPr>
              <a:t>¿Qué  papel cumplen  las casas de valores para  aportar al mercado de capitales: dinamismo y fortalecimiento a la economía del país?  ¿Qué metodología utilizan para presentar información oportuna y confiable de los flujos futuros que generará el capital invertido, es decir el retorno esperado por el inversionista; así como para la estructuración de un emisor que necesita de liquidez? </a:t>
            </a:r>
            <a:endParaRPr lang="es-EC" sz="1600" dirty="0">
              <a:latin typeface="Century Gothic" panose="020B0502020202020204" pitchFamily="34" charset="0"/>
            </a:endParaRPr>
          </a:p>
        </p:txBody>
      </p:sp>
      <p:pic>
        <p:nvPicPr>
          <p:cNvPr id="4" name="Imagen 3"/>
          <p:cNvPicPr>
            <a:picLocks noChangeAspect="1"/>
          </p:cNvPicPr>
          <p:nvPr/>
        </p:nvPicPr>
        <p:blipFill>
          <a:blip r:embed="rId2"/>
          <a:stretch>
            <a:fillRect/>
          </a:stretch>
        </p:blipFill>
        <p:spPr>
          <a:xfrm>
            <a:off x="1513938" y="1332855"/>
            <a:ext cx="3251245" cy="5379604"/>
          </a:xfrm>
          <a:prstGeom prst="rect">
            <a:avLst/>
          </a:prstGeom>
        </p:spPr>
      </p:pic>
    </p:spTree>
    <p:extLst>
      <p:ext uri="{BB962C8B-B14F-4D97-AF65-F5344CB8AC3E}">
        <p14:creationId xmlns:p14="http://schemas.microsoft.com/office/powerpoint/2010/main" val="1296170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058400" cy="1609344"/>
          </a:xfrm>
        </p:spPr>
        <p:txBody>
          <a:bodyPr>
            <a:normAutofit/>
          </a:bodyPr>
          <a:lstStyle/>
          <a:p>
            <a:r>
              <a:rPr lang="es-EC" sz="3600" dirty="0">
                <a:latin typeface="Century Gothic" panose="020B0502020202020204" pitchFamily="34" charset="0"/>
              </a:rPr>
              <a:t>objetivos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09557007"/>
              </p:ext>
            </p:extLst>
          </p:nvPr>
        </p:nvGraphicFramePr>
        <p:xfrm>
          <a:off x="0" y="115910"/>
          <a:ext cx="12067503" cy="6645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4448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058400" cy="1609344"/>
          </a:xfrm>
        </p:spPr>
        <p:txBody>
          <a:bodyPr>
            <a:normAutofit/>
          </a:bodyPr>
          <a:lstStyle/>
          <a:p>
            <a:r>
              <a:rPr lang="es-EC" sz="3600" dirty="0" smtClean="0">
                <a:latin typeface="Century Gothic" panose="020B0502020202020204" pitchFamily="34" charset="0"/>
              </a:rPr>
              <a:t>POBLACIÓN OBJETO DE ESTUDIO</a:t>
            </a:r>
            <a:endParaRPr lang="es-EC" sz="3600" dirty="0">
              <a:latin typeface="Century Gothic" panose="020B0502020202020204" pitchFamily="34" charset="0"/>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2638" y="2120900"/>
            <a:ext cx="7213074" cy="4051300"/>
          </a:xfrm>
        </p:spPr>
      </p:pic>
    </p:spTree>
    <p:extLst>
      <p:ext uri="{BB962C8B-B14F-4D97-AF65-F5344CB8AC3E}">
        <p14:creationId xmlns:p14="http://schemas.microsoft.com/office/powerpoint/2010/main" val="773294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TM03090434[[fn=Madera]]</Template>
  <TotalTime>2756</TotalTime>
  <Words>2062</Words>
  <Application>Microsoft Office PowerPoint</Application>
  <PresentationFormat>Personalizado</PresentationFormat>
  <Paragraphs>144</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Tipo de madera</vt:lpstr>
      <vt:lpstr>Estudio de razones y modelos financieros usados por los analistas DE LAS CASAS DE VALORES del mercado de capitales de quito durante el período 2010-2016</vt:lpstr>
      <vt:lpstr>ANTECEDENTES</vt:lpstr>
      <vt:lpstr>ANTECEDENTES</vt:lpstr>
      <vt:lpstr>Antecedentes</vt:lpstr>
      <vt:lpstr>Antecedentes</vt:lpstr>
      <vt:lpstr>BOLSA DE VALORES DE QUITO</vt:lpstr>
      <vt:lpstr>Casas de Valores</vt:lpstr>
      <vt:lpstr>objetivos</vt:lpstr>
      <vt:lpstr>POBLACIÓN OBJETO DE ESTUDIO</vt:lpstr>
      <vt:lpstr>RECOLECCIÓN DE INFORMACIÓN </vt:lpstr>
      <vt:lpstr>IDEA A DEFENDER 1.  </vt:lpstr>
      <vt:lpstr>RENTA VARIABLE</vt:lpstr>
      <vt:lpstr>Renta variable</vt:lpstr>
      <vt:lpstr>Renta variable</vt:lpstr>
      <vt:lpstr>Renta Variable </vt:lpstr>
      <vt:lpstr>Renta variable </vt:lpstr>
      <vt:lpstr>RENTA VARIABLE</vt:lpstr>
      <vt:lpstr>RENTA VARIABLE</vt:lpstr>
      <vt:lpstr>RENTA fija</vt:lpstr>
      <vt:lpstr>RENTA FIJA</vt:lpstr>
      <vt:lpstr>Presentación de PowerPoint</vt:lpstr>
      <vt:lpstr>Idea a defender 2.</vt:lpstr>
      <vt:lpstr>Presentación de PowerPoint</vt:lpstr>
      <vt:lpstr>IDEA A DEFENDER 3.</vt:lpstr>
      <vt:lpstr>CONCLUSIONES</vt:lpstr>
      <vt:lpstr>RECOMENDACIONES</vt:lpstr>
    </vt:vector>
  </TitlesOfParts>
  <Company>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de razones y modelos financieros usados por los analistas del mercado de capitales de quito durante el período 2010-2016</dc:title>
  <dc:creator>Full name</dc:creator>
  <cp:lastModifiedBy>Usuario 3</cp:lastModifiedBy>
  <cp:revision>96</cp:revision>
  <dcterms:created xsi:type="dcterms:W3CDTF">2017-07-19T18:01:39Z</dcterms:created>
  <dcterms:modified xsi:type="dcterms:W3CDTF">2017-08-02T21:19:43Z</dcterms:modified>
</cp:coreProperties>
</file>