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34"/>
  </p:notesMasterIdLst>
  <p:handoutMasterIdLst>
    <p:handoutMasterId r:id="rId35"/>
  </p:handoutMasterIdLst>
  <p:sldIdLst>
    <p:sldId id="309" r:id="rId2"/>
    <p:sldId id="257" r:id="rId3"/>
    <p:sldId id="261" r:id="rId4"/>
    <p:sldId id="258" r:id="rId5"/>
    <p:sldId id="259" r:id="rId6"/>
    <p:sldId id="286" r:id="rId7"/>
    <p:sldId id="287" r:id="rId8"/>
    <p:sldId id="288" r:id="rId9"/>
    <p:sldId id="290" r:id="rId10"/>
    <p:sldId id="262" r:id="rId11"/>
    <p:sldId id="260" r:id="rId12"/>
    <p:sldId id="276" r:id="rId13"/>
    <p:sldId id="277" r:id="rId14"/>
    <p:sldId id="278" r:id="rId15"/>
    <p:sldId id="279" r:id="rId16"/>
    <p:sldId id="280" r:id="rId17"/>
    <p:sldId id="306" r:id="rId18"/>
    <p:sldId id="304" r:id="rId19"/>
    <p:sldId id="282" r:id="rId20"/>
    <p:sldId id="283" r:id="rId21"/>
    <p:sldId id="284" r:id="rId22"/>
    <p:sldId id="264" r:id="rId23"/>
    <p:sldId id="263" r:id="rId24"/>
    <p:sldId id="292" r:id="rId25"/>
    <p:sldId id="296" r:id="rId26"/>
    <p:sldId id="297" r:id="rId27"/>
    <p:sldId id="298" r:id="rId28"/>
    <p:sldId id="299" r:id="rId29"/>
    <p:sldId id="268" r:id="rId30"/>
    <p:sldId id="271" r:id="rId31"/>
    <p:sldId id="269" r:id="rId32"/>
    <p:sldId id="311" r:id="rId33"/>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66FF"/>
    <a:srgbClr val="FF66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4706" autoAdjust="0"/>
  </p:normalViewPr>
  <p:slideViewPr>
    <p:cSldViewPr>
      <p:cViewPr>
        <p:scale>
          <a:sx n="70" d="100"/>
          <a:sy n="70" d="100"/>
        </p:scale>
        <p:origin x="-540" y="-120"/>
      </p:cViewPr>
      <p:guideLst>
        <p:guide orient="horz" pos="2160"/>
        <p:guide pos="3840"/>
      </p:guideLst>
    </p:cSldViewPr>
  </p:slideViewPr>
  <p:notesTextViewPr>
    <p:cViewPr>
      <p:scale>
        <a:sx n="1" d="1"/>
        <a:sy n="1" d="1"/>
      </p:scale>
      <p:origin x="0" y="0"/>
    </p:cViewPr>
  </p:notesTextViewPr>
  <p:notesViewPr>
    <p:cSldViewPr showGuides="1">
      <p:cViewPr varScale="1">
        <p:scale>
          <a:sx n="88" d="100"/>
          <a:sy n="88" d="100"/>
        </p:scale>
        <p:origin x="306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F17AEA-3153-4646-BE5F-AB0F104C85B6}" type="doc">
      <dgm:prSet loTypeId="urn:microsoft.com/office/officeart/2005/8/layout/radial4" loCatId="relationship" qsTypeId="urn:microsoft.com/office/officeart/2005/8/quickstyle/simple1" qsCatId="simple" csTypeId="urn:microsoft.com/office/officeart/2005/8/colors/accent3_3" csCatId="accent3" phldr="1"/>
      <dgm:spPr/>
      <dgm:t>
        <a:bodyPr/>
        <a:lstStyle/>
        <a:p>
          <a:endParaRPr lang="es-ES"/>
        </a:p>
      </dgm:t>
    </dgm:pt>
    <dgm:pt modelId="{1440C729-A082-464E-97E8-C7F6C084BCAA}">
      <dgm:prSet phldrT="[Texto]" custT="1"/>
      <dgm:spPr/>
      <dgm:t>
        <a:bodyPr/>
        <a:lstStyle/>
        <a:p>
          <a:r>
            <a:rPr lang="es-ES" sz="1800" b="1" dirty="0" smtClean="0">
              <a:solidFill>
                <a:schemeClr val="bg2"/>
              </a:solidFill>
              <a:latin typeface="Cambria" panose="02040503050406030204" pitchFamily="18" charset="0"/>
            </a:rPr>
            <a:t>Realizar el Geodiseño y el planeamiento urbano en 3D de la parroquia Iñaquito del Distrito Metropolitano de Quito orientada al año 2050.</a:t>
          </a:r>
          <a:endParaRPr lang="es-ES" sz="1800" b="1" dirty="0">
            <a:solidFill>
              <a:schemeClr val="bg2"/>
            </a:solidFill>
            <a:latin typeface="Cambria" panose="02040503050406030204" pitchFamily="18" charset="0"/>
          </a:endParaRPr>
        </a:p>
      </dgm:t>
    </dgm:pt>
    <dgm:pt modelId="{1BC14D67-1474-4ECA-AE30-A9F795C2E064}" type="parTrans" cxnId="{EC1485B8-2AC1-4F9A-BFB4-9CEBFE8A516F}">
      <dgm:prSet/>
      <dgm:spPr/>
      <dgm:t>
        <a:bodyPr/>
        <a:lstStyle/>
        <a:p>
          <a:endParaRPr lang="es-ES" sz="1800">
            <a:solidFill>
              <a:schemeClr val="bg2"/>
            </a:solidFill>
            <a:latin typeface="Cambria" panose="02040503050406030204" pitchFamily="18" charset="0"/>
          </a:endParaRPr>
        </a:p>
      </dgm:t>
    </dgm:pt>
    <dgm:pt modelId="{73F7B3BB-8C0E-4BCE-A4A0-4E613E77D505}" type="sibTrans" cxnId="{EC1485B8-2AC1-4F9A-BFB4-9CEBFE8A516F}">
      <dgm:prSet/>
      <dgm:spPr/>
      <dgm:t>
        <a:bodyPr/>
        <a:lstStyle/>
        <a:p>
          <a:endParaRPr lang="es-ES" sz="1800">
            <a:solidFill>
              <a:schemeClr val="bg2"/>
            </a:solidFill>
            <a:latin typeface="Cambria" panose="02040503050406030204" pitchFamily="18" charset="0"/>
          </a:endParaRPr>
        </a:p>
      </dgm:t>
    </dgm:pt>
    <dgm:pt modelId="{4F85F3EF-09CE-4AD7-9B8A-378612B78109}">
      <dgm:prSet phldrT="[Texto]" custT="1"/>
      <dgm:spPr/>
      <dgm:t>
        <a:bodyPr/>
        <a:lstStyle/>
        <a:p>
          <a:pPr algn="just"/>
          <a:r>
            <a:rPr lang="es-ES" sz="1800" dirty="0" smtClean="0">
              <a:solidFill>
                <a:schemeClr val="bg2"/>
              </a:solidFill>
              <a:latin typeface="Cambria" panose="02040503050406030204" pitchFamily="18" charset="0"/>
            </a:rPr>
            <a:t>Realizar el estudio prospectivo de crecimiento urbano al año 2050 mediante proyección geométrica de la zona de estudio.</a:t>
          </a:r>
          <a:endParaRPr lang="es-ES" sz="1800" dirty="0">
            <a:solidFill>
              <a:schemeClr val="bg2"/>
            </a:solidFill>
            <a:latin typeface="Cambria" panose="02040503050406030204" pitchFamily="18" charset="0"/>
          </a:endParaRPr>
        </a:p>
      </dgm:t>
    </dgm:pt>
    <dgm:pt modelId="{3FC94EC3-6156-4112-AEF7-09AA0B5405AF}" type="parTrans" cxnId="{A048728A-04F2-42A2-A4E0-CB77B95984A7}">
      <dgm:prSet/>
      <dgm:spPr/>
      <dgm:t>
        <a:bodyPr/>
        <a:lstStyle/>
        <a:p>
          <a:endParaRPr lang="es-ES" sz="1800">
            <a:solidFill>
              <a:schemeClr val="bg2"/>
            </a:solidFill>
            <a:latin typeface="Cambria" panose="02040503050406030204" pitchFamily="18" charset="0"/>
          </a:endParaRPr>
        </a:p>
      </dgm:t>
    </dgm:pt>
    <dgm:pt modelId="{3DF665AE-890E-4E50-8DF1-772C9E906563}" type="sibTrans" cxnId="{A048728A-04F2-42A2-A4E0-CB77B95984A7}">
      <dgm:prSet/>
      <dgm:spPr/>
      <dgm:t>
        <a:bodyPr/>
        <a:lstStyle/>
        <a:p>
          <a:endParaRPr lang="es-ES" sz="1800">
            <a:solidFill>
              <a:schemeClr val="bg2"/>
            </a:solidFill>
            <a:latin typeface="Cambria" panose="02040503050406030204" pitchFamily="18" charset="0"/>
          </a:endParaRPr>
        </a:p>
      </dgm:t>
    </dgm:pt>
    <dgm:pt modelId="{02A8F947-6A93-43F0-8DFB-948B2829BF5D}">
      <dgm:prSet phldrT="[Texto]" custT="1"/>
      <dgm:spPr/>
      <dgm:t>
        <a:bodyPr/>
        <a:lstStyle/>
        <a:p>
          <a:r>
            <a:rPr lang="es-ES" sz="1800" dirty="0" smtClean="0">
              <a:solidFill>
                <a:schemeClr val="bg2"/>
              </a:solidFill>
              <a:latin typeface="Cambria" panose="02040503050406030204" pitchFamily="18" charset="0"/>
            </a:rPr>
            <a:t>Modelar el crecimiento urbano vertical de la zona de estudio en 3D con la utilización del software </a:t>
          </a:r>
          <a:r>
            <a:rPr lang="es-ES" sz="1800" dirty="0" err="1" smtClean="0">
              <a:solidFill>
                <a:schemeClr val="bg2"/>
              </a:solidFill>
              <a:latin typeface="Cambria" panose="02040503050406030204" pitchFamily="18" charset="0"/>
            </a:rPr>
            <a:t>CityEngine</a:t>
          </a:r>
          <a:r>
            <a:rPr lang="es-ES" sz="1800" dirty="0" smtClean="0">
              <a:solidFill>
                <a:schemeClr val="bg2"/>
              </a:solidFill>
              <a:latin typeface="Cambria" panose="02040503050406030204" pitchFamily="18" charset="0"/>
            </a:rPr>
            <a:t>.</a:t>
          </a:r>
          <a:endParaRPr lang="es-ES" sz="1800" dirty="0">
            <a:solidFill>
              <a:schemeClr val="bg2"/>
            </a:solidFill>
            <a:latin typeface="Cambria" panose="02040503050406030204" pitchFamily="18" charset="0"/>
          </a:endParaRPr>
        </a:p>
      </dgm:t>
    </dgm:pt>
    <dgm:pt modelId="{382F6AC3-8C75-46BE-BA23-C63E89B7D0CB}" type="parTrans" cxnId="{FD50DC60-A910-4754-A99B-8DDB31DEC163}">
      <dgm:prSet/>
      <dgm:spPr/>
      <dgm:t>
        <a:bodyPr/>
        <a:lstStyle/>
        <a:p>
          <a:endParaRPr lang="es-ES" sz="1800">
            <a:solidFill>
              <a:schemeClr val="bg2"/>
            </a:solidFill>
            <a:latin typeface="Cambria" panose="02040503050406030204" pitchFamily="18" charset="0"/>
          </a:endParaRPr>
        </a:p>
      </dgm:t>
    </dgm:pt>
    <dgm:pt modelId="{080AB84C-8C9C-4C83-BFBA-067A360830CD}" type="sibTrans" cxnId="{FD50DC60-A910-4754-A99B-8DDB31DEC163}">
      <dgm:prSet/>
      <dgm:spPr/>
      <dgm:t>
        <a:bodyPr/>
        <a:lstStyle/>
        <a:p>
          <a:endParaRPr lang="es-ES" sz="1800">
            <a:solidFill>
              <a:schemeClr val="bg2"/>
            </a:solidFill>
            <a:latin typeface="Cambria" panose="02040503050406030204" pitchFamily="18" charset="0"/>
          </a:endParaRPr>
        </a:p>
      </dgm:t>
    </dgm:pt>
    <dgm:pt modelId="{F4F31132-50ED-4CAC-8E67-15ACA93414F9}">
      <dgm:prSet/>
      <dgm:spPr/>
      <dgm:t>
        <a:bodyPr/>
        <a:lstStyle/>
        <a:p>
          <a:endParaRPr lang="es-EC" sz="1800">
            <a:solidFill>
              <a:schemeClr val="bg2"/>
            </a:solidFill>
            <a:latin typeface="Cambria" panose="02040503050406030204" pitchFamily="18" charset="0"/>
          </a:endParaRPr>
        </a:p>
      </dgm:t>
    </dgm:pt>
    <dgm:pt modelId="{9CEDFB7D-F89E-4FD1-8886-314BF4AB534E}" type="parTrans" cxnId="{0066A939-6B2C-4766-94AA-85DD41283FB2}">
      <dgm:prSet/>
      <dgm:spPr/>
      <dgm:t>
        <a:bodyPr/>
        <a:lstStyle/>
        <a:p>
          <a:endParaRPr lang="es-ES" sz="1800">
            <a:solidFill>
              <a:schemeClr val="bg2"/>
            </a:solidFill>
            <a:latin typeface="Cambria" panose="02040503050406030204" pitchFamily="18" charset="0"/>
          </a:endParaRPr>
        </a:p>
      </dgm:t>
    </dgm:pt>
    <dgm:pt modelId="{E75D1D80-440B-4817-BE20-53174D7408DA}" type="sibTrans" cxnId="{0066A939-6B2C-4766-94AA-85DD41283FB2}">
      <dgm:prSet/>
      <dgm:spPr/>
      <dgm:t>
        <a:bodyPr/>
        <a:lstStyle/>
        <a:p>
          <a:endParaRPr lang="es-ES" sz="1800">
            <a:solidFill>
              <a:schemeClr val="bg2"/>
            </a:solidFill>
            <a:latin typeface="Cambria" panose="02040503050406030204" pitchFamily="18" charset="0"/>
          </a:endParaRPr>
        </a:p>
      </dgm:t>
    </dgm:pt>
    <dgm:pt modelId="{CA901CFB-30BF-4070-B6DB-DF1ED7CAB505}">
      <dgm:prSet/>
      <dgm:spPr/>
      <dgm:t>
        <a:bodyPr/>
        <a:lstStyle/>
        <a:p>
          <a:r>
            <a:rPr lang="es-ES" smtClean="0">
              <a:solidFill>
                <a:schemeClr val="bg2"/>
              </a:solidFill>
              <a:latin typeface="Cambria" panose="02040503050406030204" pitchFamily="18" charset="0"/>
            </a:rPr>
            <a:t>Analizar las variables de influencia para lograr un modelo de ciudad sostenible y actualizar el PUOS para de la zona de estudio.</a:t>
          </a:r>
          <a:endParaRPr lang="es-ES" dirty="0">
            <a:solidFill>
              <a:schemeClr val="bg2"/>
            </a:solidFill>
            <a:latin typeface="Cambria" panose="02040503050406030204" pitchFamily="18" charset="0"/>
          </a:endParaRPr>
        </a:p>
      </dgm:t>
    </dgm:pt>
    <dgm:pt modelId="{0499D811-2108-435E-8060-A9FF0BCD1882}" type="parTrans" cxnId="{3F66BCA6-8169-4A60-98C8-11E4EB126A3B}">
      <dgm:prSet/>
      <dgm:spPr/>
      <dgm:t>
        <a:bodyPr/>
        <a:lstStyle/>
        <a:p>
          <a:endParaRPr lang="es-ES"/>
        </a:p>
      </dgm:t>
    </dgm:pt>
    <dgm:pt modelId="{7BF40AB2-A8AA-4BDC-BE69-B62CD80CE95C}" type="sibTrans" cxnId="{3F66BCA6-8169-4A60-98C8-11E4EB126A3B}">
      <dgm:prSet/>
      <dgm:spPr/>
      <dgm:t>
        <a:bodyPr/>
        <a:lstStyle/>
        <a:p>
          <a:endParaRPr lang="es-ES"/>
        </a:p>
      </dgm:t>
    </dgm:pt>
    <dgm:pt modelId="{19C02174-AA53-4F69-9B5B-83F8023244F9}" type="pres">
      <dgm:prSet presAssocID="{73F17AEA-3153-4646-BE5F-AB0F104C85B6}" presName="cycle" presStyleCnt="0">
        <dgm:presLayoutVars>
          <dgm:chMax val="1"/>
          <dgm:dir/>
          <dgm:animLvl val="ctr"/>
          <dgm:resizeHandles val="exact"/>
        </dgm:presLayoutVars>
      </dgm:prSet>
      <dgm:spPr/>
      <dgm:t>
        <a:bodyPr/>
        <a:lstStyle/>
        <a:p>
          <a:endParaRPr lang="es-EC"/>
        </a:p>
      </dgm:t>
    </dgm:pt>
    <dgm:pt modelId="{B6824130-BB64-453D-9E3C-054CA91DD58C}" type="pres">
      <dgm:prSet presAssocID="{1440C729-A082-464E-97E8-C7F6C084BCAA}" presName="centerShape" presStyleLbl="node0" presStyleIdx="0" presStyleCnt="1"/>
      <dgm:spPr/>
      <dgm:t>
        <a:bodyPr/>
        <a:lstStyle/>
        <a:p>
          <a:endParaRPr lang="es-ES"/>
        </a:p>
      </dgm:t>
    </dgm:pt>
    <dgm:pt modelId="{5F84FD2F-B0F5-4245-B6A8-72CC22BCE2E5}" type="pres">
      <dgm:prSet presAssocID="{3FC94EC3-6156-4112-AEF7-09AA0B5405AF}" presName="parTrans" presStyleLbl="bgSibTrans2D1" presStyleIdx="0" presStyleCnt="3"/>
      <dgm:spPr/>
      <dgm:t>
        <a:bodyPr/>
        <a:lstStyle/>
        <a:p>
          <a:endParaRPr lang="es-EC"/>
        </a:p>
      </dgm:t>
    </dgm:pt>
    <dgm:pt modelId="{52AC5CAB-54B8-4BDF-B56A-9DFD3B35ECE6}" type="pres">
      <dgm:prSet presAssocID="{4F85F3EF-09CE-4AD7-9B8A-378612B78109}" presName="node" presStyleLbl="node1" presStyleIdx="0" presStyleCnt="3">
        <dgm:presLayoutVars>
          <dgm:bulletEnabled val="1"/>
        </dgm:presLayoutVars>
      </dgm:prSet>
      <dgm:spPr/>
      <dgm:t>
        <a:bodyPr/>
        <a:lstStyle/>
        <a:p>
          <a:endParaRPr lang="es-ES"/>
        </a:p>
      </dgm:t>
    </dgm:pt>
    <dgm:pt modelId="{CE627141-F573-4ECA-8CAE-44CC2110B6AB}" type="pres">
      <dgm:prSet presAssocID="{0499D811-2108-435E-8060-A9FF0BCD1882}" presName="parTrans" presStyleLbl="bgSibTrans2D1" presStyleIdx="1" presStyleCnt="3"/>
      <dgm:spPr/>
      <dgm:t>
        <a:bodyPr/>
        <a:lstStyle/>
        <a:p>
          <a:endParaRPr lang="es-ES"/>
        </a:p>
      </dgm:t>
    </dgm:pt>
    <dgm:pt modelId="{D12AE920-E825-4E9C-856D-4521427EDFE7}" type="pres">
      <dgm:prSet presAssocID="{CA901CFB-30BF-4070-B6DB-DF1ED7CAB505}" presName="node" presStyleLbl="node1" presStyleIdx="1" presStyleCnt="3">
        <dgm:presLayoutVars>
          <dgm:bulletEnabled val="1"/>
        </dgm:presLayoutVars>
      </dgm:prSet>
      <dgm:spPr/>
      <dgm:t>
        <a:bodyPr/>
        <a:lstStyle/>
        <a:p>
          <a:endParaRPr lang="es-ES"/>
        </a:p>
      </dgm:t>
    </dgm:pt>
    <dgm:pt modelId="{2B2FF3E7-77E8-46D4-A5E8-B9ACFBE63CF5}" type="pres">
      <dgm:prSet presAssocID="{382F6AC3-8C75-46BE-BA23-C63E89B7D0CB}" presName="parTrans" presStyleLbl="bgSibTrans2D1" presStyleIdx="2" presStyleCnt="3"/>
      <dgm:spPr/>
      <dgm:t>
        <a:bodyPr/>
        <a:lstStyle/>
        <a:p>
          <a:endParaRPr lang="es-EC"/>
        </a:p>
      </dgm:t>
    </dgm:pt>
    <dgm:pt modelId="{E8871FDB-8B9E-4E49-A64A-723E26CD05B3}" type="pres">
      <dgm:prSet presAssocID="{02A8F947-6A93-43F0-8DFB-948B2829BF5D}" presName="node" presStyleLbl="node1" presStyleIdx="2" presStyleCnt="3">
        <dgm:presLayoutVars>
          <dgm:bulletEnabled val="1"/>
        </dgm:presLayoutVars>
      </dgm:prSet>
      <dgm:spPr/>
      <dgm:t>
        <a:bodyPr/>
        <a:lstStyle/>
        <a:p>
          <a:endParaRPr lang="es-ES"/>
        </a:p>
      </dgm:t>
    </dgm:pt>
  </dgm:ptLst>
  <dgm:cxnLst>
    <dgm:cxn modelId="{77C99943-C04C-4CAF-B9C1-B104638E7A00}" type="presOf" srcId="{382F6AC3-8C75-46BE-BA23-C63E89B7D0CB}" destId="{2B2FF3E7-77E8-46D4-A5E8-B9ACFBE63CF5}" srcOrd="0" destOrd="0" presId="urn:microsoft.com/office/officeart/2005/8/layout/radial4"/>
    <dgm:cxn modelId="{EC1485B8-2AC1-4F9A-BFB4-9CEBFE8A516F}" srcId="{73F17AEA-3153-4646-BE5F-AB0F104C85B6}" destId="{1440C729-A082-464E-97E8-C7F6C084BCAA}" srcOrd="0" destOrd="0" parTransId="{1BC14D67-1474-4ECA-AE30-A9F795C2E064}" sibTransId="{73F7B3BB-8C0E-4BCE-A4A0-4E613E77D505}"/>
    <dgm:cxn modelId="{37F7C575-FFD5-407E-9A5E-5A45E17DD398}" type="presOf" srcId="{73F17AEA-3153-4646-BE5F-AB0F104C85B6}" destId="{19C02174-AA53-4F69-9B5B-83F8023244F9}" srcOrd="0" destOrd="0" presId="urn:microsoft.com/office/officeart/2005/8/layout/radial4"/>
    <dgm:cxn modelId="{918A3324-15B5-4797-A310-9D1DF67F3367}" type="presOf" srcId="{1440C729-A082-464E-97E8-C7F6C084BCAA}" destId="{B6824130-BB64-453D-9E3C-054CA91DD58C}" srcOrd="0" destOrd="0" presId="urn:microsoft.com/office/officeart/2005/8/layout/radial4"/>
    <dgm:cxn modelId="{FD50DC60-A910-4754-A99B-8DDB31DEC163}" srcId="{1440C729-A082-464E-97E8-C7F6C084BCAA}" destId="{02A8F947-6A93-43F0-8DFB-948B2829BF5D}" srcOrd="2" destOrd="0" parTransId="{382F6AC3-8C75-46BE-BA23-C63E89B7D0CB}" sibTransId="{080AB84C-8C9C-4C83-BFBA-067A360830CD}"/>
    <dgm:cxn modelId="{C298EE40-B6B2-4D9E-AF05-C9B05B236E72}" type="presOf" srcId="{02A8F947-6A93-43F0-8DFB-948B2829BF5D}" destId="{E8871FDB-8B9E-4E49-A64A-723E26CD05B3}" srcOrd="0" destOrd="0" presId="urn:microsoft.com/office/officeart/2005/8/layout/radial4"/>
    <dgm:cxn modelId="{CD1C7CD4-0D37-42F8-BCF0-304B8A57009F}" type="presOf" srcId="{CA901CFB-30BF-4070-B6DB-DF1ED7CAB505}" destId="{D12AE920-E825-4E9C-856D-4521427EDFE7}" srcOrd="0" destOrd="0" presId="urn:microsoft.com/office/officeart/2005/8/layout/radial4"/>
    <dgm:cxn modelId="{12A4AED0-A44E-47DB-80C4-BF5A6B8BBD8C}" type="presOf" srcId="{0499D811-2108-435E-8060-A9FF0BCD1882}" destId="{CE627141-F573-4ECA-8CAE-44CC2110B6AB}" srcOrd="0" destOrd="0" presId="urn:microsoft.com/office/officeart/2005/8/layout/radial4"/>
    <dgm:cxn modelId="{54D5660B-1AA3-4029-B9CF-A80D4EC0FEA7}" type="presOf" srcId="{3FC94EC3-6156-4112-AEF7-09AA0B5405AF}" destId="{5F84FD2F-B0F5-4245-B6A8-72CC22BCE2E5}" srcOrd="0" destOrd="0" presId="urn:microsoft.com/office/officeart/2005/8/layout/radial4"/>
    <dgm:cxn modelId="{A048728A-04F2-42A2-A4E0-CB77B95984A7}" srcId="{1440C729-A082-464E-97E8-C7F6C084BCAA}" destId="{4F85F3EF-09CE-4AD7-9B8A-378612B78109}" srcOrd="0" destOrd="0" parTransId="{3FC94EC3-6156-4112-AEF7-09AA0B5405AF}" sibTransId="{3DF665AE-890E-4E50-8DF1-772C9E906563}"/>
    <dgm:cxn modelId="{3F66BCA6-8169-4A60-98C8-11E4EB126A3B}" srcId="{1440C729-A082-464E-97E8-C7F6C084BCAA}" destId="{CA901CFB-30BF-4070-B6DB-DF1ED7CAB505}" srcOrd="1" destOrd="0" parTransId="{0499D811-2108-435E-8060-A9FF0BCD1882}" sibTransId="{7BF40AB2-A8AA-4BDC-BE69-B62CD80CE95C}"/>
    <dgm:cxn modelId="{9E36DC16-05C8-4E7B-8632-038220BC6442}" type="presOf" srcId="{4F85F3EF-09CE-4AD7-9B8A-378612B78109}" destId="{52AC5CAB-54B8-4BDF-B56A-9DFD3B35ECE6}" srcOrd="0" destOrd="0" presId="urn:microsoft.com/office/officeart/2005/8/layout/radial4"/>
    <dgm:cxn modelId="{0066A939-6B2C-4766-94AA-85DD41283FB2}" srcId="{73F17AEA-3153-4646-BE5F-AB0F104C85B6}" destId="{F4F31132-50ED-4CAC-8E67-15ACA93414F9}" srcOrd="1" destOrd="0" parTransId="{9CEDFB7D-F89E-4FD1-8886-314BF4AB534E}" sibTransId="{E75D1D80-440B-4817-BE20-53174D7408DA}"/>
    <dgm:cxn modelId="{E39EA56C-D87E-4DFE-A93A-B9BFB9555035}" type="presParOf" srcId="{19C02174-AA53-4F69-9B5B-83F8023244F9}" destId="{B6824130-BB64-453D-9E3C-054CA91DD58C}" srcOrd="0" destOrd="0" presId="urn:microsoft.com/office/officeart/2005/8/layout/radial4"/>
    <dgm:cxn modelId="{2A730296-F210-443E-8430-86B98E0AFF0F}" type="presParOf" srcId="{19C02174-AA53-4F69-9B5B-83F8023244F9}" destId="{5F84FD2F-B0F5-4245-B6A8-72CC22BCE2E5}" srcOrd="1" destOrd="0" presId="urn:microsoft.com/office/officeart/2005/8/layout/radial4"/>
    <dgm:cxn modelId="{367C15A9-5900-4A23-BEEB-CF39222C70FA}" type="presParOf" srcId="{19C02174-AA53-4F69-9B5B-83F8023244F9}" destId="{52AC5CAB-54B8-4BDF-B56A-9DFD3B35ECE6}" srcOrd="2" destOrd="0" presId="urn:microsoft.com/office/officeart/2005/8/layout/radial4"/>
    <dgm:cxn modelId="{B00B6F8F-C6A8-4935-B878-700F4FBC1C8F}" type="presParOf" srcId="{19C02174-AA53-4F69-9B5B-83F8023244F9}" destId="{CE627141-F573-4ECA-8CAE-44CC2110B6AB}" srcOrd="3" destOrd="0" presId="urn:microsoft.com/office/officeart/2005/8/layout/radial4"/>
    <dgm:cxn modelId="{C971E3CD-EB7A-4368-AF82-248C010B6286}" type="presParOf" srcId="{19C02174-AA53-4F69-9B5B-83F8023244F9}" destId="{D12AE920-E825-4E9C-856D-4521427EDFE7}" srcOrd="4" destOrd="0" presId="urn:microsoft.com/office/officeart/2005/8/layout/radial4"/>
    <dgm:cxn modelId="{B78B6DD1-A9C9-4C65-B2D6-A41E2E68978B}" type="presParOf" srcId="{19C02174-AA53-4F69-9B5B-83F8023244F9}" destId="{2B2FF3E7-77E8-46D4-A5E8-B9ACFBE63CF5}" srcOrd="5" destOrd="0" presId="urn:microsoft.com/office/officeart/2005/8/layout/radial4"/>
    <dgm:cxn modelId="{4C80B6D1-B588-4A1E-BE29-BDA668D9F4E9}" type="presParOf" srcId="{19C02174-AA53-4F69-9B5B-83F8023244F9}" destId="{E8871FDB-8B9E-4E49-A64A-723E26CD05B3}"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F4A91D-543A-4806-AE5D-F4C0F096FFE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778E9CFA-9A50-403B-9900-050FA6997FFF}">
      <dgm:prSet phldrT="[Texto]" custT="1"/>
      <dgm:spPr/>
      <dgm:t>
        <a:bodyPr/>
        <a:lstStyle/>
        <a:p>
          <a:endParaRPr lang="es-EC" sz="1800" dirty="0" smtClean="0">
            <a:latin typeface="Cambria" panose="02040503050406030204" pitchFamily="18" charset="0"/>
          </a:endParaRPr>
        </a:p>
        <a:p>
          <a:endParaRPr lang="es-EC" sz="1800" dirty="0" smtClean="0">
            <a:latin typeface="Cambria" panose="02040503050406030204" pitchFamily="18" charset="0"/>
          </a:endParaRPr>
        </a:p>
        <a:p>
          <a:endParaRPr lang="es-EC" sz="1800" dirty="0" smtClean="0">
            <a:latin typeface="Cambria" panose="02040503050406030204" pitchFamily="18" charset="0"/>
          </a:endParaRPr>
        </a:p>
        <a:p>
          <a:r>
            <a:rPr lang="es-EC" sz="1800" dirty="0" smtClean="0">
              <a:latin typeface="Cambria" panose="02040503050406030204" pitchFamily="18" charset="0"/>
            </a:rPr>
            <a:t>Escenarios prospectivos</a:t>
          </a:r>
          <a:endParaRPr lang="es-EC" sz="1800" dirty="0">
            <a:latin typeface="Cambria" panose="02040503050406030204" pitchFamily="18" charset="0"/>
          </a:endParaRPr>
        </a:p>
      </dgm:t>
    </dgm:pt>
    <dgm:pt modelId="{602BFB26-083E-4178-9B85-AFBED6D4A3E3}" type="parTrans" cxnId="{D0EB335A-3979-4167-91A3-837AB8D940FE}">
      <dgm:prSet/>
      <dgm:spPr/>
      <dgm:t>
        <a:bodyPr/>
        <a:lstStyle/>
        <a:p>
          <a:endParaRPr lang="es-EC" sz="1800">
            <a:latin typeface="Cambria" panose="02040503050406030204" pitchFamily="18" charset="0"/>
          </a:endParaRPr>
        </a:p>
      </dgm:t>
    </dgm:pt>
    <dgm:pt modelId="{D79250A3-B5A8-4F7C-A9E9-B410977EC1FF}" type="sibTrans" cxnId="{D0EB335A-3979-4167-91A3-837AB8D940FE}">
      <dgm:prSet/>
      <dgm:spPr/>
      <dgm:t>
        <a:bodyPr/>
        <a:lstStyle/>
        <a:p>
          <a:endParaRPr lang="es-EC" sz="1800">
            <a:latin typeface="Cambria" panose="02040503050406030204" pitchFamily="18" charset="0"/>
          </a:endParaRPr>
        </a:p>
      </dgm:t>
    </dgm:pt>
    <dgm:pt modelId="{96E6065B-B5D4-4215-B29D-8BC4AFD0862C}">
      <dgm:prSet phldrT="[Texto]" custT="1"/>
      <dgm:spPr/>
      <dgm:t>
        <a:bodyPr/>
        <a:lstStyle/>
        <a:p>
          <a:endParaRPr lang="es-EC" sz="1800" dirty="0" smtClean="0">
            <a:latin typeface="Cambria" panose="02040503050406030204" pitchFamily="18" charset="0"/>
          </a:endParaRPr>
        </a:p>
        <a:p>
          <a:endParaRPr lang="es-EC" sz="1800" dirty="0" smtClean="0">
            <a:latin typeface="Cambria" panose="02040503050406030204" pitchFamily="18" charset="0"/>
          </a:endParaRPr>
        </a:p>
        <a:p>
          <a:endParaRPr lang="es-EC" sz="1800" dirty="0" smtClean="0">
            <a:latin typeface="Cambria" panose="02040503050406030204" pitchFamily="18" charset="0"/>
          </a:endParaRPr>
        </a:p>
        <a:p>
          <a:r>
            <a:rPr lang="es-EC" sz="1800" dirty="0" smtClean="0">
              <a:latin typeface="Cambria" panose="02040503050406030204" pitchFamily="18" charset="0"/>
            </a:rPr>
            <a:t>Paisajismo urbano</a:t>
          </a:r>
          <a:endParaRPr lang="es-EC" sz="1800" dirty="0">
            <a:latin typeface="Cambria" panose="02040503050406030204" pitchFamily="18" charset="0"/>
          </a:endParaRPr>
        </a:p>
      </dgm:t>
    </dgm:pt>
    <dgm:pt modelId="{3D6E3DA8-7520-43D2-A78E-403CED89EFB0}" type="parTrans" cxnId="{E62030D0-66ED-49BF-87BC-58B5A75FE6EB}">
      <dgm:prSet/>
      <dgm:spPr/>
      <dgm:t>
        <a:bodyPr/>
        <a:lstStyle/>
        <a:p>
          <a:endParaRPr lang="es-EC" sz="1800">
            <a:latin typeface="Cambria" panose="02040503050406030204" pitchFamily="18" charset="0"/>
          </a:endParaRPr>
        </a:p>
      </dgm:t>
    </dgm:pt>
    <dgm:pt modelId="{FB5514C8-413E-48FF-9349-9CA921AAFBB6}" type="sibTrans" cxnId="{E62030D0-66ED-49BF-87BC-58B5A75FE6EB}">
      <dgm:prSet/>
      <dgm:spPr/>
      <dgm:t>
        <a:bodyPr/>
        <a:lstStyle/>
        <a:p>
          <a:endParaRPr lang="es-EC" sz="1800">
            <a:latin typeface="Cambria" panose="02040503050406030204" pitchFamily="18" charset="0"/>
          </a:endParaRPr>
        </a:p>
      </dgm:t>
    </dgm:pt>
    <dgm:pt modelId="{F3632C78-DAC2-45F6-83D0-BB5DCDDAFCC9}">
      <dgm:prSet phldrT="[Texto]" custT="1"/>
      <dgm:spPr/>
      <dgm:t>
        <a:bodyPr/>
        <a:lstStyle/>
        <a:p>
          <a:endParaRPr lang="es-EC" sz="1800" dirty="0" smtClean="0">
            <a:latin typeface="Cambria" panose="02040503050406030204" pitchFamily="18" charset="0"/>
          </a:endParaRPr>
        </a:p>
        <a:p>
          <a:endParaRPr lang="es-EC" sz="1800" dirty="0" smtClean="0">
            <a:latin typeface="Cambria" panose="02040503050406030204" pitchFamily="18" charset="0"/>
          </a:endParaRPr>
        </a:p>
        <a:p>
          <a:endParaRPr lang="es-EC" sz="1800" dirty="0" smtClean="0">
            <a:latin typeface="Cambria" panose="02040503050406030204" pitchFamily="18" charset="0"/>
          </a:endParaRPr>
        </a:p>
        <a:p>
          <a:r>
            <a:rPr lang="es-EC" sz="1800" dirty="0" smtClean="0">
              <a:latin typeface="Cambria" panose="02040503050406030204" pitchFamily="18" charset="0"/>
            </a:rPr>
            <a:t>Crecimiento poblacional</a:t>
          </a:r>
          <a:endParaRPr lang="es-EC" sz="1800" dirty="0">
            <a:latin typeface="Cambria" panose="02040503050406030204" pitchFamily="18" charset="0"/>
          </a:endParaRPr>
        </a:p>
      </dgm:t>
    </dgm:pt>
    <dgm:pt modelId="{3FC6823B-B424-4267-BB19-30F58C9D16AE}" type="parTrans" cxnId="{9F2A60F5-3608-4807-A097-7A976FB3B338}">
      <dgm:prSet/>
      <dgm:spPr/>
      <dgm:t>
        <a:bodyPr/>
        <a:lstStyle/>
        <a:p>
          <a:endParaRPr lang="es-EC" sz="1800">
            <a:latin typeface="Cambria" panose="02040503050406030204" pitchFamily="18" charset="0"/>
          </a:endParaRPr>
        </a:p>
      </dgm:t>
    </dgm:pt>
    <dgm:pt modelId="{9C02C211-A063-46FB-A56B-020353EC0BD1}" type="sibTrans" cxnId="{9F2A60F5-3608-4807-A097-7A976FB3B338}">
      <dgm:prSet/>
      <dgm:spPr/>
      <dgm:t>
        <a:bodyPr/>
        <a:lstStyle/>
        <a:p>
          <a:endParaRPr lang="es-EC" sz="1800">
            <a:latin typeface="Cambria" panose="02040503050406030204" pitchFamily="18" charset="0"/>
          </a:endParaRPr>
        </a:p>
      </dgm:t>
    </dgm:pt>
    <dgm:pt modelId="{6E107B16-4B81-4924-BA67-610304C5EC9C}" type="pres">
      <dgm:prSet presAssocID="{CCF4A91D-543A-4806-AE5D-F4C0F096FFE4}" presName="Name0" presStyleCnt="0">
        <dgm:presLayoutVars>
          <dgm:dir/>
          <dgm:resizeHandles val="exact"/>
        </dgm:presLayoutVars>
      </dgm:prSet>
      <dgm:spPr/>
      <dgm:t>
        <a:bodyPr/>
        <a:lstStyle/>
        <a:p>
          <a:endParaRPr lang="es-ES"/>
        </a:p>
      </dgm:t>
    </dgm:pt>
    <dgm:pt modelId="{575FF8F0-4DC3-48B2-96AB-71D13547EE7F}" type="pres">
      <dgm:prSet presAssocID="{778E9CFA-9A50-403B-9900-050FA6997FFF}" presName="compNode" presStyleCnt="0"/>
      <dgm:spPr/>
    </dgm:pt>
    <dgm:pt modelId="{3219804D-4F08-4A0A-81CB-622B18D459F7}" type="pres">
      <dgm:prSet presAssocID="{778E9CFA-9A50-403B-9900-050FA6997FFF}" presName="pictRect" presStyleLbl="node1" presStyleIdx="0" presStyleCnt="3" custScaleY="182258" custLinFactNeighborX="-63" custLinFactNeighborY="399"/>
      <dgm:spPr>
        <a:blipFill rotWithShape="1">
          <a:blip xmlns:r="http://schemas.openxmlformats.org/officeDocument/2006/relationships" r:embed="rId1"/>
          <a:stretch>
            <a:fillRect/>
          </a:stretch>
        </a:blipFill>
      </dgm:spPr>
    </dgm:pt>
    <dgm:pt modelId="{401C9139-AE17-458B-92DA-D6A92DEC6ECE}" type="pres">
      <dgm:prSet presAssocID="{778E9CFA-9A50-403B-9900-050FA6997FFF}" presName="textRect" presStyleLbl="revTx" presStyleIdx="0" presStyleCnt="3" custLinFactNeighborX="-63" custLinFactNeighborY="79940">
        <dgm:presLayoutVars>
          <dgm:bulletEnabled val="1"/>
        </dgm:presLayoutVars>
      </dgm:prSet>
      <dgm:spPr/>
      <dgm:t>
        <a:bodyPr/>
        <a:lstStyle/>
        <a:p>
          <a:endParaRPr lang="es-EC"/>
        </a:p>
      </dgm:t>
    </dgm:pt>
    <dgm:pt modelId="{02A70240-3F80-4884-806F-F3317FA25E31}" type="pres">
      <dgm:prSet presAssocID="{D79250A3-B5A8-4F7C-A9E9-B410977EC1FF}" presName="sibTrans" presStyleLbl="sibTrans2D1" presStyleIdx="0" presStyleCnt="0"/>
      <dgm:spPr/>
      <dgm:t>
        <a:bodyPr/>
        <a:lstStyle/>
        <a:p>
          <a:endParaRPr lang="es-ES"/>
        </a:p>
      </dgm:t>
    </dgm:pt>
    <dgm:pt modelId="{9EC4ECBF-9038-493A-A77F-2AF72F511BFB}" type="pres">
      <dgm:prSet presAssocID="{96E6065B-B5D4-4215-B29D-8BC4AFD0862C}" presName="compNode" presStyleCnt="0"/>
      <dgm:spPr/>
    </dgm:pt>
    <dgm:pt modelId="{DA8745BB-3E0B-4DAD-A0DF-1A65DA50A491}" type="pres">
      <dgm:prSet presAssocID="{96E6065B-B5D4-4215-B29D-8BC4AFD0862C}" presName="pictRect" presStyleLbl="node1" presStyleIdx="1" presStyleCnt="3" custScaleY="182258"/>
      <dgm:spPr>
        <a:blipFill rotWithShape="1">
          <a:blip xmlns:r="http://schemas.openxmlformats.org/officeDocument/2006/relationships" r:embed="rId2"/>
          <a:stretch>
            <a:fillRect/>
          </a:stretch>
        </a:blipFill>
      </dgm:spPr>
    </dgm:pt>
    <dgm:pt modelId="{EEA30EEC-18B1-410E-9906-D7019D08A2D0}" type="pres">
      <dgm:prSet presAssocID="{96E6065B-B5D4-4215-B29D-8BC4AFD0862C}" presName="textRect" presStyleLbl="revTx" presStyleIdx="1" presStyleCnt="3" custLinFactY="8599" custLinFactNeighborX="-3001" custLinFactNeighborY="100000">
        <dgm:presLayoutVars>
          <dgm:bulletEnabled val="1"/>
        </dgm:presLayoutVars>
      </dgm:prSet>
      <dgm:spPr/>
      <dgm:t>
        <a:bodyPr/>
        <a:lstStyle/>
        <a:p>
          <a:endParaRPr lang="es-EC"/>
        </a:p>
      </dgm:t>
    </dgm:pt>
    <dgm:pt modelId="{F1A75AB3-9247-4B25-BAC1-80531FB716A4}" type="pres">
      <dgm:prSet presAssocID="{FB5514C8-413E-48FF-9349-9CA921AAFBB6}" presName="sibTrans" presStyleLbl="sibTrans2D1" presStyleIdx="0" presStyleCnt="0"/>
      <dgm:spPr/>
      <dgm:t>
        <a:bodyPr/>
        <a:lstStyle/>
        <a:p>
          <a:endParaRPr lang="es-ES"/>
        </a:p>
      </dgm:t>
    </dgm:pt>
    <dgm:pt modelId="{D88BE826-C2F7-4234-A111-C87ACE4B135A}" type="pres">
      <dgm:prSet presAssocID="{F3632C78-DAC2-45F6-83D0-BB5DCDDAFCC9}" presName="compNode" presStyleCnt="0"/>
      <dgm:spPr/>
    </dgm:pt>
    <dgm:pt modelId="{573B90DC-1ACE-491A-BEB8-B6A1C3B26997}" type="pres">
      <dgm:prSet presAssocID="{F3632C78-DAC2-45F6-83D0-BB5DCDDAFCC9}" presName="pictRect" presStyleLbl="node1" presStyleIdx="2" presStyleCnt="3" custScaleY="182258"/>
      <dgm:spPr>
        <a:blipFill rotWithShape="1">
          <a:blip xmlns:r="http://schemas.openxmlformats.org/officeDocument/2006/relationships" r:embed="rId3"/>
          <a:stretch>
            <a:fillRect/>
          </a:stretch>
        </a:blipFill>
      </dgm:spPr>
    </dgm:pt>
    <dgm:pt modelId="{127E2643-12E8-434C-95E3-D1285929BDCC}" type="pres">
      <dgm:prSet presAssocID="{F3632C78-DAC2-45F6-83D0-BB5DCDDAFCC9}" presName="textRect" presStyleLbl="revTx" presStyleIdx="2" presStyleCnt="3" custLinFactY="16689" custLinFactNeighborX="21" custLinFactNeighborY="100000">
        <dgm:presLayoutVars>
          <dgm:bulletEnabled val="1"/>
        </dgm:presLayoutVars>
      </dgm:prSet>
      <dgm:spPr/>
      <dgm:t>
        <a:bodyPr/>
        <a:lstStyle/>
        <a:p>
          <a:endParaRPr lang="es-ES"/>
        </a:p>
      </dgm:t>
    </dgm:pt>
  </dgm:ptLst>
  <dgm:cxnLst>
    <dgm:cxn modelId="{46FFAD21-9DDB-4919-924E-961DF6DBA1C5}" type="presOf" srcId="{96E6065B-B5D4-4215-B29D-8BC4AFD0862C}" destId="{EEA30EEC-18B1-410E-9906-D7019D08A2D0}" srcOrd="0" destOrd="0" presId="urn:microsoft.com/office/officeart/2005/8/layout/pList1"/>
    <dgm:cxn modelId="{903BB7E2-C862-4956-A499-22CAA9341EC3}" type="presOf" srcId="{D79250A3-B5A8-4F7C-A9E9-B410977EC1FF}" destId="{02A70240-3F80-4884-806F-F3317FA25E31}" srcOrd="0" destOrd="0" presId="urn:microsoft.com/office/officeart/2005/8/layout/pList1"/>
    <dgm:cxn modelId="{CDCC6AEF-D57F-4F7B-A69C-E529646BBB83}" type="presOf" srcId="{CCF4A91D-543A-4806-AE5D-F4C0F096FFE4}" destId="{6E107B16-4B81-4924-BA67-610304C5EC9C}" srcOrd="0" destOrd="0" presId="urn:microsoft.com/office/officeart/2005/8/layout/pList1"/>
    <dgm:cxn modelId="{BF28E2F9-2A43-4600-A86D-31DCA701E804}" type="presOf" srcId="{F3632C78-DAC2-45F6-83D0-BB5DCDDAFCC9}" destId="{127E2643-12E8-434C-95E3-D1285929BDCC}" srcOrd="0" destOrd="0" presId="urn:microsoft.com/office/officeart/2005/8/layout/pList1"/>
    <dgm:cxn modelId="{9F2A60F5-3608-4807-A097-7A976FB3B338}" srcId="{CCF4A91D-543A-4806-AE5D-F4C0F096FFE4}" destId="{F3632C78-DAC2-45F6-83D0-BB5DCDDAFCC9}" srcOrd="2" destOrd="0" parTransId="{3FC6823B-B424-4267-BB19-30F58C9D16AE}" sibTransId="{9C02C211-A063-46FB-A56B-020353EC0BD1}"/>
    <dgm:cxn modelId="{B4AF4F6D-7802-4606-91D3-F7CE4BFB7DEA}" type="presOf" srcId="{778E9CFA-9A50-403B-9900-050FA6997FFF}" destId="{401C9139-AE17-458B-92DA-D6A92DEC6ECE}" srcOrd="0" destOrd="0" presId="urn:microsoft.com/office/officeart/2005/8/layout/pList1"/>
    <dgm:cxn modelId="{CCDD49ED-E60C-41C4-8EEB-364F63CED731}" type="presOf" srcId="{FB5514C8-413E-48FF-9349-9CA921AAFBB6}" destId="{F1A75AB3-9247-4B25-BAC1-80531FB716A4}" srcOrd="0" destOrd="0" presId="urn:microsoft.com/office/officeart/2005/8/layout/pList1"/>
    <dgm:cxn modelId="{E62030D0-66ED-49BF-87BC-58B5A75FE6EB}" srcId="{CCF4A91D-543A-4806-AE5D-F4C0F096FFE4}" destId="{96E6065B-B5D4-4215-B29D-8BC4AFD0862C}" srcOrd="1" destOrd="0" parTransId="{3D6E3DA8-7520-43D2-A78E-403CED89EFB0}" sibTransId="{FB5514C8-413E-48FF-9349-9CA921AAFBB6}"/>
    <dgm:cxn modelId="{D0EB335A-3979-4167-91A3-837AB8D940FE}" srcId="{CCF4A91D-543A-4806-AE5D-F4C0F096FFE4}" destId="{778E9CFA-9A50-403B-9900-050FA6997FFF}" srcOrd="0" destOrd="0" parTransId="{602BFB26-083E-4178-9B85-AFBED6D4A3E3}" sibTransId="{D79250A3-B5A8-4F7C-A9E9-B410977EC1FF}"/>
    <dgm:cxn modelId="{0C572B4C-934B-4FDD-88BE-59AC1FCFC1C0}" type="presParOf" srcId="{6E107B16-4B81-4924-BA67-610304C5EC9C}" destId="{575FF8F0-4DC3-48B2-96AB-71D13547EE7F}" srcOrd="0" destOrd="0" presId="urn:microsoft.com/office/officeart/2005/8/layout/pList1"/>
    <dgm:cxn modelId="{A8DB3230-33EB-468E-9178-9FC8DE561E7B}" type="presParOf" srcId="{575FF8F0-4DC3-48B2-96AB-71D13547EE7F}" destId="{3219804D-4F08-4A0A-81CB-622B18D459F7}" srcOrd="0" destOrd="0" presId="urn:microsoft.com/office/officeart/2005/8/layout/pList1"/>
    <dgm:cxn modelId="{B2D96E78-745E-4F2C-8918-B4825B3E01AB}" type="presParOf" srcId="{575FF8F0-4DC3-48B2-96AB-71D13547EE7F}" destId="{401C9139-AE17-458B-92DA-D6A92DEC6ECE}" srcOrd="1" destOrd="0" presId="urn:microsoft.com/office/officeart/2005/8/layout/pList1"/>
    <dgm:cxn modelId="{95E62279-0FA1-4530-BFD7-DDD56699C632}" type="presParOf" srcId="{6E107B16-4B81-4924-BA67-610304C5EC9C}" destId="{02A70240-3F80-4884-806F-F3317FA25E31}" srcOrd="1" destOrd="0" presId="urn:microsoft.com/office/officeart/2005/8/layout/pList1"/>
    <dgm:cxn modelId="{0C79E072-6EE3-492E-AFE0-C7024398B464}" type="presParOf" srcId="{6E107B16-4B81-4924-BA67-610304C5EC9C}" destId="{9EC4ECBF-9038-493A-A77F-2AF72F511BFB}" srcOrd="2" destOrd="0" presId="urn:microsoft.com/office/officeart/2005/8/layout/pList1"/>
    <dgm:cxn modelId="{6E273E06-12A5-4080-AE3F-C045009C2E7F}" type="presParOf" srcId="{9EC4ECBF-9038-493A-A77F-2AF72F511BFB}" destId="{DA8745BB-3E0B-4DAD-A0DF-1A65DA50A491}" srcOrd="0" destOrd="0" presId="urn:microsoft.com/office/officeart/2005/8/layout/pList1"/>
    <dgm:cxn modelId="{79E5D768-EE2F-432E-B7A7-ED6E19BA80F6}" type="presParOf" srcId="{9EC4ECBF-9038-493A-A77F-2AF72F511BFB}" destId="{EEA30EEC-18B1-410E-9906-D7019D08A2D0}" srcOrd="1" destOrd="0" presId="urn:microsoft.com/office/officeart/2005/8/layout/pList1"/>
    <dgm:cxn modelId="{E5C0BD56-151A-4E1A-9041-7962FA526D91}" type="presParOf" srcId="{6E107B16-4B81-4924-BA67-610304C5EC9C}" destId="{F1A75AB3-9247-4B25-BAC1-80531FB716A4}" srcOrd="3" destOrd="0" presId="urn:microsoft.com/office/officeart/2005/8/layout/pList1"/>
    <dgm:cxn modelId="{84E9A33E-A260-4F30-879E-470F66E97F3E}" type="presParOf" srcId="{6E107B16-4B81-4924-BA67-610304C5EC9C}" destId="{D88BE826-C2F7-4234-A111-C87ACE4B135A}" srcOrd="4" destOrd="0" presId="urn:microsoft.com/office/officeart/2005/8/layout/pList1"/>
    <dgm:cxn modelId="{7765D627-4145-430C-B288-B295A55E36C1}" type="presParOf" srcId="{D88BE826-C2F7-4234-A111-C87ACE4B135A}" destId="{573B90DC-1ACE-491A-BEB8-B6A1C3B26997}" srcOrd="0" destOrd="0" presId="urn:microsoft.com/office/officeart/2005/8/layout/pList1"/>
    <dgm:cxn modelId="{5A8FBCE7-CCC1-4E80-B5EF-FA857B784BE8}" type="presParOf" srcId="{D88BE826-C2F7-4234-A111-C87ACE4B135A}" destId="{127E2643-12E8-434C-95E3-D1285929BDC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F4A91D-543A-4806-AE5D-F4C0F096FFE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778E9CFA-9A50-403B-9900-050FA6997FFF}">
      <dgm:prSet phldrT="[Texto]" custT="1"/>
      <dgm:spPr/>
      <dgm:t>
        <a:bodyPr/>
        <a:lstStyle/>
        <a:p>
          <a:endParaRPr lang="es-EC" sz="1800" dirty="0" smtClean="0">
            <a:latin typeface="Cambria" panose="02040503050406030204" pitchFamily="18" charset="0"/>
          </a:endParaRPr>
        </a:p>
        <a:p>
          <a:endParaRPr lang="es-EC" sz="1800" dirty="0" smtClean="0">
            <a:latin typeface="Cambria" panose="02040503050406030204" pitchFamily="18" charset="0"/>
          </a:endParaRPr>
        </a:p>
        <a:p>
          <a:endParaRPr lang="es-EC" sz="1800" dirty="0" smtClean="0">
            <a:latin typeface="Cambria" panose="02040503050406030204" pitchFamily="18" charset="0"/>
          </a:endParaRPr>
        </a:p>
        <a:p>
          <a:r>
            <a:rPr lang="es-EC" sz="1800" dirty="0" smtClean="0">
              <a:latin typeface="Cambria" panose="02040503050406030204" pitchFamily="18" charset="0"/>
            </a:rPr>
            <a:t>Crecimiento vertical</a:t>
          </a:r>
          <a:endParaRPr lang="es-EC" sz="1800" dirty="0">
            <a:latin typeface="Cambria" panose="02040503050406030204" pitchFamily="18" charset="0"/>
          </a:endParaRPr>
        </a:p>
      </dgm:t>
    </dgm:pt>
    <dgm:pt modelId="{602BFB26-083E-4178-9B85-AFBED6D4A3E3}" type="parTrans" cxnId="{D0EB335A-3979-4167-91A3-837AB8D940FE}">
      <dgm:prSet/>
      <dgm:spPr/>
      <dgm:t>
        <a:bodyPr/>
        <a:lstStyle/>
        <a:p>
          <a:endParaRPr lang="es-EC" sz="1800">
            <a:latin typeface="Cambria" panose="02040503050406030204" pitchFamily="18" charset="0"/>
          </a:endParaRPr>
        </a:p>
      </dgm:t>
    </dgm:pt>
    <dgm:pt modelId="{D79250A3-B5A8-4F7C-A9E9-B410977EC1FF}" type="sibTrans" cxnId="{D0EB335A-3979-4167-91A3-837AB8D940FE}">
      <dgm:prSet/>
      <dgm:spPr/>
      <dgm:t>
        <a:bodyPr/>
        <a:lstStyle/>
        <a:p>
          <a:endParaRPr lang="es-EC" sz="1800">
            <a:latin typeface="Cambria" panose="02040503050406030204" pitchFamily="18" charset="0"/>
          </a:endParaRPr>
        </a:p>
      </dgm:t>
    </dgm:pt>
    <dgm:pt modelId="{96E6065B-B5D4-4215-B29D-8BC4AFD0862C}">
      <dgm:prSet phldrT="[Texto]" custT="1"/>
      <dgm:spPr/>
      <dgm:t>
        <a:bodyPr/>
        <a:lstStyle/>
        <a:p>
          <a:endParaRPr lang="es-EC" sz="1800" dirty="0" smtClean="0">
            <a:latin typeface="Cambria" panose="02040503050406030204" pitchFamily="18" charset="0"/>
          </a:endParaRPr>
        </a:p>
        <a:p>
          <a:endParaRPr lang="es-EC" sz="1800" dirty="0" smtClean="0">
            <a:latin typeface="Cambria" panose="02040503050406030204" pitchFamily="18" charset="0"/>
          </a:endParaRPr>
        </a:p>
        <a:p>
          <a:endParaRPr lang="es-EC" sz="1800" dirty="0" smtClean="0">
            <a:latin typeface="Cambria" panose="02040503050406030204" pitchFamily="18" charset="0"/>
          </a:endParaRPr>
        </a:p>
        <a:p>
          <a:r>
            <a:rPr lang="es-EC" sz="1800" dirty="0" smtClean="0">
              <a:latin typeface="Cambria" panose="02040503050406030204" pitchFamily="18" charset="0"/>
            </a:rPr>
            <a:t>Crecimiento horizontal </a:t>
          </a:r>
          <a:endParaRPr lang="es-EC" sz="1800" dirty="0">
            <a:latin typeface="Cambria" panose="02040503050406030204" pitchFamily="18" charset="0"/>
          </a:endParaRPr>
        </a:p>
      </dgm:t>
    </dgm:pt>
    <dgm:pt modelId="{3D6E3DA8-7520-43D2-A78E-403CED89EFB0}" type="parTrans" cxnId="{E62030D0-66ED-49BF-87BC-58B5A75FE6EB}">
      <dgm:prSet/>
      <dgm:spPr/>
      <dgm:t>
        <a:bodyPr/>
        <a:lstStyle/>
        <a:p>
          <a:endParaRPr lang="es-EC" sz="1800">
            <a:latin typeface="Cambria" panose="02040503050406030204" pitchFamily="18" charset="0"/>
          </a:endParaRPr>
        </a:p>
      </dgm:t>
    </dgm:pt>
    <dgm:pt modelId="{FB5514C8-413E-48FF-9349-9CA921AAFBB6}" type="sibTrans" cxnId="{E62030D0-66ED-49BF-87BC-58B5A75FE6EB}">
      <dgm:prSet/>
      <dgm:spPr/>
      <dgm:t>
        <a:bodyPr/>
        <a:lstStyle/>
        <a:p>
          <a:endParaRPr lang="es-EC" sz="1800">
            <a:latin typeface="Cambria" panose="02040503050406030204" pitchFamily="18" charset="0"/>
          </a:endParaRPr>
        </a:p>
      </dgm:t>
    </dgm:pt>
    <dgm:pt modelId="{F3632C78-DAC2-45F6-83D0-BB5DCDDAFCC9}">
      <dgm:prSet phldrT="[Texto]" custT="1"/>
      <dgm:spPr/>
      <dgm:t>
        <a:bodyPr/>
        <a:lstStyle/>
        <a:p>
          <a:endParaRPr lang="es-EC" sz="1800" dirty="0" smtClean="0">
            <a:latin typeface="Cambria" panose="02040503050406030204" pitchFamily="18" charset="0"/>
          </a:endParaRPr>
        </a:p>
        <a:p>
          <a:endParaRPr lang="es-EC" sz="1800" dirty="0" smtClean="0">
            <a:latin typeface="Cambria" panose="02040503050406030204" pitchFamily="18" charset="0"/>
          </a:endParaRPr>
        </a:p>
        <a:p>
          <a:endParaRPr lang="es-EC" sz="1800" dirty="0" smtClean="0">
            <a:latin typeface="Cambria" panose="02040503050406030204" pitchFamily="18" charset="0"/>
          </a:endParaRPr>
        </a:p>
        <a:p>
          <a:r>
            <a:rPr lang="es-EC" sz="1800" dirty="0" smtClean="0">
              <a:latin typeface="Cambria" panose="02040503050406030204" pitchFamily="18" charset="0"/>
            </a:rPr>
            <a:t>Movilidad urbana</a:t>
          </a:r>
          <a:endParaRPr lang="es-EC" sz="1800" dirty="0">
            <a:latin typeface="Cambria" panose="02040503050406030204" pitchFamily="18" charset="0"/>
          </a:endParaRPr>
        </a:p>
      </dgm:t>
    </dgm:pt>
    <dgm:pt modelId="{3FC6823B-B424-4267-BB19-30F58C9D16AE}" type="parTrans" cxnId="{9F2A60F5-3608-4807-A097-7A976FB3B338}">
      <dgm:prSet/>
      <dgm:spPr/>
      <dgm:t>
        <a:bodyPr/>
        <a:lstStyle/>
        <a:p>
          <a:endParaRPr lang="es-EC" sz="1800">
            <a:latin typeface="Cambria" panose="02040503050406030204" pitchFamily="18" charset="0"/>
          </a:endParaRPr>
        </a:p>
      </dgm:t>
    </dgm:pt>
    <dgm:pt modelId="{9C02C211-A063-46FB-A56B-020353EC0BD1}" type="sibTrans" cxnId="{9F2A60F5-3608-4807-A097-7A976FB3B338}">
      <dgm:prSet/>
      <dgm:spPr/>
      <dgm:t>
        <a:bodyPr/>
        <a:lstStyle/>
        <a:p>
          <a:endParaRPr lang="es-EC" sz="1800">
            <a:latin typeface="Cambria" panose="02040503050406030204" pitchFamily="18" charset="0"/>
          </a:endParaRPr>
        </a:p>
      </dgm:t>
    </dgm:pt>
    <dgm:pt modelId="{6E107B16-4B81-4924-BA67-610304C5EC9C}" type="pres">
      <dgm:prSet presAssocID="{CCF4A91D-543A-4806-AE5D-F4C0F096FFE4}" presName="Name0" presStyleCnt="0">
        <dgm:presLayoutVars>
          <dgm:dir/>
          <dgm:resizeHandles val="exact"/>
        </dgm:presLayoutVars>
      </dgm:prSet>
      <dgm:spPr/>
      <dgm:t>
        <a:bodyPr/>
        <a:lstStyle/>
        <a:p>
          <a:endParaRPr lang="es-ES"/>
        </a:p>
      </dgm:t>
    </dgm:pt>
    <dgm:pt modelId="{575FF8F0-4DC3-48B2-96AB-71D13547EE7F}" type="pres">
      <dgm:prSet presAssocID="{778E9CFA-9A50-403B-9900-050FA6997FFF}" presName="compNode" presStyleCnt="0"/>
      <dgm:spPr/>
    </dgm:pt>
    <dgm:pt modelId="{3219804D-4F08-4A0A-81CB-622B18D459F7}" type="pres">
      <dgm:prSet presAssocID="{778E9CFA-9A50-403B-9900-050FA6997FFF}" presName="pictRect" presStyleLbl="node1" presStyleIdx="0" presStyleCnt="3" custScaleY="182258" custLinFactNeighborX="-63" custLinFactNeighborY="399"/>
      <dgm:spPr>
        <a:blipFill rotWithShape="1">
          <a:blip xmlns:r="http://schemas.openxmlformats.org/officeDocument/2006/relationships" r:embed="rId1"/>
          <a:stretch>
            <a:fillRect/>
          </a:stretch>
        </a:blipFill>
      </dgm:spPr>
    </dgm:pt>
    <dgm:pt modelId="{401C9139-AE17-458B-92DA-D6A92DEC6ECE}" type="pres">
      <dgm:prSet presAssocID="{778E9CFA-9A50-403B-9900-050FA6997FFF}" presName="textRect" presStyleLbl="revTx" presStyleIdx="0" presStyleCnt="3" custLinFactNeighborX="-63" custLinFactNeighborY="79940">
        <dgm:presLayoutVars>
          <dgm:bulletEnabled val="1"/>
        </dgm:presLayoutVars>
      </dgm:prSet>
      <dgm:spPr/>
      <dgm:t>
        <a:bodyPr/>
        <a:lstStyle/>
        <a:p>
          <a:endParaRPr lang="es-EC"/>
        </a:p>
      </dgm:t>
    </dgm:pt>
    <dgm:pt modelId="{02A70240-3F80-4884-806F-F3317FA25E31}" type="pres">
      <dgm:prSet presAssocID="{D79250A3-B5A8-4F7C-A9E9-B410977EC1FF}" presName="sibTrans" presStyleLbl="sibTrans2D1" presStyleIdx="0" presStyleCnt="0"/>
      <dgm:spPr/>
      <dgm:t>
        <a:bodyPr/>
        <a:lstStyle/>
        <a:p>
          <a:endParaRPr lang="es-ES"/>
        </a:p>
      </dgm:t>
    </dgm:pt>
    <dgm:pt modelId="{9EC4ECBF-9038-493A-A77F-2AF72F511BFB}" type="pres">
      <dgm:prSet presAssocID="{96E6065B-B5D4-4215-B29D-8BC4AFD0862C}" presName="compNode" presStyleCnt="0"/>
      <dgm:spPr/>
    </dgm:pt>
    <dgm:pt modelId="{DA8745BB-3E0B-4DAD-A0DF-1A65DA50A491}" type="pres">
      <dgm:prSet presAssocID="{96E6065B-B5D4-4215-B29D-8BC4AFD0862C}" presName="pictRect" presStyleLbl="node1" presStyleIdx="1" presStyleCnt="3" custScaleY="182258"/>
      <dgm:spPr>
        <a:blipFill rotWithShape="1">
          <a:blip xmlns:r="http://schemas.openxmlformats.org/officeDocument/2006/relationships" r:embed="rId2"/>
          <a:stretch>
            <a:fillRect/>
          </a:stretch>
        </a:blipFill>
      </dgm:spPr>
    </dgm:pt>
    <dgm:pt modelId="{EEA30EEC-18B1-410E-9906-D7019D08A2D0}" type="pres">
      <dgm:prSet presAssocID="{96E6065B-B5D4-4215-B29D-8BC4AFD0862C}" presName="textRect" presStyleLbl="revTx" presStyleIdx="1" presStyleCnt="3" custLinFactY="8599" custLinFactNeighborX="-3001" custLinFactNeighborY="100000">
        <dgm:presLayoutVars>
          <dgm:bulletEnabled val="1"/>
        </dgm:presLayoutVars>
      </dgm:prSet>
      <dgm:spPr/>
      <dgm:t>
        <a:bodyPr/>
        <a:lstStyle/>
        <a:p>
          <a:endParaRPr lang="es-EC"/>
        </a:p>
      </dgm:t>
    </dgm:pt>
    <dgm:pt modelId="{F1A75AB3-9247-4B25-BAC1-80531FB716A4}" type="pres">
      <dgm:prSet presAssocID="{FB5514C8-413E-48FF-9349-9CA921AAFBB6}" presName="sibTrans" presStyleLbl="sibTrans2D1" presStyleIdx="0" presStyleCnt="0"/>
      <dgm:spPr/>
      <dgm:t>
        <a:bodyPr/>
        <a:lstStyle/>
        <a:p>
          <a:endParaRPr lang="es-ES"/>
        </a:p>
      </dgm:t>
    </dgm:pt>
    <dgm:pt modelId="{D88BE826-C2F7-4234-A111-C87ACE4B135A}" type="pres">
      <dgm:prSet presAssocID="{F3632C78-DAC2-45F6-83D0-BB5DCDDAFCC9}" presName="compNode" presStyleCnt="0"/>
      <dgm:spPr/>
    </dgm:pt>
    <dgm:pt modelId="{573B90DC-1ACE-491A-BEB8-B6A1C3B26997}" type="pres">
      <dgm:prSet presAssocID="{F3632C78-DAC2-45F6-83D0-BB5DCDDAFCC9}" presName="pictRect" presStyleLbl="node1" presStyleIdx="2" presStyleCnt="3" custScaleY="182258"/>
      <dgm:spPr>
        <a:blipFill rotWithShape="1">
          <a:blip xmlns:r="http://schemas.openxmlformats.org/officeDocument/2006/relationships" r:embed="rId3"/>
          <a:stretch>
            <a:fillRect/>
          </a:stretch>
        </a:blipFill>
      </dgm:spPr>
    </dgm:pt>
    <dgm:pt modelId="{127E2643-12E8-434C-95E3-D1285929BDCC}" type="pres">
      <dgm:prSet presAssocID="{F3632C78-DAC2-45F6-83D0-BB5DCDDAFCC9}" presName="textRect" presStyleLbl="revTx" presStyleIdx="2" presStyleCnt="3" custLinFactY="16689" custLinFactNeighborX="21" custLinFactNeighborY="100000">
        <dgm:presLayoutVars>
          <dgm:bulletEnabled val="1"/>
        </dgm:presLayoutVars>
      </dgm:prSet>
      <dgm:spPr/>
      <dgm:t>
        <a:bodyPr/>
        <a:lstStyle/>
        <a:p>
          <a:endParaRPr lang="es-EC"/>
        </a:p>
      </dgm:t>
    </dgm:pt>
  </dgm:ptLst>
  <dgm:cxnLst>
    <dgm:cxn modelId="{A66DD3F1-192C-4778-95EA-D68F70B382A0}" type="presOf" srcId="{778E9CFA-9A50-403B-9900-050FA6997FFF}" destId="{401C9139-AE17-458B-92DA-D6A92DEC6ECE}" srcOrd="0" destOrd="0" presId="urn:microsoft.com/office/officeart/2005/8/layout/pList1"/>
    <dgm:cxn modelId="{4A004487-D085-49D9-94E0-181B3B002328}" type="presOf" srcId="{FB5514C8-413E-48FF-9349-9CA921AAFBB6}" destId="{F1A75AB3-9247-4B25-BAC1-80531FB716A4}" srcOrd="0" destOrd="0" presId="urn:microsoft.com/office/officeart/2005/8/layout/pList1"/>
    <dgm:cxn modelId="{BAA348BB-BF32-497A-961E-001A285D6492}" type="presOf" srcId="{D79250A3-B5A8-4F7C-A9E9-B410977EC1FF}" destId="{02A70240-3F80-4884-806F-F3317FA25E31}" srcOrd="0" destOrd="0" presId="urn:microsoft.com/office/officeart/2005/8/layout/pList1"/>
    <dgm:cxn modelId="{9F2A60F5-3608-4807-A097-7A976FB3B338}" srcId="{CCF4A91D-543A-4806-AE5D-F4C0F096FFE4}" destId="{F3632C78-DAC2-45F6-83D0-BB5DCDDAFCC9}" srcOrd="2" destOrd="0" parTransId="{3FC6823B-B424-4267-BB19-30F58C9D16AE}" sibTransId="{9C02C211-A063-46FB-A56B-020353EC0BD1}"/>
    <dgm:cxn modelId="{E62030D0-66ED-49BF-87BC-58B5A75FE6EB}" srcId="{CCF4A91D-543A-4806-AE5D-F4C0F096FFE4}" destId="{96E6065B-B5D4-4215-B29D-8BC4AFD0862C}" srcOrd="1" destOrd="0" parTransId="{3D6E3DA8-7520-43D2-A78E-403CED89EFB0}" sibTransId="{FB5514C8-413E-48FF-9349-9CA921AAFBB6}"/>
    <dgm:cxn modelId="{41FCDB9C-C51F-4BFA-B790-2A5458C105C2}" type="presOf" srcId="{CCF4A91D-543A-4806-AE5D-F4C0F096FFE4}" destId="{6E107B16-4B81-4924-BA67-610304C5EC9C}" srcOrd="0" destOrd="0" presId="urn:microsoft.com/office/officeart/2005/8/layout/pList1"/>
    <dgm:cxn modelId="{A2EC87E2-D08D-452D-9A7A-37F50F54A801}" type="presOf" srcId="{F3632C78-DAC2-45F6-83D0-BB5DCDDAFCC9}" destId="{127E2643-12E8-434C-95E3-D1285929BDCC}" srcOrd="0" destOrd="0" presId="urn:microsoft.com/office/officeart/2005/8/layout/pList1"/>
    <dgm:cxn modelId="{D0EB335A-3979-4167-91A3-837AB8D940FE}" srcId="{CCF4A91D-543A-4806-AE5D-F4C0F096FFE4}" destId="{778E9CFA-9A50-403B-9900-050FA6997FFF}" srcOrd="0" destOrd="0" parTransId="{602BFB26-083E-4178-9B85-AFBED6D4A3E3}" sibTransId="{D79250A3-B5A8-4F7C-A9E9-B410977EC1FF}"/>
    <dgm:cxn modelId="{01461ED9-0593-47CF-BFDA-D341B1F9C77D}" type="presOf" srcId="{96E6065B-B5D4-4215-B29D-8BC4AFD0862C}" destId="{EEA30EEC-18B1-410E-9906-D7019D08A2D0}" srcOrd="0" destOrd="0" presId="urn:microsoft.com/office/officeart/2005/8/layout/pList1"/>
    <dgm:cxn modelId="{EDA3C26E-E8E1-44B0-9183-B88D5FF1DB70}" type="presParOf" srcId="{6E107B16-4B81-4924-BA67-610304C5EC9C}" destId="{575FF8F0-4DC3-48B2-96AB-71D13547EE7F}" srcOrd="0" destOrd="0" presId="urn:microsoft.com/office/officeart/2005/8/layout/pList1"/>
    <dgm:cxn modelId="{2AC7A3D6-5BA5-4D83-BF8C-EAE4B8C7B5D5}" type="presParOf" srcId="{575FF8F0-4DC3-48B2-96AB-71D13547EE7F}" destId="{3219804D-4F08-4A0A-81CB-622B18D459F7}" srcOrd="0" destOrd="0" presId="urn:microsoft.com/office/officeart/2005/8/layout/pList1"/>
    <dgm:cxn modelId="{F5C60A98-F470-4897-AF1B-D2750A6DE86F}" type="presParOf" srcId="{575FF8F0-4DC3-48B2-96AB-71D13547EE7F}" destId="{401C9139-AE17-458B-92DA-D6A92DEC6ECE}" srcOrd="1" destOrd="0" presId="urn:microsoft.com/office/officeart/2005/8/layout/pList1"/>
    <dgm:cxn modelId="{2BBC994A-6AAD-4DD9-891E-BCB01D2518E7}" type="presParOf" srcId="{6E107B16-4B81-4924-BA67-610304C5EC9C}" destId="{02A70240-3F80-4884-806F-F3317FA25E31}" srcOrd="1" destOrd="0" presId="urn:microsoft.com/office/officeart/2005/8/layout/pList1"/>
    <dgm:cxn modelId="{B6087979-369A-4EC9-9A7C-32D6C261FE7D}" type="presParOf" srcId="{6E107B16-4B81-4924-BA67-610304C5EC9C}" destId="{9EC4ECBF-9038-493A-A77F-2AF72F511BFB}" srcOrd="2" destOrd="0" presId="urn:microsoft.com/office/officeart/2005/8/layout/pList1"/>
    <dgm:cxn modelId="{51875603-2B19-494C-BFEF-7F458D652BEE}" type="presParOf" srcId="{9EC4ECBF-9038-493A-A77F-2AF72F511BFB}" destId="{DA8745BB-3E0B-4DAD-A0DF-1A65DA50A491}" srcOrd="0" destOrd="0" presId="urn:microsoft.com/office/officeart/2005/8/layout/pList1"/>
    <dgm:cxn modelId="{398C8A81-11B5-4060-A8F9-E489ACD03B6F}" type="presParOf" srcId="{9EC4ECBF-9038-493A-A77F-2AF72F511BFB}" destId="{EEA30EEC-18B1-410E-9906-D7019D08A2D0}" srcOrd="1" destOrd="0" presId="urn:microsoft.com/office/officeart/2005/8/layout/pList1"/>
    <dgm:cxn modelId="{E3EDC5E1-5F44-40D3-ADEA-2DB4312EA9AA}" type="presParOf" srcId="{6E107B16-4B81-4924-BA67-610304C5EC9C}" destId="{F1A75AB3-9247-4B25-BAC1-80531FB716A4}" srcOrd="3" destOrd="0" presId="urn:microsoft.com/office/officeart/2005/8/layout/pList1"/>
    <dgm:cxn modelId="{4B3A8FBC-24C9-44D1-AC72-B61EBF45CBF6}" type="presParOf" srcId="{6E107B16-4B81-4924-BA67-610304C5EC9C}" destId="{D88BE826-C2F7-4234-A111-C87ACE4B135A}" srcOrd="4" destOrd="0" presId="urn:microsoft.com/office/officeart/2005/8/layout/pList1"/>
    <dgm:cxn modelId="{05841065-1EB6-4254-8AB1-6D28F1DDCF08}" type="presParOf" srcId="{D88BE826-C2F7-4234-A111-C87ACE4B135A}" destId="{573B90DC-1ACE-491A-BEB8-B6A1C3B26997}" srcOrd="0" destOrd="0" presId="urn:microsoft.com/office/officeart/2005/8/layout/pList1"/>
    <dgm:cxn modelId="{46B011B3-C29B-44E9-A2E6-BB68A9EDCAFB}" type="presParOf" srcId="{D88BE826-C2F7-4234-A111-C87ACE4B135A}" destId="{127E2643-12E8-434C-95E3-D1285929BDC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24130-BB64-453D-9E3C-054CA91DD58C}">
      <dsp:nvSpPr>
        <dsp:cNvPr id="0" name=""/>
        <dsp:cNvSpPr/>
      </dsp:nvSpPr>
      <dsp:spPr>
        <a:xfrm>
          <a:off x="3587877" y="3439703"/>
          <a:ext cx="2654046" cy="2654046"/>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bg2"/>
              </a:solidFill>
              <a:latin typeface="Cambria" panose="02040503050406030204" pitchFamily="18" charset="0"/>
            </a:rPr>
            <a:t>Realizar el Geodiseño y el planeamiento urbano en 3D de la parroquia Iñaquito del Distrito Metropolitano de Quito orientada al año 2050.</a:t>
          </a:r>
          <a:endParaRPr lang="es-ES" sz="1800" b="1" kern="1200" dirty="0">
            <a:solidFill>
              <a:schemeClr val="bg2"/>
            </a:solidFill>
            <a:latin typeface="Cambria" panose="02040503050406030204" pitchFamily="18" charset="0"/>
          </a:endParaRPr>
        </a:p>
      </dsp:txBody>
      <dsp:txXfrm>
        <a:off x="3976553" y="3828379"/>
        <a:ext cx="1876694" cy="1876694"/>
      </dsp:txXfrm>
    </dsp:sp>
    <dsp:sp modelId="{5F84FD2F-B0F5-4245-B6A8-72CC22BCE2E5}">
      <dsp:nvSpPr>
        <dsp:cNvPr id="0" name=""/>
        <dsp:cNvSpPr/>
      </dsp:nvSpPr>
      <dsp:spPr>
        <a:xfrm rot="12900000">
          <a:off x="1630663" y="2892479"/>
          <a:ext cx="2295324" cy="756403"/>
        </a:xfrm>
        <a:prstGeom prst="lef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AC5CAB-54B8-4BDF-B56A-9DFD3B35ECE6}">
      <dsp:nvSpPr>
        <dsp:cNvPr id="0" name=""/>
        <dsp:cNvSpPr/>
      </dsp:nvSpPr>
      <dsp:spPr>
        <a:xfrm>
          <a:off x="577543" y="1603871"/>
          <a:ext cx="2521343" cy="2017074"/>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bg2"/>
              </a:solidFill>
              <a:latin typeface="Cambria" panose="02040503050406030204" pitchFamily="18" charset="0"/>
            </a:rPr>
            <a:t>Realizar el estudio prospectivo de crecimiento urbano al año 2050 mediante proyección geométrica de la zona de estudio.</a:t>
          </a:r>
          <a:endParaRPr lang="es-ES" sz="1800" kern="1200" dirty="0">
            <a:solidFill>
              <a:schemeClr val="bg2"/>
            </a:solidFill>
            <a:latin typeface="Cambria" panose="02040503050406030204" pitchFamily="18" charset="0"/>
          </a:endParaRPr>
        </a:p>
      </dsp:txBody>
      <dsp:txXfrm>
        <a:off x="636621" y="1662949"/>
        <a:ext cx="2403187" cy="1898918"/>
      </dsp:txXfrm>
    </dsp:sp>
    <dsp:sp modelId="{CE627141-F573-4ECA-8CAE-44CC2110B6AB}">
      <dsp:nvSpPr>
        <dsp:cNvPr id="0" name=""/>
        <dsp:cNvSpPr/>
      </dsp:nvSpPr>
      <dsp:spPr>
        <a:xfrm rot="16200000">
          <a:off x="3767237" y="1780249"/>
          <a:ext cx="2295324" cy="756403"/>
        </a:xfrm>
        <a:prstGeom prst="leftArrow">
          <a:avLst>
            <a:gd name="adj1" fmla="val 60000"/>
            <a:gd name="adj2" fmla="val 50000"/>
          </a:avLst>
        </a:prstGeom>
        <a:solidFill>
          <a:schemeClr val="accent3">
            <a:shade val="90000"/>
            <a:hueOff val="66606"/>
            <a:satOff val="-3057"/>
            <a:lumOff val="116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2AE920-E825-4E9C-856D-4521427EDFE7}">
      <dsp:nvSpPr>
        <dsp:cNvPr id="0" name=""/>
        <dsp:cNvSpPr/>
      </dsp:nvSpPr>
      <dsp:spPr>
        <a:xfrm>
          <a:off x="3654228" y="2250"/>
          <a:ext cx="2521343" cy="2017074"/>
        </a:xfrm>
        <a:prstGeom prst="roundRect">
          <a:avLst>
            <a:gd name="adj" fmla="val 10000"/>
          </a:avLst>
        </a:prstGeom>
        <a:solidFill>
          <a:schemeClr val="accent3">
            <a:shade val="80000"/>
            <a:hueOff val="66615"/>
            <a:satOff val="-3133"/>
            <a:lumOff val="128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ES" sz="1900" kern="1200" smtClean="0">
              <a:solidFill>
                <a:schemeClr val="bg2"/>
              </a:solidFill>
              <a:latin typeface="Cambria" panose="02040503050406030204" pitchFamily="18" charset="0"/>
            </a:rPr>
            <a:t>Analizar las variables de influencia para lograr un modelo de ciudad sostenible y actualizar el PUOS para de la zona de estudio.</a:t>
          </a:r>
          <a:endParaRPr lang="es-ES" sz="1900" kern="1200" dirty="0">
            <a:solidFill>
              <a:schemeClr val="bg2"/>
            </a:solidFill>
            <a:latin typeface="Cambria" panose="02040503050406030204" pitchFamily="18" charset="0"/>
          </a:endParaRPr>
        </a:p>
      </dsp:txBody>
      <dsp:txXfrm>
        <a:off x="3713306" y="61328"/>
        <a:ext cx="2403187" cy="1898918"/>
      </dsp:txXfrm>
    </dsp:sp>
    <dsp:sp modelId="{2B2FF3E7-77E8-46D4-A5E8-B9ACFBE63CF5}">
      <dsp:nvSpPr>
        <dsp:cNvPr id="0" name=""/>
        <dsp:cNvSpPr/>
      </dsp:nvSpPr>
      <dsp:spPr>
        <a:xfrm rot="19500000">
          <a:off x="5903811" y="2892479"/>
          <a:ext cx="2295324" cy="756403"/>
        </a:xfrm>
        <a:prstGeom prst="leftArrow">
          <a:avLst>
            <a:gd name="adj1" fmla="val 60000"/>
            <a:gd name="adj2" fmla="val 50000"/>
          </a:avLst>
        </a:prstGeom>
        <a:solidFill>
          <a:schemeClr val="accent3">
            <a:shade val="90000"/>
            <a:hueOff val="133211"/>
            <a:satOff val="-6115"/>
            <a:lumOff val="232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871FDB-8B9E-4E49-A64A-723E26CD05B3}">
      <dsp:nvSpPr>
        <dsp:cNvPr id="0" name=""/>
        <dsp:cNvSpPr/>
      </dsp:nvSpPr>
      <dsp:spPr>
        <a:xfrm>
          <a:off x="6730912" y="1603871"/>
          <a:ext cx="2521343" cy="2017074"/>
        </a:xfrm>
        <a:prstGeom prst="roundRect">
          <a:avLst>
            <a:gd name="adj" fmla="val 10000"/>
          </a:avLst>
        </a:prstGeom>
        <a:solidFill>
          <a:schemeClr val="accent3">
            <a:shade val="80000"/>
            <a:hueOff val="133230"/>
            <a:satOff val="-6265"/>
            <a:lumOff val="257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bg2"/>
              </a:solidFill>
              <a:latin typeface="Cambria" panose="02040503050406030204" pitchFamily="18" charset="0"/>
            </a:rPr>
            <a:t>Modelar el crecimiento urbano vertical de la zona de estudio en 3D con la utilización del software </a:t>
          </a:r>
          <a:r>
            <a:rPr lang="es-ES" sz="1800" kern="1200" dirty="0" err="1" smtClean="0">
              <a:solidFill>
                <a:schemeClr val="bg2"/>
              </a:solidFill>
              <a:latin typeface="Cambria" panose="02040503050406030204" pitchFamily="18" charset="0"/>
            </a:rPr>
            <a:t>CityEngine</a:t>
          </a:r>
          <a:r>
            <a:rPr lang="es-ES" sz="1800" kern="1200" dirty="0" smtClean="0">
              <a:solidFill>
                <a:schemeClr val="bg2"/>
              </a:solidFill>
              <a:latin typeface="Cambria" panose="02040503050406030204" pitchFamily="18" charset="0"/>
            </a:rPr>
            <a:t>.</a:t>
          </a:r>
          <a:endParaRPr lang="es-ES" sz="1800" kern="1200" dirty="0">
            <a:solidFill>
              <a:schemeClr val="bg2"/>
            </a:solidFill>
            <a:latin typeface="Cambria" panose="02040503050406030204" pitchFamily="18" charset="0"/>
          </a:endParaRPr>
        </a:p>
      </dsp:txBody>
      <dsp:txXfrm>
        <a:off x="6789990" y="1662949"/>
        <a:ext cx="2403187" cy="1898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9804D-4F08-4A0A-81CB-622B18D459F7}">
      <dsp:nvSpPr>
        <dsp:cNvPr id="0" name=""/>
        <dsp:cNvSpPr/>
      </dsp:nvSpPr>
      <dsp:spPr>
        <a:xfrm>
          <a:off x="0" y="205844"/>
          <a:ext cx="3451362" cy="4334074"/>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C9139-AE17-458B-92DA-D6A92DEC6ECE}">
      <dsp:nvSpPr>
        <dsp:cNvPr id="0" name=""/>
        <dsp:cNvSpPr/>
      </dsp:nvSpPr>
      <dsp:spPr>
        <a:xfrm>
          <a:off x="0" y="3748744"/>
          <a:ext cx="3451362" cy="1280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r>
            <a:rPr lang="es-EC" sz="1800" kern="1200" dirty="0" smtClean="0">
              <a:latin typeface="Cambria" panose="02040503050406030204" pitchFamily="18" charset="0"/>
            </a:rPr>
            <a:t>Escenarios prospectivos</a:t>
          </a:r>
          <a:endParaRPr lang="es-EC" sz="1800" kern="1200" dirty="0">
            <a:latin typeface="Cambria" panose="02040503050406030204" pitchFamily="18" charset="0"/>
          </a:endParaRPr>
        </a:p>
      </dsp:txBody>
      <dsp:txXfrm>
        <a:off x="0" y="3748744"/>
        <a:ext cx="3451362" cy="1280455"/>
      </dsp:txXfrm>
    </dsp:sp>
    <dsp:sp modelId="{DA8745BB-3E0B-4DAD-A0DF-1A65DA50A491}">
      <dsp:nvSpPr>
        <dsp:cNvPr id="0" name=""/>
        <dsp:cNvSpPr/>
      </dsp:nvSpPr>
      <dsp:spPr>
        <a:xfrm>
          <a:off x="3798818" y="196356"/>
          <a:ext cx="3451362" cy="4334074"/>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30EEC-18B1-410E-9906-D7019D08A2D0}">
      <dsp:nvSpPr>
        <dsp:cNvPr id="0" name=""/>
        <dsp:cNvSpPr/>
      </dsp:nvSpPr>
      <dsp:spPr>
        <a:xfrm>
          <a:off x="3695243" y="3748744"/>
          <a:ext cx="3451362" cy="1280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r>
            <a:rPr lang="es-EC" sz="1800" kern="1200" dirty="0" smtClean="0">
              <a:latin typeface="Cambria" panose="02040503050406030204" pitchFamily="18" charset="0"/>
            </a:rPr>
            <a:t>Paisajismo urbano</a:t>
          </a:r>
          <a:endParaRPr lang="es-EC" sz="1800" kern="1200" dirty="0">
            <a:latin typeface="Cambria" panose="02040503050406030204" pitchFamily="18" charset="0"/>
          </a:endParaRPr>
        </a:p>
      </dsp:txBody>
      <dsp:txXfrm>
        <a:off x="3695243" y="3748744"/>
        <a:ext cx="3451362" cy="1280455"/>
      </dsp:txXfrm>
    </dsp:sp>
    <dsp:sp modelId="{573B90DC-1ACE-491A-BEB8-B6A1C3B26997}">
      <dsp:nvSpPr>
        <dsp:cNvPr id="0" name=""/>
        <dsp:cNvSpPr/>
      </dsp:nvSpPr>
      <dsp:spPr>
        <a:xfrm>
          <a:off x="7595462" y="196356"/>
          <a:ext cx="3451362" cy="4334074"/>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7E2643-12E8-434C-95E3-D1285929BDCC}">
      <dsp:nvSpPr>
        <dsp:cNvPr id="0" name=""/>
        <dsp:cNvSpPr/>
      </dsp:nvSpPr>
      <dsp:spPr>
        <a:xfrm>
          <a:off x="7596187" y="3748744"/>
          <a:ext cx="3451362" cy="1280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r>
            <a:rPr lang="es-EC" sz="1800" kern="1200" dirty="0" smtClean="0">
              <a:latin typeface="Cambria" panose="02040503050406030204" pitchFamily="18" charset="0"/>
            </a:rPr>
            <a:t>Crecimiento poblacional</a:t>
          </a:r>
          <a:endParaRPr lang="es-EC" sz="1800" kern="1200" dirty="0">
            <a:latin typeface="Cambria" panose="02040503050406030204" pitchFamily="18" charset="0"/>
          </a:endParaRPr>
        </a:p>
      </dsp:txBody>
      <dsp:txXfrm>
        <a:off x="7596187" y="3748744"/>
        <a:ext cx="3451362" cy="12804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9804D-4F08-4A0A-81CB-622B18D459F7}">
      <dsp:nvSpPr>
        <dsp:cNvPr id="0" name=""/>
        <dsp:cNvSpPr/>
      </dsp:nvSpPr>
      <dsp:spPr>
        <a:xfrm>
          <a:off x="0" y="205844"/>
          <a:ext cx="3451362" cy="4334074"/>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C9139-AE17-458B-92DA-D6A92DEC6ECE}">
      <dsp:nvSpPr>
        <dsp:cNvPr id="0" name=""/>
        <dsp:cNvSpPr/>
      </dsp:nvSpPr>
      <dsp:spPr>
        <a:xfrm>
          <a:off x="0" y="3748744"/>
          <a:ext cx="3451362" cy="1280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r>
            <a:rPr lang="es-EC" sz="1800" kern="1200" dirty="0" smtClean="0">
              <a:latin typeface="Cambria" panose="02040503050406030204" pitchFamily="18" charset="0"/>
            </a:rPr>
            <a:t>Crecimiento vertical</a:t>
          </a:r>
          <a:endParaRPr lang="es-EC" sz="1800" kern="1200" dirty="0">
            <a:latin typeface="Cambria" panose="02040503050406030204" pitchFamily="18" charset="0"/>
          </a:endParaRPr>
        </a:p>
      </dsp:txBody>
      <dsp:txXfrm>
        <a:off x="0" y="3748744"/>
        <a:ext cx="3451362" cy="1280455"/>
      </dsp:txXfrm>
    </dsp:sp>
    <dsp:sp modelId="{DA8745BB-3E0B-4DAD-A0DF-1A65DA50A491}">
      <dsp:nvSpPr>
        <dsp:cNvPr id="0" name=""/>
        <dsp:cNvSpPr/>
      </dsp:nvSpPr>
      <dsp:spPr>
        <a:xfrm>
          <a:off x="3798818" y="196356"/>
          <a:ext cx="3451362" cy="4334074"/>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30EEC-18B1-410E-9906-D7019D08A2D0}">
      <dsp:nvSpPr>
        <dsp:cNvPr id="0" name=""/>
        <dsp:cNvSpPr/>
      </dsp:nvSpPr>
      <dsp:spPr>
        <a:xfrm>
          <a:off x="3695243" y="3748744"/>
          <a:ext cx="3451362" cy="1280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r>
            <a:rPr lang="es-EC" sz="1800" kern="1200" dirty="0" smtClean="0">
              <a:latin typeface="Cambria" panose="02040503050406030204" pitchFamily="18" charset="0"/>
            </a:rPr>
            <a:t>Crecimiento horizontal </a:t>
          </a:r>
          <a:endParaRPr lang="es-EC" sz="1800" kern="1200" dirty="0">
            <a:latin typeface="Cambria" panose="02040503050406030204" pitchFamily="18" charset="0"/>
          </a:endParaRPr>
        </a:p>
      </dsp:txBody>
      <dsp:txXfrm>
        <a:off x="3695243" y="3748744"/>
        <a:ext cx="3451362" cy="1280455"/>
      </dsp:txXfrm>
    </dsp:sp>
    <dsp:sp modelId="{573B90DC-1ACE-491A-BEB8-B6A1C3B26997}">
      <dsp:nvSpPr>
        <dsp:cNvPr id="0" name=""/>
        <dsp:cNvSpPr/>
      </dsp:nvSpPr>
      <dsp:spPr>
        <a:xfrm>
          <a:off x="7595462" y="196356"/>
          <a:ext cx="3451362" cy="4334074"/>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7E2643-12E8-434C-95E3-D1285929BDCC}">
      <dsp:nvSpPr>
        <dsp:cNvPr id="0" name=""/>
        <dsp:cNvSpPr/>
      </dsp:nvSpPr>
      <dsp:spPr>
        <a:xfrm>
          <a:off x="7596187" y="3748744"/>
          <a:ext cx="3451362" cy="1280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endParaRPr lang="es-EC" sz="1800" kern="1200" dirty="0" smtClean="0">
            <a:latin typeface="Cambria" panose="02040503050406030204" pitchFamily="18" charset="0"/>
          </a:endParaRPr>
        </a:p>
        <a:p>
          <a:pPr lvl="0" algn="ctr" defTabSz="800100">
            <a:lnSpc>
              <a:spcPct val="90000"/>
            </a:lnSpc>
            <a:spcBef>
              <a:spcPct val="0"/>
            </a:spcBef>
            <a:spcAft>
              <a:spcPct val="35000"/>
            </a:spcAft>
          </a:pPr>
          <a:r>
            <a:rPr lang="es-EC" sz="1800" kern="1200" dirty="0" smtClean="0">
              <a:latin typeface="Cambria" panose="02040503050406030204" pitchFamily="18" charset="0"/>
            </a:rPr>
            <a:t>Movilidad urbana</a:t>
          </a:r>
          <a:endParaRPr lang="es-EC" sz="1800" kern="1200" dirty="0">
            <a:latin typeface="Cambria" panose="02040503050406030204" pitchFamily="18" charset="0"/>
          </a:endParaRPr>
        </a:p>
      </dsp:txBody>
      <dsp:txXfrm>
        <a:off x="7596187" y="3748744"/>
        <a:ext cx="3451362" cy="128045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3352395-1AEB-4317-8FBF-76B3F892E133}" type="datetime1">
              <a:rPr lang="es-ES" smtClean="0"/>
              <a:t>21/08/2017</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B3C20D7-F8F1-4196-9585-26F31AFC85C9}" type="slidenum">
              <a:rPr lang="es-ES" smtClean="0"/>
              <a:t>‹Nº›</a:t>
            </a:fld>
            <a:endParaRPr lang="es-ES" dirty="0"/>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36A53-D1B8-4E48-B2A1-5F9F232D50C8}" type="datetime1">
              <a:rPr lang="es-ES" noProof="0" smtClean="0"/>
              <a:pPr/>
              <a:t>21/08/2017</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smtClean="0"/>
              <a:t>Haga clic para modificar el estilo de texto del patrón</a:t>
            </a:r>
          </a:p>
          <a:p>
            <a:pPr lvl="1" rtl="0"/>
            <a:r>
              <a:rPr lang="es-ES" noProof="0" dirty="0" smtClean="0"/>
              <a:t>Segundo nivel</a:t>
            </a:r>
          </a:p>
          <a:p>
            <a:pPr lvl="2" rtl="0"/>
            <a:r>
              <a:rPr lang="es-ES" noProof="0" dirty="0" smtClean="0"/>
              <a:t>Tercer nivel</a:t>
            </a:r>
          </a:p>
          <a:p>
            <a:pPr lvl="3" rtl="0"/>
            <a:r>
              <a:rPr lang="es-ES" noProof="0" dirty="0" smtClean="0"/>
              <a:t>Cuarto nivel</a:t>
            </a:r>
          </a:p>
          <a:p>
            <a:pPr lvl="4" rtl="0"/>
            <a:r>
              <a:rPr lang="es-ES" noProof="0" dirty="0" smtClean="0"/>
              <a:t>Quinto nivel</a:t>
            </a:r>
            <a:endParaRPr lang="es-ES" noProof="0" dirty="0"/>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AEC444-603B-4F09-9A06-5917518DD901}" type="slidenum">
              <a:rPr lang="es-ES" noProof="0" smtClean="0"/>
              <a:t>‹Nº›</a:t>
            </a:fld>
            <a:endParaRPr lang="es-ES" noProof="0" dirty="0"/>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10"/>
          </p:nvPr>
        </p:nvSpPr>
        <p:spPr/>
        <p:txBody>
          <a:bodyPr rtlCol="0"/>
          <a:lstStyle/>
          <a:p>
            <a:pPr rtl="0"/>
            <a:fld id="{8DAEC444-603B-4F09-9A06-5917518DD901}" type="slidenum">
              <a:rPr lang="es-ES" smtClean="0"/>
              <a:t>1</a:t>
            </a:fld>
            <a:endParaRPr lang="es-ES" dirty="0"/>
          </a:p>
        </p:txBody>
      </p:sp>
    </p:spTree>
    <p:extLst>
      <p:ext uri="{BB962C8B-B14F-4D97-AF65-F5344CB8AC3E}">
        <p14:creationId xmlns:p14="http://schemas.microsoft.com/office/powerpoint/2010/main" val="403915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8DAEC444-603B-4F09-9A06-5917518DD901}" type="slidenum">
              <a:rPr lang="es-ES" noProof="0" smtClean="0"/>
              <a:t>2</a:t>
            </a:fld>
            <a:endParaRPr lang="es-ES" noProof="0" dirty="0"/>
          </a:p>
        </p:txBody>
      </p:sp>
    </p:spTree>
    <p:extLst>
      <p:ext uri="{BB962C8B-B14F-4D97-AF65-F5344CB8AC3E}">
        <p14:creationId xmlns:p14="http://schemas.microsoft.com/office/powerpoint/2010/main" val="64762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DAEC444-603B-4F09-9A06-5917518DD901}" type="slidenum">
              <a:rPr lang="es-ES" noProof="0" smtClean="0"/>
              <a:t>4</a:t>
            </a:fld>
            <a:endParaRPr lang="es-ES" noProof="0" dirty="0"/>
          </a:p>
        </p:txBody>
      </p:sp>
    </p:spTree>
    <p:extLst>
      <p:ext uri="{BB962C8B-B14F-4D97-AF65-F5344CB8AC3E}">
        <p14:creationId xmlns:p14="http://schemas.microsoft.com/office/powerpoint/2010/main" val="154516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8DAEC444-603B-4F09-9A06-5917518DD901}" type="slidenum">
              <a:rPr lang="es-ES" noProof="0" smtClean="0"/>
              <a:t>11</a:t>
            </a:fld>
            <a:endParaRPr lang="es-ES" noProof="0" dirty="0"/>
          </a:p>
        </p:txBody>
      </p:sp>
    </p:spTree>
    <p:extLst>
      <p:ext uri="{BB962C8B-B14F-4D97-AF65-F5344CB8AC3E}">
        <p14:creationId xmlns:p14="http://schemas.microsoft.com/office/powerpoint/2010/main" val="789171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ctrTitle"/>
          </p:nvPr>
        </p:nvSpPr>
        <p:spPr>
          <a:xfrm>
            <a:off x="838201" y="4114800"/>
            <a:ext cx="10515598" cy="1158446"/>
          </a:xfrm>
        </p:spPr>
        <p:txBody>
          <a:bodyPr rtlCol="0" anchor="b">
            <a:normAutofit/>
          </a:bodyPr>
          <a:lstStyle>
            <a:lvl1pPr algn="l">
              <a:defRPr sz="5200">
                <a:solidFill>
                  <a:schemeClr val="tx1"/>
                </a:solidFill>
              </a:defRPr>
            </a:lvl1pPr>
          </a:lstStyle>
          <a:p>
            <a:pPr rtl="0"/>
            <a:r>
              <a:rPr lang="es-ES" noProof="0" smtClean="0"/>
              <a:t>Haga clic para modificar el estilo de título del patrón</a:t>
            </a:r>
            <a:endParaRPr lang="es-ES" noProof="0" dirty="0"/>
          </a:p>
        </p:txBody>
      </p:sp>
      <p:sp>
        <p:nvSpPr>
          <p:cNvPr id="3" name="Subtítulo 2"/>
          <p:cNvSpPr>
            <a:spLocks noGrp="1"/>
          </p:cNvSpPr>
          <p:nvPr>
            <p:ph type="subTitle" idx="1"/>
          </p:nvPr>
        </p:nvSpPr>
        <p:spPr>
          <a:xfrm>
            <a:off x="838201" y="5338170"/>
            <a:ext cx="10515598" cy="474836"/>
          </a:xfrm>
        </p:spPr>
        <p:txBody>
          <a:bodyPr rtlCol="0"/>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modificar el estilo de subtítulo del patrón</a:t>
            </a:r>
            <a:endParaRPr lang="es-ES" noProof="0" dirty="0"/>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lvl1pPr>
              <a:defRPr/>
            </a:lvl1pPr>
          </a:lstStyle>
          <a:p>
            <a:fld id="{0C863A0B-0AB0-4A00-A4B2-3FF1454F4C71}" type="datetime1">
              <a:rPr lang="es-ES" noProof="0" smtClean="0"/>
              <a:pPr/>
              <a:t>21/08/2017</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741693" y="365125"/>
            <a:ext cx="1600200" cy="5811838"/>
          </a:xfrm>
        </p:spPr>
        <p:txBody>
          <a:bodyPr vert="eaVert" rtlCol="0"/>
          <a:lstStyle>
            <a:lvl1pPr>
              <a:defRPr/>
            </a:lvl1pPr>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838200" y="365125"/>
            <a:ext cx="8534400" cy="5811838"/>
          </a:xfrm>
        </p:spPr>
        <p:txBody>
          <a:bodyPr vert="eaVert"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lvl1pPr>
              <a:defRPr/>
            </a:lvl1pPr>
          </a:lstStyle>
          <a:p>
            <a:fld id="{944B7F50-4B16-4A43-AC5E-B60D726CE620}" type="datetime1">
              <a:rPr lang="es-ES" noProof="0" smtClean="0"/>
              <a:pPr/>
              <a:t>21/08/2017</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pie de página 3"/>
          <p:cNvSpPr>
            <a:spLocks noGrp="1"/>
          </p:cNvSpPr>
          <p:nvPr>
            <p:ph type="ftr" sz="quarter" idx="11"/>
          </p:nvPr>
        </p:nvSpPr>
        <p:spPr/>
        <p:txBody>
          <a:bodyPr rtlCol="0"/>
          <a:lstStyle/>
          <a:p>
            <a:pPr rtl="0"/>
            <a:endParaRPr lang="es-ES" noProof="0" dirty="0"/>
          </a:p>
        </p:txBody>
      </p:sp>
      <p:sp>
        <p:nvSpPr>
          <p:cNvPr id="4" name="Marcador de posición de fecha 4"/>
          <p:cNvSpPr>
            <a:spLocks noGrp="1"/>
          </p:cNvSpPr>
          <p:nvPr>
            <p:ph type="dt" sz="half" idx="10"/>
          </p:nvPr>
        </p:nvSpPr>
        <p:spPr/>
        <p:txBody>
          <a:bodyPr rtlCol="0"/>
          <a:lstStyle/>
          <a:p>
            <a:pPr rtl="0"/>
            <a:fld id="{46F2B14F-3395-4E65-8AC3-52BC76612979}" type="datetime1">
              <a:rPr lang="es-ES" noProof="0" smtClean="0"/>
              <a:t>21/08/2017</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title"/>
          </p:nvPr>
        </p:nvSpPr>
        <p:spPr>
          <a:xfrm>
            <a:off x="841248" y="3429000"/>
            <a:ext cx="9601200" cy="1838519"/>
          </a:xfrm>
        </p:spPr>
        <p:txBody>
          <a:bodyPr rtlCol="0" anchor="b">
            <a:normAutofit/>
          </a:bodyPr>
          <a:lstStyle>
            <a:lvl1pPr>
              <a:defRPr sz="5200">
                <a:solidFill>
                  <a:schemeClr val="bg1"/>
                </a:solidFill>
              </a:defRPr>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841248" y="5340096"/>
            <a:ext cx="9601200" cy="475488"/>
          </a:xfrm>
        </p:spPr>
        <p:txBody>
          <a:bodyPr rtlCol="0"/>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s-ES" noProof="0" smtClean="0"/>
              <a:t>Haga clic para modificar el estilo de texto del patrón</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1145224"/>
          </a:xfrm>
        </p:spPr>
        <p:txBody>
          <a:bodyPr rtlCol="0"/>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sz="half" idx="1"/>
          </p:nvPr>
        </p:nvSpPr>
        <p:spPr>
          <a:xfrm>
            <a:off x="838200" y="1825625"/>
            <a:ext cx="5029200" cy="4351338"/>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contenido 3"/>
          <p:cNvSpPr>
            <a:spLocks noGrp="1"/>
          </p:cNvSpPr>
          <p:nvPr>
            <p:ph sz="half" idx="2"/>
          </p:nvPr>
        </p:nvSpPr>
        <p:spPr>
          <a:xfrm>
            <a:off x="6324600" y="1825625"/>
            <a:ext cx="5029200" cy="4351338"/>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osición de pie de página 4"/>
          <p:cNvSpPr>
            <a:spLocks noGrp="1"/>
          </p:cNvSpPr>
          <p:nvPr>
            <p:ph type="ftr" sz="quarter" idx="11"/>
          </p:nvPr>
        </p:nvSpPr>
        <p:spPr/>
        <p:txBody>
          <a:bodyPr rtlCol="0"/>
          <a:lstStyle/>
          <a:p>
            <a:pPr rtl="0"/>
            <a:endParaRPr lang="es-ES" noProof="0" dirty="0"/>
          </a:p>
        </p:txBody>
      </p:sp>
      <p:sp>
        <p:nvSpPr>
          <p:cNvPr id="5" name="Marcador de posición de fecha 5"/>
          <p:cNvSpPr>
            <a:spLocks noGrp="1"/>
          </p:cNvSpPr>
          <p:nvPr>
            <p:ph type="dt" sz="half" idx="10"/>
          </p:nvPr>
        </p:nvSpPr>
        <p:spPr/>
        <p:txBody>
          <a:bodyPr rtlCol="0"/>
          <a:lstStyle/>
          <a:p>
            <a:pPr rtl="0"/>
            <a:fld id="{C4664A15-61A4-40CE-9F54-1A4B860DCEAD}" type="datetime1">
              <a:rPr lang="es-ES" noProof="0" smtClean="0"/>
              <a:t>21/08/2017</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839788" y="1828800"/>
            <a:ext cx="5029200" cy="685800"/>
          </a:xfrm>
        </p:spPr>
        <p:txBody>
          <a:bodyPr rtlCol="0"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Haga clic para modificar el estilo de texto del patrón</a:t>
            </a:r>
          </a:p>
        </p:txBody>
      </p:sp>
      <p:sp>
        <p:nvSpPr>
          <p:cNvPr id="4" name="Marcador de posición de contenido 3"/>
          <p:cNvSpPr>
            <a:spLocks noGrp="1"/>
          </p:cNvSpPr>
          <p:nvPr>
            <p:ph sz="half" idx="2"/>
          </p:nvPr>
        </p:nvSpPr>
        <p:spPr>
          <a:xfrm>
            <a:off x="839788" y="2514600"/>
            <a:ext cx="5029200" cy="3675063"/>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326188" y="1828800"/>
            <a:ext cx="5029200" cy="685800"/>
          </a:xfrm>
        </p:spPr>
        <p:txBody>
          <a:bodyPr rtlCol="0"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Haga clic para modificar el estilo de texto del patrón</a:t>
            </a:r>
          </a:p>
        </p:txBody>
      </p:sp>
      <p:sp>
        <p:nvSpPr>
          <p:cNvPr id="6" name="Marcador de posición de contenido 5"/>
          <p:cNvSpPr>
            <a:spLocks noGrp="1"/>
          </p:cNvSpPr>
          <p:nvPr>
            <p:ph sz="quarter" idx="4"/>
          </p:nvPr>
        </p:nvSpPr>
        <p:spPr>
          <a:xfrm>
            <a:off x="6326188" y="2514600"/>
            <a:ext cx="5029200" cy="3675063"/>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8" name="Marcador de posición de pie de página 6"/>
          <p:cNvSpPr>
            <a:spLocks noGrp="1"/>
          </p:cNvSpPr>
          <p:nvPr>
            <p:ph type="ftr" sz="quarter" idx="11"/>
          </p:nvPr>
        </p:nvSpPr>
        <p:spPr/>
        <p:txBody>
          <a:bodyPr rtlCol="0"/>
          <a:lstStyle/>
          <a:p>
            <a:pPr rtl="0"/>
            <a:endParaRPr lang="es-ES" noProof="0" dirty="0"/>
          </a:p>
        </p:txBody>
      </p:sp>
      <p:sp>
        <p:nvSpPr>
          <p:cNvPr id="7" name="Marcador de posición de fecha 7"/>
          <p:cNvSpPr>
            <a:spLocks noGrp="1"/>
          </p:cNvSpPr>
          <p:nvPr>
            <p:ph type="dt" sz="half" idx="10"/>
          </p:nvPr>
        </p:nvSpPr>
        <p:spPr/>
        <p:txBody>
          <a:bodyPr rtlCol="0"/>
          <a:lstStyle/>
          <a:p>
            <a:pPr rtl="0"/>
            <a:fld id="{F5F397B3-1B87-43FA-8C97-E72B844712DC}" type="datetime1">
              <a:rPr lang="es-ES" noProof="0" smtClean="0"/>
              <a:t>21/08/2017</a:t>
            </a:fld>
            <a:endParaRPr lang="es-ES" noProof="0" dirty="0"/>
          </a:p>
        </p:txBody>
      </p:sp>
      <p:sp>
        <p:nvSpPr>
          <p:cNvPr id="9" name="Marcador de posición de número de diapositiva 8"/>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dirty="0"/>
          </a:p>
        </p:txBody>
      </p:sp>
      <p:sp>
        <p:nvSpPr>
          <p:cNvPr id="4" name="Marcador de posición de pie de página 2"/>
          <p:cNvSpPr>
            <a:spLocks noGrp="1"/>
          </p:cNvSpPr>
          <p:nvPr>
            <p:ph type="ftr" sz="quarter" idx="11"/>
          </p:nvPr>
        </p:nvSpPr>
        <p:spPr/>
        <p:txBody>
          <a:bodyPr rtlCol="0"/>
          <a:lstStyle/>
          <a:p>
            <a:pPr rtl="0"/>
            <a:endParaRPr lang="es-ES" noProof="0" dirty="0"/>
          </a:p>
        </p:txBody>
      </p:sp>
      <p:sp>
        <p:nvSpPr>
          <p:cNvPr id="3" name="Marcador de posición de fecha 3"/>
          <p:cNvSpPr>
            <a:spLocks noGrp="1"/>
          </p:cNvSpPr>
          <p:nvPr>
            <p:ph type="dt" sz="half" idx="10"/>
          </p:nvPr>
        </p:nvSpPr>
        <p:spPr/>
        <p:txBody>
          <a:bodyPr rtlCol="0"/>
          <a:lstStyle>
            <a:lvl1pPr>
              <a:defRPr/>
            </a:lvl1pPr>
          </a:lstStyle>
          <a:p>
            <a:fld id="{90AC6B63-9EA6-453A-9419-839BA22E14BD}" type="datetime1">
              <a:rPr lang="es-ES" smtClean="0"/>
              <a:pPr/>
              <a:t>21/08/2017</a:t>
            </a:fld>
            <a:endParaRPr lang="es-ES" dirty="0"/>
          </a:p>
        </p:txBody>
      </p:sp>
      <p:sp>
        <p:nvSpPr>
          <p:cNvPr id="5" name="Marcador de posición de número de diapositiva 4"/>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ie de página 1"/>
          <p:cNvSpPr>
            <a:spLocks noGrp="1"/>
          </p:cNvSpPr>
          <p:nvPr>
            <p:ph type="ftr" sz="quarter" idx="11"/>
          </p:nvPr>
        </p:nvSpPr>
        <p:spPr/>
        <p:txBody>
          <a:bodyPr rtlCol="0"/>
          <a:lstStyle/>
          <a:p>
            <a:pPr rtl="0"/>
            <a:endParaRPr lang="es-ES" noProof="0" dirty="0"/>
          </a:p>
        </p:txBody>
      </p:sp>
      <p:sp>
        <p:nvSpPr>
          <p:cNvPr id="2" name="Marcador de posición de fecha 2"/>
          <p:cNvSpPr>
            <a:spLocks noGrp="1"/>
          </p:cNvSpPr>
          <p:nvPr>
            <p:ph type="dt" sz="half" idx="10"/>
          </p:nvPr>
        </p:nvSpPr>
        <p:spPr/>
        <p:txBody>
          <a:bodyPr rtlCol="0"/>
          <a:lstStyle>
            <a:lvl1pPr>
              <a:defRPr/>
            </a:lvl1pPr>
          </a:lstStyle>
          <a:p>
            <a:fld id="{56991A91-982D-4D0A-97BA-3C973229C17D}" type="datetime1">
              <a:rPr lang="es-ES" noProof="0" smtClean="0"/>
              <a:pPr/>
              <a:t>21/08/2017</a:t>
            </a:fld>
            <a:endParaRPr lang="es-ES" noProof="0" dirty="0"/>
          </a:p>
        </p:txBody>
      </p:sp>
      <p:sp>
        <p:nvSpPr>
          <p:cNvPr id="4" name="Marcador de posición de número de diapositiva 3"/>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7924800" y="1524000"/>
            <a:ext cx="3429000" cy="1905000"/>
          </a:xfrm>
        </p:spPr>
        <p:txBody>
          <a:bodyPr rtlCol="0" anchor="b">
            <a:normAutofit/>
          </a:bodyPr>
          <a:lstStyle>
            <a:lvl1pPr>
              <a:defRPr sz="3400"/>
            </a:lvl1pPr>
          </a:lstStyle>
          <a:p>
            <a:pPr rtl="0"/>
            <a:r>
              <a:rPr lang="es-ES" noProof="0" smtClean="0"/>
              <a:t>Haga clic para modificar el estilo de título del patrón</a:t>
            </a:r>
            <a:endParaRPr lang="es-ES" noProof="0" dirty="0"/>
          </a:p>
        </p:txBody>
      </p:sp>
      <p:sp>
        <p:nvSpPr>
          <p:cNvPr id="3" name="Marcador de posición de contenido 2"/>
          <p:cNvSpPr>
            <a:spLocks noGrp="1"/>
          </p:cNvSpPr>
          <p:nvPr>
            <p:ph idx="1"/>
          </p:nvPr>
        </p:nvSpPr>
        <p:spPr>
          <a:xfrm>
            <a:off x="838200" y="685800"/>
            <a:ext cx="6400800" cy="52578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7924800" y="3581400"/>
            <a:ext cx="3429000" cy="1828800"/>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Haga clic para modificar el estilo de texto del patrón</a:t>
            </a:r>
          </a:p>
        </p:txBody>
      </p:sp>
      <p:sp>
        <p:nvSpPr>
          <p:cNvPr id="6" name="Marcador de posición de pie de página 4"/>
          <p:cNvSpPr>
            <a:spLocks noGrp="1"/>
          </p:cNvSpPr>
          <p:nvPr>
            <p:ph type="ftr" sz="quarter" idx="11"/>
          </p:nvPr>
        </p:nvSpPr>
        <p:spPr/>
        <p:txBody>
          <a:bodyPr rtlCol="0"/>
          <a:lstStyle/>
          <a:p>
            <a:pPr rtl="0"/>
            <a:endParaRPr lang="es-ES" noProof="0" dirty="0"/>
          </a:p>
        </p:txBody>
      </p:sp>
      <p:sp>
        <p:nvSpPr>
          <p:cNvPr id="5" name="Marcador de posición de fecha 5"/>
          <p:cNvSpPr>
            <a:spLocks noGrp="1"/>
          </p:cNvSpPr>
          <p:nvPr>
            <p:ph type="dt" sz="half" idx="10"/>
          </p:nvPr>
        </p:nvSpPr>
        <p:spPr/>
        <p:txBody>
          <a:bodyPr rtlCol="0"/>
          <a:lstStyle/>
          <a:p>
            <a:pPr rtl="0"/>
            <a:fld id="{AA2A4C16-5248-430E-B264-231FA6214EAA}" type="datetime1">
              <a:rPr lang="es-ES" noProof="0" smtClean="0"/>
              <a:t>21/08/2017</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7924800" y="1527048"/>
            <a:ext cx="3429000" cy="1901952"/>
          </a:xfrm>
        </p:spPr>
        <p:txBody>
          <a:bodyPr rtlCol="0" anchor="b">
            <a:normAutofit/>
          </a:bodyPr>
          <a:lstStyle>
            <a:lvl1pPr>
              <a:defRPr sz="3400"/>
            </a:lvl1pPr>
          </a:lstStyle>
          <a:p>
            <a:pPr rtl="0"/>
            <a:r>
              <a:rPr lang="es-ES" noProof="0" smtClean="0"/>
              <a:t>Haga clic para modificar el estilo de título del patrón</a:t>
            </a:r>
            <a:endParaRPr lang="es-ES"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838198" y="685800"/>
            <a:ext cx="6400800" cy="5257800"/>
          </a:xfrm>
        </p:spPr>
        <p:txBody>
          <a:bodyPr rtlCol="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dirty="0"/>
          </a:p>
        </p:txBody>
      </p:sp>
      <p:sp>
        <p:nvSpPr>
          <p:cNvPr id="4" name="Marcador de posición de texto 3"/>
          <p:cNvSpPr>
            <a:spLocks noGrp="1"/>
          </p:cNvSpPr>
          <p:nvPr>
            <p:ph type="body" sz="half" idx="2"/>
          </p:nvPr>
        </p:nvSpPr>
        <p:spPr>
          <a:xfrm>
            <a:off x="7924800" y="3581400"/>
            <a:ext cx="3428999" cy="1828800"/>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Haga clic para modificar el estilo de texto del patrón</a:t>
            </a:r>
          </a:p>
        </p:txBody>
      </p:sp>
      <p:sp>
        <p:nvSpPr>
          <p:cNvPr id="6" name="Marcador de posición de pie de página 4"/>
          <p:cNvSpPr>
            <a:spLocks noGrp="1"/>
          </p:cNvSpPr>
          <p:nvPr>
            <p:ph type="ftr" sz="quarter" idx="11"/>
          </p:nvPr>
        </p:nvSpPr>
        <p:spPr/>
        <p:txBody>
          <a:bodyPr rtlCol="0"/>
          <a:lstStyle/>
          <a:p>
            <a:pPr rtl="0"/>
            <a:endParaRPr lang="es-ES" noProof="0" dirty="0"/>
          </a:p>
        </p:txBody>
      </p:sp>
      <p:sp>
        <p:nvSpPr>
          <p:cNvPr id="5" name="Marcador de posición de fecha 5"/>
          <p:cNvSpPr>
            <a:spLocks noGrp="1"/>
          </p:cNvSpPr>
          <p:nvPr>
            <p:ph type="dt" sz="half" idx="10"/>
          </p:nvPr>
        </p:nvSpPr>
        <p:spPr/>
        <p:txBody>
          <a:bodyPr rtlCol="0"/>
          <a:lstStyle>
            <a:lvl1pPr>
              <a:defRPr/>
            </a:lvl1pPr>
          </a:lstStyle>
          <a:p>
            <a:fld id="{4D8792BC-57D2-4D97-9D81-68C5B807A8FB}" type="datetime1">
              <a:rPr lang="es-ES" noProof="0" smtClean="0"/>
              <a:pPr/>
              <a:t>21/08/2017</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B13333A4-2EF1-4B79-B68C-AB20E66B4822}" type="slidenum">
              <a:rPr lang="es-ES" noProof="0" smtClean="0"/>
              <a:t>‹Nº›</a:t>
            </a:fld>
            <a:endParaRPr lang="es-ES" noProof="0" dirty="0"/>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6"/>
          <p:cNvSpPr/>
          <p:nvPr/>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Marcador de posición de título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pPr rtl="0"/>
            <a:r>
              <a:rPr lang="es-ES" noProof="0" dirty="0" smtClean="0"/>
              <a:t>Haga clic para modificar el estilo de título del patrón</a:t>
            </a:r>
            <a:endParaRPr lang="es-ES" noProof="0" dirty="0"/>
          </a:p>
        </p:txBody>
      </p:sp>
      <p:sp>
        <p:nvSpPr>
          <p:cNvPr id="3" name="Marcador de posición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dirty="0" smtClean="0"/>
              <a:t>Haga clic para modificar el estilo de texto del patrón</a:t>
            </a:r>
          </a:p>
          <a:p>
            <a:pPr lvl="1" rtl="0"/>
            <a:r>
              <a:rPr lang="es-ES" noProof="0" dirty="0" smtClean="0"/>
              <a:t>Segundo nivel</a:t>
            </a:r>
          </a:p>
          <a:p>
            <a:pPr lvl="2" rtl="0"/>
            <a:r>
              <a:rPr lang="es-ES" noProof="0" dirty="0" smtClean="0"/>
              <a:t>Tercer nivel</a:t>
            </a:r>
          </a:p>
          <a:p>
            <a:pPr lvl="3" rtl="0"/>
            <a:r>
              <a:rPr lang="es-ES" noProof="0" dirty="0" smtClean="0"/>
              <a:t>Cuarto nivel</a:t>
            </a:r>
          </a:p>
          <a:p>
            <a:pPr lvl="4" rtl="0"/>
            <a:r>
              <a:rPr lang="es-ES" noProof="0" dirty="0" smtClean="0"/>
              <a:t>Quinto nivel</a:t>
            </a:r>
            <a:endParaRPr lang="es-ES" noProof="0" dirty="0"/>
          </a:p>
        </p:txBody>
      </p:sp>
      <p:sp>
        <p:nvSpPr>
          <p:cNvPr id="5" name="Marcador de posición de pie de página 3"/>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pPr rtl="0"/>
            <a:endParaRPr lang="es-ES" noProof="0" dirty="0"/>
          </a:p>
        </p:txBody>
      </p:sp>
      <p:sp>
        <p:nvSpPr>
          <p:cNvPr id="4" name="Marcador de posición de fecha 4"/>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670DFA3D-F034-4938-9094-D7E14211575F}" type="datetime1">
              <a:rPr lang="es-ES" noProof="0" smtClean="0"/>
              <a:pPr/>
              <a:t>21/08/2017</a:t>
            </a:fld>
            <a:endParaRPr lang="es-ES" noProof="0" dirty="0"/>
          </a:p>
        </p:txBody>
      </p:sp>
      <p:sp>
        <p:nvSpPr>
          <p:cNvPr id="6" name="Marcador de posición de número de diapositiva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pPr rtl="0"/>
            <a:fld id="{B13333A4-2EF1-4B79-B68C-AB20E66B4822}" type="slidenum">
              <a:rPr lang="es-ES" noProof="0" smtClean="0"/>
              <a:pPr rtl="0"/>
              <a:t>‹Nº›</a:t>
            </a:fld>
            <a:endParaRPr lang="es-ES" noProof="0" dirty="0"/>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7.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236" y="3838520"/>
            <a:ext cx="12192000" cy="701246"/>
          </a:xfrm>
        </p:spPr>
        <p:txBody>
          <a:bodyPr rtlCol="0">
            <a:noAutofit/>
          </a:bodyPr>
          <a:lstStyle/>
          <a:p>
            <a:pPr algn="ctr"/>
            <a:r>
              <a:rPr lang="es-ES" sz="1800" b="1" dirty="0" smtClean="0">
                <a:latin typeface="Cambria" panose="02040503050406030204" pitchFamily="18" charset="0"/>
              </a:rPr>
              <a:t>“ESTUDIO DEL GEODISEÑO DEL PLANEAMIENTO URBANO </a:t>
            </a:r>
            <a:r>
              <a:rPr lang="es-ES" sz="1800" b="1" dirty="0">
                <a:latin typeface="Cambria" panose="02040503050406030204" pitchFamily="18" charset="0"/>
              </a:rPr>
              <a:t>3D </a:t>
            </a:r>
            <a:r>
              <a:rPr lang="es-ES" sz="1800" b="1" dirty="0" smtClean="0">
                <a:latin typeface="Cambria" panose="02040503050406030204" pitchFamily="18" charset="0"/>
              </a:rPr>
              <a:t>DE LA PARROQUIA IÑAQUITO DEL DISTRITO METROPOLITANO DE QUITO ORIENTADA AL AÑO 2050”</a:t>
            </a:r>
            <a:endParaRPr lang="es-ES" sz="1800" b="1" dirty="0">
              <a:latin typeface="Cambria" panose="02040503050406030204" pitchFamily="18" charset="0"/>
            </a:endParaRPr>
          </a:p>
        </p:txBody>
      </p:sp>
      <p:sp>
        <p:nvSpPr>
          <p:cNvPr id="3" name="Subtítulo 2"/>
          <p:cNvSpPr>
            <a:spLocks noGrp="1"/>
          </p:cNvSpPr>
          <p:nvPr>
            <p:ph type="subTitle" idx="1"/>
          </p:nvPr>
        </p:nvSpPr>
        <p:spPr>
          <a:xfrm>
            <a:off x="609600" y="4571026"/>
            <a:ext cx="10515598" cy="474836"/>
          </a:xfrm>
        </p:spPr>
        <p:txBody>
          <a:bodyPr rtlCol="0">
            <a:normAutofit/>
          </a:bodyPr>
          <a:lstStyle/>
          <a:p>
            <a:pPr algn="ctr" rtl="0"/>
            <a:r>
              <a:rPr lang="es-ES" sz="1800" dirty="0" smtClean="0">
                <a:solidFill>
                  <a:schemeClr val="accent1">
                    <a:lumMod val="75000"/>
                  </a:schemeClr>
                </a:solidFill>
                <a:latin typeface="Cambria" panose="02040503050406030204" pitchFamily="18" charset="0"/>
              </a:rPr>
              <a:t>Autoras: Srtas. Paulina Acosta; </a:t>
            </a:r>
            <a:r>
              <a:rPr lang="es-ES" sz="1800" dirty="0" err="1" smtClean="0">
                <a:solidFill>
                  <a:schemeClr val="accent1">
                    <a:lumMod val="75000"/>
                  </a:schemeClr>
                </a:solidFill>
                <a:latin typeface="Cambria" panose="02040503050406030204" pitchFamily="18" charset="0"/>
              </a:rPr>
              <a:t>Rocio</a:t>
            </a:r>
            <a:r>
              <a:rPr lang="es-ES" sz="1800" dirty="0" smtClean="0">
                <a:solidFill>
                  <a:schemeClr val="accent1">
                    <a:lumMod val="75000"/>
                  </a:schemeClr>
                </a:solidFill>
                <a:latin typeface="Cambria" panose="02040503050406030204" pitchFamily="18" charset="0"/>
              </a:rPr>
              <a:t> Cayambe</a:t>
            </a:r>
            <a:endParaRPr lang="es-ES" sz="1800" dirty="0">
              <a:solidFill>
                <a:schemeClr val="accent1">
                  <a:lumMod val="75000"/>
                </a:schemeClr>
              </a:solidFill>
              <a:latin typeface="Cambria" panose="02040503050406030204" pitchFamily="18" charset="0"/>
            </a:endParaRPr>
          </a:p>
        </p:txBody>
      </p:sp>
      <p:sp>
        <p:nvSpPr>
          <p:cNvPr id="5" name="Rectángulo 4"/>
          <p:cNvSpPr/>
          <p:nvPr/>
        </p:nvSpPr>
        <p:spPr>
          <a:xfrm>
            <a:off x="-10236" y="2794705"/>
            <a:ext cx="12192000" cy="115938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b="1" dirty="0" smtClean="0">
              <a:solidFill>
                <a:schemeClr val="bg2"/>
              </a:solidFill>
              <a:latin typeface="Cambria" panose="02040503050406030204" pitchFamily="18" charset="0"/>
            </a:endParaRPr>
          </a:p>
          <a:p>
            <a:pPr algn="ctr"/>
            <a:r>
              <a:rPr lang="es-ES" b="1" dirty="0" smtClean="0">
                <a:solidFill>
                  <a:schemeClr val="tx1"/>
                </a:solidFill>
                <a:latin typeface="Cambria" panose="02040503050406030204" pitchFamily="18" charset="0"/>
              </a:rPr>
              <a:t>UNIVERSIDAD </a:t>
            </a:r>
            <a:r>
              <a:rPr lang="es-ES" b="1" dirty="0">
                <a:solidFill>
                  <a:schemeClr val="tx1"/>
                </a:solidFill>
                <a:latin typeface="Cambria" panose="02040503050406030204" pitchFamily="18" charset="0"/>
              </a:rPr>
              <a:t>DE LAS FUERZAS ARMADAS – ESPE</a:t>
            </a:r>
          </a:p>
          <a:p>
            <a:pPr algn="ctr"/>
            <a:r>
              <a:rPr lang="es-ES" b="1" dirty="0">
                <a:solidFill>
                  <a:schemeClr val="tx1"/>
                </a:solidFill>
                <a:latin typeface="Cambria" panose="02040503050406030204" pitchFamily="18" charset="0"/>
              </a:rPr>
              <a:t>DEPARTTAMENTO DE CIENCIAS DE LA TIERRA Y CONSTRUCCIÓN</a:t>
            </a:r>
          </a:p>
          <a:p>
            <a:pPr algn="ctr"/>
            <a:r>
              <a:rPr lang="es-ES" b="1" dirty="0">
                <a:solidFill>
                  <a:schemeClr val="tx1"/>
                </a:solidFill>
                <a:latin typeface="Cambria" panose="02040503050406030204" pitchFamily="18" charset="0"/>
              </a:rPr>
              <a:t>CARRERA DE INGENIERÍA GEOGRÁFICA Y DEL MEDIO </a:t>
            </a:r>
            <a:r>
              <a:rPr lang="es-ES" b="1" dirty="0" smtClean="0">
                <a:solidFill>
                  <a:schemeClr val="tx1"/>
                </a:solidFill>
                <a:latin typeface="Cambria" panose="02040503050406030204" pitchFamily="18" charset="0"/>
              </a:rPr>
              <a:t>AMBIENTAL</a:t>
            </a:r>
            <a:endParaRPr lang="es-ES" b="1" dirty="0">
              <a:solidFill>
                <a:schemeClr val="tx1"/>
              </a:solidFill>
              <a:latin typeface="Cambria" panose="02040503050406030204" pitchFamily="18" charset="0"/>
            </a:endParaRPr>
          </a:p>
          <a:p>
            <a:pPr algn="ctr"/>
            <a:endParaRPr lang="es-EC" dirty="0">
              <a:solidFill>
                <a:schemeClr val="tx1"/>
              </a:solidFill>
              <a:latin typeface="Cambria" panose="02040503050406030204" pitchFamily="18" charset="0"/>
            </a:endParaRPr>
          </a:p>
        </p:txBody>
      </p:sp>
      <p:sp>
        <p:nvSpPr>
          <p:cNvPr id="6" name="Subtítulo 2"/>
          <p:cNvSpPr txBox="1">
            <a:spLocks/>
          </p:cNvSpPr>
          <p:nvPr/>
        </p:nvSpPr>
        <p:spPr>
          <a:xfrm>
            <a:off x="1066800" y="4997908"/>
            <a:ext cx="10668000" cy="10524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Font typeface="Arial" panose="020B0604020202020204" pitchFamily="34" charset="0"/>
              <a:buNone/>
              <a:defRPr sz="2400" kern="1200">
                <a:solidFill>
                  <a:schemeClr val="accent1"/>
                </a:solidFill>
                <a:latin typeface="+mn-lt"/>
                <a:ea typeface="+mn-ea"/>
                <a:cs typeface="+mn-cs"/>
              </a:defRPr>
            </a:lvl1pPr>
            <a:lvl2pPr marL="457200" indent="0" algn="ctr"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Clr>
                <a:schemeClr val="accent1"/>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Clr>
                <a:schemeClr val="accent1"/>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Clr>
                <a:schemeClr val="accent1"/>
              </a:buClr>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Clr>
                <a:schemeClr val="accent1"/>
              </a:buClr>
              <a:buFont typeface="Arial" panose="020B0604020202020204" pitchFamily="34" charset="0"/>
              <a:buNone/>
              <a:defRPr sz="1600" kern="1200">
                <a:solidFill>
                  <a:schemeClr val="tx1"/>
                </a:solidFill>
                <a:latin typeface="+mn-lt"/>
                <a:ea typeface="+mn-ea"/>
                <a:cs typeface="+mn-cs"/>
              </a:defRPr>
            </a:lvl9pPr>
          </a:lstStyle>
          <a:p>
            <a:r>
              <a:rPr lang="es-ES" sz="1400" dirty="0" smtClean="0">
                <a:latin typeface="Cambria" panose="02040503050406030204" pitchFamily="18" charset="0"/>
              </a:rPr>
              <a:t>DIRECTOR DE LA CARRERA DE INGENIERIA GEOGRÁFICA Y DEL MEDIO AMBIENTE                            Ing. Wilson Jácome</a:t>
            </a:r>
          </a:p>
          <a:p>
            <a:r>
              <a:rPr lang="es-ES" sz="1400" dirty="0" smtClean="0">
                <a:latin typeface="Cambria" panose="02040503050406030204" pitchFamily="18" charset="0"/>
              </a:rPr>
              <a:t>DIRECTOR DEL PROYECTO DE TITULACIÓN                                                                                                      Ing. Pablo Pérez</a:t>
            </a:r>
          </a:p>
          <a:p>
            <a:r>
              <a:rPr lang="es-ES" sz="1400" dirty="0" smtClean="0">
                <a:latin typeface="Cambria" panose="02040503050406030204" pitchFamily="18" charset="0"/>
              </a:rPr>
              <a:t>PONENTE DESIGNADA                                                                                                                                               Ing. </a:t>
            </a:r>
            <a:r>
              <a:rPr lang="es-ES" sz="1400" dirty="0" err="1" smtClean="0">
                <a:latin typeface="Cambria" panose="02040503050406030204" pitchFamily="18" charset="0"/>
              </a:rPr>
              <a:t>Ginella</a:t>
            </a:r>
            <a:r>
              <a:rPr lang="es-ES" sz="1400" dirty="0" smtClean="0">
                <a:latin typeface="Cambria" panose="02040503050406030204" pitchFamily="18" charset="0"/>
              </a:rPr>
              <a:t> Jácome</a:t>
            </a:r>
          </a:p>
          <a:p>
            <a:r>
              <a:rPr lang="es-ES" sz="1400" dirty="0" smtClean="0">
                <a:latin typeface="Cambria" panose="02040503050406030204" pitchFamily="18" charset="0"/>
              </a:rPr>
              <a:t>SECRETARIO ACADÉMICO                                                                                                                                         Dr. Marcelo Mejía</a:t>
            </a:r>
            <a:endParaRPr lang="es-ES" sz="1400" dirty="0">
              <a:latin typeface="Cambria" panose="02040503050406030204" pitchFamily="18" charset="0"/>
            </a:endParaRPr>
          </a:p>
        </p:txBody>
      </p:sp>
    </p:spTree>
    <p:extLst>
      <p:ext uri="{BB962C8B-B14F-4D97-AF65-F5344CB8AC3E}">
        <p14:creationId xmlns:p14="http://schemas.microsoft.com/office/powerpoint/2010/main" val="317197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9543" y="152400"/>
            <a:ext cx="10515600" cy="549274"/>
          </a:xfrm>
        </p:spPr>
        <p:txBody>
          <a:bodyPr>
            <a:normAutofit/>
          </a:bodyPr>
          <a:lstStyle/>
          <a:p>
            <a:r>
              <a:rPr lang="es-EC"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METODOLOGÍA:</a:t>
            </a:r>
            <a:endPar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16" r="32261"/>
          <a:stretch/>
        </p:blipFill>
        <p:spPr bwMode="auto">
          <a:xfrm>
            <a:off x="8153400" y="304857"/>
            <a:ext cx="3581400" cy="6368145"/>
          </a:xfrm>
          <a:prstGeom prst="rect">
            <a:avLst/>
          </a:prstGeom>
          <a:solidFill>
            <a:schemeClr val="tx2"/>
          </a:solidFill>
          <a:ln>
            <a:noFill/>
          </a:ln>
          <a:effectLst/>
          <a:extLst/>
        </p:spPr>
      </p:pic>
      <p:sp>
        <p:nvSpPr>
          <p:cNvPr id="6" name="14 Rectángulo"/>
          <p:cNvSpPr/>
          <p:nvPr/>
        </p:nvSpPr>
        <p:spPr>
          <a:xfrm>
            <a:off x="3704098" y="5105400"/>
            <a:ext cx="3234328" cy="1015663"/>
          </a:xfrm>
          <a:prstGeom prst="rect">
            <a:avLst/>
          </a:prstGeom>
        </p:spPr>
        <p:txBody>
          <a:bodyPr wrap="square">
            <a:spAutoFit/>
          </a:bodyPr>
          <a:lstStyle/>
          <a:p>
            <a:pPr algn="ctr"/>
            <a:r>
              <a:rPr lang="es-ES" sz="2000" b="1" dirty="0">
                <a:latin typeface="Cambria" panose="02040503050406030204" pitchFamily="18" charset="0"/>
              </a:rPr>
              <a:t>Prospección del crecimiento urbano al año 2050</a:t>
            </a:r>
            <a:endParaRPr lang="es-ES" sz="2000" dirty="0">
              <a:latin typeface="Cambria" panose="02040503050406030204" pitchFamily="18" charset="0"/>
            </a:endParaRPr>
          </a:p>
        </p:txBody>
      </p:sp>
      <p:graphicFrame>
        <p:nvGraphicFramePr>
          <p:cNvPr id="7" name="10 Objeto"/>
          <p:cNvGraphicFramePr>
            <a:graphicFrameLocks noChangeAspect="1"/>
          </p:cNvGraphicFramePr>
          <p:nvPr>
            <p:extLst>
              <p:ext uri="{D42A27DB-BD31-4B8C-83A1-F6EECF244321}">
                <p14:modId xmlns:p14="http://schemas.microsoft.com/office/powerpoint/2010/main" val="2091408274"/>
              </p:ext>
            </p:extLst>
          </p:nvPr>
        </p:nvGraphicFramePr>
        <p:xfrm>
          <a:off x="304800" y="823578"/>
          <a:ext cx="3200400" cy="5914417"/>
        </p:xfrm>
        <a:graphic>
          <a:graphicData uri="http://schemas.openxmlformats.org/presentationml/2006/ole">
            <mc:AlternateContent xmlns:mc="http://schemas.openxmlformats.org/markup-compatibility/2006">
              <mc:Choice xmlns:v="urn:schemas-microsoft-com:vml" Requires="v">
                <p:oleObj spid="_x0000_s3139" name="Visio" r:id="rId4" imgW="3094043" imgH="5633124" progId="Visio.Drawing.11">
                  <p:embed/>
                </p:oleObj>
              </mc:Choice>
              <mc:Fallback>
                <p:oleObj name="Visio" r:id="rId4" imgW="3094043" imgH="5633124" progId="Visio.Drawing.11">
                  <p:embed/>
                  <p:pic>
                    <p:nvPicPr>
                      <p:cNvPr id="0" name=""/>
                      <p:cNvPicPr>
                        <a:picLocks noChangeAspect="1" noChangeArrowheads="1"/>
                      </p:cNvPicPr>
                      <p:nvPr/>
                    </p:nvPicPr>
                    <p:blipFill>
                      <a:blip r:embed="rId5"/>
                      <a:srcRect/>
                      <a:stretch>
                        <a:fillRect/>
                      </a:stretch>
                    </p:blipFill>
                    <p:spPr bwMode="auto">
                      <a:xfrm>
                        <a:off x="304800" y="823578"/>
                        <a:ext cx="3200400" cy="5914417"/>
                      </a:xfrm>
                      <a:prstGeom prst="rect">
                        <a:avLst/>
                      </a:prstGeom>
                      <a:solidFill>
                        <a:schemeClr val="tx2"/>
                      </a:solidFill>
                    </p:spPr>
                  </p:pic>
                </p:oleObj>
              </mc:Fallback>
            </mc:AlternateContent>
          </a:graphicData>
        </a:graphic>
      </p:graphicFrame>
      <p:sp>
        <p:nvSpPr>
          <p:cNvPr id="8" name="17 Rectángulo"/>
          <p:cNvSpPr/>
          <p:nvPr/>
        </p:nvSpPr>
        <p:spPr>
          <a:xfrm>
            <a:off x="4919072" y="1143000"/>
            <a:ext cx="3234328" cy="400110"/>
          </a:xfrm>
          <a:prstGeom prst="rect">
            <a:avLst/>
          </a:prstGeom>
        </p:spPr>
        <p:txBody>
          <a:bodyPr wrap="square">
            <a:spAutoFit/>
          </a:bodyPr>
          <a:lstStyle/>
          <a:p>
            <a:pPr algn="ctr"/>
            <a:r>
              <a:rPr lang="es-ES" sz="2000" b="1" dirty="0" err="1" smtClean="0">
                <a:latin typeface="Cambria" panose="02040503050406030204" pitchFamily="18" charset="0"/>
              </a:rPr>
              <a:t>Geodatabase</a:t>
            </a:r>
            <a:endParaRPr lang="es-ES" sz="2000" dirty="0">
              <a:latin typeface="Cambria" panose="02040503050406030204" pitchFamily="18" charset="0"/>
            </a:endParaRPr>
          </a:p>
        </p:txBody>
      </p:sp>
      <p:sp>
        <p:nvSpPr>
          <p:cNvPr id="9" name="Flecha izquierda y arriba 8"/>
          <p:cNvSpPr/>
          <p:nvPr/>
        </p:nvSpPr>
        <p:spPr>
          <a:xfrm rot="16200000">
            <a:off x="3769614" y="3744484"/>
            <a:ext cx="1088169" cy="1219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izquierda y arriba 9"/>
          <p:cNvSpPr/>
          <p:nvPr/>
        </p:nvSpPr>
        <p:spPr>
          <a:xfrm rot="5400000">
            <a:off x="6290667" y="1656551"/>
            <a:ext cx="1088169" cy="1219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4985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 name="8 Objeto"/>
          <p:cNvGraphicFramePr>
            <a:graphicFrameLocks noChangeAspect="1"/>
          </p:cNvGraphicFramePr>
          <p:nvPr>
            <p:extLst>
              <p:ext uri="{D42A27DB-BD31-4B8C-83A1-F6EECF244321}">
                <p14:modId xmlns:p14="http://schemas.microsoft.com/office/powerpoint/2010/main" val="1488221529"/>
              </p:ext>
            </p:extLst>
          </p:nvPr>
        </p:nvGraphicFramePr>
        <p:xfrm>
          <a:off x="816472" y="457200"/>
          <a:ext cx="4105275" cy="4532267"/>
        </p:xfrm>
        <a:graphic>
          <a:graphicData uri="http://schemas.openxmlformats.org/presentationml/2006/ole">
            <mc:AlternateContent xmlns:mc="http://schemas.openxmlformats.org/markup-compatibility/2006">
              <mc:Choice xmlns:v="urn:schemas-microsoft-com:vml" Requires="v">
                <p:oleObj spid="_x0000_s1162" name="Visio" r:id="rId4" imgW="3383741" imgH="3108960" progId="Visio.Drawing.11">
                  <p:embed/>
                </p:oleObj>
              </mc:Choice>
              <mc:Fallback>
                <p:oleObj name="Visio" r:id="rId4" imgW="3383741" imgH="3108960" progId="Visio.Drawing.11">
                  <p:embed/>
                  <p:pic>
                    <p:nvPicPr>
                      <p:cNvPr id="0" name=""/>
                      <p:cNvPicPr>
                        <a:picLocks noChangeAspect="1" noChangeArrowheads="1"/>
                      </p:cNvPicPr>
                      <p:nvPr/>
                    </p:nvPicPr>
                    <p:blipFill>
                      <a:blip r:embed="rId5"/>
                      <a:srcRect/>
                      <a:stretch>
                        <a:fillRect/>
                      </a:stretch>
                    </p:blipFill>
                    <p:spPr bwMode="auto">
                      <a:xfrm>
                        <a:off x="816472" y="457200"/>
                        <a:ext cx="4105275" cy="4532267"/>
                      </a:xfrm>
                      <a:prstGeom prst="rect">
                        <a:avLst/>
                      </a:prstGeom>
                      <a:solidFill>
                        <a:schemeClr val="tx2"/>
                      </a:solidFill>
                    </p:spPr>
                  </p:pic>
                </p:oleObj>
              </mc:Fallback>
            </mc:AlternateContent>
          </a:graphicData>
        </a:graphic>
      </p:graphicFrame>
      <p:graphicFrame>
        <p:nvGraphicFramePr>
          <p:cNvPr id="13" name="12 Objeto"/>
          <p:cNvGraphicFramePr>
            <a:graphicFrameLocks noChangeAspect="1"/>
          </p:cNvGraphicFramePr>
          <p:nvPr>
            <p:extLst>
              <p:ext uri="{D42A27DB-BD31-4B8C-83A1-F6EECF244321}">
                <p14:modId xmlns:p14="http://schemas.microsoft.com/office/powerpoint/2010/main" val="1420016777"/>
              </p:ext>
            </p:extLst>
          </p:nvPr>
        </p:nvGraphicFramePr>
        <p:xfrm>
          <a:off x="6096000" y="1698486"/>
          <a:ext cx="4724400" cy="4191000"/>
        </p:xfrm>
        <a:graphic>
          <a:graphicData uri="http://schemas.openxmlformats.org/presentationml/2006/ole">
            <mc:AlternateContent xmlns:mc="http://schemas.openxmlformats.org/markup-compatibility/2006">
              <mc:Choice xmlns:v="urn:schemas-microsoft-com:vml" Requires="v">
                <p:oleObj spid="_x0000_s1163" name="Visio" r:id="rId6" imgW="4705910" imgH="3545350" progId="Visio.Drawing.11">
                  <p:embed/>
                </p:oleObj>
              </mc:Choice>
              <mc:Fallback>
                <p:oleObj name="Visio" r:id="rId6" imgW="4705910" imgH="3545350"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698486"/>
                        <a:ext cx="4724400" cy="4191000"/>
                      </a:xfrm>
                      <a:prstGeom prst="rect">
                        <a:avLst/>
                      </a:prstGeom>
                      <a:solidFill>
                        <a:schemeClr val="tx2"/>
                      </a:solidFill>
                    </p:spPr>
                  </p:pic>
                </p:oleObj>
              </mc:Fallback>
            </mc:AlternateContent>
          </a:graphicData>
        </a:graphic>
      </p:graphicFrame>
      <p:sp>
        <p:nvSpPr>
          <p:cNvPr id="14" name="13 CuadroTexto"/>
          <p:cNvSpPr txBox="1"/>
          <p:nvPr/>
        </p:nvSpPr>
        <p:spPr>
          <a:xfrm>
            <a:off x="7111515" y="1007598"/>
            <a:ext cx="2714767" cy="400110"/>
          </a:xfrm>
          <a:prstGeom prst="rect">
            <a:avLst/>
          </a:prstGeom>
          <a:noFill/>
        </p:spPr>
        <p:txBody>
          <a:bodyPr wrap="square" rtlCol="0">
            <a:spAutoFit/>
          </a:bodyPr>
          <a:lstStyle/>
          <a:p>
            <a:r>
              <a:rPr lang="es-ES" sz="2000" b="1" dirty="0" smtClean="0">
                <a:latin typeface="Cambria" panose="02040503050406030204" pitchFamily="18" charset="0"/>
              </a:rPr>
              <a:t>Modelamiento en 3D</a:t>
            </a:r>
            <a:endParaRPr lang="es-ES" sz="2000" b="1" dirty="0">
              <a:latin typeface="Cambria" panose="02040503050406030204" pitchFamily="18" charset="0"/>
            </a:endParaRPr>
          </a:p>
        </p:txBody>
      </p:sp>
      <p:sp>
        <p:nvSpPr>
          <p:cNvPr id="17" name="16 Rectángulo"/>
          <p:cNvSpPr/>
          <p:nvPr/>
        </p:nvSpPr>
        <p:spPr>
          <a:xfrm>
            <a:off x="1251946" y="5181600"/>
            <a:ext cx="3234328" cy="707886"/>
          </a:xfrm>
          <a:prstGeom prst="rect">
            <a:avLst/>
          </a:prstGeom>
        </p:spPr>
        <p:txBody>
          <a:bodyPr wrap="square">
            <a:spAutoFit/>
          </a:bodyPr>
          <a:lstStyle/>
          <a:p>
            <a:pPr algn="ctr"/>
            <a:r>
              <a:rPr lang="es-ES" sz="2000" b="1" dirty="0" smtClean="0">
                <a:latin typeface="Cambria" panose="02040503050406030204" pitchFamily="18" charset="0"/>
              </a:rPr>
              <a:t>Formulación del planeamiento Urbano</a:t>
            </a:r>
            <a:endParaRPr lang="es-ES" sz="2000" dirty="0">
              <a:latin typeface="Cambria" panose="02040503050406030204" pitchFamily="18" charset="0"/>
            </a:endParaRPr>
          </a:p>
        </p:txBody>
      </p:sp>
    </p:spTree>
    <p:extLst>
      <p:ext uri="{BB962C8B-B14F-4D97-AF65-F5344CB8AC3E}">
        <p14:creationId xmlns:p14="http://schemas.microsoft.com/office/powerpoint/2010/main" val="260290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76400" y="28433"/>
            <a:ext cx="10515600" cy="625474"/>
          </a:xfrm>
        </p:spPr>
        <p:txBody>
          <a:bodyPr>
            <a:normAutofit/>
          </a:bodyPr>
          <a:lstStyle/>
          <a:p>
            <a:pPr algn="r"/>
            <a:r>
              <a:rPr lang="es-ES" sz="2800" dirty="0" smtClean="0">
                <a:latin typeface="Cambria Math" pitchFamily="18" charset="0"/>
                <a:ea typeface="Cambria Math" pitchFamily="18" charset="0"/>
              </a:rPr>
              <a:t>VALIDACIÓN DE LOS DATOS </a:t>
            </a:r>
            <a:endParaRPr lang="es-ES" sz="2800" dirty="0">
              <a:latin typeface="Cambria Math" pitchFamily="18" charset="0"/>
              <a:ea typeface="Cambria Math" pitchFamily="18" charset="0"/>
            </a:endParaRPr>
          </a:p>
        </p:txBody>
      </p:sp>
      <p:pic>
        <p:nvPicPr>
          <p:cNvPr id="4108"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30105" t="24813" r="26994" b="11986"/>
          <a:stretch/>
        </p:blipFill>
        <p:spPr bwMode="auto">
          <a:xfrm>
            <a:off x="381000" y="1100919"/>
            <a:ext cx="5810534"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30000" t="25326" r="26888" b="11458"/>
          <a:stretch/>
        </p:blipFill>
        <p:spPr bwMode="auto">
          <a:xfrm>
            <a:off x="6218830" y="1066800"/>
            <a:ext cx="5769591"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81000" y="626955"/>
            <a:ext cx="5562600" cy="338554"/>
          </a:xfrm>
          <a:prstGeom prst="rect">
            <a:avLst/>
          </a:prstGeom>
          <a:noFill/>
        </p:spPr>
        <p:txBody>
          <a:bodyPr wrap="square" rtlCol="0">
            <a:spAutoFit/>
          </a:bodyPr>
          <a:lstStyle/>
          <a:p>
            <a:pPr algn="just"/>
            <a:r>
              <a:rPr lang="es-ES" sz="1600" dirty="0" smtClean="0">
                <a:solidFill>
                  <a:schemeClr val="tx2">
                    <a:lumMod val="75000"/>
                  </a:schemeClr>
                </a:solidFill>
                <a:latin typeface="Cambria Math" pitchFamily="18" charset="0"/>
                <a:ea typeface="Cambria Math" pitchFamily="18" charset="0"/>
              </a:rPr>
              <a:t>REGLAS TOPOLÓGICAS</a:t>
            </a:r>
            <a:endParaRPr lang="es-ES" sz="1600" dirty="0">
              <a:solidFill>
                <a:schemeClr val="tx2">
                  <a:lumMod val="75000"/>
                </a:schemeClr>
              </a:solidFill>
              <a:latin typeface="Cambria Math" pitchFamily="18" charset="0"/>
              <a:ea typeface="Cambria Math" pitchFamily="18" charset="0"/>
            </a:endParaRPr>
          </a:p>
        </p:txBody>
      </p:sp>
      <p:sp>
        <p:nvSpPr>
          <p:cNvPr id="3" name="2 Rectángulo"/>
          <p:cNvSpPr/>
          <p:nvPr/>
        </p:nvSpPr>
        <p:spPr>
          <a:xfrm>
            <a:off x="4343400" y="1371600"/>
            <a:ext cx="1600200" cy="4876800"/>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10058400" y="1066800"/>
            <a:ext cx="1676400" cy="2895600"/>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ctángulo"/>
          <p:cNvSpPr/>
          <p:nvPr/>
        </p:nvSpPr>
        <p:spPr>
          <a:xfrm>
            <a:off x="10058400" y="3962400"/>
            <a:ext cx="1676400" cy="2286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229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6"/>
            <a:ext cx="10515600" cy="777874"/>
          </a:xfrm>
        </p:spPr>
        <p:txBody>
          <a:bodyPr/>
          <a:lstStyle/>
          <a:p>
            <a:pPr lvl="3" algn="just" rtl="0">
              <a:lnSpc>
                <a:spcPct val="90000"/>
              </a:lnSpc>
              <a:spcBef>
                <a:spcPct val="0"/>
              </a:spcBef>
            </a:pPr>
            <a:r>
              <a:rPr lang="es-ES" sz="2800" b="1" dirty="0" smtClean="0">
                <a:solidFill>
                  <a:schemeClr val="tx2">
                    <a:lumMod val="75000"/>
                  </a:schemeClr>
                </a:solidFill>
                <a:latin typeface="Cambria Math" pitchFamily="18" charset="0"/>
                <a:ea typeface="Cambria Math" pitchFamily="18" charset="0"/>
              </a:rPr>
              <a:t>VALIDACIÓN DE LOS DATOS PARA EL ANÁLISIS PROSPECTIVO</a:t>
            </a:r>
            <a:r>
              <a:rPr lang="es-ES" sz="1600" b="1" i="1" dirty="0"/>
              <a:t/>
            </a:r>
            <a:br>
              <a:rPr lang="es-ES" sz="1600" b="1" i="1" dirty="0"/>
            </a:br>
            <a:endParaRPr lang="es-ES" dirty="0"/>
          </a:p>
        </p:txBody>
      </p:sp>
      <p:sp>
        <p:nvSpPr>
          <p:cNvPr id="4" name="3 Rectángulo"/>
          <p:cNvSpPr/>
          <p:nvPr/>
        </p:nvSpPr>
        <p:spPr>
          <a:xfrm>
            <a:off x="914400" y="1219200"/>
            <a:ext cx="4267200" cy="3416320"/>
          </a:xfrm>
          <a:prstGeom prst="rect">
            <a:avLst/>
          </a:prstGeom>
        </p:spPr>
        <p:txBody>
          <a:bodyPr wrap="square">
            <a:spAutoFit/>
          </a:bodyPr>
          <a:lstStyle/>
          <a:p>
            <a:pPr marL="285750" lvl="0" indent="-285750" algn="just">
              <a:buFont typeface="Arial" pitchFamily="34" charset="0"/>
              <a:buChar char="•"/>
            </a:pPr>
            <a:r>
              <a:rPr lang="es-ES" dirty="0">
                <a:latin typeface="Cambria Math" pitchFamily="18" charset="0"/>
                <a:ea typeface="Cambria Math" pitchFamily="18" charset="0"/>
              </a:rPr>
              <a:t>Se realiza la clasificación y agrupación de los datos por sectores </a:t>
            </a:r>
            <a:r>
              <a:rPr lang="es-ES" dirty="0" smtClean="0">
                <a:latin typeface="Cambria Math" pitchFamily="18" charset="0"/>
                <a:ea typeface="Cambria Math" pitchFamily="18" charset="0"/>
              </a:rPr>
              <a:t>censales.</a:t>
            </a:r>
          </a:p>
          <a:p>
            <a:pPr marL="285750" lvl="0" indent="-285750" algn="just">
              <a:buFont typeface="Arial" pitchFamily="34" charset="0"/>
              <a:buChar char="•"/>
            </a:pPr>
            <a:r>
              <a:rPr lang="es-ES" dirty="0" smtClean="0">
                <a:latin typeface="Cambria Math" pitchFamily="18" charset="0"/>
                <a:ea typeface="Cambria Math" pitchFamily="18" charset="0"/>
              </a:rPr>
              <a:t>Se </a:t>
            </a:r>
            <a:r>
              <a:rPr lang="es-ES" dirty="0">
                <a:latin typeface="Cambria Math" pitchFamily="18" charset="0"/>
                <a:ea typeface="Cambria Math" pitchFamily="18" charset="0"/>
              </a:rPr>
              <a:t>obtiene la sumatoria total por grupos de </a:t>
            </a:r>
            <a:r>
              <a:rPr lang="es-ES" dirty="0" smtClean="0">
                <a:latin typeface="Cambria Math" pitchFamily="18" charset="0"/>
                <a:ea typeface="Cambria Math" pitchFamily="18" charset="0"/>
              </a:rPr>
              <a:t>edad.</a:t>
            </a:r>
          </a:p>
          <a:p>
            <a:pPr marL="285750" lvl="0" indent="-285750" algn="just">
              <a:buFont typeface="Arial" pitchFamily="34" charset="0"/>
              <a:buChar char="•"/>
            </a:pPr>
            <a:r>
              <a:rPr lang="es-ES" dirty="0" smtClean="0">
                <a:latin typeface="Cambria Math" pitchFamily="18" charset="0"/>
                <a:ea typeface="Cambria Math" pitchFamily="18" charset="0"/>
              </a:rPr>
              <a:t>Se </a:t>
            </a:r>
            <a:r>
              <a:rPr lang="es-ES" dirty="0">
                <a:latin typeface="Cambria Math" pitchFamily="18" charset="0"/>
                <a:ea typeface="Cambria Math" pitchFamily="18" charset="0"/>
              </a:rPr>
              <a:t>calcula la media y desviación estándar por grupos quinquenales de edad en el caso de población y en vivienda por su </a:t>
            </a:r>
            <a:r>
              <a:rPr lang="es-ES" dirty="0" smtClean="0">
                <a:latin typeface="Cambria Math" pitchFamily="18" charset="0"/>
                <a:ea typeface="Cambria Math" pitchFamily="18" charset="0"/>
              </a:rPr>
              <a:t>tipo.</a:t>
            </a:r>
          </a:p>
          <a:p>
            <a:pPr marL="285750" lvl="0" indent="-285750" algn="just">
              <a:buFont typeface="Arial" pitchFamily="34" charset="0"/>
              <a:buChar char="•"/>
            </a:pPr>
            <a:r>
              <a:rPr lang="es-ES" dirty="0" smtClean="0">
                <a:latin typeface="Cambria Math" pitchFamily="18" charset="0"/>
                <a:ea typeface="Cambria Math" pitchFamily="18" charset="0"/>
              </a:rPr>
              <a:t>Se </a:t>
            </a:r>
            <a:r>
              <a:rPr lang="es-ES" dirty="0">
                <a:latin typeface="Cambria Math" pitchFamily="18" charset="0"/>
                <a:ea typeface="Cambria Math" pitchFamily="18" charset="0"/>
              </a:rPr>
              <a:t>crean tablas para cada grupo quinquenal donde se especifican los límites de advertencia y límites de control. </a:t>
            </a:r>
          </a:p>
        </p:txBody>
      </p:sp>
      <p:graphicFrame>
        <p:nvGraphicFramePr>
          <p:cNvPr id="5" name="4 Tabla"/>
          <p:cNvGraphicFramePr>
            <a:graphicFrameLocks noGrp="1"/>
          </p:cNvGraphicFramePr>
          <p:nvPr>
            <p:extLst>
              <p:ext uri="{D42A27DB-BD31-4B8C-83A1-F6EECF244321}">
                <p14:modId xmlns:p14="http://schemas.microsoft.com/office/powerpoint/2010/main" val="2020183546"/>
              </p:ext>
            </p:extLst>
          </p:nvPr>
        </p:nvGraphicFramePr>
        <p:xfrm>
          <a:off x="6019800" y="1255594"/>
          <a:ext cx="5867399" cy="2743201"/>
        </p:xfrm>
        <a:graphic>
          <a:graphicData uri="http://schemas.openxmlformats.org/drawingml/2006/table">
            <a:tbl>
              <a:tblPr firstRow="1" firstCol="1" bandRow="1">
                <a:tableStyleId>{F5AB1C69-6EDB-4FF4-983F-18BD219EF322}</a:tableStyleId>
              </a:tblPr>
              <a:tblGrid>
                <a:gridCol w="990600"/>
                <a:gridCol w="990600"/>
                <a:gridCol w="762000"/>
                <a:gridCol w="1524000"/>
                <a:gridCol w="1600199"/>
              </a:tblGrid>
              <a:tr h="921256">
                <a:tc>
                  <a:txBody>
                    <a:bodyPr/>
                    <a:lstStyle/>
                    <a:p>
                      <a:pPr>
                        <a:lnSpc>
                          <a:spcPct val="115000"/>
                        </a:lnSpc>
                      </a:pPr>
                      <a:endParaRPr lang="es-ES" sz="1600" dirty="0">
                        <a:effectLst/>
                        <a:latin typeface="Cambria Math" pitchFamily="18" charset="0"/>
                        <a:ea typeface="Cambria Math" pitchFamily="18" charset="0"/>
                      </a:endParaRPr>
                    </a:p>
                  </a:txBody>
                  <a:tcPr marL="44450" marR="44450" marT="0" marB="0" anchor="b"/>
                </a:tc>
                <a:tc>
                  <a:txBody>
                    <a:bodyPr/>
                    <a:lstStyle/>
                    <a:p>
                      <a:pPr marL="0" marR="0" algn="ctr">
                        <a:lnSpc>
                          <a:spcPct val="115000"/>
                        </a:lnSpc>
                        <a:spcBef>
                          <a:spcPts val="0"/>
                        </a:spcBef>
                        <a:spcAft>
                          <a:spcPts val="0"/>
                        </a:spcAft>
                      </a:pPr>
                      <a:r>
                        <a:rPr lang="es-ES" sz="1600">
                          <a:effectLst/>
                          <a:latin typeface="Cambria Math" pitchFamily="18" charset="0"/>
                          <a:ea typeface="Cambria Math" pitchFamily="18" charset="0"/>
                        </a:rPr>
                        <a:t>Grupo de edad</a:t>
                      </a:r>
                      <a:endParaRPr lang="es-ES" sz="1600">
                        <a:effectLst/>
                        <a:latin typeface="Cambria Math" pitchFamily="18" charset="0"/>
                        <a:ea typeface="Cambria Math" pitchFamily="18" charset="0"/>
                        <a:cs typeface="Times New Roman"/>
                      </a:endParaRPr>
                    </a:p>
                  </a:txBody>
                  <a:tcPr marL="44450" marR="44450" marT="0" marB="0" anchor="ctr"/>
                </a:tc>
                <a:tc>
                  <a:txBody>
                    <a:bodyPr/>
                    <a:lstStyle/>
                    <a:p>
                      <a:pPr marL="0" marR="0" algn="ctr">
                        <a:lnSpc>
                          <a:spcPct val="115000"/>
                        </a:lnSpc>
                        <a:spcBef>
                          <a:spcPts val="0"/>
                        </a:spcBef>
                        <a:spcAft>
                          <a:spcPts val="0"/>
                        </a:spcAft>
                      </a:pPr>
                      <a:r>
                        <a:rPr lang="es-ES" sz="1600">
                          <a:effectLst/>
                          <a:latin typeface="Cambria Math" pitchFamily="18" charset="0"/>
                          <a:ea typeface="Cambria Math" pitchFamily="18" charset="0"/>
                        </a:rPr>
                        <a:t>Media</a:t>
                      </a:r>
                      <a:endParaRPr lang="es-ES" sz="1600">
                        <a:effectLst/>
                        <a:latin typeface="Cambria Math" pitchFamily="18" charset="0"/>
                        <a:ea typeface="Cambria Math" pitchFamily="18" charset="0"/>
                        <a:cs typeface="Times New Roman"/>
                      </a:endParaRPr>
                    </a:p>
                  </a:txBody>
                  <a:tcPr marL="44450" marR="44450" marT="0" marB="0" anchor="ctr"/>
                </a:tc>
                <a:tc>
                  <a:txBody>
                    <a:bodyPr/>
                    <a:lstStyle/>
                    <a:p>
                      <a:pPr marL="0" marR="0" algn="ctr">
                        <a:lnSpc>
                          <a:spcPct val="115000"/>
                        </a:lnSpc>
                        <a:spcBef>
                          <a:spcPts val="0"/>
                        </a:spcBef>
                        <a:spcAft>
                          <a:spcPts val="0"/>
                        </a:spcAft>
                      </a:pPr>
                      <a:r>
                        <a:rPr lang="es-ES" sz="1600">
                          <a:effectLst/>
                          <a:latin typeface="Cambria Math" pitchFamily="18" charset="0"/>
                          <a:ea typeface="Cambria Math" pitchFamily="18" charset="0"/>
                        </a:rPr>
                        <a:t>limite Advertencia (-)</a:t>
                      </a:r>
                      <a:endParaRPr lang="es-ES" sz="1600">
                        <a:effectLst/>
                        <a:latin typeface="Cambria Math" pitchFamily="18" charset="0"/>
                        <a:ea typeface="Cambria Math" pitchFamily="18" charset="0"/>
                        <a:cs typeface="Times New Roman"/>
                      </a:endParaRPr>
                    </a:p>
                  </a:txBody>
                  <a:tcPr marL="44450" marR="44450" marT="0" marB="0" anchor="ctr"/>
                </a:tc>
                <a:tc>
                  <a:txBody>
                    <a:bodyPr/>
                    <a:lstStyle/>
                    <a:p>
                      <a:pPr marL="0" marR="0" algn="ctr">
                        <a:lnSpc>
                          <a:spcPct val="115000"/>
                        </a:lnSpc>
                        <a:spcBef>
                          <a:spcPts val="0"/>
                        </a:spcBef>
                        <a:spcAft>
                          <a:spcPts val="0"/>
                        </a:spcAft>
                      </a:pPr>
                      <a:r>
                        <a:rPr lang="es-ES" sz="1600" dirty="0">
                          <a:effectLst/>
                          <a:latin typeface="Cambria Math" pitchFamily="18" charset="0"/>
                          <a:ea typeface="Cambria Math" pitchFamily="18" charset="0"/>
                        </a:rPr>
                        <a:t>limite Advertencia (+)</a:t>
                      </a:r>
                      <a:endParaRPr lang="es-ES" sz="1600" dirty="0">
                        <a:effectLst/>
                        <a:latin typeface="Cambria Math" pitchFamily="18" charset="0"/>
                        <a:ea typeface="Cambria Math" pitchFamily="18" charset="0"/>
                        <a:cs typeface="Times New Roman"/>
                      </a:endParaRPr>
                    </a:p>
                  </a:txBody>
                  <a:tcPr marL="44450" marR="44450" marT="0" marB="0" anchor="ctr"/>
                </a:tc>
              </a:tr>
              <a:tr h="607315">
                <a:tc>
                  <a:txBody>
                    <a:bodyPr/>
                    <a:lstStyle/>
                    <a:p>
                      <a:pPr marL="0" marR="0" algn="ctr">
                        <a:lnSpc>
                          <a:spcPct val="115000"/>
                        </a:lnSpc>
                        <a:spcBef>
                          <a:spcPts val="0"/>
                        </a:spcBef>
                        <a:spcAft>
                          <a:spcPts val="0"/>
                        </a:spcAft>
                      </a:pPr>
                      <a:r>
                        <a:rPr lang="es-ES" sz="1600">
                          <a:effectLst/>
                          <a:latin typeface="Cambria Math" pitchFamily="18" charset="0"/>
                          <a:ea typeface="Cambria Math" pitchFamily="18" charset="0"/>
                        </a:rPr>
                        <a:t>Sector Nº</a:t>
                      </a:r>
                      <a:endParaRPr lang="es-ES" sz="1600">
                        <a:effectLst/>
                        <a:latin typeface="Cambria Math" pitchFamily="18" charset="0"/>
                        <a:ea typeface="Cambria Math" pitchFamily="18" charset="0"/>
                        <a:cs typeface="Times New Roman"/>
                      </a:endParaRPr>
                    </a:p>
                  </a:txBody>
                  <a:tcPr marL="44450" marR="44450" marT="0" marB="0" anchor="b"/>
                </a:tc>
                <a:tc>
                  <a:txBody>
                    <a:bodyPr/>
                    <a:lstStyle/>
                    <a:p>
                      <a:pPr>
                        <a:lnSpc>
                          <a:spcPct val="115000"/>
                        </a:lnSpc>
                      </a:pPr>
                      <a:endParaRPr lang="es-ES" sz="1600">
                        <a:effectLst/>
                        <a:latin typeface="Cambria Math" pitchFamily="18" charset="0"/>
                        <a:ea typeface="Cambria Math" pitchFamily="18" charset="0"/>
                      </a:endParaRPr>
                    </a:p>
                  </a:txBody>
                  <a:tcPr marL="44450" marR="44450" marT="0" marB="0" anchor="b"/>
                </a:tc>
                <a:tc>
                  <a:txBody>
                    <a:bodyPr/>
                    <a:lstStyle/>
                    <a:p>
                      <a:pPr marL="0" marR="0" algn="r">
                        <a:lnSpc>
                          <a:spcPct val="115000"/>
                        </a:lnSpc>
                        <a:spcBef>
                          <a:spcPts val="0"/>
                        </a:spcBef>
                        <a:spcAft>
                          <a:spcPts val="0"/>
                        </a:spcAft>
                      </a:pPr>
                      <a:r>
                        <a:rPr lang="es-ES" sz="1600">
                          <a:effectLst/>
                          <a:latin typeface="Cambria Math" pitchFamily="18" charset="0"/>
                          <a:ea typeface="Cambria Math" pitchFamily="18" charset="0"/>
                        </a:rPr>
                        <a:t> </a:t>
                      </a:r>
                      <a:endParaRPr lang="es-ES" sz="1600">
                        <a:effectLst/>
                        <a:latin typeface="Cambria Math" pitchFamily="18" charset="0"/>
                        <a:ea typeface="Cambria Math" pitchFamily="18" charset="0"/>
                        <a:cs typeface="Times New Roman"/>
                      </a:endParaRPr>
                    </a:p>
                  </a:txBody>
                  <a:tcPr marL="44450" marR="44450" marT="0" marB="0" anchor="b"/>
                </a:tc>
                <a:tc>
                  <a:txBody>
                    <a:bodyPr/>
                    <a:lstStyle/>
                    <a:p>
                      <a:pPr marL="0" marR="0" algn="r">
                        <a:lnSpc>
                          <a:spcPct val="115000"/>
                        </a:lnSpc>
                        <a:spcBef>
                          <a:spcPts val="0"/>
                        </a:spcBef>
                        <a:spcAft>
                          <a:spcPts val="0"/>
                        </a:spcAft>
                      </a:pPr>
                      <a:r>
                        <a:rPr lang="es-ES" sz="1600">
                          <a:effectLst/>
                          <a:latin typeface="Cambria Math" pitchFamily="18" charset="0"/>
                          <a:ea typeface="Cambria Math" pitchFamily="18" charset="0"/>
                        </a:rPr>
                        <a:t> </a:t>
                      </a:r>
                      <a:endParaRPr lang="es-ES" sz="1600">
                        <a:effectLst/>
                        <a:latin typeface="Cambria Math" pitchFamily="18" charset="0"/>
                        <a:ea typeface="Cambria Math" pitchFamily="18" charset="0"/>
                        <a:cs typeface="Times New Roman"/>
                      </a:endParaRPr>
                    </a:p>
                  </a:txBody>
                  <a:tcPr marL="44450" marR="44450" marT="0" marB="0" anchor="b"/>
                </a:tc>
                <a:tc>
                  <a:txBody>
                    <a:bodyPr/>
                    <a:lstStyle/>
                    <a:p>
                      <a:pPr marL="0" marR="0" algn="r">
                        <a:lnSpc>
                          <a:spcPct val="115000"/>
                        </a:lnSpc>
                        <a:spcBef>
                          <a:spcPts val="0"/>
                        </a:spcBef>
                        <a:spcAft>
                          <a:spcPts val="0"/>
                        </a:spcAft>
                      </a:pPr>
                      <a:r>
                        <a:rPr lang="es-ES" sz="1600">
                          <a:effectLst/>
                          <a:latin typeface="Cambria Math" pitchFamily="18" charset="0"/>
                          <a:ea typeface="Cambria Math" pitchFamily="18" charset="0"/>
                        </a:rPr>
                        <a:t> </a:t>
                      </a:r>
                      <a:endParaRPr lang="es-ES" sz="1600">
                        <a:effectLst/>
                        <a:latin typeface="Cambria Math" pitchFamily="18" charset="0"/>
                        <a:ea typeface="Cambria Math" pitchFamily="18" charset="0"/>
                        <a:cs typeface="Times New Roman"/>
                      </a:endParaRPr>
                    </a:p>
                  </a:txBody>
                  <a:tcPr marL="44450" marR="44450" marT="0" marB="0" anchor="b"/>
                </a:tc>
              </a:tr>
              <a:tr h="607315">
                <a:tc>
                  <a:txBody>
                    <a:bodyPr/>
                    <a:lstStyle/>
                    <a:p>
                      <a:pPr marL="0" marR="0" algn="ctr">
                        <a:lnSpc>
                          <a:spcPct val="115000"/>
                        </a:lnSpc>
                        <a:spcBef>
                          <a:spcPts val="0"/>
                        </a:spcBef>
                        <a:spcAft>
                          <a:spcPts val="0"/>
                        </a:spcAft>
                      </a:pPr>
                      <a:r>
                        <a:rPr lang="es-ES" sz="1600">
                          <a:effectLst/>
                          <a:latin typeface="Cambria Math" pitchFamily="18" charset="0"/>
                          <a:ea typeface="Cambria Math" pitchFamily="18" charset="0"/>
                        </a:rPr>
                        <a:t>Sector Nº</a:t>
                      </a:r>
                      <a:endParaRPr lang="es-ES" sz="1600">
                        <a:effectLst/>
                        <a:latin typeface="Cambria Math" pitchFamily="18" charset="0"/>
                        <a:ea typeface="Cambria Math" pitchFamily="18" charset="0"/>
                        <a:cs typeface="Times New Roman"/>
                      </a:endParaRPr>
                    </a:p>
                  </a:txBody>
                  <a:tcPr marL="44450" marR="44450" marT="0" marB="0" anchor="b"/>
                </a:tc>
                <a:tc>
                  <a:txBody>
                    <a:bodyPr/>
                    <a:lstStyle/>
                    <a:p>
                      <a:pPr>
                        <a:lnSpc>
                          <a:spcPct val="115000"/>
                        </a:lnSpc>
                      </a:pPr>
                      <a:endParaRPr lang="es-ES" sz="1600">
                        <a:effectLst/>
                        <a:latin typeface="Cambria Math" pitchFamily="18" charset="0"/>
                        <a:ea typeface="Cambria Math" pitchFamily="18" charset="0"/>
                      </a:endParaRPr>
                    </a:p>
                  </a:txBody>
                  <a:tcPr marL="44450" marR="44450" marT="0" marB="0" anchor="b"/>
                </a:tc>
                <a:tc>
                  <a:txBody>
                    <a:bodyPr/>
                    <a:lstStyle/>
                    <a:p>
                      <a:pPr marL="0" marR="0" algn="r">
                        <a:lnSpc>
                          <a:spcPct val="115000"/>
                        </a:lnSpc>
                        <a:spcBef>
                          <a:spcPts val="0"/>
                        </a:spcBef>
                        <a:spcAft>
                          <a:spcPts val="0"/>
                        </a:spcAft>
                      </a:pPr>
                      <a:r>
                        <a:rPr lang="es-ES" sz="1600">
                          <a:effectLst/>
                          <a:latin typeface="Cambria Math" pitchFamily="18" charset="0"/>
                          <a:ea typeface="Cambria Math" pitchFamily="18" charset="0"/>
                        </a:rPr>
                        <a:t> </a:t>
                      </a:r>
                      <a:endParaRPr lang="es-ES" sz="1600">
                        <a:effectLst/>
                        <a:latin typeface="Cambria Math" pitchFamily="18" charset="0"/>
                        <a:ea typeface="Cambria Math" pitchFamily="18" charset="0"/>
                        <a:cs typeface="Times New Roman"/>
                      </a:endParaRPr>
                    </a:p>
                  </a:txBody>
                  <a:tcPr marL="44450" marR="44450" marT="0" marB="0" anchor="b"/>
                </a:tc>
                <a:tc>
                  <a:txBody>
                    <a:bodyPr/>
                    <a:lstStyle/>
                    <a:p>
                      <a:pPr marL="0" marR="0" algn="r">
                        <a:lnSpc>
                          <a:spcPct val="115000"/>
                        </a:lnSpc>
                        <a:spcBef>
                          <a:spcPts val="0"/>
                        </a:spcBef>
                        <a:spcAft>
                          <a:spcPts val="0"/>
                        </a:spcAft>
                      </a:pPr>
                      <a:r>
                        <a:rPr lang="es-ES" sz="1600">
                          <a:effectLst/>
                          <a:latin typeface="Cambria Math" pitchFamily="18" charset="0"/>
                          <a:ea typeface="Cambria Math" pitchFamily="18" charset="0"/>
                        </a:rPr>
                        <a:t> </a:t>
                      </a:r>
                      <a:endParaRPr lang="es-ES" sz="1600">
                        <a:effectLst/>
                        <a:latin typeface="Cambria Math" pitchFamily="18" charset="0"/>
                        <a:ea typeface="Cambria Math" pitchFamily="18" charset="0"/>
                        <a:cs typeface="Times New Roman"/>
                      </a:endParaRPr>
                    </a:p>
                  </a:txBody>
                  <a:tcPr marL="44450" marR="44450" marT="0" marB="0" anchor="b"/>
                </a:tc>
                <a:tc>
                  <a:txBody>
                    <a:bodyPr/>
                    <a:lstStyle/>
                    <a:p>
                      <a:pPr marL="0" marR="0" algn="r">
                        <a:lnSpc>
                          <a:spcPct val="115000"/>
                        </a:lnSpc>
                        <a:spcBef>
                          <a:spcPts val="0"/>
                        </a:spcBef>
                        <a:spcAft>
                          <a:spcPts val="0"/>
                        </a:spcAft>
                      </a:pPr>
                      <a:r>
                        <a:rPr lang="es-ES" sz="1600">
                          <a:effectLst/>
                          <a:latin typeface="Cambria Math" pitchFamily="18" charset="0"/>
                          <a:ea typeface="Cambria Math" pitchFamily="18" charset="0"/>
                        </a:rPr>
                        <a:t> </a:t>
                      </a:r>
                      <a:endParaRPr lang="es-ES" sz="1600">
                        <a:effectLst/>
                        <a:latin typeface="Cambria Math" pitchFamily="18" charset="0"/>
                        <a:ea typeface="Cambria Math" pitchFamily="18" charset="0"/>
                        <a:cs typeface="Times New Roman"/>
                      </a:endParaRPr>
                    </a:p>
                  </a:txBody>
                  <a:tcPr marL="44450" marR="44450" marT="0" marB="0" anchor="b"/>
                </a:tc>
              </a:tr>
              <a:tr h="607315">
                <a:tc>
                  <a:txBody>
                    <a:bodyPr/>
                    <a:lstStyle/>
                    <a:p>
                      <a:pPr marL="0" marR="0" algn="ctr">
                        <a:lnSpc>
                          <a:spcPct val="115000"/>
                        </a:lnSpc>
                        <a:spcBef>
                          <a:spcPts val="0"/>
                        </a:spcBef>
                        <a:spcAft>
                          <a:spcPts val="0"/>
                        </a:spcAft>
                      </a:pPr>
                      <a:r>
                        <a:rPr lang="es-ES" sz="1600">
                          <a:effectLst/>
                          <a:latin typeface="Cambria Math" pitchFamily="18" charset="0"/>
                          <a:ea typeface="Cambria Math" pitchFamily="18" charset="0"/>
                        </a:rPr>
                        <a:t>Sector Nº</a:t>
                      </a:r>
                      <a:endParaRPr lang="es-ES" sz="1600">
                        <a:effectLst/>
                        <a:latin typeface="Cambria Math" pitchFamily="18" charset="0"/>
                        <a:ea typeface="Cambria Math" pitchFamily="18" charset="0"/>
                        <a:cs typeface="Times New Roman"/>
                      </a:endParaRPr>
                    </a:p>
                  </a:txBody>
                  <a:tcPr marL="44450" marR="44450" marT="0" marB="0" anchor="b"/>
                </a:tc>
                <a:tc>
                  <a:txBody>
                    <a:bodyPr/>
                    <a:lstStyle/>
                    <a:p>
                      <a:pPr>
                        <a:lnSpc>
                          <a:spcPct val="115000"/>
                        </a:lnSpc>
                      </a:pPr>
                      <a:endParaRPr lang="es-ES" sz="1600">
                        <a:effectLst/>
                        <a:latin typeface="Cambria Math" pitchFamily="18" charset="0"/>
                        <a:ea typeface="Cambria Math" pitchFamily="18" charset="0"/>
                      </a:endParaRPr>
                    </a:p>
                  </a:txBody>
                  <a:tcPr marL="44450" marR="44450" marT="0" marB="0" anchor="b"/>
                </a:tc>
                <a:tc>
                  <a:txBody>
                    <a:bodyPr/>
                    <a:lstStyle/>
                    <a:p>
                      <a:pPr marL="0" marR="0" algn="r">
                        <a:lnSpc>
                          <a:spcPct val="115000"/>
                        </a:lnSpc>
                        <a:spcBef>
                          <a:spcPts val="0"/>
                        </a:spcBef>
                        <a:spcAft>
                          <a:spcPts val="0"/>
                        </a:spcAft>
                      </a:pPr>
                      <a:r>
                        <a:rPr lang="es-ES" sz="1600">
                          <a:effectLst/>
                          <a:latin typeface="Cambria Math" pitchFamily="18" charset="0"/>
                          <a:ea typeface="Cambria Math" pitchFamily="18" charset="0"/>
                        </a:rPr>
                        <a:t> </a:t>
                      </a:r>
                      <a:endParaRPr lang="es-ES" sz="1600">
                        <a:effectLst/>
                        <a:latin typeface="Cambria Math" pitchFamily="18" charset="0"/>
                        <a:ea typeface="Cambria Math" pitchFamily="18" charset="0"/>
                        <a:cs typeface="Times New Roman"/>
                      </a:endParaRPr>
                    </a:p>
                  </a:txBody>
                  <a:tcPr marL="44450" marR="44450" marT="0" marB="0" anchor="b"/>
                </a:tc>
                <a:tc>
                  <a:txBody>
                    <a:bodyPr/>
                    <a:lstStyle/>
                    <a:p>
                      <a:pPr marL="0" marR="0" algn="r">
                        <a:lnSpc>
                          <a:spcPct val="115000"/>
                        </a:lnSpc>
                        <a:spcBef>
                          <a:spcPts val="0"/>
                        </a:spcBef>
                        <a:spcAft>
                          <a:spcPts val="0"/>
                        </a:spcAft>
                      </a:pPr>
                      <a:r>
                        <a:rPr lang="es-ES" sz="1600">
                          <a:effectLst/>
                          <a:latin typeface="Cambria Math" pitchFamily="18" charset="0"/>
                          <a:ea typeface="Cambria Math" pitchFamily="18" charset="0"/>
                        </a:rPr>
                        <a:t> </a:t>
                      </a:r>
                      <a:endParaRPr lang="es-ES" sz="1600">
                        <a:effectLst/>
                        <a:latin typeface="Cambria Math" pitchFamily="18" charset="0"/>
                        <a:ea typeface="Cambria Math" pitchFamily="18" charset="0"/>
                        <a:cs typeface="Times New Roman"/>
                      </a:endParaRPr>
                    </a:p>
                  </a:txBody>
                  <a:tcPr marL="44450" marR="44450" marT="0" marB="0" anchor="b"/>
                </a:tc>
                <a:tc>
                  <a:txBody>
                    <a:bodyPr/>
                    <a:lstStyle/>
                    <a:p>
                      <a:pPr marL="0" marR="0" algn="r">
                        <a:lnSpc>
                          <a:spcPct val="115000"/>
                        </a:lnSpc>
                        <a:spcBef>
                          <a:spcPts val="0"/>
                        </a:spcBef>
                        <a:spcAft>
                          <a:spcPts val="0"/>
                        </a:spcAft>
                      </a:pPr>
                      <a:r>
                        <a:rPr lang="es-ES" sz="1600" dirty="0">
                          <a:effectLst/>
                          <a:latin typeface="Cambria Math" pitchFamily="18" charset="0"/>
                          <a:ea typeface="Cambria Math" pitchFamily="18" charset="0"/>
                        </a:rPr>
                        <a:t> </a:t>
                      </a:r>
                      <a:endParaRPr lang="es-ES" sz="1600" dirty="0">
                        <a:effectLst/>
                        <a:latin typeface="Cambria Math" pitchFamily="18" charset="0"/>
                        <a:ea typeface="Cambria Math" pitchFamily="18" charset="0"/>
                        <a:cs typeface="Times New Roman"/>
                      </a:endParaRPr>
                    </a:p>
                  </a:txBody>
                  <a:tcPr marL="44450" marR="44450" marT="0" marB="0" anchor="b"/>
                </a:tc>
              </a:tr>
            </a:tbl>
          </a:graphicData>
        </a:graphic>
      </p:graphicFrame>
      <p:pic>
        <p:nvPicPr>
          <p:cNvPr id="512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0595" t="36380" r="20490" b="15112"/>
          <a:stretch/>
        </p:blipFill>
        <p:spPr bwMode="auto">
          <a:xfrm>
            <a:off x="6019800" y="1153150"/>
            <a:ext cx="5943600" cy="372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78" t="36147" r="52587" b="18517"/>
          <a:stretch/>
        </p:blipFill>
        <p:spPr bwMode="auto">
          <a:xfrm>
            <a:off x="6934200" y="3109416"/>
            <a:ext cx="5117910" cy="331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2762" t="36147" r="7903" b="18517"/>
          <a:stretch/>
        </p:blipFill>
        <p:spPr bwMode="auto">
          <a:xfrm>
            <a:off x="6815350" y="2900302"/>
            <a:ext cx="5355609" cy="347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58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1"/>
                                        </p:tgtEl>
                                        <p:attrNameLst>
                                          <p:attrName>style.visibility</p:attrName>
                                        </p:attrNameLst>
                                      </p:cBhvr>
                                      <p:to>
                                        <p:strVal val="visible"/>
                                      </p:to>
                                    </p:set>
                                    <p:anim calcmode="lin" valueType="num">
                                      <p:cBhvr additive="base">
                                        <p:cTn id="19" dur="500" fill="hold"/>
                                        <p:tgtEl>
                                          <p:spTgt spid="5121"/>
                                        </p:tgtEl>
                                        <p:attrNameLst>
                                          <p:attrName>ppt_x</p:attrName>
                                        </p:attrNameLst>
                                      </p:cBhvr>
                                      <p:tavLst>
                                        <p:tav tm="0">
                                          <p:val>
                                            <p:strVal val="#ppt_x"/>
                                          </p:val>
                                        </p:tav>
                                        <p:tav tm="100000">
                                          <p:val>
                                            <p:strVal val="#ppt_x"/>
                                          </p:val>
                                        </p:tav>
                                      </p:tavLst>
                                    </p:anim>
                                    <p:anim calcmode="lin" valueType="num">
                                      <p:cBhvr additive="base">
                                        <p:cTn id="20"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1000"/>
                                        <p:tgtEl>
                                          <p:spTgt spid="5122"/>
                                        </p:tgtEl>
                                      </p:cBhvr>
                                    </p:animEffect>
                                    <p:anim calcmode="lin" valueType="num">
                                      <p:cBhvr>
                                        <p:cTn id="26" dur="1000" fill="hold"/>
                                        <p:tgtEl>
                                          <p:spTgt spid="5122"/>
                                        </p:tgtEl>
                                        <p:attrNameLst>
                                          <p:attrName>ppt_x</p:attrName>
                                        </p:attrNameLst>
                                      </p:cBhvr>
                                      <p:tavLst>
                                        <p:tav tm="0">
                                          <p:val>
                                            <p:strVal val="#ppt_x"/>
                                          </p:val>
                                        </p:tav>
                                        <p:tav tm="100000">
                                          <p:val>
                                            <p:strVal val="#ppt_x"/>
                                          </p:val>
                                        </p:tav>
                                      </p:tavLst>
                                    </p:anim>
                                    <p:anim calcmode="lin" valueType="num">
                                      <p:cBhvr>
                                        <p:cTn id="27"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123"/>
                                        </p:tgtEl>
                                        <p:attrNameLst>
                                          <p:attrName>style.visibility</p:attrName>
                                        </p:attrNameLst>
                                      </p:cBhvr>
                                      <p:to>
                                        <p:strVal val="visible"/>
                                      </p:to>
                                    </p:set>
                                    <p:animEffect transition="in" filter="fade">
                                      <p:cBhvr>
                                        <p:cTn id="32" dur="1000"/>
                                        <p:tgtEl>
                                          <p:spTgt spid="5123"/>
                                        </p:tgtEl>
                                      </p:cBhvr>
                                    </p:animEffect>
                                    <p:anim calcmode="lin" valueType="num">
                                      <p:cBhvr>
                                        <p:cTn id="33" dur="1000" fill="hold"/>
                                        <p:tgtEl>
                                          <p:spTgt spid="5123"/>
                                        </p:tgtEl>
                                        <p:attrNameLst>
                                          <p:attrName>ppt_x</p:attrName>
                                        </p:attrNameLst>
                                      </p:cBhvr>
                                      <p:tavLst>
                                        <p:tav tm="0">
                                          <p:val>
                                            <p:strVal val="#ppt_x"/>
                                          </p:val>
                                        </p:tav>
                                        <p:tav tm="100000">
                                          <p:val>
                                            <p:strVal val="#ppt_x"/>
                                          </p:val>
                                        </p:tav>
                                      </p:tavLst>
                                    </p:anim>
                                    <p:anim calcmode="lin" valueType="num">
                                      <p:cBhvr>
                                        <p:cTn id="34"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679" t="46035" r="31294" b="11054"/>
          <a:stretch/>
        </p:blipFill>
        <p:spPr bwMode="auto">
          <a:xfrm>
            <a:off x="304799" y="882555"/>
            <a:ext cx="5662495" cy="3689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p:nvPr/>
        </p:nvPicPr>
        <p:blipFill rotWithShape="1">
          <a:blip r:embed="rId3">
            <a:extLst>
              <a:ext uri="{28A0092B-C50C-407E-A947-70E740481C1C}">
                <a14:useLocalDpi xmlns:a14="http://schemas.microsoft.com/office/drawing/2010/main" val="0"/>
              </a:ext>
            </a:extLst>
          </a:blip>
          <a:srcRect l="2079"/>
          <a:stretch/>
        </p:blipFill>
        <p:spPr bwMode="auto">
          <a:xfrm>
            <a:off x="6096001" y="882555"/>
            <a:ext cx="5715000" cy="3657600"/>
          </a:xfrm>
          <a:prstGeom prst="rect">
            <a:avLst/>
          </a:prstGeom>
          <a:noFill/>
          <a:ln>
            <a:noFill/>
          </a:ln>
        </p:spPr>
      </p:pic>
      <p:sp>
        <p:nvSpPr>
          <p:cNvPr id="6" name="5 Rectángulo"/>
          <p:cNvSpPr/>
          <p:nvPr/>
        </p:nvSpPr>
        <p:spPr>
          <a:xfrm>
            <a:off x="685799" y="4724400"/>
            <a:ext cx="11125201" cy="1477328"/>
          </a:xfrm>
          <a:prstGeom prst="rect">
            <a:avLst/>
          </a:prstGeom>
        </p:spPr>
        <p:txBody>
          <a:bodyPr wrap="square">
            <a:spAutoFit/>
          </a:bodyPr>
          <a:lstStyle/>
          <a:p>
            <a:pPr algn="just"/>
            <a:r>
              <a:rPr lang="es-EC" dirty="0">
                <a:latin typeface="Cambria Math" pitchFamily="18" charset="0"/>
                <a:ea typeface="Cambria Math" pitchFamily="18" charset="0"/>
              </a:rPr>
              <a:t>E</a:t>
            </a:r>
            <a:r>
              <a:rPr lang="es-EC" dirty="0" smtClean="0">
                <a:latin typeface="Cambria Math" pitchFamily="18" charset="0"/>
                <a:ea typeface="Cambria Math" pitchFamily="18" charset="0"/>
              </a:rPr>
              <a:t>xiste </a:t>
            </a:r>
            <a:r>
              <a:rPr lang="es-EC" dirty="0">
                <a:latin typeface="Cambria Math" pitchFamily="18" charset="0"/>
                <a:ea typeface="Cambria Math" pitchFamily="18" charset="0"/>
              </a:rPr>
              <a:t>una concentración mayor de habitantes en las edades comprendidas de 20 a 34 años con un total de 187 personas, mismo que representan aproximadamente el </a:t>
            </a:r>
            <a:r>
              <a:rPr lang="es-EC" dirty="0" smtClean="0">
                <a:latin typeface="Cambria Math" pitchFamily="18" charset="0"/>
                <a:ea typeface="Cambria Math" pitchFamily="18" charset="0"/>
              </a:rPr>
              <a:t>29%, </a:t>
            </a:r>
            <a:r>
              <a:rPr lang="es-EC" dirty="0">
                <a:latin typeface="Cambria Math" pitchFamily="18" charset="0"/>
                <a:ea typeface="Cambria Math" pitchFamily="18" charset="0"/>
              </a:rPr>
              <a:t>mientras que </a:t>
            </a:r>
            <a:r>
              <a:rPr lang="es-EC" dirty="0" smtClean="0">
                <a:latin typeface="Cambria Math" pitchFamily="18" charset="0"/>
                <a:ea typeface="Cambria Math" pitchFamily="18" charset="0"/>
              </a:rPr>
              <a:t>en las edades de 35 </a:t>
            </a:r>
            <a:r>
              <a:rPr lang="es-EC" dirty="0">
                <a:latin typeface="Cambria Math" pitchFamily="18" charset="0"/>
                <a:ea typeface="Cambria Math" pitchFamily="18" charset="0"/>
              </a:rPr>
              <a:t>a 49 </a:t>
            </a:r>
            <a:r>
              <a:rPr lang="es-EC" dirty="0" smtClean="0">
                <a:latin typeface="Cambria Math" pitchFamily="18" charset="0"/>
                <a:ea typeface="Cambria Math" pitchFamily="18" charset="0"/>
              </a:rPr>
              <a:t>años  </a:t>
            </a:r>
            <a:r>
              <a:rPr lang="es-EC" dirty="0">
                <a:latin typeface="Cambria Math" pitchFamily="18" charset="0"/>
                <a:ea typeface="Cambria Math" pitchFamily="18" charset="0"/>
              </a:rPr>
              <a:t>representan el 16% con un total de 103 habitantes, finalmente las edades comprendidas de 70 a mayores </a:t>
            </a:r>
            <a:r>
              <a:rPr lang="es-EC" dirty="0" smtClean="0">
                <a:latin typeface="Cambria Math" pitchFamily="18" charset="0"/>
                <a:ea typeface="Cambria Math" pitchFamily="18" charset="0"/>
              </a:rPr>
              <a:t>a 90 </a:t>
            </a:r>
            <a:r>
              <a:rPr lang="es-EC" dirty="0">
                <a:latin typeface="Cambria Math" pitchFamily="18" charset="0"/>
                <a:ea typeface="Cambria Math" pitchFamily="18" charset="0"/>
              </a:rPr>
              <a:t>años, representan aproximadamente el 4%, con un total de 29 habitantes, siendo este el grupo minoritario dentro de la zona de </a:t>
            </a:r>
            <a:r>
              <a:rPr lang="es-EC" dirty="0" smtClean="0">
                <a:latin typeface="Cambria Math" pitchFamily="18" charset="0"/>
                <a:ea typeface="Cambria Math" pitchFamily="18" charset="0"/>
              </a:rPr>
              <a:t>estudio. </a:t>
            </a:r>
            <a:endParaRPr lang="es-ES" dirty="0">
              <a:latin typeface="Cambria Math" pitchFamily="18" charset="0"/>
              <a:ea typeface="Cambria Math" pitchFamily="18" charset="0"/>
            </a:endParaRPr>
          </a:p>
        </p:txBody>
      </p:sp>
      <p:sp>
        <p:nvSpPr>
          <p:cNvPr id="7" name="6 CuadroTexto"/>
          <p:cNvSpPr txBox="1"/>
          <p:nvPr/>
        </p:nvSpPr>
        <p:spPr>
          <a:xfrm>
            <a:off x="685800" y="228600"/>
            <a:ext cx="2667000" cy="369332"/>
          </a:xfrm>
          <a:prstGeom prst="rect">
            <a:avLst/>
          </a:prstGeom>
          <a:noFill/>
        </p:spPr>
        <p:txBody>
          <a:bodyPr wrap="square" rtlCol="0">
            <a:spAutoFit/>
          </a:bodyPr>
          <a:lstStyle/>
          <a:p>
            <a:r>
              <a:rPr lang="es-ES" b="1" dirty="0" smtClean="0">
                <a:solidFill>
                  <a:schemeClr val="tx2">
                    <a:lumMod val="75000"/>
                  </a:schemeClr>
                </a:solidFill>
                <a:latin typeface="Cambria Math" pitchFamily="18" charset="0"/>
                <a:ea typeface="Cambria Math" pitchFamily="18" charset="0"/>
              </a:rPr>
              <a:t>CENSO 1990</a:t>
            </a:r>
            <a:endParaRPr lang="es-ES" b="1" dirty="0">
              <a:solidFill>
                <a:schemeClr val="tx2">
                  <a:lumMod val="75000"/>
                </a:schemeClr>
              </a:solidFill>
              <a:latin typeface="Cambria Math" pitchFamily="18" charset="0"/>
              <a:ea typeface="Cambria Math" pitchFamily="18" charset="0"/>
            </a:endParaRPr>
          </a:p>
        </p:txBody>
      </p:sp>
      <p:sp>
        <p:nvSpPr>
          <p:cNvPr id="2" name="1 Rectángulo"/>
          <p:cNvSpPr/>
          <p:nvPr/>
        </p:nvSpPr>
        <p:spPr>
          <a:xfrm>
            <a:off x="457200" y="2209800"/>
            <a:ext cx="5181600" cy="2286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457200" y="2438400"/>
            <a:ext cx="5181600" cy="533400"/>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304799" y="3505200"/>
            <a:ext cx="5334001" cy="762000"/>
          </a:xfrm>
          <a:prstGeom prst="rect">
            <a:avLst/>
          </a:prstGeom>
          <a:noFill/>
          <a:ln w="38100">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0892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6"/>
            <a:ext cx="10515600" cy="625474"/>
          </a:xfrm>
        </p:spPr>
        <p:txBody>
          <a:bodyPr>
            <a:normAutofit/>
          </a:bodyPr>
          <a:lstStyle/>
          <a:p>
            <a:pPr algn="just"/>
            <a:r>
              <a:rPr lang="es-ES" sz="2800" dirty="0" smtClean="0">
                <a:latin typeface="Cambria Math" pitchFamily="18" charset="0"/>
                <a:ea typeface="Cambria Math" pitchFamily="18" charset="0"/>
              </a:rPr>
              <a:t>CENSO 2001</a:t>
            </a:r>
            <a:endParaRPr lang="es-ES" sz="2800" dirty="0">
              <a:latin typeface="Cambria Math" pitchFamily="18" charset="0"/>
              <a:ea typeface="Cambria Math"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677" t="29477" r="31086" b="27985"/>
          <a:stretch/>
        </p:blipFill>
        <p:spPr bwMode="auto">
          <a:xfrm>
            <a:off x="609600" y="1143000"/>
            <a:ext cx="545765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rotWithShape="1">
          <a:blip r:embed="rId3">
            <a:extLst>
              <a:ext uri="{28A0092B-C50C-407E-A947-70E740481C1C}">
                <a14:useLocalDpi xmlns:a14="http://schemas.microsoft.com/office/drawing/2010/main" val="0"/>
              </a:ext>
            </a:extLst>
          </a:blip>
          <a:srcRect l="2004"/>
          <a:stretch/>
        </p:blipFill>
        <p:spPr bwMode="auto">
          <a:xfrm>
            <a:off x="6172200" y="1145274"/>
            <a:ext cx="5791200" cy="3502925"/>
          </a:xfrm>
          <a:prstGeom prst="rect">
            <a:avLst/>
          </a:prstGeom>
          <a:noFill/>
          <a:ln>
            <a:noFill/>
          </a:ln>
        </p:spPr>
      </p:pic>
      <p:sp>
        <p:nvSpPr>
          <p:cNvPr id="4" name="3 Rectángulo"/>
          <p:cNvSpPr/>
          <p:nvPr/>
        </p:nvSpPr>
        <p:spPr>
          <a:xfrm>
            <a:off x="609600" y="4860161"/>
            <a:ext cx="11201400" cy="1754326"/>
          </a:xfrm>
          <a:prstGeom prst="rect">
            <a:avLst/>
          </a:prstGeom>
        </p:spPr>
        <p:txBody>
          <a:bodyPr wrap="square">
            <a:spAutoFit/>
          </a:bodyPr>
          <a:lstStyle/>
          <a:p>
            <a:pPr algn="just"/>
            <a:r>
              <a:rPr lang="es-EC" dirty="0">
                <a:latin typeface="Cambria Math" pitchFamily="18" charset="0"/>
                <a:ea typeface="Cambria Math" pitchFamily="18" charset="0"/>
              </a:rPr>
              <a:t>E</a:t>
            </a:r>
            <a:r>
              <a:rPr lang="es-EC" dirty="0" smtClean="0">
                <a:latin typeface="Cambria Math" pitchFamily="18" charset="0"/>
                <a:ea typeface="Cambria Math" pitchFamily="18" charset="0"/>
              </a:rPr>
              <a:t>xiste </a:t>
            </a:r>
            <a:r>
              <a:rPr lang="es-EC" dirty="0">
                <a:latin typeface="Cambria Math" pitchFamily="18" charset="0"/>
                <a:ea typeface="Cambria Math" pitchFamily="18" charset="0"/>
              </a:rPr>
              <a:t>una concentración mayor de habitantes en </a:t>
            </a:r>
            <a:r>
              <a:rPr lang="es-EC" dirty="0" smtClean="0">
                <a:latin typeface="Cambria Math" pitchFamily="18" charset="0"/>
                <a:ea typeface="Cambria Math" pitchFamily="18" charset="0"/>
              </a:rPr>
              <a:t>las edades comprendidas de 40 a mayores de 90 años misma </a:t>
            </a:r>
            <a:r>
              <a:rPr lang="es-EC" dirty="0">
                <a:latin typeface="Cambria Math" pitchFamily="18" charset="0"/>
                <a:ea typeface="Cambria Math" pitchFamily="18" charset="0"/>
              </a:rPr>
              <a:t>que representa al 56% dando un total de 697 habitantes, seguida de </a:t>
            </a:r>
            <a:r>
              <a:rPr lang="es-EC" dirty="0" smtClean="0">
                <a:latin typeface="Cambria Math" pitchFamily="18" charset="0"/>
                <a:ea typeface="Cambria Math" pitchFamily="18" charset="0"/>
              </a:rPr>
              <a:t>los jóvenes de 20 a 34 años con </a:t>
            </a:r>
            <a:r>
              <a:rPr lang="es-EC" dirty="0">
                <a:latin typeface="Cambria Math" pitchFamily="18" charset="0"/>
                <a:ea typeface="Cambria Math" pitchFamily="18" charset="0"/>
              </a:rPr>
              <a:t>322 habitantes es decir aproximadamente el 26%, mientras que en </a:t>
            </a:r>
            <a:r>
              <a:rPr lang="es-EC" dirty="0" smtClean="0">
                <a:latin typeface="Cambria Math" pitchFamily="18" charset="0"/>
                <a:ea typeface="Cambria Math" pitchFamily="18" charset="0"/>
              </a:rPr>
              <a:t>las edades comprendidas entre 35 y 39 años se </a:t>
            </a:r>
            <a:r>
              <a:rPr lang="es-EC" dirty="0">
                <a:latin typeface="Cambria Math" pitchFamily="18" charset="0"/>
                <a:ea typeface="Cambria Math" pitchFamily="18" charset="0"/>
              </a:rPr>
              <a:t>produce una disminución considerable con respecto al censo anterior, lo que da a lugar al 1% con un total de 11 personas, este fenómeno se lo atribuye a que este año se produjo la migración debido a la crisis económica que atravesaba el </a:t>
            </a:r>
            <a:r>
              <a:rPr lang="es-EC" dirty="0" smtClean="0">
                <a:latin typeface="Cambria Math" pitchFamily="18" charset="0"/>
                <a:ea typeface="Cambria Math" pitchFamily="18" charset="0"/>
              </a:rPr>
              <a:t>país. </a:t>
            </a:r>
            <a:endParaRPr lang="es-ES" dirty="0">
              <a:latin typeface="Cambria Math" pitchFamily="18" charset="0"/>
              <a:ea typeface="Cambria Math" pitchFamily="18" charset="0"/>
            </a:endParaRPr>
          </a:p>
        </p:txBody>
      </p:sp>
      <p:sp>
        <p:nvSpPr>
          <p:cNvPr id="3" name="2 Rectángulo"/>
          <p:cNvSpPr/>
          <p:nvPr/>
        </p:nvSpPr>
        <p:spPr>
          <a:xfrm>
            <a:off x="609600" y="2896736"/>
            <a:ext cx="5257800" cy="1446664"/>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609600" y="2362200"/>
            <a:ext cx="5257800" cy="2326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609600" y="2662996"/>
            <a:ext cx="5257800" cy="232604"/>
          </a:xfrm>
          <a:prstGeom prst="rect">
            <a:avLst/>
          </a:prstGeom>
          <a:no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0430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6"/>
            <a:ext cx="10515600" cy="625474"/>
          </a:xfrm>
        </p:spPr>
        <p:txBody>
          <a:bodyPr>
            <a:normAutofit/>
          </a:bodyPr>
          <a:lstStyle/>
          <a:p>
            <a:r>
              <a:rPr lang="es-ES" sz="2800" dirty="0" smtClean="0">
                <a:latin typeface="Cambria Math" pitchFamily="18" charset="0"/>
                <a:ea typeface="Cambria Math" pitchFamily="18" charset="0"/>
              </a:rPr>
              <a:t>CENSO 2010</a:t>
            </a:r>
            <a:endParaRPr lang="es-ES" sz="2800" dirty="0">
              <a:latin typeface="Cambria Math" pitchFamily="18" charset="0"/>
              <a:ea typeface="Cambria Math" pitchFamily="18"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68" t="26649" r="31318" b="30970"/>
          <a:stretch/>
        </p:blipFill>
        <p:spPr bwMode="auto">
          <a:xfrm>
            <a:off x="609600" y="1173706"/>
            <a:ext cx="5545540" cy="3550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rotWithShape="1">
          <a:blip r:embed="rId3">
            <a:extLst>
              <a:ext uri="{28A0092B-C50C-407E-A947-70E740481C1C}">
                <a14:useLocalDpi xmlns:a14="http://schemas.microsoft.com/office/drawing/2010/main" val="0"/>
              </a:ext>
            </a:extLst>
          </a:blip>
          <a:srcRect l="2078"/>
          <a:stretch/>
        </p:blipFill>
        <p:spPr bwMode="auto">
          <a:xfrm>
            <a:off x="6324600" y="1173705"/>
            <a:ext cx="5638799" cy="3550693"/>
          </a:xfrm>
          <a:prstGeom prst="rect">
            <a:avLst/>
          </a:prstGeom>
          <a:noFill/>
          <a:ln>
            <a:noFill/>
          </a:ln>
        </p:spPr>
      </p:pic>
      <p:sp>
        <p:nvSpPr>
          <p:cNvPr id="4" name="3 Rectángulo"/>
          <p:cNvSpPr/>
          <p:nvPr/>
        </p:nvSpPr>
        <p:spPr>
          <a:xfrm>
            <a:off x="609599" y="5003210"/>
            <a:ext cx="11353799" cy="1477328"/>
          </a:xfrm>
          <a:prstGeom prst="rect">
            <a:avLst/>
          </a:prstGeom>
        </p:spPr>
        <p:txBody>
          <a:bodyPr wrap="square">
            <a:spAutoFit/>
          </a:bodyPr>
          <a:lstStyle/>
          <a:p>
            <a:pPr algn="just"/>
            <a:r>
              <a:rPr lang="es-ES" dirty="0">
                <a:latin typeface="Cambria Math" pitchFamily="18" charset="0"/>
                <a:ea typeface="Cambria Math" pitchFamily="18" charset="0"/>
              </a:rPr>
              <a:t>L</a:t>
            </a:r>
            <a:r>
              <a:rPr lang="es-ES" dirty="0" smtClean="0">
                <a:latin typeface="Cambria Math" pitchFamily="18" charset="0"/>
                <a:ea typeface="Cambria Math" pitchFamily="18" charset="0"/>
              </a:rPr>
              <a:t>a </a:t>
            </a:r>
            <a:r>
              <a:rPr lang="es-ES" dirty="0">
                <a:latin typeface="Cambria Math" pitchFamily="18" charset="0"/>
                <a:ea typeface="Cambria Math" pitchFamily="18" charset="0"/>
              </a:rPr>
              <a:t>zona de estudio es relativamente joven ya que existe 1% de la población menor a 1 año, 8% de 1 a 9 años, 8% de 10 a 19 años y 31% de 20 a 34 años, dando un total de 48% aproximadamente con un total de 797 habitantes, mientras que en las edades comprendidas de 40 a 79 años, </a:t>
            </a:r>
            <a:r>
              <a:rPr lang="es-ES" dirty="0" smtClean="0">
                <a:latin typeface="Cambria Math" pitchFamily="18" charset="0"/>
                <a:ea typeface="Cambria Math" pitchFamily="18" charset="0"/>
              </a:rPr>
              <a:t>representan </a:t>
            </a:r>
            <a:r>
              <a:rPr lang="es-ES" dirty="0">
                <a:latin typeface="Cambria Math" pitchFamily="18" charset="0"/>
                <a:ea typeface="Cambria Math" pitchFamily="18" charset="0"/>
              </a:rPr>
              <a:t>el 40% con un total aproximado de 666 habitantes y finalmente 71 habitantes corresponde a la etapa de vejez representando el 4% de la población de la zona de </a:t>
            </a:r>
            <a:r>
              <a:rPr lang="es-ES" dirty="0" smtClean="0">
                <a:latin typeface="Cambria Math" pitchFamily="18" charset="0"/>
                <a:ea typeface="Cambria Math" pitchFamily="18" charset="0"/>
              </a:rPr>
              <a:t>estudio.</a:t>
            </a:r>
            <a:endParaRPr lang="es-ES" dirty="0">
              <a:latin typeface="Cambria Math" pitchFamily="18" charset="0"/>
              <a:ea typeface="Cambria Math" pitchFamily="18" charset="0"/>
            </a:endParaRPr>
          </a:p>
        </p:txBody>
      </p:sp>
      <p:sp>
        <p:nvSpPr>
          <p:cNvPr id="3" name="2 Rectángulo"/>
          <p:cNvSpPr/>
          <p:nvPr/>
        </p:nvSpPr>
        <p:spPr>
          <a:xfrm>
            <a:off x="685800" y="1600200"/>
            <a:ext cx="5257800" cy="1066800"/>
          </a:xfrm>
          <a:prstGeom prst="rect">
            <a:avLst/>
          </a:prstGeom>
          <a:no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685800" y="2895600"/>
            <a:ext cx="5257800" cy="990600"/>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685800" y="3924300"/>
            <a:ext cx="5257800" cy="4953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474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188" y="343893"/>
            <a:ext cx="10515600" cy="519750"/>
          </a:xfrm>
        </p:spPr>
        <p:txBody>
          <a:bodyPr>
            <a:normAutofit/>
          </a:bodyPr>
          <a:lstStyle/>
          <a:p>
            <a:r>
              <a:rPr lang="es-EC"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PROYECCIÓN DEL CÁLCULO DE POBLACIÓN Y VIVIENDA:</a:t>
            </a:r>
            <a:endPar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ndParaRPr>
          </a:p>
        </p:txBody>
      </p:sp>
      <p:sp>
        <p:nvSpPr>
          <p:cNvPr id="7" name="Rectángulo 6"/>
          <p:cNvSpPr/>
          <p:nvPr/>
        </p:nvSpPr>
        <p:spPr>
          <a:xfrm>
            <a:off x="-14184" y="990600"/>
            <a:ext cx="5451172" cy="456472"/>
          </a:xfrm>
          <a:prstGeom prst="rect">
            <a:avLst/>
          </a:prstGeom>
        </p:spPr>
        <p:txBody>
          <a:bodyPr wrap="none">
            <a:spAutoFit/>
          </a:bodyPr>
          <a:lstStyle/>
          <a:p>
            <a:pPr indent="180340" algn="just">
              <a:lnSpc>
                <a:spcPct val="150000"/>
              </a:lnSpc>
              <a:spcAft>
                <a:spcPts val="1000"/>
              </a:spcAft>
            </a:pPr>
            <a:r>
              <a:rPr lang="es-ES" dirty="0">
                <a:latin typeface="Cambria" panose="02040503050406030204" pitchFamily="18" charset="0"/>
                <a:ea typeface="Calibri" panose="020F0502020204030204" pitchFamily="34" charset="0"/>
                <a:cs typeface="Times New Roman" panose="02020603050405020304" pitchFamily="18" charset="0"/>
              </a:rPr>
              <a:t>Los valores de los años se describen a continuación:</a:t>
            </a:r>
            <a:endParaRPr lang="es-EC" sz="1600" dirty="0">
              <a:effectLst/>
              <a:latin typeface="Cambria" panose="02040503050406030204" pitchFamily="18"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1171691819"/>
              </p:ext>
            </p:extLst>
          </p:nvPr>
        </p:nvGraphicFramePr>
        <p:xfrm>
          <a:off x="5546854" y="990600"/>
          <a:ext cx="3063746" cy="960120"/>
        </p:xfrm>
        <a:graphic>
          <a:graphicData uri="http://schemas.openxmlformats.org/drawingml/2006/table">
            <a:tbl>
              <a:tblPr firstRow="1" firstCol="1" bandRow="1">
                <a:tableStyleId>{3B4B98B0-60AC-42C2-AFA5-B58CD77FA1E5}</a:tableStyleId>
              </a:tblPr>
              <a:tblGrid>
                <a:gridCol w="2022286"/>
                <a:gridCol w="1041460"/>
              </a:tblGrid>
              <a:tr h="190500">
                <a:tc>
                  <a:txBody>
                    <a:bodyPr/>
                    <a:lstStyle/>
                    <a:p>
                      <a:pPr algn="ctr">
                        <a:lnSpc>
                          <a:spcPct val="150000"/>
                        </a:lnSpc>
                        <a:spcAft>
                          <a:spcPts val="0"/>
                        </a:spcAft>
                      </a:pPr>
                      <a:r>
                        <a:rPr lang="es-ES" sz="1400" dirty="0">
                          <a:effectLst/>
                          <a:latin typeface="Cambria" panose="02040503050406030204" pitchFamily="18" charset="0"/>
                        </a:rPr>
                        <a:t>2019</a:t>
                      </a:r>
                      <a:endParaRPr lang="es-EC"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400">
                          <a:effectLst/>
                          <a:latin typeface="Cambria" panose="02040503050406030204" pitchFamily="18" charset="0"/>
                        </a:rPr>
                        <a:t>2735987</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50000"/>
                        </a:lnSpc>
                        <a:spcAft>
                          <a:spcPts val="0"/>
                        </a:spcAft>
                      </a:pPr>
                      <a:r>
                        <a:rPr lang="es-ES" sz="1400">
                          <a:effectLst/>
                          <a:latin typeface="Cambria" panose="02040503050406030204" pitchFamily="18" charset="0"/>
                        </a:rPr>
                        <a:t>2020</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400">
                          <a:effectLst/>
                          <a:latin typeface="Cambria" panose="02040503050406030204" pitchFamily="18" charset="0"/>
                        </a:rPr>
                        <a:t>2781641</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ctr">
                        <a:lnSpc>
                          <a:spcPct val="150000"/>
                        </a:lnSpc>
                        <a:spcAft>
                          <a:spcPts val="0"/>
                        </a:spcAft>
                      </a:pPr>
                      <a:r>
                        <a:rPr lang="es-ES" sz="1400">
                          <a:effectLst/>
                          <a:latin typeface="Cambria" panose="02040503050406030204" pitchFamily="18" charset="0"/>
                        </a:rPr>
                        <a:t>DIFERENCIA EN AÑOS</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400" dirty="0">
                          <a:effectLst/>
                          <a:latin typeface="Cambria" panose="02040503050406030204" pitchFamily="18" charset="0"/>
                        </a:rPr>
                        <a:t>1</a:t>
                      </a:r>
                      <a:endParaRPr lang="es-EC"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mc:AlternateContent xmlns:mc="http://schemas.openxmlformats.org/markup-compatibility/2006" xmlns:a14="http://schemas.microsoft.com/office/drawing/2010/main">
        <mc:Choice Requires="a14">
          <p:sp>
            <p:nvSpPr>
              <p:cNvPr id="11" name="Rectángulo 10"/>
              <p:cNvSpPr/>
              <p:nvPr/>
            </p:nvSpPr>
            <p:spPr>
              <a:xfrm>
                <a:off x="8610600" y="1425463"/>
                <a:ext cx="3505200" cy="3500958"/>
              </a:xfrm>
              <a:prstGeom prst="rect">
                <a:avLst/>
              </a:prstGeom>
            </p:spPr>
            <p:txBody>
              <a:bodyPr wrap="square">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libri" panose="020F0502020204030204" pitchFamily="34" charset="0"/>
                          <a:cs typeface="Times New Roman" panose="02020603050405020304" pitchFamily="18" charset="0"/>
                        </a:rPr>
                        <m:t>𝑟</m:t>
                      </m:r>
                      <m:r>
                        <a:rPr lang="es-ES" i="1">
                          <a:latin typeface="Cambria Math" panose="02040503050406030204" pitchFamily="18" charset="0"/>
                          <a:ea typeface="Calibri" panose="020F0502020204030204" pitchFamily="34" charset="0"/>
                          <a:cs typeface="Times New Roman" panose="02020603050405020304" pitchFamily="18" charset="0"/>
                        </a:rPr>
                        <m:t>=</m:t>
                      </m:r>
                      <m:sSup>
                        <m:sSupPr>
                          <m:ctrlPr>
                            <a:rPr lang="es-EC" i="1">
                              <a:effectLst/>
                              <a:latin typeface="Cambria Math"/>
                              <a:ea typeface="Calibri" panose="020F0502020204030204" pitchFamily="34" charset="0"/>
                              <a:cs typeface="Times New Roman" panose="02020603050405020304" pitchFamily="18" charset="0"/>
                            </a:rPr>
                          </m:ctrlPr>
                        </m:sSupPr>
                        <m:e>
                          <m:d>
                            <m:dPr>
                              <m:ctrlPr>
                                <a:rPr lang="es-EC" i="1">
                                  <a:effectLst/>
                                  <a:latin typeface="Cambria Math"/>
                                  <a:ea typeface="Calibri" panose="020F0502020204030204" pitchFamily="34" charset="0"/>
                                  <a:cs typeface="Times New Roman" panose="02020603050405020304" pitchFamily="18" charset="0"/>
                                </a:rPr>
                              </m:ctrlPr>
                            </m:dPr>
                            <m:e>
                              <m:f>
                                <m:fPr>
                                  <m:ctrlPr>
                                    <a:rPr lang="es-EC" i="1">
                                      <a:effectLst/>
                                      <a:latin typeface="Cambria Math"/>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𝑃𝑜𝑏𝑙𝑎𝑐𝑖</m:t>
                                  </m:r>
                                  <m:r>
                                    <a:rPr lang="es-ES" i="1">
                                      <a:effectLst/>
                                      <a:latin typeface="Cambria Math" panose="02040503050406030204" pitchFamily="18" charset="0"/>
                                      <a:ea typeface="Calibri" panose="020F0502020204030204" pitchFamily="34" charset="0"/>
                                      <a:cs typeface="Times New Roman" panose="02020603050405020304" pitchFamily="18" charset="0"/>
                                    </a:rPr>
                                    <m:t>ó</m:t>
                                  </m:r>
                                  <m:r>
                                    <a:rPr lang="es-ES" i="1">
                                      <a:effectLst/>
                                      <a:latin typeface="Cambria Math" panose="02040503050406030204" pitchFamily="18" charset="0"/>
                                      <a:ea typeface="Calibri" panose="020F0502020204030204" pitchFamily="34" charset="0"/>
                                      <a:cs typeface="Times New Roman" panose="02020603050405020304" pitchFamily="18" charset="0"/>
                                    </a:rPr>
                                    <m:t>𝑛</m:t>
                                  </m:r>
                                  <m:r>
                                    <a:rPr lang="es-ES" i="1">
                                      <a:effectLst/>
                                      <a:latin typeface="Cambria Math" panose="02040503050406030204" pitchFamily="18" charset="0"/>
                                      <a:ea typeface="Calibri" panose="020F0502020204030204" pitchFamily="34" charset="0"/>
                                      <a:cs typeface="Times New Roman" panose="02020603050405020304" pitchFamily="18" charset="0"/>
                                    </a:rPr>
                                    <m:t> 2019</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𝑃𝑜𝑏𝑙𝑎𝑐𝑖</m:t>
                                  </m:r>
                                  <m:r>
                                    <a:rPr lang="es-ES" i="1">
                                      <a:effectLst/>
                                      <a:latin typeface="Cambria Math" panose="02040503050406030204" pitchFamily="18" charset="0"/>
                                      <a:ea typeface="Calibri" panose="020F0502020204030204" pitchFamily="34" charset="0"/>
                                      <a:cs typeface="Times New Roman" panose="02020603050405020304" pitchFamily="18" charset="0"/>
                                    </a:rPr>
                                    <m:t>ó</m:t>
                                  </m:r>
                                  <m:r>
                                    <a:rPr lang="es-ES" i="1">
                                      <a:effectLst/>
                                      <a:latin typeface="Cambria Math" panose="02040503050406030204" pitchFamily="18" charset="0"/>
                                      <a:ea typeface="Calibri" panose="020F0502020204030204" pitchFamily="34" charset="0"/>
                                      <a:cs typeface="Times New Roman" panose="02020603050405020304" pitchFamily="18" charset="0"/>
                                    </a:rPr>
                                    <m:t>𝑛</m:t>
                                  </m:r>
                                  <m:r>
                                    <a:rPr lang="es-ES" i="1">
                                      <a:effectLst/>
                                      <a:latin typeface="Cambria Math" panose="02040503050406030204" pitchFamily="18" charset="0"/>
                                      <a:ea typeface="Calibri" panose="020F0502020204030204" pitchFamily="34" charset="0"/>
                                      <a:cs typeface="Times New Roman" panose="02020603050405020304" pitchFamily="18" charset="0"/>
                                    </a:rPr>
                                    <m:t> 2020</m:t>
                                  </m:r>
                                </m:den>
                              </m:f>
                            </m:e>
                          </m:d>
                        </m:e>
                        <m:sup>
                          <m:r>
                            <a:rPr lang="es-ES" i="1">
                              <a:effectLst/>
                              <a:latin typeface="Cambria Math" panose="02040503050406030204" pitchFamily="18" charset="0"/>
                              <a:ea typeface="Calibri" panose="020F0502020204030204" pitchFamily="34" charset="0"/>
                              <a:cs typeface="Times New Roman" panose="02020603050405020304" pitchFamily="18" charset="0"/>
                            </a:rPr>
                            <m:t>1/</m:t>
                          </m:r>
                          <m:r>
                            <a:rPr lang="es-ES" i="1">
                              <a:effectLst/>
                              <a:latin typeface="Cambria Math" panose="02040503050406030204" pitchFamily="18" charset="0"/>
                              <a:ea typeface="Calibri" panose="020F0502020204030204" pitchFamily="34" charset="0"/>
                              <a:cs typeface="Times New Roman" panose="02020603050405020304" pitchFamily="18" charset="0"/>
                            </a:rPr>
                            <m:t>𝑡</m:t>
                          </m:r>
                        </m:sup>
                      </m:sSup>
                      <m:r>
                        <a:rPr lang="es-ES"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𝑟</m:t>
                      </m:r>
                      <m:r>
                        <a:rPr lang="es-E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i="1">
                              <a:effectLst/>
                              <a:latin typeface="Cambria Math"/>
                              <a:ea typeface="Calibri" panose="020F0502020204030204" pitchFamily="34" charset="0"/>
                              <a:cs typeface="Times New Roman" panose="02020603050405020304" pitchFamily="18" charset="0"/>
                            </a:rPr>
                          </m:ctrlPr>
                        </m:sSupPr>
                        <m:e>
                          <m:d>
                            <m:dPr>
                              <m:ctrlPr>
                                <a:rPr lang="es-EC" i="1">
                                  <a:effectLst/>
                                  <a:latin typeface="Cambria Math"/>
                                  <a:ea typeface="Calibri" panose="020F0502020204030204" pitchFamily="34" charset="0"/>
                                  <a:cs typeface="Times New Roman" panose="02020603050405020304" pitchFamily="18" charset="0"/>
                                </a:rPr>
                              </m:ctrlPr>
                            </m:dPr>
                            <m:e>
                              <m:f>
                                <m:fPr>
                                  <m:ctrlPr>
                                    <a:rPr lang="es-EC" i="1">
                                      <a:effectLst/>
                                      <a:latin typeface="Cambria Math"/>
                                      <a:ea typeface="Calibri" panose="020F0502020204030204" pitchFamily="34" charset="0"/>
                                      <a:cs typeface="Times New Roman" panose="02020603050405020304" pitchFamily="18" charset="0"/>
                                    </a:rPr>
                                  </m:ctrlPr>
                                </m:fPr>
                                <m:num>
                                  <m:r>
                                    <a:rPr lang="es-ES" i="1">
                                      <a:effectLst/>
                                      <a:latin typeface="Cambria Math" panose="02040503050406030204" pitchFamily="18" charset="0"/>
                                      <a:ea typeface="Calibri" panose="020F0502020204030204" pitchFamily="34" charset="0"/>
                                      <a:cs typeface="Times New Roman" panose="02020603050405020304" pitchFamily="18" charset="0"/>
                                    </a:rPr>
                                    <m:t>2735987</m:t>
                                  </m:r>
                                </m:num>
                                <m:den>
                                  <m:r>
                                    <a:rPr lang="es-ES" i="1">
                                      <a:effectLst/>
                                      <a:latin typeface="Cambria Math" panose="02040503050406030204" pitchFamily="18" charset="0"/>
                                      <a:ea typeface="Calibri" panose="020F0502020204030204" pitchFamily="34" charset="0"/>
                                      <a:cs typeface="Times New Roman" panose="02020603050405020304" pitchFamily="18" charset="0"/>
                                    </a:rPr>
                                    <m:t>2781641</m:t>
                                  </m:r>
                                </m:den>
                              </m:f>
                            </m:e>
                          </m:d>
                        </m:e>
                        <m:sup>
                          <m:r>
                            <a:rPr lang="es-ES" i="1">
                              <a:effectLst/>
                              <a:latin typeface="Cambria Math" panose="02040503050406030204" pitchFamily="18" charset="0"/>
                              <a:ea typeface="Calibri" panose="020F0502020204030204" pitchFamily="34" charset="0"/>
                              <a:cs typeface="Times New Roman" panose="02020603050405020304" pitchFamily="18" charset="0"/>
                            </a:rPr>
                            <m:t>1/1</m:t>
                          </m:r>
                        </m:sup>
                      </m:sSup>
                      <m:r>
                        <a:rPr lang="es-ES"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𝑟</m:t>
                      </m:r>
                      <m:r>
                        <a:rPr lang="es-ES" i="1">
                          <a:effectLst/>
                          <a:latin typeface="Cambria Math" panose="02040503050406030204" pitchFamily="18" charset="0"/>
                          <a:ea typeface="Calibri" panose="020F0502020204030204" pitchFamily="34" charset="0"/>
                          <a:cs typeface="Times New Roman" panose="02020603050405020304" pitchFamily="18" charset="0"/>
                        </a:rPr>
                        <m:t>=0,0016548</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𝑟</m:t>
                      </m:r>
                      <m:r>
                        <a:rPr lang="es-ES" i="1">
                          <a:effectLst/>
                          <a:latin typeface="Cambria Math" panose="02040503050406030204" pitchFamily="18" charset="0"/>
                          <a:ea typeface="Calibri" panose="020F0502020204030204" pitchFamily="34" charset="0"/>
                          <a:cs typeface="Times New Roman" panose="02020603050405020304" pitchFamily="18" charset="0"/>
                        </a:rPr>
                        <m:t>=1,65 %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8610600" y="1425463"/>
                <a:ext cx="3505200" cy="3500958"/>
              </a:xfrm>
              <a:prstGeom prst="rect">
                <a:avLst/>
              </a:prstGeom>
              <a:blipFill rotWithShape="0">
                <a:blip r:embed="rId2"/>
                <a:stretch>
                  <a:fillRect/>
                </a:stretch>
              </a:blipFill>
            </p:spPr>
            <p:txBody>
              <a:bodyPr/>
              <a:lstStyle/>
              <a:p>
                <a:r>
                  <a:rPr lang="es-EC">
                    <a:noFill/>
                  </a:rPr>
                  <a:t> </a:t>
                </a:r>
              </a:p>
            </p:txBody>
          </p:sp>
        </mc:Fallback>
      </mc:AlternateContent>
      <p:sp>
        <p:nvSpPr>
          <p:cNvPr id="14" name="CuadroTexto 13"/>
          <p:cNvSpPr txBox="1"/>
          <p:nvPr/>
        </p:nvSpPr>
        <p:spPr>
          <a:xfrm>
            <a:off x="179188" y="5252502"/>
            <a:ext cx="11631813" cy="1477328"/>
          </a:xfrm>
          <a:prstGeom prst="rect">
            <a:avLst/>
          </a:prstGeom>
          <a:noFill/>
        </p:spPr>
        <p:txBody>
          <a:bodyPr wrap="square" rtlCol="0">
            <a:spAutoFit/>
          </a:bodyPr>
          <a:lstStyle/>
          <a:p>
            <a:pPr algn="just"/>
            <a:r>
              <a:rPr lang="es-ES" dirty="0">
                <a:latin typeface="Cambria" panose="02040503050406030204" pitchFamily="18" charset="0"/>
              </a:rPr>
              <a:t>Seguida a la población estimada para el año 2050 se realiza la proyección por grupos quinquenales, es necesario partir de los datos del Censo del 2010 para grupo de edad y estimar el porcentaje que cada uno representa para mediante una regla de tres valorar el número de personas al año 2050 por grupos quinquenales, los datos obtenidos se describen a </a:t>
            </a:r>
            <a:r>
              <a:rPr lang="es-ES" dirty="0" smtClean="0">
                <a:latin typeface="Cambria" panose="02040503050406030204" pitchFamily="18" charset="0"/>
              </a:rPr>
              <a:t>continuación:</a:t>
            </a:r>
            <a:endParaRPr lang="es-EC" dirty="0">
              <a:latin typeface="Cambria" panose="02040503050406030204" pitchFamily="18" charset="0"/>
            </a:endParaRPr>
          </a:p>
          <a:p>
            <a:pPr algn="just"/>
            <a:endParaRPr lang="es-EC"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16" name="Rectángulo 15"/>
              <p:cNvSpPr/>
              <p:nvPr/>
            </p:nvSpPr>
            <p:spPr>
              <a:xfrm>
                <a:off x="2268764" y="3499443"/>
                <a:ext cx="5480144" cy="1723549"/>
              </a:xfrm>
              <a:prstGeom prst="rect">
                <a:avLst/>
              </a:prstGeom>
            </p:spPr>
            <p:txBody>
              <a:bodyPr wrap="square">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libri" panose="020F0502020204030204" pitchFamily="34" charset="0"/>
                          <a:cs typeface="Times New Roman" panose="02020603050405020304" pitchFamily="18" charset="0"/>
                        </a:rPr>
                        <m:t>𝑃𝑜𝑏𝑙𝑎𝑐𝑖</m:t>
                      </m:r>
                      <m:r>
                        <a:rPr lang="es-ES" i="1">
                          <a:latin typeface="Cambria Math" panose="02040503050406030204" pitchFamily="18" charset="0"/>
                          <a:ea typeface="Calibri" panose="020F0502020204030204" pitchFamily="34" charset="0"/>
                          <a:cs typeface="Times New Roman" panose="02020603050405020304" pitchFamily="18" charset="0"/>
                        </a:rPr>
                        <m:t>ó</m:t>
                      </m:r>
                      <m:r>
                        <a:rPr lang="es-ES" i="1">
                          <a:latin typeface="Cambria Math" panose="02040503050406030204" pitchFamily="18" charset="0"/>
                          <a:ea typeface="Calibri" panose="020F0502020204030204" pitchFamily="34" charset="0"/>
                          <a:cs typeface="Times New Roman" panose="02020603050405020304" pitchFamily="18" charset="0"/>
                        </a:rPr>
                        <m:t>𝑛</m:t>
                      </m:r>
                      <m:r>
                        <a:rPr lang="es-ES" i="1">
                          <a:latin typeface="Cambria Math" panose="02040503050406030204" pitchFamily="18" charset="0"/>
                          <a:ea typeface="Calibri" panose="020F0502020204030204" pitchFamily="34" charset="0"/>
                          <a:cs typeface="Times New Roman" panose="02020603050405020304" pitchFamily="18" charset="0"/>
                        </a:rPr>
                        <m:t> 2050=</m:t>
                      </m:r>
                      <m:r>
                        <a:rPr lang="es-ES" i="1">
                          <a:latin typeface="Cambria Math" panose="02040503050406030204" pitchFamily="18" charset="0"/>
                          <a:ea typeface="Calibri" panose="020F0502020204030204" pitchFamily="34" charset="0"/>
                          <a:cs typeface="Times New Roman" panose="02020603050405020304" pitchFamily="18" charset="0"/>
                        </a:rPr>
                        <m:t>𝑃𝑜𝑏𝑙𝑎𝑐𝑖</m:t>
                      </m:r>
                      <m:r>
                        <a:rPr lang="es-ES" i="1">
                          <a:latin typeface="Cambria Math" panose="02040503050406030204" pitchFamily="18" charset="0"/>
                          <a:ea typeface="Calibri" panose="020F0502020204030204" pitchFamily="34" charset="0"/>
                          <a:cs typeface="Times New Roman" panose="02020603050405020304" pitchFamily="18" charset="0"/>
                        </a:rPr>
                        <m:t>ó</m:t>
                      </m:r>
                      <m:r>
                        <a:rPr lang="es-ES" i="1">
                          <a:latin typeface="Cambria Math" panose="02040503050406030204" pitchFamily="18" charset="0"/>
                          <a:ea typeface="Calibri" panose="020F0502020204030204" pitchFamily="34" charset="0"/>
                          <a:cs typeface="Times New Roman" panose="02020603050405020304" pitchFamily="18" charset="0"/>
                        </a:rPr>
                        <m:t>𝑛</m:t>
                      </m:r>
                      <m:r>
                        <a:rPr lang="es-ES" i="1">
                          <a:latin typeface="Cambria Math" panose="02040503050406030204" pitchFamily="18" charset="0"/>
                          <a:ea typeface="Calibri" panose="020F0502020204030204" pitchFamily="34" charset="0"/>
                          <a:cs typeface="Times New Roman" panose="02020603050405020304" pitchFamily="18" charset="0"/>
                        </a:rPr>
                        <m:t> 2020</m:t>
                      </m:r>
                      <m:sSup>
                        <m:sSupPr>
                          <m:ctrlPr>
                            <a:rPr lang="es-EC" i="1">
                              <a:effectLst/>
                              <a:latin typeface="Cambria Math"/>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(1+</m:t>
                          </m:r>
                          <m:r>
                            <a:rPr lang="es-ES" i="1">
                              <a:effectLst/>
                              <a:latin typeface="Cambria Math" panose="02040503050406030204" pitchFamily="18" charset="0"/>
                              <a:ea typeface="Calibri" panose="020F0502020204030204" pitchFamily="34" charset="0"/>
                              <a:cs typeface="Times New Roman" panose="02020603050405020304" pitchFamily="18" charset="0"/>
                            </a:rPr>
                            <m:t>𝑟</m:t>
                          </m:r>
                          <m:r>
                            <a:rPr lang="es-ES" i="1">
                              <a:effectLst/>
                              <a:latin typeface="Cambria Math" panose="02040503050406030204" pitchFamily="18" charset="0"/>
                              <a:ea typeface="Calibri" panose="020F0502020204030204" pitchFamily="34" charset="0"/>
                              <a:cs typeface="Times New Roman" panose="02020603050405020304" pitchFamily="18" charset="0"/>
                            </a:rPr>
                            <m:t>)</m:t>
                          </m:r>
                        </m:e>
                        <m:sup>
                          <m:r>
                            <a:rPr lang="es-ES" i="1">
                              <a:effectLst/>
                              <a:latin typeface="Cambria Math" panose="02040503050406030204" pitchFamily="18" charset="0"/>
                              <a:ea typeface="Calibri" panose="020F0502020204030204" pitchFamily="34" charset="0"/>
                              <a:cs typeface="Times New Roman" panose="02020603050405020304" pitchFamily="18" charset="0"/>
                            </a:rPr>
                            <m:t>𝑡</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𝑃𝑜𝑏𝑙𝑎𝑐𝑖</m:t>
                      </m:r>
                      <m:r>
                        <a:rPr lang="es-ES" i="1">
                          <a:effectLst/>
                          <a:latin typeface="Cambria Math" panose="02040503050406030204" pitchFamily="18" charset="0"/>
                          <a:ea typeface="Calibri" panose="020F0502020204030204" pitchFamily="34" charset="0"/>
                          <a:cs typeface="Times New Roman" panose="02020603050405020304" pitchFamily="18" charset="0"/>
                        </a:rPr>
                        <m:t>ó</m:t>
                      </m:r>
                      <m:r>
                        <a:rPr lang="es-ES" i="1">
                          <a:effectLst/>
                          <a:latin typeface="Cambria Math" panose="02040503050406030204" pitchFamily="18" charset="0"/>
                          <a:ea typeface="Calibri" panose="020F0502020204030204" pitchFamily="34" charset="0"/>
                          <a:cs typeface="Times New Roman" panose="02020603050405020304" pitchFamily="18" charset="0"/>
                        </a:rPr>
                        <m:t>𝑛</m:t>
                      </m:r>
                      <m:r>
                        <a:rPr lang="es-ES" i="1">
                          <a:effectLst/>
                          <a:latin typeface="Cambria Math" panose="02040503050406030204" pitchFamily="18" charset="0"/>
                          <a:ea typeface="Calibri" panose="020F0502020204030204" pitchFamily="34" charset="0"/>
                          <a:cs typeface="Times New Roman" panose="02020603050405020304" pitchFamily="18" charset="0"/>
                        </a:rPr>
                        <m:t> 2050=1671</m:t>
                      </m:r>
                      <m:sSup>
                        <m:sSupPr>
                          <m:ctrlPr>
                            <a:rPr lang="es-EC" i="1">
                              <a:effectLst/>
                              <a:latin typeface="Cambria Math"/>
                              <a:ea typeface="Calibri" panose="020F0502020204030204" pitchFamily="34" charset="0"/>
                              <a:cs typeface="Times New Roman" panose="02020603050405020304" pitchFamily="18" charset="0"/>
                            </a:rPr>
                          </m:ctrlPr>
                        </m:sSupPr>
                        <m:e>
                          <m:r>
                            <a:rPr lang="es-ES" i="1">
                              <a:effectLst/>
                              <a:latin typeface="Cambria Math" panose="02040503050406030204" pitchFamily="18" charset="0"/>
                              <a:ea typeface="Calibri" panose="020F0502020204030204" pitchFamily="34" charset="0"/>
                              <a:cs typeface="Times New Roman" panose="02020603050405020304" pitchFamily="18" charset="0"/>
                            </a:rPr>
                            <m:t>(1+0,016548)</m:t>
                          </m:r>
                        </m:e>
                        <m:sup>
                          <m:r>
                            <a:rPr lang="es-ES" i="1">
                              <a:effectLst/>
                              <a:latin typeface="Cambria Math" panose="02040503050406030204" pitchFamily="18" charset="0"/>
                              <a:ea typeface="Calibri" panose="020F0502020204030204" pitchFamily="34" charset="0"/>
                              <a:cs typeface="Times New Roman" panose="02020603050405020304" pitchFamily="18" charset="0"/>
                            </a:rPr>
                            <m:t>40</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S" i="1">
                          <a:effectLst/>
                          <a:latin typeface="Cambria Math" panose="02040503050406030204" pitchFamily="18" charset="0"/>
                          <a:ea typeface="Calibri" panose="020F0502020204030204" pitchFamily="34" charset="0"/>
                          <a:cs typeface="Times New Roman" panose="02020603050405020304" pitchFamily="18" charset="0"/>
                        </a:rPr>
                        <m:t>𝑃𝑜𝑏𝑙𝑎𝑐𝑖</m:t>
                      </m:r>
                      <m:r>
                        <a:rPr lang="es-ES" i="1">
                          <a:effectLst/>
                          <a:latin typeface="Cambria Math" panose="02040503050406030204" pitchFamily="18" charset="0"/>
                          <a:ea typeface="Calibri" panose="020F0502020204030204" pitchFamily="34" charset="0"/>
                          <a:cs typeface="Times New Roman" panose="02020603050405020304" pitchFamily="18" charset="0"/>
                        </a:rPr>
                        <m:t>ó</m:t>
                      </m:r>
                      <m:r>
                        <a:rPr lang="es-ES" i="1">
                          <a:effectLst/>
                          <a:latin typeface="Cambria Math" panose="02040503050406030204" pitchFamily="18" charset="0"/>
                          <a:ea typeface="Calibri" panose="020F0502020204030204" pitchFamily="34" charset="0"/>
                          <a:cs typeface="Times New Roman" panose="02020603050405020304" pitchFamily="18" charset="0"/>
                        </a:rPr>
                        <m:t>𝑛</m:t>
                      </m:r>
                      <m:r>
                        <a:rPr lang="es-ES" i="1">
                          <a:effectLst/>
                          <a:latin typeface="Cambria Math" panose="02040503050406030204" pitchFamily="18" charset="0"/>
                          <a:ea typeface="Calibri" panose="020F0502020204030204" pitchFamily="34" charset="0"/>
                          <a:cs typeface="Times New Roman" panose="02020603050405020304" pitchFamily="18" charset="0"/>
                        </a:rPr>
                        <m:t> 2050=3239 </m:t>
                      </m:r>
                      <m:r>
                        <a:rPr lang="es-ES" i="1">
                          <a:effectLst/>
                          <a:latin typeface="Cambria Math" panose="02040503050406030204" pitchFamily="18" charset="0"/>
                          <a:ea typeface="Calibri" panose="020F0502020204030204" pitchFamily="34" charset="0"/>
                          <a:cs typeface="Times New Roman" panose="02020603050405020304" pitchFamily="18" charset="0"/>
                        </a:rPr>
                        <m:t>𝐻𝑎𝑏𝑖𝑡𝑎𝑛𝑡𝑒𝑠</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2268764" y="3499443"/>
                <a:ext cx="5480144" cy="1723549"/>
              </a:xfrm>
              <a:prstGeom prst="rect">
                <a:avLst/>
              </a:prstGeom>
              <a:blipFill rotWithShape="0">
                <a:blip r:embed="rId3"/>
                <a:stretch>
                  <a:fillRect/>
                </a:stretch>
              </a:blipFill>
            </p:spPr>
            <p:txBody>
              <a:bodyPr/>
              <a:lstStyle/>
              <a:p>
                <a:r>
                  <a:rPr lang="es-EC">
                    <a:noFill/>
                  </a:rPr>
                  <a:t> </a:t>
                </a:r>
              </a:p>
            </p:txBody>
          </p:sp>
        </mc:Fallback>
      </mc:AlternateContent>
      <p:sp>
        <p:nvSpPr>
          <p:cNvPr id="17" name="CuadroTexto 16"/>
          <p:cNvSpPr txBox="1"/>
          <p:nvPr/>
        </p:nvSpPr>
        <p:spPr>
          <a:xfrm>
            <a:off x="184244" y="2276801"/>
            <a:ext cx="8763000" cy="923330"/>
          </a:xfrm>
          <a:prstGeom prst="rect">
            <a:avLst/>
          </a:prstGeom>
          <a:noFill/>
        </p:spPr>
        <p:txBody>
          <a:bodyPr wrap="square" rtlCol="0">
            <a:spAutoFit/>
          </a:bodyPr>
          <a:lstStyle/>
          <a:p>
            <a:r>
              <a:rPr lang="es-ES" dirty="0"/>
              <a:t>Con la ayuda de estos valores se determina la tasa de crecimiento de la población con la siguiente fórmula:</a:t>
            </a:r>
            <a:endParaRPr lang="es-EC" dirty="0"/>
          </a:p>
          <a:p>
            <a:endParaRPr lang="es-EC" dirty="0"/>
          </a:p>
        </p:txBody>
      </p:sp>
      <p:sp>
        <p:nvSpPr>
          <p:cNvPr id="18" name="Flecha derecha 17"/>
          <p:cNvSpPr/>
          <p:nvPr/>
        </p:nvSpPr>
        <p:spPr>
          <a:xfrm>
            <a:off x="8289878" y="2677019"/>
            <a:ext cx="641444" cy="373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lecha abajo 18"/>
          <p:cNvSpPr/>
          <p:nvPr/>
        </p:nvSpPr>
        <p:spPr>
          <a:xfrm>
            <a:off x="2245103" y="3991963"/>
            <a:ext cx="457200" cy="6659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496" t="24067" r="22507" b="14179"/>
          <a:stretch/>
        </p:blipFill>
        <p:spPr bwMode="auto">
          <a:xfrm>
            <a:off x="4724380" y="54591"/>
            <a:ext cx="7239020" cy="6653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4937068" y="2185948"/>
            <a:ext cx="6705620" cy="543419"/>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0871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597808053"/>
              </p:ext>
            </p:extLst>
          </p:nvPr>
        </p:nvGraphicFramePr>
        <p:xfrm>
          <a:off x="685800" y="794266"/>
          <a:ext cx="5562600" cy="2200275"/>
        </p:xfrm>
        <a:graphic>
          <a:graphicData uri="http://schemas.openxmlformats.org/drawingml/2006/table">
            <a:tbl>
              <a:tblPr>
                <a:tableStyleId>{8799B23B-EC83-4686-B30A-512413B5E67A}</a:tableStyleId>
              </a:tblPr>
              <a:tblGrid>
                <a:gridCol w="1795909"/>
                <a:gridCol w="1117903"/>
                <a:gridCol w="1165525"/>
                <a:gridCol w="1483263"/>
              </a:tblGrid>
              <a:tr h="200025">
                <a:tc>
                  <a:txBody>
                    <a:bodyPr/>
                    <a:lstStyle/>
                    <a:p>
                      <a:pPr algn="ctr" fontAlgn="b"/>
                      <a:r>
                        <a:rPr lang="es-ES" sz="1400" b="1" u="none" strike="noStrike" dirty="0">
                          <a:effectLst/>
                          <a:latin typeface="Cambria Math" pitchFamily="18" charset="0"/>
                          <a:ea typeface="Cambria Math" pitchFamily="18" charset="0"/>
                        </a:rPr>
                        <a:t>VIVIENDA</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CENSO 1990</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CENSO 2001</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dirty="0">
                          <a:effectLst/>
                          <a:latin typeface="Cambria Math" pitchFamily="18" charset="0"/>
                          <a:ea typeface="Cambria Math" pitchFamily="18" charset="0"/>
                        </a:rPr>
                        <a:t>CENSO 2010</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r>
              <a:tr h="200025">
                <a:tc>
                  <a:txBody>
                    <a:bodyPr/>
                    <a:lstStyle/>
                    <a:p>
                      <a:pPr algn="ctr" fontAlgn="b"/>
                      <a:r>
                        <a:rPr lang="es-ES" sz="1400" b="1" u="none" strike="noStrike" dirty="0">
                          <a:effectLst/>
                          <a:latin typeface="Cambria Math" pitchFamily="18" charset="0"/>
                          <a:ea typeface="Cambria Math" pitchFamily="18" charset="0"/>
                        </a:rPr>
                        <a:t>Casa/Villa</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162</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94</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83</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r>
              <a:tr h="200025">
                <a:tc>
                  <a:txBody>
                    <a:bodyPr/>
                    <a:lstStyle/>
                    <a:p>
                      <a:pPr algn="ctr" fontAlgn="b"/>
                      <a:r>
                        <a:rPr lang="es-ES" sz="1400" b="1" u="none" strike="noStrike" dirty="0">
                          <a:effectLst/>
                          <a:latin typeface="Cambria Math" pitchFamily="18" charset="0"/>
                          <a:ea typeface="Cambria Math" pitchFamily="18" charset="0"/>
                        </a:rPr>
                        <a:t>Departamento en casa o edificio</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dirty="0">
                          <a:effectLst/>
                          <a:latin typeface="Cambria Math" pitchFamily="18" charset="0"/>
                          <a:ea typeface="Cambria Math" pitchFamily="18" charset="0"/>
                        </a:rPr>
                        <a:t>241</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507</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1119</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r>
              <a:tr h="200025">
                <a:tc>
                  <a:txBody>
                    <a:bodyPr/>
                    <a:lstStyle/>
                    <a:p>
                      <a:pPr algn="ctr" fontAlgn="b"/>
                      <a:r>
                        <a:rPr lang="es-ES" sz="1400" b="1" u="none" strike="noStrike">
                          <a:effectLst/>
                          <a:latin typeface="Cambria Math" pitchFamily="18" charset="0"/>
                          <a:ea typeface="Cambria Math" pitchFamily="18" charset="0"/>
                        </a:rPr>
                        <a:t>Cuarto(s) en casa de inquilinato</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dirty="0">
                          <a:effectLst/>
                          <a:latin typeface="Cambria Math" pitchFamily="18" charset="0"/>
                          <a:ea typeface="Cambria Math" pitchFamily="18" charset="0"/>
                        </a:rPr>
                        <a:t>22</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dirty="0">
                          <a:effectLst/>
                          <a:latin typeface="Cambria Math" pitchFamily="18" charset="0"/>
                          <a:ea typeface="Cambria Math" pitchFamily="18" charset="0"/>
                        </a:rPr>
                        <a:t>12</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2</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r>
              <a:tr h="200025">
                <a:tc>
                  <a:txBody>
                    <a:bodyPr/>
                    <a:lstStyle/>
                    <a:p>
                      <a:pPr algn="ctr" fontAlgn="b"/>
                      <a:r>
                        <a:rPr lang="es-ES" sz="1400" b="1" u="none" strike="noStrike">
                          <a:effectLst/>
                          <a:latin typeface="Cambria Math" pitchFamily="18" charset="0"/>
                          <a:ea typeface="Cambria Math" pitchFamily="18" charset="0"/>
                        </a:rPr>
                        <a:t>Mediagua</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11</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dirty="0">
                          <a:effectLst/>
                          <a:latin typeface="Cambria Math" pitchFamily="18" charset="0"/>
                          <a:ea typeface="Cambria Math" pitchFamily="18" charset="0"/>
                        </a:rPr>
                        <a:t>1</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0</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r>
              <a:tr h="200025">
                <a:tc>
                  <a:txBody>
                    <a:bodyPr/>
                    <a:lstStyle/>
                    <a:p>
                      <a:pPr algn="ctr" fontAlgn="b"/>
                      <a:r>
                        <a:rPr lang="es-ES" sz="1400" b="1" u="none" strike="noStrike">
                          <a:effectLst/>
                          <a:latin typeface="Cambria Math" pitchFamily="18" charset="0"/>
                          <a:ea typeface="Cambria Math" pitchFamily="18" charset="0"/>
                        </a:rPr>
                        <a:t>Otra vivienda particular</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0</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2</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dirty="0">
                          <a:effectLst/>
                          <a:latin typeface="Cambria Math" pitchFamily="18" charset="0"/>
                          <a:ea typeface="Cambria Math" pitchFamily="18" charset="0"/>
                        </a:rPr>
                        <a:t>6</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r>
              <a:tr h="200025">
                <a:tc>
                  <a:txBody>
                    <a:bodyPr/>
                    <a:lstStyle/>
                    <a:p>
                      <a:pPr algn="ctr" fontAlgn="b"/>
                      <a:r>
                        <a:rPr lang="es-ES" sz="1400" b="1" u="none" strike="noStrike">
                          <a:effectLst/>
                          <a:latin typeface="Cambria Math" pitchFamily="18" charset="0"/>
                          <a:ea typeface="Cambria Math" pitchFamily="18" charset="0"/>
                        </a:rPr>
                        <a:t>Total</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436</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616</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dirty="0">
                          <a:effectLst/>
                          <a:latin typeface="Cambria Math" pitchFamily="18" charset="0"/>
                          <a:ea typeface="Cambria Math" pitchFamily="18" charset="0"/>
                        </a:rPr>
                        <a:t>1210</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r>
            </a:tbl>
          </a:graphicData>
        </a:graphic>
      </p:graphicFrame>
      <p:sp>
        <p:nvSpPr>
          <p:cNvPr id="5" name="4 CuadroTexto"/>
          <p:cNvSpPr txBox="1"/>
          <p:nvPr/>
        </p:nvSpPr>
        <p:spPr>
          <a:xfrm>
            <a:off x="685800" y="422659"/>
            <a:ext cx="1524000" cy="369332"/>
          </a:xfrm>
          <a:prstGeom prst="rect">
            <a:avLst/>
          </a:prstGeom>
          <a:noFill/>
        </p:spPr>
        <p:txBody>
          <a:bodyPr wrap="square" rtlCol="0">
            <a:spAutoFit/>
          </a:bodyPr>
          <a:lstStyle/>
          <a:p>
            <a:r>
              <a:rPr lang="es-ES" sz="1600" dirty="0" smtClean="0">
                <a:latin typeface="Cambria Math" pitchFamily="18" charset="0"/>
                <a:ea typeface="Cambria Math" pitchFamily="18" charset="0"/>
              </a:rPr>
              <a:t>DATOS</a:t>
            </a:r>
            <a:r>
              <a:rPr lang="es-ES" dirty="0" smtClean="0"/>
              <a:t>:</a:t>
            </a:r>
            <a:endParaRPr lang="es-ES" dirty="0"/>
          </a:p>
        </p:txBody>
      </p:sp>
      <p:graphicFrame>
        <p:nvGraphicFramePr>
          <p:cNvPr id="6" name="5 Tabla"/>
          <p:cNvGraphicFramePr>
            <a:graphicFrameLocks noGrp="1"/>
          </p:cNvGraphicFramePr>
          <p:nvPr>
            <p:extLst>
              <p:ext uri="{D42A27DB-BD31-4B8C-83A1-F6EECF244321}">
                <p14:modId xmlns:p14="http://schemas.microsoft.com/office/powerpoint/2010/main" val="378586358"/>
              </p:ext>
            </p:extLst>
          </p:nvPr>
        </p:nvGraphicFramePr>
        <p:xfrm>
          <a:off x="703996" y="3124200"/>
          <a:ext cx="5544404" cy="990600"/>
        </p:xfrm>
        <a:graphic>
          <a:graphicData uri="http://schemas.openxmlformats.org/drawingml/2006/table">
            <a:tbl>
              <a:tblPr>
                <a:tableStyleId>{8799B23B-EC83-4686-B30A-512413B5E67A}</a:tableStyleId>
              </a:tblPr>
              <a:tblGrid>
                <a:gridCol w="1329087"/>
                <a:gridCol w="1993630"/>
                <a:gridCol w="2221687"/>
              </a:tblGrid>
              <a:tr h="321706">
                <a:tc gridSpan="3">
                  <a:txBody>
                    <a:bodyPr/>
                    <a:lstStyle/>
                    <a:p>
                      <a:pPr algn="ctr" fontAlgn="t"/>
                      <a:r>
                        <a:rPr lang="es-ES" sz="1400" b="1" u="none" strike="noStrike" dirty="0" smtClean="0">
                          <a:effectLst/>
                          <a:latin typeface="Cambria Math" pitchFamily="18" charset="0"/>
                          <a:ea typeface="Cambria Math" pitchFamily="18" charset="0"/>
                        </a:rPr>
                        <a:t>CÁLCULO DEL TIEMPO</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tc>
                <a:tc hMerge="1">
                  <a:txBody>
                    <a:bodyPr/>
                    <a:lstStyle/>
                    <a:p>
                      <a:endParaRPr lang="es-ES"/>
                    </a:p>
                  </a:txBody>
                  <a:tcPr/>
                </a:tc>
                <a:tc hMerge="1">
                  <a:txBody>
                    <a:bodyPr/>
                    <a:lstStyle/>
                    <a:p>
                      <a:endParaRPr lang="es-ES"/>
                    </a:p>
                  </a:txBody>
                  <a:tcPr/>
                </a:tc>
              </a:tr>
              <a:tr h="334447">
                <a:tc>
                  <a:txBody>
                    <a:bodyPr/>
                    <a:lstStyle/>
                    <a:p>
                      <a:pPr algn="ctr" fontAlgn="b"/>
                      <a:r>
                        <a:rPr lang="es-ES" sz="1400" b="1" u="none" strike="noStrike">
                          <a:effectLst/>
                          <a:latin typeface="Cambria Math" pitchFamily="18" charset="0"/>
                          <a:ea typeface="Cambria Math" pitchFamily="18" charset="0"/>
                        </a:rPr>
                        <a:t>2001</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1990</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11</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r>
              <a:tr h="334447">
                <a:tc>
                  <a:txBody>
                    <a:bodyPr/>
                    <a:lstStyle/>
                    <a:p>
                      <a:pPr algn="ctr" fontAlgn="b"/>
                      <a:r>
                        <a:rPr lang="es-ES" sz="1400" b="1" u="none" strike="noStrike" dirty="0">
                          <a:effectLst/>
                          <a:latin typeface="Cambria Math" pitchFamily="18" charset="0"/>
                          <a:ea typeface="Cambria Math" pitchFamily="18" charset="0"/>
                        </a:rPr>
                        <a:t>2050</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a:effectLst/>
                          <a:latin typeface="Cambria Math" pitchFamily="18" charset="0"/>
                          <a:ea typeface="Cambria Math" pitchFamily="18" charset="0"/>
                        </a:rPr>
                        <a:t>2001</a:t>
                      </a:r>
                      <a:endParaRPr lang="es-ES" sz="1400" b="1" i="0" u="none" strike="noStrike">
                        <a:solidFill>
                          <a:srgbClr val="000000"/>
                        </a:solidFill>
                        <a:effectLst/>
                        <a:latin typeface="Cambria Math" pitchFamily="18" charset="0"/>
                        <a:ea typeface="Cambria Math" pitchFamily="18" charset="0"/>
                      </a:endParaRPr>
                    </a:p>
                  </a:txBody>
                  <a:tcPr marL="9525" marR="9525" marT="9525" marB="0" anchor="b"/>
                </a:tc>
                <a:tc>
                  <a:txBody>
                    <a:bodyPr/>
                    <a:lstStyle/>
                    <a:p>
                      <a:pPr algn="ctr" fontAlgn="b"/>
                      <a:r>
                        <a:rPr lang="es-ES" sz="1400" b="1" u="none" strike="noStrike" dirty="0">
                          <a:effectLst/>
                          <a:latin typeface="Cambria Math" pitchFamily="18" charset="0"/>
                          <a:ea typeface="Cambria Math" pitchFamily="18" charset="0"/>
                        </a:rPr>
                        <a:t>49</a:t>
                      </a:r>
                      <a:endParaRPr lang="es-ES" sz="1400" b="1" i="0" u="none" strike="noStrike" dirty="0">
                        <a:solidFill>
                          <a:srgbClr val="000000"/>
                        </a:solidFill>
                        <a:effectLst/>
                        <a:latin typeface="Cambria Math" pitchFamily="18" charset="0"/>
                        <a:ea typeface="Cambria Math" pitchFamily="18" charset="0"/>
                      </a:endParaRPr>
                    </a:p>
                  </a:txBody>
                  <a:tcPr marL="9525" marR="9525" marT="9525" marB="0" anchor="b"/>
                </a:tc>
              </a:tr>
            </a:tbl>
          </a:graphicData>
        </a:graphic>
      </p:graphicFrame>
      <p:sp>
        <p:nvSpPr>
          <p:cNvPr id="7" name="6 CuadroTexto"/>
          <p:cNvSpPr txBox="1"/>
          <p:nvPr/>
        </p:nvSpPr>
        <p:spPr>
          <a:xfrm>
            <a:off x="697173" y="4321791"/>
            <a:ext cx="3429000" cy="338554"/>
          </a:xfrm>
          <a:prstGeom prst="rect">
            <a:avLst/>
          </a:prstGeom>
          <a:noFill/>
        </p:spPr>
        <p:txBody>
          <a:bodyPr wrap="square" rtlCol="0">
            <a:spAutoFit/>
          </a:bodyPr>
          <a:lstStyle/>
          <a:p>
            <a:r>
              <a:rPr lang="es-ES" sz="1600" dirty="0" smtClean="0">
                <a:latin typeface="Cambria Math" pitchFamily="18" charset="0"/>
                <a:ea typeface="Cambria Math" pitchFamily="18" charset="0"/>
              </a:rPr>
              <a:t>DETERMINACIÓN DE “k”</a:t>
            </a:r>
            <a:endParaRPr lang="es-ES" sz="1600" dirty="0">
              <a:latin typeface="Cambria Math" pitchFamily="18" charset="0"/>
              <a:ea typeface="Cambria Math" pitchFamily="18" charset="0"/>
            </a:endParaRPr>
          </a:p>
        </p:txBody>
      </p:sp>
      <mc:AlternateContent xmlns:mc="http://schemas.openxmlformats.org/markup-compatibility/2006" xmlns:a14="http://schemas.microsoft.com/office/drawing/2010/main">
        <mc:Choice Requires="a14">
          <p:sp>
            <p:nvSpPr>
              <p:cNvPr id="9" name="8 CuadroTexto"/>
              <p:cNvSpPr txBox="1"/>
              <p:nvPr/>
            </p:nvSpPr>
            <p:spPr>
              <a:xfrm>
                <a:off x="1217609" y="4745727"/>
                <a:ext cx="4607352" cy="496739"/>
              </a:xfrm>
              <a:prstGeom prst="rect">
                <a:avLst/>
              </a:prstGeom>
              <a:noFill/>
            </p:spPr>
            <p:txBody>
              <a:bodyPr wrap="none" rtlCol="0">
                <a:spAutoFit/>
              </a:bodyPr>
              <a:lstStyle/>
              <a:p>
                <a:pPr algn="just"/>
                <a:r>
                  <a:rPr lang="es-ES" sz="1600" dirty="0" smtClean="0">
                    <a:latin typeface="Cambria Math" pitchFamily="18" charset="0"/>
                    <a:ea typeface="Cambria Math" pitchFamily="18" charset="0"/>
                  </a:rPr>
                  <a:t>k= </a:t>
                </a:r>
                <a14:m>
                  <m:oMath xmlns:m="http://schemas.openxmlformats.org/officeDocument/2006/math">
                    <m:f>
                      <m:fPr>
                        <m:ctrlPr>
                          <a:rPr lang="es-ES" sz="1600" i="1" smtClean="0">
                            <a:latin typeface="Cambria Math"/>
                            <a:ea typeface="Cambria Math" pitchFamily="18" charset="0"/>
                          </a:rPr>
                        </m:ctrlPr>
                      </m:fPr>
                      <m:num>
                        <m:r>
                          <m:rPr>
                            <m:nor/>
                          </m:rPr>
                          <a:rPr lang="es-ES" sz="1600" dirty="0" smtClean="0">
                            <a:latin typeface="Cambria Math" pitchFamily="18" charset="0"/>
                            <a:ea typeface="Cambria Math" pitchFamily="18" charset="0"/>
                          </a:rPr>
                          <m:t>ABS</m:t>
                        </m:r>
                        <m:r>
                          <m:rPr>
                            <m:nor/>
                          </m:rPr>
                          <a:rPr lang="es-ES" sz="1600" dirty="0">
                            <a:latin typeface="Cambria Math" pitchFamily="18" charset="0"/>
                            <a:ea typeface="Cambria Math" pitchFamily="18" charset="0"/>
                          </a:rPr>
                          <m:t>( </m:t>
                        </m:r>
                        <m:r>
                          <m:rPr>
                            <m:nor/>
                          </m:rPr>
                          <a:rPr lang="es-ES" sz="1600" dirty="0">
                            <a:latin typeface="Cambria Math" pitchFamily="18" charset="0"/>
                            <a:ea typeface="Cambria Math" pitchFamily="18" charset="0"/>
                          </a:rPr>
                          <m:t>DATO</m:t>
                        </m:r>
                        <m:r>
                          <m:rPr>
                            <m:nor/>
                          </m:rPr>
                          <a:rPr lang="es-ES" sz="1600" dirty="0">
                            <a:latin typeface="Cambria Math" pitchFamily="18" charset="0"/>
                            <a:ea typeface="Cambria Math" pitchFamily="18" charset="0"/>
                          </a:rPr>
                          <m:t> </m:t>
                        </m:r>
                        <m:r>
                          <m:rPr>
                            <m:nor/>
                          </m:rPr>
                          <a:rPr lang="es-ES" sz="1600" dirty="0">
                            <a:latin typeface="Cambria Math" pitchFamily="18" charset="0"/>
                            <a:ea typeface="Cambria Math" pitchFamily="18" charset="0"/>
                          </a:rPr>
                          <m:t>CENSO</m:t>
                        </m:r>
                        <m:r>
                          <m:rPr>
                            <m:nor/>
                          </m:rPr>
                          <a:rPr lang="es-ES" sz="1600" dirty="0">
                            <a:latin typeface="Cambria Math" pitchFamily="18" charset="0"/>
                            <a:ea typeface="Cambria Math" pitchFamily="18" charset="0"/>
                          </a:rPr>
                          <m:t> 1990 – </m:t>
                        </m:r>
                        <m:r>
                          <m:rPr>
                            <m:nor/>
                          </m:rPr>
                          <a:rPr lang="es-ES" sz="1600" dirty="0">
                            <a:latin typeface="Cambria Math" pitchFamily="18" charset="0"/>
                            <a:ea typeface="Cambria Math" pitchFamily="18" charset="0"/>
                          </a:rPr>
                          <m:t>DATO</m:t>
                        </m:r>
                        <m:r>
                          <m:rPr>
                            <m:nor/>
                          </m:rPr>
                          <a:rPr lang="es-ES" sz="1600" dirty="0">
                            <a:latin typeface="Cambria Math" pitchFamily="18" charset="0"/>
                            <a:ea typeface="Cambria Math" pitchFamily="18" charset="0"/>
                          </a:rPr>
                          <m:t> </m:t>
                        </m:r>
                        <m:r>
                          <m:rPr>
                            <m:nor/>
                          </m:rPr>
                          <a:rPr lang="es-ES" sz="1600" dirty="0">
                            <a:latin typeface="Cambria Math" pitchFamily="18" charset="0"/>
                            <a:ea typeface="Cambria Math" pitchFamily="18" charset="0"/>
                          </a:rPr>
                          <m:t>CENSO</m:t>
                        </m:r>
                        <m:r>
                          <m:rPr>
                            <m:nor/>
                          </m:rPr>
                          <a:rPr lang="es-ES" sz="1600" dirty="0">
                            <a:latin typeface="Cambria Math" pitchFamily="18" charset="0"/>
                            <a:ea typeface="Cambria Math" pitchFamily="18" charset="0"/>
                          </a:rPr>
                          <m:t> 2001)</m:t>
                        </m:r>
                      </m:num>
                      <m:den>
                        <m:r>
                          <a:rPr lang="es-ES" sz="1600" b="0" i="1" smtClean="0">
                            <a:latin typeface="Cambria Math" pitchFamily="18" charset="0"/>
                            <a:ea typeface="Cambria Math" pitchFamily="18" charset="0"/>
                          </a:rPr>
                          <m:t>𝐴</m:t>
                        </m:r>
                        <m:r>
                          <a:rPr lang="es-ES" sz="1600" b="0" i="1" smtClean="0">
                            <a:latin typeface="Cambria Math" pitchFamily="18" charset="0"/>
                            <a:ea typeface="Cambria Math" pitchFamily="18" charset="0"/>
                          </a:rPr>
                          <m:t>Ñ</m:t>
                        </m:r>
                        <m:r>
                          <a:rPr lang="es-ES" sz="1600" b="0" i="1" smtClean="0">
                            <a:latin typeface="Cambria Math" pitchFamily="18" charset="0"/>
                            <a:ea typeface="Cambria Math" pitchFamily="18" charset="0"/>
                          </a:rPr>
                          <m:t>𝑂</m:t>
                        </m:r>
                        <m:r>
                          <a:rPr lang="es-ES" sz="1600" b="0" i="1" smtClean="0">
                            <a:latin typeface="Cambria Math" pitchFamily="18" charset="0"/>
                            <a:ea typeface="Cambria Math" pitchFamily="18" charset="0"/>
                          </a:rPr>
                          <m:t> 2010−</m:t>
                        </m:r>
                        <m:r>
                          <a:rPr lang="es-ES" sz="1600" b="0" i="1" smtClean="0">
                            <a:latin typeface="Cambria Math" pitchFamily="18" charset="0"/>
                            <a:ea typeface="Cambria Math" pitchFamily="18" charset="0"/>
                          </a:rPr>
                          <m:t>𝐴</m:t>
                        </m:r>
                        <m:r>
                          <a:rPr lang="es-ES" sz="1600" b="0" i="1" smtClean="0">
                            <a:latin typeface="Cambria Math" pitchFamily="18" charset="0"/>
                            <a:ea typeface="Cambria Math" pitchFamily="18" charset="0"/>
                          </a:rPr>
                          <m:t>Ñ</m:t>
                        </m:r>
                        <m:r>
                          <a:rPr lang="es-ES" sz="1600" b="0" i="1" smtClean="0">
                            <a:latin typeface="Cambria Math" pitchFamily="18" charset="0"/>
                            <a:ea typeface="Cambria Math" pitchFamily="18" charset="0"/>
                          </a:rPr>
                          <m:t>𝑂</m:t>
                        </m:r>
                        <m:r>
                          <a:rPr lang="es-ES" sz="1600" b="0" i="1" smtClean="0">
                            <a:latin typeface="Cambria Math" pitchFamily="18" charset="0"/>
                            <a:ea typeface="Cambria Math" pitchFamily="18" charset="0"/>
                          </a:rPr>
                          <m:t> 1990</m:t>
                        </m:r>
                      </m:den>
                    </m:f>
                  </m:oMath>
                </a14:m>
                <a:endParaRPr lang="es-ES" dirty="0">
                  <a:latin typeface="Cambria Math" pitchFamily="18" charset="0"/>
                  <a:ea typeface="Cambria Math" pitchFamily="18" charset="0"/>
                </a:endParaRPr>
              </a:p>
            </p:txBody>
          </p:sp>
        </mc:Choice>
        <mc:Fallback xmlns="">
          <p:sp>
            <p:nvSpPr>
              <p:cNvPr id="9" name="8 CuadroTexto"/>
              <p:cNvSpPr txBox="1">
                <a:spLocks noRot="1" noChangeAspect="1" noMove="1" noResize="1" noEditPoints="1" noAdjustHandles="1" noChangeArrowheads="1" noChangeShapeType="1" noTextEdit="1"/>
              </p:cNvSpPr>
              <p:nvPr/>
            </p:nvSpPr>
            <p:spPr>
              <a:xfrm>
                <a:off x="1217609" y="4745727"/>
                <a:ext cx="4607352" cy="496739"/>
              </a:xfrm>
              <a:prstGeom prst="rect">
                <a:avLst/>
              </a:prstGeom>
              <a:blipFill rotWithShape="1">
                <a:blip r:embed="rId2"/>
                <a:stretch>
                  <a:fillRect l="-794" b="-2439"/>
                </a:stretch>
              </a:blipFill>
            </p:spPr>
            <p:txBody>
              <a:bodyPr/>
              <a:lstStyle/>
              <a:p>
                <a:r>
                  <a:rPr lang="es-ES">
                    <a:noFill/>
                  </a:rPr>
                  <a:t> </a:t>
                </a:r>
              </a:p>
            </p:txBody>
          </p:sp>
        </mc:Fallback>
      </mc:AlternateContent>
      <p:graphicFrame>
        <p:nvGraphicFramePr>
          <p:cNvPr id="10" name="9 Tabla"/>
          <p:cNvGraphicFramePr>
            <a:graphicFrameLocks noGrp="1"/>
          </p:cNvGraphicFramePr>
          <p:nvPr>
            <p:extLst>
              <p:ext uri="{D42A27DB-BD31-4B8C-83A1-F6EECF244321}">
                <p14:modId xmlns:p14="http://schemas.microsoft.com/office/powerpoint/2010/main" val="2985900037"/>
              </p:ext>
            </p:extLst>
          </p:nvPr>
        </p:nvGraphicFramePr>
        <p:xfrm>
          <a:off x="6629400" y="818149"/>
          <a:ext cx="5418324" cy="3398633"/>
        </p:xfrm>
        <a:graphic>
          <a:graphicData uri="http://schemas.openxmlformats.org/drawingml/2006/table">
            <a:tbl>
              <a:tblPr firstRow="1" firstCol="1" bandRow="1">
                <a:tableStyleId>{3B4B98B0-60AC-42C2-AFA5-B58CD77FA1E5}</a:tableStyleId>
              </a:tblPr>
              <a:tblGrid>
                <a:gridCol w="1780445"/>
                <a:gridCol w="491755"/>
                <a:gridCol w="1474572"/>
                <a:gridCol w="1671552"/>
              </a:tblGrid>
              <a:tr h="620518">
                <a:tc gridSpan="2">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VIVIENDA</a:t>
                      </a:r>
                      <a:endParaRPr lang="es-ES" sz="1200" dirty="0">
                        <a:effectLst/>
                        <a:latin typeface="Cambria Math" pitchFamily="18" charset="0"/>
                        <a:ea typeface="Cambria Math" pitchFamily="18" charset="0"/>
                        <a:cs typeface="Times New Roman"/>
                      </a:endParaRPr>
                    </a:p>
                  </a:txBody>
                  <a:tcPr marL="44450" marR="44450" marT="0" marB="0" anchor="ctr"/>
                </a:tc>
                <a:tc hMerge="1">
                  <a:txBody>
                    <a:bodyPr/>
                    <a:lstStyle/>
                    <a:p>
                      <a:endParaRPr lang="es-ES"/>
                    </a:p>
                  </a:txBody>
                  <a:tcPr/>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Determinación de k</a:t>
                      </a:r>
                      <a:endParaRPr lang="es-ES" sz="1200">
                        <a:effectLst/>
                        <a:latin typeface="Cambria Math" pitchFamily="18" charset="0"/>
                        <a:ea typeface="Cambria Math" pitchFamily="18" charset="0"/>
                        <a:cs typeface="Times New Roman"/>
                      </a:endParaRPr>
                    </a:p>
                  </a:txBody>
                  <a:tcPr marL="44450" marR="44450" marT="0" marB="0" anchor="ctr"/>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Cálculo de la población al año 2050 </a:t>
                      </a:r>
                      <a:endParaRPr lang="es-ES" sz="1200">
                        <a:effectLst/>
                        <a:latin typeface="Cambria Math" pitchFamily="18" charset="0"/>
                        <a:ea typeface="Cambria Math" pitchFamily="18" charset="0"/>
                        <a:cs typeface="Times New Roman"/>
                      </a:endParaRPr>
                    </a:p>
                  </a:txBody>
                  <a:tcPr marL="44450" marR="44450" marT="0" marB="0" anchor="ctr"/>
                </a:tc>
              </a:tr>
              <a:tr h="310259">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Casa/Villa</a:t>
                      </a:r>
                      <a:endParaRPr lang="es-ES" sz="1200" dirty="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68</a:t>
                      </a:r>
                      <a:endParaRPr lang="es-ES" sz="1200" dirty="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6,182</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397</a:t>
                      </a:r>
                      <a:endParaRPr lang="es-ES" sz="1200">
                        <a:effectLst/>
                        <a:latin typeface="Cambria Math" pitchFamily="18" charset="0"/>
                        <a:ea typeface="Cambria Math" pitchFamily="18" charset="0"/>
                        <a:cs typeface="Times New Roman"/>
                      </a:endParaRPr>
                    </a:p>
                  </a:txBody>
                  <a:tcPr marL="44450" marR="44450" marT="0" marB="0" anchor="b"/>
                </a:tc>
              </a:tr>
              <a:tr h="620518">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Departamento en casa o edificio</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266</a:t>
                      </a:r>
                      <a:endParaRPr lang="es-ES" sz="1200" dirty="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24,182</a:t>
                      </a:r>
                      <a:endParaRPr lang="es-ES" sz="1200" dirty="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1692</a:t>
                      </a:r>
                      <a:endParaRPr lang="es-ES" sz="1200">
                        <a:effectLst/>
                        <a:latin typeface="Cambria Math" pitchFamily="18" charset="0"/>
                        <a:ea typeface="Cambria Math" pitchFamily="18" charset="0"/>
                        <a:cs typeface="Times New Roman"/>
                      </a:endParaRPr>
                    </a:p>
                  </a:txBody>
                  <a:tcPr marL="44450" marR="44450" marT="0" marB="0" anchor="b"/>
                </a:tc>
              </a:tr>
              <a:tr h="620518">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Cuarto(s) en casa de inquilinato</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10</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0,909</a:t>
                      </a:r>
                      <a:endParaRPr lang="es-ES" sz="1200" dirty="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57</a:t>
                      </a:r>
                      <a:endParaRPr lang="es-ES" sz="1200" dirty="0">
                        <a:effectLst/>
                        <a:latin typeface="Cambria Math" pitchFamily="18" charset="0"/>
                        <a:ea typeface="Cambria Math" pitchFamily="18" charset="0"/>
                        <a:cs typeface="Times New Roman"/>
                      </a:endParaRPr>
                    </a:p>
                  </a:txBody>
                  <a:tcPr marL="44450" marR="44450" marT="0" marB="0" anchor="b"/>
                </a:tc>
              </a:tr>
              <a:tr h="310259">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Mediagua</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10</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0,909</a:t>
                      </a:r>
                      <a:endParaRPr lang="es-ES" sz="1200" dirty="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46</a:t>
                      </a:r>
                      <a:endParaRPr lang="es-ES" sz="1200" dirty="0">
                        <a:effectLst/>
                        <a:latin typeface="Cambria Math" pitchFamily="18" charset="0"/>
                        <a:ea typeface="Cambria Math" pitchFamily="18" charset="0"/>
                        <a:cs typeface="Times New Roman"/>
                      </a:endParaRPr>
                    </a:p>
                  </a:txBody>
                  <a:tcPr marL="44450" marR="44450" marT="0" marB="0" anchor="b"/>
                </a:tc>
              </a:tr>
              <a:tr h="310259">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Otra vivienda particular</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2</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0,182</a:t>
                      </a:r>
                      <a:endParaRPr lang="es-ES" sz="1200" dirty="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dirty="0">
                          <a:effectLst/>
                          <a:latin typeface="Cambria Math" pitchFamily="18" charset="0"/>
                          <a:ea typeface="Cambria Math" pitchFamily="18" charset="0"/>
                        </a:rPr>
                        <a:t>11</a:t>
                      </a:r>
                      <a:endParaRPr lang="es-ES" sz="1200" dirty="0">
                        <a:effectLst/>
                        <a:latin typeface="Cambria Math" pitchFamily="18" charset="0"/>
                        <a:ea typeface="Cambria Math" pitchFamily="18" charset="0"/>
                        <a:cs typeface="Times New Roman"/>
                      </a:endParaRPr>
                    </a:p>
                  </a:txBody>
                  <a:tcPr marL="44450" marR="44450" marT="0" marB="0" anchor="b"/>
                </a:tc>
              </a:tr>
              <a:tr h="310259">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Total</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356</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a:effectLst/>
                          <a:latin typeface="Cambria Math" pitchFamily="18" charset="0"/>
                          <a:ea typeface="Cambria Math" pitchFamily="18" charset="0"/>
                        </a:rPr>
                        <a:t>32,000 </a:t>
                      </a:r>
                      <a:endParaRPr lang="es-ES" sz="1200">
                        <a:effectLst/>
                        <a:latin typeface="Cambria Math" pitchFamily="18" charset="0"/>
                        <a:ea typeface="Cambria Math" pitchFamily="18" charset="0"/>
                        <a:cs typeface="Times New Roman"/>
                      </a:endParaRPr>
                    </a:p>
                  </a:txBody>
                  <a:tcPr marL="44450" marR="44450" marT="0" marB="0" anchor="b"/>
                </a:tc>
                <a:tc>
                  <a:txBody>
                    <a:bodyPr/>
                    <a:lstStyle/>
                    <a:p>
                      <a:pPr marL="0" marR="0" algn="ctr">
                        <a:lnSpc>
                          <a:spcPct val="115000"/>
                        </a:lnSpc>
                        <a:spcBef>
                          <a:spcPts val="0"/>
                        </a:spcBef>
                        <a:spcAft>
                          <a:spcPts val="0"/>
                        </a:spcAft>
                      </a:pPr>
                      <a:r>
                        <a:rPr lang="es-ES" sz="1400" b="1" dirty="0">
                          <a:effectLst/>
                          <a:latin typeface="Cambria Math" pitchFamily="18" charset="0"/>
                          <a:ea typeface="Cambria Math" pitchFamily="18" charset="0"/>
                        </a:rPr>
                        <a:t>2202</a:t>
                      </a:r>
                      <a:endParaRPr lang="es-ES" sz="1200" b="1" dirty="0">
                        <a:effectLst/>
                        <a:latin typeface="Cambria Math" pitchFamily="18" charset="0"/>
                        <a:ea typeface="Cambria Math" pitchFamily="18" charset="0"/>
                        <a:cs typeface="Times New Roman"/>
                      </a:endParaRPr>
                    </a:p>
                  </a:txBody>
                  <a:tcPr marL="44450" marR="44450" marT="0" marB="0" anchor="b"/>
                </a:tc>
              </a:tr>
            </a:tbl>
          </a:graphicData>
        </a:graphic>
      </p:graphicFrame>
      <mc:AlternateContent xmlns:mc="http://schemas.openxmlformats.org/markup-compatibility/2006" xmlns:a14="http://schemas.microsoft.com/office/drawing/2010/main">
        <mc:Choice Requires="a14">
          <p:sp>
            <p:nvSpPr>
              <p:cNvPr id="11" name="10 CuadroTexto"/>
              <p:cNvSpPr txBox="1"/>
              <p:nvPr/>
            </p:nvSpPr>
            <p:spPr>
              <a:xfrm>
                <a:off x="675528" y="5491370"/>
                <a:ext cx="6611682" cy="369332"/>
              </a:xfrm>
              <a:prstGeom prst="rect">
                <a:avLst/>
              </a:prstGeom>
              <a:noFill/>
            </p:spPr>
            <p:txBody>
              <a:bodyPr wrap="none" rtlCol="0">
                <a:spAutoFit/>
              </a:bodyPr>
              <a:lstStyle/>
              <a:p>
                <a:r>
                  <a:rPr lang="es-ES" b="0" dirty="0" smtClean="0"/>
                  <a:t>V</a:t>
                </a:r>
                <a14:m>
                  <m:oMath xmlns:m="http://schemas.openxmlformats.org/officeDocument/2006/math">
                    <m:r>
                      <a:rPr lang="es-ES" b="0" i="1" smtClean="0">
                        <a:latin typeface="Cambria Math"/>
                      </a:rPr>
                      <m:t>𝑖𝑣𝑖𝑒𝑛𝑑𝑎</m:t>
                    </m:r>
                    <m:r>
                      <a:rPr lang="es-ES" b="0" i="1" smtClean="0">
                        <a:latin typeface="Cambria Math"/>
                      </a:rPr>
                      <m:t> 2050=</m:t>
                    </m:r>
                    <m:r>
                      <a:rPr lang="es-ES" b="0" i="1" smtClean="0">
                        <a:latin typeface="Cambria Math"/>
                      </a:rPr>
                      <m:t>𝐷𝑎𝑡𝑜</m:t>
                    </m:r>
                    <m:r>
                      <a:rPr lang="es-ES" b="0" i="1" smtClean="0">
                        <a:latin typeface="Cambria Math"/>
                      </a:rPr>
                      <m:t> </m:t>
                    </m:r>
                    <m:r>
                      <a:rPr lang="es-ES" b="0" i="1" smtClean="0">
                        <a:latin typeface="Cambria Math"/>
                      </a:rPr>
                      <m:t>𝑐𝑒𝑛𝑠𝑜</m:t>
                    </m:r>
                    <m:r>
                      <a:rPr lang="es-ES" b="0" i="1" smtClean="0">
                        <a:latin typeface="Cambria Math"/>
                      </a:rPr>
                      <m:t> 2001+</m:t>
                    </m:r>
                    <m:r>
                      <a:rPr lang="es-ES" b="0" i="1" smtClean="0">
                        <a:latin typeface="Cambria Math"/>
                      </a:rPr>
                      <m:t>𝑘</m:t>
                    </m:r>
                    <m:r>
                      <a:rPr lang="es-ES" b="0" i="1" smtClean="0">
                        <a:latin typeface="Cambria Math"/>
                      </a:rPr>
                      <m:t> (</m:t>
                    </m:r>
                    <m:r>
                      <a:rPr lang="es-ES" b="0" i="1" smtClean="0">
                        <a:latin typeface="Cambria Math"/>
                      </a:rPr>
                      <m:t>𝑎</m:t>
                    </m:r>
                    <m:r>
                      <a:rPr lang="es-ES" b="0" i="1" smtClean="0">
                        <a:latin typeface="Cambria Math"/>
                      </a:rPr>
                      <m:t>ñ</m:t>
                    </m:r>
                    <m:r>
                      <a:rPr lang="es-ES" b="0" i="1" smtClean="0">
                        <a:latin typeface="Cambria Math"/>
                      </a:rPr>
                      <m:t>𝑜</m:t>
                    </m:r>
                    <m:r>
                      <a:rPr lang="es-ES" b="0" i="1" smtClean="0">
                        <a:latin typeface="Cambria Math"/>
                      </a:rPr>
                      <m:t> 2050 −</m:t>
                    </m:r>
                    <m:r>
                      <a:rPr lang="es-ES" b="0" i="1" smtClean="0">
                        <a:latin typeface="Cambria Math"/>
                      </a:rPr>
                      <m:t>𝑎</m:t>
                    </m:r>
                    <m:r>
                      <a:rPr lang="es-ES" b="0" i="1" smtClean="0">
                        <a:latin typeface="Cambria Math"/>
                      </a:rPr>
                      <m:t>ñ</m:t>
                    </m:r>
                    <m:r>
                      <a:rPr lang="es-ES" b="0" i="1" smtClean="0">
                        <a:latin typeface="Cambria Math"/>
                      </a:rPr>
                      <m:t>𝑜</m:t>
                    </m:r>
                    <m:r>
                      <a:rPr lang="es-ES" b="0" i="1" smtClean="0">
                        <a:latin typeface="Cambria Math"/>
                      </a:rPr>
                      <m:t> 2010)</m:t>
                    </m:r>
                  </m:oMath>
                </a14:m>
                <a:endParaRPr lang="es-ES" dirty="0"/>
              </a:p>
            </p:txBody>
          </p:sp>
        </mc:Choice>
        <mc:Fallback xmlns="">
          <p:sp>
            <p:nvSpPr>
              <p:cNvPr id="11" name="10 CuadroTexto"/>
              <p:cNvSpPr txBox="1">
                <a:spLocks noRot="1" noChangeAspect="1" noMove="1" noResize="1" noEditPoints="1" noAdjustHandles="1" noChangeArrowheads="1" noChangeShapeType="1" noTextEdit="1"/>
              </p:cNvSpPr>
              <p:nvPr/>
            </p:nvSpPr>
            <p:spPr>
              <a:xfrm>
                <a:off x="675528" y="5491370"/>
                <a:ext cx="6611682" cy="369332"/>
              </a:xfrm>
              <a:prstGeom prst="rect">
                <a:avLst/>
              </a:prstGeom>
              <a:blipFill rotWithShape="1">
                <a:blip r:embed="rId3"/>
                <a:stretch>
                  <a:fillRect l="-830" t="-8333" b="-26667"/>
                </a:stretch>
              </a:blipFill>
            </p:spPr>
            <p:txBody>
              <a:bodyPr/>
              <a:lstStyle/>
              <a:p>
                <a:r>
                  <a:rPr lang="es-ES">
                    <a:noFill/>
                  </a:rPr>
                  <a:t> </a:t>
                </a:r>
              </a:p>
            </p:txBody>
          </p:sp>
        </mc:Fallback>
      </mc:AlternateContent>
      <p:pic>
        <p:nvPicPr>
          <p:cNvPr id="12" name="11 Imagen"/>
          <p:cNvPicPr/>
          <p:nvPr/>
        </p:nvPicPr>
        <p:blipFill>
          <a:blip r:embed="rId4">
            <a:extLst>
              <a:ext uri="{28A0092B-C50C-407E-A947-70E740481C1C}">
                <a14:useLocalDpi xmlns:a14="http://schemas.microsoft.com/office/drawing/2010/main" val="0"/>
              </a:ext>
            </a:extLst>
          </a:blip>
          <a:srcRect/>
          <a:stretch>
            <a:fillRect/>
          </a:stretch>
        </p:blipFill>
        <p:spPr bwMode="auto">
          <a:xfrm>
            <a:off x="6400800" y="865593"/>
            <a:ext cx="5638800" cy="3832283"/>
          </a:xfrm>
          <a:prstGeom prst="rect">
            <a:avLst/>
          </a:prstGeom>
          <a:noFill/>
          <a:ln>
            <a:noFill/>
          </a:ln>
        </p:spPr>
      </p:pic>
    </p:spTree>
    <p:extLst>
      <p:ext uri="{BB962C8B-B14F-4D97-AF65-F5344CB8AC3E}">
        <p14:creationId xmlns:p14="http://schemas.microsoft.com/office/powerpoint/2010/main" val="401961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228600"/>
            <a:ext cx="10515600" cy="777874"/>
          </a:xfrm>
        </p:spPr>
        <p:txBody>
          <a:bodyPr>
            <a:normAutofit/>
          </a:bodyPr>
          <a:lstStyle/>
          <a:p>
            <a:pPr algn="just"/>
            <a:r>
              <a:rPr lang="es-ES" sz="2800" dirty="0" smtClean="0">
                <a:latin typeface="Cambria Math" pitchFamily="18" charset="0"/>
                <a:ea typeface="Cambria Math" pitchFamily="18" charset="0"/>
              </a:rPr>
              <a:t>GENERACIÓN DE LA GEODATABASE</a:t>
            </a:r>
            <a:endParaRPr lang="es-ES" sz="2800" dirty="0">
              <a:latin typeface="Cambria Math" pitchFamily="18" charset="0"/>
              <a:ea typeface="Cambria Math" pitchFamily="18"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461" t="27239" r="18708" b="12098"/>
          <a:stretch/>
        </p:blipFill>
        <p:spPr bwMode="auto">
          <a:xfrm>
            <a:off x="76200" y="990600"/>
            <a:ext cx="9790662" cy="531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733800" y="6402948"/>
            <a:ext cx="2212465" cy="338554"/>
          </a:xfrm>
          <a:prstGeom prst="rect">
            <a:avLst/>
          </a:prstGeom>
        </p:spPr>
        <p:txBody>
          <a:bodyPr wrap="none">
            <a:spAutoFit/>
          </a:bodyPr>
          <a:lstStyle/>
          <a:p>
            <a:pPr algn="ctr"/>
            <a:r>
              <a:rPr lang="es-ES" sz="1600" b="1" dirty="0">
                <a:latin typeface="Cambria Math" pitchFamily="18" charset="0"/>
                <a:ea typeface="Cambria Math" pitchFamily="18" charset="0"/>
              </a:rPr>
              <a:t>Fuente: MIDUVI (2016)</a:t>
            </a:r>
            <a:endParaRPr lang="es-ES" sz="1600" dirty="0">
              <a:latin typeface="Cambria Math" pitchFamily="18" charset="0"/>
              <a:ea typeface="Cambria Math" pitchFamily="18" charset="0"/>
            </a:endParaRPr>
          </a:p>
        </p:txBody>
      </p:sp>
      <p:sp>
        <p:nvSpPr>
          <p:cNvPr id="6" name="5 Rectángulo"/>
          <p:cNvSpPr/>
          <p:nvPr/>
        </p:nvSpPr>
        <p:spPr>
          <a:xfrm>
            <a:off x="9982201" y="1600200"/>
            <a:ext cx="2209800" cy="3785652"/>
          </a:xfrm>
          <a:prstGeom prst="rect">
            <a:avLst/>
          </a:prstGeom>
        </p:spPr>
        <p:txBody>
          <a:bodyPr wrap="square">
            <a:spAutoFit/>
          </a:bodyPr>
          <a:lstStyle/>
          <a:p>
            <a:pPr algn="just"/>
            <a:r>
              <a:rPr lang="es-ES" sz="1600" dirty="0" smtClean="0">
                <a:latin typeface="Cambria Math" pitchFamily="18" charset="0"/>
                <a:ea typeface="Cambria Math" pitchFamily="18" charset="0"/>
              </a:rPr>
              <a:t>Catálogo de </a:t>
            </a:r>
            <a:r>
              <a:rPr lang="es-ES" sz="1600" dirty="0">
                <a:latin typeface="Cambria Math" pitchFamily="18" charset="0"/>
                <a:ea typeface="Cambria Math" pitchFamily="18" charset="0"/>
              </a:rPr>
              <a:t>objetos, mismo que se </a:t>
            </a:r>
            <a:r>
              <a:rPr lang="es-ES" sz="1600" dirty="0" smtClean="0">
                <a:latin typeface="Cambria Math" pitchFamily="18" charset="0"/>
                <a:ea typeface="Cambria Math" pitchFamily="18" charset="0"/>
              </a:rPr>
              <a:t>encuentra </a:t>
            </a:r>
            <a:r>
              <a:rPr lang="es-ES" sz="1600" dirty="0">
                <a:latin typeface="Cambria Math" pitchFamily="18" charset="0"/>
                <a:ea typeface="Cambria Math" pitchFamily="18" charset="0"/>
              </a:rPr>
              <a:t>expuesto en el Acuerdo Nº 0029- 16- Normas Técnicas Nacionales para el catastro de bienes inmuebles urbanos los cuales permiten la generación de una  Base de Datos regida a lo que establece el Ministerio de Desarrollo Urbano y de Vivienda </a:t>
            </a:r>
          </a:p>
        </p:txBody>
      </p:sp>
    </p:spTree>
    <p:extLst>
      <p:ext uri="{BB962C8B-B14F-4D97-AF65-F5344CB8AC3E}">
        <p14:creationId xmlns:p14="http://schemas.microsoft.com/office/powerpoint/2010/main" val="110285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3122" y="156685"/>
            <a:ext cx="10515600" cy="748350"/>
          </a:xfrm>
        </p:spPr>
        <p:txBody>
          <a:bodyPr rtlCol="0">
            <a:normAutofit/>
          </a:bodyPr>
          <a:lstStyle/>
          <a:p>
            <a:pPr rtl="0"/>
            <a:r>
              <a:rPr lang="es-E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IDENTIFICACIÓN DEL PROBLEMA:</a:t>
            </a:r>
            <a:endParaRPr lang="es-E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ndParaRPr>
          </a:p>
        </p:txBody>
      </p:sp>
      <p:sp>
        <p:nvSpPr>
          <p:cNvPr id="3" name="Marcador de posición de contenido 2"/>
          <p:cNvSpPr>
            <a:spLocks noGrp="1"/>
          </p:cNvSpPr>
          <p:nvPr>
            <p:ph idx="1"/>
          </p:nvPr>
        </p:nvSpPr>
        <p:spPr>
          <a:xfrm>
            <a:off x="4343400" y="1371600"/>
            <a:ext cx="6645322" cy="2514600"/>
          </a:xfrm>
        </p:spPr>
        <p:txBody>
          <a:bodyPr rtlCol="0">
            <a:normAutofit/>
          </a:bodyPr>
          <a:lstStyle/>
          <a:p>
            <a:pPr marL="0" indent="0" algn="just">
              <a:buNone/>
            </a:pPr>
            <a:r>
              <a:rPr lang="es-EC" dirty="0">
                <a:latin typeface="Cambria" panose="02040503050406030204" pitchFamily="18" charset="0"/>
              </a:rPr>
              <a:t>Para el desarrollo del presente proyecto se tomó en consideración el décimo primer objetivo de la ODS </a:t>
            </a:r>
            <a:r>
              <a:rPr lang="es-EC" b="1" dirty="0" smtClean="0">
                <a:latin typeface="Cambria" panose="02040503050406030204" pitchFamily="18" charset="0"/>
              </a:rPr>
              <a:t>(Objetivos de Desarrollo Sostenible) </a:t>
            </a:r>
            <a:r>
              <a:rPr lang="es-EC" dirty="0" smtClean="0">
                <a:latin typeface="Cambria" panose="02040503050406030204" pitchFamily="18" charset="0"/>
              </a:rPr>
              <a:t>del </a:t>
            </a:r>
            <a:r>
              <a:rPr lang="es-EC" dirty="0">
                <a:latin typeface="Cambria" panose="02040503050406030204" pitchFamily="18" charset="0"/>
              </a:rPr>
              <a:t>año </a:t>
            </a:r>
            <a:r>
              <a:rPr lang="es-EC" b="1" dirty="0">
                <a:latin typeface="Cambria" panose="02040503050406030204" pitchFamily="18" charset="0"/>
              </a:rPr>
              <a:t>2015</a:t>
            </a:r>
            <a:r>
              <a:rPr lang="es-EC" dirty="0">
                <a:latin typeface="Cambria" panose="02040503050406030204" pitchFamily="18" charset="0"/>
              </a:rPr>
              <a:t>, el mismo que se enfoca en ciudades y comunidades sostenibles, cuyo objetivo es conseguir que los asentamientos humanos y el de </a:t>
            </a:r>
            <a:r>
              <a:rPr lang="es-EC" b="1" dirty="0">
                <a:latin typeface="Cambria" panose="02040503050406030204" pitchFamily="18" charset="0"/>
              </a:rPr>
              <a:t>ciudades sean inclusivos, seguros, sostenibles y </a:t>
            </a:r>
            <a:r>
              <a:rPr lang="es-EC" b="1" dirty="0" err="1">
                <a:latin typeface="Cambria" panose="02040503050406030204" pitchFamily="18" charset="0"/>
              </a:rPr>
              <a:t>resilientes</a:t>
            </a:r>
            <a:r>
              <a:rPr lang="es-EC" b="1" dirty="0" smtClean="0">
                <a:latin typeface="Cambria" panose="02040503050406030204" pitchFamily="18" charset="0"/>
              </a:rPr>
              <a:t>. </a:t>
            </a:r>
            <a:r>
              <a:rPr lang="es-EC" dirty="0" smtClean="0">
                <a:latin typeface="Cambria" panose="02040503050406030204" pitchFamily="18" charset="0"/>
              </a:rPr>
              <a:t>Además </a:t>
            </a:r>
            <a:r>
              <a:rPr lang="es-EC" dirty="0">
                <a:latin typeface="Cambria" panose="02040503050406030204" pitchFamily="18" charset="0"/>
              </a:rPr>
              <a:t>de estar </a:t>
            </a:r>
            <a:r>
              <a:rPr lang="es-EC" dirty="0" err="1">
                <a:latin typeface="Cambria" panose="02040503050406030204" pitchFamily="18" charset="0"/>
              </a:rPr>
              <a:t>liagado</a:t>
            </a:r>
            <a:r>
              <a:rPr lang="es-EC" dirty="0">
                <a:latin typeface="Cambria" panose="02040503050406030204" pitchFamily="18" charset="0"/>
              </a:rPr>
              <a:t> a los objetivos 3 y 7 del PNNV.</a:t>
            </a:r>
            <a:endParaRPr lang="es-ES" dirty="0">
              <a:latin typeface="Cambria" panose="02040503050406030204" pitchFamily="18" charset="0"/>
            </a:endParaRPr>
          </a:p>
        </p:txBody>
      </p:sp>
      <p:pic>
        <p:nvPicPr>
          <p:cNvPr id="2050" name="Picture 2" descr="Resultado de imagen para OBJETIVO 11 DE LA ODS ESPAÑ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17860"/>
            <a:ext cx="3061520" cy="3061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objetivo 3 del plan nacional del buen viv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64162"/>
            <a:ext cx="5318362" cy="19697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objetivo 7 del plan nacional del buen viv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9932" y="4264162"/>
            <a:ext cx="5318362" cy="1969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69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090" t="39739" r="33813" b="9329"/>
          <a:stretch/>
        </p:blipFill>
        <p:spPr bwMode="auto">
          <a:xfrm>
            <a:off x="402609" y="304800"/>
            <a:ext cx="6496334"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a:blip r:embed="rId3">
            <a:extLst>
              <a:ext uri="{28A0092B-C50C-407E-A947-70E740481C1C}">
                <a14:useLocalDpi xmlns:a14="http://schemas.microsoft.com/office/drawing/2010/main" val="0"/>
              </a:ext>
            </a:extLst>
          </a:blip>
          <a:srcRect l="76141" t="44609" r="3682" b="15392"/>
          <a:stretch>
            <a:fillRect/>
          </a:stretch>
        </p:blipFill>
        <p:spPr bwMode="auto">
          <a:xfrm>
            <a:off x="7620000" y="838200"/>
            <a:ext cx="4114800" cy="4800600"/>
          </a:xfrm>
          <a:prstGeom prst="rect">
            <a:avLst/>
          </a:prstGeom>
          <a:noFill/>
          <a:ln>
            <a:noFill/>
          </a:ln>
        </p:spPr>
      </p:pic>
      <p:sp>
        <p:nvSpPr>
          <p:cNvPr id="4" name="3 Rectángulo"/>
          <p:cNvSpPr/>
          <p:nvPr/>
        </p:nvSpPr>
        <p:spPr>
          <a:xfrm>
            <a:off x="1371600" y="6085582"/>
            <a:ext cx="4042582" cy="338554"/>
          </a:xfrm>
          <a:prstGeom prst="rect">
            <a:avLst/>
          </a:prstGeom>
        </p:spPr>
        <p:txBody>
          <a:bodyPr wrap="none">
            <a:spAutoFit/>
          </a:bodyPr>
          <a:lstStyle/>
          <a:p>
            <a:pPr algn="just"/>
            <a:r>
              <a:rPr lang="es-ES" sz="1600" dirty="0">
                <a:latin typeface="Cambria Math" pitchFamily="18" charset="0"/>
                <a:ea typeface="Cambria Math" pitchFamily="18" charset="0"/>
              </a:rPr>
              <a:t>Modelo lógico de la base de datos geográfica</a:t>
            </a:r>
          </a:p>
        </p:txBody>
      </p:sp>
      <p:sp>
        <p:nvSpPr>
          <p:cNvPr id="6" name="5 Rectángulo"/>
          <p:cNvSpPr/>
          <p:nvPr/>
        </p:nvSpPr>
        <p:spPr>
          <a:xfrm>
            <a:off x="8382000" y="5955929"/>
            <a:ext cx="2782941" cy="338554"/>
          </a:xfrm>
          <a:prstGeom prst="rect">
            <a:avLst/>
          </a:prstGeom>
        </p:spPr>
        <p:txBody>
          <a:bodyPr wrap="none">
            <a:spAutoFit/>
          </a:bodyPr>
          <a:lstStyle/>
          <a:p>
            <a:pPr algn="ctr"/>
            <a:r>
              <a:rPr lang="es-ES" sz="1600" dirty="0" err="1">
                <a:latin typeface="Cambria Math" pitchFamily="18" charset="0"/>
                <a:ea typeface="Cambria Math" pitchFamily="18" charset="0"/>
              </a:rPr>
              <a:t>Geodatabase</a:t>
            </a:r>
            <a:r>
              <a:rPr lang="es-ES" sz="1600" dirty="0">
                <a:latin typeface="Cambria Math" pitchFamily="18" charset="0"/>
                <a:ea typeface="Cambria Math" pitchFamily="18" charset="0"/>
              </a:rPr>
              <a:t> de la zona piloto</a:t>
            </a:r>
          </a:p>
        </p:txBody>
      </p:sp>
    </p:spTree>
    <p:extLst>
      <p:ext uri="{BB962C8B-B14F-4D97-AF65-F5344CB8AC3E}">
        <p14:creationId xmlns:p14="http://schemas.microsoft.com/office/powerpoint/2010/main" val="31551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29" t="19590" r="30771" b="8396"/>
          <a:stretch/>
        </p:blipFill>
        <p:spPr bwMode="auto">
          <a:xfrm>
            <a:off x="685800" y="304800"/>
            <a:ext cx="7862317" cy="593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594" t="15485" r="70630" b="6250"/>
          <a:stretch/>
        </p:blipFill>
        <p:spPr bwMode="auto">
          <a:xfrm>
            <a:off x="9067800" y="304800"/>
            <a:ext cx="2590800" cy="593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95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253024"/>
            <a:ext cx="11277600" cy="701674"/>
          </a:xfrm>
        </p:spPr>
        <p:txBody>
          <a:bodyPr>
            <a:noAutofit/>
          </a:bodyPr>
          <a:lstStyle/>
          <a:p>
            <a:r>
              <a:rPr lang="es-EC"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VERIFICACIÓN DEL PLAN DE USO Y OCUPACIÓN DEL SUELO:</a:t>
            </a:r>
            <a:endPar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ndParaRPr>
          </a:p>
        </p:txBody>
      </p:sp>
      <p:sp>
        <p:nvSpPr>
          <p:cNvPr id="7" name="Rectángulo 6"/>
          <p:cNvSpPr/>
          <p:nvPr/>
        </p:nvSpPr>
        <p:spPr>
          <a:xfrm>
            <a:off x="381000" y="1158874"/>
            <a:ext cx="8146576" cy="1754326"/>
          </a:xfrm>
          <a:prstGeom prst="rect">
            <a:avLst/>
          </a:prstGeom>
        </p:spPr>
        <p:txBody>
          <a:bodyPr wrap="square">
            <a:spAutoFit/>
          </a:bodyPr>
          <a:lstStyle/>
          <a:p>
            <a:pPr algn="just"/>
            <a:r>
              <a:rPr lang="es-ES" dirty="0">
                <a:latin typeface="Cambria" panose="02040503050406030204" pitchFamily="18" charset="0"/>
                <a:ea typeface="Calibri" panose="020F0502020204030204" pitchFamily="34" charset="0"/>
              </a:rPr>
              <a:t>C</a:t>
            </a:r>
            <a:r>
              <a:rPr lang="es-ES" dirty="0" smtClean="0">
                <a:latin typeface="Cambria" panose="02040503050406030204" pitchFamily="18" charset="0"/>
                <a:ea typeface="Calibri" panose="020F0502020204030204" pitchFamily="34" charset="0"/>
              </a:rPr>
              <a:t>uentan </a:t>
            </a:r>
            <a:r>
              <a:rPr lang="es-ES" dirty="0">
                <a:latin typeface="Cambria" panose="02040503050406030204" pitchFamily="18" charset="0"/>
                <a:ea typeface="Calibri" panose="020F0502020204030204" pitchFamily="34" charset="0"/>
              </a:rPr>
              <a:t>con un total de 148 predios, mediante la actualización del PUOS se verificó el cumplimiento de la norma de construcción dependiendo la codificación de la zona y la COS_PB como normativa que posea cada uno de los lotes. Generalmente en la zona de estudio como COS_PB vigente en su mayoría pertenecía a 40 y 50, mientras que para la codificación varía según la tabla descrita a continuación:</a:t>
            </a:r>
            <a:endParaRPr lang="es-EC" dirty="0">
              <a:latin typeface="Cambria" panose="020405030504060302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540846305"/>
              </p:ext>
            </p:extLst>
          </p:nvPr>
        </p:nvGraphicFramePr>
        <p:xfrm>
          <a:off x="8696528" y="1341982"/>
          <a:ext cx="2785745" cy="1472184"/>
        </p:xfrm>
        <a:graphic>
          <a:graphicData uri="http://schemas.openxmlformats.org/drawingml/2006/table">
            <a:tbl>
              <a:tblPr firstRow="1" firstCol="1" bandRow="1">
                <a:tableStyleId>{3B4B98B0-60AC-42C2-AFA5-B58CD77FA1E5}</a:tableStyleId>
              </a:tblPr>
              <a:tblGrid>
                <a:gridCol w="1347470"/>
                <a:gridCol w="1438275"/>
              </a:tblGrid>
              <a:tr h="0">
                <a:tc>
                  <a:txBody>
                    <a:bodyPr/>
                    <a:lstStyle/>
                    <a:p>
                      <a:pPr algn="ctr">
                        <a:lnSpc>
                          <a:spcPct val="115000"/>
                        </a:lnSpc>
                        <a:spcAft>
                          <a:spcPts val="0"/>
                        </a:spcAft>
                      </a:pPr>
                      <a:r>
                        <a:rPr lang="es-ES" sz="1400">
                          <a:effectLst/>
                          <a:latin typeface="Cambria" panose="02040503050406030204" pitchFamily="18" charset="0"/>
                        </a:rPr>
                        <a:t>Codificación</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a:effectLst/>
                          <a:latin typeface="Cambria" panose="02040503050406030204" pitchFamily="18" charset="0"/>
                        </a:rPr>
                        <a:t>Número de pisos</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S" sz="1400">
                          <a:effectLst/>
                          <a:latin typeface="Cambria" panose="02040503050406030204" pitchFamily="18" charset="0"/>
                        </a:rPr>
                        <a:t>A23</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a:effectLst/>
                          <a:latin typeface="Cambria" panose="02040503050406030204" pitchFamily="18" charset="0"/>
                        </a:rPr>
                        <a:t>10</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S" sz="1400">
                          <a:effectLst/>
                          <a:latin typeface="Cambria" panose="02040503050406030204" pitchFamily="18" charset="0"/>
                        </a:rPr>
                        <a:t>A24</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a:effectLst/>
                          <a:latin typeface="Cambria" panose="02040503050406030204" pitchFamily="18" charset="0"/>
                        </a:rPr>
                        <a:t>12</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S" sz="1400">
                          <a:effectLst/>
                          <a:latin typeface="Cambria" panose="02040503050406030204" pitchFamily="18" charset="0"/>
                        </a:rPr>
                        <a:t>A25</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a:effectLst/>
                          <a:latin typeface="Cambria" panose="02040503050406030204" pitchFamily="18" charset="0"/>
                        </a:rPr>
                        <a:t>12</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r>
              <a:tr h="44450">
                <a:tc>
                  <a:txBody>
                    <a:bodyPr/>
                    <a:lstStyle/>
                    <a:p>
                      <a:pPr algn="ctr">
                        <a:lnSpc>
                          <a:spcPct val="115000"/>
                        </a:lnSpc>
                        <a:spcAft>
                          <a:spcPts val="0"/>
                        </a:spcAft>
                      </a:pPr>
                      <a:r>
                        <a:rPr lang="es-ES" sz="1400">
                          <a:effectLst/>
                          <a:latin typeface="Cambria" panose="02040503050406030204" pitchFamily="18" charset="0"/>
                        </a:rPr>
                        <a:t>A27</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dirty="0">
                          <a:effectLst/>
                          <a:latin typeface="Cambria" panose="02040503050406030204" pitchFamily="18" charset="0"/>
                        </a:rPr>
                        <a:t>16</a:t>
                      </a:r>
                      <a:endParaRPr lang="es-EC"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384816451"/>
              </p:ext>
            </p:extLst>
          </p:nvPr>
        </p:nvGraphicFramePr>
        <p:xfrm>
          <a:off x="416257" y="3124200"/>
          <a:ext cx="5527343" cy="1717548"/>
        </p:xfrm>
        <a:graphic>
          <a:graphicData uri="http://schemas.openxmlformats.org/drawingml/2006/table">
            <a:tbl>
              <a:tblPr firstRow="1" firstCol="1" bandRow="1">
                <a:tableStyleId>{3B4B98B0-60AC-42C2-AFA5-B58CD77FA1E5}</a:tableStyleId>
              </a:tblPr>
              <a:tblGrid>
                <a:gridCol w="1778087"/>
                <a:gridCol w="1120809"/>
                <a:gridCol w="2628447"/>
              </a:tblGrid>
              <a:tr h="459423">
                <a:tc>
                  <a:txBody>
                    <a:bodyPr/>
                    <a:lstStyle/>
                    <a:p>
                      <a:pPr algn="l">
                        <a:lnSpc>
                          <a:spcPct val="115000"/>
                        </a:lnSpc>
                        <a:spcAft>
                          <a:spcPts val="0"/>
                        </a:spcAft>
                      </a:pPr>
                      <a:r>
                        <a:rPr lang="es-ES" sz="1400" dirty="0">
                          <a:effectLst/>
                          <a:latin typeface="Cambria" panose="02040503050406030204" pitchFamily="18" charset="0"/>
                        </a:rPr>
                        <a:t> </a:t>
                      </a:r>
                      <a:endParaRPr lang="es-EC"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a:effectLst/>
                          <a:latin typeface="Cambria" panose="02040503050406030204" pitchFamily="18" charset="0"/>
                        </a:rPr>
                        <a:t>Max # de Pisos</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S" sz="1400" dirty="0">
                          <a:effectLst/>
                          <a:latin typeface="Cambria" panose="02040503050406030204" pitchFamily="18" charset="0"/>
                        </a:rPr>
                        <a:t>AREA CONST  ≤  COS_PB Máximo  </a:t>
                      </a:r>
                      <a:endParaRPr lang="es-EC"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r>
              <a:tr h="221932">
                <a:tc>
                  <a:txBody>
                    <a:bodyPr/>
                    <a:lstStyle/>
                    <a:p>
                      <a:pPr algn="l">
                        <a:lnSpc>
                          <a:spcPct val="115000"/>
                        </a:lnSpc>
                        <a:spcAft>
                          <a:spcPts val="0"/>
                        </a:spcAft>
                      </a:pPr>
                      <a:r>
                        <a:rPr lang="es-ES" sz="1400">
                          <a:effectLst/>
                          <a:latin typeface="Cambria" panose="02040503050406030204" pitchFamily="18" charset="0"/>
                        </a:rPr>
                        <a:t>Si Cumple</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a:effectLst/>
                          <a:latin typeface="Cambria" panose="02040503050406030204" pitchFamily="18" charset="0"/>
                        </a:rPr>
                        <a:t>SI</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a:effectLst/>
                          <a:latin typeface="Cambria" panose="02040503050406030204" pitchFamily="18" charset="0"/>
                        </a:rPr>
                        <a:t>SI</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r>
              <a:tr h="459423">
                <a:tc>
                  <a:txBody>
                    <a:bodyPr/>
                    <a:lstStyle/>
                    <a:p>
                      <a:pPr algn="l">
                        <a:lnSpc>
                          <a:spcPct val="115000"/>
                        </a:lnSpc>
                        <a:spcAft>
                          <a:spcPts val="0"/>
                        </a:spcAft>
                      </a:pPr>
                      <a:r>
                        <a:rPr lang="es-ES" sz="1400">
                          <a:effectLst/>
                          <a:latin typeface="Cambria" panose="02040503050406030204" pitchFamily="18" charset="0"/>
                        </a:rPr>
                        <a:t>No Cumple por Exceso</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a:effectLst/>
                          <a:latin typeface="Cambria" panose="02040503050406030204" pitchFamily="18" charset="0"/>
                        </a:rPr>
                        <a:t>SI</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dirty="0">
                          <a:effectLst/>
                          <a:latin typeface="Cambria" panose="02040503050406030204" pitchFamily="18" charset="0"/>
                        </a:rPr>
                        <a:t>NO</a:t>
                      </a:r>
                      <a:endParaRPr lang="es-EC"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r>
              <a:tr h="459423">
                <a:tc>
                  <a:txBody>
                    <a:bodyPr/>
                    <a:lstStyle/>
                    <a:p>
                      <a:pPr algn="l">
                        <a:lnSpc>
                          <a:spcPct val="115000"/>
                        </a:lnSpc>
                        <a:spcAft>
                          <a:spcPts val="0"/>
                        </a:spcAft>
                      </a:pPr>
                      <a:r>
                        <a:rPr lang="es-ES" sz="1400" dirty="0">
                          <a:effectLst/>
                          <a:latin typeface="Cambria" panose="02040503050406030204" pitchFamily="18" charset="0"/>
                        </a:rPr>
                        <a:t>No Cumple por Defecto </a:t>
                      </a:r>
                      <a:endParaRPr lang="es-EC"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a:effectLst/>
                          <a:latin typeface="Cambria" panose="02040503050406030204" pitchFamily="18" charset="0"/>
                        </a:rPr>
                        <a:t>NO</a:t>
                      </a:r>
                      <a:endParaRPr lang="es-EC" sz="12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400" dirty="0">
                          <a:effectLst/>
                          <a:latin typeface="Cambria" panose="02040503050406030204" pitchFamily="18" charset="0"/>
                        </a:rPr>
                        <a:t>SI</a:t>
                      </a:r>
                      <a:endParaRPr lang="es-EC"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0" name="Imagen 9"/>
          <p:cNvPicPr>
            <a:picLocks noChangeAspect="1"/>
          </p:cNvPicPr>
          <p:nvPr/>
        </p:nvPicPr>
        <p:blipFill rotWithShape="1">
          <a:blip r:embed="rId2"/>
          <a:srcRect l="24817" t="23959" r="23060" b="17708"/>
          <a:stretch/>
        </p:blipFill>
        <p:spPr>
          <a:xfrm>
            <a:off x="3517920" y="1341982"/>
            <a:ext cx="7964353" cy="5011277"/>
          </a:xfrm>
          <a:prstGeom prst="rect">
            <a:avLst/>
          </a:prstGeom>
        </p:spPr>
      </p:pic>
    </p:spTree>
    <p:extLst>
      <p:ext uri="{BB962C8B-B14F-4D97-AF65-F5344CB8AC3E}">
        <p14:creationId xmlns:p14="http://schemas.microsoft.com/office/powerpoint/2010/main" val="88913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457200"/>
            <a:ext cx="10515600" cy="595950"/>
          </a:xfrm>
        </p:spPr>
        <p:txBody>
          <a:bodyPr>
            <a:normAutofit/>
          </a:bodyPr>
          <a:lstStyle/>
          <a:p>
            <a:r>
              <a:rPr lang="es-EC"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PROPUESTA DEL PLAN DE USO Y OCUPACIÓN DEL SUELO:</a:t>
            </a:r>
            <a:endPar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ndParaRPr>
          </a:p>
        </p:txBody>
      </p:sp>
      <p:pic>
        <p:nvPicPr>
          <p:cNvPr id="5" name="Marcador de contenido 4"/>
          <p:cNvPicPr>
            <a:picLocks noGrp="1" noChangeAspect="1"/>
          </p:cNvPicPr>
          <p:nvPr>
            <p:ph sz="half" idx="1"/>
          </p:nvPr>
        </p:nvPicPr>
        <p:blipFill rotWithShape="1">
          <a:blip r:embed="rId2"/>
          <a:srcRect l="28713" t="24969" r="24752" b="13394"/>
          <a:stretch/>
        </p:blipFill>
        <p:spPr>
          <a:xfrm>
            <a:off x="524301" y="1213513"/>
            <a:ext cx="6553200" cy="4880044"/>
          </a:xfrm>
          <a:prstGeom prst="rect">
            <a:avLst/>
          </a:prstGeom>
        </p:spPr>
      </p:pic>
      <p:sp>
        <p:nvSpPr>
          <p:cNvPr id="6" name="Rectángulo 5"/>
          <p:cNvSpPr/>
          <p:nvPr/>
        </p:nvSpPr>
        <p:spPr>
          <a:xfrm>
            <a:off x="7239000" y="3653535"/>
            <a:ext cx="4800600" cy="2031325"/>
          </a:xfrm>
          <a:prstGeom prst="rect">
            <a:avLst/>
          </a:prstGeom>
        </p:spPr>
        <p:txBody>
          <a:bodyPr wrap="square">
            <a:spAutoFit/>
          </a:bodyPr>
          <a:lstStyle/>
          <a:p>
            <a:pPr algn="just"/>
            <a:r>
              <a:rPr lang="es-ES" dirty="0">
                <a:latin typeface="Cambria" panose="02040503050406030204" pitchFamily="18" charset="0"/>
                <a:ea typeface="Calibri" panose="020F0502020204030204" pitchFamily="34" charset="0"/>
              </a:rPr>
              <a:t>Con la implementación de la propuesta se encontró la disponibilidad de </a:t>
            </a:r>
            <a:r>
              <a:rPr lang="es-ES" b="1" dirty="0">
                <a:latin typeface="Cambria" panose="02040503050406030204" pitchFamily="18" charset="0"/>
                <a:ea typeface="Calibri" panose="020F0502020204030204" pitchFamily="34" charset="0"/>
              </a:rPr>
              <a:t>36 predios de </a:t>
            </a:r>
            <a:r>
              <a:rPr lang="es-ES" b="1" dirty="0" err="1">
                <a:latin typeface="Cambria" panose="02040503050406030204" pitchFamily="18" charset="0"/>
                <a:ea typeface="Calibri" panose="020F0502020204030204" pitchFamily="34" charset="0"/>
              </a:rPr>
              <a:t>unipropiedad</a:t>
            </a:r>
            <a:r>
              <a:rPr lang="es-ES" dirty="0">
                <a:latin typeface="Cambria" panose="02040503050406030204" pitchFamily="18" charset="0"/>
                <a:ea typeface="Calibri" panose="020F0502020204030204" pitchFamily="34" charset="0"/>
              </a:rPr>
              <a:t>, mismos que debido a sus características pueden ser agrupados con los predios aledaños, como resultados se tiene un </a:t>
            </a:r>
            <a:r>
              <a:rPr lang="es-ES" b="1" dirty="0">
                <a:latin typeface="Cambria" panose="02040503050406030204" pitchFamily="18" charset="0"/>
                <a:ea typeface="Calibri" panose="020F0502020204030204" pitchFamily="34" charset="0"/>
              </a:rPr>
              <a:t>total de 129 predios</a:t>
            </a:r>
            <a:r>
              <a:rPr lang="es-ES" dirty="0">
                <a:latin typeface="Cambria" panose="02040503050406030204" pitchFamily="18" charset="0"/>
                <a:ea typeface="Calibri" panose="020F0502020204030204" pitchFamily="34" charset="0"/>
              </a:rPr>
              <a:t>, de los cuales </a:t>
            </a:r>
            <a:r>
              <a:rPr lang="es-ES" b="1" dirty="0">
                <a:latin typeface="Cambria" panose="02040503050406030204" pitchFamily="18" charset="0"/>
                <a:ea typeface="Calibri" panose="020F0502020204030204" pitchFamily="34" charset="0"/>
              </a:rPr>
              <a:t>19 pertenecen a la integración </a:t>
            </a:r>
            <a:r>
              <a:rPr lang="es-ES" b="1" dirty="0" smtClean="0">
                <a:latin typeface="Cambria" panose="02040503050406030204" pitchFamily="18" charset="0"/>
                <a:ea typeface="Calibri" panose="020F0502020204030204" pitchFamily="34" charset="0"/>
              </a:rPr>
              <a:t>inmobiliaria. </a:t>
            </a:r>
            <a:endParaRPr lang="es-EC" b="1" dirty="0">
              <a:latin typeface="Cambria" panose="02040503050406030204" pitchFamily="18" charset="0"/>
            </a:endParaRPr>
          </a:p>
        </p:txBody>
      </p:sp>
      <p:sp>
        <p:nvSpPr>
          <p:cNvPr id="7" name="Rectángulo 6"/>
          <p:cNvSpPr/>
          <p:nvPr/>
        </p:nvSpPr>
        <p:spPr>
          <a:xfrm>
            <a:off x="7239000" y="1448883"/>
            <a:ext cx="4800600" cy="1754326"/>
          </a:xfrm>
          <a:prstGeom prst="rect">
            <a:avLst/>
          </a:prstGeom>
        </p:spPr>
        <p:txBody>
          <a:bodyPr wrap="square">
            <a:spAutoFit/>
          </a:bodyPr>
          <a:lstStyle/>
          <a:p>
            <a:pPr algn="just"/>
            <a:r>
              <a:rPr lang="es-ES" dirty="0">
                <a:latin typeface="Cambria" panose="02040503050406030204" pitchFamily="18" charset="0"/>
                <a:ea typeface="Calibri" panose="020F0502020204030204" pitchFamily="34" charset="0"/>
              </a:rPr>
              <a:t>Tomando en consideración lo estipulado en la </a:t>
            </a:r>
            <a:r>
              <a:rPr lang="es-ES" b="1" dirty="0">
                <a:latin typeface="Cambria" panose="02040503050406030204" pitchFamily="18" charset="0"/>
                <a:ea typeface="Times New Roman" panose="02020603050405020304" pitchFamily="18" charset="0"/>
              </a:rPr>
              <a:t>Ley Orgánica de Ordenamiento Territorial, Uso y Gestión del Suelo</a:t>
            </a:r>
            <a:r>
              <a:rPr lang="es-ES" dirty="0">
                <a:latin typeface="Cambria" panose="02040503050406030204" pitchFamily="18" charset="0"/>
                <a:ea typeface="Times New Roman" panose="02020603050405020304" pitchFamily="18" charset="0"/>
              </a:rPr>
              <a:t> principalmente el articulo </a:t>
            </a:r>
            <a:r>
              <a:rPr lang="es-ES" b="1" dirty="0">
                <a:latin typeface="Cambria" panose="02040503050406030204" pitchFamily="18" charset="0"/>
                <a:ea typeface="Times New Roman" panose="02020603050405020304" pitchFamily="18" charset="0"/>
              </a:rPr>
              <a:t>52 y 53 </a:t>
            </a:r>
            <a:r>
              <a:rPr lang="es-ES" dirty="0">
                <a:latin typeface="Cambria" panose="02040503050406030204" pitchFamily="18" charset="0"/>
                <a:ea typeface="Times New Roman" panose="02020603050405020304" pitchFamily="18" charset="0"/>
              </a:rPr>
              <a:t>del antes mencionado, los cuales permiten la agrupación  de terrenos mediante la integración </a:t>
            </a:r>
            <a:r>
              <a:rPr lang="es-ES" dirty="0" smtClean="0">
                <a:latin typeface="Cambria" panose="02040503050406030204" pitchFamily="18" charset="0"/>
                <a:ea typeface="Times New Roman" panose="02020603050405020304" pitchFamily="18" charset="0"/>
              </a:rPr>
              <a:t>inmobiliaria.</a:t>
            </a:r>
            <a:endParaRPr lang="es-EC" dirty="0">
              <a:latin typeface="Cambria" panose="02040503050406030204" pitchFamily="18"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41" t="27799" r="35072" b="16791"/>
          <a:stretch/>
        </p:blipFill>
        <p:spPr bwMode="auto">
          <a:xfrm>
            <a:off x="1228298" y="1129358"/>
            <a:ext cx="9668302" cy="527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969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1"/>
          <p:cNvSpPr>
            <a:spLocks noGrp="1"/>
          </p:cNvSpPr>
          <p:nvPr>
            <p:ph type="title"/>
          </p:nvPr>
        </p:nvSpPr>
        <p:spPr>
          <a:xfrm>
            <a:off x="179188" y="343893"/>
            <a:ext cx="10515600" cy="519750"/>
          </a:xfrm>
        </p:spPr>
        <p:txBody>
          <a:bodyPr>
            <a:normAutofit/>
          </a:bodyPr>
          <a:lstStyle/>
          <a:p>
            <a:r>
              <a:rPr lang="es-EC"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ESCENARIOS PROSPECTIVOS:</a:t>
            </a:r>
            <a:endPar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ndParaRPr>
          </a:p>
        </p:txBody>
      </p:sp>
      <p:sp>
        <p:nvSpPr>
          <p:cNvPr id="7" name="CuadroTexto 6"/>
          <p:cNvSpPr txBox="1"/>
          <p:nvPr/>
        </p:nvSpPr>
        <p:spPr>
          <a:xfrm>
            <a:off x="179188" y="887527"/>
            <a:ext cx="11631812" cy="1200329"/>
          </a:xfrm>
          <a:prstGeom prst="rect">
            <a:avLst/>
          </a:prstGeom>
          <a:noFill/>
        </p:spPr>
        <p:txBody>
          <a:bodyPr wrap="square" rtlCol="0">
            <a:spAutoFit/>
          </a:bodyPr>
          <a:lstStyle/>
          <a:p>
            <a:pPr algn="just"/>
            <a:r>
              <a:rPr lang="es-EC" i="1" dirty="0" smtClean="0"/>
              <a:t>Caja de herramientas de la prospectiva estratégica:</a:t>
            </a:r>
          </a:p>
          <a:p>
            <a:pPr algn="just"/>
            <a:r>
              <a:rPr lang="es-ES" dirty="0"/>
              <a:t>Esta metodología tiene como objetivo proponer las orientaciones y acciones estratégicas para una geoprospectiva estratégica del territorio, está conformada por siete etapas, un escenario describe la situación futura y el proceso de desarrollo del entorno actual. </a:t>
            </a:r>
            <a:endParaRPr lang="es-EC" dirty="0"/>
          </a:p>
        </p:txBody>
      </p:sp>
      <p:sp>
        <p:nvSpPr>
          <p:cNvPr id="8" name="CuadroTexto 7"/>
          <p:cNvSpPr txBox="1"/>
          <p:nvPr/>
        </p:nvSpPr>
        <p:spPr>
          <a:xfrm>
            <a:off x="179188" y="2286000"/>
            <a:ext cx="11631812" cy="2031325"/>
          </a:xfrm>
          <a:prstGeom prst="rect">
            <a:avLst/>
          </a:prstGeom>
          <a:noFill/>
        </p:spPr>
        <p:txBody>
          <a:bodyPr wrap="square" rtlCol="0">
            <a:spAutoFit/>
          </a:bodyPr>
          <a:lstStyle/>
          <a:p>
            <a:pPr algn="just"/>
            <a:r>
              <a:rPr lang="es-EC" i="1" dirty="0" smtClean="0"/>
              <a:t>Método MICMAC:</a:t>
            </a:r>
          </a:p>
          <a:p>
            <a:pPr algn="just"/>
            <a:r>
              <a:rPr lang="es-ES" dirty="0"/>
              <a:t>El objetivo de este método es la identificación de las principales variables, influyentes o dependientes, así como las variables necesarias para la evolución del proceso. Las fases del método MICMAC son las siguientes:</a:t>
            </a:r>
            <a:endParaRPr lang="es-EC" dirty="0"/>
          </a:p>
          <a:p>
            <a:pPr marL="285750" indent="-285750">
              <a:buFont typeface="Arial" panose="020B0604020202020204" pitchFamily="34" charset="0"/>
              <a:buChar char="•"/>
            </a:pPr>
            <a:r>
              <a:rPr lang="es-ES" dirty="0"/>
              <a:t>Fase 1: Listado de las variables del sistema.</a:t>
            </a:r>
            <a:endParaRPr lang="es-EC" dirty="0"/>
          </a:p>
          <a:p>
            <a:pPr marL="285750" indent="-285750">
              <a:buFont typeface="Arial" panose="020B0604020202020204" pitchFamily="34" charset="0"/>
              <a:buChar char="•"/>
            </a:pPr>
            <a:r>
              <a:rPr lang="es-ES" dirty="0"/>
              <a:t>Fase 2. Descripción de relaciones entre variables del sistema</a:t>
            </a:r>
            <a:endParaRPr lang="es-EC" dirty="0"/>
          </a:p>
          <a:p>
            <a:pPr marL="285750" indent="-285750">
              <a:buFont typeface="Arial" panose="020B0604020202020204" pitchFamily="34" charset="0"/>
              <a:buChar char="•"/>
            </a:pPr>
            <a:r>
              <a:rPr lang="es-ES" dirty="0"/>
              <a:t>Fase 3. Identificación de variables clave y sus categorías e interpretación.</a:t>
            </a:r>
            <a:endParaRPr lang="es-EC" dirty="0"/>
          </a:p>
        </p:txBody>
      </p:sp>
      <p:grpSp>
        <p:nvGrpSpPr>
          <p:cNvPr id="3" name="2 Grupo"/>
          <p:cNvGrpSpPr/>
          <p:nvPr/>
        </p:nvGrpSpPr>
        <p:grpSpPr>
          <a:xfrm>
            <a:off x="64888" y="215561"/>
            <a:ext cx="11860412" cy="6172201"/>
            <a:chOff x="179188" y="152400"/>
            <a:chExt cx="11860412" cy="6172201"/>
          </a:xfrm>
        </p:grpSpPr>
        <p:sp>
          <p:nvSpPr>
            <p:cNvPr id="2" name="1 Rectángulo"/>
            <p:cNvSpPr/>
            <p:nvPr/>
          </p:nvSpPr>
          <p:spPr>
            <a:xfrm>
              <a:off x="179188" y="152400"/>
              <a:ext cx="11860412" cy="6172200"/>
            </a:xfrm>
            <a:prstGeom prst="rect">
              <a:avLst/>
            </a:prstGeom>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1"/>
              <a:ext cx="10515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270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4419" t="47083" r="26293" b="26459"/>
          <a:stretch/>
        </p:blipFill>
        <p:spPr bwMode="auto">
          <a:xfrm>
            <a:off x="609600" y="228600"/>
            <a:ext cx="77724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3950" t="41292" r="26480" b="32708"/>
          <a:stretch/>
        </p:blipFill>
        <p:spPr bwMode="auto">
          <a:xfrm>
            <a:off x="3008376" y="2057400"/>
            <a:ext cx="76200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3060" t="35833" r="25730" b="36833"/>
          <a:stretch/>
        </p:blipFill>
        <p:spPr bwMode="auto">
          <a:xfrm>
            <a:off x="5029200" y="4038600"/>
            <a:ext cx="6934200" cy="260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802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152400"/>
            <a:ext cx="10515600" cy="1145224"/>
          </a:xfrm>
        </p:spPr>
        <p:txBody>
          <a:bodyPr>
            <a:normAutofit/>
          </a:bodyPr>
          <a:lstStyle/>
          <a:p>
            <a:r>
              <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MODELAMIENTO</a:t>
            </a:r>
            <a:r>
              <a:rPr lang="es-EC" sz="3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 EN 3D DE LOS ESCENARIOS PROPUESTOS:</a:t>
            </a:r>
            <a:endParaRPr lang="es-ES" sz="3000" dirty="0"/>
          </a:p>
        </p:txBody>
      </p:sp>
      <p:sp>
        <p:nvSpPr>
          <p:cNvPr id="3" name="2 Rectángulo"/>
          <p:cNvSpPr/>
          <p:nvPr/>
        </p:nvSpPr>
        <p:spPr>
          <a:xfrm>
            <a:off x="990600" y="1676400"/>
            <a:ext cx="4114800" cy="4154984"/>
          </a:xfrm>
          <a:prstGeom prst="rect">
            <a:avLst/>
          </a:prstGeom>
        </p:spPr>
        <p:txBody>
          <a:bodyPr wrap="square">
            <a:spAutoFit/>
          </a:bodyPr>
          <a:lstStyle/>
          <a:p>
            <a:pPr algn="just"/>
            <a:r>
              <a:rPr lang="es-ES" sz="2400" b="1" dirty="0">
                <a:solidFill>
                  <a:srgbClr val="FFC000"/>
                </a:solidFill>
                <a:latin typeface="Cambria Math" pitchFamily="18" charset="0"/>
                <a:ea typeface="Cambria Math" pitchFamily="18" charset="0"/>
              </a:rPr>
              <a:t>ESCENARIO PESIMISTA </a:t>
            </a:r>
          </a:p>
          <a:p>
            <a:pPr marL="342900" lvl="0" indent="-342900" algn="just">
              <a:buFont typeface="Arial" pitchFamily="34" charset="0"/>
              <a:buChar char="•"/>
            </a:pPr>
            <a:r>
              <a:rPr lang="es-ES" sz="2000" dirty="0">
                <a:latin typeface="Cambria Math" pitchFamily="18" charset="0"/>
                <a:ea typeface="Cambria Math" pitchFamily="18" charset="0"/>
              </a:rPr>
              <a:t>El entorno  permanece tal cual se encuentra en la </a:t>
            </a:r>
            <a:r>
              <a:rPr lang="es-ES" sz="2000" dirty="0" smtClean="0">
                <a:latin typeface="Cambria Math" pitchFamily="18" charset="0"/>
                <a:ea typeface="Cambria Math" pitchFamily="18" charset="0"/>
              </a:rPr>
              <a:t>actualidad.</a:t>
            </a:r>
          </a:p>
          <a:p>
            <a:pPr marL="342900" lvl="0" indent="-342900" algn="just">
              <a:buFont typeface="Arial" pitchFamily="34" charset="0"/>
              <a:buChar char="•"/>
            </a:pPr>
            <a:r>
              <a:rPr lang="es-ES" sz="2000" dirty="0" smtClean="0">
                <a:latin typeface="Cambria Math" pitchFamily="18" charset="0"/>
                <a:ea typeface="Cambria Math" pitchFamily="18" charset="0"/>
              </a:rPr>
              <a:t>Se </a:t>
            </a:r>
            <a:r>
              <a:rPr lang="es-ES" sz="2000" dirty="0">
                <a:latin typeface="Cambria Math" pitchFamily="18" charset="0"/>
                <a:ea typeface="Cambria Math" pitchFamily="18" charset="0"/>
              </a:rPr>
              <a:t>produce un desequilibrio en la zona, ya que diversas construcciones </a:t>
            </a:r>
            <a:r>
              <a:rPr lang="es-ES" sz="2000" dirty="0" smtClean="0">
                <a:latin typeface="Cambria Math" pitchFamily="18" charset="0"/>
                <a:ea typeface="Cambria Math" pitchFamily="18" charset="0"/>
              </a:rPr>
              <a:t>crecen </a:t>
            </a:r>
            <a:r>
              <a:rPr lang="es-ES" sz="2000" dirty="0">
                <a:latin typeface="Cambria Math" pitchFamily="18" charset="0"/>
                <a:ea typeface="Cambria Math" pitchFamily="18" charset="0"/>
              </a:rPr>
              <a:t>de manera desmesurada sin tomar en cuenta la ordenanza Plan de Uso y Ocupación Del Suelo  </a:t>
            </a:r>
            <a:r>
              <a:rPr lang="es-ES" sz="2000" dirty="0" smtClean="0">
                <a:latin typeface="Cambria Math" pitchFamily="18" charset="0"/>
                <a:ea typeface="Cambria Math" pitchFamily="18" charset="0"/>
              </a:rPr>
              <a:t>vigente. </a:t>
            </a:r>
            <a:endParaRPr lang="es-ES" sz="2000" dirty="0">
              <a:latin typeface="Cambria Math" pitchFamily="18" charset="0"/>
              <a:ea typeface="Cambria Math" pitchFamily="18" charset="0"/>
            </a:endParaRPr>
          </a:p>
          <a:p>
            <a:pPr marL="342900" lvl="0" indent="-342900" algn="just">
              <a:buFont typeface="Arial" pitchFamily="34" charset="0"/>
              <a:buChar char="•"/>
            </a:pPr>
            <a:r>
              <a:rPr lang="es-ES" sz="2000" dirty="0" smtClean="0">
                <a:latin typeface="Cambria Math" pitchFamily="18" charset="0"/>
                <a:ea typeface="Cambria Math" pitchFamily="18" charset="0"/>
              </a:rPr>
              <a:t>Las  </a:t>
            </a:r>
            <a:r>
              <a:rPr lang="es-ES" sz="2000" dirty="0">
                <a:latin typeface="Cambria Math" pitchFamily="18" charset="0"/>
                <a:ea typeface="Cambria Math" pitchFamily="18" charset="0"/>
              </a:rPr>
              <a:t>principales actividades  no estén acorde al desarrollo sostenible del área de </a:t>
            </a:r>
            <a:r>
              <a:rPr lang="es-ES" sz="2000" dirty="0" smtClean="0">
                <a:latin typeface="Cambria Math" pitchFamily="18" charset="0"/>
                <a:ea typeface="Cambria Math" pitchFamily="18" charset="0"/>
              </a:rPr>
              <a:t>estudio.</a:t>
            </a:r>
            <a:endParaRPr lang="es-ES" sz="2000" dirty="0">
              <a:latin typeface="Cambria Math" pitchFamily="18" charset="0"/>
              <a:ea typeface="Cambria Math" pitchFamily="18" charset="0"/>
            </a:endParaRPr>
          </a:p>
        </p:txBody>
      </p:sp>
      <p:sp>
        <p:nvSpPr>
          <p:cNvPr id="4" name="3 Rectángulo redondeado"/>
          <p:cNvSpPr/>
          <p:nvPr/>
        </p:nvSpPr>
        <p:spPr>
          <a:xfrm>
            <a:off x="6400800" y="1371600"/>
            <a:ext cx="5105400" cy="4953000"/>
          </a:xfrm>
          <a:prstGeom prst="round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62303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81000" y="1371600"/>
            <a:ext cx="5715000" cy="3539430"/>
          </a:xfrm>
          <a:prstGeom prst="rect">
            <a:avLst/>
          </a:prstGeom>
        </p:spPr>
        <p:txBody>
          <a:bodyPr wrap="square">
            <a:spAutoFit/>
          </a:bodyPr>
          <a:lstStyle/>
          <a:p>
            <a:pPr lvl="2" algn="just"/>
            <a:r>
              <a:rPr lang="es-ES" sz="2400" b="1" dirty="0" smtClean="0">
                <a:solidFill>
                  <a:srgbClr val="FFC000"/>
                </a:solidFill>
              </a:rPr>
              <a:t>ESCENARIO TENDENCIAL</a:t>
            </a:r>
          </a:p>
          <a:p>
            <a:pPr lvl="2" algn="just"/>
            <a:endParaRPr lang="es-ES" sz="2000" b="1" dirty="0"/>
          </a:p>
          <a:p>
            <a:pPr marL="285750" lvl="0" indent="-285750" algn="just">
              <a:buFont typeface="Arial" pitchFamily="34" charset="0"/>
              <a:buChar char="•"/>
            </a:pPr>
            <a:r>
              <a:rPr lang="es-ES" sz="2000" dirty="0">
                <a:latin typeface="Cambria Math" pitchFamily="18" charset="0"/>
                <a:ea typeface="Cambria Math" pitchFamily="18" charset="0"/>
              </a:rPr>
              <a:t>Las especificaciones de las alturas máximas en las edificaciones establecidas en el Plan de Uso y Ocupación Del </a:t>
            </a:r>
            <a:r>
              <a:rPr lang="es-ES" sz="2000" dirty="0" smtClean="0">
                <a:latin typeface="Cambria Math" pitchFamily="18" charset="0"/>
                <a:ea typeface="Cambria Math" pitchFamily="18" charset="0"/>
              </a:rPr>
              <a:t>Suelo</a:t>
            </a:r>
          </a:p>
          <a:p>
            <a:pPr marL="285750" lvl="0" indent="-285750" algn="just">
              <a:buFont typeface="Arial" pitchFamily="34" charset="0"/>
              <a:buChar char="•"/>
            </a:pPr>
            <a:r>
              <a:rPr lang="es-ES" sz="2000" dirty="0" smtClean="0">
                <a:latin typeface="Cambria Math" pitchFamily="18" charset="0"/>
                <a:ea typeface="Cambria Math" pitchFamily="18" charset="0"/>
              </a:rPr>
              <a:t>Los  predios </a:t>
            </a:r>
            <a:r>
              <a:rPr lang="es-ES" sz="2000" dirty="0">
                <a:latin typeface="Cambria Math" pitchFamily="18" charset="0"/>
                <a:ea typeface="Cambria Math" pitchFamily="18" charset="0"/>
              </a:rPr>
              <a:t>en los cuales existen edificaciones inferiores a 4 pisos se estima que para el año 2050 este crezcan verticalmente de acuerdo a la ordenanza antes </a:t>
            </a:r>
            <a:r>
              <a:rPr lang="es-ES" sz="2000" dirty="0" smtClean="0">
                <a:latin typeface="Cambria Math" pitchFamily="18" charset="0"/>
                <a:ea typeface="Cambria Math" pitchFamily="18" charset="0"/>
              </a:rPr>
              <a:t>mencionada.</a:t>
            </a:r>
          </a:p>
          <a:p>
            <a:pPr marL="285750" lvl="0" indent="-285750" algn="just">
              <a:buFont typeface="Arial" pitchFamily="34" charset="0"/>
              <a:buChar char="•"/>
            </a:pPr>
            <a:r>
              <a:rPr lang="es-ES" sz="2000" dirty="0" smtClean="0">
                <a:latin typeface="Cambria Math" pitchFamily="18" charset="0"/>
                <a:ea typeface="Cambria Math" pitchFamily="18" charset="0"/>
              </a:rPr>
              <a:t>Se  </a:t>
            </a:r>
            <a:r>
              <a:rPr lang="es-ES" sz="2000" dirty="0">
                <a:latin typeface="Cambria Math" pitchFamily="18" charset="0"/>
                <a:ea typeface="Cambria Math" pitchFamily="18" charset="0"/>
              </a:rPr>
              <a:t>estima que todos los predios van alcanzar su valor máximo en altitud.</a:t>
            </a:r>
          </a:p>
        </p:txBody>
      </p:sp>
      <p:sp>
        <p:nvSpPr>
          <p:cNvPr id="4" name="3 Rectángulo redondeado"/>
          <p:cNvSpPr/>
          <p:nvPr/>
        </p:nvSpPr>
        <p:spPr>
          <a:xfrm>
            <a:off x="6629400" y="1295400"/>
            <a:ext cx="5105400" cy="5029200"/>
          </a:xfrm>
          <a:prstGeom prst="round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98658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33400" y="304800"/>
            <a:ext cx="4953000" cy="4093428"/>
          </a:xfrm>
          <a:prstGeom prst="rect">
            <a:avLst/>
          </a:prstGeom>
        </p:spPr>
        <p:txBody>
          <a:bodyPr wrap="square">
            <a:spAutoFit/>
          </a:bodyPr>
          <a:lstStyle/>
          <a:p>
            <a:pPr lvl="2" algn="just"/>
            <a:r>
              <a:rPr lang="es-ES" sz="2000" b="1" dirty="0" smtClean="0">
                <a:solidFill>
                  <a:srgbClr val="FFC000"/>
                </a:solidFill>
                <a:latin typeface="Cambria Math" pitchFamily="18" charset="0"/>
                <a:ea typeface="Cambria Math" pitchFamily="18" charset="0"/>
              </a:rPr>
              <a:t>ESCENARIO OPTIMISTA</a:t>
            </a:r>
          </a:p>
          <a:p>
            <a:pPr lvl="2" algn="just"/>
            <a:endParaRPr lang="es-ES" sz="2000" dirty="0" smtClean="0">
              <a:solidFill>
                <a:srgbClr val="FFC000"/>
              </a:solidFill>
              <a:latin typeface="Cambria Math" pitchFamily="18" charset="0"/>
              <a:ea typeface="Cambria Math" pitchFamily="18" charset="0"/>
            </a:endParaRPr>
          </a:p>
          <a:p>
            <a:pPr marL="342900" lvl="0" indent="-342900" algn="just">
              <a:buFont typeface="Arial" pitchFamily="34" charset="0"/>
              <a:buChar char="•"/>
            </a:pPr>
            <a:r>
              <a:rPr lang="es-ES" sz="2000" dirty="0" smtClean="0">
                <a:latin typeface="Cambria Math" pitchFamily="18" charset="0"/>
                <a:ea typeface="Cambria Math" pitchFamily="18" charset="0"/>
              </a:rPr>
              <a:t>Se </a:t>
            </a:r>
            <a:r>
              <a:rPr lang="es-ES" sz="2000" dirty="0">
                <a:latin typeface="Cambria Math" pitchFamily="18" charset="0"/>
                <a:ea typeface="Cambria Math" pitchFamily="18" charset="0"/>
              </a:rPr>
              <a:t>toma en consideración la Ley Orgánica de Ordenamiento Territorial, Uso y Gestión del Suelo principalmente el artículo 52, el cual menciona la restructuración </a:t>
            </a:r>
            <a:r>
              <a:rPr lang="es-ES" sz="2000" dirty="0" smtClean="0">
                <a:latin typeface="Cambria Math" pitchFamily="18" charset="0"/>
                <a:ea typeface="Cambria Math" pitchFamily="18" charset="0"/>
              </a:rPr>
              <a:t>parcelaria.</a:t>
            </a:r>
          </a:p>
          <a:p>
            <a:pPr marL="342900" lvl="0" indent="-342900" algn="just">
              <a:buFont typeface="Arial" pitchFamily="34" charset="0"/>
              <a:buChar char="•"/>
            </a:pPr>
            <a:r>
              <a:rPr lang="es-ES" sz="2000" dirty="0" smtClean="0">
                <a:latin typeface="Cambria Math" pitchFamily="18" charset="0"/>
                <a:ea typeface="Cambria Math" pitchFamily="18" charset="0"/>
              </a:rPr>
              <a:t>Unificación  </a:t>
            </a:r>
            <a:r>
              <a:rPr lang="es-ES" sz="2000" dirty="0">
                <a:latin typeface="Cambria Math" pitchFamily="18" charset="0"/>
                <a:ea typeface="Cambria Math" pitchFamily="18" charset="0"/>
              </a:rPr>
              <a:t>de 19 predios además del Plan de Uso y Ocupación del Suelo en el cual se estipula las especificaciones para el establecimiento del número máximo en las edificaciones mismas que se mencionan a continuación:</a:t>
            </a:r>
          </a:p>
        </p:txBody>
      </p:sp>
      <p:graphicFrame>
        <p:nvGraphicFramePr>
          <p:cNvPr id="4" name="3 Tabla"/>
          <p:cNvGraphicFramePr>
            <a:graphicFrameLocks noGrp="1"/>
          </p:cNvGraphicFramePr>
          <p:nvPr>
            <p:extLst>
              <p:ext uri="{D42A27DB-BD31-4B8C-83A1-F6EECF244321}">
                <p14:modId xmlns:p14="http://schemas.microsoft.com/office/powerpoint/2010/main" val="4057971303"/>
              </p:ext>
            </p:extLst>
          </p:nvPr>
        </p:nvGraphicFramePr>
        <p:xfrm>
          <a:off x="1028700" y="4398228"/>
          <a:ext cx="3962400" cy="2066077"/>
        </p:xfrm>
        <a:graphic>
          <a:graphicData uri="http://schemas.openxmlformats.org/drawingml/2006/table">
            <a:tbl>
              <a:tblPr firstRow="1" firstCol="1" bandRow="1">
                <a:tableStyleId>{3B4B98B0-60AC-42C2-AFA5-B58CD77FA1E5}</a:tableStyleId>
              </a:tblPr>
              <a:tblGrid>
                <a:gridCol w="1818245"/>
                <a:gridCol w="2144155"/>
              </a:tblGrid>
              <a:tr h="694477">
                <a:tc>
                  <a:txBody>
                    <a:bodyPr/>
                    <a:lstStyle/>
                    <a:p>
                      <a:pPr marL="0" marR="0" algn="ctr">
                        <a:lnSpc>
                          <a:spcPct val="150000"/>
                        </a:lnSpc>
                        <a:spcBef>
                          <a:spcPts val="0"/>
                        </a:spcBef>
                        <a:spcAft>
                          <a:spcPts val="1000"/>
                        </a:spcAft>
                      </a:pPr>
                      <a:r>
                        <a:rPr lang="es-ES" sz="2000" dirty="0">
                          <a:effectLst/>
                          <a:latin typeface="Cambria Math" pitchFamily="18" charset="0"/>
                          <a:ea typeface="Cambria Math" pitchFamily="18" charset="0"/>
                        </a:rPr>
                        <a:t>Codificación</a:t>
                      </a:r>
                      <a:endParaRPr lang="es-ES" sz="1800" dirty="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50000"/>
                        </a:lnSpc>
                        <a:spcBef>
                          <a:spcPts val="0"/>
                        </a:spcBef>
                        <a:spcAft>
                          <a:spcPts val="1000"/>
                        </a:spcAft>
                      </a:pPr>
                      <a:r>
                        <a:rPr lang="es-ES" sz="2000">
                          <a:effectLst/>
                          <a:latin typeface="Cambria Math" pitchFamily="18" charset="0"/>
                          <a:ea typeface="Cambria Math" pitchFamily="18" charset="0"/>
                        </a:rPr>
                        <a:t>Número  de pisos</a:t>
                      </a:r>
                      <a:endParaRPr lang="es-ES" sz="1800">
                        <a:effectLst/>
                        <a:latin typeface="Cambria Math" pitchFamily="18" charset="0"/>
                        <a:ea typeface="Cambria Math" pitchFamily="18" charset="0"/>
                        <a:cs typeface="Times New Roman"/>
                      </a:endParaRPr>
                    </a:p>
                  </a:txBody>
                  <a:tcPr marL="68580" marR="68580" marT="0" marB="0"/>
                </a:tc>
              </a:tr>
              <a:tr h="327308">
                <a:tc>
                  <a:txBody>
                    <a:bodyPr/>
                    <a:lstStyle/>
                    <a:p>
                      <a:pPr marL="0" marR="0" algn="ctr">
                        <a:lnSpc>
                          <a:spcPct val="150000"/>
                        </a:lnSpc>
                        <a:spcBef>
                          <a:spcPts val="0"/>
                        </a:spcBef>
                        <a:spcAft>
                          <a:spcPts val="1000"/>
                        </a:spcAft>
                      </a:pPr>
                      <a:r>
                        <a:rPr lang="es-ES" sz="2000">
                          <a:effectLst/>
                          <a:latin typeface="Cambria Math" pitchFamily="18" charset="0"/>
                          <a:ea typeface="Cambria Math" pitchFamily="18" charset="0"/>
                        </a:rPr>
                        <a:t>A23</a:t>
                      </a:r>
                      <a:endParaRPr lang="es-ES" sz="180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50000"/>
                        </a:lnSpc>
                        <a:spcBef>
                          <a:spcPts val="0"/>
                        </a:spcBef>
                        <a:spcAft>
                          <a:spcPts val="1000"/>
                        </a:spcAft>
                      </a:pPr>
                      <a:r>
                        <a:rPr lang="es-ES" sz="2000">
                          <a:effectLst/>
                          <a:latin typeface="Cambria Math" pitchFamily="18" charset="0"/>
                          <a:ea typeface="Cambria Math" pitchFamily="18" charset="0"/>
                        </a:rPr>
                        <a:t>10</a:t>
                      </a:r>
                      <a:endParaRPr lang="es-ES" sz="1800">
                        <a:effectLst/>
                        <a:latin typeface="Cambria Math" pitchFamily="18" charset="0"/>
                        <a:ea typeface="Cambria Math" pitchFamily="18" charset="0"/>
                        <a:cs typeface="Times New Roman"/>
                      </a:endParaRPr>
                    </a:p>
                  </a:txBody>
                  <a:tcPr marL="68580" marR="68580" marT="0" marB="0"/>
                </a:tc>
              </a:tr>
              <a:tr h="327308">
                <a:tc>
                  <a:txBody>
                    <a:bodyPr/>
                    <a:lstStyle/>
                    <a:p>
                      <a:pPr marL="0" marR="0" algn="ctr">
                        <a:lnSpc>
                          <a:spcPct val="150000"/>
                        </a:lnSpc>
                        <a:spcBef>
                          <a:spcPts val="0"/>
                        </a:spcBef>
                        <a:spcAft>
                          <a:spcPts val="1000"/>
                        </a:spcAft>
                      </a:pPr>
                      <a:r>
                        <a:rPr lang="es-ES" sz="2000">
                          <a:effectLst/>
                          <a:latin typeface="Cambria Math" pitchFamily="18" charset="0"/>
                          <a:ea typeface="Cambria Math" pitchFamily="18" charset="0"/>
                        </a:rPr>
                        <a:t>A24 – A25</a:t>
                      </a:r>
                      <a:endParaRPr lang="es-ES" sz="180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50000"/>
                        </a:lnSpc>
                        <a:spcBef>
                          <a:spcPts val="0"/>
                        </a:spcBef>
                        <a:spcAft>
                          <a:spcPts val="1000"/>
                        </a:spcAft>
                      </a:pPr>
                      <a:r>
                        <a:rPr lang="es-ES" sz="2000">
                          <a:effectLst/>
                          <a:latin typeface="Cambria Math" pitchFamily="18" charset="0"/>
                          <a:ea typeface="Cambria Math" pitchFamily="18" charset="0"/>
                        </a:rPr>
                        <a:t>12</a:t>
                      </a:r>
                      <a:endParaRPr lang="es-ES" sz="1800">
                        <a:effectLst/>
                        <a:latin typeface="Cambria Math" pitchFamily="18" charset="0"/>
                        <a:ea typeface="Cambria Math" pitchFamily="18" charset="0"/>
                        <a:cs typeface="Times New Roman"/>
                      </a:endParaRPr>
                    </a:p>
                  </a:txBody>
                  <a:tcPr marL="68580" marR="68580" marT="0" marB="0"/>
                </a:tc>
              </a:tr>
              <a:tr h="327308">
                <a:tc>
                  <a:txBody>
                    <a:bodyPr/>
                    <a:lstStyle/>
                    <a:p>
                      <a:pPr marL="0" marR="0" algn="ctr">
                        <a:lnSpc>
                          <a:spcPct val="150000"/>
                        </a:lnSpc>
                        <a:spcBef>
                          <a:spcPts val="0"/>
                        </a:spcBef>
                        <a:spcAft>
                          <a:spcPts val="1000"/>
                        </a:spcAft>
                      </a:pPr>
                      <a:r>
                        <a:rPr lang="es-ES" sz="2000">
                          <a:effectLst/>
                          <a:latin typeface="Cambria Math" pitchFamily="18" charset="0"/>
                          <a:ea typeface="Cambria Math" pitchFamily="18" charset="0"/>
                        </a:rPr>
                        <a:t>A27</a:t>
                      </a:r>
                      <a:endParaRPr lang="es-ES" sz="180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50000"/>
                        </a:lnSpc>
                        <a:spcBef>
                          <a:spcPts val="0"/>
                        </a:spcBef>
                        <a:spcAft>
                          <a:spcPts val="1000"/>
                        </a:spcAft>
                      </a:pPr>
                      <a:r>
                        <a:rPr lang="es-ES" sz="2000" dirty="0">
                          <a:effectLst/>
                          <a:latin typeface="Cambria Math" pitchFamily="18" charset="0"/>
                          <a:ea typeface="Cambria Math" pitchFamily="18" charset="0"/>
                        </a:rPr>
                        <a:t>16</a:t>
                      </a:r>
                      <a:endParaRPr lang="es-ES" sz="1800" dirty="0">
                        <a:effectLst/>
                        <a:latin typeface="Cambria Math" pitchFamily="18" charset="0"/>
                        <a:ea typeface="Cambria Math" pitchFamily="18" charset="0"/>
                        <a:cs typeface="Times New Roman"/>
                      </a:endParaRPr>
                    </a:p>
                  </a:txBody>
                  <a:tcPr marL="68580" marR="68580" marT="0" marB="0"/>
                </a:tc>
              </a:tr>
            </a:tbl>
          </a:graphicData>
        </a:graphic>
      </p:graphicFrame>
      <p:sp>
        <p:nvSpPr>
          <p:cNvPr id="6" name="5 Rectángulo redondeado"/>
          <p:cNvSpPr/>
          <p:nvPr/>
        </p:nvSpPr>
        <p:spPr>
          <a:xfrm>
            <a:off x="6019800" y="1143000"/>
            <a:ext cx="5562600" cy="4876800"/>
          </a:xfrm>
          <a:prstGeom prst="round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32343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370764" y="228600"/>
            <a:ext cx="10515600" cy="5197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es-EC"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CONCLUSIONES:</a:t>
            </a:r>
            <a:endPar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ndParaRPr>
          </a:p>
        </p:txBody>
      </p:sp>
      <p:sp>
        <p:nvSpPr>
          <p:cNvPr id="6" name="CuadroTexto 5"/>
          <p:cNvSpPr txBox="1"/>
          <p:nvPr/>
        </p:nvSpPr>
        <p:spPr>
          <a:xfrm>
            <a:off x="370764" y="748350"/>
            <a:ext cx="11430000" cy="5909310"/>
          </a:xfrm>
          <a:prstGeom prst="rect">
            <a:avLst/>
          </a:prstGeom>
          <a:noFill/>
        </p:spPr>
        <p:txBody>
          <a:bodyPr wrap="square" rtlCol="0">
            <a:spAutoFit/>
          </a:bodyPr>
          <a:lstStyle/>
          <a:p>
            <a:pPr algn="just"/>
            <a:r>
              <a:rPr lang="es-ES" i="1" dirty="0">
                <a:latin typeface="Cambria" panose="02040503050406030204" pitchFamily="18" charset="0"/>
              </a:rPr>
              <a:t>De acuerdo a los objetivos</a:t>
            </a:r>
            <a:endParaRPr lang="es-EC" dirty="0">
              <a:latin typeface="Cambria" panose="02040503050406030204" pitchFamily="18" charset="0"/>
            </a:endParaRPr>
          </a:p>
          <a:p>
            <a:pPr algn="just"/>
            <a:r>
              <a:rPr lang="es-ES" dirty="0" smtClean="0">
                <a:latin typeface="Cambria" panose="02040503050406030204" pitchFamily="18" charset="0"/>
              </a:rPr>
              <a:t>En </a:t>
            </a:r>
            <a:r>
              <a:rPr lang="es-ES" dirty="0">
                <a:latin typeface="Cambria" panose="02040503050406030204" pitchFamily="18" charset="0"/>
              </a:rPr>
              <a:t>la verificación y actualización del Plan de Uso y Ocupación del Suelo de la zona piloto se encontró un total de 148 predios de los cuales 26 predios cumple con lo estipulado en la ordenanza, es decir que el área de sus construcciones en planta baja está dentro de lo establecido por el Coeficiente de Uso de Suelo (COS) y además con las alturas máximas en las edificaciones; 106 predios no cumplen por defecto, es decir que las áreas de construcción en planta baja están dentro del máximo permitido por la ordenanza, sin embargo no cumplen con la altura máxima en las edificaciones. Finalmente 16 predios no cumplen por exceso, esto significa que cumplen en cuanto a la altura máxima en las edificaciones mientras que las áreas de construcciones en planta baja supera a lo mencionado por el COS.</a:t>
            </a:r>
            <a:endParaRPr lang="es-EC" dirty="0">
              <a:latin typeface="Cambria" panose="02040503050406030204" pitchFamily="18" charset="0"/>
            </a:endParaRPr>
          </a:p>
          <a:p>
            <a:pPr algn="just"/>
            <a:r>
              <a:rPr lang="es-ES" dirty="0">
                <a:latin typeface="Cambria" panose="02040503050406030204" pitchFamily="18" charset="0"/>
              </a:rPr>
              <a:t> </a:t>
            </a:r>
            <a:endParaRPr lang="es-EC" dirty="0">
              <a:latin typeface="Cambria" panose="02040503050406030204" pitchFamily="18" charset="0"/>
            </a:endParaRPr>
          </a:p>
          <a:p>
            <a:pPr algn="just"/>
            <a:r>
              <a:rPr lang="es-ES" dirty="0">
                <a:latin typeface="Cambria" panose="02040503050406030204" pitchFamily="18" charset="0"/>
              </a:rPr>
              <a:t>Las variables que se tomaron en consideración para la generación de un modelo de ciudad sostenible fueron la cobertura y calidad de los servicios básicos tales como agua potable, luz </a:t>
            </a:r>
            <a:r>
              <a:rPr lang="es-ES" dirty="0" smtClean="0">
                <a:latin typeface="Cambria" panose="02040503050406030204" pitchFamily="18" charset="0"/>
              </a:rPr>
              <a:t>eléctrica además de recolección </a:t>
            </a:r>
            <a:r>
              <a:rPr lang="es-ES" dirty="0">
                <a:latin typeface="Cambria" panose="02040503050406030204" pitchFamily="18" charset="0"/>
              </a:rPr>
              <a:t>de </a:t>
            </a:r>
            <a:r>
              <a:rPr lang="es-ES" dirty="0" smtClean="0">
                <a:latin typeface="Cambria" panose="02040503050406030204" pitchFamily="18" charset="0"/>
              </a:rPr>
              <a:t>residuos, y orientación </a:t>
            </a:r>
            <a:r>
              <a:rPr lang="es-ES" dirty="0">
                <a:latin typeface="Cambria" panose="02040503050406030204" pitchFamily="18" charset="0"/>
              </a:rPr>
              <a:t>solar ya que mediante la implementación de esta se podría utilizar al máximo el recurso solar y por ende una reducción significativa en el uso de energía eléctrica, esta es una medida que ya está siendo empleada en países desarrollados, sin embargo en nuestro país lo único que existe es la ordenanza municipal 3746 del Distrito Metropolitano de Quito la cual indica que las edificaciones deben estar orientadas al norte. Otra variable que se tomó en consideración es la creación de edificios verdes, mediante la implementación de terrazas verdes en los edificios. Cabe mencionar que la construcción de los mismas tiene un costo elevado a pesar de los beneficios que traen consigo, además que no existe alguna ordenanza que motive la instauración de medidas ecológicas en edificaciones dentro del país. No obstante, al momento la zona de estudio se encuentra dotaba de áreas verdes ya que se ubica frente al parque La Carolina</a:t>
            </a:r>
            <a:r>
              <a:rPr lang="es-ES" dirty="0" smtClean="0">
                <a:latin typeface="Cambria" panose="02040503050406030204" pitchFamily="18" charset="0"/>
              </a:rPr>
              <a:t>.</a:t>
            </a:r>
            <a:endParaRPr lang="es-EC" dirty="0">
              <a:latin typeface="Cambria" panose="02040503050406030204" pitchFamily="18" charset="0"/>
            </a:endParaRPr>
          </a:p>
        </p:txBody>
      </p:sp>
    </p:spTree>
    <p:extLst>
      <p:ext uri="{BB962C8B-B14F-4D97-AF65-F5344CB8AC3E}">
        <p14:creationId xmlns:p14="http://schemas.microsoft.com/office/powerpoint/2010/main" val="266064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81000" y="228600"/>
            <a:ext cx="11277600" cy="2895600"/>
          </a:xfrm>
        </p:spPr>
        <p:txBody>
          <a:bodyPr>
            <a:normAutofit/>
          </a:bodyPr>
          <a:lstStyle/>
          <a:p>
            <a:pPr marL="0" indent="0" algn="just">
              <a:buNone/>
            </a:pPr>
            <a:r>
              <a:rPr lang="es-EC" dirty="0">
                <a:latin typeface="Cambria" panose="02040503050406030204" pitchFamily="18" charset="0"/>
              </a:rPr>
              <a:t>El mundo se ha urbanizado de forma acelerada y en algunas regiones a un ritmo sin precedentes. Se estima que hacia el año 2050, 7 de cada 10 personas vivirán en áreas urbanas (HABITAT-III, 2016).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990600"/>
            <a:ext cx="8115300" cy="5410200"/>
          </a:xfrm>
          <a:prstGeom prst="rect">
            <a:avLst/>
          </a:prstGeom>
        </p:spPr>
      </p:pic>
    </p:spTree>
    <p:extLst>
      <p:ext uri="{BB962C8B-B14F-4D97-AF65-F5344CB8AC3E}">
        <p14:creationId xmlns:p14="http://schemas.microsoft.com/office/powerpoint/2010/main" val="29606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04800" y="152400"/>
            <a:ext cx="11430000" cy="7294305"/>
          </a:xfrm>
          <a:prstGeom prst="rect">
            <a:avLst/>
          </a:prstGeom>
          <a:noFill/>
        </p:spPr>
        <p:txBody>
          <a:bodyPr wrap="square" rtlCol="0">
            <a:spAutoFit/>
          </a:bodyPr>
          <a:lstStyle/>
          <a:p>
            <a:pPr algn="just"/>
            <a:endParaRPr lang="es-EC" dirty="0"/>
          </a:p>
          <a:p>
            <a:pPr algn="just"/>
            <a:r>
              <a:rPr lang="es-ES" dirty="0"/>
              <a:t>Se determinó el estudio prospectivo para el año 2050, tanto de población como vivienda, mediante la aplicación del método </a:t>
            </a:r>
            <a:r>
              <a:rPr lang="es-ES" dirty="0" smtClean="0"/>
              <a:t>geométrico  </a:t>
            </a:r>
            <a:r>
              <a:rPr lang="es-ES" dirty="0"/>
              <a:t>cuyo resultado fue 3239 habitantes y </a:t>
            </a:r>
            <a:r>
              <a:rPr lang="es-ES" dirty="0" smtClean="0"/>
              <a:t>2201 </a:t>
            </a:r>
            <a:r>
              <a:rPr lang="es-ES" dirty="0"/>
              <a:t>viviendas, de los cuales 1692 corresponden a departamentos</a:t>
            </a:r>
            <a:r>
              <a:rPr lang="es-ES" dirty="0" smtClean="0"/>
              <a:t>.</a:t>
            </a:r>
          </a:p>
          <a:p>
            <a:pPr algn="just"/>
            <a:endParaRPr lang="es-ES" dirty="0" smtClean="0"/>
          </a:p>
          <a:p>
            <a:pPr algn="just"/>
            <a:r>
              <a:rPr lang="es-ES" dirty="0">
                <a:latin typeface="Cambria" panose="02040503050406030204" pitchFamily="18" charset="0"/>
              </a:rPr>
              <a:t>Consecuentemente se efectuó el modelamiento de la zona de estudio en el software </a:t>
            </a:r>
            <a:r>
              <a:rPr lang="es-ES" dirty="0" err="1">
                <a:latin typeface="Cambria" panose="02040503050406030204" pitchFamily="18" charset="0"/>
              </a:rPr>
              <a:t>Cityengine</a:t>
            </a:r>
            <a:r>
              <a:rPr lang="es-ES" dirty="0">
                <a:latin typeface="Cambria" panose="02040503050406030204" pitchFamily="18" charset="0"/>
              </a:rPr>
              <a:t>. Para ello se realizó la propuesta de tres escenarios distintos. En el primer escenario, denominado optimista, se procedió a la unificación de predios según el LOTUS vigente para la ciudad, además de realizar una propuesta para el crecimiento de edificaciones menores a cuatro pisos de altura, al máximo estipulado en la ordenanza según el COS correspondiente para cada zona, éste puede variar de 10 a 16 pisos dependiendo de su codificación de A23, A24, A25 o A27. En el escenario tendencial se desarrolló el crecimiento de las construcciones inferiores a dos pisos al máximo estipulado en el COS para las distintas áreas, y no se consideró la unificación de predios. Para el caso del escenario pesimista, se conservó su estructura actual sin el aumento o la disminución de edificaciones</a:t>
            </a:r>
            <a:r>
              <a:rPr lang="es-ES" dirty="0" smtClean="0">
                <a:latin typeface="Cambria" panose="02040503050406030204" pitchFamily="18" charset="0"/>
              </a:rPr>
              <a:t>.</a:t>
            </a:r>
          </a:p>
          <a:p>
            <a:pPr algn="just"/>
            <a:endParaRPr lang="es-ES" dirty="0" smtClean="0">
              <a:latin typeface="Cambria" panose="02040503050406030204" pitchFamily="18" charset="0"/>
            </a:endParaRPr>
          </a:p>
          <a:p>
            <a:pPr algn="just"/>
            <a:r>
              <a:rPr lang="es-ES" dirty="0" smtClean="0">
                <a:latin typeface="Cambria" panose="02040503050406030204" pitchFamily="18" charset="0"/>
              </a:rPr>
              <a:t>Una </a:t>
            </a:r>
            <a:r>
              <a:rPr lang="es-ES" dirty="0">
                <a:latin typeface="Cambria" panose="02040503050406030204" pitchFamily="18" charset="0"/>
              </a:rPr>
              <a:t>vez realizada la actualización y verificación del PUOS en la zona piloto y tomando en consideración el Artículo 52  de  la Ley Orgánica de Ordenamiento Territorial, Uso y Gestión del Suelo, el cual permite la reestructuración parcelaria, se concluye en una propuesta de unificación de predios, los cuales están siendo subutilizados ya que en su mayoría se trata de </a:t>
            </a:r>
            <a:r>
              <a:rPr lang="es-ES" dirty="0" err="1">
                <a:latin typeface="Cambria" panose="02040503050406030204" pitchFamily="18" charset="0"/>
              </a:rPr>
              <a:t>unipropiedades</a:t>
            </a:r>
            <a:r>
              <a:rPr lang="es-ES" dirty="0">
                <a:latin typeface="Cambria" panose="02040503050406030204" pitchFamily="18" charset="0"/>
              </a:rPr>
              <a:t> de 1 a 5 pisos como máximo, o a su vez con casas de un piso junto a edificios de nueve pisos. Como resultado de dicha integración se tiene aproximadamente un área total de 19063 m</a:t>
            </a:r>
            <a:r>
              <a:rPr lang="es-ES" baseline="30000" dirty="0">
                <a:latin typeface="Cambria" panose="02040503050406030204" pitchFamily="18" charset="0"/>
              </a:rPr>
              <a:t>2 </a:t>
            </a:r>
            <a:r>
              <a:rPr lang="es-ES" dirty="0">
                <a:latin typeface="Cambria" panose="02040503050406030204" pitchFamily="18" charset="0"/>
              </a:rPr>
              <a:t>y  un área de construcción en planta baja de 8984 m</a:t>
            </a:r>
            <a:r>
              <a:rPr lang="es-ES" baseline="30000" dirty="0">
                <a:latin typeface="Cambria" panose="02040503050406030204" pitchFamily="18" charset="0"/>
              </a:rPr>
              <a:t>2</a:t>
            </a:r>
            <a:r>
              <a:rPr lang="es-ES" dirty="0">
                <a:latin typeface="Cambria" panose="02040503050406030204" pitchFamily="18" charset="0"/>
              </a:rPr>
              <a:t>. Cabe mencionar que esta propuesta se valida en el cálculo de la proyección futura para vivienda, debido a la demanda de las actividades comerciales y de residencia de la zona. </a:t>
            </a:r>
            <a:endParaRPr lang="es-EC" dirty="0">
              <a:latin typeface="Cambria" panose="02040503050406030204" pitchFamily="18" charset="0"/>
            </a:endParaRPr>
          </a:p>
          <a:p>
            <a:pPr algn="just"/>
            <a:endParaRPr lang="es-EC" dirty="0">
              <a:latin typeface="Cambria" panose="02040503050406030204" pitchFamily="18" charset="0"/>
            </a:endParaRPr>
          </a:p>
          <a:p>
            <a:pPr algn="just"/>
            <a:endParaRPr lang="es-EC" dirty="0"/>
          </a:p>
          <a:p>
            <a:pPr algn="just"/>
            <a:endParaRPr lang="es-EC" dirty="0">
              <a:latin typeface="Cambria" panose="02040503050406030204" pitchFamily="18" charset="0"/>
            </a:endParaRPr>
          </a:p>
          <a:p>
            <a:pPr algn="just"/>
            <a:endParaRPr lang="es-EC" dirty="0">
              <a:latin typeface="Cambria" panose="02040503050406030204" pitchFamily="18" charset="0"/>
            </a:endParaRPr>
          </a:p>
          <a:p>
            <a:endParaRPr lang="es-EC" dirty="0"/>
          </a:p>
        </p:txBody>
      </p:sp>
    </p:spTree>
    <p:extLst>
      <p:ext uri="{BB962C8B-B14F-4D97-AF65-F5344CB8AC3E}">
        <p14:creationId xmlns:p14="http://schemas.microsoft.com/office/powerpoint/2010/main" val="396851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381000" y="304800"/>
            <a:ext cx="10515600" cy="5197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es-EC"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RECOMENDACIONES:</a:t>
            </a:r>
            <a:endPar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ndParaRPr>
          </a:p>
        </p:txBody>
      </p:sp>
      <p:sp>
        <p:nvSpPr>
          <p:cNvPr id="6" name="CuadroTexto 5"/>
          <p:cNvSpPr txBox="1"/>
          <p:nvPr/>
        </p:nvSpPr>
        <p:spPr>
          <a:xfrm>
            <a:off x="228600" y="1066800"/>
            <a:ext cx="11277600" cy="3416320"/>
          </a:xfrm>
          <a:prstGeom prst="rect">
            <a:avLst/>
          </a:prstGeom>
          <a:noFill/>
        </p:spPr>
        <p:txBody>
          <a:bodyPr wrap="square" rtlCol="0">
            <a:spAutoFit/>
          </a:bodyPr>
          <a:lstStyle/>
          <a:p>
            <a:pPr marL="285750" indent="-285750" algn="just">
              <a:buFont typeface="Arial" panose="020B0604020202020204" pitchFamily="34" charset="0"/>
              <a:buChar char="•"/>
            </a:pPr>
            <a:r>
              <a:rPr lang="es-ES" dirty="0">
                <a:latin typeface="Cambria" panose="02040503050406030204" pitchFamily="18" charset="0"/>
              </a:rPr>
              <a:t>Gran parte de los mapas y demás diseños del planeamiento urbano se encuentran representados en 2D, si bien es cierto que este tipo de representación es de uso común,  debería fomentarse el uso de tecnología mediante la cual se puede obtener representaciones en 3D, lo cual es muy favorable ya que se acerca lo más posible a la realidad.</a:t>
            </a:r>
            <a:endParaRPr lang="es-EC" dirty="0">
              <a:latin typeface="Cambria" panose="02040503050406030204" pitchFamily="18" charset="0"/>
            </a:endParaRPr>
          </a:p>
          <a:p>
            <a:pPr marL="285750" indent="-285750" algn="just">
              <a:buFont typeface="Arial" panose="020B0604020202020204" pitchFamily="34" charset="0"/>
              <a:buChar char="•"/>
            </a:pPr>
            <a:r>
              <a:rPr lang="es-ES" dirty="0" smtClean="0">
                <a:latin typeface="Cambria" panose="02040503050406030204" pitchFamily="18" charset="0"/>
              </a:rPr>
              <a:t>Debido </a:t>
            </a:r>
            <a:r>
              <a:rPr lang="es-ES" dirty="0">
                <a:latin typeface="Cambria" panose="02040503050406030204" pitchFamily="18" charset="0"/>
              </a:rPr>
              <a:t>a que la zona de estudio es y será un sector catalogado como un hipercentro urbano, es necesario que se realicen estudios en el ámbito social ya que en el futuro podría desencadenarse problemas de gentrificación, ocasionando problemas en el confort de sus habitantes.</a:t>
            </a:r>
            <a:endParaRPr lang="es-EC" dirty="0">
              <a:latin typeface="Cambria" panose="02040503050406030204" pitchFamily="18" charset="0"/>
            </a:endParaRPr>
          </a:p>
          <a:p>
            <a:pPr marL="285750" indent="-285750" algn="just">
              <a:buFont typeface="Arial" panose="020B0604020202020204" pitchFamily="34" charset="0"/>
              <a:buChar char="•"/>
            </a:pPr>
            <a:r>
              <a:rPr lang="es-ES" dirty="0" smtClean="0">
                <a:latin typeface="Cambria" panose="02040503050406030204" pitchFamily="18" charset="0"/>
              </a:rPr>
              <a:t>Es </a:t>
            </a:r>
            <a:r>
              <a:rPr lang="es-ES" dirty="0">
                <a:latin typeface="Cambria" panose="02040503050406030204" pitchFamily="18" charset="0"/>
              </a:rPr>
              <a:t>de vital importancia realizar cambios en la ordenanza del Plan de Uso y Ocupación del Suelo, ya que estos fueron planteados en los años 80 y 90 en los cuales no se pensaba en modelos de ciudad sostenibles, por tanto se debe tomar en consideración aspectos económicos, sociales y ambientales para con ello enfocarse en desarrollar ciudades con crecimiento sustentable, apoyando así a la tendencia actual.</a:t>
            </a:r>
            <a:endParaRPr lang="es-EC" dirty="0">
              <a:latin typeface="Cambria" panose="02040503050406030204" pitchFamily="18" charset="0"/>
            </a:endParaRPr>
          </a:p>
          <a:p>
            <a:pPr algn="just"/>
            <a:endParaRPr lang="es-EC" dirty="0">
              <a:latin typeface="Cambria" panose="02040503050406030204" pitchFamily="18" charset="0"/>
            </a:endParaRPr>
          </a:p>
        </p:txBody>
      </p:sp>
    </p:spTree>
    <p:extLst>
      <p:ext uri="{BB962C8B-B14F-4D97-AF65-F5344CB8AC3E}">
        <p14:creationId xmlns:p14="http://schemas.microsoft.com/office/powerpoint/2010/main" val="213825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prstTxWarp prst="textPlain">
              <a:avLst/>
            </a:prstTxWarp>
          </a:bodyPr>
          <a:lstStyle/>
          <a:p>
            <a:r>
              <a:rPr lang="es-ES" dirty="0" smtClean="0"/>
              <a:t>¡ GRACIAS POR SU ATENCIÓN !</a:t>
            </a:r>
            <a:endParaRPr lang="es-ES" dirty="0"/>
          </a:p>
        </p:txBody>
      </p:sp>
    </p:spTree>
    <p:extLst>
      <p:ext uri="{BB962C8B-B14F-4D97-AF65-F5344CB8AC3E}">
        <p14:creationId xmlns:p14="http://schemas.microsoft.com/office/powerpoint/2010/main" val="27409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9155" y="211588"/>
            <a:ext cx="10515600" cy="685800"/>
          </a:xfrm>
        </p:spPr>
        <p:txBody>
          <a:bodyPr rtlCol="0">
            <a:normAutofit/>
          </a:bodyPr>
          <a:lstStyle/>
          <a:p>
            <a:pPr rtl="0"/>
            <a:r>
              <a:rPr lang="es-E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ÁREA DE ESTUDIO:</a:t>
            </a:r>
            <a:endParaRPr lang="es-E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5" name="4 Marcador de contenido" descr="Mapa de Ubicación_OK"/>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9155" y="1020837"/>
            <a:ext cx="8458200" cy="5600702"/>
          </a:xfrm>
          <a:prstGeom prst="rect">
            <a:avLst/>
          </a:prstGeom>
          <a:noFill/>
          <a:ln>
            <a:noFill/>
          </a:ln>
        </p:spPr>
      </p:pic>
      <p:graphicFrame>
        <p:nvGraphicFramePr>
          <p:cNvPr id="8" name="7 Tabla"/>
          <p:cNvGraphicFramePr>
            <a:graphicFrameLocks noGrp="1"/>
          </p:cNvGraphicFramePr>
          <p:nvPr>
            <p:extLst>
              <p:ext uri="{D42A27DB-BD31-4B8C-83A1-F6EECF244321}">
                <p14:modId xmlns:p14="http://schemas.microsoft.com/office/powerpoint/2010/main" val="2672565088"/>
              </p:ext>
            </p:extLst>
          </p:nvPr>
        </p:nvGraphicFramePr>
        <p:xfrm>
          <a:off x="9042400" y="3691215"/>
          <a:ext cx="2768600" cy="2499360"/>
        </p:xfrm>
        <a:graphic>
          <a:graphicData uri="http://schemas.openxmlformats.org/drawingml/2006/table">
            <a:tbl>
              <a:tblPr firstRow="1" bandRow="1">
                <a:tableStyleId>{3B4B98B0-60AC-42C2-AFA5-B58CD77FA1E5}</a:tableStyleId>
              </a:tblPr>
              <a:tblGrid>
                <a:gridCol w="2768600"/>
              </a:tblGrid>
              <a:tr h="391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smtClean="0">
                          <a:latin typeface="Cambria" panose="02040503050406030204" pitchFamily="18" charset="0"/>
                        </a:rPr>
                        <a:t>Código</a:t>
                      </a:r>
                    </a:p>
                  </a:txBody>
                  <a:tcPr/>
                </a:tc>
              </a:tr>
              <a:tr h="391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1" dirty="0" smtClean="0">
                          <a:latin typeface="Cambria" panose="02040503050406030204" pitchFamily="18" charset="0"/>
                        </a:rPr>
                        <a:t>Manzana</a:t>
                      </a:r>
                      <a:r>
                        <a:rPr lang="es-ES" sz="2000" b="1" baseline="0" dirty="0" smtClean="0">
                          <a:latin typeface="Cambria" panose="02040503050406030204" pitchFamily="18" charset="0"/>
                        </a:rPr>
                        <a:t> Nº 1             </a:t>
                      </a:r>
                      <a:r>
                        <a:rPr lang="es-ES" sz="2000" dirty="0" smtClean="0">
                          <a:latin typeface="Cambria" panose="02040503050406030204" pitchFamily="18" charset="0"/>
                        </a:rPr>
                        <a:t>17 0150136010</a:t>
                      </a:r>
                    </a:p>
                  </a:txBody>
                  <a:tcPr/>
                </a:tc>
              </a:tr>
              <a:tr h="391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1" dirty="0" smtClean="0">
                          <a:latin typeface="Cambria" panose="02040503050406030204" pitchFamily="18" charset="0"/>
                        </a:rPr>
                        <a:t>Manzana</a:t>
                      </a:r>
                      <a:r>
                        <a:rPr lang="es-ES" sz="2000" b="1" baseline="0" dirty="0" smtClean="0">
                          <a:latin typeface="Cambria" panose="02040503050406030204" pitchFamily="18" charset="0"/>
                        </a:rPr>
                        <a:t> Nº 2 </a:t>
                      </a:r>
                      <a:r>
                        <a:rPr lang="es-ES" sz="2000" dirty="0" smtClean="0">
                          <a:latin typeface="Cambria" panose="02040503050406030204" pitchFamily="18" charset="0"/>
                        </a:rPr>
                        <a:t>170150094011</a:t>
                      </a:r>
                    </a:p>
                  </a:txBody>
                  <a:tcPr/>
                </a:tc>
              </a:tr>
              <a:tr h="3915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1" dirty="0" smtClean="0">
                          <a:latin typeface="Cambria" panose="02040503050406030204" pitchFamily="18" charset="0"/>
                        </a:rPr>
                        <a:t>Manzana</a:t>
                      </a:r>
                      <a:r>
                        <a:rPr lang="es-ES" sz="2000" b="1" baseline="0" dirty="0" smtClean="0">
                          <a:latin typeface="Cambria" panose="02040503050406030204" pitchFamily="18" charset="0"/>
                        </a:rPr>
                        <a:t> Nº 3 </a:t>
                      </a:r>
                      <a:r>
                        <a:rPr lang="es-ES" sz="2000" dirty="0" smtClean="0">
                          <a:latin typeface="Cambria" panose="02040503050406030204" pitchFamily="18" charset="0"/>
                        </a:rPr>
                        <a:t>170150094012</a:t>
                      </a:r>
                    </a:p>
                  </a:txBody>
                  <a:tcPr/>
                </a:tc>
              </a:tr>
            </a:tbl>
          </a:graphicData>
        </a:graphic>
      </p:graphicFrame>
      <p:sp>
        <p:nvSpPr>
          <p:cNvPr id="9" name="8 CuadroTexto"/>
          <p:cNvSpPr txBox="1"/>
          <p:nvPr/>
        </p:nvSpPr>
        <p:spPr>
          <a:xfrm>
            <a:off x="4114800" y="3482845"/>
            <a:ext cx="1981200" cy="276999"/>
          </a:xfrm>
          <a:prstGeom prst="rect">
            <a:avLst/>
          </a:prstGeom>
          <a:noFill/>
        </p:spPr>
        <p:txBody>
          <a:bodyPr wrap="square" rtlCol="0">
            <a:spAutoFit/>
          </a:bodyPr>
          <a:lstStyle/>
          <a:p>
            <a:r>
              <a:rPr lang="es-ES" sz="1200" dirty="0" smtClean="0">
                <a:solidFill>
                  <a:schemeClr val="bg2"/>
                </a:solidFill>
              </a:rPr>
              <a:t>              </a:t>
            </a:r>
            <a:r>
              <a:rPr lang="es-ES" sz="1200" b="1" dirty="0" smtClean="0">
                <a:solidFill>
                  <a:schemeClr val="bg2"/>
                </a:solidFill>
              </a:rPr>
              <a:t>Manzana N º 1</a:t>
            </a:r>
            <a:r>
              <a:rPr lang="es-ES" sz="1200" b="1" dirty="0" smtClean="0"/>
              <a:t> </a:t>
            </a:r>
            <a:endParaRPr lang="es-ES" sz="1200" b="1" dirty="0"/>
          </a:p>
        </p:txBody>
      </p:sp>
      <p:sp>
        <p:nvSpPr>
          <p:cNvPr id="12" name="11 CuadroTexto"/>
          <p:cNvSpPr txBox="1"/>
          <p:nvPr/>
        </p:nvSpPr>
        <p:spPr>
          <a:xfrm>
            <a:off x="4114800" y="4098186"/>
            <a:ext cx="1981200" cy="276999"/>
          </a:xfrm>
          <a:prstGeom prst="rect">
            <a:avLst/>
          </a:prstGeom>
          <a:noFill/>
        </p:spPr>
        <p:txBody>
          <a:bodyPr wrap="square" rtlCol="0">
            <a:spAutoFit/>
          </a:bodyPr>
          <a:lstStyle/>
          <a:p>
            <a:r>
              <a:rPr lang="es-ES" sz="1200" b="1" dirty="0" smtClean="0">
                <a:solidFill>
                  <a:schemeClr val="bg2"/>
                </a:solidFill>
              </a:rPr>
              <a:t>               Manzana N º 3</a:t>
            </a:r>
            <a:r>
              <a:rPr lang="es-ES" sz="1200" b="1" dirty="0" smtClean="0"/>
              <a:t> </a:t>
            </a:r>
            <a:endParaRPr lang="es-ES" sz="1200" b="1" dirty="0"/>
          </a:p>
        </p:txBody>
      </p:sp>
      <p:sp>
        <p:nvSpPr>
          <p:cNvPr id="13" name="12 CuadroTexto"/>
          <p:cNvSpPr txBox="1"/>
          <p:nvPr/>
        </p:nvSpPr>
        <p:spPr>
          <a:xfrm>
            <a:off x="6324600" y="4098187"/>
            <a:ext cx="1828800" cy="276999"/>
          </a:xfrm>
          <a:prstGeom prst="rect">
            <a:avLst/>
          </a:prstGeom>
          <a:noFill/>
        </p:spPr>
        <p:txBody>
          <a:bodyPr wrap="square" rtlCol="0">
            <a:spAutoFit/>
          </a:bodyPr>
          <a:lstStyle/>
          <a:p>
            <a:r>
              <a:rPr lang="es-ES" sz="1200" b="1" dirty="0" smtClean="0">
                <a:solidFill>
                  <a:schemeClr val="bg2"/>
                </a:solidFill>
              </a:rPr>
              <a:t>Manzana N º 2</a:t>
            </a:r>
            <a:r>
              <a:rPr lang="es-ES" sz="1200" b="1" dirty="0" smtClean="0"/>
              <a:t> </a:t>
            </a:r>
            <a:endParaRPr lang="es-ES" sz="1200" b="1" dirty="0"/>
          </a:p>
        </p:txBody>
      </p:sp>
      <p:sp>
        <p:nvSpPr>
          <p:cNvPr id="3" name="Rectángulo 2"/>
          <p:cNvSpPr/>
          <p:nvPr/>
        </p:nvSpPr>
        <p:spPr>
          <a:xfrm>
            <a:off x="8839200" y="1066800"/>
            <a:ext cx="3200400" cy="2554545"/>
          </a:xfrm>
          <a:prstGeom prst="rect">
            <a:avLst/>
          </a:prstGeom>
        </p:spPr>
        <p:txBody>
          <a:bodyPr wrap="square">
            <a:spAutoFit/>
          </a:bodyPr>
          <a:lstStyle/>
          <a:p>
            <a:pPr algn="just"/>
            <a:r>
              <a:rPr lang="es-EC" sz="2000" dirty="0" smtClean="0">
                <a:latin typeface="Cambria" panose="02040503050406030204" pitchFamily="18" charset="0"/>
              </a:rPr>
              <a:t>Se </a:t>
            </a:r>
            <a:r>
              <a:rPr lang="es-EC" sz="2000" dirty="0">
                <a:latin typeface="Cambria" panose="02040503050406030204" pitchFamily="18" charset="0"/>
              </a:rPr>
              <a:t>ha establecido como zona piloto para el presente proyecto al espacio geográfico limitado por: </a:t>
            </a:r>
            <a:endParaRPr lang="es-EC" sz="2000" dirty="0" smtClean="0">
              <a:latin typeface="Cambria" panose="02040503050406030204" pitchFamily="18" charset="0"/>
            </a:endParaRPr>
          </a:p>
          <a:p>
            <a:pPr marL="342900" indent="-342900" algn="just">
              <a:buFont typeface="Arial" panose="020B0604020202020204" pitchFamily="34" charset="0"/>
              <a:buChar char="•"/>
            </a:pPr>
            <a:r>
              <a:rPr lang="es-EC" sz="2000" dirty="0" smtClean="0">
                <a:latin typeface="Cambria" panose="02040503050406030204" pitchFamily="18" charset="0"/>
              </a:rPr>
              <a:t>Av</a:t>
            </a:r>
            <a:r>
              <a:rPr lang="es-EC" sz="2000" dirty="0">
                <a:latin typeface="Cambria" panose="02040503050406030204" pitchFamily="18" charset="0"/>
              </a:rPr>
              <a:t>. Naciones </a:t>
            </a:r>
            <a:r>
              <a:rPr lang="es-EC" sz="2000" dirty="0" smtClean="0">
                <a:latin typeface="Cambria" panose="02040503050406030204" pitchFamily="18" charset="0"/>
              </a:rPr>
              <a:t>Unidas</a:t>
            </a:r>
          </a:p>
          <a:p>
            <a:pPr marL="342900" indent="-342900" algn="just">
              <a:buFont typeface="Arial" panose="020B0604020202020204" pitchFamily="34" charset="0"/>
              <a:buChar char="•"/>
            </a:pPr>
            <a:r>
              <a:rPr lang="es-EC" sz="2000" dirty="0" smtClean="0">
                <a:latin typeface="Cambria" panose="02040503050406030204" pitchFamily="18" charset="0"/>
              </a:rPr>
              <a:t>Av</a:t>
            </a:r>
            <a:r>
              <a:rPr lang="es-EC" sz="2000" dirty="0">
                <a:latin typeface="Cambria" panose="02040503050406030204" pitchFamily="18" charset="0"/>
              </a:rPr>
              <a:t>. de los </a:t>
            </a:r>
            <a:r>
              <a:rPr lang="es-EC" sz="2000" dirty="0" err="1" smtClean="0">
                <a:latin typeface="Cambria" panose="02040503050406030204" pitchFamily="18" charset="0"/>
              </a:rPr>
              <a:t>Shyris</a:t>
            </a:r>
            <a:endParaRPr lang="es-EC" sz="2000" dirty="0" smtClean="0">
              <a:latin typeface="Cambria" panose="02040503050406030204" pitchFamily="18" charset="0"/>
            </a:endParaRPr>
          </a:p>
          <a:p>
            <a:pPr marL="342900" indent="-342900" algn="just">
              <a:buFont typeface="Arial" panose="020B0604020202020204" pitchFamily="34" charset="0"/>
              <a:buChar char="•"/>
            </a:pPr>
            <a:r>
              <a:rPr lang="es-EC" sz="2000" dirty="0" smtClean="0">
                <a:latin typeface="Cambria" panose="02040503050406030204" pitchFamily="18" charset="0"/>
              </a:rPr>
              <a:t>Av</a:t>
            </a:r>
            <a:r>
              <a:rPr lang="es-EC" sz="2000" dirty="0">
                <a:latin typeface="Cambria" panose="02040503050406030204" pitchFamily="18" charset="0"/>
              </a:rPr>
              <a:t>. 6 de Diciembre </a:t>
            </a:r>
            <a:endParaRPr lang="es-EC" sz="2000" dirty="0" smtClean="0">
              <a:latin typeface="Cambria" panose="02040503050406030204" pitchFamily="18" charset="0"/>
            </a:endParaRPr>
          </a:p>
          <a:p>
            <a:pPr marL="342900" indent="-342900" algn="just">
              <a:buFont typeface="Arial" panose="020B0604020202020204" pitchFamily="34" charset="0"/>
              <a:buChar char="•"/>
            </a:pPr>
            <a:r>
              <a:rPr lang="es-EC" sz="2000" dirty="0" smtClean="0">
                <a:latin typeface="Cambria" panose="02040503050406030204" pitchFamily="18" charset="0"/>
              </a:rPr>
              <a:t>Calle </a:t>
            </a:r>
            <a:r>
              <a:rPr lang="es-EC" sz="2000" dirty="0">
                <a:latin typeface="Cambria" panose="02040503050406030204" pitchFamily="18" charset="0"/>
              </a:rPr>
              <a:t>Portugal.</a:t>
            </a:r>
          </a:p>
        </p:txBody>
      </p:sp>
      <p:sp>
        <p:nvSpPr>
          <p:cNvPr id="4" name="3 Rectángulo"/>
          <p:cNvSpPr/>
          <p:nvPr/>
        </p:nvSpPr>
        <p:spPr>
          <a:xfrm>
            <a:off x="9525000" y="4419600"/>
            <a:ext cx="304800" cy="349214"/>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9829800" y="4419600"/>
            <a:ext cx="304800" cy="349214"/>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10134600" y="4419600"/>
            <a:ext cx="304800" cy="349214"/>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10439400" y="4419600"/>
            <a:ext cx="457200" cy="349214"/>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Rectángulo"/>
          <p:cNvSpPr/>
          <p:nvPr/>
        </p:nvSpPr>
        <p:spPr>
          <a:xfrm>
            <a:off x="10896600" y="4419600"/>
            <a:ext cx="457200" cy="349214"/>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2271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extLst>
              <p:ext uri="{D42A27DB-BD31-4B8C-83A1-F6EECF244321}">
                <p14:modId xmlns:p14="http://schemas.microsoft.com/office/powerpoint/2010/main" val="2163604993"/>
              </p:ext>
            </p:extLst>
          </p:nvPr>
        </p:nvGraphicFramePr>
        <p:xfrm>
          <a:off x="228600" y="228600"/>
          <a:ext cx="9829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CuadroTexto"/>
          <p:cNvSpPr txBox="1"/>
          <p:nvPr/>
        </p:nvSpPr>
        <p:spPr>
          <a:xfrm>
            <a:off x="1752600" y="5893102"/>
            <a:ext cx="2743200" cy="400110"/>
          </a:xfrm>
          <a:prstGeom prst="rect">
            <a:avLst/>
          </a:prstGeom>
          <a:noFill/>
        </p:spPr>
        <p:txBody>
          <a:bodyPr wrap="square" rtlCol="0">
            <a:spAutoFit/>
          </a:bodyPr>
          <a:lstStyle/>
          <a:p>
            <a:r>
              <a:rPr lang="es-ES" sz="2000" b="1" dirty="0" smtClean="0">
                <a:latin typeface="Cambria" panose="02040503050406030204" pitchFamily="18" charset="0"/>
              </a:rPr>
              <a:t>Objetivo General </a:t>
            </a:r>
            <a:endParaRPr lang="es-ES" sz="2000" b="1" dirty="0">
              <a:latin typeface="Cambria" panose="02040503050406030204" pitchFamily="18" charset="0"/>
            </a:endParaRPr>
          </a:p>
        </p:txBody>
      </p:sp>
      <p:sp>
        <p:nvSpPr>
          <p:cNvPr id="9" name="8 CuadroTexto"/>
          <p:cNvSpPr txBox="1"/>
          <p:nvPr/>
        </p:nvSpPr>
        <p:spPr>
          <a:xfrm>
            <a:off x="492457" y="595840"/>
            <a:ext cx="3200400" cy="400110"/>
          </a:xfrm>
          <a:prstGeom prst="rect">
            <a:avLst/>
          </a:prstGeom>
          <a:noFill/>
        </p:spPr>
        <p:txBody>
          <a:bodyPr wrap="square" rtlCol="0">
            <a:spAutoFit/>
          </a:bodyPr>
          <a:lstStyle/>
          <a:p>
            <a:r>
              <a:rPr lang="es-ES" sz="2000" b="1" dirty="0" smtClean="0">
                <a:latin typeface="Cambria" panose="02040503050406030204" pitchFamily="18" charset="0"/>
              </a:rPr>
              <a:t>Objetivos Específicos </a:t>
            </a:r>
            <a:endParaRPr lang="es-ES" sz="2000" b="1" dirty="0">
              <a:latin typeface="Cambria" panose="02040503050406030204" pitchFamily="18" charset="0"/>
            </a:endParaRPr>
          </a:p>
        </p:txBody>
      </p:sp>
      <p:sp>
        <p:nvSpPr>
          <p:cNvPr id="10" name="9 Rectángulo"/>
          <p:cNvSpPr/>
          <p:nvPr/>
        </p:nvSpPr>
        <p:spPr>
          <a:xfrm>
            <a:off x="7924800" y="4419600"/>
            <a:ext cx="4114800" cy="1873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just"/>
            <a:r>
              <a:rPr lang="es-ES" sz="2000" dirty="0">
                <a:solidFill>
                  <a:schemeClr val="bg2"/>
                </a:solidFill>
                <a:latin typeface="Cambria" panose="02040503050406030204" pitchFamily="18" charset="0"/>
              </a:rPr>
              <a:t>Mediante el análisis del crecimiento horizontal y vertical de la ciudad es posible construir escenarios para el crecimiento sustentable aplicados a la zona de estudio.</a:t>
            </a:r>
          </a:p>
        </p:txBody>
      </p:sp>
      <p:sp>
        <p:nvSpPr>
          <p:cNvPr id="11" name="10 CuadroTexto"/>
          <p:cNvSpPr txBox="1"/>
          <p:nvPr/>
        </p:nvSpPr>
        <p:spPr>
          <a:xfrm>
            <a:off x="8610600" y="3971042"/>
            <a:ext cx="2743200" cy="400110"/>
          </a:xfrm>
          <a:prstGeom prst="rect">
            <a:avLst/>
          </a:prstGeom>
          <a:noFill/>
        </p:spPr>
        <p:txBody>
          <a:bodyPr wrap="square" rtlCol="0">
            <a:spAutoFit/>
          </a:bodyPr>
          <a:lstStyle/>
          <a:p>
            <a:pPr algn="ctr"/>
            <a:r>
              <a:rPr lang="es-ES" sz="2000" b="1" dirty="0" smtClean="0">
                <a:latin typeface="Cambria" panose="02040503050406030204" pitchFamily="18" charset="0"/>
              </a:rPr>
              <a:t>Hipótesis</a:t>
            </a:r>
            <a:endParaRPr lang="es-ES" sz="2000" b="1" dirty="0">
              <a:latin typeface="Cambria" panose="02040503050406030204" pitchFamily="18" charset="0"/>
            </a:endParaRPr>
          </a:p>
        </p:txBody>
      </p:sp>
    </p:spTree>
    <p:extLst>
      <p:ext uri="{BB962C8B-B14F-4D97-AF65-F5344CB8AC3E}">
        <p14:creationId xmlns:p14="http://schemas.microsoft.com/office/powerpoint/2010/main" val="220064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381000" y="253024"/>
            <a:ext cx="11277600" cy="7016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es-EC"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MARCO CONCEPTUAL:</a:t>
            </a:r>
            <a:endPar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ndParaRPr>
          </a:p>
        </p:txBody>
      </p:sp>
      <p:graphicFrame>
        <p:nvGraphicFramePr>
          <p:cNvPr id="6" name="Diagrama 5"/>
          <p:cNvGraphicFramePr/>
          <p:nvPr>
            <p:extLst>
              <p:ext uri="{D42A27DB-BD31-4B8C-83A1-F6EECF244321}">
                <p14:modId xmlns:p14="http://schemas.microsoft.com/office/powerpoint/2010/main" val="2788229849"/>
              </p:ext>
            </p:extLst>
          </p:nvPr>
        </p:nvGraphicFramePr>
        <p:xfrm>
          <a:off x="598227" y="959247"/>
          <a:ext cx="11049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388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3523630655"/>
              </p:ext>
            </p:extLst>
          </p:nvPr>
        </p:nvGraphicFramePr>
        <p:xfrm>
          <a:off x="598227" y="959247"/>
          <a:ext cx="11049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115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15119" y="304800"/>
            <a:ext cx="11277600" cy="7016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r>
              <a:rPr lang="es-EC"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rPr>
              <a:t>MARCO LEGAL:</a:t>
            </a:r>
            <a:endParaRPr lang="es-EC"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ndParaRPr>
          </a:p>
        </p:txBody>
      </p:sp>
      <p:sp>
        <p:nvSpPr>
          <p:cNvPr id="6" name="CuadroTexto 5"/>
          <p:cNvSpPr txBox="1"/>
          <p:nvPr/>
        </p:nvSpPr>
        <p:spPr>
          <a:xfrm>
            <a:off x="7620000" y="2057400"/>
            <a:ext cx="4343400" cy="2862322"/>
          </a:xfrm>
          <a:prstGeom prst="rect">
            <a:avLst/>
          </a:prstGeom>
          <a:noFill/>
        </p:spPr>
        <p:txBody>
          <a:bodyPr wrap="square" rtlCol="0">
            <a:spAutoFit/>
          </a:bodyPr>
          <a:lstStyle/>
          <a:p>
            <a:pPr algn="just"/>
            <a:r>
              <a:rPr lang="es-EC" dirty="0">
                <a:latin typeface="Cambria" panose="02040503050406030204" pitchFamily="18" charset="0"/>
              </a:rPr>
              <a:t>La ordenanza No.</a:t>
            </a:r>
            <a:r>
              <a:rPr lang="es-EC" b="1" dirty="0">
                <a:latin typeface="Cambria" panose="02040503050406030204" pitchFamily="18" charset="0"/>
              </a:rPr>
              <a:t>255</a:t>
            </a:r>
            <a:r>
              <a:rPr lang="es-EC" dirty="0">
                <a:latin typeface="Cambria" panose="02040503050406030204" pitchFamily="18" charset="0"/>
              </a:rPr>
              <a:t> de Régimen de Suelo delimitan el Distrito en suelo urbano y suelo rural, se </a:t>
            </a:r>
            <a:r>
              <a:rPr lang="es-EC" b="1" dirty="0">
                <a:latin typeface="Cambria" panose="02040503050406030204" pitchFamily="18" charset="0"/>
              </a:rPr>
              <a:t>elimina lo de suelo urbanizable para evitar la expansión urbana en la periferia</a:t>
            </a:r>
            <a:r>
              <a:rPr lang="es-EC" dirty="0">
                <a:latin typeface="Cambria" panose="02040503050406030204" pitchFamily="18" charset="0"/>
              </a:rPr>
              <a:t>, sino más bien se apuesta a la densificación (concentración urbana en sitios que poseen todos los servicios, elevación de </a:t>
            </a:r>
            <a:r>
              <a:rPr lang="es-EC" b="1" dirty="0">
                <a:latin typeface="Cambria" panose="02040503050406030204" pitchFamily="18" charset="0"/>
              </a:rPr>
              <a:t>edificaciones en altura</a:t>
            </a:r>
            <a:r>
              <a:rPr lang="es-EC" dirty="0">
                <a:latin typeface="Cambria" panose="02040503050406030204" pitchFamily="18" charset="0"/>
              </a:rPr>
              <a:t>, aprovechamiento de terrenos baldíos, etc.).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20" t="30584" r="23162" b="7917"/>
          <a:stretch/>
        </p:blipFill>
        <p:spPr bwMode="auto">
          <a:xfrm>
            <a:off x="228600" y="1239136"/>
            <a:ext cx="7086600" cy="478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905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071406169"/>
              </p:ext>
            </p:extLst>
          </p:nvPr>
        </p:nvGraphicFramePr>
        <p:xfrm>
          <a:off x="2667000" y="1143000"/>
          <a:ext cx="7162800" cy="4626864"/>
        </p:xfrm>
        <a:graphic>
          <a:graphicData uri="http://schemas.openxmlformats.org/drawingml/2006/table">
            <a:tbl>
              <a:tblPr firstRow="1" firstCol="1" bandRow="1">
                <a:tableStyleId>{3B4B98B0-60AC-42C2-AFA5-B58CD77FA1E5}</a:tableStyleId>
              </a:tblPr>
              <a:tblGrid>
                <a:gridCol w="3581400"/>
                <a:gridCol w="3581400"/>
              </a:tblGrid>
              <a:tr h="365022">
                <a:tc>
                  <a:txBody>
                    <a:bodyPr/>
                    <a:lstStyle/>
                    <a:p>
                      <a:pPr marL="0" marR="0" algn="ctr">
                        <a:lnSpc>
                          <a:spcPct val="115000"/>
                        </a:lnSpc>
                        <a:spcBef>
                          <a:spcPts val="0"/>
                        </a:spcBef>
                        <a:spcAft>
                          <a:spcPts val="0"/>
                        </a:spcAft>
                      </a:pPr>
                      <a:r>
                        <a:rPr lang="es-ES" sz="2400" dirty="0">
                          <a:effectLst/>
                          <a:latin typeface="Cambria Math" pitchFamily="18" charset="0"/>
                          <a:ea typeface="Cambria Math" pitchFamily="18" charset="0"/>
                        </a:rPr>
                        <a:t>Datos/Documentos</a:t>
                      </a:r>
                      <a:endParaRPr lang="es-ES" sz="2000" dirty="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s-ES" sz="2400">
                          <a:effectLst/>
                          <a:latin typeface="Cambria Math" pitchFamily="18" charset="0"/>
                          <a:ea typeface="Cambria Math" pitchFamily="18" charset="0"/>
                        </a:rPr>
                        <a:t>Método de obtención</a:t>
                      </a:r>
                      <a:endParaRPr lang="es-ES" sz="2000">
                        <a:effectLst/>
                        <a:latin typeface="Cambria Math" pitchFamily="18" charset="0"/>
                        <a:ea typeface="Cambria Math" pitchFamily="18" charset="0"/>
                        <a:cs typeface="Times New Roman"/>
                      </a:endParaRPr>
                    </a:p>
                  </a:txBody>
                  <a:tcPr marL="68580" marR="68580" marT="0" marB="0"/>
                </a:tc>
              </a:tr>
              <a:tr h="755398">
                <a:tc>
                  <a:txBody>
                    <a:bodyPr/>
                    <a:lstStyle/>
                    <a:p>
                      <a:pPr marL="0" marR="0" algn="ctr">
                        <a:lnSpc>
                          <a:spcPct val="115000"/>
                        </a:lnSpc>
                        <a:spcBef>
                          <a:spcPts val="0"/>
                        </a:spcBef>
                        <a:spcAft>
                          <a:spcPts val="0"/>
                        </a:spcAft>
                      </a:pPr>
                      <a:r>
                        <a:rPr lang="es-ES" sz="2400">
                          <a:effectLst/>
                          <a:latin typeface="Cambria Math" pitchFamily="18" charset="0"/>
                          <a:ea typeface="Cambria Math" pitchFamily="18" charset="0"/>
                        </a:rPr>
                        <a:t>Cartografía base</a:t>
                      </a:r>
                      <a:endParaRPr lang="es-ES" sz="200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s-ES" sz="2400">
                          <a:effectLst/>
                          <a:latin typeface="Cambria Math" pitchFamily="18" charset="0"/>
                          <a:ea typeface="Cambria Math" pitchFamily="18" charset="0"/>
                        </a:rPr>
                        <a:t>Solicitud Municipio de Quito</a:t>
                      </a:r>
                      <a:endParaRPr lang="es-ES" sz="2000">
                        <a:effectLst/>
                        <a:latin typeface="Cambria Math" pitchFamily="18" charset="0"/>
                        <a:ea typeface="Cambria Math" pitchFamily="18" charset="0"/>
                        <a:cs typeface="Times New Roman"/>
                      </a:endParaRPr>
                    </a:p>
                  </a:txBody>
                  <a:tcPr marL="68580" marR="68580" marT="0" marB="0"/>
                </a:tc>
              </a:tr>
              <a:tr h="1146011">
                <a:tc>
                  <a:txBody>
                    <a:bodyPr/>
                    <a:lstStyle/>
                    <a:p>
                      <a:pPr marL="0" marR="0" algn="ctr">
                        <a:lnSpc>
                          <a:spcPct val="115000"/>
                        </a:lnSpc>
                        <a:spcBef>
                          <a:spcPts val="0"/>
                        </a:spcBef>
                        <a:spcAft>
                          <a:spcPts val="0"/>
                        </a:spcAft>
                      </a:pPr>
                      <a:r>
                        <a:rPr lang="es-ES" sz="2400" dirty="0">
                          <a:effectLst/>
                          <a:latin typeface="Cambria Math" pitchFamily="18" charset="0"/>
                          <a:ea typeface="Cambria Math" pitchFamily="18" charset="0"/>
                        </a:rPr>
                        <a:t>PUOS de la parroquia Iñaquito</a:t>
                      </a:r>
                      <a:endParaRPr lang="es-ES" sz="2000" dirty="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s-ES" sz="2400" dirty="0">
                          <a:effectLst/>
                          <a:latin typeface="Cambria Math" pitchFamily="18" charset="0"/>
                          <a:ea typeface="Cambria Math" pitchFamily="18" charset="0"/>
                        </a:rPr>
                        <a:t>Solicitud Secretaria de Territorio Hábitat y Vivienda</a:t>
                      </a:r>
                      <a:endParaRPr lang="es-ES" sz="2000" dirty="0">
                        <a:effectLst/>
                        <a:latin typeface="Cambria Math" pitchFamily="18" charset="0"/>
                        <a:ea typeface="Cambria Math" pitchFamily="18" charset="0"/>
                        <a:cs typeface="Times New Roman"/>
                      </a:endParaRPr>
                    </a:p>
                  </a:txBody>
                  <a:tcPr marL="68580" marR="68580" marT="0" marB="0"/>
                </a:tc>
              </a:tr>
              <a:tr h="364785">
                <a:tc>
                  <a:txBody>
                    <a:bodyPr/>
                    <a:lstStyle/>
                    <a:p>
                      <a:pPr marL="0" marR="0" algn="ctr">
                        <a:lnSpc>
                          <a:spcPct val="115000"/>
                        </a:lnSpc>
                        <a:spcBef>
                          <a:spcPts val="0"/>
                        </a:spcBef>
                        <a:spcAft>
                          <a:spcPts val="0"/>
                        </a:spcAft>
                      </a:pPr>
                      <a:r>
                        <a:rPr lang="es-ES" sz="2400">
                          <a:effectLst/>
                          <a:latin typeface="Cambria Math" pitchFamily="18" charset="0"/>
                          <a:ea typeface="Cambria Math" pitchFamily="18" charset="0"/>
                        </a:rPr>
                        <a:t>Censos 1990 – 2001 -2010</a:t>
                      </a:r>
                      <a:endParaRPr lang="es-ES" sz="200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s-ES" sz="2400">
                          <a:effectLst/>
                          <a:latin typeface="Cambria Math" pitchFamily="18" charset="0"/>
                          <a:ea typeface="Cambria Math" pitchFamily="18" charset="0"/>
                        </a:rPr>
                        <a:t>Solicitud INEC</a:t>
                      </a:r>
                      <a:endParaRPr lang="es-ES" sz="2000">
                        <a:effectLst/>
                        <a:latin typeface="Cambria Math" pitchFamily="18" charset="0"/>
                        <a:ea typeface="Cambria Math" pitchFamily="18" charset="0"/>
                        <a:cs typeface="Times New Roman"/>
                      </a:endParaRPr>
                    </a:p>
                  </a:txBody>
                  <a:tcPr marL="68580" marR="68580" marT="0" marB="0"/>
                </a:tc>
              </a:tr>
              <a:tr h="755398">
                <a:tc>
                  <a:txBody>
                    <a:bodyPr/>
                    <a:lstStyle/>
                    <a:p>
                      <a:pPr marL="0" marR="0" algn="ctr">
                        <a:lnSpc>
                          <a:spcPct val="115000"/>
                        </a:lnSpc>
                        <a:spcBef>
                          <a:spcPts val="0"/>
                        </a:spcBef>
                        <a:spcAft>
                          <a:spcPts val="0"/>
                        </a:spcAft>
                      </a:pPr>
                      <a:r>
                        <a:rPr lang="es-ES" sz="2400">
                          <a:effectLst/>
                          <a:latin typeface="Cambria Math" pitchFamily="18" charset="0"/>
                          <a:ea typeface="Cambria Math" pitchFamily="18" charset="0"/>
                        </a:rPr>
                        <a:t>Cartografía base sobre redes de agua potable</a:t>
                      </a:r>
                      <a:endParaRPr lang="es-ES" sz="200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s-ES" sz="2400" dirty="0">
                          <a:effectLst/>
                          <a:latin typeface="Cambria Math" pitchFamily="18" charset="0"/>
                          <a:ea typeface="Cambria Math" pitchFamily="18" charset="0"/>
                        </a:rPr>
                        <a:t>Solicitud </a:t>
                      </a:r>
                      <a:r>
                        <a:rPr lang="es-ES" sz="2400" dirty="0" smtClean="0">
                          <a:effectLst/>
                          <a:latin typeface="Cambria Math" pitchFamily="18" charset="0"/>
                          <a:ea typeface="Cambria Math" pitchFamily="18" charset="0"/>
                        </a:rPr>
                        <a:t>EPMAPS</a:t>
                      </a:r>
                      <a:endParaRPr lang="es-ES" sz="2000" dirty="0">
                        <a:effectLst/>
                        <a:latin typeface="Cambria Math" pitchFamily="18" charset="0"/>
                        <a:ea typeface="Cambria Math" pitchFamily="18" charset="0"/>
                        <a:cs typeface="Times New Roman"/>
                      </a:endParaRPr>
                    </a:p>
                  </a:txBody>
                  <a:tcPr marL="68580" marR="68580" marT="0" marB="0"/>
                </a:tc>
              </a:tr>
              <a:tr h="755398">
                <a:tc>
                  <a:txBody>
                    <a:bodyPr/>
                    <a:lstStyle/>
                    <a:p>
                      <a:pPr marL="0" marR="0" algn="ctr">
                        <a:lnSpc>
                          <a:spcPct val="115000"/>
                        </a:lnSpc>
                        <a:spcBef>
                          <a:spcPts val="0"/>
                        </a:spcBef>
                        <a:spcAft>
                          <a:spcPts val="0"/>
                        </a:spcAft>
                      </a:pPr>
                      <a:r>
                        <a:rPr lang="es-ES" sz="2400">
                          <a:effectLst/>
                          <a:latin typeface="Cambria Math" pitchFamily="18" charset="0"/>
                          <a:ea typeface="Cambria Math" pitchFamily="18" charset="0"/>
                        </a:rPr>
                        <a:t>Cartografía base sobre redes de cableado</a:t>
                      </a:r>
                      <a:endParaRPr lang="es-ES" sz="2000">
                        <a:effectLst/>
                        <a:latin typeface="Cambria Math" pitchFamily="18" charset="0"/>
                        <a:ea typeface="Cambria Math" pitchFamily="18" charset="0"/>
                        <a:cs typeface="Times New Roman"/>
                      </a:endParaRPr>
                    </a:p>
                  </a:txBody>
                  <a:tcPr marL="68580" marR="68580" marT="0" marB="0"/>
                </a:tc>
                <a:tc>
                  <a:txBody>
                    <a:bodyPr/>
                    <a:lstStyle/>
                    <a:p>
                      <a:pPr marL="0" marR="0" algn="ctr">
                        <a:lnSpc>
                          <a:spcPct val="115000"/>
                        </a:lnSpc>
                        <a:spcBef>
                          <a:spcPts val="0"/>
                        </a:spcBef>
                        <a:spcAft>
                          <a:spcPts val="0"/>
                        </a:spcAft>
                      </a:pPr>
                      <a:r>
                        <a:rPr lang="es-ES" sz="2400" dirty="0">
                          <a:effectLst/>
                          <a:latin typeface="Cambria Math" pitchFamily="18" charset="0"/>
                          <a:ea typeface="Cambria Math" pitchFamily="18" charset="0"/>
                        </a:rPr>
                        <a:t>Solicitud </a:t>
                      </a:r>
                      <a:r>
                        <a:rPr lang="es-ES" sz="2400" dirty="0" smtClean="0">
                          <a:effectLst/>
                          <a:latin typeface="Cambria Math" pitchFamily="18" charset="0"/>
                          <a:ea typeface="Cambria Math" pitchFamily="18" charset="0"/>
                        </a:rPr>
                        <a:t>EEQ. SA</a:t>
                      </a:r>
                      <a:endParaRPr lang="es-ES" sz="2000" dirty="0">
                        <a:effectLst/>
                        <a:latin typeface="Cambria Math" pitchFamily="18" charset="0"/>
                        <a:ea typeface="Cambria Math" pitchFamily="18" charset="0"/>
                        <a:cs typeface="Times New Roman"/>
                      </a:endParaRPr>
                    </a:p>
                  </a:txBody>
                  <a:tcPr marL="68580" marR="68580" marT="0" marB="0"/>
                </a:tc>
              </a:tr>
            </a:tbl>
          </a:graphicData>
        </a:graphic>
      </p:graphicFrame>
      <p:sp>
        <p:nvSpPr>
          <p:cNvPr id="5" name="4 CuadroTexto"/>
          <p:cNvSpPr txBox="1"/>
          <p:nvPr/>
        </p:nvSpPr>
        <p:spPr>
          <a:xfrm>
            <a:off x="2438400" y="288850"/>
            <a:ext cx="7391400" cy="584775"/>
          </a:xfrm>
          <a:prstGeom prst="rect">
            <a:avLst/>
          </a:prstGeom>
          <a:noFill/>
        </p:spPr>
        <p:txBody>
          <a:bodyPr wrap="square" rtlCol="0">
            <a:spAutoFit/>
          </a:bodyPr>
          <a:lstStyle/>
          <a:p>
            <a:pPr algn="ctr"/>
            <a:r>
              <a:rPr lang="es-ES" sz="3200" dirty="0" smtClean="0">
                <a:solidFill>
                  <a:schemeClr val="tx2">
                    <a:lumMod val="75000"/>
                  </a:schemeClr>
                </a:solidFill>
                <a:latin typeface="Cambria Math" pitchFamily="18" charset="0"/>
                <a:ea typeface="Cambria Math" pitchFamily="18" charset="0"/>
              </a:rPr>
              <a:t>RECOPILACIÓN DE LA INFORMACIÓN </a:t>
            </a:r>
            <a:endParaRPr lang="es-ES" sz="3200" dirty="0">
              <a:solidFill>
                <a:schemeClr val="tx2">
                  <a:lumMod val="75000"/>
                </a:schemeClr>
              </a:solidFill>
              <a:latin typeface="Cambria Math" pitchFamily="18" charset="0"/>
              <a:ea typeface="Cambria Math" pitchFamily="18" charset="0"/>
            </a:endParaRPr>
          </a:p>
        </p:txBody>
      </p:sp>
    </p:spTree>
    <p:extLst>
      <p:ext uri="{BB962C8B-B14F-4D97-AF65-F5344CB8AC3E}">
        <p14:creationId xmlns:p14="http://schemas.microsoft.com/office/powerpoint/2010/main" val="140661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f03031010">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_10525755_TF03031010_TF03031010.potx" id="{6502C5B4-BC1D-4665-B660-4778CE5B702E}" vid="{AC68B619-44AC-48CE-8735-52326BEA3D6C}"/>
    </a:ext>
  </a:extLst>
</a:theme>
</file>

<file path=ppt/theme/theme2.xml><?xml version="1.0" encoding="utf-8"?>
<a:theme xmlns:a="http://schemas.openxmlformats.org/drawingml/2006/main" name="Tema de Offic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tf03031010</Template>
  <TotalTime>1999</TotalTime>
  <Words>2580</Words>
  <Application>Microsoft Office PowerPoint</Application>
  <PresentationFormat>Personalizado</PresentationFormat>
  <Paragraphs>276</Paragraphs>
  <Slides>32</Slides>
  <Notes>4</Notes>
  <HiddenSlides>1</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32</vt:i4>
      </vt:variant>
    </vt:vector>
  </HeadingPairs>
  <TitlesOfParts>
    <vt:vector size="34" baseType="lpstr">
      <vt:lpstr>tf03031010</vt:lpstr>
      <vt:lpstr>Visio</vt:lpstr>
      <vt:lpstr>“ESTUDIO DEL GEODISEÑO DEL PLANEAMIENTO URBANO 3D DE LA PARROQUIA IÑAQUITO DEL DISTRITO METROPOLITANO DE QUITO ORIENTADA AL AÑO 2050”</vt:lpstr>
      <vt:lpstr>IDENTIFICACIÓN DEL PROBLEMA:</vt:lpstr>
      <vt:lpstr>Presentación de PowerPoint</vt:lpstr>
      <vt:lpstr>ÁREA DE ESTUDIO:</vt:lpstr>
      <vt:lpstr>Presentación de PowerPoint</vt:lpstr>
      <vt:lpstr>Presentación de PowerPoint</vt:lpstr>
      <vt:lpstr>Presentación de PowerPoint</vt:lpstr>
      <vt:lpstr>Presentación de PowerPoint</vt:lpstr>
      <vt:lpstr>Presentación de PowerPoint</vt:lpstr>
      <vt:lpstr>METODOLOGÍA:</vt:lpstr>
      <vt:lpstr>Presentación de PowerPoint</vt:lpstr>
      <vt:lpstr>VALIDACIÓN DE LOS DATOS </vt:lpstr>
      <vt:lpstr>VALIDACIÓN DE LOS DATOS PARA EL ANÁLISIS PROSPECTIVO </vt:lpstr>
      <vt:lpstr>Presentación de PowerPoint</vt:lpstr>
      <vt:lpstr>CENSO 2001</vt:lpstr>
      <vt:lpstr>CENSO 2010</vt:lpstr>
      <vt:lpstr>PROYECCIÓN DEL CÁLCULO DE POBLACIÓN Y VIVIENDA:</vt:lpstr>
      <vt:lpstr>Presentación de PowerPoint</vt:lpstr>
      <vt:lpstr>GENERACIÓN DE LA GEODATABASE</vt:lpstr>
      <vt:lpstr>Presentación de PowerPoint</vt:lpstr>
      <vt:lpstr>Presentación de PowerPoint</vt:lpstr>
      <vt:lpstr>VERIFICACIÓN DEL PLAN DE USO Y OCUPACIÓN DEL SUELO:</vt:lpstr>
      <vt:lpstr>PROPUESTA DEL PLAN DE USO Y OCUPACIÓN DEL SUELO:</vt:lpstr>
      <vt:lpstr>ESCENARIOS PROSPECTIVOS:</vt:lpstr>
      <vt:lpstr>Presentación de PowerPoint</vt:lpstr>
      <vt:lpstr>MODELAMIENTO EN 3D DE LOS ESCENARIOS PROPUESTOS:</vt:lpstr>
      <vt:lpstr>Presentación de PowerPoint</vt:lpstr>
      <vt:lpstr>Presentación de PowerPoint</vt:lpstr>
      <vt:lpstr>Presentación de PowerPoint</vt:lpstr>
      <vt:lpstr>Presentación de PowerPoint</vt:lpstr>
      <vt:lpstr>Presentación de PowerPoint</vt:lpstr>
      <vt:lpstr>¡ GRACIAS POR SU ATENCIÓN !</vt:lpstr>
    </vt:vector>
  </TitlesOfParts>
  <Company>GP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del título</dc:title>
  <dc:creator>USER</dc:creator>
  <cp:lastModifiedBy>USER</cp:lastModifiedBy>
  <cp:revision>61</cp:revision>
  <dcterms:created xsi:type="dcterms:W3CDTF">2017-08-01T04:49:56Z</dcterms:created>
  <dcterms:modified xsi:type="dcterms:W3CDTF">2017-08-22T02:37:36Z</dcterms:modified>
</cp:coreProperties>
</file>