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1"/>
  </p:notesMasterIdLst>
  <p:sldIdLst>
    <p:sldId id="256" r:id="rId2"/>
    <p:sldId id="257" r:id="rId3"/>
    <p:sldId id="288" r:id="rId4"/>
    <p:sldId id="25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p:scale>
          <a:sx n="75" d="100"/>
          <a:sy n="75" d="100"/>
        </p:scale>
        <p:origin x="113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43"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06/09/2017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628651" y="746126"/>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71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06/09/2017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t>06/09/2017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t>06/09/2017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t>06/09/2017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06/09/2017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06/09/2017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06/09/2017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06/09/2017</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939785" y="1089310"/>
            <a:ext cx="7920880" cy="3770263"/>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ELÉCTRICA Y ELECTRÓNICA</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a:t>
            </a:r>
            <a:r>
              <a:rPr lang="es-ES" b="1" dirty="0">
                <a:latin typeface="Arial" panose="020B0604020202020204" pitchFamily="34" charset="0"/>
                <a:cs typeface="Arial" panose="020B0604020202020204" pitchFamily="34" charset="0"/>
              </a:rPr>
              <a:t>I</a:t>
            </a:r>
            <a:r>
              <a:rPr lang="es-ES" b="1" dirty="0" smtClean="0">
                <a:latin typeface="Arial" panose="020B0604020202020204" pitchFamily="34" charset="0"/>
                <a:cs typeface="Arial" panose="020B0604020202020204" pitchFamily="34" charset="0"/>
              </a:rPr>
              <a:t>NGENIERÍA ELECTRÓNICA</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Y TELECOMUNICACIONES</a:t>
            </a: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endParaRPr lang="es-EC" sz="1600" b="1"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	</a:t>
            </a:r>
            <a:r>
              <a:rPr lang="es-EC" b="1" dirty="0"/>
              <a:t>GENERACIÓN DE MODELOS MULTIVARIANTES NO LINEALES DE UNA PLANTILLA DE PRESIÓN PLANTAR A TRAVES DE TÉCNICAS DE MACHINE </a:t>
            </a:r>
            <a:r>
              <a:rPr lang="es-EC" b="1" dirty="0" smtClean="0"/>
              <a:t>LEARNING</a:t>
            </a:r>
          </a:p>
          <a:p>
            <a:pPr algn="ctr"/>
            <a:endParaRPr lang="es-EC" sz="1400" b="1" dirty="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AUTOR: </a:t>
            </a:r>
            <a:endParaRPr lang="es-ES" sz="1400" b="1" dirty="0">
              <a:latin typeface="Arial" panose="020B0604020202020204" pitchFamily="34" charset="0"/>
              <a:cs typeface="Arial" panose="020B0604020202020204" pitchFamily="34" charset="0"/>
            </a:endParaRPr>
          </a:p>
          <a:p>
            <a:pPr algn="ctr"/>
            <a:endParaRPr lang="es-EC" b="1" dirty="0" smtClean="0"/>
          </a:p>
          <a:p>
            <a:pPr algn="ctr"/>
            <a:r>
              <a:rPr lang="es-EC" b="1" dirty="0" smtClean="0"/>
              <a:t>SR</a:t>
            </a:r>
            <a:r>
              <a:rPr lang="es-EC" b="1" dirty="0"/>
              <a:t>. </a:t>
            </a:r>
            <a:r>
              <a:rPr lang="es-EC" b="1" dirty="0" smtClean="0"/>
              <a:t>CRISTIAN GABRIEL PÉREZ SORIA</a:t>
            </a:r>
            <a:endParaRPr lang="es-EC" dirty="0"/>
          </a:p>
          <a:p>
            <a:pPr algn="ctr"/>
            <a:r>
              <a:rPr lang="es-EC" sz="1400" dirty="0">
                <a:latin typeface="Arial" panose="020B0604020202020204" pitchFamily="34" charset="0"/>
                <a:cs typeface="Arial" panose="020B0604020202020204" pitchFamily="34" charset="0"/>
              </a:rPr>
              <a:t>        </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DIRECTORA: </a:t>
            </a:r>
            <a:r>
              <a:rPr lang="es-ES" sz="1400" dirty="0">
                <a:latin typeface="Arial" panose="020B0604020202020204" pitchFamily="34" charset="0"/>
                <a:cs typeface="Arial" panose="020B0604020202020204" pitchFamily="34" charset="0"/>
              </a:rPr>
              <a:t>ING</a:t>
            </a:r>
            <a:r>
              <a:rPr lang="es-EC" sz="1400" dirty="0">
                <a:latin typeface="Arial" panose="020B0604020202020204" pitchFamily="34" charset="0"/>
                <a:cs typeface="Arial" panose="020B0604020202020204" pitchFamily="34" charset="0"/>
              </a:rPr>
              <a:t>. ANA GUAMÁN. PhD</a:t>
            </a: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2017</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Resultado de imagen para ELECTRONICA CONTROL ESPE">
            <a:extLst>
              <a:ext uri="{FF2B5EF4-FFF2-40B4-BE49-F238E27FC236}">
                <a16:creationId xmlns:a16="http://schemas.microsoft.com/office/drawing/2014/main" xmlns="" id="{9A272134-3245-43A7-8FCA-B26D26F3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63" y="4246667"/>
            <a:ext cx="1225812" cy="1225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EPARTAMENTO ELECTRONICA ESPE">
            <a:extLst>
              <a:ext uri="{FF2B5EF4-FFF2-40B4-BE49-F238E27FC236}">
                <a16:creationId xmlns:a16="http://schemas.microsoft.com/office/drawing/2014/main" xmlns="" id="{5DCB6A56-2281-4C14-9E64-EA0F1BD3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20" y="4246667"/>
            <a:ext cx="1291480" cy="12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142445" y="0"/>
            <a:ext cx="5912655" cy="584200"/>
          </a:xfrm>
        </p:spPr>
        <p:txBody>
          <a:bodyPr/>
          <a:lstStyle/>
          <a:p>
            <a:r>
              <a:rPr lang="es-EC" dirty="0" smtClean="0">
                <a:solidFill>
                  <a:srgbClr val="FF0000"/>
                </a:solidFill>
              </a:rPr>
              <a:t>MODELOS MULTIVARIANTES</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pic>
        <p:nvPicPr>
          <p:cNvPr id="7" name="Imagen 6"/>
          <p:cNvPicPr/>
          <p:nvPr/>
        </p:nvPicPr>
        <p:blipFill rotWithShape="1">
          <a:blip r:embed="rId2"/>
          <a:srcRect t="13907"/>
          <a:stretch/>
        </p:blipFill>
        <p:spPr>
          <a:xfrm>
            <a:off x="1696992" y="612630"/>
            <a:ext cx="5857608" cy="2483380"/>
          </a:xfrm>
          <a:prstGeom prst="rect">
            <a:avLst/>
          </a:prstGeom>
        </p:spPr>
      </p:pic>
      <p:pic>
        <p:nvPicPr>
          <p:cNvPr id="8" name="Imagen 7"/>
          <p:cNvPicPr/>
          <p:nvPr/>
        </p:nvPicPr>
        <p:blipFill rotWithShape="1">
          <a:blip r:embed="rId3"/>
          <a:srcRect t="13753"/>
          <a:stretch/>
        </p:blipFill>
        <p:spPr>
          <a:xfrm>
            <a:off x="1671869" y="3369270"/>
            <a:ext cx="5857608" cy="2516937"/>
          </a:xfrm>
          <a:prstGeom prst="rect">
            <a:avLst/>
          </a:prstGeom>
        </p:spPr>
      </p:pic>
      <p:sp>
        <p:nvSpPr>
          <p:cNvPr id="5" name="Rectángulo 4"/>
          <p:cNvSpPr/>
          <p:nvPr/>
        </p:nvSpPr>
        <p:spPr>
          <a:xfrm>
            <a:off x="781052" y="2873515"/>
            <a:ext cx="8274048" cy="369332"/>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Modelo multivariable fila 1 fuerza predicha vs fuerza real con datos de entrenamiento</a:t>
            </a:r>
            <a:endParaRPr lang="es-EC" dirty="0"/>
          </a:p>
        </p:txBody>
      </p:sp>
      <p:sp>
        <p:nvSpPr>
          <p:cNvPr id="9" name="Rectángulo 8"/>
          <p:cNvSpPr/>
          <p:nvPr/>
        </p:nvSpPr>
        <p:spPr>
          <a:xfrm>
            <a:off x="260545" y="5644902"/>
            <a:ext cx="8883455" cy="923330"/>
          </a:xfrm>
          <a:prstGeom prst="rect">
            <a:avLst/>
          </a:prstGeom>
        </p:spPr>
        <p:txBody>
          <a:bodyPr wrap="square">
            <a:spAutoFit/>
          </a:bodyPr>
          <a:lstStyle/>
          <a:p>
            <a:pPr algn="ctr">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Modelo multivariable fila 1 fuerza predicha versus fuerza real con datos de validación</a:t>
            </a:r>
          </a:p>
          <a:p>
            <a:pPr indent="288290"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57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073500" y="22014"/>
            <a:ext cx="6867302" cy="584200"/>
          </a:xfrm>
        </p:spPr>
        <p:txBody>
          <a:bodyPr/>
          <a:lstStyle/>
          <a:p>
            <a:r>
              <a:rPr lang="es-EC" dirty="0">
                <a:solidFill>
                  <a:srgbClr val="FF0000"/>
                </a:solidFill>
              </a:rPr>
              <a:t>OPTIMIZACIÓN DE PARAMETROS</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mc:Choice xmlns:a14="http://schemas.microsoft.com/office/drawing/2010/main" Requires="a14">
          <p:sp>
            <p:nvSpPr>
              <p:cNvPr id="5" name="Rectángulo 4"/>
              <p:cNvSpPr/>
              <p:nvPr/>
            </p:nvSpPr>
            <p:spPr>
              <a:xfrm>
                <a:off x="628651" y="631972"/>
                <a:ext cx="8274048" cy="4247317"/>
              </a:xfrm>
              <a:prstGeom prst="rect">
                <a:avLst/>
              </a:prstGeom>
            </p:spPr>
            <p:txBody>
              <a:bodyPr wrap="square">
                <a:spAutoFit/>
              </a:bodyPr>
              <a:lstStyle/>
              <a:p>
                <a:pPr lvl="0"/>
                <a:r>
                  <a:rPr lang="es-EC" b="1" dirty="0"/>
                  <a:t>Validación cruzada del modelo multivariante</a:t>
                </a:r>
              </a:p>
              <a:p>
                <a:r>
                  <a:rPr lang="es-EC" dirty="0"/>
                  <a:t> </a:t>
                </a:r>
              </a:p>
              <a:p>
                <a:r>
                  <a:rPr lang="es-EC" dirty="0"/>
                  <a:t>El tipo de validación que se usará en el modelo multivariante es </a:t>
                </a:r>
                <a:r>
                  <a:rPr lang="es-EC" i="1" dirty="0"/>
                  <a:t>k-fold cross validation</a:t>
                </a:r>
                <a:r>
                  <a:rPr lang="es-EC" dirty="0"/>
                  <a:t> tomando un bloque de datos de entrenamiento y un bloque de datos de validación, el tamaño de cada bloque está definido según el valor que estimemos para </a:t>
                </a:r>
                <a14:m>
                  <m:oMath xmlns:m="http://schemas.openxmlformats.org/officeDocument/2006/math">
                    <m:r>
                      <a:rPr lang="es-EC" i="1"/>
                      <m:t>𝑘</m:t>
                    </m:r>
                  </m:oMath>
                </a14:m>
                <a:r>
                  <a:rPr lang="es-EC" i="1" dirty="0"/>
                  <a:t>, </a:t>
                </a:r>
                <a:r>
                  <a:rPr lang="es-EC" dirty="0"/>
                  <a:t>para el presente caso se eligió un valor de </a:t>
                </a:r>
                <a14:m>
                  <m:oMath xmlns:m="http://schemas.openxmlformats.org/officeDocument/2006/math">
                    <m:r>
                      <a:rPr lang="es-EC" i="1"/>
                      <m:t>𝑘</m:t>
                    </m:r>
                    <m:r>
                      <a:rPr lang="es-EC" i="1"/>
                      <m:t>=3</m:t>
                    </m:r>
                  </m:oMath>
                </a14:m>
                <a:r>
                  <a:rPr lang="es-EC" i="1" dirty="0"/>
                  <a:t> </a:t>
                </a:r>
                <a:r>
                  <a:rPr lang="es-EC" dirty="0"/>
                  <a:t>por lo que será necesario realizar </a:t>
                </a:r>
                <a14:m>
                  <m:oMath xmlns:m="http://schemas.openxmlformats.org/officeDocument/2006/math">
                    <m:r>
                      <a:rPr lang="es-EC" i="1"/>
                      <m:t>3</m:t>
                    </m:r>
                  </m:oMath>
                </a14:m>
                <a:r>
                  <a:rPr lang="es-EC" dirty="0"/>
                  <a:t> iteraciones y por consiguiente dividir el total de datos para </a:t>
                </a:r>
                <a14:m>
                  <m:oMath xmlns:m="http://schemas.openxmlformats.org/officeDocument/2006/math">
                    <m:r>
                      <a:rPr lang="es-EC" i="1"/>
                      <m:t>3</m:t>
                    </m:r>
                  </m:oMath>
                </a14:m>
                <a:r>
                  <a:rPr lang="es-EC" dirty="0"/>
                  <a:t> para poder cumplir con las </a:t>
                </a:r>
                <a14:m>
                  <m:oMath xmlns:m="http://schemas.openxmlformats.org/officeDocument/2006/math">
                    <m:r>
                      <a:rPr lang="es-EC" i="1"/>
                      <m:t>3</m:t>
                    </m:r>
                  </m:oMath>
                </a14:m>
                <a:r>
                  <a:rPr lang="es-EC" dirty="0"/>
                  <a:t> iteraciones, tomando en cuenta que el conjunto de datos de entrenamiento va rotando en cada iteración como se explicó en la figura 10.</a:t>
                </a:r>
              </a:p>
              <a:p>
                <a:r>
                  <a:rPr lang="es-EC" dirty="0"/>
                  <a:t> </a:t>
                </a:r>
              </a:p>
              <a:p>
                <a:r>
                  <a:rPr lang="es-EC" dirty="0"/>
                  <a:t>La técnica de </a:t>
                </a:r>
                <a:r>
                  <a:rPr lang="es-EC" i="1" dirty="0"/>
                  <a:t>machine learning</a:t>
                </a:r>
                <a:r>
                  <a:rPr lang="es-EC" dirty="0"/>
                  <a:t> SVR tiene como parámetros de funcionamiento sigma σ y épsilon </a:t>
                </a:r>
                <a14:m>
                  <m:oMath xmlns:m="http://schemas.openxmlformats.org/officeDocument/2006/math">
                    <m:r>
                      <m:rPr>
                        <m:sty m:val="p"/>
                      </m:rPr>
                      <a:rPr lang="es-EC"/>
                      <m:t>ϵ</m:t>
                    </m:r>
                  </m:oMath>
                </a14:m>
                <a:r>
                  <a:rPr lang="es-EC" dirty="0"/>
                  <a:t> que son necesarios optimizar realizando validación cruzada, los valores que puede tomar sigma son: </a:t>
                </a:r>
                <a14:m>
                  <m:oMath xmlns:m="http://schemas.openxmlformats.org/officeDocument/2006/math">
                    <m:r>
                      <a:rPr lang="es-EC" i="1"/>
                      <m:t>0&lt;</m:t>
                    </m:r>
                    <m:r>
                      <m:rPr>
                        <m:sty m:val="p"/>
                      </m:rPr>
                      <a:rPr lang="es-EC"/>
                      <m:t>σ</m:t>
                    </m:r>
                    <m:r>
                      <a:rPr lang="es-EC"/>
                      <m:t>&lt;1</m:t>
                    </m:r>
                  </m:oMath>
                </a14:m>
                <a:r>
                  <a:rPr lang="es-EC" dirty="0"/>
                  <a:t>, mientras que los valores que puede tomar épsilon son: </a:t>
                </a:r>
                <a14:m>
                  <m:oMath xmlns:m="http://schemas.openxmlformats.org/officeDocument/2006/math">
                    <m:r>
                      <a:rPr lang="es-EC" i="1"/>
                      <m:t>0&lt;</m:t>
                    </m:r>
                    <m:r>
                      <m:rPr>
                        <m:sty m:val="p"/>
                      </m:rPr>
                      <a:rPr lang="es-EC"/>
                      <m:t>ϵ</m:t>
                    </m:r>
                    <m:r>
                      <a:rPr lang="es-EC"/>
                      <m:t> </m:t>
                    </m:r>
                    <m:r>
                      <a:rPr lang="es-EC" i="1"/>
                      <m:t>&lt;0.6</m:t>
                    </m:r>
                  </m:oMath>
                </a14:m>
                <a:r>
                  <a:rPr lang="es-EC" dirty="0"/>
                  <a:t>. A través de validación cruzada también se puede obtener el mejor conjunto de datos que minimice el error cuadrático medio </a:t>
                </a:r>
                <a:r>
                  <a:rPr lang="es-EC" i="1" dirty="0"/>
                  <a:t>RMSE.</a:t>
                </a:r>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628651" y="631972"/>
                <a:ext cx="8274048" cy="4247317"/>
              </a:xfrm>
              <a:prstGeom prst="rect">
                <a:avLst/>
              </a:prstGeom>
              <a:blipFill rotWithShape="0">
                <a:blip r:embed="rId2"/>
                <a:stretch>
                  <a:fillRect l="-590" t="-862" r="-1179" b="-1437"/>
                </a:stretch>
              </a:blipFill>
            </p:spPr>
            <p:txBody>
              <a:bodyPr/>
              <a:lstStyle/>
              <a:p>
                <a:r>
                  <a:rPr lang="es-EC">
                    <a:noFill/>
                  </a:rPr>
                  <a:t> </a:t>
                </a:r>
              </a:p>
            </p:txBody>
          </p:sp>
        </mc:Fallback>
      </mc:AlternateContent>
    </p:spTree>
    <p:extLst>
      <p:ext uri="{BB962C8B-B14F-4D97-AF65-F5344CB8AC3E}">
        <p14:creationId xmlns:p14="http://schemas.microsoft.com/office/powerpoint/2010/main" val="688376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073500" y="22014"/>
            <a:ext cx="6867302" cy="584200"/>
          </a:xfrm>
        </p:spPr>
        <p:txBody>
          <a:bodyPr/>
          <a:lstStyle/>
          <a:p>
            <a:r>
              <a:rPr lang="es-EC" dirty="0">
                <a:solidFill>
                  <a:srgbClr val="FF0000"/>
                </a:solidFill>
              </a:rPr>
              <a:t>OPTIMIZACIÓN DE PARAMETROS</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mc:Choice xmlns:a14="http://schemas.microsoft.com/office/drawing/2010/main" Requires="a14">
          <p:sp>
            <p:nvSpPr>
              <p:cNvPr id="5" name="Rectángulo 4"/>
              <p:cNvSpPr/>
              <p:nvPr/>
            </p:nvSpPr>
            <p:spPr>
              <a:xfrm>
                <a:off x="628651" y="631972"/>
                <a:ext cx="8274048" cy="2031325"/>
              </a:xfrm>
              <a:prstGeom prst="rect">
                <a:avLst/>
              </a:prstGeom>
            </p:spPr>
            <p:txBody>
              <a:bodyPr wrap="square">
                <a:spAutoFit/>
              </a:bodyPr>
              <a:lstStyle/>
              <a:p>
                <a:r>
                  <a:rPr lang="es-EC" dirty="0"/>
                  <a:t>Entonces el modelo multivariable se entrena con cada uno de los valores de los parámetros con los que se puede tomar </a:t>
                </a:r>
                <a14:m>
                  <m:oMath xmlns:m="http://schemas.openxmlformats.org/officeDocument/2006/math">
                    <m:r>
                      <m:rPr>
                        <m:sty m:val="p"/>
                      </m:rPr>
                      <a:rPr lang="es-EC"/>
                      <m:t>σ</m:t>
                    </m:r>
                  </m:oMath>
                </a14:m>
                <a:r>
                  <a:rPr lang="es-EC" i="1" dirty="0"/>
                  <a:t> </a:t>
                </a:r>
                <a:r>
                  <a:rPr lang="es-EC" dirty="0"/>
                  <a:t>y</a:t>
                </a:r>
                <a:r>
                  <a:rPr lang="es-EC" i="1" dirty="0"/>
                  <a:t> </a:t>
                </a:r>
                <a14:m>
                  <m:oMath xmlns:m="http://schemas.openxmlformats.org/officeDocument/2006/math">
                    <m:r>
                      <m:rPr>
                        <m:sty m:val="p"/>
                      </m:rPr>
                      <a:rPr lang="es-EC"/>
                      <m:t>ϵ</m:t>
                    </m:r>
                  </m:oMath>
                </a14:m>
                <a:r>
                  <a:rPr lang="es-EC" i="1" dirty="0"/>
                  <a:t>.</a:t>
                </a:r>
                <a:r>
                  <a:rPr lang="es-EC" dirty="0"/>
                  <a:t> En la tabla 9 se puede observar que para entrenar el modelo se realizó las validaciones con un </a:t>
                </a:r>
                <a14:m>
                  <m:oMath xmlns:m="http://schemas.openxmlformats.org/officeDocument/2006/math">
                    <m:r>
                      <m:rPr>
                        <m:sty m:val="p"/>
                      </m:rPr>
                      <a:rPr lang="es-EC"/>
                      <m:t>ϵ</m:t>
                    </m:r>
                  </m:oMath>
                </a14:m>
                <a:r>
                  <a:rPr lang="es-EC" dirty="0"/>
                  <a:t> igual a </a:t>
                </a:r>
                <a14:m>
                  <m:oMath xmlns:m="http://schemas.openxmlformats.org/officeDocument/2006/math">
                    <m:r>
                      <a:rPr lang="es-EC" i="1"/>
                      <m:t>0.1</m:t>
                    </m:r>
                  </m:oMath>
                </a14:m>
                <a:r>
                  <a:rPr lang="es-EC" dirty="0"/>
                  <a:t> que se incrementa hasta llegar a </a:t>
                </a:r>
                <a14:m>
                  <m:oMath xmlns:m="http://schemas.openxmlformats.org/officeDocument/2006/math">
                    <m:r>
                      <a:rPr lang="es-EC" i="1"/>
                      <m:t>0,5</m:t>
                    </m:r>
                  </m:oMath>
                </a14:m>
                <a:r>
                  <a:rPr lang="es-EC" dirty="0"/>
                  <a:t>, mientras que </a:t>
                </a:r>
                <a14:m>
                  <m:oMath xmlns:m="http://schemas.openxmlformats.org/officeDocument/2006/math">
                    <m:r>
                      <m:rPr>
                        <m:sty m:val="p"/>
                      </m:rPr>
                      <a:rPr lang="es-EC"/>
                      <m:t>σ</m:t>
                    </m:r>
                  </m:oMath>
                </a14:m>
                <a:r>
                  <a:rPr lang="es-EC" dirty="0"/>
                  <a:t> toma valores desde </a:t>
                </a:r>
                <a14:m>
                  <m:oMath xmlns:m="http://schemas.openxmlformats.org/officeDocument/2006/math">
                    <m:r>
                      <a:rPr lang="es-EC" i="1"/>
                      <m:t>0.1</m:t>
                    </m:r>
                  </m:oMath>
                </a14:m>
                <a:r>
                  <a:rPr lang="es-EC" dirty="0"/>
                  <a:t> hasta llegar a </a:t>
                </a:r>
                <a14:m>
                  <m:oMath xmlns:m="http://schemas.openxmlformats.org/officeDocument/2006/math">
                    <m:r>
                      <a:rPr lang="es-EC" i="1"/>
                      <m:t>0.9</m:t>
                    </m:r>
                  </m:oMath>
                </a14:m>
                <a:r>
                  <a:rPr lang="es-EC" dirty="0"/>
                  <a:t>, para los dos parámetros se realiza incrementos de </a:t>
                </a:r>
                <a14:m>
                  <m:oMath xmlns:m="http://schemas.openxmlformats.org/officeDocument/2006/math">
                    <m:r>
                      <a:rPr lang="es-EC" i="1"/>
                      <m:t>0.1</m:t>
                    </m:r>
                  </m:oMath>
                </a14:m>
                <a:r>
                  <a:rPr lang="es-EC" dirty="0"/>
                  <a:t>, además se resalta el valor de </a:t>
                </a:r>
                <a14:m>
                  <m:oMath xmlns:m="http://schemas.openxmlformats.org/officeDocument/2006/math">
                    <m:r>
                      <m:rPr>
                        <m:sty m:val="p"/>
                      </m:rPr>
                      <a:rPr lang="es-EC"/>
                      <m:t>σ</m:t>
                    </m:r>
                  </m:oMath>
                </a14:m>
                <a:r>
                  <a:rPr lang="es-EC" dirty="0"/>
                  <a:t> igual a </a:t>
                </a:r>
                <a14:m>
                  <m:oMath xmlns:m="http://schemas.openxmlformats.org/officeDocument/2006/math">
                    <m:r>
                      <a:rPr lang="es-EC" i="1"/>
                      <m:t>0.6</m:t>
                    </m:r>
                  </m:oMath>
                </a14:m>
                <a:r>
                  <a:rPr lang="es-EC" dirty="0"/>
                  <a:t> que es el valor con el que mejor </a:t>
                </a:r>
                <a14:m>
                  <m:oMath xmlns:m="http://schemas.openxmlformats.org/officeDocument/2006/math">
                    <m:r>
                      <a:rPr lang="es-EC" i="1"/>
                      <m:t>𝑅𝑀𝑆𝐸</m:t>
                    </m:r>
                  </m:oMath>
                </a14:m>
                <a:r>
                  <a:rPr lang="es-EC" dirty="0"/>
                  <a:t> ha respondido el modelo entrenado</a:t>
                </a:r>
                <a:r>
                  <a:rPr lang="es-EC" dirty="0" smtClean="0"/>
                  <a:t>.</a:t>
                </a:r>
              </a:p>
              <a:p>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628651" y="631972"/>
                <a:ext cx="8274048" cy="2031325"/>
              </a:xfrm>
              <a:prstGeom prst="rect">
                <a:avLst/>
              </a:prstGeom>
              <a:blipFill rotWithShape="0">
                <a:blip r:embed="rId2"/>
                <a:stretch>
                  <a:fillRect l="-590" t="-1802" r="-1105"/>
                </a:stretch>
              </a:blipFill>
            </p:spPr>
            <p:txBody>
              <a:bodyPr/>
              <a:lstStyle/>
              <a:p>
                <a:r>
                  <a:rPr lang="es-EC">
                    <a:noFill/>
                  </a:rPr>
                  <a:t> </a:t>
                </a:r>
              </a:p>
            </p:txBody>
          </p:sp>
        </mc:Fallback>
      </mc:AlternateContent>
      <p:pic>
        <p:nvPicPr>
          <p:cNvPr id="8" name="Imagen 7"/>
          <p:cNvPicPr>
            <a:picLocks noChangeAspect="1"/>
          </p:cNvPicPr>
          <p:nvPr/>
        </p:nvPicPr>
        <p:blipFill>
          <a:blip r:embed="rId3"/>
          <a:stretch>
            <a:fillRect/>
          </a:stretch>
        </p:blipFill>
        <p:spPr>
          <a:xfrm>
            <a:off x="2463800" y="2358176"/>
            <a:ext cx="4305300" cy="4305300"/>
          </a:xfrm>
          <a:prstGeom prst="rect">
            <a:avLst/>
          </a:prstGeom>
        </p:spPr>
      </p:pic>
    </p:spTree>
    <p:extLst>
      <p:ext uri="{BB962C8B-B14F-4D97-AF65-F5344CB8AC3E}">
        <p14:creationId xmlns:p14="http://schemas.microsoft.com/office/powerpoint/2010/main" val="408384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dirty="0">
                <a:solidFill>
                  <a:srgbClr val="FF0000"/>
                </a:solidFill>
              </a:rPr>
              <a:t>ENTRENAMIENTO DE MODELOS</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2862322"/>
          </a:xfrm>
          <a:prstGeom prst="rect">
            <a:avLst/>
          </a:prstGeom>
        </p:spPr>
        <p:txBody>
          <a:bodyPr wrap="square">
            <a:spAutoFit/>
          </a:bodyPr>
          <a:lstStyle/>
          <a:p>
            <a:pPr lvl="0"/>
            <a:r>
              <a:rPr lang="es-EC" b="1" dirty="0"/>
              <a:t>Generación de Modelos de Regresión Multivariables</a:t>
            </a:r>
          </a:p>
          <a:p>
            <a:r>
              <a:rPr lang="es-EC" dirty="0"/>
              <a:t> </a:t>
            </a:r>
          </a:p>
          <a:p>
            <a:r>
              <a:rPr lang="es-EC" dirty="0"/>
              <a:t>Previo a la generación de los modelos de regresión multivariables por cada área de presión plantar se procesa la información adquirida de los sensores para determinar los datos que corresponden a cada sensor. La información obtenida se almacenó en una matriz de datos de 10000 filas por 63 columnas, donde las filas representan el número de muestras de la respuesta de los sensores mientras que las columnas representan el número de sensores en la plantilla. En la figura 41(b) se puede observar cómo se distribuyeron los sensores en cada área de presión. En consecuencia el número de sensores por cada área se puede observar en la tabla 14.</a:t>
            </a:r>
          </a:p>
        </p:txBody>
      </p:sp>
      <p:pic>
        <p:nvPicPr>
          <p:cNvPr id="7" name="Imagen 6"/>
          <p:cNvPicPr/>
          <p:nvPr/>
        </p:nvPicPr>
        <p:blipFill>
          <a:blip r:embed="rId2"/>
          <a:stretch>
            <a:fillRect/>
          </a:stretch>
        </p:blipFill>
        <p:spPr>
          <a:xfrm>
            <a:off x="3644900" y="3520052"/>
            <a:ext cx="2517457" cy="2716902"/>
          </a:xfrm>
          <a:prstGeom prst="rect">
            <a:avLst/>
          </a:prstGeom>
        </p:spPr>
      </p:pic>
    </p:spTree>
    <p:extLst>
      <p:ext uri="{BB962C8B-B14F-4D97-AF65-F5344CB8AC3E}">
        <p14:creationId xmlns:p14="http://schemas.microsoft.com/office/powerpoint/2010/main" val="145566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dirty="0">
                <a:solidFill>
                  <a:srgbClr val="FF0000"/>
                </a:solidFill>
              </a:rPr>
              <a:t>ENTRENAMIENTO DE MODELOS</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mc:Choice xmlns:a14="http://schemas.microsoft.com/office/drawing/2010/main" Requires="a14">
          <p:sp>
            <p:nvSpPr>
              <p:cNvPr id="5" name="Rectángulo 4"/>
              <p:cNvSpPr/>
              <p:nvPr/>
            </p:nvSpPr>
            <p:spPr>
              <a:xfrm>
                <a:off x="628651" y="631972"/>
                <a:ext cx="8274048" cy="2308324"/>
              </a:xfrm>
              <a:prstGeom prst="rect">
                <a:avLst/>
              </a:prstGeom>
            </p:spPr>
            <p:txBody>
              <a:bodyPr wrap="square">
                <a:spAutoFit/>
              </a:bodyPr>
              <a:lstStyle/>
              <a:p>
                <a:r>
                  <a:rPr lang="es-EC" dirty="0"/>
                  <a:t>Al ejercer presión en cada área delimitada se obtiene una respuesta inmediata de todo el grupo de sensores correspondientes a cada área. Esta respuesta es interpretada como datos de los sensores y almacenados en una variable independiente </a:t>
                </a:r>
                <a14:m>
                  <m:oMath xmlns:m="http://schemas.openxmlformats.org/officeDocument/2006/math">
                    <m:sSub>
                      <m:sSubPr>
                        <m:ctrlPr>
                          <a:rPr lang="es-EC" i="1"/>
                        </m:ctrlPr>
                      </m:sSubPr>
                      <m:e>
                        <m:r>
                          <a:rPr lang="es-EC" i="1"/>
                          <m:t>𝑥</m:t>
                        </m:r>
                      </m:e>
                      <m:sub>
                        <m:r>
                          <a:rPr lang="es-EC" i="1"/>
                          <m:t>𝑛</m:t>
                        </m:r>
                      </m:sub>
                    </m:sSub>
                  </m:oMath>
                </a14:m>
                <a:r>
                  <a:rPr lang="es-EC" dirty="0"/>
                  <a:t> por cada sensor. En total se tendrían 63 variables independientes en donde se ira ordenando cada grupo de variables según la delimitación  de cada área. Cada área viene a ser un modelo de regresión multivariable que en total serían nueve modelos de regresión. En la tabla 14 se puede observar las variables regresoras que se tiene por cada modelo de regresión.</a:t>
                </a:r>
              </a:p>
            </p:txBody>
          </p:sp>
        </mc:Choice>
        <mc:Fallback>
          <p:sp>
            <p:nvSpPr>
              <p:cNvPr id="5" name="Rectángulo 4"/>
              <p:cNvSpPr>
                <a:spLocks noRot="1" noChangeAspect="1" noMove="1" noResize="1" noEditPoints="1" noAdjustHandles="1" noChangeArrowheads="1" noChangeShapeType="1" noTextEdit="1"/>
              </p:cNvSpPr>
              <p:nvPr/>
            </p:nvSpPr>
            <p:spPr>
              <a:xfrm>
                <a:off x="628651" y="631972"/>
                <a:ext cx="8274048" cy="2308324"/>
              </a:xfrm>
              <a:prstGeom prst="rect">
                <a:avLst/>
              </a:prstGeom>
              <a:blipFill rotWithShape="0">
                <a:blip r:embed="rId2"/>
                <a:stretch>
                  <a:fillRect l="-590" t="-1587" r="-884" b="-3439"/>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2459039" y="2940296"/>
            <a:ext cx="4371975" cy="2667000"/>
          </a:xfrm>
          <a:prstGeom prst="rect">
            <a:avLst/>
          </a:prstGeom>
        </p:spPr>
      </p:pic>
    </p:spTree>
    <p:extLst>
      <p:ext uri="{BB962C8B-B14F-4D97-AF65-F5344CB8AC3E}">
        <p14:creationId xmlns:p14="http://schemas.microsoft.com/office/powerpoint/2010/main" val="1450506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dirty="0">
                <a:solidFill>
                  <a:srgbClr val="FF0000"/>
                </a:solidFill>
              </a:rPr>
              <a:t>ENTRENAMIENTO DE MODELOS</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mc:AlternateContent xmlns:mc="http://schemas.openxmlformats.org/markup-compatibility/2006">
        <mc:Choice xmlns:a14="http://schemas.microsoft.com/office/drawing/2010/main" Requires="a14">
          <p:sp>
            <p:nvSpPr>
              <p:cNvPr id="5" name="Rectángulo 4"/>
              <p:cNvSpPr/>
              <p:nvPr/>
            </p:nvSpPr>
            <p:spPr>
              <a:xfrm>
                <a:off x="628651" y="631972"/>
                <a:ext cx="8274048" cy="2308324"/>
              </a:xfrm>
              <a:prstGeom prst="rect">
                <a:avLst/>
              </a:prstGeom>
            </p:spPr>
            <p:txBody>
              <a:bodyPr wrap="square">
                <a:spAutoFit/>
              </a:bodyPr>
              <a:lstStyle/>
              <a:p>
                <a:r>
                  <a:rPr lang="es-EC" dirty="0"/>
                  <a:t>Al ejercer presión en cada área delimitada se obtiene una respuesta inmediata de todo el grupo de sensores correspondientes a cada área. Esta respuesta es interpretada como datos de los sensores y almacenados en una variable independiente </a:t>
                </a:r>
                <a14:m>
                  <m:oMath xmlns:m="http://schemas.openxmlformats.org/officeDocument/2006/math">
                    <m:sSub>
                      <m:sSubPr>
                        <m:ctrlPr>
                          <a:rPr lang="es-EC" i="1"/>
                        </m:ctrlPr>
                      </m:sSubPr>
                      <m:e>
                        <m:r>
                          <a:rPr lang="es-EC" i="1"/>
                          <m:t>𝑥</m:t>
                        </m:r>
                      </m:e>
                      <m:sub>
                        <m:r>
                          <a:rPr lang="es-EC" i="1"/>
                          <m:t>𝑛</m:t>
                        </m:r>
                      </m:sub>
                    </m:sSub>
                  </m:oMath>
                </a14:m>
                <a:r>
                  <a:rPr lang="es-EC" dirty="0"/>
                  <a:t> por cada sensor. En total se tendrían 63 variables independientes en donde se ira ordenando cada grupo de variables según la delimitación  de cada área. Cada área viene a ser un modelo de regresión multivariable que en total serían nueve modelos de regresión. En la tabla 14 se puede observar las variables regresoras que se tiene por cada modelo de regresión.</a:t>
                </a:r>
              </a:p>
            </p:txBody>
          </p:sp>
        </mc:Choice>
        <mc:Fallback>
          <p:sp>
            <p:nvSpPr>
              <p:cNvPr id="5" name="Rectángulo 4"/>
              <p:cNvSpPr>
                <a:spLocks noRot="1" noChangeAspect="1" noMove="1" noResize="1" noEditPoints="1" noAdjustHandles="1" noChangeArrowheads="1" noChangeShapeType="1" noTextEdit="1"/>
              </p:cNvSpPr>
              <p:nvPr/>
            </p:nvSpPr>
            <p:spPr>
              <a:xfrm>
                <a:off x="628651" y="631972"/>
                <a:ext cx="8274048" cy="2308324"/>
              </a:xfrm>
              <a:prstGeom prst="rect">
                <a:avLst/>
              </a:prstGeom>
              <a:blipFill rotWithShape="0">
                <a:blip r:embed="rId2"/>
                <a:stretch>
                  <a:fillRect l="-590" t="-1587" r="-884" b="-3439"/>
                </a:stretch>
              </a:blipFill>
            </p:spPr>
            <p:txBody>
              <a:bodyPr/>
              <a:lstStyle/>
              <a:p>
                <a:r>
                  <a:rPr lang="es-EC">
                    <a:noFill/>
                  </a:rPr>
                  <a:t> </a:t>
                </a:r>
              </a:p>
            </p:txBody>
          </p:sp>
        </mc:Fallback>
      </mc:AlternateContent>
      <p:pic>
        <p:nvPicPr>
          <p:cNvPr id="4" name="Imagen 3"/>
          <p:cNvPicPr>
            <a:picLocks noChangeAspect="1"/>
          </p:cNvPicPr>
          <p:nvPr/>
        </p:nvPicPr>
        <p:blipFill>
          <a:blip r:embed="rId3"/>
          <a:stretch>
            <a:fillRect/>
          </a:stretch>
        </p:blipFill>
        <p:spPr>
          <a:xfrm>
            <a:off x="2459039" y="2940296"/>
            <a:ext cx="4371975" cy="2667000"/>
          </a:xfrm>
          <a:prstGeom prst="rect">
            <a:avLst/>
          </a:prstGeom>
        </p:spPr>
      </p:pic>
    </p:spTree>
    <p:extLst>
      <p:ext uri="{BB962C8B-B14F-4D97-AF65-F5344CB8AC3E}">
        <p14:creationId xmlns:p14="http://schemas.microsoft.com/office/powerpoint/2010/main" val="231950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dirty="0">
                <a:solidFill>
                  <a:srgbClr val="FF0000"/>
                </a:solidFill>
              </a:rPr>
              <a:t>ENTRENAMIENTO DE MODELOS</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2862322"/>
          </a:xfrm>
          <a:prstGeom prst="rect">
            <a:avLst/>
          </a:prstGeom>
        </p:spPr>
        <p:txBody>
          <a:bodyPr wrap="square">
            <a:spAutoFit/>
          </a:bodyPr>
          <a:lstStyle/>
          <a:p>
            <a:pPr lvl="0"/>
            <a:r>
              <a:rPr lang="es-EC" b="1" dirty="0"/>
              <a:t>Entrenamiento de Modelos de Regresión Multivariables</a:t>
            </a:r>
          </a:p>
          <a:p>
            <a:r>
              <a:rPr lang="es-EC" dirty="0"/>
              <a:t> </a:t>
            </a:r>
          </a:p>
          <a:p>
            <a:r>
              <a:rPr lang="es-EC" dirty="0"/>
              <a:t>De las cinco pruebas obtenidas en el laboratorio de mecánica de los materiales, se seleccionaron tres pruebas para la generación de los modelos de entrenamiento de regresión multivariables. En cada modelo de regresión se aplicó </a:t>
            </a:r>
            <a:r>
              <a:rPr lang="es-EC" i="1" dirty="0"/>
              <a:t>k-fold cross validation</a:t>
            </a:r>
            <a:r>
              <a:rPr lang="es-EC" dirty="0"/>
              <a:t>, con un k=10, es decir que se hizo diez iteraciones por modelo. En cada iteración se rota continuamente el bloque de datos para entrenamiento, siendo el bloque de datos del mismo tamaño en cada iteración para poder cumplir con las diez iteraciones del total del conjunto de datos. En la figura 42 se puede observar las diez iteraciones que se realizó rotando el bloque de datos de entrenamiento.</a:t>
            </a:r>
          </a:p>
        </p:txBody>
      </p:sp>
      <p:pic>
        <p:nvPicPr>
          <p:cNvPr id="7" name="Imagen 6"/>
          <p:cNvPicPr/>
          <p:nvPr/>
        </p:nvPicPr>
        <p:blipFill rotWithShape="1">
          <a:blip r:embed="rId2"/>
          <a:srcRect l="1461" r="182"/>
          <a:stretch/>
        </p:blipFill>
        <p:spPr bwMode="auto">
          <a:xfrm>
            <a:off x="2504281" y="3429448"/>
            <a:ext cx="4522788" cy="2677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932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dirty="0">
                <a:solidFill>
                  <a:srgbClr val="FF0000"/>
                </a:solidFill>
              </a:rPr>
              <a:t>ENTRENAMIENTO DE MODELOS</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mc:AlternateContent xmlns:mc="http://schemas.openxmlformats.org/markup-compatibility/2006">
        <mc:Choice xmlns:a14="http://schemas.microsoft.com/office/drawing/2010/main" Requires="a14">
          <p:sp>
            <p:nvSpPr>
              <p:cNvPr id="4" name="Rectángulo 3"/>
              <p:cNvSpPr/>
              <p:nvPr/>
            </p:nvSpPr>
            <p:spPr>
              <a:xfrm>
                <a:off x="476251" y="736601"/>
                <a:ext cx="8286749" cy="3993978"/>
              </a:xfrm>
              <a:prstGeom prst="rect">
                <a:avLst/>
              </a:prstGeom>
            </p:spPr>
            <p:txBody>
              <a:bodyPr wrap="square">
                <a:spAutoFit/>
              </a:bodyPr>
              <a:lstStyle/>
              <a:p>
                <a:pPr lvl="0" algn="just">
                  <a:lnSpc>
                    <a:spcPct val="150000"/>
                  </a:lnSpc>
                  <a:spcBef>
                    <a:spcPts val="1000"/>
                  </a:spcBef>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Optimización de Parámetros con Cross Validation</a:t>
                </a:r>
              </a:p>
              <a:p>
                <a:pPr indent="288290"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s-EC" dirty="0">
                    <a:effectLst/>
                    <a:ea typeface="Calibri" panose="020F0502020204030204" pitchFamily="34" charset="0"/>
                  </a:rPr>
                  <a:t>En la optimización de parámetros se conserva el valor de </a:t>
                </a:r>
                <a14:m>
                  <m:oMath xmlns:m="http://schemas.openxmlformats.org/officeDocument/2006/math">
                    <m:r>
                      <a:rPr lang="es-EC" sz="2000" i="1">
                        <a:effectLst/>
                        <a:ea typeface="Calibri" panose="020F0502020204030204" pitchFamily="34" charset="0"/>
                        <a:cs typeface="Times New Roman" panose="02020603050405020304" pitchFamily="18" charset="0"/>
                      </a:rPr>
                      <m:t>𝜖</m:t>
                    </m:r>
                  </m:oMath>
                </a14:m>
                <a:r>
                  <a:rPr lang="es-EC" dirty="0">
                    <a:effectLst/>
                    <a:ea typeface="Calibri" panose="020F0502020204030204" pitchFamily="34" charset="0"/>
                  </a:rPr>
                  <a:t> igual a 0.1 pues se toma en consideración las recomendaciones de los autores del algoritmo de ‘kernlab’ (</a:t>
                </a:r>
                <a:r>
                  <a:rPr lang="es-EC" dirty="0" err="1">
                    <a:effectLst/>
                    <a:ea typeface="Calibri" panose="020F0502020204030204" pitchFamily="34" charset="0"/>
                  </a:rPr>
                  <a:t>Karatzoglou</a:t>
                </a:r>
                <a:r>
                  <a:rPr lang="es-EC" dirty="0">
                    <a:effectLst/>
                    <a:ea typeface="Calibri" panose="020F0502020204030204" pitchFamily="34" charset="0"/>
                  </a:rPr>
                  <a:t>, </a:t>
                </a:r>
                <a:r>
                  <a:rPr lang="es-EC" dirty="0" err="1">
                    <a:effectLst/>
                    <a:ea typeface="Calibri" panose="020F0502020204030204" pitchFamily="34" charset="0"/>
                  </a:rPr>
                  <a:t>Smola</a:t>
                </a:r>
                <a:r>
                  <a:rPr lang="es-EC" dirty="0">
                    <a:effectLst/>
                    <a:ea typeface="Calibri" panose="020F0502020204030204" pitchFamily="34" charset="0"/>
                  </a:rPr>
                  <a:t>, &amp; </a:t>
                </a:r>
                <a:r>
                  <a:rPr lang="es-EC" dirty="0" err="1">
                    <a:effectLst/>
                    <a:ea typeface="Calibri" panose="020F0502020204030204" pitchFamily="34" charset="0"/>
                  </a:rPr>
                  <a:t>Hornik</a:t>
                </a:r>
                <a:r>
                  <a:rPr lang="es-EC" dirty="0">
                    <a:effectLst/>
                    <a:ea typeface="Calibri" panose="020F0502020204030204" pitchFamily="34" charset="0"/>
                  </a:rPr>
                  <a:t>, 2016) que viene dado por </a:t>
                </a:r>
                <a:r>
                  <a:rPr lang="es-EC" i="1" dirty="0">
                    <a:effectLst/>
                    <a:ea typeface="Calibri" panose="020F0502020204030204" pitchFamily="34" charset="0"/>
                  </a:rPr>
                  <a:t>default</a:t>
                </a:r>
                <a:r>
                  <a:rPr lang="es-EC" dirty="0">
                    <a:effectLst/>
                    <a:ea typeface="Calibri" panose="020F0502020204030204" pitchFamily="34" charset="0"/>
                  </a:rPr>
                  <a:t>, mientras que </a:t>
                </a:r>
                <a14:m>
                  <m:oMath xmlns:m="http://schemas.openxmlformats.org/officeDocument/2006/math">
                    <m:r>
                      <a:rPr lang="es-EC" i="1">
                        <a:effectLst/>
                        <a:ea typeface="Calibri" panose="020F0502020204030204" pitchFamily="34" charset="0"/>
                        <a:cs typeface="Times New Roman" panose="02020603050405020304" pitchFamily="18" charset="0"/>
                      </a:rPr>
                      <m:t>𝜎</m:t>
                    </m:r>
                  </m:oMath>
                </a14:m>
                <a:r>
                  <a:rPr lang="es-EC" dirty="0">
                    <a:effectLst/>
                    <a:ea typeface="Calibri" panose="020F0502020204030204" pitchFamily="34" charset="0"/>
                  </a:rPr>
                  <a:t> está dado por valores desde 0.1 hasta 0.9. En consecuencia procedemos con la optimación usando </a:t>
                </a:r>
                <a:r>
                  <a:rPr lang="es-EC" i="1" dirty="0">
                    <a:effectLst/>
                    <a:ea typeface="Calibri" panose="020F0502020204030204" pitchFamily="34" charset="0"/>
                  </a:rPr>
                  <a:t>k-fold cross validation</a:t>
                </a:r>
                <a:r>
                  <a:rPr lang="es-EC" dirty="0">
                    <a:effectLst/>
                    <a:ea typeface="Calibri" panose="020F0502020204030204" pitchFamily="34" charset="0"/>
                  </a:rPr>
                  <a:t> con k=10 visible en la figura 41. En las tablas desde la 11 hasta la 19 se encontrarán los datos correspondientes a la optimización de parámetros de los modelos de regresión que representarán las diferentes áreas de presión. En las tablas desde la 11 hasta la 19 se incluyó además el valor de error cuadrático medio de validación cruzada (RMSECV) que corresponde a la media de todos los valores de RMSE obtenidos en cada iteración </a:t>
                </a:r>
                <a14:m>
                  <m:oMath xmlns:m="http://schemas.openxmlformats.org/officeDocument/2006/math">
                    <m:r>
                      <a:rPr lang="es-EC" i="1">
                        <a:effectLst/>
                        <a:ea typeface="Calibri" panose="020F0502020204030204" pitchFamily="34" charset="0"/>
                        <a:cs typeface="Times New Roman" panose="02020603050405020304" pitchFamily="18" charset="0"/>
                      </a:rPr>
                      <m:t>𝑘</m:t>
                    </m:r>
                  </m:oMath>
                </a14:m>
                <a:r>
                  <a:rPr lang="es-EC" dirty="0">
                    <a:effectLst/>
                    <a:ea typeface="Calibri" panose="020F0502020204030204" pitchFamily="34" charset="0"/>
                  </a:rPr>
                  <a:t>, este parámetro es usado como guía para obtener el valor más “óptimo” del parámetro </a:t>
                </a:r>
                <a14:m>
                  <m:oMath xmlns:m="http://schemas.openxmlformats.org/officeDocument/2006/math">
                    <m:r>
                      <a:rPr lang="es-EC" i="1">
                        <a:effectLst/>
                        <a:ea typeface="Calibri" panose="020F0502020204030204" pitchFamily="34" charset="0"/>
                        <a:cs typeface="Times New Roman" panose="02020603050405020304" pitchFamily="18" charset="0"/>
                      </a:rPr>
                      <m:t>𝜎</m:t>
                    </m:r>
                  </m:oMath>
                </a14:m>
                <a:r>
                  <a:rPr lang="es-EC" i="1" dirty="0">
                    <a:effectLst/>
                    <a:ea typeface="Calibri" panose="020F0502020204030204" pitchFamily="34" charset="0"/>
                  </a:rPr>
                  <a:t>.</a:t>
                </a:r>
                <a:r>
                  <a:rPr lang="es-EC" dirty="0">
                    <a:effectLst/>
                    <a:ea typeface="Calibri" panose="020F0502020204030204" pitchFamily="34" charset="0"/>
                  </a:rPr>
                  <a:t> </a:t>
                </a:r>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476251" y="736601"/>
                <a:ext cx="8286749" cy="3993978"/>
              </a:xfrm>
              <a:prstGeom prst="rect">
                <a:avLst/>
              </a:prstGeom>
              <a:blipFill rotWithShape="0">
                <a:blip r:embed="rId2"/>
                <a:stretch>
                  <a:fillRect l="-588" r="-1176" b="-1527"/>
                </a:stretch>
              </a:blipFill>
            </p:spPr>
            <p:txBody>
              <a:bodyPr/>
              <a:lstStyle/>
              <a:p>
                <a:r>
                  <a:rPr lang="es-EC">
                    <a:noFill/>
                  </a:rPr>
                  <a:t> </a:t>
                </a:r>
              </a:p>
            </p:txBody>
          </p:sp>
        </mc:Fallback>
      </mc:AlternateContent>
    </p:spTree>
    <p:extLst>
      <p:ext uri="{BB962C8B-B14F-4D97-AF65-F5344CB8AC3E}">
        <p14:creationId xmlns:p14="http://schemas.microsoft.com/office/powerpoint/2010/main" val="3145759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dirty="0">
                <a:solidFill>
                  <a:srgbClr val="FF0000"/>
                </a:solidFill>
              </a:rPr>
              <a:t>ENTRENAMIENTO DE MODELOS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2098527"/>
              </a:xfrm>
            </p:spPr>
            <p:txBody>
              <a:bodyPr>
                <a:normAutofit/>
              </a:bodyPr>
              <a:lstStyle/>
              <a:p>
                <a:r>
                  <a:rPr lang="es-EC" sz="2000" dirty="0">
                    <a:latin typeface="+mn-lt"/>
                  </a:rPr>
                  <a:t>exponen las gráficas correspondientes a los modelos de calibración los cuales se obtuvieron con los modelos de regresión generados con tres experimentos por cada área de presión plantar, que a la vez los mismos tres experimentos fueron utilizados para realizar el test del modelo y ver cuán efectivo puede llegar a ser. Los datos de </a:t>
                </a:r>
                <a14:m>
                  <m:oMath xmlns:m="http://schemas.openxmlformats.org/officeDocument/2006/math">
                    <m:r>
                      <m:rPr>
                        <m:sty m:val="p"/>
                      </m:rPr>
                      <a:rPr lang="es-EC" sz="2000">
                        <a:latin typeface="+mn-lt"/>
                      </a:rPr>
                      <m:t>RMSE</m:t>
                    </m:r>
                    <m:r>
                      <a:rPr lang="es-EC" sz="2000">
                        <a:latin typeface="+mn-lt"/>
                      </a:rPr>
                      <m:t> </m:t>
                    </m:r>
                    <m:r>
                      <m:rPr>
                        <m:sty m:val="p"/>
                      </m:rPr>
                      <a:rPr lang="es-EC" sz="2000">
                        <a:latin typeface="+mn-lt"/>
                      </a:rPr>
                      <m:t>y</m:t>
                    </m:r>
                    <m:r>
                      <a:rPr lang="es-EC" sz="2000">
                        <a:latin typeface="+mn-lt"/>
                      </a:rPr>
                      <m:t> </m:t>
                    </m:r>
                    <m:sSup>
                      <m:sSupPr>
                        <m:ctrlPr>
                          <a:rPr lang="es-EC" sz="2000" i="1">
                            <a:latin typeface="+mn-lt"/>
                          </a:rPr>
                        </m:ctrlPr>
                      </m:sSupPr>
                      <m:e>
                        <m:r>
                          <a:rPr lang="es-EC" sz="2000" i="1">
                            <a:latin typeface="+mn-lt"/>
                          </a:rPr>
                          <m:t>𝑅</m:t>
                        </m:r>
                      </m:e>
                      <m:sup>
                        <m:r>
                          <a:rPr lang="es-EC" sz="2000">
                            <a:latin typeface="+mn-lt"/>
                          </a:rPr>
                          <m:t>2</m:t>
                        </m:r>
                      </m:sup>
                    </m:sSup>
                  </m:oMath>
                </a14:m>
                <a:r>
                  <a:rPr lang="es-EC" sz="2000" dirty="0">
                    <a:latin typeface="+mn-lt"/>
                  </a:rPr>
                  <a:t> pueden llegar a variar con experimentos nuevos que se usarán para estimar la fuerza aplicada.</a:t>
                </a:r>
              </a:p>
              <a:p>
                <a:endParaRPr lang="es-EC" dirty="0" smtClean="0"/>
              </a:p>
              <a:p>
                <a:pPr marL="0" indent="0">
                  <a:buNone/>
                </a:pPr>
                <a:endParaRPr lang="es-EC" b="1" dirty="0"/>
              </a:p>
            </p:txBody>
          </p:sp>
        </mc:Choice>
        <mc:Fallback>
          <p:sp>
            <p:nvSpPr>
              <p:cNvPr id="3" name="Marcador de contenido 2">
                <a:extLst>
                  <a:ext uri="{FF2B5EF4-FFF2-40B4-BE49-F238E27FC236}">
                    <a16:creationId xmlns:a16="http://schemas.microsoft.com/office/drawing/2014/main" xmlns=""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2098527"/>
              </a:xfrm>
              <a:blipFill rotWithShape="0">
                <a:blip r:embed="rId2"/>
                <a:stretch>
                  <a:fillRect l="-660" t="-3198" r="-220"/>
                </a:stretch>
              </a:blipFill>
            </p:spPr>
            <p:txBody>
              <a:bodyPr/>
              <a:lstStyle/>
              <a:p>
                <a:r>
                  <a:rPr lang="es-EC">
                    <a:noFill/>
                  </a:rPr>
                  <a:t> </a:t>
                </a:r>
              </a:p>
            </p:txBody>
          </p:sp>
        </mc:Fallback>
      </mc:AlternateContent>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mc:AlternateContent xmlns:mc="http://schemas.openxmlformats.org/markup-compatibility/2006">
        <mc:Choice xmlns:a14="http://schemas.microsoft.com/office/drawing/2010/main" Requires="a14">
          <p:sp>
            <p:nvSpPr>
              <p:cNvPr id="7" name="Rectángulo 6"/>
              <p:cNvSpPr/>
              <p:nvPr/>
            </p:nvSpPr>
            <p:spPr>
              <a:xfrm>
                <a:off x="628651" y="2651406"/>
                <a:ext cx="3498849" cy="784830"/>
              </a:xfrm>
              <a:prstGeom prst="rect">
                <a:avLst/>
              </a:prstGeom>
            </p:spPr>
            <p:txBody>
              <a:bodyPr wrap="square">
                <a:spAutoFit/>
              </a:bodyPr>
              <a:lstStyle/>
              <a:p>
                <a:pPr indent="28829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Área dedo hallux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RMSE</m:t>
                      </m:r>
                      <m:r>
                        <a:rPr lang="es-EC">
                          <a:effectLst/>
                          <a:latin typeface="Cambria Math" panose="02040503050406030204" pitchFamily="18" charset="0"/>
                          <a:ea typeface="Calibri" panose="020F0502020204030204" pitchFamily="34" charset="0"/>
                          <a:cs typeface="Times New Roman" panose="02020603050405020304" pitchFamily="18" charset="0"/>
                        </a:rPr>
                        <m:t>=2.47% </m:t>
                      </m:r>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y</m:t>
                      </m:r>
                      <m:r>
                        <a:rPr lang="es-EC">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i="1">
                              <a:effectLst/>
                              <a:latin typeface="Cambria Math" panose="020405030504060302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𝑅</m:t>
                          </m:r>
                        </m:e>
                        <m:sup>
                          <m:r>
                            <a:rPr lang="es-EC">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a:effectLst/>
                          <a:latin typeface="Cambria Math" panose="02040503050406030204" pitchFamily="18" charset="0"/>
                          <a:ea typeface="Calibri" panose="020F0502020204030204" pitchFamily="34" charset="0"/>
                          <a:cs typeface="Times New Roman" panose="02020603050405020304" pitchFamily="18" charset="0"/>
                        </a:rPr>
                        <m:t>=98.44% </m:t>
                      </m:r>
                    </m:oMath>
                  </m:oMathPara>
                </a14:m>
                <a:endParaRPr lang="es-EC" dirty="0"/>
              </a:p>
            </p:txBody>
          </p:sp>
        </mc:Choice>
        <mc:Fallback>
          <p:sp>
            <p:nvSpPr>
              <p:cNvPr id="7" name="Rectángulo 6"/>
              <p:cNvSpPr>
                <a:spLocks noRot="1" noChangeAspect="1" noMove="1" noResize="1" noEditPoints="1" noAdjustHandles="1" noChangeArrowheads="1" noChangeShapeType="1" noTextEdit="1"/>
              </p:cNvSpPr>
              <p:nvPr/>
            </p:nvSpPr>
            <p:spPr>
              <a:xfrm>
                <a:off x="628651" y="2651406"/>
                <a:ext cx="3498849" cy="784830"/>
              </a:xfrm>
              <a:prstGeom prst="rect">
                <a:avLst/>
              </a:prstGeom>
              <a:blipFill rotWithShape="0">
                <a:blip r:embed="rId3"/>
                <a:stretch>
                  <a:fillRect b="-2326"/>
                </a:stretch>
              </a:blipFill>
            </p:spPr>
            <p:txBody>
              <a:bodyPr/>
              <a:lstStyle/>
              <a:p>
                <a:r>
                  <a:rPr lang="es-EC">
                    <a:noFill/>
                  </a:rPr>
                  <a:t> </a:t>
                </a:r>
              </a:p>
            </p:txBody>
          </p:sp>
        </mc:Fallback>
      </mc:AlternateContent>
      <p:pic>
        <p:nvPicPr>
          <p:cNvPr id="8" name="Imagen 7"/>
          <p:cNvPicPr/>
          <p:nvPr/>
        </p:nvPicPr>
        <p:blipFill rotWithShape="1">
          <a:blip r:embed="rId4"/>
          <a:srcRect t="10384"/>
          <a:stretch/>
        </p:blipFill>
        <p:spPr>
          <a:xfrm>
            <a:off x="136638" y="3436236"/>
            <a:ext cx="4428901" cy="2502732"/>
          </a:xfrm>
          <a:prstGeom prst="rect">
            <a:avLst/>
          </a:prstGeom>
        </p:spPr>
      </p:pic>
      <mc:AlternateContent xmlns:mc="http://schemas.openxmlformats.org/markup-compatibility/2006">
        <mc:Choice xmlns:a14="http://schemas.microsoft.com/office/drawing/2010/main" Requires="a14">
          <p:sp>
            <p:nvSpPr>
              <p:cNvPr id="9" name="Rectángulo 8"/>
              <p:cNvSpPr/>
              <p:nvPr/>
            </p:nvSpPr>
            <p:spPr>
              <a:xfrm>
                <a:off x="5209952" y="2571684"/>
                <a:ext cx="4076700" cy="923330"/>
              </a:xfrm>
              <a:prstGeom prst="rect">
                <a:avLst/>
              </a:prstGeom>
            </p:spPr>
            <p:txBody>
              <a:bodyPr wrap="square">
                <a:spAutoFit/>
              </a:bodyPr>
              <a:lstStyle/>
              <a:p>
                <a:pPr indent="28829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Área dedos menores del pie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a:p>
                <a:pPr indent="28829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𝑅𝑀𝑆𝐸</m:t>
                      </m:r>
                      <m:r>
                        <a:rPr lang="es-EC">
                          <a:effectLst/>
                          <a:latin typeface="Cambria Math" panose="02040503050406030204" pitchFamily="18" charset="0"/>
                          <a:ea typeface="Calibri" panose="020F0502020204030204" pitchFamily="34" charset="0"/>
                          <a:cs typeface="Times New Roman" panose="02020603050405020304" pitchFamily="18" charset="0"/>
                        </a:rPr>
                        <m:t>=1.62% </m:t>
                      </m:r>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y</m:t>
                      </m:r>
                      <m:r>
                        <a:rPr lang="es-EC">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𝑅</m:t>
                          </m:r>
                        </m:e>
                        <m:sup>
                          <m:r>
                            <a:rPr lang="es-EC">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a:effectLst/>
                          <a:latin typeface="Cambria Math" panose="02040503050406030204" pitchFamily="18" charset="0"/>
                          <a:ea typeface="Calibri" panose="020F0502020204030204" pitchFamily="34" charset="0"/>
                          <a:cs typeface="Times New Roman" panose="02020603050405020304" pitchFamily="18" charset="0"/>
                        </a:rPr>
                        <m:t>=98.69% </m:t>
                      </m:r>
                    </m:oMath>
                  </m:oMathPara>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Rectángulo 8"/>
              <p:cNvSpPr>
                <a:spLocks noRot="1" noChangeAspect="1" noMove="1" noResize="1" noEditPoints="1" noAdjustHandles="1" noChangeArrowheads="1" noChangeShapeType="1" noTextEdit="1"/>
              </p:cNvSpPr>
              <p:nvPr/>
            </p:nvSpPr>
            <p:spPr>
              <a:xfrm>
                <a:off x="5209952" y="2571684"/>
                <a:ext cx="4076700" cy="923330"/>
              </a:xfrm>
              <a:prstGeom prst="rect">
                <a:avLst/>
              </a:prstGeom>
              <a:blipFill rotWithShape="0">
                <a:blip r:embed="rId5"/>
                <a:stretch>
                  <a:fillRect/>
                </a:stretch>
              </a:blipFill>
            </p:spPr>
            <p:txBody>
              <a:bodyPr/>
              <a:lstStyle/>
              <a:p>
                <a:r>
                  <a:rPr lang="es-EC">
                    <a:noFill/>
                  </a:rPr>
                  <a:t> </a:t>
                </a:r>
              </a:p>
            </p:txBody>
          </p:sp>
        </mc:Fallback>
      </mc:AlternateContent>
      <p:pic>
        <p:nvPicPr>
          <p:cNvPr id="10" name="Imagen 9"/>
          <p:cNvPicPr/>
          <p:nvPr/>
        </p:nvPicPr>
        <p:blipFill rotWithShape="1">
          <a:blip r:embed="rId6"/>
          <a:srcRect t="9785"/>
          <a:stretch/>
        </p:blipFill>
        <p:spPr>
          <a:xfrm>
            <a:off x="4765341" y="3360969"/>
            <a:ext cx="4229099" cy="2653265"/>
          </a:xfrm>
          <a:prstGeom prst="rect">
            <a:avLst/>
          </a:prstGeom>
        </p:spPr>
      </p:pic>
    </p:spTree>
    <p:extLst>
      <p:ext uri="{BB962C8B-B14F-4D97-AF65-F5344CB8AC3E}">
        <p14:creationId xmlns:p14="http://schemas.microsoft.com/office/powerpoint/2010/main" val="1578373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318197" y="22014"/>
            <a:ext cx="6622605" cy="584200"/>
          </a:xfrm>
        </p:spPr>
        <p:txBody>
          <a:bodyPr/>
          <a:lstStyle/>
          <a:p>
            <a:r>
              <a:rPr lang="es-EC" sz="3600" dirty="0">
                <a:solidFill>
                  <a:srgbClr val="FF0000"/>
                </a:solidFill>
              </a:rPr>
              <a:t>VALIDACIÓN DE MODELOS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2098527"/>
              </a:xfrm>
            </p:spPr>
            <p:txBody>
              <a:bodyPr>
                <a:normAutofit/>
              </a:bodyPr>
              <a:lstStyle/>
              <a:p>
                <a:r>
                  <a:rPr lang="es-EC" sz="2000" dirty="0">
                    <a:latin typeface="+mn-lt"/>
                  </a:rPr>
                  <a:t>A continuación se exponen los resultados obtenidos en la predicción y pruebas de validación de los modelos multivariables. Los valores </a:t>
                </a:r>
                <a14:m>
                  <m:oMath xmlns:m="http://schemas.openxmlformats.org/officeDocument/2006/math">
                    <m:r>
                      <a:rPr lang="es-EC" sz="2000" i="1">
                        <a:latin typeface="+mn-lt"/>
                      </a:rPr>
                      <m:t>𝑅𝑀𝑆𝐸</m:t>
                    </m:r>
                    <m:r>
                      <a:rPr lang="es-EC" sz="2000">
                        <a:latin typeface="+mn-lt"/>
                      </a:rPr>
                      <m:t> </m:t>
                    </m:r>
                    <m:r>
                      <m:rPr>
                        <m:sty m:val="p"/>
                      </m:rPr>
                      <a:rPr lang="es-EC" sz="2000">
                        <a:latin typeface="+mn-lt"/>
                      </a:rPr>
                      <m:t>y</m:t>
                    </m:r>
                    <m:r>
                      <a:rPr lang="es-EC" sz="2000">
                        <a:latin typeface="+mn-lt"/>
                      </a:rPr>
                      <m:t> </m:t>
                    </m:r>
                    <m:sSup>
                      <m:sSupPr>
                        <m:ctrlPr>
                          <a:rPr lang="es-EC" sz="2000" i="1">
                            <a:latin typeface="+mn-lt"/>
                          </a:rPr>
                        </m:ctrlPr>
                      </m:sSupPr>
                      <m:e>
                        <m:r>
                          <a:rPr lang="es-EC" sz="2000" i="1">
                            <a:latin typeface="+mn-lt"/>
                          </a:rPr>
                          <m:t>𝑅</m:t>
                        </m:r>
                      </m:e>
                      <m:sup>
                        <m:r>
                          <a:rPr lang="es-EC" sz="2000">
                            <a:latin typeface="+mn-lt"/>
                          </a:rPr>
                          <m:t>2</m:t>
                        </m:r>
                      </m:sup>
                    </m:sSup>
                  </m:oMath>
                </a14:m>
                <a:r>
                  <a:rPr lang="es-EC" sz="2000" dirty="0">
                    <a:latin typeface="+mn-lt"/>
                  </a:rPr>
                  <a:t> muestran una guía de la capacidad de predicción que tiene cada modelo expuesto desde la figura 52 hasta la figura 60 correspondientes a cada área de presión. Cabe recalcar que las pruebas de predicción se han obtenido con los dos experimentos finales obtenidos en el diseño de protocolo de experimentos</a:t>
                </a:r>
                <a:r>
                  <a:rPr lang="es-EC" sz="2000" dirty="0" smtClean="0">
                    <a:latin typeface="+mn-lt"/>
                  </a:rPr>
                  <a:t>.</a:t>
                </a:r>
                <a:r>
                  <a:rPr lang="es-EC" sz="2000" dirty="0"/>
                  <a:t> </a:t>
                </a:r>
              </a:p>
              <a:p>
                <a:endParaRPr lang="es-EC" dirty="0" smtClean="0"/>
              </a:p>
              <a:p>
                <a:pPr marL="0" indent="0">
                  <a:buNone/>
                </a:pPr>
                <a:endParaRPr lang="es-EC" b="1" dirty="0"/>
              </a:p>
            </p:txBody>
          </p:sp>
        </mc:Choice>
        <mc:Fallback>
          <p:sp>
            <p:nvSpPr>
              <p:cNvPr id="3" name="Marcador de contenido 2">
                <a:extLst>
                  <a:ext uri="{FF2B5EF4-FFF2-40B4-BE49-F238E27FC236}">
                    <a16:creationId xmlns:a16="http://schemas.microsoft.com/office/drawing/2014/main" xmlns=""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2098527"/>
              </a:xfrm>
              <a:blipFill rotWithShape="0">
                <a:blip r:embed="rId2"/>
                <a:stretch>
                  <a:fillRect l="-660" t="-3198" r="-1393" b="-2326"/>
                </a:stretch>
              </a:blipFill>
            </p:spPr>
            <p:txBody>
              <a:bodyPr/>
              <a:lstStyle/>
              <a:p>
                <a:r>
                  <a:rPr lang="es-EC">
                    <a:noFill/>
                  </a:rPr>
                  <a:t> </a:t>
                </a:r>
              </a:p>
            </p:txBody>
          </p:sp>
        </mc:Fallback>
      </mc:AlternateContent>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mc:AlternateContent xmlns:mc="http://schemas.openxmlformats.org/markup-compatibility/2006">
        <mc:Choice xmlns:a14="http://schemas.microsoft.com/office/drawing/2010/main" Requires="a14">
          <p:sp>
            <p:nvSpPr>
              <p:cNvPr id="9" name="Rectángulo 8"/>
              <p:cNvSpPr/>
              <p:nvPr/>
            </p:nvSpPr>
            <p:spPr>
              <a:xfrm>
                <a:off x="5200651" y="2408470"/>
                <a:ext cx="4076700" cy="139628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nor/>
                        </m:rPr>
                        <a:rPr lang="es-EC"/>
                        <m:t> </m:t>
                      </m:r>
                    </m:oMath>
                  </m:oMathPara>
                </a14:m>
                <a:endParaRPr lang="es-EC" dirty="0"/>
              </a:p>
              <a:p>
                <a14:m>
                  <m:oMathPara xmlns:m="http://schemas.openxmlformats.org/officeDocument/2006/math">
                    <m:oMathParaPr>
                      <m:jc m:val="centerGroup"/>
                    </m:oMathParaPr>
                    <m:oMath xmlns:m="http://schemas.openxmlformats.org/officeDocument/2006/math">
                      <m:r>
                        <m:rPr>
                          <m:nor/>
                        </m:rPr>
                        <a:rPr lang="es-EC" b="1"/>
                        <m:t>Á</m:t>
                      </m:r>
                      <m:r>
                        <m:rPr>
                          <m:nor/>
                        </m:rPr>
                        <a:rPr lang="es-EC" b="1"/>
                        <m:t>rea</m:t>
                      </m:r>
                      <m:r>
                        <m:rPr>
                          <m:nor/>
                        </m:rPr>
                        <a:rPr lang="es-EC" b="1"/>
                        <m:t> </m:t>
                      </m:r>
                      <m:r>
                        <m:rPr>
                          <m:nor/>
                        </m:rPr>
                        <a:rPr lang="es-EC" b="1"/>
                        <m:t>dedos</m:t>
                      </m:r>
                      <m:r>
                        <m:rPr>
                          <m:nor/>
                        </m:rPr>
                        <a:rPr lang="es-EC" b="1"/>
                        <m:t> </m:t>
                      </m:r>
                      <m:r>
                        <m:rPr>
                          <m:nor/>
                        </m:rPr>
                        <a:rPr lang="es-EC" b="1"/>
                        <m:t>menores</m:t>
                      </m:r>
                      <m:r>
                        <m:rPr>
                          <m:nor/>
                        </m:rPr>
                        <a:rPr lang="es-EC" b="1"/>
                        <m:t> </m:t>
                      </m:r>
                      <m:r>
                        <m:rPr>
                          <m:nor/>
                        </m:rPr>
                        <a:rPr lang="es-EC" b="1"/>
                        <m:t>del</m:t>
                      </m:r>
                      <m:r>
                        <m:rPr>
                          <m:nor/>
                        </m:rPr>
                        <a:rPr lang="es-EC" b="1"/>
                        <m:t> </m:t>
                      </m:r>
                      <m:r>
                        <m:rPr>
                          <m:nor/>
                        </m:rPr>
                        <a:rPr lang="es-EC" b="1"/>
                        <m:t>pie</m:t>
                      </m:r>
                      <m:r>
                        <m:rPr>
                          <m:nor/>
                        </m:rPr>
                        <a:rPr lang="es-EC" b="1"/>
                        <m:t> </m:t>
                      </m:r>
                    </m:oMath>
                  </m:oMathPara>
                </a14:m>
                <a:endParaRPr lang="es-EC" dirty="0"/>
              </a:p>
              <a:p>
                <a14:m>
                  <m:oMathPara xmlns:m="http://schemas.openxmlformats.org/officeDocument/2006/math">
                    <m:oMathParaPr>
                      <m:jc m:val="centerGroup"/>
                    </m:oMathParaPr>
                    <m:oMath xmlns:m="http://schemas.openxmlformats.org/officeDocument/2006/math">
                      <m:r>
                        <a:rPr lang="es-EC" i="1"/>
                        <m:t>𝑅𝑀𝑆𝐸</m:t>
                      </m:r>
                      <m:r>
                        <a:rPr lang="es-EC"/>
                        <m:t>=3.69% </m:t>
                      </m:r>
                      <m:r>
                        <m:rPr>
                          <m:sty m:val="p"/>
                        </m:rPr>
                        <a:rPr lang="es-EC"/>
                        <m:t>y</m:t>
                      </m:r>
                      <m:r>
                        <a:rPr lang="es-EC"/>
                        <m:t> </m:t>
                      </m:r>
                      <m:sSup>
                        <m:sSupPr>
                          <m:ctrlPr>
                            <a:rPr lang="es-EC" i="1"/>
                          </m:ctrlPr>
                        </m:sSupPr>
                        <m:e>
                          <m:r>
                            <a:rPr lang="es-EC" i="1"/>
                            <m:t>𝑅</m:t>
                          </m:r>
                        </m:e>
                        <m:sup>
                          <m:r>
                            <a:rPr lang="es-EC"/>
                            <m:t>2</m:t>
                          </m:r>
                        </m:sup>
                      </m:sSup>
                      <m:r>
                        <a:rPr lang="es-EC"/>
                        <m:t>=97.63% </m:t>
                      </m:r>
                    </m:oMath>
                  </m:oMathPara>
                </a14:m>
                <a:endParaRPr lang="es-EC" dirty="0"/>
              </a:p>
              <a:p>
                <a:pPr indent="288290" algn="just">
                  <a:lnSpc>
                    <a:spcPct val="150000"/>
                  </a:lnSpc>
                  <a:spcAft>
                    <a:spcPts val="0"/>
                  </a:spcAft>
                </a:pP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Rectángulo 8"/>
              <p:cNvSpPr>
                <a:spLocks noRot="1" noChangeAspect="1" noMove="1" noResize="1" noEditPoints="1" noAdjustHandles="1" noChangeArrowheads="1" noChangeShapeType="1" noTextEdit="1"/>
              </p:cNvSpPr>
              <p:nvPr/>
            </p:nvSpPr>
            <p:spPr>
              <a:xfrm>
                <a:off x="5200651" y="2408470"/>
                <a:ext cx="4076700" cy="1396280"/>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781051" y="2546911"/>
                <a:ext cx="3786354" cy="923330"/>
              </a:xfrm>
              <a:prstGeom prst="rect">
                <a:avLst/>
              </a:prstGeom>
            </p:spPr>
            <p:txBody>
              <a:bodyPr wrap="square">
                <a:spAutoFit/>
              </a:bodyPr>
              <a:lstStyle/>
              <a:p>
                <a:pPr indent="288290" algn="just">
                  <a:lnSpc>
                    <a:spcPct val="150000"/>
                  </a:lnSpc>
                  <a:spcAft>
                    <a:spcPts val="0"/>
                  </a:spcAft>
                </a:pPr>
                <a:r>
                  <a:rPr lang="es-EC" b="1" dirty="0">
                    <a:ea typeface="Calibri" panose="020F0502020204030204" pitchFamily="34" charset="0"/>
                    <a:cs typeface="Times New Roman" panose="02020603050405020304" pitchFamily="18" charset="0"/>
                  </a:rPr>
                  <a:t>Área dedo hallux </a:t>
                </a:r>
                <a:endParaRPr lang="es-EC" dirty="0" smtClean="0">
                  <a:effectLst/>
                  <a:ea typeface="Calibri" panose="020F0502020204030204" pitchFamily="34" charset="0"/>
                  <a:cs typeface="Times New Roman" panose="02020603050405020304" pitchFamily="18" charset="0"/>
                </a:endParaRPr>
              </a:p>
              <a:p>
                <a:pPr indent="28829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Times New Roman" panose="02020603050405020304" pitchFamily="18" charset="0"/>
                        </a:rPr>
                        <m:t>𝑅𝑀𝑆𝐸</m:t>
                      </m:r>
                      <m:r>
                        <a:rPr lang="es-EC">
                          <a:effectLst/>
                          <a:latin typeface="Cambria Math" panose="02040503050406030204" pitchFamily="18" charset="0"/>
                          <a:ea typeface="Calibri" panose="020F0502020204030204" pitchFamily="34" charset="0"/>
                          <a:cs typeface="Times New Roman" panose="02020603050405020304" pitchFamily="18" charset="0"/>
                        </a:rPr>
                        <m:t>=5.00 % </m:t>
                      </m:r>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y</m:t>
                      </m:r>
                      <m:r>
                        <a:rPr lang="es-EC">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a:effectLst/>
                              <a:latin typeface="Cambria Math" panose="02040503050406030204" pitchFamily="18" charset="0"/>
                              <a:ea typeface="Calibri" panose="020F0502020204030204" pitchFamily="34" charset="0"/>
                              <a:cs typeface="Times New Roman" panose="02020603050405020304" pitchFamily="18" charset="0"/>
                            </a:rPr>
                            <m:t>𝑅</m:t>
                          </m:r>
                        </m:e>
                        <m:sup>
                          <m:r>
                            <a:rPr lang="es-EC">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a:effectLst/>
                          <a:latin typeface="Cambria Math" panose="02040503050406030204" pitchFamily="18" charset="0"/>
                          <a:ea typeface="Calibri" panose="020F0502020204030204" pitchFamily="34" charset="0"/>
                          <a:cs typeface="Times New Roman" panose="02020603050405020304" pitchFamily="18" charset="0"/>
                        </a:rPr>
                        <m:t>=98.22% </m:t>
                      </m:r>
                    </m:oMath>
                  </m:oMathPara>
                </a14:m>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Rectángulo 10"/>
              <p:cNvSpPr>
                <a:spLocks noRot="1" noChangeAspect="1" noMove="1" noResize="1" noEditPoints="1" noAdjustHandles="1" noChangeArrowheads="1" noChangeShapeType="1" noTextEdit="1"/>
              </p:cNvSpPr>
              <p:nvPr/>
            </p:nvSpPr>
            <p:spPr>
              <a:xfrm>
                <a:off x="781051" y="2546911"/>
                <a:ext cx="3786354" cy="923330"/>
              </a:xfrm>
              <a:prstGeom prst="rect">
                <a:avLst/>
              </a:prstGeom>
              <a:blipFill rotWithShape="0">
                <a:blip r:embed="rId4"/>
                <a:stretch>
                  <a:fillRect/>
                </a:stretch>
              </a:blipFill>
            </p:spPr>
            <p:txBody>
              <a:bodyPr/>
              <a:lstStyle/>
              <a:p>
                <a:r>
                  <a:rPr lang="es-EC">
                    <a:noFill/>
                  </a:rPr>
                  <a:t> </a:t>
                </a:r>
              </a:p>
            </p:txBody>
          </p:sp>
        </mc:Fallback>
      </mc:AlternateContent>
      <p:pic>
        <p:nvPicPr>
          <p:cNvPr id="12" name="Imagen 11"/>
          <p:cNvPicPr/>
          <p:nvPr/>
        </p:nvPicPr>
        <p:blipFill rotWithShape="1">
          <a:blip r:embed="rId5"/>
          <a:srcRect t="12907"/>
          <a:stretch/>
        </p:blipFill>
        <p:spPr>
          <a:xfrm>
            <a:off x="477672" y="3604285"/>
            <a:ext cx="4275303" cy="1947264"/>
          </a:xfrm>
          <a:prstGeom prst="rect">
            <a:avLst/>
          </a:prstGeom>
        </p:spPr>
      </p:pic>
      <p:pic>
        <p:nvPicPr>
          <p:cNvPr id="13" name="Imagen 12"/>
          <p:cNvPicPr/>
          <p:nvPr/>
        </p:nvPicPr>
        <p:blipFill rotWithShape="1">
          <a:blip r:embed="rId6"/>
          <a:srcRect t="13340"/>
          <a:stretch/>
        </p:blipFill>
        <p:spPr>
          <a:xfrm>
            <a:off x="4937125" y="3600628"/>
            <a:ext cx="3965573" cy="2063572"/>
          </a:xfrm>
          <a:prstGeom prst="rect">
            <a:avLst/>
          </a:prstGeom>
        </p:spPr>
      </p:pic>
    </p:spTree>
    <p:extLst>
      <p:ext uri="{BB962C8B-B14F-4D97-AF65-F5344CB8AC3E}">
        <p14:creationId xmlns:p14="http://schemas.microsoft.com/office/powerpoint/2010/main" val="2824639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DDD017-A5C8-4227-80A1-4BE70268F700}"/>
              </a:ext>
            </a:extLst>
          </p:cNvPr>
          <p:cNvSpPr>
            <a:spLocks noGrp="1"/>
          </p:cNvSpPr>
          <p:nvPr>
            <p:ph type="title"/>
          </p:nvPr>
        </p:nvSpPr>
        <p:spPr/>
        <p:txBody>
          <a:bodyPr/>
          <a:lstStyle/>
          <a:p>
            <a:pPr algn="r"/>
            <a:r>
              <a:rPr lang="es-EC" dirty="0">
                <a:solidFill>
                  <a:srgbClr val="FF0000"/>
                </a:solidFill>
              </a:rPr>
              <a:t>TEMARIO</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p:txBody>
          <a:bodyPr>
            <a:normAutofit/>
          </a:bodyPr>
          <a:lstStyle/>
          <a:p>
            <a:pPr marL="514350" indent="-514350">
              <a:buFont typeface="+mj-lt"/>
              <a:buAutoNum type="arabicPeriod"/>
            </a:pPr>
            <a:r>
              <a:rPr lang="es-EC" b="1" dirty="0" smtClean="0">
                <a:latin typeface="+mn-lt"/>
              </a:rPr>
              <a:t>OBJETIVOS</a:t>
            </a:r>
            <a:endParaRPr lang="es-EC" b="1" dirty="0">
              <a:latin typeface="+mn-lt"/>
            </a:endParaRPr>
          </a:p>
          <a:p>
            <a:pPr marL="514350" indent="-514350">
              <a:buFont typeface="+mj-lt"/>
              <a:buAutoNum type="arabicPeriod"/>
            </a:pPr>
            <a:r>
              <a:rPr lang="es-EC" b="1" dirty="0" smtClean="0">
                <a:latin typeface="+mn-lt"/>
              </a:rPr>
              <a:t>PROTOTIPO PRECEDENTE</a:t>
            </a:r>
            <a:endParaRPr lang="es-EC" b="1" dirty="0">
              <a:latin typeface="+mn-lt"/>
            </a:endParaRPr>
          </a:p>
          <a:p>
            <a:pPr marL="514350" indent="-514350">
              <a:buFont typeface="+mj-lt"/>
              <a:buAutoNum type="arabicPeriod"/>
            </a:pPr>
            <a:r>
              <a:rPr lang="es-EC" b="1" dirty="0">
                <a:latin typeface="+mn-lt"/>
              </a:rPr>
              <a:t>MODELOS MULTIVARIANTES</a:t>
            </a:r>
          </a:p>
          <a:p>
            <a:pPr marL="514350" indent="-514350">
              <a:buFont typeface="+mj-lt"/>
              <a:buAutoNum type="arabicPeriod"/>
            </a:pPr>
            <a:r>
              <a:rPr lang="es-EC" b="1" dirty="0" smtClean="0">
                <a:latin typeface="+mn-lt"/>
              </a:rPr>
              <a:t>OPTIMIZACIÓN DE PARAMETROS</a:t>
            </a:r>
            <a:endParaRPr lang="es-EC" b="1" dirty="0">
              <a:latin typeface="+mn-lt"/>
            </a:endParaRPr>
          </a:p>
          <a:p>
            <a:pPr marL="514350" indent="-514350">
              <a:buFont typeface="+mj-lt"/>
              <a:buAutoNum type="arabicPeriod"/>
            </a:pPr>
            <a:r>
              <a:rPr lang="es-EC" b="1" dirty="0">
                <a:latin typeface="+mn-lt"/>
              </a:rPr>
              <a:t>ENTRENAMIENTO DE MODELOS</a:t>
            </a:r>
          </a:p>
          <a:p>
            <a:pPr marL="514350" indent="-514350">
              <a:buFont typeface="+mj-lt"/>
              <a:buAutoNum type="arabicPeriod"/>
            </a:pPr>
            <a:r>
              <a:rPr lang="es-EC" b="1" dirty="0" smtClean="0">
                <a:latin typeface="+mn-lt"/>
              </a:rPr>
              <a:t>VALIDACIÓN DE MODELOS</a:t>
            </a:r>
            <a:endParaRPr lang="es-EC" b="1" dirty="0">
              <a:latin typeface="+mn-lt"/>
            </a:endParaRPr>
          </a:p>
          <a:p>
            <a:pPr marL="514350" indent="-514350">
              <a:buFont typeface="+mj-lt"/>
              <a:buAutoNum type="arabicPeriod"/>
            </a:pPr>
            <a:r>
              <a:rPr lang="es-EC" b="1" dirty="0" smtClean="0">
                <a:latin typeface="+mn-lt"/>
              </a:rPr>
              <a:t>INTERFAZ DE COMUNICACIÓN</a:t>
            </a:r>
            <a:endParaRPr lang="es-EC" b="1" dirty="0">
              <a:latin typeface="+mn-lt"/>
            </a:endParaRPr>
          </a:p>
          <a:p>
            <a:pPr marL="514350" indent="-514350">
              <a:buFont typeface="+mj-lt"/>
              <a:buAutoNum type="arabicPeriod"/>
            </a:pPr>
            <a:r>
              <a:rPr lang="es-EC" b="1" dirty="0">
                <a:latin typeface="+mn-lt"/>
              </a:rPr>
              <a:t>CONCLUSIONES</a:t>
            </a:r>
          </a:p>
          <a:p>
            <a:pPr marL="514350" indent="-514350">
              <a:buFont typeface="+mj-lt"/>
              <a:buAutoNum type="arabicPeriod"/>
            </a:pPr>
            <a:r>
              <a:rPr lang="es-EC" b="1" dirty="0">
                <a:latin typeface="+mn-lt"/>
              </a:rPr>
              <a:t>RECOMENDACIONES</a:t>
            </a:r>
          </a:p>
          <a:p>
            <a:pPr marL="514350" indent="-514350">
              <a:buFont typeface="+mj-lt"/>
              <a:buAutoNum type="arabicPeriod"/>
            </a:pPr>
            <a:endParaRPr lang="es-EC" b="1" dirty="0"/>
          </a:p>
        </p:txBody>
      </p:sp>
    </p:spTree>
    <p:extLst>
      <p:ext uri="{BB962C8B-B14F-4D97-AF65-F5344CB8AC3E}">
        <p14:creationId xmlns:p14="http://schemas.microsoft.com/office/powerpoint/2010/main" val="36560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781300" y="47772"/>
            <a:ext cx="6223002" cy="584200"/>
          </a:xfrm>
        </p:spPr>
        <p:txBody>
          <a:bodyPr/>
          <a:lstStyle/>
          <a:p>
            <a:r>
              <a:rPr lang="es-EC" dirty="0">
                <a:solidFill>
                  <a:srgbClr val="FF0000"/>
                </a:solidFill>
              </a:rPr>
              <a:t>INTERFAZ DE COMUNICACIÓN</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fontScale="92500" lnSpcReduction="10000"/>
          </a:bodyPr>
          <a:lstStyle/>
          <a:p>
            <a:pPr lvl="0"/>
            <a:r>
              <a:rPr lang="es-EC" sz="2400" b="1" dirty="0">
                <a:latin typeface="+mn-lt"/>
              </a:rPr>
              <a:t>Interfaz de comunicación PC-plantilla de presión </a:t>
            </a:r>
            <a:r>
              <a:rPr lang="es-EC" sz="2400" b="1" dirty="0" smtClean="0">
                <a:latin typeface="+mn-lt"/>
              </a:rPr>
              <a:t>plantar</a:t>
            </a:r>
            <a:endParaRPr lang="es-EC" sz="2400" dirty="0">
              <a:latin typeface="+mn-lt"/>
            </a:endParaRPr>
          </a:p>
          <a:p>
            <a:r>
              <a:rPr lang="es-EC" sz="2400" dirty="0">
                <a:latin typeface="+mn-lt"/>
              </a:rPr>
              <a:t>La comunicación entre la PC y la plantilla se ha establecido desde el proyecto precedente de manera alámbrica, quitando opciones de portabilidad de hardware por lo que se optó por establecer una interfaz de comunicación inalámbrica con el fin de aumentar portabilidad y poder brindar movilidad para trabajos futuros</a:t>
            </a:r>
            <a:r>
              <a:rPr lang="es-EC" sz="2400" dirty="0" smtClean="0">
                <a:latin typeface="+mn-lt"/>
              </a:rPr>
              <a:t>.</a:t>
            </a:r>
            <a:endParaRPr lang="es-EC" sz="2400" dirty="0">
              <a:latin typeface="+mn-lt"/>
            </a:endParaRPr>
          </a:p>
          <a:p>
            <a:r>
              <a:rPr lang="es-EC" sz="2400" dirty="0">
                <a:latin typeface="+mn-lt"/>
              </a:rPr>
              <a:t>Para el establecimiento de comunicación inalámbrica se ha diseñado a partir del estándar IEEE 802.15.1 como una red </a:t>
            </a:r>
            <a:r>
              <a:rPr lang="es-EC" sz="2400" i="1" dirty="0" err="1">
                <a:latin typeface="+mn-lt"/>
              </a:rPr>
              <a:t>wireless</a:t>
            </a:r>
            <a:r>
              <a:rPr lang="es-EC" sz="2400" i="1" dirty="0">
                <a:latin typeface="+mn-lt"/>
              </a:rPr>
              <a:t> personal </a:t>
            </a:r>
            <a:r>
              <a:rPr lang="es-EC" sz="2400" i="1" dirty="0" err="1">
                <a:latin typeface="+mn-lt"/>
              </a:rPr>
              <a:t>area</a:t>
            </a:r>
            <a:r>
              <a:rPr lang="es-EC" sz="2400" dirty="0">
                <a:latin typeface="+mn-lt"/>
              </a:rPr>
              <a:t> </a:t>
            </a:r>
            <a:r>
              <a:rPr lang="es-EC" sz="2400" i="1" dirty="0" err="1">
                <a:latin typeface="+mn-lt"/>
              </a:rPr>
              <a:t>network</a:t>
            </a:r>
            <a:r>
              <a:rPr lang="es-EC" sz="2400" dirty="0">
                <a:latin typeface="+mn-lt"/>
              </a:rPr>
              <a:t> WPAN que utiliza tecnología </a:t>
            </a:r>
            <a:r>
              <a:rPr lang="es-EC" sz="2400" i="1" dirty="0">
                <a:latin typeface="+mn-lt"/>
              </a:rPr>
              <a:t>bluetooth</a:t>
            </a:r>
            <a:r>
              <a:rPr lang="es-EC" sz="2400" dirty="0">
                <a:latin typeface="+mn-lt"/>
              </a:rPr>
              <a:t>. Al utilizar tecnología </a:t>
            </a:r>
            <a:r>
              <a:rPr lang="es-EC" sz="2400" i="1" dirty="0">
                <a:latin typeface="+mn-lt"/>
              </a:rPr>
              <a:t>bluetooth</a:t>
            </a:r>
            <a:r>
              <a:rPr lang="es-EC" sz="2400" dirty="0">
                <a:latin typeface="+mn-lt"/>
              </a:rPr>
              <a:t> es fundamental poder contar con el </a:t>
            </a:r>
            <a:r>
              <a:rPr lang="es-EC" sz="2400" i="1" dirty="0">
                <a:latin typeface="+mn-lt"/>
              </a:rPr>
              <a:t>hardware</a:t>
            </a:r>
            <a:r>
              <a:rPr lang="es-EC" sz="2400" dirty="0">
                <a:latin typeface="+mn-lt"/>
              </a:rPr>
              <a:t> apropiado que permita la configuración para poder establecer comunicación; es por eso que se ha optado por la elección del módulo HC-06 por su fácil configuración como un puerto de comunicación serial, como se puede apreciar en la figura 61 en los pines 4 y 5 (de arriba hacia abajo) del módulo HC-06 presenta los pines de transmisión y recepción de comunicación serial. Mientras que en la figura 62 se ilustra el prototipo de plantilla de presión junto con el módulo de comunicación </a:t>
            </a:r>
            <a:r>
              <a:rPr lang="es-EC" sz="2400" i="1" dirty="0" err="1">
                <a:latin typeface="+mn-lt"/>
              </a:rPr>
              <a:t>bluetooh</a:t>
            </a:r>
            <a:r>
              <a:rPr lang="es-EC" sz="2400" dirty="0">
                <a:latin typeface="+mn-lt"/>
              </a:rPr>
              <a:t> conectado.</a:t>
            </a:r>
          </a:p>
          <a:p>
            <a:endParaRPr lang="es-EC" dirty="0" smtClean="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1163569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781300" y="47772"/>
            <a:ext cx="6223002" cy="584200"/>
          </a:xfrm>
        </p:spPr>
        <p:txBody>
          <a:bodyPr/>
          <a:lstStyle/>
          <a:p>
            <a:r>
              <a:rPr lang="es-EC" dirty="0">
                <a:solidFill>
                  <a:srgbClr val="FF0000"/>
                </a:solidFill>
              </a:rPr>
              <a:t>INTERFAZ DE COMUNICACIÓN</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a:bodyPr>
          <a:lstStyle/>
          <a:p>
            <a:pPr lvl="0"/>
            <a:r>
              <a:rPr lang="es-EC" sz="3200" b="1" dirty="0">
                <a:latin typeface="+mn-lt"/>
              </a:rPr>
              <a:t>Interfaz de comunicación PC-plantilla de presión </a:t>
            </a:r>
            <a:r>
              <a:rPr lang="es-EC" sz="3200" b="1" dirty="0" smtClean="0">
                <a:latin typeface="+mn-lt"/>
              </a:rPr>
              <a:t>plantar</a:t>
            </a:r>
            <a:endParaRPr lang="es-EC" sz="3200" dirty="0">
              <a:latin typeface="+mn-lt"/>
            </a:endParaRPr>
          </a:p>
          <a:p>
            <a:r>
              <a:rPr lang="es-EC" sz="3200" dirty="0">
                <a:latin typeface="+mn-lt"/>
              </a:rPr>
              <a:t>La comunicación entre la PC y la plantilla se ha establecido desde el proyecto precedente de manera alámbrica, quitando opciones de portabilidad de hardware por lo que se optó por establecer una interfaz de comunicación inalámbrica con el fin de aumentar portabilidad y poder brindar movilidad para trabajos futuros</a:t>
            </a:r>
            <a:r>
              <a:rPr lang="es-EC" sz="3200" dirty="0" smtClean="0">
                <a:latin typeface="+mn-lt"/>
              </a:rPr>
              <a:t>.</a:t>
            </a:r>
            <a:endParaRPr lang="es-EC" sz="3200" dirty="0">
              <a:latin typeface="+mn-lt"/>
            </a:endParaRPr>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01179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781300" y="47772"/>
            <a:ext cx="6223002" cy="584200"/>
          </a:xfrm>
        </p:spPr>
        <p:txBody>
          <a:bodyPr/>
          <a:lstStyle/>
          <a:p>
            <a:r>
              <a:rPr lang="es-EC" dirty="0">
                <a:solidFill>
                  <a:srgbClr val="FF0000"/>
                </a:solidFill>
              </a:rPr>
              <a:t>INTERFAZ DE COMUNICACIÓN</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a:bodyPr>
          <a:lstStyle/>
          <a:p>
            <a:r>
              <a:rPr lang="es-EC" sz="2000" dirty="0">
                <a:latin typeface="+mn-lt"/>
              </a:rPr>
              <a:t>Para el establecimiento de comunicación inalámbrica se ha diseñado a partir del estándar IEEE 802.15.1 como una red </a:t>
            </a:r>
            <a:r>
              <a:rPr lang="es-EC" sz="2000" i="1" dirty="0" err="1">
                <a:latin typeface="+mn-lt"/>
              </a:rPr>
              <a:t>wireless</a:t>
            </a:r>
            <a:r>
              <a:rPr lang="es-EC" sz="2000" i="1" dirty="0">
                <a:latin typeface="+mn-lt"/>
              </a:rPr>
              <a:t> personal </a:t>
            </a:r>
            <a:r>
              <a:rPr lang="es-EC" sz="2000" i="1" dirty="0" err="1">
                <a:latin typeface="+mn-lt"/>
              </a:rPr>
              <a:t>area</a:t>
            </a:r>
            <a:r>
              <a:rPr lang="es-EC" sz="2000" dirty="0">
                <a:latin typeface="+mn-lt"/>
              </a:rPr>
              <a:t> </a:t>
            </a:r>
            <a:r>
              <a:rPr lang="es-EC" sz="2000" i="1" dirty="0" err="1">
                <a:latin typeface="+mn-lt"/>
              </a:rPr>
              <a:t>network</a:t>
            </a:r>
            <a:r>
              <a:rPr lang="es-EC" sz="2000" dirty="0">
                <a:latin typeface="+mn-lt"/>
              </a:rPr>
              <a:t> WPAN que utiliza tecnología </a:t>
            </a:r>
            <a:r>
              <a:rPr lang="es-EC" sz="2000" i="1" dirty="0">
                <a:latin typeface="+mn-lt"/>
              </a:rPr>
              <a:t>bluetooth</a:t>
            </a:r>
            <a:r>
              <a:rPr lang="es-EC" sz="2000" dirty="0">
                <a:latin typeface="+mn-lt"/>
              </a:rPr>
              <a:t>. Al utilizar tecnología </a:t>
            </a:r>
            <a:r>
              <a:rPr lang="es-EC" sz="2000" i="1" dirty="0">
                <a:latin typeface="+mn-lt"/>
              </a:rPr>
              <a:t>bluetooth</a:t>
            </a:r>
            <a:r>
              <a:rPr lang="es-EC" sz="2000" dirty="0">
                <a:latin typeface="+mn-lt"/>
              </a:rPr>
              <a:t> es fundamental poder contar con el </a:t>
            </a:r>
            <a:r>
              <a:rPr lang="es-EC" sz="2000" i="1" dirty="0">
                <a:latin typeface="+mn-lt"/>
              </a:rPr>
              <a:t>hardware</a:t>
            </a:r>
            <a:r>
              <a:rPr lang="es-EC" sz="2000" dirty="0">
                <a:latin typeface="+mn-lt"/>
              </a:rPr>
              <a:t> apropiado que permita la configuración para poder establecer comunicación; es por eso que se ha optado por la elección del módulo HC-06 por su fácil configuración como un puerto de comunicación serial, como se puede apreciar en la figura 61 en los pines 4 y 5 (de arriba hacia abajo) del módulo HC-06 presenta los pines de transmisión y recepción de comunicación serial. Mientras que en la figura 62 se ilustra el prototipo de plantilla de presión junto con el módulo de comunicación </a:t>
            </a:r>
            <a:r>
              <a:rPr lang="es-EC" sz="2000" i="1" dirty="0" err="1">
                <a:latin typeface="+mn-lt"/>
              </a:rPr>
              <a:t>bluetooh</a:t>
            </a:r>
            <a:r>
              <a:rPr lang="es-EC" sz="2000" dirty="0">
                <a:latin typeface="+mn-lt"/>
              </a:rPr>
              <a:t> conectado.</a:t>
            </a:r>
          </a:p>
          <a:p>
            <a:endParaRPr lang="es-EC" sz="3200" dirty="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pic>
        <p:nvPicPr>
          <p:cNvPr id="7" name="Imagen 6" descr="https://www.fabtolab.com/image/cache/data/Radio/Bluetooth/HC_05_BT_4-900x700.jpg"/>
          <p:cNvPicPr/>
          <p:nvPr/>
        </p:nvPicPr>
        <p:blipFill rotWithShape="1">
          <a:blip r:embed="rId2" cstate="print">
            <a:extLst>
              <a:ext uri="{28A0092B-C50C-407E-A947-70E740481C1C}">
                <a14:useLocalDpi xmlns:a14="http://schemas.microsoft.com/office/drawing/2010/main" val="0"/>
              </a:ext>
            </a:extLst>
          </a:blip>
          <a:srcRect l="2737" t="23837" r="2726" b="26557"/>
          <a:stretch/>
        </p:blipFill>
        <p:spPr bwMode="auto">
          <a:xfrm>
            <a:off x="3238500" y="4084637"/>
            <a:ext cx="2762250" cy="11271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243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2781300" y="47772"/>
            <a:ext cx="6223002" cy="584200"/>
          </a:xfrm>
        </p:spPr>
        <p:txBody>
          <a:bodyPr/>
          <a:lstStyle/>
          <a:p>
            <a:r>
              <a:rPr lang="es-EC" dirty="0">
                <a:solidFill>
                  <a:srgbClr val="FF0000"/>
                </a:solidFill>
              </a:rPr>
              <a:t>INTERFAZ DE COMUNICACIÓN</a:t>
            </a: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a:bodyPr>
          <a:lstStyle/>
          <a:p>
            <a:r>
              <a:rPr lang="es-EC" dirty="0">
                <a:latin typeface="+mn-lt"/>
              </a:rPr>
              <a:t>El módulo HC-06 presenta una velocidad de funcionamiento de 9600 baudios por segundo, la cual es una velocidad menor a comunicación serial por cable la cual presentaba una velocidad de 115200 baudios por segundo. La figura 63 muestra la respuesta de los sensores aplicando una presión puntual en el área Heel a través de comunicación serial por bluetooth en la cual se puede observar un retardo en la adquisición de información si la comparamos con transmisión serial por cable en la figura 40. </a:t>
            </a:r>
          </a:p>
          <a:p>
            <a:pPr marL="0" indent="0">
              <a:buNone/>
            </a:pPr>
            <a:endParaRPr lang="es-EC" sz="3200" dirty="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54749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4965700" y="47772"/>
            <a:ext cx="4038602" cy="584200"/>
          </a:xfrm>
        </p:spPr>
        <p:txBody>
          <a:bodyPr/>
          <a:lstStyle/>
          <a:p>
            <a:r>
              <a:rPr lang="es-EC" sz="3600" dirty="0" smtClean="0">
                <a:solidFill>
                  <a:srgbClr val="FF0000"/>
                </a:solidFill>
              </a:rPr>
              <a:t>CONCLUSIONES</a:t>
            </a:r>
            <a:endParaRPr lang="es-EC" sz="3600" dirty="0">
              <a:solidFill>
                <a:srgbClr val="FF0000"/>
              </a:solidFill>
            </a:endParaRP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fontScale="85000" lnSpcReduction="20000"/>
              </a:bodyPr>
              <a:lstStyle/>
              <a:p>
                <a:r>
                  <a:rPr lang="es-EC" sz="3200" dirty="0">
                    <a:latin typeface="+mn-lt"/>
                  </a:rPr>
                  <a:t>Se realizó nueve modelos de calibración multivariables no lineales con resultados de </a:t>
                </a:r>
                <a14:m>
                  <m:oMath xmlns:m="http://schemas.openxmlformats.org/officeDocument/2006/math">
                    <m:r>
                      <a:rPr lang="es-EC" sz="3200" i="1">
                        <a:latin typeface="+mn-lt"/>
                      </a:rPr>
                      <m:t>𝑅𝑀𝑆𝐸</m:t>
                    </m:r>
                  </m:oMath>
                </a14:m>
                <a:r>
                  <a:rPr lang="es-EC" sz="3200" dirty="0">
                    <a:latin typeface="+mn-lt"/>
                  </a:rPr>
                  <a:t> hasta 7.11%  en el caso de modelo multivariable con mayor correlación, y con un </a:t>
                </a:r>
                <a14:m>
                  <m:oMath xmlns:m="http://schemas.openxmlformats.org/officeDocument/2006/math">
                    <m:sSup>
                      <m:sSupPr>
                        <m:ctrlPr>
                          <a:rPr lang="es-EC" sz="3200" i="1">
                            <a:latin typeface="+mn-lt"/>
                          </a:rPr>
                        </m:ctrlPr>
                      </m:sSupPr>
                      <m:e>
                        <m:r>
                          <a:rPr lang="es-EC" sz="3200" i="1">
                            <a:latin typeface="+mn-lt"/>
                          </a:rPr>
                          <m:t>𝑅</m:t>
                        </m:r>
                      </m:e>
                      <m:sup>
                        <m:r>
                          <a:rPr lang="es-EC" sz="3200" i="1">
                            <a:latin typeface="+mn-lt"/>
                          </a:rPr>
                          <m:t>2</m:t>
                        </m:r>
                      </m:sup>
                    </m:sSup>
                  </m:oMath>
                </a14:m>
                <a:r>
                  <a:rPr lang="es-EC" sz="3200" dirty="0">
                    <a:latin typeface="+mn-lt"/>
                  </a:rPr>
                  <a:t> desde 90.91% en el peor ajuste y hasta 98.99 % en el mejor ajuste. Los nueve modelos de calibración obtenidos han servido para poder estimar la fuerza aplicada en cada área de presión.</a:t>
                </a:r>
              </a:p>
              <a:p>
                <a:r>
                  <a:rPr lang="es-EC" sz="3200" dirty="0">
                    <a:latin typeface="+mn-lt"/>
                  </a:rPr>
                  <a:t> </a:t>
                </a:r>
              </a:p>
              <a:p>
                <a:r>
                  <a:rPr lang="es-EC" sz="3200" dirty="0">
                    <a:latin typeface="+mn-lt"/>
                  </a:rPr>
                  <a:t>Se definió el estado del arte de las áreas con presión plantar elevadas en donde se afirmó que se obtienen diferentes patrones de presión dependiendo del tamaño del área. Las áreas presión plantar elevadas para el presente proyecto se estableció en total nueve: hallux, dedos del pie menores, cabeza metatarsiana 1, cabeza metatarsiana 1, cabeza metatarsiana 1, cabeza metatarsiana 1, cabeza metatarsiana 1, midfoot y talón-heel.</a:t>
                </a:r>
              </a:p>
              <a:p>
                <a:pPr marL="0" indent="0">
                  <a:buNone/>
                </a:pPr>
                <a:endParaRPr lang="es-EC" sz="3200" dirty="0"/>
              </a:p>
              <a:p>
                <a:pPr marL="0" indent="0">
                  <a:buNone/>
                </a:pPr>
                <a:endParaRPr lang="es-EC" b="1" dirty="0"/>
              </a:p>
            </p:txBody>
          </p:sp>
        </mc:Choice>
        <mc:Fallback>
          <p:sp>
            <p:nvSpPr>
              <p:cNvPr id="3" name="Marcador de contenido 2">
                <a:extLst>
                  <a:ext uri="{FF2B5EF4-FFF2-40B4-BE49-F238E27FC236}">
                    <a16:creationId xmlns:a16="http://schemas.microsoft.com/office/drawing/2014/main" xmlns="" id="{5294C15C-363D-4DE9-8C30-23D5B41618B3}"/>
                  </a:ext>
                </a:extLst>
              </p:cNvPr>
              <p:cNvSpPr>
                <a:spLocks noGrp="1" noRot="1" noChangeAspect="1" noMove="1" noResize="1" noEditPoints="1" noAdjustHandles="1" noChangeArrowheads="1" noChangeShapeType="1" noTextEdit="1"/>
              </p:cNvSpPr>
              <p:nvPr>
                <p:ph idx="1"/>
              </p:nvPr>
            </p:nvSpPr>
            <p:spPr>
              <a:xfrm>
                <a:off x="628651" y="631973"/>
                <a:ext cx="8312150" cy="5413227"/>
              </a:xfrm>
              <a:blipFill rotWithShape="0">
                <a:blip r:embed="rId2"/>
                <a:stretch>
                  <a:fillRect l="-1246" t="-3041" r="-1466" b="-563"/>
                </a:stretch>
              </a:blipFill>
            </p:spPr>
            <p:txBody>
              <a:bodyPr/>
              <a:lstStyle/>
              <a:p>
                <a:r>
                  <a:rPr lang="es-EC">
                    <a:noFill/>
                  </a:rPr>
                  <a:t> </a:t>
                </a:r>
              </a:p>
            </p:txBody>
          </p:sp>
        </mc:Fallback>
      </mc:AlternateContent>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62786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4965700" y="47772"/>
            <a:ext cx="4038602" cy="584200"/>
          </a:xfrm>
        </p:spPr>
        <p:txBody>
          <a:bodyPr/>
          <a:lstStyle/>
          <a:p>
            <a:r>
              <a:rPr lang="es-EC" sz="3600" dirty="0" smtClean="0">
                <a:solidFill>
                  <a:srgbClr val="FF0000"/>
                </a:solidFill>
              </a:rPr>
              <a:t>CONCLUSIONES</a:t>
            </a:r>
            <a:endParaRPr lang="es-EC" sz="3600"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fontScale="85000" lnSpcReduction="20000"/>
          </a:bodyPr>
          <a:lstStyle/>
          <a:p>
            <a:r>
              <a:rPr lang="es-EC" sz="3200" dirty="0">
                <a:latin typeface="+mn-lt"/>
              </a:rPr>
              <a:t>Se estableció el número de sensores para cada área definida con mayor presión plantar, el número de sensores dependió del tamaño de cada área definida con mayor presión plantar, en donde fue necesario establecer diferentes modelos de calibración para cada área de presión.</a:t>
            </a:r>
          </a:p>
          <a:p>
            <a:r>
              <a:rPr lang="es-EC" sz="3200" dirty="0">
                <a:latin typeface="+mn-lt"/>
              </a:rPr>
              <a:t> </a:t>
            </a:r>
          </a:p>
          <a:p>
            <a:r>
              <a:rPr lang="es-EC" sz="3200" dirty="0">
                <a:latin typeface="+mn-lt"/>
              </a:rPr>
              <a:t>Se generó nueve modelos multivariables diferentes entre ellos para cada área de presión, debido a que los 63 sensores no son réplicas exactas entre ellos, de tal manera que se vio en la necesidad de optimizar los parámetros (ɛ y σ) con k-fold cross validation. Gracias a la optimización de parámetros se pudo generar los modelos de entrenamiento más óptimos por cada área. Adicionalmente se concluyó que al involucrar diferente número de sensores por cada área existe diferentes patrones de correlación en cada área.</a:t>
            </a:r>
          </a:p>
          <a:p>
            <a:pPr marL="0" indent="0">
              <a:buNone/>
            </a:pPr>
            <a:endParaRPr lang="es-EC" sz="3200" dirty="0">
              <a:latin typeface="+mn-lt"/>
            </a:endParaRPr>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379612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4965700" y="47772"/>
            <a:ext cx="4038602" cy="584200"/>
          </a:xfrm>
        </p:spPr>
        <p:txBody>
          <a:bodyPr/>
          <a:lstStyle/>
          <a:p>
            <a:r>
              <a:rPr lang="es-EC" sz="3600" dirty="0" smtClean="0">
                <a:solidFill>
                  <a:srgbClr val="FF0000"/>
                </a:solidFill>
              </a:rPr>
              <a:t>CONCLUSIONES</a:t>
            </a:r>
            <a:endParaRPr lang="es-EC" sz="3600"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fontScale="77500" lnSpcReduction="20000"/>
          </a:bodyPr>
          <a:lstStyle/>
          <a:p>
            <a:r>
              <a:rPr lang="es-EC" dirty="0">
                <a:latin typeface="+mn-lt"/>
              </a:rPr>
              <a:t>Se elaboró un algoritmo computacional en el Software estadístico R capaz de calibrar cada área de presión en la plantilla, en el cual se determinó que el costo computacional es elevado al involucrar varias variables regresoras en cada modelo. </a:t>
            </a:r>
          </a:p>
          <a:p>
            <a:r>
              <a:rPr lang="es-EC" dirty="0">
                <a:latin typeface="+mn-lt"/>
              </a:rPr>
              <a:t>Se diseñó una interfaz de comunicación inalámbrica entre la PC y el prototipo de plantilla de presión plantar a través de tecnología bluetooth dada por el estándar IEEE 802.15.1. Esta tecnología aportó con movilidad y portabilidad para el prototipo pero también se notó un retardo en la adquisición de información de los sensores, que ha diferencia con la interfaz inicial alámbrica casi ese retardo era despreciable</a:t>
            </a:r>
            <a:r>
              <a:rPr lang="es-EC" dirty="0" smtClean="0">
                <a:latin typeface="+mn-lt"/>
              </a:rPr>
              <a:t>.</a:t>
            </a:r>
            <a:endParaRPr lang="es-EC" dirty="0">
              <a:latin typeface="+mn-lt"/>
            </a:endParaRPr>
          </a:p>
          <a:p>
            <a:r>
              <a:rPr lang="es-EC" dirty="0">
                <a:latin typeface="+mn-lt"/>
              </a:rPr>
              <a:t>Se determinó el protocolo de pruebas de los modelos multivariables, en donde se utilizó dos experimentos de los cinco totales obtenidos en el diseño de protocolo de experimentos, los cuales fueron de gran utilidad para poder validar los modelos de calibración multivariables. Adicional se determinó que al utilizar dos experimentos para la determinación de la capacidad de predicción de los modelos los resultados arrojados son bastante aceptables en término de calibración y ajuste.</a:t>
            </a:r>
          </a:p>
          <a:p>
            <a:pPr marL="0" indent="0">
              <a:buNone/>
            </a:pPr>
            <a:endParaRPr lang="es-EC" sz="3200" dirty="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74093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924300" y="47772"/>
            <a:ext cx="5080002" cy="584200"/>
          </a:xfrm>
        </p:spPr>
        <p:txBody>
          <a:bodyPr/>
          <a:lstStyle/>
          <a:p>
            <a:r>
              <a:rPr lang="es-EC" sz="3600" dirty="0" smtClean="0">
                <a:solidFill>
                  <a:srgbClr val="FF0000"/>
                </a:solidFill>
              </a:rPr>
              <a:t>RECOMENDACIONES</a:t>
            </a:r>
            <a:endParaRPr lang="es-EC" sz="3600"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fontScale="92500"/>
          </a:bodyPr>
          <a:lstStyle/>
          <a:p>
            <a:r>
              <a:rPr lang="es-EC" dirty="0">
                <a:latin typeface="+mn-lt"/>
              </a:rPr>
              <a:t>Se recomienda que si se va a ser el diseño y construcción de una tarjeta de circuito impreso (PCB) se la realice en un lugar donde se tenga experiencia y fiabilidad por sus trabajos, reflejando demasiada diferencia en este detalle, puesto que hasta se podría decir que por un mal diseño y construcción de una PCB se puede fracasar en un proyecto que implique el uso de estas tarjetas.</a:t>
            </a:r>
          </a:p>
          <a:p>
            <a:r>
              <a:rPr lang="es-EC" dirty="0">
                <a:latin typeface="+mn-lt"/>
              </a:rPr>
              <a:t> </a:t>
            </a:r>
          </a:p>
          <a:p>
            <a:r>
              <a:rPr lang="es-EC" dirty="0">
                <a:latin typeface="+mn-lt"/>
              </a:rPr>
              <a:t>Es recomendable siempre realizar validación cruzada para optimizar los diferentes parámetros que involucren en la generación de modelos de regresión. La selección puntual de una técnica de validación cruzada de entre distintas técnicas está sujeto en base a la investigación y experiencia del uso en trabajos anteriores</a:t>
            </a:r>
            <a:endParaRPr lang="es-EC" sz="3200" dirty="0">
              <a:latin typeface="+mn-lt"/>
            </a:endParaRPr>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1433488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924300" y="47772"/>
            <a:ext cx="5080002" cy="584200"/>
          </a:xfrm>
        </p:spPr>
        <p:txBody>
          <a:bodyPr/>
          <a:lstStyle/>
          <a:p>
            <a:r>
              <a:rPr lang="es-EC" sz="3600" dirty="0" smtClean="0">
                <a:solidFill>
                  <a:srgbClr val="FF0000"/>
                </a:solidFill>
              </a:rPr>
              <a:t>RECOMENDACIONES</a:t>
            </a:r>
            <a:endParaRPr lang="es-EC" sz="3600"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fontScale="92500" lnSpcReduction="10000"/>
          </a:bodyPr>
          <a:lstStyle/>
          <a:p>
            <a:r>
              <a:rPr lang="es-EC" dirty="0">
                <a:latin typeface="+mn-lt"/>
              </a:rPr>
              <a:t>Para trabajos futuros se recomienda hacer una aplicación que permita la obtención de información junto con el procesamiento de la calibración obtenida en el software R del presente trabajo en tiempo real, por lo que se recomienda también hacer el uso de la tecnología WIFI dada por el estándar 802.11 a/b/g/n/</a:t>
            </a:r>
            <a:r>
              <a:rPr lang="es-EC" dirty="0" err="1">
                <a:latin typeface="+mn-lt"/>
              </a:rPr>
              <a:t>ac</a:t>
            </a:r>
            <a:r>
              <a:rPr lang="es-EC" dirty="0">
                <a:latin typeface="+mn-lt"/>
              </a:rPr>
              <a:t> para una interfaz de comunicación inalámbrica, puesto que esta tecnología permitirá la adquisición de información en tiempo real. </a:t>
            </a:r>
          </a:p>
          <a:p>
            <a:r>
              <a:rPr lang="es-EC" dirty="0">
                <a:latin typeface="+mn-lt"/>
              </a:rPr>
              <a:t> </a:t>
            </a:r>
          </a:p>
          <a:p>
            <a:r>
              <a:rPr lang="es-EC" dirty="0">
                <a:latin typeface="+mn-lt"/>
              </a:rPr>
              <a:t>Se recomienda estudiar el estado del arte de optimización de parámetros que ayudará a comprender  cuál es el procedimiento adecuado para optimizar los parámetros que influyen en el entrenamiento de modelos multivariables, además del procedimiento para validar los modelos generados.</a:t>
            </a:r>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39865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924300" y="47772"/>
            <a:ext cx="5080002" cy="584200"/>
          </a:xfrm>
        </p:spPr>
        <p:txBody>
          <a:bodyPr/>
          <a:lstStyle/>
          <a:p>
            <a:r>
              <a:rPr lang="es-EC" sz="3600" dirty="0" smtClean="0">
                <a:solidFill>
                  <a:srgbClr val="FF0000"/>
                </a:solidFill>
              </a:rPr>
              <a:t>RECOMENDACIONES</a:t>
            </a:r>
            <a:endParaRPr lang="es-EC" sz="3600"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631973"/>
            <a:ext cx="8312150" cy="5413227"/>
          </a:xfrm>
        </p:spPr>
        <p:txBody>
          <a:bodyPr>
            <a:normAutofit/>
          </a:bodyPr>
          <a:lstStyle/>
          <a:p>
            <a:r>
              <a:rPr lang="es-EC" dirty="0">
                <a:latin typeface="+mn-lt"/>
              </a:rPr>
              <a:t>Se recomienda el uso de presente proyecto para que oriente la realización de aplicaciones puntuales en futuros trabajos de investigación, que aportará con una herramienta más a los profesionales que involucren el estudio de anomalías en el pie por una mala distribución de presión en el área plantar.</a:t>
            </a:r>
          </a:p>
          <a:p>
            <a:r>
              <a:rPr lang="es-EC" dirty="0">
                <a:latin typeface="+mn-lt"/>
              </a:rPr>
              <a:t> </a:t>
            </a:r>
          </a:p>
          <a:p>
            <a:r>
              <a:rPr lang="es-EC" dirty="0">
                <a:latin typeface="+mn-lt"/>
              </a:rPr>
              <a:t>Se recomienda utilizar el software R en trabajos futuros que ha sido de gran utilidad en el actual proyecto al brindar herramientas estadísticas necesarias para el análisis de modelos de regresión multivariables además de su amigable nomenclatura para su uso y programación.</a:t>
            </a:r>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30700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p:txBody>
          <a:bodyPr/>
          <a:lstStyle/>
          <a:p>
            <a:pPr algn="r"/>
            <a:r>
              <a:rPr lang="es-EC" dirty="0" smtClean="0">
                <a:solidFill>
                  <a:srgbClr val="FF0000"/>
                </a:solidFill>
              </a:rPr>
              <a:t>OBJETIVOS</a:t>
            </a:r>
            <a:endParaRPr lang="es-EC" dirty="0">
              <a:solidFill>
                <a:srgbClr val="FF0000"/>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746126"/>
            <a:ext cx="8312150" cy="5248275"/>
          </a:xfrm>
        </p:spPr>
        <p:txBody>
          <a:bodyPr>
            <a:normAutofit fontScale="47500" lnSpcReduction="20000"/>
          </a:bodyPr>
          <a:lstStyle/>
          <a:p>
            <a:r>
              <a:rPr lang="es-EC" sz="3300" b="1" dirty="0" smtClean="0">
                <a:latin typeface="+mn-lt"/>
              </a:rPr>
              <a:t>Objetivo </a:t>
            </a:r>
            <a:r>
              <a:rPr lang="es-EC" sz="3300" b="1" dirty="0">
                <a:latin typeface="+mn-lt"/>
              </a:rPr>
              <a:t>general</a:t>
            </a:r>
          </a:p>
          <a:p>
            <a:pPr lvl="0"/>
            <a:r>
              <a:rPr lang="es-EC" sz="3300" dirty="0">
                <a:latin typeface="+mn-lt"/>
              </a:rPr>
              <a:t>Generar modelos de calibración multivariantes no lineales de la plantilla     piezoresistiva.</a:t>
            </a:r>
          </a:p>
          <a:p>
            <a:endParaRPr lang="es-EC" sz="3300" dirty="0">
              <a:latin typeface="+mn-lt"/>
            </a:endParaRPr>
          </a:p>
          <a:p>
            <a:r>
              <a:rPr lang="es-EC" sz="3300" b="1" dirty="0" smtClean="0">
                <a:latin typeface="+mn-lt"/>
              </a:rPr>
              <a:t>Objetivos </a:t>
            </a:r>
            <a:r>
              <a:rPr lang="es-EC" sz="3300" b="1" dirty="0">
                <a:latin typeface="+mn-lt"/>
              </a:rPr>
              <a:t>específicos</a:t>
            </a:r>
          </a:p>
          <a:p>
            <a:pPr lvl="0"/>
            <a:r>
              <a:rPr lang="es-EC" sz="3300" dirty="0">
                <a:latin typeface="+mn-lt"/>
              </a:rPr>
              <a:t>Definir el estado del arte de modelos multivariables, y las áreas con presión plantar  elevadas.</a:t>
            </a:r>
          </a:p>
          <a:p>
            <a:endParaRPr lang="es-EC" sz="3300" dirty="0">
              <a:latin typeface="+mn-lt"/>
            </a:endParaRPr>
          </a:p>
          <a:p>
            <a:pPr lvl="0"/>
            <a:r>
              <a:rPr lang="es-EC" sz="3300" dirty="0">
                <a:latin typeface="+mn-lt"/>
              </a:rPr>
              <a:t>Establecer los sensores de la plantilla de presión plantar para cada área definida con mayor presión plantar.</a:t>
            </a:r>
          </a:p>
          <a:p>
            <a:r>
              <a:rPr lang="es-EC" sz="3300" b="1" dirty="0">
                <a:latin typeface="+mn-lt"/>
              </a:rPr>
              <a:t> </a:t>
            </a:r>
            <a:endParaRPr lang="es-EC" sz="3300" dirty="0">
              <a:latin typeface="+mn-lt"/>
            </a:endParaRPr>
          </a:p>
          <a:p>
            <a:pPr lvl="0"/>
            <a:r>
              <a:rPr lang="es-EC" sz="3300" dirty="0">
                <a:latin typeface="+mn-lt"/>
              </a:rPr>
              <a:t>Generar modelos multivariables por cada área delimitada.</a:t>
            </a:r>
          </a:p>
          <a:p>
            <a:endParaRPr lang="es-EC" sz="3300" dirty="0">
              <a:latin typeface="+mn-lt"/>
            </a:endParaRPr>
          </a:p>
          <a:p>
            <a:pPr lvl="0"/>
            <a:r>
              <a:rPr lang="es-EC" sz="3300" dirty="0">
                <a:latin typeface="+mn-lt"/>
              </a:rPr>
              <a:t>Elaborar un algoritmo computacional que permita calibrar la plantilla en sus diferentes áreas de presión.</a:t>
            </a:r>
          </a:p>
          <a:p>
            <a:pPr marL="0" indent="0">
              <a:buNone/>
            </a:pPr>
            <a:endParaRPr lang="es-EC" sz="3300" dirty="0">
              <a:latin typeface="+mn-lt"/>
            </a:endParaRPr>
          </a:p>
          <a:p>
            <a:pPr lvl="0"/>
            <a:r>
              <a:rPr lang="es-EC" sz="3300" dirty="0">
                <a:latin typeface="+mn-lt"/>
              </a:rPr>
              <a:t>Diseñar una interfaz de comunicación serial alámbrica o inalámbrica para el monitoreo de la fuerza aplicada en la plantilla.</a:t>
            </a:r>
          </a:p>
          <a:p>
            <a:pPr marL="0" indent="0">
              <a:buNone/>
            </a:pPr>
            <a:endParaRPr lang="es-EC" sz="3300" dirty="0">
              <a:latin typeface="+mn-lt"/>
            </a:endParaRPr>
          </a:p>
          <a:p>
            <a:pPr lvl="0"/>
            <a:r>
              <a:rPr lang="es-EC" sz="3300" dirty="0">
                <a:latin typeface="+mn-lt"/>
              </a:rPr>
              <a:t>Determinar el protocolo de pruebas de los modelos multivariables.</a:t>
            </a:r>
          </a:p>
          <a:p>
            <a:pPr marL="0" indent="0">
              <a:buNone/>
            </a:pPr>
            <a:endParaRPr lang="es-EC" b="1" dirty="0"/>
          </a:p>
        </p:txBody>
      </p:sp>
    </p:spTree>
    <p:extLst>
      <p:ext uri="{BB962C8B-B14F-4D97-AF65-F5344CB8AC3E}">
        <p14:creationId xmlns:p14="http://schemas.microsoft.com/office/powerpoint/2010/main" val="164568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rPr>
              <a:t>PROTOTIPO</a:t>
            </a:r>
            <a:r>
              <a:rPr lang="es-EC" sz="2800" dirty="0">
                <a:solidFill>
                  <a:srgbClr val="FF0000"/>
                </a:solidFill>
              </a:rPr>
              <a:t> </a:t>
            </a:r>
            <a:r>
              <a:rPr lang="es-EC" dirty="0" smtClean="0">
                <a:solidFill>
                  <a:srgbClr val="FF0000"/>
                </a:solidFill>
              </a:rPr>
              <a:t>PRECEDENTE</a:t>
            </a:r>
            <a:endParaRPr lang="es-EC" dirty="0">
              <a:solidFill>
                <a:srgbClr val="FF0000"/>
              </a:solidFill>
            </a:endParaRPr>
          </a:p>
        </p:txBody>
      </p:sp>
      <p:sp>
        <p:nvSpPr>
          <p:cNvPr id="11"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810521"/>
            <a:ext cx="8312150" cy="5248275"/>
          </a:xfrm>
        </p:spPr>
        <p:txBody>
          <a:bodyPr>
            <a:normAutofit/>
          </a:bodyPr>
          <a:lstStyle/>
          <a:p>
            <a:pPr marL="0" indent="0">
              <a:buNone/>
            </a:pPr>
            <a:r>
              <a:rPr lang="es-EC" sz="3600" dirty="0">
                <a:latin typeface="+mn-lt"/>
              </a:rPr>
              <a:t>La plantilla de presión plantar precedente fue elaborada con tres materiales principalmente, los cuales se citan en la tabla 2 y que además se puede observar en la figura 13 (Bermeo &amp; Guamán, 2017). El objetivo de la plantilla es tener varios sensores distribuidos durante toda el área del pie, de manera que se pueda mapear la fuerza de la pisada del pie de una persona</a:t>
            </a:r>
            <a:r>
              <a:rPr lang="es-EC" sz="3600" dirty="0" smtClean="0">
                <a:latin typeface="+mn-lt"/>
              </a:rPr>
              <a:t>.</a:t>
            </a:r>
            <a:endParaRPr lang="es-EC" b="1" dirty="0">
              <a:latin typeface="+mn-lt"/>
            </a:endParaRPr>
          </a:p>
        </p:txBody>
      </p:sp>
    </p:spTree>
    <p:extLst>
      <p:ext uri="{BB962C8B-B14F-4D97-AF65-F5344CB8AC3E}">
        <p14:creationId xmlns:p14="http://schemas.microsoft.com/office/powerpoint/2010/main" val="309263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rPr>
              <a:t>PROTOTIPO</a:t>
            </a:r>
            <a:r>
              <a:rPr lang="es-EC" sz="2800" dirty="0">
                <a:solidFill>
                  <a:srgbClr val="FF0000"/>
                </a:solidFill>
              </a:rPr>
              <a:t> </a:t>
            </a:r>
            <a:r>
              <a:rPr lang="es-EC" dirty="0" smtClean="0">
                <a:solidFill>
                  <a:srgbClr val="FF0000"/>
                </a:solidFill>
              </a:rPr>
              <a:t>PRECEDENTE</a:t>
            </a:r>
            <a:endParaRPr lang="es-EC" dirty="0">
              <a:solidFill>
                <a:srgbClr val="FF0000"/>
              </a:solidFill>
            </a:endParaRP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pPr lvl="0"/>
                <a:r>
                  <a:rPr lang="es-EC" sz="2400" b="1" dirty="0">
                    <a:latin typeface="+mn-lt"/>
                  </a:rPr>
                  <a:t>Respuesta no lineal de sensores piezoresistivos </a:t>
                </a:r>
              </a:p>
              <a:p>
                <a:pPr marL="0" indent="0">
                  <a:buNone/>
                </a:pPr>
                <a:r>
                  <a:rPr lang="es-EC" sz="2400" dirty="0" smtClean="0">
                    <a:latin typeface="+mn-lt"/>
                  </a:rPr>
                  <a:t>Al </a:t>
                </a:r>
                <a:r>
                  <a:rPr lang="es-EC" sz="2400" dirty="0">
                    <a:latin typeface="+mn-lt"/>
                  </a:rPr>
                  <a:t>realizar la extracción de datos de cada uno de los sensores piezoresistivos ejerciendo una fuerza puntual creciente </a:t>
                </a:r>
                <a14:m>
                  <m:oMath xmlns:m="http://schemas.openxmlformats.org/officeDocument/2006/math">
                    <m:r>
                      <a:rPr lang="es-EC" sz="2400" i="1">
                        <a:latin typeface="+mn-lt"/>
                      </a:rPr>
                      <m:t>𝐹</m:t>
                    </m:r>
                  </m:oMath>
                </a14:m>
                <a:r>
                  <a:rPr lang="es-EC" sz="2400" dirty="0">
                    <a:latin typeface="+mn-lt"/>
                  </a:rPr>
                  <a:t> en un intervalo de tiempo </a:t>
                </a:r>
                <a14:m>
                  <m:oMath xmlns:m="http://schemas.openxmlformats.org/officeDocument/2006/math">
                    <m:r>
                      <a:rPr lang="es-EC" sz="2400" i="1">
                        <a:latin typeface="+mn-lt"/>
                      </a:rPr>
                      <m:t>𝑡</m:t>
                    </m:r>
                  </m:oMath>
                </a14:m>
                <a:r>
                  <a:rPr lang="es-EC" sz="2400" dirty="0">
                    <a:latin typeface="+mn-lt"/>
                  </a:rPr>
                  <a:t>, se observó que la respuesta de voltaje del sensor ante la fuerza aplicada tiende a ser no lineal, representada por la figura </a:t>
                </a:r>
                <a:r>
                  <a:rPr lang="es-EC" sz="2400" dirty="0" smtClean="0">
                    <a:latin typeface="+mn-lt"/>
                  </a:rPr>
                  <a:t>presente. </a:t>
                </a:r>
                <a:r>
                  <a:rPr lang="es-EC" sz="2400" dirty="0">
                    <a:latin typeface="+mn-lt"/>
                  </a:rPr>
                  <a:t>La respuesta del sensor está representada por dos curvas debido a que se aplica una fuerza creciente hasta un pico máximo (alrededor de </a:t>
                </a:r>
                <a14:m>
                  <m:oMath xmlns:m="http://schemas.openxmlformats.org/officeDocument/2006/math">
                    <m:r>
                      <a:rPr lang="es-EC" sz="2400" i="1">
                        <a:latin typeface="+mn-lt"/>
                      </a:rPr>
                      <m:t>1200 </m:t>
                    </m:r>
                    <m:r>
                      <a:rPr lang="es-EC" sz="2400" i="1">
                        <a:latin typeface="+mn-lt"/>
                      </a:rPr>
                      <m:t>𝑁</m:t>
                    </m:r>
                  </m:oMath>
                </a14:m>
                <a:r>
                  <a:rPr lang="es-EC" sz="2400" dirty="0">
                    <a:latin typeface="+mn-lt"/>
                  </a:rPr>
                  <a:t>), luego de eso la fuerza decrece nuevamente hasta llegar a cero.</a:t>
                </a:r>
              </a:p>
              <a:p>
                <a:endParaRPr lang="es-EC" dirty="0"/>
              </a:p>
              <a:p>
                <a:pPr marL="0" indent="0">
                  <a:buNone/>
                </a:pPr>
                <a:endParaRPr lang="es-EC" b="1" dirty="0"/>
              </a:p>
            </p:txBody>
          </p:sp>
        </mc:Choice>
        <mc:Fallback>
          <p:sp>
            <p:nvSpPr>
              <p:cNvPr id="3" name="Marcador de contenido 2">
                <a:extLst>
                  <a:ext uri="{FF2B5EF4-FFF2-40B4-BE49-F238E27FC236}">
                    <a16:creationId xmlns:a16="http://schemas.microsoft.com/office/drawing/2014/main" xmlns="" id="{5294C15C-363D-4DE9-8C30-23D5B41618B3}"/>
                  </a:ext>
                </a:extLst>
              </p:cNvPr>
              <p:cNvSpPr>
                <a:spLocks noGrp="1" noRot="1" noChangeAspect="1" noMove="1" noResize="1" noEditPoints="1" noAdjustHandles="1" noChangeArrowheads="1" noChangeShapeType="1" noTextEdit="1"/>
              </p:cNvSpPr>
              <p:nvPr>
                <p:ph idx="1"/>
              </p:nvPr>
            </p:nvSpPr>
            <p:spPr>
              <a:xfrm>
                <a:off x="628651" y="584201"/>
                <a:ext cx="8312150" cy="5474595"/>
              </a:xfrm>
              <a:blipFill rotWithShape="0">
                <a:blip r:embed="rId2"/>
                <a:stretch>
                  <a:fillRect l="-1100" t="-1559" r="-1686"/>
                </a:stretch>
              </a:blipFill>
            </p:spPr>
            <p:txBody>
              <a:bodyPr/>
              <a:lstStyle/>
              <a:p>
                <a:r>
                  <a:rPr lang="es-EC">
                    <a:noFill/>
                  </a:rPr>
                  <a:t> </a:t>
                </a:r>
              </a:p>
            </p:txBody>
          </p:sp>
        </mc:Fallback>
      </mc:AlternateContent>
      <p:pic>
        <p:nvPicPr>
          <p:cNvPr id="10" name="Imagen 9"/>
          <p:cNvPicPr/>
          <p:nvPr/>
        </p:nvPicPr>
        <p:blipFill rotWithShape="1">
          <a:blip r:embed="rId3"/>
          <a:srcRect t="11928" r="2372" b="3720"/>
          <a:stretch/>
        </p:blipFill>
        <p:spPr bwMode="auto">
          <a:xfrm>
            <a:off x="2380177" y="4146997"/>
            <a:ext cx="4947902" cy="1911799"/>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2938708" y="5874130"/>
            <a:ext cx="369203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Respuesta del sensor fuerza vs voltaje</a:t>
            </a:r>
            <a:endParaRPr lang="es-EC" dirty="0"/>
          </a:p>
        </p:txBody>
      </p:sp>
    </p:spTree>
    <p:extLst>
      <p:ext uri="{BB962C8B-B14F-4D97-AF65-F5344CB8AC3E}">
        <p14:creationId xmlns:p14="http://schemas.microsoft.com/office/powerpoint/2010/main" val="266827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rPr>
              <a:t>PROTOTIPO</a:t>
            </a:r>
            <a:r>
              <a:rPr lang="es-EC" sz="2800" dirty="0">
                <a:solidFill>
                  <a:srgbClr val="FF0000"/>
                </a:solidFill>
              </a:rPr>
              <a:t> </a:t>
            </a:r>
            <a:r>
              <a:rPr lang="es-EC" dirty="0" smtClean="0">
                <a:solidFill>
                  <a:srgbClr val="FF0000"/>
                </a:solidFill>
              </a:rPr>
              <a:t>PRECEDENTE</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mc:AlternateContent xmlns:mc="http://schemas.openxmlformats.org/markup-compatibility/2006">
        <mc:Choice xmlns:a14="http://schemas.microsoft.com/office/drawing/2010/main" Requires="a14">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C" sz="2000" b="1" dirty="0">
                    <a:latin typeface="+mn-lt"/>
                  </a:rPr>
                  <a:t>Correlación entre sensores </a:t>
                </a:r>
                <a:r>
                  <a:rPr lang="es-EC" sz="2000" b="1" dirty="0" smtClean="0">
                    <a:latin typeface="+mn-lt"/>
                  </a:rPr>
                  <a:t>adyacentes</a:t>
                </a:r>
                <a:r>
                  <a:rPr lang="es-EC" sz="2000" dirty="0">
                    <a:latin typeface="+mn-lt"/>
                  </a:rPr>
                  <a:t> </a:t>
                </a:r>
              </a:p>
              <a:p>
                <a:r>
                  <a:rPr lang="es-EC" sz="2000" dirty="0">
                    <a:latin typeface="+mn-lt"/>
                  </a:rPr>
                  <a:t>Al obtener los resultados de cada uno de los sensores adicionalmente del problema de no linealidad se observó que los sensores adyacentes al sensor de pruebas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𝑛</m:t>
                        </m:r>
                      </m:sub>
                    </m:sSub>
                  </m:oMath>
                </a14:m>
                <a:r>
                  <a:rPr lang="es-EC" sz="2000" dirty="0">
                    <a:latin typeface="+mn-lt"/>
                  </a:rPr>
                  <a:t>, reaccionaban a la fuerza aplicada en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𝑛</m:t>
                        </m:r>
                      </m:sub>
                    </m:sSub>
                  </m:oMath>
                </a14:m>
                <a:r>
                  <a:rPr lang="es-EC" sz="2000" i="1" dirty="0">
                    <a:latin typeface="+mn-lt"/>
                  </a:rPr>
                  <a:t>,</a:t>
                </a:r>
                <a:r>
                  <a:rPr lang="es-EC" sz="2000" dirty="0">
                    <a:latin typeface="+mn-lt"/>
                  </a:rPr>
                  <a:t> en la figura 18 se puede observar por ejemplo que el sensor de pruebas es el sensor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5</m:t>
                        </m:r>
                      </m:sub>
                    </m:sSub>
                  </m:oMath>
                </a14:m>
                <a:r>
                  <a:rPr lang="es-EC" sz="2000" i="1" dirty="0">
                    <a:latin typeface="+mn-lt"/>
                  </a:rPr>
                  <a:t> </a:t>
                </a:r>
                <a:r>
                  <a:rPr lang="es-EC" sz="2000" dirty="0">
                    <a:latin typeface="+mn-lt"/>
                  </a:rPr>
                  <a:t>y los sensores adyacentes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1</m:t>
                        </m:r>
                      </m:sub>
                    </m:sSub>
                  </m:oMath>
                </a14:m>
                <a:r>
                  <a:rPr lang="es-EC" sz="2000" i="1" dirty="0">
                    <a:latin typeface="+mn-lt"/>
                  </a:rPr>
                  <a:t>,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2</m:t>
                        </m:r>
                      </m:sub>
                    </m:sSub>
                  </m:oMath>
                </a14:m>
                <a:r>
                  <a:rPr lang="es-EC" sz="2000" i="1" dirty="0">
                    <a:latin typeface="+mn-lt"/>
                  </a:rPr>
                  <a:t>,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3</m:t>
                        </m:r>
                      </m:sub>
                    </m:sSub>
                  </m:oMath>
                </a14:m>
                <a:r>
                  <a:rPr lang="es-EC" sz="2000" i="1" dirty="0">
                    <a:latin typeface="+mn-lt"/>
                  </a:rPr>
                  <a:t> </a:t>
                </a:r>
                <a:r>
                  <a:rPr lang="es-EC" sz="2000" dirty="0">
                    <a:latin typeface="+mn-lt"/>
                  </a:rPr>
                  <a:t>y</a:t>
                </a:r>
                <a:r>
                  <a:rPr lang="es-EC" sz="2000" i="1" dirty="0">
                    <a:latin typeface="+mn-lt"/>
                  </a:rPr>
                  <a:t> </a:t>
                </a:r>
                <a14:m>
                  <m:oMath xmlns:m="http://schemas.openxmlformats.org/officeDocument/2006/math">
                    <m:sSub>
                      <m:sSubPr>
                        <m:ctrlPr>
                          <a:rPr lang="es-EC" sz="2000" i="1">
                            <a:latin typeface="+mn-lt"/>
                          </a:rPr>
                        </m:ctrlPr>
                      </m:sSubPr>
                      <m:e>
                        <m:r>
                          <a:rPr lang="es-EC" sz="2000" i="1">
                            <a:latin typeface="+mn-lt"/>
                          </a:rPr>
                          <m:t>𝑥</m:t>
                        </m:r>
                      </m:e>
                      <m:sub>
                        <m:r>
                          <a:rPr lang="es-EC" sz="2000" i="1">
                            <a:latin typeface="+mn-lt"/>
                          </a:rPr>
                          <m:t>4</m:t>
                        </m:r>
                      </m:sub>
                    </m:sSub>
                  </m:oMath>
                </a14:m>
                <a:r>
                  <a:rPr lang="es-EC" sz="2000" i="1" dirty="0">
                    <a:latin typeface="+mn-lt"/>
                  </a:rPr>
                  <a:t>,</a:t>
                </a:r>
                <a:r>
                  <a:rPr lang="es-EC" sz="2000" dirty="0">
                    <a:latin typeface="+mn-lt"/>
                  </a:rPr>
                  <a:t> responden indirectamente, esto se debe propiamente a la construcción de la plantilla ya que todos los sensores comparten la misma lámina conductora de cobre, así como la lámina </a:t>
                </a:r>
                <a:r>
                  <a:rPr lang="es-EC" sz="2000" i="1" dirty="0" err="1">
                    <a:latin typeface="+mn-lt"/>
                  </a:rPr>
                  <a:t>velostat</a:t>
                </a:r>
                <a:r>
                  <a:rPr lang="es-EC" sz="2000" dirty="0">
                    <a:latin typeface="+mn-lt"/>
                  </a:rPr>
                  <a:t>, es decir toman el principio de una conexión de elementos en serie, por lo que si la resistencia de un sensor varia notablemente, los sensores adyacentes también variaran su resistividad.</a:t>
                </a:r>
              </a:p>
              <a:p>
                <a:endParaRPr lang="es-EC" dirty="0"/>
              </a:p>
              <a:p>
                <a:pPr marL="0" indent="0">
                  <a:buFont typeface="Arial" panose="020B0604020202020204" pitchFamily="34" charset="0"/>
                  <a:buNone/>
                </a:pPr>
                <a:endParaRPr lang="es-EC" b="1" dirty="0"/>
              </a:p>
            </p:txBody>
          </p:sp>
        </mc:Choice>
        <mc:Fallback>
          <p:sp>
            <p:nvSpPr>
              <p:cNvPr id="6" name="Marcador de contenido 2">
                <a:extLst>
                  <a:ext uri="{FF2B5EF4-FFF2-40B4-BE49-F238E27FC236}">
                    <a16:creationId xmlns:a16="http://schemas.microsoft.com/office/drawing/2014/main" xmlns="" id="{5294C15C-363D-4DE9-8C30-23D5B41618B3}"/>
                  </a:ext>
                </a:extLst>
              </p:cNvPr>
              <p:cNvSpPr txBox="1">
                <a:spLocks noRot="1" noChangeAspect="1" noMove="1" noResize="1" noEditPoints="1" noAdjustHandles="1" noChangeArrowheads="1" noChangeShapeType="1" noTextEdit="1"/>
              </p:cNvSpPr>
              <p:nvPr/>
            </p:nvSpPr>
            <p:spPr>
              <a:xfrm>
                <a:off x="781051" y="736601"/>
                <a:ext cx="8312150" cy="5474595"/>
              </a:xfrm>
              <a:prstGeom prst="rect">
                <a:avLst/>
              </a:prstGeom>
              <a:blipFill rotWithShape="0">
                <a:blip r:embed="rId2"/>
                <a:stretch>
                  <a:fillRect l="-660" t="-1225" r="-806"/>
                </a:stretch>
              </a:blipFill>
            </p:spPr>
            <p:txBody>
              <a:bodyPr/>
              <a:lstStyle/>
              <a:p>
                <a:r>
                  <a:rPr lang="es-EC">
                    <a:noFill/>
                  </a:rPr>
                  <a:t> </a:t>
                </a:r>
              </a:p>
            </p:txBody>
          </p:sp>
        </mc:Fallback>
      </mc:AlternateContent>
      <p:pic>
        <p:nvPicPr>
          <p:cNvPr id="7" name="Imagen 6"/>
          <p:cNvPicPr/>
          <p:nvPr/>
        </p:nvPicPr>
        <p:blipFill rotWithShape="1">
          <a:blip r:embed="rId3"/>
          <a:srcRect t="12781" r="2189" b="9259"/>
          <a:stretch/>
        </p:blipFill>
        <p:spPr bwMode="auto">
          <a:xfrm>
            <a:off x="2188804" y="4224271"/>
            <a:ext cx="5113517" cy="1834526"/>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2510745" y="5881080"/>
            <a:ext cx="3993721" cy="507831"/>
          </a:xfrm>
          <a:prstGeom prst="rect">
            <a:avLst/>
          </a:prstGeom>
        </p:spPr>
        <p:txBody>
          <a:bodyPr wrap="none">
            <a:spAutoFit/>
          </a:bodyPr>
          <a:lstStyle/>
          <a:p>
            <a:pPr algn="ctr">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Correlación entre sensores adyacentes </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38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rPr>
              <a:t>PROTOTIPO</a:t>
            </a:r>
            <a:r>
              <a:rPr lang="es-EC" sz="2800" dirty="0">
                <a:solidFill>
                  <a:srgbClr val="FF0000"/>
                </a:solidFill>
              </a:rPr>
              <a:t> </a:t>
            </a:r>
            <a:r>
              <a:rPr lang="es-EC" dirty="0" smtClean="0">
                <a:solidFill>
                  <a:srgbClr val="FF0000"/>
                </a:solidFill>
              </a:rPr>
              <a:t>PRECEDENTE</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C" sz="2000" b="1" dirty="0">
                <a:latin typeface="+mn-lt"/>
              </a:rPr>
              <a:t>Análisis de resultados con calibración univariante</a:t>
            </a:r>
          </a:p>
          <a:p>
            <a:r>
              <a:rPr lang="es-EC" sz="2000" dirty="0" smtClean="0">
                <a:latin typeface="+mn-lt"/>
              </a:rPr>
              <a:t>En el prototipo precedente se </a:t>
            </a:r>
            <a:r>
              <a:rPr lang="es-EC" sz="2000" dirty="0">
                <a:latin typeface="+mn-lt"/>
              </a:rPr>
              <a:t>trabajó con escala semilogarítmica representado por la figura 19(a) para tratar de solventar el problema de no linealidad del sistema pues como se observar en la figura 19(b) en la escala real es una respuesta no lineal. Adicionalmente se aplicó una regresión no lineal en cada una de las respuestas de los sensores obteniendo los resultados representados por la figura 20, donde se puede apreciar que los valores predichos no se ajustan a la distribución de valores reales, se dice que no se ajustan porque la distribución de valores predichos es totalmente distinta a la distribución de valores reales justificada con RMSE=22.63% obtenido en el sensor de la comuna 4 de fila 1.</a:t>
            </a:r>
          </a:p>
          <a:p>
            <a:endParaRPr lang="es-EC" dirty="0"/>
          </a:p>
          <a:p>
            <a:pPr marL="0" indent="0">
              <a:buFont typeface="Arial" panose="020B0604020202020204" pitchFamily="34" charset="0"/>
              <a:buNone/>
            </a:pPr>
            <a:endParaRPr lang="es-EC" b="1" dirty="0"/>
          </a:p>
        </p:txBody>
      </p:sp>
      <p:sp>
        <p:nvSpPr>
          <p:cNvPr id="4" name="Rectángulo 3"/>
          <p:cNvSpPr/>
          <p:nvPr/>
        </p:nvSpPr>
        <p:spPr>
          <a:xfrm>
            <a:off x="2510745" y="5881080"/>
            <a:ext cx="3993721" cy="507831"/>
          </a:xfrm>
          <a:prstGeom prst="rect">
            <a:avLst/>
          </a:prstGeom>
        </p:spPr>
        <p:txBody>
          <a:bodyPr wrap="none">
            <a:spAutoFit/>
          </a:bodyPr>
          <a:lstStyle/>
          <a:p>
            <a:pPr algn="ctr">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Correlación entre sensores adyacentes </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n 7"/>
          <p:cNvPicPr/>
          <p:nvPr/>
        </p:nvPicPr>
        <p:blipFill>
          <a:blip r:embed="rId2"/>
          <a:stretch>
            <a:fillRect/>
          </a:stretch>
        </p:blipFill>
        <p:spPr>
          <a:xfrm>
            <a:off x="2510745" y="4238491"/>
            <a:ext cx="4171950" cy="2476500"/>
          </a:xfrm>
          <a:prstGeom prst="rect">
            <a:avLst/>
          </a:prstGeom>
        </p:spPr>
      </p:pic>
    </p:spTree>
    <p:extLst>
      <p:ext uri="{BB962C8B-B14F-4D97-AF65-F5344CB8AC3E}">
        <p14:creationId xmlns:p14="http://schemas.microsoft.com/office/powerpoint/2010/main" val="208704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541690" y="0"/>
            <a:ext cx="5513410" cy="584200"/>
          </a:xfrm>
        </p:spPr>
        <p:txBody>
          <a:bodyPr/>
          <a:lstStyle/>
          <a:p>
            <a:pPr algn="r"/>
            <a:r>
              <a:rPr lang="es-EC" dirty="0">
                <a:solidFill>
                  <a:srgbClr val="FF0000"/>
                </a:solidFill>
              </a:rPr>
              <a:t>PROTOTIPO</a:t>
            </a:r>
            <a:r>
              <a:rPr lang="es-EC" sz="2800" dirty="0">
                <a:solidFill>
                  <a:srgbClr val="FF0000"/>
                </a:solidFill>
              </a:rPr>
              <a:t> </a:t>
            </a:r>
            <a:r>
              <a:rPr lang="es-EC" dirty="0" smtClean="0">
                <a:solidFill>
                  <a:srgbClr val="FF0000"/>
                </a:solidFill>
              </a:rPr>
              <a:t>PRECEDENTE</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mc:AlternateContent xmlns:mc="http://schemas.openxmlformats.org/markup-compatibility/2006">
        <mc:Choice xmlns:a14="http://schemas.microsoft.com/office/drawing/2010/main" Requires="a14">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a:latin typeface="+mn-lt"/>
                  </a:rPr>
                  <a:t>S</a:t>
                </a:r>
                <a:r>
                  <a:rPr lang="es-EC" sz="2000" dirty="0" smtClean="0">
                    <a:latin typeface="+mn-lt"/>
                  </a:rPr>
                  <a:t>e </a:t>
                </a:r>
                <a:r>
                  <a:rPr lang="es-EC" sz="2000" dirty="0">
                    <a:latin typeface="+mn-lt"/>
                  </a:rPr>
                  <a:t>realizó la calibración de cada sensor con la variable </a:t>
                </a:r>
                <a14:m>
                  <m:oMath xmlns:m="http://schemas.openxmlformats.org/officeDocument/2006/math">
                    <m:r>
                      <a:rPr lang="es-EC" sz="2000" i="1">
                        <a:latin typeface="+mn-lt"/>
                      </a:rPr>
                      <m:t>𝑦</m:t>
                    </m:r>
                    <m:r>
                      <a:rPr lang="es-EC" sz="2000" i="1">
                        <a:latin typeface="+mn-lt"/>
                      </a:rPr>
                      <m:t>’</m:t>
                    </m:r>
                  </m:oMath>
                </a14:m>
                <a:r>
                  <a:rPr lang="es-EC" sz="2000" dirty="0">
                    <a:latin typeface="+mn-lt"/>
                  </a:rPr>
                  <a:t> del modelo de regresión obtenido versus la variable </a:t>
                </a:r>
                <a:r>
                  <a:rPr lang="es-EC" sz="2000" i="1" dirty="0">
                    <a:latin typeface="+mn-lt"/>
                  </a:rPr>
                  <a:t>y </a:t>
                </a:r>
                <a:r>
                  <a:rPr lang="es-EC" sz="2000" dirty="0">
                    <a:latin typeface="+mn-lt"/>
                  </a:rPr>
                  <a:t>del modelo real, siendo </a:t>
                </a:r>
                <a14:m>
                  <m:oMath xmlns:m="http://schemas.openxmlformats.org/officeDocument/2006/math">
                    <m:r>
                      <a:rPr lang="es-EC" sz="2000" i="1">
                        <a:latin typeface="+mn-lt"/>
                      </a:rPr>
                      <m:t>𝑦</m:t>
                    </m:r>
                    <m:r>
                      <a:rPr lang="es-EC" sz="2000" i="1">
                        <a:latin typeface="+mn-lt"/>
                      </a:rPr>
                      <m:t>’ </m:t>
                    </m:r>
                  </m:oMath>
                </a14:m>
                <a:r>
                  <a:rPr lang="es-EC" sz="2000" dirty="0">
                    <a:latin typeface="+mn-lt"/>
                  </a:rPr>
                  <a:t>la fuerza predicha del modelo de regresión y siendo </a:t>
                </a:r>
                <a14:m>
                  <m:oMath xmlns:m="http://schemas.openxmlformats.org/officeDocument/2006/math">
                    <m:r>
                      <a:rPr lang="es-EC" sz="2000" i="1">
                        <a:latin typeface="+mn-lt"/>
                      </a:rPr>
                      <m:t>𝑦</m:t>
                    </m:r>
                  </m:oMath>
                </a14:m>
                <a:r>
                  <a:rPr lang="es-EC" sz="2000" dirty="0">
                    <a:latin typeface="+mn-lt"/>
                  </a:rPr>
                  <a:t> la fuerza</a:t>
                </a:r>
                <a:r>
                  <a:rPr lang="es-EC" sz="2000" i="1" dirty="0">
                    <a:latin typeface="+mn-lt"/>
                  </a:rPr>
                  <a:t> </a:t>
                </a:r>
                <a:r>
                  <a:rPr lang="es-EC" sz="2000" dirty="0">
                    <a:latin typeface="+mn-lt"/>
                  </a:rPr>
                  <a:t>real aplicada en los sensores, demostrado por la figura 21, donde aquí se puede observar también un problema de no linealidad con un ajuste de sensibilidad </a:t>
                </a:r>
                <a14:m>
                  <m:oMath xmlns:m="http://schemas.openxmlformats.org/officeDocument/2006/math">
                    <m:d>
                      <m:dPr>
                        <m:ctrlPr>
                          <a:rPr lang="es-EC" sz="2000" i="1">
                            <a:latin typeface="+mn-lt"/>
                          </a:rPr>
                        </m:ctrlPr>
                      </m:dPr>
                      <m:e>
                        <m:sSup>
                          <m:sSupPr>
                            <m:ctrlPr>
                              <a:rPr lang="es-EC" sz="2000" i="1">
                                <a:latin typeface="+mn-lt"/>
                              </a:rPr>
                            </m:ctrlPr>
                          </m:sSupPr>
                          <m:e>
                            <m:r>
                              <a:rPr lang="es-EC" sz="2000" i="1">
                                <a:latin typeface="+mn-lt"/>
                              </a:rPr>
                              <m:t>𝑅</m:t>
                            </m:r>
                          </m:e>
                          <m:sup>
                            <m:r>
                              <a:rPr lang="es-EC" sz="2000" i="1">
                                <a:latin typeface="+mn-lt"/>
                              </a:rPr>
                              <m:t>2</m:t>
                            </m:r>
                          </m:sup>
                        </m:sSup>
                      </m:e>
                    </m:d>
                  </m:oMath>
                </a14:m>
                <a:r>
                  <a:rPr lang="es-EC" sz="2000" dirty="0">
                    <a:latin typeface="+mn-lt"/>
                  </a:rPr>
                  <a:t> de </a:t>
                </a:r>
                <a14:m>
                  <m:oMath xmlns:m="http://schemas.openxmlformats.org/officeDocument/2006/math">
                    <m:r>
                      <a:rPr lang="es-EC" sz="2000" i="1">
                        <a:latin typeface="+mn-lt"/>
                      </a:rPr>
                      <m:t>88,37%</m:t>
                    </m:r>
                  </m:oMath>
                </a14:m>
                <a:r>
                  <a:rPr lang="es-EC" sz="2000" dirty="0">
                    <a:latin typeface="+mn-lt"/>
                  </a:rPr>
                  <a:t> en escala semilogarítmica, que se tratará de mejorar con calibración multivariante</a:t>
                </a:r>
                <a:r>
                  <a:rPr lang="es-EC" sz="2000" dirty="0" smtClean="0">
                    <a:latin typeface="+mn-lt"/>
                  </a:rPr>
                  <a:t>.</a:t>
                </a:r>
              </a:p>
              <a:p>
                <a:endParaRPr lang="es-EC" sz="2000" dirty="0">
                  <a:latin typeface="+mn-lt"/>
                </a:endParaRPr>
              </a:p>
              <a:p>
                <a:endParaRPr lang="es-EC" sz="2000" dirty="0"/>
              </a:p>
              <a:p>
                <a:pPr marL="0" indent="0">
                  <a:buNone/>
                </a:pPr>
                <a:endParaRPr lang="es-EC" dirty="0"/>
              </a:p>
              <a:p>
                <a:pPr marL="0" indent="0">
                  <a:buFont typeface="Arial" panose="020B0604020202020204" pitchFamily="34" charset="0"/>
                  <a:buNone/>
                </a:pPr>
                <a:endParaRPr lang="es-EC" b="1" dirty="0"/>
              </a:p>
            </p:txBody>
          </p:sp>
        </mc:Choice>
        <mc:Fallback>
          <p:sp>
            <p:nvSpPr>
              <p:cNvPr id="6" name="Marcador de contenido 2">
                <a:extLst>
                  <a:ext uri="{FF2B5EF4-FFF2-40B4-BE49-F238E27FC236}">
                    <a16:creationId xmlns:a16="http://schemas.microsoft.com/office/drawing/2014/main" xmlns="" id="{5294C15C-363D-4DE9-8C30-23D5B41618B3}"/>
                  </a:ext>
                </a:extLst>
              </p:cNvPr>
              <p:cNvSpPr txBox="1">
                <a:spLocks noRot="1" noChangeAspect="1" noMove="1" noResize="1" noEditPoints="1" noAdjustHandles="1" noChangeArrowheads="1" noChangeShapeType="1" noTextEdit="1"/>
              </p:cNvSpPr>
              <p:nvPr/>
            </p:nvSpPr>
            <p:spPr>
              <a:xfrm>
                <a:off x="781051" y="736601"/>
                <a:ext cx="8312150" cy="5474595"/>
              </a:xfrm>
              <a:prstGeom prst="rect">
                <a:avLst/>
              </a:prstGeom>
              <a:blipFill rotWithShape="0">
                <a:blip r:embed="rId2"/>
                <a:stretch>
                  <a:fillRect l="-660" t="-1225" r="-880"/>
                </a:stretch>
              </a:blipFill>
            </p:spPr>
            <p:txBody>
              <a:bodyPr/>
              <a:lstStyle/>
              <a:p>
                <a:r>
                  <a:rPr lang="es-EC">
                    <a:noFill/>
                  </a:rPr>
                  <a:t> </a:t>
                </a:r>
              </a:p>
            </p:txBody>
          </p:sp>
        </mc:Fallback>
      </mc:AlternateContent>
      <p:pic>
        <p:nvPicPr>
          <p:cNvPr id="7" name="Imagen 6"/>
          <p:cNvPicPr/>
          <p:nvPr/>
        </p:nvPicPr>
        <p:blipFill>
          <a:blip r:embed="rId3"/>
          <a:stretch>
            <a:fillRect/>
          </a:stretch>
        </p:blipFill>
        <p:spPr>
          <a:xfrm>
            <a:off x="1897755" y="2946301"/>
            <a:ext cx="5219700" cy="2235835"/>
          </a:xfrm>
          <a:prstGeom prst="rect">
            <a:avLst/>
          </a:prstGeom>
        </p:spPr>
      </p:pic>
    </p:spTree>
    <p:extLst>
      <p:ext uri="{BB962C8B-B14F-4D97-AF65-F5344CB8AC3E}">
        <p14:creationId xmlns:p14="http://schemas.microsoft.com/office/powerpoint/2010/main" val="841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5B4A67-D285-4B17-9D9F-2ECCF7E3C202}"/>
              </a:ext>
            </a:extLst>
          </p:cNvPr>
          <p:cNvSpPr>
            <a:spLocks noGrp="1"/>
          </p:cNvSpPr>
          <p:nvPr>
            <p:ph type="title"/>
          </p:nvPr>
        </p:nvSpPr>
        <p:spPr>
          <a:xfrm>
            <a:off x="3142445" y="0"/>
            <a:ext cx="5912655" cy="584200"/>
          </a:xfrm>
        </p:spPr>
        <p:txBody>
          <a:bodyPr/>
          <a:lstStyle/>
          <a:p>
            <a:r>
              <a:rPr lang="es-EC" dirty="0" smtClean="0">
                <a:solidFill>
                  <a:srgbClr val="FF0000"/>
                </a:solidFill>
              </a:rPr>
              <a:t>MODELOS MULTIVARIANTES</a:t>
            </a:r>
            <a:endParaRPr lang="es-EC" dirty="0">
              <a:solidFill>
                <a:srgbClr val="FF0000"/>
              </a:solidFill>
            </a:endParaRPr>
          </a:p>
        </p:txBody>
      </p:sp>
      <p:sp>
        <p:nvSpPr>
          <p:cNvPr id="3" name="Marcador de contenido 2">
            <a:extLst>
              <a:ext uri="{FF2B5EF4-FFF2-40B4-BE49-F238E27FC236}">
                <a16:creationId xmlns:a16="http://schemas.microsoft.com/office/drawing/2014/main" xmlns=""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mc:AlternateContent xmlns:mc="http://schemas.openxmlformats.org/markup-compatibility/2006">
        <mc:Choice xmlns:a14="http://schemas.microsoft.com/office/drawing/2010/main" Requires="a14">
          <p:sp>
            <p:nvSpPr>
              <p:cNvPr id="6" name="Marcador de contenido 2">
                <a:extLst>
                  <a:ext uri="{FF2B5EF4-FFF2-40B4-BE49-F238E27FC236}">
                    <a16:creationId xmlns:a16="http://schemas.microsoft.com/office/drawing/2014/main" xmlns=""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C" sz="2000" b="1" dirty="0">
                    <a:latin typeface="+mn-lt"/>
                  </a:rPr>
                  <a:t>Análisis de resultados con calibración </a:t>
                </a:r>
                <a:r>
                  <a:rPr lang="es-EC" sz="2000" b="1" dirty="0" smtClean="0">
                    <a:latin typeface="+mn-lt"/>
                  </a:rPr>
                  <a:t>multivariable</a:t>
                </a:r>
                <a:endParaRPr lang="es-EC" sz="2000" dirty="0">
                  <a:latin typeface="+mn-lt"/>
                </a:endParaRPr>
              </a:p>
              <a:p>
                <a:r>
                  <a:rPr lang="es-EC" sz="2000" dirty="0">
                    <a:latin typeface="+mn-lt"/>
                  </a:rPr>
                  <a:t>Durante el proceso de análisis de datos previos se generó un modelo de regresión multivariante con SVR, de esta manera se puede realizar una comparativa con los modelos precedentes y visualizar la mejora de linealidad en el modelo de calibración, ya que en el nuevo modelo multivariante se toma en cuenta la correlación entre sensores adyacentes. </a:t>
                </a:r>
              </a:p>
              <a:p>
                <a:endParaRPr lang="es-EC" sz="2000" dirty="0">
                  <a:latin typeface="+mn-lt"/>
                </a:endParaRPr>
              </a:p>
              <a:p>
                <a:r>
                  <a:rPr lang="es-EC" sz="2000" dirty="0">
                    <a:latin typeface="+mn-lt"/>
                  </a:rPr>
                  <a:t>En (Bermeo &amp; Guamán, 2017) realizó un diseño de experimentos, en donde se ha realizado 3 experimentos por cada sensor de la plantilla con una fuerza progresiva de </a:t>
                </a:r>
                <a14:m>
                  <m:oMath xmlns:m="http://schemas.openxmlformats.org/officeDocument/2006/math">
                    <m:r>
                      <a:rPr lang="es-EC" sz="2000" i="1">
                        <a:latin typeface="+mn-lt"/>
                      </a:rPr>
                      <m:t>0</m:t>
                    </m:r>
                  </m:oMath>
                </a14:m>
                <a:r>
                  <a:rPr lang="es-EC" sz="2000" dirty="0">
                    <a:latin typeface="+mn-lt"/>
                  </a:rPr>
                  <a:t> a </a:t>
                </a:r>
                <a14:m>
                  <m:oMath xmlns:m="http://schemas.openxmlformats.org/officeDocument/2006/math">
                    <m:r>
                      <a:rPr lang="es-EC" sz="2000" i="1">
                        <a:latin typeface="+mn-lt"/>
                      </a:rPr>
                      <m:t>1200 </m:t>
                    </m:r>
                    <m:r>
                      <a:rPr lang="es-EC" sz="2000" i="1">
                        <a:latin typeface="+mn-lt"/>
                      </a:rPr>
                      <m:t>𝑁</m:t>
                    </m:r>
                  </m:oMath>
                </a14:m>
                <a:r>
                  <a:rPr lang="es-EC" sz="2000" dirty="0">
                    <a:latin typeface="+mn-lt"/>
                  </a:rPr>
                  <a:t>. Para generar el modelo multivariante se tomó dos experimentos para entrenar el modelo multivariable y el experimento restante se utilizó para realizar la validación del modelo multivariable, de tal manera que los experimentos vendrían a ser la variable independiente </a:t>
                </a:r>
                <a14:m>
                  <m:oMath xmlns:m="http://schemas.openxmlformats.org/officeDocument/2006/math">
                    <m:r>
                      <a:rPr lang="es-EC" sz="2000" i="1">
                        <a:latin typeface="+mn-lt"/>
                      </a:rPr>
                      <m:t>𝑥</m:t>
                    </m:r>
                  </m:oMath>
                </a14:m>
                <a:r>
                  <a:rPr lang="es-EC" sz="2000" dirty="0">
                    <a:latin typeface="+mn-lt"/>
                  </a:rPr>
                  <a:t>.</a:t>
                </a:r>
              </a:p>
              <a:p>
                <a:endParaRPr lang="es-EC" sz="2000" dirty="0"/>
              </a:p>
              <a:p>
                <a:pPr marL="0" indent="0">
                  <a:buNone/>
                </a:pPr>
                <a:endParaRPr lang="es-EC" dirty="0"/>
              </a:p>
              <a:p>
                <a:pPr marL="0" indent="0">
                  <a:buFont typeface="Arial" panose="020B0604020202020204" pitchFamily="34" charset="0"/>
                  <a:buNone/>
                </a:pPr>
                <a:endParaRPr lang="es-EC" b="1" dirty="0"/>
              </a:p>
            </p:txBody>
          </p:sp>
        </mc:Choice>
        <mc:Fallback>
          <p:sp>
            <p:nvSpPr>
              <p:cNvPr id="6" name="Marcador de contenido 2">
                <a:extLst>
                  <a:ext uri="{FF2B5EF4-FFF2-40B4-BE49-F238E27FC236}">
                    <a16:creationId xmlns:a16="http://schemas.microsoft.com/office/drawing/2014/main" xmlns="" id="{5294C15C-363D-4DE9-8C30-23D5B41618B3}"/>
                  </a:ext>
                </a:extLst>
              </p:cNvPr>
              <p:cNvSpPr txBox="1">
                <a:spLocks noRot="1" noChangeAspect="1" noMove="1" noResize="1" noEditPoints="1" noAdjustHandles="1" noChangeArrowheads="1" noChangeShapeType="1" noTextEdit="1"/>
              </p:cNvSpPr>
              <p:nvPr/>
            </p:nvSpPr>
            <p:spPr>
              <a:xfrm>
                <a:off x="781051" y="736601"/>
                <a:ext cx="8312150" cy="5474595"/>
              </a:xfrm>
              <a:prstGeom prst="rect">
                <a:avLst/>
              </a:prstGeom>
              <a:blipFill rotWithShape="0">
                <a:blip r:embed="rId2"/>
                <a:stretch>
                  <a:fillRect l="-660" t="-1225" r="-587"/>
                </a:stretch>
              </a:blipFill>
            </p:spPr>
            <p:txBody>
              <a:bodyPr/>
              <a:lstStyle/>
              <a:p>
                <a:r>
                  <a:rPr lang="es-EC">
                    <a:noFill/>
                  </a:rPr>
                  <a:t> </a:t>
                </a:r>
              </a:p>
            </p:txBody>
          </p:sp>
        </mc:Fallback>
      </mc:AlternateContent>
    </p:spTree>
    <p:extLst>
      <p:ext uri="{BB962C8B-B14F-4D97-AF65-F5344CB8AC3E}">
        <p14:creationId xmlns:p14="http://schemas.microsoft.com/office/powerpoint/2010/main" val="1057934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6657</TotalTime>
  <Words>1918</Words>
  <Application>Microsoft Office PowerPoint</Application>
  <PresentationFormat>Presentación en pantalla (4:3)</PresentationFormat>
  <Paragraphs>160</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Cambria Math</vt:lpstr>
      <vt:lpstr>Times New Roman</vt:lpstr>
      <vt:lpstr>Tema de Office</vt:lpstr>
      <vt:lpstr>Presentación de PowerPoint</vt:lpstr>
      <vt:lpstr>TEMARIO</vt:lpstr>
      <vt:lpstr>OBJETIVOS</vt:lpstr>
      <vt:lpstr>PROTOTIPO PRECEDENTE</vt:lpstr>
      <vt:lpstr>PROTOTIPO PRECEDENTE</vt:lpstr>
      <vt:lpstr>PROTOTIPO PRECEDENTE</vt:lpstr>
      <vt:lpstr>PROTOTIPO PRECEDENTE</vt:lpstr>
      <vt:lpstr>PROTOTIPO PRECEDENTE</vt:lpstr>
      <vt:lpstr>MODELOS MULTIVARIANTES</vt:lpstr>
      <vt:lpstr>MODELOS MULTIVARIANTES</vt:lpstr>
      <vt:lpstr>OPTIMIZACIÓN DE PARAMETROS</vt:lpstr>
      <vt:lpstr>OPTIMIZACIÓN DE PARAMETROS</vt:lpstr>
      <vt:lpstr>ENTRENAMIENTO DE MODELOS</vt:lpstr>
      <vt:lpstr>ENTRENAMIENTO DE MODELOS</vt:lpstr>
      <vt:lpstr>ENTRENAMIENTO DE MODELOS</vt:lpstr>
      <vt:lpstr>ENTRENAMIENTO DE MODELOS</vt:lpstr>
      <vt:lpstr>ENTRENAMIENTO DE MODELOS</vt:lpstr>
      <vt:lpstr>ENTRENAMIENTO DE MODELOS</vt:lpstr>
      <vt:lpstr>VALIDACIÓN DE MODELOS</vt:lpstr>
      <vt:lpstr>INTERFAZ DE COMUNICACIÓN</vt:lpstr>
      <vt:lpstr>INTERFAZ DE COMUNICACIÓN</vt:lpstr>
      <vt:lpstr>INTERFAZ DE COMUNICACIÓN</vt:lpstr>
      <vt:lpstr>INTERFAZ DE COMUNICACIÓN</vt:lpstr>
      <vt:lpstr>CONCLUSIONES</vt:lpstr>
      <vt:lpstr>CONCLUSIONES</vt:lpstr>
      <vt:lpstr>CONCLUSIONES</vt:lpstr>
      <vt:lpstr>RECOMENDACIONES</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Cristian Perez Soria</cp:lastModifiedBy>
  <cp:revision>296</cp:revision>
  <dcterms:created xsi:type="dcterms:W3CDTF">2017-04-26T17:31:47Z</dcterms:created>
  <dcterms:modified xsi:type="dcterms:W3CDTF">2017-09-06T18:05:52Z</dcterms:modified>
  <cp:contentStatus/>
</cp:coreProperties>
</file>