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5" r:id="rId13"/>
    <p:sldId id="266" r:id="rId14"/>
    <p:sldId id="268" r:id="rId15"/>
    <p:sldId id="269" r:id="rId16"/>
    <p:sldId id="276" r:id="rId17"/>
    <p:sldId id="277" r:id="rId18"/>
    <p:sldId id="278" r:id="rId19"/>
    <p:sldId id="270" r:id="rId20"/>
    <p:sldId id="271" r:id="rId21"/>
    <p:sldId id="272" r:id="rId22"/>
    <p:sldId id="279" r:id="rId23"/>
    <p:sldId id="282" r:id="rId24"/>
    <p:sldId id="283" r:id="rId25"/>
    <p:sldId id="280" r:id="rId26"/>
    <p:sldId id="281" r:id="rId27"/>
    <p:sldId id="27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8" r:id="rId41"/>
    <p:sldId id="295" r:id="rId42"/>
    <p:sldId id="297" r:id="rId43"/>
    <p:sldId id="299" r:id="rId44"/>
    <p:sldId id="301" r:id="rId45"/>
    <p:sldId id="302" r:id="rId46"/>
    <p:sldId id="304" r:id="rId47"/>
    <p:sldId id="305" r:id="rId48"/>
    <p:sldId id="306" r:id="rId49"/>
    <p:sldId id="309" r:id="rId50"/>
    <p:sldId id="311" r:id="rId51"/>
    <p:sldId id="312" r:id="rId52"/>
    <p:sldId id="313" r:id="rId53"/>
    <p:sldId id="314" r:id="rId54"/>
    <p:sldId id="315" r:id="rId55"/>
    <p:sldId id="316"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Conocimiento</a:t>
            </a:r>
            <a:r>
              <a:rPr lang="en-US" baseline="0"/>
              <a:t> de la aplicacion</a:t>
            </a:r>
            <a:endParaRPr lang="en-US"/>
          </a:p>
        </c:rich>
      </c:tx>
      <c:layout/>
      <c:overlay val="0"/>
    </c:title>
    <c:autoTitleDeleted val="0"/>
    <c:plotArea>
      <c:layout/>
      <c:pieChart>
        <c:varyColors val="1"/>
        <c:ser>
          <c:idx val="0"/>
          <c:order val="0"/>
          <c:tx>
            <c:strRef>
              <c:f>Hoja1!$B$1</c:f>
              <c:strCache>
                <c:ptCount val="1"/>
                <c:pt idx="0">
                  <c:v>Ventas</c:v>
                </c:pt>
              </c:strCache>
            </c:strRef>
          </c:tx>
          <c:spPr>
            <a:ln>
              <a:solidFill>
                <a:schemeClr val="tx1"/>
              </a:solidFill>
            </a:ln>
          </c:spPr>
          <c:dPt>
            <c:idx val="0"/>
            <c:bubble3D val="0"/>
            <c:spPr>
              <a:solidFill>
                <a:schemeClr val="accent2">
                  <a:lumMod val="75000"/>
                </a:schemeClr>
              </a:solidFill>
              <a:ln>
                <a:solidFill>
                  <a:schemeClr val="tx1"/>
                </a:solidFill>
              </a:ln>
            </c:spPr>
          </c:dPt>
          <c:dPt>
            <c:idx val="1"/>
            <c:bubble3D val="0"/>
            <c:spPr>
              <a:solidFill>
                <a:schemeClr val="accent4">
                  <a:lumMod val="60000"/>
                  <a:lumOff val="40000"/>
                </a:schemeClr>
              </a:solidFill>
              <a:ln>
                <a:solidFill>
                  <a:schemeClr val="tx1"/>
                </a:solidFill>
              </a:ln>
            </c:spPr>
          </c:dPt>
          <c:dLbls>
            <c:dLbl>
              <c:idx val="0"/>
              <c:layout/>
              <c:tx>
                <c:rich>
                  <a:bodyPr/>
                  <a:lstStyle/>
                  <a:p>
                    <a:r>
                      <a:rPr lang="en-US" smtClean="0"/>
                      <a:t>No</a:t>
                    </a:r>
                    <a:r>
                      <a:rPr lang="en-US"/>
                      <a:t>
97%</a:t>
                    </a:r>
                  </a:p>
                </c:rich>
              </c:tx>
              <c:showLegendKey val="0"/>
              <c:showVal val="0"/>
              <c:showCatName val="1"/>
              <c:showSerName val="0"/>
              <c:showPercent val="1"/>
              <c:showBubbleSize val="0"/>
            </c:dLbl>
            <c:dLbl>
              <c:idx val="1"/>
              <c:layout/>
              <c:tx>
                <c:rich>
                  <a:bodyPr/>
                  <a:lstStyle/>
                  <a:p>
                    <a:r>
                      <a:rPr lang="en-US" smtClean="0"/>
                      <a:t>Si</a:t>
                    </a:r>
                    <a:r>
                      <a:rPr lang="en-US"/>
                      <a:t>
3%</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29</c:v>
                </c:pt>
                <c:pt idx="1">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Si</c:v>
                </c:pt>
              </c:strCache>
            </c:strRef>
          </c:tx>
          <c:spPr>
            <a:solidFill>
              <a:schemeClr val="accent2"/>
            </a:solidFill>
            <a:ln>
              <a:solidFill>
                <a:schemeClr val="tx1"/>
              </a:solidFill>
            </a:ln>
          </c:spPr>
          <c:invertIfNegative val="0"/>
          <c:cat>
            <c:strRef>
              <c:f>Hoja1!$A$2:$A$6</c:f>
              <c:strCache>
                <c:ptCount val="5"/>
                <c:pt idx="0">
                  <c:v>1.  interfaz mostrada es intuitiva (fácil de usar y navegar)?</c:v>
                </c:pt>
                <c:pt idx="1">
                  <c:v>2. ¿La interfaz ofreció ayuda o información sobre cómo usar el sistema?</c:v>
                </c:pt>
                <c:pt idx="2">
                  <c:v>3. ¿Se sintió cómodo usando la plataforma?</c:v>
                </c:pt>
                <c:pt idx="3">
                  <c:v>4. ¿El objetivo de la aplicación “Automático” es claro y bien definido?</c:v>
                </c:pt>
                <c:pt idx="4">
                  <c:v>5. ¿El objetivo de la aplicación “Manual” es claro y bien definido?</c:v>
                </c:pt>
              </c:strCache>
            </c:strRef>
          </c:cat>
          <c:val>
            <c:numRef>
              <c:f>Hoja1!$B$2:$B$6</c:f>
              <c:numCache>
                <c:formatCode>General</c:formatCode>
                <c:ptCount val="5"/>
                <c:pt idx="0">
                  <c:v>30</c:v>
                </c:pt>
                <c:pt idx="1">
                  <c:v>24</c:v>
                </c:pt>
                <c:pt idx="2">
                  <c:v>27</c:v>
                </c:pt>
                <c:pt idx="3">
                  <c:v>27</c:v>
                </c:pt>
                <c:pt idx="4">
                  <c:v>24</c:v>
                </c:pt>
              </c:numCache>
            </c:numRef>
          </c:val>
        </c:ser>
        <c:ser>
          <c:idx val="1"/>
          <c:order val="1"/>
          <c:tx>
            <c:strRef>
              <c:f>Hoja1!$C$1</c:f>
              <c:strCache>
                <c:ptCount val="1"/>
                <c:pt idx="0">
                  <c:v>NO</c:v>
                </c:pt>
              </c:strCache>
            </c:strRef>
          </c:tx>
          <c:spPr>
            <a:solidFill>
              <a:schemeClr val="accent4"/>
            </a:solidFill>
            <a:ln>
              <a:solidFill>
                <a:schemeClr val="tx1"/>
              </a:solidFill>
            </a:ln>
          </c:spPr>
          <c:invertIfNegative val="0"/>
          <c:cat>
            <c:strRef>
              <c:f>Hoja1!$A$2:$A$6</c:f>
              <c:strCache>
                <c:ptCount val="5"/>
                <c:pt idx="0">
                  <c:v>1.  interfaz mostrada es intuitiva (fácil de usar y navegar)?</c:v>
                </c:pt>
                <c:pt idx="1">
                  <c:v>2. ¿La interfaz ofreció ayuda o información sobre cómo usar el sistema?</c:v>
                </c:pt>
                <c:pt idx="2">
                  <c:v>3. ¿Se sintió cómodo usando la plataforma?</c:v>
                </c:pt>
                <c:pt idx="3">
                  <c:v>4. ¿El objetivo de la aplicación “Automático” es claro y bien definido?</c:v>
                </c:pt>
                <c:pt idx="4">
                  <c:v>5. ¿El objetivo de la aplicación “Manual” es claro y bien definido?</c:v>
                </c:pt>
              </c:strCache>
            </c:strRef>
          </c:cat>
          <c:val>
            <c:numRef>
              <c:f>Hoja1!$C$2:$C$6</c:f>
              <c:numCache>
                <c:formatCode>General</c:formatCode>
                <c:ptCount val="5"/>
                <c:pt idx="0">
                  <c:v>0</c:v>
                </c:pt>
                <c:pt idx="1">
                  <c:v>6</c:v>
                </c:pt>
                <c:pt idx="2">
                  <c:v>3</c:v>
                </c:pt>
                <c:pt idx="3">
                  <c:v>3</c:v>
                </c:pt>
                <c:pt idx="4">
                  <c:v>6</c:v>
                </c:pt>
              </c:numCache>
            </c:numRef>
          </c:val>
        </c:ser>
        <c:dLbls>
          <c:showLegendKey val="0"/>
          <c:showVal val="1"/>
          <c:showCatName val="0"/>
          <c:showSerName val="0"/>
          <c:showPercent val="0"/>
          <c:showBubbleSize val="0"/>
        </c:dLbls>
        <c:gapWidth val="75"/>
        <c:axId val="54805632"/>
        <c:axId val="54807168"/>
      </c:barChart>
      <c:catAx>
        <c:axId val="54805632"/>
        <c:scaling>
          <c:orientation val="minMax"/>
        </c:scaling>
        <c:delete val="0"/>
        <c:axPos val="b"/>
        <c:majorTickMark val="none"/>
        <c:minorTickMark val="none"/>
        <c:tickLblPos val="nextTo"/>
        <c:crossAx val="54807168"/>
        <c:crosses val="autoZero"/>
        <c:auto val="1"/>
        <c:lblAlgn val="ctr"/>
        <c:lblOffset val="100"/>
        <c:noMultiLvlLbl val="0"/>
      </c:catAx>
      <c:valAx>
        <c:axId val="54807168"/>
        <c:scaling>
          <c:orientation val="minMax"/>
        </c:scaling>
        <c:delete val="0"/>
        <c:axPos val="l"/>
        <c:numFmt formatCode="General" sourceLinked="1"/>
        <c:majorTickMark val="none"/>
        <c:minorTickMark val="none"/>
        <c:tickLblPos val="nextTo"/>
        <c:crossAx val="548056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Encuentra este sistema interesante y entretenido</c:v>
                </c:pt>
              </c:strCache>
            </c:strRef>
          </c:tx>
          <c:spPr>
            <a:solidFill>
              <a:schemeClr val="tx1"/>
            </a:solidFill>
            <a:ln>
              <a:solidFill>
                <a:schemeClr val="tx1"/>
              </a:solidFill>
            </a:ln>
          </c:spPr>
          <c:invertIfNegative val="0"/>
          <c:cat>
            <c:strRef>
              <c:f>Hoja1!$A$2:$A$6</c:f>
              <c:strCache>
                <c:ptCount val="5"/>
                <c:pt idx="0">
                  <c:v>MUY BAJA</c:v>
                </c:pt>
                <c:pt idx="1">
                  <c:v>BAJA</c:v>
                </c:pt>
                <c:pt idx="2">
                  <c:v>MEDIA</c:v>
                </c:pt>
                <c:pt idx="3">
                  <c:v>ALTA</c:v>
                </c:pt>
                <c:pt idx="4">
                  <c:v>MUY ALTA</c:v>
                </c:pt>
              </c:strCache>
            </c:strRef>
          </c:cat>
          <c:val>
            <c:numRef>
              <c:f>Hoja1!$B$2:$B$6</c:f>
              <c:numCache>
                <c:formatCode>General</c:formatCode>
                <c:ptCount val="5"/>
                <c:pt idx="0">
                  <c:v>2</c:v>
                </c:pt>
                <c:pt idx="1">
                  <c:v>2</c:v>
                </c:pt>
                <c:pt idx="2">
                  <c:v>2</c:v>
                </c:pt>
                <c:pt idx="3">
                  <c:v>6</c:v>
                </c:pt>
                <c:pt idx="4">
                  <c:v>18</c:v>
                </c:pt>
              </c:numCache>
            </c:numRef>
          </c:val>
        </c:ser>
        <c:ser>
          <c:idx val="1"/>
          <c:order val="1"/>
          <c:tx>
            <c:strRef>
              <c:f>Hoja1!$C$1</c:f>
              <c:strCache>
                <c:ptCount val="1"/>
                <c:pt idx="0">
                  <c:v>Encuentra este sistema aburrido y poco útil para los demás</c:v>
                </c:pt>
              </c:strCache>
            </c:strRef>
          </c:tx>
          <c:spPr>
            <a:solidFill>
              <a:srgbClr val="FFFF00"/>
            </a:solidFill>
            <a:ln>
              <a:solidFill>
                <a:schemeClr val="tx1"/>
              </a:solidFill>
            </a:ln>
          </c:spPr>
          <c:invertIfNegative val="0"/>
          <c:cat>
            <c:strRef>
              <c:f>Hoja1!$A$2:$A$6</c:f>
              <c:strCache>
                <c:ptCount val="5"/>
                <c:pt idx="0">
                  <c:v>MUY BAJA</c:v>
                </c:pt>
                <c:pt idx="1">
                  <c:v>BAJA</c:v>
                </c:pt>
                <c:pt idx="2">
                  <c:v>MEDIA</c:v>
                </c:pt>
                <c:pt idx="3">
                  <c:v>ALTA</c:v>
                </c:pt>
                <c:pt idx="4">
                  <c:v>MUY ALTA</c:v>
                </c:pt>
              </c:strCache>
            </c:strRef>
          </c:cat>
          <c:val>
            <c:numRef>
              <c:f>Hoja1!$C$2:$C$6</c:f>
              <c:numCache>
                <c:formatCode>General</c:formatCode>
                <c:ptCount val="5"/>
                <c:pt idx="0">
                  <c:v>14</c:v>
                </c:pt>
                <c:pt idx="1">
                  <c:v>7</c:v>
                </c:pt>
                <c:pt idx="2">
                  <c:v>3</c:v>
                </c:pt>
                <c:pt idx="3">
                  <c:v>2</c:v>
                </c:pt>
                <c:pt idx="4">
                  <c:v>2</c:v>
                </c:pt>
              </c:numCache>
            </c:numRef>
          </c:val>
        </c:ser>
        <c:ser>
          <c:idx val="2"/>
          <c:order val="2"/>
          <c:tx>
            <c:strRef>
              <c:f>Hoja1!$D$1</c:f>
              <c:strCache>
                <c:ptCount val="1"/>
                <c:pt idx="0">
                  <c:v>Este sistema  sirve como herramienta para entretener y aprender </c:v>
                </c:pt>
              </c:strCache>
            </c:strRef>
          </c:tx>
          <c:spPr>
            <a:solidFill>
              <a:srgbClr val="FF0000"/>
            </a:solidFill>
            <a:ln>
              <a:solidFill>
                <a:schemeClr val="tx1"/>
              </a:solidFill>
            </a:ln>
          </c:spPr>
          <c:invertIfNegative val="0"/>
          <c:cat>
            <c:strRef>
              <c:f>Hoja1!$A$2:$A$6</c:f>
              <c:strCache>
                <c:ptCount val="5"/>
                <c:pt idx="0">
                  <c:v>MUY BAJA</c:v>
                </c:pt>
                <c:pt idx="1">
                  <c:v>BAJA</c:v>
                </c:pt>
                <c:pt idx="2">
                  <c:v>MEDIA</c:v>
                </c:pt>
                <c:pt idx="3">
                  <c:v>ALTA</c:v>
                </c:pt>
                <c:pt idx="4">
                  <c:v>MUY ALTA</c:v>
                </c:pt>
              </c:strCache>
            </c:strRef>
          </c:cat>
          <c:val>
            <c:numRef>
              <c:f>Hoja1!$D$2:$D$6</c:f>
              <c:numCache>
                <c:formatCode>General</c:formatCode>
                <c:ptCount val="5"/>
                <c:pt idx="0">
                  <c:v>2</c:v>
                </c:pt>
                <c:pt idx="1">
                  <c:v>3</c:v>
                </c:pt>
                <c:pt idx="2">
                  <c:v>1</c:v>
                </c:pt>
                <c:pt idx="3">
                  <c:v>8</c:v>
                </c:pt>
                <c:pt idx="4">
                  <c:v>16</c:v>
                </c:pt>
              </c:numCache>
            </c:numRef>
          </c:val>
        </c:ser>
        <c:dLbls>
          <c:showLegendKey val="0"/>
          <c:showVal val="0"/>
          <c:showCatName val="0"/>
          <c:showSerName val="0"/>
          <c:showPercent val="0"/>
          <c:showBubbleSize val="0"/>
        </c:dLbls>
        <c:gapWidth val="150"/>
        <c:shape val="box"/>
        <c:axId val="55510912"/>
        <c:axId val="55512448"/>
        <c:axId val="0"/>
      </c:bar3DChart>
      <c:catAx>
        <c:axId val="55510912"/>
        <c:scaling>
          <c:orientation val="minMax"/>
        </c:scaling>
        <c:delete val="0"/>
        <c:axPos val="b"/>
        <c:majorTickMark val="out"/>
        <c:minorTickMark val="none"/>
        <c:tickLblPos val="nextTo"/>
        <c:crossAx val="55512448"/>
        <c:crosses val="autoZero"/>
        <c:auto val="1"/>
        <c:lblAlgn val="ctr"/>
        <c:lblOffset val="100"/>
        <c:noMultiLvlLbl val="0"/>
      </c:catAx>
      <c:valAx>
        <c:axId val="55512448"/>
        <c:scaling>
          <c:orientation val="minMax"/>
        </c:scaling>
        <c:delete val="0"/>
        <c:axPos val="l"/>
        <c:majorGridlines/>
        <c:numFmt formatCode="General" sourceLinked="1"/>
        <c:majorTickMark val="out"/>
        <c:minorTickMark val="none"/>
        <c:tickLblPos val="nextTo"/>
        <c:crossAx val="55510912"/>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363986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62549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36903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95136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37412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55638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63714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158448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8380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411714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49B566-C9D9-4A0E-AA8F-333ABCFF78A8}" type="datetimeFigureOut">
              <a:rPr lang="es-EC" smtClean="0"/>
              <a:t>04/09/2017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16876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9B566-C9D9-4A0E-AA8F-333ABCFF78A8}" type="datetimeFigureOut">
              <a:rPr lang="es-EC" smtClean="0"/>
              <a:t>04/09/2017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0578A-7053-4316-8C7D-849CDA8C9FDB}" type="slidenum">
              <a:rPr lang="es-EC" smtClean="0"/>
              <a:t>‹Nº›</a:t>
            </a:fld>
            <a:endParaRPr lang="es-EC"/>
          </a:p>
        </p:txBody>
      </p:sp>
    </p:spTree>
    <p:extLst>
      <p:ext uri="{BB962C8B-B14F-4D97-AF65-F5344CB8AC3E}">
        <p14:creationId xmlns:p14="http://schemas.microsoft.com/office/powerpoint/2010/main" val="279632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700808"/>
            <a:ext cx="7772400" cy="1470025"/>
          </a:xfrm>
        </p:spPr>
        <p:txBody>
          <a:bodyPr>
            <a:normAutofit fontScale="90000"/>
          </a:bodyPr>
          <a:lstStyle/>
          <a:p>
            <a:r>
              <a:rPr lang="es-ES" b="1" dirty="0" smtClean="0"/>
              <a:t>PROYECTO DE INVESTIGACION, </a:t>
            </a:r>
            <a:r>
              <a:rPr lang="es-ES" b="1" dirty="0"/>
              <a:t>PREVIO A LA OBTENCIÓN DEL TÍTULO DE INGENIERO EN ELECTRÓNICA Y TELECOMUNICACIONES</a:t>
            </a:r>
            <a:endParaRPr lang="es-EC" dirty="0"/>
          </a:p>
        </p:txBody>
      </p:sp>
      <p:sp>
        <p:nvSpPr>
          <p:cNvPr id="3" name="2 Subtítulo"/>
          <p:cNvSpPr>
            <a:spLocks noGrp="1"/>
          </p:cNvSpPr>
          <p:nvPr>
            <p:ph type="subTitle" idx="1"/>
          </p:nvPr>
        </p:nvSpPr>
        <p:spPr>
          <a:xfrm>
            <a:off x="1403648" y="4149080"/>
            <a:ext cx="6400800" cy="1752600"/>
          </a:xfrm>
        </p:spPr>
        <p:txBody>
          <a:bodyPr>
            <a:normAutofit fontScale="92500" lnSpcReduction="20000"/>
          </a:bodyPr>
          <a:lstStyle/>
          <a:p>
            <a:r>
              <a:rPr lang="es-EC" dirty="0" smtClean="0">
                <a:solidFill>
                  <a:schemeClr val="tx1"/>
                </a:solidFill>
              </a:rPr>
              <a:t>AUTOR: CARLOS VALENCIA</a:t>
            </a:r>
          </a:p>
          <a:p>
            <a:r>
              <a:rPr lang="es-EC" dirty="0" smtClean="0">
                <a:solidFill>
                  <a:schemeClr val="tx1"/>
                </a:solidFill>
              </a:rPr>
              <a:t>DIRECTOR: ING. DARWIN ALULEMA Msc.</a:t>
            </a:r>
            <a:endParaRPr lang="es-EC" dirty="0">
              <a:solidFill>
                <a:schemeClr val="tx1"/>
              </a:solidFill>
            </a:endParaRPr>
          </a:p>
          <a:p>
            <a:r>
              <a:rPr lang="es-EC" dirty="0" smtClean="0">
                <a:solidFill>
                  <a:schemeClr val="tx1"/>
                </a:solidFill>
              </a:rPr>
              <a:t>SANGOLQUÍ  2017</a:t>
            </a:r>
            <a:endParaRPr lang="es-EC" dirty="0">
              <a:solidFill>
                <a:schemeClr val="tx1"/>
              </a:solidFill>
            </a:endParaRPr>
          </a:p>
        </p:txBody>
      </p:sp>
    </p:spTree>
    <p:extLst>
      <p:ext uri="{BB962C8B-B14F-4D97-AF65-F5344CB8AC3E}">
        <p14:creationId xmlns:p14="http://schemas.microsoft.com/office/powerpoint/2010/main" val="223345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85000" lnSpcReduction="20000"/>
          </a:bodyPr>
          <a:lstStyle/>
          <a:p>
            <a:pPr marL="0" lvl="0" indent="0">
              <a:buNone/>
            </a:pPr>
            <a:r>
              <a:rPr lang="es-EC" b="1" dirty="0"/>
              <a:t>Objetivos específicos</a:t>
            </a:r>
          </a:p>
          <a:p>
            <a:pPr lvl="1"/>
            <a:r>
              <a:rPr lang="es-MX" dirty="0"/>
              <a:t>Desarrollar el estado del arte de la ingeniería de modelos.</a:t>
            </a:r>
            <a:endParaRPr lang="es-EC" dirty="0"/>
          </a:p>
          <a:p>
            <a:pPr lvl="1"/>
            <a:r>
              <a:rPr lang="es-MX" dirty="0"/>
              <a:t>Caracterización de la plataforma de un Dron terrestre.</a:t>
            </a:r>
            <a:endParaRPr lang="es-EC" dirty="0"/>
          </a:p>
          <a:p>
            <a:pPr lvl="1"/>
            <a:r>
              <a:rPr lang="es-MX" dirty="0"/>
              <a:t>Analizar las herramientas de software para implementar la herramienta DSL.</a:t>
            </a:r>
            <a:endParaRPr lang="es-EC" dirty="0"/>
          </a:p>
          <a:p>
            <a:pPr lvl="1"/>
            <a:r>
              <a:rPr lang="es-MX" dirty="0"/>
              <a:t>Diseñar la Arquitectura del Meta Metamodelo para la implementación.</a:t>
            </a:r>
            <a:endParaRPr lang="es-EC" dirty="0"/>
          </a:p>
          <a:p>
            <a:pPr lvl="1"/>
            <a:r>
              <a:rPr lang="es-MX" dirty="0"/>
              <a:t>Implementar el DSL a partir del Metamodelo para controlar el Drone terrestre.</a:t>
            </a:r>
            <a:endParaRPr lang="es-EC" dirty="0"/>
          </a:p>
          <a:p>
            <a:pPr lvl="1"/>
            <a:r>
              <a:rPr lang="es-MX" dirty="0"/>
              <a:t>Desarrollar pruebas de concepto para la arquitectura propuesta.</a:t>
            </a:r>
            <a:endParaRPr lang="es-EC" dirty="0"/>
          </a:p>
          <a:p>
            <a:pPr lvl="1"/>
            <a:r>
              <a:rPr lang="es-MX" dirty="0"/>
              <a:t>Analizar los resultados. </a:t>
            </a:r>
            <a:endParaRPr lang="es-EC" dirty="0"/>
          </a:p>
          <a:p>
            <a:endParaRPr lang="es-EC" dirty="0"/>
          </a:p>
        </p:txBody>
      </p:sp>
    </p:spTree>
    <p:extLst>
      <p:ext uri="{BB962C8B-B14F-4D97-AF65-F5344CB8AC3E}">
        <p14:creationId xmlns:p14="http://schemas.microsoft.com/office/powerpoint/2010/main" val="259500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Drone Syma Z9</a:t>
            </a:r>
            <a:endParaRPr lang="es-EC" dirty="0"/>
          </a:p>
        </p:txBody>
      </p:sp>
      <p:pic>
        <p:nvPicPr>
          <p:cNvPr id="4" name="3 Marcador de contenido" descr="C:\Users\TEMP.HP.045\Desktop\drone x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484784"/>
            <a:ext cx="6827912" cy="3600400"/>
          </a:xfrm>
          <a:prstGeom prst="rect">
            <a:avLst/>
          </a:prstGeom>
          <a:noFill/>
          <a:ln>
            <a:noFill/>
          </a:ln>
        </p:spPr>
      </p:pic>
    </p:spTree>
    <p:extLst>
      <p:ext uri="{BB962C8B-B14F-4D97-AF65-F5344CB8AC3E}">
        <p14:creationId xmlns:p14="http://schemas.microsoft.com/office/powerpoint/2010/main" val="3835893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Características Técnicas Drone Syma x9</a:t>
            </a:r>
            <a:endParaRPr lang="es-EC" dirty="0"/>
          </a:p>
        </p:txBody>
      </p:sp>
      <p:sp>
        <p:nvSpPr>
          <p:cNvPr id="3" name="2 Marcador de contenido"/>
          <p:cNvSpPr>
            <a:spLocks noGrp="1"/>
          </p:cNvSpPr>
          <p:nvPr>
            <p:ph idx="1"/>
          </p:nvPr>
        </p:nvSpPr>
        <p:spPr/>
        <p:txBody>
          <a:bodyPr>
            <a:normAutofit fontScale="92500" lnSpcReduction="20000"/>
          </a:bodyPr>
          <a:lstStyle/>
          <a:p>
            <a:pPr lvl="0"/>
            <a:r>
              <a:rPr lang="es-EC" dirty="0"/>
              <a:t>2-en-1 </a:t>
            </a:r>
            <a:r>
              <a:rPr lang="es-EC" dirty="0" err="1"/>
              <a:t>Fly</a:t>
            </a:r>
            <a:r>
              <a:rPr lang="es-EC" dirty="0"/>
              <a:t> &amp; Drive</a:t>
            </a:r>
          </a:p>
          <a:p>
            <a:pPr lvl="0"/>
            <a:r>
              <a:rPr lang="es-EC" dirty="0"/>
              <a:t>Estructura de 4 ejes - Capaz de volar en interiores y exteriores y es resistente al viento.</a:t>
            </a:r>
          </a:p>
          <a:p>
            <a:pPr lvl="0"/>
            <a:r>
              <a:rPr lang="en-US" dirty="0"/>
              <a:t>360 ° Eversion &amp; Throwing Flight - Un giro de 360 ​​°.</a:t>
            </a:r>
            <a:endParaRPr lang="es-EC" dirty="0"/>
          </a:p>
          <a:p>
            <a:pPr lvl="0"/>
            <a:r>
              <a:rPr lang="es-EC" dirty="0"/>
              <a:t>2.4GHz Radio control - Vuela o conduce a larga distancia con RC múltiples al mismo tiempo con interferencia mínima.</a:t>
            </a:r>
          </a:p>
          <a:p>
            <a:pPr lvl="0"/>
            <a:r>
              <a:rPr lang="es-EC" dirty="0"/>
              <a:t>6 AXIS GYRO - ¡Equipado con los últimos sistemas de control de vuelo de 6 ejes, bloqueo 3D, Más vuelo regular, operando más a la fuerza!</a:t>
            </a:r>
          </a:p>
          <a:p>
            <a:endParaRPr lang="es-EC" dirty="0"/>
          </a:p>
        </p:txBody>
      </p:sp>
    </p:spTree>
    <p:extLst>
      <p:ext uri="{BB962C8B-B14F-4D97-AF65-F5344CB8AC3E}">
        <p14:creationId xmlns:p14="http://schemas.microsoft.com/office/powerpoint/2010/main" val="55009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143000"/>
          </a:xfrm>
        </p:spPr>
        <p:txBody>
          <a:bodyPr>
            <a:normAutofit/>
          </a:bodyPr>
          <a:lstStyle/>
          <a:p>
            <a:r>
              <a:rPr lang="es-ES" b="1" dirty="0"/>
              <a:t>DISEÑO DE LA </a:t>
            </a:r>
            <a:r>
              <a:rPr lang="es-ES" b="1" dirty="0" smtClean="0"/>
              <a:t>ARQUITECTURA</a:t>
            </a:r>
            <a:endParaRPr lang="es-EC" dirty="0"/>
          </a:p>
        </p:txBody>
      </p:sp>
      <p:sp>
        <p:nvSpPr>
          <p:cNvPr id="3" name="2 Marcador de contenido"/>
          <p:cNvSpPr>
            <a:spLocks noGrp="1"/>
          </p:cNvSpPr>
          <p:nvPr>
            <p:ph idx="1"/>
          </p:nvPr>
        </p:nvSpPr>
        <p:spPr/>
        <p:txBody>
          <a:bodyPr>
            <a:normAutofit fontScale="85000" lnSpcReduction="10000"/>
          </a:bodyPr>
          <a:lstStyle/>
          <a:p>
            <a:pPr marL="0" indent="0">
              <a:buNone/>
            </a:pPr>
            <a:r>
              <a:rPr lang="es-ES" dirty="0" smtClean="0"/>
              <a:t>Levantamiento </a:t>
            </a:r>
            <a:r>
              <a:rPr lang="es-ES" dirty="0"/>
              <a:t>de requerimientos  a partir de un dron </a:t>
            </a:r>
            <a:r>
              <a:rPr lang="es-ES" dirty="0" smtClean="0"/>
              <a:t>especifico</a:t>
            </a:r>
          </a:p>
          <a:p>
            <a:r>
              <a:rPr lang="es-ES" dirty="0"/>
              <a:t>El dron especifico que se va a utilizar es un dron terrestre por lo tanto se va a proceder a controlar los movimientos del dron, para poder generar una ruta definida que el dron podrá seguir independientemente. </a:t>
            </a:r>
            <a:endParaRPr lang="es-EC" dirty="0"/>
          </a:p>
          <a:p>
            <a:r>
              <a:rPr lang="es-ES" dirty="0"/>
              <a:t>A continuación se describen los requerimientos funcionales del sistema, tomando como base el levantamiento de requerimientos efectuado personalmente, éstos se han categorizado y detallado para definir el alcance de la solución a implementar.</a:t>
            </a:r>
            <a:endParaRPr lang="es-EC" dirty="0"/>
          </a:p>
          <a:p>
            <a:pPr marL="0" indent="0">
              <a:buNone/>
            </a:pPr>
            <a:endParaRPr lang="es-EC" dirty="0"/>
          </a:p>
        </p:txBody>
      </p:sp>
    </p:spTree>
    <p:extLst>
      <p:ext uri="{BB962C8B-B14F-4D97-AF65-F5344CB8AC3E}">
        <p14:creationId xmlns:p14="http://schemas.microsoft.com/office/powerpoint/2010/main" val="2815982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normAutofit fontScale="90000"/>
          </a:bodyPr>
          <a:lstStyle/>
          <a:p>
            <a:r>
              <a:rPr lang="es-EC" b="1" dirty="0"/>
              <a:t>Requerimientos funcionales dron terrestre</a:t>
            </a:r>
            <a:r>
              <a:rPr lang="es-EC" b="1" dirty="0" smtClean="0"/>
              <a:t>.</a:t>
            </a:r>
            <a:endParaRPr lang="es-EC" dirty="0"/>
          </a:p>
        </p:txBody>
      </p:sp>
      <p:sp>
        <p:nvSpPr>
          <p:cNvPr id="3" name="2 Marcador de contenido"/>
          <p:cNvSpPr>
            <a:spLocks noGrp="1"/>
          </p:cNvSpPr>
          <p:nvPr>
            <p:ph idx="1"/>
          </p:nvPr>
        </p:nvSpPr>
        <p:spPr/>
        <p:txBody>
          <a:bodyPr>
            <a:normAutofit fontScale="92500" lnSpcReduction="10000"/>
          </a:bodyPr>
          <a:lstStyle/>
          <a:p>
            <a:pPr lvl="0"/>
            <a:r>
              <a:rPr lang="es-MX" dirty="0" smtClean="0"/>
              <a:t>Definición </a:t>
            </a:r>
            <a:r>
              <a:rPr lang="es-MX" dirty="0"/>
              <a:t>de PWM para el control de movimiento.</a:t>
            </a:r>
            <a:endParaRPr lang="es-EC" dirty="0"/>
          </a:p>
          <a:p>
            <a:pPr lvl="0"/>
            <a:r>
              <a:rPr lang="es-MX" dirty="0"/>
              <a:t>Definición de los movimientos.</a:t>
            </a:r>
            <a:endParaRPr lang="es-EC" dirty="0"/>
          </a:p>
          <a:p>
            <a:pPr lvl="0"/>
            <a:r>
              <a:rPr lang="es-MX" dirty="0"/>
              <a:t>Establecimiento de conexión entre PC y drone terrestre.</a:t>
            </a:r>
            <a:endParaRPr lang="es-EC" dirty="0"/>
          </a:p>
          <a:p>
            <a:pPr lvl="0"/>
            <a:r>
              <a:rPr lang="es-MX" dirty="0"/>
              <a:t>Definición de distancia de cobertura entre emisor y receptor.</a:t>
            </a:r>
            <a:endParaRPr lang="es-EC" dirty="0"/>
          </a:p>
          <a:p>
            <a:pPr lvl="0"/>
            <a:r>
              <a:rPr lang="es-MX" dirty="0"/>
              <a:t>Establecimiento de tiempos para cada movimiento.</a:t>
            </a:r>
            <a:endParaRPr lang="es-EC" dirty="0"/>
          </a:p>
          <a:p>
            <a:endParaRPr lang="es-EC" dirty="0"/>
          </a:p>
        </p:txBody>
      </p:sp>
    </p:spTree>
    <p:extLst>
      <p:ext uri="{BB962C8B-B14F-4D97-AF65-F5344CB8AC3E}">
        <p14:creationId xmlns:p14="http://schemas.microsoft.com/office/powerpoint/2010/main" val="493522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a:t>Requerimientos funcionales Arduino uno.</a:t>
            </a:r>
            <a:endParaRPr lang="es-EC" b="1" dirty="0"/>
          </a:p>
        </p:txBody>
      </p:sp>
      <p:sp>
        <p:nvSpPr>
          <p:cNvPr id="3" name="2 Marcador de contenido"/>
          <p:cNvSpPr>
            <a:spLocks noGrp="1"/>
          </p:cNvSpPr>
          <p:nvPr>
            <p:ph idx="1"/>
          </p:nvPr>
        </p:nvSpPr>
        <p:spPr/>
        <p:txBody>
          <a:bodyPr/>
          <a:lstStyle/>
          <a:p>
            <a:pPr lvl="0"/>
            <a:r>
              <a:rPr lang="es-MX" dirty="0"/>
              <a:t>Configuración de pines de entrada y salida.</a:t>
            </a:r>
            <a:endParaRPr lang="es-EC" dirty="0"/>
          </a:p>
          <a:p>
            <a:pPr lvl="0"/>
            <a:r>
              <a:rPr lang="es-MX" dirty="0"/>
              <a:t>Configuración de pines análogos de salida.</a:t>
            </a:r>
            <a:endParaRPr lang="es-EC" dirty="0"/>
          </a:p>
          <a:p>
            <a:pPr lvl="0"/>
            <a:r>
              <a:rPr lang="es-MX" dirty="0"/>
              <a:t>Establecimientos de voltajes de salida para cada uno de los movimientos.</a:t>
            </a:r>
            <a:endParaRPr lang="es-EC" dirty="0"/>
          </a:p>
          <a:p>
            <a:pPr lvl="0"/>
            <a:r>
              <a:rPr lang="es-MX" dirty="0"/>
              <a:t>Configuración de </a:t>
            </a:r>
            <a:r>
              <a:rPr lang="es-MX" dirty="0" err="1"/>
              <a:t>dutty</a:t>
            </a:r>
            <a:r>
              <a:rPr lang="es-MX" dirty="0"/>
              <a:t> cicle para PWM.</a:t>
            </a:r>
            <a:endParaRPr lang="es-EC" dirty="0"/>
          </a:p>
          <a:p>
            <a:pPr lvl="0"/>
            <a:r>
              <a:rPr lang="es-MX" dirty="0"/>
              <a:t>Establecimiento de Delay para cada pausa.</a:t>
            </a:r>
            <a:endParaRPr lang="es-EC" dirty="0"/>
          </a:p>
          <a:p>
            <a:pPr lvl="0"/>
            <a:r>
              <a:rPr lang="es-MX" dirty="0"/>
              <a:t>Establecimiento de conexión entre Arduino y PC.</a:t>
            </a:r>
            <a:endParaRPr lang="es-EC" dirty="0"/>
          </a:p>
          <a:p>
            <a:endParaRPr lang="es-EC" dirty="0"/>
          </a:p>
        </p:txBody>
      </p:sp>
    </p:spTree>
    <p:extLst>
      <p:ext uri="{BB962C8B-B14F-4D97-AF65-F5344CB8AC3E}">
        <p14:creationId xmlns:p14="http://schemas.microsoft.com/office/powerpoint/2010/main" val="2166709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a:t> </a:t>
            </a:r>
            <a:r>
              <a:rPr lang="es-ES" b="1" dirty="0"/>
              <a:t>Definición de voltajes para salida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96335166"/>
              </p:ext>
            </p:extLst>
          </p:nvPr>
        </p:nvGraphicFramePr>
        <p:xfrm>
          <a:off x="1835697" y="1196751"/>
          <a:ext cx="6861445" cy="4302214"/>
        </p:xfrm>
        <a:graphic>
          <a:graphicData uri="http://schemas.openxmlformats.org/drawingml/2006/table">
            <a:tbl>
              <a:tblPr firstRow="1" firstCol="1" bandRow="1">
                <a:tableStyleId>{5C22544A-7EE6-4342-B048-85BDC9FD1C3A}</a:tableStyleId>
              </a:tblPr>
              <a:tblGrid>
                <a:gridCol w="1372289"/>
                <a:gridCol w="1372289"/>
                <a:gridCol w="1372289"/>
                <a:gridCol w="1372289"/>
                <a:gridCol w="1372289"/>
              </a:tblGrid>
              <a:tr h="354040">
                <a:tc rowSpan="2">
                  <a:txBody>
                    <a:bodyPr/>
                    <a:lstStyle/>
                    <a:p>
                      <a:pPr indent="180340" algn="ctr">
                        <a:lnSpc>
                          <a:spcPct val="150000"/>
                        </a:lnSpc>
                        <a:spcAft>
                          <a:spcPts val="0"/>
                        </a:spcAft>
                      </a:pPr>
                      <a:r>
                        <a:rPr lang="es-ES" sz="1200" dirty="0">
                          <a:effectLst/>
                        </a:rPr>
                        <a:t> </a:t>
                      </a:r>
                      <a:endParaRPr lang="es-EC" sz="1200" dirty="0">
                        <a:effectLst/>
                      </a:endParaRPr>
                    </a:p>
                    <a:p>
                      <a:pPr indent="180340" algn="ctr">
                        <a:lnSpc>
                          <a:spcPct val="150000"/>
                        </a:lnSpc>
                        <a:spcAft>
                          <a:spcPts val="0"/>
                        </a:spcAft>
                      </a:pPr>
                      <a:r>
                        <a:rPr lang="es-ES" sz="1200" dirty="0">
                          <a:effectLst/>
                        </a:rPr>
                        <a:t>MOVIMIENTOS</a:t>
                      </a:r>
                      <a:endParaRPr lang="es-EC" sz="1200" dirty="0">
                        <a:effectLst/>
                        <a:latin typeface="Times New Roman"/>
                        <a:ea typeface="Calibri"/>
                        <a:cs typeface="Times New Roman"/>
                      </a:endParaRPr>
                    </a:p>
                  </a:txBody>
                  <a:tcPr marL="68580" marR="68580" marT="0" marB="0"/>
                </a:tc>
                <a:tc gridSpan="2">
                  <a:txBody>
                    <a:bodyPr/>
                    <a:lstStyle/>
                    <a:p>
                      <a:pPr indent="180340" algn="ctr">
                        <a:lnSpc>
                          <a:spcPct val="150000"/>
                        </a:lnSpc>
                        <a:spcAft>
                          <a:spcPts val="0"/>
                        </a:spcAft>
                      </a:pPr>
                      <a:r>
                        <a:rPr lang="es-ES" sz="1200" dirty="0">
                          <a:effectLst/>
                        </a:rPr>
                        <a:t>Voltaje (v)</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gridSpan="2">
                  <a:txBody>
                    <a:bodyPr/>
                    <a:lstStyle/>
                    <a:p>
                      <a:pPr indent="180340" algn="ctr">
                        <a:lnSpc>
                          <a:spcPct val="150000"/>
                        </a:lnSpc>
                        <a:spcAft>
                          <a:spcPts val="0"/>
                        </a:spcAft>
                      </a:pPr>
                      <a:r>
                        <a:rPr lang="es-ES" sz="1200">
                          <a:effectLst/>
                        </a:rPr>
                        <a:t># BITS SALIDA</a:t>
                      </a:r>
                      <a:endParaRPr lang="es-EC" sz="1200">
                        <a:effectLst/>
                        <a:latin typeface="Times New Roman"/>
                        <a:ea typeface="Calibri"/>
                        <a:cs typeface="Times New Roman"/>
                      </a:endParaRPr>
                    </a:p>
                  </a:txBody>
                  <a:tcPr marL="68580" marR="68580" marT="0" marB="0"/>
                </a:tc>
                <a:tc hMerge="1">
                  <a:txBody>
                    <a:bodyPr/>
                    <a:lstStyle/>
                    <a:p>
                      <a:endParaRPr lang="es-EC"/>
                    </a:p>
                  </a:txBody>
                  <a:tcPr/>
                </a:tc>
              </a:tr>
              <a:tr h="354040">
                <a:tc vMerge="1">
                  <a:txBody>
                    <a:bodyPr/>
                    <a:lstStyle/>
                    <a:p>
                      <a:endParaRPr lang="es-EC"/>
                    </a:p>
                  </a:txBody>
                  <a:tcPr/>
                </a:tc>
                <a:tc>
                  <a:txBody>
                    <a:bodyPr/>
                    <a:lstStyle/>
                    <a:p>
                      <a:pPr indent="180340" algn="ctr">
                        <a:lnSpc>
                          <a:spcPct val="150000"/>
                        </a:lnSpc>
                        <a:spcAft>
                          <a:spcPts val="0"/>
                        </a:spcAft>
                      </a:pPr>
                      <a:r>
                        <a:rPr lang="es-ES" sz="1200">
                          <a:effectLst/>
                        </a:rPr>
                        <a:t>Pin 3</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Pin 5</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PIN 3</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200">
                          <a:effectLst/>
                        </a:rPr>
                        <a:t>PIN 5</a:t>
                      </a:r>
                      <a:endParaRPr lang="es-EC" sz="1200">
                        <a:effectLst/>
                        <a:latin typeface="Times New Roman"/>
                        <a:ea typeface="Calibri"/>
                        <a:cs typeface="Times New Roman"/>
                      </a:endParaRPr>
                    </a:p>
                  </a:txBody>
                  <a:tcPr marL="68580" marR="68580" marT="0" marB="0"/>
                </a:tc>
              </a:tr>
              <a:tr h="354040">
                <a:tc>
                  <a:txBody>
                    <a:bodyPr/>
                    <a:lstStyle/>
                    <a:p>
                      <a:pPr indent="180340" algn="ctr">
                        <a:lnSpc>
                          <a:spcPct val="150000"/>
                        </a:lnSpc>
                        <a:spcAft>
                          <a:spcPts val="0"/>
                        </a:spcAft>
                      </a:pPr>
                      <a:r>
                        <a:rPr lang="es-ES" sz="1200">
                          <a:effectLst/>
                        </a:rPr>
                        <a:t>ADELANTE</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0 V</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1.6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0</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155</a:t>
                      </a:r>
                      <a:endParaRPr lang="es-EC" sz="1800">
                        <a:effectLst/>
                        <a:latin typeface="Times New Roman"/>
                        <a:ea typeface="Calibri"/>
                        <a:cs typeface="Times New Roman"/>
                      </a:endParaRPr>
                    </a:p>
                  </a:txBody>
                  <a:tcPr marL="68580" marR="68580" marT="0" marB="0"/>
                </a:tc>
              </a:tr>
              <a:tr h="708078">
                <a:tc>
                  <a:txBody>
                    <a:bodyPr/>
                    <a:lstStyle/>
                    <a:p>
                      <a:pPr indent="180340" algn="ctr">
                        <a:lnSpc>
                          <a:spcPct val="150000"/>
                        </a:lnSpc>
                        <a:spcAft>
                          <a:spcPts val="0"/>
                        </a:spcAft>
                      </a:pPr>
                      <a:r>
                        <a:rPr lang="es-ES" sz="1200">
                          <a:effectLst/>
                        </a:rPr>
                        <a:t>ADELANTE DERECHA</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0V</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3.3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0</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255</a:t>
                      </a:r>
                      <a:endParaRPr lang="es-EC" sz="1800">
                        <a:effectLst/>
                        <a:latin typeface="Times New Roman"/>
                        <a:ea typeface="Calibri"/>
                        <a:cs typeface="Times New Roman"/>
                      </a:endParaRPr>
                    </a:p>
                  </a:txBody>
                  <a:tcPr marL="68580" marR="68580" marT="0" marB="0"/>
                </a:tc>
              </a:tr>
              <a:tr h="708078">
                <a:tc>
                  <a:txBody>
                    <a:bodyPr/>
                    <a:lstStyle/>
                    <a:p>
                      <a:pPr indent="180340" algn="ctr">
                        <a:lnSpc>
                          <a:spcPct val="150000"/>
                        </a:lnSpc>
                        <a:spcAft>
                          <a:spcPts val="0"/>
                        </a:spcAft>
                      </a:pPr>
                      <a:r>
                        <a:rPr lang="es-ES" sz="1200">
                          <a:effectLst/>
                        </a:rPr>
                        <a:t>ADELANTE IZQUIERDA</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0V</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0V</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0</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0</a:t>
                      </a:r>
                      <a:endParaRPr lang="es-EC" sz="1800">
                        <a:effectLst/>
                        <a:latin typeface="Times New Roman"/>
                        <a:ea typeface="Calibri"/>
                        <a:cs typeface="Times New Roman"/>
                      </a:endParaRPr>
                    </a:p>
                  </a:txBody>
                  <a:tcPr marL="68580" marR="68580" marT="0" marB="0"/>
                </a:tc>
              </a:tr>
              <a:tr h="354040">
                <a:tc>
                  <a:txBody>
                    <a:bodyPr/>
                    <a:lstStyle/>
                    <a:p>
                      <a:pPr indent="180340" algn="ctr">
                        <a:lnSpc>
                          <a:spcPct val="150000"/>
                        </a:lnSpc>
                        <a:spcAft>
                          <a:spcPts val="0"/>
                        </a:spcAft>
                      </a:pPr>
                      <a:r>
                        <a:rPr lang="es-ES" sz="1200">
                          <a:effectLst/>
                        </a:rPr>
                        <a:t>ATRÁS</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3.3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1.6 V</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255</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155</a:t>
                      </a:r>
                      <a:endParaRPr lang="es-EC" sz="1800">
                        <a:effectLst/>
                        <a:latin typeface="Times New Roman"/>
                        <a:ea typeface="Calibri"/>
                        <a:cs typeface="Times New Roman"/>
                      </a:endParaRPr>
                    </a:p>
                  </a:txBody>
                  <a:tcPr marL="68580" marR="68580" marT="0" marB="0"/>
                </a:tc>
              </a:tr>
              <a:tr h="354040">
                <a:tc>
                  <a:txBody>
                    <a:bodyPr/>
                    <a:lstStyle/>
                    <a:p>
                      <a:pPr indent="180340" algn="ctr">
                        <a:lnSpc>
                          <a:spcPct val="150000"/>
                        </a:lnSpc>
                        <a:spcAft>
                          <a:spcPts val="0"/>
                        </a:spcAft>
                      </a:pPr>
                      <a:r>
                        <a:rPr lang="es-ES" sz="1200">
                          <a:effectLst/>
                        </a:rPr>
                        <a:t>ATRÁS DERECHA</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3.3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3.3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255</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255</a:t>
                      </a:r>
                      <a:endParaRPr lang="es-EC" sz="1800">
                        <a:effectLst/>
                        <a:latin typeface="Times New Roman"/>
                        <a:ea typeface="Calibri"/>
                        <a:cs typeface="Times New Roman"/>
                      </a:endParaRPr>
                    </a:p>
                  </a:txBody>
                  <a:tcPr marL="68580" marR="68580" marT="0" marB="0"/>
                </a:tc>
              </a:tr>
              <a:tr h="708078">
                <a:tc>
                  <a:txBody>
                    <a:bodyPr/>
                    <a:lstStyle/>
                    <a:p>
                      <a:pPr indent="180340" algn="ctr">
                        <a:lnSpc>
                          <a:spcPct val="150000"/>
                        </a:lnSpc>
                        <a:spcAft>
                          <a:spcPts val="0"/>
                        </a:spcAft>
                      </a:pPr>
                      <a:r>
                        <a:rPr lang="es-ES" sz="1200">
                          <a:effectLst/>
                        </a:rPr>
                        <a:t>ATRÁS IZQUIERDA</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3.3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0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255</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0</a:t>
                      </a:r>
                      <a:endParaRPr lang="es-EC" sz="1800">
                        <a:effectLst/>
                        <a:latin typeface="Times New Roman"/>
                        <a:ea typeface="Calibri"/>
                        <a:cs typeface="Times New Roman"/>
                      </a:endParaRPr>
                    </a:p>
                  </a:txBody>
                  <a:tcPr marL="68580" marR="68580" marT="0" marB="0"/>
                </a:tc>
              </a:tr>
              <a:tr h="354040">
                <a:tc>
                  <a:txBody>
                    <a:bodyPr/>
                    <a:lstStyle/>
                    <a:p>
                      <a:pPr indent="180340" algn="ctr">
                        <a:lnSpc>
                          <a:spcPct val="150000"/>
                        </a:lnSpc>
                        <a:spcAft>
                          <a:spcPts val="0"/>
                        </a:spcAft>
                      </a:pPr>
                      <a:r>
                        <a:rPr lang="es-ES" sz="1200">
                          <a:effectLst/>
                        </a:rPr>
                        <a:t>PAUSA</a:t>
                      </a:r>
                      <a:endParaRPr lang="es-EC" sz="12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a:effectLst/>
                        </a:rPr>
                        <a:t>1.6 V</a:t>
                      </a:r>
                      <a:endParaRPr lang="es-EC" sz="180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1.6 V</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155</a:t>
                      </a:r>
                      <a:endParaRPr lang="es-EC" sz="1800" dirty="0">
                        <a:effectLst/>
                        <a:latin typeface="Times New Roman"/>
                        <a:ea typeface="Calibri"/>
                        <a:cs typeface="Times New Roman"/>
                      </a:endParaRPr>
                    </a:p>
                  </a:txBody>
                  <a:tcPr marL="68580" marR="68580" marT="0" marB="0"/>
                </a:tc>
                <a:tc>
                  <a:txBody>
                    <a:bodyPr/>
                    <a:lstStyle/>
                    <a:p>
                      <a:pPr indent="180340" algn="ctr">
                        <a:lnSpc>
                          <a:spcPct val="150000"/>
                        </a:lnSpc>
                        <a:spcAft>
                          <a:spcPts val="0"/>
                        </a:spcAft>
                      </a:pPr>
                      <a:r>
                        <a:rPr lang="es-ES" sz="1800" dirty="0">
                          <a:effectLst/>
                        </a:rPr>
                        <a:t>155</a:t>
                      </a:r>
                      <a:endParaRPr lang="es-EC" sz="18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94299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Modelo PIM del </a:t>
            </a:r>
            <a:r>
              <a:rPr lang="es-ES" b="1" dirty="0" smtClean="0"/>
              <a:t>sistema (</a:t>
            </a:r>
            <a:r>
              <a:rPr lang="es-EC" b="1" dirty="0"/>
              <a:t>modelo independiente de la plataforma</a:t>
            </a:r>
            <a:r>
              <a:rPr lang="es-ES" b="1" dirty="0" smtClean="0"/>
              <a:t>)</a:t>
            </a:r>
            <a:endParaRPr lang="es-EC" b="1"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81" t="31071" r="29347" b="30053"/>
          <a:stretch/>
        </p:blipFill>
        <p:spPr bwMode="auto">
          <a:xfrm>
            <a:off x="1043608" y="1412776"/>
            <a:ext cx="799288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073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Subsistema control Manual</a:t>
            </a:r>
            <a:endParaRPr lang="es-EC" dirty="0"/>
          </a:p>
        </p:txBody>
      </p:sp>
      <p:pic>
        <p:nvPicPr>
          <p:cNvPr id="4" name="3 Marcador de contenido"/>
          <p:cNvPicPr>
            <a:picLocks noGrp="1"/>
          </p:cNvPicPr>
          <p:nvPr>
            <p:ph idx="1"/>
          </p:nvPr>
        </p:nvPicPr>
        <p:blipFill rotWithShape="1">
          <a:blip r:embed="rId2"/>
          <a:srcRect l="34223" t="30073" r="35425" b="44927"/>
          <a:stretch/>
        </p:blipFill>
        <p:spPr bwMode="auto">
          <a:xfrm>
            <a:off x="1403648" y="1628800"/>
            <a:ext cx="6624736"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7196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Subsistema DSL</a:t>
            </a:r>
            <a:endParaRPr lang="es-EC" dirty="0"/>
          </a:p>
        </p:txBody>
      </p:sp>
      <p:sp>
        <p:nvSpPr>
          <p:cNvPr id="3" name="2 Marcador de contenido"/>
          <p:cNvSpPr>
            <a:spLocks noGrp="1"/>
          </p:cNvSpPr>
          <p:nvPr>
            <p:ph idx="1"/>
          </p:nvPr>
        </p:nvSpPr>
        <p:spPr>
          <a:xfrm>
            <a:off x="1043608" y="1600200"/>
            <a:ext cx="7643192" cy="4525963"/>
          </a:xfrm>
        </p:spPr>
        <p:txBody>
          <a:bodyPr/>
          <a:lstStyle/>
          <a:p>
            <a:pPr lvl="0"/>
            <a:r>
              <a:rPr lang="es-MX" dirty="0"/>
              <a:t>En este package se encuentra todo lo referente a la generación de la ruta que seguirá el dron también la generación de cada uno de los tiempos para que la aplicación funcione, es decir esta es la base de la investigación con ayuda del package de generación de código</a:t>
            </a:r>
            <a:r>
              <a:rPr lang="es-MX" dirty="0" smtClean="0"/>
              <a:t>.</a:t>
            </a:r>
            <a:endParaRPr lang="es-EC" dirty="0" smtClean="0"/>
          </a:p>
        </p:txBody>
      </p:sp>
    </p:spTree>
    <p:extLst>
      <p:ext uri="{BB962C8B-B14F-4D97-AF65-F5344CB8AC3E}">
        <p14:creationId xmlns:p14="http://schemas.microsoft.com/office/powerpoint/2010/main" val="1272771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08920"/>
            <a:ext cx="8229600" cy="1143000"/>
          </a:xfrm>
        </p:spPr>
        <p:txBody>
          <a:bodyPr>
            <a:normAutofit fontScale="90000"/>
          </a:bodyPr>
          <a:lstStyle/>
          <a:p>
            <a:r>
              <a:rPr lang="es-ES" b="1" dirty="0"/>
              <a:t>TEMA: DISEÑO DE UN PROTOTIPO DE DSL BASADO EN INGENIERIA DE MODELOS PARA EL CONTROL A DISTANCIA DE UN DRON TERRESTRE</a:t>
            </a:r>
            <a:r>
              <a:rPr lang="es-EC" dirty="0"/>
              <a:t/>
            </a:r>
            <a:br>
              <a:rPr lang="es-EC" dirty="0"/>
            </a:br>
            <a:endParaRPr lang="es-EC" dirty="0"/>
          </a:p>
        </p:txBody>
      </p:sp>
    </p:spTree>
    <p:extLst>
      <p:ext uri="{BB962C8B-B14F-4D97-AF65-F5344CB8AC3E}">
        <p14:creationId xmlns:p14="http://schemas.microsoft.com/office/powerpoint/2010/main" val="148261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r>
              <a:rPr lang="es-ES" b="1" dirty="0"/>
              <a:t>Subsistema de Generación de Código</a:t>
            </a:r>
            <a:endParaRPr lang="es-EC" dirty="0"/>
          </a:p>
        </p:txBody>
      </p:sp>
      <p:sp>
        <p:nvSpPr>
          <p:cNvPr id="3" name="2 Marcador de contenido"/>
          <p:cNvSpPr>
            <a:spLocks noGrp="1"/>
          </p:cNvSpPr>
          <p:nvPr>
            <p:ph idx="1"/>
          </p:nvPr>
        </p:nvSpPr>
        <p:spPr>
          <a:xfrm>
            <a:off x="1115616" y="1600200"/>
            <a:ext cx="7571184" cy="4525963"/>
          </a:xfrm>
        </p:spPr>
        <p:txBody>
          <a:bodyPr/>
          <a:lstStyle/>
          <a:p>
            <a:pPr lvl="0"/>
            <a:r>
              <a:rPr lang="es-MX" dirty="0"/>
              <a:t>Este package presenta todas las herramientas, clases y subsistemas que son encargados de la transformación de modelo a texto que es la base de esta aplicación, este package es el encargado de la generación de código para grabar en </a:t>
            </a:r>
            <a:r>
              <a:rPr lang="es-MX" dirty="0" smtClean="0"/>
              <a:t>Arduino.</a:t>
            </a:r>
            <a:endParaRPr lang="es-EC" dirty="0"/>
          </a:p>
          <a:p>
            <a:endParaRPr lang="es-EC" dirty="0"/>
          </a:p>
        </p:txBody>
      </p:sp>
    </p:spTree>
    <p:extLst>
      <p:ext uri="{BB962C8B-B14F-4D97-AF65-F5344CB8AC3E}">
        <p14:creationId xmlns:p14="http://schemas.microsoft.com/office/powerpoint/2010/main" val="400726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Diseño del  Meta </a:t>
            </a:r>
            <a:r>
              <a:rPr lang="es-ES" b="1" dirty="0" smtClean="0"/>
              <a:t>Metamodelo</a:t>
            </a:r>
            <a:endParaRPr lang="es-EC" b="1" dirty="0"/>
          </a:p>
        </p:txBody>
      </p:sp>
      <p:sp>
        <p:nvSpPr>
          <p:cNvPr id="3" name="2 Marcador de contenido"/>
          <p:cNvSpPr>
            <a:spLocks noGrp="1"/>
          </p:cNvSpPr>
          <p:nvPr>
            <p:ph idx="1"/>
          </p:nvPr>
        </p:nvSpPr>
        <p:spPr>
          <a:xfrm>
            <a:off x="1403648" y="1600200"/>
            <a:ext cx="7283152" cy="4525963"/>
          </a:xfrm>
        </p:spPr>
        <p:txBody>
          <a:bodyPr>
            <a:normAutofit fontScale="85000" lnSpcReduction="20000"/>
          </a:bodyPr>
          <a:lstStyle/>
          <a:p>
            <a:pPr marL="0" indent="0">
              <a:buNone/>
            </a:pPr>
            <a:r>
              <a:rPr lang="es-EC" dirty="0" smtClean="0"/>
              <a:t>Para el desarrollo de la aplicación se definen las </a:t>
            </a:r>
            <a:r>
              <a:rPr lang="es-EC" dirty="0" err="1" smtClean="0"/>
              <a:t>caracteristicas</a:t>
            </a:r>
            <a:r>
              <a:rPr lang="es-EC" dirty="0" smtClean="0"/>
              <a:t> que se va a controlar del drone seleccionado en este caso se va a controlar los movimientos los cuales son:</a:t>
            </a:r>
          </a:p>
          <a:p>
            <a:pPr lvl="0"/>
            <a:r>
              <a:rPr lang="es-MX" dirty="0"/>
              <a:t>Adelante</a:t>
            </a:r>
            <a:endParaRPr lang="es-EC" dirty="0"/>
          </a:p>
          <a:p>
            <a:pPr lvl="0"/>
            <a:r>
              <a:rPr lang="es-MX" dirty="0"/>
              <a:t>Atrás</a:t>
            </a:r>
            <a:endParaRPr lang="es-EC" dirty="0"/>
          </a:p>
          <a:p>
            <a:pPr lvl="0"/>
            <a:r>
              <a:rPr lang="es-MX" dirty="0"/>
              <a:t>Izquierda</a:t>
            </a:r>
            <a:endParaRPr lang="es-EC" dirty="0"/>
          </a:p>
          <a:p>
            <a:pPr lvl="0"/>
            <a:r>
              <a:rPr lang="es-MX" dirty="0"/>
              <a:t>Derecha</a:t>
            </a:r>
            <a:endParaRPr lang="es-EC" dirty="0"/>
          </a:p>
          <a:p>
            <a:pPr lvl="0"/>
            <a:r>
              <a:rPr lang="es-MX" dirty="0" smtClean="0"/>
              <a:t>Detener</a:t>
            </a:r>
          </a:p>
          <a:p>
            <a:pPr marL="0" lvl="0" indent="0">
              <a:buNone/>
            </a:pPr>
            <a:r>
              <a:rPr lang="es-ES" dirty="0"/>
              <a:t>También se va a definir unos tiempos en segundos que van a ser de 1 </a:t>
            </a:r>
            <a:r>
              <a:rPr lang="es-ES" dirty="0" smtClean="0"/>
              <a:t>a </a:t>
            </a:r>
            <a:r>
              <a:rPr lang="es-ES" dirty="0"/>
              <a:t>10 </a:t>
            </a:r>
            <a:r>
              <a:rPr lang="es-ES" dirty="0" smtClean="0"/>
              <a:t>segundos.</a:t>
            </a:r>
            <a:endParaRPr lang="es-EC" dirty="0"/>
          </a:p>
        </p:txBody>
      </p:sp>
    </p:spTree>
    <p:extLst>
      <p:ext uri="{BB962C8B-B14F-4D97-AF65-F5344CB8AC3E}">
        <p14:creationId xmlns:p14="http://schemas.microsoft.com/office/powerpoint/2010/main" val="289648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a:t>Diagrama de casos de uso del sistema a implementar</a:t>
            </a:r>
            <a:endParaRPr lang="es-EC"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994" t="29846" r="29003" b="34339"/>
          <a:stretch/>
        </p:blipFill>
        <p:spPr bwMode="auto">
          <a:xfrm>
            <a:off x="1043608" y="1844824"/>
            <a:ext cx="792088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489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Metamodelo de la Herramienta DSL</a:t>
            </a:r>
            <a:endParaRPr lang="es-EC" dirty="0"/>
          </a:p>
        </p:txBody>
      </p:sp>
      <p:pic>
        <p:nvPicPr>
          <p:cNvPr id="4" name="3 Marcador de contenido"/>
          <p:cNvPicPr>
            <a:picLocks noGrp="1"/>
          </p:cNvPicPr>
          <p:nvPr>
            <p:ph idx="1"/>
          </p:nvPr>
        </p:nvPicPr>
        <p:blipFill rotWithShape="1">
          <a:blip r:embed="rId2"/>
          <a:srcRect l="41603" t="21924" r="12909" b="14919"/>
          <a:stretch/>
        </p:blipFill>
        <p:spPr bwMode="auto">
          <a:xfrm>
            <a:off x="1331640" y="1600200"/>
            <a:ext cx="6768751"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2847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Proyecto</a:t>
            </a:r>
            <a:endParaRPr lang="es-EC" b="1" dirty="0"/>
          </a:p>
        </p:txBody>
      </p:sp>
      <p:sp>
        <p:nvSpPr>
          <p:cNvPr id="3" name="2 Marcador de contenido"/>
          <p:cNvSpPr>
            <a:spLocks noGrp="1"/>
          </p:cNvSpPr>
          <p:nvPr>
            <p:ph idx="1"/>
          </p:nvPr>
        </p:nvSpPr>
        <p:spPr/>
        <p:txBody>
          <a:bodyPr/>
          <a:lstStyle/>
          <a:p>
            <a:r>
              <a:rPr lang="es-ES" dirty="0"/>
              <a:t>Este paquete define todas las acciones que la herramienta puede realizar es el esquema general de la configuración y el package que administra todas las características y propiedades de la herramienta</a:t>
            </a:r>
            <a:r>
              <a:rPr lang="es-ES" dirty="0" smtClean="0"/>
              <a:t>.</a:t>
            </a:r>
            <a:endParaRPr lang="es-EC" dirty="0"/>
          </a:p>
        </p:txBody>
      </p:sp>
    </p:spTree>
    <p:extLst>
      <p:ext uri="{BB962C8B-B14F-4D97-AF65-F5344CB8AC3E}">
        <p14:creationId xmlns:p14="http://schemas.microsoft.com/office/powerpoint/2010/main" val="3729322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Hardware</a:t>
            </a:r>
            <a:endParaRPr lang="es-EC" dirty="0"/>
          </a:p>
        </p:txBody>
      </p:sp>
      <p:pic>
        <p:nvPicPr>
          <p:cNvPr id="4" name="3 Marcador de contenido" descr="C:\Users\TEMP.HP.045\Desktop\umlfinal.jpg"/>
          <p:cNvPicPr>
            <a:picLocks noGrp="1"/>
          </p:cNvPicPr>
          <p:nvPr>
            <p:ph idx="1"/>
          </p:nvPr>
        </p:nvPicPr>
        <p:blipFill rotWithShape="1">
          <a:blip r:embed="rId2" cstate="print">
            <a:extLst>
              <a:ext uri="{28A0092B-C50C-407E-A947-70E740481C1C}">
                <a14:useLocalDpi xmlns:a14="http://schemas.microsoft.com/office/drawing/2010/main" val="0"/>
              </a:ext>
            </a:extLst>
          </a:blip>
          <a:srcRect r="62173" b="69980"/>
          <a:stretch/>
        </p:blipFill>
        <p:spPr bwMode="auto">
          <a:xfrm>
            <a:off x="1403648" y="1340768"/>
            <a:ext cx="6696744" cy="3960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449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Plataforma</a:t>
            </a:r>
            <a:endParaRPr lang="es-EC" dirty="0"/>
          </a:p>
        </p:txBody>
      </p:sp>
      <p:pic>
        <p:nvPicPr>
          <p:cNvPr id="4" name="3 Marcador de contenido" descr="C:\Users\TEMP.HP.045\Desktop\umlfinal.jpg"/>
          <p:cNvPicPr>
            <a:picLocks noGrp="1"/>
          </p:cNvPicPr>
          <p:nvPr>
            <p:ph idx="1"/>
          </p:nvPr>
        </p:nvPicPr>
        <p:blipFill rotWithShape="1">
          <a:blip r:embed="rId2" cstate="print">
            <a:extLst>
              <a:ext uri="{28A0092B-C50C-407E-A947-70E740481C1C}">
                <a14:useLocalDpi xmlns:a14="http://schemas.microsoft.com/office/drawing/2010/main" val="0"/>
              </a:ext>
            </a:extLst>
          </a:blip>
          <a:srcRect l="45684" b="58674"/>
          <a:stretch/>
        </p:blipFill>
        <p:spPr bwMode="auto">
          <a:xfrm>
            <a:off x="1115616" y="1412776"/>
            <a:ext cx="7200800" cy="4104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9178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Instrucciones</a:t>
            </a:r>
            <a:endParaRPr lang="es-EC" b="1" dirty="0"/>
          </a:p>
        </p:txBody>
      </p:sp>
      <p:pic>
        <p:nvPicPr>
          <p:cNvPr id="4" name="3 Marcador de contenido" descr="C:\Users\TEMP.HP.045\Desktop\umlfinal.jpg"/>
          <p:cNvPicPr>
            <a:picLocks noGrp="1"/>
          </p:cNvPicPr>
          <p:nvPr>
            <p:ph idx="1"/>
          </p:nvPr>
        </p:nvPicPr>
        <p:blipFill rotWithShape="1">
          <a:blip r:embed="rId2" cstate="print">
            <a:extLst>
              <a:ext uri="{28A0092B-C50C-407E-A947-70E740481C1C}">
                <a14:useLocalDpi xmlns:a14="http://schemas.microsoft.com/office/drawing/2010/main" val="0"/>
              </a:ext>
            </a:extLst>
          </a:blip>
          <a:srcRect l="13876" t="41464" r="5155"/>
          <a:stretch/>
        </p:blipFill>
        <p:spPr bwMode="auto">
          <a:xfrm>
            <a:off x="1043608" y="1628800"/>
            <a:ext cx="7560840" cy="48245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7880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smtClean="0"/>
              <a:t>CASO DE USO </a:t>
            </a:r>
            <a:r>
              <a:rPr lang="es-ES" b="1" dirty="0"/>
              <a:t>DE LA HERRAMIENTA </a:t>
            </a:r>
            <a:r>
              <a:rPr lang="es-ES" b="1" dirty="0" smtClean="0"/>
              <a:t>DSL.</a:t>
            </a:r>
            <a:endParaRPr lang="es-EC" dirty="0"/>
          </a:p>
        </p:txBody>
      </p:sp>
      <p:pic>
        <p:nvPicPr>
          <p:cNvPr id="4" name="3 Marcador de contenido"/>
          <p:cNvPicPr>
            <a:picLocks noGrp="1"/>
          </p:cNvPicPr>
          <p:nvPr>
            <p:ph idx="1"/>
          </p:nvPr>
        </p:nvPicPr>
        <p:blipFill rotWithShape="1">
          <a:blip r:embed="rId2"/>
          <a:srcRect l="38223" t="29546" r="4570" b="10965"/>
          <a:stretch/>
        </p:blipFill>
        <p:spPr bwMode="auto">
          <a:xfrm>
            <a:off x="850355" y="1687312"/>
            <a:ext cx="7443289" cy="43517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3989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a:t>Requerimientos funcionales de interfaz gráfica</a:t>
            </a:r>
            <a:endParaRPr lang="es-EC" b="1" dirty="0"/>
          </a:p>
        </p:txBody>
      </p:sp>
      <p:sp>
        <p:nvSpPr>
          <p:cNvPr id="3" name="2 Marcador de contenido"/>
          <p:cNvSpPr>
            <a:spLocks noGrp="1"/>
          </p:cNvSpPr>
          <p:nvPr>
            <p:ph idx="1"/>
          </p:nvPr>
        </p:nvSpPr>
        <p:spPr/>
        <p:txBody>
          <a:bodyPr>
            <a:normAutofit fontScale="62500" lnSpcReduction="20000"/>
          </a:bodyPr>
          <a:lstStyle/>
          <a:p>
            <a:pPr lvl="0"/>
            <a:r>
              <a:rPr lang="es-ES" dirty="0"/>
              <a:t>La solución conecta automáticamente el usuario propietario con el dron.</a:t>
            </a:r>
            <a:endParaRPr lang="es-EC" dirty="0"/>
          </a:p>
          <a:p>
            <a:pPr lvl="0"/>
            <a:r>
              <a:rPr lang="es-ES" dirty="0"/>
              <a:t>El campo de conexión aceptara únicamente letras en mayúscula para poder configurar el puerto serie.</a:t>
            </a:r>
            <a:endParaRPr lang="es-EC" dirty="0"/>
          </a:p>
          <a:p>
            <a:pPr lvl="0"/>
            <a:r>
              <a:rPr lang="es-ES" dirty="0"/>
              <a:t>El campo tiempo se asigna con la selección del número de botones seleccionados.</a:t>
            </a:r>
            <a:endParaRPr lang="es-EC" dirty="0"/>
          </a:p>
          <a:p>
            <a:pPr lvl="0"/>
            <a:r>
              <a:rPr lang="es-ES" dirty="0"/>
              <a:t>El campo movimientos está definido por fechas que se pueden seleccionar independientes para elegir la dirección del movimiento.</a:t>
            </a:r>
            <a:endParaRPr lang="es-EC" dirty="0"/>
          </a:p>
          <a:p>
            <a:pPr lvl="0"/>
            <a:r>
              <a:rPr lang="es-ES" dirty="0"/>
              <a:t>La aplicación consta con un botón de stop para parar el dron automáticamente al presionarlo.</a:t>
            </a:r>
            <a:endParaRPr lang="es-EC" dirty="0"/>
          </a:p>
          <a:p>
            <a:pPr lvl="0"/>
            <a:r>
              <a:rPr lang="es-ES" dirty="0"/>
              <a:t>La aplicación consta de un botón de Generar código que será el encargado al presionarlo de crear un archivo .ino para poder grabarlo en el Arduino y manejar el dron.</a:t>
            </a:r>
            <a:endParaRPr lang="es-EC" dirty="0"/>
          </a:p>
          <a:p>
            <a:pPr lvl="0"/>
            <a:r>
              <a:rPr lang="es-ES" dirty="0"/>
              <a:t>La aplicación consta de un botón de cambio de ruta que tiene la función de que el usuario puede definir otra ruta si cometió un error.</a:t>
            </a:r>
            <a:endParaRPr lang="es-EC" dirty="0"/>
          </a:p>
          <a:p>
            <a:pPr lvl="0"/>
            <a:r>
              <a:rPr lang="es-ES" dirty="0"/>
              <a:t>En el campo del panel de direcciones muestra automáticamente las direcciones seleccionas y se puede visualizar la ruta a seguir.</a:t>
            </a:r>
            <a:endParaRPr lang="es-EC" dirty="0"/>
          </a:p>
          <a:p>
            <a:endParaRPr lang="es-EC" dirty="0"/>
          </a:p>
        </p:txBody>
      </p:sp>
    </p:spTree>
    <p:extLst>
      <p:ext uri="{BB962C8B-B14F-4D97-AF65-F5344CB8AC3E}">
        <p14:creationId xmlns:p14="http://schemas.microsoft.com/office/powerpoint/2010/main" val="2201926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p:txBody>
          <a:bodyPr>
            <a:normAutofit fontScale="85000" lnSpcReduction="20000"/>
          </a:bodyPr>
          <a:lstStyle/>
          <a:p>
            <a:r>
              <a:rPr lang="es-ES" dirty="0"/>
              <a:t>L</a:t>
            </a:r>
            <a:r>
              <a:rPr lang="es-ES" dirty="0" smtClean="0"/>
              <a:t>a </a:t>
            </a:r>
            <a:r>
              <a:rPr lang="es-ES" dirty="0"/>
              <a:t>presente investigación  muestra la creación de una herramienta de Lenguaje de Dominio Específico (DSL), que apoyada en ingeniería dirigida por modelos (MDE), permite la planificación y creación de rutas definidas para el control de un dron terrestre; esta herramienta es independiente de la plataforma. La  creación de la plataforma para convertir del Modelo a texto ¨Código¨ se realizó sobre una plataforma java particular llamada Eclipse. Las pruebas realizadas evidenciaron que al trabajar con MDE se reduce el tiempo y esfuerzo en la creación y despliegue de los módulos modelados sobre Eclipse y que el metamodelo planteado es compatible con los requerimientos de dicho drone.</a:t>
            </a:r>
            <a:endParaRPr lang="es-EC" dirty="0"/>
          </a:p>
          <a:p>
            <a:endParaRPr lang="es-EC" dirty="0"/>
          </a:p>
        </p:txBody>
      </p:sp>
    </p:spTree>
    <p:extLst>
      <p:ext uri="{BB962C8B-B14F-4D97-AF65-F5344CB8AC3E}">
        <p14:creationId xmlns:p14="http://schemas.microsoft.com/office/powerpoint/2010/main" val="2590586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Requerimientos de </a:t>
            </a:r>
            <a:r>
              <a:rPr lang="es-ES" b="1" dirty="0" smtClean="0"/>
              <a:t>seguridad</a:t>
            </a:r>
            <a:endParaRPr lang="es-EC" b="1" dirty="0"/>
          </a:p>
        </p:txBody>
      </p:sp>
      <p:sp>
        <p:nvSpPr>
          <p:cNvPr id="3" name="2 Marcador de contenido"/>
          <p:cNvSpPr>
            <a:spLocks noGrp="1"/>
          </p:cNvSpPr>
          <p:nvPr>
            <p:ph idx="1"/>
          </p:nvPr>
        </p:nvSpPr>
        <p:spPr/>
        <p:txBody>
          <a:bodyPr>
            <a:normAutofit fontScale="85000" lnSpcReduction="10000"/>
          </a:bodyPr>
          <a:lstStyle/>
          <a:p>
            <a:pPr lvl="0"/>
            <a:r>
              <a:rPr lang="es-ES" dirty="0"/>
              <a:t>El sistema controla el acceso únicamente a la función terrestre del Dron mediante conexión serial.</a:t>
            </a:r>
            <a:endParaRPr lang="es-EC" dirty="0"/>
          </a:p>
          <a:p>
            <a:pPr lvl="0"/>
            <a:r>
              <a:rPr lang="es-ES" dirty="0"/>
              <a:t>El sistema envía una alerta al administrador del sistema cuando ocurra alguno de los siguientes eventos: Al ingresar un puerto serial no indicado, Al no tener ningún dispositivo conectado.</a:t>
            </a:r>
            <a:endParaRPr lang="es-EC" dirty="0"/>
          </a:p>
          <a:p>
            <a:pPr lvl="0"/>
            <a:r>
              <a:rPr lang="es-ES" dirty="0"/>
              <a:t>Los datos generados al presionar el botón Generar código solo se pueden cambiar modificando el archivo .ino que se genera o al cambiar de ruta.</a:t>
            </a:r>
            <a:endParaRPr lang="es-EC" dirty="0"/>
          </a:p>
          <a:p>
            <a:pPr lvl="0"/>
            <a:r>
              <a:rPr lang="es-ES" dirty="0"/>
              <a:t>Al abrir varias veces la aplicación se generara un error al grabar la ruta definida. </a:t>
            </a:r>
            <a:endParaRPr lang="es-EC" dirty="0"/>
          </a:p>
          <a:p>
            <a:endParaRPr lang="es-EC" dirty="0"/>
          </a:p>
        </p:txBody>
      </p:sp>
    </p:spTree>
    <p:extLst>
      <p:ext uri="{BB962C8B-B14F-4D97-AF65-F5344CB8AC3E}">
        <p14:creationId xmlns:p14="http://schemas.microsoft.com/office/powerpoint/2010/main" val="2240804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a:t>Requerimientos de interfaces externas (Hardware y </a:t>
            </a:r>
            <a:r>
              <a:rPr lang="es-ES" b="1" dirty="0" smtClean="0"/>
              <a:t>Software)</a:t>
            </a:r>
            <a:endParaRPr lang="es-EC" b="1" dirty="0"/>
          </a:p>
        </p:txBody>
      </p:sp>
      <p:sp>
        <p:nvSpPr>
          <p:cNvPr id="3" name="2 Marcador de contenido"/>
          <p:cNvSpPr>
            <a:spLocks noGrp="1"/>
          </p:cNvSpPr>
          <p:nvPr>
            <p:ph idx="1"/>
          </p:nvPr>
        </p:nvSpPr>
        <p:spPr/>
        <p:txBody>
          <a:bodyPr/>
          <a:lstStyle/>
          <a:p>
            <a:pPr lvl="0"/>
            <a:r>
              <a:rPr lang="es-ES" dirty="0"/>
              <a:t>El software puede ser utilizado en los sistemas operativos Windows, Linux.</a:t>
            </a:r>
            <a:endParaRPr lang="es-EC" dirty="0"/>
          </a:p>
          <a:p>
            <a:pPr lvl="0"/>
            <a:r>
              <a:rPr lang="es-ES" dirty="0"/>
              <a:t>La aplicación debe poder utilizarse sin necesidad de instalar ningún software adicional a excepción de java.</a:t>
            </a:r>
            <a:endParaRPr lang="es-EC" dirty="0"/>
          </a:p>
          <a:p>
            <a:endParaRPr lang="es-EC" dirty="0"/>
          </a:p>
        </p:txBody>
      </p:sp>
    </p:spTree>
    <p:extLst>
      <p:ext uri="{BB962C8B-B14F-4D97-AF65-F5344CB8AC3E}">
        <p14:creationId xmlns:p14="http://schemas.microsoft.com/office/powerpoint/2010/main" val="972960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DIAGRAMA UML JAVA</a:t>
            </a:r>
            <a:endParaRPr lang="es-EC" dirty="0"/>
          </a:p>
        </p:txBody>
      </p:sp>
      <p:pic>
        <p:nvPicPr>
          <p:cNvPr id="4" name="3 Marcador de contenido" descr="C:\Users\TEMP.HP.045\Desktop\u.gif"/>
          <p:cNvPicPr>
            <a:picLocks noGrp="1"/>
          </p:cNvPicPr>
          <p:nvPr>
            <p:ph idx="1"/>
          </p:nvPr>
        </p:nvPicPr>
        <p:blipFill rotWithShape="1">
          <a:blip r:embed="rId2">
            <a:extLst>
              <a:ext uri="{28A0092B-C50C-407E-A947-70E740481C1C}">
                <a14:useLocalDpi xmlns:a14="http://schemas.microsoft.com/office/drawing/2010/main" val="0"/>
              </a:ext>
            </a:extLst>
          </a:blip>
          <a:srcRect r="19056"/>
          <a:stretch/>
        </p:blipFill>
        <p:spPr bwMode="auto">
          <a:xfrm>
            <a:off x="1475656" y="1196752"/>
            <a:ext cx="5184576" cy="56612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946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INTERFAZ GRAFICA (Ventana 1)</a:t>
            </a:r>
            <a:endParaRPr lang="es-EC" dirty="0"/>
          </a:p>
        </p:txBody>
      </p:sp>
      <p:pic>
        <p:nvPicPr>
          <p:cNvPr id="4" name="3 Marcador de contenido"/>
          <p:cNvPicPr>
            <a:picLocks noGrp="1"/>
          </p:cNvPicPr>
          <p:nvPr>
            <p:ph idx="1"/>
          </p:nvPr>
        </p:nvPicPr>
        <p:blipFill rotWithShape="1">
          <a:blip r:embed="rId2"/>
          <a:srcRect l="18740" t="36269" r="56468" b="35674"/>
          <a:stretch/>
        </p:blipFill>
        <p:spPr bwMode="auto">
          <a:xfrm>
            <a:off x="1619672" y="1412776"/>
            <a:ext cx="6984776"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7655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p:cNvPicPr>
            <a:picLocks noGrp="1"/>
          </p:cNvPicPr>
          <p:nvPr>
            <p:ph idx="1"/>
          </p:nvPr>
        </p:nvPicPr>
        <p:blipFill rotWithShape="1">
          <a:blip r:embed="rId2"/>
          <a:srcRect l="15696" t="12723" r="45363" b="31835"/>
          <a:stretch/>
        </p:blipFill>
        <p:spPr bwMode="auto">
          <a:xfrm>
            <a:off x="2267744" y="1412776"/>
            <a:ext cx="4747687" cy="4224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0380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Ventana 2</a:t>
            </a:r>
            <a:endParaRPr lang="es-EC" dirty="0"/>
          </a:p>
        </p:txBody>
      </p:sp>
      <p:pic>
        <p:nvPicPr>
          <p:cNvPr id="4" name="3 Marcador de contenido"/>
          <p:cNvPicPr>
            <a:picLocks noGrp="1"/>
          </p:cNvPicPr>
          <p:nvPr>
            <p:ph idx="1"/>
          </p:nvPr>
        </p:nvPicPr>
        <p:blipFill rotWithShape="1">
          <a:blip r:embed="rId2"/>
          <a:srcRect l="16628" t="40622" r="54056" b="17297"/>
          <a:stretch/>
        </p:blipFill>
        <p:spPr bwMode="auto">
          <a:xfrm>
            <a:off x="1619672" y="1844824"/>
            <a:ext cx="7272808" cy="3206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9319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a:t>
            </a:r>
            <a:r>
              <a:rPr lang="es-EC" dirty="0" smtClean="0"/>
              <a:t>NTERFAZ HERRAMIENTA DSL</a:t>
            </a:r>
            <a:endParaRPr lang="es-EC" dirty="0"/>
          </a:p>
        </p:txBody>
      </p:sp>
      <p:pic>
        <p:nvPicPr>
          <p:cNvPr id="4" name="3 Marcador de contenido"/>
          <p:cNvPicPr>
            <a:picLocks noGrp="1"/>
          </p:cNvPicPr>
          <p:nvPr>
            <p:ph idx="1"/>
          </p:nvPr>
        </p:nvPicPr>
        <p:blipFill rotWithShape="1">
          <a:blip r:embed="rId2"/>
          <a:srcRect l="15696" t="12720" r="6212" b="19102"/>
          <a:stretch/>
        </p:blipFill>
        <p:spPr bwMode="auto">
          <a:xfrm>
            <a:off x="457200" y="1617922"/>
            <a:ext cx="8229600" cy="4490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1951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Conversión modelo a texto M2T.</a:t>
            </a:r>
            <a:endParaRPr lang="es-EC" b="1"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899592" y="1600200"/>
                <a:ext cx="7787208" cy="4525963"/>
              </a:xfrm>
            </p:spPr>
            <p:txBody>
              <a:bodyPr>
                <a:normAutofit fontScale="70000" lnSpcReduction="20000"/>
              </a:bodyPr>
              <a:lstStyle/>
              <a:p>
                <a:pPr lvl="0"/>
                <a:r>
                  <a:rPr lang="es-MX" dirty="0"/>
                  <a:t>Para el establecimiento de conexión se emplea un ciclo de repetición condicional para saber si el puerto se encuentra libre, si es si se establece la conexión y si es no se vuelve a pedir otro puerto.</a:t>
                </a:r>
                <a:endParaRPr lang="es-EC" dirty="0"/>
              </a:p>
              <a:p>
                <a:pPr lvl="0"/>
                <a:r>
                  <a:rPr lang="es-MX" dirty="0"/>
                  <a:t>Para la selección de cada uno de los movimientos se emplea un ciclo de  selección para que dependiendo la opción se genere un número que muestra que movimiento.</a:t>
                </a:r>
                <a:endParaRPr lang="es-EC" dirty="0"/>
              </a:p>
              <a:p>
                <a:pPr lvl="0"/>
                <a:r>
                  <a:rPr lang="es-MX" dirty="0"/>
                  <a:t>Para la pausa se emplea la Ecuación 1. </a:t>
                </a:r>
                <a:endParaRPr lang="es-EC" dirty="0"/>
              </a:p>
              <a:p>
                <a:pPr lvl="0"/>
                <a:r>
                  <a:rPr lang="es-MX" dirty="0"/>
                  <a:t>El establecimiento de PWM ya se encuentra definido por default en cada movimiento.</a:t>
                </a:r>
                <a:endParaRPr lang="es-EC" dirty="0"/>
              </a:p>
              <a:p>
                <a:pPr marL="0" indent="0">
                  <a:buNone/>
                </a:pPr>
                <a:r>
                  <a:rPr lang="es-ES" dirty="0"/>
                  <a:t> </a:t>
                </a:r>
                <a:endParaRPr lang="es-EC" dirty="0"/>
              </a:p>
              <a:p>
                <a:pPr marL="0" indent="0">
                  <a:buNone/>
                </a:pPr>
                <a:r>
                  <a:rPr lang="es-ES" dirty="0" smtClean="0"/>
                  <a:t>	</a:t>
                </a:r>
                <a14:m>
                  <m:oMath xmlns:m="http://schemas.openxmlformats.org/officeDocument/2006/math">
                    <m:r>
                      <a:rPr lang="es-ES" i="1">
                        <a:latin typeface="Cambria Math"/>
                      </a:rPr>
                      <m:t>𝐷𝑒𝑙𝑎𝑦</m:t>
                    </m:r>
                    <m:r>
                      <a:rPr lang="es-ES" i="1">
                        <a:latin typeface="Cambria Math"/>
                      </a:rPr>
                      <m:t>=</m:t>
                    </m:r>
                    <m:r>
                      <a:rPr lang="es-ES" i="1">
                        <a:latin typeface="Cambria Math"/>
                      </a:rPr>
                      <m:t>𝑛𝑢𝑚𝑒𝑟𝑜</m:t>
                    </m:r>
                    <m:r>
                      <a:rPr lang="es-ES" i="1">
                        <a:latin typeface="Cambria Math"/>
                      </a:rPr>
                      <m:t> </m:t>
                    </m:r>
                    <m:r>
                      <a:rPr lang="es-ES" i="1">
                        <a:latin typeface="Cambria Math"/>
                      </a:rPr>
                      <m:t>𝑑𝑒</m:t>
                    </m:r>
                    <m:r>
                      <a:rPr lang="es-ES" i="1">
                        <a:latin typeface="Cambria Math"/>
                      </a:rPr>
                      <m:t> </m:t>
                    </m:r>
                    <m:r>
                      <a:rPr lang="es-ES" i="1">
                        <a:latin typeface="Cambria Math"/>
                      </a:rPr>
                      <m:t>𝑠𝑒𝑔𝑢𝑛𝑑𝑜𝑠</m:t>
                    </m:r>
                    <m:r>
                      <a:rPr lang="es-ES" i="1">
                        <a:latin typeface="Cambria Math"/>
                      </a:rPr>
                      <m:t>∗</m:t>
                    </m:r>
                    <m:r>
                      <a:rPr lang="es-ES">
                        <a:latin typeface="Cambria Math"/>
                      </a:rPr>
                      <m:t>50000</m:t>
                    </m:r>
                  </m:oMath>
                </a14:m>
                <a:r>
                  <a:rPr lang="es-ES" dirty="0"/>
                  <a:t>  </a:t>
                </a:r>
                <a:r>
                  <a:rPr lang="es-ES" b="1" dirty="0"/>
                  <a:t>	 (1)</a:t>
                </a:r>
                <a:endParaRPr lang="es-EC" dirty="0"/>
              </a:p>
              <a:p>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899592" y="1600200"/>
                <a:ext cx="7787208" cy="4525963"/>
              </a:xfrm>
              <a:blipFill rotWithShape="1">
                <a:blip r:embed="rId2"/>
                <a:stretch>
                  <a:fillRect l="-940" t="-2156" r="-1801"/>
                </a:stretch>
              </a:blipFill>
            </p:spPr>
            <p:txBody>
              <a:bodyPr/>
              <a:lstStyle/>
              <a:p>
                <a:r>
                  <a:rPr lang="es-EC">
                    <a:noFill/>
                  </a:rPr>
                  <a:t> </a:t>
                </a:r>
              </a:p>
            </p:txBody>
          </p:sp>
        </mc:Fallback>
      </mc:AlternateContent>
    </p:spTree>
    <p:extLst>
      <p:ext uri="{BB962C8B-B14F-4D97-AF65-F5344CB8AC3E}">
        <p14:creationId xmlns:p14="http://schemas.microsoft.com/office/powerpoint/2010/main" val="3360061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fontScale="90000"/>
          </a:bodyPr>
          <a:lstStyle/>
          <a:p>
            <a:r>
              <a:rPr lang="es-ES" b="1" dirty="0"/>
              <a:t>Diagrama de flujo de la herramienta DSL.</a:t>
            </a:r>
            <a:endParaRPr lang="es-EC" dirty="0"/>
          </a:p>
        </p:txBody>
      </p:sp>
      <p:pic>
        <p:nvPicPr>
          <p:cNvPr id="4" name="3 Marcador de contenido"/>
          <p:cNvPicPr>
            <a:picLocks noGrp="1"/>
          </p:cNvPicPr>
          <p:nvPr>
            <p:ph idx="1"/>
          </p:nvPr>
        </p:nvPicPr>
        <p:blipFill rotWithShape="1">
          <a:blip r:embed="rId2"/>
          <a:srcRect l="8579" t="12013" r="57468" b="18181"/>
          <a:stretch/>
        </p:blipFill>
        <p:spPr bwMode="auto">
          <a:xfrm>
            <a:off x="1547664" y="1916832"/>
            <a:ext cx="5904656" cy="4741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6557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Pruebas realizadas.</a:t>
            </a:r>
            <a:endParaRPr lang="es-EC" b="1" dirty="0"/>
          </a:p>
        </p:txBody>
      </p:sp>
      <p:sp>
        <p:nvSpPr>
          <p:cNvPr id="3" name="2 Marcador de contenido"/>
          <p:cNvSpPr>
            <a:spLocks noGrp="1"/>
          </p:cNvSpPr>
          <p:nvPr>
            <p:ph idx="1"/>
          </p:nvPr>
        </p:nvSpPr>
        <p:spPr/>
        <p:txBody>
          <a:bodyPr/>
          <a:lstStyle/>
          <a:p>
            <a:pPr lvl="0"/>
            <a:r>
              <a:rPr lang="es-MX" dirty="0"/>
              <a:t>Pruebas de generación de ruta</a:t>
            </a:r>
            <a:endParaRPr lang="es-EC" dirty="0"/>
          </a:p>
          <a:p>
            <a:pPr lvl="0"/>
            <a:r>
              <a:rPr lang="es-MX" dirty="0"/>
              <a:t>Pruebas de usabilidad</a:t>
            </a:r>
            <a:endParaRPr lang="es-EC" dirty="0"/>
          </a:p>
          <a:p>
            <a:endParaRPr lang="es-EC" dirty="0"/>
          </a:p>
        </p:txBody>
      </p:sp>
    </p:spTree>
    <p:extLst>
      <p:ext uri="{BB962C8B-B14F-4D97-AF65-F5344CB8AC3E}">
        <p14:creationId xmlns:p14="http://schemas.microsoft.com/office/powerpoint/2010/main" val="3700946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Lenguaje especifico de dominio (DSL)</a:t>
            </a:r>
            <a:endParaRPr lang="es-EC" dirty="0"/>
          </a:p>
        </p:txBody>
      </p:sp>
      <p:sp>
        <p:nvSpPr>
          <p:cNvPr id="3" name="2 Marcador de contenido"/>
          <p:cNvSpPr>
            <a:spLocks noGrp="1"/>
          </p:cNvSpPr>
          <p:nvPr>
            <p:ph idx="1"/>
          </p:nvPr>
        </p:nvSpPr>
        <p:spPr/>
        <p:txBody>
          <a:bodyPr>
            <a:normAutofit lnSpcReduction="10000"/>
          </a:bodyPr>
          <a:lstStyle/>
          <a:p>
            <a:r>
              <a:rPr lang="es-EC" dirty="0"/>
              <a:t>En el desarrollo de software e ingeniería </a:t>
            </a:r>
            <a:r>
              <a:rPr lang="es-EC" dirty="0" smtClean="0"/>
              <a:t>de modelos, </a:t>
            </a:r>
            <a:r>
              <a:rPr lang="es-EC" dirty="0"/>
              <a:t>un lenguaje específico del dominio (</a:t>
            </a:r>
            <a:r>
              <a:rPr lang="es-EC" dirty="0" err="1"/>
              <a:t>Domain-Specific</a:t>
            </a:r>
            <a:r>
              <a:rPr lang="es-EC" dirty="0"/>
              <a:t> </a:t>
            </a:r>
            <a:r>
              <a:rPr lang="es-EC" dirty="0" err="1"/>
              <a:t>Language</a:t>
            </a:r>
            <a:r>
              <a:rPr lang="es-EC" dirty="0"/>
              <a:t>, DSL) es un lenguaje de programación o especificación dedicado a resolver un problema en particular, representar un problema específico y proveer una técnica para solucionar una situación particular. El concepto no es nuevo pero se ha vuelto más popular debido al aumento del uso de modelaje específico del dominio.</a:t>
            </a:r>
          </a:p>
          <a:p>
            <a:endParaRPr lang="es-EC" dirty="0"/>
          </a:p>
        </p:txBody>
      </p:sp>
    </p:spTree>
    <p:extLst>
      <p:ext uri="{BB962C8B-B14F-4D97-AF65-F5344CB8AC3E}">
        <p14:creationId xmlns:p14="http://schemas.microsoft.com/office/powerpoint/2010/main" val="2481030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a:t>PRUEBAS DE LA HERRAMIENTA DSL</a:t>
            </a:r>
            <a:r>
              <a:rPr lang="es-ES" b="1" dirty="0" smtClean="0"/>
              <a:t>.</a:t>
            </a:r>
            <a:endParaRPr lang="es-EC" dirty="0"/>
          </a:p>
        </p:txBody>
      </p:sp>
      <p:sp>
        <p:nvSpPr>
          <p:cNvPr id="3" name="2 Marcador de contenido"/>
          <p:cNvSpPr>
            <a:spLocks noGrp="1"/>
          </p:cNvSpPr>
          <p:nvPr>
            <p:ph idx="1"/>
          </p:nvPr>
        </p:nvSpPr>
        <p:spPr/>
        <p:txBody>
          <a:bodyPr>
            <a:normAutofit fontScale="77500" lnSpcReduction="20000"/>
          </a:bodyPr>
          <a:lstStyle/>
          <a:p>
            <a:r>
              <a:rPr lang="es-ES" dirty="0"/>
              <a:t>Para la definición del escenario de pruebas se deben tomar en cuenta algunas características de funcionamiento del drone para poder definir un escenario adecuado y propicio </a:t>
            </a:r>
            <a:r>
              <a:rPr lang="es-ES" dirty="0" smtClean="0"/>
              <a:t>para </a:t>
            </a:r>
            <a:r>
              <a:rPr lang="es-ES" dirty="0"/>
              <a:t>la ejecución de la herramienta </a:t>
            </a:r>
            <a:r>
              <a:rPr lang="es-ES" dirty="0" smtClean="0"/>
              <a:t>DSL,</a:t>
            </a:r>
            <a:r>
              <a:rPr lang="es-EC" dirty="0" smtClean="0"/>
              <a:t> </a:t>
            </a:r>
            <a:r>
              <a:rPr lang="es-ES" dirty="0" smtClean="0"/>
              <a:t>con </a:t>
            </a:r>
            <a:r>
              <a:rPr lang="es-ES" dirty="0"/>
              <a:t>ayuda del datasheet del </a:t>
            </a:r>
            <a:r>
              <a:rPr lang="es-ES" dirty="0" smtClean="0"/>
              <a:t>drone, </a:t>
            </a:r>
            <a:r>
              <a:rPr lang="es-ES" dirty="0"/>
              <a:t>se procede a definir el escenario de la aplicación</a:t>
            </a:r>
            <a:r>
              <a:rPr lang="es-ES" dirty="0" smtClean="0"/>
              <a:t>. Con todas las características se procede a definir el escenario </a:t>
            </a:r>
            <a:r>
              <a:rPr lang="es-ES" dirty="0"/>
              <a:t>se sabe que la cobertura máxima del dron con línea de vista es de 50m y que su batería cargada al </a:t>
            </a:r>
            <a:r>
              <a:rPr lang="es-ES" dirty="0" smtClean="0"/>
              <a:t>100% </a:t>
            </a:r>
            <a:r>
              <a:rPr lang="es-ES" dirty="0"/>
              <a:t>solo puede funcionar por 7 min seguidos se define el </a:t>
            </a:r>
            <a:r>
              <a:rPr lang="es-ES" dirty="0" smtClean="0"/>
              <a:t>escenario </a:t>
            </a:r>
            <a:r>
              <a:rPr lang="es-ES" dirty="0"/>
              <a:t>que se puede </a:t>
            </a:r>
            <a:r>
              <a:rPr lang="es-ES" dirty="0" smtClean="0"/>
              <a:t>a continuación </a:t>
            </a:r>
            <a:r>
              <a:rPr lang="es-ES" dirty="0"/>
              <a:t>que son de las siguientes dimensiones 28 metros de largo por 15 metros de ancho que este es el tamaño de una cancha de básquet.</a:t>
            </a:r>
            <a:endParaRPr lang="es-EC" dirty="0"/>
          </a:p>
          <a:p>
            <a:endParaRPr lang="es-EC" dirty="0"/>
          </a:p>
        </p:txBody>
      </p:sp>
    </p:spTree>
    <p:extLst>
      <p:ext uri="{BB962C8B-B14F-4D97-AF65-F5344CB8AC3E}">
        <p14:creationId xmlns:p14="http://schemas.microsoft.com/office/powerpoint/2010/main" val="1380546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650" t="20663" r="30036" b="34033"/>
          <a:stretch/>
        </p:blipFill>
        <p:spPr bwMode="auto">
          <a:xfrm>
            <a:off x="1475656" y="980728"/>
            <a:ext cx="727280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646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Ruta definida para la ejecución</a:t>
            </a:r>
            <a:endParaRPr lang="es-EC" b="1" dirty="0"/>
          </a:p>
        </p:txBody>
      </p:sp>
      <p:pic>
        <p:nvPicPr>
          <p:cNvPr id="6" name="5 Marcador de contenido"/>
          <p:cNvPicPr>
            <a:picLocks noGrp="1"/>
          </p:cNvPicPr>
          <p:nvPr>
            <p:ph idx="1"/>
          </p:nvPr>
        </p:nvPicPr>
        <p:blipFill rotWithShape="1">
          <a:blip r:embed="rId2"/>
          <a:srcRect l="60995" t="31661" r="14136" b="40402"/>
          <a:stretch/>
        </p:blipFill>
        <p:spPr bwMode="auto">
          <a:xfrm>
            <a:off x="1403648" y="1628800"/>
            <a:ext cx="7416824"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4181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Generación de </a:t>
            </a:r>
            <a:r>
              <a:rPr lang="es-EC" b="1" dirty="0" smtClean="0"/>
              <a:t>ruta </a:t>
            </a:r>
            <a:r>
              <a:rPr lang="es-EC" b="1" dirty="0" err="1" smtClean="0"/>
              <a:t>Automatica</a:t>
            </a:r>
            <a:endParaRPr lang="es-EC" b="1" dirty="0"/>
          </a:p>
        </p:txBody>
      </p:sp>
      <p:pic>
        <p:nvPicPr>
          <p:cNvPr id="4" name="3 Marcador de contenido"/>
          <p:cNvPicPr>
            <a:picLocks noGrp="1"/>
          </p:cNvPicPr>
          <p:nvPr>
            <p:ph idx="1"/>
          </p:nvPr>
        </p:nvPicPr>
        <p:blipFill rotWithShape="1">
          <a:blip r:embed="rId2"/>
          <a:srcRect l="14660" t="12571" r="12002" b="16365"/>
          <a:stretch/>
        </p:blipFill>
        <p:spPr bwMode="auto">
          <a:xfrm>
            <a:off x="457200" y="1621469"/>
            <a:ext cx="8229600" cy="4483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8099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4000" b="1" dirty="0">
                <a:latin typeface="+mj-lt"/>
              </a:rPr>
              <a:t>Pruebas de </a:t>
            </a:r>
            <a:r>
              <a:rPr lang="es-EC" sz="4000" b="1" dirty="0" smtClean="0">
                <a:latin typeface="+mj-lt"/>
              </a:rPr>
              <a:t>Usabilidad</a:t>
            </a:r>
            <a:endParaRPr lang="es-EC" sz="4000" dirty="0">
              <a:latin typeface="+mj-lt"/>
            </a:endParaRPr>
          </a:p>
        </p:txBody>
      </p:sp>
      <p:pic>
        <p:nvPicPr>
          <p:cNvPr id="4" name="3 Marcador de contenido" descr="C:\Users\TEMP.HP.045\Downloads\IMG_20170815_182116.jpg"/>
          <p:cNvPicPr>
            <a:picLocks noGrp="1"/>
          </p:cNvPicPr>
          <p:nvPr>
            <p:ph idx="1"/>
          </p:nvPr>
        </p:nvPicPr>
        <p:blipFill rotWithShape="1">
          <a:blip r:embed="rId2" cstate="print">
            <a:extLst>
              <a:ext uri="{28A0092B-C50C-407E-A947-70E740481C1C}">
                <a14:useLocalDpi xmlns:a14="http://schemas.microsoft.com/office/drawing/2010/main" val="0"/>
              </a:ext>
            </a:extLst>
          </a:blip>
          <a:srcRect l="6544" t="6131" r="5729" b="7249"/>
          <a:stretch/>
        </p:blipFill>
        <p:spPr bwMode="auto">
          <a:xfrm>
            <a:off x="2339752" y="1196752"/>
            <a:ext cx="5256584" cy="56612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3273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Análisis de resultados</a:t>
            </a:r>
            <a:endParaRPr lang="es-EC" b="1" dirty="0"/>
          </a:p>
        </p:txBody>
      </p:sp>
      <p:sp>
        <p:nvSpPr>
          <p:cNvPr id="3" name="2 Marcador de contenido"/>
          <p:cNvSpPr>
            <a:spLocks noGrp="1"/>
          </p:cNvSpPr>
          <p:nvPr>
            <p:ph idx="1"/>
          </p:nvPr>
        </p:nvSpPr>
        <p:spPr/>
        <p:txBody>
          <a:bodyPr>
            <a:normAutofit fontScale="92500" lnSpcReduction="10000"/>
          </a:bodyPr>
          <a:lstStyle/>
          <a:p>
            <a:r>
              <a:rPr lang="es-ES" dirty="0"/>
              <a:t>La muestra empleada para realizar las pruebas de usabilidad es de una población variada de edad y género, con y sin estudios universitarios con conocimientos de tecnología, ya que como se había indicado el sistema está enfocado para jóvenes y adultos de cualquier área de conocimientos, sin embargo la plataforma no está exenta de ser usada por niños quienes aprenden mediante el juego y se relacionan de manera favorable con la tecnología. </a:t>
            </a:r>
            <a:endParaRPr lang="es-EC" dirty="0"/>
          </a:p>
        </p:txBody>
      </p:sp>
    </p:spTree>
    <p:extLst>
      <p:ext uri="{BB962C8B-B14F-4D97-AF65-F5344CB8AC3E}">
        <p14:creationId xmlns:p14="http://schemas.microsoft.com/office/powerpoint/2010/main" val="3308284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Muestra utilizada en la </a:t>
            </a:r>
            <a:r>
              <a:rPr lang="es-ES" b="1" dirty="0" smtClean="0"/>
              <a:t>evaluación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3908186"/>
              </p:ext>
            </p:extLst>
          </p:nvPr>
        </p:nvGraphicFramePr>
        <p:xfrm>
          <a:off x="1403648" y="2132856"/>
          <a:ext cx="7141018" cy="3096343"/>
        </p:xfrm>
        <a:graphic>
          <a:graphicData uri="http://schemas.openxmlformats.org/drawingml/2006/table">
            <a:tbl>
              <a:tblPr firstRow="1" firstCol="1" bandRow="1">
                <a:tableStyleId>{5C22544A-7EE6-4342-B048-85BDC9FD1C3A}</a:tableStyleId>
              </a:tblPr>
              <a:tblGrid>
                <a:gridCol w="648029"/>
                <a:gridCol w="648875"/>
                <a:gridCol w="648875"/>
                <a:gridCol w="648875"/>
                <a:gridCol w="648875"/>
                <a:gridCol w="648875"/>
                <a:gridCol w="649723"/>
                <a:gridCol w="649723"/>
                <a:gridCol w="649723"/>
                <a:gridCol w="567139"/>
                <a:gridCol w="732306"/>
              </a:tblGrid>
              <a:tr h="1032115">
                <a:tc>
                  <a:txBody>
                    <a:bodyPr/>
                    <a:lstStyle/>
                    <a:p>
                      <a:pPr indent="180340" algn="just">
                        <a:lnSpc>
                          <a:spcPct val="150000"/>
                        </a:lnSpc>
                        <a:spcAft>
                          <a:spcPts val="0"/>
                        </a:spcAft>
                      </a:pPr>
                      <a:r>
                        <a:rPr lang="es-ES" sz="1100" dirty="0">
                          <a:effectLst/>
                        </a:rPr>
                        <a:t>Genero \ Edad</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24</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25</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26</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28</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30</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Total general</a:t>
                      </a:r>
                      <a:endParaRPr lang="es-EC" sz="1200">
                        <a:effectLst/>
                        <a:latin typeface="Times New Roman"/>
                        <a:ea typeface="Calibri"/>
                        <a:cs typeface="Times New Roman"/>
                      </a:endParaRPr>
                    </a:p>
                  </a:txBody>
                  <a:tcPr marL="68580" marR="68580" marT="0" marB="0"/>
                </a:tc>
              </a:tr>
              <a:tr h="688076">
                <a:tc>
                  <a:txBody>
                    <a:bodyPr/>
                    <a:lstStyle/>
                    <a:p>
                      <a:pPr indent="180340" algn="just">
                        <a:lnSpc>
                          <a:spcPct val="150000"/>
                        </a:lnSpc>
                        <a:spcAft>
                          <a:spcPts val="0"/>
                        </a:spcAft>
                      </a:pPr>
                      <a:r>
                        <a:rPr lang="es-ES" sz="1100">
                          <a:effectLst/>
                        </a:rPr>
                        <a:t>Masculino</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dirty="0">
                          <a:effectLst/>
                        </a:rPr>
                        <a:t>19</a:t>
                      </a:r>
                      <a:endParaRPr lang="es-EC" sz="1200" dirty="0">
                        <a:effectLst/>
                        <a:latin typeface="Times New Roman"/>
                        <a:ea typeface="Calibri"/>
                        <a:cs typeface="Times New Roman"/>
                      </a:endParaRPr>
                    </a:p>
                  </a:txBody>
                  <a:tcPr marL="68580" marR="68580" marT="0" marB="0"/>
                </a:tc>
              </a:tr>
              <a:tr h="688076">
                <a:tc>
                  <a:txBody>
                    <a:bodyPr/>
                    <a:lstStyle/>
                    <a:p>
                      <a:pPr indent="180340" algn="just">
                        <a:lnSpc>
                          <a:spcPct val="150000"/>
                        </a:lnSpc>
                        <a:spcAft>
                          <a:spcPts val="0"/>
                        </a:spcAft>
                      </a:pPr>
                      <a:r>
                        <a:rPr lang="es-ES" sz="1100">
                          <a:effectLst/>
                        </a:rPr>
                        <a:t>Femenino</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0</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2</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11</a:t>
                      </a:r>
                      <a:endParaRPr lang="es-EC" sz="1200">
                        <a:effectLst/>
                        <a:latin typeface="Times New Roman"/>
                        <a:ea typeface="Calibri"/>
                        <a:cs typeface="Times New Roman"/>
                      </a:endParaRPr>
                    </a:p>
                  </a:txBody>
                  <a:tcPr marL="68580" marR="68580" marT="0" marB="0"/>
                </a:tc>
              </a:tr>
              <a:tr h="688076">
                <a:tc>
                  <a:txBody>
                    <a:bodyPr/>
                    <a:lstStyle/>
                    <a:p>
                      <a:pPr indent="180340" algn="just">
                        <a:lnSpc>
                          <a:spcPct val="150000"/>
                        </a:lnSpc>
                        <a:spcAft>
                          <a:spcPts val="0"/>
                        </a:spcAft>
                      </a:pPr>
                      <a:r>
                        <a:rPr lang="es-ES" sz="1100">
                          <a:effectLst/>
                        </a:rPr>
                        <a:t>Total general</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4</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1</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5</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5</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a:effectLst/>
                        </a:rPr>
                        <a:t>3</a:t>
                      </a:r>
                      <a:endParaRPr lang="es-EC" sz="120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S" sz="1100" dirty="0">
                          <a:effectLst/>
                        </a:rPr>
                        <a:t>30</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8569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Conocimiento de la </a:t>
            </a:r>
            <a:r>
              <a:rPr lang="es-EC" dirty="0" err="1" smtClean="0"/>
              <a:t>aplicacion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53000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454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Resultados de amigabilidad de la </a:t>
            </a:r>
            <a:r>
              <a:rPr lang="es-EC" b="1" dirty="0" err="1" smtClean="0"/>
              <a:t>aplicacion</a:t>
            </a:r>
            <a:endParaRPr lang="es-EC" b="1"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496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normAutofit fontScale="90000"/>
          </a:bodyPr>
          <a:lstStyle/>
          <a:p>
            <a:r>
              <a:rPr lang="es-ES" b="1" dirty="0" smtClean="0"/>
              <a:t>Evaluación  </a:t>
            </a:r>
            <a:r>
              <a:rPr lang="es-ES" b="1" dirty="0"/>
              <a:t>de satisfacción de la plataforma preguntas </a:t>
            </a:r>
            <a:r>
              <a:rPr lang="es-ES" b="1" dirty="0" smtClean="0"/>
              <a:t>4-6</a:t>
            </a:r>
            <a:endParaRPr lang="es-EC" b="1"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298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Drone</a:t>
            </a:r>
            <a:endParaRPr lang="es-EC" dirty="0"/>
          </a:p>
        </p:txBody>
      </p:sp>
      <p:sp>
        <p:nvSpPr>
          <p:cNvPr id="3" name="2 Marcador de contenido"/>
          <p:cNvSpPr>
            <a:spLocks noGrp="1"/>
          </p:cNvSpPr>
          <p:nvPr>
            <p:ph idx="1"/>
          </p:nvPr>
        </p:nvSpPr>
        <p:spPr/>
        <p:txBody>
          <a:bodyPr>
            <a:normAutofit fontScale="92500" lnSpcReduction="20000"/>
          </a:bodyPr>
          <a:lstStyle/>
          <a:p>
            <a:r>
              <a:rPr lang="es-EC" dirty="0"/>
              <a:t>Un dron es cualquier aparato que cumple una misión sin tripulación a bordo, puede ser que el piloto lo controle a distancia o que tenga un sistema de vuelo autónomo. Algunos argumentan que un dron es solo el que vuela de forma autónoma, pero lo cierto es que el término engloba ambos tipos. Aunque el aparato sea capaz de volar autónomamente, requiere que una persona planifique/programe la ruta/misión. Cabe mencionar que ya desde los años 1910 existían ejemplos de </a:t>
            </a:r>
            <a:r>
              <a:rPr lang="es-EC" dirty="0" smtClean="0"/>
              <a:t>aviones o vehículos manejados </a:t>
            </a:r>
            <a:r>
              <a:rPr lang="es-EC" dirty="0"/>
              <a:t>por control remoto.</a:t>
            </a:r>
          </a:p>
          <a:p>
            <a:endParaRPr lang="es-EC" dirty="0"/>
          </a:p>
        </p:txBody>
      </p:sp>
    </p:spTree>
    <p:extLst>
      <p:ext uri="{BB962C8B-B14F-4D97-AF65-F5344CB8AC3E}">
        <p14:creationId xmlns:p14="http://schemas.microsoft.com/office/powerpoint/2010/main" val="3088117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000" b="1" dirty="0" smtClean="0">
                <a:latin typeface="+mj-lt"/>
              </a:rPr>
              <a:t>Conclusiones</a:t>
            </a:r>
            <a:endParaRPr lang="es-EC" sz="4000" dirty="0">
              <a:latin typeface="+mj-lt"/>
            </a:endParaRPr>
          </a:p>
        </p:txBody>
      </p:sp>
      <p:sp>
        <p:nvSpPr>
          <p:cNvPr id="3" name="2 Marcador de contenido"/>
          <p:cNvSpPr>
            <a:spLocks noGrp="1"/>
          </p:cNvSpPr>
          <p:nvPr>
            <p:ph idx="1"/>
          </p:nvPr>
        </p:nvSpPr>
        <p:spPr>
          <a:xfrm>
            <a:off x="827584" y="1600200"/>
            <a:ext cx="7859216" cy="4525963"/>
          </a:xfrm>
        </p:spPr>
        <p:txBody>
          <a:bodyPr>
            <a:normAutofit fontScale="77500" lnSpcReduction="20000"/>
          </a:bodyPr>
          <a:lstStyle/>
          <a:p>
            <a:pPr lvl="0"/>
            <a:r>
              <a:rPr lang="es-MX" dirty="0"/>
              <a:t>Este trabajo se presenta como una solución a la programación y generación de códigos para el manejo de drones o vehículos no tripulados, mediante una tarjeta controladora de drones ¨Arduino¨ y con ayuda de Lenguajes de Programación, debido a su legibilidad y nivel de escritura, y también a </a:t>
            </a:r>
            <a:r>
              <a:rPr lang="es-MX" dirty="0" err="1"/>
              <a:t>IDE’s</a:t>
            </a:r>
            <a:r>
              <a:rPr lang="es-MX" dirty="0"/>
              <a:t> específicos por el nivel de accesibilidad y abstracción que suponen estos.</a:t>
            </a:r>
            <a:endParaRPr lang="es-EC" dirty="0"/>
          </a:p>
          <a:p>
            <a:pPr lvl="0"/>
            <a:r>
              <a:rPr lang="es-MX" dirty="0"/>
              <a:t>Se ha logrado desarrollar un Entorno de Desarrollo con el que se busca reducir la brecha de entrada propia de Lenguajes de Programación más complejos, pero no esconder la complejidad de la lógica de Programación, mediante la implementación de modelos que los cuales tienen un gran nivel de abstracción.</a:t>
            </a:r>
            <a:endParaRPr lang="es-EC" dirty="0"/>
          </a:p>
          <a:p>
            <a:endParaRPr lang="es-EC" dirty="0"/>
          </a:p>
        </p:txBody>
      </p:sp>
    </p:spTree>
    <p:extLst>
      <p:ext uri="{BB962C8B-B14F-4D97-AF65-F5344CB8AC3E}">
        <p14:creationId xmlns:p14="http://schemas.microsoft.com/office/powerpoint/2010/main" val="1453273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fontScale="77500" lnSpcReduction="20000"/>
          </a:bodyPr>
          <a:lstStyle/>
          <a:p>
            <a:pPr lvl="0"/>
            <a:r>
              <a:rPr lang="es-EC" dirty="0"/>
              <a:t> </a:t>
            </a:r>
            <a:r>
              <a:rPr lang="es-MX" dirty="0"/>
              <a:t>Se  desarrolló una arquitectura con la ayuda del uso de los modelos para poder generar una plataforma para generación de códigos para control a distancia de Drones que presenta una interfaz visual y que con ayuda de pruebas de funcionamiento se comprobó que puede generar la mayoría de rutas que el usuario desee.</a:t>
            </a:r>
            <a:endParaRPr lang="es-EC" dirty="0"/>
          </a:p>
          <a:p>
            <a:pPr lvl="0"/>
            <a:r>
              <a:rPr lang="es-MX" dirty="0"/>
              <a:t>Se logró mediante la investigación acoplar los modelos generados con lenguajes de programación a elementos físicos como en este caso mediante la conformación de una plataforma de modelado y con lenguajes de programación bien definidos.</a:t>
            </a:r>
            <a:endParaRPr lang="es-EC" dirty="0"/>
          </a:p>
          <a:p>
            <a:pPr lvl="0"/>
            <a:r>
              <a:rPr lang="es-MX" dirty="0"/>
              <a:t>Se logró validar la interfaz gráfica descrita en esta herramienta de generación de código mediante pruebas de usabilidad realizadas a grupos de personas de diferentes edades y sexos los cuales arrojaron un 70% de aceptación de la interfaz que dice que es visualmente atractiva.</a:t>
            </a:r>
            <a:endParaRPr lang="es-EC" dirty="0"/>
          </a:p>
          <a:p>
            <a:endParaRPr lang="es-EC" dirty="0"/>
          </a:p>
        </p:txBody>
      </p:sp>
    </p:spTree>
    <p:extLst>
      <p:ext uri="{BB962C8B-B14F-4D97-AF65-F5344CB8AC3E}">
        <p14:creationId xmlns:p14="http://schemas.microsoft.com/office/powerpoint/2010/main" val="2658475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fontScale="85000" lnSpcReduction="20000"/>
          </a:bodyPr>
          <a:lstStyle/>
          <a:p>
            <a:pPr lvl="0"/>
            <a:r>
              <a:rPr lang="es-MX" dirty="0"/>
              <a:t>Con respecto a la parte de innovación mediante encuestas se logró conocer que el 97% de la población no conoce o no ha visto una plataforma de generación de códigos para control a distancia de drones, en vista a esto se concluye que esta aplicación puede ser muy útil para familiarizar más a los usuarios con este tipo de tecnologías.</a:t>
            </a:r>
            <a:endParaRPr lang="es-EC" dirty="0"/>
          </a:p>
          <a:p>
            <a:pPr lvl="0"/>
            <a:r>
              <a:rPr lang="es-MX" dirty="0"/>
              <a:t>Se definió un set de instrucciones mediante modelos para la optimización de recursos físicos como de software de la tarjeta de control “Arduino” para lograr una interfaz funcional con la plataforma de generación de código diseñada en java, esto permite un visualizar de una manera amigable cada uno de los bloques.</a:t>
            </a:r>
            <a:endParaRPr lang="es-EC" dirty="0"/>
          </a:p>
          <a:p>
            <a:endParaRPr lang="es-EC" dirty="0"/>
          </a:p>
        </p:txBody>
      </p:sp>
    </p:spTree>
    <p:extLst>
      <p:ext uri="{BB962C8B-B14F-4D97-AF65-F5344CB8AC3E}">
        <p14:creationId xmlns:p14="http://schemas.microsoft.com/office/powerpoint/2010/main" val="3268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Recomendaciones</a:t>
            </a:r>
            <a:endParaRPr lang="es-EC" b="1" dirty="0"/>
          </a:p>
        </p:txBody>
      </p:sp>
      <p:sp>
        <p:nvSpPr>
          <p:cNvPr id="3" name="2 Marcador de contenido"/>
          <p:cNvSpPr>
            <a:spLocks noGrp="1"/>
          </p:cNvSpPr>
          <p:nvPr>
            <p:ph idx="1"/>
          </p:nvPr>
        </p:nvSpPr>
        <p:spPr/>
        <p:txBody>
          <a:bodyPr>
            <a:normAutofit fontScale="77500" lnSpcReduction="20000"/>
          </a:bodyPr>
          <a:lstStyle/>
          <a:p>
            <a:pPr lvl="0"/>
            <a:r>
              <a:rPr lang="es-MX" dirty="0"/>
              <a:t>Se recomienda que para la implementación de la plataforma de generación de código para manejo de drones conseguir drones que presenten un control físico y no por software debido a que esto ayuda en la instalación.</a:t>
            </a:r>
            <a:endParaRPr lang="es-EC" dirty="0"/>
          </a:p>
          <a:p>
            <a:pPr lvl="0"/>
            <a:r>
              <a:rPr lang="es-MX" dirty="0"/>
              <a:t>Se recomienda para la utilización de la comunicación serial de la plataforma con Arduino comprobar el funcionamiento de los cables de conexión y de los buses de datos que salen de Arduino hacia el Drone.</a:t>
            </a:r>
            <a:endParaRPr lang="es-EC" dirty="0"/>
          </a:p>
          <a:p>
            <a:pPr lvl="0"/>
            <a:r>
              <a:rPr lang="es-MX" dirty="0"/>
              <a:t>En cuanto a la generación de rutas se recomienda al usuario no intentar generar una ruta de más de 12 instrucciones seguidas en vista que la plataforma solo puede generar un máximo de 12 instrucciones.</a:t>
            </a:r>
            <a:endParaRPr lang="es-EC" dirty="0"/>
          </a:p>
          <a:p>
            <a:endParaRPr lang="es-EC" dirty="0"/>
          </a:p>
        </p:txBody>
      </p:sp>
    </p:spTree>
    <p:extLst>
      <p:ext uri="{BB962C8B-B14F-4D97-AF65-F5344CB8AC3E}">
        <p14:creationId xmlns:p14="http://schemas.microsoft.com/office/powerpoint/2010/main" val="1406373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Trabajos Futuros</a:t>
            </a:r>
            <a:endParaRPr lang="es-EC" b="1" dirty="0"/>
          </a:p>
        </p:txBody>
      </p:sp>
      <p:sp>
        <p:nvSpPr>
          <p:cNvPr id="3" name="2 Marcador de contenido"/>
          <p:cNvSpPr>
            <a:spLocks noGrp="1"/>
          </p:cNvSpPr>
          <p:nvPr>
            <p:ph idx="1"/>
          </p:nvPr>
        </p:nvSpPr>
        <p:spPr>
          <a:xfrm>
            <a:off x="971600" y="1600200"/>
            <a:ext cx="7715200" cy="4525963"/>
          </a:xfrm>
        </p:spPr>
        <p:txBody>
          <a:bodyPr>
            <a:normAutofit fontScale="85000" lnSpcReduction="10000"/>
          </a:bodyPr>
          <a:lstStyle/>
          <a:p>
            <a:pPr lvl="0"/>
            <a:r>
              <a:rPr lang="es-MX" dirty="0" smtClean="0"/>
              <a:t>Diseño </a:t>
            </a:r>
            <a:r>
              <a:rPr lang="es-MX" dirty="0"/>
              <a:t>de un simulador que permita al usuario de la plataforma poder agregar una referencia del terreno en que se va a desarrollar la ruta, tanto de imperfecciones de terreno como de conexión.</a:t>
            </a:r>
            <a:endParaRPr lang="es-EC" dirty="0"/>
          </a:p>
          <a:p>
            <a:pPr lvl="0"/>
            <a:r>
              <a:rPr lang="es-MX" dirty="0"/>
              <a:t>Proveer al diseñador la posibilidad de instalar la herramienta desarrollada a través de un instalador guiado sin necesidad del uso de Eclipse o cualquier otra herramienta java.</a:t>
            </a:r>
            <a:endParaRPr lang="es-EC" dirty="0"/>
          </a:p>
          <a:p>
            <a:pPr lvl="0"/>
            <a:r>
              <a:rPr lang="es-MX" dirty="0"/>
              <a:t>Habilitar el uso de la plataforma de generación de código para drones creada a través de dispositivos móviles, o también a través de navegadores web</a:t>
            </a:r>
            <a:r>
              <a:rPr lang="es-MX" dirty="0" smtClean="0"/>
              <a:t>.</a:t>
            </a:r>
            <a:endParaRPr lang="es-EC" dirty="0"/>
          </a:p>
        </p:txBody>
      </p:sp>
    </p:spTree>
    <p:extLst>
      <p:ext uri="{BB962C8B-B14F-4D97-AF65-F5344CB8AC3E}">
        <p14:creationId xmlns:p14="http://schemas.microsoft.com/office/powerpoint/2010/main" val="20948081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sp>
        <p:nvSpPr>
          <p:cNvPr id="4" name="3 Rectángulo"/>
          <p:cNvSpPr/>
          <p:nvPr/>
        </p:nvSpPr>
        <p:spPr>
          <a:xfrm rot="20523455">
            <a:off x="2205999" y="2834095"/>
            <a:ext cx="5554961" cy="923330"/>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Muchas Gracias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348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229600" cy="1143000"/>
          </a:xfrm>
        </p:spPr>
        <p:txBody>
          <a:bodyPr>
            <a:normAutofit fontScale="90000"/>
          </a:bodyPr>
          <a:lstStyle/>
          <a:p>
            <a:pPr lvl="0"/>
            <a:r>
              <a:rPr lang="es-ES" b="1" dirty="0"/>
              <a:t>Alcance del proyecto</a:t>
            </a:r>
            <a:r>
              <a:rPr lang="es-EC" b="1" dirty="0"/>
              <a:t/>
            </a:r>
            <a:br>
              <a:rPr lang="es-EC" b="1" dirty="0"/>
            </a:br>
            <a:endParaRPr lang="es-EC" dirty="0"/>
          </a:p>
        </p:txBody>
      </p:sp>
      <p:sp>
        <p:nvSpPr>
          <p:cNvPr id="3" name="2 Marcador de contenido"/>
          <p:cNvSpPr>
            <a:spLocks noGrp="1"/>
          </p:cNvSpPr>
          <p:nvPr>
            <p:ph idx="1"/>
          </p:nvPr>
        </p:nvSpPr>
        <p:spPr/>
        <p:txBody>
          <a:bodyPr/>
          <a:lstStyle/>
          <a:p>
            <a:r>
              <a:rPr lang="es-ES" dirty="0"/>
              <a:t>A la finalización de la investigación se pretende encontrar un criterio científico que permita determinar la eficiencia de la herramienta DSL, mediante pruebas de usabilidad.</a:t>
            </a:r>
            <a:endParaRPr lang="es-EC" dirty="0"/>
          </a:p>
          <a:p>
            <a:endParaRPr lang="es-EC" dirty="0"/>
          </a:p>
        </p:txBody>
      </p:sp>
    </p:spTree>
    <p:extLst>
      <p:ext uri="{BB962C8B-B14F-4D97-AF65-F5344CB8AC3E}">
        <p14:creationId xmlns:p14="http://schemas.microsoft.com/office/powerpoint/2010/main" val="1845487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143000"/>
          </a:xfrm>
        </p:spPr>
        <p:txBody>
          <a:bodyPr>
            <a:normAutofit/>
          </a:bodyPr>
          <a:lstStyle/>
          <a:p>
            <a:pPr lvl="0"/>
            <a:r>
              <a:rPr lang="es-ES" b="1" dirty="0"/>
              <a:t>Justificación e </a:t>
            </a:r>
            <a:r>
              <a:rPr lang="es-ES" b="1" dirty="0" smtClean="0"/>
              <a:t>importancia</a:t>
            </a:r>
            <a:endParaRPr lang="es-EC" dirty="0"/>
          </a:p>
        </p:txBody>
      </p:sp>
      <p:sp>
        <p:nvSpPr>
          <p:cNvPr id="3" name="2 Marcador de contenido"/>
          <p:cNvSpPr>
            <a:spLocks noGrp="1"/>
          </p:cNvSpPr>
          <p:nvPr>
            <p:ph idx="1"/>
          </p:nvPr>
        </p:nvSpPr>
        <p:spPr/>
        <p:txBody>
          <a:bodyPr>
            <a:normAutofit/>
          </a:bodyPr>
          <a:lstStyle/>
          <a:p>
            <a:r>
              <a:rPr lang="es-ES" dirty="0"/>
              <a:t>Actualmente en el Ecuador se registras apenas 2870 personas con conocimientos avanzados de programación según datos del Ministerio de Educación esto da una referencia que existe un bajo porcentaje con relación al total de población que está casi por los 17 millones de personas y además tampoco existen muchas herramientas para la programación de navegación terrestre.</a:t>
            </a:r>
            <a:endParaRPr lang="es-EC" dirty="0"/>
          </a:p>
          <a:p>
            <a:endParaRPr lang="es-EC" dirty="0"/>
          </a:p>
        </p:txBody>
      </p:sp>
    </p:spTree>
    <p:extLst>
      <p:ext uri="{BB962C8B-B14F-4D97-AF65-F5344CB8AC3E}">
        <p14:creationId xmlns:p14="http://schemas.microsoft.com/office/powerpoint/2010/main" val="140189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4929411"/>
          </a:xfrm>
        </p:spPr>
        <p:txBody>
          <a:bodyPr>
            <a:normAutofit fontScale="92500" lnSpcReduction="10000"/>
          </a:bodyPr>
          <a:lstStyle/>
          <a:p>
            <a:r>
              <a:rPr lang="es-ES" dirty="0" smtClean="0"/>
              <a:t>En vista a estos aspectos el presente proyecto de investigación se encuentra enmarcado con el desarrollo de una herramienta fácil para la programación de rutas y control de Drones terrestres para poder satisfacer las necesidades de las personas que no tienen conocimientos avanzados de programación.</a:t>
            </a:r>
            <a:endParaRPr lang="es-EC" dirty="0" smtClean="0"/>
          </a:p>
          <a:p>
            <a:r>
              <a:rPr lang="es-ES" dirty="0" smtClean="0"/>
              <a:t>Permite así que las personas dispongan de una herramienta fácil de utilizar para dedicarse a la planificación de rutas según su necesidad sin entrar en el entorno de programación.</a:t>
            </a:r>
            <a:endParaRPr lang="es-EC" dirty="0" smtClean="0"/>
          </a:p>
          <a:p>
            <a:endParaRPr lang="es-EC" dirty="0"/>
          </a:p>
        </p:txBody>
      </p:sp>
    </p:spTree>
    <p:extLst>
      <p:ext uri="{BB962C8B-B14F-4D97-AF65-F5344CB8AC3E}">
        <p14:creationId xmlns:p14="http://schemas.microsoft.com/office/powerpoint/2010/main" val="4186297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b="1" dirty="0"/>
              <a:t>Objetivos</a:t>
            </a:r>
            <a:r>
              <a:rPr lang="es-EC" b="1" dirty="0"/>
              <a:t/>
            </a:r>
            <a:br>
              <a:rPr lang="es-EC" b="1" dirty="0"/>
            </a:br>
            <a:endParaRPr lang="es-EC" dirty="0"/>
          </a:p>
        </p:txBody>
      </p:sp>
      <p:sp>
        <p:nvSpPr>
          <p:cNvPr id="3" name="2 Marcador de contenido"/>
          <p:cNvSpPr>
            <a:spLocks noGrp="1"/>
          </p:cNvSpPr>
          <p:nvPr>
            <p:ph idx="1"/>
          </p:nvPr>
        </p:nvSpPr>
        <p:spPr/>
        <p:txBody>
          <a:bodyPr/>
          <a:lstStyle/>
          <a:p>
            <a:pPr marL="0" lvl="0" indent="0">
              <a:buNone/>
            </a:pPr>
            <a:r>
              <a:rPr lang="es-EC" b="1" dirty="0"/>
              <a:t>Objetivo General</a:t>
            </a:r>
          </a:p>
          <a:p>
            <a:pPr lvl="0"/>
            <a:r>
              <a:rPr lang="es-MX" dirty="0"/>
              <a:t>Diseñar un prototipo de lenguaje específico de dominio usando ingeniería de modelos para el control a distancia de un dron terrestre. </a:t>
            </a:r>
            <a:endParaRPr lang="es-EC" dirty="0"/>
          </a:p>
          <a:p>
            <a:endParaRPr lang="es-EC" dirty="0"/>
          </a:p>
        </p:txBody>
      </p:sp>
    </p:spTree>
    <p:extLst>
      <p:ext uri="{BB962C8B-B14F-4D97-AF65-F5344CB8AC3E}">
        <p14:creationId xmlns:p14="http://schemas.microsoft.com/office/powerpoint/2010/main" val="1680456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460</TotalTime>
  <Words>2416</Words>
  <Application>Microsoft Office PowerPoint</Application>
  <PresentationFormat>Presentación en pantalla (4:3)</PresentationFormat>
  <Paragraphs>225</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PROYECTO DE INVESTIGACION, PREVIO A LA OBTENCIÓN DEL TÍTULO DE INGENIERO EN ELECTRÓNICA Y TELECOMUNICACIONES</vt:lpstr>
      <vt:lpstr>TEMA: DISEÑO DE UN PROTOTIPO DE DSL BASADO EN INGENIERIA DE MODELOS PARA EL CONTROL A DISTANCIA DE UN DRON TERRESTRE </vt:lpstr>
      <vt:lpstr>Antecedentes</vt:lpstr>
      <vt:lpstr>Lenguaje especifico de dominio (DSL)</vt:lpstr>
      <vt:lpstr>Drone</vt:lpstr>
      <vt:lpstr>Alcance del proyecto </vt:lpstr>
      <vt:lpstr>Justificación e importancia</vt:lpstr>
      <vt:lpstr>Presentación de PowerPoint</vt:lpstr>
      <vt:lpstr>Objetivos </vt:lpstr>
      <vt:lpstr>Presentación de PowerPoint</vt:lpstr>
      <vt:lpstr>Drone Syma Z9</vt:lpstr>
      <vt:lpstr>Características Técnicas Drone Syma x9</vt:lpstr>
      <vt:lpstr>DISEÑO DE LA ARQUITECTURA</vt:lpstr>
      <vt:lpstr>Requerimientos funcionales dron terrestre.</vt:lpstr>
      <vt:lpstr>Requerimientos funcionales Arduino uno.</vt:lpstr>
      <vt:lpstr> Definición de voltajes para salida</vt:lpstr>
      <vt:lpstr>Modelo PIM del sistema (modelo independiente de la plataforma)</vt:lpstr>
      <vt:lpstr>Subsistema control Manual</vt:lpstr>
      <vt:lpstr>Subsistema DSL</vt:lpstr>
      <vt:lpstr>Subsistema de Generación de Código</vt:lpstr>
      <vt:lpstr>Diseño del  Meta Metamodelo</vt:lpstr>
      <vt:lpstr>Diagrama de casos de uso del sistema a implementar</vt:lpstr>
      <vt:lpstr>Metamodelo de la Herramienta DSL</vt:lpstr>
      <vt:lpstr>Proyecto</vt:lpstr>
      <vt:lpstr>Hardware</vt:lpstr>
      <vt:lpstr>Plataforma</vt:lpstr>
      <vt:lpstr>Instrucciones</vt:lpstr>
      <vt:lpstr>CASO DE USO DE LA HERRAMIENTA DSL.</vt:lpstr>
      <vt:lpstr>Requerimientos funcionales de interfaz gráfica</vt:lpstr>
      <vt:lpstr>Requerimientos de seguridad</vt:lpstr>
      <vt:lpstr>Requerimientos de interfaces externas (Hardware y Software)</vt:lpstr>
      <vt:lpstr>DIAGRAMA UML JAVA</vt:lpstr>
      <vt:lpstr>INTERFAZ GRAFICA (Ventana 1)</vt:lpstr>
      <vt:lpstr>Presentación de PowerPoint</vt:lpstr>
      <vt:lpstr>Ventana 2</vt:lpstr>
      <vt:lpstr>INTERFAZ HERRAMIENTA DSL</vt:lpstr>
      <vt:lpstr>Conversión modelo a texto M2T.</vt:lpstr>
      <vt:lpstr>Diagrama de flujo de la herramienta DSL.</vt:lpstr>
      <vt:lpstr>Pruebas realizadas.</vt:lpstr>
      <vt:lpstr>PRUEBAS DE LA HERRAMIENTA DSL.</vt:lpstr>
      <vt:lpstr>Presentación de PowerPoint</vt:lpstr>
      <vt:lpstr>Ruta definida para la ejecución</vt:lpstr>
      <vt:lpstr>Generación de ruta Automatica</vt:lpstr>
      <vt:lpstr>Pruebas de Usabilidad</vt:lpstr>
      <vt:lpstr>Análisis de resultados</vt:lpstr>
      <vt:lpstr>Muestra utilizada en la evaluación</vt:lpstr>
      <vt:lpstr>Conocimiento de la aplicacion</vt:lpstr>
      <vt:lpstr>Resultados de amigabilidad de la aplicacion</vt:lpstr>
      <vt:lpstr>Evaluación  de satisfacción de la plataforma preguntas 4-6</vt:lpstr>
      <vt:lpstr>Conclusiones</vt:lpstr>
      <vt:lpstr>Presentación de PowerPoint</vt:lpstr>
      <vt:lpstr>Presentación de PowerPoint</vt:lpstr>
      <vt:lpstr>Recomendaciones</vt:lpstr>
      <vt:lpstr>Trabajos Futuros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INVESTIGACION, PREVIO A LA OBTENCIÓN DEL TÍTULO DE INGENIERO EN ELECTRÓNICA Y TELECOMUNICACIONES</dc:title>
  <dc:creator>USUARIO</dc:creator>
  <cp:lastModifiedBy>USUARIO</cp:lastModifiedBy>
  <cp:revision>14</cp:revision>
  <dcterms:created xsi:type="dcterms:W3CDTF">2017-09-03T23:27:54Z</dcterms:created>
  <dcterms:modified xsi:type="dcterms:W3CDTF">2017-09-04T21:54:50Z</dcterms:modified>
</cp:coreProperties>
</file>