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86" r:id="rId3"/>
    <p:sldId id="257" r:id="rId4"/>
    <p:sldId id="294" r:id="rId5"/>
    <p:sldId id="288" r:id="rId6"/>
    <p:sldId id="287" r:id="rId7"/>
    <p:sldId id="259" r:id="rId8"/>
    <p:sldId id="289" r:id="rId9"/>
    <p:sldId id="290" r:id="rId10"/>
    <p:sldId id="291" r:id="rId11"/>
    <p:sldId id="292" r:id="rId12"/>
    <p:sldId id="269" r:id="rId13"/>
    <p:sldId id="270" r:id="rId14"/>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24" autoAdjust="0"/>
  </p:normalViewPr>
  <p:slideViewPr>
    <p:cSldViewPr snapToGrid="0" snapToObjects="1">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271144-1550-4F87-82D9-0AFB9CFC8DBB}" type="datetimeFigureOut">
              <a:rPr lang="es-EC" smtClean="0"/>
              <a:t>21/9/2017</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C538ED-E259-4424-93C2-E705D2196256}" type="slidenum">
              <a:rPr lang="es-EC" smtClean="0"/>
              <a:t>‹Nº›</a:t>
            </a:fld>
            <a:endParaRPr lang="es-EC"/>
          </a:p>
        </p:txBody>
      </p:sp>
    </p:spTree>
    <p:extLst>
      <p:ext uri="{BB962C8B-B14F-4D97-AF65-F5344CB8AC3E}">
        <p14:creationId xmlns:p14="http://schemas.microsoft.com/office/powerpoint/2010/main" val="79261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Las</a:t>
            </a:r>
            <a:r>
              <a:rPr lang="es-EC" baseline="0" dirty="0" smtClean="0"/>
              <a:t> partes básicas que tiene una videoconferencia</a:t>
            </a:r>
          </a:p>
          <a:p>
            <a:r>
              <a:rPr lang="es-EC" baseline="0" dirty="0" smtClean="0"/>
              <a:t>Modulo de procesamiento</a:t>
            </a:r>
            <a:endParaRPr lang="es-EC" dirty="0"/>
          </a:p>
        </p:txBody>
      </p:sp>
      <p:sp>
        <p:nvSpPr>
          <p:cNvPr id="4" name="3 Marcador de número de diapositiva"/>
          <p:cNvSpPr>
            <a:spLocks noGrp="1"/>
          </p:cNvSpPr>
          <p:nvPr>
            <p:ph type="sldNum" sz="quarter" idx="10"/>
          </p:nvPr>
        </p:nvSpPr>
        <p:spPr/>
        <p:txBody>
          <a:bodyPr/>
          <a:lstStyle/>
          <a:p>
            <a:fld id="{D7C538ED-E259-4424-93C2-E705D2196256}" type="slidenum">
              <a:rPr lang="es-EC" smtClean="0"/>
              <a:t>7</a:t>
            </a:fld>
            <a:endParaRPr lang="es-EC"/>
          </a:p>
        </p:txBody>
      </p:sp>
    </p:spTree>
    <p:extLst>
      <p:ext uri="{BB962C8B-B14F-4D97-AF65-F5344CB8AC3E}">
        <p14:creationId xmlns:p14="http://schemas.microsoft.com/office/powerpoint/2010/main" val="1384110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Las</a:t>
            </a:r>
            <a:r>
              <a:rPr lang="es-EC" baseline="0" dirty="0" smtClean="0"/>
              <a:t> partes básicas que tiene una videoconferencia</a:t>
            </a:r>
          </a:p>
          <a:p>
            <a:r>
              <a:rPr lang="es-EC" baseline="0" dirty="0" smtClean="0"/>
              <a:t>Modulo de procesamiento</a:t>
            </a:r>
            <a:endParaRPr lang="es-EC" dirty="0"/>
          </a:p>
        </p:txBody>
      </p:sp>
      <p:sp>
        <p:nvSpPr>
          <p:cNvPr id="4" name="3 Marcador de número de diapositiva"/>
          <p:cNvSpPr>
            <a:spLocks noGrp="1"/>
          </p:cNvSpPr>
          <p:nvPr>
            <p:ph type="sldNum" sz="quarter" idx="10"/>
          </p:nvPr>
        </p:nvSpPr>
        <p:spPr/>
        <p:txBody>
          <a:bodyPr/>
          <a:lstStyle/>
          <a:p>
            <a:fld id="{D7C538ED-E259-4424-93C2-E705D2196256}" type="slidenum">
              <a:rPr lang="es-EC" smtClean="0"/>
              <a:t>8</a:t>
            </a:fld>
            <a:endParaRPr lang="es-EC"/>
          </a:p>
        </p:txBody>
      </p:sp>
    </p:spTree>
    <p:extLst>
      <p:ext uri="{BB962C8B-B14F-4D97-AF65-F5344CB8AC3E}">
        <p14:creationId xmlns:p14="http://schemas.microsoft.com/office/powerpoint/2010/main" val="394739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Las</a:t>
            </a:r>
            <a:r>
              <a:rPr lang="es-EC" baseline="0" dirty="0" smtClean="0"/>
              <a:t> partes básicas que tiene una videoconferencia</a:t>
            </a:r>
          </a:p>
          <a:p>
            <a:r>
              <a:rPr lang="es-EC" baseline="0" dirty="0" smtClean="0"/>
              <a:t>Modulo de procesamiento</a:t>
            </a:r>
            <a:endParaRPr lang="es-EC" dirty="0"/>
          </a:p>
        </p:txBody>
      </p:sp>
      <p:sp>
        <p:nvSpPr>
          <p:cNvPr id="4" name="3 Marcador de número de diapositiva"/>
          <p:cNvSpPr>
            <a:spLocks noGrp="1"/>
          </p:cNvSpPr>
          <p:nvPr>
            <p:ph type="sldNum" sz="quarter" idx="10"/>
          </p:nvPr>
        </p:nvSpPr>
        <p:spPr/>
        <p:txBody>
          <a:bodyPr/>
          <a:lstStyle/>
          <a:p>
            <a:fld id="{D7C538ED-E259-4424-93C2-E705D2196256}" type="slidenum">
              <a:rPr lang="es-EC" smtClean="0"/>
              <a:t>9</a:t>
            </a:fld>
            <a:endParaRPr lang="es-EC"/>
          </a:p>
        </p:txBody>
      </p:sp>
    </p:spTree>
    <p:extLst>
      <p:ext uri="{BB962C8B-B14F-4D97-AF65-F5344CB8AC3E}">
        <p14:creationId xmlns:p14="http://schemas.microsoft.com/office/powerpoint/2010/main" val="941321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Las</a:t>
            </a:r>
            <a:r>
              <a:rPr lang="es-EC" baseline="0" dirty="0" smtClean="0"/>
              <a:t> partes básicas que tiene una videoconferencia</a:t>
            </a:r>
          </a:p>
          <a:p>
            <a:r>
              <a:rPr lang="es-EC" baseline="0" dirty="0" smtClean="0"/>
              <a:t>Modulo de procesamiento</a:t>
            </a:r>
            <a:endParaRPr lang="es-EC" dirty="0"/>
          </a:p>
        </p:txBody>
      </p:sp>
      <p:sp>
        <p:nvSpPr>
          <p:cNvPr id="4" name="3 Marcador de número de diapositiva"/>
          <p:cNvSpPr>
            <a:spLocks noGrp="1"/>
          </p:cNvSpPr>
          <p:nvPr>
            <p:ph type="sldNum" sz="quarter" idx="10"/>
          </p:nvPr>
        </p:nvSpPr>
        <p:spPr/>
        <p:txBody>
          <a:bodyPr/>
          <a:lstStyle/>
          <a:p>
            <a:fld id="{D7C538ED-E259-4424-93C2-E705D2196256}" type="slidenum">
              <a:rPr lang="es-EC" smtClean="0"/>
              <a:t>10</a:t>
            </a:fld>
            <a:endParaRPr lang="es-EC"/>
          </a:p>
        </p:txBody>
      </p:sp>
    </p:spTree>
    <p:extLst>
      <p:ext uri="{BB962C8B-B14F-4D97-AF65-F5344CB8AC3E}">
        <p14:creationId xmlns:p14="http://schemas.microsoft.com/office/powerpoint/2010/main" val="2467198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Las</a:t>
            </a:r>
            <a:r>
              <a:rPr lang="es-EC" baseline="0" dirty="0" smtClean="0"/>
              <a:t> partes básicas que tiene una videoconferencia</a:t>
            </a:r>
          </a:p>
          <a:p>
            <a:r>
              <a:rPr lang="es-EC" baseline="0" dirty="0" smtClean="0"/>
              <a:t>Modulo de procesamiento</a:t>
            </a:r>
            <a:endParaRPr lang="es-EC" dirty="0"/>
          </a:p>
        </p:txBody>
      </p:sp>
      <p:sp>
        <p:nvSpPr>
          <p:cNvPr id="4" name="3 Marcador de número de diapositiva"/>
          <p:cNvSpPr>
            <a:spLocks noGrp="1"/>
          </p:cNvSpPr>
          <p:nvPr>
            <p:ph type="sldNum" sz="quarter" idx="10"/>
          </p:nvPr>
        </p:nvSpPr>
        <p:spPr/>
        <p:txBody>
          <a:bodyPr/>
          <a:lstStyle/>
          <a:p>
            <a:fld id="{D7C538ED-E259-4424-93C2-E705D2196256}" type="slidenum">
              <a:rPr lang="es-EC" smtClean="0"/>
              <a:t>11</a:t>
            </a:fld>
            <a:endParaRPr lang="es-EC"/>
          </a:p>
        </p:txBody>
      </p:sp>
    </p:spTree>
    <p:extLst>
      <p:ext uri="{BB962C8B-B14F-4D97-AF65-F5344CB8AC3E}">
        <p14:creationId xmlns:p14="http://schemas.microsoft.com/office/powerpoint/2010/main" val="3021891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C"/>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05017BDF-7E14-DD42-85B7-32D498D6F286}" type="datetimeFigureOut">
              <a:rPr lang="es-ES" smtClean="0"/>
              <a:t>21/09/2017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9567E6F-0357-BF47-ADB0-3DF49011A88F}" type="slidenum">
              <a:rPr lang="es-EC" smtClean="0"/>
              <a:t>‹Nº›</a:t>
            </a:fld>
            <a:endParaRPr lang="es-EC"/>
          </a:p>
        </p:txBody>
      </p:sp>
    </p:spTree>
    <p:extLst>
      <p:ext uri="{BB962C8B-B14F-4D97-AF65-F5344CB8AC3E}">
        <p14:creationId xmlns:p14="http://schemas.microsoft.com/office/powerpoint/2010/main" val="1694302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C"/>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C"/>
          </a:p>
        </p:txBody>
      </p:sp>
      <p:sp>
        <p:nvSpPr>
          <p:cNvPr id="4" name="Marcador de fecha 3"/>
          <p:cNvSpPr>
            <a:spLocks noGrp="1"/>
          </p:cNvSpPr>
          <p:nvPr>
            <p:ph type="dt" sz="half" idx="10"/>
          </p:nvPr>
        </p:nvSpPr>
        <p:spPr/>
        <p:txBody>
          <a:bodyPr/>
          <a:lstStyle/>
          <a:p>
            <a:fld id="{05017BDF-7E14-DD42-85B7-32D498D6F286}" type="datetimeFigureOut">
              <a:rPr lang="es-ES" smtClean="0"/>
              <a:t>21/09/2017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9567E6F-0357-BF47-ADB0-3DF49011A88F}" type="slidenum">
              <a:rPr lang="es-EC" smtClean="0"/>
              <a:t>‹Nº›</a:t>
            </a:fld>
            <a:endParaRPr lang="es-EC"/>
          </a:p>
        </p:txBody>
      </p:sp>
    </p:spTree>
    <p:extLst>
      <p:ext uri="{BB962C8B-B14F-4D97-AF65-F5344CB8AC3E}">
        <p14:creationId xmlns:p14="http://schemas.microsoft.com/office/powerpoint/2010/main" val="889236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C"/>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C"/>
          </a:p>
        </p:txBody>
      </p:sp>
      <p:sp>
        <p:nvSpPr>
          <p:cNvPr id="4" name="Marcador de fecha 3"/>
          <p:cNvSpPr>
            <a:spLocks noGrp="1"/>
          </p:cNvSpPr>
          <p:nvPr>
            <p:ph type="dt" sz="half" idx="10"/>
          </p:nvPr>
        </p:nvSpPr>
        <p:spPr/>
        <p:txBody>
          <a:bodyPr/>
          <a:lstStyle/>
          <a:p>
            <a:fld id="{05017BDF-7E14-DD42-85B7-32D498D6F286}" type="datetimeFigureOut">
              <a:rPr lang="es-ES" smtClean="0"/>
              <a:t>21/09/2017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9567E6F-0357-BF47-ADB0-3DF49011A88F}" type="slidenum">
              <a:rPr lang="es-EC" smtClean="0"/>
              <a:t>‹Nº›</a:t>
            </a:fld>
            <a:endParaRPr lang="es-EC"/>
          </a:p>
        </p:txBody>
      </p:sp>
    </p:spTree>
    <p:extLst>
      <p:ext uri="{BB962C8B-B14F-4D97-AF65-F5344CB8AC3E}">
        <p14:creationId xmlns:p14="http://schemas.microsoft.com/office/powerpoint/2010/main" val="3561430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C"/>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C"/>
          </a:p>
        </p:txBody>
      </p:sp>
      <p:sp>
        <p:nvSpPr>
          <p:cNvPr id="4" name="Marcador de fecha 3"/>
          <p:cNvSpPr>
            <a:spLocks noGrp="1"/>
          </p:cNvSpPr>
          <p:nvPr>
            <p:ph type="dt" sz="half" idx="10"/>
          </p:nvPr>
        </p:nvSpPr>
        <p:spPr/>
        <p:txBody>
          <a:bodyPr/>
          <a:lstStyle/>
          <a:p>
            <a:fld id="{05017BDF-7E14-DD42-85B7-32D498D6F286}" type="datetimeFigureOut">
              <a:rPr lang="es-ES" smtClean="0"/>
              <a:t>21/09/2017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9567E6F-0357-BF47-ADB0-3DF49011A88F}" type="slidenum">
              <a:rPr lang="es-EC" smtClean="0"/>
              <a:t>‹Nº›</a:t>
            </a:fld>
            <a:endParaRPr lang="es-EC"/>
          </a:p>
        </p:txBody>
      </p:sp>
    </p:spTree>
    <p:extLst>
      <p:ext uri="{BB962C8B-B14F-4D97-AF65-F5344CB8AC3E}">
        <p14:creationId xmlns:p14="http://schemas.microsoft.com/office/powerpoint/2010/main" val="2987578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C"/>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05017BDF-7E14-DD42-85B7-32D498D6F286}" type="datetimeFigureOut">
              <a:rPr lang="es-ES" smtClean="0"/>
              <a:t>21/09/2017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9567E6F-0357-BF47-ADB0-3DF49011A88F}" type="slidenum">
              <a:rPr lang="es-EC" smtClean="0"/>
              <a:t>‹Nº›</a:t>
            </a:fld>
            <a:endParaRPr lang="es-EC"/>
          </a:p>
        </p:txBody>
      </p:sp>
    </p:spTree>
    <p:extLst>
      <p:ext uri="{BB962C8B-B14F-4D97-AF65-F5344CB8AC3E}">
        <p14:creationId xmlns:p14="http://schemas.microsoft.com/office/powerpoint/2010/main" val="1197714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C"/>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C"/>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C"/>
          </a:p>
        </p:txBody>
      </p:sp>
      <p:sp>
        <p:nvSpPr>
          <p:cNvPr id="5" name="Marcador de fecha 4"/>
          <p:cNvSpPr>
            <a:spLocks noGrp="1"/>
          </p:cNvSpPr>
          <p:nvPr>
            <p:ph type="dt" sz="half" idx="10"/>
          </p:nvPr>
        </p:nvSpPr>
        <p:spPr/>
        <p:txBody>
          <a:bodyPr/>
          <a:lstStyle/>
          <a:p>
            <a:fld id="{05017BDF-7E14-DD42-85B7-32D498D6F286}" type="datetimeFigureOut">
              <a:rPr lang="es-ES" smtClean="0"/>
              <a:t>21/09/2017</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29567E6F-0357-BF47-ADB0-3DF49011A88F}" type="slidenum">
              <a:rPr lang="es-EC" smtClean="0"/>
              <a:t>‹Nº›</a:t>
            </a:fld>
            <a:endParaRPr lang="es-EC"/>
          </a:p>
        </p:txBody>
      </p:sp>
    </p:spTree>
    <p:extLst>
      <p:ext uri="{BB962C8B-B14F-4D97-AF65-F5344CB8AC3E}">
        <p14:creationId xmlns:p14="http://schemas.microsoft.com/office/powerpoint/2010/main" val="2466766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C"/>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C"/>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C"/>
          </a:p>
        </p:txBody>
      </p:sp>
      <p:sp>
        <p:nvSpPr>
          <p:cNvPr id="7" name="Marcador de fecha 6"/>
          <p:cNvSpPr>
            <a:spLocks noGrp="1"/>
          </p:cNvSpPr>
          <p:nvPr>
            <p:ph type="dt" sz="half" idx="10"/>
          </p:nvPr>
        </p:nvSpPr>
        <p:spPr/>
        <p:txBody>
          <a:bodyPr/>
          <a:lstStyle/>
          <a:p>
            <a:fld id="{05017BDF-7E14-DD42-85B7-32D498D6F286}" type="datetimeFigureOut">
              <a:rPr lang="es-ES" smtClean="0"/>
              <a:t>21/09/2017</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29567E6F-0357-BF47-ADB0-3DF49011A88F}" type="slidenum">
              <a:rPr lang="es-EC" smtClean="0"/>
              <a:t>‹Nº›</a:t>
            </a:fld>
            <a:endParaRPr lang="es-EC"/>
          </a:p>
        </p:txBody>
      </p:sp>
    </p:spTree>
    <p:extLst>
      <p:ext uri="{BB962C8B-B14F-4D97-AF65-F5344CB8AC3E}">
        <p14:creationId xmlns:p14="http://schemas.microsoft.com/office/powerpoint/2010/main" val="2042489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C"/>
          </a:p>
        </p:txBody>
      </p:sp>
      <p:sp>
        <p:nvSpPr>
          <p:cNvPr id="3" name="Marcador de fecha 2"/>
          <p:cNvSpPr>
            <a:spLocks noGrp="1"/>
          </p:cNvSpPr>
          <p:nvPr>
            <p:ph type="dt" sz="half" idx="10"/>
          </p:nvPr>
        </p:nvSpPr>
        <p:spPr/>
        <p:txBody>
          <a:bodyPr/>
          <a:lstStyle/>
          <a:p>
            <a:fld id="{05017BDF-7E14-DD42-85B7-32D498D6F286}" type="datetimeFigureOut">
              <a:rPr lang="es-ES" smtClean="0"/>
              <a:t>21/09/2017</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29567E6F-0357-BF47-ADB0-3DF49011A88F}" type="slidenum">
              <a:rPr lang="es-EC" smtClean="0"/>
              <a:t>‹Nº›</a:t>
            </a:fld>
            <a:endParaRPr lang="es-EC"/>
          </a:p>
        </p:txBody>
      </p:sp>
    </p:spTree>
    <p:extLst>
      <p:ext uri="{BB962C8B-B14F-4D97-AF65-F5344CB8AC3E}">
        <p14:creationId xmlns:p14="http://schemas.microsoft.com/office/powerpoint/2010/main" val="1920350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5017BDF-7E14-DD42-85B7-32D498D6F286}" type="datetimeFigureOut">
              <a:rPr lang="es-ES" smtClean="0"/>
              <a:t>21/09/2017</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29567E6F-0357-BF47-ADB0-3DF49011A88F}" type="slidenum">
              <a:rPr lang="es-EC" smtClean="0"/>
              <a:t>‹Nº›</a:t>
            </a:fld>
            <a:endParaRPr lang="es-EC"/>
          </a:p>
        </p:txBody>
      </p:sp>
    </p:spTree>
    <p:extLst>
      <p:ext uri="{BB962C8B-B14F-4D97-AF65-F5344CB8AC3E}">
        <p14:creationId xmlns:p14="http://schemas.microsoft.com/office/powerpoint/2010/main" val="1998137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C"/>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C"/>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05017BDF-7E14-DD42-85B7-32D498D6F286}" type="datetimeFigureOut">
              <a:rPr lang="es-ES" smtClean="0"/>
              <a:t>21/09/2017</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29567E6F-0357-BF47-ADB0-3DF49011A88F}" type="slidenum">
              <a:rPr lang="es-EC" smtClean="0"/>
              <a:t>‹Nº›</a:t>
            </a:fld>
            <a:endParaRPr lang="es-EC"/>
          </a:p>
        </p:txBody>
      </p:sp>
    </p:spTree>
    <p:extLst>
      <p:ext uri="{BB962C8B-B14F-4D97-AF65-F5344CB8AC3E}">
        <p14:creationId xmlns:p14="http://schemas.microsoft.com/office/powerpoint/2010/main" val="1158612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C"/>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05017BDF-7E14-DD42-85B7-32D498D6F286}" type="datetimeFigureOut">
              <a:rPr lang="es-ES" smtClean="0"/>
              <a:t>21/09/2017</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29567E6F-0357-BF47-ADB0-3DF49011A88F}" type="slidenum">
              <a:rPr lang="es-EC" smtClean="0"/>
              <a:t>‹Nº›</a:t>
            </a:fld>
            <a:endParaRPr lang="es-EC"/>
          </a:p>
        </p:txBody>
      </p:sp>
    </p:spTree>
    <p:extLst>
      <p:ext uri="{BB962C8B-B14F-4D97-AF65-F5344CB8AC3E}">
        <p14:creationId xmlns:p14="http://schemas.microsoft.com/office/powerpoint/2010/main" val="770843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C"/>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C"/>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017BDF-7E14-DD42-85B7-32D498D6F286}" type="datetimeFigureOut">
              <a:rPr lang="es-ES" smtClean="0"/>
              <a:t>21/09/2017</a:t>
            </a:fld>
            <a:endParaRPr lang="es-EC"/>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567E6F-0357-BF47-ADB0-3DF49011A88F}" type="slidenum">
              <a:rPr lang="es-EC" smtClean="0"/>
              <a:t>‹Nº›</a:t>
            </a:fld>
            <a:endParaRPr lang="es-EC"/>
          </a:p>
        </p:txBody>
      </p:sp>
    </p:spTree>
    <p:extLst>
      <p:ext uri="{BB962C8B-B14F-4D97-AF65-F5344CB8AC3E}">
        <p14:creationId xmlns:p14="http://schemas.microsoft.com/office/powerpoint/2010/main" val="542902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639105"/>
            <a:ext cx="7772400" cy="2605348"/>
          </a:xfrm>
        </p:spPr>
        <p:txBody>
          <a:bodyPr>
            <a:noAutofit/>
          </a:bodyPr>
          <a:lstStyle/>
          <a:p>
            <a:r>
              <a:rPr lang="es-EC" sz="2800" dirty="0" smtClean="0"/>
              <a:t>TRABAJO DE TITULACIÓN</a:t>
            </a:r>
            <a:br>
              <a:rPr lang="es-EC" sz="2800" dirty="0" smtClean="0"/>
            </a:br>
            <a:r>
              <a:rPr lang="es-EC" sz="2800" b="1" dirty="0" smtClean="0"/>
              <a:t>“MANEJO BASICO DE INDICADORES DE PARTICIPACION CIUDADANA UTILIZANDO ALGORITMOS Y TECNICAS DE MINERIA DE DATOS COMO APOYO EN LA GESTION COMUNITARIA CASO DE ESTUDIO QUITUMBE”</a:t>
            </a:r>
            <a:endParaRPr lang="es-EC" sz="2800" b="1" dirty="0"/>
          </a:p>
        </p:txBody>
      </p:sp>
      <p:sp>
        <p:nvSpPr>
          <p:cNvPr id="3" name="Subtítulo 2"/>
          <p:cNvSpPr>
            <a:spLocks noGrp="1"/>
          </p:cNvSpPr>
          <p:nvPr>
            <p:ph type="subTitle" idx="1"/>
          </p:nvPr>
        </p:nvSpPr>
        <p:spPr>
          <a:xfrm>
            <a:off x="1371600" y="4452075"/>
            <a:ext cx="6400800" cy="2003464"/>
          </a:xfrm>
        </p:spPr>
        <p:txBody>
          <a:bodyPr>
            <a:normAutofit fontScale="47500" lnSpcReduction="20000"/>
          </a:bodyPr>
          <a:lstStyle/>
          <a:p>
            <a:r>
              <a:rPr lang="es-EC" dirty="0" smtClean="0">
                <a:solidFill>
                  <a:schemeClr val="tx1">
                    <a:lumMod val="85000"/>
                    <a:lumOff val="15000"/>
                  </a:schemeClr>
                </a:solidFill>
              </a:rPr>
              <a:t>Autora:</a:t>
            </a:r>
          </a:p>
          <a:p>
            <a:r>
              <a:rPr lang="es-EC" dirty="0" smtClean="0">
                <a:solidFill>
                  <a:schemeClr val="tx1">
                    <a:lumMod val="85000"/>
                    <a:lumOff val="15000"/>
                  </a:schemeClr>
                </a:solidFill>
              </a:rPr>
              <a:t>Maricella Alexandra Sinchiguano Vizuete</a:t>
            </a:r>
          </a:p>
          <a:p>
            <a:endParaRPr lang="es-EC" dirty="0" smtClean="0">
              <a:solidFill>
                <a:schemeClr val="tx1">
                  <a:lumMod val="85000"/>
                  <a:lumOff val="15000"/>
                </a:schemeClr>
              </a:solidFill>
            </a:endParaRPr>
          </a:p>
          <a:p>
            <a:r>
              <a:rPr lang="es-EC" dirty="0" smtClean="0">
                <a:solidFill>
                  <a:schemeClr val="tx1">
                    <a:lumMod val="85000"/>
                    <a:lumOff val="15000"/>
                  </a:schemeClr>
                </a:solidFill>
              </a:rPr>
              <a:t>DIRECTOR:</a:t>
            </a:r>
          </a:p>
          <a:p>
            <a:r>
              <a:rPr lang="es-EC" dirty="0" err="1" smtClean="0">
                <a:solidFill>
                  <a:schemeClr val="tx1">
                    <a:lumMod val="85000"/>
                    <a:lumOff val="15000"/>
                  </a:schemeClr>
                </a:solidFill>
              </a:rPr>
              <a:t>Msc.Ing</a:t>
            </a:r>
            <a:r>
              <a:rPr lang="es-EC" dirty="0" smtClean="0">
                <a:solidFill>
                  <a:schemeClr val="tx1">
                    <a:lumMod val="85000"/>
                    <a:lumOff val="15000"/>
                  </a:schemeClr>
                </a:solidFill>
              </a:rPr>
              <a:t>. </a:t>
            </a:r>
            <a:r>
              <a:rPr lang="es-EC" dirty="0" err="1" smtClean="0">
                <a:solidFill>
                  <a:schemeClr val="tx1">
                    <a:lumMod val="85000"/>
                    <a:lumOff val="15000"/>
                  </a:schemeClr>
                </a:solidFill>
              </a:rPr>
              <a:t>Jose</a:t>
            </a:r>
            <a:r>
              <a:rPr lang="es-EC" dirty="0" smtClean="0">
                <a:solidFill>
                  <a:schemeClr val="tx1">
                    <a:lumMod val="85000"/>
                    <a:lumOff val="15000"/>
                  </a:schemeClr>
                </a:solidFill>
              </a:rPr>
              <a:t> Alberto Sancho</a:t>
            </a:r>
            <a:endParaRPr lang="es-EC" dirty="0">
              <a:solidFill>
                <a:schemeClr val="tx1">
                  <a:lumMod val="85000"/>
                  <a:lumOff val="15000"/>
                </a:schemeClr>
              </a:solidFill>
            </a:endParaRPr>
          </a:p>
          <a:p>
            <a:endParaRPr lang="es-EC" dirty="0" smtClean="0">
              <a:solidFill>
                <a:schemeClr val="tx1">
                  <a:lumMod val="85000"/>
                  <a:lumOff val="15000"/>
                </a:schemeClr>
              </a:solidFill>
            </a:endParaRPr>
          </a:p>
          <a:p>
            <a:endParaRPr lang="es-EC" dirty="0">
              <a:solidFill>
                <a:schemeClr val="tx1">
                  <a:lumMod val="85000"/>
                  <a:lumOff val="15000"/>
                </a:schemeClr>
              </a:solidFill>
            </a:endParaRPr>
          </a:p>
          <a:p>
            <a:r>
              <a:rPr lang="es-EC" dirty="0" smtClean="0">
                <a:solidFill>
                  <a:schemeClr val="tx1">
                    <a:lumMod val="85000"/>
                    <a:lumOff val="15000"/>
                  </a:schemeClr>
                </a:solidFill>
              </a:rPr>
              <a:t>Septiembre 2017 </a:t>
            </a:r>
            <a:endParaRPr lang="es-EC" dirty="0">
              <a:solidFill>
                <a:schemeClr val="tx1">
                  <a:lumMod val="85000"/>
                  <a:lumOff val="15000"/>
                </a:schemeClr>
              </a:solidFill>
            </a:endParaRPr>
          </a:p>
        </p:txBody>
      </p:sp>
      <p:pic>
        <p:nvPicPr>
          <p:cNvPr id="6" name="Imagen 5" descr="LOGO-PRINCIPAL-ESP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243" y="445883"/>
            <a:ext cx="3064811" cy="791541"/>
          </a:xfrm>
          <a:prstGeom prst="rect">
            <a:avLst/>
          </a:prstGeom>
        </p:spPr>
      </p:pic>
      <p:pic>
        <p:nvPicPr>
          <p:cNvPr id="7" name="Imagen 6"/>
          <p:cNvPicPr>
            <a:picLocks noChangeAspect="1"/>
          </p:cNvPicPr>
          <p:nvPr/>
        </p:nvPicPr>
        <p:blipFill>
          <a:blip r:embed="rId3"/>
          <a:stretch>
            <a:fillRect/>
          </a:stretch>
        </p:blipFill>
        <p:spPr>
          <a:xfrm>
            <a:off x="7514023" y="238261"/>
            <a:ext cx="1222612" cy="1193222"/>
          </a:xfrm>
          <a:prstGeom prst="rect">
            <a:avLst/>
          </a:prstGeom>
        </p:spPr>
      </p:pic>
    </p:spTree>
    <p:extLst>
      <p:ext uri="{BB962C8B-B14F-4D97-AF65-F5344CB8AC3E}">
        <p14:creationId xmlns:p14="http://schemas.microsoft.com/office/powerpoint/2010/main" val="3564879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225133"/>
            <a:ext cx="3352800" cy="406836"/>
          </a:xfrm>
        </p:spPr>
        <p:style>
          <a:lnRef idx="1">
            <a:schemeClr val="accent6"/>
          </a:lnRef>
          <a:fillRef idx="2">
            <a:schemeClr val="accent6"/>
          </a:fillRef>
          <a:effectRef idx="1">
            <a:schemeClr val="accent6"/>
          </a:effectRef>
          <a:fontRef idx="minor">
            <a:schemeClr val="dk1"/>
          </a:fontRef>
        </p:style>
        <p:txBody>
          <a:bodyPr>
            <a:noAutofit/>
          </a:bodyPr>
          <a:lstStyle/>
          <a:p>
            <a:pPr marL="0" indent="0">
              <a:buNone/>
            </a:pPr>
            <a:r>
              <a:rPr lang="es-EC" sz="1600" dirty="0" smtClean="0"/>
              <a:t>Identificación del objetivo del negocio</a:t>
            </a:r>
            <a:endParaRPr lang="es-EC" sz="1600" dirty="0"/>
          </a:p>
          <a:p>
            <a:pPr marL="457200" lvl="1" indent="0">
              <a:buNone/>
            </a:pPr>
            <a:endParaRPr lang="es-EC" sz="1600" dirty="0" smtClean="0"/>
          </a:p>
        </p:txBody>
      </p:sp>
      <p:sp>
        <p:nvSpPr>
          <p:cNvPr id="32" name="Marcador de contenido 2"/>
          <p:cNvSpPr txBox="1">
            <a:spLocks/>
          </p:cNvSpPr>
          <p:nvPr/>
        </p:nvSpPr>
        <p:spPr>
          <a:xfrm>
            <a:off x="4045526" y="3326459"/>
            <a:ext cx="4641273" cy="610254"/>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s-EC" sz="1600" dirty="0" smtClean="0"/>
              <a:t>Etapas y fases del proyecto en referencia a la metodología aplicada…</a:t>
            </a:r>
          </a:p>
          <a:p>
            <a:pPr marL="457200" lvl="1" indent="0">
              <a:buFont typeface="Arial"/>
              <a:buNone/>
            </a:pPr>
            <a:endParaRPr lang="es-EC" sz="1600" dirty="0" smtClean="0"/>
          </a:p>
        </p:txBody>
      </p:sp>
      <p:sp>
        <p:nvSpPr>
          <p:cNvPr id="33" name="Marcador de contenido 2"/>
          <p:cNvSpPr txBox="1">
            <a:spLocks/>
          </p:cNvSpPr>
          <p:nvPr/>
        </p:nvSpPr>
        <p:spPr>
          <a:xfrm>
            <a:off x="457200" y="1961297"/>
            <a:ext cx="3352800" cy="406836"/>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s-EC" sz="1600" dirty="0" smtClean="0"/>
              <a:t>Evaluación del negocio</a:t>
            </a:r>
          </a:p>
          <a:p>
            <a:pPr marL="457200" lvl="1" indent="0">
              <a:buFont typeface="Arial"/>
              <a:buNone/>
            </a:pPr>
            <a:endParaRPr lang="es-EC" sz="1600" dirty="0" smtClean="0"/>
          </a:p>
        </p:txBody>
      </p:sp>
      <p:sp>
        <p:nvSpPr>
          <p:cNvPr id="34" name="Marcador de contenido 2"/>
          <p:cNvSpPr txBox="1">
            <a:spLocks/>
          </p:cNvSpPr>
          <p:nvPr/>
        </p:nvSpPr>
        <p:spPr>
          <a:xfrm>
            <a:off x="457200" y="2686548"/>
            <a:ext cx="3352800" cy="406836"/>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s-EC" sz="1600" dirty="0" smtClean="0"/>
              <a:t>Objetivo de la Minería de Datos</a:t>
            </a:r>
          </a:p>
          <a:p>
            <a:pPr marL="457200" lvl="1" indent="0">
              <a:buFont typeface="Arial"/>
              <a:buNone/>
            </a:pPr>
            <a:endParaRPr lang="es-EC" sz="1600" dirty="0" smtClean="0"/>
          </a:p>
        </p:txBody>
      </p:sp>
      <p:sp>
        <p:nvSpPr>
          <p:cNvPr id="36" name="Marcador de contenido 2"/>
          <p:cNvSpPr txBox="1">
            <a:spLocks/>
          </p:cNvSpPr>
          <p:nvPr/>
        </p:nvSpPr>
        <p:spPr>
          <a:xfrm>
            <a:off x="457200" y="3428168"/>
            <a:ext cx="3352800" cy="406836"/>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s-EC" sz="1600" dirty="0" smtClean="0"/>
              <a:t>Realizar el plan del proyecto</a:t>
            </a:r>
          </a:p>
          <a:p>
            <a:pPr marL="457200" lvl="1" indent="0">
              <a:buFont typeface="Arial"/>
              <a:buNone/>
            </a:pPr>
            <a:endParaRPr lang="es-EC" sz="1600" dirty="0" smtClean="0"/>
          </a:p>
        </p:txBody>
      </p:sp>
      <p:sp>
        <p:nvSpPr>
          <p:cNvPr id="37" name="Marcador de contenido 2"/>
          <p:cNvSpPr txBox="1">
            <a:spLocks/>
          </p:cNvSpPr>
          <p:nvPr/>
        </p:nvSpPr>
        <p:spPr>
          <a:xfrm>
            <a:off x="457200" y="4160559"/>
            <a:ext cx="3352800" cy="406836"/>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s-EC" sz="1600" dirty="0" smtClean="0"/>
              <a:t>Aplicación de técnicas y herramientas</a:t>
            </a:r>
          </a:p>
          <a:p>
            <a:pPr marL="457200" lvl="1" indent="0">
              <a:buFont typeface="Arial"/>
              <a:buNone/>
            </a:pPr>
            <a:endParaRPr lang="es-EC" sz="1600" dirty="0" smtClean="0"/>
          </a:p>
        </p:txBody>
      </p:sp>
      <p:sp>
        <p:nvSpPr>
          <p:cNvPr id="38" name="Marcador de contenido 2"/>
          <p:cNvSpPr txBox="1">
            <a:spLocks/>
          </p:cNvSpPr>
          <p:nvPr/>
        </p:nvSpPr>
        <p:spPr>
          <a:xfrm>
            <a:off x="457200" y="4883291"/>
            <a:ext cx="3352800" cy="406836"/>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s-EC" sz="1600" dirty="0" smtClean="0"/>
              <a:t>Evaluación e interpretación</a:t>
            </a:r>
          </a:p>
          <a:p>
            <a:pPr marL="457200" lvl="1" indent="0">
              <a:buFont typeface="Arial"/>
              <a:buNone/>
            </a:pPr>
            <a:endParaRPr lang="es-EC" sz="1600" dirty="0" smtClean="0"/>
          </a:p>
        </p:txBody>
      </p:sp>
      <p:sp>
        <p:nvSpPr>
          <p:cNvPr id="39" name="Marcador de contenido 2"/>
          <p:cNvSpPr txBox="1">
            <a:spLocks/>
          </p:cNvSpPr>
          <p:nvPr/>
        </p:nvSpPr>
        <p:spPr>
          <a:xfrm>
            <a:off x="457200" y="5598659"/>
            <a:ext cx="3352800" cy="406836"/>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s-EC" sz="1600" dirty="0" smtClean="0"/>
              <a:t>Difusión y uso aplicativo</a:t>
            </a:r>
          </a:p>
          <a:p>
            <a:pPr marL="457200" lvl="1" indent="0">
              <a:buFont typeface="Arial"/>
              <a:buNone/>
            </a:pPr>
            <a:endParaRPr lang="es-EC" sz="1600" dirty="0" smtClean="0"/>
          </a:p>
        </p:txBody>
      </p:sp>
      <p:graphicFrame>
        <p:nvGraphicFramePr>
          <p:cNvPr id="4" name="Tabla 3"/>
          <p:cNvGraphicFramePr>
            <a:graphicFrameLocks noGrp="1"/>
          </p:cNvGraphicFramePr>
          <p:nvPr>
            <p:extLst>
              <p:ext uri="{D42A27DB-BD31-4B8C-83A1-F6EECF244321}">
                <p14:modId xmlns:p14="http://schemas.microsoft.com/office/powerpoint/2010/main" val="3718508645"/>
              </p:ext>
            </p:extLst>
          </p:nvPr>
        </p:nvGraphicFramePr>
        <p:xfrm>
          <a:off x="4045527" y="4073638"/>
          <a:ext cx="4765964" cy="2730119"/>
        </p:xfrm>
        <a:graphic>
          <a:graphicData uri="http://schemas.openxmlformats.org/drawingml/2006/table">
            <a:tbl>
              <a:tblPr firstRow="1" firstCol="1" bandRow="1">
                <a:tableStyleId>{5C22544A-7EE6-4342-B048-85BDC9FD1C3A}</a:tableStyleId>
              </a:tblPr>
              <a:tblGrid>
                <a:gridCol w="2630245">
                  <a:extLst>
                    <a:ext uri="{9D8B030D-6E8A-4147-A177-3AD203B41FA5}">
                      <a16:colId xmlns:a16="http://schemas.microsoft.com/office/drawing/2014/main" val="4052480781"/>
                    </a:ext>
                  </a:extLst>
                </a:gridCol>
                <a:gridCol w="678490">
                  <a:extLst>
                    <a:ext uri="{9D8B030D-6E8A-4147-A177-3AD203B41FA5}">
                      <a16:colId xmlns:a16="http://schemas.microsoft.com/office/drawing/2014/main" val="2573747305"/>
                    </a:ext>
                  </a:extLst>
                </a:gridCol>
                <a:gridCol w="778739">
                  <a:extLst>
                    <a:ext uri="{9D8B030D-6E8A-4147-A177-3AD203B41FA5}">
                      <a16:colId xmlns:a16="http://schemas.microsoft.com/office/drawing/2014/main" val="3019248214"/>
                    </a:ext>
                  </a:extLst>
                </a:gridCol>
                <a:gridCol w="678490">
                  <a:extLst>
                    <a:ext uri="{9D8B030D-6E8A-4147-A177-3AD203B41FA5}">
                      <a16:colId xmlns:a16="http://schemas.microsoft.com/office/drawing/2014/main" val="2265596281"/>
                    </a:ext>
                  </a:extLst>
                </a:gridCol>
              </a:tblGrid>
              <a:tr h="186055">
                <a:tc>
                  <a:txBody>
                    <a:bodyPr/>
                    <a:lstStyle/>
                    <a:p>
                      <a:pPr>
                        <a:lnSpc>
                          <a:spcPct val="107000"/>
                        </a:lnSpc>
                        <a:spcAft>
                          <a:spcPts val="0"/>
                        </a:spcAft>
                      </a:pPr>
                      <a:r>
                        <a:rPr lang="es-ES" sz="1100" dirty="0">
                          <a:effectLst/>
                        </a:rPr>
                        <a:t>ACTIVIDAD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S" sz="1100">
                          <a:effectLst/>
                        </a:rPr>
                        <a:t>INICIO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S" sz="1100">
                          <a:effectLst/>
                        </a:rPr>
                        <a:t>DURACION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S" sz="1100">
                          <a:effectLst/>
                        </a:rPr>
                        <a:t>FIN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783921925"/>
                  </a:ext>
                </a:extLst>
              </a:tr>
              <a:tr h="195580">
                <a:tc>
                  <a:txBody>
                    <a:bodyPr/>
                    <a:lstStyle/>
                    <a:p>
                      <a:pPr>
                        <a:lnSpc>
                          <a:spcPct val="107000"/>
                        </a:lnSpc>
                        <a:spcAft>
                          <a:spcPts val="0"/>
                        </a:spcAft>
                      </a:pPr>
                      <a:r>
                        <a:rPr lang="es-ES" sz="1200">
                          <a:effectLst/>
                        </a:rPr>
                        <a:t>Análisis de la estructura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100">
                          <a:effectLst/>
                        </a:rPr>
                        <a:t>01/01/2017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100">
                          <a:effectLst/>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100">
                          <a:effectLst/>
                        </a:rPr>
                        <a:t>20/01/2017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493124167"/>
                  </a:ext>
                </a:extLst>
              </a:tr>
              <a:tr h="195580">
                <a:tc>
                  <a:txBody>
                    <a:bodyPr/>
                    <a:lstStyle/>
                    <a:p>
                      <a:pPr>
                        <a:lnSpc>
                          <a:spcPct val="107000"/>
                        </a:lnSpc>
                        <a:spcAft>
                          <a:spcPts val="0"/>
                        </a:spcAft>
                      </a:pPr>
                      <a:r>
                        <a:rPr lang="es-ES" sz="1200" dirty="0">
                          <a:effectLst/>
                        </a:rPr>
                        <a:t>Ejecución de consultas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100">
                          <a:effectLst/>
                        </a:rPr>
                        <a:t>22/01/2017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100">
                          <a:effectLst/>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100">
                          <a:effectLst/>
                        </a:rPr>
                        <a:t>10/02/2017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585237308"/>
                  </a:ext>
                </a:extLst>
              </a:tr>
              <a:tr h="195580">
                <a:tc>
                  <a:txBody>
                    <a:bodyPr/>
                    <a:lstStyle/>
                    <a:p>
                      <a:pPr>
                        <a:lnSpc>
                          <a:spcPct val="107000"/>
                        </a:lnSpc>
                        <a:spcAft>
                          <a:spcPts val="0"/>
                        </a:spcAft>
                      </a:pPr>
                      <a:r>
                        <a:rPr lang="es-ES" sz="1200">
                          <a:effectLst/>
                        </a:rPr>
                        <a:t>Preparación de los datos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100">
                          <a:effectLst/>
                        </a:rPr>
                        <a:t>13/02/2017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100">
                          <a:effectLst/>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100">
                          <a:effectLst/>
                        </a:rPr>
                        <a:t>03/03/2017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984655860"/>
                  </a:ext>
                </a:extLst>
              </a:tr>
              <a:tr h="195580">
                <a:tc>
                  <a:txBody>
                    <a:bodyPr/>
                    <a:lstStyle/>
                    <a:p>
                      <a:pPr>
                        <a:lnSpc>
                          <a:spcPct val="107000"/>
                        </a:lnSpc>
                        <a:spcAft>
                          <a:spcPts val="0"/>
                        </a:spcAft>
                      </a:pPr>
                      <a:r>
                        <a:rPr lang="es-ES" sz="1200">
                          <a:effectLst/>
                        </a:rPr>
                        <a:t>Elección de las técnicas de modelado y ejecución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100">
                          <a:effectLst/>
                        </a:rPr>
                        <a:t>06/03/2017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100">
                          <a:effectLst/>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100">
                          <a:effectLst/>
                        </a:rPr>
                        <a:t>13/03/2017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156418190"/>
                  </a:ext>
                </a:extLst>
              </a:tr>
              <a:tr h="195580">
                <a:tc>
                  <a:txBody>
                    <a:bodyPr/>
                    <a:lstStyle/>
                    <a:p>
                      <a:pPr>
                        <a:lnSpc>
                          <a:spcPct val="107000"/>
                        </a:lnSpc>
                        <a:spcAft>
                          <a:spcPts val="0"/>
                        </a:spcAft>
                      </a:pPr>
                      <a:r>
                        <a:rPr lang="es-ES" sz="1200">
                          <a:effectLst/>
                        </a:rPr>
                        <a:t>Análisis de resultados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100">
                          <a:effectLst/>
                        </a:rPr>
                        <a:t>14/03/2017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100">
                          <a:effectLst/>
                        </a:rPr>
                        <a:t>20/03/2017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655212973"/>
                  </a:ext>
                </a:extLst>
              </a:tr>
              <a:tr h="195580">
                <a:tc>
                  <a:txBody>
                    <a:bodyPr/>
                    <a:lstStyle/>
                    <a:p>
                      <a:pPr>
                        <a:lnSpc>
                          <a:spcPct val="107000"/>
                        </a:lnSpc>
                        <a:spcAft>
                          <a:spcPts val="0"/>
                        </a:spcAft>
                      </a:pPr>
                      <a:r>
                        <a:rPr lang="es-ES" sz="1200">
                          <a:effectLst/>
                        </a:rPr>
                        <a:t>Producción de Informes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100">
                          <a:effectLst/>
                        </a:rPr>
                        <a:t>21/03/2017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100">
                          <a:effectLst/>
                        </a:rPr>
                        <a:t>07/04/2017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68791874"/>
                  </a:ext>
                </a:extLst>
              </a:tr>
              <a:tr h="195580">
                <a:tc>
                  <a:txBody>
                    <a:bodyPr/>
                    <a:lstStyle/>
                    <a:p>
                      <a:pPr>
                        <a:lnSpc>
                          <a:spcPct val="107000"/>
                        </a:lnSpc>
                        <a:spcAft>
                          <a:spcPts val="0"/>
                        </a:spcAft>
                      </a:pPr>
                      <a:r>
                        <a:rPr lang="es-ES" sz="1200">
                          <a:effectLst/>
                        </a:rPr>
                        <a:t>Presentación de resultados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100">
                          <a:effectLst/>
                        </a:rPr>
                        <a:t>10/04/2017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1100" dirty="0">
                          <a:effectLst/>
                        </a:rPr>
                        <a:t>24/04/2017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74640324"/>
                  </a:ext>
                </a:extLst>
              </a:tr>
            </a:tbl>
          </a:graphicData>
        </a:graphic>
      </p:graphicFrame>
      <p:sp>
        <p:nvSpPr>
          <p:cNvPr id="13" name="Título 1"/>
          <p:cNvSpPr>
            <a:spLocks noGrp="1"/>
          </p:cNvSpPr>
          <p:nvPr>
            <p:ph type="title"/>
          </p:nvPr>
        </p:nvSpPr>
        <p:spPr>
          <a:xfrm>
            <a:off x="457200" y="274638"/>
            <a:ext cx="8229600" cy="641963"/>
          </a:xfrm>
        </p:spPr>
        <p:txBody>
          <a:bodyPr>
            <a:normAutofit/>
          </a:bodyPr>
          <a:lstStyle/>
          <a:p>
            <a:r>
              <a:rPr lang="es-EC" sz="2800" b="1" dirty="0"/>
              <a:t>Procesos metodológico y fases</a:t>
            </a:r>
            <a:endParaRPr lang="es-EC" sz="2800" b="1" dirty="0"/>
          </a:p>
        </p:txBody>
      </p:sp>
    </p:spTree>
    <p:extLst>
      <p:ext uri="{BB962C8B-B14F-4D97-AF65-F5344CB8AC3E}">
        <p14:creationId xmlns:p14="http://schemas.microsoft.com/office/powerpoint/2010/main" val="7471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bg/>
                                          </p:spTgt>
                                        </p:tgtEl>
                                        <p:attrNameLst>
                                          <p:attrName>style.visibility</p:attrName>
                                        </p:attrNameLst>
                                      </p:cBhvr>
                                      <p:to>
                                        <p:strVal val="visible"/>
                                      </p:to>
                                    </p:set>
                                    <p:animEffect transition="in" filter="fade">
                                      <p:cBhvr>
                                        <p:cTn id="17" dur="500"/>
                                        <p:tgtEl>
                                          <p:spTgt spid="32">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xEl>
                                              <p:pRg st="0" end="0"/>
                                            </p:txEl>
                                          </p:spTgt>
                                        </p:tgtEl>
                                        <p:attrNameLst>
                                          <p:attrName>style.visibility</p:attrName>
                                        </p:attrNameLst>
                                      </p:cBhvr>
                                      <p:to>
                                        <p:strVal val="visible"/>
                                      </p:to>
                                    </p:set>
                                    <p:animEffect transition="in" filter="fade">
                                      <p:cBhvr>
                                        <p:cTn id="22" dur="500"/>
                                        <p:tgtEl>
                                          <p:spTgt spid="3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
                                            <p:bg/>
                                          </p:spTgt>
                                        </p:tgtEl>
                                        <p:attrNameLst>
                                          <p:attrName>style.visibility</p:attrName>
                                        </p:attrNameLst>
                                      </p:cBhvr>
                                      <p:to>
                                        <p:strVal val="visible"/>
                                      </p:to>
                                    </p:set>
                                    <p:animEffect transition="in" filter="fade">
                                      <p:cBhvr>
                                        <p:cTn id="27" dur="500"/>
                                        <p:tgtEl>
                                          <p:spTgt spid="33">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xEl>
                                              <p:pRg st="0" end="0"/>
                                            </p:txEl>
                                          </p:spTgt>
                                        </p:tgtEl>
                                        <p:attrNameLst>
                                          <p:attrName>style.visibility</p:attrName>
                                        </p:attrNameLst>
                                      </p:cBhvr>
                                      <p:to>
                                        <p:strVal val="visible"/>
                                      </p:to>
                                    </p:set>
                                    <p:animEffect transition="in" filter="fade">
                                      <p:cBhvr>
                                        <p:cTn id="32" dur="500"/>
                                        <p:tgtEl>
                                          <p:spTgt spid="3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4">
                                            <p:bg/>
                                          </p:spTgt>
                                        </p:tgtEl>
                                        <p:attrNameLst>
                                          <p:attrName>style.visibility</p:attrName>
                                        </p:attrNameLst>
                                      </p:cBhvr>
                                      <p:to>
                                        <p:strVal val="visible"/>
                                      </p:to>
                                    </p:set>
                                    <p:animEffect transition="in" filter="fade">
                                      <p:cBhvr>
                                        <p:cTn id="37" dur="500"/>
                                        <p:tgtEl>
                                          <p:spTgt spid="34">
                                            <p:bg/>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4">
                                            <p:txEl>
                                              <p:pRg st="0" end="0"/>
                                            </p:txEl>
                                          </p:spTgt>
                                        </p:tgtEl>
                                        <p:attrNameLst>
                                          <p:attrName>style.visibility</p:attrName>
                                        </p:attrNameLst>
                                      </p:cBhvr>
                                      <p:to>
                                        <p:strVal val="visible"/>
                                      </p:to>
                                    </p:set>
                                    <p:animEffect transition="in" filter="fade">
                                      <p:cBhvr>
                                        <p:cTn id="42" dur="500"/>
                                        <p:tgtEl>
                                          <p:spTgt spid="3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6">
                                            <p:bg/>
                                          </p:spTgt>
                                        </p:tgtEl>
                                        <p:attrNameLst>
                                          <p:attrName>style.visibility</p:attrName>
                                        </p:attrNameLst>
                                      </p:cBhvr>
                                      <p:to>
                                        <p:strVal val="visible"/>
                                      </p:to>
                                    </p:set>
                                    <p:animEffect transition="in" filter="fade">
                                      <p:cBhvr>
                                        <p:cTn id="47" dur="500"/>
                                        <p:tgtEl>
                                          <p:spTgt spid="36">
                                            <p:bg/>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6">
                                            <p:txEl>
                                              <p:pRg st="0" end="0"/>
                                            </p:txEl>
                                          </p:spTgt>
                                        </p:tgtEl>
                                        <p:attrNameLst>
                                          <p:attrName>style.visibility</p:attrName>
                                        </p:attrNameLst>
                                      </p:cBhvr>
                                      <p:to>
                                        <p:strVal val="visible"/>
                                      </p:to>
                                    </p:set>
                                    <p:animEffect transition="in" filter="fade">
                                      <p:cBhvr>
                                        <p:cTn id="52" dur="500"/>
                                        <p:tgtEl>
                                          <p:spTgt spid="3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7">
                                            <p:bg/>
                                          </p:spTgt>
                                        </p:tgtEl>
                                        <p:attrNameLst>
                                          <p:attrName>style.visibility</p:attrName>
                                        </p:attrNameLst>
                                      </p:cBhvr>
                                      <p:to>
                                        <p:strVal val="visible"/>
                                      </p:to>
                                    </p:set>
                                    <p:animEffect transition="in" filter="fade">
                                      <p:cBhvr>
                                        <p:cTn id="57" dur="500"/>
                                        <p:tgtEl>
                                          <p:spTgt spid="37">
                                            <p:bg/>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7">
                                            <p:txEl>
                                              <p:pRg st="0" end="0"/>
                                            </p:txEl>
                                          </p:spTgt>
                                        </p:tgtEl>
                                        <p:attrNameLst>
                                          <p:attrName>style.visibility</p:attrName>
                                        </p:attrNameLst>
                                      </p:cBhvr>
                                      <p:to>
                                        <p:strVal val="visible"/>
                                      </p:to>
                                    </p:set>
                                    <p:animEffect transition="in" filter="fade">
                                      <p:cBhvr>
                                        <p:cTn id="62" dur="500"/>
                                        <p:tgtEl>
                                          <p:spTgt spid="37">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8">
                                            <p:bg/>
                                          </p:spTgt>
                                        </p:tgtEl>
                                        <p:attrNameLst>
                                          <p:attrName>style.visibility</p:attrName>
                                        </p:attrNameLst>
                                      </p:cBhvr>
                                      <p:to>
                                        <p:strVal val="visible"/>
                                      </p:to>
                                    </p:set>
                                    <p:animEffect transition="in" filter="fade">
                                      <p:cBhvr>
                                        <p:cTn id="67" dur="500"/>
                                        <p:tgtEl>
                                          <p:spTgt spid="38">
                                            <p:bg/>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8">
                                            <p:txEl>
                                              <p:pRg st="0" end="0"/>
                                            </p:txEl>
                                          </p:spTgt>
                                        </p:tgtEl>
                                        <p:attrNameLst>
                                          <p:attrName>style.visibility</p:attrName>
                                        </p:attrNameLst>
                                      </p:cBhvr>
                                      <p:to>
                                        <p:strVal val="visible"/>
                                      </p:to>
                                    </p:set>
                                    <p:animEffect transition="in" filter="fade">
                                      <p:cBhvr>
                                        <p:cTn id="72" dur="500"/>
                                        <p:tgtEl>
                                          <p:spTgt spid="38">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9">
                                            <p:bg/>
                                          </p:spTgt>
                                        </p:tgtEl>
                                        <p:attrNameLst>
                                          <p:attrName>style.visibility</p:attrName>
                                        </p:attrNameLst>
                                      </p:cBhvr>
                                      <p:to>
                                        <p:strVal val="visible"/>
                                      </p:to>
                                    </p:set>
                                    <p:animEffect transition="in" filter="fade">
                                      <p:cBhvr>
                                        <p:cTn id="77" dur="500"/>
                                        <p:tgtEl>
                                          <p:spTgt spid="39">
                                            <p:bg/>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9">
                                            <p:txEl>
                                              <p:pRg st="0" end="0"/>
                                            </p:txEl>
                                          </p:spTgt>
                                        </p:tgtEl>
                                        <p:attrNameLst>
                                          <p:attrName>style.visibility</p:attrName>
                                        </p:attrNameLst>
                                      </p:cBhvr>
                                      <p:to>
                                        <p:strVal val="visible"/>
                                      </p:to>
                                    </p:set>
                                    <p:animEffect transition="in" filter="fade">
                                      <p:cBhvr>
                                        <p:cTn id="82"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32" grpId="0" build="p" animBg="1"/>
      <p:bldP spid="33" grpId="0" build="p" animBg="1"/>
      <p:bldP spid="34" grpId="0" build="p" animBg="1"/>
      <p:bldP spid="36" grpId="0" build="p" animBg="1"/>
      <p:bldP spid="37" grpId="0" build="p" animBg="1"/>
      <p:bldP spid="38" grpId="0" build="p" animBg="1"/>
      <p:bldP spid="39"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225133"/>
            <a:ext cx="3352800" cy="406836"/>
          </a:xfrm>
        </p:spPr>
        <p:style>
          <a:lnRef idx="1">
            <a:schemeClr val="accent6"/>
          </a:lnRef>
          <a:fillRef idx="2">
            <a:schemeClr val="accent6"/>
          </a:fillRef>
          <a:effectRef idx="1">
            <a:schemeClr val="accent6"/>
          </a:effectRef>
          <a:fontRef idx="minor">
            <a:schemeClr val="dk1"/>
          </a:fontRef>
        </p:style>
        <p:txBody>
          <a:bodyPr>
            <a:noAutofit/>
          </a:bodyPr>
          <a:lstStyle/>
          <a:p>
            <a:pPr marL="0" indent="0">
              <a:buNone/>
            </a:pPr>
            <a:r>
              <a:rPr lang="es-EC" sz="1600" dirty="0" smtClean="0"/>
              <a:t>Identificación del objetivo del negocio</a:t>
            </a:r>
            <a:endParaRPr lang="es-EC" sz="1600" dirty="0"/>
          </a:p>
          <a:p>
            <a:pPr marL="457200" lvl="1" indent="0">
              <a:buNone/>
            </a:pPr>
            <a:endParaRPr lang="es-EC" sz="1600" dirty="0" smtClean="0"/>
          </a:p>
        </p:txBody>
      </p:sp>
      <p:sp>
        <p:nvSpPr>
          <p:cNvPr id="32" name="Marcador de contenido 2"/>
          <p:cNvSpPr txBox="1">
            <a:spLocks/>
          </p:cNvSpPr>
          <p:nvPr/>
        </p:nvSpPr>
        <p:spPr>
          <a:xfrm>
            <a:off x="4335496" y="4202123"/>
            <a:ext cx="4656103" cy="1741477"/>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s-EC" sz="1600" b="1" u="sng" dirty="0" smtClean="0"/>
              <a:t>Técnicas</a:t>
            </a:r>
            <a:r>
              <a:rPr lang="es-EC" sz="1600" dirty="0" smtClean="0"/>
              <a:t> de investigación de la información: encuestas, entrevistas, observación, trabajo de campo, consultas de expertos</a:t>
            </a:r>
          </a:p>
          <a:p>
            <a:pPr marL="0" indent="0">
              <a:buFont typeface="Arial"/>
              <a:buNone/>
            </a:pPr>
            <a:r>
              <a:rPr lang="es-EC" sz="1600" b="1" u="sng" dirty="0" smtClean="0"/>
              <a:t>Métodos: </a:t>
            </a:r>
            <a:r>
              <a:rPr lang="es-EC" sz="1600" dirty="0" smtClean="0"/>
              <a:t>inducción, deducción, análisis síntesis, abstracción.</a:t>
            </a:r>
          </a:p>
          <a:p>
            <a:pPr marL="0" indent="0">
              <a:buFont typeface="Arial"/>
              <a:buNone/>
            </a:pPr>
            <a:r>
              <a:rPr lang="es-EC" sz="1600" dirty="0" smtClean="0"/>
              <a:t>Procesamiento – Validación – Análisis – Resultados </a:t>
            </a:r>
          </a:p>
          <a:p>
            <a:pPr marL="457200" lvl="1" indent="0">
              <a:buFont typeface="Arial"/>
              <a:buNone/>
            </a:pPr>
            <a:endParaRPr lang="es-EC" sz="1600" dirty="0" smtClean="0"/>
          </a:p>
        </p:txBody>
      </p:sp>
      <p:sp>
        <p:nvSpPr>
          <p:cNvPr id="33" name="Marcador de contenido 2"/>
          <p:cNvSpPr txBox="1">
            <a:spLocks/>
          </p:cNvSpPr>
          <p:nvPr/>
        </p:nvSpPr>
        <p:spPr>
          <a:xfrm>
            <a:off x="457200" y="1961297"/>
            <a:ext cx="3352800" cy="406836"/>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s-EC" sz="1600" dirty="0" smtClean="0"/>
              <a:t>Evaluación del negocio</a:t>
            </a:r>
          </a:p>
          <a:p>
            <a:pPr marL="457200" lvl="1" indent="0">
              <a:buFont typeface="Arial"/>
              <a:buNone/>
            </a:pPr>
            <a:endParaRPr lang="es-EC" sz="1600" dirty="0" smtClean="0"/>
          </a:p>
        </p:txBody>
      </p:sp>
      <p:sp>
        <p:nvSpPr>
          <p:cNvPr id="34" name="Marcador de contenido 2"/>
          <p:cNvSpPr txBox="1">
            <a:spLocks/>
          </p:cNvSpPr>
          <p:nvPr/>
        </p:nvSpPr>
        <p:spPr>
          <a:xfrm>
            <a:off x="457200" y="2686548"/>
            <a:ext cx="3352800" cy="406836"/>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s-EC" sz="1600" dirty="0" smtClean="0"/>
              <a:t>Objetivo de la Minería de Datos</a:t>
            </a:r>
          </a:p>
          <a:p>
            <a:pPr marL="457200" lvl="1" indent="0">
              <a:buFont typeface="Arial"/>
              <a:buNone/>
            </a:pPr>
            <a:endParaRPr lang="es-EC" sz="1600" dirty="0" smtClean="0"/>
          </a:p>
        </p:txBody>
      </p:sp>
      <p:sp>
        <p:nvSpPr>
          <p:cNvPr id="36" name="Marcador de contenido 2"/>
          <p:cNvSpPr txBox="1">
            <a:spLocks/>
          </p:cNvSpPr>
          <p:nvPr/>
        </p:nvSpPr>
        <p:spPr>
          <a:xfrm>
            <a:off x="457200" y="3428168"/>
            <a:ext cx="3352800" cy="406836"/>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s-EC" sz="1600" dirty="0" smtClean="0"/>
              <a:t>Realizar el plan del proyecto</a:t>
            </a:r>
          </a:p>
          <a:p>
            <a:pPr marL="457200" lvl="1" indent="0">
              <a:buFont typeface="Arial"/>
              <a:buNone/>
            </a:pPr>
            <a:endParaRPr lang="es-EC" sz="1600" dirty="0" smtClean="0"/>
          </a:p>
        </p:txBody>
      </p:sp>
      <p:sp>
        <p:nvSpPr>
          <p:cNvPr id="37" name="Marcador de contenido 2"/>
          <p:cNvSpPr txBox="1">
            <a:spLocks/>
          </p:cNvSpPr>
          <p:nvPr/>
        </p:nvSpPr>
        <p:spPr>
          <a:xfrm>
            <a:off x="457200" y="4160559"/>
            <a:ext cx="3352800" cy="549986"/>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s-EC" sz="1600" dirty="0" smtClean="0"/>
              <a:t>Aplicación evaluación de técnicas y herramientas</a:t>
            </a:r>
          </a:p>
          <a:p>
            <a:pPr marL="457200" lvl="1" indent="0">
              <a:buFont typeface="Arial"/>
              <a:buNone/>
            </a:pPr>
            <a:endParaRPr lang="es-EC" sz="1600" dirty="0" smtClean="0"/>
          </a:p>
        </p:txBody>
      </p:sp>
      <p:sp>
        <p:nvSpPr>
          <p:cNvPr id="38" name="Marcador de contenido 2"/>
          <p:cNvSpPr txBox="1">
            <a:spLocks/>
          </p:cNvSpPr>
          <p:nvPr/>
        </p:nvSpPr>
        <p:spPr>
          <a:xfrm>
            <a:off x="457200" y="4883291"/>
            <a:ext cx="3352800" cy="406836"/>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s-EC" sz="1600" dirty="0" smtClean="0"/>
              <a:t>Evaluación e interpretación</a:t>
            </a:r>
          </a:p>
          <a:p>
            <a:pPr marL="457200" lvl="1" indent="0">
              <a:buFont typeface="Arial"/>
              <a:buNone/>
            </a:pPr>
            <a:endParaRPr lang="es-EC" sz="1600" dirty="0" smtClean="0"/>
          </a:p>
        </p:txBody>
      </p:sp>
      <p:sp>
        <p:nvSpPr>
          <p:cNvPr id="39" name="Marcador de contenido 2"/>
          <p:cNvSpPr txBox="1">
            <a:spLocks/>
          </p:cNvSpPr>
          <p:nvPr/>
        </p:nvSpPr>
        <p:spPr>
          <a:xfrm>
            <a:off x="457200" y="5598659"/>
            <a:ext cx="3352800" cy="406836"/>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s-EC" sz="1600" dirty="0" smtClean="0"/>
              <a:t>Difusión y uso aplicativo</a:t>
            </a:r>
          </a:p>
          <a:p>
            <a:pPr marL="457200" lvl="1" indent="0">
              <a:buFont typeface="Arial"/>
              <a:buNone/>
            </a:pPr>
            <a:endParaRPr lang="es-EC" sz="1600" dirty="0" smtClean="0"/>
          </a:p>
        </p:txBody>
      </p:sp>
      <p:sp>
        <p:nvSpPr>
          <p:cNvPr id="12" name="Título 1"/>
          <p:cNvSpPr>
            <a:spLocks noGrp="1"/>
          </p:cNvSpPr>
          <p:nvPr>
            <p:ph type="title"/>
          </p:nvPr>
        </p:nvSpPr>
        <p:spPr>
          <a:xfrm>
            <a:off x="457200" y="274638"/>
            <a:ext cx="8229600" cy="641963"/>
          </a:xfrm>
        </p:spPr>
        <p:txBody>
          <a:bodyPr>
            <a:normAutofit/>
          </a:bodyPr>
          <a:lstStyle/>
          <a:p>
            <a:r>
              <a:rPr lang="es-EC" sz="2800" b="1" dirty="0"/>
              <a:t>Procesos metodológico y fases</a:t>
            </a:r>
            <a:endParaRPr lang="es-EC" sz="2800" b="1" dirty="0"/>
          </a:p>
        </p:txBody>
      </p:sp>
    </p:spTree>
    <p:extLst>
      <p:ext uri="{BB962C8B-B14F-4D97-AF65-F5344CB8AC3E}">
        <p14:creationId xmlns:p14="http://schemas.microsoft.com/office/powerpoint/2010/main" val="158841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bg/>
                                          </p:spTgt>
                                        </p:tgtEl>
                                        <p:attrNameLst>
                                          <p:attrName>style.visibility</p:attrName>
                                        </p:attrNameLst>
                                      </p:cBhvr>
                                      <p:to>
                                        <p:strVal val="visible"/>
                                      </p:to>
                                    </p:set>
                                    <p:animEffect transition="in" filter="fade">
                                      <p:cBhvr>
                                        <p:cTn id="17" dur="500"/>
                                        <p:tgtEl>
                                          <p:spTgt spid="32">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xEl>
                                              <p:pRg st="0" end="0"/>
                                            </p:txEl>
                                          </p:spTgt>
                                        </p:tgtEl>
                                        <p:attrNameLst>
                                          <p:attrName>style.visibility</p:attrName>
                                        </p:attrNameLst>
                                      </p:cBhvr>
                                      <p:to>
                                        <p:strVal val="visible"/>
                                      </p:to>
                                    </p:set>
                                    <p:animEffect transition="in" filter="fade">
                                      <p:cBhvr>
                                        <p:cTn id="22" dur="500"/>
                                        <p:tgtEl>
                                          <p:spTgt spid="3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
                                            <p:txEl>
                                              <p:pRg st="1" end="1"/>
                                            </p:txEl>
                                          </p:spTgt>
                                        </p:tgtEl>
                                        <p:attrNameLst>
                                          <p:attrName>style.visibility</p:attrName>
                                        </p:attrNameLst>
                                      </p:cBhvr>
                                      <p:to>
                                        <p:strVal val="visible"/>
                                      </p:to>
                                    </p:set>
                                    <p:animEffect transition="in" filter="fade">
                                      <p:cBhvr>
                                        <p:cTn id="27" dur="500"/>
                                        <p:tgtEl>
                                          <p:spTgt spid="3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
                                            <p:txEl>
                                              <p:pRg st="2" end="2"/>
                                            </p:txEl>
                                          </p:spTgt>
                                        </p:tgtEl>
                                        <p:attrNameLst>
                                          <p:attrName>style.visibility</p:attrName>
                                        </p:attrNameLst>
                                      </p:cBhvr>
                                      <p:to>
                                        <p:strVal val="visible"/>
                                      </p:to>
                                    </p:set>
                                    <p:animEffect transition="in" filter="fade">
                                      <p:cBhvr>
                                        <p:cTn id="32" dur="500"/>
                                        <p:tgtEl>
                                          <p:spTgt spid="3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3">
                                            <p:bg/>
                                          </p:spTgt>
                                        </p:tgtEl>
                                        <p:attrNameLst>
                                          <p:attrName>style.visibility</p:attrName>
                                        </p:attrNameLst>
                                      </p:cBhvr>
                                      <p:to>
                                        <p:strVal val="visible"/>
                                      </p:to>
                                    </p:set>
                                    <p:animEffect transition="in" filter="fade">
                                      <p:cBhvr>
                                        <p:cTn id="37" dur="500"/>
                                        <p:tgtEl>
                                          <p:spTgt spid="33">
                                            <p:bg/>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3">
                                            <p:txEl>
                                              <p:pRg st="0" end="0"/>
                                            </p:txEl>
                                          </p:spTgt>
                                        </p:tgtEl>
                                        <p:attrNameLst>
                                          <p:attrName>style.visibility</p:attrName>
                                        </p:attrNameLst>
                                      </p:cBhvr>
                                      <p:to>
                                        <p:strVal val="visible"/>
                                      </p:to>
                                    </p:set>
                                    <p:animEffect transition="in" filter="fade">
                                      <p:cBhvr>
                                        <p:cTn id="42" dur="500"/>
                                        <p:tgtEl>
                                          <p:spTgt spid="3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4">
                                            <p:bg/>
                                          </p:spTgt>
                                        </p:tgtEl>
                                        <p:attrNameLst>
                                          <p:attrName>style.visibility</p:attrName>
                                        </p:attrNameLst>
                                      </p:cBhvr>
                                      <p:to>
                                        <p:strVal val="visible"/>
                                      </p:to>
                                    </p:set>
                                    <p:animEffect transition="in" filter="fade">
                                      <p:cBhvr>
                                        <p:cTn id="47" dur="500"/>
                                        <p:tgtEl>
                                          <p:spTgt spid="34">
                                            <p:bg/>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4">
                                            <p:txEl>
                                              <p:pRg st="0" end="0"/>
                                            </p:txEl>
                                          </p:spTgt>
                                        </p:tgtEl>
                                        <p:attrNameLst>
                                          <p:attrName>style.visibility</p:attrName>
                                        </p:attrNameLst>
                                      </p:cBhvr>
                                      <p:to>
                                        <p:strVal val="visible"/>
                                      </p:to>
                                    </p:set>
                                    <p:animEffect transition="in" filter="fade">
                                      <p:cBhvr>
                                        <p:cTn id="52" dur="500"/>
                                        <p:tgtEl>
                                          <p:spTgt spid="3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6">
                                            <p:bg/>
                                          </p:spTgt>
                                        </p:tgtEl>
                                        <p:attrNameLst>
                                          <p:attrName>style.visibility</p:attrName>
                                        </p:attrNameLst>
                                      </p:cBhvr>
                                      <p:to>
                                        <p:strVal val="visible"/>
                                      </p:to>
                                    </p:set>
                                    <p:animEffect transition="in" filter="fade">
                                      <p:cBhvr>
                                        <p:cTn id="57" dur="500"/>
                                        <p:tgtEl>
                                          <p:spTgt spid="36">
                                            <p:bg/>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6">
                                            <p:txEl>
                                              <p:pRg st="0" end="0"/>
                                            </p:txEl>
                                          </p:spTgt>
                                        </p:tgtEl>
                                        <p:attrNameLst>
                                          <p:attrName>style.visibility</p:attrName>
                                        </p:attrNameLst>
                                      </p:cBhvr>
                                      <p:to>
                                        <p:strVal val="visible"/>
                                      </p:to>
                                    </p:set>
                                    <p:animEffect transition="in" filter="fade">
                                      <p:cBhvr>
                                        <p:cTn id="62" dur="500"/>
                                        <p:tgtEl>
                                          <p:spTgt spid="36">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7">
                                            <p:bg/>
                                          </p:spTgt>
                                        </p:tgtEl>
                                        <p:attrNameLst>
                                          <p:attrName>style.visibility</p:attrName>
                                        </p:attrNameLst>
                                      </p:cBhvr>
                                      <p:to>
                                        <p:strVal val="visible"/>
                                      </p:to>
                                    </p:set>
                                    <p:animEffect transition="in" filter="fade">
                                      <p:cBhvr>
                                        <p:cTn id="67" dur="500"/>
                                        <p:tgtEl>
                                          <p:spTgt spid="37">
                                            <p:bg/>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7">
                                            <p:txEl>
                                              <p:pRg st="0" end="0"/>
                                            </p:txEl>
                                          </p:spTgt>
                                        </p:tgtEl>
                                        <p:attrNameLst>
                                          <p:attrName>style.visibility</p:attrName>
                                        </p:attrNameLst>
                                      </p:cBhvr>
                                      <p:to>
                                        <p:strVal val="visible"/>
                                      </p:to>
                                    </p:set>
                                    <p:animEffect transition="in" filter="fade">
                                      <p:cBhvr>
                                        <p:cTn id="72" dur="500"/>
                                        <p:tgtEl>
                                          <p:spTgt spid="37">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8">
                                            <p:bg/>
                                          </p:spTgt>
                                        </p:tgtEl>
                                        <p:attrNameLst>
                                          <p:attrName>style.visibility</p:attrName>
                                        </p:attrNameLst>
                                      </p:cBhvr>
                                      <p:to>
                                        <p:strVal val="visible"/>
                                      </p:to>
                                    </p:set>
                                    <p:animEffect transition="in" filter="fade">
                                      <p:cBhvr>
                                        <p:cTn id="77" dur="500"/>
                                        <p:tgtEl>
                                          <p:spTgt spid="38">
                                            <p:bg/>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8">
                                            <p:txEl>
                                              <p:pRg st="0" end="0"/>
                                            </p:txEl>
                                          </p:spTgt>
                                        </p:tgtEl>
                                        <p:attrNameLst>
                                          <p:attrName>style.visibility</p:attrName>
                                        </p:attrNameLst>
                                      </p:cBhvr>
                                      <p:to>
                                        <p:strVal val="visible"/>
                                      </p:to>
                                    </p:set>
                                    <p:animEffect transition="in" filter="fade">
                                      <p:cBhvr>
                                        <p:cTn id="82" dur="500"/>
                                        <p:tgtEl>
                                          <p:spTgt spid="38">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9">
                                            <p:bg/>
                                          </p:spTgt>
                                        </p:tgtEl>
                                        <p:attrNameLst>
                                          <p:attrName>style.visibility</p:attrName>
                                        </p:attrNameLst>
                                      </p:cBhvr>
                                      <p:to>
                                        <p:strVal val="visible"/>
                                      </p:to>
                                    </p:set>
                                    <p:animEffect transition="in" filter="fade">
                                      <p:cBhvr>
                                        <p:cTn id="87" dur="500"/>
                                        <p:tgtEl>
                                          <p:spTgt spid="39">
                                            <p:bg/>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9">
                                            <p:txEl>
                                              <p:pRg st="0" end="0"/>
                                            </p:txEl>
                                          </p:spTgt>
                                        </p:tgtEl>
                                        <p:attrNameLst>
                                          <p:attrName>style.visibility</p:attrName>
                                        </p:attrNameLst>
                                      </p:cBhvr>
                                      <p:to>
                                        <p:strVal val="visible"/>
                                      </p:to>
                                    </p:set>
                                    <p:animEffect transition="in" filter="fade">
                                      <p:cBhvr>
                                        <p:cTn id="92"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32" grpId="0" build="p" animBg="1"/>
      <p:bldP spid="33" grpId="0" build="p" animBg="1"/>
      <p:bldP spid="34" grpId="0" build="p" animBg="1"/>
      <p:bldP spid="36" grpId="0" build="p" animBg="1"/>
      <p:bldP spid="37" grpId="0" build="p" animBg="1"/>
      <p:bldP spid="38" grpId="0" build="p" animBg="1"/>
      <p:bldP spid="39"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4000" b="1" dirty="0" smtClean="0"/>
              <a:t>CONCLUSIONES</a:t>
            </a:r>
            <a:endParaRPr lang="es-EC" sz="4000" b="1" dirty="0"/>
          </a:p>
        </p:txBody>
      </p:sp>
      <p:sp>
        <p:nvSpPr>
          <p:cNvPr id="3" name="Marcador de contenido 2"/>
          <p:cNvSpPr>
            <a:spLocks noGrp="1"/>
          </p:cNvSpPr>
          <p:nvPr>
            <p:ph idx="1"/>
          </p:nvPr>
        </p:nvSpPr>
        <p:spPr>
          <a:xfrm>
            <a:off x="457200" y="1600200"/>
            <a:ext cx="8229600" cy="4966855"/>
          </a:xfrm>
        </p:spPr>
        <p:txBody>
          <a:bodyPr>
            <a:normAutofit fontScale="55000" lnSpcReduction="20000"/>
          </a:bodyPr>
          <a:lstStyle/>
          <a:p>
            <a:pPr algn="just"/>
            <a:r>
              <a:rPr lang="es-EC" dirty="0"/>
              <a:t>Al realizar los procesos en la herramienta de minería de Datos </a:t>
            </a:r>
            <a:r>
              <a:rPr lang="es-EC" dirty="0" err="1"/>
              <a:t>Rapidminer</a:t>
            </a:r>
            <a:r>
              <a:rPr lang="es-EC" dirty="0"/>
              <a:t> se determinó que la población entre el rango de 25 y 45 años no utiliza frecuentemente los medios tecnológicos, También se realizó un análisis con la herramienta Excel que nos permitió determinar si existe una estrecha relación entre las variables estudiadas es decir Nivel Económico, Nivel de Instrucción, género que al relacionarles; la brecha de aprendizaje de la ciudadanía con el uso de la tecnología es muy grande, ya que tanto hombres como mujeres no participan activamente con el portal web. </a:t>
            </a:r>
            <a:endParaRPr lang="es-ES" dirty="0"/>
          </a:p>
          <a:p>
            <a:pPr algn="just"/>
            <a:r>
              <a:rPr lang="es-EC" dirty="0"/>
              <a:t>La limpieza de datos y selección de los mismos son de mucha importancia para las predicciones, y determinación de los resultados. </a:t>
            </a:r>
            <a:endParaRPr lang="es-ES" dirty="0"/>
          </a:p>
          <a:p>
            <a:pPr algn="just"/>
            <a:r>
              <a:rPr lang="es-EC" dirty="0"/>
              <a:t>La metodología CRISP-DM es una guía muy detallada que permite llevar el control y alcanzar de los objetivos de la minería de datos paso a paso de esta manera la corrección de los datos atípicos permitió tener predicciones más acertadas a la realidad. </a:t>
            </a:r>
            <a:endParaRPr lang="es-ES" dirty="0"/>
          </a:p>
          <a:p>
            <a:pPr algn="just"/>
            <a:r>
              <a:rPr lang="es-EC" dirty="0" err="1"/>
              <a:t>Rapidminer</a:t>
            </a:r>
            <a:r>
              <a:rPr lang="es-EC" dirty="0"/>
              <a:t> nos proporciona una interfaz de visualización y procesamiento de datos para realizar operaciones de entrada y salida, con los indicadores ya mencionados durante el estudio.</a:t>
            </a:r>
            <a:endParaRPr lang="es-ES" dirty="0"/>
          </a:p>
          <a:p>
            <a:pPr algn="just"/>
            <a:r>
              <a:rPr lang="es-EC" dirty="0"/>
              <a:t>Mediante algoritmos que permiten tener una mejor calidad de datos y así mejores resultados, el programa </a:t>
            </a:r>
            <a:r>
              <a:rPr lang="es-EC" dirty="0" err="1"/>
              <a:t>Rapidminer</a:t>
            </a:r>
            <a:r>
              <a:rPr lang="es-EC" dirty="0"/>
              <a:t> es una herramienta interactiva que nos permite determinar un buen análisis de los datos.</a:t>
            </a:r>
            <a:endParaRPr lang="es-ES" dirty="0"/>
          </a:p>
          <a:p>
            <a:endParaRPr lang="es-EC" dirty="0"/>
          </a:p>
          <a:p>
            <a:endParaRPr lang="es-EC" dirty="0"/>
          </a:p>
        </p:txBody>
      </p:sp>
    </p:spTree>
    <p:extLst>
      <p:ext uri="{BB962C8B-B14F-4D97-AF65-F5344CB8AC3E}">
        <p14:creationId xmlns:p14="http://schemas.microsoft.com/office/powerpoint/2010/main" val="719942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4000" b="1" dirty="0" smtClean="0"/>
              <a:t>LINEAS DE TRABAJO FUTURO</a:t>
            </a:r>
            <a:endParaRPr lang="es-EC" sz="4000" b="1" dirty="0"/>
          </a:p>
        </p:txBody>
      </p:sp>
      <p:sp>
        <p:nvSpPr>
          <p:cNvPr id="3" name="Marcador de contenido 2"/>
          <p:cNvSpPr>
            <a:spLocks noGrp="1"/>
          </p:cNvSpPr>
          <p:nvPr>
            <p:ph idx="1"/>
          </p:nvPr>
        </p:nvSpPr>
        <p:spPr>
          <a:xfrm>
            <a:off x="457200" y="1600200"/>
            <a:ext cx="8229600" cy="4715933"/>
          </a:xfrm>
        </p:spPr>
        <p:txBody>
          <a:bodyPr>
            <a:normAutofit fontScale="85000" lnSpcReduction="10000"/>
          </a:bodyPr>
          <a:lstStyle/>
          <a:p>
            <a:r>
              <a:rPr lang="es-EC" dirty="0"/>
              <a:t>Se recomienda por tanto utilizar minería de datos para realizar la proyección de todos los datos, en nuestro caso la proyección de cada una de las preguntas realizadas en la encuesta ya que al realizar el cálculo sobre la población total y obtener la muestra nos permitió saber cuál es la satisfacción de la ciudadanía a través del portal sobre los servicios. </a:t>
            </a:r>
            <a:endParaRPr lang="es-ES" dirty="0"/>
          </a:p>
          <a:p>
            <a:r>
              <a:rPr lang="es-EC" dirty="0"/>
              <a:t>Si se desea implementar este tipo de reportes para la Concejalía del Municipio de Quito se debería obtener cada 3 o 6 meses información de las últimas solicitudes ingresada para poder ver cuál es la frecuencia del uso del portal al igual que la satisfacción de la ciudadanía. </a:t>
            </a:r>
          </a:p>
          <a:p>
            <a:endParaRPr lang="es-EC" dirty="0"/>
          </a:p>
        </p:txBody>
      </p:sp>
    </p:spTree>
    <p:extLst>
      <p:ext uri="{BB962C8B-B14F-4D97-AF65-F5344CB8AC3E}">
        <p14:creationId xmlns:p14="http://schemas.microsoft.com/office/powerpoint/2010/main" val="3670050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66255" y="284018"/>
            <a:ext cx="8229600" cy="2085109"/>
          </a:xfrm>
        </p:spPr>
        <p:txBody>
          <a:bodyPr>
            <a:normAutofit lnSpcReduction="10000"/>
          </a:bodyPr>
          <a:lstStyle/>
          <a:p>
            <a:pPr>
              <a:buFont typeface="Wingdings" panose="05000000000000000000" pitchFamily="2" charset="2"/>
              <a:buChar char="§"/>
            </a:pPr>
            <a:r>
              <a:rPr lang="es-EC" sz="2800" dirty="0" smtClean="0"/>
              <a:t>Antecedentes</a:t>
            </a:r>
          </a:p>
          <a:p>
            <a:pPr marL="0" indent="0" algn="just">
              <a:buNone/>
            </a:pPr>
            <a:r>
              <a:rPr lang="es-EC" sz="1800" dirty="0" smtClean="0"/>
              <a:t>Los algoritmos de minería de datos y de inteligencia de negocios  permiten modelos </a:t>
            </a:r>
            <a:r>
              <a:rPr lang="es-EC" sz="1400" dirty="0" smtClean="0"/>
              <a:t>de </a:t>
            </a:r>
            <a:r>
              <a:rPr lang="es-EC" sz="1600" dirty="0" smtClean="0"/>
              <a:t>solución para necesidades institucionales en el manejo de información. En este contexto se tienen herramientas, técnicas, metodologías para la aplicación de estos modelos basados en BI</a:t>
            </a:r>
          </a:p>
          <a:p>
            <a:pPr marL="0" indent="0" algn="just">
              <a:buNone/>
            </a:pPr>
            <a:r>
              <a:rPr lang="es-EC" sz="1600" b="1" i="1" u="sng" dirty="0" smtClean="0"/>
              <a:t>Herramientas</a:t>
            </a:r>
            <a:r>
              <a:rPr lang="es-EC" sz="1600" dirty="0" smtClean="0"/>
              <a:t>: Rapid </a:t>
            </a:r>
            <a:r>
              <a:rPr lang="es-EC" sz="1600" dirty="0" err="1" smtClean="0"/>
              <a:t>miner</a:t>
            </a:r>
            <a:r>
              <a:rPr lang="es-EC" sz="1600" dirty="0" smtClean="0"/>
              <a:t>, </a:t>
            </a:r>
            <a:r>
              <a:rPr lang="es-EC" sz="1600" dirty="0" err="1" smtClean="0"/>
              <a:t>weka</a:t>
            </a:r>
            <a:r>
              <a:rPr lang="es-EC" sz="1600" dirty="0" smtClean="0"/>
              <a:t> y otras de las cuales se selecciona Rapid </a:t>
            </a:r>
            <a:r>
              <a:rPr lang="es-EC" sz="1600" dirty="0" err="1" smtClean="0"/>
              <a:t>miner</a:t>
            </a:r>
            <a:endParaRPr lang="es-EC" sz="1600" dirty="0" smtClean="0"/>
          </a:p>
          <a:p>
            <a:pPr marL="0" lvl="1" indent="0" algn="just">
              <a:buNone/>
            </a:pPr>
            <a:r>
              <a:rPr lang="es-EC" sz="1600" b="1" u="sng" dirty="0" smtClean="0"/>
              <a:t>Metodologías</a:t>
            </a:r>
            <a:r>
              <a:rPr lang="es-EC" sz="1600" dirty="0" smtClean="0"/>
              <a:t>: CRISP-MD: </a:t>
            </a:r>
            <a:r>
              <a:rPr lang="en-US" sz="1600" dirty="0"/>
              <a:t>Cross Industry Standard Process for Data Mining) </a:t>
            </a:r>
            <a:r>
              <a:rPr lang="en-US" sz="1600" dirty="0" err="1" smtClean="0"/>
              <a:t>es</a:t>
            </a:r>
            <a:r>
              <a:rPr lang="en-US" sz="1600" dirty="0" smtClean="0"/>
              <a:t> </a:t>
            </a:r>
            <a:r>
              <a:rPr lang="en-US" sz="1600" dirty="0" err="1" smtClean="0"/>
              <a:t>seleccionada</a:t>
            </a:r>
            <a:r>
              <a:rPr lang="en-US" sz="1600" dirty="0" smtClean="0"/>
              <a:t> </a:t>
            </a:r>
            <a:r>
              <a:rPr lang="en-US" sz="1600" dirty="0" err="1" smtClean="0"/>
              <a:t>por</a:t>
            </a:r>
            <a:r>
              <a:rPr lang="en-US" sz="1600" dirty="0" smtClean="0"/>
              <a:t> </a:t>
            </a:r>
            <a:r>
              <a:rPr lang="en-US" sz="1600" dirty="0" err="1" smtClean="0"/>
              <a:t>sus</a:t>
            </a:r>
            <a:r>
              <a:rPr lang="en-US" sz="1600" dirty="0" smtClean="0"/>
              <a:t> </a:t>
            </a:r>
            <a:r>
              <a:rPr lang="en-US" sz="1600" dirty="0" err="1" smtClean="0"/>
              <a:t>fases</a:t>
            </a:r>
            <a:r>
              <a:rPr lang="en-US" sz="1600" dirty="0" smtClean="0"/>
              <a:t>, </a:t>
            </a:r>
            <a:r>
              <a:rPr lang="en-US" sz="1600" dirty="0" err="1" smtClean="0"/>
              <a:t>facilidad</a:t>
            </a:r>
            <a:r>
              <a:rPr lang="en-US" sz="1600" dirty="0" smtClean="0"/>
              <a:t>, </a:t>
            </a:r>
            <a:r>
              <a:rPr lang="en-US" sz="1600" dirty="0" err="1" smtClean="0"/>
              <a:t>amigabilidad</a:t>
            </a:r>
            <a:r>
              <a:rPr lang="en-US" sz="1600" dirty="0" smtClean="0"/>
              <a:t> y </a:t>
            </a:r>
            <a:r>
              <a:rPr lang="en-US" sz="1600" dirty="0" err="1" smtClean="0"/>
              <a:t>abstracción</a:t>
            </a:r>
            <a:r>
              <a:rPr lang="en-US" sz="1600" dirty="0" smtClean="0"/>
              <a:t> conceptual </a:t>
            </a:r>
            <a:r>
              <a:rPr lang="en-US" sz="1600" dirty="0" err="1" smtClean="0"/>
              <a:t>en</a:t>
            </a:r>
            <a:r>
              <a:rPr lang="en-US" sz="1600" dirty="0" smtClean="0"/>
              <a:t> las </a:t>
            </a:r>
            <a:r>
              <a:rPr lang="en-US" sz="1600" dirty="0" err="1" smtClean="0"/>
              <a:t>herramientas</a:t>
            </a:r>
            <a:r>
              <a:rPr lang="en-US" sz="1600" dirty="0" smtClean="0"/>
              <a:t> </a:t>
            </a:r>
            <a:r>
              <a:rPr lang="en-US" sz="1600" dirty="0" err="1" smtClean="0"/>
              <a:t>usadas</a:t>
            </a:r>
            <a:r>
              <a:rPr lang="en-US" sz="1600" dirty="0" smtClean="0"/>
              <a:t>.</a:t>
            </a:r>
          </a:p>
          <a:p>
            <a:pPr marL="0" lvl="1" indent="0">
              <a:buNone/>
            </a:pPr>
            <a:endParaRPr lang="en-US" sz="1800" dirty="0"/>
          </a:p>
          <a:p>
            <a:pPr marL="0" indent="0">
              <a:buNone/>
            </a:pPr>
            <a:endParaRPr lang="es-EC" sz="1800" dirty="0" smtClean="0"/>
          </a:p>
        </p:txBody>
      </p:sp>
      <p:pic>
        <p:nvPicPr>
          <p:cNvPr id="4" name="Imagen 3"/>
          <p:cNvPicPr/>
          <p:nvPr/>
        </p:nvPicPr>
        <p:blipFill rotWithShape="1">
          <a:blip r:embed="rId2"/>
          <a:srcRect l="33494" t="30266" r="34455" b="23033"/>
          <a:stretch/>
        </p:blipFill>
        <p:spPr bwMode="auto">
          <a:xfrm>
            <a:off x="609600" y="2576945"/>
            <a:ext cx="8077200" cy="41147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98878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fontScale="92500" lnSpcReduction="20000"/>
          </a:bodyPr>
          <a:lstStyle/>
          <a:p>
            <a:pPr marL="0" indent="0">
              <a:buNone/>
            </a:pPr>
            <a:r>
              <a:rPr lang="es-EC" sz="2800" b="1" i="1" u="sng" dirty="0" smtClean="0"/>
              <a:t>Problema: </a:t>
            </a:r>
            <a:r>
              <a:rPr lang="es-ES" sz="2800" dirty="0"/>
              <a:t>gobiernos locales tienen un nivel de dificultad en la formulación del uso de la tecnología en la participación ciudadana </a:t>
            </a:r>
            <a:r>
              <a:rPr lang="es-ES" sz="2800" dirty="0" smtClean="0"/>
              <a:t>y la falta </a:t>
            </a:r>
            <a:r>
              <a:rPr lang="es-ES" sz="2800" dirty="0"/>
              <a:t>de existencia de un sistema de minería de datos para ayudar en los niveles de medición del uso de la tecnología en relación a variables básicas de análisis y procesamiento de la </a:t>
            </a:r>
            <a:r>
              <a:rPr lang="es-ES" sz="2800" dirty="0" smtClean="0"/>
              <a:t>información</a:t>
            </a:r>
          </a:p>
          <a:p>
            <a:pPr marL="0" indent="0">
              <a:buNone/>
            </a:pPr>
            <a:r>
              <a:rPr lang="es-EC" sz="2800" b="1" i="1" u="sng" dirty="0" smtClean="0"/>
              <a:t>Solución</a:t>
            </a:r>
            <a:r>
              <a:rPr lang="es-EC" sz="2800" dirty="0" smtClean="0"/>
              <a:t> : La </a:t>
            </a:r>
            <a:r>
              <a:rPr lang="es-EC" sz="2800" dirty="0"/>
              <a:t>aplicación de técnicas y algoritmos de minería de datos permiten resolver la problemática de falta de inter acción entre la labor de los gobiernos locales y la participación ciudadana a través del uso de la tecnología y la socialización de muestras de población con indicadores de medición para procesar la información de forma inteligente</a:t>
            </a:r>
          </a:p>
          <a:p>
            <a:pPr marL="0" indent="0">
              <a:buNone/>
            </a:pPr>
            <a:endParaRPr lang="es-EC" sz="2800" dirty="0" smtClean="0"/>
          </a:p>
        </p:txBody>
      </p:sp>
      <p:sp>
        <p:nvSpPr>
          <p:cNvPr id="5" name="CuadroTexto 4"/>
          <p:cNvSpPr txBox="1"/>
          <p:nvPr/>
        </p:nvSpPr>
        <p:spPr>
          <a:xfrm>
            <a:off x="678873" y="595745"/>
            <a:ext cx="3380509" cy="523220"/>
          </a:xfrm>
          <a:prstGeom prst="rect">
            <a:avLst/>
          </a:prstGeom>
          <a:noFill/>
        </p:spPr>
        <p:txBody>
          <a:bodyPr wrap="square" rtlCol="0">
            <a:spAutoFit/>
          </a:bodyPr>
          <a:lstStyle/>
          <a:p>
            <a:r>
              <a:rPr lang="es-EC" sz="2800" b="1" dirty="0" smtClean="0"/>
              <a:t>Problema a resolver</a:t>
            </a:r>
            <a:endParaRPr lang="en-US" sz="2800" b="1" dirty="0"/>
          </a:p>
        </p:txBody>
      </p:sp>
    </p:spTree>
    <p:extLst>
      <p:ext uri="{BB962C8B-B14F-4D97-AF65-F5344CB8AC3E}">
        <p14:creationId xmlns:p14="http://schemas.microsoft.com/office/powerpoint/2010/main" val="4071887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959219767"/>
              </p:ext>
            </p:extLst>
          </p:nvPr>
        </p:nvGraphicFramePr>
        <p:xfrm>
          <a:off x="401783" y="1289676"/>
          <a:ext cx="5675744" cy="2277364"/>
        </p:xfrm>
        <a:graphic>
          <a:graphicData uri="http://schemas.openxmlformats.org/drawingml/2006/table">
            <a:tbl>
              <a:tblPr firstRow="1" firstCol="1" bandRow="1">
                <a:tableStyleId>{5C22544A-7EE6-4342-B048-85BDC9FD1C3A}</a:tableStyleId>
              </a:tblPr>
              <a:tblGrid>
                <a:gridCol w="2356188">
                  <a:extLst>
                    <a:ext uri="{9D8B030D-6E8A-4147-A177-3AD203B41FA5}">
                      <a16:colId xmlns:a16="http://schemas.microsoft.com/office/drawing/2014/main" val="3060069099"/>
                    </a:ext>
                  </a:extLst>
                </a:gridCol>
                <a:gridCol w="2356188">
                  <a:extLst>
                    <a:ext uri="{9D8B030D-6E8A-4147-A177-3AD203B41FA5}">
                      <a16:colId xmlns:a16="http://schemas.microsoft.com/office/drawing/2014/main" val="4075236018"/>
                    </a:ext>
                  </a:extLst>
                </a:gridCol>
                <a:gridCol w="963368">
                  <a:extLst>
                    <a:ext uri="{9D8B030D-6E8A-4147-A177-3AD203B41FA5}">
                      <a16:colId xmlns:a16="http://schemas.microsoft.com/office/drawing/2014/main" val="217885853"/>
                    </a:ext>
                  </a:extLst>
                </a:gridCol>
              </a:tblGrid>
              <a:tr h="209550">
                <a:tc rowSpan="10">
                  <a:txBody>
                    <a:bodyPr/>
                    <a:lstStyle/>
                    <a:p>
                      <a:pPr algn="ctr">
                        <a:lnSpc>
                          <a:spcPct val="107000"/>
                        </a:lnSpc>
                        <a:spcAft>
                          <a:spcPts val="0"/>
                        </a:spcAft>
                      </a:pPr>
                      <a:r>
                        <a:rPr lang="es-ES" sz="1200" dirty="0">
                          <a:effectLst/>
                        </a:rPr>
                        <a:t>QUITUMBE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es-ES" sz="1200">
                          <a:effectLst/>
                        </a:rPr>
                        <a:t>Población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es-ES" sz="1200">
                          <a:effectLst/>
                        </a:rPr>
                        <a:t>Total población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72841558"/>
                  </a:ext>
                </a:extLst>
              </a:tr>
              <a:tr h="209550">
                <a:tc vMerge="1">
                  <a:txBody>
                    <a:bodyPr/>
                    <a:lstStyle/>
                    <a:p>
                      <a:endParaRPr lang="en-US"/>
                    </a:p>
                  </a:txBody>
                  <a:tcPr/>
                </a:tc>
                <a:tc>
                  <a:txBody>
                    <a:bodyPr/>
                    <a:lstStyle/>
                    <a:p>
                      <a:pPr algn="just">
                        <a:lnSpc>
                          <a:spcPct val="107000"/>
                        </a:lnSpc>
                        <a:spcAft>
                          <a:spcPts val="0"/>
                        </a:spcAft>
                      </a:pPr>
                      <a:r>
                        <a:rPr lang="es-ES" sz="1200">
                          <a:effectLst/>
                        </a:rPr>
                        <a:t>PUEBLO SOLO PUEBLO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es-ES" sz="1200">
                          <a:effectLst/>
                        </a:rPr>
                        <a:t>4.796,00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39636201"/>
                  </a:ext>
                </a:extLst>
              </a:tr>
              <a:tr h="209550">
                <a:tc vMerge="1">
                  <a:txBody>
                    <a:bodyPr/>
                    <a:lstStyle/>
                    <a:p>
                      <a:endParaRPr lang="en-US"/>
                    </a:p>
                  </a:txBody>
                  <a:tcPr/>
                </a:tc>
                <a:tc>
                  <a:txBody>
                    <a:bodyPr/>
                    <a:lstStyle/>
                    <a:p>
                      <a:pPr algn="just">
                        <a:lnSpc>
                          <a:spcPct val="107000"/>
                        </a:lnSpc>
                        <a:spcAft>
                          <a:spcPts val="0"/>
                        </a:spcAft>
                      </a:pPr>
                      <a:r>
                        <a:rPr lang="es-ES" sz="1200">
                          <a:effectLst/>
                        </a:rPr>
                        <a:t>EJERCITO NACIONAL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es-ES" sz="1200">
                          <a:effectLst/>
                        </a:rPr>
                        <a:t>4.141,00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894803033"/>
                  </a:ext>
                </a:extLst>
              </a:tr>
              <a:tr h="209550">
                <a:tc vMerge="1">
                  <a:txBody>
                    <a:bodyPr/>
                    <a:lstStyle/>
                    <a:p>
                      <a:endParaRPr lang="en-US"/>
                    </a:p>
                  </a:txBody>
                  <a:tcPr/>
                </a:tc>
                <a:tc>
                  <a:txBody>
                    <a:bodyPr/>
                    <a:lstStyle/>
                    <a:p>
                      <a:pPr algn="just">
                        <a:lnSpc>
                          <a:spcPct val="107000"/>
                        </a:lnSpc>
                        <a:spcAft>
                          <a:spcPts val="0"/>
                        </a:spcAft>
                      </a:pPr>
                      <a:r>
                        <a:rPr lang="es-ES" sz="1200">
                          <a:effectLst/>
                        </a:rPr>
                        <a:t>SALVADOR ALLENDE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es-ES" sz="1200">
                          <a:effectLst/>
                        </a:rPr>
                        <a:t>4.248,00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144600765"/>
                  </a:ext>
                </a:extLst>
              </a:tr>
              <a:tr h="209550">
                <a:tc vMerge="1">
                  <a:txBody>
                    <a:bodyPr/>
                    <a:lstStyle/>
                    <a:p>
                      <a:endParaRPr lang="en-US"/>
                    </a:p>
                  </a:txBody>
                  <a:tcPr/>
                </a:tc>
                <a:tc>
                  <a:txBody>
                    <a:bodyPr/>
                    <a:lstStyle/>
                    <a:p>
                      <a:pPr algn="just">
                        <a:lnSpc>
                          <a:spcPct val="107000"/>
                        </a:lnSpc>
                        <a:spcAft>
                          <a:spcPts val="0"/>
                        </a:spcAft>
                      </a:pPr>
                      <a:r>
                        <a:rPr lang="es-ES" sz="1200">
                          <a:effectLst/>
                        </a:rPr>
                        <a:t>EL VERGEL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es-ES" sz="1200">
                          <a:effectLst/>
                        </a:rPr>
                        <a:t>3.111,00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74141470"/>
                  </a:ext>
                </a:extLst>
              </a:tr>
              <a:tr h="209550">
                <a:tc vMerge="1">
                  <a:txBody>
                    <a:bodyPr/>
                    <a:lstStyle/>
                    <a:p>
                      <a:endParaRPr lang="en-US"/>
                    </a:p>
                  </a:txBody>
                  <a:tcPr/>
                </a:tc>
                <a:tc>
                  <a:txBody>
                    <a:bodyPr/>
                    <a:lstStyle/>
                    <a:p>
                      <a:pPr algn="just">
                        <a:lnSpc>
                          <a:spcPct val="107000"/>
                        </a:lnSpc>
                        <a:spcAft>
                          <a:spcPts val="0"/>
                        </a:spcAft>
                      </a:pPr>
                      <a:r>
                        <a:rPr lang="es-ES" sz="1200">
                          <a:effectLst/>
                        </a:rPr>
                        <a:t>NUEVOS HORIZONTES DEL SUR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es-ES" sz="1200">
                          <a:effectLst/>
                        </a:rPr>
                        <a:t>1.445,00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462531830"/>
                  </a:ext>
                </a:extLst>
              </a:tr>
              <a:tr h="209550">
                <a:tc vMerge="1">
                  <a:txBody>
                    <a:bodyPr/>
                    <a:lstStyle/>
                    <a:p>
                      <a:endParaRPr lang="en-US"/>
                    </a:p>
                  </a:txBody>
                  <a:tcPr/>
                </a:tc>
                <a:tc>
                  <a:txBody>
                    <a:bodyPr/>
                    <a:lstStyle/>
                    <a:p>
                      <a:pPr algn="just">
                        <a:lnSpc>
                          <a:spcPct val="107000"/>
                        </a:lnSpc>
                        <a:spcAft>
                          <a:spcPts val="0"/>
                        </a:spcAft>
                      </a:pPr>
                      <a:r>
                        <a:rPr lang="es-ES" sz="1200">
                          <a:effectLst/>
                        </a:rPr>
                        <a:t>PUEBLO UNIDO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es-ES" sz="1200">
                          <a:effectLst/>
                        </a:rPr>
                        <a:t>2.129,00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312530456"/>
                  </a:ext>
                </a:extLst>
              </a:tr>
              <a:tr h="209550">
                <a:tc vMerge="1">
                  <a:txBody>
                    <a:bodyPr/>
                    <a:lstStyle/>
                    <a:p>
                      <a:endParaRPr lang="en-US"/>
                    </a:p>
                  </a:txBody>
                  <a:tcPr/>
                </a:tc>
                <a:tc>
                  <a:txBody>
                    <a:bodyPr/>
                    <a:lstStyle/>
                    <a:p>
                      <a:pPr algn="just">
                        <a:lnSpc>
                          <a:spcPct val="107000"/>
                        </a:lnSpc>
                        <a:spcAft>
                          <a:spcPts val="0"/>
                        </a:spcAft>
                      </a:pPr>
                      <a:r>
                        <a:rPr lang="es-ES" sz="1200">
                          <a:effectLst/>
                        </a:rPr>
                        <a:t>QUITUMBE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es-ES" sz="1200">
                          <a:effectLst/>
                        </a:rPr>
                        <a:t>6.600,00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34786849"/>
                  </a:ext>
                </a:extLst>
              </a:tr>
              <a:tr h="209550">
                <a:tc vMerge="1">
                  <a:txBody>
                    <a:bodyPr/>
                    <a:lstStyle/>
                    <a:p>
                      <a:endParaRPr lang="en-US"/>
                    </a:p>
                  </a:txBody>
                  <a:tcPr/>
                </a:tc>
                <a:tc>
                  <a:txBody>
                    <a:bodyPr/>
                    <a:lstStyle/>
                    <a:p>
                      <a:pPr algn="just">
                        <a:lnSpc>
                          <a:spcPct val="107000"/>
                        </a:lnSpc>
                        <a:spcAft>
                          <a:spcPts val="0"/>
                        </a:spcAft>
                      </a:pPr>
                      <a:r>
                        <a:rPr lang="es-ES" sz="1200">
                          <a:effectLst/>
                        </a:rPr>
                        <a:t>QUITUMBE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es-ES" sz="1200">
                          <a:effectLst/>
                        </a:rPr>
                        <a:t>6.175,00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628157"/>
                  </a:ext>
                </a:extLst>
              </a:tr>
              <a:tr h="209550">
                <a:tc vMerge="1">
                  <a:txBody>
                    <a:bodyPr/>
                    <a:lstStyle/>
                    <a:p>
                      <a:endParaRPr lang="en-US"/>
                    </a:p>
                  </a:txBody>
                  <a:tcPr/>
                </a:tc>
                <a:tc>
                  <a:txBody>
                    <a:bodyPr/>
                    <a:lstStyle/>
                    <a:p>
                      <a:pPr algn="just">
                        <a:lnSpc>
                          <a:spcPct val="107000"/>
                        </a:lnSpc>
                        <a:spcAft>
                          <a:spcPts val="0"/>
                        </a:spcAft>
                      </a:pPr>
                      <a:r>
                        <a:rPr lang="es-ES" sz="1200">
                          <a:effectLst/>
                        </a:rPr>
                        <a:t>Tamaño Total Muestra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es-ES" sz="1200" dirty="0">
                          <a:effectLst/>
                        </a:rPr>
                        <a:t>32.645,00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65516215"/>
                  </a:ext>
                </a:extLst>
              </a:tr>
            </a:tbl>
          </a:graphicData>
        </a:graphic>
      </p:graphicFrame>
      <p:sp>
        <p:nvSpPr>
          <p:cNvPr id="3" name="CuadroTexto 2"/>
          <p:cNvSpPr txBox="1"/>
          <p:nvPr/>
        </p:nvSpPr>
        <p:spPr>
          <a:xfrm>
            <a:off x="678873" y="595745"/>
            <a:ext cx="7148945" cy="523220"/>
          </a:xfrm>
          <a:prstGeom prst="rect">
            <a:avLst/>
          </a:prstGeom>
          <a:noFill/>
        </p:spPr>
        <p:txBody>
          <a:bodyPr wrap="square" rtlCol="0">
            <a:spAutoFit/>
          </a:bodyPr>
          <a:lstStyle/>
          <a:p>
            <a:r>
              <a:rPr lang="es-EC" sz="2800" b="1" dirty="0" smtClean="0"/>
              <a:t>Ubicación geográfica del caso de estudio</a:t>
            </a:r>
            <a:endParaRPr lang="en-US" sz="2800" b="1"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3802640" y="3748629"/>
            <a:ext cx="5078124" cy="2804192"/>
          </a:xfrm>
          <a:prstGeom prst="rect">
            <a:avLst/>
          </a:prstGeom>
          <a:noFill/>
          <a:ln>
            <a:noFill/>
          </a:ln>
        </p:spPr>
      </p:pic>
    </p:spTree>
    <p:extLst>
      <p:ext uri="{BB962C8B-B14F-4D97-AF65-F5344CB8AC3E}">
        <p14:creationId xmlns:p14="http://schemas.microsoft.com/office/powerpoint/2010/main" val="2359333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46364" y="411104"/>
            <a:ext cx="8340435" cy="627987"/>
          </a:xfrm>
        </p:spPr>
        <p:txBody>
          <a:bodyPr>
            <a:normAutofit/>
          </a:bodyPr>
          <a:lstStyle/>
          <a:p>
            <a:pPr marL="0" indent="0" algn="just">
              <a:buNone/>
            </a:pPr>
            <a:r>
              <a:rPr lang="es-EC" sz="2800" b="1" dirty="0" smtClean="0"/>
              <a:t>Población y muestra</a:t>
            </a:r>
            <a:endParaRPr lang="es-EC" sz="2800" b="1" dirty="0" smtClean="0"/>
          </a:p>
        </p:txBody>
      </p:sp>
      <p:graphicFrame>
        <p:nvGraphicFramePr>
          <p:cNvPr id="2" name="Tabla 1"/>
          <p:cNvGraphicFramePr>
            <a:graphicFrameLocks noGrp="1"/>
          </p:cNvGraphicFramePr>
          <p:nvPr>
            <p:extLst>
              <p:ext uri="{D42A27DB-BD31-4B8C-83A1-F6EECF244321}">
                <p14:modId xmlns:p14="http://schemas.microsoft.com/office/powerpoint/2010/main" val="3229314233"/>
              </p:ext>
            </p:extLst>
          </p:nvPr>
        </p:nvGraphicFramePr>
        <p:xfrm>
          <a:off x="2082799" y="3623490"/>
          <a:ext cx="6604000" cy="2884802"/>
        </p:xfrm>
        <a:graphic>
          <a:graphicData uri="http://schemas.openxmlformats.org/drawingml/2006/table">
            <a:tbl>
              <a:tblPr firstRow="1" firstCol="1" bandRow="1">
                <a:tableStyleId>{5C22544A-7EE6-4342-B048-85BDC9FD1C3A}</a:tableStyleId>
              </a:tblPr>
              <a:tblGrid>
                <a:gridCol w="2197100">
                  <a:extLst>
                    <a:ext uri="{9D8B030D-6E8A-4147-A177-3AD203B41FA5}">
                      <a16:colId xmlns:a16="http://schemas.microsoft.com/office/drawing/2014/main" val="1337394515"/>
                    </a:ext>
                  </a:extLst>
                </a:gridCol>
                <a:gridCol w="2324100">
                  <a:extLst>
                    <a:ext uri="{9D8B030D-6E8A-4147-A177-3AD203B41FA5}">
                      <a16:colId xmlns:a16="http://schemas.microsoft.com/office/drawing/2014/main" val="42561332"/>
                    </a:ext>
                  </a:extLst>
                </a:gridCol>
                <a:gridCol w="2082800">
                  <a:extLst>
                    <a:ext uri="{9D8B030D-6E8A-4147-A177-3AD203B41FA5}">
                      <a16:colId xmlns:a16="http://schemas.microsoft.com/office/drawing/2014/main" val="2173860412"/>
                    </a:ext>
                  </a:extLst>
                </a:gridCol>
              </a:tblGrid>
              <a:tr h="268834">
                <a:tc>
                  <a:txBody>
                    <a:bodyPr/>
                    <a:lstStyle/>
                    <a:p>
                      <a:pPr algn="just">
                        <a:lnSpc>
                          <a:spcPct val="107000"/>
                        </a:lnSpc>
                        <a:spcAft>
                          <a:spcPts val="0"/>
                        </a:spcAft>
                      </a:pPr>
                      <a:r>
                        <a:rPr lang="es-ES" sz="1200">
                          <a:effectLst/>
                        </a:rPr>
                        <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es-ES" sz="1200">
                          <a:effectLst/>
                        </a:rPr>
                        <a:t>0,05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es-E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261890562"/>
                  </a:ext>
                </a:extLst>
              </a:tr>
              <a:tr h="268834">
                <a:tc>
                  <a:txBody>
                    <a:bodyPr/>
                    <a:lstStyle/>
                    <a:p>
                      <a:pPr algn="just">
                        <a:lnSpc>
                          <a:spcPct val="107000"/>
                        </a:lnSpc>
                        <a:spcAft>
                          <a:spcPts val="0"/>
                        </a:spcAft>
                      </a:pPr>
                      <a:r>
                        <a:rPr lang="es-ES" sz="1200">
                          <a:effectLst/>
                        </a:rPr>
                        <a:t>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es-ES" sz="1200">
                          <a:effectLst/>
                        </a:rPr>
                        <a:t>32645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es-E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84176023"/>
                  </a:ext>
                </a:extLst>
              </a:tr>
              <a:tr h="268834">
                <a:tc>
                  <a:txBody>
                    <a:bodyPr/>
                    <a:lstStyle/>
                    <a:p>
                      <a:pPr algn="just">
                        <a:lnSpc>
                          <a:spcPct val="107000"/>
                        </a:lnSpc>
                        <a:spcAft>
                          <a:spcPts val="0"/>
                        </a:spcAft>
                      </a:pPr>
                      <a:r>
                        <a:rPr lang="el-GR" sz="1200">
                          <a:effectLst/>
                        </a:rPr>
                        <a:t>Σ</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es-ES" sz="1200">
                          <a:effectLst/>
                        </a:rPr>
                        <a:t>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es-E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63161059"/>
                  </a:ext>
                </a:extLst>
              </a:tr>
              <a:tr h="268834">
                <a:tc>
                  <a:txBody>
                    <a:bodyPr/>
                    <a:lstStyle/>
                    <a:p>
                      <a:pPr algn="just">
                        <a:lnSpc>
                          <a:spcPct val="107000"/>
                        </a:lnSpc>
                        <a:spcAft>
                          <a:spcPts val="0"/>
                        </a:spcAft>
                      </a:pPr>
                      <a:r>
                        <a:rPr lang="es-ES" sz="1200">
                          <a:effectLst/>
                        </a:rPr>
                        <a:t>Confianza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es-ES" sz="1200">
                          <a:effectLst/>
                        </a:rPr>
                        <a:t>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es-E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56355441"/>
                  </a:ext>
                </a:extLst>
              </a:tr>
              <a:tr h="782061">
                <a:tc>
                  <a:txBody>
                    <a:bodyPr/>
                    <a:lstStyle/>
                    <a:p>
                      <a:pPr algn="just">
                        <a:lnSpc>
                          <a:spcPct val="107000"/>
                        </a:lnSpc>
                        <a:spcAft>
                          <a:spcPts val="0"/>
                        </a:spcAft>
                      </a:pPr>
                      <a:r>
                        <a:rPr lang="es-ES" sz="1200">
                          <a:effectLst/>
                        </a:rPr>
                        <a:t>Área a La izquierda de -z=-1.96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es-ES" sz="1200">
                          <a:effectLst/>
                        </a:rPr>
                        <a:t>0.025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es-ES" sz="1200">
                          <a:effectLst/>
                        </a:rPr>
                        <a:t>según tabla de distribución Normal Estándar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196456396"/>
                  </a:ext>
                </a:extLst>
              </a:tr>
              <a:tr h="268834">
                <a:tc>
                  <a:txBody>
                    <a:bodyPr/>
                    <a:lstStyle/>
                    <a:p>
                      <a:pPr algn="just">
                        <a:lnSpc>
                          <a:spcPct val="107000"/>
                        </a:lnSpc>
                        <a:spcAft>
                          <a:spcPts val="0"/>
                        </a:spcAft>
                      </a:pPr>
                      <a:r>
                        <a:rPr lang="es-ES" sz="1200" dirty="0">
                          <a:effectLst/>
                        </a:rPr>
                        <a:t>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es-ES" sz="1200">
                          <a:effectLst/>
                        </a:rPr>
                        <a:t>1,96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es-E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51426591"/>
                  </a:ext>
                </a:extLst>
              </a:tr>
              <a:tr h="283986">
                <a:tc>
                  <a:txBody>
                    <a:bodyPr/>
                    <a:lstStyle/>
                    <a:p>
                      <a:pPr>
                        <a:lnSpc>
                          <a:spcPct val="150000"/>
                        </a:lnSpc>
                        <a:spcAft>
                          <a:spcPts val="0"/>
                        </a:spcAft>
                      </a:pPr>
                      <a:endParaRPr lang="es-E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just">
                        <a:lnSpc>
                          <a:spcPct val="107000"/>
                        </a:lnSpc>
                        <a:spcAft>
                          <a:spcPts val="0"/>
                        </a:spcAft>
                      </a:pPr>
                      <a:r>
                        <a:rPr lang="es-ES" sz="1200" dirty="0" smtClean="0">
                          <a:effectLst/>
                        </a:rPr>
                        <a:t>379,7033562</a:t>
                      </a:r>
                    </a:p>
                    <a:p>
                      <a:pPr algn="just">
                        <a:lnSpc>
                          <a:spcPct val="107000"/>
                        </a:lnSpc>
                        <a:spcAft>
                          <a:spcPts val="0"/>
                        </a:spcAft>
                      </a:pPr>
                      <a:endParaRPr lang="es-E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s-E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es-E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975761543"/>
                  </a:ext>
                </a:extLst>
              </a:tr>
            </a:tbl>
          </a:graphicData>
        </a:graphic>
      </p:graphicFrame>
      <p:pic>
        <p:nvPicPr>
          <p:cNvPr id="3073" name="Imagen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0509" y="5849304"/>
            <a:ext cx="2095500" cy="576439"/>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526473" y="1136073"/>
            <a:ext cx="7772400" cy="2246769"/>
          </a:xfrm>
          <a:prstGeom prst="rect">
            <a:avLst/>
          </a:prstGeom>
          <a:noFill/>
        </p:spPr>
        <p:txBody>
          <a:bodyPr wrap="square" rtlCol="0">
            <a:spAutoFit/>
          </a:bodyPr>
          <a:lstStyle/>
          <a:p>
            <a:r>
              <a:rPr lang="es-ES" sz="1400" dirty="0"/>
              <a:t>n = el tamaño de la muestra.</a:t>
            </a:r>
            <a:endParaRPr lang="en-US" sz="1400" dirty="0"/>
          </a:p>
          <a:p>
            <a:r>
              <a:rPr lang="es-ES" sz="1400" dirty="0"/>
              <a:t>N = tamaño de la población.</a:t>
            </a:r>
            <a:endParaRPr lang="en-US" sz="1400" dirty="0"/>
          </a:p>
          <a:p>
            <a:r>
              <a:rPr lang="es-ES" sz="1400" dirty="0"/>
              <a:t> Desviación estándar de la población que, generalmente cuando no se tiene su valor, suele utilizarse un valor constante de 0,5.</a:t>
            </a:r>
            <a:endParaRPr lang="en-US" sz="1400" dirty="0"/>
          </a:p>
          <a:p>
            <a:r>
              <a:rPr lang="es-ES" sz="1400" dirty="0"/>
              <a:t>Z = Valor obtenido mediante niveles de confianza. Es un valor constante que, si no se tiene su valor, se lo toma en relación al 95% de confianza equivale a 1,65 (como más usual) o en relación al 99% de confianza equivale 2,58, para la distribución normal estándar</a:t>
            </a:r>
            <a:endParaRPr lang="en-US" sz="1400" dirty="0"/>
          </a:p>
          <a:p>
            <a:r>
              <a:rPr lang="es-ES" sz="1400" dirty="0"/>
              <a:t>e = Límite aceptable de error </a:t>
            </a:r>
            <a:r>
              <a:rPr lang="es-ES" sz="1400" dirty="0" err="1"/>
              <a:t>muestral</a:t>
            </a:r>
            <a:r>
              <a:rPr lang="es-ES" sz="1400" dirty="0"/>
              <a:t> que, generalmente cuando no se tiene su valor, suele utilizarse un valor que varía entre el 1% (0,01) y 9% (0,09), (valor que queda a criterio del encuestador)</a:t>
            </a:r>
            <a:endParaRPr lang="en-US" sz="1400" dirty="0"/>
          </a:p>
          <a:p>
            <a:endParaRPr lang="en-US" sz="1400" dirty="0"/>
          </a:p>
        </p:txBody>
      </p:sp>
    </p:spTree>
    <p:extLst>
      <p:ext uri="{BB962C8B-B14F-4D97-AF65-F5344CB8AC3E}">
        <p14:creationId xmlns:p14="http://schemas.microsoft.com/office/powerpoint/2010/main" val="94015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199" y="411104"/>
            <a:ext cx="8229600" cy="4525963"/>
          </a:xfrm>
        </p:spPr>
        <p:txBody>
          <a:bodyPr>
            <a:normAutofit/>
          </a:bodyPr>
          <a:lstStyle/>
          <a:p>
            <a:pPr marL="0" indent="0" algn="just">
              <a:buNone/>
            </a:pPr>
            <a:r>
              <a:rPr lang="es-EC" sz="2800" b="1" i="1" u="sng" dirty="0" smtClean="0"/>
              <a:t>Propuesta: </a:t>
            </a:r>
            <a:r>
              <a:rPr lang="es-EC" sz="1600" dirty="0" smtClean="0"/>
              <a:t>el modelo de solución se basa en la aplicación de técnicas de minería de datos asociados a la metodología CRISP-DM, aplicando sus fases más importantes. En el análisis se obtienen variables de referencia para el estudio como son: edad, género, nivel educación, nivel económico,  nivel de uso de la tecnología, y variables derivadas de éstas. En las fases se aplican las técnicas de minería de datos, usando las herramientas  informáticas como apoyo hasta identificar los patrones de comportamiento y proponer el modelo de solución, </a:t>
            </a:r>
            <a:r>
              <a:rPr lang="es-EC" sz="1600" b="1" i="1" dirty="0" smtClean="0"/>
              <a:t> para finalmente incrementar el nivel de participación ciudadana, en base a los análisis del estudio,  </a:t>
            </a:r>
            <a:r>
              <a:rPr lang="es-EC" sz="1600" dirty="0" smtClean="0"/>
              <a:t>en la muestra del universo analizado.</a:t>
            </a:r>
          </a:p>
          <a:p>
            <a:pPr marL="0" indent="0">
              <a:buNone/>
            </a:pPr>
            <a:endParaRPr lang="es-EC" sz="2800" dirty="0" smtClean="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457199" y="2674086"/>
            <a:ext cx="5250873" cy="3858925"/>
          </a:xfrm>
          <a:prstGeom prst="rect">
            <a:avLst/>
          </a:prstGeom>
          <a:noFill/>
          <a:ln>
            <a:noFill/>
          </a:ln>
        </p:spPr>
      </p:pic>
      <p:graphicFrame>
        <p:nvGraphicFramePr>
          <p:cNvPr id="6" name="Tabla 5"/>
          <p:cNvGraphicFramePr>
            <a:graphicFrameLocks noGrp="1"/>
          </p:cNvGraphicFramePr>
          <p:nvPr>
            <p:extLst>
              <p:ext uri="{D42A27DB-BD31-4B8C-83A1-F6EECF244321}">
                <p14:modId xmlns:p14="http://schemas.microsoft.com/office/powerpoint/2010/main" val="410036807"/>
              </p:ext>
            </p:extLst>
          </p:nvPr>
        </p:nvGraphicFramePr>
        <p:xfrm>
          <a:off x="5518582" y="2826327"/>
          <a:ext cx="3357707" cy="2908713"/>
        </p:xfrm>
        <a:graphic>
          <a:graphicData uri="http://schemas.openxmlformats.org/drawingml/2006/table">
            <a:tbl>
              <a:tblPr firstRow="1" firstCol="1" bandRow="1">
                <a:tableStyleId>{912C8C85-51F0-491E-9774-3900AFEF0FD7}</a:tableStyleId>
              </a:tblPr>
              <a:tblGrid>
                <a:gridCol w="3357707">
                  <a:extLst>
                    <a:ext uri="{9D8B030D-6E8A-4147-A177-3AD203B41FA5}">
                      <a16:colId xmlns:a16="http://schemas.microsoft.com/office/drawing/2014/main" val="2651647541"/>
                    </a:ext>
                  </a:extLst>
                </a:gridCol>
              </a:tblGrid>
              <a:tr h="335621">
                <a:tc>
                  <a:txBody>
                    <a:bodyPr/>
                    <a:lstStyle/>
                    <a:p>
                      <a:pPr>
                        <a:spcAft>
                          <a:spcPts val="0"/>
                        </a:spcAft>
                      </a:pPr>
                      <a:r>
                        <a:rPr lang="es-ES" sz="900" dirty="0">
                          <a:effectLst/>
                        </a:rPr>
                        <a:t>Paso 1: integración y recopilación de información.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6963840"/>
                  </a:ext>
                </a:extLst>
              </a:tr>
              <a:tr h="671241">
                <a:tc>
                  <a:txBody>
                    <a:bodyPr/>
                    <a:lstStyle/>
                    <a:p>
                      <a:pPr>
                        <a:spcAft>
                          <a:spcPts val="0"/>
                        </a:spcAft>
                      </a:pPr>
                      <a:r>
                        <a:rPr lang="es-ES" sz="900" dirty="0">
                          <a:effectLst/>
                        </a:rPr>
                        <a:t>Paso 2: selección, limpieza y transformación de la información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2579459"/>
                  </a:ext>
                </a:extLst>
              </a:tr>
              <a:tr h="335621">
                <a:tc>
                  <a:txBody>
                    <a:bodyPr/>
                    <a:lstStyle/>
                    <a:p>
                      <a:pPr>
                        <a:spcAft>
                          <a:spcPts val="0"/>
                        </a:spcAft>
                      </a:pPr>
                      <a:r>
                        <a:rPr lang="es-ES" sz="900">
                          <a:effectLst/>
                        </a:rPr>
                        <a:t>Paso 3: minería de datos o data mining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9559727"/>
                  </a:ext>
                </a:extLst>
              </a:tr>
              <a:tr h="335621">
                <a:tc>
                  <a:txBody>
                    <a:bodyPr/>
                    <a:lstStyle/>
                    <a:p>
                      <a:pPr>
                        <a:spcAft>
                          <a:spcPts val="0"/>
                        </a:spcAft>
                      </a:pPr>
                      <a:r>
                        <a:rPr lang="es-ES" sz="900">
                          <a:effectLst/>
                        </a:rPr>
                        <a:t>Paso 4: evaluación e interpretación de resultados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3919494"/>
                  </a:ext>
                </a:extLst>
              </a:tr>
              <a:tr h="1230609">
                <a:tc>
                  <a:txBody>
                    <a:bodyPr/>
                    <a:lstStyle/>
                    <a:p>
                      <a:pPr>
                        <a:spcAft>
                          <a:spcPts val="0"/>
                        </a:spcAft>
                      </a:pPr>
                      <a:r>
                        <a:rPr lang="es-ES" sz="1100" dirty="0">
                          <a:effectLst/>
                        </a:rPr>
                        <a:t>Paso 5: difusión, publicación y uso de la información y el conocimiento para la toma de decisiones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9337972"/>
                  </a:ext>
                </a:extLst>
              </a:tr>
            </a:tbl>
          </a:graphicData>
        </a:graphic>
      </p:graphicFrame>
    </p:spTree>
    <p:extLst>
      <p:ext uri="{BB962C8B-B14F-4D97-AF65-F5344CB8AC3E}">
        <p14:creationId xmlns:p14="http://schemas.microsoft.com/office/powerpoint/2010/main" val="4039013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41963"/>
          </a:xfrm>
        </p:spPr>
        <p:txBody>
          <a:bodyPr>
            <a:normAutofit/>
          </a:bodyPr>
          <a:lstStyle/>
          <a:p>
            <a:r>
              <a:rPr lang="es-EC" sz="2800" b="1" dirty="0" smtClean="0"/>
              <a:t>Procesos metodológico y fases</a:t>
            </a:r>
            <a:endParaRPr lang="es-EC" sz="2800" b="1" dirty="0"/>
          </a:p>
        </p:txBody>
      </p:sp>
      <p:sp>
        <p:nvSpPr>
          <p:cNvPr id="3" name="Marcador de contenido 2"/>
          <p:cNvSpPr>
            <a:spLocks noGrp="1"/>
          </p:cNvSpPr>
          <p:nvPr>
            <p:ph idx="1"/>
          </p:nvPr>
        </p:nvSpPr>
        <p:spPr>
          <a:xfrm>
            <a:off x="457200" y="1225133"/>
            <a:ext cx="3352800" cy="406836"/>
          </a:xfrm>
        </p:spPr>
        <p:style>
          <a:lnRef idx="1">
            <a:schemeClr val="accent6"/>
          </a:lnRef>
          <a:fillRef idx="2">
            <a:schemeClr val="accent6"/>
          </a:fillRef>
          <a:effectRef idx="1">
            <a:schemeClr val="accent6"/>
          </a:effectRef>
          <a:fontRef idx="minor">
            <a:schemeClr val="dk1"/>
          </a:fontRef>
        </p:style>
        <p:txBody>
          <a:bodyPr>
            <a:noAutofit/>
          </a:bodyPr>
          <a:lstStyle/>
          <a:p>
            <a:pPr marL="0" indent="0">
              <a:buNone/>
            </a:pPr>
            <a:r>
              <a:rPr lang="es-EC" sz="1600" dirty="0" smtClean="0"/>
              <a:t>Identificación del objetivo del negocio</a:t>
            </a:r>
            <a:endParaRPr lang="es-EC" sz="1600" dirty="0"/>
          </a:p>
          <a:p>
            <a:pPr marL="457200" lvl="1" indent="0">
              <a:buNone/>
            </a:pPr>
            <a:endParaRPr lang="es-EC" sz="1600" dirty="0" smtClean="0"/>
          </a:p>
        </p:txBody>
      </p:sp>
      <p:sp>
        <p:nvSpPr>
          <p:cNvPr id="32" name="Marcador de contenido 2"/>
          <p:cNvSpPr txBox="1">
            <a:spLocks/>
          </p:cNvSpPr>
          <p:nvPr/>
        </p:nvSpPr>
        <p:spPr>
          <a:xfrm>
            <a:off x="4723425" y="1225133"/>
            <a:ext cx="3977228" cy="406836"/>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s-EC" sz="1600" dirty="0" smtClean="0"/>
              <a:t>Caso de estudio </a:t>
            </a:r>
            <a:r>
              <a:rPr lang="es-EC" sz="1600" dirty="0" err="1" smtClean="0"/>
              <a:t>Quitumbe</a:t>
            </a:r>
            <a:r>
              <a:rPr lang="es-EC" sz="1600" dirty="0" smtClean="0"/>
              <a:t> y grupos sociales</a:t>
            </a:r>
          </a:p>
          <a:p>
            <a:pPr marL="457200" lvl="1" indent="0">
              <a:buFont typeface="Arial"/>
              <a:buNone/>
            </a:pPr>
            <a:endParaRPr lang="es-EC" sz="1600" dirty="0" smtClean="0"/>
          </a:p>
        </p:txBody>
      </p:sp>
      <p:sp>
        <p:nvSpPr>
          <p:cNvPr id="33" name="Marcador de contenido 2"/>
          <p:cNvSpPr txBox="1">
            <a:spLocks/>
          </p:cNvSpPr>
          <p:nvPr/>
        </p:nvSpPr>
        <p:spPr>
          <a:xfrm>
            <a:off x="457200" y="1961297"/>
            <a:ext cx="3352800" cy="406836"/>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s-EC" sz="1600" dirty="0" smtClean="0"/>
              <a:t>Evaluación del negocio</a:t>
            </a:r>
          </a:p>
          <a:p>
            <a:pPr marL="457200" lvl="1" indent="0">
              <a:buFont typeface="Arial"/>
              <a:buNone/>
            </a:pPr>
            <a:endParaRPr lang="es-EC" sz="1600" dirty="0" smtClean="0"/>
          </a:p>
        </p:txBody>
      </p:sp>
      <p:sp>
        <p:nvSpPr>
          <p:cNvPr id="34" name="Marcador de contenido 2"/>
          <p:cNvSpPr txBox="1">
            <a:spLocks/>
          </p:cNvSpPr>
          <p:nvPr/>
        </p:nvSpPr>
        <p:spPr>
          <a:xfrm>
            <a:off x="457200" y="2686548"/>
            <a:ext cx="3352800" cy="406836"/>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s-EC" sz="1600" dirty="0" smtClean="0"/>
              <a:t>Objetivo de la Minería de Datos</a:t>
            </a:r>
          </a:p>
          <a:p>
            <a:pPr marL="457200" lvl="1" indent="0">
              <a:buFont typeface="Arial"/>
              <a:buNone/>
            </a:pPr>
            <a:endParaRPr lang="es-EC" sz="1600" dirty="0" smtClean="0"/>
          </a:p>
        </p:txBody>
      </p:sp>
      <p:sp>
        <p:nvSpPr>
          <p:cNvPr id="36" name="Marcador de contenido 2"/>
          <p:cNvSpPr txBox="1">
            <a:spLocks/>
          </p:cNvSpPr>
          <p:nvPr/>
        </p:nvSpPr>
        <p:spPr>
          <a:xfrm>
            <a:off x="457200" y="3428168"/>
            <a:ext cx="3352800" cy="406836"/>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s-EC" sz="1600" dirty="0" smtClean="0"/>
              <a:t>Realizar el plan del proyecto</a:t>
            </a:r>
          </a:p>
          <a:p>
            <a:pPr marL="457200" lvl="1" indent="0">
              <a:buFont typeface="Arial"/>
              <a:buNone/>
            </a:pPr>
            <a:endParaRPr lang="es-EC" sz="1600" dirty="0" smtClean="0"/>
          </a:p>
        </p:txBody>
      </p:sp>
      <p:sp>
        <p:nvSpPr>
          <p:cNvPr id="37" name="Marcador de contenido 2"/>
          <p:cNvSpPr txBox="1">
            <a:spLocks/>
          </p:cNvSpPr>
          <p:nvPr/>
        </p:nvSpPr>
        <p:spPr>
          <a:xfrm>
            <a:off x="457200" y="4160559"/>
            <a:ext cx="3352800" cy="406836"/>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s-EC" sz="1600" dirty="0" smtClean="0"/>
              <a:t>Aplicación de técnicas y herramientas</a:t>
            </a:r>
          </a:p>
          <a:p>
            <a:pPr marL="457200" lvl="1" indent="0">
              <a:buFont typeface="Arial"/>
              <a:buNone/>
            </a:pPr>
            <a:endParaRPr lang="es-EC" sz="1600" dirty="0" smtClean="0"/>
          </a:p>
        </p:txBody>
      </p:sp>
      <p:sp>
        <p:nvSpPr>
          <p:cNvPr id="38" name="Marcador de contenido 2"/>
          <p:cNvSpPr txBox="1">
            <a:spLocks/>
          </p:cNvSpPr>
          <p:nvPr/>
        </p:nvSpPr>
        <p:spPr>
          <a:xfrm>
            <a:off x="457200" y="4883291"/>
            <a:ext cx="3352800" cy="406836"/>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s-EC" sz="1600" dirty="0" smtClean="0"/>
              <a:t>Evaluación e interpretación</a:t>
            </a:r>
          </a:p>
          <a:p>
            <a:pPr marL="457200" lvl="1" indent="0">
              <a:buFont typeface="Arial"/>
              <a:buNone/>
            </a:pPr>
            <a:endParaRPr lang="es-EC" sz="1600" dirty="0" smtClean="0"/>
          </a:p>
        </p:txBody>
      </p:sp>
      <p:sp>
        <p:nvSpPr>
          <p:cNvPr id="39" name="Marcador de contenido 2"/>
          <p:cNvSpPr txBox="1">
            <a:spLocks/>
          </p:cNvSpPr>
          <p:nvPr/>
        </p:nvSpPr>
        <p:spPr>
          <a:xfrm>
            <a:off x="457200" y="5598659"/>
            <a:ext cx="3352800" cy="406836"/>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s-EC" sz="1600" dirty="0" smtClean="0"/>
              <a:t>Difusión y uso aplicativo</a:t>
            </a:r>
          </a:p>
          <a:p>
            <a:pPr marL="457200" lvl="1" indent="0">
              <a:buFont typeface="Arial"/>
              <a:buNone/>
            </a:pPr>
            <a:endParaRPr lang="es-EC" sz="1600" dirty="0" smtClean="0"/>
          </a:p>
        </p:txBody>
      </p:sp>
    </p:spTree>
    <p:extLst>
      <p:ext uri="{BB962C8B-B14F-4D97-AF65-F5344CB8AC3E}">
        <p14:creationId xmlns:p14="http://schemas.microsoft.com/office/powerpoint/2010/main" val="214674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bg/>
                                          </p:spTgt>
                                        </p:tgtEl>
                                        <p:attrNameLst>
                                          <p:attrName>style.visibility</p:attrName>
                                        </p:attrNameLst>
                                      </p:cBhvr>
                                      <p:to>
                                        <p:strVal val="visible"/>
                                      </p:to>
                                    </p:set>
                                    <p:animEffect transition="in" filter="fade">
                                      <p:cBhvr>
                                        <p:cTn id="17" dur="500"/>
                                        <p:tgtEl>
                                          <p:spTgt spid="32">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xEl>
                                              <p:pRg st="0" end="0"/>
                                            </p:txEl>
                                          </p:spTgt>
                                        </p:tgtEl>
                                        <p:attrNameLst>
                                          <p:attrName>style.visibility</p:attrName>
                                        </p:attrNameLst>
                                      </p:cBhvr>
                                      <p:to>
                                        <p:strVal val="visible"/>
                                      </p:to>
                                    </p:set>
                                    <p:animEffect transition="in" filter="fade">
                                      <p:cBhvr>
                                        <p:cTn id="22" dur="500"/>
                                        <p:tgtEl>
                                          <p:spTgt spid="3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
                                            <p:bg/>
                                          </p:spTgt>
                                        </p:tgtEl>
                                        <p:attrNameLst>
                                          <p:attrName>style.visibility</p:attrName>
                                        </p:attrNameLst>
                                      </p:cBhvr>
                                      <p:to>
                                        <p:strVal val="visible"/>
                                      </p:to>
                                    </p:set>
                                    <p:animEffect transition="in" filter="fade">
                                      <p:cBhvr>
                                        <p:cTn id="27" dur="500"/>
                                        <p:tgtEl>
                                          <p:spTgt spid="33">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xEl>
                                              <p:pRg st="0" end="0"/>
                                            </p:txEl>
                                          </p:spTgt>
                                        </p:tgtEl>
                                        <p:attrNameLst>
                                          <p:attrName>style.visibility</p:attrName>
                                        </p:attrNameLst>
                                      </p:cBhvr>
                                      <p:to>
                                        <p:strVal val="visible"/>
                                      </p:to>
                                    </p:set>
                                    <p:animEffect transition="in" filter="fade">
                                      <p:cBhvr>
                                        <p:cTn id="32" dur="500"/>
                                        <p:tgtEl>
                                          <p:spTgt spid="3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4">
                                            <p:bg/>
                                          </p:spTgt>
                                        </p:tgtEl>
                                        <p:attrNameLst>
                                          <p:attrName>style.visibility</p:attrName>
                                        </p:attrNameLst>
                                      </p:cBhvr>
                                      <p:to>
                                        <p:strVal val="visible"/>
                                      </p:to>
                                    </p:set>
                                    <p:animEffect transition="in" filter="fade">
                                      <p:cBhvr>
                                        <p:cTn id="37" dur="500"/>
                                        <p:tgtEl>
                                          <p:spTgt spid="34">
                                            <p:bg/>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4">
                                            <p:txEl>
                                              <p:pRg st="0" end="0"/>
                                            </p:txEl>
                                          </p:spTgt>
                                        </p:tgtEl>
                                        <p:attrNameLst>
                                          <p:attrName>style.visibility</p:attrName>
                                        </p:attrNameLst>
                                      </p:cBhvr>
                                      <p:to>
                                        <p:strVal val="visible"/>
                                      </p:to>
                                    </p:set>
                                    <p:animEffect transition="in" filter="fade">
                                      <p:cBhvr>
                                        <p:cTn id="42" dur="500"/>
                                        <p:tgtEl>
                                          <p:spTgt spid="3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6">
                                            <p:bg/>
                                          </p:spTgt>
                                        </p:tgtEl>
                                        <p:attrNameLst>
                                          <p:attrName>style.visibility</p:attrName>
                                        </p:attrNameLst>
                                      </p:cBhvr>
                                      <p:to>
                                        <p:strVal val="visible"/>
                                      </p:to>
                                    </p:set>
                                    <p:animEffect transition="in" filter="fade">
                                      <p:cBhvr>
                                        <p:cTn id="47" dur="500"/>
                                        <p:tgtEl>
                                          <p:spTgt spid="36">
                                            <p:bg/>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6">
                                            <p:txEl>
                                              <p:pRg st="0" end="0"/>
                                            </p:txEl>
                                          </p:spTgt>
                                        </p:tgtEl>
                                        <p:attrNameLst>
                                          <p:attrName>style.visibility</p:attrName>
                                        </p:attrNameLst>
                                      </p:cBhvr>
                                      <p:to>
                                        <p:strVal val="visible"/>
                                      </p:to>
                                    </p:set>
                                    <p:animEffect transition="in" filter="fade">
                                      <p:cBhvr>
                                        <p:cTn id="52" dur="500"/>
                                        <p:tgtEl>
                                          <p:spTgt spid="3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7">
                                            <p:bg/>
                                          </p:spTgt>
                                        </p:tgtEl>
                                        <p:attrNameLst>
                                          <p:attrName>style.visibility</p:attrName>
                                        </p:attrNameLst>
                                      </p:cBhvr>
                                      <p:to>
                                        <p:strVal val="visible"/>
                                      </p:to>
                                    </p:set>
                                    <p:animEffect transition="in" filter="fade">
                                      <p:cBhvr>
                                        <p:cTn id="57" dur="500"/>
                                        <p:tgtEl>
                                          <p:spTgt spid="37">
                                            <p:bg/>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7">
                                            <p:txEl>
                                              <p:pRg st="0" end="0"/>
                                            </p:txEl>
                                          </p:spTgt>
                                        </p:tgtEl>
                                        <p:attrNameLst>
                                          <p:attrName>style.visibility</p:attrName>
                                        </p:attrNameLst>
                                      </p:cBhvr>
                                      <p:to>
                                        <p:strVal val="visible"/>
                                      </p:to>
                                    </p:set>
                                    <p:animEffect transition="in" filter="fade">
                                      <p:cBhvr>
                                        <p:cTn id="62" dur="500"/>
                                        <p:tgtEl>
                                          <p:spTgt spid="37">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8">
                                            <p:bg/>
                                          </p:spTgt>
                                        </p:tgtEl>
                                        <p:attrNameLst>
                                          <p:attrName>style.visibility</p:attrName>
                                        </p:attrNameLst>
                                      </p:cBhvr>
                                      <p:to>
                                        <p:strVal val="visible"/>
                                      </p:to>
                                    </p:set>
                                    <p:animEffect transition="in" filter="fade">
                                      <p:cBhvr>
                                        <p:cTn id="67" dur="500"/>
                                        <p:tgtEl>
                                          <p:spTgt spid="38">
                                            <p:bg/>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8">
                                            <p:txEl>
                                              <p:pRg st="0" end="0"/>
                                            </p:txEl>
                                          </p:spTgt>
                                        </p:tgtEl>
                                        <p:attrNameLst>
                                          <p:attrName>style.visibility</p:attrName>
                                        </p:attrNameLst>
                                      </p:cBhvr>
                                      <p:to>
                                        <p:strVal val="visible"/>
                                      </p:to>
                                    </p:set>
                                    <p:animEffect transition="in" filter="fade">
                                      <p:cBhvr>
                                        <p:cTn id="72" dur="500"/>
                                        <p:tgtEl>
                                          <p:spTgt spid="38">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9">
                                            <p:bg/>
                                          </p:spTgt>
                                        </p:tgtEl>
                                        <p:attrNameLst>
                                          <p:attrName>style.visibility</p:attrName>
                                        </p:attrNameLst>
                                      </p:cBhvr>
                                      <p:to>
                                        <p:strVal val="visible"/>
                                      </p:to>
                                    </p:set>
                                    <p:animEffect transition="in" filter="fade">
                                      <p:cBhvr>
                                        <p:cTn id="77" dur="500"/>
                                        <p:tgtEl>
                                          <p:spTgt spid="39">
                                            <p:bg/>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9">
                                            <p:txEl>
                                              <p:pRg st="0" end="0"/>
                                            </p:txEl>
                                          </p:spTgt>
                                        </p:tgtEl>
                                        <p:attrNameLst>
                                          <p:attrName>style.visibility</p:attrName>
                                        </p:attrNameLst>
                                      </p:cBhvr>
                                      <p:to>
                                        <p:strVal val="visible"/>
                                      </p:to>
                                    </p:set>
                                    <p:animEffect transition="in" filter="fade">
                                      <p:cBhvr>
                                        <p:cTn id="82"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32" grpId="0" build="p" animBg="1"/>
      <p:bldP spid="33" grpId="0" build="p" animBg="1"/>
      <p:bldP spid="34" grpId="0" build="p" animBg="1"/>
      <p:bldP spid="36" grpId="0" build="p" animBg="1"/>
      <p:bldP spid="37" grpId="0" build="p" animBg="1"/>
      <p:bldP spid="38" grpId="0" build="p" animBg="1"/>
      <p:bldP spid="39"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41963"/>
          </a:xfrm>
        </p:spPr>
        <p:txBody>
          <a:bodyPr>
            <a:normAutofit/>
          </a:bodyPr>
          <a:lstStyle/>
          <a:p>
            <a:r>
              <a:rPr lang="es-EC" sz="2800" b="1" dirty="0"/>
              <a:t>Procesos metodológico y fases</a:t>
            </a:r>
            <a:endParaRPr lang="es-EC" sz="2800" b="1" dirty="0"/>
          </a:p>
        </p:txBody>
      </p:sp>
      <p:sp>
        <p:nvSpPr>
          <p:cNvPr id="3" name="Marcador de contenido 2"/>
          <p:cNvSpPr>
            <a:spLocks noGrp="1"/>
          </p:cNvSpPr>
          <p:nvPr>
            <p:ph idx="1"/>
          </p:nvPr>
        </p:nvSpPr>
        <p:spPr>
          <a:xfrm>
            <a:off x="457200" y="1225133"/>
            <a:ext cx="3352800" cy="406836"/>
          </a:xfrm>
        </p:spPr>
        <p:style>
          <a:lnRef idx="1">
            <a:schemeClr val="accent6"/>
          </a:lnRef>
          <a:fillRef idx="2">
            <a:schemeClr val="accent6"/>
          </a:fillRef>
          <a:effectRef idx="1">
            <a:schemeClr val="accent6"/>
          </a:effectRef>
          <a:fontRef idx="minor">
            <a:schemeClr val="dk1"/>
          </a:fontRef>
        </p:style>
        <p:txBody>
          <a:bodyPr>
            <a:noAutofit/>
          </a:bodyPr>
          <a:lstStyle/>
          <a:p>
            <a:pPr marL="0" indent="0">
              <a:buNone/>
            </a:pPr>
            <a:r>
              <a:rPr lang="es-EC" sz="1600" dirty="0" smtClean="0"/>
              <a:t>Identificación del objetivo del negocio</a:t>
            </a:r>
            <a:endParaRPr lang="es-EC" sz="1600" dirty="0"/>
          </a:p>
          <a:p>
            <a:pPr marL="457200" lvl="1" indent="0">
              <a:buNone/>
            </a:pPr>
            <a:endParaRPr lang="es-EC" sz="1600" dirty="0" smtClean="0"/>
          </a:p>
        </p:txBody>
      </p:sp>
      <p:sp>
        <p:nvSpPr>
          <p:cNvPr id="32" name="Marcador de contenido 2"/>
          <p:cNvSpPr txBox="1">
            <a:spLocks/>
          </p:cNvSpPr>
          <p:nvPr/>
        </p:nvSpPr>
        <p:spPr>
          <a:xfrm>
            <a:off x="4572000" y="1967229"/>
            <a:ext cx="3977228" cy="928371"/>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457200" lvl="1" indent="0">
              <a:buFont typeface="Arial"/>
              <a:buNone/>
            </a:pPr>
            <a:r>
              <a:rPr lang="es-EC" sz="1600" dirty="0" smtClean="0"/>
              <a:t>Identificación del entorno muestra e información relevante otros estudios y portal e inter acción con grupos sociales</a:t>
            </a:r>
            <a:endParaRPr lang="es-EC" sz="1600" dirty="0" smtClean="0"/>
          </a:p>
        </p:txBody>
      </p:sp>
      <p:sp>
        <p:nvSpPr>
          <p:cNvPr id="33" name="Marcador de contenido 2"/>
          <p:cNvSpPr txBox="1">
            <a:spLocks/>
          </p:cNvSpPr>
          <p:nvPr/>
        </p:nvSpPr>
        <p:spPr>
          <a:xfrm>
            <a:off x="457200" y="1961297"/>
            <a:ext cx="3352800" cy="406836"/>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s-EC" sz="1600" dirty="0" smtClean="0"/>
              <a:t>Evaluación del negocio</a:t>
            </a:r>
          </a:p>
          <a:p>
            <a:pPr marL="457200" lvl="1" indent="0">
              <a:buFont typeface="Arial"/>
              <a:buNone/>
            </a:pPr>
            <a:endParaRPr lang="es-EC" sz="1600" dirty="0" smtClean="0"/>
          </a:p>
        </p:txBody>
      </p:sp>
      <p:sp>
        <p:nvSpPr>
          <p:cNvPr id="34" name="Marcador de contenido 2"/>
          <p:cNvSpPr txBox="1">
            <a:spLocks/>
          </p:cNvSpPr>
          <p:nvPr/>
        </p:nvSpPr>
        <p:spPr>
          <a:xfrm>
            <a:off x="457200" y="2686548"/>
            <a:ext cx="3352800" cy="406836"/>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s-EC" sz="1600" dirty="0" smtClean="0"/>
              <a:t>Objetivo de la Minería de Datos</a:t>
            </a:r>
          </a:p>
          <a:p>
            <a:pPr marL="457200" lvl="1" indent="0">
              <a:buFont typeface="Arial"/>
              <a:buNone/>
            </a:pPr>
            <a:endParaRPr lang="es-EC" sz="1600" dirty="0" smtClean="0"/>
          </a:p>
        </p:txBody>
      </p:sp>
      <p:sp>
        <p:nvSpPr>
          <p:cNvPr id="36" name="Marcador de contenido 2"/>
          <p:cNvSpPr txBox="1">
            <a:spLocks/>
          </p:cNvSpPr>
          <p:nvPr/>
        </p:nvSpPr>
        <p:spPr>
          <a:xfrm>
            <a:off x="457200" y="3428168"/>
            <a:ext cx="3352800" cy="406836"/>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s-EC" sz="1600" dirty="0" smtClean="0"/>
              <a:t>Realizar el plan del proyecto</a:t>
            </a:r>
          </a:p>
          <a:p>
            <a:pPr marL="457200" lvl="1" indent="0">
              <a:buFont typeface="Arial"/>
              <a:buNone/>
            </a:pPr>
            <a:endParaRPr lang="es-EC" sz="1600" dirty="0" smtClean="0"/>
          </a:p>
        </p:txBody>
      </p:sp>
      <p:sp>
        <p:nvSpPr>
          <p:cNvPr id="37" name="Marcador de contenido 2"/>
          <p:cNvSpPr txBox="1">
            <a:spLocks/>
          </p:cNvSpPr>
          <p:nvPr/>
        </p:nvSpPr>
        <p:spPr>
          <a:xfrm>
            <a:off x="457200" y="4160559"/>
            <a:ext cx="3352800" cy="406836"/>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s-EC" sz="1600" dirty="0" smtClean="0"/>
              <a:t>Aplicación de técnicas y herramientas</a:t>
            </a:r>
          </a:p>
          <a:p>
            <a:pPr marL="457200" lvl="1" indent="0">
              <a:buFont typeface="Arial"/>
              <a:buNone/>
            </a:pPr>
            <a:endParaRPr lang="es-EC" sz="1600" dirty="0" smtClean="0"/>
          </a:p>
        </p:txBody>
      </p:sp>
      <p:sp>
        <p:nvSpPr>
          <p:cNvPr id="38" name="Marcador de contenido 2"/>
          <p:cNvSpPr txBox="1">
            <a:spLocks/>
          </p:cNvSpPr>
          <p:nvPr/>
        </p:nvSpPr>
        <p:spPr>
          <a:xfrm>
            <a:off x="457200" y="4883291"/>
            <a:ext cx="3352800" cy="406836"/>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s-EC" sz="1600" dirty="0" smtClean="0"/>
              <a:t>Evaluación e interpretación</a:t>
            </a:r>
          </a:p>
          <a:p>
            <a:pPr marL="457200" lvl="1" indent="0">
              <a:buFont typeface="Arial"/>
              <a:buNone/>
            </a:pPr>
            <a:endParaRPr lang="es-EC" sz="1600" dirty="0" smtClean="0"/>
          </a:p>
        </p:txBody>
      </p:sp>
      <p:sp>
        <p:nvSpPr>
          <p:cNvPr id="39" name="Marcador de contenido 2"/>
          <p:cNvSpPr txBox="1">
            <a:spLocks/>
          </p:cNvSpPr>
          <p:nvPr/>
        </p:nvSpPr>
        <p:spPr>
          <a:xfrm>
            <a:off x="457200" y="5598659"/>
            <a:ext cx="3352800" cy="406836"/>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s-EC" sz="1600" dirty="0" smtClean="0"/>
              <a:t>Difusión y uso aplicativo</a:t>
            </a:r>
          </a:p>
          <a:p>
            <a:pPr marL="457200" lvl="1" indent="0">
              <a:buFont typeface="Arial"/>
              <a:buNone/>
            </a:pPr>
            <a:endParaRPr lang="es-EC" sz="1600" dirty="0" smtClean="0"/>
          </a:p>
        </p:txBody>
      </p:sp>
    </p:spTree>
    <p:extLst>
      <p:ext uri="{BB962C8B-B14F-4D97-AF65-F5344CB8AC3E}">
        <p14:creationId xmlns:p14="http://schemas.microsoft.com/office/powerpoint/2010/main" val="306398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bg/>
                                          </p:spTgt>
                                        </p:tgtEl>
                                        <p:attrNameLst>
                                          <p:attrName>style.visibility</p:attrName>
                                        </p:attrNameLst>
                                      </p:cBhvr>
                                      <p:to>
                                        <p:strVal val="visible"/>
                                      </p:to>
                                    </p:set>
                                    <p:animEffect transition="in" filter="fade">
                                      <p:cBhvr>
                                        <p:cTn id="17" dur="500"/>
                                        <p:tgtEl>
                                          <p:spTgt spid="32">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xEl>
                                              <p:pRg st="0" end="0"/>
                                            </p:txEl>
                                          </p:spTgt>
                                        </p:tgtEl>
                                        <p:attrNameLst>
                                          <p:attrName>style.visibility</p:attrName>
                                        </p:attrNameLst>
                                      </p:cBhvr>
                                      <p:to>
                                        <p:strVal val="visible"/>
                                      </p:to>
                                    </p:set>
                                    <p:animEffect transition="in" filter="fade">
                                      <p:cBhvr>
                                        <p:cTn id="22" dur="500"/>
                                        <p:tgtEl>
                                          <p:spTgt spid="3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
                                            <p:bg/>
                                          </p:spTgt>
                                        </p:tgtEl>
                                        <p:attrNameLst>
                                          <p:attrName>style.visibility</p:attrName>
                                        </p:attrNameLst>
                                      </p:cBhvr>
                                      <p:to>
                                        <p:strVal val="visible"/>
                                      </p:to>
                                    </p:set>
                                    <p:animEffect transition="in" filter="fade">
                                      <p:cBhvr>
                                        <p:cTn id="27" dur="500"/>
                                        <p:tgtEl>
                                          <p:spTgt spid="33">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xEl>
                                              <p:pRg st="0" end="0"/>
                                            </p:txEl>
                                          </p:spTgt>
                                        </p:tgtEl>
                                        <p:attrNameLst>
                                          <p:attrName>style.visibility</p:attrName>
                                        </p:attrNameLst>
                                      </p:cBhvr>
                                      <p:to>
                                        <p:strVal val="visible"/>
                                      </p:to>
                                    </p:set>
                                    <p:animEffect transition="in" filter="fade">
                                      <p:cBhvr>
                                        <p:cTn id="32" dur="500"/>
                                        <p:tgtEl>
                                          <p:spTgt spid="3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4">
                                            <p:bg/>
                                          </p:spTgt>
                                        </p:tgtEl>
                                        <p:attrNameLst>
                                          <p:attrName>style.visibility</p:attrName>
                                        </p:attrNameLst>
                                      </p:cBhvr>
                                      <p:to>
                                        <p:strVal val="visible"/>
                                      </p:to>
                                    </p:set>
                                    <p:animEffect transition="in" filter="fade">
                                      <p:cBhvr>
                                        <p:cTn id="37" dur="500"/>
                                        <p:tgtEl>
                                          <p:spTgt spid="34">
                                            <p:bg/>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4">
                                            <p:txEl>
                                              <p:pRg st="0" end="0"/>
                                            </p:txEl>
                                          </p:spTgt>
                                        </p:tgtEl>
                                        <p:attrNameLst>
                                          <p:attrName>style.visibility</p:attrName>
                                        </p:attrNameLst>
                                      </p:cBhvr>
                                      <p:to>
                                        <p:strVal val="visible"/>
                                      </p:to>
                                    </p:set>
                                    <p:animEffect transition="in" filter="fade">
                                      <p:cBhvr>
                                        <p:cTn id="42" dur="500"/>
                                        <p:tgtEl>
                                          <p:spTgt spid="3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6">
                                            <p:bg/>
                                          </p:spTgt>
                                        </p:tgtEl>
                                        <p:attrNameLst>
                                          <p:attrName>style.visibility</p:attrName>
                                        </p:attrNameLst>
                                      </p:cBhvr>
                                      <p:to>
                                        <p:strVal val="visible"/>
                                      </p:to>
                                    </p:set>
                                    <p:animEffect transition="in" filter="fade">
                                      <p:cBhvr>
                                        <p:cTn id="47" dur="500"/>
                                        <p:tgtEl>
                                          <p:spTgt spid="36">
                                            <p:bg/>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6">
                                            <p:txEl>
                                              <p:pRg st="0" end="0"/>
                                            </p:txEl>
                                          </p:spTgt>
                                        </p:tgtEl>
                                        <p:attrNameLst>
                                          <p:attrName>style.visibility</p:attrName>
                                        </p:attrNameLst>
                                      </p:cBhvr>
                                      <p:to>
                                        <p:strVal val="visible"/>
                                      </p:to>
                                    </p:set>
                                    <p:animEffect transition="in" filter="fade">
                                      <p:cBhvr>
                                        <p:cTn id="52" dur="500"/>
                                        <p:tgtEl>
                                          <p:spTgt spid="3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7">
                                            <p:bg/>
                                          </p:spTgt>
                                        </p:tgtEl>
                                        <p:attrNameLst>
                                          <p:attrName>style.visibility</p:attrName>
                                        </p:attrNameLst>
                                      </p:cBhvr>
                                      <p:to>
                                        <p:strVal val="visible"/>
                                      </p:to>
                                    </p:set>
                                    <p:animEffect transition="in" filter="fade">
                                      <p:cBhvr>
                                        <p:cTn id="57" dur="500"/>
                                        <p:tgtEl>
                                          <p:spTgt spid="37">
                                            <p:bg/>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7">
                                            <p:txEl>
                                              <p:pRg st="0" end="0"/>
                                            </p:txEl>
                                          </p:spTgt>
                                        </p:tgtEl>
                                        <p:attrNameLst>
                                          <p:attrName>style.visibility</p:attrName>
                                        </p:attrNameLst>
                                      </p:cBhvr>
                                      <p:to>
                                        <p:strVal val="visible"/>
                                      </p:to>
                                    </p:set>
                                    <p:animEffect transition="in" filter="fade">
                                      <p:cBhvr>
                                        <p:cTn id="62" dur="500"/>
                                        <p:tgtEl>
                                          <p:spTgt spid="37">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8">
                                            <p:bg/>
                                          </p:spTgt>
                                        </p:tgtEl>
                                        <p:attrNameLst>
                                          <p:attrName>style.visibility</p:attrName>
                                        </p:attrNameLst>
                                      </p:cBhvr>
                                      <p:to>
                                        <p:strVal val="visible"/>
                                      </p:to>
                                    </p:set>
                                    <p:animEffect transition="in" filter="fade">
                                      <p:cBhvr>
                                        <p:cTn id="67" dur="500"/>
                                        <p:tgtEl>
                                          <p:spTgt spid="38">
                                            <p:bg/>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8">
                                            <p:txEl>
                                              <p:pRg st="0" end="0"/>
                                            </p:txEl>
                                          </p:spTgt>
                                        </p:tgtEl>
                                        <p:attrNameLst>
                                          <p:attrName>style.visibility</p:attrName>
                                        </p:attrNameLst>
                                      </p:cBhvr>
                                      <p:to>
                                        <p:strVal val="visible"/>
                                      </p:to>
                                    </p:set>
                                    <p:animEffect transition="in" filter="fade">
                                      <p:cBhvr>
                                        <p:cTn id="72" dur="500"/>
                                        <p:tgtEl>
                                          <p:spTgt spid="38">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9">
                                            <p:bg/>
                                          </p:spTgt>
                                        </p:tgtEl>
                                        <p:attrNameLst>
                                          <p:attrName>style.visibility</p:attrName>
                                        </p:attrNameLst>
                                      </p:cBhvr>
                                      <p:to>
                                        <p:strVal val="visible"/>
                                      </p:to>
                                    </p:set>
                                    <p:animEffect transition="in" filter="fade">
                                      <p:cBhvr>
                                        <p:cTn id="77" dur="500"/>
                                        <p:tgtEl>
                                          <p:spTgt spid="39">
                                            <p:bg/>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9">
                                            <p:txEl>
                                              <p:pRg st="0" end="0"/>
                                            </p:txEl>
                                          </p:spTgt>
                                        </p:tgtEl>
                                        <p:attrNameLst>
                                          <p:attrName>style.visibility</p:attrName>
                                        </p:attrNameLst>
                                      </p:cBhvr>
                                      <p:to>
                                        <p:strVal val="visible"/>
                                      </p:to>
                                    </p:set>
                                    <p:animEffect transition="in" filter="fade">
                                      <p:cBhvr>
                                        <p:cTn id="82"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32" grpId="0" build="p" animBg="1"/>
      <p:bldP spid="33" grpId="0" build="p" animBg="1"/>
      <p:bldP spid="34" grpId="0" build="p" animBg="1"/>
      <p:bldP spid="36" grpId="0" build="p" animBg="1"/>
      <p:bldP spid="37" grpId="0" build="p" animBg="1"/>
      <p:bldP spid="38" grpId="0" build="p" animBg="1"/>
      <p:bldP spid="39"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225133"/>
            <a:ext cx="3352800" cy="406836"/>
          </a:xfrm>
        </p:spPr>
        <p:style>
          <a:lnRef idx="1">
            <a:schemeClr val="accent6"/>
          </a:lnRef>
          <a:fillRef idx="2">
            <a:schemeClr val="accent6"/>
          </a:fillRef>
          <a:effectRef idx="1">
            <a:schemeClr val="accent6"/>
          </a:effectRef>
          <a:fontRef idx="minor">
            <a:schemeClr val="dk1"/>
          </a:fontRef>
        </p:style>
        <p:txBody>
          <a:bodyPr>
            <a:noAutofit/>
          </a:bodyPr>
          <a:lstStyle/>
          <a:p>
            <a:pPr marL="0" indent="0">
              <a:buNone/>
            </a:pPr>
            <a:r>
              <a:rPr lang="es-EC" sz="1600" dirty="0" smtClean="0"/>
              <a:t>Identificación del objetivo del negocio</a:t>
            </a:r>
            <a:endParaRPr lang="es-EC" sz="1600" dirty="0"/>
          </a:p>
          <a:p>
            <a:pPr marL="457200" lvl="1" indent="0">
              <a:buNone/>
            </a:pPr>
            <a:endParaRPr lang="es-EC" sz="1600" dirty="0" smtClean="0"/>
          </a:p>
        </p:txBody>
      </p:sp>
      <p:sp>
        <p:nvSpPr>
          <p:cNvPr id="32" name="Marcador de contenido 2"/>
          <p:cNvSpPr txBox="1">
            <a:spLocks/>
          </p:cNvSpPr>
          <p:nvPr/>
        </p:nvSpPr>
        <p:spPr>
          <a:xfrm>
            <a:off x="4142508" y="2719702"/>
            <a:ext cx="4765964" cy="1416931"/>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s-EC" sz="1600" dirty="0" smtClean="0"/>
              <a:t>Determinar variables independientes y dependientes</a:t>
            </a:r>
          </a:p>
          <a:p>
            <a:pPr marL="0" indent="0">
              <a:buFont typeface="Arial"/>
              <a:buNone/>
            </a:pPr>
            <a:r>
              <a:rPr lang="es-EC" sz="1600" dirty="0" smtClean="0"/>
              <a:t>Análisis del modelo predictivo</a:t>
            </a:r>
          </a:p>
          <a:p>
            <a:pPr marL="0" indent="0">
              <a:buFont typeface="Arial"/>
              <a:buNone/>
            </a:pPr>
            <a:r>
              <a:rPr lang="es-EC" sz="1600" dirty="0" smtClean="0"/>
              <a:t>Comportamiento de indicadores</a:t>
            </a:r>
          </a:p>
          <a:p>
            <a:pPr marL="0" indent="0">
              <a:buFont typeface="Arial"/>
              <a:buNone/>
            </a:pPr>
            <a:r>
              <a:rPr lang="es-EC" sz="1600" dirty="0" smtClean="0"/>
              <a:t>Aplicación de técnicas</a:t>
            </a:r>
          </a:p>
          <a:p>
            <a:pPr marL="457200" lvl="1" indent="0">
              <a:buFont typeface="Arial"/>
              <a:buNone/>
            </a:pPr>
            <a:endParaRPr lang="es-EC" sz="1600" dirty="0" smtClean="0"/>
          </a:p>
        </p:txBody>
      </p:sp>
      <p:sp>
        <p:nvSpPr>
          <p:cNvPr id="33" name="Marcador de contenido 2"/>
          <p:cNvSpPr txBox="1">
            <a:spLocks/>
          </p:cNvSpPr>
          <p:nvPr/>
        </p:nvSpPr>
        <p:spPr>
          <a:xfrm>
            <a:off x="457200" y="1961297"/>
            <a:ext cx="3352800" cy="406836"/>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s-EC" sz="1600" dirty="0" smtClean="0"/>
              <a:t>Evaluación del negocio</a:t>
            </a:r>
          </a:p>
          <a:p>
            <a:pPr marL="457200" lvl="1" indent="0">
              <a:buFont typeface="Arial"/>
              <a:buNone/>
            </a:pPr>
            <a:endParaRPr lang="es-EC" sz="1600" dirty="0" smtClean="0"/>
          </a:p>
        </p:txBody>
      </p:sp>
      <p:sp>
        <p:nvSpPr>
          <p:cNvPr id="34" name="Marcador de contenido 2"/>
          <p:cNvSpPr txBox="1">
            <a:spLocks/>
          </p:cNvSpPr>
          <p:nvPr/>
        </p:nvSpPr>
        <p:spPr>
          <a:xfrm>
            <a:off x="457200" y="2686548"/>
            <a:ext cx="3352800" cy="406836"/>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s-EC" sz="1600" dirty="0" smtClean="0"/>
              <a:t>Objetivo de la Minería de Datos</a:t>
            </a:r>
          </a:p>
          <a:p>
            <a:pPr marL="457200" lvl="1" indent="0">
              <a:buFont typeface="Arial"/>
              <a:buNone/>
            </a:pPr>
            <a:endParaRPr lang="es-EC" sz="1600" dirty="0" smtClean="0"/>
          </a:p>
        </p:txBody>
      </p:sp>
      <p:sp>
        <p:nvSpPr>
          <p:cNvPr id="36" name="Marcador de contenido 2"/>
          <p:cNvSpPr txBox="1">
            <a:spLocks/>
          </p:cNvSpPr>
          <p:nvPr/>
        </p:nvSpPr>
        <p:spPr>
          <a:xfrm>
            <a:off x="457200" y="3428168"/>
            <a:ext cx="3352800" cy="406836"/>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s-EC" sz="1600" dirty="0" smtClean="0"/>
              <a:t>Realizar el plan del proyecto</a:t>
            </a:r>
          </a:p>
          <a:p>
            <a:pPr marL="457200" lvl="1" indent="0">
              <a:buFont typeface="Arial"/>
              <a:buNone/>
            </a:pPr>
            <a:endParaRPr lang="es-EC" sz="1600" dirty="0" smtClean="0"/>
          </a:p>
        </p:txBody>
      </p:sp>
      <p:sp>
        <p:nvSpPr>
          <p:cNvPr id="37" name="Marcador de contenido 2"/>
          <p:cNvSpPr txBox="1">
            <a:spLocks/>
          </p:cNvSpPr>
          <p:nvPr/>
        </p:nvSpPr>
        <p:spPr>
          <a:xfrm>
            <a:off x="457200" y="4160559"/>
            <a:ext cx="3352800" cy="406836"/>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s-EC" sz="1600" dirty="0" smtClean="0"/>
              <a:t>Aplicación de técnicas y herramientas</a:t>
            </a:r>
          </a:p>
          <a:p>
            <a:pPr marL="457200" lvl="1" indent="0">
              <a:buFont typeface="Arial"/>
              <a:buNone/>
            </a:pPr>
            <a:endParaRPr lang="es-EC" sz="1600" dirty="0" smtClean="0"/>
          </a:p>
        </p:txBody>
      </p:sp>
      <p:sp>
        <p:nvSpPr>
          <p:cNvPr id="38" name="Marcador de contenido 2"/>
          <p:cNvSpPr txBox="1">
            <a:spLocks/>
          </p:cNvSpPr>
          <p:nvPr/>
        </p:nvSpPr>
        <p:spPr>
          <a:xfrm>
            <a:off x="457200" y="4883291"/>
            <a:ext cx="3352800" cy="406836"/>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s-EC" sz="1600" dirty="0" smtClean="0"/>
              <a:t>Evaluación e interpretación</a:t>
            </a:r>
          </a:p>
          <a:p>
            <a:pPr marL="457200" lvl="1" indent="0">
              <a:buFont typeface="Arial"/>
              <a:buNone/>
            </a:pPr>
            <a:endParaRPr lang="es-EC" sz="1600" dirty="0" smtClean="0"/>
          </a:p>
        </p:txBody>
      </p:sp>
      <p:sp>
        <p:nvSpPr>
          <p:cNvPr id="39" name="Marcador de contenido 2"/>
          <p:cNvSpPr txBox="1">
            <a:spLocks/>
          </p:cNvSpPr>
          <p:nvPr/>
        </p:nvSpPr>
        <p:spPr>
          <a:xfrm>
            <a:off x="457200" y="5598659"/>
            <a:ext cx="3352800" cy="406836"/>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s-EC" sz="1600" dirty="0" smtClean="0"/>
              <a:t>Difusión y uso aplicativo</a:t>
            </a:r>
          </a:p>
          <a:p>
            <a:pPr marL="457200" lvl="1" indent="0">
              <a:buFont typeface="Arial"/>
              <a:buNone/>
            </a:pPr>
            <a:endParaRPr lang="es-EC" sz="1600" dirty="0" smtClean="0"/>
          </a:p>
        </p:txBody>
      </p:sp>
      <p:sp>
        <p:nvSpPr>
          <p:cNvPr id="12" name="Título 1"/>
          <p:cNvSpPr>
            <a:spLocks noGrp="1"/>
          </p:cNvSpPr>
          <p:nvPr>
            <p:ph type="title"/>
          </p:nvPr>
        </p:nvSpPr>
        <p:spPr>
          <a:xfrm>
            <a:off x="457200" y="274638"/>
            <a:ext cx="8229600" cy="641963"/>
          </a:xfrm>
        </p:spPr>
        <p:txBody>
          <a:bodyPr>
            <a:normAutofit/>
          </a:bodyPr>
          <a:lstStyle/>
          <a:p>
            <a:r>
              <a:rPr lang="es-EC" sz="2800" b="1" dirty="0"/>
              <a:t>Procesos metodológico y fases</a:t>
            </a:r>
            <a:endParaRPr lang="es-EC" sz="2800" b="1" dirty="0"/>
          </a:p>
        </p:txBody>
      </p:sp>
    </p:spTree>
    <p:extLst>
      <p:ext uri="{BB962C8B-B14F-4D97-AF65-F5344CB8AC3E}">
        <p14:creationId xmlns:p14="http://schemas.microsoft.com/office/powerpoint/2010/main" val="257433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bg/>
                                          </p:spTgt>
                                        </p:tgtEl>
                                        <p:attrNameLst>
                                          <p:attrName>style.visibility</p:attrName>
                                        </p:attrNameLst>
                                      </p:cBhvr>
                                      <p:to>
                                        <p:strVal val="visible"/>
                                      </p:to>
                                    </p:set>
                                    <p:animEffect transition="in" filter="fade">
                                      <p:cBhvr>
                                        <p:cTn id="17" dur="500"/>
                                        <p:tgtEl>
                                          <p:spTgt spid="32">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xEl>
                                              <p:pRg st="0" end="0"/>
                                            </p:txEl>
                                          </p:spTgt>
                                        </p:tgtEl>
                                        <p:attrNameLst>
                                          <p:attrName>style.visibility</p:attrName>
                                        </p:attrNameLst>
                                      </p:cBhvr>
                                      <p:to>
                                        <p:strVal val="visible"/>
                                      </p:to>
                                    </p:set>
                                    <p:animEffect transition="in" filter="fade">
                                      <p:cBhvr>
                                        <p:cTn id="22" dur="500"/>
                                        <p:tgtEl>
                                          <p:spTgt spid="3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
                                            <p:txEl>
                                              <p:pRg st="1" end="1"/>
                                            </p:txEl>
                                          </p:spTgt>
                                        </p:tgtEl>
                                        <p:attrNameLst>
                                          <p:attrName>style.visibility</p:attrName>
                                        </p:attrNameLst>
                                      </p:cBhvr>
                                      <p:to>
                                        <p:strVal val="visible"/>
                                      </p:to>
                                    </p:set>
                                    <p:animEffect transition="in" filter="fade">
                                      <p:cBhvr>
                                        <p:cTn id="27" dur="500"/>
                                        <p:tgtEl>
                                          <p:spTgt spid="3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
                                            <p:txEl>
                                              <p:pRg st="2" end="2"/>
                                            </p:txEl>
                                          </p:spTgt>
                                        </p:tgtEl>
                                        <p:attrNameLst>
                                          <p:attrName>style.visibility</p:attrName>
                                        </p:attrNameLst>
                                      </p:cBhvr>
                                      <p:to>
                                        <p:strVal val="visible"/>
                                      </p:to>
                                    </p:set>
                                    <p:animEffect transition="in" filter="fade">
                                      <p:cBhvr>
                                        <p:cTn id="32" dur="500"/>
                                        <p:tgtEl>
                                          <p:spTgt spid="3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2">
                                            <p:txEl>
                                              <p:pRg st="3" end="3"/>
                                            </p:txEl>
                                          </p:spTgt>
                                        </p:tgtEl>
                                        <p:attrNameLst>
                                          <p:attrName>style.visibility</p:attrName>
                                        </p:attrNameLst>
                                      </p:cBhvr>
                                      <p:to>
                                        <p:strVal val="visible"/>
                                      </p:to>
                                    </p:set>
                                    <p:animEffect transition="in" filter="fade">
                                      <p:cBhvr>
                                        <p:cTn id="37" dur="500"/>
                                        <p:tgtEl>
                                          <p:spTgt spid="3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3">
                                            <p:bg/>
                                          </p:spTgt>
                                        </p:tgtEl>
                                        <p:attrNameLst>
                                          <p:attrName>style.visibility</p:attrName>
                                        </p:attrNameLst>
                                      </p:cBhvr>
                                      <p:to>
                                        <p:strVal val="visible"/>
                                      </p:to>
                                    </p:set>
                                    <p:animEffect transition="in" filter="fade">
                                      <p:cBhvr>
                                        <p:cTn id="42" dur="500"/>
                                        <p:tgtEl>
                                          <p:spTgt spid="33">
                                            <p:bg/>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3">
                                            <p:txEl>
                                              <p:pRg st="0" end="0"/>
                                            </p:txEl>
                                          </p:spTgt>
                                        </p:tgtEl>
                                        <p:attrNameLst>
                                          <p:attrName>style.visibility</p:attrName>
                                        </p:attrNameLst>
                                      </p:cBhvr>
                                      <p:to>
                                        <p:strVal val="visible"/>
                                      </p:to>
                                    </p:set>
                                    <p:animEffect transition="in" filter="fade">
                                      <p:cBhvr>
                                        <p:cTn id="47" dur="500"/>
                                        <p:tgtEl>
                                          <p:spTgt spid="3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4">
                                            <p:bg/>
                                          </p:spTgt>
                                        </p:tgtEl>
                                        <p:attrNameLst>
                                          <p:attrName>style.visibility</p:attrName>
                                        </p:attrNameLst>
                                      </p:cBhvr>
                                      <p:to>
                                        <p:strVal val="visible"/>
                                      </p:to>
                                    </p:set>
                                    <p:animEffect transition="in" filter="fade">
                                      <p:cBhvr>
                                        <p:cTn id="52" dur="500"/>
                                        <p:tgtEl>
                                          <p:spTgt spid="34">
                                            <p:bg/>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4">
                                            <p:txEl>
                                              <p:pRg st="0" end="0"/>
                                            </p:txEl>
                                          </p:spTgt>
                                        </p:tgtEl>
                                        <p:attrNameLst>
                                          <p:attrName>style.visibility</p:attrName>
                                        </p:attrNameLst>
                                      </p:cBhvr>
                                      <p:to>
                                        <p:strVal val="visible"/>
                                      </p:to>
                                    </p:set>
                                    <p:animEffect transition="in" filter="fade">
                                      <p:cBhvr>
                                        <p:cTn id="57" dur="500"/>
                                        <p:tgtEl>
                                          <p:spTgt spid="34">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6">
                                            <p:bg/>
                                          </p:spTgt>
                                        </p:tgtEl>
                                        <p:attrNameLst>
                                          <p:attrName>style.visibility</p:attrName>
                                        </p:attrNameLst>
                                      </p:cBhvr>
                                      <p:to>
                                        <p:strVal val="visible"/>
                                      </p:to>
                                    </p:set>
                                    <p:animEffect transition="in" filter="fade">
                                      <p:cBhvr>
                                        <p:cTn id="62" dur="500"/>
                                        <p:tgtEl>
                                          <p:spTgt spid="36">
                                            <p:bg/>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6">
                                            <p:txEl>
                                              <p:pRg st="0" end="0"/>
                                            </p:txEl>
                                          </p:spTgt>
                                        </p:tgtEl>
                                        <p:attrNameLst>
                                          <p:attrName>style.visibility</p:attrName>
                                        </p:attrNameLst>
                                      </p:cBhvr>
                                      <p:to>
                                        <p:strVal val="visible"/>
                                      </p:to>
                                    </p:set>
                                    <p:animEffect transition="in" filter="fade">
                                      <p:cBhvr>
                                        <p:cTn id="67" dur="500"/>
                                        <p:tgtEl>
                                          <p:spTgt spid="36">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7">
                                            <p:bg/>
                                          </p:spTgt>
                                        </p:tgtEl>
                                        <p:attrNameLst>
                                          <p:attrName>style.visibility</p:attrName>
                                        </p:attrNameLst>
                                      </p:cBhvr>
                                      <p:to>
                                        <p:strVal val="visible"/>
                                      </p:to>
                                    </p:set>
                                    <p:animEffect transition="in" filter="fade">
                                      <p:cBhvr>
                                        <p:cTn id="72" dur="500"/>
                                        <p:tgtEl>
                                          <p:spTgt spid="37">
                                            <p:bg/>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7">
                                            <p:txEl>
                                              <p:pRg st="0" end="0"/>
                                            </p:txEl>
                                          </p:spTgt>
                                        </p:tgtEl>
                                        <p:attrNameLst>
                                          <p:attrName>style.visibility</p:attrName>
                                        </p:attrNameLst>
                                      </p:cBhvr>
                                      <p:to>
                                        <p:strVal val="visible"/>
                                      </p:to>
                                    </p:set>
                                    <p:animEffect transition="in" filter="fade">
                                      <p:cBhvr>
                                        <p:cTn id="77" dur="500"/>
                                        <p:tgtEl>
                                          <p:spTgt spid="37">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8">
                                            <p:bg/>
                                          </p:spTgt>
                                        </p:tgtEl>
                                        <p:attrNameLst>
                                          <p:attrName>style.visibility</p:attrName>
                                        </p:attrNameLst>
                                      </p:cBhvr>
                                      <p:to>
                                        <p:strVal val="visible"/>
                                      </p:to>
                                    </p:set>
                                    <p:animEffect transition="in" filter="fade">
                                      <p:cBhvr>
                                        <p:cTn id="82" dur="500"/>
                                        <p:tgtEl>
                                          <p:spTgt spid="38">
                                            <p:bg/>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8">
                                            <p:txEl>
                                              <p:pRg st="0" end="0"/>
                                            </p:txEl>
                                          </p:spTgt>
                                        </p:tgtEl>
                                        <p:attrNameLst>
                                          <p:attrName>style.visibility</p:attrName>
                                        </p:attrNameLst>
                                      </p:cBhvr>
                                      <p:to>
                                        <p:strVal val="visible"/>
                                      </p:to>
                                    </p:set>
                                    <p:animEffect transition="in" filter="fade">
                                      <p:cBhvr>
                                        <p:cTn id="87" dur="500"/>
                                        <p:tgtEl>
                                          <p:spTgt spid="38">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9">
                                            <p:bg/>
                                          </p:spTgt>
                                        </p:tgtEl>
                                        <p:attrNameLst>
                                          <p:attrName>style.visibility</p:attrName>
                                        </p:attrNameLst>
                                      </p:cBhvr>
                                      <p:to>
                                        <p:strVal val="visible"/>
                                      </p:to>
                                    </p:set>
                                    <p:animEffect transition="in" filter="fade">
                                      <p:cBhvr>
                                        <p:cTn id="92" dur="500"/>
                                        <p:tgtEl>
                                          <p:spTgt spid="39">
                                            <p:bg/>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9">
                                            <p:txEl>
                                              <p:pRg st="0" end="0"/>
                                            </p:txEl>
                                          </p:spTgt>
                                        </p:tgtEl>
                                        <p:attrNameLst>
                                          <p:attrName>style.visibility</p:attrName>
                                        </p:attrNameLst>
                                      </p:cBhvr>
                                      <p:to>
                                        <p:strVal val="visible"/>
                                      </p:to>
                                    </p:set>
                                    <p:animEffect transition="in" filter="fade">
                                      <p:cBhvr>
                                        <p:cTn id="97"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32" grpId="0" build="p" animBg="1"/>
      <p:bldP spid="33" grpId="0" build="p" animBg="1"/>
      <p:bldP spid="34" grpId="0" build="p" animBg="1"/>
      <p:bldP spid="36" grpId="0" build="p" animBg="1"/>
      <p:bldP spid="37" grpId="0" build="p" animBg="1"/>
      <p:bldP spid="38" grpId="0" build="p" animBg="1"/>
      <p:bldP spid="39" grpId="0" build="p"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1215</TotalTime>
  <Words>1327</Words>
  <Application>Microsoft Office PowerPoint</Application>
  <PresentationFormat>Presentación en pantalla (4:3)</PresentationFormat>
  <Paragraphs>177</Paragraphs>
  <Slides>13</Slides>
  <Notes>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Arial</vt:lpstr>
      <vt:lpstr>Calibri</vt:lpstr>
      <vt:lpstr>Times New Roman</vt:lpstr>
      <vt:lpstr>Wingdings</vt:lpstr>
      <vt:lpstr>Tema de Office</vt:lpstr>
      <vt:lpstr>TRABAJO DE TITULACIÓN “MANEJO BASICO DE INDICADORES DE PARTICIPACION CIUDADANA UTILIZANDO ALGORITMOS Y TECNICAS DE MINERIA DE DATOS COMO APOYO EN LA GESTION COMUNITARIA CASO DE ESTUDIO QUITUMBE”</vt:lpstr>
      <vt:lpstr>Presentación de PowerPoint</vt:lpstr>
      <vt:lpstr>Presentación de PowerPoint</vt:lpstr>
      <vt:lpstr>Presentación de PowerPoint</vt:lpstr>
      <vt:lpstr>Presentación de PowerPoint</vt:lpstr>
      <vt:lpstr>Presentación de PowerPoint</vt:lpstr>
      <vt:lpstr>Procesos metodológico y fases</vt:lpstr>
      <vt:lpstr>Procesos metodológico y fases</vt:lpstr>
      <vt:lpstr>Procesos metodológico y fases</vt:lpstr>
      <vt:lpstr>Procesos metodológico y fases</vt:lpstr>
      <vt:lpstr>Procesos metodológico y fases</vt:lpstr>
      <vt:lpstr>CONCLUSIONES</vt:lpstr>
      <vt:lpstr>LINEAS DE TRABAJO FUTURO</vt:lpstr>
    </vt:vector>
  </TitlesOfParts>
  <Company>ESPE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TRABAJO DE TITULACIÓN “Mecanismo de control de desconexión del servicio de videoconferencia múltiple en la nube”</dc:title>
  <dc:creator>Tatiana Gualotuña</dc:creator>
  <cp:lastModifiedBy>hp</cp:lastModifiedBy>
  <cp:revision>95</cp:revision>
  <dcterms:created xsi:type="dcterms:W3CDTF">2016-12-22T15:09:34Z</dcterms:created>
  <dcterms:modified xsi:type="dcterms:W3CDTF">2017-09-21T14:40:53Z</dcterms:modified>
</cp:coreProperties>
</file>