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1">
  <p:sldMasterIdLst>
    <p:sldMasterId id="2147483795" r:id="rId1"/>
  </p:sldMasterIdLst>
  <p:notesMasterIdLst>
    <p:notesMasterId r:id="rId33"/>
  </p:notesMasterIdLst>
  <p:sldIdLst>
    <p:sldId id="256" r:id="rId2"/>
    <p:sldId id="362" r:id="rId3"/>
    <p:sldId id="313" r:id="rId4"/>
    <p:sldId id="334" r:id="rId5"/>
    <p:sldId id="363" r:id="rId6"/>
    <p:sldId id="364" r:id="rId7"/>
    <p:sldId id="361" r:id="rId8"/>
    <p:sldId id="314" r:id="rId9"/>
    <p:sldId id="286" r:id="rId10"/>
    <p:sldId id="319" r:id="rId11"/>
    <p:sldId id="287" r:id="rId12"/>
    <p:sldId id="288" r:id="rId13"/>
    <p:sldId id="289" r:id="rId14"/>
    <p:sldId id="324" r:id="rId15"/>
    <p:sldId id="326" r:id="rId16"/>
    <p:sldId id="350" r:id="rId17"/>
    <p:sldId id="365" r:id="rId18"/>
    <p:sldId id="366" r:id="rId19"/>
    <p:sldId id="328" r:id="rId20"/>
    <p:sldId id="368" r:id="rId21"/>
    <p:sldId id="369" r:id="rId22"/>
    <p:sldId id="305" r:id="rId23"/>
    <p:sldId id="296" r:id="rId24"/>
    <p:sldId id="267" r:id="rId25"/>
    <p:sldId id="370" r:id="rId26"/>
    <p:sldId id="272" r:id="rId27"/>
    <p:sldId id="274" r:id="rId28"/>
    <p:sldId id="275" r:id="rId29"/>
    <p:sldId id="278" r:id="rId30"/>
    <p:sldId id="279" r:id="rId31"/>
    <p:sldId id="323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elle guevara" initials="mg" lastIdx="1" clrIdx="0">
    <p:extLst>
      <p:ext uri="{19B8F6BF-5375-455C-9EA6-DF929625EA0E}">
        <p15:presenceInfo xmlns:p15="http://schemas.microsoft.com/office/powerpoint/2012/main" userId="ebffce0f0bee4e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3243" autoAdjust="0"/>
  </p:normalViewPr>
  <p:slideViewPr>
    <p:cSldViewPr snapToGrid="0">
      <p:cViewPr varScale="1">
        <p:scale>
          <a:sx n="80" d="100"/>
          <a:sy n="80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importadores_para_el_producto_seleccionado_(Aceite_de_palma_y_sus_fracciones__incl._refinados__sin_modificar_qu&#237;micamente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mercados_importadores_para_un_producto_exportado_por_Ecuador%20(3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mercados_importadores_para_un_producto_exportado_por_Ecuador%20(3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mercados_importadores_para_un_producto_exportado_por_Ecuador%20(3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mercados_importadores_para_un_producto_exportado_por_Ecuador%20(3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mercados_importadores_para_un_producto_exportado_por_Ecuador%20(3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mercados_importadores_para_un_producto_exportado_por_Ecuador%20(3)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rade_Map_-_Lista_de_los_mercados_importadores_para_un_producto_exportado_por_Ecuador%20(3)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62-495C-A8AE-7D6C7DDB90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62-495C-A8AE-7D6C7DDB90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62-495C-A8AE-7D6C7DDB90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62-495C-A8AE-7D6C7DDB90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62-495C-A8AE-7D6C7DDB90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062-495C-A8AE-7D6C7DDB90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062-495C-A8AE-7D6C7DDB90B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062-495C-A8AE-7D6C7DDB90B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062-495C-A8AE-7D6C7DDB90B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062-495C-A8AE-7D6C7DDB90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'Trade_Map_-_Lista_de_los_import'!$A$16:$A$25</c:f>
              <c:strCache>
                <c:ptCount val="10"/>
                <c:pt idx="0">
                  <c:v>India</c:v>
                </c:pt>
                <c:pt idx="1">
                  <c:v>China</c:v>
                </c:pt>
                <c:pt idx="2">
                  <c:v>Pakistán</c:v>
                </c:pt>
                <c:pt idx="3">
                  <c:v>Países Bajos</c:v>
                </c:pt>
                <c:pt idx="4">
                  <c:v>Italia</c:v>
                </c:pt>
                <c:pt idx="5">
                  <c:v>España</c:v>
                </c:pt>
                <c:pt idx="6">
                  <c:v>Alemania</c:v>
                </c:pt>
                <c:pt idx="7">
                  <c:v>Estados Unidos de América</c:v>
                </c:pt>
                <c:pt idx="8">
                  <c:v>Bangladesh</c:v>
                </c:pt>
                <c:pt idx="9">
                  <c:v>Rusia, Federación de</c:v>
                </c:pt>
              </c:strCache>
            </c:strRef>
          </c:cat>
          <c:val>
            <c:numRef>
              <c:f>'Trade_Map_-_Lista_de_los_import'!$H$16:$H$25</c:f>
              <c:numCache>
                <c:formatCode>_(* #,##0.00_);_(* \(#,##0.00\);_(* "-"??_);_(@_)</c:formatCode>
                <c:ptCount val="10"/>
                <c:pt idx="0">
                  <c:v>5641652</c:v>
                </c:pt>
                <c:pt idx="1">
                  <c:v>2865460</c:v>
                </c:pt>
                <c:pt idx="2">
                  <c:v>1701168</c:v>
                </c:pt>
                <c:pt idx="3">
                  <c:v>1549735</c:v>
                </c:pt>
                <c:pt idx="4">
                  <c:v>1043265</c:v>
                </c:pt>
                <c:pt idx="5">
                  <c:v>1036025</c:v>
                </c:pt>
                <c:pt idx="6">
                  <c:v>1024159</c:v>
                </c:pt>
                <c:pt idx="7">
                  <c:v>895897</c:v>
                </c:pt>
                <c:pt idx="8">
                  <c:v>844503</c:v>
                </c:pt>
                <c:pt idx="9">
                  <c:v>647000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062-495C-A8AE-7D6C7DDB90B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s-EC"/>
              <a:t>Producción de Aceite de Palma (2011 – 2016) </a:t>
            </a:r>
          </a:p>
          <a:p>
            <a:pPr algn="ctr" rtl="0">
              <a:defRPr/>
            </a:pP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'Trade_Map_-_Lista_de_los_mercad'!$K$73</c:f>
              <c:strCache>
                <c:ptCount val="1"/>
                <c:pt idx="0">
                  <c:v>Producción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'Trade_Map_-_Lista_de_los_mercad'!$J$74:$J$79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'Trade_Map_-_Lista_de_los_mercad'!$K$74:$K$79</c:f>
              <c:numCache>
                <c:formatCode>#,##0.00</c:formatCode>
                <c:ptCount val="6"/>
                <c:pt idx="0">
                  <c:v>472988</c:v>
                </c:pt>
                <c:pt idx="1">
                  <c:v>539498</c:v>
                </c:pt>
                <c:pt idx="2">
                  <c:v>496581</c:v>
                </c:pt>
                <c:pt idx="3">
                  <c:v>540000</c:v>
                </c:pt>
                <c:pt idx="4">
                  <c:v>588770.9</c:v>
                </c:pt>
                <c:pt idx="5">
                  <c:v>623070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AF-471A-B9A6-BB764A08C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618328"/>
        <c:axId val="393617936"/>
      </c:barChart>
      <c:lineChart>
        <c:grouping val="standard"/>
        <c:varyColors val="0"/>
        <c:ser>
          <c:idx val="1"/>
          <c:order val="1"/>
          <c:tx>
            <c:strRef>
              <c:f>'Trade_Map_-_Lista_de_los_mercad'!$L$73</c:f>
              <c:strCache>
                <c:ptCount val="1"/>
                <c:pt idx="0">
                  <c:v>Consumo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'Trade_Map_-_Lista_de_los_mercad'!$J$74:$J$79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'Trade_Map_-_Lista_de_los_mercad'!$L$74:$L$79</c:f>
              <c:numCache>
                <c:formatCode>#,##0.00</c:formatCode>
                <c:ptCount val="6"/>
                <c:pt idx="0">
                  <c:v>211949</c:v>
                </c:pt>
                <c:pt idx="1">
                  <c:v>213600</c:v>
                </c:pt>
                <c:pt idx="2">
                  <c:v>215695</c:v>
                </c:pt>
                <c:pt idx="3">
                  <c:v>215000</c:v>
                </c:pt>
                <c:pt idx="4">
                  <c:v>217436.6</c:v>
                </c:pt>
                <c:pt idx="5">
                  <c:v>218843.2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AF-471A-B9A6-BB764A08C26E}"/>
            </c:ext>
          </c:extLst>
        </c:ser>
        <c:ser>
          <c:idx val="2"/>
          <c:order val="2"/>
          <c:tx>
            <c:strRef>
              <c:f>'Trade_Map_-_Lista_de_los_mercad'!$M$73</c:f>
              <c:strCache>
                <c:ptCount val="1"/>
                <c:pt idx="0">
                  <c:v>Excedente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'Trade_Map_-_Lista_de_los_mercad'!$J$74:$J$79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'Trade_Map_-_Lista_de_los_mercad'!$M$74:$M$79</c:f>
              <c:numCache>
                <c:formatCode>#,##0.00</c:formatCode>
                <c:ptCount val="6"/>
                <c:pt idx="0">
                  <c:v>261039</c:v>
                </c:pt>
                <c:pt idx="1">
                  <c:v>325898</c:v>
                </c:pt>
                <c:pt idx="2">
                  <c:v>280886</c:v>
                </c:pt>
                <c:pt idx="3">
                  <c:v>325000</c:v>
                </c:pt>
                <c:pt idx="4">
                  <c:v>371334.3</c:v>
                </c:pt>
                <c:pt idx="5">
                  <c:v>404226.8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AF-471A-B9A6-BB764A08C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20288"/>
        <c:axId val="393624600"/>
      </c:lineChart>
      <c:catAx>
        <c:axId val="39361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  <c:crossAx val="393617936"/>
        <c:crosses val="autoZero"/>
        <c:auto val="1"/>
        <c:lblAlgn val="ctr"/>
        <c:lblOffset val="100"/>
        <c:noMultiLvlLbl val="0"/>
      </c:catAx>
      <c:valAx>
        <c:axId val="39361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  <c:crossAx val="393618328"/>
        <c:crosses val="autoZero"/>
        <c:crossBetween val="between"/>
      </c:valAx>
      <c:valAx>
        <c:axId val="39362460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  <c:crossAx val="393620288"/>
        <c:crosses val="max"/>
        <c:crossBetween val="between"/>
      </c:valAx>
      <c:catAx>
        <c:axId val="39362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624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  <a:cs typeface="Times New Roman" panose="02020603050405020304" pitchFamily="18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'Trade_Map_-_Lista_de_los_mercad'!$L$22:$Q$22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'Trade_Map_-_Lista_de_los_mercad'!$L$23:$Q$23</c:f>
              <c:numCache>
                <c:formatCode>_("$"* #,##0.00_);_("$"* \(#,##0.00\);_("$"* "-"??_);_(@_)</c:formatCode>
                <c:ptCount val="6"/>
                <c:pt idx="0">
                  <c:v>986</c:v>
                </c:pt>
                <c:pt idx="1">
                  <c:v>1090</c:v>
                </c:pt>
                <c:pt idx="2">
                  <c:v>977</c:v>
                </c:pt>
                <c:pt idx="3">
                  <c:v>995</c:v>
                </c:pt>
                <c:pt idx="4">
                  <c:v>819</c:v>
                </c:pt>
                <c:pt idx="5">
                  <c:v>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5C-43E4-9C2F-3FACBFDEB1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3621856"/>
        <c:axId val="393622248"/>
      </c:barChart>
      <c:catAx>
        <c:axId val="39362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3622248"/>
        <c:crosses val="autoZero"/>
        <c:auto val="1"/>
        <c:lblAlgn val="ctr"/>
        <c:lblOffset val="100"/>
        <c:noMultiLvlLbl val="0"/>
      </c:catAx>
      <c:valAx>
        <c:axId val="393622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362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FOB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Hoja1!$C$24:$H$24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Hoja1!$C$25:$H$25</c:f>
              <c:numCache>
                <c:formatCode>#,##0.00</c:formatCode>
                <c:ptCount val="6"/>
                <c:pt idx="0">
                  <c:v>274892.90000000002</c:v>
                </c:pt>
                <c:pt idx="1">
                  <c:v>300915</c:v>
                </c:pt>
                <c:pt idx="2">
                  <c:v>208429</c:v>
                </c:pt>
                <c:pt idx="3">
                  <c:v>218727</c:v>
                </c:pt>
                <c:pt idx="4">
                  <c:v>225386</c:v>
                </c:pt>
                <c:pt idx="5">
                  <c:v>228151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0-4086-AB9A-2F82170C2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625776"/>
        <c:axId val="393627344"/>
      </c:barChart>
      <c:lineChart>
        <c:grouping val="stacked"/>
        <c:varyColors val="0"/>
        <c:ser>
          <c:idx val="1"/>
          <c:order val="1"/>
          <c:tx>
            <c:strRef>
              <c:f>Hoja1!$B$26</c:f>
              <c:strCache>
                <c:ptCount val="1"/>
                <c:pt idx="0">
                  <c:v>TON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Hoja1!$C$24:$H$24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Hoja1!$C$26:$H$26</c:f>
              <c:numCache>
                <c:formatCode>_(* #,##0.00_);_(* \(#,##0.00\);_(* "-"??_);_(@_)</c:formatCode>
                <c:ptCount val="6"/>
                <c:pt idx="0">
                  <c:v>218846.9</c:v>
                </c:pt>
                <c:pt idx="1">
                  <c:v>276069</c:v>
                </c:pt>
                <c:pt idx="2">
                  <c:v>213290</c:v>
                </c:pt>
                <c:pt idx="3">
                  <c:v>219899</c:v>
                </c:pt>
                <c:pt idx="4">
                  <c:v>275119</c:v>
                </c:pt>
                <c:pt idx="5">
                  <c:v>312803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C0-4086-AB9A-2F82170C2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25776"/>
        <c:axId val="393627344"/>
      </c:lineChart>
      <c:catAx>
        <c:axId val="3936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3627344"/>
        <c:crosses val="autoZero"/>
        <c:auto val="1"/>
        <c:lblAlgn val="ctr"/>
        <c:lblOffset val="100"/>
        <c:noMultiLvlLbl val="0"/>
      </c:catAx>
      <c:valAx>
        <c:axId val="39362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3625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s-EC" sz="1400"/>
              <a:t>Principales destinos de las exportaciones de aceite de palma del Ecuador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3E-47A9-B925-F130A0C42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3E-47A9-B925-F130A0C424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3E-47A9-B925-F130A0C424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3E-47A9-B925-F130A0C424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3E-47A9-B925-F130A0C424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03E-47A9-B925-F130A0C424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03E-47A9-B925-F130A0C4240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03E-47A9-B925-F130A0C4240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03E-47A9-B925-F130A0C4240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03E-47A9-B925-F130A0C4240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'Trade_Map_-_Lista_de_los_mercad'!$A$17:$A$26</c:f>
              <c:strCache>
                <c:ptCount val="10"/>
                <c:pt idx="0">
                  <c:v>Colombia</c:v>
                </c:pt>
                <c:pt idx="1">
                  <c:v>Venezuela, República Bolivariana de</c:v>
                </c:pt>
                <c:pt idx="2">
                  <c:v>México</c:v>
                </c:pt>
                <c:pt idx="3">
                  <c:v>España</c:v>
                </c:pt>
                <c:pt idx="4">
                  <c:v>Brasil</c:v>
                </c:pt>
                <c:pt idx="5">
                  <c:v>República Dominicana</c:v>
                </c:pt>
                <c:pt idx="6">
                  <c:v>Países Bajos</c:v>
                </c:pt>
                <c:pt idx="7">
                  <c:v>Estados Unidos de América</c:v>
                </c:pt>
                <c:pt idx="8">
                  <c:v>Perú</c:v>
                </c:pt>
                <c:pt idx="9">
                  <c:v>Chile</c:v>
                </c:pt>
              </c:strCache>
            </c:strRef>
          </c:cat>
          <c:val>
            <c:numRef>
              <c:f>'Trade_Map_-_Lista_de_los_mercad'!$H$17:$H$26</c:f>
              <c:numCache>
                <c:formatCode>General</c:formatCode>
                <c:ptCount val="10"/>
                <c:pt idx="0">
                  <c:v>127686</c:v>
                </c:pt>
                <c:pt idx="1">
                  <c:v>31531</c:v>
                </c:pt>
                <c:pt idx="2">
                  <c:v>17491</c:v>
                </c:pt>
                <c:pt idx="3">
                  <c:v>15588</c:v>
                </c:pt>
                <c:pt idx="4">
                  <c:v>14050</c:v>
                </c:pt>
                <c:pt idx="5">
                  <c:v>7607</c:v>
                </c:pt>
                <c:pt idx="6">
                  <c:v>6872</c:v>
                </c:pt>
                <c:pt idx="7">
                  <c:v>4335</c:v>
                </c:pt>
                <c:pt idx="8">
                  <c:v>996</c:v>
                </c:pt>
                <c:pt idx="9">
                  <c:v>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03E-47A9-B925-F130A0C424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65020612035679"/>
          <c:y val="0.2526086702544339"/>
          <c:w val="0.38983732850568192"/>
          <c:h val="0.69804537991086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  <a:cs typeface="Times New Roman" panose="02020603050405020304" pitchFamily="18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Exportaciones EPS %</c:v>
          </c:tx>
          <c:spPr>
            <a:gradFill rotWithShape="1">
              <a:gsLst>
                <a:gs pos="0">
                  <a:schemeClr val="accent1">
                    <a:tint val="98000"/>
                    <a:lumMod val="110000"/>
                  </a:schemeClr>
                </a:gs>
                <a:gs pos="84000">
                  <a:schemeClr val="accent1">
                    <a:shade val="9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'Trade_Map_-_Lista_de_los_mercad'!$Z$53:$AE$53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'Trade_Map_-_Lista_de_los_mercad'!$Z$54:$AE$54</c:f>
              <c:numCache>
                <c:formatCode>0%</c:formatCode>
                <c:ptCount val="6"/>
                <c:pt idx="0">
                  <c:v>0.2</c:v>
                </c:pt>
                <c:pt idx="1">
                  <c:v>0.22</c:v>
                </c:pt>
                <c:pt idx="2">
                  <c:v>0.25</c:v>
                </c:pt>
                <c:pt idx="3">
                  <c:v>0.2</c:v>
                </c:pt>
                <c:pt idx="4">
                  <c:v>0.25</c:v>
                </c:pt>
                <c:pt idx="5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87-47DD-8E17-9B59265D2775}"/>
            </c:ext>
          </c:extLst>
        </c:ser>
        <c:ser>
          <c:idx val="1"/>
          <c:order val="1"/>
          <c:tx>
            <c:v>Exportaciones Totales %</c:v>
          </c:tx>
          <c:spPr>
            <a:gradFill rotWithShape="1">
              <a:gsLst>
                <a:gs pos="0">
                  <a:schemeClr val="accent3">
                    <a:tint val="98000"/>
                    <a:lumMod val="110000"/>
                  </a:schemeClr>
                </a:gs>
                <a:gs pos="84000">
                  <a:schemeClr val="accent3">
                    <a:shade val="9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'Trade_Map_-_Lista_de_los_mercad'!$Z$53:$AE$53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'Trade_Map_-_Lista_de_los_mercad'!$Z$55:$AE$55</c:f>
              <c:numCache>
                <c:formatCode>0%</c:formatCode>
                <c:ptCount val="6"/>
                <c:pt idx="0">
                  <c:v>0.8</c:v>
                </c:pt>
                <c:pt idx="1">
                  <c:v>0.78</c:v>
                </c:pt>
                <c:pt idx="2">
                  <c:v>0.75</c:v>
                </c:pt>
                <c:pt idx="3">
                  <c:v>0.8</c:v>
                </c:pt>
                <c:pt idx="4">
                  <c:v>0.75</c:v>
                </c:pt>
                <c:pt idx="5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87-47DD-8E17-9B59265D2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3626952"/>
        <c:axId val="393627736"/>
      </c:barChart>
      <c:catAx>
        <c:axId val="3936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3627736"/>
        <c:crosses val="autoZero"/>
        <c:auto val="1"/>
        <c:lblAlgn val="ctr"/>
        <c:lblOffset val="100"/>
        <c:noMultiLvlLbl val="0"/>
      </c:catAx>
      <c:valAx>
        <c:axId val="39362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36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s-EC"/>
              <a:t>Participación de las EPS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7499999999999994E-2"/>
          <c:y val="0.25760029996250466"/>
          <c:w val="0.81388888888888888"/>
          <c:h val="0.6529972146338850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FF-4C23-AE72-503308BBE44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FF-4C23-AE72-503308BBE4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FF-4C23-AE72-503308BBE44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FF-4C23-AE72-503308BBE4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1421697287839024E-3"/>
                  <c:y val="0.150898548395736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FF-4C23-AE72-503308BBE4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0,23%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FF-4C23-AE72-503308BBE4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FFF-4C23-AE72-503308BBE4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'Trade_Map_-_Lista_de_los_mercad'!$I$47:$I$49</c:f>
              <c:strCache>
                <c:ptCount val="3"/>
                <c:pt idx="0">
                  <c:v>Partipación Resto del Mundo </c:v>
                </c:pt>
                <c:pt idx="1">
                  <c:v>Participación Ecuador </c:v>
                </c:pt>
                <c:pt idx="2">
                  <c:v>Participación EPS</c:v>
                </c:pt>
              </c:strCache>
            </c:strRef>
          </c:cat>
          <c:val>
            <c:numRef>
              <c:f>'Trade_Map_-_Lista_de_los_mercad'!$J$47:$J$49</c:f>
              <c:numCache>
                <c:formatCode>0.00%</c:formatCode>
                <c:ptCount val="3"/>
                <c:pt idx="0" formatCode="0%">
                  <c:v>0.99</c:v>
                </c:pt>
                <c:pt idx="1">
                  <c:v>7.7000000000000002E-3</c:v>
                </c:pt>
                <c:pt idx="2">
                  <c:v>2.3E-3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FF-4C23-AE72-503308BBE44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+mn-lt"/>
          <a:cs typeface="Times New Roman" panose="02020603050405020304" pitchFamily="18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'Trade_Map_-_Lista_de_los_mercad'!$K$47</c:f>
              <c:strCache>
                <c:ptCount val="1"/>
                <c:pt idx="0">
                  <c:v>Exportaciones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'Trade_Map_-_Lista_de_los_mercad'!$T$46:$Y$46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'Trade_Map_-_Lista_de_los_mercad'!$T$47:$Y$47</c:f>
              <c:numCache>
                <c:formatCode>0%</c:formatCode>
                <c:ptCount val="6"/>
                <c:pt idx="0">
                  <c:v>0.96</c:v>
                </c:pt>
                <c:pt idx="1">
                  <c:v>0.96</c:v>
                </c:pt>
                <c:pt idx="2">
                  <c:v>0.98</c:v>
                </c:pt>
                <c:pt idx="3">
                  <c:v>0.98</c:v>
                </c:pt>
                <c:pt idx="4">
                  <c:v>0.76</c:v>
                </c:pt>
                <c:pt idx="5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58-434E-BA92-E76959A0025D}"/>
            </c:ext>
          </c:extLst>
        </c:ser>
        <c:ser>
          <c:idx val="1"/>
          <c:order val="1"/>
          <c:tx>
            <c:strRef>
              <c:f>'Trade_Map_-_Lista_de_los_mercad'!$K$48</c:f>
              <c:strCache>
                <c:ptCount val="1"/>
                <c:pt idx="0">
                  <c:v>Exportaciones de Aceite de Palma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'Trade_Map_-_Lista_de_los_mercad'!$T$46:$Y$46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'Trade_Map_-_Lista_de_los_mercad'!$T$48:$Y$48</c:f>
              <c:numCache>
                <c:formatCode>0.0%</c:formatCode>
                <c:ptCount val="6"/>
                <c:pt idx="0">
                  <c:v>2.9000000000000001E-2</c:v>
                </c:pt>
                <c:pt idx="1">
                  <c:v>0.03</c:v>
                </c:pt>
                <c:pt idx="2">
                  <c:v>0.02</c:v>
                </c:pt>
                <c:pt idx="3">
                  <c:v>1.7999999999999999E-2</c:v>
                </c:pt>
                <c:pt idx="4" formatCode="0.00%">
                  <c:v>2.0199999999999999E-2</c:v>
                </c:pt>
                <c:pt idx="5" formatCode="0.00%">
                  <c:v>2.01E-2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58-434E-BA92-E76959A0025D}"/>
            </c:ext>
          </c:extLst>
        </c:ser>
        <c:ser>
          <c:idx val="2"/>
          <c:order val="2"/>
          <c:tx>
            <c:strRef>
              <c:f>'Trade_Map_-_Lista_de_los_mercad'!$K$49</c:f>
              <c:strCache>
                <c:ptCount val="1"/>
                <c:pt idx="0">
                  <c:v>Exportaciones de Aceite de Palma de las EPS a través de Comercio Justo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'Trade_Map_-_Lista_de_los_mercad'!$T$46:$Y$46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'Trade_Map_-_Lista_de_los_mercad'!$T$49:$Y$49</c:f>
              <c:numCache>
                <c:formatCode>0.0%</c:formatCode>
                <c:ptCount val="6"/>
                <c:pt idx="0">
                  <c:v>6.0000000000000001E-3</c:v>
                </c:pt>
                <c:pt idx="1">
                  <c:v>7.0000000000000001E-3</c:v>
                </c:pt>
                <c:pt idx="2" formatCode="0.00%">
                  <c:v>4.8999999999999998E-3</c:v>
                </c:pt>
                <c:pt idx="3" formatCode="0.00%">
                  <c:v>3.5000000000000001E-3</c:v>
                </c:pt>
                <c:pt idx="4" formatCode="0.00%">
                  <c:v>5.0000000000000001E-3</c:v>
                </c:pt>
                <c:pt idx="5" formatCode="0.00%">
                  <c:v>5.4000000000000003E-3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58-434E-BA92-E76959A00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48801800"/>
        <c:axId val="351490496"/>
      </c:barChart>
      <c:catAx>
        <c:axId val="34880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  <c:crossAx val="351490496"/>
        <c:crosses val="autoZero"/>
        <c:auto val="1"/>
        <c:lblAlgn val="ctr"/>
        <c:lblOffset val="100"/>
        <c:noMultiLvlLbl val="0"/>
      </c:catAx>
      <c:valAx>
        <c:axId val="35149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  <c:crossAx val="348801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5F298-A655-4A0D-AFB1-451BC6D8C9C5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BE7D9F81-AC91-4E82-BFF2-1F719F00212E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ISO 9001- ISO 14001</a:t>
          </a:r>
          <a:endParaRPr lang="es-CO" dirty="0">
            <a:solidFill>
              <a:schemeClr val="tx1"/>
            </a:solidFill>
          </a:endParaRPr>
        </a:p>
      </dgm:t>
    </dgm:pt>
    <dgm:pt modelId="{8057431A-A5CC-49D0-8702-79BE28A745FE}" type="parTrans" cxnId="{DC87D4D0-E333-4C71-9734-508B585BB7B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20E33DC-D3A1-4275-A074-0311E9671E19}" type="sibTrans" cxnId="{DC87D4D0-E333-4C71-9734-508B585BB7B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56149CE-307B-4D92-B931-B97CFB59B278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Calidad-proceso de </a:t>
          </a:r>
          <a:r>
            <a:rPr lang="es-CO" b="1" dirty="0" smtClean="0">
              <a:solidFill>
                <a:schemeClr val="tx1"/>
              </a:solidFill>
            </a:rPr>
            <a:t>mejora continua</a:t>
          </a:r>
          <a:r>
            <a:rPr lang="es-CO" dirty="0" smtClean="0">
              <a:solidFill>
                <a:schemeClr val="tx1"/>
              </a:solidFill>
            </a:rPr>
            <a:t>, facilitan el acceso a mercados internacionales como EEUU y Europa-</a:t>
          </a:r>
          <a:r>
            <a:rPr lang="es-CO" dirty="0" err="1" smtClean="0">
              <a:solidFill>
                <a:schemeClr val="tx1"/>
              </a:solidFill>
            </a:rPr>
            <a:t>otroga</a:t>
          </a:r>
          <a:r>
            <a:rPr lang="es-CO" dirty="0" smtClean="0">
              <a:solidFill>
                <a:schemeClr val="tx1"/>
              </a:solidFill>
            </a:rPr>
            <a:t> AENOR</a:t>
          </a:r>
          <a:endParaRPr lang="es-CO" dirty="0">
            <a:solidFill>
              <a:schemeClr val="tx1"/>
            </a:solidFill>
          </a:endParaRPr>
        </a:p>
      </dgm:t>
    </dgm:pt>
    <dgm:pt modelId="{DB4FA202-EBD1-4325-8AC3-060FE1591CD3}" type="parTrans" cxnId="{EC51609F-39A4-452E-9252-50B2611F330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111A51C-8D34-4608-99CC-E7CA70F19E41}" type="sibTrans" cxnId="{EC51609F-39A4-452E-9252-50B2611F330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0020CA6-EFEF-4D16-8A79-AD2E3083CCE4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RSPO</a:t>
          </a:r>
          <a:endParaRPr lang="es-CO" b="1" dirty="0">
            <a:solidFill>
              <a:schemeClr val="tx1"/>
            </a:solidFill>
          </a:endParaRPr>
        </a:p>
      </dgm:t>
    </dgm:pt>
    <dgm:pt modelId="{E7575D18-380E-4CDF-80CE-82C8513FE06B}" type="parTrans" cxnId="{2E9C5B89-44DC-4614-A608-98201B8AD2E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E6D2B12-1914-4A49-B24E-599985D48B7B}" type="sibTrans" cxnId="{2E9C5B89-44DC-4614-A608-98201B8AD2E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7EED659-13BD-457C-ACF1-AADD2E67BE6D}">
      <dgm:prSet phldrT="[Texto]"/>
      <dgm:spPr/>
      <dgm:t>
        <a:bodyPr/>
        <a:lstStyle/>
        <a:p>
          <a:r>
            <a:rPr lang="es-EC" b="1" dirty="0" err="1" smtClean="0">
              <a:solidFill>
                <a:schemeClr val="tx1"/>
              </a:solidFill>
            </a:rPr>
            <a:t>Roundtable</a:t>
          </a:r>
          <a:r>
            <a:rPr lang="es-EC" b="1" dirty="0" smtClean="0">
              <a:solidFill>
                <a:schemeClr val="tx1"/>
              </a:solidFill>
            </a:rPr>
            <a:t> </a:t>
          </a:r>
          <a:r>
            <a:rPr lang="es-EC" b="1" dirty="0" err="1" smtClean="0">
              <a:solidFill>
                <a:schemeClr val="tx1"/>
              </a:solidFill>
            </a:rPr>
            <a:t>on</a:t>
          </a:r>
          <a:r>
            <a:rPr lang="es-EC" b="1" dirty="0" smtClean="0">
              <a:solidFill>
                <a:schemeClr val="tx1"/>
              </a:solidFill>
            </a:rPr>
            <a:t> </a:t>
          </a:r>
          <a:r>
            <a:rPr lang="es-EC" b="1" dirty="0" err="1" smtClean="0">
              <a:solidFill>
                <a:schemeClr val="tx1"/>
              </a:solidFill>
            </a:rPr>
            <a:t>Sustainable</a:t>
          </a:r>
          <a:r>
            <a:rPr lang="es-EC" b="1" dirty="0" smtClean="0">
              <a:solidFill>
                <a:schemeClr val="tx1"/>
              </a:solidFill>
            </a:rPr>
            <a:t> Palm </a:t>
          </a:r>
          <a:r>
            <a:rPr lang="es-EC" b="1" dirty="0" err="1" smtClean="0">
              <a:solidFill>
                <a:schemeClr val="tx1"/>
              </a:solidFill>
            </a:rPr>
            <a:t>Oil</a:t>
          </a:r>
          <a:r>
            <a:rPr lang="es-EC" b="1" dirty="0" smtClean="0">
              <a:solidFill>
                <a:schemeClr val="tx1"/>
              </a:solidFill>
            </a:rPr>
            <a:t>)</a:t>
          </a:r>
          <a:r>
            <a:rPr lang="es-EC" dirty="0" smtClean="0">
              <a:solidFill>
                <a:schemeClr val="tx1"/>
              </a:solidFill>
            </a:rPr>
            <a:t>Para garantizar la idoneidad de las cadenas de distribución y suministro las empresas productoras de aceite de palma africana </a:t>
          </a:r>
          <a:endParaRPr lang="es-CO" dirty="0">
            <a:solidFill>
              <a:schemeClr val="tx1"/>
            </a:solidFill>
          </a:endParaRPr>
        </a:p>
      </dgm:t>
    </dgm:pt>
    <dgm:pt modelId="{0DE4F667-A0A8-43F4-98A7-07E0FC0D3A3D}" type="parTrans" cxnId="{9052E24A-7E3C-4405-BB72-0F24BBBD70F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218DF37-2E02-4C49-A37B-AB03166038FB}" type="sibTrans" cxnId="{9052E24A-7E3C-4405-BB72-0F24BBBD70F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6B2348C-189F-4E52-9619-00C37CA21E22}">
      <dgm:prSet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HACCP</a:t>
          </a:r>
          <a:endParaRPr lang="es-CO">
            <a:solidFill>
              <a:schemeClr val="tx1"/>
            </a:solidFill>
          </a:endParaRPr>
        </a:p>
      </dgm:t>
    </dgm:pt>
    <dgm:pt modelId="{F4EB3FF8-4472-4F94-973B-5F0D6D379755}" type="parTrans" cxnId="{1D7636F9-DA74-459B-A6F6-1E85A5CF898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CB03580-50E8-4901-8081-9EE6B9BF2FE2}" type="sibTrans" cxnId="{1D7636F9-DA74-459B-A6F6-1E85A5CF898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5D61F78-C062-4B69-8C60-B3E6E1DF4A9D}">
      <dgm:prSet/>
      <dgm:spPr/>
      <dgm:t>
        <a:bodyPr/>
        <a:lstStyle/>
        <a:p>
          <a:r>
            <a:rPr lang="es-EC" dirty="0" err="1" smtClean="0">
              <a:solidFill>
                <a:schemeClr val="tx1"/>
              </a:solidFill>
            </a:rPr>
            <a:t>Hazard</a:t>
          </a:r>
          <a:r>
            <a:rPr lang="es-EC" dirty="0" smtClean="0">
              <a:solidFill>
                <a:schemeClr val="tx1"/>
              </a:solidFill>
            </a:rPr>
            <a:t> </a:t>
          </a:r>
          <a:r>
            <a:rPr lang="es-EC" dirty="0" err="1" smtClean="0">
              <a:solidFill>
                <a:schemeClr val="tx1"/>
              </a:solidFill>
            </a:rPr>
            <a:t>Analysis</a:t>
          </a:r>
          <a:r>
            <a:rPr lang="es-EC" dirty="0" smtClean="0">
              <a:solidFill>
                <a:schemeClr val="tx1"/>
              </a:solidFill>
            </a:rPr>
            <a:t> </a:t>
          </a:r>
          <a:r>
            <a:rPr lang="es-EC" dirty="0" err="1" smtClean="0">
              <a:solidFill>
                <a:schemeClr val="tx1"/>
              </a:solidFill>
            </a:rPr>
            <a:t>Critical</a:t>
          </a:r>
          <a:r>
            <a:rPr lang="es-EC" dirty="0" smtClean="0">
              <a:solidFill>
                <a:schemeClr val="tx1"/>
              </a:solidFill>
            </a:rPr>
            <a:t> Control </a:t>
          </a:r>
          <a:r>
            <a:rPr lang="es-EC" dirty="0" err="1" smtClean="0">
              <a:solidFill>
                <a:schemeClr val="tx1"/>
              </a:solidFill>
            </a:rPr>
            <a:t>Points</a:t>
          </a:r>
          <a:r>
            <a:rPr lang="es-EC" dirty="0" smtClean="0">
              <a:solidFill>
                <a:schemeClr val="tx1"/>
              </a:solidFill>
            </a:rPr>
            <a:t> (HACCP) es un método reconocido y aceptado internacionalmente que ayuda a las organizaciones a evaluar y controlar sistemáticamente todos los peligros que pueden afectar la </a:t>
          </a:r>
          <a:r>
            <a:rPr lang="es-EC" b="1" dirty="0" smtClean="0">
              <a:solidFill>
                <a:schemeClr val="tx1"/>
              </a:solidFill>
            </a:rPr>
            <a:t>seguridad e higiene </a:t>
          </a:r>
          <a:r>
            <a:rPr lang="es-EC" dirty="0" smtClean="0">
              <a:solidFill>
                <a:schemeClr val="tx1"/>
              </a:solidFill>
            </a:rPr>
            <a:t>de los alimentos. </a:t>
          </a:r>
          <a:endParaRPr lang="es-CO" dirty="0">
            <a:solidFill>
              <a:schemeClr val="tx1"/>
            </a:solidFill>
          </a:endParaRPr>
        </a:p>
      </dgm:t>
    </dgm:pt>
    <dgm:pt modelId="{0C791B8C-7100-4DA9-9F82-B76237F5441B}" type="parTrans" cxnId="{E5714A4A-F9DE-43BF-83D7-0A7DEF9AF6D6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67CFF43-61D0-43C6-9F50-4AA91DFCC75D}" type="sibTrans" cxnId="{E5714A4A-F9DE-43BF-83D7-0A7DEF9AF6D6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411668A-E0E2-418D-A9D8-D0B4FCD1CAA0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.</a:t>
          </a:r>
          <a:r>
            <a:rPr lang="es-CO" b="0" i="0" dirty="0" smtClean="0"/>
            <a:t>ISO 14001 norma internacional de sistemas de gestión </a:t>
          </a:r>
          <a:r>
            <a:rPr lang="es-CO" b="1" i="0" dirty="0" smtClean="0"/>
            <a:t>ambiental, </a:t>
          </a:r>
          <a:r>
            <a:rPr lang="es-CO" b="0" i="0" dirty="0" smtClean="0"/>
            <a:t>ayuda a la organización a identificar, y gestionar los riesgos ambientales, como parte de sus prácticas.</a:t>
          </a:r>
          <a:endParaRPr lang="es-CO" dirty="0">
            <a:solidFill>
              <a:schemeClr val="tx1"/>
            </a:solidFill>
          </a:endParaRPr>
        </a:p>
      </dgm:t>
    </dgm:pt>
    <dgm:pt modelId="{8D721160-8E27-4C78-B5AC-7EF325465209}" type="parTrans" cxnId="{3B361936-7701-4EAE-A087-5B179661897A}">
      <dgm:prSet/>
      <dgm:spPr/>
      <dgm:t>
        <a:bodyPr/>
        <a:lstStyle/>
        <a:p>
          <a:endParaRPr lang="es-CO"/>
        </a:p>
      </dgm:t>
    </dgm:pt>
    <dgm:pt modelId="{3A03E8B7-CEFE-4075-AEB2-9A802E1B8DE6}" type="sibTrans" cxnId="{3B361936-7701-4EAE-A087-5B179661897A}">
      <dgm:prSet/>
      <dgm:spPr/>
      <dgm:t>
        <a:bodyPr/>
        <a:lstStyle/>
        <a:p>
          <a:endParaRPr lang="es-CO"/>
        </a:p>
      </dgm:t>
    </dgm:pt>
    <dgm:pt modelId="{7DD16F03-92AC-4DCF-9611-E8D6FC71E477}" type="pres">
      <dgm:prSet presAssocID="{8495F298-A655-4A0D-AFB1-451BC6D8C9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7C85AF-9FD5-41FC-8B9E-E08C3640389A}" type="pres">
      <dgm:prSet presAssocID="{BE7D9F81-AC91-4E82-BFF2-1F719F00212E}" presName="composite" presStyleCnt="0"/>
      <dgm:spPr/>
    </dgm:pt>
    <dgm:pt modelId="{95FFF56D-27B6-4B97-A4D1-134A3FB41EAE}" type="pres">
      <dgm:prSet presAssocID="{BE7D9F81-AC91-4E82-BFF2-1F719F00212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F2F0FA-0D1C-4FB0-BDF1-5DCE8AC11CC2}" type="pres">
      <dgm:prSet presAssocID="{BE7D9F81-AC91-4E82-BFF2-1F719F00212E}" presName="descendantText" presStyleLbl="alignAcc1" presStyleIdx="0" presStyleCnt="3" custLinFactNeighborX="0" custLinFactNeighborY="6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6580CF-1E6D-49C2-847A-5DBC0B506165}" type="pres">
      <dgm:prSet presAssocID="{D20E33DC-D3A1-4275-A074-0311E9671E19}" presName="sp" presStyleCnt="0"/>
      <dgm:spPr/>
    </dgm:pt>
    <dgm:pt modelId="{0D74EEE2-E872-419C-B954-0D559E3D2A7E}" type="pres">
      <dgm:prSet presAssocID="{B6B2348C-189F-4E52-9619-00C37CA21E22}" presName="composite" presStyleCnt="0"/>
      <dgm:spPr/>
    </dgm:pt>
    <dgm:pt modelId="{9C487CF6-CD42-43C8-B5D4-740D6172BF3B}" type="pres">
      <dgm:prSet presAssocID="{B6B2348C-189F-4E52-9619-00C37CA21E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79D169-E900-42B4-8FF7-3559D19AD82B}" type="pres">
      <dgm:prSet presAssocID="{B6B2348C-189F-4E52-9619-00C37CA21E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A20FBE-1FFE-4283-B3AC-8C2D016E5DD1}" type="pres">
      <dgm:prSet presAssocID="{2CB03580-50E8-4901-8081-9EE6B9BF2FE2}" presName="sp" presStyleCnt="0"/>
      <dgm:spPr/>
    </dgm:pt>
    <dgm:pt modelId="{58B99B03-B0A6-498D-A4F4-C515A863F30F}" type="pres">
      <dgm:prSet presAssocID="{B0020CA6-EFEF-4D16-8A79-AD2E3083CCE4}" presName="composite" presStyleCnt="0"/>
      <dgm:spPr/>
    </dgm:pt>
    <dgm:pt modelId="{CFF3E2E1-C17F-4D46-BD23-01C63946B8EA}" type="pres">
      <dgm:prSet presAssocID="{B0020CA6-EFEF-4D16-8A79-AD2E3083CC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4278B3-1EFE-4DC5-A563-6D1867DAE516}" type="pres">
      <dgm:prSet presAssocID="{B0020CA6-EFEF-4D16-8A79-AD2E3083CCE4}" presName="descendantText" presStyleLbl="alignAcc1" presStyleIdx="2" presStyleCnt="3" custLinFactNeighborX="-1043" custLinFactNeighborY="1180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2DB3913-9AB7-4CB4-9ACE-FD4D332F4E8B}" type="presOf" srcId="{656149CE-307B-4D92-B931-B97CFB59B278}" destId="{9EF2F0FA-0D1C-4FB0-BDF1-5DCE8AC11CC2}" srcOrd="0" destOrd="0" presId="urn:microsoft.com/office/officeart/2005/8/layout/chevron2"/>
    <dgm:cxn modelId="{9052E24A-7E3C-4405-BB72-0F24BBBD70F7}" srcId="{B0020CA6-EFEF-4D16-8A79-AD2E3083CCE4}" destId="{77EED659-13BD-457C-ACF1-AADD2E67BE6D}" srcOrd="0" destOrd="0" parTransId="{0DE4F667-A0A8-43F4-98A7-07E0FC0D3A3D}" sibTransId="{A218DF37-2E02-4C49-A37B-AB03166038FB}"/>
    <dgm:cxn modelId="{9C27986F-9600-4374-B61B-FA4F29B7CD9E}" type="presOf" srcId="{8495F298-A655-4A0D-AFB1-451BC6D8C9C5}" destId="{7DD16F03-92AC-4DCF-9611-E8D6FC71E477}" srcOrd="0" destOrd="0" presId="urn:microsoft.com/office/officeart/2005/8/layout/chevron2"/>
    <dgm:cxn modelId="{3B361936-7701-4EAE-A087-5B179661897A}" srcId="{BE7D9F81-AC91-4E82-BFF2-1F719F00212E}" destId="{0411668A-E0E2-418D-A9D8-D0B4FCD1CAA0}" srcOrd="1" destOrd="0" parTransId="{8D721160-8E27-4C78-B5AC-7EF325465209}" sibTransId="{3A03E8B7-CEFE-4075-AEB2-9A802E1B8DE6}"/>
    <dgm:cxn modelId="{E5714A4A-F9DE-43BF-83D7-0A7DEF9AF6D6}" srcId="{B6B2348C-189F-4E52-9619-00C37CA21E22}" destId="{15D61F78-C062-4B69-8C60-B3E6E1DF4A9D}" srcOrd="0" destOrd="0" parTransId="{0C791B8C-7100-4DA9-9F82-B76237F5441B}" sibTransId="{A67CFF43-61D0-43C6-9F50-4AA91DFCC75D}"/>
    <dgm:cxn modelId="{8435C076-7521-4816-BDA9-7532C8BEE86C}" type="presOf" srcId="{15D61F78-C062-4B69-8C60-B3E6E1DF4A9D}" destId="{9B79D169-E900-42B4-8FF7-3559D19AD82B}" srcOrd="0" destOrd="0" presId="urn:microsoft.com/office/officeart/2005/8/layout/chevron2"/>
    <dgm:cxn modelId="{2B2B282E-52B1-4C1B-9E00-68F210CAC748}" type="presOf" srcId="{77EED659-13BD-457C-ACF1-AADD2E67BE6D}" destId="{BB4278B3-1EFE-4DC5-A563-6D1867DAE516}" srcOrd="0" destOrd="0" presId="urn:microsoft.com/office/officeart/2005/8/layout/chevron2"/>
    <dgm:cxn modelId="{5F01D7FD-0466-47B0-8D96-6E47AF80E78B}" type="presOf" srcId="{B0020CA6-EFEF-4D16-8A79-AD2E3083CCE4}" destId="{CFF3E2E1-C17F-4D46-BD23-01C63946B8EA}" srcOrd="0" destOrd="0" presId="urn:microsoft.com/office/officeart/2005/8/layout/chevron2"/>
    <dgm:cxn modelId="{63312F65-B680-4496-9D12-AE439849BD1E}" type="presOf" srcId="{0411668A-E0E2-418D-A9D8-D0B4FCD1CAA0}" destId="{9EF2F0FA-0D1C-4FB0-BDF1-5DCE8AC11CC2}" srcOrd="0" destOrd="1" presId="urn:microsoft.com/office/officeart/2005/8/layout/chevron2"/>
    <dgm:cxn modelId="{1D12B51B-1539-45AC-84FE-9B7CAF560AF9}" type="presOf" srcId="{B6B2348C-189F-4E52-9619-00C37CA21E22}" destId="{9C487CF6-CD42-43C8-B5D4-740D6172BF3B}" srcOrd="0" destOrd="0" presId="urn:microsoft.com/office/officeart/2005/8/layout/chevron2"/>
    <dgm:cxn modelId="{DC87D4D0-E333-4C71-9734-508B585BB7B9}" srcId="{8495F298-A655-4A0D-AFB1-451BC6D8C9C5}" destId="{BE7D9F81-AC91-4E82-BFF2-1F719F00212E}" srcOrd="0" destOrd="0" parTransId="{8057431A-A5CC-49D0-8702-79BE28A745FE}" sibTransId="{D20E33DC-D3A1-4275-A074-0311E9671E19}"/>
    <dgm:cxn modelId="{35AC87A4-8C6C-434E-9B13-55EFFD20A971}" type="presOf" srcId="{BE7D9F81-AC91-4E82-BFF2-1F719F00212E}" destId="{95FFF56D-27B6-4B97-A4D1-134A3FB41EAE}" srcOrd="0" destOrd="0" presId="urn:microsoft.com/office/officeart/2005/8/layout/chevron2"/>
    <dgm:cxn modelId="{1D7636F9-DA74-459B-A6F6-1E85A5CF898B}" srcId="{8495F298-A655-4A0D-AFB1-451BC6D8C9C5}" destId="{B6B2348C-189F-4E52-9619-00C37CA21E22}" srcOrd="1" destOrd="0" parTransId="{F4EB3FF8-4472-4F94-973B-5F0D6D379755}" sibTransId="{2CB03580-50E8-4901-8081-9EE6B9BF2FE2}"/>
    <dgm:cxn modelId="{EC51609F-39A4-452E-9252-50B2611F330C}" srcId="{BE7D9F81-AC91-4E82-BFF2-1F719F00212E}" destId="{656149CE-307B-4D92-B931-B97CFB59B278}" srcOrd="0" destOrd="0" parTransId="{DB4FA202-EBD1-4325-8AC3-060FE1591CD3}" sibTransId="{3111A51C-8D34-4608-99CC-E7CA70F19E41}"/>
    <dgm:cxn modelId="{2E9C5B89-44DC-4614-A608-98201B8AD2EE}" srcId="{8495F298-A655-4A0D-AFB1-451BC6D8C9C5}" destId="{B0020CA6-EFEF-4D16-8A79-AD2E3083CCE4}" srcOrd="2" destOrd="0" parTransId="{E7575D18-380E-4CDF-80CE-82C8513FE06B}" sibTransId="{DE6D2B12-1914-4A49-B24E-599985D48B7B}"/>
    <dgm:cxn modelId="{F7BFC0E5-3590-4D20-8D30-E9755737EDFB}" type="presParOf" srcId="{7DD16F03-92AC-4DCF-9611-E8D6FC71E477}" destId="{8B7C85AF-9FD5-41FC-8B9E-E08C3640389A}" srcOrd="0" destOrd="0" presId="urn:microsoft.com/office/officeart/2005/8/layout/chevron2"/>
    <dgm:cxn modelId="{B38C156C-7CE4-43A6-8237-CA829E3525BF}" type="presParOf" srcId="{8B7C85AF-9FD5-41FC-8B9E-E08C3640389A}" destId="{95FFF56D-27B6-4B97-A4D1-134A3FB41EAE}" srcOrd="0" destOrd="0" presId="urn:microsoft.com/office/officeart/2005/8/layout/chevron2"/>
    <dgm:cxn modelId="{E6DDFF1A-595E-4E98-B2F4-372F11C5AFA1}" type="presParOf" srcId="{8B7C85AF-9FD5-41FC-8B9E-E08C3640389A}" destId="{9EF2F0FA-0D1C-4FB0-BDF1-5DCE8AC11CC2}" srcOrd="1" destOrd="0" presId="urn:microsoft.com/office/officeart/2005/8/layout/chevron2"/>
    <dgm:cxn modelId="{DB893ADE-B4CA-4DAF-85DE-D1C34714B3FF}" type="presParOf" srcId="{7DD16F03-92AC-4DCF-9611-E8D6FC71E477}" destId="{426580CF-1E6D-49C2-847A-5DBC0B506165}" srcOrd="1" destOrd="0" presId="urn:microsoft.com/office/officeart/2005/8/layout/chevron2"/>
    <dgm:cxn modelId="{0AFF91A8-7A0D-4664-BF59-6EB979B7A660}" type="presParOf" srcId="{7DD16F03-92AC-4DCF-9611-E8D6FC71E477}" destId="{0D74EEE2-E872-419C-B954-0D559E3D2A7E}" srcOrd="2" destOrd="0" presId="urn:microsoft.com/office/officeart/2005/8/layout/chevron2"/>
    <dgm:cxn modelId="{20D6F779-DA69-4BC6-AF2C-2C42AE4DB715}" type="presParOf" srcId="{0D74EEE2-E872-419C-B954-0D559E3D2A7E}" destId="{9C487CF6-CD42-43C8-B5D4-740D6172BF3B}" srcOrd="0" destOrd="0" presId="urn:microsoft.com/office/officeart/2005/8/layout/chevron2"/>
    <dgm:cxn modelId="{261F9EC8-730A-41B9-BAA7-1DA48E52541D}" type="presParOf" srcId="{0D74EEE2-E872-419C-B954-0D559E3D2A7E}" destId="{9B79D169-E900-42B4-8FF7-3559D19AD82B}" srcOrd="1" destOrd="0" presId="urn:microsoft.com/office/officeart/2005/8/layout/chevron2"/>
    <dgm:cxn modelId="{6273449F-0900-498B-BF9E-74B5C550D8D2}" type="presParOf" srcId="{7DD16F03-92AC-4DCF-9611-E8D6FC71E477}" destId="{0EA20FBE-1FFE-4283-B3AC-8C2D016E5DD1}" srcOrd="3" destOrd="0" presId="urn:microsoft.com/office/officeart/2005/8/layout/chevron2"/>
    <dgm:cxn modelId="{B68E0CAD-08FD-4CDF-A673-2FDF141540F9}" type="presParOf" srcId="{7DD16F03-92AC-4DCF-9611-E8D6FC71E477}" destId="{58B99B03-B0A6-498D-A4F4-C515A863F30F}" srcOrd="4" destOrd="0" presId="urn:microsoft.com/office/officeart/2005/8/layout/chevron2"/>
    <dgm:cxn modelId="{406F55AF-80A1-447A-94D2-3F5E034993EA}" type="presParOf" srcId="{58B99B03-B0A6-498D-A4F4-C515A863F30F}" destId="{CFF3E2E1-C17F-4D46-BD23-01C63946B8EA}" srcOrd="0" destOrd="0" presId="urn:microsoft.com/office/officeart/2005/8/layout/chevron2"/>
    <dgm:cxn modelId="{5FDCE587-362A-4479-8049-E0DD8CBD9879}" type="presParOf" srcId="{58B99B03-B0A6-498D-A4F4-C515A863F30F}" destId="{BB4278B3-1EFE-4DC5-A563-6D1867DAE5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4951F-89FF-4FC4-800B-479E6C84DA11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801BA0D-0593-4146-8930-4498FB6CADE7}">
      <dgm:prSet phldrT="[Texto]" custT="1"/>
      <dgm:spPr/>
      <dgm:t>
        <a:bodyPr/>
        <a:lstStyle/>
        <a:p>
          <a:r>
            <a:rPr lang="es-EC" sz="1600" dirty="0" smtClean="0"/>
            <a:t>MANEJO EN EL VIVERO</a:t>
          </a:r>
          <a:endParaRPr lang="es-EC" sz="1600" dirty="0"/>
        </a:p>
      </dgm:t>
    </dgm:pt>
    <dgm:pt modelId="{2652891A-3C19-47AE-A65F-50DAF7E82274}" type="parTrans" cxnId="{0589AF67-BCAE-44EA-A4E4-5A56D4D3C2EF}">
      <dgm:prSet custT="1"/>
      <dgm:spPr/>
      <dgm:t>
        <a:bodyPr/>
        <a:lstStyle/>
        <a:p>
          <a:endParaRPr lang="es-EC" sz="1050"/>
        </a:p>
      </dgm:t>
    </dgm:pt>
    <dgm:pt modelId="{17F04742-6C73-4F41-9F34-6EE128ADDFEE}" type="sibTrans" cxnId="{0589AF67-BCAE-44EA-A4E4-5A56D4D3C2EF}">
      <dgm:prSet/>
      <dgm:spPr/>
      <dgm:t>
        <a:bodyPr/>
        <a:lstStyle/>
        <a:p>
          <a:endParaRPr lang="es-EC" sz="3600"/>
        </a:p>
      </dgm:t>
    </dgm:pt>
    <dgm:pt modelId="{DEAF475F-0101-43CE-839F-73A200A56EE8}">
      <dgm:prSet phldrT="[Texto]" custT="1"/>
      <dgm:spPr/>
      <dgm:t>
        <a:bodyPr/>
        <a:lstStyle/>
        <a:p>
          <a:r>
            <a:rPr lang="es-EC" sz="1600" dirty="0" smtClean="0"/>
            <a:t>MANEJO EN EL CAMPO</a:t>
          </a:r>
          <a:endParaRPr lang="es-EC" sz="1600" dirty="0"/>
        </a:p>
      </dgm:t>
    </dgm:pt>
    <dgm:pt modelId="{E6337565-F293-426D-8419-2B7674B1166E}" type="parTrans" cxnId="{4CD9F43C-536E-4582-A376-FCAF958627D6}">
      <dgm:prSet custT="1"/>
      <dgm:spPr/>
      <dgm:t>
        <a:bodyPr/>
        <a:lstStyle/>
        <a:p>
          <a:endParaRPr lang="es-EC" sz="1000"/>
        </a:p>
      </dgm:t>
    </dgm:pt>
    <dgm:pt modelId="{D1CEEBEC-1EC7-4647-835D-F1F257DF622E}" type="sibTrans" cxnId="{4CD9F43C-536E-4582-A376-FCAF958627D6}">
      <dgm:prSet/>
      <dgm:spPr/>
      <dgm:t>
        <a:bodyPr/>
        <a:lstStyle/>
        <a:p>
          <a:endParaRPr lang="es-EC" sz="3600"/>
        </a:p>
      </dgm:t>
    </dgm:pt>
    <dgm:pt modelId="{B5467B37-9FF4-4700-A836-9B815CA732E5}">
      <dgm:prSet phldrT="[Texto]" custT="1"/>
      <dgm:spPr/>
      <dgm:t>
        <a:bodyPr/>
        <a:lstStyle/>
        <a:p>
          <a:r>
            <a:rPr lang="es-EC" sz="1600" dirty="0" smtClean="0"/>
            <a:t>MANEJO DE LA NUTRICIÓN DEL CULTIVO</a:t>
          </a:r>
          <a:endParaRPr lang="es-EC" sz="1600" dirty="0"/>
        </a:p>
      </dgm:t>
    </dgm:pt>
    <dgm:pt modelId="{812D6854-F96D-4C52-ABD6-CFC1D16CE29C}" type="parTrans" cxnId="{E2B33CCF-78A4-42CB-9EC9-86C60EB5E0E0}">
      <dgm:prSet custT="1"/>
      <dgm:spPr/>
      <dgm:t>
        <a:bodyPr/>
        <a:lstStyle/>
        <a:p>
          <a:endParaRPr lang="es-EC" sz="1050"/>
        </a:p>
      </dgm:t>
    </dgm:pt>
    <dgm:pt modelId="{B1C33BB3-E64C-4C2E-9BE8-E8625286670A}" type="sibTrans" cxnId="{E2B33CCF-78A4-42CB-9EC9-86C60EB5E0E0}">
      <dgm:prSet/>
      <dgm:spPr/>
      <dgm:t>
        <a:bodyPr/>
        <a:lstStyle/>
        <a:p>
          <a:endParaRPr lang="es-EC" sz="3600"/>
        </a:p>
      </dgm:t>
    </dgm:pt>
    <dgm:pt modelId="{6F4E5149-0224-4E4F-BA22-677E6EBDFFA7}">
      <dgm:prSet custT="1"/>
      <dgm:spPr/>
      <dgm:t>
        <a:bodyPr/>
        <a:lstStyle/>
        <a:p>
          <a:r>
            <a:rPr lang="es-EC" sz="1800" dirty="0" smtClean="0"/>
            <a:t>Usar semilla certificada</a:t>
          </a:r>
        </a:p>
        <a:p>
          <a:r>
            <a:rPr lang="es-EC" sz="1800" dirty="0" smtClean="0"/>
            <a:t>Desinfectar los sustratos o el suelo</a:t>
          </a:r>
        </a:p>
        <a:p>
          <a:r>
            <a:rPr lang="es-EC" sz="1800" dirty="0" smtClean="0"/>
            <a:t>Localizar el vivero en sitios lejanos de zonas afectadas con la enfermedad</a:t>
          </a:r>
        </a:p>
        <a:p>
          <a:r>
            <a:rPr lang="es-EC" sz="1800" dirty="0" smtClean="0"/>
            <a:t>Utilizar agua de riego de buena calidad </a:t>
          </a:r>
        </a:p>
        <a:p>
          <a:r>
            <a:rPr lang="es-EC" sz="1800" dirty="0" smtClean="0"/>
            <a:t>Implementar un “lava-patas” en la entrada del vivero</a:t>
          </a:r>
        </a:p>
      </dgm:t>
    </dgm:pt>
    <dgm:pt modelId="{276274A1-216C-43A9-91BA-F111E539D2F8}" type="sibTrans" cxnId="{ABDE06C4-8FAC-4987-8B69-3BA679B3747F}">
      <dgm:prSet/>
      <dgm:spPr/>
      <dgm:t>
        <a:bodyPr/>
        <a:lstStyle/>
        <a:p>
          <a:endParaRPr lang="es-EC" sz="3600"/>
        </a:p>
      </dgm:t>
    </dgm:pt>
    <dgm:pt modelId="{7C7B869C-B469-4D6E-AFEB-AF0D0D0BD106}" type="parTrans" cxnId="{ABDE06C4-8FAC-4987-8B69-3BA679B3747F}">
      <dgm:prSet custT="1"/>
      <dgm:spPr/>
      <dgm:t>
        <a:bodyPr/>
        <a:lstStyle/>
        <a:p>
          <a:endParaRPr lang="es-EC" sz="1000"/>
        </a:p>
      </dgm:t>
    </dgm:pt>
    <dgm:pt modelId="{6E356AD1-B49D-436A-9299-232A705BFDF1}">
      <dgm:prSet custT="1"/>
      <dgm:spPr/>
      <dgm:t>
        <a:bodyPr/>
        <a:lstStyle/>
        <a:p>
          <a:r>
            <a:rPr lang="es-EC" sz="1800" dirty="0" smtClean="0"/>
            <a:t>Evitar la siembra en inmediaciones de lotes con antecedentes de la enfermedad</a:t>
          </a:r>
        </a:p>
        <a:p>
          <a:r>
            <a:rPr lang="es-EC" sz="1800" dirty="0" smtClean="0"/>
            <a:t>Mantener períodos de descanso en lotes que han sido devastados por la enfermedad antes de resembrarlos (ej. mínimo 6 meses)</a:t>
          </a:r>
        </a:p>
        <a:p>
          <a:r>
            <a:rPr lang="es-EC" sz="1800" dirty="0" smtClean="0"/>
            <a:t>Manejo de drenajes.</a:t>
          </a:r>
          <a:endParaRPr lang="es-EC" sz="1800" dirty="0"/>
        </a:p>
      </dgm:t>
    </dgm:pt>
    <dgm:pt modelId="{3C38A6A5-2558-4F3D-84D7-A9297A38A2B6}" type="parTrans" cxnId="{A25E91B9-B703-4A18-B6EC-557BD9D84333}">
      <dgm:prSet custT="1"/>
      <dgm:spPr/>
      <dgm:t>
        <a:bodyPr/>
        <a:lstStyle/>
        <a:p>
          <a:endParaRPr lang="es-EC" sz="1000"/>
        </a:p>
      </dgm:t>
    </dgm:pt>
    <dgm:pt modelId="{C76D17D3-5103-4F0A-B78E-B4C024FAFA41}" type="sibTrans" cxnId="{A25E91B9-B703-4A18-B6EC-557BD9D84333}">
      <dgm:prSet/>
      <dgm:spPr/>
      <dgm:t>
        <a:bodyPr/>
        <a:lstStyle/>
        <a:p>
          <a:endParaRPr lang="es-EC" sz="3600"/>
        </a:p>
      </dgm:t>
    </dgm:pt>
    <dgm:pt modelId="{BE1B5210-F8F0-4E62-9159-403F01F4B65C}">
      <dgm:prSet custT="1"/>
      <dgm:spPr/>
      <dgm:t>
        <a:bodyPr/>
        <a:lstStyle/>
        <a:p>
          <a:r>
            <a:rPr lang="es-EC" sz="1800" dirty="0" smtClean="0"/>
            <a:t>Establecer programas de nutrición adecuados y acordes a las necesidades propias de cada plantación,</a:t>
          </a:r>
        </a:p>
        <a:p>
          <a:r>
            <a:rPr lang="es-EC" sz="1800" dirty="0" smtClean="0"/>
            <a:t>Manejar el pH del suelo</a:t>
          </a:r>
          <a:endParaRPr lang="es-EC" sz="1800" dirty="0"/>
        </a:p>
      </dgm:t>
    </dgm:pt>
    <dgm:pt modelId="{C09766AF-1EEE-49F0-9221-D81621CE1E7A}" type="parTrans" cxnId="{456C9A90-C50C-49E5-BFCE-4D963DB8D873}">
      <dgm:prSet custT="1"/>
      <dgm:spPr/>
      <dgm:t>
        <a:bodyPr/>
        <a:lstStyle/>
        <a:p>
          <a:endParaRPr lang="es-EC" sz="1000"/>
        </a:p>
      </dgm:t>
    </dgm:pt>
    <dgm:pt modelId="{B8A42EB0-1022-4AE2-8650-56848121D9DB}" type="sibTrans" cxnId="{456C9A90-C50C-49E5-BFCE-4D963DB8D873}">
      <dgm:prSet/>
      <dgm:spPr/>
      <dgm:t>
        <a:bodyPr/>
        <a:lstStyle/>
        <a:p>
          <a:endParaRPr lang="es-EC" sz="3600"/>
        </a:p>
      </dgm:t>
    </dgm:pt>
    <dgm:pt modelId="{F71D07FA-7F7B-4311-A2BC-BD5E77DDC9F6}">
      <dgm:prSet phldrT="[Texto]" custT="1"/>
      <dgm:spPr/>
      <dgm:t>
        <a:bodyPr/>
        <a:lstStyle/>
        <a:p>
          <a:pPr algn="ctr"/>
          <a:r>
            <a:rPr lang="es-EC" sz="2800" dirty="0" smtClean="0"/>
            <a:t>PUDRICIÓN DEL COGOLLO</a:t>
          </a:r>
          <a:endParaRPr lang="es-EC" sz="2800" dirty="0"/>
        </a:p>
      </dgm:t>
    </dgm:pt>
    <dgm:pt modelId="{9173FD25-2B92-4DD4-AF88-36F93A163E3F}" type="sibTrans" cxnId="{D316255C-2B66-4E28-B568-56E20F809364}">
      <dgm:prSet/>
      <dgm:spPr/>
      <dgm:t>
        <a:bodyPr/>
        <a:lstStyle/>
        <a:p>
          <a:endParaRPr lang="es-EC" sz="3600"/>
        </a:p>
      </dgm:t>
    </dgm:pt>
    <dgm:pt modelId="{631ABBD6-DB0A-4D96-B01C-D9EBE608A16A}" type="parTrans" cxnId="{D316255C-2B66-4E28-B568-56E20F809364}">
      <dgm:prSet/>
      <dgm:spPr/>
      <dgm:t>
        <a:bodyPr/>
        <a:lstStyle/>
        <a:p>
          <a:endParaRPr lang="es-EC" sz="3600"/>
        </a:p>
      </dgm:t>
    </dgm:pt>
    <dgm:pt modelId="{169A1D49-ACDB-4FB0-AAFF-A2FFADED5B7C}" type="pres">
      <dgm:prSet presAssocID="{DE94951F-89FF-4FC4-800B-479E6C84DA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FCF18FD2-33F0-4152-8A25-F3AEE7D6ED7F}" type="pres">
      <dgm:prSet presAssocID="{F71D07FA-7F7B-4311-A2BC-BD5E77DDC9F6}" presName="thickLine" presStyleLbl="alignNode1" presStyleIdx="0" presStyleCnt="1"/>
      <dgm:spPr/>
    </dgm:pt>
    <dgm:pt modelId="{7D80BC3A-97FC-45B8-9466-71DE12A627A1}" type="pres">
      <dgm:prSet presAssocID="{F71D07FA-7F7B-4311-A2BC-BD5E77DDC9F6}" presName="horz1" presStyleCnt="0"/>
      <dgm:spPr/>
    </dgm:pt>
    <dgm:pt modelId="{3C218850-A1CA-4162-850F-49D05D1124D7}" type="pres">
      <dgm:prSet presAssocID="{F71D07FA-7F7B-4311-A2BC-BD5E77DDC9F6}" presName="tx1" presStyleLbl="revTx" presStyleIdx="0" presStyleCnt="7" custScaleX="122402"/>
      <dgm:spPr/>
      <dgm:t>
        <a:bodyPr/>
        <a:lstStyle/>
        <a:p>
          <a:endParaRPr lang="es-CO"/>
        </a:p>
      </dgm:t>
    </dgm:pt>
    <dgm:pt modelId="{5F50AD5B-6530-4ED8-A54B-289528E8CD5D}" type="pres">
      <dgm:prSet presAssocID="{F71D07FA-7F7B-4311-A2BC-BD5E77DDC9F6}" presName="vert1" presStyleCnt="0"/>
      <dgm:spPr/>
    </dgm:pt>
    <dgm:pt modelId="{A130C7E7-183C-4AE3-91BD-49CD28A134F4}" type="pres">
      <dgm:prSet presAssocID="{0801BA0D-0593-4146-8930-4498FB6CADE7}" presName="vertSpace2a" presStyleCnt="0"/>
      <dgm:spPr/>
    </dgm:pt>
    <dgm:pt modelId="{83BB5B0E-9D10-4F5F-9C86-B2212E596297}" type="pres">
      <dgm:prSet presAssocID="{0801BA0D-0593-4146-8930-4498FB6CADE7}" presName="horz2" presStyleCnt="0"/>
      <dgm:spPr/>
    </dgm:pt>
    <dgm:pt modelId="{5C21E475-B83A-48FD-9C49-5BDB4E6583CB}" type="pres">
      <dgm:prSet presAssocID="{0801BA0D-0593-4146-8930-4498FB6CADE7}" presName="horzSpace2" presStyleCnt="0"/>
      <dgm:spPr/>
    </dgm:pt>
    <dgm:pt modelId="{D448C4E9-3390-4960-A3F9-2612AB596CAE}" type="pres">
      <dgm:prSet presAssocID="{0801BA0D-0593-4146-8930-4498FB6CADE7}" presName="tx2" presStyleLbl="revTx" presStyleIdx="1" presStyleCnt="7"/>
      <dgm:spPr/>
      <dgm:t>
        <a:bodyPr/>
        <a:lstStyle/>
        <a:p>
          <a:endParaRPr lang="es-CO"/>
        </a:p>
      </dgm:t>
    </dgm:pt>
    <dgm:pt modelId="{08EBCF99-E9CB-4C0C-B4A4-E1277C5150BB}" type="pres">
      <dgm:prSet presAssocID="{0801BA0D-0593-4146-8930-4498FB6CADE7}" presName="vert2" presStyleCnt="0"/>
      <dgm:spPr/>
    </dgm:pt>
    <dgm:pt modelId="{1BFE375C-79F9-4E2C-A3A3-090B0B727701}" type="pres">
      <dgm:prSet presAssocID="{6F4E5149-0224-4E4F-BA22-677E6EBDFFA7}" presName="horz3" presStyleCnt="0"/>
      <dgm:spPr/>
    </dgm:pt>
    <dgm:pt modelId="{11F49324-9ADB-4C67-A96D-E595E24EF34D}" type="pres">
      <dgm:prSet presAssocID="{6F4E5149-0224-4E4F-BA22-677E6EBDFFA7}" presName="horzSpace3" presStyleCnt="0"/>
      <dgm:spPr/>
    </dgm:pt>
    <dgm:pt modelId="{CA26012E-148F-425F-BC26-8B7E0AED2FC8}" type="pres">
      <dgm:prSet presAssocID="{6F4E5149-0224-4E4F-BA22-677E6EBDFFA7}" presName="tx3" presStyleLbl="revTx" presStyleIdx="2" presStyleCnt="7" custScaleX="144458"/>
      <dgm:spPr/>
      <dgm:t>
        <a:bodyPr/>
        <a:lstStyle/>
        <a:p>
          <a:endParaRPr lang="es-EC"/>
        </a:p>
      </dgm:t>
    </dgm:pt>
    <dgm:pt modelId="{9BB18E91-E701-4975-A3C8-ECE79EECC0F4}" type="pres">
      <dgm:prSet presAssocID="{6F4E5149-0224-4E4F-BA22-677E6EBDFFA7}" presName="vert3" presStyleCnt="0"/>
      <dgm:spPr/>
    </dgm:pt>
    <dgm:pt modelId="{93F91B79-5904-4875-B55B-062905B7211A}" type="pres">
      <dgm:prSet presAssocID="{0801BA0D-0593-4146-8930-4498FB6CADE7}" presName="thinLine2b" presStyleLbl="callout" presStyleIdx="0" presStyleCnt="3"/>
      <dgm:spPr/>
    </dgm:pt>
    <dgm:pt modelId="{ABAC8517-038B-433D-86F0-EB5788B6BF99}" type="pres">
      <dgm:prSet presAssocID="{0801BA0D-0593-4146-8930-4498FB6CADE7}" presName="vertSpace2b" presStyleCnt="0"/>
      <dgm:spPr/>
    </dgm:pt>
    <dgm:pt modelId="{F8C71061-53D2-4503-A68E-2F894F5BB597}" type="pres">
      <dgm:prSet presAssocID="{DEAF475F-0101-43CE-839F-73A200A56EE8}" presName="horz2" presStyleCnt="0"/>
      <dgm:spPr/>
    </dgm:pt>
    <dgm:pt modelId="{431466B0-9110-4A08-AE7E-A77477C22027}" type="pres">
      <dgm:prSet presAssocID="{DEAF475F-0101-43CE-839F-73A200A56EE8}" presName="horzSpace2" presStyleCnt="0"/>
      <dgm:spPr/>
    </dgm:pt>
    <dgm:pt modelId="{86948192-334A-4370-A8E6-A6F49559A3C2}" type="pres">
      <dgm:prSet presAssocID="{DEAF475F-0101-43CE-839F-73A200A56EE8}" presName="tx2" presStyleLbl="revTx" presStyleIdx="3" presStyleCnt="7"/>
      <dgm:spPr/>
      <dgm:t>
        <a:bodyPr/>
        <a:lstStyle/>
        <a:p>
          <a:endParaRPr lang="es-CO"/>
        </a:p>
      </dgm:t>
    </dgm:pt>
    <dgm:pt modelId="{91B4A60E-D7A6-4E96-B980-F00A13B85EB6}" type="pres">
      <dgm:prSet presAssocID="{DEAF475F-0101-43CE-839F-73A200A56EE8}" presName="vert2" presStyleCnt="0"/>
      <dgm:spPr/>
    </dgm:pt>
    <dgm:pt modelId="{01339C41-DD72-4AA7-B980-68CEB0519341}" type="pres">
      <dgm:prSet presAssocID="{6E356AD1-B49D-436A-9299-232A705BFDF1}" presName="horz3" presStyleCnt="0"/>
      <dgm:spPr/>
    </dgm:pt>
    <dgm:pt modelId="{760A3A96-BB88-4594-BE68-3B6492C10FF2}" type="pres">
      <dgm:prSet presAssocID="{6E356AD1-B49D-436A-9299-232A705BFDF1}" presName="horzSpace3" presStyleCnt="0"/>
      <dgm:spPr/>
    </dgm:pt>
    <dgm:pt modelId="{39EC4789-D5E0-4DB3-AFC2-44608FD47E84}" type="pres">
      <dgm:prSet presAssocID="{6E356AD1-B49D-436A-9299-232A705BFDF1}" presName="tx3" presStyleLbl="revTx" presStyleIdx="4" presStyleCnt="7" custScaleX="128394"/>
      <dgm:spPr/>
      <dgm:t>
        <a:bodyPr/>
        <a:lstStyle/>
        <a:p>
          <a:endParaRPr lang="es-CO"/>
        </a:p>
      </dgm:t>
    </dgm:pt>
    <dgm:pt modelId="{5085163B-53B6-4758-BAFC-346DE211A8DF}" type="pres">
      <dgm:prSet presAssocID="{6E356AD1-B49D-436A-9299-232A705BFDF1}" presName="vert3" presStyleCnt="0"/>
      <dgm:spPr/>
    </dgm:pt>
    <dgm:pt modelId="{D61E4DB8-D747-48C9-85E1-445CCDB9F4E1}" type="pres">
      <dgm:prSet presAssocID="{DEAF475F-0101-43CE-839F-73A200A56EE8}" presName="thinLine2b" presStyleLbl="callout" presStyleIdx="1" presStyleCnt="3"/>
      <dgm:spPr/>
    </dgm:pt>
    <dgm:pt modelId="{3B259581-814E-4E23-8D69-7D735C8178E1}" type="pres">
      <dgm:prSet presAssocID="{DEAF475F-0101-43CE-839F-73A200A56EE8}" presName="vertSpace2b" presStyleCnt="0"/>
      <dgm:spPr/>
    </dgm:pt>
    <dgm:pt modelId="{D86A232A-8E15-4B2C-8F8B-456378EC645F}" type="pres">
      <dgm:prSet presAssocID="{B5467B37-9FF4-4700-A836-9B815CA732E5}" presName="horz2" presStyleCnt="0"/>
      <dgm:spPr/>
    </dgm:pt>
    <dgm:pt modelId="{634CA821-5D3A-4035-B695-C536E6EFEDF4}" type="pres">
      <dgm:prSet presAssocID="{B5467B37-9FF4-4700-A836-9B815CA732E5}" presName="horzSpace2" presStyleCnt="0"/>
      <dgm:spPr/>
    </dgm:pt>
    <dgm:pt modelId="{F1C33443-98D1-43E9-A93B-CB42BC792309}" type="pres">
      <dgm:prSet presAssocID="{B5467B37-9FF4-4700-A836-9B815CA732E5}" presName="tx2" presStyleLbl="revTx" presStyleIdx="5" presStyleCnt="7"/>
      <dgm:spPr/>
      <dgm:t>
        <a:bodyPr/>
        <a:lstStyle/>
        <a:p>
          <a:endParaRPr lang="es-CO"/>
        </a:p>
      </dgm:t>
    </dgm:pt>
    <dgm:pt modelId="{0F033667-F953-43BD-B85E-FA97AEB08E7A}" type="pres">
      <dgm:prSet presAssocID="{B5467B37-9FF4-4700-A836-9B815CA732E5}" presName="vert2" presStyleCnt="0"/>
      <dgm:spPr/>
    </dgm:pt>
    <dgm:pt modelId="{27DF827C-67E7-4CD1-9E26-843E55455036}" type="pres">
      <dgm:prSet presAssocID="{BE1B5210-F8F0-4E62-9159-403F01F4B65C}" presName="horz3" presStyleCnt="0"/>
      <dgm:spPr/>
    </dgm:pt>
    <dgm:pt modelId="{8E7C290C-174E-4C50-88EF-142A85763DB0}" type="pres">
      <dgm:prSet presAssocID="{BE1B5210-F8F0-4E62-9159-403F01F4B65C}" presName="horzSpace3" presStyleCnt="0"/>
      <dgm:spPr/>
    </dgm:pt>
    <dgm:pt modelId="{96E0C1A3-D968-4062-A9CF-C2A97B0F611C}" type="pres">
      <dgm:prSet presAssocID="{BE1B5210-F8F0-4E62-9159-403F01F4B65C}" presName="tx3" presStyleLbl="revTx" presStyleIdx="6" presStyleCnt="7" custScaleX="148670"/>
      <dgm:spPr/>
      <dgm:t>
        <a:bodyPr/>
        <a:lstStyle/>
        <a:p>
          <a:endParaRPr lang="es-CO"/>
        </a:p>
      </dgm:t>
    </dgm:pt>
    <dgm:pt modelId="{FDC7E727-8F63-43BC-8334-D0766E3101A6}" type="pres">
      <dgm:prSet presAssocID="{BE1B5210-F8F0-4E62-9159-403F01F4B65C}" presName="vert3" presStyleCnt="0"/>
      <dgm:spPr/>
    </dgm:pt>
    <dgm:pt modelId="{1AC68A2C-04F5-4F12-903D-30071368DD07}" type="pres">
      <dgm:prSet presAssocID="{B5467B37-9FF4-4700-A836-9B815CA732E5}" presName="thinLine2b" presStyleLbl="callout" presStyleIdx="2" presStyleCnt="3"/>
      <dgm:spPr/>
    </dgm:pt>
    <dgm:pt modelId="{71A8675D-EF90-4BF2-AC60-928F31856509}" type="pres">
      <dgm:prSet presAssocID="{B5467B37-9FF4-4700-A836-9B815CA732E5}" presName="vertSpace2b" presStyleCnt="0"/>
      <dgm:spPr/>
    </dgm:pt>
  </dgm:ptLst>
  <dgm:cxnLst>
    <dgm:cxn modelId="{D316255C-2B66-4E28-B568-56E20F809364}" srcId="{DE94951F-89FF-4FC4-800B-479E6C84DA11}" destId="{F71D07FA-7F7B-4311-A2BC-BD5E77DDC9F6}" srcOrd="0" destOrd="0" parTransId="{631ABBD6-DB0A-4D96-B01C-D9EBE608A16A}" sibTransId="{9173FD25-2B92-4DD4-AF88-36F93A163E3F}"/>
    <dgm:cxn modelId="{9A95BC50-85BF-4C2B-9E76-AF312F34BB42}" type="presOf" srcId="{0801BA0D-0593-4146-8930-4498FB6CADE7}" destId="{D448C4E9-3390-4960-A3F9-2612AB596CAE}" srcOrd="0" destOrd="0" presId="urn:microsoft.com/office/officeart/2008/layout/LinedList"/>
    <dgm:cxn modelId="{FDED4958-5DF5-4560-B71C-E22FC3727074}" type="presOf" srcId="{6F4E5149-0224-4E4F-BA22-677E6EBDFFA7}" destId="{CA26012E-148F-425F-BC26-8B7E0AED2FC8}" srcOrd="0" destOrd="0" presId="urn:microsoft.com/office/officeart/2008/layout/LinedList"/>
    <dgm:cxn modelId="{456C9A90-C50C-49E5-BFCE-4D963DB8D873}" srcId="{B5467B37-9FF4-4700-A836-9B815CA732E5}" destId="{BE1B5210-F8F0-4E62-9159-403F01F4B65C}" srcOrd="0" destOrd="0" parTransId="{C09766AF-1EEE-49F0-9221-D81621CE1E7A}" sibTransId="{B8A42EB0-1022-4AE2-8650-56848121D9DB}"/>
    <dgm:cxn modelId="{0589AF67-BCAE-44EA-A4E4-5A56D4D3C2EF}" srcId="{F71D07FA-7F7B-4311-A2BC-BD5E77DDC9F6}" destId="{0801BA0D-0593-4146-8930-4498FB6CADE7}" srcOrd="0" destOrd="0" parTransId="{2652891A-3C19-47AE-A65F-50DAF7E82274}" sibTransId="{17F04742-6C73-4F41-9F34-6EE128ADDFEE}"/>
    <dgm:cxn modelId="{CD8B327D-A5AF-4999-9C97-DD4E3FE1B216}" type="presOf" srcId="{DEAF475F-0101-43CE-839F-73A200A56EE8}" destId="{86948192-334A-4370-A8E6-A6F49559A3C2}" srcOrd="0" destOrd="0" presId="urn:microsoft.com/office/officeart/2008/layout/LinedList"/>
    <dgm:cxn modelId="{3AA33E28-35DD-47F4-A184-888421A4CFD5}" type="presOf" srcId="{F71D07FA-7F7B-4311-A2BC-BD5E77DDC9F6}" destId="{3C218850-A1CA-4162-850F-49D05D1124D7}" srcOrd="0" destOrd="0" presId="urn:microsoft.com/office/officeart/2008/layout/LinedList"/>
    <dgm:cxn modelId="{E2B33CCF-78A4-42CB-9EC9-86C60EB5E0E0}" srcId="{F71D07FA-7F7B-4311-A2BC-BD5E77DDC9F6}" destId="{B5467B37-9FF4-4700-A836-9B815CA732E5}" srcOrd="2" destOrd="0" parTransId="{812D6854-F96D-4C52-ABD6-CFC1D16CE29C}" sibTransId="{B1C33BB3-E64C-4C2E-9BE8-E8625286670A}"/>
    <dgm:cxn modelId="{C55D861F-A135-4E89-8DA5-78722A6D5CCA}" type="presOf" srcId="{6E356AD1-B49D-436A-9299-232A705BFDF1}" destId="{39EC4789-D5E0-4DB3-AFC2-44608FD47E84}" srcOrd="0" destOrd="0" presId="urn:microsoft.com/office/officeart/2008/layout/LinedList"/>
    <dgm:cxn modelId="{ABDE06C4-8FAC-4987-8B69-3BA679B3747F}" srcId="{0801BA0D-0593-4146-8930-4498FB6CADE7}" destId="{6F4E5149-0224-4E4F-BA22-677E6EBDFFA7}" srcOrd="0" destOrd="0" parTransId="{7C7B869C-B469-4D6E-AFEB-AF0D0D0BD106}" sibTransId="{276274A1-216C-43A9-91BA-F111E539D2F8}"/>
    <dgm:cxn modelId="{51BD4FFD-B5AF-4014-B4DC-AB0314674EDC}" type="presOf" srcId="{BE1B5210-F8F0-4E62-9159-403F01F4B65C}" destId="{96E0C1A3-D968-4062-A9CF-C2A97B0F611C}" srcOrd="0" destOrd="0" presId="urn:microsoft.com/office/officeart/2008/layout/LinedList"/>
    <dgm:cxn modelId="{4446627F-E146-4576-90E5-B9A1A49BD845}" type="presOf" srcId="{B5467B37-9FF4-4700-A836-9B815CA732E5}" destId="{F1C33443-98D1-43E9-A93B-CB42BC792309}" srcOrd="0" destOrd="0" presId="urn:microsoft.com/office/officeart/2008/layout/LinedList"/>
    <dgm:cxn modelId="{A25E91B9-B703-4A18-B6EC-557BD9D84333}" srcId="{DEAF475F-0101-43CE-839F-73A200A56EE8}" destId="{6E356AD1-B49D-436A-9299-232A705BFDF1}" srcOrd="0" destOrd="0" parTransId="{3C38A6A5-2558-4F3D-84D7-A9297A38A2B6}" sibTransId="{C76D17D3-5103-4F0A-B78E-B4C024FAFA41}"/>
    <dgm:cxn modelId="{6ABE8CA9-1AD7-42B6-A3B7-F52B0A5EF1CC}" type="presOf" srcId="{DE94951F-89FF-4FC4-800B-479E6C84DA11}" destId="{169A1D49-ACDB-4FB0-AAFF-A2FFADED5B7C}" srcOrd="0" destOrd="0" presId="urn:microsoft.com/office/officeart/2008/layout/LinedList"/>
    <dgm:cxn modelId="{4CD9F43C-536E-4582-A376-FCAF958627D6}" srcId="{F71D07FA-7F7B-4311-A2BC-BD5E77DDC9F6}" destId="{DEAF475F-0101-43CE-839F-73A200A56EE8}" srcOrd="1" destOrd="0" parTransId="{E6337565-F293-426D-8419-2B7674B1166E}" sibTransId="{D1CEEBEC-1EC7-4647-835D-F1F257DF622E}"/>
    <dgm:cxn modelId="{D13B52B0-86A2-4AB9-8B13-734EF19E2986}" type="presParOf" srcId="{169A1D49-ACDB-4FB0-AAFF-A2FFADED5B7C}" destId="{FCF18FD2-33F0-4152-8A25-F3AEE7D6ED7F}" srcOrd="0" destOrd="0" presId="urn:microsoft.com/office/officeart/2008/layout/LinedList"/>
    <dgm:cxn modelId="{3EBCB26D-1158-46E3-99A5-589F05F2F061}" type="presParOf" srcId="{169A1D49-ACDB-4FB0-AAFF-A2FFADED5B7C}" destId="{7D80BC3A-97FC-45B8-9466-71DE12A627A1}" srcOrd="1" destOrd="0" presId="urn:microsoft.com/office/officeart/2008/layout/LinedList"/>
    <dgm:cxn modelId="{FAAB9720-8B44-44DF-A174-AC7CBD0CE05C}" type="presParOf" srcId="{7D80BC3A-97FC-45B8-9466-71DE12A627A1}" destId="{3C218850-A1CA-4162-850F-49D05D1124D7}" srcOrd="0" destOrd="0" presId="urn:microsoft.com/office/officeart/2008/layout/LinedList"/>
    <dgm:cxn modelId="{C30CEF05-6DE7-486E-9021-B5091CB75552}" type="presParOf" srcId="{7D80BC3A-97FC-45B8-9466-71DE12A627A1}" destId="{5F50AD5B-6530-4ED8-A54B-289528E8CD5D}" srcOrd="1" destOrd="0" presId="urn:microsoft.com/office/officeart/2008/layout/LinedList"/>
    <dgm:cxn modelId="{73E53CF6-0057-4999-9D37-4DC32EF8915A}" type="presParOf" srcId="{5F50AD5B-6530-4ED8-A54B-289528E8CD5D}" destId="{A130C7E7-183C-4AE3-91BD-49CD28A134F4}" srcOrd="0" destOrd="0" presId="urn:microsoft.com/office/officeart/2008/layout/LinedList"/>
    <dgm:cxn modelId="{03C085C5-5F62-47B6-958E-4413C495FEB5}" type="presParOf" srcId="{5F50AD5B-6530-4ED8-A54B-289528E8CD5D}" destId="{83BB5B0E-9D10-4F5F-9C86-B2212E596297}" srcOrd="1" destOrd="0" presId="urn:microsoft.com/office/officeart/2008/layout/LinedList"/>
    <dgm:cxn modelId="{1C70FF43-A92F-40D0-A9BB-854661C3306F}" type="presParOf" srcId="{83BB5B0E-9D10-4F5F-9C86-B2212E596297}" destId="{5C21E475-B83A-48FD-9C49-5BDB4E6583CB}" srcOrd="0" destOrd="0" presId="urn:microsoft.com/office/officeart/2008/layout/LinedList"/>
    <dgm:cxn modelId="{31D481FC-8EDD-4764-8733-45E57F26C659}" type="presParOf" srcId="{83BB5B0E-9D10-4F5F-9C86-B2212E596297}" destId="{D448C4E9-3390-4960-A3F9-2612AB596CAE}" srcOrd="1" destOrd="0" presId="urn:microsoft.com/office/officeart/2008/layout/LinedList"/>
    <dgm:cxn modelId="{0969D81D-9B53-497B-B678-350312A78062}" type="presParOf" srcId="{83BB5B0E-9D10-4F5F-9C86-B2212E596297}" destId="{08EBCF99-E9CB-4C0C-B4A4-E1277C5150BB}" srcOrd="2" destOrd="0" presId="urn:microsoft.com/office/officeart/2008/layout/LinedList"/>
    <dgm:cxn modelId="{54BCD1C9-D826-4CB1-89AA-86C6E6AF2B22}" type="presParOf" srcId="{08EBCF99-E9CB-4C0C-B4A4-E1277C5150BB}" destId="{1BFE375C-79F9-4E2C-A3A3-090B0B727701}" srcOrd="0" destOrd="0" presId="urn:microsoft.com/office/officeart/2008/layout/LinedList"/>
    <dgm:cxn modelId="{9876A798-57E8-4E30-81CF-E53FB318AF08}" type="presParOf" srcId="{1BFE375C-79F9-4E2C-A3A3-090B0B727701}" destId="{11F49324-9ADB-4C67-A96D-E595E24EF34D}" srcOrd="0" destOrd="0" presId="urn:microsoft.com/office/officeart/2008/layout/LinedList"/>
    <dgm:cxn modelId="{52EC1A7D-E42D-4382-B21A-0DFCDA8470D3}" type="presParOf" srcId="{1BFE375C-79F9-4E2C-A3A3-090B0B727701}" destId="{CA26012E-148F-425F-BC26-8B7E0AED2FC8}" srcOrd="1" destOrd="0" presId="urn:microsoft.com/office/officeart/2008/layout/LinedList"/>
    <dgm:cxn modelId="{8394FF60-C275-42BD-BDC2-E2267AD3C2B8}" type="presParOf" srcId="{1BFE375C-79F9-4E2C-A3A3-090B0B727701}" destId="{9BB18E91-E701-4975-A3C8-ECE79EECC0F4}" srcOrd="2" destOrd="0" presId="urn:microsoft.com/office/officeart/2008/layout/LinedList"/>
    <dgm:cxn modelId="{746431A2-5931-422D-8406-F38B66B57519}" type="presParOf" srcId="{5F50AD5B-6530-4ED8-A54B-289528E8CD5D}" destId="{93F91B79-5904-4875-B55B-062905B7211A}" srcOrd="2" destOrd="0" presId="urn:microsoft.com/office/officeart/2008/layout/LinedList"/>
    <dgm:cxn modelId="{819B88EE-53F4-4014-94FC-763C67B23644}" type="presParOf" srcId="{5F50AD5B-6530-4ED8-A54B-289528E8CD5D}" destId="{ABAC8517-038B-433D-86F0-EB5788B6BF99}" srcOrd="3" destOrd="0" presId="urn:microsoft.com/office/officeart/2008/layout/LinedList"/>
    <dgm:cxn modelId="{1846E73E-C056-4A89-95E8-F6B33ABE452F}" type="presParOf" srcId="{5F50AD5B-6530-4ED8-A54B-289528E8CD5D}" destId="{F8C71061-53D2-4503-A68E-2F894F5BB597}" srcOrd="4" destOrd="0" presId="urn:microsoft.com/office/officeart/2008/layout/LinedList"/>
    <dgm:cxn modelId="{AC9001F2-2716-41E0-BBA8-48E02312C779}" type="presParOf" srcId="{F8C71061-53D2-4503-A68E-2F894F5BB597}" destId="{431466B0-9110-4A08-AE7E-A77477C22027}" srcOrd="0" destOrd="0" presId="urn:microsoft.com/office/officeart/2008/layout/LinedList"/>
    <dgm:cxn modelId="{0ECC6832-8AB9-4808-824B-49E0F4082554}" type="presParOf" srcId="{F8C71061-53D2-4503-A68E-2F894F5BB597}" destId="{86948192-334A-4370-A8E6-A6F49559A3C2}" srcOrd="1" destOrd="0" presId="urn:microsoft.com/office/officeart/2008/layout/LinedList"/>
    <dgm:cxn modelId="{2216EE4D-356C-4503-BB5E-DA10C1EE5333}" type="presParOf" srcId="{F8C71061-53D2-4503-A68E-2F894F5BB597}" destId="{91B4A60E-D7A6-4E96-B980-F00A13B85EB6}" srcOrd="2" destOrd="0" presId="urn:microsoft.com/office/officeart/2008/layout/LinedList"/>
    <dgm:cxn modelId="{126560DD-FA0A-463D-ACE1-BE80D4687328}" type="presParOf" srcId="{91B4A60E-D7A6-4E96-B980-F00A13B85EB6}" destId="{01339C41-DD72-4AA7-B980-68CEB0519341}" srcOrd="0" destOrd="0" presId="urn:microsoft.com/office/officeart/2008/layout/LinedList"/>
    <dgm:cxn modelId="{F665E06E-F7FA-4928-8958-0CCE8399A62B}" type="presParOf" srcId="{01339C41-DD72-4AA7-B980-68CEB0519341}" destId="{760A3A96-BB88-4594-BE68-3B6492C10FF2}" srcOrd="0" destOrd="0" presId="urn:microsoft.com/office/officeart/2008/layout/LinedList"/>
    <dgm:cxn modelId="{9B4E206E-B24B-40DB-86FC-34F08C0B4592}" type="presParOf" srcId="{01339C41-DD72-4AA7-B980-68CEB0519341}" destId="{39EC4789-D5E0-4DB3-AFC2-44608FD47E84}" srcOrd="1" destOrd="0" presId="urn:microsoft.com/office/officeart/2008/layout/LinedList"/>
    <dgm:cxn modelId="{DB30C3B2-A4D7-4669-AEBC-A56193F2F663}" type="presParOf" srcId="{01339C41-DD72-4AA7-B980-68CEB0519341}" destId="{5085163B-53B6-4758-BAFC-346DE211A8DF}" srcOrd="2" destOrd="0" presId="urn:microsoft.com/office/officeart/2008/layout/LinedList"/>
    <dgm:cxn modelId="{6646A0AE-A48F-4C1A-8A92-B2083026373F}" type="presParOf" srcId="{5F50AD5B-6530-4ED8-A54B-289528E8CD5D}" destId="{D61E4DB8-D747-48C9-85E1-445CCDB9F4E1}" srcOrd="5" destOrd="0" presId="urn:microsoft.com/office/officeart/2008/layout/LinedList"/>
    <dgm:cxn modelId="{DE290A85-11EA-4E2E-AF49-C3305B2CC262}" type="presParOf" srcId="{5F50AD5B-6530-4ED8-A54B-289528E8CD5D}" destId="{3B259581-814E-4E23-8D69-7D735C8178E1}" srcOrd="6" destOrd="0" presId="urn:microsoft.com/office/officeart/2008/layout/LinedList"/>
    <dgm:cxn modelId="{D2B93B23-40F5-49DE-9DB4-5F7DCFEE7FDF}" type="presParOf" srcId="{5F50AD5B-6530-4ED8-A54B-289528E8CD5D}" destId="{D86A232A-8E15-4B2C-8F8B-456378EC645F}" srcOrd="7" destOrd="0" presId="urn:microsoft.com/office/officeart/2008/layout/LinedList"/>
    <dgm:cxn modelId="{C70693A6-41BD-4626-866F-19BDD868E1D0}" type="presParOf" srcId="{D86A232A-8E15-4B2C-8F8B-456378EC645F}" destId="{634CA821-5D3A-4035-B695-C536E6EFEDF4}" srcOrd="0" destOrd="0" presId="urn:microsoft.com/office/officeart/2008/layout/LinedList"/>
    <dgm:cxn modelId="{E6E4DDB4-7BFC-493A-8407-C0A9F98A7B3A}" type="presParOf" srcId="{D86A232A-8E15-4B2C-8F8B-456378EC645F}" destId="{F1C33443-98D1-43E9-A93B-CB42BC792309}" srcOrd="1" destOrd="0" presId="urn:microsoft.com/office/officeart/2008/layout/LinedList"/>
    <dgm:cxn modelId="{28782AF2-3B47-41D3-8679-5263DEE54DDB}" type="presParOf" srcId="{D86A232A-8E15-4B2C-8F8B-456378EC645F}" destId="{0F033667-F953-43BD-B85E-FA97AEB08E7A}" srcOrd="2" destOrd="0" presId="urn:microsoft.com/office/officeart/2008/layout/LinedList"/>
    <dgm:cxn modelId="{B0785994-873D-4D62-94B6-E771BB8B0A0F}" type="presParOf" srcId="{0F033667-F953-43BD-B85E-FA97AEB08E7A}" destId="{27DF827C-67E7-4CD1-9E26-843E55455036}" srcOrd="0" destOrd="0" presId="urn:microsoft.com/office/officeart/2008/layout/LinedList"/>
    <dgm:cxn modelId="{0F15F7C3-6535-4AE0-BC3F-0F666847D756}" type="presParOf" srcId="{27DF827C-67E7-4CD1-9E26-843E55455036}" destId="{8E7C290C-174E-4C50-88EF-142A85763DB0}" srcOrd="0" destOrd="0" presId="urn:microsoft.com/office/officeart/2008/layout/LinedList"/>
    <dgm:cxn modelId="{2097D27D-FCCD-4C52-B9B2-173F2BA2D7D6}" type="presParOf" srcId="{27DF827C-67E7-4CD1-9E26-843E55455036}" destId="{96E0C1A3-D968-4062-A9CF-C2A97B0F611C}" srcOrd="1" destOrd="0" presId="urn:microsoft.com/office/officeart/2008/layout/LinedList"/>
    <dgm:cxn modelId="{EC706A4B-FBD1-48AE-9EBE-1A8807641F8B}" type="presParOf" srcId="{27DF827C-67E7-4CD1-9E26-843E55455036}" destId="{FDC7E727-8F63-43BC-8334-D0766E3101A6}" srcOrd="2" destOrd="0" presId="urn:microsoft.com/office/officeart/2008/layout/LinedList"/>
    <dgm:cxn modelId="{48AE330A-28FD-443B-B989-EBDC0BE10EA3}" type="presParOf" srcId="{5F50AD5B-6530-4ED8-A54B-289528E8CD5D}" destId="{1AC68A2C-04F5-4F12-903D-30071368DD07}" srcOrd="8" destOrd="0" presId="urn:microsoft.com/office/officeart/2008/layout/LinedList"/>
    <dgm:cxn modelId="{A7FCF080-419D-4B46-831C-12CBAF3E3218}" type="presParOf" srcId="{5F50AD5B-6530-4ED8-A54B-289528E8CD5D}" destId="{71A8675D-EF90-4BF2-AC60-928F3185650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C8A6C-49A8-4FE6-BF42-0080521308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6A3751A-3FC1-40B2-9016-B217ACEDC576}">
      <dgm:prSet phldrT="[Texto]" phldr="1" custT="1"/>
      <dgm:spPr/>
      <dgm:t>
        <a:bodyPr/>
        <a:lstStyle/>
        <a:p>
          <a:endParaRPr lang="es-ES" sz="8800" dirty="0">
            <a:solidFill>
              <a:schemeClr val="tx1"/>
            </a:solidFill>
          </a:endParaRPr>
        </a:p>
      </dgm:t>
    </dgm:pt>
    <dgm:pt modelId="{1E612130-25BE-4EDF-84DA-E1BBC7D670A9}" type="parTrans" cxnId="{59035287-6BC8-4D4B-9C25-9B489BA723BF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0517D534-419E-4CAD-8F11-B9443EE61DA4}" type="sibTrans" cxnId="{59035287-6BC8-4D4B-9C25-9B489BA723BF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80A82AC1-1E11-4A7B-B7E7-CB2099123437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Asociación Nacional de Cultivadores en Palma Aceitera (ANCUPA)</a:t>
          </a:r>
          <a:endParaRPr lang="es-EC" sz="2000" dirty="0" smtClean="0">
            <a:solidFill>
              <a:schemeClr val="tx1"/>
            </a:solidFill>
          </a:endParaRPr>
        </a:p>
      </dgm:t>
    </dgm:pt>
    <dgm:pt modelId="{2907ADA8-0647-4083-90D7-7042F64D09D3}" type="parTrans" cxnId="{8E3112B9-B99F-4B9C-B12D-1775BDB0AC73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3AEF311E-1608-4189-BF3B-41D3A2097B21}" type="sibTrans" cxnId="{8E3112B9-B99F-4B9C-B12D-1775BDB0AC73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AA48E037-FB29-410B-B9B3-D26AB8BFEF40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Fundación de Fomento de Exportaciones de Aceite de Palma y sus derivados de Origen Nacional (FEDAPAL)</a:t>
          </a:r>
          <a:endParaRPr lang="es-EC" sz="2000" dirty="0" smtClean="0">
            <a:solidFill>
              <a:schemeClr val="tx1"/>
            </a:solidFill>
          </a:endParaRPr>
        </a:p>
      </dgm:t>
    </dgm:pt>
    <dgm:pt modelId="{29CD7392-58C8-413B-83FE-4E3EAAE44979}" type="parTrans" cxnId="{CCF59B48-29AD-42AE-B183-FBABFB39828C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8F866403-FDA0-4307-881D-6D23D1333287}" type="sibTrans" cxnId="{CCF59B48-29AD-42AE-B183-FBABFB39828C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6188A9D6-637F-4954-AF6F-C8B8A3710BFA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Asociación de Extractoras de Aceite de Palma (AEXPALMA)</a:t>
          </a:r>
          <a:endParaRPr lang="es-EC" sz="2000" dirty="0" smtClean="0">
            <a:solidFill>
              <a:schemeClr val="tx1"/>
            </a:solidFill>
          </a:endParaRPr>
        </a:p>
      </dgm:t>
    </dgm:pt>
    <dgm:pt modelId="{B3E6D035-FF48-4F53-87ED-BF1E76EBA9EB}" type="parTrans" cxnId="{6D3663E8-0F11-48EF-B629-17DA98B4A42E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191BA08-87D9-4D29-A4F7-6DB7DC82DF85}" type="sibTrans" cxnId="{6D3663E8-0F11-48EF-B629-17DA98B4A42E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E364B096-72AD-4FE8-894A-2806CD098DD1}" type="pres">
      <dgm:prSet presAssocID="{630C8A6C-49A8-4FE6-BF42-0080521308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5054BA-131C-4EE3-B2B3-3F5416BFAF8F}" type="pres">
      <dgm:prSet presAssocID="{76A3751A-3FC1-40B2-9016-B217ACEDC576}" presName="root1" presStyleCnt="0"/>
      <dgm:spPr/>
      <dgm:t>
        <a:bodyPr/>
        <a:lstStyle/>
        <a:p>
          <a:endParaRPr lang="es-EC"/>
        </a:p>
      </dgm:t>
    </dgm:pt>
    <dgm:pt modelId="{07C83D28-A5B2-40A9-9E62-C63B397B91EE}" type="pres">
      <dgm:prSet presAssocID="{76A3751A-3FC1-40B2-9016-B217ACEDC576}" presName="LevelOneTextNode" presStyleLbl="node0" presStyleIdx="0" presStyleCnt="1" custLinFactNeighborX="-1020" custLinFactNeighborY="1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B65C9F-3D44-4184-AB8F-DD4659011D98}" type="pres">
      <dgm:prSet presAssocID="{76A3751A-3FC1-40B2-9016-B217ACEDC576}" presName="level2hierChild" presStyleCnt="0"/>
      <dgm:spPr/>
      <dgm:t>
        <a:bodyPr/>
        <a:lstStyle/>
        <a:p>
          <a:endParaRPr lang="es-EC"/>
        </a:p>
      </dgm:t>
    </dgm:pt>
    <dgm:pt modelId="{2C5191EA-46AC-45A4-92CF-1F129D22941E}" type="pres">
      <dgm:prSet presAssocID="{2907ADA8-0647-4083-90D7-7042F64D09D3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6174E04B-7667-40F7-819D-E1E69ECEC209}" type="pres">
      <dgm:prSet presAssocID="{2907ADA8-0647-4083-90D7-7042F64D09D3}" presName="connTx" presStyleLbl="parChTrans1D2" presStyleIdx="0" presStyleCnt="3"/>
      <dgm:spPr/>
      <dgm:t>
        <a:bodyPr/>
        <a:lstStyle/>
        <a:p>
          <a:endParaRPr lang="es-ES"/>
        </a:p>
      </dgm:t>
    </dgm:pt>
    <dgm:pt modelId="{B63E9850-6C3E-4BAC-A4AC-2D327C6819E3}" type="pres">
      <dgm:prSet presAssocID="{80A82AC1-1E11-4A7B-B7E7-CB2099123437}" presName="root2" presStyleCnt="0"/>
      <dgm:spPr/>
      <dgm:t>
        <a:bodyPr/>
        <a:lstStyle/>
        <a:p>
          <a:endParaRPr lang="es-EC"/>
        </a:p>
      </dgm:t>
    </dgm:pt>
    <dgm:pt modelId="{F2A9D4A1-92F5-4F47-8A7B-D1D3279DDF84}" type="pres">
      <dgm:prSet presAssocID="{80A82AC1-1E11-4A7B-B7E7-CB2099123437}" presName="LevelTwoTextNode" presStyleLbl="node2" presStyleIdx="0" presStyleCnt="3" custScaleX="388791" custScaleY="109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08CCB1-30D7-45B0-87D5-446B9C1DFD3E}" type="pres">
      <dgm:prSet presAssocID="{80A82AC1-1E11-4A7B-B7E7-CB2099123437}" presName="level3hierChild" presStyleCnt="0"/>
      <dgm:spPr/>
      <dgm:t>
        <a:bodyPr/>
        <a:lstStyle/>
        <a:p>
          <a:endParaRPr lang="es-EC"/>
        </a:p>
      </dgm:t>
    </dgm:pt>
    <dgm:pt modelId="{5F54208F-10A6-4ABE-95D3-BFAED7BC020A}" type="pres">
      <dgm:prSet presAssocID="{29CD7392-58C8-413B-83FE-4E3EAAE44979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6C14D5F5-DC57-4FD5-BCB9-A05D68BC4069}" type="pres">
      <dgm:prSet presAssocID="{29CD7392-58C8-413B-83FE-4E3EAAE44979}" presName="connTx" presStyleLbl="parChTrans1D2" presStyleIdx="1" presStyleCnt="3"/>
      <dgm:spPr/>
      <dgm:t>
        <a:bodyPr/>
        <a:lstStyle/>
        <a:p>
          <a:endParaRPr lang="es-ES"/>
        </a:p>
      </dgm:t>
    </dgm:pt>
    <dgm:pt modelId="{77508825-0DCF-48A7-936F-A075AB08544D}" type="pres">
      <dgm:prSet presAssocID="{AA48E037-FB29-410B-B9B3-D26AB8BFEF40}" presName="root2" presStyleCnt="0"/>
      <dgm:spPr/>
      <dgm:t>
        <a:bodyPr/>
        <a:lstStyle/>
        <a:p>
          <a:endParaRPr lang="es-EC"/>
        </a:p>
      </dgm:t>
    </dgm:pt>
    <dgm:pt modelId="{2312D7A8-A2C4-43EE-B93B-CDFA8BAC4171}" type="pres">
      <dgm:prSet presAssocID="{AA48E037-FB29-410B-B9B3-D26AB8BFEF40}" presName="LevelTwoTextNode" presStyleLbl="node2" presStyleIdx="1" presStyleCnt="3" custScaleX="388791" custScaleY="167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9B7701-676A-45A6-B07E-9647BA1007AB}" type="pres">
      <dgm:prSet presAssocID="{AA48E037-FB29-410B-B9B3-D26AB8BFEF40}" presName="level3hierChild" presStyleCnt="0"/>
      <dgm:spPr/>
      <dgm:t>
        <a:bodyPr/>
        <a:lstStyle/>
        <a:p>
          <a:endParaRPr lang="es-EC"/>
        </a:p>
      </dgm:t>
    </dgm:pt>
    <dgm:pt modelId="{9D62BEFD-48FC-40C8-B212-D49E3A05F9FE}" type="pres">
      <dgm:prSet presAssocID="{B3E6D035-FF48-4F53-87ED-BF1E76EBA9EB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B48EDEDB-A64A-4445-9E4C-D926A326D7F2}" type="pres">
      <dgm:prSet presAssocID="{B3E6D035-FF48-4F53-87ED-BF1E76EBA9EB}" presName="connTx" presStyleLbl="parChTrans1D2" presStyleIdx="2" presStyleCnt="3"/>
      <dgm:spPr/>
      <dgm:t>
        <a:bodyPr/>
        <a:lstStyle/>
        <a:p>
          <a:endParaRPr lang="es-ES"/>
        </a:p>
      </dgm:t>
    </dgm:pt>
    <dgm:pt modelId="{04C2D823-F407-493D-BD1B-019E70A48D08}" type="pres">
      <dgm:prSet presAssocID="{6188A9D6-637F-4954-AF6F-C8B8A3710BFA}" presName="root2" presStyleCnt="0"/>
      <dgm:spPr/>
      <dgm:t>
        <a:bodyPr/>
        <a:lstStyle/>
        <a:p>
          <a:endParaRPr lang="es-EC"/>
        </a:p>
      </dgm:t>
    </dgm:pt>
    <dgm:pt modelId="{78F72BFC-4CF3-416F-A650-63769D95955E}" type="pres">
      <dgm:prSet presAssocID="{6188A9D6-637F-4954-AF6F-C8B8A3710BFA}" presName="LevelTwoTextNode" presStyleLbl="node2" presStyleIdx="2" presStyleCnt="3" custScaleX="388791" custScaleY="171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C9997-4720-4EDA-BBCE-B175ECD47359}" type="pres">
      <dgm:prSet presAssocID="{6188A9D6-637F-4954-AF6F-C8B8A3710BFA}" presName="level3hierChild" presStyleCnt="0"/>
      <dgm:spPr/>
      <dgm:t>
        <a:bodyPr/>
        <a:lstStyle/>
        <a:p>
          <a:endParaRPr lang="es-EC"/>
        </a:p>
      </dgm:t>
    </dgm:pt>
  </dgm:ptLst>
  <dgm:cxnLst>
    <dgm:cxn modelId="{4DF4DB7A-6BD5-410D-840C-146FB789376A}" type="presOf" srcId="{80A82AC1-1E11-4A7B-B7E7-CB2099123437}" destId="{F2A9D4A1-92F5-4F47-8A7B-D1D3279DDF84}" srcOrd="0" destOrd="0" presId="urn:microsoft.com/office/officeart/2008/layout/HorizontalMultiLevelHierarchy"/>
    <dgm:cxn modelId="{59035287-6BC8-4D4B-9C25-9B489BA723BF}" srcId="{630C8A6C-49A8-4FE6-BF42-00805213083A}" destId="{76A3751A-3FC1-40B2-9016-B217ACEDC576}" srcOrd="0" destOrd="0" parTransId="{1E612130-25BE-4EDF-84DA-E1BBC7D670A9}" sibTransId="{0517D534-419E-4CAD-8F11-B9443EE61DA4}"/>
    <dgm:cxn modelId="{27D1CC11-EBF3-46A1-810B-679AAA0A2FD5}" type="presOf" srcId="{29CD7392-58C8-413B-83FE-4E3EAAE44979}" destId="{6C14D5F5-DC57-4FD5-BCB9-A05D68BC4069}" srcOrd="1" destOrd="0" presId="urn:microsoft.com/office/officeart/2008/layout/HorizontalMultiLevelHierarchy"/>
    <dgm:cxn modelId="{07B0FAA0-79A4-4313-A938-2A0BB0314855}" type="presOf" srcId="{2907ADA8-0647-4083-90D7-7042F64D09D3}" destId="{2C5191EA-46AC-45A4-92CF-1F129D22941E}" srcOrd="0" destOrd="0" presId="urn:microsoft.com/office/officeart/2008/layout/HorizontalMultiLevelHierarchy"/>
    <dgm:cxn modelId="{7280CCD8-3D8F-4ABE-BBF6-D597B6633B6C}" type="presOf" srcId="{AA48E037-FB29-410B-B9B3-D26AB8BFEF40}" destId="{2312D7A8-A2C4-43EE-B93B-CDFA8BAC4171}" srcOrd="0" destOrd="0" presId="urn:microsoft.com/office/officeart/2008/layout/HorizontalMultiLevelHierarchy"/>
    <dgm:cxn modelId="{1FC3F0B0-1C5E-424B-AC0F-9CF186599B9C}" type="presOf" srcId="{76A3751A-3FC1-40B2-9016-B217ACEDC576}" destId="{07C83D28-A5B2-40A9-9E62-C63B397B91EE}" srcOrd="0" destOrd="0" presId="urn:microsoft.com/office/officeart/2008/layout/HorizontalMultiLevelHierarchy"/>
    <dgm:cxn modelId="{CCF59B48-29AD-42AE-B183-FBABFB39828C}" srcId="{76A3751A-3FC1-40B2-9016-B217ACEDC576}" destId="{AA48E037-FB29-410B-B9B3-D26AB8BFEF40}" srcOrd="1" destOrd="0" parTransId="{29CD7392-58C8-413B-83FE-4E3EAAE44979}" sibTransId="{8F866403-FDA0-4307-881D-6D23D1333287}"/>
    <dgm:cxn modelId="{1CCB2314-678E-4193-8B52-FD32BE85A8B8}" type="presOf" srcId="{B3E6D035-FF48-4F53-87ED-BF1E76EBA9EB}" destId="{9D62BEFD-48FC-40C8-B212-D49E3A05F9FE}" srcOrd="0" destOrd="0" presId="urn:microsoft.com/office/officeart/2008/layout/HorizontalMultiLevelHierarchy"/>
    <dgm:cxn modelId="{4BA71655-352C-4D62-81A0-15D3E003BDBB}" type="presOf" srcId="{B3E6D035-FF48-4F53-87ED-BF1E76EBA9EB}" destId="{B48EDEDB-A64A-4445-9E4C-D926A326D7F2}" srcOrd="1" destOrd="0" presId="urn:microsoft.com/office/officeart/2008/layout/HorizontalMultiLevelHierarchy"/>
    <dgm:cxn modelId="{6D3663E8-0F11-48EF-B629-17DA98B4A42E}" srcId="{76A3751A-3FC1-40B2-9016-B217ACEDC576}" destId="{6188A9D6-637F-4954-AF6F-C8B8A3710BFA}" srcOrd="2" destOrd="0" parTransId="{B3E6D035-FF48-4F53-87ED-BF1E76EBA9EB}" sibTransId="{5191BA08-87D9-4D29-A4F7-6DB7DC82DF85}"/>
    <dgm:cxn modelId="{14BAD0F3-3540-42CC-A24D-7A9F9CD80FDE}" type="presOf" srcId="{630C8A6C-49A8-4FE6-BF42-00805213083A}" destId="{E364B096-72AD-4FE8-894A-2806CD098DD1}" srcOrd="0" destOrd="0" presId="urn:microsoft.com/office/officeart/2008/layout/HorizontalMultiLevelHierarchy"/>
    <dgm:cxn modelId="{8E3112B9-B99F-4B9C-B12D-1775BDB0AC73}" srcId="{76A3751A-3FC1-40B2-9016-B217ACEDC576}" destId="{80A82AC1-1E11-4A7B-B7E7-CB2099123437}" srcOrd="0" destOrd="0" parTransId="{2907ADA8-0647-4083-90D7-7042F64D09D3}" sibTransId="{3AEF311E-1608-4189-BF3B-41D3A2097B21}"/>
    <dgm:cxn modelId="{5E1D6E16-E803-4EC5-B648-43AD1B56EEA5}" type="presOf" srcId="{29CD7392-58C8-413B-83FE-4E3EAAE44979}" destId="{5F54208F-10A6-4ABE-95D3-BFAED7BC020A}" srcOrd="0" destOrd="0" presId="urn:microsoft.com/office/officeart/2008/layout/HorizontalMultiLevelHierarchy"/>
    <dgm:cxn modelId="{B3E9FF31-734C-4B9C-BA5D-BE5A56E95FCB}" type="presOf" srcId="{6188A9D6-637F-4954-AF6F-C8B8A3710BFA}" destId="{78F72BFC-4CF3-416F-A650-63769D95955E}" srcOrd="0" destOrd="0" presId="urn:microsoft.com/office/officeart/2008/layout/HorizontalMultiLevelHierarchy"/>
    <dgm:cxn modelId="{0C6FF65B-1BDD-44D5-B12F-883A2E0D4836}" type="presOf" srcId="{2907ADA8-0647-4083-90D7-7042F64D09D3}" destId="{6174E04B-7667-40F7-819D-E1E69ECEC209}" srcOrd="1" destOrd="0" presId="urn:microsoft.com/office/officeart/2008/layout/HorizontalMultiLevelHierarchy"/>
    <dgm:cxn modelId="{64692B67-C5B9-4A5D-80DC-4F374FAFBF48}" type="presParOf" srcId="{E364B096-72AD-4FE8-894A-2806CD098DD1}" destId="{7B5054BA-131C-4EE3-B2B3-3F5416BFAF8F}" srcOrd="0" destOrd="0" presId="urn:microsoft.com/office/officeart/2008/layout/HorizontalMultiLevelHierarchy"/>
    <dgm:cxn modelId="{0D18BB1F-E145-49B9-9B62-28336CF86D94}" type="presParOf" srcId="{7B5054BA-131C-4EE3-B2B3-3F5416BFAF8F}" destId="{07C83D28-A5B2-40A9-9E62-C63B397B91EE}" srcOrd="0" destOrd="0" presId="urn:microsoft.com/office/officeart/2008/layout/HorizontalMultiLevelHierarchy"/>
    <dgm:cxn modelId="{9CA6AC5D-DA18-4830-B90F-6516D390D514}" type="presParOf" srcId="{7B5054BA-131C-4EE3-B2B3-3F5416BFAF8F}" destId="{92B65C9F-3D44-4184-AB8F-DD4659011D98}" srcOrd="1" destOrd="0" presId="urn:microsoft.com/office/officeart/2008/layout/HorizontalMultiLevelHierarchy"/>
    <dgm:cxn modelId="{EB7C04E2-C21B-414A-8D27-EAE1E0C85F13}" type="presParOf" srcId="{92B65C9F-3D44-4184-AB8F-DD4659011D98}" destId="{2C5191EA-46AC-45A4-92CF-1F129D22941E}" srcOrd="0" destOrd="0" presId="urn:microsoft.com/office/officeart/2008/layout/HorizontalMultiLevelHierarchy"/>
    <dgm:cxn modelId="{F83BA6BD-2163-4300-B7D9-4FF2B59CB7F1}" type="presParOf" srcId="{2C5191EA-46AC-45A4-92CF-1F129D22941E}" destId="{6174E04B-7667-40F7-819D-E1E69ECEC209}" srcOrd="0" destOrd="0" presId="urn:microsoft.com/office/officeart/2008/layout/HorizontalMultiLevelHierarchy"/>
    <dgm:cxn modelId="{EFFBEBE0-6B57-479D-B179-72F1D1DE17C8}" type="presParOf" srcId="{92B65C9F-3D44-4184-AB8F-DD4659011D98}" destId="{B63E9850-6C3E-4BAC-A4AC-2D327C6819E3}" srcOrd="1" destOrd="0" presId="urn:microsoft.com/office/officeart/2008/layout/HorizontalMultiLevelHierarchy"/>
    <dgm:cxn modelId="{9F5096ED-A785-421D-8347-C44C475C9A79}" type="presParOf" srcId="{B63E9850-6C3E-4BAC-A4AC-2D327C6819E3}" destId="{F2A9D4A1-92F5-4F47-8A7B-D1D3279DDF84}" srcOrd="0" destOrd="0" presId="urn:microsoft.com/office/officeart/2008/layout/HorizontalMultiLevelHierarchy"/>
    <dgm:cxn modelId="{4B8A9B8B-B339-40CD-B395-EAD53F817065}" type="presParOf" srcId="{B63E9850-6C3E-4BAC-A4AC-2D327C6819E3}" destId="{9008CCB1-30D7-45B0-87D5-446B9C1DFD3E}" srcOrd="1" destOrd="0" presId="urn:microsoft.com/office/officeart/2008/layout/HorizontalMultiLevelHierarchy"/>
    <dgm:cxn modelId="{60460BC3-33FB-426D-A6E5-BD932B08EF4A}" type="presParOf" srcId="{92B65C9F-3D44-4184-AB8F-DD4659011D98}" destId="{5F54208F-10A6-4ABE-95D3-BFAED7BC020A}" srcOrd="2" destOrd="0" presId="urn:microsoft.com/office/officeart/2008/layout/HorizontalMultiLevelHierarchy"/>
    <dgm:cxn modelId="{A092464F-0FB0-4DD7-8C9F-B74D3D0CBD8C}" type="presParOf" srcId="{5F54208F-10A6-4ABE-95D3-BFAED7BC020A}" destId="{6C14D5F5-DC57-4FD5-BCB9-A05D68BC4069}" srcOrd="0" destOrd="0" presId="urn:microsoft.com/office/officeart/2008/layout/HorizontalMultiLevelHierarchy"/>
    <dgm:cxn modelId="{FBBB853C-AC40-48CD-BAAE-11E788E7D6D9}" type="presParOf" srcId="{92B65C9F-3D44-4184-AB8F-DD4659011D98}" destId="{77508825-0DCF-48A7-936F-A075AB08544D}" srcOrd="3" destOrd="0" presId="urn:microsoft.com/office/officeart/2008/layout/HorizontalMultiLevelHierarchy"/>
    <dgm:cxn modelId="{196FBE36-F792-4F33-B728-E740F3522123}" type="presParOf" srcId="{77508825-0DCF-48A7-936F-A075AB08544D}" destId="{2312D7A8-A2C4-43EE-B93B-CDFA8BAC4171}" srcOrd="0" destOrd="0" presId="urn:microsoft.com/office/officeart/2008/layout/HorizontalMultiLevelHierarchy"/>
    <dgm:cxn modelId="{D895F3A0-E002-49F2-A190-61A138F3C02B}" type="presParOf" srcId="{77508825-0DCF-48A7-936F-A075AB08544D}" destId="{D99B7701-676A-45A6-B07E-9647BA1007AB}" srcOrd="1" destOrd="0" presId="urn:microsoft.com/office/officeart/2008/layout/HorizontalMultiLevelHierarchy"/>
    <dgm:cxn modelId="{62302371-9548-4059-8282-D318E8DAB7E2}" type="presParOf" srcId="{92B65C9F-3D44-4184-AB8F-DD4659011D98}" destId="{9D62BEFD-48FC-40C8-B212-D49E3A05F9FE}" srcOrd="4" destOrd="0" presId="urn:microsoft.com/office/officeart/2008/layout/HorizontalMultiLevelHierarchy"/>
    <dgm:cxn modelId="{997CD471-A6FA-406A-8EC6-51BBE51998B8}" type="presParOf" srcId="{9D62BEFD-48FC-40C8-B212-D49E3A05F9FE}" destId="{B48EDEDB-A64A-4445-9E4C-D926A326D7F2}" srcOrd="0" destOrd="0" presId="urn:microsoft.com/office/officeart/2008/layout/HorizontalMultiLevelHierarchy"/>
    <dgm:cxn modelId="{14342BD9-A29F-40A1-91B9-49A24365B191}" type="presParOf" srcId="{92B65C9F-3D44-4184-AB8F-DD4659011D98}" destId="{04C2D823-F407-493D-BD1B-019E70A48D08}" srcOrd="5" destOrd="0" presId="urn:microsoft.com/office/officeart/2008/layout/HorizontalMultiLevelHierarchy"/>
    <dgm:cxn modelId="{3C7FDE67-E5E1-46D8-95A3-63EE90A07E6F}" type="presParOf" srcId="{04C2D823-F407-493D-BD1B-019E70A48D08}" destId="{78F72BFC-4CF3-416F-A650-63769D95955E}" srcOrd="0" destOrd="0" presId="urn:microsoft.com/office/officeart/2008/layout/HorizontalMultiLevelHierarchy"/>
    <dgm:cxn modelId="{E535E114-D774-4132-908B-449E4B88B58A}" type="presParOf" srcId="{04C2D823-F407-493D-BD1B-019E70A48D08}" destId="{499C9997-4720-4EDA-BBCE-B175ECD473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A40DA6-11E3-4F98-B15A-4C649DABE9D7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427B3D3B-3113-48E0-B5CA-A557E43FDE6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Sector Cooperativo</a:t>
          </a:r>
          <a:endParaRPr lang="es-EC" dirty="0">
            <a:solidFill>
              <a:schemeClr val="tx1"/>
            </a:solidFill>
          </a:endParaRPr>
        </a:p>
      </dgm:t>
    </dgm:pt>
    <dgm:pt modelId="{E14F658B-E9F2-4C82-AC84-42B60C17C65D}" type="parTrans" cxnId="{74DFEAF8-209E-4F24-832A-C8B18B319E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43F18B-374B-47FA-9067-19765DEFCEEA}" type="sibTrans" cxnId="{74DFEAF8-209E-4F24-832A-C8B18B319E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453180F-3338-4E5C-B9C2-BC41F5A75F0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Sector Asociativo</a:t>
          </a:r>
          <a:endParaRPr lang="es-EC" dirty="0">
            <a:solidFill>
              <a:schemeClr val="tx1"/>
            </a:solidFill>
          </a:endParaRPr>
        </a:p>
      </dgm:t>
    </dgm:pt>
    <dgm:pt modelId="{ABEFE67A-6550-4AF0-9CCE-BA5835428415}" type="parTrans" cxnId="{7BCA2F3F-DF89-4CCF-B133-4B96A4BE40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6D93628-2F45-4FB7-9648-4312900E320B}" type="sibTrans" cxnId="{7BCA2F3F-DF89-4CCF-B133-4B96A4BE40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ADC7C8-9475-44A5-848A-49D24AAB5E3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Sector Comunitario</a:t>
          </a:r>
          <a:endParaRPr lang="es-EC" dirty="0">
            <a:solidFill>
              <a:schemeClr val="tx1"/>
            </a:solidFill>
          </a:endParaRPr>
        </a:p>
      </dgm:t>
    </dgm:pt>
    <dgm:pt modelId="{2E61167E-D1EB-424E-8007-D6D7BF15E55F}" type="parTrans" cxnId="{38801F81-A06A-46E9-8FD7-BEFEEB7DDA2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16B9212-3067-400C-874D-C193B791AF62}" type="sibTrans" cxnId="{38801F81-A06A-46E9-8FD7-BEFEEB7DDA2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9CA0E6-FA12-4C3F-A825-542CD941EBC2}" type="pres">
      <dgm:prSet presAssocID="{28A40DA6-11E3-4F98-B15A-4C649DABE9D7}" presName="Name0" presStyleCnt="0">
        <dgm:presLayoutVars>
          <dgm:dir/>
          <dgm:resizeHandles val="exact"/>
        </dgm:presLayoutVars>
      </dgm:prSet>
      <dgm:spPr/>
    </dgm:pt>
    <dgm:pt modelId="{22AC5A7C-668D-44D3-B393-9350D06F5C36}" type="pres">
      <dgm:prSet presAssocID="{427B3D3B-3113-48E0-B5CA-A557E43FDE69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5BCA91-D95E-477D-BDA0-FD055CB4FC7C}" type="pres">
      <dgm:prSet presAssocID="{4543F18B-374B-47FA-9067-19765DEFCEEA}" presName="parSpace" presStyleCnt="0"/>
      <dgm:spPr/>
    </dgm:pt>
    <dgm:pt modelId="{51638D8F-A9FC-4DEE-874E-8D43D3470D71}" type="pres">
      <dgm:prSet presAssocID="{B453180F-3338-4E5C-B9C2-BC41F5A75F0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C93792-5263-4B93-B2D2-DA9EC7EEFFDF}" type="pres">
      <dgm:prSet presAssocID="{66D93628-2F45-4FB7-9648-4312900E320B}" presName="parSpace" presStyleCnt="0"/>
      <dgm:spPr/>
    </dgm:pt>
    <dgm:pt modelId="{13C6F9AB-021B-400B-896D-13D2B2FA10CA}" type="pres">
      <dgm:prSet presAssocID="{4EADC7C8-9475-44A5-848A-49D24AAB5E3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CA2F3F-DF89-4CCF-B133-4B96A4BE4007}" srcId="{28A40DA6-11E3-4F98-B15A-4C649DABE9D7}" destId="{B453180F-3338-4E5C-B9C2-BC41F5A75F02}" srcOrd="1" destOrd="0" parTransId="{ABEFE67A-6550-4AF0-9CCE-BA5835428415}" sibTransId="{66D93628-2F45-4FB7-9648-4312900E320B}"/>
    <dgm:cxn modelId="{38801F81-A06A-46E9-8FD7-BEFEEB7DDA21}" srcId="{28A40DA6-11E3-4F98-B15A-4C649DABE9D7}" destId="{4EADC7C8-9475-44A5-848A-49D24AAB5E3D}" srcOrd="2" destOrd="0" parTransId="{2E61167E-D1EB-424E-8007-D6D7BF15E55F}" sibTransId="{A16B9212-3067-400C-874D-C193B791AF62}"/>
    <dgm:cxn modelId="{16EE911A-CB67-4182-901E-C69C403DF722}" type="presOf" srcId="{4EADC7C8-9475-44A5-848A-49D24AAB5E3D}" destId="{13C6F9AB-021B-400B-896D-13D2B2FA10CA}" srcOrd="0" destOrd="0" presId="urn:microsoft.com/office/officeart/2005/8/layout/hChevron3"/>
    <dgm:cxn modelId="{6D77EFE1-EBF4-42FC-9533-0EAF02B29E16}" type="presOf" srcId="{427B3D3B-3113-48E0-B5CA-A557E43FDE69}" destId="{22AC5A7C-668D-44D3-B393-9350D06F5C36}" srcOrd="0" destOrd="0" presId="urn:microsoft.com/office/officeart/2005/8/layout/hChevron3"/>
    <dgm:cxn modelId="{DBF65415-4AF9-4A62-AEA1-8BAE1A25A10C}" type="presOf" srcId="{B453180F-3338-4E5C-B9C2-BC41F5A75F02}" destId="{51638D8F-A9FC-4DEE-874E-8D43D3470D71}" srcOrd="0" destOrd="0" presId="urn:microsoft.com/office/officeart/2005/8/layout/hChevron3"/>
    <dgm:cxn modelId="{5C3A9A0D-B60E-4898-9E4C-FD6334E1FB25}" type="presOf" srcId="{28A40DA6-11E3-4F98-B15A-4C649DABE9D7}" destId="{3B9CA0E6-FA12-4C3F-A825-542CD941EBC2}" srcOrd="0" destOrd="0" presId="urn:microsoft.com/office/officeart/2005/8/layout/hChevron3"/>
    <dgm:cxn modelId="{74DFEAF8-209E-4F24-832A-C8B18B319E92}" srcId="{28A40DA6-11E3-4F98-B15A-4C649DABE9D7}" destId="{427B3D3B-3113-48E0-B5CA-A557E43FDE69}" srcOrd="0" destOrd="0" parTransId="{E14F658B-E9F2-4C82-AC84-42B60C17C65D}" sibTransId="{4543F18B-374B-47FA-9067-19765DEFCEEA}"/>
    <dgm:cxn modelId="{7EB169C7-E2B3-4B63-B673-744AFB987A7E}" type="presParOf" srcId="{3B9CA0E6-FA12-4C3F-A825-542CD941EBC2}" destId="{22AC5A7C-668D-44D3-B393-9350D06F5C36}" srcOrd="0" destOrd="0" presId="urn:microsoft.com/office/officeart/2005/8/layout/hChevron3"/>
    <dgm:cxn modelId="{704CA82E-2130-4B4F-A98D-3CEF47C95DDD}" type="presParOf" srcId="{3B9CA0E6-FA12-4C3F-A825-542CD941EBC2}" destId="{B35BCA91-D95E-477D-BDA0-FD055CB4FC7C}" srcOrd="1" destOrd="0" presId="urn:microsoft.com/office/officeart/2005/8/layout/hChevron3"/>
    <dgm:cxn modelId="{A0A62008-E49C-481E-B0AB-BAE20B190082}" type="presParOf" srcId="{3B9CA0E6-FA12-4C3F-A825-542CD941EBC2}" destId="{51638D8F-A9FC-4DEE-874E-8D43D3470D71}" srcOrd="2" destOrd="0" presId="urn:microsoft.com/office/officeart/2005/8/layout/hChevron3"/>
    <dgm:cxn modelId="{A17E37C1-730E-4D13-ADFA-5539128488E4}" type="presParOf" srcId="{3B9CA0E6-FA12-4C3F-A825-542CD941EBC2}" destId="{C4C93792-5263-4B93-B2D2-DA9EC7EEFFDF}" srcOrd="3" destOrd="0" presId="urn:microsoft.com/office/officeart/2005/8/layout/hChevron3"/>
    <dgm:cxn modelId="{939D1D2C-293B-4F7B-A3D4-3A4C9D504AAE}" type="presParOf" srcId="{3B9CA0E6-FA12-4C3F-A825-542CD941EBC2}" destId="{13C6F9AB-021B-400B-896D-13D2B2FA10C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55C730-4F4E-41F5-9794-CDEA548BB260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34F1458-9C76-4399-B8D4-B8287D8C12B8}">
      <dgm:prSet phldrT="[Texto]" custT="1"/>
      <dgm:spPr/>
      <dgm:t>
        <a:bodyPr/>
        <a:lstStyle/>
        <a:p>
          <a:r>
            <a:rPr lang="es-EC" sz="1600" b="1" dirty="0" smtClean="0"/>
            <a:t>Implementación de mejores prácticas agrícolas</a:t>
          </a:r>
          <a:endParaRPr lang="es-EC" sz="1600" b="1" dirty="0"/>
        </a:p>
      </dgm:t>
    </dgm:pt>
    <dgm:pt modelId="{21239CA2-FC8E-4328-985C-AE041231E7AF}" type="parTrans" cxnId="{2DB46133-F86F-4581-9031-529A422B7F2F}">
      <dgm:prSet/>
      <dgm:spPr/>
      <dgm:t>
        <a:bodyPr/>
        <a:lstStyle/>
        <a:p>
          <a:endParaRPr lang="es-EC"/>
        </a:p>
      </dgm:t>
    </dgm:pt>
    <dgm:pt modelId="{AB05B447-9914-4A38-96DA-D79E8D98F373}" type="sibTrans" cxnId="{2DB46133-F86F-4581-9031-529A422B7F2F}">
      <dgm:prSet/>
      <dgm:spPr/>
      <dgm:t>
        <a:bodyPr/>
        <a:lstStyle/>
        <a:p>
          <a:endParaRPr lang="es-EC"/>
        </a:p>
      </dgm:t>
    </dgm:pt>
    <dgm:pt modelId="{D4571FAA-750D-41EE-8954-76544C0B1A6C}">
      <dgm:prSet phldrT="[Texto]" custT="1"/>
      <dgm:spPr/>
      <dgm:t>
        <a:bodyPr/>
        <a:lstStyle/>
        <a:p>
          <a:r>
            <a:rPr lang="es-EC" sz="1600" b="1" dirty="0" smtClean="0"/>
            <a:t>Provisión de insumos agrícolas</a:t>
          </a:r>
          <a:endParaRPr lang="es-EC" sz="1600" b="1" dirty="0"/>
        </a:p>
      </dgm:t>
    </dgm:pt>
    <dgm:pt modelId="{8808340B-76A5-45CB-9658-05CCEFBEB4CB}" type="parTrans" cxnId="{13A84FDC-D244-4503-8DFA-77FA922229F8}">
      <dgm:prSet/>
      <dgm:spPr/>
      <dgm:t>
        <a:bodyPr/>
        <a:lstStyle/>
        <a:p>
          <a:endParaRPr lang="es-EC"/>
        </a:p>
      </dgm:t>
    </dgm:pt>
    <dgm:pt modelId="{6E6FFB9E-B747-49BE-B912-694157C645DC}" type="sibTrans" cxnId="{13A84FDC-D244-4503-8DFA-77FA922229F8}">
      <dgm:prSet/>
      <dgm:spPr/>
      <dgm:t>
        <a:bodyPr/>
        <a:lstStyle/>
        <a:p>
          <a:endParaRPr lang="es-EC"/>
        </a:p>
      </dgm:t>
    </dgm:pt>
    <dgm:pt modelId="{446CAD02-E53C-48C4-AC97-85CFADCA7607}">
      <dgm:prSet phldrT="[Texto]" custT="1"/>
      <dgm:spPr/>
      <dgm:t>
        <a:bodyPr/>
        <a:lstStyle/>
        <a:p>
          <a:r>
            <a:rPr lang="es-EC" sz="1600" b="1" dirty="0" smtClean="0"/>
            <a:t>Capacitación agroindustrial</a:t>
          </a:r>
          <a:endParaRPr lang="es-EC" sz="1600" b="1" dirty="0"/>
        </a:p>
      </dgm:t>
    </dgm:pt>
    <dgm:pt modelId="{9C803CBB-845E-4809-9208-D4E7D794C6BD}" type="parTrans" cxnId="{1D5B3147-5B7F-49BC-97DF-C7A7501E84E8}">
      <dgm:prSet/>
      <dgm:spPr/>
      <dgm:t>
        <a:bodyPr/>
        <a:lstStyle/>
        <a:p>
          <a:endParaRPr lang="es-EC"/>
        </a:p>
      </dgm:t>
    </dgm:pt>
    <dgm:pt modelId="{99262B0F-5CD2-4E91-A8AA-556D73356AE6}" type="sibTrans" cxnId="{1D5B3147-5B7F-49BC-97DF-C7A7501E84E8}">
      <dgm:prSet/>
      <dgm:spPr/>
      <dgm:t>
        <a:bodyPr/>
        <a:lstStyle/>
        <a:p>
          <a:endParaRPr lang="es-EC"/>
        </a:p>
      </dgm:t>
    </dgm:pt>
    <dgm:pt modelId="{67FDB26D-0568-46B0-9B8A-6C6BFA98278F}">
      <dgm:prSet/>
      <dgm:spPr/>
      <dgm:t>
        <a:bodyPr/>
        <a:lstStyle/>
        <a:p>
          <a:endParaRPr lang="es-EC"/>
        </a:p>
      </dgm:t>
    </dgm:pt>
    <dgm:pt modelId="{097DA3F3-5C95-482F-8B31-251210CB2BC9}" type="parTrans" cxnId="{2F57EBCF-8C49-4043-82BA-E1A9EEC97C2A}">
      <dgm:prSet/>
      <dgm:spPr/>
      <dgm:t>
        <a:bodyPr/>
        <a:lstStyle/>
        <a:p>
          <a:endParaRPr lang="es-EC"/>
        </a:p>
      </dgm:t>
    </dgm:pt>
    <dgm:pt modelId="{3E1356F0-55EF-411A-B453-C4949AB9E489}" type="sibTrans" cxnId="{2F57EBCF-8C49-4043-82BA-E1A9EEC97C2A}">
      <dgm:prSet/>
      <dgm:spPr/>
      <dgm:t>
        <a:bodyPr/>
        <a:lstStyle/>
        <a:p>
          <a:endParaRPr lang="es-EC"/>
        </a:p>
      </dgm:t>
    </dgm:pt>
    <dgm:pt modelId="{AA56B2FA-707A-42E2-A8A7-DDAE24B12149}">
      <dgm:prSet/>
      <dgm:spPr/>
      <dgm:t>
        <a:bodyPr/>
        <a:lstStyle/>
        <a:p>
          <a:endParaRPr lang="es-EC"/>
        </a:p>
      </dgm:t>
    </dgm:pt>
    <dgm:pt modelId="{BCFBC461-F66E-47DD-BD42-A7E9C535FF60}" type="parTrans" cxnId="{1BDB9C5D-134C-4E04-9A25-86F6E2CD462E}">
      <dgm:prSet/>
      <dgm:spPr/>
      <dgm:t>
        <a:bodyPr/>
        <a:lstStyle/>
        <a:p>
          <a:endParaRPr lang="es-EC"/>
        </a:p>
      </dgm:t>
    </dgm:pt>
    <dgm:pt modelId="{FD977F71-B52E-486B-BAD8-C79291E6C2D4}" type="sibTrans" cxnId="{1BDB9C5D-134C-4E04-9A25-86F6E2CD462E}">
      <dgm:prSet/>
      <dgm:spPr/>
      <dgm:t>
        <a:bodyPr/>
        <a:lstStyle/>
        <a:p>
          <a:endParaRPr lang="es-EC"/>
        </a:p>
      </dgm:t>
    </dgm:pt>
    <dgm:pt modelId="{A49A113B-0273-4017-BCB9-EB5B6EE1D4E3}">
      <dgm:prSet/>
      <dgm:spPr/>
      <dgm:t>
        <a:bodyPr/>
        <a:lstStyle/>
        <a:p>
          <a:endParaRPr lang="es-EC"/>
        </a:p>
      </dgm:t>
    </dgm:pt>
    <dgm:pt modelId="{B1A7CEC0-4ACB-44F5-82F8-556940535C7B}" type="parTrans" cxnId="{41A12E6E-CF58-4F50-927D-F38C5F4BA52E}">
      <dgm:prSet/>
      <dgm:spPr/>
      <dgm:t>
        <a:bodyPr/>
        <a:lstStyle/>
        <a:p>
          <a:endParaRPr lang="es-EC"/>
        </a:p>
      </dgm:t>
    </dgm:pt>
    <dgm:pt modelId="{BE5C0D97-C39A-4D50-80DA-F1D19A73DD08}" type="sibTrans" cxnId="{41A12E6E-CF58-4F50-927D-F38C5F4BA52E}">
      <dgm:prSet/>
      <dgm:spPr/>
      <dgm:t>
        <a:bodyPr/>
        <a:lstStyle/>
        <a:p>
          <a:endParaRPr lang="es-EC"/>
        </a:p>
      </dgm:t>
    </dgm:pt>
    <dgm:pt modelId="{B657BB26-01EA-47F3-A705-E5C18E6C4B94}">
      <dgm:prSet/>
      <dgm:spPr/>
      <dgm:t>
        <a:bodyPr/>
        <a:lstStyle/>
        <a:p>
          <a:endParaRPr lang="es-EC"/>
        </a:p>
      </dgm:t>
    </dgm:pt>
    <dgm:pt modelId="{E11B5B0D-1889-42FB-8E88-43BE192526ED}" type="parTrans" cxnId="{0D1AC7F6-E755-4951-9B7F-6E8313063C44}">
      <dgm:prSet/>
      <dgm:spPr/>
      <dgm:t>
        <a:bodyPr/>
        <a:lstStyle/>
        <a:p>
          <a:endParaRPr lang="es-EC"/>
        </a:p>
      </dgm:t>
    </dgm:pt>
    <dgm:pt modelId="{2462C7E0-ECA7-4658-9769-9F05363E3AF1}" type="sibTrans" cxnId="{0D1AC7F6-E755-4951-9B7F-6E8313063C44}">
      <dgm:prSet/>
      <dgm:spPr/>
      <dgm:t>
        <a:bodyPr/>
        <a:lstStyle/>
        <a:p>
          <a:endParaRPr lang="es-EC"/>
        </a:p>
      </dgm:t>
    </dgm:pt>
    <dgm:pt modelId="{5ED68AEC-A15E-4DC6-9FC5-6C1265CB3377}">
      <dgm:prSet/>
      <dgm:spPr/>
      <dgm:t>
        <a:bodyPr/>
        <a:lstStyle/>
        <a:p>
          <a:endParaRPr lang="es-EC"/>
        </a:p>
      </dgm:t>
    </dgm:pt>
    <dgm:pt modelId="{9ED0C36C-8056-4FF5-90D6-1778B0433D75}" type="parTrans" cxnId="{EFB66AC4-C2EE-40A0-A86D-1A65702661DE}">
      <dgm:prSet/>
      <dgm:spPr/>
      <dgm:t>
        <a:bodyPr/>
        <a:lstStyle/>
        <a:p>
          <a:endParaRPr lang="es-EC"/>
        </a:p>
      </dgm:t>
    </dgm:pt>
    <dgm:pt modelId="{3CE9E01E-F0B7-42C4-ABDF-534640868DA2}" type="sibTrans" cxnId="{EFB66AC4-C2EE-40A0-A86D-1A65702661DE}">
      <dgm:prSet/>
      <dgm:spPr/>
      <dgm:t>
        <a:bodyPr/>
        <a:lstStyle/>
        <a:p>
          <a:endParaRPr lang="es-EC"/>
        </a:p>
      </dgm:t>
    </dgm:pt>
    <dgm:pt modelId="{54E5C3C8-F013-4B8C-8794-9A7B80A1B470}">
      <dgm:prSet/>
      <dgm:spPr/>
      <dgm:t>
        <a:bodyPr/>
        <a:lstStyle/>
        <a:p>
          <a:endParaRPr lang="es-EC"/>
        </a:p>
      </dgm:t>
    </dgm:pt>
    <dgm:pt modelId="{7C354DD2-AA9D-470A-9CCB-661DDA1E175B}" type="parTrans" cxnId="{A9B5C507-5046-4F61-845D-7F9DB86E5084}">
      <dgm:prSet/>
      <dgm:spPr/>
      <dgm:t>
        <a:bodyPr/>
        <a:lstStyle/>
        <a:p>
          <a:endParaRPr lang="es-EC"/>
        </a:p>
      </dgm:t>
    </dgm:pt>
    <dgm:pt modelId="{12F3934D-CD74-4B1A-A0F7-93F9EDA991FF}" type="sibTrans" cxnId="{A9B5C507-5046-4F61-845D-7F9DB86E5084}">
      <dgm:prSet/>
      <dgm:spPr/>
      <dgm:t>
        <a:bodyPr/>
        <a:lstStyle/>
        <a:p>
          <a:endParaRPr lang="es-EC"/>
        </a:p>
      </dgm:t>
    </dgm:pt>
    <dgm:pt modelId="{1F64A5C5-EE05-4A7E-8CFD-4DF25D5A925B}" type="pres">
      <dgm:prSet presAssocID="{6155C730-4F4E-41F5-9794-CDEA548BB26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F5ACF0-2DEE-4CCD-B188-649EA448469F}" type="pres">
      <dgm:prSet presAssocID="{6155C730-4F4E-41F5-9794-CDEA548BB260}" presName="arrow" presStyleLbl="bgShp" presStyleIdx="0" presStyleCnt="1"/>
      <dgm:spPr/>
    </dgm:pt>
    <dgm:pt modelId="{36ECF247-36C1-47D1-BF46-4E7120CEA143}" type="pres">
      <dgm:prSet presAssocID="{6155C730-4F4E-41F5-9794-CDEA548BB260}" presName="arrowDiagram5" presStyleCnt="0"/>
      <dgm:spPr/>
    </dgm:pt>
    <dgm:pt modelId="{28519E0E-B105-4310-BBB2-CB7A954302E5}" type="pres">
      <dgm:prSet presAssocID="{67FDB26D-0568-46B0-9B8A-6C6BFA98278F}" presName="bullet5a" presStyleLbl="node1" presStyleIdx="0" presStyleCnt="5"/>
      <dgm:spPr/>
    </dgm:pt>
    <dgm:pt modelId="{51D07A98-D777-423A-85FB-567BC6C8D67F}" type="pres">
      <dgm:prSet presAssocID="{67FDB26D-0568-46B0-9B8A-6C6BFA98278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784D47-A032-4479-B9B0-9F2D4A05200A}" type="pres">
      <dgm:prSet presAssocID="{AA56B2FA-707A-42E2-A8A7-DDAE24B12149}" presName="bullet5b" presStyleLbl="node1" presStyleIdx="1" presStyleCnt="5"/>
      <dgm:spPr/>
    </dgm:pt>
    <dgm:pt modelId="{74BD2840-1660-46AA-B593-46DA4F207593}" type="pres">
      <dgm:prSet presAssocID="{AA56B2FA-707A-42E2-A8A7-DDAE24B1214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601B3-14C3-477B-8832-7243738510BB}" type="pres">
      <dgm:prSet presAssocID="{734F1458-9C76-4399-B8D4-B8287D8C12B8}" presName="bullet5c" presStyleLbl="node1" presStyleIdx="2" presStyleCnt="5"/>
      <dgm:spPr/>
    </dgm:pt>
    <dgm:pt modelId="{09F5D18D-00A0-4DA7-80C3-FD79D14870FF}" type="pres">
      <dgm:prSet presAssocID="{734F1458-9C76-4399-B8D4-B8287D8C12B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82B69F-8361-41DB-837D-CCB9A46215F2}" type="pres">
      <dgm:prSet presAssocID="{D4571FAA-750D-41EE-8954-76544C0B1A6C}" presName="bullet5d" presStyleLbl="node1" presStyleIdx="3" presStyleCnt="5"/>
      <dgm:spPr/>
    </dgm:pt>
    <dgm:pt modelId="{E7265D35-68E9-470E-819A-BBE36FB15674}" type="pres">
      <dgm:prSet presAssocID="{D4571FAA-750D-41EE-8954-76544C0B1A6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79974E-E41B-4DD7-899F-58A51CE72F3E}" type="pres">
      <dgm:prSet presAssocID="{446CAD02-E53C-48C4-AC97-85CFADCA7607}" presName="bullet5e" presStyleLbl="node1" presStyleIdx="4" presStyleCnt="5"/>
      <dgm:spPr/>
    </dgm:pt>
    <dgm:pt modelId="{522DC917-3C7D-46DD-8280-60257129A476}" type="pres">
      <dgm:prSet presAssocID="{446CAD02-E53C-48C4-AC97-85CFADCA760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B46133-F86F-4581-9031-529A422B7F2F}" srcId="{6155C730-4F4E-41F5-9794-CDEA548BB260}" destId="{734F1458-9C76-4399-B8D4-B8287D8C12B8}" srcOrd="2" destOrd="0" parTransId="{21239CA2-FC8E-4328-985C-AE041231E7AF}" sibTransId="{AB05B447-9914-4A38-96DA-D79E8D98F373}"/>
    <dgm:cxn modelId="{EFB66AC4-C2EE-40A0-A86D-1A65702661DE}" srcId="{6155C730-4F4E-41F5-9794-CDEA548BB260}" destId="{5ED68AEC-A15E-4DC6-9FC5-6C1265CB3377}" srcOrd="7" destOrd="0" parTransId="{9ED0C36C-8056-4FF5-90D6-1778B0433D75}" sibTransId="{3CE9E01E-F0B7-42C4-ABDF-534640868DA2}"/>
    <dgm:cxn modelId="{2F57EBCF-8C49-4043-82BA-E1A9EEC97C2A}" srcId="{6155C730-4F4E-41F5-9794-CDEA548BB260}" destId="{67FDB26D-0568-46B0-9B8A-6C6BFA98278F}" srcOrd="0" destOrd="0" parTransId="{097DA3F3-5C95-482F-8B31-251210CB2BC9}" sibTransId="{3E1356F0-55EF-411A-B453-C4949AB9E489}"/>
    <dgm:cxn modelId="{1BDB9C5D-134C-4E04-9A25-86F6E2CD462E}" srcId="{6155C730-4F4E-41F5-9794-CDEA548BB260}" destId="{AA56B2FA-707A-42E2-A8A7-DDAE24B12149}" srcOrd="1" destOrd="0" parTransId="{BCFBC461-F66E-47DD-BD42-A7E9C535FF60}" sibTransId="{FD977F71-B52E-486B-BAD8-C79291E6C2D4}"/>
    <dgm:cxn modelId="{41A12E6E-CF58-4F50-927D-F38C5F4BA52E}" srcId="{6155C730-4F4E-41F5-9794-CDEA548BB260}" destId="{A49A113B-0273-4017-BCB9-EB5B6EE1D4E3}" srcOrd="5" destOrd="0" parTransId="{B1A7CEC0-4ACB-44F5-82F8-556940535C7B}" sibTransId="{BE5C0D97-C39A-4D50-80DA-F1D19A73DD08}"/>
    <dgm:cxn modelId="{A9B5C507-5046-4F61-845D-7F9DB86E5084}" srcId="{6155C730-4F4E-41F5-9794-CDEA548BB260}" destId="{54E5C3C8-F013-4B8C-8794-9A7B80A1B470}" srcOrd="8" destOrd="0" parTransId="{7C354DD2-AA9D-470A-9CCB-661DDA1E175B}" sibTransId="{12F3934D-CD74-4B1A-A0F7-93F9EDA991FF}"/>
    <dgm:cxn modelId="{3BC32601-BF5C-43DB-BB2B-CDBFC65382BA}" type="presOf" srcId="{AA56B2FA-707A-42E2-A8A7-DDAE24B12149}" destId="{74BD2840-1660-46AA-B593-46DA4F207593}" srcOrd="0" destOrd="0" presId="urn:microsoft.com/office/officeart/2005/8/layout/arrow2"/>
    <dgm:cxn modelId="{9562F20C-5347-4E54-80F7-DF23FED8A593}" type="presOf" srcId="{6155C730-4F4E-41F5-9794-CDEA548BB260}" destId="{1F64A5C5-EE05-4A7E-8CFD-4DF25D5A925B}" srcOrd="0" destOrd="0" presId="urn:microsoft.com/office/officeart/2005/8/layout/arrow2"/>
    <dgm:cxn modelId="{1D5B3147-5B7F-49BC-97DF-C7A7501E84E8}" srcId="{6155C730-4F4E-41F5-9794-CDEA548BB260}" destId="{446CAD02-E53C-48C4-AC97-85CFADCA7607}" srcOrd="4" destOrd="0" parTransId="{9C803CBB-845E-4809-9208-D4E7D794C6BD}" sibTransId="{99262B0F-5CD2-4E91-A8AA-556D73356AE6}"/>
    <dgm:cxn modelId="{0D1AC7F6-E755-4951-9B7F-6E8313063C44}" srcId="{6155C730-4F4E-41F5-9794-CDEA548BB260}" destId="{B657BB26-01EA-47F3-A705-E5C18E6C4B94}" srcOrd="6" destOrd="0" parTransId="{E11B5B0D-1889-42FB-8E88-43BE192526ED}" sibTransId="{2462C7E0-ECA7-4658-9769-9F05363E3AF1}"/>
    <dgm:cxn modelId="{9BB52FC8-5F6C-4238-8A2E-3A2A560E1F2C}" type="presOf" srcId="{D4571FAA-750D-41EE-8954-76544C0B1A6C}" destId="{E7265D35-68E9-470E-819A-BBE36FB15674}" srcOrd="0" destOrd="0" presId="urn:microsoft.com/office/officeart/2005/8/layout/arrow2"/>
    <dgm:cxn modelId="{13A84FDC-D244-4503-8DFA-77FA922229F8}" srcId="{6155C730-4F4E-41F5-9794-CDEA548BB260}" destId="{D4571FAA-750D-41EE-8954-76544C0B1A6C}" srcOrd="3" destOrd="0" parTransId="{8808340B-76A5-45CB-9658-05CCEFBEB4CB}" sibTransId="{6E6FFB9E-B747-49BE-B912-694157C645DC}"/>
    <dgm:cxn modelId="{BA14001B-3077-44C4-AF6E-1FBEFEE5776E}" type="presOf" srcId="{67FDB26D-0568-46B0-9B8A-6C6BFA98278F}" destId="{51D07A98-D777-423A-85FB-567BC6C8D67F}" srcOrd="0" destOrd="0" presId="urn:microsoft.com/office/officeart/2005/8/layout/arrow2"/>
    <dgm:cxn modelId="{B5D154AD-2EAF-4178-A2C1-3274B351758F}" type="presOf" srcId="{734F1458-9C76-4399-B8D4-B8287D8C12B8}" destId="{09F5D18D-00A0-4DA7-80C3-FD79D14870FF}" srcOrd="0" destOrd="0" presId="urn:microsoft.com/office/officeart/2005/8/layout/arrow2"/>
    <dgm:cxn modelId="{5F8AF055-3416-4629-8815-FC2AFC0BFE2B}" type="presOf" srcId="{446CAD02-E53C-48C4-AC97-85CFADCA7607}" destId="{522DC917-3C7D-46DD-8280-60257129A476}" srcOrd="0" destOrd="0" presId="urn:microsoft.com/office/officeart/2005/8/layout/arrow2"/>
    <dgm:cxn modelId="{165CB839-B786-481D-B22F-42A7F375CB82}" type="presParOf" srcId="{1F64A5C5-EE05-4A7E-8CFD-4DF25D5A925B}" destId="{18F5ACF0-2DEE-4CCD-B188-649EA448469F}" srcOrd="0" destOrd="0" presId="urn:microsoft.com/office/officeart/2005/8/layout/arrow2"/>
    <dgm:cxn modelId="{7D43F841-E790-4A8E-9194-79977B30C816}" type="presParOf" srcId="{1F64A5C5-EE05-4A7E-8CFD-4DF25D5A925B}" destId="{36ECF247-36C1-47D1-BF46-4E7120CEA143}" srcOrd="1" destOrd="0" presId="urn:microsoft.com/office/officeart/2005/8/layout/arrow2"/>
    <dgm:cxn modelId="{2FAD5DCC-1A29-492E-A63B-F907BCFB0846}" type="presParOf" srcId="{36ECF247-36C1-47D1-BF46-4E7120CEA143}" destId="{28519E0E-B105-4310-BBB2-CB7A954302E5}" srcOrd="0" destOrd="0" presId="urn:microsoft.com/office/officeart/2005/8/layout/arrow2"/>
    <dgm:cxn modelId="{9FBA1343-67A0-4886-8BF8-58DF7DFB393A}" type="presParOf" srcId="{36ECF247-36C1-47D1-BF46-4E7120CEA143}" destId="{51D07A98-D777-423A-85FB-567BC6C8D67F}" srcOrd="1" destOrd="0" presId="urn:microsoft.com/office/officeart/2005/8/layout/arrow2"/>
    <dgm:cxn modelId="{52A3E4D6-C830-48B3-BEA2-CA93984F9BFB}" type="presParOf" srcId="{36ECF247-36C1-47D1-BF46-4E7120CEA143}" destId="{A5784D47-A032-4479-B9B0-9F2D4A05200A}" srcOrd="2" destOrd="0" presId="urn:microsoft.com/office/officeart/2005/8/layout/arrow2"/>
    <dgm:cxn modelId="{A5058B32-4F25-44C9-87D1-0446E7C4D464}" type="presParOf" srcId="{36ECF247-36C1-47D1-BF46-4E7120CEA143}" destId="{74BD2840-1660-46AA-B593-46DA4F207593}" srcOrd="3" destOrd="0" presId="urn:microsoft.com/office/officeart/2005/8/layout/arrow2"/>
    <dgm:cxn modelId="{DDA509AF-8686-407E-8920-8EA9801D8734}" type="presParOf" srcId="{36ECF247-36C1-47D1-BF46-4E7120CEA143}" destId="{D22601B3-14C3-477B-8832-7243738510BB}" srcOrd="4" destOrd="0" presId="urn:microsoft.com/office/officeart/2005/8/layout/arrow2"/>
    <dgm:cxn modelId="{6CC1E983-58D2-461C-A08B-F0C1892B7A36}" type="presParOf" srcId="{36ECF247-36C1-47D1-BF46-4E7120CEA143}" destId="{09F5D18D-00A0-4DA7-80C3-FD79D14870FF}" srcOrd="5" destOrd="0" presId="urn:microsoft.com/office/officeart/2005/8/layout/arrow2"/>
    <dgm:cxn modelId="{8D85FB61-B147-422E-9856-0727CD88923B}" type="presParOf" srcId="{36ECF247-36C1-47D1-BF46-4E7120CEA143}" destId="{F982B69F-8361-41DB-837D-CCB9A46215F2}" srcOrd="6" destOrd="0" presId="urn:microsoft.com/office/officeart/2005/8/layout/arrow2"/>
    <dgm:cxn modelId="{2F3A9315-5FB5-4EEE-B187-63AF36E34039}" type="presParOf" srcId="{36ECF247-36C1-47D1-BF46-4E7120CEA143}" destId="{E7265D35-68E9-470E-819A-BBE36FB15674}" srcOrd="7" destOrd="0" presId="urn:microsoft.com/office/officeart/2005/8/layout/arrow2"/>
    <dgm:cxn modelId="{9DE491BD-122C-44FF-B86F-15219468DFE0}" type="presParOf" srcId="{36ECF247-36C1-47D1-BF46-4E7120CEA143}" destId="{8C79974E-E41B-4DD7-899F-58A51CE72F3E}" srcOrd="8" destOrd="0" presId="urn:microsoft.com/office/officeart/2005/8/layout/arrow2"/>
    <dgm:cxn modelId="{3EDE806D-ED47-4CE6-BFBC-C7B6447EFC63}" type="presParOf" srcId="{36ECF247-36C1-47D1-BF46-4E7120CEA143}" destId="{522DC917-3C7D-46DD-8280-60257129A47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FF56D-27B6-4B97-A4D1-134A3FB41EAE}">
      <dsp:nvSpPr>
        <dsp:cNvPr id="0" name=""/>
        <dsp:cNvSpPr/>
      </dsp:nvSpPr>
      <dsp:spPr>
        <a:xfrm rot="5400000">
          <a:off x="-245770" y="246111"/>
          <a:ext cx="1638470" cy="11469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ISO 9001- ISO 14001</a:t>
          </a:r>
          <a:endParaRPr lang="es-CO" sz="1700" kern="1200" dirty="0">
            <a:solidFill>
              <a:schemeClr val="tx1"/>
            </a:solidFill>
          </a:endParaRPr>
        </a:p>
      </dsp:txBody>
      <dsp:txXfrm rot="-5400000">
        <a:off x="1" y="573806"/>
        <a:ext cx="1146929" cy="491541"/>
      </dsp:txXfrm>
    </dsp:sp>
    <dsp:sp modelId="{9EF2F0FA-0D1C-4FB0-BDF1-5DCE8AC11CC2}">
      <dsp:nvSpPr>
        <dsp:cNvPr id="0" name=""/>
        <dsp:cNvSpPr/>
      </dsp:nvSpPr>
      <dsp:spPr>
        <a:xfrm rot="5400000">
          <a:off x="5555769" y="-4401502"/>
          <a:ext cx="1065005" cy="9882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>
              <a:solidFill>
                <a:schemeClr val="tx1"/>
              </a:solidFill>
            </a:rPr>
            <a:t>Calidad-proceso de </a:t>
          </a:r>
          <a:r>
            <a:rPr lang="es-CO" sz="1700" b="1" kern="1200" dirty="0" smtClean="0">
              <a:solidFill>
                <a:schemeClr val="tx1"/>
              </a:solidFill>
            </a:rPr>
            <a:t>mejora continua</a:t>
          </a:r>
          <a:r>
            <a:rPr lang="es-CO" sz="1700" kern="1200" dirty="0" smtClean="0">
              <a:solidFill>
                <a:schemeClr val="tx1"/>
              </a:solidFill>
            </a:rPr>
            <a:t>, facilitan el acceso a mercados internacionales como EEUU y Europa-</a:t>
          </a:r>
          <a:r>
            <a:rPr lang="es-CO" sz="1700" kern="1200" dirty="0" err="1" smtClean="0">
              <a:solidFill>
                <a:schemeClr val="tx1"/>
              </a:solidFill>
            </a:rPr>
            <a:t>otroga</a:t>
          </a:r>
          <a:r>
            <a:rPr lang="es-CO" sz="1700" kern="1200" dirty="0" smtClean="0">
              <a:solidFill>
                <a:schemeClr val="tx1"/>
              </a:solidFill>
            </a:rPr>
            <a:t> AENOR</a:t>
          </a:r>
          <a:endParaRPr lang="es-CO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>
              <a:solidFill>
                <a:schemeClr val="tx1"/>
              </a:solidFill>
            </a:rPr>
            <a:t>.</a:t>
          </a:r>
          <a:r>
            <a:rPr lang="es-CO" sz="1700" b="0" i="0" kern="1200" dirty="0" smtClean="0"/>
            <a:t>ISO 14001 norma internacional de sistemas de gestión </a:t>
          </a:r>
          <a:r>
            <a:rPr lang="es-CO" sz="1700" b="1" i="0" kern="1200" dirty="0" smtClean="0"/>
            <a:t>ambiental, </a:t>
          </a:r>
          <a:r>
            <a:rPr lang="es-CO" sz="1700" b="0" i="0" kern="1200" dirty="0" smtClean="0"/>
            <a:t>ayuda a la organización a identificar, y gestionar los riesgos ambientales, como parte de sus prácticas.</a:t>
          </a:r>
          <a:endParaRPr lang="es-CO" sz="1700" kern="1200" dirty="0">
            <a:solidFill>
              <a:schemeClr val="tx1"/>
            </a:solidFill>
          </a:endParaRPr>
        </a:p>
      </dsp:txBody>
      <dsp:txXfrm rot="-5400000">
        <a:off x="1146929" y="59327"/>
        <a:ext cx="9830697" cy="961027"/>
      </dsp:txXfrm>
    </dsp:sp>
    <dsp:sp modelId="{9C487CF6-CD42-43C8-B5D4-740D6172BF3B}">
      <dsp:nvSpPr>
        <dsp:cNvPr id="0" name=""/>
        <dsp:cNvSpPr/>
      </dsp:nvSpPr>
      <dsp:spPr>
        <a:xfrm rot="5400000">
          <a:off x="-245770" y="1690763"/>
          <a:ext cx="1638470" cy="1146929"/>
        </a:xfrm>
        <a:prstGeom prst="chevron">
          <a:avLst/>
        </a:prstGeom>
        <a:solidFill>
          <a:schemeClr val="accent3">
            <a:hueOff val="1875734"/>
            <a:satOff val="-19510"/>
            <a:lumOff val="-3137"/>
            <a:alphaOff val="0"/>
          </a:schemeClr>
        </a:solidFill>
        <a:ln w="22225" cap="rnd" cmpd="sng" algn="ctr">
          <a:solidFill>
            <a:schemeClr val="accent3">
              <a:hueOff val="1875734"/>
              <a:satOff val="-1951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solidFill>
                <a:schemeClr val="tx1"/>
              </a:solidFill>
            </a:rPr>
            <a:t>HACCP</a:t>
          </a:r>
          <a:endParaRPr lang="es-CO" sz="1700" kern="1200">
            <a:solidFill>
              <a:schemeClr val="tx1"/>
            </a:solidFill>
          </a:endParaRPr>
        </a:p>
      </dsp:txBody>
      <dsp:txXfrm rot="-5400000">
        <a:off x="1" y="2018458"/>
        <a:ext cx="1146929" cy="491541"/>
      </dsp:txXfrm>
    </dsp:sp>
    <dsp:sp modelId="{9B79D169-E900-42B4-8FF7-3559D19AD82B}">
      <dsp:nvSpPr>
        <dsp:cNvPr id="0" name=""/>
        <dsp:cNvSpPr/>
      </dsp:nvSpPr>
      <dsp:spPr>
        <a:xfrm rot="5400000">
          <a:off x="5555769" y="-2963847"/>
          <a:ext cx="1065005" cy="9882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1875734"/>
              <a:satOff val="-1951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err="1" smtClean="0">
              <a:solidFill>
                <a:schemeClr val="tx1"/>
              </a:solidFill>
            </a:rPr>
            <a:t>Hazard</a:t>
          </a:r>
          <a:r>
            <a:rPr lang="es-EC" sz="1700" kern="1200" dirty="0" smtClean="0">
              <a:solidFill>
                <a:schemeClr val="tx1"/>
              </a:solidFill>
            </a:rPr>
            <a:t> </a:t>
          </a:r>
          <a:r>
            <a:rPr lang="es-EC" sz="1700" kern="1200" dirty="0" err="1" smtClean="0">
              <a:solidFill>
                <a:schemeClr val="tx1"/>
              </a:solidFill>
            </a:rPr>
            <a:t>Analysis</a:t>
          </a:r>
          <a:r>
            <a:rPr lang="es-EC" sz="1700" kern="1200" dirty="0" smtClean="0">
              <a:solidFill>
                <a:schemeClr val="tx1"/>
              </a:solidFill>
            </a:rPr>
            <a:t> </a:t>
          </a:r>
          <a:r>
            <a:rPr lang="es-EC" sz="1700" kern="1200" dirty="0" err="1" smtClean="0">
              <a:solidFill>
                <a:schemeClr val="tx1"/>
              </a:solidFill>
            </a:rPr>
            <a:t>Critical</a:t>
          </a:r>
          <a:r>
            <a:rPr lang="es-EC" sz="1700" kern="1200" dirty="0" smtClean="0">
              <a:solidFill>
                <a:schemeClr val="tx1"/>
              </a:solidFill>
            </a:rPr>
            <a:t> Control </a:t>
          </a:r>
          <a:r>
            <a:rPr lang="es-EC" sz="1700" kern="1200" dirty="0" err="1" smtClean="0">
              <a:solidFill>
                <a:schemeClr val="tx1"/>
              </a:solidFill>
            </a:rPr>
            <a:t>Points</a:t>
          </a:r>
          <a:r>
            <a:rPr lang="es-EC" sz="1700" kern="1200" dirty="0" smtClean="0">
              <a:solidFill>
                <a:schemeClr val="tx1"/>
              </a:solidFill>
            </a:rPr>
            <a:t> (HACCP) es un método reconocido y aceptado internacionalmente que ayuda a las organizaciones a evaluar y controlar sistemáticamente todos los peligros que pueden afectar la </a:t>
          </a:r>
          <a:r>
            <a:rPr lang="es-EC" sz="1700" b="1" kern="1200" dirty="0" smtClean="0">
              <a:solidFill>
                <a:schemeClr val="tx1"/>
              </a:solidFill>
            </a:rPr>
            <a:t>seguridad e higiene </a:t>
          </a:r>
          <a:r>
            <a:rPr lang="es-EC" sz="1700" kern="1200" dirty="0" smtClean="0">
              <a:solidFill>
                <a:schemeClr val="tx1"/>
              </a:solidFill>
            </a:rPr>
            <a:t>de los alimentos. </a:t>
          </a:r>
          <a:endParaRPr lang="es-CO" sz="1700" kern="1200" dirty="0">
            <a:solidFill>
              <a:schemeClr val="tx1"/>
            </a:solidFill>
          </a:endParaRPr>
        </a:p>
      </dsp:txBody>
      <dsp:txXfrm rot="-5400000">
        <a:off x="1146929" y="1496982"/>
        <a:ext cx="9830697" cy="961027"/>
      </dsp:txXfrm>
    </dsp:sp>
    <dsp:sp modelId="{CFF3E2E1-C17F-4D46-BD23-01C63946B8EA}">
      <dsp:nvSpPr>
        <dsp:cNvPr id="0" name=""/>
        <dsp:cNvSpPr/>
      </dsp:nvSpPr>
      <dsp:spPr>
        <a:xfrm rot="5400000">
          <a:off x="-245770" y="3135416"/>
          <a:ext cx="1638470" cy="1146929"/>
        </a:xfrm>
        <a:prstGeom prst="chevron">
          <a:avLst/>
        </a:prstGeom>
        <a:solidFill>
          <a:schemeClr val="accent3">
            <a:hueOff val="3751468"/>
            <a:satOff val="-39019"/>
            <a:lumOff val="-6274"/>
            <a:alphaOff val="0"/>
          </a:schemeClr>
        </a:solidFill>
        <a:ln w="22225" cap="rnd" cmpd="sng" algn="ctr">
          <a:solidFill>
            <a:schemeClr val="accent3">
              <a:hueOff val="3751468"/>
              <a:satOff val="-39019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tx1"/>
              </a:solidFill>
            </a:rPr>
            <a:t>RSPO</a:t>
          </a:r>
          <a:endParaRPr lang="es-CO" sz="1700" b="1" kern="1200" dirty="0">
            <a:solidFill>
              <a:schemeClr val="tx1"/>
            </a:solidFill>
          </a:endParaRPr>
        </a:p>
      </dsp:txBody>
      <dsp:txXfrm rot="-5400000">
        <a:off x="1" y="3463111"/>
        <a:ext cx="1146929" cy="491541"/>
      </dsp:txXfrm>
    </dsp:sp>
    <dsp:sp modelId="{BB4278B3-1EFE-4DC5-A563-6D1867DAE516}">
      <dsp:nvSpPr>
        <dsp:cNvPr id="0" name=""/>
        <dsp:cNvSpPr/>
      </dsp:nvSpPr>
      <dsp:spPr>
        <a:xfrm rot="5400000">
          <a:off x="5452693" y="-1393460"/>
          <a:ext cx="1065005" cy="9882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3751468"/>
              <a:satOff val="-39019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dirty="0" err="1" smtClean="0">
              <a:solidFill>
                <a:schemeClr val="tx1"/>
              </a:solidFill>
            </a:rPr>
            <a:t>Roundtable</a:t>
          </a:r>
          <a:r>
            <a:rPr lang="es-EC" sz="1700" b="1" kern="1200" dirty="0" smtClean="0">
              <a:solidFill>
                <a:schemeClr val="tx1"/>
              </a:solidFill>
            </a:rPr>
            <a:t> </a:t>
          </a:r>
          <a:r>
            <a:rPr lang="es-EC" sz="1700" b="1" kern="1200" dirty="0" err="1" smtClean="0">
              <a:solidFill>
                <a:schemeClr val="tx1"/>
              </a:solidFill>
            </a:rPr>
            <a:t>on</a:t>
          </a:r>
          <a:r>
            <a:rPr lang="es-EC" sz="1700" b="1" kern="1200" dirty="0" smtClean="0">
              <a:solidFill>
                <a:schemeClr val="tx1"/>
              </a:solidFill>
            </a:rPr>
            <a:t> </a:t>
          </a:r>
          <a:r>
            <a:rPr lang="es-EC" sz="1700" b="1" kern="1200" dirty="0" err="1" smtClean="0">
              <a:solidFill>
                <a:schemeClr val="tx1"/>
              </a:solidFill>
            </a:rPr>
            <a:t>Sustainable</a:t>
          </a:r>
          <a:r>
            <a:rPr lang="es-EC" sz="1700" b="1" kern="1200" dirty="0" smtClean="0">
              <a:solidFill>
                <a:schemeClr val="tx1"/>
              </a:solidFill>
            </a:rPr>
            <a:t> Palm </a:t>
          </a:r>
          <a:r>
            <a:rPr lang="es-EC" sz="1700" b="1" kern="1200" dirty="0" err="1" smtClean="0">
              <a:solidFill>
                <a:schemeClr val="tx1"/>
              </a:solidFill>
            </a:rPr>
            <a:t>Oil</a:t>
          </a:r>
          <a:r>
            <a:rPr lang="es-EC" sz="1700" b="1" kern="1200" dirty="0" smtClean="0">
              <a:solidFill>
                <a:schemeClr val="tx1"/>
              </a:solidFill>
            </a:rPr>
            <a:t>)</a:t>
          </a:r>
          <a:r>
            <a:rPr lang="es-EC" sz="1700" kern="1200" dirty="0" smtClean="0">
              <a:solidFill>
                <a:schemeClr val="tx1"/>
              </a:solidFill>
            </a:rPr>
            <a:t>Para garantizar la idoneidad de las cadenas de distribución y suministro las empresas productoras de aceite de palma africana </a:t>
          </a:r>
          <a:endParaRPr lang="es-CO" sz="1700" kern="1200" dirty="0">
            <a:solidFill>
              <a:schemeClr val="tx1"/>
            </a:solidFill>
          </a:endParaRPr>
        </a:p>
      </dsp:txBody>
      <dsp:txXfrm rot="-5400000">
        <a:off x="1043853" y="3067369"/>
        <a:ext cx="9830697" cy="961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18FD2-33F0-4152-8A25-F3AEE7D6ED7F}">
      <dsp:nvSpPr>
        <dsp:cNvPr id="0" name=""/>
        <dsp:cNvSpPr/>
      </dsp:nvSpPr>
      <dsp:spPr>
        <a:xfrm>
          <a:off x="0" y="2965"/>
          <a:ext cx="1132764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18850-A1CA-4162-850F-49D05D1124D7}">
      <dsp:nvSpPr>
        <dsp:cNvPr id="0" name=""/>
        <dsp:cNvSpPr/>
      </dsp:nvSpPr>
      <dsp:spPr>
        <a:xfrm>
          <a:off x="0" y="2965"/>
          <a:ext cx="2250396" cy="606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PUDRICIÓN DEL COGOLLO</a:t>
          </a:r>
          <a:endParaRPr lang="es-EC" sz="2800" kern="1200" dirty="0"/>
        </a:p>
      </dsp:txBody>
      <dsp:txXfrm>
        <a:off x="0" y="2965"/>
        <a:ext cx="2250396" cy="6067324"/>
      </dsp:txXfrm>
    </dsp:sp>
    <dsp:sp modelId="{D448C4E9-3390-4960-A3F9-2612AB596CAE}">
      <dsp:nvSpPr>
        <dsp:cNvPr id="0" name=""/>
        <dsp:cNvSpPr/>
      </dsp:nvSpPr>
      <dsp:spPr>
        <a:xfrm>
          <a:off x="2388286" y="97767"/>
          <a:ext cx="3539168" cy="189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MANEJO EN EL VIVERO</a:t>
          </a:r>
          <a:endParaRPr lang="es-EC" sz="1600" kern="1200" dirty="0"/>
        </a:p>
      </dsp:txBody>
      <dsp:txXfrm>
        <a:off x="2388286" y="97767"/>
        <a:ext cx="3539168" cy="1896038"/>
      </dsp:txXfrm>
    </dsp:sp>
    <dsp:sp modelId="{CA26012E-148F-425F-BC26-8B7E0AED2FC8}">
      <dsp:nvSpPr>
        <dsp:cNvPr id="0" name=""/>
        <dsp:cNvSpPr/>
      </dsp:nvSpPr>
      <dsp:spPr>
        <a:xfrm>
          <a:off x="6065344" y="97767"/>
          <a:ext cx="5112612" cy="189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Usar semilla certificada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Desinfectar los sustratos o el suelo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Localizar el vivero en sitios lejanos de zonas afectadas con la enfermedad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Utilizar agua de riego de buena calidad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Implementar un “lava-patas” en la entrada del vivero</a:t>
          </a:r>
        </a:p>
      </dsp:txBody>
      <dsp:txXfrm>
        <a:off x="6065344" y="97767"/>
        <a:ext cx="5112612" cy="1896038"/>
      </dsp:txXfrm>
    </dsp:sp>
    <dsp:sp modelId="{93F91B79-5904-4875-B55B-062905B7211A}">
      <dsp:nvSpPr>
        <dsp:cNvPr id="0" name=""/>
        <dsp:cNvSpPr/>
      </dsp:nvSpPr>
      <dsp:spPr>
        <a:xfrm>
          <a:off x="2250396" y="1993806"/>
          <a:ext cx="73541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48192-334A-4370-A8E6-A6F49559A3C2}">
      <dsp:nvSpPr>
        <dsp:cNvPr id="0" name=""/>
        <dsp:cNvSpPr/>
      </dsp:nvSpPr>
      <dsp:spPr>
        <a:xfrm>
          <a:off x="2388286" y="2088608"/>
          <a:ext cx="3539168" cy="189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MANEJO EN EL CAMPO</a:t>
          </a:r>
          <a:endParaRPr lang="es-EC" sz="1600" kern="1200" dirty="0"/>
        </a:p>
      </dsp:txBody>
      <dsp:txXfrm>
        <a:off x="2388286" y="2088608"/>
        <a:ext cx="3539168" cy="1896038"/>
      </dsp:txXfrm>
    </dsp:sp>
    <dsp:sp modelId="{39EC4789-D5E0-4DB3-AFC2-44608FD47E84}">
      <dsp:nvSpPr>
        <dsp:cNvPr id="0" name=""/>
        <dsp:cNvSpPr/>
      </dsp:nvSpPr>
      <dsp:spPr>
        <a:xfrm>
          <a:off x="6065344" y="2088608"/>
          <a:ext cx="4544080" cy="189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Evitar la siembra en inmediaciones de lotes con antecedentes de la enfermedad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Mantener períodos de descanso en lotes que han sido devastados por la enfermedad antes de resembrarlos (ej. mínimo 6 meses)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Manejo de drenajes.</a:t>
          </a:r>
          <a:endParaRPr lang="es-EC" sz="1800" kern="1200" dirty="0"/>
        </a:p>
      </dsp:txBody>
      <dsp:txXfrm>
        <a:off x="6065344" y="2088608"/>
        <a:ext cx="4544080" cy="1896038"/>
      </dsp:txXfrm>
    </dsp:sp>
    <dsp:sp modelId="{D61E4DB8-D747-48C9-85E1-445CCDB9F4E1}">
      <dsp:nvSpPr>
        <dsp:cNvPr id="0" name=""/>
        <dsp:cNvSpPr/>
      </dsp:nvSpPr>
      <dsp:spPr>
        <a:xfrm>
          <a:off x="2250396" y="3984646"/>
          <a:ext cx="73541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3443-98D1-43E9-A93B-CB42BC792309}">
      <dsp:nvSpPr>
        <dsp:cNvPr id="0" name=""/>
        <dsp:cNvSpPr/>
      </dsp:nvSpPr>
      <dsp:spPr>
        <a:xfrm>
          <a:off x="2388286" y="4079448"/>
          <a:ext cx="3539168" cy="189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MANEJO DE LA NUTRICIÓN DEL CULTIVO</a:t>
          </a:r>
          <a:endParaRPr lang="es-EC" sz="1600" kern="1200" dirty="0"/>
        </a:p>
      </dsp:txBody>
      <dsp:txXfrm>
        <a:off x="2388286" y="4079448"/>
        <a:ext cx="3539168" cy="1896038"/>
      </dsp:txXfrm>
    </dsp:sp>
    <dsp:sp modelId="{96E0C1A3-D968-4062-A9CF-C2A97B0F611C}">
      <dsp:nvSpPr>
        <dsp:cNvPr id="0" name=""/>
        <dsp:cNvSpPr/>
      </dsp:nvSpPr>
      <dsp:spPr>
        <a:xfrm>
          <a:off x="6065344" y="4079448"/>
          <a:ext cx="5261682" cy="189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Establecer programas de nutrición adecuados y acordes a las necesidades propias de cada plantación,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Manejar el pH del suelo</a:t>
          </a:r>
          <a:endParaRPr lang="es-EC" sz="1800" kern="1200" dirty="0"/>
        </a:p>
      </dsp:txBody>
      <dsp:txXfrm>
        <a:off x="6065344" y="4079448"/>
        <a:ext cx="5261682" cy="1896038"/>
      </dsp:txXfrm>
    </dsp:sp>
    <dsp:sp modelId="{1AC68A2C-04F5-4F12-903D-30071368DD07}">
      <dsp:nvSpPr>
        <dsp:cNvPr id="0" name=""/>
        <dsp:cNvSpPr/>
      </dsp:nvSpPr>
      <dsp:spPr>
        <a:xfrm>
          <a:off x="2250396" y="5975487"/>
          <a:ext cx="73541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2BEFD-48FC-40C8-B212-D49E3A05F9FE}">
      <dsp:nvSpPr>
        <dsp:cNvPr id="0" name=""/>
        <dsp:cNvSpPr/>
      </dsp:nvSpPr>
      <dsp:spPr>
        <a:xfrm>
          <a:off x="1316491" y="1568106"/>
          <a:ext cx="395428" cy="967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714" y="0"/>
              </a:lnTo>
              <a:lnTo>
                <a:pt x="197714" y="967689"/>
              </a:lnTo>
              <a:lnTo>
                <a:pt x="395428" y="967689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>
            <a:solidFill>
              <a:schemeClr val="tx1"/>
            </a:solidFill>
          </a:endParaRPr>
        </a:p>
      </dsp:txBody>
      <dsp:txXfrm>
        <a:off x="1488071" y="2025817"/>
        <a:ext cx="52268" cy="52268"/>
      </dsp:txXfrm>
    </dsp:sp>
    <dsp:sp modelId="{5F54208F-10A6-4ABE-95D3-BFAED7BC020A}">
      <dsp:nvSpPr>
        <dsp:cNvPr id="0" name=""/>
        <dsp:cNvSpPr/>
      </dsp:nvSpPr>
      <dsp:spPr>
        <a:xfrm>
          <a:off x="1316491" y="1381131"/>
          <a:ext cx="395428" cy="186975"/>
        </a:xfrm>
        <a:custGeom>
          <a:avLst/>
          <a:gdLst/>
          <a:ahLst/>
          <a:cxnLst/>
          <a:rect l="0" t="0" r="0" b="0"/>
          <a:pathLst>
            <a:path>
              <a:moveTo>
                <a:pt x="0" y="186975"/>
              </a:moveTo>
              <a:lnTo>
                <a:pt x="197714" y="186975"/>
              </a:lnTo>
              <a:lnTo>
                <a:pt x="197714" y="0"/>
              </a:lnTo>
              <a:lnTo>
                <a:pt x="395428" y="0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>
            <a:solidFill>
              <a:schemeClr val="tx1"/>
            </a:solidFill>
          </a:endParaRPr>
        </a:p>
      </dsp:txBody>
      <dsp:txXfrm>
        <a:off x="1503270" y="1463683"/>
        <a:ext cx="21870" cy="21870"/>
      </dsp:txXfrm>
    </dsp:sp>
    <dsp:sp modelId="{2C5191EA-46AC-45A4-92CF-1F129D22941E}">
      <dsp:nvSpPr>
        <dsp:cNvPr id="0" name=""/>
        <dsp:cNvSpPr/>
      </dsp:nvSpPr>
      <dsp:spPr>
        <a:xfrm>
          <a:off x="1316491" y="410387"/>
          <a:ext cx="395428" cy="1157719"/>
        </a:xfrm>
        <a:custGeom>
          <a:avLst/>
          <a:gdLst/>
          <a:ahLst/>
          <a:cxnLst/>
          <a:rect l="0" t="0" r="0" b="0"/>
          <a:pathLst>
            <a:path>
              <a:moveTo>
                <a:pt x="0" y="1157719"/>
              </a:moveTo>
              <a:lnTo>
                <a:pt x="197714" y="1157719"/>
              </a:lnTo>
              <a:lnTo>
                <a:pt x="197714" y="0"/>
              </a:lnTo>
              <a:lnTo>
                <a:pt x="395428" y="0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>
            <a:solidFill>
              <a:schemeClr val="tx1"/>
            </a:solidFill>
          </a:endParaRPr>
        </a:p>
      </dsp:txBody>
      <dsp:txXfrm>
        <a:off x="1483621" y="958662"/>
        <a:ext cx="61169" cy="61169"/>
      </dsp:txXfrm>
    </dsp:sp>
    <dsp:sp modelId="{07C83D28-A5B2-40A9-9E62-C63B397B91EE}">
      <dsp:nvSpPr>
        <dsp:cNvPr id="0" name=""/>
        <dsp:cNvSpPr/>
      </dsp:nvSpPr>
      <dsp:spPr>
        <a:xfrm rot="16200000">
          <a:off x="-542284" y="1271327"/>
          <a:ext cx="3123992" cy="5935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800" kern="1200" dirty="0">
            <a:solidFill>
              <a:schemeClr val="tx1"/>
            </a:solidFill>
          </a:endParaRPr>
        </a:p>
      </dsp:txBody>
      <dsp:txXfrm>
        <a:off x="-542284" y="1271327"/>
        <a:ext cx="3123992" cy="593558"/>
      </dsp:txXfrm>
    </dsp:sp>
    <dsp:sp modelId="{F2A9D4A1-92F5-4F47-8A7B-D1D3279DDF84}">
      <dsp:nvSpPr>
        <dsp:cNvPr id="0" name=""/>
        <dsp:cNvSpPr/>
      </dsp:nvSpPr>
      <dsp:spPr>
        <a:xfrm>
          <a:off x="1711920" y="83953"/>
          <a:ext cx="7569263" cy="652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Asociación Nacional de Cultivadores en Palma Aceitera (ANCUPA)</a:t>
          </a:r>
          <a:endParaRPr lang="es-EC" sz="2000" kern="1200" dirty="0" smtClean="0">
            <a:solidFill>
              <a:schemeClr val="tx1"/>
            </a:solidFill>
          </a:endParaRPr>
        </a:p>
      </dsp:txBody>
      <dsp:txXfrm>
        <a:off x="1711920" y="83953"/>
        <a:ext cx="7569263" cy="652866"/>
      </dsp:txXfrm>
    </dsp:sp>
    <dsp:sp modelId="{2312D7A8-A2C4-43EE-B93B-CDFA8BAC4171}">
      <dsp:nvSpPr>
        <dsp:cNvPr id="0" name=""/>
        <dsp:cNvSpPr/>
      </dsp:nvSpPr>
      <dsp:spPr>
        <a:xfrm>
          <a:off x="1711920" y="885210"/>
          <a:ext cx="7569263" cy="9918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Fundación de Fomento de Exportaciones de Aceite de Palma y sus derivados de Origen Nacional (FEDAPAL)</a:t>
          </a:r>
          <a:endParaRPr lang="es-EC" sz="2000" kern="1200" dirty="0" smtClean="0">
            <a:solidFill>
              <a:schemeClr val="tx1"/>
            </a:solidFill>
          </a:endParaRPr>
        </a:p>
      </dsp:txBody>
      <dsp:txXfrm>
        <a:off x="1711920" y="885210"/>
        <a:ext cx="7569263" cy="991842"/>
      </dsp:txXfrm>
    </dsp:sp>
    <dsp:sp modelId="{78F72BFC-4CF3-416F-A650-63769D95955E}">
      <dsp:nvSpPr>
        <dsp:cNvPr id="0" name=""/>
        <dsp:cNvSpPr/>
      </dsp:nvSpPr>
      <dsp:spPr>
        <a:xfrm>
          <a:off x="1711920" y="2025442"/>
          <a:ext cx="7569263" cy="10207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Asociación de Extractoras de Aceite de Palma (AEXPALMA)</a:t>
          </a:r>
          <a:endParaRPr lang="es-EC" sz="2000" kern="1200" dirty="0" smtClean="0">
            <a:solidFill>
              <a:schemeClr val="tx1"/>
            </a:solidFill>
          </a:endParaRPr>
        </a:p>
      </dsp:txBody>
      <dsp:txXfrm>
        <a:off x="1711920" y="2025442"/>
        <a:ext cx="7569263" cy="1020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C5A7C-668D-44D3-B393-9350D06F5C36}">
      <dsp:nvSpPr>
        <dsp:cNvPr id="0" name=""/>
        <dsp:cNvSpPr/>
      </dsp:nvSpPr>
      <dsp:spPr>
        <a:xfrm>
          <a:off x="3571" y="1537012"/>
          <a:ext cx="3123406" cy="124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Sector Cooperativo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3571" y="1537012"/>
        <a:ext cx="2811066" cy="1249362"/>
      </dsp:txXfrm>
    </dsp:sp>
    <dsp:sp modelId="{51638D8F-A9FC-4DEE-874E-8D43D3470D71}">
      <dsp:nvSpPr>
        <dsp:cNvPr id="0" name=""/>
        <dsp:cNvSpPr/>
      </dsp:nvSpPr>
      <dsp:spPr>
        <a:xfrm>
          <a:off x="2502296" y="1537012"/>
          <a:ext cx="3123406" cy="12493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Sector Asociativo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3126977" y="1537012"/>
        <a:ext cx="1874044" cy="1249362"/>
      </dsp:txXfrm>
    </dsp:sp>
    <dsp:sp modelId="{13C6F9AB-021B-400B-896D-13D2B2FA10CA}">
      <dsp:nvSpPr>
        <dsp:cNvPr id="0" name=""/>
        <dsp:cNvSpPr/>
      </dsp:nvSpPr>
      <dsp:spPr>
        <a:xfrm>
          <a:off x="5001021" y="1537012"/>
          <a:ext cx="3123406" cy="12493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Sector Comunitario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5625702" y="1537012"/>
        <a:ext cx="1874044" cy="1249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5ACF0-2DEE-4CCD-B188-649EA448469F}">
      <dsp:nvSpPr>
        <dsp:cNvPr id="0" name=""/>
        <dsp:cNvSpPr/>
      </dsp:nvSpPr>
      <dsp:spPr>
        <a:xfrm>
          <a:off x="0" y="61177"/>
          <a:ext cx="8650204" cy="54063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19E0E-B105-4310-BBB2-CB7A954302E5}">
      <dsp:nvSpPr>
        <dsp:cNvPr id="0" name=""/>
        <dsp:cNvSpPr/>
      </dsp:nvSpPr>
      <dsp:spPr>
        <a:xfrm>
          <a:off x="852045" y="4081360"/>
          <a:ext cx="198954" cy="1989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7A98-D777-423A-85FB-567BC6C8D67F}">
      <dsp:nvSpPr>
        <dsp:cNvPr id="0" name=""/>
        <dsp:cNvSpPr/>
      </dsp:nvSpPr>
      <dsp:spPr>
        <a:xfrm>
          <a:off x="951522" y="4180838"/>
          <a:ext cx="1133176" cy="1286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2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/>
        </a:p>
      </dsp:txBody>
      <dsp:txXfrm>
        <a:off x="951522" y="4180838"/>
        <a:ext cx="1133176" cy="1286717"/>
      </dsp:txXfrm>
    </dsp:sp>
    <dsp:sp modelId="{A5784D47-A032-4479-B9B0-9F2D4A05200A}">
      <dsp:nvSpPr>
        <dsp:cNvPr id="0" name=""/>
        <dsp:cNvSpPr/>
      </dsp:nvSpPr>
      <dsp:spPr>
        <a:xfrm>
          <a:off x="1928995" y="3046579"/>
          <a:ext cx="311407" cy="311407"/>
        </a:xfrm>
        <a:prstGeom prst="ellipse">
          <a:avLst/>
        </a:prstGeom>
        <a:solidFill>
          <a:schemeClr val="accent5">
            <a:hueOff val="-167989"/>
            <a:satOff val="-2596"/>
            <a:lumOff val="-52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D2840-1660-46AA-B593-46DA4F207593}">
      <dsp:nvSpPr>
        <dsp:cNvPr id="0" name=""/>
        <dsp:cNvSpPr/>
      </dsp:nvSpPr>
      <dsp:spPr>
        <a:xfrm>
          <a:off x="2084699" y="3202283"/>
          <a:ext cx="1435934" cy="226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00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/>
        </a:p>
      </dsp:txBody>
      <dsp:txXfrm>
        <a:off x="2084699" y="3202283"/>
        <a:ext cx="1435934" cy="2265272"/>
      </dsp:txXfrm>
    </dsp:sp>
    <dsp:sp modelId="{D22601B3-14C3-477B-8832-7243738510BB}">
      <dsp:nvSpPr>
        <dsp:cNvPr id="0" name=""/>
        <dsp:cNvSpPr/>
      </dsp:nvSpPr>
      <dsp:spPr>
        <a:xfrm>
          <a:off x="3313028" y="2221566"/>
          <a:ext cx="415209" cy="415209"/>
        </a:xfrm>
        <a:prstGeom prst="ellipse">
          <a:avLst/>
        </a:prstGeom>
        <a:solidFill>
          <a:schemeClr val="accent5">
            <a:hueOff val="-335978"/>
            <a:satOff val="-5192"/>
            <a:lumOff val="-1058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5D18D-00A0-4DA7-80C3-FD79D14870FF}">
      <dsp:nvSpPr>
        <dsp:cNvPr id="0" name=""/>
        <dsp:cNvSpPr/>
      </dsp:nvSpPr>
      <dsp:spPr>
        <a:xfrm>
          <a:off x="3520633" y="2429171"/>
          <a:ext cx="1669489" cy="3038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1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Implementación de mejores prácticas agrícolas</a:t>
          </a:r>
          <a:endParaRPr lang="es-EC" sz="1600" b="1" kern="1200" dirty="0"/>
        </a:p>
      </dsp:txBody>
      <dsp:txXfrm>
        <a:off x="3520633" y="2429171"/>
        <a:ext cx="1669489" cy="3038384"/>
      </dsp:txXfrm>
    </dsp:sp>
    <dsp:sp modelId="{F982B69F-8361-41DB-837D-CCB9A46215F2}">
      <dsp:nvSpPr>
        <dsp:cNvPr id="0" name=""/>
        <dsp:cNvSpPr/>
      </dsp:nvSpPr>
      <dsp:spPr>
        <a:xfrm>
          <a:off x="4921966" y="1577126"/>
          <a:ext cx="536312" cy="536312"/>
        </a:xfrm>
        <a:prstGeom prst="ellipse">
          <a:avLst/>
        </a:prstGeom>
        <a:solidFill>
          <a:schemeClr val="accent5">
            <a:hueOff val="-503967"/>
            <a:satOff val="-7788"/>
            <a:lumOff val="-1588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65D35-68E9-470E-819A-BBE36FB15674}">
      <dsp:nvSpPr>
        <dsp:cNvPr id="0" name=""/>
        <dsp:cNvSpPr/>
      </dsp:nvSpPr>
      <dsp:spPr>
        <a:xfrm>
          <a:off x="5190123" y="1845282"/>
          <a:ext cx="1730041" cy="362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18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Provisión de insumos agrícolas</a:t>
          </a:r>
          <a:endParaRPr lang="es-EC" sz="1600" b="1" kern="1200" dirty="0"/>
        </a:p>
      </dsp:txBody>
      <dsp:txXfrm>
        <a:off x="5190123" y="1845282"/>
        <a:ext cx="1730041" cy="3622273"/>
      </dsp:txXfrm>
    </dsp:sp>
    <dsp:sp modelId="{8C79974E-E41B-4DD7-899F-58A51CE72F3E}">
      <dsp:nvSpPr>
        <dsp:cNvPr id="0" name=""/>
        <dsp:cNvSpPr/>
      </dsp:nvSpPr>
      <dsp:spPr>
        <a:xfrm>
          <a:off x="6578480" y="1146778"/>
          <a:ext cx="683366" cy="683366"/>
        </a:xfrm>
        <a:prstGeom prst="ellipse">
          <a:avLst/>
        </a:prstGeom>
        <a:solidFill>
          <a:schemeClr val="accent5">
            <a:hueOff val="-671956"/>
            <a:satOff val="-10384"/>
            <a:lumOff val="-2117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DC917-3C7D-46DD-8280-60257129A476}">
      <dsp:nvSpPr>
        <dsp:cNvPr id="0" name=""/>
        <dsp:cNvSpPr/>
      </dsp:nvSpPr>
      <dsp:spPr>
        <a:xfrm>
          <a:off x="6920164" y="1488461"/>
          <a:ext cx="1730041" cy="397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10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Capacitación agroindustrial</a:t>
          </a:r>
          <a:endParaRPr lang="es-EC" sz="1600" b="1" kern="1200" dirty="0"/>
        </a:p>
      </dsp:txBody>
      <dsp:txXfrm>
        <a:off x="6920164" y="1488461"/>
        <a:ext cx="1730041" cy="397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BA71-0025-4C6B-80AE-7E2BDD3821D9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1172F-4C6C-45AF-B56D-A9DD83C2AD7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859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171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741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513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470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798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USOS DE LA PALMA ACEITERA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40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No-unir con la siguiente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69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Unir con la siguiente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175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UNIR CON LA ANTEIOR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190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658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85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948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MUNIR</a:t>
            </a:r>
            <a:r>
              <a:rPr lang="es-EC" baseline="0" dirty="0" smtClean="0"/>
              <a:t> CON LA SIGUIENTE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172F-4C6C-45AF-B56D-A9DD83C2AD77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79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143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64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868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439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28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858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49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184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83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57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150683D-D70F-406F-BDCC-CEF52CF9B3F3}" type="datetimeFigureOut">
              <a:rPr lang="es-EC" smtClean="0"/>
              <a:t>7/9/2017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652F7FD-BDEB-4115-996F-EA9D2CFE93E9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200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png"/><Relationship Id="rId14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hyperlink" Target="RSPO.ppt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8394" y="4647765"/>
            <a:ext cx="8621485" cy="15309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C" sz="1800" dirty="0">
                <a:solidFill>
                  <a:schemeClr val="tx1"/>
                </a:solidFill>
              </a:rPr>
              <a:t>TRABAJO DE TITULACIÓN, PREVIO A LA OBTENCIÓN DEL TITULO DE INGENIERAS EN COMERCIO EXTERIOR Y NEGOCIACIÓN INTERNACIONAL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  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ANÁLISIS DE LA INCIDENCIA DEL COMERCIO JUSTO EN LAS EXPORTACIONES DE LAS ORGANIZACIONES DE ECONOMÍA POPULAR Y SOLIDARIA. CASO: ACEITE DE PALMA AFRICANA 2011-2016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 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JARAMILLO TORRES ALBA LORENA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GUEVARA SALAZAR KATHERINE MISHELLE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 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DIRECTOR: AGUAS </a:t>
            </a:r>
            <a:r>
              <a:rPr lang="es-EC" sz="1800" dirty="0" smtClean="0">
                <a:solidFill>
                  <a:schemeClr val="tx1"/>
                </a:solidFill>
              </a:rPr>
              <a:t>FRANCISCO</a:t>
            </a:r>
            <a:endParaRPr lang="es-EC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espe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41" y="992778"/>
            <a:ext cx="6178732" cy="15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para ACEITE DE PAL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19" y="4605926"/>
            <a:ext cx="3009876" cy="168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CADENA DE VALOR</a:t>
            </a:r>
            <a:endParaRPr lang="es-EC" dirty="0"/>
          </a:p>
        </p:txBody>
      </p:sp>
      <p:pic>
        <p:nvPicPr>
          <p:cNvPr id="5" name="Imagen 4" descr="C:\Users\Lorena\Downloads\20629366_468164003549634_892597269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25" y="1974222"/>
            <a:ext cx="2679275" cy="161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esultado de imagen para almendra de palma afric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1" y="1974222"/>
            <a:ext cx="2928719" cy="16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89258" y="3791801"/>
            <a:ext cx="135966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Centrifugado</a:t>
            </a:r>
            <a:endParaRPr lang="es-EC" sz="1600" dirty="0"/>
          </a:p>
        </p:txBody>
      </p:sp>
      <p:sp>
        <p:nvSpPr>
          <p:cNvPr id="8" name="Rectángulo 7"/>
          <p:cNvSpPr/>
          <p:nvPr/>
        </p:nvSpPr>
        <p:spPr>
          <a:xfrm>
            <a:off x="3153488" y="3793973"/>
            <a:ext cx="246894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Desfibración</a:t>
            </a: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y trituración</a:t>
            </a:r>
            <a:endParaRPr lang="es-EC" sz="1600" dirty="0"/>
          </a:p>
        </p:txBody>
      </p:sp>
      <p:pic>
        <p:nvPicPr>
          <p:cNvPr id="9" name="Imagen 8" descr="C:\Users\Lorena\Downloads\20629890_468163876882980_1509033926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r="18330" b="43567"/>
          <a:stretch/>
        </p:blipFill>
        <p:spPr bwMode="auto">
          <a:xfrm>
            <a:off x="9239563" y="1957154"/>
            <a:ext cx="2320254" cy="1461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 descr="https://scontent.fuio2-1.fna.fbcdn.net/v/t34.0-12/21100274_476731442692890_1054536520_n.jpg?oh=79bf8edea45ac361afe33093bee8e84f&amp;oe=59A1659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18" y="1996721"/>
            <a:ext cx="2525290" cy="14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6885304" y="3593918"/>
            <a:ext cx="320312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Extracción  de almendra de palma</a:t>
            </a:r>
            <a:endParaRPr lang="es-EC" sz="1600" dirty="0"/>
          </a:p>
        </p:txBody>
      </p:sp>
      <p:pic>
        <p:nvPicPr>
          <p:cNvPr id="12" name="Picture 2" descr="https://scontent.fuio2-1.fna.fbcdn.net/v/t34.0-12/21100470_476731522692882_864015934_n.jpg?oh=fc8931f5c14b50806088b55f0687111b&amp;oe=59A25D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37" y="5271593"/>
            <a:ext cx="2434474" cy="13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content.fuio2-1.fna.fbcdn.net/v/t34.0-12/21076772_476731586026209_606601429_n.jpg?oh=2968d0be4494ba54474dc8ff21ee347a&amp;oe=59A1737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90" y="4214465"/>
            <a:ext cx="2434474" cy="13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almendra de palma afric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78" y="5547673"/>
            <a:ext cx="2471040" cy="12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content.fuio2-1.fna.fbcdn.net/v/t34.0-12/21076900_476731542692880_23398114_n.jpg?oh=49c3b5308965550e90c5a354198fdd86&amp;oe=59A2579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6" y="4587259"/>
            <a:ext cx="2433831" cy="13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Partida Arancelaria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10083"/>
              </p:ext>
            </p:extLst>
          </p:nvPr>
        </p:nvGraphicFramePr>
        <p:xfrm>
          <a:off x="468649" y="2647754"/>
          <a:ext cx="8312493" cy="281051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14191">
                  <a:extLst>
                    <a:ext uri="{9D8B030D-6E8A-4147-A177-3AD203B41FA5}">
                      <a16:colId xmlns:a16="http://schemas.microsoft.com/office/drawing/2014/main" xmlns="" val="2306640190"/>
                    </a:ext>
                  </a:extLst>
                </a:gridCol>
                <a:gridCol w="6998302">
                  <a:extLst>
                    <a:ext uri="{9D8B030D-6E8A-4147-A177-3AD203B41FA5}">
                      <a16:colId xmlns:a16="http://schemas.microsoft.com/office/drawing/2014/main" xmlns="" val="310032060"/>
                    </a:ext>
                  </a:extLst>
                </a:gridCol>
              </a:tblGrid>
              <a:tr h="682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PARTIDA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DESCRIPCIÓN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6024376"/>
                  </a:ext>
                </a:extLst>
              </a:tr>
              <a:tr h="874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15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Grasas y aceites animales o vegetales; productos de su desdoblamiento; grasas alimenticias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3729514"/>
                  </a:ext>
                </a:extLst>
              </a:tr>
              <a:tr h="81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15.11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Aceite de palma y sus fracciones, incl. refinados, sin modificar químicamente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5152397"/>
                  </a:ext>
                </a:extLst>
              </a:tr>
              <a:tr h="43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15.11.10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</a:rPr>
                        <a:t>Aceite de palma en bruto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5396025"/>
                  </a:ext>
                </a:extLst>
              </a:tr>
            </a:tbl>
          </a:graphicData>
        </a:graphic>
      </p:graphicFrame>
      <p:pic>
        <p:nvPicPr>
          <p:cNvPr id="13316" name="Picture 4" descr="Resultado de imagen para aceite de pa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843" y="2493556"/>
            <a:ext cx="3056821" cy="30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690" y="597653"/>
            <a:ext cx="11029616" cy="1013800"/>
          </a:xfrm>
        </p:spPr>
        <p:txBody>
          <a:bodyPr>
            <a:normAutofit/>
          </a:bodyPr>
          <a:lstStyle/>
          <a:p>
            <a:r>
              <a:rPr lang="es-EC" sz="2400" dirty="0"/>
              <a:t>Formas de organización de la Economía Popular y Solidaria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358361"/>
              </p:ext>
            </p:extLst>
          </p:nvPr>
        </p:nvGraphicFramePr>
        <p:xfrm>
          <a:off x="1839961" y="3459382"/>
          <a:ext cx="10010171" cy="313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Resultado de imagen para ANCUP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76" y="3299739"/>
            <a:ext cx="1711234" cy="14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FEDAP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08" y="4421722"/>
            <a:ext cx="1333202" cy="16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AEXPAL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5863799"/>
            <a:ext cx="178771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848246"/>
              </p:ext>
            </p:extLst>
          </p:nvPr>
        </p:nvGraphicFramePr>
        <p:xfrm>
          <a:off x="2085308" y="418428"/>
          <a:ext cx="8128000" cy="432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551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71" y="2435225"/>
            <a:ext cx="61468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https://scontent.fuio1-1.fna.fbcdn.net/v/t35.0-12/20862462_10208696376280789_721940027_o.jpg?oh=f5dadacbeb54beaebc2bfffba2efa32e&amp;oe=5993F14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4" y="2435225"/>
            <a:ext cx="5075367" cy="371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Resultado de imagen para ANCU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03" y="642484"/>
            <a:ext cx="39624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86885" y="516885"/>
            <a:ext cx="3684658" cy="6999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CULTIVO DE PALMA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3 Marcador de contenido"/>
          <p:cNvSpPr txBox="1">
            <a:spLocks/>
          </p:cNvSpPr>
          <p:nvPr/>
        </p:nvSpPr>
        <p:spPr>
          <a:xfrm>
            <a:off x="994720" y="1216841"/>
            <a:ext cx="6984330" cy="552785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Superficie sembrada de palma</a:t>
            </a:r>
          </a:p>
          <a:p>
            <a:pPr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Inversión Agrícola incluido extracción</a:t>
            </a:r>
          </a:p>
          <a:p>
            <a:pPr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Inversión industrial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TOTAL INVERSIÓN</a:t>
            </a:r>
          </a:p>
          <a:p>
            <a:pPr>
              <a:defRPr/>
            </a:pPr>
            <a:endParaRPr lang="es-ES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Generación empleo directo y permanente (agrícola e industrial)</a:t>
            </a:r>
          </a:p>
          <a:p>
            <a:pPr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Generación de empleo indirecto (</a:t>
            </a:r>
            <a:r>
              <a:rPr lang="es-ES" sz="1600" dirty="0" err="1" smtClean="0">
                <a:solidFill>
                  <a:schemeClr val="tx1"/>
                </a:solidFill>
              </a:rPr>
              <a:t>agríc</a:t>
            </a:r>
            <a:r>
              <a:rPr lang="es-ES" sz="1600" dirty="0" smtClean="0">
                <a:solidFill>
                  <a:schemeClr val="tx1"/>
                </a:solidFill>
              </a:rPr>
              <a:t>. e </a:t>
            </a:r>
            <a:r>
              <a:rPr lang="es-ES" sz="1600" dirty="0" err="1" smtClean="0">
                <a:solidFill>
                  <a:schemeClr val="tx1"/>
                </a:solidFill>
              </a:rPr>
              <a:t>ind</a:t>
            </a:r>
            <a:r>
              <a:rPr lang="es-ES" sz="1600" dirty="0" smtClean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											TOTAL EMPLEOS</a:t>
            </a:r>
          </a:p>
          <a:p>
            <a:pPr marL="0" indent="0">
              <a:buNone/>
              <a:defRPr/>
            </a:pPr>
            <a:endParaRPr lang="es-ES" sz="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600" dirty="0" err="1" smtClean="0">
                <a:solidFill>
                  <a:schemeClr val="tx1"/>
                </a:solidFill>
              </a:rPr>
              <a:t>Participaión</a:t>
            </a:r>
            <a:r>
              <a:rPr lang="es-ES" sz="1600" dirty="0" smtClean="0">
                <a:solidFill>
                  <a:schemeClr val="tx1"/>
                </a:solidFill>
              </a:rPr>
              <a:t> en el PIB AGRICOLA</a:t>
            </a:r>
          </a:p>
          <a:p>
            <a:pPr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Participación en el PIB TOTAL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9018205" y="1023785"/>
            <a:ext cx="2530475" cy="552785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300.000 has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US$ 2.000 </a:t>
            </a:r>
            <a:r>
              <a:rPr lang="es-ES" sz="1600" dirty="0" err="1" smtClean="0">
                <a:solidFill>
                  <a:schemeClr val="tx1"/>
                </a:solidFill>
              </a:rPr>
              <a:t>mills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u="sng" dirty="0" smtClean="0">
                <a:solidFill>
                  <a:schemeClr val="tx1"/>
                </a:solidFill>
              </a:rPr>
              <a:t>US$    320 </a:t>
            </a:r>
            <a:r>
              <a:rPr lang="es-ES" sz="1600" u="sng" dirty="0" err="1" smtClean="0">
                <a:solidFill>
                  <a:schemeClr val="tx1"/>
                </a:solidFill>
              </a:rPr>
              <a:t>mills</a:t>
            </a:r>
            <a:r>
              <a:rPr lang="es-ES" sz="1600" u="sng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US$ 2.320 </a:t>
            </a:r>
            <a:r>
              <a:rPr lang="es-ES" sz="1600" b="1" dirty="0" err="1" smtClean="0">
                <a:solidFill>
                  <a:schemeClr val="tx1"/>
                </a:solidFill>
              </a:rPr>
              <a:t>mills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es-ES" sz="1600" dirty="0" smtClean="0">
              <a:solidFill>
                <a:schemeClr val="tx1"/>
              </a:solidFill>
            </a:endParaRP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67.000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   </a:t>
            </a:r>
            <a:r>
              <a:rPr lang="es-ES" sz="1600" u="sng" dirty="0" smtClean="0">
                <a:solidFill>
                  <a:schemeClr val="tx1"/>
                </a:solidFill>
              </a:rPr>
              <a:t>   60.000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127.000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es-ES" sz="500" u="sng" dirty="0" smtClean="0">
              <a:solidFill>
                <a:schemeClr val="tx1"/>
              </a:solidFill>
            </a:endParaRP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u="sng" dirty="0" smtClean="0">
                <a:solidFill>
                  <a:schemeClr val="tx1"/>
                </a:solidFill>
              </a:rPr>
              <a:t>4.53%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es-ES" sz="1600" u="sng" dirty="0" smtClean="0">
                <a:solidFill>
                  <a:schemeClr val="tx1"/>
                </a:solidFill>
              </a:rPr>
              <a:t>0.89%</a:t>
            </a:r>
            <a:endParaRPr lang="es-ES" sz="1600" u="sng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45853" y="6551635"/>
            <a:ext cx="1870310" cy="193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Fuente:  ANCUPA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19" t="57540" r="30555" b="16020"/>
          <a:stretch/>
        </p:blipFill>
        <p:spPr>
          <a:xfrm>
            <a:off x="2616575" y="5044578"/>
            <a:ext cx="7425278" cy="17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MEJORAR LA PRODUCTIVIDAD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8735" t="19550" r="19547" b="24498"/>
          <a:stretch/>
        </p:blipFill>
        <p:spPr>
          <a:xfrm>
            <a:off x="1110358" y="1936395"/>
            <a:ext cx="2733344" cy="2060970"/>
          </a:xfrm>
          <a:prstGeom prst="rect">
            <a:avLst/>
          </a:prstGeom>
        </p:spPr>
      </p:pic>
      <p:pic>
        <p:nvPicPr>
          <p:cNvPr id="5" name="Imagen 4" descr="C:\Users\Lorena\Downloads\20662410_468165693549465_1018930645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8" y="1936395"/>
            <a:ext cx="3117271" cy="206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1" y="1936395"/>
            <a:ext cx="3663946" cy="20609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12903" t="20103" r="42728" b="30643"/>
          <a:stretch/>
        </p:blipFill>
        <p:spPr>
          <a:xfrm>
            <a:off x="2272145" y="4098553"/>
            <a:ext cx="4235147" cy="26432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58000" y="4599708"/>
            <a:ext cx="450272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/>
              <a:t>El nuevo proyecto que ANCUPA está implementando para seguir apoyando a los pequeños </a:t>
            </a:r>
            <a:r>
              <a:rPr lang="es-EC" dirty="0" err="1"/>
              <a:t>palmicultores</a:t>
            </a:r>
            <a:r>
              <a:rPr lang="es-EC" dirty="0"/>
              <a:t> es la Casa del </a:t>
            </a:r>
            <a:r>
              <a:rPr lang="es-EC" dirty="0" err="1"/>
              <a:t>Palmicultor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4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590329"/>
            <a:ext cx="11029616" cy="101380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558332" y="1819744"/>
            <a:ext cx="3863340" cy="837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Representa </a:t>
            </a:r>
            <a:r>
              <a:rPr lang="es-EC" sz="1400" dirty="0"/>
              <a:t>a </a:t>
            </a:r>
            <a:r>
              <a:rPr lang="es-EC" sz="1400" dirty="0" smtClean="0"/>
              <a:t>14 </a:t>
            </a:r>
            <a:r>
              <a:rPr lang="es-EC" sz="1400" dirty="0"/>
              <a:t>organizaciones extractoras de aceite de palma africana de tipo independiente,</a:t>
            </a:r>
            <a:endParaRPr lang="es-CO" sz="1400" dirty="0"/>
          </a:p>
        </p:txBody>
      </p:sp>
      <p:sp>
        <p:nvSpPr>
          <p:cNvPr id="5" name="Rectángulo 4"/>
          <p:cNvSpPr/>
          <p:nvPr/>
        </p:nvSpPr>
        <p:spPr>
          <a:xfrm>
            <a:off x="2975610" y="4264125"/>
            <a:ext cx="3840480" cy="594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Vinculo entre palmicultores y Extractoras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97092" y="2918088"/>
            <a:ext cx="3064978" cy="1030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 smtClean="0"/>
              <a:t>Soporte técnico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 smtClean="0"/>
              <a:t>Capacitación Integral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 smtClean="0"/>
              <a:t>Insumos agrícolas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 smtClean="0"/>
              <a:t>Alianzas Comerciales</a:t>
            </a:r>
          </a:p>
          <a:p>
            <a:endParaRPr lang="es-CO" sz="14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8884920" y="2191500"/>
            <a:ext cx="2903220" cy="9305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Programa Integral de Productividad y sostenibilidad #Excelencia Palmera</a:t>
            </a:r>
            <a:r>
              <a:rPr lang="es-CO" dirty="0" smtClean="0"/>
              <a:t>”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8907780" y="4831177"/>
            <a:ext cx="2857500" cy="17941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DELCORP y ENLSA  empresas de producción y comercialización de fertilizante-</a:t>
            </a:r>
          </a:p>
          <a:p>
            <a:pPr algn="ctr"/>
            <a:r>
              <a:rPr lang="es-CO" dirty="0" smtClean="0"/>
              <a:t>Precios competitivos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797092" y="5147128"/>
            <a:ext cx="3408680" cy="1162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 asegura la compra de la producción a los pequeños palmicultores.</a:t>
            </a:r>
            <a:endParaRPr lang="es-CO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6096000" y="2787109"/>
            <a:ext cx="0" cy="17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709160" y="5094242"/>
            <a:ext cx="26924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 evita que se abandone los cultivos y que deserte de la producción,  se segura la ganancia</a:t>
            </a:r>
            <a:endParaRPr lang="es-CO" dirty="0"/>
          </a:p>
        </p:txBody>
      </p:sp>
      <p:sp>
        <p:nvSpPr>
          <p:cNvPr id="13" name="Llamada de flecha hacia abajo 12"/>
          <p:cNvSpPr/>
          <p:nvPr/>
        </p:nvSpPr>
        <p:spPr>
          <a:xfrm>
            <a:off x="9151620" y="3632894"/>
            <a:ext cx="2369820" cy="1061621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>
                <a:solidFill>
                  <a:sysClr val="windowText" lastClr="000000"/>
                </a:solidFill>
              </a:rPr>
              <a:t>Alianzas técnico Comerciales </a:t>
            </a:r>
            <a:endParaRPr lang="es-CO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Conector recto de flecha 14"/>
          <p:cNvCxnSpPr>
            <a:stCxn id="7" idx="2"/>
            <a:endCxn id="13" idx="0"/>
          </p:cNvCxnSpPr>
          <p:nvPr/>
        </p:nvCxnSpPr>
        <p:spPr>
          <a:xfrm>
            <a:off x="10336530" y="3122036"/>
            <a:ext cx="0" cy="510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1707097"/>
            <a:ext cx="3506355" cy="22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s-EC" dirty="0" smtClean="0"/>
              <a:t>FEDAAL</a:t>
            </a:r>
            <a:endParaRPr lang="es-EC" dirty="0"/>
          </a:p>
        </p:txBody>
      </p:sp>
      <p:sp>
        <p:nvSpPr>
          <p:cNvPr id="5" name="Elipse 4"/>
          <p:cNvSpPr/>
          <p:nvPr/>
        </p:nvSpPr>
        <p:spPr>
          <a:xfrm>
            <a:off x="159418" y="2270121"/>
            <a:ext cx="735724" cy="672662"/>
          </a:xfrm>
          <a:prstGeom prst="ellipse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1993</a:t>
            </a:r>
            <a:endParaRPr lang="es-CO" sz="1200" dirty="0"/>
          </a:p>
        </p:txBody>
      </p:sp>
      <p:sp>
        <p:nvSpPr>
          <p:cNvPr id="6" name="Rectángulo 5"/>
          <p:cNvSpPr/>
          <p:nvPr/>
        </p:nvSpPr>
        <p:spPr>
          <a:xfrm>
            <a:off x="734062" y="2058000"/>
            <a:ext cx="1929388" cy="33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Evacuar </a:t>
            </a:r>
            <a:r>
              <a:rPr lang="es-CO" sz="1400" dirty="0"/>
              <a:t>los excedentes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34061" y="2820465"/>
            <a:ext cx="1929389" cy="5458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Brazo comercializador de ANCUPA hasta2008</a:t>
            </a:r>
            <a:endParaRPr lang="es-CO" sz="1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51603" y="3593214"/>
            <a:ext cx="3016469" cy="28333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00" dirty="0"/>
              <a:t>A</a:t>
            </a:r>
            <a:r>
              <a:rPr lang="es-CO" sz="1600" dirty="0" smtClean="0"/>
              <a:t>sesoría </a:t>
            </a:r>
            <a:r>
              <a:rPr lang="es-CO" sz="1600" dirty="0"/>
              <a:t>y apoyo </a:t>
            </a:r>
            <a:r>
              <a:rPr lang="es-CO" sz="1600" dirty="0" smtClean="0"/>
              <a:t> </a:t>
            </a:r>
            <a:r>
              <a:rPr lang="es-CO" sz="1600" dirty="0"/>
              <a:t>a los palmicultores y extractoras, interviniendo en campos tecnológicos, administrativos, laborales, fiscales, ambientales, publicación de boletines informativos del sector </a:t>
            </a:r>
            <a:r>
              <a:rPr lang="es-CO" sz="1600" dirty="0" smtClean="0"/>
              <a:t>palmicultor, </a:t>
            </a:r>
            <a:r>
              <a:rPr lang="es-CO" sz="1600" dirty="0"/>
              <a:t>con la finalidad </a:t>
            </a:r>
            <a:r>
              <a:rPr lang="es-CO" sz="1600" dirty="0" smtClean="0"/>
              <a:t>de impulsar las exportaciones, competitividad e </a:t>
            </a:r>
            <a:r>
              <a:rPr lang="es-CO" sz="1600" dirty="0"/>
              <a:t>imagen del producto y del sector.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3058509" y="6053070"/>
            <a:ext cx="535745" cy="447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6" name="Picture 4" descr="Resultado de imagen para feda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3" y="-106032"/>
            <a:ext cx="3217151" cy="20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rgamino vertical 2"/>
          <p:cNvSpPr/>
          <p:nvPr/>
        </p:nvSpPr>
        <p:spPr>
          <a:xfrm>
            <a:off x="3594255" y="5064594"/>
            <a:ext cx="3096555" cy="1435973"/>
          </a:xfrm>
          <a:prstGeom prst="vertic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Responsabilidad Social: Los Cultivos Inclusivos en Palma </a:t>
            </a:r>
            <a:r>
              <a:rPr lang="es-ES" dirty="0" smtClean="0">
                <a:solidFill>
                  <a:schemeClr val="tx1"/>
                </a:solidFill>
              </a:rPr>
              <a:t>Aceitera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2009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79" y="4237866"/>
            <a:ext cx="4291171" cy="254544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564968" y="1322226"/>
            <a:ext cx="3908120" cy="26784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chemeClr val="tx1"/>
                </a:solidFill>
              </a:rPr>
              <a:t>Incremento sustancial de la Productividad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4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chemeClr val="tx1"/>
                </a:solidFill>
              </a:rPr>
              <a:t>Los Participantes están reconocidos y </a:t>
            </a:r>
            <a:r>
              <a:rPr lang="es-EC" sz="1400" b="1" dirty="0" smtClean="0">
                <a:solidFill>
                  <a:schemeClr val="tx1"/>
                </a:solidFill>
              </a:rPr>
              <a:t>agradecidos</a:t>
            </a:r>
            <a:endParaRPr lang="es-EC" sz="14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4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chemeClr val="tx1"/>
                </a:solidFill>
              </a:rPr>
              <a:t>La Empresa Ancla gana volumen de fruta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4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chemeClr val="tx1"/>
                </a:solidFill>
              </a:rPr>
              <a:t>Paz social en su entorno – El mejor seguro para cualquier actividad productiva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4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chemeClr val="tx1"/>
                </a:solidFill>
              </a:rPr>
              <a:t>¡La inversión social es una gran apuesta, si paga!</a:t>
            </a:r>
          </a:p>
        </p:txBody>
      </p:sp>
      <p:sp>
        <p:nvSpPr>
          <p:cNvPr id="13" name="Abrir llave 12"/>
          <p:cNvSpPr/>
          <p:nvPr/>
        </p:nvSpPr>
        <p:spPr>
          <a:xfrm>
            <a:off x="5948806" y="1208882"/>
            <a:ext cx="1175367" cy="30289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3594255" y="2057999"/>
            <a:ext cx="2413851" cy="1942637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ysClr val="windowText" lastClr="000000"/>
                </a:solidFill>
              </a:rPr>
              <a:t>AL MEJORAR SUS INGRESOS MEJORAN SU DESARRLLO Y BIENESTAR </a:t>
            </a:r>
            <a:r>
              <a:rPr lang="es-ES_tradnl" sz="1400" dirty="0" smtClean="0">
                <a:solidFill>
                  <a:sysClr val="windowText" lastClr="000000"/>
                </a:solidFill>
              </a:rPr>
              <a:t>FAMILIAR</a:t>
            </a:r>
          </a:p>
          <a:p>
            <a:pPr algn="ctr"/>
            <a:r>
              <a:rPr lang="es-ES_tradnl" sz="1400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1400" dirty="0">
                <a:solidFill>
                  <a:sysClr val="windowText" lastClr="000000"/>
                </a:solidFill>
              </a:rPr>
              <a:t>= </a:t>
            </a:r>
            <a:endParaRPr lang="es-ES_tradnl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s-ES_tradnl" sz="1400" dirty="0" smtClean="0">
                <a:solidFill>
                  <a:sysClr val="windowText" lastClr="000000"/>
                </a:solidFill>
              </a:rPr>
              <a:t>MENOS </a:t>
            </a:r>
            <a:r>
              <a:rPr lang="es-ES_tradnl" sz="1400" dirty="0">
                <a:solidFill>
                  <a:sysClr val="windowText" lastClr="000000"/>
                </a:solidFill>
              </a:rPr>
              <a:t>MIGRACION, MAS PAZ SOCIAL</a:t>
            </a:r>
          </a:p>
        </p:txBody>
      </p:sp>
      <p:sp>
        <p:nvSpPr>
          <p:cNvPr id="14" name="Flecha a la derecha con bandas 13"/>
          <p:cNvSpPr/>
          <p:nvPr/>
        </p:nvSpPr>
        <p:spPr>
          <a:xfrm rot="16200000">
            <a:off x="4739425" y="4494745"/>
            <a:ext cx="437882" cy="464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74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0027" y="2627886"/>
            <a:ext cx="2007476" cy="35735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EMPRESA ANCLA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931122" y="3250280"/>
            <a:ext cx="2596055" cy="1070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dirty="0" smtClean="0"/>
              <a:t>*Obtiene crédito para pequeños productores.</a:t>
            </a:r>
          </a:p>
          <a:p>
            <a:r>
              <a:rPr lang="es-CO" sz="1400" dirty="0" smtClean="0"/>
              <a:t>*Distribuye insumos, Semillas, fertilizantes equipos</a:t>
            </a:r>
            <a:r>
              <a:rPr lang="es-CO" sz="1400" dirty="0"/>
              <a:t>.</a:t>
            </a:r>
          </a:p>
        </p:txBody>
      </p:sp>
      <p:sp>
        <p:nvSpPr>
          <p:cNvPr id="6" name="Cinta perforada 5"/>
          <p:cNvSpPr/>
          <p:nvPr/>
        </p:nvSpPr>
        <p:spPr>
          <a:xfrm>
            <a:off x="4957057" y="2903314"/>
            <a:ext cx="2886201" cy="1715551"/>
          </a:xfrm>
          <a:prstGeom prst="flowChartPunchedTape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100" dirty="0" smtClean="0"/>
          </a:p>
          <a:p>
            <a:pPr algn="ctr"/>
            <a:endParaRPr lang="es-CO" sz="1100" dirty="0"/>
          </a:p>
          <a:p>
            <a:pPr algn="ctr"/>
            <a:r>
              <a:rPr lang="es-CO" sz="1100" dirty="0" smtClean="0"/>
              <a:t>CONVENIO: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 smtClean="0"/>
              <a:t>Semillas certificadas, conocimiento.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 smtClean="0"/>
              <a:t>Garantiza la compra 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200" dirty="0" smtClean="0"/>
              <a:t>Retención para pagar el crédito, que es garante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8450848" y="3381094"/>
            <a:ext cx="2017986" cy="809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CAMPESINO</a:t>
            </a:r>
            <a:endParaRPr lang="es-CO" sz="16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3945844" y="4321203"/>
            <a:ext cx="21384" cy="756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3967228" y="5047340"/>
            <a:ext cx="5586676" cy="23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9457621" y="4112151"/>
            <a:ext cx="0" cy="909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5987441" y="5240019"/>
            <a:ext cx="1547033" cy="2498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 smtClean="0"/>
              <a:t>Su tierra –su trabajo</a:t>
            </a:r>
            <a:endParaRPr lang="es-CO" sz="1100" dirty="0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9459841" y="2588340"/>
            <a:ext cx="0" cy="7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067503" y="2562980"/>
            <a:ext cx="5395029" cy="6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862376" y="2985238"/>
            <a:ext cx="1" cy="265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5870026" y="2205628"/>
            <a:ext cx="1524000" cy="2721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 smtClean="0"/>
              <a:t>Garantías-Poder</a:t>
            </a:r>
            <a:endParaRPr lang="es-CO" sz="1100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307141" y="4761619"/>
            <a:ext cx="1638703" cy="16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4" descr="Resultado de imagen para campesino de palma afric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" name="AutoShape 6" descr="Resultado de imagen para campesino de palma afric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8" name="Picture 12" descr="Resultado de imagen para campesino de palma afric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39" y="4409270"/>
            <a:ext cx="2757659" cy="17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ipse 30"/>
          <p:cNvSpPr/>
          <p:nvPr/>
        </p:nvSpPr>
        <p:spPr>
          <a:xfrm>
            <a:off x="61240" y="4112151"/>
            <a:ext cx="2141537" cy="1647262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Amplia Experiencia</a:t>
            </a:r>
          </a:p>
          <a:p>
            <a:pPr algn="ctr"/>
            <a:r>
              <a:rPr lang="es-EC" sz="1400" dirty="0"/>
              <a:t>Acceso a Crédito</a:t>
            </a:r>
          </a:p>
          <a:p>
            <a:pPr algn="ctr"/>
            <a:r>
              <a:rPr lang="es-EC" sz="1400" dirty="0"/>
              <a:t>Tecnología</a:t>
            </a:r>
          </a:p>
          <a:p>
            <a:pPr algn="ctr"/>
            <a:r>
              <a:rPr lang="es-EC" sz="1400" dirty="0"/>
              <a:t>Alta productividad</a:t>
            </a:r>
          </a:p>
          <a:p>
            <a:pPr algn="ctr"/>
            <a:r>
              <a:rPr lang="es-EC" sz="1400" dirty="0"/>
              <a:t>Comercialización</a:t>
            </a:r>
          </a:p>
        </p:txBody>
      </p:sp>
      <p:sp>
        <p:nvSpPr>
          <p:cNvPr id="36" name="Elipse 35"/>
          <p:cNvSpPr/>
          <p:nvPr/>
        </p:nvSpPr>
        <p:spPr>
          <a:xfrm>
            <a:off x="9571165" y="2341685"/>
            <a:ext cx="2380429" cy="1238642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100" dirty="0" smtClean="0"/>
          </a:p>
          <a:p>
            <a:r>
              <a:rPr lang="es-EC" sz="1400" dirty="0" smtClean="0"/>
              <a:t>Sin </a:t>
            </a:r>
            <a:r>
              <a:rPr lang="es-EC" sz="1400" dirty="0"/>
              <a:t>Acceso Crédito</a:t>
            </a:r>
          </a:p>
          <a:p>
            <a:r>
              <a:rPr lang="es-EC" sz="1400" dirty="0"/>
              <a:t>Sin Tecnología</a:t>
            </a:r>
          </a:p>
          <a:p>
            <a:r>
              <a:rPr lang="es-EC" sz="1400" dirty="0"/>
              <a:t>Baja Productividad</a:t>
            </a:r>
          </a:p>
          <a:p>
            <a:r>
              <a:rPr lang="es-EC" sz="1400" dirty="0"/>
              <a:t>Incertidumbre</a:t>
            </a:r>
          </a:p>
          <a:p>
            <a:pPr algn="ctr"/>
            <a:endParaRPr lang="es-EC" sz="11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0736965" y="6504884"/>
            <a:ext cx="222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FEDAPAL</a:t>
            </a:r>
            <a:endParaRPr lang="es-CO" sz="1200" dirty="0"/>
          </a:p>
        </p:txBody>
      </p:sp>
      <p:pic>
        <p:nvPicPr>
          <p:cNvPr id="21" name="Picture 4" descr="Resultado de imagen para fedap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6" y="415399"/>
            <a:ext cx="3217151" cy="20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UNIDAD DE SERVICIO AL PROVEEDOR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276391" y="2251225"/>
            <a:ext cx="6530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007036"/>
                </a:solidFill>
                <a:latin typeface="Open Sans" panose="020B0606030504020204" pitchFamily="34" charset="0"/>
              </a:rPr>
              <a:t>Apoyo incondicional</a:t>
            </a:r>
          </a:p>
          <a:p>
            <a:pPr algn="ctr"/>
            <a:r>
              <a:rPr lang="es-EC" sz="2000" dirty="0" smtClean="0"/>
              <a:t>“Los </a:t>
            </a:r>
            <a:r>
              <a:rPr lang="es-EC" sz="2000" dirty="0" err="1"/>
              <a:t>palmicultores</a:t>
            </a:r>
            <a:r>
              <a:rPr lang="es-EC" sz="2000" dirty="0"/>
              <a:t> que entregan sus racimos de fruta en nuestras extractoras gozan de una amplia oferta de servicios pensados en su crecimiento y </a:t>
            </a:r>
            <a:r>
              <a:rPr lang="es-EC" sz="2000" dirty="0" smtClean="0"/>
              <a:t>bienestar”</a:t>
            </a:r>
            <a:endParaRPr lang="es-EC" sz="2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72077584"/>
              </p:ext>
            </p:extLst>
          </p:nvPr>
        </p:nvGraphicFramePr>
        <p:xfrm>
          <a:off x="3541794" y="1329266"/>
          <a:ext cx="8650205" cy="552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442276" y="4614092"/>
            <a:ext cx="1568704" cy="2854960"/>
            <a:chOff x="3308095" y="2394373"/>
            <a:chExt cx="1568704" cy="2854960"/>
          </a:xfrm>
        </p:grpSpPr>
        <p:sp>
          <p:nvSpPr>
            <p:cNvPr id="8" name="Rectángulo 7"/>
            <p:cNvSpPr/>
            <p:nvPr/>
          </p:nvSpPr>
          <p:spPr>
            <a:xfrm>
              <a:off x="3308095" y="2394373"/>
              <a:ext cx="1568704" cy="28549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3308095" y="2394373"/>
              <a:ext cx="1568704" cy="2854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solidFill>
                    <a:schemeClr val="tx1"/>
                  </a:solidFill>
                </a:rPr>
                <a:t>Apoyo en la consecución de recursos financieros</a:t>
              </a:r>
              <a:endParaRPr lang="es-EC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237591" y="5653520"/>
            <a:ext cx="1713847" cy="3397589"/>
            <a:chOff x="3162952" y="1851744"/>
            <a:chExt cx="1713847" cy="3397589"/>
          </a:xfrm>
        </p:grpSpPr>
        <p:sp>
          <p:nvSpPr>
            <p:cNvPr id="11" name="Rectángulo 10"/>
            <p:cNvSpPr/>
            <p:nvPr/>
          </p:nvSpPr>
          <p:spPr>
            <a:xfrm>
              <a:off x="3308095" y="2394373"/>
              <a:ext cx="1568704" cy="28549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162952" y="1851744"/>
              <a:ext cx="1713847" cy="2854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solidFill>
                    <a:schemeClr val="tx1"/>
                  </a:solidFill>
                </a:rPr>
                <a:t>Acompañamiento en los procesos de compra</a:t>
              </a:r>
              <a:endParaRPr lang="es-EC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980" y="951064"/>
            <a:ext cx="3728852" cy="76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" y="3804063"/>
            <a:ext cx="3754359" cy="2111827"/>
          </a:xfrm>
          <a:prstGeom prst="rect">
            <a:avLst/>
          </a:prstGeom>
        </p:spPr>
      </p:pic>
      <p:pic>
        <p:nvPicPr>
          <p:cNvPr id="15" name="Imagen 14" descr="https://scontent.fuio1-1.fna.fbcdn.net/v/t35.0-12/20841235_10208696384560996_1362801146_o.jpg?oh=fa0b90c5c80831789810800326bd7919&amp;oe=599303B9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8"/>
          <a:stretch/>
        </p:blipFill>
        <p:spPr bwMode="auto">
          <a:xfrm>
            <a:off x="8963892" y="4475546"/>
            <a:ext cx="2798618" cy="200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5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7747" y="666495"/>
            <a:ext cx="3600450" cy="842467"/>
          </a:xfrm>
        </p:spPr>
        <p:txBody>
          <a:bodyPr>
            <a:noAutofit/>
          </a:bodyPr>
          <a:lstStyle/>
          <a:p>
            <a:r>
              <a:rPr lang="es-EC" sz="3600" dirty="0" smtClean="0"/>
              <a:t>PROBLEMÁTICA </a:t>
            </a:r>
            <a:endParaRPr lang="es-EC" sz="3600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842463" y="4029390"/>
            <a:ext cx="5704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raso 1121"/>
          <p:cNvSpPr>
            <a:spLocks noChangeArrowheads="1"/>
          </p:cNvSpPr>
          <p:nvPr/>
        </p:nvSpPr>
        <p:spPr bwMode="auto">
          <a:xfrm>
            <a:off x="7546668" y="2411896"/>
            <a:ext cx="4158872" cy="2482301"/>
          </a:xfrm>
          <a:prstGeom prst="flowChartDelay">
            <a:avLst/>
          </a:prstGeom>
          <a:solidFill>
            <a:srgbClr val="FFFFFF"/>
          </a:solidFill>
          <a:ln w="381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1600" dirty="0"/>
              <a:t>Mejorar las condiciones de producción, exportación y negociación de aceite de palma, para elevar el nivel de vida de los pequeños agricultores. </a:t>
            </a:r>
            <a:r>
              <a:rPr lang="es-EC" sz="1600" dirty="0">
                <a:solidFill>
                  <a:sysClr val="windowText" lastClr="000000"/>
                </a:solidFill>
              </a:rPr>
              <a:t>Con cabios sociales y económicos importantes, que cubran al mayor número de beneficiarios</a:t>
            </a:r>
            <a:endParaRPr lang="es-CO" sz="1600" dirty="0">
              <a:solidFill>
                <a:sysClr val="windowText" lastClr="000000"/>
              </a:solidFill>
            </a:endParaRPr>
          </a:p>
          <a:p>
            <a:pPr algn="ctr"/>
            <a:endParaRPr lang="es-CO" sz="16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511203" y="2311589"/>
            <a:ext cx="777875" cy="174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6239288" y="2313494"/>
            <a:ext cx="777875" cy="174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2511203" y="4058474"/>
            <a:ext cx="777240" cy="156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6239288" y="4009579"/>
            <a:ext cx="777240" cy="156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 de texto 1126"/>
          <p:cNvSpPr txBox="1">
            <a:spLocks noChangeArrowheads="1"/>
          </p:cNvSpPr>
          <p:nvPr/>
        </p:nvSpPr>
        <p:spPr bwMode="auto">
          <a:xfrm>
            <a:off x="1310622" y="1899003"/>
            <a:ext cx="2409825" cy="409575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POPULARES Y SOLIDARIAS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 de texto 1127"/>
          <p:cNvSpPr txBox="1">
            <a:spLocks noChangeArrowheads="1"/>
          </p:cNvSpPr>
          <p:nvPr/>
        </p:nvSpPr>
        <p:spPr bwMode="auto">
          <a:xfrm>
            <a:off x="1377297" y="5532790"/>
            <a:ext cx="1763712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CONCIDIONES DESIQUILIBRADAS DE PRODUCCI</a:t>
            </a: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 de texto 1128"/>
          <p:cNvSpPr txBox="1">
            <a:spLocks noChangeArrowheads="1"/>
          </p:cNvSpPr>
          <p:nvPr/>
        </p:nvSpPr>
        <p:spPr bwMode="auto">
          <a:xfrm>
            <a:off x="5404784" y="1981553"/>
            <a:ext cx="1724025" cy="327025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 JUSTO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 de texto 1129"/>
          <p:cNvSpPr txBox="1">
            <a:spLocks noChangeArrowheads="1"/>
          </p:cNvSpPr>
          <p:nvPr/>
        </p:nvSpPr>
        <p:spPr bwMode="auto">
          <a:xfrm>
            <a:off x="3971272" y="5577240"/>
            <a:ext cx="3179762" cy="314325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LIMITADA CAPACIDAD DE NEGOCIACI</a:t>
            </a:r>
            <a:r>
              <a:rPr kumimoji="0" lang="es-EC" altLang="es-EC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 de texto 1131"/>
          <p:cNvSpPr txBox="1">
            <a:spLocks noChangeArrowheads="1"/>
          </p:cNvSpPr>
          <p:nvPr/>
        </p:nvSpPr>
        <p:spPr bwMode="auto">
          <a:xfrm>
            <a:off x="1167747" y="4759678"/>
            <a:ext cx="173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smtClean="0" bmk="_Toc48943248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 DE MODELOS PRODUCTIVOS INTEGRADORES</a:t>
            </a:r>
            <a:r>
              <a:rPr kumimoji="0" lang="es-EC" alt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 de texto 1132"/>
          <p:cNvSpPr txBox="1">
            <a:spLocks noChangeArrowheads="1"/>
          </p:cNvSpPr>
          <p:nvPr/>
        </p:nvSpPr>
        <p:spPr bwMode="auto">
          <a:xfrm>
            <a:off x="2972734" y="4632678"/>
            <a:ext cx="1733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0" u="none" strike="noStrike" cap="none" normalizeH="0" baseline="0" smtClean="0" bmk="_Toc4874580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IMITADA </a:t>
            </a:r>
            <a:r>
              <a:rPr kumimoji="0" lang="es-EC" altLang="es-EC" sz="1050" b="0" i="0" u="none" strike="noStrike" cap="none" normalizeH="0" baseline="0" smtClean="0" bmk="_Toc4874580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DE PRODUCCI</a:t>
            </a:r>
            <a:r>
              <a:rPr kumimoji="0" lang="es-EC" altLang="es-EC" sz="1050" b="0" i="0" u="none" strike="noStrike" cap="none" normalizeH="0" baseline="0" smtClean="0" bmk="_Toc4874580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050" b="0" i="0" u="none" strike="noStrike" cap="none" normalizeH="0" baseline="0" smtClean="0" bmk="_Toc4874580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PEQUE</a:t>
            </a:r>
            <a:r>
              <a:rPr kumimoji="0" lang="es-EC" altLang="es-EC" sz="1050" b="0" i="0" u="none" strike="noStrike" cap="none" normalizeH="0" baseline="0" smtClean="0" bmk="_Toc4874580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EC" altLang="es-EC" sz="1050" b="0" i="0" u="none" strike="noStrike" cap="none" normalizeH="0" baseline="0" smtClean="0" bmk="_Toc4874580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AGRICULTORES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 de texto 1133"/>
          <p:cNvSpPr txBox="1">
            <a:spLocks noChangeArrowheads="1"/>
          </p:cNvSpPr>
          <p:nvPr/>
        </p:nvSpPr>
        <p:spPr bwMode="auto">
          <a:xfrm>
            <a:off x="5282547" y="3348390"/>
            <a:ext cx="17335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0" u="none" strike="noStrike" cap="none" normalizeH="0" baseline="0" smtClean="0" bmk="_Toc48943248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NTEGRACI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PEQUE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PRODUCTORES</a:t>
            </a:r>
            <a:r>
              <a:rPr kumimoji="0" lang="es-EC" altLang="es-EC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uadro de texto 114"/>
          <p:cNvSpPr txBox="1">
            <a:spLocks noChangeArrowheads="1"/>
          </p:cNvSpPr>
          <p:nvPr/>
        </p:nvSpPr>
        <p:spPr bwMode="auto">
          <a:xfrm>
            <a:off x="4911072" y="2534003"/>
            <a:ext cx="173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0" u="none" strike="noStrike" cap="none" normalizeH="0" baseline="0" smtClean="0" bmk="_Toc48943248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QUILIBRIO DE LAS CONDICIONES DE COMERCIALIZACI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05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uadro de texto 118"/>
          <p:cNvSpPr txBox="1">
            <a:spLocks noChangeArrowheads="1"/>
          </p:cNvSpPr>
          <p:nvPr/>
        </p:nvSpPr>
        <p:spPr bwMode="auto">
          <a:xfrm>
            <a:off x="6443009" y="5016853"/>
            <a:ext cx="17335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smtClean="0" bmk="_Toc48943248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 DE ESTRUCTURAS EMPREARIALES</a:t>
            </a:r>
            <a:r>
              <a:rPr kumimoji="0" lang="es-EC" alt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 de texto 119"/>
          <p:cNvSpPr txBox="1">
            <a:spLocks noChangeArrowheads="1"/>
          </p:cNvSpPr>
          <p:nvPr/>
        </p:nvSpPr>
        <p:spPr bwMode="auto">
          <a:xfrm>
            <a:off x="4968222" y="4512028"/>
            <a:ext cx="173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smtClean="0" bmk="_Toc48943248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SCASA COMEPTITIVIDAD</a:t>
            </a:r>
            <a:r>
              <a:rPr kumimoji="0" lang="es-EC" alt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Cuadro de texto 122"/>
          <p:cNvSpPr txBox="1">
            <a:spLocks noChangeArrowheads="1"/>
          </p:cNvSpPr>
          <p:nvPr/>
        </p:nvSpPr>
        <p:spPr bwMode="auto">
          <a:xfrm>
            <a:off x="1167747" y="2667353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0" u="none" strike="noStrike" cap="none" normalizeH="0" baseline="0" dirty="0" smtClean="0" bmk="_Toc489432479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s-EC" altLang="es-EC" sz="105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UE</a:t>
            </a:r>
            <a:r>
              <a:rPr kumimoji="0" lang="es-EC" altLang="es-EC" sz="1000" b="0" i="0" u="none" strike="noStrike" cap="none" normalizeH="0" baseline="0" dirty="0" smtClean="0" bmk="_Toc48745806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s-EC" altLang="es-EC" sz="1050" b="0" i="0" u="none" strike="noStrike" cap="none" normalizeH="0" baseline="0" dirty="0" smtClean="0" bmk="_Toc48745806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FORMAS DE ORGANIZACI</a:t>
            </a:r>
            <a:r>
              <a:rPr kumimoji="0" lang="es-EC" altLang="es-EC" sz="1050" b="0" i="0" u="none" strike="noStrike" cap="none" normalizeH="0" baseline="0" dirty="0" smtClean="0" bmk="_Toc48745806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050" b="0" i="0" u="none" strike="noStrike" cap="none" normalizeH="0" baseline="0" dirty="0" smtClean="0" bmk="_Toc48745806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COMERCIAL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 de texto 125"/>
          <p:cNvSpPr txBox="1">
            <a:spLocks noChangeArrowheads="1"/>
          </p:cNvSpPr>
          <p:nvPr/>
        </p:nvSpPr>
        <p:spPr bwMode="auto">
          <a:xfrm>
            <a:off x="1312209" y="3435703"/>
            <a:ext cx="17335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smtClean="0" bmk="_Toc48943247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RIENTACI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SOCIAL DE LA PRODUCCI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3435532" y="11238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904336" y="5964909"/>
            <a:ext cx="1801204" cy="507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ysClr val="windowText" lastClr="000000"/>
                </a:solidFill>
              </a:rPr>
              <a:t>Art. 4 de la Ley Orgánica de Economía Popular y Solidaria,</a:t>
            </a:r>
          </a:p>
        </p:txBody>
      </p:sp>
    </p:spTree>
    <p:extLst>
      <p:ext uri="{BB962C8B-B14F-4D97-AF65-F5344CB8AC3E}">
        <p14:creationId xmlns:p14="http://schemas.microsoft.com/office/powerpoint/2010/main" val="28235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EXPORTACIONES MUNDIALES DE Principales  ACEITES VEGETALES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67" y="2037438"/>
            <a:ext cx="8580266" cy="430366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Proceso alternativo 4"/>
          <p:cNvSpPr/>
          <p:nvPr/>
        </p:nvSpPr>
        <p:spPr>
          <a:xfrm>
            <a:off x="320040" y="3063240"/>
            <a:ext cx="1097280" cy="60034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 smtClean="0"/>
              <a:t>MILES DE TONELADAS</a:t>
            </a:r>
            <a:endParaRPr lang="es-CO" sz="11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7320" y="6315342"/>
            <a:ext cx="2808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200" b="1" dirty="0">
                <a:latin typeface="American Classic Extra Bold" pitchFamily="18" charset="0"/>
              </a:rPr>
              <a:t>Fuente: </a:t>
            </a:r>
            <a:r>
              <a:rPr lang="es-ES" sz="1200" b="1" dirty="0" err="1" smtClean="0">
                <a:latin typeface="American Classic Extra Bold" pitchFamily="18" charset="0"/>
              </a:rPr>
              <a:t>Oil</a:t>
            </a:r>
            <a:r>
              <a:rPr lang="es-ES" sz="1200" b="1" dirty="0" smtClean="0">
                <a:latin typeface="American Classic Extra Bold" pitchFamily="18" charset="0"/>
              </a:rPr>
              <a:t>-</a:t>
            </a:r>
            <a:r>
              <a:rPr lang="es-ES" sz="1200" b="1" dirty="0" err="1" smtClean="0">
                <a:latin typeface="American Classic Extra Bold" pitchFamily="18" charset="0"/>
              </a:rPr>
              <a:t>world</a:t>
            </a:r>
            <a:r>
              <a:rPr lang="es-ES" sz="1200" b="1" dirty="0" smtClean="0">
                <a:latin typeface="American Classic Extra Bold" pitchFamily="18" charset="0"/>
              </a:rPr>
              <a:t>-FEDAPAL</a:t>
            </a:r>
            <a:endParaRPr lang="es-ES" sz="1200" b="1" dirty="0">
              <a:latin typeface="American Classic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5845" y="619141"/>
            <a:ext cx="11029616" cy="1013800"/>
          </a:xfrm>
        </p:spPr>
        <p:txBody>
          <a:bodyPr/>
          <a:lstStyle/>
          <a:p>
            <a:r>
              <a:rPr lang="es-EC" dirty="0" smtClean="0"/>
              <a:t>RENDIMIENTOS DE ACEITES</a:t>
            </a:r>
            <a:endParaRPr lang="es-EC" dirty="0"/>
          </a:p>
        </p:txBody>
      </p:sp>
      <p:grpSp>
        <p:nvGrpSpPr>
          <p:cNvPr id="4" name="Grupo 3"/>
          <p:cNvGrpSpPr/>
          <p:nvPr/>
        </p:nvGrpSpPr>
        <p:grpSpPr>
          <a:xfrm>
            <a:off x="347730" y="2097943"/>
            <a:ext cx="5879768" cy="3873129"/>
            <a:chOff x="3421036" y="1018715"/>
            <a:chExt cx="7540985" cy="491646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1036" y="1018715"/>
              <a:ext cx="7540985" cy="4916462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5359192" y="2301150"/>
              <a:ext cx="3093834" cy="53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08000"/>
                  </a:solidFill>
                </a:rPr>
                <a:t>Tm/aceite/ha/año</a:t>
              </a:r>
              <a:endParaRPr lang="es-EC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585845" y="62855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Fuente: </a:t>
            </a:r>
            <a:r>
              <a:rPr lang="es-EC" sz="1400" dirty="0" err="1"/>
              <a:t>Oil</a:t>
            </a:r>
            <a:r>
              <a:rPr lang="es-EC" sz="1400" dirty="0"/>
              <a:t> </a:t>
            </a:r>
            <a:r>
              <a:rPr lang="es-EC" sz="1400" dirty="0" err="1" smtClean="0"/>
              <a:t>World</a:t>
            </a:r>
            <a:r>
              <a:rPr lang="es-EC" sz="1400" dirty="0" smtClean="0"/>
              <a:t>-FEDAPAL</a:t>
            </a:r>
            <a:endParaRPr lang="es-EC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57946" t="61458" r="4750" b="5866"/>
          <a:stretch/>
        </p:blipFill>
        <p:spPr>
          <a:xfrm>
            <a:off x="7122016" y="2097942"/>
            <a:ext cx="4327301" cy="3609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10106834" y="5663295"/>
            <a:ext cx="177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Fuente: FEDAPAL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803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Producción de Aceite de Palma en el mundo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(miles de toneladas)</a:t>
            </a:r>
            <a:endParaRPr lang="es-EC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137705" y="2482177"/>
            <a:ext cx="577850" cy="3751948"/>
            <a:chOff x="4195" y="1344"/>
            <a:chExt cx="409" cy="1723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604" y="1344"/>
              <a:ext cx="0" cy="17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4195" y="3067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137705" y="2256211"/>
            <a:ext cx="1223963" cy="720725"/>
            <a:chOff x="4105" y="1298"/>
            <a:chExt cx="771" cy="454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105" y="1298"/>
              <a:ext cx="768" cy="197"/>
              <a:chOff x="4752" y="672"/>
              <a:chExt cx="768" cy="144"/>
            </a:xfrm>
          </p:grpSpPr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4752" y="768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4" name="AutoShape 9" descr="Papel periódico"/>
              <p:cNvSpPr>
                <a:spLocks noChangeArrowheads="1"/>
              </p:cNvSpPr>
              <p:nvPr/>
            </p:nvSpPr>
            <p:spPr bwMode="auto">
              <a:xfrm>
                <a:off x="4992" y="672"/>
                <a:ext cx="528" cy="144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54%</a:t>
                </a:r>
                <a:endParaRPr lang="es-ES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4105" y="1570"/>
              <a:ext cx="771" cy="182"/>
              <a:chOff x="4752" y="864"/>
              <a:chExt cx="768" cy="144"/>
            </a:xfrm>
          </p:grpSpPr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4752" y="948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2" name="AutoShape 12" descr="Papel periódico"/>
              <p:cNvSpPr>
                <a:spLocks noChangeArrowheads="1"/>
              </p:cNvSpPr>
              <p:nvPr/>
            </p:nvSpPr>
            <p:spPr bwMode="auto">
              <a:xfrm>
                <a:off x="4992" y="864"/>
                <a:ext cx="528" cy="144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31%</a:t>
                </a:r>
                <a:endParaRPr lang="es-ES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8034095" y="4076995"/>
            <a:ext cx="1290637" cy="287338"/>
            <a:chOff x="4752" y="2117"/>
            <a:chExt cx="768" cy="144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752" y="2193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7" name="AutoShape 15" descr="Papel periódico"/>
            <p:cNvSpPr>
              <a:spLocks noChangeArrowheads="1"/>
            </p:cNvSpPr>
            <p:nvPr/>
          </p:nvSpPr>
          <p:spPr bwMode="auto">
            <a:xfrm>
              <a:off x="4992" y="2117"/>
              <a:ext cx="528" cy="144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 dirty="0" smtClean="0">
                  <a:solidFill>
                    <a:srgbClr val="000000"/>
                  </a:solidFill>
                  <a:latin typeface="Times New Roman" pitchFamily="18" charset="0"/>
                </a:rPr>
                <a:t>0,9%</a:t>
              </a:r>
              <a:endParaRPr lang="es-E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8067855" y="3367972"/>
            <a:ext cx="1295400" cy="287338"/>
            <a:chOff x="4752" y="2148"/>
            <a:chExt cx="768" cy="144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752" y="224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" name="AutoShape 18" descr="Papel periódico"/>
            <p:cNvSpPr>
              <a:spLocks noChangeArrowheads="1"/>
            </p:cNvSpPr>
            <p:nvPr/>
          </p:nvSpPr>
          <p:spPr bwMode="auto">
            <a:xfrm>
              <a:off x="4992" y="2148"/>
              <a:ext cx="528" cy="144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 dirty="0" smtClean="0">
                  <a:solidFill>
                    <a:srgbClr val="000000"/>
                  </a:solidFill>
                  <a:latin typeface="Times New Roman" pitchFamily="18" charset="0"/>
                </a:rPr>
                <a:t>2,1%</a:t>
              </a:r>
              <a:endParaRPr lang="es-E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9363256" y="2430502"/>
            <a:ext cx="863600" cy="361950"/>
            <a:chOff x="5148" y="799"/>
            <a:chExt cx="544" cy="182"/>
          </a:xfrm>
        </p:grpSpPr>
        <p:sp>
          <p:nvSpPr>
            <p:cNvPr id="22" name="AutoShape 20" descr="Papel periódico"/>
            <p:cNvSpPr>
              <a:spLocks noChangeArrowheads="1"/>
            </p:cNvSpPr>
            <p:nvPr/>
          </p:nvSpPr>
          <p:spPr bwMode="auto">
            <a:xfrm>
              <a:off x="5284" y="799"/>
              <a:ext cx="408" cy="18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s-ES" b="1" dirty="0" smtClean="0">
                  <a:solidFill>
                    <a:srgbClr val="000000"/>
                  </a:solidFill>
                  <a:latin typeface="American Classic Extra Bold" pitchFamily="18" charset="0"/>
                </a:rPr>
                <a:t>85%</a:t>
              </a:r>
              <a:endParaRPr lang="es-ES" b="1" dirty="0">
                <a:solidFill>
                  <a:srgbClr val="000000"/>
                </a:solidFill>
                <a:latin typeface="American Classic Extra Bold" pitchFamily="18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5148" y="799"/>
              <a:ext cx="13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5148" y="890"/>
              <a:ext cx="13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991569" y="6611779"/>
            <a:ext cx="41044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000" b="1" dirty="0">
                <a:latin typeface="American Classic Extra Bold" pitchFamily="18" charset="0"/>
              </a:rPr>
              <a:t>FUENTE: OIL WORLD, </a:t>
            </a:r>
            <a:r>
              <a:rPr lang="es-ES" sz="1000" b="1" dirty="0" smtClean="0">
                <a:latin typeface="American Classic Extra Bold" pitchFamily="18" charset="0"/>
              </a:rPr>
              <a:t> </a:t>
            </a:r>
            <a:r>
              <a:rPr lang="es-ES" sz="1000" b="1" dirty="0">
                <a:latin typeface="American Classic Extra Bold" pitchFamily="18" charset="0"/>
              </a:rPr>
              <a:t>FEDAPAL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145" y="1927531"/>
            <a:ext cx="6514586" cy="44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Principales países compradores de aceite crudo de palma</a:t>
            </a:r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1905165" y="2089405"/>
          <a:ext cx="8744077" cy="443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420097" y="6342743"/>
            <a:ext cx="265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Trademap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752" y="519276"/>
            <a:ext cx="11029616" cy="1013800"/>
          </a:xfrm>
        </p:spPr>
        <p:txBody>
          <a:bodyPr/>
          <a:lstStyle/>
          <a:p>
            <a:r>
              <a:rPr lang="es-EC" dirty="0" smtClean="0"/>
              <a:t>Producción ECUATORIANA de aceite de palma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85415"/>
              </p:ext>
            </p:extLst>
          </p:nvPr>
        </p:nvGraphicFramePr>
        <p:xfrm>
          <a:off x="1253943" y="4664732"/>
          <a:ext cx="6923314" cy="19724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85483">
                  <a:extLst>
                    <a:ext uri="{9D8B030D-6E8A-4147-A177-3AD203B41FA5}">
                      <a16:colId xmlns:a16="http://schemas.microsoft.com/office/drawing/2014/main" xmlns="" val="864655832"/>
                    </a:ext>
                  </a:extLst>
                </a:gridCol>
                <a:gridCol w="2120583">
                  <a:extLst>
                    <a:ext uri="{9D8B030D-6E8A-4147-A177-3AD203B41FA5}">
                      <a16:colId xmlns:a16="http://schemas.microsoft.com/office/drawing/2014/main" xmlns="" val="1180559459"/>
                    </a:ext>
                  </a:extLst>
                </a:gridCol>
                <a:gridCol w="1978945">
                  <a:extLst>
                    <a:ext uri="{9D8B030D-6E8A-4147-A177-3AD203B41FA5}">
                      <a16:colId xmlns:a16="http://schemas.microsoft.com/office/drawing/2014/main" xmlns="" val="2151413570"/>
                    </a:ext>
                  </a:extLst>
                </a:gridCol>
                <a:gridCol w="1838303">
                  <a:extLst>
                    <a:ext uri="{9D8B030D-6E8A-4147-A177-3AD203B41FA5}">
                      <a16:colId xmlns:a16="http://schemas.microsoft.com/office/drawing/2014/main" xmlns="" val="4154987495"/>
                    </a:ext>
                  </a:extLst>
                </a:gridCol>
              </a:tblGrid>
              <a:tr h="281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Producción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Consumo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Excedente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9106675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472.988,00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211.949,00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218.039,00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6932440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539.498,00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263.429,00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 276.069,00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8600895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 496.581,00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283.291,00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213.290,00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4333323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540.000,00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215.000,00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 219.899,00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8660840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492.555,90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217.436,60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 275.119,30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1468449"/>
                  </a:ext>
                </a:extLst>
              </a:tr>
              <a:tr h="281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572.070,00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259.267,20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 312.803,80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1197390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04207891"/>
              </p:ext>
            </p:extLst>
          </p:nvPr>
        </p:nvGraphicFramePr>
        <p:xfrm>
          <a:off x="1253940" y="1954189"/>
          <a:ext cx="7067006" cy="27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8320946" y="5306191"/>
            <a:ext cx="1559171" cy="218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$300.915.210</a:t>
            </a:r>
            <a:endParaRPr lang="es-CO" sz="1400" dirty="0"/>
          </a:p>
        </p:txBody>
      </p:sp>
      <p:sp>
        <p:nvSpPr>
          <p:cNvPr id="6" name="Rectángulo 5"/>
          <p:cNvSpPr/>
          <p:nvPr/>
        </p:nvSpPr>
        <p:spPr>
          <a:xfrm>
            <a:off x="8320946" y="6373943"/>
            <a:ext cx="1559171" cy="218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$228.033.970</a:t>
            </a:r>
            <a:endParaRPr lang="es-CO" sz="1400" dirty="0"/>
          </a:p>
        </p:txBody>
      </p:sp>
      <p:sp>
        <p:nvSpPr>
          <p:cNvPr id="7" name="Rectángulo 6"/>
          <p:cNvSpPr/>
          <p:nvPr/>
        </p:nvSpPr>
        <p:spPr>
          <a:xfrm>
            <a:off x="10032642" y="2228045"/>
            <a:ext cx="1635617" cy="64394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Crecimiento del 12</a:t>
            </a:r>
            <a:r>
              <a:rPr lang="es-EC" sz="1400" dirty="0"/>
              <a:t>% promedio anual</a:t>
            </a:r>
            <a:endParaRPr lang="es-CO" sz="1400" dirty="0"/>
          </a:p>
        </p:txBody>
      </p:sp>
      <p:sp>
        <p:nvSpPr>
          <p:cNvPr id="8" name="Rectángulo 7"/>
          <p:cNvSpPr/>
          <p:nvPr/>
        </p:nvSpPr>
        <p:spPr>
          <a:xfrm>
            <a:off x="8860663" y="3156614"/>
            <a:ext cx="2807596" cy="13007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ysClr val="windowText" lastClr="000000"/>
                </a:solidFill>
              </a:rPr>
              <a:t>El excedente que se exporta representa </a:t>
            </a:r>
            <a:r>
              <a:rPr lang="es-EC" sz="1600" dirty="0">
                <a:solidFill>
                  <a:sysClr val="windowText" lastClr="000000"/>
                </a:solidFill>
              </a:rPr>
              <a:t>más del 50% de la producción total </a:t>
            </a:r>
            <a:r>
              <a:rPr lang="es-EC" sz="1600" dirty="0" smtClean="0">
                <a:solidFill>
                  <a:sysClr val="windowText" lastClr="000000"/>
                </a:solidFill>
              </a:rPr>
              <a:t>al </a:t>
            </a:r>
            <a:r>
              <a:rPr lang="es-EC" sz="1600" dirty="0">
                <a:solidFill>
                  <a:sysClr val="windowText" lastClr="000000"/>
                </a:solidFill>
              </a:rPr>
              <a:t>22% de crecimiento anual promedio. </a:t>
            </a:r>
            <a:endParaRPr lang="es-CO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BRECHA DE PRECIOS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192" t="41250" r="13749" b="14688"/>
          <a:stretch/>
        </p:blipFill>
        <p:spPr>
          <a:xfrm>
            <a:off x="378262" y="2019859"/>
            <a:ext cx="6156648" cy="4102021"/>
          </a:xfrm>
          <a:prstGeom prst="rect">
            <a:avLst/>
          </a:prstGeom>
        </p:spPr>
      </p:pic>
      <p:sp>
        <p:nvSpPr>
          <p:cNvPr id="6" name="8 CuadroTexto"/>
          <p:cNvSpPr txBox="1"/>
          <p:nvPr/>
        </p:nvSpPr>
        <p:spPr>
          <a:xfrm>
            <a:off x="258220" y="6254841"/>
            <a:ext cx="1544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FUENTE: </a:t>
            </a:r>
            <a:r>
              <a:rPr lang="es-ES" sz="1100" dirty="0" smtClean="0">
                <a:solidFill>
                  <a:prstClr val="black"/>
                </a:solidFill>
              </a:rPr>
              <a:t>FEDAPAL</a:t>
            </a:r>
          </a:p>
        </p:txBody>
      </p:sp>
      <p:graphicFrame>
        <p:nvGraphicFramePr>
          <p:cNvPr id="7" name="Gráfico 6"/>
          <p:cNvGraphicFramePr/>
          <p:nvPr>
            <p:extLst/>
          </p:nvPr>
        </p:nvGraphicFramePr>
        <p:xfrm>
          <a:off x="6534910" y="2006980"/>
          <a:ext cx="5390927" cy="306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/>
          <p:cNvSpPr/>
          <p:nvPr/>
        </p:nvSpPr>
        <p:spPr>
          <a:xfrm>
            <a:off x="8679766" y="5635863"/>
            <a:ext cx="3246071" cy="100408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>
                <a:solidFill>
                  <a:sysClr val="windowText" lastClr="000000"/>
                </a:solidFill>
              </a:rPr>
              <a:t>Ha pasado </a:t>
            </a:r>
            <a:r>
              <a:rPr lang="es-EC" sz="1400" dirty="0">
                <a:solidFill>
                  <a:sysClr val="windowText" lastClr="000000"/>
                </a:solidFill>
              </a:rPr>
              <a:t>de 986 USD/TON en 2011 a 729 USD/TON en 2016, registrando una reducción del 27% en los últimos 6 </a:t>
            </a:r>
            <a:r>
              <a:rPr lang="es-EC" sz="1400" dirty="0" smtClean="0">
                <a:solidFill>
                  <a:sysClr val="windowText" lastClr="000000"/>
                </a:solidFill>
              </a:rPr>
              <a:t>años</a:t>
            </a:r>
            <a:r>
              <a:rPr lang="es-EC" sz="1400" dirty="0">
                <a:solidFill>
                  <a:sysClr val="windowText" lastClr="000000"/>
                </a:solidFill>
              </a:rPr>
              <a:t>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0029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4952"/>
          </a:xfrm>
        </p:spPr>
        <p:txBody>
          <a:bodyPr/>
          <a:lstStyle/>
          <a:p>
            <a:r>
              <a:rPr lang="es-EC" dirty="0"/>
              <a:t>Exportaciones de aceite de palma de Ecuador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78075939"/>
              </p:ext>
            </p:extLst>
          </p:nvPr>
        </p:nvGraphicFramePr>
        <p:xfrm>
          <a:off x="515284" y="1821766"/>
          <a:ext cx="5741964" cy="347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63030028"/>
              </p:ext>
            </p:extLst>
          </p:nvPr>
        </p:nvGraphicFramePr>
        <p:xfrm>
          <a:off x="5992475" y="2141807"/>
          <a:ext cx="5730875" cy="349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5"/>
          <p:cNvSpPr/>
          <p:nvPr/>
        </p:nvSpPr>
        <p:spPr>
          <a:xfrm>
            <a:off x="515284" y="5637627"/>
            <a:ext cx="265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Trademap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>
                <a:latin typeface="+mn-lt"/>
                <a:ea typeface="Calibri" panose="020F0502020204030204" pitchFamily="34" charset="0"/>
              </a:rPr>
              <a:t>Participación de las </a:t>
            </a:r>
            <a:r>
              <a:rPr lang="es-ES" dirty="0">
                <a:latin typeface="+mn-lt"/>
                <a:ea typeface="Calibri" panose="020F0502020204030204" pitchFamily="34" charset="0"/>
              </a:rPr>
              <a:t>exportaciones de las EPS </a:t>
            </a:r>
            <a:r>
              <a:rPr lang="es-EC" dirty="0">
                <a:latin typeface="+mn-lt"/>
                <a:ea typeface="Calibri" panose="020F0502020204030204" pitchFamily="34" charset="0"/>
              </a:rPr>
              <a:t>de aceite de palma </a:t>
            </a:r>
            <a:endParaRPr lang="es-EC" dirty="0">
              <a:latin typeface="+mn-lt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30958836"/>
              </p:ext>
            </p:extLst>
          </p:nvPr>
        </p:nvGraphicFramePr>
        <p:xfrm>
          <a:off x="1270055" y="1969780"/>
          <a:ext cx="9200270" cy="43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581192" y="6330764"/>
            <a:ext cx="464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(FEDAPAL,2017) &amp; 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Trademap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ceso 2"/>
          <p:cNvSpPr/>
          <p:nvPr/>
        </p:nvSpPr>
        <p:spPr>
          <a:xfrm>
            <a:off x="10405674" y="6007251"/>
            <a:ext cx="1507027" cy="64702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PROMEDIO 22%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13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Participación </a:t>
            </a:r>
            <a:r>
              <a:rPr lang="es-EC" dirty="0"/>
              <a:t>en el mercado de las exportaciones de aceite de palma de las </a:t>
            </a:r>
            <a:r>
              <a:rPr lang="es-EC" dirty="0" smtClean="0"/>
              <a:t>EPS</a:t>
            </a:r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74219690"/>
              </p:ext>
            </p:extLst>
          </p:nvPr>
        </p:nvGraphicFramePr>
        <p:xfrm>
          <a:off x="914400" y="2180492"/>
          <a:ext cx="10696408" cy="402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1734299" y="6203851"/>
            <a:ext cx="464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(FEDAPAL,2017) &amp; 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Trademap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772495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s-ES" dirty="0"/>
              <a:t>Aporte de las exportaciones de aceite de palma de las Economías Populares y Solidarias al cambio de la Matriz </a:t>
            </a:r>
            <a:r>
              <a:rPr lang="es-ES" dirty="0" smtClean="0"/>
              <a:t>Productiva</a:t>
            </a:r>
            <a:endParaRPr lang="es-EC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93029960"/>
              </p:ext>
            </p:extLst>
          </p:nvPr>
        </p:nvGraphicFramePr>
        <p:xfrm>
          <a:off x="2266683" y="1866430"/>
          <a:ext cx="8216721" cy="468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 descr="Resultado de imagen para MATRIZ PRODUCT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3" y="1948057"/>
            <a:ext cx="3501988" cy="26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50003" y="2667560"/>
            <a:ext cx="986167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10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Palma Africana</a:t>
            </a:r>
            <a:endParaRPr lang="es-EC" sz="105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1191" y="5669082"/>
            <a:ext cx="1674254" cy="2938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Promedio 0.53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0483404" y="5759235"/>
            <a:ext cx="1029469" cy="203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$497.641,35</a:t>
            </a:r>
            <a:endParaRPr lang="es-CO" sz="1200" dirty="0"/>
          </a:p>
        </p:txBody>
      </p:sp>
      <p:sp>
        <p:nvSpPr>
          <p:cNvPr id="8" name="Rectángulo 7"/>
          <p:cNvSpPr/>
          <p:nvPr/>
        </p:nvSpPr>
        <p:spPr>
          <a:xfrm>
            <a:off x="10483403" y="6043054"/>
            <a:ext cx="1029469" cy="1774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dirty="0" smtClean="0"/>
              <a:t>$294.681.337</a:t>
            </a:r>
            <a:endParaRPr lang="es-CO" sz="1200" dirty="0"/>
          </a:p>
        </p:txBody>
      </p:sp>
      <p:sp>
        <p:nvSpPr>
          <p:cNvPr id="5" name="Rectángulo 4"/>
          <p:cNvSpPr/>
          <p:nvPr/>
        </p:nvSpPr>
        <p:spPr>
          <a:xfrm>
            <a:off x="10483403" y="6300631"/>
            <a:ext cx="1029469" cy="201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812´526.910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6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GRUPO OBJETIVO</a:t>
            </a:r>
            <a:endParaRPr lang="es-EC" dirty="0"/>
          </a:p>
        </p:txBody>
      </p:sp>
      <p:grpSp>
        <p:nvGrpSpPr>
          <p:cNvPr id="4" name="1 Grupo"/>
          <p:cNvGrpSpPr>
            <a:grpSpLocks/>
          </p:cNvGrpSpPr>
          <p:nvPr/>
        </p:nvGrpSpPr>
        <p:grpSpPr bwMode="auto">
          <a:xfrm>
            <a:off x="464457" y="1901371"/>
            <a:ext cx="5878286" cy="4804229"/>
            <a:chOff x="994706" y="0"/>
            <a:chExt cx="8492380" cy="6894317"/>
          </a:xfrm>
        </p:grpSpPr>
        <p:pic>
          <p:nvPicPr>
            <p:cNvPr id="5" name="Picture 2" descr="mapa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06" y="31553"/>
              <a:ext cx="6877049" cy="686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555775" y="1125538"/>
              <a:ext cx="1368425" cy="25908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490813" y="0"/>
              <a:ext cx="792162" cy="71913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6227663" y="1916113"/>
              <a:ext cx="936625" cy="790575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050950" y="3913884"/>
              <a:ext cx="1152525" cy="167570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" name="AutoShape 7" descr="Pergamino"/>
            <p:cNvSpPr>
              <a:spLocks noChangeArrowheads="1"/>
            </p:cNvSpPr>
            <p:nvPr/>
          </p:nvSpPr>
          <p:spPr bwMode="auto">
            <a:xfrm>
              <a:off x="3203475" y="4302145"/>
              <a:ext cx="2540620" cy="936625"/>
            </a:xfrm>
            <a:prstGeom prst="leftArrow">
              <a:avLst>
                <a:gd name="adj1" fmla="val 50000"/>
                <a:gd name="adj2" fmla="val 59576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rgbClr val="FF3300"/>
                  </a:solidFill>
                </a:rPr>
                <a:t>Zona </a:t>
              </a:r>
              <a:r>
                <a:rPr lang="es-ES" sz="1400" b="1" dirty="0" smtClean="0">
                  <a:solidFill>
                    <a:srgbClr val="FF3300"/>
                  </a:solidFill>
                </a:rPr>
                <a:t>Guayas Los Ríos</a:t>
              </a:r>
              <a:endParaRPr lang="es-ES" sz="1400" b="1" dirty="0">
                <a:solidFill>
                  <a:srgbClr val="FF3300"/>
                </a:solidFill>
              </a:endParaRPr>
            </a:p>
            <a:p>
              <a:pPr algn="ctr"/>
              <a:r>
                <a:rPr lang="es-ES" sz="1400" b="1" dirty="0" smtClean="0">
                  <a:solidFill>
                    <a:srgbClr val="FF3300"/>
                  </a:solidFill>
                </a:rPr>
                <a:t>(10,920 </a:t>
              </a:r>
              <a:r>
                <a:rPr lang="es-ES" sz="1400" b="1" dirty="0">
                  <a:solidFill>
                    <a:srgbClr val="FF3300"/>
                  </a:solidFill>
                </a:rPr>
                <a:t>Ha</a:t>
              </a:r>
              <a:r>
                <a:rPr lang="es-ES" sz="1400" b="1" dirty="0" smtClean="0">
                  <a:solidFill>
                    <a:srgbClr val="FF3300"/>
                  </a:solidFill>
                </a:rPr>
                <a:t>.)  4%</a:t>
              </a:r>
              <a:endParaRPr lang="es-ES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11" name="AutoShape 8" descr="Pergamino"/>
            <p:cNvSpPr>
              <a:spLocks noChangeArrowheads="1"/>
            </p:cNvSpPr>
            <p:nvPr/>
          </p:nvSpPr>
          <p:spPr bwMode="auto">
            <a:xfrm>
              <a:off x="3868810" y="2756321"/>
              <a:ext cx="2735263" cy="936625"/>
            </a:xfrm>
            <a:prstGeom prst="leftArrow">
              <a:avLst>
                <a:gd name="adj1" fmla="val 50000"/>
                <a:gd name="adj2" fmla="val 73008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rgbClr val="FF3300"/>
                  </a:solidFill>
                </a:rPr>
                <a:t>Zona Occidental</a:t>
              </a:r>
            </a:p>
            <a:p>
              <a:pPr algn="ctr"/>
              <a:r>
                <a:rPr lang="es-ES" sz="1400" b="1" dirty="0">
                  <a:solidFill>
                    <a:srgbClr val="FF3300"/>
                  </a:solidFill>
                </a:rPr>
                <a:t> (</a:t>
              </a:r>
              <a:r>
                <a:rPr lang="es-ES" sz="1400" b="1" dirty="0" smtClean="0">
                  <a:solidFill>
                    <a:srgbClr val="FF3300"/>
                  </a:solidFill>
                </a:rPr>
                <a:t>241.110 </a:t>
              </a:r>
              <a:r>
                <a:rPr lang="es-ES" sz="1400" b="1" dirty="0">
                  <a:solidFill>
                    <a:srgbClr val="FF3300"/>
                  </a:solidFill>
                </a:rPr>
                <a:t>Ha</a:t>
              </a:r>
              <a:r>
                <a:rPr lang="es-ES" sz="1400" b="1" dirty="0" smtClean="0">
                  <a:solidFill>
                    <a:srgbClr val="FF3300"/>
                  </a:solidFill>
                </a:rPr>
                <a:t>.)  80%</a:t>
              </a:r>
              <a:endParaRPr lang="es-ES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12" name="AutoShape 9" descr="Pergamino"/>
            <p:cNvSpPr>
              <a:spLocks noChangeArrowheads="1"/>
            </p:cNvSpPr>
            <p:nvPr/>
          </p:nvSpPr>
          <p:spPr bwMode="auto">
            <a:xfrm>
              <a:off x="4282975" y="31553"/>
              <a:ext cx="2952750" cy="936625"/>
            </a:xfrm>
            <a:prstGeom prst="leftArrow">
              <a:avLst>
                <a:gd name="adj1" fmla="val 50000"/>
                <a:gd name="adj2" fmla="val 78814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rgbClr val="FF3300"/>
                  </a:solidFill>
                </a:rPr>
                <a:t>Zona San Lorenzo </a:t>
              </a:r>
            </a:p>
            <a:p>
              <a:pPr algn="ctr"/>
              <a:r>
                <a:rPr lang="es-ES" sz="1400" b="1" dirty="0">
                  <a:solidFill>
                    <a:srgbClr val="FF3300"/>
                  </a:solidFill>
                </a:rPr>
                <a:t>(</a:t>
              </a:r>
              <a:r>
                <a:rPr lang="es-ES" sz="1400" b="1" dirty="0" smtClean="0">
                  <a:solidFill>
                    <a:srgbClr val="FF3300"/>
                  </a:solidFill>
                </a:rPr>
                <a:t>25.984 </a:t>
              </a:r>
              <a:r>
                <a:rPr lang="es-ES" sz="1400" b="1" dirty="0">
                  <a:solidFill>
                    <a:srgbClr val="FF3300"/>
                  </a:solidFill>
                </a:rPr>
                <a:t>Ha</a:t>
              </a:r>
              <a:r>
                <a:rPr lang="es-ES" sz="1400" b="1" dirty="0" smtClean="0">
                  <a:solidFill>
                    <a:srgbClr val="FF3300"/>
                  </a:solidFill>
                </a:rPr>
                <a:t>.)  9%</a:t>
              </a:r>
              <a:endParaRPr lang="es-ES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13" name="AutoShape 10" descr="Pergamino"/>
            <p:cNvSpPr>
              <a:spLocks noChangeArrowheads="1"/>
            </p:cNvSpPr>
            <p:nvPr/>
          </p:nvSpPr>
          <p:spPr bwMode="auto">
            <a:xfrm>
              <a:off x="7110598" y="1866480"/>
              <a:ext cx="2376488" cy="936625"/>
            </a:xfrm>
            <a:prstGeom prst="leftArrow">
              <a:avLst>
                <a:gd name="adj1" fmla="val 50000"/>
                <a:gd name="adj2" fmla="val 63432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rgbClr val="FF3300"/>
                  </a:solidFill>
                </a:rPr>
                <a:t>Zona Oriental</a:t>
              </a:r>
            </a:p>
            <a:p>
              <a:pPr algn="ctr"/>
              <a:r>
                <a:rPr lang="es-ES" sz="1400" b="1" dirty="0" smtClean="0">
                  <a:solidFill>
                    <a:srgbClr val="FF3300"/>
                  </a:solidFill>
                </a:rPr>
                <a:t>(21,982 </a:t>
              </a:r>
              <a:r>
                <a:rPr lang="es-ES" sz="1400" b="1" dirty="0">
                  <a:solidFill>
                    <a:srgbClr val="FF3300"/>
                  </a:solidFill>
                </a:rPr>
                <a:t>Ha</a:t>
              </a:r>
              <a:r>
                <a:rPr lang="es-ES" sz="1400" b="1" dirty="0" smtClean="0">
                  <a:solidFill>
                    <a:srgbClr val="FF3300"/>
                  </a:solidFill>
                </a:rPr>
                <a:t>.)  7%</a:t>
              </a:r>
              <a:endParaRPr lang="es-ES" sz="1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315505" y="2446188"/>
            <a:ext cx="5399087" cy="31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300" dirty="0" smtClean="0">
                <a:solidFill>
                  <a:schemeClr val="tx2">
                    <a:lumMod val="75000"/>
                  </a:schemeClr>
                </a:solidFill>
              </a:rPr>
              <a:t>EXTRACTORAS DE PALMA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2300" dirty="0" smtClean="0">
                <a:solidFill>
                  <a:schemeClr val="tx2">
                    <a:lumMod val="75000"/>
                  </a:schemeClr>
                </a:solidFill>
              </a:rPr>
              <a:t>BLOQUE </a:t>
            </a:r>
            <a:r>
              <a:rPr lang="es-ES" sz="2300" dirty="0">
                <a:solidFill>
                  <a:schemeClr val="tx2">
                    <a:lumMod val="75000"/>
                  </a:schemeClr>
                </a:solidFill>
              </a:rPr>
              <a:t>OCCIDENTAL:	        </a:t>
            </a:r>
            <a:r>
              <a:rPr lang="es-ES" sz="2300" dirty="0" smtClean="0">
                <a:solidFill>
                  <a:schemeClr val="tx2">
                    <a:lumMod val="75000"/>
                  </a:schemeClr>
                </a:solidFill>
              </a:rPr>
              <a:t>33</a:t>
            </a:r>
            <a:endParaRPr lang="es-ES" sz="23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2300" dirty="0">
                <a:solidFill>
                  <a:schemeClr val="tx2">
                    <a:lumMod val="75000"/>
                  </a:schemeClr>
                </a:solidFill>
              </a:rPr>
              <a:t>BLOQUE ORIENTAL:	          3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2300" dirty="0">
                <a:solidFill>
                  <a:schemeClr val="tx2">
                    <a:lumMod val="75000"/>
                  </a:schemeClr>
                </a:solidFill>
              </a:rPr>
              <a:t>BLOQUE GUAYAS:	 	 1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2300" u="sng" dirty="0">
                <a:solidFill>
                  <a:schemeClr val="tx2">
                    <a:lumMod val="75000"/>
                  </a:schemeClr>
                </a:solidFill>
              </a:rPr>
              <a:t>BLOQUE SAN LORENZO:	 3</a:t>
            </a:r>
          </a:p>
          <a:p>
            <a:pPr eaLnBrk="1" hangingPunct="1">
              <a:spcBef>
                <a:spcPct val="50000"/>
              </a:spcBef>
            </a:pPr>
            <a:r>
              <a:rPr lang="es-ES" sz="2300" dirty="0">
                <a:solidFill>
                  <a:schemeClr val="tx2">
                    <a:lumMod val="75000"/>
                  </a:schemeClr>
                </a:solidFill>
              </a:rPr>
              <a:t>	   TOTAL		        </a:t>
            </a:r>
            <a:r>
              <a:rPr lang="es-ES" sz="2300" dirty="0" smtClean="0">
                <a:solidFill>
                  <a:schemeClr val="tx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3" name="Proceso 2"/>
          <p:cNvSpPr/>
          <p:nvPr/>
        </p:nvSpPr>
        <p:spPr>
          <a:xfrm>
            <a:off x="8747598" y="6290306"/>
            <a:ext cx="3255752" cy="375984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FUENTE: FEDAPAL Y ANCUPA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79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-1159098" y="554820"/>
            <a:ext cx="6861175" cy="5921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C" sz="6000" dirty="0" smtClean="0"/>
              <a:t>CONCLUSIONES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9247" y="1379516"/>
            <a:ext cx="11140223" cy="12154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El estudio </a:t>
            </a:r>
            <a:r>
              <a:rPr lang="es-EC" dirty="0"/>
              <a:t>es de utilidad pues genera un aporte sistémico del aporte de las Economías Populares y Solidarias </a:t>
            </a:r>
            <a:r>
              <a:rPr lang="es-EC" dirty="0" smtClean="0"/>
              <a:t>en el sector palmero Ecuatoriano, </a:t>
            </a:r>
            <a:r>
              <a:rPr lang="es-EC" dirty="0"/>
              <a:t>que con la ayuda y soporte de las organizaciones ANCUPA, AEXPALMA y FEDAPAL han logrado dinamizar su oferta </a:t>
            </a:r>
            <a:r>
              <a:rPr lang="es-EC" dirty="0" smtClean="0"/>
              <a:t>exportable, mejorando </a:t>
            </a:r>
            <a:r>
              <a:rPr lang="es-EC" dirty="0"/>
              <a:t>sus actividades comerciales mediante la implementación de </a:t>
            </a:r>
            <a:r>
              <a:rPr lang="es-EC" dirty="0" smtClean="0"/>
              <a:t>principios de Economía </a:t>
            </a:r>
            <a:r>
              <a:rPr lang="es-EC" dirty="0"/>
              <a:t>Popular y solidaria en sus Prácticas,</a:t>
            </a:r>
            <a:endParaRPr lang="es-CO" dirty="0"/>
          </a:p>
        </p:txBody>
      </p:sp>
      <p:sp>
        <p:nvSpPr>
          <p:cNvPr id="4" name="Proceso 3"/>
          <p:cNvSpPr/>
          <p:nvPr/>
        </p:nvSpPr>
        <p:spPr>
          <a:xfrm>
            <a:off x="399246" y="2814033"/>
            <a:ext cx="11140224" cy="171289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El año 2012 se manejaron los precios mas favorables (</a:t>
            </a:r>
            <a:fld id="{B014784C-2D63-4758-AF77-F5FA3A8000C9}" type="VALUE">
              <a:rPr lang="en-US" smtClean="0">
                <a:solidFill>
                  <a:schemeClr val="tx1"/>
                </a:solidFill>
              </a:rPr>
              <a:pPr/>
              <a:t>$1.090,00 </a:t>
            </a:fld>
            <a:r>
              <a:rPr lang="en-US" dirty="0" smtClean="0">
                <a:solidFill>
                  <a:schemeClr val="tx1"/>
                </a:solidFill>
              </a:rPr>
              <a:t>) y el nivel mas alto de exceedances (</a:t>
            </a:r>
            <a:r>
              <a:rPr lang="es-EC" dirty="0">
                <a:solidFill>
                  <a:schemeClr val="tx1"/>
                </a:solidFill>
              </a:rPr>
              <a:t>375.898,00 </a:t>
            </a:r>
            <a:r>
              <a:rPr lang="es-EC" dirty="0" smtClean="0">
                <a:solidFill>
                  <a:schemeClr val="tx1"/>
                </a:solidFill>
              </a:rPr>
              <a:t>TM)al igual que para el año 2016 que aunque los precios el nivel de excedente fue superior(404.226,80)</a:t>
            </a:r>
            <a:endParaRPr lang="es-EC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 no fueron tan favorables  tomando en cuanta que  , </a:t>
            </a:r>
            <a:r>
              <a:rPr lang="es-EC" dirty="0">
                <a:solidFill>
                  <a:schemeClr val="tx1"/>
                </a:solidFill>
              </a:rPr>
              <a:t>este tipo de economías han logrado mantener un relativo equilibrio tanto en su producción como comercialización a nivel nacional </a:t>
            </a:r>
            <a:r>
              <a:rPr lang="es-EC" dirty="0" smtClean="0">
                <a:solidFill>
                  <a:schemeClr val="tx1"/>
                </a:solidFill>
              </a:rPr>
              <a:t>e </a:t>
            </a:r>
            <a:r>
              <a:rPr lang="es-EC" dirty="0">
                <a:solidFill>
                  <a:schemeClr val="tx1"/>
                </a:solidFill>
              </a:rPr>
              <a:t>internacional de sus productos con proyecciones a que la producción se recupere de manera favorable para el año 2017.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9246" y="5048517"/>
            <a:ext cx="11143489" cy="1210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dirty="0" smtClean="0">
                <a:solidFill>
                  <a:schemeClr val="tx1"/>
                </a:solidFill>
              </a:rPr>
              <a:t>En promedio durante el perido 2011-2016 las exportaciones derivadas de Economías Populares y solidarias alcanzaron un 22% del total de oferta exportable de aceite de palma, y una participacion en el mercado mudial de 0,23% , mientras que el aporte al cambio de la matriz productiva fue en promedio del 0,53% de las exportaciones totales del Ecuador.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4294967295"/>
          </p:nvPr>
        </p:nvSpPr>
        <p:spPr>
          <a:xfrm>
            <a:off x="-847054" y="511154"/>
            <a:ext cx="7338006" cy="635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2800" dirty="0" smtClean="0"/>
              <a:t>RECOMENDACIONES </a:t>
            </a:r>
          </a:p>
        </p:txBody>
      </p:sp>
      <p:sp>
        <p:nvSpPr>
          <p:cNvPr id="3" name="Proceso 2"/>
          <p:cNvSpPr/>
          <p:nvPr/>
        </p:nvSpPr>
        <p:spPr>
          <a:xfrm>
            <a:off x="528033" y="1365161"/>
            <a:ext cx="10921286" cy="118485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Realizar un estudio a largo </a:t>
            </a:r>
            <a:r>
              <a:rPr lang="es-EC" dirty="0">
                <a:solidFill>
                  <a:schemeClr val="tx1"/>
                </a:solidFill>
              </a:rPr>
              <a:t>plazo en el comportamiento de la Economía Popular y Solidaria en el Ecuador ya que el  diagnóstico  del entorno económico, político y social de las organizaciones del sector exportador de aceite de palma, debe ser mejorado mediante la caracterización de las asociaciones productoras y exportadoras de aceite de palma africana, esperando </a:t>
            </a: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</a:t>
            </a:r>
            <a:r>
              <a:rPr lang="es-EC" dirty="0">
                <a:solidFill>
                  <a:schemeClr val="tx1"/>
                </a:solidFill>
              </a:rPr>
              <a:t> las entidades gubernamentales apoyen de  mejor manera esta industria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Proceso 3"/>
          <p:cNvSpPr/>
          <p:nvPr/>
        </p:nvSpPr>
        <p:spPr>
          <a:xfrm>
            <a:off x="528033" y="2781836"/>
            <a:ext cx="10921285" cy="137804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Lograr la certificado RSPO  nivel nacional , </a:t>
            </a:r>
            <a:r>
              <a:rPr lang="es-EC" dirty="0">
                <a:solidFill>
                  <a:schemeClr val="tx1"/>
                </a:solidFill>
              </a:rPr>
              <a:t>el cual ayuda a garantizar la ejecución de buenas prácticas medioambientales sociales y trasparentes, las cuales  abrirá las puertas hacia nuevos mercados  que se preocupen principalmente por consumir productos que sean sustentables y no sean dañinos con el medio ambiente ni con el ser humano.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Proceso 5"/>
          <p:cNvSpPr/>
          <p:nvPr/>
        </p:nvSpPr>
        <p:spPr>
          <a:xfrm>
            <a:off x="528034" y="4391696"/>
            <a:ext cx="10921284" cy="127500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La dificultad de esta investigación radico en la obtención de información, por esto es recomendable, (como lo hicimos en este caso), obtener datos directamente de las fuentes, es decir, entrevistas, encuestas y sesiones de trabajo que permitan establecer el comportamiento </a:t>
            </a:r>
            <a:r>
              <a:rPr lang="es-EC" dirty="0" smtClean="0">
                <a:solidFill>
                  <a:schemeClr val="tx1"/>
                </a:solidFill>
              </a:rPr>
              <a:t>económico de el sector palmero del Ecuador y en sí de la Economía popular y solidaria perteneciente a el mismo.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s-EC" dirty="0"/>
              <a:t>CARACTERÍSTICAS DEL PRODUCTO 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607" y="1482568"/>
            <a:ext cx="4694238" cy="52359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8312" y="850962"/>
            <a:ext cx="1681948" cy="334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UBICACION</a:t>
            </a:r>
            <a:endParaRPr lang="es-CO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432742" y="6502583"/>
            <a:ext cx="1246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- FEDEPALMA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57678" y="1018014"/>
            <a:ext cx="1643806" cy="4498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 smtClean="0"/>
              <a:t>CLIMA</a:t>
            </a:r>
          </a:p>
          <a:p>
            <a:pPr algn="ctr"/>
            <a:r>
              <a:rPr lang="es-CO" sz="1100" dirty="0"/>
              <a:t> 26 ˚C y 28 ˚C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25600" y="846611"/>
            <a:ext cx="1681948" cy="334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Plantaciones</a:t>
            </a:r>
            <a:endParaRPr lang="es-CO" sz="1200" dirty="0"/>
          </a:p>
        </p:txBody>
      </p:sp>
      <p:sp>
        <p:nvSpPr>
          <p:cNvPr id="9" name="Proceso alternativo 8"/>
          <p:cNvSpPr/>
          <p:nvPr/>
        </p:nvSpPr>
        <p:spPr>
          <a:xfrm>
            <a:off x="4774845" y="1633664"/>
            <a:ext cx="3046850" cy="42593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S</a:t>
            </a:r>
            <a:r>
              <a:rPr lang="es-CO" sz="1400" dirty="0" smtClean="0"/>
              <a:t>emilla </a:t>
            </a:r>
            <a:r>
              <a:rPr lang="es-CO" sz="1400" dirty="0"/>
              <a:t>de la variedad </a:t>
            </a:r>
            <a:r>
              <a:rPr lang="es-CO" sz="1400" dirty="0" err="1"/>
              <a:t>Tenera</a:t>
            </a:r>
            <a:r>
              <a:rPr lang="es-CO" sz="1400" dirty="0"/>
              <a:t>, (</a:t>
            </a:r>
            <a:r>
              <a:rPr lang="es-CO" sz="1400" dirty="0" smtClean="0"/>
              <a:t>cruce </a:t>
            </a:r>
            <a:r>
              <a:rPr lang="es-CO" sz="1400" dirty="0"/>
              <a:t>entre </a:t>
            </a:r>
            <a:r>
              <a:rPr lang="es-CO" sz="1400" dirty="0" smtClean="0"/>
              <a:t> </a:t>
            </a:r>
            <a:r>
              <a:rPr lang="es-CO" sz="1400" dirty="0"/>
              <a:t>variedades Dura y </a:t>
            </a:r>
            <a:r>
              <a:rPr lang="es-CO" sz="1400" dirty="0" err="1"/>
              <a:t>Pisífera</a:t>
            </a:r>
            <a:r>
              <a:rPr lang="es-CO" sz="1400" dirty="0" smtClean="0"/>
              <a:t>.)</a:t>
            </a:r>
            <a:endParaRPr lang="es-CO" sz="1400" dirty="0"/>
          </a:p>
        </p:txBody>
      </p:sp>
      <p:sp>
        <p:nvSpPr>
          <p:cNvPr id="10" name="Proceso alternativo 9"/>
          <p:cNvSpPr/>
          <p:nvPr/>
        </p:nvSpPr>
        <p:spPr>
          <a:xfrm>
            <a:off x="4594860" y="2298688"/>
            <a:ext cx="3589020" cy="79596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dirty="0" smtClean="0"/>
              <a:t>Germinación: 75-90 días-</a:t>
            </a:r>
          </a:p>
          <a:p>
            <a:r>
              <a:rPr lang="es-CO" sz="1400" dirty="0" smtClean="0"/>
              <a:t>trasferencia a viveros 10-14 meses</a:t>
            </a:r>
          </a:p>
          <a:p>
            <a:r>
              <a:rPr lang="es-CO" sz="1400" dirty="0" smtClean="0"/>
              <a:t>Campo abierto-</a:t>
            </a:r>
            <a:r>
              <a:rPr lang="es-CO" sz="1400" b="1" dirty="0" smtClean="0"/>
              <a:t>polinización</a:t>
            </a:r>
            <a:r>
              <a:rPr lang="es-CO" sz="1400" dirty="0" smtClean="0"/>
              <a:t> 26-28 meses</a:t>
            </a:r>
          </a:p>
        </p:txBody>
      </p:sp>
      <p:sp>
        <p:nvSpPr>
          <p:cNvPr id="11" name="Proceso alternativo 10"/>
          <p:cNvSpPr/>
          <p:nvPr/>
        </p:nvSpPr>
        <p:spPr>
          <a:xfrm>
            <a:off x="4774845" y="3414779"/>
            <a:ext cx="2773000" cy="6242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 dirty="0" smtClean="0"/>
          </a:p>
          <a:p>
            <a:pPr algn="ctr"/>
            <a:r>
              <a:rPr lang="es-CO" sz="1600" dirty="0" smtClean="0"/>
              <a:t>Control </a:t>
            </a:r>
            <a:r>
              <a:rPr lang="es-CO" sz="1600" dirty="0"/>
              <a:t>de </a:t>
            </a:r>
            <a:r>
              <a:rPr lang="es-CO" sz="1600" dirty="0" smtClean="0"/>
              <a:t>malas hierbas, poda, plagas y enfermedades </a:t>
            </a:r>
          </a:p>
          <a:p>
            <a:pPr algn="ctr"/>
            <a:endParaRPr lang="es-CO" sz="16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917721" y="4416725"/>
            <a:ext cx="1675594" cy="2932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RECOLECCIÓN.</a:t>
            </a:r>
            <a:endParaRPr lang="es-CO" sz="12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275275" y="4835010"/>
            <a:ext cx="1382598" cy="3541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30 -</a:t>
            </a:r>
            <a:r>
              <a:rPr lang="es-CO" sz="1400" dirty="0" smtClean="0"/>
              <a:t>36 meses.</a:t>
            </a:r>
            <a:endParaRPr lang="es-CO" sz="1400" dirty="0"/>
          </a:p>
        </p:txBody>
      </p:sp>
      <p:sp>
        <p:nvSpPr>
          <p:cNvPr id="15" name="Rectángulo 14"/>
          <p:cNvSpPr/>
          <p:nvPr/>
        </p:nvSpPr>
        <p:spPr>
          <a:xfrm>
            <a:off x="5029105" y="5479840"/>
            <a:ext cx="3351140" cy="1048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C</a:t>
            </a:r>
            <a:r>
              <a:rPr lang="es-CO" sz="1400" dirty="0" smtClean="0">
                <a:solidFill>
                  <a:schemeClr val="tx1"/>
                </a:solidFill>
              </a:rPr>
              <a:t>oloración  </a:t>
            </a:r>
            <a:r>
              <a:rPr lang="es-CO" sz="1400" dirty="0">
                <a:solidFill>
                  <a:schemeClr val="tx1"/>
                </a:solidFill>
              </a:rPr>
              <a:t>de violeta a anaranjado </a:t>
            </a:r>
            <a:r>
              <a:rPr lang="es-CO" sz="1400" dirty="0" smtClean="0">
                <a:solidFill>
                  <a:schemeClr val="tx1"/>
                </a:solidFill>
              </a:rPr>
              <a:t>y;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  </a:t>
            </a:r>
            <a:r>
              <a:rPr lang="es-CO" sz="1400" dirty="0">
                <a:solidFill>
                  <a:schemeClr val="tx1"/>
                </a:solidFill>
              </a:rPr>
              <a:t>desprendimiento de </a:t>
            </a:r>
            <a:r>
              <a:rPr lang="es-CO" sz="1400" dirty="0" smtClean="0">
                <a:solidFill>
                  <a:schemeClr val="tx1"/>
                </a:solidFill>
              </a:rPr>
              <a:t>aprox. </a:t>
            </a:r>
            <a:r>
              <a:rPr lang="es-CO" sz="1400" dirty="0">
                <a:solidFill>
                  <a:schemeClr val="tx1"/>
                </a:solidFill>
              </a:rPr>
              <a:t>dos frutos por cada kilogramo de racimo.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8992704" y="684832"/>
            <a:ext cx="2849304" cy="1251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400" dirty="0" smtClean="0"/>
          </a:p>
          <a:p>
            <a:endParaRPr lang="es-CO" sz="1400" dirty="0" smtClean="0"/>
          </a:p>
          <a:p>
            <a:endParaRPr lang="es-CO" sz="1400" dirty="0"/>
          </a:p>
          <a:p>
            <a:r>
              <a:rPr lang="es-CO" sz="1400" dirty="0" smtClean="0"/>
              <a:t>*No contiene Grasas Tras ni *Colesterol</a:t>
            </a:r>
          </a:p>
          <a:p>
            <a:r>
              <a:rPr lang="es-CO" sz="1400" dirty="0" smtClean="0"/>
              <a:t>*Fuente de Energía.</a:t>
            </a:r>
          </a:p>
          <a:p>
            <a:r>
              <a:rPr lang="es-CO" sz="1400" dirty="0" smtClean="0"/>
              <a:t>*Rico en Vitamina E y pro-   vitamina A.</a:t>
            </a:r>
          </a:p>
          <a:p>
            <a:endParaRPr lang="es-CO" sz="1400" dirty="0" smtClean="0"/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  <p:cxnSp>
        <p:nvCxnSpPr>
          <p:cNvPr id="17" name="Conector recto 16"/>
          <p:cNvCxnSpPr>
            <a:stCxn id="9" idx="2"/>
          </p:cNvCxnSpPr>
          <p:nvPr/>
        </p:nvCxnSpPr>
        <p:spPr>
          <a:xfrm flipH="1">
            <a:off x="5579565" y="2059600"/>
            <a:ext cx="718705" cy="228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 flipV="1">
            <a:off x="5370139" y="3066850"/>
            <a:ext cx="1287734" cy="337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/>
          <p:nvPr/>
        </p:nvCxnSpPr>
        <p:spPr>
          <a:xfrm rot="10800000" flipV="1">
            <a:off x="6555903" y="4563374"/>
            <a:ext cx="1103408" cy="720821"/>
          </a:xfrm>
          <a:prstGeom prst="bentConnector3">
            <a:avLst>
              <a:gd name="adj1" fmla="val -16296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9463175" y="2270437"/>
            <a:ext cx="1740852" cy="502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Aceite Crudo </a:t>
            </a:r>
            <a:endParaRPr lang="es-EC" sz="1400" dirty="0"/>
          </a:p>
        </p:txBody>
      </p:sp>
      <p:sp>
        <p:nvSpPr>
          <p:cNvPr id="26" name="Rectángulo 25"/>
          <p:cNvSpPr/>
          <p:nvPr/>
        </p:nvSpPr>
        <p:spPr>
          <a:xfrm>
            <a:off x="9363741" y="2798102"/>
            <a:ext cx="2186621" cy="132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Aceite de Palma RBD</a:t>
            </a:r>
          </a:p>
          <a:p>
            <a:r>
              <a:rPr lang="es-EC" dirty="0" smtClean="0"/>
              <a:t>Oleína de Palma</a:t>
            </a:r>
          </a:p>
          <a:p>
            <a:r>
              <a:rPr lang="es-EC" dirty="0" smtClean="0"/>
              <a:t>Estearina de Palma</a:t>
            </a:r>
          </a:p>
        </p:txBody>
      </p:sp>
      <p:sp>
        <p:nvSpPr>
          <p:cNvPr id="27" name="Flecha curvada hacia la izquierda 26"/>
          <p:cNvSpPr/>
          <p:nvPr/>
        </p:nvSpPr>
        <p:spPr>
          <a:xfrm>
            <a:off x="11205697" y="2520810"/>
            <a:ext cx="540044" cy="1604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8" name="Flecha curvada hacia la derecha 27"/>
          <p:cNvSpPr/>
          <p:nvPr/>
        </p:nvSpPr>
        <p:spPr>
          <a:xfrm>
            <a:off x="8841833" y="2539737"/>
            <a:ext cx="524569" cy="16049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31" name="Conector recto de flecha 30"/>
          <p:cNvCxnSpPr>
            <a:stCxn id="8" idx="2"/>
          </p:cNvCxnSpPr>
          <p:nvPr/>
        </p:nvCxnSpPr>
        <p:spPr>
          <a:xfrm>
            <a:off x="5966574" y="1180715"/>
            <a:ext cx="331696" cy="37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351078" y="4376128"/>
            <a:ext cx="1904277" cy="5575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Almendra de palma o </a:t>
            </a:r>
            <a:r>
              <a:rPr lang="es-EC" sz="1400" dirty="0" err="1" smtClean="0"/>
              <a:t>palmiste</a:t>
            </a:r>
            <a:endParaRPr lang="es-EC" sz="1400" dirty="0"/>
          </a:p>
        </p:txBody>
      </p:sp>
      <p:sp>
        <p:nvSpPr>
          <p:cNvPr id="35" name="Rectángulo 34"/>
          <p:cNvSpPr/>
          <p:nvPr/>
        </p:nvSpPr>
        <p:spPr>
          <a:xfrm>
            <a:off x="9331973" y="4968331"/>
            <a:ext cx="2645885" cy="162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Torta de </a:t>
            </a:r>
            <a:r>
              <a:rPr lang="es-EC" dirty="0" err="1" smtClean="0"/>
              <a:t>Palmiste</a:t>
            </a:r>
            <a:endParaRPr lang="es-EC" dirty="0" smtClean="0"/>
          </a:p>
          <a:p>
            <a:r>
              <a:rPr lang="es-EC" dirty="0" smtClean="0"/>
              <a:t>Aceite de </a:t>
            </a:r>
            <a:r>
              <a:rPr lang="es-EC" dirty="0" err="1" smtClean="0"/>
              <a:t>Palmiste</a:t>
            </a:r>
            <a:endParaRPr lang="es-EC" dirty="0" smtClean="0"/>
          </a:p>
          <a:p>
            <a:r>
              <a:rPr lang="es-EC" dirty="0" smtClean="0"/>
              <a:t>Oleína de </a:t>
            </a:r>
            <a:r>
              <a:rPr lang="es-EC" dirty="0" err="1" smtClean="0"/>
              <a:t>Palmiste</a:t>
            </a:r>
            <a:endParaRPr lang="es-EC" dirty="0" smtClean="0"/>
          </a:p>
          <a:p>
            <a:r>
              <a:rPr lang="es-EC" dirty="0" smtClean="0"/>
              <a:t>Estearina de </a:t>
            </a:r>
            <a:r>
              <a:rPr lang="es-EC" dirty="0" err="1" smtClean="0"/>
              <a:t>Palmiste</a:t>
            </a:r>
            <a:endParaRPr lang="es-EC" dirty="0"/>
          </a:p>
        </p:txBody>
      </p:sp>
      <p:sp>
        <p:nvSpPr>
          <p:cNvPr id="36" name="Flecha curvada hacia la izquierda 35"/>
          <p:cNvSpPr/>
          <p:nvPr/>
        </p:nvSpPr>
        <p:spPr>
          <a:xfrm>
            <a:off x="11301964" y="4923049"/>
            <a:ext cx="540044" cy="1604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7" name="Flecha curvada hacia la derecha 36"/>
          <p:cNvSpPr/>
          <p:nvPr/>
        </p:nvSpPr>
        <p:spPr>
          <a:xfrm>
            <a:off x="8756141" y="4964321"/>
            <a:ext cx="524569" cy="16049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s-EC" dirty="0" smtClean="0"/>
              <a:t>MARCO LEGAL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86967" y="722822"/>
            <a:ext cx="6519140" cy="714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ysClr val="windowText" lastClr="000000"/>
                </a:solidFill>
              </a:rPr>
              <a:t>CERTIFICACIONES DE EMPRESAS DEDICADAS A LA PRODUCCION Y EXPORTACION DE ACEITE DE PALMA</a:t>
            </a:r>
            <a:endParaRPr lang="es-CO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33307614"/>
              </p:ext>
            </p:extLst>
          </p:nvPr>
        </p:nvGraphicFramePr>
        <p:xfrm>
          <a:off x="524453" y="1709325"/>
          <a:ext cx="11029616" cy="45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Resultado de imagen para rspo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01" y="5411401"/>
            <a:ext cx="1445875" cy="14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039261" y="5954899"/>
            <a:ext cx="4455160" cy="725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1.600 miembros en más de 72 países </a:t>
            </a:r>
            <a:r>
              <a:rPr lang="es-CO" sz="1200" b="1" dirty="0" smtClean="0"/>
              <a:t>representado El 20</a:t>
            </a:r>
            <a:r>
              <a:rPr lang="es-CO" sz="1200" b="1" dirty="0"/>
              <a:t>% </a:t>
            </a:r>
            <a:r>
              <a:rPr lang="es-CO" sz="1200" b="1" dirty="0" smtClean="0"/>
              <a:t>de la </a:t>
            </a:r>
            <a:r>
              <a:rPr lang="es-CO" sz="1200" b="1" smtClean="0"/>
              <a:t>producción mundial </a:t>
            </a:r>
            <a:r>
              <a:rPr lang="es-CO" sz="1200" b="1" dirty="0" smtClean="0"/>
              <a:t>producido </a:t>
            </a:r>
            <a:r>
              <a:rPr lang="es-CO" sz="1200" b="1" dirty="0"/>
              <a:t>a nivel mundial </a:t>
            </a:r>
            <a:r>
              <a:rPr lang="es-CO" sz="1200" b="1" dirty="0" smtClean="0"/>
              <a:t>y el </a:t>
            </a:r>
            <a:r>
              <a:rPr lang="es-CO" sz="1200" b="1" dirty="0"/>
              <a:t>1.5% aceite </a:t>
            </a:r>
            <a:r>
              <a:rPr lang="es-CO" sz="1200" b="1"/>
              <a:t>sostenible </a:t>
            </a:r>
            <a:r>
              <a:rPr lang="es-CO" sz="1200" b="1" smtClean="0"/>
              <a:t>prgoveniente </a:t>
            </a:r>
            <a:r>
              <a:rPr lang="es-CO" sz="1200" b="1" dirty="0"/>
              <a:t>de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35144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Normativa TECNICA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269" t="47491" r="28851" b="32614"/>
          <a:stretch/>
        </p:blipFill>
        <p:spPr>
          <a:xfrm>
            <a:off x="4395037" y="1833215"/>
            <a:ext cx="7314130" cy="20012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36429" y="3834418"/>
            <a:ext cx="197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FUENTE INEN RTE:064</a:t>
            </a:r>
            <a:endParaRPr lang="es-CO" sz="12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95653" y="4290238"/>
          <a:ext cx="7186810" cy="190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405"/>
                <a:gridCol w="3593405"/>
              </a:tblGrid>
              <a:tr h="42276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ROPIEDAD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RANGO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76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INDICE DE YODO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50-58.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76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Humedad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e impurezas %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Max. 1.0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76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Acidez expresada como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acido palmítico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 Max 5,0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202410" y="6269024"/>
            <a:ext cx="3850784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INEN </a:t>
            </a:r>
            <a:r>
              <a:rPr lang="es-CO" dirty="0" smtClean="0"/>
              <a:t>RTE 2421-ICONT Acuerdo 251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314757" y="2015293"/>
            <a:ext cx="3503995" cy="1338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Documentos de 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Factura comercial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Certificado de origen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Póliza de seguro</a:t>
            </a:r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90996" y="3834418"/>
            <a:ext cx="3681697" cy="2383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Registro en agroclaidad de operador de ornamentales u otros productos vegetales de exportación</a:t>
            </a:r>
          </a:p>
          <a:p>
            <a:pPr algn="ctr"/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Certificado Fitosanitario de exportación-AGROCALIDAD</a:t>
            </a:r>
          </a:p>
          <a:p>
            <a:pPr algn="ctr"/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2066754" y="3127068"/>
            <a:ext cx="1805940" cy="4340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Doc. Soporte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1982066" y="6089981"/>
            <a:ext cx="2302107" cy="4340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Doc. Acompañamiento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4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43782883"/>
              </p:ext>
            </p:extLst>
          </p:nvPr>
        </p:nvGraphicFramePr>
        <p:xfrm>
          <a:off x="341194" y="784745"/>
          <a:ext cx="11327641" cy="607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ceso 4"/>
          <p:cNvSpPr/>
          <p:nvPr/>
        </p:nvSpPr>
        <p:spPr>
          <a:xfrm>
            <a:off x="355032" y="2281609"/>
            <a:ext cx="1651379" cy="65509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CAUSAS</a:t>
            </a:r>
            <a:endParaRPr lang="es-EC" dirty="0"/>
          </a:p>
        </p:txBody>
      </p:sp>
      <p:sp>
        <p:nvSpPr>
          <p:cNvPr id="6" name="Proceso 5"/>
          <p:cNvSpPr/>
          <p:nvPr/>
        </p:nvSpPr>
        <p:spPr>
          <a:xfrm>
            <a:off x="355031" y="3241005"/>
            <a:ext cx="1651379" cy="65509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SINTOMAS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0" y="4391899"/>
            <a:ext cx="256827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C" dirty="0" err="1" smtClean="0"/>
              <a:t>Amarillamiento</a:t>
            </a:r>
            <a:r>
              <a:rPr lang="es-EC" dirty="0" smtClean="0"/>
              <a:t> </a:t>
            </a:r>
            <a:r>
              <a:rPr lang="es-EC" dirty="0"/>
              <a:t>de las hojas nuevas. </a:t>
            </a:r>
            <a:endParaRPr lang="es-EC" dirty="0" smtClean="0"/>
          </a:p>
          <a:p>
            <a:r>
              <a:rPr lang="es-EC" dirty="0" smtClean="0"/>
              <a:t>2</a:t>
            </a:r>
            <a:r>
              <a:rPr lang="es-EC" dirty="0"/>
              <a:t>. Lesión en hoja bandera. </a:t>
            </a:r>
            <a:endParaRPr lang="es-EC" dirty="0" smtClean="0"/>
          </a:p>
          <a:p>
            <a:r>
              <a:rPr lang="es-EC" dirty="0" smtClean="0"/>
              <a:t>3</a:t>
            </a:r>
            <a:r>
              <a:rPr lang="es-EC" dirty="0"/>
              <a:t>. Doblamiento de la hoja </a:t>
            </a:r>
            <a:r>
              <a:rPr lang="es-EC" dirty="0" smtClean="0"/>
              <a:t>bandera.</a:t>
            </a:r>
          </a:p>
          <a:p>
            <a:r>
              <a:rPr lang="es-EC" dirty="0" smtClean="0"/>
              <a:t>4</a:t>
            </a:r>
            <a:r>
              <a:rPr lang="es-EC" dirty="0"/>
              <a:t>. Pudrición en el tejido </a:t>
            </a:r>
            <a:r>
              <a:rPr lang="es-EC" dirty="0" err="1"/>
              <a:t>meristemático</a:t>
            </a:r>
            <a:r>
              <a:rPr lang="es-EC" dirty="0"/>
              <a:t>, licuefacción de tejidos.</a:t>
            </a:r>
          </a:p>
        </p:txBody>
      </p:sp>
      <p:sp>
        <p:nvSpPr>
          <p:cNvPr id="8" name="Flecha derecha 7"/>
          <p:cNvSpPr/>
          <p:nvPr/>
        </p:nvSpPr>
        <p:spPr>
          <a:xfrm rot="5400000">
            <a:off x="1098989" y="3995783"/>
            <a:ext cx="444886" cy="35280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31468" t="47715" r="28531" b="16838"/>
          <a:stretch/>
        </p:blipFill>
        <p:spPr>
          <a:xfrm>
            <a:off x="2801568" y="5546061"/>
            <a:ext cx="2158359" cy="10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638629"/>
            <a:ext cx="9187543" cy="62193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83930" y="3378982"/>
            <a:ext cx="4302583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4800" dirty="0" smtClean="0"/>
              <a:t>PROCESO DE PRODUCCIÓN 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9788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CADENA DE VALOR</a:t>
            </a:r>
            <a:endParaRPr lang="es-EC" dirty="0"/>
          </a:p>
        </p:txBody>
      </p:sp>
      <p:pic>
        <p:nvPicPr>
          <p:cNvPr id="5" name="Imagen 4" descr="C:\Users\Lorena\Downloads\20641921_468166296882738_880128970_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36"/>
          <a:stretch/>
        </p:blipFill>
        <p:spPr bwMode="auto">
          <a:xfrm>
            <a:off x="159655" y="1909920"/>
            <a:ext cx="2181763" cy="1913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Lorena\Downloads\20630041_468165266882841_1494251713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38" y="1909920"/>
            <a:ext cx="2323580" cy="192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Lorena\Downloads\20662791_468165390216162_784374367_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5"/>
          <a:stretch/>
        </p:blipFill>
        <p:spPr bwMode="auto">
          <a:xfrm>
            <a:off x="4964893" y="1891304"/>
            <a:ext cx="1658562" cy="1913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38003" y="3848212"/>
            <a:ext cx="139079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Proceso de cultivo de la Palma Africana</a:t>
            </a:r>
            <a:endParaRPr lang="es-EC" sz="1600" b="1" dirty="0"/>
          </a:p>
        </p:txBody>
      </p:sp>
      <p:sp>
        <p:nvSpPr>
          <p:cNvPr id="9" name="Rectángulo 8"/>
          <p:cNvSpPr/>
          <p:nvPr/>
        </p:nvSpPr>
        <p:spPr>
          <a:xfrm>
            <a:off x="2456238" y="3866907"/>
            <a:ext cx="23235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Utilizan </a:t>
            </a: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los bueyes para el transporte hacia un acumulador de palma</a:t>
            </a:r>
            <a:endParaRPr lang="es-EC" sz="1600" b="1" dirty="0"/>
          </a:p>
        </p:txBody>
      </p:sp>
      <p:sp>
        <p:nvSpPr>
          <p:cNvPr id="10" name="Rectángulo 9"/>
          <p:cNvSpPr/>
          <p:nvPr/>
        </p:nvSpPr>
        <p:spPr>
          <a:xfrm>
            <a:off x="4896715" y="3866907"/>
            <a:ext cx="209731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acercan camiones a las plantaciones 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las extractoras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C:\Users\Lorena\Downloads\20630252_468164430216258_1267214266_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11" y="1999217"/>
            <a:ext cx="2668580" cy="173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Lorena\Downloads\20630217_468164403549594_253531341_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66" y="1999217"/>
            <a:ext cx="2353438" cy="173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Lorena\Downloads\20641469_468164373549597_818800425_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5" y="4672159"/>
            <a:ext cx="2425292" cy="173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>
            <a:off x="7133705" y="3911836"/>
            <a:ext cx="270138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Recepción y pesaje  del fruto</a:t>
            </a:r>
            <a:endParaRPr lang="es-EC" sz="1600" b="1" dirty="0"/>
          </a:p>
        </p:txBody>
      </p:sp>
      <p:sp>
        <p:nvSpPr>
          <p:cNvPr id="18" name="Rectángulo 17"/>
          <p:cNvSpPr/>
          <p:nvPr/>
        </p:nvSpPr>
        <p:spPr>
          <a:xfrm>
            <a:off x="9975250" y="4017818"/>
            <a:ext cx="23546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Desembarque de la fruta</a:t>
            </a:r>
            <a:endParaRPr lang="es-EC" sz="1600" b="1" dirty="0"/>
          </a:p>
        </p:txBody>
      </p:sp>
      <p:sp>
        <p:nvSpPr>
          <p:cNvPr id="19" name="Rectángulo 18"/>
          <p:cNvSpPr/>
          <p:nvPr/>
        </p:nvSpPr>
        <p:spPr>
          <a:xfrm>
            <a:off x="595771" y="6474087"/>
            <a:ext cx="138531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Esterilización</a:t>
            </a:r>
            <a:endParaRPr lang="es-EC" sz="1600" b="1" dirty="0"/>
          </a:p>
        </p:txBody>
      </p:sp>
      <p:pic>
        <p:nvPicPr>
          <p:cNvPr id="20" name="Imagen 19" descr="C:\Users\Lorena\Downloads\20629232_468164213549613_1982034974_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4767136"/>
            <a:ext cx="2623475" cy="154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:\Users\Lorena\Downloads\20629904_468164193549615_952254556_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37" y="4767136"/>
            <a:ext cx="1928817" cy="154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ángulo 21"/>
          <p:cNvSpPr/>
          <p:nvPr/>
        </p:nvSpPr>
        <p:spPr>
          <a:xfrm>
            <a:off x="5645684" y="6439222"/>
            <a:ext cx="196669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Digestión –prensado</a:t>
            </a:r>
            <a:endParaRPr lang="es-EC" sz="1600" b="1" dirty="0"/>
          </a:p>
        </p:txBody>
      </p:sp>
      <p:sp>
        <p:nvSpPr>
          <p:cNvPr id="23" name="Rectángulo 22"/>
          <p:cNvSpPr/>
          <p:nvPr/>
        </p:nvSpPr>
        <p:spPr>
          <a:xfrm>
            <a:off x="3187366" y="6407499"/>
            <a:ext cx="155523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Desfrutamiento</a:t>
            </a:r>
            <a:endParaRPr lang="es-EC" sz="1600" b="1" dirty="0"/>
          </a:p>
        </p:txBody>
      </p:sp>
      <p:pic>
        <p:nvPicPr>
          <p:cNvPr id="24" name="Imagen 23" descr="https://scontent.fuio2-1.fna.fbcdn.net/v/t35.0-12/20629821_468164180216283_249530721_o.jpg?oh=6d72fb6b122c573e87bfa10361dfe169&amp;oe=598D8C8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07" y="4757138"/>
            <a:ext cx="2321689" cy="143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Resultado de imagen para almendra de palma african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19" y="4757138"/>
            <a:ext cx="2080954" cy="13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8126447" y="6285333"/>
            <a:ext cx="132760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Clarificación</a:t>
            </a:r>
            <a:endParaRPr lang="es-EC" sz="1600" b="1" dirty="0"/>
          </a:p>
        </p:txBody>
      </p:sp>
      <p:sp>
        <p:nvSpPr>
          <p:cNvPr id="27" name="Rectángulo 26"/>
          <p:cNvSpPr/>
          <p:nvPr/>
        </p:nvSpPr>
        <p:spPr>
          <a:xfrm>
            <a:off x="10227371" y="6243316"/>
            <a:ext cx="166904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Almacenamiento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3888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2697</TotalTime>
  <Words>1988</Words>
  <Application>Microsoft Office PowerPoint</Application>
  <PresentationFormat>Panorámica</PresentationFormat>
  <Paragraphs>342</Paragraphs>
  <Slides>31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Adobe Ming Std L</vt:lpstr>
      <vt:lpstr>American Classic Extra Bold</vt:lpstr>
      <vt:lpstr>Arial</vt:lpstr>
      <vt:lpstr>Calibri</vt:lpstr>
      <vt:lpstr>Gill Sans MT</vt:lpstr>
      <vt:lpstr>Open Sans</vt:lpstr>
      <vt:lpstr>Times New Roman</vt:lpstr>
      <vt:lpstr>Verdana</vt:lpstr>
      <vt:lpstr>Wingdings</vt:lpstr>
      <vt:lpstr>Wingdings 2</vt:lpstr>
      <vt:lpstr>Dividendo</vt:lpstr>
      <vt:lpstr>TRABAJO DE TITULACIÓN, PREVIO A LA OBTENCIÓN DEL TITULO DE INGENIERAS EN COMERCIO EXTERIOR Y NEGOCIACIÓN INTERNACIONAL    ANÁLISIS DE LA INCIDENCIA DEL COMERCIO JUSTO EN LAS EXPORTACIONES DE LAS ORGANIZACIONES DE ECONOMÍA POPULAR Y SOLIDARIA. CASO: ACEITE DE PALMA AFRICANA 2011-2016   JARAMILLO TORRES ALBA LORENA GUEVARA SALAZAR KATHERINE MISHELLE   DIRECTOR: AGUAS FRANCISCO</vt:lpstr>
      <vt:lpstr>PROBLEMÁTICA </vt:lpstr>
      <vt:lpstr>GRUPO OBJETIVO</vt:lpstr>
      <vt:lpstr>CARACTERÍSTICAS DEL PRODUCTO </vt:lpstr>
      <vt:lpstr>MARCO LEGAL</vt:lpstr>
      <vt:lpstr>Normativa TECNICA</vt:lpstr>
      <vt:lpstr>Presentación de PowerPoint</vt:lpstr>
      <vt:lpstr>Presentación de PowerPoint</vt:lpstr>
      <vt:lpstr>CADENA DE VALOR</vt:lpstr>
      <vt:lpstr>CADENA DE VALOR</vt:lpstr>
      <vt:lpstr>Partida Arancelaria </vt:lpstr>
      <vt:lpstr>Formas de organización de la Economía Popular y Solidaria</vt:lpstr>
      <vt:lpstr>Presentación de PowerPoint</vt:lpstr>
      <vt:lpstr>Presentación de PowerPoint</vt:lpstr>
      <vt:lpstr>MEJORAR LA PRODUCTIVIDAD</vt:lpstr>
      <vt:lpstr>Presentación de PowerPoint</vt:lpstr>
      <vt:lpstr>FEDAAL</vt:lpstr>
      <vt:lpstr>Presentación de PowerPoint</vt:lpstr>
      <vt:lpstr>UNIDAD DE SERVICIO AL PROVEEDOR</vt:lpstr>
      <vt:lpstr>EXPORTACIONES MUNDIALES DE Principales  ACEITES VEGETALES</vt:lpstr>
      <vt:lpstr>RENDIMIENTOS DE ACEITES</vt:lpstr>
      <vt:lpstr>Producción de Aceite de Palma en el mundo (miles de toneladas)</vt:lpstr>
      <vt:lpstr>Principales países compradores de aceite crudo de palma</vt:lpstr>
      <vt:lpstr>Producción ECUATORIANA de aceite de palma</vt:lpstr>
      <vt:lpstr>BRECHA DE PRECIOS</vt:lpstr>
      <vt:lpstr>Exportaciones de aceite de palma de Ecuador </vt:lpstr>
      <vt:lpstr>Participación de las exportaciones de las EPS de aceite de palma </vt:lpstr>
      <vt:lpstr>Participación en el mercado de las exportaciones de aceite de palma de las EPS</vt:lpstr>
      <vt:lpstr>Aporte de las exportaciones de aceite de palma de las Economías Populares y Solidarias al cambio de la Matriz Productiva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TITULACIÓN, PREVIO A LA OBTENCIÓN DEL TITULO DE INGENIERAS EN COMERCIO EXTERIOR Y NEGOCIACIÓN INTERNACIONAL    ANÁLISIS DE LA INCIDENCIA DEL COMERCIO JUSTO EN LAS EXPORTACIONES DE LAS ORGANIZACIONES DE ECONOMÍA POPULAR Y SOLIDARIA. CASO: ACEITE DE PALMA AFRICANA 2011-2016   JARAMILLO TORRES ALBA LORENA GUEVARA SALAZAR KATHERINE MISHELLE   DIRECTOR: AGUAS FRANCISCO</dc:title>
  <dc:creator>Usuario de Windows</dc:creator>
  <cp:lastModifiedBy>mishelle guevara</cp:lastModifiedBy>
  <cp:revision>121</cp:revision>
  <dcterms:created xsi:type="dcterms:W3CDTF">2017-08-22T12:51:15Z</dcterms:created>
  <dcterms:modified xsi:type="dcterms:W3CDTF">2017-09-07T14:05:48Z</dcterms:modified>
</cp:coreProperties>
</file>