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764" r:id="rId1"/>
  </p:sldMasterIdLst>
  <p:notesMasterIdLst>
    <p:notesMasterId r:id="rId41"/>
  </p:notesMasterIdLst>
  <p:sldIdLst>
    <p:sldId id="349" r:id="rId2"/>
    <p:sldId id="350" r:id="rId3"/>
    <p:sldId id="395" r:id="rId4"/>
    <p:sldId id="396" r:id="rId5"/>
    <p:sldId id="397" r:id="rId6"/>
    <p:sldId id="398" r:id="rId7"/>
    <p:sldId id="399" r:id="rId8"/>
    <p:sldId id="400" r:id="rId9"/>
    <p:sldId id="401" r:id="rId10"/>
    <p:sldId id="352" r:id="rId11"/>
    <p:sldId id="389" r:id="rId12"/>
    <p:sldId id="390" r:id="rId13"/>
    <p:sldId id="391" r:id="rId14"/>
    <p:sldId id="392" r:id="rId15"/>
    <p:sldId id="393" r:id="rId16"/>
    <p:sldId id="404" r:id="rId17"/>
    <p:sldId id="387" r:id="rId18"/>
    <p:sldId id="394" r:id="rId19"/>
    <p:sldId id="403" r:id="rId20"/>
    <p:sldId id="402" r:id="rId21"/>
    <p:sldId id="371" r:id="rId22"/>
    <p:sldId id="324" r:id="rId23"/>
    <p:sldId id="325" r:id="rId24"/>
    <p:sldId id="338" r:id="rId25"/>
    <p:sldId id="339" r:id="rId26"/>
    <p:sldId id="340" r:id="rId27"/>
    <p:sldId id="372" r:id="rId28"/>
    <p:sldId id="373" r:id="rId29"/>
    <p:sldId id="374" r:id="rId30"/>
    <p:sldId id="375" r:id="rId31"/>
    <p:sldId id="376" r:id="rId32"/>
    <p:sldId id="377" r:id="rId33"/>
    <p:sldId id="356" r:id="rId34"/>
    <p:sldId id="357" r:id="rId35"/>
    <p:sldId id="358" r:id="rId36"/>
    <p:sldId id="380" r:id="rId37"/>
    <p:sldId id="381" r:id="rId38"/>
    <p:sldId id="386" r:id="rId39"/>
    <p:sldId id="355" r:id="rId40"/>
  </p:sldIdLst>
  <p:sldSz cx="9144000" cy="6858000" type="screen4x3"/>
  <p:notesSz cx="6858000" cy="9144000"/>
  <p:custDataLst>
    <p:tags r:id="rId42"/>
  </p:custDataLst>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Vallejo" initials="DV" lastIdx="1" clrIdx="0">
    <p:extLst>
      <p:ext uri="{19B8F6BF-5375-455C-9EA6-DF929625EA0E}">
        <p15:presenceInfo xmlns:p15="http://schemas.microsoft.com/office/powerpoint/2012/main" userId="2cee8c627562ba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11BD8"/>
    <a:srgbClr val="00FF00"/>
    <a:srgbClr val="0000CC"/>
    <a:srgbClr val="EB2A03"/>
    <a:srgbClr val="FF0066"/>
    <a:srgbClr val="D03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7" autoAdjust="0"/>
    <p:restoredTop sz="86894" autoAdjust="0"/>
  </p:normalViewPr>
  <p:slideViewPr>
    <p:cSldViewPr>
      <p:cViewPr varScale="1">
        <p:scale>
          <a:sx n="65" d="100"/>
          <a:sy n="65" d="100"/>
        </p:scale>
        <p:origin x="165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1\Dropbox\Tesis\ARCHIVOS%20BASE%20DE%20DATOS\ANEXOS%20TESIS%20FINAL\08.%20Anexo%20N&#176;%209%20TENDENCIAS%202011-201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1\Dropbox\Tesis\ARCHIVOS%20BASE%20DE%20DATOS\ANEXOS%20TESIS%20FINAL\08.%20Anexo%20N&#176;%209%20TENDENCIAS%202011-2016.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RENTABILIDAD!$A$17</c:f>
              <c:strCache>
                <c:ptCount val="1"/>
                <c:pt idx="0">
                  <c:v>Rentabilidad</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RENTABILIDAD!$B$16:$G$16</c:f>
              <c:numCache>
                <c:formatCode>@</c:formatCode>
                <c:ptCount val="6"/>
                <c:pt idx="0">
                  <c:v>2011</c:v>
                </c:pt>
                <c:pt idx="1">
                  <c:v>2012</c:v>
                </c:pt>
                <c:pt idx="2">
                  <c:v>2013</c:v>
                </c:pt>
                <c:pt idx="3">
                  <c:v>2014</c:v>
                </c:pt>
                <c:pt idx="4">
                  <c:v>2015</c:v>
                </c:pt>
                <c:pt idx="5">
                  <c:v>2016</c:v>
                </c:pt>
              </c:numCache>
            </c:numRef>
          </c:cat>
          <c:val>
            <c:numRef>
              <c:f>RENTABILIDAD!$B$17:$G$17</c:f>
              <c:numCache>
                <c:formatCode>0.0000000</c:formatCode>
                <c:ptCount val="6"/>
                <c:pt idx="0">
                  <c:v>0.10994098510908606</c:v>
                </c:pt>
                <c:pt idx="1">
                  <c:v>0.12018709481941435</c:v>
                </c:pt>
                <c:pt idx="2">
                  <c:v>0.10408836460411014</c:v>
                </c:pt>
                <c:pt idx="3">
                  <c:v>8.4996462260514952E-2</c:v>
                </c:pt>
                <c:pt idx="4">
                  <c:v>9.3884117661511363E-2</c:v>
                </c:pt>
                <c:pt idx="5">
                  <c:v>6.1389719629666217E-2</c:v>
                </c:pt>
              </c:numCache>
            </c:numRef>
          </c:val>
          <c:smooth val="0"/>
        </c:ser>
        <c:ser>
          <c:idx val="2"/>
          <c:order val="1"/>
          <c:tx>
            <c:v>Morosidad</c:v>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val>
            <c:numRef>
              <c:f>RENTABILIDAD!$B$19:$G$19</c:f>
              <c:numCache>
                <c:formatCode>General</c:formatCode>
                <c:ptCount val="6"/>
                <c:pt idx="0" formatCode="0.0000000">
                  <c:v>2.4185906633113544E-2</c:v>
                </c:pt>
                <c:pt idx="1">
                  <c:v>2.4468191950177302E-2</c:v>
                </c:pt>
                <c:pt idx="2">
                  <c:v>3.1529076089871162E-2</c:v>
                </c:pt>
                <c:pt idx="3">
                  <c:v>3.8583558242068702E-2</c:v>
                </c:pt>
                <c:pt idx="4">
                  <c:v>6.4999448223107673E-2</c:v>
                </c:pt>
                <c:pt idx="5">
                  <c:v>7.6372745895687669E-2</c:v>
                </c:pt>
              </c:numCache>
            </c:numRef>
          </c:val>
          <c:smooth val="0"/>
        </c:ser>
        <c:ser>
          <c:idx val="4"/>
          <c:order val="2"/>
          <c:tx>
            <c:strRef>
              <c:f>RENTABILIDAD!$A$21</c:f>
              <c:strCache>
                <c:ptCount val="1"/>
                <c:pt idx="0">
                  <c:v>Ìndice de capitalizaciòn</c:v>
                </c:pt>
              </c:strCache>
            </c:strRef>
          </c:tx>
          <c:spPr>
            <a:ln w="22225" cap="rnd">
              <a:solidFill>
                <a:schemeClr val="accent5"/>
              </a:solidFill>
              <a:round/>
            </a:ln>
            <a:effectLst/>
          </c:spPr>
          <c:marker>
            <c:symbol val="star"/>
            <c:size val="6"/>
            <c:spPr>
              <a:noFill/>
              <a:ln w="9525">
                <a:solidFill>
                  <a:schemeClr val="accent5"/>
                </a:solidFill>
                <a:round/>
              </a:ln>
              <a:effectLst/>
            </c:spPr>
          </c:marker>
          <c:val>
            <c:numRef>
              <c:f>RENTABILIDAD!$B$21:$G$21</c:f>
              <c:numCache>
                <c:formatCode>General</c:formatCode>
                <c:ptCount val="6"/>
                <c:pt idx="0" formatCode="0.0000000">
                  <c:v>0.10468759023303723</c:v>
                </c:pt>
                <c:pt idx="1">
                  <c:v>0.10126836668037735</c:v>
                </c:pt>
                <c:pt idx="2">
                  <c:v>9.3682385168905521E-2</c:v>
                </c:pt>
                <c:pt idx="3">
                  <c:v>9.8324003942634478E-2</c:v>
                </c:pt>
                <c:pt idx="4">
                  <c:v>0.14525571602215209</c:v>
                </c:pt>
                <c:pt idx="5">
                  <c:v>0.15056049173552749</c:v>
                </c:pt>
              </c:numCache>
            </c:numRef>
          </c:val>
          <c:smooth val="0"/>
        </c:ser>
        <c:dLbls>
          <c:showLegendKey val="0"/>
          <c:showVal val="0"/>
          <c:showCatName val="0"/>
          <c:showSerName val="0"/>
          <c:showPercent val="0"/>
          <c:showBubbleSize val="0"/>
        </c:dLbls>
        <c:marker val="1"/>
        <c:smooth val="0"/>
        <c:axId val="209140976"/>
        <c:axId val="209443544"/>
      </c:lineChart>
      <c:catAx>
        <c:axId val="209140976"/>
        <c:scaling>
          <c:orientation val="minMax"/>
        </c:scaling>
        <c:delete val="0"/>
        <c:axPos val="b"/>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09443544"/>
        <c:crosses val="autoZero"/>
        <c:auto val="1"/>
        <c:lblAlgn val="ctr"/>
        <c:lblOffset val="100"/>
        <c:noMultiLvlLbl val="0"/>
      </c:catAx>
      <c:valAx>
        <c:axId val="2094435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0914097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lt1"/>
    </a:solidFill>
    <a:ln w="9525" cap="flat" cmpd="sng" algn="ctr">
      <a:noFill/>
      <a:round/>
    </a:ln>
    <a:effectLst/>
  </c:spPr>
  <c:txPr>
    <a:bodyPr/>
    <a:lstStyle/>
    <a:p>
      <a:pPr>
        <a:defRPr sz="14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0"/>
          <c:tx>
            <c:strRef>
              <c:f>RENTABILIDAD!$A$20</c:f>
              <c:strCache>
                <c:ptCount val="1"/>
                <c:pt idx="0">
                  <c:v>Eficiencia financiera</c:v>
                </c:pt>
              </c:strCache>
            </c:strRef>
          </c:tx>
          <c:spPr>
            <a:ln w="22225" cap="rnd">
              <a:solidFill>
                <a:schemeClr val="accent4"/>
              </a:solidFill>
              <a:round/>
            </a:ln>
            <a:effectLst/>
          </c:spPr>
          <c:marker>
            <c:symbol val="x"/>
            <c:size val="6"/>
            <c:spPr>
              <a:noFill/>
              <a:ln w="9525">
                <a:solidFill>
                  <a:schemeClr val="accent4"/>
                </a:solidFill>
                <a:round/>
              </a:ln>
              <a:effectLst/>
            </c:spPr>
          </c:marker>
          <c:cat>
            <c:numRef>
              <c:f>RENTABILIDAD!$B$16:$G$16</c:f>
              <c:numCache>
                <c:formatCode>@</c:formatCode>
                <c:ptCount val="6"/>
                <c:pt idx="0">
                  <c:v>2011</c:v>
                </c:pt>
                <c:pt idx="1">
                  <c:v>2012</c:v>
                </c:pt>
                <c:pt idx="2">
                  <c:v>2013</c:v>
                </c:pt>
                <c:pt idx="3">
                  <c:v>2014</c:v>
                </c:pt>
                <c:pt idx="4">
                  <c:v>2015</c:v>
                </c:pt>
                <c:pt idx="5">
                  <c:v>2016</c:v>
                </c:pt>
              </c:numCache>
            </c:numRef>
          </c:cat>
          <c:val>
            <c:numRef>
              <c:f>RENTABILIDAD!$B$20:$G$20</c:f>
              <c:numCache>
                <c:formatCode>General</c:formatCode>
                <c:ptCount val="6"/>
                <c:pt idx="0" formatCode="0.0000000">
                  <c:v>0.11967987879355869</c:v>
                </c:pt>
                <c:pt idx="1">
                  <c:v>0.13930421529098086</c:v>
                </c:pt>
                <c:pt idx="2">
                  <c:v>0.11965420625663771</c:v>
                </c:pt>
                <c:pt idx="3">
                  <c:v>8.9504719239350009E-2</c:v>
                </c:pt>
                <c:pt idx="4">
                  <c:v>8.949983600224333E-2</c:v>
                </c:pt>
                <c:pt idx="5">
                  <c:v>4.2859196149611936E-2</c:v>
                </c:pt>
              </c:numCache>
            </c:numRef>
          </c:val>
          <c:smooth val="0"/>
        </c:ser>
        <c:ser>
          <c:idx val="0"/>
          <c:order val="1"/>
          <c:tx>
            <c:strRef>
              <c:f>RENTABILIDAD!$A$22</c:f>
              <c:strCache>
                <c:ptCount val="1"/>
                <c:pt idx="0">
                  <c:v>Intermediaciòn financiera</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RENTABILIDAD!$B$16:$G$16</c:f>
              <c:numCache>
                <c:formatCode>@</c:formatCode>
                <c:ptCount val="6"/>
                <c:pt idx="0">
                  <c:v>2011</c:v>
                </c:pt>
                <c:pt idx="1">
                  <c:v>2012</c:v>
                </c:pt>
                <c:pt idx="2">
                  <c:v>2013</c:v>
                </c:pt>
                <c:pt idx="3">
                  <c:v>2014</c:v>
                </c:pt>
                <c:pt idx="4">
                  <c:v>2015</c:v>
                </c:pt>
                <c:pt idx="5">
                  <c:v>2016</c:v>
                </c:pt>
              </c:numCache>
            </c:numRef>
          </c:cat>
          <c:val>
            <c:numRef>
              <c:f>RENTABILIDAD!$B$22:$G$22</c:f>
              <c:numCache>
                <c:formatCode>General</c:formatCode>
                <c:ptCount val="6"/>
                <c:pt idx="0" formatCode="0.0000000">
                  <c:v>0.84260586771387769</c:v>
                </c:pt>
                <c:pt idx="1">
                  <c:v>0.89623123622983547</c:v>
                </c:pt>
                <c:pt idx="2">
                  <c:v>0.87531383891216019</c:v>
                </c:pt>
                <c:pt idx="3">
                  <c:v>0.81088716980149256</c:v>
                </c:pt>
                <c:pt idx="4">
                  <c:v>1.176762716073168</c:v>
                </c:pt>
                <c:pt idx="5">
                  <c:v>1.1212500470602884</c:v>
                </c:pt>
              </c:numCache>
            </c:numRef>
          </c:val>
          <c:smooth val="0"/>
        </c:ser>
        <c:ser>
          <c:idx val="1"/>
          <c:order val="2"/>
          <c:tx>
            <c:strRef>
              <c:f>RENTABILIDAD!$A$18</c:f>
              <c:strCache>
                <c:ptCount val="1"/>
                <c:pt idx="0">
                  <c:v>Liquidez</c:v>
                </c:pt>
              </c:strCache>
            </c:strRef>
          </c:tx>
          <c:spPr>
            <a:ln w="22225" cap="rnd">
              <a:solidFill>
                <a:schemeClr val="accent2"/>
              </a:solidFill>
              <a:round/>
            </a:ln>
            <a:effectLst/>
          </c:spPr>
          <c:marker>
            <c:symbol val="diamond"/>
            <c:size val="6"/>
            <c:spPr>
              <a:solidFill>
                <a:schemeClr val="accent2"/>
              </a:solidFill>
              <a:ln w="9525">
                <a:solidFill>
                  <a:schemeClr val="accent2"/>
                </a:solidFill>
                <a:round/>
              </a:ln>
              <a:effectLst/>
            </c:spPr>
          </c:marker>
          <c:cat>
            <c:numRef>
              <c:f>RENTABILIDAD!$B$16:$G$16</c:f>
              <c:numCache>
                <c:formatCode>@</c:formatCode>
                <c:ptCount val="6"/>
                <c:pt idx="0">
                  <c:v>2011</c:v>
                </c:pt>
                <c:pt idx="1">
                  <c:v>2012</c:v>
                </c:pt>
                <c:pt idx="2">
                  <c:v>2013</c:v>
                </c:pt>
                <c:pt idx="3">
                  <c:v>2014</c:v>
                </c:pt>
                <c:pt idx="4">
                  <c:v>2015</c:v>
                </c:pt>
                <c:pt idx="5">
                  <c:v>2016</c:v>
                </c:pt>
              </c:numCache>
            </c:numRef>
          </c:cat>
          <c:val>
            <c:numRef>
              <c:f>RENTABILIDAD!$B$18:$G$18</c:f>
              <c:numCache>
                <c:formatCode>0.0000000</c:formatCode>
                <c:ptCount val="6"/>
                <c:pt idx="0">
                  <c:v>0.12684600182941558</c:v>
                </c:pt>
                <c:pt idx="1">
                  <c:v>0.10762774920369972</c:v>
                </c:pt>
                <c:pt idx="2">
                  <c:v>0.11863493910370369</c:v>
                </c:pt>
                <c:pt idx="3">
                  <c:v>0.1351321384603919</c:v>
                </c:pt>
                <c:pt idx="4">
                  <c:v>0.19635853943572024</c:v>
                </c:pt>
                <c:pt idx="5">
                  <c:v>0.27111979921325696</c:v>
                </c:pt>
              </c:numCache>
            </c:numRef>
          </c:val>
          <c:smooth val="0"/>
        </c:ser>
        <c:dLbls>
          <c:showLegendKey val="0"/>
          <c:showVal val="0"/>
          <c:showCatName val="0"/>
          <c:showSerName val="0"/>
          <c:showPercent val="0"/>
          <c:showBubbleSize val="0"/>
        </c:dLbls>
        <c:marker val="1"/>
        <c:smooth val="0"/>
        <c:axId val="209444328"/>
        <c:axId val="209445504"/>
      </c:lineChart>
      <c:catAx>
        <c:axId val="209444328"/>
        <c:scaling>
          <c:orientation val="minMax"/>
        </c:scaling>
        <c:delete val="0"/>
        <c:axPos val="b"/>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09445504"/>
        <c:crosses val="autoZero"/>
        <c:auto val="1"/>
        <c:lblAlgn val="ctr"/>
        <c:lblOffset val="100"/>
        <c:noMultiLvlLbl val="0"/>
      </c:catAx>
      <c:valAx>
        <c:axId val="209445504"/>
        <c:scaling>
          <c:orientation val="minMax"/>
        </c:scaling>
        <c:delete val="0"/>
        <c:axPos val="l"/>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0944432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lt1"/>
    </a:solidFill>
    <a:ln w="9525" cap="flat" cmpd="sng" algn="ctr">
      <a:noFill/>
      <a:round/>
    </a:ln>
    <a:effectLst/>
  </c:spPr>
  <c:txPr>
    <a:bodyPr/>
    <a:lstStyle/>
    <a:p>
      <a:pPr>
        <a:defRPr sz="14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_rels/data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png"/><Relationship Id="rId4" Type="http://schemas.openxmlformats.org/officeDocument/2006/relationships/image" Target="../media/image20.png"/></Relationships>
</file>

<file path=ppt/diagrams/_rels/data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image" Target="../media/image20.png"/></Relationships>
</file>

<file path=ppt/diagrams/_rels/data15.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png"/><Relationship Id="rId4" Type="http://schemas.openxmlformats.org/officeDocument/2006/relationships/image" Target="../media/image20.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image" Target="../media/image20.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2F57B-11B9-41D8-8A05-E969129A68E6}" type="doc">
      <dgm:prSet loTypeId="urn:microsoft.com/office/officeart/2009/layout/CircleArrowProcess" loCatId="process" qsTypeId="urn:microsoft.com/office/officeart/2005/8/quickstyle/simple1" qsCatId="simple" csTypeId="urn:microsoft.com/office/officeart/2005/8/colors/colorful2" csCatId="colorful" phldr="1"/>
      <dgm:spPr/>
      <dgm:t>
        <a:bodyPr/>
        <a:lstStyle/>
        <a:p>
          <a:endParaRPr lang="es-EC"/>
        </a:p>
      </dgm:t>
    </dgm:pt>
    <dgm:pt modelId="{20271866-C6EF-48B9-B348-B76E687A1E69}">
      <dgm:prSet phldrT="[Texto]" custT="1"/>
      <dgm:spPr/>
      <dgm:t>
        <a:bodyPr/>
        <a:lstStyle/>
        <a:p>
          <a:r>
            <a:rPr lang="es-EC" sz="1200" dirty="0" smtClean="0">
              <a:latin typeface="Arial" panose="020B0604020202020204" pitchFamily="34" charset="0"/>
              <a:cs typeface="Arial" panose="020B0604020202020204" pitchFamily="34" charset="0"/>
            </a:rPr>
            <a:t>Creación SEPS mayo 2012</a:t>
          </a:r>
          <a:endParaRPr lang="es-EC" sz="1200" dirty="0">
            <a:latin typeface="Arial" panose="020B0604020202020204" pitchFamily="34" charset="0"/>
            <a:cs typeface="Arial" panose="020B0604020202020204" pitchFamily="34" charset="0"/>
          </a:endParaRPr>
        </a:p>
      </dgm:t>
    </dgm:pt>
    <dgm:pt modelId="{D5F2C405-B0FC-4CDC-9D50-091756CEF028}" type="parTrans" cxnId="{F374620D-7C3F-4A63-9EDA-5B221E3C5B98}">
      <dgm:prSet/>
      <dgm:spPr/>
      <dgm:t>
        <a:bodyPr/>
        <a:lstStyle/>
        <a:p>
          <a:endParaRPr lang="es-EC" sz="1200">
            <a:latin typeface="Arial" panose="020B0604020202020204" pitchFamily="34" charset="0"/>
            <a:cs typeface="Arial" panose="020B0604020202020204" pitchFamily="34" charset="0"/>
          </a:endParaRPr>
        </a:p>
      </dgm:t>
    </dgm:pt>
    <dgm:pt modelId="{AF60C931-5AD6-43D0-AA39-E3052142A761}" type="sibTrans" cxnId="{F374620D-7C3F-4A63-9EDA-5B221E3C5B98}">
      <dgm:prSet/>
      <dgm:spPr/>
      <dgm:t>
        <a:bodyPr/>
        <a:lstStyle/>
        <a:p>
          <a:endParaRPr lang="es-EC" sz="1200">
            <a:latin typeface="Arial" panose="020B0604020202020204" pitchFamily="34" charset="0"/>
            <a:cs typeface="Arial" panose="020B0604020202020204" pitchFamily="34" charset="0"/>
          </a:endParaRPr>
        </a:p>
      </dgm:t>
    </dgm:pt>
    <dgm:pt modelId="{BFF786D7-905B-4275-ADEB-33D6F33E4617}">
      <dgm:prSet phldrT="[Texto]" custT="1"/>
      <dgm:spPr/>
      <dgm:t>
        <a:bodyPr/>
        <a:lstStyle/>
        <a:p>
          <a:r>
            <a:rPr lang="es-EC" sz="1200" dirty="0" smtClean="0">
              <a:latin typeface="Arial" panose="020B0604020202020204" pitchFamily="34" charset="0"/>
              <a:cs typeface="Arial" panose="020B0604020202020204" pitchFamily="34" charset="0"/>
            </a:rPr>
            <a:t>888 cooperativas</a:t>
          </a:r>
          <a:endParaRPr lang="es-EC" sz="1200" dirty="0">
            <a:latin typeface="Arial" panose="020B0604020202020204" pitchFamily="34" charset="0"/>
            <a:cs typeface="Arial" panose="020B0604020202020204" pitchFamily="34" charset="0"/>
          </a:endParaRPr>
        </a:p>
      </dgm:t>
    </dgm:pt>
    <dgm:pt modelId="{468DF99A-1FC1-4F11-B241-E3DD78677D09}" type="parTrans" cxnId="{EA74C35A-7B6B-4D74-AD34-9CBDF1D7B979}">
      <dgm:prSet/>
      <dgm:spPr/>
      <dgm:t>
        <a:bodyPr/>
        <a:lstStyle/>
        <a:p>
          <a:endParaRPr lang="es-EC" sz="1200">
            <a:latin typeface="Arial" panose="020B0604020202020204" pitchFamily="34" charset="0"/>
            <a:cs typeface="Arial" panose="020B0604020202020204" pitchFamily="34" charset="0"/>
          </a:endParaRPr>
        </a:p>
      </dgm:t>
    </dgm:pt>
    <dgm:pt modelId="{62F139B7-C086-46F5-854F-A6C57606D2B4}" type="sibTrans" cxnId="{EA74C35A-7B6B-4D74-AD34-9CBDF1D7B979}">
      <dgm:prSet/>
      <dgm:spPr/>
      <dgm:t>
        <a:bodyPr/>
        <a:lstStyle/>
        <a:p>
          <a:endParaRPr lang="es-EC" sz="1200">
            <a:latin typeface="Arial" panose="020B0604020202020204" pitchFamily="34" charset="0"/>
            <a:cs typeface="Arial" panose="020B0604020202020204" pitchFamily="34" charset="0"/>
          </a:endParaRPr>
        </a:p>
      </dgm:t>
    </dgm:pt>
    <dgm:pt modelId="{11392FF6-5753-4D8A-93E0-7624527410DE}">
      <dgm:prSet phldrT="[Texto]" custT="1"/>
      <dgm:spPr/>
      <dgm:t>
        <a:bodyPr/>
        <a:lstStyle/>
        <a:p>
          <a:r>
            <a:rPr lang="es-EC" sz="1200" dirty="0" smtClean="0">
              <a:latin typeface="Arial" panose="020B0604020202020204" pitchFamily="34" charset="0"/>
              <a:cs typeface="Arial" panose="020B0604020202020204" pitchFamily="34" charset="0"/>
            </a:rPr>
            <a:t>Después de 5 años quedan 728, eliminándose 160 COAC¨S</a:t>
          </a:r>
          <a:endParaRPr lang="es-EC" sz="1200" dirty="0">
            <a:latin typeface="Arial" panose="020B0604020202020204" pitchFamily="34" charset="0"/>
            <a:cs typeface="Arial" panose="020B0604020202020204" pitchFamily="34" charset="0"/>
          </a:endParaRPr>
        </a:p>
      </dgm:t>
    </dgm:pt>
    <dgm:pt modelId="{F0D8E72C-695F-489A-9E8E-01BB129685C9}" type="parTrans" cxnId="{7AAFB266-FD98-48E7-BBD5-C13F02D5A54A}">
      <dgm:prSet/>
      <dgm:spPr/>
      <dgm:t>
        <a:bodyPr/>
        <a:lstStyle/>
        <a:p>
          <a:endParaRPr lang="es-EC" sz="1200">
            <a:latin typeface="Arial" panose="020B0604020202020204" pitchFamily="34" charset="0"/>
            <a:cs typeface="Arial" panose="020B0604020202020204" pitchFamily="34" charset="0"/>
          </a:endParaRPr>
        </a:p>
      </dgm:t>
    </dgm:pt>
    <dgm:pt modelId="{537672D6-7623-4EEA-87CE-6A5B8460BCDC}" type="sibTrans" cxnId="{7AAFB266-FD98-48E7-BBD5-C13F02D5A54A}">
      <dgm:prSet/>
      <dgm:spPr/>
      <dgm:t>
        <a:bodyPr/>
        <a:lstStyle/>
        <a:p>
          <a:endParaRPr lang="es-EC" sz="1200">
            <a:latin typeface="Arial" panose="020B0604020202020204" pitchFamily="34" charset="0"/>
            <a:cs typeface="Arial" panose="020B0604020202020204" pitchFamily="34" charset="0"/>
          </a:endParaRPr>
        </a:p>
      </dgm:t>
    </dgm:pt>
    <dgm:pt modelId="{4E469FFF-B9D8-4F16-BB68-AF9478D5FABC}" type="pres">
      <dgm:prSet presAssocID="{DD92F57B-11B9-41D8-8A05-E969129A68E6}" presName="Name0" presStyleCnt="0">
        <dgm:presLayoutVars>
          <dgm:chMax val="7"/>
          <dgm:chPref val="7"/>
          <dgm:dir/>
          <dgm:animLvl val="lvl"/>
        </dgm:presLayoutVars>
      </dgm:prSet>
      <dgm:spPr/>
      <dgm:t>
        <a:bodyPr/>
        <a:lstStyle/>
        <a:p>
          <a:endParaRPr lang="es-EC"/>
        </a:p>
      </dgm:t>
    </dgm:pt>
    <dgm:pt modelId="{B9A5D415-4F09-474D-B667-02767093BA00}" type="pres">
      <dgm:prSet presAssocID="{20271866-C6EF-48B9-B348-B76E687A1E69}" presName="Accent1" presStyleCnt="0"/>
      <dgm:spPr/>
    </dgm:pt>
    <dgm:pt modelId="{417DCF22-B2ED-4F27-AD32-A817CC11AC32}" type="pres">
      <dgm:prSet presAssocID="{20271866-C6EF-48B9-B348-B76E687A1E69}" presName="Accent" presStyleLbl="node1" presStyleIdx="0" presStyleCnt="3" custLinFactNeighborX="-508" custLinFactNeighborY="-18221"/>
      <dgm:spPr/>
    </dgm:pt>
    <dgm:pt modelId="{D5F067FF-80B5-49CF-A08A-7BF6261FBEC2}" type="pres">
      <dgm:prSet presAssocID="{20271866-C6EF-48B9-B348-B76E687A1E69}" presName="Parent1" presStyleLbl="revTx" presStyleIdx="0" presStyleCnt="3" custLinFactNeighborX="538" custLinFactNeighborY="-55932">
        <dgm:presLayoutVars>
          <dgm:chMax val="1"/>
          <dgm:chPref val="1"/>
          <dgm:bulletEnabled val="1"/>
        </dgm:presLayoutVars>
      </dgm:prSet>
      <dgm:spPr/>
      <dgm:t>
        <a:bodyPr/>
        <a:lstStyle/>
        <a:p>
          <a:endParaRPr lang="es-EC"/>
        </a:p>
      </dgm:t>
    </dgm:pt>
    <dgm:pt modelId="{C52BFD3A-EC06-4EDD-A085-4EF009B17631}" type="pres">
      <dgm:prSet presAssocID="{BFF786D7-905B-4275-ADEB-33D6F33E4617}" presName="Accent2" presStyleCnt="0"/>
      <dgm:spPr/>
    </dgm:pt>
    <dgm:pt modelId="{9FAF66C5-B770-4DEA-8F1E-A5F90D4854B3}" type="pres">
      <dgm:prSet presAssocID="{BFF786D7-905B-4275-ADEB-33D6F33E4617}" presName="Accent" presStyleLbl="node1" presStyleIdx="1" presStyleCnt="3" custLinFactNeighborX="538" custLinFactNeighborY="8070"/>
      <dgm:spPr/>
    </dgm:pt>
    <dgm:pt modelId="{0D4BDCA1-064E-4D6D-8221-4561538BCAFA}" type="pres">
      <dgm:prSet presAssocID="{BFF786D7-905B-4275-ADEB-33D6F33E4617}" presName="Parent2" presStyleLbl="revTx" presStyleIdx="1" presStyleCnt="3" custLinFactNeighborX="2217" custLinFactNeighborY="21585">
        <dgm:presLayoutVars>
          <dgm:chMax val="1"/>
          <dgm:chPref val="1"/>
          <dgm:bulletEnabled val="1"/>
        </dgm:presLayoutVars>
      </dgm:prSet>
      <dgm:spPr/>
      <dgm:t>
        <a:bodyPr/>
        <a:lstStyle/>
        <a:p>
          <a:endParaRPr lang="es-EC"/>
        </a:p>
      </dgm:t>
    </dgm:pt>
    <dgm:pt modelId="{1473C3F7-F64F-40AD-9387-8CCA00C6F0A4}" type="pres">
      <dgm:prSet presAssocID="{11392FF6-5753-4D8A-93E0-7624527410DE}" presName="Accent3" presStyleCnt="0"/>
      <dgm:spPr/>
    </dgm:pt>
    <dgm:pt modelId="{DC89D4FB-C2DE-47B3-9C69-460FD182CC9F}" type="pres">
      <dgm:prSet presAssocID="{11392FF6-5753-4D8A-93E0-7624527410DE}" presName="Accent" presStyleLbl="node1" presStyleIdx="2" presStyleCnt="3" custLinFactNeighborX="13" custLinFactNeighborY="45594"/>
      <dgm:spPr/>
    </dgm:pt>
    <dgm:pt modelId="{9D537E03-5D1B-432A-B84B-D7048F3F2684}" type="pres">
      <dgm:prSet presAssocID="{11392FF6-5753-4D8A-93E0-7624527410DE}" presName="Parent3" presStyleLbl="revTx" presStyleIdx="2" presStyleCnt="3" custLinFactY="29375" custLinFactNeighborX="301" custLinFactNeighborY="100000">
        <dgm:presLayoutVars>
          <dgm:chMax val="1"/>
          <dgm:chPref val="1"/>
          <dgm:bulletEnabled val="1"/>
        </dgm:presLayoutVars>
      </dgm:prSet>
      <dgm:spPr/>
      <dgm:t>
        <a:bodyPr/>
        <a:lstStyle/>
        <a:p>
          <a:endParaRPr lang="es-EC"/>
        </a:p>
      </dgm:t>
    </dgm:pt>
  </dgm:ptLst>
  <dgm:cxnLst>
    <dgm:cxn modelId="{216F06C1-DBD3-4C90-9C05-5D422A43F61D}" type="presOf" srcId="{20271866-C6EF-48B9-B348-B76E687A1E69}" destId="{D5F067FF-80B5-49CF-A08A-7BF6261FBEC2}" srcOrd="0" destOrd="0" presId="urn:microsoft.com/office/officeart/2009/layout/CircleArrowProcess"/>
    <dgm:cxn modelId="{F374620D-7C3F-4A63-9EDA-5B221E3C5B98}" srcId="{DD92F57B-11B9-41D8-8A05-E969129A68E6}" destId="{20271866-C6EF-48B9-B348-B76E687A1E69}" srcOrd="0" destOrd="0" parTransId="{D5F2C405-B0FC-4CDC-9D50-091756CEF028}" sibTransId="{AF60C931-5AD6-43D0-AA39-E3052142A761}"/>
    <dgm:cxn modelId="{A2560420-A517-4820-8919-97D93436B30F}" type="presOf" srcId="{DD92F57B-11B9-41D8-8A05-E969129A68E6}" destId="{4E469FFF-B9D8-4F16-BB68-AF9478D5FABC}" srcOrd="0" destOrd="0" presId="urn:microsoft.com/office/officeart/2009/layout/CircleArrowProcess"/>
    <dgm:cxn modelId="{A646679B-6FEC-4994-80A3-BF3BDD0307C2}" type="presOf" srcId="{BFF786D7-905B-4275-ADEB-33D6F33E4617}" destId="{0D4BDCA1-064E-4D6D-8221-4561538BCAFA}" srcOrd="0" destOrd="0" presId="urn:microsoft.com/office/officeart/2009/layout/CircleArrowProcess"/>
    <dgm:cxn modelId="{7AAFB266-FD98-48E7-BBD5-C13F02D5A54A}" srcId="{DD92F57B-11B9-41D8-8A05-E969129A68E6}" destId="{11392FF6-5753-4D8A-93E0-7624527410DE}" srcOrd="2" destOrd="0" parTransId="{F0D8E72C-695F-489A-9E8E-01BB129685C9}" sibTransId="{537672D6-7623-4EEA-87CE-6A5B8460BCDC}"/>
    <dgm:cxn modelId="{EA74C35A-7B6B-4D74-AD34-9CBDF1D7B979}" srcId="{DD92F57B-11B9-41D8-8A05-E969129A68E6}" destId="{BFF786D7-905B-4275-ADEB-33D6F33E4617}" srcOrd="1" destOrd="0" parTransId="{468DF99A-1FC1-4F11-B241-E3DD78677D09}" sibTransId="{62F139B7-C086-46F5-854F-A6C57606D2B4}"/>
    <dgm:cxn modelId="{499EF154-776C-49DD-A2E8-2312365C5EAD}" type="presOf" srcId="{11392FF6-5753-4D8A-93E0-7624527410DE}" destId="{9D537E03-5D1B-432A-B84B-D7048F3F2684}" srcOrd="0" destOrd="0" presId="urn:microsoft.com/office/officeart/2009/layout/CircleArrowProcess"/>
    <dgm:cxn modelId="{167EBE49-C14A-47A5-9A80-25F3D9A6B607}" type="presParOf" srcId="{4E469FFF-B9D8-4F16-BB68-AF9478D5FABC}" destId="{B9A5D415-4F09-474D-B667-02767093BA00}" srcOrd="0" destOrd="0" presId="urn:microsoft.com/office/officeart/2009/layout/CircleArrowProcess"/>
    <dgm:cxn modelId="{9F041FFA-7445-437F-B763-A7DF48DCDF7C}" type="presParOf" srcId="{B9A5D415-4F09-474D-B667-02767093BA00}" destId="{417DCF22-B2ED-4F27-AD32-A817CC11AC32}" srcOrd="0" destOrd="0" presId="urn:microsoft.com/office/officeart/2009/layout/CircleArrowProcess"/>
    <dgm:cxn modelId="{53E7D87F-C9D5-417B-B42F-2D3B764C99DF}" type="presParOf" srcId="{4E469FFF-B9D8-4F16-BB68-AF9478D5FABC}" destId="{D5F067FF-80B5-49CF-A08A-7BF6261FBEC2}" srcOrd="1" destOrd="0" presId="urn:microsoft.com/office/officeart/2009/layout/CircleArrowProcess"/>
    <dgm:cxn modelId="{D6B12156-83D5-474E-B52F-AD9D82B137A1}" type="presParOf" srcId="{4E469FFF-B9D8-4F16-BB68-AF9478D5FABC}" destId="{C52BFD3A-EC06-4EDD-A085-4EF009B17631}" srcOrd="2" destOrd="0" presId="urn:microsoft.com/office/officeart/2009/layout/CircleArrowProcess"/>
    <dgm:cxn modelId="{34EC7C1C-DEEA-447F-8BC2-66D7D01D8898}" type="presParOf" srcId="{C52BFD3A-EC06-4EDD-A085-4EF009B17631}" destId="{9FAF66C5-B770-4DEA-8F1E-A5F90D4854B3}" srcOrd="0" destOrd="0" presId="urn:microsoft.com/office/officeart/2009/layout/CircleArrowProcess"/>
    <dgm:cxn modelId="{B8B01D67-47F9-4065-9E46-B1B8F0389F61}" type="presParOf" srcId="{4E469FFF-B9D8-4F16-BB68-AF9478D5FABC}" destId="{0D4BDCA1-064E-4D6D-8221-4561538BCAFA}" srcOrd="3" destOrd="0" presId="urn:microsoft.com/office/officeart/2009/layout/CircleArrowProcess"/>
    <dgm:cxn modelId="{B7598897-FD63-4344-BEF8-6CA3C9C8D221}" type="presParOf" srcId="{4E469FFF-B9D8-4F16-BB68-AF9478D5FABC}" destId="{1473C3F7-F64F-40AD-9387-8CCA00C6F0A4}" srcOrd="4" destOrd="0" presId="urn:microsoft.com/office/officeart/2009/layout/CircleArrowProcess"/>
    <dgm:cxn modelId="{2567A93A-6889-4DA3-89DB-51C89CA78561}" type="presParOf" srcId="{1473C3F7-F64F-40AD-9387-8CCA00C6F0A4}" destId="{DC89D4FB-C2DE-47B3-9C69-460FD182CC9F}" srcOrd="0" destOrd="0" presId="urn:microsoft.com/office/officeart/2009/layout/CircleArrowProcess"/>
    <dgm:cxn modelId="{3EF1112D-C230-4AAB-A08B-E553F228ABCF}" type="presParOf" srcId="{4E469FFF-B9D8-4F16-BB68-AF9478D5FABC}" destId="{9D537E03-5D1B-432A-B84B-D7048F3F2684}" srcOrd="5"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C57016F-D101-46B3-95C8-2D00110BF478}" type="doc">
      <dgm:prSet loTypeId="urn:microsoft.com/office/officeart/2005/8/layout/arrow2" loCatId="process" qsTypeId="urn:microsoft.com/office/officeart/2005/8/quickstyle/simple1" qsCatId="simple" csTypeId="urn:microsoft.com/office/officeart/2005/8/colors/colorful2" csCatId="colorful" phldr="1"/>
      <dgm:spPr/>
    </dgm:pt>
    <dgm:pt modelId="{A8A6E915-AF4B-4D3B-953F-E7E1C9177350}">
      <dgm:prSet phldrT="[Texto]"/>
      <dgm:spPr/>
      <dgm:t>
        <a:bodyPr/>
        <a:lstStyle/>
        <a:p>
          <a:r>
            <a:rPr lang="es-ES" dirty="0" smtClean="0"/>
            <a:t>2012 – Superintendencia de economía popular y solidaria</a:t>
          </a:r>
          <a:endParaRPr lang="es-EC" dirty="0"/>
        </a:p>
      </dgm:t>
    </dgm:pt>
    <dgm:pt modelId="{ADCB1A30-CADA-44FB-AB2C-29FDEF969885}" type="parTrans" cxnId="{94158AB3-07E9-4BDB-839A-C5ACD933675D}">
      <dgm:prSet/>
      <dgm:spPr/>
      <dgm:t>
        <a:bodyPr/>
        <a:lstStyle/>
        <a:p>
          <a:endParaRPr lang="es-EC"/>
        </a:p>
      </dgm:t>
    </dgm:pt>
    <dgm:pt modelId="{033EE8F2-4C71-40B5-B523-DB1C8F58C2FA}" type="sibTrans" cxnId="{94158AB3-07E9-4BDB-839A-C5ACD933675D}">
      <dgm:prSet/>
      <dgm:spPr/>
      <dgm:t>
        <a:bodyPr/>
        <a:lstStyle/>
        <a:p>
          <a:endParaRPr lang="es-EC"/>
        </a:p>
      </dgm:t>
    </dgm:pt>
    <dgm:pt modelId="{429F63F3-B942-45F7-A0A9-FF0EEC8C648B}">
      <dgm:prSet phldrT="[Texto]"/>
      <dgm:spPr/>
      <dgm:t>
        <a:bodyPr/>
        <a:lstStyle/>
        <a:p>
          <a:r>
            <a:rPr lang="es-ES" dirty="0" smtClean="0"/>
            <a:t>2013 – </a:t>
          </a:r>
        </a:p>
        <a:p>
          <a:r>
            <a:rPr lang="es-ES" dirty="0" smtClean="0"/>
            <a:t>Regulación 3.259 cooperativas</a:t>
          </a:r>
        </a:p>
        <a:p>
          <a:r>
            <a:rPr lang="es-ES" dirty="0" smtClean="0"/>
            <a:t>2.839 asociaciones del sector</a:t>
          </a:r>
        </a:p>
      </dgm:t>
    </dgm:pt>
    <dgm:pt modelId="{3E9F79A0-5615-485C-BC0E-6E71D1AAA4FA}" type="parTrans" cxnId="{63A1584B-B675-44A1-8837-16D9D1EAC813}">
      <dgm:prSet/>
      <dgm:spPr/>
      <dgm:t>
        <a:bodyPr/>
        <a:lstStyle/>
        <a:p>
          <a:endParaRPr lang="es-EC"/>
        </a:p>
      </dgm:t>
    </dgm:pt>
    <dgm:pt modelId="{811E304C-DFE2-48A5-8DFF-9DF93233305B}" type="sibTrans" cxnId="{63A1584B-B675-44A1-8837-16D9D1EAC813}">
      <dgm:prSet/>
      <dgm:spPr/>
      <dgm:t>
        <a:bodyPr/>
        <a:lstStyle/>
        <a:p>
          <a:endParaRPr lang="es-EC"/>
        </a:p>
      </dgm:t>
    </dgm:pt>
    <dgm:pt modelId="{21BFD593-6420-4246-9C5E-F05660FF28FE}">
      <dgm:prSet phldrT="[Texto]"/>
      <dgm:spPr/>
      <dgm:t>
        <a:bodyPr/>
        <a:lstStyle/>
        <a:p>
          <a:r>
            <a:rPr lang="es-ES" dirty="0" smtClean="0"/>
            <a:t>“No son especialmente sensibles de sufrir crisis” (SEPS, 2013, pág.19)</a:t>
          </a:r>
          <a:endParaRPr lang="es-EC" dirty="0"/>
        </a:p>
      </dgm:t>
    </dgm:pt>
    <dgm:pt modelId="{28AA7922-CE44-4F96-BFA8-0EF1BC255FC1}" type="parTrans" cxnId="{532F0185-1FB5-4BDA-BF8F-04A754C74AC2}">
      <dgm:prSet/>
      <dgm:spPr/>
      <dgm:t>
        <a:bodyPr/>
        <a:lstStyle/>
        <a:p>
          <a:endParaRPr lang="es-EC"/>
        </a:p>
      </dgm:t>
    </dgm:pt>
    <dgm:pt modelId="{2A459365-0230-411E-9945-F83D11CB9994}" type="sibTrans" cxnId="{532F0185-1FB5-4BDA-BF8F-04A754C74AC2}">
      <dgm:prSet/>
      <dgm:spPr/>
      <dgm:t>
        <a:bodyPr/>
        <a:lstStyle/>
        <a:p>
          <a:endParaRPr lang="es-EC"/>
        </a:p>
      </dgm:t>
    </dgm:pt>
    <dgm:pt modelId="{3D2EAF54-A291-4B3B-9672-89336B0912F2}" type="pres">
      <dgm:prSet presAssocID="{2C57016F-D101-46B3-95C8-2D00110BF478}" presName="arrowDiagram" presStyleCnt="0">
        <dgm:presLayoutVars>
          <dgm:chMax val="5"/>
          <dgm:dir/>
          <dgm:resizeHandles val="exact"/>
        </dgm:presLayoutVars>
      </dgm:prSet>
      <dgm:spPr/>
    </dgm:pt>
    <dgm:pt modelId="{A3339705-AA95-450F-908A-D3D36921C429}" type="pres">
      <dgm:prSet presAssocID="{2C57016F-D101-46B3-95C8-2D00110BF478}" presName="arrow" presStyleLbl="bgShp" presStyleIdx="0" presStyleCnt="1"/>
      <dgm:spPr/>
    </dgm:pt>
    <dgm:pt modelId="{1BB6F579-0F6E-4191-BDB6-681D62820B71}" type="pres">
      <dgm:prSet presAssocID="{2C57016F-D101-46B3-95C8-2D00110BF478}" presName="arrowDiagram3" presStyleCnt="0"/>
      <dgm:spPr/>
    </dgm:pt>
    <dgm:pt modelId="{89845951-6BEE-44D9-963A-6EA67260BB9F}" type="pres">
      <dgm:prSet presAssocID="{A8A6E915-AF4B-4D3B-953F-E7E1C9177350}" presName="bullet3a" presStyleLbl="node1" presStyleIdx="0" presStyleCnt="3"/>
      <dgm:spPr/>
    </dgm:pt>
    <dgm:pt modelId="{9D390F10-6E87-4D35-B7F8-C186A6108C0B}" type="pres">
      <dgm:prSet presAssocID="{A8A6E915-AF4B-4D3B-953F-E7E1C9177350}" presName="textBox3a" presStyleLbl="revTx" presStyleIdx="0" presStyleCnt="3">
        <dgm:presLayoutVars>
          <dgm:bulletEnabled val="1"/>
        </dgm:presLayoutVars>
      </dgm:prSet>
      <dgm:spPr/>
      <dgm:t>
        <a:bodyPr/>
        <a:lstStyle/>
        <a:p>
          <a:endParaRPr lang="es-EC"/>
        </a:p>
      </dgm:t>
    </dgm:pt>
    <dgm:pt modelId="{D8628C60-77B7-4484-9BF3-A0D5EF989F28}" type="pres">
      <dgm:prSet presAssocID="{429F63F3-B942-45F7-A0A9-FF0EEC8C648B}" presName="bullet3b" presStyleLbl="node1" presStyleIdx="1" presStyleCnt="3"/>
      <dgm:spPr/>
    </dgm:pt>
    <dgm:pt modelId="{ABF8209B-2B5B-407D-BB7C-64DD77059432}" type="pres">
      <dgm:prSet presAssocID="{429F63F3-B942-45F7-A0A9-FF0EEC8C648B}" presName="textBox3b" presStyleLbl="revTx" presStyleIdx="1" presStyleCnt="3">
        <dgm:presLayoutVars>
          <dgm:bulletEnabled val="1"/>
        </dgm:presLayoutVars>
      </dgm:prSet>
      <dgm:spPr/>
      <dgm:t>
        <a:bodyPr/>
        <a:lstStyle/>
        <a:p>
          <a:endParaRPr lang="es-EC"/>
        </a:p>
      </dgm:t>
    </dgm:pt>
    <dgm:pt modelId="{0655B862-6236-43C3-8BC3-5981D7844C7C}" type="pres">
      <dgm:prSet presAssocID="{21BFD593-6420-4246-9C5E-F05660FF28FE}" presName="bullet3c" presStyleLbl="node1" presStyleIdx="2" presStyleCnt="3"/>
      <dgm:spPr/>
    </dgm:pt>
    <dgm:pt modelId="{EE6797A5-06C7-42A6-B380-79DCBC830EDB}" type="pres">
      <dgm:prSet presAssocID="{21BFD593-6420-4246-9C5E-F05660FF28FE}" presName="textBox3c" presStyleLbl="revTx" presStyleIdx="2" presStyleCnt="3">
        <dgm:presLayoutVars>
          <dgm:bulletEnabled val="1"/>
        </dgm:presLayoutVars>
      </dgm:prSet>
      <dgm:spPr/>
      <dgm:t>
        <a:bodyPr/>
        <a:lstStyle/>
        <a:p>
          <a:endParaRPr lang="es-EC"/>
        </a:p>
      </dgm:t>
    </dgm:pt>
  </dgm:ptLst>
  <dgm:cxnLst>
    <dgm:cxn modelId="{B9793084-A9C0-48EC-903A-4657D00E11B4}" type="presOf" srcId="{A8A6E915-AF4B-4D3B-953F-E7E1C9177350}" destId="{9D390F10-6E87-4D35-B7F8-C186A6108C0B}" srcOrd="0" destOrd="0" presId="urn:microsoft.com/office/officeart/2005/8/layout/arrow2"/>
    <dgm:cxn modelId="{532F0185-1FB5-4BDA-BF8F-04A754C74AC2}" srcId="{2C57016F-D101-46B3-95C8-2D00110BF478}" destId="{21BFD593-6420-4246-9C5E-F05660FF28FE}" srcOrd="2" destOrd="0" parTransId="{28AA7922-CE44-4F96-BFA8-0EF1BC255FC1}" sibTransId="{2A459365-0230-411E-9945-F83D11CB9994}"/>
    <dgm:cxn modelId="{7691DB84-F44D-4D23-8787-A2C85868F265}" type="presOf" srcId="{21BFD593-6420-4246-9C5E-F05660FF28FE}" destId="{EE6797A5-06C7-42A6-B380-79DCBC830EDB}" srcOrd="0" destOrd="0" presId="urn:microsoft.com/office/officeart/2005/8/layout/arrow2"/>
    <dgm:cxn modelId="{8F8DB853-1961-43D6-BAA7-BB2F9B10A967}" type="presOf" srcId="{429F63F3-B942-45F7-A0A9-FF0EEC8C648B}" destId="{ABF8209B-2B5B-407D-BB7C-64DD77059432}" srcOrd="0" destOrd="0" presId="urn:microsoft.com/office/officeart/2005/8/layout/arrow2"/>
    <dgm:cxn modelId="{63A1584B-B675-44A1-8837-16D9D1EAC813}" srcId="{2C57016F-D101-46B3-95C8-2D00110BF478}" destId="{429F63F3-B942-45F7-A0A9-FF0EEC8C648B}" srcOrd="1" destOrd="0" parTransId="{3E9F79A0-5615-485C-BC0E-6E71D1AAA4FA}" sibTransId="{811E304C-DFE2-48A5-8DFF-9DF93233305B}"/>
    <dgm:cxn modelId="{94158AB3-07E9-4BDB-839A-C5ACD933675D}" srcId="{2C57016F-D101-46B3-95C8-2D00110BF478}" destId="{A8A6E915-AF4B-4D3B-953F-E7E1C9177350}" srcOrd="0" destOrd="0" parTransId="{ADCB1A30-CADA-44FB-AB2C-29FDEF969885}" sibTransId="{033EE8F2-4C71-40B5-B523-DB1C8F58C2FA}"/>
    <dgm:cxn modelId="{E99EC1D0-A68C-438F-9DAF-449FE5E7314F}" type="presOf" srcId="{2C57016F-D101-46B3-95C8-2D00110BF478}" destId="{3D2EAF54-A291-4B3B-9672-89336B0912F2}" srcOrd="0" destOrd="0" presId="urn:microsoft.com/office/officeart/2005/8/layout/arrow2"/>
    <dgm:cxn modelId="{D7D55DA2-B042-4667-A161-644716010A53}" type="presParOf" srcId="{3D2EAF54-A291-4B3B-9672-89336B0912F2}" destId="{A3339705-AA95-450F-908A-D3D36921C429}" srcOrd="0" destOrd="0" presId="urn:microsoft.com/office/officeart/2005/8/layout/arrow2"/>
    <dgm:cxn modelId="{E996A9B1-C83F-4A03-A18E-B64BC41C8773}" type="presParOf" srcId="{3D2EAF54-A291-4B3B-9672-89336B0912F2}" destId="{1BB6F579-0F6E-4191-BDB6-681D62820B71}" srcOrd="1" destOrd="0" presId="urn:microsoft.com/office/officeart/2005/8/layout/arrow2"/>
    <dgm:cxn modelId="{FE981724-0CFA-4382-919F-C0BE25FC83A8}" type="presParOf" srcId="{1BB6F579-0F6E-4191-BDB6-681D62820B71}" destId="{89845951-6BEE-44D9-963A-6EA67260BB9F}" srcOrd="0" destOrd="0" presId="urn:microsoft.com/office/officeart/2005/8/layout/arrow2"/>
    <dgm:cxn modelId="{3E042938-022E-4233-BAA4-32EEEDB808A9}" type="presParOf" srcId="{1BB6F579-0F6E-4191-BDB6-681D62820B71}" destId="{9D390F10-6E87-4D35-B7F8-C186A6108C0B}" srcOrd="1" destOrd="0" presId="urn:microsoft.com/office/officeart/2005/8/layout/arrow2"/>
    <dgm:cxn modelId="{B0B28D25-0544-42E9-9241-FCFB1DD80D1D}" type="presParOf" srcId="{1BB6F579-0F6E-4191-BDB6-681D62820B71}" destId="{D8628C60-77B7-4484-9BF3-A0D5EF989F28}" srcOrd="2" destOrd="0" presId="urn:microsoft.com/office/officeart/2005/8/layout/arrow2"/>
    <dgm:cxn modelId="{8C98246D-6271-4D38-BE4A-6DBD2FE64C84}" type="presParOf" srcId="{1BB6F579-0F6E-4191-BDB6-681D62820B71}" destId="{ABF8209B-2B5B-407D-BB7C-64DD77059432}" srcOrd="3" destOrd="0" presId="urn:microsoft.com/office/officeart/2005/8/layout/arrow2"/>
    <dgm:cxn modelId="{1BC0B83C-66DA-495C-A4A2-96CF63EED913}" type="presParOf" srcId="{1BB6F579-0F6E-4191-BDB6-681D62820B71}" destId="{0655B862-6236-43C3-8BC3-5981D7844C7C}" srcOrd="4" destOrd="0" presId="urn:microsoft.com/office/officeart/2005/8/layout/arrow2"/>
    <dgm:cxn modelId="{B1BEBD6D-DF5D-4740-BBBD-2C605D0E9220}" type="presParOf" srcId="{1BB6F579-0F6E-4191-BDB6-681D62820B71}" destId="{EE6797A5-06C7-42A6-B380-79DCBC830EDB}" srcOrd="5" destOrd="0" presId="urn:microsoft.com/office/officeart/2005/8/layout/arrow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FEC9662-F7FD-4698-BEAE-4A21BACB3B78}" type="doc">
      <dgm:prSet loTypeId="urn:microsoft.com/office/officeart/2008/layout/HexagonCluster" loCatId="relationship" qsTypeId="urn:microsoft.com/office/officeart/2005/8/quickstyle/simple1" qsCatId="simple" csTypeId="urn:microsoft.com/office/officeart/2005/8/colors/colorful5" csCatId="colorful" phldr="1"/>
      <dgm:spPr/>
      <dgm:t>
        <a:bodyPr/>
        <a:lstStyle/>
        <a:p>
          <a:endParaRPr lang="es-EC"/>
        </a:p>
      </dgm:t>
    </dgm:pt>
    <dgm:pt modelId="{2143AEE0-1D8F-4A36-8C15-E47B3B22D125}">
      <dgm:prSet phldrT="[Texto]"/>
      <dgm:spPr/>
      <dgm:t>
        <a:bodyPr/>
        <a:lstStyle/>
        <a:p>
          <a:r>
            <a:rPr lang="es-ES" dirty="0" smtClean="0">
              <a:solidFill>
                <a:schemeClr val="tx1"/>
              </a:solidFill>
              <a:latin typeface="Arial" panose="020B0604020202020204" pitchFamily="34" charset="0"/>
              <a:cs typeface="Arial" panose="020B0604020202020204" pitchFamily="34" charset="0"/>
            </a:rPr>
            <a:t>Tipo de cooperativa</a:t>
          </a:r>
          <a:endParaRPr lang="es-EC" dirty="0">
            <a:solidFill>
              <a:schemeClr val="tx1"/>
            </a:solidFill>
            <a:latin typeface="Arial" panose="020B0604020202020204" pitchFamily="34" charset="0"/>
            <a:cs typeface="Arial" panose="020B0604020202020204" pitchFamily="34" charset="0"/>
          </a:endParaRPr>
        </a:p>
      </dgm:t>
    </dgm:pt>
    <dgm:pt modelId="{63ED6A3C-222D-4780-A1C8-890A6043A329}" type="parTrans" cxnId="{F880A57D-710F-4F54-844A-620831395B69}">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93FF05B6-7E8C-415E-9133-AC52120B842C}" type="sibTrans" cxnId="{F880A57D-710F-4F54-844A-620831395B69}">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t>
        <a:bodyPr/>
        <a:lstStyle/>
        <a:p>
          <a:endParaRPr lang="es-EC">
            <a:solidFill>
              <a:schemeClr val="tx1"/>
            </a:solidFill>
            <a:latin typeface="Arial" panose="020B0604020202020204" pitchFamily="34" charset="0"/>
            <a:cs typeface="Arial" panose="020B0604020202020204" pitchFamily="34" charset="0"/>
          </a:endParaRPr>
        </a:p>
      </dgm:t>
    </dgm:pt>
    <dgm:pt modelId="{2E0C0E7D-4871-4944-9127-D3D7530096B6}">
      <dgm:prSet phldrT="[Texto]"/>
      <dgm:spPr/>
      <dgm:t>
        <a:bodyPr/>
        <a:lstStyle/>
        <a:p>
          <a:r>
            <a:rPr lang="es-ES" dirty="0" smtClean="0">
              <a:solidFill>
                <a:schemeClr val="tx1"/>
              </a:solidFill>
              <a:latin typeface="Arial" panose="020B0604020202020204" pitchFamily="34" charset="0"/>
              <a:cs typeface="Arial" panose="020B0604020202020204" pitchFamily="34" charset="0"/>
            </a:rPr>
            <a:t>Cultura</a:t>
          </a:r>
          <a:endParaRPr lang="es-EC" dirty="0">
            <a:solidFill>
              <a:schemeClr val="tx1"/>
            </a:solidFill>
            <a:latin typeface="Arial" panose="020B0604020202020204" pitchFamily="34" charset="0"/>
            <a:cs typeface="Arial" panose="020B0604020202020204" pitchFamily="34" charset="0"/>
          </a:endParaRPr>
        </a:p>
      </dgm:t>
    </dgm:pt>
    <dgm:pt modelId="{B946D54F-E0AF-4581-927B-C815D6FBA546}" type="parTrans" cxnId="{4423D9BC-D27B-4E2D-96C5-0F540BFA03E4}">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6CB281E2-556B-40CC-9EB7-23FD60C0907B}" type="sibTrans" cxnId="{4423D9BC-D27B-4E2D-96C5-0F540BFA03E4}">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t>
        <a:bodyPr/>
        <a:lstStyle/>
        <a:p>
          <a:endParaRPr lang="es-EC">
            <a:solidFill>
              <a:schemeClr val="tx1"/>
            </a:solidFill>
            <a:latin typeface="Arial" panose="020B0604020202020204" pitchFamily="34" charset="0"/>
            <a:cs typeface="Arial" panose="020B0604020202020204" pitchFamily="34" charset="0"/>
          </a:endParaRPr>
        </a:p>
      </dgm:t>
    </dgm:pt>
    <dgm:pt modelId="{8B040DB2-B3D4-4B14-9791-50FB79D0DB37}">
      <dgm:prSet phldrT="[Texto]"/>
      <dgm:spPr/>
      <dgm:t>
        <a:bodyPr/>
        <a:lstStyle/>
        <a:p>
          <a:r>
            <a:rPr lang="es-ES" dirty="0" smtClean="0">
              <a:solidFill>
                <a:schemeClr val="tx1"/>
              </a:solidFill>
              <a:latin typeface="Arial" panose="020B0604020202020204" pitchFamily="34" charset="0"/>
              <a:cs typeface="Arial" panose="020B0604020202020204" pitchFamily="34" charset="0"/>
            </a:rPr>
            <a:t>232 indicadores</a:t>
          </a:r>
          <a:endParaRPr lang="es-EC" dirty="0">
            <a:solidFill>
              <a:schemeClr val="tx1"/>
            </a:solidFill>
            <a:latin typeface="Arial" panose="020B0604020202020204" pitchFamily="34" charset="0"/>
            <a:cs typeface="Arial" panose="020B0604020202020204" pitchFamily="34" charset="0"/>
          </a:endParaRPr>
        </a:p>
      </dgm:t>
    </dgm:pt>
    <dgm:pt modelId="{D889ED1E-472B-45EF-976A-C8F0380A6B77}" type="sibTrans" cxnId="{1AD8A285-C6FE-46AA-8745-E49A6E1E978C}">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t>
        <a:bodyPr/>
        <a:lstStyle/>
        <a:p>
          <a:endParaRPr lang="es-EC">
            <a:solidFill>
              <a:schemeClr val="tx1"/>
            </a:solidFill>
            <a:latin typeface="Arial" panose="020B0604020202020204" pitchFamily="34" charset="0"/>
            <a:cs typeface="Arial" panose="020B0604020202020204" pitchFamily="34" charset="0"/>
          </a:endParaRPr>
        </a:p>
      </dgm:t>
    </dgm:pt>
    <dgm:pt modelId="{AEE38024-E6B9-43BE-8BCA-C9B95AF908AE}" type="parTrans" cxnId="{1AD8A285-C6FE-46AA-8745-E49A6E1E978C}">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EDD9B682-97D3-4E3C-ADFA-6C88E6FFEEB7}">
      <dgm:prSet phldrT="[Texto]"/>
      <dgm:spPr/>
      <dgm:t>
        <a:bodyPr/>
        <a:lstStyle/>
        <a:p>
          <a:r>
            <a:rPr lang="es-ES" dirty="0" smtClean="0">
              <a:solidFill>
                <a:schemeClr val="tx1"/>
              </a:solidFill>
              <a:latin typeface="Arial" panose="020B0604020202020204" pitchFamily="34" charset="0"/>
              <a:cs typeface="Arial" panose="020B0604020202020204" pitchFamily="34" charset="0"/>
            </a:rPr>
            <a:t>Modelo de buen gobierno cooperativo</a:t>
          </a:r>
          <a:endParaRPr lang="es-EC" dirty="0">
            <a:solidFill>
              <a:schemeClr val="tx1"/>
            </a:solidFill>
            <a:latin typeface="Arial" panose="020B0604020202020204" pitchFamily="34" charset="0"/>
            <a:cs typeface="Arial" panose="020B0604020202020204" pitchFamily="34" charset="0"/>
          </a:endParaRPr>
        </a:p>
      </dgm:t>
    </dgm:pt>
    <dgm:pt modelId="{2C9032D3-9EA6-4306-9726-58C1137B357C}" type="sibTrans" cxnId="{A910FFB3-98AE-435A-864E-8AB7FA882014}">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8000" r="-18000"/>
          </a:stretch>
        </a:blipFill>
      </dgm:spPr>
      <dgm:t>
        <a:bodyPr/>
        <a:lstStyle/>
        <a:p>
          <a:endParaRPr lang="es-EC">
            <a:solidFill>
              <a:schemeClr val="tx1"/>
            </a:solidFill>
            <a:latin typeface="Arial" panose="020B0604020202020204" pitchFamily="34" charset="0"/>
            <a:cs typeface="Arial" panose="020B0604020202020204" pitchFamily="34" charset="0"/>
          </a:endParaRPr>
        </a:p>
      </dgm:t>
    </dgm:pt>
    <dgm:pt modelId="{BEDCD0D0-A4FA-486E-8F79-6A05F7A4E13A}" type="parTrans" cxnId="{A910FFB3-98AE-435A-864E-8AB7FA882014}">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2BABCEF7-6DBB-48A1-AF00-B9FDCF4B066B}" type="pres">
      <dgm:prSet presAssocID="{AFEC9662-F7FD-4698-BEAE-4A21BACB3B78}" presName="Name0" presStyleCnt="0">
        <dgm:presLayoutVars>
          <dgm:chMax val="21"/>
          <dgm:chPref val="21"/>
        </dgm:presLayoutVars>
      </dgm:prSet>
      <dgm:spPr/>
      <dgm:t>
        <a:bodyPr/>
        <a:lstStyle/>
        <a:p>
          <a:endParaRPr lang="es-EC"/>
        </a:p>
      </dgm:t>
    </dgm:pt>
    <dgm:pt modelId="{C03E454E-0D87-4302-857C-039D8CB749C6}" type="pres">
      <dgm:prSet presAssocID="{2143AEE0-1D8F-4A36-8C15-E47B3B22D125}" presName="text1" presStyleCnt="0"/>
      <dgm:spPr/>
    </dgm:pt>
    <dgm:pt modelId="{C33D7D52-655F-4CEF-BB4F-1308568475BE}" type="pres">
      <dgm:prSet presAssocID="{2143AEE0-1D8F-4A36-8C15-E47B3B22D125}" presName="textRepeatNode" presStyleLbl="alignNode1" presStyleIdx="0" presStyleCnt="4">
        <dgm:presLayoutVars>
          <dgm:chMax val="0"/>
          <dgm:chPref val="0"/>
          <dgm:bulletEnabled val="1"/>
        </dgm:presLayoutVars>
      </dgm:prSet>
      <dgm:spPr/>
      <dgm:t>
        <a:bodyPr/>
        <a:lstStyle/>
        <a:p>
          <a:endParaRPr lang="es-EC"/>
        </a:p>
      </dgm:t>
    </dgm:pt>
    <dgm:pt modelId="{EA550EAE-003A-49E4-86F1-BAEBBDEBC3F6}" type="pres">
      <dgm:prSet presAssocID="{2143AEE0-1D8F-4A36-8C15-E47B3B22D125}" presName="textaccent1" presStyleCnt="0"/>
      <dgm:spPr/>
    </dgm:pt>
    <dgm:pt modelId="{B0DDDAB4-D542-4B8C-BE54-CA74D87BED94}" type="pres">
      <dgm:prSet presAssocID="{2143AEE0-1D8F-4A36-8C15-E47B3B22D125}" presName="accentRepeatNode" presStyleLbl="solidAlignAcc1" presStyleIdx="0" presStyleCnt="8"/>
      <dgm:spPr/>
    </dgm:pt>
    <dgm:pt modelId="{FF0CA478-3FE1-4ED5-B7C0-5D1955BD22DA}" type="pres">
      <dgm:prSet presAssocID="{93FF05B6-7E8C-415E-9133-AC52120B842C}" presName="image1" presStyleCnt="0"/>
      <dgm:spPr/>
    </dgm:pt>
    <dgm:pt modelId="{EF581EC5-740B-4448-9277-F53AE8E4A4C1}" type="pres">
      <dgm:prSet presAssocID="{93FF05B6-7E8C-415E-9133-AC52120B842C}" presName="imageRepeatNode" presStyleLbl="alignAcc1" presStyleIdx="0" presStyleCnt="4"/>
      <dgm:spPr/>
      <dgm:t>
        <a:bodyPr/>
        <a:lstStyle/>
        <a:p>
          <a:endParaRPr lang="es-EC"/>
        </a:p>
      </dgm:t>
    </dgm:pt>
    <dgm:pt modelId="{E6E5367C-1489-4DB7-ADE3-80C30A87F1A0}" type="pres">
      <dgm:prSet presAssocID="{93FF05B6-7E8C-415E-9133-AC52120B842C}" presName="imageaccent1" presStyleCnt="0"/>
      <dgm:spPr/>
    </dgm:pt>
    <dgm:pt modelId="{F8A8A2CC-EF02-46CE-A5C2-4808283E1D2F}" type="pres">
      <dgm:prSet presAssocID="{93FF05B6-7E8C-415E-9133-AC52120B842C}" presName="accentRepeatNode" presStyleLbl="solidAlignAcc1" presStyleIdx="1" presStyleCnt="8"/>
      <dgm:spPr/>
    </dgm:pt>
    <dgm:pt modelId="{F8AF48EF-EA8B-4064-92CA-A7AB4DFA5482}" type="pres">
      <dgm:prSet presAssocID="{2E0C0E7D-4871-4944-9127-D3D7530096B6}" presName="text2" presStyleCnt="0"/>
      <dgm:spPr/>
    </dgm:pt>
    <dgm:pt modelId="{036B5BBE-2FF2-44EC-A202-DEBB3F743C8E}" type="pres">
      <dgm:prSet presAssocID="{2E0C0E7D-4871-4944-9127-D3D7530096B6}" presName="textRepeatNode" presStyleLbl="alignNode1" presStyleIdx="1" presStyleCnt="4">
        <dgm:presLayoutVars>
          <dgm:chMax val="0"/>
          <dgm:chPref val="0"/>
          <dgm:bulletEnabled val="1"/>
        </dgm:presLayoutVars>
      </dgm:prSet>
      <dgm:spPr/>
      <dgm:t>
        <a:bodyPr/>
        <a:lstStyle/>
        <a:p>
          <a:endParaRPr lang="es-EC"/>
        </a:p>
      </dgm:t>
    </dgm:pt>
    <dgm:pt modelId="{51589BE5-EB6D-498E-98B9-5F58132B243C}" type="pres">
      <dgm:prSet presAssocID="{2E0C0E7D-4871-4944-9127-D3D7530096B6}" presName="textaccent2" presStyleCnt="0"/>
      <dgm:spPr/>
    </dgm:pt>
    <dgm:pt modelId="{ECF856A8-3838-4642-9C31-89FE60F4A22C}" type="pres">
      <dgm:prSet presAssocID="{2E0C0E7D-4871-4944-9127-D3D7530096B6}" presName="accentRepeatNode" presStyleLbl="solidAlignAcc1" presStyleIdx="2" presStyleCnt="8"/>
      <dgm:spPr/>
    </dgm:pt>
    <dgm:pt modelId="{978B6E8E-5506-40CF-9A94-4C2427971799}" type="pres">
      <dgm:prSet presAssocID="{6CB281E2-556B-40CC-9EB7-23FD60C0907B}" presName="image2" presStyleCnt="0"/>
      <dgm:spPr/>
    </dgm:pt>
    <dgm:pt modelId="{2BAC2E8A-BCA6-4227-BB5A-1580CC749429}" type="pres">
      <dgm:prSet presAssocID="{6CB281E2-556B-40CC-9EB7-23FD60C0907B}" presName="imageRepeatNode" presStyleLbl="alignAcc1" presStyleIdx="1" presStyleCnt="4"/>
      <dgm:spPr/>
      <dgm:t>
        <a:bodyPr/>
        <a:lstStyle/>
        <a:p>
          <a:endParaRPr lang="es-EC"/>
        </a:p>
      </dgm:t>
    </dgm:pt>
    <dgm:pt modelId="{99CB1FA0-E943-4A12-AE0E-801793909731}" type="pres">
      <dgm:prSet presAssocID="{6CB281E2-556B-40CC-9EB7-23FD60C0907B}" presName="imageaccent2" presStyleCnt="0"/>
      <dgm:spPr/>
    </dgm:pt>
    <dgm:pt modelId="{D226CA82-2601-467F-B38D-80B9ABAFDF42}" type="pres">
      <dgm:prSet presAssocID="{6CB281E2-556B-40CC-9EB7-23FD60C0907B}" presName="accentRepeatNode" presStyleLbl="solidAlignAcc1" presStyleIdx="3" presStyleCnt="8"/>
      <dgm:spPr/>
    </dgm:pt>
    <dgm:pt modelId="{2D94C90E-B13C-42D5-AD9C-53F2738ECD14}" type="pres">
      <dgm:prSet presAssocID="{8B040DB2-B3D4-4B14-9791-50FB79D0DB37}" presName="text3" presStyleCnt="0"/>
      <dgm:spPr/>
    </dgm:pt>
    <dgm:pt modelId="{775D43C1-584B-4134-A464-6D346C2039B1}" type="pres">
      <dgm:prSet presAssocID="{8B040DB2-B3D4-4B14-9791-50FB79D0DB37}" presName="textRepeatNode" presStyleLbl="alignNode1" presStyleIdx="2" presStyleCnt="4">
        <dgm:presLayoutVars>
          <dgm:chMax val="0"/>
          <dgm:chPref val="0"/>
          <dgm:bulletEnabled val="1"/>
        </dgm:presLayoutVars>
      </dgm:prSet>
      <dgm:spPr/>
      <dgm:t>
        <a:bodyPr/>
        <a:lstStyle/>
        <a:p>
          <a:endParaRPr lang="es-EC"/>
        </a:p>
      </dgm:t>
    </dgm:pt>
    <dgm:pt modelId="{DA9E8299-2B44-47BE-8A86-A49FDD422F8B}" type="pres">
      <dgm:prSet presAssocID="{8B040DB2-B3D4-4B14-9791-50FB79D0DB37}" presName="textaccent3" presStyleCnt="0"/>
      <dgm:spPr/>
    </dgm:pt>
    <dgm:pt modelId="{1AC297B7-4B6F-4F18-AB9E-BA2C271959FC}" type="pres">
      <dgm:prSet presAssocID="{8B040DB2-B3D4-4B14-9791-50FB79D0DB37}" presName="accentRepeatNode" presStyleLbl="solidAlignAcc1" presStyleIdx="4" presStyleCnt="8"/>
      <dgm:spPr/>
    </dgm:pt>
    <dgm:pt modelId="{57DF58F8-3E3E-48EB-A13E-5EB7247CB0B2}" type="pres">
      <dgm:prSet presAssocID="{D889ED1E-472B-45EF-976A-C8F0380A6B77}" presName="image3" presStyleCnt="0"/>
      <dgm:spPr/>
    </dgm:pt>
    <dgm:pt modelId="{6399A98F-AF0A-4FA3-BB29-8E6001565B8A}" type="pres">
      <dgm:prSet presAssocID="{D889ED1E-472B-45EF-976A-C8F0380A6B77}" presName="imageRepeatNode" presStyleLbl="alignAcc1" presStyleIdx="2" presStyleCnt="4"/>
      <dgm:spPr/>
      <dgm:t>
        <a:bodyPr/>
        <a:lstStyle/>
        <a:p>
          <a:endParaRPr lang="es-EC"/>
        </a:p>
      </dgm:t>
    </dgm:pt>
    <dgm:pt modelId="{A77B201A-0C64-4B74-95DA-2612A5B33E27}" type="pres">
      <dgm:prSet presAssocID="{D889ED1E-472B-45EF-976A-C8F0380A6B77}" presName="imageaccent3" presStyleCnt="0"/>
      <dgm:spPr/>
    </dgm:pt>
    <dgm:pt modelId="{311489BF-3E15-4009-BDE6-FC93FABF88D2}" type="pres">
      <dgm:prSet presAssocID="{D889ED1E-472B-45EF-976A-C8F0380A6B77}" presName="accentRepeatNode" presStyleLbl="solidAlignAcc1" presStyleIdx="5" presStyleCnt="8"/>
      <dgm:spPr/>
    </dgm:pt>
    <dgm:pt modelId="{A3A31414-01DE-43F4-80C9-5CBD98DB28FD}" type="pres">
      <dgm:prSet presAssocID="{EDD9B682-97D3-4E3C-ADFA-6C88E6FFEEB7}" presName="text4" presStyleCnt="0"/>
      <dgm:spPr/>
    </dgm:pt>
    <dgm:pt modelId="{9CDBAF99-F190-490B-B847-29E3728A2284}" type="pres">
      <dgm:prSet presAssocID="{EDD9B682-97D3-4E3C-ADFA-6C88E6FFEEB7}" presName="textRepeatNode" presStyleLbl="alignNode1" presStyleIdx="3" presStyleCnt="4">
        <dgm:presLayoutVars>
          <dgm:chMax val="0"/>
          <dgm:chPref val="0"/>
          <dgm:bulletEnabled val="1"/>
        </dgm:presLayoutVars>
      </dgm:prSet>
      <dgm:spPr/>
      <dgm:t>
        <a:bodyPr/>
        <a:lstStyle/>
        <a:p>
          <a:endParaRPr lang="es-EC"/>
        </a:p>
      </dgm:t>
    </dgm:pt>
    <dgm:pt modelId="{48EBAE09-4475-4374-9A22-52046948C03D}" type="pres">
      <dgm:prSet presAssocID="{EDD9B682-97D3-4E3C-ADFA-6C88E6FFEEB7}" presName="textaccent4" presStyleCnt="0"/>
      <dgm:spPr/>
    </dgm:pt>
    <dgm:pt modelId="{FD4AF1DE-5A8D-4E6E-912A-1A95A1D077D7}" type="pres">
      <dgm:prSet presAssocID="{EDD9B682-97D3-4E3C-ADFA-6C88E6FFEEB7}" presName="accentRepeatNode" presStyleLbl="solidAlignAcc1" presStyleIdx="6" presStyleCnt="8"/>
      <dgm:spPr/>
    </dgm:pt>
    <dgm:pt modelId="{990CE49E-70A7-41D2-BF95-1DE1F263E2EE}" type="pres">
      <dgm:prSet presAssocID="{2C9032D3-9EA6-4306-9726-58C1137B357C}" presName="image4" presStyleCnt="0"/>
      <dgm:spPr/>
    </dgm:pt>
    <dgm:pt modelId="{E2AC2419-61B7-444C-A5A1-00BBAAE4CF36}" type="pres">
      <dgm:prSet presAssocID="{2C9032D3-9EA6-4306-9726-58C1137B357C}" presName="imageRepeatNode" presStyleLbl="alignAcc1" presStyleIdx="3" presStyleCnt="4"/>
      <dgm:spPr/>
      <dgm:t>
        <a:bodyPr/>
        <a:lstStyle/>
        <a:p>
          <a:endParaRPr lang="es-EC"/>
        </a:p>
      </dgm:t>
    </dgm:pt>
    <dgm:pt modelId="{71FE2D2C-EF64-45E6-ADA3-B7DB3D6E57EC}" type="pres">
      <dgm:prSet presAssocID="{2C9032D3-9EA6-4306-9726-58C1137B357C}" presName="imageaccent4" presStyleCnt="0"/>
      <dgm:spPr/>
    </dgm:pt>
    <dgm:pt modelId="{F3457DFC-C189-48B7-9352-DE99555549AB}" type="pres">
      <dgm:prSet presAssocID="{2C9032D3-9EA6-4306-9726-58C1137B357C}" presName="accentRepeatNode" presStyleLbl="solidAlignAcc1" presStyleIdx="7" presStyleCnt="8"/>
      <dgm:spPr/>
    </dgm:pt>
  </dgm:ptLst>
  <dgm:cxnLst>
    <dgm:cxn modelId="{4423D9BC-D27B-4E2D-96C5-0F540BFA03E4}" srcId="{AFEC9662-F7FD-4698-BEAE-4A21BACB3B78}" destId="{2E0C0E7D-4871-4944-9127-D3D7530096B6}" srcOrd="1" destOrd="0" parTransId="{B946D54F-E0AF-4581-927B-C815D6FBA546}" sibTransId="{6CB281E2-556B-40CC-9EB7-23FD60C0907B}"/>
    <dgm:cxn modelId="{71C4B84E-1512-4909-9CCA-B6C7AA90C89D}" type="presOf" srcId="{AFEC9662-F7FD-4698-BEAE-4A21BACB3B78}" destId="{2BABCEF7-6DBB-48A1-AF00-B9FDCF4B066B}" srcOrd="0" destOrd="0" presId="urn:microsoft.com/office/officeart/2008/layout/HexagonCluster"/>
    <dgm:cxn modelId="{E9E94D67-3287-44DB-9BF1-AC585C2249AB}" type="presOf" srcId="{8B040DB2-B3D4-4B14-9791-50FB79D0DB37}" destId="{775D43C1-584B-4134-A464-6D346C2039B1}" srcOrd="0" destOrd="0" presId="urn:microsoft.com/office/officeart/2008/layout/HexagonCluster"/>
    <dgm:cxn modelId="{36812D6D-68D1-4F47-A879-9997A8FDE96B}" type="presOf" srcId="{2143AEE0-1D8F-4A36-8C15-E47B3B22D125}" destId="{C33D7D52-655F-4CEF-BB4F-1308568475BE}" srcOrd="0" destOrd="0" presId="urn:microsoft.com/office/officeart/2008/layout/HexagonCluster"/>
    <dgm:cxn modelId="{1AD8A285-C6FE-46AA-8745-E49A6E1E978C}" srcId="{AFEC9662-F7FD-4698-BEAE-4A21BACB3B78}" destId="{8B040DB2-B3D4-4B14-9791-50FB79D0DB37}" srcOrd="2" destOrd="0" parTransId="{AEE38024-E6B9-43BE-8BCA-C9B95AF908AE}" sibTransId="{D889ED1E-472B-45EF-976A-C8F0380A6B77}"/>
    <dgm:cxn modelId="{1C81429C-8D38-47B3-8ED3-136073D4D57C}" type="presOf" srcId="{2C9032D3-9EA6-4306-9726-58C1137B357C}" destId="{E2AC2419-61B7-444C-A5A1-00BBAAE4CF36}" srcOrd="0" destOrd="0" presId="urn:microsoft.com/office/officeart/2008/layout/HexagonCluster"/>
    <dgm:cxn modelId="{49C4FB28-E993-4688-931A-5F0ABEA3761D}" type="presOf" srcId="{EDD9B682-97D3-4E3C-ADFA-6C88E6FFEEB7}" destId="{9CDBAF99-F190-490B-B847-29E3728A2284}" srcOrd="0" destOrd="0" presId="urn:microsoft.com/office/officeart/2008/layout/HexagonCluster"/>
    <dgm:cxn modelId="{C560FF09-1887-4C1B-BD1F-0C6543FB75C8}" type="presOf" srcId="{D889ED1E-472B-45EF-976A-C8F0380A6B77}" destId="{6399A98F-AF0A-4FA3-BB29-8E6001565B8A}" srcOrd="0" destOrd="0" presId="urn:microsoft.com/office/officeart/2008/layout/HexagonCluster"/>
    <dgm:cxn modelId="{F880A57D-710F-4F54-844A-620831395B69}" srcId="{AFEC9662-F7FD-4698-BEAE-4A21BACB3B78}" destId="{2143AEE0-1D8F-4A36-8C15-E47B3B22D125}" srcOrd="0" destOrd="0" parTransId="{63ED6A3C-222D-4780-A1C8-890A6043A329}" sibTransId="{93FF05B6-7E8C-415E-9133-AC52120B842C}"/>
    <dgm:cxn modelId="{A910FFB3-98AE-435A-864E-8AB7FA882014}" srcId="{AFEC9662-F7FD-4698-BEAE-4A21BACB3B78}" destId="{EDD9B682-97D3-4E3C-ADFA-6C88E6FFEEB7}" srcOrd="3" destOrd="0" parTransId="{BEDCD0D0-A4FA-486E-8F79-6A05F7A4E13A}" sibTransId="{2C9032D3-9EA6-4306-9726-58C1137B357C}"/>
    <dgm:cxn modelId="{BED9464F-81FC-4E25-AB9E-9CB25CFE5ADC}" type="presOf" srcId="{93FF05B6-7E8C-415E-9133-AC52120B842C}" destId="{EF581EC5-740B-4448-9277-F53AE8E4A4C1}" srcOrd="0" destOrd="0" presId="urn:microsoft.com/office/officeart/2008/layout/HexagonCluster"/>
    <dgm:cxn modelId="{9EBA8ED8-2533-4F7A-9F26-44D7BD68C8E7}" type="presOf" srcId="{6CB281E2-556B-40CC-9EB7-23FD60C0907B}" destId="{2BAC2E8A-BCA6-4227-BB5A-1580CC749429}" srcOrd="0" destOrd="0" presId="urn:microsoft.com/office/officeart/2008/layout/HexagonCluster"/>
    <dgm:cxn modelId="{5532BCFD-27B7-41DF-8901-B23374328D46}" type="presOf" srcId="{2E0C0E7D-4871-4944-9127-D3D7530096B6}" destId="{036B5BBE-2FF2-44EC-A202-DEBB3F743C8E}" srcOrd="0" destOrd="0" presId="urn:microsoft.com/office/officeart/2008/layout/HexagonCluster"/>
    <dgm:cxn modelId="{A81FCCA6-75E6-41CD-A884-82913FE86977}" type="presParOf" srcId="{2BABCEF7-6DBB-48A1-AF00-B9FDCF4B066B}" destId="{C03E454E-0D87-4302-857C-039D8CB749C6}" srcOrd="0" destOrd="0" presId="urn:microsoft.com/office/officeart/2008/layout/HexagonCluster"/>
    <dgm:cxn modelId="{0EEEC144-313E-47BC-9BC7-370DFBA346EC}" type="presParOf" srcId="{C03E454E-0D87-4302-857C-039D8CB749C6}" destId="{C33D7D52-655F-4CEF-BB4F-1308568475BE}" srcOrd="0" destOrd="0" presId="urn:microsoft.com/office/officeart/2008/layout/HexagonCluster"/>
    <dgm:cxn modelId="{23F9144C-B073-4B09-8A40-56711270D038}" type="presParOf" srcId="{2BABCEF7-6DBB-48A1-AF00-B9FDCF4B066B}" destId="{EA550EAE-003A-49E4-86F1-BAEBBDEBC3F6}" srcOrd="1" destOrd="0" presId="urn:microsoft.com/office/officeart/2008/layout/HexagonCluster"/>
    <dgm:cxn modelId="{E1DE97C2-A239-4675-8CCE-C76AFA24D6D9}" type="presParOf" srcId="{EA550EAE-003A-49E4-86F1-BAEBBDEBC3F6}" destId="{B0DDDAB4-D542-4B8C-BE54-CA74D87BED94}" srcOrd="0" destOrd="0" presId="urn:microsoft.com/office/officeart/2008/layout/HexagonCluster"/>
    <dgm:cxn modelId="{3CF23D82-586A-4C67-B0EE-DB3E49913EFA}" type="presParOf" srcId="{2BABCEF7-6DBB-48A1-AF00-B9FDCF4B066B}" destId="{FF0CA478-3FE1-4ED5-B7C0-5D1955BD22DA}" srcOrd="2" destOrd="0" presId="urn:microsoft.com/office/officeart/2008/layout/HexagonCluster"/>
    <dgm:cxn modelId="{A877C87A-61EA-44EC-A279-5A235F52CDE5}" type="presParOf" srcId="{FF0CA478-3FE1-4ED5-B7C0-5D1955BD22DA}" destId="{EF581EC5-740B-4448-9277-F53AE8E4A4C1}" srcOrd="0" destOrd="0" presId="urn:microsoft.com/office/officeart/2008/layout/HexagonCluster"/>
    <dgm:cxn modelId="{ABC5DBB2-04D0-4348-95ED-4CD48BBB38E7}" type="presParOf" srcId="{2BABCEF7-6DBB-48A1-AF00-B9FDCF4B066B}" destId="{E6E5367C-1489-4DB7-ADE3-80C30A87F1A0}" srcOrd="3" destOrd="0" presId="urn:microsoft.com/office/officeart/2008/layout/HexagonCluster"/>
    <dgm:cxn modelId="{35D88D21-D8A7-4A32-9549-B7EEEC7F944D}" type="presParOf" srcId="{E6E5367C-1489-4DB7-ADE3-80C30A87F1A0}" destId="{F8A8A2CC-EF02-46CE-A5C2-4808283E1D2F}" srcOrd="0" destOrd="0" presId="urn:microsoft.com/office/officeart/2008/layout/HexagonCluster"/>
    <dgm:cxn modelId="{A3859794-B3F7-443F-BF08-F1CA03E435BC}" type="presParOf" srcId="{2BABCEF7-6DBB-48A1-AF00-B9FDCF4B066B}" destId="{F8AF48EF-EA8B-4064-92CA-A7AB4DFA5482}" srcOrd="4" destOrd="0" presId="urn:microsoft.com/office/officeart/2008/layout/HexagonCluster"/>
    <dgm:cxn modelId="{8339FD50-23C0-4972-9866-4A8A679FCA04}" type="presParOf" srcId="{F8AF48EF-EA8B-4064-92CA-A7AB4DFA5482}" destId="{036B5BBE-2FF2-44EC-A202-DEBB3F743C8E}" srcOrd="0" destOrd="0" presId="urn:microsoft.com/office/officeart/2008/layout/HexagonCluster"/>
    <dgm:cxn modelId="{CE67EFEC-0316-4BE3-9631-11A57F15E0B7}" type="presParOf" srcId="{2BABCEF7-6DBB-48A1-AF00-B9FDCF4B066B}" destId="{51589BE5-EB6D-498E-98B9-5F58132B243C}" srcOrd="5" destOrd="0" presId="urn:microsoft.com/office/officeart/2008/layout/HexagonCluster"/>
    <dgm:cxn modelId="{35156442-12F3-4236-BAAE-5AF9CBED00AC}" type="presParOf" srcId="{51589BE5-EB6D-498E-98B9-5F58132B243C}" destId="{ECF856A8-3838-4642-9C31-89FE60F4A22C}" srcOrd="0" destOrd="0" presId="urn:microsoft.com/office/officeart/2008/layout/HexagonCluster"/>
    <dgm:cxn modelId="{CA6D9160-D675-4EA5-A18E-AE455BA11F9E}" type="presParOf" srcId="{2BABCEF7-6DBB-48A1-AF00-B9FDCF4B066B}" destId="{978B6E8E-5506-40CF-9A94-4C2427971799}" srcOrd="6" destOrd="0" presId="urn:microsoft.com/office/officeart/2008/layout/HexagonCluster"/>
    <dgm:cxn modelId="{557DC0EF-75C9-4A0A-974A-EE3A1E6DBCF3}" type="presParOf" srcId="{978B6E8E-5506-40CF-9A94-4C2427971799}" destId="{2BAC2E8A-BCA6-4227-BB5A-1580CC749429}" srcOrd="0" destOrd="0" presId="urn:microsoft.com/office/officeart/2008/layout/HexagonCluster"/>
    <dgm:cxn modelId="{05AE9CEF-76A5-412F-AC70-A796B4947B79}" type="presParOf" srcId="{2BABCEF7-6DBB-48A1-AF00-B9FDCF4B066B}" destId="{99CB1FA0-E943-4A12-AE0E-801793909731}" srcOrd="7" destOrd="0" presId="urn:microsoft.com/office/officeart/2008/layout/HexagonCluster"/>
    <dgm:cxn modelId="{7DBF4F51-5AF5-408D-868D-41E615372800}" type="presParOf" srcId="{99CB1FA0-E943-4A12-AE0E-801793909731}" destId="{D226CA82-2601-467F-B38D-80B9ABAFDF42}" srcOrd="0" destOrd="0" presId="urn:microsoft.com/office/officeart/2008/layout/HexagonCluster"/>
    <dgm:cxn modelId="{E646277B-9E6C-44D1-8ED6-799C246FAC94}" type="presParOf" srcId="{2BABCEF7-6DBB-48A1-AF00-B9FDCF4B066B}" destId="{2D94C90E-B13C-42D5-AD9C-53F2738ECD14}" srcOrd="8" destOrd="0" presId="urn:microsoft.com/office/officeart/2008/layout/HexagonCluster"/>
    <dgm:cxn modelId="{86799427-05BF-49B0-A7C6-E91B40819E72}" type="presParOf" srcId="{2D94C90E-B13C-42D5-AD9C-53F2738ECD14}" destId="{775D43C1-584B-4134-A464-6D346C2039B1}" srcOrd="0" destOrd="0" presId="urn:microsoft.com/office/officeart/2008/layout/HexagonCluster"/>
    <dgm:cxn modelId="{9A34B031-38FB-4E78-B425-C258F4094BA9}" type="presParOf" srcId="{2BABCEF7-6DBB-48A1-AF00-B9FDCF4B066B}" destId="{DA9E8299-2B44-47BE-8A86-A49FDD422F8B}" srcOrd="9" destOrd="0" presId="urn:microsoft.com/office/officeart/2008/layout/HexagonCluster"/>
    <dgm:cxn modelId="{04A8AF1C-3208-4C12-8C39-0EFA170752AB}" type="presParOf" srcId="{DA9E8299-2B44-47BE-8A86-A49FDD422F8B}" destId="{1AC297B7-4B6F-4F18-AB9E-BA2C271959FC}" srcOrd="0" destOrd="0" presId="urn:microsoft.com/office/officeart/2008/layout/HexagonCluster"/>
    <dgm:cxn modelId="{9062F799-A36F-49BE-985A-FF194FE8D997}" type="presParOf" srcId="{2BABCEF7-6DBB-48A1-AF00-B9FDCF4B066B}" destId="{57DF58F8-3E3E-48EB-A13E-5EB7247CB0B2}" srcOrd="10" destOrd="0" presId="urn:microsoft.com/office/officeart/2008/layout/HexagonCluster"/>
    <dgm:cxn modelId="{4C301CFE-8CF8-4129-A11F-0F1328ED7035}" type="presParOf" srcId="{57DF58F8-3E3E-48EB-A13E-5EB7247CB0B2}" destId="{6399A98F-AF0A-4FA3-BB29-8E6001565B8A}" srcOrd="0" destOrd="0" presId="urn:microsoft.com/office/officeart/2008/layout/HexagonCluster"/>
    <dgm:cxn modelId="{B04A14A2-C133-4A53-8E23-8ED4980DCE00}" type="presParOf" srcId="{2BABCEF7-6DBB-48A1-AF00-B9FDCF4B066B}" destId="{A77B201A-0C64-4B74-95DA-2612A5B33E27}" srcOrd="11" destOrd="0" presId="urn:microsoft.com/office/officeart/2008/layout/HexagonCluster"/>
    <dgm:cxn modelId="{CDFEA662-31C5-4918-A2ED-32E74BEDDC5B}" type="presParOf" srcId="{A77B201A-0C64-4B74-95DA-2612A5B33E27}" destId="{311489BF-3E15-4009-BDE6-FC93FABF88D2}" srcOrd="0" destOrd="0" presId="urn:microsoft.com/office/officeart/2008/layout/HexagonCluster"/>
    <dgm:cxn modelId="{CFE6FE10-123C-4107-B030-FA1587DBA8E1}" type="presParOf" srcId="{2BABCEF7-6DBB-48A1-AF00-B9FDCF4B066B}" destId="{A3A31414-01DE-43F4-80C9-5CBD98DB28FD}" srcOrd="12" destOrd="0" presId="urn:microsoft.com/office/officeart/2008/layout/HexagonCluster"/>
    <dgm:cxn modelId="{82E640C1-F69C-4470-BF9D-9147DD18C51F}" type="presParOf" srcId="{A3A31414-01DE-43F4-80C9-5CBD98DB28FD}" destId="{9CDBAF99-F190-490B-B847-29E3728A2284}" srcOrd="0" destOrd="0" presId="urn:microsoft.com/office/officeart/2008/layout/HexagonCluster"/>
    <dgm:cxn modelId="{6B3262AA-E2B2-4C42-B67E-2BB1FF914A00}" type="presParOf" srcId="{2BABCEF7-6DBB-48A1-AF00-B9FDCF4B066B}" destId="{48EBAE09-4475-4374-9A22-52046948C03D}" srcOrd="13" destOrd="0" presId="urn:microsoft.com/office/officeart/2008/layout/HexagonCluster"/>
    <dgm:cxn modelId="{20CBF103-32E9-4D33-A88E-4088EB7DEA2A}" type="presParOf" srcId="{48EBAE09-4475-4374-9A22-52046948C03D}" destId="{FD4AF1DE-5A8D-4E6E-912A-1A95A1D077D7}" srcOrd="0" destOrd="0" presId="urn:microsoft.com/office/officeart/2008/layout/HexagonCluster"/>
    <dgm:cxn modelId="{7BB4A51D-C7CC-45AE-88CC-82524D36BF92}" type="presParOf" srcId="{2BABCEF7-6DBB-48A1-AF00-B9FDCF4B066B}" destId="{990CE49E-70A7-41D2-BF95-1DE1F263E2EE}" srcOrd="14" destOrd="0" presId="urn:microsoft.com/office/officeart/2008/layout/HexagonCluster"/>
    <dgm:cxn modelId="{DA1C03FA-9987-4DCF-8AEF-8280EF156897}" type="presParOf" srcId="{990CE49E-70A7-41D2-BF95-1DE1F263E2EE}" destId="{E2AC2419-61B7-444C-A5A1-00BBAAE4CF36}" srcOrd="0" destOrd="0" presId="urn:microsoft.com/office/officeart/2008/layout/HexagonCluster"/>
    <dgm:cxn modelId="{A01D4309-39AE-4FB7-B776-E1A79CF2E053}" type="presParOf" srcId="{2BABCEF7-6DBB-48A1-AF00-B9FDCF4B066B}" destId="{71FE2D2C-EF64-45E6-ADA3-B7DB3D6E57EC}" srcOrd="15" destOrd="0" presId="urn:microsoft.com/office/officeart/2008/layout/HexagonCluster"/>
    <dgm:cxn modelId="{9B28FD3F-2029-47A2-8398-FB7424B24AA4}" type="presParOf" srcId="{71FE2D2C-EF64-45E6-ADA3-B7DB3D6E57EC}" destId="{F3457DFC-C189-48B7-9352-DE99555549AB}"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6A1059-B3B2-4974-84C8-51159C2FF8F7}" type="doc">
      <dgm:prSet loTypeId="urn:microsoft.com/office/officeart/2008/layout/AscendingPictureAccentProcess" loCatId="process" qsTypeId="urn:microsoft.com/office/officeart/2005/8/quickstyle/simple1" qsCatId="simple" csTypeId="urn:microsoft.com/office/officeart/2005/8/colors/colorful1" csCatId="colorful" phldr="1"/>
      <dgm:spPr/>
      <dgm:t>
        <a:bodyPr/>
        <a:lstStyle/>
        <a:p>
          <a:endParaRPr lang="es-EC"/>
        </a:p>
      </dgm:t>
    </dgm:pt>
    <dgm:pt modelId="{520669D6-F2FD-43D5-B85B-62E3E74BA15B}">
      <dgm:prSet phldrT="[Texto]"/>
      <dgm:spPr/>
      <dgm:t>
        <a:bodyPr/>
        <a:lstStyle/>
        <a:p>
          <a:r>
            <a:rPr lang="es-ES" dirty="0" smtClean="0"/>
            <a:t>Antecedentes</a:t>
          </a:r>
          <a:endParaRPr lang="es-EC" dirty="0"/>
        </a:p>
      </dgm:t>
    </dgm:pt>
    <dgm:pt modelId="{2B3FCEB3-F8A8-474E-94EE-E6B16C2D9511}" type="parTrans" cxnId="{056A6BCC-0B31-496D-B22B-5FE9FC676369}">
      <dgm:prSet/>
      <dgm:spPr/>
      <dgm:t>
        <a:bodyPr/>
        <a:lstStyle/>
        <a:p>
          <a:endParaRPr lang="es-EC"/>
        </a:p>
      </dgm:t>
    </dgm:pt>
    <dgm:pt modelId="{876250DB-79F5-47C0-9E9B-F41310BCFF9D}" type="sibTrans" cxnId="{056A6BCC-0B31-496D-B22B-5FE9FC676369}">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t>
        <a:bodyPr/>
        <a:lstStyle/>
        <a:p>
          <a:endParaRPr lang="es-EC"/>
        </a:p>
      </dgm:t>
    </dgm:pt>
    <dgm:pt modelId="{D552FEA2-CD76-48D5-A71E-6F9110AB2026}">
      <dgm:prSet phldrT="[Texto]"/>
      <dgm:spPr/>
      <dgm:t>
        <a:bodyPr/>
        <a:lstStyle/>
        <a:p>
          <a:r>
            <a:rPr lang="es-ES" dirty="0" smtClean="0"/>
            <a:t>Cooperativas de ahorro y crédito</a:t>
          </a:r>
          <a:endParaRPr lang="es-EC" dirty="0"/>
        </a:p>
      </dgm:t>
    </dgm:pt>
    <dgm:pt modelId="{CC86D17D-3448-4A3E-8037-EB2A1B1B1BA2}" type="parTrans" cxnId="{4EBBFF98-8662-42B2-A708-A8EB33035D14}">
      <dgm:prSet/>
      <dgm:spPr/>
      <dgm:t>
        <a:bodyPr/>
        <a:lstStyle/>
        <a:p>
          <a:endParaRPr lang="es-EC"/>
        </a:p>
      </dgm:t>
    </dgm:pt>
    <dgm:pt modelId="{FAA2F060-412B-4F51-BD88-BB7AF19240DB}" type="sibTrans" cxnId="{4EBBFF98-8662-42B2-A708-A8EB33035D14}">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t>
        <a:bodyPr/>
        <a:lstStyle/>
        <a:p>
          <a:endParaRPr lang="es-EC"/>
        </a:p>
      </dgm:t>
    </dgm:pt>
    <dgm:pt modelId="{8DD49BB5-8673-4F91-A077-1D4A9580653D}" type="pres">
      <dgm:prSet presAssocID="{476A1059-B3B2-4974-84C8-51159C2FF8F7}" presName="Name0" presStyleCnt="0">
        <dgm:presLayoutVars>
          <dgm:chMax val="7"/>
          <dgm:chPref val="7"/>
          <dgm:dir/>
        </dgm:presLayoutVars>
      </dgm:prSet>
      <dgm:spPr/>
      <dgm:t>
        <a:bodyPr/>
        <a:lstStyle/>
        <a:p>
          <a:endParaRPr lang="es-EC"/>
        </a:p>
      </dgm:t>
    </dgm:pt>
    <dgm:pt modelId="{8508DCD0-FC7B-4F79-BF4A-9CA8493B668A}" type="pres">
      <dgm:prSet presAssocID="{476A1059-B3B2-4974-84C8-51159C2FF8F7}" presName="dot1" presStyleLbl="alignNode1" presStyleIdx="0" presStyleCnt="10"/>
      <dgm:spPr/>
    </dgm:pt>
    <dgm:pt modelId="{D64EB81E-798A-4400-8EDD-CCFF6F93CA6F}" type="pres">
      <dgm:prSet presAssocID="{476A1059-B3B2-4974-84C8-51159C2FF8F7}" presName="dot2" presStyleLbl="alignNode1" presStyleIdx="1" presStyleCnt="10"/>
      <dgm:spPr/>
    </dgm:pt>
    <dgm:pt modelId="{F0DE8D2F-F1DF-4841-B157-186E301A799C}" type="pres">
      <dgm:prSet presAssocID="{476A1059-B3B2-4974-84C8-51159C2FF8F7}" presName="dot3" presStyleLbl="alignNode1" presStyleIdx="2" presStyleCnt="10"/>
      <dgm:spPr/>
    </dgm:pt>
    <dgm:pt modelId="{6CA9B0FF-2CB2-4CBA-AE4E-BE9CB55A1295}" type="pres">
      <dgm:prSet presAssocID="{476A1059-B3B2-4974-84C8-51159C2FF8F7}" presName="dotArrow1" presStyleLbl="alignNode1" presStyleIdx="3" presStyleCnt="10"/>
      <dgm:spPr/>
    </dgm:pt>
    <dgm:pt modelId="{E3276FB9-5DCF-4022-A99E-CD0614FF1A0B}" type="pres">
      <dgm:prSet presAssocID="{476A1059-B3B2-4974-84C8-51159C2FF8F7}" presName="dotArrow2" presStyleLbl="alignNode1" presStyleIdx="4" presStyleCnt="10"/>
      <dgm:spPr/>
    </dgm:pt>
    <dgm:pt modelId="{4E384816-6BFE-4168-8012-A39FDF17B0F5}" type="pres">
      <dgm:prSet presAssocID="{476A1059-B3B2-4974-84C8-51159C2FF8F7}" presName="dotArrow3" presStyleLbl="alignNode1" presStyleIdx="5" presStyleCnt="10"/>
      <dgm:spPr/>
    </dgm:pt>
    <dgm:pt modelId="{CA6626CB-192A-429D-B6AD-4EBF6666F858}" type="pres">
      <dgm:prSet presAssocID="{476A1059-B3B2-4974-84C8-51159C2FF8F7}" presName="dotArrow4" presStyleLbl="alignNode1" presStyleIdx="6" presStyleCnt="10"/>
      <dgm:spPr/>
    </dgm:pt>
    <dgm:pt modelId="{446FEB5A-7BB1-4F74-9C00-8D2C29BAD290}" type="pres">
      <dgm:prSet presAssocID="{476A1059-B3B2-4974-84C8-51159C2FF8F7}" presName="dotArrow5" presStyleLbl="alignNode1" presStyleIdx="7" presStyleCnt="10"/>
      <dgm:spPr/>
    </dgm:pt>
    <dgm:pt modelId="{980FDB76-88B9-477C-9057-7BEBC12F9787}" type="pres">
      <dgm:prSet presAssocID="{476A1059-B3B2-4974-84C8-51159C2FF8F7}" presName="dotArrow6" presStyleLbl="alignNode1" presStyleIdx="8" presStyleCnt="10"/>
      <dgm:spPr/>
    </dgm:pt>
    <dgm:pt modelId="{D30F35B9-8B08-4CE6-9E29-59E826348A54}" type="pres">
      <dgm:prSet presAssocID="{476A1059-B3B2-4974-84C8-51159C2FF8F7}" presName="dotArrow7" presStyleLbl="alignNode1" presStyleIdx="9" presStyleCnt="10"/>
      <dgm:spPr/>
    </dgm:pt>
    <dgm:pt modelId="{8D7E25DE-2671-45EE-8469-7A1884A4A4B1}" type="pres">
      <dgm:prSet presAssocID="{520669D6-F2FD-43D5-B85B-62E3E74BA15B}" presName="parTx1" presStyleLbl="node1" presStyleIdx="0" presStyleCnt="2"/>
      <dgm:spPr/>
      <dgm:t>
        <a:bodyPr/>
        <a:lstStyle/>
        <a:p>
          <a:endParaRPr lang="es-EC"/>
        </a:p>
      </dgm:t>
    </dgm:pt>
    <dgm:pt modelId="{2AEE4F32-B98C-4176-8F57-C271CD0F486B}" type="pres">
      <dgm:prSet presAssocID="{876250DB-79F5-47C0-9E9B-F41310BCFF9D}" presName="picture1" presStyleCnt="0"/>
      <dgm:spPr/>
    </dgm:pt>
    <dgm:pt modelId="{93846C72-7874-4C39-AB58-C8C13F50B9D5}" type="pres">
      <dgm:prSet presAssocID="{876250DB-79F5-47C0-9E9B-F41310BCFF9D}" presName="imageRepeatNode" presStyleLbl="fgImgPlace1" presStyleIdx="0" presStyleCnt="2"/>
      <dgm:spPr/>
      <dgm:t>
        <a:bodyPr/>
        <a:lstStyle/>
        <a:p>
          <a:endParaRPr lang="es-EC"/>
        </a:p>
      </dgm:t>
    </dgm:pt>
    <dgm:pt modelId="{88963CBE-37C6-4272-8AEC-F8C63B6F4259}" type="pres">
      <dgm:prSet presAssocID="{D552FEA2-CD76-48D5-A71E-6F9110AB2026}" presName="parTx2" presStyleLbl="node1" presStyleIdx="1" presStyleCnt="2"/>
      <dgm:spPr/>
      <dgm:t>
        <a:bodyPr/>
        <a:lstStyle/>
        <a:p>
          <a:endParaRPr lang="es-EC"/>
        </a:p>
      </dgm:t>
    </dgm:pt>
    <dgm:pt modelId="{B12180E6-B79B-4780-A517-CC909899BF93}" type="pres">
      <dgm:prSet presAssocID="{FAA2F060-412B-4F51-BD88-BB7AF19240DB}" presName="picture2" presStyleCnt="0"/>
      <dgm:spPr/>
    </dgm:pt>
    <dgm:pt modelId="{3A343E22-C77A-4000-80ED-920A45E85207}" type="pres">
      <dgm:prSet presAssocID="{FAA2F060-412B-4F51-BD88-BB7AF19240DB}" presName="imageRepeatNode" presStyleLbl="fgImgPlace1" presStyleIdx="1" presStyleCnt="2"/>
      <dgm:spPr/>
      <dgm:t>
        <a:bodyPr/>
        <a:lstStyle/>
        <a:p>
          <a:endParaRPr lang="es-EC"/>
        </a:p>
      </dgm:t>
    </dgm:pt>
  </dgm:ptLst>
  <dgm:cxnLst>
    <dgm:cxn modelId="{EB0EBEE7-C0E7-411D-98E4-8FEAD8696CA2}" type="presOf" srcId="{520669D6-F2FD-43D5-B85B-62E3E74BA15B}" destId="{8D7E25DE-2671-45EE-8469-7A1884A4A4B1}" srcOrd="0" destOrd="0" presId="urn:microsoft.com/office/officeart/2008/layout/AscendingPictureAccentProcess"/>
    <dgm:cxn modelId="{D1CF6411-1BD3-417E-87ED-408CC1CA4B11}" type="presOf" srcId="{476A1059-B3B2-4974-84C8-51159C2FF8F7}" destId="{8DD49BB5-8673-4F91-A077-1D4A9580653D}" srcOrd="0" destOrd="0" presId="urn:microsoft.com/office/officeart/2008/layout/AscendingPictureAccentProcess"/>
    <dgm:cxn modelId="{48DF3F56-2C5E-4652-ACAF-E9BDB5158CFB}" type="presOf" srcId="{FAA2F060-412B-4F51-BD88-BB7AF19240DB}" destId="{3A343E22-C77A-4000-80ED-920A45E85207}" srcOrd="0" destOrd="0" presId="urn:microsoft.com/office/officeart/2008/layout/AscendingPictureAccentProcess"/>
    <dgm:cxn modelId="{4EBBFF98-8662-42B2-A708-A8EB33035D14}" srcId="{476A1059-B3B2-4974-84C8-51159C2FF8F7}" destId="{D552FEA2-CD76-48D5-A71E-6F9110AB2026}" srcOrd="1" destOrd="0" parTransId="{CC86D17D-3448-4A3E-8037-EB2A1B1B1BA2}" sibTransId="{FAA2F060-412B-4F51-BD88-BB7AF19240DB}"/>
    <dgm:cxn modelId="{056A6BCC-0B31-496D-B22B-5FE9FC676369}" srcId="{476A1059-B3B2-4974-84C8-51159C2FF8F7}" destId="{520669D6-F2FD-43D5-B85B-62E3E74BA15B}" srcOrd="0" destOrd="0" parTransId="{2B3FCEB3-F8A8-474E-94EE-E6B16C2D9511}" sibTransId="{876250DB-79F5-47C0-9E9B-F41310BCFF9D}"/>
    <dgm:cxn modelId="{3CD84962-1557-4F8D-B2F9-2B58CCD082EF}" type="presOf" srcId="{D552FEA2-CD76-48D5-A71E-6F9110AB2026}" destId="{88963CBE-37C6-4272-8AEC-F8C63B6F4259}" srcOrd="0" destOrd="0" presId="urn:microsoft.com/office/officeart/2008/layout/AscendingPictureAccentProcess"/>
    <dgm:cxn modelId="{5104BB61-D85E-493C-BC87-CC5C82A3B7C3}" type="presOf" srcId="{876250DB-79F5-47C0-9E9B-F41310BCFF9D}" destId="{93846C72-7874-4C39-AB58-C8C13F50B9D5}" srcOrd="0" destOrd="0" presId="urn:microsoft.com/office/officeart/2008/layout/AscendingPictureAccentProcess"/>
    <dgm:cxn modelId="{3A1DDE14-8C1C-440E-864D-D5D650CEFC0E}" type="presParOf" srcId="{8DD49BB5-8673-4F91-A077-1D4A9580653D}" destId="{8508DCD0-FC7B-4F79-BF4A-9CA8493B668A}" srcOrd="0" destOrd="0" presId="urn:microsoft.com/office/officeart/2008/layout/AscendingPictureAccentProcess"/>
    <dgm:cxn modelId="{D8C84E21-9A44-4225-892F-9FBE3B899775}" type="presParOf" srcId="{8DD49BB5-8673-4F91-A077-1D4A9580653D}" destId="{D64EB81E-798A-4400-8EDD-CCFF6F93CA6F}" srcOrd="1" destOrd="0" presId="urn:microsoft.com/office/officeart/2008/layout/AscendingPictureAccentProcess"/>
    <dgm:cxn modelId="{792D6250-558B-4FB4-8583-7EEA3D1F64B3}" type="presParOf" srcId="{8DD49BB5-8673-4F91-A077-1D4A9580653D}" destId="{F0DE8D2F-F1DF-4841-B157-186E301A799C}" srcOrd="2" destOrd="0" presId="urn:microsoft.com/office/officeart/2008/layout/AscendingPictureAccentProcess"/>
    <dgm:cxn modelId="{075124AA-7D6F-44D3-AD70-A029FF7B8F82}" type="presParOf" srcId="{8DD49BB5-8673-4F91-A077-1D4A9580653D}" destId="{6CA9B0FF-2CB2-4CBA-AE4E-BE9CB55A1295}" srcOrd="3" destOrd="0" presId="urn:microsoft.com/office/officeart/2008/layout/AscendingPictureAccentProcess"/>
    <dgm:cxn modelId="{E999881C-FAFA-4953-A50C-533AA4676DFA}" type="presParOf" srcId="{8DD49BB5-8673-4F91-A077-1D4A9580653D}" destId="{E3276FB9-5DCF-4022-A99E-CD0614FF1A0B}" srcOrd="4" destOrd="0" presId="urn:microsoft.com/office/officeart/2008/layout/AscendingPictureAccentProcess"/>
    <dgm:cxn modelId="{0E2E6E8F-B653-451C-BBB5-042B69701A36}" type="presParOf" srcId="{8DD49BB5-8673-4F91-A077-1D4A9580653D}" destId="{4E384816-6BFE-4168-8012-A39FDF17B0F5}" srcOrd="5" destOrd="0" presId="urn:microsoft.com/office/officeart/2008/layout/AscendingPictureAccentProcess"/>
    <dgm:cxn modelId="{DB999D61-5D99-40BB-BCBD-113C069E577F}" type="presParOf" srcId="{8DD49BB5-8673-4F91-A077-1D4A9580653D}" destId="{CA6626CB-192A-429D-B6AD-4EBF6666F858}" srcOrd="6" destOrd="0" presId="urn:microsoft.com/office/officeart/2008/layout/AscendingPictureAccentProcess"/>
    <dgm:cxn modelId="{1CFEE07D-A499-42E5-B4B4-C58C468DBC07}" type="presParOf" srcId="{8DD49BB5-8673-4F91-A077-1D4A9580653D}" destId="{446FEB5A-7BB1-4F74-9C00-8D2C29BAD290}" srcOrd="7" destOrd="0" presId="urn:microsoft.com/office/officeart/2008/layout/AscendingPictureAccentProcess"/>
    <dgm:cxn modelId="{D98696E8-0320-48F4-8C2F-C6482A8AF34E}" type="presParOf" srcId="{8DD49BB5-8673-4F91-A077-1D4A9580653D}" destId="{980FDB76-88B9-477C-9057-7BEBC12F9787}" srcOrd="8" destOrd="0" presId="urn:microsoft.com/office/officeart/2008/layout/AscendingPictureAccentProcess"/>
    <dgm:cxn modelId="{1DC6E301-6A5E-4023-ABED-AA4969AEDF14}" type="presParOf" srcId="{8DD49BB5-8673-4F91-A077-1D4A9580653D}" destId="{D30F35B9-8B08-4CE6-9E29-59E826348A54}" srcOrd="9" destOrd="0" presId="urn:microsoft.com/office/officeart/2008/layout/AscendingPictureAccentProcess"/>
    <dgm:cxn modelId="{502947A5-4B25-449E-9AE7-53C3983B3ED6}" type="presParOf" srcId="{8DD49BB5-8673-4F91-A077-1D4A9580653D}" destId="{8D7E25DE-2671-45EE-8469-7A1884A4A4B1}" srcOrd="10" destOrd="0" presId="urn:microsoft.com/office/officeart/2008/layout/AscendingPictureAccentProcess"/>
    <dgm:cxn modelId="{33633B1C-001B-4FB0-8E5E-5C588D431D08}" type="presParOf" srcId="{8DD49BB5-8673-4F91-A077-1D4A9580653D}" destId="{2AEE4F32-B98C-4176-8F57-C271CD0F486B}" srcOrd="11" destOrd="0" presId="urn:microsoft.com/office/officeart/2008/layout/AscendingPictureAccentProcess"/>
    <dgm:cxn modelId="{57FD9B8A-21C8-4DFB-9757-B6FB3EF41A09}" type="presParOf" srcId="{2AEE4F32-B98C-4176-8F57-C271CD0F486B}" destId="{93846C72-7874-4C39-AB58-C8C13F50B9D5}" srcOrd="0" destOrd="0" presId="urn:microsoft.com/office/officeart/2008/layout/AscendingPictureAccentProcess"/>
    <dgm:cxn modelId="{CC90592B-51FE-48BD-9E52-B289D347A08E}" type="presParOf" srcId="{8DD49BB5-8673-4F91-A077-1D4A9580653D}" destId="{88963CBE-37C6-4272-8AEC-F8C63B6F4259}" srcOrd="12" destOrd="0" presId="urn:microsoft.com/office/officeart/2008/layout/AscendingPictureAccentProcess"/>
    <dgm:cxn modelId="{AE49AD40-C8E6-4DD1-9095-88E7DE8E9FC6}" type="presParOf" srcId="{8DD49BB5-8673-4F91-A077-1D4A9580653D}" destId="{B12180E6-B79B-4780-A517-CC909899BF93}" srcOrd="13" destOrd="0" presId="urn:microsoft.com/office/officeart/2008/layout/AscendingPictureAccentProcess"/>
    <dgm:cxn modelId="{92B85903-CD6D-45C6-8BA1-8C105469F143}" type="presParOf" srcId="{B12180E6-B79B-4780-A517-CC909899BF93}" destId="{3A343E22-C77A-4000-80ED-920A45E85207}" srcOrd="0" destOrd="0" presId="urn:microsoft.com/office/officeart/2008/layout/AscendingPictureAccen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F6CD0D3-6131-4563-81C9-311608CCDA25}" type="doc">
      <dgm:prSet loTypeId="urn:microsoft.com/office/officeart/2008/layout/SquareAccentList" loCatId="list" qsTypeId="urn:microsoft.com/office/officeart/2005/8/quickstyle/3d1" qsCatId="3D" csTypeId="urn:microsoft.com/office/officeart/2005/8/colors/accent1_2" csCatId="accent1" phldr="1"/>
      <dgm:spPr/>
      <dgm:t>
        <a:bodyPr/>
        <a:lstStyle/>
        <a:p>
          <a:endParaRPr lang="es-EC"/>
        </a:p>
      </dgm:t>
    </dgm:pt>
    <dgm:pt modelId="{F38CD4F9-F44A-4228-81DB-192053CE05A0}">
      <dgm:prSet phldrT="[Texto]" custT="1"/>
      <dgm:spPr/>
      <dgm:t>
        <a:bodyPr/>
        <a:lstStyle/>
        <a:p>
          <a:endParaRPr lang="es-EC" sz="1400" dirty="0">
            <a:latin typeface="Arial" panose="020B0604020202020204" pitchFamily="34" charset="0"/>
            <a:cs typeface="Arial" panose="020B0604020202020204" pitchFamily="34" charset="0"/>
          </a:endParaRPr>
        </a:p>
      </dgm:t>
    </dgm:pt>
    <dgm:pt modelId="{162EB5B4-88F9-4DB5-B071-44BEA0EEF350}" type="parTrans" cxnId="{4A743740-B00D-43BB-86F2-93E174FC8007}">
      <dgm:prSet/>
      <dgm:spPr/>
      <dgm:t>
        <a:bodyPr/>
        <a:lstStyle/>
        <a:p>
          <a:endParaRPr lang="es-EC" sz="1400">
            <a:latin typeface="Arial" panose="020B0604020202020204" pitchFamily="34" charset="0"/>
            <a:cs typeface="Arial" panose="020B0604020202020204" pitchFamily="34" charset="0"/>
          </a:endParaRPr>
        </a:p>
      </dgm:t>
    </dgm:pt>
    <dgm:pt modelId="{DEA7D857-F354-4543-A4F6-2F98A7CB0092}" type="sibTrans" cxnId="{4A743740-B00D-43BB-86F2-93E174FC8007}">
      <dgm:prSet/>
      <dgm:spPr/>
      <dgm:t>
        <a:bodyPr/>
        <a:lstStyle/>
        <a:p>
          <a:endParaRPr lang="es-EC" sz="1400">
            <a:latin typeface="Arial" panose="020B0604020202020204" pitchFamily="34" charset="0"/>
            <a:cs typeface="Arial" panose="020B0604020202020204" pitchFamily="34" charset="0"/>
          </a:endParaRPr>
        </a:p>
      </dgm:t>
    </dgm:pt>
    <dgm:pt modelId="{E2579BBA-B8F4-4332-B646-82E31934D815}">
      <dgm:prSet phldrT="[Texto]" custT="1"/>
      <dgm:spPr/>
      <dgm:t>
        <a:bodyPr/>
        <a:lstStyle/>
        <a:p>
          <a:r>
            <a:rPr lang="es-ES" sz="1400" dirty="0" smtClean="0">
              <a:latin typeface="Arial" panose="020B0604020202020204" pitchFamily="34" charset="0"/>
              <a:cs typeface="Arial" panose="020B0604020202020204" pitchFamily="34" charset="0"/>
            </a:rPr>
            <a:t>Consejo de administración</a:t>
          </a:r>
          <a:endParaRPr lang="es-EC" sz="1400" dirty="0">
            <a:latin typeface="Arial" panose="020B0604020202020204" pitchFamily="34" charset="0"/>
            <a:cs typeface="Arial" panose="020B0604020202020204" pitchFamily="34" charset="0"/>
          </a:endParaRPr>
        </a:p>
      </dgm:t>
    </dgm:pt>
    <dgm:pt modelId="{EC967393-570E-4788-812B-A37A55C37E43}" type="parTrans" cxnId="{C08E46CF-C287-4AFB-B515-1B6C1448D88F}">
      <dgm:prSet/>
      <dgm:spPr/>
      <dgm:t>
        <a:bodyPr/>
        <a:lstStyle/>
        <a:p>
          <a:endParaRPr lang="es-EC" sz="1400">
            <a:latin typeface="Arial" panose="020B0604020202020204" pitchFamily="34" charset="0"/>
            <a:cs typeface="Arial" panose="020B0604020202020204" pitchFamily="34" charset="0"/>
          </a:endParaRPr>
        </a:p>
      </dgm:t>
    </dgm:pt>
    <dgm:pt modelId="{917DD67B-2D09-4D2E-A4D2-CFEF2020BE2D}" type="sibTrans" cxnId="{C08E46CF-C287-4AFB-B515-1B6C1448D88F}">
      <dgm:prSet/>
      <dgm:spPr/>
      <dgm:t>
        <a:bodyPr/>
        <a:lstStyle/>
        <a:p>
          <a:endParaRPr lang="es-EC" sz="1400">
            <a:latin typeface="Arial" panose="020B0604020202020204" pitchFamily="34" charset="0"/>
            <a:cs typeface="Arial" panose="020B0604020202020204" pitchFamily="34" charset="0"/>
          </a:endParaRPr>
        </a:p>
      </dgm:t>
    </dgm:pt>
    <dgm:pt modelId="{4BF19E4F-07EC-49C4-BE87-66CEBB2279B4}">
      <dgm:prSet phldrT="[Texto]" custT="1"/>
      <dgm:spPr/>
      <dgm:t>
        <a:bodyPr/>
        <a:lstStyle/>
        <a:p>
          <a:r>
            <a:rPr lang="es-ES" sz="1400" dirty="0" smtClean="0">
              <a:latin typeface="Arial" panose="020B0604020202020204" pitchFamily="34" charset="0"/>
              <a:cs typeface="Arial" panose="020B0604020202020204" pitchFamily="34" charset="0"/>
            </a:rPr>
            <a:t>Consejo de vigilancia</a:t>
          </a:r>
          <a:endParaRPr lang="es-EC" sz="1400" dirty="0">
            <a:latin typeface="Arial" panose="020B0604020202020204" pitchFamily="34" charset="0"/>
            <a:cs typeface="Arial" panose="020B0604020202020204" pitchFamily="34" charset="0"/>
          </a:endParaRPr>
        </a:p>
      </dgm:t>
    </dgm:pt>
    <dgm:pt modelId="{7D61AFE4-2279-4FA0-8515-AC28E179E3FF}" type="parTrans" cxnId="{AE09D663-F8FF-4D5B-9B13-64C0CCA85589}">
      <dgm:prSet/>
      <dgm:spPr/>
      <dgm:t>
        <a:bodyPr/>
        <a:lstStyle/>
        <a:p>
          <a:endParaRPr lang="es-EC" sz="1400">
            <a:latin typeface="Arial" panose="020B0604020202020204" pitchFamily="34" charset="0"/>
            <a:cs typeface="Arial" panose="020B0604020202020204" pitchFamily="34" charset="0"/>
          </a:endParaRPr>
        </a:p>
      </dgm:t>
    </dgm:pt>
    <dgm:pt modelId="{9CA8184B-657B-4898-93EF-643B146A6BCD}" type="sibTrans" cxnId="{AE09D663-F8FF-4D5B-9B13-64C0CCA85589}">
      <dgm:prSet/>
      <dgm:spPr/>
      <dgm:t>
        <a:bodyPr/>
        <a:lstStyle/>
        <a:p>
          <a:endParaRPr lang="es-EC" sz="1400">
            <a:latin typeface="Arial" panose="020B0604020202020204" pitchFamily="34" charset="0"/>
            <a:cs typeface="Arial" panose="020B0604020202020204" pitchFamily="34" charset="0"/>
          </a:endParaRPr>
        </a:p>
      </dgm:t>
    </dgm:pt>
    <dgm:pt modelId="{22D519F8-BC16-420F-A6BC-EFF310C63122}">
      <dgm:prSet phldrT="[Texto]" custT="1"/>
      <dgm:spPr/>
      <dgm:t>
        <a:bodyPr/>
        <a:lstStyle/>
        <a:p>
          <a:r>
            <a:rPr lang="es-ES" sz="1400" dirty="0" smtClean="0">
              <a:latin typeface="Arial" panose="020B0604020202020204" pitchFamily="34" charset="0"/>
              <a:cs typeface="Arial" panose="020B0604020202020204" pitchFamily="34" charset="0"/>
            </a:rPr>
            <a:t>Comité de administración integral de riesgos</a:t>
          </a:r>
        </a:p>
      </dgm:t>
    </dgm:pt>
    <dgm:pt modelId="{D1CC7ACC-7D2F-4F02-A237-454E2C47C43C}" type="parTrans" cxnId="{2897E36A-B188-4E0C-B306-0ACD62501446}">
      <dgm:prSet/>
      <dgm:spPr/>
      <dgm:t>
        <a:bodyPr/>
        <a:lstStyle/>
        <a:p>
          <a:endParaRPr lang="es-EC" sz="1400">
            <a:latin typeface="Arial" panose="020B0604020202020204" pitchFamily="34" charset="0"/>
            <a:cs typeface="Arial" panose="020B0604020202020204" pitchFamily="34" charset="0"/>
          </a:endParaRPr>
        </a:p>
      </dgm:t>
    </dgm:pt>
    <dgm:pt modelId="{7302F80F-EA11-4470-B510-1E6C3405973B}" type="sibTrans" cxnId="{2897E36A-B188-4E0C-B306-0ACD62501446}">
      <dgm:prSet/>
      <dgm:spPr/>
      <dgm:t>
        <a:bodyPr/>
        <a:lstStyle/>
        <a:p>
          <a:endParaRPr lang="es-EC" sz="1400">
            <a:latin typeface="Arial" panose="020B0604020202020204" pitchFamily="34" charset="0"/>
            <a:cs typeface="Arial" panose="020B0604020202020204" pitchFamily="34" charset="0"/>
          </a:endParaRPr>
        </a:p>
      </dgm:t>
    </dgm:pt>
    <dgm:pt modelId="{7E9B7D03-EB78-4187-AB7E-481FA90EF622}">
      <dgm:prSet phldrT="[Texto]" custT="1"/>
      <dgm:spPr/>
      <dgm:t>
        <a:bodyPr/>
        <a:lstStyle/>
        <a:p>
          <a:r>
            <a:rPr lang="es-ES" sz="1400" dirty="0" smtClean="0">
              <a:latin typeface="Arial" panose="020B0604020202020204" pitchFamily="34" charset="0"/>
              <a:cs typeface="Arial" panose="020B0604020202020204" pitchFamily="34" charset="0"/>
            </a:rPr>
            <a:t>Unidad de riesgos</a:t>
          </a:r>
        </a:p>
      </dgm:t>
    </dgm:pt>
    <dgm:pt modelId="{FAC28781-C152-4B42-9C39-495CE111BE85}" type="parTrans" cxnId="{2534C465-F17B-47DF-9DE2-07B81D3A2199}">
      <dgm:prSet/>
      <dgm:spPr/>
      <dgm:t>
        <a:bodyPr/>
        <a:lstStyle/>
        <a:p>
          <a:endParaRPr lang="es-EC"/>
        </a:p>
      </dgm:t>
    </dgm:pt>
    <dgm:pt modelId="{5D195CE2-7697-4C12-B0DC-3F5EF395BBB9}" type="sibTrans" cxnId="{2534C465-F17B-47DF-9DE2-07B81D3A2199}">
      <dgm:prSet/>
      <dgm:spPr/>
      <dgm:t>
        <a:bodyPr/>
        <a:lstStyle/>
        <a:p>
          <a:endParaRPr lang="es-EC"/>
        </a:p>
      </dgm:t>
    </dgm:pt>
    <dgm:pt modelId="{D4B28F54-0360-405E-8D48-FA4CCA3FCBE4}">
      <dgm:prSet phldrT="[Texto]" custT="1"/>
      <dgm:spPr/>
      <dgm:t>
        <a:bodyPr/>
        <a:lstStyle/>
        <a:p>
          <a:r>
            <a:rPr lang="es-ES" sz="1400" dirty="0" smtClean="0">
              <a:latin typeface="Arial" panose="020B0604020202020204" pitchFamily="34" charset="0"/>
              <a:cs typeface="Arial" panose="020B0604020202020204" pitchFamily="34" charset="0"/>
            </a:rPr>
            <a:t>Administrador de riesgos</a:t>
          </a:r>
        </a:p>
      </dgm:t>
    </dgm:pt>
    <dgm:pt modelId="{66242DC1-B1E0-4ACB-A3E0-12E6E13A0AAD}" type="parTrans" cxnId="{E2DAD224-95D1-4D3D-A2B2-398AD8FD1DE9}">
      <dgm:prSet/>
      <dgm:spPr/>
      <dgm:t>
        <a:bodyPr/>
        <a:lstStyle/>
        <a:p>
          <a:endParaRPr lang="es-EC"/>
        </a:p>
      </dgm:t>
    </dgm:pt>
    <dgm:pt modelId="{ED7DACD6-B36A-4BA6-8B2A-9AE672B8050E}" type="sibTrans" cxnId="{E2DAD224-95D1-4D3D-A2B2-398AD8FD1DE9}">
      <dgm:prSet/>
      <dgm:spPr/>
      <dgm:t>
        <a:bodyPr/>
        <a:lstStyle/>
        <a:p>
          <a:endParaRPr lang="es-EC"/>
        </a:p>
      </dgm:t>
    </dgm:pt>
    <dgm:pt modelId="{9D42FBC2-4215-4486-8817-E9FB8F1C5AD4}" type="pres">
      <dgm:prSet presAssocID="{5F6CD0D3-6131-4563-81C9-311608CCDA25}" presName="layout" presStyleCnt="0">
        <dgm:presLayoutVars>
          <dgm:chMax/>
          <dgm:chPref/>
          <dgm:dir/>
          <dgm:resizeHandles/>
        </dgm:presLayoutVars>
      </dgm:prSet>
      <dgm:spPr/>
      <dgm:t>
        <a:bodyPr/>
        <a:lstStyle/>
        <a:p>
          <a:endParaRPr lang="es-EC"/>
        </a:p>
      </dgm:t>
    </dgm:pt>
    <dgm:pt modelId="{56F320DA-8742-4950-BD78-B7F16F2DD84B}" type="pres">
      <dgm:prSet presAssocID="{F38CD4F9-F44A-4228-81DB-192053CE05A0}" presName="root" presStyleCnt="0">
        <dgm:presLayoutVars>
          <dgm:chMax/>
          <dgm:chPref/>
        </dgm:presLayoutVars>
      </dgm:prSet>
      <dgm:spPr/>
    </dgm:pt>
    <dgm:pt modelId="{922A9B4A-5EF1-481E-ABF2-78577CC0B854}" type="pres">
      <dgm:prSet presAssocID="{F38CD4F9-F44A-4228-81DB-192053CE05A0}" presName="rootComposite" presStyleCnt="0">
        <dgm:presLayoutVars/>
      </dgm:prSet>
      <dgm:spPr/>
    </dgm:pt>
    <dgm:pt modelId="{27BFFA3A-D729-4F29-87F0-1AB25F97D0AF}" type="pres">
      <dgm:prSet presAssocID="{F38CD4F9-F44A-4228-81DB-192053CE05A0}" presName="ParentAccent" presStyleLbl="alignNode1" presStyleIdx="0" presStyleCnt="1"/>
      <dgm:spPr/>
    </dgm:pt>
    <dgm:pt modelId="{3D95728C-0D1F-41C2-8E6C-01DC2DA898AF}" type="pres">
      <dgm:prSet presAssocID="{F38CD4F9-F44A-4228-81DB-192053CE05A0}" presName="ParentSmallAccent" presStyleLbl="fgAcc1" presStyleIdx="0" presStyleCnt="1"/>
      <dgm:spPr/>
    </dgm:pt>
    <dgm:pt modelId="{91FD8C5C-13E2-46E7-B469-67E1CD212CE7}" type="pres">
      <dgm:prSet presAssocID="{F38CD4F9-F44A-4228-81DB-192053CE05A0}" presName="Parent" presStyleLbl="revTx" presStyleIdx="0" presStyleCnt="6">
        <dgm:presLayoutVars>
          <dgm:chMax/>
          <dgm:chPref val="4"/>
          <dgm:bulletEnabled val="1"/>
        </dgm:presLayoutVars>
      </dgm:prSet>
      <dgm:spPr/>
      <dgm:t>
        <a:bodyPr/>
        <a:lstStyle/>
        <a:p>
          <a:endParaRPr lang="es-EC"/>
        </a:p>
      </dgm:t>
    </dgm:pt>
    <dgm:pt modelId="{B23C9500-D3C8-48AB-B0E2-D6193E22CA85}" type="pres">
      <dgm:prSet presAssocID="{F38CD4F9-F44A-4228-81DB-192053CE05A0}" presName="childShape" presStyleCnt="0">
        <dgm:presLayoutVars>
          <dgm:chMax val="0"/>
          <dgm:chPref val="0"/>
        </dgm:presLayoutVars>
      </dgm:prSet>
      <dgm:spPr/>
    </dgm:pt>
    <dgm:pt modelId="{96B1723C-7AA1-4C4F-8051-0A7346C87632}" type="pres">
      <dgm:prSet presAssocID="{E2579BBA-B8F4-4332-B646-82E31934D815}" presName="childComposite" presStyleCnt="0">
        <dgm:presLayoutVars>
          <dgm:chMax val="0"/>
          <dgm:chPref val="0"/>
        </dgm:presLayoutVars>
      </dgm:prSet>
      <dgm:spPr/>
    </dgm:pt>
    <dgm:pt modelId="{0D6F914C-FE90-4863-A732-6D9568D1F0DB}" type="pres">
      <dgm:prSet presAssocID="{E2579BBA-B8F4-4332-B646-82E31934D815}" presName="ChildAccent" presStyleLbl="solidFgAcc1" presStyleIdx="0" presStyleCnt="5"/>
      <dgm:spPr/>
    </dgm:pt>
    <dgm:pt modelId="{4236BC40-3B0D-428D-9DE1-B794A8FAB7BC}" type="pres">
      <dgm:prSet presAssocID="{E2579BBA-B8F4-4332-B646-82E31934D815}" presName="Child" presStyleLbl="revTx" presStyleIdx="1" presStyleCnt="6" custScaleY="78155">
        <dgm:presLayoutVars>
          <dgm:chMax val="0"/>
          <dgm:chPref val="0"/>
          <dgm:bulletEnabled val="1"/>
        </dgm:presLayoutVars>
      </dgm:prSet>
      <dgm:spPr/>
      <dgm:t>
        <a:bodyPr/>
        <a:lstStyle/>
        <a:p>
          <a:endParaRPr lang="es-EC"/>
        </a:p>
      </dgm:t>
    </dgm:pt>
    <dgm:pt modelId="{9FF2071E-C2F7-4004-B044-ABE88637621F}" type="pres">
      <dgm:prSet presAssocID="{4BF19E4F-07EC-49C4-BE87-66CEBB2279B4}" presName="childComposite" presStyleCnt="0">
        <dgm:presLayoutVars>
          <dgm:chMax val="0"/>
          <dgm:chPref val="0"/>
        </dgm:presLayoutVars>
      </dgm:prSet>
      <dgm:spPr/>
    </dgm:pt>
    <dgm:pt modelId="{4E3B2E2D-A552-4468-BE28-F30DFE735FCB}" type="pres">
      <dgm:prSet presAssocID="{4BF19E4F-07EC-49C4-BE87-66CEBB2279B4}" presName="ChildAccent" presStyleLbl="solidFgAcc1" presStyleIdx="1" presStyleCnt="5"/>
      <dgm:spPr/>
    </dgm:pt>
    <dgm:pt modelId="{3F865C93-BE6D-4EB7-AEB4-25D05E5E3C21}" type="pres">
      <dgm:prSet presAssocID="{4BF19E4F-07EC-49C4-BE87-66CEBB2279B4}" presName="Child" presStyleLbl="revTx" presStyleIdx="2" presStyleCnt="6" custScaleY="78155">
        <dgm:presLayoutVars>
          <dgm:chMax val="0"/>
          <dgm:chPref val="0"/>
          <dgm:bulletEnabled val="1"/>
        </dgm:presLayoutVars>
      </dgm:prSet>
      <dgm:spPr/>
      <dgm:t>
        <a:bodyPr/>
        <a:lstStyle/>
        <a:p>
          <a:endParaRPr lang="es-EC"/>
        </a:p>
      </dgm:t>
    </dgm:pt>
    <dgm:pt modelId="{1EEC3D19-B377-49CD-B57D-567A53226D58}" type="pres">
      <dgm:prSet presAssocID="{22D519F8-BC16-420F-A6BC-EFF310C63122}" presName="childComposite" presStyleCnt="0">
        <dgm:presLayoutVars>
          <dgm:chMax val="0"/>
          <dgm:chPref val="0"/>
        </dgm:presLayoutVars>
      </dgm:prSet>
      <dgm:spPr/>
    </dgm:pt>
    <dgm:pt modelId="{7E45F839-EB7A-44DC-B75D-95E463CAE645}" type="pres">
      <dgm:prSet presAssocID="{22D519F8-BC16-420F-A6BC-EFF310C63122}" presName="ChildAccent" presStyleLbl="solidFgAcc1" presStyleIdx="2" presStyleCnt="5"/>
      <dgm:spPr/>
    </dgm:pt>
    <dgm:pt modelId="{0BC5090D-BD69-4494-8728-48AA098B4FE6}" type="pres">
      <dgm:prSet presAssocID="{22D519F8-BC16-420F-A6BC-EFF310C63122}" presName="Child" presStyleLbl="revTx" presStyleIdx="3" presStyleCnt="6" custScaleY="78155">
        <dgm:presLayoutVars>
          <dgm:chMax val="0"/>
          <dgm:chPref val="0"/>
          <dgm:bulletEnabled val="1"/>
        </dgm:presLayoutVars>
      </dgm:prSet>
      <dgm:spPr/>
      <dgm:t>
        <a:bodyPr/>
        <a:lstStyle/>
        <a:p>
          <a:endParaRPr lang="es-EC"/>
        </a:p>
      </dgm:t>
    </dgm:pt>
    <dgm:pt modelId="{FE31493B-745E-4C23-ABF0-F2F44BE23278}" type="pres">
      <dgm:prSet presAssocID="{7E9B7D03-EB78-4187-AB7E-481FA90EF622}" presName="childComposite" presStyleCnt="0">
        <dgm:presLayoutVars>
          <dgm:chMax val="0"/>
          <dgm:chPref val="0"/>
        </dgm:presLayoutVars>
      </dgm:prSet>
      <dgm:spPr/>
    </dgm:pt>
    <dgm:pt modelId="{D562A37F-4B4F-4792-9A90-B1634CC1E390}" type="pres">
      <dgm:prSet presAssocID="{7E9B7D03-EB78-4187-AB7E-481FA90EF622}" presName="ChildAccent" presStyleLbl="solidFgAcc1" presStyleIdx="3" presStyleCnt="5"/>
      <dgm:spPr/>
    </dgm:pt>
    <dgm:pt modelId="{1D2853CC-F517-47F4-927D-ACC3C38C695A}" type="pres">
      <dgm:prSet presAssocID="{7E9B7D03-EB78-4187-AB7E-481FA90EF622}" presName="Child" presStyleLbl="revTx" presStyleIdx="4" presStyleCnt="6" custScaleY="78155">
        <dgm:presLayoutVars>
          <dgm:chMax val="0"/>
          <dgm:chPref val="0"/>
          <dgm:bulletEnabled val="1"/>
        </dgm:presLayoutVars>
      </dgm:prSet>
      <dgm:spPr/>
      <dgm:t>
        <a:bodyPr/>
        <a:lstStyle/>
        <a:p>
          <a:endParaRPr lang="es-EC"/>
        </a:p>
      </dgm:t>
    </dgm:pt>
    <dgm:pt modelId="{C6FEA343-68D2-4853-9276-2270BDB0C0C6}" type="pres">
      <dgm:prSet presAssocID="{D4B28F54-0360-405E-8D48-FA4CCA3FCBE4}" presName="childComposite" presStyleCnt="0">
        <dgm:presLayoutVars>
          <dgm:chMax val="0"/>
          <dgm:chPref val="0"/>
        </dgm:presLayoutVars>
      </dgm:prSet>
      <dgm:spPr/>
    </dgm:pt>
    <dgm:pt modelId="{8103093E-DB15-4CB3-A755-910148D073CC}" type="pres">
      <dgm:prSet presAssocID="{D4B28F54-0360-405E-8D48-FA4CCA3FCBE4}" presName="ChildAccent" presStyleLbl="solidFgAcc1" presStyleIdx="4" presStyleCnt="5"/>
      <dgm:spPr/>
    </dgm:pt>
    <dgm:pt modelId="{8B0CA70D-276F-4C54-AE3F-DCA0B8A1E373}" type="pres">
      <dgm:prSet presAssocID="{D4B28F54-0360-405E-8D48-FA4CCA3FCBE4}" presName="Child" presStyleLbl="revTx" presStyleIdx="5" presStyleCnt="6" custScaleY="78155">
        <dgm:presLayoutVars>
          <dgm:chMax val="0"/>
          <dgm:chPref val="0"/>
          <dgm:bulletEnabled val="1"/>
        </dgm:presLayoutVars>
      </dgm:prSet>
      <dgm:spPr/>
      <dgm:t>
        <a:bodyPr/>
        <a:lstStyle/>
        <a:p>
          <a:endParaRPr lang="es-EC"/>
        </a:p>
      </dgm:t>
    </dgm:pt>
  </dgm:ptLst>
  <dgm:cxnLst>
    <dgm:cxn modelId="{221EE9BD-E49B-463A-A978-C9FF635297C3}" type="presOf" srcId="{22D519F8-BC16-420F-A6BC-EFF310C63122}" destId="{0BC5090D-BD69-4494-8728-48AA098B4FE6}" srcOrd="0" destOrd="0" presId="urn:microsoft.com/office/officeart/2008/layout/SquareAccentList"/>
    <dgm:cxn modelId="{3B19D749-E830-4D38-A803-5573CFA32EBF}" type="presOf" srcId="{4BF19E4F-07EC-49C4-BE87-66CEBB2279B4}" destId="{3F865C93-BE6D-4EB7-AEB4-25D05E5E3C21}" srcOrd="0" destOrd="0" presId="urn:microsoft.com/office/officeart/2008/layout/SquareAccentList"/>
    <dgm:cxn modelId="{C08E46CF-C287-4AFB-B515-1B6C1448D88F}" srcId="{F38CD4F9-F44A-4228-81DB-192053CE05A0}" destId="{E2579BBA-B8F4-4332-B646-82E31934D815}" srcOrd="0" destOrd="0" parTransId="{EC967393-570E-4788-812B-A37A55C37E43}" sibTransId="{917DD67B-2D09-4D2E-A4D2-CFEF2020BE2D}"/>
    <dgm:cxn modelId="{2534C465-F17B-47DF-9DE2-07B81D3A2199}" srcId="{F38CD4F9-F44A-4228-81DB-192053CE05A0}" destId="{7E9B7D03-EB78-4187-AB7E-481FA90EF622}" srcOrd="3" destOrd="0" parTransId="{FAC28781-C152-4B42-9C39-495CE111BE85}" sibTransId="{5D195CE2-7697-4C12-B0DC-3F5EF395BBB9}"/>
    <dgm:cxn modelId="{B1E8F6AC-2FCA-441E-A2C2-B878120CE0E6}" type="presOf" srcId="{7E9B7D03-EB78-4187-AB7E-481FA90EF622}" destId="{1D2853CC-F517-47F4-927D-ACC3C38C695A}" srcOrd="0" destOrd="0" presId="urn:microsoft.com/office/officeart/2008/layout/SquareAccentList"/>
    <dgm:cxn modelId="{2B569662-E8AB-4861-803C-2104C47CD5EE}" type="presOf" srcId="{E2579BBA-B8F4-4332-B646-82E31934D815}" destId="{4236BC40-3B0D-428D-9DE1-B794A8FAB7BC}" srcOrd="0" destOrd="0" presId="urn:microsoft.com/office/officeart/2008/layout/SquareAccentList"/>
    <dgm:cxn modelId="{E2DAD224-95D1-4D3D-A2B2-398AD8FD1DE9}" srcId="{F38CD4F9-F44A-4228-81DB-192053CE05A0}" destId="{D4B28F54-0360-405E-8D48-FA4CCA3FCBE4}" srcOrd="4" destOrd="0" parTransId="{66242DC1-B1E0-4ACB-A3E0-12E6E13A0AAD}" sibTransId="{ED7DACD6-B36A-4BA6-8B2A-9AE672B8050E}"/>
    <dgm:cxn modelId="{5E86C03C-A2D6-4CA9-A754-C06D8DA39214}" type="presOf" srcId="{D4B28F54-0360-405E-8D48-FA4CCA3FCBE4}" destId="{8B0CA70D-276F-4C54-AE3F-DCA0B8A1E373}" srcOrd="0" destOrd="0" presId="urn:microsoft.com/office/officeart/2008/layout/SquareAccentList"/>
    <dgm:cxn modelId="{2897E36A-B188-4E0C-B306-0ACD62501446}" srcId="{F38CD4F9-F44A-4228-81DB-192053CE05A0}" destId="{22D519F8-BC16-420F-A6BC-EFF310C63122}" srcOrd="2" destOrd="0" parTransId="{D1CC7ACC-7D2F-4F02-A237-454E2C47C43C}" sibTransId="{7302F80F-EA11-4470-B510-1E6C3405973B}"/>
    <dgm:cxn modelId="{EBC7F2D8-6CD5-4F19-8FB2-228AA6E1C510}" type="presOf" srcId="{F38CD4F9-F44A-4228-81DB-192053CE05A0}" destId="{91FD8C5C-13E2-46E7-B469-67E1CD212CE7}" srcOrd="0" destOrd="0" presId="urn:microsoft.com/office/officeart/2008/layout/SquareAccentList"/>
    <dgm:cxn modelId="{A5DC633C-49BB-420B-838B-5A15220DC535}" type="presOf" srcId="{5F6CD0D3-6131-4563-81C9-311608CCDA25}" destId="{9D42FBC2-4215-4486-8817-E9FB8F1C5AD4}" srcOrd="0" destOrd="0" presId="urn:microsoft.com/office/officeart/2008/layout/SquareAccentList"/>
    <dgm:cxn modelId="{AE09D663-F8FF-4D5B-9B13-64C0CCA85589}" srcId="{F38CD4F9-F44A-4228-81DB-192053CE05A0}" destId="{4BF19E4F-07EC-49C4-BE87-66CEBB2279B4}" srcOrd="1" destOrd="0" parTransId="{7D61AFE4-2279-4FA0-8515-AC28E179E3FF}" sibTransId="{9CA8184B-657B-4898-93EF-643B146A6BCD}"/>
    <dgm:cxn modelId="{4A743740-B00D-43BB-86F2-93E174FC8007}" srcId="{5F6CD0D3-6131-4563-81C9-311608CCDA25}" destId="{F38CD4F9-F44A-4228-81DB-192053CE05A0}" srcOrd="0" destOrd="0" parTransId="{162EB5B4-88F9-4DB5-B071-44BEA0EEF350}" sibTransId="{DEA7D857-F354-4543-A4F6-2F98A7CB0092}"/>
    <dgm:cxn modelId="{38E6D4C6-5A3F-47AE-86C1-C83B641618ED}" type="presParOf" srcId="{9D42FBC2-4215-4486-8817-E9FB8F1C5AD4}" destId="{56F320DA-8742-4950-BD78-B7F16F2DD84B}" srcOrd="0" destOrd="0" presId="urn:microsoft.com/office/officeart/2008/layout/SquareAccentList"/>
    <dgm:cxn modelId="{4C770619-D6B1-4EE9-A5B4-3935A252F92C}" type="presParOf" srcId="{56F320DA-8742-4950-BD78-B7F16F2DD84B}" destId="{922A9B4A-5EF1-481E-ABF2-78577CC0B854}" srcOrd="0" destOrd="0" presId="urn:microsoft.com/office/officeart/2008/layout/SquareAccentList"/>
    <dgm:cxn modelId="{91C34973-9287-4576-9214-200B9E1FF325}" type="presParOf" srcId="{922A9B4A-5EF1-481E-ABF2-78577CC0B854}" destId="{27BFFA3A-D729-4F29-87F0-1AB25F97D0AF}" srcOrd="0" destOrd="0" presId="urn:microsoft.com/office/officeart/2008/layout/SquareAccentList"/>
    <dgm:cxn modelId="{0315FE96-3CD6-40CB-B814-2690789116C7}" type="presParOf" srcId="{922A9B4A-5EF1-481E-ABF2-78577CC0B854}" destId="{3D95728C-0D1F-41C2-8E6C-01DC2DA898AF}" srcOrd="1" destOrd="0" presId="urn:microsoft.com/office/officeart/2008/layout/SquareAccentList"/>
    <dgm:cxn modelId="{24138C28-CB04-43C2-BE45-76C78117E47F}" type="presParOf" srcId="{922A9B4A-5EF1-481E-ABF2-78577CC0B854}" destId="{91FD8C5C-13E2-46E7-B469-67E1CD212CE7}" srcOrd="2" destOrd="0" presId="urn:microsoft.com/office/officeart/2008/layout/SquareAccentList"/>
    <dgm:cxn modelId="{D1BC0025-AE80-488F-9B5E-22A5B74C9CD7}" type="presParOf" srcId="{56F320DA-8742-4950-BD78-B7F16F2DD84B}" destId="{B23C9500-D3C8-48AB-B0E2-D6193E22CA85}" srcOrd="1" destOrd="0" presId="urn:microsoft.com/office/officeart/2008/layout/SquareAccentList"/>
    <dgm:cxn modelId="{317D80B0-242A-4DFC-8576-743A7A48F400}" type="presParOf" srcId="{B23C9500-D3C8-48AB-B0E2-D6193E22CA85}" destId="{96B1723C-7AA1-4C4F-8051-0A7346C87632}" srcOrd="0" destOrd="0" presId="urn:microsoft.com/office/officeart/2008/layout/SquareAccentList"/>
    <dgm:cxn modelId="{56939A61-8E75-4B9B-8284-12939DA16D89}" type="presParOf" srcId="{96B1723C-7AA1-4C4F-8051-0A7346C87632}" destId="{0D6F914C-FE90-4863-A732-6D9568D1F0DB}" srcOrd="0" destOrd="0" presId="urn:microsoft.com/office/officeart/2008/layout/SquareAccentList"/>
    <dgm:cxn modelId="{4F79F68B-AD86-415F-83B4-88BC9B767549}" type="presParOf" srcId="{96B1723C-7AA1-4C4F-8051-0A7346C87632}" destId="{4236BC40-3B0D-428D-9DE1-B794A8FAB7BC}" srcOrd="1" destOrd="0" presId="urn:microsoft.com/office/officeart/2008/layout/SquareAccentList"/>
    <dgm:cxn modelId="{89F5A272-E2F1-4165-9AEF-08160A15D081}" type="presParOf" srcId="{B23C9500-D3C8-48AB-B0E2-D6193E22CA85}" destId="{9FF2071E-C2F7-4004-B044-ABE88637621F}" srcOrd="1" destOrd="0" presId="urn:microsoft.com/office/officeart/2008/layout/SquareAccentList"/>
    <dgm:cxn modelId="{DBF8C0A3-BC79-4474-8BB7-DF08F259E381}" type="presParOf" srcId="{9FF2071E-C2F7-4004-B044-ABE88637621F}" destId="{4E3B2E2D-A552-4468-BE28-F30DFE735FCB}" srcOrd="0" destOrd="0" presId="urn:microsoft.com/office/officeart/2008/layout/SquareAccentList"/>
    <dgm:cxn modelId="{31827681-9896-4D6C-BD05-03FFD04F069D}" type="presParOf" srcId="{9FF2071E-C2F7-4004-B044-ABE88637621F}" destId="{3F865C93-BE6D-4EB7-AEB4-25D05E5E3C21}" srcOrd="1" destOrd="0" presId="urn:microsoft.com/office/officeart/2008/layout/SquareAccentList"/>
    <dgm:cxn modelId="{AC062A11-30BA-4198-802E-574B8B96CE3C}" type="presParOf" srcId="{B23C9500-D3C8-48AB-B0E2-D6193E22CA85}" destId="{1EEC3D19-B377-49CD-B57D-567A53226D58}" srcOrd="2" destOrd="0" presId="urn:microsoft.com/office/officeart/2008/layout/SquareAccentList"/>
    <dgm:cxn modelId="{28F701F2-C4E8-4D6D-BF10-413BC9E0C019}" type="presParOf" srcId="{1EEC3D19-B377-49CD-B57D-567A53226D58}" destId="{7E45F839-EB7A-44DC-B75D-95E463CAE645}" srcOrd="0" destOrd="0" presId="urn:microsoft.com/office/officeart/2008/layout/SquareAccentList"/>
    <dgm:cxn modelId="{B644723A-8625-414C-A5A0-57A0D4C2230B}" type="presParOf" srcId="{1EEC3D19-B377-49CD-B57D-567A53226D58}" destId="{0BC5090D-BD69-4494-8728-48AA098B4FE6}" srcOrd="1" destOrd="0" presId="urn:microsoft.com/office/officeart/2008/layout/SquareAccentList"/>
    <dgm:cxn modelId="{BC58454C-FCD3-4C6E-9CF7-D2C3E96866CF}" type="presParOf" srcId="{B23C9500-D3C8-48AB-B0E2-D6193E22CA85}" destId="{FE31493B-745E-4C23-ABF0-F2F44BE23278}" srcOrd="3" destOrd="0" presId="urn:microsoft.com/office/officeart/2008/layout/SquareAccentList"/>
    <dgm:cxn modelId="{84273ADA-7DE9-47BE-B8D0-98502FBDCCE1}" type="presParOf" srcId="{FE31493B-745E-4C23-ABF0-F2F44BE23278}" destId="{D562A37F-4B4F-4792-9A90-B1634CC1E390}" srcOrd="0" destOrd="0" presId="urn:microsoft.com/office/officeart/2008/layout/SquareAccentList"/>
    <dgm:cxn modelId="{5FC38ED8-C22D-4E96-8887-A0B531593DE3}" type="presParOf" srcId="{FE31493B-745E-4C23-ABF0-F2F44BE23278}" destId="{1D2853CC-F517-47F4-927D-ACC3C38C695A}" srcOrd="1" destOrd="0" presId="urn:microsoft.com/office/officeart/2008/layout/SquareAccentList"/>
    <dgm:cxn modelId="{60920562-D738-4BC8-BE52-0A61FFD82817}" type="presParOf" srcId="{B23C9500-D3C8-48AB-B0E2-D6193E22CA85}" destId="{C6FEA343-68D2-4853-9276-2270BDB0C0C6}" srcOrd="4" destOrd="0" presId="urn:microsoft.com/office/officeart/2008/layout/SquareAccentList"/>
    <dgm:cxn modelId="{551A6F01-6F0B-419F-8C5C-C54A384A0CB6}" type="presParOf" srcId="{C6FEA343-68D2-4853-9276-2270BDB0C0C6}" destId="{8103093E-DB15-4CB3-A755-910148D073CC}" srcOrd="0" destOrd="0" presId="urn:microsoft.com/office/officeart/2008/layout/SquareAccentList"/>
    <dgm:cxn modelId="{2522C49F-140F-431C-9995-EC6879E4DDA2}" type="presParOf" srcId="{C6FEA343-68D2-4853-9276-2270BDB0C0C6}" destId="{8B0CA70D-276F-4C54-AE3F-DCA0B8A1E373}" srcOrd="1" destOrd="0" presId="urn:microsoft.com/office/officeart/2008/layout/Squa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F6CD0D3-6131-4563-81C9-311608CCDA25}" type="doc">
      <dgm:prSet loTypeId="urn:microsoft.com/office/officeart/2008/layout/SquareAccentList" loCatId="list" qsTypeId="urn:microsoft.com/office/officeart/2005/8/quickstyle/3d1" qsCatId="3D" csTypeId="urn:microsoft.com/office/officeart/2005/8/colors/accent1_2" csCatId="accent1" phldr="1"/>
      <dgm:spPr/>
      <dgm:t>
        <a:bodyPr/>
        <a:lstStyle/>
        <a:p>
          <a:endParaRPr lang="es-EC"/>
        </a:p>
      </dgm:t>
    </dgm:pt>
    <dgm:pt modelId="{F38CD4F9-F44A-4228-81DB-192053CE05A0}">
      <dgm:prSet phldrT="[Texto]" custT="1"/>
      <dgm:spPr/>
      <dgm:t>
        <a:bodyPr/>
        <a:lstStyle/>
        <a:p>
          <a:r>
            <a:rPr lang="es-ES" sz="1400" dirty="0" smtClean="0">
              <a:latin typeface="Arial" panose="020B0604020202020204" pitchFamily="34" charset="0"/>
              <a:cs typeface="Arial" panose="020B0604020202020204" pitchFamily="34" charset="0"/>
            </a:rPr>
            <a:t>Resolución N°. 128-2015-F</a:t>
          </a:r>
          <a:endParaRPr lang="es-EC" sz="1400" dirty="0">
            <a:latin typeface="Arial" panose="020B0604020202020204" pitchFamily="34" charset="0"/>
            <a:cs typeface="Arial" panose="020B0604020202020204" pitchFamily="34" charset="0"/>
          </a:endParaRPr>
        </a:p>
      </dgm:t>
    </dgm:pt>
    <dgm:pt modelId="{162EB5B4-88F9-4DB5-B071-44BEA0EEF350}" type="parTrans" cxnId="{4A743740-B00D-43BB-86F2-93E174FC8007}">
      <dgm:prSet/>
      <dgm:spPr/>
      <dgm:t>
        <a:bodyPr/>
        <a:lstStyle/>
        <a:p>
          <a:endParaRPr lang="es-EC" sz="1400">
            <a:latin typeface="Arial" panose="020B0604020202020204" pitchFamily="34" charset="0"/>
            <a:cs typeface="Arial" panose="020B0604020202020204" pitchFamily="34" charset="0"/>
          </a:endParaRPr>
        </a:p>
      </dgm:t>
    </dgm:pt>
    <dgm:pt modelId="{DEA7D857-F354-4543-A4F6-2F98A7CB0092}" type="sibTrans" cxnId="{4A743740-B00D-43BB-86F2-93E174FC8007}">
      <dgm:prSet/>
      <dgm:spPr/>
      <dgm:t>
        <a:bodyPr/>
        <a:lstStyle/>
        <a:p>
          <a:endParaRPr lang="es-EC" sz="1400">
            <a:latin typeface="Arial" panose="020B0604020202020204" pitchFamily="34" charset="0"/>
            <a:cs typeface="Arial" panose="020B0604020202020204" pitchFamily="34" charset="0"/>
          </a:endParaRPr>
        </a:p>
      </dgm:t>
    </dgm:pt>
    <dgm:pt modelId="{E2579BBA-B8F4-4332-B646-82E31934D815}">
      <dgm:prSet phldrT="[Texto]" custT="1"/>
      <dgm:spPr/>
      <dgm:t>
        <a:bodyPr/>
        <a:lstStyle/>
        <a:p>
          <a:r>
            <a:rPr lang="es-ES" sz="1400" dirty="0" smtClean="0">
              <a:latin typeface="Arial" panose="020B0604020202020204" pitchFamily="34" charset="0"/>
              <a:cs typeface="Arial" panose="020B0604020202020204" pitchFamily="34" charset="0"/>
            </a:rPr>
            <a:t>Riesgo de crédito</a:t>
          </a:r>
          <a:endParaRPr lang="es-EC" sz="1400" dirty="0">
            <a:latin typeface="Arial" panose="020B0604020202020204" pitchFamily="34" charset="0"/>
            <a:cs typeface="Arial" panose="020B0604020202020204" pitchFamily="34" charset="0"/>
          </a:endParaRPr>
        </a:p>
      </dgm:t>
    </dgm:pt>
    <dgm:pt modelId="{EC967393-570E-4788-812B-A37A55C37E43}" type="parTrans" cxnId="{C08E46CF-C287-4AFB-B515-1B6C1448D88F}">
      <dgm:prSet/>
      <dgm:spPr/>
      <dgm:t>
        <a:bodyPr/>
        <a:lstStyle/>
        <a:p>
          <a:endParaRPr lang="es-EC" sz="1400">
            <a:latin typeface="Arial" panose="020B0604020202020204" pitchFamily="34" charset="0"/>
            <a:cs typeface="Arial" panose="020B0604020202020204" pitchFamily="34" charset="0"/>
          </a:endParaRPr>
        </a:p>
      </dgm:t>
    </dgm:pt>
    <dgm:pt modelId="{917DD67B-2D09-4D2E-A4D2-CFEF2020BE2D}" type="sibTrans" cxnId="{C08E46CF-C287-4AFB-B515-1B6C1448D88F}">
      <dgm:prSet/>
      <dgm:spPr/>
      <dgm:t>
        <a:bodyPr/>
        <a:lstStyle/>
        <a:p>
          <a:endParaRPr lang="es-EC" sz="1400">
            <a:latin typeface="Arial" panose="020B0604020202020204" pitchFamily="34" charset="0"/>
            <a:cs typeface="Arial" panose="020B0604020202020204" pitchFamily="34" charset="0"/>
          </a:endParaRPr>
        </a:p>
      </dgm:t>
    </dgm:pt>
    <dgm:pt modelId="{4BF19E4F-07EC-49C4-BE87-66CEBB2279B4}">
      <dgm:prSet phldrT="[Texto]" custT="1"/>
      <dgm:spPr/>
      <dgm:t>
        <a:bodyPr/>
        <a:lstStyle/>
        <a:p>
          <a:r>
            <a:rPr lang="es-ES" sz="1400" dirty="0" smtClean="0">
              <a:latin typeface="Arial" panose="020B0604020202020204" pitchFamily="34" charset="0"/>
              <a:cs typeface="Arial" panose="020B0604020202020204" pitchFamily="34" charset="0"/>
            </a:rPr>
            <a:t>Riesgo de liquidez</a:t>
          </a:r>
          <a:endParaRPr lang="es-EC" sz="1400" dirty="0">
            <a:latin typeface="Arial" panose="020B0604020202020204" pitchFamily="34" charset="0"/>
            <a:cs typeface="Arial" panose="020B0604020202020204" pitchFamily="34" charset="0"/>
          </a:endParaRPr>
        </a:p>
      </dgm:t>
    </dgm:pt>
    <dgm:pt modelId="{7D61AFE4-2279-4FA0-8515-AC28E179E3FF}" type="parTrans" cxnId="{AE09D663-F8FF-4D5B-9B13-64C0CCA85589}">
      <dgm:prSet/>
      <dgm:spPr/>
      <dgm:t>
        <a:bodyPr/>
        <a:lstStyle/>
        <a:p>
          <a:endParaRPr lang="es-EC" sz="1400">
            <a:latin typeface="Arial" panose="020B0604020202020204" pitchFamily="34" charset="0"/>
            <a:cs typeface="Arial" panose="020B0604020202020204" pitchFamily="34" charset="0"/>
          </a:endParaRPr>
        </a:p>
      </dgm:t>
    </dgm:pt>
    <dgm:pt modelId="{9CA8184B-657B-4898-93EF-643B146A6BCD}" type="sibTrans" cxnId="{AE09D663-F8FF-4D5B-9B13-64C0CCA85589}">
      <dgm:prSet/>
      <dgm:spPr/>
      <dgm:t>
        <a:bodyPr/>
        <a:lstStyle/>
        <a:p>
          <a:endParaRPr lang="es-EC" sz="1400">
            <a:latin typeface="Arial" panose="020B0604020202020204" pitchFamily="34" charset="0"/>
            <a:cs typeface="Arial" panose="020B0604020202020204" pitchFamily="34" charset="0"/>
          </a:endParaRPr>
        </a:p>
      </dgm:t>
    </dgm:pt>
    <dgm:pt modelId="{22D519F8-BC16-420F-A6BC-EFF310C63122}">
      <dgm:prSet phldrT="[Texto]" custT="1"/>
      <dgm:spPr/>
      <dgm:t>
        <a:bodyPr/>
        <a:lstStyle/>
        <a:p>
          <a:r>
            <a:rPr lang="es-ES" sz="1400" dirty="0" smtClean="0">
              <a:latin typeface="Arial" panose="020B0604020202020204" pitchFamily="34" charset="0"/>
              <a:cs typeface="Arial" panose="020B0604020202020204" pitchFamily="34" charset="0"/>
            </a:rPr>
            <a:t>Riesgo de mercado</a:t>
          </a:r>
        </a:p>
      </dgm:t>
    </dgm:pt>
    <dgm:pt modelId="{D1CC7ACC-7D2F-4F02-A237-454E2C47C43C}" type="parTrans" cxnId="{2897E36A-B188-4E0C-B306-0ACD62501446}">
      <dgm:prSet/>
      <dgm:spPr/>
      <dgm:t>
        <a:bodyPr/>
        <a:lstStyle/>
        <a:p>
          <a:endParaRPr lang="es-EC" sz="1400">
            <a:latin typeface="Arial" panose="020B0604020202020204" pitchFamily="34" charset="0"/>
            <a:cs typeface="Arial" panose="020B0604020202020204" pitchFamily="34" charset="0"/>
          </a:endParaRPr>
        </a:p>
      </dgm:t>
    </dgm:pt>
    <dgm:pt modelId="{7302F80F-EA11-4470-B510-1E6C3405973B}" type="sibTrans" cxnId="{2897E36A-B188-4E0C-B306-0ACD62501446}">
      <dgm:prSet/>
      <dgm:spPr/>
      <dgm:t>
        <a:bodyPr/>
        <a:lstStyle/>
        <a:p>
          <a:endParaRPr lang="es-EC" sz="1400">
            <a:latin typeface="Arial" panose="020B0604020202020204" pitchFamily="34" charset="0"/>
            <a:cs typeface="Arial" panose="020B0604020202020204" pitchFamily="34" charset="0"/>
          </a:endParaRPr>
        </a:p>
      </dgm:t>
    </dgm:pt>
    <dgm:pt modelId="{7E9B7D03-EB78-4187-AB7E-481FA90EF622}">
      <dgm:prSet phldrT="[Texto]" custT="1"/>
      <dgm:spPr/>
      <dgm:t>
        <a:bodyPr/>
        <a:lstStyle/>
        <a:p>
          <a:r>
            <a:rPr lang="es-ES" sz="1400" dirty="0" smtClean="0">
              <a:latin typeface="Arial" panose="020B0604020202020204" pitchFamily="34" charset="0"/>
              <a:cs typeface="Arial" panose="020B0604020202020204" pitchFamily="34" charset="0"/>
            </a:rPr>
            <a:t>Riesgo operativo</a:t>
          </a:r>
        </a:p>
      </dgm:t>
    </dgm:pt>
    <dgm:pt modelId="{FAC28781-C152-4B42-9C39-495CE111BE85}" type="parTrans" cxnId="{2534C465-F17B-47DF-9DE2-07B81D3A2199}">
      <dgm:prSet/>
      <dgm:spPr/>
      <dgm:t>
        <a:bodyPr/>
        <a:lstStyle/>
        <a:p>
          <a:endParaRPr lang="es-EC"/>
        </a:p>
      </dgm:t>
    </dgm:pt>
    <dgm:pt modelId="{5D195CE2-7697-4C12-B0DC-3F5EF395BBB9}" type="sibTrans" cxnId="{2534C465-F17B-47DF-9DE2-07B81D3A2199}">
      <dgm:prSet/>
      <dgm:spPr/>
      <dgm:t>
        <a:bodyPr/>
        <a:lstStyle/>
        <a:p>
          <a:endParaRPr lang="es-EC"/>
        </a:p>
      </dgm:t>
    </dgm:pt>
    <dgm:pt modelId="{D4B28F54-0360-405E-8D48-FA4CCA3FCBE4}">
      <dgm:prSet phldrT="[Texto]" custT="1"/>
      <dgm:spPr/>
      <dgm:t>
        <a:bodyPr/>
        <a:lstStyle/>
        <a:p>
          <a:r>
            <a:rPr lang="es-ES" sz="1400" dirty="0" smtClean="0">
              <a:latin typeface="Arial" panose="020B0604020202020204" pitchFamily="34" charset="0"/>
              <a:cs typeface="Arial" panose="020B0604020202020204" pitchFamily="34" charset="0"/>
            </a:rPr>
            <a:t>Riesgo legal</a:t>
          </a:r>
        </a:p>
      </dgm:t>
    </dgm:pt>
    <dgm:pt modelId="{66242DC1-B1E0-4ACB-A3E0-12E6E13A0AAD}" type="parTrans" cxnId="{E2DAD224-95D1-4D3D-A2B2-398AD8FD1DE9}">
      <dgm:prSet/>
      <dgm:spPr/>
      <dgm:t>
        <a:bodyPr/>
        <a:lstStyle/>
        <a:p>
          <a:endParaRPr lang="es-EC"/>
        </a:p>
      </dgm:t>
    </dgm:pt>
    <dgm:pt modelId="{ED7DACD6-B36A-4BA6-8B2A-9AE672B8050E}" type="sibTrans" cxnId="{E2DAD224-95D1-4D3D-A2B2-398AD8FD1DE9}">
      <dgm:prSet/>
      <dgm:spPr/>
      <dgm:t>
        <a:bodyPr/>
        <a:lstStyle/>
        <a:p>
          <a:endParaRPr lang="es-EC"/>
        </a:p>
      </dgm:t>
    </dgm:pt>
    <dgm:pt modelId="{9D42FBC2-4215-4486-8817-E9FB8F1C5AD4}" type="pres">
      <dgm:prSet presAssocID="{5F6CD0D3-6131-4563-81C9-311608CCDA25}" presName="layout" presStyleCnt="0">
        <dgm:presLayoutVars>
          <dgm:chMax/>
          <dgm:chPref/>
          <dgm:dir/>
          <dgm:resizeHandles/>
        </dgm:presLayoutVars>
      </dgm:prSet>
      <dgm:spPr/>
      <dgm:t>
        <a:bodyPr/>
        <a:lstStyle/>
        <a:p>
          <a:endParaRPr lang="es-EC"/>
        </a:p>
      </dgm:t>
    </dgm:pt>
    <dgm:pt modelId="{56F320DA-8742-4950-BD78-B7F16F2DD84B}" type="pres">
      <dgm:prSet presAssocID="{F38CD4F9-F44A-4228-81DB-192053CE05A0}" presName="root" presStyleCnt="0">
        <dgm:presLayoutVars>
          <dgm:chMax/>
          <dgm:chPref/>
        </dgm:presLayoutVars>
      </dgm:prSet>
      <dgm:spPr/>
    </dgm:pt>
    <dgm:pt modelId="{922A9B4A-5EF1-481E-ABF2-78577CC0B854}" type="pres">
      <dgm:prSet presAssocID="{F38CD4F9-F44A-4228-81DB-192053CE05A0}" presName="rootComposite" presStyleCnt="0">
        <dgm:presLayoutVars/>
      </dgm:prSet>
      <dgm:spPr/>
    </dgm:pt>
    <dgm:pt modelId="{27BFFA3A-D729-4F29-87F0-1AB25F97D0AF}" type="pres">
      <dgm:prSet presAssocID="{F38CD4F9-F44A-4228-81DB-192053CE05A0}" presName="ParentAccent" presStyleLbl="alignNode1" presStyleIdx="0" presStyleCnt="1"/>
      <dgm:spPr/>
    </dgm:pt>
    <dgm:pt modelId="{3D95728C-0D1F-41C2-8E6C-01DC2DA898AF}" type="pres">
      <dgm:prSet presAssocID="{F38CD4F9-F44A-4228-81DB-192053CE05A0}" presName="ParentSmallAccent" presStyleLbl="fgAcc1" presStyleIdx="0" presStyleCnt="1"/>
      <dgm:spPr/>
    </dgm:pt>
    <dgm:pt modelId="{91FD8C5C-13E2-46E7-B469-67E1CD212CE7}" type="pres">
      <dgm:prSet presAssocID="{F38CD4F9-F44A-4228-81DB-192053CE05A0}" presName="Parent" presStyleLbl="revTx" presStyleIdx="0" presStyleCnt="6">
        <dgm:presLayoutVars>
          <dgm:chMax/>
          <dgm:chPref val="4"/>
          <dgm:bulletEnabled val="1"/>
        </dgm:presLayoutVars>
      </dgm:prSet>
      <dgm:spPr/>
      <dgm:t>
        <a:bodyPr/>
        <a:lstStyle/>
        <a:p>
          <a:endParaRPr lang="es-EC"/>
        </a:p>
      </dgm:t>
    </dgm:pt>
    <dgm:pt modelId="{B23C9500-D3C8-48AB-B0E2-D6193E22CA85}" type="pres">
      <dgm:prSet presAssocID="{F38CD4F9-F44A-4228-81DB-192053CE05A0}" presName="childShape" presStyleCnt="0">
        <dgm:presLayoutVars>
          <dgm:chMax val="0"/>
          <dgm:chPref val="0"/>
        </dgm:presLayoutVars>
      </dgm:prSet>
      <dgm:spPr/>
    </dgm:pt>
    <dgm:pt modelId="{96B1723C-7AA1-4C4F-8051-0A7346C87632}" type="pres">
      <dgm:prSet presAssocID="{E2579BBA-B8F4-4332-B646-82E31934D815}" presName="childComposite" presStyleCnt="0">
        <dgm:presLayoutVars>
          <dgm:chMax val="0"/>
          <dgm:chPref val="0"/>
        </dgm:presLayoutVars>
      </dgm:prSet>
      <dgm:spPr/>
    </dgm:pt>
    <dgm:pt modelId="{0D6F914C-FE90-4863-A732-6D9568D1F0DB}" type="pres">
      <dgm:prSet presAssocID="{E2579BBA-B8F4-4332-B646-82E31934D815}" presName="ChildAccent" presStyleLbl="solidFgAcc1" presStyleIdx="0" presStyleCnt="5"/>
      <dgm:spPr/>
    </dgm:pt>
    <dgm:pt modelId="{4236BC40-3B0D-428D-9DE1-B794A8FAB7BC}" type="pres">
      <dgm:prSet presAssocID="{E2579BBA-B8F4-4332-B646-82E31934D815}" presName="Child" presStyleLbl="revTx" presStyleIdx="1" presStyleCnt="6" custScaleY="78155">
        <dgm:presLayoutVars>
          <dgm:chMax val="0"/>
          <dgm:chPref val="0"/>
          <dgm:bulletEnabled val="1"/>
        </dgm:presLayoutVars>
      </dgm:prSet>
      <dgm:spPr/>
      <dgm:t>
        <a:bodyPr/>
        <a:lstStyle/>
        <a:p>
          <a:endParaRPr lang="es-EC"/>
        </a:p>
      </dgm:t>
    </dgm:pt>
    <dgm:pt modelId="{9FF2071E-C2F7-4004-B044-ABE88637621F}" type="pres">
      <dgm:prSet presAssocID="{4BF19E4F-07EC-49C4-BE87-66CEBB2279B4}" presName="childComposite" presStyleCnt="0">
        <dgm:presLayoutVars>
          <dgm:chMax val="0"/>
          <dgm:chPref val="0"/>
        </dgm:presLayoutVars>
      </dgm:prSet>
      <dgm:spPr/>
    </dgm:pt>
    <dgm:pt modelId="{4E3B2E2D-A552-4468-BE28-F30DFE735FCB}" type="pres">
      <dgm:prSet presAssocID="{4BF19E4F-07EC-49C4-BE87-66CEBB2279B4}" presName="ChildAccent" presStyleLbl="solidFgAcc1" presStyleIdx="1" presStyleCnt="5"/>
      <dgm:spPr/>
    </dgm:pt>
    <dgm:pt modelId="{3F865C93-BE6D-4EB7-AEB4-25D05E5E3C21}" type="pres">
      <dgm:prSet presAssocID="{4BF19E4F-07EC-49C4-BE87-66CEBB2279B4}" presName="Child" presStyleLbl="revTx" presStyleIdx="2" presStyleCnt="6" custScaleY="78155">
        <dgm:presLayoutVars>
          <dgm:chMax val="0"/>
          <dgm:chPref val="0"/>
          <dgm:bulletEnabled val="1"/>
        </dgm:presLayoutVars>
      </dgm:prSet>
      <dgm:spPr/>
      <dgm:t>
        <a:bodyPr/>
        <a:lstStyle/>
        <a:p>
          <a:endParaRPr lang="es-EC"/>
        </a:p>
      </dgm:t>
    </dgm:pt>
    <dgm:pt modelId="{1EEC3D19-B377-49CD-B57D-567A53226D58}" type="pres">
      <dgm:prSet presAssocID="{22D519F8-BC16-420F-A6BC-EFF310C63122}" presName="childComposite" presStyleCnt="0">
        <dgm:presLayoutVars>
          <dgm:chMax val="0"/>
          <dgm:chPref val="0"/>
        </dgm:presLayoutVars>
      </dgm:prSet>
      <dgm:spPr/>
    </dgm:pt>
    <dgm:pt modelId="{7E45F839-EB7A-44DC-B75D-95E463CAE645}" type="pres">
      <dgm:prSet presAssocID="{22D519F8-BC16-420F-A6BC-EFF310C63122}" presName="ChildAccent" presStyleLbl="solidFgAcc1" presStyleIdx="2" presStyleCnt="5"/>
      <dgm:spPr/>
    </dgm:pt>
    <dgm:pt modelId="{0BC5090D-BD69-4494-8728-48AA098B4FE6}" type="pres">
      <dgm:prSet presAssocID="{22D519F8-BC16-420F-A6BC-EFF310C63122}" presName="Child" presStyleLbl="revTx" presStyleIdx="3" presStyleCnt="6" custScaleY="78155">
        <dgm:presLayoutVars>
          <dgm:chMax val="0"/>
          <dgm:chPref val="0"/>
          <dgm:bulletEnabled val="1"/>
        </dgm:presLayoutVars>
      </dgm:prSet>
      <dgm:spPr/>
      <dgm:t>
        <a:bodyPr/>
        <a:lstStyle/>
        <a:p>
          <a:endParaRPr lang="es-EC"/>
        </a:p>
      </dgm:t>
    </dgm:pt>
    <dgm:pt modelId="{FE31493B-745E-4C23-ABF0-F2F44BE23278}" type="pres">
      <dgm:prSet presAssocID="{7E9B7D03-EB78-4187-AB7E-481FA90EF622}" presName="childComposite" presStyleCnt="0">
        <dgm:presLayoutVars>
          <dgm:chMax val="0"/>
          <dgm:chPref val="0"/>
        </dgm:presLayoutVars>
      </dgm:prSet>
      <dgm:spPr/>
    </dgm:pt>
    <dgm:pt modelId="{D562A37F-4B4F-4792-9A90-B1634CC1E390}" type="pres">
      <dgm:prSet presAssocID="{7E9B7D03-EB78-4187-AB7E-481FA90EF622}" presName="ChildAccent" presStyleLbl="solidFgAcc1" presStyleIdx="3" presStyleCnt="5"/>
      <dgm:spPr/>
    </dgm:pt>
    <dgm:pt modelId="{1D2853CC-F517-47F4-927D-ACC3C38C695A}" type="pres">
      <dgm:prSet presAssocID="{7E9B7D03-EB78-4187-AB7E-481FA90EF622}" presName="Child" presStyleLbl="revTx" presStyleIdx="4" presStyleCnt="6" custScaleY="78155">
        <dgm:presLayoutVars>
          <dgm:chMax val="0"/>
          <dgm:chPref val="0"/>
          <dgm:bulletEnabled val="1"/>
        </dgm:presLayoutVars>
      </dgm:prSet>
      <dgm:spPr/>
      <dgm:t>
        <a:bodyPr/>
        <a:lstStyle/>
        <a:p>
          <a:endParaRPr lang="es-EC"/>
        </a:p>
      </dgm:t>
    </dgm:pt>
    <dgm:pt modelId="{C6FEA343-68D2-4853-9276-2270BDB0C0C6}" type="pres">
      <dgm:prSet presAssocID="{D4B28F54-0360-405E-8D48-FA4CCA3FCBE4}" presName="childComposite" presStyleCnt="0">
        <dgm:presLayoutVars>
          <dgm:chMax val="0"/>
          <dgm:chPref val="0"/>
        </dgm:presLayoutVars>
      </dgm:prSet>
      <dgm:spPr/>
    </dgm:pt>
    <dgm:pt modelId="{8103093E-DB15-4CB3-A755-910148D073CC}" type="pres">
      <dgm:prSet presAssocID="{D4B28F54-0360-405E-8D48-FA4CCA3FCBE4}" presName="ChildAccent" presStyleLbl="solidFgAcc1" presStyleIdx="4" presStyleCnt="5"/>
      <dgm:spPr/>
    </dgm:pt>
    <dgm:pt modelId="{8B0CA70D-276F-4C54-AE3F-DCA0B8A1E373}" type="pres">
      <dgm:prSet presAssocID="{D4B28F54-0360-405E-8D48-FA4CCA3FCBE4}" presName="Child" presStyleLbl="revTx" presStyleIdx="5" presStyleCnt="6" custScaleY="78155">
        <dgm:presLayoutVars>
          <dgm:chMax val="0"/>
          <dgm:chPref val="0"/>
          <dgm:bulletEnabled val="1"/>
        </dgm:presLayoutVars>
      </dgm:prSet>
      <dgm:spPr/>
      <dgm:t>
        <a:bodyPr/>
        <a:lstStyle/>
        <a:p>
          <a:endParaRPr lang="es-EC"/>
        </a:p>
      </dgm:t>
    </dgm:pt>
  </dgm:ptLst>
  <dgm:cxnLst>
    <dgm:cxn modelId="{C08E46CF-C287-4AFB-B515-1B6C1448D88F}" srcId="{F38CD4F9-F44A-4228-81DB-192053CE05A0}" destId="{E2579BBA-B8F4-4332-B646-82E31934D815}" srcOrd="0" destOrd="0" parTransId="{EC967393-570E-4788-812B-A37A55C37E43}" sibTransId="{917DD67B-2D09-4D2E-A4D2-CFEF2020BE2D}"/>
    <dgm:cxn modelId="{984DAEE4-C0E9-436F-9B37-AB72A25C3283}" type="presOf" srcId="{22D519F8-BC16-420F-A6BC-EFF310C63122}" destId="{0BC5090D-BD69-4494-8728-48AA098B4FE6}" srcOrd="0" destOrd="0" presId="urn:microsoft.com/office/officeart/2008/layout/SquareAccentList"/>
    <dgm:cxn modelId="{1BA111A9-1A87-4403-AF25-0318A1A4115A}" type="presOf" srcId="{4BF19E4F-07EC-49C4-BE87-66CEBB2279B4}" destId="{3F865C93-BE6D-4EB7-AEB4-25D05E5E3C21}" srcOrd="0" destOrd="0" presId="urn:microsoft.com/office/officeart/2008/layout/SquareAccentList"/>
    <dgm:cxn modelId="{2534C465-F17B-47DF-9DE2-07B81D3A2199}" srcId="{F38CD4F9-F44A-4228-81DB-192053CE05A0}" destId="{7E9B7D03-EB78-4187-AB7E-481FA90EF622}" srcOrd="3" destOrd="0" parTransId="{FAC28781-C152-4B42-9C39-495CE111BE85}" sibTransId="{5D195CE2-7697-4C12-B0DC-3F5EF395BBB9}"/>
    <dgm:cxn modelId="{D72481A5-AA13-4540-BFA0-5B7D45C97779}" type="presOf" srcId="{5F6CD0D3-6131-4563-81C9-311608CCDA25}" destId="{9D42FBC2-4215-4486-8817-E9FB8F1C5AD4}" srcOrd="0" destOrd="0" presId="urn:microsoft.com/office/officeart/2008/layout/SquareAccentList"/>
    <dgm:cxn modelId="{7252393F-F862-4BD6-A99F-4FDAD52F0AF6}" type="presOf" srcId="{E2579BBA-B8F4-4332-B646-82E31934D815}" destId="{4236BC40-3B0D-428D-9DE1-B794A8FAB7BC}" srcOrd="0" destOrd="0" presId="urn:microsoft.com/office/officeart/2008/layout/SquareAccentList"/>
    <dgm:cxn modelId="{68BA9185-224B-4DA8-8F38-DD0486C7308D}" type="presOf" srcId="{D4B28F54-0360-405E-8D48-FA4CCA3FCBE4}" destId="{8B0CA70D-276F-4C54-AE3F-DCA0B8A1E373}" srcOrd="0" destOrd="0" presId="urn:microsoft.com/office/officeart/2008/layout/SquareAccentList"/>
    <dgm:cxn modelId="{E2DAD224-95D1-4D3D-A2B2-398AD8FD1DE9}" srcId="{F38CD4F9-F44A-4228-81DB-192053CE05A0}" destId="{D4B28F54-0360-405E-8D48-FA4CCA3FCBE4}" srcOrd="4" destOrd="0" parTransId="{66242DC1-B1E0-4ACB-A3E0-12E6E13A0AAD}" sibTransId="{ED7DACD6-B36A-4BA6-8B2A-9AE672B8050E}"/>
    <dgm:cxn modelId="{67C7AB5B-7C08-48B9-823E-49C42A8528BC}" type="presOf" srcId="{F38CD4F9-F44A-4228-81DB-192053CE05A0}" destId="{91FD8C5C-13E2-46E7-B469-67E1CD212CE7}" srcOrd="0" destOrd="0" presId="urn:microsoft.com/office/officeart/2008/layout/SquareAccentList"/>
    <dgm:cxn modelId="{2897E36A-B188-4E0C-B306-0ACD62501446}" srcId="{F38CD4F9-F44A-4228-81DB-192053CE05A0}" destId="{22D519F8-BC16-420F-A6BC-EFF310C63122}" srcOrd="2" destOrd="0" parTransId="{D1CC7ACC-7D2F-4F02-A237-454E2C47C43C}" sibTransId="{7302F80F-EA11-4470-B510-1E6C3405973B}"/>
    <dgm:cxn modelId="{63919DD2-25CD-4158-B106-F8438A898BF0}" type="presOf" srcId="{7E9B7D03-EB78-4187-AB7E-481FA90EF622}" destId="{1D2853CC-F517-47F4-927D-ACC3C38C695A}" srcOrd="0" destOrd="0" presId="urn:microsoft.com/office/officeart/2008/layout/SquareAccentList"/>
    <dgm:cxn modelId="{AE09D663-F8FF-4D5B-9B13-64C0CCA85589}" srcId="{F38CD4F9-F44A-4228-81DB-192053CE05A0}" destId="{4BF19E4F-07EC-49C4-BE87-66CEBB2279B4}" srcOrd="1" destOrd="0" parTransId="{7D61AFE4-2279-4FA0-8515-AC28E179E3FF}" sibTransId="{9CA8184B-657B-4898-93EF-643B146A6BCD}"/>
    <dgm:cxn modelId="{4A743740-B00D-43BB-86F2-93E174FC8007}" srcId="{5F6CD0D3-6131-4563-81C9-311608CCDA25}" destId="{F38CD4F9-F44A-4228-81DB-192053CE05A0}" srcOrd="0" destOrd="0" parTransId="{162EB5B4-88F9-4DB5-B071-44BEA0EEF350}" sibTransId="{DEA7D857-F354-4543-A4F6-2F98A7CB0092}"/>
    <dgm:cxn modelId="{306577EC-905E-4B5F-A60A-A8FFBE16DDCB}" type="presParOf" srcId="{9D42FBC2-4215-4486-8817-E9FB8F1C5AD4}" destId="{56F320DA-8742-4950-BD78-B7F16F2DD84B}" srcOrd="0" destOrd="0" presId="urn:microsoft.com/office/officeart/2008/layout/SquareAccentList"/>
    <dgm:cxn modelId="{766CDED8-59E4-4992-83B2-553D50EEE040}" type="presParOf" srcId="{56F320DA-8742-4950-BD78-B7F16F2DD84B}" destId="{922A9B4A-5EF1-481E-ABF2-78577CC0B854}" srcOrd="0" destOrd="0" presId="urn:microsoft.com/office/officeart/2008/layout/SquareAccentList"/>
    <dgm:cxn modelId="{1B57FDD1-10F3-4303-AFB8-B59AC618E495}" type="presParOf" srcId="{922A9B4A-5EF1-481E-ABF2-78577CC0B854}" destId="{27BFFA3A-D729-4F29-87F0-1AB25F97D0AF}" srcOrd="0" destOrd="0" presId="urn:microsoft.com/office/officeart/2008/layout/SquareAccentList"/>
    <dgm:cxn modelId="{6895E363-1C4D-46D7-9C38-84E0DA93F33E}" type="presParOf" srcId="{922A9B4A-5EF1-481E-ABF2-78577CC0B854}" destId="{3D95728C-0D1F-41C2-8E6C-01DC2DA898AF}" srcOrd="1" destOrd="0" presId="urn:microsoft.com/office/officeart/2008/layout/SquareAccentList"/>
    <dgm:cxn modelId="{BCDC763A-6B6E-4B1B-97B9-CA9F157FB523}" type="presParOf" srcId="{922A9B4A-5EF1-481E-ABF2-78577CC0B854}" destId="{91FD8C5C-13E2-46E7-B469-67E1CD212CE7}" srcOrd="2" destOrd="0" presId="urn:microsoft.com/office/officeart/2008/layout/SquareAccentList"/>
    <dgm:cxn modelId="{FC8407BD-08A3-41EE-9CB2-2E20628266E8}" type="presParOf" srcId="{56F320DA-8742-4950-BD78-B7F16F2DD84B}" destId="{B23C9500-D3C8-48AB-B0E2-D6193E22CA85}" srcOrd="1" destOrd="0" presId="urn:microsoft.com/office/officeart/2008/layout/SquareAccentList"/>
    <dgm:cxn modelId="{AADFD2D5-5E97-4388-BC72-A4DB7C074E07}" type="presParOf" srcId="{B23C9500-D3C8-48AB-B0E2-D6193E22CA85}" destId="{96B1723C-7AA1-4C4F-8051-0A7346C87632}" srcOrd="0" destOrd="0" presId="urn:microsoft.com/office/officeart/2008/layout/SquareAccentList"/>
    <dgm:cxn modelId="{E1635231-0118-411A-9ED2-527817258BA2}" type="presParOf" srcId="{96B1723C-7AA1-4C4F-8051-0A7346C87632}" destId="{0D6F914C-FE90-4863-A732-6D9568D1F0DB}" srcOrd="0" destOrd="0" presId="urn:microsoft.com/office/officeart/2008/layout/SquareAccentList"/>
    <dgm:cxn modelId="{1802EE63-55D7-4BA6-B6BF-E28B73ABD7CF}" type="presParOf" srcId="{96B1723C-7AA1-4C4F-8051-0A7346C87632}" destId="{4236BC40-3B0D-428D-9DE1-B794A8FAB7BC}" srcOrd="1" destOrd="0" presId="urn:microsoft.com/office/officeart/2008/layout/SquareAccentList"/>
    <dgm:cxn modelId="{94C53277-8EE9-4545-916A-978F1D5F8444}" type="presParOf" srcId="{B23C9500-D3C8-48AB-B0E2-D6193E22CA85}" destId="{9FF2071E-C2F7-4004-B044-ABE88637621F}" srcOrd="1" destOrd="0" presId="urn:microsoft.com/office/officeart/2008/layout/SquareAccentList"/>
    <dgm:cxn modelId="{C254F007-8495-4261-A9E9-38E471D66EA1}" type="presParOf" srcId="{9FF2071E-C2F7-4004-B044-ABE88637621F}" destId="{4E3B2E2D-A552-4468-BE28-F30DFE735FCB}" srcOrd="0" destOrd="0" presId="urn:microsoft.com/office/officeart/2008/layout/SquareAccentList"/>
    <dgm:cxn modelId="{FCD22B48-2E17-41F7-B2C8-6B1E7AE8A14B}" type="presParOf" srcId="{9FF2071E-C2F7-4004-B044-ABE88637621F}" destId="{3F865C93-BE6D-4EB7-AEB4-25D05E5E3C21}" srcOrd="1" destOrd="0" presId="urn:microsoft.com/office/officeart/2008/layout/SquareAccentList"/>
    <dgm:cxn modelId="{DC68A40A-6070-4F45-A457-E9C4D2127E8C}" type="presParOf" srcId="{B23C9500-D3C8-48AB-B0E2-D6193E22CA85}" destId="{1EEC3D19-B377-49CD-B57D-567A53226D58}" srcOrd="2" destOrd="0" presId="urn:microsoft.com/office/officeart/2008/layout/SquareAccentList"/>
    <dgm:cxn modelId="{3E6EBD8A-9BCB-4D1E-A799-C2831E25CB93}" type="presParOf" srcId="{1EEC3D19-B377-49CD-B57D-567A53226D58}" destId="{7E45F839-EB7A-44DC-B75D-95E463CAE645}" srcOrd="0" destOrd="0" presId="urn:microsoft.com/office/officeart/2008/layout/SquareAccentList"/>
    <dgm:cxn modelId="{024A41D5-CE26-4A70-854C-4E58DF339930}" type="presParOf" srcId="{1EEC3D19-B377-49CD-B57D-567A53226D58}" destId="{0BC5090D-BD69-4494-8728-48AA098B4FE6}" srcOrd="1" destOrd="0" presId="urn:microsoft.com/office/officeart/2008/layout/SquareAccentList"/>
    <dgm:cxn modelId="{8684C0CF-95B3-4558-82D7-9BBF4085F9E9}" type="presParOf" srcId="{B23C9500-D3C8-48AB-B0E2-D6193E22CA85}" destId="{FE31493B-745E-4C23-ABF0-F2F44BE23278}" srcOrd="3" destOrd="0" presId="urn:microsoft.com/office/officeart/2008/layout/SquareAccentList"/>
    <dgm:cxn modelId="{A62CB948-0A54-41CE-A98B-4B75B4BCEB2C}" type="presParOf" srcId="{FE31493B-745E-4C23-ABF0-F2F44BE23278}" destId="{D562A37F-4B4F-4792-9A90-B1634CC1E390}" srcOrd="0" destOrd="0" presId="urn:microsoft.com/office/officeart/2008/layout/SquareAccentList"/>
    <dgm:cxn modelId="{A03A9417-319C-4FFD-AFAE-A3D8F6BAAEF2}" type="presParOf" srcId="{FE31493B-745E-4C23-ABF0-F2F44BE23278}" destId="{1D2853CC-F517-47F4-927D-ACC3C38C695A}" srcOrd="1" destOrd="0" presId="urn:microsoft.com/office/officeart/2008/layout/SquareAccentList"/>
    <dgm:cxn modelId="{238CF7C1-2009-4512-8550-5CF561935BA9}" type="presParOf" srcId="{B23C9500-D3C8-48AB-B0E2-D6193E22CA85}" destId="{C6FEA343-68D2-4853-9276-2270BDB0C0C6}" srcOrd="4" destOrd="0" presId="urn:microsoft.com/office/officeart/2008/layout/SquareAccentList"/>
    <dgm:cxn modelId="{D1CD9B5F-0AED-4F8E-ABCE-FA8ADD0C38BF}" type="presParOf" srcId="{C6FEA343-68D2-4853-9276-2270BDB0C0C6}" destId="{8103093E-DB15-4CB3-A755-910148D073CC}" srcOrd="0" destOrd="0" presId="urn:microsoft.com/office/officeart/2008/layout/SquareAccentList"/>
    <dgm:cxn modelId="{D17E75F6-0754-40E7-B819-CF4B65215556}" type="presParOf" srcId="{C6FEA343-68D2-4853-9276-2270BDB0C0C6}" destId="{8B0CA70D-276F-4C54-AE3F-DCA0B8A1E373}" srcOrd="1" destOrd="0" presId="urn:microsoft.com/office/officeart/2008/layout/SquareAccent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F6CD0D3-6131-4563-81C9-311608CCDA25}" type="doc">
      <dgm:prSet loTypeId="urn:microsoft.com/office/officeart/2005/8/layout/bList2" loCatId="list" qsTypeId="urn:microsoft.com/office/officeart/2005/8/quickstyle/3d1" qsCatId="3D" csTypeId="urn:microsoft.com/office/officeart/2005/8/colors/accent6_1" csCatId="accent6" phldr="1"/>
      <dgm:spPr/>
      <dgm:t>
        <a:bodyPr/>
        <a:lstStyle/>
        <a:p>
          <a:endParaRPr lang="es-EC"/>
        </a:p>
      </dgm:t>
    </dgm:pt>
    <dgm:pt modelId="{F38CD4F9-F44A-4228-81DB-192053CE05A0}">
      <dgm:prSet phldrT="[Texto]" custT="1"/>
      <dgm:spPr/>
      <dgm:t>
        <a:bodyPr/>
        <a:lstStyle/>
        <a:p>
          <a:pPr algn="ctr"/>
          <a:r>
            <a:rPr lang="es-ES" sz="1400" dirty="0" smtClean="0">
              <a:latin typeface="Arial" panose="020B0604020202020204" pitchFamily="34" charset="0"/>
              <a:cs typeface="Arial" panose="020B0604020202020204" pitchFamily="34" charset="0"/>
            </a:rPr>
            <a:t>Limites - Indicadores</a:t>
          </a:r>
          <a:endParaRPr lang="es-EC" sz="1400" dirty="0">
            <a:latin typeface="Arial" panose="020B0604020202020204" pitchFamily="34" charset="0"/>
            <a:cs typeface="Arial" panose="020B0604020202020204" pitchFamily="34" charset="0"/>
          </a:endParaRPr>
        </a:p>
      </dgm:t>
    </dgm:pt>
    <dgm:pt modelId="{162EB5B4-88F9-4DB5-B071-44BEA0EEF350}" type="parTrans" cxnId="{4A743740-B00D-43BB-86F2-93E174FC8007}">
      <dgm:prSet/>
      <dgm:spPr/>
      <dgm:t>
        <a:bodyPr/>
        <a:lstStyle/>
        <a:p>
          <a:endParaRPr lang="es-EC" sz="1400">
            <a:latin typeface="Arial" panose="020B0604020202020204" pitchFamily="34" charset="0"/>
            <a:cs typeface="Arial" panose="020B0604020202020204" pitchFamily="34" charset="0"/>
          </a:endParaRPr>
        </a:p>
      </dgm:t>
    </dgm:pt>
    <dgm:pt modelId="{DEA7D857-F354-4543-A4F6-2F98A7CB0092}" type="sibTrans" cxnId="{4A743740-B00D-43BB-86F2-93E174FC8007}">
      <dgm:prSet/>
      <dgm:spPr/>
      <dgm:t>
        <a:bodyPr/>
        <a:lstStyle/>
        <a:p>
          <a:endParaRPr lang="es-EC" sz="1400">
            <a:latin typeface="Arial" panose="020B0604020202020204" pitchFamily="34" charset="0"/>
            <a:cs typeface="Arial" panose="020B0604020202020204" pitchFamily="34" charset="0"/>
          </a:endParaRPr>
        </a:p>
      </dgm:t>
    </dgm:pt>
    <dgm:pt modelId="{E2579BBA-B8F4-4332-B646-82E31934D815}">
      <dgm:prSet phldrT="[Texto]" custT="1"/>
      <dgm:spPr/>
      <dgm:t>
        <a:bodyPr/>
        <a:lstStyle/>
        <a:p>
          <a:r>
            <a:rPr lang="es-ES" sz="1400" dirty="0" smtClean="0">
              <a:latin typeface="Arial" panose="020B0604020202020204" pitchFamily="34" charset="0"/>
              <a:cs typeface="Arial" panose="020B0604020202020204" pitchFamily="34" charset="0"/>
            </a:rPr>
            <a:t>Concentración de la cartera</a:t>
          </a:r>
          <a:endParaRPr lang="es-EC" sz="1400" dirty="0">
            <a:latin typeface="Arial" panose="020B0604020202020204" pitchFamily="34" charset="0"/>
            <a:cs typeface="Arial" panose="020B0604020202020204" pitchFamily="34" charset="0"/>
          </a:endParaRPr>
        </a:p>
      </dgm:t>
    </dgm:pt>
    <dgm:pt modelId="{EC967393-570E-4788-812B-A37A55C37E43}" type="parTrans" cxnId="{C08E46CF-C287-4AFB-B515-1B6C1448D88F}">
      <dgm:prSet/>
      <dgm:spPr/>
      <dgm:t>
        <a:bodyPr/>
        <a:lstStyle/>
        <a:p>
          <a:endParaRPr lang="es-EC" sz="1400">
            <a:latin typeface="Arial" panose="020B0604020202020204" pitchFamily="34" charset="0"/>
            <a:cs typeface="Arial" panose="020B0604020202020204" pitchFamily="34" charset="0"/>
          </a:endParaRPr>
        </a:p>
      </dgm:t>
    </dgm:pt>
    <dgm:pt modelId="{917DD67B-2D09-4D2E-A4D2-CFEF2020BE2D}" type="sibTrans" cxnId="{C08E46CF-C287-4AFB-B515-1B6C1448D88F}">
      <dgm:prSet/>
      <dgm:spPr/>
      <dgm:t>
        <a:bodyPr/>
        <a:lstStyle/>
        <a:p>
          <a:endParaRPr lang="es-EC" sz="1400">
            <a:latin typeface="Arial" panose="020B0604020202020204" pitchFamily="34" charset="0"/>
            <a:cs typeface="Arial" panose="020B0604020202020204" pitchFamily="34" charset="0"/>
          </a:endParaRPr>
        </a:p>
      </dgm:t>
    </dgm:pt>
    <dgm:pt modelId="{4BF19E4F-07EC-49C4-BE87-66CEBB2279B4}">
      <dgm:prSet phldrT="[Texto]" custT="1"/>
      <dgm:spPr/>
      <dgm:t>
        <a:bodyPr/>
        <a:lstStyle/>
        <a:p>
          <a:r>
            <a:rPr lang="es-ES" sz="1400" dirty="0" smtClean="0">
              <a:latin typeface="Arial" panose="020B0604020202020204" pitchFamily="34" charset="0"/>
              <a:cs typeface="Arial" panose="020B0604020202020204" pitchFamily="34" charset="0"/>
            </a:rPr>
            <a:t>Montos individuales</a:t>
          </a:r>
          <a:endParaRPr lang="es-EC" sz="1400" dirty="0">
            <a:latin typeface="Arial" panose="020B0604020202020204" pitchFamily="34" charset="0"/>
            <a:cs typeface="Arial" panose="020B0604020202020204" pitchFamily="34" charset="0"/>
          </a:endParaRPr>
        </a:p>
      </dgm:t>
    </dgm:pt>
    <dgm:pt modelId="{7D61AFE4-2279-4FA0-8515-AC28E179E3FF}" type="parTrans" cxnId="{AE09D663-F8FF-4D5B-9B13-64C0CCA85589}">
      <dgm:prSet/>
      <dgm:spPr/>
      <dgm:t>
        <a:bodyPr/>
        <a:lstStyle/>
        <a:p>
          <a:endParaRPr lang="es-EC" sz="1400">
            <a:latin typeface="Arial" panose="020B0604020202020204" pitchFamily="34" charset="0"/>
            <a:cs typeface="Arial" panose="020B0604020202020204" pitchFamily="34" charset="0"/>
          </a:endParaRPr>
        </a:p>
      </dgm:t>
    </dgm:pt>
    <dgm:pt modelId="{9CA8184B-657B-4898-93EF-643B146A6BCD}" type="sibTrans" cxnId="{AE09D663-F8FF-4D5B-9B13-64C0CCA85589}">
      <dgm:prSet/>
      <dgm:spPr/>
      <dgm:t>
        <a:bodyPr/>
        <a:lstStyle/>
        <a:p>
          <a:endParaRPr lang="es-EC" sz="1400">
            <a:latin typeface="Arial" panose="020B0604020202020204" pitchFamily="34" charset="0"/>
            <a:cs typeface="Arial" panose="020B0604020202020204" pitchFamily="34" charset="0"/>
          </a:endParaRPr>
        </a:p>
      </dgm:t>
    </dgm:pt>
    <dgm:pt modelId="{22D519F8-BC16-420F-A6BC-EFF310C63122}">
      <dgm:prSet phldrT="[Texto]" custT="1"/>
      <dgm:spPr/>
      <dgm:t>
        <a:bodyPr/>
        <a:lstStyle/>
        <a:p>
          <a:r>
            <a:rPr lang="es-ES" sz="1400" dirty="0" smtClean="0">
              <a:latin typeface="Arial" panose="020B0604020202020204" pitchFamily="34" charset="0"/>
              <a:cs typeface="Arial" panose="020B0604020202020204" pitchFamily="34" charset="0"/>
            </a:rPr>
            <a:t>Grupos de créditos vinculados</a:t>
          </a:r>
        </a:p>
      </dgm:t>
    </dgm:pt>
    <dgm:pt modelId="{D1CC7ACC-7D2F-4F02-A237-454E2C47C43C}" type="parTrans" cxnId="{2897E36A-B188-4E0C-B306-0ACD62501446}">
      <dgm:prSet/>
      <dgm:spPr/>
      <dgm:t>
        <a:bodyPr/>
        <a:lstStyle/>
        <a:p>
          <a:endParaRPr lang="es-EC" sz="1400">
            <a:latin typeface="Arial" panose="020B0604020202020204" pitchFamily="34" charset="0"/>
            <a:cs typeface="Arial" panose="020B0604020202020204" pitchFamily="34" charset="0"/>
          </a:endParaRPr>
        </a:p>
      </dgm:t>
    </dgm:pt>
    <dgm:pt modelId="{7302F80F-EA11-4470-B510-1E6C3405973B}" type="sibTrans" cxnId="{2897E36A-B188-4E0C-B306-0ACD62501446}">
      <dgm:prSet/>
      <dgm:spPr/>
      <dgm:t>
        <a:bodyPr/>
        <a:lstStyle/>
        <a:p>
          <a:endParaRPr lang="es-EC" sz="1400">
            <a:latin typeface="Arial" panose="020B0604020202020204" pitchFamily="34" charset="0"/>
            <a:cs typeface="Arial" panose="020B0604020202020204" pitchFamily="34" charset="0"/>
          </a:endParaRPr>
        </a:p>
      </dgm:t>
    </dgm:pt>
    <dgm:pt modelId="{7E9B7D03-EB78-4187-AB7E-481FA90EF622}">
      <dgm:prSet phldrT="[Texto]" custT="1"/>
      <dgm:spPr/>
      <dgm:t>
        <a:bodyPr/>
        <a:lstStyle/>
        <a:p>
          <a:r>
            <a:rPr lang="es-ES" sz="1400" dirty="0" smtClean="0">
              <a:latin typeface="Arial" panose="020B0604020202020204" pitchFamily="34" charset="0"/>
              <a:cs typeface="Arial" panose="020B0604020202020204" pitchFamily="34" charset="0"/>
            </a:rPr>
            <a:t>Morosidad</a:t>
          </a:r>
        </a:p>
      </dgm:t>
    </dgm:pt>
    <dgm:pt modelId="{FAC28781-C152-4B42-9C39-495CE111BE85}" type="parTrans" cxnId="{2534C465-F17B-47DF-9DE2-07B81D3A2199}">
      <dgm:prSet/>
      <dgm:spPr/>
      <dgm:t>
        <a:bodyPr/>
        <a:lstStyle/>
        <a:p>
          <a:endParaRPr lang="es-EC"/>
        </a:p>
      </dgm:t>
    </dgm:pt>
    <dgm:pt modelId="{5D195CE2-7697-4C12-B0DC-3F5EF395BBB9}" type="sibTrans" cxnId="{2534C465-F17B-47DF-9DE2-07B81D3A2199}">
      <dgm:prSet/>
      <dgm:spPr/>
      <dgm:t>
        <a:bodyPr/>
        <a:lstStyle/>
        <a:p>
          <a:endParaRPr lang="es-EC"/>
        </a:p>
      </dgm:t>
    </dgm:pt>
    <dgm:pt modelId="{D4B28F54-0360-405E-8D48-FA4CCA3FCBE4}">
      <dgm:prSet phldrT="[Texto]" custT="1"/>
      <dgm:spPr/>
      <dgm:t>
        <a:bodyPr/>
        <a:lstStyle/>
        <a:p>
          <a:r>
            <a:rPr lang="es-ES" sz="1400" dirty="0" smtClean="0">
              <a:latin typeface="Arial" panose="020B0604020202020204" pitchFamily="34" charset="0"/>
              <a:cs typeface="Arial" panose="020B0604020202020204" pitchFamily="34" charset="0"/>
            </a:rPr>
            <a:t>Activos líquidos y obligaciones</a:t>
          </a:r>
        </a:p>
      </dgm:t>
    </dgm:pt>
    <dgm:pt modelId="{66242DC1-B1E0-4ACB-A3E0-12E6E13A0AAD}" type="parTrans" cxnId="{E2DAD224-95D1-4D3D-A2B2-398AD8FD1DE9}">
      <dgm:prSet/>
      <dgm:spPr/>
      <dgm:t>
        <a:bodyPr/>
        <a:lstStyle/>
        <a:p>
          <a:endParaRPr lang="es-EC"/>
        </a:p>
      </dgm:t>
    </dgm:pt>
    <dgm:pt modelId="{ED7DACD6-B36A-4BA6-8B2A-9AE672B8050E}" type="sibTrans" cxnId="{E2DAD224-95D1-4D3D-A2B2-398AD8FD1DE9}">
      <dgm:prSet/>
      <dgm:spPr/>
      <dgm:t>
        <a:bodyPr/>
        <a:lstStyle/>
        <a:p>
          <a:endParaRPr lang="es-EC"/>
        </a:p>
      </dgm:t>
    </dgm:pt>
    <dgm:pt modelId="{0B33FB23-EF65-4338-9513-F7C17BD20742}">
      <dgm:prSet phldrT="[Texto]" custT="1"/>
      <dgm:spPr/>
      <dgm:t>
        <a:bodyPr/>
        <a:lstStyle/>
        <a:p>
          <a:r>
            <a:rPr lang="es-ES" sz="1400" dirty="0" smtClean="0">
              <a:latin typeface="Arial" panose="020B0604020202020204" pitchFamily="34" charset="0"/>
              <a:cs typeface="Arial" panose="020B0604020202020204" pitchFamily="34" charset="0"/>
            </a:rPr>
            <a:t>Concentración de depósitos C/L</a:t>
          </a:r>
        </a:p>
      </dgm:t>
    </dgm:pt>
    <dgm:pt modelId="{6EC231FE-FA4A-4248-B306-402072ADCA98}" type="parTrans" cxnId="{A286C58A-D83B-414B-B841-1AF2F9EE7984}">
      <dgm:prSet/>
      <dgm:spPr/>
      <dgm:t>
        <a:bodyPr/>
        <a:lstStyle/>
        <a:p>
          <a:endParaRPr lang="es-EC"/>
        </a:p>
      </dgm:t>
    </dgm:pt>
    <dgm:pt modelId="{A1434ABB-D7A9-432E-9167-F50C140470E0}" type="sibTrans" cxnId="{A286C58A-D83B-414B-B841-1AF2F9EE7984}">
      <dgm:prSet/>
      <dgm:spPr/>
      <dgm:t>
        <a:bodyPr/>
        <a:lstStyle/>
        <a:p>
          <a:endParaRPr lang="es-EC"/>
        </a:p>
      </dgm:t>
    </dgm:pt>
    <dgm:pt modelId="{A38293F7-C387-483D-B918-A29F00A441C4}">
      <dgm:prSet phldrT="[Texto]" custT="1"/>
      <dgm:spPr/>
      <dgm:t>
        <a:bodyPr/>
        <a:lstStyle/>
        <a:p>
          <a:r>
            <a:rPr lang="es-ES" sz="1400" dirty="0" smtClean="0">
              <a:latin typeface="Arial" panose="020B0604020202020204" pitchFamily="34" charset="0"/>
              <a:cs typeface="Arial" panose="020B0604020202020204" pitchFamily="34" charset="0"/>
            </a:rPr>
            <a:t>Volatilidad de depósitos</a:t>
          </a:r>
        </a:p>
      </dgm:t>
    </dgm:pt>
    <dgm:pt modelId="{9A17F814-6512-4A1D-9BFE-168897FADB3F}" type="parTrans" cxnId="{798565D4-82C2-410C-9691-0900C8BABB7D}">
      <dgm:prSet/>
      <dgm:spPr/>
      <dgm:t>
        <a:bodyPr/>
        <a:lstStyle/>
        <a:p>
          <a:endParaRPr lang="es-EC"/>
        </a:p>
      </dgm:t>
    </dgm:pt>
    <dgm:pt modelId="{95ADB3F7-3969-4A8B-B141-A2848F9BEF3E}" type="sibTrans" cxnId="{798565D4-82C2-410C-9691-0900C8BABB7D}">
      <dgm:prSet/>
      <dgm:spPr/>
      <dgm:t>
        <a:bodyPr/>
        <a:lstStyle/>
        <a:p>
          <a:endParaRPr lang="es-EC"/>
        </a:p>
      </dgm:t>
    </dgm:pt>
    <dgm:pt modelId="{757EB3BE-F504-4100-8B96-47B939B6EB32}">
      <dgm:prSet phldrT="[Texto]" custT="1"/>
      <dgm:spPr/>
      <dgm:t>
        <a:bodyPr/>
        <a:lstStyle/>
        <a:p>
          <a:r>
            <a:rPr lang="es-ES" sz="1400" dirty="0" smtClean="0">
              <a:latin typeface="Arial" panose="020B0604020202020204" pitchFamily="34" charset="0"/>
              <a:cs typeface="Arial" panose="020B0604020202020204" pitchFamily="34" charset="0"/>
            </a:rPr>
            <a:t>Solvencia</a:t>
          </a:r>
        </a:p>
      </dgm:t>
    </dgm:pt>
    <dgm:pt modelId="{935DD486-6C13-454C-B916-53C598C2F294}" type="parTrans" cxnId="{A34622F7-FE97-4B11-8409-F37C5509E2BA}">
      <dgm:prSet/>
      <dgm:spPr/>
      <dgm:t>
        <a:bodyPr/>
        <a:lstStyle/>
        <a:p>
          <a:endParaRPr lang="es-EC"/>
        </a:p>
      </dgm:t>
    </dgm:pt>
    <dgm:pt modelId="{0646912B-B40A-4F79-B169-81A20C7C35F4}" type="sibTrans" cxnId="{A34622F7-FE97-4B11-8409-F37C5509E2BA}">
      <dgm:prSet/>
      <dgm:spPr/>
      <dgm:t>
        <a:bodyPr/>
        <a:lstStyle/>
        <a:p>
          <a:endParaRPr lang="es-EC"/>
        </a:p>
      </dgm:t>
    </dgm:pt>
    <dgm:pt modelId="{D012B81A-F456-44EC-AF6B-B2CA561CA674}">
      <dgm:prSet phldrT="[Texto]" custT="1"/>
      <dgm:spPr/>
      <dgm:t>
        <a:bodyPr/>
        <a:lstStyle/>
        <a:p>
          <a:r>
            <a:rPr lang="es-ES" sz="1400" dirty="0" smtClean="0">
              <a:latin typeface="Arial" panose="020B0604020202020204" pitchFamily="34" charset="0"/>
              <a:cs typeface="Arial" panose="020B0604020202020204" pitchFamily="34" charset="0"/>
            </a:rPr>
            <a:t>Participación activos improductivos</a:t>
          </a:r>
        </a:p>
      </dgm:t>
    </dgm:pt>
    <dgm:pt modelId="{FC19955E-D050-428E-A826-554F4ACA9545}" type="parTrans" cxnId="{810B96B5-BA6A-4BAF-9A0D-F245CBC33DF2}">
      <dgm:prSet/>
      <dgm:spPr/>
      <dgm:t>
        <a:bodyPr/>
        <a:lstStyle/>
        <a:p>
          <a:endParaRPr lang="es-EC"/>
        </a:p>
      </dgm:t>
    </dgm:pt>
    <dgm:pt modelId="{41536D81-3C5D-40D8-9777-5BF6B0B77CFD}" type="sibTrans" cxnId="{810B96B5-BA6A-4BAF-9A0D-F245CBC33DF2}">
      <dgm:prSet/>
      <dgm:spPr/>
      <dgm:t>
        <a:bodyPr/>
        <a:lstStyle/>
        <a:p>
          <a:endParaRPr lang="es-EC"/>
        </a:p>
      </dgm:t>
    </dgm:pt>
    <dgm:pt modelId="{2D7ACE97-91ED-481D-9F27-E895A7A6FE1B}">
      <dgm:prSet phldrT="[Texto]" custT="1"/>
      <dgm:spPr/>
      <dgm:t>
        <a:bodyPr/>
        <a:lstStyle/>
        <a:p>
          <a:r>
            <a:rPr lang="es-ES" sz="1400" dirty="0" smtClean="0">
              <a:latin typeface="Arial" panose="020B0604020202020204" pitchFamily="34" charset="0"/>
              <a:cs typeface="Arial" panose="020B0604020202020204" pitchFamily="34" charset="0"/>
            </a:rPr>
            <a:t>Tasas </a:t>
          </a:r>
          <a:r>
            <a:rPr lang="es-ES" sz="1400" smtClean="0">
              <a:latin typeface="Arial" panose="020B0604020202020204" pitchFamily="34" charset="0"/>
              <a:cs typeface="Arial" panose="020B0604020202020204" pitchFamily="34" charset="0"/>
            </a:rPr>
            <a:t>interés activas y pasivas</a:t>
          </a:r>
          <a:endParaRPr lang="es-ES" sz="1400" dirty="0" smtClean="0">
            <a:latin typeface="Arial" panose="020B0604020202020204" pitchFamily="34" charset="0"/>
            <a:cs typeface="Arial" panose="020B0604020202020204" pitchFamily="34" charset="0"/>
          </a:endParaRPr>
        </a:p>
      </dgm:t>
    </dgm:pt>
    <dgm:pt modelId="{7770927D-319F-4DC6-B8D9-6BF91289B280}" type="parTrans" cxnId="{1C8CF6A4-F954-4136-95A5-257CACC719D2}">
      <dgm:prSet/>
      <dgm:spPr/>
      <dgm:t>
        <a:bodyPr/>
        <a:lstStyle/>
        <a:p>
          <a:endParaRPr lang="es-EC"/>
        </a:p>
      </dgm:t>
    </dgm:pt>
    <dgm:pt modelId="{814124F0-306E-4C15-AF13-2D9B9644EAD4}" type="sibTrans" cxnId="{1C8CF6A4-F954-4136-95A5-257CACC719D2}">
      <dgm:prSet/>
      <dgm:spPr/>
      <dgm:t>
        <a:bodyPr/>
        <a:lstStyle/>
        <a:p>
          <a:endParaRPr lang="es-EC"/>
        </a:p>
      </dgm:t>
    </dgm:pt>
    <dgm:pt modelId="{706D1F73-5E1B-42D8-96E1-DD85D86E099D}">
      <dgm:prSet phldrT="[Texto]" custT="1"/>
      <dgm:spPr/>
      <dgm:t>
        <a:bodyPr/>
        <a:lstStyle/>
        <a:p>
          <a:r>
            <a:rPr lang="es-ES" sz="1400" dirty="0" smtClean="0">
              <a:latin typeface="Arial" panose="020B0604020202020204" pitchFamily="34" charset="0"/>
              <a:cs typeface="Arial" panose="020B0604020202020204" pitchFamily="34" charset="0"/>
            </a:rPr>
            <a:t>Gastos operativos</a:t>
          </a:r>
        </a:p>
      </dgm:t>
    </dgm:pt>
    <dgm:pt modelId="{1EFFDCE7-6B98-46CD-A7AA-6A93350EDCDF}" type="parTrans" cxnId="{3CCDF35E-7C3E-4D35-B86E-70AE8D8EDF2A}">
      <dgm:prSet/>
      <dgm:spPr/>
      <dgm:t>
        <a:bodyPr/>
        <a:lstStyle/>
        <a:p>
          <a:endParaRPr lang="es-EC"/>
        </a:p>
      </dgm:t>
    </dgm:pt>
    <dgm:pt modelId="{BC2B265F-922F-4A3D-A88B-5E29CC5CB08D}" type="sibTrans" cxnId="{3CCDF35E-7C3E-4D35-B86E-70AE8D8EDF2A}">
      <dgm:prSet/>
      <dgm:spPr/>
      <dgm:t>
        <a:bodyPr/>
        <a:lstStyle/>
        <a:p>
          <a:endParaRPr lang="es-EC"/>
        </a:p>
      </dgm:t>
    </dgm:pt>
    <dgm:pt modelId="{74451A5D-5946-4378-BEFF-EADF222D16BD}" type="pres">
      <dgm:prSet presAssocID="{5F6CD0D3-6131-4563-81C9-311608CCDA25}" presName="diagram" presStyleCnt="0">
        <dgm:presLayoutVars>
          <dgm:dir/>
          <dgm:animLvl val="lvl"/>
          <dgm:resizeHandles val="exact"/>
        </dgm:presLayoutVars>
      </dgm:prSet>
      <dgm:spPr/>
      <dgm:t>
        <a:bodyPr/>
        <a:lstStyle/>
        <a:p>
          <a:endParaRPr lang="es-EC"/>
        </a:p>
      </dgm:t>
    </dgm:pt>
    <dgm:pt modelId="{616C2936-5359-42E9-A37C-0527A7EDEED3}" type="pres">
      <dgm:prSet presAssocID="{F38CD4F9-F44A-4228-81DB-192053CE05A0}" presName="compNode" presStyleCnt="0"/>
      <dgm:spPr/>
      <dgm:t>
        <a:bodyPr/>
        <a:lstStyle/>
        <a:p>
          <a:endParaRPr lang="es-EC"/>
        </a:p>
      </dgm:t>
    </dgm:pt>
    <dgm:pt modelId="{723723C0-DF2A-4098-BB55-6518FD60DE22}" type="pres">
      <dgm:prSet presAssocID="{F38CD4F9-F44A-4228-81DB-192053CE05A0}" presName="childRect" presStyleLbl="bgAcc1" presStyleIdx="0" presStyleCnt="1">
        <dgm:presLayoutVars>
          <dgm:bulletEnabled val="1"/>
        </dgm:presLayoutVars>
      </dgm:prSet>
      <dgm:spPr/>
      <dgm:t>
        <a:bodyPr/>
        <a:lstStyle/>
        <a:p>
          <a:endParaRPr lang="es-EC"/>
        </a:p>
      </dgm:t>
    </dgm:pt>
    <dgm:pt modelId="{73A3E950-569D-4F23-B2BD-6FB5059B3186}" type="pres">
      <dgm:prSet presAssocID="{F38CD4F9-F44A-4228-81DB-192053CE05A0}" presName="parentText" presStyleLbl="node1" presStyleIdx="0" presStyleCnt="0">
        <dgm:presLayoutVars>
          <dgm:chMax val="0"/>
          <dgm:bulletEnabled val="1"/>
        </dgm:presLayoutVars>
      </dgm:prSet>
      <dgm:spPr/>
      <dgm:t>
        <a:bodyPr/>
        <a:lstStyle/>
        <a:p>
          <a:endParaRPr lang="es-EC"/>
        </a:p>
      </dgm:t>
    </dgm:pt>
    <dgm:pt modelId="{7B503DD3-B522-4263-A9E6-56CCD3AF805E}" type="pres">
      <dgm:prSet presAssocID="{F38CD4F9-F44A-4228-81DB-192053CE05A0}" presName="parentRect" presStyleLbl="alignNode1" presStyleIdx="0" presStyleCnt="1"/>
      <dgm:spPr/>
      <dgm:t>
        <a:bodyPr/>
        <a:lstStyle/>
        <a:p>
          <a:endParaRPr lang="es-EC"/>
        </a:p>
      </dgm:t>
    </dgm:pt>
    <dgm:pt modelId="{37B3D6DE-6440-446F-95BD-19D43F5FC34B}" type="pres">
      <dgm:prSet presAssocID="{F38CD4F9-F44A-4228-81DB-192053CE05A0}" presName="adorn" presStyleLbl="fgAccFollowNod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t>
        <a:bodyPr/>
        <a:lstStyle/>
        <a:p>
          <a:endParaRPr lang="es-EC"/>
        </a:p>
      </dgm:t>
    </dgm:pt>
  </dgm:ptLst>
  <dgm:cxnLst>
    <dgm:cxn modelId="{134C4E2F-8470-4DE4-903B-F588F9A4D500}" type="presOf" srcId="{F38CD4F9-F44A-4228-81DB-192053CE05A0}" destId="{7B503DD3-B522-4263-A9E6-56CCD3AF805E}" srcOrd="1" destOrd="0" presId="urn:microsoft.com/office/officeart/2005/8/layout/bList2"/>
    <dgm:cxn modelId="{C08E46CF-C287-4AFB-B515-1B6C1448D88F}" srcId="{F38CD4F9-F44A-4228-81DB-192053CE05A0}" destId="{E2579BBA-B8F4-4332-B646-82E31934D815}" srcOrd="0" destOrd="0" parTransId="{EC967393-570E-4788-812B-A37A55C37E43}" sibTransId="{917DD67B-2D09-4D2E-A4D2-CFEF2020BE2D}"/>
    <dgm:cxn modelId="{798565D4-82C2-410C-9691-0900C8BABB7D}" srcId="{F38CD4F9-F44A-4228-81DB-192053CE05A0}" destId="{A38293F7-C387-483D-B918-A29F00A441C4}" srcOrd="5" destOrd="0" parTransId="{9A17F814-6512-4A1D-9BFE-168897FADB3F}" sibTransId="{95ADB3F7-3969-4A8B-B141-A2848F9BEF3E}"/>
    <dgm:cxn modelId="{463E4645-F5F1-4F9E-B65F-EC5A9C2A188C}" type="presOf" srcId="{22D519F8-BC16-420F-A6BC-EFF310C63122}" destId="{723723C0-DF2A-4098-BB55-6518FD60DE22}" srcOrd="0" destOrd="2" presId="urn:microsoft.com/office/officeart/2005/8/layout/bList2"/>
    <dgm:cxn modelId="{2534C465-F17B-47DF-9DE2-07B81D3A2199}" srcId="{F38CD4F9-F44A-4228-81DB-192053CE05A0}" destId="{7E9B7D03-EB78-4187-AB7E-481FA90EF622}" srcOrd="3" destOrd="0" parTransId="{FAC28781-C152-4B42-9C39-495CE111BE85}" sibTransId="{5D195CE2-7697-4C12-B0DC-3F5EF395BBB9}"/>
    <dgm:cxn modelId="{D66BD57F-733E-4165-ADC9-5E4CBBA51C78}" type="presOf" srcId="{D012B81A-F456-44EC-AF6B-B2CA561CA674}" destId="{723723C0-DF2A-4098-BB55-6518FD60DE22}" srcOrd="0" destOrd="8" presId="urn:microsoft.com/office/officeart/2005/8/layout/bList2"/>
    <dgm:cxn modelId="{1C8CF6A4-F954-4136-95A5-257CACC719D2}" srcId="{F38CD4F9-F44A-4228-81DB-192053CE05A0}" destId="{2D7ACE97-91ED-481D-9F27-E895A7A6FE1B}" srcOrd="9" destOrd="0" parTransId="{7770927D-319F-4DC6-B8D9-6BF91289B280}" sibTransId="{814124F0-306E-4C15-AF13-2D9B9644EAD4}"/>
    <dgm:cxn modelId="{810B96B5-BA6A-4BAF-9A0D-F245CBC33DF2}" srcId="{F38CD4F9-F44A-4228-81DB-192053CE05A0}" destId="{D012B81A-F456-44EC-AF6B-B2CA561CA674}" srcOrd="8" destOrd="0" parTransId="{FC19955E-D050-428E-A826-554F4ACA9545}" sibTransId="{41536D81-3C5D-40D8-9777-5BF6B0B77CFD}"/>
    <dgm:cxn modelId="{E2DAD224-95D1-4D3D-A2B2-398AD8FD1DE9}" srcId="{F38CD4F9-F44A-4228-81DB-192053CE05A0}" destId="{D4B28F54-0360-405E-8D48-FA4CCA3FCBE4}" srcOrd="4" destOrd="0" parTransId="{66242DC1-B1E0-4ACB-A3E0-12E6E13A0AAD}" sibTransId="{ED7DACD6-B36A-4BA6-8B2A-9AE672B8050E}"/>
    <dgm:cxn modelId="{A34622F7-FE97-4B11-8409-F37C5509E2BA}" srcId="{F38CD4F9-F44A-4228-81DB-192053CE05A0}" destId="{757EB3BE-F504-4100-8B96-47B939B6EB32}" srcOrd="7" destOrd="0" parTransId="{935DD486-6C13-454C-B916-53C598C2F294}" sibTransId="{0646912B-B40A-4F79-B169-81A20C7C35F4}"/>
    <dgm:cxn modelId="{857E8212-C638-4D11-A7B4-72F5F40943D3}" type="presOf" srcId="{E2579BBA-B8F4-4332-B646-82E31934D815}" destId="{723723C0-DF2A-4098-BB55-6518FD60DE22}" srcOrd="0" destOrd="0" presId="urn:microsoft.com/office/officeart/2005/8/layout/bList2"/>
    <dgm:cxn modelId="{A286C58A-D83B-414B-B841-1AF2F9EE7984}" srcId="{F38CD4F9-F44A-4228-81DB-192053CE05A0}" destId="{0B33FB23-EF65-4338-9513-F7C17BD20742}" srcOrd="6" destOrd="0" parTransId="{6EC231FE-FA4A-4248-B306-402072ADCA98}" sibTransId="{A1434ABB-D7A9-432E-9167-F50C140470E0}"/>
    <dgm:cxn modelId="{0D04C571-A8A3-435A-B0AC-0AC98C321BB1}" type="presOf" srcId="{757EB3BE-F504-4100-8B96-47B939B6EB32}" destId="{723723C0-DF2A-4098-BB55-6518FD60DE22}" srcOrd="0" destOrd="7" presId="urn:microsoft.com/office/officeart/2005/8/layout/bList2"/>
    <dgm:cxn modelId="{523965B0-E5C3-4F8A-BB9E-72EE347760B0}" type="presOf" srcId="{706D1F73-5E1B-42D8-96E1-DD85D86E099D}" destId="{723723C0-DF2A-4098-BB55-6518FD60DE22}" srcOrd="0" destOrd="10" presId="urn:microsoft.com/office/officeart/2005/8/layout/bList2"/>
    <dgm:cxn modelId="{A92ECD32-83DC-41D3-9E98-9C1FAD300C58}" type="presOf" srcId="{D4B28F54-0360-405E-8D48-FA4CCA3FCBE4}" destId="{723723C0-DF2A-4098-BB55-6518FD60DE22}" srcOrd="0" destOrd="4" presId="urn:microsoft.com/office/officeart/2005/8/layout/bList2"/>
    <dgm:cxn modelId="{FE55EACA-3A28-4345-A4ED-DB6AE41D3BBE}" type="presOf" srcId="{A38293F7-C387-483D-B918-A29F00A441C4}" destId="{723723C0-DF2A-4098-BB55-6518FD60DE22}" srcOrd="0" destOrd="5" presId="urn:microsoft.com/office/officeart/2005/8/layout/bList2"/>
    <dgm:cxn modelId="{2897E36A-B188-4E0C-B306-0ACD62501446}" srcId="{F38CD4F9-F44A-4228-81DB-192053CE05A0}" destId="{22D519F8-BC16-420F-A6BC-EFF310C63122}" srcOrd="2" destOrd="0" parTransId="{D1CC7ACC-7D2F-4F02-A237-454E2C47C43C}" sibTransId="{7302F80F-EA11-4470-B510-1E6C3405973B}"/>
    <dgm:cxn modelId="{89A946F1-E0E0-4AF3-B84D-AC5087816DA0}" type="presOf" srcId="{F38CD4F9-F44A-4228-81DB-192053CE05A0}" destId="{73A3E950-569D-4F23-B2BD-6FB5059B3186}" srcOrd="0" destOrd="0" presId="urn:microsoft.com/office/officeart/2005/8/layout/bList2"/>
    <dgm:cxn modelId="{CD1897F4-754D-469F-ABFB-9A2302D48719}" type="presOf" srcId="{4BF19E4F-07EC-49C4-BE87-66CEBB2279B4}" destId="{723723C0-DF2A-4098-BB55-6518FD60DE22}" srcOrd="0" destOrd="1" presId="urn:microsoft.com/office/officeart/2005/8/layout/bList2"/>
    <dgm:cxn modelId="{3CCDF35E-7C3E-4D35-B86E-70AE8D8EDF2A}" srcId="{F38CD4F9-F44A-4228-81DB-192053CE05A0}" destId="{706D1F73-5E1B-42D8-96E1-DD85D86E099D}" srcOrd="10" destOrd="0" parTransId="{1EFFDCE7-6B98-46CD-A7AA-6A93350EDCDF}" sibTransId="{BC2B265F-922F-4A3D-A88B-5E29CC5CB08D}"/>
    <dgm:cxn modelId="{AE09D663-F8FF-4D5B-9B13-64C0CCA85589}" srcId="{F38CD4F9-F44A-4228-81DB-192053CE05A0}" destId="{4BF19E4F-07EC-49C4-BE87-66CEBB2279B4}" srcOrd="1" destOrd="0" parTransId="{7D61AFE4-2279-4FA0-8515-AC28E179E3FF}" sibTransId="{9CA8184B-657B-4898-93EF-643B146A6BCD}"/>
    <dgm:cxn modelId="{E0BD2BFE-37C6-4984-8614-75405029EE17}" type="presOf" srcId="{2D7ACE97-91ED-481D-9F27-E895A7A6FE1B}" destId="{723723C0-DF2A-4098-BB55-6518FD60DE22}" srcOrd="0" destOrd="9" presId="urn:microsoft.com/office/officeart/2005/8/layout/bList2"/>
    <dgm:cxn modelId="{49377EB2-B1F0-4136-9F73-74E33C45FF32}" type="presOf" srcId="{0B33FB23-EF65-4338-9513-F7C17BD20742}" destId="{723723C0-DF2A-4098-BB55-6518FD60DE22}" srcOrd="0" destOrd="6" presId="urn:microsoft.com/office/officeart/2005/8/layout/bList2"/>
    <dgm:cxn modelId="{C757618E-CD27-4BDF-8D25-725B146F7A46}" type="presOf" srcId="{7E9B7D03-EB78-4187-AB7E-481FA90EF622}" destId="{723723C0-DF2A-4098-BB55-6518FD60DE22}" srcOrd="0" destOrd="3" presId="urn:microsoft.com/office/officeart/2005/8/layout/bList2"/>
    <dgm:cxn modelId="{379A58D1-79E5-4F1D-B7D0-BB50B3D3D57F}" type="presOf" srcId="{5F6CD0D3-6131-4563-81C9-311608CCDA25}" destId="{74451A5D-5946-4378-BEFF-EADF222D16BD}" srcOrd="0" destOrd="0" presId="urn:microsoft.com/office/officeart/2005/8/layout/bList2"/>
    <dgm:cxn modelId="{4A743740-B00D-43BB-86F2-93E174FC8007}" srcId="{5F6CD0D3-6131-4563-81C9-311608CCDA25}" destId="{F38CD4F9-F44A-4228-81DB-192053CE05A0}" srcOrd="0" destOrd="0" parTransId="{162EB5B4-88F9-4DB5-B071-44BEA0EEF350}" sibTransId="{DEA7D857-F354-4543-A4F6-2F98A7CB0092}"/>
    <dgm:cxn modelId="{B6995548-64DF-4C5B-B536-3EF8AC45D82F}" type="presParOf" srcId="{74451A5D-5946-4378-BEFF-EADF222D16BD}" destId="{616C2936-5359-42E9-A37C-0527A7EDEED3}" srcOrd="0" destOrd="0" presId="urn:microsoft.com/office/officeart/2005/8/layout/bList2"/>
    <dgm:cxn modelId="{4CD8FA0C-589E-41F4-8CEE-13BA4B36A1BB}" type="presParOf" srcId="{616C2936-5359-42E9-A37C-0527A7EDEED3}" destId="{723723C0-DF2A-4098-BB55-6518FD60DE22}" srcOrd="0" destOrd="0" presId="urn:microsoft.com/office/officeart/2005/8/layout/bList2"/>
    <dgm:cxn modelId="{E1DDA21B-04B6-4047-A811-79C5BA0E1175}" type="presParOf" srcId="{616C2936-5359-42E9-A37C-0527A7EDEED3}" destId="{73A3E950-569D-4F23-B2BD-6FB5059B3186}" srcOrd="1" destOrd="0" presId="urn:microsoft.com/office/officeart/2005/8/layout/bList2"/>
    <dgm:cxn modelId="{C0070C08-0EE9-47D7-B9BD-982ABA10E6FC}" type="presParOf" srcId="{616C2936-5359-42E9-A37C-0527A7EDEED3}" destId="{7B503DD3-B522-4263-A9E6-56CCD3AF805E}" srcOrd="2" destOrd="0" presId="urn:microsoft.com/office/officeart/2005/8/layout/bList2"/>
    <dgm:cxn modelId="{954CB515-2B75-4D72-B7FE-D6E07849EF5B}" type="presParOf" srcId="{616C2936-5359-42E9-A37C-0527A7EDEED3}" destId="{37B3D6DE-6440-446F-95BD-19D43F5FC34B}" srcOrd="3" destOrd="0" presId="urn:microsoft.com/office/officeart/2005/8/layout/b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F6CD0D3-6131-4563-81C9-311608CCDA25}" type="doc">
      <dgm:prSet loTypeId="urn:microsoft.com/office/officeart/2008/layout/SquareAccentList" loCatId="list" qsTypeId="urn:microsoft.com/office/officeart/2005/8/quickstyle/3d1" qsCatId="3D" csTypeId="urn:microsoft.com/office/officeart/2005/8/colors/accent1_2" csCatId="accent1" phldr="1"/>
      <dgm:spPr/>
      <dgm:t>
        <a:bodyPr/>
        <a:lstStyle/>
        <a:p>
          <a:endParaRPr lang="es-EC"/>
        </a:p>
      </dgm:t>
    </dgm:pt>
    <dgm:pt modelId="{F38CD4F9-F44A-4228-81DB-192053CE05A0}">
      <dgm:prSet phldrT="[Texto]" custT="1"/>
      <dgm:spPr/>
      <dgm:t>
        <a:bodyPr/>
        <a:lstStyle/>
        <a:p>
          <a:pPr algn="ctr"/>
          <a:r>
            <a:rPr lang="es-ES" sz="1800" b="1" i="0" dirty="0" smtClean="0">
              <a:solidFill>
                <a:schemeClr val="tx1"/>
              </a:solidFill>
              <a:latin typeface="Arial" panose="020B0604020202020204" pitchFamily="34" charset="0"/>
              <a:cs typeface="Arial" panose="020B0604020202020204" pitchFamily="34" charset="0"/>
            </a:rPr>
            <a:t>Índices Utilizados</a:t>
          </a:r>
          <a:endParaRPr lang="es-EC" sz="1800" b="1" i="0" dirty="0">
            <a:solidFill>
              <a:schemeClr val="tx1"/>
            </a:solidFill>
            <a:latin typeface="Arial" panose="020B0604020202020204" pitchFamily="34" charset="0"/>
            <a:cs typeface="Arial" panose="020B0604020202020204" pitchFamily="34" charset="0"/>
          </a:endParaRPr>
        </a:p>
      </dgm:t>
    </dgm:pt>
    <dgm:pt modelId="{162EB5B4-88F9-4DB5-B071-44BEA0EEF350}" type="parTrans" cxnId="{4A743740-B00D-43BB-86F2-93E174FC8007}">
      <dgm:prSet/>
      <dgm:spPr/>
      <dgm:t>
        <a:bodyPr/>
        <a:lstStyle/>
        <a:p>
          <a:endParaRPr lang="es-EC" sz="1400">
            <a:latin typeface="Arial" panose="020B0604020202020204" pitchFamily="34" charset="0"/>
            <a:cs typeface="Arial" panose="020B0604020202020204" pitchFamily="34" charset="0"/>
          </a:endParaRPr>
        </a:p>
      </dgm:t>
    </dgm:pt>
    <dgm:pt modelId="{DEA7D857-F354-4543-A4F6-2F98A7CB0092}" type="sibTrans" cxnId="{4A743740-B00D-43BB-86F2-93E174FC8007}">
      <dgm:prSet/>
      <dgm:spPr/>
      <dgm:t>
        <a:bodyPr/>
        <a:lstStyle/>
        <a:p>
          <a:endParaRPr lang="es-EC" sz="1400">
            <a:latin typeface="Arial" panose="020B0604020202020204" pitchFamily="34" charset="0"/>
            <a:cs typeface="Arial" panose="020B0604020202020204" pitchFamily="34" charset="0"/>
          </a:endParaRPr>
        </a:p>
      </dgm:t>
    </dgm:pt>
    <dgm:pt modelId="{E2579BBA-B8F4-4332-B646-82E31934D815}">
      <dgm:prSet phldrT="[Texto]" custT="1"/>
      <dgm:spPr/>
      <dgm:t>
        <a:bodyPr/>
        <a:lstStyle/>
        <a:p>
          <a:r>
            <a:rPr lang="es-ES" sz="1400" dirty="0" smtClean="0">
              <a:latin typeface="Arial" panose="020B0604020202020204" pitchFamily="34" charset="0"/>
              <a:cs typeface="Arial" panose="020B0604020202020204" pitchFamily="34" charset="0"/>
            </a:rPr>
            <a:t>Cobertura patrimonial</a:t>
          </a:r>
          <a:endParaRPr lang="es-EC" sz="1400" dirty="0">
            <a:latin typeface="Arial" panose="020B0604020202020204" pitchFamily="34" charset="0"/>
            <a:cs typeface="Arial" panose="020B0604020202020204" pitchFamily="34" charset="0"/>
          </a:endParaRPr>
        </a:p>
      </dgm:t>
    </dgm:pt>
    <dgm:pt modelId="{EC967393-570E-4788-812B-A37A55C37E43}" type="parTrans" cxnId="{C08E46CF-C287-4AFB-B515-1B6C1448D88F}">
      <dgm:prSet/>
      <dgm:spPr/>
      <dgm:t>
        <a:bodyPr/>
        <a:lstStyle/>
        <a:p>
          <a:endParaRPr lang="es-EC" sz="1400">
            <a:latin typeface="Arial" panose="020B0604020202020204" pitchFamily="34" charset="0"/>
            <a:cs typeface="Arial" panose="020B0604020202020204" pitchFamily="34" charset="0"/>
          </a:endParaRPr>
        </a:p>
      </dgm:t>
    </dgm:pt>
    <dgm:pt modelId="{917DD67B-2D09-4D2E-A4D2-CFEF2020BE2D}" type="sibTrans" cxnId="{C08E46CF-C287-4AFB-B515-1B6C1448D88F}">
      <dgm:prSet/>
      <dgm:spPr/>
      <dgm:t>
        <a:bodyPr/>
        <a:lstStyle/>
        <a:p>
          <a:endParaRPr lang="es-EC" sz="1400">
            <a:latin typeface="Arial" panose="020B0604020202020204" pitchFamily="34" charset="0"/>
            <a:cs typeface="Arial" panose="020B0604020202020204" pitchFamily="34" charset="0"/>
          </a:endParaRPr>
        </a:p>
      </dgm:t>
    </dgm:pt>
    <dgm:pt modelId="{4BF19E4F-07EC-49C4-BE87-66CEBB2279B4}">
      <dgm:prSet phldrT="[Texto]" custT="1"/>
      <dgm:spPr/>
      <dgm:t>
        <a:bodyPr/>
        <a:lstStyle/>
        <a:p>
          <a:r>
            <a:rPr lang="es-ES" sz="1400" dirty="0" smtClean="0">
              <a:latin typeface="Arial" panose="020B0604020202020204" pitchFamily="34" charset="0"/>
              <a:cs typeface="Arial" panose="020B0604020202020204" pitchFamily="34" charset="0"/>
            </a:rPr>
            <a:t>Morosidad bruta</a:t>
          </a:r>
          <a:endParaRPr lang="es-EC" sz="1400" dirty="0">
            <a:latin typeface="Arial" panose="020B0604020202020204" pitchFamily="34" charset="0"/>
            <a:cs typeface="Arial" panose="020B0604020202020204" pitchFamily="34" charset="0"/>
          </a:endParaRPr>
        </a:p>
      </dgm:t>
    </dgm:pt>
    <dgm:pt modelId="{7D61AFE4-2279-4FA0-8515-AC28E179E3FF}" type="parTrans" cxnId="{AE09D663-F8FF-4D5B-9B13-64C0CCA85589}">
      <dgm:prSet/>
      <dgm:spPr/>
      <dgm:t>
        <a:bodyPr/>
        <a:lstStyle/>
        <a:p>
          <a:endParaRPr lang="es-EC" sz="1400">
            <a:latin typeface="Arial" panose="020B0604020202020204" pitchFamily="34" charset="0"/>
            <a:cs typeface="Arial" panose="020B0604020202020204" pitchFamily="34" charset="0"/>
          </a:endParaRPr>
        </a:p>
      </dgm:t>
    </dgm:pt>
    <dgm:pt modelId="{9CA8184B-657B-4898-93EF-643B146A6BCD}" type="sibTrans" cxnId="{AE09D663-F8FF-4D5B-9B13-64C0CCA85589}">
      <dgm:prSet/>
      <dgm:spPr/>
      <dgm:t>
        <a:bodyPr/>
        <a:lstStyle/>
        <a:p>
          <a:endParaRPr lang="es-EC" sz="1400">
            <a:latin typeface="Arial" panose="020B0604020202020204" pitchFamily="34" charset="0"/>
            <a:cs typeface="Arial" panose="020B0604020202020204" pitchFamily="34" charset="0"/>
          </a:endParaRPr>
        </a:p>
      </dgm:t>
    </dgm:pt>
    <dgm:pt modelId="{22D519F8-BC16-420F-A6BC-EFF310C63122}">
      <dgm:prSet phldrT="[Texto]" custT="1"/>
      <dgm:spPr/>
      <dgm:t>
        <a:bodyPr/>
        <a:lstStyle/>
        <a:p>
          <a:r>
            <a:rPr lang="es-ES" sz="1400" dirty="0" smtClean="0">
              <a:latin typeface="Arial" panose="020B0604020202020204" pitchFamily="34" charset="0"/>
              <a:cs typeface="Arial" panose="020B0604020202020204" pitchFamily="34" charset="0"/>
            </a:rPr>
            <a:t>ROA</a:t>
          </a:r>
        </a:p>
      </dgm:t>
    </dgm:pt>
    <dgm:pt modelId="{D1CC7ACC-7D2F-4F02-A237-454E2C47C43C}" type="parTrans" cxnId="{2897E36A-B188-4E0C-B306-0ACD62501446}">
      <dgm:prSet/>
      <dgm:spPr/>
      <dgm:t>
        <a:bodyPr/>
        <a:lstStyle/>
        <a:p>
          <a:endParaRPr lang="es-EC" sz="1400">
            <a:latin typeface="Arial" panose="020B0604020202020204" pitchFamily="34" charset="0"/>
            <a:cs typeface="Arial" panose="020B0604020202020204" pitchFamily="34" charset="0"/>
          </a:endParaRPr>
        </a:p>
      </dgm:t>
    </dgm:pt>
    <dgm:pt modelId="{7302F80F-EA11-4470-B510-1E6C3405973B}" type="sibTrans" cxnId="{2897E36A-B188-4E0C-B306-0ACD62501446}">
      <dgm:prSet/>
      <dgm:spPr/>
      <dgm:t>
        <a:bodyPr/>
        <a:lstStyle/>
        <a:p>
          <a:endParaRPr lang="es-EC" sz="1400">
            <a:latin typeface="Arial" panose="020B0604020202020204" pitchFamily="34" charset="0"/>
            <a:cs typeface="Arial" panose="020B0604020202020204" pitchFamily="34" charset="0"/>
          </a:endParaRPr>
        </a:p>
      </dgm:t>
    </dgm:pt>
    <dgm:pt modelId="{03A78A56-53D1-4DBD-A5F8-8A614134BD68}">
      <dgm:prSet phldrT="[Texto]" custT="1"/>
      <dgm:spPr/>
      <dgm:t>
        <a:bodyPr/>
        <a:lstStyle/>
        <a:p>
          <a:r>
            <a:rPr lang="es-ES" sz="1400" dirty="0" smtClean="0">
              <a:latin typeface="Arial" panose="020B0604020202020204" pitchFamily="34" charset="0"/>
              <a:cs typeface="Arial" panose="020B0604020202020204" pitchFamily="34" charset="0"/>
            </a:rPr>
            <a:t>ROE</a:t>
          </a:r>
        </a:p>
      </dgm:t>
    </dgm:pt>
    <dgm:pt modelId="{167845D2-1962-4F03-8E7D-F317EB57442F}" type="parTrans" cxnId="{EDF9BC37-B778-4AD9-B095-E6FC6F99F51C}">
      <dgm:prSet/>
      <dgm:spPr/>
      <dgm:t>
        <a:bodyPr/>
        <a:lstStyle/>
        <a:p>
          <a:endParaRPr lang="es-EC"/>
        </a:p>
      </dgm:t>
    </dgm:pt>
    <dgm:pt modelId="{E3FEB4F4-E2EF-4BFE-84A6-7DF830A73098}" type="sibTrans" cxnId="{EDF9BC37-B778-4AD9-B095-E6FC6F99F51C}">
      <dgm:prSet/>
      <dgm:spPr/>
      <dgm:t>
        <a:bodyPr/>
        <a:lstStyle/>
        <a:p>
          <a:endParaRPr lang="es-EC"/>
        </a:p>
      </dgm:t>
    </dgm:pt>
    <dgm:pt modelId="{06889DE2-B785-4C9D-897A-619FAF7655E8}">
      <dgm:prSet phldrT="[Texto]" custT="1"/>
      <dgm:spPr/>
      <dgm:t>
        <a:bodyPr/>
        <a:lstStyle/>
        <a:p>
          <a:r>
            <a:rPr lang="es-ES" sz="1400" dirty="0" smtClean="0">
              <a:latin typeface="Arial" panose="020B0604020202020204" pitchFamily="34" charset="0"/>
              <a:cs typeface="Arial" panose="020B0604020202020204" pitchFamily="34" charset="0"/>
            </a:rPr>
            <a:t>Liquidez general</a:t>
          </a:r>
        </a:p>
      </dgm:t>
    </dgm:pt>
    <dgm:pt modelId="{33851570-A712-4F42-AECA-E0FC78CB32BF}" type="parTrans" cxnId="{FD9646E9-6764-460D-9D79-D8E0E72D3505}">
      <dgm:prSet/>
      <dgm:spPr/>
      <dgm:t>
        <a:bodyPr/>
        <a:lstStyle/>
        <a:p>
          <a:endParaRPr lang="es-EC"/>
        </a:p>
      </dgm:t>
    </dgm:pt>
    <dgm:pt modelId="{E3F51FA6-448A-4D90-BFB1-2B386C01359D}" type="sibTrans" cxnId="{FD9646E9-6764-460D-9D79-D8E0E72D3505}">
      <dgm:prSet/>
      <dgm:spPr/>
      <dgm:t>
        <a:bodyPr/>
        <a:lstStyle/>
        <a:p>
          <a:endParaRPr lang="es-EC"/>
        </a:p>
      </dgm:t>
    </dgm:pt>
    <dgm:pt modelId="{9D42FBC2-4215-4486-8817-E9FB8F1C5AD4}" type="pres">
      <dgm:prSet presAssocID="{5F6CD0D3-6131-4563-81C9-311608CCDA25}" presName="layout" presStyleCnt="0">
        <dgm:presLayoutVars>
          <dgm:chMax/>
          <dgm:chPref/>
          <dgm:dir/>
          <dgm:resizeHandles/>
        </dgm:presLayoutVars>
      </dgm:prSet>
      <dgm:spPr/>
      <dgm:t>
        <a:bodyPr/>
        <a:lstStyle/>
        <a:p>
          <a:endParaRPr lang="es-EC"/>
        </a:p>
      </dgm:t>
    </dgm:pt>
    <dgm:pt modelId="{56F320DA-8742-4950-BD78-B7F16F2DD84B}" type="pres">
      <dgm:prSet presAssocID="{F38CD4F9-F44A-4228-81DB-192053CE05A0}" presName="root" presStyleCnt="0">
        <dgm:presLayoutVars>
          <dgm:chMax/>
          <dgm:chPref/>
        </dgm:presLayoutVars>
      </dgm:prSet>
      <dgm:spPr/>
    </dgm:pt>
    <dgm:pt modelId="{922A9B4A-5EF1-481E-ABF2-78577CC0B854}" type="pres">
      <dgm:prSet presAssocID="{F38CD4F9-F44A-4228-81DB-192053CE05A0}" presName="rootComposite" presStyleCnt="0">
        <dgm:presLayoutVars/>
      </dgm:prSet>
      <dgm:spPr/>
    </dgm:pt>
    <dgm:pt modelId="{27BFFA3A-D729-4F29-87F0-1AB25F97D0AF}" type="pres">
      <dgm:prSet presAssocID="{F38CD4F9-F44A-4228-81DB-192053CE05A0}" presName="ParentAccent" presStyleLbl="alignNode1" presStyleIdx="0" presStyleCnt="1"/>
      <dgm:spPr/>
    </dgm:pt>
    <dgm:pt modelId="{3D95728C-0D1F-41C2-8E6C-01DC2DA898AF}" type="pres">
      <dgm:prSet presAssocID="{F38CD4F9-F44A-4228-81DB-192053CE05A0}" presName="ParentSmallAccent" presStyleLbl="fgAcc1" presStyleIdx="0" presStyleCnt="1"/>
      <dgm:spPr/>
    </dgm:pt>
    <dgm:pt modelId="{91FD8C5C-13E2-46E7-B469-67E1CD212CE7}" type="pres">
      <dgm:prSet presAssocID="{F38CD4F9-F44A-4228-81DB-192053CE05A0}" presName="Parent" presStyleLbl="revTx" presStyleIdx="0" presStyleCnt="6">
        <dgm:presLayoutVars>
          <dgm:chMax/>
          <dgm:chPref val="4"/>
          <dgm:bulletEnabled val="1"/>
        </dgm:presLayoutVars>
      </dgm:prSet>
      <dgm:spPr/>
      <dgm:t>
        <a:bodyPr/>
        <a:lstStyle/>
        <a:p>
          <a:endParaRPr lang="es-EC"/>
        </a:p>
      </dgm:t>
    </dgm:pt>
    <dgm:pt modelId="{B23C9500-D3C8-48AB-B0E2-D6193E22CA85}" type="pres">
      <dgm:prSet presAssocID="{F38CD4F9-F44A-4228-81DB-192053CE05A0}" presName="childShape" presStyleCnt="0">
        <dgm:presLayoutVars>
          <dgm:chMax val="0"/>
          <dgm:chPref val="0"/>
        </dgm:presLayoutVars>
      </dgm:prSet>
      <dgm:spPr/>
    </dgm:pt>
    <dgm:pt modelId="{96B1723C-7AA1-4C4F-8051-0A7346C87632}" type="pres">
      <dgm:prSet presAssocID="{E2579BBA-B8F4-4332-B646-82E31934D815}" presName="childComposite" presStyleCnt="0">
        <dgm:presLayoutVars>
          <dgm:chMax val="0"/>
          <dgm:chPref val="0"/>
        </dgm:presLayoutVars>
      </dgm:prSet>
      <dgm:spPr/>
    </dgm:pt>
    <dgm:pt modelId="{0D6F914C-FE90-4863-A732-6D9568D1F0DB}" type="pres">
      <dgm:prSet presAssocID="{E2579BBA-B8F4-4332-B646-82E31934D815}" presName="ChildAccent" presStyleLbl="solidFgAcc1" presStyleIdx="0" presStyleCnt="5"/>
      <dgm:spPr/>
    </dgm:pt>
    <dgm:pt modelId="{4236BC40-3B0D-428D-9DE1-B794A8FAB7BC}" type="pres">
      <dgm:prSet presAssocID="{E2579BBA-B8F4-4332-B646-82E31934D815}" presName="Child" presStyleLbl="revTx" presStyleIdx="1" presStyleCnt="6" custScaleY="78155">
        <dgm:presLayoutVars>
          <dgm:chMax val="0"/>
          <dgm:chPref val="0"/>
          <dgm:bulletEnabled val="1"/>
        </dgm:presLayoutVars>
      </dgm:prSet>
      <dgm:spPr/>
      <dgm:t>
        <a:bodyPr/>
        <a:lstStyle/>
        <a:p>
          <a:endParaRPr lang="es-EC"/>
        </a:p>
      </dgm:t>
    </dgm:pt>
    <dgm:pt modelId="{9FF2071E-C2F7-4004-B044-ABE88637621F}" type="pres">
      <dgm:prSet presAssocID="{4BF19E4F-07EC-49C4-BE87-66CEBB2279B4}" presName="childComposite" presStyleCnt="0">
        <dgm:presLayoutVars>
          <dgm:chMax val="0"/>
          <dgm:chPref val="0"/>
        </dgm:presLayoutVars>
      </dgm:prSet>
      <dgm:spPr/>
    </dgm:pt>
    <dgm:pt modelId="{4E3B2E2D-A552-4468-BE28-F30DFE735FCB}" type="pres">
      <dgm:prSet presAssocID="{4BF19E4F-07EC-49C4-BE87-66CEBB2279B4}" presName="ChildAccent" presStyleLbl="solidFgAcc1" presStyleIdx="1" presStyleCnt="5"/>
      <dgm:spPr/>
    </dgm:pt>
    <dgm:pt modelId="{3F865C93-BE6D-4EB7-AEB4-25D05E5E3C21}" type="pres">
      <dgm:prSet presAssocID="{4BF19E4F-07EC-49C4-BE87-66CEBB2279B4}" presName="Child" presStyleLbl="revTx" presStyleIdx="2" presStyleCnt="6" custScaleY="78155">
        <dgm:presLayoutVars>
          <dgm:chMax val="0"/>
          <dgm:chPref val="0"/>
          <dgm:bulletEnabled val="1"/>
        </dgm:presLayoutVars>
      </dgm:prSet>
      <dgm:spPr/>
      <dgm:t>
        <a:bodyPr/>
        <a:lstStyle/>
        <a:p>
          <a:endParaRPr lang="es-EC"/>
        </a:p>
      </dgm:t>
    </dgm:pt>
    <dgm:pt modelId="{1EEC3D19-B377-49CD-B57D-567A53226D58}" type="pres">
      <dgm:prSet presAssocID="{22D519F8-BC16-420F-A6BC-EFF310C63122}" presName="childComposite" presStyleCnt="0">
        <dgm:presLayoutVars>
          <dgm:chMax val="0"/>
          <dgm:chPref val="0"/>
        </dgm:presLayoutVars>
      </dgm:prSet>
      <dgm:spPr/>
    </dgm:pt>
    <dgm:pt modelId="{7E45F839-EB7A-44DC-B75D-95E463CAE645}" type="pres">
      <dgm:prSet presAssocID="{22D519F8-BC16-420F-A6BC-EFF310C63122}" presName="ChildAccent" presStyleLbl="solidFgAcc1" presStyleIdx="2" presStyleCnt="5"/>
      <dgm:spPr/>
    </dgm:pt>
    <dgm:pt modelId="{0BC5090D-BD69-4494-8728-48AA098B4FE6}" type="pres">
      <dgm:prSet presAssocID="{22D519F8-BC16-420F-A6BC-EFF310C63122}" presName="Child" presStyleLbl="revTx" presStyleIdx="3" presStyleCnt="6" custScaleY="78155">
        <dgm:presLayoutVars>
          <dgm:chMax val="0"/>
          <dgm:chPref val="0"/>
          <dgm:bulletEnabled val="1"/>
        </dgm:presLayoutVars>
      </dgm:prSet>
      <dgm:spPr/>
      <dgm:t>
        <a:bodyPr/>
        <a:lstStyle/>
        <a:p>
          <a:endParaRPr lang="es-EC"/>
        </a:p>
      </dgm:t>
    </dgm:pt>
    <dgm:pt modelId="{3AC450EE-1E23-4362-B49F-8CB5C68616F7}" type="pres">
      <dgm:prSet presAssocID="{03A78A56-53D1-4DBD-A5F8-8A614134BD68}" presName="childComposite" presStyleCnt="0">
        <dgm:presLayoutVars>
          <dgm:chMax val="0"/>
          <dgm:chPref val="0"/>
        </dgm:presLayoutVars>
      </dgm:prSet>
      <dgm:spPr/>
    </dgm:pt>
    <dgm:pt modelId="{21B6CE28-2FE8-4628-8B76-09F2EB69DE3B}" type="pres">
      <dgm:prSet presAssocID="{03A78A56-53D1-4DBD-A5F8-8A614134BD68}" presName="ChildAccent" presStyleLbl="solidFgAcc1" presStyleIdx="3" presStyleCnt="5"/>
      <dgm:spPr/>
    </dgm:pt>
    <dgm:pt modelId="{41D51B57-4A5C-478F-8C37-585D77981C2E}" type="pres">
      <dgm:prSet presAssocID="{03A78A56-53D1-4DBD-A5F8-8A614134BD68}" presName="Child" presStyleLbl="revTx" presStyleIdx="4" presStyleCnt="6">
        <dgm:presLayoutVars>
          <dgm:chMax val="0"/>
          <dgm:chPref val="0"/>
          <dgm:bulletEnabled val="1"/>
        </dgm:presLayoutVars>
      </dgm:prSet>
      <dgm:spPr/>
      <dgm:t>
        <a:bodyPr/>
        <a:lstStyle/>
        <a:p>
          <a:endParaRPr lang="es-EC"/>
        </a:p>
      </dgm:t>
    </dgm:pt>
    <dgm:pt modelId="{977640F8-CFA0-4E56-A6A6-34695855ADF8}" type="pres">
      <dgm:prSet presAssocID="{06889DE2-B785-4C9D-897A-619FAF7655E8}" presName="childComposite" presStyleCnt="0">
        <dgm:presLayoutVars>
          <dgm:chMax val="0"/>
          <dgm:chPref val="0"/>
        </dgm:presLayoutVars>
      </dgm:prSet>
      <dgm:spPr/>
    </dgm:pt>
    <dgm:pt modelId="{A163C45E-38ED-4D3A-9AAB-B6765F945202}" type="pres">
      <dgm:prSet presAssocID="{06889DE2-B785-4C9D-897A-619FAF7655E8}" presName="ChildAccent" presStyleLbl="solidFgAcc1" presStyleIdx="4" presStyleCnt="5"/>
      <dgm:spPr/>
    </dgm:pt>
    <dgm:pt modelId="{22FBF9CA-CD12-4039-9745-19B11A2B2010}" type="pres">
      <dgm:prSet presAssocID="{06889DE2-B785-4C9D-897A-619FAF7655E8}" presName="Child" presStyleLbl="revTx" presStyleIdx="5" presStyleCnt="6">
        <dgm:presLayoutVars>
          <dgm:chMax val="0"/>
          <dgm:chPref val="0"/>
          <dgm:bulletEnabled val="1"/>
        </dgm:presLayoutVars>
      </dgm:prSet>
      <dgm:spPr/>
      <dgm:t>
        <a:bodyPr/>
        <a:lstStyle/>
        <a:p>
          <a:endParaRPr lang="es-EC"/>
        </a:p>
      </dgm:t>
    </dgm:pt>
  </dgm:ptLst>
  <dgm:cxnLst>
    <dgm:cxn modelId="{AAB03371-2D94-4CCD-BF6D-D6FD50744FCE}" type="presOf" srcId="{03A78A56-53D1-4DBD-A5F8-8A614134BD68}" destId="{41D51B57-4A5C-478F-8C37-585D77981C2E}" srcOrd="0" destOrd="0" presId="urn:microsoft.com/office/officeart/2008/layout/SquareAccentList"/>
    <dgm:cxn modelId="{716373B3-E145-420A-A91C-86E5AA77872E}" type="presOf" srcId="{06889DE2-B785-4C9D-897A-619FAF7655E8}" destId="{22FBF9CA-CD12-4039-9745-19B11A2B2010}" srcOrd="0" destOrd="0" presId="urn:microsoft.com/office/officeart/2008/layout/SquareAccentList"/>
    <dgm:cxn modelId="{FD9646E9-6764-460D-9D79-D8E0E72D3505}" srcId="{F38CD4F9-F44A-4228-81DB-192053CE05A0}" destId="{06889DE2-B785-4C9D-897A-619FAF7655E8}" srcOrd="4" destOrd="0" parTransId="{33851570-A712-4F42-AECA-E0FC78CB32BF}" sibTransId="{E3F51FA6-448A-4D90-BFB1-2B386C01359D}"/>
    <dgm:cxn modelId="{C08E46CF-C287-4AFB-B515-1B6C1448D88F}" srcId="{F38CD4F9-F44A-4228-81DB-192053CE05A0}" destId="{E2579BBA-B8F4-4332-B646-82E31934D815}" srcOrd="0" destOrd="0" parTransId="{EC967393-570E-4788-812B-A37A55C37E43}" sibTransId="{917DD67B-2D09-4D2E-A4D2-CFEF2020BE2D}"/>
    <dgm:cxn modelId="{716DBB2E-E8E9-4DE3-ADB8-38C82B64AEB0}" type="presOf" srcId="{22D519F8-BC16-420F-A6BC-EFF310C63122}" destId="{0BC5090D-BD69-4494-8728-48AA098B4FE6}" srcOrd="0" destOrd="0" presId="urn:microsoft.com/office/officeart/2008/layout/SquareAccentList"/>
    <dgm:cxn modelId="{2897E36A-B188-4E0C-B306-0ACD62501446}" srcId="{F38CD4F9-F44A-4228-81DB-192053CE05A0}" destId="{22D519F8-BC16-420F-A6BC-EFF310C63122}" srcOrd="2" destOrd="0" parTransId="{D1CC7ACC-7D2F-4F02-A237-454E2C47C43C}" sibTransId="{7302F80F-EA11-4470-B510-1E6C3405973B}"/>
    <dgm:cxn modelId="{EDF9BC37-B778-4AD9-B095-E6FC6F99F51C}" srcId="{F38CD4F9-F44A-4228-81DB-192053CE05A0}" destId="{03A78A56-53D1-4DBD-A5F8-8A614134BD68}" srcOrd="3" destOrd="0" parTransId="{167845D2-1962-4F03-8E7D-F317EB57442F}" sibTransId="{E3FEB4F4-E2EF-4BFE-84A6-7DF830A73098}"/>
    <dgm:cxn modelId="{119651C9-4DE6-4F20-A506-8D91803D5334}" type="presOf" srcId="{5F6CD0D3-6131-4563-81C9-311608CCDA25}" destId="{9D42FBC2-4215-4486-8817-E9FB8F1C5AD4}" srcOrd="0" destOrd="0" presId="urn:microsoft.com/office/officeart/2008/layout/SquareAccentList"/>
    <dgm:cxn modelId="{ED3C96E2-6ACB-4212-B4CB-0436EC41B010}" type="presOf" srcId="{F38CD4F9-F44A-4228-81DB-192053CE05A0}" destId="{91FD8C5C-13E2-46E7-B469-67E1CD212CE7}" srcOrd="0" destOrd="0" presId="urn:microsoft.com/office/officeart/2008/layout/SquareAccentList"/>
    <dgm:cxn modelId="{AE09D663-F8FF-4D5B-9B13-64C0CCA85589}" srcId="{F38CD4F9-F44A-4228-81DB-192053CE05A0}" destId="{4BF19E4F-07EC-49C4-BE87-66CEBB2279B4}" srcOrd="1" destOrd="0" parTransId="{7D61AFE4-2279-4FA0-8515-AC28E179E3FF}" sibTransId="{9CA8184B-657B-4898-93EF-643B146A6BCD}"/>
    <dgm:cxn modelId="{1EF61517-642E-4921-A2CD-D4B0D839021C}" type="presOf" srcId="{4BF19E4F-07EC-49C4-BE87-66CEBB2279B4}" destId="{3F865C93-BE6D-4EB7-AEB4-25D05E5E3C21}" srcOrd="0" destOrd="0" presId="urn:microsoft.com/office/officeart/2008/layout/SquareAccentList"/>
    <dgm:cxn modelId="{0FB33D50-AE39-40CB-A00A-6427F74D27B8}" type="presOf" srcId="{E2579BBA-B8F4-4332-B646-82E31934D815}" destId="{4236BC40-3B0D-428D-9DE1-B794A8FAB7BC}" srcOrd="0" destOrd="0" presId="urn:microsoft.com/office/officeart/2008/layout/SquareAccentList"/>
    <dgm:cxn modelId="{4A743740-B00D-43BB-86F2-93E174FC8007}" srcId="{5F6CD0D3-6131-4563-81C9-311608CCDA25}" destId="{F38CD4F9-F44A-4228-81DB-192053CE05A0}" srcOrd="0" destOrd="0" parTransId="{162EB5B4-88F9-4DB5-B071-44BEA0EEF350}" sibTransId="{DEA7D857-F354-4543-A4F6-2F98A7CB0092}"/>
    <dgm:cxn modelId="{FEEAD349-E12F-427E-8270-19B75F0841CA}" type="presParOf" srcId="{9D42FBC2-4215-4486-8817-E9FB8F1C5AD4}" destId="{56F320DA-8742-4950-BD78-B7F16F2DD84B}" srcOrd="0" destOrd="0" presId="urn:microsoft.com/office/officeart/2008/layout/SquareAccentList"/>
    <dgm:cxn modelId="{2B1FD56B-013F-4A66-88E6-0DC791C802D7}" type="presParOf" srcId="{56F320DA-8742-4950-BD78-B7F16F2DD84B}" destId="{922A9B4A-5EF1-481E-ABF2-78577CC0B854}" srcOrd="0" destOrd="0" presId="urn:microsoft.com/office/officeart/2008/layout/SquareAccentList"/>
    <dgm:cxn modelId="{9F2F325E-8135-4585-BB2A-78E950A10171}" type="presParOf" srcId="{922A9B4A-5EF1-481E-ABF2-78577CC0B854}" destId="{27BFFA3A-D729-4F29-87F0-1AB25F97D0AF}" srcOrd="0" destOrd="0" presId="urn:microsoft.com/office/officeart/2008/layout/SquareAccentList"/>
    <dgm:cxn modelId="{C2588161-1D3C-470C-9D5B-4148AA31AF5E}" type="presParOf" srcId="{922A9B4A-5EF1-481E-ABF2-78577CC0B854}" destId="{3D95728C-0D1F-41C2-8E6C-01DC2DA898AF}" srcOrd="1" destOrd="0" presId="urn:microsoft.com/office/officeart/2008/layout/SquareAccentList"/>
    <dgm:cxn modelId="{EFDD9D2F-EFA8-4DE7-A4FC-41833BD02830}" type="presParOf" srcId="{922A9B4A-5EF1-481E-ABF2-78577CC0B854}" destId="{91FD8C5C-13E2-46E7-B469-67E1CD212CE7}" srcOrd="2" destOrd="0" presId="urn:microsoft.com/office/officeart/2008/layout/SquareAccentList"/>
    <dgm:cxn modelId="{0B13A599-2506-4CB5-B98E-CEFFFD62FD47}" type="presParOf" srcId="{56F320DA-8742-4950-BD78-B7F16F2DD84B}" destId="{B23C9500-D3C8-48AB-B0E2-D6193E22CA85}" srcOrd="1" destOrd="0" presId="urn:microsoft.com/office/officeart/2008/layout/SquareAccentList"/>
    <dgm:cxn modelId="{9458752D-4958-4AE9-A308-6220FC047FE1}" type="presParOf" srcId="{B23C9500-D3C8-48AB-B0E2-D6193E22CA85}" destId="{96B1723C-7AA1-4C4F-8051-0A7346C87632}" srcOrd="0" destOrd="0" presId="urn:microsoft.com/office/officeart/2008/layout/SquareAccentList"/>
    <dgm:cxn modelId="{109FD594-24F6-4678-A60B-FBE31F2B5C08}" type="presParOf" srcId="{96B1723C-7AA1-4C4F-8051-0A7346C87632}" destId="{0D6F914C-FE90-4863-A732-6D9568D1F0DB}" srcOrd="0" destOrd="0" presId="urn:microsoft.com/office/officeart/2008/layout/SquareAccentList"/>
    <dgm:cxn modelId="{6E2D11BA-14A1-4577-8868-BEB6ADA24E8D}" type="presParOf" srcId="{96B1723C-7AA1-4C4F-8051-0A7346C87632}" destId="{4236BC40-3B0D-428D-9DE1-B794A8FAB7BC}" srcOrd="1" destOrd="0" presId="urn:microsoft.com/office/officeart/2008/layout/SquareAccentList"/>
    <dgm:cxn modelId="{8D6A36C9-6EFC-42B2-9317-0EE9A6419FF9}" type="presParOf" srcId="{B23C9500-D3C8-48AB-B0E2-D6193E22CA85}" destId="{9FF2071E-C2F7-4004-B044-ABE88637621F}" srcOrd="1" destOrd="0" presId="urn:microsoft.com/office/officeart/2008/layout/SquareAccentList"/>
    <dgm:cxn modelId="{0B2AD78E-078F-45B9-BD5A-CC6348E82E3E}" type="presParOf" srcId="{9FF2071E-C2F7-4004-B044-ABE88637621F}" destId="{4E3B2E2D-A552-4468-BE28-F30DFE735FCB}" srcOrd="0" destOrd="0" presId="urn:microsoft.com/office/officeart/2008/layout/SquareAccentList"/>
    <dgm:cxn modelId="{BCC35262-5855-4ADB-81C0-05A8F2F5ED01}" type="presParOf" srcId="{9FF2071E-C2F7-4004-B044-ABE88637621F}" destId="{3F865C93-BE6D-4EB7-AEB4-25D05E5E3C21}" srcOrd="1" destOrd="0" presId="urn:microsoft.com/office/officeart/2008/layout/SquareAccentList"/>
    <dgm:cxn modelId="{FC263E35-03C3-4153-B705-3D35D26AB8D8}" type="presParOf" srcId="{B23C9500-D3C8-48AB-B0E2-D6193E22CA85}" destId="{1EEC3D19-B377-49CD-B57D-567A53226D58}" srcOrd="2" destOrd="0" presId="urn:microsoft.com/office/officeart/2008/layout/SquareAccentList"/>
    <dgm:cxn modelId="{B60A748F-6021-454E-8D7B-918E4A2825B5}" type="presParOf" srcId="{1EEC3D19-B377-49CD-B57D-567A53226D58}" destId="{7E45F839-EB7A-44DC-B75D-95E463CAE645}" srcOrd="0" destOrd="0" presId="urn:microsoft.com/office/officeart/2008/layout/SquareAccentList"/>
    <dgm:cxn modelId="{8A58E4AA-4653-454B-BA04-94CE7ABFC30A}" type="presParOf" srcId="{1EEC3D19-B377-49CD-B57D-567A53226D58}" destId="{0BC5090D-BD69-4494-8728-48AA098B4FE6}" srcOrd="1" destOrd="0" presId="urn:microsoft.com/office/officeart/2008/layout/SquareAccentList"/>
    <dgm:cxn modelId="{DA899419-7143-466C-97D0-E79F70BDCCD3}" type="presParOf" srcId="{B23C9500-D3C8-48AB-B0E2-D6193E22CA85}" destId="{3AC450EE-1E23-4362-B49F-8CB5C68616F7}" srcOrd="3" destOrd="0" presId="urn:microsoft.com/office/officeart/2008/layout/SquareAccentList"/>
    <dgm:cxn modelId="{12EBE14E-EFFA-4272-BAB8-5E89FD575310}" type="presParOf" srcId="{3AC450EE-1E23-4362-B49F-8CB5C68616F7}" destId="{21B6CE28-2FE8-4628-8B76-09F2EB69DE3B}" srcOrd="0" destOrd="0" presId="urn:microsoft.com/office/officeart/2008/layout/SquareAccentList"/>
    <dgm:cxn modelId="{3D9AA84F-3818-438B-8253-807DE2DBA580}" type="presParOf" srcId="{3AC450EE-1E23-4362-B49F-8CB5C68616F7}" destId="{41D51B57-4A5C-478F-8C37-585D77981C2E}" srcOrd="1" destOrd="0" presId="urn:microsoft.com/office/officeart/2008/layout/SquareAccentList"/>
    <dgm:cxn modelId="{4961FC2D-284A-4061-85E0-C6727CA85E43}" type="presParOf" srcId="{B23C9500-D3C8-48AB-B0E2-D6193E22CA85}" destId="{977640F8-CFA0-4E56-A6A6-34695855ADF8}" srcOrd="4" destOrd="0" presId="urn:microsoft.com/office/officeart/2008/layout/SquareAccentList"/>
    <dgm:cxn modelId="{6EB3A1FB-E761-4CFF-B352-604C755E8950}" type="presParOf" srcId="{977640F8-CFA0-4E56-A6A6-34695855ADF8}" destId="{A163C45E-38ED-4D3A-9AAB-B6765F945202}" srcOrd="0" destOrd="0" presId="urn:microsoft.com/office/officeart/2008/layout/SquareAccentList"/>
    <dgm:cxn modelId="{47794DFB-B2D7-4699-8179-796845376980}" type="presParOf" srcId="{977640F8-CFA0-4E56-A6A6-34695855ADF8}" destId="{22FBF9CA-CD12-4039-9745-19B11A2B2010}" srcOrd="1" destOrd="0" presId="urn:microsoft.com/office/officeart/2008/layout/SquareAccent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3FE8AE4-9576-433D-94CC-37BD0A165333}"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s-EC"/>
        </a:p>
      </dgm:t>
    </dgm:pt>
    <dgm:pt modelId="{998D8A9D-B3A4-48AB-AC89-184F975345BE}">
      <dgm:prSet phldrT="[Texto]"/>
      <dgm:spPr/>
      <dgm:t>
        <a:bodyPr/>
        <a:lstStyle/>
        <a:p>
          <a:r>
            <a:rPr lang="es-ES" dirty="0" smtClean="0"/>
            <a:t>Aplicada – Insitu – No experimental – Transversal - Correlacional</a:t>
          </a:r>
          <a:endParaRPr lang="es-EC" dirty="0"/>
        </a:p>
      </dgm:t>
    </dgm:pt>
    <dgm:pt modelId="{2D6555AC-DC83-44FC-98C4-CA736F4D70B3}" type="parTrans" cxnId="{858BF5BD-7957-4698-AC27-C8D646235508}">
      <dgm:prSet/>
      <dgm:spPr/>
      <dgm:t>
        <a:bodyPr/>
        <a:lstStyle/>
        <a:p>
          <a:endParaRPr lang="es-EC"/>
        </a:p>
      </dgm:t>
    </dgm:pt>
    <dgm:pt modelId="{B20B936A-58C3-4845-BEC5-338F2D6FA59A}" type="sibTrans" cxnId="{858BF5BD-7957-4698-AC27-C8D646235508}">
      <dgm:prSet/>
      <dgm:spPr/>
      <dgm:t>
        <a:bodyPr/>
        <a:lstStyle/>
        <a:p>
          <a:endParaRPr lang="es-EC"/>
        </a:p>
      </dgm:t>
    </dgm:pt>
    <dgm:pt modelId="{EE2C6306-2932-434D-B759-90190ABCECE2}">
      <dgm:prSet phldrT="[Texto]"/>
      <dgm:spPr/>
      <dgm:t>
        <a:bodyPr/>
        <a:lstStyle/>
        <a:p>
          <a:r>
            <a:rPr lang="es-ES" dirty="0" smtClean="0"/>
            <a:t>Tipología</a:t>
          </a:r>
          <a:endParaRPr lang="es-EC" dirty="0"/>
        </a:p>
      </dgm:t>
    </dgm:pt>
    <dgm:pt modelId="{23E4E9A7-BB07-45C1-B5A8-AF9F63CE97AE}" type="parTrans" cxnId="{5DAB2D11-0B38-45AE-832E-2936548F5C12}">
      <dgm:prSet/>
      <dgm:spPr/>
      <dgm:t>
        <a:bodyPr/>
        <a:lstStyle/>
        <a:p>
          <a:endParaRPr lang="es-EC"/>
        </a:p>
      </dgm:t>
    </dgm:pt>
    <dgm:pt modelId="{BCF191B0-4C79-4EF3-8D0E-82D6D1AD453A}" type="sibTrans" cxnId="{5DAB2D11-0B38-45AE-832E-2936548F5C12}">
      <dgm:prSet/>
      <dgm:spPr/>
      <dgm:t>
        <a:bodyPr/>
        <a:lstStyle/>
        <a:p>
          <a:endParaRPr lang="es-EC"/>
        </a:p>
      </dgm:t>
    </dgm:pt>
    <dgm:pt modelId="{5E9B045F-CB78-4797-ACB1-1961FC821CCE}">
      <dgm:prSet phldrT="[Texto]" custT="1"/>
      <dgm:spPr/>
      <dgm:t>
        <a:bodyPr/>
        <a:lstStyle/>
        <a:p>
          <a:r>
            <a:rPr lang="es-ES" sz="2400" dirty="0" smtClean="0">
              <a:solidFill>
                <a:schemeClr val="tx1"/>
              </a:solidFill>
            </a:rPr>
            <a:t>Cuantitativo</a:t>
          </a:r>
          <a:endParaRPr lang="es-EC" sz="2400" dirty="0">
            <a:solidFill>
              <a:schemeClr val="tx1"/>
            </a:solidFill>
          </a:endParaRPr>
        </a:p>
      </dgm:t>
    </dgm:pt>
    <dgm:pt modelId="{72732E1D-EEE9-4121-A08A-C3DA3AF1A334}" type="parTrans" cxnId="{AA2A32A4-DB8D-4082-BC73-005243D7BFB0}">
      <dgm:prSet/>
      <dgm:spPr/>
      <dgm:t>
        <a:bodyPr/>
        <a:lstStyle/>
        <a:p>
          <a:endParaRPr lang="es-EC"/>
        </a:p>
      </dgm:t>
    </dgm:pt>
    <dgm:pt modelId="{E31AC95C-B8E8-4781-BC2C-DB1DEE9E9A2D}" type="sibTrans" cxnId="{AA2A32A4-DB8D-4082-BC73-005243D7BFB0}">
      <dgm:prSet/>
      <dgm:spPr/>
      <dgm:t>
        <a:bodyPr/>
        <a:lstStyle/>
        <a:p>
          <a:endParaRPr lang="es-EC"/>
        </a:p>
      </dgm:t>
    </dgm:pt>
    <dgm:pt modelId="{F8C4434F-4239-431A-A697-E481967950EF}">
      <dgm:prSet phldrT="[Texto]"/>
      <dgm:spPr/>
      <dgm:t>
        <a:bodyPr/>
        <a:lstStyle/>
        <a:p>
          <a:r>
            <a:rPr lang="es-ES" dirty="0" smtClean="0"/>
            <a:t>Enfoque </a:t>
          </a:r>
          <a:endParaRPr lang="es-EC" dirty="0"/>
        </a:p>
      </dgm:t>
    </dgm:pt>
    <dgm:pt modelId="{CBD8C4DE-149C-4732-93A1-A5AC604F219A}" type="parTrans" cxnId="{AFA7C730-A326-4B50-9664-F0A9FCF88E60}">
      <dgm:prSet/>
      <dgm:spPr/>
      <dgm:t>
        <a:bodyPr/>
        <a:lstStyle/>
        <a:p>
          <a:endParaRPr lang="es-EC"/>
        </a:p>
      </dgm:t>
    </dgm:pt>
    <dgm:pt modelId="{4698403C-7C82-4F02-AB86-90E15439E847}" type="sibTrans" cxnId="{AFA7C730-A326-4B50-9664-F0A9FCF88E60}">
      <dgm:prSet/>
      <dgm:spPr/>
      <dgm:t>
        <a:bodyPr/>
        <a:lstStyle/>
        <a:p>
          <a:endParaRPr lang="es-EC"/>
        </a:p>
      </dgm:t>
    </dgm:pt>
    <dgm:pt modelId="{936F60EC-3D14-4CB6-AEFF-B72A2830C2A2}" type="pres">
      <dgm:prSet presAssocID="{B3FE8AE4-9576-433D-94CC-37BD0A165333}" presName="Name0" presStyleCnt="0">
        <dgm:presLayoutVars>
          <dgm:dir/>
          <dgm:animOne val="branch"/>
          <dgm:animLvl val="lvl"/>
        </dgm:presLayoutVars>
      </dgm:prSet>
      <dgm:spPr/>
      <dgm:t>
        <a:bodyPr/>
        <a:lstStyle/>
        <a:p>
          <a:endParaRPr lang="es-EC"/>
        </a:p>
      </dgm:t>
    </dgm:pt>
    <dgm:pt modelId="{7E83ADE8-6467-47BD-BA87-EE3B682AA391}" type="pres">
      <dgm:prSet presAssocID="{998D8A9D-B3A4-48AB-AC89-184F975345BE}" presName="chaos" presStyleCnt="0"/>
      <dgm:spPr/>
    </dgm:pt>
    <dgm:pt modelId="{B9A04986-728A-4DA0-914F-26725EED5168}" type="pres">
      <dgm:prSet presAssocID="{998D8A9D-B3A4-48AB-AC89-184F975345BE}" presName="parTx1" presStyleLbl="revTx" presStyleIdx="0" presStyleCnt="3" custScaleX="166867"/>
      <dgm:spPr/>
      <dgm:t>
        <a:bodyPr/>
        <a:lstStyle/>
        <a:p>
          <a:endParaRPr lang="es-EC"/>
        </a:p>
      </dgm:t>
    </dgm:pt>
    <dgm:pt modelId="{E920364E-1233-4B97-B5FF-470DA0E15BE7}" type="pres">
      <dgm:prSet presAssocID="{998D8A9D-B3A4-48AB-AC89-184F975345BE}" presName="desTx1" presStyleLbl="revTx" presStyleIdx="1" presStyleCnt="3">
        <dgm:presLayoutVars>
          <dgm:bulletEnabled val="1"/>
        </dgm:presLayoutVars>
      </dgm:prSet>
      <dgm:spPr/>
      <dgm:t>
        <a:bodyPr/>
        <a:lstStyle/>
        <a:p>
          <a:endParaRPr lang="es-EC"/>
        </a:p>
      </dgm:t>
    </dgm:pt>
    <dgm:pt modelId="{AEDA9130-1668-422E-B0F2-3D2D76E45BAB}" type="pres">
      <dgm:prSet presAssocID="{998D8A9D-B3A4-48AB-AC89-184F975345BE}" presName="c1" presStyleLbl="node1" presStyleIdx="0" presStyleCnt="19" custLinFactX="-100000" custLinFactNeighborX="-166164" custLinFactNeighborY="10081"/>
      <dgm:spPr/>
    </dgm:pt>
    <dgm:pt modelId="{06BAFF87-C6CC-43DB-8FAB-78482DC776D2}" type="pres">
      <dgm:prSet presAssocID="{998D8A9D-B3A4-48AB-AC89-184F975345BE}" presName="c2" presStyleLbl="node1" presStyleIdx="1" presStyleCnt="19" custLinFactX="-46403" custLinFactNeighborX="-100000" custLinFactNeighborY="-39680"/>
      <dgm:spPr/>
    </dgm:pt>
    <dgm:pt modelId="{9CED62E9-4D86-4985-A9DB-EECEA63A6D4C}" type="pres">
      <dgm:prSet presAssocID="{998D8A9D-B3A4-48AB-AC89-184F975345BE}" presName="c3" presStyleLbl="node1" presStyleIdx="2" presStyleCnt="19" custLinFactX="-9508" custLinFactY="-3447" custLinFactNeighborX="-100000" custLinFactNeighborY="-100000"/>
      <dgm:spPr/>
    </dgm:pt>
    <dgm:pt modelId="{F76A4FDC-D0E9-44C9-8B29-3D455C9299D5}" type="pres">
      <dgm:prSet presAssocID="{998D8A9D-B3A4-48AB-AC89-184F975345BE}" presName="c4" presStyleLbl="node1" presStyleIdx="3" presStyleCnt="19" custLinFactNeighborX="-27443" custLinFactNeighborY="-55999"/>
      <dgm:spPr/>
    </dgm:pt>
    <dgm:pt modelId="{BD77E8D0-CAD3-40F7-8E27-CDC0E010972C}" type="pres">
      <dgm:prSet presAssocID="{998D8A9D-B3A4-48AB-AC89-184F975345BE}" presName="c5" presStyleLbl="node1" presStyleIdx="4" presStyleCnt="19"/>
      <dgm:spPr/>
    </dgm:pt>
    <dgm:pt modelId="{4AEFEC8D-1839-4482-B316-2DD4E0187187}" type="pres">
      <dgm:prSet presAssocID="{998D8A9D-B3A4-48AB-AC89-184F975345BE}" presName="c6" presStyleLbl="node1" presStyleIdx="5" presStyleCnt="19" custLinFactNeighborX="-6483" custLinFactNeighborY="-50560"/>
      <dgm:spPr/>
    </dgm:pt>
    <dgm:pt modelId="{798B08D4-0771-4E0F-B52D-29374C2ECC47}" type="pres">
      <dgm:prSet presAssocID="{998D8A9D-B3A4-48AB-AC89-184F975345BE}" presName="c7" presStyleLbl="node1" presStyleIdx="6" presStyleCnt="19" custLinFactNeighborX="-2649" custLinFactNeighborY="-46531"/>
      <dgm:spPr/>
    </dgm:pt>
    <dgm:pt modelId="{E67B3333-4ED8-44D2-AF01-0D19B77DFD3B}" type="pres">
      <dgm:prSet presAssocID="{998D8A9D-B3A4-48AB-AC89-184F975345BE}" presName="c8" presStyleLbl="node1" presStyleIdx="7" presStyleCnt="19" custLinFactNeighborX="-10403" custLinFactNeighborY="-37359"/>
      <dgm:spPr/>
    </dgm:pt>
    <dgm:pt modelId="{DAC6E4F7-BDD8-4F6D-BBE2-DDD879A2C7DC}" type="pres">
      <dgm:prSet presAssocID="{998D8A9D-B3A4-48AB-AC89-184F975345BE}" presName="c9" presStyleLbl="node1" presStyleIdx="8" presStyleCnt="19" custLinFactNeighborX="47918" custLinFactNeighborY="-49039"/>
      <dgm:spPr/>
    </dgm:pt>
    <dgm:pt modelId="{71077155-F500-49E1-811F-64495B8108A6}" type="pres">
      <dgm:prSet presAssocID="{998D8A9D-B3A4-48AB-AC89-184F975345BE}" presName="c10" presStyleLbl="node1" presStyleIdx="9" presStyleCnt="19" custLinFactX="-4130" custLinFactNeighborX="-100000" custLinFactNeighborY="3018"/>
      <dgm:spPr/>
    </dgm:pt>
    <dgm:pt modelId="{FCFAA48C-B686-4A5C-9BAF-02F04839184F}" type="pres">
      <dgm:prSet presAssocID="{998D8A9D-B3A4-48AB-AC89-184F975345BE}" presName="c11" presStyleLbl="node1" presStyleIdx="10" presStyleCnt="19" custLinFactX="-48724" custLinFactNeighborX="-100000" custLinFactNeighborY="92481"/>
      <dgm:spPr/>
    </dgm:pt>
    <dgm:pt modelId="{6B421C5F-6C92-4DEC-BD9D-E0818D85F877}" type="pres">
      <dgm:prSet presAssocID="{998D8A9D-B3A4-48AB-AC89-184F975345BE}" presName="c12" presStyleLbl="node1" presStyleIdx="11" presStyleCnt="19" custLinFactNeighborX="-57529" custLinFactNeighborY="39048"/>
      <dgm:spPr/>
    </dgm:pt>
    <dgm:pt modelId="{5151C98C-F468-4D7E-9572-E59563A708C4}" type="pres">
      <dgm:prSet presAssocID="{998D8A9D-B3A4-48AB-AC89-184F975345BE}" presName="c13" presStyleLbl="node1" presStyleIdx="12" presStyleCnt="19" custLinFactNeighborX="-27652" custLinFactNeighborY="19356"/>
      <dgm:spPr/>
    </dgm:pt>
    <dgm:pt modelId="{890AE7DA-0007-4ABA-B690-85EE6772EC4E}" type="pres">
      <dgm:prSet presAssocID="{998D8A9D-B3A4-48AB-AC89-184F975345BE}" presName="c14" presStyleLbl="node1" presStyleIdx="13" presStyleCnt="19" custLinFactY="-85199" custLinFactNeighborX="69757" custLinFactNeighborY="-100000"/>
      <dgm:spPr/>
    </dgm:pt>
    <dgm:pt modelId="{DBEE464B-3EA0-4845-B929-8C617ECE99F0}" type="pres">
      <dgm:prSet presAssocID="{998D8A9D-B3A4-48AB-AC89-184F975345BE}" presName="c15" presStyleLbl="node1" presStyleIdx="14" presStyleCnt="19" custLinFactY="18721" custLinFactNeighborX="-81813" custLinFactNeighborY="100000"/>
      <dgm:spPr/>
    </dgm:pt>
    <dgm:pt modelId="{96E52E38-356E-4B33-B9B1-C92C5AF14A44}" type="pres">
      <dgm:prSet presAssocID="{998D8A9D-B3A4-48AB-AC89-184F975345BE}" presName="c16" presStyleLbl="node1" presStyleIdx="15" presStyleCnt="19"/>
      <dgm:spPr/>
    </dgm:pt>
    <dgm:pt modelId="{E7426C89-0740-4883-B860-98CBE1F59E14}" type="pres">
      <dgm:prSet presAssocID="{998D8A9D-B3A4-48AB-AC89-184F975345BE}" presName="c17" presStyleLbl="node1" presStyleIdx="16" presStyleCnt="19" custLinFactNeighborX="34929" custLinFactNeighborY="10850"/>
      <dgm:spPr/>
    </dgm:pt>
    <dgm:pt modelId="{2A5D0563-A14F-403C-938D-A636DABB7099}" type="pres">
      <dgm:prSet presAssocID="{998D8A9D-B3A4-48AB-AC89-184F975345BE}" presName="c18" presStyleLbl="node1" presStyleIdx="17" presStyleCnt="19"/>
      <dgm:spPr/>
    </dgm:pt>
    <dgm:pt modelId="{BE34ED63-2890-4E38-93CF-ACA73CCE0E26}" type="pres">
      <dgm:prSet presAssocID="{B20B936A-58C3-4845-BEC5-338F2D6FA59A}" presName="chevronComposite1" presStyleCnt="0"/>
      <dgm:spPr/>
    </dgm:pt>
    <dgm:pt modelId="{60731DF5-B037-4E45-AB0B-4E56500680E9}" type="pres">
      <dgm:prSet presAssocID="{B20B936A-58C3-4845-BEC5-338F2D6FA59A}" presName="chevron1" presStyleLbl="sibTrans2D1" presStyleIdx="0" presStyleCnt="2"/>
      <dgm:spPr/>
    </dgm:pt>
    <dgm:pt modelId="{4858CF49-B352-4165-A345-21D77ED2A4F1}" type="pres">
      <dgm:prSet presAssocID="{B20B936A-58C3-4845-BEC5-338F2D6FA59A}" presName="spChevron1" presStyleCnt="0"/>
      <dgm:spPr/>
    </dgm:pt>
    <dgm:pt modelId="{CB389E43-E15B-4F97-9E2A-9FCAF208C147}" type="pres">
      <dgm:prSet presAssocID="{B20B936A-58C3-4845-BEC5-338F2D6FA59A}" presName="overlap" presStyleCnt="0"/>
      <dgm:spPr/>
    </dgm:pt>
    <dgm:pt modelId="{5B38AB78-DCF7-47C7-BFA9-E17CD6238A3C}" type="pres">
      <dgm:prSet presAssocID="{B20B936A-58C3-4845-BEC5-338F2D6FA59A}" presName="chevronComposite2" presStyleCnt="0"/>
      <dgm:spPr/>
    </dgm:pt>
    <dgm:pt modelId="{A9E96B54-6FC8-49AC-8E9F-3302E37845D0}" type="pres">
      <dgm:prSet presAssocID="{B20B936A-58C3-4845-BEC5-338F2D6FA59A}" presName="chevron2" presStyleLbl="sibTrans2D1" presStyleIdx="1" presStyleCnt="2"/>
      <dgm:spPr/>
    </dgm:pt>
    <dgm:pt modelId="{2E2CEDFD-3D06-48EC-A969-084F88F768C4}" type="pres">
      <dgm:prSet presAssocID="{B20B936A-58C3-4845-BEC5-338F2D6FA59A}" presName="spChevron2" presStyleCnt="0"/>
      <dgm:spPr/>
    </dgm:pt>
    <dgm:pt modelId="{4A6E4A73-EF25-4A76-8C8B-33C3ACCA57C1}" type="pres">
      <dgm:prSet presAssocID="{5E9B045F-CB78-4797-ACB1-1961FC821CCE}" presName="last" presStyleCnt="0"/>
      <dgm:spPr/>
    </dgm:pt>
    <dgm:pt modelId="{4B5E38FA-93B9-423D-92CB-31FDB611F915}" type="pres">
      <dgm:prSet presAssocID="{5E9B045F-CB78-4797-ACB1-1961FC821CCE}" presName="circleTx" presStyleLbl="node1" presStyleIdx="18" presStyleCnt="19" custScaleX="124573"/>
      <dgm:spPr/>
      <dgm:t>
        <a:bodyPr/>
        <a:lstStyle/>
        <a:p>
          <a:endParaRPr lang="es-EC"/>
        </a:p>
      </dgm:t>
    </dgm:pt>
    <dgm:pt modelId="{F54C862E-FB28-4CCB-A8AF-5BB7200A81FF}" type="pres">
      <dgm:prSet presAssocID="{5E9B045F-CB78-4797-ACB1-1961FC821CCE}" presName="desTxN" presStyleLbl="revTx" presStyleIdx="2" presStyleCnt="3">
        <dgm:presLayoutVars>
          <dgm:bulletEnabled val="1"/>
        </dgm:presLayoutVars>
      </dgm:prSet>
      <dgm:spPr/>
      <dgm:t>
        <a:bodyPr/>
        <a:lstStyle/>
        <a:p>
          <a:endParaRPr lang="es-EC"/>
        </a:p>
      </dgm:t>
    </dgm:pt>
    <dgm:pt modelId="{0834E29E-A88D-460F-BDAE-0338FBBE91FD}" type="pres">
      <dgm:prSet presAssocID="{5E9B045F-CB78-4797-ACB1-1961FC821CCE}" presName="spN" presStyleCnt="0"/>
      <dgm:spPr/>
    </dgm:pt>
  </dgm:ptLst>
  <dgm:cxnLst>
    <dgm:cxn modelId="{5AFDA857-69B6-479F-A555-2EE6CF62CA6F}" type="presOf" srcId="{F8C4434F-4239-431A-A697-E481967950EF}" destId="{F54C862E-FB28-4CCB-A8AF-5BB7200A81FF}" srcOrd="0" destOrd="0" presId="urn:microsoft.com/office/officeart/2009/3/layout/RandomtoResultProcess"/>
    <dgm:cxn modelId="{FB43DC23-06D3-498D-A2B7-30EE21061D95}" type="presOf" srcId="{EE2C6306-2932-434D-B759-90190ABCECE2}" destId="{E920364E-1233-4B97-B5FF-470DA0E15BE7}" srcOrd="0" destOrd="0" presId="urn:microsoft.com/office/officeart/2009/3/layout/RandomtoResultProcess"/>
    <dgm:cxn modelId="{858BF5BD-7957-4698-AC27-C8D646235508}" srcId="{B3FE8AE4-9576-433D-94CC-37BD0A165333}" destId="{998D8A9D-B3A4-48AB-AC89-184F975345BE}" srcOrd="0" destOrd="0" parTransId="{2D6555AC-DC83-44FC-98C4-CA736F4D70B3}" sibTransId="{B20B936A-58C3-4845-BEC5-338F2D6FA59A}"/>
    <dgm:cxn modelId="{7C51C47D-3D59-4703-BA46-665222E00FEC}" type="presOf" srcId="{B3FE8AE4-9576-433D-94CC-37BD0A165333}" destId="{936F60EC-3D14-4CB6-AEFF-B72A2830C2A2}" srcOrd="0" destOrd="0" presId="urn:microsoft.com/office/officeart/2009/3/layout/RandomtoResultProcess"/>
    <dgm:cxn modelId="{D63BB482-63C2-4B75-92C6-0D5AB110AAC2}" type="presOf" srcId="{5E9B045F-CB78-4797-ACB1-1961FC821CCE}" destId="{4B5E38FA-93B9-423D-92CB-31FDB611F915}" srcOrd="0" destOrd="0" presId="urn:microsoft.com/office/officeart/2009/3/layout/RandomtoResultProcess"/>
    <dgm:cxn modelId="{AA2A32A4-DB8D-4082-BC73-005243D7BFB0}" srcId="{B3FE8AE4-9576-433D-94CC-37BD0A165333}" destId="{5E9B045F-CB78-4797-ACB1-1961FC821CCE}" srcOrd="1" destOrd="0" parTransId="{72732E1D-EEE9-4121-A08A-C3DA3AF1A334}" sibTransId="{E31AC95C-B8E8-4781-BC2C-DB1DEE9E9A2D}"/>
    <dgm:cxn modelId="{AFA7C730-A326-4B50-9664-F0A9FCF88E60}" srcId="{5E9B045F-CB78-4797-ACB1-1961FC821CCE}" destId="{F8C4434F-4239-431A-A697-E481967950EF}" srcOrd="0" destOrd="0" parTransId="{CBD8C4DE-149C-4732-93A1-A5AC604F219A}" sibTransId="{4698403C-7C82-4F02-AB86-90E15439E847}"/>
    <dgm:cxn modelId="{550DE0D1-AA33-44F7-BE15-C254EF0075EC}" type="presOf" srcId="{998D8A9D-B3A4-48AB-AC89-184F975345BE}" destId="{B9A04986-728A-4DA0-914F-26725EED5168}" srcOrd="0" destOrd="0" presId="urn:microsoft.com/office/officeart/2009/3/layout/RandomtoResultProcess"/>
    <dgm:cxn modelId="{5DAB2D11-0B38-45AE-832E-2936548F5C12}" srcId="{998D8A9D-B3A4-48AB-AC89-184F975345BE}" destId="{EE2C6306-2932-434D-B759-90190ABCECE2}" srcOrd="0" destOrd="0" parTransId="{23E4E9A7-BB07-45C1-B5A8-AF9F63CE97AE}" sibTransId="{BCF191B0-4C79-4EF3-8D0E-82D6D1AD453A}"/>
    <dgm:cxn modelId="{C417EC51-0263-43E5-AFAA-640DA859C045}" type="presParOf" srcId="{936F60EC-3D14-4CB6-AEFF-B72A2830C2A2}" destId="{7E83ADE8-6467-47BD-BA87-EE3B682AA391}" srcOrd="0" destOrd="0" presId="urn:microsoft.com/office/officeart/2009/3/layout/RandomtoResultProcess"/>
    <dgm:cxn modelId="{B6644CB0-D5E1-49EA-AF80-F883E6E381B7}" type="presParOf" srcId="{7E83ADE8-6467-47BD-BA87-EE3B682AA391}" destId="{B9A04986-728A-4DA0-914F-26725EED5168}" srcOrd="0" destOrd="0" presId="urn:microsoft.com/office/officeart/2009/3/layout/RandomtoResultProcess"/>
    <dgm:cxn modelId="{5505C51B-456B-4F58-A786-7324C772E19A}" type="presParOf" srcId="{7E83ADE8-6467-47BD-BA87-EE3B682AA391}" destId="{E920364E-1233-4B97-B5FF-470DA0E15BE7}" srcOrd="1" destOrd="0" presId="urn:microsoft.com/office/officeart/2009/3/layout/RandomtoResultProcess"/>
    <dgm:cxn modelId="{517AA7BC-A6C8-4249-8532-26D933C0D939}" type="presParOf" srcId="{7E83ADE8-6467-47BD-BA87-EE3B682AA391}" destId="{AEDA9130-1668-422E-B0F2-3D2D76E45BAB}" srcOrd="2" destOrd="0" presId="urn:microsoft.com/office/officeart/2009/3/layout/RandomtoResultProcess"/>
    <dgm:cxn modelId="{967A22D8-E583-405A-94A8-2558C8DA1B15}" type="presParOf" srcId="{7E83ADE8-6467-47BD-BA87-EE3B682AA391}" destId="{06BAFF87-C6CC-43DB-8FAB-78482DC776D2}" srcOrd="3" destOrd="0" presId="urn:microsoft.com/office/officeart/2009/3/layout/RandomtoResultProcess"/>
    <dgm:cxn modelId="{1323F3F3-39BC-4DFA-A07B-F4F321690BFB}" type="presParOf" srcId="{7E83ADE8-6467-47BD-BA87-EE3B682AA391}" destId="{9CED62E9-4D86-4985-A9DB-EECEA63A6D4C}" srcOrd="4" destOrd="0" presId="urn:microsoft.com/office/officeart/2009/3/layout/RandomtoResultProcess"/>
    <dgm:cxn modelId="{303B668B-0EA6-4D72-A5CD-E62271F640A2}" type="presParOf" srcId="{7E83ADE8-6467-47BD-BA87-EE3B682AA391}" destId="{F76A4FDC-D0E9-44C9-8B29-3D455C9299D5}" srcOrd="5" destOrd="0" presId="urn:microsoft.com/office/officeart/2009/3/layout/RandomtoResultProcess"/>
    <dgm:cxn modelId="{D85EAFF5-C4B8-4114-B849-8BAE2A2C3953}" type="presParOf" srcId="{7E83ADE8-6467-47BD-BA87-EE3B682AA391}" destId="{BD77E8D0-CAD3-40F7-8E27-CDC0E010972C}" srcOrd="6" destOrd="0" presId="urn:microsoft.com/office/officeart/2009/3/layout/RandomtoResultProcess"/>
    <dgm:cxn modelId="{FBC217FF-55FE-4251-9786-DE50787B046D}" type="presParOf" srcId="{7E83ADE8-6467-47BD-BA87-EE3B682AA391}" destId="{4AEFEC8D-1839-4482-B316-2DD4E0187187}" srcOrd="7" destOrd="0" presId="urn:microsoft.com/office/officeart/2009/3/layout/RandomtoResultProcess"/>
    <dgm:cxn modelId="{17E197CD-1B27-4D6E-AE7C-D80C8B6FE101}" type="presParOf" srcId="{7E83ADE8-6467-47BD-BA87-EE3B682AA391}" destId="{798B08D4-0771-4E0F-B52D-29374C2ECC47}" srcOrd="8" destOrd="0" presId="urn:microsoft.com/office/officeart/2009/3/layout/RandomtoResultProcess"/>
    <dgm:cxn modelId="{8A89DB3A-4D1B-461F-95B3-D00B2D0B1C51}" type="presParOf" srcId="{7E83ADE8-6467-47BD-BA87-EE3B682AA391}" destId="{E67B3333-4ED8-44D2-AF01-0D19B77DFD3B}" srcOrd="9" destOrd="0" presId="urn:microsoft.com/office/officeart/2009/3/layout/RandomtoResultProcess"/>
    <dgm:cxn modelId="{5CEB0462-2AC8-408E-B3B9-0EC0935EDC29}" type="presParOf" srcId="{7E83ADE8-6467-47BD-BA87-EE3B682AA391}" destId="{DAC6E4F7-BDD8-4F6D-BBE2-DDD879A2C7DC}" srcOrd="10" destOrd="0" presId="urn:microsoft.com/office/officeart/2009/3/layout/RandomtoResultProcess"/>
    <dgm:cxn modelId="{12F4534A-32C6-4F87-8436-23200FD1F7C9}" type="presParOf" srcId="{7E83ADE8-6467-47BD-BA87-EE3B682AA391}" destId="{71077155-F500-49E1-811F-64495B8108A6}" srcOrd="11" destOrd="0" presId="urn:microsoft.com/office/officeart/2009/3/layout/RandomtoResultProcess"/>
    <dgm:cxn modelId="{72521659-CF07-4AC5-8B8C-8E832F326242}" type="presParOf" srcId="{7E83ADE8-6467-47BD-BA87-EE3B682AA391}" destId="{FCFAA48C-B686-4A5C-9BAF-02F04839184F}" srcOrd="12" destOrd="0" presId="urn:microsoft.com/office/officeart/2009/3/layout/RandomtoResultProcess"/>
    <dgm:cxn modelId="{3704D7B5-EAD8-427A-8637-59DD381FDAA8}" type="presParOf" srcId="{7E83ADE8-6467-47BD-BA87-EE3B682AA391}" destId="{6B421C5F-6C92-4DEC-BD9D-E0818D85F877}" srcOrd="13" destOrd="0" presId="urn:microsoft.com/office/officeart/2009/3/layout/RandomtoResultProcess"/>
    <dgm:cxn modelId="{26EADBB4-01B1-47EF-A70F-5843BC203B13}" type="presParOf" srcId="{7E83ADE8-6467-47BD-BA87-EE3B682AA391}" destId="{5151C98C-F468-4D7E-9572-E59563A708C4}" srcOrd="14" destOrd="0" presId="urn:microsoft.com/office/officeart/2009/3/layout/RandomtoResultProcess"/>
    <dgm:cxn modelId="{ABF7B3C7-667B-43AC-8B8D-FA118D40329D}" type="presParOf" srcId="{7E83ADE8-6467-47BD-BA87-EE3B682AA391}" destId="{890AE7DA-0007-4ABA-B690-85EE6772EC4E}" srcOrd="15" destOrd="0" presId="urn:microsoft.com/office/officeart/2009/3/layout/RandomtoResultProcess"/>
    <dgm:cxn modelId="{2E0EDD40-C677-415A-81D7-E5E18158318E}" type="presParOf" srcId="{7E83ADE8-6467-47BD-BA87-EE3B682AA391}" destId="{DBEE464B-3EA0-4845-B929-8C617ECE99F0}" srcOrd="16" destOrd="0" presId="urn:microsoft.com/office/officeart/2009/3/layout/RandomtoResultProcess"/>
    <dgm:cxn modelId="{A564F343-DA32-4970-8687-1D933EEC3F5A}" type="presParOf" srcId="{7E83ADE8-6467-47BD-BA87-EE3B682AA391}" destId="{96E52E38-356E-4B33-B9B1-C92C5AF14A44}" srcOrd="17" destOrd="0" presId="urn:microsoft.com/office/officeart/2009/3/layout/RandomtoResultProcess"/>
    <dgm:cxn modelId="{1D91E1A7-EB32-4302-8E78-B9C30789D051}" type="presParOf" srcId="{7E83ADE8-6467-47BD-BA87-EE3B682AA391}" destId="{E7426C89-0740-4883-B860-98CBE1F59E14}" srcOrd="18" destOrd="0" presId="urn:microsoft.com/office/officeart/2009/3/layout/RandomtoResultProcess"/>
    <dgm:cxn modelId="{A3082EB5-FCE0-4422-9779-AEA712019B70}" type="presParOf" srcId="{7E83ADE8-6467-47BD-BA87-EE3B682AA391}" destId="{2A5D0563-A14F-403C-938D-A636DABB7099}" srcOrd="19" destOrd="0" presId="urn:microsoft.com/office/officeart/2009/3/layout/RandomtoResultProcess"/>
    <dgm:cxn modelId="{C3199C44-7460-4747-926F-B144053AA777}" type="presParOf" srcId="{936F60EC-3D14-4CB6-AEFF-B72A2830C2A2}" destId="{BE34ED63-2890-4E38-93CF-ACA73CCE0E26}" srcOrd="1" destOrd="0" presId="urn:microsoft.com/office/officeart/2009/3/layout/RandomtoResultProcess"/>
    <dgm:cxn modelId="{3F6C45E4-FE7C-429E-9F3C-C2E939F1CECA}" type="presParOf" srcId="{BE34ED63-2890-4E38-93CF-ACA73CCE0E26}" destId="{60731DF5-B037-4E45-AB0B-4E56500680E9}" srcOrd="0" destOrd="0" presId="urn:microsoft.com/office/officeart/2009/3/layout/RandomtoResultProcess"/>
    <dgm:cxn modelId="{5E84EFAB-BD39-410F-955E-58AE761CDFA2}" type="presParOf" srcId="{BE34ED63-2890-4E38-93CF-ACA73CCE0E26}" destId="{4858CF49-B352-4165-A345-21D77ED2A4F1}" srcOrd="1" destOrd="0" presId="urn:microsoft.com/office/officeart/2009/3/layout/RandomtoResultProcess"/>
    <dgm:cxn modelId="{8ABD4BFC-89C3-43F2-A146-65493C59CA43}" type="presParOf" srcId="{936F60EC-3D14-4CB6-AEFF-B72A2830C2A2}" destId="{CB389E43-E15B-4F97-9E2A-9FCAF208C147}" srcOrd="2" destOrd="0" presId="urn:microsoft.com/office/officeart/2009/3/layout/RandomtoResultProcess"/>
    <dgm:cxn modelId="{7B8923ED-1440-497E-ADCA-BB7FC1C84B85}" type="presParOf" srcId="{936F60EC-3D14-4CB6-AEFF-B72A2830C2A2}" destId="{5B38AB78-DCF7-47C7-BFA9-E17CD6238A3C}" srcOrd="3" destOrd="0" presId="urn:microsoft.com/office/officeart/2009/3/layout/RandomtoResultProcess"/>
    <dgm:cxn modelId="{9CC6A014-0ECD-4361-B749-BB3BE1C96FCA}" type="presParOf" srcId="{5B38AB78-DCF7-47C7-BFA9-E17CD6238A3C}" destId="{A9E96B54-6FC8-49AC-8E9F-3302E37845D0}" srcOrd="0" destOrd="0" presId="urn:microsoft.com/office/officeart/2009/3/layout/RandomtoResultProcess"/>
    <dgm:cxn modelId="{429FE542-B10D-4BA3-8422-71EF8E1B319A}" type="presParOf" srcId="{5B38AB78-DCF7-47C7-BFA9-E17CD6238A3C}" destId="{2E2CEDFD-3D06-48EC-A969-084F88F768C4}" srcOrd="1" destOrd="0" presId="urn:microsoft.com/office/officeart/2009/3/layout/RandomtoResultProcess"/>
    <dgm:cxn modelId="{1A2395F8-3F65-4481-BD65-6E449A488396}" type="presParOf" srcId="{936F60EC-3D14-4CB6-AEFF-B72A2830C2A2}" destId="{4A6E4A73-EF25-4A76-8C8B-33C3ACCA57C1}" srcOrd="4" destOrd="0" presId="urn:microsoft.com/office/officeart/2009/3/layout/RandomtoResultProcess"/>
    <dgm:cxn modelId="{811DEBB3-4FA8-4315-A759-39E0502D522B}" type="presParOf" srcId="{4A6E4A73-EF25-4A76-8C8B-33C3ACCA57C1}" destId="{4B5E38FA-93B9-423D-92CB-31FDB611F915}" srcOrd="0" destOrd="0" presId="urn:microsoft.com/office/officeart/2009/3/layout/RandomtoResultProcess"/>
    <dgm:cxn modelId="{36EFAAF0-D058-4408-B412-F660BB6020E5}" type="presParOf" srcId="{4A6E4A73-EF25-4A76-8C8B-33C3ACCA57C1}" destId="{F54C862E-FB28-4CCB-A8AF-5BB7200A81FF}" srcOrd="1" destOrd="0" presId="urn:microsoft.com/office/officeart/2009/3/layout/RandomtoResultProcess"/>
    <dgm:cxn modelId="{BF02D52B-0DFF-4C37-8EE4-EC4F6C15FF72}" type="presParOf" srcId="{4A6E4A73-EF25-4A76-8C8B-33C3ACCA57C1}" destId="{0834E29E-A88D-460F-BDAE-0338FBBE91FD}" srcOrd="2"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60642C6-F9C7-4946-A8AC-8C0880285575}" type="doc">
      <dgm:prSet loTypeId="urn:microsoft.com/office/officeart/2005/8/layout/arrow4" loCatId="process" qsTypeId="urn:microsoft.com/office/officeart/2005/8/quickstyle/3d3" qsCatId="3D" csTypeId="urn:microsoft.com/office/officeart/2005/8/colors/accent1_2" csCatId="accent1" phldr="1"/>
      <dgm:spPr/>
      <dgm:t>
        <a:bodyPr/>
        <a:lstStyle/>
        <a:p>
          <a:endParaRPr lang="es-EC"/>
        </a:p>
      </dgm:t>
    </dgm:pt>
    <dgm:pt modelId="{86AABD5B-B2E7-4537-B48B-A2EBFB337D89}">
      <dgm:prSet phldrT="[Texto]" custT="1"/>
      <dgm:spPr/>
      <dgm:t>
        <a:bodyPr/>
        <a:lstStyle/>
        <a:p>
          <a:pPr algn="l"/>
          <a:r>
            <a:rPr lang="es-ES" sz="1400" dirty="0" smtClean="0">
              <a:latin typeface="Arial" panose="020B0604020202020204" pitchFamily="34" charset="0"/>
              <a:cs typeface="Arial" panose="020B0604020202020204" pitchFamily="34" charset="0"/>
            </a:rPr>
            <a:t>Influye el gobierno corporativo de manera directa en la respuesta a los riesgos que las entidades presentan en sus operaciones</a:t>
          </a:r>
          <a:endParaRPr lang="es-EC" sz="1400" dirty="0">
            <a:latin typeface="Arial" panose="020B0604020202020204" pitchFamily="34" charset="0"/>
            <a:cs typeface="Arial" panose="020B0604020202020204" pitchFamily="34" charset="0"/>
          </a:endParaRPr>
        </a:p>
      </dgm:t>
    </dgm:pt>
    <dgm:pt modelId="{3773B408-5D4C-4923-9E5C-83858B30BDA1}" type="parTrans" cxnId="{BD690A98-60A5-48D1-A818-62E73D4F02B5}">
      <dgm:prSet/>
      <dgm:spPr/>
      <dgm:t>
        <a:bodyPr/>
        <a:lstStyle/>
        <a:p>
          <a:pPr algn="l"/>
          <a:endParaRPr lang="es-EC" sz="1400">
            <a:latin typeface="Arial" panose="020B0604020202020204" pitchFamily="34" charset="0"/>
            <a:cs typeface="Arial" panose="020B0604020202020204" pitchFamily="34" charset="0"/>
          </a:endParaRPr>
        </a:p>
      </dgm:t>
    </dgm:pt>
    <dgm:pt modelId="{62EF0D6B-DF21-4FF5-9278-133BBAD1F7BB}" type="sibTrans" cxnId="{BD690A98-60A5-48D1-A818-62E73D4F02B5}">
      <dgm:prSet/>
      <dgm:spPr/>
      <dgm:t>
        <a:bodyPr/>
        <a:lstStyle/>
        <a:p>
          <a:pPr algn="l"/>
          <a:endParaRPr lang="es-EC" sz="1400">
            <a:latin typeface="Arial" panose="020B0604020202020204" pitchFamily="34" charset="0"/>
            <a:cs typeface="Arial" panose="020B0604020202020204" pitchFamily="34" charset="0"/>
          </a:endParaRPr>
        </a:p>
      </dgm:t>
    </dgm:pt>
    <dgm:pt modelId="{26399142-49E4-4866-AB02-7EC4929273F7}">
      <dgm:prSet phldrT="[Texto]" custT="1"/>
      <dgm:spPr/>
      <dgm:t>
        <a:bodyPr/>
        <a:lstStyle/>
        <a:p>
          <a:pPr algn="l"/>
          <a:r>
            <a:rPr lang="es-ES" sz="1400" dirty="0" smtClean="0">
              <a:latin typeface="Arial" panose="020B0604020202020204" pitchFamily="34" charset="0"/>
              <a:cs typeface="Arial" panose="020B0604020202020204" pitchFamily="34" charset="0"/>
            </a:rPr>
            <a:t>No influye el gobierno corporativo de manera directa en la respuesta a los riesgos que las entidades presentan en sus operaciones</a:t>
          </a:r>
          <a:endParaRPr lang="es-EC" sz="1400" dirty="0">
            <a:latin typeface="Arial" panose="020B0604020202020204" pitchFamily="34" charset="0"/>
            <a:cs typeface="Arial" panose="020B0604020202020204" pitchFamily="34" charset="0"/>
          </a:endParaRPr>
        </a:p>
      </dgm:t>
    </dgm:pt>
    <dgm:pt modelId="{E2987956-DFA8-4D39-8108-FC174F3B6E38}" type="parTrans" cxnId="{46D1B40C-3776-44B0-8E04-B4DE7E4F44BA}">
      <dgm:prSet/>
      <dgm:spPr/>
      <dgm:t>
        <a:bodyPr/>
        <a:lstStyle/>
        <a:p>
          <a:pPr algn="l"/>
          <a:endParaRPr lang="es-EC" sz="1400">
            <a:latin typeface="Arial" panose="020B0604020202020204" pitchFamily="34" charset="0"/>
            <a:cs typeface="Arial" panose="020B0604020202020204" pitchFamily="34" charset="0"/>
          </a:endParaRPr>
        </a:p>
      </dgm:t>
    </dgm:pt>
    <dgm:pt modelId="{B9160EDD-9B23-453C-B0D4-81EBB3DA585F}" type="sibTrans" cxnId="{46D1B40C-3776-44B0-8E04-B4DE7E4F44BA}">
      <dgm:prSet/>
      <dgm:spPr/>
      <dgm:t>
        <a:bodyPr/>
        <a:lstStyle/>
        <a:p>
          <a:pPr algn="l"/>
          <a:endParaRPr lang="es-EC" sz="1400">
            <a:latin typeface="Arial" panose="020B0604020202020204" pitchFamily="34" charset="0"/>
            <a:cs typeface="Arial" panose="020B0604020202020204" pitchFamily="34" charset="0"/>
          </a:endParaRPr>
        </a:p>
      </dgm:t>
    </dgm:pt>
    <dgm:pt modelId="{7056260C-5FBF-45A9-832A-82123B28042E}" type="pres">
      <dgm:prSet presAssocID="{A60642C6-F9C7-4946-A8AC-8C0880285575}" presName="compositeShape" presStyleCnt="0">
        <dgm:presLayoutVars>
          <dgm:chMax val="2"/>
          <dgm:dir/>
          <dgm:resizeHandles val="exact"/>
        </dgm:presLayoutVars>
      </dgm:prSet>
      <dgm:spPr/>
      <dgm:t>
        <a:bodyPr/>
        <a:lstStyle/>
        <a:p>
          <a:endParaRPr lang="es-EC"/>
        </a:p>
      </dgm:t>
    </dgm:pt>
    <dgm:pt modelId="{3B498C53-4464-442A-B14F-992AA7C40A57}" type="pres">
      <dgm:prSet presAssocID="{86AABD5B-B2E7-4537-B48B-A2EBFB337D89}" presName="upArrow" presStyleLbl="node1" presStyleIdx="0" presStyleCnt="2"/>
      <dgm:spPr/>
    </dgm:pt>
    <dgm:pt modelId="{25B6584A-7500-4034-9F1A-14FB04475228}" type="pres">
      <dgm:prSet presAssocID="{86AABD5B-B2E7-4537-B48B-A2EBFB337D89}" presName="upArrowText" presStyleLbl="revTx" presStyleIdx="0" presStyleCnt="2">
        <dgm:presLayoutVars>
          <dgm:chMax val="0"/>
          <dgm:bulletEnabled val="1"/>
        </dgm:presLayoutVars>
      </dgm:prSet>
      <dgm:spPr/>
      <dgm:t>
        <a:bodyPr/>
        <a:lstStyle/>
        <a:p>
          <a:endParaRPr lang="es-EC"/>
        </a:p>
      </dgm:t>
    </dgm:pt>
    <dgm:pt modelId="{A569B2C4-9E04-4531-8302-7A3F77CDAE37}" type="pres">
      <dgm:prSet presAssocID="{26399142-49E4-4866-AB02-7EC4929273F7}" presName="downArrow" presStyleLbl="node1" presStyleIdx="1" presStyleCnt="2"/>
      <dgm:spPr/>
    </dgm:pt>
    <dgm:pt modelId="{A2255CEF-06A1-40A8-8434-6731AB6A65E7}" type="pres">
      <dgm:prSet presAssocID="{26399142-49E4-4866-AB02-7EC4929273F7}" presName="downArrowText" presStyleLbl="revTx" presStyleIdx="1" presStyleCnt="2">
        <dgm:presLayoutVars>
          <dgm:chMax val="0"/>
          <dgm:bulletEnabled val="1"/>
        </dgm:presLayoutVars>
      </dgm:prSet>
      <dgm:spPr/>
      <dgm:t>
        <a:bodyPr/>
        <a:lstStyle/>
        <a:p>
          <a:endParaRPr lang="es-EC"/>
        </a:p>
      </dgm:t>
    </dgm:pt>
  </dgm:ptLst>
  <dgm:cxnLst>
    <dgm:cxn modelId="{1279EE84-8429-4A93-B22F-46F95CAF56AC}" type="presOf" srcId="{26399142-49E4-4866-AB02-7EC4929273F7}" destId="{A2255CEF-06A1-40A8-8434-6731AB6A65E7}" srcOrd="0" destOrd="0" presId="urn:microsoft.com/office/officeart/2005/8/layout/arrow4"/>
    <dgm:cxn modelId="{46D1B40C-3776-44B0-8E04-B4DE7E4F44BA}" srcId="{A60642C6-F9C7-4946-A8AC-8C0880285575}" destId="{26399142-49E4-4866-AB02-7EC4929273F7}" srcOrd="1" destOrd="0" parTransId="{E2987956-DFA8-4D39-8108-FC174F3B6E38}" sibTransId="{B9160EDD-9B23-453C-B0D4-81EBB3DA585F}"/>
    <dgm:cxn modelId="{5702BA54-03D7-4A12-B046-F5556D062A2B}" type="presOf" srcId="{A60642C6-F9C7-4946-A8AC-8C0880285575}" destId="{7056260C-5FBF-45A9-832A-82123B28042E}" srcOrd="0" destOrd="0" presId="urn:microsoft.com/office/officeart/2005/8/layout/arrow4"/>
    <dgm:cxn modelId="{BD690A98-60A5-48D1-A818-62E73D4F02B5}" srcId="{A60642C6-F9C7-4946-A8AC-8C0880285575}" destId="{86AABD5B-B2E7-4537-B48B-A2EBFB337D89}" srcOrd="0" destOrd="0" parTransId="{3773B408-5D4C-4923-9E5C-83858B30BDA1}" sibTransId="{62EF0D6B-DF21-4FF5-9278-133BBAD1F7BB}"/>
    <dgm:cxn modelId="{21EB99CD-19C1-4A1C-9855-6120CA59BD02}" type="presOf" srcId="{86AABD5B-B2E7-4537-B48B-A2EBFB337D89}" destId="{25B6584A-7500-4034-9F1A-14FB04475228}" srcOrd="0" destOrd="0" presId="urn:microsoft.com/office/officeart/2005/8/layout/arrow4"/>
    <dgm:cxn modelId="{7DE5C432-78DE-4F9E-864A-93182AB706BB}" type="presParOf" srcId="{7056260C-5FBF-45A9-832A-82123B28042E}" destId="{3B498C53-4464-442A-B14F-992AA7C40A57}" srcOrd="0" destOrd="0" presId="urn:microsoft.com/office/officeart/2005/8/layout/arrow4"/>
    <dgm:cxn modelId="{BC142781-F158-46EF-928A-D4417B8125AD}" type="presParOf" srcId="{7056260C-5FBF-45A9-832A-82123B28042E}" destId="{25B6584A-7500-4034-9F1A-14FB04475228}" srcOrd="1" destOrd="0" presId="urn:microsoft.com/office/officeart/2005/8/layout/arrow4"/>
    <dgm:cxn modelId="{13078879-B068-43F9-902B-FD7E5A77ACFE}" type="presParOf" srcId="{7056260C-5FBF-45A9-832A-82123B28042E}" destId="{A569B2C4-9E04-4531-8302-7A3F77CDAE37}" srcOrd="2" destOrd="0" presId="urn:microsoft.com/office/officeart/2005/8/layout/arrow4"/>
    <dgm:cxn modelId="{C2CD7818-2F32-4DB7-8DC8-D9326FD22F68}" type="presParOf" srcId="{7056260C-5FBF-45A9-832A-82123B28042E}" destId="{A2255CEF-06A1-40A8-8434-6731AB6A65E7}"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F82E6A7-E18D-45E5-9540-6718E0DF8A5A}" type="doc">
      <dgm:prSet loTypeId="urn:microsoft.com/office/officeart/2009/3/layout/PhasedProcess" loCatId="process" qsTypeId="urn:microsoft.com/office/officeart/2005/8/quickstyle/simple1" qsCatId="simple" csTypeId="urn:microsoft.com/office/officeart/2005/8/colors/colorful1" csCatId="colorful" phldr="1"/>
      <dgm:spPr/>
      <dgm:t>
        <a:bodyPr/>
        <a:lstStyle/>
        <a:p>
          <a:endParaRPr lang="es-EC"/>
        </a:p>
      </dgm:t>
    </dgm:pt>
    <dgm:pt modelId="{DB3660EE-1C29-4395-91F7-60709EEFF7F5}">
      <dgm:prSet phldrT="[Texto]"/>
      <dgm:spPr/>
      <dgm:t>
        <a:bodyPr/>
        <a:lstStyle/>
        <a:p>
          <a:r>
            <a:rPr lang="es-ES" dirty="0" smtClean="0"/>
            <a:t>Información</a:t>
          </a:r>
          <a:endParaRPr lang="es-EC" dirty="0"/>
        </a:p>
      </dgm:t>
    </dgm:pt>
    <dgm:pt modelId="{E1C2BB24-4703-44BF-A0D7-79891556D2CC}" type="parTrans" cxnId="{31BEF26B-C4F1-434E-857A-C725C411D2E1}">
      <dgm:prSet/>
      <dgm:spPr/>
      <dgm:t>
        <a:bodyPr/>
        <a:lstStyle/>
        <a:p>
          <a:endParaRPr lang="es-EC"/>
        </a:p>
      </dgm:t>
    </dgm:pt>
    <dgm:pt modelId="{A9D00B2A-D9D6-4789-A7EC-AE9421EAA7E0}" type="sibTrans" cxnId="{31BEF26B-C4F1-434E-857A-C725C411D2E1}">
      <dgm:prSet/>
      <dgm:spPr/>
      <dgm:t>
        <a:bodyPr/>
        <a:lstStyle/>
        <a:p>
          <a:endParaRPr lang="es-EC"/>
        </a:p>
      </dgm:t>
    </dgm:pt>
    <dgm:pt modelId="{92419D12-188A-4B97-9520-EBAEE2344CFB}">
      <dgm:prSet phldrT="[Texto]" custT="1"/>
      <dgm:spPr/>
      <dgm:t>
        <a:bodyPr/>
        <a:lstStyle/>
        <a:p>
          <a:r>
            <a:rPr lang="es-ES" sz="1400" dirty="0" smtClean="0"/>
            <a:t>Lineamientos</a:t>
          </a:r>
          <a:endParaRPr lang="es-EC" sz="1400" dirty="0"/>
        </a:p>
      </dgm:t>
    </dgm:pt>
    <dgm:pt modelId="{CFC68ACC-F54C-421D-949C-97A8698BC6D4}" type="parTrans" cxnId="{64BA05D0-5C73-4819-9F3D-EF9049F5EEF0}">
      <dgm:prSet/>
      <dgm:spPr/>
      <dgm:t>
        <a:bodyPr/>
        <a:lstStyle/>
        <a:p>
          <a:endParaRPr lang="es-EC"/>
        </a:p>
      </dgm:t>
    </dgm:pt>
    <dgm:pt modelId="{C67845E6-410A-42D4-AD11-4A4BF72E27AC}" type="sibTrans" cxnId="{64BA05D0-5C73-4819-9F3D-EF9049F5EEF0}">
      <dgm:prSet/>
      <dgm:spPr/>
      <dgm:t>
        <a:bodyPr/>
        <a:lstStyle/>
        <a:p>
          <a:endParaRPr lang="es-EC"/>
        </a:p>
      </dgm:t>
    </dgm:pt>
    <dgm:pt modelId="{4321D622-7597-4E0E-91BA-3BAAF968EB8E}">
      <dgm:prSet phldrT="[Texto]"/>
      <dgm:spPr/>
      <dgm:t>
        <a:bodyPr/>
        <a:lstStyle/>
        <a:p>
          <a:r>
            <a:rPr lang="es-ES" dirty="0" smtClean="0"/>
            <a:t>Variables de riesgo</a:t>
          </a:r>
          <a:endParaRPr lang="es-EC" dirty="0"/>
        </a:p>
      </dgm:t>
    </dgm:pt>
    <dgm:pt modelId="{701977CB-5391-499A-93FF-F6E244F1E6A5}" type="parTrans" cxnId="{9899F8F6-FE2D-4527-A1FD-3D9B30C141F2}">
      <dgm:prSet/>
      <dgm:spPr/>
      <dgm:t>
        <a:bodyPr/>
        <a:lstStyle/>
        <a:p>
          <a:endParaRPr lang="es-EC"/>
        </a:p>
      </dgm:t>
    </dgm:pt>
    <dgm:pt modelId="{0F71A17C-3E78-441E-8338-1973DB160A79}" type="sibTrans" cxnId="{9899F8F6-FE2D-4527-A1FD-3D9B30C141F2}">
      <dgm:prSet/>
      <dgm:spPr/>
      <dgm:t>
        <a:bodyPr/>
        <a:lstStyle/>
        <a:p>
          <a:endParaRPr lang="es-EC"/>
        </a:p>
      </dgm:t>
    </dgm:pt>
    <dgm:pt modelId="{F82304D4-7C1D-4D65-AA39-B42BF9254C15}">
      <dgm:prSet phldrT="[Texto]" custT="1"/>
      <dgm:spPr/>
      <dgm:t>
        <a:bodyPr/>
        <a:lstStyle/>
        <a:p>
          <a:r>
            <a:rPr lang="es-ES" sz="1400" dirty="0" smtClean="0"/>
            <a:t>Boletines financieros</a:t>
          </a:r>
          <a:endParaRPr lang="es-EC" sz="1400" dirty="0"/>
        </a:p>
      </dgm:t>
    </dgm:pt>
    <dgm:pt modelId="{11A1091E-7FAE-4994-BAD2-3B6622F3E21B}" type="parTrans" cxnId="{062B8B24-53F8-4144-B181-B68F1951E6DF}">
      <dgm:prSet/>
      <dgm:spPr/>
      <dgm:t>
        <a:bodyPr/>
        <a:lstStyle/>
        <a:p>
          <a:endParaRPr lang="es-EC"/>
        </a:p>
      </dgm:t>
    </dgm:pt>
    <dgm:pt modelId="{FDA4538E-5434-458C-AFE7-6E552B5B7E01}" type="sibTrans" cxnId="{062B8B24-53F8-4144-B181-B68F1951E6DF}">
      <dgm:prSet/>
      <dgm:spPr/>
      <dgm:t>
        <a:bodyPr/>
        <a:lstStyle/>
        <a:p>
          <a:endParaRPr lang="es-EC"/>
        </a:p>
      </dgm:t>
    </dgm:pt>
    <dgm:pt modelId="{683EBFA2-D086-488D-BA6B-DA73349E08ED}">
      <dgm:prSet phldrT="[Texto]"/>
      <dgm:spPr/>
      <dgm:t>
        <a:bodyPr/>
        <a:lstStyle/>
        <a:p>
          <a:r>
            <a:rPr lang="es-ES" dirty="0" smtClean="0"/>
            <a:t>Tipo</a:t>
          </a:r>
          <a:endParaRPr lang="es-EC" dirty="0"/>
        </a:p>
      </dgm:t>
    </dgm:pt>
    <dgm:pt modelId="{4194F703-A61D-49A7-AB4C-B4E18BA5A132}" type="parTrans" cxnId="{7CC32E41-EDE3-480D-908E-44492771445E}">
      <dgm:prSet/>
      <dgm:spPr/>
      <dgm:t>
        <a:bodyPr/>
        <a:lstStyle/>
        <a:p>
          <a:endParaRPr lang="es-EC"/>
        </a:p>
      </dgm:t>
    </dgm:pt>
    <dgm:pt modelId="{E2CF7529-9DD6-43B3-868E-57CC04C5ED99}" type="sibTrans" cxnId="{7CC32E41-EDE3-480D-908E-44492771445E}">
      <dgm:prSet/>
      <dgm:spPr/>
      <dgm:t>
        <a:bodyPr/>
        <a:lstStyle/>
        <a:p>
          <a:endParaRPr lang="es-EC"/>
        </a:p>
      </dgm:t>
    </dgm:pt>
    <dgm:pt modelId="{40EF0D07-D9F7-46F9-940B-CC62FD113117}">
      <dgm:prSet phldrT="[Texto]" custT="1"/>
      <dgm:spPr/>
      <dgm:t>
        <a:bodyPr/>
        <a:lstStyle/>
        <a:p>
          <a:r>
            <a:rPr lang="es-ES" sz="1200" dirty="0" smtClean="0"/>
            <a:t>No experimental</a:t>
          </a:r>
          <a:endParaRPr lang="es-EC" sz="1200" dirty="0"/>
        </a:p>
      </dgm:t>
    </dgm:pt>
    <dgm:pt modelId="{A5F4850B-8AEB-4BFE-9AED-833E68B80BCC}" type="parTrans" cxnId="{E6A3A971-5297-4264-AFF6-F0494736B9B1}">
      <dgm:prSet/>
      <dgm:spPr/>
      <dgm:t>
        <a:bodyPr/>
        <a:lstStyle/>
        <a:p>
          <a:endParaRPr lang="es-EC"/>
        </a:p>
      </dgm:t>
    </dgm:pt>
    <dgm:pt modelId="{E111596B-E076-4E16-8DA1-0BCC5DE2729D}" type="sibTrans" cxnId="{E6A3A971-5297-4264-AFF6-F0494736B9B1}">
      <dgm:prSet/>
      <dgm:spPr/>
      <dgm:t>
        <a:bodyPr/>
        <a:lstStyle/>
        <a:p>
          <a:endParaRPr lang="es-EC"/>
        </a:p>
      </dgm:t>
    </dgm:pt>
    <dgm:pt modelId="{C94162F5-FDAA-49E0-ABA6-F671CDCC5730}">
      <dgm:prSet phldrT="[Texto]" custT="1"/>
      <dgm:spPr/>
      <dgm:t>
        <a:bodyPr/>
        <a:lstStyle/>
        <a:p>
          <a:r>
            <a:rPr lang="es-ES" sz="1400" dirty="0" smtClean="0"/>
            <a:t>transversal</a:t>
          </a:r>
          <a:endParaRPr lang="es-EC" sz="1400" dirty="0"/>
        </a:p>
      </dgm:t>
    </dgm:pt>
    <dgm:pt modelId="{81F12BF1-BF22-42C0-AFA9-E351F57C3A28}" type="parTrans" cxnId="{80DB2FF3-735C-48F4-82DF-006B3504F2BC}">
      <dgm:prSet/>
      <dgm:spPr/>
      <dgm:t>
        <a:bodyPr/>
        <a:lstStyle/>
        <a:p>
          <a:endParaRPr lang="es-EC"/>
        </a:p>
      </dgm:t>
    </dgm:pt>
    <dgm:pt modelId="{0325DF9E-4477-484E-9E98-F67E1258F5E3}" type="sibTrans" cxnId="{80DB2FF3-735C-48F4-82DF-006B3504F2BC}">
      <dgm:prSet/>
      <dgm:spPr/>
      <dgm:t>
        <a:bodyPr/>
        <a:lstStyle/>
        <a:p>
          <a:endParaRPr lang="es-EC"/>
        </a:p>
      </dgm:t>
    </dgm:pt>
    <dgm:pt modelId="{4FF31995-5DA8-499B-ABEB-2DEEB6B7B1C9}">
      <dgm:prSet phldrT="[Texto]"/>
      <dgm:spPr/>
      <dgm:t>
        <a:bodyPr/>
        <a:lstStyle/>
        <a:p>
          <a:r>
            <a:rPr lang="es-ES" dirty="0" smtClean="0"/>
            <a:t>Enfoque</a:t>
          </a:r>
          <a:endParaRPr lang="es-EC" dirty="0"/>
        </a:p>
      </dgm:t>
    </dgm:pt>
    <dgm:pt modelId="{8940F284-7D1C-44E7-B978-ACE536CC193C}" type="parTrans" cxnId="{48C62AAE-3F68-440B-9458-2C305AB3C9ED}">
      <dgm:prSet/>
      <dgm:spPr/>
      <dgm:t>
        <a:bodyPr/>
        <a:lstStyle/>
        <a:p>
          <a:endParaRPr lang="es-EC"/>
        </a:p>
      </dgm:t>
    </dgm:pt>
    <dgm:pt modelId="{B82052ED-5960-46A2-A4F0-464F23A31A26}" type="sibTrans" cxnId="{48C62AAE-3F68-440B-9458-2C305AB3C9ED}">
      <dgm:prSet/>
      <dgm:spPr/>
      <dgm:t>
        <a:bodyPr/>
        <a:lstStyle/>
        <a:p>
          <a:endParaRPr lang="es-EC"/>
        </a:p>
      </dgm:t>
    </dgm:pt>
    <dgm:pt modelId="{09DFC7D1-98FF-4624-A71B-2DC98D08DF3F}">
      <dgm:prSet phldrT="[Texto]" custT="1"/>
      <dgm:spPr/>
      <dgm:t>
        <a:bodyPr/>
        <a:lstStyle/>
        <a:p>
          <a:r>
            <a:rPr lang="es-ES" sz="1800" dirty="0" smtClean="0"/>
            <a:t>Cuantitativo</a:t>
          </a:r>
          <a:endParaRPr lang="es-EC" sz="1800" dirty="0"/>
        </a:p>
      </dgm:t>
    </dgm:pt>
    <dgm:pt modelId="{E9E701B5-A447-461E-A251-D3CA69E5619D}" type="parTrans" cxnId="{FFCE2017-24C7-42A3-A6D4-EACAF5990EF2}">
      <dgm:prSet/>
      <dgm:spPr/>
      <dgm:t>
        <a:bodyPr/>
        <a:lstStyle/>
        <a:p>
          <a:endParaRPr lang="es-EC"/>
        </a:p>
      </dgm:t>
    </dgm:pt>
    <dgm:pt modelId="{DE150954-93AA-44CA-8447-37D9B11BEBCC}" type="sibTrans" cxnId="{FFCE2017-24C7-42A3-A6D4-EACAF5990EF2}">
      <dgm:prSet/>
      <dgm:spPr/>
      <dgm:t>
        <a:bodyPr/>
        <a:lstStyle/>
        <a:p>
          <a:endParaRPr lang="es-EC"/>
        </a:p>
      </dgm:t>
    </dgm:pt>
    <dgm:pt modelId="{444EA8C8-4D22-4888-8339-AE1A9CBD22CD}" type="pres">
      <dgm:prSet presAssocID="{0F82E6A7-E18D-45E5-9540-6718E0DF8A5A}" presName="Name0" presStyleCnt="0">
        <dgm:presLayoutVars>
          <dgm:chMax val="3"/>
          <dgm:chPref val="3"/>
          <dgm:bulletEnabled val="1"/>
          <dgm:dir/>
          <dgm:animLvl val="lvl"/>
        </dgm:presLayoutVars>
      </dgm:prSet>
      <dgm:spPr/>
      <dgm:t>
        <a:bodyPr/>
        <a:lstStyle/>
        <a:p>
          <a:endParaRPr lang="es-EC"/>
        </a:p>
      </dgm:t>
    </dgm:pt>
    <dgm:pt modelId="{F8D8D12F-6604-46AA-BEB4-6133F4BA515D}" type="pres">
      <dgm:prSet presAssocID="{0F82E6A7-E18D-45E5-9540-6718E0DF8A5A}" presName="arc1" presStyleLbl="node1" presStyleIdx="0" presStyleCnt="4"/>
      <dgm:spPr/>
    </dgm:pt>
    <dgm:pt modelId="{F8A62E06-D245-4DCF-AC0F-B39B19730D4B}" type="pres">
      <dgm:prSet presAssocID="{0F82E6A7-E18D-45E5-9540-6718E0DF8A5A}" presName="arc3" presStyleLbl="node1" presStyleIdx="1" presStyleCnt="4"/>
      <dgm:spPr/>
    </dgm:pt>
    <dgm:pt modelId="{79583D87-B4F2-4101-9E2A-BE6099529A9D}" type="pres">
      <dgm:prSet presAssocID="{0F82E6A7-E18D-45E5-9540-6718E0DF8A5A}" presName="parentText2" presStyleLbl="revTx" presStyleIdx="0" presStyleCnt="3">
        <dgm:presLayoutVars>
          <dgm:chMax val="4"/>
          <dgm:chPref val="3"/>
          <dgm:bulletEnabled val="1"/>
        </dgm:presLayoutVars>
      </dgm:prSet>
      <dgm:spPr/>
      <dgm:t>
        <a:bodyPr/>
        <a:lstStyle/>
        <a:p>
          <a:endParaRPr lang="es-EC"/>
        </a:p>
      </dgm:t>
    </dgm:pt>
    <dgm:pt modelId="{DD410E1D-FC82-453F-B8B8-0F973CA054BA}" type="pres">
      <dgm:prSet presAssocID="{0F82E6A7-E18D-45E5-9540-6718E0DF8A5A}" presName="arc2" presStyleLbl="node1" presStyleIdx="2" presStyleCnt="4"/>
      <dgm:spPr/>
    </dgm:pt>
    <dgm:pt modelId="{651B374A-50D7-4B07-B3BE-0FF5D49F6DBA}" type="pres">
      <dgm:prSet presAssocID="{0F82E6A7-E18D-45E5-9540-6718E0DF8A5A}" presName="arc4" presStyleLbl="node1" presStyleIdx="3" presStyleCnt="4"/>
      <dgm:spPr/>
    </dgm:pt>
    <dgm:pt modelId="{DC1471A3-8F05-4BB3-8100-027B67BFC2FC}" type="pres">
      <dgm:prSet presAssocID="{0F82E6A7-E18D-45E5-9540-6718E0DF8A5A}" presName="parentText3" presStyleLbl="revTx" presStyleIdx="1" presStyleCnt="3">
        <dgm:presLayoutVars>
          <dgm:chMax val="1"/>
          <dgm:chPref val="1"/>
          <dgm:bulletEnabled val="1"/>
        </dgm:presLayoutVars>
      </dgm:prSet>
      <dgm:spPr/>
      <dgm:t>
        <a:bodyPr/>
        <a:lstStyle/>
        <a:p>
          <a:endParaRPr lang="es-EC"/>
        </a:p>
      </dgm:t>
    </dgm:pt>
    <dgm:pt modelId="{DE083CD3-F3BE-4C27-96D6-81AEDA2F4C22}" type="pres">
      <dgm:prSet presAssocID="{0F82E6A7-E18D-45E5-9540-6718E0DF8A5A}" presName="middleComposite" presStyleCnt="0"/>
      <dgm:spPr/>
    </dgm:pt>
    <dgm:pt modelId="{91015749-D100-425E-9AF4-6106EB2F424D}" type="pres">
      <dgm:prSet presAssocID="{40EF0D07-D9F7-46F9-940B-CC62FD113117}" presName="circ1" presStyleLbl="vennNode1" presStyleIdx="0" presStyleCnt="8" custScaleX="117721"/>
      <dgm:spPr/>
      <dgm:t>
        <a:bodyPr/>
        <a:lstStyle/>
        <a:p>
          <a:endParaRPr lang="es-EC"/>
        </a:p>
      </dgm:t>
    </dgm:pt>
    <dgm:pt modelId="{F67714FA-83F1-400B-BEC7-E0E730B43A40}" type="pres">
      <dgm:prSet presAssocID="{40EF0D07-D9F7-46F9-940B-CC62FD113117}" presName="circ1Tx" presStyleLbl="revTx" presStyleIdx="1" presStyleCnt="3">
        <dgm:presLayoutVars>
          <dgm:chMax val="0"/>
          <dgm:chPref val="0"/>
        </dgm:presLayoutVars>
      </dgm:prSet>
      <dgm:spPr/>
      <dgm:t>
        <a:bodyPr/>
        <a:lstStyle/>
        <a:p>
          <a:endParaRPr lang="es-EC"/>
        </a:p>
      </dgm:t>
    </dgm:pt>
    <dgm:pt modelId="{D1585C5D-C68B-4F96-85ED-DC9E29CB31FB}" type="pres">
      <dgm:prSet presAssocID="{C94162F5-FDAA-49E0-ABA6-F671CDCC5730}" presName="circ2" presStyleLbl="vennNode1" presStyleIdx="1" presStyleCnt="8"/>
      <dgm:spPr/>
      <dgm:t>
        <a:bodyPr/>
        <a:lstStyle/>
        <a:p>
          <a:endParaRPr lang="es-EC"/>
        </a:p>
      </dgm:t>
    </dgm:pt>
    <dgm:pt modelId="{3915A3AC-0E0B-4B85-89A6-AB95A5DBFC51}" type="pres">
      <dgm:prSet presAssocID="{C94162F5-FDAA-49E0-ABA6-F671CDCC5730}" presName="circ2Tx" presStyleLbl="revTx" presStyleIdx="1" presStyleCnt="3">
        <dgm:presLayoutVars>
          <dgm:chMax val="0"/>
          <dgm:chPref val="0"/>
        </dgm:presLayoutVars>
      </dgm:prSet>
      <dgm:spPr/>
      <dgm:t>
        <a:bodyPr/>
        <a:lstStyle/>
        <a:p>
          <a:endParaRPr lang="es-EC"/>
        </a:p>
      </dgm:t>
    </dgm:pt>
    <dgm:pt modelId="{C677DF0B-02D4-46D4-86EE-BF7C9438B201}" type="pres">
      <dgm:prSet presAssocID="{0F82E6A7-E18D-45E5-9540-6718E0DF8A5A}" presName="leftComposite" presStyleCnt="0"/>
      <dgm:spPr/>
    </dgm:pt>
    <dgm:pt modelId="{B0B5E8B2-3BD3-489D-BA3E-44341F90BD22}" type="pres">
      <dgm:prSet presAssocID="{92419D12-188A-4B97-9520-EBAEE2344CFB}" presName="childText1_1" presStyleLbl="vennNode1" presStyleIdx="2" presStyleCnt="8" custScaleX="169066">
        <dgm:presLayoutVars>
          <dgm:chMax val="0"/>
          <dgm:chPref val="0"/>
        </dgm:presLayoutVars>
      </dgm:prSet>
      <dgm:spPr/>
      <dgm:t>
        <a:bodyPr/>
        <a:lstStyle/>
        <a:p>
          <a:endParaRPr lang="es-EC"/>
        </a:p>
      </dgm:t>
    </dgm:pt>
    <dgm:pt modelId="{96E5F596-2381-4A59-8304-E768DBB3510B}" type="pres">
      <dgm:prSet presAssocID="{92419D12-188A-4B97-9520-EBAEE2344CFB}" presName="ellipse1" presStyleLbl="vennNode1" presStyleIdx="3" presStyleCnt="8"/>
      <dgm:spPr/>
    </dgm:pt>
    <dgm:pt modelId="{0B532FFD-15B1-4183-9556-CF1F8D2A6F80}" type="pres">
      <dgm:prSet presAssocID="{92419D12-188A-4B97-9520-EBAEE2344CFB}" presName="ellipse2" presStyleLbl="vennNode1" presStyleIdx="4" presStyleCnt="8"/>
      <dgm:spPr/>
    </dgm:pt>
    <dgm:pt modelId="{B75CD246-2346-4E9B-91AB-E2153709F0F5}" type="pres">
      <dgm:prSet presAssocID="{4321D622-7597-4E0E-91BA-3BAAF968EB8E}" presName="childText1_2" presStyleLbl="vennNode1" presStyleIdx="5" presStyleCnt="8" custScaleX="130957">
        <dgm:presLayoutVars>
          <dgm:chMax val="0"/>
          <dgm:chPref val="0"/>
        </dgm:presLayoutVars>
      </dgm:prSet>
      <dgm:spPr/>
      <dgm:t>
        <a:bodyPr/>
        <a:lstStyle/>
        <a:p>
          <a:endParaRPr lang="es-EC"/>
        </a:p>
      </dgm:t>
    </dgm:pt>
    <dgm:pt modelId="{C3E3C512-71B3-4D59-BBBA-563A2E4E3F98}" type="pres">
      <dgm:prSet presAssocID="{4321D622-7597-4E0E-91BA-3BAAF968EB8E}" presName="ellipse3" presStyleLbl="vennNode1" presStyleIdx="6" presStyleCnt="8"/>
      <dgm:spPr/>
    </dgm:pt>
    <dgm:pt modelId="{D3839285-07DD-4B5D-96B0-CE932E08DBB6}" type="pres">
      <dgm:prSet presAssocID="{F82304D4-7C1D-4D65-AA39-B42BF9254C15}" presName="childText1_3" presStyleLbl="vennNode1" presStyleIdx="7" presStyleCnt="8" custScaleX="143049">
        <dgm:presLayoutVars>
          <dgm:chMax val="0"/>
          <dgm:chPref val="0"/>
        </dgm:presLayoutVars>
      </dgm:prSet>
      <dgm:spPr/>
      <dgm:t>
        <a:bodyPr/>
        <a:lstStyle/>
        <a:p>
          <a:endParaRPr lang="es-EC"/>
        </a:p>
      </dgm:t>
    </dgm:pt>
    <dgm:pt modelId="{701CDC7F-59F6-4F0E-8375-C945E19F16C1}" type="pres">
      <dgm:prSet presAssocID="{0F82E6A7-E18D-45E5-9540-6718E0DF8A5A}" presName="rightChild" presStyleLbl="node2" presStyleIdx="0" presStyleCnt="1" custScaleX="110378">
        <dgm:presLayoutVars>
          <dgm:chMax val="0"/>
          <dgm:chPref val="0"/>
        </dgm:presLayoutVars>
      </dgm:prSet>
      <dgm:spPr/>
      <dgm:t>
        <a:bodyPr/>
        <a:lstStyle/>
        <a:p>
          <a:endParaRPr lang="es-EC"/>
        </a:p>
      </dgm:t>
    </dgm:pt>
    <dgm:pt modelId="{9C0D5D4C-07F9-42DE-87BE-B949A9964C2E}" type="pres">
      <dgm:prSet presAssocID="{0F82E6A7-E18D-45E5-9540-6718E0DF8A5A}" presName="parentText1" presStyleLbl="revTx" presStyleIdx="2" presStyleCnt="3">
        <dgm:presLayoutVars>
          <dgm:chMax val="4"/>
          <dgm:chPref val="3"/>
          <dgm:bulletEnabled val="1"/>
        </dgm:presLayoutVars>
      </dgm:prSet>
      <dgm:spPr/>
      <dgm:t>
        <a:bodyPr/>
        <a:lstStyle/>
        <a:p>
          <a:endParaRPr lang="es-EC"/>
        </a:p>
      </dgm:t>
    </dgm:pt>
  </dgm:ptLst>
  <dgm:cxnLst>
    <dgm:cxn modelId="{48C62AAE-3F68-440B-9458-2C305AB3C9ED}" srcId="{0F82E6A7-E18D-45E5-9540-6718E0DF8A5A}" destId="{4FF31995-5DA8-499B-ABEB-2DEEB6B7B1C9}" srcOrd="2" destOrd="0" parTransId="{8940F284-7D1C-44E7-B978-ACE536CC193C}" sibTransId="{B82052ED-5960-46A2-A4F0-464F23A31A26}"/>
    <dgm:cxn modelId="{B22AB55B-210C-4CD1-A781-C0F0F3F5C923}" type="presOf" srcId="{40EF0D07-D9F7-46F9-940B-CC62FD113117}" destId="{F67714FA-83F1-400B-BEC7-E0E730B43A40}" srcOrd="1" destOrd="0" presId="urn:microsoft.com/office/officeart/2009/3/layout/PhasedProcess"/>
    <dgm:cxn modelId="{CBFA1C36-D0CE-4310-9730-C3648D5DE300}" type="presOf" srcId="{4321D622-7597-4E0E-91BA-3BAAF968EB8E}" destId="{B75CD246-2346-4E9B-91AB-E2153709F0F5}" srcOrd="0" destOrd="0" presId="urn:microsoft.com/office/officeart/2009/3/layout/PhasedProcess"/>
    <dgm:cxn modelId="{409FDD14-2B28-40FA-BF28-7A2277B72F40}" type="presOf" srcId="{0F82E6A7-E18D-45E5-9540-6718E0DF8A5A}" destId="{444EA8C8-4D22-4888-8339-AE1A9CBD22CD}" srcOrd="0" destOrd="0" presId="urn:microsoft.com/office/officeart/2009/3/layout/PhasedProcess"/>
    <dgm:cxn modelId="{31BEF26B-C4F1-434E-857A-C725C411D2E1}" srcId="{0F82E6A7-E18D-45E5-9540-6718E0DF8A5A}" destId="{DB3660EE-1C29-4395-91F7-60709EEFF7F5}" srcOrd="0" destOrd="0" parTransId="{E1C2BB24-4703-44BF-A0D7-79891556D2CC}" sibTransId="{A9D00B2A-D9D6-4789-A7EC-AE9421EAA7E0}"/>
    <dgm:cxn modelId="{57B19E00-BD4C-4170-B6D0-71F8B72A59A7}" type="presOf" srcId="{683EBFA2-D086-488D-BA6B-DA73349E08ED}" destId="{79583D87-B4F2-4101-9E2A-BE6099529A9D}" srcOrd="0" destOrd="0" presId="urn:microsoft.com/office/officeart/2009/3/layout/PhasedProcess"/>
    <dgm:cxn modelId="{9899F8F6-FE2D-4527-A1FD-3D9B30C141F2}" srcId="{DB3660EE-1C29-4395-91F7-60709EEFF7F5}" destId="{4321D622-7597-4E0E-91BA-3BAAF968EB8E}" srcOrd="1" destOrd="0" parTransId="{701977CB-5391-499A-93FF-F6E244F1E6A5}" sibTransId="{0F71A17C-3E78-441E-8338-1973DB160A79}"/>
    <dgm:cxn modelId="{7CC32E41-EDE3-480D-908E-44492771445E}" srcId="{0F82E6A7-E18D-45E5-9540-6718E0DF8A5A}" destId="{683EBFA2-D086-488D-BA6B-DA73349E08ED}" srcOrd="1" destOrd="0" parTransId="{4194F703-A61D-49A7-AB4C-B4E18BA5A132}" sibTransId="{E2CF7529-9DD6-43B3-868E-57CC04C5ED99}"/>
    <dgm:cxn modelId="{6FE8C5B7-58F0-4225-AF3B-76372028B06E}" type="presOf" srcId="{92419D12-188A-4B97-9520-EBAEE2344CFB}" destId="{B0B5E8B2-3BD3-489D-BA3E-44341F90BD22}" srcOrd="0" destOrd="0" presId="urn:microsoft.com/office/officeart/2009/3/layout/PhasedProcess"/>
    <dgm:cxn modelId="{062B8B24-53F8-4144-B181-B68F1951E6DF}" srcId="{DB3660EE-1C29-4395-91F7-60709EEFF7F5}" destId="{F82304D4-7C1D-4D65-AA39-B42BF9254C15}" srcOrd="2" destOrd="0" parTransId="{11A1091E-7FAE-4994-BAD2-3B6622F3E21B}" sibTransId="{FDA4538E-5434-458C-AFE7-6E552B5B7E01}"/>
    <dgm:cxn modelId="{64BA05D0-5C73-4819-9F3D-EF9049F5EEF0}" srcId="{DB3660EE-1C29-4395-91F7-60709EEFF7F5}" destId="{92419D12-188A-4B97-9520-EBAEE2344CFB}" srcOrd="0" destOrd="0" parTransId="{CFC68ACC-F54C-421D-949C-97A8698BC6D4}" sibTransId="{C67845E6-410A-42D4-AD11-4A4BF72E27AC}"/>
    <dgm:cxn modelId="{3DD54FC9-CEEB-4F46-99D4-C761B55ABEF0}" type="presOf" srcId="{4FF31995-5DA8-499B-ABEB-2DEEB6B7B1C9}" destId="{DC1471A3-8F05-4BB3-8100-027B67BFC2FC}" srcOrd="0" destOrd="0" presId="urn:microsoft.com/office/officeart/2009/3/layout/PhasedProcess"/>
    <dgm:cxn modelId="{4DF6DDB3-290C-4723-9D19-6643924FEA2B}" type="presOf" srcId="{C94162F5-FDAA-49E0-ABA6-F671CDCC5730}" destId="{3915A3AC-0E0B-4B85-89A6-AB95A5DBFC51}" srcOrd="1" destOrd="0" presId="urn:microsoft.com/office/officeart/2009/3/layout/PhasedProcess"/>
    <dgm:cxn modelId="{D7281CF1-3DB5-4938-AA32-F0D5566370F9}" type="presOf" srcId="{09DFC7D1-98FF-4624-A71B-2DC98D08DF3F}" destId="{701CDC7F-59F6-4F0E-8375-C945E19F16C1}" srcOrd="0" destOrd="0" presId="urn:microsoft.com/office/officeart/2009/3/layout/PhasedProcess"/>
    <dgm:cxn modelId="{3EDFA033-DF75-4C7D-8B6D-411BBE28A3EA}" type="presOf" srcId="{C94162F5-FDAA-49E0-ABA6-F671CDCC5730}" destId="{D1585C5D-C68B-4F96-85ED-DC9E29CB31FB}" srcOrd="0" destOrd="0" presId="urn:microsoft.com/office/officeart/2009/3/layout/PhasedProcess"/>
    <dgm:cxn modelId="{80DB2FF3-735C-48F4-82DF-006B3504F2BC}" srcId="{683EBFA2-D086-488D-BA6B-DA73349E08ED}" destId="{C94162F5-FDAA-49E0-ABA6-F671CDCC5730}" srcOrd="1" destOrd="0" parTransId="{81F12BF1-BF22-42C0-AFA9-E351F57C3A28}" sibTransId="{0325DF9E-4477-484E-9E98-F67E1258F5E3}"/>
    <dgm:cxn modelId="{E6A3A971-5297-4264-AFF6-F0494736B9B1}" srcId="{683EBFA2-D086-488D-BA6B-DA73349E08ED}" destId="{40EF0D07-D9F7-46F9-940B-CC62FD113117}" srcOrd="0" destOrd="0" parTransId="{A5F4850B-8AEB-4BFE-9AED-833E68B80BCC}" sibTransId="{E111596B-E076-4E16-8DA1-0BCC5DE2729D}"/>
    <dgm:cxn modelId="{FFCE2017-24C7-42A3-A6D4-EACAF5990EF2}" srcId="{4FF31995-5DA8-499B-ABEB-2DEEB6B7B1C9}" destId="{09DFC7D1-98FF-4624-A71B-2DC98D08DF3F}" srcOrd="0" destOrd="0" parTransId="{E9E701B5-A447-461E-A251-D3CA69E5619D}" sibTransId="{DE150954-93AA-44CA-8447-37D9B11BEBCC}"/>
    <dgm:cxn modelId="{30FDC0BA-7238-4ACE-AB0A-4802D4711F70}" type="presOf" srcId="{DB3660EE-1C29-4395-91F7-60709EEFF7F5}" destId="{9C0D5D4C-07F9-42DE-87BE-B949A9964C2E}" srcOrd="0" destOrd="0" presId="urn:microsoft.com/office/officeart/2009/3/layout/PhasedProcess"/>
    <dgm:cxn modelId="{AB6A3268-3EF0-49F9-BF30-BB773F131761}" type="presOf" srcId="{40EF0D07-D9F7-46F9-940B-CC62FD113117}" destId="{91015749-D100-425E-9AF4-6106EB2F424D}" srcOrd="0" destOrd="0" presId="urn:microsoft.com/office/officeart/2009/3/layout/PhasedProcess"/>
    <dgm:cxn modelId="{4732CA68-78F8-4B13-8B47-87F621FCF12D}" type="presOf" srcId="{F82304D4-7C1D-4D65-AA39-B42BF9254C15}" destId="{D3839285-07DD-4B5D-96B0-CE932E08DBB6}" srcOrd="0" destOrd="0" presId="urn:microsoft.com/office/officeart/2009/3/layout/PhasedProcess"/>
    <dgm:cxn modelId="{6E70EE2C-A8CF-43A8-A2BB-93CB39A407F6}" type="presParOf" srcId="{444EA8C8-4D22-4888-8339-AE1A9CBD22CD}" destId="{F8D8D12F-6604-46AA-BEB4-6133F4BA515D}" srcOrd="0" destOrd="0" presId="urn:microsoft.com/office/officeart/2009/3/layout/PhasedProcess"/>
    <dgm:cxn modelId="{28CBCA80-61F6-40A6-BBDA-FF3FD5256546}" type="presParOf" srcId="{444EA8C8-4D22-4888-8339-AE1A9CBD22CD}" destId="{F8A62E06-D245-4DCF-AC0F-B39B19730D4B}" srcOrd="1" destOrd="0" presId="urn:microsoft.com/office/officeart/2009/3/layout/PhasedProcess"/>
    <dgm:cxn modelId="{E6E425DD-57B0-4CB5-A50A-1043B3C6E038}" type="presParOf" srcId="{444EA8C8-4D22-4888-8339-AE1A9CBD22CD}" destId="{79583D87-B4F2-4101-9E2A-BE6099529A9D}" srcOrd="2" destOrd="0" presId="urn:microsoft.com/office/officeart/2009/3/layout/PhasedProcess"/>
    <dgm:cxn modelId="{A6A80DB7-C6AB-468C-9716-D1C7392DE034}" type="presParOf" srcId="{444EA8C8-4D22-4888-8339-AE1A9CBD22CD}" destId="{DD410E1D-FC82-453F-B8B8-0F973CA054BA}" srcOrd="3" destOrd="0" presId="urn:microsoft.com/office/officeart/2009/3/layout/PhasedProcess"/>
    <dgm:cxn modelId="{F3A8C09C-C425-4E64-81C5-14E001452A04}" type="presParOf" srcId="{444EA8C8-4D22-4888-8339-AE1A9CBD22CD}" destId="{651B374A-50D7-4B07-B3BE-0FF5D49F6DBA}" srcOrd="4" destOrd="0" presId="urn:microsoft.com/office/officeart/2009/3/layout/PhasedProcess"/>
    <dgm:cxn modelId="{22D0C51A-B400-460E-8600-CED5BACAC1E8}" type="presParOf" srcId="{444EA8C8-4D22-4888-8339-AE1A9CBD22CD}" destId="{DC1471A3-8F05-4BB3-8100-027B67BFC2FC}" srcOrd="5" destOrd="0" presId="urn:microsoft.com/office/officeart/2009/3/layout/PhasedProcess"/>
    <dgm:cxn modelId="{499A877D-CEDF-4004-9B1B-92BD7233A35B}" type="presParOf" srcId="{444EA8C8-4D22-4888-8339-AE1A9CBD22CD}" destId="{DE083CD3-F3BE-4C27-96D6-81AEDA2F4C22}" srcOrd="6" destOrd="0" presId="urn:microsoft.com/office/officeart/2009/3/layout/PhasedProcess"/>
    <dgm:cxn modelId="{8A965C42-7F87-4016-9BB8-7A93192F4781}" type="presParOf" srcId="{DE083CD3-F3BE-4C27-96D6-81AEDA2F4C22}" destId="{91015749-D100-425E-9AF4-6106EB2F424D}" srcOrd="0" destOrd="0" presId="urn:microsoft.com/office/officeart/2009/3/layout/PhasedProcess"/>
    <dgm:cxn modelId="{DB16081B-9E94-4AC4-836E-007B1FAF3122}" type="presParOf" srcId="{DE083CD3-F3BE-4C27-96D6-81AEDA2F4C22}" destId="{F67714FA-83F1-400B-BEC7-E0E730B43A40}" srcOrd="1" destOrd="0" presId="urn:microsoft.com/office/officeart/2009/3/layout/PhasedProcess"/>
    <dgm:cxn modelId="{5D1BB414-019B-400A-8365-102A744AC496}" type="presParOf" srcId="{DE083CD3-F3BE-4C27-96D6-81AEDA2F4C22}" destId="{D1585C5D-C68B-4F96-85ED-DC9E29CB31FB}" srcOrd="2" destOrd="0" presId="urn:microsoft.com/office/officeart/2009/3/layout/PhasedProcess"/>
    <dgm:cxn modelId="{7245A83B-AA07-4BE3-AE69-2950A824C930}" type="presParOf" srcId="{DE083CD3-F3BE-4C27-96D6-81AEDA2F4C22}" destId="{3915A3AC-0E0B-4B85-89A6-AB95A5DBFC51}" srcOrd="3" destOrd="0" presId="urn:microsoft.com/office/officeart/2009/3/layout/PhasedProcess"/>
    <dgm:cxn modelId="{6E5E29BA-14BC-49C3-95E0-BBF722AB7525}" type="presParOf" srcId="{444EA8C8-4D22-4888-8339-AE1A9CBD22CD}" destId="{C677DF0B-02D4-46D4-86EE-BF7C9438B201}" srcOrd="7" destOrd="0" presId="urn:microsoft.com/office/officeart/2009/3/layout/PhasedProcess"/>
    <dgm:cxn modelId="{87670B4C-D3FC-49C3-B6FC-6D0B01AE14AB}" type="presParOf" srcId="{C677DF0B-02D4-46D4-86EE-BF7C9438B201}" destId="{B0B5E8B2-3BD3-489D-BA3E-44341F90BD22}" srcOrd="0" destOrd="0" presId="urn:microsoft.com/office/officeart/2009/3/layout/PhasedProcess"/>
    <dgm:cxn modelId="{ED0CC524-5511-40B1-88BD-D9630038C35E}" type="presParOf" srcId="{C677DF0B-02D4-46D4-86EE-BF7C9438B201}" destId="{96E5F596-2381-4A59-8304-E768DBB3510B}" srcOrd="1" destOrd="0" presId="urn:microsoft.com/office/officeart/2009/3/layout/PhasedProcess"/>
    <dgm:cxn modelId="{734FAFAB-B5A5-4133-8DC5-C60AAED32A34}" type="presParOf" srcId="{C677DF0B-02D4-46D4-86EE-BF7C9438B201}" destId="{0B532FFD-15B1-4183-9556-CF1F8D2A6F80}" srcOrd="2" destOrd="0" presId="urn:microsoft.com/office/officeart/2009/3/layout/PhasedProcess"/>
    <dgm:cxn modelId="{11156B13-C54D-408A-8464-104A5A0A397D}" type="presParOf" srcId="{C677DF0B-02D4-46D4-86EE-BF7C9438B201}" destId="{B75CD246-2346-4E9B-91AB-E2153709F0F5}" srcOrd="3" destOrd="0" presId="urn:microsoft.com/office/officeart/2009/3/layout/PhasedProcess"/>
    <dgm:cxn modelId="{DABFD4E5-5F35-4B16-BDD3-EB468D8B09E2}" type="presParOf" srcId="{C677DF0B-02D4-46D4-86EE-BF7C9438B201}" destId="{C3E3C512-71B3-4D59-BBBA-563A2E4E3F98}" srcOrd="4" destOrd="0" presId="urn:microsoft.com/office/officeart/2009/3/layout/PhasedProcess"/>
    <dgm:cxn modelId="{B94242E3-8CBF-4DBC-B16F-12A208681660}" type="presParOf" srcId="{C677DF0B-02D4-46D4-86EE-BF7C9438B201}" destId="{D3839285-07DD-4B5D-96B0-CE932E08DBB6}" srcOrd="5" destOrd="0" presId="urn:microsoft.com/office/officeart/2009/3/layout/PhasedProcess"/>
    <dgm:cxn modelId="{DC106015-122A-4E1A-AB30-243852E92242}" type="presParOf" srcId="{444EA8C8-4D22-4888-8339-AE1A9CBD22CD}" destId="{701CDC7F-59F6-4F0E-8375-C945E19F16C1}" srcOrd="8" destOrd="0" presId="urn:microsoft.com/office/officeart/2009/3/layout/PhasedProcess"/>
    <dgm:cxn modelId="{270ACF95-F236-4995-A6CB-B31F635F5F59}" type="presParOf" srcId="{444EA8C8-4D22-4888-8339-AE1A9CBD22CD}" destId="{9C0D5D4C-07F9-42DE-87BE-B949A9964C2E}" srcOrd="9" destOrd="0" presId="urn:microsoft.com/office/officeart/2009/3/layout/Phased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574980-EB5D-4C25-B719-B736BCAD556A}" type="doc">
      <dgm:prSet loTypeId="urn:diagrams.loki3.com/BracketList+Icon" loCatId="list" qsTypeId="urn:microsoft.com/office/officeart/2005/8/quickstyle/simple3" qsCatId="simple" csTypeId="urn:microsoft.com/office/officeart/2005/8/colors/colorful3" csCatId="colorful" phldr="1"/>
      <dgm:spPr/>
      <dgm:t>
        <a:bodyPr/>
        <a:lstStyle/>
        <a:p>
          <a:endParaRPr lang="es-EC"/>
        </a:p>
      </dgm:t>
    </dgm:pt>
    <dgm:pt modelId="{51953E85-B590-4413-9775-B6D3E61D6BDF}">
      <dgm:prSet phldrT="[Texto]" custT="1"/>
      <dgm:spPr/>
      <dgm:t>
        <a:bodyPr/>
        <a:lstStyle/>
        <a:p>
          <a:r>
            <a:rPr lang="es-EC"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 DEL ESTUDIO</a:t>
          </a:r>
          <a:endParaRPr lang="es-EC"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09C4F8C-7FBF-4873-B630-F5A57380689E}" type="parTrans" cxnId="{1ADFFF2F-0BF1-4F33-B2F1-E070EC53B4FB}">
      <dgm:prSet/>
      <dgm:spPr/>
      <dgm:t>
        <a:bodyPr/>
        <a:lstStyle/>
        <a:p>
          <a:endParaRPr lang="es-EC">
            <a:latin typeface="Arial" panose="020B0604020202020204" pitchFamily="34" charset="0"/>
            <a:cs typeface="Arial" panose="020B0604020202020204" pitchFamily="34" charset="0"/>
          </a:endParaRPr>
        </a:p>
      </dgm:t>
    </dgm:pt>
    <dgm:pt modelId="{DC460FAF-C07A-4A41-8B64-9F268ECC00C8}" type="sibTrans" cxnId="{1ADFFF2F-0BF1-4F33-B2F1-E070EC53B4FB}">
      <dgm:prSet/>
      <dgm:spPr/>
      <dgm:t>
        <a:bodyPr/>
        <a:lstStyle/>
        <a:p>
          <a:endParaRPr lang="es-EC">
            <a:latin typeface="Arial" panose="020B0604020202020204" pitchFamily="34" charset="0"/>
            <a:cs typeface="Arial" panose="020B0604020202020204" pitchFamily="34" charset="0"/>
          </a:endParaRPr>
        </a:p>
      </dgm:t>
    </dgm:pt>
    <dgm:pt modelId="{036430BE-0D39-4C82-A535-C1E815548A90}">
      <dgm:prSet phldrT="[Texto]" custT="1"/>
      <dgm:spPr/>
      <dgm:t>
        <a:bodyPr/>
        <a:lstStyle/>
        <a:p>
          <a:r>
            <a:rPr lang="es-EC" sz="1400" dirty="0" smtClean="0">
              <a:latin typeface="Arial" panose="020B0604020202020204" pitchFamily="34" charset="0"/>
              <a:cs typeface="Arial" panose="020B0604020202020204" pitchFamily="34" charset="0"/>
            </a:rPr>
            <a:t>Enfoque sistemático</a:t>
          </a:r>
          <a:endParaRPr lang="es-EC" sz="1400" dirty="0">
            <a:latin typeface="Arial" panose="020B0604020202020204" pitchFamily="34" charset="0"/>
            <a:cs typeface="Arial" panose="020B0604020202020204" pitchFamily="34" charset="0"/>
          </a:endParaRPr>
        </a:p>
      </dgm:t>
    </dgm:pt>
    <dgm:pt modelId="{A4153E34-86F8-4CBC-969F-8A371AF2CEF3}" type="parTrans" cxnId="{BE5975C1-7463-4AAB-B1E9-C0B239114B63}">
      <dgm:prSet/>
      <dgm:spPr/>
      <dgm:t>
        <a:bodyPr/>
        <a:lstStyle/>
        <a:p>
          <a:endParaRPr lang="es-EC">
            <a:latin typeface="Arial" panose="020B0604020202020204" pitchFamily="34" charset="0"/>
            <a:cs typeface="Arial" panose="020B0604020202020204" pitchFamily="34" charset="0"/>
          </a:endParaRPr>
        </a:p>
      </dgm:t>
    </dgm:pt>
    <dgm:pt modelId="{AD98007F-8B34-46F2-ADB9-46524AC8BE9B}" type="sibTrans" cxnId="{BE5975C1-7463-4AAB-B1E9-C0B239114B63}">
      <dgm:prSet/>
      <dgm:spPr/>
      <dgm:t>
        <a:bodyPr/>
        <a:lstStyle/>
        <a:p>
          <a:endParaRPr lang="es-EC">
            <a:latin typeface="Arial" panose="020B0604020202020204" pitchFamily="34" charset="0"/>
            <a:cs typeface="Arial" panose="020B0604020202020204" pitchFamily="34" charset="0"/>
          </a:endParaRPr>
        </a:p>
      </dgm:t>
    </dgm:pt>
    <dgm:pt modelId="{CBDDD83A-0D0B-4610-8A04-89B447D4B53F}">
      <dgm:prSet phldrT="[Texto]" custT="1"/>
      <dgm:spPr/>
      <dgm:t>
        <a:bodyPr/>
        <a:lstStyle/>
        <a:p>
          <a:r>
            <a:rPr lang="es-EC"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 GENERAL</a:t>
          </a:r>
          <a:endParaRPr lang="es-EC"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9FD791E-E79E-471B-9601-BD86CE3FA7BB}" type="parTrans" cxnId="{B209EDCE-E364-44FC-889B-8BD3ABCDECF2}">
      <dgm:prSet/>
      <dgm:spPr/>
      <dgm:t>
        <a:bodyPr/>
        <a:lstStyle/>
        <a:p>
          <a:endParaRPr lang="es-EC">
            <a:latin typeface="Arial" panose="020B0604020202020204" pitchFamily="34" charset="0"/>
            <a:cs typeface="Arial" panose="020B0604020202020204" pitchFamily="34" charset="0"/>
          </a:endParaRPr>
        </a:p>
      </dgm:t>
    </dgm:pt>
    <dgm:pt modelId="{9A472968-BF6A-464B-8BF8-794098554AD6}" type="sibTrans" cxnId="{B209EDCE-E364-44FC-889B-8BD3ABCDECF2}">
      <dgm:prSet/>
      <dgm:spPr/>
      <dgm:t>
        <a:bodyPr/>
        <a:lstStyle/>
        <a:p>
          <a:endParaRPr lang="es-EC">
            <a:latin typeface="Arial" panose="020B0604020202020204" pitchFamily="34" charset="0"/>
            <a:cs typeface="Arial" panose="020B0604020202020204" pitchFamily="34" charset="0"/>
          </a:endParaRPr>
        </a:p>
      </dgm:t>
    </dgm:pt>
    <dgm:pt modelId="{954BE0A8-B1FD-428C-810B-BE0E5F177201}">
      <dgm:prSet phldrT="[Texto]" custT="1"/>
      <dgm:spPr/>
      <dgm:t>
        <a:bodyPr/>
        <a:lstStyle/>
        <a:p>
          <a:pPr>
            <a:lnSpc>
              <a:spcPct val="100000"/>
            </a:lnSpc>
          </a:pPr>
          <a:r>
            <a:rPr lang="es-EC" sz="1400" dirty="0" smtClean="0">
              <a:latin typeface="Arial" panose="020B0604020202020204" pitchFamily="34" charset="0"/>
              <a:cs typeface="Arial" panose="020B0604020202020204" pitchFamily="34" charset="0"/>
            </a:rPr>
            <a:t>Determinar la relación del gobierno corporativo y el riesgo financiero en las cooperativas de ahorro y crédito del segmento uno a través los principales indicadores del sector financiero popular y solidario.</a:t>
          </a:r>
          <a:endParaRPr lang="es-EC" sz="1400" dirty="0">
            <a:latin typeface="Arial" panose="020B0604020202020204" pitchFamily="34" charset="0"/>
            <a:cs typeface="Arial" panose="020B0604020202020204" pitchFamily="34" charset="0"/>
          </a:endParaRPr>
        </a:p>
      </dgm:t>
    </dgm:pt>
    <dgm:pt modelId="{68CD1F9A-23BB-4014-AA05-F2BAE6130EE3}" type="parTrans" cxnId="{AFB249A5-F85B-4500-81E0-1C03A04C4CB7}">
      <dgm:prSet/>
      <dgm:spPr/>
      <dgm:t>
        <a:bodyPr/>
        <a:lstStyle/>
        <a:p>
          <a:endParaRPr lang="es-EC">
            <a:latin typeface="Arial" panose="020B0604020202020204" pitchFamily="34" charset="0"/>
            <a:cs typeface="Arial" panose="020B0604020202020204" pitchFamily="34" charset="0"/>
          </a:endParaRPr>
        </a:p>
      </dgm:t>
    </dgm:pt>
    <dgm:pt modelId="{F1047DD8-2C4C-42E4-ABF2-84D4703D64BE}" type="sibTrans" cxnId="{AFB249A5-F85B-4500-81E0-1C03A04C4CB7}">
      <dgm:prSet/>
      <dgm:spPr/>
      <dgm:t>
        <a:bodyPr/>
        <a:lstStyle/>
        <a:p>
          <a:endParaRPr lang="es-EC">
            <a:latin typeface="Arial" panose="020B0604020202020204" pitchFamily="34" charset="0"/>
            <a:cs typeface="Arial" panose="020B0604020202020204" pitchFamily="34" charset="0"/>
          </a:endParaRPr>
        </a:p>
      </dgm:t>
    </dgm:pt>
    <dgm:pt modelId="{D6F0F251-E939-4491-AB4A-35B622E7945B}">
      <dgm:prSet phldrT="[Texto]" custT="1"/>
      <dgm:spPr/>
      <dgm:t>
        <a:bodyPr/>
        <a:lstStyle/>
        <a:p>
          <a:r>
            <a:rPr lang="es-EC"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ESPECÍFICOS</a:t>
          </a:r>
          <a:endParaRPr lang="es-EC"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8179143-B631-49ED-8B67-DBDB48A65B16}" type="parTrans" cxnId="{6ACADB9B-E7B6-4000-A56E-E603BDB53BFE}">
      <dgm:prSet/>
      <dgm:spPr/>
      <dgm:t>
        <a:bodyPr/>
        <a:lstStyle/>
        <a:p>
          <a:endParaRPr lang="es-EC">
            <a:latin typeface="Arial" panose="020B0604020202020204" pitchFamily="34" charset="0"/>
            <a:cs typeface="Arial" panose="020B0604020202020204" pitchFamily="34" charset="0"/>
          </a:endParaRPr>
        </a:p>
      </dgm:t>
    </dgm:pt>
    <dgm:pt modelId="{3D0776AC-92C5-4D5C-B387-A557D2C80393}" type="sibTrans" cxnId="{6ACADB9B-E7B6-4000-A56E-E603BDB53BFE}">
      <dgm:prSet/>
      <dgm:spPr/>
      <dgm:t>
        <a:bodyPr/>
        <a:lstStyle/>
        <a:p>
          <a:endParaRPr lang="es-EC">
            <a:latin typeface="Arial" panose="020B0604020202020204" pitchFamily="34" charset="0"/>
            <a:cs typeface="Arial" panose="020B0604020202020204" pitchFamily="34" charset="0"/>
          </a:endParaRPr>
        </a:p>
      </dgm:t>
    </dgm:pt>
    <dgm:pt modelId="{0A6006B4-42B0-40BE-8CCC-A9153D5224D9}">
      <dgm:prSet phldrT="[Texto]" custT="1"/>
      <dgm:spPr/>
      <dgm:t>
        <a:bodyPr/>
        <a:lstStyle/>
        <a:p>
          <a:pPr>
            <a:lnSpc>
              <a:spcPct val="100000"/>
            </a:lnSpc>
          </a:pPr>
          <a:r>
            <a:rPr lang="es-ES" sz="1600" dirty="0" smtClean="0">
              <a:latin typeface="Arial" panose="020B0604020202020204" pitchFamily="34" charset="0"/>
              <a:cs typeface="Arial" panose="020B0604020202020204" pitchFamily="34" charset="0"/>
            </a:rPr>
            <a:t>Determinar las principales teorías de soporte y el estado actual del gobierno corporativo en el país que ayudaran al desarrollo de la investigación.</a:t>
          </a:r>
          <a:endParaRPr lang="es-EC" sz="1600" dirty="0">
            <a:latin typeface="Arial" panose="020B0604020202020204" pitchFamily="34" charset="0"/>
            <a:cs typeface="Arial" panose="020B0604020202020204" pitchFamily="34" charset="0"/>
          </a:endParaRPr>
        </a:p>
      </dgm:t>
    </dgm:pt>
    <dgm:pt modelId="{B06D4F7B-D058-4C43-9882-5139AC6EE743}" type="parTrans" cxnId="{CA7D826C-AD2D-41CC-8508-04703A31317F}">
      <dgm:prSet/>
      <dgm:spPr/>
      <dgm:t>
        <a:bodyPr/>
        <a:lstStyle/>
        <a:p>
          <a:endParaRPr lang="es-EC">
            <a:latin typeface="Arial" panose="020B0604020202020204" pitchFamily="34" charset="0"/>
            <a:cs typeface="Arial" panose="020B0604020202020204" pitchFamily="34" charset="0"/>
          </a:endParaRPr>
        </a:p>
      </dgm:t>
    </dgm:pt>
    <dgm:pt modelId="{161F0ED6-536D-4D90-9442-841625CE0639}" type="sibTrans" cxnId="{CA7D826C-AD2D-41CC-8508-04703A31317F}">
      <dgm:prSet/>
      <dgm:spPr/>
      <dgm:t>
        <a:bodyPr/>
        <a:lstStyle/>
        <a:p>
          <a:endParaRPr lang="es-EC">
            <a:latin typeface="Arial" panose="020B0604020202020204" pitchFamily="34" charset="0"/>
            <a:cs typeface="Arial" panose="020B0604020202020204" pitchFamily="34" charset="0"/>
          </a:endParaRPr>
        </a:p>
      </dgm:t>
    </dgm:pt>
    <dgm:pt modelId="{278F994D-2A12-44E2-9DF8-0808156BE669}">
      <dgm:prSet custT="1"/>
      <dgm:spPr/>
      <dgm:t>
        <a:bodyPr/>
        <a:lstStyle/>
        <a:p>
          <a:pPr>
            <a:lnSpc>
              <a:spcPct val="100000"/>
            </a:lnSpc>
          </a:pPr>
          <a:r>
            <a:rPr lang="es-ES" sz="1600" dirty="0" smtClean="0">
              <a:latin typeface="Arial" panose="020B0604020202020204" pitchFamily="34" charset="0"/>
              <a:cs typeface="Arial" panose="020B0604020202020204" pitchFamily="34" charset="0"/>
            </a:rPr>
            <a:t>Identificar la existencia del gobierno corporativo en las COAC’s a través de la realización de la encuesta sobre los lineamientos para un código latinoamericano de gobierno corporativo y las fluctuaciones de sus principales indicadores financieros.</a:t>
          </a:r>
          <a:endParaRPr lang="es-EC" sz="1600" dirty="0">
            <a:latin typeface="Arial" panose="020B0604020202020204" pitchFamily="34" charset="0"/>
            <a:cs typeface="Arial" panose="020B0604020202020204" pitchFamily="34" charset="0"/>
          </a:endParaRPr>
        </a:p>
      </dgm:t>
    </dgm:pt>
    <dgm:pt modelId="{50870008-224F-423E-965A-576CAE0E78E9}" type="parTrans" cxnId="{A08BD434-2121-45CE-B0A8-7EF4EC6FA247}">
      <dgm:prSet/>
      <dgm:spPr/>
      <dgm:t>
        <a:bodyPr/>
        <a:lstStyle/>
        <a:p>
          <a:endParaRPr lang="es-EC">
            <a:latin typeface="Arial" panose="020B0604020202020204" pitchFamily="34" charset="0"/>
            <a:cs typeface="Arial" panose="020B0604020202020204" pitchFamily="34" charset="0"/>
          </a:endParaRPr>
        </a:p>
      </dgm:t>
    </dgm:pt>
    <dgm:pt modelId="{BEC00298-2F1F-4109-B5C6-45EEF2BA44FC}" type="sibTrans" cxnId="{A08BD434-2121-45CE-B0A8-7EF4EC6FA247}">
      <dgm:prSet/>
      <dgm:spPr/>
      <dgm:t>
        <a:bodyPr/>
        <a:lstStyle/>
        <a:p>
          <a:endParaRPr lang="es-EC">
            <a:latin typeface="Arial" panose="020B0604020202020204" pitchFamily="34" charset="0"/>
            <a:cs typeface="Arial" panose="020B0604020202020204" pitchFamily="34" charset="0"/>
          </a:endParaRPr>
        </a:p>
      </dgm:t>
    </dgm:pt>
    <dgm:pt modelId="{B868E338-B507-4F6D-B55F-57E3014D723C}">
      <dgm:prSet custT="1"/>
      <dgm:spPr/>
      <dgm:t>
        <a:bodyPr/>
        <a:lstStyle/>
        <a:p>
          <a:pPr>
            <a:lnSpc>
              <a:spcPct val="100000"/>
            </a:lnSpc>
          </a:pPr>
          <a:r>
            <a:rPr lang="es-ES" sz="1600" dirty="0" smtClean="0">
              <a:latin typeface="Arial" panose="020B0604020202020204" pitchFamily="34" charset="0"/>
              <a:cs typeface="Arial" panose="020B0604020202020204" pitchFamily="34" charset="0"/>
            </a:rPr>
            <a:t>Analizar los tres principales órganos internos de una cooperativa en las cinco grandes áreas de gobierno corporativo para dar respuesta a sus riesgos financieros.</a:t>
          </a:r>
          <a:endParaRPr lang="es-EC" sz="1600" dirty="0">
            <a:latin typeface="Arial" panose="020B0604020202020204" pitchFamily="34" charset="0"/>
            <a:cs typeface="Arial" panose="020B0604020202020204" pitchFamily="34" charset="0"/>
          </a:endParaRPr>
        </a:p>
      </dgm:t>
    </dgm:pt>
    <dgm:pt modelId="{2BA8AB1E-08FF-468C-833E-8AB02B865257}" type="parTrans" cxnId="{78A8BA0A-E106-41E4-8584-719E78AA6FEB}">
      <dgm:prSet/>
      <dgm:spPr/>
      <dgm:t>
        <a:bodyPr/>
        <a:lstStyle/>
        <a:p>
          <a:endParaRPr lang="es-EC">
            <a:latin typeface="Arial" panose="020B0604020202020204" pitchFamily="34" charset="0"/>
            <a:cs typeface="Arial" panose="020B0604020202020204" pitchFamily="34" charset="0"/>
          </a:endParaRPr>
        </a:p>
      </dgm:t>
    </dgm:pt>
    <dgm:pt modelId="{4DB71385-AB1D-43D7-8DB6-0A17778696E6}" type="sibTrans" cxnId="{78A8BA0A-E106-41E4-8584-719E78AA6FEB}">
      <dgm:prSet/>
      <dgm:spPr/>
      <dgm:t>
        <a:bodyPr/>
        <a:lstStyle/>
        <a:p>
          <a:endParaRPr lang="es-EC">
            <a:latin typeface="Arial" panose="020B0604020202020204" pitchFamily="34" charset="0"/>
            <a:cs typeface="Arial" panose="020B0604020202020204" pitchFamily="34" charset="0"/>
          </a:endParaRPr>
        </a:p>
      </dgm:t>
    </dgm:pt>
    <dgm:pt modelId="{B2F7F292-4AF5-4FA5-9FBF-67FDEC470BBC}">
      <dgm:prSet custT="1"/>
      <dgm:spPr/>
      <dgm:t>
        <a:bodyPr/>
        <a:lstStyle/>
        <a:p>
          <a:pPr>
            <a:lnSpc>
              <a:spcPct val="100000"/>
            </a:lnSpc>
          </a:pPr>
          <a:r>
            <a:rPr lang="es-ES" sz="1600" dirty="0" smtClean="0">
              <a:latin typeface="Arial" panose="020B0604020202020204" pitchFamily="34" charset="0"/>
              <a:cs typeface="Arial" panose="020B0604020202020204" pitchFamily="34" charset="0"/>
            </a:rPr>
            <a:t>Proponer la implementación de los lineamientos para un código latinoamericano de gobierno corporativo para disminuir el riesgo financiero en las cooperativas de ahorro y crédito. </a:t>
          </a:r>
          <a:endParaRPr lang="es-EC" sz="1600" dirty="0">
            <a:latin typeface="Arial" panose="020B0604020202020204" pitchFamily="34" charset="0"/>
            <a:cs typeface="Arial" panose="020B0604020202020204" pitchFamily="34" charset="0"/>
          </a:endParaRPr>
        </a:p>
      </dgm:t>
    </dgm:pt>
    <dgm:pt modelId="{2B616DAC-3E65-44E0-8A6E-E874D8FD32EA}" type="parTrans" cxnId="{2B4B638A-7158-4B44-8B38-D3C543760368}">
      <dgm:prSet/>
      <dgm:spPr/>
      <dgm:t>
        <a:bodyPr/>
        <a:lstStyle/>
        <a:p>
          <a:endParaRPr lang="es-EC">
            <a:latin typeface="Arial" panose="020B0604020202020204" pitchFamily="34" charset="0"/>
            <a:cs typeface="Arial" panose="020B0604020202020204" pitchFamily="34" charset="0"/>
          </a:endParaRPr>
        </a:p>
      </dgm:t>
    </dgm:pt>
    <dgm:pt modelId="{68FE4D6D-9CCA-4CAA-A89E-EFBA932D080D}" type="sibTrans" cxnId="{2B4B638A-7158-4B44-8B38-D3C543760368}">
      <dgm:prSet/>
      <dgm:spPr/>
      <dgm:t>
        <a:bodyPr/>
        <a:lstStyle/>
        <a:p>
          <a:endParaRPr lang="es-EC">
            <a:latin typeface="Arial" panose="020B0604020202020204" pitchFamily="34" charset="0"/>
            <a:cs typeface="Arial" panose="020B0604020202020204" pitchFamily="34" charset="0"/>
          </a:endParaRPr>
        </a:p>
      </dgm:t>
    </dgm:pt>
    <dgm:pt modelId="{C69A4D8F-8758-4D14-82A0-6463B4560B42}" type="pres">
      <dgm:prSet presAssocID="{43574980-EB5D-4C25-B719-B736BCAD556A}" presName="Name0" presStyleCnt="0">
        <dgm:presLayoutVars>
          <dgm:dir/>
          <dgm:animLvl val="lvl"/>
          <dgm:resizeHandles val="exact"/>
        </dgm:presLayoutVars>
      </dgm:prSet>
      <dgm:spPr/>
      <dgm:t>
        <a:bodyPr/>
        <a:lstStyle/>
        <a:p>
          <a:endParaRPr lang="es-EC"/>
        </a:p>
      </dgm:t>
    </dgm:pt>
    <dgm:pt modelId="{FE306966-C8BB-4530-B553-2C804BC9BBF2}" type="pres">
      <dgm:prSet presAssocID="{51953E85-B590-4413-9775-B6D3E61D6BDF}" presName="linNode" presStyleCnt="0"/>
      <dgm:spPr/>
    </dgm:pt>
    <dgm:pt modelId="{9AD5610C-51D6-4062-8B47-DCE6360A6E38}" type="pres">
      <dgm:prSet presAssocID="{51953E85-B590-4413-9775-B6D3E61D6BDF}" presName="parTx" presStyleLbl="revTx" presStyleIdx="0" presStyleCnt="3" custScaleX="57970" custScaleY="213039" custLinFactNeighborX="-74914" custLinFactNeighborY="-47461">
        <dgm:presLayoutVars>
          <dgm:chMax val="1"/>
          <dgm:bulletEnabled val="1"/>
        </dgm:presLayoutVars>
      </dgm:prSet>
      <dgm:spPr/>
      <dgm:t>
        <a:bodyPr/>
        <a:lstStyle/>
        <a:p>
          <a:endParaRPr lang="es-EC"/>
        </a:p>
      </dgm:t>
    </dgm:pt>
    <dgm:pt modelId="{BE8110D6-8DA0-4CB6-A3E5-126C83AAB0E7}" type="pres">
      <dgm:prSet presAssocID="{51953E85-B590-4413-9775-B6D3E61D6BDF}" presName="bracket" presStyleLbl="parChTrans1D1" presStyleIdx="0" presStyleCnt="3" custLinFactX="95796" custLinFactNeighborX="100000" custLinFactNeighborY="-33235"/>
      <dgm:spPr/>
    </dgm:pt>
    <dgm:pt modelId="{7BABBECB-1D19-4885-A86D-65798E768C95}" type="pres">
      <dgm:prSet presAssocID="{51953E85-B590-4413-9775-B6D3E61D6BDF}" presName="spH" presStyleCnt="0"/>
      <dgm:spPr/>
    </dgm:pt>
    <dgm:pt modelId="{1DE226C9-617A-453B-8040-AB862740E940}" type="pres">
      <dgm:prSet presAssocID="{51953E85-B590-4413-9775-B6D3E61D6BDF}" presName="desTx" presStyleLbl="node1" presStyleIdx="0" presStyleCnt="3" custScaleX="34845" custScaleY="103532" custLinFactX="6436" custLinFactNeighborX="100000" custLinFactNeighborY="-38475">
        <dgm:presLayoutVars>
          <dgm:bulletEnabled val="1"/>
        </dgm:presLayoutVars>
      </dgm:prSet>
      <dgm:spPr/>
      <dgm:t>
        <a:bodyPr/>
        <a:lstStyle/>
        <a:p>
          <a:endParaRPr lang="es-EC"/>
        </a:p>
      </dgm:t>
    </dgm:pt>
    <dgm:pt modelId="{EA5C86DD-AD5D-4C49-9BEE-10AF85F58D41}" type="pres">
      <dgm:prSet presAssocID="{DC460FAF-C07A-4A41-8B64-9F268ECC00C8}" presName="spV" presStyleCnt="0"/>
      <dgm:spPr/>
    </dgm:pt>
    <dgm:pt modelId="{15630766-CBD6-487D-A18A-C3260EC018B1}" type="pres">
      <dgm:prSet presAssocID="{CBDDD83A-0D0B-4610-8A04-89B447D4B53F}" presName="linNode" presStyleCnt="0"/>
      <dgm:spPr/>
    </dgm:pt>
    <dgm:pt modelId="{F2A93225-2202-45BD-888E-50FFAE35BE7E}" type="pres">
      <dgm:prSet presAssocID="{CBDDD83A-0D0B-4610-8A04-89B447D4B53F}" presName="parTx" presStyleLbl="revTx" presStyleIdx="1" presStyleCnt="3" custScaleX="57970" custScaleY="173016" custLinFactNeighborX="-65655" custLinFactNeighborY="-61840">
        <dgm:presLayoutVars>
          <dgm:chMax val="1"/>
          <dgm:bulletEnabled val="1"/>
        </dgm:presLayoutVars>
      </dgm:prSet>
      <dgm:spPr/>
      <dgm:t>
        <a:bodyPr/>
        <a:lstStyle/>
        <a:p>
          <a:endParaRPr lang="es-EC"/>
        </a:p>
      </dgm:t>
    </dgm:pt>
    <dgm:pt modelId="{C105EDE0-DB17-432D-BEFE-43D70A5D8BE9}" type="pres">
      <dgm:prSet presAssocID="{CBDDD83A-0D0B-4610-8A04-89B447D4B53F}" presName="bracket" presStyleLbl="parChTrans1D1" presStyleIdx="1" presStyleCnt="3" custScaleX="96721" custScaleY="105026" custLinFactX="79994" custLinFactNeighborX="100000" custLinFactNeighborY="-35094"/>
      <dgm:spPr/>
    </dgm:pt>
    <dgm:pt modelId="{F6DFE346-A2B9-4576-9B77-70CAF1227F1F}" type="pres">
      <dgm:prSet presAssocID="{CBDDD83A-0D0B-4610-8A04-89B447D4B53F}" presName="spH" presStyleCnt="0"/>
      <dgm:spPr/>
    </dgm:pt>
    <dgm:pt modelId="{FC2DA0F5-E03E-4B6A-9889-8187E5191D3B}" type="pres">
      <dgm:prSet presAssocID="{CBDDD83A-0D0B-4610-8A04-89B447D4B53F}" presName="desTx" presStyleLbl="node1" presStyleIdx="1" presStyleCnt="3" custScaleY="128357" custLinFactX="7541" custLinFactNeighborX="100000" custLinFactNeighborY="-38706">
        <dgm:presLayoutVars>
          <dgm:bulletEnabled val="1"/>
        </dgm:presLayoutVars>
      </dgm:prSet>
      <dgm:spPr/>
      <dgm:t>
        <a:bodyPr/>
        <a:lstStyle/>
        <a:p>
          <a:endParaRPr lang="es-EC"/>
        </a:p>
      </dgm:t>
    </dgm:pt>
    <dgm:pt modelId="{F9D2DDDF-AC38-4019-AD2C-B143C4F4889C}" type="pres">
      <dgm:prSet presAssocID="{9A472968-BF6A-464B-8BF8-794098554AD6}" presName="spV" presStyleCnt="0"/>
      <dgm:spPr/>
    </dgm:pt>
    <dgm:pt modelId="{1962C4E2-AA2B-47D9-A957-692A268B84A6}" type="pres">
      <dgm:prSet presAssocID="{D6F0F251-E939-4491-AB4A-35B622E7945B}" presName="linNode" presStyleCnt="0"/>
      <dgm:spPr/>
    </dgm:pt>
    <dgm:pt modelId="{A7EF6AB5-BF16-4722-8CED-8A6190B86C94}" type="pres">
      <dgm:prSet presAssocID="{D6F0F251-E939-4491-AB4A-35B622E7945B}" presName="parTx" presStyleLbl="revTx" presStyleIdx="2" presStyleCnt="3" custScaleX="57970" custScaleY="134887" custLinFactNeighborX="-86608" custLinFactNeighborY="-38983">
        <dgm:presLayoutVars>
          <dgm:chMax val="1"/>
          <dgm:bulletEnabled val="1"/>
        </dgm:presLayoutVars>
      </dgm:prSet>
      <dgm:spPr/>
      <dgm:t>
        <a:bodyPr/>
        <a:lstStyle/>
        <a:p>
          <a:endParaRPr lang="es-EC"/>
        </a:p>
      </dgm:t>
    </dgm:pt>
    <dgm:pt modelId="{75CC7BC7-A355-45EF-BFC1-315AA4589F46}" type="pres">
      <dgm:prSet presAssocID="{D6F0F251-E939-4491-AB4A-35B622E7945B}" presName="bracket" presStyleLbl="parChTrans1D1" presStyleIdx="2" presStyleCnt="3" custLinFactX="79994" custLinFactNeighborX="100000" custLinFactNeighborY="-4658"/>
      <dgm:spPr/>
    </dgm:pt>
    <dgm:pt modelId="{16B2542E-DA33-404A-852E-8FDAB1D3985D}" type="pres">
      <dgm:prSet presAssocID="{D6F0F251-E939-4491-AB4A-35B622E7945B}" presName="spH" presStyleCnt="0"/>
      <dgm:spPr/>
    </dgm:pt>
    <dgm:pt modelId="{008FB472-0FAF-4D0B-91DE-3A7478958619}" type="pres">
      <dgm:prSet presAssocID="{D6F0F251-E939-4491-AB4A-35B622E7945B}" presName="desTx" presStyleLbl="node1" presStyleIdx="2" presStyleCnt="3" custScaleY="94269" custLinFactX="7311" custLinFactNeighborX="100000" custLinFactNeighborY="-5326">
        <dgm:presLayoutVars>
          <dgm:bulletEnabled val="1"/>
        </dgm:presLayoutVars>
      </dgm:prSet>
      <dgm:spPr/>
      <dgm:t>
        <a:bodyPr/>
        <a:lstStyle/>
        <a:p>
          <a:endParaRPr lang="es-EC"/>
        </a:p>
      </dgm:t>
    </dgm:pt>
  </dgm:ptLst>
  <dgm:cxnLst>
    <dgm:cxn modelId="{DC7D39AE-FE17-4BAE-B21E-789A351CE862}" type="presOf" srcId="{51953E85-B590-4413-9775-B6D3E61D6BDF}" destId="{9AD5610C-51D6-4062-8B47-DCE6360A6E38}" srcOrd="0" destOrd="0" presId="urn:diagrams.loki3.com/BracketList+Icon"/>
    <dgm:cxn modelId="{1ADFFF2F-0BF1-4F33-B2F1-E070EC53B4FB}" srcId="{43574980-EB5D-4C25-B719-B736BCAD556A}" destId="{51953E85-B590-4413-9775-B6D3E61D6BDF}" srcOrd="0" destOrd="0" parTransId="{F09C4F8C-7FBF-4873-B630-F5A57380689E}" sibTransId="{DC460FAF-C07A-4A41-8B64-9F268ECC00C8}"/>
    <dgm:cxn modelId="{27F22342-321E-42E1-AFDF-B4F4898BBF9D}" type="presOf" srcId="{D6F0F251-E939-4491-AB4A-35B622E7945B}" destId="{A7EF6AB5-BF16-4722-8CED-8A6190B86C94}" srcOrd="0" destOrd="0" presId="urn:diagrams.loki3.com/BracketList+Icon"/>
    <dgm:cxn modelId="{7C214D4E-3BD6-4835-AFF7-2F619AEF9619}" type="presOf" srcId="{CBDDD83A-0D0B-4610-8A04-89B447D4B53F}" destId="{F2A93225-2202-45BD-888E-50FFAE35BE7E}" srcOrd="0" destOrd="0" presId="urn:diagrams.loki3.com/BracketList+Icon"/>
    <dgm:cxn modelId="{AFB249A5-F85B-4500-81E0-1C03A04C4CB7}" srcId="{CBDDD83A-0D0B-4610-8A04-89B447D4B53F}" destId="{954BE0A8-B1FD-428C-810B-BE0E5F177201}" srcOrd="0" destOrd="0" parTransId="{68CD1F9A-23BB-4014-AA05-F2BAE6130EE3}" sibTransId="{F1047DD8-2C4C-42E4-ABF2-84D4703D64BE}"/>
    <dgm:cxn modelId="{B209EDCE-E364-44FC-889B-8BD3ABCDECF2}" srcId="{43574980-EB5D-4C25-B719-B736BCAD556A}" destId="{CBDDD83A-0D0B-4610-8A04-89B447D4B53F}" srcOrd="1" destOrd="0" parTransId="{59FD791E-E79E-471B-9601-BD86CE3FA7BB}" sibTransId="{9A472968-BF6A-464B-8BF8-794098554AD6}"/>
    <dgm:cxn modelId="{6ACADB9B-E7B6-4000-A56E-E603BDB53BFE}" srcId="{43574980-EB5D-4C25-B719-B736BCAD556A}" destId="{D6F0F251-E939-4491-AB4A-35B622E7945B}" srcOrd="2" destOrd="0" parTransId="{D8179143-B631-49ED-8B67-DBDB48A65B16}" sibTransId="{3D0776AC-92C5-4D5C-B387-A557D2C80393}"/>
    <dgm:cxn modelId="{206B18C7-2074-4292-B963-61E72268172A}" type="presOf" srcId="{278F994D-2A12-44E2-9DF8-0808156BE669}" destId="{008FB472-0FAF-4D0B-91DE-3A7478958619}" srcOrd="0" destOrd="1" presId="urn:diagrams.loki3.com/BracketList+Icon"/>
    <dgm:cxn modelId="{A08BD434-2121-45CE-B0A8-7EF4EC6FA247}" srcId="{D6F0F251-E939-4491-AB4A-35B622E7945B}" destId="{278F994D-2A12-44E2-9DF8-0808156BE669}" srcOrd="1" destOrd="0" parTransId="{50870008-224F-423E-965A-576CAE0E78E9}" sibTransId="{BEC00298-2F1F-4109-B5C6-45EEF2BA44FC}"/>
    <dgm:cxn modelId="{CA7D826C-AD2D-41CC-8508-04703A31317F}" srcId="{D6F0F251-E939-4491-AB4A-35B622E7945B}" destId="{0A6006B4-42B0-40BE-8CCC-A9153D5224D9}" srcOrd="0" destOrd="0" parTransId="{B06D4F7B-D058-4C43-9882-5139AC6EE743}" sibTransId="{161F0ED6-536D-4D90-9442-841625CE0639}"/>
    <dgm:cxn modelId="{2B4B638A-7158-4B44-8B38-D3C543760368}" srcId="{D6F0F251-E939-4491-AB4A-35B622E7945B}" destId="{B2F7F292-4AF5-4FA5-9FBF-67FDEC470BBC}" srcOrd="3" destOrd="0" parTransId="{2B616DAC-3E65-44E0-8A6E-E874D8FD32EA}" sibTransId="{68FE4D6D-9CCA-4CAA-A89E-EFBA932D080D}"/>
    <dgm:cxn modelId="{F395807D-2318-4DBF-B898-E72DF53461CE}" type="presOf" srcId="{0A6006B4-42B0-40BE-8CCC-A9153D5224D9}" destId="{008FB472-0FAF-4D0B-91DE-3A7478958619}" srcOrd="0" destOrd="0" presId="urn:diagrams.loki3.com/BracketList+Icon"/>
    <dgm:cxn modelId="{A1717292-A6ED-46A6-9530-622B5DCB6925}" type="presOf" srcId="{B2F7F292-4AF5-4FA5-9FBF-67FDEC470BBC}" destId="{008FB472-0FAF-4D0B-91DE-3A7478958619}" srcOrd="0" destOrd="3" presId="urn:diagrams.loki3.com/BracketList+Icon"/>
    <dgm:cxn modelId="{A2F3B720-C409-4EAF-85AA-3D32CF068033}" type="presOf" srcId="{954BE0A8-B1FD-428C-810B-BE0E5F177201}" destId="{FC2DA0F5-E03E-4B6A-9889-8187E5191D3B}" srcOrd="0" destOrd="0" presId="urn:diagrams.loki3.com/BracketList+Icon"/>
    <dgm:cxn modelId="{13EA84CC-B189-49CD-9281-28F4D124DE0D}" type="presOf" srcId="{43574980-EB5D-4C25-B719-B736BCAD556A}" destId="{C69A4D8F-8758-4D14-82A0-6463B4560B42}" srcOrd="0" destOrd="0" presId="urn:diagrams.loki3.com/BracketList+Icon"/>
    <dgm:cxn modelId="{91A65840-6036-4C2F-84B7-D45AD52B5CBF}" type="presOf" srcId="{B868E338-B507-4F6D-B55F-57E3014D723C}" destId="{008FB472-0FAF-4D0B-91DE-3A7478958619}" srcOrd="0" destOrd="2" presId="urn:diagrams.loki3.com/BracketList+Icon"/>
    <dgm:cxn modelId="{78A8BA0A-E106-41E4-8584-719E78AA6FEB}" srcId="{D6F0F251-E939-4491-AB4A-35B622E7945B}" destId="{B868E338-B507-4F6D-B55F-57E3014D723C}" srcOrd="2" destOrd="0" parTransId="{2BA8AB1E-08FF-468C-833E-8AB02B865257}" sibTransId="{4DB71385-AB1D-43D7-8DB6-0A17778696E6}"/>
    <dgm:cxn modelId="{20F5C58C-363A-4578-A743-C91A6241B4C3}" type="presOf" srcId="{036430BE-0D39-4C82-A535-C1E815548A90}" destId="{1DE226C9-617A-453B-8040-AB862740E940}" srcOrd="0" destOrd="0" presId="urn:diagrams.loki3.com/BracketList+Icon"/>
    <dgm:cxn modelId="{BE5975C1-7463-4AAB-B1E9-C0B239114B63}" srcId="{51953E85-B590-4413-9775-B6D3E61D6BDF}" destId="{036430BE-0D39-4C82-A535-C1E815548A90}" srcOrd="0" destOrd="0" parTransId="{A4153E34-86F8-4CBC-969F-8A371AF2CEF3}" sibTransId="{AD98007F-8B34-46F2-ADB9-46524AC8BE9B}"/>
    <dgm:cxn modelId="{7FC34B57-A994-4193-8F47-BB041FD4395D}" type="presParOf" srcId="{C69A4D8F-8758-4D14-82A0-6463B4560B42}" destId="{FE306966-C8BB-4530-B553-2C804BC9BBF2}" srcOrd="0" destOrd="0" presId="urn:diagrams.loki3.com/BracketList+Icon"/>
    <dgm:cxn modelId="{89673863-5F26-48F7-8039-BABEF43239B9}" type="presParOf" srcId="{FE306966-C8BB-4530-B553-2C804BC9BBF2}" destId="{9AD5610C-51D6-4062-8B47-DCE6360A6E38}" srcOrd="0" destOrd="0" presId="urn:diagrams.loki3.com/BracketList+Icon"/>
    <dgm:cxn modelId="{77E5AF8F-81C6-481A-A11B-5B6830DEC21A}" type="presParOf" srcId="{FE306966-C8BB-4530-B553-2C804BC9BBF2}" destId="{BE8110D6-8DA0-4CB6-A3E5-126C83AAB0E7}" srcOrd="1" destOrd="0" presId="urn:diagrams.loki3.com/BracketList+Icon"/>
    <dgm:cxn modelId="{83F902C4-2950-421F-B3E4-824D0E8AF8DD}" type="presParOf" srcId="{FE306966-C8BB-4530-B553-2C804BC9BBF2}" destId="{7BABBECB-1D19-4885-A86D-65798E768C95}" srcOrd="2" destOrd="0" presId="urn:diagrams.loki3.com/BracketList+Icon"/>
    <dgm:cxn modelId="{B2B2BF9D-FECF-4646-B425-90945C222773}" type="presParOf" srcId="{FE306966-C8BB-4530-B553-2C804BC9BBF2}" destId="{1DE226C9-617A-453B-8040-AB862740E940}" srcOrd="3" destOrd="0" presId="urn:diagrams.loki3.com/BracketList+Icon"/>
    <dgm:cxn modelId="{3D0D5159-B25E-4933-8108-867C9E8FB69F}" type="presParOf" srcId="{C69A4D8F-8758-4D14-82A0-6463B4560B42}" destId="{EA5C86DD-AD5D-4C49-9BEE-10AF85F58D41}" srcOrd="1" destOrd="0" presId="urn:diagrams.loki3.com/BracketList+Icon"/>
    <dgm:cxn modelId="{FCB1725F-502C-485A-82B6-8F4656F44169}" type="presParOf" srcId="{C69A4D8F-8758-4D14-82A0-6463B4560B42}" destId="{15630766-CBD6-487D-A18A-C3260EC018B1}" srcOrd="2" destOrd="0" presId="urn:diagrams.loki3.com/BracketList+Icon"/>
    <dgm:cxn modelId="{A7E6A1B5-A473-4BCE-9A08-0052B27C20B4}" type="presParOf" srcId="{15630766-CBD6-487D-A18A-C3260EC018B1}" destId="{F2A93225-2202-45BD-888E-50FFAE35BE7E}" srcOrd="0" destOrd="0" presId="urn:diagrams.loki3.com/BracketList+Icon"/>
    <dgm:cxn modelId="{E7AA9CAC-778C-4996-AB08-B9363ADB0482}" type="presParOf" srcId="{15630766-CBD6-487D-A18A-C3260EC018B1}" destId="{C105EDE0-DB17-432D-BEFE-43D70A5D8BE9}" srcOrd="1" destOrd="0" presId="urn:diagrams.loki3.com/BracketList+Icon"/>
    <dgm:cxn modelId="{C761E450-D285-4871-8340-F80CA99FF0EC}" type="presParOf" srcId="{15630766-CBD6-487D-A18A-C3260EC018B1}" destId="{F6DFE346-A2B9-4576-9B77-70CAF1227F1F}" srcOrd="2" destOrd="0" presId="urn:diagrams.loki3.com/BracketList+Icon"/>
    <dgm:cxn modelId="{DD228F77-FE8E-4C6E-A33D-6CDFD484C919}" type="presParOf" srcId="{15630766-CBD6-487D-A18A-C3260EC018B1}" destId="{FC2DA0F5-E03E-4B6A-9889-8187E5191D3B}" srcOrd="3" destOrd="0" presId="urn:diagrams.loki3.com/BracketList+Icon"/>
    <dgm:cxn modelId="{358865A5-2D9E-4F45-8714-0BD063073A25}" type="presParOf" srcId="{C69A4D8F-8758-4D14-82A0-6463B4560B42}" destId="{F9D2DDDF-AC38-4019-AD2C-B143C4F4889C}" srcOrd="3" destOrd="0" presId="urn:diagrams.loki3.com/BracketList+Icon"/>
    <dgm:cxn modelId="{F5270F4B-9D65-4D7E-9206-ABB8C3920508}" type="presParOf" srcId="{C69A4D8F-8758-4D14-82A0-6463B4560B42}" destId="{1962C4E2-AA2B-47D9-A957-692A268B84A6}" srcOrd="4" destOrd="0" presId="urn:diagrams.loki3.com/BracketList+Icon"/>
    <dgm:cxn modelId="{F8CB0CB9-6A98-4150-B176-84EB4F2F6C3C}" type="presParOf" srcId="{1962C4E2-AA2B-47D9-A957-692A268B84A6}" destId="{A7EF6AB5-BF16-4722-8CED-8A6190B86C94}" srcOrd="0" destOrd="0" presId="urn:diagrams.loki3.com/BracketList+Icon"/>
    <dgm:cxn modelId="{F7B0F5FD-7042-405E-AF16-EFE03699F44D}" type="presParOf" srcId="{1962C4E2-AA2B-47D9-A957-692A268B84A6}" destId="{75CC7BC7-A355-45EF-BFC1-315AA4589F46}" srcOrd="1" destOrd="0" presId="urn:diagrams.loki3.com/BracketList+Icon"/>
    <dgm:cxn modelId="{89C30F20-CDCE-4182-A1BE-ABA262CE28AC}" type="presParOf" srcId="{1962C4E2-AA2B-47D9-A957-692A268B84A6}" destId="{16B2542E-DA33-404A-852E-8FDAB1D3985D}" srcOrd="2" destOrd="0" presId="urn:diagrams.loki3.com/BracketList+Icon"/>
    <dgm:cxn modelId="{0FDCDD49-0191-49FB-B5A7-15959F2C859F}" type="presParOf" srcId="{1962C4E2-AA2B-47D9-A957-692A268B84A6}" destId="{008FB472-0FAF-4D0B-91DE-3A7478958619}" srcOrd="3" destOrd="0" presId="urn:diagrams.loki3.com/BracketList+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2584E0D-FDC9-4099-8BE7-92F67CC2883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E242B080-42D8-4AE0-AB8D-83BEB2608885}" type="pres">
      <dgm:prSet presAssocID="{A2584E0D-FDC9-4099-8BE7-92F67CC2883D}" presName="Name0" presStyleCnt="0">
        <dgm:presLayoutVars>
          <dgm:chMax val="7"/>
          <dgm:chPref val="7"/>
          <dgm:dir/>
        </dgm:presLayoutVars>
      </dgm:prSet>
      <dgm:spPr/>
      <dgm:t>
        <a:bodyPr/>
        <a:lstStyle/>
        <a:p>
          <a:endParaRPr lang="es-EC"/>
        </a:p>
      </dgm:t>
    </dgm:pt>
    <dgm:pt modelId="{88395D87-D25C-4B11-8261-91CA82828A7C}" type="pres">
      <dgm:prSet presAssocID="{A2584E0D-FDC9-4099-8BE7-92F67CC2883D}" presName="Name1" presStyleCnt="0"/>
      <dgm:spPr/>
    </dgm:pt>
    <dgm:pt modelId="{99855D2B-38DE-48A1-95E0-86DD4BFD6A00}" type="pres">
      <dgm:prSet presAssocID="{A2584E0D-FDC9-4099-8BE7-92F67CC2883D}" presName="cycle" presStyleCnt="0"/>
      <dgm:spPr/>
    </dgm:pt>
    <dgm:pt modelId="{C2C7D2ED-0ED3-4B26-8EB2-BD23F99B0473}" type="pres">
      <dgm:prSet presAssocID="{A2584E0D-FDC9-4099-8BE7-92F67CC2883D}" presName="srcNode" presStyleLbl="node1" presStyleIdx="0" presStyleCnt="0"/>
      <dgm:spPr/>
    </dgm:pt>
    <dgm:pt modelId="{2AE06548-8415-49E2-BF84-FEC7B7E883B8}" type="pres">
      <dgm:prSet presAssocID="{A2584E0D-FDC9-4099-8BE7-92F67CC2883D}" presName="conn" presStyleLbl="parChTrans1D2" presStyleIdx="0" presStyleCnt="1"/>
      <dgm:spPr/>
      <dgm:t>
        <a:bodyPr/>
        <a:lstStyle/>
        <a:p>
          <a:endParaRPr lang="es-EC"/>
        </a:p>
      </dgm:t>
    </dgm:pt>
    <dgm:pt modelId="{4F633DDC-3CD2-49F2-83C6-089C0C93C233}" type="pres">
      <dgm:prSet presAssocID="{A2584E0D-FDC9-4099-8BE7-92F67CC2883D}" presName="extraNode" presStyleLbl="node1" presStyleIdx="0" presStyleCnt="0"/>
      <dgm:spPr/>
    </dgm:pt>
    <dgm:pt modelId="{5FF990DB-16E5-49E2-9EE6-199D7F42E903}" type="pres">
      <dgm:prSet presAssocID="{A2584E0D-FDC9-4099-8BE7-92F67CC2883D}" presName="dstNode" presStyleLbl="node1" presStyleIdx="0" presStyleCnt="0"/>
      <dgm:spPr/>
    </dgm:pt>
  </dgm:ptLst>
  <dgm:cxnLst>
    <dgm:cxn modelId="{E2BD07B7-B75C-45D1-A10F-B68E1575F3CA}" type="presOf" srcId="{A2584E0D-FDC9-4099-8BE7-92F67CC2883D}" destId="{E242B080-42D8-4AE0-AB8D-83BEB2608885}" srcOrd="0" destOrd="0" presId="urn:microsoft.com/office/officeart/2008/layout/VerticalCurvedList"/>
    <dgm:cxn modelId="{2FF501A6-0C5E-4B66-A6B7-5B60602B40A5}" type="presParOf" srcId="{E242B080-42D8-4AE0-AB8D-83BEB2608885}" destId="{88395D87-D25C-4B11-8261-91CA82828A7C}" srcOrd="0" destOrd="0" presId="urn:microsoft.com/office/officeart/2008/layout/VerticalCurvedList"/>
    <dgm:cxn modelId="{0183A67F-28FB-42A6-B7DA-152E26BDA6B5}" type="presParOf" srcId="{88395D87-D25C-4B11-8261-91CA82828A7C}" destId="{99855D2B-38DE-48A1-95E0-86DD4BFD6A00}" srcOrd="0" destOrd="0" presId="urn:microsoft.com/office/officeart/2008/layout/VerticalCurvedList"/>
    <dgm:cxn modelId="{B3EA37FA-9824-4F32-B240-8E49B484FC74}" type="presParOf" srcId="{99855D2B-38DE-48A1-95E0-86DD4BFD6A00}" destId="{C2C7D2ED-0ED3-4B26-8EB2-BD23F99B0473}" srcOrd="0" destOrd="0" presId="urn:microsoft.com/office/officeart/2008/layout/VerticalCurvedList"/>
    <dgm:cxn modelId="{EBCDB4B6-AF83-4400-BA45-4666355869F3}" type="presParOf" srcId="{99855D2B-38DE-48A1-95E0-86DD4BFD6A00}" destId="{2AE06548-8415-49E2-BF84-FEC7B7E883B8}" srcOrd="1" destOrd="0" presId="urn:microsoft.com/office/officeart/2008/layout/VerticalCurvedList"/>
    <dgm:cxn modelId="{BBEB300F-D421-44A8-B7DF-FD82165D487E}" type="presParOf" srcId="{99855D2B-38DE-48A1-95E0-86DD4BFD6A00}" destId="{4F633DDC-3CD2-49F2-83C6-089C0C93C233}" srcOrd="2" destOrd="0" presId="urn:microsoft.com/office/officeart/2008/layout/VerticalCurvedList"/>
    <dgm:cxn modelId="{477CE64F-7ED4-413F-AA66-E789A821CCCC}" type="presParOf" srcId="{99855D2B-38DE-48A1-95E0-86DD4BFD6A00}" destId="{5FF990DB-16E5-49E2-9EE6-199D7F42E903}" srcOrd="3"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8EC72E-3EFF-4BAE-A883-16EEC203077F}" type="doc">
      <dgm:prSet loTypeId="urn:microsoft.com/office/officeart/2005/8/layout/arrow2" loCatId="process" qsTypeId="urn:microsoft.com/office/officeart/2005/8/quickstyle/simple1" qsCatId="simple" csTypeId="urn:microsoft.com/office/officeart/2005/8/colors/colorful3" csCatId="colorful" phldr="1"/>
      <dgm:spPr/>
    </dgm:pt>
    <dgm:pt modelId="{05795D86-B20F-4749-8B61-DC1B8610733C}">
      <dgm:prSet phldrT="[Texto]"/>
      <dgm:spPr/>
      <dgm:t>
        <a:bodyPr/>
        <a:lstStyle/>
        <a:p>
          <a:r>
            <a:rPr lang="es-EC" dirty="0" smtClean="0">
              <a:latin typeface="Arial" panose="020B0604020202020204" pitchFamily="34" charset="0"/>
              <a:cs typeface="Arial" panose="020B0604020202020204" pitchFamily="34" charset="0"/>
            </a:rPr>
            <a:t>Lineamientos del Banco de Desarrollo de América Latina</a:t>
          </a:r>
          <a:endParaRPr lang="es-EC" dirty="0">
            <a:latin typeface="Arial" panose="020B0604020202020204" pitchFamily="34" charset="0"/>
            <a:cs typeface="Arial" panose="020B0604020202020204" pitchFamily="34" charset="0"/>
          </a:endParaRPr>
        </a:p>
      </dgm:t>
    </dgm:pt>
    <dgm:pt modelId="{3D7A123E-7E05-4429-A9EC-19CA6C8BEA19}" type="parTrans" cxnId="{DA0D83FA-212E-413F-B18D-3EA0F1C6F5C6}">
      <dgm:prSet/>
      <dgm:spPr/>
      <dgm:t>
        <a:bodyPr/>
        <a:lstStyle/>
        <a:p>
          <a:endParaRPr lang="es-EC">
            <a:latin typeface="Arial" panose="020B0604020202020204" pitchFamily="34" charset="0"/>
            <a:cs typeface="Arial" panose="020B0604020202020204" pitchFamily="34" charset="0"/>
          </a:endParaRPr>
        </a:p>
      </dgm:t>
    </dgm:pt>
    <dgm:pt modelId="{E859E9AD-6025-420F-96FA-6FEA30AE5105}" type="sibTrans" cxnId="{DA0D83FA-212E-413F-B18D-3EA0F1C6F5C6}">
      <dgm:prSet/>
      <dgm:spPr/>
      <dgm:t>
        <a:bodyPr/>
        <a:lstStyle/>
        <a:p>
          <a:endParaRPr lang="es-EC">
            <a:latin typeface="Arial" panose="020B0604020202020204" pitchFamily="34" charset="0"/>
            <a:cs typeface="Arial" panose="020B0604020202020204" pitchFamily="34" charset="0"/>
          </a:endParaRPr>
        </a:p>
      </dgm:t>
    </dgm:pt>
    <dgm:pt modelId="{682578C4-3A0F-411D-A43E-75C5D20484C9}">
      <dgm:prSet phldrT="[Texto]"/>
      <dgm:spPr/>
      <dgm:t>
        <a:bodyPr/>
        <a:lstStyle/>
        <a:p>
          <a:r>
            <a:rPr lang="es-EC" dirty="0" smtClean="0">
              <a:latin typeface="Arial" panose="020B0604020202020204" pitchFamily="34" charset="0"/>
              <a:cs typeface="Arial" panose="020B0604020202020204" pitchFamily="34" charset="0"/>
            </a:rPr>
            <a:t>Modelo CAF </a:t>
          </a:r>
        </a:p>
        <a:p>
          <a:r>
            <a:rPr lang="es-EC" dirty="0" smtClean="0">
              <a:latin typeface="Arial" panose="020B0604020202020204" pitchFamily="34" charset="0"/>
              <a:cs typeface="Arial" panose="020B0604020202020204" pitchFamily="34" charset="0"/>
            </a:rPr>
            <a:t>(Corporación Andina de Fomento)</a:t>
          </a:r>
          <a:endParaRPr lang="es-EC" dirty="0">
            <a:latin typeface="Arial" panose="020B0604020202020204" pitchFamily="34" charset="0"/>
            <a:cs typeface="Arial" panose="020B0604020202020204" pitchFamily="34" charset="0"/>
          </a:endParaRPr>
        </a:p>
      </dgm:t>
    </dgm:pt>
    <dgm:pt modelId="{E27218CA-4208-43CB-9008-E7753DCD2089}" type="parTrans" cxnId="{78BD7EEB-F4C2-4405-8289-5058D51678E7}">
      <dgm:prSet/>
      <dgm:spPr/>
      <dgm:t>
        <a:bodyPr/>
        <a:lstStyle/>
        <a:p>
          <a:endParaRPr lang="es-EC">
            <a:latin typeface="Arial" panose="020B0604020202020204" pitchFamily="34" charset="0"/>
            <a:cs typeface="Arial" panose="020B0604020202020204" pitchFamily="34" charset="0"/>
          </a:endParaRPr>
        </a:p>
      </dgm:t>
    </dgm:pt>
    <dgm:pt modelId="{718E6728-C278-4269-AE79-D645A8FCBE60}" type="sibTrans" cxnId="{78BD7EEB-F4C2-4405-8289-5058D51678E7}">
      <dgm:prSet/>
      <dgm:spPr/>
      <dgm:t>
        <a:bodyPr/>
        <a:lstStyle/>
        <a:p>
          <a:endParaRPr lang="es-EC">
            <a:latin typeface="Arial" panose="020B0604020202020204" pitchFamily="34" charset="0"/>
            <a:cs typeface="Arial" panose="020B0604020202020204" pitchFamily="34" charset="0"/>
          </a:endParaRPr>
        </a:p>
      </dgm:t>
    </dgm:pt>
    <dgm:pt modelId="{BB1A3A7B-A4AB-4FF4-8AA0-8814634126D1}">
      <dgm:prSet phldrT="[Texto]"/>
      <dgm:spPr/>
      <dgm:t>
        <a:bodyPr/>
        <a:lstStyle/>
        <a:p>
          <a:r>
            <a:rPr lang="es-EC" dirty="0" smtClean="0">
              <a:latin typeface="Arial" panose="020B0604020202020204" pitchFamily="34" charset="0"/>
              <a:cs typeface="Arial" panose="020B0604020202020204" pitchFamily="34" charset="0"/>
            </a:rPr>
            <a:t>51 medidas</a:t>
          </a:r>
        </a:p>
        <a:p>
          <a:r>
            <a:rPr lang="es-EC" dirty="0" smtClean="0">
              <a:latin typeface="Arial" panose="020B0604020202020204" pitchFamily="34" charset="0"/>
              <a:cs typeface="Arial" panose="020B0604020202020204" pitchFamily="34" charset="0"/>
            </a:rPr>
            <a:t>5 áreas</a:t>
          </a:r>
        </a:p>
        <a:p>
          <a:r>
            <a:rPr lang="es-EC" dirty="0" smtClean="0">
              <a:latin typeface="Arial" panose="020B0604020202020204" pitchFamily="34" charset="0"/>
              <a:cs typeface="Arial" panose="020B0604020202020204" pitchFamily="34" charset="0"/>
            </a:rPr>
            <a:t>133 recomendaciones</a:t>
          </a:r>
          <a:endParaRPr lang="es-EC" dirty="0">
            <a:latin typeface="Arial" panose="020B0604020202020204" pitchFamily="34" charset="0"/>
            <a:cs typeface="Arial" panose="020B0604020202020204" pitchFamily="34" charset="0"/>
          </a:endParaRPr>
        </a:p>
      </dgm:t>
    </dgm:pt>
    <dgm:pt modelId="{120AB08C-21B5-443E-BA24-906AC2FD7988}" type="parTrans" cxnId="{34BB7D3C-A6A9-46F4-BC6C-B8DEDF4A6051}">
      <dgm:prSet/>
      <dgm:spPr/>
      <dgm:t>
        <a:bodyPr/>
        <a:lstStyle/>
        <a:p>
          <a:endParaRPr lang="es-EC">
            <a:latin typeface="Arial" panose="020B0604020202020204" pitchFamily="34" charset="0"/>
            <a:cs typeface="Arial" panose="020B0604020202020204" pitchFamily="34" charset="0"/>
          </a:endParaRPr>
        </a:p>
      </dgm:t>
    </dgm:pt>
    <dgm:pt modelId="{F388095C-5706-42CB-8089-A51EA5D4C4F0}" type="sibTrans" cxnId="{34BB7D3C-A6A9-46F4-BC6C-B8DEDF4A6051}">
      <dgm:prSet/>
      <dgm:spPr/>
      <dgm:t>
        <a:bodyPr/>
        <a:lstStyle/>
        <a:p>
          <a:endParaRPr lang="es-EC">
            <a:latin typeface="Arial" panose="020B0604020202020204" pitchFamily="34" charset="0"/>
            <a:cs typeface="Arial" panose="020B0604020202020204" pitchFamily="34" charset="0"/>
          </a:endParaRPr>
        </a:p>
      </dgm:t>
    </dgm:pt>
    <dgm:pt modelId="{43B1A085-67E2-48D3-A8C7-EA8CF2D204B6}" type="pres">
      <dgm:prSet presAssocID="{B58EC72E-3EFF-4BAE-A883-16EEC203077F}" presName="arrowDiagram" presStyleCnt="0">
        <dgm:presLayoutVars>
          <dgm:chMax val="5"/>
          <dgm:dir/>
          <dgm:resizeHandles val="exact"/>
        </dgm:presLayoutVars>
      </dgm:prSet>
      <dgm:spPr/>
    </dgm:pt>
    <dgm:pt modelId="{EA46A135-3045-4231-BE8B-B8A0ED5B87AF}" type="pres">
      <dgm:prSet presAssocID="{B58EC72E-3EFF-4BAE-A883-16EEC203077F}" presName="arrow" presStyleLbl="bgShp" presStyleIdx="0" presStyleCnt="1"/>
      <dgm:spPr/>
    </dgm:pt>
    <dgm:pt modelId="{65C3CDB9-8E71-4C3E-B0B4-B75D928FF5FE}" type="pres">
      <dgm:prSet presAssocID="{B58EC72E-3EFF-4BAE-A883-16EEC203077F}" presName="arrowDiagram3" presStyleCnt="0"/>
      <dgm:spPr/>
    </dgm:pt>
    <dgm:pt modelId="{0376789D-86C2-4141-B0F2-B920C2B7589F}" type="pres">
      <dgm:prSet presAssocID="{05795D86-B20F-4749-8B61-DC1B8610733C}" presName="bullet3a" presStyleLbl="node1" presStyleIdx="0" presStyleCnt="3"/>
      <dgm:spPr/>
    </dgm:pt>
    <dgm:pt modelId="{DDE23DD3-D752-4D8F-8C9F-B4EA16BC07F6}" type="pres">
      <dgm:prSet presAssocID="{05795D86-B20F-4749-8B61-DC1B8610733C}" presName="textBox3a" presStyleLbl="revTx" presStyleIdx="0" presStyleCnt="3">
        <dgm:presLayoutVars>
          <dgm:bulletEnabled val="1"/>
        </dgm:presLayoutVars>
      </dgm:prSet>
      <dgm:spPr/>
      <dgm:t>
        <a:bodyPr/>
        <a:lstStyle/>
        <a:p>
          <a:endParaRPr lang="es-EC"/>
        </a:p>
      </dgm:t>
    </dgm:pt>
    <dgm:pt modelId="{14A20233-537B-4091-AF5E-8A7CEE9F01D8}" type="pres">
      <dgm:prSet presAssocID="{682578C4-3A0F-411D-A43E-75C5D20484C9}" presName="bullet3b" presStyleLbl="node1" presStyleIdx="1" presStyleCnt="3"/>
      <dgm:spPr/>
    </dgm:pt>
    <dgm:pt modelId="{F6B39151-8C11-4538-A4BF-CE50B6BAB3BA}" type="pres">
      <dgm:prSet presAssocID="{682578C4-3A0F-411D-A43E-75C5D20484C9}" presName="textBox3b" presStyleLbl="revTx" presStyleIdx="1" presStyleCnt="3">
        <dgm:presLayoutVars>
          <dgm:bulletEnabled val="1"/>
        </dgm:presLayoutVars>
      </dgm:prSet>
      <dgm:spPr/>
      <dgm:t>
        <a:bodyPr/>
        <a:lstStyle/>
        <a:p>
          <a:endParaRPr lang="es-EC"/>
        </a:p>
      </dgm:t>
    </dgm:pt>
    <dgm:pt modelId="{9A03EAF4-2E4E-4E42-AF06-C040A91EBD60}" type="pres">
      <dgm:prSet presAssocID="{BB1A3A7B-A4AB-4FF4-8AA0-8814634126D1}" presName="bullet3c" presStyleLbl="node1" presStyleIdx="2" presStyleCnt="3"/>
      <dgm:spPr/>
    </dgm:pt>
    <dgm:pt modelId="{9279C57E-75E6-45A5-8BD7-51F3C47B842C}" type="pres">
      <dgm:prSet presAssocID="{BB1A3A7B-A4AB-4FF4-8AA0-8814634126D1}" presName="textBox3c" presStyleLbl="revTx" presStyleIdx="2" presStyleCnt="3">
        <dgm:presLayoutVars>
          <dgm:bulletEnabled val="1"/>
        </dgm:presLayoutVars>
      </dgm:prSet>
      <dgm:spPr/>
      <dgm:t>
        <a:bodyPr/>
        <a:lstStyle/>
        <a:p>
          <a:endParaRPr lang="es-EC"/>
        </a:p>
      </dgm:t>
    </dgm:pt>
  </dgm:ptLst>
  <dgm:cxnLst>
    <dgm:cxn modelId="{1113DD22-A837-4D5D-9C56-8418C9F67309}" type="presOf" srcId="{05795D86-B20F-4749-8B61-DC1B8610733C}" destId="{DDE23DD3-D752-4D8F-8C9F-B4EA16BC07F6}" srcOrd="0" destOrd="0" presId="urn:microsoft.com/office/officeart/2005/8/layout/arrow2"/>
    <dgm:cxn modelId="{B1C48E3D-0DB5-4667-9DD1-4A44A014A8C2}" type="presOf" srcId="{B58EC72E-3EFF-4BAE-A883-16EEC203077F}" destId="{43B1A085-67E2-48D3-A8C7-EA8CF2D204B6}" srcOrd="0" destOrd="0" presId="urn:microsoft.com/office/officeart/2005/8/layout/arrow2"/>
    <dgm:cxn modelId="{6CF1AD56-9945-4FD0-9D78-43C7658B12E7}" type="presOf" srcId="{682578C4-3A0F-411D-A43E-75C5D20484C9}" destId="{F6B39151-8C11-4538-A4BF-CE50B6BAB3BA}" srcOrd="0" destOrd="0" presId="urn:microsoft.com/office/officeart/2005/8/layout/arrow2"/>
    <dgm:cxn modelId="{34BB7D3C-A6A9-46F4-BC6C-B8DEDF4A6051}" srcId="{B58EC72E-3EFF-4BAE-A883-16EEC203077F}" destId="{BB1A3A7B-A4AB-4FF4-8AA0-8814634126D1}" srcOrd="2" destOrd="0" parTransId="{120AB08C-21B5-443E-BA24-906AC2FD7988}" sibTransId="{F388095C-5706-42CB-8089-A51EA5D4C4F0}"/>
    <dgm:cxn modelId="{DA0D83FA-212E-413F-B18D-3EA0F1C6F5C6}" srcId="{B58EC72E-3EFF-4BAE-A883-16EEC203077F}" destId="{05795D86-B20F-4749-8B61-DC1B8610733C}" srcOrd="0" destOrd="0" parTransId="{3D7A123E-7E05-4429-A9EC-19CA6C8BEA19}" sibTransId="{E859E9AD-6025-420F-96FA-6FEA30AE5105}"/>
    <dgm:cxn modelId="{78BD7EEB-F4C2-4405-8289-5058D51678E7}" srcId="{B58EC72E-3EFF-4BAE-A883-16EEC203077F}" destId="{682578C4-3A0F-411D-A43E-75C5D20484C9}" srcOrd="1" destOrd="0" parTransId="{E27218CA-4208-43CB-9008-E7753DCD2089}" sibTransId="{718E6728-C278-4269-AE79-D645A8FCBE60}"/>
    <dgm:cxn modelId="{728506AE-3D37-4DCD-A9CD-BF75187881CC}" type="presOf" srcId="{BB1A3A7B-A4AB-4FF4-8AA0-8814634126D1}" destId="{9279C57E-75E6-45A5-8BD7-51F3C47B842C}" srcOrd="0" destOrd="0" presId="urn:microsoft.com/office/officeart/2005/8/layout/arrow2"/>
    <dgm:cxn modelId="{B91DD42E-2643-4E5E-B000-A3645C53A877}" type="presParOf" srcId="{43B1A085-67E2-48D3-A8C7-EA8CF2D204B6}" destId="{EA46A135-3045-4231-BE8B-B8A0ED5B87AF}" srcOrd="0" destOrd="0" presId="urn:microsoft.com/office/officeart/2005/8/layout/arrow2"/>
    <dgm:cxn modelId="{E8EB0EA2-E197-435B-81FA-5394F4608883}" type="presParOf" srcId="{43B1A085-67E2-48D3-A8C7-EA8CF2D204B6}" destId="{65C3CDB9-8E71-4C3E-B0B4-B75D928FF5FE}" srcOrd="1" destOrd="0" presId="urn:microsoft.com/office/officeart/2005/8/layout/arrow2"/>
    <dgm:cxn modelId="{7BAEE551-EE20-421E-B81B-0F0ECF50A753}" type="presParOf" srcId="{65C3CDB9-8E71-4C3E-B0B4-B75D928FF5FE}" destId="{0376789D-86C2-4141-B0F2-B920C2B7589F}" srcOrd="0" destOrd="0" presId="urn:microsoft.com/office/officeart/2005/8/layout/arrow2"/>
    <dgm:cxn modelId="{B6CC7047-0EED-4A39-9FE0-78BC8E54DDFB}" type="presParOf" srcId="{65C3CDB9-8E71-4C3E-B0B4-B75D928FF5FE}" destId="{DDE23DD3-D752-4D8F-8C9F-B4EA16BC07F6}" srcOrd="1" destOrd="0" presId="urn:microsoft.com/office/officeart/2005/8/layout/arrow2"/>
    <dgm:cxn modelId="{21980091-5B9E-4FD8-9852-B6B13F01B824}" type="presParOf" srcId="{65C3CDB9-8E71-4C3E-B0B4-B75D928FF5FE}" destId="{14A20233-537B-4091-AF5E-8A7CEE9F01D8}" srcOrd="2" destOrd="0" presId="urn:microsoft.com/office/officeart/2005/8/layout/arrow2"/>
    <dgm:cxn modelId="{FC19175B-E628-4A27-91BD-279D9B81368B}" type="presParOf" srcId="{65C3CDB9-8E71-4C3E-B0B4-B75D928FF5FE}" destId="{F6B39151-8C11-4538-A4BF-CE50B6BAB3BA}" srcOrd="3" destOrd="0" presId="urn:microsoft.com/office/officeart/2005/8/layout/arrow2"/>
    <dgm:cxn modelId="{6511EDEE-E8C5-4C1B-AD94-C9AF6C4B9A86}" type="presParOf" srcId="{65C3CDB9-8E71-4C3E-B0B4-B75D928FF5FE}" destId="{9A03EAF4-2E4E-4E42-AF06-C040A91EBD60}" srcOrd="4" destOrd="0" presId="urn:microsoft.com/office/officeart/2005/8/layout/arrow2"/>
    <dgm:cxn modelId="{BC466932-AD63-4B94-B473-55E1F9418997}" type="presParOf" srcId="{65C3CDB9-8E71-4C3E-B0B4-B75D928FF5FE}" destId="{9279C57E-75E6-45A5-8BD7-51F3C47B842C}" srcOrd="5"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B2E0D1-BB07-4CB4-829F-EF27ADF5F716}" type="doc">
      <dgm:prSet loTypeId="urn:microsoft.com/office/officeart/2005/8/layout/lProcess2" loCatId="list" qsTypeId="urn:microsoft.com/office/officeart/2005/8/quickstyle/simple3" qsCatId="simple" csTypeId="urn:microsoft.com/office/officeart/2005/8/colors/colorful5" csCatId="colorful" phldr="1"/>
      <dgm:spPr/>
      <dgm:t>
        <a:bodyPr/>
        <a:lstStyle/>
        <a:p>
          <a:endParaRPr lang="es-EC"/>
        </a:p>
      </dgm:t>
    </dgm:pt>
    <dgm:pt modelId="{BB3CFF04-093D-4736-86E0-DF87BE062623}">
      <dgm:prSet phldrT="[Texto]" custT="1"/>
      <dgm:spPr/>
      <dgm:t>
        <a:bodyPr/>
        <a:lstStyle/>
        <a:p>
          <a:r>
            <a:rPr lang="es-EC" sz="2400" dirty="0" smtClean="0">
              <a:latin typeface="Arial" panose="020B0604020202020204" pitchFamily="34" charset="0"/>
              <a:cs typeface="Arial" panose="020B0604020202020204" pitchFamily="34" charset="0"/>
            </a:rPr>
            <a:t>TEORÍA DE AGENCIA</a:t>
          </a:r>
          <a:endParaRPr lang="es-EC" sz="2400" dirty="0">
            <a:latin typeface="Arial" panose="020B0604020202020204" pitchFamily="34" charset="0"/>
            <a:cs typeface="Arial" panose="020B0604020202020204" pitchFamily="34" charset="0"/>
          </a:endParaRPr>
        </a:p>
      </dgm:t>
    </dgm:pt>
    <dgm:pt modelId="{2460DEB5-B647-4C0C-8214-8EA77FC3552F}" type="parTrans" cxnId="{DCC92B28-45FF-45AE-B5C3-E08672B1030D}">
      <dgm:prSet/>
      <dgm:spPr/>
      <dgm:t>
        <a:bodyPr/>
        <a:lstStyle/>
        <a:p>
          <a:endParaRPr lang="es-EC">
            <a:latin typeface="Arial" panose="020B0604020202020204" pitchFamily="34" charset="0"/>
            <a:cs typeface="Arial" panose="020B0604020202020204" pitchFamily="34" charset="0"/>
          </a:endParaRPr>
        </a:p>
      </dgm:t>
    </dgm:pt>
    <dgm:pt modelId="{177878B4-FF69-42FB-BB2C-17CBCCE0B408}" type="sibTrans" cxnId="{DCC92B28-45FF-45AE-B5C3-E08672B1030D}">
      <dgm:prSet/>
      <dgm:spPr/>
      <dgm:t>
        <a:bodyPr/>
        <a:lstStyle/>
        <a:p>
          <a:endParaRPr lang="es-EC">
            <a:latin typeface="Arial" panose="020B0604020202020204" pitchFamily="34" charset="0"/>
            <a:cs typeface="Arial" panose="020B0604020202020204" pitchFamily="34" charset="0"/>
          </a:endParaRPr>
        </a:p>
      </dgm:t>
    </dgm:pt>
    <dgm:pt modelId="{FF4CE9F7-5CE4-4CA6-9C60-B86C5C24D4C8}">
      <dgm:prSet phldrT="[Texto]"/>
      <dgm:spPr/>
      <dgm:t>
        <a:bodyPr/>
        <a:lstStyle/>
        <a:p>
          <a:r>
            <a:rPr lang="es-EC" dirty="0" smtClean="0">
              <a:latin typeface="Arial" panose="020B0604020202020204" pitchFamily="34" charset="0"/>
              <a:cs typeface="Arial" panose="020B0604020202020204" pitchFamily="34" charset="0"/>
            </a:rPr>
            <a:t>Fue definido en el siglo XVIII por Adam Smith.</a:t>
          </a:r>
          <a:endParaRPr lang="es-EC" dirty="0">
            <a:latin typeface="Arial" panose="020B0604020202020204" pitchFamily="34" charset="0"/>
            <a:cs typeface="Arial" panose="020B0604020202020204" pitchFamily="34" charset="0"/>
          </a:endParaRPr>
        </a:p>
      </dgm:t>
    </dgm:pt>
    <dgm:pt modelId="{A4B22175-D593-4CF0-9555-82003BD62DB0}" type="parTrans" cxnId="{1DA67D85-EB48-4A1D-AA4E-91A04BEC1A06}">
      <dgm:prSet/>
      <dgm:spPr/>
      <dgm:t>
        <a:bodyPr/>
        <a:lstStyle/>
        <a:p>
          <a:endParaRPr lang="es-EC">
            <a:latin typeface="Arial" panose="020B0604020202020204" pitchFamily="34" charset="0"/>
            <a:cs typeface="Arial" panose="020B0604020202020204" pitchFamily="34" charset="0"/>
          </a:endParaRPr>
        </a:p>
      </dgm:t>
    </dgm:pt>
    <dgm:pt modelId="{C1EC5252-DE10-4CA8-A6E9-BDD399D9B5B8}" type="sibTrans" cxnId="{1DA67D85-EB48-4A1D-AA4E-91A04BEC1A06}">
      <dgm:prSet/>
      <dgm:spPr/>
      <dgm:t>
        <a:bodyPr/>
        <a:lstStyle/>
        <a:p>
          <a:endParaRPr lang="es-EC">
            <a:latin typeface="Arial" panose="020B0604020202020204" pitchFamily="34" charset="0"/>
            <a:cs typeface="Arial" panose="020B0604020202020204" pitchFamily="34" charset="0"/>
          </a:endParaRPr>
        </a:p>
      </dgm:t>
    </dgm:pt>
    <dgm:pt modelId="{251F39A7-E269-476A-9A33-F4C211999491}">
      <dgm:prSet phldrT="[Texto]"/>
      <dgm:spPr/>
      <dgm:t>
        <a:bodyPr/>
        <a:lstStyle/>
        <a:p>
          <a:r>
            <a:rPr lang="es-EC" dirty="0" smtClean="0">
              <a:latin typeface="Arial" panose="020B0604020202020204" pitchFamily="34" charset="0"/>
              <a:cs typeface="Arial" panose="020B0604020202020204" pitchFamily="34" charset="0"/>
            </a:rPr>
            <a:t>Agente no cumple con disposiciones del principal</a:t>
          </a:r>
          <a:endParaRPr lang="es-EC" dirty="0">
            <a:latin typeface="Arial" panose="020B0604020202020204" pitchFamily="34" charset="0"/>
            <a:cs typeface="Arial" panose="020B0604020202020204" pitchFamily="34" charset="0"/>
          </a:endParaRPr>
        </a:p>
      </dgm:t>
    </dgm:pt>
    <dgm:pt modelId="{EF12C2AC-62B9-40F9-9CD4-27E5C4621068}" type="parTrans" cxnId="{0D819672-80B2-4E3F-AC59-69366A8132BF}">
      <dgm:prSet/>
      <dgm:spPr/>
      <dgm:t>
        <a:bodyPr/>
        <a:lstStyle/>
        <a:p>
          <a:endParaRPr lang="es-EC">
            <a:latin typeface="Arial" panose="020B0604020202020204" pitchFamily="34" charset="0"/>
            <a:cs typeface="Arial" panose="020B0604020202020204" pitchFamily="34" charset="0"/>
          </a:endParaRPr>
        </a:p>
      </dgm:t>
    </dgm:pt>
    <dgm:pt modelId="{CE31069B-608E-46EA-A1BE-636D54D2443D}" type="sibTrans" cxnId="{0D819672-80B2-4E3F-AC59-69366A8132BF}">
      <dgm:prSet/>
      <dgm:spPr/>
      <dgm:t>
        <a:bodyPr/>
        <a:lstStyle/>
        <a:p>
          <a:endParaRPr lang="es-EC">
            <a:latin typeface="Arial" panose="020B0604020202020204" pitchFamily="34" charset="0"/>
            <a:cs typeface="Arial" panose="020B0604020202020204" pitchFamily="34" charset="0"/>
          </a:endParaRPr>
        </a:p>
      </dgm:t>
    </dgm:pt>
    <dgm:pt modelId="{D7EF3BB4-39F8-4427-92BE-7616F8499B02}">
      <dgm:prSet phldrT="[Texto]" custT="1"/>
      <dgm:spPr/>
      <dgm:t>
        <a:bodyPr/>
        <a:lstStyle/>
        <a:p>
          <a:r>
            <a:rPr lang="es-EC" sz="2400" dirty="0" smtClean="0">
              <a:latin typeface="Arial" panose="020B0604020202020204" pitchFamily="34" charset="0"/>
              <a:cs typeface="Arial" panose="020B0604020202020204" pitchFamily="34" charset="0"/>
            </a:rPr>
            <a:t>TEORÍA STEWARDSHIP</a:t>
          </a:r>
          <a:endParaRPr lang="es-EC" sz="2400" dirty="0">
            <a:latin typeface="Arial" panose="020B0604020202020204" pitchFamily="34" charset="0"/>
            <a:cs typeface="Arial" panose="020B0604020202020204" pitchFamily="34" charset="0"/>
          </a:endParaRPr>
        </a:p>
      </dgm:t>
    </dgm:pt>
    <dgm:pt modelId="{883E7D47-D3F6-4B36-81CD-01FB440F37D9}" type="parTrans" cxnId="{241A5B68-558E-4555-86FA-31E5CFF6EC39}">
      <dgm:prSet/>
      <dgm:spPr/>
      <dgm:t>
        <a:bodyPr/>
        <a:lstStyle/>
        <a:p>
          <a:endParaRPr lang="es-EC">
            <a:latin typeface="Arial" panose="020B0604020202020204" pitchFamily="34" charset="0"/>
            <a:cs typeface="Arial" panose="020B0604020202020204" pitchFamily="34" charset="0"/>
          </a:endParaRPr>
        </a:p>
      </dgm:t>
    </dgm:pt>
    <dgm:pt modelId="{18FAEEBC-3980-4CE1-A0FC-D540B96CE1A0}" type="sibTrans" cxnId="{241A5B68-558E-4555-86FA-31E5CFF6EC39}">
      <dgm:prSet/>
      <dgm:spPr/>
      <dgm:t>
        <a:bodyPr/>
        <a:lstStyle/>
        <a:p>
          <a:endParaRPr lang="es-EC">
            <a:latin typeface="Arial" panose="020B0604020202020204" pitchFamily="34" charset="0"/>
            <a:cs typeface="Arial" panose="020B0604020202020204" pitchFamily="34" charset="0"/>
          </a:endParaRPr>
        </a:p>
      </dgm:t>
    </dgm:pt>
    <dgm:pt modelId="{94598AE6-9DC1-476A-8106-AFFF76AA96F4}">
      <dgm:prSet phldrT="[Texto]"/>
      <dgm:spPr/>
      <dgm:t>
        <a:bodyPr/>
        <a:lstStyle/>
        <a:p>
          <a:r>
            <a:rPr lang="es-EC" dirty="0" smtClean="0">
              <a:latin typeface="Arial" panose="020B0604020202020204" pitchFamily="34" charset="0"/>
              <a:cs typeface="Arial" panose="020B0604020202020204" pitchFamily="34" charset="0"/>
            </a:rPr>
            <a:t>Se desarrolla en los años 60 con </a:t>
          </a:r>
          <a:r>
            <a:rPr lang="es-EC" dirty="0" err="1" smtClean="0">
              <a:latin typeface="Arial" panose="020B0604020202020204" pitchFamily="34" charset="0"/>
              <a:cs typeface="Arial" panose="020B0604020202020204" pitchFamily="34" charset="0"/>
            </a:rPr>
            <a:t>McGragor</a:t>
          </a:r>
          <a:r>
            <a:rPr lang="es-EC" dirty="0" smtClean="0">
              <a:latin typeface="Arial" panose="020B0604020202020204" pitchFamily="34" charset="0"/>
              <a:cs typeface="Arial" panose="020B0604020202020204" pitchFamily="34" charset="0"/>
            </a:rPr>
            <a:t>: teorías de la motivación del trabajo.</a:t>
          </a:r>
          <a:endParaRPr lang="es-EC" dirty="0">
            <a:latin typeface="Arial" panose="020B0604020202020204" pitchFamily="34" charset="0"/>
            <a:cs typeface="Arial" panose="020B0604020202020204" pitchFamily="34" charset="0"/>
          </a:endParaRPr>
        </a:p>
      </dgm:t>
    </dgm:pt>
    <dgm:pt modelId="{CCB9B633-4F17-4349-B08C-D18518A3B2CF}" type="parTrans" cxnId="{B4F5131F-4EF6-4F5D-B172-496F66737B92}">
      <dgm:prSet/>
      <dgm:spPr/>
      <dgm:t>
        <a:bodyPr/>
        <a:lstStyle/>
        <a:p>
          <a:endParaRPr lang="es-EC">
            <a:latin typeface="Arial" panose="020B0604020202020204" pitchFamily="34" charset="0"/>
            <a:cs typeface="Arial" panose="020B0604020202020204" pitchFamily="34" charset="0"/>
          </a:endParaRPr>
        </a:p>
      </dgm:t>
    </dgm:pt>
    <dgm:pt modelId="{94C22E9C-8FA1-4ABD-B2FE-C7099AF6BBE8}" type="sibTrans" cxnId="{B4F5131F-4EF6-4F5D-B172-496F66737B92}">
      <dgm:prSet/>
      <dgm:spPr/>
      <dgm:t>
        <a:bodyPr/>
        <a:lstStyle/>
        <a:p>
          <a:endParaRPr lang="es-EC">
            <a:latin typeface="Arial" panose="020B0604020202020204" pitchFamily="34" charset="0"/>
            <a:cs typeface="Arial" panose="020B0604020202020204" pitchFamily="34" charset="0"/>
          </a:endParaRPr>
        </a:p>
      </dgm:t>
    </dgm:pt>
    <dgm:pt modelId="{4B2F0B87-0384-4F83-9896-3717E5E79F12}">
      <dgm:prSet phldrT="[Texto]"/>
      <dgm:spPr/>
      <dgm:t>
        <a:bodyPr/>
        <a:lstStyle/>
        <a:p>
          <a:r>
            <a:rPr lang="es-EC" dirty="0" smtClean="0">
              <a:latin typeface="Arial" panose="020B0604020202020204" pitchFamily="34" charset="0"/>
              <a:cs typeface="Arial" panose="020B0604020202020204" pitchFamily="34" charset="0"/>
            </a:rPr>
            <a:t>Trabajo conjunto hacia los objetivos organizacionales evitando incentivos y monitoreo de trabajo</a:t>
          </a:r>
          <a:endParaRPr lang="es-EC" dirty="0">
            <a:latin typeface="Arial" panose="020B0604020202020204" pitchFamily="34" charset="0"/>
            <a:cs typeface="Arial" panose="020B0604020202020204" pitchFamily="34" charset="0"/>
          </a:endParaRPr>
        </a:p>
      </dgm:t>
    </dgm:pt>
    <dgm:pt modelId="{6A4D4E9D-3A6F-4FB8-8551-7BE817785C2A}" type="parTrans" cxnId="{372F2B7A-8E9E-4E78-A5F6-E74230FAF32D}">
      <dgm:prSet/>
      <dgm:spPr/>
      <dgm:t>
        <a:bodyPr/>
        <a:lstStyle/>
        <a:p>
          <a:endParaRPr lang="es-EC">
            <a:latin typeface="Arial" panose="020B0604020202020204" pitchFamily="34" charset="0"/>
            <a:cs typeface="Arial" panose="020B0604020202020204" pitchFamily="34" charset="0"/>
          </a:endParaRPr>
        </a:p>
      </dgm:t>
    </dgm:pt>
    <dgm:pt modelId="{10096558-F1F0-4572-BFA6-A8DDC81AAC4C}" type="sibTrans" cxnId="{372F2B7A-8E9E-4E78-A5F6-E74230FAF32D}">
      <dgm:prSet/>
      <dgm:spPr/>
      <dgm:t>
        <a:bodyPr/>
        <a:lstStyle/>
        <a:p>
          <a:endParaRPr lang="es-EC">
            <a:latin typeface="Arial" panose="020B0604020202020204" pitchFamily="34" charset="0"/>
            <a:cs typeface="Arial" panose="020B0604020202020204" pitchFamily="34" charset="0"/>
          </a:endParaRPr>
        </a:p>
      </dgm:t>
    </dgm:pt>
    <dgm:pt modelId="{4F7BE7F7-5552-4DE6-AEBC-9358D873E4B8}">
      <dgm:prSet phldrT="[Texto]" custT="1"/>
      <dgm:spPr/>
      <dgm:t>
        <a:bodyPr/>
        <a:lstStyle/>
        <a:p>
          <a:r>
            <a:rPr lang="es-EC" sz="2400" dirty="0" smtClean="0">
              <a:latin typeface="Arial" panose="020B0604020202020204" pitchFamily="34" charset="0"/>
              <a:cs typeface="Arial" panose="020B0604020202020204" pitchFamily="34" charset="0"/>
            </a:rPr>
            <a:t>TEORÍA STAKEHOLDERS</a:t>
          </a:r>
          <a:endParaRPr lang="es-EC" sz="2400" dirty="0">
            <a:latin typeface="Arial" panose="020B0604020202020204" pitchFamily="34" charset="0"/>
            <a:cs typeface="Arial" panose="020B0604020202020204" pitchFamily="34" charset="0"/>
          </a:endParaRPr>
        </a:p>
      </dgm:t>
    </dgm:pt>
    <dgm:pt modelId="{8F12DA04-FF8F-4486-8AF4-62A6D329153E}" type="parTrans" cxnId="{912E0EBF-A3DF-4516-8B22-62E5B30DD9DC}">
      <dgm:prSet/>
      <dgm:spPr/>
      <dgm:t>
        <a:bodyPr/>
        <a:lstStyle/>
        <a:p>
          <a:endParaRPr lang="es-EC">
            <a:latin typeface="Arial" panose="020B0604020202020204" pitchFamily="34" charset="0"/>
            <a:cs typeface="Arial" panose="020B0604020202020204" pitchFamily="34" charset="0"/>
          </a:endParaRPr>
        </a:p>
      </dgm:t>
    </dgm:pt>
    <dgm:pt modelId="{C20E5B28-E4E8-4707-A59A-6991CAA0E731}" type="sibTrans" cxnId="{912E0EBF-A3DF-4516-8B22-62E5B30DD9DC}">
      <dgm:prSet/>
      <dgm:spPr/>
      <dgm:t>
        <a:bodyPr/>
        <a:lstStyle/>
        <a:p>
          <a:endParaRPr lang="es-EC">
            <a:latin typeface="Arial" panose="020B0604020202020204" pitchFamily="34" charset="0"/>
            <a:cs typeface="Arial" panose="020B0604020202020204" pitchFamily="34" charset="0"/>
          </a:endParaRPr>
        </a:p>
      </dgm:t>
    </dgm:pt>
    <dgm:pt modelId="{CC3E236A-9406-4B9A-82E0-63B498388330}">
      <dgm:prSet phldrT="[Texto]"/>
      <dgm:spPr/>
      <dgm:t>
        <a:bodyPr/>
        <a:lstStyle/>
        <a:p>
          <a:r>
            <a:rPr lang="es-EC" dirty="0" smtClean="0">
              <a:latin typeface="Arial" panose="020B0604020202020204" pitchFamily="34" charset="0"/>
              <a:cs typeface="Arial" panose="020B0604020202020204" pitchFamily="34" charset="0"/>
            </a:rPr>
            <a:t>Fue desarrollada por Freeman en 1984 basada en responsabilidad corporativa con todos sus grupos de interés.</a:t>
          </a:r>
          <a:endParaRPr lang="es-EC" dirty="0">
            <a:latin typeface="Arial" panose="020B0604020202020204" pitchFamily="34" charset="0"/>
            <a:cs typeface="Arial" panose="020B0604020202020204" pitchFamily="34" charset="0"/>
          </a:endParaRPr>
        </a:p>
      </dgm:t>
    </dgm:pt>
    <dgm:pt modelId="{1D08A9DD-C813-4F07-9D3B-6464005DE7CC}" type="parTrans" cxnId="{99503D85-1DAB-4FD2-8795-CC6C6EA2B3B1}">
      <dgm:prSet/>
      <dgm:spPr/>
      <dgm:t>
        <a:bodyPr/>
        <a:lstStyle/>
        <a:p>
          <a:endParaRPr lang="es-EC">
            <a:latin typeface="Arial" panose="020B0604020202020204" pitchFamily="34" charset="0"/>
            <a:cs typeface="Arial" panose="020B0604020202020204" pitchFamily="34" charset="0"/>
          </a:endParaRPr>
        </a:p>
      </dgm:t>
    </dgm:pt>
    <dgm:pt modelId="{D31EA95A-EF90-4824-852B-C9D0538243D1}" type="sibTrans" cxnId="{99503D85-1DAB-4FD2-8795-CC6C6EA2B3B1}">
      <dgm:prSet/>
      <dgm:spPr/>
      <dgm:t>
        <a:bodyPr/>
        <a:lstStyle/>
        <a:p>
          <a:endParaRPr lang="es-EC">
            <a:latin typeface="Arial" panose="020B0604020202020204" pitchFamily="34" charset="0"/>
            <a:cs typeface="Arial" panose="020B0604020202020204" pitchFamily="34" charset="0"/>
          </a:endParaRPr>
        </a:p>
      </dgm:t>
    </dgm:pt>
    <dgm:pt modelId="{84632FC3-757E-43B9-B301-B2FCA8D5DB92}">
      <dgm:prSet phldrT="[Texto]"/>
      <dgm:spPr/>
      <dgm:t>
        <a:bodyPr/>
        <a:lstStyle/>
        <a:p>
          <a:r>
            <a:rPr lang="es-EC" dirty="0" smtClean="0">
              <a:latin typeface="Arial" panose="020B0604020202020204" pitchFamily="34" charset="0"/>
              <a:cs typeface="Arial" panose="020B0604020202020204" pitchFamily="34" charset="0"/>
            </a:rPr>
            <a:t>Genera identidad cooperativa  al considerar sus grupos de interés en conjunto</a:t>
          </a:r>
          <a:endParaRPr lang="es-EC" dirty="0">
            <a:latin typeface="Arial" panose="020B0604020202020204" pitchFamily="34" charset="0"/>
            <a:cs typeface="Arial" panose="020B0604020202020204" pitchFamily="34" charset="0"/>
          </a:endParaRPr>
        </a:p>
      </dgm:t>
    </dgm:pt>
    <dgm:pt modelId="{AF918B35-E06C-4EB3-84A3-F46465AFEBEE}" type="parTrans" cxnId="{DB2DF24A-8CB0-425A-BF69-4D652E35EBD0}">
      <dgm:prSet/>
      <dgm:spPr/>
      <dgm:t>
        <a:bodyPr/>
        <a:lstStyle/>
        <a:p>
          <a:endParaRPr lang="es-EC">
            <a:latin typeface="Arial" panose="020B0604020202020204" pitchFamily="34" charset="0"/>
            <a:cs typeface="Arial" panose="020B0604020202020204" pitchFamily="34" charset="0"/>
          </a:endParaRPr>
        </a:p>
      </dgm:t>
    </dgm:pt>
    <dgm:pt modelId="{83E878B6-9B02-43C7-AC44-B9CE645B7666}" type="sibTrans" cxnId="{DB2DF24A-8CB0-425A-BF69-4D652E35EBD0}">
      <dgm:prSet/>
      <dgm:spPr/>
      <dgm:t>
        <a:bodyPr/>
        <a:lstStyle/>
        <a:p>
          <a:endParaRPr lang="es-EC">
            <a:latin typeface="Arial" panose="020B0604020202020204" pitchFamily="34" charset="0"/>
            <a:cs typeface="Arial" panose="020B0604020202020204" pitchFamily="34" charset="0"/>
          </a:endParaRPr>
        </a:p>
      </dgm:t>
    </dgm:pt>
    <dgm:pt modelId="{9A020BD7-4FF3-4715-A254-6EEC05C04157}" type="pres">
      <dgm:prSet presAssocID="{85B2E0D1-BB07-4CB4-829F-EF27ADF5F716}" presName="theList" presStyleCnt="0">
        <dgm:presLayoutVars>
          <dgm:dir/>
          <dgm:animLvl val="lvl"/>
          <dgm:resizeHandles val="exact"/>
        </dgm:presLayoutVars>
      </dgm:prSet>
      <dgm:spPr/>
      <dgm:t>
        <a:bodyPr/>
        <a:lstStyle/>
        <a:p>
          <a:endParaRPr lang="es-EC"/>
        </a:p>
      </dgm:t>
    </dgm:pt>
    <dgm:pt modelId="{73A93AF4-297D-40E3-AA64-8AEC25CEC2EB}" type="pres">
      <dgm:prSet presAssocID="{BB3CFF04-093D-4736-86E0-DF87BE062623}" presName="compNode" presStyleCnt="0"/>
      <dgm:spPr/>
    </dgm:pt>
    <dgm:pt modelId="{F21E21FE-0251-4A51-9A44-7C000987E992}" type="pres">
      <dgm:prSet presAssocID="{BB3CFF04-093D-4736-86E0-DF87BE062623}" presName="aNode" presStyleLbl="bgShp" presStyleIdx="0" presStyleCnt="3"/>
      <dgm:spPr/>
      <dgm:t>
        <a:bodyPr/>
        <a:lstStyle/>
        <a:p>
          <a:endParaRPr lang="es-EC"/>
        </a:p>
      </dgm:t>
    </dgm:pt>
    <dgm:pt modelId="{0D663F60-9EE4-42B0-BE32-F191606313D8}" type="pres">
      <dgm:prSet presAssocID="{BB3CFF04-093D-4736-86E0-DF87BE062623}" presName="textNode" presStyleLbl="bgShp" presStyleIdx="0" presStyleCnt="3"/>
      <dgm:spPr/>
      <dgm:t>
        <a:bodyPr/>
        <a:lstStyle/>
        <a:p>
          <a:endParaRPr lang="es-EC"/>
        </a:p>
      </dgm:t>
    </dgm:pt>
    <dgm:pt modelId="{BA8DAB07-38D7-4775-A63E-862F114DCE40}" type="pres">
      <dgm:prSet presAssocID="{BB3CFF04-093D-4736-86E0-DF87BE062623}" presName="compChildNode" presStyleCnt="0"/>
      <dgm:spPr/>
    </dgm:pt>
    <dgm:pt modelId="{1C5D21B3-CBAB-4B59-8B80-B1780D2C8288}" type="pres">
      <dgm:prSet presAssocID="{BB3CFF04-093D-4736-86E0-DF87BE062623}" presName="theInnerList" presStyleCnt="0"/>
      <dgm:spPr/>
    </dgm:pt>
    <dgm:pt modelId="{E836FF16-6262-4C91-AF80-BA399CEDA2D8}" type="pres">
      <dgm:prSet presAssocID="{FF4CE9F7-5CE4-4CA6-9C60-B86C5C24D4C8}" presName="childNode" presStyleLbl="node1" presStyleIdx="0" presStyleCnt="6">
        <dgm:presLayoutVars>
          <dgm:bulletEnabled val="1"/>
        </dgm:presLayoutVars>
      </dgm:prSet>
      <dgm:spPr/>
      <dgm:t>
        <a:bodyPr/>
        <a:lstStyle/>
        <a:p>
          <a:endParaRPr lang="es-EC"/>
        </a:p>
      </dgm:t>
    </dgm:pt>
    <dgm:pt modelId="{055A34EB-13A6-4F68-B1D5-278C47B5D6A3}" type="pres">
      <dgm:prSet presAssocID="{FF4CE9F7-5CE4-4CA6-9C60-B86C5C24D4C8}" presName="aSpace2" presStyleCnt="0"/>
      <dgm:spPr/>
    </dgm:pt>
    <dgm:pt modelId="{899882DA-28BA-47BC-937B-DB15D04FAFAB}" type="pres">
      <dgm:prSet presAssocID="{251F39A7-E269-476A-9A33-F4C211999491}" presName="childNode" presStyleLbl="node1" presStyleIdx="1" presStyleCnt="6">
        <dgm:presLayoutVars>
          <dgm:bulletEnabled val="1"/>
        </dgm:presLayoutVars>
      </dgm:prSet>
      <dgm:spPr/>
      <dgm:t>
        <a:bodyPr/>
        <a:lstStyle/>
        <a:p>
          <a:endParaRPr lang="es-EC"/>
        </a:p>
      </dgm:t>
    </dgm:pt>
    <dgm:pt modelId="{D38FAA79-2C9F-4BFA-8AB3-95064C4C9FE1}" type="pres">
      <dgm:prSet presAssocID="{BB3CFF04-093D-4736-86E0-DF87BE062623}" presName="aSpace" presStyleCnt="0"/>
      <dgm:spPr/>
    </dgm:pt>
    <dgm:pt modelId="{53B56FF2-C5BF-4961-A08C-BE39EBA6DF36}" type="pres">
      <dgm:prSet presAssocID="{D7EF3BB4-39F8-4427-92BE-7616F8499B02}" presName="compNode" presStyleCnt="0"/>
      <dgm:spPr/>
    </dgm:pt>
    <dgm:pt modelId="{C111A868-79EA-472F-B6C2-218A9B800677}" type="pres">
      <dgm:prSet presAssocID="{D7EF3BB4-39F8-4427-92BE-7616F8499B02}" presName="aNode" presStyleLbl="bgShp" presStyleIdx="1" presStyleCnt="3"/>
      <dgm:spPr/>
      <dgm:t>
        <a:bodyPr/>
        <a:lstStyle/>
        <a:p>
          <a:endParaRPr lang="es-EC"/>
        </a:p>
      </dgm:t>
    </dgm:pt>
    <dgm:pt modelId="{2BE3637A-0E7F-4E37-B915-7C10D1DE3C62}" type="pres">
      <dgm:prSet presAssocID="{D7EF3BB4-39F8-4427-92BE-7616F8499B02}" presName="textNode" presStyleLbl="bgShp" presStyleIdx="1" presStyleCnt="3"/>
      <dgm:spPr/>
      <dgm:t>
        <a:bodyPr/>
        <a:lstStyle/>
        <a:p>
          <a:endParaRPr lang="es-EC"/>
        </a:p>
      </dgm:t>
    </dgm:pt>
    <dgm:pt modelId="{7D4AF9AE-AE05-4593-B598-0E8BF0C9A496}" type="pres">
      <dgm:prSet presAssocID="{D7EF3BB4-39F8-4427-92BE-7616F8499B02}" presName="compChildNode" presStyleCnt="0"/>
      <dgm:spPr/>
    </dgm:pt>
    <dgm:pt modelId="{6B55EB2F-6E7E-4CAF-B2DA-E7A426660B1A}" type="pres">
      <dgm:prSet presAssocID="{D7EF3BB4-39F8-4427-92BE-7616F8499B02}" presName="theInnerList" presStyleCnt="0"/>
      <dgm:spPr/>
    </dgm:pt>
    <dgm:pt modelId="{03104D4D-4635-4237-BF8B-83ED9997C1D6}" type="pres">
      <dgm:prSet presAssocID="{94598AE6-9DC1-476A-8106-AFFF76AA96F4}" presName="childNode" presStyleLbl="node1" presStyleIdx="2" presStyleCnt="6">
        <dgm:presLayoutVars>
          <dgm:bulletEnabled val="1"/>
        </dgm:presLayoutVars>
      </dgm:prSet>
      <dgm:spPr/>
      <dgm:t>
        <a:bodyPr/>
        <a:lstStyle/>
        <a:p>
          <a:endParaRPr lang="es-EC"/>
        </a:p>
      </dgm:t>
    </dgm:pt>
    <dgm:pt modelId="{850158F6-A037-461F-86E5-AF8382AF875B}" type="pres">
      <dgm:prSet presAssocID="{94598AE6-9DC1-476A-8106-AFFF76AA96F4}" presName="aSpace2" presStyleCnt="0"/>
      <dgm:spPr/>
    </dgm:pt>
    <dgm:pt modelId="{CFE3D824-F828-421B-A3AD-1A5ED134C21A}" type="pres">
      <dgm:prSet presAssocID="{4B2F0B87-0384-4F83-9896-3717E5E79F12}" presName="childNode" presStyleLbl="node1" presStyleIdx="3" presStyleCnt="6">
        <dgm:presLayoutVars>
          <dgm:bulletEnabled val="1"/>
        </dgm:presLayoutVars>
      </dgm:prSet>
      <dgm:spPr/>
      <dgm:t>
        <a:bodyPr/>
        <a:lstStyle/>
        <a:p>
          <a:endParaRPr lang="es-EC"/>
        </a:p>
      </dgm:t>
    </dgm:pt>
    <dgm:pt modelId="{812EC54D-77CA-405F-8E3A-93F1F40D7610}" type="pres">
      <dgm:prSet presAssocID="{D7EF3BB4-39F8-4427-92BE-7616F8499B02}" presName="aSpace" presStyleCnt="0"/>
      <dgm:spPr/>
    </dgm:pt>
    <dgm:pt modelId="{C765186D-8B5E-471A-B6FA-ED23FA758A56}" type="pres">
      <dgm:prSet presAssocID="{4F7BE7F7-5552-4DE6-AEBC-9358D873E4B8}" presName="compNode" presStyleCnt="0"/>
      <dgm:spPr/>
    </dgm:pt>
    <dgm:pt modelId="{FC545DF4-02E3-45B4-A7B9-CEBD2A700D1B}" type="pres">
      <dgm:prSet presAssocID="{4F7BE7F7-5552-4DE6-AEBC-9358D873E4B8}" presName="aNode" presStyleLbl="bgShp" presStyleIdx="2" presStyleCnt="3"/>
      <dgm:spPr/>
      <dgm:t>
        <a:bodyPr/>
        <a:lstStyle/>
        <a:p>
          <a:endParaRPr lang="es-EC"/>
        </a:p>
      </dgm:t>
    </dgm:pt>
    <dgm:pt modelId="{48504818-030C-4F19-8C0C-8395DFA29812}" type="pres">
      <dgm:prSet presAssocID="{4F7BE7F7-5552-4DE6-AEBC-9358D873E4B8}" presName="textNode" presStyleLbl="bgShp" presStyleIdx="2" presStyleCnt="3"/>
      <dgm:spPr/>
      <dgm:t>
        <a:bodyPr/>
        <a:lstStyle/>
        <a:p>
          <a:endParaRPr lang="es-EC"/>
        </a:p>
      </dgm:t>
    </dgm:pt>
    <dgm:pt modelId="{DC776105-0F37-47E6-B763-63FB29BEAB2B}" type="pres">
      <dgm:prSet presAssocID="{4F7BE7F7-5552-4DE6-AEBC-9358D873E4B8}" presName="compChildNode" presStyleCnt="0"/>
      <dgm:spPr/>
    </dgm:pt>
    <dgm:pt modelId="{AB44E682-2049-4599-875C-DF1BCB5B9DD9}" type="pres">
      <dgm:prSet presAssocID="{4F7BE7F7-5552-4DE6-AEBC-9358D873E4B8}" presName="theInnerList" presStyleCnt="0"/>
      <dgm:spPr/>
    </dgm:pt>
    <dgm:pt modelId="{C4122B35-FA6F-4087-AF1A-BAEAD7B4AC57}" type="pres">
      <dgm:prSet presAssocID="{CC3E236A-9406-4B9A-82E0-63B498388330}" presName="childNode" presStyleLbl="node1" presStyleIdx="4" presStyleCnt="6">
        <dgm:presLayoutVars>
          <dgm:bulletEnabled val="1"/>
        </dgm:presLayoutVars>
      </dgm:prSet>
      <dgm:spPr/>
      <dgm:t>
        <a:bodyPr/>
        <a:lstStyle/>
        <a:p>
          <a:endParaRPr lang="es-EC"/>
        </a:p>
      </dgm:t>
    </dgm:pt>
    <dgm:pt modelId="{AD8A5F15-3C1F-44AF-9272-A25768FBF65A}" type="pres">
      <dgm:prSet presAssocID="{CC3E236A-9406-4B9A-82E0-63B498388330}" presName="aSpace2" presStyleCnt="0"/>
      <dgm:spPr/>
    </dgm:pt>
    <dgm:pt modelId="{5DB57C17-35DB-4C29-9466-AF8025C574F3}" type="pres">
      <dgm:prSet presAssocID="{84632FC3-757E-43B9-B301-B2FCA8D5DB92}" presName="childNode" presStyleLbl="node1" presStyleIdx="5" presStyleCnt="6">
        <dgm:presLayoutVars>
          <dgm:bulletEnabled val="1"/>
        </dgm:presLayoutVars>
      </dgm:prSet>
      <dgm:spPr/>
      <dgm:t>
        <a:bodyPr/>
        <a:lstStyle/>
        <a:p>
          <a:endParaRPr lang="es-EC"/>
        </a:p>
      </dgm:t>
    </dgm:pt>
  </dgm:ptLst>
  <dgm:cxnLst>
    <dgm:cxn modelId="{1DA67D85-EB48-4A1D-AA4E-91A04BEC1A06}" srcId="{BB3CFF04-093D-4736-86E0-DF87BE062623}" destId="{FF4CE9F7-5CE4-4CA6-9C60-B86C5C24D4C8}" srcOrd="0" destOrd="0" parTransId="{A4B22175-D593-4CF0-9555-82003BD62DB0}" sibTransId="{C1EC5252-DE10-4CA8-A6E9-BDD399D9B5B8}"/>
    <dgm:cxn modelId="{47987694-DDC0-48F1-A1AA-57AF6A8C6B8D}" type="presOf" srcId="{CC3E236A-9406-4B9A-82E0-63B498388330}" destId="{C4122B35-FA6F-4087-AF1A-BAEAD7B4AC57}" srcOrd="0" destOrd="0" presId="urn:microsoft.com/office/officeart/2005/8/layout/lProcess2"/>
    <dgm:cxn modelId="{912E0EBF-A3DF-4516-8B22-62E5B30DD9DC}" srcId="{85B2E0D1-BB07-4CB4-829F-EF27ADF5F716}" destId="{4F7BE7F7-5552-4DE6-AEBC-9358D873E4B8}" srcOrd="2" destOrd="0" parTransId="{8F12DA04-FF8F-4486-8AF4-62A6D329153E}" sibTransId="{C20E5B28-E4E8-4707-A59A-6991CAA0E731}"/>
    <dgm:cxn modelId="{AF2A807F-A82E-477D-BE5B-EBB95E18725B}" type="presOf" srcId="{D7EF3BB4-39F8-4427-92BE-7616F8499B02}" destId="{C111A868-79EA-472F-B6C2-218A9B800677}" srcOrd="0" destOrd="0" presId="urn:microsoft.com/office/officeart/2005/8/layout/lProcess2"/>
    <dgm:cxn modelId="{DCC92B28-45FF-45AE-B5C3-E08672B1030D}" srcId="{85B2E0D1-BB07-4CB4-829F-EF27ADF5F716}" destId="{BB3CFF04-093D-4736-86E0-DF87BE062623}" srcOrd="0" destOrd="0" parTransId="{2460DEB5-B647-4C0C-8214-8EA77FC3552F}" sibTransId="{177878B4-FF69-42FB-BB2C-17CBCCE0B408}"/>
    <dgm:cxn modelId="{81C2A9F8-1A23-4620-9242-9DE47F257E15}" type="presOf" srcId="{BB3CFF04-093D-4736-86E0-DF87BE062623}" destId="{F21E21FE-0251-4A51-9A44-7C000987E992}" srcOrd="0" destOrd="0" presId="urn:microsoft.com/office/officeart/2005/8/layout/lProcess2"/>
    <dgm:cxn modelId="{8C7CE215-8FC4-4305-BAD5-049111FFB013}" type="presOf" srcId="{251F39A7-E269-476A-9A33-F4C211999491}" destId="{899882DA-28BA-47BC-937B-DB15D04FAFAB}" srcOrd="0" destOrd="0" presId="urn:microsoft.com/office/officeart/2005/8/layout/lProcess2"/>
    <dgm:cxn modelId="{CA7EF491-A584-4258-B5E3-D56DB856CB87}" type="presOf" srcId="{4F7BE7F7-5552-4DE6-AEBC-9358D873E4B8}" destId="{48504818-030C-4F19-8C0C-8395DFA29812}" srcOrd="1" destOrd="0" presId="urn:microsoft.com/office/officeart/2005/8/layout/lProcess2"/>
    <dgm:cxn modelId="{EC7E642D-EB5E-4B63-9901-E76DF768E7BB}" type="presOf" srcId="{84632FC3-757E-43B9-B301-B2FCA8D5DB92}" destId="{5DB57C17-35DB-4C29-9466-AF8025C574F3}" srcOrd="0" destOrd="0" presId="urn:microsoft.com/office/officeart/2005/8/layout/lProcess2"/>
    <dgm:cxn modelId="{B4F5131F-4EF6-4F5D-B172-496F66737B92}" srcId="{D7EF3BB4-39F8-4427-92BE-7616F8499B02}" destId="{94598AE6-9DC1-476A-8106-AFFF76AA96F4}" srcOrd="0" destOrd="0" parTransId="{CCB9B633-4F17-4349-B08C-D18518A3B2CF}" sibTransId="{94C22E9C-8FA1-4ABD-B2FE-C7099AF6BBE8}"/>
    <dgm:cxn modelId="{241A5B68-558E-4555-86FA-31E5CFF6EC39}" srcId="{85B2E0D1-BB07-4CB4-829F-EF27ADF5F716}" destId="{D7EF3BB4-39F8-4427-92BE-7616F8499B02}" srcOrd="1" destOrd="0" parTransId="{883E7D47-D3F6-4B36-81CD-01FB440F37D9}" sibTransId="{18FAEEBC-3980-4CE1-A0FC-D540B96CE1A0}"/>
    <dgm:cxn modelId="{84329275-E74E-441F-8DCD-8F94E60CEDD7}" type="presOf" srcId="{94598AE6-9DC1-476A-8106-AFFF76AA96F4}" destId="{03104D4D-4635-4237-BF8B-83ED9997C1D6}" srcOrd="0" destOrd="0" presId="urn:microsoft.com/office/officeart/2005/8/layout/lProcess2"/>
    <dgm:cxn modelId="{C38306AC-092D-4342-A35D-7C83B758BF9F}" type="presOf" srcId="{BB3CFF04-093D-4736-86E0-DF87BE062623}" destId="{0D663F60-9EE4-42B0-BE32-F191606313D8}" srcOrd="1" destOrd="0" presId="urn:microsoft.com/office/officeart/2005/8/layout/lProcess2"/>
    <dgm:cxn modelId="{0D819672-80B2-4E3F-AC59-69366A8132BF}" srcId="{BB3CFF04-093D-4736-86E0-DF87BE062623}" destId="{251F39A7-E269-476A-9A33-F4C211999491}" srcOrd="1" destOrd="0" parTransId="{EF12C2AC-62B9-40F9-9CD4-27E5C4621068}" sibTransId="{CE31069B-608E-46EA-A1BE-636D54D2443D}"/>
    <dgm:cxn modelId="{E2033F9B-29F1-414F-8D51-042F5EE093ED}" type="presOf" srcId="{4B2F0B87-0384-4F83-9896-3717E5E79F12}" destId="{CFE3D824-F828-421B-A3AD-1A5ED134C21A}" srcOrd="0" destOrd="0" presId="urn:microsoft.com/office/officeart/2005/8/layout/lProcess2"/>
    <dgm:cxn modelId="{2762E13E-7779-49F2-A781-6CE029C2D711}" type="presOf" srcId="{85B2E0D1-BB07-4CB4-829F-EF27ADF5F716}" destId="{9A020BD7-4FF3-4715-A254-6EEC05C04157}" srcOrd="0" destOrd="0" presId="urn:microsoft.com/office/officeart/2005/8/layout/lProcess2"/>
    <dgm:cxn modelId="{99503D85-1DAB-4FD2-8795-CC6C6EA2B3B1}" srcId="{4F7BE7F7-5552-4DE6-AEBC-9358D873E4B8}" destId="{CC3E236A-9406-4B9A-82E0-63B498388330}" srcOrd="0" destOrd="0" parTransId="{1D08A9DD-C813-4F07-9D3B-6464005DE7CC}" sibTransId="{D31EA95A-EF90-4824-852B-C9D0538243D1}"/>
    <dgm:cxn modelId="{C7AF9EBE-0D13-4CE9-805C-F6DE905D509B}" type="presOf" srcId="{4F7BE7F7-5552-4DE6-AEBC-9358D873E4B8}" destId="{FC545DF4-02E3-45B4-A7B9-CEBD2A700D1B}" srcOrd="0" destOrd="0" presId="urn:microsoft.com/office/officeart/2005/8/layout/lProcess2"/>
    <dgm:cxn modelId="{58CD083F-5B6B-46F0-9A9B-20537C190144}" type="presOf" srcId="{FF4CE9F7-5CE4-4CA6-9C60-B86C5C24D4C8}" destId="{E836FF16-6262-4C91-AF80-BA399CEDA2D8}" srcOrd="0" destOrd="0" presId="urn:microsoft.com/office/officeart/2005/8/layout/lProcess2"/>
    <dgm:cxn modelId="{372F2B7A-8E9E-4E78-A5F6-E74230FAF32D}" srcId="{D7EF3BB4-39F8-4427-92BE-7616F8499B02}" destId="{4B2F0B87-0384-4F83-9896-3717E5E79F12}" srcOrd="1" destOrd="0" parTransId="{6A4D4E9D-3A6F-4FB8-8551-7BE817785C2A}" sibTransId="{10096558-F1F0-4572-BFA6-A8DDC81AAC4C}"/>
    <dgm:cxn modelId="{0DB51A97-397D-4FBB-9095-66DB88930BEE}" type="presOf" srcId="{D7EF3BB4-39F8-4427-92BE-7616F8499B02}" destId="{2BE3637A-0E7F-4E37-B915-7C10D1DE3C62}" srcOrd="1" destOrd="0" presId="urn:microsoft.com/office/officeart/2005/8/layout/lProcess2"/>
    <dgm:cxn modelId="{DB2DF24A-8CB0-425A-BF69-4D652E35EBD0}" srcId="{4F7BE7F7-5552-4DE6-AEBC-9358D873E4B8}" destId="{84632FC3-757E-43B9-B301-B2FCA8D5DB92}" srcOrd="1" destOrd="0" parTransId="{AF918B35-E06C-4EB3-84A3-F46465AFEBEE}" sibTransId="{83E878B6-9B02-43C7-AC44-B9CE645B7666}"/>
    <dgm:cxn modelId="{F56F9396-0EA0-44B3-9412-1AD68CF9E8B4}" type="presParOf" srcId="{9A020BD7-4FF3-4715-A254-6EEC05C04157}" destId="{73A93AF4-297D-40E3-AA64-8AEC25CEC2EB}" srcOrd="0" destOrd="0" presId="urn:microsoft.com/office/officeart/2005/8/layout/lProcess2"/>
    <dgm:cxn modelId="{771068B0-FD7B-4F01-9946-CF44A9CFD3C4}" type="presParOf" srcId="{73A93AF4-297D-40E3-AA64-8AEC25CEC2EB}" destId="{F21E21FE-0251-4A51-9A44-7C000987E992}" srcOrd="0" destOrd="0" presId="urn:microsoft.com/office/officeart/2005/8/layout/lProcess2"/>
    <dgm:cxn modelId="{CF96CD2D-2FD3-49C9-A38F-611F4BF4D6F1}" type="presParOf" srcId="{73A93AF4-297D-40E3-AA64-8AEC25CEC2EB}" destId="{0D663F60-9EE4-42B0-BE32-F191606313D8}" srcOrd="1" destOrd="0" presId="urn:microsoft.com/office/officeart/2005/8/layout/lProcess2"/>
    <dgm:cxn modelId="{BC679F89-4A9F-4EC2-A85E-86B5FE279B38}" type="presParOf" srcId="{73A93AF4-297D-40E3-AA64-8AEC25CEC2EB}" destId="{BA8DAB07-38D7-4775-A63E-862F114DCE40}" srcOrd="2" destOrd="0" presId="urn:microsoft.com/office/officeart/2005/8/layout/lProcess2"/>
    <dgm:cxn modelId="{B8A54F18-A000-4C4E-8ADF-1004155330B4}" type="presParOf" srcId="{BA8DAB07-38D7-4775-A63E-862F114DCE40}" destId="{1C5D21B3-CBAB-4B59-8B80-B1780D2C8288}" srcOrd="0" destOrd="0" presId="urn:microsoft.com/office/officeart/2005/8/layout/lProcess2"/>
    <dgm:cxn modelId="{D955C142-65C0-4BFC-A922-0ECF4CC69CBD}" type="presParOf" srcId="{1C5D21B3-CBAB-4B59-8B80-B1780D2C8288}" destId="{E836FF16-6262-4C91-AF80-BA399CEDA2D8}" srcOrd="0" destOrd="0" presId="urn:microsoft.com/office/officeart/2005/8/layout/lProcess2"/>
    <dgm:cxn modelId="{422A10D1-8BC3-469B-BF55-536E53490353}" type="presParOf" srcId="{1C5D21B3-CBAB-4B59-8B80-B1780D2C8288}" destId="{055A34EB-13A6-4F68-B1D5-278C47B5D6A3}" srcOrd="1" destOrd="0" presId="urn:microsoft.com/office/officeart/2005/8/layout/lProcess2"/>
    <dgm:cxn modelId="{7867C47E-36A3-473B-8897-E2319493D84D}" type="presParOf" srcId="{1C5D21B3-CBAB-4B59-8B80-B1780D2C8288}" destId="{899882DA-28BA-47BC-937B-DB15D04FAFAB}" srcOrd="2" destOrd="0" presId="urn:microsoft.com/office/officeart/2005/8/layout/lProcess2"/>
    <dgm:cxn modelId="{5D150411-01D7-46B6-830E-CEF812519343}" type="presParOf" srcId="{9A020BD7-4FF3-4715-A254-6EEC05C04157}" destId="{D38FAA79-2C9F-4BFA-8AB3-95064C4C9FE1}" srcOrd="1" destOrd="0" presId="urn:microsoft.com/office/officeart/2005/8/layout/lProcess2"/>
    <dgm:cxn modelId="{800E49B9-E3FE-4CE8-9C74-FD7559AD8191}" type="presParOf" srcId="{9A020BD7-4FF3-4715-A254-6EEC05C04157}" destId="{53B56FF2-C5BF-4961-A08C-BE39EBA6DF36}" srcOrd="2" destOrd="0" presId="urn:microsoft.com/office/officeart/2005/8/layout/lProcess2"/>
    <dgm:cxn modelId="{766C2417-B38A-4B2B-8586-65A44EDE2A8A}" type="presParOf" srcId="{53B56FF2-C5BF-4961-A08C-BE39EBA6DF36}" destId="{C111A868-79EA-472F-B6C2-218A9B800677}" srcOrd="0" destOrd="0" presId="urn:microsoft.com/office/officeart/2005/8/layout/lProcess2"/>
    <dgm:cxn modelId="{7CDCB42C-AE9C-4BA5-8B09-B4A6AAAAA919}" type="presParOf" srcId="{53B56FF2-C5BF-4961-A08C-BE39EBA6DF36}" destId="{2BE3637A-0E7F-4E37-B915-7C10D1DE3C62}" srcOrd="1" destOrd="0" presId="urn:microsoft.com/office/officeart/2005/8/layout/lProcess2"/>
    <dgm:cxn modelId="{0CBD22A4-A8F2-45E6-BDF0-D410AD4A7815}" type="presParOf" srcId="{53B56FF2-C5BF-4961-A08C-BE39EBA6DF36}" destId="{7D4AF9AE-AE05-4593-B598-0E8BF0C9A496}" srcOrd="2" destOrd="0" presId="urn:microsoft.com/office/officeart/2005/8/layout/lProcess2"/>
    <dgm:cxn modelId="{C76A6084-1601-4B05-9E72-A3938B7EA10A}" type="presParOf" srcId="{7D4AF9AE-AE05-4593-B598-0E8BF0C9A496}" destId="{6B55EB2F-6E7E-4CAF-B2DA-E7A426660B1A}" srcOrd="0" destOrd="0" presId="urn:microsoft.com/office/officeart/2005/8/layout/lProcess2"/>
    <dgm:cxn modelId="{3F955009-FF99-4244-A8B9-A6A505B3B436}" type="presParOf" srcId="{6B55EB2F-6E7E-4CAF-B2DA-E7A426660B1A}" destId="{03104D4D-4635-4237-BF8B-83ED9997C1D6}" srcOrd="0" destOrd="0" presId="urn:microsoft.com/office/officeart/2005/8/layout/lProcess2"/>
    <dgm:cxn modelId="{7542D530-05B5-4046-B600-DE7A9EABD010}" type="presParOf" srcId="{6B55EB2F-6E7E-4CAF-B2DA-E7A426660B1A}" destId="{850158F6-A037-461F-86E5-AF8382AF875B}" srcOrd="1" destOrd="0" presId="urn:microsoft.com/office/officeart/2005/8/layout/lProcess2"/>
    <dgm:cxn modelId="{7F1ECEF1-68CD-4E77-9BFC-E921592DCBA0}" type="presParOf" srcId="{6B55EB2F-6E7E-4CAF-B2DA-E7A426660B1A}" destId="{CFE3D824-F828-421B-A3AD-1A5ED134C21A}" srcOrd="2" destOrd="0" presId="urn:microsoft.com/office/officeart/2005/8/layout/lProcess2"/>
    <dgm:cxn modelId="{69856804-233E-470A-A851-99B70998EF99}" type="presParOf" srcId="{9A020BD7-4FF3-4715-A254-6EEC05C04157}" destId="{812EC54D-77CA-405F-8E3A-93F1F40D7610}" srcOrd="3" destOrd="0" presId="urn:microsoft.com/office/officeart/2005/8/layout/lProcess2"/>
    <dgm:cxn modelId="{1338C65B-B40A-4562-82A3-A9C697C6DBE2}" type="presParOf" srcId="{9A020BD7-4FF3-4715-A254-6EEC05C04157}" destId="{C765186D-8B5E-471A-B6FA-ED23FA758A56}" srcOrd="4" destOrd="0" presId="urn:microsoft.com/office/officeart/2005/8/layout/lProcess2"/>
    <dgm:cxn modelId="{D32E3492-F517-4DEE-9090-21E857F32765}" type="presParOf" srcId="{C765186D-8B5E-471A-B6FA-ED23FA758A56}" destId="{FC545DF4-02E3-45B4-A7B9-CEBD2A700D1B}" srcOrd="0" destOrd="0" presId="urn:microsoft.com/office/officeart/2005/8/layout/lProcess2"/>
    <dgm:cxn modelId="{B7F8B8A4-CFC2-4B84-B591-E6ECA47163EE}" type="presParOf" srcId="{C765186D-8B5E-471A-B6FA-ED23FA758A56}" destId="{48504818-030C-4F19-8C0C-8395DFA29812}" srcOrd="1" destOrd="0" presId="urn:microsoft.com/office/officeart/2005/8/layout/lProcess2"/>
    <dgm:cxn modelId="{9AB97304-FCFB-46BA-8A18-94728A7F99F1}" type="presParOf" srcId="{C765186D-8B5E-471A-B6FA-ED23FA758A56}" destId="{DC776105-0F37-47E6-B763-63FB29BEAB2B}" srcOrd="2" destOrd="0" presId="urn:microsoft.com/office/officeart/2005/8/layout/lProcess2"/>
    <dgm:cxn modelId="{62714C13-4A5D-4E15-AD16-30C8807E93BC}" type="presParOf" srcId="{DC776105-0F37-47E6-B763-63FB29BEAB2B}" destId="{AB44E682-2049-4599-875C-DF1BCB5B9DD9}" srcOrd="0" destOrd="0" presId="urn:microsoft.com/office/officeart/2005/8/layout/lProcess2"/>
    <dgm:cxn modelId="{4A3B187D-571E-4D66-AE28-7532302B9886}" type="presParOf" srcId="{AB44E682-2049-4599-875C-DF1BCB5B9DD9}" destId="{C4122B35-FA6F-4087-AF1A-BAEAD7B4AC57}" srcOrd="0" destOrd="0" presId="urn:microsoft.com/office/officeart/2005/8/layout/lProcess2"/>
    <dgm:cxn modelId="{B5AE6263-17D3-44FE-9D04-C2DB89F880E1}" type="presParOf" srcId="{AB44E682-2049-4599-875C-DF1BCB5B9DD9}" destId="{AD8A5F15-3C1F-44AF-9272-A25768FBF65A}" srcOrd="1" destOrd="0" presId="urn:microsoft.com/office/officeart/2005/8/layout/lProcess2"/>
    <dgm:cxn modelId="{84AB2A00-9E39-445B-8397-028F036A6739}" type="presParOf" srcId="{AB44E682-2049-4599-875C-DF1BCB5B9DD9}" destId="{5DB57C17-35DB-4C29-9466-AF8025C574F3}"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B2E0D1-BB07-4CB4-829F-EF27ADF5F716}" type="doc">
      <dgm:prSet loTypeId="urn:microsoft.com/office/officeart/2005/8/layout/lProcess2" loCatId="list" qsTypeId="urn:microsoft.com/office/officeart/2005/8/quickstyle/simple3" qsCatId="simple" csTypeId="urn:microsoft.com/office/officeart/2005/8/colors/colorful5" csCatId="colorful" phldr="1"/>
      <dgm:spPr/>
      <dgm:t>
        <a:bodyPr/>
        <a:lstStyle/>
        <a:p>
          <a:endParaRPr lang="es-EC"/>
        </a:p>
      </dgm:t>
    </dgm:pt>
    <dgm:pt modelId="{BB3CFF04-093D-4736-86E0-DF87BE062623}">
      <dgm:prSet phldrT="[Texto]" custT="1"/>
      <dgm:spPr/>
      <dgm:t>
        <a:bodyPr/>
        <a:lstStyle/>
        <a:p>
          <a:r>
            <a:rPr lang="es-EC" sz="2400" dirty="0" smtClean="0">
              <a:latin typeface="Arial" panose="020B0604020202020204" pitchFamily="34" charset="0"/>
              <a:cs typeface="Arial" panose="020B0604020202020204" pitchFamily="34" charset="0"/>
            </a:rPr>
            <a:t>TEORÍA DE LOS COSTOS DE TRANSACCIÓN</a:t>
          </a:r>
          <a:endParaRPr lang="es-EC" sz="2400" dirty="0">
            <a:latin typeface="Arial" panose="020B0604020202020204" pitchFamily="34" charset="0"/>
            <a:cs typeface="Arial" panose="020B0604020202020204" pitchFamily="34" charset="0"/>
          </a:endParaRPr>
        </a:p>
      </dgm:t>
    </dgm:pt>
    <dgm:pt modelId="{2460DEB5-B647-4C0C-8214-8EA77FC3552F}" type="parTrans" cxnId="{DCC92B28-45FF-45AE-B5C3-E08672B1030D}">
      <dgm:prSet/>
      <dgm:spPr/>
      <dgm:t>
        <a:bodyPr/>
        <a:lstStyle/>
        <a:p>
          <a:endParaRPr lang="es-EC">
            <a:latin typeface="Arial" panose="020B0604020202020204" pitchFamily="34" charset="0"/>
            <a:cs typeface="Arial" panose="020B0604020202020204" pitchFamily="34" charset="0"/>
          </a:endParaRPr>
        </a:p>
      </dgm:t>
    </dgm:pt>
    <dgm:pt modelId="{177878B4-FF69-42FB-BB2C-17CBCCE0B408}" type="sibTrans" cxnId="{DCC92B28-45FF-45AE-B5C3-E08672B1030D}">
      <dgm:prSet/>
      <dgm:spPr/>
      <dgm:t>
        <a:bodyPr/>
        <a:lstStyle/>
        <a:p>
          <a:endParaRPr lang="es-EC">
            <a:latin typeface="Arial" panose="020B0604020202020204" pitchFamily="34" charset="0"/>
            <a:cs typeface="Arial" panose="020B0604020202020204" pitchFamily="34" charset="0"/>
          </a:endParaRPr>
        </a:p>
      </dgm:t>
    </dgm:pt>
    <dgm:pt modelId="{FF4CE9F7-5CE4-4CA6-9C60-B86C5C24D4C8}">
      <dgm:prSet phldrT="[Texto]"/>
      <dgm:spPr/>
      <dgm:t>
        <a:bodyPr/>
        <a:lstStyle/>
        <a:p>
          <a:pPr algn="l"/>
          <a:r>
            <a:rPr lang="es-EC" dirty="0" smtClean="0">
              <a:latin typeface="Arial" panose="020B0604020202020204" pitchFamily="34" charset="0"/>
              <a:cs typeface="Arial" panose="020B0604020202020204" pitchFamily="34" charset="0"/>
            </a:rPr>
            <a:t>Ronald </a:t>
          </a:r>
          <a:r>
            <a:rPr lang="es-EC" dirty="0" err="1" smtClean="0">
              <a:latin typeface="Arial" panose="020B0604020202020204" pitchFamily="34" charset="0"/>
              <a:cs typeface="Arial" panose="020B0604020202020204" pitchFamily="34" charset="0"/>
            </a:rPr>
            <a:t>Coase</a:t>
          </a:r>
          <a:r>
            <a:rPr lang="es-EC" dirty="0" smtClean="0">
              <a:latin typeface="Arial" panose="020B0604020202020204" pitchFamily="34" charset="0"/>
              <a:cs typeface="Arial" panose="020B0604020202020204" pitchFamily="34" charset="0"/>
            </a:rPr>
            <a:t> en 1937: mecanismos de precios.</a:t>
          </a:r>
        </a:p>
        <a:p>
          <a:pPr algn="l"/>
          <a:r>
            <a:rPr lang="es-EC" dirty="0" smtClean="0">
              <a:latin typeface="Arial" panose="020B0604020202020204" pitchFamily="34" charset="0"/>
              <a:cs typeface="Arial" panose="020B0604020202020204" pitchFamily="34" charset="0"/>
            </a:rPr>
            <a:t>Desarrollada por </a:t>
          </a:r>
          <a:r>
            <a:rPr lang="es-EC" dirty="0" err="1" smtClean="0">
              <a:latin typeface="Arial" panose="020B0604020202020204" pitchFamily="34" charset="0"/>
              <a:cs typeface="Arial" panose="020B0604020202020204" pitchFamily="34" charset="0"/>
            </a:rPr>
            <a:t>March</a:t>
          </a:r>
          <a:r>
            <a:rPr lang="es-EC" dirty="0" smtClean="0">
              <a:latin typeface="Arial" panose="020B0604020202020204" pitchFamily="34" charset="0"/>
              <a:cs typeface="Arial" panose="020B0604020202020204" pitchFamily="34" charset="0"/>
            </a:rPr>
            <a:t> en 1963.</a:t>
          </a:r>
        </a:p>
        <a:p>
          <a:pPr algn="l"/>
          <a:r>
            <a:rPr lang="es-EC" dirty="0" smtClean="0">
              <a:latin typeface="Arial" panose="020B0604020202020204" pitchFamily="34" charset="0"/>
              <a:cs typeface="Arial" panose="020B0604020202020204" pitchFamily="34" charset="0"/>
            </a:rPr>
            <a:t>Académicamente por </a:t>
          </a:r>
          <a:r>
            <a:rPr lang="es-EC" dirty="0" err="1" smtClean="0">
              <a:latin typeface="Arial" panose="020B0604020202020204" pitchFamily="34" charset="0"/>
              <a:cs typeface="Arial" panose="020B0604020202020204" pitchFamily="34" charset="0"/>
            </a:rPr>
            <a:t>Willliamson</a:t>
          </a:r>
          <a:r>
            <a:rPr lang="es-EC" dirty="0" smtClean="0">
              <a:latin typeface="Arial" panose="020B0604020202020204" pitchFamily="34" charset="0"/>
              <a:cs typeface="Arial" panose="020B0604020202020204" pitchFamily="34" charset="0"/>
            </a:rPr>
            <a:t> en 1996.</a:t>
          </a:r>
          <a:endParaRPr lang="es-EC" dirty="0">
            <a:latin typeface="Arial" panose="020B0604020202020204" pitchFamily="34" charset="0"/>
            <a:cs typeface="Arial" panose="020B0604020202020204" pitchFamily="34" charset="0"/>
          </a:endParaRPr>
        </a:p>
      </dgm:t>
    </dgm:pt>
    <dgm:pt modelId="{A4B22175-D593-4CF0-9555-82003BD62DB0}" type="parTrans" cxnId="{1DA67D85-EB48-4A1D-AA4E-91A04BEC1A06}">
      <dgm:prSet/>
      <dgm:spPr/>
      <dgm:t>
        <a:bodyPr/>
        <a:lstStyle/>
        <a:p>
          <a:endParaRPr lang="es-EC">
            <a:latin typeface="Arial" panose="020B0604020202020204" pitchFamily="34" charset="0"/>
            <a:cs typeface="Arial" panose="020B0604020202020204" pitchFamily="34" charset="0"/>
          </a:endParaRPr>
        </a:p>
      </dgm:t>
    </dgm:pt>
    <dgm:pt modelId="{C1EC5252-DE10-4CA8-A6E9-BDD399D9B5B8}" type="sibTrans" cxnId="{1DA67D85-EB48-4A1D-AA4E-91A04BEC1A06}">
      <dgm:prSet/>
      <dgm:spPr/>
      <dgm:t>
        <a:bodyPr/>
        <a:lstStyle/>
        <a:p>
          <a:endParaRPr lang="es-EC">
            <a:latin typeface="Arial" panose="020B0604020202020204" pitchFamily="34" charset="0"/>
            <a:cs typeface="Arial" panose="020B0604020202020204" pitchFamily="34" charset="0"/>
          </a:endParaRPr>
        </a:p>
      </dgm:t>
    </dgm:pt>
    <dgm:pt modelId="{251F39A7-E269-476A-9A33-F4C211999491}">
      <dgm:prSet phldrT="[Texto]"/>
      <dgm:spPr/>
      <dgm:t>
        <a:bodyPr/>
        <a:lstStyle/>
        <a:p>
          <a:r>
            <a:rPr lang="es-EC" dirty="0" smtClean="0">
              <a:latin typeface="Arial" panose="020B0604020202020204" pitchFamily="34" charset="0"/>
              <a:cs typeface="Arial" panose="020B0604020202020204" pitchFamily="34" charset="0"/>
            </a:rPr>
            <a:t>Capacidad de optimizar los recursos generando un mayor valor a través de un menor costo.</a:t>
          </a:r>
          <a:endParaRPr lang="es-EC" dirty="0">
            <a:latin typeface="Arial" panose="020B0604020202020204" pitchFamily="34" charset="0"/>
            <a:cs typeface="Arial" panose="020B0604020202020204" pitchFamily="34" charset="0"/>
          </a:endParaRPr>
        </a:p>
      </dgm:t>
    </dgm:pt>
    <dgm:pt modelId="{EF12C2AC-62B9-40F9-9CD4-27E5C4621068}" type="parTrans" cxnId="{0D819672-80B2-4E3F-AC59-69366A8132BF}">
      <dgm:prSet/>
      <dgm:spPr/>
      <dgm:t>
        <a:bodyPr/>
        <a:lstStyle/>
        <a:p>
          <a:endParaRPr lang="es-EC">
            <a:latin typeface="Arial" panose="020B0604020202020204" pitchFamily="34" charset="0"/>
            <a:cs typeface="Arial" panose="020B0604020202020204" pitchFamily="34" charset="0"/>
          </a:endParaRPr>
        </a:p>
      </dgm:t>
    </dgm:pt>
    <dgm:pt modelId="{CE31069B-608E-46EA-A1BE-636D54D2443D}" type="sibTrans" cxnId="{0D819672-80B2-4E3F-AC59-69366A8132BF}">
      <dgm:prSet/>
      <dgm:spPr/>
      <dgm:t>
        <a:bodyPr/>
        <a:lstStyle/>
        <a:p>
          <a:endParaRPr lang="es-EC">
            <a:latin typeface="Arial" panose="020B0604020202020204" pitchFamily="34" charset="0"/>
            <a:cs typeface="Arial" panose="020B0604020202020204" pitchFamily="34" charset="0"/>
          </a:endParaRPr>
        </a:p>
      </dgm:t>
    </dgm:pt>
    <dgm:pt modelId="{D7EF3BB4-39F8-4427-92BE-7616F8499B02}">
      <dgm:prSet phldrT="[Texto]" custT="1"/>
      <dgm:spPr/>
      <dgm:t>
        <a:bodyPr/>
        <a:lstStyle/>
        <a:p>
          <a:r>
            <a:rPr lang="es-EC" sz="2400" dirty="0" smtClean="0">
              <a:latin typeface="Arial" panose="020B0604020202020204" pitchFamily="34" charset="0"/>
              <a:cs typeface="Arial" panose="020B0604020202020204" pitchFamily="34" charset="0"/>
            </a:rPr>
            <a:t>TEORÍA ASIMETRÍA DE LA INFORMACIÓN</a:t>
          </a:r>
          <a:endParaRPr lang="es-EC" sz="2400" dirty="0">
            <a:latin typeface="Arial" panose="020B0604020202020204" pitchFamily="34" charset="0"/>
            <a:cs typeface="Arial" panose="020B0604020202020204" pitchFamily="34" charset="0"/>
          </a:endParaRPr>
        </a:p>
      </dgm:t>
    </dgm:pt>
    <dgm:pt modelId="{883E7D47-D3F6-4B36-81CD-01FB440F37D9}" type="parTrans" cxnId="{241A5B68-558E-4555-86FA-31E5CFF6EC39}">
      <dgm:prSet/>
      <dgm:spPr/>
      <dgm:t>
        <a:bodyPr/>
        <a:lstStyle/>
        <a:p>
          <a:endParaRPr lang="es-EC">
            <a:latin typeface="Arial" panose="020B0604020202020204" pitchFamily="34" charset="0"/>
            <a:cs typeface="Arial" panose="020B0604020202020204" pitchFamily="34" charset="0"/>
          </a:endParaRPr>
        </a:p>
      </dgm:t>
    </dgm:pt>
    <dgm:pt modelId="{18FAEEBC-3980-4CE1-A0FC-D540B96CE1A0}" type="sibTrans" cxnId="{241A5B68-558E-4555-86FA-31E5CFF6EC39}">
      <dgm:prSet/>
      <dgm:spPr/>
      <dgm:t>
        <a:bodyPr/>
        <a:lstStyle/>
        <a:p>
          <a:endParaRPr lang="es-EC">
            <a:latin typeface="Arial" panose="020B0604020202020204" pitchFamily="34" charset="0"/>
            <a:cs typeface="Arial" panose="020B0604020202020204" pitchFamily="34" charset="0"/>
          </a:endParaRPr>
        </a:p>
      </dgm:t>
    </dgm:pt>
    <dgm:pt modelId="{94598AE6-9DC1-476A-8106-AFFF76AA96F4}">
      <dgm:prSet phldrT="[Texto]"/>
      <dgm:spPr/>
      <dgm:t>
        <a:bodyPr/>
        <a:lstStyle/>
        <a:p>
          <a:r>
            <a:rPr lang="es-EC" dirty="0" smtClean="0">
              <a:latin typeface="Arial" panose="020B0604020202020204" pitchFamily="34" charset="0"/>
              <a:cs typeface="Arial" panose="020B0604020202020204" pitchFamily="34" charset="0"/>
            </a:rPr>
            <a:t>Fue desarrollada por </a:t>
          </a:r>
          <a:r>
            <a:rPr lang="es-EC" dirty="0" err="1" smtClean="0">
              <a:latin typeface="Arial" panose="020B0604020202020204" pitchFamily="34" charset="0"/>
              <a:cs typeface="Arial" panose="020B0604020202020204" pitchFamily="34" charset="0"/>
            </a:rPr>
            <a:t>Akerlof</a:t>
          </a:r>
          <a:r>
            <a:rPr lang="es-EC" dirty="0" smtClean="0">
              <a:latin typeface="Arial" panose="020B0604020202020204" pitchFamily="34" charset="0"/>
              <a:cs typeface="Arial" panose="020B0604020202020204" pitchFamily="34" charset="0"/>
            </a:rPr>
            <a:t> en 1970.</a:t>
          </a:r>
          <a:endParaRPr lang="es-EC" dirty="0">
            <a:latin typeface="Arial" panose="020B0604020202020204" pitchFamily="34" charset="0"/>
            <a:cs typeface="Arial" panose="020B0604020202020204" pitchFamily="34" charset="0"/>
          </a:endParaRPr>
        </a:p>
      </dgm:t>
    </dgm:pt>
    <dgm:pt modelId="{CCB9B633-4F17-4349-B08C-D18518A3B2CF}" type="parTrans" cxnId="{B4F5131F-4EF6-4F5D-B172-496F66737B92}">
      <dgm:prSet/>
      <dgm:spPr/>
      <dgm:t>
        <a:bodyPr/>
        <a:lstStyle/>
        <a:p>
          <a:endParaRPr lang="es-EC">
            <a:latin typeface="Arial" panose="020B0604020202020204" pitchFamily="34" charset="0"/>
            <a:cs typeface="Arial" panose="020B0604020202020204" pitchFamily="34" charset="0"/>
          </a:endParaRPr>
        </a:p>
      </dgm:t>
    </dgm:pt>
    <dgm:pt modelId="{94C22E9C-8FA1-4ABD-B2FE-C7099AF6BBE8}" type="sibTrans" cxnId="{B4F5131F-4EF6-4F5D-B172-496F66737B92}">
      <dgm:prSet/>
      <dgm:spPr/>
      <dgm:t>
        <a:bodyPr/>
        <a:lstStyle/>
        <a:p>
          <a:endParaRPr lang="es-EC">
            <a:latin typeface="Arial" panose="020B0604020202020204" pitchFamily="34" charset="0"/>
            <a:cs typeface="Arial" panose="020B0604020202020204" pitchFamily="34" charset="0"/>
          </a:endParaRPr>
        </a:p>
      </dgm:t>
    </dgm:pt>
    <dgm:pt modelId="{4B2F0B87-0384-4F83-9896-3717E5E79F12}">
      <dgm:prSet phldrT="[Texto]"/>
      <dgm:spPr/>
      <dgm:t>
        <a:bodyPr/>
        <a:lstStyle/>
        <a:p>
          <a:r>
            <a:rPr lang="es-EC" dirty="0" smtClean="0">
              <a:latin typeface="Arial" panose="020B0604020202020204" pitchFamily="34" charset="0"/>
              <a:cs typeface="Arial" panose="020B0604020202020204" pitchFamily="34" charset="0"/>
            </a:rPr>
            <a:t>Falta de información que tienen los agentes para el desarrollo de sus actividades  ya que unos poseen acceso a más información que otros. </a:t>
          </a:r>
          <a:endParaRPr lang="es-EC" dirty="0">
            <a:latin typeface="Arial" panose="020B0604020202020204" pitchFamily="34" charset="0"/>
            <a:cs typeface="Arial" panose="020B0604020202020204" pitchFamily="34" charset="0"/>
          </a:endParaRPr>
        </a:p>
      </dgm:t>
    </dgm:pt>
    <dgm:pt modelId="{6A4D4E9D-3A6F-4FB8-8551-7BE817785C2A}" type="parTrans" cxnId="{372F2B7A-8E9E-4E78-A5F6-E74230FAF32D}">
      <dgm:prSet/>
      <dgm:spPr/>
      <dgm:t>
        <a:bodyPr/>
        <a:lstStyle/>
        <a:p>
          <a:endParaRPr lang="es-EC">
            <a:latin typeface="Arial" panose="020B0604020202020204" pitchFamily="34" charset="0"/>
            <a:cs typeface="Arial" panose="020B0604020202020204" pitchFamily="34" charset="0"/>
          </a:endParaRPr>
        </a:p>
      </dgm:t>
    </dgm:pt>
    <dgm:pt modelId="{10096558-F1F0-4572-BFA6-A8DDC81AAC4C}" type="sibTrans" cxnId="{372F2B7A-8E9E-4E78-A5F6-E74230FAF32D}">
      <dgm:prSet/>
      <dgm:spPr/>
      <dgm:t>
        <a:bodyPr/>
        <a:lstStyle/>
        <a:p>
          <a:endParaRPr lang="es-EC">
            <a:latin typeface="Arial" panose="020B0604020202020204" pitchFamily="34" charset="0"/>
            <a:cs typeface="Arial" panose="020B0604020202020204" pitchFamily="34" charset="0"/>
          </a:endParaRPr>
        </a:p>
      </dgm:t>
    </dgm:pt>
    <dgm:pt modelId="{4F7BE7F7-5552-4DE6-AEBC-9358D873E4B8}">
      <dgm:prSet phldrT="[Texto]" custT="1"/>
      <dgm:spPr/>
      <dgm:t>
        <a:bodyPr/>
        <a:lstStyle/>
        <a:p>
          <a:r>
            <a:rPr lang="es-EC" sz="2400" dirty="0" smtClean="0">
              <a:latin typeface="Arial" panose="020B0604020202020204" pitchFamily="34" charset="0"/>
              <a:cs typeface="Arial" panose="020B0604020202020204" pitchFamily="34" charset="0"/>
            </a:rPr>
            <a:t>TEORÍA DEL RIESGO Y LA INCERTIDUMBRE</a:t>
          </a:r>
          <a:endParaRPr lang="es-EC" sz="2400" dirty="0">
            <a:latin typeface="Arial" panose="020B0604020202020204" pitchFamily="34" charset="0"/>
            <a:cs typeface="Arial" panose="020B0604020202020204" pitchFamily="34" charset="0"/>
          </a:endParaRPr>
        </a:p>
      </dgm:t>
    </dgm:pt>
    <dgm:pt modelId="{8F12DA04-FF8F-4486-8AF4-62A6D329153E}" type="parTrans" cxnId="{912E0EBF-A3DF-4516-8B22-62E5B30DD9DC}">
      <dgm:prSet/>
      <dgm:spPr/>
      <dgm:t>
        <a:bodyPr/>
        <a:lstStyle/>
        <a:p>
          <a:endParaRPr lang="es-EC">
            <a:latin typeface="Arial" panose="020B0604020202020204" pitchFamily="34" charset="0"/>
            <a:cs typeface="Arial" panose="020B0604020202020204" pitchFamily="34" charset="0"/>
          </a:endParaRPr>
        </a:p>
      </dgm:t>
    </dgm:pt>
    <dgm:pt modelId="{C20E5B28-E4E8-4707-A59A-6991CAA0E731}" type="sibTrans" cxnId="{912E0EBF-A3DF-4516-8B22-62E5B30DD9DC}">
      <dgm:prSet/>
      <dgm:spPr/>
      <dgm:t>
        <a:bodyPr/>
        <a:lstStyle/>
        <a:p>
          <a:endParaRPr lang="es-EC">
            <a:latin typeface="Arial" panose="020B0604020202020204" pitchFamily="34" charset="0"/>
            <a:cs typeface="Arial" panose="020B0604020202020204" pitchFamily="34" charset="0"/>
          </a:endParaRPr>
        </a:p>
      </dgm:t>
    </dgm:pt>
    <dgm:pt modelId="{CC3E236A-9406-4B9A-82E0-63B498388330}">
      <dgm:prSet phldrT="[Texto]"/>
      <dgm:spPr/>
      <dgm:t>
        <a:bodyPr/>
        <a:lstStyle/>
        <a:p>
          <a:r>
            <a:rPr lang="es-EC" dirty="0" smtClean="0">
              <a:latin typeface="Arial" panose="020B0604020202020204" pitchFamily="34" charset="0"/>
              <a:cs typeface="Arial" panose="020B0604020202020204" pitchFamily="34" charset="0"/>
            </a:rPr>
            <a:t>El estudio inicial del riesgo  siglo XVI con </a:t>
          </a:r>
          <a:r>
            <a:rPr lang="es-EC" dirty="0" err="1" smtClean="0">
              <a:latin typeface="Arial" panose="020B0604020202020204" pitchFamily="34" charset="0"/>
              <a:cs typeface="Arial" panose="020B0604020202020204" pitchFamily="34" charset="0"/>
            </a:rPr>
            <a:t>Girolamo</a:t>
          </a:r>
          <a:r>
            <a:rPr lang="es-EC" dirty="0" smtClean="0">
              <a:latin typeface="Arial" panose="020B0604020202020204" pitchFamily="34" charset="0"/>
              <a:cs typeface="Arial" panose="020B0604020202020204" pitchFamily="34" charset="0"/>
            </a:rPr>
            <a:t> </a:t>
          </a:r>
          <a:r>
            <a:rPr lang="es-EC" dirty="0" err="1" smtClean="0">
              <a:latin typeface="Arial" panose="020B0604020202020204" pitchFamily="34" charset="0"/>
              <a:cs typeface="Arial" panose="020B0604020202020204" pitchFamily="34" charset="0"/>
            </a:rPr>
            <a:t>Cardano</a:t>
          </a:r>
          <a:r>
            <a:rPr lang="es-EC" dirty="0" smtClean="0">
              <a:latin typeface="Arial" panose="020B0604020202020204" pitchFamily="34" charset="0"/>
              <a:cs typeface="Arial" panose="020B0604020202020204" pitchFamily="34" charset="0"/>
            </a:rPr>
            <a:t> en 1663.</a:t>
          </a:r>
          <a:endParaRPr lang="es-EC" dirty="0">
            <a:latin typeface="Arial" panose="020B0604020202020204" pitchFamily="34" charset="0"/>
            <a:cs typeface="Arial" panose="020B0604020202020204" pitchFamily="34" charset="0"/>
          </a:endParaRPr>
        </a:p>
      </dgm:t>
    </dgm:pt>
    <dgm:pt modelId="{1D08A9DD-C813-4F07-9D3B-6464005DE7CC}" type="parTrans" cxnId="{99503D85-1DAB-4FD2-8795-CC6C6EA2B3B1}">
      <dgm:prSet/>
      <dgm:spPr/>
      <dgm:t>
        <a:bodyPr/>
        <a:lstStyle/>
        <a:p>
          <a:endParaRPr lang="es-EC">
            <a:latin typeface="Arial" panose="020B0604020202020204" pitchFamily="34" charset="0"/>
            <a:cs typeface="Arial" panose="020B0604020202020204" pitchFamily="34" charset="0"/>
          </a:endParaRPr>
        </a:p>
      </dgm:t>
    </dgm:pt>
    <dgm:pt modelId="{D31EA95A-EF90-4824-852B-C9D0538243D1}" type="sibTrans" cxnId="{99503D85-1DAB-4FD2-8795-CC6C6EA2B3B1}">
      <dgm:prSet/>
      <dgm:spPr/>
      <dgm:t>
        <a:bodyPr/>
        <a:lstStyle/>
        <a:p>
          <a:endParaRPr lang="es-EC">
            <a:latin typeface="Arial" panose="020B0604020202020204" pitchFamily="34" charset="0"/>
            <a:cs typeface="Arial" panose="020B0604020202020204" pitchFamily="34" charset="0"/>
          </a:endParaRPr>
        </a:p>
      </dgm:t>
    </dgm:pt>
    <dgm:pt modelId="{84632FC3-757E-43B9-B301-B2FCA8D5DB92}">
      <dgm:prSet phldrT="[Texto]"/>
      <dgm:spPr/>
      <dgm:t>
        <a:bodyPr/>
        <a:lstStyle/>
        <a:p>
          <a:r>
            <a:rPr lang="es-EC" dirty="0" smtClean="0">
              <a:latin typeface="Arial" panose="020B0604020202020204" pitchFamily="34" charset="0"/>
              <a:cs typeface="Arial" panose="020B0604020202020204" pitchFamily="34" charset="0"/>
            </a:rPr>
            <a:t>surge de la oferta y demanda que existente sumándole los riesgos expuestos  y situaciones desconocidas que se entienden como incertidumbre.</a:t>
          </a:r>
          <a:endParaRPr lang="es-EC" dirty="0">
            <a:latin typeface="Arial" panose="020B0604020202020204" pitchFamily="34" charset="0"/>
            <a:cs typeface="Arial" panose="020B0604020202020204" pitchFamily="34" charset="0"/>
          </a:endParaRPr>
        </a:p>
      </dgm:t>
    </dgm:pt>
    <dgm:pt modelId="{AF918B35-E06C-4EB3-84A3-F46465AFEBEE}" type="parTrans" cxnId="{DB2DF24A-8CB0-425A-BF69-4D652E35EBD0}">
      <dgm:prSet/>
      <dgm:spPr/>
      <dgm:t>
        <a:bodyPr/>
        <a:lstStyle/>
        <a:p>
          <a:endParaRPr lang="es-EC">
            <a:latin typeface="Arial" panose="020B0604020202020204" pitchFamily="34" charset="0"/>
            <a:cs typeface="Arial" panose="020B0604020202020204" pitchFamily="34" charset="0"/>
          </a:endParaRPr>
        </a:p>
      </dgm:t>
    </dgm:pt>
    <dgm:pt modelId="{83E878B6-9B02-43C7-AC44-B9CE645B7666}" type="sibTrans" cxnId="{DB2DF24A-8CB0-425A-BF69-4D652E35EBD0}">
      <dgm:prSet/>
      <dgm:spPr/>
      <dgm:t>
        <a:bodyPr/>
        <a:lstStyle/>
        <a:p>
          <a:endParaRPr lang="es-EC">
            <a:latin typeface="Arial" panose="020B0604020202020204" pitchFamily="34" charset="0"/>
            <a:cs typeface="Arial" panose="020B0604020202020204" pitchFamily="34" charset="0"/>
          </a:endParaRPr>
        </a:p>
      </dgm:t>
    </dgm:pt>
    <dgm:pt modelId="{9A020BD7-4FF3-4715-A254-6EEC05C04157}" type="pres">
      <dgm:prSet presAssocID="{85B2E0D1-BB07-4CB4-829F-EF27ADF5F716}" presName="theList" presStyleCnt="0">
        <dgm:presLayoutVars>
          <dgm:dir/>
          <dgm:animLvl val="lvl"/>
          <dgm:resizeHandles val="exact"/>
        </dgm:presLayoutVars>
      </dgm:prSet>
      <dgm:spPr/>
      <dgm:t>
        <a:bodyPr/>
        <a:lstStyle/>
        <a:p>
          <a:endParaRPr lang="es-EC"/>
        </a:p>
      </dgm:t>
    </dgm:pt>
    <dgm:pt modelId="{73A93AF4-297D-40E3-AA64-8AEC25CEC2EB}" type="pres">
      <dgm:prSet presAssocID="{BB3CFF04-093D-4736-86E0-DF87BE062623}" presName="compNode" presStyleCnt="0"/>
      <dgm:spPr/>
    </dgm:pt>
    <dgm:pt modelId="{F21E21FE-0251-4A51-9A44-7C000987E992}" type="pres">
      <dgm:prSet presAssocID="{BB3CFF04-093D-4736-86E0-DF87BE062623}" presName="aNode" presStyleLbl="bgShp" presStyleIdx="0" presStyleCnt="3"/>
      <dgm:spPr/>
      <dgm:t>
        <a:bodyPr/>
        <a:lstStyle/>
        <a:p>
          <a:endParaRPr lang="es-EC"/>
        </a:p>
      </dgm:t>
    </dgm:pt>
    <dgm:pt modelId="{0D663F60-9EE4-42B0-BE32-F191606313D8}" type="pres">
      <dgm:prSet presAssocID="{BB3CFF04-093D-4736-86E0-DF87BE062623}" presName="textNode" presStyleLbl="bgShp" presStyleIdx="0" presStyleCnt="3"/>
      <dgm:spPr/>
      <dgm:t>
        <a:bodyPr/>
        <a:lstStyle/>
        <a:p>
          <a:endParaRPr lang="es-EC"/>
        </a:p>
      </dgm:t>
    </dgm:pt>
    <dgm:pt modelId="{BA8DAB07-38D7-4775-A63E-862F114DCE40}" type="pres">
      <dgm:prSet presAssocID="{BB3CFF04-093D-4736-86E0-DF87BE062623}" presName="compChildNode" presStyleCnt="0"/>
      <dgm:spPr/>
    </dgm:pt>
    <dgm:pt modelId="{1C5D21B3-CBAB-4B59-8B80-B1780D2C8288}" type="pres">
      <dgm:prSet presAssocID="{BB3CFF04-093D-4736-86E0-DF87BE062623}" presName="theInnerList" presStyleCnt="0"/>
      <dgm:spPr/>
    </dgm:pt>
    <dgm:pt modelId="{E836FF16-6262-4C91-AF80-BA399CEDA2D8}" type="pres">
      <dgm:prSet presAssocID="{FF4CE9F7-5CE4-4CA6-9C60-B86C5C24D4C8}" presName="childNode" presStyleLbl="node1" presStyleIdx="0" presStyleCnt="6" custScaleX="103156" custScaleY="79865">
        <dgm:presLayoutVars>
          <dgm:bulletEnabled val="1"/>
        </dgm:presLayoutVars>
      </dgm:prSet>
      <dgm:spPr/>
      <dgm:t>
        <a:bodyPr/>
        <a:lstStyle/>
        <a:p>
          <a:endParaRPr lang="es-EC"/>
        </a:p>
      </dgm:t>
    </dgm:pt>
    <dgm:pt modelId="{055A34EB-13A6-4F68-B1D5-278C47B5D6A3}" type="pres">
      <dgm:prSet presAssocID="{FF4CE9F7-5CE4-4CA6-9C60-B86C5C24D4C8}" presName="aSpace2" presStyleCnt="0"/>
      <dgm:spPr/>
    </dgm:pt>
    <dgm:pt modelId="{899882DA-28BA-47BC-937B-DB15D04FAFAB}" type="pres">
      <dgm:prSet presAssocID="{251F39A7-E269-476A-9A33-F4C211999491}" presName="childNode" presStyleLbl="node1" presStyleIdx="1" presStyleCnt="6">
        <dgm:presLayoutVars>
          <dgm:bulletEnabled val="1"/>
        </dgm:presLayoutVars>
      </dgm:prSet>
      <dgm:spPr/>
      <dgm:t>
        <a:bodyPr/>
        <a:lstStyle/>
        <a:p>
          <a:endParaRPr lang="es-EC"/>
        </a:p>
      </dgm:t>
    </dgm:pt>
    <dgm:pt modelId="{D38FAA79-2C9F-4BFA-8AB3-95064C4C9FE1}" type="pres">
      <dgm:prSet presAssocID="{BB3CFF04-093D-4736-86E0-DF87BE062623}" presName="aSpace" presStyleCnt="0"/>
      <dgm:spPr/>
    </dgm:pt>
    <dgm:pt modelId="{53B56FF2-C5BF-4961-A08C-BE39EBA6DF36}" type="pres">
      <dgm:prSet presAssocID="{D7EF3BB4-39F8-4427-92BE-7616F8499B02}" presName="compNode" presStyleCnt="0"/>
      <dgm:spPr/>
    </dgm:pt>
    <dgm:pt modelId="{C111A868-79EA-472F-B6C2-218A9B800677}" type="pres">
      <dgm:prSet presAssocID="{D7EF3BB4-39F8-4427-92BE-7616F8499B02}" presName="aNode" presStyleLbl="bgShp" presStyleIdx="1" presStyleCnt="3"/>
      <dgm:spPr/>
      <dgm:t>
        <a:bodyPr/>
        <a:lstStyle/>
        <a:p>
          <a:endParaRPr lang="es-EC"/>
        </a:p>
      </dgm:t>
    </dgm:pt>
    <dgm:pt modelId="{2BE3637A-0E7F-4E37-B915-7C10D1DE3C62}" type="pres">
      <dgm:prSet presAssocID="{D7EF3BB4-39F8-4427-92BE-7616F8499B02}" presName="textNode" presStyleLbl="bgShp" presStyleIdx="1" presStyleCnt="3"/>
      <dgm:spPr/>
      <dgm:t>
        <a:bodyPr/>
        <a:lstStyle/>
        <a:p>
          <a:endParaRPr lang="es-EC"/>
        </a:p>
      </dgm:t>
    </dgm:pt>
    <dgm:pt modelId="{7D4AF9AE-AE05-4593-B598-0E8BF0C9A496}" type="pres">
      <dgm:prSet presAssocID="{D7EF3BB4-39F8-4427-92BE-7616F8499B02}" presName="compChildNode" presStyleCnt="0"/>
      <dgm:spPr/>
    </dgm:pt>
    <dgm:pt modelId="{6B55EB2F-6E7E-4CAF-B2DA-E7A426660B1A}" type="pres">
      <dgm:prSet presAssocID="{D7EF3BB4-39F8-4427-92BE-7616F8499B02}" presName="theInnerList" presStyleCnt="0"/>
      <dgm:spPr/>
    </dgm:pt>
    <dgm:pt modelId="{03104D4D-4635-4237-BF8B-83ED9997C1D6}" type="pres">
      <dgm:prSet presAssocID="{94598AE6-9DC1-476A-8106-AFFF76AA96F4}" presName="childNode" presStyleLbl="node1" presStyleIdx="2" presStyleCnt="6">
        <dgm:presLayoutVars>
          <dgm:bulletEnabled val="1"/>
        </dgm:presLayoutVars>
      </dgm:prSet>
      <dgm:spPr/>
      <dgm:t>
        <a:bodyPr/>
        <a:lstStyle/>
        <a:p>
          <a:endParaRPr lang="es-EC"/>
        </a:p>
      </dgm:t>
    </dgm:pt>
    <dgm:pt modelId="{850158F6-A037-461F-86E5-AF8382AF875B}" type="pres">
      <dgm:prSet presAssocID="{94598AE6-9DC1-476A-8106-AFFF76AA96F4}" presName="aSpace2" presStyleCnt="0"/>
      <dgm:spPr/>
    </dgm:pt>
    <dgm:pt modelId="{CFE3D824-F828-421B-A3AD-1A5ED134C21A}" type="pres">
      <dgm:prSet presAssocID="{4B2F0B87-0384-4F83-9896-3717E5E79F12}" presName="childNode" presStyleLbl="node1" presStyleIdx="3" presStyleCnt="6">
        <dgm:presLayoutVars>
          <dgm:bulletEnabled val="1"/>
        </dgm:presLayoutVars>
      </dgm:prSet>
      <dgm:spPr/>
      <dgm:t>
        <a:bodyPr/>
        <a:lstStyle/>
        <a:p>
          <a:endParaRPr lang="es-EC"/>
        </a:p>
      </dgm:t>
    </dgm:pt>
    <dgm:pt modelId="{812EC54D-77CA-405F-8E3A-93F1F40D7610}" type="pres">
      <dgm:prSet presAssocID="{D7EF3BB4-39F8-4427-92BE-7616F8499B02}" presName="aSpace" presStyleCnt="0"/>
      <dgm:spPr/>
    </dgm:pt>
    <dgm:pt modelId="{C765186D-8B5E-471A-B6FA-ED23FA758A56}" type="pres">
      <dgm:prSet presAssocID="{4F7BE7F7-5552-4DE6-AEBC-9358D873E4B8}" presName="compNode" presStyleCnt="0"/>
      <dgm:spPr/>
    </dgm:pt>
    <dgm:pt modelId="{FC545DF4-02E3-45B4-A7B9-CEBD2A700D1B}" type="pres">
      <dgm:prSet presAssocID="{4F7BE7F7-5552-4DE6-AEBC-9358D873E4B8}" presName="aNode" presStyleLbl="bgShp" presStyleIdx="2" presStyleCnt="3"/>
      <dgm:spPr/>
      <dgm:t>
        <a:bodyPr/>
        <a:lstStyle/>
        <a:p>
          <a:endParaRPr lang="es-EC"/>
        </a:p>
      </dgm:t>
    </dgm:pt>
    <dgm:pt modelId="{48504818-030C-4F19-8C0C-8395DFA29812}" type="pres">
      <dgm:prSet presAssocID="{4F7BE7F7-5552-4DE6-AEBC-9358D873E4B8}" presName="textNode" presStyleLbl="bgShp" presStyleIdx="2" presStyleCnt="3"/>
      <dgm:spPr/>
      <dgm:t>
        <a:bodyPr/>
        <a:lstStyle/>
        <a:p>
          <a:endParaRPr lang="es-EC"/>
        </a:p>
      </dgm:t>
    </dgm:pt>
    <dgm:pt modelId="{DC776105-0F37-47E6-B763-63FB29BEAB2B}" type="pres">
      <dgm:prSet presAssocID="{4F7BE7F7-5552-4DE6-AEBC-9358D873E4B8}" presName="compChildNode" presStyleCnt="0"/>
      <dgm:spPr/>
    </dgm:pt>
    <dgm:pt modelId="{AB44E682-2049-4599-875C-DF1BCB5B9DD9}" type="pres">
      <dgm:prSet presAssocID="{4F7BE7F7-5552-4DE6-AEBC-9358D873E4B8}" presName="theInnerList" presStyleCnt="0"/>
      <dgm:spPr/>
    </dgm:pt>
    <dgm:pt modelId="{C4122B35-FA6F-4087-AF1A-BAEAD7B4AC57}" type="pres">
      <dgm:prSet presAssocID="{CC3E236A-9406-4B9A-82E0-63B498388330}" presName="childNode" presStyleLbl="node1" presStyleIdx="4" presStyleCnt="6">
        <dgm:presLayoutVars>
          <dgm:bulletEnabled val="1"/>
        </dgm:presLayoutVars>
      </dgm:prSet>
      <dgm:spPr/>
      <dgm:t>
        <a:bodyPr/>
        <a:lstStyle/>
        <a:p>
          <a:endParaRPr lang="es-EC"/>
        </a:p>
      </dgm:t>
    </dgm:pt>
    <dgm:pt modelId="{AD8A5F15-3C1F-44AF-9272-A25768FBF65A}" type="pres">
      <dgm:prSet presAssocID="{CC3E236A-9406-4B9A-82E0-63B498388330}" presName="aSpace2" presStyleCnt="0"/>
      <dgm:spPr/>
    </dgm:pt>
    <dgm:pt modelId="{5DB57C17-35DB-4C29-9466-AF8025C574F3}" type="pres">
      <dgm:prSet presAssocID="{84632FC3-757E-43B9-B301-B2FCA8D5DB92}" presName="childNode" presStyleLbl="node1" presStyleIdx="5" presStyleCnt="6">
        <dgm:presLayoutVars>
          <dgm:bulletEnabled val="1"/>
        </dgm:presLayoutVars>
      </dgm:prSet>
      <dgm:spPr/>
      <dgm:t>
        <a:bodyPr/>
        <a:lstStyle/>
        <a:p>
          <a:endParaRPr lang="es-EC"/>
        </a:p>
      </dgm:t>
    </dgm:pt>
  </dgm:ptLst>
  <dgm:cxnLst>
    <dgm:cxn modelId="{241A5B68-558E-4555-86FA-31E5CFF6EC39}" srcId="{85B2E0D1-BB07-4CB4-829F-EF27ADF5F716}" destId="{D7EF3BB4-39F8-4427-92BE-7616F8499B02}" srcOrd="1" destOrd="0" parTransId="{883E7D47-D3F6-4B36-81CD-01FB440F37D9}" sibTransId="{18FAEEBC-3980-4CE1-A0FC-D540B96CE1A0}"/>
    <dgm:cxn modelId="{1FE33CC9-B39D-48BF-8A2E-45EF63CC4AE0}" type="presOf" srcId="{4F7BE7F7-5552-4DE6-AEBC-9358D873E4B8}" destId="{FC545DF4-02E3-45B4-A7B9-CEBD2A700D1B}" srcOrd="0" destOrd="0" presId="urn:microsoft.com/office/officeart/2005/8/layout/lProcess2"/>
    <dgm:cxn modelId="{6AB0856F-0E73-4D12-9625-6B3992E7A5B3}" type="presOf" srcId="{4B2F0B87-0384-4F83-9896-3717E5E79F12}" destId="{CFE3D824-F828-421B-A3AD-1A5ED134C21A}" srcOrd="0" destOrd="0" presId="urn:microsoft.com/office/officeart/2005/8/layout/lProcess2"/>
    <dgm:cxn modelId="{BDCC9EF7-2839-4D13-BD29-D65871D80D54}" type="presOf" srcId="{BB3CFF04-093D-4736-86E0-DF87BE062623}" destId="{F21E21FE-0251-4A51-9A44-7C000987E992}" srcOrd="0" destOrd="0" presId="urn:microsoft.com/office/officeart/2005/8/layout/lProcess2"/>
    <dgm:cxn modelId="{99503D85-1DAB-4FD2-8795-CC6C6EA2B3B1}" srcId="{4F7BE7F7-5552-4DE6-AEBC-9358D873E4B8}" destId="{CC3E236A-9406-4B9A-82E0-63B498388330}" srcOrd="0" destOrd="0" parTransId="{1D08A9DD-C813-4F07-9D3B-6464005DE7CC}" sibTransId="{D31EA95A-EF90-4824-852B-C9D0538243D1}"/>
    <dgm:cxn modelId="{1DA67D85-EB48-4A1D-AA4E-91A04BEC1A06}" srcId="{BB3CFF04-093D-4736-86E0-DF87BE062623}" destId="{FF4CE9F7-5CE4-4CA6-9C60-B86C5C24D4C8}" srcOrd="0" destOrd="0" parTransId="{A4B22175-D593-4CF0-9555-82003BD62DB0}" sibTransId="{C1EC5252-DE10-4CA8-A6E9-BDD399D9B5B8}"/>
    <dgm:cxn modelId="{B4F5131F-4EF6-4F5D-B172-496F66737B92}" srcId="{D7EF3BB4-39F8-4427-92BE-7616F8499B02}" destId="{94598AE6-9DC1-476A-8106-AFFF76AA96F4}" srcOrd="0" destOrd="0" parTransId="{CCB9B633-4F17-4349-B08C-D18518A3B2CF}" sibTransId="{94C22E9C-8FA1-4ABD-B2FE-C7099AF6BBE8}"/>
    <dgm:cxn modelId="{F51E5F1E-F066-453F-8829-E625ABC60B37}" type="presOf" srcId="{D7EF3BB4-39F8-4427-92BE-7616F8499B02}" destId="{C111A868-79EA-472F-B6C2-218A9B800677}" srcOrd="0" destOrd="0" presId="urn:microsoft.com/office/officeart/2005/8/layout/lProcess2"/>
    <dgm:cxn modelId="{DB2DF24A-8CB0-425A-BF69-4D652E35EBD0}" srcId="{4F7BE7F7-5552-4DE6-AEBC-9358D873E4B8}" destId="{84632FC3-757E-43B9-B301-B2FCA8D5DB92}" srcOrd="1" destOrd="0" parTransId="{AF918B35-E06C-4EB3-84A3-F46465AFEBEE}" sibTransId="{83E878B6-9B02-43C7-AC44-B9CE645B7666}"/>
    <dgm:cxn modelId="{3C42177A-4721-489D-ABE7-9B60FC26AB44}" type="presOf" srcId="{CC3E236A-9406-4B9A-82E0-63B498388330}" destId="{C4122B35-FA6F-4087-AF1A-BAEAD7B4AC57}" srcOrd="0" destOrd="0" presId="urn:microsoft.com/office/officeart/2005/8/layout/lProcess2"/>
    <dgm:cxn modelId="{F7025360-24CE-4C15-A818-10DB425BBA60}" type="presOf" srcId="{4F7BE7F7-5552-4DE6-AEBC-9358D873E4B8}" destId="{48504818-030C-4F19-8C0C-8395DFA29812}" srcOrd="1" destOrd="0" presId="urn:microsoft.com/office/officeart/2005/8/layout/lProcess2"/>
    <dgm:cxn modelId="{9BC9F501-B415-483B-91C6-0BA4F3BEFC3C}" type="presOf" srcId="{FF4CE9F7-5CE4-4CA6-9C60-B86C5C24D4C8}" destId="{E836FF16-6262-4C91-AF80-BA399CEDA2D8}" srcOrd="0" destOrd="0" presId="urn:microsoft.com/office/officeart/2005/8/layout/lProcess2"/>
    <dgm:cxn modelId="{0D819672-80B2-4E3F-AC59-69366A8132BF}" srcId="{BB3CFF04-093D-4736-86E0-DF87BE062623}" destId="{251F39A7-E269-476A-9A33-F4C211999491}" srcOrd="1" destOrd="0" parTransId="{EF12C2AC-62B9-40F9-9CD4-27E5C4621068}" sibTransId="{CE31069B-608E-46EA-A1BE-636D54D2443D}"/>
    <dgm:cxn modelId="{9415E6F6-09BC-4086-A1D4-DA4CDC5900C4}" type="presOf" srcId="{85B2E0D1-BB07-4CB4-829F-EF27ADF5F716}" destId="{9A020BD7-4FF3-4715-A254-6EEC05C04157}" srcOrd="0" destOrd="0" presId="urn:microsoft.com/office/officeart/2005/8/layout/lProcess2"/>
    <dgm:cxn modelId="{912E0EBF-A3DF-4516-8B22-62E5B30DD9DC}" srcId="{85B2E0D1-BB07-4CB4-829F-EF27ADF5F716}" destId="{4F7BE7F7-5552-4DE6-AEBC-9358D873E4B8}" srcOrd="2" destOrd="0" parTransId="{8F12DA04-FF8F-4486-8AF4-62A6D329153E}" sibTransId="{C20E5B28-E4E8-4707-A59A-6991CAA0E731}"/>
    <dgm:cxn modelId="{372F2B7A-8E9E-4E78-A5F6-E74230FAF32D}" srcId="{D7EF3BB4-39F8-4427-92BE-7616F8499B02}" destId="{4B2F0B87-0384-4F83-9896-3717E5E79F12}" srcOrd="1" destOrd="0" parTransId="{6A4D4E9D-3A6F-4FB8-8551-7BE817785C2A}" sibTransId="{10096558-F1F0-4572-BFA6-A8DDC81AAC4C}"/>
    <dgm:cxn modelId="{348558EB-BC0E-4AE8-B726-373582B86568}" type="presOf" srcId="{94598AE6-9DC1-476A-8106-AFFF76AA96F4}" destId="{03104D4D-4635-4237-BF8B-83ED9997C1D6}" srcOrd="0" destOrd="0" presId="urn:microsoft.com/office/officeart/2005/8/layout/lProcess2"/>
    <dgm:cxn modelId="{AAC7C1B9-2C1D-47A7-8F48-0DD38DEC1BD5}" type="presOf" srcId="{D7EF3BB4-39F8-4427-92BE-7616F8499B02}" destId="{2BE3637A-0E7F-4E37-B915-7C10D1DE3C62}" srcOrd="1" destOrd="0" presId="urn:microsoft.com/office/officeart/2005/8/layout/lProcess2"/>
    <dgm:cxn modelId="{C8096D90-5420-4C9D-B27B-734954618CD0}" type="presOf" srcId="{251F39A7-E269-476A-9A33-F4C211999491}" destId="{899882DA-28BA-47BC-937B-DB15D04FAFAB}" srcOrd="0" destOrd="0" presId="urn:microsoft.com/office/officeart/2005/8/layout/lProcess2"/>
    <dgm:cxn modelId="{DCC92B28-45FF-45AE-B5C3-E08672B1030D}" srcId="{85B2E0D1-BB07-4CB4-829F-EF27ADF5F716}" destId="{BB3CFF04-093D-4736-86E0-DF87BE062623}" srcOrd="0" destOrd="0" parTransId="{2460DEB5-B647-4C0C-8214-8EA77FC3552F}" sibTransId="{177878B4-FF69-42FB-BB2C-17CBCCE0B408}"/>
    <dgm:cxn modelId="{1C226A68-85FA-4A88-A45D-6F577C6A74A7}" type="presOf" srcId="{BB3CFF04-093D-4736-86E0-DF87BE062623}" destId="{0D663F60-9EE4-42B0-BE32-F191606313D8}" srcOrd="1" destOrd="0" presId="urn:microsoft.com/office/officeart/2005/8/layout/lProcess2"/>
    <dgm:cxn modelId="{F1FD912B-EBEE-4FCD-B419-B796C37B37B4}" type="presOf" srcId="{84632FC3-757E-43B9-B301-B2FCA8D5DB92}" destId="{5DB57C17-35DB-4C29-9466-AF8025C574F3}" srcOrd="0" destOrd="0" presId="urn:microsoft.com/office/officeart/2005/8/layout/lProcess2"/>
    <dgm:cxn modelId="{5560AFFD-6B2A-416E-9316-7B71FE5F660A}" type="presParOf" srcId="{9A020BD7-4FF3-4715-A254-6EEC05C04157}" destId="{73A93AF4-297D-40E3-AA64-8AEC25CEC2EB}" srcOrd="0" destOrd="0" presId="urn:microsoft.com/office/officeart/2005/8/layout/lProcess2"/>
    <dgm:cxn modelId="{6E571466-0159-4172-BF21-EE0DD456D614}" type="presParOf" srcId="{73A93AF4-297D-40E3-AA64-8AEC25CEC2EB}" destId="{F21E21FE-0251-4A51-9A44-7C000987E992}" srcOrd="0" destOrd="0" presId="urn:microsoft.com/office/officeart/2005/8/layout/lProcess2"/>
    <dgm:cxn modelId="{65F3E0CB-8248-4FB0-8029-40570D5329E8}" type="presParOf" srcId="{73A93AF4-297D-40E3-AA64-8AEC25CEC2EB}" destId="{0D663F60-9EE4-42B0-BE32-F191606313D8}" srcOrd="1" destOrd="0" presId="urn:microsoft.com/office/officeart/2005/8/layout/lProcess2"/>
    <dgm:cxn modelId="{13524C66-FABE-49D0-B6B5-9A9D2D125C2E}" type="presParOf" srcId="{73A93AF4-297D-40E3-AA64-8AEC25CEC2EB}" destId="{BA8DAB07-38D7-4775-A63E-862F114DCE40}" srcOrd="2" destOrd="0" presId="urn:microsoft.com/office/officeart/2005/8/layout/lProcess2"/>
    <dgm:cxn modelId="{C761DE91-E34D-424E-9EC2-544A012B6723}" type="presParOf" srcId="{BA8DAB07-38D7-4775-A63E-862F114DCE40}" destId="{1C5D21B3-CBAB-4B59-8B80-B1780D2C8288}" srcOrd="0" destOrd="0" presId="urn:microsoft.com/office/officeart/2005/8/layout/lProcess2"/>
    <dgm:cxn modelId="{0BF95A63-495B-44DC-86D0-6C5E89DC0245}" type="presParOf" srcId="{1C5D21B3-CBAB-4B59-8B80-B1780D2C8288}" destId="{E836FF16-6262-4C91-AF80-BA399CEDA2D8}" srcOrd="0" destOrd="0" presId="urn:microsoft.com/office/officeart/2005/8/layout/lProcess2"/>
    <dgm:cxn modelId="{8E639682-67D1-4533-A51E-73D22BF1CBF3}" type="presParOf" srcId="{1C5D21B3-CBAB-4B59-8B80-B1780D2C8288}" destId="{055A34EB-13A6-4F68-B1D5-278C47B5D6A3}" srcOrd="1" destOrd="0" presId="urn:microsoft.com/office/officeart/2005/8/layout/lProcess2"/>
    <dgm:cxn modelId="{9E00C4AE-3E4B-4DFD-A967-68470BC7311E}" type="presParOf" srcId="{1C5D21B3-CBAB-4B59-8B80-B1780D2C8288}" destId="{899882DA-28BA-47BC-937B-DB15D04FAFAB}" srcOrd="2" destOrd="0" presId="urn:microsoft.com/office/officeart/2005/8/layout/lProcess2"/>
    <dgm:cxn modelId="{E02D3704-F4F0-4403-898A-41A95BCB8DC3}" type="presParOf" srcId="{9A020BD7-4FF3-4715-A254-6EEC05C04157}" destId="{D38FAA79-2C9F-4BFA-8AB3-95064C4C9FE1}" srcOrd="1" destOrd="0" presId="urn:microsoft.com/office/officeart/2005/8/layout/lProcess2"/>
    <dgm:cxn modelId="{49CA20BF-26AB-42E2-A11D-058BFB2E59B9}" type="presParOf" srcId="{9A020BD7-4FF3-4715-A254-6EEC05C04157}" destId="{53B56FF2-C5BF-4961-A08C-BE39EBA6DF36}" srcOrd="2" destOrd="0" presId="urn:microsoft.com/office/officeart/2005/8/layout/lProcess2"/>
    <dgm:cxn modelId="{BC4239C1-EEFC-4E94-BB69-8B901DA32494}" type="presParOf" srcId="{53B56FF2-C5BF-4961-A08C-BE39EBA6DF36}" destId="{C111A868-79EA-472F-B6C2-218A9B800677}" srcOrd="0" destOrd="0" presId="urn:microsoft.com/office/officeart/2005/8/layout/lProcess2"/>
    <dgm:cxn modelId="{7A1C3EC9-C2AC-431A-BBC3-2157048C6059}" type="presParOf" srcId="{53B56FF2-C5BF-4961-A08C-BE39EBA6DF36}" destId="{2BE3637A-0E7F-4E37-B915-7C10D1DE3C62}" srcOrd="1" destOrd="0" presId="urn:microsoft.com/office/officeart/2005/8/layout/lProcess2"/>
    <dgm:cxn modelId="{AEE98F11-5B94-4D0E-8E80-F40ECAFB7F99}" type="presParOf" srcId="{53B56FF2-C5BF-4961-A08C-BE39EBA6DF36}" destId="{7D4AF9AE-AE05-4593-B598-0E8BF0C9A496}" srcOrd="2" destOrd="0" presId="urn:microsoft.com/office/officeart/2005/8/layout/lProcess2"/>
    <dgm:cxn modelId="{A8A93C6F-FFE2-4E96-ADFC-B1258CEAE0C9}" type="presParOf" srcId="{7D4AF9AE-AE05-4593-B598-0E8BF0C9A496}" destId="{6B55EB2F-6E7E-4CAF-B2DA-E7A426660B1A}" srcOrd="0" destOrd="0" presId="urn:microsoft.com/office/officeart/2005/8/layout/lProcess2"/>
    <dgm:cxn modelId="{045CD9BE-61AA-4F0F-AE28-0D32D0C4493E}" type="presParOf" srcId="{6B55EB2F-6E7E-4CAF-B2DA-E7A426660B1A}" destId="{03104D4D-4635-4237-BF8B-83ED9997C1D6}" srcOrd="0" destOrd="0" presId="urn:microsoft.com/office/officeart/2005/8/layout/lProcess2"/>
    <dgm:cxn modelId="{2F90E7E9-2AE4-406D-B251-6308BEC1C35A}" type="presParOf" srcId="{6B55EB2F-6E7E-4CAF-B2DA-E7A426660B1A}" destId="{850158F6-A037-461F-86E5-AF8382AF875B}" srcOrd="1" destOrd="0" presId="urn:microsoft.com/office/officeart/2005/8/layout/lProcess2"/>
    <dgm:cxn modelId="{2A6A5B9D-56B8-4973-BCE9-F8A9DDB1B811}" type="presParOf" srcId="{6B55EB2F-6E7E-4CAF-B2DA-E7A426660B1A}" destId="{CFE3D824-F828-421B-A3AD-1A5ED134C21A}" srcOrd="2" destOrd="0" presId="urn:microsoft.com/office/officeart/2005/8/layout/lProcess2"/>
    <dgm:cxn modelId="{AA235687-A1FD-40E3-8256-77249DE6B434}" type="presParOf" srcId="{9A020BD7-4FF3-4715-A254-6EEC05C04157}" destId="{812EC54D-77CA-405F-8E3A-93F1F40D7610}" srcOrd="3" destOrd="0" presId="urn:microsoft.com/office/officeart/2005/8/layout/lProcess2"/>
    <dgm:cxn modelId="{20224E0A-3A1D-46AA-8263-DD86448CD466}" type="presParOf" srcId="{9A020BD7-4FF3-4715-A254-6EEC05C04157}" destId="{C765186D-8B5E-471A-B6FA-ED23FA758A56}" srcOrd="4" destOrd="0" presId="urn:microsoft.com/office/officeart/2005/8/layout/lProcess2"/>
    <dgm:cxn modelId="{AEEAE634-B814-43BB-BBA6-18B7A3B0AB14}" type="presParOf" srcId="{C765186D-8B5E-471A-B6FA-ED23FA758A56}" destId="{FC545DF4-02E3-45B4-A7B9-CEBD2A700D1B}" srcOrd="0" destOrd="0" presId="urn:microsoft.com/office/officeart/2005/8/layout/lProcess2"/>
    <dgm:cxn modelId="{B7A283ED-6DAB-4905-90EF-BCB7353FBF3B}" type="presParOf" srcId="{C765186D-8B5E-471A-B6FA-ED23FA758A56}" destId="{48504818-030C-4F19-8C0C-8395DFA29812}" srcOrd="1" destOrd="0" presId="urn:microsoft.com/office/officeart/2005/8/layout/lProcess2"/>
    <dgm:cxn modelId="{09B39268-8D55-454B-9737-E4D48FB2F59F}" type="presParOf" srcId="{C765186D-8B5E-471A-B6FA-ED23FA758A56}" destId="{DC776105-0F37-47E6-B763-63FB29BEAB2B}" srcOrd="2" destOrd="0" presId="urn:microsoft.com/office/officeart/2005/8/layout/lProcess2"/>
    <dgm:cxn modelId="{471329A2-60CE-4D55-879C-337097B970C7}" type="presParOf" srcId="{DC776105-0F37-47E6-B763-63FB29BEAB2B}" destId="{AB44E682-2049-4599-875C-DF1BCB5B9DD9}" srcOrd="0" destOrd="0" presId="urn:microsoft.com/office/officeart/2005/8/layout/lProcess2"/>
    <dgm:cxn modelId="{A7C4B58F-2686-4064-8CCA-B0EDB3A03ABA}" type="presParOf" srcId="{AB44E682-2049-4599-875C-DF1BCB5B9DD9}" destId="{C4122B35-FA6F-4087-AF1A-BAEAD7B4AC57}" srcOrd="0" destOrd="0" presId="urn:microsoft.com/office/officeart/2005/8/layout/lProcess2"/>
    <dgm:cxn modelId="{BAA019B9-E05D-4E57-B3C8-9F30958130BC}" type="presParOf" srcId="{AB44E682-2049-4599-875C-DF1BCB5B9DD9}" destId="{AD8A5F15-3C1F-44AF-9272-A25768FBF65A}" srcOrd="1" destOrd="0" presId="urn:microsoft.com/office/officeart/2005/8/layout/lProcess2"/>
    <dgm:cxn modelId="{71CBB3A4-79F4-45B7-BA43-A037CFD90465}" type="presParOf" srcId="{AB44E682-2049-4599-875C-DF1BCB5B9DD9}" destId="{5DB57C17-35DB-4C29-9466-AF8025C574F3}"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B1F1C1-BD59-4CEC-844B-DE253B09FE29}"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s-EC"/>
        </a:p>
      </dgm:t>
    </dgm:pt>
    <dgm:pt modelId="{6CCC918A-0D4B-49BD-A8C1-6481E1A92921}">
      <dgm:prSet phldrT="[Texto]"/>
      <dgm:spPr/>
      <dgm:t>
        <a:bodyPr/>
        <a:lstStyle/>
        <a:p>
          <a:r>
            <a:rPr lang="es-ES" dirty="0" smtClean="0">
              <a:latin typeface="Arial" panose="020B0604020202020204" pitchFamily="34" charset="0"/>
              <a:cs typeface="Arial" panose="020B0604020202020204" pitchFamily="34" charset="0"/>
            </a:rPr>
            <a:t>Antecedentes</a:t>
          </a:r>
          <a:endParaRPr lang="es-EC" dirty="0">
            <a:latin typeface="Arial" panose="020B0604020202020204" pitchFamily="34" charset="0"/>
            <a:cs typeface="Arial" panose="020B0604020202020204" pitchFamily="34" charset="0"/>
          </a:endParaRPr>
        </a:p>
      </dgm:t>
    </dgm:pt>
    <dgm:pt modelId="{E201F5F3-856D-4EF1-AFFC-F5BCCAB5BE07}" type="parTrans" cxnId="{1A6413DC-DB2A-48AD-813E-36C63679C7A0}">
      <dgm:prSet/>
      <dgm:spPr/>
      <dgm:t>
        <a:bodyPr/>
        <a:lstStyle/>
        <a:p>
          <a:endParaRPr lang="es-EC">
            <a:latin typeface="Arial" panose="020B0604020202020204" pitchFamily="34" charset="0"/>
            <a:cs typeface="Arial" panose="020B0604020202020204" pitchFamily="34" charset="0"/>
          </a:endParaRPr>
        </a:p>
      </dgm:t>
    </dgm:pt>
    <dgm:pt modelId="{B517D37F-8FAE-4E43-9D17-B5106C094AA7}" type="sibTrans" cxnId="{1A6413DC-DB2A-48AD-813E-36C63679C7A0}">
      <dgm:prSet/>
      <dgm:spPr/>
      <dgm:t>
        <a:bodyPr/>
        <a:lstStyle/>
        <a:p>
          <a:endParaRPr lang="es-EC">
            <a:latin typeface="Arial" panose="020B0604020202020204" pitchFamily="34" charset="0"/>
            <a:cs typeface="Arial" panose="020B0604020202020204" pitchFamily="34" charset="0"/>
          </a:endParaRPr>
        </a:p>
      </dgm:t>
    </dgm:pt>
    <dgm:pt modelId="{B58EEF4B-11B8-4512-A466-9E7F5BA9A323}">
      <dgm:prSet phldrT="[Texto]"/>
      <dgm:spPr/>
      <dgm:t>
        <a:bodyPr/>
        <a:lstStyle/>
        <a:p>
          <a:r>
            <a:rPr lang="es-ES" dirty="0" smtClean="0">
              <a:latin typeface="Arial" panose="020B0604020202020204" pitchFamily="34" charset="0"/>
              <a:cs typeface="Arial" panose="020B0604020202020204" pitchFamily="34" charset="0"/>
            </a:rPr>
            <a:t>Latinoamérica</a:t>
          </a:r>
          <a:endParaRPr lang="es-EC" dirty="0">
            <a:latin typeface="Arial" panose="020B0604020202020204" pitchFamily="34" charset="0"/>
            <a:cs typeface="Arial" panose="020B0604020202020204" pitchFamily="34" charset="0"/>
          </a:endParaRPr>
        </a:p>
      </dgm:t>
    </dgm:pt>
    <dgm:pt modelId="{34C1B280-0A68-43FF-A0C5-169134CFCCA2}" type="parTrans" cxnId="{DC6D0216-E9AB-4EA4-9193-24FF68980016}">
      <dgm:prSet/>
      <dgm:spPr/>
      <dgm:t>
        <a:bodyPr/>
        <a:lstStyle/>
        <a:p>
          <a:endParaRPr lang="es-EC">
            <a:latin typeface="Arial" panose="020B0604020202020204" pitchFamily="34" charset="0"/>
            <a:cs typeface="Arial" panose="020B0604020202020204" pitchFamily="34" charset="0"/>
          </a:endParaRPr>
        </a:p>
      </dgm:t>
    </dgm:pt>
    <dgm:pt modelId="{8EDF4FDE-2EE0-4F95-9F67-FA1C8B15AAE9}" type="sibTrans" cxnId="{DC6D0216-E9AB-4EA4-9193-24FF68980016}">
      <dgm:prSet/>
      <dgm:spPr/>
      <dgm:t>
        <a:bodyPr/>
        <a:lstStyle/>
        <a:p>
          <a:endParaRPr lang="es-EC">
            <a:latin typeface="Arial" panose="020B0604020202020204" pitchFamily="34" charset="0"/>
            <a:cs typeface="Arial" panose="020B0604020202020204" pitchFamily="34" charset="0"/>
          </a:endParaRPr>
        </a:p>
      </dgm:t>
    </dgm:pt>
    <dgm:pt modelId="{B580BD86-4251-49E3-AAB7-43B6AE4B17FE}">
      <dgm:prSet phldrT="[Texto]"/>
      <dgm:spPr/>
      <dgm:t>
        <a:bodyPr/>
        <a:lstStyle/>
        <a:p>
          <a:r>
            <a:rPr lang="es-ES" dirty="0" smtClean="0">
              <a:latin typeface="Arial" panose="020B0604020202020204" pitchFamily="34" charset="0"/>
              <a:cs typeface="Arial" panose="020B0604020202020204" pitchFamily="34" charset="0"/>
            </a:rPr>
            <a:t>Ecuador</a:t>
          </a:r>
          <a:endParaRPr lang="es-EC" dirty="0">
            <a:latin typeface="Arial" panose="020B0604020202020204" pitchFamily="34" charset="0"/>
            <a:cs typeface="Arial" panose="020B0604020202020204" pitchFamily="34" charset="0"/>
          </a:endParaRPr>
        </a:p>
      </dgm:t>
    </dgm:pt>
    <dgm:pt modelId="{4AB07CE5-469E-4A1C-B619-3C0F9D24DA04}" type="parTrans" cxnId="{AB08872D-2570-45E0-B076-7A4BB7BEF0F9}">
      <dgm:prSet/>
      <dgm:spPr/>
      <dgm:t>
        <a:bodyPr/>
        <a:lstStyle/>
        <a:p>
          <a:endParaRPr lang="es-EC">
            <a:latin typeface="Arial" panose="020B0604020202020204" pitchFamily="34" charset="0"/>
            <a:cs typeface="Arial" panose="020B0604020202020204" pitchFamily="34" charset="0"/>
          </a:endParaRPr>
        </a:p>
      </dgm:t>
    </dgm:pt>
    <dgm:pt modelId="{21F79161-9FA3-4F1C-B5F9-39E734E19140}" type="sibTrans" cxnId="{AB08872D-2570-45E0-B076-7A4BB7BEF0F9}">
      <dgm:prSet/>
      <dgm:spPr/>
      <dgm:t>
        <a:bodyPr/>
        <a:lstStyle/>
        <a:p>
          <a:endParaRPr lang="es-EC">
            <a:latin typeface="Arial" panose="020B0604020202020204" pitchFamily="34" charset="0"/>
            <a:cs typeface="Arial" panose="020B0604020202020204" pitchFamily="34" charset="0"/>
          </a:endParaRPr>
        </a:p>
      </dgm:t>
    </dgm:pt>
    <dgm:pt modelId="{3BDE9186-6AF2-4A62-A90C-C8720673B86E}">
      <dgm:prSet phldrT="[Texto]"/>
      <dgm:spPr/>
      <dgm:t>
        <a:bodyPr/>
        <a:lstStyle/>
        <a:p>
          <a:r>
            <a:rPr lang="es-ES" dirty="0" smtClean="0">
              <a:latin typeface="Arial" panose="020B0604020202020204" pitchFamily="34" charset="0"/>
              <a:cs typeface="Arial" panose="020B0604020202020204" pitchFamily="34" charset="0"/>
            </a:rPr>
            <a:t>Cooperativas de ahorro y crédito</a:t>
          </a:r>
          <a:endParaRPr lang="es-EC" dirty="0">
            <a:latin typeface="Arial" panose="020B0604020202020204" pitchFamily="34" charset="0"/>
            <a:cs typeface="Arial" panose="020B0604020202020204" pitchFamily="34" charset="0"/>
          </a:endParaRPr>
        </a:p>
      </dgm:t>
    </dgm:pt>
    <dgm:pt modelId="{777A4A2E-5086-4832-8A25-2F09FEFD14D6}" type="parTrans" cxnId="{93398B60-0610-440E-8F23-189793E74288}">
      <dgm:prSet/>
      <dgm:spPr/>
      <dgm:t>
        <a:bodyPr/>
        <a:lstStyle/>
        <a:p>
          <a:endParaRPr lang="es-EC">
            <a:latin typeface="Arial" panose="020B0604020202020204" pitchFamily="34" charset="0"/>
            <a:cs typeface="Arial" panose="020B0604020202020204" pitchFamily="34" charset="0"/>
          </a:endParaRPr>
        </a:p>
      </dgm:t>
    </dgm:pt>
    <dgm:pt modelId="{FE8B8CAB-0038-432E-BBFF-1D9A9338E638}" type="sibTrans" cxnId="{93398B60-0610-440E-8F23-189793E74288}">
      <dgm:prSet/>
      <dgm:spPr/>
      <dgm:t>
        <a:bodyPr/>
        <a:lstStyle/>
        <a:p>
          <a:endParaRPr lang="es-EC">
            <a:latin typeface="Arial" panose="020B0604020202020204" pitchFamily="34" charset="0"/>
            <a:cs typeface="Arial" panose="020B0604020202020204" pitchFamily="34" charset="0"/>
          </a:endParaRPr>
        </a:p>
      </dgm:t>
    </dgm:pt>
    <dgm:pt modelId="{0934C277-4544-487F-AFD5-77079F9B857F}" type="pres">
      <dgm:prSet presAssocID="{02B1F1C1-BD59-4CEC-844B-DE253B09FE29}" presName="Name0" presStyleCnt="0">
        <dgm:presLayoutVars>
          <dgm:dir/>
          <dgm:resizeHandles val="exact"/>
        </dgm:presLayoutVars>
      </dgm:prSet>
      <dgm:spPr/>
      <dgm:t>
        <a:bodyPr/>
        <a:lstStyle/>
        <a:p>
          <a:endParaRPr lang="es-EC"/>
        </a:p>
      </dgm:t>
    </dgm:pt>
    <dgm:pt modelId="{577A6094-99EA-49D1-81C9-CBFC3AA6205A}" type="pres">
      <dgm:prSet presAssocID="{6CCC918A-0D4B-49BD-A8C1-6481E1A92921}" presName="Name5" presStyleLbl="vennNode1" presStyleIdx="0" presStyleCnt="4">
        <dgm:presLayoutVars>
          <dgm:bulletEnabled val="1"/>
        </dgm:presLayoutVars>
      </dgm:prSet>
      <dgm:spPr/>
      <dgm:t>
        <a:bodyPr/>
        <a:lstStyle/>
        <a:p>
          <a:endParaRPr lang="es-EC"/>
        </a:p>
      </dgm:t>
    </dgm:pt>
    <dgm:pt modelId="{6501F8B7-0500-4E48-8D75-6CE8D36684B5}" type="pres">
      <dgm:prSet presAssocID="{B517D37F-8FAE-4E43-9D17-B5106C094AA7}" presName="space" presStyleCnt="0"/>
      <dgm:spPr/>
    </dgm:pt>
    <dgm:pt modelId="{87EA4C93-FD74-466F-BA1F-A42AB0DDF22E}" type="pres">
      <dgm:prSet presAssocID="{B58EEF4B-11B8-4512-A466-9E7F5BA9A323}" presName="Name5" presStyleLbl="vennNode1" presStyleIdx="1" presStyleCnt="4">
        <dgm:presLayoutVars>
          <dgm:bulletEnabled val="1"/>
        </dgm:presLayoutVars>
      </dgm:prSet>
      <dgm:spPr/>
      <dgm:t>
        <a:bodyPr/>
        <a:lstStyle/>
        <a:p>
          <a:endParaRPr lang="es-EC"/>
        </a:p>
      </dgm:t>
    </dgm:pt>
    <dgm:pt modelId="{671E6975-4D39-46E0-97D2-F41958E162D5}" type="pres">
      <dgm:prSet presAssocID="{8EDF4FDE-2EE0-4F95-9F67-FA1C8B15AAE9}" presName="space" presStyleCnt="0"/>
      <dgm:spPr/>
    </dgm:pt>
    <dgm:pt modelId="{2ED699CD-C1A0-45C9-97FA-D5BC51A27513}" type="pres">
      <dgm:prSet presAssocID="{B580BD86-4251-49E3-AAB7-43B6AE4B17FE}" presName="Name5" presStyleLbl="vennNode1" presStyleIdx="2" presStyleCnt="4">
        <dgm:presLayoutVars>
          <dgm:bulletEnabled val="1"/>
        </dgm:presLayoutVars>
      </dgm:prSet>
      <dgm:spPr/>
      <dgm:t>
        <a:bodyPr/>
        <a:lstStyle/>
        <a:p>
          <a:endParaRPr lang="es-EC"/>
        </a:p>
      </dgm:t>
    </dgm:pt>
    <dgm:pt modelId="{B7863E71-222C-4CEB-B6DF-1C0644FD1965}" type="pres">
      <dgm:prSet presAssocID="{21F79161-9FA3-4F1C-B5F9-39E734E19140}" presName="space" presStyleCnt="0"/>
      <dgm:spPr/>
    </dgm:pt>
    <dgm:pt modelId="{0B6730AA-A5B2-4221-9111-2EAD6FF0A3CB}" type="pres">
      <dgm:prSet presAssocID="{3BDE9186-6AF2-4A62-A90C-C8720673B86E}" presName="Name5" presStyleLbl="vennNode1" presStyleIdx="3" presStyleCnt="4">
        <dgm:presLayoutVars>
          <dgm:bulletEnabled val="1"/>
        </dgm:presLayoutVars>
      </dgm:prSet>
      <dgm:spPr/>
      <dgm:t>
        <a:bodyPr/>
        <a:lstStyle/>
        <a:p>
          <a:endParaRPr lang="es-EC"/>
        </a:p>
      </dgm:t>
    </dgm:pt>
  </dgm:ptLst>
  <dgm:cxnLst>
    <dgm:cxn modelId="{77F8B9CD-8186-491D-967B-704FE83A814D}" type="presOf" srcId="{B580BD86-4251-49E3-AAB7-43B6AE4B17FE}" destId="{2ED699CD-C1A0-45C9-97FA-D5BC51A27513}" srcOrd="0" destOrd="0" presId="urn:microsoft.com/office/officeart/2005/8/layout/venn3"/>
    <dgm:cxn modelId="{3C1A03AD-2270-4014-9F6D-F6453896B18D}" type="presOf" srcId="{B58EEF4B-11B8-4512-A466-9E7F5BA9A323}" destId="{87EA4C93-FD74-466F-BA1F-A42AB0DDF22E}" srcOrd="0" destOrd="0" presId="urn:microsoft.com/office/officeart/2005/8/layout/venn3"/>
    <dgm:cxn modelId="{DC6D0216-E9AB-4EA4-9193-24FF68980016}" srcId="{02B1F1C1-BD59-4CEC-844B-DE253B09FE29}" destId="{B58EEF4B-11B8-4512-A466-9E7F5BA9A323}" srcOrd="1" destOrd="0" parTransId="{34C1B280-0A68-43FF-A0C5-169134CFCCA2}" sibTransId="{8EDF4FDE-2EE0-4F95-9F67-FA1C8B15AAE9}"/>
    <dgm:cxn modelId="{AB08872D-2570-45E0-B076-7A4BB7BEF0F9}" srcId="{02B1F1C1-BD59-4CEC-844B-DE253B09FE29}" destId="{B580BD86-4251-49E3-AAB7-43B6AE4B17FE}" srcOrd="2" destOrd="0" parTransId="{4AB07CE5-469E-4A1C-B619-3C0F9D24DA04}" sibTransId="{21F79161-9FA3-4F1C-B5F9-39E734E19140}"/>
    <dgm:cxn modelId="{1A6413DC-DB2A-48AD-813E-36C63679C7A0}" srcId="{02B1F1C1-BD59-4CEC-844B-DE253B09FE29}" destId="{6CCC918A-0D4B-49BD-A8C1-6481E1A92921}" srcOrd="0" destOrd="0" parTransId="{E201F5F3-856D-4EF1-AFFC-F5BCCAB5BE07}" sibTransId="{B517D37F-8FAE-4E43-9D17-B5106C094AA7}"/>
    <dgm:cxn modelId="{93398B60-0610-440E-8F23-189793E74288}" srcId="{02B1F1C1-BD59-4CEC-844B-DE253B09FE29}" destId="{3BDE9186-6AF2-4A62-A90C-C8720673B86E}" srcOrd="3" destOrd="0" parTransId="{777A4A2E-5086-4832-8A25-2F09FEFD14D6}" sibTransId="{FE8B8CAB-0038-432E-BBFF-1D9A9338E638}"/>
    <dgm:cxn modelId="{7B6F59C0-A2DD-47CF-BE4D-19BA99D45948}" type="presOf" srcId="{6CCC918A-0D4B-49BD-A8C1-6481E1A92921}" destId="{577A6094-99EA-49D1-81C9-CBFC3AA6205A}" srcOrd="0" destOrd="0" presId="urn:microsoft.com/office/officeart/2005/8/layout/venn3"/>
    <dgm:cxn modelId="{B84E6A1D-C1BC-4F4F-8DA0-9F1BD6BAB346}" type="presOf" srcId="{3BDE9186-6AF2-4A62-A90C-C8720673B86E}" destId="{0B6730AA-A5B2-4221-9111-2EAD6FF0A3CB}" srcOrd="0" destOrd="0" presId="urn:microsoft.com/office/officeart/2005/8/layout/venn3"/>
    <dgm:cxn modelId="{87754339-02B2-4C6C-83E4-0B372071C572}" type="presOf" srcId="{02B1F1C1-BD59-4CEC-844B-DE253B09FE29}" destId="{0934C277-4544-487F-AFD5-77079F9B857F}" srcOrd="0" destOrd="0" presId="urn:microsoft.com/office/officeart/2005/8/layout/venn3"/>
    <dgm:cxn modelId="{843020DF-2798-4E20-9C29-B01AC9AFC2BD}" type="presParOf" srcId="{0934C277-4544-487F-AFD5-77079F9B857F}" destId="{577A6094-99EA-49D1-81C9-CBFC3AA6205A}" srcOrd="0" destOrd="0" presId="urn:microsoft.com/office/officeart/2005/8/layout/venn3"/>
    <dgm:cxn modelId="{F988FC35-F2BF-4FF2-89E5-20B58A15EF03}" type="presParOf" srcId="{0934C277-4544-487F-AFD5-77079F9B857F}" destId="{6501F8B7-0500-4E48-8D75-6CE8D36684B5}" srcOrd="1" destOrd="0" presId="urn:microsoft.com/office/officeart/2005/8/layout/venn3"/>
    <dgm:cxn modelId="{A8A0B453-C8CE-45BA-B72D-4206E764A2A7}" type="presParOf" srcId="{0934C277-4544-487F-AFD5-77079F9B857F}" destId="{87EA4C93-FD74-466F-BA1F-A42AB0DDF22E}" srcOrd="2" destOrd="0" presId="urn:microsoft.com/office/officeart/2005/8/layout/venn3"/>
    <dgm:cxn modelId="{08F1733F-2C0D-4E17-8170-78CD23454EC8}" type="presParOf" srcId="{0934C277-4544-487F-AFD5-77079F9B857F}" destId="{671E6975-4D39-46E0-97D2-F41958E162D5}" srcOrd="3" destOrd="0" presId="urn:microsoft.com/office/officeart/2005/8/layout/venn3"/>
    <dgm:cxn modelId="{6F9ACFEF-CE6E-4F61-A0EE-D14715262494}" type="presParOf" srcId="{0934C277-4544-487F-AFD5-77079F9B857F}" destId="{2ED699CD-C1A0-45C9-97FA-D5BC51A27513}" srcOrd="4" destOrd="0" presId="urn:microsoft.com/office/officeart/2005/8/layout/venn3"/>
    <dgm:cxn modelId="{BA921CD8-69C6-4466-9D71-1FF8D563481C}" type="presParOf" srcId="{0934C277-4544-487F-AFD5-77079F9B857F}" destId="{B7863E71-222C-4CEB-B6DF-1C0644FD1965}" srcOrd="5" destOrd="0" presId="urn:microsoft.com/office/officeart/2005/8/layout/venn3"/>
    <dgm:cxn modelId="{7A43A5F0-F14B-4138-8E65-42C56399EE25}" type="presParOf" srcId="{0934C277-4544-487F-AFD5-77079F9B857F}" destId="{0B6730AA-A5B2-4221-9111-2EAD6FF0A3CB}"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B1F1C1-BD59-4CEC-844B-DE253B09FE29}"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s-EC"/>
        </a:p>
      </dgm:t>
    </dgm:pt>
    <dgm:pt modelId="{6CCC918A-0D4B-49BD-A8C1-6481E1A92921}">
      <dgm:prSet phldrT="[Texto]"/>
      <dgm:spPr/>
      <dgm:t>
        <a:bodyPr/>
        <a:lstStyle/>
        <a:p>
          <a:r>
            <a:rPr lang="es-ES" dirty="0" smtClean="0">
              <a:latin typeface="Arial" panose="020B0604020202020204" pitchFamily="34" charset="0"/>
              <a:cs typeface="Arial" panose="020B0604020202020204" pitchFamily="34" charset="0"/>
            </a:rPr>
            <a:t>Antecedentes</a:t>
          </a:r>
          <a:endParaRPr lang="es-EC" dirty="0">
            <a:latin typeface="Arial" panose="020B0604020202020204" pitchFamily="34" charset="0"/>
            <a:cs typeface="Arial" panose="020B0604020202020204" pitchFamily="34" charset="0"/>
          </a:endParaRPr>
        </a:p>
      </dgm:t>
    </dgm:pt>
    <dgm:pt modelId="{E201F5F3-856D-4EF1-AFFC-F5BCCAB5BE07}" type="parTrans" cxnId="{1A6413DC-DB2A-48AD-813E-36C63679C7A0}">
      <dgm:prSet/>
      <dgm:spPr/>
      <dgm:t>
        <a:bodyPr/>
        <a:lstStyle/>
        <a:p>
          <a:endParaRPr lang="es-EC">
            <a:latin typeface="Arial" panose="020B0604020202020204" pitchFamily="34" charset="0"/>
            <a:cs typeface="Arial" panose="020B0604020202020204" pitchFamily="34" charset="0"/>
          </a:endParaRPr>
        </a:p>
      </dgm:t>
    </dgm:pt>
    <dgm:pt modelId="{B517D37F-8FAE-4E43-9D17-B5106C094AA7}" type="sibTrans" cxnId="{1A6413DC-DB2A-48AD-813E-36C63679C7A0}">
      <dgm:prSet/>
      <dgm:spPr/>
      <dgm:t>
        <a:bodyPr/>
        <a:lstStyle/>
        <a:p>
          <a:endParaRPr lang="es-EC">
            <a:latin typeface="Arial" panose="020B0604020202020204" pitchFamily="34" charset="0"/>
            <a:cs typeface="Arial" panose="020B0604020202020204" pitchFamily="34" charset="0"/>
          </a:endParaRPr>
        </a:p>
      </dgm:t>
    </dgm:pt>
    <dgm:pt modelId="{0934C277-4544-487F-AFD5-77079F9B857F}" type="pres">
      <dgm:prSet presAssocID="{02B1F1C1-BD59-4CEC-844B-DE253B09FE29}" presName="Name0" presStyleCnt="0">
        <dgm:presLayoutVars>
          <dgm:dir/>
          <dgm:resizeHandles val="exact"/>
        </dgm:presLayoutVars>
      </dgm:prSet>
      <dgm:spPr/>
      <dgm:t>
        <a:bodyPr/>
        <a:lstStyle/>
        <a:p>
          <a:endParaRPr lang="es-EC"/>
        </a:p>
      </dgm:t>
    </dgm:pt>
    <dgm:pt modelId="{577A6094-99EA-49D1-81C9-CBFC3AA6205A}" type="pres">
      <dgm:prSet presAssocID="{6CCC918A-0D4B-49BD-A8C1-6481E1A92921}" presName="Name5" presStyleLbl="vennNode1" presStyleIdx="0" presStyleCnt="1">
        <dgm:presLayoutVars>
          <dgm:bulletEnabled val="1"/>
        </dgm:presLayoutVars>
      </dgm:prSet>
      <dgm:spPr/>
      <dgm:t>
        <a:bodyPr/>
        <a:lstStyle/>
        <a:p>
          <a:endParaRPr lang="es-EC"/>
        </a:p>
      </dgm:t>
    </dgm:pt>
  </dgm:ptLst>
  <dgm:cxnLst>
    <dgm:cxn modelId="{23AD9703-6D5E-444C-A3EE-C906D0FA5B98}" type="presOf" srcId="{6CCC918A-0D4B-49BD-A8C1-6481E1A92921}" destId="{577A6094-99EA-49D1-81C9-CBFC3AA6205A}" srcOrd="0" destOrd="0" presId="urn:microsoft.com/office/officeart/2005/8/layout/venn3"/>
    <dgm:cxn modelId="{1A6413DC-DB2A-48AD-813E-36C63679C7A0}" srcId="{02B1F1C1-BD59-4CEC-844B-DE253B09FE29}" destId="{6CCC918A-0D4B-49BD-A8C1-6481E1A92921}" srcOrd="0" destOrd="0" parTransId="{E201F5F3-856D-4EF1-AFFC-F5BCCAB5BE07}" sibTransId="{B517D37F-8FAE-4E43-9D17-B5106C094AA7}"/>
    <dgm:cxn modelId="{7F1C8B5C-B72C-40ED-BEAF-9A0D66C0AC47}" type="presOf" srcId="{02B1F1C1-BD59-4CEC-844B-DE253B09FE29}" destId="{0934C277-4544-487F-AFD5-77079F9B857F}" srcOrd="0" destOrd="0" presId="urn:microsoft.com/office/officeart/2005/8/layout/venn3"/>
    <dgm:cxn modelId="{274D3C8A-C26D-4BBA-BFD5-C91E06877419}" type="presParOf" srcId="{0934C277-4544-487F-AFD5-77079F9B857F}" destId="{577A6094-99EA-49D1-81C9-CBFC3AA6205A}" srcOrd="0"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A89797-C165-478E-849D-9F36D1A83F64}" type="doc">
      <dgm:prSet loTypeId="urn:microsoft.com/office/officeart/2005/8/layout/hProcess11" loCatId="process" qsTypeId="urn:microsoft.com/office/officeart/2005/8/quickstyle/simple1" qsCatId="simple" csTypeId="urn:microsoft.com/office/officeart/2005/8/colors/colorful1" csCatId="colorful" phldr="1"/>
      <dgm:spPr/>
    </dgm:pt>
    <dgm:pt modelId="{23FE8264-0660-419A-8875-1F4BCC8667AC}">
      <dgm:prSet phldrT="[Texto]" custT="1"/>
      <dgm:spPr/>
      <dgm:t>
        <a:bodyPr/>
        <a:lstStyle/>
        <a:p>
          <a:r>
            <a:rPr lang="es-ES" sz="900" dirty="0" smtClean="0">
              <a:latin typeface="Arial" panose="020B0604020202020204" pitchFamily="34" charset="0"/>
              <a:cs typeface="Arial" panose="020B0604020202020204" pitchFamily="34" charset="0"/>
            </a:rPr>
            <a:t>Richard EELLS </a:t>
          </a:r>
        </a:p>
        <a:p>
          <a:r>
            <a:rPr lang="es-ES" sz="900" dirty="0" smtClean="0">
              <a:latin typeface="Arial" panose="020B0604020202020204" pitchFamily="34" charset="0"/>
              <a:cs typeface="Arial" panose="020B0604020202020204" pitchFamily="34" charset="0"/>
            </a:rPr>
            <a:t>Gobierno de la buena empresa</a:t>
          </a:r>
          <a:endParaRPr lang="es-EC" sz="900" dirty="0">
            <a:latin typeface="Arial" panose="020B0604020202020204" pitchFamily="34" charset="0"/>
            <a:cs typeface="Arial" panose="020B0604020202020204" pitchFamily="34" charset="0"/>
          </a:endParaRPr>
        </a:p>
      </dgm:t>
    </dgm:pt>
    <dgm:pt modelId="{002B2F52-652B-48FD-8D4D-7958C952104B}" type="parTrans" cxnId="{9AE17FC8-27A7-438F-9209-4E0EAD93CB40}">
      <dgm:prSet/>
      <dgm:spPr/>
      <dgm:t>
        <a:bodyPr/>
        <a:lstStyle/>
        <a:p>
          <a:endParaRPr lang="es-EC" sz="2000">
            <a:latin typeface="Arial" panose="020B0604020202020204" pitchFamily="34" charset="0"/>
            <a:cs typeface="Arial" panose="020B0604020202020204" pitchFamily="34" charset="0"/>
          </a:endParaRPr>
        </a:p>
      </dgm:t>
    </dgm:pt>
    <dgm:pt modelId="{66A0C766-94B5-4AA6-B766-99036E646978}" type="sibTrans" cxnId="{9AE17FC8-27A7-438F-9209-4E0EAD93CB40}">
      <dgm:prSet/>
      <dgm:spPr/>
      <dgm:t>
        <a:bodyPr/>
        <a:lstStyle/>
        <a:p>
          <a:endParaRPr lang="es-EC" sz="2000">
            <a:latin typeface="Arial" panose="020B0604020202020204" pitchFamily="34" charset="0"/>
            <a:cs typeface="Arial" panose="020B0604020202020204" pitchFamily="34" charset="0"/>
          </a:endParaRPr>
        </a:p>
      </dgm:t>
    </dgm:pt>
    <dgm:pt modelId="{F7AF9BE6-F89D-46DB-AD26-D344C6BC6D57}">
      <dgm:prSet phldrT="[Texto]" custT="1"/>
      <dgm:spPr/>
      <dgm:t>
        <a:bodyPr/>
        <a:lstStyle/>
        <a:p>
          <a:r>
            <a:rPr lang="es-ES" sz="900" dirty="0" smtClean="0">
              <a:latin typeface="Arial" panose="020B0604020202020204" pitchFamily="34" charset="0"/>
              <a:cs typeface="Arial" panose="020B0604020202020204" pitchFamily="34" charset="0"/>
            </a:rPr>
            <a:t>70’s</a:t>
          </a:r>
        </a:p>
        <a:p>
          <a:r>
            <a:rPr lang="es-ES" sz="900" dirty="0" smtClean="0">
              <a:latin typeface="Arial" panose="020B0604020202020204" pitchFamily="34" charset="0"/>
              <a:cs typeface="Arial" panose="020B0604020202020204" pitchFamily="34" charset="0"/>
            </a:rPr>
            <a:t>Valor para los accionistas</a:t>
          </a:r>
          <a:endParaRPr lang="es-EC" sz="900" dirty="0">
            <a:latin typeface="Arial" panose="020B0604020202020204" pitchFamily="34" charset="0"/>
            <a:cs typeface="Arial" panose="020B0604020202020204" pitchFamily="34" charset="0"/>
          </a:endParaRPr>
        </a:p>
      </dgm:t>
    </dgm:pt>
    <dgm:pt modelId="{E21AFF7A-C53E-4E5E-9E8D-BE912832FBD8}" type="parTrans" cxnId="{273C6FB0-D4ED-428E-AA6A-34C503237CE4}">
      <dgm:prSet/>
      <dgm:spPr/>
      <dgm:t>
        <a:bodyPr/>
        <a:lstStyle/>
        <a:p>
          <a:endParaRPr lang="es-EC" sz="2000">
            <a:latin typeface="Arial" panose="020B0604020202020204" pitchFamily="34" charset="0"/>
            <a:cs typeface="Arial" panose="020B0604020202020204" pitchFamily="34" charset="0"/>
          </a:endParaRPr>
        </a:p>
      </dgm:t>
    </dgm:pt>
    <dgm:pt modelId="{7E4B6424-6338-4CE8-90B2-020989B4803A}" type="sibTrans" cxnId="{273C6FB0-D4ED-428E-AA6A-34C503237CE4}">
      <dgm:prSet/>
      <dgm:spPr/>
      <dgm:t>
        <a:bodyPr/>
        <a:lstStyle/>
        <a:p>
          <a:endParaRPr lang="es-EC" sz="2000">
            <a:latin typeface="Arial" panose="020B0604020202020204" pitchFamily="34" charset="0"/>
            <a:cs typeface="Arial" panose="020B0604020202020204" pitchFamily="34" charset="0"/>
          </a:endParaRPr>
        </a:p>
      </dgm:t>
    </dgm:pt>
    <dgm:pt modelId="{53CBA090-5633-4F06-BD9F-C7C1E87D916A}">
      <dgm:prSet phldrT="[Texto]" custT="1"/>
      <dgm:spPr/>
      <dgm:t>
        <a:bodyPr/>
        <a:lstStyle/>
        <a:p>
          <a:r>
            <a:rPr lang="es-ES" sz="900" dirty="0" smtClean="0">
              <a:latin typeface="Arial" panose="020B0604020202020204" pitchFamily="34" charset="0"/>
              <a:cs typeface="Arial" panose="020B0604020202020204" pitchFamily="34" charset="0"/>
            </a:rPr>
            <a:t>1976</a:t>
          </a:r>
        </a:p>
        <a:p>
          <a:r>
            <a:rPr lang="es-ES" sz="900" dirty="0" smtClean="0">
              <a:latin typeface="Arial" panose="020B0604020202020204" pitchFamily="34" charset="0"/>
              <a:cs typeface="Arial" panose="020B0604020202020204" pitchFamily="34" charset="0"/>
            </a:rPr>
            <a:t>Jensen y </a:t>
          </a:r>
          <a:r>
            <a:rPr lang="es-ES" sz="900" dirty="0" err="1" smtClean="0">
              <a:latin typeface="Arial" panose="020B0604020202020204" pitchFamily="34" charset="0"/>
              <a:cs typeface="Arial" panose="020B0604020202020204" pitchFamily="34" charset="0"/>
            </a:rPr>
            <a:t>Meckling</a:t>
          </a:r>
          <a:endParaRPr lang="es-ES" sz="900" dirty="0" smtClean="0">
            <a:latin typeface="Arial" panose="020B0604020202020204" pitchFamily="34" charset="0"/>
            <a:cs typeface="Arial" panose="020B0604020202020204" pitchFamily="34" charset="0"/>
          </a:endParaRPr>
        </a:p>
        <a:p>
          <a:r>
            <a:rPr lang="es-ES" sz="900" dirty="0" smtClean="0">
              <a:latin typeface="Arial" panose="020B0604020202020204" pitchFamily="34" charset="0"/>
              <a:cs typeface="Arial" panose="020B0604020202020204" pitchFamily="34" charset="0"/>
            </a:rPr>
            <a:t>Teoría económica formal de la GC</a:t>
          </a:r>
          <a:endParaRPr lang="es-EC" sz="900" dirty="0">
            <a:latin typeface="Arial" panose="020B0604020202020204" pitchFamily="34" charset="0"/>
            <a:cs typeface="Arial" panose="020B0604020202020204" pitchFamily="34" charset="0"/>
          </a:endParaRPr>
        </a:p>
      </dgm:t>
    </dgm:pt>
    <dgm:pt modelId="{6BB5CB4C-18F6-4D75-AFAC-152994F51867}" type="parTrans" cxnId="{6BB9D5E3-AB7F-4E49-B7AD-21DB4864AB0C}">
      <dgm:prSet/>
      <dgm:spPr/>
      <dgm:t>
        <a:bodyPr/>
        <a:lstStyle/>
        <a:p>
          <a:endParaRPr lang="es-EC" sz="2000">
            <a:latin typeface="Arial" panose="020B0604020202020204" pitchFamily="34" charset="0"/>
            <a:cs typeface="Arial" panose="020B0604020202020204" pitchFamily="34" charset="0"/>
          </a:endParaRPr>
        </a:p>
      </dgm:t>
    </dgm:pt>
    <dgm:pt modelId="{03ABB386-C022-428A-A597-EE98214B5F36}" type="sibTrans" cxnId="{6BB9D5E3-AB7F-4E49-B7AD-21DB4864AB0C}">
      <dgm:prSet/>
      <dgm:spPr/>
      <dgm:t>
        <a:bodyPr/>
        <a:lstStyle/>
        <a:p>
          <a:endParaRPr lang="es-EC" sz="2000">
            <a:latin typeface="Arial" panose="020B0604020202020204" pitchFamily="34" charset="0"/>
            <a:cs typeface="Arial" panose="020B0604020202020204" pitchFamily="34" charset="0"/>
          </a:endParaRPr>
        </a:p>
      </dgm:t>
    </dgm:pt>
    <dgm:pt modelId="{C06FB375-CFD6-4EB8-9041-EAB17BE520B4}">
      <dgm:prSet phldrT="[Texto]" custT="1"/>
      <dgm:spPr/>
      <dgm:t>
        <a:bodyPr/>
        <a:lstStyle/>
        <a:p>
          <a:r>
            <a:rPr lang="es-ES" sz="900" dirty="0" smtClean="0">
              <a:latin typeface="Arial" panose="020B0604020202020204" pitchFamily="34" charset="0"/>
              <a:cs typeface="Arial" panose="020B0604020202020204" pitchFamily="34" charset="0"/>
            </a:rPr>
            <a:t>1978</a:t>
          </a:r>
        </a:p>
        <a:p>
          <a:r>
            <a:rPr lang="es-ES" sz="900" dirty="0" smtClean="0">
              <a:latin typeface="Arial" panose="020B0604020202020204" pitchFamily="34" charset="0"/>
              <a:cs typeface="Arial" panose="020B0604020202020204" pitchFamily="34" charset="0"/>
            </a:rPr>
            <a:t>Análisis y recomendaciones</a:t>
          </a:r>
        </a:p>
        <a:p>
          <a:r>
            <a:rPr lang="es-ES" sz="900" dirty="0" smtClean="0">
              <a:latin typeface="Arial" panose="020B0604020202020204" pitchFamily="34" charset="0"/>
              <a:cs typeface="Arial" panose="020B0604020202020204" pitchFamily="34" charset="0"/>
            </a:rPr>
            <a:t>American </a:t>
          </a:r>
          <a:r>
            <a:rPr lang="es-ES" sz="900" dirty="0" err="1" smtClean="0">
              <a:latin typeface="Arial" panose="020B0604020202020204" pitchFamily="34" charset="0"/>
              <a:cs typeface="Arial" panose="020B0604020202020204" pitchFamily="34" charset="0"/>
            </a:rPr>
            <a:t>Law</a:t>
          </a:r>
          <a:r>
            <a:rPr lang="es-ES" sz="900" dirty="0" smtClean="0">
              <a:latin typeface="Arial" panose="020B0604020202020204" pitchFamily="34" charset="0"/>
              <a:cs typeface="Arial" panose="020B0604020202020204" pitchFamily="34" charset="0"/>
            </a:rPr>
            <a:t> </a:t>
          </a:r>
          <a:r>
            <a:rPr lang="es-ES" sz="900" dirty="0" err="1" smtClean="0">
              <a:latin typeface="Arial" panose="020B0604020202020204" pitchFamily="34" charset="0"/>
              <a:cs typeface="Arial" panose="020B0604020202020204" pitchFamily="34" charset="0"/>
            </a:rPr>
            <a:t>Institute</a:t>
          </a:r>
          <a:endParaRPr lang="es-EC" sz="900" dirty="0">
            <a:latin typeface="Arial" panose="020B0604020202020204" pitchFamily="34" charset="0"/>
            <a:cs typeface="Arial" panose="020B0604020202020204" pitchFamily="34" charset="0"/>
          </a:endParaRPr>
        </a:p>
      </dgm:t>
    </dgm:pt>
    <dgm:pt modelId="{3EC7056D-FC01-46A5-BEEC-A1E53344398B}" type="parTrans" cxnId="{CB74444B-93E5-4E60-804D-86063736271D}">
      <dgm:prSet/>
      <dgm:spPr/>
      <dgm:t>
        <a:bodyPr/>
        <a:lstStyle/>
        <a:p>
          <a:endParaRPr lang="es-EC" sz="2000">
            <a:latin typeface="Arial" panose="020B0604020202020204" pitchFamily="34" charset="0"/>
            <a:cs typeface="Arial" panose="020B0604020202020204" pitchFamily="34" charset="0"/>
          </a:endParaRPr>
        </a:p>
      </dgm:t>
    </dgm:pt>
    <dgm:pt modelId="{153EC458-39B3-4D5B-9F0A-60650C53166C}" type="sibTrans" cxnId="{CB74444B-93E5-4E60-804D-86063736271D}">
      <dgm:prSet/>
      <dgm:spPr/>
      <dgm:t>
        <a:bodyPr/>
        <a:lstStyle/>
        <a:p>
          <a:endParaRPr lang="es-EC" sz="2000">
            <a:latin typeface="Arial" panose="020B0604020202020204" pitchFamily="34" charset="0"/>
            <a:cs typeface="Arial" panose="020B0604020202020204" pitchFamily="34" charset="0"/>
          </a:endParaRPr>
        </a:p>
      </dgm:t>
    </dgm:pt>
    <dgm:pt modelId="{07EAE0A9-CBAE-4F57-B9DF-E1D2366E3324}">
      <dgm:prSet phldrT="[Texto]" custT="1"/>
      <dgm:spPr/>
      <dgm:t>
        <a:bodyPr/>
        <a:lstStyle/>
        <a:p>
          <a:r>
            <a:rPr lang="es-ES" sz="900" dirty="0" smtClean="0">
              <a:latin typeface="Arial" panose="020B0604020202020204" pitchFamily="34" charset="0"/>
              <a:cs typeface="Arial" panose="020B0604020202020204" pitchFamily="34" charset="0"/>
            </a:rPr>
            <a:t>90’s</a:t>
          </a:r>
        </a:p>
        <a:p>
          <a:r>
            <a:rPr lang="es-ES" sz="900" dirty="0" smtClean="0">
              <a:latin typeface="Arial" panose="020B0604020202020204" pitchFamily="34" charset="0"/>
              <a:cs typeface="Arial" panose="020B0604020202020204" pitchFamily="34" charset="0"/>
            </a:rPr>
            <a:t>Globalización y proliferación de empresas privadas</a:t>
          </a:r>
          <a:endParaRPr lang="es-EC" sz="900" dirty="0">
            <a:latin typeface="Arial" panose="020B0604020202020204" pitchFamily="34" charset="0"/>
            <a:cs typeface="Arial" panose="020B0604020202020204" pitchFamily="34" charset="0"/>
          </a:endParaRPr>
        </a:p>
      </dgm:t>
    </dgm:pt>
    <dgm:pt modelId="{ED106036-A4F1-45FC-9648-22AF972758BE}" type="parTrans" cxnId="{27CB0C85-C15D-4628-8145-DA691C97C8A0}">
      <dgm:prSet/>
      <dgm:spPr/>
      <dgm:t>
        <a:bodyPr/>
        <a:lstStyle/>
        <a:p>
          <a:endParaRPr lang="es-EC" sz="2000">
            <a:latin typeface="Arial" panose="020B0604020202020204" pitchFamily="34" charset="0"/>
            <a:cs typeface="Arial" panose="020B0604020202020204" pitchFamily="34" charset="0"/>
          </a:endParaRPr>
        </a:p>
      </dgm:t>
    </dgm:pt>
    <dgm:pt modelId="{49E36C7E-AE1E-46BD-A251-06C19EC0CC84}" type="sibTrans" cxnId="{27CB0C85-C15D-4628-8145-DA691C97C8A0}">
      <dgm:prSet/>
      <dgm:spPr/>
      <dgm:t>
        <a:bodyPr/>
        <a:lstStyle/>
        <a:p>
          <a:endParaRPr lang="es-EC" sz="2000">
            <a:latin typeface="Arial" panose="020B0604020202020204" pitchFamily="34" charset="0"/>
            <a:cs typeface="Arial" panose="020B0604020202020204" pitchFamily="34" charset="0"/>
          </a:endParaRPr>
        </a:p>
      </dgm:t>
    </dgm:pt>
    <dgm:pt modelId="{763CF17D-88A1-4176-A55C-940DC8D83D7D}">
      <dgm:prSet phldrT="[Texto]" custT="1"/>
      <dgm:spPr/>
      <dgm:t>
        <a:bodyPr/>
        <a:lstStyle/>
        <a:p>
          <a:r>
            <a:rPr lang="es-ES" sz="900" dirty="0" smtClean="0">
              <a:latin typeface="Arial" panose="020B0604020202020204" pitchFamily="34" charset="0"/>
              <a:cs typeface="Arial" panose="020B0604020202020204" pitchFamily="34" charset="0"/>
            </a:rPr>
            <a:t>2002</a:t>
          </a:r>
        </a:p>
        <a:p>
          <a:r>
            <a:rPr lang="es-ES" sz="900" dirty="0" smtClean="0">
              <a:latin typeface="Arial" panose="020B0604020202020204" pitchFamily="34" charset="0"/>
              <a:cs typeface="Arial" panose="020B0604020202020204" pitchFamily="34" charset="0"/>
            </a:rPr>
            <a:t>Ley </a:t>
          </a:r>
          <a:r>
            <a:rPr lang="es-ES" sz="900" dirty="0" err="1" smtClean="0">
              <a:latin typeface="Arial" panose="020B0604020202020204" pitchFamily="34" charset="0"/>
              <a:cs typeface="Arial" panose="020B0604020202020204" pitchFamily="34" charset="0"/>
            </a:rPr>
            <a:t>Sarbanes</a:t>
          </a:r>
          <a:r>
            <a:rPr lang="es-ES" sz="900" dirty="0" smtClean="0">
              <a:latin typeface="Arial" panose="020B0604020202020204" pitchFamily="34" charset="0"/>
              <a:cs typeface="Arial" panose="020B0604020202020204" pitchFamily="34" charset="0"/>
            </a:rPr>
            <a:t> </a:t>
          </a:r>
          <a:r>
            <a:rPr lang="es-ES" sz="900" dirty="0" err="1" smtClean="0">
              <a:latin typeface="Arial" panose="020B0604020202020204" pitchFamily="34" charset="0"/>
              <a:cs typeface="Arial" panose="020B0604020202020204" pitchFamily="34" charset="0"/>
            </a:rPr>
            <a:t>Oxley</a:t>
          </a:r>
          <a:endParaRPr lang="es-ES" sz="900" dirty="0" smtClean="0">
            <a:latin typeface="Arial" panose="020B0604020202020204" pitchFamily="34" charset="0"/>
            <a:cs typeface="Arial" panose="020B0604020202020204" pitchFamily="34" charset="0"/>
          </a:endParaRPr>
        </a:p>
        <a:p>
          <a:r>
            <a:rPr lang="es-ES" sz="900" dirty="0" smtClean="0">
              <a:latin typeface="Arial" panose="020B0604020202020204" pitchFamily="34" charset="0"/>
              <a:cs typeface="Arial" panose="020B0604020202020204" pitchFamily="34" charset="0"/>
            </a:rPr>
            <a:t>Escándalos financieros</a:t>
          </a:r>
          <a:endParaRPr lang="es-EC" sz="900" dirty="0">
            <a:latin typeface="Arial" panose="020B0604020202020204" pitchFamily="34" charset="0"/>
            <a:cs typeface="Arial" panose="020B0604020202020204" pitchFamily="34" charset="0"/>
          </a:endParaRPr>
        </a:p>
      </dgm:t>
    </dgm:pt>
    <dgm:pt modelId="{CE243C9B-6D01-4742-BC41-BC29D8CDBBC9}" type="parTrans" cxnId="{DDA094D7-C5DF-493F-B4F8-71104B17C54F}">
      <dgm:prSet/>
      <dgm:spPr/>
      <dgm:t>
        <a:bodyPr/>
        <a:lstStyle/>
        <a:p>
          <a:endParaRPr lang="es-EC" sz="2000">
            <a:latin typeface="Arial" panose="020B0604020202020204" pitchFamily="34" charset="0"/>
            <a:cs typeface="Arial" panose="020B0604020202020204" pitchFamily="34" charset="0"/>
          </a:endParaRPr>
        </a:p>
      </dgm:t>
    </dgm:pt>
    <dgm:pt modelId="{F9DC5759-C5CF-4FC4-9880-3C57C1EAADF8}" type="sibTrans" cxnId="{DDA094D7-C5DF-493F-B4F8-71104B17C54F}">
      <dgm:prSet/>
      <dgm:spPr/>
      <dgm:t>
        <a:bodyPr/>
        <a:lstStyle/>
        <a:p>
          <a:endParaRPr lang="es-EC" sz="2000">
            <a:latin typeface="Arial" panose="020B0604020202020204" pitchFamily="34" charset="0"/>
            <a:cs typeface="Arial" panose="020B0604020202020204" pitchFamily="34" charset="0"/>
          </a:endParaRPr>
        </a:p>
      </dgm:t>
    </dgm:pt>
    <dgm:pt modelId="{F89F34A5-A8E9-4D3E-841A-3FABEB77EEB1}">
      <dgm:prSet phldrT="[Texto]" custT="1"/>
      <dgm:spPr/>
      <dgm:t>
        <a:bodyPr/>
        <a:lstStyle/>
        <a:p>
          <a:r>
            <a:rPr lang="es-ES" sz="900" dirty="0" smtClean="0">
              <a:latin typeface="Arial" panose="020B0604020202020204" pitchFamily="34" charset="0"/>
              <a:cs typeface="Arial" panose="020B0604020202020204" pitchFamily="34" charset="0"/>
            </a:rPr>
            <a:t>2008</a:t>
          </a:r>
        </a:p>
        <a:p>
          <a:r>
            <a:rPr lang="es-ES" sz="900" dirty="0" smtClean="0">
              <a:latin typeface="Arial" panose="020B0604020202020204" pitchFamily="34" charset="0"/>
              <a:cs typeface="Arial" panose="020B0604020202020204" pitchFamily="34" charset="0"/>
            </a:rPr>
            <a:t>Crisis financiera</a:t>
          </a:r>
          <a:endParaRPr lang="es-EC" sz="900" dirty="0">
            <a:latin typeface="Arial" panose="020B0604020202020204" pitchFamily="34" charset="0"/>
            <a:cs typeface="Arial" panose="020B0604020202020204" pitchFamily="34" charset="0"/>
          </a:endParaRPr>
        </a:p>
      </dgm:t>
    </dgm:pt>
    <dgm:pt modelId="{33EBD822-B26A-4ADC-89B4-C5D5E2EFF7BD}" type="parTrans" cxnId="{CFC20FD2-2B09-4C26-9E9B-26CFFFC8924C}">
      <dgm:prSet/>
      <dgm:spPr/>
      <dgm:t>
        <a:bodyPr/>
        <a:lstStyle/>
        <a:p>
          <a:endParaRPr lang="es-EC" sz="2000">
            <a:latin typeface="Arial" panose="020B0604020202020204" pitchFamily="34" charset="0"/>
            <a:cs typeface="Arial" panose="020B0604020202020204" pitchFamily="34" charset="0"/>
          </a:endParaRPr>
        </a:p>
      </dgm:t>
    </dgm:pt>
    <dgm:pt modelId="{AEE92577-EEFC-434D-B590-D1B2CE921237}" type="sibTrans" cxnId="{CFC20FD2-2B09-4C26-9E9B-26CFFFC8924C}">
      <dgm:prSet/>
      <dgm:spPr/>
      <dgm:t>
        <a:bodyPr/>
        <a:lstStyle/>
        <a:p>
          <a:endParaRPr lang="es-EC" sz="2000">
            <a:latin typeface="Arial" panose="020B0604020202020204" pitchFamily="34" charset="0"/>
            <a:cs typeface="Arial" panose="020B0604020202020204" pitchFamily="34" charset="0"/>
          </a:endParaRPr>
        </a:p>
      </dgm:t>
    </dgm:pt>
    <dgm:pt modelId="{E9D7585D-4987-4ADE-8335-74749DACB6B2}">
      <dgm:prSet phldrT="[Texto]" custT="1"/>
      <dgm:spPr/>
      <dgm:t>
        <a:bodyPr/>
        <a:lstStyle/>
        <a:p>
          <a:r>
            <a:rPr lang="es-ES" sz="900" dirty="0" smtClean="0">
              <a:latin typeface="Arial" panose="020B0604020202020204" pitchFamily="34" charset="0"/>
              <a:cs typeface="Arial" panose="020B0604020202020204" pitchFamily="34" charset="0"/>
            </a:rPr>
            <a:t>1992</a:t>
          </a:r>
        </a:p>
        <a:p>
          <a:r>
            <a:rPr lang="es-ES" sz="900" dirty="0" smtClean="0">
              <a:latin typeface="Arial" panose="020B0604020202020204" pitchFamily="34" charset="0"/>
              <a:cs typeface="Arial" panose="020B0604020202020204" pitchFamily="34" charset="0"/>
            </a:rPr>
            <a:t>Informe </a:t>
          </a:r>
          <a:r>
            <a:rPr lang="es-ES" sz="900" dirty="0" err="1" smtClean="0">
              <a:latin typeface="Arial" panose="020B0604020202020204" pitchFamily="34" charset="0"/>
              <a:cs typeface="Arial" panose="020B0604020202020204" pitchFamily="34" charset="0"/>
            </a:rPr>
            <a:t>Cadbury</a:t>
          </a:r>
          <a:endParaRPr lang="es-ES" sz="900" dirty="0" smtClean="0">
            <a:latin typeface="Arial" panose="020B0604020202020204" pitchFamily="34" charset="0"/>
            <a:cs typeface="Arial" panose="020B0604020202020204" pitchFamily="34" charset="0"/>
          </a:endParaRPr>
        </a:p>
        <a:p>
          <a:r>
            <a:rPr lang="es-ES" sz="900" dirty="0" smtClean="0">
              <a:latin typeface="Arial" panose="020B0604020202020204" pitchFamily="34" charset="0"/>
              <a:cs typeface="Arial" panose="020B0604020202020204" pitchFamily="34" charset="0"/>
            </a:rPr>
            <a:t>Aldama-España</a:t>
          </a:r>
          <a:endParaRPr lang="es-EC" sz="900" dirty="0">
            <a:latin typeface="Arial" panose="020B0604020202020204" pitchFamily="34" charset="0"/>
            <a:cs typeface="Arial" panose="020B0604020202020204" pitchFamily="34" charset="0"/>
          </a:endParaRPr>
        </a:p>
      </dgm:t>
    </dgm:pt>
    <dgm:pt modelId="{0712CD91-E2D4-4E62-85DF-19D76B28DECB}" type="parTrans" cxnId="{E327FAFC-1083-4FEC-A603-A49A5941A6A5}">
      <dgm:prSet/>
      <dgm:spPr/>
      <dgm:t>
        <a:bodyPr/>
        <a:lstStyle/>
        <a:p>
          <a:endParaRPr lang="es-EC" sz="2000">
            <a:latin typeface="Arial" panose="020B0604020202020204" pitchFamily="34" charset="0"/>
            <a:cs typeface="Arial" panose="020B0604020202020204" pitchFamily="34" charset="0"/>
          </a:endParaRPr>
        </a:p>
      </dgm:t>
    </dgm:pt>
    <dgm:pt modelId="{99F10D46-D35E-41D9-A5FE-EF2FC3E752D8}" type="sibTrans" cxnId="{E327FAFC-1083-4FEC-A603-A49A5941A6A5}">
      <dgm:prSet/>
      <dgm:spPr/>
      <dgm:t>
        <a:bodyPr/>
        <a:lstStyle/>
        <a:p>
          <a:endParaRPr lang="es-EC" sz="2000">
            <a:latin typeface="Arial" panose="020B0604020202020204" pitchFamily="34" charset="0"/>
            <a:cs typeface="Arial" panose="020B0604020202020204" pitchFamily="34" charset="0"/>
          </a:endParaRPr>
        </a:p>
      </dgm:t>
    </dgm:pt>
    <dgm:pt modelId="{D31EEA6E-1EBF-4F45-AA29-929914498DC6}">
      <dgm:prSet phldrT="[Texto]" custT="1"/>
      <dgm:spPr/>
      <dgm:t>
        <a:bodyPr/>
        <a:lstStyle/>
        <a:p>
          <a:r>
            <a:rPr lang="es-ES" sz="900" dirty="0" smtClean="0">
              <a:latin typeface="Arial" panose="020B0604020202020204" pitchFamily="34" charset="0"/>
              <a:cs typeface="Arial" panose="020B0604020202020204" pitchFamily="34" charset="0"/>
            </a:rPr>
            <a:t>1999</a:t>
          </a:r>
        </a:p>
        <a:p>
          <a:r>
            <a:rPr lang="es-ES" sz="900" dirty="0" smtClean="0">
              <a:latin typeface="Arial" panose="020B0604020202020204" pitchFamily="34" charset="0"/>
              <a:cs typeface="Arial" panose="020B0604020202020204" pitchFamily="34" charset="0"/>
            </a:rPr>
            <a:t>Principios de gobierno corporativo</a:t>
          </a:r>
          <a:endParaRPr lang="es-EC" sz="900" dirty="0">
            <a:latin typeface="Arial" panose="020B0604020202020204" pitchFamily="34" charset="0"/>
            <a:cs typeface="Arial" panose="020B0604020202020204" pitchFamily="34" charset="0"/>
          </a:endParaRPr>
        </a:p>
      </dgm:t>
    </dgm:pt>
    <dgm:pt modelId="{879053B1-6DDF-4CA6-9EB9-0A9A3D6866C7}" type="parTrans" cxnId="{CA3E4622-3EC3-4F9D-890F-3DBDB5BE5D20}">
      <dgm:prSet/>
      <dgm:spPr/>
      <dgm:t>
        <a:bodyPr/>
        <a:lstStyle/>
        <a:p>
          <a:endParaRPr lang="es-EC" sz="2000">
            <a:latin typeface="Arial" panose="020B0604020202020204" pitchFamily="34" charset="0"/>
            <a:cs typeface="Arial" panose="020B0604020202020204" pitchFamily="34" charset="0"/>
          </a:endParaRPr>
        </a:p>
      </dgm:t>
    </dgm:pt>
    <dgm:pt modelId="{26B4EDAA-418B-4AC2-A83D-90D0B223CC12}" type="sibTrans" cxnId="{CA3E4622-3EC3-4F9D-890F-3DBDB5BE5D20}">
      <dgm:prSet/>
      <dgm:spPr/>
      <dgm:t>
        <a:bodyPr/>
        <a:lstStyle/>
        <a:p>
          <a:endParaRPr lang="es-EC" sz="2000">
            <a:latin typeface="Arial" panose="020B0604020202020204" pitchFamily="34" charset="0"/>
            <a:cs typeface="Arial" panose="020B0604020202020204" pitchFamily="34" charset="0"/>
          </a:endParaRPr>
        </a:p>
      </dgm:t>
    </dgm:pt>
    <dgm:pt modelId="{AF331BCD-A928-4C54-A23A-307D040070F9}">
      <dgm:prSet phldrT="[Texto]" custT="1"/>
      <dgm:spPr/>
      <dgm:t>
        <a:bodyPr/>
        <a:lstStyle/>
        <a:p>
          <a:r>
            <a:rPr lang="es-ES" sz="900" dirty="0" smtClean="0">
              <a:latin typeface="Arial" panose="020B0604020202020204" pitchFamily="34" charset="0"/>
              <a:cs typeface="Arial" panose="020B0604020202020204" pitchFamily="34" charset="0"/>
            </a:rPr>
            <a:t>2005</a:t>
          </a:r>
        </a:p>
        <a:p>
          <a:r>
            <a:rPr lang="es-ES" sz="900" dirty="0" smtClean="0">
              <a:latin typeface="Arial" panose="020B0604020202020204" pitchFamily="34" charset="0"/>
              <a:cs typeface="Arial" panose="020B0604020202020204" pitchFamily="34" charset="0"/>
            </a:rPr>
            <a:t>Lineamientos para un código andino de gobierno corporativo</a:t>
          </a:r>
          <a:endParaRPr lang="es-EC" sz="900" dirty="0">
            <a:latin typeface="Arial" panose="020B0604020202020204" pitchFamily="34" charset="0"/>
            <a:cs typeface="Arial" panose="020B0604020202020204" pitchFamily="34" charset="0"/>
          </a:endParaRPr>
        </a:p>
      </dgm:t>
    </dgm:pt>
    <dgm:pt modelId="{1A328E57-7D91-4500-B104-77BDC70E6AE7}" type="parTrans" cxnId="{F414EE2F-86D8-4E2E-B901-8F2779D25323}">
      <dgm:prSet/>
      <dgm:spPr/>
      <dgm:t>
        <a:bodyPr/>
        <a:lstStyle/>
        <a:p>
          <a:endParaRPr lang="es-EC"/>
        </a:p>
      </dgm:t>
    </dgm:pt>
    <dgm:pt modelId="{8F55C6E4-CFDD-4EFE-8993-642DF18FD91A}" type="sibTrans" cxnId="{F414EE2F-86D8-4E2E-B901-8F2779D25323}">
      <dgm:prSet/>
      <dgm:spPr/>
      <dgm:t>
        <a:bodyPr/>
        <a:lstStyle/>
        <a:p>
          <a:endParaRPr lang="es-EC"/>
        </a:p>
      </dgm:t>
    </dgm:pt>
    <dgm:pt modelId="{BEBAD105-62AA-411C-B100-B4EF61DAE9C4}">
      <dgm:prSet phldrT="[Texto]" custT="1"/>
      <dgm:spPr/>
      <dgm:t>
        <a:bodyPr/>
        <a:lstStyle/>
        <a:p>
          <a:r>
            <a:rPr lang="es-ES" sz="900" dirty="0" smtClean="0">
              <a:latin typeface="Arial" panose="020B0604020202020204" pitchFamily="34" charset="0"/>
              <a:cs typeface="Arial" panose="020B0604020202020204" pitchFamily="34" charset="0"/>
            </a:rPr>
            <a:t>2004</a:t>
          </a:r>
        </a:p>
        <a:p>
          <a:r>
            <a:rPr lang="es-ES" sz="900" dirty="0" smtClean="0">
              <a:latin typeface="Arial" panose="020B0604020202020204" pitchFamily="34" charset="0"/>
              <a:cs typeface="Arial" panose="020B0604020202020204" pitchFamily="34" charset="0"/>
            </a:rPr>
            <a:t>Banco mundial y la CAF</a:t>
          </a:r>
        </a:p>
        <a:p>
          <a:r>
            <a:rPr lang="es-ES" sz="900" dirty="0" smtClean="0">
              <a:latin typeface="Arial" panose="020B0604020202020204" pitchFamily="34" charset="0"/>
              <a:cs typeface="Arial" panose="020B0604020202020204" pitchFamily="34" charset="0"/>
            </a:rPr>
            <a:t>White Paper</a:t>
          </a:r>
          <a:endParaRPr lang="es-EC" sz="900" dirty="0">
            <a:latin typeface="Arial" panose="020B0604020202020204" pitchFamily="34" charset="0"/>
            <a:cs typeface="Arial" panose="020B0604020202020204" pitchFamily="34" charset="0"/>
          </a:endParaRPr>
        </a:p>
      </dgm:t>
    </dgm:pt>
    <dgm:pt modelId="{D009D48E-65E8-4A93-989B-AA67EEAC9542}" type="parTrans" cxnId="{BE363CF9-F746-435F-B8DF-7091CCB762B1}">
      <dgm:prSet/>
      <dgm:spPr/>
      <dgm:t>
        <a:bodyPr/>
        <a:lstStyle/>
        <a:p>
          <a:endParaRPr lang="es-EC"/>
        </a:p>
      </dgm:t>
    </dgm:pt>
    <dgm:pt modelId="{7ECC6399-8332-4FE8-A83E-BA147E1F77C0}" type="sibTrans" cxnId="{BE363CF9-F746-435F-B8DF-7091CCB762B1}">
      <dgm:prSet/>
      <dgm:spPr/>
      <dgm:t>
        <a:bodyPr/>
        <a:lstStyle/>
        <a:p>
          <a:endParaRPr lang="es-EC"/>
        </a:p>
      </dgm:t>
    </dgm:pt>
    <dgm:pt modelId="{AACC0BBC-3500-4BCD-B231-F2414B88223C}" type="pres">
      <dgm:prSet presAssocID="{47A89797-C165-478E-849D-9F36D1A83F64}" presName="Name0" presStyleCnt="0">
        <dgm:presLayoutVars>
          <dgm:dir/>
          <dgm:resizeHandles val="exact"/>
        </dgm:presLayoutVars>
      </dgm:prSet>
      <dgm:spPr/>
    </dgm:pt>
    <dgm:pt modelId="{C8C59780-AE36-4E7D-B439-15A59B2480A3}" type="pres">
      <dgm:prSet presAssocID="{47A89797-C165-478E-849D-9F36D1A83F64}" presName="arrow" presStyleLbl="bgShp" presStyleIdx="0" presStyleCnt="1"/>
      <dgm:spPr/>
    </dgm:pt>
    <dgm:pt modelId="{2A92C843-FA1B-44D4-B851-A75BD5AAC506}" type="pres">
      <dgm:prSet presAssocID="{47A89797-C165-478E-849D-9F36D1A83F64}" presName="points" presStyleCnt="0"/>
      <dgm:spPr/>
    </dgm:pt>
    <dgm:pt modelId="{881CE06D-5053-457C-8330-AFE4782DF7AE}" type="pres">
      <dgm:prSet presAssocID="{23FE8264-0660-419A-8875-1F4BCC8667AC}" presName="compositeA" presStyleCnt="0"/>
      <dgm:spPr/>
    </dgm:pt>
    <dgm:pt modelId="{F9612141-2730-43B1-B6A5-65D40619F8DB}" type="pres">
      <dgm:prSet presAssocID="{23FE8264-0660-419A-8875-1F4BCC8667AC}" presName="textA" presStyleLbl="revTx" presStyleIdx="0" presStyleCnt="11">
        <dgm:presLayoutVars>
          <dgm:bulletEnabled val="1"/>
        </dgm:presLayoutVars>
      </dgm:prSet>
      <dgm:spPr/>
      <dgm:t>
        <a:bodyPr/>
        <a:lstStyle/>
        <a:p>
          <a:endParaRPr lang="es-EC"/>
        </a:p>
      </dgm:t>
    </dgm:pt>
    <dgm:pt modelId="{55C04EB3-F29B-4685-BBCE-04172A73C176}" type="pres">
      <dgm:prSet presAssocID="{23FE8264-0660-419A-8875-1F4BCC8667AC}" presName="circleA" presStyleLbl="node1" presStyleIdx="0" presStyleCnt="11"/>
      <dgm:spPr/>
    </dgm:pt>
    <dgm:pt modelId="{9E08335F-3329-450A-A74C-7536A7DED50A}" type="pres">
      <dgm:prSet presAssocID="{23FE8264-0660-419A-8875-1F4BCC8667AC}" presName="spaceA" presStyleCnt="0"/>
      <dgm:spPr/>
    </dgm:pt>
    <dgm:pt modelId="{024516A6-A2FA-42B5-9543-9B2E741C65C9}" type="pres">
      <dgm:prSet presAssocID="{66A0C766-94B5-4AA6-B766-99036E646978}" presName="space" presStyleCnt="0"/>
      <dgm:spPr/>
    </dgm:pt>
    <dgm:pt modelId="{938FE922-8274-4032-A6C3-2849F3B4D97C}" type="pres">
      <dgm:prSet presAssocID="{F7AF9BE6-F89D-46DB-AD26-D344C6BC6D57}" presName="compositeB" presStyleCnt="0"/>
      <dgm:spPr/>
    </dgm:pt>
    <dgm:pt modelId="{0E9B156A-602C-43DD-833A-7C932AE054B7}" type="pres">
      <dgm:prSet presAssocID="{F7AF9BE6-F89D-46DB-AD26-D344C6BC6D57}" presName="textB" presStyleLbl="revTx" presStyleIdx="1" presStyleCnt="11">
        <dgm:presLayoutVars>
          <dgm:bulletEnabled val="1"/>
        </dgm:presLayoutVars>
      </dgm:prSet>
      <dgm:spPr/>
      <dgm:t>
        <a:bodyPr/>
        <a:lstStyle/>
        <a:p>
          <a:endParaRPr lang="es-EC"/>
        </a:p>
      </dgm:t>
    </dgm:pt>
    <dgm:pt modelId="{39756102-FC6E-4B9C-91FB-B449C542BE72}" type="pres">
      <dgm:prSet presAssocID="{F7AF9BE6-F89D-46DB-AD26-D344C6BC6D57}" presName="circleB" presStyleLbl="node1" presStyleIdx="1" presStyleCnt="11"/>
      <dgm:spPr/>
    </dgm:pt>
    <dgm:pt modelId="{12193F72-0DCE-4992-AE0E-0FC2693408F9}" type="pres">
      <dgm:prSet presAssocID="{F7AF9BE6-F89D-46DB-AD26-D344C6BC6D57}" presName="spaceB" presStyleCnt="0"/>
      <dgm:spPr/>
    </dgm:pt>
    <dgm:pt modelId="{D6EC9494-DBCD-4231-AD1D-525F8A0B29FD}" type="pres">
      <dgm:prSet presAssocID="{7E4B6424-6338-4CE8-90B2-020989B4803A}" presName="space" presStyleCnt="0"/>
      <dgm:spPr/>
    </dgm:pt>
    <dgm:pt modelId="{1E10B401-EDEC-40E4-B7EE-876C5FE5BF68}" type="pres">
      <dgm:prSet presAssocID="{53CBA090-5633-4F06-BD9F-C7C1E87D916A}" presName="compositeA" presStyleCnt="0"/>
      <dgm:spPr/>
    </dgm:pt>
    <dgm:pt modelId="{37B37B09-F635-493F-BCC5-24F8BB4B4D18}" type="pres">
      <dgm:prSet presAssocID="{53CBA090-5633-4F06-BD9F-C7C1E87D916A}" presName="textA" presStyleLbl="revTx" presStyleIdx="2" presStyleCnt="11">
        <dgm:presLayoutVars>
          <dgm:bulletEnabled val="1"/>
        </dgm:presLayoutVars>
      </dgm:prSet>
      <dgm:spPr/>
      <dgm:t>
        <a:bodyPr/>
        <a:lstStyle/>
        <a:p>
          <a:endParaRPr lang="es-EC"/>
        </a:p>
      </dgm:t>
    </dgm:pt>
    <dgm:pt modelId="{87A8DEB9-44F3-43D0-A73E-EF071086C7D1}" type="pres">
      <dgm:prSet presAssocID="{53CBA090-5633-4F06-BD9F-C7C1E87D916A}" presName="circleA" presStyleLbl="node1" presStyleIdx="2" presStyleCnt="11"/>
      <dgm:spPr/>
    </dgm:pt>
    <dgm:pt modelId="{6DB16166-1EF5-47C3-86B9-4C530F7F276E}" type="pres">
      <dgm:prSet presAssocID="{53CBA090-5633-4F06-BD9F-C7C1E87D916A}" presName="spaceA" presStyleCnt="0"/>
      <dgm:spPr/>
    </dgm:pt>
    <dgm:pt modelId="{AE2160F6-9753-413D-BB3B-4C127517BC54}" type="pres">
      <dgm:prSet presAssocID="{03ABB386-C022-428A-A597-EE98214B5F36}" presName="space" presStyleCnt="0"/>
      <dgm:spPr/>
    </dgm:pt>
    <dgm:pt modelId="{B47FCCE9-D4AC-44AE-AA41-DA788AA45DCB}" type="pres">
      <dgm:prSet presAssocID="{C06FB375-CFD6-4EB8-9041-EAB17BE520B4}" presName="compositeB" presStyleCnt="0"/>
      <dgm:spPr/>
    </dgm:pt>
    <dgm:pt modelId="{8938B81C-476F-4FD8-A022-A4C075B2E25F}" type="pres">
      <dgm:prSet presAssocID="{C06FB375-CFD6-4EB8-9041-EAB17BE520B4}" presName="textB" presStyleLbl="revTx" presStyleIdx="3" presStyleCnt="11">
        <dgm:presLayoutVars>
          <dgm:bulletEnabled val="1"/>
        </dgm:presLayoutVars>
      </dgm:prSet>
      <dgm:spPr/>
      <dgm:t>
        <a:bodyPr/>
        <a:lstStyle/>
        <a:p>
          <a:endParaRPr lang="es-EC"/>
        </a:p>
      </dgm:t>
    </dgm:pt>
    <dgm:pt modelId="{C5CC3C4F-9214-4004-B39A-0AB96004C06B}" type="pres">
      <dgm:prSet presAssocID="{C06FB375-CFD6-4EB8-9041-EAB17BE520B4}" presName="circleB" presStyleLbl="node1" presStyleIdx="3" presStyleCnt="11"/>
      <dgm:spPr/>
    </dgm:pt>
    <dgm:pt modelId="{E5AD2647-AACC-4B4A-AF98-4218F9CED9DC}" type="pres">
      <dgm:prSet presAssocID="{C06FB375-CFD6-4EB8-9041-EAB17BE520B4}" presName="spaceB" presStyleCnt="0"/>
      <dgm:spPr/>
    </dgm:pt>
    <dgm:pt modelId="{DF5542D3-0D97-4423-8E43-7C848FD3AF54}" type="pres">
      <dgm:prSet presAssocID="{153EC458-39B3-4D5B-9F0A-60650C53166C}" presName="space" presStyleCnt="0"/>
      <dgm:spPr/>
    </dgm:pt>
    <dgm:pt modelId="{012F9395-9B11-416A-9FFB-ED40E3772B40}" type="pres">
      <dgm:prSet presAssocID="{07EAE0A9-CBAE-4F57-B9DF-E1D2366E3324}" presName="compositeA" presStyleCnt="0"/>
      <dgm:spPr/>
    </dgm:pt>
    <dgm:pt modelId="{8C8330D0-609C-4EB1-A2BE-8C8DDA88261A}" type="pres">
      <dgm:prSet presAssocID="{07EAE0A9-CBAE-4F57-B9DF-E1D2366E3324}" presName="textA" presStyleLbl="revTx" presStyleIdx="4" presStyleCnt="11" custScaleX="120744">
        <dgm:presLayoutVars>
          <dgm:bulletEnabled val="1"/>
        </dgm:presLayoutVars>
      </dgm:prSet>
      <dgm:spPr/>
      <dgm:t>
        <a:bodyPr/>
        <a:lstStyle/>
        <a:p>
          <a:endParaRPr lang="es-EC"/>
        </a:p>
      </dgm:t>
    </dgm:pt>
    <dgm:pt modelId="{6F2E21FC-3AB7-4A10-ADAF-A4BAAF700737}" type="pres">
      <dgm:prSet presAssocID="{07EAE0A9-CBAE-4F57-B9DF-E1D2366E3324}" presName="circleA" presStyleLbl="node1" presStyleIdx="4" presStyleCnt="11"/>
      <dgm:spPr/>
    </dgm:pt>
    <dgm:pt modelId="{9E6157E9-DA7B-4170-8D63-BDDAC26C03D2}" type="pres">
      <dgm:prSet presAssocID="{07EAE0A9-CBAE-4F57-B9DF-E1D2366E3324}" presName="spaceA" presStyleCnt="0"/>
      <dgm:spPr/>
    </dgm:pt>
    <dgm:pt modelId="{106B70D3-BEF7-4844-98DD-21DE946E55BE}" type="pres">
      <dgm:prSet presAssocID="{49E36C7E-AE1E-46BD-A251-06C19EC0CC84}" presName="space" presStyleCnt="0"/>
      <dgm:spPr/>
    </dgm:pt>
    <dgm:pt modelId="{B0FBA88D-9A08-4D88-B67F-21548EEB6B5E}" type="pres">
      <dgm:prSet presAssocID="{E9D7585D-4987-4ADE-8335-74749DACB6B2}" presName="compositeB" presStyleCnt="0"/>
      <dgm:spPr/>
    </dgm:pt>
    <dgm:pt modelId="{DEE17373-4774-48D9-A77B-CFF3D73DCB3C}" type="pres">
      <dgm:prSet presAssocID="{E9D7585D-4987-4ADE-8335-74749DACB6B2}" presName="textB" presStyleLbl="revTx" presStyleIdx="5" presStyleCnt="11">
        <dgm:presLayoutVars>
          <dgm:bulletEnabled val="1"/>
        </dgm:presLayoutVars>
      </dgm:prSet>
      <dgm:spPr/>
      <dgm:t>
        <a:bodyPr/>
        <a:lstStyle/>
        <a:p>
          <a:endParaRPr lang="es-EC"/>
        </a:p>
      </dgm:t>
    </dgm:pt>
    <dgm:pt modelId="{9315E301-9749-42A2-83AC-0B5FDD303367}" type="pres">
      <dgm:prSet presAssocID="{E9D7585D-4987-4ADE-8335-74749DACB6B2}" presName="circleB" presStyleLbl="node1" presStyleIdx="5" presStyleCnt="11"/>
      <dgm:spPr/>
    </dgm:pt>
    <dgm:pt modelId="{A035DD7A-291A-4693-B500-ED9BA8515BF8}" type="pres">
      <dgm:prSet presAssocID="{E9D7585D-4987-4ADE-8335-74749DACB6B2}" presName="spaceB" presStyleCnt="0"/>
      <dgm:spPr/>
    </dgm:pt>
    <dgm:pt modelId="{9B5E1A52-0EFE-4E1C-9441-5543A6EF7FC1}" type="pres">
      <dgm:prSet presAssocID="{99F10D46-D35E-41D9-A5FE-EF2FC3E752D8}" presName="space" presStyleCnt="0"/>
      <dgm:spPr/>
    </dgm:pt>
    <dgm:pt modelId="{F7970E32-BDF1-4308-BD19-741460FFC1F0}" type="pres">
      <dgm:prSet presAssocID="{D31EEA6E-1EBF-4F45-AA29-929914498DC6}" presName="compositeA" presStyleCnt="0"/>
      <dgm:spPr/>
    </dgm:pt>
    <dgm:pt modelId="{E12B447A-AAA2-40F3-87E3-5F4737E5B24F}" type="pres">
      <dgm:prSet presAssocID="{D31EEA6E-1EBF-4F45-AA29-929914498DC6}" presName="textA" presStyleLbl="revTx" presStyleIdx="6" presStyleCnt="11">
        <dgm:presLayoutVars>
          <dgm:bulletEnabled val="1"/>
        </dgm:presLayoutVars>
      </dgm:prSet>
      <dgm:spPr/>
      <dgm:t>
        <a:bodyPr/>
        <a:lstStyle/>
        <a:p>
          <a:endParaRPr lang="es-EC"/>
        </a:p>
      </dgm:t>
    </dgm:pt>
    <dgm:pt modelId="{379DC9FB-2A55-4CE0-8EBF-E8CC2028C516}" type="pres">
      <dgm:prSet presAssocID="{D31EEA6E-1EBF-4F45-AA29-929914498DC6}" presName="circleA" presStyleLbl="node1" presStyleIdx="6" presStyleCnt="11"/>
      <dgm:spPr/>
    </dgm:pt>
    <dgm:pt modelId="{D055E7C0-9EB6-464B-998B-0A2B5BD90B1E}" type="pres">
      <dgm:prSet presAssocID="{D31EEA6E-1EBF-4F45-AA29-929914498DC6}" presName="spaceA" presStyleCnt="0"/>
      <dgm:spPr/>
    </dgm:pt>
    <dgm:pt modelId="{6250D5F3-6326-4B11-A9E5-E320B1CBEB88}" type="pres">
      <dgm:prSet presAssocID="{26B4EDAA-418B-4AC2-A83D-90D0B223CC12}" presName="space" presStyleCnt="0"/>
      <dgm:spPr/>
    </dgm:pt>
    <dgm:pt modelId="{815FF141-A009-4337-898E-093222FF44D8}" type="pres">
      <dgm:prSet presAssocID="{763CF17D-88A1-4176-A55C-940DC8D83D7D}" presName="compositeB" presStyleCnt="0"/>
      <dgm:spPr/>
    </dgm:pt>
    <dgm:pt modelId="{BA0F7969-62D6-433C-ACEB-30DE6B6536D7}" type="pres">
      <dgm:prSet presAssocID="{763CF17D-88A1-4176-A55C-940DC8D83D7D}" presName="textB" presStyleLbl="revTx" presStyleIdx="7" presStyleCnt="11" custScaleX="111006">
        <dgm:presLayoutVars>
          <dgm:bulletEnabled val="1"/>
        </dgm:presLayoutVars>
      </dgm:prSet>
      <dgm:spPr/>
      <dgm:t>
        <a:bodyPr/>
        <a:lstStyle/>
        <a:p>
          <a:endParaRPr lang="es-EC"/>
        </a:p>
      </dgm:t>
    </dgm:pt>
    <dgm:pt modelId="{07CAC67B-8676-46B6-A263-87509F4C58F7}" type="pres">
      <dgm:prSet presAssocID="{763CF17D-88A1-4176-A55C-940DC8D83D7D}" presName="circleB" presStyleLbl="node1" presStyleIdx="7" presStyleCnt="11"/>
      <dgm:spPr/>
    </dgm:pt>
    <dgm:pt modelId="{BADFDF56-3D63-4C22-B3A9-F56F5CA1E8DA}" type="pres">
      <dgm:prSet presAssocID="{763CF17D-88A1-4176-A55C-940DC8D83D7D}" presName="spaceB" presStyleCnt="0"/>
      <dgm:spPr/>
    </dgm:pt>
    <dgm:pt modelId="{E2404E5F-671E-4929-99F1-A632EB1594A7}" type="pres">
      <dgm:prSet presAssocID="{F9DC5759-C5CF-4FC4-9880-3C57C1EAADF8}" presName="space" presStyleCnt="0"/>
      <dgm:spPr/>
    </dgm:pt>
    <dgm:pt modelId="{CD8D7280-527F-4DFD-9654-720507DE3328}" type="pres">
      <dgm:prSet presAssocID="{BEBAD105-62AA-411C-B100-B4EF61DAE9C4}" presName="compositeA" presStyleCnt="0"/>
      <dgm:spPr/>
    </dgm:pt>
    <dgm:pt modelId="{9733181B-0305-4CE5-9464-180999270BB2}" type="pres">
      <dgm:prSet presAssocID="{BEBAD105-62AA-411C-B100-B4EF61DAE9C4}" presName="textA" presStyleLbl="revTx" presStyleIdx="8" presStyleCnt="11">
        <dgm:presLayoutVars>
          <dgm:bulletEnabled val="1"/>
        </dgm:presLayoutVars>
      </dgm:prSet>
      <dgm:spPr/>
      <dgm:t>
        <a:bodyPr/>
        <a:lstStyle/>
        <a:p>
          <a:endParaRPr lang="es-EC"/>
        </a:p>
      </dgm:t>
    </dgm:pt>
    <dgm:pt modelId="{E9C7F9BF-2888-4DC5-8D6A-8303AA41B416}" type="pres">
      <dgm:prSet presAssocID="{BEBAD105-62AA-411C-B100-B4EF61DAE9C4}" presName="circleA" presStyleLbl="node1" presStyleIdx="8" presStyleCnt="11"/>
      <dgm:spPr/>
    </dgm:pt>
    <dgm:pt modelId="{5A802531-1838-43F1-AB69-2E6C60F2CD59}" type="pres">
      <dgm:prSet presAssocID="{BEBAD105-62AA-411C-B100-B4EF61DAE9C4}" presName="spaceA" presStyleCnt="0"/>
      <dgm:spPr/>
    </dgm:pt>
    <dgm:pt modelId="{17F998B2-C553-4D69-88FC-42E6FAF2F9BA}" type="pres">
      <dgm:prSet presAssocID="{7ECC6399-8332-4FE8-A83E-BA147E1F77C0}" presName="space" presStyleCnt="0"/>
      <dgm:spPr/>
    </dgm:pt>
    <dgm:pt modelId="{EE274018-534C-42B7-ADDA-01FA1EBB4E2C}" type="pres">
      <dgm:prSet presAssocID="{AF331BCD-A928-4C54-A23A-307D040070F9}" presName="compositeB" presStyleCnt="0"/>
      <dgm:spPr/>
    </dgm:pt>
    <dgm:pt modelId="{2F1CD231-DC05-4146-8D80-A6C76615069E}" type="pres">
      <dgm:prSet presAssocID="{AF331BCD-A928-4C54-A23A-307D040070F9}" presName="textB" presStyleLbl="revTx" presStyleIdx="9" presStyleCnt="11">
        <dgm:presLayoutVars>
          <dgm:bulletEnabled val="1"/>
        </dgm:presLayoutVars>
      </dgm:prSet>
      <dgm:spPr/>
      <dgm:t>
        <a:bodyPr/>
        <a:lstStyle/>
        <a:p>
          <a:endParaRPr lang="es-EC"/>
        </a:p>
      </dgm:t>
    </dgm:pt>
    <dgm:pt modelId="{72CC7F8C-E9AA-4EB4-B497-8B8A944BE8DE}" type="pres">
      <dgm:prSet presAssocID="{AF331BCD-A928-4C54-A23A-307D040070F9}" presName="circleB" presStyleLbl="node1" presStyleIdx="9" presStyleCnt="11"/>
      <dgm:spPr/>
    </dgm:pt>
    <dgm:pt modelId="{4929FA52-14B2-490E-8067-08F6868E1958}" type="pres">
      <dgm:prSet presAssocID="{AF331BCD-A928-4C54-A23A-307D040070F9}" presName="spaceB" presStyleCnt="0"/>
      <dgm:spPr/>
    </dgm:pt>
    <dgm:pt modelId="{13949E2D-C45D-42CC-BB38-135D53FF966B}" type="pres">
      <dgm:prSet presAssocID="{8F55C6E4-CFDD-4EFE-8993-642DF18FD91A}" presName="space" presStyleCnt="0"/>
      <dgm:spPr/>
    </dgm:pt>
    <dgm:pt modelId="{22117A9B-DAB5-44CA-8525-2F4BC61B08D5}" type="pres">
      <dgm:prSet presAssocID="{F89F34A5-A8E9-4D3E-841A-3FABEB77EEB1}" presName="compositeA" presStyleCnt="0"/>
      <dgm:spPr/>
    </dgm:pt>
    <dgm:pt modelId="{3D236C9A-AB08-4642-BF74-757046843792}" type="pres">
      <dgm:prSet presAssocID="{F89F34A5-A8E9-4D3E-841A-3FABEB77EEB1}" presName="textA" presStyleLbl="revTx" presStyleIdx="10" presStyleCnt="11">
        <dgm:presLayoutVars>
          <dgm:bulletEnabled val="1"/>
        </dgm:presLayoutVars>
      </dgm:prSet>
      <dgm:spPr/>
      <dgm:t>
        <a:bodyPr/>
        <a:lstStyle/>
        <a:p>
          <a:endParaRPr lang="es-EC"/>
        </a:p>
      </dgm:t>
    </dgm:pt>
    <dgm:pt modelId="{7EC2A926-A257-45C8-95C2-661D3B8E3726}" type="pres">
      <dgm:prSet presAssocID="{F89F34A5-A8E9-4D3E-841A-3FABEB77EEB1}" presName="circleA" presStyleLbl="node1" presStyleIdx="10" presStyleCnt="11"/>
      <dgm:spPr/>
    </dgm:pt>
    <dgm:pt modelId="{6E47FE49-45B9-4329-82CD-6B8D6B7A5F48}" type="pres">
      <dgm:prSet presAssocID="{F89F34A5-A8E9-4D3E-841A-3FABEB77EEB1}" presName="spaceA" presStyleCnt="0"/>
      <dgm:spPr/>
    </dgm:pt>
  </dgm:ptLst>
  <dgm:cxnLst>
    <dgm:cxn modelId="{948A68FB-E047-43EC-B346-09A962F28171}" type="presOf" srcId="{AF331BCD-A928-4C54-A23A-307D040070F9}" destId="{2F1CD231-DC05-4146-8D80-A6C76615069E}" srcOrd="0" destOrd="0" presId="urn:microsoft.com/office/officeart/2005/8/layout/hProcess11"/>
    <dgm:cxn modelId="{64A0CC83-DD71-4AB1-8AFD-D00F2D153834}" type="presOf" srcId="{F89F34A5-A8E9-4D3E-841A-3FABEB77EEB1}" destId="{3D236C9A-AB08-4642-BF74-757046843792}" srcOrd="0" destOrd="0" presId="urn:microsoft.com/office/officeart/2005/8/layout/hProcess11"/>
    <dgm:cxn modelId="{CB74444B-93E5-4E60-804D-86063736271D}" srcId="{47A89797-C165-478E-849D-9F36D1A83F64}" destId="{C06FB375-CFD6-4EB8-9041-EAB17BE520B4}" srcOrd="3" destOrd="0" parTransId="{3EC7056D-FC01-46A5-BEEC-A1E53344398B}" sibTransId="{153EC458-39B3-4D5B-9F0A-60650C53166C}"/>
    <dgm:cxn modelId="{D11949A1-6C8E-4B0B-AE07-95C1FF88C07B}" type="presOf" srcId="{BEBAD105-62AA-411C-B100-B4EF61DAE9C4}" destId="{9733181B-0305-4CE5-9464-180999270BB2}" srcOrd="0" destOrd="0" presId="urn:microsoft.com/office/officeart/2005/8/layout/hProcess11"/>
    <dgm:cxn modelId="{CFC20FD2-2B09-4C26-9E9B-26CFFFC8924C}" srcId="{47A89797-C165-478E-849D-9F36D1A83F64}" destId="{F89F34A5-A8E9-4D3E-841A-3FABEB77EEB1}" srcOrd="10" destOrd="0" parTransId="{33EBD822-B26A-4ADC-89B4-C5D5E2EFF7BD}" sibTransId="{AEE92577-EEFC-434D-B590-D1B2CE921237}"/>
    <dgm:cxn modelId="{BE363CF9-F746-435F-B8DF-7091CCB762B1}" srcId="{47A89797-C165-478E-849D-9F36D1A83F64}" destId="{BEBAD105-62AA-411C-B100-B4EF61DAE9C4}" srcOrd="8" destOrd="0" parTransId="{D009D48E-65E8-4A93-989B-AA67EEAC9542}" sibTransId="{7ECC6399-8332-4FE8-A83E-BA147E1F77C0}"/>
    <dgm:cxn modelId="{AFB858FD-3255-46D3-8F58-534EA1A26DE0}" type="presOf" srcId="{F7AF9BE6-F89D-46DB-AD26-D344C6BC6D57}" destId="{0E9B156A-602C-43DD-833A-7C932AE054B7}" srcOrd="0" destOrd="0" presId="urn:microsoft.com/office/officeart/2005/8/layout/hProcess11"/>
    <dgm:cxn modelId="{CD50F92C-99B3-4D92-A441-F54061EF50C4}" type="presOf" srcId="{53CBA090-5633-4F06-BD9F-C7C1E87D916A}" destId="{37B37B09-F635-493F-BCC5-24F8BB4B4D18}" srcOrd="0" destOrd="0" presId="urn:microsoft.com/office/officeart/2005/8/layout/hProcess11"/>
    <dgm:cxn modelId="{9AE17FC8-27A7-438F-9209-4E0EAD93CB40}" srcId="{47A89797-C165-478E-849D-9F36D1A83F64}" destId="{23FE8264-0660-419A-8875-1F4BCC8667AC}" srcOrd="0" destOrd="0" parTransId="{002B2F52-652B-48FD-8D4D-7958C952104B}" sibTransId="{66A0C766-94B5-4AA6-B766-99036E646978}"/>
    <dgm:cxn modelId="{273C6FB0-D4ED-428E-AA6A-34C503237CE4}" srcId="{47A89797-C165-478E-849D-9F36D1A83F64}" destId="{F7AF9BE6-F89D-46DB-AD26-D344C6BC6D57}" srcOrd="1" destOrd="0" parTransId="{E21AFF7A-C53E-4E5E-9E8D-BE912832FBD8}" sibTransId="{7E4B6424-6338-4CE8-90B2-020989B4803A}"/>
    <dgm:cxn modelId="{D2376E16-D0B2-489E-B074-859C6701DA37}" type="presOf" srcId="{E9D7585D-4987-4ADE-8335-74749DACB6B2}" destId="{DEE17373-4774-48D9-A77B-CFF3D73DCB3C}" srcOrd="0" destOrd="0" presId="urn:microsoft.com/office/officeart/2005/8/layout/hProcess11"/>
    <dgm:cxn modelId="{6BB9D5E3-AB7F-4E49-B7AD-21DB4864AB0C}" srcId="{47A89797-C165-478E-849D-9F36D1A83F64}" destId="{53CBA090-5633-4F06-BD9F-C7C1E87D916A}" srcOrd="2" destOrd="0" parTransId="{6BB5CB4C-18F6-4D75-AFAC-152994F51867}" sibTransId="{03ABB386-C022-428A-A597-EE98214B5F36}"/>
    <dgm:cxn modelId="{567793BA-5767-4AD5-A183-89CEB35313FC}" type="presOf" srcId="{C06FB375-CFD6-4EB8-9041-EAB17BE520B4}" destId="{8938B81C-476F-4FD8-A022-A4C075B2E25F}" srcOrd="0" destOrd="0" presId="urn:microsoft.com/office/officeart/2005/8/layout/hProcess11"/>
    <dgm:cxn modelId="{27CB0C85-C15D-4628-8145-DA691C97C8A0}" srcId="{47A89797-C165-478E-849D-9F36D1A83F64}" destId="{07EAE0A9-CBAE-4F57-B9DF-E1D2366E3324}" srcOrd="4" destOrd="0" parTransId="{ED106036-A4F1-45FC-9648-22AF972758BE}" sibTransId="{49E36C7E-AE1E-46BD-A251-06C19EC0CC84}"/>
    <dgm:cxn modelId="{DDA094D7-C5DF-493F-B4F8-71104B17C54F}" srcId="{47A89797-C165-478E-849D-9F36D1A83F64}" destId="{763CF17D-88A1-4176-A55C-940DC8D83D7D}" srcOrd="7" destOrd="0" parTransId="{CE243C9B-6D01-4742-BC41-BC29D8CDBBC9}" sibTransId="{F9DC5759-C5CF-4FC4-9880-3C57C1EAADF8}"/>
    <dgm:cxn modelId="{3D3D750A-24B3-49F3-BA79-6A8BD07D0A6A}" type="presOf" srcId="{23FE8264-0660-419A-8875-1F4BCC8667AC}" destId="{F9612141-2730-43B1-B6A5-65D40619F8DB}" srcOrd="0" destOrd="0" presId="urn:microsoft.com/office/officeart/2005/8/layout/hProcess11"/>
    <dgm:cxn modelId="{FEFCA070-0E3E-4E1A-94AB-5B8C8B49F7A4}" type="presOf" srcId="{47A89797-C165-478E-849D-9F36D1A83F64}" destId="{AACC0BBC-3500-4BCD-B231-F2414B88223C}" srcOrd="0" destOrd="0" presId="urn:microsoft.com/office/officeart/2005/8/layout/hProcess11"/>
    <dgm:cxn modelId="{E327FAFC-1083-4FEC-A603-A49A5941A6A5}" srcId="{47A89797-C165-478E-849D-9F36D1A83F64}" destId="{E9D7585D-4987-4ADE-8335-74749DACB6B2}" srcOrd="5" destOrd="0" parTransId="{0712CD91-E2D4-4E62-85DF-19D76B28DECB}" sibTransId="{99F10D46-D35E-41D9-A5FE-EF2FC3E752D8}"/>
    <dgm:cxn modelId="{F414EE2F-86D8-4E2E-B901-8F2779D25323}" srcId="{47A89797-C165-478E-849D-9F36D1A83F64}" destId="{AF331BCD-A928-4C54-A23A-307D040070F9}" srcOrd="9" destOrd="0" parTransId="{1A328E57-7D91-4500-B104-77BDC70E6AE7}" sibTransId="{8F55C6E4-CFDD-4EFE-8993-642DF18FD91A}"/>
    <dgm:cxn modelId="{AC3A5B8C-1450-41F2-8061-E7B5C6EE7D52}" type="presOf" srcId="{763CF17D-88A1-4176-A55C-940DC8D83D7D}" destId="{BA0F7969-62D6-433C-ACEB-30DE6B6536D7}" srcOrd="0" destOrd="0" presId="urn:microsoft.com/office/officeart/2005/8/layout/hProcess11"/>
    <dgm:cxn modelId="{CA3E4622-3EC3-4F9D-890F-3DBDB5BE5D20}" srcId="{47A89797-C165-478E-849D-9F36D1A83F64}" destId="{D31EEA6E-1EBF-4F45-AA29-929914498DC6}" srcOrd="6" destOrd="0" parTransId="{879053B1-6DDF-4CA6-9EB9-0A9A3D6866C7}" sibTransId="{26B4EDAA-418B-4AC2-A83D-90D0B223CC12}"/>
    <dgm:cxn modelId="{6176C8F1-9A72-494C-95DA-888B97C80FD2}" type="presOf" srcId="{D31EEA6E-1EBF-4F45-AA29-929914498DC6}" destId="{E12B447A-AAA2-40F3-87E3-5F4737E5B24F}" srcOrd="0" destOrd="0" presId="urn:microsoft.com/office/officeart/2005/8/layout/hProcess11"/>
    <dgm:cxn modelId="{A61426E0-8523-4519-8CF2-4B6969FFD939}" type="presOf" srcId="{07EAE0A9-CBAE-4F57-B9DF-E1D2366E3324}" destId="{8C8330D0-609C-4EB1-A2BE-8C8DDA88261A}" srcOrd="0" destOrd="0" presId="urn:microsoft.com/office/officeart/2005/8/layout/hProcess11"/>
    <dgm:cxn modelId="{5461C663-B936-4FA9-B576-4A3D5DED1E31}" type="presParOf" srcId="{AACC0BBC-3500-4BCD-B231-F2414B88223C}" destId="{C8C59780-AE36-4E7D-B439-15A59B2480A3}" srcOrd="0" destOrd="0" presId="urn:microsoft.com/office/officeart/2005/8/layout/hProcess11"/>
    <dgm:cxn modelId="{E835B876-4594-41AF-A29F-7B4E7C53FE13}" type="presParOf" srcId="{AACC0BBC-3500-4BCD-B231-F2414B88223C}" destId="{2A92C843-FA1B-44D4-B851-A75BD5AAC506}" srcOrd="1" destOrd="0" presId="urn:microsoft.com/office/officeart/2005/8/layout/hProcess11"/>
    <dgm:cxn modelId="{A5D9B150-CDB4-4BEE-A6D9-A10C4CF2148E}" type="presParOf" srcId="{2A92C843-FA1B-44D4-B851-A75BD5AAC506}" destId="{881CE06D-5053-457C-8330-AFE4782DF7AE}" srcOrd="0" destOrd="0" presId="urn:microsoft.com/office/officeart/2005/8/layout/hProcess11"/>
    <dgm:cxn modelId="{50035A11-0B94-4FD4-8762-F6DA0AABCFD3}" type="presParOf" srcId="{881CE06D-5053-457C-8330-AFE4782DF7AE}" destId="{F9612141-2730-43B1-B6A5-65D40619F8DB}" srcOrd="0" destOrd="0" presId="urn:microsoft.com/office/officeart/2005/8/layout/hProcess11"/>
    <dgm:cxn modelId="{2AE1B3CF-9B24-403F-B997-CDDDD9BF5644}" type="presParOf" srcId="{881CE06D-5053-457C-8330-AFE4782DF7AE}" destId="{55C04EB3-F29B-4685-BBCE-04172A73C176}" srcOrd="1" destOrd="0" presId="urn:microsoft.com/office/officeart/2005/8/layout/hProcess11"/>
    <dgm:cxn modelId="{B706DB87-6EA1-4476-8ACA-74ECF9B0F756}" type="presParOf" srcId="{881CE06D-5053-457C-8330-AFE4782DF7AE}" destId="{9E08335F-3329-450A-A74C-7536A7DED50A}" srcOrd="2" destOrd="0" presId="urn:microsoft.com/office/officeart/2005/8/layout/hProcess11"/>
    <dgm:cxn modelId="{515881C1-CD66-4050-8890-30540A9225BF}" type="presParOf" srcId="{2A92C843-FA1B-44D4-B851-A75BD5AAC506}" destId="{024516A6-A2FA-42B5-9543-9B2E741C65C9}" srcOrd="1" destOrd="0" presId="urn:microsoft.com/office/officeart/2005/8/layout/hProcess11"/>
    <dgm:cxn modelId="{7E1B3CDE-4120-45DD-8240-7EC2DD693529}" type="presParOf" srcId="{2A92C843-FA1B-44D4-B851-A75BD5AAC506}" destId="{938FE922-8274-4032-A6C3-2849F3B4D97C}" srcOrd="2" destOrd="0" presId="urn:microsoft.com/office/officeart/2005/8/layout/hProcess11"/>
    <dgm:cxn modelId="{E57B925D-08EC-4159-AD64-AC05F2FF7C44}" type="presParOf" srcId="{938FE922-8274-4032-A6C3-2849F3B4D97C}" destId="{0E9B156A-602C-43DD-833A-7C932AE054B7}" srcOrd="0" destOrd="0" presId="urn:microsoft.com/office/officeart/2005/8/layout/hProcess11"/>
    <dgm:cxn modelId="{AFFAE5E8-E39C-4760-ADFC-2DC9DA091119}" type="presParOf" srcId="{938FE922-8274-4032-A6C3-2849F3B4D97C}" destId="{39756102-FC6E-4B9C-91FB-B449C542BE72}" srcOrd="1" destOrd="0" presId="urn:microsoft.com/office/officeart/2005/8/layout/hProcess11"/>
    <dgm:cxn modelId="{6EBC4600-F165-408F-94EA-00D9BB83DCC4}" type="presParOf" srcId="{938FE922-8274-4032-A6C3-2849F3B4D97C}" destId="{12193F72-0DCE-4992-AE0E-0FC2693408F9}" srcOrd="2" destOrd="0" presId="urn:microsoft.com/office/officeart/2005/8/layout/hProcess11"/>
    <dgm:cxn modelId="{4E129870-31D2-4DDA-BE93-E31BA2329D3D}" type="presParOf" srcId="{2A92C843-FA1B-44D4-B851-A75BD5AAC506}" destId="{D6EC9494-DBCD-4231-AD1D-525F8A0B29FD}" srcOrd="3" destOrd="0" presId="urn:microsoft.com/office/officeart/2005/8/layout/hProcess11"/>
    <dgm:cxn modelId="{C38AA82A-995E-496D-877D-33CEF757ACB8}" type="presParOf" srcId="{2A92C843-FA1B-44D4-B851-A75BD5AAC506}" destId="{1E10B401-EDEC-40E4-B7EE-876C5FE5BF68}" srcOrd="4" destOrd="0" presId="urn:microsoft.com/office/officeart/2005/8/layout/hProcess11"/>
    <dgm:cxn modelId="{F97ADB88-A6D0-405E-9753-BE47CA71AA81}" type="presParOf" srcId="{1E10B401-EDEC-40E4-B7EE-876C5FE5BF68}" destId="{37B37B09-F635-493F-BCC5-24F8BB4B4D18}" srcOrd="0" destOrd="0" presId="urn:microsoft.com/office/officeart/2005/8/layout/hProcess11"/>
    <dgm:cxn modelId="{452E5E89-86A8-4635-83BB-F5194F37985F}" type="presParOf" srcId="{1E10B401-EDEC-40E4-B7EE-876C5FE5BF68}" destId="{87A8DEB9-44F3-43D0-A73E-EF071086C7D1}" srcOrd="1" destOrd="0" presId="urn:microsoft.com/office/officeart/2005/8/layout/hProcess11"/>
    <dgm:cxn modelId="{B0454976-6BD9-447D-9851-0C65A7D22DD7}" type="presParOf" srcId="{1E10B401-EDEC-40E4-B7EE-876C5FE5BF68}" destId="{6DB16166-1EF5-47C3-86B9-4C530F7F276E}" srcOrd="2" destOrd="0" presId="urn:microsoft.com/office/officeart/2005/8/layout/hProcess11"/>
    <dgm:cxn modelId="{8FD7C0C7-4B97-4ED0-AD91-04F29D1A7803}" type="presParOf" srcId="{2A92C843-FA1B-44D4-B851-A75BD5AAC506}" destId="{AE2160F6-9753-413D-BB3B-4C127517BC54}" srcOrd="5" destOrd="0" presId="urn:microsoft.com/office/officeart/2005/8/layout/hProcess11"/>
    <dgm:cxn modelId="{BD639BA1-E67E-47CC-9E4F-F9D935A60B50}" type="presParOf" srcId="{2A92C843-FA1B-44D4-B851-A75BD5AAC506}" destId="{B47FCCE9-D4AC-44AE-AA41-DA788AA45DCB}" srcOrd="6" destOrd="0" presId="urn:microsoft.com/office/officeart/2005/8/layout/hProcess11"/>
    <dgm:cxn modelId="{EF62E200-1911-4C8C-9A93-44B46A48E4A2}" type="presParOf" srcId="{B47FCCE9-D4AC-44AE-AA41-DA788AA45DCB}" destId="{8938B81C-476F-4FD8-A022-A4C075B2E25F}" srcOrd="0" destOrd="0" presId="urn:microsoft.com/office/officeart/2005/8/layout/hProcess11"/>
    <dgm:cxn modelId="{7B2C95AE-18E4-4FB7-8E9A-AD1B02A58496}" type="presParOf" srcId="{B47FCCE9-D4AC-44AE-AA41-DA788AA45DCB}" destId="{C5CC3C4F-9214-4004-B39A-0AB96004C06B}" srcOrd="1" destOrd="0" presId="urn:microsoft.com/office/officeart/2005/8/layout/hProcess11"/>
    <dgm:cxn modelId="{ABDFEA8E-6441-457E-BCD4-5A79453C76EF}" type="presParOf" srcId="{B47FCCE9-D4AC-44AE-AA41-DA788AA45DCB}" destId="{E5AD2647-AACC-4B4A-AF98-4218F9CED9DC}" srcOrd="2" destOrd="0" presId="urn:microsoft.com/office/officeart/2005/8/layout/hProcess11"/>
    <dgm:cxn modelId="{2B83C9F5-C7AB-4D32-8C7C-819730C61250}" type="presParOf" srcId="{2A92C843-FA1B-44D4-B851-A75BD5AAC506}" destId="{DF5542D3-0D97-4423-8E43-7C848FD3AF54}" srcOrd="7" destOrd="0" presId="urn:microsoft.com/office/officeart/2005/8/layout/hProcess11"/>
    <dgm:cxn modelId="{4B24D324-3274-493C-B3BC-5E45635B4CCF}" type="presParOf" srcId="{2A92C843-FA1B-44D4-B851-A75BD5AAC506}" destId="{012F9395-9B11-416A-9FFB-ED40E3772B40}" srcOrd="8" destOrd="0" presId="urn:microsoft.com/office/officeart/2005/8/layout/hProcess11"/>
    <dgm:cxn modelId="{154541C1-44CB-4595-B0A2-E2C35DDDCFB3}" type="presParOf" srcId="{012F9395-9B11-416A-9FFB-ED40E3772B40}" destId="{8C8330D0-609C-4EB1-A2BE-8C8DDA88261A}" srcOrd="0" destOrd="0" presId="urn:microsoft.com/office/officeart/2005/8/layout/hProcess11"/>
    <dgm:cxn modelId="{05BEE908-32CD-487B-9F24-AE9150333D1C}" type="presParOf" srcId="{012F9395-9B11-416A-9FFB-ED40E3772B40}" destId="{6F2E21FC-3AB7-4A10-ADAF-A4BAAF700737}" srcOrd="1" destOrd="0" presId="urn:microsoft.com/office/officeart/2005/8/layout/hProcess11"/>
    <dgm:cxn modelId="{F0F50B9B-FE77-4F96-BA47-71A59A8BD0CB}" type="presParOf" srcId="{012F9395-9B11-416A-9FFB-ED40E3772B40}" destId="{9E6157E9-DA7B-4170-8D63-BDDAC26C03D2}" srcOrd="2" destOrd="0" presId="urn:microsoft.com/office/officeart/2005/8/layout/hProcess11"/>
    <dgm:cxn modelId="{D8876874-4226-4D74-9534-A6E43889C19B}" type="presParOf" srcId="{2A92C843-FA1B-44D4-B851-A75BD5AAC506}" destId="{106B70D3-BEF7-4844-98DD-21DE946E55BE}" srcOrd="9" destOrd="0" presId="urn:microsoft.com/office/officeart/2005/8/layout/hProcess11"/>
    <dgm:cxn modelId="{D33C4454-0FCC-483C-8935-1EE8A8CE48C7}" type="presParOf" srcId="{2A92C843-FA1B-44D4-B851-A75BD5AAC506}" destId="{B0FBA88D-9A08-4D88-B67F-21548EEB6B5E}" srcOrd="10" destOrd="0" presId="urn:microsoft.com/office/officeart/2005/8/layout/hProcess11"/>
    <dgm:cxn modelId="{AE1563C2-770D-43A8-95DE-E0A701558438}" type="presParOf" srcId="{B0FBA88D-9A08-4D88-B67F-21548EEB6B5E}" destId="{DEE17373-4774-48D9-A77B-CFF3D73DCB3C}" srcOrd="0" destOrd="0" presId="urn:microsoft.com/office/officeart/2005/8/layout/hProcess11"/>
    <dgm:cxn modelId="{33F700E2-F419-47AE-BBF9-093FB5F18E80}" type="presParOf" srcId="{B0FBA88D-9A08-4D88-B67F-21548EEB6B5E}" destId="{9315E301-9749-42A2-83AC-0B5FDD303367}" srcOrd="1" destOrd="0" presId="urn:microsoft.com/office/officeart/2005/8/layout/hProcess11"/>
    <dgm:cxn modelId="{18B86ADB-3A5E-4562-90AE-4B2408710F9C}" type="presParOf" srcId="{B0FBA88D-9A08-4D88-B67F-21548EEB6B5E}" destId="{A035DD7A-291A-4693-B500-ED9BA8515BF8}" srcOrd="2" destOrd="0" presId="urn:microsoft.com/office/officeart/2005/8/layout/hProcess11"/>
    <dgm:cxn modelId="{85E0B086-1C4D-46A9-A89E-F0032F492635}" type="presParOf" srcId="{2A92C843-FA1B-44D4-B851-A75BD5AAC506}" destId="{9B5E1A52-0EFE-4E1C-9441-5543A6EF7FC1}" srcOrd="11" destOrd="0" presId="urn:microsoft.com/office/officeart/2005/8/layout/hProcess11"/>
    <dgm:cxn modelId="{0333EDF2-DC5E-4DC2-B79B-648A7837ACEF}" type="presParOf" srcId="{2A92C843-FA1B-44D4-B851-A75BD5AAC506}" destId="{F7970E32-BDF1-4308-BD19-741460FFC1F0}" srcOrd="12" destOrd="0" presId="urn:microsoft.com/office/officeart/2005/8/layout/hProcess11"/>
    <dgm:cxn modelId="{D6833C3F-83F1-4BC3-AD69-8C36E1F6BF17}" type="presParOf" srcId="{F7970E32-BDF1-4308-BD19-741460FFC1F0}" destId="{E12B447A-AAA2-40F3-87E3-5F4737E5B24F}" srcOrd="0" destOrd="0" presId="urn:microsoft.com/office/officeart/2005/8/layout/hProcess11"/>
    <dgm:cxn modelId="{02C0450A-B296-4D35-B7A1-7B3881C22C33}" type="presParOf" srcId="{F7970E32-BDF1-4308-BD19-741460FFC1F0}" destId="{379DC9FB-2A55-4CE0-8EBF-E8CC2028C516}" srcOrd="1" destOrd="0" presId="urn:microsoft.com/office/officeart/2005/8/layout/hProcess11"/>
    <dgm:cxn modelId="{E3719A50-60E7-4040-88B0-9A388BB39DDA}" type="presParOf" srcId="{F7970E32-BDF1-4308-BD19-741460FFC1F0}" destId="{D055E7C0-9EB6-464B-998B-0A2B5BD90B1E}" srcOrd="2" destOrd="0" presId="urn:microsoft.com/office/officeart/2005/8/layout/hProcess11"/>
    <dgm:cxn modelId="{C7F16413-F6E4-40EA-B1A6-902216221705}" type="presParOf" srcId="{2A92C843-FA1B-44D4-B851-A75BD5AAC506}" destId="{6250D5F3-6326-4B11-A9E5-E320B1CBEB88}" srcOrd="13" destOrd="0" presId="urn:microsoft.com/office/officeart/2005/8/layout/hProcess11"/>
    <dgm:cxn modelId="{3A7500DC-6B81-494B-A8D4-7053A4ECFD78}" type="presParOf" srcId="{2A92C843-FA1B-44D4-B851-A75BD5AAC506}" destId="{815FF141-A009-4337-898E-093222FF44D8}" srcOrd="14" destOrd="0" presId="urn:microsoft.com/office/officeart/2005/8/layout/hProcess11"/>
    <dgm:cxn modelId="{0CA59B09-1782-433D-880C-E12419C62903}" type="presParOf" srcId="{815FF141-A009-4337-898E-093222FF44D8}" destId="{BA0F7969-62D6-433C-ACEB-30DE6B6536D7}" srcOrd="0" destOrd="0" presId="urn:microsoft.com/office/officeart/2005/8/layout/hProcess11"/>
    <dgm:cxn modelId="{146E7DC7-34B8-447C-867F-76DB5BAD708B}" type="presParOf" srcId="{815FF141-A009-4337-898E-093222FF44D8}" destId="{07CAC67B-8676-46B6-A263-87509F4C58F7}" srcOrd="1" destOrd="0" presId="urn:microsoft.com/office/officeart/2005/8/layout/hProcess11"/>
    <dgm:cxn modelId="{33C0980E-EF1E-40DC-A06D-96F6D49136AC}" type="presParOf" srcId="{815FF141-A009-4337-898E-093222FF44D8}" destId="{BADFDF56-3D63-4C22-B3A9-F56F5CA1E8DA}" srcOrd="2" destOrd="0" presId="urn:microsoft.com/office/officeart/2005/8/layout/hProcess11"/>
    <dgm:cxn modelId="{DC72B869-872B-4D83-B4A9-4635357D8095}" type="presParOf" srcId="{2A92C843-FA1B-44D4-B851-A75BD5AAC506}" destId="{E2404E5F-671E-4929-99F1-A632EB1594A7}" srcOrd="15" destOrd="0" presId="urn:microsoft.com/office/officeart/2005/8/layout/hProcess11"/>
    <dgm:cxn modelId="{4A86B38D-B7D1-49FF-A928-A4395868A1CF}" type="presParOf" srcId="{2A92C843-FA1B-44D4-B851-A75BD5AAC506}" destId="{CD8D7280-527F-4DFD-9654-720507DE3328}" srcOrd="16" destOrd="0" presId="urn:microsoft.com/office/officeart/2005/8/layout/hProcess11"/>
    <dgm:cxn modelId="{BE41C8A3-052A-4442-A8E3-1360B3BEFDD7}" type="presParOf" srcId="{CD8D7280-527F-4DFD-9654-720507DE3328}" destId="{9733181B-0305-4CE5-9464-180999270BB2}" srcOrd="0" destOrd="0" presId="urn:microsoft.com/office/officeart/2005/8/layout/hProcess11"/>
    <dgm:cxn modelId="{E8C6AAB4-262D-48C8-B5D8-B953179EB6CD}" type="presParOf" srcId="{CD8D7280-527F-4DFD-9654-720507DE3328}" destId="{E9C7F9BF-2888-4DC5-8D6A-8303AA41B416}" srcOrd="1" destOrd="0" presId="urn:microsoft.com/office/officeart/2005/8/layout/hProcess11"/>
    <dgm:cxn modelId="{C638D6C3-AB1A-4675-8D02-98A49956A277}" type="presParOf" srcId="{CD8D7280-527F-4DFD-9654-720507DE3328}" destId="{5A802531-1838-43F1-AB69-2E6C60F2CD59}" srcOrd="2" destOrd="0" presId="urn:microsoft.com/office/officeart/2005/8/layout/hProcess11"/>
    <dgm:cxn modelId="{C0B980CC-6F27-44ED-831C-AEF5F9758D07}" type="presParOf" srcId="{2A92C843-FA1B-44D4-B851-A75BD5AAC506}" destId="{17F998B2-C553-4D69-88FC-42E6FAF2F9BA}" srcOrd="17" destOrd="0" presId="urn:microsoft.com/office/officeart/2005/8/layout/hProcess11"/>
    <dgm:cxn modelId="{7832FB93-88EE-4ECF-8B5D-A15E55802747}" type="presParOf" srcId="{2A92C843-FA1B-44D4-B851-A75BD5AAC506}" destId="{EE274018-534C-42B7-ADDA-01FA1EBB4E2C}" srcOrd="18" destOrd="0" presId="urn:microsoft.com/office/officeart/2005/8/layout/hProcess11"/>
    <dgm:cxn modelId="{F596AFF6-57BB-4E0A-8D05-37CC450C01A3}" type="presParOf" srcId="{EE274018-534C-42B7-ADDA-01FA1EBB4E2C}" destId="{2F1CD231-DC05-4146-8D80-A6C76615069E}" srcOrd="0" destOrd="0" presId="urn:microsoft.com/office/officeart/2005/8/layout/hProcess11"/>
    <dgm:cxn modelId="{6B85BAF9-D0BC-40CA-AAE7-3B7EBF73E5D6}" type="presParOf" srcId="{EE274018-534C-42B7-ADDA-01FA1EBB4E2C}" destId="{72CC7F8C-E9AA-4EB4-B497-8B8A944BE8DE}" srcOrd="1" destOrd="0" presId="urn:microsoft.com/office/officeart/2005/8/layout/hProcess11"/>
    <dgm:cxn modelId="{17C58BB4-0B3C-4964-AF94-1CC46E780656}" type="presParOf" srcId="{EE274018-534C-42B7-ADDA-01FA1EBB4E2C}" destId="{4929FA52-14B2-490E-8067-08F6868E1958}" srcOrd="2" destOrd="0" presId="urn:microsoft.com/office/officeart/2005/8/layout/hProcess11"/>
    <dgm:cxn modelId="{9A8E3F5C-9E97-43EB-A793-EFFEAECA9328}" type="presParOf" srcId="{2A92C843-FA1B-44D4-B851-A75BD5AAC506}" destId="{13949E2D-C45D-42CC-BB38-135D53FF966B}" srcOrd="19" destOrd="0" presId="urn:microsoft.com/office/officeart/2005/8/layout/hProcess11"/>
    <dgm:cxn modelId="{ADF56196-9627-4A8C-A659-2AA3E4D0BAA4}" type="presParOf" srcId="{2A92C843-FA1B-44D4-B851-A75BD5AAC506}" destId="{22117A9B-DAB5-44CA-8525-2F4BC61B08D5}" srcOrd="20" destOrd="0" presId="urn:microsoft.com/office/officeart/2005/8/layout/hProcess11"/>
    <dgm:cxn modelId="{7B0F88F5-A1B1-469B-8DEB-B39E2AC7175E}" type="presParOf" srcId="{22117A9B-DAB5-44CA-8525-2F4BC61B08D5}" destId="{3D236C9A-AB08-4642-BF74-757046843792}" srcOrd="0" destOrd="0" presId="urn:microsoft.com/office/officeart/2005/8/layout/hProcess11"/>
    <dgm:cxn modelId="{84A5E2EF-A015-4BB1-B9BB-EBD033588F32}" type="presParOf" srcId="{22117A9B-DAB5-44CA-8525-2F4BC61B08D5}" destId="{7EC2A926-A257-45C8-95C2-661D3B8E3726}" srcOrd="1" destOrd="0" presId="urn:microsoft.com/office/officeart/2005/8/layout/hProcess11"/>
    <dgm:cxn modelId="{03E85628-5A01-4994-AF0C-438A777F61BA}" type="presParOf" srcId="{22117A9B-DAB5-44CA-8525-2F4BC61B08D5}" destId="{6E47FE49-45B9-4329-82CD-6B8D6B7A5F48}" srcOrd="2" destOrd="0" presId="urn:microsoft.com/office/officeart/2005/8/layout/hProcess1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0657A5-3614-45A5-BDBE-D40F8A6F7A8E}"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s-EC"/>
        </a:p>
      </dgm:t>
    </dgm:pt>
    <dgm:pt modelId="{EE87A320-E2A3-4452-819A-21663818271C}">
      <dgm:prSet phldrT="[Texto]"/>
      <dgm:spPr/>
      <dgm:t>
        <a:bodyPr/>
        <a:lstStyle/>
        <a:p>
          <a:r>
            <a:rPr lang="es-ES" b="1" u="sng"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Ecuador</a:t>
          </a:r>
          <a:endParaRPr lang="es-EC" b="1"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E4D587C-AEB4-4B6E-8858-A73F44382F8C}" type="parTrans" cxnId="{08856F36-4D8A-4EAE-A4BF-180EF425EBEE}">
      <dgm:prSet/>
      <dgm:spPr/>
      <dgm:t>
        <a:bodyPr/>
        <a:lstStyle/>
        <a:p>
          <a:endParaRPr lang="es-EC">
            <a:latin typeface="Arial" panose="020B0604020202020204" pitchFamily="34" charset="0"/>
            <a:cs typeface="Arial" panose="020B0604020202020204" pitchFamily="34" charset="0"/>
          </a:endParaRPr>
        </a:p>
      </dgm:t>
    </dgm:pt>
    <dgm:pt modelId="{DEC7A859-3CFF-4497-A66C-FD70E3064F85}" type="sibTrans" cxnId="{08856F36-4D8A-4EAE-A4BF-180EF425EBEE}">
      <dgm:prSet/>
      <dgm:spPr/>
      <dgm:t>
        <a:bodyPr/>
        <a:lstStyle/>
        <a:p>
          <a:endParaRPr lang="es-EC">
            <a:latin typeface="Arial" panose="020B0604020202020204" pitchFamily="34" charset="0"/>
            <a:cs typeface="Arial" panose="020B0604020202020204" pitchFamily="34" charset="0"/>
          </a:endParaRPr>
        </a:p>
      </dgm:t>
    </dgm:pt>
    <dgm:pt modelId="{CF3A59A2-0507-4E81-8D5B-ADE1686E9F31}">
      <dgm:prSet phldrT="[Texto]" custT="1"/>
      <dgm:spPr/>
      <dgm:t>
        <a:bodyPr/>
        <a:lstStyle/>
        <a:p>
          <a:r>
            <a:rPr lang="es-ES" sz="1600" dirty="0" smtClean="0">
              <a:latin typeface="Arial" panose="020B0604020202020204" pitchFamily="34" charset="0"/>
              <a:cs typeface="Arial" panose="020B0604020202020204" pitchFamily="34" charset="0"/>
            </a:rPr>
            <a:t>2003 Bolsa de valores Quito - CAF</a:t>
          </a:r>
          <a:endParaRPr lang="es-EC" sz="1600" dirty="0">
            <a:latin typeface="Arial" panose="020B0604020202020204" pitchFamily="34" charset="0"/>
            <a:cs typeface="Arial" panose="020B0604020202020204" pitchFamily="34" charset="0"/>
          </a:endParaRPr>
        </a:p>
      </dgm:t>
    </dgm:pt>
    <dgm:pt modelId="{AD6C3DD8-B0EF-4DB7-827A-D0D4D55B622A}" type="parTrans" cxnId="{FED3FE9E-58D2-401C-A473-2AA9557589DA}">
      <dgm:prSet/>
      <dgm:spPr/>
      <dgm:t>
        <a:bodyPr/>
        <a:lstStyle/>
        <a:p>
          <a:endParaRPr lang="es-EC">
            <a:latin typeface="Arial" panose="020B0604020202020204" pitchFamily="34" charset="0"/>
            <a:cs typeface="Arial" panose="020B0604020202020204" pitchFamily="34" charset="0"/>
          </a:endParaRPr>
        </a:p>
      </dgm:t>
    </dgm:pt>
    <dgm:pt modelId="{3665F3E5-E491-4F79-BD68-957E0B8FEDEA}" type="sibTrans" cxnId="{FED3FE9E-58D2-401C-A473-2AA9557589DA}">
      <dgm:prSet/>
      <dgm:spPr/>
      <dgm:t>
        <a:bodyPr/>
        <a:lstStyle/>
        <a:p>
          <a:endParaRPr lang="es-EC">
            <a:latin typeface="Arial" panose="020B0604020202020204" pitchFamily="34" charset="0"/>
            <a:cs typeface="Arial" panose="020B0604020202020204" pitchFamily="34" charset="0"/>
          </a:endParaRPr>
        </a:p>
      </dgm:t>
    </dgm:pt>
    <dgm:pt modelId="{E13487BA-A674-451D-9627-29C02EFEBA18}">
      <dgm:prSet phldrT="[Texto]" custT="1"/>
      <dgm:spPr/>
      <dgm:t>
        <a:bodyPr/>
        <a:lstStyle/>
        <a:p>
          <a:r>
            <a:rPr lang="es-ES" sz="1600" dirty="0" smtClean="0">
              <a:latin typeface="Arial" panose="020B0604020202020204" pitchFamily="34" charset="0"/>
              <a:cs typeface="Arial" panose="020B0604020202020204" pitchFamily="34" charset="0"/>
            </a:rPr>
            <a:t>60 empresas</a:t>
          </a:r>
          <a:endParaRPr lang="es-EC" sz="1600" dirty="0">
            <a:latin typeface="Arial" panose="020B0604020202020204" pitchFamily="34" charset="0"/>
            <a:cs typeface="Arial" panose="020B0604020202020204" pitchFamily="34" charset="0"/>
          </a:endParaRPr>
        </a:p>
      </dgm:t>
    </dgm:pt>
    <dgm:pt modelId="{0EB1588A-6C67-4526-97F7-5AEA9266F838}" type="parTrans" cxnId="{445A0D63-FF02-4C68-BBF4-9DD4DDBA7847}">
      <dgm:prSet/>
      <dgm:spPr/>
      <dgm:t>
        <a:bodyPr/>
        <a:lstStyle/>
        <a:p>
          <a:endParaRPr lang="es-EC">
            <a:latin typeface="Arial" panose="020B0604020202020204" pitchFamily="34" charset="0"/>
            <a:cs typeface="Arial" panose="020B0604020202020204" pitchFamily="34" charset="0"/>
          </a:endParaRPr>
        </a:p>
      </dgm:t>
    </dgm:pt>
    <dgm:pt modelId="{BD6A1264-3162-4EB3-9499-9A788464303A}" type="sibTrans" cxnId="{445A0D63-FF02-4C68-BBF4-9DD4DDBA7847}">
      <dgm:prSet/>
      <dgm:spPr/>
      <dgm:t>
        <a:bodyPr/>
        <a:lstStyle/>
        <a:p>
          <a:endParaRPr lang="es-EC">
            <a:latin typeface="Arial" panose="020B0604020202020204" pitchFamily="34" charset="0"/>
            <a:cs typeface="Arial" panose="020B0604020202020204" pitchFamily="34" charset="0"/>
          </a:endParaRPr>
        </a:p>
      </dgm:t>
    </dgm:pt>
    <dgm:pt modelId="{0C4122AA-6CC5-4405-9679-664592B0C78F}">
      <dgm:prSet phldrT="[Texto]"/>
      <dgm:spPr/>
      <dgm:t>
        <a:bodyPr/>
        <a:lstStyle/>
        <a:p>
          <a:r>
            <a:rPr lang="es-ES" b="1" dirty="0" smtClean="0">
              <a:solidFill>
                <a:schemeClr val="tx1"/>
              </a:solidFill>
              <a:latin typeface="Arial" panose="020B0604020202020204" pitchFamily="34" charset="0"/>
              <a:cs typeface="Arial" panose="020B0604020202020204" pitchFamily="34" charset="0"/>
            </a:rPr>
            <a:t>Organismos</a:t>
          </a:r>
          <a:endParaRPr lang="es-EC" b="1" dirty="0">
            <a:solidFill>
              <a:schemeClr val="tx1"/>
            </a:solidFill>
            <a:latin typeface="Arial" panose="020B0604020202020204" pitchFamily="34" charset="0"/>
            <a:cs typeface="Arial" panose="020B0604020202020204" pitchFamily="34" charset="0"/>
          </a:endParaRPr>
        </a:p>
      </dgm:t>
    </dgm:pt>
    <dgm:pt modelId="{34794471-07AC-4371-9991-9A9579CF9EFC}" type="parTrans" cxnId="{EF373FEE-04F2-4AE0-90C4-351DF6C2F039}">
      <dgm:prSet/>
      <dgm:spPr/>
      <dgm:t>
        <a:bodyPr/>
        <a:lstStyle/>
        <a:p>
          <a:endParaRPr lang="es-EC">
            <a:latin typeface="Arial" panose="020B0604020202020204" pitchFamily="34" charset="0"/>
            <a:cs typeface="Arial" panose="020B0604020202020204" pitchFamily="34" charset="0"/>
          </a:endParaRPr>
        </a:p>
      </dgm:t>
    </dgm:pt>
    <dgm:pt modelId="{6ED34855-D27C-4CB9-A2A4-1EFA55A0C855}" type="sibTrans" cxnId="{EF373FEE-04F2-4AE0-90C4-351DF6C2F039}">
      <dgm:prSet/>
      <dgm:spPr/>
      <dgm:t>
        <a:bodyPr/>
        <a:lstStyle/>
        <a:p>
          <a:endParaRPr lang="es-EC">
            <a:latin typeface="Arial" panose="020B0604020202020204" pitchFamily="34" charset="0"/>
            <a:cs typeface="Arial" panose="020B0604020202020204" pitchFamily="34" charset="0"/>
          </a:endParaRPr>
        </a:p>
      </dgm:t>
    </dgm:pt>
    <dgm:pt modelId="{51FE935C-416D-4C08-83BC-1E077063386E}">
      <dgm:prSet phldrT="[Texto]" custT="1"/>
      <dgm:spPr/>
      <dgm:t>
        <a:bodyPr/>
        <a:lstStyle/>
        <a:p>
          <a:r>
            <a:rPr lang="es-ES" sz="1400" dirty="0" smtClean="0">
              <a:latin typeface="Arial" panose="020B0604020202020204" pitchFamily="34" charset="0"/>
              <a:cs typeface="Arial" panose="020B0604020202020204" pitchFamily="34" charset="0"/>
            </a:rPr>
            <a:t>Instituto Ecuatoriano de Gobernanza Corporativa</a:t>
          </a:r>
          <a:endParaRPr lang="es-EC" sz="1400" dirty="0">
            <a:latin typeface="Arial" panose="020B0604020202020204" pitchFamily="34" charset="0"/>
            <a:cs typeface="Arial" panose="020B0604020202020204" pitchFamily="34" charset="0"/>
          </a:endParaRPr>
        </a:p>
      </dgm:t>
    </dgm:pt>
    <dgm:pt modelId="{FB29A7B0-5E91-4974-BC6F-FA1F55D353FC}" type="parTrans" cxnId="{F42C2998-D5C3-4D91-A39C-2A1989237A9F}">
      <dgm:prSet/>
      <dgm:spPr/>
      <dgm:t>
        <a:bodyPr/>
        <a:lstStyle/>
        <a:p>
          <a:endParaRPr lang="es-EC">
            <a:latin typeface="Arial" panose="020B0604020202020204" pitchFamily="34" charset="0"/>
            <a:cs typeface="Arial" panose="020B0604020202020204" pitchFamily="34" charset="0"/>
          </a:endParaRPr>
        </a:p>
      </dgm:t>
    </dgm:pt>
    <dgm:pt modelId="{0F13CEF8-1B16-4FA6-BD7E-9080BE1D509E}" type="sibTrans" cxnId="{F42C2998-D5C3-4D91-A39C-2A1989237A9F}">
      <dgm:prSet/>
      <dgm:spPr/>
      <dgm:t>
        <a:bodyPr/>
        <a:lstStyle/>
        <a:p>
          <a:endParaRPr lang="es-EC">
            <a:latin typeface="Arial" panose="020B0604020202020204" pitchFamily="34" charset="0"/>
            <a:cs typeface="Arial" panose="020B0604020202020204" pitchFamily="34" charset="0"/>
          </a:endParaRPr>
        </a:p>
      </dgm:t>
    </dgm:pt>
    <dgm:pt modelId="{216A9870-25FD-49D4-A0D9-38726DF13B68}">
      <dgm:prSet phldrT="[Texto]" custT="1"/>
      <dgm:spPr/>
      <dgm:t>
        <a:bodyPr/>
        <a:lstStyle/>
        <a:p>
          <a:r>
            <a:rPr lang="es-ES" sz="1400" dirty="0" smtClean="0">
              <a:latin typeface="Arial" panose="020B0604020202020204" pitchFamily="34" charset="0"/>
              <a:cs typeface="Arial" panose="020B0604020202020204" pitchFamily="34" charset="0"/>
            </a:rPr>
            <a:t>Comité Ejecutivo Nacional de BGC</a:t>
          </a:r>
          <a:endParaRPr lang="es-EC" sz="1400" dirty="0">
            <a:latin typeface="Arial" panose="020B0604020202020204" pitchFamily="34" charset="0"/>
            <a:cs typeface="Arial" panose="020B0604020202020204" pitchFamily="34" charset="0"/>
          </a:endParaRPr>
        </a:p>
      </dgm:t>
    </dgm:pt>
    <dgm:pt modelId="{0575CD18-9D95-4782-B52D-E3BFE016F426}" type="parTrans" cxnId="{76940A31-26E2-432B-9D38-10684DAB16A3}">
      <dgm:prSet/>
      <dgm:spPr/>
      <dgm:t>
        <a:bodyPr/>
        <a:lstStyle/>
        <a:p>
          <a:endParaRPr lang="es-EC">
            <a:latin typeface="Arial" panose="020B0604020202020204" pitchFamily="34" charset="0"/>
            <a:cs typeface="Arial" panose="020B0604020202020204" pitchFamily="34" charset="0"/>
          </a:endParaRPr>
        </a:p>
      </dgm:t>
    </dgm:pt>
    <dgm:pt modelId="{375D8300-5185-4F3C-B60E-9999FF702770}" type="sibTrans" cxnId="{76940A31-26E2-432B-9D38-10684DAB16A3}">
      <dgm:prSet/>
      <dgm:spPr/>
      <dgm:t>
        <a:bodyPr/>
        <a:lstStyle/>
        <a:p>
          <a:endParaRPr lang="es-EC">
            <a:latin typeface="Arial" panose="020B0604020202020204" pitchFamily="34" charset="0"/>
            <a:cs typeface="Arial" panose="020B0604020202020204" pitchFamily="34" charset="0"/>
          </a:endParaRPr>
        </a:p>
      </dgm:t>
    </dgm:pt>
    <dgm:pt modelId="{06DFED16-B3EC-4134-8364-28B27531F404}">
      <dgm:prSet phldrT="[Texto]"/>
      <dgm:spPr/>
      <dgm:t>
        <a:bodyPr/>
        <a:lstStyle/>
        <a:p>
          <a:r>
            <a:rPr lang="es-ES" b="1" dirty="0" smtClean="0">
              <a:solidFill>
                <a:schemeClr val="tx1"/>
              </a:solidFill>
              <a:latin typeface="Arial" panose="020B0604020202020204" pitchFamily="34" charset="0"/>
              <a:cs typeface="Arial" panose="020B0604020202020204" pitchFamily="34" charset="0"/>
            </a:rPr>
            <a:t>Ley</a:t>
          </a:r>
        </a:p>
        <a:p>
          <a:r>
            <a:rPr lang="es-ES" b="1" dirty="0" smtClean="0">
              <a:solidFill>
                <a:schemeClr val="tx1"/>
              </a:solidFill>
              <a:latin typeface="Arial" panose="020B0604020202020204" pitchFamily="34" charset="0"/>
              <a:cs typeface="Arial" panose="020B0604020202020204" pitchFamily="34" charset="0"/>
            </a:rPr>
            <a:t>Norma</a:t>
          </a:r>
          <a:endParaRPr lang="es-EC" b="1" dirty="0">
            <a:solidFill>
              <a:schemeClr val="tx1"/>
            </a:solidFill>
            <a:latin typeface="Arial" panose="020B0604020202020204" pitchFamily="34" charset="0"/>
            <a:cs typeface="Arial" panose="020B0604020202020204" pitchFamily="34" charset="0"/>
          </a:endParaRPr>
        </a:p>
      </dgm:t>
    </dgm:pt>
    <dgm:pt modelId="{DECDB179-374E-480A-9468-8844555158AB}" type="parTrans" cxnId="{A6F7E279-2BF3-4562-9BF1-BDD455466A65}">
      <dgm:prSet/>
      <dgm:spPr/>
      <dgm:t>
        <a:bodyPr/>
        <a:lstStyle/>
        <a:p>
          <a:endParaRPr lang="es-EC">
            <a:latin typeface="Arial" panose="020B0604020202020204" pitchFamily="34" charset="0"/>
            <a:cs typeface="Arial" panose="020B0604020202020204" pitchFamily="34" charset="0"/>
          </a:endParaRPr>
        </a:p>
      </dgm:t>
    </dgm:pt>
    <dgm:pt modelId="{F1257A35-4B17-4333-A423-85774354C4CE}" type="sibTrans" cxnId="{A6F7E279-2BF3-4562-9BF1-BDD455466A65}">
      <dgm:prSet/>
      <dgm:spPr/>
      <dgm:t>
        <a:bodyPr/>
        <a:lstStyle/>
        <a:p>
          <a:endParaRPr lang="es-EC">
            <a:latin typeface="Arial" panose="020B0604020202020204" pitchFamily="34" charset="0"/>
            <a:cs typeface="Arial" panose="020B0604020202020204" pitchFamily="34" charset="0"/>
          </a:endParaRPr>
        </a:p>
      </dgm:t>
    </dgm:pt>
    <dgm:pt modelId="{577F181F-A8A2-495B-BCE2-4924300A9484}">
      <dgm:prSet phldrT="[Texto]" custT="1"/>
      <dgm:spPr/>
      <dgm:t>
        <a:bodyPr/>
        <a:lstStyle/>
        <a:p>
          <a:r>
            <a:rPr lang="es-ES" sz="1600" dirty="0" smtClean="0">
              <a:latin typeface="Arial" panose="020B0604020202020204" pitchFamily="34" charset="0"/>
              <a:cs typeface="Arial" panose="020B0604020202020204" pitchFamily="34" charset="0"/>
            </a:rPr>
            <a:t>No esta explicitó en alguna ley</a:t>
          </a:r>
          <a:endParaRPr lang="es-EC" sz="1600" dirty="0">
            <a:latin typeface="Arial" panose="020B0604020202020204" pitchFamily="34" charset="0"/>
            <a:cs typeface="Arial" panose="020B0604020202020204" pitchFamily="34" charset="0"/>
          </a:endParaRPr>
        </a:p>
      </dgm:t>
    </dgm:pt>
    <dgm:pt modelId="{F6C33562-2545-40FC-940B-1DAEF2D37076}" type="parTrans" cxnId="{C97EC610-572E-4695-96F8-27831C03BCD8}">
      <dgm:prSet/>
      <dgm:spPr/>
      <dgm:t>
        <a:bodyPr/>
        <a:lstStyle/>
        <a:p>
          <a:endParaRPr lang="es-EC">
            <a:latin typeface="Arial" panose="020B0604020202020204" pitchFamily="34" charset="0"/>
            <a:cs typeface="Arial" panose="020B0604020202020204" pitchFamily="34" charset="0"/>
          </a:endParaRPr>
        </a:p>
      </dgm:t>
    </dgm:pt>
    <dgm:pt modelId="{BA179E52-7B50-4695-B95B-4093A99422CD}" type="sibTrans" cxnId="{C97EC610-572E-4695-96F8-27831C03BCD8}">
      <dgm:prSet/>
      <dgm:spPr/>
      <dgm:t>
        <a:bodyPr/>
        <a:lstStyle/>
        <a:p>
          <a:endParaRPr lang="es-EC">
            <a:latin typeface="Arial" panose="020B0604020202020204" pitchFamily="34" charset="0"/>
            <a:cs typeface="Arial" panose="020B0604020202020204" pitchFamily="34" charset="0"/>
          </a:endParaRPr>
        </a:p>
      </dgm:t>
    </dgm:pt>
    <dgm:pt modelId="{3EE5189C-E84B-49DD-A8CF-86C92E0ECA56}">
      <dgm:prSet phldrT="[Texto]"/>
      <dgm:spPr/>
      <dgm:t>
        <a:bodyPr/>
        <a:lstStyle/>
        <a:p>
          <a:r>
            <a:rPr lang="es-ES" dirty="0" smtClean="0">
              <a:latin typeface="Arial" panose="020B0604020202020204" pitchFamily="34" charset="0"/>
              <a:cs typeface="Arial" panose="020B0604020202020204" pitchFamily="34" charset="0"/>
            </a:rPr>
            <a:t>Normas generales para instituciones  del sistema financiero</a:t>
          </a:r>
          <a:endParaRPr lang="es-EC" dirty="0">
            <a:latin typeface="Arial" panose="020B0604020202020204" pitchFamily="34" charset="0"/>
            <a:cs typeface="Arial" panose="020B0604020202020204" pitchFamily="34" charset="0"/>
          </a:endParaRPr>
        </a:p>
      </dgm:t>
    </dgm:pt>
    <dgm:pt modelId="{5914AA4D-3EF6-467A-A525-5F9D8F3378B7}" type="parTrans" cxnId="{22579D43-F5B6-4D38-9142-7A8139155DB7}">
      <dgm:prSet/>
      <dgm:spPr/>
      <dgm:t>
        <a:bodyPr/>
        <a:lstStyle/>
        <a:p>
          <a:endParaRPr lang="es-EC">
            <a:latin typeface="Arial" panose="020B0604020202020204" pitchFamily="34" charset="0"/>
            <a:cs typeface="Arial" panose="020B0604020202020204" pitchFamily="34" charset="0"/>
          </a:endParaRPr>
        </a:p>
      </dgm:t>
    </dgm:pt>
    <dgm:pt modelId="{0E53DECA-0791-433D-B5A8-889F176B24CA}" type="sibTrans" cxnId="{22579D43-F5B6-4D38-9142-7A8139155DB7}">
      <dgm:prSet/>
      <dgm:spPr/>
      <dgm:t>
        <a:bodyPr/>
        <a:lstStyle/>
        <a:p>
          <a:endParaRPr lang="es-EC">
            <a:latin typeface="Arial" panose="020B0604020202020204" pitchFamily="34" charset="0"/>
            <a:cs typeface="Arial" panose="020B0604020202020204" pitchFamily="34" charset="0"/>
          </a:endParaRPr>
        </a:p>
      </dgm:t>
    </dgm:pt>
    <dgm:pt modelId="{BB77E8BA-220F-4DBC-BF02-591E288FB44E}">
      <dgm:prSet phldrT="[Texto]" custT="1"/>
      <dgm:spPr/>
      <dgm:t>
        <a:bodyPr/>
        <a:lstStyle/>
        <a:p>
          <a:r>
            <a:rPr lang="es-ES" sz="1100" dirty="0" smtClean="0">
              <a:latin typeface="Arial" panose="020B0604020202020204" pitchFamily="34" charset="0"/>
              <a:cs typeface="Arial" panose="020B0604020202020204" pitchFamily="34" charset="0"/>
            </a:rPr>
            <a:t>Eléctrica Quito</a:t>
          </a:r>
        </a:p>
        <a:p>
          <a:r>
            <a:rPr lang="es-ES" sz="1100" dirty="0" smtClean="0">
              <a:latin typeface="Arial" panose="020B0604020202020204" pitchFamily="34" charset="0"/>
              <a:cs typeface="Arial" panose="020B0604020202020204" pitchFamily="34" charset="0"/>
            </a:rPr>
            <a:t>EMASEO – EMMOP</a:t>
          </a:r>
        </a:p>
        <a:p>
          <a:r>
            <a:rPr lang="es-ES" sz="1100" dirty="0" smtClean="0">
              <a:latin typeface="Arial" panose="020B0604020202020204" pitchFamily="34" charset="0"/>
              <a:cs typeface="Arial" panose="020B0604020202020204" pitchFamily="34" charset="0"/>
            </a:rPr>
            <a:t>EMMAP - Rocafuerte</a:t>
          </a:r>
        </a:p>
      </dgm:t>
    </dgm:pt>
    <dgm:pt modelId="{78F02B78-197E-4E7E-8C4E-A6AFAF310B94}" type="parTrans" cxnId="{D9B29CF3-7616-4EDD-B79B-C3FBA852FD45}">
      <dgm:prSet/>
      <dgm:spPr/>
      <dgm:t>
        <a:bodyPr/>
        <a:lstStyle/>
        <a:p>
          <a:endParaRPr lang="es-EC">
            <a:latin typeface="Arial" panose="020B0604020202020204" pitchFamily="34" charset="0"/>
            <a:cs typeface="Arial" panose="020B0604020202020204" pitchFamily="34" charset="0"/>
          </a:endParaRPr>
        </a:p>
      </dgm:t>
    </dgm:pt>
    <dgm:pt modelId="{409D3E33-18D2-4C0C-B78B-13225333B8A5}" type="sibTrans" cxnId="{D9B29CF3-7616-4EDD-B79B-C3FBA852FD45}">
      <dgm:prSet/>
      <dgm:spPr/>
      <dgm:t>
        <a:bodyPr/>
        <a:lstStyle/>
        <a:p>
          <a:endParaRPr lang="es-EC">
            <a:latin typeface="Arial" panose="020B0604020202020204" pitchFamily="34" charset="0"/>
            <a:cs typeface="Arial" panose="020B0604020202020204" pitchFamily="34" charset="0"/>
          </a:endParaRPr>
        </a:p>
      </dgm:t>
    </dgm:pt>
    <dgm:pt modelId="{A1607BEF-593B-4624-9CB6-619CBE4C83B6}">
      <dgm:prSet phldrT="[Texto]" custT="1"/>
      <dgm:spPr/>
      <dgm:t>
        <a:bodyPr/>
        <a:lstStyle/>
        <a:p>
          <a:r>
            <a:rPr lang="es-ES" sz="1400" dirty="0" smtClean="0">
              <a:latin typeface="Arial" panose="020B0604020202020204" pitchFamily="34" charset="0"/>
              <a:cs typeface="Arial" panose="020B0604020202020204" pitchFamily="34" charset="0"/>
            </a:rPr>
            <a:t>13-I-2005 código de buen gobierno corporativo</a:t>
          </a:r>
          <a:endParaRPr lang="es-EC" sz="1400" dirty="0">
            <a:latin typeface="Arial" panose="020B0604020202020204" pitchFamily="34" charset="0"/>
            <a:cs typeface="Arial" panose="020B0604020202020204" pitchFamily="34" charset="0"/>
          </a:endParaRPr>
        </a:p>
      </dgm:t>
    </dgm:pt>
    <dgm:pt modelId="{F5DED47C-E347-4842-B70D-FECF35BFA3CD}" type="parTrans" cxnId="{0D7F3A7B-C84B-4AC2-A470-0D3DFA8E5042}">
      <dgm:prSet/>
      <dgm:spPr/>
      <dgm:t>
        <a:bodyPr/>
        <a:lstStyle/>
        <a:p>
          <a:endParaRPr lang="es-EC"/>
        </a:p>
      </dgm:t>
    </dgm:pt>
    <dgm:pt modelId="{3CC21898-8BB4-417C-A0F4-9404FC796C81}" type="sibTrans" cxnId="{0D7F3A7B-C84B-4AC2-A470-0D3DFA8E5042}">
      <dgm:prSet/>
      <dgm:spPr/>
      <dgm:t>
        <a:bodyPr/>
        <a:lstStyle/>
        <a:p>
          <a:endParaRPr lang="es-EC"/>
        </a:p>
      </dgm:t>
    </dgm:pt>
    <dgm:pt modelId="{A3331107-B193-4C06-9E61-EAD287155841}">
      <dgm:prSet phldrT="[Texto]" custT="1"/>
      <dgm:spPr/>
      <dgm:t>
        <a:bodyPr/>
        <a:lstStyle/>
        <a:p>
          <a:r>
            <a:rPr lang="es-ES" sz="1400" dirty="0" smtClean="0">
              <a:latin typeface="Arial" panose="020B0604020202020204" pitchFamily="34" charset="0"/>
              <a:cs typeface="Arial" panose="020B0604020202020204" pitchFamily="34" charset="0"/>
            </a:rPr>
            <a:t>Libro uno </a:t>
          </a:r>
        </a:p>
        <a:p>
          <a:r>
            <a:rPr lang="es-ES" sz="1400" dirty="0" smtClean="0">
              <a:latin typeface="Arial" panose="020B0604020202020204" pitchFamily="34" charset="0"/>
              <a:cs typeface="Arial" panose="020B0604020202020204" pitchFamily="34" charset="0"/>
            </a:rPr>
            <a:t>Principios</a:t>
          </a:r>
        </a:p>
        <a:p>
          <a:r>
            <a:rPr lang="es-ES" sz="1400" dirty="0" smtClean="0">
              <a:latin typeface="Arial" panose="020B0604020202020204" pitchFamily="34" charset="0"/>
              <a:cs typeface="Arial" panose="020B0604020202020204" pitchFamily="34" charset="0"/>
            </a:rPr>
            <a:t>Seguros privados</a:t>
          </a:r>
          <a:endParaRPr lang="es-EC" sz="1400" dirty="0">
            <a:latin typeface="Arial" panose="020B0604020202020204" pitchFamily="34" charset="0"/>
            <a:cs typeface="Arial" panose="020B0604020202020204" pitchFamily="34" charset="0"/>
          </a:endParaRPr>
        </a:p>
      </dgm:t>
    </dgm:pt>
    <dgm:pt modelId="{EFB4E6C6-C8AF-422F-9E72-A89605179E96}" type="parTrans" cxnId="{E929DDB7-D9E7-418C-AB79-E1F4645FD59B}">
      <dgm:prSet/>
      <dgm:spPr/>
      <dgm:t>
        <a:bodyPr/>
        <a:lstStyle/>
        <a:p>
          <a:endParaRPr lang="es-EC"/>
        </a:p>
      </dgm:t>
    </dgm:pt>
    <dgm:pt modelId="{835DC3E9-3809-49A0-B849-15AEFAE9339D}" type="sibTrans" cxnId="{E929DDB7-D9E7-418C-AB79-E1F4645FD59B}">
      <dgm:prSet/>
      <dgm:spPr/>
      <dgm:t>
        <a:bodyPr/>
        <a:lstStyle/>
        <a:p>
          <a:endParaRPr lang="es-EC"/>
        </a:p>
      </dgm:t>
    </dgm:pt>
    <dgm:pt modelId="{E3B8CBA7-DB6E-429A-8DD4-D43380450315}">
      <dgm:prSet phldrT="[Texto]"/>
      <dgm:spPr/>
      <dgm:t>
        <a:bodyPr/>
        <a:lstStyle/>
        <a:p>
          <a:r>
            <a:rPr lang="es-ES" b="0" dirty="0" smtClean="0">
              <a:solidFill>
                <a:schemeClr val="tx1"/>
              </a:solidFill>
              <a:latin typeface="Arial" panose="020B0604020202020204" pitchFamily="34" charset="0"/>
              <a:cs typeface="Arial" panose="020B0604020202020204" pitchFamily="34" charset="0"/>
            </a:rPr>
            <a:t>Código orgánico monetario y financiero</a:t>
          </a:r>
          <a:endParaRPr lang="es-EC" b="0" dirty="0">
            <a:solidFill>
              <a:schemeClr val="tx1"/>
            </a:solidFill>
            <a:latin typeface="Arial" panose="020B0604020202020204" pitchFamily="34" charset="0"/>
            <a:cs typeface="Arial" panose="020B0604020202020204" pitchFamily="34" charset="0"/>
          </a:endParaRPr>
        </a:p>
      </dgm:t>
    </dgm:pt>
    <dgm:pt modelId="{A6F5ED08-B981-4F9D-94CD-9B2D35E8A83C}" type="parTrans" cxnId="{C6E8A4DC-6527-44FF-8DA5-852EB734EF55}">
      <dgm:prSet/>
      <dgm:spPr/>
      <dgm:t>
        <a:bodyPr/>
        <a:lstStyle/>
        <a:p>
          <a:endParaRPr lang="es-EC"/>
        </a:p>
      </dgm:t>
    </dgm:pt>
    <dgm:pt modelId="{310C97B8-90A5-4F77-88A7-5E766E61BC1D}" type="sibTrans" cxnId="{C6E8A4DC-6527-44FF-8DA5-852EB734EF55}">
      <dgm:prSet/>
      <dgm:spPr/>
      <dgm:t>
        <a:bodyPr/>
        <a:lstStyle/>
        <a:p>
          <a:endParaRPr lang="es-EC"/>
        </a:p>
      </dgm:t>
    </dgm:pt>
    <dgm:pt modelId="{B333BFD7-6B80-41E9-9A5A-5C1EAD0FDFFE}">
      <dgm:prSet phldrT="[Texto]"/>
      <dgm:spPr/>
      <dgm:t>
        <a:bodyPr/>
        <a:lstStyle/>
        <a:p>
          <a:r>
            <a:rPr lang="es-ES" dirty="0" smtClean="0">
              <a:latin typeface="Arial" panose="020B0604020202020204" pitchFamily="34" charset="0"/>
              <a:cs typeface="Arial" panose="020B0604020202020204" pitchFamily="34" charset="0"/>
            </a:rPr>
            <a:t>2009</a:t>
          </a:r>
        </a:p>
        <a:p>
          <a:r>
            <a:rPr lang="es-ES" dirty="0" smtClean="0">
              <a:latin typeface="Arial" panose="020B0604020202020204" pitchFamily="34" charset="0"/>
              <a:cs typeface="Arial" panose="020B0604020202020204" pitchFamily="34" charset="0"/>
            </a:rPr>
            <a:t>Manual único de supervisión MUS</a:t>
          </a:r>
        </a:p>
      </dgm:t>
    </dgm:pt>
    <dgm:pt modelId="{99A95F13-5E6D-40AD-9B64-752B392C67D5}" type="parTrans" cxnId="{1E14DF1C-F3B7-4FB4-BC2B-1ECCBC87BF5A}">
      <dgm:prSet/>
      <dgm:spPr/>
      <dgm:t>
        <a:bodyPr/>
        <a:lstStyle/>
        <a:p>
          <a:endParaRPr lang="es-EC"/>
        </a:p>
      </dgm:t>
    </dgm:pt>
    <dgm:pt modelId="{99970C7B-AB5A-4FF0-A21D-937603C9B857}" type="sibTrans" cxnId="{1E14DF1C-F3B7-4FB4-BC2B-1ECCBC87BF5A}">
      <dgm:prSet/>
      <dgm:spPr/>
      <dgm:t>
        <a:bodyPr/>
        <a:lstStyle/>
        <a:p>
          <a:endParaRPr lang="es-EC"/>
        </a:p>
      </dgm:t>
    </dgm:pt>
    <dgm:pt modelId="{F1EC9F1B-5350-4963-8AFD-E729AE7DD1FD}">
      <dgm:prSet phldrT="[Texto]"/>
      <dgm:spPr/>
      <dgm:t>
        <a:bodyPr/>
        <a:lstStyle/>
        <a:p>
          <a:r>
            <a:rPr lang="es-ES" dirty="0" smtClean="0">
              <a:latin typeface="Arial" panose="020B0604020202020204" pitchFamily="34" charset="0"/>
              <a:cs typeface="Arial" panose="020B0604020202020204" pitchFamily="34" charset="0"/>
            </a:rPr>
            <a:t>GREC</a:t>
          </a:r>
        </a:p>
        <a:p>
          <a:r>
            <a:rPr lang="es-ES" dirty="0" smtClean="0">
              <a:latin typeface="Arial" panose="020B0604020202020204" pitchFamily="34" charset="0"/>
              <a:cs typeface="Arial" panose="020B0604020202020204" pitchFamily="34" charset="0"/>
            </a:rPr>
            <a:t>Gobierno corporativo</a:t>
          </a:r>
        </a:p>
        <a:p>
          <a:r>
            <a:rPr lang="es-ES" dirty="0" smtClean="0">
              <a:latin typeface="Arial" panose="020B0604020202020204" pitchFamily="34" charset="0"/>
              <a:cs typeface="Arial" panose="020B0604020202020204" pitchFamily="34" charset="0"/>
            </a:rPr>
            <a:t>Riesgos, </a:t>
          </a:r>
          <a:endParaRPr lang="es-EC" dirty="0">
            <a:latin typeface="Arial" panose="020B0604020202020204" pitchFamily="34" charset="0"/>
            <a:cs typeface="Arial" panose="020B0604020202020204" pitchFamily="34" charset="0"/>
          </a:endParaRPr>
        </a:p>
      </dgm:t>
    </dgm:pt>
    <dgm:pt modelId="{BB07A316-4013-424A-ABAF-36542F4E2F64}" type="parTrans" cxnId="{2F0BA574-7DDB-42F4-9734-922634F2F922}">
      <dgm:prSet/>
      <dgm:spPr/>
      <dgm:t>
        <a:bodyPr/>
        <a:lstStyle/>
        <a:p>
          <a:endParaRPr lang="es-EC"/>
        </a:p>
      </dgm:t>
    </dgm:pt>
    <dgm:pt modelId="{BE7A8DA4-C87D-45A3-8962-DEA6BD7E7EF6}" type="sibTrans" cxnId="{2F0BA574-7DDB-42F4-9734-922634F2F922}">
      <dgm:prSet/>
      <dgm:spPr/>
      <dgm:t>
        <a:bodyPr/>
        <a:lstStyle/>
        <a:p>
          <a:endParaRPr lang="es-EC"/>
        </a:p>
      </dgm:t>
    </dgm:pt>
    <dgm:pt modelId="{BBEB1B6B-CFA7-4F34-965D-87B57CC8CDA8}">
      <dgm:prSet phldrT="[Texto]"/>
      <dgm:spPr/>
      <dgm:t>
        <a:bodyPr/>
        <a:lstStyle/>
        <a:p>
          <a:r>
            <a:rPr lang="es-ES" dirty="0" smtClean="0">
              <a:latin typeface="Arial" panose="020B0604020202020204" pitchFamily="34" charset="0"/>
              <a:cs typeface="Arial" panose="020B0604020202020204" pitchFamily="34" charset="0"/>
            </a:rPr>
            <a:t>Evaluación económica financiera y cumplimiento</a:t>
          </a:r>
          <a:endParaRPr lang="es-EC" dirty="0">
            <a:latin typeface="Arial" panose="020B0604020202020204" pitchFamily="34" charset="0"/>
            <a:cs typeface="Arial" panose="020B0604020202020204" pitchFamily="34" charset="0"/>
          </a:endParaRPr>
        </a:p>
      </dgm:t>
    </dgm:pt>
    <dgm:pt modelId="{C18FCE8E-0D35-49C1-A752-DC2D20804869}" type="parTrans" cxnId="{F77A6477-7BEE-40EB-A776-82266BE7EF18}">
      <dgm:prSet/>
      <dgm:spPr/>
      <dgm:t>
        <a:bodyPr/>
        <a:lstStyle/>
        <a:p>
          <a:endParaRPr lang="es-EC"/>
        </a:p>
      </dgm:t>
    </dgm:pt>
    <dgm:pt modelId="{4BA8F345-6092-4301-A715-1FE4BCE487F9}" type="sibTrans" cxnId="{F77A6477-7BEE-40EB-A776-82266BE7EF18}">
      <dgm:prSet/>
      <dgm:spPr/>
      <dgm:t>
        <a:bodyPr/>
        <a:lstStyle/>
        <a:p>
          <a:endParaRPr lang="es-EC"/>
        </a:p>
      </dgm:t>
    </dgm:pt>
    <dgm:pt modelId="{20874634-BA61-4B9F-8B75-A6F80965B5F8}" type="pres">
      <dgm:prSet presAssocID="{950657A5-3614-45A5-BDBE-D40F8A6F7A8E}" presName="Name0" presStyleCnt="0">
        <dgm:presLayoutVars>
          <dgm:chPref val="3"/>
          <dgm:dir/>
          <dgm:animLvl val="lvl"/>
          <dgm:resizeHandles/>
        </dgm:presLayoutVars>
      </dgm:prSet>
      <dgm:spPr/>
      <dgm:t>
        <a:bodyPr/>
        <a:lstStyle/>
        <a:p>
          <a:endParaRPr lang="es-EC"/>
        </a:p>
      </dgm:t>
    </dgm:pt>
    <dgm:pt modelId="{9A24E139-A12D-4BAE-A9F2-0EF44AAAF636}" type="pres">
      <dgm:prSet presAssocID="{EE87A320-E2A3-4452-819A-21663818271C}" presName="horFlow" presStyleCnt="0"/>
      <dgm:spPr/>
    </dgm:pt>
    <dgm:pt modelId="{8F6845C9-8E96-415B-BBDA-6F02FBCBDB92}" type="pres">
      <dgm:prSet presAssocID="{EE87A320-E2A3-4452-819A-21663818271C}" presName="bigChev" presStyleLbl="node1" presStyleIdx="0" presStyleCnt="4"/>
      <dgm:spPr/>
      <dgm:t>
        <a:bodyPr/>
        <a:lstStyle/>
        <a:p>
          <a:endParaRPr lang="es-EC"/>
        </a:p>
      </dgm:t>
    </dgm:pt>
    <dgm:pt modelId="{BF5A62FD-BB7D-4205-8952-EDAD6BCE8419}" type="pres">
      <dgm:prSet presAssocID="{AD6C3DD8-B0EF-4DB7-827A-D0D4D55B622A}" presName="parTrans" presStyleCnt="0"/>
      <dgm:spPr/>
    </dgm:pt>
    <dgm:pt modelId="{66195B8E-5004-476F-8D38-B13B692806B3}" type="pres">
      <dgm:prSet presAssocID="{CF3A59A2-0507-4E81-8D5B-ADE1686E9F31}" presName="node" presStyleLbl="alignAccFollowNode1" presStyleIdx="0" presStyleCnt="12">
        <dgm:presLayoutVars>
          <dgm:bulletEnabled val="1"/>
        </dgm:presLayoutVars>
      </dgm:prSet>
      <dgm:spPr/>
      <dgm:t>
        <a:bodyPr/>
        <a:lstStyle/>
        <a:p>
          <a:endParaRPr lang="es-EC"/>
        </a:p>
      </dgm:t>
    </dgm:pt>
    <dgm:pt modelId="{168B858E-BC3F-4CAA-AE37-68E3594FD6A3}" type="pres">
      <dgm:prSet presAssocID="{3665F3E5-E491-4F79-BD68-957E0B8FEDEA}" presName="sibTrans" presStyleCnt="0"/>
      <dgm:spPr/>
    </dgm:pt>
    <dgm:pt modelId="{E2C28D1D-3C63-4A29-80EB-76D091233F71}" type="pres">
      <dgm:prSet presAssocID="{E13487BA-A674-451D-9627-29C02EFEBA18}" presName="node" presStyleLbl="alignAccFollowNode1" presStyleIdx="1" presStyleCnt="12">
        <dgm:presLayoutVars>
          <dgm:bulletEnabled val="1"/>
        </dgm:presLayoutVars>
      </dgm:prSet>
      <dgm:spPr/>
      <dgm:t>
        <a:bodyPr/>
        <a:lstStyle/>
        <a:p>
          <a:endParaRPr lang="es-EC"/>
        </a:p>
      </dgm:t>
    </dgm:pt>
    <dgm:pt modelId="{B9FDC978-F44E-41C9-994F-1595ED2658C9}" type="pres">
      <dgm:prSet presAssocID="{BD6A1264-3162-4EB3-9499-9A788464303A}" presName="sibTrans" presStyleCnt="0"/>
      <dgm:spPr/>
    </dgm:pt>
    <dgm:pt modelId="{29C51B5D-6E3C-4ECD-B954-109CE9603603}" type="pres">
      <dgm:prSet presAssocID="{BB77E8BA-220F-4DBC-BF02-591E288FB44E}" presName="node" presStyleLbl="alignAccFollowNode1" presStyleIdx="2" presStyleCnt="12">
        <dgm:presLayoutVars>
          <dgm:bulletEnabled val="1"/>
        </dgm:presLayoutVars>
      </dgm:prSet>
      <dgm:spPr/>
      <dgm:t>
        <a:bodyPr/>
        <a:lstStyle/>
        <a:p>
          <a:endParaRPr lang="es-EC"/>
        </a:p>
      </dgm:t>
    </dgm:pt>
    <dgm:pt modelId="{B5F777C1-D742-453B-8FF7-9679504079EE}" type="pres">
      <dgm:prSet presAssocID="{EE87A320-E2A3-4452-819A-21663818271C}" presName="vSp" presStyleCnt="0"/>
      <dgm:spPr/>
    </dgm:pt>
    <dgm:pt modelId="{136D4132-BFAC-42EA-B211-761269AB7229}" type="pres">
      <dgm:prSet presAssocID="{0C4122AA-6CC5-4405-9679-664592B0C78F}" presName="horFlow" presStyleCnt="0"/>
      <dgm:spPr/>
    </dgm:pt>
    <dgm:pt modelId="{F02C0B84-1BBA-4B5B-9C53-D9D73405AEFB}" type="pres">
      <dgm:prSet presAssocID="{0C4122AA-6CC5-4405-9679-664592B0C78F}" presName="bigChev" presStyleLbl="node1" presStyleIdx="1" presStyleCnt="4"/>
      <dgm:spPr/>
      <dgm:t>
        <a:bodyPr/>
        <a:lstStyle/>
        <a:p>
          <a:endParaRPr lang="es-EC"/>
        </a:p>
      </dgm:t>
    </dgm:pt>
    <dgm:pt modelId="{88BB363C-818A-4AD4-9328-9C287E104752}" type="pres">
      <dgm:prSet presAssocID="{FB29A7B0-5E91-4974-BC6F-FA1F55D353FC}" presName="parTrans" presStyleCnt="0"/>
      <dgm:spPr/>
    </dgm:pt>
    <dgm:pt modelId="{BA45F02A-FA64-4BE0-8EF9-04D4FE8ADF8D}" type="pres">
      <dgm:prSet presAssocID="{51FE935C-416D-4C08-83BC-1E077063386E}" presName="node" presStyleLbl="alignAccFollowNode1" presStyleIdx="3" presStyleCnt="12">
        <dgm:presLayoutVars>
          <dgm:bulletEnabled val="1"/>
        </dgm:presLayoutVars>
      </dgm:prSet>
      <dgm:spPr/>
      <dgm:t>
        <a:bodyPr/>
        <a:lstStyle/>
        <a:p>
          <a:endParaRPr lang="es-EC"/>
        </a:p>
      </dgm:t>
    </dgm:pt>
    <dgm:pt modelId="{33B179FC-2144-4853-A84C-29A5D5E6C819}" type="pres">
      <dgm:prSet presAssocID="{0F13CEF8-1B16-4FA6-BD7E-9080BE1D509E}" presName="sibTrans" presStyleCnt="0"/>
      <dgm:spPr/>
    </dgm:pt>
    <dgm:pt modelId="{7685C18D-C00F-412B-8B5B-B896ACA51F77}" type="pres">
      <dgm:prSet presAssocID="{216A9870-25FD-49D4-A0D9-38726DF13B68}" presName="node" presStyleLbl="alignAccFollowNode1" presStyleIdx="4" presStyleCnt="12">
        <dgm:presLayoutVars>
          <dgm:bulletEnabled val="1"/>
        </dgm:presLayoutVars>
      </dgm:prSet>
      <dgm:spPr/>
      <dgm:t>
        <a:bodyPr/>
        <a:lstStyle/>
        <a:p>
          <a:endParaRPr lang="es-EC"/>
        </a:p>
      </dgm:t>
    </dgm:pt>
    <dgm:pt modelId="{A6887439-9A3E-4D77-9162-241471896174}" type="pres">
      <dgm:prSet presAssocID="{375D8300-5185-4F3C-B60E-9999FF702770}" presName="sibTrans" presStyleCnt="0"/>
      <dgm:spPr/>
    </dgm:pt>
    <dgm:pt modelId="{DEA14BD8-BA0F-45C4-AA3F-CF7B9D52FE5F}" type="pres">
      <dgm:prSet presAssocID="{A1607BEF-593B-4624-9CB6-619CBE4C83B6}" presName="node" presStyleLbl="alignAccFollowNode1" presStyleIdx="5" presStyleCnt="12">
        <dgm:presLayoutVars>
          <dgm:bulletEnabled val="1"/>
        </dgm:presLayoutVars>
      </dgm:prSet>
      <dgm:spPr/>
      <dgm:t>
        <a:bodyPr/>
        <a:lstStyle/>
        <a:p>
          <a:endParaRPr lang="es-EC"/>
        </a:p>
      </dgm:t>
    </dgm:pt>
    <dgm:pt modelId="{1E999B82-0E58-402A-9D8E-6BDE8BB8B57B}" type="pres">
      <dgm:prSet presAssocID="{0C4122AA-6CC5-4405-9679-664592B0C78F}" presName="vSp" presStyleCnt="0"/>
      <dgm:spPr/>
    </dgm:pt>
    <dgm:pt modelId="{1BF92E7B-82B4-4FA0-B7D9-9679EC060673}" type="pres">
      <dgm:prSet presAssocID="{06DFED16-B3EC-4134-8364-28B27531F404}" presName="horFlow" presStyleCnt="0"/>
      <dgm:spPr/>
    </dgm:pt>
    <dgm:pt modelId="{CB8708C9-A076-49F7-A960-2664BF5EFD4B}" type="pres">
      <dgm:prSet presAssocID="{06DFED16-B3EC-4134-8364-28B27531F404}" presName="bigChev" presStyleLbl="node1" presStyleIdx="2" presStyleCnt="4"/>
      <dgm:spPr/>
      <dgm:t>
        <a:bodyPr/>
        <a:lstStyle/>
        <a:p>
          <a:endParaRPr lang="es-EC"/>
        </a:p>
      </dgm:t>
    </dgm:pt>
    <dgm:pt modelId="{5B0719F6-211B-4FEE-B607-1E57E0A1CD2B}" type="pres">
      <dgm:prSet presAssocID="{F6C33562-2545-40FC-940B-1DAEF2D37076}" presName="parTrans" presStyleCnt="0"/>
      <dgm:spPr/>
    </dgm:pt>
    <dgm:pt modelId="{FA45AAB8-12A3-4C4E-933E-1A351D50CDE5}" type="pres">
      <dgm:prSet presAssocID="{577F181F-A8A2-495B-BCE2-4924300A9484}" presName="node" presStyleLbl="alignAccFollowNode1" presStyleIdx="6" presStyleCnt="12">
        <dgm:presLayoutVars>
          <dgm:bulletEnabled val="1"/>
        </dgm:presLayoutVars>
      </dgm:prSet>
      <dgm:spPr/>
      <dgm:t>
        <a:bodyPr/>
        <a:lstStyle/>
        <a:p>
          <a:endParaRPr lang="es-EC"/>
        </a:p>
      </dgm:t>
    </dgm:pt>
    <dgm:pt modelId="{6236C12D-33FA-4DA9-9826-285510ADA61C}" type="pres">
      <dgm:prSet presAssocID="{BA179E52-7B50-4695-B95B-4093A99422CD}" presName="sibTrans" presStyleCnt="0"/>
      <dgm:spPr/>
    </dgm:pt>
    <dgm:pt modelId="{ADC1A293-CD84-477A-A56E-DBAFCAEA1C4E}" type="pres">
      <dgm:prSet presAssocID="{3EE5189C-E84B-49DD-A8CF-86C92E0ECA56}" presName="node" presStyleLbl="alignAccFollowNode1" presStyleIdx="7" presStyleCnt="12">
        <dgm:presLayoutVars>
          <dgm:bulletEnabled val="1"/>
        </dgm:presLayoutVars>
      </dgm:prSet>
      <dgm:spPr/>
      <dgm:t>
        <a:bodyPr/>
        <a:lstStyle/>
        <a:p>
          <a:endParaRPr lang="es-EC"/>
        </a:p>
      </dgm:t>
    </dgm:pt>
    <dgm:pt modelId="{05B8C7DE-3583-4455-85CE-5869A22AFFA0}" type="pres">
      <dgm:prSet presAssocID="{0E53DECA-0791-433D-B5A8-889F176B24CA}" presName="sibTrans" presStyleCnt="0"/>
      <dgm:spPr/>
    </dgm:pt>
    <dgm:pt modelId="{53BE9BFA-C88E-497B-BA90-D079E707E6EE}" type="pres">
      <dgm:prSet presAssocID="{A3331107-B193-4C06-9E61-EAD287155841}" presName="node" presStyleLbl="alignAccFollowNode1" presStyleIdx="8" presStyleCnt="12">
        <dgm:presLayoutVars>
          <dgm:bulletEnabled val="1"/>
        </dgm:presLayoutVars>
      </dgm:prSet>
      <dgm:spPr/>
      <dgm:t>
        <a:bodyPr/>
        <a:lstStyle/>
        <a:p>
          <a:endParaRPr lang="es-EC"/>
        </a:p>
      </dgm:t>
    </dgm:pt>
    <dgm:pt modelId="{702E0593-80BF-4E0F-846F-4D67DBE6C735}" type="pres">
      <dgm:prSet presAssocID="{06DFED16-B3EC-4134-8364-28B27531F404}" presName="vSp" presStyleCnt="0"/>
      <dgm:spPr/>
    </dgm:pt>
    <dgm:pt modelId="{9C395734-D694-40E2-AEB8-97E336FC6D08}" type="pres">
      <dgm:prSet presAssocID="{E3B8CBA7-DB6E-429A-8DD4-D43380450315}" presName="horFlow" presStyleCnt="0"/>
      <dgm:spPr/>
    </dgm:pt>
    <dgm:pt modelId="{FEEFBD28-CA2A-4BEC-92C9-0BCF4C216F08}" type="pres">
      <dgm:prSet presAssocID="{E3B8CBA7-DB6E-429A-8DD4-D43380450315}" presName="bigChev" presStyleLbl="node1" presStyleIdx="3" presStyleCnt="4"/>
      <dgm:spPr/>
      <dgm:t>
        <a:bodyPr/>
        <a:lstStyle/>
        <a:p>
          <a:endParaRPr lang="es-EC"/>
        </a:p>
      </dgm:t>
    </dgm:pt>
    <dgm:pt modelId="{8DD1248A-4E45-4E7A-B644-37676D2E211D}" type="pres">
      <dgm:prSet presAssocID="{99A95F13-5E6D-40AD-9B64-752B392C67D5}" presName="parTrans" presStyleCnt="0"/>
      <dgm:spPr/>
    </dgm:pt>
    <dgm:pt modelId="{EEECA6B7-56E9-4154-9F53-45ADF60FD513}" type="pres">
      <dgm:prSet presAssocID="{B333BFD7-6B80-41E9-9A5A-5C1EAD0FDFFE}" presName="node" presStyleLbl="alignAccFollowNode1" presStyleIdx="9" presStyleCnt="12">
        <dgm:presLayoutVars>
          <dgm:bulletEnabled val="1"/>
        </dgm:presLayoutVars>
      </dgm:prSet>
      <dgm:spPr/>
      <dgm:t>
        <a:bodyPr/>
        <a:lstStyle/>
        <a:p>
          <a:endParaRPr lang="es-EC"/>
        </a:p>
      </dgm:t>
    </dgm:pt>
    <dgm:pt modelId="{39161D91-96D7-4F5B-9C1E-2E6F1B7D59B2}" type="pres">
      <dgm:prSet presAssocID="{99970C7B-AB5A-4FF0-A21D-937603C9B857}" presName="sibTrans" presStyleCnt="0"/>
      <dgm:spPr/>
    </dgm:pt>
    <dgm:pt modelId="{95C6F6A2-1855-46AA-931F-08B000FE8B47}" type="pres">
      <dgm:prSet presAssocID="{F1EC9F1B-5350-4963-8AFD-E729AE7DD1FD}" presName="node" presStyleLbl="alignAccFollowNode1" presStyleIdx="10" presStyleCnt="12">
        <dgm:presLayoutVars>
          <dgm:bulletEnabled val="1"/>
        </dgm:presLayoutVars>
      </dgm:prSet>
      <dgm:spPr/>
      <dgm:t>
        <a:bodyPr/>
        <a:lstStyle/>
        <a:p>
          <a:endParaRPr lang="es-EC"/>
        </a:p>
      </dgm:t>
    </dgm:pt>
    <dgm:pt modelId="{115713B2-1105-4408-BEF3-FB2374A99B5C}" type="pres">
      <dgm:prSet presAssocID="{BE7A8DA4-C87D-45A3-8962-DEA6BD7E7EF6}" presName="sibTrans" presStyleCnt="0"/>
      <dgm:spPr/>
    </dgm:pt>
    <dgm:pt modelId="{C090677C-46BA-4743-9E7C-8446131D9582}" type="pres">
      <dgm:prSet presAssocID="{BBEB1B6B-CFA7-4F34-965D-87B57CC8CDA8}" presName="node" presStyleLbl="alignAccFollowNode1" presStyleIdx="11" presStyleCnt="12">
        <dgm:presLayoutVars>
          <dgm:bulletEnabled val="1"/>
        </dgm:presLayoutVars>
      </dgm:prSet>
      <dgm:spPr/>
      <dgm:t>
        <a:bodyPr/>
        <a:lstStyle/>
        <a:p>
          <a:endParaRPr lang="es-EC"/>
        </a:p>
      </dgm:t>
    </dgm:pt>
  </dgm:ptLst>
  <dgm:cxnLst>
    <dgm:cxn modelId="{08856F36-4D8A-4EAE-A4BF-180EF425EBEE}" srcId="{950657A5-3614-45A5-BDBE-D40F8A6F7A8E}" destId="{EE87A320-E2A3-4452-819A-21663818271C}" srcOrd="0" destOrd="0" parTransId="{EE4D587C-AEB4-4B6E-8858-A73F44382F8C}" sibTransId="{DEC7A859-3CFF-4497-A66C-FD70E3064F85}"/>
    <dgm:cxn modelId="{F5FD926E-4076-41F5-B6DA-49221654B896}" type="presOf" srcId="{3EE5189C-E84B-49DD-A8CF-86C92E0ECA56}" destId="{ADC1A293-CD84-477A-A56E-DBAFCAEA1C4E}" srcOrd="0" destOrd="0" presId="urn:microsoft.com/office/officeart/2005/8/layout/lProcess3"/>
    <dgm:cxn modelId="{AF44D9CB-F247-4289-9DBB-0057D595DE5A}" type="presOf" srcId="{BBEB1B6B-CFA7-4F34-965D-87B57CC8CDA8}" destId="{C090677C-46BA-4743-9E7C-8446131D9582}" srcOrd="0" destOrd="0" presId="urn:microsoft.com/office/officeart/2005/8/layout/lProcess3"/>
    <dgm:cxn modelId="{A6F7E279-2BF3-4562-9BF1-BDD455466A65}" srcId="{950657A5-3614-45A5-BDBE-D40F8A6F7A8E}" destId="{06DFED16-B3EC-4134-8364-28B27531F404}" srcOrd="2" destOrd="0" parTransId="{DECDB179-374E-480A-9468-8844555158AB}" sibTransId="{F1257A35-4B17-4333-A423-85774354C4CE}"/>
    <dgm:cxn modelId="{FED3FE9E-58D2-401C-A473-2AA9557589DA}" srcId="{EE87A320-E2A3-4452-819A-21663818271C}" destId="{CF3A59A2-0507-4E81-8D5B-ADE1686E9F31}" srcOrd="0" destOrd="0" parTransId="{AD6C3DD8-B0EF-4DB7-827A-D0D4D55B622A}" sibTransId="{3665F3E5-E491-4F79-BD68-957E0B8FEDEA}"/>
    <dgm:cxn modelId="{E929DDB7-D9E7-418C-AB79-E1F4645FD59B}" srcId="{06DFED16-B3EC-4134-8364-28B27531F404}" destId="{A3331107-B193-4C06-9E61-EAD287155841}" srcOrd="2" destOrd="0" parTransId="{EFB4E6C6-C8AF-422F-9E72-A89605179E96}" sibTransId="{835DC3E9-3809-49A0-B849-15AEFAE9339D}"/>
    <dgm:cxn modelId="{F77A6477-7BEE-40EB-A776-82266BE7EF18}" srcId="{E3B8CBA7-DB6E-429A-8DD4-D43380450315}" destId="{BBEB1B6B-CFA7-4F34-965D-87B57CC8CDA8}" srcOrd="2" destOrd="0" parTransId="{C18FCE8E-0D35-49C1-A752-DC2D20804869}" sibTransId="{4BA8F345-6092-4301-A715-1FE4BCE487F9}"/>
    <dgm:cxn modelId="{1FE8621C-EC54-40EA-9A59-9EC3D0A18E03}" type="presOf" srcId="{950657A5-3614-45A5-BDBE-D40F8A6F7A8E}" destId="{20874634-BA61-4B9F-8B75-A6F80965B5F8}" srcOrd="0" destOrd="0" presId="urn:microsoft.com/office/officeart/2005/8/layout/lProcess3"/>
    <dgm:cxn modelId="{CF4A6D26-AD62-4A06-98AB-784929CA5497}" type="presOf" srcId="{A3331107-B193-4C06-9E61-EAD287155841}" destId="{53BE9BFA-C88E-497B-BA90-D079E707E6EE}" srcOrd="0" destOrd="0" presId="urn:microsoft.com/office/officeart/2005/8/layout/lProcess3"/>
    <dgm:cxn modelId="{F42C2998-D5C3-4D91-A39C-2A1989237A9F}" srcId="{0C4122AA-6CC5-4405-9679-664592B0C78F}" destId="{51FE935C-416D-4C08-83BC-1E077063386E}" srcOrd="0" destOrd="0" parTransId="{FB29A7B0-5E91-4974-BC6F-FA1F55D353FC}" sibTransId="{0F13CEF8-1B16-4FA6-BD7E-9080BE1D509E}"/>
    <dgm:cxn modelId="{DF87902B-BAC5-4A71-9728-22A4E7F09820}" type="presOf" srcId="{B333BFD7-6B80-41E9-9A5A-5C1EAD0FDFFE}" destId="{EEECA6B7-56E9-4154-9F53-45ADF60FD513}" srcOrd="0" destOrd="0" presId="urn:microsoft.com/office/officeart/2005/8/layout/lProcess3"/>
    <dgm:cxn modelId="{D9B29CF3-7616-4EDD-B79B-C3FBA852FD45}" srcId="{EE87A320-E2A3-4452-819A-21663818271C}" destId="{BB77E8BA-220F-4DBC-BF02-591E288FB44E}" srcOrd="2" destOrd="0" parTransId="{78F02B78-197E-4E7E-8C4E-A6AFAF310B94}" sibTransId="{409D3E33-18D2-4C0C-B78B-13225333B8A5}"/>
    <dgm:cxn modelId="{91281A6F-6E04-4E3F-A038-EA7A16317260}" type="presOf" srcId="{E13487BA-A674-451D-9627-29C02EFEBA18}" destId="{E2C28D1D-3C63-4A29-80EB-76D091233F71}" srcOrd="0" destOrd="0" presId="urn:microsoft.com/office/officeart/2005/8/layout/lProcess3"/>
    <dgm:cxn modelId="{180564BF-3E72-4190-938A-3F572044A45D}" type="presOf" srcId="{216A9870-25FD-49D4-A0D9-38726DF13B68}" destId="{7685C18D-C00F-412B-8B5B-B896ACA51F77}" srcOrd="0" destOrd="0" presId="urn:microsoft.com/office/officeart/2005/8/layout/lProcess3"/>
    <dgm:cxn modelId="{AE80CE50-22B4-4139-A78D-0F1F72C428C0}" type="presOf" srcId="{577F181F-A8A2-495B-BCE2-4924300A9484}" destId="{FA45AAB8-12A3-4C4E-933E-1A351D50CDE5}" srcOrd="0" destOrd="0" presId="urn:microsoft.com/office/officeart/2005/8/layout/lProcess3"/>
    <dgm:cxn modelId="{F4575104-DFAB-4F1E-ACD3-20E01DFD5894}" type="presOf" srcId="{BB77E8BA-220F-4DBC-BF02-591E288FB44E}" destId="{29C51B5D-6E3C-4ECD-B954-109CE9603603}" srcOrd="0" destOrd="0" presId="urn:microsoft.com/office/officeart/2005/8/layout/lProcess3"/>
    <dgm:cxn modelId="{8048175A-83F2-4F83-8BDD-C4FF048633C3}" type="presOf" srcId="{CF3A59A2-0507-4E81-8D5B-ADE1686E9F31}" destId="{66195B8E-5004-476F-8D38-B13B692806B3}" srcOrd="0" destOrd="0" presId="urn:microsoft.com/office/officeart/2005/8/layout/lProcess3"/>
    <dgm:cxn modelId="{22579D43-F5B6-4D38-9142-7A8139155DB7}" srcId="{06DFED16-B3EC-4134-8364-28B27531F404}" destId="{3EE5189C-E84B-49DD-A8CF-86C92E0ECA56}" srcOrd="1" destOrd="0" parTransId="{5914AA4D-3EF6-467A-A525-5F9D8F3378B7}" sibTransId="{0E53DECA-0791-433D-B5A8-889F176B24CA}"/>
    <dgm:cxn modelId="{2F0BA574-7DDB-42F4-9734-922634F2F922}" srcId="{E3B8CBA7-DB6E-429A-8DD4-D43380450315}" destId="{F1EC9F1B-5350-4963-8AFD-E729AE7DD1FD}" srcOrd="1" destOrd="0" parTransId="{BB07A316-4013-424A-ABAF-36542F4E2F64}" sibTransId="{BE7A8DA4-C87D-45A3-8962-DEA6BD7E7EF6}"/>
    <dgm:cxn modelId="{C6E8A4DC-6527-44FF-8DA5-852EB734EF55}" srcId="{950657A5-3614-45A5-BDBE-D40F8A6F7A8E}" destId="{E3B8CBA7-DB6E-429A-8DD4-D43380450315}" srcOrd="3" destOrd="0" parTransId="{A6F5ED08-B981-4F9D-94CD-9B2D35E8A83C}" sibTransId="{310C97B8-90A5-4F77-88A7-5E766E61BC1D}"/>
    <dgm:cxn modelId="{708058CB-5901-4613-BFC3-09762E5532FC}" type="presOf" srcId="{A1607BEF-593B-4624-9CB6-619CBE4C83B6}" destId="{DEA14BD8-BA0F-45C4-AA3F-CF7B9D52FE5F}" srcOrd="0" destOrd="0" presId="urn:microsoft.com/office/officeart/2005/8/layout/lProcess3"/>
    <dgm:cxn modelId="{847678D3-718C-424F-9BB6-3099D2A0D238}" type="presOf" srcId="{EE87A320-E2A3-4452-819A-21663818271C}" destId="{8F6845C9-8E96-415B-BBDA-6F02FBCBDB92}" srcOrd="0" destOrd="0" presId="urn:microsoft.com/office/officeart/2005/8/layout/lProcess3"/>
    <dgm:cxn modelId="{445A0D63-FF02-4C68-BBF4-9DD4DDBA7847}" srcId="{EE87A320-E2A3-4452-819A-21663818271C}" destId="{E13487BA-A674-451D-9627-29C02EFEBA18}" srcOrd="1" destOrd="0" parTransId="{0EB1588A-6C67-4526-97F7-5AEA9266F838}" sibTransId="{BD6A1264-3162-4EB3-9499-9A788464303A}"/>
    <dgm:cxn modelId="{761BF77B-0317-48E6-B257-11E2BB3D2D2A}" type="presOf" srcId="{E3B8CBA7-DB6E-429A-8DD4-D43380450315}" destId="{FEEFBD28-CA2A-4BEC-92C9-0BCF4C216F08}" srcOrd="0" destOrd="0" presId="urn:microsoft.com/office/officeart/2005/8/layout/lProcess3"/>
    <dgm:cxn modelId="{C97EC610-572E-4695-96F8-27831C03BCD8}" srcId="{06DFED16-B3EC-4134-8364-28B27531F404}" destId="{577F181F-A8A2-495B-BCE2-4924300A9484}" srcOrd="0" destOrd="0" parTransId="{F6C33562-2545-40FC-940B-1DAEF2D37076}" sibTransId="{BA179E52-7B50-4695-B95B-4093A99422CD}"/>
    <dgm:cxn modelId="{C46118AC-66FD-4853-97B3-8B835C6D72EC}" type="presOf" srcId="{06DFED16-B3EC-4134-8364-28B27531F404}" destId="{CB8708C9-A076-49F7-A960-2664BF5EFD4B}" srcOrd="0" destOrd="0" presId="urn:microsoft.com/office/officeart/2005/8/layout/lProcess3"/>
    <dgm:cxn modelId="{D2595E1F-A508-4A5E-8E7A-DE98373DBB59}" type="presOf" srcId="{0C4122AA-6CC5-4405-9679-664592B0C78F}" destId="{F02C0B84-1BBA-4B5B-9C53-D9D73405AEFB}" srcOrd="0" destOrd="0" presId="urn:microsoft.com/office/officeart/2005/8/layout/lProcess3"/>
    <dgm:cxn modelId="{76940A31-26E2-432B-9D38-10684DAB16A3}" srcId="{0C4122AA-6CC5-4405-9679-664592B0C78F}" destId="{216A9870-25FD-49D4-A0D9-38726DF13B68}" srcOrd="1" destOrd="0" parTransId="{0575CD18-9D95-4782-B52D-E3BFE016F426}" sibTransId="{375D8300-5185-4F3C-B60E-9999FF702770}"/>
    <dgm:cxn modelId="{1E14DF1C-F3B7-4FB4-BC2B-1ECCBC87BF5A}" srcId="{E3B8CBA7-DB6E-429A-8DD4-D43380450315}" destId="{B333BFD7-6B80-41E9-9A5A-5C1EAD0FDFFE}" srcOrd="0" destOrd="0" parTransId="{99A95F13-5E6D-40AD-9B64-752B392C67D5}" sibTransId="{99970C7B-AB5A-4FF0-A21D-937603C9B857}"/>
    <dgm:cxn modelId="{5C5D0F66-1848-4EB4-B6C4-F76C4A356A77}" type="presOf" srcId="{F1EC9F1B-5350-4963-8AFD-E729AE7DD1FD}" destId="{95C6F6A2-1855-46AA-931F-08B000FE8B47}" srcOrd="0" destOrd="0" presId="urn:microsoft.com/office/officeart/2005/8/layout/lProcess3"/>
    <dgm:cxn modelId="{EF373FEE-04F2-4AE0-90C4-351DF6C2F039}" srcId="{950657A5-3614-45A5-BDBE-D40F8A6F7A8E}" destId="{0C4122AA-6CC5-4405-9679-664592B0C78F}" srcOrd="1" destOrd="0" parTransId="{34794471-07AC-4371-9991-9A9579CF9EFC}" sibTransId="{6ED34855-D27C-4CB9-A2A4-1EFA55A0C855}"/>
    <dgm:cxn modelId="{0D7F3A7B-C84B-4AC2-A470-0D3DFA8E5042}" srcId="{0C4122AA-6CC5-4405-9679-664592B0C78F}" destId="{A1607BEF-593B-4624-9CB6-619CBE4C83B6}" srcOrd="2" destOrd="0" parTransId="{F5DED47C-E347-4842-B70D-FECF35BFA3CD}" sibTransId="{3CC21898-8BB4-417C-A0F4-9404FC796C81}"/>
    <dgm:cxn modelId="{4B2E2D79-AF7F-4C77-B912-9E90867C09E4}" type="presOf" srcId="{51FE935C-416D-4C08-83BC-1E077063386E}" destId="{BA45F02A-FA64-4BE0-8EF9-04D4FE8ADF8D}" srcOrd="0" destOrd="0" presId="urn:microsoft.com/office/officeart/2005/8/layout/lProcess3"/>
    <dgm:cxn modelId="{63DE4BEF-96B1-4A11-9945-2E325B168DA0}" type="presParOf" srcId="{20874634-BA61-4B9F-8B75-A6F80965B5F8}" destId="{9A24E139-A12D-4BAE-A9F2-0EF44AAAF636}" srcOrd="0" destOrd="0" presId="urn:microsoft.com/office/officeart/2005/8/layout/lProcess3"/>
    <dgm:cxn modelId="{39202410-671B-4C7B-9E9F-4B6127139E0F}" type="presParOf" srcId="{9A24E139-A12D-4BAE-A9F2-0EF44AAAF636}" destId="{8F6845C9-8E96-415B-BBDA-6F02FBCBDB92}" srcOrd="0" destOrd="0" presId="urn:microsoft.com/office/officeart/2005/8/layout/lProcess3"/>
    <dgm:cxn modelId="{8D9EFF4F-A331-417C-88BC-195F9DF0858F}" type="presParOf" srcId="{9A24E139-A12D-4BAE-A9F2-0EF44AAAF636}" destId="{BF5A62FD-BB7D-4205-8952-EDAD6BCE8419}" srcOrd="1" destOrd="0" presId="urn:microsoft.com/office/officeart/2005/8/layout/lProcess3"/>
    <dgm:cxn modelId="{DC1BCDA6-D3D1-41F6-8E62-1B681BB11D35}" type="presParOf" srcId="{9A24E139-A12D-4BAE-A9F2-0EF44AAAF636}" destId="{66195B8E-5004-476F-8D38-B13B692806B3}" srcOrd="2" destOrd="0" presId="urn:microsoft.com/office/officeart/2005/8/layout/lProcess3"/>
    <dgm:cxn modelId="{1C31EAB9-E3D8-4820-BD07-8BB06A738ACA}" type="presParOf" srcId="{9A24E139-A12D-4BAE-A9F2-0EF44AAAF636}" destId="{168B858E-BC3F-4CAA-AE37-68E3594FD6A3}" srcOrd="3" destOrd="0" presId="urn:microsoft.com/office/officeart/2005/8/layout/lProcess3"/>
    <dgm:cxn modelId="{E803ACB3-0799-43B2-97F7-DF7D64C1D76A}" type="presParOf" srcId="{9A24E139-A12D-4BAE-A9F2-0EF44AAAF636}" destId="{E2C28D1D-3C63-4A29-80EB-76D091233F71}" srcOrd="4" destOrd="0" presId="urn:microsoft.com/office/officeart/2005/8/layout/lProcess3"/>
    <dgm:cxn modelId="{08AB7162-8D96-4C58-A7E9-01B999F3B440}" type="presParOf" srcId="{9A24E139-A12D-4BAE-A9F2-0EF44AAAF636}" destId="{B9FDC978-F44E-41C9-994F-1595ED2658C9}" srcOrd="5" destOrd="0" presId="urn:microsoft.com/office/officeart/2005/8/layout/lProcess3"/>
    <dgm:cxn modelId="{95570F27-E305-4AD1-A696-52DF4FBDD3D8}" type="presParOf" srcId="{9A24E139-A12D-4BAE-A9F2-0EF44AAAF636}" destId="{29C51B5D-6E3C-4ECD-B954-109CE9603603}" srcOrd="6" destOrd="0" presId="urn:microsoft.com/office/officeart/2005/8/layout/lProcess3"/>
    <dgm:cxn modelId="{366B2CE6-2C47-4933-A7F7-C487CB47404C}" type="presParOf" srcId="{20874634-BA61-4B9F-8B75-A6F80965B5F8}" destId="{B5F777C1-D742-453B-8FF7-9679504079EE}" srcOrd="1" destOrd="0" presId="urn:microsoft.com/office/officeart/2005/8/layout/lProcess3"/>
    <dgm:cxn modelId="{639ECDE2-2D8E-4C79-830B-582F9770861C}" type="presParOf" srcId="{20874634-BA61-4B9F-8B75-A6F80965B5F8}" destId="{136D4132-BFAC-42EA-B211-761269AB7229}" srcOrd="2" destOrd="0" presId="urn:microsoft.com/office/officeart/2005/8/layout/lProcess3"/>
    <dgm:cxn modelId="{639B8439-D84A-4417-9ECD-835E8058564E}" type="presParOf" srcId="{136D4132-BFAC-42EA-B211-761269AB7229}" destId="{F02C0B84-1BBA-4B5B-9C53-D9D73405AEFB}" srcOrd="0" destOrd="0" presId="urn:microsoft.com/office/officeart/2005/8/layout/lProcess3"/>
    <dgm:cxn modelId="{36DAF1C8-4730-4FA9-A677-B3901E85B8DF}" type="presParOf" srcId="{136D4132-BFAC-42EA-B211-761269AB7229}" destId="{88BB363C-818A-4AD4-9328-9C287E104752}" srcOrd="1" destOrd="0" presId="urn:microsoft.com/office/officeart/2005/8/layout/lProcess3"/>
    <dgm:cxn modelId="{160E227C-28A0-442C-91CA-2E518619B979}" type="presParOf" srcId="{136D4132-BFAC-42EA-B211-761269AB7229}" destId="{BA45F02A-FA64-4BE0-8EF9-04D4FE8ADF8D}" srcOrd="2" destOrd="0" presId="urn:microsoft.com/office/officeart/2005/8/layout/lProcess3"/>
    <dgm:cxn modelId="{FD412623-791D-4AC8-8E2D-E8A803BEA31B}" type="presParOf" srcId="{136D4132-BFAC-42EA-B211-761269AB7229}" destId="{33B179FC-2144-4853-A84C-29A5D5E6C819}" srcOrd="3" destOrd="0" presId="urn:microsoft.com/office/officeart/2005/8/layout/lProcess3"/>
    <dgm:cxn modelId="{3B2CFE04-58D7-4542-BD7A-039078CC37DE}" type="presParOf" srcId="{136D4132-BFAC-42EA-B211-761269AB7229}" destId="{7685C18D-C00F-412B-8B5B-B896ACA51F77}" srcOrd="4" destOrd="0" presId="urn:microsoft.com/office/officeart/2005/8/layout/lProcess3"/>
    <dgm:cxn modelId="{9109409F-91FC-43D8-B837-C3A3761A8CF6}" type="presParOf" srcId="{136D4132-BFAC-42EA-B211-761269AB7229}" destId="{A6887439-9A3E-4D77-9162-241471896174}" srcOrd="5" destOrd="0" presId="urn:microsoft.com/office/officeart/2005/8/layout/lProcess3"/>
    <dgm:cxn modelId="{F2BA7BDF-290C-46F9-AB55-2FFAC3D9BF26}" type="presParOf" srcId="{136D4132-BFAC-42EA-B211-761269AB7229}" destId="{DEA14BD8-BA0F-45C4-AA3F-CF7B9D52FE5F}" srcOrd="6" destOrd="0" presId="urn:microsoft.com/office/officeart/2005/8/layout/lProcess3"/>
    <dgm:cxn modelId="{6CEDD9A5-A22E-4BDF-8E79-D7EB5CBC78D4}" type="presParOf" srcId="{20874634-BA61-4B9F-8B75-A6F80965B5F8}" destId="{1E999B82-0E58-402A-9D8E-6BDE8BB8B57B}" srcOrd="3" destOrd="0" presId="urn:microsoft.com/office/officeart/2005/8/layout/lProcess3"/>
    <dgm:cxn modelId="{27FC7601-4B5C-4143-AAF7-520581C1227C}" type="presParOf" srcId="{20874634-BA61-4B9F-8B75-A6F80965B5F8}" destId="{1BF92E7B-82B4-4FA0-B7D9-9679EC060673}" srcOrd="4" destOrd="0" presId="urn:microsoft.com/office/officeart/2005/8/layout/lProcess3"/>
    <dgm:cxn modelId="{D1A08877-EF03-4917-8C50-8D581F598221}" type="presParOf" srcId="{1BF92E7B-82B4-4FA0-B7D9-9679EC060673}" destId="{CB8708C9-A076-49F7-A960-2664BF5EFD4B}" srcOrd="0" destOrd="0" presId="urn:microsoft.com/office/officeart/2005/8/layout/lProcess3"/>
    <dgm:cxn modelId="{DD2532C4-9A2D-4E87-9A6D-6F449BDAE312}" type="presParOf" srcId="{1BF92E7B-82B4-4FA0-B7D9-9679EC060673}" destId="{5B0719F6-211B-4FEE-B607-1E57E0A1CD2B}" srcOrd="1" destOrd="0" presId="urn:microsoft.com/office/officeart/2005/8/layout/lProcess3"/>
    <dgm:cxn modelId="{20996706-09DD-41E4-A6AB-BA41853D1612}" type="presParOf" srcId="{1BF92E7B-82B4-4FA0-B7D9-9679EC060673}" destId="{FA45AAB8-12A3-4C4E-933E-1A351D50CDE5}" srcOrd="2" destOrd="0" presId="urn:microsoft.com/office/officeart/2005/8/layout/lProcess3"/>
    <dgm:cxn modelId="{00E93D6E-34DA-4BDF-89F4-CA6D82426621}" type="presParOf" srcId="{1BF92E7B-82B4-4FA0-B7D9-9679EC060673}" destId="{6236C12D-33FA-4DA9-9826-285510ADA61C}" srcOrd="3" destOrd="0" presId="urn:microsoft.com/office/officeart/2005/8/layout/lProcess3"/>
    <dgm:cxn modelId="{E631F36E-3A5F-448B-9AC6-74E75AD37A35}" type="presParOf" srcId="{1BF92E7B-82B4-4FA0-B7D9-9679EC060673}" destId="{ADC1A293-CD84-477A-A56E-DBAFCAEA1C4E}" srcOrd="4" destOrd="0" presId="urn:microsoft.com/office/officeart/2005/8/layout/lProcess3"/>
    <dgm:cxn modelId="{2B25FB40-59DF-48C8-882A-2C52A27199FF}" type="presParOf" srcId="{1BF92E7B-82B4-4FA0-B7D9-9679EC060673}" destId="{05B8C7DE-3583-4455-85CE-5869A22AFFA0}" srcOrd="5" destOrd="0" presId="urn:microsoft.com/office/officeart/2005/8/layout/lProcess3"/>
    <dgm:cxn modelId="{4E6B1CC0-BEBA-4A38-95BD-F83FD66AFD71}" type="presParOf" srcId="{1BF92E7B-82B4-4FA0-B7D9-9679EC060673}" destId="{53BE9BFA-C88E-497B-BA90-D079E707E6EE}" srcOrd="6" destOrd="0" presId="urn:microsoft.com/office/officeart/2005/8/layout/lProcess3"/>
    <dgm:cxn modelId="{1783ADA0-E61E-4964-9549-F127B3AF99FA}" type="presParOf" srcId="{20874634-BA61-4B9F-8B75-A6F80965B5F8}" destId="{702E0593-80BF-4E0F-846F-4D67DBE6C735}" srcOrd="5" destOrd="0" presId="urn:microsoft.com/office/officeart/2005/8/layout/lProcess3"/>
    <dgm:cxn modelId="{7F7CCD48-B82E-4542-BF39-8A11E470B078}" type="presParOf" srcId="{20874634-BA61-4B9F-8B75-A6F80965B5F8}" destId="{9C395734-D694-40E2-AEB8-97E336FC6D08}" srcOrd="6" destOrd="0" presId="urn:microsoft.com/office/officeart/2005/8/layout/lProcess3"/>
    <dgm:cxn modelId="{1F07262D-CEB7-4CBD-8F6B-96C149425292}" type="presParOf" srcId="{9C395734-D694-40E2-AEB8-97E336FC6D08}" destId="{FEEFBD28-CA2A-4BEC-92C9-0BCF4C216F08}" srcOrd="0" destOrd="0" presId="urn:microsoft.com/office/officeart/2005/8/layout/lProcess3"/>
    <dgm:cxn modelId="{952BF3B6-DB9C-4F71-83AD-DA5FDEAA41F5}" type="presParOf" srcId="{9C395734-D694-40E2-AEB8-97E336FC6D08}" destId="{8DD1248A-4E45-4E7A-B644-37676D2E211D}" srcOrd="1" destOrd="0" presId="urn:microsoft.com/office/officeart/2005/8/layout/lProcess3"/>
    <dgm:cxn modelId="{0D78DEAA-ECBC-4F45-9738-EDBA050B0D5A}" type="presParOf" srcId="{9C395734-D694-40E2-AEB8-97E336FC6D08}" destId="{EEECA6B7-56E9-4154-9F53-45ADF60FD513}" srcOrd="2" destOrd="0" presId="urn:microsoft.com/office/officeart/2005/8/layout/lProcess3"/>
    <dgm:cxn modelId="{91716BDC-3776-4B04-BB5F-59D942876CF6}" type="presParOf" srcId="{9C395734-D694-40E2-AEB8-97E336FC6D08}" destId="{39161D91-96D7-4F5B-9C1E-2E6F1B7D59B2}" srcOrd="3" destOrd="0" presId="urn:microsoft.com/office/officeart/2005/8/layout/lProcess3"/>
    <dgm:cxn modelId="{913B97B9-A00B-43D1-8507-535CDCC82A82}" type="presParOf" srcId="{9C395734-D694-40E2-AEB8-97E336FC6D08}" destId="{95C6F6A2-1855-46AA-931F-08B000FE8B47}" srcOrd="4" destOrd="0" presId="urn:microsoft.com/office/officeart/2005/8/layout/lProcess3"/>
    <dgm:cxn modelId="{2BC87674-4D10-441C-9077-04E5750FFC17}" type="presParOf" srcId="{9C395734-D694-40E2-AEB8-97E336FC6D08}" destId="{115713B2-1105-4408-BEF3-FB2374A99B5C}" srcOrd="5" destOrd="0" presId="urn:microsoft.com/office/officeart/2005/8/layout/lProcess3"/>
    <dgm:cxn modelId="{E0FCE01A-49D1-479C-B5DE-F53D46C8AC40}" type="presParOf" srcId="{9C395734-D694-40E2-AEB8-97E336FC6D08}" destId="{C090677C-46BA-4743-9E7C-8446131D9582}" srcOrd="6"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DCF22-B2ED-4F27-AD32-A817CC11AC32}">
      <dsp:nvSpPr>
        <dsp:cNvPr id="0" name=""/>
        <dsp:cNvSpPr/>
      </dsp:nvSpPr>
      <dsp:spPr>
        <a:xfrm>
          <a:off x="1080123" y="831989"/>
          <a:ext cx="1885821" cy="1886108"/>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F067FF-80B5-49CF-A08A-7BF6261FBEC2}">
      <dsp:nvSpPr>
        <dsp:cNvPr id="0" name=""/>
        <dsp:cNvSpPr/>
      </dsp:nvSpPr>
      <dsp:spPr>
        <a:xfrm>
          <a:off x="1512170" y="1563609"/>
          <a:ext cx="1047914" cy="523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latin typeface="Arial" panose="020B0604020202020204" pitchFamily="34" charset="0"/>
              <a:cs typeface="Arial" panose="020B0604020202020204" pitchFamily="34" charset="0"/>
            </a:rPr>
            <a:t>Creación SEPS mayo 2012</a:t>
          </a:r>
          <a:endParaRPr lang="es-EC" sz="1200" kern="1200" dirty="0">
            <a:latin typeface="Arial" panose="020B0604020202020204" pitchFamily="34" charset="0"/>
            <a:cs typeface="Arial" panose="020B0604020202020204" pitchFamily="34" charset="0"/>
          </a:endParaRPr>
        </a:p>
      </dsp:txBody>
      <dsp:txXfrm>
        <a:off x="1512170" y="1563609"/>
        <a:ext cx="1047914" cy="523831"/>
      </dsp:txXfrm>
    </dsp:sp>
    <dsp:sp modelId="{9FAF66C5-B770-4DEA-8F1E-A5F90D4854B3}">
      <dsp:nvSpPr>
        <dsp:cNvPr id="0" name=""/>
        <dsp:cNvSpPr/>
      </dsp:nvSpPr>
      <dsp:spPr>
        <a:xfrm>
          <a:off x="576069" y="2411575"/>
          <a:ext cx="1885821" cy="1886108"/>
        </a:xfrm>
        <a:prstGeom prst="leftCircularArrow">
          <a:avLst>
            <a:gd name="adj1" fmla="val 10980"/>
            <a:gd name="adj2" fmla="val 1142322"/>
            <a:gd name="adj3" fmla="val 6300000"/>
            <a:gd name="adj4" fmla="val 18900000"/>
            <a:gd name="adj5" fmla="val 125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BDCA1-064E-4D6D-8221-4561538BCAFA}">
      <dsp:nvSpPr>
        <dsp:cNvPr id="0" name=""/>
        <dsp:cNvSpPr/>
      </dsp:nvSpPr>
      <dsp:spPr>
        <a:xfrm>
          <a:off x="1008109" y="3059646"/>
          <a:ext cx="1047914" cy="523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latin typeface="Arial" panose="020B0604020202020204" pitchFamily="34" charset="0"/>
              <a:cs typeface="Arial" panose="020B0604020202020204" pitchFamily="34" charset="0"/>
            </a:rPr>
            <a:t>888 cooperativas</a:t>
          </a:r>
          <a:endParaRPr lang="es-EC" sz="1200" kern="1200" dirty="0">
            <a:latin typeface="Arial" panose="020B0604020202020204" pitchFamily="34" charset="0"/>
            <a:cs typeface="Arial" panose="020B0604020202020204" pitchFamily="34" charset="0"/>
          </a:endParaRPr>
        </a:p>
      </dsp:txBody>
      <dsp:txXfrm>
        <a:off x="1008109" y="3059646"/>
        <a:ext cx="1047914" cy="523831"/>
      </dsp:txXfrm>
    </dsp:sp>
    <dsp:sp modelId="{DC89D4FB-C2DE-47B3-9C69-460FD182CC9F}">
      <dsp:nvSpPr>
        <dsp:cNvPr id="0" name=""/>
        <dsp:cNvSpPr/>
      </dsp:nvSpPr>
      <dsp:spPr>
        <a:xfrm>
          <a:off x="1224135" y="4211776"/>
          <a:ext cx="1620212" cy="1620862"/>
        </a:xfrm>
        <a:prstGeom prst="blockArc">
          <a:avLst>
            <a:gd name="adj1" fmla="val 13500000"/>
            <a:gd name="adj2" fmla="val 10800000"/>
            <a:gd name="adj3" fmla="val 1274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537E03-5D1B-432A-B84B-D7048F3F2684}">
      <dsp:nvSpPr>
        <dsp:cNvPr id="0" name=""/>
        <dsp:cNvSpPr/>
      </dsp:nvSpPr>
      <dsp:spPr>
        <a:xfrm>
          <a:off x="1512165" y="4715830"/>
          <a:ext cx="1047914" cy="523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latin typeface="Arial" panose="020B0604020202020204" pitchFamily="34" charset="0"/>
              <a:cs typeface="Arial" panose="020B0604020202020204" pitchFamily="34" charset="0"/>
            </a:rPr>
            <a:t>Después de 5 años quedan 728, eliminándose 160 COAC¨S</a:t>
          </a:r>
          <a:endParaRPr lang="es-EC" sz="1200" kern="1200" dirty="0">
            <a:latin typeface="Arial" panose="020B0604020202020204" pitchFamily="34" charset="0"/>
            <a:cs typeface="Arial" panose="020B0604020202020204" pitchFamily="34" charset="0"/>
          </a:endParaRPr>
        </a:p>
      </dsp:txBody>
      <dsp:txXfrm>
        <a:off x="1512165" y="4715830"/>
        <a:ext cx="1047914" cy="5238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39705-AA95-450F-908A-D3D36921C429}">
      <dsp:nvSpPr>
        <dsp:cNvPr id="0" name=""/>
        <dsp:cNvSpPr/>
      </dsp:nvSpPr>
      <dsp:spPr>
        <a:xfrm>
          <a:off x="0" y="89389"/>
          <a:ext cx="6216352" cy="3885220"/>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845951-6BEE-44D9-963A-6EA67260BB9F}">
      <dsp:nvSpPr>
        <dsp:cNvPr id="0" name=""/>
        <dsp:cNvSpPr/>
      </dsp:nvSpPr>
      <dsp:spPr>
        <a:xfrm>
          <a:off x="789476" y="2770968"/>
          <a:ext cx="161625" cy="16162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390F10-6E87-4D35-B7F8-C186A6108C0B}">
      <dsp:nvSpPr>
        <dsp:cNvPr id="0" name=""/>
        <dsp:cNvSpPr/>
      </dsp:nvSpPr>
      <dsp:spPr>
        <a:xfrm>
          <a:off x="870289" y="2851781"/>
          <a:ext cx="1448410" cy="1122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42" tIns="0" rIns="0" bIns="0" numCol="1" spcCol="1270" anchor="t" anchorCtr="0">
          <a:noAutofit/>
        </a:bodyPr>
        <a:lstStyle/>
        <a:p>
          <a:pPr lvl="0" algn="l" defTabSz="666750">
            <a:lnSpc>
              <a:spcPct val="90000"/>
            </a:lnSpc>
            <a:spcBef>
              <a:spcPct val="0"/>
            </a:spcBef>
            <a:spcAft>
              <a:spcPct val="35000"/>
            </a:spcAft>
          </a:pPr>
          <a:r>
            <a:rPr lang="es-ES" sz="1500" kern="1200" dirty="0" smtClean="0"/>
            <a:t>2012 – Superintendencia de economía popular y solidaria</a:t>
          </a:r>
          <a:endParaRPr lang="es-EC" sz="1500" kern="1200" dirty="0"/>
        </a:p>
      </dsp:txBody>
      <dsp:txXfrm>
        <a:off x="870289" y="2851781"/>
        <a:ext cx="1448410" cy="1122828"/>
      </dsp:txXfrm>
    </dsp:sp>
    <dsp:sp modelId="{D8628C60-77B7-4484-9BF3-A0D5EF989F28}">
      <dsp:nvSpPr>
        <dsp:cNvPr id="0" name=""/>
        <dsp:cNvSpPr/>
      </dsp:nvSpPr>
      <dsp:spPr>
        <a:xfrm>
          <a:off x="2216129" y="1714966"/>
          <a:ext cx="292168" cy="292168"/>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F8209B-2B5B-407D-BB7C-64DD77059432}">
      <dsp:nvSpPr>
        <dsp:cNvPr id="0" name=""/>
        <dsp:cNvSpPr/>
      </dsp:nvSpPr>
      <dsp:spPr>
        <a:xfrm>
          <a:off x="2362213" y="1861050"/>
          <a:ext cx="1491924" cy="211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14" tIns="0" rIns="0" bIns="0" numCol="1" spcCol="1270" anchor="t" anchorCtr="0">
          <a:noAutofit/>
        </a:bodyPr>
        <a:lstStyle/>
        <a:p>
          <a:pPr lvl="0" algn="l" defTabSz="666750">
            <a:lnSpc>
              <a:spcPct val="90000"/>
            </a:lnSpc>
            <a:spcBef>
              <a:spcPct val="0"/>
            </a:spcBef>
            <a:spcAft>
              <a:spcPct val="35000"/>
            </a:spcAft>
          </a:pPr>
          <a:r>
            <a:rPr lang="es-ES" sz="1500" kern="1200" dirty="0" smtClean="0"/>
            <a:t>2013 – </a:t>
          </a:r>
        </a:p>
        <a:p>
          <a:pPr lvl="0" algn="l" defTabSz="666750">
            <a:lnSpc>
              <a:spcPct val="90000"/>
            </a:lnSpc>
            <a:spcBef>
              <a:spcPct val="0"/>
            </a:spcBef>
            <a:spcAft>
              <a:spcPct val="35000"/>
            </a:spcAft>
          </a:pPr>
          <a:r>
            <a:rPr lang="es-ES" sz="1500" kern="1200" dirty="0" smtClean="0"/>
            <a:t>Regulación 3.259 cooperativas</a:t>
          </a:r>
        </a:p>
        <a:p>
          <a:pPr lvl="0" algn="l" defTabSz="666750">
            <a:lnSpc>
              <a:spcPct val="90000"/>
            </a:lnSpc>
            <a:spcBef>
              <a:spcPct val="0"/>
            </a:spcBef>
            <a:spcAft>
              <a:spcPct val="35000"/>
            </a:spcAft>
          </a:pPr>
          <a:r>
            <a:rPr lang="es-ES" sz="1500" kern="1200" dirty="0" smtClean="0"/>
            <a:t>2.839 asociaciones del sector</a:t>
          </a:r>
        </a:p>
      </dsp:txBody>
      <dsp:txXfrm>
        <a:off x="2362213" y="1861050"/>
        <a:ext cx="1491924" cy="2113559"/>
      </dsp:txXfrm>
    </dsp:sp>
    <dsp:sp modelId="{0655B862-6236-43C3-8BC3-5981D7844C7C}">
      <dsp:nvSpPr>
        <dsp:cNvPr id="0" name=""/>
        <dsp:cNvSpPr/>
      </dsp:nvSpPr>
      <dsp:spPr>
        <a:xfrm>
          <a:off x="3931842" y="1072350"/>
          <a:ext cx="404062" cy="404062"/>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6797A5-06C7-42A6-B380-79DCBC830EDB}">
      <dsp:nvSpPr>
        <dsp:cNvPr id="0" name=""/>
        <dsp:cNvSpPr/>
      </dsp:nvSpPr>
      <dsp:spPr>
        <a:xfrm>
          <a:off x="4133874" y="1274382"/>
          <a:ext cx="1491924" cy="2700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105" tIns="0" rIns="0" bIns="0" numCol="1" spcCol="1270" anchor="t" anchorCtr="0">
          <a:noAutofit/>
        </a:bodyPr>
        <a:lstStyle/>
        <a:p>
          <a:pPr lvl="0" algn="l" defTabSz="666750">
            <a:lnSpc>
              <a:spcPct val="90000"/>
            </a:lnSpc>
            <a:spcBef>
              <a:spcPct val="0"/>
            </a:spcBef>
            <a:spcAft>
              <a:spcPct val="35000"/>
            </a:spcAft>
          </a:pPr>
          <a:r>
            <a:rPr lang="es-ES" sz="1500" kern="1200" dirty="0" smtClean="0"/>
            <a:t>“No son especialmente sensibles de sufrir crisis” (SEPS, 2013, pág.19)</a:t>
          </a:r>
          <a:endParaRPr lang="es-EC" sz="1500" kern="1200" dirty="0"/>
        </a:p>
      </dsp:txBody>
      <dsp:txXfrm>
        <a:off x="4133874" y="1274382"/>
        <a:ext cx="1491924" cy="27002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D7D52-655F-4CEF-BB4F-1308568475BE}">
      <dsp:nvSpPr>
        <dsp:cNvPr id="0" name=""/>
        <dsp:cNvSpPr/>
      </dsp:nvSpPr>
      <dsp:spPr>
        <a:xfrm>
          <a:off x="1193330" y="2619171"/>
          <a:ext cx="1405740" cy="1206665"/>
        </a:xfrm>
        <a:prstGeom prst="hexagon">
          <a:avLst>
            <a:gd name="adj" fmla="val 25000"/>
            <a:gd name="vf" fmla="val 11547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latin typeface="Arial" panose="020B0604020202020204" pitchFamily="34" charset="0"/>
              <a:cs typeface="Arial" panose="020B0604020202020204" pitchFamily="34" charset="0"/>
            </a:rPr>
            <a:t>Tipo de cooperativa</a:t>
          </a:r>
          <a:endParaRPr lang="es-EC" sz="1400" kern="1200" dirty="0">
            <a:solidFill>
              <a:schemeClr val="tx1"/>
            </a:solidFill>
            <a:latin typeface="Arial" panose="020B0604020202020204" pitchFamily="34" charset="0"/>
            <a:cs typeface="Arial" panose="020B0604020202020204" pitchFamily="34" charset="0"/>
          </a:endParaRPr>
        </a:p>
      </dsp:txBody>
      <dsp:txXfrm>
        <a:off x="1411030" y="2806042"/>
        <a:ext cx="970340" cy="832923"/>
      </dsp:txXfrm>
    </dsp:sp>
    <dsp:sp modelId="{B0DDDAB4-D542-4B8C-BE54-CA74D87BED94}">
      <dsp:nvSpPr>
        <dsp:cNvPr id="0" name=""/>
        <dsp:cNvSpPr/>
      </dsp:nvSpPr>
      <dsp:spPr>
        <a:xfrm>
          <a:off x="1237299" y="3152386"/>
          <a:ext cx="164106" cy="141510"/>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581EC5-740B-4448-9277-F53AE8E4A4C1}">
      <dsp:nvSpPr>
        <dsp:cNvPr id="0" name=""/>
        <dsp:cNvSpPr/>
      </dsp:nvSpPr>
      <dsp:spPr>
        <a:xfrm>
          <a:off x="0" y="1963250"/>
          <a:ext cx="1405740" cy="1206665"/>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A8A2CC-EF02-46CE-A5C2-4808283E1D2F}">
      <dsp:nvSpPr>
        <dsp:cNvPr id="0" name=""/>
        <dsp:cNvSpPr/>
      </dsp:nvSpPr>
      <dsp:spPr>
        <a:xfrm>
          <a:off x="951816" y="3002589"/>
          <a:ext cx="164106" cy="141510"/>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1419125"/>
              <a:satOff val="5687"/>
              <a:lumOff val="1233"/>
              <a:alphaOff val="0"/>
            </a:schemeClr>
          </a:solidFill>
          <a:prstDash val="solid"/>
        </a:ln>
        <a:effectLst/>
      </dsp:spPr>
      <dsp:style>
        <a:lnRef idx="2">
          <a:scrgbClr r="0" g="0" b="0"/>
        </a:lnRef>
        <a:fillRef idx="1">
          <a:scrgbClr r="0" g="0" b="0"/>
        </a:fillRef>
        <a:effectRef idx="0">
          <a:scrgbClr r="0" g="0" b="0"/>
        </a:effectRef>
        <a:fontRef idx="minor"/>
      </dsp:style>
    </dsp:sp>
    <dsp:sp modelId="{036B5BBE-2FF2-44EC-A202-DEBB3F743C8E}">
      <dsp:nvSpPr>
        <dsp:cNvPr id="0" name=""/>
        <dsp:cNvSpPr/>
      </dsp:nvSpPr>
      <dsp:spPr>
        <a:xfrm>
          <a:off x="2385423" y="1954007"/>
          <a:ext cx="1405740" cy="1206665"/>
        </a:xfrm>
        <a:prstGeom prst="hexagon">
          <a:avLst>
            <a:gd name="adj" fmla="val 25000"/>
            <a:gd name="vf" fmla="val 115470"/>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latin typeface="Arial" panose="020B0604020202020204" pitchFamily="34" charset="0"/>
              <a:cs typeface="Arial" panose="020B0604020202020204" pitchFamily="34" charset="0"/>
            </a:rPr>
            <a:t>Cultura</a:t>
          </a:r>
          <a:endParaRPr lang="es-EC" sz="1400" kern="1200" dirty="0">
            <a:solidFill>
              <a:schemeClr val="tx1"/>
            </a:solidFill>
            <a:latin typeface="Arial" panose="020B0604020202020204" pitchFamily="34" charset="0"/>
            <a:cs typeface="Arial" panose="020B0604020202020204" pitchFamily="34" charset="0"/>
          </a:endParaRPr>
        </a:p>
      </dsp:txBody>
      <dsp:txXfrm>
        <a:off x="2603123" y="2140878"/>
        <a:ext cx="970340" cy="832923"/>
      </dsp:txXfrm>
    </dsp:sp>
    <dsp:sp modelId="{ECF856A8-3838-4642-9C31-89FE60F4A22C}">
      <dsp:nvSpPr>
        <dsp:cNvPr id="0" name=""/>
        <dsp:cNvSpPr/>
      </dsp:nvSpPr>
      <dsp:spPr>
        <a:xfrm>
          <a:off x="3348386" y="2992071"/>
          <a:ext cx="164106" cy="141510"/>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2838251"/>
              <a:satOff val="11375"/>
              <a:lumOff val="2465"/>
              <a:alphaOff val="0"/>
            </a:schemeClr>
          </a:solidFill>
          <a:prstDash val="solid"/>
        </a:ln>
        <a:effectLst/>
      </dsp:spPr>
      <dsp:style>
        <a:lnRef idx="2">
          <a:scrgbClr r="0" g="0" b="0"/>
        </a:lnRef>
        <a:fillRef idx="1">
          <a:scrgbClr r="0" g="0" b="0"/>
        </a:fillRef>
        <a:effectRef idx="0">
          <a:scrgbClr r="0" g="0" b="0"/>
        </a:effectRef>
        <a:fontRef idx="minor"/>
      </dsp:style>
    </dsp:sp>
    <dsp:sp modelId="{2BAC2E8A-BCA6-4227-BB5A-1580CC749429}">
      <dsp:nvSpPr>
        <dsp:cNvPr id="0" name=""/>
        <dsp:cNvSpPr/>
      </dsp:nvSpPr>
      <dsp:spPr>
        <a:xfrm>
          <a:off x="3583708" y="2617259"/>
          <a:ext cx="1405740" cy="1206665"/>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D226CA82-2601-467F-B38D-80B9ABAFDF42}">
      <dsp:nvSpPr>
        <dsp:cNvPr id="0" name=""/>
        <dsp:cNvSpPr/>
      </dsp:nvSpPr>
      <dsp:spPr>
        <a:xfrm>
          <a:off x="3615910" y="3157804"/>
          <a:ext cx="164106" cy="141510"/>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4257376"/>
              <a:satOff val="17062"/>
              <a:lumOff val="3698"/>
              <a:alphaOff val="0"/>
            </a:schemeClr>
          </a:solidFill>
          <a:prstDash val="solid"/>
        </a:ln>
        <a:effectLst/>
      </dsp:spPr>
      <dsp:style>
        <a:lnRef idx="2">
          <a:scrgbClr r="0" g="0" b="0"/>
        </a:lnRef>
        <a:fillRef idx="1">
          <a:scrgbClr r="0" g="0" b="0"/>
        </a:fillRef>
        <a:effectRef idx="0">
          <a:scrgbClr r="0" g="0" b="0"/>
        </a:effectRef>
        <a:fontRef idx="minor"/>
      </dsp:style>
    </dsp:sp>
    <dsp:sp modelId="{775D43C1-584B-4134-A464-6D346C2039B1}">
      <dsp:nvSpPr>
        <dsp:cNvPr id="0" name=""/>
        <dsp:cNvSpPr/>
      </dsp:nvSpPr>
      <dsp:spPr>
        <a:xfrm>
          <a:off x="1193330" y="1303822"/>
          <a:ext cx="1405740" cy="1206665"/>
        </a:xfrm>
        <a:prstGeom prst="hexagon">
          <a:avLst>
            <a:gd name="adj" fmla="val 25000"/>
            <a:gd name="vf" fmla="val 115470"/>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latin typeface="Arial" panose="020B0604020202020204" pitchFamily="34" charset="0"/>
              <a:cs typeface="Arial" panose="020B0604020202020204" pitchFamily="34" charset="0"/>
            </a:rPr>
            <a:t>232 indicadores</a:t>
          </a:r>
          <a:endParaRPr lang="es-EC" sz="1400" kern="1200" dirty="0">
            <a:solidFill>
              <a:schemeClr val="tx1"/>
            </a:solidFill>
            <a:latin typeface="Arial" panose="020B0604020202020204" pitchFamily="34" charset="0"/>
            <a:cs typeface="Arial" panose="020B0604020202020204" pitchFamily="34" charset="0"/>
          </a:endParaRPr>
        </a:p>
      </dsp:txBody>
      <dsp:txXfrm>
        <a:off x="1411030" y="1490693"/>
        <a:ext cx="970340" cy="832923"/>
      </dsp:txXfrm>
    </dsp:sp>
    <dsp:sp modelId="{1AC297B7-4B6F-4F18-AB9E-BA2C271959FC}">
      <dsp:nvSpPr>
        <dsp:cNvPr id="0" name=""/>
        <dsp:cNvSpPr/>
      </dsp:nvSpPr>
      <dsp:spPr>
        <a:xfrm>
          <a:off x="2150101" y="1328682"/>
          <a:ext cx="164106" cy="141510"/>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5676501"/>
              <a:satOff val="22749"/>
              <a:lumOff val="4930"/>
              <a:alphaOff val="0"/>
            </a:schemeClr>
          </a:solidFill>
          <a:prstDash val="solid"/>
        </a:ln>
        <a:effectLst/>
      </dsp:spPr>
      <dsp:style>
        <a:lnRef idx="2">
          <a:scrgbClr r="0" g="0" b="0"/>
        </a:lnRef>
        <a:fillRef idx="1">
          <a:scrgbClr r="0" g="0" b="0"/>
        </a:fillRef>
        <a:effectRef idx="0">
          <a:scrgbClr r="0" g="0" b="0"/>
        </a:effectRef>
        <a:fontRef idx="minor"/>
      </dsp:style>
    </dsp:sp>
    <dsp:sp modelId="{6399A98F-AF0A-4FA3-BB29-8E6001565B8A}">
      <dsp:nvSpPr>
        <dsp:cNvPr id="0" name=""/>
        <dsp:cNvSpPr/>
      </dsp:nvSpPr>
      <dsp:spPr>
        <a:xfrm>
          <a:off x="2385423" y="638658"/>
          <a:ext cx="1405740" cy="1206665"/>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311489BF-3E15-4009-BDE6-FC93FABF88D2}">
      <dsp:nvSpPr>
        <dsp:cNvPr id="0" name=""/>
        <dsp:cNvSpPr/>
      </dsp:nvSpPr>
      <dsp:spPr>
        <a:xfrm>
          <a:off x="2417625" y="1173467"/>
          <a:ext cx="164106" cy="141510"/>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7095626"/>
              <a:satOff val="28436"/>
              <a:lumOff val="6163"/>
              <a:alphaOff val="0"/>
            </a:schemeClr>
          </a:solidFill>
          <a:prstDash val="solid"/>
        </a:ln>
        <a:effectLst/>
      </dsp:spPr>
      <dsp:style>
        <a:lnRef idx="2">
          <a:scrgbClr r="0" g="0" b="0"/>
        </a:lnRef>
        <a:fillRef idx="1">
          <a:scrgbClr r="0" g="0" b="0"/>
        </a:fillRef>
        <a:effectRef idx="0">
          <a:scrgbClr r="0" g="0" b="0"/>
        </a:effectRef>
        <a:fontRef idx="minor"/>
      </dsp:style>
    </dsp:sp>
    <dsp:sp modelId="{9CDBAF99-F190-490B-B847-29E3728A2284}">
      <dsp:nvSpPr>
        <dsp:cNvPr id="0" name=""/>
        <dsp:cNvSpPr/>
      </dsp:nvSpPr>
      <dsp:spPr>
        <a:xfrm>
          <a:off x="3583708" y="1301910"/>
          <a:ext cx="1405740" cy="1206665"/>
        </a:xfrm>
        <a:prstGeom prst="hexagon">
          <a:avLst>
            <a:gd name="adj" fmla="val 25000"/>
            <a:gd name="vf" fmla="val 11547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latin typeface="Arial" panose="020B0604020202020204" pitchFamily="34" charset="0"/>
              <a:cs typeface="Arial" panose="020B0604020202020204" pitchFamily="34" charset="0"/>
            </a:rPr>
            <a:t>Modelo de buen gobierno cooperativo</a:t>
          </a:r>
          <a:endParaRPr lang="es-EC" sz="1400" kern="1200" dirty="0">
            <a:solidFill>
              <a:schemeClr val="tx1"/>
            </a:solidFill>
            <a:latin typeface="Arial" panose="020B0604020202020204" pitchFamily="34" charset="0"/>
            <a:cs typeface="Arial" panose="020B0604020202020204" pitchFamily="34" charset="0"/>
          </a:endParaRPr>
        </a:p>
      </dsp:txBody>
      <dsp:txXfrm>
        <a:off x="3801408" y="1488781"/>
        <a:ext cx="970340" cy="832923"/>
      </dsp:txXfrm>
    </dsp:sp>
    <dsp:sp modelId="{FD4AF1DE-5A8D-4E6E-912A-1A95A1D077D7}">
      <dsp:nvSpPr>
        <dsp:cNvPr id="0" name=""/>
        <dsp:cNvSpPr/>
      </dsp:nvSpPr>
      <dsp:spPr>
        <a:xfrm>
          <a:off x="4792521" y="1834488"/>
          <a:ext cx="164106" cy="141510"/>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8514751"/>
              <a:satOff val="34124"/>
              <a:lumOff val="7395"/>
              <a:alphaOff val="0"/>
            </a:schemeClr>
          </a:solidFill>
          <a:prstDash val="solid"/>
        </a:ln>
        <a:effectLst/>
      </dsp:spPr>
      <dsp:style>
        <a:lnRef idx="2">
          <a:scrgbClr r="0" g="0" b="0"/>
        </a:lnRef>
        <a:fillRef idx="1">
          <a:scrgbClr r="0" g="0" b="0"/>
        </a:fillRef>
        <a:effectRef idx="0">
          <a:scrgbClr r="0" g="0" b="0"/>
        </a:effectRef>
        <a:fontRef idx="minor"/>
      </dsp:style>
    </dsp:sp>
    <dsp:sp modelId="{E2AC2419-61B7-444C-A5A1-00BBAAE4CF36}">
      <dsp:nvSpPr>
        <dsp:cNvPr id="0" name=""/>
        <dsp:cNvSpPr/>
      </dsp:nvSpPr>
      <dsp:spPr>
        <a:xfrm>
          <a:off x="4786947" y="1965162"/>
          <a:ext cx="1405740" cy="1206665"/>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8000" r="-18000"/>
          </a:stretch>
        </a:blip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F3457DFC-C189-48B7-9352-DE99555549AB}">
      <dsp:nvSpPr>
        <dsp:cNvPr id="0" name=""/>
        <dsp:cNvSpPr/>
      </dsp:nvSpPr>
      <dsp:spPr>
        <a:xfrm>
          <a:off x="5070572" y="1986516"/>
          <a:ext cx="164106" cy="141510"/>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8DCD0-FC7B-4F79-BF4A-9CA8493B668A}">
      <dsp:nvSpPr>
        <dsp:cNvPr id="0" name=""/>
        <dsp:cNvSpPr/>
      </dsp:nvSpPr>
      <dsp:spPr>
        <a:xfrm>
          <a:off x="2101291" y="2691444"/>
          <a:ext cx="152400" cy="152400"/>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4EB81E-798A-4400-8EDD-CCFF6F93CA6F}">
      <dsp:nvSpPr>
        <dsp:cNvPr id="0" name=""/>
        <dsp:cNvSpPr/>
      </dsp:nvSpPr>
      <dsp:spPr>
        <a:xfrm>
          <a:off x="1967788" y="2905389"/>
          <a:ext cx="152400" cy="152400"/>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DE8D2F-F1DF-4841-B157-186E301A799C}">
      <dsp:nvSpPr>
        <dsp:cNvPr id="0" name=""/>
        <dsp:cNvSpPr/>
      </dsp:nvSpPr>
      <dsp:spPr>
        <a:xfrm>
          <a:off x="1808683" y="3090618"/>
          <a:ext cx="152400" cy="152400"/>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A9B0FF-2CB2-4CBA-AE4E-BE9CB55A1295}">
      <dsp:nvSpPr>
        <dsp:cNvPr id="0" name=""/>
        <dsp:cNvSpPr/>
      </dsp:nvSpPr>
      <dsp:spPr>
        <a:xfrm>
          <a:off x="1998878" y="538250"/>
          <a:ext cx="152400" cy="152400"/>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276FB9-5DCF-4022-A99E-CD0614FF1A0B}">
      <dsp:nvSpPr>
        <dsp:cNvPr id="0" name=""/>
        <dsp:cNvSpPr/>
      </dsp:nvSpPr>
      <dsp:spPr>
        <a:xfrm>
          <a:off x="2202484" y="416920"/>
          <a:ext cx="152400" cy="152400"/>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384816-6BFE-4168-8012-A39FDF17B0F5}">
      <dsp:nvSpPr>
        <dsp:cNvPr id="0" name=""/>
        <dsp:cNvSpPr/>
      </dsp:nvSpPr>
      <dsp:spPr>
        <a:xfrm>
          <a:off x="2405481" y="295590"/>
          <a:ext cx="152400" cy="152400"/>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6626CB-192A-429D-B6AD-4EBF6666F858}">
      <dsp:nvSpPr>
        <dsp:cNvPr id="0" name=""/>
        <dsp:cNvSpPr/>
      </dsp:nvSpPr>
      <dsp:spPr>
        <a:xfrm>
          <a:off x="2608478" y="416920"/>
          <a:ext cx="152400" cy="152400"/>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6FEB5A-7BB1-4F74-9C00-8D2C29BAD290}">
      <dsp:nvSpPr>
        <dsp:cNvPr id="0" name=""/>
        <dsp:cNvSpPr/>
      </dsp:nvSpPr>
      <dsp:spPr>
        <a:xfrm>
          <a:off x="2812084" y="538250"/>
          <a:ext cx="152400" cy="152400"/>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0FDB76-88B9-477C-9057-7BEBC12F9787}">
      <dsp:nvSpPr>
        <dsp:cNvPr id="0" name=""/>
        <dsp:cNvSpPr/>
      </dsp:nvSpPr>
      <dsp:spPr>
        <a:xfrm>
          <a:off x="2405481" y="551596"/>
          <a:ext cx="152400" cy="152400"/>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0F35B9-8B08-4CE6-9E29-59E826348A54}">
      <dsp:nvSpPr>
        <dsp:cNvPr id="0" name=""/>
        <dsp:cNvSpPr/>
      </dsp:nvSpPr>
      <dsp:spPr>
        <a:xfrm>
          <a:off x="2405481" y="807601"/>
          <a:ext cx="152400" cy="152400"/>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7E25DE-2671-45EE-8469-7A1884A4A4B1}">
      <dsp:nvSpPr>
        <dsp:cNvPr id="0" name=""/>
        <dsp:cNvSpPr/>
      </dsp:nvSpPr>
      <dsp:spPr>
        <a:xfrm>
          <a:off x="1165555" y="3647283"/>
          <a:ext cx="3286963" cy="88166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5741"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t>Antecedentes</a:t>
          </a:r>
          <a:endParaRPr lang="es-EC" sz="2200" kern="1200" dirty="0"/>
        </a:p>
      </dsp:txBody>
      <dsp:txXfrm>
        <a:off x="1208594" y="3690322"/>
        <a:ext cx="3200885" cy="795583"/>
      </dsp:txXfrm>
    </dsp:sp>
    <dsp:sp modelId="{93846C72-7874-4C39-AB58-C8C13F50B9D5}">
      <dsp:nvSpPr>
        <dsp:cNvPr id="0" name=""/>
        <dsp:cNvSpPr/>
      </dsp:nvSpPr>
      <dsp:spPr>
        <a:xfrm>
          <a:off x="254203" y="2783417"/>
          <a:ext cx="1524000" cy="152389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963CBE-37C6-4272-8AEC-F8C63B6F4259}">
      <dsp:nvSpPr>
        <dsp:cNvPr id="0" name=""/>
        <dsp:cNvSpPr/>
      </dsp:nvSpPr>
      <dsp:spPr>
        <a:xfrm>
          <a:off x="2554833" y="1922786"/>
          <a:ext cx="3286963" cy="88166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5741"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t>Cooperativas de ahorro y crédito</a:t>
          </a:r>
          <a:endParaRPr lang="es-EC" sz="2200" kern="1200" dirty="0"/>
        </a:p>
      </dsp:txBody>
      <dsp:txXfrm>
        <a:off x="2597872" y="1965825"/>
        <a:ext cx="3200885" cy="795583"/>
      </dsp:txXfrm>
    </dsp:sp>
    <dsp:sp modelId="{3A343E22-C77A-4000-80ED-920A45E85207}">
      <dsp:nvSpPr>
        <dsp:cNvPr id="0" name=""/>
        <dsp:cNvSpPr/>
      </dsp:nvSpPr>
      <dsp:spPr>
        <a:xfrm>
          <a:off x="1643481" y="1058920"/>
          <a:ext cx="1524000" cy="152389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FFA3A-D729-4F29-87F0-1AB25F97D0AF}">
      <dsp:nvSpPr>
        <dsp:cNvPr id="0" name=""/>
        <dsp:cNvSpPr/>
      </dsp:nvSpPr>
      <dsp:spPr>
        <a:xfrm>
          <a:off x="793" y="684547"/>
          <a:ext cx="3239026" cy="38106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D95728C-0D1F-41C2-8E6C-01DC2DA898AF}">
      <dsp:nvSpPr>
        <dsp:cNvPr id="0" name=""/>
        <dsp:cNvSpPr/>
      </dsp:nvSpPr>
      <dsp:spPr>
        <a:xfrm>
          <a:off x="793" y="827658"/>
          <a:ext cx="237950" cy="2379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1FD8C5C-13E2-46E7-B469-67E1CD212CE7}">
      <dsp:nvSpPr>
        <dsp:cNvPr id="0" name=""/>
        <dsp:cNvSpPr/>
      </dsp:nvSpPr>
      <dsp:spPr>
        <a:xfrm>
          <a:off x="793" y="0"/>
          <a:ext cx="3239026" cy="684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endParaRPr lang="es-EC" sz="1400" kern="1200" dirty="0">
            <a:latin typeface="Arial" panose="020B0604020202020204" pitchFamily="34" charset="0"/>
            <a:cs typeface="Arial" panose="020B0604020202020204" pitchFamily="34" charset="0"/>
          </a:endParaRPr>
        </a:p>
      </dsp:txBody>
      <dsp:txXfrm>
        <a:off x="793" y="0"/>
        <a:ext cx="3239026" cy="684547"/>
      </dsp:txXfrm>
    </dsp:sp>
    <dsp:sp modelId="{0D6F914C-FE90-4863-A732-6D9568D1F0DB}">
      <dsp:nvSpPr>
        <dsp:cNvPr id="0" name=""/>
        <dsp:cNvSpPr/>
      </dsp:nvSpPr>
      <dsp:spPr>
        <a:xfrm>
          <a:off x="793" y="1321732"/>
          <a:ext cx="237944" cy="23794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236BC40-3B0D-428D-9DE1-B794A8FAB7BC}">
      <dsp:nvSpPr>
        <dsp:cNvPr id="0" name=""/>
        <dsp:cNvSpPr/>
      </dsp:nvSpPr>
      <dsp:spPr>
        <a:xfrm>
          <a:off x="227525" y="1223961"/>
          <a:ext cx="3012294" cy="43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Consejo de administración</a:t>
          </a:r>
          <a:endParaRPr lang="es-EC" sz="1400" kern="1200" dirty="0">
            <a:latin typeface="Arial" panose="020B0604020202020204" pitchFamily="34" charset="0"/>
            <a:cs typeface="Arial" panose="020B0604020202020204" pitchFamily="34" charset="0"/>
          </a:endParaRPr>
        </a:p>
      </dsp:txBody>
      <dsp:txXfrm>
        <a:off x="227525" y="1223961"/>
        <a:ext cx="3012294" cy="433486"/>
      </dsp:txXfrm>
    </dsp:sp>
    <dsp:sp modelId="{4E3B2E2D-A552-4468-BE28-F30DFE735FCB}">
      <dsp:nvSpPr>
        <dsp:cNvPr id="0" name=""/>
        <dsp:cNvSpPr/>
      </dsp:nvSpPr>
      <dsp:spPr>
        <a:xfrm>
          <a:off x="793" y="1755219"/>
          <a:ext cx="237944" cy="23794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F865C93-BE6D-4EB7-AEB4-25D05E5E3C21}">
      <dsp:nvSpPr>
        <dsp:cNvPr id="0" name=""/>
        <dsp:cNvSpPr/>
      </dsp:nvSpPr>
      <dsp:spPr>
        <a:xfrm>
          <a:off x="227525" y="1657448"/>
          <a:ext cx="3012294" cy="43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Consejo de vigilancia</a:t>
          </a:r>
          <a:endParaRPr lang="es-EC" sz="1400" kern="1200" dirty="0">
            <a:latin typeface="Arial" panose="020B0604020202020204" pitchFamily="34" charset="0"/>
            <a:cs typeface="Arial" panose="020B0604020202020204" pitchFamily="34" charset="0"/>
          </a:endParaRPr>
        </a:p>
      </dsp:txBody>
      <dsp:txXfrm>
        <a:off x="227525" y="1657448"/>
        <a:ext cx="3012294" cy="433486"/>
      </dsp:txXfrm>
    </dsp:sp>
    <dsp:sp modelId="{7E45F839-EB7A-44DC-B75D-95E463CAE645}">
      <dsp:nvSpPr>
        <dsp:cNvPr id="0" name=""/>
        <dsp:cNvSpPr/>
      </dsp:nvSpPr>
      <dsp:spPr>
        <a:xfrm>
          <a:off x="793" y="2188705"/>
          <a:ext cx="237944" cy="23794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BC5090D-BD69-4494-8728-48AA098B4FE6}">
      <dsp:nvSpPr>
        <dsp:cNvPr id="0" name=""/>
        <dsp:cNvSpPr/>
      </dsp:nvSpPr>
      <dsp:spPr>
        <a:xfrm>
          <a:off x="227525" y="2090934"/>
          <a:ext cx="3012294" cy="43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Comité de administración integral de riesgos</a:t>
          </a:r>
        </a:p>
      </dsp:txBody>
      <dsp:txXfrm>
        <a:off x="227525" y="2090934"/>
        <a:ext cx="3012294" cy="433486"/>
      </dsp:txXfrm>
    </dsp:sp>
    <dsp:sp modelId="{D562A37F-4B4F-4792-9A90-B1634CC1E390}">
      <dsp:nvSpPr>
        <dsp:cNvPr id="0" name=""/>
        <dsp:cNvSpPr/>
      </dsp:nvSpPr>
      <dsp:spPr>
        <a:xfrm>
          <a:off x="793" y="2622192"/>
          <a:ext cx="237944" cy="23794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D2853CC-F517-47F4-927D-ACC3C38C695A}">
      <dsp:nvSpPr>
        <dsp:cNvPr id="0" name=""/>
        <dsp:cNvSpPr/>
      </dsp:nvSpPr>
      <dsp:spPr>
        <a:xfrm>
          <a:off x="227525" y="2524421"/>
          <a:ext cx="3012294" cy="43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Unidad de riesgos</a:t>
          </a:r>
        </a:p>
      </dsp:txBody>
      <dsp:txXfrm>
        <a:off x="227525" y="2524421"/>
        <a:ext cx="3012294" cy="433486"/>
      </dsp:txXfrm>
    </dsp:sp>
    <dsp:sp modelId="{8103093E-DB15-4CB3-A755-910148D073CC}">
      <dsp:nvSpPr>
        <dsp:cNvPr id="0" name=""/>
        <dsp:cNvSpPr/>
      </dsp:nvSpPr>
      <dsp:spPr>
        <a:xfrm>
          <a:off x="793" y="3055678"/>
          <a:ext cx="237944" cy="23794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B0CA70D-276F-4C54-AE3F-DCA0B8A1E373}">
      <dsp:nvSpPr>
        <dsp:cNvPr id="0" name=""/>
        <dsp:cNvSpPr/>
      </dsp:nvSpPr>
      <dsp:spPr>
        <a:xfrm>
          <a:off x="227525" y="2957907"/>
          <a:ext cx="3012294" cy="43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Administrador de riesgos</a:t>
          </a:r>
        </a:p>
      </dsp:txBody>
      <dsp:txXfrm>
        <a:off x="227525" y="2957907"/>
        <a:ext cx="3012294" cy="4334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FFA3A-D729-4F29-87F0-1AB25F97D0AF}">
      <dsp:nvSpPr>
        <dsp:cNvPr id="0" name=""/>
        <dsp:cNvSpPr/>
      </dsp:nvSpPr>
      <dsp:spPr>
        <a:xfrm>
          <a:off x="793" y="684547"/>
          <a:ext cx="3239026" cy="38106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D95728C-0D1F-41C2-8E6C-01DC2DA898AF}">
      <dsp:nvSpPr>
        <dsp:cNvPr id="0" name=""/>
        <dsp:cNvSpPr/>
      </dsp:nvSpPr>
      <dsp:spPr>
        <a:xfrm>
          <a:off x="793" y="827658"/>
          <a:ext cx="237950" cy="2379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1FD8C5C-13E2-46E7-B469-67E1CD212CE7}">
      <dsp:nvSpPr>
        <dsp:cNvPr id="0" name=""/>
        <dsp:cNvSpPr/>
      </dsp:nvSpPr>
      <dsp:spPr>
        <a:xfrm>
          <a:off x="793" y="0"/>
          <a:ext cx="3239026" cy="684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Resolución N°. 128-2015-F</a:t>
          </a:r>
          <a:endParaRPr lang="es-EC" sz="1400" kern="1200" dirty="0">
            <a:latin typeface="Arial" panose="020B0604020202020204" pitchFamily="34" charset="0"/>
            <a:cs typeface="Arial" panose="020B0604020202020204" pitchFamily="34" charset="0"/>
          </a:endParaRPr>
        </a:p>
      </dsp:txBody>
      <dsp:txXfrm>
        <a:off x="793" y="0"/>
        <a:ext cx="3239026" cy="684547"/>
      </dsp:txXfrm>
    </dsp:sp>
    <dsp:sp modelId="{0D6F914C-FE90-4863-A732-6D9568D1F0DB}">
      <dsp:nvSpPr>
        <dsp:cNvPr id="0" name=""/>
        <dsp:cNvSpPr/>
      </dsp:nvSpPr>
      <dsp:spPr>
        <a:xfrm>
          <a:off x="793" y="1321732"/>
          <a:ext cx="237944" cy="23794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236BC40-3B0D-428D-9DE1-B794A8FAB7BC}">
      <dsp:nvSpPr>
        <dsp:cNvPr id="0" name=""/>
        <dsp:cNvSpPr/>
      </dsp:nvSpPr>
      <dsp:spPr>
        <a:xfrm>
          <a:off x="227525" y="1223961"/>
          <a:ext cx="3012294" cy="43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Riesgo de crédito</a:t>
          </a:r>
          <a:endParaRPr lang="es-EC" sz="1400" kern="1200" dirty="0">
            <a:latin typeface="Arial" panose="020B0604020202020204" pitchFamily="34" charset="0"/>
            <a:cs typeface="Arial" panose="020B0604020202020204" pitchFamily="34" charset="0"/>
          </a:endParaRPr>
        </a:p>
      </dsp:txBody>
      <dsp:txXfrm>
        <a:off x="227525" y="1223961"/>
        <a:ext cx="3012294" cy="433486"/>
      </dsp:txXfrm>
    </dsp:sp>
    <dsp:sp modelId="{4E3B2E2D-A552-4468-BE28-F30DFE735FCB}">
      <dsp:nvSpPr>
        <dsp:cNvPr id="0" name=""/>
        <dsp:cNvSpPr/>
      </dsp:nvSpPr>
      <dsp:spPr>
        <a:xfrm>
          <a:off x="793" y="1755219"/>
          <a:ext cx="237944" cy="23794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F865C93-BE6D-4EB7-AEB4-25D05E5E3C21}">
      <dsp:nvSpPr>
        <dsp:cNvPr id="0" name=""/>
        <dsp:cNvSpPr/>
      </dsp:nvSpPr>
      <dsp:spPr>
        <a:xfrm>
          <a:off x="227525" y="1657448"/>
          <a:ext cx="3012294" cy="43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Riesgo de liquidez</a:t>
          </a:r>
          <a:endParaRPr lang="es-EC" sz="1400" kern="1200" dirty="0">
            <a:latin typeface="Arial" panose="020B0604020202020204" pitchFamily="34" charset="0"/>
            <a:cs typeface="Arial" panose="020B0604020202020204" pitchFamily="34" charset="0"/>
          </a:endParaRPr>
        </a:p>
      </dsp:txBody>
      <dsp:txXfrm>
        <a:off x="227525" y="1657448"/>
        <a:ext cx="3012294" cy="433486"/>
      </dsp:txXfrm>
    </dsp:sp>
    <dsp:sp modelId="{7E45F839-EB7A-44DC-B75D-95E463CAE645}">
      <dsp:nvSpPr>
        <dsp:cNvPr id="0" name=""/>
        <dsp:cNvSpPr/>
      </dsp:nvSpPr>
      <dsp:spPr>
        <a:xfrm>
          <a:off x="793" y="2188705"/>
          <a:ext cx="237944" cy="23794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BC5090D-BD69-4494-8728-48AA098B4FE6}">
      <dsp:nvSpPr>
        <dsp:cNvPr id="0" name=""/>
        <dsp:cNvSpPr/>
      </dsp:nvSpPr>
      <dsp:spPr>
        <a:xfrm>
          <a:off x="227525" y="2090934"/>
          <a:ext cx="3012294" cy="43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Riesgo de mercado</a:t>
          </a:r>
        </a:p>
      </dsp:txBody>
      <dsp:txXfrm>
        <a:off x="227525" y="2090934"/>
        <a:ext cx="3012294" cy="433486"/>
      </dsp:txXfrm>
    </dsp:sp>
    <dsp:sp modelId="{D562A37F-4B4F-4792-9A90-B1634CC1E390}">
      <dsp:nvSpPr>
        <dsp:cNvPr id="0" name=""/>
        <dsp:cNvSpPr/>
      </dsp:nvSpPr>
      <dsp:spPr>
        <a:xfrm>
          <a:off x="793" y="2622192"/>
          <a:ext cx="237944" cy="23794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D2853CC-F517-47F4-927D-ACC3C38C695A}">
      <dsp:nvSpPr>
        <dsp:cNvPr id="0" name=""/>
        <dsp:cNvSpPr/>
      </dsp:nvSpPr>
      <dsp:spPr>
        <a:xfrm>
          <a:off x="227525" y="2524421"/>
          <a:ext cx="3012294" cy="43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Riesgo operativo</a:t>
          </a:r>
        </a:p>
      </dsp:txBody>
      <dsp:txXfrm>
        <a:off x="227525" y="2524421"/>
        <a:ext cx="3012294" cy="433486"/>
      </dsp:txXfrm>
    </dsp:sp>
    <dsp:sp modelId="{8103093E-DB15-4CB3-A755-910148D073CC}">
      <dsp:nvSpPr>
        <dsp:cNvPr id="0" name=""/>
        <dsp:cNvSpPr/>
      </dsp:nvSpPr>
      <dsp:spPr>
        <a:xfrm>
          <a:off x="793" y="3055678"/>
          <a:ext cx="237944" cy="23794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B0CA70D-276F-4C54-AE3F-DCA0B8A1E373}">
      <dsp:nvSpPr>
        <dsp:cNvPr id="0" name=""/>
        <dsp:cNvSpPr/>
      </dsp:nvSpPr>
      <dsp:spPr>
        <a:xfrm>
          <a:off x="227525" y="2957907"/>
          <a:ext cx="3012294" cy="43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Riesgo legal</a:t>
          </a:r>
        </a:p>
      </dsp:txBody>
      <dsp:txXfrm>
        <a:off x="227525" y="2957907"/>
        <a:ext cx="3012294" cy="43348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723C0-DF2A-4098-BB55-6518FD60DE22}">
      <dsp:nvSpPr>
        <dsp:cNvPr id="0" name=""/>
        <dsp:cNvSpPr/>
      </dsp:nvSpPr>
      <dsp:spPr>
        <a:xfrm>
          <a:off x="88461" y="3059"/>
          <a:ext cx="3536388" cy="2639839"/>
        </a:xfrm>
        <a:prstGeom prst="round2SameRect">
          <a:avLst>
            <a:gd name="adj1" fmla="val 8000"/>
            <a:gd name="adj2" fmla="val 0"/>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latin typeface="Arial" panose="020B0604020202020204" pitchFamily="34" charset="0"/>
              <a:cs typeface="Arial" panose="020B0604020202020204" pitchFamily="34" charset="0"/>
            </a:rPr>
            <a:t>Concentración de la cartera</a:t>
          </a:r>
          <a:endParaRPr lang="es-EC"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S" sz="1400" kern="1200" dirty="0" smtClean="0">
              <a:latin typeface="Arial" panose="020B0604020202020204" pitchFamily="34" charset="0"/>
              <a:cs typeface="Arial" panose="020B0604020202020204" pitchFamily="34" charset="0"/>
            </a:rPr>
            <a:t>Montos individuales</a:t>
          </a:r>
          <a:endParaRPr lang="es-EC"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S" sz="1400" kern="1200" dirty="0" smtClean="0">
              <a:latin typeface="Arial" panose="020B0604020202020204" pitchFamily="34" charset="0"/>
              <a:cs typeface="Arial" panose="020B0604020202020204" pitchFamily="34" charset="0"/>
            </a:rPr>
            <a:t>Grupos de créditos vinculados</a:t>
          </a:r>
        </a:p>
        <a:p>
          <a:pPr marL="114300" lvl="1" indent="-114300" algn="l" defTabSz="622300">
            <a:lnSpc>
              <a:spcPct val="90000"/>
            </a:lnSpc>
            <a:spcBef>
              <a:spcPct val="0"/>
            </a:spcBef>
            <a:spcAft>
              <a:spcPct val="15000"/>
            </a:spcAft>
            <a:buChar char="••"/>
          </a:pPr>
          <a:r>
            <a:rPr lang="es-ES" sz="1400" kern="1200" dirty="0" smtClean="0">
              <a:latin typeface="Arial" panose="020B0604020202020204" pitchFamily="34" charset="0"/>
              <a:cs typeface="Arial" panose="020B0604020202020204" pitchFamily="34" charset="0"/>
            </a:rPr>
            <a:t>Morosidad</a:t>
          </a:r>
        </a:p>
        <a:p>
          <a:pPr marL="114300" lvl="1" indent="-114300" algn="l" defTabSz="622300">
            <a:lnSpc>
              <a:spcPct val="90000"/>
            </a:lnSpc>
            <a:spcBef>
              <a:spcPct val="0"/>
            </a:spcBef>
            <a:spcAft>
              <a:spcPct val="15000"/>
            </a:spcAft>
            <a:buChar char="••"/>
          </a:pPr>
          <a:r>
            <a:rPr lang="es-ES" sz="1400" kern="1200" dirty="0" smtClean="0">
              <a:latin typeface="Arial" panose="020B0604020202020204" pitchFamily="34" charset="0"/>
              <a:cs typeface="Arial" panose="020B0604020202020204" pitchFamily="34" charset="0"/>
            </a:rPr>
            <a:t>Activos líquidos y obligaciones</a:t>
          </a:r>
        </a:p>
        <a:p>
          <a:pPr marL="114300" lvl="1" indent="-114300" algn="l" defTabSz="622300">
            <a:lnSpc>
              <a:spcPct val="90000"/>
            </a:lnSpc>
            <a:spcBef>
              <a:spcPct val="0"/>
            </a:spcBef>
            <a:spcAft>
              <a:spcPct val="15000"/>
            </a:spcAft>
            <a:buChar char="••"/>
          </a:pPr>
          <a:r>
            <a:rPr lang="es-ES" sz="1400" kern="1200" dirty="0" smtClean="0">
              <a:latin typeface="Arial" panose="020B0604020202020204" pitchFamily="34" charset="0"/>
              <a:cs typeface="Arial" panose="020B0604020202020204" pitchFamily="34" charset="0"/>
            </a:rPr>
            <a:t>Volatilidad de depósitos</a:t>
          </a:r>
        </a:p>
        <a:p>
          <a:pPr marL="114300" lvl="1" indent="-114300" algn="l" defTabSz="622300">
            <a:lnSpc>
              <a:spcPct val="90000"/>
            </a:lnSpc>
            <a:spcBef>
              <a:spcPct val="0"/>
            </a:spcBef>
            <a:spcAft>
              <a:spcPct val="15000"/>
            </a:spcAft>
            <a:buChar char="••"/>
          </a:pPr>
          <a:r>
            <a:rPr lang="es-ES" sz="1400" kern="1200" dirty="0" smtClean="0">
              <a:latin typeface="Arial" panose="020B0604020202020204" pitchFamily="34" charset="0"/>
              <a:cs typeface="Arial" panose="020B0604020202020204" pitchFamily="34" charset="0"/>
            </a:rPr>
            <a:t>Concentración de depósitos C/L</a:t>
          </a:r>
        </a:p>
        <a:p>
          <a:pPr marL="114300" lvl="1" indent="-114300" algn="l" defTabSz="622300">
            <a:lnSpc>
              <a:spcPct val="90000"/>
            </a:lnSpc>
            <a:spcBef>
              <a:spcPct val="0"/>
            </a:spcBef>
            <a:spcAft>
              <a:spcPct val="15000"/>
            </a:spcAft>
            <a:buChar char="••"/>
          </a:pPr>
          <a:r>
            <a:rPr lang="es-ES" sz="1400" kern="1200" dirty="0" smtClean="0">
              <a:latin typeface="Arial" panose="020B0604020202020204" pitchFamily="34" charset="0"/>
              <a:cs typeface="Arial" panose="020B0604020202020204" pitchFamily="34" charset="0"/>
            </a:rPr>
            <a:t>Solvencia</a:t>
          </a:r>
        </a:p>
        <a:p>
          <a:pPr marL="114300" lvl="1" indent="-114300" algn="l" defTabSz="622300">
            <a:lnSpc>
              <a:spcPct val="90000"/>
            </a:lnSpc>
            <a:spcBef>
              <a:spcPct val="0"/>
            </a:spcBef>
            <a:spcAft>
              <a:spcPct val="15000"/>
            </a:spcAft>
            <a:buChar char="••"/>
          </a:pPr>
          <a:r>
            <a:rPr lang="es-ES" sz="1400" kern="1200" dirty="0" smtClean="0">
              <a:latin typeface="Arial" panose="020B0604020202020204" pitchFamily="34" charset="0"/>
              <a:cs typeface="Arial" panose="020B0604020202020204" pitchFamily="34" charset="0"/>
            </a:rPr>
            <a:t>Participación activos improductivos</a:t>
          </a:r>
        </a:p>
        <a:p>
          <a:pPr marL="114300" lvl="1" indent="-114300" algn="l" defTabSz="622300">
            <a:lnSpc>
              <a:spcPct val="90000"/>
            </a:lnSpc>
            <a:spcBef>
              <a:spcPct val="0"/>
            </a:spcBef>
            <a:spcAft>
              <a:spcPct val="15000"/>
            </a:spcAft>
            <a:buChar char="••"/>
          </a:pPr>
          <a:r>
            <a:rPr lang="es-ES" sz="1400" kern="1200" dirty="0" smtClean="0">
              <a:latin typeface="Arial" panose="020B0604020202020204" pitchFamily="34" charset="0"/>
              <a:cs typeface="Arial" panose="020B0604020202020204" pitchFamily="34" charset="0"/>
            </a:rPr>
            <a:t>Tasas </a:t>
          </a:r>
          <a:r>
            <a:rPr lang="es-ES" sz="1400" kern="1200" smtClean="0">
              <a:latin typeface="Arial" panose="020B0604020202020204" pitchFamily="34" charset="0"/>
              <a:cs typeface="Arial" panose="020B0604020202020204" pitchFamily="34" charset="0"/>
            </a:rPr>
            <a:t>interés activas y pasivas</a:t>
          </a:r>
          <a:endParaRPr lang="es-ES" sz="1400" kern="1200" dirty="0" smtClean="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S" sz="1400" kern="1200" dirty="0" smtClean="0">
              <a:latin typeface="Arial" panose="020B0604020202020204" pitchFamily="34" charset="0"/>
              <a:cs typeface="Arial" panose="020B0604020202020204" pitchFamily="34" charset="0"/>
            </a:rPr>
            <a:t>Gastos operativos</a:t>
          </a:r>
        </a:p>
      </dsp:txBody>
      <dsp:txXfrm>
        <a:off x="150316" y="64914"/>
        <a:ext cx="3412678" cy="2577984"/>
      </dsp:txXfrm>
    </dsp:sp>
    <dsp:sp modelId="{7B503DD3-B522-4263-A9E6-56CCD3AF805E}">
      <dsp:nvSpPr>
        <dsp:cNvPr id="0" name=""/>
        <dsp:cNvSpPr/>
      </dsp:nvSpPr>
      <dsp:spPr>
        <a:xfrm>
          <a:off x="88461" y="2642899"/>
          <a:ext cx="3536388" cy="113513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6">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3340" tIns="0" rIns="17780" bIns="0" numCol="1" spcCol="1270" anchor="ctr" anchorCtr="0">
          <a:noAutofit/>
        </a:bodyPr>
        <a:lstStyle/>
        <a:p>
          <a:pPr lvl="0" algn="ctr"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Limites - Indicadores</a:t>
          </a:r>
          <a:endParaRPr lang="es-EC" sz="1400" kern="1200" dirty="0">
            <a:latin typeface="Arial" panose="020B0604020202020204" pitchFamily="34" charset="0"/>
            <a:cs typeface="Arial" panose="020B0604020202020204" pitchFamily="34" charset="0"/>
          </a:endParaRPr>
        </a:p>
      </dsp:txBody>
      <dsp:txXfrm>
        <a:off x="88461" y="2642899"/>
        <a:ext cx="2490414" cy="1135130"/>
      </dsp:txXfrm>
    </dsp:sp>
    <dsp:sp modelId="{37B3D6DE-6440-446F-95BD-19D43F5FC34B}">
      <dsp:nvSpPr>
        <dsp:cNvPr id="0" name=""/>
        <dsp:cNvSpPr/>
      </dsp:nvSpPr>
      <dsp:spPr>
        <a:xfrm>
          <a:off x="2678914" y="2823204"/>
          <a:ext cx="1237735" cy="12377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FFA3A-D729-4F29-87F0-1AB25F97D0AF}">
      <dsp:nvSpPr>
        <dsp:cNvPr id="0" name=""/>
        <dsp:cNvSpPr/>
      </dsp:nvSpPr>
      <dsp:spPr>
        <a:xfrm>
          <a:off x="21376" y="675847"/>
          <a:ext cx="3197861" cy="3762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D95728C-0D1F-41C2-8E6C-01DC2DA898AF}">
      <dsp:nvSpPr>
        <dsp:cNvPr id="0" name=""/>
        <dsp:cNvSpPr/>
      </dsp:nvSpPr>
      <dsp:spPr>
        <a:xfrm>
          <a:off x="21376" y="817140"/>
          <a:ext cx="234926" cy="23492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1FD8C5C-13E2-46E7-B469-67E1CD212CE7}">
      <dsp:nvSpPr>
        <dsp:cNvPr id="0" name=""/>
        <dsp:cNvSpPr/>
      </dsp:nvSpPr>
      <dsp:spPr>
        <a:xfrm>
          <a:off x="21376" y="0"/>
          <a:ext cx="3197861" cy="675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b="1" i="0" kern="1200" dirty="0" smtClean="0">
              <a:solidFill>
                <a:schemeClr val="tx1"/>
              </a:solidFill>
              <a:latin typeface="Arial" panose="020B0604020202020204" pitchFamily="34" charset="0"/>
              <a:cs typeface="Arial" panose="020B0604020202020204" pitchFamily="34" charset="0"/>
            </a:rPr>
            <a:t>Índices Utilizados</a:t>
          </a:r>
          <a:endParaRPr lang="es-EC" sz="1800" b="1" i="0" kern="1200" dirty="0">
            <a:solidFill>
              <a:schemeClr val="tx1"/>
            </a:solidFill>
            <a:latin typeface="Arial" panose="020B0604020202020204" pitchFamily="34" charset="0"/>
            <a:cs typeface="Arial" panose="020B0604020202020204" pitchFamily="34" charset="0"/>
          </a:endParaRPr>
        </a:p>
      </dsp:txBody>
      <dsp:txXfrm>
        <a:off x="21376" y="0"/>
        <a:ext cx="3197861" cy="675847"/>
      </dsp:txXfrm>
    </dsp:sp>
    <dsp:sp modelId="{0D6F914C-FE90-4863-A732-6D9568D1F0DB}">
      <dsp:nvSpPr>
        <dsp:cNvPr id="0" name=""/>
        <dsp:cNvSpPr/>
      </dsp:nvSpPr>
      <dsp:spPr>
        <a:xfrm>
          <a:off x="21376" y="1304934"/>
          <a:ext cx="234920" cy="23492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236BC40-3B0D-428D-9DE1-B794A8FAB7BC}">
      <dsp:nvSpPr>
        <dsp:cNvPr id="0" name=""/>
        <dsp:cNvSpPr/>
      </dsp:nvSpPr>
      <dsp:spPr>
        <a:xfrm>
          <a:off x="245226" y="1208406"/>
          <a:ext cx="2974011" cy="427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Cobertura patrimonial</a:t>
          </a:r>
          <a:endParaRPr lang="es-EC" sz="1400" kern="1200" dirty="0">
            <a:latin typeface="Arial" panose="020B0604020202020204" pitchFamily="34" charset="0"/>
            <a:cs typeface="Arial" panose="020B0604020202020204" pitchFamily="34" charset="0"/>
          </a:endParaRPr>
        </a:p>
      </dsp:txBody>
      <dsp:txXfrm>
        <a:off x="245226" y="1208406"/>
        <a:ext cx="2974011" cy="427977"/>
      </dsp:txXfrm>
    </dsp:sp>
    <dsp:sp modelId="{4E3B2E2D-A552-4468-BE28-F30DFE735FCB}">
      <dsp:nvSpPr>
        <dsp:cNvPr id="0" name=""/>
        <dsp:cNvSpPr/>
      </dsp:nvSpPr>
      <dsp:spPr>
        <a:xfrm>
          <a:off x="21376" y="1732912"/>
          <a:ext cx="234920" cy="23492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F865C93-BE6D-4EB7-AEB4-25D05E5E3C21}">
      <dsp:nvSpPr>
        <dsp:cNvPr id="0" name=""/>
        <dsp:cNvSpPr/>
      </dsp:nvSpPr>
      <dsp:spPr>
        <a:xfrm>
          <a:off x="245226" y="1636383"/>
          <a:ext cx="2974011" cy="427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Morosidad bruta</a:t>
          </a:r>
          <a:endParaRPr lang="es-EC" sz="1400" kern="1200" dirty="0">
            <a:latin typeface="Arial" panose="020B0604020202020204" pitchFamily="34" charset="0"/>
            <a:cs typeface="Arial" panose="020B0604020202020204" pitchFamily="34" charset="0"/>
          </a:endParaRPr>
        </a:p>
      </dsp:txBody>
      <dsp:txXfrm>
        <a:off x="245226" y="1636383"/>
        <a:ext cx="2974011" cy="427977"/>
      </dsp:txXfrm>
    </dsp:sp>
    <dsp:sp modelId="{7E45F839-EB7A-44DC-B75D-95E463CAE645}">
      <dsp:nvSpPr>
        <dsp:cNvPr id="0" name=""/>
        <dsp:cNvSpPr/>
      </dsp:nvSpPr>
      <dsp:spPr>
        <a:xfrm>
          <a:off x="21376" y="2160889"/>
          <a:ext cx="234920" cy="23492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BC5090D-BD69-4494-8728-48AA098B4FE6}">
      <dsp:nvSpPr>
        <dsp:cNvPr id="0" name=""/>
        <dsp:cNvSpPr/>
      </dsp:nvSpPr>
      <dsp:spPr>
        <a:xfrm>
          <a:off x="245226" y="2064361"/>
          <a:ext cx="2974011" cy="427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ROA</a:t>
          </a:r>
        </a:p>
      </dsp:txBody>
      <dsp:txXfrm>
        <a:off x="245226" y="2064361"/>
        <a:ext cx="2974011" cy="427977"/>
      </dsp:txXfrm>
    </dsp:sp>
    <dsp:sp modelId="{21B6CE28-2FE8-4628-8B76-09F2EB69DE3B}">
      <dsp:nvSpPr>
        <dsp:cNvPr id="0" name=""/>
        <dsp:cNvSpPr/>
      </dsp:nvSpPr>
      <dsp:spPr>
        <a:xfrm>
          <a:off x="21376" y="2648678"/>
          <a:ext cx="234920" cy="23492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1D51B57-4A5C-478F-8C37-585D77981C2E}">
      <dsp:nvSpPr>
        <dsp:cNvPr id="0" name=""/>
        <dsp:cNvSpPr/>
      </dsp:nvSpPr>
      <dsp:spPr>
        <a:xfrm>
          <a:off x="245226" y="2492338"/>
          <a:ext cx="2974011" cy="54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ROE</a:t>
          </a:r>
        </a:p>
      </dsp:txBody>
      <dsp:txXfrm>
        <a:off x="245226" y="2492338"/>
        <a:ext cx="2974011" cy="547600"/>
      </dsp:txXfrm>
    </dsp:sp>
    <dsp:sp modelId="{A163C45E-38ED-4D3A-9AAB-B6765F945202}">
      <dsp:nvSpPr>
        <dsp:cNvPr id="0" name=""/>
        <dsp:cNvSpPr/>
      </dsp:nvSpPr>
      <dsp:spPr>
        <a:xfrm>
          <a:off x="21376" y="3196279"/>
          <a:ext cx="234920" cy="23492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2FBF9CA-CD12-4039-9745-19B11A2B2010}">
      <dsp:nvSpPr>
        <dsp:cNvPr id="0" name=""/>
        <dsp:cNvSpPr/>
      </dsp:nvSpPr>
      <dsp:spPr>
        <a:xfrm>
          <a:off x="245226" y="3039939"/>
          <a:ext cx="2974011" cy="54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Liquidez general</a:t>
          </a:r>
        </a:p>
      </dsp:txBody>
      <dsp:txXfrm>
        <a:off x="245226" y="3039939"/>
        <a:ext cx="2974011" cy="5476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04986-728A-4DA0-914F-26725EED5168}">
      <dsp:nvSpPr>
        <dsp:cNvPr id="0" name=""/>
        <dsp:cNvSpPr/>
      </dsp:nvSpPr>
      <dsp:spPr>
        <a:xfrm>
          <a:off x="614892" y="830419"/>
          <a:ext cx="3888434" cy="767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Aplicada – Insitu – No experimental – Transversal - Correlacional</a:t>
          </a:r>
          <a:endParaRPr lang="es-EC" sz="2000" kern="1200" dirty="0"/>
        </a:p>
      </dsp:txBody>
      <dsp:txXfrm>
        <a:off x="614892" y="830419"/>
        <a:ext cx="3888434" cy="767926"/>
      </dsp:txXfrm>
    </dsp:sp>
    <dsp:sp modelId="{E920364E-1233-4B97-B5FF-470DA0E15BE7}">
      <dsp:nvSpPr>
        <dsp:cNvPr id="0" name=""/>
        <dsp:cNvSpPr/>
      </dsp:nvSpPr>
      <dsp:spPr>
        <a:xfrm>
          <a:off x="1393980" y="2449712"/>
          <a:ext cx="2330259" cy="1438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es-ES" sz="4600" kern="1200" dirty="0" smtClean="0"/>
            <a:t>Tipología</a:t>
          </a:r>
          <a:endParaRPr lang="es-EC" sz="4600" kern="1200" dirty="0"/>
        </a:p>
      </dsp:txBody>
      <dsp:txXfrm>
        <a:off x="1393980" y="2449712"/>
        <a:ext cx="2330259" cy="1438719"/>
      </dsp:txXfrm>
    </dsp:sp>
    <dsp:sp modelId="{AEDA9130-1668-422E-B0F2-3D2D76E45BAB}">
      <dsp:nvSpPr>
        <dsp:cNvPr id="0" name=""/>
        <dsp:cNvSpPr/>
      </dsp:nvSpPr>
      <dsp:spPr>
        <a:xfrm>
          <a:off x="897966" y="615550"/>
          <a:ext cx="185361" cy="1853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BAFF87-C6CC-43DB-8FAB-78482DC776D2}">
      <dsp:nvSpPr>
        <dsp:cNvPr id="0" name=""/>
        <dsp:cNvSpPr/>
      </dsp:nvSpPr>
      <dsp:spPr>
        <a:xfrm>
          <a:off x="1249710" y="263806"/>
          <a:ext cx="185361" cy="18536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D62E9-4D86-4985-A9DB-EECEA63A6D4C}">
      <dsp:nvSpPr>
        <dsp:cNvPr id="0" name=""/>
        <dsp:cNvSpPr/>
      </dsp:nvSpPr>
      <dsp:spPr>
        <a:xfrm>
          <a:off x="1513514" y="87936"/>
          <a:ext cx="291282" cy="29128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6A4FDC-D0E9-44C9-8B29-3D455C9299D5}">
      <dsp:nvSpPr>
        <dsp:cNvPr id="0" name=""/>
        <dsp:cNvSpPr/>
      </dsp:nvSpPr>
      <dsp:spPr>
        <a:xfrm>
          <a:off x="2041129" y="1"/>
          <a:ext cx="185361" cy="18536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77E8D0-CAD3-40F7-8E27-CDC0E010972C}">
      <dsp:nvSpPr>
        <dsp:cNvPr id="0" name=""/>
        <dsp:cNvSpPr/>
      </dsp:nvSpPr>
      <dsp:spPr>
        <a:xfrm>
          <a:off x="2429356" y="0"/>
          <a:ext cx="185361" cy="18536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EFEC8D-1839-4482-B316-2DD4E0187187}">
      <dsp:nvSpPr>
        <dsp:cNvPr id="0" name=""/>
        <dsp:cNvSpPr/>
      </dsp:nvSpPr>
      <dsp:spPr>
        <a:xfrm>
          <a:off x="2832549" y="87935"/>
          <a:ext cx="185361" cy="1853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8B08D4-0771-4E0F-B52D-29374C2ECC47}">
      <dsp:nvSpPr>
        <dsp:cNvPr id="0" name=""/>
        <dsp:cNvSpPr/>
      </dsp:nvSpPr>
      <dsp:spPr>
        <a:xfrm>
          <a:off x="3096356" y="175870"/>
          <a:ext cx="291282" cy="29128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7B3333-4ED8-44D2-AF01-0D19B77DFD3B}">
      <dsp:nvSpPr>
        <dsp:cNvPr id="0" name=""/>
        <dsp:cNvSpPr/>
      </dsp:nvSpPr>
      <dsp:spPr>
        <a:xfrm>
          <a:off x="3448098" y="527614"/>
          <a:ext cx="185361" cy="18536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6E4F7-BDD8-4F6D-BBE2-DDD879A2C7DC}">
      <dsp:nvSpPr>
        <dsp:cNvPr id="0" name=""/>
        <dsp:cNvSpPr/>
      </dsp:nvSpPr>
      <dsp:spPr>
        <a:xfrm>
          <a:off x="3711906" y="791421"/>
          <a:ext cx="185361" cy="18536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077155-F500-49E1-811F-64495B8108A6}">
      <dsp:nvSpPr>
        <dsp:cNvPr id="0" name=""/>
        <dsp:cNvSpPr/>
      </dsp:nvSpPr>
      <dsp:spPr>
        <a:xfrm>
          <a:off x="1777323" y="351743"/>
          <a:ext cx="476643" cy="47664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FAA48C-B686-4A5C-9BAF-02F04839184F}">
      <dsp:nvSpPr>
        <dsp:cNvPr id="0" name=""/>
        <dsp:cNvSpPr/>
      </dsp:nvSpPr>
      <dsp:spPr>
        <a:xfrm>
          <a:off x="985901" y="1494905"/>
          <a:ext cx="185361" cy="1853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421C5F-6C92-4DEC-BD9D-E0818D85F877}">
      <dsp:nvSpPr>
        <dsp:cNvPr id="0" name=""/>
        <dsp:cNvSpPr/>
      </dsp:nvSpPr>
      <dsp:spPr>
        <a:xfrm>
          <a:off x="1249710" y="1670777"/>
          <a:ext cx="291282" cy="29128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51C98C-F468-4D7E-9572-E59563A708C4}">
      <dsp:nvSpPr>
        <dsp:cNvPr id="0" name=""/>
        <dsp:cNvSpPr/>
      </dsp:nvSpPr>
      <dsp:spPr>
        <a:xfrm>
          <a:off x="1689384" y="1846650"/>
          <a:ext cx="423683" cy="42368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0AE7DA-0007-4ABA-B690-85EE6772EC4E}">
      <dsp:nvSpPr>
        <dsp:cNvPr id="0" name=""/>
        <dsp:cNvSpPr/>
      </dsp:nvSpPr>
      <dsp:spPr>
        <a:xfrm>
          <a:off x="2480807" y="1758712"/>
          <a:ext cx="185361" cy="18536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EE464B-3EA0-4845-B929-8C617ECE99F0}">
      <dsp:nvSpPr>
        <dsp:cNvPr id="0" name=""/>
        <dsp:cNvSpPr/>
      </dsp:nvSpPr>
      <dsp:spPr>
        <a:xfrm>
          <a:off x="2217000" y="2110455"/>
          <a:ext cx="291282" cy="29128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E52E38-356E-4B33-B9B1-C92C5AF14A44}">
      <dsp:nvSpPr>
        <dsp:cNvPr id="0" name=""/>
        <dsp:cNvSpPr/>
      </dsp:nvSpPr>
      <dsp:spPr>
        <a:xfrm>
          <a:off x="2714813" y="2127950"/>
          <a:ext cx="185361" cy="1853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426C89-0740-4883-B860-98CBE1F59E14}">
      <dsp:nvSpPr>
        <dsp:cNvPr id="0" name=""/>
        <dsp:cNvSpPr/>
      </dsp:nvSpPr>
      <dsp:spPr>
        <a:xfrm>
          <a:off x="3096357" y="1758710"/>
          <a:ext cx="423683" cy="42368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5D0563-A14F-403C-938D-A636DABB7099}">
      <dsp:nvSpPr>
        <dsp:cNvPr id="0" name=""/>
        <dsp:cNvSpPr/>
      </dsp:nvSpPr>
      <dsp:spPr>
        <a:xfrm>
          <a:off x="3519282" y="1608938"/>
          <a:ext cx="291282" cy="29128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731DF5-B037-4E45-AB0B-4E56500680E9}">
      <dsp:nvSpPr>
        <dsp:cNvPr id="0" name=""/>
        <dsp:cNvSpPr/>
      </dsp:nvSpPr>
      <dsp:spPr>
        <a:xfrm>
          <a:off x="4503326" y="388827"/>
          <a:ext cx="855455" cy="1633156"/>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E96B54-6FC8-49AC-8E9F-3302E37845D0}">
      <dsp:nvSpPr>
        <dsp:cNvPr id="0" name=""/>
        <dsp:cNvSpPr/>
      </dsp:nvSpPr>
      <dsp:spPr>
        <a:xfrm>
          <a:off x="5203244" y="388827"/>
          <a:ext cx="855455" cy="1633156"/>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5E38FA-93B9-423D-92CB-31FDB611F915}">
      <dsp:nvSpPr>
        <dsp:cNvPr id="0" name=""/>
        <dsp:cNvSpPr/>
      </dsp:nvSpPr>
      <dsp:spPr>
        <a:xfrm>
          <a:off x="6058699" y="272967"/>
          <a:ext cx="2470407" cy="198310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Cuantitativo</a:t>
          </a:r>
          <a:endParaRPr lang="es-EC" sz="2400" kern="1200" dirty="0">
            <a:solidFill>
              <a:schemeClr val="tx1"/>
            </a:solidFill>
          </a:endParaRPr>
        </a:p>
      </dsp:txBody>
      <dsp:txXfrm>
        <a:off x="6420482" y="563385"/>
        <a:ext cx="1746841" cy="1402264"/>
      </dsp:txXfrm>
    </dsp:sp>
    <dsp:sp modelId="{F54C862E-FB28-4CCB-A8AF-5BB7200A81FF}">
      <dsp:nvSpPr>
        <dsp:cNvPr id="0" name=""/>
        <dsp:cNvSpPr/>
      </dsp:nvSpPr>
      <dsp:spPr>
        <a:xfrm>
          <a:off x="6127373" y="2449712"/>
          <a:ext cx="2333059" cy="1438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es-ES" sz="4600" kern="1200" dirty="0" smtClean="0"/>
            <a:t>Enfoque </a:t>
          </a:r>
          <a:endParaRPr lang="es-EC" sz="4600" kern="1200" dirty="0"/>
        </a:p>
      </dsp:txBody>
      <dsp:txXfrm>
        <a:off x="6127373" y="2449712"/>
        <a:ext cx="2333059" cy="143871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98C53-4464-442A-B14F-992AA7C40A57}">
      <dsp:nvSpPr>
        <dsp:cNvPr id="0" name=""/>
        <dsp:cNvSpPr/>
      </dsp:nvSpPr>
      <dsp:spPr>
        <a:xfrm>
          <a:off x="415007" y="0"/>
          <a:ext cx="1392650" cy="1044487"/>
        </a:xfrm>
        <a:prstGeom prst="upArrow">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5B6584A-7500-4034-9F1A-14FB04475228}">
      <dsp:nvSpPr>
        <dsp:cNvPr id="0" name=""/>
        <dsp:cNvSpPr/>
      </dsp:nvSpPr>
      <dsp:spPr>
        <a:xfrm>
          <a:off x="1849437" y="0"/>
          <a:ext cx="3413760" cy="104448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9568" tIns="0" rIns="99568" bIns="99568" numCol="1" spcCol="1270" anchor="ctr" anchorCtr="0">
          <a:noAutofit/>
        </a:bodyPr>
        <a:lstStyle/>
        <a:p>
          <a:pPr lvl="0" algn="l"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Influye el gobierno corporativo de manera directa en la respuesta a los riesgos que las entidades presentan en sus operaciones</a:t>
          </a:r>
          <a:endParaRPr lang="es-EC" sz="1400" kern="1200" dirty="0">
            <a:latin typeface="Arial" panose="020B0604020202020204" pitchFamily="34" charset="0"/>
            <a:cs typeface="Arial" panose="020B0604020202020204" pitchFamily="34" charset="0"/>
          </a:endParaRPr>
        </a:p>
      </dsp:txBody>
      <dsp:txXfrm>
        <a:off x="1849437" y="0"/>
        <a:ext cx="3413760" cy="1044487"/>
      </dsp:txXfrm>
    </dsp:sp>
    <dsp:sp modelId="{A569B2C4-9E04-4531-8302-7A3F77CDAE37}">
      <dsp:nvSpPr>
        <dsp:cNvPr id="0" name=""/>
        <dsp:cNvSpPr/>
      </dsp:nvSpPr>
      <dsp:spPr>
        <a:xfrm>
          <a:off x="832802" y="1131528"/>
          <a:ext cx="1392650" cy="1044487"/>
        </a:xfrm>
        <a:prstGeom prst="downArrow">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2255CEF-06A1-40A8-8434-6731AB6A65E7}">
      <dsp:nvSpPr>
        <dsp:cNvPr id="0" name=""/>
        <dsp:cNvSpPr/>
      </dsp:nvSpPr>
      <dsp:spPr>
        <a:xfrm>
          <a:off x="2267232" y="1131528"/>
          <a:ext cx="3413760" cy="104448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9568" tIns="0" rIns="99568" bIns="99568" numCol="1" spcCol="1270" anchor="ctr" anchorCtr="0">
          <a:noAutofit/>
        </a:bodyPr>
        <a:lstStyle/>
        <a:p>
          <a:pPr lvl="0" algn="l"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No influye el gobierno corporativo de manera directa en la respuesta a los riesgos que las entidades presentan en sus operaciones</a:t>
          </a:r>
          <a:endParaRPr lang="es-EC" sz="1400" kern="1200" dirty="0">
            <a:latin typeface="Arial" panose="020B0604020202020204" pitchFamily="34" charset="0"/>
            <a:cs typeface="Arial" panose="020B0604020202020204" pitchFamily="34" charset="0"/>
          </a:endParaRPr>
        </a:p>
      </dsp:txBody>
      <dsp:txXfrm>
        <a:off x="2267232" y="1131528"/>
        <a:ext cx="3413760" cy="104448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5610C-51D6-4062-8B47-DCE6360A6E38}">
      <dsp:nvSpPr>
        <dsp:cNvPr id="0" name=""/>
        <dsp:cNvSpPr/>
      </dsp:nvSpPr>
      <dsp:spPr>
        <a:xfrm>
          <a:off x="132481" y="0"/>
          <a:ext cx="1273162" cy="1053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s-EC" sz="1400"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 DEL ESTUDIO</a:t>
          </a:r>
          <a:endParaRPr lang="es-EC" sz="14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132481" y="0"/>
        <a:ext cx="1273162" cy="1053513"/>
      </dsp:txXfrm>
    </dsp:sp>
    <dsp:sp modelId="{BE8110D6-8DA0-4CB6-A3E5-126C83AAB0E7}">
      <dsp:nvSpPr>
        <dsp:cNvPr id="0" name=""/>
        <dsp:cNvSpPr/>
      </dsp:nvSpPr>
      <dsp:spPr>
        <a:xfrm>
          <a:off x="2331185" y="145191"/>
          <a:ext cx="439248" cy="494516"/>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E226C9-617A-453B-8040-AB862740E940}">
      <dsp:nvSpPr>
        <dsp:cNvPr id="0" name=""/>
        <dsp:cNvSpPr/>
      </dsp:nvSpPr>
      <dsp:spPr>
        <a:xfrm>
          <a:off x="2909823" y="110545"/>
          <a:ext cx="2081564" cy="51198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Enfoque sistemático</a:t>
          </a:r>
          <a:endParaRPr lang="es-EC" sz="1400" kern="1200" dirty="0">
            <a:latin typeface="Arial" panose="020B0604020202020204" pitchFamily="34" charset="0"/>
            <a:cs typeface="Arial" panose="020B0604020202020204" pitchFamily="34" charset="0"/>
          </a:endParaRPr>
        </a:p>
      </dsp:txBody>
      <dsp:txXfrm>
        <a:off x="2909823" y="110545"/>
        <a:ext cx="2081564" cy="511982"/>
      </dsp:txXfrm>
    </dsp:sp>
    <dsp:sp modelId="{F2A93225-2202-45BD-888E-50FFAE35BE7E}">
      <dsp:nvSpPr>
        <dsp:cNvPr id="0" name=""/>
        <dsp:cNvSpPr/>
      </dsp:nvSpPr>
      <dsp:spPr>
        <a:xfrm>
          <a:off x="173151" y="906007"/>
          <a:ext cx="1273162" cy="855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s-EC" sz="1400"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 GENERAL</a:t>
          </a:r>
          <a:endParaRPr lang="es-EC" sz="14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173151" y="906007"/>
        <a:ext cx="1273162" cy="855592"/>
      </dsp:txXfrm>
    </dsp:sp>
    <dsp:sp modelId="{C105EDE0-DB17-432D-BEFE-43D70A5D8BE9}">
      <dsp:nvSpPr>
        <dsp:cNvPr id="0" name=""/>
        <dsp:cNvSpPr/>
      </dsp:nvSpPr>
      <dsp:spPr>
        <a:xfrm>
          <a:off x="2261775" y="1003304"/>
          <a:ext cx="424845" cy="762826"/>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2DA0F5-E03E-4B6A-9889-8187E5191D3B}">
      <dsp:nvSpPr>
        <dsp:cNvPr id="0" name=""/>
        <dsp:cNvSpPr/>
      </dsp:nvSpPr>
      <dsp:spPr>
        <a:xfrm>
          <a:off x="2811192" y="892340"/>
          <a:ext cx="5973783" cy="932284"/>
        </a:xfrm>
        <a:prstGeom prst="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10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Determinar la relación del gobierno corporativo y el riesgo financiero en las cooperativas de ahorro y crédito del segmento uno a través los principales indicadores del sector financiero popular y solidario.</a:t>
          </a:r>
          <a:endParaRPr lang="es-EC" sz="1400" kern="1200" dirty="0">
            <a:latin typeface="Arial" panose="020B0604020202020204" pitchFamily="34" charset="0"/>
            <a:cs typeface="Arial" panose="020B0604020202020204" pitchFamily="34" charset="0"/>
          </a:endParaRPr>
        </a:p>
      </dsp:txBody>
      <dsp:txXfrm>
        <a:off x="2811192" y="892340"/>
        <a:ext cx="5973783" cy="932284"/>
      </dsp:txXfrm>
    </dsp:sp>
    <dsp:sp modelId="{A7EF6AB5-BF16-4722-8CED-8A6190B86C94}">
      <dsp:nvSpPr>
        <dsp:cNvPr id="0" name=""/>
        <dsp:cNvSpPr/>
      </dsp:nvSpPr>
      <dsp:spPr>
        <a:xfrm>
          <a:off x="81116" y="3431085"/>
          <a:ext cx="1273162" cy="667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s-EC" sz="1400"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ESPECÍFICOS</a:t>
          </a:r>
          <a:endParaRPr lang="es-EC" sz="14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81116" y="3431085"/>
        <a:ext cx="1273162" cy="667038"/>
      </dsp:txXfrm>
    </dsp:sp>
    <dsp:sp modelId="{75CC7BC7-A355-45EF-BFC1-315AA4589F46}">
      <dsp:nvSpPr>
        <dsp:cNvPr id="0" name=""/>
        <dsp:cNvSpPr/>
      </dsp:nvSpPr>
      <dsp:spPr>
        <a:xfrm>
          <a:off x="2261775" y="2031545"/>
          <a:ext cx="439248" cy="3523430"/>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8FB472-0FAF-4D0B-91DE-3A7478958619}">
      <dsp:nvSpPr>
        <dsp:cNvPr id="0" name=""/>
        <dsp:cNvSpPr/>
      </dsp:nvSpPr>
      <dsp:spPr>
        <a:xfrm>
          <a:off x="2811192" y="2108972"/>
          <a:ext cx="5973783" cy="3321502"/>
        </a:xfrm>
        <a:prstGeom prst="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10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Determinar las principales teorías de soporte y el estado actual del gobierno corporativo en el país que ayudaran al desarrollo de la investigación.</a:t>
          </a:r>
          <a:endParaRPr lang="es-EC" sz="1600" kern="1200" dirty="0">
            <a:latin typeface="Arial" panose="020B0604020202020204" pitchFamily="34" charset="0"/>
            <a:cs typeface="Arial" panose="020B0604020202020204" pitchFamily="34" charset="0"/>
          </a:endParaRPr>
        </a:p>
        <a:p>
          <a:pPr marL="171450" lvl="1" indent="-171450" algn="l" defTabSz="711200">
            <a:lnSpc>
              <a:spcPct val="10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Identificar la existencia del gobierno corporativo en las COAC’s a través de la realización de la encuesta sobre los lineamientos para un código latinoamericano de gobierno corporativo y las fluctuaciones de sus principales indicadores financieros.</a:t>
          </a:r>
          <a:endParaRPr lang="es-EC" sz="1600" kern="1200" dirty="0">
            <a:latin typeface="Arial" panose="020B0604020202020204" pitchFamily="34" charset="0"/>
            <a:cs typeface="Arial" panose="020B0604020202020204" pitchFamily="34" charset="0"/>
          </a:endParaRPr>
        </a:p>
        <a:p>
          <a:pPr marL="171450" lvl="1" indent="-171450" algn="l" defTabSz="711200">
            <a:lnSpc>
              <a:spcPct val="10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Analizar los tres principales órganos internos de una cooperativa en las cinco grandes áreas de gobierno corporativo para dar respuesta a sus riesgos financieros.</a:t>
          </a:r>
          <a:endParaRPr lang="es-EC" sz="1600" kern="1200" dirty="0">
            <a:latin typeface="Arial" panose="020B0604020202020204" pitchFamily="34" charset="0"/>
            <a:cs typeface="Arial" panose="020B0604020202020204" pitchFamily="34" charset="0"/>
          </a:endParaRPr>
        </a:p>
        <a:p>
          <a:pPr marL="171450" lvl="1" indent="-171450" algn="l" defTabSz="711200">
            <a:lnSpc>
              <a:spcPct val="10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Proponer la implementación de los lineamientos para un código latinoamericano de gobierno corporativo para disminuir el riesgo financiero en las cooperativas de ahorro y crédito. </a:t>
          </a:r>
          <a:endParaRPr lang="es-EC" sz="1600" kern="1200" dirty="0">
            <a:latin typeface="Arial" panose="020B0604020202020204" pitchFamily="34" charset="0"/>
            <a:cs typeface="Arial" panose="020B0604020202020204" pitchFamily="34" charset="0"/>
          </a:endParaRPr>
        </a:p>
      </dsp:txBody>
      <dsp:txXfrm>
        <a:off x="2811192" y="2108972"/>
        <a:ext cx="5973783" cy="332150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6A135-3045-4231-BE8B-B8A0ED5B87AF}">
      <dsp:nvSpPr>
        <dsp:cNvPr id="0" name=""/>
        <dsp:cNvSpPr/>
      </dsp:nvSpPr>
      <dsp:spPr>
        <a:xfrm>
          <a:off x="259228" y="0"/>
          <a:ext cx="7834470" cy="4896544"/>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76789D-86C2-4141-B0F2-B920C2B7589F}">
      <dsp:nvSpPr>
        <dsp:cNvPr id="0" name=""/>
        <dsp:cNvSpPr/>
      </dsp:nvSpPr>
      <dsp:spPr>
        <a:xfrm>
          <a:off x="1254206" y="3379594"/>
          <a:ext cx="203696" cy="20369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E23DD3-D752-4D8F-8C9F-B4EA16BC07F6}">
      <dsp:nvSpPr>
        <dsp:cNvPr id="0" name=""/>
        <dsp:cNvSpPr/>
      </dsp:nvSpPr>
      <dsp:spPr>
        <a:xfrm>
          <a:off x="1356054" y="3481442"/>
          <a:ext cx="1825431" cy="1415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34" tIns="0" rIns="0" bIns="0" numCol="1" spcCol="1270" anchor="t" anchorCtr="0">
          <a:noAutofit/>
        </a:bodyPr>
        <a:lstStyle/>
        <a:p>
          <a:pPr lvl="0" algn="l"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Lineamientos del Banco de Desarrollo de América Latina</a:t>
          </a:r>
          <a:endParaRPr lang="es-EC" sz="1600" kern="1200" dirty="0">
            <a:latin typeface="Arial" panose="020B0604020202020204" pitchFamily="34" charset="0"/>
            <a:cs typeface="Arial" panose="020B0604020202020204" pitchFamily="34" charset="0"/>
          </a:endParaRPr>
        </a:p>
      </dsp:txBody>
      <dsp:txXfrm>
        <a:off x="1356054" y="3481442"/>
        <a:ext cx="1825431" cy="1415101"/>
      </dsp:txXfrm>
    </dsp:sp>
    <dsp:sp modelId="{14A20233-537B-4091-AF5E-8A7CEE9F01D8}">
      <dsp:nvSpPr>
        <dsp:cNvPr id="0" name=""/>
        <dsp:cNvSpPr/>
      </dsp:nvSpPr>
      <dsp:spPr>
        <a:xfrm>
          <a:off x="3052217" y="2048714"/>
          <a:ext cx="368220" cy="368220"/>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39151-8C11-4538-A4BF-CE50B6BAB3BA}">
      <dsp:nvSpPr>
        <dsp:cNvPr id="0" name=""/>
        <dsp:cNvSpPr/>
      </dsp:nvSpPr>
      <dsp:spPr>
        <a:xfrm>
          <a:off x="3236327" y="2232824"/>
          <a:ext cx="1880272" cy="2663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112" tIns="0" rIns="0" bIns="0" numCol="1" spcCol="1270" anchor="t" anchorCtr="0">
          <a:noAutofit/>
        </a:bodyPr>
        <a:lstStyle/>
        <a:p>
          <a:pPr lvl="0" algn="l"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Modelo CAF </a:t>
          </a:r>
        </a:p>
        <a:p>
          <a:pPr lvl="0" algn="l"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(Corporación Andina de Fomento)</a:t>
          </a:r>
          <a:endParaRPr lang="es-EC" sz="1600" kern="1200" dirty="0">
            <a:latin typeface="Arial" panose="020B0604020202020204" pitchFamily="34" charset="0"/>
            <a:cs typeface="Arial" panose="020B0604020202020204" pitchFamily="34" charset="0"/>
          </a:endParaRPr>
        </a:p>
      </dsp:txBody>
      <dsp:txXfrm>
        <a:off x="3236327" y="2232824"/>
        <a:ext cx="1880272" cy="2663719"/>
      </dsp:txXfrm>
    </dsp:sp>
    <dsp:sp modelId="{9A03EAF4-2E4E-4E42-AF06-C040A91EBD60}">
      <dsp:nvSpPr>
        <dsp:cNvPr id="0" name=""/>
        <dsp:cNvSpPr/>
      </dsp:nvSpPr>
      <dsp:spPr>
        <a:xfrm>
          <a:off x="5214531" y="1238825"/>
          <a:ext cx="509240" cy="509240"/>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79C57E-75E6-45A5-8BD7-51F3C47B842C}">
      <dsp:nvSpPr>
        <dsp:cNvPr id="0" name=""/>
        <dsp:cNvSpPr/>
      </dsp:nvSpPr>
      <dsp:spPr>
        <a:xfrm>
          <a:off x="5469151" y="1493445"/>
          <a:ext cx="1880272" cy="3403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836" tIns="0" rIns="0" bIns="0" numCol="1" spcCol="1270" anchor="t" anchorCtr="0">
          <a:noAutofit/>
        </a:bodyPr>
        <a:lstStyle/>
        <a:p>
          <a:pPr lvl="0" algn="l"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51 medidas</a:t>
          </a:r>
        </a:p>
        <a:p>
          <a:pPr lvl="0" algn="l"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5 áreas</a:t>
          </a:r>
        </a:p>
        <a:p>
          <a:pPr lvl="0" algn="l"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133 recomendaciones</a:t>
          </a:r>
          <a:endParaRPr lang="es-EC" sz="1600" kern="1200" dirty="0">
            <a:latin typeface="Arial" panose="020B0604020202020204" pitchFamily="34" charset="0"/>
            <a:cs typeface="Arial" panose="020B0604020202020204" pitchFamily="34" charset="0"/>
          </a:endParaRPr>
        </a:p>
      </dsp:txBody>
      <dsp:txXfrm>
        <a:off x="5469151" y="1493445"/>
        <a:ext cx="1880272" cy="34030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E21FE-0251-4A51-9A44-7C000987E992}">
      <dsp:nvSpPr>
        <dsp:cNvPr id="0" name=""/>
        <dsp:cNvSpPr/>
      </dsp:nvSpPr>
      <dsp:spPr>
        <a:xfrm>
          <a:off x="1063" y="0"/>
          <a:ext cx="2765185" cy="5328591"/>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latin typeface="Arial" panose="020B0604020202020204" pitchFamily="34" charset="0"/>
              <a:cs typeface="Arial" panose="020B0604020202020204" pitchFamily="34" charset="0"/>
            </a:rPr>
            <a:t>TEORÍA DE AGENCIA</a:t>
          </a:r>
          <a:endParaRPr lang="es-EC" sz="2400" kern="1200" dirty="0">
            <a:latin typeface="Arial" panose="020B0604020202020204" pitchFamily="34" charset="0"/>
            <a:cs typeface="Arial" panose="020B0604020202020204" pitchFamily="34" charset="0"/>
          </a:endParaRPr>
        </a:p>
      </dsp:txBody>
      <dsp:txXfrm>
        <a:off x="1063" y="0"/>
        <a:ext cx="2765185" cy="1598577"/>
      </dsp:txXfrm>
    </dsp:sp>
    <dsp:sp modelId="{E836FF16-6262-4C91-AF80-BA399CEDA2D8}">
      <dsp:nvSpPr>
        <dsp:cNvPr id="0" name=""/>
        <dsp:cNvSpPr/>
      </dsp:nvSpPr>
      <dsp:spPr>
        <a:xfrm>
          <a:off x="277582" y="1600138"/>
          <a:ext cx="2212148" cy="1606643"/>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Fue definido en el siglo XVIII por Adam Smith.</a:t>
          </a:r>
          <a:endParaRPr lang="es-EC" sz="1600" kern="1200" dirty="0">
            <a:latin typeface="Arial" panose="020B0604020202020204" pitchFamily="34" charset="0"/>
            <a:cs typeface="Arial" panose="020B0604020202020204" pitchFamily="34" charset="0"/>
          </a:endParaRPr>
        </a:p>
      </dsp:txBody>
      <dsp:txXfrm>
        <a:off x="324639" y="1647195"/>
        <a:ext cx="2118034" cy="1512529"/>
      </dsp:txXfrm>
    </dsp:sp>
    <dsp:sp modelId="{899882DA-28BA-47BC-937B-DB15D04FAFAB}">
      <dsp:nvSpPr>
        <dsp:cNvPr id="0" name=""/>
        <dsp:cNvSpPr/>
      </dsp:nvSpPr>
      <dsp:spPr>
        <a:xfrm>
          <a:off x="277582" y="3453957"/>
          <a:ext cx="2212148" cy="1606643"/>
        </a:xfrm>
        <a:prstGeom prst="roundRect">
          <a:avLst>
            <a:gd name="adj" fmla="val 10000"/>
          </a:avLst>
        </a:prstGeom>
        <a:gradFill rotWithShape="0">
          <a:gsLst>
            <a:gs pos="0">
              <a:schemeClr val="accent5">
                <a:hueOff val="-1986775"/>
                <a:satOff val="7962"/>
                <a:lumOff val="1726"/>
                <a:alphaOff val="0"/>
                <a:tint val="50000"/>
                <a:satMod val="300000"/>
              </a:schemeClr>
            </a:gs>
            <a:gs pos="35000">
              <a:schemeClr val="accent5">
                <a:hueOff val="-1986775"/>
                <a:satOff val="7962"/>
                <a:lumOff val="1726"/>
                <a:alphaOff val="0"/>
                <a:tint val="37000"/>
                <a:satMod val="300000"/>
              </a:schemeClr>
            </a:gs>
            <a:gs pos="100000">
              <a:schemeClr val="accent5">
                <a:hueOff val="-1986775"/>
                <a:satOff val="7962"/>
                <a:lumOff val="17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Agente no cumple con disposiciones del principal</a:t>
          </a:r>
          <a:endParaRPr lang="es-EC" sz="1600" kern="1200" dirty="0">
            <a:latin typeface="Arial" panose="020B0604020202020204" pitchFamily="34" charset="0"/>
            <a:cs typeface="Arial" panose="020B0604020202020204" pitchFamily="34" charset="0"/>
          </a:endParaRPr>
        </a:p>
      </dsp:txBody>
      <dsp:txXfrm>
        <a:off x="324639" y="3501014"/>
        <a:ext cx="2118034" cy="1512529"/>
      </dsp:txXfrm>
    </dsp:sp>
    <dsp:sp modelId="{C111A868-79EA-472F-B6C2-218A9B800677}">
      <dsp:nvSpPr>
        <dsp:cNvPr id="0" name=""/>
        <dsp:cNvSpPr/>
      </dsp:nvSpPr>
      <dsp:spPr>
        <a:xfrm>
          <a:off x="2973637" y="0"/>
          <a:ext cx="2765185" cy="5328591"/>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latin typeface="Arial" panose="020B0604020202020204" pitchFamily="34" charset="0"/>
              <a:cs typeface="Arial" panose="020B0604020202020204" pitchFamily="34" charset="0"/>
            </a:rPr>
            <a:t>TEORÍA STEWARDSHIP</a:t>
          </a:r>
          <a:endParaRPr lang="es-EC" sz="2400" kern="1200" dirty="0">
            <a:latin typeface="Arial" panose="020B0604020202020204" pitchFamily="34" charset="0"/>
            <a:cs typeface="Arial" panose="020B0604020202020204" pitchFamily="34" charset="0"/>
          </a:endParaRPr>
        </a:p>
      </dsp:txBody>
      <dsp:txXfrm>
        <a:off x="2973637" y="0"/>
        <a:ext cx="2765185" cy="1598577"/>
      </dsp:txXfrm>
    </dsp:sp>
    <dsp:sp modelId="{03104D4D-4635-4237-BF8B-83ED9997C1D6}">
      <dsp:nvSpPr>
        <dsp:cNvPr id="0" name=""/>
        <dsp:cNvSpPr/>
      </dsp:nvSpPr>
      <dsp:spPr>
        <a:xfrm>
          <a:off x="3250155" y="1600138"/>
          <a:ext cx="2212148" cy="1606643"/>
        </a:xfrm>
        <a:prstGeom prst="roundRect">
          <a:avLst>
            <a:gd name="adj" fmla="val 10000"/>
          </a:avLst>
        </a:prstGeom>
        <a:gradFill rotWithShape="0">
          <a:gsLst>
            <a:gs pos="0">
              <a:schemeClr val="accent5">
                <a:hueOff val="-3973551"/>
                <a:satOff val="15924"/>
                <a:lumOff val="3451"/>
                <a:alphaOff val="0"/>
                <a:tint val="50000"/>
                <a:satMod val="300000"/>
              </a:schemeClr>
            </a:gs>
            <a:gs pos="35000">
              <a:schemeClr val="accent5">
                <a:hueOff val="-3973551"/>
                <a:satOff val="15924"/>
                <a:lumOff val="3451"/>
                <a:alphaOff val="0"/>
                <a:tint val="37000"/>
                <a:satMod val="300000"/>
              </a:schemeClr>
            </a:gs>
            <a:gs pos="100000">
              <a:schemeClr val="accent5">
                <a:hueOff val="-3973551"/>
                <a:satOff val="15924"/>
                <a:lumOff val="345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Se desarrolla en los años 60 con </a:t>
          </a:r>
          <a:r>
            <a:rPr lang="es-EC" sz="1600" kern="1200" dirty="0" err="1" smtClean="0">
              <a:latin typeface="Arial" panose="020B0604020202020204" pitchFamily="34" charset="0"/>
              <a:cs typeface="Arial" panose="020B0604020202020204" pitchFamily="34" charset="0"/>
            </a:rPr>
            <a:t>McGragor</a:t>
          </a:r>
          <a:r>
            <a:rPr lang="es-EC" sz="1600" kern="1200" dirty="0" smtClean="0">
              <a:latin typeface="Arial" panose="020B0604020202020204" pitchFamily="34" charset="0"/>
              <a:cs typeface="Arial" panose="020B0604020202020204" pitchFamily="34" charset="0"/>
            </a:rPr>
            <a:t>: teorías de la motivación del trabajo.</a:t>
          </a:r>
          <a:endParaRPr lang="es-EC" sz="1600" kern="1200" dirty="0">
            <a:latin typeface="Arial" panose="020B0604020202020204" pitchFamily="34" charset="0"/>
            <a:cs typeface="Arial" panose="020B0604020202020204" pitchFamily="34" charset="0"/>
          </a:endParaRPr>
        </a:p>
      </dsp:txBody>
      <dsp:txXfrm>
        <a:off x="3297212" y="1647195"/>
        <a:ext cx="2118034" cy="1512529"/>
      </dsp:txXfrm>
    </dsp:sp>
    <dsp:sp modelId="{CFE3D824-F828-421B-A3AD-1A5ED134C21A}">
      <dsp:nvSpPr>
        <dsp:cNvPr id="0" name=""/>
        <dsp:cNvSpPr/>
      </dsp:nvSpPr>
      <dsp:spPr>
        <a:xfrm>
          <a:off x="3250155" y="3453957"/>
          <a:ext cx="2212148" cy="1606643"/>
        </a:xfrm>
        <a:prstGeom prst="roundRect">
          <a:avLst>
            <a:gd name="adj" fmla="val 10000"/>
          </a:avLst>
        </a:prstGeom>
        <a:gradFill rotWithShape="0">
          <a:gsLst>
            <a:gs pos="0">
              <a:schemeClr val="accent5">
                <a:hueOff val="-5960326"/>
                <a:satOff val="23887"/>
                <a:lumOff val="5177"/>
                <a:alphaOff val="0"/>
                <a:tint val="50000"/>
                <a:satMod val="300000"/>
              </a:schemeClr>
            </a:gs>
            <a:gs pos="35000">
              <a:schemeClr val="accent5">
                <a:hueOff val="-5960326"/>
                <a:satOff val="23887"/>
                <a:lumOff val="5177"/>
                <a:alphaOff val="0"/>
                <a:tint val="37000"/>
                <a:satMod val="300000"/>
              </a:schemeClr>
            </a:gs>
            <a:gs pos="100000">
              <a:schemeClr val="accent5">
                <a:hueOff val="-5960326"/>
                <a:satOff val="23887"/>
                <a:lumOff val="51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Trabajo conjunto hacia los objetivos organizacionales evitando incentivos y monitoreo de trabajo</a:t>
          </a:r>
          <a:endParaRPr lang="es-EC" sz="1600" kern="1200" dirty="0">
            <a:latin typeface="Arial" panose="020B0604020202020204" pitchFamily="34" charset="0"/>
            <a:cs typeface="Arial" panose="020B0604020202020204" pitchFamily="34" charset="0"/>
          </a:endParaRPr>
        </a:p>
      </dsp:txBody>
      <dsp:txXfrm>
        <a:off x="3297212" y="3501014"/>
        <a:ext cx="2118034" cy="1512529"/>
      </dsp:txXfrm>
    </dsp:sp>
    <dsp:sp modelId="{FC545DF4-02E3-45B4-A7B9-CEBD2A700D1B}">
      <dsp:nvSpPr>
        <dsp:cNvPr id="0" name=""/>
        <dsp:cNvSpPr/>
      </dsp:nvSpPr>
      <dsp:spPr>
        <a:xfrm>
          <a:off x="5946211" y="0"/>
          <a:ext cx="2765185" cy="5328591"/>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latin typeface="Arial" panose="020B0604020202020204" pitchFamily="34" charset="0"/>
              <a:cs typeface="Arial" panose="020B0604020202020204" pitchFamily="34" charset="0"/>
            </a:rPr>
            <a:t>TEORÍA STAKEHOLDERS</a:t>
          </a:r>
          <a:endParaRPr lang="es-EC" sz="2400" kern="1200" dirty="0">
            <a:latin typeface="Arial" panose="020B0604020202020204" pitchFamily="34" charset="0"/>
            <a:cs typeface="Arial" panose="020B0604020202020204" pitchFamily="34" charset="0"/>
          </a:endParaRPr>
        </a:p>
      </dsp:txBody>
      <dsp:txXfrm>
        <a:off x="5946211" y="0"/>
        <a:ext cx="2765185" cy="1598577"/>
      </dsp:txXfrm>
    </dsp:sp>
    <dsp:sp modelId="{C4122B35-FA6F-4087-AF1A-BAEAD7B4AC57}">
      <dsp:nvSpPr>
        <dsp:cNvPr id="0" name=""/>
        <dsp:cNvSpPr/>
      </dsp:nvSpPr>
      <dsp:spPr>
        <a:xfrm>
          <a:off x="6222729" y="1600138"/>
          <a:ext cx="2212148" cy="1606643"/>
        </a:xfrm>
        <a:prstGeom prst="roundRect">
          <a:avLst>
            <a:gd name="adj" fmla="val 10000"/>
          </a:avLst>
        </a:prstGeom>
        <a:gradFill rotWithShape="0">
          <a:gsLst>
            <a:gs pos="0">
              <a:schemeClr val="accent5">
                <a:hueOff val="-7947101"/>
                <a:satOff val="31849"/>
                <a:lumOff val="6902"/>
                <a:alphaOff val="0"/>
                <a:tint val="50000"/>
                <a:satMod val="300000"/>
              </a:schemeClr>
            </a:gs>
            <a:gs pos="35000">
              <a:schemeClr val="accent5">
                <a:hueOff val="-7947101"/>
                <a:satOff val="31849"/>
                <a:lumOff val="6902"/>
                <a:alphaOff val="0"/>
                <a:tint val="37000"/>
                <a:satMod val="300000"/>
              </a:schemeClr>
            </a:gs>
            <a:gs pos="100000">
              <a:schemeClr val="accent5">
                <a:hueOff val="-7947101"/>
                <a:satOff val="31849"/>
                <a:lumOff val="69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Fue desarrollada por Freeman en 1984 basada en responsabilidad corporativa con todos sus grupos de interés.</a:t>
          </a:r>
          <a:endParaRPr lang="es-EC" sz="1600" kern="1200" dirty="0">
            <a:latin typeface="Arial" panose="020B0604020202020204" pitchFamily="34" charset="0"/>
            <a:cs typeface="Arial" panose="020B0604020202020204" pitchFamily="34" charset="0"/>
          </a:endParaRPr>
        </a:p>
      </dsp:txBody>
      <dsp:txXfrm>
        <a:off x="6269786" y="1647195"/>
        <a:ext cx="2118034" cy="1512529"/>
      </dsp:txXfrm>
    </dsp:sp>
    <dsp:sp modelId="{5DB57C17-35DB-4C29-9466-AF8025C574F3}">
      <dsp:nvSpPr>
        <dsp:cNvPr id="0" name=""/>
        <dsp:cNvSpPr/>
      </dsp:nvSpPr>
      <dsp:spPr>
        <a:xfrm>
          <a:off x="6222729" y="3453957"/>
          <a:ext cx="2212148" cy="1606643"/>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Genera identidad cooperativa  al considerar sus grupos de interés en conjunto</a:t>
          </a:r>
          <a:endParaRPr lang="es-EC" sz="1600" kern="1200" dirty="0">
            <a:latin typeface="Arial" panose="020B0604020202020204" pitchFamily="34" charset="0"/>
            <a:cs typeface="Arial" panose="020B0604020202020204" pitchFamily="34" charset="0"/>
          </a:endParaRPr>
        </a:p>
      </dsp:txBody>
      <dsp:txXfrm>
        <a:off x="6269786" y="3501014"/>
        <a:ext cx="2118034" cy="15125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E21FE-0251-4A51-9A44-7C000987E992}">
      <dsp:nvSpPr>
        <dsp:cNvPr id="0" name=""/>
        <dsp:cNvSpPr/>
      </dsp:nvSpPr>
      <dsp:spPr>
        <a:xfrm>
          <a:off x="1072" y="0"/>
          <a:ext cx="2788039" cy="5535546"/>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latin typeface="Arial" panose="020B0604020202020204" pitchFamily="34" charset="0"/>
              <a:cs typeface="Arial" panose="020B0604020202020204" pitchFamily="34" charset="0"/>
            </a:rPr>
            <a:t>TEORÍA DE LOS COSTOS DE TRANSACCIÓN</a:t>
          </a:r>
          <a:endParaRPr lang="es-EC" sz="2400" kern="1200" dirty="0">
            <a:latin typeface="Arial" panose="020B0604020202020204" pitchFamily="34" charset="0"/>
            <a:cs typeface="Arial" panose="020B0604020202020204" pitchFamily="34" charset="0"/>
          </a:endParaRPr>
        </a:p>
      </dsp:txBody>
      <dsp:txXfrm>
        <a:off x="1072" y="0"/>
        <a:ext cx="2788039" cy="1660663"/>
      </dsp:txXfrm>
    </dsp:sp>
    <dsp:sp modelId="{E836FF16-6262-4C91-AF80-BA399CEDA2D8}">
      <dsp:nvSpPr>
        <dsp:cNvPr id="0" name=""/>
        <dsp:cNvSpPr/>
      </dsp:nvSpPr>
      <dsp:spPr>
        <a:xfrm>
          <a:off x="244680" y="1662230"/>
          <a:ext cx="2300823" cy="1470488"/>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l"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Ronald </a:t>
          </a:r>
          <a:r>
            <a:rPr lang="es-EC" sz="1400" kern="1200" dirty="0" err="1" smtClean="0">
              <a:latin typeface="Arial" panose="020B0604020202020204" pitchFamily="34" charset="0"/>
              <a:cs typeface="Arial" panose="020B0604020202020204" pitchFamily="34" charset="0"/>
            </a:rPr>
            <a:t>Coase</a:t>
          </a:r>
          <a:r>
            <a:rPr lang="es-EC" sz="1400" kern="1200" dirty="0" smtClean="0">
              <a:latin typeface="Arial" panose="020B0604020202020204" pitchFamily="34" charset="0"/>
              <a:cs typeface="Arial" panose="020B0604020202020204" pitchFamily="34" charset="0"/>
            </a:rPr>
            <a:t> en 1937: mecanismos de precios.</a:t>
          </a:r>
        </a:p>
        <a:p>
          <a:pPr lvl="0" algn="l"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Desarrollada por </a:t>
          </a:r>
          <a:r>
            <a:rPr lang="es-EC" sz="1400" kern="1200" dirty="0" err="1" smtClean="0">
              <a:latin typeface="Arial" panose="020B0604020202020204" pitchFamily="34" charset="0"/>
              <a:cs typeface="Arial" panose="020B0604020202020204" pitchFamily="34" charset="0"/>
            </a:rPr>
            <a:t>March</a:t>
          </a:r>
          <a:r>
            <a:rPr lang="es-EC" sz="1400" kern="1200" dirty="0" smtClean="0">
              <a:latin typeface="Arial" panose="020B0604020202020204" pitchFamily="34" charset="0"/>
              <a:cs typeface="Arial" panose="020B0604020202020204" pitchFamily="34" charset="0"/>
            </a:rPr>
            <a:t> en 1963.</a:t>
          </a:r>
        </a:p>
        <a:p>
          <a:pPr lvl="0" algn="l"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Académicamente por </a:t>
          </a:r>
          <a:r>
            <a:rPr lang="es-EC" sz="1400" kern="1200" dirty="0" err="1" smtClean="0">
              <a:latin typeface="Arial" panose="020B0604020202020204" pitchFamily="34" charset="0"/>
              <a:cs typeface="Arial" panose="020B0604020202020204" pitchFamily="34" charset="0"/>
            </a:rPr>
            <a:t>Willliamson</a:t>
          </a:r>
          <a:r>
            <a:rPr lang="es-EC" sz="1400" kern="1200" dirty="0" smtClean="0">
              <a:latin typeface="Arial" panose="020B0604020202020204" pitchFamily="34" charset="0"/>
              <a:cs typeface="Arial" panose="020B0604020202020204" pitchFamily="34" charset="0"/>
            </a:rPr>
            <a:t> en 1996.</a:t>
          </a:r>
          <a:endParaRPr lang="es-EC" sz="1400" kern="1200" dirty="0">
            <a:latin typeface="Arial" panose="020B0604020202020204" pitchFamily="34" charset="0"/>
            <a:cs typeface="Arial" panose="020B0604020202020204" pitchFamily="34" charset="0"/>
          </a:endParaRPr>
        </a:p>
      </dsp:txBody>
      <dsp:txXfrm>
        <a:off x="287749" y="1705299"/>
        <a:ext cx="2214685" cy="1384350"/>
      </dsp:txXfrm>
    </dsp:sp>
    <dsp:sp modelId="{899882DA-28BA-47BC-937B-DB15D04FAFAB}">
      <dsp:nvSpPr>
        <dsp:cNvPr id="0" name=""/>
        <dsp:cNvSpPr/>
      </dsp:nvSpPr>
      <dsp:spPr>
        <a:xfrm>
          <a:off x="279876" y="3415983"/>
          <a:ext cx="2230431" cy="1841217"/>
        </a:xfrm>
        <a:prstGeom prst="roundRect">
          <a:avLst>
            <a:gd name="adj" fmla="val 10000"/>
          </a:avLst>
        </a:prstGeom>
        <a:gradFill rotWithShape="0">
          <a:gsLst>
            <a:gs pos="0">
              <a:schemeClr val="accent5">
                <a:hueOff val="-1986775"/>
                <a:satOff val="7962"/>
                <a:lumOff val="1726"/>
                <a:alphaOff val="0"/>
                <a:tint val="50000"/>
                <a:satMod val="300000"/>
              </a:schemeClr>
            </a:gs>
            <a:gs pos="35000">
              <a:schemeClr val="accent5">
                <a:hueOff val="-1986775"/>
                <a:satOff val="7962"/>
                <a:lumOff val="1726"/>
                <a:alphaOff val="0"/>
                <a:tint val="37000"/>
                <a:satMod val="300000"/>
              </a:schemeClr>
            </a:gs>
            <a:gs pos="100000">
              <a:schemeClr val="accent5">
                <a:hueOff val="-1986775"/>
                <a:satOff val="7962"/>
                <a:lumOff val="17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Capacidad de optimizar los recursos generando un mayor valor a través de un menor costo.</a:t>
          </a:r>
          <a:endParaRPr lang="es-EC" sz="1400" kern="1200" dirty="0">
            <a:latin typeface="Arial" panose="020B0604020202020204" pitchFamily="34" charset="0"/>
            <a:cs typeface="Arial" panose="020B0604020202020204" pitchFamily="34" charset="0"/>
          </a:endParaRPr>
        </a:p>
      </dsp:txBody>
      <dsp:txXfrm>
        <a:off x="333803" y="3469910"/>
        <a:ext cx="2122577" cy="1733363"/>
      </dsp:txXfrm>
    </dsp:sp>
    <dsp:sp modelId="{C111A868-79EA-472F-B6C2-218A9B800677}">
      <dsp:nvSpPr>
        <dsp:cNvPr id="0" name=""/>
        <dsp:cNvSpPr/>
      </dsp:nvSpPr>
      <dsp:spPr>
        <a:xfrm>
          <a:off x="2998214" y="0"/>
          <a:ext cx="2788039" cy="5535546"/>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latin typeface="Arial" panose="020B0604020202020204" pitchFamily="34" charset="0"/>
              <a:cs typeface="Arial" panose="020B0604020202020204" pitchFamily="34" charset="0"/>
            </a:rPr>
            <a:t>TEORÍA ASIMETRÍA DE LA INFORMACIÓN</a:t>
          </a:r>
          <a:endParaRPr lang="es-EC" sz="2400" kern="1200" dirty="0">
            <a:latin typeface="Arial" panose="020B0604020202020204" pitchFamily="34" charset="0"/>
            <a:cs typeface="Arial" panose="020B0604020202020204" pitchFamily="34" charset="0"/>
          </a:endParaRPr>
        </a:p>
      </dsp:txBody>
      <dsp:txXfrm>
        <a:off x="2998214" y="0"/>
        <a:ext cx="2788039" cy="1660663"/>
      </dsp:txXfrm>
    </dsp:sp>
    <dsp:sp modelId="{03104D4D-4635-4237-BF8B-83ED9997C1D6}">
      <dsp:nvSpPr>
        <dsp:cNvPr id="0" name=""/>
        <dsp:cNvSpPr/>
      </dsp:nvSpPr>
      <dsp:spPr>
        <a:xfrm>
          <a:off x="3277018" y="1662285"/>
          <a:ext cx="2230431" cy="1669042"/>
        </a:xfrm>
        <a:prstGeom prst="roundRect">
          <a:avLst>
            <a:gd name="adj" fmla="val 10000"/>
          </a:avLst>
        </a:prstGeom>
        <a:gradFill rotWithShape="0">
          <a:gsLst>
            <a:gs pos="0">
              <a:schemeClr val="accent5">
                <a:hueOff val="-3973551"/>
                <a:satOff val="15924"/>
                <a:lumOff val="3451"/>
                <a:alphaOff val="0"/>
                <a:tint val="50000"/>
                <a:satMod val="300000"/>
              </a:schemeClr>
            </a:gs>
            <a:gs pos="35000">
              <a:schemeClr val="accent5">
                <a:hueOff val="-3973551"/>
                <a:satOff val="15924"/>
                <a:lumOff val="3451"/>
                <a:alphaOff val="0"/>
                <a:tint val="37000"/>
                <a:satMod val="300000"/>
              </a:schemeClr>
            </a:gs>
            <a:gs pos="100000">
              <a:schemeClr val="accent5">
                <a:hueOff val="-3973551"/>
                <a:satOff val="15924"/>
                <a:lumOff val="345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Fue desarrollada por </a:t>
          </a:r>
          <a:r>
            <a:rPr lang="es-EC" sz="1400" kern="1200" dirty="0" err="1" smtClean="0">
              <a:latin typeface="Arial" panose="020B0604020202020204" pitchFamily="34" charset="0"/>
              <a:cs typeface="Arial" panose="020B0604020202020204" pitchFamily="34" charset="0"/>
            </a:rPr>
            <a:t>Akerlof</a:t>
          </a:r>
          <a:r>
            <a:rPr lang="es-EC" sz="1400" kern="1200" dirty="0" smtClean="0">
              <a:latin typeface="Arial" panose="020B0604020202020204" pitchFamily="34" charset="0"/>
              <a:cs typeface="Arial" panose="020B0604020202020204" pitchFamily="34" charset="0"/>
            </a:rPr>
            <a:t> en 1970.</a:t>
          </a:r>
          <a:endParaRPr lang="es-EC" sz="1400" kern="1200" dirty="0">
            <a:latin typeface="Arial" panose="020B0604020202020204" pitchFamily="34" charset="0"/>
            <a:cs typeface="Arial" panose="020B0604020202020204" pitchFamily="34" charset="0"/>
          </a:endParaRPr>
        </a:p>
      </dsp:txBody>
      <dsp:txXfrm>
        <a:off x="3325903" y="1711170"/>
        <a:ext cx="2132661" cy="1571272"/>
      </dsp:txXfrm>
    </dsp:sp>
    <dsp:sp modelId="{CFE3D824-F828-421B-A3AD-1A5ED134C21A}">
      <dsp:nvSpPr>
        <dsp:cNvPr id="0" name=""/>
        <dsp:cNvSpPr/>
      </dsp:nvSpPr>
      <dsp:spPr>
        <a:xfrm>
          <a:off x="3277018" y="3588104"/>
          <a:ext cx="2230431" cy="1669042"/>
        </a:xfrm>
        <a:prstGeom prst="roundRect">
          <a:avLst>
            <a:gd name="adj" fmla="val 10000"/>
          </a:avLst>
        </a:prstGeom>
        <a:gradFill rotWithShape="0">
          <a:gsLst>
            <a:gs pos="0">
              <a:schemeClr val="accent5">
                <a:hueOff val="-5960326"/>
                <a:satOff val="23887"/>
                <a:lumOff val="5177"/>
                <a:alphaOff val="0"/>
                <a:tint val="50000"/>
                <a:satMod val="300000"/>
              </a:schemeClr>
            </a:gs>
            <a:gs pos="35000">
              <a:schemeClr val="accent5">
                <a:hueOff val="-5960326"/>
                <a:satOff val="23887"/>
                <a:lumOff val="5177"/>
                <a:alphaOff val="0"/>
                <a:tint val="37000"/>
                <a:satMod val="300000"/>
              </a:schemeClr>
            </a:gs>
            <a:gs pos="100000">
              <a:schemeClr val="accent5">
                <a:hueOff val="-5960326"/>
                <a:satOff val="23887"/>
                <a:lumOff val="51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Falta de información que tienen los agentes para el desarrollo de sus actividades  ya que unos poseen acceso a más información que otros. </a:t>
          </a:r>
          <a:endParaRPr lang="es-EC" sz="1400" kern="1200" dirty="0">
            <a:latin typeface="Arial" panose="020B0604020202020204" pitchFamily="34" charset="0"/>
            <a:cs typeface="Arial" panose="020B0604020202020204" pitchFamily="34" charset="0"/>
          </a:endParaRPr>
        </a:p>
      </dsp:txBody>
      <dsp:txXfrm>
        <a:off x="3325903" y="3636989"/>
        <a:ext cx="2132661" cy="1571272"/>
      </dsp:txXfrm>
    </dsp:sp>
    <dsp:sp modelId="{FC545DF4-02E3-45B4-A7B9-CEBD2A700D1B}">
      <dsp:nvSpPr>
        <dsp:cNvPr id="0" name=""/>
        <dsp:cNvSpPr/>
      </dsp:nvSpPr>
      <dsp:spPr>
        <a:xfrm>
          <a:off x="5995356" y="0"/>
          <a:ext cx="2788039" cy="5535546"/>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latin typeface="Arial" panose="020B0604020202020204" pitchFamily="34" charset="0"/>
              <a:cs typeface="Arial" panose="020B0604020202020204" pitchFamily="34" charset="0"/>
            </a:rPr>
            <a:t>TEORÍA DEL RIESGO Y LA INCERTIDUMBRE</a:t>
          </a:r>
          <a:endParaRPr lang="es-EC" sz="2400" kern="1200" dirty="0">
            <a:latin typeface="Arial" panose="020B0604020202020204" pitchFamily="34" charset="0"/>
            <a:cs typeface="Arial" panose="020B0604020202020204" pitchFamily="34" charset="0"/>
          </a:endParaRPr>
        </a:p>
      </dsp:txBody>
      <dsp:txXfrm>
        <a:off x="5995356" y="0"/>
        <a:ext cx="2788039" cy="1660663"/>
      </dsp:txXfrm>
    </dsp:sp>
    <dsp:sp modelId="{C4122B35-FA6F-4087-AF1A-BAEAD7B4AC57}">
      <dsp:nvSpPr>
        <dsp:cNvPr id="0" name=""/>
        <dsp:cNvSpPr/>
      </dsp:nvSpPr>
      <dsp:spPr>
        <a:xfrm>
          <a:off x="6274160" y="1662285"/>
          <a:ext cx="2230431" cy="1669042"/>
        </a:xfrm>
        <a:prstGeom prst="roundRect">
          <a:avLst>
            <a:gd name="adj" fmla="val 10000"/>
          </a:avLst>
        </a:prstGeom>
        <a:gradFill rotWithShape="0">
          <a:gsLst>
            <a:gs pos="0">
              <a:schemeClr val="accent5">
                <a:hueOff val="-7947101"/>
                <a:satOff val="31849"/>
                <a:lumOff val="6902"/>
                <a:alphaOff val="0"/>
                <a:tint val="50000"/>
                <a:satMod val="300000"/>
              </a:schemeClr>
            </a:gs>
            <a:gs pos="35000">
              <a:schemeClr val="accent5">
                <a:hueOff val="-7947101"/>
                <a:satOff val="31849"/>
                <a:lumOff val="6902"/>
                <a:alphaOff val="0"/>
                <a:tint val="37000"/>
                <a:satMod val="300000"/>
              </a:schemeClr>
            </a:gs>
            <a:gs pos="100000">
              <a:schemeClr val="accent5">
                <a:hueOff val="-7947101"/>
                <a:satOff val="31849"/>
                <a:lumOff val="69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El estudio inicial del riesgo  siglo XVI con </a:t>
          </a:r>
          <a:r>
            <a:rPr lang="es-EC" sz="1400" kern="1200" dirty="0" err="1" smtClean="0">
              <a:latin typeface="Arial" panose="020B0604020202020204" pitchFamily="34" charset="0"/>
              <a:cs typeface="Arial" panose="020B0604020202020204" pitchFamily="34" charset="0"/>
            </a:rPr>
            <a:t>Girolamo</a:t>
          </a:r>
          <a:r>
            <a:rPr lang="es-EC" sz="1400" kern="1200" dirty="0" smtClean="0">
              <a:latin typeface="Arial" panose="020B0604020202020204" pitchFamily="34" charset="0"/>
              <a:cs typeface="Arial" panose="020B0604020202020204" pitchFamily="34" charset="0"/>
            </a:rPr>
            <a:t> </a:t>
          </a:r>
          <a:r>
            <a:rPr lang="es-EC" sz="1400" kern="1200" dirty="0" err="1" smtClean="0">
              <a:latin typeface="Arial" panose="020B0604020202020204" pitchFamily="34" charset="0"/>
              <a:cs typeface="Arial" panose="020B0604020202020204" pitchFamily="34" charset="0"/>
            </a:rPr>
            <a:t>Cardano</a:t>
          </a:r>
          <a:r>
            <a:rPr lang="es-EC" sz="1400" kern="1200" dirty="0" smtClean="0">
              <a:latin typeface="Arial" panose="020B0604020202020204" pitchFamily="34" charset="0"/>
              <a:cs typeface="Arial" panose="020B0604020202020204" pitchFamily="34" charset="0"/>
            </a:rPr>
            <a:t> en 1663.</a:t>
          </a:r>
          <a:endParaRPr lang="es-EC" sz="1400" kern="1200" dirty="0">
            <a:latin typeface="Arial" panose="020B0604020202020204" pitchFamily="34" charset="0"/>
            <a:cs typeface="Arial" panose="020B0604020202020204" pitchFamily="34" charset="0"/>
          </a:endParaRPr>
        </a:p>
      </dsp:txBody>
      <dsp:txXfrm>
        <a:off x="6323045" y="1711170"/>
        <a:ext cx="2132661" cy="1571272"/>
      </dsp:txXfrm>
    </dsp:sp>
    <dsp:sp modelId="{5DB57C17-35DB-4C29-9466-AF8025C574F3}">
      <dsp:nvSpPr>
        <dsp:cNvPr id="0" name=""/>
        <dsp:cNvSpPr/>
      </dsp:nvSpPr>
      <dsp:spPr>
        <a:xfrm>
          <a:off x="6274160" y="3588104"/>
          <a:ext cx="2230431" cy="1669042"/>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surge de la oferta y demanda que existente sumándole los riesgos expuestos  y situaciones desconocidas que se entienden como incertidumbre.</a:t>
          </a:r>
          <a:endParaRPr lang="es-EC" sz="1400" kern="1200" dirty="0">
            <a:latin typeface="Arial" panose="020B0604020202020204" pitchFamily="34" charset="0"/>
            <a:cs typeface="Arial" panose="020B0604020202020204" pitchFamily="34" charset="0"/>
          </a:endParaRPr>
        </a:p>
      </dsp:txBody>
      <dsp:txXfrm>
        <a:off x="6323045" y="3636989"/>
        <a:ext cx="2132661" cy="15712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A6094-99EA-49D1-81C9-CBFC3AA6205A}">
      <dsp:nvSpPr>
        <dsp:cNvPr id="0" name=""/>
        <dsp:cNvSpPr/>
      </dsp:nvSpPr>
      <dsp:spPr>
        <a:xfrm>
          <a:off x="2647" y="703882"/>
          <a:ext cx="2656235" cy="265623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6182" tIns="24130" rIns="146182" bIns="24130" numCol="1" spcCol="1270" anchor="ctr" anchorCtr="0">
          <a:noAutofit/>
        </a:bodyPr>
        <a:lstStyle/>
        <a:p>
          <a:pPr lvl="0" algn="ctr" defTabSz="844550">
            <a:lnSpc>
              <a:spcPct val="90000"/>
            </a:lnSpc>
            <a:spcBef>
              <a:spcPct val="0"/>
            </a:spcBef>
            <a:spcAft>
              <a:spcPct val="35000"/>
            </a:spcAft>
          </a:pPr>
          <a:r>
            <a:rPr lang="es-ES" sz="1900" kern="1200" dirty="0" smtClean="0">
              <a:latin typeface="Arial" panose="020B0604020202020204" pitchFamily="34" charset="0"/>
              <a:cs typeface="Arial" panose="020B0604020202020204" pitchFamily="34" charset="0"/>
            </a:rPr>
            <a:t>Antecedentes</a:t>
          </a:r>
          <a:endParaRPr lang="es-EC" sz="1900" kern="1200" dirty="0">
            <a:latin typeface="Arial" panose="020B0604020202020204" pitchFamily="34" charset="0"/>
            <a:cs typeface="Arial" panose="020B0604020202020204" pitchFamily="34" charset="0"/>
          </a:endParaRPr>
        </a:p>
      </dsp:txBody>
      <dsp:txXfrm>
        <a:off x="391644" y="1092879"/>
        <a:ext cx="1878241" cy="1878241"/>
      </dsp:txXfrm>
    </dsp:sp>
    <dsp:sp modelId="{87EA4C93-FD74-466F-BA1F-A42AB0DDF22E}">
      <dsp:nvSpPr>
        <dsp:cNvPr id="0" name=""/>
        <dsp:cNvSpPr/>
      </dsp:nvSpPr>
      <dsp:spPr>
        <a:xfrm>
          <a:off x="2127635" y="703882"/>
          <a:ext cx="2656235" cy="265623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6182" tIns="24130" rIns="146182" bIns="24130" numCol="1" spcCol="1270" anchor="ctr" anchorCtr="0">
          <a:noAutofit/>
        </a:bodyPr>
        <a:lstStyle/>
        <a:p>
          <a:pPr lvl="0" algn="ctr" defTabSz="844550">
            <a:lnSpc>
              <a:spcPct val="90000"/>
            </a:lnSpc>
            <a:spcBef>
              <a:spcPct val="0"/>
            </a:spcBef>
            <a:spcAft>
              <a:spcPct val="35000"/>
            </a:spcAft>
          </a:pPr>
          <a:r>
            <a:rPr lang="es-ES" sz="1900" kern="1200" dirty="0" smtClean="0">
              <a:latin typeface="Arial" panose="020B0604020202020204" pitchFamily="34" charset="0"/>
              <a:cs typeface="Arial" panose="020B0604020202020204" pitchFamily="34" charset="0"/>
            </a:rPr>
            <a:t>Latinoamérica</a:t>
          </a:r>
          <a:endParaRPr lang="es-EC" sz="1900" kern="1200" dirty="0">
            <a:latin typeface="Arial" panose="020B0604020202020204" pitchFamily="34" charset="0"/>
            <a:cs typeface="Arial" panose="020B0604020202020204" pitchFamily="34" charset="0"/>
          </a:endParaRPr>
        </a:p>
      </dsp:txBody>
      <dsp:txXfrm>
        <a:off x="2516632" y="1092879"/>
        <a:ext cx="1878241" cy="1878241"/>
      </dsp:txXfrm>
    </dsp:sp>
    <dsp:sp modelId="{2ED699CD-C1A0-45C9-97FA-D5BC51A27513}">
      <dsp:nvSpPr>
        <dsp:cNvPr id="0" name=""/>
        <dsp:cNvSpPr/>
      </dsp:nvSpPr>
      <dsp:spPr>
        <a:xfrm>
          <a:off x="4252624" y="703882"/>
          <a:ext cx="2656235" cy="2656235"/>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6182" tIns="24130" rIns="146182" bIns="24130" numCol="1" spcCol="1270" anchor="ctr" anchorCtr="0">
          <a:noAutofit/>
        </a:bodyPr>
        <a:lstStyle/>
        <a:p>
          <a:pPr lvl="0" algn="ctr" defTabSz="844550">
            <a:lnSpc>
              <a:spcPct val="90000"/>
            </a:lnSpc>
            <a:spcBef>
              <a:spcPct val="0"/>
            </a:spcBef>
            <a:spcAft>
              <a:spcPct val="35000"/>
            </a:spcAft>
          </a:pPr>
          <a:r>
            <a:rPr lang="es-ES" sz="1900" kern="1200" dirty="0" smtClean="0">
              <a:latin typeface="Arial" panose="020B0604020202020204" pitchFamily="34" charset="0"/>
              <a:cs typeface="Arial" panose="020B0604020202020204" pitchFamily="34" charset="0"/>
            </a:rPr>
            <a:t>Ecuador</a:t>
          </a:r>
          <a:endParaRPr lang="es-EC" sz="1900" kern="1200" dirty="0">
            <a:latin typeface="Arial" panose="020B0604020202020204" pitchFamily="34" charset="0"/>
            <a:cs typeface="Arial" panose="020B0604020202020204" pitchFamily="34" charset="0"/>
          </a:endParaRPr>
        </a:p>
      </dsp:txBody>
      <dsp:txXfrm>
        <a:off x="4641621" y="1092879"/>
        <a:ext cx="1878241" cy="1878241"/>
      </dsp:txXfrm>
    </dsp:sp>
    <dsp:sp modelId="{0B6730AA-A5B2-4221-9111-2EAD6FF0A3CB}">
      <dsp:nvSpPr>
        <dsp:cNvPr id="0" name=""/>
        <dsp:cNvSpPr/>
      </dsp:nvSpPr>
      <dsp:spPr>
        <a:xfrm>
          <a:off x="6377612" y="703882"/>
          <a:ext cx="2656235" cy="2656235"/>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6182" tIns="24130" rIns="146182" bIns="24130" numCol="1" spcCol="1270" anchor="ctr" anchorCtr="0">
          <a:noAutofit/>
        </a:bodyPr>
        <a:lstStyle/>
        <a:p>
          <a:pPr lvl="0" algn="ctr" defTabSz="844550">
            <a:lnSpc>
              <a:spcPct val="90000"/>
            </a:lnSpc>
            <a:spcBef>
              <a:spcPct val="0"/>
            </a:spcBef>
            <a:spcAft>
              <a:spcPct val="35000"/>
            </a:spcAft>
          </a:pPr>
          <a:r>
            <a:rPr lang="es-ES" sz="1900" kern="1200" dirty="0" smtClean="0">
              <a:latin typeface="Arial" panose="020B0604020202020204" pitchFamily="34" charset="0"/>
              <a:cs typeface="Arial" panose="020B0604020202020204" pitchFamily="34" charset="0"/>
            </a:rPr>
            <a:t>Cooperativas de ahorro y crédito</a:t>
          </a:r>
          <a:endParaRPr lang="es-EC" sz="1900" kern="1200" dirty="0">
            <a:latin typeface="Arial" panose="020B0604020202020204" pitchFamily="34" charset="0"/>
            <a:cs typeface="Arial" panose="020B0604020202020204" pitchFamily="34" charset="0"/>
          </a:endParaRPr>
        </a:p>
      </dsp:txBody>
      <dsp:txXfrm>
        <a:off x="6766609" y="1092879"/>
        <a:ext cx="1878241" cy="18782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A6094-99EA-49D1-81C9-CBFC3AA6205A}">
      <dsp:nvSpPr>
        <dsp:cNvPr id="0" name=""/>
        <dsp:cNvSpPr/>
      </dsp:nvSpPr>
      <dsp:spPr>
        <a:xfrm>
          <a:off x="36179" y="175"/>
          <a:ext cx="1439808" cy="143980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237" tIns="13970" rIns="79237" bIns="13970" numCol="1" spcCol="1270" anchor="ctr" anchorCtr="0">
          <a:noAutofit/>
        </a:bodyPr>
        <a:lstStyle/>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Antecedentes</a:t>
          </a:r>
          <a:endParaRPr lang="es-EC" sz="1100" kern="1200" dirty="0">
            <a:latin typeface="Arial" panose="020B0604020202020204" pitchFamily="34" charset="0"/>
            <a:cs typeface="Arial" panose="020B0604020202020204" pitchFamily="34" charset="0"/>
          </a:endParaRPr>
        </a:p>
      </dsp:txBody>
      <dsp:txXfrm>
        <a:off x="247034" y="211030"/>
        <a:ext cx="1018098" cy="10180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59780-AE36-4E7D-B439-15A59B2480A3}">
      <dsp:nvSpPr>
        <dsp:cNvPr id="0" name=""/>
        <dsp:cNvSpPr/>
      </dsp:nvSpPr>
      <dsp:spPr>
        <a:xfrm>
          <a:off x="0" y="1219199"/>
          <a:ext cx="9144000" cy="162560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12141-2730-43B1-B6A5-65D40619F8DB}">
      <dsp:nvSpPr>
        <dsp:cNvPr id="0" name=""/>
        <dsp:cNvSpPr/>
      </dsp:nvSpPr>
      <dsp:spPr>
        <a:xfrm>
          <a:off x="1241" y="0"/>
          <a:ext cx="696180"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Richard EELLS </a:t>
          </a:r>
        </a:p>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Gobierno de la buena empresa</a:t>
          </a:r>
          <a:endParaRPr lang="es-EC" sz="900" kern="1200" dirty="0">
            <a:latin typeface="Arial" panose="020B0604020202020204" pitchFamily="34" charset="0"/>
            <a:cs typeface="Arial" panose="020B0604020202020204" pitchFamily="34" charset="0"/>
          </a:endParaRPr>
        </a:p>
      </dsp:txBody>
      <dsp:txXfrm>
        <a:off x="1241" y="0"/>
        <a:ext cx="696180" cy="1625600"/>
      </dsp:txXfrm>
    </dsp:sp>
    <dsp:sp modelId="{55C04EB3-F29B-4685-BBCE-04172A73C176}">
      <dsp:nvSpPr>
        <dsp:cNvPr id="0" name=""/>
        <dsp:cNvSpPr/>
      </dsp:nvSpPr>
      <dsp:spPr>
        <a:xfrm>
          <a:off x="146132" y="1828800"/>
          <a:ext cx="406400" cy="40640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9B156A-602C-43DD-833A-7C932AE054B7}">
      <dsp:nvSpPr>
        <dsp:cNvPr id="0" name=""/>
        <dsp:cNvSpPr/>
      </dsp:nvSpPr>
      <dsp:spPr>
        <a:xfrm>
          <a:off x="732231" y="2438399"/>
          <a:ext cx="696180"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70’s</a:t>
          </a:r>
        </a:p>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Valor para los accionistas</a:t>
          </a:r>
          <a:endParaRPr lang="es-EC" sz="900" kern="1200" dirty="0">
            <a:latin typeface="Arial" panose="020B0604020202020204" pitchFamily="34" charset="0"/>
            <a:cs typeface="Arial" panose="020B0604020202020204" pitchFamily="34" charset="0"/>
          </a:endParaRPr>
        </a:p>
      </dsp:txBody>
      <dsp:txXfrm>
        <a:off x="732231" y="2438399"/>
        <a:ext cx="696180" cy="1625600"/>
      </dsp:txXfrm>
    </dsp:sp>
    <dsp:sp modelId="{39756102-FC6E-4B9C-91FB-B449C542BE72}">
      <dsp:nvSpPr>
        <dsp:cNvPr id="0" name=""/>
        <dsp:cNvSpPr/>
      </dsp:nvSpPr>
      <dsp:spPr>
        <a:xfrm>
          <a:off x="877122" y="1828800"/>
          <a:ext cx="406400" cy="40640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B37B09-F635-493F-BCC5-24F8BB4B4D18}">
      <dsp:nvSpPr>
        <dsp:cNvPr id="0" name=""/>
        <dsp:cNvSpPr/>
      </dsp:nvSpPr>
      <dsp:spPr>
        <a:xfrm>
          <a:off x="1463221" y="0"/>
          <a:ext cx="696180"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1976</a:t>
          </a:r>
        </a:p>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Jensen y </a:t>
          </a:r>
          <a:r>
            <a:rPr lang="es-ES" sz="900" kern="1200" dirty="0" err="1" smtClean="0">
              <a:latin typeface="Arial" panose="020B0604020202020204" pitchFamily="34" charset="0"/>
              <a:cs typeface="Arial" panose="020B0604020202020204" pitchFamily="34" charset="0"/>
            </a:rPr>
            <a:t>Meckling</a:t>
          </a:r>
          <a:endParaRPr lang="es-ES" sz="900" kern="1200" dirty="0" smtClean="0">
            <a:latin typeface="Arial" panose="020B0604020202020204" pitchFamily="34" charset="0"/>
            <a:cs typeface="Arial" panose="020B0604020202020204" pitchFamily="34" charset="0"/>
          </a:endParaRPr>
        </a:p>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Teoría económica formal de la GC</a:t>
          </a:r>
          <a:endParaRPr lang="es-EC" sz="900" kern="1200" dirty="0">
            <a:latin typeface="Arial" panose="020B0604020202020204" pitchFamily="34" charset="0"/>
            <a:cs typeface="Arial" panose="020B0604020202020204" pitchFamily="34" charset="0"/>
          </a:endParaRPr>
        </a:p>
      </dsp:txBody>
      <dsp:txXfrm>
        <a:off x="1463221" y="0"/>
        <a:ext cx="696180" cy="1625600"/>
      </dsp:txXfrm>
    </dsp:sp>
    <dsp:sp modelId="{87A8DEB9-44F3-43D0-A73E-EF071086C7D1}">
      <dsp:nvSpPr>
        <dsp:cNvPr id="0" name=""/>
        <dsp:cNvSpPr/>
      </dsp:nvSpPr>
      <dsp:spPr>
        <a:xfrm>
          <a:off x="1608111" y="1828800"/>
          <a:ext cx="406400" cy="40640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38B81C-476F-4FD8-A022-A4C075B2E25F}">
      <dsp:nvSpPr>
        <dsp:cNvPr id="0" name=""/>
        <dsp:cNvSpPr/>
      </dsp:nvSpPr>
      <dsp:spPr>
        <a:xfrm>
          <a:off x="2194211" y="2438399"/>
          <a:ext cx="696180"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1978</a:t>
          </a:r>
        </a:p>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Análisis y recomendaciones</a:t>
          </a:r>
        </a:p>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American </a:t>
          </a:r>
          <a:r>
            <a:rPr lang="es-ES" sz="900" kern="1200" dirty="0" err="1" smtClean="0">
              <a:latin typeface="Arial" panose="020B0604020202020204" pitchFamily="34" charset="0"/>
              <a:cs typeface="Arial" panose="020B0604020202020204" pitchFamily="34" charset="0"/>
            </a:rPr>
            <a:t>Law</a:t>
          </a:r>
          <a:r>
            <a:rPr lang="es-ES" sz="900" kern="1200" dirty="0" smtClean="0">
              <a:latin typeface="Arial" panose="020B0604020202020204" pitchFamily="34" charset="0"/>
              <a:cs typeface="Arial" panose="020B0604020202020204" pitchFamily="34" charset="0"/>
            </a:rPr>
            <a:t> </a:t>
          </a:r>
          <a:r>
            <a:rPr lang="es-ES" sz="900" kern="1200" dirty="0" err="1" smtClean="0">
              <a:latin typeface="Arial" panose="020B0604020202020204" pitchFamily="34" charset="0"/>
              <a:cs typeface="Arial" panose="020B0604020202020204" pitchFamily="34" charset="0"/>
            </a:rPr>
            <a:t>Institute</a:t>
          </a:r>
          <a:endParaRPr lang="es-EC" sz="900" kern="1200" dirty="0">
            <a:latin typeface="Arial" panose="020B0604020202020204" pitchFamily="34" charset="0"/>
            <a:cs typeface="Arial" panose="020B0604020202020204" pitchFamily="34" charset="0"/>
          </a:endParaRPr>
        </a:p>
      </dsp:txBody>
      <dsp:txXfrm>
        <a:off x="2194211" y="2438399"/>
        <a:ext cx="696180" cy="1625600"/>
      </dsp:txXfrm>
    </dsp:sp>
    <dsp:sp modelId="{C5CC3C4F-9214-4004-B39A-0AB96004C06B}">
      <dsp:nvSpPr>
        <dsp:cNvPr id="0" name=""/>
        <dsp:cNvSpPr/>
      </dsp:nvSpPr>
      <dsp:spPr>
        <a:xfrm>
          <a:off x="2339101" y="1828800"/>
          <a:ext cx="406400" cy="40640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8330D0-609C-4EB1-A2BE-8C8DDA88261A}">
      <dsp:nvSpPr>
        <dsp:cNvPr id="0" name=""/>
        <dsp:cNvSpPr/>
      </dsp:nvSpPr>
      <dsp:spPr>
        <a:xfrm>
          <a:off x="2925201" y="0"/>
          <a:ext cx="840596"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90’s</a:t>
          </a:r>
        </a:p>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Globalización y proliferación de empresas privadas</a:t>
          </a:r>
          <a:endParaRPr lang="es-EC" sz="900" kern="1200" dirty="0">
            <a:latin typeface="Arial" panose="020B0604020202020204" pitchFamily="34" charset="0"/>
            <a:cs typeface="Arial" panose="020B0604020202020204" pitchFamily="34" charset="0"/>
          </a:endParaRPr>
        </a:p>
      </dsp:txBody>
      <dsp:txXfrm>
        <a:off x="2925201" y="0"/>
        <a:ext cx="840596" cy="1625600"/>
      </dsp:txXfrm>
    </dsp:sp>
    <dsp:sp modelId="{6F2E21FC-3AB7-4A10-ADAF-A4BAAF700737}">
      <dsp:nvSpPr>
        <dsp:cNvPr id="0" name=""/>
        <dsp:cNvSpPr/>
      </dsp:nvSpPr>
      <dsp:spPr>
        <a:xfrm>
          <a:off x="3142299" y="1828800"/>
          <a:ext cx="406400" cy="40640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E17373-4774-48D9-A77B-CFF3D73DCB3C}">
      <dsp:nvSpPr>
        <dsp:cNvPr id="0" name=""/>
        <dsp:cNvSpPr/>
      </dsp:nvSpPr>
      <dsp:spPr>
        <a:xfrm>
          <a:off x="3800606" y="2438399"/>
          <a:ext cx="696180"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1992</a:t>
          </a:r>
        </a:p>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Informe </a:t>
          </a:r>
          <a:r>
            <a:rPr lang="es-ES" sz="900" kern="1200" dirty="0" err="1" smtClean="0">
              <a:latin typeface="Arial" panose="020B0604020202020204" pitchFamily="34" charset="0"/>
              <a:cs typeface="Arial" panose="020B0604020202020204" pitchFamily="34" charset="0"/>
            </a:rPr>
            <a:t>Cadbury</a:t>
          </a:r>
          <a:endParaRPr lang="es-ES" sz="900" kern="1200" dirty="0" smtClean="0">
            <a:latin typeface="Arial" panose="020B0604020202020204" pitchFamily="34" charset="0"/>
            <a:cs typeface="Arial" panose="020B0604020202020204" pitchFamily="34" charset="0"/>
          </a:endParaRPr>
        </a:p>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Aldama-España</a:t>
          </a:r>
          <a:endParaRPr lang="es-EC" sz="900" kern="1200" dirty="0">
            <a:latin typeface="Arial" panose="020B0604020202020204" pitchFamily="34" charset="0"/>
            <a:cs typeface="Arial" panose="020B0604020202020204" pitchFamily="34" charset="0"/>
          </a:endParaRPr>
        </a:p>
      </dsp:txBody>
      <dsp:txXfrm>
        <a:off x="3800606" y="2438399"/>
        <a:ext cx="696180" cy="1625600"/>
      </dsp:txXfrm>
    </dsp:sp>
    <dsp:sp modelId="{9315E301-9749-42A2-83AC-0B5FDD303367}">
      <dsp:nvSpPr>
        <dsp:cNvPr id="0" name=""/>
        <dsp:cNvSpPr/>
      </dsp:nvSpPr>
      <dsp:spPr>
        <a:xfrm>
          <a:off x="3945497" y="1828800"/>
          <a:ext cx="406400" cy="40640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2B447A-AAA2-40F3-87E3-5F4737E5B24F}">
      <dsp:nvSpPr>
        <dsp:cNvPr id="0" name=""/>
        <dsp:cNvSpPr/>
      </dsp:nvSpPr>
      <dsp:spPr>
        <a:xfrm>
          <a:off x="4531596" y="0"/>
          <a:ext cx="696180"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1999</a:t>
          </a:r>
        </a:p>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Principios de gobierno corporativo</a:t>
          </a:r>
          <a:endParaRPr lang="es-EC" sz="900" kern="1200" dirty="0">
            <a:latin typeface="Arial" panose="020B0604020202020204" pitchFamily="34" charset="0"/>
            <a:cs typeface="Arial" panose="020B0604020202020204" pitchFamily="34" charset="0"/>
          </a:endParaRPr>
        </a:p>
      </dsp:txBody>
      <dsp:txXfrm>
        <a:off x="4531596" y="0"/>
        <a:ext cx="696180" cy="1625600"/>
      </dsp:txXfrm>
    </dsp:sp>
    <dsp:sp modelId="{379DC9FB-2A55-4CE0-8EBF-E8CC2028C516}">
      <dsp:nvSpPr>
        <dsp:cNvPr id="0" name=""/>
        <dsp:cNvSpPr/>
      </dsp:nvSpPr>
      <dsp:spPr>
        <a:xfrm>
          <a:off x="4676486" y="1828800"/>
          <a:ext cx="406400" cy="40640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0F7969-62D6-433C-ACEB-30DE6B6536D7}">
      <dsp:nvSpPr>
        <dsp:cNvPr id="0" name=""/>
        <dsp:cNvSpPr/>
      </dsp:nvSpPr>
      <dsp:spPr>
        <a:xfrm>
          <a:off x="5262586" y="2438399"/>
          <a:ext cx="772802"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2002</a:t>
          </a:r>
        </a:p>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Ley </a:t>
          </a:r>
          <a:r>
            <a:rPr lang="es-ES" sz="900" kern="1200" dirty="0" err="1" smtClean="0">
              <a:latin typeface="Arial" panose="020B0604020202020204" pitchFamily="34" charset="0"/>
              <a:cs typeface="Arial" panose="020B0604020202020204" pitchFamily="34" charset="0"/>
            </a:rPr>
            <a:t>Sarbanes</a:t>
          </a:r>
          <a:r>
            <a:rPr lang="es-ES" sz="900" kern="1200" dirty="0" smtClean="0">
              <a:latin typeface="Arial" panose="020B0604020202020204" pitchFamily="34" charset="0"/>
              <a:cs typeface="Arial" panose="020B0604020202020204" pitchFamily="34" charset="0"/>
            </a:rPr>
            <a:t> </a:t>
          </a:r>
          <a:r>
            <a:rPr lang="es-ES" sz="900" kern="1200" dirty="0" err="1" smtClean="0">
              <a:latin typeface="Arial" panose="020B0604020202020204" pitchFamily="34" charset="0"/>
              <a:cs typeface="Arial" panose="020B0604020202020204" pitchFamily="34" charset="0"/>
            </a:rPr>
            <a:t>Oxley</a:t>
          </a:r>
          <a:endParaRPr lang="es-ES" sz="900" kern="1200" dirty="0" smtClean="0">
            <a:latin typeface="Arial" panose="020B0604020202020204" pitchFamily="34" charset="0"/>
            <a:cs typeface="Arial" panose="020B0604020202020204" pitchFamily="34" charset="0"/>
          </a:endParaRPr>
        </a:p>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Escándalos financieros</a:t>
          </a:r>
          <a:endParaRPr lang="es-EC" sz="900" kern="1200" dirty="0">
            <a:latin typeface="Arial" panose="020B0604020202020204" pitchFamily="34" charset="0"/>
            <a:cs typeface="Arial" panose="020B0604020202020204" pitchFamily="34" charset="0"/>
          </a:endParaRPr>
        </a:p>
      </dsp:txBody>
      <dsp:txXfrm>
        <a:off x="5262586" y="2438399"/>
        <a:ext cx="772802" cy="1625600"/>
      </dsp:txXfrm>
    </dsp:sp>
    <dsp:sp modelId="{07CAC67B-8676-46B6-A263-87509F4C58F7}">
      <dsp:nvSpPr>
        <dsp:cNvPr id="0" name=""/>
        <dsp:cNvSpPr/>
      </dsp:nvSpPr>
      <dsp:spPr>
        <a:xfrm>
          <a:off x="5445787" y="1828800"/>
          <a:ext cx="406400" cy="40640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33181B-0305-4CE5-9464-180999270BB2}">
      <dsp:nvSpPr>
        <dsp:cNvPr id="0" name=""/>
        <dsp:cNvSpPr/>
      </dsp:nvSpPr>
      <dsp:spPr>
        <a:xfrm>
          <a:off x="6070197" y="0"/>
          <a:ext cx="696180"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2004</a:t>
          </a:r>
        </a:p>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Banco mundial y la CAF</a:t>
          </a:r>
        </a:p>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White Paper</a:t>
          </a:r>
          <a:endParaRPr lang="es-EC" sz="900" kern="1200" dirty="0">
            <a:latin typeface="Arial" panose="020B0604020202020204" pitchFamily="34" charset="0"/>
            <a:cs typeface="Arial" panose="020B0604020202020204" pitchFamily="34" charset="0"/>
          </a:endParaRPr>
        </a:p>
      </dsp:txBody>
      <dsp:txXfrm>
        <a:off x="6070197" y="0"/>
        <a:ext cx="696180" cy="1625600"/>
      </dsp:txXfrm>
    </dsp:sp>
    <dsp:sp modelId="{E9C7F9BF-2888-4DC5-8D6A-8303AA41B416}">
      <dsp:nvSpPr>
        <dsp:cNvPr id="0" name=""/>
        <dsp:cNvSpPr/>
      </dsp:nvSpPr>
      <dsp:spPr>
        <a:xfrm>
          <a:off x="6215088" y="1828800"/>
          <a:ext cx="406400" cy="40640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1CD231-DC05-4146-8D80-A6C76615069E}">
      <dsp:nvSpPr>
        <dsp:cNvPr id="0" name=""/>
        <dsp:cNvSpPr/>
      </dsp:nvSpPr>
      <dsp:spPr>
        <a:xfrm>
          <a:off x="6801187" y="2438399"/>
          <a:ext cx="696180"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2005</a:t>
          </a:r>
        </a:p>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Lineamientos para un código andino de gobierno corporativo</a:t>
          </a:r>
          <a:endParaRPr lang="es-EC" sz="900" kern="1200" dirty="0">
            <a:latin typeface="Arial" panose="020B0604020202020204" pitchFamily="34" charset="0"/>
            <a:cs typeface="Arial" panose="020B0604020202020204" pitchFamily="34" charset="0"/>
          </a:endParaRPr>
        </a:p>
      </dsp:txBody>
      <dsp:txXfrm>
        <a:off x="6801187" y="2438399"/>
        <a:ext cx="696180" cy="1625600"/>
      </dsp:txXfrm>
    </dsp:sp>
    <dsp:sp modelId="{72CC7F8C-E9AA-4EB4-B497-8B8A944BE8DE}">
      <dsp:nvSpPr>
        <dsp:cNvPr id="0" name=""/>
        <dsp:cNvSpPr/>
      </dsp:nvSpPr>
      <dsp:spPr>
        <a:xfrm>
          <a:off x="6946077" y="1828800"/>
          <a:ext cx="406400" cy="40640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236C9A-AB08-4642-BF74-757046843792}">
      <dsp:nvSpPr>
        <dsp:cNvPr id="0" name=""/>
        <dsp:cNvSpPr/>
      </dsp:nvSpPr>
      <dsp:spPr>
        <a:xfrm>
          <a:off x="7532177" y="0"/>
          <a:ext cx="696180"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2008</a:t>
          </a:r>
        </a:p>
        <a:p>
          <a:pPr lvl="0" algn="ctr" defTabSz="400050">
            <a:lnSpc>
              <a:spcPct val="90000"/>
            </a:lnSpc>
            <a:spcBef>
              <a:spcPct val="0"/>
            </a:spcBef>
            <a:spcAft>
              <a:spcPct val="35000"/>
            </a:spcAft>
          </a:pPr>
          <a:r>
            <a:rPr lang="es-ES" sz="900" kern="1200" dirty="0" smtClean="0">
              <a:latin typeface="Arial" panose="020B0604020202020204" pitchFamily="34" charset="0"/>
              <a:cs typeface="Arial" panose="020B0604020202020204" pitchFamily="34" charset="0"/>
            </a:rPr>
            <a:t>Crisis financiera</a:t>
          </a:r>
          <a:endParaRPr lang="es-EC" sz="900" kern="1200" dirty="0">
            <a:latin typeface="Arial" panose="020B0604020202020204" pitchFamily="34" charset="0"/>
            <a:cs typeface="Arial" panose="020B0604020202020204" pitchFamily="34" charset="0"/>
          </a:endParaRPr>
        </a:p>
      </dsp:txBody>
      <dsp:txXfrm>
        <a:off x="7532177" y="0"/>
        <a:ext cx="696180" cy="1625600"/>
      </dsp:txXfrm>
    </dsp:sp>
    <dsp:sp modelId="{7EC2A926-A257-45C8-95C2-661D3B8E3726}">
      <dsp:nvSpPr>
        <dsp:cNvPr id="0" name=""/>
        <dsp:cNvSpPr/>
      </dsp:nvSpPr>
      <dsp:spPr>
        <a:xfrm>
          <a:off x="7677067" y="1828800"/>
          <a:ext cx="406400" cy="40640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845C9-8E96-415B-BBDA-6F02FBCBDB92}">
      <dsp:nvSpPr>
        <dsp:cNvPr id="0" name=""/>
        <dsp:cNvSpPr/>
      </dsp:nvSpPr>
      <dsp:spPr>
        <a:xfrm>
          <a:off x="5348" y="346583"/>
          <a:ext cx="2744031" cy="109761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S" sz="2000" b="1" u="sng" kern="1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Ecuador</a:t>
          </a:r>
          <a:endParaRPr lang="es-EC" sz="2000" b="1" u="sng"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554154" y="346583"/>
        <a:ext cx="1646419" cy="1097612"/>
      </dsp:txXfrm>
    </dsp:sp>
    <dsp:sp modelId="{66195B8E-5004-476F-8D38-B13B692806B3}">
      <dsp:nvSpPr>
        <dsp:cNvPr id="0" name=""/>
        <dsp:cNvSpPr/>
      </dsp:nvSpPr>
      <dsp:spPr>
        <a:xfrm>
          <a:off x="2392656" y="439880"/>
          <a:ext cx="2277546" cy="911018"/>
        </a:xfrm>
        <a:prstGeom prst="chevron">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2003 Bolsa de valores Quito - CAF</a:t>
          </a:r>
          <a:endParaRPr lang="es-EC" sz="1600" kern="1200" dirty="0">
            <a:latin typeface="Arial" panose="020B0604020202020204" pitchFamily="34" charset="0"/>
            <a:cs typeface="Arial" panose="020B0604020202020204" pitchFamily="34" charset="0"/>
          </a:endParaRPr>
        </a:p>
      </dsp:txBody>
      <dsp:txXfrm>
        <a:off x="2848165" y="439880"/>
        <a:ext cx="1366528" cy="911018"/>
      </dsp:txXfrm>
    </dsp:sp>
    <dsp:sp modelId="{E2C28D1D-3C63-4A29-80EB-76D091233F71}">
      <dsp:nvSpPr>
        <dsp:cNvPr id="0" name=""/>
        <dsp:cNvSpPr/>
      </dsp:nvSpPr>
      <dsp:spPr>
        <a:xfrm>
          <a:off x="4351346" y="439880"/>
          <a:ext cx="2277546" cy="911018"/>
        </a:xfrm>
        <a:prstGeom prst="chevron">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60 empresas</a:t>
          </a:r>
          <a:endParaRPr lang="es-EC" sz="1600" kern="1200" dirty="0">
            <a:latin typeface="Arial" panose="020B0604020202020204" pitchFamily="34" charset="0"/>
            <a:cs typeface="Arial" panose="020B0604020202020204" pitchFamily="34" charset="0"/>
          </a:endParaRPr>
        </a:p>
      </dsp:txBody>
      <dsp:txXfrm>
        <a:off x="4806855" y="439880"/>
        <a:ext cx="1366528" cy="911018"/>
      </dsp:txXfrm>
    </dsp:sp>
    <dsp:sp modelId="{29C51B5D-6E3C-4ECD-B954-109CE9603603}">
      <dsp:nvSpPr>
        <dsp:cNvPr id="0" name=""/>
        <dsp:cNvSpPr/>
      </dsp:nvSpPr>
      <dsp:spPr>
        <a:xfrm>
          <a:off x="6310036" y="439880"/>
          <a:ext cx="2277546" cy="911018"/>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Eléctrica Quito</a:t>
          </a:r>
        </a:p>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EMASEO – EMMOP</a:t>
          </a:r>
        </a:p>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EMMAP - Rocafuerte</a:t>
          </a:r>
        </a:p>
      </dsp:txBody>
      <dsp:txXfrm>
        <a:off x="6765545" y="439880"/>
        <a:ext cx="1366528" cy="911018"/>
      </dsp:txXfrm>
    </dsp:sp>
    <dsp:sp modelId="{F02C0B84-1BBA-4B5B-9C53-D9D73405AEFB}">
      <dsp:nvSpPr>
        <dsp:cNvPr id="0" name=""/>
        <dsp:cNvSpPr/>
      </dsp:nvSpPr>
      <dsp:spPr>
        <a:xfrm>
          <a:off x="5348" y="1597862"/>
          <a:ext cx="2744031" cy="1097612"/>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latin typeface="Arial" panose="020B0604020202020204" pitchFamily="34" charset="0"/>
              <a:cs typeface="Arial" panose="020B0604020202020204" pitchFamily="34" charset="0"/>
            </a:rPr>
            <a:t>Organismos</a:t>
          </a:r>
          <a:endParaRPr lang="es-EC" sz="2000" b="1" kern="1200" dirty="0">
            <a:solidFill>
              <a:schemeClr val="tx1"/>
            </a:solidFill>
            <a:latin typeface="Arial" panose="020B0604020202020204" pitchFamily="34" charset="0"/>
            <a:cs typeface="Arial" panose="020B0604020202020204" pitchFamily="34" charset="0"/>
          </a:endParaRPr>
        </a:p>
      </dsp:txBody>
      <dsp:txXfrm>
        <a:off x="554154" y="1597862"/>
        <a:ext cx="1646419" cy="1097612"/>
      </dsp:txXfrm>
    </dsp:sp>
    <dsp:sp modelId="{BA45F02A-FA64-4BE0-8EF9-04D4FE8ADF8D}">
      <dsp:nvSpPr>
        <dsp:cNvPr id="0" name=""/>
        <dsp:cNvSpPr/>
      </dsp:nvSpPr>
      <dsp:spPr>
        <a:xfrm>
          <a:off x="2392656" y="1691159"/>
          <a:ext cx="2277546" cy="911018"/>
        </a:xfrm>
        <a:prstGeom prst="chevron">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Instituto Ecuatoriano de Gobernanza Corporativa</a:t>
          </a:r>
          <a:endParaRPr lang="es-EC" sz="1400" kern="1200" dirty="0">
            <a:latin typeface="Arial" panose="020B0604020202020204" pitchFamily="34" charset="0"/>
            <a:cs typeface="Arial" panose="020B0604020202020204" pitchFamily="34" charset="0"/>
          </a:endParaRPr>
        </a:p>
      </dsp:txBody>
      <dsp:txXfrm>
        <a:off x="2848165" y="1691159"/>
        <a:ext cx="1366528" cy="911018"/>
      </dsp:txXfrm>
    </dsp:sp>
    <dsp:sp modelId="{7685C18D-C00F-412B-8B5B-B896ACA51F77}">
      <dsp:nvSpPr>
        <dsp:cNvPr id="0" name=""/>
        <dsp:cNvSpPr/>
      </dsp:nvSpPr>
      <dsp:spPr>
        <a:xfrm>
          <a:off x="4351346" y="1691159"/>
          <a:ext cx="2277546" cy="911018"/>
        </a:xfrm>
        <a:prstGeom prst="chevron">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Comité Ejecutivo Nacional de BGC</a:t>
          </a:r>
          <a:endParaRPr lang="es-EC" sz="1400" kern="1200" dirty="0">
            <a:latin typeface="Arial" panose="020B0604020202020204" pitchFamily="34" charset="0"/>
            <a:cs typeface="Arial" panose="020B0604020202020204" pitchFamily="34" charset="0"/>
          </a:endParaRPr>
        </a:p>
      </dsp:txBody>
      <dsp:txXfrm>
        <a:off x="4806855" y="1691159"/>
        <a:ext cx="1366528" cy="911018"/>
      </dsp:txXfrm>
    </dsp:sp>
    <dsp:sp modelId="{DEA14BD8-BA0F-45C4-AA3F-CF7B9D52FE5F}">
      <dsp:nvSpPr>
        <dsp:cNvPr id="0" name=""/>
        <dsp:cNvSpPr/>
      </dsp:nvSpPr>
      <dsp:spPr>
        <a:xfrm>
          <a:off x="6310036" y="1691159"/>
          <a:ext cx="2277546" cy="911018"/>
        </a:xfrm>
        <a:prstGeom prst="chevron">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13-I-2005 código de buen gobierno corporativo</a:t>
          </a:r>
          <a:endParaRPr lang="es-EC" sz="1400" kern="1200" dirty="0">
            <a:latin typeface="Arial" panose="020B0604020202020204" pitchFamily="34" charset="0"/>
            <a:cs typeface="Arial" panose="020B0604020202020204" pitchFamily="34" charset="0"/>
          </a:endParaRPr>
        </a:p>
      </dsp:txBody>
      <dsp:txXfrm>
        <a:off x="6765545" y="1691159"/>
        <a:ext cx="1366528" cy="911018"/>
      </dsp:txXfrm>
    </dsp:sp>
    <dsp:sp modelId="{CB8708C9-A076-49F7-A960-2664BF5EFD4B}">
      <dsp:nvSpPr>
        <dsp:cNvPr id="0" name=""/>
        <dsp:cNvSpPr/>
      </dsp:nvSpPr>
      <dsp:spPr>
        <a:xfrm>
          <a:off x="5348" y="2849140"/>
          <a:ext cx="2744031" cy="1097612"/>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latin typeface="Arial" panose="020B0604020202020204" pitchFamily="34" charset="0"/>
              <a:cs typeface="Arial" panose="020B0604020202020204" pitchFamily="34" charset="0"/>
            </a:rPr>
            <a:t>Ley</a:t>
          </a:r>
        </a:p>
        <a:p>
          <a:pPr lvl="0" algn="ctr" defTabSz="889000">
            <a:lnSpc>
              <a:spcPct val="90000"/>
            </a:lnSpc>
            <a:spcBef>
              <a:spcPct val="0"/>
            </a:spcBef>
            <a:spcAft>
              <a:spcPct val="35000"/>
            </a:spcAft>
          </a:pPr>
          <a:r>
            <a:rPr lang="es-ES" sz="2000" b="1" kern="1200" dirty="0" smtClean="0">
              <a:solidFill>
                <a:schemeClr val="tx1"/>
              </a:solidFill>
              <a:latin typeface="Arial" panose="020B0604020202020204" pitchFamily="34" charset="0"/>
              <a:cs typeface="Arial" panose="020B0604020202020204" pitchFamily="34" charset="0"/>
            </a:rPr>
            <a:t>Norma</a:t>
          </a:r>
          <a:endParaRPr lang="es-EC" sz="2000" b="1" kern="1200" dirty="0">
            <a:solidFill>
              <a:schemeClr val="tx1"/>
            </a:solidFill>
            <a:latin typeface="Arial" panose="020B0604020202020204" pitchFamily="34" charset="0"/>
            <a:cs typeface="Arial" panose="020B0604020202020204" pitchFamily="34" charset="0"/>
          </a:endParaRPr>
        </a:p>
      </dsp:txBody>
      <dsp:txXfrm>
        <a:off x="554154" y="2849140"/>
        <a:ext cx="1646419" cy="1097612"/>
      </dsp:txXfrm>
    </dsp:sp>
    <dsp:sp modelId="{FA45AAB8-12A3-4C4E-933E-1A351D50CDE5}">
      <dsp:nvSpPr>
        <dsp:cNvPr id="0" name=""/>
        <dsp:cNvSpPr/>
      </dsp:nvSpPr>
      <dsp:spPr>
        <a:xfrm>
          <a:off x="2392656" y="2942437"/>
          <a:ext cx="2277546" cy="911018"/>
        </a:xfrm>
        <a:prstGeom prst="chevron">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No esta explicitó en alguna ley</a:t>
          </a:r>
          <a:endParaRPr lang="es-EC" sz="1600" kern="1200" dirty="0">
            <a:latin typeface="Arial" panose="020B0604020202020204" pitchFamily="34" charset="0"/>
            <a:cs typeface="Arial" panose="020B0604020202020204" pitchFamily="34" charset="0"/>
          </a:endParaRPr>
        </a:p>
      </dsp:txBody>
      <dsp:txXfrm>
        <a:off x="2848165" y="2942437"/>
        <a:ext cx="1366528" cy="911018"/>
      </dsp:txXfrm>
    </dsp:sp>
    <dsp:sp modelId="{ADC1A293-CD84-477A-A56E-DBAFCAEA1C4E}">
      <dsp:nvSpPr>
        <dsp:cNvPr id="0" name=""/>
        <dsp:cNvSpPr/>
      </dsp:nvSpPr>
      <dsp:spPr>
        <a:xfrm>
          <a:off x="4351346" y="2942437"/>
          <a:ext cx="2277546" cy="911018"/>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s-ES" sz="1300" kern="1200" dirty="0" smtClean="0">
              <a:latin typeface="Arial" panose="020B0604020202020204" pitchFamily="34" charset="0"/>
              <a:cs typeface="Arial" panose="020B0604020202020204" pitchFamily="34" charset="0"/>
            </a:rPr>
            <a:t>Normas generales para instituciones  del sistema financiero</a:t>
          </a:r>
          <a:endParaRPr lang="es-EC" sz="1300" kern="1200" dirty="0">
            <a:latin typeface="Arial" panose="020B0604020202020204" pitchFamily="34" charset="0"/>
            <a:cs typeface="Arial" panose="020B0604020202020204" pitchFamily="34" charset="0"/>
          </a:endParaRPr>
        </a:p>
      </dsp:txBody>
      <dsp:txXfrm>
        <a:off x="4806855" y="2942437"/>
        <a:ext cx="1366528" cy="911018"/>
      </dsp:txXfrm>
    </dsp:sp>
    <dsp:sp modelId="{53BE9BFA-C88E-497B-BA90-D079E707E6EE}">
      <dsp:nvSpPr>
        <dsp:cNvPr id="0" name=""/>
        <dsp:cNvSpPr/>
      </dsp:nvSpPr>
      <dsp:spPr>
        <a:xfrm>
          <a:off x="6310036" y="2942437"/>
          <a:ext cx="2277546" cy="911018"/>
        </a:xfrm>
        <a:prstGeom prst="chevron">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Libro uno </a:t>
          </a:r>
        </a:p>
        <a:p>
          <a:pPr lvl="0" algn="ctr"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Principios</a:t>
          </a:r>
        </a:p>
        <a:p>
          <a:pPr lvl="0" algn="ctr"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Seguros privados</a:t>
          </a:r>
          <a:endParaRPr lang="es-EC" sz="1400" kern="1200" dirty="0">
            <a:latin typeface="Arial" panose="020B0604020202020204" pitchFamily="34" charset="0"/>
            <a:cs typeface="Arial" panose="020B0604020202020204" pitchFamily="34" charset="0"/>
          </a:endParaRPr>
        </a:p>
      </dsp:txBody>
      <dsp:txXfrm>
        <a:off x="6765545" y="2942437"/>
        <a:ext cx="1366528" cy="911018"/>
      </dsp:txXfrm>
    </dsp:sp>
    <dsp:sp modelId="{FEEFBD28-CA2A-4BEC-92C9-0BCF4C216F08}">
      <dsp:nvSpPr>
        <dsp:cNvPr id="0" name=""/>
        <dsp:cNvSpPr/>
      </dsp:nvSpPr>
      <dsp:spPr>
        <a:xfrm>
          <a:off x="5348" y="4100419"/>
          <a:ext cx="2744031" cy="1097612"/>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S" sz="2000" b="0" kern="1200" dirty="0" smtClean="0">
              <a:solidFill>
                <a:schemeClr val="tx1"/>
              </a:solidFill>
              <a:latin typeface="Arial" panose="020B0604020202020204" pitchFamily="34" charset="0"/>
              <a:cs typeface="Arial" panose="020B0604020202020204" pitchFamily="34" charset="0"/>
            </a:rPr>
            <a:t>Código orgánico monetario y financiero</a:t>
          </a:r>
          <a:endParaRPr lang="es-EC" sz="2000" b="0" kern="1200" dirty="0">
            <a:solidFill>
              <a:schemeClr val="tx1"/>
            </a:solidFill>
            <a:latin typeface="Arial" panose="020B0604020202020204" pitchFamily="34" charset="0"/>
            <a:cs typeface="Arial" panose="020B0604020202020204" pitchFamily="34" charset="0"/>
          </a:endParaRPr>
        </a:p>
      </dsp:txBody>
      <dsp:txXfrm>
        <a:off x="554154" y="4100419"/>
        <a:ext cx="1646419" cy="1097612"/>
      </dsp:txXfrm>
    </dsp:sp>
    <dsp:sp modelId="{EEECA6B7-56E9-4154-9F53-45ADF60FD513}">
      <dsp:nvSpPr>
        <dsp:cNvPr id="0" name=""/>
        <dsp:cNvSpPr/>
      </dsp:nvSpPr>
      <dsp:spPr>
        <a:xfrm>
          <a:off x="2392656" y="4193716"/>
          <a:ext cx="2277546" cy="911018"/>
        </a:xfrm>
        <a:prstGeom prst="chevron">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s-ES" sz="1300" kern="1200" dirty="0" smtClean="0">
              <a:latin typeface="Arial" panose="020B0604020202020204" pitchFamily="34" charset="0"/>
              <a:cs typeface="Arial" panose="020B0604020202020204" pitchFamily="34" charset="0"/>
            </a:rPr>
            <a:t>2009</a:t>
          </a:r>
        </a:p>
        <a:p>
          <a:pPr lvl="0" algn="ctr" defTabSz="577850">
            <a:lnSpc>
              <a:spcPct val="90000"/>
            </a:lnSpc>
            <a:spcBef>
              <a:spcPct val="0"/>
            </a:spcBef>
            <a:spcAft>
              <a:spcPct val="35000"/>
            </a:spcAft>
          </a:pPr>
          <a:r>
            <a:rPr lang="es-ES" sz="1300" kern="1200" dirty="0" smtClean="0">
              <a:latin typeface="Arial" panose="020B0604020202020204" pitchFamily="34" charset="0"/>
              <a:cs typeface="Arial" panose="020B0604020202020204" pitchFamily="34" charset="0"/>
            </a:rPr>
            <a:t>Manual único de supervisión MUS</a:t>
          </a:r>
        </a:p>
      </dsp:txBody>
      <dsp:txXfrm>
        <a:off x="2848165" y="4193716"/>
        <a:ext cx="1366528" cy="911018"/>
      </dsp:txXfrm>
    </dsp:sp>
    <dsp:sp modelId="{95C6F6A2-1855-46AA-931F-08B000FE8B47}">
      <dsp:nvSpPr>
        <dsp:cNvPr id="0" name=""/>
        <dsp:cNvSpPr/>
      </dsp:nvSpPr>
      <dsp:spPr>
        <a:xfrm>
          <a:off x="4351346" y="4193716"/>
          <a:ext cx="2277546" cy="911018"/>
        </a:xfrm>
        <a:prstGeom prst="chevron">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s-ES" sz="1300" kern="1200" dirty="0" smtClean="0">
              <a:latin typeface="Arial" panose="020B0604020202020204" pitchFamily="34" charset="0"/>
              <a:cs typeface="Arial" panose="020B0604020202020204" pitchFamily="34" charset="0"/>
            </a:rPr>
            <a:t>GREC</a:t>
          </a:r>
        </a:p>
        <a:p>
          <a:pPr lvl="0" algn="ctr" defTabSz="577850">
            <a:lnSpc>
              <a:spcPct val="90000"/>
            </a:lnSpc>
            <a:spcBef>
              <a:spcPct val="0"/>
            </a:spcBef>
            <a:spcAft>
              <a:spcPct val="35000"/>
            </a:spcAft>
          </a:pPr>
          <a:r>
            <a:rPr lang="es-ES" sz="1300" kern="1200" dirty="0" smtClean="0">
              <a:latin typeface="Arial" panose="020B0604020202020204" pitchFamily="34" charset="0"/>
              <a:cs typeface="Arial" panose="020B0604020202020204" pitchFamily="34" charset="0"/>
            </a:rPr>
            <a:t>Gobierno corporativo</a:t>
          </a:r>
        </a:p>
        <a:p>
          <a:pPr lvl="0" algn="ctr" defTabSz="577850">
            <a:lnSpc>
              <a:spcPct val="90000"/>
            </a:lnSpc>
            <a:spcBef>
              <a:spcPct val="0"/>
            </a:spcBef>
            <a:spcAft>
              <a:spcPct val="35000"/>
            </a:spcAft>
          </a:pPr>
          <a:r>
            <a:rPr lang="es-ES" sz="1300" kern="1200" dirty="0" smtClean="0">
              <a:latin typeface="Arial" panose="020B0604020202020204" pitchFamily="34" charset="0"/>
              <a:cs typeface="Arial" panose="020B0604020202020204" pitchFamily="34" charset="0"/>
            </a:rPr>
            <a:t>Riesgos, </a:t>
          </a:r>
          <a:endParaRPr lang="es-EC" sz="1300" kern="1200" dirty="0">
            <a:latin typeface="Arial" panose="020B0604020202020204" pitchFamily="34" charset="0"/>
            <a:cs typeface="Arial" panose="020B0604020202020204" pitchFamily="34" charset="0"/>
          </a:endParaRPr>
        </a:p>
      </dsp:txBody>
      <dsp:txXfrm>
        <a:off x="4806855" y="4193716"/>
        <a:ext cx="1366528" cy="911018"/>
      </dsp:txXfrm>
    </dsp:sp>
    <dsp:sp modelId="{C090677C-46BA-4743-9E7C-8446131D9582}">
      <dsp:nvSpPr>
        <dsp:cNvPr id="0" name=""/>
        <dsp:cNvSpPr/>
      </dsp:nvSpPr>
      <dsp:spPr>
        <a:xfrm>
          <a:off x="6310036" y="4193716"/>
          <a:ext cx="2277546" cy="911018"/>
        </a:xfrm>
        <a:prstGeom prst="chevron">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s-ES" sz="1300" kern="1200" dirty="0" smtClean="0">
              <a:latin typeface="Arial" panose="020B0604020202020204" pitchFamily="34" charset="0"/>
              <a:cs typeface="Arial" panose="020B0604020202020204" pitchFamily="34" charset="0"/>
            </a:rPr>
            <a:t>Evaluación económica financiera y cumplimiento</a:t>
          </a:r>
          <a:endParaRPr lang="es-EC" sz="1300" kern="1200" dirty="0">
            <a:latin typeface="Arial" panose="020B0604020202020204" pitchFamily="34" charset="0"/>
            <a:cs typeface="Arial" panose="020B0604020202020204" pitchFamily="34" charset="0"/>
          </a:endParaRPr>
        </a:p>
      </dsp:txBody>
      <dsp:txXfrm>
        <a:off x="6765545" y="4193716"/>
        <a:ext cx="1366528" cy="91101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FC292FA-C07C-49FA-BAE3-057DCCE01DCD}" type="datetimeFigureOut">
              <a:rPr lang="es-ES"/>
              <a:pPr>
                <a:defRPr/>
              </a:pPr>
              <a:t>24/09/2017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F685390-9255-4A33-A399-0145B7F00D59}" type="slidenum">
              <a:rPr lang="es-ES"/>
              <a:pPr>
                <a:defRPr/>
              </a:pPr>
              <a:t>‹Nº›</a:t>
            </a:fld>
            <a:endParaRPr lang="es-ES"/>
          </a:p>
        </p:txBody>
      </p:sp>
    </p:spTree>
    <p:extLst>
      <p:ext uri="{BB962C8B-B14F-4D97-AF65-F5344CB8AC3E}">
        <p14:creationId xmlns:p14="http://schemas.microsoft.com/office/powerpoint/2010/main" val="5085003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7F685390-9255-4A33-A399-0145B7F00D59}" type="slidenum">
              <a:rPr lang="es-ES" smtClean="0"/>
              <a:pPr>
                <a:defRPr/>
              </a:pPr>
              <a:t>5</a:t>
            </a:fld>
            <a:endParaRPr lang="es-ES"/>
          </a:p>
        </p:txBody>
      </p:sp>
    </p:spTree>
    <p:extLst>
      <p:ext uri="{BB962C8B-B14F-4D97-AF65-F5344CB8AC3E}">
        <p14:creationId xmlns:p14="http://schemas.microsoft.com/office/powerpoint/2010/main" val="241346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gobierno corporativo</a:t>
            </a:r>
            <a:r>
              <a:rPr lang="es-ES" baseline="0" dirty="0" smtClean="0"/>
              <a:t> es un conjunto de procesos y relaciones que ayuda a gestionar y controlar a la organización con la finalidad de dar una seguridad razonable </a:t>
            </a:r>
            <a:r>
              <a:rPr lang="es-ES" baseline="0" dirty="0" err="1" smtClean="0"/>
              <a:t>qu</a:t>
            </a:r>
            <a:r>
              <a:rPr lang="es-ES" baseline="0" dirty="0" smtClean="0"/>
              <a:t> </a:t>
            </a:r>
            <a:r>
              <a:rPr lang="es-ES" baseline="0" dirty="0" err="1" smtClean="0"/>
              <a:t>elos</a:t>
            </a:r>
            <a:r>
              <a:rPr lang="es-ES" baseline="0" dirty="0" smtClean="0"/>
              <a:t> objetivos propuestos por la empresa cumplan; estratégicos, operativos, reportes financieros, cumplimiento de leyes </a:t>
            </a:r>
          </a:p>
          <a:p>
            <a:endParaRPr lang="es-ES" baseline="0" dirty="0" smtClean="0"/>
          </a:p>
        </p:txBody>
      </p:sp>
      <p:sp>
        <p:nvSpPr>
          <p:cNvPr id="4" name="Marcador de número de diapositiva 3"/>
          <p:cNvSpPr>
            <a:spLocks noGrp="1"/>
          </p:cNvSpPr>
          <p:nvPr>
            <p:ph type="sldNum" sz="quarter" idx="10"/>
          </p:nvPr>
        </p:nvSpPr>
        <p:spPr/>
        <p:txBody>
          <a:bodyPr/>
          <a:lstStyle/>
          <a:p>
            <a:pPr>
              <a:defRPr/>
            </a:pPr>
            <a:fld id="{7F685390-9255-4A33-A399-0145B7F00D59}" type="slidenum">
              <a:rPr lang="es-ES" smtClean="0"/>
              <a:pPr>
                <a:defRPr/>
              </a:pPr>
              <a:t>16</a:t>
            </a:fld>
            <a:endParaRPr lang="es-ES"/>
          </a:p>
        </p:txBody>
      </p:sp>
    </p:spTree>
    <p:extLst>
      <p:ext uri="{BB962C8B-B14F-4D97-AF65-F5344CB8AC3E}">
        <p14:creationId xmlns:p14="http://schemas.microsoft.com/office/powerpoint/2010/main" val="2517650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Con este fin para el año 2012 las cooperativas de ahorro y crédito concentraba el 12,8% de los resultados y el 10,8% de los depósitos del sistema financiero privado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Manchay</a:t>
            </a:r>
            <a:r>
              <a:rPr lang="es-ES" sz="1200" kern="1200" dirty="0" smtClean="0">
                <a:solidFill>
                  <a:schemeClr val="tx1"/>
                </a:solidFill>
                <a:effectLst/>
                <a:latin typeface="+mn-lt"/>
                <a:ea typeface="+mn-ea"/>
                <a:cs typeface="+mn-cs"/>
              </a:rPr>
              <a:t>, 2014)</a:t>
            </a:r>
            <a:endParaRPr lang="es-EC" dirty="0"/>
          </a:p>
        </p:txBody>
      </p:sp>
      <p:sp>
        <p:nvSpPr>
          <p:cNvPr id="4" name="Marcador de número de diapositiva 3"/>
          <p:cNvSpPr>
            <a:spLocks noGrp="1"/>
          </p:cNvSpPr>
          <p:nvPr>
            <p:ph type="sldNum" sz="quarter" idx="10"/>
          </p:nvPr>
        </p:nvSpPr>
        <p:spPr/>
        <p:txBody>
          <a:bodyPr/>
          <a:lstStyle/>
          <a:p>
            <a:pPr>
              <a:defRPr/>
            </a:pPr>
            <a:fld id="{7F685390-9255-4A33-A399-0145B7F00D59}" type="slidenum">
              <a:rPr lang="es-ES" smtClean="0"/>
              <a:pPr>
                <a:defRPr/>
              </a:pPr>
              <a:t>17</a:t>
            </a:fld>
            <a:endParaRPr lang="es-ES"/>
          </a:p>
        </p:txBody>
      </p:sp>
    </p:spTree>
    <p:extLst>
      <p:ext uri="{BB962C8B-B14F-4D97-AF65-F5344CB8AC3E}">
        <p14:creationId xmlns:p14="http://schemas.microsoft.com/office/powerpoint/2010/main" val="3589485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7F685390-9255-4A33-A399-0145B7F00D59}" type="slidenum">
              <a:rPr lang="es-ES" smtClean="0"/>
              <a:pPr>
                <a:defRPr/>
              </a:pPr>
              <a:t>18</a:t>
            </a:fld>
            <a:endParaRPr lang="es-ES"/>
          </a:p>
        </p:txBody>
      </p:sp>
    </p:spTree>
    <p:extLst>
      <p:ext uri="{BB962C8B-B14F-4D97-AF65-F5344CB8AC3E}">
        <p14:creationId xmlns:p14="http://schemas.microsoft.com/office/powerpoint/2010/main" val="2097567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7F685390-9255-4A33-A399-0145B7F00D59}" type="slidenum">
              <a:rPr lang="es-ES" smtClean="0"/>
              <a:pPr>
                <a:defRPr/>
              </a:pPr>
              <a:t>19</a:t>
            </a:fld>
            <a:endParaRPr lang="es-ES"/>
          </a:p>
        </p:txBody>
      </p:sp>
    </p:spTree>
    <p:extLst>
      <p:ext uri="{BB962C8B-B14F-4D97-AF65-F5344CB8AC3E}">
        <p14:creationId xmlns:p14="http://schemas.microsoft.com/office/powerpoint/2010/main" val="2854380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 la probabilidad de que se presente un evento que afecte o impida los</a:t>
            </a:r>
            <a:r>
              <a:rPr lang="es-ES" baseline="0" dirty="0" smtClean="0"/>
              <a:t> objetivos de la entidad</a:t>
            </a:r>
            <a:endParaRPr lang="es-EC" baseline="0" dirty="0" smtClean="0"/>
          </a:p>
          <a:p>
            <a:r>
              <a:rPr lang="es-ES" baseline="0" dirty="0" smtClean="0"/>
              <a:t>Riesgo residual es diferente al riesgo de control, porque el administrador pudo generar distorsión en los EEFF y el auditor debe descubrir esa distorsión</a:t>
            </a:r>
          </a:p>
          <a:p>
            <a:r>
              <a:rPr lang="es-EC" sz="1200" kern="1200" dirty="0" smtClean="0">
                <a:solidFill>
                  <a:schemeClr val="tx1"/>
                </a:solidFill>
                <a:effectLst/>
                <a:latin typeface="+mn-lt"/>
                <a:ea typeface="+mn-ea"/>
                <a:cs typeface="+mn-cs"/>
              </a:rPr>
              <a:t>De esta forma “se entenderá como riesgo financiero la probabilidad de obtener rendimientos distintos a los esperados como consecuencia de movimientos en las variables financieras” (</a:t>
            </a:r>
            <a:r>
              <a:rPr lang="es-EC" sz="1200" kern="1200" dirty="0" err="1" smtClean="0">
                <a:solidFill>
                  <a:schemeClr val="tx1"/>
                </a:solidFill>
                <a:effectLst/>
                <a:latin typeface="+mn-lt"/>
                <a:ea typeface="+mn-ea"/>
                <a:cs typeface="+mn-cs"/>
              </a:rPr>
              <a:t>Lizarzaburu</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Berggrun</a:t>
            </a:r>
            <a:r>
              <a:rPr lang="es-EC" sz="1200" kern="1200" dirty="0" smtClean="0">
                <a:solidFill>
                  <a:schemeClr val="tx1"/>
                </a:solidFill>
                <a:effectLst/>
                <a:latin typeface="+mn-lt"/>
                <a:ea typeface="+mn-ea"/>
                <a:cs typeface="+mn-cs"/>
              </a:rPr>
              <a:t>, &amp; Quispe, 2012, pág. 98)</a:t>
            </a:r>
          </a:p>
          <a:p>
            <a:endParaRPr lang="es-ES" sz="1200" kern="1200" baseline="0" dirty="0" smtClean="0">
              <a:solidFill>
                <a:schemeClr val="tx1"/>
              </a:solidFill>
              <a:effectLst/>
              <a:latin typeface="+mn-lt"/>
              <a:ea typeface="+mn-ea"/>
              <a:cs typeface="+mn-cs"/>
            </a:endParaRPr>
          </a:p>
          <a:p>
            <a:r>
              <a:rPr lang="es-ES" sz="1200" kern="1200" baseline="0" dirty="0" smtClean="0">
                <a:solidFill>
                  <a:schemeClr val="tx1"/>
                </a:solidFill>
                <a:effectLst/>
                <a:latin typeface="+mn-lt"/>
                <a:ea typeface="+mn-ea"/>
                <a:cs typeface="+mn-cs"/>
              </a:rPr>
              <a:t>Mide la capacidad capital y riesgos</a:t>
            </a:r>
          </a:p>
          <a:p>
            <a:r>
              <a:rPr lang="es-ES" sz="1200" kern="1200" baseline="0" dirty="0" smtClean="0">
                <a:solidFill>
                  <a:schemeClr val="tx1"/>
                </a:solidFill>
                <a:effectLst/>
                <a:latin typeface="+mn-lt"/>
                <a:ea typeface="+mn-ea"/>
                <a:cs typeface="+mn-cs"/>
              </a:rPr>
              <a:t>Riesgos de la cartera de créditos y a la inversión, riesgo crédito</a:t>
            </a:r>
          </a:p>
          <a:p>
            <a:r>
              <a:rPr lang="es-ES" sz="1200" kern="1200" baseline="0" dirty="0" smtClean="0">
                <a:solidFill>
                  <a:schemeClr val="tx1"/>
                </a:solidFill>
                <a:effectLst/>
                <a:latin typeface="+mn-lt"/>
                <a:ea typeface="+mn-ea"/>
                <a:cs typeface="+mn-cs"/>
              </a:rPr>
              <a:t>Medir, identificar y controlar los riesgos asociados a las actividades de la cooperativa</a:t>
            </a:r>
          </a:p>
          <a:p>
            <a:r>
              <a:rPr lang="es-ES" sz="1200" kern="1200" baseline="0" dirty="0" smtClean="0">
                <a:solidFill>
                  <a:schemeClr val="tx1"/>
                </a:solidFill>
                <a:effectLst/>
                <a:latin typeface="+mn-lt"/>
                <a:ea typeface="+mn-ea"/>
                <a:cs typeface="+mn-cs"/>
              </a:rPr>
              <a:t>Rentabilidad generar utilidades</a:t>
            </a:r>
          </a:p>
          <a:p>
            <a:r>
              <a:rPr lang="es-ES" sz="1200" kern="1200" baseline="0" dirty="0" smtClean="0">
                <a:solidFill>
                  <a:schemeClr val="tx1"/>
                </a:solidFill>
                <a:effectLst/>
                <a:latin typeface="+mn-lt"/>
                <a:ea typeface="+mn-ea"/>
                <a:cs typeface="+mn-cs"/>
              </a:rPr>
              <a:t>Liquidez – cumplir </a:t>
            </a:r>
            <a:r>
              <a:rPr lang="es-ES" sz="1200" kern="1200" baseline="0" dirty="0" err="1" smtClean="0">
                <a:solidFill>
                  <a:schemeClr val="tx1"/>
                </a:solidFill>
                <a:effectLst/>
                <a:latin typeface="+mn-lt"/>
                <a:ea typeface="+mn-ea"/>
                <a:cs typeface="+mn-cs"/>
              </a:rPr>
              <a:t>obigaciones</a:t>
            </a:r>
            <a:r>
              <a:rPr lang="es-ES" sz="1200" kern="1200" baseline="0" dirty="0" smtClean="0">
                <a:solidFill>
                  <a:schemeClr val="tx1"/>
                </a:solidFill>
                <a:effectLst/>
                <a:latin typeface="+mn-lt"/>
                <a:ea typeface="+mn-ea"/>
                <a:cs typeface="+mn-cs"/>
              </a:rPr>
              <a:t> financieras</a:t>
            </a:r>
            <a:endParaRPr lang="es-ES" baseline="0" dirty="0" smtClean="0"/>
          </a:p>
        </p:txBody>
      </p:sp>
      <p:sp>
        <p:nvSpPr>
          <p:cNvPr id="4" name="Marcador de número de diapositiva 3"/>
          <p:cNvSpPr>
            <a:spLocks noGrp="1"/>
          </p:cNvSpPr>
          <p:nvPr>
            <p:ph type="sldNum" sz="quarter" idx="10"/>
          </p:nvPr>
        </p:nvSpPr>
        <p:spPr/>
        <p:txBody>
          <a:bodyPr/>
          <a:lstStyle/>
          <a:p>
            <a:pPr>
              <a:defRPr/>
            </a:pPr>
            <a:fld id="{7F685390-9255-4A33-A399-0145B7F00D59}" type="slidenum">
              <a:rPr lang="es-ES" smtClean="0"/>
              <a:pPr>
                <a:defRPr/>
              </a:pPr>
              <a:t>20</a:t>
            </a:fld>
            <a:endParaRPr lang="es-ES"/>
          </a:p>
        </p:txBody>
      </p:sp>
    </p:spTree>
    <p:extLst>
      <p:ext uri="{BB962C8B-B14F-4D97-AF65-F5344CB8AC3E}">
        <p14:creationId xmlns:p14="http://schemas.microsoft.com/office/powerpoint/2010/main" val="1208602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21</a:t>
            </a:fld>
            <a:endParaRPr lang="es-ES"/>
          </a:p>
        </p:txBody>
      </p:sp>
    </p:spTree>
    <p:extLst>
      <p:ext uri="{BB962C8B-B14F-4D97-AF65-F5344CB8AC3E}">
        <p14:creationId xmlns:p14="http://schemas.microsoft.com/office/powerpoint/2010/main" val="1981440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24</a:t>
            </a:fld>
            <a:endParaRPr lang="es-ES"/>
          </a:p>
        </p:txBody>
      </p:sp>
    </p:spTree>
    <p:extLst>
      <p:ext uri="{BB962C8B-B14F-4D97-AF65-F5344CB8AC3E}">
        <p14:creationId xmlns:p14="http://schemas.microsoft.com/office/powerpoint/2010/main" val="2994758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25</a:t>
            </a:fld>
            <a:endParaRPr lang="es-ES"/>
          </a:p>
        </p:txBody>
      </p:sp>
    </p:spTree>
    <p:extLst>
      <p:ext uri="{BB962C8B-B14F-4D97-AF65-F5344CB8AC3E}">
        <p14:creationId xmlns:p14="http://schemas.microsoft.com/office/powerpoint/2010/main" val="2994758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26</a:t>
            </a:fld>
            <a:endParaRPr lang="es-ES"/>
          </a:p>
        </p:txBody>
      </p:sp>
    </p:spTree>
    <p:extLst>
      <p:ext uri="{BB962C8B-B14F-4D97-AF65-F5344CB8AC3E}">
        <p14:creationId xmlns:p14="http://schemas.microsoft.com/office/powerpoint/2010/main" val="2994758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27</a:t>
            </a:fld>
            <a:endParaRPr lang="es-ES"/>
          </a:p>
        </p:txBody>
      </p:sp>
    </p:spTree>
    <p:extLst>
      <p:ext uri="{BB962C8B-B14F-4D97-AF65-F5344CB8AC3E}">
        <p14:creationId xmlns:p14="http://schemas.microsoft.com/office/powerpoint/2010/main" val="2179521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“los valores y principios universales del cooperativismo y a las prácticas de Buen Gobierno Corporativo” </a:t>
            </a:r>
            <a:r>
              <a:rPr lang="es-ES" sz="1200" kern="1200" dirty="0" smtClean="0">
                <a:solidFill>
                  <a:schemeClr val="tx1"/>
                </a:solidFill>
                <a:effectLst/>
                <a:latin typeface="+mn-lt"/>
                <a:ea typeface="+mn-ea"/>
                <a:cs typeface="+mn-cs"/>
              </a:rPr>
              <a:t>(Superintendencia de economía popular y solidaria, 2014, pág. 8)</a:t>
            </a:r>
            <a:r>
              <a:rPr lang="es-EC" sz="1200" kern="1200" dirty="0" smtClean="0">
                <a:solidFill>
                  <a:schemeClr val="tx1"/>
                </a:solidFill>
                <a:effectLst/>
                <a:latin typeface="+mn-lt"/>
                <a:ea typeface="+mn-ea"/>
                <a:cs typeface="+mn-cs"/>
              </a:rPr>
              <a:t>, </a:t>
            </a:r>
            <a:endParaRPr lang="es-EC" dirty="0"/>
          </a:p>
        </p:txBody>
      </p:sp>
      <p:sp>
        <p:nvSpPr>
          <p:cNvPr id="4" name="Marcador de número de diapositiva 3"/>
          <p:cNvSpPr>
            <a:spLocks noGrp="1"/>
          </p:cNvSpPr>
          <p:nvPr>
            <p:ph type="sldNum" sz="quarter" idx="10"/>
          </p:nvPr>
        </p:nvSpPr>
        <p:spPr/>
        <p:txBody>
          <a:bodyPr/>
          <a:lstStyle/>
          <a:p>
            <a:pPr>
              <a:defRPr/>
            </a:pPr>
            <a:fld id="{7F685390-9255-4A33-A399-0145B7F00D59}" type="slidenum">
              <a:rPr lang="es-ES" smtClean="0"/>
              <a:pPr>
                <a:defRPr/>
              </a:pPr>
              <a:t>7</a:t>
            </a:fld>
            <a:endParaRPr lang="es-ES"/>
          </a:p>
        </p:txBody>
      </p:sp>
    </p:spTree>
    <p:extLst>
      <p:ext uri="{BB962C8B-B14F-4D97-AF65-F5344CB8AC3E}">
        <p14:creationId xmlns:p14="http://schemas.microsoft.com/office/powerpoint/2010/main" val="1237333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28</a:t>
            </a:fld>
            <a:endParaRPr lang="es-ES"/>
          </a:p>
        </p:txBody>
      </p:sp>
    </p:spTree>
    <p:extLst>
      <p:ext uri="{BB962C8B-B14F-4D97-AF65-F5344CB8AC3E}">
        <p14:creationId xmlns:p14="http://schemas.microsoft.com/office/powerpoint/2010/main" val="2537513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29</a:t>
            </a:fld>
            <a:endParaRPr lang="es-ES"/>
          </a:p>
        </p:txBody>
      </p:sp>
    </p:spTree>
    <p:extLst>
      <p:ext uri="{BB962C8B-B14F-4D97-AF65-F5344CB8AC3E}">
        <p14:creationId xmlns:p14="http://schemas.microsoft.com/office/powerpoint/2010/main" val="1514359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30</a:t>
            </a:fld>
            <a:endParaRPr lang="es-ES"/>
          </a:p>
        </p:txBody>
      </p:sp>
    </p:spTree>
    <p:extLst>
      <p:ext uri="{BB962C8B-B14F-4D97-AF65-F5344CB8AC3E}">
        <p14:creationId xmlns:p14="http://schemas.microsoft.com/office/powerpoint/2010/main" val="1595261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31</a:t>
            </a:fld>
            <a:endParaRPr lang="es-ES"/>
          </a:p>
        </p:txBody>
      </p:sp>
    </p:spTree>
    <p:extLst>
      <p:ext uri="{BB962C8B-B14F-4D97-AF65-F5344CB8AC3E}">
        <p14:creationId xmlns:p14="http://schemas.microsoft.com/office/powerpoint/2010/main" val="3110257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32</a:t>
            </a:fld>
            <a:endParaRPr lang="es-ES"/>
          </a:p>
        </p:txBody>
      </p:sp>
    </p:spTree>
    <p:extLst>
      <p:ext uri="{BB962C8B-B14F-4D97-AF65-F5344CB8AC3E}">
        <p14:creationId xmlns:p14="http://schemas.microsoft.com/office/powerpoint/2010/main" val="3271053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9</a:t>
            </a:fld>
            <a:endParaRPr lang="es-ES"/>
          </a:p>
        </p:txBody>
      </p:sp>
    </p:spTree>
    <p:extLst>
      <p:ext uri="{BB962C8B-B14F-4D97-AF65-F5344CB8AC3E}">
        <p14:creationId xmlns:p14="http://schemas.microsoft.com/office/powerpoint/2010/main" val="421568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10</a:t>
            </a:fld>
            <a:endParaRPr lang="es-ES"/>
          </a:p>
        </p:txBody>
      </p:sp>
    </p:spTree>
    <p:extLst>
      <p:ext uri="{BB962C8B-B14F-4D97-AF65-F5344CB8AC3E}">
        <p14:creationId xmlns:p14="http://schemas.microsoft.com/office/powerpoint/2010/main" val="1781573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11</a:t>
            </a:fld>
            <a:endParaRPr lang="es-ES"/>
          </a:p>
        </p:txBody>
      </p:sp>
    </p:spTree>
    <p:extLst>
      <p:ext uri="{BB962C8B-B14F-4D97-AF65-F5344CB8AC3E}">
        <p14:creationId xmlns:p14="http://schemas.microsoft.com/office/powerpoint/2010/main" val="21762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12</a:t>
            </a:fld>
            <a:endParaRPr lang="es-ES"/>
          </a:p>
        </p:txBody>
      </p:sp>
    </p:spTree>
    <p:extLst>
      <p:ext uri="{BB962C8B-B14F-4D97-AF65-F5344CB8AC3E}">
        <p14:creationId xmlns:p14="http://schemas.microsoft.com/office/powerpoint/2010/main" val="3513800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13</a:t>
            </a:fld>
            <a:endParaRPr lang="es-ES"/>
          </a:p>
        </p:txBody>
      </p:sp>
    </p:spTree>
    <p:extLst>
      <p:ext uri="{BB962C8B-B14F-4D97-AF65-F5344CB8AC3E}">
        <p14:creationId xmlns:p14="http://schemas.microsoft.com/office/powerpoint/2010/main" val="577805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las cooperativas también atraviesan por crisis propias, en muchos casos a consecuencia de una gestión incorrecta o un mal gobierno cooperativo, o la combinación de los dos” (SEPS, 2013, pág. 20) </a:t>
            </a:r>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14</a:t>
            </a:fld>
            <a:endParaRPr lang="es-ES"/>
          </a:p>
        </p:txBody>
      </p:sp>
    </p:spTree>
    <p:extLst>
      <p:ext uri="{BB962C8B-B14F-4D97-AF65-F5344CB8AC3E}">
        <p14:creationId xmlns:p14="http://schemas.microsoft.com/office/powerpoint/2010/main" val="4023280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Ya que las cooperativas “gozan de mayor autonomía en la medida que ni se encuentran obligadas por la Ley (…) ni a dar explicaciones del grado de aplicación” (Ontiveros &amp; Sánchez, 2012, pág. 55). </a:t>
            </a:r>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15</a:t>
            </a:fld>
            <a:endParaRPr lang="es-ES"/>
          </a:p>
        </p:txBody>
      </p:sp>
    </p:spTree>
    <p:extLst>
      <p:ext uri="{BB962C8B-B14F-4D97-AF65-F5344CB8AC3E}">
        <p14:creationId xmlns:p14="http://schemas.microsoft.com/office/powerpoint/2010/main" val="401269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pPr>
              <a:defRPr/>
            </a:pPr>
            <a:fld id="{34619237-1053-4D81-ADFC-F30A72B3CD9E}" type="datetimeFigureOut">
              <a:rPr lang="es-ES" smtClean="0"/>
              <a:pPr>
                <a:defRPr/>
              </a:pPr>
              <a:t>24/09/2017</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393BC69E-E9B7-41E8-AF80-70E70AA491BB}" type="slidenum">
              <a:rPr lang="es-ES" smtClean="0"/>
              <a:pPr>
                <a:defRPr/>
              </a:pPr>
              <a:t>‹Nº›</a:t>
            </a:fld>
            <a:endParaRPr lang="es-ES"/>
          </a:p>
        </p:txBody>
      </p:sp>
    </p:spTree>
    <p:extLst>
      <p:ext uri="{BB962C8B-B14F-4D97-AF65-F5344CB8AC3E}">
        <p14:creationId xmlns:p14="http://schemas.microsoft.com/office/powerpoint/2010/main" val="1170714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pPr>
              <a:defRPr/>
            </a:pPr>
            <a:fld id="{3C84208E-46C9-468F-8D5E-E96592667EAF}" type="datetimeFigureOut">
              <a:rPr lang="es-ES" smtClean="0"/>
              <a:pPr>
                <a:defRPr/>
              </a:pPr>
              <a:t>24/09/2017</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216D741F-CF92-4B8E-B3C4-F9D363E3065E}" type="slidenum">
              <a:rPr lang="es-ES" smtClean="0"/>
              <a:pPr>
                <a:defRPr/>
              </a:pPr>
              <a:t>‹Nº›</a:t>
            </a:fld>
            <a:endParaRPr lang="es-ES"/>
          </a:p>
        </p:txBody>
      </p:sp>
    </p:spTree>
    <p:extLst>
      <p:ext uri="{BB962C8B-B14F-4D97-AF65-F5344CB8AC3E}">
        <p14:creationId xmlns:p14="http://schemas.microsoft.com/office/powerpoint/2010/main" val="75558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pPr>
              <a:defRPr/>
            </a:pPr>
            <a:fld id="{2112ED0E-8400-49C2-9D91-B70C4754EF67}" type="datetimeFigureOut">
              <a:rPr lang="es-ES" smtClean="0"/>
              <a:pPr>
                <a:defRPr/>
              </a:pPr>
              <a:t>24/09/2017</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DDC25EA6-D1B0-441F-880B-9424BBDDF530}" type="slidenum">
              <a:rPr lang="es-ES" smtClean="0"/>
              <a:pPr>
                <a:defRPr/>
              </a:pPr>
              <a:t>‹Nº›</a:t>
            </a:fld>
            <a:endParaRPr lang="es-ES"/>
          </a:p>
        </p:txBody>
      </p:sp>
    </p:spTree>
    <p:extLst>
      <p:ext uri="{BB962C8B-B14F-4D97-AF65-F5344CB8AC3E}">
        <p14:creationId xmlns:p14="http://schemas.microsoft.com/office/powerpoint/2010/main" val="4092707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21636"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3071813" y="2286000"/>
            <a:ext cx="2895600" cy="476250"/>
          </a:xfrm>
          <a:prstGeom prst="rect">
            <a:avLst/>
          </a:prstGeom>
          <a:noFill/>
          <a:ln w="9525">
            <a:noFill/>
            <a:miter lim="800000"/>
            <a:headEnd/>
            <a:tailEnd/>
          </a:ln>
          <a:effectLst/>
        </p:spPr>
        <p:txBody>
          <a:bodyPr/>
          <a:lstStyle/>
          <a:p>
            <a:pPr algn="ctr" fontAlgn="auto">
              <a:spcBef>
                <a:spcPts val="0"/>
              </a:spcBef>
              <a:spcAft>
                <a:spcPts val="0"/>
              </a:spcAft>
              <a:defRPr/>
            </a:pPr>
            <a:endParaRPr lang="es-ES" sz="1400">
              <a:solidFill>
                <a:prstClr val="black"/>
              </a:solidFill>
              <a:latin typeface="Calibri"/>
              <a:cs typeface="+mn-cs"/>
            </a:endParaRPr>
          </a:p>
        </p:txBody>
      </p:sp>
      <p:pic>
        <p:nvPicPr>
          <p:cNvPr id="8" name="12 Imagen" descr="pie de pagina espe.jpg"/>
          <p:cNvPicPr>
            <a:picLocks noChangeAspect="1"/>
          </p:cNvPicPr>
          <p:nvPr/>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pic>
        <p:nvPicPr>
          <p:cNvPr id="3" name="Imagen 2"/>
          <p:cNvPicPr>
            <a:picLocks noChangeAspect="1"/>
          </p:cNvPicPr>
          <p:nvPr/>
        </p:nvPicPr>
        <p:blipFill>
          <a:blip r:embed="rId6" cstate="print"/>
          <a:stretch>
            <a:fillRect/>
          </a:stretch>
        </p:blipFill>
        <p:spPr>
          <a:xfrm>
            <a:off x="323528" y="44624"/>
            <a:ext cx="2736304" cy="706699"/>
          </a:xfrm>
          <a:prstGeom prst="rect">
            <a:avLst/>
          </a:prstGeom>
        </p:spPr>
      </p:pic>
    </p:spTree>
    <p:extLst>
      <p:ext uri="{BB962C8B-B14F-4D97-AF65-F5344CB8AC3E}">
        <p14:creationId xmlns:p14="http://schemas.microsoft.com/office/powerpoint/2010/main" val="32274751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pPr>
              <a:defRPr/>
            </a:pPr>
            <a:fld id="{0AE7EA8C-A6EF-480F-BDAC-5D27ACE36505}" type="datetimeFigureOut">
              <a:rPr lang="es-ES" smtClean="0"/>
              <a:pPr>
                <a:defRPr/>
              </a:pPr>
              <a:t>24/09/2017</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8E025FF9-22F5-4F15-8252-FC2F71753274}" type="slidenum">
              <a:rPr lang="es-ES" smtClean="0"/>
              <a:pPr>
                <a:defRPr/>
              </a:pPr>
              <a:t>‹Nº›</a:t>
            </a:fld>
            <a:endParaRPr lang="es-ES"/>
          </a:p>
        </p:txBody>
      </p:sp>
    </p:spTree>
    <p:extLst>
      <p:ext uri="{BB962C8B-B14F-4D97-AF65-F5344CB8AC3E}">
        <p14:creationId xmlns:p14="http://schemas.microsoft.com/office/powerpoint/2010/main" val="2345235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B57CC29C-3766-4084-9E9A-18975D9803CA}" type="datetimeFigureOut">
              <a:rPr lang="es-ES" smtClean="0"/>
              <a:pPr>
                <a:defRPr/>
              </a:pPr>
              <a:t>24/09/2017</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363C89BF-F025-4CF1-A517-703CAF114FB2}" type="slidenum">
              <a:rPr lang="es-ES" smtClean="0"/>
              <a:pPr>
                <a:defRPr/>
              </a:pPr>
              <a:t>‹Nº›</a:t>
            </a:fld>
            <a:endParaRPr lang="es-ES"/>
          </a:p>
        </p:txBody>
      </p:sp>
    </p:spTree>
    <p:extLst>
      <p:ext uri="{BB962C8B-B14F-4D97-AF65-F5344CB8AC3E}">
        <p14:creationId xmlns:p14="http://schemas.microsoft.com/office/powerpoint/2010/main" val="311256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pPr>
              <a:defRPr/>
            </a:pPr>
            <a:fld id="{497059B2-F978-4F3E-A773-AE851B40EEAF}" type="datetimeFigureOut">
              <a:rPr lang="es-ES" smtClean="0"/>
              <a:pPr>
                <a:defRPr/>
              </a:pPr>
              <a:t>24/09/2017</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3A9F59F3-708D-41BC-9AC5-1B66C051A2EF}" type="slidenum">
              <a:rPr lang="es-ES" smtClean="0"/>
              <a:pPr>
                <a:defRPr/>
              </a:pPr>
              <a:t>‹Nº›</a:t>
            </a:fld>
            <a:endParaRPr lang="es-ES"/>
          </a:p>
        </p:txBody>
      </p:sp>
    </p:spTree>
    <p:extLst>
      <p:ext uri="{BB962C8B-B14F-4D97-AF65-F5344CB8AC3E}">
        <p14:creationId xmlns:p14="http://schemas.microsoft.com/office/powerpoint/2010/main" val="173157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pPr>
              <a:defRPr/>
            </a:pPr>
            <a:fld id="{167B4737-2324-40D3-ADCD-0170482FA545}" type="datetimeFigureOut">
              <a:rPr lang="es-ES" smtClean="0"/>
              <a:pPr>
                <a:defRPr/>
              </a:pPr>
              <a:t>24/09/2017</a:t>
            </a:fld>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fld id="{6F234614-0FB4-43FD-927E-3FF80C1236D9}" type="slidenum">
              <a:rPr lang="es-ES" smtClean="0"/>
              <a:pPr>
                <a:defRPr/>
              </a:pPr>
              <a:t>‹Nº›</a:t>
            </a:fld>
            <a:endParaRPr lang="es-ES"/>
          </a:p>
        </p:txBody>
      </p:sp>
    </p:spTree>
    <p:extLst>
      <p:ext uri="{BB962C8B-B14F-4D97-AF65-F5344CB8AC3E}">
        <p14:creationId xmlns:p14="http://schemas.microsoft.com/office/powerpoint/2010/main" val="4200024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pPr>
              <a:defRPr/>
            </a:pPr>
            <a:fld id="{01AA805C-C5E4-4468-B7B9-15C4EFD29F0C}" type="datetimeFigureOut">
              <a:rPr lang="es-ES" smtClean="0"/>
              <a:pPr>
                <a:defRPr/>
              </a:pPr>
              <a:t>24/09/2017</a:t>
            </a:fld>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3DE1F370-B14D-43BB-9312-A807AEF3E433}" type="slidenum">
              <a:rPr lang="es-ES" smtClean="0"/>
              <a:pPr>
                <a:defRPr/>
              </a:pPr>
              <a:t>‹Nº›</a:t>
            </a:fld>
            <a:endParaRPr lang="es-ES"/>
          </a:p>
        </p:txBody>
      </p:sp>
    </p:spTree>
    <p:extLst>
      <p:ext uri="{BB962C8B-B14F-4D97-AF65-F5344CB8AC3E}">
        <p14:creationId xmlns:p14="http://schemas.microsoft.com/office/powerpoint/2010/main" val="689902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A46D5776-9AC4-40E5-AE1C-B5077024AE2A}" type="datetimeFigureOut">
              <a:rPr lang="es-ES" smtClean="0"/>
              <a:pPr>
                <a:defRPr/>
              </a:pPr>
              <a:t>24/09/2017</a:t>
            </a:fld>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fld id="{835723BC-C067-44D3-A86C-91F6E326BD74}" type="slidenum">
              <a:rPr lang="es-ES" smtClean="0"/>
              <a:pPr>
                <a:defRPr/>
              </a:pPr>
              <a:t>‹Nº›</a:t>
            </a:fld>
            <a:endParaRPr lang="es-ES"/>
          </a:p>
        </p:txBody>
      </p:sp>
    </p:spTree>
    <p:extLst>
      <p:ext uri="{BB962C8B-B14F-4D97-AF65-F5344CB8AC3E}">
        <p14:creationId xmlns:p14="http://schemas.microsoft.com/office/powerpoint/2010/main" val="3317256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8AF1D91E-4F4D-44FE-830A-03271977C898}" type="datetimeFigureOut">
              <a:rPr lang="es-ES" smtClean="0"/>
              <a:pPr>
                <a:defRPr/>
              </a:pPr>
              <a:t>24/09/2017</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CD575DC2-B38B-4B0F-BCDD-2A14601CC84C}" type="slidenum">
              <a:rPr lang="es-ES" smtClean="0"/>
              <a:pPr>
                <a:defRPr/>
              </a:pPr>
              <a:t>‹Nº›</a:t>
            </a:fld>
            <a:endParaRPr lang="es-ES"/>
          </a:p>
        </p:txBody>
      </p:sp>
    </p:spTree>
    <p:extLst>
      <p:ext uri="{BB962C8B-B14F-4D97-AF65-F5344CB8AC3E}">
        <p14:creationId xmlns:p14="http://schemas.microsoft.com/office/powerpoint/2010/main" val="71105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DED4EA09-1798-4394-96CB-B53E38506FB0}" type="datetimeFigureOut">
              <a:rPr lang="es-ES" smtClean="0"/>
              <a:pPr>
                <a:defRPr/>
              </a:pPr>
              <a:t>24/09/2017</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EC5974AA-3384-4F02-AE12-8A734119CD38}" type="slidenum">
              <a:rPr lang="es-ES" smtClean="0"/>
              <a:pPr>
                <a:defRPr/>
              </a:pPr>
              <a:t>‹Nº›</a:t>
            </a:fld>
            <a:endParaRPr lang="es-ES"/>
          </a:p>
        </p:txBody>
      </p:sp>
    </p:spTree>
    <p:extLst>
      <p:ext uri="{BB962C8B-B14F-4D97-AF65-F5344CB8AC3E}">
        <p14:creationId xmlns:p14="http://schemas.microsoft.com/office/powerpoint/2010/main" val="195186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2EB4590-1906-454F-B82B-20290754958B}" type="datetimeFigureOut">
              <a:rPr lang="es-ES" smtClean="0"/>
              <a:pPr>
                <a:defRPr/>
              </a:pPr>
              <a:t>24/09/2017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ED2005D-0BD5-4B0B-BC5D-F89B8D5DD097}" type="slidenum">
              <a:rPr lang="es-ES" smtClean="0"/>
              <a:pPr>
                <a:defRPr/>
              </a:pPr>
              <a:t>‹Nº›</a:t>
            </a:fld>
            <a:endParaRPr lang="es-ES"/>
          </a:p>
        </p:txBody>
      </p:sp>
    </p:spTree>
    <p:extLst>
      <p:ext uri="{BB962C8B-B14F-4D97-AF65-F5344CB8AC3E}">
        <p14:creationId xmlns:p14="http://schemas.microsoft.com/office/powerpoint/2010/main" val="236052714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6.xml"/><Relationship Id="rId13" Type="http://schemas.openxmlformats.org/officeDocument/2006/relationships/image" Target="../media/image18.png"/><Relationship Id="rId3" Type="http://schemas.openxmlformats.org/officeDocument/2006/relationships/slide" Target="slide2.xml"/><Relationship Id="rId7" Type="http://schemas.openxmlformats.org/officeDocument/2006/relationships/diagramQuickStyle" Target="../diagrams/quickStyle6.xml"/><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Layout" Target="../diagrams/layout6.xml"/><Relationship Id="rId11" Type="http://schemas.openxmlformats.org/officeDocument/2006/relationships/image" Target="../media/image16.png"/><Relationship Id="rId5" Type="http://schemas.openxmlformats.org/officeDocument/2006/relationships/diagramData" Target="../diagrams/data6.xml"/><Relationship Id="rId10" Type="http://schemas.openxmlformats.org/officeDocument/2006/relationships/image" Target="../media/image15.png"/><Relationship Id="rId4" Type="http://schemas.openxmlformats.org/officeDocument/2006/relationships/image" Target="../media/image4.png"/><Relationship Id="rId9" Type="http://schemas.microsoft.com/office/2007/relationships/diagramDrawing" Target="../diagrams/drawing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diagramColors" Target="../diagrams/colors8.xml"/><Relationship Id="rId3" Type="http://schemas.openxmlformats.org/officeDocument/2006/relationships/image" Target="../media/image4.png"/><Relationship Id="rId7" Type="http://schemas.openxmlformats.org/officeDocument/2006/relationships/diagramColors" Target="../diagrams/colors7.xml"/><Relationship Id="rId12" Type="http://schemas.openxmlformats.org/officeDocument/2006/relationships/diagramQuickStyle" Target="../diagrams/quickStyle8.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7.xml"/><Relationship Id="rId11" Type="http://schemas.openxmlformats.org/officeDocument/2006/relationships/diagramLayout" Target="../diagrams/layout8.xml"/><Relationship Id="rId5" Type="http://schemas.openxmlformats.org/officeDocument/2006/relationships/diagramLayout" Target="../diagrams/layout7.xml"/><Relationship Id="rId10" Type="http://schemas.openxmlformats.org/officeDocument/2006/relationships/diagramData" Target="../diagrams/data8.xml"/><Relationship Id="rId4" Type="http://schemas.openxmlformats.org/officeDocument/2006/relationships/diagramData" Target="../diagrams/data7.xml"/><Relationship Id="rId9" Type="http://schemas.openxmlformats.org/officeDocument/2006/relationships/image" Target="../media/image19.png"/><Relationship Id="rId14" Type="http://schemas.microsoft.com/office/2007/relationships/diagramDrawing" Target="../diagrams/drawing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png"/><Relationship Id="rId7" Type="http://schemas.openxmlformats.org/officeDocument/2006/relationships/diagramColors" Target="../diagrams/colors9.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20.png"/><Relationship Id="rId7" Type="http://schemas.openxmlformats.org/officeDocument/2006/relationships/diagramLayout" Target="../diagrams/layout10.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Data" Target="../diagrams/data10.xml"/><Relationship Id="rId5" Type="http://schemas.openxmlformats.org/officeDocument/2006/relationships/image" Target="../media/image4.png"/><Relationship Id="rId10" Type="http://schemas.microsoft.com/office/2007/relationships/diagramDrawing" Target="../diagrams/drawing10.xml"/><Relationship Id="rId4" Type="http://schemas.openxmlformats.org/officeDocument/2006/relationships/image" Target="../media/image21.png"/><Relationship Id="rId9" Type="http://schemas.openxmlformats.org/officeDocument/2006/relationships/diagramColors" Target="../diagrams/colors10.xml"/></Relationships>
</file>

<file path=ppt/slides/_rels/slide15.xml.rels><?xml version="1.0" encoding="UTF-8" standalone="yes"?>
<Relationships xmlns="http://schemas.openxmlformats.org/package/2006/relationships"><Relationship Id="rId8" Type="http://schemas.microsoft.com/office/2007/relationships/diagramDrawing" Target="../diagrams/drawing11.xml"/><Relationship Id="rId13" Type="http://schemas.openxmlformats.org/officeDocument/2006/relationships/image" Target="../media/image29.png"/><Relationship Id="rId3" Type="http://schemas.openxmlformats.org/officeDocument/2006/relationships/image" Target="../media/image4.png"/><Relationship Id="rId7" Type="http://schemas.openxmlformats.org/officeDocument/2006/relationships/diagramColors" Target="../diagrams/colors11.xml"/><Relationship Id="rId12"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11.xml"/><Relationship Id="rId11" Type="http://schemas.openxmlformats.org/officeDocument/2006/relationships/image" Target="../media/image27.png"/><Relationship Id="rId5" Type="http://schemas.openxmlformats.org/officeDocument/2006/relationships/diagramLayout" Target="../diagrams/layout11.xml"/><Relationship Id="rId10" Type="http://schemas.openxmlformats.org/officeDocument/2006/relationships/image" Target="../media/image26.png"/><Relationship Id="rId4" Type="http://schemas.openxmlformats.org/officeDocument/2006/relationships/diagramData" Target="../diagrams/data11.xml"/><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32.png"/><Relationship Id="rId7" Type="http://schemas.openxmlformats.org/officeDocument/2006/relationships/diagramQuickStyle" Target="../diagrams/quickStyle1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Layout" Target="../diagrams/layout12.xml"/><Relationship Id="rId11" Type="http://schemas.openxmlformats.org/officeDocument/2006/relationships/image" Target="../media/image34.png"/><Relationship Id="rId5" Type="http://schemas.openxmlformats.org/officeDocument/2006/relationships/diagramData" Target="../diagrams/data12.xml"/><Relationship Id="rId10" Type="http://schemas.openxmlformats.org/officeDocument/2006/relationships/image" Target="../media/image33.png"/><Relationship Id="rId4" Type="http://schemas.openxmlformats.org/officeDocument/2006/relationships/image" Target="../media/image4.png"/><Relationship Id="rId9" Type="http://schemas.microsoft.com/office/2007/relationships/diagramDrawing" Target="../diagrams/drawing12.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3.xml"/><Relationship Id="rId13" Type="http://schemas.openxmlformats.org/officeDocument/2006/relationships/diagramColors" Target="../diagrams/colors14.xml"/><Relationship Id="rId3" Type="http://schemas.openxmlformats.org/officeDocument/2006/relationships/image" Target="../media/image35.png"/><Relationship Id="rId7" Type="http://schemas.openxmlformats.org/officeDocument/2006/relationships/diagramQuickStyle" Target="../diagrams/quickStyle13.xml"/><Relationship Id="rId12" Type="http://schemas.openxmlformats.org/officeDocument/2006/relationships/diagramQuickStyle" Target="../diagrams/quickStyle14.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Layout" Target="../diagrams/layout13.xml"/><Relationship Id="rId11" Type="http://schemas.openxmlformats.org/officeDocument/2006/relationships/diagramLayout" Target="../diagrams/layout14.xml"/><Relationship Id="rId5" Type="http://schemas.openxmlformats.org/officeDocument/2006/relationships/diagramData" Target="../diagrams/data13.xml"/><Relationship Id="rId10" Type="http://schemas.openxmlformats.org/officeDocument/2006/relationships/diagramData" Target="../diagrams/data14.xml"/><Relationship Id="rId4" Type="http://schemas.openxmlformats.org/officeDocument/2006/relationships/image" Target="../media/image4.png"/><Relationship Id="rId9" Type="http://schemas.microsoft.com/office/2007/relationships/diagramDrawing" Target="../diagrams/drawing13.xml"/><Relationship Id="rId14" Type="http://schemas.microsoft.com/office/2007/relationships/diagramDrawing" Target="../diagrams/drawing14.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image" Target="../media/image4.png"/><Relationship Id="rId7" Type="http://schemas.openxmlformats.org/officeDocument/2006/relationships/diagramLayout" Target="../diagrams/layout15.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Data" Target="../diagrams/data15.xml"/><Relationship Id="rId5" Type="http://schemas.openxmlformats.org/officeDocument/2006/relationships/image" Target="../media/image37.png"/><Relationship Id="rId10" Type="http://schemas.microsoft.com/office/2007/relationships/diagramDrawing" Target="../diagrams/drawing15.xml"/><Relationship Id="rId4" Type="http://schemas.openxmlformats.org/officeDocument/2006/relationships/image" Target="../media/image36.png"/><Relationship Id="rId9" Type="http://schemas.openxmlformats.org/officeDocument/2006/relationships/diagramColors" Target="../diagrams/colors15.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26.xml"/><Relationship Id="rId5" Type="http://schemas.openxmlformats.org/officeDocument/2006/relationships/slide" Target="slide33.xml"/><Relationship Id="rId10" Type="http://schemas.openxmlformats.org/officeDocument/2006/relationships/slide" Target="slide22.xml"/><Relationship Id="rId4" Type="http://schemas.openxmlformats.org/officeDocument/2006/relationships/slide" Target="slide5.xml"/><Relationship Id="rId9" Type="http://schemas.openxmlformats.org/officeDocument/2006/relationships/slide" Target="slide21.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image" Target="../media/image4.png"/><Relationship Id="rId7" Type="http://schemas.openxmlformats.org/officeDocument/2006/relationships/diagramLayout" Target="../diagrams/layout16.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Data" Target="../diagrams/data16.xml"/><Relationship Id="rId11" Type="http://schemas.openxmlformats.org/officeDocument/2006/relationships/image" Target="../media/image41.png"/><Relationship Id="rId5" Type="http://schemas.openxmlformats.org/officeDocument/2006/relationships/image" Target="../media/image40.jpeg"/><Relationship Id="rId10" Type="http://schemas.microsoft.com/office/2007/relationships/diagramDrawing" Target="../diagrams/drawing16.xml"/><Relationship Id="rId4" Type="http://schemas.openxmlformats.org/officeDocument/2006/relationships/image" Target="../media/image39.png"/><Relationship Id="rId9" Type="http://schemas.openxmlformats.org/officeDocument/2006/relationships/diagramColors" Target="../diagrams/colors16.xml"/></Relationships>
</file>

<file path=ppt/slides/_rels/slide21.xml.rels><?xml version="1.0" encoding="UTF-8" standalone="yes"?>
<Relationships xmlns="http://schemas.openxmlformats.org/package/2006/relationships"><Relationship Id="rId8" Type="http://schemas.openxmlformats.org/officeDocument/2006/relationships/package" Target="../embeddings/Documento_de_Microsoft_Word2.docx"/><Relationship Id="rId3" Type="http://schemas.openxmlformats.org/officeDocument/2006/relationships/notesSlide" Target="../notesSlides/notesSlide15.xml"/><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43.png"/><Relationship Id="rId5" Type="http://schemas.openxmlformats.org/officeDocument/2006/relationships/image" Target="../media/image4.png"/><Relationship Id="rId4" Type="http://schemas.openxmlformats.org/officeDocument/2006/relationships/slide" Target="slide2.xml"/><Relationship Id="rId9" Type="http://schemas.openxmlformats.org/officeDocument/2006/relationships/image" Target="../media/image42.emf"/></Relationships>
</file>

<file path=ppt/slides/_rels/slide22.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4.png"/><Relationship Id="rId7" Type="http://schemas.openxmlformats.org/officeDocument/2006/relationships/diagramColors" Target="../diagrams/colors17.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3.xml.rels><?xml version="1.0" encoding="UTF-8" standalone="yes"?>
<Relationships xmlns="http://schemas.openxmlformats.org/package/2006/relationships"><Relationship Id="rId8" Type="http://schemas.microsoft.com/office/2007/relationships/diagramDrawing" Target="../diagrams/drawing18.xml"/><Relationship Id="rId13" Type="http://schemas.openxmlformats.org/officeDocument/2006/relationships/image" Target="../media/image45.png"/><Relationship Id="rId3" Type="http://schemas.openxmlformats.org/officeDocument/2006/relationships/image" Target="../media/image4.png"/><Relationship Id="rId7" Type="http://schemas.openxmlformats.org/officeDocument/2006/relationships/diagramColors" Target="../diagrams/colors18.xml"/><Relationship Id="rId12" Type="http://schemas.openxmlformats.org/officeDocument/2006/relationships/image" Target="../media/image44.emf"/><Relationship Id="rId17" Type="http://schemas.openxmlformats.org/officeDocument/2006/relationships/image" Target="../media/image48.png"/><Relationship Id="rId2" Type="http://schemas.openxmlformats.org/officeDocument/2006/relationships/slideLayout" Target="../slideLayouts/slideLayout7.xml"/><Relationship Id="rId16" Type="http://schemas.openxmlformats.org/officeDocument/2006/relationships/image" Target="../media/image47.png"/><Relationship Id="rId1" Type="http://schemas.openxmlformats.org/officeDocument/2006/relationships/vmlDrawing" Target="../drawings/vmlDrawing4.vml"/><Relationship Id="rId6" Type="http://schemas.openxmlformats.org/officeDocument/2006/relationships/diagramQuickStyle" Target="../diagrams/quickStyle18.xml"/><Relationship Id="rId11" Type="http://schemas.openxmlformats.org/officeDocument/2006/relationships/package" Target="../embeddings/Documento_de_Microsoft_Word3.docx"/><Relationship Id="rId5" Type="http://schemas.openxmlformats.org/officeDocument/2006/relationships/diagramLayout" Target="../diagrams/layout18.xml"/><Relationship Id="rId15" Type="http://schemas.openxmlformats.org/officeDocument/2006/relationships/image" Target="../media/image46.png"/><Relationship Id="rId10" Type="http://schemas.openxmlformats.org/officeDocument/2006/relationships/oleObject" Target="../embeddings/oleObject4.bin"/><Relationship Id="rId4" Type="http://schemas.openxmlformats.org/officeDocument/2006/relationships/diagramData" Target="../diagrams/data18.xml"/><Relationship Id="rId9" Type="http://schemas.openxmlformats.org/officeDocument/2006/relationships/image" Target="../media/image380.png"/><Relationship Id="rId14" Type="http://schemas.openxmlformats.org/officeDocument/2006/relationships/image" Target="../media/image29.png"/></Relationships>
</file>

<file path=ppt/slides/_rels/slide24.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4.png"/><Relationship Id="rId7" Type="http://schemas.openxmlformats.org/officeDocument/2006/relationships/diagramColors" Target="../diagrams/colors19.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7.xml"/><Relationship Id="rId7" Type="http://schemas.openxmlformats.org/officeDocument/2006/relationships/image" Target="../media/image49.emf"/><Relationship Id="rId12"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package" Target="../embeddings/Hoja_de_c_lculo_de_Microsoft_Excel4.xlsx"/><Relationship Id="rId11" Type="http://schemas.openxmlformats.org/officeDocument/2006/relationships/hyperlink" Target="../Dropbox/Tesis/ARCHIVOS%20BASE%20DE%20DATOS/ANEXOS%20TESIS%20FINAL/01.%20FORMATOS%20VALIDACI&#211;N%20Y%20ENCUESTA.xlsx" TargetMode="External"/><Relationship Id="rId5" Type="http://schemas.openxmlformats.org/officeDocument/2006/relationships/oleObject" Target="../embeddings/oleObject5.bin"/><Relationship Id="rId10" Type="http://schemas.openxmlformats.org/officeDocument/2006/relationships/image" Target="../media/image50.emf"/><Relationship Id="rId4" Type="http://schemas.openxmlformats.org/officeDocument/2006/relationships/image" Target="../media/image4.png"/><Relationship Id="rId9" Type="http://schemas.openxmlformats.org/officeDocument/2006/relationships/package" Target="../embeddings/Documento_de_Microsoft_Word5.docx"/></Relationships>
</file>

<file path=ppt/slides/_rels/slide26.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notesSlide" Target="../notesSlides/notesSlide18.xml"/><Relationship Id="rId7" Type="http://schemas.openxmlformats.org/officeDocument/2006/relationships/package" Target="../embeddings/Documento_de_Microsoft_Word6.docx"/><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4.png"/><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5.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package" Target="../embeddings/Documento_de_Microsoft_Word7.docx"/><Relationship Id="rId5" Type="http://schemas.openxmlformats.org/officeDocument/2006/relationships/oleObject" Target="../embeddings/oleObject8.bin"/><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10" Type="http://schemas.openxmlformats.org/officeDocument/2006/relationships/image" Target="../media/image57.png"/><Relationship Id="rId4" Type="http://schemas.openxmlformats.org/officeDocument/2006/relationships/diagramLayout" Target="../diagrams/layout20.xml"/><Relationship Id="rId9" Type="http://schemas.openxmlformats.org/officeDocument/2006/relationships/image" Target="../media/image56.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6.png"/><Relationship Id="rId3" Type="http://schemas.openxmlformats.org/officeDocument/2006/relationships/oleObject" Target="../embeddings/oleObject2.bin"/><Relationship Id="rId7" Type="http://schemas.openxmlformats.org/officeDocument/2006/relationships/image" Target="../media/image4.png"/><Relationship Id="rId12"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slide" Target="slide2.xml"/><Relationship Id="rId11" Type="http://schemas.openxmlformats.org/officeDocument/2006/relationships/diagramColors" Target="../diagrams/colors1.xml"/><Relationship Id="rId5" Type="http://schemas.openxmlformats.org/officeDocument/2006/relationships/image" Target="../media/image5.emf"/><Relationship Id="rId10" Type="http://schemas.openxmlformats.org/officeDocument/2006/relationships/diagramQuickStyle" Target="../diagrams/quickStyle1.xml"/><Relationship Id="rId4" Type="http://schemas.openxmlformats.org/officeDocument/2006/relationships/package" Target="../embeddings/Documento_de_Microsoft_Word1.docx"/><Relationship Id="rId9"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notesSlide" Target="../notesSlides/notesSlide22.xml"/><Relationship Id="rId7" Type="http://schemas.openxmlformats.org/officeDocument/2006/relationships/package" Target="../embeddings/Documento_de_Microsoft_Word8.docx"/><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image" Target="../media/image59.emf"/><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 Target="slide2.xml"/><Relationship Id="rId7" Type="http://schemas.openxmlformats.org/officeDocument/2006/relationships/diagramQuickStyle" Target="../diagrams/quickStyle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 Target="slide2.xml"/><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4.jpeg"/><Relationship Id="rId7" Type="http://schemas.openxmlformats.org/officeDocument/2006/relationships/diagramQuickStyle" Target="../diagrams/quickStyle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914400" y="312738"/>
            <a:ext cx="8229600" cy="6428630"/>
          </a:xfrm>
        </p:spPr>
        <p:txBody>
          <a:bodyPr>
            <a:normAutofit fontScale="90000"/>
          </a:bodyPr>
          <a:lstStyle/>
          <a:p>
            <a:r>
              <a:rPr lang="es-ES" sz="3200" b="1" dirty="0" smtClean="0">
                <a:solidFill>
                  <a:srgbClr val="336600"/>
                </a:solidFill>
              </a:rPr>
              <a:t/>
            </a:r>
            <a:br>
              <a:rPr lang="es-ES" sz="3200" b="1" dirty="0" smtClean="0">
                <a:solidFill>
                  <a:srgbClr val="336600"/>
                </a:solidFill>
              </a:rPr>
            </a:br>
            <a:r>
              <a:rPr lang="es-ES" sz="3200" b="1" dirty="0">
                <a:solidFill>
                  <a:srgbClr val="336600"/>
                </a:solidFill>
              </a:rPr>
              <a:t/>
            </a:r>
            <a:br>
              <a:rPr lang="es-ES" sz="3200" b="1" dirty="0">
                <a:solidFill>
                  <a:srgbClr val="336600"/>
                </a:solidFill>
              </a:rPr>
            </a:br>
            <a:r>
              <a:rPr lang="es-ES" sz="3200" b="1" dirty="0" smtClean="0">
                <a:solidFill>
                  <a:srgbClr val="336600"/>
                </a:solidFill>
              </a:rPr>
              <a:t/>
            </a:r>
            <a:br>
              <a:rPr lang="es-ES" sz="3200" b="1" dirty="0" smtClean="0">
                <a:solidFill>
                  <a:srgbClr val="336600"/>
                </a:solidFill>
              </a:rPr>
            </a:br>
            <a:r>
              <a:rPr lang="es-ES" sz="3200" b="1" u="sng" dirty="0" smtClean="0">
                <a:solidFill>
                  <a:srgbClr val="336600"/>
                </a:solidFill>
              </a:rPr>
              <a:t>DEFENSA </a:t>
            </a:r>
            <a:r>
              <a:rPr lang="es-ES" sz="3200" b="1" u="sng" dirty="0">
                <a:solidFill>
                  <a:srgbClr val="336600"/>
                </a:solidFill>
              </a:rPr>
              <a:t>DE </a:t>
            </a:r>
            <a:r>
              <a:rPr lang="es-ES" sz="3200" b="1" u="sng" dirty="0" smtClean="0">
                <a:solidFill>
                  <a:srgbClr val="336600"/>
                </a:solidFill>
              </a:rPr>
              <a:t>PROYECTO</a:t>
            </a:r>
            <a:br>
              <a:rPr lang="es-ES" sz="3200" b="1" u="sng" dirty="0" smtClean="0">
                <a:solidFill>
                  <a:srgbClr val="336600"/>
                </a:solidFill>
              </a:rPr>
            </a:br>
            <a:r>
              <a:rPr lang="es-ES" sz="3200" b="1" dirty="0" smtClean="0">
                <a:solidFill>
                  <a:srgbClr val="336600"/>
                </a:solidFill>
              </a:rPr>
              <a:t/>
            </a:r>
            <a:br>
              <a:rPr lang="es-ES" sz="3200" b="1" dirty="0" smtClean="0">
                <a:solidFill>
                  <a:srgbClr val="336600"/>
                </a:solidFill>
              </a:rPr>
            </a:br>
            <a:r>
              <a:rPr lang="es-EC" sz="2000" b="1" dirty="0"/>
              <a:t>DEPARTAMENTODE </a:t>
            </a:r>
            <a:r>
              <a:rPr lang="es-EC" sz="2000" b="1" dirty="0" smtClean="0"/>
              <a:t>CIENCIAS ECONÓMICAS </a:t>
            </a:r>
            <a:r>
              <a:rPr lang="es-EC" sz="2000" b="1" dirty="0"/>
              <a:t>ADMINISTRATIVAS Y DE COMERCIO</a:t>
            </a:r>
            <a:r>
              <a:rPr lang="es-MX" sz="2000" dirty="0"/>
              <a:t/>
            </a:r>
            <a:br>
              <a:rPr lang="es-MX" sz="2000" dirty="0"/>
            </a:br>
            <a:r>
              <a:rPr lang="es-EC" sz="2000" dirty="0"/>
              <a:t> </a:t>
            </a:r>
            <a:r>
              <a:rPr lang="es-MX" sz="2000" dirty="0"/>
              <a:t/>
            </a:r>
            <a:br>
              <a:rPr lang="es-MX" sz="2000" dirty="0"/>
            </a:br>
            <a:r>
              <a:rPr lang="es-EC" sz="2000" b="1" dirty="0" smtClean="0"/>
              <a:t>CARRERA DE INGENIERÍA EN FINANZAS Y AUDITORIA</a:t>
            </a:r>
            <a:r>
              <a:rPr lang="es-MX" sz="2000" dirty="0"/>
              <a:t/>
            </a:r>
            <a:br>
              <a:rPr lang="es-MX" sz="2000" dirty="0"/>
            </a:br>
            <a:r>
              <a:rPr lang="es-EC" sz="2000" dirty="0"/>
              <a:t>   </a:t>
            </a:r>
            <a:r>
              <a:rPr lang="es-EC" sz="2000" b="1" dirty="0"/>
              <a:t/>
            </a:r>
            <a:br>
              <a:rPr lang="es-EC" sz="2000" b="1" dirty="0"/>
            </a:br>
            <a:r>
              <a:rPr lang="es-ES" sz="2000" b="1" dirty="0" smtClean="0"/>
              <a:t>TRABAJO </a:t>
            </a:r>
            <a:r>
              <a:rPr lang="es-ES" sz="2000" b="1" dirty="0"/>
              <a:t>DE TITULACIÓN PREVIO </a:t>
            </a:r>
            <a:r>
              <a:rPr lang="es-EC" sz="2000" b="1" dirty="0" smtClean="0"/>
              <a:t>A LA OBTENCIÓN DEL TÍTULO EN INGENIERÍA EN FINANZAS Y AUDITORIA</a:t>
            </a:r>
            <a:r>
              <a:rPr lang="es-MX" sz="2000" dirty="0"/>
              <a:t/>
            </a:r>
            <a:br>
              <a:rPr lang="es-MX" sz="2000" dirty="0"/>
            </a:br>
            <a:r>
              <a:rPr lang="es-MX" sz="2000" dirty="0"/>
              <a:t/>
            </a:r>
            <a:br>
              <a:rPr lang="es-MX" sz="2000" dirty="0"/>
            </a:br>
            <a:r>
              <a:rPr lang="es-EC" sz="2000" b="1" dirty="0"/>
              <a:t>TEMA:“INCIDENCIA DEL GOBIERNO CORPORATIVO LINEAMIENTOS LCLGC-CAF EN EL RIESGO FINANCIERO DE LAS </a:t>
            </a:r>
            <a:r>
              <a:rPr lang="es-EC" sz="2000" b="1" dirty="0" smtClean="0"/>
              <a:t>COAC’S”</a:t>
            </a:r>
            <a:br>
              <a:rPr lang="es-EC" sz="2000" b="1" dirty="0" smtClean="0"/>
            </a:br>
            <a:r>
              <a:rPr lang="es-EC" sz="2000" b="1" dirty="0"/>
              <a:t/>
            </a:r>
            <a:br>
              <a:rPr lang="es-EC" sz="2000" b="1" dirty="0"/>
            </a:br>
            <a:r>
              <a:rPr lang="es-EC" sz="2000" b="1" dirty="0" smtClean="0"/>
              <a:t>NOMBRES: </a:t>
            </a:r>
            <a:br>
              <a:rPr lang="es-EC" sz="2000" b="1" dirty="0" smtClean="0"/>
            </a:br>
            <a:r>
              <a:rPr lang="es-EC" sz="2000" b="1" dirty="0" smtClean="0"/>
              <a:t>VALLEJO PEREZ JAIME DAVID</a:t>
            </a:r>
            <a:br>
              <a:rPr lang="es-EC" sz="2000" b="1" dirty="0" smtClean="0"/>
            </a:br>
            <a:r>
              <a:rPr lang="es-EC" sz="2000" b="1" dirty="0" smtClean="0"/>
              <a:t>MENA BARBA LESLY JESENNIA</a:t>
            </a:r>
            <a:br>
              <a:rPr lang="es-EC" sz="2000" b="1" dirty="0" smtClean="0"/>
            </a:br>
            <a:r>
              <a:rPr lang="es-ES" sz="2000" b="1" dirty="0"/>
              <a:t/>
            </a:r>
            <a:br>
              <a:rPr lang="es-ES" sz="2000" b="1" dirty="0"/>
            </a:br>
            <a:r>
              <a:rPr lang="es-ES" sz="2000" b="1" dirty="0" smtClean="0"/>
              <a:t>SANGOLQUÌ, SEPTIEMBRE 2017</a:t>
            </a:r>
            <a:br>
              <a:rPr lang="es-ES" sz="2000" b="1" dirty="0" smtClean="0"/>
            </a:br>
            <a:r>
              <a:rPr lang="es-ES" sz="2400" b="1" dirty="0"/>
              <a:t/>
            </a:r>
            <a:br>
              <a:rPr lang="es-ES" sz="2400" b="1" dirty="0"/>
            </a:br>
            <a:r>
              <a:rPr lang="es-ES" sz="2400" b="1" dirty="0" smtClean="0"/>
              <a:t/>
            </a:r>
            <a:br>
              <a:rPr lang="es-ES" sz="2400" b="1" dirty="0" smtClean="0"/>
            </a:br>
            <a:r>
              <a:rPr lang="es-ES" sz="2400" b="1" dirty="0"/>
              <a:t/>
            </a:r>
            <a:br>
              <a:rPr lang="es-ES" sz="2400" b="1" dirty="0"/>
            </a:br>
            <a:r>
              <a:rPr lang="es-ES" b="1" dirty="0">
                <a:solidFill>
                  <a:srgbClr val="336600"/>
                </a:solidFill>
              </a:rPr>
              <a:t/>
            </a:r>
            <a:br>
              <a:rPr lang="es-ES" b="1" dirty="0">
                <a:solidFill>
                  <a:srgbClr val="336600"/>
                </a:solidFill>
              </a:rPr>
            </a:br>
            <a:endParaRPr lang="es-VE" dirty="0"/>
          </a:p>
        </p:txBody>
      </p:sp>
    </p:spTree>
    <p:extLst>
      <p:ext uri="{BB962C8B-B14F-4D97-AF65-F5344CB8AC3E}">
        <p14:creationId xmlns:p14="http://schemas.microsoft.com/office/powerpoint/2010/main" val="164125419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1 Título"/>
          <p:cNvSpPr txBox="1">
            <a:spLocks/>
          </p:cNvSpPr>
          <p:nvPr/>
        </p:nvSpPr>
        <p:spPr>
          <a:xfrm>
            <a:off x="252028" y="257996"/>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VE" sz="2600" b="1" dirty="0" smtClean="0">
                <a:solidFill>
                  <a:schemeClr val="tx2"/>
                </a:solidFill>
                <a:latin typeface="Arial" panose="020B0604020202020204" pitchFamily="34" charset="0"/>
                <a:cs typeface="Arial" panose="020B0604020202020204" pitchFamily="34" charset="0"/>
              </a:rPr>
              <a:t>MARCO REFERENCIAL</a:t>
            </a:r>
            <a:endParaRPr lang="es-VE" sz="2600" b="1" dirty="0">
              <a:solidFill>
                <a:schemeClr val="tx2"/>
              </a:solidFill>
              <a:latin typeface="Arial" panose="020B0604020202020204" pitchFamily="34" charset="0"/>
              <a:cs typeface="Arial" panose="020B0604020202020204" pitchFamily="34" charset="0"/>
            </a:endParaRPr>
          </a:p>
        </p:txBody>
      </p:sp>
      <p:graphicFrame>
        <p:nvGraphicFramePr>
          <p:cNvPr id="2" name="Diagrama 1"/>
          <p:cNvGraphicFramePr/>
          <p:nvPr>
            <p:extLst>
              <p:ext uri="{D42A27DB-BD31-4B8C-83A1-F6EECF244321}">
                <p14:modId xmlns:p14="http://schemas.microsoft.com/office/powerpoint/2010/main" val="2584361167"/>
              </p:ext>
            </p:extLst>
          </p:nvPr>
        </p:nvGraphicFramePr>
        <p:xfrm>
          <a:off x="107504" y="877168"/>
          <a:ext cx="9036496"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ángulo 6"/>
          <p:cNvSpPr/>
          <p:nvPr/>
        </p:nvSpPr>
        <p:spPr>
          <a:xfrm>
            <a:off x="2771800" y="469121"/>
            <a:ext cx="3310522" cy="1015663"/>
          </a:xfrm>
          <a:prstGeom prst="rect">
            <a:avLst/>
          </a:prstGeom>
        </p:spPr>
        <p:txBody>
          <a:bodyPr wrap="none">
            <a:spAutoFit/>
          </a:bodyPr>
          <a:lstStyle/>
          <a:p>
            <a:pPr lvl="1" algn="just">
              <a:lnSpc>
                <a:spcPct val="300000"/>
              </a:lnSpc>
              <a:spcBef>
                <a:spcPts val="1200"/>
              </a:spcBef>
              <a:spcAft>
                <a:spcPts val="1200"/>
              </a:spcAft>
            </a:pPr>
            <a:r>
              <a:rPr lang="es-ES" sz="20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Gobierno Corporativo</a:t>
            </a:r>
            <a:endParaRPr lang="es-EC" sz="20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32770" name="Picture 2" descr="Resultado de imagen para gobierno corporativo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4227" y="4581128"/>
            <a:ext cx="2112169" cy="1408113"/>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Resultado de imagen para latinoamerica 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27784" y="4581128"/>
            <a:ext cx="1728192"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Resultado de imagen para ecuador 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60032" y="4437112"/>
            <a:ext cx="2000672" cy="200067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13"/>
          <a:stretch>
            <a:fillRect/>
          </a:stretch>
        </p:blipFill>
        <p:spPr>
          <a:xfrm>
            <a:off x="7116038" y="4549914"/>
            <a:ext cx="1824692" cy="1520577"/>
          </a:xfrm>
          <a:prstGeom prst="rect">
            <a:avLst/>
          </a:prstGeom>
        </p:spPr>
      </p:pic>
      <p:sp>
        <p:nvSpPr>
          <p:cNvPr id="13" name="Rectángulo 12"/>
          <p:cNvSpPr/>
          <p:nvPr/>
        </p:nvSpPr>
        <p:spPr>
          <a:xfrm>
            <a:off x="2774569" y="442860"/>
            <a:ext cx="3310522" cy="1015663"/>
          </a:xfrm>
          <a:prstGeom prst="rect">
            <a:avLst/>
          </a:prstGeom>
        </p:spPr>
        <p:txBody>
          <a:bodyPr wrap="none">
            <a:spAutoFit/>
          </a:bodyPr>
          <a:lstStyle/>
          <a:p>
            <a:pPr lvl="1" algn="just">
              <a:lnSpc>
                <a:spcPct val="300000"/>
              </a:lnSpc>
              <a:spcBef>
                <a:spcPts val="1200"/>
              </a:spcBef>
              <a:spcAft>
                <a:spcPts val="1200"/>
              </a:spcAft>
            </a:pPr>
            <a:r>
              <a:rPr lang="es-ES" sz="20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Gobierno Corporativo</a:t>
            </a:r>
            <a:endParaRPr lang="es-EC" sz="20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1" name="CuadroTexto 10"/>
          <p:cNvSpPr txBox="1"/>
          <p:nvPr/>
        </p:nvSpPr>
        <p:spPr>
          <a:xfrm>
            <a:off x="8604448" y="6516052"/>
            <a:ext cx="648072" cy="369332"/>
          </a:xfrm>
          <a:prstGeom prst="rect">
            <a:avLst/>
          </a:prstGeom>
          <a:noFill/>
        </p:spPr>
        <p:txBody>
          <a:bodyPr wrap="square" rtlCol="0">
            <a:spAutoFit/>
          </a:bodyPr>
          <a:lstStyle/>
          <a:p>
            <a:r>
              <a:rPr lang="es-ES" dirty="0" smtClean="0"/>
              <a:t>LM</a:t>
            </a:r>
            <a:endParaRPr lang="es-EC" dirty="0"/>
          </a:p>
        </p:txBody>
      </p:sp>
    </p:spTree>
    <p:extLst>
      <p:ext uri="{BB962C8B-B14F-4D97-AF65-F5344CB8AC3E}">
        <p14:creationId xmlns:p14="http://schemas.microsoft.com/office/powerpoint/2010/main" val="18381488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1 Título"/>
          <p:cNvSpPr txBox="1">
            <a:spLocks/>
          </p:cNvSpPr>
          <p:nvPr/>
        </p:nvSpPr>
        <p:spPr>
          <a:xfrm>
            <a:off x="252028" y="257996"/>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VE" sz="2600" b="1" dirty="0" smtClean="0">
                <a:solidFill>
                  <a:schemeClr val="tx2"/>
                </a:solidFill>
                <a:latin typeface="Arial" panose="020B0604020202020204" pitchFamily="34" charset="0"/>
                <a:cs typeface="Arial" panose="020B0604020202020204" pitchFamily="34" charset="0"/>
              </a:rPr>
              <a:t>MARCO REFERENCIAL</a:t>
            </a:r>
            <a:endParaRPr lang="es-VE" sz="2600" b="1" dirty="0">
              <a:solidFill>
                <a:schemeClr val="tx2"/>
              </a:solidFill>
              <a:latin typeface="Arial" panose="020B0604020202020204" pitchFamily="34" charset="0"/>
              <a:cs typeface="Arial" panose="020B0604020202020204" pitchFamily="34" charset="0"/>
            </a:endParaRPr>
          </a:p>
        </p:txBody>
      </p:sp>
      <p:graphicFrame>
        <p:nvGraphicFramePr>
          <p:cNvPr id="2" name="Diagrama 1"/>
          <p:cNvGraphicFramePr/>
          <p:nvPr>
            <p:extLst>
              <p:ext uri="{D42A27DB-BD31-4B8C-83A1-F6EECF244321}">
                <p14:modId xmlns:p14="http://schemas.microsoft.com/office/powerpoint/2010/main" val="1279488327"/>
              </p:ext>
            </p:extLst>
          </p:nvPr>
        </p:nvGraphicFramePr>
        <p:xfrm>
          <a:off x="251520" y="908720"/>
          <a:ext cx="1512168" cy="1440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2770" name="Picture 2" descr="Resultado de imagen para gobierno corporativo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35696" y="1074025"/>
            <a:ext cx="1443666" cy="962444"/>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3635896" y="-33732"/>
            <a:ext cx="3310522" cy="1015663"/>
          </a:xfrm>
          <a:prstGeom prst="rect">
            <a:avLst/>
          </a:prstGeom>
        </p:spPr>
        <p:txBody>
          <a:bodyPr wrap="none">
            <a:spAutoFit/>
          </a:bodyPr>
          <a:lstStyle/>
          <a:p>
            <a:pPr lvl="1" algn="just">
              <a:lnSpc>
                <a:spcPct val="300000"/>
              </a:lnSpc>
              <a:spcBef>
                <a:spcPts val="1200"/>
              </a:spcBef>
              <a:spcAft>
                <a:spcPts val="1200"/>
              </a:spcAft>
            </a:pPr>
            <a:r>
              <a:rPr lang="es-ES" sz="20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Gobierno Corporativo</a:t>
            </a:r>
            <a:endParaRPr lang="es-EC" sz="20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2431284378"/>
              </p:ext>
            </p:extLst>
          </p:nvPr>
        </p:nvGraphicFramePr>
        <p:xfrm>
          <a:off x="35496" y="2195743"/>
          <a:ext cx="9144000"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8" name="Grupo 7"/>
          <p:cNvGrpSpPr/>
          <p:nvPr/>
        </p:nvGrpSpPr>
        <p:grpSpPr>
          <a:xfrm>
            <a:off x="3351872" y="1124744"/>
            <a:ext cx="6087983" cy="1070999"/>
            <a:chOff x="3351872" y="1124744"/>
            <a:chExt cx="6087983" cy="1070999"/>
          </a:xfrm>
        </p:grpSpPr>
        <p:sp>
          <p:nvSpPr>
            <p:cNvPr id="9" name="Elipse 8"/>
            <p:cNvSpPr/>
            <p:nvPr/>
          </p:nvSpPr>
          <p:spPr>
            <a:xfrm>
              <a:off x="3351872" y="1124744"/>
              <a:ext cx="471327" cy="471327"/>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Acorde 9"/>
            <p:cNvSpPr/>
            <p:nvPr/>
          </p:nvSpPr>
          <p:spPr>
            <a:xfrm>
              <a:off x="3399004" y="1171876"/>
              <a:ext cx="377062" cy="377062"/>
            </a:xfrm>
            <a:prstGeom prst="chord">
              <a:avLst>
                <a:gd name="adj1" fmla="val 1168272"/>
                <a:gd name="adj2" fmla="val 9631728"/>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orma libre 10"/>
            <p:cNvSpPr/>
            <p:nvPr/>
          </p:nvSpPr>
          <p:spPr>
            <a:xfrm>
              <a:off x="3911563" y="1716410"/>
              <a:ext cx="1394344" cy="479333"/>
            </a:xfrm>
            <a:custGeom>
              <a:avLst/>
              <a:gdLst>
                <a:gd name="connsiteX0" fmla="*/ 0 w 1394344"/>
                <a:gd name="connsiteY0" fmla="*/ 0 h 479333"/>
                <a:gd name="connsiteX1" fmla="*/ 1394344 w 1394344"/>
                <a:gd name="connsiteY1" fmla="*/ 0 h 479333"/>
                <a:gd name="connsiteX2" fmla="*/ 1394344 w 1394344"/>
                <a:gd name="connsiteY2" fmla="*/ 479333 h 479333"/>
                <a:gd name="connsiteX3" fmla="*/ 0 w 1394344"/>
                <a:gd name="connsiteY3" fmla="*/ 479333 h 479333"/>
                <a:gd name="connsiteX4" fmla="*/ 0 w 1394344"/>
                <a:gd name="connsiteY4" fmla="*/ 0 h 479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4344" h="479333">
                  <a:moveTo>
                    <a:pt x="0" y="0"/>
                  </a:moveTo>
                  <a:lnTo>
                    <a:pt x="1394344" y="0"/>
                  </a:lnTo>
                  <a:lnTo>
                    <a:pt x="1394344" y="479333"/>
                  </a:lnTo>
                  <a:lnTo>
                    <a:pt x="0" y="479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t" anchorCtr="0">
              <a:noAutofit/>
            </a:bodyPr>
            <a:lstStyle/>
            <a:p>
              <a:pPr lvl="0" algn="l" defTabSz="711200">
                <a:lnSpc>
                  <a:spcPct val="90000"/>
                </a:lnSpc>
                <a:spcBef>
                  <a:spcPct val="0"/>
                </a:spcBef>
                <a:spcAft>
                  <a:spcPct val="35000"/>
                </a:spcAft>
              </a:pPr>
              <a:r>
                <a:rPr lang="es-ES" sz="1600" kern="1200" dirty="0" smtClean="0"/>
                <a:t>Accionistas</a:t>
              </a:r>
              <a:endParaRPr lang="es-EC" sz="1600" kern="1200" dirty="0"/>
            </a:p>
          </p:txBody>
        </p:sp>
        <p:sp>
          <p:nvSpPr>
            <p:cNvPr id="12" name="Forma libre 11"/>
            <p:cNvSpPr/>
            <p:nvPr/>
          </p:nvSpPr>
          <p:spPr>
            <a:xfrm>
              <a:off x="3921393" y="1124744"/>
              <a:ext cx="1394344" cy="471327"/>
            </a:xfrm>
            <a:custGeom>
              <a:avLst/>
              <a:gdLst>
                <a:gd name="connsiteX0" fmla="*/ 0 w 1394344"/>
                <a:gd name="connsiteY0" fmla="*/ 0 h 471327"/>
                <a:gd name="connsiteX1" fmla="*/ 1394344 w 1394344"/>
                <a:gd name="connsiteY1" fmla="*/ 0 h 471327"/>
                <a:gd name="connsiteX2" fmla="*/ 1394344 w 1394344"/>
                <a:gd name="connsiteY2" fmla="*/ 471327 h 471327"/>
                <a:gd name="connsiteX3" fmla="*/ 0 w 1394344"/>
                <a:gd name="connsiteY3" fmla="*/ 471327 h 471327"/>
                <a:gd name="connsiteX4" fmla="*/ 0 w 1394344"/>
                <a:gd name="connsiteY4" fmla="*/ 0 h 471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4344" h="471327">
                  <a:moveTo>
                    <a:pt x="0" y="0"/>
                  </a:moveTo>
                  <a:lnTo>
                    <a:pt x="1394344" y="0"/>
                  </a:lnTo>
                  <a:lnTo>
                    <a:pt x="1394344" y="471327"/>
                  </a:lnTo>
                  <a:lnTo>
                    <a:pt x="0" y="471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es-ES" sz="1600" kern="1200" dirty="0" smtClean="0"/>
                <a:t>Propiedad</a:t>
              </a:r>
              <a:endParaRPr lang="es-EC" sz="1600" kern="1200" dirty="0"/>
            </a:p>
          </p:txBody>
        </p:sp>
        <p:sp>
          <p:nvSpPr>
            <p:cNvPr id="14" name="Elipse 13"/>
            <p:cNvSpPr/>
            <p:nvPr/>
          </p:nvSpPr>
          <p:spPr>
            <a:xfrm>
              <a:off x="5413931" y="1160719"/>
              <a:ext cx="471327" cy="471327"/>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Acorde 14"/>
            <p:cNvSpPr/>
            <p:nvPr/>
          </p:nvSpPr>
          <p:spPr>
            <a:xfrm>
              <a:off x="5461063" y="1207852"/>
              <a:ext cx="377062" cy="377062"/>
            </a:xfrm>
            <a:prstGeom prst="chord">
              <a:avLst>
                <a:gd name="adj1" fmla="val 20431728"/>
                <a:gd name="adj2" fmla="val 11968272"/>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orma libre 16"/>
            <p:cNvSpPr/>
            <p:nvPr/>
          </p:nvSpPr>
          <p:spPr>
            <a:xfrm>
              <a:off x="5986254" y="1729328"/>
              <a:ext cx="1394344" cy="335430"/>
            </a:xfrm>
            <a:custGeom>
              <a:avLst/>
              <a:gdLst>
                <a:gd name="connsiteX0" fmla="*/ 0 w 1394344"/>
                <a:gd name="connsiteY0" fmla="*/ 0 h 335430"/>
                <a:gd name="connsiteX1" fmla="*/ 1394344 w 1394344"/>
                <a:gd name="connsiteY1" fmla="*/ 0 h 335430"/>
                <a:gd name="connsiteX2" fmla="*/ 1394344 w 1394344"/>
                <a:gd name="connsiteY2" fmla="*/ 335430 h 335430"/>
                <a:gd name="connsiteX3" fmla="*/ 0 w 1394344"/>
                <a:gd name="connsiteY3" fmla="*/ 335430 h 335430"/>
                <a:gd name="connsiteX4" fmla="*/ 0 w 1394344"/>
                <a:gd name="connsiteY4" fmla="*/ 0 h 33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4344" h="335430">
                  <a:moveTo>
                    <a:pt x="0" y="0"/>
                  </a:moveTo>
                  <a:lnTo>
                    <a:pt x="1394344" y="0"/>
                  </a:lnTo>
                  <a:lnTo>
                    <a:pt x="1394344" y="335430"/>
                  </a:lnTo>
                  <a:lnTo>
                    <a:pt x="0" y="3354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t" anchorCtr="0">
              <a:noAutofit/>
            </a:bodyPr>
            <a:lstStyle/>
            <a:p>
              <a:pPr lvl="0" algn="l" defTabSz="711200">
                <a:lnSpc>
                  <a:spcPct val="90000"/>
                </a:lnSpc>
                <a:spcBef>
                  <a:spcPct val="0"/>
                </a:spcBef>
                <a:spcAft>
                  <a:spcPct val="35000"/>
                </a:spcAft>
              </a:pPr>
              <a:r>
                <a:rPr lang="es-ES" sz="1600" kern="1200" dirty="0" smtClean="0"/>
                <a:t>Directorio</a:t>
              </a:r>
              <a:endParaRPr lang="es-EC" sz="1600" kern="1200" dirty="0"/>
            </a:p>
          </p:txBody>
        </p:sp>
        <p:sp>
          <p:nvSpPr>
            <p:cNvPr id="18" name="Forma libre 17"/>
            <p:cNvSpPr/>
            <p:nvPr/>
          </p:nvSpPr>
          <p:spPr>
            <a:xfrm>
              <a:off x="5983452" y="1160719"/>
              <a:ext cx="1394344" cy="471327"/>
            </a:xfrm>
            <a:custGeom>
              <a:avLst/>
              <a:gdLst>
                <a:gd name="connsiteX0" fmla="*/ 0 w 1394344"/>
                <a:gd name="connsiteY0" fmla="*/ 0 h 471327"/>
                <a:gd name="connsiteX1" fmla="*/ 1394344 w 1394344"/>
                <a:gd name="connsiteY1" fmla="*/ 0 h 471327"/>
                <a:gd name="connsiteX2" fmla="*/ 1394344 w 1394344"/>
                <a:gd name="connsiteY2" fmla="*/ 471327 h 471327"/>
                <a:gd name="connsiteX3" fmla="*/ 0 w 1394344"/>
                <a:gd name="connsiteY3" fmla="*/ 471327 h 471327"/>
                <a:gd name="connsiteX4" fmla="*/ 0 w 1394344"/>
                <a:gd name="connsiteY4" fmla="*/ 0 h 471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4344" h="471327">
                  <a:moveTo>
                    <a:pt x="0" y="0"/>
                  </a:moveTo>
                  <a:lnTo>
                    <a:pt x="1394344" y="0"/>
                  </a:lnTo>
                  <a:lnTo>
                    <a:pt x="1394344" y="471327"/>
                  </a:lnTo>
                  <a:lnTo>
                    <a:pt x="0" y="471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es-ES" sz="1600" kern="1200" dirty="0" smtClean="0"/>
                <a:t>Administración</a:t>
              </a:r>
              <a:endParaRPr lang="es-EC" sz="1600" kern="1200" dirty="0"/>
            </a:p>
          </p:txBody>
        </p:sp>
        <p:sp>
          <p:nvSpPr>
            <p:cNvPr id="19" name="Elipse 18"/>
            <p:cNvSpPr/>
            <p:nvPr/>
          </p:nvSpPr>
          <p:spPr>
            <a:xfrm>
              <a:off x="7475990" y="1162653"/>
              <a:ext cx="471327" cy="471327"/>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0" name="Acorde 19"/>
            <p:cNvSpPr/>
            <p:nvPr/>
          </p:nvSpPr>
          <p:spPr>
            <a:xfrm>
              <a:off x="7523122" y="1209786"/>
              <a:ext cx="377062" cy="377062"/>
            </a:xfrm>
            <a:prstGeom prst="chord">
              <a:avLst>
                <a:gd name="adj1" fmla="val 16200000"/>
                <a:gd name="adj2" fmla="val 162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orma libre 20"/>
            <p:cNvSpPr/>
            <p:nvPr/>
          </p:nvSpPr>
          <p:spPr>
            <a:xfrm>
              <a:off x="7929027" y="1705714"/>
              <a:ext cx="1394344" cy="327694"/>
            </a:xfrm>
            <a:custGeom>
              <a:avLst/>
              <a:gdLst>
                <a:gd name="connsiteX0" fmla="*/ 0 w 1394344"/>
                <a:gd name="connsiteY0" fmla="*/ 0 h 327694"/>
                <a:gd name="connsiteX1" fmla="*/ 1394344 w 1394344"/>
                <a:gd name="connsiteY1" fmla="*/ 0 h 327694"/>
                <a:gd name="connsiteX2" fmla="*/ 1394344 w 1394344"/>
                <a:gd name="connsiteY2" fmla="*/ 327694 h 327694"/>
                <a:gd name="connsiteX3" fmla="*/ 0 w 1394344"/>
                <a:gd name="connsiteY3" fmla="*/ 327694 h 327694"/>
                <a:gd name="connsiteX4" fmla="*/ 0 w 1394344"/>
                <a:gd name="connsiteY4" fmla="*/ 0 h 327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4344" h="327694">
                  <a:moveTo>
                    <a:pt x="0" y="0"/>
                  </a:moveTo>
                  <a:lnTo>
                    <a:pt x="1394344" y="0"/>
                  </a:lnTo>
                  <a:lnTo>
                    <a:pt x="1394344" y="327694"/>
                  </a:lnTo>
                  <a:lnTo>
                    <a:pt x="0" y="3276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t" anchorCtr="0">
              <a:noAutofit/>
            </a:bodyPr>
            <a:lstStyle/>
            <a:p>
              <a:pPr lvl="0" algn="l" defTabSz="711200">
                <a:lnSpc>
                  <a:spcPct val="90000"/>
                </a:lnSpc>
                <a:spcBef>
                  <a:spcPct val="0"/>
                </a:spcBef>
                <a:spcAft>
                  <a:spcPct val="35000"/>
                </a:spcAft>
              </a:pPr>
              <a:r>
                <a:rPr lang="es-ES" sz="1600" kern="1200" smtClean="0"/>
                <a:t>Alta gerencia</a:t>
              </a:r>
              <a:endParaRPr lang="es-EC" sz="1600" kern="1200"/>
            </a:p>
          </p:txBody>
        </p:sp>
        <p:sp>
          <p:nvSpPr>
            <p:cNvPr id="22" name="Forma libre 21"/>
            <p:cNvSpPr/>
            <p:nvPr/>
          </p:nvSpPr>
          <p:spPr>
            <a:xfrm>
              <a:off x="8045511" y="1162653"/>
              <a:ext cx="1394344" cy="471327"/>
            </a:xfrm>
            <a:custGeom>
              <a:avLst/>
              <a:gdLst>
                <a:gd name="connsiteX0" fmla="*/ 0 w 1394344"/>
                <a:gd name="connsiteY0" fmla="*/ 0 h 471327"/>
                <a:gd name="connsiteX1" fmla="*/ 1394344 w 1394344"/>
                <a:gd name="connsiteY1" fmla="*/ 0 h 471327"/>
                <a:gd name="connsiteX2" fmla="*/ 1394344 w 1394344"/>
                <a:gd name="connsiteY2" fmla="*/ 471327 h 471327"/>
                <a:gd name="connsiteX3" fmla="*/ 0 w 1394344"/>
                <a:gd name="connsiteY3" fmla="*/ 471327 h 471327"/>
                <a:gd name="connsiteX4" fmla="*/ 0 w 1394344"/>
                <a:gd name="connsiteY4" fmla="*/ 0 h 471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4344" h="471327">
                  <a:moveTo>
                    <a:pt x="0" y="0"/>
                  </a:moveTo>
                  <a:lnTo>
                    <a:pt x="1394344" y="0"/>
                  </a:lnTo>
                  <a:lnTo>
                    <a:pt x="1394344" y="471327"/>
                  </a:lnTo>
                  <a:lnTo>
                    <a:pt x="0" y="471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es-ES" sz="1600" kern="1200" dirty="0" smtClean="0"/>
                <a:t>Gestión</a:t>
              </a:r>
              <a:endParaRPr lang="es-EC" sz="1600" kern="1200" dirty="0"/>
            </a:p>
          </p:txBody>
        </p:sp>
      </p:grpSp>
      <p:sp>
        <p:nvSpPr>
          <p:cNvPr id="23" name="Onda 22"/>
          <p:cNvSpPr/>
          <p:nvPr/>
        </p:nvSpPr>
        <p:spPr>
          <a:xfrm>
            <a:off x="611560" y="5661248"/>
            <a:ext cx="2208746" cy="105273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panose="020B0604020202020204" pitchFamily="34" charset="0"/>
                <a:cs typeface="Arial" panose="020B0604020202020204" pitchFamily="34" charset="0"/>
              </a:rPr>
              <a:t>Angloamericano</a:t>
            </a:r>
            <a:endParaRPr lang="es-EC" dirty="0">
              <a:latin typeface="Arial" panose="020B0604020202020204" pitchFamily="34" charset="0"/>
              <a:cs typeface="Arial" panose="020B0604020202020204" pitchFamily="34" charset="0"/>
            </a:endParaRPr>
          </a:p>
        </p:txBody>
      </p:sp>
      <p:sp>
        <p:nvSpPr>
          <p:cNvPr id="27" name="Onda 26"/>
          <p:cNvSpPr/>
          <p:nvPr/>
        </p:nvSpPr>
        <p:spPr>
          <a:xfrm>
            <a:off x="3049667" y="5661248"/>
            <a:ext cx="2506943" cy="105273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panose="020B0604020202020204" pitchFamily="34" charset="0"/>
                <a:cs typeface="Arial" panose="020B0604020202020204" pitchFamily="34" charset="0"/>
              </a:rPr>
              <a:t>Alemán</a:t>
            </a:r>
            <a:endParaRPr lang="es-EC" dirty="0">
              <a:latin typeface="Arial" panose="020B0604020202020204" pitchFamily="34" charset="0"/>
              <a:cs typeface="Arial" panose="020B0604020202020204" pitchFamily="34" charset="0"/>
            </a:endParaRPr>
          </a:p>
        </p:txBody>
      </p:sp>
      <p:sp>
        <p:nvSpPr>
          <p:cNvPr id="28" name="Onda 27"/>
          <p:cNvSpPr/>
          <p:nvPr/>
        </p:nvSpPr>
        <p:spPr>
          <a:xfrm>
            <a:off x="5778594" y="5661248"/>
            <a:ext cx="2506943" cy="105273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panose="020B0604020202020204" pitchFamily="34" charset="0"/>
                <a:cs typeface="Arial" panose="020B0604020202020204" pitchFamily="34" charset="0"/>
              </a:rPr>
              <a:t>Japonesa</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5623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1 Título"/>
          <p:cNvSpPr txBox="1">
            <a:spLocks/>
          </p:cNvSpPr>
          <p:nvPr/>
        </p:nvSpPr>
        <p:spPr>
          <a:xfrm>
            <a:off x="252028" y="257996"/>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VE" sz="2600" b="1" dirty="0" smtClean="0">
                <a:solidFill>
                  <a:schemeClr val="tx2"/>
                </a:solidFill>
                <a:latin typeface="Arial" panose="020B0604020202020204" pitchFamily="34" charset="0"/>
                <a:cs typeface="Arial" panose="020B0604020202020204" pitchFamily="34" charset="0"/>
              </a:rPr>
              <a:t>MARCO REFERENCIAL</a:t>
            </a:r>
            <a:endParaRPr lang="es-VE" sz="2600" b="1" dirty="0">
              <a:solidFill>
                <a:schemeClr val="tx2"/>
              </a:solidFill>
              <a:latin typeface="Arial" panose="020B0604020202020204" pitchFamily="34" charset="0"/>
              <a:cs typeface="Arial" panose="020B0604020202020204" pitchFamily="34" charset="0"/>
            </a:endParaRPr>
          </a:p>
        </p:txBody>
      </p:sp>
      <p:sp>
        <p:nvSpPr>
          <p:cNvPr id="4" name="Rectángulo 3"/>
          <p:cNvSpPr/>
          <p:nvPr/>
        </p:nvSpPr>
        <p:spPr>
          <a:xfrm>
            <a:off x="3635896" y="-33732"/>
            <a:ext cx="3310522" cy="1015663"/>
          </a:xfrm>
          <a:prstGeom prst="rect">
            <a:avLst/>
          </a:prstGeom>
        </p:spPr>
        <p:txBody>
          <a:bodyPr wrap="none">
            <a:spAutoFit/>
          </a:bodyPr>
          <a:lstStyle/>
          <a:p>
            <a:pPr lvl="1" algn="just">
              <a:lnSpc>
                <a:spcPct val="300000"/>
              </a:lnSpc>
              <a:spcBef>
                <a:spcPts val="1200"/>
              </a:spcBef>
              <a:spcAft>
                <a:spcPts val="1200"/>
              </a:spcAft>
            </a:pPr>
            <a:r>
              <a:rPr lang="es-ES" sz="20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Gobierno Corporativo</a:t>
            </a:r>
            <a:endParaRPr lang="es-EC" sz="20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5" name="Grupo 4"/>
          <p:cNvGrpSpPr/>
          <p:nvPr/>
        </p:nvGrpSpPr>
        <p:grpSpPr>
          <a:xfrm>
            <a:off x="389451" y="1201878"/>
            <a:ext cx="8509112" cy="5318339"/>
            <a:chOff x="389451" y="1201878"/>
            <a:chExt cx="8509112" cy="5318339"/>
          </a:xfrm>
        </p:grpSpPr>
        <p:sp>
          <p:nvSpPr>
            <p:cNvPr id="6" name="Forma libre 5"/>
            <p:cNvSpPr/>
            <p:nvPr/>
          </p:nvSpPr>
          <p:spPr>
            <a:xfrm>
              <a:off x="389451" y="1201878"/>
              <a:ext cx="897779" cy="1156693"/>
            </a:xfrm>
            <a:custGeom>
              <a:avLst/>
              <a:gdLst>
                <a:gd name="connsiteX0" fmla="*/ 0 w 1156693"/>
                <a:gd name="connsiteY0" fmla="*/ 0 h 897779"/>
                <a:gd name="connsiteX1" fmla="*/ 707804 w 1156693"/>
                <a:gd name="connsiteY1" fmla="*/ 0 h 897779"/>
                <a:gd name="connsiteX2" fmla="*/ 1156693 w 1156693"/>
                <a:gd name="connsiteY2" fmla="*/ 448890 h 897779"/>
                <a:gd name="connsiteX3" fmla="*/ 707804 w 1156693"/>
                <a:gd name="connsiteY3" fmla="*/ 897779 h 897779"/>
                <a:gd name="connsiteX4" fmla="*/ 0 w 1156693"/>
                <a:gd name="connsiteY4" fmla="*/ 897779 h 897779"/>
                <a:gd name="connsiteX5" fmla="*/ 448890 w 1156693"/>
                <a:gd name="connsiteY5" fmla="*/ 448890 h 897779"/>
                <a:gd name="connsiteX6" fmla="*/ 0 w 1156693"/>
                <a:gd name="connsiteY6" fmla="*/ 0 h 89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693" h="897779">
                  <a:moveTo>
                    <a:pt x="1156692" y="0"/>
                  </a:moveTo>
                  <a:lnTo>
                    <a:pt x="1156692" y="549369"/>
                  </a:lnTo>
                  <a:lnTo>
                    <a:pt x="578346" y="897779"/>
                  </a:lnTo>
                  <a:lnTo>
                    <a:pt x="1" y="549369"/>
                  </a:lnTo>
                  <a:lnTo>
                    <a:pt x="1" y="0"/>
                  </a:lnTo>
                  <a:lnTo>
                    <a:pt x="578346" y="348411"/>
                  </a:lnTo>
                  <a:lnTo>
                    <a:pt x="1156692"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891" tIns="457780" rIns="8889" bIns="457779"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latin typeface="Arial" panose="020B0604020202020204" pitchFamily="34" charset="0"/>
                  <a:cs typeface="Arial" panose="020B0604020202020204" pitchFamily="34" charset="0"/>
                </a:rPr>
                <a:t>Chile</a:t>
              </a:r>
              <a:endParaRPr lang="es-EC" sz="1400" b="1" kern="1200" dirty="0">
                <a:solidFill>
                  <a:schemeClr val="tx1"/>
                </a:solidFill>
                <a:latin typeface="Arial" panose="020B0604020202020204" pitchFamily="34" charset="0"/>
                <a:cs typeface="Arial" panose="020B0604020202020204" pitchFamily="34" charset="0"/>
              </a:endParaRPr>
            </a:p>
          </p:txBody>
        </p:sp>
        <p:sp>
          <p:nvSpPr>
            <p:cNvPr id="7" name="Forma libre 6"/>
            <p:cNvSpPr/>
            <p:nvPr/>
          </p:nvSpPr>
          <p:spPr>
            <a:xfrm>
              <a:off x="2064255" y="1201878"/>
              <a:ext cx="6834308" cy="751850"/>
            </a:xfrm>
            <a:custGeom>
              <a:avLst/>
              <a:gdLst>
                <a:gd name="connsiteX0" fmla="*/ 125311 w 751850"/>
                <a:gd name="connsiteY0" fmla="*/ 0 h 6834308"/>
                <a:gd name="connsiteX1" fmla="*/ 626539 w 751850"/>
                <a:gd name="connsiteY1" fmla="*/ 0 h 6834308"/>
                <a:gd name="connsiteX2" fmla="*/ 751850 w 751850"/>
                <a:gd name="connsiteY2" fmla="*/ 125311 h 6834308"/>
                <a:gd name="connsiteX3" fmla="*/ 751850 w 751850"/>
                <a:gd name="connsiteY3" fmla="*/ 6834308 h 6834308"/>
                <a:gd name="connsiteX4" fmla="*/ 751850 w 751850"/>
                <a:gd name="connsiteY4" fmla="*/ 6834308 h 6834308"/>
                <a:gd name="connsiteX5" fmla="*/ 0 w 751850"/>
                <a:gd name="connsiteY5" fmla="*/ 6834308 h 6834308"/>
                <a:gd name="connsiteX6" fmla="*/ 0 w 751850"/>
                <a:gd name="connsiteY6" fmla="*/ 6834308 h 6834308"/>
                <a:gd name="connsiteX7" fmla="*/ 0 w 751850"/>
                <a:gd name="connsiteY7" fmla="*/ 125311 h 6834308"/>
                <a:gd name="connsiteX8" fmla="*/ 125311 w 751850"/>
                <a:gd name="connsiteY8" fmla="*/ 0 h 683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850" h="6834308">
                  <a:moveTo>
                    <a:pt x="751850" y="1139079"/>
                  </a:moveTo>
                  <a:lnTo>
                    <a:pt x="751850" y="5695229"/>
                  </a:lnTo>
                  <a:cubicBezTo>
                    <a:pt x="751850" y="6324319"/>
                    <a:pt x="745678" y="6834303"/>
                    <a:pt x="738064" y="6834303"/>
                  </a:cubicBezTo>
                  <a:lnTo>
                    <a:pt x="0" y="6834303"/>
                  </a:lnTo>
                  <a:lnTo>
                    <a:pt x="0" y="6834303"/>
                  </a:lnTo>
                  <a:lnTo>
                    <a:pt x="0" y="5"/>
                  </a:lnTo>
                  <a:lnTo>
                    <a:pt x="0" y="5"/>
                  </a:lnTo>
                  <a:lnTo>
                    <a:pt x="738064" y="5"/>
                  </a:lnTo>
                  <a:cubicBezTo>
                    <a:pt x="745678" y="5"/>
                    <a:pt x="751850" y="509989"/>
                    <a:pt x="751850" y="1139079"/>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0" tIns="46227" rIns="46227" bIns="46227"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latin typeface="Arial" panose="020B0604020202020204" pitchFamily="34" charset="0"/>
                  <a:cs typeface="Arial" panose="020B0604020202020204" pitchFamily="34" charset="0"/>
                </a:rPr>
                <a:t>Mejor acceso a los fondos de pensiones para financiar empresas</a:t>
              </a:r>
              <a:endParaRPr lang="es-EC"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es-ES" sz="1500" kern="1200" dirty="0" smtClean="0">
                  <a:latin typeface="Arial" panose="020B0604020202020204" pitchFamily="34" charset="0"/>
                  <a:cs typeface="Arial" panose="020B0604020202020204" pitchFamily="34" charset="0"/>
                </a:rPr>
                <a:t>Heterogeneidad en la adopción de buenas prácticas corporativas </a:t>
              </a:r>
              <a:endParaRPr lang="es-EC" sz="1500" kern="1200" dirty="0">
                <a:latin typeface="Arial" panose="020B0604020202020204" pitchFamily="34" charset="0"/>
                <a:cs typeface="Arial" panose="020B0604020202020204" pitchFamily="34" charset="0"/>
              </a:endParaRPr>
            </a:p>
          </p:txBody>
        </p:sp>
        <p:sp>
          <p:nvSpPr>
            <p:cNvPr id="8" name="Forma libre 7"/>
            <p:cNvSpPr/>
            <p:nvPr/>
          </p:nvSpPr>
          <p:spPr>
            <a:xfrm>
              <a:off x="389451" y="2242289"/>
              <a:ext cx="897780" cy="1156693"/>
            </a:xfrm>
            <a:custGeom>
              <a:avLst/>
              <a:gdLst>
                <a:gd name="connsiteX0" fmla="*/ 0 w 1156693"/>
                <a:gd name="connsiteY0" fmla="*/ 0 h 897779"/>
                <a:gd name="connsiteX1" fmla="*/ 707804 w 1156693"/>
                <a:gd name="connsiteY1" fmla="*/ 0 h 897779"/>
                <a:gd name="connsiteX2" fmla="*/ 1156693 w 1156693"/>
                <a:gd name="connsiteY2" fmla="*/ 448890 h 897779"/>
                <a:gd name="connsiteX3" fmla="*/ 707804 w 1156693"/>
                <a:gd name="connsiteY3" fmla="*/ 897779 h 897779"/>
                <a:gd name="connsiteX4" fmla="*/ 0 w 1156693"/>
                <a:gd name="connsiteY4" fmla="*/ 897779 h 897779"/>
                <a:gd name="connsiteX5" fmla="*/ 448890 w 1156693"/>
                <a:gd name="connsiteY5" fmla="*/ 448890 h 897779"/>
                <a:gd name="connsiteX6" fmla="*/ 0 w 1156693"/>
                <a:gd name="connsiteY6" fmla="*/ 0 h 89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693" h="897779">
                  <a:moveTo>
                    <a:pt x="1156692" y="0"/>
                  </a:moveTo>
                  <a:lnTo>
                    <a:pt x="1156692" y="549369"/>
                  </a:lnTo>
                  <a:lnTo>
                    <a:pt x="578346" y="897779"/>
                  </a:lnTo>
                  <a:lnTo>
                    <a:pt x="1" y="549369"/>
                  </a:lnTo>
                  <a:lnTo>
                    <a:pt x="1" y="0"/>
                  </a:lnTo>
                  <a:lnTo>
                    <a:pt x="578346" y="348411"/>
                  </a:lnTo>
                  <a:lnTo>
                    <a:pt x="1156692"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891" tIns="457780" rIns="8890" bIns="457779"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latin typeface="Arial" panose="020B0604020202020204" pitchFamily="34" charset="0"/>
                  <a:cs typeface="Arial" panose="020B0604020202020204" pitchFamily="34" charset="0"/>
                </a:rPr>
                <a:t>Brasil</a:t>
              </a:r>
              <a:endParaRPr lang="es-EC" sz="1400" b="1" kern="1200" dirty="0">
                <a:solidFill>
                  <a:schemeClr val="tx1"/>
                </a:solidFill>
                <a:latin typeface="Arial" panose="020B0604020202020204" pitchFamily="34" charset="0"/>
                <a:cs typeface="Arial" panose="020B0604020202020204" pitchFamily="34" charset="0"/>
              </a:endParaRPr>
            </a:p>
          </p:txBody>
        </p:sp>
        <p:sp>
          <p:nvSpPr>
            <p:cNvPr id="10" name="Forma libre 9"/>
            <p:cNvSpPr/>
            <p:nvPr/>
          </p:nvSpPr>
          <p:spPr>
            <a:xfrm>
              <a:off x="2064255" y="2242290"/>
              <a:ext cx="6834308" cy="751850"/>
            </a:xfrm>
            <a:custGeom>
              <a:avLst/>
              <a:gdLst>
                <a:gd name="connsiteX0" fmla="*/ 125311 w 751850"/>
                <a:gd name="connsiteY0" fmla="*/ 0 h 6834308"/>
                <a:gd name="connsiteX1" fmla="*/ 626539 w 751850"/>
                <a:gd name="connsiteY1" fmla="*/ 0 h 6834308"/>
                <a:gd name="connsiteX2" fmla="*/ 751850 w 751850"/>
                <a:gd name="connsiteY2" fmla="*/ 125311 h 6834308"/>
                <a:gd name="connsiteX3" fmla="*/ 751850 w 751850"/>
                <a:gd name="connsiteY3" fmla="*/ 6834308 h 6834308"/>
                <a:gd name="connsiteX4" fmla="*/ 751850 w 751850"/>
                <a:gd name="connsiteY4" fmla="*/ 6834308 h 6834308"/>
                <a:gd name="connsiteX5" fmla="*/ 0 w 751850"/>
                <a:gd name="connsiteY5" fmla="*/ 6834308 h 6834308"/>
                <a:gd name="connsiteX6" fmla="*/ 0 w 751850"/>
                <a:gd name="connsiteY6" fmla="*/ 6834308 h 6834308"/>
                <a:gd name="connsiteX7" fmla="*/ 0 w 751850"/>
                <a:gd name="connsiteY7" fmla="*/ 125311 h 6834308"/>
                <a:gd name="connsiteX8" fmla="*/ 125311 w 751850"/>
                <a:gd name="connsiteY8" fmla="*/ 0 h 683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850" h="6834308">
                  <a:moveTo>
                    <a:pt x="751850" y="1139079"/>
                  </a:moveTo>
                  <a:lnTo>
                    <a:pt x="751850" y="5695229"/>
                  </a:lnTo>
                  <a:cubicBezTo>
                    <a:pt x="751850" y="6324319"/>
                    <a:pt x="745678" y="6834303"/>
                    <a:pt x="738064" y="6834303"/>
                  </a:cubicBezTo>
                  <a:lnTo>
                    <a:pt x="0" y="6834303"/>
                  </a:lnTo>
                  <a:lnTo>
                    <a:pt x="0" y="6834303"/>
                  </a:lnTo>
                  <a:lnTo>
                    <a:pt x="0" y="5"/>
                  </a:lnTo>
                  <a:lnTo>
                    <a:pt x="0" y="5"/>
                  </a:lnTo>
                  <a:lnTo>
                    <a:pt x="738064" y="5"/>
                  </a:lnTo>
                  <a:cubicBezTo>
                    <a:pt x="745678" y="5"/>
                    <a:pt x="751850" y="509989"/>
                    <a:pt x="751850" y="1139079"/>
                  </a:cubicBez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0" tIns="46227" rIns="46227" bIns="46227"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latin typeface="Arial" panose="020B0604020202020204" pitchFamily="34" charset="0"/>
                  <a:cs typeface="Arial" panose="020B0604020202020204" pitchFamily="34" charset="0"/>
                </a:rPr>
                <a:t>Desarrollo y compromiso, segmentos diferenciadores de empresas cotizadas </a:t>
              </a:r>
              <a:endParaRPr lang="es-EC"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es-ES" sz="1500" kern="1200" dirty="0" smtClean="0">
                  <a:latin typeface="Arial" panose="020B0604020202020204" pitchFamily="34" charset="0"/>
                  <a:cs typeface="Arial" panose="020B0604020202020204" pitchFamily="34" charset="0"/>
                </a:rPr>
                <a:t>Nivel 1, nivel 2, nuevo mercado </a:t>
              </a:r>
              <a:r>
                <a:rPr lang="es-ES" sz="1500" kern="1200" dirty="0" err="1" smtClean="0">
                  <a:latin typeface="Arial" panose="020B0604020202020204" pitchFamily="34" charset="0"/>
                  <a:cs typeface="Arial" panose="020B0604020202020204" pitchFamily="34" charset="0"/>
                </a:rPr>
                <a:t>Bovespa</a:t>
              </a:r>
              <a:r>
                <a:rPr lang="es-ES" sz="1500" kern="1200" dirty="0" smtClean="0">
                  <a:latin typeface="Arial" panose="020B0604020202020204" pitchFamily="34" charset="0"/>
                  <a:cs typeface="Arial" panose="020B0604020202020204" pitchFamily="34" charset="0"/>
                </a:rPr>
                <a:t> </a:t>
              </a:r>
              <a:r>
                <a:rPr lang="es-ES" sz="1500" kern="1200" dirty="0" err="1" smtClean="0">
                  <a:latin typeface="Arial" panose="020B0604020202020204" pitchFamily="34" charset="0"/>
                  <a:cs typeface="Arial" panose="020B0604020202020204" pitchFamily="34" charset="0"/>
                </a:rPr>
                <a:t>Mais</a:t>
              </a:r>
              <a:endParaRPr lang="es-EC" sz="1500" kern="1200" dirty="0">
                <a:latin typeface="Arial" panose="020B0604020202020204" pitchFamily="34" charset="0"/>
                <a:cs typeface="Arial" panose="020B0604020202020204" pitchFamily="34" charset="0"/>
              </a:endParaRPr>
            </a:p>
          </p:txBody>
        </p:sp>
        <p:sp>
          <p:nvSpPr>
            <p:cNvPr id="11" name="Forma libre 10"/>
            <p:cNvSpPr/>
            <p:nvPr/>
          </p:nvSpPr>
          <p:spPr>
            <a:xfrm>
              <a:off x="389451" y="3282701"/>
              <a:ext cx="897779" cy="1156693"/>
            </a:xfrm>
            <a:custGeom>
              <a:avLst/>
              <a:gdLst>
                <a:gd name="connsiteX0" fmla="*/ 0 w 1156693"/>
                <a:gd name="connsiteY0" fmla="*/ 0 h 897779"/>
                <a:gd name="connsiteX1" fmla="*/ 707804 w 1156693"/>
                <a:gd name="connsiteY1" fmla="*/ 0 h 897779"/>
                <a:gd name="connsiteX2" fmla="*/ 1156693 w 1156693"/>
                <a:gd name="connsiteY2" fmla="*/ 448890 h 897779"/>
                <a:gd name="connsiteX3" fmla="*/ 707804 w 1156693"/>
                <a:gd name="connsiteY3" fmla="*/ 897779 h 897779"/>
                <a:gd name="connsiteX4" fmla="*/ 0 w 1156693"/>
                <a:gd name="connsiteY4" fmla="*/ 897779 h 897779"/>
                <a:gd name="connsiteX5" fmla="*/ 448890 w 1156693"/>
                <a:gd name="connsiteY5" fmla="*/ 448890 h 897779"/>
                <a:gd name="connsiteX6" fmla="*/ 0 w 1156693"/>
                <a:gd name="connsiteY6" fmla="*/ 0 h 89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693" h="897779">
                  <a:moveTo>
                    <a:pt x="1156692" y="0"/>
                  </a:moveTo>
                  <a:lnTo>
                    <a:pt x="1156692" y="549369"/>
                  </a:lnTo>
                  <a:lnTo>
                    <a:pt x="578346" y="897779"/>
                  </a:lnTo>
                  <a:lnTo>
                    <a:pt x="1" y="549369"/>
                  </a:lnTo>
                  <a:lnTo>
                    <a:pt x="1" y="0"/>
                  </a:lnTo>
                  <a:lnTo>
                    <a:pt x="578346" y="348411"/>
                  </a:lnTo>
                  <a:lnTo>
                    <a:pt x="1156692"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891" tIns="457780" rIns="8889" bIns="457779"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latin typeface="Arial" panose="020B0604020202020204" pitchFamily="34" charset="0"/>
                  <a:cs typeface="Arial" panose="020B0604020202020204" pitchFamily="34" charset="0"/>
                </a:rPr>
                <a:t>México</a:t>
              </a:r>
              <a:endParaRPr lang="es-EC" sz="1400" b="1" kern="1200" dirty="0">
                <a:solidFill>
                  <a:schemeClr val="tx1"/>
                </a:solidFill>
                <a:latin typeface="Arial" panose="020B0604020202020204" pitchFamily="34" charset="0"/>
                <a:cs typeface="Arial" panose="020B0604020202020204" pitchFamily="34" charset="0"/>
              </a:endParaRPr>
            </a:p>
          </p:txBody>
        </p:sp>
        <p:sp>
          <p:nvSpPr>
            <p:cNvPr id="12" name="Forma libre 11"/>
            <p:cNvSpPr/>
            <p:nvPr/>
          </p:nvSpPr>
          <p:spPr>
            <a:xfrm>
              <a:off x="2064255" y="3282702"/>
              <a:ext cx="6834308" cy="751850"/>
            </a:xfrm>
            <a:custGeom>
              <a:avLst/>
              <a:gdLst>
                <a:gd name="connsiteX0" fmla="*/ 125311 w 751850"/>
                <a:gd name="connsiteY0" fmla="*/ 0 h 6834308"/>
                <a:gd name="connsiteX1" fmla="*/ 626539 w 751850"/>
                <a:gd name="connsiteY1" fmla="*/ 0 h 6834308"/>
                <a:gd name="connsiteX2" fmla="*/ 751850 w 751850"/>
                <a:gd name="connsiteY2" fmla="*/ 125311 h 6834308"/>
                <a:gd name="connsiteX3" fmla="*/ 751850 w 751850"/>
                <a:gd name="connsiteY3" fmla="*/ 6834308 h 6834308"/>
                <a:gd name="connsiteX4" fmla="*/ 751850 w 751850"/>
                <a:gd name="connsiteY4" fmla="*/ 6834308 h 6834308"/>
                <a:gd name="connsiteX5" fmla="*/ 0 w 751850"/>
                <a:gd name="connsiteY5" fmla="*/ 6834308 h 6834308"/>
                <a:gd name="connsiteX6" fmla="*/ 0 w 751850"/>
                <a:gd name="connsiteY6" fmla="*/ 6834308 h 6834308"/>
                <a:gd name="connsiteX7" fmla="*/ 0 w 751850"/>
                <a:gd name="connsiteY7" fmla="*/ 125311 h 6834308"/>
                <a:gd name="connsiteX8" fmla="*/ 125311 w 751850"/>
                <a:gd name="connsiteY8" fmla="*/ 0 h 683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850" h="6834308">
                  <a:moveTo>
                    <a:pt x="751850" y="1139079"/>
                  </a:moveTo>
                  <a:lnTo>
                    <a:pt x="751850" y="5695229"/>
                  </a:lnTo>
                  <a:cubicBezTo>
                    <a:pt x="751850" y="6324319"/>
                    <a:pt x="745678" y="6834303"/>
                    <a:pt x="738064" y="6834303"/>
                  </a:cubicBezTo>
                  <a:lnTo>
                    <a:pt x="0" y="6834303"/>
                  </a:lnTo>
                  <a:lnTo>
                    <a:pt x="0" y="6834303"/>
                  </a:lnTo>
                  <a:lnTo>
                    <a:pt x="0" y="5"/>
                  </a:lnTo>
                  <a:lnTo>
                    <a:pt x="0" y="5"/>
                  </a:lnTo>
                  <a:lnTo>
                    <a:pt x="738064" y="5"/>
                  </a:lnTo>
                  <a:cubicBezTo>
                    <a:pt x="745678" y="5"/>
                    <a:pt x="751850" y="509989"/>
                    <a:pt x="751850" y="1139079"/>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0" tIns="46227" rIns="46227" bIns="46227"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latin typeface="Arial" panose="020B0604020202020204" pitchFamily="34" charset="0"/>
                  <a:cs typeface="Arial" panose="020B0604020202020204" pitchFamily="34" charset="0"/>
                </a:rPr>
                <a:t>Globalización, apertura de nuevos mercados y la necesidad de inversión extranjera</a:t>
              </a:r>
              <a:endParaRPr lang="es-EC"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es-ES" sz="1500" kern="1200" dirty="0" smtClean="0">
                  <a:latin typeface="Arial" panose="020B0604020202020204" pitchFamily="34" charset="0"/>
                  <a:cs typeface="Arial" panose="020B0604020202020204" pitchFamily="34" charset="0"/>
                </a:rPr>
                <a:t>Índice de gobierno corporativo y el más afectado en la crisis (Nuevo código)</a:t>
              </a:r>
              <a:endParaRPr lang="es-EC" sz="1500" kern="1200" dirty="0">
                <a:latin typeface="Arial" panose="020B0604020202020204" pitchFamily="34" charset="0"/>
                <a:cs typeface="Arial" panose="020B0604020202020204" pitchFamily="34" charset="0"/>
              </a:endParaRPr>
            </a:p>
          </p:txBody>
        </p:sp>
        <p:sp>
          <p:nvSpPr>
            <p:cNvPr id="13" name="Forma libre 12"/>
            <p:cNvSpPr/>
            <p:nvPr/>
          </p:nvSpPr>
          <p:spPr>
            <a:xfrm>
              <a:off x="389451" y="4323113"/>
              <a:ext cx="897779" cy="1156693"/>
            </a:xfrm>
            <a:custGeom>
              <a:avLst/>
              <a:gdLst>
                <a:gd name="connsiteX0" fmla="*/ 0 w 1156693"/>
                <a:gd name="connsiteY0" fmla="*/ 0 h 897779"/>
                <a:gd name="connsiteX1" fmla="*/ 707804 w 1156693"/>
                <a:gd name="connsiteY1" fmla="*/ 0 h 897779"/>
                <a:gd name="connsiteX2" fmla="*/ 1156693 w 1156693"/>
                <a:gd name="connsiteY2" fmla="*/ 448890 h 897779"/>
                <a:gd name="connsiteX3" fmla="*/ 707804 w 1156693"/>
                <a:gd name="connsiteY3" fmla="*/ 897779 h 897779"/>
                <a:gd name="connsiteX4" fmla="*/ 0 w 1156693"/>
                <a:gd name="connsiteY4" fmla="*/ 897779 h 897779"/>
                <a:gd name="connsiteX5" fmla="*/ 448890 w 1156693"/>
                <a:gd name="connsiteY5" fmla="*/ 448890 h 897779"/>
                <a:gd name="connsiteX6" fmla="*/ 0 w 1156693"/>
                <a:gd name="connsiteY6" fmla="*/ 0 h 89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693" h="897779">
                  <a:moveTo>
                    <a:pt x="1156692" y="0"/>
                  </a:moveTo>
                  <a:lnTo>
                    <a:pt x="1156692" y="549369"/>
                  </a:lnTo>
                  <a:lnTo>
                    <a:pt x="578346" y="897779"/>
                  </a:lnTo>
                  <a:lnTo>
                    <a:pt x="1" y="549369"/>
                  </a:lnTo>
                  <a:lnTo>
                    <a:pt x="1" y="0"/>
                  </a:lnTo>
                  <a:lnTo>
                    <a:pt x="578346" y="348411"/>
                  </a:lnTo>
                  <a:lnTo>
                    <a:pt x="1156692"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891" tIns="457780" rIns="8889" bIns="457779"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latin typeface="Arial" panose="020B0604020202020204" pitchFamily="34" charset="0"/>
                  <a:cs typeface="Arial" panose="020B0604020202020204" pitchFamily="34" charset="0"/>
                </a:rPr>
                <a:t>Perú</a:t>
              </a:r>
              <a:endParaRPr lang="es-EC" sz="1400" b="1" kern="1200" dirty="0">
                <a:solidFill>
                  <a:schemeClr val="tx1"/>
                </a:solidFill>
                <a:latin typeface="Arial" panose="020B0604020202020204" pitchFamily="34" charset="0"/>
                <a:cs typeface="Arial" panose="020B0604020202020204" pitchFamily="34" charset="0"/>
              </a:endParaRPr>
            </a:p>
          </p:txBody>
        </p:sp>
        <p:sp>
          <p:nvSpPr>
            <p:cNvPr id="14" name="Forma libre 13"/>
            <p:cNvSpPr/>
            <p:nvPr/>
          </p:nvSpPr>
          <p:spPr>
            <a:xfrm>
              <a:off x="2064255" y="4323112"/>
              <a:ext cx="6834308" cy="751850"/>
            </a:xfrm>
            <a:custGeom>
              <a:avLst/>
              <a:gdLst>
                <a:gd name="connsiteX0" fmla="*/ 125311 w 751850"/>
                <a:gd name="connsiteY0" fmla="*/ 0 h 6834308"/>
                <a:gd name="connsiteX1" fmla="*/ 626539 w 751850"/>
                <a:gd name="connsiteY1" fmla="*/ 0 h 6834308"/>
                <a:gd name="connsiteX2" fmla="*/ 751850 w 751850"/>
                <a:gd name="connsiteY2" fmla="*/ 125311 h 6834308"/>
                <a:gd name="connsiteX3" fmla="*/ 751850 w 751850"/>
                <a:gd name="connsiteY3" fmla="*/ 6834308 h 6834308"/>
                <a:gd name="connsiteX4" fmla="*/ 751850 w 751850"/>
                <a:gd name="connsiteY4" fmla="*/ 6834308 h 6834308"/>
                <a:gd name="connsiteX5" fmla="*/ 0 w 751850"/>
                <a:gd name="connsiteY5" fmla="*/ 6834308 h 6834308"/>
                <a:gd name="connsiteX6" fmla="*/ 0 w 751850"/>
                <a:gd name="connsiteY6" fmla="*/ 6834308 h 6834308"/>
                <a:gd name="connsiteX7" fmla="*/ 0 w 751850"/>
                <a:gd name="connsiteY7" fmla="*/ 125311 h 6834308"/>
                <a:gd name="connsiteX8" fmla="*/ 125311 w 751850"/>
                <a:gd name="connsiteY8" fmla="*/ 0 h 683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850" h="6834308">
                  <a:moveTo>
                    <a:pt x="751850" y="1139079"/>
                  </a:moveTo>
                  <a:lnTo>
                    <a:pt x="751850" y="5695229"/>
                  </a:lnTo>
                  <a:cubicBezTo>
                    <a:pt x="751850" y="6324319"/>
                    <a:pt x="745678" y="6834303"/>
                    <a:pt x="738064" y="6834303"/>
                  </a:cubicBezTo>
                  <a:lnTo>
                    <a:pt x="0" y="6834303"/>
                  </a:lnTo>
                  <a:lnTo>
                    <a:pt x="0" y="6834303"/>
                  </a:lnTo>
                  <a:lnTo>
                    <a:pt x="0" y="5"/>
                  </a:lnTo>
                  <a:lnTo>
                    <a:pt x="0" y="5"/>
                  </a:lnTo>
                  <a:lnTo>
                    <a:pt x="738064" y="5"/>
                  </a:lnTo>
                  <a:cubicBezTo>
                    <a:pt x="745678" y="5"/>
                    <a:pt x="751850" y="509989"/>
                    <a:pt x="751850" y="1139079"/>
                  </a:cubicBez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0" tIns="46227" rIns="46227" bIns="46227"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latin typeface="Arial" panose="020B0604020202020204" pitchFamily="34" charset="0"/>
                  <a:cs typeface="Arial" panose="020B0604020202020204" pitchFamily="34" charset="0"/>
                </a:rPr>
                <a:t>Índice de gobierno corporativo, Bolsa de valores Lima “Llave de la bolsa”</a:t>
              </a:r>
              <a:endParaRPr lang="es-EC"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es-ES" sz="1500" kern="1200" dirty="0" smtClean="0">
                  <a:latin typeface="Arial" panose="020B0604020202020204" pitchFamily="34" charset="0"/>
                  <a:cs typeface="Arial" panose="020B0604020202020204" pitchFamily="34" charset="0"/>
                </a:rPr>
                <a:t>Buenas prácticas de gobierno corporativo – Buen desempeño financiero (Oscar Jasaui)</a:t>
              </a:r>
              <a:endParaRPr lang="es-EC" sz="1500" kern="1200" dirty="0">
                <a:latin typeface="Arial" panose="020B0604020202020204" pitchFamily="34" charset="0"/>
                <a:cs typeface="Arial" panose="020B0604020202020204" pitchFamily="34" charset="0"/>
              </a:endParaRPr>
            </a:p>
          </p:txBody>
        </p:sp>
        <p:sp>
          <p:nvSpPr>
            <p:cNvPr id="15" name="Forma libre 14"/>
            <p:cNvSpPr/>
            <p:nvPr/>
          </p:nvSpPr>
          <p:spPr>
            <a:xfrm>
              <a:off x="389451" y="5363523"/>
              <a:ext cx="896905" cy="1156694"/>
            </a:xfrm>
            <a:custGeom>
              <a:avLst/>
              <a:gdLst>
                <a:gd name="connsiteX0" fmla="*/ 0 w 1156693"/>
                <a:gd name="connsiteY0" fmla="*/ 0 h 896904"/>
                <a:gd name="connsiteX1" fmla="*/ 708241 w 1156693"/>
                <a:gd name="connsiteY1" fmla="*/ 0 h 896904"/>
                <a:gd name="connsiteX2" fmla="*/ 1156693 w 1156693"/>
                <a:gd name="connsiteY2" fmla="*/ 448452 h 896904"/>
                <a:gd name="connsiteX3" fmla="*/ 708241 w 1156693"/>
                <a:gd name="connsiteY3" fmla="*/ 896904 h 896904"/>
                <a:gd name="connsiteX4" fmla="*/ 0 w 1156693"/>
                <a:gd name="connsiteY4" fmla="*/ 896904 h 896904"/>
                <a:gd name="connsiteX5" fmla="*/ 448452 w 1156693"/>
                <a:gd name="connsiteY5" fmla="*/ 448452 h 896904"/>
                <a:gd name="connsiteX6" fmla="*/ 0 w 1156693"/>
                <a:gd name="connsiteY6" fmla="*/ 0 h 89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693" h="896904">
                  <a:moveTo>
                    <a:pt x="1156692" y="0"/>
                  </a:moveTo>
                  <a:lnTo>
                    <a:pt x="1156692" y="549173"/>
                  </a:lnTo>
                  <a:lnTo>
                    <a:pt x="578347" y="896904"/>
                  </a:lnTo>
                  <a:lnTo>
                    <a:pt x="1" y="549173"/>
                  </a:lnTo>
                  <a:lnTo>
                    <a:pt x="1" y="0"/>
                  </a:lnTo>
                  <a:lnTo>
                    <a:pt x="578347" y="347731"/>
                  </a:lnTo>
                  <a:lnTo>
                    <a:pt x="1156692" y="0"/>
                  </a:ln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8891" tIns="457342" rIns="8890" bIns="457343"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latin typeface="Arial" panose="020B0604020202020204" pitchFamily="34" charset="0"/>
                  <a:cs typeface="Arial" panose="020B0604020202020204" pitchFamily="34" charset="0"/>
                </a:rPr>
                <a:t>Colombia</a:t>
              </a:r>
              <a:endParaRPr lang="es-EC" sz="1400" b="1" kern="1200" dirty="0">
                <a:solidFill>
                  <a:schemeClr val="tx1"/>
                </a:solidFill>
                <a:latin typeface="Arial" panose="020B0604020202020204" pitchFamily="34" charset="0"/>
                <a:cs typeface="Arial" panose="020B0604020202020204" pitchFamily="34" charset="0"/>
              </a:endParaRPr>
            </a:p>
          </p:txBody>
        </p:sp>
        <p:sp>
          <p:nvSpPr>
            <p:cNvPr id="16" name="Forma libre 15"/>
            <p:cNvSpPr/>
            <p:nvPr/>
          </p:nvSpPr>
          <p:spPr>
            <a:xfrm>
              <a:off x="2063817" y="5363524"/>
              <a:ext cx="6834309" cy="752246"/>
            </a:xfrm>
            <a:custGeom>
              <a:avLst/>
              <a:gdLst>
                <a:gd name="connsiteX0" fmla="*/ 125377 w 752245"/>
                <a:gd name="connsiteY0" fmla="*/ 0 h 6834308"/>
                <a:gd name="connsiteX1" fmla="*/ 626868 w 752245"/>
                <a:gd name="connsiteY1" fmla="*/ 0 h 6834308"/>
                <a:gd name="connsiteX2" fmla="*/ 752245 w 752245"/>
                <a:gd name="connsiteY2" fmla="*/ 125377 h 6834308"/>
                <a:gd name="connsiteX3" fmla="*/ 752245 w 752245"/>
                <a:gd name="connsiteY3" fmla="*/ 6834308 h 6834308"/>
                <a:gd name="connsiteX4" fmla="*/ 752245 w 752245"/>
                <a:gd name="connsiteY4" fmla="*/ 6834308 h 6834308"/>
                <a:gd name="connsiteX5" fmla="*/ 0 w 752245"/>
                <a:gd name="connsiteY5" fmla="*/ 6834308 h 6834308"/>
                <a:gd name="connsiteX6" fmla="*/ 0 w 752245"/>
                <a:gd name="connsiteY6" fmla="*/ 6834308 h 6834308"/>
                <a:gd name="connsiteX7" fmla="*/ 0 w 752245"/>
                <a:gd name="connsiteY7" fmla="*/ 125377 h 6834308"/>
                <a:gd name="connsiteX8" fmla="*/ 125377 w 752245"/>
                <a:gd name="connsiteY8" fmla="*/ 0 h 683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245" h="6834308">
                  <a:moveTo>
                    <a:pt x="752245" y="1139080"/>
                  </a:moveTo>
                  <a:lnTo>
                    <a:pt x="752245" y="5695228"/>
                  </a:lnTo>
                  <a:cubicBezTo>
                    <a:pt x="752245" y="6324324"/>
                    <a:pt x="746066" y="6834303"/>
                    <a:pt x="738445" y="6834303"/>
                  </a:cubicBezTo>
                  <a:lnTo>
                    <a:pt x="0" y="6834303"/>
                  </a:lnTo>
                  <a:lnTo>
                    <a:pt x="0" y="6834303"/>
                  </a:lnTo>
                  <a:lnTo>
                    <a:pt x="0" y="5"/>
                  </a:lnTo>
                  <a:lnTo>
                    <a:pt x="0" y="5"/>
                  </a:lnTo>
                  <a:lnTo>
                    <a:pt x="738445" y="5"/>
                  </a:lnTo>
                  <a:cubicBezTo>
                    <a:pt x="746066" y="5"/>
                    <a:pt x="752245" y="509984"/>
                    <a:pt x="752245" y="1139080"/>
                  </a:cubicBez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46247" rIns="46247" bIns="46248"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latin typeface="Arial" panose="020B0604020202020204" pitchFamily="34" charset="0"/>
                  <a:cs typeface="Arial" panose="020B0604020202020204" pitchFamily="34" charset="0"/>
                </a:rPr>
                <a:t>Normas básicas – Resoluciones 2001 – Código país (Ley de mercado de Valores)</a:t>
              </a:r>
              <a:endParaRPr lang="es-EC"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es-ES" sz="1500" kern="1200" dirty="0" smtClean="0">
                  <a:latin typeface="Arial" panose="020B0604020202020204" pitchFamily="34" charset="0"/>
                  <a:cs typeface="Arial" panose="020B0604020202020204" pitchFamily="34" charset="0"/>
                </a:rPr>
                <a:t>Premisa de “TODO O NADA”, “CUMPLIR O EXPLICAR”</a:t>
              </a:r>
              <a:endParaRPr lang="es-EC" sz="15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318792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1 Título"/>
          <p:cNvSpPr txBox="1">
            <a:spLocks/>
          </p:cNvSpPr>
          <p:nvPr/>
        </p:nvSpPr>
        <p:spPr>
          <a:xfrm>
            <a:off x="252028" y="257996"/>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VE" sz="2600" b="1" dirty="0" smtClean="0">
                <a:solidFill>
                  <a:schemeClr val="tx2"/>
                </a:solidFill>
                <a:latin typeface="Arial" panose="020B0604020202020204" pitchFamily="34" charset="0"/>
                <a:cs typeface="Arial" panose="020B0604020202020204" pitchFamily="34" charset="0"/>
              </a:rPr>
              <a:t>MARCO REFERENCIAL</a:t>
            </a:r>
            <a:endParaRPr lang="es-VE" sz="2600" b="1" dirty="0">
              <a:solidFill>
                <a:schemeClr val="tx2"/>
              </a:solidFill>
              <a:latin typeface="Arial" panose="020B0604020202020204" pitchFamily="34" charset="0"/>
              <a:cs typeface="Arial" panose="020B0604020202020204" pitchFamily="34" charset="0"/>
            </a:endParaRPr>
          </a:p>
        </p:txBody>
      </p:sp>
      <p:sp>
        <p:nvSpPr>
          <p:cNvPr id="4" name="Rectángulo 3"/>
          <p:cNvSpPr/>
          <p:nvPr/>
        </p:nvSpPr>
        <p:spPr>
          <a:xfrm>
            <a:off x="3635896" y="-33732"/>
            <a:ext cx="3310522" cy="1015663"/>
          </a:xfrm>
          <a:prstGeom prst="rect">
            <a:avLst/>
          </a:prstGeom>
        </p:spPr>
        <p:txBody>
          <a:bodyPr wrap="none">
            <a:spAutoFit/>
          </a:bodyPr>
          <a:lstStyle/>
          <a:p>
            <a:pPr lvl="1" algn="just">
              <a:lnSpc>
                <a:spcPct val="300000"/>
              </a:lnSpc>
              <a:spcBef>
                <a:spcPts val="1200"/>
              </a:spcBef>
              <a:spcAft>
                <a:spcPts val="1200"/>
              </a:spcAft>
            </a:pPr>
            <a:r>
              <a:rPr lang="es-ES" sz="20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Gobierno Corporativo</a:t>
            </a:r>
            <a:endParaRPr lang="es-EC" sz="20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 name="Diagrama 1"/>
          <p:cNvGraphicFramePr/>
          <p:nvPr>
            <p:extLst>
              <p:ext uri="{D42A27DB-BD31-4B8C-83A1-F6EECF244321}">
                <p14:modId xmlns:p14="http://schemas.microsoft.com/office/powerpoint/2010/main" val="2263651036"/>
              </p:ext>
            </p:extLst>
          </p:nvPr>
        </p:nvGraphicFramePr>
        <p:xfrm>
          <a:off x="273657" y="1196752"/>
          <a:ext cx="8592932"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46663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5" y="1057970"/>
            <a:ext cx="2516655" cy="1578942"/>
          </a:xfrm>
          <a:prstGeom prst="rect">
            <a:avLst/>
          </a:prstGeom>
        </p:spPr>
      </p:pic>
      <p:pic>
        <p:nvPicPr>
          <p:cNvPr id="10" name="Imagen 9"/>
          <p:cNvPicPr>
            <a:picLocks noChangeAspect="1"/>
          </p:cNvPicPr>
          <p:nvPr/>
        </p:nvPicPr>
        <p:blipFill>
          <a:blip r:embed="rId4"/>
          <a:stretch>
            <a:fillRect/>
          </a:stretch>
        </p:blipFill>
        <p:spPr>
          <a:xfrm>
            <a:off x="4932040" y="3565077"/>
            <a:ext cx="3842463" cy="1494291"/>
          </a:xfrm>
          <a:prstGeom prst="rect">
            <a:avLst/>
          </a:prstGeom>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1 Título"/>
          <p:cNvSpPr txBox="1">
            <a:spLocks/>
          </p:cNvSpPr>
          <p:nvPr/>
        </p:nvSpPr>
        <p:spPr>
          <a:xfrm>
            <a:off x="252028" y="257996"/>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VE" sz="2600" b="1" dirty="0" smtClean="0">
                <a:solidFill>
                  <a:schemeClr val="tx2"/>
                </a:solidFill>
                <a:latin typeface="Arial" panose="020B0604020202020204" pitchFamily="34" charset="0"/>
                <a:cs typeface="Arial" panose="020B0604020202020204" pitchFamily="34" charset="0"/>
              </a:rPr>
              <a:t>MARCO REFERENCIAL</a:t>
            </a:r>
            <a:endParaRPr lang="es-VE" sz="2600" b="1" dirty="0">
              <a:solidFill>
                <a:schemeClr val="tx2"/>
              </a:solidFill>
              <a:latin typeface="Arial" panose="020B0604020202020204" pitchFamily="34" charset="0"/>
              <a:cs typeface="Arial" panose="020B0604020202020204" pitchFamily="34" charset="0"/>
            </a:endParaRPr>
          </a:p>
        </p:txBody>
      </p:sp>
      <p:sp>
        <p:nvSpPr>
          <p:cNvPr id="4" name="Rectángulo 3"/>
          <p:cNvSpPr/>
          <p:nvPr/>
        </p:nvSpPr>
        <p:spPr>
          <a:xfrm>
            <a:off x="3635896" y="-33732"/>
            <a:ext cx="3310522" cy="1015663"/>
          </a:xfrm>
          <a:prstGeom prst="rect">
            <a:avLst/>
          </a:prstGeom>
        </p:spPr>
        <p:txBody>
          <a:bodyPr wrap="none">
            <a:spAutoFit/>
          </a:bodyPr>
          <a:lstStyle/>
          <a:p>
            <a:pPr lvl="1" algn="just">
              <a:lnSpc>
                <a:spcPct val="300000"/>
              </a:lnSpc>
              <a:spcBef>
                <a:spcPts val="1200"/>
              </a:spcBef>
              <a:spcAft>
                <a:spcPts val="1200"/>
              </a:spcAft>
            </a:pPr>
            <a:r>
              <a:rPr lang="es-ES" sz="20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Gobierno Corporativo</a:t>
            </a:r>
            <a:endParaRPr lang="es-EC" sz="20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3002826400"/>
              </p:ext>
            </p:extLst>
          </p:nvPr>
        </p:nvGraphicFramePr>
        <p:xfrm>
          <a:off x="323528" y="1165200"/>
          <a:ext cx="6216352"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Rectángulo 6"/>
          <p:cNvSpPr/>
          <p:nvPr/>
        </p:nvSpPr>
        <p:spPr>
          <a:xfrm>
            <a:off x="4294589" y="5301208"/>
            <a:ext cx="4572000" cy="132343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es-EC" sz="1600" dirty="0">
                <a:latin typeface="Arial" panose="020B0604020202020204" pitchFamily="34" charset="0"/>
                <a:cs typeface="Arial" panose="020B0604020202020204" pitchFamily="34" charset="0"/>
              </a:rPr>
              <a:t>“Sin embargo, las cooperativas también atraviesan por crisis propias, en muchos casos a consecuencia de una gestión incorrecta o un mal gobierno cooperativo, o la combinación de los dos” (SEPS, 2013, pág. 20) </a:t>
            </a:r>
          </a:p>
        </p:txBody>
      </p:sp>
      <p:sp>
        <p:nvSpPr>
          <p:cNvPr id="8" name="Rectángulo 7"/>
          <p:cNvSpPr/>
          <p:nvPr/>
        </p:nvSpPr>
        <p:spPr>
          <a:xfrm>
            <a:off x="6572021" y="1229246"/>
            <a:ext cx="2464475" cy="156966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s-EC" sz="1600" dirty="0"/>
              <a:t>Art. 21</a:t>
            </a:r>
            <a:r>
              <a:rPr lang="es-EC" sz="1600" dirty="0" smtClean="0"/>
              <a:t>. </a:t>
            </a:r>
            <a:r>
              <a:rPr lang="es-EC" sz="1600" dirty="0"/>
              <a:t>“a los valores y principios universales del cooperativismo y a las prácticas de Buen Gobierno Corporativo” (SEPS, 2014, pág. 8)</a:t>
            </a:r>
          </a:p>
        </p:txBody>
      </p:sp>
    </p:spTree>
    <p:extLst>
      <p:ext uri="{BB962C8B-B14F-4D97-AF65-F5344CB8AC3E}">
        <p14:creationId xmlns:p14="http://schemas.microsoft.com/office/powerpoint/2010/main" val="14486882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1 Título"/>
          <p:cNvSpPr txBox="1">
            <a:spLocks/>
          </p:cNvSpPr>
          <p:nvPr/>
        </p:nvSpPr>
        <p:spPr>
          <a:xfrm>
            <a:off x="252028" y="257996"/>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VE" sz="2600" b="1" dirty="0" smtClean="0">
                <a:solidFill>
                  <a:schemeClr val="tx2"/>
                </a:solidFill>
                <a:latin typeface="Arial" panose="020B0604020202020204" pitchFamily="34" charset="0"/>
                <a:cs typeface="Arial" panose="020B0604020202020204" pitchFamily="34" charset="0"/>
              </a:rPr>
              <a:t>MARCO REFERENCIAL</a:t>
            </a:r>
            <a:endParaRPr lang="es-VE" sz="2600" b="1" dirty="0">
              <a:solidFill>
                <a:schemeClr val="tx2"/>
              </a:solidFill>
              <a:latin typeface="Arial" panose="020B0604020202020204" pitchFamily="34" charset="0"/>
              <a:cs typeface="Arial" panose="020B0604020202020204" pitchFamily="34" charset="0"/>
            </a:endParaRPr>
          </a:p>
        </p:txBody>
      </p:sp>
      <p:sp>
        <p:nvSpPr>
          <p:cNvPr id="4" name="Rectángulo 3"/>
          <p:cNvSpPr/>
          <p:nvPr/>
        </p:nvSpPr>
        <p:spPr>
          <a:xfrm>
            <a:off x="3635896" y="-33732"/>
            <a:ext cx="3310522" cy="1015663"/>
          </a:xfrm>
          <a:prstGeom prst="rect">
            <a:avLst/>
          </a:prstGeom>
        </p:spPr>
        <p:txBody>
          <a:bodyPr wrap="none">
            <a:spAutoFit/>
          </a:bodyPr>
          <a:lstStyle/>
          <a:p>
            <a:pPr lvl="1" algn="just">
              <a:lnSpc>
                <a:spcPct val="300000"/>
              </a:lnSpc>
              <a:spcBef>
                <a:spcPts val="1200"/>
              </a:spcBef>
              <a:spcAft>
                <a:spcPts val="1200"/>
              </a:spcAft>
            </a:pPr>
            <a:r>
              <a:rPr lang="es-ES" sz="20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Gobierno Corporativo</a:t>
            </a:r>
            <a:endParaRPr lang="es-EC" sz="20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4" name="Diagrama 13"/>
          <p:cNvGraphicFramePr/>
          <p:nvPr>
            <p:extLst>
              <p:ext uri="{D42A27DB-BD31-4B8C-83A1-F6EECF244321}">
                <p14:modId xmlns:p14="http://schemas.microsoft.com/office/powerpoint/2010/main" val="2981034951"/>
              </p:ext>
            </p:extLst>
          </p:nvPr>
        </p:nvGraphicFramePr>
        <p:xfrm>
          <a:off x="1547664" y="260648"/>
          <a:ext cx="6192688"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4832" name="Picture 16" descr="Resultado de imagen para CACPEC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568" y="4149080"/>
            <a:ext cx="14763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p:cNvPicPr>
            <a:picLocks noChangeAspect="1"/>
          </p:cNvPicPr>
          <p:nvPr/>
        </p:nvPicPr>
        <p:blipFill>
          <a:blip r:embed="rId10"/>
          <a:stretch>
            <a:fillRect/>
          </a:stretch>
        </p:blipFill>
        <p:spPr>
          <a:xfrm>
            <a:off x="1467669" y="5301208"/>
            <a:ext cx="1384548" cy="1384548"/>
          </a:xfrm>
          <a:prstGeom prst="rect">
            <a:avLst/>
          </a:prstGeom>
        </p:spPr>
      </p:pic>
      <p:pic>
        <p:nvPicPr>
          <p:cNvPr id="34834" name="Picture 18" descr="Resultado de imagen para ALIANZA DEL VALL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9872" y="5357914"/>
            <a:ext cx="3152775" cy="1019176"/>
          </a:xfrm>
          <a:prstGeom prst="rect">
            <a:avLst/>
          </a:prstGeom>
          <a:noFill/>
          <a:extLst>
            <a:ext uri="{909E8E84-426E-40DD-AFC4-6F175D3DCCD1}">
              <a14:hiddenFill xmlns:a14="http://schemas.microsoft.com/office/drawing/2010/main">
                <a:solidFill>
                  <a:srgbClr val="FFFFFF"/>
                </a:solidFill>
              </a14:hiddenFill>
            </a:ext>
          </a:extLst>
        </p:spPr>
      </p:pic>
      <p:pic>
        <p:nvPicPr>
          <p:cNvPr id="34836" name="Picture 20" descr="Resultado de imagen para CAMARA DE COMERCIO DE AMBATO COOPERATIVA"/>
          <p:cNvPicPr>
            <a:picLocks noChangeAspect="1" noChangeArrowheads="1"/>
          </p:cNvPicPr>
          <p:nvPr/>
        </p:nvPicPr>
        <p:blipFill rotWithShape="1">
          <a:blip r:embed="rId12">
            <a:extLst>
              <a:ext uri="{28A0092B-C50C-407E-A947-70E740481C1C}">
                <a14:useLocalDpi xmlns:a14="http://schemas.microsoft.com/office/drawing/2010/main" val="0"/>
              </a:ext>
            </a:extLst>
          </a:blip>
          <a:srcRect t="32186" b="32535"/>
          <a:stretch/>
        </p:blipFill>
        <p:spPr bwMode="auto">
          <a:xfrm>
            <a:off x="3275856" y="4350261"/>
            <a:ext cx="3123441" cy="75131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Resultado de imagen para cooperativa de ahorro y credito 29 de octubr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44913" y="4653822"/>
            <a:ext cx="2140594" cy="1428750"/>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8604448" y="6516052"/>
            <a:ext cx="648072" cy="369332"/>
          </a:xfrm>
          <a:prstGeom prst="rect">
            <a:avLst/>
          </a:prstGeom>
          <a:noFill/>
        </p:spPr>
        <p:txBody>
          <a:bodyPr wrap="square" rtlCol="0">
            <a:spAutoFit/>
          </a:bodyPr>
          <a:lstStyle/>
          <a:p>
            <a:r>
              <a:rPr lang="es-ES" dirty="0" smtClean="0"/>
              <a:t>LM</a:t>
            </a:r>
            <a:endParaRPr lang="es-EC" dirty="0"/>
          </a:p>
        </p:txBody>
      </p:sp>
    </p:spTree>
    <p:extLst>
      <p:ext uri="{BB962C8B-B14F-4D97-AF65-F5344CB8AC3E}">
        <p14:creationId xmlns:p14="http://schemas.microsoft.com/office/powerpoint/2010/main" val="9082444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p:cNvSpPr txBox="1">
            <a:spLocks/>
          </p:cNvSpPr>
          <p:nvPr/>
        </p:nvSpPr>
        <p:spPr>
          <a:xfrm>
            <a:off x="251520" y="394840"/>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VE" sz="2600" b="1" dirty="0" smtClean="0">
                <a:solidFill>
                  <a:schemeClr val="tx2"/>
                </a:solidFill>
                <a:latin typeface="Arial" panose="020B0604020202020204" pitchFamily="34" charset="0"/>
                <a:cs typeface="Arial" panose="020B0604020202020204" pitchFamily="34" charset="0"/>
              </a:rPr>
              <a:t>GOBIERNO CORPORATIVO</a:t>
            </a:r>
            <a:endParaRPr lang="es-VE" sz="2600" b="1" dirty="0">
              <a:solidFill>
                <a:schemeClr val="tx2"/>
              </a:solidFill>
              <a:latin typeface="Arial" panose="020B0604020202020204" pitchFamily="34" charset="0"/>
              <a:cs typeface="Arial" panose="020B0604020202020204" pitchFamily="34" charset="0"/>
            </a:endParaRPr>
          </a:p>
        </p:txBody>
      </p:sp>
      <p:cxnSp>
        <p:nvCxnSpPr>
          <p:cNvPr id="13" name="Conector recto de flecha 12"/>
          <p:cNvCxnSpPr>
            <a:stCxn id="5" idx="2"/>
            <a:endCxn id="35" idx="0"/>
          </p:cNvCxnSpPr>
          <p:nvPr/>
        </p:nvCxnSpPr>
        <p:spPr>
          <a:xfrm>
            <a:off x="4355976" y="1736179"/>
            <a:ext cx="2520280" cy="1443642"/>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grpSp>
        <p:nvGrpSpPr>
          <p:cNvPr id="44" name="Grupo 43"/>
          <p:cNvGrpSpPr/>
          <p:nvPr/>
        </p:nvGrpSpPr>
        <p:grpSpPr>
          <a:xfrm>
            <a:off x="1115616" y="1089848"/>
            <a:ext cx="6840760" cy="3285708"/>
            <a:chOff x="1115616" y="1340768"/>
            <a:chExt cx="6840760" cy="3285708"/>
          </a:xfrm>
        </p:grpSpPr>
        <p:grpSp>
          <p:nvGrpSpPr>
            <p:cNvPr id="38" name="Grupo 37"/>
            <p:cNvGrpSpPr/>
            <p:nvPr/>
          </p:nvGrpSpPr>
          <p:grpSpPr>
            <a:xfrm>
              <a:off x="1115616" y="1340768"/>
              <a:ext cx="6840760" cy="2736304"/>
              <a:chOff x="1115616" y="1340768"/>
              <a:chExt cx="6840760" cy="2736304"/>
            </a:xfrm>
          </p:grpSpPr>
          <p:sp>
            <p:nvSpPr>
              <p:cNvPr id="5" name="CuadroTexto 4"/>
              <p:cNvSpPr txBox="1"/>
              <p:nvPr/>
            </p:nvSpPr>
            <p:spPr>
              <a:xfrm>
                <a:off x="3275856" y="1340768"/>
                <a:ext cx="2160240"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S" dirty="0" smtClean="0">
                    <a:solidFill>
                      <a:schemeClr val="tx1"/>
                    </a:solidFill>
                  </a:rPr>
                  <a:t>Propiedad (Accionistas)</a:t>
                </a:r>
                <a:endParaRPr lang="es-EC" dirty="0">
                  <a:solidFill>
                    <a:schemeClr val="tx1"/>
                  </a:solidFill>
                </a:endParaRPr>
              </a:p>
            </p:txBody>
          </p:sp>
          <p:sp>
            <p:nvSpPr>
              <p:cNvPr id="34" name="CuadroTexto 33"/>
              <p:cNvSpPr txBox="1"/>
              <p:nvPr/>
            </p:nvSpPr>
            <p:spPr>
              <a:xfrm>
                <a:off x="1115616" y="3429000"/>
                <a:ext cx="216024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ES" dirty="0" smtClean="0">
                    <a:solidFill>
                      <a:schemeClr val="tx1"/>
                    </a:solidFill>
                  </a:rPr>
                  <a:t>Gestión </a:t>
                </a:r>
              </a:p>
              <a:p>
                <a:pPr algn="ctr"/>
                <a:r>
                  <a:rPr lang="es-ES" dirty="0" smtClean="0">
                    <a:solidFill>
                      <a:schemeClr val="tx1"/>
                    </a:solidFill>
                  </a:rPr>
                  <a:t>(Alta gerencia) </a:t>
                </a:r>
                <a:endParaRPr lang="es-EC" dirty="0">
                  <a:solidFill>
                    <a:schemeClr val="tx1"/>
                  </a:solidFill>
                </a:endParaRPr>
              </a:p>
            </p:txBody>
          </p:sp>
          <p:sp>
            <p:nvSpPr>
              <p:cNvPr id="35" name="CuadroTexto 34"/>
              <p:cNvSpPr txBox="1"/>
              <p:nvPr/>
            </p:nvSpPr>
            <p:spPr>
              <a:xfrm>
                <a:off x="5796136" y="3430741"/>
                <a:ext cx="2160240"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 dirty="0" smtClean="0">
                    <a:solidFill>
                      <a:schemeClr val="tx1"/>
                    </a:solidFill>
                  </a:rPr>
                  <a:t>Administración (Directores)</a:t>
                </a:r>
                <a:endParaRPr lang="es-EC" dirty="0">
                  <a:solidFill>
                    <a:schemeClr val="tx1"/>
                  </a:solidFill>
                </a:endParaRPr>
              </a:p>
            </p:txBody>
          </p:sp>
          <p:cxnSp>
            <p:nvCxnSpPr>
              <p:cNvPr id="11" name="Conector recto de flecha 10"/>
              <p:cNvCxnSpPr>
                <a:stCxn id="34" idx="0"/>
                <a:endCxn id="5" idx="2"/>
              </p:cNvCxnSpPr>
              <p:nvPr/>
            </p:nvCxnSpPr>
            <p:spPr>
              <a:xfrm flipV="1">
                <a:off x="2195736" y="1987099"/>
                <a:ext cx="2160240" cy="1441901"/>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5" name="Conector recto de flecha 14"/>
              <p:cNvCxnSpPr>
                <a:stCxn id="34" idx="3"/>
                <a:endCxn id="35" idx="1"/>
              </p:cNvCxnSpPr>
              <p:nvPr/>
            </p:nvCxnSpPr>
            <p:spPr>
              <a:xfrm>
                <a:off x="3275856" y="3752166"/>
                <a:ext cx="2520280" cy="1741"/>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grpSp>
        <p:sp>
          <p:nvSpPr>
            <p:cNvPr id="39" name="CuadroTexto 38"/>
            <p:cNvSpPr txBox="1"/>
            <p:nvPr/>
          </p:nvSpPr>
          <p:spPr>
            <a:xfrm rot="1817826">
              <a:off x="5287628" y="2456686"/>
              <a:ext cx="1152128" cy="338554"/>
            </a:xfrm>
            <a:prstGeom prst="rect">
              <a:avLst/>
            </a:prstGeom>
            <a:noFill/>
          </p:spPr>
          <p:txBody>
            <a:bodyPr wrap="square" rtlCol="0">
              <a:spAutoFit/>
            </a:bodyPr>
            <a:lstStyle/>
            <a:p>
              <a:r>
                <a:rPr lang="es-ES" sz="1600" dirty="0" smtClean="0"/>
                <a:t>Inversión</a:t>
              </a:r>
              <a:endParaRPr lang="es-EC" sz="1600" dirty="0"/>
            </a:p>
          </p:txBody>
        </p:sp>
        <p:sp>
          <p:nvSpPr>
            <p:cNvPr id="40" name="CuadroTexto 39"/>
            <p:cNvSpPr txBox="1"/>
            <p:nvPr/>
          </p:nvSpPr>
          <p:spPr>
            <a:xfrm rot="1824137">
              <a:off x="4670465" y="2705535"/>
              <a:ext cx="1584176" cy="338554"/>
            </a:xfrm>
            <a:prstGeom prst="rect">
              <a:avLst/>
            </a:prstGeom>
            <a:noFill/>
          </p:spPr>
          <p:txBody>
            <a:bodyPr wrap="square" rtlCol="0">
              <a:spAutoFit/>
            </a:bodyPr>
            <a:lstStyle/>
            <a:p>
              <a:pPr algn="ctr"/>
              <a:r>
                <a:rPr lang="es-ES" sz="1600" dirty="0" smtClean="0"/>
                <a:t>Dividendos </a:t>
              </a:r>
              <a:endParaRPr lang="es-EC" sz="1600" dirty="0"/>
            </a:p>
          </p:txBody>
        </p:sp>
        <p:sp>
          <p:nvSpPr>
            <p:cNvPr id="41" name="CuadroTexto 40"/>
            <p:cNvSpPr txBox="1"/>
            <p:nvPr/>
          </p:nvSpPr>
          <p:spPr>
            <a:xfrm rot="19578053">
              <a:off x="2543401" y="2383944"/>
              <a:ext cx="1080120" cy="338554"/>
            </a:xfrm>
            <a:prstGeom prst="rect">
              <a:avLst/>
            </a:prstGeom>
            <a:noFill/>
          </p:spPr>
          <p:txBody>
            <a:bodyPr wrap="square" rtlCol="0">
              <a:spAutoFit/>
            </a:bodyPr>
            <a:lstStyle/>
            <a:p>
              <a:r>
                <a:rPr lang="es-ES" sz="1600" dirty="0" smtClean="0"/>
                <a:t>Elección</a:t>
              </a:r>
              <a:endParaRPr lang="es-EC" sz="1600" dirty="0"/>
            </a:p>
          </p:txBody>
        </p:sp>
        <p:sp>
          <p:nvSpPr>
            <p:cNvPr id="43" name="CuadroTexto 42"/>
            <p:cNvSpPr txBox="1"/>
            <p:nvPr/>
          </p:nvSpPr>
          <p:spPr>
            <a:xfrm rot="19611271">
              <a:off x="2534400" y="2642961"/>
              <a:ext cx="1953853" cy="338554"/>
            </a:xfrm>
            <a:prstGeom prst="rect">
              <a:avLst/>
            </a:prstGeom>
            <a:noFill/>
          </p:spPr>
          <p:txBody>
            <a:bodyPr wrap="square" rtlCol="0">
              <a:spAutoFit/>
            </a:bodyPr>
            <a:lstStyle/>
            <a:p>
              <a:r>
                <a:rPr lang="es-ES" sz="1600" dirty="0" smtClean="0"/>
                <a:t>Representación</a:t>
              </a:r>
              <a:endParaRPr lang="es-EC" sz="1600" dirty="0"/>
            </a:p>
          </p:txBody>
        </p:sp>
        <p:sp>
          <p:nvSpPr>
            <p:cNvPr id="42" name="CuadroTexto 41"/>
            <p:cNvSpPr txBox="1"/>
            <p:nvPr/>
          </p:nvSpPr>
          <p:spPr>
            <a:xfrm>
              <a:off x="3347864" y="3764702"/>
              <a:ext cx="2376264" cy="861774"/>
            </a:xfrm>
            <a:prstGeom prst="rect">
              <a:avLst/>
            </a:prstGeom>
            <a:noFill/>
          </p:spPr>
          <p:txBody>
            <a:bodyPr wrap="square" rtlCol="0">
              <a:spAutoFit/>
            </a:bodyPr>
            <a:lstStyle/>
            <a:p>
              <a:pPr algn="ctr"/>
              <a:r>
                <a:rPr lang="es-ES" sz="1600" dirty="0" smtClean="0"/>
                <a:t>Estrategias, </a:t>
              </a:r>
            </a:p>
            <a:p>
              <a:pPr algn="ctr"/>
              <a:r>
                <a:rPr lang="es-ES" sz="1600" dirty="0" smtClean="0"/>
                <a:t>políticas, </a:t>
              </a:r>
            </a:p>
            <a:p>
              <a:pPr algn="ctr"/>
              <a:r>
                <a:rPr lang="es-ES" sz="1600" dirty="0" smtClean="0"/>
                <a:t>planes a largo plazo</a:t>
              </a:r>
              <a:endParaRPr lang="es-EC" sz="1600" dirty="0"/>
            </a:p>
          </p:txBody>
        </p:sp>
      </p:grpSp>
      <p:pic>
        <p:nvPicPr>
          <p:cNvPr id="2" name="Imagen 1"/>
          <p:cNvPicPr>
            <a:picLocks noChangeAspect="1"/>
          </p:cNvPicPr>
          <p:nvPr/>
        </p:nvPicPr>
        <p:blipFill>
          <a:blip r:embed="rId4"/>
          <a:stretch>
            <a:fillRect/>
          </a:stretch>
        </p:blipFill>
        <p:spPr>
          <a:xfrm>
            <a:off x="259701" y="4707596"/>
            <a:ext cx="8422680" cy="1735366"/>
          </a:xfrm>
          <a:prstGeom prst="rect">
            <a:avLst/>
          </a:prstGeom>
        </p:spPr>
      </p:pic>
      <p:sp>
        <p:nvSpPr>
          <p:cNvPr id="36" name="Rectangle 2"/>
          <p:cNvSpPr>
            <a:spLocks noChangeArrowheads="1"/>
          </p:cNvSpPr>
          <p:nvPr/>
        </p:nvSpPr>
        <p:spPr bwMode="auto">
          <a:xfrm>
            <a:off x="164106" y="4375556"/>
            <a:ext cx="54553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88925"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a:t>
            </a:r>
            <a:r>
              <a:rPr kumimoji="0" lang="es-EC" sz="1200" b="0" i="0"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ráfica  </a:t>
            </a:r>
            <a:r>
              <a:rPr kumimoji="0" lang="es-EC" sz="1200" b="0" i="0" u="none" strike="noStrike" cap="none" normalizeH="0" baseline="0" dirty="0" smtClean="0" bmk="_Toc492247833">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a:t>
            </a:r>
            <a:r>
              <a:rPr lang="es-EC" sz="1200" dirty="0" bmk="_Toc492247833">
                <a:ea typeface="Times New Roman" panose="02020603050405020304" pitchFamily="18" charset="0"/>
                <a:cs typeface="Times New Roman" panose="02020603050405020304" pitchFamily="18" charset="0"/>
              </a:rPr>
              <a:t>Bloques de análisis del Gobierno Corporativo de una empresa</a:t>
            </a:r>
            <a:endParaRPr kumimoji="0" lang="es-EC" sz="1200" b="0" i="0" u="none" strike="noStrike" cap="none" normalizeH="0" baseline="0" dirty="0" smtClean="0">
              <a:ln>
                <a:noFill/>
              </a:ln>
              <a:solidFill>
                <a:schemeClr val="tx1"/>
              </a:solidFill>
              <a:effectLst/>
              <a:latin typeface="Arial" panose="020B0604020202020204" pitchFamily="34" charset="0"/>
            </a:endParaRPr>
          </a:p>
        </p:txBody>
      </p:sp>
      <p:sp>
        <p:nvSpPr>
          <p:cNvPr id="37" name="Rectangle 3"/>
          <p:cNvSpPr>
            <a:spLocks noChangeArrowheads="1"/>
          </p:cNvSpPr>
          <p:nvPr/>
        </p:nvSpPr>
        <p:spPr bwMode="auto">
          <a:xfrm>
            <a:off x="264650" y="6377836"/>
            <a:ext cx="24961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88925"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88925"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Fuente: </a:t>
            </a:r>
            <a:r>
              <a:rPr kumimoji="0" 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(Villar, 2010, pág. 15)</a:t>
            </a:r>
            <a:endParaRPr kumimoji="0" lang="es-EC" sz="800" b="0" i="0" u="none" strike="noStrike" cap="none" normalizeH="0" baseline="0" dirty="0" smtClean="0">
              <a:ln>
                <a:noFill/>
              </a:ln>
              <a:solidFill>
                <a:schemeClr val="tx1"/>
              </a:solidFill>
              <a:effectLst/>
              <a:latin typeface="Arial" panose="020B0604020202020204" pitchFamily="34" charset="0"/>
            </a:endParaRPr>
          </a:p>
        </p:txBody>
      </p:sp>
      <p:pic>
        <p:nvPicPr>
          <p:cNvPr id="6" name="Imagen 5"/>
          <p:cNvPicPr>
            <a:picLocks noChangeAspect="1"/>
          </p:cNvPicPr>
          <p:nvPr/>
        </p:nvPicPr>
        <p:blipFill>
          <a:blip r:embed="rId5"/>
          <a:stretch>
            <a:fillRect/>
          </a:stretch>
        </p:blipFill>
        <p:spPr>
          <a:xfrm>
            <a:off x="6651027" y="1107777"/>
            <a:ext cx="2247900" cy="1447800"/>
          </a:xfrm>
          <a:prstGeom prst="rect">
            <a:avLst/>
          </a:prstGeom>
        </p:spPr>
      </p:pic>
      <p:sp>
        <p:nvSpPr>
          <p:cNvPr id="21" name="CuadroTexto 20"/>
          <p:cNvSpPr txBox="1"/>
          <p:nvPr/>
        </p:nvSpPr>
        <p:spPr>
          <a:xfrm>
            <a:off x="8604448" y="6516052"/>
            <a:ext cx="648072" cy="369332"/>
          </a:xfrm>
          <a:prstGeom prst="rect">
            <a:avLst/>
          </a:prstGeom>
          <a:noFill/>
        </p:spPr>
        <p:txBody>
          <a:bodyPr wrap="square" rtlCol="0">
            <a:spAutoFit/>
          </a:bodyPr>
          <a:lstStyle/>
          <a:p>
            <a:r>
              <a:rPr lang="es-ES" dirty="0" smtClean="0"/>
              <a:t>LM</a:t>
            </a:r>
            <a:endParaRPr lang="es-EC" dirty="0"/>
          </a:p>
        </p:txBody>
      </p:sp>
    </p:spTree>
    <p:extLst>
      <p:ext uri="{BB962C8B-B14F-4D97-AF65-F5344CB8AC3E}">
        <p14:creationId xmlns:p14="http://schemas.microsoft.com/office/powerpoint/2010/main" val="185656054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395536" y="2924944"/>
            <a:ext cx="2087724" cy="1565793"/>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p:cNvSpPr txBox="1">
            <a:spLocks/>
          </p:cNvSpPr>
          <p:nvPr/>
        </p:nvSpPr>
        <p:spPr>
          <a:xfrm>
            <a:off x="252028" y="257996"/>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VE" sz="2600" b="1" dirty="0" smtClean="0">
                <a:solidFill>
                  <a:schemeClr val="tx2"/>
                </a:solidFill>
                <a:latin typeface="Arial" panose="020B0604020202020204" pitchFamily="34" charset="0"/>
                <a:cs typeface="Arial" panose="020B0604020202020204" pitchFamily="34" charset="0"/>
              </a:rPr>
              <a:t>MARCO REFERENCIAL</a:t>
            </a:r>
            <a:endParaRPr lang="es-VE" sz="2600" b="1" dirty="0">
              <a:solidFill>
                <a:schemeClr val="tx2"/>
              </a:solidFill>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2876759380"/>
              </p:ext>
            </p:extLst>
          </p:nvPr>
        </p:nvGraphicFramePr>
        <p:xfrm>
          <a:off x="1475656" y="1556792"/>
          <a:ext cx="6096000" cy="4824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ángulo 5"/>
          <p:cNvSpPr/>
          <p:nvPr/>
        </p:nvSpPr>
        <p:spPr>
          <a:xfrm>
            <a:off x="2339752" y="442860"/>
            <a:ext cx="3312125" cy="843244"/>
          </a:xfrm>
          <a:prstGeom prst="rect">
            <a:avLst/>
          </a:prstGeom>
        </p:spPr>
        <p:txBody>
          <a:bodyPr wrap="none">
            <a:spAutoFit/>
          </a:bodyPr>
          <a:lstStyle/>
          <a:p>
            <a:pPr lvl="1" algn="just">
              <a:lnSpc>
                <a:spcPct val="300000"/>
              </a:lnSpc>
              <a:spcBef>
                <a:spcPts val="1200"/>
              </a:spcBef>
              <a:spcAft>
                <a:spcPts val="1200"/>
              </a:spcAft>
            </a:pPr>
            <a:r>
              <a:rPr lang="es-ES" sz="20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RIESGO FINANCIERO</a:t>
            </a:r>
            <a:endParaRPr lang="es-EC" sz="20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8" name="Rectángulo 7"/>
          <p:cNvSpPr/>
          <p:nvPr/>
        </p:nvSpPr>
        <p:spPr>
          <a:xfrm>
            <a:off x="4294589" y="6237312"/>
            <a:ext cx="4572000" cy="369332"/>
          </a:xfrm>
          <a:prstGeom prst="rect">
            <a:avLst/>
          </a:prstGeom>
        </p:spPr>
        <p:txBody>
          <a:bodyPr>
            <a:spAutoFit/>
          </a:bodyPr>
          <a:lstStyle/>
          <a:p>
            <a:r>
              <a:rPr lang="es-EC" dirty="0" smtClean="0"/>
              <a:t>la república cooperativa </a:t>
            </a:r>
            <a:r>
              <a:rPr lang="es-EC" dirty="0"/>
              <a:t>de Charles </a:t>
            </a:r>
            <a:r>
              <a:rPr lang="es-EC" dirty="0" err="1"/>
              <a:t>Gide</a:t>
            </a:r>
            <a:r>
              <a:rPr lang="es-EC" dirty="0"/>
              <a:t> </a:t>
            </a:r>
          </a:p>
        </p:txBody>
      </p:sp>
      <p:sp>
        <p:nvSpPr>
          <p:cNvPr id="9" name="Rectángulo 8"/>
          <p:cNvSpPr/>
          <p:nvPr/>
        </p:nvSpPr>
        <p:spPr>
          <a:xfrm>
            <a:off x="6130026" y="5532568"/>
            <a:ext cx="2980303" cy="369332"/>
          </a:xfrm>
          <a:prstGeom prst="rect">
            <a:avLst/>
          </a:prstGeom>
        </p:spPr>
        <p:txBody>
          <a:bodyPr wrap="none">
            <a:spAutoFit/>
          </a:bodyPr>
          <a:lstStyle/>
          <a:p>
            <a:r>
              <a:rPr lang="es-EC" dirty="0"/>
              <a:t>la cooperativa de Rochadle</a:t>
            </a:r>
          </a:p>
        </p:txBody>
      </p:sp>
      <p:cxnSp>
        <p:nvCxnSpPr>
          <p:cNvPr id="11" name="Conector recto de flecha 10"/>
          <p:cNvCxnSpPr>
            <a:endCxn id="9" idx="2"/>
          </p:cNvCxnSpPr>
          <p:nvPr/>
        </p:nvCxnSpPr>
        <p:spPr>
          <a:xfrm flipV="1">
            <a:off x="6516216" y="5901900"/>
            <a:ext cx="1103962" cy="335412"/>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pic>
        <p:nvPicPr>
          <p:cNvPr id="12" name="Imagen 11"/>
          <p:cNvPicPr>
            <a:picLocks noChangeAspect="1"/>
          </p:cNvPicPr>
          <p:nvPr/>
        </p:nvPicPr>
        <p:blipFill>
          <a:blip r:embed="rId10"/>
          <a:stretch>
            <a:fillRect/>
          </a:stretch>
        </p:blipFill>
        <p:spPr>
          <a:xfrm>
            <a:off x="6260882" y="1759196"/>
            <a:ext cx="2382875" cy="1291233"/>
          </a:xfrm>
          <a:prstGeom prst="rect">
            <a:avLst/>
          </a:prstGeom>
          <a:ln>
            <a:noFill/>
          </a:ln>
          <a:effectLst>
            <a:softEdge rad="112500"/>
          </a:effectLst>
        </p:spPr>
      </p:pic>
      <p:pic>
        <p:nvPicPr>
          <p:cNvPr id="13" name="Imagen 12"/>
          <p:cNvPicPr>
            <a:picLocks noChangeAspect="1"/>
          </p:cNvPicPr>
          <p:nvPr/>
        </p:nvPicPr>
        <p:blipFill>
          <a:blip r:embed="rId11"/>
          <a:stretch>
            <a:fillRect/>
          </a:stretch>
        </p:blipFill>
        <p:spPr>
          <a:xfrm>
            <a:off x="5666426" y="301294"/>
            <a:ext cx="2073926" cy="1298796"/>
          </a:xfrm>
          <a:prstGeom prst="rect">
            <a:avLst/>
          </a:prstGeom>
          <a:ln>
            <a:noFill/>
          </a:ln>
          <a:effectLst>
            <a:softEdge rad="112500"/>
          </a:effectLst>
        </p:spPr>
      </p:pic>
      <p:sp>
        <p:nvSpPr>
          <p:cNvPr id="14" name="Rectángulo 13"/>
          <p:cNvSpPr/>
          <p:nvPr/>
        </p:nvSpPr>
        <p:spPr>
          <a:xfrm>
            <a:off x="395536" y="1286104"/>
            <a:ext cx="2448272" cy="369332"/>
          </a:xfrm>
          <a:prstGeom prst="rect">
            <a:avLst/>
          </a:prstGeom>
        </p:spPr>
        <p:txBody>
          <a:bodyPr wrap="square">
            <a:spAutoFit/>
          </a:bodyPr>
          <a:lstStyle/>
          <a:p>
            <a:r>
              <a:rPr lang="es-EC" dirty="0">
                <a:latin typeface="Times New Roman" panose="02020603050405020304" pitchFamily="18" charset="0"/>
                <a:ea typeface="Times New Roman" panose="02020603050405020304" pitchFamily="18" charset="0"/>
              </a:rPr>
              <a:t>12,8% de los </a:t>
            </a:r>
            <a:r>
              <a:rPr lang="es-EC" dirty="0" smtClean="0">
                <a:latin typeface="Times New Roman" panose="02020603050405020304" pitchFamily="18" charset="0"/>
                <a:ea typeface="Times New Roman" panose="02020603050405020304" pitchFamily="18" charset="0"/>
              </a:rPr>
              <a:t>resultados</a:t>
            </a:r>
            <a:endParaRPr lang="es-EC" dirty="0"/>
          </a:p>
        </p:txBody>
      </p:sp>
      <p:sp>
        <p:nvSpPr>
          <p:cNvPr id="15" name="Rectángulo 14"/>
          <p:cNvSpPr/>
          <p:nvPr/>
        </p:nvSpPr>
        <p:spPr>
          <a:xfrm>
            <a:off x="395536" y="2081646"/>
            <a:ext cx="2664296" cy="646331"/>
          </a:xfrm>
          <a:prstGeom prst="rect">
            <a:avLst/>
          </a:prstGeom>
        </p:spPr>
        <p:txBody>
          <a:bodyPr wrap="square">
            <a:spAutoFit/>
          </a:bodyPr>
          <a:lstStyle/>
          <a:p>
            <a:r>
              <a:rPr lang="es-EC" dirty="0" smtClean="0">
                <a:latin typeface="Times New Roman" panose="02020603050405020304" pitchFamily="18" charset="0"/>
                <a:ea typeface="Times New Roman" panose="02020603050405020304" pitchFamily="18" charset="0"/>
              </a:rPr>
              <a:t>10,8</a:t>
            </a:r>
            <a:r>
              <a:rPr lang="es-EC" dirty="0">
                <a:latin typeface="Times New Roman" panose="02020603050405020304" pitchFamily="18" charset="0"/>
                <a:ea typeface="Times New Roman" panose="02020603050405020304" pitchFamily="18" charset="0"/>
              </a:rPr>
              <a:t>% de los depósitos del sistema financiero privado </a:t>
            </a:r>
            <a:endParaRPr lang="es-EC" dirty="0"/>
          </a:p>
        </p:txBody>
      </p:sp>
      <p:sp>
        <p:nvSpPr>
          <p:cNvPr id="16" name="CuadroTexto 15"/>
          <p:cNvSpPr txBox="1"/>
          <p:nvPr/>
        </p:nvSpPr>
        <p:spPr>
          <a:xfrm>
            <a:off x="8604448" y="6516052"/>
            <a:ext cx="648072" cy="369332"/>
          </a:xfrm>
          <a:prstGeom prst="rect">
            <a:avLst/>
          </a:prstGeom>
          <a:noFill/>
        </p:spPr>
        <p:txBody>
          <a:bodyPr wrap="square" rtlCol="0">
            <a:spAutoFit/>
          </a:bodyPr>
          <a:lstStyle/>
          <a:p>
            <a:r>
              <a:rPr lang="es-ES" dirty="0" smtClean="0"/>
              <a:t>LM</a:t>
            </a:r>
            <a:endParaRPr lang="es-EC" dirty="0"/>
          </a:p>
        </p:txBody>
      </p:sp>
    </p:spTree>
    <p:extLst>
      <p:ext uri="{BB962C8B-B14F-4D97-AF65-F5344CB8AC3E}">
        <p14:creationId xmlns:p14="http://schemas.microsoft.com/office/powerpoint/2010/main" val="1167708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3"/>
          <a:srcRect l="13267" t="27904" r="13267" b="40530"/>
          <a:stretch/>
        </p:blipFill>
        <p:spPr>
          <a:xfrm>
            <a:off x="660372" y="3184433"/>
            <a:ext cx="2965862" cy="95673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p:cNvSpPr txBox="1">
            <a:spLocks/>
          </p:cNvSpPr>
          <p:nvPr/>
        </p:nvSpPr>
        <p:spPr>
          <a:xfrm>
            <a:off x="252028" y="257996"/>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VE" sz="2600" b="1" dirty="0" smtClean="0">
                <a:solidFill>
                  <a:schemeClr val="tx2"/>
                </a:solidFill>
                <a:latin typeface="Arial" panose="020B0604020202020204" pitchFamily="34" charset="0"/>
                <a:cs typeface="Arial" panose="020B0604020202020204" pitchFamily="34" charset="0"/>
              </a:rPr>
              <a:t>MARCO REFERENCIAL</a:t>
            </a:r>
            <a:endParaRPr lang="es-VE" sz="2600" b="1" dirty="0">
              <a:solidFill>
                <a:schemeClr val="tx2"/>
              </a:solidFill>
              <a:latin typeface="Arial" panose="020B0604020202020204" pitchFamily="34" charset="0"/>
              <a:cs typeface="Arial" panose="020B0604020202020204" pitchFamily="34" charset="0"/>
            </a:endParaRPr>
          </a:p>
        </p:txBody>
      </p:sp>
      <p:sp>
        <p:nvSpPr>
          <p:cNvPr id="6" name="Rectángulo 5"/>
          <p:cNvSpPr/>
          <p:nvPr/>
        </p:nvSpPr>
        <p:spPr>
          <a:xfrm>
            <a:off x="2339752" y="442860"/>
            <a:ext cx="3312125" cy="843244"/>
          </a:xfrm>
          <a:prstGeom prst="rect">
            <a:avLst/>
          </a:prstGeom>
        </p:spPr>
        <p:txBody>
          <a:bodyPr wrap="none">
            <a:spAutoFit/>
          </a:bodyPr>
          <a:lstStyle/>
          <a:p>
            <a:pPr lvl="1" algn="just">
              <a:lnSpc>
                <a:spcPct val="300000"/>
              </a:lnSpc>
              <a:spcBef>
                <a:spcPts val="1200"/>
              </a:spcBef>
              <a:spcAft>
                <a:spcPts val="1200"/>
              </a:spcAft>
            </a:pPr>
            <a:r>
              <a:rPr lang="es-ES" sz="20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RIESGO FINANCIERO</a:t>
            </a:r>
            <a:endParaRPr lang="es-EC" sz="20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17" name="Grupo 16"/>
          <p:cNvGrpSpPr/>
          <p:nvPr/>
        </p:nvGrpSpPr>
        <p:grpSpPr>
          <a:xfrm>
            <a:off x="427537" y="1111521"/>
            <a:ext cx="8257701" cy="1970660"/>
            <a:chOff x="427537" y="1111521"/>
            <a:chExt cx="8257701" cy="1970660"/>
          </a:xfrm>
        </p:grpSpPr>
        <p:sp>
          <p:nvSpPr>
            <p:cNvPr id="18" name="Forma libre 17"/>
            <p:cNvSpPr/>
            <p:nvPr/>
          </p:nvSpPr>
          <p:spPr>
            <a:xfrm>
              <a:off x="427537" y="1111521"/>
              <a:ext cx="8257701" cy="750700"/>
            </a:xfrm>
            <a:custGeom>
              <a:avLst/>
              <a:gdLst>
                <a:gd name="connsiteX0" fmla="*/ 0 w 8257701"/>
                <a:gd name="connsiteY0" fmla="*/ 0 h 750700"/>
                <a:gd name="connsiteX1" fmla="*/ 8257701 w 8257701"/>
                <a:gd name="connsiteY1" fmla="*/ 0 h 750700"/>
                <a:gd name="connsiteX2" fmla="*/ 8257701 w 8257701"/>
                <a:gd name="connsiteY2" fmla="*/ 750700 h 750700"/>
                <a:gd name="connsiteX3" fmla="*/ 0 w 8257701"/>
                <a:gd name="connsiteY3" fmla="*/ 750700 h 750700"/>
                <a:gd name="connsiteX4" fmla="*/ 0 w 8257701"/>
                <a:gd name="connsiteY4" fmla="*/ 0 h 75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7701" h="750700">
                  <a:moveTo>
                    <a:pt x="0" y="0"/>
                  </a:moveTo>
                  <a:lnTo>
                    <a:pt x="8257701" y="0"/>
                  </a:lnTo>
                  <a:lnTo>
                    <a:pt x="8257701" y="750700"/>
                  </a:lnTo>
                  <a:lnTo>
                    <a:pt x="0" y="750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“las cooperativas también atraviesan por crisis propias, en muchos casos a consecuencia de una gestión incorrecta o un mal gobierno cooperativo, o la combinación de los dos” (SEPS, 2013, pág. 20)</a:t>
              </a:r>
              <a:endParaRPr lang="es-EC" sz="1400" b="0" kern="1200" dirty="0">
                <a:solidFill>
                  <a:schemeClr val="tx1"/>
                </a:solidFill>
                <a:latin typeface="Arial" panose="020B0604020202020204" pitchFamily="34" charset="0"/>
                <a:cs typeface="Arial" panose="020B0604020202020204" pitchFamily="34" charset="0"/>
              </a:endParaRPr>
            </a:p>
          </p:txBody>
        </p:sp>
        <p:sp>
          <p:nvSpPr>
            <p:cNvPr id="19" name="Paralelogramo 18"/>
            <p:cNvSpPr/>
            <p:nvPr/>
          </p:nvSpPr>
          <p:spPr>
            <a:xfrm>
              <a:off x="427537" y="1862221"/>
              <a:ext cx="1101026" cy="183504"/>
            </a:xfrm>
            <a:prstGeom prst="parallelogram">
              <a:avLst>
                <a:gd name="adj" fmla="val 14084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Paralelogramo 19"/>
            <p:cNvSpPr/>
            <p:nvPr/>
          </p:nvSpPr>
          <p:spPr>
            <a:xfrm>
              <a:off x="1592790" y="1862221"/>
              <a:ext cx="1101026" cy="183504"/>
            </a:xfrm>
            <a:prstGeom prst="parallelogram">
              <a:avLst>
                <a:gd name="adj" fmla="val 140840"/>
              </a:avLst>
            </a:prstGeom>
          </p:spPr>
          <p:style>
            <a:lnRef idx="2">
              <a:schemeClr val="accent2">
                <a:hueOff val="360117"/>
                <a:satOff val="-449"/>
                <a:lumOff val="106"/>
                <a:alphaOff val="0"/>
              </a:schemeClr>
            </a:lnRef>
            <a:fillRef idx="1">
              <a:schemeClr val="accent2">
                <a:hueOff val="360117"/>
                <a:satOff val="-449"/>
                <a:lumOff val="106"/>
                <a:alphaOff val="0"/>
              </a:schemeClr>
            </a:fillRef>
            <a:effectRef idx="0">
              <a:schemeClr val="accent2">
                <a:hueOff val="360117"/>
                <a:satOff val="-449"/>
                <a:lumOff val="106"/>
                <a:alphaOff val="0"/>
              </a:schemeClr>
            </a:effectRef>
            <a:fontRef idx="minor">
              <a:schemeClr val="lt1"/>
            </a:fontRef>
          </p:style>
        </p:sp>
        <p:sp>
          <p:nvSpPr>
            <p:cNvPr id="21" name="Paralelogramo 20"/>
            <p:cNvSpPr/>
            <p:nvPr/>
          </p:nvSpPr>
          <p:spPr>
            <a:xfrm>
              <a:off x="2758044" y="1862221"/>
              <a:ext cx="1101026" cy="183504"/>
            </a:xfrm>
            <a:prstGeom prst="parallelogram">
              <a:avLst>
                <a:gd name="adj" fmla="val 140840"/>
              </a:avLst>
            </a:prstGeom>
          </p:spPr>
          <p:style>
            <a:lnRef idx="2">
              <a:schemeClr val="accent2">
                <a:hueOff val="720234"/>
                <a:satOff val="-898"/>
                <a:lumOff val="211"/>
                <a:alphaOff val="0"/>
              </a:schemeClr>
            </a:lnRef>
            <a:fillRef idx="1">
              <a:schemeClr val="accent2">
                <a:hueOff val="720234"/>
                <a:satOff val="-898"/>
                <a:lumOff val="211"/>
                <a:alphaOff val="0"/>
              </a:schemeClr>
            </a:fillRef>
            <a:effectRef idx="0">
              <a:schemeClr val="accent2">
                <a:hueOff val="720234"/>
                <a:satOff val="-898"/>
                <a:lumOff val="211"/>
                <a:alphaOff val="0"/>
              </a:schemeClr>
            </a:effectRef>
            <a:fontRef idx="minor">
              <a:schemeClr val="lt1"/>
            </a:fontRef>
          </p:style>
        </p:sp>
        <p:sp>
          <p:nvSpPr>
            <p:cNvPr id="22" name="Paralelogramo 21"/>
            <p:cNvSpPr/>
            <p:nvPr/>
          </p:nvSpPr>
          <p:spPr>
            <a:xfrm>
              <a:off x="3923297" y="1862221"/>
              <a:ext cx="1101026" cy="183504"/>
            </a:xfrm>
            <a:prstGeom prst="parallelogram">
              <a:avLst>
                <a:gd name="adj" fmla="val 140840"/>
              </a:avLst>
            </a:prstGeom>
          </p:spPr>
          <p:style>
            <a:lnRef idx="2">
              <a:schemeClr val="accent2">
                <a:hueOff val="1080351"/>
                <a:satOff val="-1347"/>
                <a:lumOff val="317"/>
                <a:alphaOff val="0"/>
              </a:schemeClr>
            </a:lnRef>
            <a:fillRef idx="1">
              <a:schemeClr val="accent2">
                <a:hueOff val="1080351"/>
                <a:satOff val="-1347"/>
                <a:lumOff val="317"/>
                <a:alphaOff val="0"/>
              </a:schemeClr>
            </a:fillRef>
            <a:effectRef idx="0">
              <a:schemeClr val="accent2">
                <a:hueOff val="1080351"/>
                <a:satOff val="-1347"/>
                <a:lumOff val="317"/>
                <a:alphaOff val="0"/>
              </a:schemeClr>
            </a:effectRef>
            <a:fontRef idx="minor">
              <a:schemeClr val="lt1"/>
            </a:fontRef>
          </p:style>
        </p:sp>
        <p:sp>
          <p:nvSpPr>
            <p:cNvPr id="23" name="Paralelogramo 22"/>
            <p:cNvSpPr/>
            <p:nvPr/>
          </p:nvSpPr>
          <p:spPr>
            <a:xfrm>
              <a:off x="5088550" y="1862221"/>
              <a:ext cx="1101026" cy="183504"/>
            </a:xfrm>
            <a:prstGeom prst="parallelogram">
              <a:avLst>
                <a:gd name="adj" fmla="val 140840"/>
              </a:avLst>
            </a:prstGeom>
          </p:spPr>
          <p:style>
            <a:lnRef idx="2">
              <a:schemeClr val="accent2">
                <a:hueOff val="1440467"/>
                <a:satOff val="-1797"/>
                <a:lumOff val="422"/>
                <a:alphaOff val="0"/>
              </a:schemeClr>
            </a:lnRef>
            <a:fillRef idx="1">
              <a:schemeClr val="accent2">
                <a:hueOff val="1440467"/>
                <a:satOff val="-1797"/>
                <a:lumOff val="422"/>
                <a:alphaOff val="0"/>
              </a:schemeClr>
            </a:fillRef>
            <a:effectRef idx="0">
              <a:schemeClr val="accent2">
                <a:hueOff val="1440467"/>
                <a:satOff val="-1797"/>
                <a:lumOff val="422"/>
                <a:alphaOff val="0"/>
              </a:schemeClr>
            </a:effectRef>
            <a:fontRef idx="minor">
              <a:schemeClr val="lt1"/>
            </a:fontRef>
          </p:style>
        </p:sp>
        <p:sp>
          <p:nvSpPr>
            <p:cNvPr id="24" name="Paralelogramo 23"/>
            <p:cNvSpPr/>
            <p:nvPr/>
          </p:nvSpPr>
          <p:spPr>
            <a:xfrm>
              <a:off x="6253804" y="1862221"/>
              <a:ext cx="1101026" cy="183504"/>
            </a:xfrm>
            <a:prstGeom prst="parallelogram">
              <a:avLst>
                <a:gd name="adj" fmla="val 140840"/>
              </a:avLst>
            </a:prstGeom>
          </p:spPr>
          <p:style>
            <a:lnRef idx="2">
              <a:schemeClr val="accent2">
                <a:hueOff val="1800584"/>
                <a:satOff val="-2246"/>
                <a:lumOff val="528"/>
                <a:alphaOff val="0"/>
              </a:schemeClr>
            </a:lnRef>
            <a:fillRef idx="1">
              <a:schemeClr val="accent2">
                <a:hueOff val="1800584"/>
                <a:satOff val="-2246"/>
                <a:lumOff val="528"/>
                <a:alphaOff val="0"/>
              </a:schemeClr>
            </a:fillRef>
            <a:effectRef idx="0">
              <a:schemeClr val="accent2">
                <a:hueOff val="1800584"/>
                <a:satOff val="-2246"/>
                <a:lumOff val="528"/>
                <a:alphaOff val="0"/>
              </a:schemeClr>
            </a:effectRef>
            <a:fontRef idx="minor">
              <a:schemeClr val="lt1"/>
            </a:fontRef>
          </p:style>
        </p:sp>
        <p:sp>
          <p:nvSpPr>
            <p:cNvPr id="25" name="Paralelogramo 24"/>
            <p:cNvSpPr/>
            <p:nvPr/>
          </p:nvSpPr>
          <p:spPr>
            <a:xfrm>
              <a:off x="7419057" y="1862221"/>
              <a:ext cx="1101026" cy="183504"/>
            </a:xfrm>
            <a:prstGeom prst="parallelogram">
              <a:avLst>
                <a:gd name="adj" fmla="val 140840"/>
              </a:avLst>
            </a:prstGeom>
          </p:spPr>
          <p:style>
            <a:lnRef idx="2">
              <a:schemeClr val="accent2">
                <a:hueOff val="2160701"/>
                <a:satOff val="-2695"/>
                <a:lumOff val="634"/>
                <a:alphaOff val="0"/>
              </a:schemeClr>
            </a:lnRef>
            <a:fillRef idx="1">
              <a:schemeClr val="accent2">
                <a:hueOff val="2160701"/>
                <a:satOff val="-2695"/>
                <a:lumOff val="634"/>
                <a:alphaOff val="0"/>
              </a:schemeClr>
            </a:fillRef>
            <a:effectRef idx="0">
              <a:schemeClr val="accent2">
                <a:hueOff val="2160701"/>
                <a:satOff val="-2695"/>
                <a:lumOff val="634"/>
                <a:alphaOff val="0"/>
              </a:schemeClr>
            </a:effectRef>
            <a:fontRef idx="minor">
              <a:schemeClr val="lt1"/>
            </a:fontRef>
          </p:style>
        </p:sp>
        <p:sp>
          <p:nvSpPr>
            <p:cNvPr id="26" name="Forma libre 25"/>
            <p:cNvSpPr/>
            <p:nvPr/>
          </p:nvSpPr>
          <p:spPr>
            <a:xfrm>
              <a:off x="427537" y="2147977"/>
              <a:ext cx="8257701" cy="750700"/>
            </a:xfrm>
            <a:custGeom>
              <a:avLst/>
              <a:gdLst>
                <a:gd name="connsiteX0" fmla="*/ 0 w 8257701"/>
                <a:gd name="connsiteY0" fmla="*/ 0 h 750700"/>
                <a:gd name="connsiteX1" fmla="*/ 8257701 w 8257701"/>
                <a:gd name="connsiteY1" fmla="*/ 0 h 750700"/>
                <a:gd name="connsiteX2" fmla="*/ 8257701 w 8257701"/>
                <a:gd name="connsiteY2" fmla="*/ 750700 h 750700"/>
                <a:gd name="connsiteX3" fmla="*/ 0 w 8257701"/>
                <a:gd name="connsiteY3" fmla="*/ 750700 h 750700"/>
                <a:gd name="connsiteX4" fmla="*/ 0 w 8257701"/>
                <a:gd name="connsiteY4" fmla="*/ 0 h 75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7701" h="750700">
                  <a:moveTo>
                    <a:pt x="0" y="0"/>
                  </a:moveTo>
                  <a:lnTo>
                    <a:pt x="8257701" y="0"/>
                  </a:lnTo>
                  <a:lnTo>
                    <a:pt x="8257701" y="750700"/>
                  </a:lnTo>
                  <a:lnTo>
                    <a:pt x="0" y="750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“las cooperativas de ahorro y crédito en la economía nacional es creciente y para diciembre del 2014 ya representa poco más del 16% en relación al PIB” </a:t>
              </a:r>
              <a:r>
                <a:rPr lang="es-ES" sz="1400" kern="1200" dirty="0" smtClean="0">
                  <a:latin typeface="Arial" panose="020B0604020202020204" pitchFamily="34" charset="0"/>
                  <a:cs typeface="Arial" panose="020B0604020202020204" pitchFamily="34" charset="0"/>
                </a:rPr>
                <a:t>(Torresano, y otros, 2015, pág. 34)</a:t>
              </a:r>
              <a:r>
                <a:rPr lang="es-EC" sz="1400" kern="1200" dirty="0" smtClean="0">
                  <a:latin typeface="Arial" panose="020B0604020202020204" pitchFamily="34" charset="0"/>
                  <a:cs typeface="Arial" panose="020B0604020202020204" pitchFamily="34" charset="0"/>
                </a:rPr>
                <a:t>. </a:t>
              </a:r>
              <a:endParaRPr lang="es-EC" sz="1400" b="0" kern="1200" dirty="0">
                <a:solidFill>
                  <a:schemeClr val="tx1"/>
                </a:solidFill>
                <a:latin typeface="Arial" panose="020B0604020202020204" pitchFamily="34" charset="0"/>
                <a:cs typeface="Arial" panose="020B0604020202020204" pitchFamily="34" charset="0"/>
              </a:endParaRPr>
            </a:p>
          </p:txBody>
        </p:sp>
        <p:sp>
          <p:nvSpPr>
            <p:cNvPr id="27" name="Paralelogramo 26"/>
            <p:cNvSpPr/>
            <p:nvPr/>
          </p:nvSpPr>
          <p:spPr>
            <a:xfrm>
              <a:off x="427537" y="2898677"/>
              <a:ext cx="1101026" cy="183504"/>
            </a:xfrm>
            <a:prstGeom prst="parallelogram">
              <a:avLst>
                <a:gd name="adj" fmla="val 140840"/>
              </a:avLst>
            </a:prstGeom>
          </p:spPr>
          <p:style>
            <a:lnRef idx="2">
              <a:schemeClr val="accent2">
                <a:hueOff val="2520818"/>
                <a:satOff val="-3144"/>
                <a:lumOff val="739"/>
                <a:alphaOff val="0"/>
              </a:schemeClr>
            </a:lnRef>
            <a:fillRef idx="1">
              <a:schemeClr val="accent2">
                <a:hueOff val="2520818"/>
                <a:satOff val="-3144"/>
                <a:lumOff val="739"/>
                <a:alphaOff val="0"/>
              </a:schemeClr>
            </a:fillRef>
            <a:effectRef idx="0">
              <a:schemeClr val="accent2">
                <a:hueOff val="2520818"/>
                <a:satOff val="-3144"/>
                <a:lumOff val="739"/>
                <a:alphaOff val="0"/>
              </a:schemeClr>
            </a:effectRef>
            <a:fontRef idx="minor">
              <a:schemeClr val="lt1"/>
            </a:fontRef>
          </p:style>
        </p:sp>
        <p:sp>
          <p:nvSpPr>
            <p:cNvPr id="28" name="Paralelogramo 27"/>
            <p:cNvSpPr/>
            <p:nvPr/>
          </p:nvSpPr>
          <p:spPr>
            <a:xfrm>
              <a:off x="1592790" y="2898677"/>
              <a:ext cx="1101026" cy="183504"/>
            </a:xfrm>
            <a:prstGeom prst="parallelogram">
              <a:avLst>
                <a:gd name="adj" fmla="val 140840"/>
              </a:avLst>
            </a:prstGeom>
          </p:spPr>
          <p:style>
            <a:lnRef idx="2">
              <a:schemeClr val="accent2">
                <a:hueOff val="2880935"/>
                <a:satOff val="-3593"/>
                <a:lumOff val="845"/>
                <a:alphaOff val="0"/>
              </a:schemeClr>
            </a:lnRef>
            <a:fillRef idx="1">
              <a:schemeClr val="accent2">
                <a:hueOff val="2880935"/>
                <a:satOff val="-3593"/>
                <a:lumOff val="845"/>
                <a:alphaOff val="0"/>
              </a:schemeClr>
            </a:fillRef>
            <a:effectRef idx="0">
              <a:schemeClr val="accent2">
                <a:hueOff val="2880935"/>
                <a:satOff val="-3593"/>
                <a:lumOff val="845"/>
                <a:alphaOff val="0"/>
              </a:schemeClr>
            </a:effectRef>
            <a:fontRef idx="minor">
              <a:schemeClr val="lt1"/>
            </a:fontRef>
          </p:style>
        </p:sp>
        <p:sp>
          <p:nvSpPr>
            <p:cNvPr id="29" name="Paralelogramo 28"/>
            <p:cNvSpPr/>
            <p:nvPr/>
          </p:nvSpPr>
          <p:spPr>
            <a:xfrm>
              <a:off x="2758044" y="2898677"/>
              <a:ext cx="1101026" cy="183504"/>
            </a:xfrm>
            <a:prstGeom prst="parallelogram">
              <a:avLst>
                <a:gd name="adj" fmla="val 140840"/>
              </a:avLst>
            </a:prstGeom>
          </p:spPr>
          <p:style>
            <a:lnRef idx="2">
              <a:schemeClr val="accent2">
                <a:hueOff val="3241052"/>
                <a:satOff val="-4042"/>
                <a:lumOff val="951"/>
                <a:alphaOff val="0"/>
              </a:schemeClr>
            </a:lnRef>
            <a:fillRef idx="1">
              <a:schemeClr val="accent2">
                <a:hueOff val="3241052"/>
                <a:satOff val="-4042"/>
                <a:lumOff val="951"/>
                <a:alphaOff val="0"/>
              </a:schemeClr>
            </a:fillRef>
            <a:effectRef idx="0">
              <a:schemeClr val="accent2">
                <a:hueOff val="3241052"/>
                <a:satOff val="-4042"/>
                <a:lumOff val="951"/>
                <a:alphaOff val="0"/>
              </a:schemeClr>
            </a:effectRef>
            <a:fontRef idx="minor">
              <a:schemeClr val="lt1"/>
            </a:fontRef>
          </p:style>
        </p:sp>
        <p:sp>
          <p:nvSpPr>
            <p:cNvPr id="30" name="Paralelogramo 29"/>
            <p:cNvSpPr/>
            <p:nvPr/>
          </p:nvSpPr>
          <p:spPr>
            <a:xfrm>
              <a:off x="3923297" y="2898677"/>
              <a:ext cx="1101026" cy="183504"/>
            </a:xfrm>
            <a:prstGeom prst="parallelogram">
              <a:avLst>
                <a:gd name="adj" fmla="val 140840"/>
              </a:avLst>
            </a:prstGeom>
          </p:spPr>
          <p:style>
            <a:lnRef idx="2">
              <a:schemeClr val="accent2">
                <a:hueOff val="3601168"/>
                <a:satOff val="-4492"/>
                <a:lumOff val="1056"/>
                <a:alphaOff val="0"/>
              </a:schemeClr>
            </a:lnRef>
            <a:fillRef idx="1">
              <a:schemeClr val="accent2">
                <a:hueOff val="3601168"/>
                <a:satOff val="-4492"/>
                <a:lumOff val="1056"/>
                <a:alphaOff val="0"/>
              </a:schemeClr>
            </a:fillRef>
            <a:effectRef idx="0">
              <a:schemeClr val="accent2">
                <a:hueOff val="3601168"/>
                <a:satOff val="-4492"/>
                <a:lumOff val="1056"/>
                <a:alphaOff val="0"/>
              </a:schemeClr>
            </a:effectRef>
            <a:fontRef idx="minor">
              <a:schemeClr val="lt1"/>
            </a:fontRef>
          </p:style>
        </p:sp>
        <p:sp>
          <p:nvSpPr>
            <p:cNvPr id="31" name="Paralelogramo 30"/>
            <p:cNvSpPr/>
            <p:nvPr/>
          </p:nvSpPr>
          <p:spPr>
            <a:xfrm>
              <a:off x="5088550" y="2898677"/>
              <a:ext cx="1101026" cy="183504"/>
            </a:xfrm>
            <a:prstGeom prst="parallelogram">
              <a:avLst>
                <a:gd name="adj" fmla="val 140840"/>
              </a:avLst>
            </a:prstGeom>
          </p:spPr>
          <p:style>
            <a:lnRef idx="2">
              <a:schemeClr val="accent2">
                <a:hueOff val="3961285"/>
                <a:satOff val="-4941"/>
                <a:lumOff val="1162"/>
                <a:alphaOff val="0"/>
              </a:schemeClr>
            </a:lnRef>
            <a:fillRef idx="1">
              <a:schemeClr val="accent2">
                <a:hueOff val="3961285"/>
                <a:satOff val="-4941"/>
                <a:lumOff val="1162"/>
                <a:alphaOff val="0"/>
              </a:schemeClr>
            </a:fillRef>
            <a:effectRef idx="0">
              <a:schemeClr val="accent2">
                <a:hueOff val="3961285"/>
                <a:satOff val="-4941"/>
                <a:lumOff val="1162"/>
                <a:alphaOff val="0"/>
              </a:schemeClr>
            </a:effectRef>
            <a:fontRef idx="minor">
              <a:schemeClr val="lt1"/>
            </a:fontRef>
          </p:style>
        </p:sp>
        <p:sp>
          <p:nvSpPr>
            <p:cNvPr id="32" name="Paralelogramo 31"/>
            <p:cNvSpPr/>
            <p:nvPr/>
          </p:nvSpPr>
          <p:spPr>
            <a:xfrm>
              <a:off x="6253804" y="2898677"/>
              <a:ext cx="1101026" cy="183504"/>
            </a:xfrm>
            <a:prstGeom prst="parallelogram">
              <a:avLst>
                <a:gd name="adj" fmla="val 140840"/>
              </a:avLst>
            </a:prstGeom>
          </p:spPr>
          <p:style>
            <a:lnRef idx="2">
              <a:schemeClr val="accent2">
                <a:hueOff val="4321402"/>
                <a:satOff val="-5390"/>
                <a:lumOff val="1267"/>
                <a:alphaOff val="0"/>
              </a:schemeClr>
            </a:lnRef>
            <a:fillRef idx="1">
              <a:schemeClr val="accent2">
                <a:hueOff val="4321402"/>
                <a:satOff val="-5390"/>
                <a:lumOff val="1267"/>
                <a:alphaOff val="0"/>
              </a:schemeClr>
            </a:fillRef>
            <a:effectRef idx="0">
              <a:schemeClr val="accent2">
                <a:hueOff val="4321402"/>
                <a:satOff val="-5390"/>
                <a:lumOff val="1267"/>
                <a:alphaOff val="0"/>
              </a:schemeClr>
            </a:effectRef>
            <a:fontRef idx="minor">
              <a:schemeClr val="lt1"/>
            </a:fontRef>
          </p:style>
        </p:sp>
        <p:sp>
          <p:nvSpPr>
            <p:cNvPr id="33" name="Paralelogramo 32"/>
            <p:cNvSpPr/>
            <p:nvPr/>
          </p:nvSpPr>
          <p:spPr>
            <a:xfrm>
              <a:off x="7419057" y="2898677"/>
              <a:ext cx="1101026" cy="183504"/>
            </a:xfrm>
            <a:prstGeom prst="parallelogram">
              <a:avLst>
                <a:gd name="adj" fmla="val 140840"/>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grpSp>
      <p:graphicFrame>
        <p:nvGraphicFramePr>
          <p:cNvPr id="16" name="Diagrama 15"/>
          <p:cNvGraphicFramePr/>
          <p:nvPr>
            <p:extLst>
              <p:ext uri="{D42A27DB-BD31-4B8C-83A1-F6EECF244321}">
                <p14:modId xmlns:p14="http://schemas.microsoft.com/office/powerpoint/2010/main" val="2505824578"/>
              </p:ext>
            </p:extLst>
          </p:nvPr>
        </p:nvGraphicFramePr>
        <p:xfrm>
          <a:off x="646269" y="3379250"/>
          <a:ext cx="3240614"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34" name="Diagrama 33"/>
          <p:cNvGraphicFramePr/>
          <p:nvPr>
            <p:extLst>
              <p:ext uri="{D42A27DB-BD31-4B8C-83A1-F6EECF244321}">
                <p14:modId xmlns:p14="http://schemas.microsoft.com/office/powerpoint/2010/main" val="1400268561"/>
              </p:ext>
            </p:extLst>
          </p:nvPr>
        </p:nvGraphicFramePr>
        <p:xfrm>
          <a:off x="5206872" y="3367937"/>
          <a:ext cx="3240614"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5" name="CuadroTexto 34"/>
          <p:cNvSpPr txBox="1"/>
          <p:nvPr/>
        </p:nvSpPr>
        <p:spPr>
          <a:xfrm>
            <a:off x="8604448" y="6516052"/>
            <a:ext cx="648072" cy="369332"/>
          </a:xfrm>
          <a:prstGeom prst="rect">
            <a:avLst/>
          </a:prstGeom>
          <a:noFill/>
        </p:spPr>
        <p:txBody>
          <a:bodyPr wrap="square" rtlCol="0">
            <a:spAutoFit/>
          </a:bodyPr>
          <a:lstStyle/>
          <a:p>
            <a:r>
              <a:rPr lang="es-ES" dirty="0" smtClean="0"/>
              <a:t>LM</a:t>
            </a:r>
            <a:endParaRPr lang="es-EC" dirty="0"/>
          </a:p>
        </p:txBody>
      </p:sp>
    </p:spTree>
    <p:extLst>
      <p:ext uri="{BB962C8B-B14F-4D97-AF65-F5344CB8AC3E}">
        <p14:creationId xmlns:p14="http://schemas.microsoft.com/office/powerpoint/2010/main" val="120960593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p:cNvSpPr txBox="1">
            <a:spLocks/>
          </p:cNvSpPr>
          <p:nvPr/>
        </p:nvSpPr>
        <p:spPr>
          <a:xfrm>
            <a:off x="252028" y="257996"/>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VE" sz="2600" b="1" dirty="0" smtClean="0">
                <a:solidFill>
                  <a:schemeClr val="tx2"/>
                </a:solidFill>
                <a:latin typeface="Arial" panose="020B0604020202020204" pitchFamily="34" charset="0"/>
                <a:cs typeface="Arial" panose="020B0604020202020204" pitchFamily="34" charset="0"/>
              </a:rPr>
              <a:t>MARCO REFERENCIAL</a:t>
            </a:r>
            <a:endParaRPr lang="es-VE" sz="2600" b="1" dirty="0">
              <a:solidFill>
                <a:schemeClr val="tx2"/>
              </a:solidFill>
              <a:latin typeface="Arial" panose="020B0604020202020204" pitchFamily="34" charset="0"/>
              <a:cs typeface="Arial" panose="020B0604020202020204" pitchFamily="34" charset="0"/>
            </a:endParaRPr>
          </a:p>
        </p:txBody>
      </p:sp>
      <p:sp>
        <p:nvSpPr>
          <p:cNvPr id="6" name="Rectángulo 5"/>
          <p:cNvSpPr/>
          <p:nvPr/>
        </p:nvSpPr>
        <p:spPr>
          <a:xfrm>
            <a:off x="3664432" y="0"/>
            <a:ext cx="3312125" cy="843244"/>
          </a:xfrm>
          <a:prstGeom prst="rect">
            <a:avLst/>
          </a:prstGeom>
        </p:spPr>
        <p:txBody>
          <a:bodyPr wrap="none">
            <a:spAutoFit/>
          </a:bodyPr>
          <a:lstStyle/>
          <a:p>
            <a:pPr lvl="1" algn="just">
              <a:lnSpc>
                <a:spcPct val="300000"/>
              </a:lnSpc>
              <a:spcBef>
                <a:spcPts val="1200"/>
              </a:spcBef>
              <a:spcAft>
                <a:spcPts val="1200"/>
              </a:spcAft>
            </a:pPr>
            <a:r>
              <a:rPr lang="es-ES" sz="20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RIESGO FINANCIERO</a:t>
            </a:r>
            <a:endParaRPr lang="es-EC" sz="20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8" name="Imagen 7"/>
          <p:cNvPicPr>
            <a:picLocks noChangeAspect="1"/>
          </p:cNvPicPr>
          <p:nvPr/>
        </p:nvPicPr>
        <p:blipFill rotWithShape="1">
          <a:blip r:embed="rId4"/>
          <a:srcRect l="21396" t="10822" r="16794"/>
          <a:stretch/>
        </p:blipFill>
        <p:spPr>
          <a:xfrm>
            <a:off x="0" y="2420888"/>
            <a:ext cx="1872208" cy="1350582"/>
          </a:xfrm>
          <a:prstGeom prst="rect">
            <a:avLst/>
          </a:prstGeom>
        </p:spPr>
      </p:pic>
      <p:pic>
        <p:nvPicPr>
          <p:cNvPr id="9" name="Imagen 8"/>
          <p:cNvPicPr>
            <a:picLocks noChangeAspect="1"/>
          </p:cNvPicPr>
          <p:nvPr/>
        </p:nvPicPr>
        <p:blipFill>
          <a:blip r:embed="rId5"/>
          <a:stretch>
            <a:fillRect/>
          </a:stretch>
        </p:blipFill>
        <p:spPr>
          <a:xfrm>
            <a:off x="35496" y="3720810"/>
            <a:ext cx="1419225" cy="1847850"/>
          </a:xfrm>
          <a:prstGeom prst="rect">
            <a:avLst/>
          </a:prstGeom>
        </p:spPr>
      </p:pic>
      <p:grpSp>
        <p:nvGrpSpPr>
          <p:cNvPr id="11" name="Grupo 10"/>
          <p:cNvGrpSpPr/>
          <p:nvPr/>
        </p:nvGrpSpPr>
        <p:grpSpPr>
          <a:xfrm>
            <a:off x="-5472568" y="178320"/>
            <a:ext cx="10276535" cy="7448409"/>
            <a:chOff x="-5472568" y="178320"/>
            <a:chExt cx="10276535" cy="7448409"/>
          </a:xfrm>
        </p:grpSpPr>
        <p:sp>
          <p:nvSpPr>
            <p:cNvPr id="12" name="Arco de bloque 11"/>
            <p:cNvSpPr/>
            <p:nvPr/>
          </p:nvSpPr>
          <p:spPr>
            <a:xfrm>
              <a:off x="-5472568" y="178320"/>
              <a:ext cx="7448409" cy="7448409"/>
            </a:xfrm>
            <a:prstGeom prst="blockArc">
              <a:avLst>
                <a:gd name="adj1" fmla="val 18900000"/>
                <a:gd name="adj2" fmla="val 2700000"/>
                <a:gd name="adj3" fmla="val 290"/>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3" name="Forma libre 12"/>
            <p:cNvSpPr/>
            <p:nvPr/>
          </p:nvSpPr>
          <p:spPr>
            <a:xfrm>
              <a:off x="1824457" y="1399095"/>
              <a:ext cx="2806082" cy="582612"/>
            </a:xfrm>
            <a:custGeom>
              <a:avLst/>
              <a:gdLst>
                <a:gd name="connsiteX0" fmla="*/ 0 w 2806082"/>
                <a:gd name="connsiteY0" fmla="*/ 0 h 582612"/>
                <a:gd name="connsiteX1" fmla="*/ 2806082 w 2806082"/>
                <a:gd name="connsiteY1" fmla="*/ 0 h 582612"/>
                <a:gd name="connsiteX2" fmla="*/ 2806082 w 2806082"/>
                <a:gd name="connsiteY2" fmla="*/ 582612 h 582612"/>
                <a:gd name="connsiteX3" fmla="*/ 0 w 2806082"/>
                <a:gd name="connsiteY3" fmla="*/ 582612 h 582612"/>
                <a:gd name="connsiteX4" fmla="*/ 0 w 2806082"/>
                <a:gd name="connsiteY4" fmla="*/ 0 h 582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6082" h="582612">
                  <a:moveTo>
                    <a:pt x="0" y="0"/>
                  </a:moveTo>
                  <a:lnTo>
                    <a:pt x="2806082" y="0"/>
                  </a:lnTo>
                  <a:lnTo>
                    <a:pt x="2806082" y="582612"/>
                  </a:lnTo>
                  <a:lnTo>
                    <a:pt x="0" y="58261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62449"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solidFill>
                    <a:schemeClr val="tx1"/>
                  </a:solidFill>
                  <a:latin typeface="Arial" panose="020B0604020202020204" pitchFamily="34" charset="0"/>
                  <a:cs typeface="Arial" panose="020B0604020202020204" pitchFamily="34" charset="0"/>
                </a:rPr>
                <a:t>Mercado</a:t>
              </a:r>
              <a:endParaRPr lang="es-EC" sz="3000" kern="1200" dirty="0">
                <a:solidFill>
                  <a:schemeClr val="tx1"/>
                </a:solidFill>
                <a:latin typeface="Arial" panose="020B0604020202020204" pitchFamily="34" charset="0"/>
                <a:cs typeface="Arial" panose="020B0604020202020204" pitchFamily="34" charset="0"/>
              </a:endParaRPr>
            </a:p>
          </p:txBody>
        </p:sp>
        <p:sp>
          <p:nvSpPr>
            <p:cNvPr id="14" name="Elipse 13"/>
            <p:cNvSpPr/>
            <p:nvPr/>
          </p:nvSpPr>
          <p:spPr>
            <a:xfrm>
              <a:off x="864140" y="1354146"/>
              <a:ext cx="728265" cy="728265"/>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Forma libre 14"/>
            <p:cNvSpPr/>
            <p:nvPr/>
          </p:nvSpPr>
          <p:spPr>
            <a:xfrm>
              <a:off x="2184727" y="2272903"/>
              <a:ext cx="2564829" cy="582612"/>
            </a:xfrm>
            <a:custGeom>
              <a:avLst/>
              <a:gdLst>
                <a:gd name="connsiteX0" fmla="*/ 0 w 2564829"/>
                <a:gd name="connsiteY0" fmla="*/ 0 h 582612"/>
                <a:gd name="connsiteX1" fmla="*/ 2564829 w 2564829"/>
                <a:gd name="connsiteY1" fmla="*/ 0 h 582612"/>
                <a:gd name="connsiteX2" fmla="*/ 2564829 w 2564829"/>
                <a:gd name="connsiteY2" fmla="*/ 582612 h 582612"/>
                <a:gd name="connsiteX3" fmla="*/ 0 w 2564829"/>
                <a:gd name="connsiteY3" fmla="*/ 582612 h 582612"/>
                <a:gd name="connsiteX4" fmla="*/ 0 w 2564829"/>
                <a:gd name="connsiteY4" fmla="*/ 0 h 582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829" h="582612">
                  <a:moveTo>
                    <a:pt x="0" y="0"/>
                  </a:moveTo>
                  <a:lnTo>
                    <a:pt x="2564829" y="0"/>
                  </a:lnTo>
                  <a:lnTo>
                    <a:pt x="2564829" y="582612"/>
                  </a:lnTo>
                  <a:lnTo>
                    <a:pt x="0" y="582612"/>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62449"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solidFill>
                    <a:schemeClr val="tx1"/>
                  </a:solidFill>
                  <a:latin typeface="Arial" panose="020B0604020202020204" pitchFamily="34" charset="0"/>
                  <a:cs typeface="Arial" panose="020B0604020202020204" pitchFamily="34" charset="0"/>
                </a:rPr>
                <a:t>Liquidez</a:t>
              </a:r>
              <a:endParaRPr lang="es-EC" sz="3000" kern="1200" dirty="0">
                <a:solidFill>
                  <a:schemeClr val="tx1"/>
                </a:solidFill>
                <a:latin typeface="Arial" panose="020B0604020202020204" pitchFamily="34" charset="0"/>
                <a:cs typeface="Arial" panose="020B0604020202020204" pitchFamily="34" charset="0"/>
              </a:endParaRPr>
            </a:p>
          </p:txBody>
        </p:sp>
        <p:sp>
          <p:nvSpPr>
            <p:cNvPr id="34" name="Elipse 33"/>
            <p:cNvSpPr/>
            <p:nvPr/>
          </p:nvSpPr>
          <p:spPr>
            <a:xfrm>
              <a:off x="1343379" y="2227954"/>
              <a:ext cx="728265" cy="728265"/>
            </a:xfrm>
            <a:prstGeom prst="ellipse">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5" name="Forma libre 34"/>
            <p:cNvSpPr/>
            <p:nvPr/>
          </p:nvSpPr>
          <p:spPr>
            <a:xfrm>
              <a:off x="2349458" y="3146712"/>
              <a:ext cx="2454509" cy="582612"/>
            </a:xfrm>
            <a:custGeom>
              <a:avLst/>
              <a:gdLst>
                <a:gd name="connsiteX0" fmla="*/ 0 w 2454509"/>
                <a:gd name="connsiteY0" fmla="*/ 0 h 582612"/>
                <a:gd name="connsiteX1" fmla="*/ 2454509 w 2454509"/>
                <a:gd name="connsiteY1" fmla="*/ 0 h 582612"/>
                <a:gd name="connsiteX2" fmla="*/ 2454509 w 2454509"/>
                <a:gd name="connsiteY2" fmla="*/ 582612 h 582612"/>
                <a:gd name="connsiteX3" fmla="*/ 0 w 2454509"/>
                <a:gd name="connsiteY3" fmla="*/ 582612 h 582612"/>
                <a:gd name="connsiteX4" fmla="*/ 0 w 2454509"/>
                <a:gd name="connsiteY4" fmla="*/ 0 h 582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509" h="582612">
                  <a:moveTo>
                    <a:pt x="0" y="0"/>
                  </a:moveTo>
                  <a:lnTo>
                    <a:pt x="2454509" y="0"/>
                  </a:lnTo>
                  <a:lnTo>
                    <a:pt x="2454509" y="582612"/>
                  </a:lnTo>
                  <a:lnTo>
                    <a:pt x="0" y="582612"/>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62449"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solidFill>
                    <a:schemeClr val="tx1"/>
                  </a:solidFill>
                  <a:latin typeface="Arial" panose="020B0604020202020204" pitchFamily="34" charset="0"/>
                  <a:cs typeface="Arial" panose="020B0604020202020204" pitchFamily="34" charset="0"/>
                </a:rPr>
                <a:t>Crédito</a:t>
              </a:r>
              <a:endParaRPr lang="es-EC" sz="3000" kern="1200" dirty="0">
                <a:solidFill>
                  <a:schemeClr val="tx1"/>
                </a:solidFill>
                <a:latin typeface="Arial" panose="020B0604020202020204" pitchFamily="34" charset="0"/>
                <a:cs typeface="Arial" panose="020B0604020202020204" pitchFamily="34" charset="0"/>
              </a:endParaRPr>
            </a:p>
          </p:txBody>
        </p:sp>
        <p:sp>
          <p:nvSpPr>
            <p:cNvPr id="36" name="Elipse 35"/>
            <p:cNvSpPr/>
            <p:nvPr/>
          </p:nvSpPr>
          <p:spPr>
            <a:xfrm>
              <a:off x="1562523" y="3101763"/>
              <a:ext cx="728265" cy="728265"/>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Forma libre 36"/>
            <p:cNvSpPr/>
            <p:nvPr/>
          </p:nvSpPr>
          <p:spPr>
            <a:xfrm>
              <a:off x="2349458" y="4019967"/>
              <a:ext cx="2454509" cy="582612"/>
            </a:xfrm>
            <a:custGeom>
              <a:avLst/>
              <a:gdLst>
                <a:gd name="connsiteX0" fmla="*/ 0 w 2454509"/>
                <a:gd name="connsiteY0" fmla="*/ 0 h 582612"/>
                <a:gd name="connsiteX1" fmla="*/ 2454509 w 2454509"/>
                <a:gd name="connsiteY1" fmla="*/ 0 h 582612"/>
                <a:gd name="connsiteX2" fmla="*/ 2454509 w 2454509"/>
                <a:gd name="connsiteY2" fmla="*/ 582612 h 582612"/>
                <a:gd name="connsiteX3" fmla="*/ 0 w 2454509"/>
                <a:gd name="connsiteY3" fmla="*/ 582612 h 582612"/>
                <a:gd name="connsiteX4" fmla="*/ 0 w 2454509"/>
                <a:gd name="connsiteY4" fmla="*/ 0 h 582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509" h="582612">
                  <a:moveTo>
                    <a:pt x="0" y="0"/>
                  </a:moveTo>
                  <a:lnTo>
                    <a:pt x="2454509" y="0"/>
                  </a:lnTo>
                  <a:lnTo>
                    <a:pt x="2454509" y="582612"/>
                  </a:lnTo>
                  <a:lnTo>
                    <a:pt x="0" y="582612"/>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62449"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solidFill>
                    <a:schemeClr val="tx1"/>
                  </a:solidFill>
                  <a:latin typeface="Arial" panose="020B0604020202020204" pitchFamily="34" charset="0"/>
                  <a:cs typeface="Arial" panose="020B0604020202020204" pitchFamily="34" charset="0"/>
                </a:rPr>
                <a:t>Legal</a:t>
              </a:r>
              <a:endParaRPr lang="es-EC" sz="3000" kern="1200" dirty="0">
                <a:solidFill>
                  <a:schemeClr val="tx1"/>
                </a:solidFill>
                <a:latin typeface="Arial" panose="020B0604020202020204" pitchFamily="34" charset="0"/>
                <a:cs typeface="Arial" panose="020B0604020202020204" pitchFamily="34" charset="0"/>
              </a:endParaRPr>
            </a:p>
          </p:txBody>
        </p:sp>
        <p:sp>
          <p:nvSpPr>
            <p:cNvPr id="38" name="Elipse 37"/>
            <p:cNvSpPr/>
            <p:nvPr/>
          </p:nvSpPr>
          <p:spPr>
            <a:xfrm>
              <a:off x="1562523" y="3975018"/>
              <a:ext cx="728265" cy="728265"/>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9" name="Forma libre 38"/>
            <p:cNvSpPr/>
            <p:nvPr/>
          </p:nvSpPr>
          <p:spPr>
            <a:xfrm>
              <a:off x="2184727" y="4893775"/>
              <a:ext cx="2564829" cy="582612"/>
            </a:xfrm>
            <a:custGeom>
              <a:avLst/>
              <a:gdLst>
                <a:gd name="connsiteX0" fmla="*/ 0 w 2564829"/>
                <a:gd name="connsiteY0" fmla="*/ 0 h 582612"/>
                <a:gd name="connsiteX1" fmla="*/ 2564829 w 2564829"/>
                <a:gd name="connsiteY1" fmla="*/ 0 h 582612"/>
                <a:gd name="connsiteX2" fmla="*/ 2564829 w 2564829"/>
                <a:gd name="connsiteY2" fmla="*/ 582612 h 582612"/>
                <a:gd name="connsiteX3" fmla="*/ 0 w 2564829"/>
                <a:gd name="connsiteY3" fmla="*/ 582612 h 582612"/>
                <a:gd name="connsiteX4" fmla="*/ 0 w 2564829"/>
                <a:gd name="connsiteY4" fmla="*/ 0 h 582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829" h="582612">
                  <a:moveTo>
                    <a:pt x="0" y="0"/>
                  </a:moveTo>
                  <a:lnTo>
                    <a:pt x="2564829" y="0"/>
                  </a:lnTo>
                  <a:lnTo>
                    <a:pt x="2564829" y="582612"/>
                  </a:lnTo>
                  <a:lnTo>
                    <a:pt x="0" y="582612"/>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62449"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solidFill>
                    <a:schemeClr val="tx1"/>
                  </a:solidFill>
                  <a:latin typeface="Arial" panose="020B0604020202020204" pitchFamily="34" charset="0"/>
                  <a:cs typeface="Arial" panose="020B0604020202020204" pitchFamily="34" charset="0"/>
                </a:rPr>
                <a:t>Operativo</a:t>
              </a:r>
              <a:endParaRPr lang="es-EC" sz="3000" kern="1200" dirty="0">
                <a:solidFill>
                  <a:schemeClr val="tx1"/>
                </a:solidFill>
                <a:latin typeface="Arial" panose="020B0604020202020204" pitchFamily="34" charset="0"/>
                <a:cs typeface="Arial" panose="020B0604020202020204" pitchFamily="34" charset="0"/>
              </a:endParaRPr>
            </a:p>
          </p:txBody>
        </p:sp>
        <p:sp>
          <p:nvSpPr>
            <p:cNvPr id="40" name="Elipse 39"/>
            <p:cNvSpPr/>
            <p:nvPr/>
          </p:nvSpPr>
          <p:spPr>
            <a:xfrm>
              <a:off x="1343379" y="4848827"/>
              <a:ext cx="728265" cy="728265"/>
            </a:xfrm>
            <a:prstGeom prst="ellipse">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1" name="Forma libre 40"/>
            <p:cNvSpPr/>
            <p:nvPr/>
          </p:nvSpPr>
          <p:spPr>
            <a:xfrm>
              <a:off x="1824457" y="5767584"/>
              <a:ext cx="2806082" cy="582612"/>
            </a:xfrm>
            <a:custGeom>
              <a:avLst/>
              <a:gdLst>
                <a:gd name="connsiteX0" fmla="*/ 0 w 2806082"/>
                <a:gd name="connsiteY0" fmla="*/ 0 h 582612"/>
                <a:gd name="connsiteX1" fmla="*/ 2806082 w 2806082"/>
                <a:gd name="connsiteY1" fmla="*/ 0 h 582612"/>
                <a:gd name="connsiteX2" fmla="*/ 2806082 w 2806082"/>
                <a:gd name="connsiteY2" fmla="*/ 582612 h 582612"/>
                <a:gd name="connsiteX3" fmla="*/ 0 w 2806082"/>
                <a:gd name="connsiteY3" fmla="*/ 582612 h 582612"/>
                <a:gd name="connsiteX4" fmla="*/ 0 w 2806082"/>
                <a:gd name="connsiteY4" fmla="*/ 0 h 582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6082" h="582612">
                  <a:moveTo>
                    <a:pt x="0" y="0"/>
                  </a:moveTo>
                  <a:lnTo>
                    <a:pt x="2806082" y="0"/>
                  </a:lnTo>
                  <a:lnTo>
                    <a:pt x="2806082" y="582612"/>
                  </a:lnTo>
                  <a:lnTo>
                    <a:pt x="0" y="58261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62449"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solidFill>
                    <a:schemeClr val="tx1"/>
                  </a:solidFill>
                  <a:latin typeface="Arial" panose="020B0604020202020204" pitchFamily="34" charset="0"/>
                  <a:cs typeface="Arial" panose="020B0604020202020204" pitchFamily="34" charset="0"/>
                </a:rPr>
                <a:t>Reputacional</a:t>
              </a:r>
              <a:endParaRPr lang="es-EC" sz="3000" kern="1200" dirty="0">
                <a:solidFill>
                  <a:schemeClr val="tx1"/>
                </a:solidFill>
                <a:latin typeface="Arial" panose="020B0604020202020204" pitchFamily="34" charset="0"/>
                <a:cs typeface="Arial" panose="020B0604020202020204" pitchFamily="34" charset="0"/>
              </a:endParaRPr>
            </a:p>
          </p:txBody>
        </p:sp>
        <p:sp>
          <p:nvSpPr>
            <p:cNvPr id="42" name="Elipse 41"/>
            <p:cNvSpPr/>
            <p:nvPr/>
          </p:nvSpPr>
          <p:spPr>
            <a:xfrm>
              <a:off x="864140" y="5722635"/>
              <a:ext cx="728265" cy="728265"/>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45" name="Grupo 44"/>
          <p:cNvGrpSpPr/>
          <p:nvPr/>
        </p:nvGrpSpPr>
        <p:grpSpPr>
          <a:xfrm>
            <a:off x="4774149" y="1041523"/>
            <a:ext cx="1980931" cy="1293565"/>
            <a:chOff x="5220072" y="2855515"/>
            <a:chExt cx="1980931" cy="1293565"/>
          </a:xfrm>
        </p:grpSpPr>
        <p:sp>
          <p:nvSpPr>
            <p:cNvPr id="43" name="Rectángulo 42"/>
            <p:cNvSpPr/>
            <p:nvPr/>
          </p:nvSpPr>
          <p:spPr>
            <a:xfrm>
              <a:off x="5508104" y="2865730"/>
              <a:ext cx="1692899" cy="1200329"/>
            </a:xfrm>
            <a:prstGeom prst="rect">
              <a:avLst/>
            </a:prstGeom>
          </p:spPr>
          <p:txBody>
            <a:bodyPr wrap="square">
              <a:spAutoFit/>
            </a:bodyPr>
            <a:lstStyle/>
            <a:p>
              <a:r>
                <a:rPr lang="es-EC" dirty="0"/>
                <a:t>tasa de </a:t>
              </a:r>
              <a:r>
                <a:rPr lang="es-EC" dirty="0" smtClean="0"/>
                <a:t>interés</a:t>
              </a:r>
            </a:p>
            <a:p>
              <a:r>
                <a:rPr lang="es-EC" dirty="0" smtClean="0"/>
                <a:t>tipo </a:t>
              </a:r>
              <a:r>
                <a:rPr lang="es-EC" dirty="0"/>
                <a:t>de </a:t>
              </a:r>
              <a:r>
                <a:rPr lang="es-EC" dirty="0" smtClean="0"/>
                <a:t>cambio</a:t>
              </a:r>
            </a:p>
            <a:p>
              <a:r>
                <a:rPr lang="es-EC" dirty="0" smtClean="0"/>
                <a:t>Commodities</a:t>
              </a:r>
              <a:endParaRPr lang="es-EC" dirty="0"/>
            </a:p>
            <a:p>
              <a:r>
                <a:rPr lang="es-EC" dirty="0" smtClean="0"/>
                <a:t>renta </a:t>
              </a:r>
              <a:r>
                <a:rPr lang="es-EC" dirty="0"/>
                <a:t>variable </a:t>
              </a:r>
            </a:p>
          </p:txBody>
        </p:sp>
        <p:sp>
          <p:nvSpPr>
            <p:cNvPr id="44" name="Abrir llave 43"/>
            <p:cNvSpPr/>
            <p:nvPr/>
          </p:nvSpPr>
          <p:spPr>
            <a:xfrm>
              <a:off x="5220072" y="2855515"/>
              <a:ext cx="288032" cy="1293565"/>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grpSp>
      <p:graphicFrame>
        <p:nvGraphicFramePr>
          <p:cNvPr id="48" name="Diagrama 47"/>
          <p:cNvGraphicFramePr/>
          <p:nvPr>
            <p:extLst>
              <p:ext uri="{D42A27DB-BD31-4B8C-83A1-F6EECF244321}">
                <p14:modId xmlns:p14="http://schemas.microsoft.com/office/powerpoint/2010/main" val="1466872547"/>
              </p:ext>
            </p:extLst>
          </p:nvPr>
        </p:nvGraphicFramePr>
        <p:xfrm>
          <a:off x="5031384" y="2671283"/>
          <a:ext cx="4005111"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5" name="CuadroTexto 24"/>
          <p:cNvSpPr txBox="1"/>
          <p:nvPr/>
        </p:nvSpPr>
        <p:spPr>
          <a:xfrm>
            <a:off x="8604448" y="6516052"/>
            <a:ext cx="648072" cy="369332"/>
          </a:xfrm>
          <a:prstGeom prst="rect">
            <a:avLst/>
          </a:prstGeom>
          <a:noFill/>
        </p:spPr>
        <p:txBody>
          <a:bodyPr wrap="square" rtlCol="0">
            <a:spAutoFit/>
          </a:bodyPr>
          <a:lstStyle/>
          <a:p>
            <a:r>
              <a:rPr lang="es-ES" dirty="0" smtClean="0"/>
              <a:t>LM</a:t>
            </a:r>
            <a:endParaRPr lang="es-EC" dirty="0"/>
          </a:p>
        </p:txBody>
      </p:sp>
    </p:spTree>
    <p:extLst>
      <p:ext uri="{BB962C8B-B14F-4D97-AF65-F5344CB8AC3E}">
        <p14:creationId xmlns:p14="http://schemas.microsoft.com/office/powerpoint/2010/main" val="36254811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a:hlinkClick r:id="rId2" action="ppaction://hlinksldjump"/>
          </p:cNvPr>
          <p:cNvSpPr>
            <a:spLocks noChangeArrowheads="1"/>
          </p:cNvSpPr>
          <p:nvPr/>
        </p:nvSpPr>
        <p:spPr bwMode="gray">
          <a:xfrm>
            <a:off x="457200" y="1288830"/>
            <a:ext cx="4244677" cy="420988"/>
          </a:xfrm>
          <a:prstGeom prst="roundRect">
            <a:avLst>
              <a:gd name="adj" fmla="val 16667"/>
            </a:avLst>
          </a:prstGeom>
          <a:solidFill>
            <a:schemeClr val="bg1">
              <a:lumMod val="95000"/>
            </a:schemeClr>
          </a:soli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1600" b="1" dirty="0">
                <a:effectLst>
                  <a:outerShdw blurRad="38100" dist="38100" dir="2700000" algn="tl">
                    <a:srgbClr val="000000"/>
                  </a:outerShdw>
                </a:effectLst>
                <a:latin typeface="Arial" panose="020B0604020202020204" pitchFamily="34" charset="0"/>
                <a:cs typeface="Arial" panose="020B0604020202020204" pitchFamily="34" charset="0"/>
              </a:rPr>
              <a:t>1</a:t>
            </a:r>
            <a:r>
              <a:rPr lang="en-US" sz="1600" b="1" dirty="0" smtClean="0">
                <a:effectLst>
                  <a:outerShdw blurRad="38100" dist="38100" dir="2700000" algn="tl">
                    <a:srgbClr val="000000"/>
                  </a:outerShdw>
                </a:effectLst>
                <a:latin typeface="Arial" panose="020B0604020202020204" pitchFamily="34" charset="0"/>
                <a:cs typeface="Arial" panose="020B0604020202020204" pitchFamily="34" charset="0"/>
              </a:rPr>
              <a:t>. PLANTEAMIENTO DEL PROBLEMA</a:t>
            </a:r>
            <a:endParaRPr lang="en-US" sz="16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9" name="AutoShape 6">
            <a:hlinkClick r:id="rId3" action="ppaction://hlinksldjump"/>
          </p:cNvPr>
          <p:cNvSpPr>
            <a:spLocks noChangeArrowheads="1"/>
          </p:cNvSpPr>
          <p:nvPr/>
        </p:nvSpPr>
        <p:spPr bwMode="gray">
          <a:xfrm>
            <a:off x="750404" y="1916832"/>
            <a:ext cx="4253644" cy="400095"/>
          </a:xfrm>
          <a:prstGeom prst="roundRect">
            <a:avLst>
              <a:gd name="adj" fmla="val 16667"/>
            </a:avLst>
          </a:prstGeom>
          <a:solidFill>
            <a:schemeClr val="tx1">
              <a:lumMod val="50000"/>
              <a:lumOff val="50000"/>
            </a:schemeClr>
          </a:soli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1600" b="1" dirty="0" smtClean="0">
                <a:effectLst>
                  <a:outerShdw blurRad="38100" dist="38100" dir="2700000" algn="tl">
                    <a:srgbClr val="000000"/>
                  </a:outerShdw>
                </a:effectLst>
                <a:latin typeface="Arial" panose="020B0604020202020204" pitchFamily="34" charset="0"/>
                <a:cs typeface="Arial" panose="020B0604020202020204" pitchFamily="34" charset="0"/>
              </a:rPr>
              <a:t>2. OBJETIVOS DE LA INVESTIGACIÓN </a:t>
            </a:r>
            <a:endParaRPr lang="en-US" sz="16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0" name="AutoShape 4">
            <a:hlinkClick r:id="rId4" action="ppaction://hlinksldjump"/>
          </p:cNvPr>
          <p:cNvSpPr>
            <a:spLocks noChangeArrowheads="1"/>
          </p:cNvSpPr>
          <p:nvPr/>
        </p:nvSpPr>
        <p:spPr bwMode="gray">
          <a:xfrm>
            <a:off x="994975" y="2492896"/>
            <a:ext cx="4225097" cy="385634"/>
          </a:xfrm>
          <a:prstGeom prst="roundRect">
            <a:avLst>
              <a:gd name="adj" fmla="val 16667"/>
            </a:avLst>
          </a:prstGeom>
          <a:solidFill>
            <a:schemeClr val="bg2">
              <a:lumMod val="75000"/>
            </a:schemeClr>
          </a:soli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1600" b="1" dirty="0" smtClean="0">
                <a:effectLst>
                  <a:outerShdw blurRad="38100" dist="38100" dir="2700000" algn="tl">
                    <a:srgbClr val="000000"/>
                  </a:outerShdw>
                </a:effectLst>
                <a:latin typeface="Arial" panose="020B0604020202020204" pitchFamily="34" charset="0"/>
                <a:cs typeface="Arial" panose="020B0604020202020204" pitchFamily="34" charset="0"/>
              </a:rPr>
              <a:t>3. JUSTIFICACIÓN</a:t>
            </a:r>
            <a:endParaRPr lang="en-US" sz="16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1" name="AutoShape 7">
            <a:hlinkClick r:id="rId5" action="ppaction://hlinksldjump"/>
          </p:cNvPr>
          <p:cNvSpPr>
            <a:spLocks noChangeArrowheads="1"/>
          </p:cNvSpPr>
          <p:nvPr/>
        </p:nvSpPr>
        <p:spPr bwMode="gray">
          <a:xfrm>
            <a:off x="2753008" y="5877272"/>
            <a:ext cx="4843328" cy="404290"/>
          </a:xfrm>
          <a:prstGeom prst="roundRect">
            <a:avLst>
              <a:gd name="adj" fmla="val 16667"/>
            </a:avLst>
          </a:prstGeom>
          <a:solidFill>
            <a:srgbClr val="FFFF00"/>
          </a:soli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1600" b="1" dirty="0">
                <a:effectLst>
                  <a:outerShdw blurRad="38100" dist="38100" dir="2700000" algn="tl">
                    <a:srgbClr val="000000"/>
                  </a:outerShdw>
                </a:effectLst>
                <a:latin typeface="Arial" panose="020B0604020202020204" pitchFamily="34" charset="0"/>
                <a:cs typeface="Arial" panose="020B0604020202020204" pitchFamily="34" charset="0"/>
              </a:rPr>
              <a:t>9</a:t>
            </a:r>
            <a:r>
              <a:rPr lang="en-US" sz="1600" b="1" dirty="0" smtClean="0">
                <a:effectLst>
                  <a:outerShdw blurRad="38100" dist="38100" dir="2700000" algn="tl">
                    <a:srgbClr val="000000"/>
                  </a:outerShdw>
                </a:effectLst>
                <a:latin typeface="Arial" panose="020B0604020202020204" pitchFamily="34" charset="0"/>
                <a:cs typeface="Arial" panose="020B0604020202020204" pitchFamily="34" charset="0"/>
              </a:rPr>
              <a:t>. </a:t>
            </a:r>
            <a:r>
              <a:rPr lang="en-US" sz="1600" b="1" dirty="0">
                <a:effectLst>
                  <a:outerShdw blurRad="38100" dist="38100" dir="2700000" algn="tl">
                    <a:srgbClr val="000000"/>
                  </a:outerShdw>
                </a:effectLst>
                <a:latin typeface="Arial" panose="020B0604020202020204" pitchFamily="34" charset="0"/>
                <a:cs typeface="Arial" panose="020B0604020202020204" pitchFamily="34" charset="0"/>
              </a:rPr>
              <a:t>CONCLUSIONES Y  RECOMENDACIONES</a:t>
            </a: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6">
            <a:hlinkClick r:id="rId7" action="ppaction://hlinksldjump"/>
          </p:cNvPr>
          <p:cNvSpPr>
            <a:spLocks noChangeArrowheads="1"/>
          </p:cNvSpPr>
          <p:nvPr/>
        </p:nvSpPr>
        <p:spPr bwMode="gray">
          <a:xfrm>
            <a:off x="1326468" y="3069859"/>
            <a:ext cx="4253644" cy="400095"/>
          </a:xfrm>
          <a:prstGeom prst="roundRect">
            <a:avLst>
              <a:gd name="adj" fmla="val 16667"/>
            </a:avLst>
          </a:prstGeom>
          <a:solidFill>
            <a:schemeClr val="tx2">
              <a:lumMod val="60000"/>
              <a:lumOff val="40000"/>
            </a:schemeClr>
          </a:soli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1600" b="1" dirty="0">
                <a:effectLst>
                  <a:outerShdw blurRad="38100" dist="38100" dir="2700000" algn="tl">
                    <a:srgbClr val="000000"/>
                  </a:outerShdw>
                </a:effectLst>
                <a:latin typeface="Arial" panose="020B0604020202020204" pitchFamily="34" charset="0"/>
                <a:cs typeface="Arial" panose="020B0604020202020204" pitchFamily="34" charset="0"/>
              </a:rPr>
              <a:t>4</a:t>
            </a:r>
            <a:r>
              <a:rPr lang="en-US" sz="1600" b="1" dirty="0" smtClean="0">
                <a:effectLst>
                  <a:outerShdw blurRad="38100" dist="38100" dir="2700000" algn="tl">
                    <a:srgbClr val="000000"/>
                  </a:outerShdw>
                </a:effectLst>
                <a:latin typeface="Arial" panose="020B0604020202020204" pitchFamily="34" charset="0"/>
                <a:cs typeface="Arial" panose="020B0604020202020204" pitchFamily="34" charset="0"/>
              </a:rPr>
              <a:t>. MARCO TEÓRICO</a:t>
            </a:r>
            <a:endParaRPr lang="en-US" sz="16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 name="AutoShape 4">
            <a:hlinkClick r:id="rId8" action="ppaction://hlinksldjump"/>
          </p:cNvPr>
          <p:cNvSpPr>
            <a:spLocks noChangeArrowheads="1"/>
          </p:cNvSpPr>
          <p:nvPr/>
        </p:nvSpPr>
        <p:spPr bwMode="gray">
          <a:xfrm>
            <a:off x="1571039" y="3629344"/>
            <a:ext cx="4225097" cy="385634"/>
          </a:xfrm>
          <a:prstGeom prst="roundRect">
            <a:avLst>
              <a:gd name="adj" fmla="val 16667"/>
            </a:avLst>
          </a:prstGeom>
          <a:solidFill>
            <a:schemeClr val="accent1">
              <a:lumMod val="60000"/>
              <a:lumOff val="40000"/>
            </a:schemeClr>
          </a:soli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1600" b="1" dirty="0">
                <a:effectLst>
                  <a:outerShdw blurRad="38100" dist="38100" dir="2700000" algn="tl">
                    <a:srgbClr val="000000"/>
                  </a:outerShdw>
                </a:effectLst>
                <a:latin typeface="Arial" panose="020B0604020202020204" pitchFamily="34" charset="0"/>
                <a:cs typeface="Arial" panose="020B0604020202020204" pitchFamily="34" charset="0"/>
              </a:rPr>
              <a:t>5</a:t>
            </a:r>
            <a:r>
              <a:rPr lang="en-US" sz="1600" b="1" dirty="0" smtClean="0">
                <a:effectLst>
                  <a:outerShdw blurRad="38100" dist="38100" dir="2700000" algn="tl">
                    <a:srgbClr val="000000"/>
                  </a:outerShdw>
                </a:effectLst>
                <a:latin typeface="Arial" panose="020B0604020202020204" pitchFamily="34" charset="0"/>
                <a:cs typeface="Arial" panose="020B0604020202020204" pitchFamily="34" charset="0"/>
              </a:rPr>
              <a:t>. MARCO REFERENCIAL</a:t>
            </a:r>
            <a:endParaRPr lang="en-US" sz="16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3" name="AutoShape 6">
            <a:hlinkClick r:id="rId9" action="ppaction://hlinksldjump"/>
          </p:cNvPr>
          <p:cNvSpPr>
            <a:spLocks noChangeArrowheads="1"/>
          </p:cNvSpPr>
          <p:nvPr/>
        </p:nvSpPr>
        <p:spPr bwMode="gray">
          <a:xfrm>
            <a:off x="1902532" y="4176486"/>
            <a:ext cx="4253644" cy="400095"/>
          </a:xfrm>
          <a:prstGeom prst="roundRect">
            <a:avLst>
              <a:gd name="adj" fmla="val 16667"/>
            </a:avLst>
          </a:prstGeom>
          <a:solidFill>
            <a:schemeClr val="accent2">
              <a:lumMod val="75000"/>
            </a:schemeClr>
          </a:soli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1600" b="1" dirty="0" smtClean="0">
                <a:effectLst>
                  <a:outerShdw blurRad="38100" dist="38100" dir="2700000" algn="tl">
                    <a:srgbClr val="000000"/>
                  </a:outerShdw>
                </a:effectLst>
                <a:latin typeface="Arial" panose="020B0604020202020204" pitchFamily="34" charset="0"/>
                <a:cs typeface="Arial" panose="020B0604020202020204" pitchFamily="34" charset="0"/>
              </a:rPr>
              <a:t>6. MARCO CONTEXTUAL O SITUACIONAL</a:t>
            </a:r>
            <a:endParaRPr lang="en-US" sz="16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4" name="AutoShape 4">
            <a:hlinkClick r:id="rId10" action="ppaction://hlinksldjump"/>
          </p:cNvPr>
          <p:cNvSpPr>
            <a:spLocks noChangeArrowheads="1"/>
          </p:cNvSpPr>
          <p:nvPr/>
        </p:nvSpPr>
        <p:spPr bwMode="gray">
          <a:xfrm>
            <a:off x="2219111" y="4723628"/>
            <a:ext cx="4225097" cy="385634"/>
          </a:xfrm>
          <a:prstGeom prst="roundRect">
            <a:avLst>
              <a:gd name="adj" fmla="val 16667"/>
            </a:avLst>
          </a:prstGeom>
          <a:solidFill>
            <a:schemeClr val="accent3">
              <a:lumMod val="50000"/>
            </a:schemeClr>
          </a:soli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1600" b="1" dirty="0" smtClean="0">
                <a:effectLst>
                  <a:outerShdw blurRad="38100" dist="38100" dir="2700000" algn="tl">
                    <a:srgbClr val="000000"/>
                  </a:outerShdw>
                </a:effectLst>
                <a:latin typeface="Arial" panose="020B0604020202020204" pitchFamily="34" charset="0"/>
                <a:cs typeface="Arial" panose="020B0604020202020204" pitchFamily="34" charset="0"/>
              </a:rPr>
              <a:t>7. MARCO METODOLÓGICO</a:t>
            </a:r>
            <a:endParaRPr lang="en-US" sz="16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5" name="AutoShape 6">
            <a:hlinkClick r:id="rId11" action="ppaction://hlinksldjump"/>
          </p:cNvPr>
          <p:cNvSpPr>
            <a:spLocks noChangeArrowheads="1"/>
          </p:cNvSpPr>
          <p:nvPr/>
        </p:nvSpPr>
        <p:spPr bwMode="gray">
          <a:xfrm>
            <a:off x="2478596" y="5285231"/>
            <a:ext cx="4253644" cy="400095"/>
          </a:xfrm>
          <a:prstGeom prst="roundRect">
            <a:avLst>
              <a:gd name="adj" fmla="val 16667"/>
            </a:avLst>
          </a:prstGeom>
          <a:solidFill>
            <a:schemeClr val="accent4">
              <a:lumMod val="50000"/>
            </a:schemeClr>
          </a:soli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1600" b="1" dirty="0" smtClean="0">
                <a:effectLst>
                  <a:outerShdw blurRad="38100" dist="38100" dir="2700000" algn="tl">
                    <a:srgbClr val="000000"/>
                  </a:outerShdw>
                </a:effectLst>
                <a:latin typeface="Arial" panose="020B0604020202020204" pitchFamily="34" charset="0"/>
                <a:cs typeface="Arial" panose="020B0604020202020204" pitchFamily="34" charset="0"/>
              </a:rPr>
              <a:t>8. RESULTADOS</a:t>
            </a:r>
            <a:endParaRPr lang="en-US" sz="16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6" name="1 Título"/>
          <p:cNvSpPr txBox="1">
            <a:spLocks/>
          </p:cNvSpPr>
          <p:nvPr/>
        </p:nvSpPr>
        <p:spPr>
          <a:xfrm>
            <a:off x="252028" y="257996"/>
            <a:ext cx="7200292" cy="82382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2800" b="1" dirty="0" smtClean="0">
                <a:solidFill>
                  <a:schemeClr val="tx2"/>
                </a:solidFill>
                <a:latin typeface="Arial" panose="020B0604020202020204" pitchFamily="34" charset="0"/>
                <a:cs typeface="Arial" panose="020B0604020202020204" pitchFamily="34" charset="0"/>
              </a:rPr>
              <a:t>CONTENIDO GENERAL</a:t>
            </a:r>
            <a:endParaRPr lang="es-VE" sz="28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1561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p:cNvSpPr txBox="1">
            <a:spLocks/>
          </p:cNvSpPr>
          <p:nvPr/>
        </p:nvSpPr>
        <p:spPr>
          <a:xfrm>
            <a:off x="167862" y="394840"/>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VE" sz="2600" b="1" dirty="0" smtClean="0">
                <a:solidFill>
                  <a:schemeClr val="tx2"/>
                </a:solidFill>
                <a:latin typeface="Arial" panose="020B0604020202020204" pitchFamily="34" charset="0"/>
                <a:cs typeface="Arial" panose="020B0604020202020204" pitchFamily="34" charset="0"/>
              </a:rPr>
              <a:t>RIESGO FINANCIERO</a:t>
            </a:r>
            <a:endParaRPr lang="es-VE" sz="2600" b="1" dirty="0">
              <a:solidFill>
                <a:schemeClr val="tx2"/>
              </a:solidFill>
              <a:latin typeface="Arial" panose="020B0604020202020204" pitchFamily="34" charset="0"/>
              <a:cs typeface="Arial" panose="020B0604020202020204" pitchFamily="34" charset="0"/>
            </a:endParaRPr>
          </a:p>
        </p:txBody>
      </p:sp>
      <p:grpSp>
        <p:nvGrpSpPr>
          <p:cNvPr id="48" name="Grupo 47"/>
          <p:cNvGrpSpPr/>
          <p:nvPr/>
        </p:nvGrpSpPr>
        <p:grpSpPr>
          <a:xfrm>
            <a:off x="107505" y="1339979"/>
            <a:ext cx="8928992" cy="1972324"/>
            <a:chOff x="61423" y="4799982"/>
            <a:chExt cx="9077819" cy="1972324"/>
          </a:xfrm>
        </p:grpSpPr>
        <p:sp>
          <p:nvSpPr>
            <p:cNvPr id="49" name="Forma libre 48"/>
            <p:cNvSpPr/>
            <p:nvPr/>
          </p:nvSpPr>
          <p:spPr>
            <a:xfrm>
              <a:off x="61423" y="4799982"/>
              <a:ext cx="1972324" cy="1972324"/>
            </a:xfrm>
            <a:custGeom>
              <a:avLst/>
              <a:gdLst>
                <a:gd name="connsiteX0" fmla="*/ 0 w 1972324"/>
                <a:gd name="connsiteY0" fmla="*/ 986162 h 1972324"/>
                <a:gd name="connsiteX1" fmla="*/ 986162 w 1972324"/>
                <a:gd name="connsiteY1" fmla="*/ 0 h 1972324"/>
                <a:gd name="connsiteX2" fmla="*/ 1972324 w 1972324"/>
                <a:gd name="connsiteY2" fmla="*/ 986162 h 1972324"/>
                <a:gd name="connsiteX3" fmla="*/ 986162 w 1972324"/>
                <a:gd name="connsiteY3" fmla="*/ 1972324 h 1972324"/>
                <a:gd name="connsiteX4" fmla="*/ 0 w 1972324"/>
                <a:gd name="connsiteY4" fmla="*/ 986162 h 1972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324" h="1972324">
                  <a:moveTo>
                    <a:pt x="0" y="986162"/>
                  </a:moveTo>
                  <a:cubicBezTo>
                    <a:pt x="0" y="441520"/>
                    <a:pt x="441520" y="0"/>
                    <a:pt x="986162" y="0"/>
                  </a:cubicBezTo>
                  <a:cubicBezTo>
                    <a:pt x="1530804" y="0"/>
                    <a:pt x="1972324" y="441520"/>
                    <a:pt x="1972324" y="986162"/>
                  </a:cubicBezTo>
                  <a:cubicBezTo>
                    <a:pt x="1972324" y="1530804"/>
                    <a:pt x="1530804" y="1972324"/>
                    <a:pt x="986162" y="1972324"/>
                  </a:cubicBezTo>
                  <a:cubicBezTo>
                    <a:pt x="441520" y="1972324"/>
                    <a:pt x="0" y="1530804"/>
                    <a:pt x="0" y="986162"/>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88840" tIns="288840" rIns="288840" bIns="288840" numCol="1" spcCol="1270" anchor="ctr" anchorCtr="0">
              <a:noAutofit/>
            </a:bodyPr>
            <a:lstStyle/>
            <a:p>
              <a:pPr lvl="0" algn="ctr" defTabSz="1333500">
                <a:lnSpc>
                  <a:spcPct val="90000"/>
                </a:lnSpc>
                <a:spcBef>
                  <a:spcPct val="0"/>
                </a:spcBef>
                <a:spcAft>
                  <a:spcPct val="35000"/>
                </a:spcAft>
              </a:pPr>
              <a:r>
                <a:rPr lang="es-ES" sz="3000" kern="1200" dirty="0" smtClean="0">
                  <a:solidFill>
                    <a:schemeClr val="tx1"/>
                  </a:solidFill>
                  <a:latin typeface="Arial" panose="020B0604020202020204" pitchFamily="34" charset="0"/>
                  <a:cs typeface="Arial" panose="020B0604020202020204" pitchFamily="34" charset="0"/>
                </a:rPr>
                <a:t>Riesgo</a:t>
              </a:r>
              <a:endParaRPr lang="es-EC" sz="3000" kern="1200" dirty="0">
                <a:solidFill>
                  <a:schemeClr val="tx1"/>
                </a:solidFill>
                <a:latin typeface="Arial" panose="020B0604020202020204" pitchFamily="34" charset="0"/>
                <a:cs typeface="Arial" panose="020B0604020202020204" pitchFamily="34" charset="0"/>
              </a:endParaRPr>
            </a:p>
          </p:txBody>
        </p:sp>
        <p:sp>
          <p:nvSpPr>
            <p:cNvPr id="50" name="Forma libre 49"/>
            <p:cNvSpPr/>
            <p:nvPr/>
          </p:nvSpPr>
          <p:spPr>
            <a:xfrm rot="19049933">
              <a:off x="2007747" y="5513964"/>
              <a:ext cx="646043" cy="0"/>
            </a:xfrm>
            <a:custGeom>
              <a:avLst/>
              <a:gdLst/>
              <a:ahLst/>
              <a:cxnLst/>
              <a:rect l="0" t="0" r="0" b="0"/>
              <a:pathLst>
                <a:path>
                  <a:moveTo>
                    <a:pt x="0" y="0"/>
                  </a:moveTo>
                  <a:lnTo>
                    <a:pt x="646043" y="0"/>
                  </a:lnTo>
                </a:path>
              </a:pathLst>
            </a:custGeom>
            <a:noFill/>
          </p:spPr>
          <p:style>
            <a:lnRef idx="2">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51" name="Forma libre 50"/>
            <p:cNvSpPr/>
            <p:nvPr/>
          </p:nvSpPr>
          <p:spPr>
            <a:xfrm rot="13350067">
              <a:off x="4574551" y="5513964"/>
              <a:ext cx="646043" cy="0"/>
            </a:xfrm>
            <a:custGeom>
              <a:avLst/>
              <a:gdLst/>
              <a:ahLst/>
              <a:cxnLst/>
              <a:rect l="0" t="0" r="0" b="0"/>
              <a:pathLst>
                <a:path>
                  <a:moveTo>
                    <a:pt x="0" y="0"/>
                  </a:moveTo>
                  <a:lnTo>
                    <a:pt x="646043" y="0"/>
                  </a:lnTo>
                </a:path>
              </a:pathLst>
            </a:custGeom>
            <a:noFill/>
          </p:spPr>
          <p:style>
            <a:lnRef idx="2">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52" name="Conector recto 51"/>
            <p:cNvSpPr/>
            <p:nvPr/>
          </p:nvSpPr>
          <p:spPr>
            <a:xfrm>
              <a:off x="2568921" y="5295729"/>
              <a:ext cx="229954" cy="0"/>
            </a:xfrm>
            <a:prstGeom prst="line">
              <a:avLst/>
            </a:prstGeom>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53" name="Forma libre 52"/>
            <p:cNvSpPr/>
            <p:nvPr/>
          </p:nvSpPr>
          <p:spPr>
            <a:xfrm>
              <a:off x="2798876" y="4805793"/>
              <a:ext cx="1630589" cy="979872"/>
            </a:xfrm>
            <a:custGeom>
              <a:avLst/>
              <a:gdLst>
                <a:gd name="connsiteX0" fmla="*/ 0 w 1630589"/>
                <a:gd name="connsiteY0" fmla="*/ 0 h 979872"/>
                <a:gd name="connsiteX1" fmla="*/ 1630589 w 1630589"/>
                <a:gd name="connsiteY1" fmla="*/ 0 h 979872"/>
                <a:gd name="connsiteX2" fmla="*/ 1630589 w 1630589"/>
                <a:gd name="connsiteY2" fmla="*/ 979872 h 979872"/>
                <a:gd name="connsiteX3" fmla="*/ 0 w 1630589"/>
                <a:gd name="connsiteY3" fmla="*/ 979872 h 979872"/>
                <a:gd name="connsiteX4" fmla="*/ 0 w 1630589"/>
                <a:gd name="connsiteY4" fmla="*/ 0 h 97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589" h="979872">
                  <a:moveTo>
                    <a:pt x="0" y="0"/>
                  </a:moveTo>
                  <a:lnTo>
                    <a:pt x="1630589" y="0"/>
                  </a:lnTo>
                  <a:lnTo>
                    <a:pt x="1630589" y="979872"/>
                  </a:lnTo>
                  <a:lnTo>
                    <a:pt x="0" y="979872"/>
                  </a:lnTo>
                  <a:lnTo>
                    <a:pt x="0" y="0"/>
                  </a:lnTo>
                  <a:close/>
                </a:path>
              </a:pathLst>
            </a:custGeom>
            <a:noFill/>
            <a:ln>
              <a:noFill/>
            </a:ln>
            <a:sp3d/>
          </p:spPr>
          <p:style>
            <a:lnRef idx="3">
              <a:schemeClr val="lt1"/>
            </a:lnRef>
            <a:fillRef idx="1">
              <a:schemeClr val="accent5"/>
            </a:fillRef>
            <a:effectRef idx="1">
              <a:schemeClr val="accent5"/>
            </a:effectRef>
            <a:fontRef idx="minor">
              <a:schemeClr val="tx1">
                <a:hueOff val="0"/>
                <a:satOff val="0"/>
                <a:lumOff val="0"/>
                <a:alphaOff val="0"/>
              </a:schemeClr>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S" sz="1900" kern="1200" dirty="0" smtClean="0">
                  <a:latin typeface="Arial" panose="020B0604020202020204" pitchFamily="34" charset="0"/>
                  <a:cs typeface="Arial" panose="020B0604020202020204" pitchFamily="34" charset="0"/>
                </a:rPr>
                <a:t>+ Oportunidad</a:t>
              </a:r>
              <a:endParaRPr lang="es-EC" sz="1900" kern="1200" dirty="0">
                <a:latin typeface="Arial" panose="020B0604020202020204" pitchFamily="34" charset="0"/>
                <a:cs typeface="Arial" panose="020B0604020202020204" pitchFamily="34" charset="0"/>
              </a:endParaRPr>
            </a:p>
          </p:txBody>
        </p:sp>
        <p:sp>
          <p:nvSpPr>
            <p:cNvPr id="54" name="Conector recto 53"/>
            <p:cNvSpPr/>
            <p:nvPr/>
          </p:nvSpPr>
          <p:spPr>
            <a:xfrm>
              <a:off x="4429465" y="5295729"/>
              <a:ext cx="229954" cy="0"/>
            </a:xfrm>
            <a:prstGeom prst="line">
              <a:avLst/>
            </a:prstGeom>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55" name="Forma libre 54"/>
            <p:cNvSpPr/>
            <p:nvPr/>
          </p:nvSpPr>
          <p:spPr>
            <a:xfrm rot="2556882">
              <a:off x="2007290" y="6058059"/>
              <a:ext cx="644020" cy="0"/>
            </a:xfrm>
            <a:custGeom>
              <a:avLst/>
              <a:gdLst/>
              <a:ahLst/>
              <a:cxnLst/>
              <a:rect l="0" t="0" r="0" b="0"/>
              <a:pathLst>
                <a:path>
                  <a:moveTo>
                    <a:pt x="0" y="0"/>
                  </a:moveTo>
                  <a:lnTo>
                    <a:pt x="644020" y="0"/>
                  </a:lnTo>
                </a:path>
              </a:pathLst>
            </a:custGeom>
            <a:noFill/>
          </p:spPr>
          <p:style>
            <a:lnRef idx="2">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56" name="Forma libre 55"/>
            <p:cNvSpPr/>
            <p:nvPr/>
          </p:nvSpPr>
          <p:spPr>
            <a:xfrm rot="8243118">
              <a:off x="4577031" y="6058059"/>
              <a:ext cx="644020" cy="0"/>
            </a:xfrm>
            <a:custGeom>
              <a:avLst/>
              <a:gdLst/>
              <a:ahLst/>
              <a:cxnLst/>
              <a:rect l="0" t="0" r="0" b="0"/>
              <a:pathLst>
                <a:path>
                  <a:moveTo>
                    <a:pt x="0" y="0"/>
                  </a:moveTo>
                  <a:lnTo>
                    <a:pt x="644020" y="0"/>
                  </a:lnTo>
                </a:path>
              </a:pathLst>
            </a:custGeom>
            <a:noFill/>
          </p:spPr>
          <p:style>
            <a:lnRef idx="2">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57" name="Conector recto 56"/>
            <p:cNvSpPr/>
            <p:nvPr/>
          </p:nvSpPr>
          <p:spPr>
            <a:xfrm>
              <a:off x="2566275" y="6276081"/>
              <a:ext cx="230537" cy="0"/>
            </a:xfrm>
            <a:prstGeom prst="line">
              <a:avLst/>
            </a:prstGeom>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58" name="Forma libre 57"/>
            <p:cNvSpPr/>
            <p:nvPr/>
          </p:nvSpPr>
          <p:spPr>
            <a:xfrm>
              <a:off x="2796812" y="5785666"/>
              <a:ext cx="1634717" cy="980830"/>
            </a:xfrm>
            <a:custGeom>
              <a:avLst/>
              <a:gdLst>
                <a:gd name="connsiteX0" fmla="*/ 0 w 1634717"/>
                <a:gd name="connsiteY0" fmla="*/ 0 h 980830"/>
                <a:gd name="connsiteX1" fmla="*/ 1634717 w 1634717"/>
                <a:gd name="connsiteY1" fmla="*/ 0 h 980830"/>
                <a:gd name="connsiteX2" fmla="*/ 1634717 w 1634717"/>
                <a:gd name="connsiteY2" fmla="*/ 980830 h 980830"/>
                <a:gd name="connsiteX3" fmla="*/ 0 w 1634717"/>
                <a:gd name="connsiteY3" fmla="*/ 980830 h 980830"/>
                <a:gd name="connsiteX4" fmla="*/ 0 w 1634717"/>
                <a:gd name="connsiteY4" fmla="*/ 0 h 980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717" h="980830">
                  <a:moveTo>
                    <a:pt x="0" y="0"/>
                  </a:moveTo>
                  <a:lnTo>
                    <a:pt x="1634717" y="0"/>
                  </a:lnTo>
                  <a:lnTo>
                    <a:pt x="1634717" y="980830"/>
                  </a:lnTo>
                  <a:lnTo>
                    <a:pt x="0" y="980830"/>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S" sz="1900" kern="1200" dirty="0" smtClean="0">
                  <a:latin typeface="Arial" panose="020B0604020202020204" pitchFamily="34" charset="0"/>
                  <a:cs typeface="Arial" panose="020B0604020202020204" pitchFamily="34" charset="0"/>
                </a:rPr>
                <a:t>- Riesgo</a:t>
              </a:r>
              <a:endParaRPr lang="es-EC" sz="1900" kern="1200" dirty="0">
                <a:latin typeface="Arial" panose="020B0604020202020204" pitchFamily="34" charset="0"/>
                <a:cs typeface="Arial" panose="020B0604020202020204" pitchFamily="34" charset="0"/>
              </a:endParaRPr>
            </a:p>
          </p:txBody>
        </p:sp>
        <p:sp>
          <p:nvSpPr>
            <p:cNvPr id="59" name="Conector recto 58"/>
            <p:cNvSpPr/>
            <p:nvPr/>
          </p:nvSpPr>
          <p:spPr>
            <a:xfrm>
              <a:off x="4431529" y="6276081"/>
              <a:ext cx="230537" cy="0"/>
            </a:xfrm>
            <a:prstGeom prst="line">
              <a:avLst/>
            </a:prstGeom>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60" name="Forma libre 59"/>
            <p:cNvSpPr/>
            <p:nvPr/>
          </p:nvSpPr>
          <p:spPr>
            <a:xfrm>
              <a:off x="5194594" y="4799982"/>
              <a:ext cx="1972324" cy="1972324"/>
            </a:xfrm>
            <a:custGeom>
              <a:avLst/>
              <a:gdLst>
                <a:gd name="connsiteX0" fmla="*/ 0 w 1972324"/>
                <a:gd name="connsiteY0" fmla="*/ 986162 h 1972324"/>
                <a:gd name="connsiteX1" fmla="*/ 986162 w 1972324"/>
                <a:gd name="connsiteY1" fmla="*/ 0 h 1972324"/>
                <a:gd name="connsiteX2" fmla="*/ 1972324 w 1972324"/>
                <a:gd name="connsiteY2" fmla="*/ 986162 h 1972324"/>
                <a:gd name="connsiteX3" fmla="*/ 986162 w 1972324"/>
                <a:gd name="connsiteY3" fmla="*/ 1972324 h 1972324"/>
                <a:gd name="connsiteX4" fmla="*/ 0 w 1972324"/>
                <a:gd name="connsiteY4" fmla="*/ 986162 h 1972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324" h="1972324">
                  <a:moveTo>
                    <a:pt x="0" y="986162"/>
                  </a:moveTo>
                  <a:cubicBezTo>
                    <a:pt x="0" y="441520"/>
                    <a:pt x="441520" y="0"/>
                    <a:pt x="986162" y="0"/>
                  </a:cubicBezTo>
                  <a:cubicBezTo>
                    <a:pt x="1530804" y="0"/>
                    <a:pt x="1972324" y="441520"/>
                    <a:pt x="1972324" y="986162"/>
                  </a:cubicBezTo>
                  <a:cubicBezTo>
                    <a:pt x="1972324" y="1530804"/>
                    <a:pt x="1530804" y="1972324"/>
                    <a:pt x="986162" y="1972324"/>
                  </a:cubicBezTo>
                  <a:cubicBezTo>
                    <a:pt x="441520" y="1972324"/>
                    <a:pt x="0" y="1530804"/>
                    <a:pt x="0" y="986162"/>
                  </a:cubicBezTo>
                  <a:close/>
                </a:path>
              </a:pathLst>
            </a:cu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spcFirstLastPara="0" vert="horz" wrap="square" lIns="288840" tIns="288840" rIns="288840" bIns="288840" numCol="1" spcCol="1270" anchor="ctr" anchorCtr="0">
              <a:noAutofit/>
            </a:bodyPr>
            <a:lstStyle/>
            <a:p>
              <a:pPr lvl="0" algn="ctr" defTabSz="1333500">
                <a:lnSpc>
                  <a:spcPct val="90000"/>
                </a:lnSpc>
                <a:spcBef>
                  <a:spcPct val="0"/>
                </a:spcBef>
                <a:spcAft>
                  <a:spcPct val="35000"/>
                </a:spcAft>
              </a:pPr>
              <a:r>
                <a:rPr lang="es-ES" sz="2400" kern="1200" dirty="0" smtClean="0">
                  <a:solidFill>
                    <a:schemeClr val="tx1"/>
                  </a:solidFill>
                  <a:latin typeface="Arial" panose="020B0604020202020204" pitchFamily="34" charset="0"/>
                  <a:cs typeface="Arial" panose="020B0604020202020204" pitchFamily="34" charset="0"/>
                </a:rPr>
                <a:t>Eventos</a:t>
              </a:r>
              <a:endParaRPr lang="es-EC" sz="2400" kern="1200" dirty="0">
                <a:solidFill>
                  <a:schemeClr val="tx1"/>
                </a:solidFill>
                <a:latin typeface="Arial" panose="020B0604020202020204" pitchFamily="34" charset="0"/>
                <a:cs typeface="Arial" panose="020B0604020202020204" pitchFamily="34" charset="0"/>
              </a:endParaRPr>
            </a:p>
          </p:txBody>
        </p:sp>
        <p:sp>
          <p:nvSpPr>
            <p:cNvPr id="61" name="Forma libre 60"/>
            <p:cNvSpPr/>
            <p:nvPr/>
          </p:nvSpPr>
          <p:spPr>
            <a:xfrm>
              <a:off x="7166918" y="4799982"/>
              <a:ext cx="1972324" cy="1972324"/>
            </a:xfrm>
            <a:custGeom>
              <a:avLst/>
              <a:gdLst>
                <a:gd name="connsiteX0" fmla="*/ 0 w 1972324"/>
                <a:gd name="connsiteY0" fmla="*/ 986162 h 1972324"/>
                <a:gd name="connsiteX1" fmla="*/ 986162 w 1972324"/>
                <a:gd name="connsiteY1" fmla="*/ 0 h 1972324"/>
                <a:gd name="connsiteX2" fmla="*/ 1972324 w 1972324"/>
                <a:gd name="connsiteY2" fmla="*/ 986162 h 1972324"/>
                <a:gd name="connsiteX3" fmla="*/ 986162 w 1972324"/>
                <a:gd name="connsiteY3" fmla="*/ 1972324 h 1972324"/>
                <a:gd name="connsiteX4" fmla="*/ 0 w 1972324"/>
                <a:gd name="connsiteY4" fmla="*/ 986162 h 1972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324" h="1972324">
                  <a:moveTo>
                    <a:pt x="0" y="986162"/>
                  </a:moveTo>
                  <a:cubicBezTo>
                    <a:pt x="0" y="441520"/>
                    <a:pt x="441520" y="0"/>
                    <a:pt x="986162" y="0"/>
                  </a:cubicBezTo>
                  <a:cubicBezTo>
                    <a:pt x="1530804" y="0"/>
                    <a:pt x="1972324" y="441520"/>
                    <a:pt x="1972324" y="986162"/>
                  </a:cubicBezTo>
                  <a:cubicBezTo>
                    <a:pt x="1972324" y="1530804"/>
                    <a:pt x="1530804" y="1972324"/>
                    <a:pt x="986162" y="1972324"/>
                  </a:cubicBezTo>
                  <a:cubicBezTo>
                    <a:pt x="441520" y="1972324"/>
                    <a:pt x="0" y="1530804"/>
                    <a:pt x="0" y="986162"/>
                  </a:cubicBezTo>
                  <a:close/>
                </a:path>
              </a:pathLst>
            </a:cu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288840" tIns="288840" rIns="288840" bIns="28884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latin typeface="Arial" panose="020B0604020202020204" pitchFamily="34" charset="0"/>
                  <a:cs typeface="Arial" panose="020B0604020202020204" pitchFamily="34" charset="0"/>
                </a:rPr>
                <a:t>Incertidumbre</a:t>
              </a:r>
              <a:endParaRPr lang="es-EC" sz="1600" kern="1200" dirty="0">
                <a:solidFill>
                  <a:schemeClr val="tx1"/>
                </a:solidFill>
                <a:latin typeface="Arial" panose="020B0604020202020204" pitchFamily="34" charset="0"/>
                <a:cs typeface="Arial" panose="020B0604020202020204" pitchFamily="34" charset="0"/>
              </a:endParaRPr>
            </a:p>
          </p:txBody>
        </p:sp>
      </p:grpSp>
      <p:sp>
        <p:nvSpPr>
          <p:cNvPr id="46" name="CuadroTexto 45"/>
          <p:cNvSpPr txBox="1"/>
          <p:nvPr/>
        </p:nvSpPr>
        <p:spPr>
          <a:xfrm>
            <a:off x="2457841" y="2129237"/>
            <a:ext cx="2372119"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b="1" dirty="0" smtClean="0">
                <a:solidFill>
                  <a:schemeClr val="tx1"/>
                </a:solidFill>
              </a:rPr>
              <a:t>Naturaleza financiera</a:t>
            </a:r>
            <a:endParaRPr lang="es-EC" b="1" dirty="0">
              <a:solidFill>
                <a:schemeClr val="tx1"/>
              </a:solidFill>
            </a:endParaRPr>
          </a:p>
        </p:txBody>
      </p:sp>
      <p:pic>
        <p:nvPicPr>
          <p:cNvPr id="43010" name="Picture 2" descr="Resultado de imagen para riesg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5274" y="471927"/>
            <a:ext cx="1786524" cy="1425881"/>
          </a:xfrm>
          <a:prstGeom prst="rect">
            <a:avLst/>
          </a:prstGeom>
          <a:noFill/>
          <a:extLst>
            <a:ext uri="{909E8E84-426E-40DD-AFC4-6F175D3DCCD1}">
              <a14:hiddenFill xmlns:a14="http://schemas.microsoft.com/office/drawing/2010/main">
                <a:solidFill>
                  <a:srgbClr val="FFFFFF"/>
                </a:solidFill>
              </a14:hiddenFill>
            </a:ext>
          </a:extLst>
        </p:spPr>
      </p:pic>
      <p:sp>
        <p:nvSpPr>
          <p:cNvPr id="63" name="Rectángulo 62"/>
          <p:cNvSpPr/>
          <p:nvPr/>
        </p:nvSpPr>
        <p:spPr>
          <a:xfrm>
            <a:off x="2284903" y="1174726"/>
            <a:ext cx="3183718" cy="338554"/>
          </a:xfrm>
          <a:prstGeom prst="rect">
            <a:avLst/>
          </a:prstGeom>
        </p:spPr>
        <p:txBody>
          <a:bodyPr wrap="square">
            <a:spAutoFit/>
          </a:bodyPr>
          <a:lstStyle/>
          <a:p>
            <a:r>
              <a:rPr lang="es-EC" sz="1600" dirty="0" smtClean="0"/>
              <a:t>2014 - 16</a:t>
            </a:r>
            <a:r>
              <a:rPr lang="es-EC" sz="1600" dirty="0"/>
              <a:t>% en relación al PIB</a:t>
            </a:r>
          </a:p>
        </p:txBody>
      </p:sp>
      <p:pic>
        <p:nvPicPr>
          <p:cNvPr id="66" name="Picture 2" descr="Resultado de imagen para metodologia camel"/>
          <p:cNvPicPr>
            <a:picLocks noChangeAspect="1" noChangeArrowheads="1"/>
          </p:cNvPicPr>
          <p:nvPr/>
        </p:nvPicPr>
        <p:blipFill rotWithShape="1">
          <a:blip r:embed="rId5">
            <a:extLst>
              <a:ext uri="{28A0092B-C50C-407E-A947-70E740481C1C}">
                <a14:useLocalDpi xmlns:a14="http://schemas.microsoft.com/office/drawing/2010/main" val="0"/>
              </a:ext>
            </a:extLst>
          </a:blip>
          <a:srcRect l="15625" t="5278" r="12891" b="3933"/>
          <a:stretch/>
        </p:blipFill>
        <p:spPr bwMode="auto">
          <a:xfrm>
            <a:off x="648534" y="3421483"/>
            <a:ext cx="3379334" cy="28807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aphicFrame>
        <p:nvGraphicFramePr>
          <p:cNvPr id="68" name="Diagrama 67"/>
          <p:cNvGraphicFramePr/>
          <p:nvPr>
            <p:extLst>
              <p:ext uri="{D42A27DB-BD31-4B8C-83A1-F6EECF244321}">
                <p14:modId xmlns:p14="http://schemas.microsoft.com/office/powerpoint/2010/main" val="3011698811"/>
              </p:ext>
            </p:extLst>
          </p:nvPr>
        </p:nvGraphicFramePr>
        <p:xfrm>
          <a:off x="5580112" y="3150314"/>
          <a:ext cx="3240614" cy="35910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3009" name="Imagen 43008"/>
          <p:cNvPicPr>
            <a:picLocks noChangeAspect="1"/>
          </p:cNvPicPr>
          <p:nvPr/>
        </p:nvPicPr>
        <p:blipFill>
          <a:blip r:embed="rId11"/>
          <a:stretch>
            <a:fillRect/>
          </a:stretch>
        </p:blipFill>
        <p:spPr>
          <a:xfrm>
            <a:off x="7096508" y="5176858"/>
            <a:ext cx="1691130" cy="1125370"/>
          </a:xfrm>
          <a:prstGeom prst="rect">
            <a:avLst/>
          </a:prstGeom>
        </p:spPr>
      </p:pic>
      <p:sp>
        <p:nvSpPr>
          <p:cNvPr id="38" name="CuadroTexto 37"/>
          <p:cNvSpPr txBox="1"/>
          <p:nvPr/>
        </p:nvSpPr>
        <p:spPr>
          <a:xfrm>
            <a:off x="8604448" y="6516052"/>
            <a:ext cx="648072" cy="369332"/>
          </a:xfrm>
          <a:prstGeom prst="rect">
            <a:avLst/>
          </a:prstGeom>
          <a:noFill/>
        </p:spPr>
        <p:txBody>
          <a:bodyPr wrap="square" rtlCol="0">
            <a:spAutoFit/>
          </a:bodyPr>
          <a:lstStyle/>
          <a:p>
            <a:r>
              <a:rPr lang="es-ES" dirty="0" smtClean="0"/>
              <a:t>LM</a:t>
            </a:r>
            <a:endParaRPr lang="es-EC" dirty="0"/>
          </a:p>
        </p:txBody>
      </p:sp>
    </p:spTree>
    <p:extLst>
      <p:ext uri="{BB962C8B-B14F-4D97-AF65-F5344CB8AC3E}">
        <p14:creationId xmlns:p14="http://schemas.microsoft.com/office/powerpoint/2010/main" val="2093322224"/>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1 Título"/>
          <p:cNvSpPr txBox="1">
            <a:spLocks/>
          </p:cNvSpPr>
          <p:nvPr/>
        </p:nvSpPr>
        <p:spPr>
          <a:xfrm>
            <a:off x="252028" y="257996"/>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2600" b="1" dirty="0" smtClean="0">
                <a:solidFill>
                  <a:schemeClr val="tx2"/>
                </a:solidFill>
                <a:latin typeface="Arial" panose="020B0604020202020204" pitchFamily="34" charset="0"/>
                <a:cs typeface="Arial" panose="020B0604020202020204" pitchFamily="34" charset="0"/>
              </a:rPr>
              <a:t>MARCO CONTEXTUAL O SITUACIONAL</a:t>
            </a:r>
            <a:endParaRPr lang="es-VE" sz="2600" b="1" dirty="0">
              <a:solidFill>
                <a:schemeClr val="tx2"/>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3848" y="836712"/>
            <a:ext cx="2777449" cy="1080120"/>
          </a:xfrm>
          <a:prstGeom prst="rect">
            <a:avLst/>
          </a:prstGeom>
        </p:spPr>
      </p:pic>
      <p:cxnSp>
        <p:nvCxnSpPr>
          <p:cNvPr id="6" name="Conector recto de flecha 5"/>
          <p:cNvCxnSpPr>
            <a:stCxn id="4" idx="2"/>
          </p:cNvCxnSpPr>
          <p:nvPr/>
        </p:nvCxnSpPr>
        <p:spPr>
          <a:xfrm flipH="1">
            <a:off x="2771800" y="1916832"/>
            <a:ext cx="1820773" cy="50405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Conector recto de flecha 7"/>
          <p:cNvCxnSpPr>
            <a:stCxn id="4" idx="2"/>
          </p:cNvCxnSpPr>
          <p:nvPr/>
        </p:nvCxnSpPr>
        <p:spPr>
          <a:xfrm>
            <a:off x="4592573" y="1916832"/>
            <a:ext cx="1707619" cy="50405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Rectángulo 9"/>
          <p:cNvSpPr/>
          <p:nvPr/>
        </p:nvSpPr>
        <p:spPr>
          <a:xfrm>
            <a:off x="1124744" y="2550966"/>
            <a:ext cx="3294112" cy="369332"/>
          </a:xfrm>
          <a:prstGeom prst="rect">
            <a:avLst/>
          </a:prstGeom>
        </p:spPr>
        <p:txBody>
          <a:bodyPr wrap="square">
            <a:spAutoFit/>
          </a:bodyPr>
          <a:lstStyle/>
          <a:p>
            <a:r>
              <a:rPr lang="es-EC" dirty="0" smtClean="0">
                <a:latin typeface="Arial" panose="020B0604020202020204" pitchFamily="34" charset="0"/>
                <a:ea typeface="Times New Roman" panose="02020603050405020304" pitchFamily="18" charset="0"/>
                <a:cs typeface="Arial" panose="020B0604020202020204" pitchFamily="34" charset="0"/>
              </a:rPr>
              <a:t>Economía </a:t>
            </a:r>
            <a:r>
              <a:rPr lang="es-EC" dirty="0">
                <a:latin typeface="Arial" panose="020B0604020202020204" pitchFamily="34" charset="0"/>
                <a:ea typeface="Times New Roman" panose="02020603050405020304" pitchFamily="18" charset="0"/>
                <a:cs typeface="Arial" panose="020B0604020202020204" pitchFamily="34" charset="0"/>
              </a:rPr>
              <a:t>popular y solidaria </a:t>
            </a:r>
            <a:endParaRPr lang="es-EC"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11" name="Rectángulo 10"/>
          <p:cNvSpPr/>
          <p:nvPr/>
        </p:nvSpPr>
        <p:spPr>
          <a:xfrm>
            <a:off x="4631062" y="2564794"/>
            <a:ext cx="3816424" cy="369332"/>
          </a:xfrm>
          <a:prstGeom prst="rect">
            <a:avLst/>
          </a:prstGeom>
        </p:spPr>
        <p:txBody>
          <a:bodyPr wrap="square">
            <a:spAutoFit/>
          </a:bodyPr>
          <a:lstStyle/>
          <a:p>
            <a:r>
              <a:rPr lang="es-EC" dirty="0" smtClean="0">
                <a:latin typeface="Arial" panose="020B0604020202020204" pitchFamily="34" charset="0"/>
                <a:ea typeface="Times New Roman" panose="02020603050405020304" pitchFamily="18" charset="0"/>
                <a:cs typeface="Arial" panose="020B0604020202020204" pitchFamily="34" charset="0"/>
              </a:rPr>
              <a:t>Sector </a:t>
            </a:r>
            <a:r>
              <a:rPr lang="es-EC" dirty="0">
                <a:latin typeface="Arial" panose="020B0604020202020204" pitchFamily="34" charset="0"/>
                <a:ea typeface="Times New Roman" panose="02020603050405020304" pitchFamily="18" charset="0"/>
                <a:cs typeface="Arial" panose="020B0604020202020204" pitchFamily="34" charset="0"/>
              </a:rPr>
              <a:t>financiero popular y solidario</a:t>
            </a:r>
            <a:endParaRPr lang="es-EC" dirty="0">
              <a:latin typeface="Arial" panose="020B0604020202020204" pitchFamily="34" charset="0"/>
              <a:cs typeface="Arial" panose="020B0604020202020204" pitchFamily="34" charset="0"/>
            </a:endParaRPr>
          </a:p>
        </p:txBody>
      </p:sp>
      <p:graphicFrame>
        <p:nvGraphicFramePr>
          <p:cNvPr id="12" name="Objeto 11"/>
          <p:cNvGraphicFramePr>
            <a:graphicFrameLocks noChangeAspect="1"/>
          </p:cNvGraphicFramePr>
          <p:nvPr>
            <p:extLst>
              <p:ext uri="{D42A27DB-BD31-4B8C-83A1-F6EECF244321}">
                <p14:modId xmlns:p14="http://schemas.microsoft.com/office/powerpoint/2010/main" val="3027127088"/>
              </p:ext>
            </p:extLst>
          </p:nvPr>
        </p:nvGraphicFramePr>
        <p:xfrm>
          <a:off x="1644451" y="3606172"/>
          <a:ext cx="6002181" cy="2343108"/>
        </p:xfrm>
        <a:graphic>
          <a:graphicData uri="http://schemas.openxmlformats.org/presentationml/2006/ole">
            <mc:AlternateContent xmlns:mc="http://schemas.openxmlformats.org/markup-compatibility/2006">
              <mc:Choice xmlns:v="urn:schemas-microsoft-com:vml" Requires="v">
                <p:oleObj spid="_x0000_s31781" name="Documento" r:id="rId8" imgW="5530923" imgH="2414773" progId="Word.Document.12">
                  <p:embed/>
                </p:oleObj>
              </mc:Choice>
              <mc:Fallback>
                <p:oleObj name="Documento" r:id="rId8" imgW="5530923" imgH="2414773" progId="Word.Document.12">
                  <p:embed/>
                  <p:pic>
                    <p:nvPicPr>
                      <p:cNvPr id="0" name=""/>
                      <p:cNvPicPr/>
                      <p:nvPr/>
                    </p:nvPicPr>
                    <p:blipFill>
                      <a:blip r:embed="rId9"/>
                      <a:stretch>
                        <a:fillRect/>
                      </a:stretch>
                    </p:blipFill>
                    <p:spPr>
                      <a:xfrm>
                        <a:off x="1644451" y="3606172"/>
                        <a:ext cx="6002181" cy="2343108"/>
                      </a:xfrm>
                      <a:prstGeom prst="rect">
                        <a:avLst/>
                      </a:prstGeom>
                    </p:spPr>
                  </p:pic>
                </p:oleObj>
              </mc:Fallback>
            </mc:AlternateContent>
          </a:graphicData>
        </a:graphic>
      </p:graphicFrame>
      <p:sp>
        <p:nvSpPr>
          <p:cNvPr id="13" name="Rectángulo 12"/>
          <p:cNvSpPr/>
          <p:nvPr/>
        </p:nvSpPr>
        <p:spPr>
          <a:xfrm>
            <a:off x="1619672" y="3356992"/>
            <a:ext cx="6399584" cy="2862322"/>
          </a:xfrm>
          <a:prstGeom prst="rect">
            <a:avLst/>
          </a:prstGeom>
        </p:spPr>
        <p:txBody>
          <a:bodyPr wrap="square">
            <a:spAutoFit/>
          </a:bodyPr>
          <a:lstStyle/>
          <a:p>
            <a:r>
              <a:rPr lang="es-EC" sz="1200" dirty="0">
                <a:latin typeface="Arial" panose="020B0604020202020204" pitchFamily="34" charset="0"/>
                <a:ea typeface="Times New Roman" panose="02020603050405020304" pitchFamily="18" charset="0"/>
                <a:cs typeface="Times New Roman" panose="02020603050405020304" pitchFamily="18" charset="0"/>
              </a:rPr>
              <a:t>Tabla 3. Segmentación de las entidades del SFPS </a:t>
            </a:r>
            <a:endParaRPr lang="es-EC" sz="1200" dirty="0" smtClean="0">
              <a:latin typeface="Arial" panose="020B0604020202020204" pitchFamily="34" charset="0"/>
              <a:ea typeface="Times New Roman" panose="02020603050405020304" pitchFamily="18" charset="0"/>
              <a:cs typeface="Times New Roman" panose="02020603050405020304" pitchFamily="18" charset="0"/>
            </a:endParaRPr>
          </a:p>
          <a:p>
            <a:endParaRPr lang="es-EC" sz="1200" dirty="0" smtClean="0">
              <a:latin typeface="Arial" panose="020B0604020202020204" pitchFamily="34" charset="0"/>
              <a:ea typeface="Times New Roman" panose="02020603050405020304" pitchFamily="18" charset="0"/>
              <a:cs typeface="Times New Roman" panose="02020603050405020304" pitchFamily="18" charset="0"/>
            </a:endParaRPr>
          </a:p>
          <a:p>
            <a:endParaRPr lang="es-ES" sz="1200" dirty="0">
              <a:latin typeface="Arial" panose="020B0604020202020204" pitchFamily="34" charset="0"/>
              <a:ea typeface="Times New Roman" panose="02020603050405020304" pitchFamily="18" charset="0"/>
              <a:cs typeface="Times New Roman" panose="02020603050405020304" pitchFamily="18" charset="0"/>
            </a:endParaRPr>
          </a:p>
          <a:p>
            <a:endParaRPr lang="es-ES" sz="1200" dirty="0" smtClean="0">
              <a:latin typeface="Arial" panose="020B0604020202020204" pitchFamily="34" charset="0"/>
              <a:ea typeface="Times New Roman" panose="02020603050405020304" pitchFamily="18" charset="0"/>
              <a:cs typeface="Times New Roman" panose="02020603050405020304" pitchFamily="18" charset="0"/>
            </a:endParaRPr>
          </a:p>
          <a:p>
            <a:endParaRPr lang="es-ES" sz="1200" dirty="0">
              <a:latin typeface="Arial" panose="020B0604020202020204" pitchFamily="34" charset="0"/>
              <a:ea typeface="Times New Roman" panose="02020603050405020304" pitchFamily="18" charset="0"/>
              <a:cs typeface="Times New Roman" panose="02020603050405020304" pitchFamily="18" charset="0"/>
            </a:endParaRPr>
          </a:p>
          <a:p>
            <a:endParaRPr lang="es-ES" sz="1200" dirty="0" smtClean="0">
              <a:latin typeface="Arial" panose="020B0604020202020204" pitchFamily="34" charset="0"/>
              <a:ea typeface="Times New Roman" panose="02020603050405020304" pitchFamily="18" charset="0"/>
              <a:cs typeface="Times New Roman" panose="02020603050405020304" pitchFamily="18" charset="0"/>
            </a:endParaRPr>
          </a:p>
          <a:p>
            <a:endParaRPr lang="es-ES" sz="1200" dirty="0">
              <a:latin typeface="Arial" panose="020B0604020202020204" pitchFamily="34" charset="0"/>
              <a:ea typeface="Times New Roman" panose="02020603050405020304" pitchFamily="18" charset="0"/>
              <a:cs typeface="Times New Roman" panose="02020603050405020304" pitchFamily="18" charset="0"/>
            </a:endParaRPr>
          </a:p>
          <a:p>
            <a:endParaRPr lang="es-ES" sz="1200" dirty="0" smtClean="0">
              <a:latin typeface="Arial" panose="020B0604020202020204" pitchFamily="34" charset="0"/>
              <a:ea typeface="Times New Roman" panose="02020603050405020304" pitchFamily="18" charset="0"/>
              <a:cs typeface="Times New Roman" panose="02020603050405020304" pitchFamily="18" charset="0"/>
            </a:endParaRPr>
          </a:p>
          <a:p>
            <a:endParaRPr lang="es-ES" sz="1200" dirty="0">
              <a:latin typeface="Arial" panose="020B0604020202020204" pitchFamily="34" charset="0"/>
              <a:ea typeface="Times New Roman" panose="02020603050405020304" pitchFamily="18" charset="0"/>
              <a:cs typeface="Times New Roman" panose="02020603050405020304" pitchFamily="18" charset="0"/>
            </a:endParaRPr>
          </a:p>
          <a:p>
            <a:endParaRPr lang="es-ES" sz="1200" dirty="0" smtClean="0">
              <a:latin typeface="Arial" panose="020B0604020202020204" pitchFamily="34" charset="0"/>
              <a:ea typeface="Times New Roman" panose="02020603050405020304" pitchFamily="18" charset="0"/>
              <a:cs typeface="Times New Roman" panose="02020603050405020304" pitchFamily="18" charset="0"/>
            </a:endParaRPr>
          </a:p>
          <a:p>
            <a:endParaRPr lang="es-ES" sz="1200" dirty="0">
              <a:latin typeface="Arial" panose="020B0604020202020204" pitchFamily="34" charset="0"/>
              <a:ea typeface="Times New Roman" panose="02020603050405020304" pitchFamily="18" charset="0"/>
              <a:cs typeface="Times New Roman" panose="02020603050405020304" pitchFamily="18" charset="0"/>
            </a:endParaRPr>
          </a:p>
          <a:p>
            <a:endParaRPr lang="es-ES" sz="1200" dirty="0" smtClean="0">
              <a:latin typeface="Arial" panose="020B0604020202020204" pitchFamily="34" charset="0"/>
              <a:ea typeface="Times New Roman" panose="02020603050405020304" pitchFamily="18" charset="0"/>
              <a:cs typeface="Times New Roman" panose="02020603050405020304" pitchFamily="18" charset="0"/>
            </a:endParaRPr>
          </a:p>
          <a:p>
            <a:endParaRPr lang="es-EC" sz="1200" dirty="0">
              <a:latin typeface="Arial" panose="020B0604020202020204" pitchFamily="34" charset="0"/>
              <a:ea typeface="Times New Roman" panose="02020603050405020304" pitchFamily="18" charset="0"/>
              <a:cs typeface="Times New Roman" panose="02020603050405020304" pitchFamily="18" charset="0"/>
            </a:endParaRPr>
          </a:p>
          <a:p>
            <a:r>
              <a:rPr lang="es-EC" sz="1200" dirty="0">
                <a:latin typeface="Arial" panose="020B0604020202020204" pitchFamily="34" charset="0"/>
                <a:ea typeface="Times New Roman" panose="02020603050405020304" pitchFamily="18" charset="0"/>
                <a:cs typeface="Times New Roman" panose="02020603050405020304" pitchFamily="18" charset="0"/>
              </a:rPr>
              <a:t>Fuente: (Junta de </a:t>
            </a:r>
            <a:r>
              <a:rPr lang="es-EC" sz="1200" dirty="0" smtClean="0">
                <a:latin typeface="Arial" panose="020B0604020202020204" pitchFamily="34" charset="0"/>
                <a:ea typeface="Times New Roman" panose="02020603050405020304" pitchFamily="18" charset="0"/>
                <a:cs typeface="Times New Roman" panose="02020603050405020304" pitchFamily="18" charset="0"/>
              </a:rPr>
              <a:t>política </a:t>
            </a:r>
            <a:r>
              <a:rPr lang="es-EC" sz="1200" dirty="0">
                <a:latin typeface="Arial" panose="020B0604020202020204" pitchFamily="34" charset="0"/>
                <a:ea typeface="Times New Roman" panose="02020603050405020304" pitchFamily="18" charset="0"/>
                <a:cs typeface="Times New Roman" panose="02020603050405020304" pitchFamily="18" charset="0"/>
              </a:rPr>
              <a:t>y </a:t>
            </a:r>
            <a:r>
              <a:rPr lang="es-EC" sz="1200" dirty="0" smtClean="0">
                <a:latin typeface="Arial" panose="020B0604020202020204" pitchFamily="34" charset="0"/>
                <a:ea typeface="Times New Roman" panose="02020603050405020304" pitchFamily="18" charset="0"/>
                <a:cs typeface="Times New Roman" panose="02020603050405020304" pitchFamily="18" charset="0"/>
              </a:rPr>
              <a:t>regulación </a:t>
            </a:r>
            <a:r>
              <a:rPr lang="es-EC" sz="1200" dirty="0">
                <a:latin typeface="Arial" panose="020B0604020202020204" pitchFamily="34" charset="0"/>
                <a:ea typeface="Times New Roman" panose="02020603050405020304" pitchFamily="18" charset="0"/>
                <a:cs typeface="Times New Roman" panose="02020603050405020304" pitchFamily="18" charset="0"/>
              </a:rPr>
              <a:t>monetaria y financiera, 2015, pág. 1)</a:t>
            </a:r>
          </a:p>
          <a:p>
            <a:r>
              <a:rPr lang="es-EC" sz="1200" dirty="0">
                <a:latin typeface="Arial" panose="020B0604020202020204" pitchFamily="34" charset="0"/>
                <a:ea typeface="Times New Roman" panose="02020603050405020304" pitchFamily="18" charset="0"/>
                <a:cs typeface="Times New Roman" panose="02020603050405020304" pitchFamily="18" charset="0"/>
              </a:rPr>
              <a:t>Elaborado por: Autores </a:t>
            </a:r>
          </a:p>
        </p:txBody>
      </p:sp>
      <p:sp>
        <p:nvSpPr>
          <p:cNvPr id="14" name="CuadroTexto 13"/>
          <p:cNvSpPr txBox="1"/>
          <p:nvPr/>
        </p:nvSpPr>
        <p:spPr>
          <a:xfrm>
            <a:off x="8604448" y="6516052"/>
            <a:ext cx="648072" cy="369332"/>
          </a:xfrm>
          <a:prstGeom prst="rect">
            <a:avLst/>
          </a:prstGeom>
          <a:noFill/>
        </p:spPr>
        <p:txBody>
          <a:bodyPr wrap="square" rtlCol="0">
            <a:spAutoFit/>
          </a:bodyPr>
          <a:lstStyle/>
          <a:p>
            <a:r>
              <a:rPr lang="es-ES" dirty="0" smtClean="0"/>
              <a:t>LM</a:t>
            </a:r>
            <a:endParaRPr lang="es-EC" dirty="0"/>
          </a:p>
        </p:txBody>
      </p:sp>
    </p:spTree>
    <p:extLst>
      <p:ext uri="{BB962C8B-B14F-4D97-AF65-F5344CB8AC3E}">
        <p14:creationId xmlns:p14="http://schemas.microsoft.com/office/powerpoint/2010/main" val="2646031878"/>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1 Título"/>
          <p:cNvSpPr txBox="1">
            <a:spLocks/>
          </p:cNvSpPr>
          <p:nvPr/>
        </p:nvSpPr>
        <p:spPr>
          <a:xfrm>
            <a:off x="252028" y="257996"/>
            <a:ext cx="4391980" cy="692696"/>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3200" b="1" dirty="0" smtClean="0">
                <a:solidFill>
                  <a:schemeClr val="tx2"/>
                </a:solidFill>
                <a:latin typeface="Arial" panose="020B0604020202020204" pitchFamily="34" charset="0"/>
                <a:cs typeface="Arial" panose="020B0604020202020204" pitchFamily="34" charset="0"/>
              </a:rPr>
              <a:t>ENFOQUE Y TIPOLOGÍA</a:t>
            </a:r>
            <a:endParaRPr lang="es-VE" sz="3200" b="1" dirty="0">
              <a:solidFill>
                <a:schemeClr val="tx2"/>
              </a:solidFill>
              <a:latin typeface="Arial" panose="020B0604020202020204" pitchFamily="34" charset="0"/>
              <a:cs typeface="Arial" panose="020B0604020202020204" pitchFamily="34" charset="0"/>
            </a:endParaRPr>
          </a:p>
        </p:txBody>
      </p:sp>
      <p:graphicFrame>
        <p:nvGraphicFramePr>
          <p:cNvPr id="2" name="Diagrama 1"/>
          <p:cNvGraphicFramePr/>
          <p:nvPr>
            <p:extLst>
              <p:ext uri="{D42A27DB-BD31-4B8C-83A1-F6EECF244321}">
                <p14:modId xmlns:p14="http://schemas.microsoft.com/office/powerpoint/2010/main" val="892741346"/>
              </p:ext>
            </p:extLst>
          </p:nvPr>
        </p:nvGraphicFramePr>
        <p:xfrm>
          <a:off x="0" y="1916832"/>
          <a:ext cx="9144000" cy="3888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9860326"/>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635896" y="950692"/>
            <a:ext cx="6450013" cy="2831544"/>
          </a:xfrm>
          <a:prstGeom prst="rect">
            <a:avLst/>
          </a:prstGeom>
        </p:spPr>
        <p:txBody>
          <a:bodyPr wrap="square">
            <a:spAutoFit/>
          </a:bodyPr>
          <a:lstStyle/>
          <a:p>
            <a:pPr indent="288290" algn="just">
              <a:spcBef>
                <a:spcPts val="0"/>
              </a:spcBef>
              <a:spcAft>
                <a:spcPts val="1200"/>
              </a:spcAft>
            </a:pPr>
            <a:r>
              <a:rPr lang="es-EC" sz="1200" dirty="0">
                <a:latin typeface="Arial" panose="020B0604020202020204" pitchFamily="34" charset="0"/>
                <a:ea typeface="Times New Roman" panose="02020603050405020304" pitchFamily="18" charset="0"/>
                <a:cs typeface="Times New Roman" panose="02020603050405020304" pitchFamily="18" charset="0"/>
              </a:rPr>
              <a:t>Tabla 4. Número de cooperativas en el segmento </a:t>
            </a:r>
            <a:r>
              <a:rPr lang="es-EC" sz="1200" dirty="0" smtClean="0">
                <a:latin typeface="Arial" panose="020B0604020202020204" pitchFamily="34" charset="0"/>
                <a:ea typeface="Times New Roman" panose="02020603050405020304" pitchFamily="18" charset="0"/>
                <a:cs typeface="Times New Roman" panose="02020603050405020304" pitchFamily="18" charset="0"/>
              </a:rPr>
              <a:t>uno</a:t>
            </a:r>
            <a:endParaRPr lang="es-ES" sz="1200" dirty="0" smtClean="0">
              <a:latin typeface="Arial" panose="020B0604020202020204" pitchFamily="34" charset="0"/>
              <a:ea typeface="Times New Roman" panose="02020603050405020304" pitchFamily="18" charset="0"/>
              <a:cs typeface="Times New Roman" panose="02020603050405020304" pitchFamily="18" charset="0"/>
            </a:endParaRPr>
          </a:p>
          <a:p>
            <a:pPr indent="288290" algn="just">
              <a:spcBef>
                <a:spcPts val="0"/>
              </a:spcBef>
              <a:spcAft>
                <a:spcPts val="1200"/>
              </a:spcAft>
            </a:pPr>
            <a:endParaRPr lang="es-ES" sz="1200" dirty="0">
              <a:latin typeface="Arial" panose="020B0604020202020204" pitchFamily="34" charset="0"/>
              <a:ea typeface="Times New Roman" panose="02020603050405020304" pitchFamily="18" charset="0"/>
              <a:cs typeface="Times New Roman" panose="02020603050405020304" pitchFamily="18" charset="0"/>
            </a:endParaRPr>
          </a:p>
          <a:p>
            <a:pPr indent="288290" algn="just">
              <a:spcBef>
                <a:spcPts val="0"/>
              </a:spcBef>
              <a:spcAft>
                <a:spcPts val="1200"/>
              </a:spcAft>
            </a:pPr>
            <a:endParaRPr lang="es-EC" sz="1200" dirty="0" smtClean="0">
              <a:latin typeface="Arial" panose="020B0604020202020204" pitchFamily="34" charset="0"/>
              <a:ea typeface="Times New Roman" panose="02020603050405020304" pitchFamily="18" charset="0"/>
              <a:cs typeface="Times New Roman" panose="02020603050405020304" pitchFamily="18" charset="0"/>
            </a:endParaRPr>
          </a:p>
          <a:p>
            <a:pPr indent="288290" algn="just">
              <a:spcBef>
                <a:spcPts val="0"/>
              </a:spcBef>
              <a:spcAft>
                <a:spcPts val="1200"/>
              </a:spcAft>
            </a:pPr>
            <a:endParaRPr lang="es-ES" sz="1200" dirty="0">
              <a:latin typeface="Arial" panose="020B0604020202020204" pitchFamily="34" charset="0"/>
              <a:ea typeface="Times New Roman" panose="02020603050405020304" pitchFamily="18" charset="0"/>
              <a:cs typeface="Times New Roman" panose="02020603050405020304" pitchFamily="18" charset="0"/>
            </a:endParaRPr>
          </a:p>
          <a:p>
            <a:pPr indent="288290" algn="just">
              <a:spcBef>
                <a:spcPts val="0"/>
              </a:spcBef>
              <a:spcAft>
                <a:spcPts val="1200"/>
              </a:spcAft>
            </a:pPr>
            <a:endParaRPr lang="es-ES" sz="1200" dirty="0" smtClean="0">
              <a:latin typeface="Arial" panose="020B0604020202020204" pitchFamily="34" charset="0"/>
              <a:ea typeface="Times New Roman" panose="02020603050405020304" pitchFamily="18" charset="0"/>
              <a:cs typeface="Times New Roman" panose="02020603050405020304" pitchFamily="18" charset="0"/>
            </a:endParaRPr>
          </a:p>
          <a:p>
            <a:pPr indent="288290" algn="just">
              <a:spcBef>
                <a:spcPts val="0"/>
              </a:spcBef>
              <a:spcAft>
                <a:spcPts val="1200"/>
              </a:spcAft>
            </a:pPr>
            <a:endParaRPr lang="es-ES" sz="1200" dirty="0">
              <a:latin typeface="Arial" panose="020B0604020202020204" pitchFamily="34" charset="0"/>
              <a:ea typeface="Times New Roman" panose="02020603050405020304" pitchFamily="18" charset="0"/>
              <a:cs typeface="Times New Roman" panose="02020603050405020304" pitchFamily="18" charset="0"/>
            </a:endParaRPr>
          </a:p>
          <a:p>
            <a:pPr indent="288290" algn="just">
              <a:spcBef>
                <a:spcPts val="0"/>
              </a:spcBef>
              <a:spcAft>
                <a:spcPts val="1200"/>
              </a:spcAft>
            </a:pPr>
            <a:endParaRPr lang="es-EC" sz="1200" dirty="0">
              <a:latin typeface="Arial" panose="020B0604020202020204" pitchFamily="34" charset="0"/>
              <a:ea typeface="Times New Roman" panose="02020603050405020304" pitchFamily="18" charset="0"/>
              <a:cs typeface="Times New Roman" panose="02020603050405020304" pitchFamily="18" charset="0"/>
            </a:endParaRPr>
          </a:p>
          <a:p>
            <a:pPr indent="288290" algn="just">
              <a:spcBef>
                <a:spcPts val="0"/>
              </a:spcBef>
              <a:spcAft>
                <a:spcPts val="0"/>
              </a:spcAft>
            </a:pPr>
            <a:r>
              <a:rPr lang="es-EC" sz="1200" dirty="0">
                <a:latin typeface="Arial" panose="020B0604020202020204" pitchFamily="34" charset="0"/>
                <a:ea typeface="Times New Roman" panose="02020603050405020304" pitchFamily="18" charset="0"/>
                <a:cs typeface="Times New Roman" panose="02020603050405020304" pitchFamily="18" charset="0"/>
              </a:rPr>
              <a:t>Fuente: </a:t>
            </a:r>
            <a:r>
              <a:rPr lang="es-ES" sz="1200" dirty="0">
                <a:latin typeface="Arial" panose="020B0604020202020204" pitchFamily="34" charset="0"/>
                <a:ea typeface="Times New Roman" panose="02020603050405020304" pitchFamily="18" charset="0"/>
                <a:cs typeface="Times New Roman" panose="02020603050405020304" pitchFamily="18" charset="0"/>
              </a:rPr>
              <a:t>(Superintendencia de economía popular y solidaria, 2016, pág. </a:t>
            </a:r>
            <a:r>
              <a:rPr lang="es-ES" sz="1200" dirty="0" err="1">
                <a:latin typeface="Arial" panose="020B0604020202020204" pitchFamily="34" charset="0"/>
                <a:ea typeface="Times New Roman" panose="02020603050405020304" pitchFamily="18" charset="0"/>
                <a:cs typeface="Times New Roman" panose="02020603050405020304" pitchFamily="18" charset="0"/>
              </a:rPr>
              <a:t>n.f</a:t>
            </a:r>
            <a:r>
              <a:rPr lang="es-ES" sz="1200" dirty="0" smtClean="0">
                <a:latin typeface="Arial" panose="020B0604020202020204" pitchFamily="34" charset="0"/>
                <a:ea typeface="Times New Roman" panose="02020603050405020304" pitchFamily="18" charset="0"/>
                <a:cs typeface="Times New Roman" panose="02020603050405020304" pitchFamily="18" charset="0"/>
              </a:rPr>
              <a:t>.)</a:t>
            </a:r>
          </a:p>
          <a:p>
            <a:pPr indent="288290" algn="just">
              <a:spcBef>
                <a:spcPts val="0"/>
              </a:spcBef>
              <a:spcAft>
                <a:spcPts val="0"/>
              </a:spcAft>
            </a:pPr>
            <a:r>
              <a:rPr lang="es-EC" sz="1200" dirty="0" smtClean="0">
                <a:latin typeface="Arial" panose="020B0604020202020204" pitchFamily="34" charset="0"/>
                <a:ea typeface="Times New Roman" panose="02020603050405020304" pitchFamily="18" charset="0"/>
                <a:cs typeface="Times New Roman" panose="02020603050405020304" pitchFamily="18" charset="0"/>
              </a:rPr>
              <a:t>Elaborado </a:t>
            </a:r>
            <a:r>
              <a:rPr lang="es-EC" sz="1200" dirty="0">
                <a:latin typeface="Arial" panose="020B0604020202020204" pitchFamily="34" charset="0"/>
                <a:ea typeface="Times New Roman" panose="02020603050405020304" pitchFamily="18" charset="0"/>
                <a:cs typeface="Times New Roman" panose="02020603050405020304" pitchFamily="18" charset="0"/>
              </a:rPr>
              <a:t>por: Autores</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Título"/>
          <p:cNvSpPr txBox="1">
            <a:spLocks/>
          </p:cNvSpPr>
          <p:nvPr/>
        </p:nvSpPr>
        <p:spPr>
          <a:xfrm>
            <a:off x="252028" y="257996"/>
            <a:ext cx="4391980" cy="692696"/>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3200" b="1" dirty="0" smtClean="0">
                <a:solidFill>
                  <a:schemeClr val="tx2"/>
                </a:solidFill>
                <a:latin typeface="Arial" panose="020B0604020202020204" pitchFamily="34" charset="0"/>
                <a:cs typeface="Arial" panose="020B0604020202020204" pitchFamily="34" charset="0"/>
              </a:rPr>
              <a:t>MUESTRA E HIPÓTESIS</a:t>
            </a:r>
            <a:endParaRPr lang="es-VE" sz="3200" b="1" dirty="0">
              <a:solidFill>
                <a:schemeClr val="tx2"/>
              </a:solidFill>
              <a:latin typeface="Arial" panose="020B0604020202020204" pitchFamily="34" charset="0"/>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1715141747"/>
              </p:ext>
            </p:extLst>
          </p:nvPr>
        </p:nvGraphicFramePr>
        <p:xfrm>
          <a:off x="1763688" y="4365104"/>
          <a:ext cx="6096000" cy="2176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5" name="Rectángulo 4"/>
              <p:cNvSpPr/>
              <p:nvPr/>
            </p:nvSpPr>
            <p:spPr>
              <a:xfrm>
                <a:off x="395981" y="1302130"/>
                <a:ext cx="3140796" cy="7049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𝑁</m:t>
                          </m:r>
                          <m:r>
                            <a:rPr lang="es-EC" i="0">
                              <a:latin typeface="Cambria Math" panose="02040503050406030204" pitchFamily="18" charset="0"/>
                            </a:rPr>
                            <m:t>∗</m:t>
                          </m:r>
                          <m:sSubSup>
                            <m:sSubSupPr>
                              <m:ctrlPr>
                                <a:rPr lang="es-EC" i="1">
                                  <a:latin typeface="Cambria Math" panose="02040503050406030204" pitchFamily="18" charset="0"/>
                                </a:rPr>
                              </m:ctrlPr>
                            </m:sSubSupPr>
                            <m:e>
                              <m:r>
                                <a:rPr lang="es-EC" i="1">
                                  <a:latin typeface="Cambria Math" panose="02040503050406030204" pitchFamily="18" charset="0"/>
                                </a:rPr>
                                <m:t>𝑍</m:t>
                              </m:r>
                            </m:e>
                            <m:sub>
                              <m:r>
                                <a:rPr lang="es-EC" i="1">
                                  <a:latin typeface="Cambria Math" panose="02040503050406030204" pitchFamily="18" charset="0"/>
                                </a:rPr>
                                <m:t>𝑎</m:t>
                              </m:r>
                            </m:sub>
                            <m:sup>
                              <m:r>
                                <a:rPr lang="es-EC" i="0">
                                  <a:latin typeface="Cambria Math" panose="02040503050406030204" pitchFamily="18" charset="0"/>
                                </a:rPr>
                                <m:t>2</m:t>
                              </m:r>
                            </m:sup>
                          </m:sSubSup>
                          <m:r>
                            <a:rPr lang="es-EC" i="0">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num>
                        <m:den>
                          <m:sSup>
                            <m:sSupPr>
                              <m:ctrlPr>
                                <a:rPr lang="es-EC" i="1">
                                  <a:latin typeface="Cambria Math" panose="02040503050406030204" pitchFamily="18" charset="0"/>
                                </a:rPr>
                              </m:ctrlPr>
                            </m:sSupPr>
                            <m:e>
                              <m:r>
                                <a:rPr lang="es-EC" i="1">
                                  <a:latin typeface="Cambria Math" panose="02040503050406030204" pitchFamily="18" charset="0"/>
                                </a:rPr>
                                <m:t>𝑑</m:t>
                              </m:r>
                            </m:e>
                            <m:sup>
                              <m:r>
                                <a:rPr lang="es-EC" i="0">
                                  <a:latin typeface="Cambria Math" panose="02040503050406030204" pitchFamily="18" charset="0"/>
                                </a:rPr>
                                <m:t>2</m:t>
                              </m:r>
                            </m:sup>
                          </m:sSup>
                          <m:r>
                            <a:rPr lang="es-EC" i="0">
                              <a:latin typeface="Cambria Math" panose="02040503050406030204" pitchFamily="18" charset="0"/>
                            </a:rPr>
                            <m:t>∗</m:t>
                          </m:r>
                          <m:d>
                            <m:dPr>
                              <m:ctrlPr>
                                <a:rPr lang="es-EC" i="1">
                                  <a:latin typeface="Cambria Math" panose="02040503050406030204" pitchFamily="18" charset="0"/>
                                </a:rPr>
                              </m:ctrlPr>
                            </m:dPr>
                            <m:e>
                              <m:r>
                                <a:rPr lang="es-EC" i="1">
                                  <a:latin typeface="Cambria Math" panose="02040503050406030204" pitchFamily="18" charset="0"/>
                                </a:rPr>
                                <m:t>𝑁</m:t>
                              </m:r>
                              <m:r>
                                <a:rPr lang="es-EC" i="0">
                                  <a:latin typeface="Cambria Math" panose="02040503050406030204" pitchFamily="18" charset="0"/>
                                </a:rPr>
                                <m:t>−1</m:t>
                              </m:r>
                            </m:e>
                          </m:d>
                          <m:r>
                            <a:rPr lang="es-EC" i="0">
                              <a:latin typeface="Cambria Math" panose="02040503050406030204" pitchFamily="18" charset="0"/>
                            </a:rPr>
                            <m:t>+</m:t>
                          </m:r>
                          <m:sSubSup>
                            <m:sSubSupPr>
                              <m:ctrlPr>
                                <a:rPr lang="es-EC" i="1">
                                  <a:latin typeface="Cambria Math" panose="02040503050406030204" pitchFamily="18" charset="0"/>
                                </a:rPr>
                              </m:ctrlPr>
                            </m:sSubSupPr>
                            <m:e>
                              <m:r>
                                <a:rPr lang="es-EC" i="1">
                                  <a:latin typeface="Cambria Math" panose="02040503050406030204" pitchFamily="18" charset="0"/>
                                </a:rPr>
                                <m:t>𝑍</m:t>
                              </m:r>
                            </m:e>
                            <m:sub>
                              <m:r>
                                <a:rPr lang="es-EC" i="1">
                                  <a:latin typeface="Cambria Math" panose="02040503050406030204" pitchFamily="18" charset="0"/>
                                </a:rPr>
                                <m:t>𝑎</m:t>
                              </m:r>
                            </m:sub>
                            <m:sup>
                              <m:r>
                                <a:rPr lang="es-EC" i="0">
                                  <a:latin typeface="Cambria Math" panose="02040503050406030204" pitchFamily="18" charset="0"/>
                                </a:rPr>
                                <m:t>2</m:t>
                              </m:r>
                            </m:sup>
                          </m:sSubSup>
                          <m:r>
                            <a:rPr lang="es-EC" i="0">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den>
                      </m:f>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395981" y="1302130"/>
                <a:ext cx="3140796" cy="704937"/>
              </a:xfrm>
              <a:prstGeom prst="rect">
                <a:avLst/>
              </a:prstGeom>
              <a:blipFill rotWithShape="0">
                <a:blip r:embed="rId9"/>
                <a:stretch>
                  <a:fillRect/>
                </a:stretch>
              </a:blipFill>
            </p:spPr>
            <p:txBody>
              <a:bodyPr/>
              <a:lstStyle/>
              <a:p>
                <a:r>
                  <a:rPr lang="es-EC">
                    <a:noFill/>
                  </a:rPr>
                  <a:t> </a:t>
                </a:r>
              </a:p>
            </p:txBody>
          </p:sp>
        </mc:Fallback>
      </mc:AlternateContent>
      <p:graphicFrame>
        <p:nvGraphicFramePr>
          <p:cNvPr id="6" name="Objeto 5"/>
          <p:cNvGraphicFramePr>
            <a:graphicFrameLocks noChangeAspect="1"/>
          </p:cNvGraphicFramePr>
          <p:nvPr>
            <p:extLst>
              <p:ext uri="{D42A27DB-BD31-4B8C-83A1-F6EECF244321}">
                <p14:modId xmlns:p14="http://schemas.microsoft.com/office/powerpoint/2010/main" val="2557689503"/>
              </p:ext>
            </p:extLst>
          </p:nvPr>
        </p:nvGraphicFramePr>
        <p:xfrm>
          <a:off x="3995738" y="1266825"/>
          <a:ext cx="4529137" cy="2335213"/>
        </p:xfrm>
        <a:graphic>
          <a:graphicData uri="http://schemas.openxmlformats.org/presentationml/2006/ole">
            <mc:AlternateContent xmlns:mc="http://schemas.openxmlformats.org/markup-compatibility/2006">
              <mc:Choice xmlns:v="urn:schemas-microsoft-com:vml" Requires="v">
                <p:oleObj spid="_x0000_s30774" name="Documento" r:id="rId11" imgW="4902572" imgH="2696725" progId="Word.Document.12">
                  <p:embed/>
                </p:oleObj>
              </mc:Choice>
              <mc:Fallback>
                <p:oleObj name="Documento" r:id="rId11" imgW="4902572" imgH="2696725" progId="Word.Document.12">
                  <p:embed/>
                  <p:pic>
                    <p:nvPicPr>
                      <p:cNvPr id="0" name=""/>
                      <p:cNvPicPr/>
                      <p:nvPr/>
                    </p:nvPicPr>
                    <p:blipFill>
                      <a:blip r:embed="rId12"/>
                      <a:stretch>
                        <a:fillRect/>
                      </a:stretch>
                    </p:blipFill>
                    <p:spPr>
                      <a:xfrm>
                        <a:off x="3995738" y="1266825"/>
                        <a:ext cx="4529137" cy="2335213"/>
                      </a:xfrm>
                      <a:prstGeom prst="rect">
                        <a:avLst/>
                      </a:prstGeom>
                    </p:spPr>
                  </p:pic>
                </p:oleObj>
              </mc:Fallback>
            </mc:AlternateContent>
          </a:graphicData>
        </a:graphic>
      </p:graphicFrame>
      <p:sp>
        <p:nvSpPr>
          <p:cNvPr id="13" name="AutoShape 4" descr="Resultado de imagen para cooperativa andalucia"/>
          <p:cNvSpPr>
            <a:spLocks noChangeAspect="1" noChangeArrowheads="1"/>
          </p:cNvSpPr>
          <p:nvPr/>
        </p:nvSpPr>
        <p:spPr bwMode="auto">
          <a:xfrm>
            <a:off x="971600" y="40050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5" name="Imagen 14"/>
          <p:cNvPicPr>
            <a:picLocks noChangeAspect="1"/>
          </p:cNvPicPr>
          <p:nvPr/>
        </p:nvPicPr>
        <p:blipFill rotWithShape="1">
          <a:blip r:embed="rId13"/>
          <a:srcRect l="21225" t="10671" r="18609" b="23780"/>
          <a:stretch/>
        </p:blipFill>
        <p:spPr>
          <a:xfrm>
            <a:off x="7230478" y="3845748"/>
            <a:ext cx="1656184" cy="1080120"/>
          </a:xfrm>
          <a:prstGeom prst="rect">
            <a:avLst/>
          </a:prstGeom>
        </p:spPr>
      </p:pic>
      <p:pic>
        <p:nvPicPr>
          <p:cNvPr id="30728" name="Picture 8" descr="Resultado de imagen para cooperativa de ahorro y credito 29 de octubr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9158" y="4925868"/>
            <a:ext cx="2140594"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735" name="Picture 15" descr="Resultado de imagen para cooperativa de ahorro y credito atuntaqui"/>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13168" y="5298100"/>
            <a:ext cx="1573494" cy="1331851"/>
          </a:xfrm>
          <a:prstGeom prst="rect">
            <a:avLst/>
          </a:prstGeom>
          <a:noFill/>
          <a:extLst>
            <a:ext uri="{909E8E84-426E-40DD-AFC4-6F175D3DCCD1}">
              <a14:hiddenFill xmlns:a14="http://schemas.microsoft.com/office/drawing/2010/main">
                <a:solidFill>
                  <a:srgbClr val="FFFFFF"/>
                </a:solidFill>
              </a14:hiddenFill>
            </a:ext>
          </a:extLst>
        </p:spPr>
      </p:pic>
      <p:pic>
        <p:nvPicPr>
          <p:cNvPr id="30737" name="Picture 17" descr="Resultado de imagen para cooperativa de ahorro y credito TULCAN PNG"/>
          <p:cNvPicPr>
            <a:picLocks noChangeAspect="1" noChangeArrowheads="1"/>
          </p:cNvPicPr>
          <p:nvPr/>
        </p:nvPicPr>
        <p:blipFill rotWithShape="1">
          <a:blip r:embed="rId16">
            <a:extLst>
              <a:ext uri="{28A0092B-C50C-407E-A947-70E740481C1C}">
                <a14:useLocalDpi xmlns:a14="http://schemas.microsoft.com/office/drawing/2010/main" val="0"/>
              </a:ext>
            </a:extLst>
          </a:blip>
          <a:srcRect l="1671" t="2820" r="3131" b="7406"/>
          <a:stretch/>
        </p:blipFill>
        <p:spPr bwMode="auto">
          <a:xfrm>
            <a:off x="279417" y="3234339"/>
            <a:ext cx="244827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17"/>
          <a:stretch>
            <a:fillRect/>
          </a:stretch>
        </p:blipFill>
        <p:spPr>
          <a:xfrm>
            <a:off x="1342158" y="2123669"/>
            <a:ext cx="2095500" cy="1428750"/>
          </a:xfrm>
          <a:prstGeom prst="rect">
            <a:avLst/>
          </a:prstGeom>
        </p:spPr>
      </p:pic>
      <p:sp>
        <p:nvSpPr>
          <p:cNvPr id="14" name="CuadroTexto 13"/>
          <p:cNvSpPr txBox="1"/>
          <p:nvPr/>
        </p:nvSpPr>
        <p:spPr>
          <a:xfrm>
            <a:off x="8604448" y="6516052"/>
            <a:ext cx="648072" cy="369332"/>
          </a:xfrm>
          <a:prstGeom prst="rect">
            <a:avLst/>
          </a:prstGeom>
          <a:noFill/>
        </p:spPr>
        <p:txBody>
          <a:bodyPr wrap="square" rtlCol="0">
            <a:spAutoFit/>
          </a:bodyPr>
          <a:lstStyle/>
          <a:p>
            <a:r>
              <a:rPr lang="es-ES" dirty="0" smtClean="0"/>
              <a:t>LM</a:t>
            </a:r>
            <a:endParaRPr lang="es-EC" dirty="0"/>
          </a:p>
        </p:txBody>
      </p:sp>
    </p:spTree>
    <p:extLst>
      <p:ext uri="{BB962C8B-B14F-4D97-AF65-F5344CB8AC3E}">
        <p14:creationId xmlns:p14="http://schemas.microsoft.com/office/powerpoint/2010/main" val="3979495416"/>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 Título"/>
          <p:cNvSpPr txBox="1">
            <a:spLocks/>
          </p:cNvSpPr>
          <p:nvPr/>
        </p:nvSpPr>
        <p:spPr>
          <a:xfrm>
            <a:off x="252028" y="257996"/>
            <a:ext cx="2411760"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3200" b="1" dirty="0" smtClean="0">
                <a:solidFill>
                  <a:schemeClr val="tx2"/>
                </a:solidFill>
                <a:latin typeface="Arial" panose="020B0604020202020204" pitchFamily="34" charset="0"/>
                <a:cs typeface="Arial" panose="020B0604020202020204" pitchFamily="34" charset="0"/>
              </a:rPr>
              <a:t>MÉTODO</a:t>
            </a:r>
            <a:endParaRPr lang="es-VE" sz="3200" b="1" dirty="0">
              <a:solidFill>
                <a:schemeClr val="tx2"/>
              </a:solidFill>
              <a:latin typeface="Arial" panose="020B0604020202020204" pitchFamily="34" charset="0"/>
              <a:cs typeface="Arial" panose="020B0604020202020204" pitchFamily="34" charset="0"/>
            </a:endParaRPr>
          </a:p>
        </p:txBody>
      </p:sp>
      <p:graphicFrame>
        <p:nvGraphicFramePr>
          <p:cNvPr id="2" name="Diagrama 1"/>
          <p:cNvGraphicFramePr/>
          <p:nvPr>
            <p:extLst>
              <p:ext uri="{D42A27DB-BD31-4B8C-83A1-F6EECF244321}">
                <p14:modId xmlns:p14="http://schemas.microsoft.com/office/powerpoint/2010/main" val="2328122114"/>
              </p:ext>
            </p:extLst>
          </p:nvPr>
        </p:nvGraphicFramePr>
        <p:xfrm>
          <a:off x="0" y="168262"/>
          <a:ext cx="915752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Estrella de 10 puntas 9"/>
          <p:cNvSpPr/>
          <p:nvPr/>
        </p:nvSpPr>
        <p:spPr>
          <a:xfrm>
            <a:off x="971600" y="4365104"/>
            <a:ext cx="1368152" cy="1368152"/>
          </a:xfrm>
          <a:prstGeom prst="star1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3600" dirty="0" smtClean="0"/>
              <a:t>1</a:t>
            </a:r>
            <a:endParaRPr lang="es-EC" sz="3600" dirty="0"/>
          </a:p>
        </p:txBody>
      </p:sp>
      <p:sp>
        <p:nvSpPr>
          <p:cNvPr id="13" name="Estrella de 10 puntas 12"/>
          <p:cNvSpPr/>
          <p:nvPr/>
        </p:nvSpPr>
        <p:spPr>
          <a:xfrm>
            <a:off x="3730027" y="4365104"/>
            <a:ext cx="1368152" cy="1368152"/>
          </a:xfrm>
          <a:prstGeom prst="star1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3600" dirty="0" smtClean="0"/>
              <a:t>2</a:t>
            </a:r>
            <a:endParaRPr lang="es-EC" sz="3600" dirty="0"/>
          </a:p>
        </p:txBody>
      </p:sp>
      <p:sp>
        <p:nvSpPr>
          <p:cNvPr id="14" name="Estrella de 10 puntas 13"/>
          <p:cNvSpPr/>
          <p:nvPr/>
        </p:nvSpPr>
        <p:spPr>
          <a:xfrm>
            <a:off x="6300192" y="4365104"/>
            <a:ext cx="1368152" cy="1543980"/>
          </a:xfrm>
          <a:prstGeom prst="star10">
            <a:avLst/>
          </a:prstGeom>
        </p:spPr>
        <p:style>
          <a:lnRef idx="1">
            <a:schemeClr val="dk1"/>
          </a:lnRef>
          <a:fillRef idx="3">
            <a:schemeClr val="dk1"/>
          </a:fillRef>
          <a:effectRef idx="2">
            <a:schemeClr val="dk1"/>
          </a:effectRef>
          <a:fontRef idx="minor">
            <a:schemeClr val="lt1"/>
          </a:fontRef>
        </p:style>
        <p:txBody>
          <a:bodyPr rtlCol="0" anchor="ctr"/>
          <a:lstStyle/>
          <a:p>
            <a:pPr algn="ctr"/>
            <a:r>
              <a:rPr lang="es-ES" sz="3600" dirty="0"/>
              <a:t>3</a:t>
            </a:r>
            <a:endParaRPr lang="es-EC" sz="3600" dirty="0"/>
          </a:p>
        </p:txBody>
      </p:sp>
    </p:spTree>
    <p:extLst>
      <p:ext uri="{BB962C8B-B14F-4D97-AF65-F5344CB8AC3E}">
        <p14:creationId xmlns:p14="http://schemas.microsoft.com/office/powerpoint/2010/main" val="37545817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to 4"/>
          <p:cNvGraphicFramePr>
            <a:graphicFrameLocks noChangeAspect="1"/>
          </p:cNvGraphicFramePr>
          <p:nvPr>
            <p:extLst>
              <p:ext uri="{D42A27DB-BD31-4B8C-83A1-F6EECF244321}">
                <p14:modId xmlns:p14="http://schemas.microsoft.com/office/powerpoint/2010/main" val="790089745"/>
              </p:ext>
            </p:extLst>
          </p:nvPr>
        </p:nvGraphicFramePr>
        <p:xfrm>
          <a:off x="2267744" y="1268760"/>
          <a:ext cx="3883025" cy="1704975"/>
        </p:xfrm>
        <a:graphic>
          <a:graphicData uri="http://schemas.openxmlformats.org/presentationml/2006/ole">
            <mc:AlternateContent xmlns:mc="http://schemas.openxmlformats.org/markup-compatibility/2006">
              <mc:Choice xmlns:v="urn:schemas-microsoft-com:vml" Requires="v">
                <p:oleObj spid="_x0000_s28764" name="Hoja de cálculo" r:id="rId6" imgW="3028777" imgH="1704778" progId="Excel.Sheet.12">
                  <p:embed/>
                </p:oleObj>
              </mc:Choice>
              <mc:Fallback>
                <p:oleObj name="Hoja de cálculo" r:id="rId6" imgW="3028777" imgH="1704778" progId="Excel.Sheet.12">
                  <p:embed/>
                  <p:pic>
                    <p:nvPicPr>
                      <p:cNvPr id="0" name=""/>
                      <p:cNvPicPr/>
                      <p:nvPr/>
                    </p:nvPicPr>
                    <p:blipFill>
                      <a:blip r:embed="rId7"/>
                      <a:stretch>
                        <a:fillRect/>
                      </a:stretch>
                    </p:blipFill>
                    <p:spPr>
                      <a:xfrm>
                        <a:off x="2267744" y="1268760"/>
                        <a:ext cx="3883025" cy="1704975"/>
                      </a:xfrm>
                      <a:prstGeom prst="rect">
                        <a:avLst/>
                      </a:prstGeom>
                    </p:spPr>
                  </p:pic>
                </p:oleObj>
              </mc:Fallback>
            </mc:AlternateContent>
          </a:graphicData>
        </a:graphic>
      </p:graphicFrame>
      <p:graphicFrame>
        <p:nvGraphicFramePr>
          <p:cNvPr id="10" name="Objeto 9"/>
          <p:cNvGraphicFramePr>
            <a:graphicFrameLocks noChangeAspect="1"/>
          </p:cNvGraphicFramePr>
          <p:nvPr>
            <p:extLst>
              <p:ext uri="{D42A27DB-BD31-4B8C-83A1-F6EECF244321}">
                <p14:modId xmlns:p14="http://schemas.microsoft.com/office/powerpoint/2010/main" val="2256847888"/>
              </p:ext>
            </p:extLst>
          </p:nvPr>
        </p:nvGraphicFramePr>
        <p:xfrm>
          <a:off x="1457908" y="3550131"/>
          <a:ext cx="6810870" cy="2950893"/>
        </p:xfrm>
        <a:graphic>
          <a:graphicData uri="http://schemas.openxmlformats.org/presentationml/2006/ole">
            <mc:AlternateContent xmlns:mc="http://schemas.openxmlformats.org/markup-compatibility/2006">
              <mc:Choice xmlns:v="urn:schemas-microsoft-com:vml" Requires="v">
                <p:oleObj spid="_x0000_s28765" name="Documento" r:id="rId9" imgW="5221804" imgH="2262277" progId="Word.Document.12">
                  <p:embed/>
                </p:oleObj>
              </mc:Choice>
              <mc:Fallback>
                <p:oleObj name="Documento" r:id="rId9" imgW="5221804" imgH="2262277" progId="Word.Document.12">
                  <p:embed/>
                  <p:pic>
                    <p:nvPicPr>
                      <p:cNvPr id="0" name=""/>
                      <p:cNvPicPr/>
                      <p:nvPr/>
                    </p:nvPicPr>
                    <p:blipFill>
                      <a:blip r:embed="rId10"/>
                      <a:stretch>
                        <a:fillRect/>
                      </a:stretch>
                    </p:blipFill>
                    <p:spPr>
                      <a:xfrm>
                        <a:off x="1457908" y="3550131"/>
                        <a:ext cx="6810870" cy="2950893"/>
                      </a:xfrm>
                      <a:prstGeom prst="rect">
                        <a:avLst/>
                      </a:prstGeom>
                    </p:spPr>
                  </p:pic>
                </p:oleObj>
              </mc:Fallback>
            </mc:AlternateContent>
          </a:graphicData>
        </a:graphic>
      </p:graphicFrame>
      <p:pic>
        <p:nvPicPr>
          <p:cNvPr id="28675" name="Picture 3" descr="Resultado de imagen para BOTON PNG">
            <a:hlinkClick r:id="rId11" action="ppaction://hlinkfi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44380" y="1629132"/>
            <a:ext cx="2122209" cy="1591657"/>
          </a:xfrm>
          <a:prstGeom prst="rect">
            <a:avLst/>
          </a:prstGeom>
          <a:noFill/>
          <a:extLst>
            <a:ext uri="{909E8E84-426E-40DD-AFC4-6F175D3DCCD1}">
              <a14:hiddenFill xmlns:a14="http://schemas.microsoft.com/office/drawing/2010/main">
                <a:solidFill>
                  <a:srgbClr val="FFFFFF"/>
                </a:solidFill>
              </a14:hiddenFill>
            </a:ext>
          </a:extLst>
        </p:spPr>
      </p:pic>
      <p:sp>
        <p:nvSpPr>
          <p:cNvPr id="15" name="1 Título"/>
          <p:cNvSpPr txBox="1">
            <a:spLocks/>
          </p:cNvSpPr>
          <p:nvPr/>
        </p:nvSpPr>
        <p:spPr>
          <a:xfrm>
            <a:off x="252028" y="257996"/>
            <a:ext cx="2411760" cy="692696"/>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3200" b="1" dirty="0" smtClean="0">
                <a:solidFill>
                  <a:schemeClr val="tx2"/>
                </a:solidFill>
                <a:latin typeface="Arial" panose="020B0604020202020204" pitchFamily="34" charset="0"/>
                <a:cs typeface="Arial" panose="020B0604020202020204" pitchFamily="34" charset="0"/>
              </a:rPr>
              <a:t>VALIDACIÓN</a:t>
            </a:r>
            <a:endParaRPr lang="es-VE" sz="3200" b="1" dirty="0">
              <a:solidFill>
                <a:schemeClr val="tx2"/>
              </a:solidFill>
              <a:latin typeface="Arial" panose="020B0604020202020204" pitchFamily="34" charset="0"/>
              <a:cs typeface="Arial" panose="020B0604020202020204" pitchFamily="34" charset="0"/>
            </a:endParaRPr>
          </a:p>
        </p:txBody>
      </p:sp>
      <p:sp>
        <p:nvSpPr>
          <p:cNvPr id="7" name="CuadroTexto 6"/>
          <p:cNvSpPr txBox="1"/>
          <p:nvPr/>
        </p:nvSpPr>
        <p:spPr>
          <a:xfrm>
            <a:off x="8604448" y="6516052"/>
            <a:ext cx="648072" cy="369332"/>
          </a:xfrm>
          <a:prstGeom prst="rect">
            <a:avLst/>
          </a:prstGeom>
          <a:noFill/>
        </p:spPr>
        <p:txBody>
          <a:bodyPr wrap="square" rtlCol="0">
            <a:spAutoFit/>
          </a:bodyPr>
          <a:lstStyle/>
          <a:p>
            <a:r>
              <a:rPr lang="es-ES" dirty="0" smtClean="0"/>
              <a:t>LM</a:t>
            </a:r>
            <a:endParaRPr lang="es-EC" dirty="0"/>
          </a:p>
        </p:txBody>
      </p:sp>
      <p:sp>
        <p:nvSpPr>
          <p:cNvPr id="9" name="CuadroTexto 8"/>
          <p:cNvSpPr txBox="1"/>
          <p:nvPr/>
        </p:nvSpPr>
        <p:spPr>
          <a:xfrm>
            <a:off x="49526" y="6488668"/>
            <a:ext cx="648072" cy="369332"/>
          </a:xfrm>
          <a:prstGeom prst="rect">
            <a:avLst/>
          </a:prstGeom>
          <a:noFill/>
        </p:spPr>
        <p:txBody>
          <a:bodyPr wrap="square" rtlCol="0">
            <a:spAutoFit/>
          </a:bodyPr>
          <a:lstStyle/>
          <a:p>
            <a:r>
              <a:rPr lang="es-ES" dirty="0" smtClean="0"/>
              <a:t>DV</a:t>
            </a:r>
            <a:endParaRPr lang="es-EC" dirty="0"/>
          </a:p>
        </p:txBody>
      </p:sp>
    </p:spTree>
    <p:extLst>
      <p:ext uri="{BB962C8B-B14F-4D97-AF65-F5344CB8AC3E}">
        <p14:creationId xmlns:p14="http://schemas.microsoft.com/office/powerpoint/2010/main" val="22731910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to 2"/>
          <p:cNvGraphicFramePr>
            <a:graphicFrameLocks noChangeAspect="1"/>
          </p:cNvGraphicFramePr>
          <p:nvPr>
            <p:extLst>
              <p:ext uri="{D42A27DB-BD31-4B8C-83A1-F6EECF244321}">
                <p14:modId xmlns:p14="http://schemas.microsoft.com/office/powerpoint/2010/main" val="1799742985"/>
              </p:ext>
            </p:extLst>
          </p:nvPr>
        </p:nvGraphicFramePr>
        <p:xfrm>
          <a:off x="2721272" y="1628799"/>
          <a:ext cx="5398440" cy="3240361"/>
        </p:xfrm>
        <a:graphic>
          <a:graphicData uri="http://schemas.openxmlformats.org/presentationml/2006/ole">
            <mc:AlternateContent xmlns:mc="http://schemas.openxmlformats.org/markup-compatibility/2006">
              <mc:Choice xmlns:v="urn:schemas-microsoft-com:vml" Requires="v">
                <p:oleObj spid="_x0000_s27695" name="Documento" r:id="rId7" imgW="4022163" imgH="2731294" progId="Word.Document.12">
                  <p:embed/>
                </p:oleObj>
              </mc:Choice>
              <mc:Fallback>
                <p:oleObj name="Documento" r:id="rId7" imgW="4022163" imgH="2731294" progId="Word.Document.12">
                  <p:embed/>
                  <p:pic>
                    <p:nvPicPr>
                      <p:cNvPr id="0" name=""/>
                      <p:cNvPicPr/>
                      <p:nvPr/>
                    </p:nvPicPr>
                    <p:blipFill>
                      <a:blip r:embed="rId8"/>
                      <a:stretch>
                        <a:fillRect/>
                      </a:stretch>
                    </p:blipFill>
                    <p:spPr>
                      <a:xfrm>
                        <a:off x="2721272" y="1628799"/>
                        <a:ext cx="5398440" cy="3240361"/>
                      </a:xfrm>
                      <a:prstGeom prst="rect">
                        <a:avLst/>
                      </a:prstGeom>
                    </p:spPr>
                  </p:pic>
                </p:oleObj>
              </mc:Fallback>
            </mc:AlternateContent>
          </a:graphicData>
        </a:graphic>
      </p:graphicFrame>
      <p:sp>
        <p:nvSpPr>
          <p:cNvPr id="13" name="1 Título"/>
          <p:cNvSpPr txBox="1">
            <a:spLocks/>
          </p:cNvSpPr>
          <p:nvPr/>
        </p:nvSpPr>
        <p:spPr>
          <a:xfrm>
            <a:off x="252028" y="257996"/>
            <a:ext cx="2411760" cy="692696"/>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MX" sz="3200" b="1" dirty="0" smtClean="0">
                <a:solidFill>
                  <a:schemeClr val="tx2"/>
                </a:solidFill>
                <a:latin typeface="Arial" panose="020B0604020202020204" pitchFamily="34" charset="0"/>
                <a:cs typeface="Arial" panose="020B0604020202020204" pitchFamily="34" charset="0"/>
              </a:rPr>
              <a:t>RESULTADOS</a:t>
            </a:r>
            <a:endParaRPr lang="es-VE" sz="3200" b="1" dirty="0">
              <a:solidFill>
                <a:schemeClr val="tx2"/>
              </a:solidFill>
              <a:latin typeface="Arial" panose="020B0604020202020204" pitchFamily="34" charset="0"/>
              <a:cs typeface="Arial" panose="020B0604020202020204" pitchFamily="34" charset="0"/>
            </a:endParaRPr>
          </a:p>
        </p:txBody>
      </p:sp>
      <p:sp>
        <p:nvSpPr>
          <p:cNvPr id="4" name="Rectángulo 3"/>
          <p:cNvSpPr/>
          <p:nvPr/>
        </p:nvSpPr>
        <p:spPr>
          <a:xfrm>
            <a:off x="2339752" y="1244079"/>
            <a:ext cx="4572000" cy="3488134"/>
          </a:xfrm>
          <a:prstGeom prst="rect">
            <a:avLst/>
          </a:prstGeom>
        </p:spPr>
        <p:txBody>
          <a:bodyPr>
            <a:spAutoFit/>
          </a:bodyPr>
          <a:lstStyle/>
          <a:p>
            <a:pPr indent="288290" algn="just">
              <a:spcBef>
                <a:spcPts val="2000"/>
              </a:spcBef>
              <a:spcAft>
                <a:spcPts val="1200"/>
              </a:spcAft>
            </a:pPr>
            <a:r>
              <a:rPr lang="es-EC" sz="1200" dirty="0">
                <a:latin typeface="Arial" panose="020B0604020202020204" pitchFamily="34" charset="0"/>
                <a:ea typeface="Times New Roman" panose="02020603050405020304" pitchFamily="18" charset="0"/>
                <a:cs typeface="Times New Roman" panose="02020603050405020304" pitchFamily="18" charset="0"/>
              </a:rPr>
              <a:t>Tabla 6. Cálculos de la variables (5) de gobierno </a:t>
            </a:r>
            <a:r>
              <a:rPr lang="es-EC" sz="1200" dirty="0" smtClean="0">
                <a:latin typeface="Arial" panose="020B0604020202020204" pitchFamily="34" charset="0"/>
                <a:ea typeface="Times New Roman" panose="02020603050405020304" pitchFamily="18" charset="0"/>
                <a:cs typeface="Times New Roman" panose="02020603050405020304" pitchFamily="18" charset="0"/>
              </a:rPr>
              <a:t>corporativo</a:t>
            </a:r>
          </a:p>
          <a:p>
            <a:pPr indent="288290" algn="just">
              <a:spcBef>
                <a:spcPts val="2000"/>
              </a:spcBef>
              <a:spcAft>
                <a:spcPts val="1200"/>
              </a:spcAft>
            </a:pPr>
            <a:endParaRPr lang="es-ES" sz="1200" dirty="0">
              <a:latin typeface="Arial" panose="020B0604020202020204" pitchFamily="34" charset="0"/>
              <a:ea typeface="Times New Roman" panose="02020603050405020304" pitchFamily="18" charset="0"/>
              <a:cs typeface="Times New Roman" panose="02020603050405020304" pitchFamily="18" charset="0"/>
            </a:endParaRPr>
          </a:p>
          <a:p>
            <a:pPr indent="288290" algn="just">
              <a:spcBef>
                <a:spcPts val="2000"/>
              </a:spcBef>
              <a:spcAft>
                <a:spcPts val="1200"/>
              </a:spcAft>
            </a:pPr>
            <a:endParaRPr lang="es-ES" sz="1200" dirty="0" smtClean="0">
              <a:latin typeface="Arial" panose="020B0604020202020204" pitchFamily="34" charset="0"/>
              <a:ea typeface="Times New Roman" panose="02020603050405020304" pitchFamily="18" charset="0"/>
              <a:cs typeface="Times New Roman" panose="02020603050405020304" pitchFamily="18" charset="0"/>
            </a:endParaRPr>
          </a:p>
          <a:p>
            <a:pPr indent="288290" algn="just">
              <a:spcBef>
                <a:spcPts val="2000"/>
              </a:spcBef>
              <a:spcAft>
                <a:spcPts val="1200"/>
              </a:spcAft>
            </a:pPr>
            <a:endParaRPr lang="es-ES" sz="1200" dirty="0">
              <a:latin typeface="Arial" panose="020B0604020202020204" pitchFamily="34" charset="0"/>
              <a:ea typeface="Times New Roman" panose="02020603050405020304" pitchFamily="18" charset="0"/>
              <a:cs typeface="Times New Roman" panose="02020603050405020304" pitchFamily="18" charset="0"/>
            </a:endParaRPr>
          </a:p>
          <a:p>
            <a:pPr indent="288290" algn="just">
              <a:spcBef>
                <a:spcPts val="2000"/>
              </a:spcBef>
              <a:spcAft>
                <a:spcPts val="1200"/>
              </a:spcAft>
            </a:pPr>
            <a:endParaRPr lang="es-ES" sz="1200" dirty="0" smtClean="0">
              <a:latin typeface="Arial" panose="020B0604020202020204" pitchFamily="34" charset="0"/>
              <a:ea typeface="Times New Roman" panose="02020603050405020304" pitchFamily="18" charset="0"/>
              <a:cs typeface="Times New Roman" panose="02020603050405020304" pitchFamily="18" charset="0"/>
            </a:endParaRPr>
          </a:p>
          <a:p>
            <a:pPr indent="288290" algn="just">
              <a:spcBef>
                <a:spcPts val="1200"/>
              </a:spcBef>
              <a:spcAft>
                <a:spcPts val="0"/>
              </a:spcAft>
            </a:pPr>
            <a:endParaRPr lang="es-EC" sz="1200" dirty="0" smtClean="0">
              <a:latin typeface="Arial" panose="020B0604020202020204" pitchFamily="34" charset="0"/>
              <a:ea typeface="Times New Roman" panose="02020603050405020304" pitchFamily="18" charset="0"/>
              <a:cs typeface="Times New Roman" panose="02020603050405020304" pitchFamily="18" charset="0"/>
            </a:endParaRPr>
          </a:p>
          <a:p>
            <a:pPr indent="288290" algn="just">
              <a:spcBef>
                <a:spcPts val="1200"/>
              </a:spcBef>
              <a:spcAft>
                <a:spcPts val="0"/>
              </a:spcAft>
            </a:pPr>
            <a:r>
              <a:rPr lang="es-EC" sz="1200" dirty="0" smtClean="0">
                <a:latin typeface="Arial" panose="020B0604020202020204" pitchFamily="34" charset="0"/>
                <a:ea typeface="Times New Roman" panose="02020603050405020304" pitchFamily="18" charset="0"/>
                <a:cs typeface="Times New Roman" panose="02020603050405020304" pitchFamily="18" charset="0"/>
              </a:rPr>
              <a:t>Elaborado </a:t>
            </a:r>
            <a:r>
              <a:rPr lang="es-EC" sz="1200" dirty="0">
                <a:latin typeface="Arial" panose="020B0604020202020204" pitchFamily="34" charset="0"/>
                <a:ea typeface="Times New Roman" panose="02020603050405020304" pitchFamily="18" charset="0"/>
                <a:cs typeface="Times New Roman" panose="02020603050405020304" pitchFamily="18" charset="0"/>
              </a:rPr>
              <a:t>por: Autores </a:t>
            </a:r>
          </a:p>
        </p:txBody>
      </p:sp>
      <p:sp>
        <p:nvSpPr>
          <p:cNvPr id="6" name="Rectángulo 5"/>
          <p:cNvSpPr/>
          <p:nvPr/>
        </p:nvSpPr>
        <p:spPr>
          <a:xfrm>
            <a:off x="1622704" y="415050"/>
            <a:ext cx="5926622" cy="693010"/>
          </a:xfrm>
          <a:prstGeom prst="rect">
            <a:avLst/>
          </a:prstGeom>
        </p:spPr>
        <p:txBody>
          <a:bodyPr wrap="none">
            <a:spAutoFit/>
          </a:bodyPr>
          <a:lstStyle/>
          <a:p>
            <a:pPr lvl="1" algn="just">
              <a:lnSpc>
                <a:spcPct val="300000"/>
              </a:lnSpc>
              <a:spcBef>
                <a:spcPts val="1200"/>
              </a:spcBef>
              <a:spcAft>
                <a:spcPts val="1200"/>
              </a:spcAft>
            </a:pPr>
            <a:r>
              <a:rPr lang="es-ES"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Resultados de la información de gobierno corporativo</a:t>
            </a:r>
            <a:endParaRPr lang="es-EC" sz="16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4" name="Onda 13"/>
          <p:cNvSpPr/>
          <p:nvPr/>
        </p:nvSpPr>
        <p:spPr>
          <a:xfrm>
            <a:off x="343650" y="4813883"/>
            <a:ext cx="3778554" cy="606100"/>
          </a:xfrm>
          <a:prstGeom prst="wav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400" b="1" dirty="0" smtClean="0">
                <a:solidFill>
                  <a:schemeClr val="tx1"/>
                </a:solidFill>
                <a:latin typeface="Arial" panose="020B0604020202020204" pitchFamily="34" charset="0"/>
                <a:cs typeface="Arial" panose="020B0604020202020204" pitchFamily="34" charset="0"/>
              </a:rPr>
              <a:t>Derecho y trato equitativo de accionistas</a:t>
            </a:r>
            <a:endParaRPr lang="es-EC" sz="1400" b="1" dirty="0">
              <a:solidFill>
                <a:schemeClr val="tx1"/>
              </a:solidFill>
              <a:latin typeface="Arial" panose="020B0604020202020204" pitchFamily="34" charset="0"/>
              <a:cs typeface="Arial" panose="020B0604020202020204" pitchFamily="34" charset="0"/>
            </a:endParaRPr>
          </a:p>
        </p:txBody>
      </p:sp>
      <p:sp>
        <p:nvSpPr>
          <p:cNvPr id="15" name="Onda 14"/>
          <p:cNvSpPr/>
          <p:nvPr/>
        </p:nvSpPr>
        <p:spPr>
          <a:xfrm>
            <a:off x="1007604" y="5560382"/>
            <a:ext cx="3384376" cy="504056"/>
          </a:xfrm>
          <a:prstGeom prst="wav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400" b="1" dirty="0" smtClean="0">
                <a:solidFill>
                  <a:schemeClr val="tx1"/>
                </a:solidFill>
                <a:latin typeface="Arial" panose="020B0604020202020204" pitchFamily="34" charset="0"/>
                <a:cs typeface="Arial" panose="020B0604020202020204" pitchFamily="34" charset="0"/>
              </a:rPr>
              <a:t>Asamblea general de accionistas</a:t>
            </a:r>
            <a:endParaRPr lang="es-EC" sz="1400" b="1" dirty="0">
              <a:solidFill>
                <a:schemeClr val="tx1"/>
              </a:solidFill>
              <a:latin typeface="Arial" panose="020B0604020202020204" pitchFamily="34" charset="0"/>
              <a:cs typeface="Arial" panose="020B0604020202020204" pitchFamily="34" charset="0"/>
            </a:endParaRPr>
          </a:p>
        </p:txBody>
      </p:sp>
      <p:sp>
        <p:nvSpPr>
          <p:cNvPr id="16" name="Onda 15"/>
          <p:cNvSpPr/>
          <p:nvPr/>
        </p:nvSpPr>
        <p:spPr>
          <a:xfrm>
            <a:off x="3402124" y="6206980"/>
            <a:ext cx="2610036" cy="54868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panose="020B0604020202020204" pitchFamily="34" charset="0"/>
                <a:cs typeface="Arial" panose="020B0604020202020204" pitchFamily="34" charset="0"/>
              </a:rPr>
              <a:t>Directorio</a:t>
            </a:r>
            <a:endParaRPr lang="es-EC" sz="1400" b="1" dirty="0">
              <a:solidFill>
                <a:schemeClr val="tx1"/>
              </a:solidFill>
              <a:latin typeface="Arial" panose="020B0604020202020204" pitchFamily="34" charset="0"/>
              <a:cs typeface="Arial" panose="020B0604020202020204" pitchFamily="34" charset="0"/>
            </a:endParaRPr>
          </a:p>
        </p:txBody>
      </p:sp>
      <p:sp>
        <p:nvSpPr>
          <p:cNvPr id="17" name="Onda 16"/>
          <p:cNvSpPr/>
          <p:nvPr/>
        </p:nvSpPr>
        <p:spPr>
          <a:xfrm>
            <a:off x="4802115" y="5472014"/>
            <a:ext cx="2827632" cy="568995"/>
          </a:xfrm>
          <a:prstGeom prst="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1400" b="1" dirty="0" smtClean="0">
                <a:solidFill>
                  <a:schemeClr val="tx1"/>
                </a:solidFill>
                <a:latin typeface="Arial" panose="020B0604020202020204" pitchFamily="34" charset="0"/>
                <a:cs typeface="Arial" panose="020B0604020202020204" pitchFamily="34" charset="0"/>
              </a:rPr>
              <a:t>Arquitectura de control</a:t>
            </a:r>
            <a:endParaRPr lang="es-EC" sz="1400" b="1" dirty="0">
              <a:solidFill>
                <a:schemeClr val="tx1"/>
              </a:solidFill>
              <a:latin typeface="Arial" panose="020B0604020202020204" pitchFamily="34" charset="0"/>
              <a:cs typeface="Arial" panose="020B0604020202020204" pitchFamily="34" charset="0"/>
            </a:endParaRPr>
          </a:p>
        </p:txBody>
      </p:sp>
      <p:sp>
        <p:nvSpPr>
          <p:cNvPr id="18" name="Onda 17"/>
          <p:cNvSpPr/>
          <p:nvPr/>
        </p:nvSpPr>
        <p:spPr>
          <a:xfrm>
            <a:off x="4460544" y="4757976"/>
            <a:ext cx="4078564" cy="545732"/>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400" b="1" dirty="0" smtClean="0">
                <a:solidFill>
                  <a:schemeClr val="tx1"/>
                </a:solidFill>
                <a:latin typeface="Arial" panose="020B0604020202020204" pitchFamily="34" charset="0"/>
                <a:cs typeface="Arial" panose="020B0604020202020204" pitchFamily="34" charset="0"/>
              </a:rPr>
              <a:t>Transparencia de información financiera (N)</a:t>
            </a:r>
            <a:endParaRPr lang="es-EC" sz="1400" b="1" dirty="0">
              <a:solidFill>
                <a:schemeClr val="tx1"/>
              </a:solidFill>
              <a:latin typeface="Arial" panose="020B0604020202020204" pitchFamily="34" charset="0"/>
              <a:cs typeface="Arial" panose="020B0604020202020204" pitchFamily="34" charset="0"/>
            </a:endParaRPr>
          </a:p>
        </p:txBody>
      </p:sp>
      <p:sp>
        <p:nvSpPr>
          <p:cNvPr id="12" name="CuadroTexto 11"/>
          <p:cNvSpPr txBox="1"/>
          <p:nvPr/>
        </p:nvSpPr>
        <p:spPr>
          <a:xfrm>
            <a:off x="8604448" y="6516052"/>
            <a:ext cx="648072" cy="369332"/>
          </a:xfrm>
          <a:prstGeom prst="rect">
            <a:avLst/>
          </a:prstGeom>
          <a:noFill/>
        </p:spPr>
        <p:txBody>
          <a:bodyPr wrap="square" rtlCol="0">
            <a:spAutoFit/>
          </a:bodyPr>
          <a:lstStyle/>
          <a:p>
            <a:r>
              <a:rPr lang="es-ES" dirty="0" smtClean="0"/>
              <a:t>LM</a:t>
            </a:r>
            <a:endParaRPr lang="es-EC" dirty="0"/>
          </a:p>
        </p:txBody>
      </p:sp>
    </p:spTree>
    <p:extLst>
      <p:ext uri="{BB962C8B-B14F-4D97-AF65-F5344CB8AC3E}">
        <p14:creationId xmlns:p14="http://schemas.microsoft.com/office/powerpoint/2010/main" val="27996355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 Título"/>
          <p:cNvSpPr txBox="1">
            <a:spLocks/>
          </p:cNvSpPr>
          <p:nvPr/>
        </p:nvSpPr>
        <p:spPr>
          <a:xfrm>
            <a:off x="252028" y="257996"/>
            <a:ext cx="2411760" cy="692696"/>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MX" sz="3200" b="1" dirty="0" smtClean="0">
                <a:solidFill>
                  <a:schemeClr val="tx2"/>
                </a:solidFill>
                <a:latin typeface="Arial" panose="020B0604020202020204" pitchFamily="34" charset="0"/>
                <a:cs typeface="Arial" panose="020B0604020202020204" pitchFamily="34" charset="0"/>
              </a:rPr>
              <a:t>RESULTADOS</a:t>
            </a:r>
            <a:endParaRPr lang="es-VE" sz="3200" b="1" dirty="0">
              <a:solidFill>
                <a:schemeClr val="tx2"/>
              </a:solidFill>
              <a:latin typeface="Arial" panose="020B0604020202020204" pitchFamily="34" charset="0"/>
              <a:cs typeface="Arial" panose="020B0604020202020204" pitchFamily="34" charset="0"/>
            </a:endParaRPr>
          </a:p>
        </p:txBody>
      </p:sp>
      <p:pic>
        <p:nvPicPr>
          <p:cNvPr id="14" name="Imagen 13"/>
          <p:cNvPicPr/>
          <p:nvPr/>
        </p:nvPicPr>
        <p:blipFill>
          <a:blip r:embed="rId4"/>
          <a:stretch>
            <a:fillRect/>
          </a:stretch>
        </p:blipFill>
        <p:spPr>
          <a:xfrm>
            <a:off x="1962150" y="2492896"/>
            <a:ext cx="5219700" cy="3943350"/>
          </a:xfrm>
          <a:prstGeom prst="rect">
            <a:avLst/>
          </a:prstGeom>
        </p:spPr>
      </p:pic>
      <p:sp>
        <p:nvSpPr>
          <p:cNvPr id="4" name="Rectángulo 3"/>
          <p:cNvSpPr/>
          <p:nvPr/>
        </p:nvSpPr>
        <p:spPr>
          <a:xfrm>
            <a:off x="2384884" y="331800"/>
            <a:ext cx="5283460" cy="1918474"/>
          </a:xfrm>
          <a:prstGeom prst="rect">
            <a:avLst/>
          </a:prstGeom>
        </p:spPr>
        <p:txBody>
          <a:bodyPr wrap="square">
            <a:spAutoFit/>
          </a:bodyPr>
          <a:lstStyle/>
          <a:p>
            <a:pPr indent="288290" algn="just">
              <a:spcBef>
                <a:spcPts val="2000"/>
              </a:spcBef>
              <a:spcAft>
                <a:spcPts val="1200"/>
              </a:spcAft>
            </a:pPr>
            <a:r>
              <a:rPr lang="es-EC" sz="1200" dirty="0">
                <a:latin typeface="Arial" panose="020B0604020202020204" pitchFamily="34" charset="0"/>
                <a:ea typeface="Times New Roman" panose="02020603050405020304" pitchFamily="18" charset="0"/>
                <a:cs typeface="Times New Roman" panose="02020603050405020304" pitchFamily="18" charset="0"/>
              </a:rPr>
              <a:t>Gráfica  1. Prueba de KMO y Bartlett de gobierno </a:t>
            </a:r>
            <a:r>
              <a:rPr lang="es-EC" sz="1200" dirty="0" smtClean="0">
                <a:latin typeface="Arial" panose="020B0604020202020204" pitchFamily="34" charset="0"/>
                <a:ea typeface="Times New Roman" panose="02020603050405020304" pitchFamily="18" charset="0"/>
                <a:cs typeface="Times New Roman" panose="02020603050405020304" pitchFamily="18" charset="0"/>
              </a:rPr>
              <a:t>corporativo</a:t>
            </a:r>
          </a:p>
          <a:p>
            <a:pPr indent="288290" algn="just">
              <a:spcBef>
                <a:spcPts val="2000"/>
              </a:spcBef>
              <a:spcAft>
                <a:spcPts val="1200"/>
              </a:spcAft>
            </a:pPr>
            <a:endParaRPr lang="es-ES" sz="1200" dirty="0">
              <a:latin typeface="Arial" panose="020B0604020202020204" pitchFamily="34" charset="0"/>
              <a:ea typeface="Times New Roman" panose="02020603050405020304" pitchFamily="18" charset="0"/>
              <a:cs typeface="Times New Roman" panose="02020603050405020304" pitchFamily="18" charset="0"/>
            </a:endParaRPr>
          </a:p>
          <a:p>
            <a:pPr indent="288290" algn="ctr">
              <a:spcBef>
                <a:spcPts val="1200"/>
              </a:spcBef>
              <a:spcAft>
                <a:spcPts val="0"/>
              </a:spcAft>
            </a:pPr>
            <a:r>
              <a:rPr lang="es-EC" sz="1200" dirty="0">
                <a:latin typeface="Arial" panose="020B0604020202020204" pitchFamily="34" charset="0"/>
                <a:ea typeface="Times New Roman" panose="02020603050405020304" pitchFamily="18" charset="0"/>
                <a:cs typeface="Times New Roman" panose="02020603050405020304" pitchFamily="18" charset="0"/>
              </a:rPr>
              <a:t> </a:t>
            </a:r>
          </a:p>
          <a:p>
            <a:pPr indent="288290" algn="just">
              <a:spcAft>
                <a:spcPts val="0"/>
              </a:spcAft>
            </a:pPr>
            <a:endParaRPr lang="es-EC" sz="1200" dirty="0" smtClean="0">
              <a:latin typeface="Arial" panose="020B0604020202020204" pitchFamily="34" charset="0"/>
              <a:ea typeface="Times New Roman" panose="02020603050405020304" pitchFamily="18" charset="0"/>
              <a:cs typeface="Times New Roman" panose="02020603050405020304" pitchFamily="18" charset="0"/>
            </a:endParaRPr>
          </a:p>
          <a:p>
            <a:pPr indent="288290" algn="just">
              <a:spcAft>
                <a:spcPts val="0"/>
              </a:spcAft>
            </a:pPr>
            <a:endParaRPr lang="es-EC" sz="1200" dirty="0" smtClean="0">
              <a:latin typeface="Arial" panose="020B0604020202020204" pitchFamily="34" charset="0"/>
              <a:ea typeface="Times New Roman" panose="02020603050405020304" pitchFamily="18" charset="0"/>
              <a:cs typeface="Times New Roman" panose="02020603050405020304" pitchFamily="18" charset="0"/>
            </a:endParaRPr>
          </a:p>
          <a:p>
            <a:pPr indent="288290" algn="just">
              <a:spcAft>
                <a:spcPts val="0"/>
              </a:spcAft>
            </a:pPr>
            <a:r>
              <a:rPr lang="es-EC" sz="1200" dirty="0" smtClean="0">
                <a:latin typeface="Arial" panose="020B0604020202020204" pitchFamily="34" charset="0"/>
                <a:ea typeface="Times New Roman" panose="02020603050405020304" pitchFamily="18" charset="0"/>
                <a:cs typeface="Times New Roman" panose="02020603050405020304" pitchFamily="18" charset="0"/>
              </a:rPr>
              <a:t>Elaborado </a:t>
            </a:r>
            <a:r>
              <a:rPr lang="es-EC" sz="1200" dirty="0">
                <a:latin typeface="Arial" panose="020B0604020202020204" pitchFamily="34" charset="0"/>
                <a:ea typeface="Times New Roman" panose="02020603050405020304" pitchFamily="18" charset="0"/>
                <a:cs typeface="Times New Roman" panose="02020603050405020304" pitchFamily="18" charset="0"/>
              </a:rPr>
              <a:t>por: Autores </a:t>
            </a:r>
          </a:p>
        </p:txBody>
      </p:sp>
      <p:sp>
        <p:nvSpPr>
          <p:cNvPr id="3" name="Rectángulo 2"/>
          <p:cNvSpPr/>
          <p:nvPr/>
        </p:nvSpPr>
        <p:spPr>
          <a:xfrm>
            <a:off x="1907704" y="2190200"/>
            <a:ext cx="5526360" cy="4524315"/>
          </a:xfrm>
          <a:prstGeom prst="rect">
            <a:avLst/>
          </a:prstGeom>
        </p:spPr>
        <p:txBody>
          <a:bodyPr wrap="square">
            <a:spAutoFit/>
          </a:bodyPr>
          <a:lstStyle/>
          <a:p>
            <a:pPr indent="288290" algn="just">
              <a:spcBef>
                <a:spcPts val="2000"/>
              </a:spcBef>
              <a:spcAft>
                <a:spcPts val="1200"/>
              </a:spcAft>
            </a:pPr>
            <a:r>
              <a:rPr lang="es-EC" sz="1200" dirty="0">
                <a:latin typeface="Arial" panose="020B0604020202020204" pitchFamily="34" charset="0"/>
                <a:ea typeface="Times New Roman" panose="02020603050405020304" pitchFamily="18" charset="0"/>
                <a:cs typeface="Times New Roman" panose="02020603050405020304" pitchFamily="18" charset="0"/>
              </a:rPr>
              <a:t>Gráfica  2. Gráfico de sedimentación del gobierno </a:t>
            </a:r>
            <a:r>
              <a:rPr lang="es-EC" sz="1200" dirty="0" smtClean="0">
                <a:latin typeface="Arial" panose="020B0604020202020204" pitchFamily="34" charset="0"/>
                <a:ea typeface="Times New Roman" panose="02020603050405020304" pitchFamily="18" charset="0"/>
                <a:cs typeface="Times New Roman" panose="02020603050405020304" pitchFamily="18" charset="0"/>
              </a:rPr>
              <a:t>corporativo</a:t>
            </a:r>
          </a:p>
          <a:p>
            <a:pPr indent="288290" algn="just">
              <a:spcBef>
                <a:spcPts val="2000"/>
              </a:spcBef>
              <a:spcAft>
                <a:spcPts val="1200"/>
              </a:spcAft>
            </a:pPr>
            <a:endParaRPr lang="es-EC" sz="1200" dirty="0" smtClean="0">
              <a:latin typeface="Arial" panose="020B0604020202020204" pitchFamily="34" charset="0"/>
              <a:ea typeface="Times New Roman" panose="02020603050405020304" pitchFamily="18" charset="0"/>
              <a:cs typeface="Times New Roman" panose="02020603050405020304" pitchFamily="18" charset="0"/>
            </a:endParaRPr>
          </a:p>
          <a:p>
            <a:pPr indent="288290" algn="just">
              <a:spcBef>
                <a:spcPts val="2000"/>
              </a:spcBef>
              <a:spcAft>
                <a:spcPts val="1200"/>
              </a:spcAft>
            </a:pPr>
            <a:endParaRPr lang="es-EC" sz="1200" dirty="0" smtClean="0">
              <a:latin typeface="Arial" panose="020B0604020202020204" pitchFamily="34" charset="0"/>
              <a:ea typeface="Times New Roman" panose="02020603050405020304" pitchFamily="18" charset="0"/>
              <a:cs typeface="Times New Roman" panose="02020603050405020304" pitchFamily="18" charset="0"/>
            </a:endParaRPr>
          </a:p>
          <a:p>
            <a:pPr indent="288290" algn="just">
              <a:spcBef>
                <a:spcPts val="2000"/>
              </a:spcBef>
              <a:spcAft>
                <a:spcPts val="1200"/>
              </a:spcAft>
            </a:pPr>
            <a:endParaRPr lang="es-ES" sz="1200" dirty="0">
              <a:latin typeface="Arial" panose="020B0604020202020204" pitchFamily="34" charset="0"/>
              <a:ea typeface="Times New Roman" panose="02020603050405020304" pitchFamily="18" charset="0"/>
              <a:cs typeface="Times New Roman" panose="02020603050405020304" pitchFamily="18" charset="0"/>
            </a:endParaRPr>
          </a:p>
          <a:p>
            <a:pPr indent="288290" algn="just">
              <a:spcBef>
                <a:spcPts val="2000"/>
              </a:spcBef>
              <a:spcAft>
                <a:spcPts val="1200"/>
              </a:spcAft>
            </a:pPr>
            <a:endParaRPr lang="es-ES" sz="1200" dirty="0" smtClean="0">
              <a:latin typeface="Arial" panose="020B0604020202020204" pitchFamily="34" charset="0"/>
              <a:ea typeface="Times New Roman" panose="02020603050405020304" pitchFamily="18" charset="0"/>
              <a:cs typeface="Times New Roman" panose="02020603050405020304" pitchFamily="18" charset="0"/>
            </a:endParaRPr>
          </a:p>
          <a:p>
            <a:pPr indent="288290" algn="just">
              <a:spcBef>
                <a:spcPts val="2000"/>
              </a:spcBef>
              <a:spcAft>
                <a:spcPts val="1200"/>
              </a:spcAft>
            </a:pPr>
            <a:endParaRPr lang="es-ES" sz="1200" dirty="0">
              <a:latin typeface="Arial" panose="020B0604020202020204" pitchFamily="34" charset="0"/>
              <a:ea typeface="Times New Roman" panose="02020603050405020304" pitchFamily="18" charset="0"/>
              <a:cs typeface="Times New Roman" panose="02020603050405020304" pitchFamily="18" charset="0"/>
            </a:endParaRPr>
          </a:p>
          <a:p>
            <a:pPr indent="288290" algn="just">
              <a:spcBef>
                <a:spcPts val="2000"/>
              </a:spcBef>
              <a:spcAft>
                <a:spcPts val="1200"/>
              </a:spcAft>
            </a:pPr>
            <a:endParaRPr lang="es-EC" sz="1200" dirty="0">
              <a:latin typeface="Arial" panose="020B0604020202020204" pitchFamily="34" charset="0"/>
              <a:ea typeface="Times New Roman" panose="02020603050405020304" pitchFamily="18" charset="0"/>
              <a:cs typeface="Times New Roman" panose="02020603050405020304" pitchFamily="18" charset="0"/>
            </a:endParaRPr>
          </a:p>
          <a:p>
            <a:pPr indent="288290" algn="just">
              <a:spcBef>
                <a:spcPts val="1200"/>
              </a:spcBef>
              <a:spcAft>
                <a:spcPts val="0"/>
              </a:spcAft>
            </a:pPr>
            <a:r>
              <a:rPr lang="es-EC" sz="1200" dirty="0">
                <a:latin typeface="Arial" panose="020B0604020202020204" pitchFamily="34" charset="0"/>
                <a:ea typeface="Times New Roman" panose="02020603050405020304" pitchFamily="18" charset="0"/>
                <a:cs typeface="Times New Roman" panose="02020603050405020304" pitchFamily="18" charset="0"/>
              </a:rPr>
              <a:t> </a:t>
            </a:r>
          </a:p>
          <a:p>
            <a:pPr indent="288290" algn="just">
              <a:spcAft>
                <a:spcPts val="0"/>
              </a:spcAft>
            </a:pPr>
            <a:r>
              <a:rPr lang="es-EC" sz="1200" dirty="0">
                <a:latin typeface="Arial" panose="020B0604020202020204" pitchFamily="34" charset="0"/>
                <a:ea typeface="Times New Roman" panose="02020603050405020304" pitchFamily="18" charset="0"/>
                <a:cs typeface="Times New Roman" panose="02020603050405020304" pitchFamily="18" charset="0"/>
              </a:rPr>
              <a:t>Elaborado por: Autores </a:t>
            </a:r>
          </a:p>
        </p:txBody>
      </p:sp>
      <p:pic>
        <p:nvPicPr>
          <p:cNvPr id="15" name="Imagen 14"/>
          <p:cNvPicPr/>
          <p:nvPr/>
        </p:nvPicPr>
        <p:blipFill rotWithShape="1">
          <a:blip r:embed="rId5"/>
          <a:srcRect t="-1" b="4861"/>
          <a:stretch/>
        </p:blipFill>
        <p:spPr>
          <a:xfrm>
            <a:off x="2699792" y="579458"/>
            <a:ext cx="4608512" cy="1409382"/>
          </a:xfrm>
          <a:prstGeom prst="rect">
            <a:avLst/>
          </a:prstGeom>
        </p:spPr>
      </p:pic>
      <p:sp>
        <p:nvSpPr>
          <p:cNvPr id="10" name="CuadroTexto 9"/>
          <p:cNvSpPr txBox="1"/>
          <p:nvPr/>
        </p:nvSpPr>
        <p:spPr>
          <a:xfrm>
            <a:off x="8604448" y="6516052"/>
            <a:ext cx="648072" cy="369332"/>
          </a:xfrm>
          <a:prstGeom prst="rect">
            <a:avLst/>
          </a:prstGeom>
          <a:noFill/>
        </p:spPr>
        <p:txBody>
          <a:bodyPr wrap="square" rtlCol="0">
            <a:spAutoFit/>
          </a:bodyPr>
          <a:lstStyle/>
          <a:p>
            <a:r>
              <a:rPr lang="es-ES" dirty="0" smtClean="0"/>
              <a:t>LM</a:t>
            </a:r>
            <a:endParaRPr lang="es-EC" dirty="0"/>
          </a:p>
        </p:txBody>
      </p:sp>
    </p:spTree>
    <p:extLst>
      <p:ext uri="{BB962C8B-B14F-4D97-AF65-F5344CB8AC3E}">
        <p14:creationId xmlns:p14="http://schemas.microsoft.com/office/powerpoint/2010/main" val="80302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 Título"/>
          <p:cNvSpPr txBox="1">
            <a:spLocks/>
          </p:cNvSpPr>
          <p:nvPr/>
        </p:nvSpPr>
        <p:spPr>
          <a:xfrm>
            <a:off x="252028" y="257996"/>
            <a:ext cx="2411760" cy="692696"/>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MX" sz="3200" b="1" dirty="0" smtClean="0">
                <a:solidFill>
                  <a:schemeClr val="tx2"/>
                </a:solidFill>
                <a:latin typeface="Arial" panose="020B0604020202020204" pitchFamily="34" charset="0"/>
                <a:cs typeface="Arial" panose="020B0604020202020204" pitchFamily="34" charset="0"/>
              </a:rPr>
              <a:t>RESULTADOS</a:t>
            </a:r>
            <a:endParaRPr lang="es-VE" sz="3200" b="1" dirty="0">
              <a:solidFill>
                <a:schemeClr val="tx2"/>
              </a:solidFill>
              <a:latin typeface="Arial" panose="020B0604020202020204" pitchFamily="34" charset="0"/>
              <a:cs typeface="Arial" panose="020B0604020202020204" pitchFamily="34" charset="0"/>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2570911840"/>
              </p:ext>
            </p:extLst>
          </p:nvPr>
        </p:nvGraphicFramePr>
        <p:xfrm>
          <a:off x="1041400" y="1773238"/>
          <a:ext cx="7243763" cy="3967162"/>
        </p:xfrm>
        <a:graphic>
          <a:graphicData uri="http://schemas.openxmlformats.org/presentationml/2006/ole">
            <mc:AlternateContent xmlns:mc="http://schemas.openxmlformats.org/markup-compatibility/2006">
              <mc:Choice xmlns:v="urn:schemas-microsoft-com:vml" Requires="v">
                <p:oleObj spid="_x0000_s26669" name="Documento" r:id="rId6" imgW="5402239" imgH="2951312" progId="Word.Document.12">
                  <p:embed/>
                </p:oleObj>
              </mc:Choice>
              <mc:Fallback>
                <p:oleObj name="Documento" r:id="rId6" imgW="5402239" imgH="2951312" progId="Word.Document.12">
                  <p:embed/>
                  <p:pic>
                    <p:nvPicPr>
                      <p:cNvPr id="0" name=""/>
                      <p:cNvPicPr/>
                      <p:nvPr/>
                    </p:nvPicPr>
                    <p:blipFill>
                      <a:blip r:embed="rId7"/>
                      <a:stretch>
                        <a:fillRect/>
                      </a:stretch>
                    </p:blipFill>
                    <p:spPr>
                      <a:xfrm>
                        <a:off x="1041400" y="1773238"/>
                        <a:ext cx="7243763" cy="3967162"/>
                      </a:xfrm>
                      <a:prstGeom prst="rect">
                        <a:avLst/>
                      </a:prstGeom>
                    </p:spPr>
                  </p:pic>
                </p:oleObj>
              </mc:Fallback>
            </mc:AlternateContent>
          </a:graphicData>
        </a:graphic>
      </p:graphicFrame>
      <p:sp>
        <p:nvSpPr>
          <p:cNvPr id="6" name="Rectángulo 5"/>
          <p:cNvSpPr/>
          <p:nvPr/>
        </p:nvSpPr>
        <p:spPr>
          <a:xfrm>
            <a:off x="611560" y="1340768"/>
            <a:ext cx="4572000" cy="4483279"/>
          </a:xfrm>
          <a:prstGeom prst="rect">
            <a:avLst/>
          </a:prstGeom>
        </p:spPr>
        <p:txBody>
          <a:bodyPr>
            <a:spAutoFit/>
          </a:bodyPr>
          <a:lstStyle/>
          <a:p>
            <a:pPr indent="288290" algn="just">
              <a:spcBef>
                <a:spcPts val="2000"/>
              </a:spcBef>
              <a:spcAft>
                <a:spcPts val="1200"/>
              </a:spcAft>
            </a:pPr>
            <a:r>
              <a:rPr lang="es-EC" sz="1200" dirty="0">
                <a:latin typeface="Arial" panose="020B0604020202020204" pitchFamily="34" charset="0"/>
                <a:ea typeface="Times New Roman" panose="02020603050405020304" pitchFamily="18" charset="0"/>
                <a:cs typeface="Times New Roman" panose="02020603050405020304" pitchFamily="18" charset="0"/>
              </a:rPr>
              <a:t>Tabla 9. Indicadores CAMEL </a:t>
            </a:r>
            <a:r>
              <a:rPr lang="es-EC" sz="1200" dirty="0" smtClean="0">
                <a:latin typeface="Arial" panose="020B0604020202020204" pitchFamily="34" charset="0"/>
                <a:ea typeface="Times New Roman" panose="02020603050405020304" pitchFamily="18" charset="0"/>
                <a:cs typeface="Times New Roman" panose="02020603050405020304" pitchFamily="18" charset="0"/>
              </a:rPr>
              <a:t>seleccionados</a:t>
            </a:r>
          </a:p>
          <a:p>
            <a:pPr indent="288290" algn="just">
              <a:spcBef>
                <a:spcPts val="2000"/>
              </a:spcBef>
              <a:spcAft>
                <a:spcPts val="1200"/>
              </a:spcAft>
            </a:pPr>
            <a:endParaRPr lang="es-EC" sz="1200" dirty="0" smtClean="0">
              <a:latin typeface="Arial" panose="020B0604020202020204" pitchFamily="34" charset="0"/>
              <a:ea typeface="Times New Roman" panose="02020603050405020304" pitchFamily="18" charset="0"/>
              <a:cs typeface="Times New Roman" panose="02020603050405020304" pitchFamily="18" charset="0"/>
            </a:endParaRPr>
          </a:p>
          <a:p>
            <a:pPr indent="288290" algn="just">
              <a:lnSpc>
                <a:spcPct val="150000"/>
              </a:lnSpc>
              <a:spcBef>
                <a:spcPts val="2000"/>
              </a:spcBef>
              <a:spcAft>
                <a:spcPts val="1200"/>
              </a:spcAft>
            </a:pPr>
            <a:endParaRPr lang="es-ES" sz="1200" dirty="0">
              <a:latin typeface="Arial" panose="020B0604020202020204" pitchFamily="34" charset="0"/>
              <a:ea typeface="Times New Roman" panose="02020603050405020304" pitchFamily="18" charset="0"/>
              <a:cs typeface="Times New Roman" panose="02020603050405020304" pitchFamily="18" charset="0"/>
            </a:endParaRPr>
          </a:p>
          <a:p>
            <a:pPr indent="288290" algn="just">
              <a:lnSpc>
                <a:spcPct val="150000"/>
              </a:lnSpc>
              <a:spcBef>
                <a:spcPts val="2000"/>
              </a:spcBef>
              <a:spcAft>
                <a:spcPts val="1200"/>
              </a:spcAft>
            </a:pPr>
            <a:endParaRPr lang="es-ES" sz="1200" dirty="0" smtClean="0">
              <a:latin typeface="Arial" panose="020B0604020202020204" pitchFamily="34" charset="0"/>
              <a:ea typeface="Times New Roman" panose="02020603050405020304" pitchFamily="18" charset="0"/>
              <a:cs typeface="Times New Roman" panose="02020603050405020304" pitchFamily="18" charset="0"/>
            </a:endParaRPr>
          </a:p>
          <a:p>
            <a:pPr indent="288290" algn="just">
              <a:lnSpc>
                <a:spcPct val="150000"/>
              </a:lnSpc>
              <a:spcBef>
                <a:spcPts val="2000"/>
              </a:spcBef>
              <a:spcAft>
                <a:spcPts val="1200"/>
              </a:spcAft>
            </a:pPr>
            <a:endParaRPr lang="es-ES" sz="1200" dirty="0">
              <a:latin typeface="Arial" panose="020B0604020202020204" pitchFamily="34" charset="0"/>
              <a:ea typeface="Times New Roman" panose="02020603050405020304" pitchFamily="18" charset="0"/>
              <a:cs typeface="Times New Roman" panose="02020603050405020304" pitchFamily="18" charset="0"/>
            </a:endParaRPr>
          </a:p>
          <a:p>
            <a:pPr indent="288290" algn="just">
              <a:lnSpc>
                <a:spcPct val="150000"/>
              </a:lnSpc>
              <a:spcBef>
                <a:spcPts val="2000"/>
              </a:spcBef>
              <a:spcAft>
                <a:spcPts val="1200"/>
              </a:spcAft>
            </a:pPr>
            <a:endParaRPr lang="es-ES" sz="1200" dirty="0" smtClean="0">
              <a:latin typeface="Arial" panose="020B0604020202020204" pitchFamily="34" charset="0"/>
              <a:ea typeface="Times New Roman" panose="02020603050405020304" pitchFamily="18" charset="0"/>
              <a:cs typeface="Times New Roman" panose="02020603050405020304" pitchFamily="18" charset="0"/>
            </a:endParaRPr>
          </a:p>
          <a:p>
            <a:pPr indent="288290" algn="just">
              <a:lnSpc>
                <a:spcPct val="300000"/>
              </a:lnSpc>
              <a:spcBef>
                <a:spcPts val="1200"/>
              </a:spcBef>
              <a:spcAft>
                <a:spcPts val="0"/>
              </a:spcAft>
            </a:pPr>
            <a:r>
              <a:rPr lang="es-EC" sz="1200" dirty="0" smtClean="0">
                <a:latin typeface="Arial" panose="020B0604020202020204" pitchFamily="34" charset="0"/>
                <a:ea typeface="Times New Roman" panose="02020603050405020304" pitchFamily="18" charset="0"/>
                <a:cs typeface="Times New Roman" panose="02020603050405020304" pitchFamily="18" charset="0"/>
              </a:rPr>
              <a:t>Elaborado </a:t>
            </a:r>
            <a:r>
              <a:rPr lang="es-EC" sz="1200" dirty="0">
                <a:latin typeface="Arial" panose="020B0604020202020204" pitchFamily="34" charset="0"/>
                <a:ea typeface="Times New Roman" panose="02020603050405020304" pitchFamily="18" charset="0"/>
                <a:cs typeface="Times New Roman" panose="02020603050405020304" pitchFamily="18" charset="0"/>
              </a:rPr>
              <a:t>por: Autores </a:t>
            </a:r>
          </a:p>
        </p:txBody>
      </p:sp>
      <p:sp>
        <p:nvSpPr>
          <p:cNvPr id="7" name="Rectángulo 6"/>
          <p:cNvSpPr/>
          <p:nvPr/>
        </p:nvSpPr>
        <p:spPr>
          <a:xfrm>
            <a:off x="1830649" y="930206"/>
            <a:ext cx="5572359" cy="338554"/>
          </a:xfrm>
          <a:prstGeom prst="rect">
            <a:avLst/>
          </a:prstGeom>
        </p:spPr>
        <p:txBody>
          <a:bodyPr wrap="none">
            <a:spAutoFit/>
          </a:bodyPr>
          <a:lstStyle/>
          <a:p>
            <a:pPr lvl="1" algn="just">
              <a:spcBef>
                <a:spcPts val="2000"/>
              </a:spcBef>
              <a:spcAft>
                <a:spcPts val="1200"/>
              </a:spcAft>
            </a:pPr>
            <a:r>
              <a:rPr lang="es-ES" sz="16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Resultados de </a:t>
            </a:r>
            <a:r>
              <a:rPr lang="es-ES"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la información metodología CAMEL</a:t>
            </a:r>
            <a:endParaRPr lang="es-EC"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447125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2286000" y="2348880"/>
            <a:ext cx="5526360" cy="4678204"/>
          </a:xfrm>
          <a:prstGeom prst="rect">
            <a:avLst/>
          </a:prstGeom>
        </p:spPr>
        <p:txBody>
          <a:bodyPr wrap="square">
            <a:spAutoFit/>
          </a:bodyPr>
          <a:lstStyle/>
          <a:p>
            <a:pPr indent="288290" algn="just">
              <a:lnSpc>
                <a:spcPct val="150000"/>
              </a:lnSpc>
              <a:spcBef>
                <a:spcPts val="1200"/>
              </a:spcBef>
              <a:spcAft>
                <a:spcPts val="1200"/>
              </a:spcAft>
              <a:tabLst>
                <a:tab pos="1757045" algn="l"/>
              </a:tabLst>
            </a:pPr>
            <a:r>
              <a:rPr lang="es-EC" sz="1200" dirty="0">
                <a:latin typeface="Arial" panose="020B0604020202020204" pitchFamily="34" charset="0"/>
                <a:ea typeface="Times New Roman" panose="02020603050405020304" pitchFamily="18" charset="0"/>
                <a:cs typeface="Times New Roman" panose="02020603050405020304" pitchFamily="18" charset="0"/>
              </a:rPr>
              <a:t>Gráfica  5. Gráfico de sedimentación de las variables del </a:t>
            </a:r>
            <a:r>
              <a:rPr lang="es-EC" sz="1200" dirty="0" smtClean="0">
                <a:latin typeface="Arial" panose="020B0604020202020204" pitchFamily="34" charset="0"/>
                <a:ea typeface="Times New Roman" panose="02020603050405020304" pitchFamily="18" charset="0"/>
                <a:cs typeface="Times New Roman" panose="02020603050405020304" pitchFamily="18" charset="0"/>
              </a:rPr>
              <a:t>CAMEL</a:t>
            </a:r>
          </a:p>
          <a:p>
            <a:pPr indent="288290" algn="just">
              <a:lnSpc>
                <a:spcPct val="150000"/>
              </a:lnSpc>
              <a:spcBef>
                <a:spcPts val="1200"/>
              </a:spcBef>
              <a:spcAft>
                <a:spcPts val="1200"/>
              </a:spcAft>
              <a:tabLst>
                <a:tab pos="1757045" algn="l"/>
              </a:tabLst>
            </a:pPr>
            <a:endParaRPr lang="es-EC" sz="1200" dirty="0">
              <a:latin typeface="Arial" panose="020B0604020202020204" pitchFamily="34" charset="0"/>
              <a:ea typeface="Times New Roman" panose="02020603050405020304" pitchFamily="18" charset="0"/>
              <a:cs typeface="Times New Roman" panose="02020603050405020304" pitchFamily="18" charset="0"/>
            </a:endParaRPr>
          </a:p>
          <a:p>
            <a:pPr indent="288290" algn="just">
              <a:lnSpc>
                <a:spcPct val="150000"/>
              </a:lnSpc>
              <a:spcBef>
                <a:spcPts val="1200"/>
              </a:spcBef>
              <a:spcAft>
                <a:spcPts val="0"/>
              </a:spcAft>
            </a:pPr>
            <a:endParaRPr lang="es-ES" sz="1200" dirty="0" smtClean="0">
              <a:latin typeface="Arial" panose="020B0604020202020204" pitchFamily="34" charset="0"/>
              <a:ea typeface="Times New Roman" panose="02020603050405020304" pitchFamily="18" charset="0"/>
              <a:cs typeface="Times New Roman" panose="02020603050405020304" pitchFamily="18" charset="0"/>
            </a:endParaRPr>
          </a:p>
          <a:p>
            <a:pPr indent="288290" algn="just">
              <a:lnSpc>
                <a:spcPct val="150000"/>
              </a:lnSpc>
              <a:spcBef>
                <a:spcPts val="1200"/>
              </a:spcBef>
              <a:spcAft>
                <a:spcPts val="0"/>
              </a:spcAft>
            </a:pPr>
            <a:endParaRPr lang="es-ES" sz="1200" dirty="0">
              <a:latin typeface="Arial" panose="020B0604020202020204" pitchFamily="34" charset="0"/>
              <a:ea typeface="Times New Roman" panose="02020603050405020304" pitchFamily="18" charset="0"/>
              <a:cs typeface="Times New Roman" panose="02020603050405020304" pitchFamily="18" charset="0"/>
            </a:endParaRPr>
          </a:p>
          <a:p>
            <a:pPr indent="288290" algn="just">
              <a:lnSpc>
                <a:spcPct val="150000"/>
              </a:lnSpc>
              <a:spcBef>
                <a:spcPts val="1200"/>
              </a:spcBef>
              <a:spcAft>
                <a:spcPts val="0"/>
              </a:spcAft>
            </a:pPr>
            <a:endParaRPr lang="es-ES" sz="1200" dirty="0" smtClean="0">
              <a:latin typeface="Arial" panose="020B0604020202020204" pitchFamily="34" charset="0"/>
              <a:ea typeface="Times New Roman" panose="02020603050405020304" pitchFamily="18" charset="0"/>
              <a:cs typeface="Times New Roman" panose="02020603050405020304" pitchFamily="18" charset="0"/>
            </a:endParaRPr>
          </a:p>
          <a:p>
            <a:pPr indent="288290" algn="just">
              <a:lnSpc>
                <a:spcPct val="150000"/>
              </a:lnSpc>
              <a:spcBef>
                <a:spcPts val="1200"/>
              </a:spcBef>
              <a:spcAft>
                <a:spcPts val="0"/>
              </a:spcAft>
            </a:pPr>
            <a:endParaRPr lang="es-ES" sz="1200" dirty="0">
              <a:latin typeface="Arial" panose="020B0604020202020204" pitchFamily="34" charset="0"/>
              <a:ea typeface="Times New Roman" panose="02020603050405020304" pitchFamily="18" charset="0"/>
              <a:cs typeface="Times New Roman" panose="02020603050405020304" pitchFamily="18" charset="0"/>
            </a:endParaRPr>
          </a:p>
          <a:p>
            <a:pPr indent="288290" algn="just">
              <a:lnSpc>
                <a:spcPct val="150000"/>
              </a:lnSpc>
              <a:spcBef>
                <a:spcPts val="1200"/>
              </a:spcBef>
              <a:spcAft>
                <a:spcPts val="0"/>
              </a:spcAft>
            </a:pPr>
            <a:endParaRPr lang="es-ES" sz="1200" dirty="0" smtClean="0">
              <a:latin typeface="Arial" panose="020B0604020202020204" pitchFamily="34" charset="0"/>
              <a:ea typeface="Times New Roman" panose="02020603050405020304" pitchFamily="18" charset="0"/>
              <a:cs typeface="Times New Roman" panose="02020603050405020304" pitchFamily="18" charset="0"/>
            </a:endParaRPr>
          </a:p>
          <a:p>
            <a:pPr indent="288290" algn="just">
              <a:lnSpc>
                <a:spcPct val="150000"/>
              </a:lnSpc>
              <a:spcBef>
                <a:spcPts val="1200"/>
              </a:spcBef>
              <a:spcAft>
                <a:spcPts val="0"/>
              </a:spcAft>
            </a:pPr>
            <a:endParaRPr lang="es-ES" sz="1200" dirty="0">
              <a:latin typeface="Arial" panose="020B0604020202020204" pitchFamily="34" charset="0"/>
              <a:ea typeface="Times New Roman" panose="02020603050405020304" pitchFamily="18" charset="0"/>
              <a:cs typeface="Times New Roman" panose="02020603050405020304" pitchFamily="18" charset="0"/>
            </a:endParaRPr>
          </a:p>
          <a:p>
            <a:pPr indent="288290" algn="just">
              <a:lnSpc>
                <a:spcPct val="150000"/>
              </a:lnSpc>
              <a:spcBef>
                <a:spcPts val="1200"/>
              </a:spcBef>
              <a:spcAft>
                <a:spcPts val="0"/>
              </a:spcAft>
            </a:pPr>
            <a:r>
              <a:rPr lang="es-ES" sz="1200" dirty="0">
                <a:latin typeface="Arial" panose="020B0604020202020204" pitchFamily="34" charset="0"/>
                <a:ea typeface="Times New Roman" panose="02020603050405020304" pitchFamily="18" charset="0"/>
                <a:cs typeface="Times New Roman" panose="02020603050405020304" pitchFamily="18" charset="0"/>
              </a:rPr>
              <a:t> </a:t>
            </a:r>
            <a:endParaRPr lang="es-EC" sz="1200" dirty="0">
              <a:latin typeface="Arial" panose="020B0604020202020204" pitchFamily="34" charset="0"/>
              <a:ea typeface="Times New Roman" panose="02020603050405020304" pitchFamily="18" charset="0"/>
              <a:cs typeface="Times New Roman" panose="02020603050405020304" pitchFamily="18" charset="0"/>
            </a:endParaRPr>
          </a:p>
          <a:p>
            <a:pPr indent="288290" algn="just">
              <a:lnSpc>
                <a:spcPct val="300000"/>
              </a:lnSpc>
              <a:spcAft>
                <a:spcPts val="0"/>
              </a:spcAft>
            </a:pPr>
            <a:r>
              <a:rPr lang="es-EC" sz="1200" dirty="0">
                <a:latin typeface="Arial" panose="020B0604020202020204" pitchFamily="34" charset="0"/>
                <a:ea typeface="Times New Roman" panose="02020603050405020304" pitchFamily="18" charset="0"/>
                <a:cs typeface="Times New Roman" panose="02020603050405020304" pitchFamily="18" charset="0"/>
              </a:rPr>
              <a:t>Elaborado por: Autores </a:t>
            </a:r>
          </a:p>
        </p:txBody>
      </p:sp>
      <p:graphicFrame>
        <p:nvGraphicFramePr>
          <p:cNvPr id="4" name="Diagrama 3"/>
          <p:cNvGraphicFramePr/>
          <p:nvPr>
            <p:extLst>
              <p:ext uri="{D42A27DB-BD31-4B8C-83A1-F6EECF244321}">
                <p14:modId xmlns:p14="http://schemas.microsoft.com/office/powerpoint/2010/main" val="666250235"/>
              </p:ext>
            </p:extLst>
          </p:nvPr>
        </p:nvGraphicFramePr>
        <p:xfrm>
          <a:off x="3203847" y="2649984"/>
          <a:ext cx="564046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 Título"/>
          <p:cNvSpPr txBox="1">
            <a:spLocks/>
          </p:cNvSpPr>
          <p:nvPr/>
        </p:nvSpPr>
        <p:spPr>
          <a:xfrm>
            <a:off x="252028" y="257996"/>
            <a:ext cx="2411760" cy="692696"/>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MX" sz="3200" b="1" dirty="0" smtClean="0">
                <a:solidFill>
                  <a:schemeClr val="tx2"/>
                </a:solidFill>
                <a:latin typeface="Arial" panose="020B0604020202020204" pitchFamily="34" charset="0"/>
                <a:cs typeface="Arial" panose="020B0604020202020204" pitchFamily="34" charset="0"/>
              </a:rPr>
              <a:t>RESULTADOS</a:t>
            </a:r>
            <a:endParaRPr lang="es-VE" sz="3200" b="1" dirty="0">
              <a:solidFill>
                <a:schemeClr val="tx2"/>
              </a:solidFill>
              <a:latin typeface="Arial" panose="020B0604020202020204" pitchFamily="34" charset="0"/>
              <a:cs typeface="Arial" panose="020B0604020202020204" pitchFamily="34" charset="0"/>
            </a:endParaRPr>
          </a:p>
        </p:txBody>
      </p:sp>
      <p:pic>
        <p:nvPicPr>
          <p:cNvPr id="16" name="Imagen 15"/>
          <p:cNvPicPr/>
          <p:nvPr/>
        </p:nvPicPr>
        <p:blipFill>
          <a:blip r:embed="rId9"/>
          <a:stretch>
            <a:fillRect/>
          </a:stretch>
        </p:blipFill>
        <p:spPr>
          <a:xfrm>
            <a:off x="2915816" y="836712"/>
            <a:ext cx="3810000" cy="1190625"/>
          </a:xfrm>
          <a:prstGeom prst="rect">
            <a:avLst/>
          </a:prstGeom>
        </p:spPr>
      </p:pic>
      <p:pic>
        <p:nvPicPr>
          <p:cNvPr id="17" name="Imagen 16"/>
          <p:cNvPicPr/>
          <p:nvPr/>
        </p:nvPicPr>
        <p:blipFill>
          <a:blip r:embed="rId10"/>
          <a:stretch>
            <a:fillRect/>
          </a:stretch>
        </p:blipFill>
        <p:spPr>
          <a:xfrm>
            <a:off x="2439566" y="2852936"/>
            <a:ext cx="5156770" cy="3672408"/>
          </a:xfrm>
          <a:prstGeom prst="rect">
            <a:avLst/>
          </a:prstGeom>
        </p:spPr>
      </p:pic>
      <p:sp>
        <p:nvSpPr>
          <p:cNvPr id="14" name="Rectángulo 13"/>
          <p:cNvSpPr/>
          <p:nvPr/>
        </p:nvSpPr>
        <p:spPr>
          <a:xfrm>
            <a:off x="2555776" y="594554"/>
            <a:ext cx="5256584" cy="1754326"/>
          </a:xfrm>
          <a:prstGeom prst="rect">
            <a:avLst/>
          </a:prstGeom>
        </p:spPr>
        <p:txBody>
          <a:bodyPr wrap="square">
            <a:spAutoFit/>
          </a:bodyPr>
          <a:lstStyle/>
          <a:p>
            <a:pPr indent="288925" eaLnBrk="0" hangingPunct="0"/>
            <a:r>
              <a:rPr lang="es-EC" sz="1200" dirty="0">
                <a:latin typeface="Arial" panose="020B0604020202020204" pitchFamily="34" charset="0"/>
                <a:ea typeface="Times New Roman" panose="02020603050405020304" pitchFamily="18" charset="0"/>
                <a:cs typeface="Times New Roman" panose="02020603050405020304" pitchFamily="18" charset="0"/>
              </a:rPr>
              <a:t>Gráfica  4. Prueba de KMO y Bartlett de las variables del </a:t>
            </a:r>
            <a:r>
              <a:rPr lang="es-EC" sz="1200" dirty="0" smtClean="0">
                <a:latin typeface="Arial" panose="020B0604020202020204" pitchFamily="34" charset="0"/>
                <a:ea typeface="Times New Roman" panose="02020603050405020304" pitchFamily="18" charset="0"/>
                <a:cs typeface="Times New Roman" panose="02020603050405020304" pitchFamily="18" charset="0"/>
              </a:rPr>
              <a:t>CAMEL</a:t>
            </a:r>
          </a:p>
          <a:p>
            <a:pPr indent="288925" eaLnBrk="0" hangingPunct="0"/>
            <a:endParaRPr lang="es-EC" sz="1200" dirty="0" smtClean="0">
              <a:latin typeface="Arial" panose="020B0604020202020204" pitchFamily="34" charset="0"/>
              <a:ea typeface="Times New Roman" panose="02020603050405020304" pitchFamily="18" charset="0"/>
              <a:cs typeface="Times New Roman" panose="02020603050405020304" pitchFamily="18" charset="0"/>
            </a:endParaRPr>
          </a:p>
          <a:p>
            <a:pPr indent="288925" eaLnBrk="0" hangingPunct="0"/>
            <a:endParaRPr lang="es-ES" sz="1200" dirty="0">
              <a:latin typeface="Arial" panose="020B0604020202020204" pitchFamily="34" charset="0"/>
              <a:ea typeface="Times New Roman" panose="02020603050405020304" pitchFamily="18" charset="0"/>
              <a:cs typeface="Times New Roman" panose="02020603050405020304" pitchFamily="18" charset="0"/>
            </a:endParaRPr>
          </a:p>
          <a:p>
            <a:pPr indent="288925" eaLnBrk="0" hangingPunct="0"/>
            <a:endParaRPr lang="es-ES" sz="1200" dirty="0" smtClean="0">
              <a:latin typeface="Arial" panose="020B0604020202020204" pitchFamily="34" charset="0"/>
              <a:ea typeface="Times New Roman" panose="02020603050405020304" pitchFamily="18" charset="0"/>
              <a:cs typeface="Times New Roman" panose="02020603050405020304" pitchFamily="18" charset="0"/>
            </a:endParaRPr>
          </a:p>
          <a:p>
            <a:pPr indent="288925" eaLnBrk="0" hangingPunct="0"/>
            <a:endParaRPr lang="es-ES" sz="1200" dirty="0">
              <a:latin typeface="Arial" panose="020B0604020202020204" pitchFamily="34" charset="0"/>
              <a:ea typeface="Times New Roman" panose="02020603050405020304" pitchFamily="18" charset="0"/>
              <a:cs typeface="Times New Roman" panose="02020603050405020304" pitchFamily="18" charset="0"/>
            </a:endParaRPr>
          </a:p>
          <a:p>
            <a:pPr indent="288925" eaLnBrk="0" hangingPunct="0"/>
            <a:endParaRPr lang="es-ES" sz="1200" dirty="0" smtClean="0">
              <a:latin typeface="Arial" panose="020B0604020202020204" pitchFamily="34" charset="0"/>
              <a:ea typeface="Times New Roman" panose="02020603050405020304" pitchFamily="18" charset="0"/>
              <a:cs typeface="Times New Roman" panose="02020603050405020304" pitchFamily="18" charset="0"/>
            </a:endParaRPr>
          </a:p>
          <a:p>
            <a:pPr indent="288925" eaLnBrk="0" hangingPunct="0"/>
            <a:endParaRPr lang="es-ES" sz="1200" dirty="0">
              <a:latin typeface="Arial" panose="020B0604020202020204" pitchFamily="34" charset="0"/>
              <a:ea typeface="Times New Roman" panose="02020603050405020304" pitchFamily="18" charset="0"/>
              <a:cs typeface="Times New Roman" panose="02020603050405020304" pitchFamily="18" charset="0"/>
            </a:endParaRPr>
          </a:p>
          <a:p>
            <a:pPr indent="288925" eaLnBrk="0" hangingPunct="0"/>
            <a:endParaRPr lang="es-EC" sz="1200" dirty="0" smtClean="0">
              <a:latin typeface="Arial" panose="020B0604020202020204" pitchFamily="34" charset="0"/>
              <a:ea typeface="Times New Roman" panose="02020603050405020304" pitchFamily="18" charset="0"/>
              <a:cs typeface="Times New Roman" panose="02020603050405020304" pitchFamily="18" charset="0"/>
            </a:endParaRPr>
          </a:p>
          <a:p>
            <a:pPr indent="288925" eaLnBrk="0" hangingPunct="0"/>
            <a:r>
              <a:rPr lang="es-EC" sz="1200" dirty="0" smtClean="0">
                <a:latin typeface="Arial" panose="020B0604020202020204" pitchFamily="34" charset="0"/>
                <a:ea typeface="Times New Roman" panose="02020603050405020304" pitchFamily="18" charset="0"/>
                <a:cs typeface="Times New Roman" panose="02020603050405020304" pitchFamily="18" charset="0"/>
              </a:rPr>
              <a:t>Elaborado </a:t>
            </a:r>
            <a:r>
              <a:rPr lang="es-EC" sz="1200" dirty="0">
                <a:latin typeface="Arial" panose="020B0604020202020204" pitchFamily="34" charset="0"/>
                <a:ea typeface="Times New Roman" panose="02020603050405020304" pitchFamily="18" charset="0"/>
                <a:cs typeface="Times New Roman" panose="02020603050405020304" pitchFamily="18" charset="0"/>
              </a:rPr>
              <a:t>por: Autores</a:t>
            </a:r>
          </a:p>
        </p:txBody>
      </p:sp>
    </p:spTree>
    <p:extLst>
      <p:ext uri="{BB962C8B-B14F-4D97-AF65-F5344CB8AC3E}">
        <p14:creationId xmlns:p14="http://schemas.microsoft.com/office/powerpoint/2010/main" val="31583285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extLst>
              <p:ext uri="{D42A27DB-BD31-4B8C-83A1-F6EECF244321}">
                <p14:modId xmlns:p14="http://schemas.microsoft.com/office/powerpoint/2010/main" val="1831453700"/>
              </p:ext>
            </p:extLst>
          </p:nvPr>
        </p:nvGraphicFramePr>
        <p:xfrm>
          <a:off x="323528" y="2682875"/>
          <a:ext cx="4410769" cy="3914476"/>
        </p:xfrm>
        <a:graphic>
          <a:graphicData uri="http://schemas.openxmlformats.org/presentationml/2006/ole">
            <mc:AlternateContent xmlns:mc="http://schemas.openxmlformats.org/markup-compatibility/2006">
              <mc:Choice xmlns:v="urn:schemas-microsoft-com:vml" Requires="v">
                <p:oleObj spid="_x0000_s42018" name="Documento" r:id="rId4" imgW="3803138" imgH="2946989" progId="Word.Document.12">
                  <p:embed/>
                </p:oleObj>
              </mc:Choice>
              <mc:Fallback>
                <p:oleObj name="Documento" r:id="rId4" imgW="3803138" imgH="2946989" progId="Word.Document.12">
                  <p:embed/>
                  <p:pic>
                    <p:nvPicPr>
                      <p:cNvPr id="0" name=""/>
                      <p:cNvPicPr/>
                      <p:nvPr/>
                    </p:nvPicPr>
                    <p:blipFill>
                      <a:blip r:embed="rId5"/>
                      <a:stretch>
                        <a:fillRect/>
                      </a:stretch>
                    </p:blipFill>
                    <p:spPr>
                      <a:xfrm>
                        <a:off x="323528" y="2682875"/>
                        <a:ext cx="4410769" cy="3914476"/>
                      </a:xfrm>
                      <a:prstGeom prst="rect">
                        <a:avLst/>
                      </a:prstGeom>
                    </p:spPr>
                  </p:pic>
                </p:oleObj>
              </mc:Fallback>
            </mc:AlternateContent>
          </a:graphicData>
        </a:graphic>
      </p:graphicFrame>
      <p:pic>
        <p:nvPicPr>
          <p:cNvPr id="8" name="Picture 2">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
          <p:cNvSpPr>
            <a:spLocks noChangeArrowheads="1"/>
          </p:cNvSpPr>
          <p:nvPr/>
        </p:nvSpPr>
        <p:spPr bwMode="auto">
          <a:xfrm>
            <a:off x="0" y="2387175"/>
            <a:ext cx="30492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t>
            </a:r>
            <a:r>
              <a:rPr kumimoji="0" lang="es-EC" sz="1200" b="0"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abla </a:t>
            </a:r>
            <a:r>
              <a:rPr kumimoji="0" lang="es-EC" sz="1200" b="0" i="0" u="none" strike="noStrike" cap="none" normalizeH="0" baseline="0" dirty="0" smtClean="0" bmk="_Toc492247614">
                <a:ln>
                  <a:noFill/>
                </a:ln>
                <a:solidFill>
                  <a:schemeClr val="tx1"/>
                </a:solidFill>
                <a:effectLst/>
                <a:latin typeface="Arial" pitchFamily="34" charset="0"/>
                <a:ea typeface="Times New Roman" pitchFamily="18" charset="0"/>
                <a:cs typeface="Times New Roman" pitchFamily="18" charset="0"/>
              </a:rPr>
              <a:t>1. Total de cooperativas al 2016</a:t>
            </a:r>
            <a:endParaRPr kumimoji="0" lang="es-EC"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CuadroTexto"/>
          <p:cNvSpPr txBox="1"/>
          <p:nvPr/>
        </p:nvSpPr>
        <p:spPr>
          <a:xfrm>
            <a:off x="-24770" y="6133559"/>
            <a:ext cx="6468978" cy="646331"/>
          </a:xfrm>
          <a:prstGeom prst="rect">
            <a:avLst/>
          </a:prstGeom>
          <a:noFill/>
        </p:spPr>
        <p:txBody>
          <a:bodyPr wrap="square" rtlCol="0">
            <a:spAutoFit/>
          </a:bodyPr>
          <a:lstStyle/>
          <a:p>
            <a:pPr lvl="0" indent="288925" eaLnBrk="0" hangingPunct="0"/>
            <a:r>
              <a:rPr lang="es-EC" sz="1200" dirty="0">
                <a:latin typeface="Arial" pitchFamily="34" charset="0"/>
                <a:ea typeface="Times New Roman" pitchFamily="18" charset="0"/>
                <a:cs typeface="Times New Roman" pitchFamily="18" charset="0"/>
              </a:rPr>
              <a:t>Fuente: </a:t>
            </a:r>
            <a:r>
              <a:rPr lang="es-ES" sz="1200" dirty="0">
                <a:latin typeface="Arial" pitchFamily="34" charset="0"/>
                <a:ea typeface="Times New Roman" pitchFamily="18" charset="0"/>
                <a:cs typeface="Times New Roman" pitchFamily="18" charset="0"/>
              </a:rPr>
              <a:t>(Dirección nacional de información técnica y estadísticas, 2016, pág. </a:t>
            </a:r>
            <a:r>
              <a:rPr lang="es-ES" sz="1200" dirty="0" err="1">
                <a:latin typeface="Arial" pitchFamily="34" charset="0"/>
                <a:ea typeface="Times New Roman" pitchFamily="18" charset="0"/>
                <a:cs typeface="Times New Roman" pitchFamily="18" charset="0"/>
              </a:rPr>
              <a:t>n.f</a:t>
            </a:r>
            <a:r>
              <a:rPr lang="es-ES" sz="1200" dirty="0">
                <a:latin typeface="Arial" pitchFamily="34" charset="0"/>
                <a:ea typeface="Times New Roman" pitchFamily="18" charset="0"/>
                <a:cs typeface="Times New Roman" pitchFamily="18" charset="0"/>
              </a:rPr>
              <a:t>.)</a:t>
            </a:r>
            <a:endParaRPr lang="es-EC" sz="1200" dirty="0">
              <a:latin typeface="Arial" pitchFamily="34" charset="0"/>
              <a:cs typeface="Arial" pitchFamily="34" charset="0"/>
            </a:endParaRPr>
          </a:p>
          <a:p>
            <a:pPr lvl="0" indent="288925" eaLnBrk="0" hangingPunct="0"/>
            <a:r>
              <a:rPr lang="es-EC" sz="1200" dirty="0">
                <a:latin typeface="Arial" pitchFamily="34" charset="0"/>
                <a:ea typeface="Times New Roman" pitchFamily="18" charset="0"/>
                <a:cs typeface="Times New Roman" pitchFamily="18" charset="0"/>
              </a:rPr>
              <a:t>Elaborado por: Autores</a:t>
            </a:r>
            <a:endParaRPr lang="es-EC" sz="1200" dirty="0">
              <a:latin typeface="Arial" pitchFamily="34" charset="0"/>
              <a:cs typeface="Arial" pitchFamily="34" charset="0"/>
            </a:endParaRPr>
          </a:p>
          <a:p>
            <a:endParaRPr lang="es-EC" sz="1200" dirty="0"/>
          </a:p>
        </p:txBody>
      </p:sp>
      <p:graphicFrame>
        <p:nvGraphicFramePr>
          <p:cNvPr id="16" name="15 Diagrama"/>
          <p:cNvGraphicFramePr/>
          <p:nvPr>
            <p:extLst>
              <p:ext uri="{D42A27DB-BD31-4B8C-83A1-F6EECF244321}">
                <p14:modId xmlns:p14="http://schemas.microsoft.com/office/powerpoint/2010/main" val="3726537444"/>
              </p:ext>
            </p:extLst>
          </p:nvPr>
        </p:nvGraphicFramePr>
        <p:xfrm>
          <a:off x="4054887" y="404664"/>
          <a:ext cx="3541449" cy="62692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2531" name="Picture 3" descr="Resultado de imagen para SEP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1600" y="1052736"/>
            <a:ext cx="3430268" cy="100049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16 Grupo"/>
          <p:cNvGrpSpPr/>
          <p:nvPr/>
        </p:nvGrpSpPr>
        <p:grpSpPr>
          <a:xfrm>
            <a:off x="6718629" y="1196752"/>
            <a:ext cx="2389875" cy="5327127"/>
            <a:chOff x="6581419" y="1270224"/>
            <a:chExt cx="2389875" cy="5327127"/>
          </a:xfrm>
        </p:grpSpPr>
        <p:sp>
          <p:nvSpPr>
            <p:cNvPr id="18" name="17 Flecha circular"/>
            <p:cNvSpPr/>
            <p:nvPr/>
          </p:nvSpPr>
          <p:spPr>
            <a:xfrm>
              <a:off x="7085473" y="1270224"/>
              <a:ext cx="1885821" cy="1886108"/>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9" name="18 Grupo"/>
            <p:cNvGrpSpPr/>
            <p:nvPr/>
          </p:nvGrpSpPr>
          <p:grpSpPr>
            <a:xfrm>
              <a:off x="7517520" y="2001844"/>
              <a:ext cx="1047914" cy="523831"/>
              <a:chOff x="1512170" y="1563609"/>
              <a:chExt cx="1047914" cy="523831"/>
            </a:xfrm>
          </p:grpSpPr>
          <p:sp>
            <p:nvSpPr>
              <p:cNvPr id="28" name="27 Rectángulo"/>
              <p:cNvSpPr/>
              <p:nvPr/>
            </p:nvSpPr>
            <p:spPr>
              <a:xfrm>
                <a:off x="1512170" y="1563609"/>
                <a:ext cx="1047914" cy="523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28 Rectángulo"/>
              <p:cNvSpPr/>
              <p:nvPr/>
            </p:nvSpPr>
            <p:spPr>
              <a:xfrm>
                <a:off x="1512170" y="1563609"/>
                <a:ext cx="1047914" cy="5238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latin typeface="Arial" panose="020B0604020202020204" pitchFamily="34" charset="0"/>
                    <a:cs typeface="Arial" panose="020B0604020202020204" pitchFamily="34" charset="0"/>
                  </a:rPr>
                  <a:t>Inexistencia de Gobierno Corporativo</a:t>
                </a:r>
                <a:endParaRPr lang="es-EC" sz="1200" kern="1200" dirty="0">
                  <a:latin typeface="Arial" panose="020B0604020202020204" pitchFamily="34" charset="0"/>
                  <a:cs typeface="Arial" panose="020B0604020202020204" pitchFamily="34" charset="0"/>
                </a:endParaRPr>
              </a:p>
            </p:txBody>
          </p:sp>
        </p:grpSp>
        <p:sp>
          <p:nvSpPr>
            <p:cNvPr id="20" name="19 Forma"/>
            <p:cNvSpPr/>
            <p:nvPr/>
          </p:nvSpPr>
          <p:spPr>
            <a:xfrm>
              <a:off x="6581419" y="2849810"/>
              <a:ext cx="1885821" cy="1886108"/>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grpSp>
          <p:nvGrpSpPr>
            <p:cNvPr id="21" name="20 Grupo"/>
            <p:cNvGrpSpPr/>
            <p:nvPr/>
          </p:nvGrpSpPr>
          <p:grpSpPr>
            <a:xfrm>
              <a:off x="7013459" y="3497881"/>
              <a:ext cx="1047914" cy="523831"/>
              <a:chOff x="1008109" y="3059646"/>
              <a:chExt cx="1047914" cy="523831"/>
            </a:xfrm>
          </p:grpSpPr>
          <p:sp>
            <p:nvSpPr>
              <p:cNvPr id="26" name="25 Rectángulo"/>
              <p:cNvSpPr/>
              <p:nvPr/>
            </p:nvSpPr>
            <p:spPr>
              <a:xfrm>
                <a:off x="1008109" y="3059646"/>
                <a:ext cx="1047914" cy="523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26 Rectángulo"/>
              <p:cNvSpPr/>
              <p:nvPr/>
            </p:nvSpPr>
            <p:spPr>
              <a:xfrm>
                <a:off x="1008109" y="3059646"/>
                <a:ext cx="1047914" cy="5238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dirty="0" smtClean="0">
                    <a:latin typeface="Arial" panose="020B0604020202020204" pitchFamily="34" charset="0"/>
                    <a:cs typeface="Arial" panose="020B0604020202020204" pitchFamily="34" charset="0"/>
                  </a:rPr>
                  <a:t>Dar respuesta a riesgos</a:t>
                </a:r>
                <a:endParaRPr lang="es-EC" sz="1200" kern="1200" dirty="0">
                  <a:latin typeface="Arial" panose="020B0604020202020204" pitchFamily="34" charset="0"/>
                  <a:cs typeface="Arial" panose="020B0604020202020204" pitchFamily="34" charset="0"/>
                </a:endParaRPr>
              </a:p>
            </p:txBody>
          </p:sp>
        </p:grpSp>
        <p:sp>
          <p:nvSpPr>
            <p:cNvPr id="22" name="21 Arco de bloque"/>
            <p:cNvSpPr/>
            <p:nvPr/>
          </p:nvSpPr>
          <p:spPr>
            <a:xfrm>
              <a:off x="7229485" y="4650010"/>
              <a:ext cx="1637104" cy="1947341"/>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grpSp>
          <p:nvGrpSpPr>
            <p:cNvPr id="23" name="22 Grupo"/>
            <p:cNvGrpSpPr/>
            <p:nvPr/>
          </p:nvGrpSpPr>
          <p:grpSpPr>
            <a:xfrm>
              <a:off x="7517515" y="5154065"/>
              <a:ext cx="1047914" cy="979494"/>
              <a:chOff x="1512165" y="4715830"/>
              <a:chExt cx="1047914" cy="523831"/>
            </a:xfrm>
          </p:grpSpPr>
          <p:sp>
            <p:nvSpPr>
              <p:cNvPr id="24" name="23 Rectángulo"/>
              <p:cNvSpPr/>
              <p:nvPr/>
            </p:nvSpPr>
            <p:spPr>
              <a:xfrm>
                <a:off x="1512165" y="4715830"/>
                <a:ext cx="1047914" cy="523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24 Rectángulo"/>
              <p:cNvSpPr/>
              <p:nvPr/>
            </p:nvSpPr>
            <p:spPr>
              <a:xfrm>
                <a:off x="1512165" y="4715830"/>
                <a:ext cx="1047914" cy="5238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dirty="0" smtClean="0">
                    <a:latin typeface="Arial" panose="020B0604020202020204" pitchFamily="34" charset="0"/>
                    <a:cs typeface="Arial" panose="020B0604020202020204" pitchFamily="34" charset="0"/>
                  </a:rPr>
                  <a:t>Cobertura patrimonial, activos productivos, ROA, ROE, liquidez y morosidad.</a:t>
                </a:r>
                <a:endParaRPr lang="es-EC" sz="1200" kern="1200" dirty="0">
                  <a:latin typeface="Arial" panose="020B0604020202020204" pitchFamily="34" charset="0"/>
                  <a:cs typeface="Arial" panose="020B0604020202020204" pitchFamily="34" charset="0"/>
                </a:endParaRPr>
              </a:p>
            </p:txBody>
          </p:sp>
        </p:grpSp>
      </p:grpSp>
      <p:sp>
        <p:nvSpPr>
          <p:cNvPr id="30" name="1 Título"/>
          <p:cNvSpPr txBox="1">
            <a:spLocks/>
          </p:cNvSpPr>
          <p:nvPr/>
        </p:nvSpPr>
        <p:spPr>
          <a:xfrm>
            <a:off x="252028" y="257996"/>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VE" sz="2600" b="1" dirty="0" smtClean="0">
                <a:solidFill>
                  <a:schemeClr val="tx2"/>
                </a:solidFill>
                <a:latin typeface="Arial" panose="020B0604020202020204" pitchFamily="34" charset="0"/>
                <a:cs typeface="Arial" panose="020B0604020202020204" pitchFamily="34" charset="0"/>
              </a:rPr>
              <a:t>PLANTEAMIENTO DEL PROBLEMA</a:t>
            </a:r>
            <a:endParaRPr lang="es-VE" sz="2600" b="1" dirty="0">
              <a:solidFill>
                <a:schemeClr val="tx2"/>
              </a:solidFill>
              <a:latin typeface="Arial" panose="020B0604020202020204" pitchFamily="34" charset="0"/>
              <a:cs typeface="Arial" panose="020B0604020202020204" pitchFamily="34" charset="0"/>
            </a:endParaRPr>
          </a:p>
        </p:txBody>
      </p:sp>
      <p:sp>
        <p:nvSpPr>
          <p:cNvPr id="31" name="CuadroTexto 30"/>
          <p:cNvSpPr txBox="1"/>
          <p:nvPr/>
        </p:nvSpPr>
        <p:spPr>
          <a:xfrm>
            <a:off x="8604448" y="6516052"/>
            <a:ext cx="648072" cy="369332"/>
          </a:xfrm>
          <a:prstGeom prst="rect">
            <a:avLst/>
          </a:prstGeom>
          <a:noFill/>
        </p:spPr>
        <p:txBody>
          <a:bodyPr wrap="square" rtlCol="0">
            <a:spAutoFit/>
          </a:bodyPr>
          <a:lstStyle/>
          <a:p>
            <a:r>
              <a:rPr lang="es-ES" dirty="0" smtClean="0"/>
              <a:t>LM</a:t>
            </a:r>
            <a:endParaRPr lang="es-EC" dirty="0"/>
          </a:p>
        </p:txBody>
      </p:sp>
    </p:spTree>
    <p:extLst>
      <p:ext uri="{BB962C8B-B14F-4D97-AF65-F5344CB8AC3E}">
        <p14:creationId xmlns:p14="http://schemas.microsoft.com/office/powerpoint/2010/main" val="35767448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11"/>
          <p:cNvPicPr>
            <a:picLocks noChangeAspect="1"/>
          </p:cNvPicPr>
          <p:nvPr/>
        </p:nvPicPr>
        <p:blipFill rotWithShape="1">
          <a:blip r:embed="rId5"/>
          <a:srcRect l="11502" r="11821" b="21875"/>
          <a:stretch/>
        </p:blipFill>
        <p:spPr>
          <a:xfrm>
            <a:off x="2612063" y="4704151"/>
            <a:ext cx="5128289" cy="1751027"/>
          </a:xfrm>
          <a:prstGeom prst="rect">
            <a:avLst/>
          </a:prstGeom>
        </p:spPr>
      </p:pic>
      <p:sp>
        <p:nvSpPr>
          <p:cNvPr id="15" name="Rectángulo 14"/>
          <p:cNvSpPr/>
          <p:nvPr/>
        </p:nvSpPr>
        <p:spPr>
          <a:xfrm>
            <a:off x="2483768" y="4252158"/>
            <a:ext cx="4572000" cy="2605842"/>
          </a:xfrm>
          <a:prstGeom prst="rect">
            <a:avLst/>
          </a:prstGeom>
        </p:spPr>
        <p:txBody>
          <a:bodyPr>
            <a:spAutoFit/>
          </a:bodyPr>
          <a:lstStyle/>
          <a:p>
            <a:pPr indent="288290" algn="just">
              <a:lnSpc>
                <a:spcPct val="150000"/>
              </a:lnSpc>
              <a:spcBef>
                <a:spcPts val="2000"/>
              </a:spcBef>
              <a:spcAft>
                <a:spcPts val="1200"/>
              </a:spcAft>
            </a:pPr>
            <a:r>
              <a:rPr lang="es-EC" sz="1200" dirty="0">
                <a:latin typeface="Arial" panose="020B0604020202020204" pitchFamily="34" charset="0"/>
                <a:ea typeface="Times New Roman" panose="02020603050405020304" pitchFamily="18" charset="0"/>
                <a:cs typeface="Times New Roman" panose="02020603050405020304" pitchFamily="18" charset="0"/>
              </a:rPr>
              <a:t>Tabla 11. Estadísticas de la </a:t>
            </a:r>
            <a:r>
              <a:rPr lang="es-EC" sz="1200" dirty="0" smtClean="0">
                <a:latin typeface="Arial" panose="020B0604020202020204" pitchFamily="34" charset="0"/>
                <a:ea typeface="Times New Roman" panose="02020603050405020304" pitchFamily="18" charset="0"/>
                <a:cs typeface="Times New Roman" panose="02020603050405020304" pitchFamily="18" charset="0"/>
              </a:rPr>
              <a:t>regresión</a:t>
            </a:r>
          </a:p>
          <a:p>
            <a:pPr indent="288290" algn="just">
              <a:lnSpc>
                <a:spcPct val="150000"/>
              </a:lnSpc>
              <a:spcBef>
                <a:spcPts val="2000"/>
              </a:spcBef>
              <a:spcAft>
                <a:spcPts val="1200"/>
              </a:spcAft>
            </a:pPr>
            <a:endParaRPr lang="es-ES" sz="1200" dirty="0" smtClean="0">
              <a:latin typeface="Arial" panose="020B0604020202020204" pitchFamily="34" charset="0"/>
              <a:ea typeface="Times New Roman" panose="02020603050405020304" pitchFamily="18" charset="0"/>
              <a:cs typeface="Times New Roman" panose="02020603050405020304" pitchFamily="18" charset="0"/>
            </a:endParaRPr>
          </a:p>
          <a:p>
            <a:pPr indent="288290" algn="just">
              <a:lnSpc>
                <a:spcPct val="150000"/>
              </a:lnSpc>
              <a:spcBef>
                <a:spcPts val="2000"/>
              </a:spcBef>
              <a:spcAft>
                <a:spcPts val="1200"/>
              </a:spcAft>
            </a:pPr>
            <a:endParaRPr lang="es-EC" sz="1200" dirty="0">
              <a:latin typeface="Arial" panose="020B0604020202020204" pitchFamily="34" charset="0"/>
              <a:ea typeface="Times New Roman" panose="02020603050405020304" pitchFamily="18" charset="0"/>
              <a:cs typeface="Times New Roman" panose="02020603050405020304" pitchFamily="18" charset="0"/>
            </a:endParaRPr>
          </a:p>
          <a:p>
            <a:pPr indent="288290" algn="just">
              <a:lnSpc>
                <a:spcPct val="300000"/>
              </a:lnSpc>
              <a:spcBef>
                <a:spcPts val="1200"/>
              </a:spcBef>
              <a:spcAft>
                <a:spcPts val="0"/>
              </a:spcAft>
            </a:pPr>
            <a:r>
              <a:rPr lang="es-EC" sz="1200" dirty="0">
                <a:latin typeface="Arial" panose="020B0604020202020204" pitchFamily="34" charset="0"/>
                <a:ea typeface="Times New Roman" panose="02020603050405020304" pitchFamily="18" charset="0"/>
                <a:cs typeface="Times New Roman" panose="02020603050405020304" pitchFamily="18" charset="0"/>
              </a:rPr>
              <a:t>Elaborado por: Autores </a:t>
            </a:r>
          </a:p>
        </p:txBody>
      </p:sp>
      <p:sp>
        <p:nvSpPr>
          <p:cNvPr id="17" name="1 Título"/>
          <p:cNvSpPr txBox="1">
            <a:spLocks/>
          </p:cNvSpPr>
          <p:nvPr/>
        </p:nvSpPr>
        <p:spPr>
          <a:xfrm>
            <a:off x="252028" y="257996"/>
            <a:ext cx="2411760" cy="692696"/>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MX" sz="3200" b="1" dirty="0" smtClean="0">
                <a:solidFill>
                  <a:schemeClr val="tx2"/>
                </a:solidFill>
                <a:latin typeface="Arial" panose="020B0604020202020204" pitchFamily="34" charset="0"/>
                <a:cs typeface="Arial" panose="020B0604020202020204" pitchFamily="34" charset="0"/>
              </a:rPr>
              <a:t>RESULTADOS</a:t>
            </a:r>
            <a:endParaRPr lang="es-VE" sz="3200" b="1" dirty="0">
              <a:solidFill>
                <a:schemeClr val="tx2"/>
              </a:solidFill>
              <a:latin typeface="Arial" panose="020B0604020202020204" pitchFamily="34" charset="0"/>
              <a:cs typeface="Arial" panose="020B0604020202020204" pitchFamily="34" charset="0"/>
            </a:endParaRPr>
          </a:p>
        </p:txBody>
      </p:sp>
      <p:sp>
        <p:nvSpPr>
          <p:cNvPr id="24" name="Rectángulo 23"/>
          <p:cNvSpPr/>
          <p:nvPr/>
        </p:nvSpPr>
        <p:spPr>
          <a:xfrm>
            <a:off x="2483768" y="444101"/>
            <a:ext cx="4968552" cy="3744615"/>
          </a:xfrm>
          <a:prstGeom prst="rect">
            <a:avLst/>
          </a:prstGeom>
        </p:spPr>
        <p:txBody>
          <a:bodyPr wrap="square">
            <a:spAutoFit/>
          </a:bodyPr>
          <a:lstStyle/>
          <a:p>
            <a:pPr indent="288290" algn="just">
              <a:spcBef>
                <a:spcPts val="2000"/>
              </a:spcBef>
              <a:spcAft>
                <a:spcPts val="1200"/>
              </a:spcAft>
            </a:pPr>
            <a:r>
              <a:rPr lang="es-EC" sz="1200" dirty="0" smtClean="0">
                <a:latin typeface="Arial" panose="020B0604020202020204" pitchFamily="34" charset="0"/>
                <a:ea typeface="Times New Roman" panose="02020603050405020304" pitchFamily="18" charset="0"/>
                <a:cs typeface="Times New Roman" panose="02020603050405020304" pitchFamily="18" charset="0"/>
              </a:rPr>
              <a:t>Tabla 8 y 10</a:t>
            </a:r>
            <a:r>
              <a:rPr lang="es-EC" sz="1200" dirty="0">
                <a:latin typeface="Arial" panose="020B0604020202020204" pitchFamily="34" charset="0"/>
                <a:ea typeface="Times New Roman" panose="02020603050405020304" pitchFamily="18" charset="0"/>
                <a:cs typeface="Times New Roman" panose="02020603050405020304" pitchFamily="18" charset="0"/>
              </a:rPr>
              <a:t>. Índice de riesgo </a:t>
            </a:r>
            <a:r>
              <a:rPr lang="es-EC" sz="1200" dirty="0" smtClean="0">
                <a:latin typeface="Arial" panose="020B0604020202020204" pitchFamily="34" charset="0"/>
                <a:ea typeface="Times New Roman" panose="02020603050405020304" pitchFamily="18" charset="0"/>
                <a:cs typeface="Times New Roman" panose="02020603050405020304" pitchFamily="18" charset="0"/>
              </a:rPr>
              <a:t>CAMEL y de gobierno corporativo</a:t>
            </a:r>
            <a:endParaRPr lang="es-EC" sz="1200" dirty="0">
              <a:latin typeface="Arial" panose="020B0604020202020204" pitchFamily="34" charset="0"/>
              <a:ea typeface="Times New Roman" panose="02020603050405020304" pitchFamily="18" charset="0"/>
              <a:cs typeface="Times New Roman" panose="02020603050405020304" pitchFamily="18" charset="0"/>
            </a:endParaRPr>
          </a:p>
          <a:p>
            <a:pPr indent="288290" algn="just">
              <a:spcBef>
                <a:spcPts val="2000"/>
              </a:spcBef>
              <a:spcAft>
                <a:spcPts val="1200"/>
              </a:spcAft>
            </a:pPr>
            <a:endParaRPr lang="es-EC" sz="1200" dirty="0" smtClean="0">
              <a:latin typeface="Arial" panose="020B0604020202020204" pitchFamily="34" charset="0"/>
              <a:ea typeface="Times New Roman" panose="02020603050405020304" pitchFamily="18" charset="0"/>
              <a:cs typeface="Times New Roman" panose="02020603050405020304" pitchFamily="18" charset="0"/>
            </a:endParaRPr>
          </a:p>
          <a:p>
            <a:pPr indent="288290" algn="just">
              <a:spcBef>
                <a:spcPts val="2000"/>
              </a:spcBef>
              <a:spcAft>
                <a:spcPts val="1200"/>
              </a:spcAft>
            </a:pPr>
            <a:endParaRPr lang="es-ES" sz="1200" dirty="0">
              <a:latin typeface="Arial" panose="020B0604020202020204" pitchFamily="34" charset="0"/>
              <a:ea typeface="Times New Roman" panose="02020603050405020304" pitchFamily="18" charset="0"/>
              <a:cs typeface="Times New Roman" panose="02020603050405020304" pitchFamily="18" charset="0"/>
            </a:endParaRPr>
          </a:p>
          <a:p>
            <a:pPr indent="288290" algn="just">
              <a:spcBef>
                <a:spcPts val="2000"/>
              </a:spcBef>
              <a:spcAft>
                <a:spcPts val="1200"/>
              </a:spcAft>
            </a:pPr>
            <a:endParaRPr lang="es-EC" sz="1200" dirty="0" smtClean="0">
              <a:latin typeface="Arial" panose="020B0604020202020204" pitchFamily="34" charset="0"/>
              <a:ea typeface="Times New Roman" panose="02020603050405020304" pitchFamily="18" charset="0"/>
              <a:cs typeface="Times New Roman" panose="02020603050405020304" pitchFamily="18" charset="0"/>
            </a:endParaRPr>
          </a:p>
          <a:p>
            <a:pPr indent="288290" algn="just">
              <a:spcBef>
                <a:spcPts val="2000"/>
              </a:spcBef>
              <a:spcAft>
                <a:spcPts val="1200"/>
              </a:spcAft>
            </a:pPr>
            <a:endParaRPr lang="es-ES" sz="1200" dirty="0" smtClean="0">
              <a:latin typeface="Arial" panose="020B0604020202020204" pitchFamily="34" charset="0"/>
              <a:ea typeface="Times New Roman" panose="02020603050405020304" pitchFamily="18" charset="0"/>
              <a:cs typeface="Times New Roman" panose="02020603050405020304" pitchFamily="18" charset="0"/>
            </a:endParaRPr>
          </a:p>
          <a:p>
            <a:pPr indent="288290" algn="just">
              <a:spcBef>
                <a:spcPts val="2000"/>
              </a:spcBef>
              <a:spcAft>
                <a:spcPts val="1200"/>
              </a:spcAft>
            </a:pPr>
            <a:endParaRPr lang="es-EC" sz="1200" dirty="0">
              <a:latin typeface="Arial" panose="020B0604020202020204" pitchFamily="34" charset="0"/>
              <a:ea typeface="Times New Roman" panose="02020603050405020304" pitchFamily="18" charset="0"/>
              <a:cs typeface="Times New Roman" panose="02020603050405020304" pitchFamily="18" charset="0"/>
            </a:endParaRPr>
          </a:p>
          <a:p>
            <a:pPr indent="288290" algn="just">
              <a:spcBef>
                <a:spcPts val="1200"/>
              </a:spcBef>
              <a:spcAft>
                <a:spcPts val="0"/>
              </a:spcAft>
            </a:pPr>
            <a:r>
              <a:rPr lang="es-EC" sz="1200" dirty="0">
                <a:latin typeface="Arial" panose="020B0604020202020204" pitchFamily="34" charset="0"/>
                <a:ea typeface="Times New Roman" panose="02020603050405020304" pitchFamily="18" charset="0"/>
                <a:cs typeface="Times New Roman" panose="02020603050405020304" pitchFamily="18" charset="0"/>
              </a:rPr>
              <a:t>Elaborado por: Autores </a:t>
            </a:r>
          </a:p>
        </p:txBody>
      </p:sp>
      <p:graphicFrame>
        <p:nvGraphicFramePr>
          <p:cNvPr id="25" name="Objeto 24"/>
          <p:cNvGraphicFramePr>
            <a:graphicFrameLocks noChangeAspect="1"/>
          </p:cNvGraphicFramePr>
          <p:nvPr>
            <p:extLst>
              <p:ext uri="{D42A27DB-BD31-4B8C-83A1-F6EECF244321}">
                <p14:modId xmlns:p14="http://schemas.microsoft.com/office/powerpoint/2010/main" val="644976594"/>
              </p:ext>
            </p:extLst>
          </p:nvPr>
        </p:nvGraphicFramePr>
        <p:xfrm>
          <a:off x="2813050" y="830263"/>
          <a:ext cx="4818782" cy="3421895"/>
        </p:xfrm>
        <a:graphic>
          <a:graphicData uri="http://schemas.openxmlformats.org/presentationml/2006/ole">
            <mc:AlternateContent xmlns:mc="http://schemas.openxmlformats.org/markup-compatibility/2006">
              <mc:Choice xmlns:v="urn:schemas-microsoft-com:vml" Requires="v">
                <p:oleObj spid="_x0000_s24619" name="Documento" r:id="rId7" imgW="3894339" imgH="2721571" progId="Word.Document.12">
                  <p:embed/>
                </p:oleObj>
              </mc:Choice>
              <mc:Fallback>
                <p:oleObj name="Documento" r:id="rId7" imgW="3894339" imgH="2721571" progId="Word.Document.12">
                  <p:embed/>
                  <p:pic>
                    <p:nvPicPr>
                      <p:cNvPr id="0" name=""/>
                      <p:cNvPicPr/>
                      <p:nvPr/>
                    </p:nvPicPr>
                    <p:blipFill>
                      <a:blip r:embed="rId8"/>
                      <a:stretch>
                        <a:fillRect/>
                      </a:stretch>
                    </p:blipFill>
                    <p:spPr>
                      <a:xfrm>
                        <a:off x="2813050" y="830263"/>
                        <a:ext cx="4818782" cy="3421895"/>
                      </a:xfrm>
                      <a:prstGeom prst="rect">
                        <a:avLst/>
                      </a:prstGeom>
                    </p:spPr>
                  </p:pic>
                </p:oleObj>
              </mc:Fallback>
            </mc:AlternateContent>
          </a:graphicData>
        </a:graphic>
      </p:graphicFrame>
    </p:spTree>
    <p:extLst>
      <p:ext uri="{BB962C8B-B14F-4D97-AF65-F5344CB8AC3E}">
        <p14:creationId xmlns:p14="http://schemas.microsoft.com/office/powerpoint/2010/main" val="33781647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Título"/>
          <p:cNvSpPr txBox="1">
            <a:spLocks/>
          </p:cNvSpPr>
          <p:nvPr/>
        </p:nvSpPr>
        <p:spPr>
          <a:xfrm>
            <a:off x="252028" y="257996"/>
            <a:ext cx="2411760" cy="692696"/>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MX" sz="3200" b="1" dirty="0" smtClean="0">
                <a:solidFill>
                  <a:schemeClr val="tx2"/>
                </a:solidFill>
                <a:latin typeface="Arial" panose="020B0604020202020204" pitchFamily="34" charset="0"/>
                <a:cs typeface="Arial" panose="020B0604020202020204" pitchFamily="34" charset="0"/>
              </a:rPr>
              <a:t>RESULTADOS</a:t>
            </a:r>
            <a:endParaRPr lang="es-VE" sz="3200" b="1" dirty="0">
              <a:solidFill>
                <a:schemeClr val="tx2"/>
              </a:solidFill>
              <a:latin typeface="Arial" panose="020B0604020202020204" pitchFamily="34" charset="0"/>
              <a:cs typeface="Arial" panose="020B0604020202020204" pitchFamily="34" charset="0"/>
            </a:endParaRPr>
          </a:p>
        </p:txBody>
      </p:sp>
      <p:sp>
        <p:nvSpPr>
          <p:cNvPr id="3" name="Rectangle 2"/>
          <p:cNvSpPr>
            <a:spLocks noChangeArrowheads="1"/>
          </p:cNvSpPr>
          <p:nvPr/>
        </p:nvSpPr>
        <p:spPr bwMode="auto">
          <a:xfrm>
            <a:off x="252028" y="1040793"/>
            <a:ext cx="37005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88925"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88925"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a:t>
            </a:r>
            <a:r>
              <a:rPr kumimoji="0" lang="es-EC" sz="1200" b="0" i="0"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ráfica  </a:t>
            </a:r>
            <a:r>
              <a:rPr kumimoji="0" lang="es-EC" sz="1200" b="0" i="0" u="none" strike="noStrike" cap="none" normalizeH="0" baseline="0" dirty="0" smtClean="0" bmk="_Toc492247833">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 Principales indicadores CAMEL 1/2</a:t>
            </a:r>
            <a:endParaRPr kumimoji="0" lang="es-EC" sz="12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2" name="Gráfico 11"/>
          <p:cNvGraphicFramePr/>
          <p:nvPr>
            <p:extLst>
              <p:ext uri="{D42A27DB-BD31-4B8C-83A1-F6EECF244321}">
                <p14:modId xmlns:p14="http://schemas.microsoft.com/office/powerpoint/2010/main" val="2521720759"/>
              </p:ext>
            </p:extLst>
          </p:nvPr>
        </p:nvGraphicFramePr>
        <p:xfrm>
          <a:off x="395536" y="1407892"/>
          <a:ext cx="7920880" cy="4102279"/>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3"/>
          <p:cNvSpPr>
            <a:spLocks noChangeArrowheads="1"/>
          </p:cNvSpPr>
          <p:nvPr/>
        </p:nvSpPr>
        <p:spPr bwMode="auto">
          <a:xfrm>
            <a:off x="252028" y="58772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88925"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88925"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Fuente: </a:t>
            </a:r>
            <a:r>
              <a:rPr kumimoji="0" 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(Dirección nacional de información técnica y estadísticas, 2016, pág. </a:t>
            </a:r>
            <a:r>
              <a:rPr kumimoji="0" lang="es-ES"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n.f</a:t>
            </a:r>
            <a:r>
              <a:rPr kumimoji="0" 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kumimoji="0" lang="es-EC" sz="800" b="0" i="0" u="none" strike="noStrike" cap="none" normalizeH="0" baseline="0" dirty="0" smtClean="0">
              <a:ln>
                <a:noFill/>
              </a:ln>
              <a:solidFill>
                <a:schemeClr val="tx1"/>
              </a:solidFill>
              <a:effectLst/>
              <a:latin typeface="Arial" panose="020B0604020202020204" pitchFamily="34" charset="0"/>
            </a:endParaRPr>
          </a:p>
          <a:p>
            <a:pPr marL="0" marR="0" lvl="0" indent="288925"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Elaborado por: Autores</a:t>
            </a: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2443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252028" y="1010768"/>
            <a:ext cx="45365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88925"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88925"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a:t>
            </a:r>
            <a:r>
              <a:rPr kumimoji="0" lang="es-EC" sz="1200" b="0" i="0"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ráfica  </a:t>
            </a:r>
            <a:r>
              <a:rPr kumimoji="0" lang="es-EC" sz="1200" b="0" i="0" u="none" strike="noStrike" cap="none" normalizeH="0" baseline="0" dirty="0" smtClean="0" bmk="_Toc492247834">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12. Principales indicadores CAMEL 2/2</a:t>
            </a:r>
            <a:endParaRPr kumimoji="0" lang="es-EC" sz="12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0" name="Gráfico 9"/>
          <p:cNvGraphicFramePr/>
          <p:nvPr>
            <p:extLst>
              <p:ext uri="{D42A27DB-BD31-4B8C-83A1-F6EECF244321}">
                <p14:modId xmlns:p14="http://schemas.microsoft.com/office/powerpoint/2010/main" val="3364866609"/>
              </p:ext>
            </p:extLst>
          </p:nvPr>
        </p:nvGraphicFramePr>
        <p:xfrm>
          <a:off x="539552" y="1347843"/>
          <a:ext cx="7907934" cy="4248472"/>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3"/>
          <p:cNvSpPr>
            <a:spLocks noChangeArrowheads="1"/>
          </p:cNvSpPr>
          <p:nvPr/>
        </p:nvSpPr>
        <p:spPr bwMode="auto">
          <a:xfrm>
            <a:off x="262484" y="609329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88925"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88925"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Fuente: </a:t>
            </a:r>
            <a:r>
              <a:rPr kumimoji="0" 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(Dirección nacional de información técnica y estadísticas, 2016, pág. </a:t>
            </a:r>
            <a:r>
              <a:rPr kumimoji="0" lang="es-ES"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n.f</a:t>
            </a:r>
            <a:r>
              <a:rPr kumimoji="0" 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kumimoji="0" lang="es-EC" sz="800" b="0" i="0" u="none" strike="noStrike" cap="none" normalizeH="0" baseline="0" dirty="0" smtClean="0">
              <a:ln>
                <a:noFill/>
              </a:ln>
              <a:solidFill>
                <a:schemeClr val="tx1"/>
              </a:solidFill>
              <a:effectLst/>
              <a:latin typeface="Arial" panose="020B0604020202020204" pitchFamily="34" charset="0"/>
            </a:endParaRPr>
          </a:p>
          <a:p>
            <a:pPr marL="0" marR="0" lvl="0" indent="288925"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Elaborado por: Autores</a:t>
            </a: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
        <p:nvSpPr>
          <p:cNvPr id="12" name="1 Título"/>
          <p:cNvSpPr txBox="1">
            <a:spLocks/>
          </p:cNvSpPr>
          <p:nvPr/>
        </p:nvSpPr>
        <p:spPr>
          <a:xfrm>
            <a:off x="252028" y="257996"/>
            <a:ext cx="2411760" cy="692696"/>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MX" sz="3200" b="1" dirty="0" smtClean="0">
                <a:solidFill>
                  <a:schemeClr val="tx2"/>
                </a:solidFill>
                <a:latin typeface="Arial" panose="020B0604020202020204" pitchFamily="34" charset="0"/>
                <a:cs typeface="Arial" panose="020B0604020202020204" pitchFamily="34" charset="0"/>
              </a:rPr>
              <a:t>RESULTADOS</a:t>
            </a:r>
            <a:endParaRPr lang="es-VE" sz="3200" b="1" dirty="0">
              <a:solidFill>
                <a:schemeClr val="tx2"/>
              </a:solidFill>
              <a:latin typeface="Arial" panose="020B0604020202020204" pitchFamily="34" charset="0"/>
              <a:cs typeface="Arial" panose="020B0604020202020204" pitchFamily="34" charset="0"/>
            </a:endParaRPr>
          </a:p>
        </p:txBody>
      </p:sp>
      <p:sp>
        <p:nvSpPr>
          <p:cNvPr id="2" name="CuadroTexto 1"/>
          <p:cNvSpPr txBox="1"/>
          <p:nvPr/>
        </p:nvSpPr>
        <p:spPr>
          <a:xfrm>
            <a:off x="8604448" y="6516052"/>
            <a:ext cx="648072" cy="369332"/>
          </a:xfrm>
          <a:prstGeom prst="rect">
            <a:avLst/>
          </a:prstGeom>
          <a:noFill/>
        </p:spPr>
        <p:txBody>
          <a:bodyPr wrap="square" rtlCol="0">
            <a:spAutoFit/>
          </a:bodyPr>
          <a:lstStyle/>
          <a:p>
            <a:r>
              <a:rPr lang="es-ES" dirty="0" smtClean="0"/>
              <a:t>LM</a:t>
            </a:r>
            <a:endParaRPr lang="es-EC" dirty="0"/>
          </a:p>
        </p:txBody>
      </p:sp>
    </p:spTree>
    <p:extLst>
      <p:ext uri="{BB962C8B-B14F-4D97-AF65-F5344CB8AC3E}">
        <p14:creationId xmlns:p14="http://schemas.microsoft.com/office/powerpoint/2010/main" val="37231447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776629" y="15719"/>
            <a:ext cx="6394450" cy="748985"/>
          </a:xfrm>
        </p:spPr>
        <p:txBody>
          <a:bodyPr>
            <a:normAutofit fontScale="90000"/>
          </a:bodyPr>
          <a:lstStyle/>
          <a:p>
            <a:r>
              <a:rPr lang="es-MX" b="1" dirty="0" smtClean="0">
                <a:solidFill>
                  <a:schemeClr val="tx2"/>
                </a:solidFill>
              </a:rPr>
              <a:t>CONCLUSIONES</a:t>
            </a:r>
            <a:endParaRPr lang="es-VE" b="1" dirty="0">
              <a:solidFill>
                <a:schemeClr val="tx2"/>
              </a:solidFill>
            </a:endParaRPr>
          </a:p>
        </p:txBody>
      </p:sp>
      <p:sp>
        <p:nvSpPr>
          <p:cNvPr id="6" name="Rectángulo 5"/>
          <p:cNvSpPr/>
          <p:nvPr/>
        </p:nvSpPr>
        <p:spPr>
          <a:xfrm>
            <a:off x="1187624" y="980728"/>
            <a:ext cx="7704856" cy="4431983"/>
          </a:xfrm>
          <a:prstGeom prst="rect">
            <a:avLst/>
          </a:prstGeom>
        </p:spPr>
        <p:txBody>
          <a:bodyPr wrap="square">
            <a:spAutoFit/>
          </a:bodyPr>
          <a:lstStyle/>
          <a:p>
            <a:pPr indent="288290" algn="just">
              <a:spcBef>
                <a:spcPts val="1200"/>
              </a:spcBef>
              <a:spcAft>
                <a:spcPts val="0"/>
              </a:spcAft>
            </a:pPr>
            <a:r>
              <a:rPr lang="es-EC" sz="1700" dirty="0">
                <a:latin typeface="Arial" panose="020B0604020202020204" pitchFamily="34" charset="0"/>
                <a:ea typeface="Times New Roman" panose="02020603050405020304" pitchFamily="18" charset="0"/>
                <a:cs typeface="Arial" panose="020B0604020202020204" pitchFamily="34" charset="0"/>
              </a:rPr>
              <a:t>Los objetivos planteados en la investigación se han cumplido ya que se analizó la implementación del gobierno corporativo y el comportamiento de cada uno de los índices representativos de cada área de la metodología CAMEL, teniendo como resultado tras un corte transversal de la información recolectada del año </a:t>
            </a:r>
            <a:r>
              <a:rPr lang="es-EC" sz="1700" dirty="0" smtClean="0">
                <a:latin typeface="Arial" panose="020B0604020202020204" pitchFamily="34" charset="0"/>
                <a:ea typeface="Times New Roman" panose="02020603050405020304" pitchFamily="18" charset="0"/>
                <a:cs typeface="Arial" panose="020B0604020202020204" pitchFamily="34" charset="0"/>
              </a:rPr>
              <a:t>2016, que </a:t>
            </a:r>
            <a:r>
              <a:rPr lang="es-EC" sz="1700" dirty="0">
                <a:latin typeface="Arial" panose="020B0604020202020204" pitchFamily="34" charset="0"/>
                <a:ea typeface="Times New Roman" panose="02020603050405020304" pitchFamily="18" charset="0"/>
                <a:cs typeface="Arial" panose="020B0604020202020204" pitchFamily="34" charset="0"/>
              </a:rPr>
              <a:t>el gobierno corporativo se relaciona con el riesgo financiero de forma leve ya que existe un sesgo de </a:t>
            </a:r>
            <a:r>
              <a:rPr lang="es-EC" sz="1700" dirty="0" smtClean="0">
                <a:latin typeface="Arial" panose="020B0604020202020204" pitchFamily="34" charset="0"/>
                <a:ea typeface="Times New Roman" panose="02020603050405020304" pitchFamily="18" charset="0"/>
                <a:cs typeface="Arial" panose="020B0604020202020204" pitchFamily="34" charset="0"/>
              </a:rPr>
              <a:t>información.</a:t>
            </a:r>
          </a:p>
          <a:p>
            <a:pPr indent="288290" algn="just">
              <a:spcBef>
                <a:spcPts val="1200"/>
              </a:spcBef>
              <a:spcAft>
                <a:spcPts val="0"/>
              </a:spcAft>
            </a:pPr>
            <a:r>
              <a:rPr lang="es-ES" sz="1700" dirty="0" smtClean="0">
                <a:latin typeface="Arial" panose="020B0604020202020204" pitchFamily="34" charset="0"/>
                <a:ea typeface="Times New Roman" panose="02020603050405020304" pitchFamily="18" charset="0"/>
                <a:cs typeface="Arial" panose="020B0604020202020204" pitchFamily="34" charset="0"/>
              </a:rPr>
              <a:t>Ya </a:t>
            </a:r>
            <a:r>
              <a:rPr lang="es-ES" sz="1700" dirty="0">
                <a:latin typeface="Arial" panose="020B0604020202020204" pitchFamily="34" charset="0"/>
                <a:ea typeface="Times New Roman" panose="02020603050405020304" pitchFamily="18" charset="0"/>
                <a:cs typeface="Arial" panose="020B0604020202020204" pitchFamily="34" charset="0"/>
              </a:rPr>
              <a:t>que presentan ciertos inconvenientes como: </a:t>
            </a:r>
            <a:endParaRPr lang="es-ES" sz="1700" dirty="0" smtClean="0">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buFont typeface="Arial" panose="020B0604020202020204" pitchFamily="34" charset="0"/>
              <a:buChar char="•"/>
            </a:pPr>
            <a:r>
              <a:rPr lang="es-ES" sz="1700" dirty="0"/>
              <a:t>No existe una data balanceada entre la información obtenida mediante la encuesta que analizó el comportamiento del gobierno corporativo en el año 2016 y todas las variables que se evalúan para definir los riesgos desde el 2011 hasta el </a:t>
            </a:r>
            <a:r>
              <a:rPr lang="es-ES" sz="1700" dirty="0" smtClean="0"/>
              <a:t>2016.</a:t>
            </a:r>
          </a:p>
          <a:p>
            <a:pPr marL="285750" lvl="0" indent="-285750" algn="just">
              <a:buFont typeface="Arial" panose="020B0604020202020204" pitchFamily="34" charset="0"/>
              <a:buChar char="•"/>
            </a:pPr>
            <a:r>
              <a:rPr lang="es-ES" sz="1700" dirty="0" smtClean="0"/>
              <a:t>La </a:t>
            </a:r>
            <a:r>
              <a:rPr lang="es-ES" sz="1700" dirty="0"/>
              <a:t>información pública que ofrece el organismo de </a:t>
            </a:r>
            <a:r>
              <a:rPr lang="es-ES" sz="1700" dirty="0" smtClean="0"/>
              <a:t>control es </a:t>
            </a:r>
            <a:r>
              <a:rPr lang="es-ES" sz="1700" dirty="0"/>
              <a:t>de 5 años atrás (2011-2016), no es sufriente para realizar una inferencia </a:t>
            </a:r>
            <a:r>
              <a:rPr lang="es-ES" sz="1700" dirty="0" smtClean="0"/>
              <a:t>estadística.</a:t>
            </a:r>
          </a:p>
          <a:p>
            <a:pPr marL="285750" lvl="0" indent="-285750" algn="just">
              <a:buFont typeface="Arial" panose="020B0604020202020204" pitchFamily="34" charset="0"/>
              <a:buChar char="•"/>
            </a:pPr>
            <a:r>
              <a:rPr lang="es-ES" sz="1700" dirty="0" smtClean="0"/>
              <a:t>La </a:t>
            </a:r>
            <a:r>
              <a:rPr lang="es-ES" sz="1700" dirty="0"/>
              <a:t>estructura de las cooperativas no es homogénea a través del tiempo, ya que constantemente el personal que se encarga de su administración y gestión rotan periódicamente</a:t>
            </a:r>
            <a:endParaRPr lang="es-EC" sz="17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71123871"/>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87624" y="908720"/>
            <a:ext cx="7560840" cy="3693319"/>
          </a:xfrm>
          <a:prstGeom prst="rect">
            <a:avLst/>
          </a:prstGeom>
        </p:spPr>
        <p:txBody>
          <a:bodyPr wrap="square">
            <a:spAutoFit/>
          </a:bodyPr>
          <a:lstStyle/>
          <a:p>
            <a:pPr algn="just"/>
            <a:r>
              <a:rPr lang="es-EC" dirty="0"/>
              <a:t>Las principales teorías de soporte que ayudaron a la investigación son las teorías: agencia, administración, costos de transacción, asimetría de la información, riesgo e incertidumbre y principalmente la teoría stakeholders que como se ha demostrado en estudios previos es la que más se adapta a este tipo de investigaciones del sector financiero popular y </a:t>
            </a:r>
            <a:r>
              <a:rPr lang="es-EC" dirty="0" smtClean="0"/>
              <a:t>solidario.</a:t>
            </a:r>
          </a:p>
          <a:p>
            <a:pPr algn="just"/>
            <a:endParaRPr lang="es-EC" dirty="0"/>
          </a:p>
          <a:p>
            <a:pPr algn="just"/>
            <a:r>
              <a:rPr lang="es-EC" dirty="0"/>
              <a:t>Tras la investigación realizada se pudo comprobar que solo algunas cooperativas del sector estudiado poseen implementado en su estructura administrativa las prácticas de gobierno corporativo como es el caso de la cooperativa Andalucía que ya lleva algún tiempo con este modelo y en otros casos solo se rigen a lo estipulado en las leyes sin tener en cuenta modelos o sistemas que ayuden a su </a:t>
            </a:r>
            <a:r>
              <a:rPr lang="es-EC" dirty="0" smtClean="0"/>
              <a:t>entidad</a:t>
            </a:r>
            <a:r>
              <a:rPr lang="es-EC" dirty="0"/>
              <a:t>.</a:t>
            </a:r>
          </a:p>
        </p:txBody>
      </p:sp>
      <p:sp>
        <p:nvSpPr>
          <p:cNvPr id="4" name="1 Título"/>
          <p:cNvSpPr txBox="1">
            <a:spLocks/>
          </p:cNvSpPr>
          <p:nvPr/>
        </p:nvSpPr>
        <p:spPr>
          <a:xfrm>
            <a:off x="2776629" y="15719"/>
            <a:ext cx="6394450" cy="74898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MX" b="1" dirty="0" smtClean="0">
                <a:solidFill>
                  <a:schemeClr val="tx2"/>
                </a:solidFill>
              </a:rPr>
              <a:t>CONCLUSIONES</a:t>
            </a:r>
            <a:endParaRPr lang="es-VE" b="1" dirty="0">
              <a:solidFill>
                <a:schemeClr val="tx2"/>
              </a:solidFill>
            </a:endParaRPr>
          </a:p>
        </p:txBody>
      </p:sp>
    </p:spTree>
    <p:extLst>
      <p:ext uri="{BB962C8B-B14F-4D97-AF65-F5344CB8AC3E}">
        <p14:creationId xmlns:p14="http://schemas.microsoft.com/office/powerpoint/2010/main" val="389916908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59632" y="908720"/>
            <a:ext cx="7560840" cy="1754326"/>
          </a:xfrm>
          <a:prstGeom prst="rect">
            <a:avLst/>
          </a:prstGeom>
        </p:spPr>
        <p:txBody>
          <a:bodyPr wrap="square">
            <a:spAutoFit/>
          </a:bodyPr>
          <a:lstStyle/>
          <a:p>
            <a:pPr indent="288290" algn="just">
              <a:spcBef>
                <a:spcPts val="1200"/>
              </a:spcBef>
              <a:spcAft>
                <a:spcPts val="0"/>
              </a:spcAft>
            </a:pPr>
            <a:r>
              <a:rPr lang="es-ES" dirty="0">
                <a:latin typeface="Arial" panose="020B0604020202020204" pitchFamily="34" charset="0"/>
                <a:ea typeface="Times New Roman" panose="02020603050405020304" pitchFamily="18" charset="0"/>
                <a:cs typeface="Arial" panose="020B0604020202020204" pitchFamily="34" charset="0"/>
              </a:rPr>
              <a:t>Los tres principales órganos internos de la cooperativa que son la propiedad, administración y gestión se vieron envueltos en las cinco áreas de gobierno corporativo algunos de manera más influyente que otros como es el caso del directorio que su influencia fue de casi el 93,2%, la asamblea general de socios en un 83,8% y el derecho y trato equitativo de los socios en un </a:t>
            </a:r>
            <a:r>
              <a:rPr lang="es-ES" dirty="0" smtClean="0">
                <a:latin typeface="Arial" panose="020B0604020202020204" pitchFamily="34" charset="0"/>
                <a:ea typeface="Times New Roman" panose="02020603050405020304" pitchFamily="18" charset="0"/>
                <a:cs typeface="Arial" panose="020B0604020202020204" pitchFamily="34" charset="0"/>
              </a:rPr>
              <a:t>87,2</a:t>
            </a:r>
            <a:r>
              <a:rPr lang="es-ES" dirty="0" smtClean="0">
                <a:latin typeface="Arial" panose="020B0604020202020204" pitchFamily="34" charset="0"/>
                <a:ea typeface="Times New Roman" panose="02020603050405020304" pitchFamily="18" charset="0"/>
                <a:cs typeface="Arial" panose="020B0604020202020204" pitchFamily="34" charset="0"/>
              </a:rPr>
              <a:t>%.</a:t>
            </a:r>
            <a:endParaRPr lang="es-ES"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4" name="1 Título"/>
          <p:cNvSpPr txBox="1">
            <a:spLocks/>
          </p:cNvSpPr>
          <p:nvPr/>
        </p:nvSpPr>
        <p:spPr>
          <a:xfrm>
            <a:off x="2776629" y="15719"/>
            <a:ext cx="6394450" cy="74898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MX" b="1" dirty="0" smtClean="0">
                <a:solidFill>
                  <a:schemeClr val="tx2"/>
                </a:solidFill>
              </a:rPr>
              <a:t>CONCLUSIONES</a:t>
            </a:r>
            <a:endParaRPr lang="es-VE" b="1" dirty="0">
              <a:solidFill>
                <a:schemeClr val="tx2"/>
              </a:solidFill>
            </a:endParaRPr>
          </a:p>
        </p:txBody>
      </p:sp>
    </p:spTree>
    <p:extLst>
      <p:ext uri="{BB962C8B-B14F-4D97-AF65-F5344CB8AC3E}">
        <p14:creationId xmlns:p14="http://schemas.microsoft.com/office/powerpoint/2010/main" val="2457630270"/>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403648" y="1484784"/>
            <a:ext cx="7113587" cy="4525963"/>
          </a:xfrm>
        </p:spPr>
        <p:txBody>
          <a:bodyPr>
            <a:normAutofit/>
          </a:bodyPr>
          <a:lstStyle/>
          <a:p>
            <a:pPr marL="0" indent="0">
              <a:buNone/>
            </a:pPr>
            <a:r>
              <a:rPr lang="es-ES" dirty="0" smtClean="0"/>
              <a:t/>
            </a:r>
            <a:br>
              <a:rPr lang="es-ES" dirty="0" smtClean="0"/>
            </a:br>
            <a:endParaRPr lang="es-VE" dirty="0"/>
          </a:p>
        </p:txBody>
      </p:sp>
      <p:sp>
        <p:nvSpPr>
          <p:cNvPr id="6" name="Rectángulo 5"/>
          <p:cNvSpPr/>
          <p:nvPr/>
        </p:nvSpPr>
        <p:spPr>
          <a:xfrm>
            <a:off x="1313758" y="1124744"/>
            <a:ext cx="7293365" cy="3970318"/>
          </a:xfrm>
          <a:prstGeom prst="rect">
            <a:avLst/>
          </a:prstGeom>
        </p:spPr>
        <p:txBody>
          <a:bodyPr wrap="square">
            <a:spAutoFit/>
          </a:bodyPr>
          <a:lstStyle/>
          <a:p>
            <a:pPr algn="just"/>
            <a:r>
              <a:rPr lang="es-EC" dirty="0" smtClean="0"/>
              <a:t>Tras la investigación se recomienda cerciorarse de que ambas variables involucradas posean información histórica y se encuentren en la misma serie de tiempo con el objetivo de ser compatibles y comparables para este tipo de análisis, además se exhorta que para futuras investigaciones sobre el tema de gobierno corporativo en el Ecuador específicamente en las cooperativas se vaya generando una base de datos anual.</a:t>
            </a:r>
          </a:p>
          <a:p>
            <a:pPr algn="just"/>
            <a:endParaRPr lang="es-ES" dirty="0"/>
          </a:p>
          <a:p>
            <a:pPr algn="just"/>
            <a:r>
              <a:rPr lang="es-ES" dirty="0"/>
              <a:t>Al llevar a cabo la investigación se recomienda tener claro que tipo de teorías afectan tanto directa como indirectamente al comportamiento de las variables involucradas con el fin de conocer el panorama real de las mismas en el país, de este modo una de las principales teorías a incentivar su aplicación en el sector financiero popular y solidario es la </a:t>
            </a:r>
            <a:r>
              <a:rPr lang="es-ES" dirty="0" smtClean="0"/>
              <a:t>stakeholders.</a:t>
            </a:r>
            <a:endParaRPr lang="es-EC" dirty="0"/>
          </a:p>
        </p:txBody>
      </p:sp>
      <p:sp>
        <p:nvSpPr>
          <p:cNvPr id="7" name="1 Título"/>
          <p:cNvSpPr txBox="1">
            <a:spLocks/>
          </p:cNvSpPr>
          <p:nvPr/>
        </p:nvSpPr>
        <p:spPr>
          <a:xfrm>
            <a:off x="2776629" y="15719"/>
            <a:ext cx="6394450" cy="74898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MX" b="1" dirty="0" smtClean="0">
                <a:solidFill>
                  <a:schemeClr val="tx2"/>
                </a:solidFill>
              </a:rPr>
              <a:t>RECOMENDACIONES</a:t>
            </a:r>
            <a:endParaRPr lang="es-VE" b="1" dirty="0">
              <a:solidFill>
                <a:schemeClr val="tx2"/>
              </a:solidFill>
            </a:endParaRPr>
          </a:p>
        </p:txBody>
      </p:sp>
    </p:spTree>
    <p:extLst>
      <p:ext uri="{BB962C8B-B14F-4D97-AF65-F5344CB8AC3E}">
        <p14:creationId xmlns:p14="http://schemas.microsoft.com/office/powerpoint/2010/main" val="3518725608"/>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776629" y="15719"/>
            <a:ext cx="6394450" cy="74898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MX" b="1" dirty="0" smtClean="0">
                <a:solidFill>
                  <a:schemeClr val="tx2"/>
                </a:solidFill>
              </a:rPr>
              <a:t>RECOMENDACIONES</a:t>
            </a:r>
            <a:endParaRPr lang="es-VE" b="1" dirty="0">
              <a:solidFill>
                <a:schemeClr val="tx2"/>
              </a:solidFill>
            </a:endParaRPr>
          </a:p>
        </p:txBody>
      </p:sp>
      <p:sp>
        <p:nvSpPr>
          <p:cNvPr id="5" name="Rectángulo 4"/>
          <p:cNvSpPr/>
          <p:nvPr/>
        </p:nvSpPr>
        <p:spPr>
          <a:xfrm>
            <a:off x="1313759" y="908720"/>
            <a:ext cx="7290690" cy="4801314"/>
          </a:xfrm>
          <a:prstGeom prst="rect">
            <a:avLst/>
          </a:prstGeom>
        </p:spPr>
        <p:txBody>
          <a:bodyPr wrap="square">
            <a:spAutoFit/>
          </a:bodyPr>
          <a:lstStyle/>
          <a:p>
            <a:pPr algn="just"/>
            <a:r>
              <a:rPr lang="es-EC" dirty="0"/>
              <a:t>Teniendo en cuenta la importancia de implementar modelos de buenas prácticas desarrollados y avalados por organismos internacionales como es el caso de la CAF se pudo comprobar que algunas empresas públicas en el país tienen implementado gobierno </a:t>
            </a:r>
            <a:r>
              <a:rPr lang="es-EC" dirty="0" smtClean="0"/>
              <a:t>corporativo, de </a:t>
            </a:r>
            <a:r>
              <a:rPr lang="es-EC" dirty="0"/>
              <a:t>esta manera han arrogado resultados favorables para cada organización siendo así que  el uso e implementación de las medidas de buenas prácticas se lo debe llevar a un ámbito normativo como una </a:t>
            </a:r>
            <a:r>
              <a:rPr lang="es-EC" dirty="0" smtClean="0"/>
              <a:t>ley.</a:t>
            </a:r>
          </a:p>
          <a:p>
            <a:pPr algn="just"/>
            <a:endParaRPr lang="es-ES" dirty="0"/>
          </a:p>
          <a:p>
            <a:pPr algn="just"/>
            <a:r>
              <a:rPr lang="es-ES" dirty="0"/>
              <a:t>Una vez llevada a cabo la investigación se comprobó el grado de implementación </a:t>
            </a:r>
            <a:r>
              <a:rPr lang="es-ES" dirty="0" smtClean="0"/>
              <a:t>que tienen los </a:t>
            </a:r>
            <a:r>
              <a:rPr lang="es-ES" dirty="0"/>
              <a:t>tres principales órganos </a:t>
            </a:r>
            <a:r>
              <a:rPr lang="es-ES" dirty="0" smtClean="0"/>
              <a:t>internos de </a:t>
            </a:r>
            <a:r>
              <a:rPr lang="es-ES" dirty="0"/>
              <a:t>la cooperativa, llegando a tal punto que se recomienda su ejecución en la organización y que esta sea en todos los niveles desde el más alto hasta niveles inferiores así como entre departamentos logrando que exista un alto nivel de adaptación a estas medidas y que generen resultados favorables para la institución. </a:t>
            </a:r>
            <a:endParaRPr lang="es-EC" dirty="0"/>
          </a:p>
          <a:p>
            <a:pPr algn="just"/>
            <a:endParaRPr lang="es-EC" dirty="0"/>
          </a:p>
        </p:txBody>
      </p:sp>
    </p:spTree>
    <p:extLst>
      <p:ext uri="{BB962C8B-B14F-4D97-AF65-F5344CB8AC3E}">
        <p14:creationId xmlns:p14="http://schemas.microsoft.com/office/powerpoint/2010/main" val="10025731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776629" y="15719"/>
            <a:ext cx="6394450" cy="74898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MX" b="1" dirty="0" smtClean="0">
                <a:solidFill>
                  <a:schemeClr val="tx2"/>
                </a:solidFill>
              </a:rPr>
              <a:t>RECOMENDACIONES</a:t>
            </a:r>
            <a:endParaRPr lang="es-VE" b="1" dirty="0">
              <a:solidFill>
                <a:schemeClr val="tx2"/>
              </a:solidFill>
            </a:endParaRPr>
          </a:p>
        </p:txBody>
      </p:sp>
      <p:sp>
        <p:nvSpPr>
          <p:cNvPr id="5" name="Rectángulo 4"/>
          <p:cNvSpPr/>
          <p:nvPr/>
        </p:nvSpPr>
        <p:spPr>
          <a:xfrm>
            <a:off x="1187624" y="1628800"/>
            <a:ext cx="7293365" cy="3416320"/>
          </a:xfrm>
          <a:prstGeom prst="rect">
            <a:avLst/>
          </a:prstGeom>
        </p:spPr>
        <p:txBody>
          <a:bodyPr wrap="square">
            <a:spAutoFit/>
          </a:bodyPr>
          <a:lstStyle/>
          <a:p>
            <a:pPr algn="just"/>
            <a:r>
              <a:rPr lang="es-ES" dirty="0"/>
              <a:t>Para terminar, se recomienda el uso de los lineamientos </a:t>
            </a:r>
            <a:r>
              <a:rPr lang="es-ES" dirty="0" smtClean="0"/>
              <a:t>para un código </a:t>
            </a:r>
            <a:r>
              <a:rPr lang="es-ES" dirty="0"/>
              <a:t>latinoamericano de </a:t>
            </a:r>
            <a:r>
              <a:rPr lang="es-ES" dirty="0" smtClean="0"/>
              <a:t>buen gobierno </a:t>
            </a:r>
            <a:r>
              <a:rPr lang="es-ES" dirty="0"/>
              <a:t>corporativo creado por el Banco de Desarrollo de América Latina CAF, siendo el más idóneo debido a que se realizaron estudios previos y programas </a:t>
            </a:r>
            <a:r>
              <a:rPr lang="es-ES" dirty="0" smtClean="0"/>
              <a:t>pilotos que arrojaron </a:t>
            </a:r>
            <a:r>
              <a:rPr lang="es-ES" dirty="0"/>
              <a:t>medidas acorde a cada tipo de </a:t>
            </a:r>
            <a:r>
              <a:rPr lang="es-ES" dirty="0" smtClean="0"/>
              <a:t>organización estudiada en </a:t>
            </a:r>
            <a:r>
              <a:rPr lang="es-ES" dirty="0"/>
              <a:t>la región; siendo el modelo referente para nuestro </a:t>
            </a:r>
            <a:r>
              <a:rPr lang="es-ES" dirty="0" smtClean="0"/>
              <a:t>país. C</a:t>
            </a:r>
            <a:r>
              <a:rPr lang="es-ES" dirty="0" smtClean="0">
                <a:latin typeface="Arial" panose="020B0604020202020204" pitchFamily="34" charset="0"/>
                <a:ea typeface="Times New Roman" panose="02020603050405020304" pitchFamily="18" charset="0"/>
                <a:cs typeface="Arial" panose="020B0604020202020204" pitchFamily="34" charset="0"/>
              </a:rPr>
              <a:t>on </a:t>
            </a:r>
            <a:r>
              <a:rPr lang="es-ES" dirty="0">
                <a:latin typeface="Arial" panose="020B0604020202020204" pitchFamily="34" charset="0"/>
                <a:ea typeface="Times New Roman" panose="02020603050405020304" pitchFamily="18" charset="0"/>
                <a:cs typeface="Arial" panose="020B0604020202020204" pitchFamily="34" charset="0"/>
              </a:rPr>
              <a:t>este fin en las cooperativas se propone la adopción de estas normas que aunque los resultados han arrojado que no tienen una relación muy fuerte entre las dos variables debido al sesgo existente en las bases de la información se puede evaluar las experiencias de cooperativas que ya tienen implementado estas medidas. </a:t>
            </a:r>
            <a:endParaRPr lang="es-EC" dirty="0">
              <a:latin typeface="Arial" panose="020B0604020202020204" pitchFamily="34" charset="0"/>
              <a:ea typeface="Times New Roman" panose="02020603050405020304" pitchFamily="18" charset="0"/>
              <a:cs typeface="Arial" panose="020B0604020202020204" pitchFamily="34" charset="0"/>
            </a:endParaRPr>
          </a:p>
          <a:p>
            <a:pPr algn="just"/>
            <a:endParaRPr lang="es-EC" dirty="0"/>
          </a:p>
        </p:txBody>
      </p:sp>
    </p:spTree>
    <p:extLst>
      <p:ext uri="{BB962C8B-B14F-4D97-AF65-F5344CB8AC3E}">
        <p14:creationId xmlns:p14="http://schemas.microsoft.com/office/powerpoint/2010/main" val="34063963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71600" y="905709"/>
            <a:ext cx="4752528" cy="2670317"/>
          </a:xfrm>
          <a:prstGeom prst="rect">
            <a:avLst/>
          </a:prstGeom>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240868"/>
            <a:ext cx="3384376" cy="280831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9790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2896"/>
            <a:ext cx="2457006" cy="2448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Diagrama"/>
          <p:cNvGraphicFramePr/>
          <p:nvPr>
            <p:extLst>
              <p:ext uri="{D42A27DB-BD31-4B8C-83A1-F6EECF244321}">
                <p14:modId xmlns:p14="http://schemas.microsoft.com/office/powerpoint/2010/main" val="1704525338"/>
              </p:ext>
            </p:extLst>
          </p:nvPr>
        </p:nvGraphicFramePr>
        <p:xfrm>
          <a:off x="98396" y="992225"/>
          <a:ext cx="8784976" cy="57491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1 Título"/>
          <p:cNvSpPr txBox="1">
            <a:spLocks/>
          </p:cNvSpPr>
          <p:nvPr/>
        </p:nvSpPr>
        <p:spPr>
          <a:xfrm>
            <a:off x="252028" y="257996"/>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VE" sz="2600" b="1" dirty="0" smtClean="0">
                <a:solidFill>
                  <a:schemeClr val="tx2"/>
                </a:solidFill>
                <a:latin typeface="Arial" panose="020B0604020202020204" pitchFamily="34" charset="0"/>
                <a:cs typeface="Arial" panose="020B0604020202020204" pitchFamily="34" charset="0"/>
              </a:rPr>
              <a:t>OBJETIVOS DE LA INVESTIGACIÓN</a:t>
            </a:r>
            <a:endParaRPr lang="es-VE" sz="2600" b="1" dirty="0">
              <a:solidFill>
                <a:schemeClr val="tx2"/>
              </a:solidFill>
              <a:latin typeface="Arial" panose="020B0604020202020204" pitchFamily="34" charset="0"/>
              <a:cs typeface="Arial" panose="020B0604020202020204" pitchFamily="34" charset="0"/>
            </a:endParaRPr>
          </a:p>
        </p:txBody>
      </p:sp>
      <p:sp>
        <p:nvSpPr>
          <p:cNvPr id="7" name="CuadroTexto 6"/>
          <p:cNvSpPr txBox="1"/>
          <p:nvPr/>
        </p:nvSpPr>
        <p:spPr>
          <a:xfrm>
            <a:off x="8604448" y="6516052"/>
            <a:ext cx="648072" cy="369332"/>
          </a:xfrm>
          <a:prstGeom prst="rect">
            <a:avLst/>
          </a:prstGeom>
          <a:noFill/>
        </p:spPr>
        <p:txBody>
          <a:bodyPr wrap="square" rtlCol="0">
            <a:spAutoFit/>
          </a:bodyPr>
          <a:lstStyle/>
          <a:p>
            <a:r>
              <a:rPr lang="es-ES" dirty="0" smtClean="0"/>
              <a:t>LM</a:t>
            </a:r>
            <a:endParaRPr lang="es-EC" dirty="0"/>
          </a:p>
        </p:txBody>
      </p:sp>
    </p:spTree>
    <p:extLst>
      <p:ext uri="{BB962C8B-B14F-4D97-AF65-F5344CB8AC3E}">
        <p14:creationId xmlns:p14="http://schemas.microsoft.com/office/powerpoint/2010/main" val="41706543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redondeado"/>
          <p:cNvSpPr/>
          <p:nvPr/>
        </p:nvSpPr>
        <p:spPr>
          <a:xfrm>
            <a:off x="47876" y="1284308"/>
            <a:ext cx="1244362" cy="10801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smtClean="0">
                <a:latin typeface="Arial" panose="020B0604020202020204" pitchFamily="34" charset="0"/>
                <a:cs typeface="Arial" panose="020B0604020202020204" pitchFamily="34" charset="0"/>
              </a:rPr>
              <a:t>Gestión de riesgos</a:t>
            </a:r>
            <a:endParaRPr lang="es-EC" sz="1600" dirty="0">
              <a:latin typeface="Arial" panose="020B0604020202020204" pitchFamily="34" charset="0"/>
              <a:cs typeface="Arial" panose="020B0604020202020204" pitchFamily="34" charset="0"/>
            </a:endParaRPr>
          </a:p>
        </p:txBody>
      </p:sp>
      <p:sp>
        <p:nvSpPr>
          <p:cNvPr id="8" name="7 Rectángulo redondeado"/>
          <p:cNvSpPr/>
          <p:nvPr/>
        </p:nvSpPr>
        <p:spPr>
          <a:xfrm>
            <a:off x="1364246" y="1284308"/>
            <a:ext cx="1368152" cy="10801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600" dirty="0" smtClean="0">
                <a:latin typeface="Arial" panose="020B0604020202020204" pitchFamily="34" charset="0"/>
                <a:cs typeface="Arial" panose="020B0604020202020204" pitchFamily="34" charset="0"/>
              </a:rPr>
              <a:t>Mitigación</a:t>
            </a:r>
            <a:endParaRPr lang="es-EC" sz="1600" dirty="0">
              <a:latin typeface="Arial" panose="020B0604020202020204" pitchFamily="34" charset="0"/>
              <a:cs typeface="Arial" panose="020B0604020202020204" pitchFamily="34" charset="0"/>
            </a:endParaRPr>
          </a:p>
        </p:txBody>
      </p:sp>
      <p:sp>
        <p:nvSpPr>
          <p:cNvPr id="9" name="8 Rectángulo redondeado"/>
          <p:cNvSpPr/>
          <p:nvPr/>
        </p:nvSpPr>
        <p:spPr>
          <a:xfrm>
            <a:off x="608162" y="2747639"/>
            <a:ext cx="1512168"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latin typeface="Arial" panose="020B0604020202020204" pitchFamily="34" charset="0"/>
                <a:cs typeface="Arial" panose="020B0604020202020204" pitchFamily="34" charset="0"/>
              </a:rPr>
              <a:t>Gobierno corporativo</a:t>
            </a:r>
            <a:endParaRPr lang="es-EC" sz="1600" dirty="0">
              <a:latin typeface="Arial" panose="020B0604020202020204" pitchFamily="34" charset="0"/>
              <a:cs typeface="Arial" panose="020B0604020202020204" pitchFamily="34" charset="0"/>
            </a:endParaRPr>
          </a:p>
        </p:txBody>
      </p:sp>
      <p:sp>
        <p:nvSpPr>
          <p:cNvPr id="10" name="9 Rectángulo redondeado"/>
          <p:cNvSpPr/>
          <p:nvPr/>
        </p:nvSpPr>
        <p:spPr>
          <a:xfrm>
            <a:off x="717873" y="3989383"/>
            <a:ext cx="1292746" cy="5040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dirty="0" smtClean="0">
                <a:latin typeface="Arial" panose="020B0604020202020204" pitchFamily="34" charset="0"/>
                <a:cs typeface="Arial" panose="020B0604020202020204" pitchFamily="34" charset="0"/>
              </a:rPr>
              <a:t>Cumplir o explicar</a:t>
            </a:r>
            <a:endParaRPr lang="es-EC" sz="1600" dirty="0">
              <a:latin typeface="Arial" panose="020B0604020202020204" pitchFamily="34" charset="0"/>
              <a:cs typeface="Arial" panose="020B0604020202020204" pitchFamily="34" charset="0"/>
            </a:endParaRPr>
          </a:p>
        </p:txBody>
      </p:sp>
      <p:pic>
        <p:nvPicPr>
          <p:cNvPr id="24578" name="Picture 2" descr="Resultado de imagen para organizacion empresarial 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342" y="4509120"/>
            <a:ext cx="4062262" cy="234888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19 Grupo"/>
          <p:cNvGrpSpPr/>
          <p:nvPr/>
        </p:nvGrpSpPr>
        <p:grpSpPr>
          <a:xfrm>
            <a:off x="670057" y="980728"/>
            <a:ext cx="1378266" cy="303580"/>
            <a:chOff x="670057" y="980728"/>
            <a:chExt cx="1378266" cy="303580"/>
          </a:xfrm>
        </p:grpSpPr>
        <p:cxnSp>
          <p:nvCxnSpPr>
            <p:cNvPr id="15" name="14 Conector recto"/>
            <p:cNvCxnSpPr>
              <a:stCxn id="6" idx="0"/>
            </p:cNvCxnSpPr>
            <p:nvPr/>
          </p:nvCxnSpPr>
          <p:spPr>
            <a:xfrm flipV="1">
              <a:off x="670057" y="980728"/>
              <a:ext cx="694189" cy="3035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flipH="1" flipV="1">
              <a:off x="1364246" y="980728"/>
              <a:ext cx="684077" cy="30358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2" name="21 Grupo"/>
          <p:cNvGrpSpPr/>
          <p:nvPr/>
        </p:nvGrpSpPr>
        <p:grpSpPr>
          <a:xfrm rot="10800000">
            <a:off x="848660" y="2415648"/>
            <a:ext cx="1031171" cy="303582"/>
            <a:chOff x="670057" y="980728"/>
            <a:chExt cx="1378266" cy="303580"/>
          </a:xfrm>
        </p:grpSpPr>
        <p:cxnSp>
          <p:nvCxnSpPr>
            <p:cNvPr id="23" name="22 Conector recto"/>
            <p:cNvCxnSpPr/>
            <p:nvPr/>
          </p:nvCxnSpPr>
          <p:spPr>
            <a:xfrm flipV="1">
              <a:off x="670057" y="980728"/>
              <a:ext cx="694189" cy="30358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23 Conector recto"/>
            <p:cNvCxnSpPr/>
            <p:nvPr/>
          </p:nvCxnSpPr>
          <p:spPr>
            <a:xfrm flipH="1" flipV="1">
              <a:off x="1364246" y="980728"/>
              <a:ext cx="684077" cy="303580"/>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24580" name="Picture 4" descr="Resultado de imagen para crisis inmobiliaria 20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0994" y="1331814"/>
            <a:ext cx="4162058" cy="24352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4582" name="Picture 6"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l="6947" t="5281" r="7418" b="37898"/>
          <a:stretch/>
        </p:blipFill>
        <p:spPr bwMode="auto">
          <a:xfrm>
            <a:off x="6626720" y="3808471"/>
            <a:ext cx="2239869" cy="1213755"/>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Imagen relacionada"/>
          <p:cNvPicPr>
            <a:picLocks noChangeAspect="1" noChangeArrowheads="1"/>
          </p:cNvPicPr>
          <p:nvPr/>
        </p:nvPicPr>
        <p:blipFill rotWithShape="1">
          <a:blip r:embed="rId8">
            <a:extLst>
              <a:ext uri="{28A0092B-C50C-407E-A947-70E740481C1C}">
                <a14:useLocalDpi xmlns:a14="http://schemas.microsoft.com/office/drawing/2010/main" val="0"/>
              </a:ext>
            </a:extLst>
          </a:blip>
          <a:srcRect t="14192" b="12052"/>
          <a:stretch/>
        </p:blipFill>
        <p:spPr bwMode="auto">
          <a:xfrm>
            <a:off x="5737671" y="5460642"/>
            <a:ext cx="3179760" cy="1018852"/>
          </a:xfrm>
          <a:prstGeom prst="rect">
            <a:avLst/>
          </a:prstGeom>
          <a:noFill/>
          <a:extLst>
            <a:ext uri="{909E8E84-426E-40DD-AFC4-6F175D3DCCD1}">
              <a14:hiddenFill xmlns:a14="http://schemas.microsoft.com/office/drawing/2010/main">
                <a:solidFill>
                  <a:srgbClr val="FFFFFF"/>
                </a:solidFill>
              </a14:hiddenFill>
            </a:ext>
          </a:extLst>
        </p:spPr>
      </p:pic>
      <p:sp>
        <p:nvSpPr>
          <p:cNvPr id="28" name="27 Rectángulo redondeado"/>
          <p:cNvSpPr/>
          <p:nvPr/>
        </p:nvSpPr>
        <p:spPr>
          <a:xfrm>
            <a:off x="4014873" y="4415348"/>
            <a:ext cx="2001334" cy="9361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600" dirty="0" smtClean="0">
                <a:latin typeface="Arial" panose="020B0604020202020204" pitchFamily="34" charset="0"/>
                <a:cs typeface="Arial" panose="020B0604020202020204" pitchFamily="34" charset="0"/>
              </a:rPr>
              <a:t>Implementación en Latinoamérica</a:t>
            </a:r>
            <a:endParaRPr lang="es-EC" sz="1600" dirty="0">
              <a:latin typeface="Arial" panose="020B0604020202020204" pitchFamily="34" charset="0"/>
              <a:cs typeface="Arial" panose="020B0604020202020204" pitchFamily="34" charset="0"/>
            </a:endParaRPr>
          </a:p>
        </p:txBody>
      </p:sp>
      <p:sp>
        <p:nvSpPr>
          <p:cNvPr id="29" name="28 Rectángulo redondeado"/>
          <p:cNvSpPr/>
          <p:nvPr/>
        </p:nvSpPr>
        <p:spPr>
          <a:xfrm>
            <a:off x="7205582" y="1358936"/>
            <a:ext cx="1711849" cy="93086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latin typeface="Arial" panose="020B0604020202020204" pitchFamily="34" charset="0"/>
                <a:cs typeface="Arial" panose="020B0604020202020204" pitchFamily="34" charset="0"/>
              </a:rPr>
              <a:t>Crisis inmobiliaria 2008</a:t>
            </a:r>
            <a:endParaRPr lang="es-EC" sz="1600" dirty="0">
              <a:latin typeface="Arial" panose="020B0604020202020204" pitchFamily="34" charset="0"/>
              <a:cs typeface="Arial" panose="020B0604020202020204" pitchFamily="34" charset="0"/>
            </a:endParaRPr>
          </a:p>
        </p:txBody>
      </p:sp>
      <p:sp>
        <p:nvSpPr>
          <p:cNvPr id="21" name="1 Título"/>
          <p:cNvSpPr txBox="1">
            <a:spLocks/>
          </p:cNvSpPr>
          <p:nvPr/>
        </p:nvSpPr>
        <p:spPr>
          <a:xfrm>
            <a:off x="252028" y="257996"/>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VE" sz="2600" b="1" dirty="0" smtClean="0">
                <a:solidFill>
                  <a:schemeClr val="tx2"/>
                </a:solidFill>
                <a:latin typeface="Arial" panose="020B0604020202020204" pitchFamily="34" charset="0"/>
                <a:cs typeface="Arial" panose="020B0604020202020204" pitchFamily="34" charset="0"/>
              </a:rPr>
              <a:t>JUSTIFICACIÓN</a:t>
            </a:r>
            <a:endParaRPr lang="es-VE" sz="26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93517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0049" b="22042"/>
          <a:stretch/>
        </p:blipFill>
        <p:spPr bwMode="auto">
          <a:xfrm>
            <a:off x="1619673" y="1901847"/>
            <a:ext cx="2283934" cy="8646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0" y="908720"/>
            <a:ext cx="2268306" cy="369332"/>
          </a:xfrm>
          <a:prstGeom prst="rect">
            <a:avLst/>
          </a:prstGeom>
          <a:noFill/>
        </p:spPr>
        <p:txBody>
          <a:bodyPr wrap="square" rtlCol="0">
            <a:spAutoFit/>
          </a:bodyPr>
          <a:lstStyle/>
          <a:p>
            <a:r>
              <a:rPr lang="es-EC" dirty="0" smtClean="0">
                <a:effectLst>
                  <a:outerShdw blurRad="38100" dist="38100" dir="2700000" algn="tl">
                    <a:srgbClr val="000000">
                      <a:alpha val="43137"/>
                    </a:srgbClr>
                  </a:outerShdw>
                </a:effectLst>
              </a:rPr>
              <a:t>En el Ecuador…</a:t>
            </a:r>
            <a:endParaRPr lang="es-EC" dirty="0">
              <a:effectLst>
                <a:outerShdw blurRad="38100" dist="38100" dir="2700000" algn="tl">
                  <a:srgbClr val="000000">
                    <a:alpha val="43137"/>
                  </a:srgbClr>
                </a:outerShdw>
              </a:effectLst>
            </a:endParaRPr>
          </a:p>
        </p:txBody>
      </p:sp>
      <p:sp>
        <p:nvSpPr>
          <p:cNvPr id="4" name="3 Rectángulo"/>
          <p:cNvSpPr/>
          <p:nvPr/>
        </p:nvSpPr>
        <p:spPr>
          <a:xfrm>
            <a:off x="116934" y="1319221"/>
            <a:ext cx="4762842" cy="369332"/>
          </a:xfrm>
          <a:prstGeom prst="rect">
            <a:avLst/>
          </a:prstGeom>
        </p:spPr>
        <p:txBody>
          <a:bodyPr wrap="none">
            <a:spAutoFit/>
          </a:bodyPr>
          <a:lstStyle/>
          <a:p>
            <a:r>
              <a:rPr lang="es-EC" b="1" dirty="0"/>
              <a:t>Programa de Buen Gobierno Corporativo </a:t>
            </a:r>
          </a:p>
        </p:txBody>
      </p:sp>
      <p:sp>
        <p:nvSpPr>
          <p:cNvPr id="5" name="4 Rectángulo"/>
          <p:cNvSpPr/>
          <p:nvPr/>
        </p:nvSpPr>
        <p:spPr>
          <a:xfrm>
            <a:off x="235760" y="2228029"/>
            <a:ext cx="1259632" cy="307777"/>
          </a:xfrm>
          <a:prstGeom prst="rect">
            <a:avLst/>
          </a:prstGeom>
        </p:spPr>
        <p:txBody>
          <a:bodyPr wrap="square">
            <a:spAutoFit/>
          </a:bodyPr>
          <a:lstStyle/>
          <a:p>
            <a:pPr algn="ctr"/>
            <a:r>
              <a:rPr lang="es-EC" sz="1400" dirty="0"/>
              <a:t>ejecutado por </a:t>
            </a:r>
          </a:p>
        </p:txBody>
      </p:sp>
      <p:sp>
        <p:nvSpPr>
          <p:cNvPr id="8" name="7 Rectángulo"/>
          <p:cNvSpPr/>
          <p:nvPr/>
        </p:nvSpPr>
        <p:spPr>
          <a:xfrm>
            <a:off x="299467" y="3316149"/>
            <a:ext cx="1259632" cy="523220"/>
          </a:xfrm>
          <a:prstGeom prst="rect">
            <a:avLst/>
          </a:prstGeom>
        </p:spPr>
        <p:txBody>
          <a:bodyPr wrap="square">
            <a:spAutoFit/>
          </a:bodyPr>
          <a:lstStyle/>
          <a:p>
            <a:pPr algn="ctr"/>
            <a:r>
              <a:rPr lang="es-EC" sz="1400" dirty="0" smtClean="0"/>
              <a:t>Auspiciado por</a:t>
            </a:r>
            <a:endParaRPr lang="es-EC" sz="1400" dirty="0"/>
          </a:p>
        </p:txBody>
      </p:sp>
      <p:sp>
        <p:nvSpPr>
          <p:cNvPr id="7" name="AutoShape 4" descr="Resultado de imagen para banco iberoamericano de desarroll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6" descr="Resultado de imagen para banco iberoamericano de desarroll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8" descr="Resultado de imagen para banco iberoamericano de desarroll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0" descr="Resultado de imagen para banco iberoamericano de desarroll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12" descr="Resultado de imagen para banco iberoamericano de desarroll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AutoShape 14" descr="Resultado de imagen para banco iberoamericano de desarroll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2543" name="Picture 15"/>
          <p:cNvPicPr>
            <a:picLocks noChangeAspect="1" noChangeArrowheads="1"/>
          </p:cNvPicPr>
          <p:nvPr/>
        </p:nvPicPr>
        <p:blipFill rotWithShape="1">
          <a:blip r:embed="rId4">
            <a:extLst>
              <a:ext uri="{28A0092B-C50C-407E-A947-70E740481C1C}">
                <a14:useLocalDpi xmlns:a14="http://schemas.microsoft.com/office/drawing/2010/main" val="0"/>
              </a:ext>
            </a:extLst>
          </a:blip>
          <a:srcRect b="14881"/>
          <a:stretch/>
        </p:blipFill>
        <p:spPr bwMode="auto">
          <a:xfrm>
            <a:off x="1716166" y="3098319"/>
            <a:ext cx="2185795" cy="106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p:cNvSpPr/>
          <p:nvPr/>
        </p:nvSpPr>
        <p:spPr>
          <a:xfrm>
            <a:off x="685298" y="4859668"/>
            <a:ext cx="707245" cy="338554"/>
          </a:xfrm>
          <a:prstGeom prst="rect">
            <a:avLst/>
          </a:prstGeom>
        </p:spPr>
        <p:txBody>
          <a:bodyPr wrap="none">
            <a:spAutoFit/>
          </a:bodyPr>
          <a:lstStyle/>
          <a:p>
            <a:r>
              <a:rPr lang="es-EC" sz="1600" dirty="0" smtClean="0">
                <a:effectLst>
                  <a:outerShdw blurRad="38100" dist="38100" dir="2700000" algn="tl">
                    <a:srgbClr val="000000">
                      <a:alpha val="43137"/>
                    </a:srgbClr>
                  </a:outerShdw>
                </a:effectLst>
              </a:rPr>
              <a:t>inició </a:t>
            </a:r>
            <a:endParaRPr lang="es-EC" sz="1600" dirty="0">
              <a:effectLst>
                <a:outerShdw blurRad="38100" dist="38100" dir="2700000" algn="tl">
                  <a:srgbClr val="000000">
                    <a:alpha val="43137"/>
                  </a:srgbClr>
                </a:outerShdw>
              </a:effectLst>
            </a:endParaRPr>
          </a:p>
        </p:txBody>
      </p:sp>
      <p:sp>
        <p:nvSpPr>
          <p:cNvPr id="15" name="14 Rectángulo"/>
          <p:cNvSpPr/>
          <p:nvPr/>
        </p:nvSpPr>
        <p:spPr>
          <a:xfrm>
            <a:off x="1641869" y="5241194"/>
            <a:ext cx="1667444" cy="338554"/>
          </a:xfrm>
          <a:prstGeom prst="rect">
            <a:avLst/>
          </a:prstGeom>
        </p:spPr>
        <p:txBody>
          <a:bodyPr wrap="none">
            <a:spAutoFit/>
          </a:bodyPr>
          <a:lstStyle/>
          <a:p>
            <a:r>
              <a:rPr lang="es-EC" sz="1600" dirty="0"/>
              <a:t>octubre de 2006</a:t>
            </a:r>
          </a:p>
        </p:txBody>
      </p:sp>
      <p:sp>
        <p:nvSpPr>
          <p:cNvPr id="16" name="15 Rectángulo"/>
          <p:cNvSpPr/>
          <p:nvPr/>
        </p:nvSpPr>
        <p:spPr>
          <a:xfrm>
            <a:off x="700330" y="5758623"/>
            <a:ext cx="869149" cy="338554"/>
          </a:xfrm>
          <a:prstGeom prst="rect">
            <a:avLst/>
          </a:prstGeom>
        </p:spPr>
        <p:txBody>
          <a:bodyPr wrap="none">
            <a:spAutoFit/>
          </a:bodyPr>
          <a:lstStyle/>
          <a:p>
            <a:r>
              <a:rPr lang="es-EC" sz="1600" dirty="0">
                <a:effectLst>
                  <a:outerShdw blurRad="38100" dist="38100" dir="2700000" algn="tl">
                    <a:srgbClr val="000000">
                      <a:alpha val="43137"/>
                    </a:srgbClr>
                  </a:outerShdw>
                </a:effectLst>
              </a:rPr>
              <a:t>termina</a:t>
            </a:r>
          </a:p>
        </p:txBody>
      </p:sp>
      <p:sp>
        <p:nvSpPr>
          <p:cNvPr id="17" name="16 Rectángulo"/>
          <p:cNvSpPr/>
          <p:nvPr/>
        </p:nvSpPr>
        <p:spPr>
          <a:xfrm>
            <a:off x="1727549" y="6149135"/>
            <a:ext cx="1081515" cy="338554"/>
          </a:xfrm>
          <a:prstGeom prst="rect">
            <a:avLst/>
          </a:prstGeom>
        </p:spPr>
        <p:txBody>
          <a:bodyPr wrap="none">
            <a:spAutoFit/>
          </a:bodyPr>
          <a:lstStyle/>
          <a:p>
            <a:r>
              <a:rPr lang="es-EC" sz="1600" dirty="0"/>
              <a:t>año 2011 </a:t>
            </a:r>
          </a:p>
        </p:txBody>
      </p:sp>
      <p:sp>
        <p:nvSpPr>
          <p:cNvPr id="20" name="19 Arco"/>
          <p:cNvSpPr/>
          <p:nvPr/>
        </p:nvSpPr>
        <p:spPr>
          <a:xfrm>
            <a:off x="634971" y="4807754"/>
            <a:ext cx="1133402" cy="550803"/>
          </a:xfrm>
          <a:prstGeom prst="arc">
            <a:avLst>
              <a:gd name="adj1" fmla="val 1323009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3" name="22 Arco"/>
          <p:cNvSpPr/>
          <p:nvPr/>
        </p:nvSpPr>
        <p:spPr>
          <a:xfrm>
            <a:off x="825842" y="5710344"/>
            <a:ext cx="1133402" cy="550803"/>
          </a:xfrm>
          <a:prstGeom prst="arc">
            <a:avLst>
              <a:gd name="adj1" fmla="val 1323009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1" name="20 Rectángulo"/>
          <p:cNvSpPr/>
          <p:nvPr/>
        </p:nvSpPr>
        <p:spPr>
          <a:xfrm>
            <a:off x="3649682" y="5415579"/>
            <a:ext cx="1039067" cy="307777"/>
          </a:xfrm>
          <a:prstGeom prst="rect">
            <a:avLst/>
          </a:prstGeom>
        </p:spPr>
        <p:txBody>
          <a:bodyPr wrap="none">
            <a:spAutoFit/>
          </a:bodyPr>
          <a:lstStyle/>
          <a:p>
            <a:r>
              <a:rPr lang="es-EC" sz="1400" dirty="0"/>
              <a:t>generando</a:t>
            </a:r>
          </a:p>
        </p:txBody>
      </p:sp>
      <p:sp>
        <p:nvSpPr>
          <p:cNvPr id="22" name="21 Elipse"/>
          <p:cNvSpPr/>
          <p:nvPr/>
        </p:nvSpPr>
        <p:spPr>
          <a:xfrm>
            <a:off x="4954236" y="4897284"/>
            <a:ext cx="3096344" cy="151457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r>
              <a:rPr lang="es-EC" sz="1600" dirty="0">
                <a:latin typeface="Arial" panose="020B0604020202020204" pitchFamily="34" charset="0"/>
                <a:cs typeface="Arial" panose="020B0604020202020204" pitchFamily="34" charset="0"/>
              </a:rPr>
              <a:t>los comienzos de implementación de gobierno corporativo en nuestro país</a:t>
            </a:r>
          </a:p>
        </p:txBody>
      </p:sp>
      <p:sp>
        <p:nvSpPr>
          <p:cNvPr id="24" name="23 Cerrar llave"/>
          <p:cNvSpPr/>
          <p:nvPr/>
        </p:nvSpPr>
        <p:spPr>
          <a:xfrm>
            <a:off x="3154036" y="4643644"/>
            <a:ext cx="495646" cy="18440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7" name="26 Elipse"/>
          <p:cNvSpPr/>
          <p:nvPr/>
        </p:nvSpPr>
        <p:spPr>
          <a:xfrm>
            <a:off x="4879776" y="1852345"/>
            <a:ext cx="3593333" cy="2491948"/>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r>
              <a:rPr lang="es-EC" sz="1600" dirty="0">
                <a:latin typeface="Arial" panose="020B0604020202020204" pitchFamily="34" charset="0"/>
                <a:cs typeface="Arial" panose="020B0604020202020204" pitchFamily="34" charset="0"/>
              </a:rPr>
              <a:t>no es regulado </a:t>
            </a:r>
            <a:r>
              <a:rPr lang="es-EC" sz="1600" dirty="0" smtClean="0">
                <a:latin typeface="Arial" panose="020B0604020202020204" pitchFamily="34" charset="0"/>
                <a:cs typeface="Arial" panose="020B0604020202020204" pitchFamily="34" charset="0"/>
              </a:rPr>
              <a:t> para que </a:t>
            </a:r>
            <a:r>
              <a:rPr lang="es-EC" sz="1600" dirty="0">
                <a:latin typeface="Arial" panose="020B0604020202020204" pitchFamily="34" charset="0"/>
                <a:cs typeface="Arial" panose="020B0604020202020204" pitchFamily="34" charset="0"/>
              </a:rPr>
              <a:t>las entidades del sector financiero popular y solidario se vean obligadas a cumplir, salvo por requerimientos o necesidades </a:t>
            </a:r>
            <a:r>
              <a:rPr lang="es-EC" sz="1600" dirty="0" smtClean="0">
                <a:latin typeface="Arial" panose="020B0604020202020204" pitchFamily="34" charset="0"/>
                <a:cs typeface="Arial" panose="020B0604020202020204" pitchFamily="34" charset="0"/>
              </a:rPr>
              <a:t>propias.</a:t>
            </a:r>
            <a:endParaRPr lang="es-EC" sz="1600" dirty="0">
              <a:latin typeface="Arial" panose="020B0604020202020204" pitchFamily="34" charset="0"/>
              <a:cs typeface="Arial" panose="020B0604020202020204" pitchFamily="34" charset="0"/>
            </a:endParaRPr>
          </a:p>
        </p:txBody>
      </p:sp>
      <p:sp>
        <p:nvSpPr>
          <p:cNvPr id="26" name="1 Título"/>
          <p:cNvSpPr txBox="1">
            <a:spLocks/>
          </p:cNvSpPr>
          <p:nvPr/>
        </p:nvSpPr>
        <p:spPr>
          <a:xfrm>
            <a:off x="252028" y="257996"/>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VE" sz="2600" b="1" dirty="0" smtClean="0">
                <a:solidFill>
                  <a:schemeClr val="tx2"/>
                </a:solidFill>
                <a:latin typeface="Arial" panose="020B0604020202020204" pitchFamily="34" charset="0"/>
                <a:cs typeface="Arial" panose="020B0604020202020204" pitchFamily="34" charset="0"/>
              </a:rPr>
              <a:t>JUSTIFICACIÓN</a:t>
            </a:r>
            <a:endParaRPr lang="es-VE" sz="26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62394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99" y="858796"/>
            <a:ext cx="3651269" cy="1994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2"/>
          <p:cNvSpPr>
            <a:spLocks noChangeArrowheads="1"/>
          </p:cNvSpPr>
          <p:nvPr/>
        </p:nvSpPr>
        <p:spPr bwMode="auto">
          <a:xfrm>
            <a:off x="0" y="85557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C"/>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6 Diagrama"/>
          <p:cNvGraphicFramePr/>
          <p:nvPr>
            <p:extLst>
              <p:ext uri="{D42A27DB-BD31-4B8C-83A1-F6EECF244321}">
                <p14:modId xmlns:p14="http://schemas.microsoft.com/office/powerpoint/2010/main" val="1902987373"/>
              </p:ext>
            </p:extLst>
          </p:nvPr>
        </p:nvGraphicFramePr>
        <p:xfrm>
          <a:off x="184628" y="1177376"/>
          <a:ext cx="8352928" cy="48965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7 CuadroTexto"/>
          <p:cNvSpPr txBox="1"/>
          <p:nvPr/>
        </p:nvSpPr>
        <p:spPr>
          <a:xfrm>
            <a:off x="6074355" y="4025742"/>
            <a:ext cx="2806539"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C" sz="1400" dirty="0" smtClean="0">
                <a:latin typeface="Arial" panose="020B0604020202020204" pitchFamily="34" charset="0"/>
                <a:cs typeface="Arial" panose="020B0604020202020204" pitchFamily="34" charset="0"/>
              </a:rPr>
              <a:t>Derecho y Trato equitativo de accionistas</a:t>
            </a:r>
            <a:endParaRPr lang="es-EC" sz="1400" dirty="0">
              <a:latin typeface="Arial" panose="020B0604020202020204" pitchFamily="34" charset="0"/>
              <a:cs typeface="Arial" panose="020B0604020202020204" pitchFamily="34" charset="0"/>
            </a:endParaRPr>
          </a:p>
        </p:txBody>
      </p:sp>
      <p:sp>
        <p:nvSpPr>
          <p:cNvPr id="11" name="10 CuadroTexto"/>
          <p:cNvSpPr txBox="1"/>
          <p:nvPr/>
        </p:nvSpPr>
        <p:spPr>
          <a:xfrm>
            <a:off x="6140299" y="5281463"/>
            <a:ext cx="272628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C" sz="1400" dirty="0" smtClean="0">
                <a:latin typeface="Arial" panose="020B0604020202020204" pitchFamily="34" charset="0"/>
                <a:cs typeface="Arial" panose="020B0604020202020204" pitchFamily="34" charset="0"/>
              </a:rPr>
              <a:t>Directorio</a:t>
            </a:r>
            <a:endParaRPr lang="es-EC" sz="1400" dirty="0">
              <a:latin typeface="Arial" panose="020B0604020202020204" pitchFamily="34" charset="0"/>
              <a:cs typeface="Arial" panose="020B0604020202020204" pitchFamily="34" charset="0"/>
            </a:endParaRPr>
          </a:p>
        </p:txBody>
      </p:sp>
      <p:sp>
        <p:nvSpPr>
          <p:cNvPr id="13" name="12 CuadroTexto"/>
          <p:cNvSpPr txBox="1"/>
          <p:nvPr/>
        </p:nvSpPr>
        <p:spPr>
          <a:xfrm>
            <a:off x="6156176" y="5713511"/>
            <a:ext cx="2710412"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400" dirty="0" smtClean="0">
                <a:latin typeface="Arial" panose="020B0604020202020204" pitchFamily="34" charset="0"/>
                <a:cs typeface="Arial" panose="020B0604020202020204" pitchFamily="34" charset="0"/>
              </a:rPr>
              <a:t>Arquitectura de control</a:t>
            </a:r>
            <a:endParaRPr lang="es-EC" sz="1400" dirty="0">
              <a:latin typeface="Arial" panose="020B0604020202020204" pitchFamily="34" charset="0"/>
              <a:cs typeface="Arial" panose="020B0604020202020204" pitchFamily="34" charset="0"/>
            </a:endParaRPr>
          </a:p>
        </p:txBody>
      </p:sp>
      <p:sp>
        <p:nvSpPr>
          <p:cNvPr id="14" name="13 CuadroTexto"/>
          <p:cNvSpPr txBox="1"/>
          <p:nvPr/>
        </p:nvSpPr>
        <p:spPr>
          <a:xfrm>
            <a:off x="6100549" y="4634902"/>
            <a:ext cx="2766039"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400" dirty="0" smtClean="0">
                <a:latin typeface="Arial" panose="020B0604020202020204" pitchFamily="34" charset="0"/>
                <a:cs typeface="Arial" panose="020B0604020202020204" pitchFamily="34" charset="0"/>
              </a:rPr>
              <a:t>Asamblea  general de accionistas</a:t>
            </a:r>
            <a:endParaRPr lang="es-EC" sz="1400" dirty="0">
              <a:latin typeface="Arial" panose="020B0604020202020204" pitchFamily="34" charset="0"/>
              <a:cs typeface="Arial" panose="020B0604020202020204" pitchFamily="34" charset="0"/>
            </a:endParaRPr>
          </a:p>
        </p:txBody>
      </p:sp>
      <p:sp>
        <p:nvSpPr>
          <p:cNvPr id="15" name="14 CuadroTexto"/>
          <p:cNvSpPr txBox="1"/>
          <p:nvPr/>
        </p:nvSpPr>
        <p:spPr>
          <a:xfrm>
            <a:off x="6146363" y="6146140"/>
            <a:ext cx="2720225"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C" sz="1400" dirty="0" smtClean="0">
                <a:latin typeface="Arial" panose="020B0604020202020204" pitchFamily="34" charset="0"/>
                <a:cs typeface="Arial" panose="020B0604020202020204" pitchFamily="34" charset="0"/>
              </a:rPr>
              <a:t>Transparencia de información financiera y no financiera</a:t>
            </a:r>
            <a:endParaRPr lang="es-EC" sz="1400" dirty="0">
              <a:latin typeface="Arial" panose="020B0604020202020204" pitchFamily="34" charset="0"/>
              <a:cs typeface="Arial" panose="020B0604020202020204" pitchFamily="34" charset="0"/>
            </a:endParaRPr>
          </a:p>
        </p:txBody>
      </p:sp>
      <p:sp>
        <p:nvSpPr>
          <p:cNvPr id="9" name="8 Flecha derecha"/>
          <p:cNvSpPr/>
          <p:nvPr/>
        </p:nvSpPr>
        <p:spPr>
          <a:xfrm>
            <a:off x="5652120" y="4123415"/>
            <a:ext cx="288032" cy="32787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latin typeface="Arial" panose="020B0604020202020204" pitchFamily="34" charset="0"/>
              <a:cs typeface="Arial" panose="020B0604020202020204" pitchFamily="34" charset="0"/>
            </a:endParaRPr>
          </a:p>
        </p:txBody>
      </p:sp>
      <p:sp>
        <p:nvSpPr>
          <p:cNvPr id="16" name="15 Flecha derecha"/>
          <p:cNvSpPr/>
          <p:nvPr/>
        </p:nvSpPr>
        <p:spPr>
          <a:xfrm>
            <a:off x="5652120" y="5230130"/>
            <a:ext cx="288032" cy="32787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latin typeface="Arial" panose="020B0604020202020204" pitchFamily="34" charset="0"/>
              <a:cs typeface="Arial" panose="020B0604020202020204" pitchFamily="34" charset="0"/>
            </a:endParaRPr>
          </a:p>
        </p:txBody>
      </p:sp>
      <p:sp>
        <p:nvSpPr>
          <p:cNvPr id="17" name="16 Flecha derecha"/>
          <p:cNvSpPr/>
          <p:nvPr/>
        </p:nvSpPr>
        <p:spPr>
          <a:xfrm>
            <a:off x="5660504" y="6250984"/>
            <a:ext cx="288032" cy="32787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latin typeface="Arial" panose="020B0604020202020204" pitchFamily="34" charset="0"/>
              <a:cs typeface="Arial" panose="020B0604020202020204" pitchFamily="34" charset="0"/>
            </a:endParaRPr>
          </a:p>
        </p:txBody>
      </p:sp>
      <p:sp>
        <p:nvSpPr>
          <p:cNvPr id="18" name="17 Flecha derecha"/>
          <p:cNvSpPr/>
          <p:nvPr/>
        </p:nvSpPr>
        <p:spPr>
          <a:xfrm>
            <a:off x="5652120" y="4769868"/>
            <a:ext cx="288032" cy="32787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latin typeface="Arial" panose="020B0604020202020204" pitchFamily="34" charset="0"/>
              <a:cs typeface="Arial" panose="020B0604020202020204" pitchFamily="34" charset="0"/>
            </a:endParaRPr>
          </a:p>
        </p:txBody>
      </p:sp>
      <p:sp>
        <p:nvSpPr>
          <p:cNvPr id="19" name="18 Flecha derecha"/>
          <p:cNvSpPr/>
          <p:nvPr/>
        </p:nvSpPr>
        <p:spPr>
          <a:xfrm>
            <a:off x="5652120" y="5646340"/>
            <a:ext cx="288032" cy="32787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latin typeface="Arial" panose="020B0604020202020204" pitchFamily="34" charset="0"/>
              <a:cs typeface="Arial" panose="020B0604020202020204" pitchFamily="34" charset="0"/>
            </a:endParaRPr>
          </a:p>
        </p:txBody>
      </p:sp>
      <p:sp>
        <p:nvSpPr>
          <p:cNvPr id="10" name="9 Medio marco"/>
          <p:cNvSpPr/>
          <p:nvPr/>
        </p:nvSpPr>
        <p:spPr>
          <a:xfrm>
            <a:off x="5364088" y="3068960"/>
            <a:ext cx="432048" cy="3715293"/>
          </a:xfrm>
          <a:prstGeom prst="halfFra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solidFill>
                <a:schemeClr val="tx1"/>
              </a:solidFill>
            </a:endParaRPr>
          </a:p>
        </p:txBody>
      </p:sp>
      <p:sp>
        <p:nvSpPr>
          <p:cNvPr id="20" name="1 Título"/>
          <p:cNvSpPr txBox="1">
            <a:spLocks/>
          </p:cNvSpPr>
          <p:nvPr/>
        </p:nvSpPr>
        <p:spPr>
          <a:xfrm>
            <a:off x="252028" y="257996"/>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VE" sz="2600" b="1" dirty="0" smtClean="0">
                <a:solidFill>
                  <a:schemeClr val="tx2"/>
                </a:solidFill>
                <a:latin typeface="Arial" panose="020B0604020202020204" pitchFamily="34" charset="0"/>
                <a:cs typeface="Arial" panose="020B0604020202020204" pitchFamily="34" charset="0"/>
              </a:rPr>
              <a:t>JUSTIFICACIÓN</a:t>
            </a:r>
            <a:endParaRPr lang="es-VE" sz="26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0813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2"/>
          <p:cNvSpPr/>
          <p:nvPr/>
        </p:nvSpPr>
        <p:spPr>
          <a:xfrm>
            <a:off x="647564" y="745645"/>
            <a:ext cx="6408712" cy="33855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dirty="0" smtClean="0">
                <a:ln/>
                <a:solidFill>
                  <a:srgbClr val="C00000"/>
                </a:solidFill>
              </a:rPr>
              <a:t>TEORÍAS DE SOPORTE</a:t>
            </a:r>
            <a:endParaRPr lang="es-ES" sz="1600" b="1" cap="none" spc="0" dirty="0">
              <a:ln/>
              <a:solidFill>
                <a:srgbClr val="C00000"/>
              </a:solidFill>
              <a:effectLst/>
            </a:endParaRPr>
          </a:p>
        </p:txBody>
      </p:sp>
      <p:graphicFrame>
        <p:nvGraphicFramePr>
          <p:cNvPr id="2" name="1 Diagrama"/>
          <p:cNvGraphicFramePr/>
          <p:nvPr>
            <p:extLst>
              <p:ext uri="{D42A27DB-BD31-4B8C-83A1-F6EECF244321}">
                <p14:modId xmlns:p14="http://schemas.microsoft.com/office/powerpoint/2010/main" val="1883373163"/>
              </p:ext>
            </p:extLst>
          </p:nvPr>
        </p:nvGraphicFramePr>
        <p:xfrm>
          <a:off x="179512" y="1340768"/>
          <a:ext cx="8712460"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1 Título"/>
          <p:cNvSpPr txBox="1">
            <a:spLocks/>
          </p:cNvSpPr>
          <p:nvPr/>
        </p:nvSpPr>
        <p:spPr>
          <a:xfrm>
            <a:off x="252028" y="257996"/>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VE" sz="2600" b="1" dirty="0" smtClean="0">
                <a:solidFill>
                  <a:schemeClr val="tx2"/>
                </a:solidFill>
                <a:latin typeface="Arial" panose="020B0604020202020204" pitchFamily="34" charset="0"/>
                <a:cs typeface="Arial" panose="020B0604020202020204" pitchFamily="34" charset="0"/>
              </a:rPr>
              <a:t>MARCO TEÓRICO</a:t>
            </a:r>
            <a:endParaRPr lang="es-VE" sz="2600" b="1" dirty="0">
              <a:solidFill>
                <a:schemeClr val="tx2"/>
              </a:solidFill>
              <a:latin typeface="Arial" panose="020B0604020202020204" pitchFamily="34" charset="0"/>
              <a:cs typeface="Arial" panose="020B0604020202020204" pitchFamily="34" charset="0"/>
            </a:endParaRPr>
          </a:p>
        </p:txBody>
      </p:sp>
      <p:sp>
        <p:nvSpPr>
          <p:cNvPr id="7" name="CuadroTexto 6"/>
          <p:cNvSpPr txBox="1"/>
          <p:nvPr/>
        </p:nvSpPr>
        <p:spPr>
          <a:xfrm>
            <a:off x="8604448" y="6516052"/>
            <a:ext cx="648072" cy="369332"/>
          </a:xfrm>
          <a:prstGeom prst="rect">
            <a:avLst/>
          </a:prstGeom>
          <a:noFill/>
        </p:spPr>
        <p:txBody>
          <a:bodyPr wrap="square" rtlCol="0">
            <a:spAutoFit/>
          </a:bodyPr>
          <a:lstStyle/>
          <a:p>
            <a:r>
              <a:rPr lang="es-ES" dirty="0" smtClean="0"/>
              <a:t>LM</a:t>
            </a:r>
            <a:endParaRPr lang="es-EC" dirty="0"/>
          </a:p>
        </p:txBody>
      </p:sp>
    </p:spTree>
    <p:extLst>
      <p:ext uri="{BB962C8B-B14F-4D97-AF65-F5344CB8AC3E}">
        <p14:creationId xmlns:p14="http://schemas.microsoft.com/office/powerpoint/2010/main" val="30161550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Diagrama"/>
          <p:cNvGraphicFramePr/>
          <p:nvPr>
            <p:extLst>
              <p:ext uri="{D42A27DB-BD31-4B8C-83A1-F6EECF244321}">
                <p14:modId xmlns:p14="http://schemas.microsoft.com/office/powerpoint/2010/main" val="4161866382"/>
              </p:ext>
            </p:extLst>
          </p:nvPr>
        </p:nvGraphicFramePr>
        <p:xfrm>
          <a:off x="179512" y="1196752"/>
          <a:ext cx="8784468" cy="55355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ángulo 2"/>
          <p:cNvSpPr/>
          <p:nvPr/>
        </p:nvSpPr>
        <p:spPr>
          <a:xfrm>
            <a:off x="647564" y="745645"/>
            <a:ext cx="6408712" cy="33855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dirty="0" smtClean="0">
                <a:ln/>
                <a:solidFill>
                  <a:srgbClr val="C00000"/>
                </a:solidFill>
              </a:rPr>
              <a:t>TEORÍAS DE SOPORTE</a:t>
            </a:r>
            <a:endParaRPr lang="es-ES" sz="1600" b="1" cap="none" spc="0" dirty="0">
              <a:ln/>
              <a:solidFill>
                <a:srgbClr val="C00000"/>
              </a:solidFill>
              <a:effectLst/>
            </a:endParaRPr>
          </a:p>
        </p:txBody>
      </p:sp>
      <p:sp>
        <p:nvSpPr>
          <p:cNvPr id="6" name="1 Título"/>
          <p:cNvSpPr txBox="1">
            <a:spLocks/>
          </p:cNvSpPr>
          <p:nvPr/>
        </p:nvSpPr>
        <p:spPr>
          <a:xfrm>
            <a:off x="252028" y="257996"/>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VE" sz="2600" b="1" dirty="0" smtClean="0">
                <a:solidFill>
                  <a:schemeClr val="tx2"/>
                </a:solidFill>
                <a:latin typeface="Arial" panose="020B0604020202020204" pitchFamily="34" charset="0"/>
                <a:cs typeface="Arial" panose="020B0604020202020204" pitchFamily="34" charset="0"/>
              </a:rPr>
              <a:t>MARCO TEÓRICO</a:t>
            </a:r>
            <a:endParaRPr lang="es-VE" sz="26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38576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bb192362bd55123eec3a1899939c78efdfccb7"/>
</p:tagLst>
</file>

<file path=ppt/theme/theme1.xml><?xml version="1.0" encoding="utf-8"?>
<a:theme xmlns:a="http://schemas.openxmlformats.org/drawingml/2006/main" name="forma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DEFENSA DE TESIS Anabel Garzón 2</Template>
  <TotalTime>7607</TotalTime>
  <Words>2815</Words>
  <Application>Microsoft Office PowerPoint</Application>
  <PresentationFormat>Presentación en pantalla (4:3)</PresentationFormat>
  <Paragraphs>472</Paragraphs>
  <Slides>39</Slides>
  <Notes>24</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3</vt:i4>
      </vt:variant>
      <vt:variant>
        <vt:lpstr>Títulos de diapositiva</vt:lpstr>
      </vt:variant>
      <vt:variant>
        <vt:i4>39</vt:i4>
      </vt:variant>
    </vt:vector>
  </HeadingPairs>
  <TitlesOfParts>
    <vt:vector size="47" baseType="lpstr">
      <vt:lpstr>Arial</vt:lpstr>
      <vt:lpstr>Calibri</vt:lpstr>
      <vt:lpstr>Cambria Math</vt:lpstr>
      <vt:lpstr>Times New Roman</vt:lpstr>
      <vt:lpstr>formato</vt:lpstr>
      <vt:lpstr>CorelDRAW</vt:lpstr>
      <vt:lpstr>Documento</vt:lpstr>
      <vt:lpstr>Hoja de cálculo</vt:lpstr>
      <vt:lpstr>   DEFENSA DE PROYECTO  DEPARTAMENTODE CIENCIAS ECONÓMICAS ADMINISTRATIVAS Y DE COMERCIO   CARRERA DE INGENIERÍA EN FINANZAS Y AUDITORIA     TRABAJO DE TITULACIÓN PREVIO A LA OBTENCIÓN DEL TÍTULO EN INGENIERÍA EN FINANZAS Y AUDITORIA  TEMA:“INCIDENCIA DEL GOBIERNO CORPORATIVO LINEAMIENTOS LCLGC-CAF EN EL RIESGO FINANCIERO DE LAS COAC’S”  NOMBRES:  VALLEJO PEREZ JAIME DAVID MENA BARBA LESLY JESENNIA  SANGOLQUÌ, SEPTIEMBRE 2017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Andres</dc:creator>
  <cp:lastModifiedBy>David Vallejo</cp:lastModifiedBy>
  <cp:revision>603</cp:revision>
  <dcterms:created xsi:type="dcterms:W3CDTF">2012-05-16T01:50:12Z</dcterms:created>
  <dcterms:modified xsi:type="dcterms:W3CDTF">2017-09-25T02:33:55Z</dcterms:modified>
</cp:coreProperties>
</file>