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amp;ehk=sz80w0LEBDPaxH8fvs" ContentType="image/jpeg"/>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heme/themeOverride1.xml" ContentType="application/vnd.openxmlformats-officedocument.themeOverride+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4.xml" ContentType="application/vnd.openxmlformats-officedocument.drawingml.chart+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9.xml" ContentType="application/vnd.openxmlformats-officedocument.themeOverride+xml"/>
  <Override PartName="/ppt/charts/chart16.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0.xml" ContentType="application/vnd.openxmlformats-officedocument.themeOverride+xml"/>
  <Override PartName="/ppt/notesSlides/notesSlide6.xml" ContentType="application/vnd.openxmlformats-officedocument.presentationml.notesSlide+xml"/>
  <Override PartName="/ppt/charts/chart17.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1.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2.xml" ContentType="application/vnd.openxmlformats-officedocument.themeOverrid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3.xml" ContentType="application/vnd.openxmlformats-officedocument.themeOverride+xml"/>
  <Override PartName="/ppt/theme/themeOverride14.xml" ContentType="application/vnd.openxmlformats-officedocument.themeOverride+xml"/>
  <Override PartName="/ppt/charts/chart19.xml" ContentType="application/vnd.openxmlformats-officedocument.drawingml.chart+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notesSlides/notesSlide7.xml" ContentType="application/vnd.openxmlformats-officedocument.presentationml.notesSlide+xml"/>
  <Override PartName="/ppt/charts/chart20.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9.xml" ContentType="application/vnd.openxmlformats-officedocument.themeOverride+xml"/>
  <Override PartName="/ppt/charts/chart23.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0.xml" ContentType="application/vnd.openxmlformats-officedocument.themeOverride+xml"/>
  <Override PartName="/ppt/charts/chart24.xml" ContentType="application/vnd.openxmlformats-officedocument.drawingml.chart+xml"/>
  <Override PartName="/ppt/theme/themeOverride21.xml" ContentType="application/vnd.openxmlformats-officedocument.themeOverride+xml"/>
  <Override PartName="/ppt/charts/chart25.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2.xml" ContentType="application/vnd.openxmlformats-officedocument.themeOverride+xml"/>
  <Override PartName="/ppt/charts/chart26.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3.xml" ContentType="application/vnd.openxmlformats-officedocument.themeOverride+xml"/>
  <Override PartName="/ppt/charts/chart27.xml" ContentType="application/vnd.openxmlformats-officedocument.drawingml.chart+xml"/>
  <Override PartName="/ppt/theme/themeOverride24.xml" ContentType="application/vnd.openxmlformats-officedocument.themeOverride+xml"/>
  <Override PartName="/ppt/theme/themeOverride25.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76" r:id="rId2"/>
    <p:sldMasterId id="2147483812" r:id="rId3"/>
  </p:sldMasterIdLst>
  <p:notesMasterIdLst>
    <p:notesMasterId r:id="rId68"/>
  </p:notesMasterIdLst>
  <p:sldIdLst>
    <p:sldId id="257" r:id="rId4"/>
    <p:sldId id="270" r:id="rId5"/>
    <p:sldId id="264" r:id="rId6"/>
    <p:sldId id="258" r:id="rId7"/>
    <p:sldId id="267" r:id="rId8"/>
    <p:sldId id="268" r:id="rId9"/>
    <p:sldId id="271" r:id="rId10"/>
    <p:sldId id="272" r:id="rId11"/>
    <p:sldId id="302" r:id="rId12"/>
    <p:sldId id="265" r:id="rId13"/>
    <p:sldId id="273" r:id="rId14"/>
    <p:sldId id="275" r:id="rId15"/>
    <p:sldId id="262" r:id="rId16"/>
    <p:sldId id="276" r:id="rId17"/>
    <p:sldId id="324" r:id="rId18"/>
    <p:sldId id="278" r:id="rId19"/>
    <p:sldId id="279" r:id="rId20"/>
    <p:sldId id="280" r:id="rId21"/>
    <p:sldId id="281" r:id="rId22"/>
    <p:sldId id="326" r:id="rId23"/>
    <p:sldId id="327" r:id="rId24"/>
    <p:sldId id="277" r:id="rId25"/>
    <p:sldId id="263" r:id="rId26"/>
    <p:sldId id="303" r:id="rId27"/>
    <p:sldId id="304" r:id="rId28"/>
    <p:sldId id="305" r:id="rId29"/>
    <p:sldId id="306" r:id="rId30"/>
    <p:sldId id="307" r:id="rId31"/>
    <p:sldId id="308" r:id="rId32"/>
    <p:sldId id="309" r:id="rId33"/>
    <p:sldId id="310" r:id="rId34"/>
    <p:sldId id="311" r:id="rId35"/>
    <p:sldId id="325" r:id="rId36"/>
    <p:sldId id="312" r:id="rId37"/>
    <p:sldId id="313" r:id="rId38"/>
    <p:sldId id="314" r:id="rId39"/>
    <p:sldId id="315" r:id="rId40"/>
    <p:sldId id="316" r:id="rId41"/>
    <p:sldId id="317" r:id="rId42"/>
    <p:sldId id="318" r:id="rId43"/>
    <p:sldId id="319" r:id="rId44"/>
    <p:sldId id="294" r:id="rId45"/>
    <p:sldId id="295" r:id="rId46"/>
    <p:sldId id="296" r:id="rId47"/>
    <p:sldId id="297" r:id="rId48"/>
    <p:sldId id="298" r:id="rId49"/>
    <p:sldId id="299" r:id="rId50"/>
    <p:sldId id="300" r:id="rId51"/>
    <p:sldId id="320" r:id="rId52"/>
    <p:sldId id="321" r:id="rId53"/>
    <p:sldId id="322" r:id="rId54"/>
    <p:sldId id="323" r:id="rId55"/>
    <p:sldId id="282" r:id="rId56"/>
    <p:sldId id="283" r:id="rId57"/>
    <p:sldId id="284" r:id="rId58"/>
    <p:sldId id="285" r:id="rId59"/>
    <p:sldId id="260" r:id="rId60"/>
    <p:sldId id="261" r:id="rId61"/>
    <p:sldId id="288" r:id="rId62"/>
    <p:sldId id="289" r:id="rId63"/>
    <p:sldId id="291" r:id="rId64"/>
    <p:sldId id="287" r:id="rId65"/>
    <p:sldId id="290" r:id="rId66"/>
    <p:sldId id="293"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457"/>
    <a:srgbClr val="FFCC00"/>
    <a:srgbClr val="66FFFF"/>
    <a:srgbClr val="E04920"/>
    <a:srgbClr val="AD4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0127" autoAdjust="0"/>
  </p:normalViewPr>
  <p:slideViewPr>
    <p:cSldViewPr showGuides="1">
      <p:cViewPr varScale="1">
        <p:scale>
          <a:sx n="65" d="100"/>
          <a:sy n="65" d="100"/>
        </p:scale>
        <p:origin x="852" y="7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805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iana%20Ibarra\Desktop\Tesis%20Carolina%20Ibarra\DATOS\MICROEMPRESAS%20QUE%20RECIBIRON%20MICROCREDITO\Otros%20analisis%20estadisticos.xls" TargetMode="Externa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xml"/><Relationship Id="rId1" Type="http://schemas.microsoft.com/office/2011/relationships/chartStyle" Target="style1.xml"/></Relationships>
</file>

<file path=ppt/charts/_rels/chart12.xml.rels><?xml version="1.0" encoding="UTF-8" standalone="yes"?>
<Relationships xmlns="http://schemas.openxmlformats.org/package/2006/relationships"><Relationship Id="rId1" Type="http://schemas.openxmlformats.org/officeDocument/2006/relationships/oleObject" Target="file:///C:\Users\Diana%20Ibarra\Desktop\Tesis%20Carolina%20Ibarra\DATOS\MICROEMPRESAS%20QUE%20RECIBIRON%20MICROCREDITO\Otros%20analisis%20estadisticos.xls"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Diana%20Ibarra\Desktop\Tesis%20Carolina%20Ibarra\DATOS\MICROEMPRESAS%20QUE%20RECIBIRON%20MICROCREDITO\Otros%20analisis%20estadisticos.xls" TargetMode="Externa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3.xml"/><Relationship Id="rId1" Type="http://schemas.microsoft.com/office/2011/relationships/chartStyle" Target="style3.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2.xml.rels><?xml version="1.0" encoding="UTF-8" standalone="yes"?>
<Relationships xmlns="http://schemas.openxmlformats.org/package/2006/relationships"><Relationship Id="rId3" Type="http://schemas.openxmlformats.org/officeDocument/2006/relationships/oleObject" Target="file:///C:\Users\Diana%20Ibarra\Downloads\edad.xls" TargetMode="External"/><Relationship Id="rId2" Type="http://schemas.microsoft.com/office/2011/relationships/chartColorStyle" Target="colors4.xml"/><Relationship Id="rId1" Type="http://schemas.microsoft.com/office/2011/relationships/chartStyle" Target="style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5.xml"/><Relationship Id="rId1" Type="http://schemas.microsoft.com/office/2011/relationships/chartStyle" Target="style5.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6.xml"/><Relationship Id="rId1" Type="http://schemas.microsoft.com/office/2011/relationships/chartStyle" Target="style6.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7.xml"/><Relationship Id="rId1" Type="http://schemas.microsoft.com/office/2011/relationships/chartStyle" Target="style7.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'INDI. SOCIOECO ECUADOR'!$C$20</c:f>
              <c:strCache>
                <c:ptCount val="1"/>
                <c:pt idx="0">
                  <c:v>Tasa Pobreza por ingresos</c:v>
                </c:pt>
              </c:strCache>
            </c:strRef>
          </c:tx>
          <c:spPr>
            <a:ln w="9525" cap="rnd">
              <a:solidFill>
                <a:schemeClr val="accent1"/>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c:spPr>
          </c:marker>
          <c:dLbls>
            <c:numFmt formatCode="0.0%" sourceLinked="0"/>
            <c:spPr>
              <a:noFill/>
              <a:ln>
                <a:noFill/>
              </a:ln>
              <a:effectLst/>
            </c:spPr>
            <c:txPr>
              <a:bodyPr rot="0" vert="horz"/>
              <a:lstStyle/>
              <a:p>
                <a:pPr>
                  <a:defRPr/>
                </a:pPr>
                <a:endParaRPr lang="es-419"/>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'INDI. SOCIOECO ECUADOR'!$A$21:$A$26</c:f>
              <c:numCache>
                <c:formatCode>@</c:formatCode>
                <c:ptCount val="6"/>
                <c:pt idx="0">
                  <c:v>2011</c:v>
                </c:pt>
                <c:pt idx="1">
                  <c:v>2012</c:v>
                </c:pt>
                <c:pt idx="2">
                  <c:v>2013</c:v>
                </c:pt>
                <c:pt idx="3">
                  <c:v>2014</c:v>
                </c:pt>
                <c:pt idx="4">
                  <c:v>2015</c:v>
                </c:pt>
                <c:pt idx="5">
                  <c:v>2016</c:v>
                </c:pt>
              </c:numCache>
            </c:numRef>
          </c:xVal>
          <c:yVal>
            <c:numRef>
              <c:f>'INDI. SOCIOECO ECUADOR'!$C$21:$C$26</c:f>
              <c:numCache>
                <c:formatCode>0.00%</c:formatCode>
                <c:ptCount val="6"/>
                <c:pt idx="0">
                  <c:v>0.28599999999999998</c:v>
                </c:pt>
                <c:pt idx="1">
                  <c:v>0.27300000000000002</c:v>
                </c:pt>
                <c:pt idx="2">
                  <c:v>0.2555</c:v>
                </c:pt>
                <c:pt idx="3">
                  <c:v>0.22489999999999999</c:v>
                </c:pt>
                <c:pt idx="4">
                  <c:v>0.23280000000000001</c:v>
                </c:pt>
                <c:pt idx="5">
                  <c:v>0.22900000000000001</c:v>
                </c:pt>
              </c:numCache>
            </c:numRef>
          </c:yVal>
          <c:smooth val="0"/>
          <c:extLst>
            <c:ext xmlns:c16="http://schemas.microsoft.com/office/drawing/2014/chart" uri="{C3380CC4-5D6E-409C-BE32-E72D297353CC}">
              <c16:uniqueId val="{00000000-9837-453E-B033-F8A161ADB8AA}"/>
            </c:ext>
          </c:extLst>
        </c:ser>
        <c:ser>
          <c:idx val="1"/>
          <c:order val="1"/>
          <c:tx>
            <c:strRef>
              <c:f>'INDI. SOCIOECO ECUADOR'!$F$20</c:f>
              <c:strCache>
                <c:ptCount val="1"/>
                <c:pt idx="0">
                  <c:v>Tasa Pobreza multidimencional</c:v>
                </c:pt>
              </c:strCache>
            </c:strRef>
          </c:tx>
          <c:spPr>
            <a:ln w="9525" cap="rnd">
              <a:solidFill>
                <a:schemeClr val="accent2"/>
              </a:solidFill>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cap="rnd">
                <a:solidFill>
                  <a:schemeClr val="accent2"/>
                </a:solidFill>
                <a:round/>
              </a:ln>
              <a:effectLst>
                <a:outerShdw blurRad="57150" dist="19050" dir="5400000" algn="ctr" rotWithShape="0">
                  <a:srgbClr val="000000">
                    <a:alpha val="63000"/>
                  </a:srgbClr>
                </a:outerShdw>
              </a:effectLst>
            </c:spPr>
          </c:marker>
          <c:dLbls>
            <c:numFmt formatCode="0.0%" sourceLinked="0"/>
            <c:spPr>
              <a:noFill/>
              <a:ln>
                <a:noFill/>
              </a:ln>
              <a:effectLst/>
            </c:spPr>
            <c:txPr>
              <a:bodyPr rot="0" vert="horz"/>
              <a:lstStyle/>
              <a:p>
                <a:pPr>
                  <a:defRPr/>
                </a:pPr>
                <a:endParaRPr lang="es-419"/>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'INDI. SOCIOECO ECUADOR'!$A$21:$A$26</c:f>
              <c:numCache>
                <c:formatCode>@</c:formatCode>
                <c:ptCount val="6"/>
                <c:pt idx="0">
                  <c:v>2011</c:v>
                </c:pt>
                <c:pt idx="1">
                  <c:v>2012</c:v>
                </c:pt>
                <c:pt idx="2">
                  <c:v>2013</c:v>
                </c:pt>
                <c:pt idx="3">
                  <c:v>2014</c:v>
                </c:pt>
                <c:pt idx="4">
                  <c:v>2015</c:v>
                </c:pt>
                <c:pt idx="5">
                  <c:v>2016</c:v>
                </c:pt>
              </c:numCache>
            </c:numRef>
          </c:xVal>
          <c:yVal>
            <c:numRef>
              <c:f>'INDI. SOCIOECO ECUADOR'!$F$21:$F$26</c:f>
              <c:numCache>
                <c:formatCode>0.00%</c:formatCode>
                <c:ptCount val="6"/>
                <c:pt idx="0">
                  <c:v>0.40699999999999997</c:v>
                </c:pt>
                <c:pt idx="1">
                  <c:v>0.378</c:v>
                </c:pt>
                <c:pt idx="2">
                  <c:v>0.38700000000000001</c:v>
                </c:pt>
                <c:pt idx="3">
                  <c:v>0.374</c:v>
                </c:pt>
                <c:pt idx="4">
                  <c:v>0.35</c:v>
                </c:pt>
                <c:pt idx="5">
                  <c:v>0.35099999999999998</c:v>
                </c:pt>
              </c:numCache>
            </c:numRef>
          </c:yVal>
          <c:smooth val="0"/>
          <c:extLst>
            <c:ext xmlns:c16="http://schemas.microsoft.com/office/drawing/2014/chart" uri="{C3380CC4-5D6E-409C-BE32-E72D297353CC}">
              <c16:uniqueId val="{00000001-9837-453E-B033-F8A161ADB8AA}"/>
            </c:ext>
          </c:extLst>
        </c:ser>
        <c:dLbls>
          <c:dLblPos val="t"/>
          <c:showLegendKey val="0"/>
          <c:showVal val="1"/>
          <c:showCatName val="0"/>
          <c:showSerName val="0"/>
          <c:showPercent val="0"/>
          <c:showBubbleSize val="0"/>
        </c:dLbls>
        <c:axId val="401253208"/>
        <c:axId val="401254384"/>
      </c:scatterChart>
      <c:valAx>
        <c:axId val="401253208"/>
        <c:scaling>
          <c:orientation val="minMax"/>
        </c:scaling>
        <c:delete val="0"/>
        <c:axPos val="b"/>
        <c:numFmt formatCode="@" sourceLinked="1"/>
        <c:majorTickMark val="none"/>
        <c:minorTickMark val="none"/>
        <c:tickLblPos val="nextTo"/>
        <c:spPr>
          <a:noFill/>
          <a:ln>
            <a:noFill/>
          </a:ln>
          <a:effectLst/>
        </c:spPr>
        <c:txPr>
          <a:bodyPr rot="-60000000" vert="horz"/>
          <a:lstStyle/>
          <a:p>
            <a:pPr>
              <a:defRPr/>
            </a:pPr>
            <a:endParaRPr lang="es-419"/>
          </a:p>
        </c:txPr>
        <c:crossAx val="401254384"/>
        <c:crosses val="autoZero"/>
        <c:crossBetween val="midCat"/>
      </c:valAx>
      <c:valAx>
        <c:axId val="40125438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vert="horz"/>
              <a:lstStyle/>
              <a:p>
                <a:pPr>
                  <a:defRPr/>
                </a:pPr>
                <a:r>
                  <a:rPr lang="x-none"/>
                  <a:t>Porcentaje</a:t>
                </a:r>
              </a:p>
            </c:rich>
          </c:tx>
          <c:overlay val="0"/>
          <c:spPr>
            <a:noFill/>
            <a:ln>
              <a:noFill/>
            </a:ln>
            <a:effectLst/>
          </c:spPr>
        </c:title>
        <c:numFmt formatCode="0.00%" sourceLinked="1"/>
        <c:majorTickMark val="none"/>
        <c:minorTickMark val="none"/>
        <c:tickLblPos val="nextTo"/>
        <c:spPr>
          <a:noFill/>
          <a:ln>
            <a:noFill/>
          </a:ln>
          <a:effectLst/>
        </c:spPr>
        <c:txPr>
          <a:bodyPr rot="-60000000" vert="horz"/>
          <a:lstStyle/>
          <a:p>
            <a:pPr>
              <a:defRPr/>
            </a:pPr>
            <a:endParaRPr lang="es-419"/>
          </a:p>
        </c:txPr>
        <c:crossAx val="401253208"/>
        <c:crosses val="autoZero"/>
        <c:crossBetween val="midCat"/>
      </c:valAx>
      <c:spPr>
        <a:noFill/>
        <a:ln>
          <a:noFill/>
        </a:ln>
        <a:effectLst/>
      </c:spPr>
    </c:plotArea>
    <c:legend>
      <c:legendPos val="b"/>
      <c:overlay val="0"/>
      <c:spPr>
        <a:noFill/>
        <a:ln>
          <a:noFill/>
        </a:ln>
        <a:effectLst/>
      </c:spPr>
      <c:txPr>
        <a:bodyPr rot="0" vert="horz"/>
        <a:lstStyle/>
        <a:p>
          <a:pPr>
            <a:defRPr/>
          </a:pPr>
          <a:endParaRPr lang="es-419"/>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s-419"/>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Hoja1!$B$1</c:f>
              <c:strCache>
                <c:ptCount val="1"/>
                <c:pt idx="0">
                  <c:v>Exportación global FOB</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numFmt formatCode="#,##0.0" sourceLinked="0"/>
            <c:spPr>
              <a:noFill/>
              <a:ln>
                <a:noFill/>
              </a:ln>
              <a:effectLst/>
            </c:spPr>
            <c:txPr>
              <a:bodyPr rot="0" vert="horz"/>
              <a:lstStyle/>
              <a:p>
                <a:pPr>
                  <a:defRPr/>
                </a:pPr>
                <a:endParaRPr lang="es-419"/>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Hoja1!$A$2:$A$7</c:f>
              <c:numCache>
                <c:formatCode>General</c:formatCode>
                <c:ptCount val="6"/>
                <c:pt idx="0">
                  <c:v>2011</c:v>
                </c:pt>
                <c:pt idx="1">
                  <c:v>2012</c:v>
                </c:pt>
                <c:pt idx="2">
                  <c:v>2013</c:v>
                </c:pt>
                <c:pt idx="3">
                  <c:v>2014</c:v>
                </c:pt>
                <c:pt idx="4">
                  <c:v>2015</c:v>
                </c:pt>
                <c:pt idx="5">
                  <c:v>2016</c:v>
                </c:pt>
              </c:numCache>
            </c:numRef>
          </c:cat>
          <c:val>
            <c:numRef>
              <c:f>Hoja1!$B$2:$B$7</c:f>
              <c:numCache>
                <c:formatCode>#,##0</c:formatCode>
                <c:ptCount val="6"/>
                <c:pt idx="0">
                  <c:v>22322.353185999997</c:v>
                </c:pt>
                <c:pt idx="1">
                  <c:v>23765</c:v>
                </c:pt>
                <c:pt idx="2">
                  <c:v>24750</c:v>
                </c:pt>
                <c:pt idx="3">
                  <c:v>25724</c:v>
                </c:pt>
                <c:pt idx="4">
                  <c:v>18331</c:v>
                </c:pt>
                <c:pt idx="5">
                  <c:v>16798</c:v>
                </c:pt>
              </c:numCache>
            </c:numRef>
          </c:val>
          <c:smooth val="0"/>
          <c:extLst>
            <c:ext xmlns:c16="http://schemas.microsoft.com/office/drawing/2014/chart" uri="{C3380CC4-5D6E-409C-BE32-E72D297353CC}">
              <c16:uniqueId val="{00000000-7621-4068-A1B7-B3D1D0D8FFE6}"/>
            </c:ext>
          </c:extLst>
        </c:ser>
        <c:dLbls>
          <c:dLblPos val="t"/>
          <c:showLegendKey val="0"/>
          <c:showVal val="1"/>
          <c:showCatName val="0"/>
          <c:showSerName val="0"/>
          <c:showPercent val="0"/>
          <c:showBubbleSize val="0"/>
        </c:dLbls>
        <c:marker val="1"/>
        <c:smooth val="0"/>
        <c:axId val="214563456"/>
        <c:axId val="214572416"/>
      </c:lineChart>
      <c:catAx>
        <c:axId val="2145634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419"/>
          </a:p>
        </c:txPr>
        <c:crossAx val="214572416"/>
        <c:crosses val="autoZero"/>
        <c:auto val="1"/>
        <c:lblAlgn val="ctr"/>
        <c:lblOffset val="100"/>
        <c:noMultiLvlLbl val="0"/>
      </c:catAx>
      <c:valAx>
        <c:axId val="214572416"/>
        <c:scaling>
          <c:orientation val="minMax"/>
        </c:scaling>
        <c:delete val="0"/>
        <c:axPos val="l"/>
        <c:majorGridlines>
          <c:spPr>
            <a:ln w="9525" cap="flat" cmpd="sng" algn="ctr">
              <a:solidFill>
                <a:schemeClr val="tx1">
                  <a:lumMod val="15000"/>
                  <a:lumOff val="85000"/>
                </a:schemeClr>
              </a:solidFill>
              <a:round/>
            </a:ln>
            <a:effectLst/>
          </c:spPr>
        </c:majorGridlines>
        <c:minorGridlines>
          <c:spPr>
            <a:ln>
              <a:solidFill>
                <a:schemeClr val="tx1">
                  <a:lumMod val="5000"/>
                  <a:lumOff val="95000"/>
                </a:schemeClr>
              </a:solidFill>
            </a:ln>
            <a:effectLst/>
          </c:spPr>
        </c:minorGridlines>
        <c:title>
          <c:tx>
            <c:rich>
              <a:bodyPr rot="-5400000" vert="horz"/>
              <a:lstStyle/>
              <a:p>
                <a:pPr>
                  <a:defRPr/>
                </a:pPr>
                <a:r>
                  <a:rPr lang="x-none"/>
                  <a:t>millones de dólares</a:t>
                </a:r>
              </a:p>
            </c:rich>
          </c:tx>
          <c:overlay val="0"/>
          <c:spPr>
            <a:noFill/>
            <a:ln>
              <a:noFill/>
            </a:ln>
            <a:effectLst/>
          </c:spPr>
        </c:title>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vert="horz"/>
          <a:lstStyle/>
          <a:p>
            <a:pPr>
              <a:defRPr/>
            </a:pPr>
            <a:endParaRPr lang="es-419"/>
          </a:p>
        </c:txPr>
        <c:crossAx val="214563456"/>
        <c:crosses val="autoZero"/>
        <c:crossBetween val="between"/>
      </c:valAx>
      <c:spPr>
        <a:noFill/>
        <a:ln>
          <a:noFill/>
        </a:ln>
        <a:effectLst/>
      </c:spPr>
    </c:plotArea>
    <c:legend>
      <c:legendPos val="b"/>
      <c:overlay val="0"/>
      <c:spPr>
        <a:noFill/>
        <a:ln>
          <a:noFill/>
        </a:ln>
        <a:effectLst/>
      </c:spPr>
      <c:txPr>
        <a:bodyPr rot="0" vert="horz"/>
        <a:lstStyle/>
        <a:p>
          <a:pPr>
            <a:defRPr/>
          </a:pPr>
          <a:endParaRPr lang="es-419"/>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Hoja1!$B$1</c:f>
              <c:strCache>
                <c:ptCount val="1"/>
                <c:pt idx="0">
                  <c:v>Microempresa</c:v>
                </c:pt>
              </c:strCache>
            </c:strRef>
          </c:tx>
          <c:spPr>
            <a:gradFill rotWithShape="1">
              <a:gsLst>
                <a:gs pos="0">
                  <a:schemeClr val="accent1">
                    <a:tint val="97000"/>
                    <a:satMod val="100000"/>
                    <a:lumMod val="102000"/>
                  </a:schemeClr>
                </a:gs>
                <a:gs pos="50000">
                  <a:schemeClr val="accent1">
                    <a:shade val="100000"/>
                    <a:satMod val="103000"/>
                    <a:lumMod val="100000"/>
                  </a:schemeClr>
                </a:gs>
                <a:gs pos="100000">
                  <a:schemeClr val="accent1">
                    <a:shade val="93000"/>
                    <a:satMod val="110000"/>
                    <a:lumMod val="99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scene3d>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2012</c:v>
                </c:pt>
                <c:pt idx="1">
                  <c:v>2013</c:v>
                </c:pt>
                <c:pt idx="2">
                  <c:v>2014</c:v>
                </c:pt>
                <c:pt idx="3">
                  <c:v>2015</c:v>
                </c:pt>
              </c:strCache>
            </c:strRef>
          </c:cat>
          <c:val>
            <c:numRef>
              <c:f>Hoja1!$B$2:$B$5</c:f>
              <c:numCache>
                <c:formatCode>0.00%</c:formatCode>
                <c:ptCount val="4"/>
                <c:pt idx="0">
                  <c:v>0.89751422008313275</c:v>
                </c:pt>
                <c:pt idx="1">
                  <c:v>0.90303753469430104</c:v>
                </c:pt>
                <c:pt idx="2">
                  <c:v>0.90143583093395985</c:v>
                </c:pt>
                <c:pt idx="3">
                  <c:v>0.90635706625414025</c:v>
                </c:pt>
              </c:numCache>
            </c:numRef>
          </c:val>
          <c:extLst>
            <c:ext xmlns:c16="http://schemas.microsoft.com/office/drawing/2014/chart" uri="{C3380CC4-5D6E-409C-BE32-E72D297353CC}">
              <c16:uniqueId val="{00000000-3685-4C09-926F-C6CE27AD497C}"/>
            </c:ext>
          </c:extLst>
        </c:ser>
        <c:ser>
          <c:idx val="1"/>
          <c:order val="1"/>
          <c:tx>
            <c:strRef>
              <c:f>Hoja1!$C$1</c:f>
              <c:strCache>
                <c:ptCount val="1"/>
                <c:pt idx="0">
                  <c:v>Pequeña empresa</c:v>
                </c:pt>
              </c:strCache>
            </c:strRef>
          </c:tx>
          <c:spPr>
            <a:gradFill rotWithShape="1">
              <a:gsLst>
                <a:gs pos="0">
                  <a:schemeClr val="accent2">
                    <a:tint val="97000"/>
                    <a:satMod val="100000"/>
                    <a:lumMod val="102000"/>
                  </a:schemeClr>
                </a:gs>
                <a:gs pos="50000">
                  <a:schemeClr val="accent2">
                    <a:shade val="100000"/>
                    <a:satMod val="103000"/>
                    <a:lumMod val="100000"/>
                  </a:schemeClr>
                </a:gs>
                <a:gs pos="100000">
                  <a:schemeClr val="accent2">
                    <a:shade val="93000"/>
                    <a:satMod val="110000"/>
                    <a:lumMod val="99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scene3d>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2012</c:v>
                </c:pt>
                <c:pt idx="1">
                  <c:v>2013</c:v>
                </c:pt>
                <c:pt idx="2">
                  <c:v>2014</c:v>
                </c:pt>
                <c:pt idx="3">
                  <c:v>2015</c:v>
                </c:pt>
              </c:strCache>
            </c:strRef>
          </c:cat>
          <c:val>
            <c:numRef>
              <c:f>Hoja1!$C$2:$C$5</c:f>
              <c:numCache>
                <c:formatCode>0.00%</c:formatCode>
                <c:ptCount val="4"/>
                <c:pt idx="0">
                  <c:v>8.1217184423539701E-2</c:v>
                </c:pt>
                <c:pt idx="1">
                  <c:v>7.6318198156801562E-2</c:v>
                </c:pt>
                <c:pt idx="2">
                  <c:v>7.7439804272761648E-2</c:v>
                </c:pt>
                <c:pt idx="3">
                  <c:v>7.3537018231514609E-2</c:v>
                </c:pt>
              </c:numCache>
            </c:numRef>
          </c:val>
          <c:extLst>
            <c:ext xmlns:c16="http://schemas.microsoft.com/office/drawing/2014/chart" uri="{C3380CC4-5D6E-409C-BE32-E72D297353CC}">
              <c16:uniqueId val="{00000001-3685-4C09-926F-C6CE27AD497C}"/>
            </c:ext>
          </c:extLst>
        </c:ser>
        <c:ser>
          <c:idx val="2"/>
          <c:order val="2"/>
          <c:tx>
            <c:strRef>
              <c:f>Hoja1!$D$1</c:f>
              <c:strCache>
                <c:ptCount val="1"/>
                <c:pt idx="0">
                  <c:v>Mediana empresa</c:v>
                </c:pt>
              </c:strCache>
            </c:strRef>
          </c:tx>
          <c:spPr>
            <a:gradFill rotWithShape="1">
              <a:gsLst>
                <a:gs pos="0">
                  <a:schemeClr val="accent3">
                    <a:tint val="97000"/>
                    <a:satMod val="100000"/>
                    <a:lumMod val="102000"/>
                  </a:schemeClr>
                </a:gs>
                <a:gs pos="50000">
                  <a:schemeClr val="accent3">
                    <a:shade val="100000"/>
                    <a:satMod val="103000"/>
                    <a:lumMod val="100000"/>
                  </a:schemeClr>
                </a:gs>
                <a:gs pos="100000">
                  <a:schemeClr val="accent3">
                    <a:shade val="93000"/>
                    <a:satMod val="110000"/>
                    <a:lumMod val="99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scene3d>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2012</c:v>
                </c:pt>
                <c:pt idx="1">
                  <c:v>2013</c:v>
                </c:pt>
                <c:pt idx="2">
                  <c:v>2014</c:v>
                </c:pt>
                <c:pt idx="3">
                  <c:v>2015</c:v>
                </c:pt>
              </c:strCache>
            </c:strRef>
          </c:cat>
          <c:val>
            <c:numRef>
              <c:f>Hoja1!$D$2:$D$5</c:f>
              <c:numCache>
                <c:formatCode>0.00%</c:formatCode>
                <c:ptCount val="4"/>
                <c:pt idx="0">
                  <c:v>1.6358564865456136E-2</c:v>
                </c:pt>
                <c:pt idx="1">
                  <c:v>1.5844194023748381E-2</c:v>
                </c:pt>
                <c:pt idx="2">
                  <c:v>1.6112647474049429E-2</c:v>
                </c:pt>
                <c:pt idx="3">
                  <c:v>1.5290603319824993E-2</c:v>
                </c:pt>
              </c:numCache>
            </c:numRef>
          </c:val>
          <c:extLst>
            <c:ext xmlns:c16="http://schemas.microsoft.com/office/drawing/2014/chart" uri="{C3380CC4-5D6E-409C-BE32-E72D297353CC}">
              <c16:uniqueId val="{00000002-3685-4C09-926F-C6CE27AD497C}"/>
            </c:ext>
          </c:extLst>
        </c:ser>
        <c:ser>
          <c:idx val="3"/>
          <c:order val="3"/>
          <c:tx>
            <c:strRef>
              <c:f>Hoja1!$E$1</c:f>
              <c:strCache>
                <c:ptCount val="1"/>
                <c:pt idx="0">
                  <c:v>Grande empresa</c:v>
                </c:pt>
              </c:strCache>
            </c:strRef>
          </c:tx>
          <c:spPr>
            <a:gradFill rotWithShape="1">
              <a:gsLst>
                <a:gs pos="0">
                  <a:schemeClr val="accent4">
                    <a:tint val="97000"/>
                    <a:satMod val="100000"/>
                    <a:lumMod val="102000"/>
                  </a:schemeClr>
                </a:gs>
                <a:gs pos="50000">
                  <a:schemeClr val="accent4">
                    <a:shade val="100000"/>
                    <a:satMod val="103000"/>
                    <a:lumMod val="100000"/>
                  </a:schemeClr>
                </a:gs>
                <a:gs pos="100000">
                  <a:schemeClr val="accent4">
                    <a:shade val="93000"/>
                    <a:satMod val="110000"/>
                    <a:lumMod val="99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scene3d>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2012</c:v>
                </c:pt>
                <c:pt idx="1">
                  <c:v>2013</c:v>
                </c:pt>
                <c:pt idx="2">
                  <c:v>2014</c:v>
                </c:pt>
                <c:pt idx="3">
                  <c:v>2015</c:v>
                </c:pt>
              </c:strCache>
            </c:strRef>
          </c:cat>
          <c:val>
            <c:numRef>
              <c:f>Hoja1!$E$2:$E$5</c:f>
              <c:numCache>
                <c:formatCode>0.00%</c:formatCode>
                <c:ptCount val="4"/>
                <c:pt idx="0">
                  <c:v>4.9100306278713627E-3</c:v>
                </c:pt>
                <c:pt idx="1">
                  <c:v>4.800073125148999E-3</c:v>
                </c:pt>
                <c:pt idx="2">
                  <c:v>5.0117173192290873E-3</c:v>
                </c:pt>
                <c:pt idx="3">
                  <c:v>4.8153121945201062E-3</c:v>
                </c:pt>
              </c:numCache>
            </c:numRef>
          </c:val>
          <c:extLst>
            <c:ext xmlns:c16="http://schemas.microsoft.com/office/drawing/2014/chart" uri="{C3380CC4-5D6E-409C-BE32-E72D297353CC}">
              <c16:uniqueId val="{00000003-3685-4C09-926F-C6CE27AD497C}"/>
            </c:ext>
          </c:extLst>
        </c:ser>
        <c:dLbls>
          <c:showLegendKey val="0"/>
          <c:showVal val="0"/>
          <c:showCatName val="0"/>
          <c:showSerName val="0"/>
          <c:showPercent val="0"/>
          <c:showBubbleSize val="0"/>
        </c:dLbls>
        <c:gapWidth val="150"/>
        <c:shape val="box"/>
        <c:axId val="318543144"/>
        <c:axId val="318545104"/>
        <c:axId val="0"/>
      </c:bar3DChart>
      <c:catAx>
        <c:axId val="318543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18545104"/>
        <c:crosses val="autoZero"/>
        <c:auto val="1"/>
        <c:lblAlgn val="ctr"/>
        <c:lblOffset val="100"/>
        <c:noMultiLvlLbl val="0"/>
      </c:catAx>
      <c:valAx>
        <c:axId val="318545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18543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legend>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'Microempresa Ecuador'!$A$63</c:f>
              <c:strCache>
                <c:ptCount val="1"/>
                <c:pt idx="0">
                  <c:v>Grande empresa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'Microempresa Ecuador'!$B$62:$E$62</c:f>
              <c:strCache>
                <c:ptCount val="4"/>
                <c:pt idx="0">
                  <c:v>2012</c:v>
                </c:pt>
                <c:pt idx="1">
                  <c:v>2013</c:v>
                </c:pt>
                <c:pt idx="2">
                  <c:v>2014</c:v>
                </c:pt>
                <c:pt idx="3">
                  <c:v>2015</c:v>
                </c:pt>
              </c:strCache>
            </c:strRef>
          </c:cat>
          <c:val>
            <c:numRef>
              <c:f>'Microempresa Ecuador'!$B$63:$E$63</c:f>
              <c:numCache>
                <c:formatCode>#,#00%</c:formatCode>
                <c:ptCount val="4"/>
                <c:pt idx="0">
                  <c:v>0.3980755365002942</c:v>
                </c:pt>
                <c:pt idx="1">
                  <c:v>0.40694586953674189</c:v>
                </c:pt>
                <c:pt idx="2">
                  <c:v>0.41291937942346324</c:v>
                </c:pt>
                <c:pt idx="3">
                  <c:v>0.42160603838577099</c:v>
                </c:pt>
              </c:numCache>
            </c:numRef>
          </c:val>
          <c:extLst>
            <c:ext xmlns:c16="http://schemas.microsoft.com/office/drawing/2014/chart" uri="{C3380CC4-5D6E-409C-BE32-E72D297353CC}">
              <c16:uniqueId val="{00000000-B88B-4E0C-97C3-B85812135C23}"/>
            </c:ext>
          </c:extLst>
        </c:ser>
        <c:ser>
          <c:idx val="1"/>
          <c:order val="1"/>
          <c:tx>
            <c:strRef>
              <c:f>'Microempresa Ecuador'!$A$64</c:f>
              <c:strCache>
                <c:ptCount val="1"/>
                <c:pt idx="0">
                  <c:v>Microempresa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'Microempresa Ecuador'!$B$62:$E$62</c:f>
              <c:strCache>
                <c:ptCount val="4"/>
                <c:pt idx="0">
                  <c:v>2012</c:v>
                </c:pt>
                <c:pt idx="1">
                  <c:v>2013</c:v>
                </c:pt>
                <c:pt idx="2">
                  <c:v>2014</c:v>
                </c:pt>
                <c:pt idx="3">
                  <c:v>2015</c:v>
                </c:pt>
              </c:strCache>
            </c:strRef>
          </c:cat>
          <c:val>
            <c:numRef>
              <c:f>'Microempresa Ecuador'!$B$64:$E$64</c:f>
              <c:numCache>
                <c:formatCode>#,#00%</c:formatCode>
                <c:ptCount val="4"/>
                <c:pt idx="0">
                  <c:v>0.2270022485355781</c:v>
                </c:pt>
                <c:pt idx="1">
                  <c:v>0.23446061924202069</c:v>
                </c:pt>
                <c:pt idx="2">
                  <c:v>0.23791934721182503</c:v>
                </c:pt>
                <c:pt idx="3">
                  <c:v>0.23779753666752457</c:v>
                </c:pt>
              </c:numCache>
            </c:numRef>
          </c:val>
          <c:extLst>
            <c:ext xmlns:c16="http://schemas.microsoft.com/office/drawing/2014/chart" uri="{C3380CC4-5D6E-409C-BE32-E72D297353CC}">
              <c16:uniqueId val="{00000001-B88B-4E0C-97C3-B85812135C23}"/>
            </c:ext>
          </c:extLst>
        </c:ser>
        <c:ser>
          <c:idx val="2"/>
          <c:order val="2"/>
          <c:tx>
            <c:strRef>
              <c:f>'Microempresa Ecuador'!$A$65</c:f>
              <c:strCache>
                <c:ptCount val="1"/>
                <c:pt idx="0">
                  <c:v>Pequeña empresa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'Microempresa Ecuador'!$B$62:$E$62</c:f>
              <c:strCache>
                <c:ptCount val="4"/>
                <c:pt idx="0">
                  <c:v>2012</c:v>
                </c:pt>
                <c:pt idx="1">
                  <c:v>2013</c:v>
                </c:pt>
                <c:pt idx="2">
                  <c:v>2014</c:v>
                </c:pt>
                <c:pt idx="3">
                  <c:v>2015</c:v>
                </c:pt>
              </c:strCache>
            </c:strRef>
          </c:cat>
          <c:val>
            <c:numRef>
              <c:f>'Microempresa Ecuador'!$B$65:$E$65</c:f>
              <c:numCache>
                <c:formatCode>#,#00%</c:formatCode>
                <c:ptCount val="4"/>
                <c:pt idx="0">
                  <c:v>0.19555517238711359</c:v>
                </c:pt>
                <c:pt idx="1">
                  <c:v>0.18625835043444089</c:v>
                </c:pt>
                <c:pt idx="2">
                  <c:v>0.1836401599243413</c:v>
                </c:pt>
                <c:pt idx="3">
                  <c:v>0.17817770374938691</c:v>
                </c:pt>
              </c:numCache>
            </c:numRef>
          </c:val>
          <c:extLst>
            <c:ext xmlns:c16="http://schemas.microsoft.com/office/drawing/2014/chart" uri="{C3380CC4-5D6E-409C-BE32-E72D297353CC}">
              <c16:uniqueId val="{00000002-B88B-4E0C-97C3-B85812135C23}"/>
            </c:ext>
          </c:extLst>
        </c:ser>
        <c:ser>
          <c:idx val="3"/>
          <c:order val="3"/>
          <c:tx>
            <c:strRef>
              <c:f>'Microempresa Ecuador'!$A$66</c:f>
              <c:strCache>
                <c:ptCount val="1"/>
                <c:pt idx="0">
                  <c:v>Mediana empresa B</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'Microempresa Ecuador'!$B$62:$E$62</c:f>
              <c:strCache>
                <c:ptCount val="4"/>
                <c:pt idx="0">
                  <c:v>2012</c:v>
                </c:pt>
                <c:pt idx="1">
                  <c:v>2013</c:v>
                </c:pt>
                <c:pt idx="2">
                  <c:v>2014</c:v>
                </c:pt>
                <c:pt idx="3">
                  <c:v>2015</c:v>
                </c:pt>
              </c:strCache>
            </c:strRef>
          </c:cat>
          <c:val>
            <c:numRef>
              <c:f>'Microempresa Ecuador'!$B$66:$E$66</c:f>
              <c:numCache>
                <c:formatCode>#,#00%</c:formatCode>
                <c:ptCount val="4"/>
                <c:pt idx="0">
                  <c:v>0.10135100034595688</c:v>
                </c:pt>
                <c:pt idx="1">
                  <c:v>9.7446295245164391E-2</c:v>
                </c:pt>
                <c:pt idx="2">
                  <c:v>9.6461938084077534E-2</c:v>
                </c:pt>
                <c:pt idx="3">
                  <c:v>9.1508155802784485E-2</c:v>
                </c:pt>
              </c:numCache>
            </c:numRef>
          </c:val>
          <c:extLst>
            <c:ext xmlns:c16="http://schemas.microsoft.com/office/drawing/2014/chart" uri="{C3380CC4-5D6E-409C-BE32-E72D297353CC}">
              <c16:uniqueId val="{00000003-B88B-4E0C-97C3-B85812135C23}"/>
            </c:ext>
          </c:extLst>
        </c:ser>
        <c:ser>
          <c:idx val="4"/>
          <c:order val="4"/>
          <c:tx>
            <c:strRef>
              <c:f>'Microempresa Ecuador'!$A$67</c:f>
              <c:strCache>
                <c:ptCount val="1"/>
                <c:pt idx="0">
                  <c:v>Mediana empresa 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'Microempresa Ecuador'!$B$62:$E$62</c:f>
              <c:strCache>
                <c:ptCount val="4"/>
                <c:pt idx="0">
                  <c:v>2012</c:v>
                </c:pt>
                <c:pt idx="1">
                  <c:v>2013</c:v>
                </c:pt>
                <c:pt idx="2">
                  <c:v>2014</c:v>
                </c:pt>
                <c:pt idx="3">
                  <c:v>2015</c:v>
                </c:pt>
              </c:strCache>
            </c:strRef>
          </c:cat>
          <c:val>
            <c:numRef>
              <c:f>'Microempresa Ecuador'!$B$67:$E$67</c:f>
              <c:numCache>
                <c:formatCode>#,#00%</c:formatCode>
                <c:ptCount val="4"/>
                <c:pt idx="0">
                  <c:v>7.8016042231057209E-2</c:v>
                </c:pt>
                <c:pt idx="1">
                  <c:v>7.4888865541632099E-2</c:v>
                </c:pt>
                <c:pt idx="2">
                  <c:v>6.9059175356292926E-2</c:v>
                </c:pt>
                <c:pt idx="3">
                  <c:v>7.0910565394533012E-2</c:v>
                </c:pt>
              </c:numCache>
            </c:numRef>
          </c:val>
          <c:extLst>
            <c:ext xmlns:c16="http://schemas.microsoft.com/office/drawing/2014/chart" uri="{C3380CC4-5D6E-409C-BE32-E72D297353CC}">
              <c16:uniqueId val="{00000004-B88B-4E0C-97C3-B85812135C23}"/>
            </c:ext>
          </c:extLst>
        </c:ser>
        <c:dLbls>
          <c:showLegendKey val="0"/>
          <c:showVal val="0"/>
          <c:showCatName val="0"/>
          <c:showSerName val="0"/>
          <c:showPercent val="0"/>
          <c:showBubbleSize val="0"/>
        </c:dLbls>
        <c:gapWidth val="75"/>
        <c:overlap val="100"/>
        <c:axId val="318537264"/>
        <c:axId val="318543928"/>
      </c:barChart>
      <c:catAx>
        <c:axId val="31853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0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crossAx val="318543928"/>
        <c:crosses val="autoZero"/>
        <c:auto val="1"/>
        <c:lblAlgn val="ctr"/>
        <c:lblOffset val="100"/>
        <c:noMultiLvlLbl val="0"/>
      </c:catAx>
      <c:valAx>
        <c:axId val="318543928"/>
        <c:scaling>
          <c:orientation val="minMax"/>
        </c:scaling>
        <c:delete val="0"/>
        <c:axPos val="l"/>
        <c:numFmt formatCode="0%"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0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crossAx val="31853726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legend>
    <c:plotVisOnly val="1"/>
    <c:dispBlanksAs val="gap"/>
    <c:showDLblsOverMax val="0"/>
  </c:chart>
  <c:spPr>
    <a:noFill/>
    <a:ln w="9525" cap="flat" cmpd="sng" algn="ctr">
      <a:solidFill>
        <a:schemeClr val="tx1">
          <a:lumMod val="15000"/>
          <a:lumOff val="85000"/>
        </a:schemeClr>
      </a:solidFill>
      <a:prstDash val="solid"/>
      <a:round/>
    </a:ln>
    <a:effectLst/>
  </c:spPr>
  <c:txPr>
    <a:bodyPr/>
    <a:lstStyle/>
    <a:p>
      <a:pPr>
        <a:defRPr sz="1050">
          <a:latin typeface="Times New Roman" panose="02020603050405020304" pitchFamily="18" charset="0"/>
          <a:cs typeface="Times New Roman" panose="02020603050405020304" pitchFamily="18" charset="0"/>
        </a:defRPr>
      </a:pPr>
      <a:endParaRPr lang="es-419"/>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Hoja1!$B$1</c:f>
              <c:strCache>
                <c:ptCount val="1"/>
                <c:pt idx="0">
                  <c:v>Bancos Privados</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68C-4AB2-BB43-29ABB7072F44}"/>
              </c:ext>
            </c:extLst>
          </c:dPt>
          <c:dPt>
            <c:idx val="1"/>
            <c:invertIfNegative val="0"/>
            <c:bubble3D val="0"/>
            <c:extLst>
              <c:ext xmlns:c16="http://schemas.microsoft.com/office/drawing/2014/chart" uri="{C3380CC4-5D6E-409C-BE32-E72D297353CC}">
                <c16:uniqueId val="{00000002-C68C-4AB2-BB43-29ABB7072F44}"/>
              </c:ext>
            </c:extLst>
          </c:dPt>
          <c:dPt>
            <c:idx val="2"/>
            <c:invertIfNegative val="0"/>
            <c:bubble3D val="0"/>
            <c:extLst>
              <c:ext xmlns:c16="http://schemas.microsoft.com/office/drawing/2014/chart" uri="{C3380CC4-5D6E-409C-BE32-E72D297353CC}">
                <c16:uniqueId val="{00000003-C68C-4AB2-BB43-29ABB7072F44}"/>
              </c:ext>
            </c:extLst>
          </c:dPt>
          <c:dPt>
            <c:idx val="3"/>
            <c:invertIfNegative val="0"/>
            <c:bubble3D val="0"/>
            <c:extLst>
              <c:ext xmlns:c16="http://schemas.microsoft.com/office/drawing/2014/chart" uri="{C3380CC4-5D6E-409C-BE32-E72D297353CC}">
                <c16:uniqueId val="{00000004-C68C-4AB2-BB43-29ABB7072F44}"/>
              </c:ext>
            </c:extLst>
          </c:dPt>
          <c:cat>
            <c:numRef>
              <c:f>Hoja1!$A$2:$A$7</c:f>
              <c:numCache>
                <c:formatCode>General</c:formatCode>
                <c:ptCount val="6"/>
                <c:pt idx="0">
                  <c:v>2011</c:v>
                </c:pt>
                <c:pt idx="1">
                  <c:v>2012</c:v>
                </c:pt>
                <c:pt idx="2">
                  <c:v>2013</c:v>
                </c:pt>
                <c:pt idx="3">
                  <c:v>2014</c:v>
                </c:pt>
                <c:pt idx="4">
                  <c:v>2015</c:v>
                </c:pt>
                <c:pt idx="5">
                  <c:v>2016</c:v>
                </c:pt>
              </c:numCache>
            </c:numRef>
          </c:cat>
          <c:val>
            <c:numRef>
              <c:f>Hoja1!$B$2:$B$7</c:f>
              <c:numCache>
                <c:formatCode>_(* #,##0.00_);_(* \(#,##0.00\);_(* "-"??_);_(@_)</c:formatCode>
                <c:ptCount val="6"/>
                <c:pt idx="0">
                  <c:v>1461.285249</c:v>
                </c:pt>
                <c:pt idx="1">
                  <c:v>1687.5165314599922</c:v>
                </c:pt>
                <c:pt idx="2">
                  <c:v>1552.0618173199844</c:v>
                </c:pt>
                <c:pt idx="3">
                  <c:v>1579.9134316100035</c:v>
                </c:pt>
                <c:pt idx="4">
                  <c:v>1439.5390630200145</c:v>
                </c:pt>
                <c:pt idx="5">
                  <c:v>1419.4267841199953</c:v>
                </c:pt>
              </c:numCache>
            </c:numRef>
          </c:val>
          <c:extLst>
            <c:ext xmlns:c16="http://schemas.microsoft.com/office/drawing/2014/chart" uri="{C3380CC4-5D6E-409C-BE32-E72D297353CC}">
              <c16:uniqueId val="{00000005-C68C-4AB2-BB43-29ABB7072F44}"/>
            </c:ext>
          </c:extLst>
        </c:ser>
        <c:ser>
          <c:idx val="1"/>
          <c:order val="1"/>
          <c:tx>
            <c:strRef>
              <c:f>Hoja1!$C$1</c:f>
              <c:strCache>
                <c:ptCount val="1"/>
                <c:pt idx="0">
                  <c:v>Cooperativas de ahorro y crédito</c:v>
                </c:pt>
              </c:strCache>
            </c:strRef>
          </c:tx>
          <c:spPr>
            <a:solidFill>
              <a:schemeClr val="accent2"/>
            </a:solidFill>
            <a:ln>
              <a:noFill/>
            </a:ln>
            <a:effectLst/>
          </c:spPr>
          <c:invertIfNegative val="0"/>
          <c:cat>
            <c:numRef>
              <c:f>Hoja1!$A$2:$A$7</c:f>
              <c:numCache>
                <c:formatCode>General</c:formatCode>
                <c:ptCount val="6"/>
                <c:pt idx="0">
                  <c:v>2011</c:v>
                </c:pt>
                <c:pt idx="1">
                  <c:v>2012</c:v>
                </c:pt>
                <c:pt idx="2">
                  <c:v>2013</c:v>
                </c:pt>
                <c:pt idx="3">
                  <c:v>2014</c:v>
                </c:pt>
                <c:pt idx="4">
                  <c:v>2015</c:v>
                </c:pt>
                <c:pt idx="5">
                  <c:v>2016</c:v>
                </c:pt>
              </c:numCache>
            </c:numRef>
          </c:cat>
          <c:val>
            <c:numRef>
              <c:f>Hoja1!$C$2:$C$7</c:f>
              <c:numCache>
                <c:formatCode>_(* #,##0.00_);_(* \(#,##0.00\);_(* "-"??_);_(@_)</c:formatCode>
                <c:ptCount val="6"/>
                <c:pt idx="0">
                  <c:v>854.87046379999992</c:v>
                </c:pt>
                <c:pt idx="1">
                  <c:v>927.18491360999667</c:v>
                </c:pt>
                <c:pt idx="2">
                  <c:v>729.40945714007466</c:v>
                </c:pt>
                <c:pt idx="3">
                  <c:v>864.09794299999999</c:v>
                </c:pt>
                <c:pt idx="4">
                  <c:v>754.95145453999999</c:v>
                </c:pt>
                <c:pt idx="5">
                  <c:v>862.10695197999996</c:v>
                </c:pt>
              </c:numCache>
            </c:numRef>
          </c:val>
          <c:extLst>
            <c:ext xmlns:c16="http://schemas.microsoft.com/office/drawing/2014/chart" uri="{C3380CC4-5D6E-409C-BE32-E72D297353CC}">
              <c16:uniqueId val="{00000006-C68C-4AB2-BB43-29ABB7072F44}"/>
            </c:ext>
          </c:extLst>
        </c:ser>
        <c:ser>
          <c:idx val="2"/>
          <c:order val="2"/>
          <c:tx>
            <c:strRef>
              <c:f>Hoja1!$D$1</c:f>
              <c:strCache>
                <c:ptCount val="1"/>
                <c:pt idx="0">
                  <c:v>Instituciones Financieras públicas</c:v>
                </c:pt>
              </c:strCache>
            </c:strRef>
          </c:tx>
          <c:spPr>
            <a:solidFill>
              <a:schemeClr val="accent3"/>
            </a:solidFill>
            <a:ln>
              <a:noFill/>
            </a:ln>
            <a:effectLst/>
          </c:spPr>
          <c:invertIfNegative val="0"/>
          <c:cat>
            <c:numRef>
              <c:f>Hoja1!$A$2:$A$7</c:f>
              <c:numCache>
                <c:formatCode>General</c:formatCode>
                <c:ptCount val="6"/>
                <c:pt idx="0">
                  <c:v>2011</c:v>
                </c:pt>
                <c:pt idx="1">
                  <c:v>2012</c:v>
                </c:pt>
                <c:pt idx="2">
                  <c:v>2013</c:v>
                </c:pt>
                <c:pt idx="3">
                  <c:v>2014</c:v>
                </c:pt>
                <c:pt idx="4">
                  <c:v>2015</c:v>
                </c:pt>
                <c:pt idx="5">
                  <c:v>2016</c:v>
                </c:pt>
              </c:numCache>
            </c:numRef>
          </c:cat>
          <c:val>
            <c:numRef>
              <c:f>Hoja1!$D$2:$D$7</c:f>
              <c:numCache>
                <c:formatCode>_(* #,##0.00_);_(* \(#,##0.00\);_(* "-"??_);_(@_)</c:formatCode>
                <c:ptCount val="6"/>
                <c:pt idx="0">
                  <c:v>128.72217090000001</c:v>
                </c:pt>
                <c:pt idx="1">
                  <c:v>379.56579024992305</c:v>
                </c:pt>
                <c:pt idx="2">
                  <c:v>483.63295953993935</c:v>
                </c:pt>
                <c:pt idx="3">
                  <c:v>335.48902141998531</c:v>
                </c:pt>
                <c:pt idx="4">
                  <c:v>366.40199604999384</c:v>
                </c:pt>
                <c:pt idx="5">
                  <c:v>534.10485601999289</c:v>
                </c:pt>
              </c:numCache>
            </c:numRef>
          </c:val>
          <c:extLst>
            <c:ext xmlns:c16="http://schemas.microsoft.com/office/drawing/2014/chart" uri="{C3380CC4-5D6E-409C-BE32-E72D297353CC}">
              <c16:uniqueId val="{00000007-C68C-4AB2-BB43-29ABB7072F44}"/>
            </c:ext>
          </c:extLst>
        </c:ser>
        <c:ser>
          <c:idx val="3"/>
          <c:order val="3"/>
          <c:tx>
            <c:strRef>
              <c:f>Hoja1!$E$1</c:f>
              <c:strCache>
                <c:ptCount val="1"/>
                <c:pt idx="0">
                  <c:v>Mutualistas</c:v>
                </c:pt>
              </c:strCache>
            </c:strRef>
          </c:tx>
          <c:spPr>
            <a:solidFill>
              <a:schemeClr val="accent4"/>
            </a:solidFill>
            <a:ln>
              <a:noFill/>
            </a:ln>
            <a:effectLst/>
          </c:spPr>
          <c:invertIfNegative val="0"/>
          <c:cat>
            <c:numRef>
              <c:f>Hoja1!$A$2:$A$7</c:f>
              <c:numCache>
                <c:formatCode>General</c:formatCode>
                <c:ptCount val="6"/>
                <c:pt idx="0">
                  <c:v>2011</c:v>
                </c:pt>
                <c:pt idx="1">
                  <c:v>2012</c:v>
                </c:pt>
                <c:pt idx="2">
                  <c:v>2013</c:v>
                </c:pt>
                <c:pt idx="3">
                  <c:v>2014</c:v>
                </c:pt>
                <c:pt idx="4">
                  <c:v>2015</c:v>
                </c:pt>
                <c:pt idx="5">
                  <c:v>2016</c:v>
                </c:pt>
              </c:numCache>
            </c:numRef>
          </c:cat>
          <c:val>
            <c:numRef>
              <c:f>Hoja1!$E$2:$E$7</c:f>
              <c:numCache>
                <c:formatCode>_(* #,##0.00_);_(* \(#,##0.00\);_(* "-"??_);_(@_)</c:formatCode>
                <c:ptCount val="6"/>
                <c:pt idx="0">
                  <c:v>2.1733027599999999</c:v>
                </c:pt>
                <c:pt idx="1">
                  <c:v>6.7575548699999972</c:v>
                </c:pt>
                <c:pt idx="2">
                  <c:v>20.608360219999952</c:v>
                </c:pt>
                <c:pt idx="3">
                  <c:v>37.84463333000015</c:v>
                </c:pt>
                <c:pt idx="4">
                  <c:v>23.452272139999895</c:v>
                </c:pt>
                <c:pt idx="5">
                  <c:v>44.296688880000005</c:v>
                </c:pt>
              </c:numCache>
            </c:numRef>
          </c:val>
          <c:extLst>
            <c:ext xmlns:c16="http://schemas.microsoft.com/office/drawing/2014/chart" uri="{C3380CC4-5D6E-409C-BE32-E72D297353CC}">
              <c16:uniqueId val="{00000008-C68C-4AB2-BB43-29ABB7072F44}"/>
            </c:ext>
          </c:extLst>
        </c:ser>
        <c:ser>
          <c:idx val="4"/>
          <c:order val="4"/>
          <c:tx>
            <c:strRef>
              <c:f>Hoja1!$F$1</c:f>
              <c:strCache>
                <c:ptCount val="1"/>
                <c:pt idx="0">
                  <c:v>Sociedades Financieras</c:v>
                </c:pt>
              </c:strCache>
            </c:strRef>
          </c:tx>
          <c:spPr>
            <a:solidFill>
              <a:schemeClr val="accent5"/>
            </a:solidFill>
            <a:ln>
              <a:noFill/>
            </a:ln>
            <a:effectLst/>
          </c:spPr>
          <c:invertIfNegative val="0"/>
          <c:cat>
            <c:numRef>
              <c:f>Hoja1!$A$2:$A$7</c:f>
              <c:numCache>
                <c:formatCode>General</c:formatCode>
                <c:ptCount val="6"/>
                <c:pt idx="0">
                  <c:v>2011</c:v>
                </c:pt>
                <c:pt idx="1">
                  <c:v>2012</c:v>
                </c:pt>
                <c:pt idx="2">
                  <c:v>2013</c:v>
                </c:pt>
                <c:pt idx="3">
                  <c:v>2014</c:v>
                </c:pt>
                <c:pt idx="4">
                  <c:v>2015</c:v>
                </c:pt>
                <c:pt idx="5">
                  <c:v>2016</c:v>
                </c:pt>
              </c:numCache>
            </c:numRef>
          </c:cat>
          <c:val>
            <c:numRef>
              <c:f>Hoja1!$F$2:$F$7</c:f>
              <c:numCache>
                <c:formatCode>_(* #,##0.00_);_(* \(#,##0.00\);_(* "-"??_);_(@_)</c:formatCode>
                <c:ptCount val="6"/>
                <c:pt idx="0">
                  <c:v>37.125281700000002</c:v>
                </c:pt>
                <c:pt idx="1">
                  <c:v>34.671324349999942</c:v>
                </c:pt>
                <c:pt idx="2">
                  <c:v>41.589581040000034</c:v>
                </c:pt>
                <c:pt idx="3">
                  <c:v>63.725722290000427</c:v>
                </c:pt>
                <c:pt idx="4">
                  <c:v>102.75391772999966</c:v>
                </c:pt>
                <c:pt idx="5">
                  <c:v>44.746282860000029</c:v>
                </c:pt>
              </c:numCache>
            </c:numRef>
          </c:val>
          <c:extLst>
            <c:ext xmlns:c16="http://schemas.microsoft.com/office/drawing/2014/chart" uri="{C3380CC4-5D6E-409C-BE32-E72D297353CC}">
              <c16:uniqueId val="{00000009-C68C-4AB2-BB43-29ABB7072F44}"/>
            </c:ext>
          </c:extLst>
        </c:ser>
        <c:dLbls>
          <c:showLegendKey val="0"/>
          <c:showVal val="0"/>
          <c:showCatName val="0"/>
          <c:showSerName val="0"/>
          <c:showPercent val="0"/>
          <c:showBubbleSize val="0"/>
        </c:dLbls>
        <c:gapWidth val="150"/>
        <c:overlap val="100"/>
        <c:axId val="318534128"/>
        <c:axId val="318534520"/>
      </c:barChart>
      <c:catAx>
        <c:axId val="31853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419"/>
          </a:p>
        </c:txPr>
        <c:crossAx val="318534520"/>
        <c:crosses val="autoZero"/>
        <c:auto val="1"/>
        <c:lblAlgn val="ctr"/>
        <c:lblOffset val="100"/>
        <c:noMultiLvlLbl val="0"/>
      </c:catAx>
      <c:valAx>
        <c:axId val="318534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x-none"/>
                  <a:t>Volumen de crédito</a:t>
                </a:r>
              </a:p>
              <a:p>
                <a:pPr>
                  <a:defRPr/>
                </a:pPr>
                <a:r>
                  <a:rPr lang="x-none"/>
                  <a:t> en millones $</a:t>
                </a:r>
              </a:p>
            </c:rich>
          </c:tx>
          <c:overlay val="0"/>
          <c:spPr>
            <a:noFill/>
            <a:ln>
              <a:noFill/>
            </a:ln>
            <a:effectLst/>
          </c:spPr>
        </c:title>
        <c:numFmt formatCode="_(* #,##0.00_);_(* \(#,##0.00\);_(* &quot;-&quot;??_);_(@_)" sourceLinked="1"/>
        <c:majorTickMark val="none"/>
        <c:minorTickMark val="none"/>
        <c:tickLblPos val="nextTo"/>
        <c:spPr>
          <a:noFill/>
          <a:ln>
            <a:noFill/>
          </a:ln>
          <a:effectLst/>
        </c:spPr>
        <c:txPr>
          <a:bodyPr rot="-60000000" vert="horz"/>
          <a:lstStyle/>
          <a:p>
            <a:pPr>
              <a:defRPr/>
            </a:pPr>
            <a:endParaRPr lang="es-419"/>
          </a:p>
        </c:txPr>
        <c:crossAx val="3185341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s-419"/>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Porcentaje válido</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B96-4948-A46F-082AAE3753D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B96-4948-A46F-082AAE3753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B96-4948-A46F-082AAE3753D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B96-4948-A46F-082AAE3753D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B96-4948-A46F-082AAE3753D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B96-4948-A46F-082AAE3753D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B96-4948-A46F-082AAE3753D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5B96-4948-A46F-082AAE3753D8}"/>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5B96-4948-A46F-082AAE3753D8}"/>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5B96-4948-A46F-082AAE3753D8}"/>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5B96-4948-A46F-082AAE3753D8}"/>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5B96-4948-A46F-082AAE3753D8}"/>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5B96-4948-A46F-082AAE3753D8}"/>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5B96-4948-A46F-082AAE3753D8}"/>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5B96-4948-A46F-082AAE3753D8}"/>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5B96-4948-A46F-082AAE3753D8}"/>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5B96-4948-A46F-082AAE3753D8}"/>
              </c:ext>
            </c:extLst>
          </c:dPt>
          <c:dLbls>
            <c:spPr>
              <a:noFill/>
              <a:ln>
                <a:noFill/>
              </a:ln>
              <a:effectLst/>
            </c:spPr>
            <c:txPr>
              <a:bodyPr rot="0" vert="horz"/>
              <a:lstStyle/>
              <a:p>
                <a:pPr>
                  <a:defRPr/>
                </a:pPr>
                <a:endParaRPr lang="es-419"/>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Hoja1!$A$2:$A$18</c:f>
              <c:strCache>
                <c:ptCount val="17"/>
                <c:pt idx="0">
                  <c:v>Comercio al por menor y mayor; reparación de vehículos y motocicletas.</c:v>
                </c:pt>
                <c:pt idx="1">
                  <c:v>Industrias manufactureras.</c:v>
                </c:pt>
                <c:pt idx="2">
                  <c:v>Actividades de servicio de comidas y alojamiento.</c:v>
                </c:pt>
                <c:pt idx="3">
                  <c:v>Otras actividades de servicios.</c:v>
                </c:pt>
                <c:pt idx="4">
                  <c:v>Información y comunicación.</c:v>
                </c:pt>
                <c:pt idx="5">
                  <c:v>Actividades de atención de la salud humana y de asistencia social.</c:v>
                </c:pt>
                <c:pt idx="6">
                  <c:v>Enseñanza.</c:v>
                </c:pt>
                <c:pt idx="7">
                  <c:v>Actividades profesionales, técnicas y científicas.</c:v>
                </c:pt>
                <c:pt idx="8">
                  <c:v>Actividades de apoyo y servicios administrativos. </c:v>
                </c:pt>
                <c:pt idx="9">
                  <c:v>Artes, recreación y entretenimiento.</c:v>
                </c:pt>
                <c:pt idx="10">
                  <c:v>Administración pública y planes de seguridad social.</c:v>
                </c:pt>
                <c:pt idx="11">
                  <c:v>Actividades financieras y de seguros.</c:v>
                </c:pt>
                <c:pt idx="12">
                  <c:v>Transporte y almacenamiento.</c:v>
                </c:pt>
                <c:pt idx="13">
                  <c:v>Construcción.</c:v>
                </c:pt>
                <c:pt idx="14">
                  <c:v>Agricultura, ganadería,  silvicultura y pesca.</c:v>
                </c:pt>
                <c:pt idx="15">
                  <c:v>Suministro de electricidad, gas, vapor y aire acondicionado.</c:v>
                </c:pt>
                <c:pt idx="16">
                  <c:v>Actividades inmobiliarias.</c:v>
                </c:pt>
              </c:strCache>
            </c:strRef>
          </c:cat>
          <c:val>
            <c:numRef>
              <c:f>Hoja1!$B$2:$B$18</c:f>
              <c:numCache>
                <c:formatCode>_(* #,##0.00_);_(* \(#,##0.00\);_(* "-"??_);_(@_)</c:formatCode>
                <c:ptCount val="17"/>
                <c:pt idx="0">
                  <c:v>57.417033186725305</c:v>
                </c:pt>
                <c:pt idx="1">
                  <c:v>10.595761695321873</c:v>
                </c:pt>
                <c:pt idx="2">
                  <c:v>9.3162734906037592</c:v>
                </c:pt>
                <c:pt idx="3">
                  <c:v>6.5173930427828877</c:v>
                </c:pt>
                <c:pt idx="4">
                  <c:v>5.3978408636545385</c:v>
                </c:pt>
                <c:pt idx="5">
                  <c:v>2.6389444222311078</c:v>
                </c:pt>
                <c:pt idx="6">
                  <c:v>2.2391043582566974</c:v>
                </c:pt>
                <c:pt idx="7">
                  <c:v>1.7193122750899639</c:v>
                </c:pt>
                <c:pt idx="8">
                  <c:v>0.83966413434626164</c:v>
                </c:pt>
                <c:pt idx="9">
                  <c:v>0.83966413434626164</c:v>
                </c:pt>
                <c:pt idx="10">
                  <c:v>0.79968012794882048</c:v>
                </c:pt>
                <c:pt idx="11">
                  <c:v>0.67972810875649736</c:v>
                </c:pt>
                <c:pt idx="12">
                  <c:v>0.47980807676929227</c:v>
                </c:pt>
                <c:pt idx="13">
                  <c:v>0.27988804478208718</c:v>
                </c:pt>
                <c:pt idx="14">
                  <c:v>0.11995201919232307</c:v>
                </c:pt>
                <c:pt idx="15">
                  <c:v>7.9968012794882054E-2</c:v>
                </c:pt>
                <c:pt idx="16">
                  <c:v>3.9984006397441027E-2</c:v>
                </c:pt>
              </c:numCache>
            </c:numRef>
          </c:val>
          <c:extLst>
            <c:ext xmlns:c16="http://schemas.microsoft.com/office/drawing/2014/chart" uri="{C3380CC4-5D6E-409C-BE32-E72D297353CC}">
              <c16:uniqueId val="{00000022-5B96-4948-A46F-082AAE3753D8}"/>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1828822957510232"/>
          <c:y val="4.5467678435356873E-2"/>
          <c:w val="0.33736493922324906"/>
          <c:h val="0.89064377795144245"/>
        </c:manualLayout>
      </c:layout>
      <c:overlay val="0"/>
      <c:spPr>
        <a:noFill/>
        <a:ln>
          <a:solidFill>
            <a:schemeClr val="bg2">
              <a:lumMod val="75000"/>
            </a:schemeClr>
          </a:solidFill>
        </a:ln>
        <a:effectLst/>
      </c:spPr>
      <c:txPr>
        <a:bodyPr rot="0" vert="horz"/>
        <a:lstStyle/>
        <a:p>
          <a:pPr>
            <a:defRPr/>
          </a:pPr>
          <a:endParaRPr lang="es-419"/>
        </a:p>
      </c:txPr>
    </c:legend>
    <c:plotVisOnly val="1"/>
    <c:dispBlanksAs val="gap"/>
    <c:showDLblsOverMax val="0"/>
  </c:chart>
  <c:spPr>
    <a:solidFill>
      <a:schemeClr val="bg1"/>
    </a:solidFill>
    <a:ln w="9525" cap="flat" cmpd="sng" algn="ctr">
      <a:solidFill>
        <a:schemeClr val="bg2">
          <a:lumMod val="75000"/>
        </a:schemeClr>
      </a:solidFill>
      <a:round/>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s-419"/>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Porcentaje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Hoja1!$A$2:$A$12</c:f>
              <c:strCache>
                <c:ptCount val="11"/>
                <c:pt idx="0">
                  <c:v>Ganadería, agricultura, pesca y silvicultura.</c:v>
                </c:pt>
                <c:pt idx="1">
                  <c:v>Comercio al por menor y mayor</c:v>
                </c:pt>
                <c:pt idx="2">
                  <c:v>Industrias manufactureras</c:v>
                </c:pt>
                <c:pt idx="3">
                  <c:v>Almacenamiento y transporte</c:v>
                </c:pt>
                <c:pt idx="4">
                  <c:v>Construcción</c:v>
                </c:pt>
                <c:pt idx="5">
                  <c:v>Actividades de los hogares como empleadores</c:v>
                </c:pt>
                <c:pt idx="6">
                  <c:v>Administración pública y defensa</c:v>
                </c:pt>
                <c:pt idx="7">
                  <c:v>Enseñanza</c:v>
                </c:pt>
                <c:pt idx="8">
                  <c:v>Actividades de alojamiento y servicio de comidas</c:v>
                </c:pt>
                <c:pt idx="9">
                  <c:v>Actividades de servicios administrativos y de apoyo</c:v>
                </c:pt>
                <c:pt idx="10">
                  <c:v>Otros</c:v>
                </c:pt>
              </c:strCache>
            </c:strRef>
          </c:cat>
          <c:val>
            <c:numRef>
              <c:f>Hoja1!$B$2:$B$12</c:f>
              <c:numCache>
                <c:formatCode>0.0%</c:formatCode>
                <c:ptCount val="11"/>
                <c:pt idx="0">
                  <c:v>0.23599999999999999</c:v>
                </c:pt>
                <c:pt idx="1">
                  <c:v>0.16700000000000001</c:v>
                </c:pt>
                <c:pt idx="2">
                  <c:v>0.157</c:v>
                </c:pt>
                <c:pt idx="3">
                  <c:v>9.0999999999999998E-2</c:v>
                </c:pt>
                <c:pt idx="4">
                  <c:v>7.3999999999999996E-2</c:v>
                </c:pt>
                <c:pt idx="5">
                  <c:v>4.2000000000000003E-2</c:v>
                </c:pt>
                <c:pt idx="6">
                  <c:v>4.1000000000000002E-2</c:v>
                </c:pt>
                <c:pt idx="7">
                  <c:v>0.04</c:v>
                </c:pt>
                <c:pt idx="8">
                  <c:v>0.04</c:v>
                </c:pt>
                <c:pt idx="9">
                  <c:v>2.9000000000000001E-2</c:v>
                </c:pt>
                <c:pt idx="10">
                  <c:v>8.3000000000000004E-2</c:v>
                </c:pt>
              </c:numCache>
            </c:numRef>
          </c:val>
          <c:extLst>
            <c:ext xmlns:c16="http://schemas.microsoft.com/office/drawing/2014/chart" uri="{C3380CC4-5D6E-409C-BE32-E72D297353CC}">
              <c16:uniqueId val="{00000000-54D7-45A2-92C7-69F93B38FD01}"/>
            </c:ext>
          </c:extLst>
        </c:ser>
        <c:dLbls>
          <c:showLegendKey val="0"/>
          <c:showVal val="1"/>
          <c:showCatName val="0"/>
          <c:showSerName val="0"/>
          <c:showPercent val="0"/>
          <c:showBubbleSize val="0"/>
        </c:dLbls>
        <c:gapWidth val="100"/>
        <c:axId val="386571832"/>
        <c:axId val="386563600"/>
      </c:barChart>
      <c:catAx>
        <c:axId val="386571832"/>
        <c:scaling>
          <c:orientation val="minMax"/>
        </c:scaling>
        <c:delete val="0"/>
        <c:axPos val="l"/>
        <c:numFmt formatCode="#,##0.00"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419"/>
          </a:p>
        </c:txPr>
        <c:crossAx val="386563600"/>
        <c:crosses val="autoZero"/>
        <c:auto val="1"/>
        <c:lblAlgn val="ctr"/>
        <c:lblOffset val="100"/>
        <c:noMultiLvlLbl val="0"/>
      </c:catAx>
      <c:valAx>
        <c:axId val="386563600"/>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419"/>
          </a:p>
        </c:txPr>
        <c:crossAx val="38657183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2">
          <a:lumMod val="15000"/>
          <a:lumOff val="85000"/>
        </a:schemeClr>
      </a:solidFill>
      <a:round/>
    </a:ln>
    <a:effectLst/>
  </c:spPr>
  <c:txPr>
    <a:bodyPr/>
    <a:lstStyle/>
    <a:p>
      <a:pPr>
        <a:defRPr>
          <a:solidFill>
            <a:sysClr val="windowText" lastClr="000000"/>
          </a:solidFill>
        </a:defRPr>
      </a:pPr>
      <a:endParaRPr lang="es-419"/>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2011</c:v>
                </c:pt>
              </c:strCache>
            </c:strRef>
          </c:tx>
          <c:spPr>
            <a:solidFill>
              <a:schemeClr val="accent1"/>
            </a:solidFill>
            <a:ln>
              <a:noFill/>
            </a:ln>
            <a:effectLst/>
          </c:spPr>
          <c:invertIfNegative val="0"/>
          <c:cat>
            <c:strRef>
              <c:f>Hoja1!$A$2:$A$9</c:f>
              <c:strCache>
                <c:ptCount val="8"/>
                <c:pt idx="0">
                  <c:v>GANADERIA, AGRICULTURA, PESCA, SILVICULTURA, Y ACTIVIDADES DE SERVICIO CONEXAS</c:v>
                </c:pt>
                <c:pt idx="1">
                  <c:v>COMERCIO AL POR MENOR Y MAYOR; REPARACION DE VEHICULOS Y MOTOCICLETAS</c:v>
                </c:pt>
                <c:pt idx="2">
                  <c:v>TRANSPORTE Y ALMACENAMIENTO</c:v>
                </c:pt>
                <c:pt idx="3">
                  <c:v>INDUSTRIAS MANUFACTURERAS</c:v>
                </c:pt>
                <c:pt idx="4">
                  <c:v>CONSUMO/MICROCREDITO</c:v>
                </c:pt>
                <c:pt idx="5">
                  <c:v>ALOJAMIENTO Y SERVICIOS DE COMIDA</c:v>
                </c:pt>
                <c:pt idx="6">
                  <c:v>ENTRETENIMIENTO, RECREACION Y OTRAS ACTIVIDADES DE SERVICIOS</c:v>
                </c:pt>
                <c:pt idx="7">
                  <c:v>OTROS SECTORES</c:v>
                </c:pt>
              </c:strCache>
            </c:strRef>
          </c:cat>
          <c:val>
            <c:numRef>
              <c:f>Hoja1!$B$2:$B$9</c:f>
              <c:numCache>
                <c:formatCode>_(* #,##0.00_);_(* \(#,##0.00\);_(* "-"??_);_(@_)</c:formatCode>
                <c:ptCount val="8"/>
                <c:pt idx="0">
                  <c:v>9138.9616200000019</c:v>
                </c:pt>
                <c:pt idx="1">
                  <c:v>6537.5720199999978</c:v>
                </c:pt>
                <c:pt idx="2">
                  <c:v>2869.1050600000003</c:v>
                </c:pt>
                <c:pt idx="3">
                  <c:v>2267.7174999999993</c:v>
                </c:pt>
                <c:pt idx="4">
                  <c:v>2263.5847299999996</c:v>
                </c:pt>
                <c:pt idx="5">
                  <c:v>961.22142000000008</c:v>
                </c:pt>
                <c:pt idx="6">
                  <c:v>537.00298999999995</c:v>
                </c:pt>
                <c:pt idx="7">
                  <c:v>957.0332699999999</c:v>
                </c:pt>
              </c:numCache>
            </c:numRef>
          </c:val>
          <c:extLst>
            <c:ext xmlns:c16="http://schemas.microsoft.com/office/drawing/2014/chart" uri="{C3380CC4-5D6E-409C-BE32-E72D297353CC}">
              <c16:uniqueId val="{00000000-CB06-416F-BD7B-74CA261C5BAB}"/>
            </c:ext>
          </c:extLst>
        </c:ser>
        <c:ser>
          <c:idx val="1"/>
          <c:order val="1"/>
          <c:tx>
            <c:strRef>
              <c:f>Hoja1!$C$1</c:f>
              <c:strCache>
                <c:ptCount val="1"/>
                <c:pt idx="0">
                  <c:v>2012</c:v>
                </c:pt>
              </c:strCache>
            </c:strRef>
          </c:tx>
          <c:spPr>
            <a:solidFill>
              <a:schemeClr val="accent2"/>
            </a:solidFill>
            <a:ln>
              <a:noFill/>
            </a:ln>
            <a:effectLst/>
          </c:spPr>
          <c:invertIfNegative val="0"/>
          <c:cat>
            <c:strRef>
              <c:f>Hoja1!$A$2:$A$9</c:f>
              <c:strCache>
                <c:ptCount val="8"/>
                <c:pt idx="0">
                  <c:v>GANADERIA, AGRICULTURA, PESCA, SILVICULTURA, Y ACTIVIDADES DE SERVICIO CONEXAS</c:v>
                </c:pt>
                <c:pt idx="1">
                  <c:v>COMERCIO AL POR MENOR Y MAYOR; REPARACION DE VEHICULOS Y MOTOCICLETAS</c:v>
                </c:pt>
                <c:pt idx="2">
                  <c:v>TRANSPORTE Y ALMACENAMIENTO</c:v>
                </c:pt>
                <c:pt idx="3">
                  <c:v>INDUSTRIAS MANUFACTURERAS</c:v>
                </c:pt>
                <c:pt idx="4">
                  <c:v>CONSUMO/MICROCREDITO</c:v>
                </c:pt>
                <c:pt idx="5">
                  <c:v>ALOJAMIENTO Y SERVICIOS DE COMIDA</c:v>
                </c:pt>
                <c:pt idx="6">
                  <c:v>ENTRETENIMIENTO, RECREACION Y OTRAS ACTIVIDADES DE SERVICIOS</c:v>
                </c:pt>
                <c:pt idx="7">
                  <c:v>OTROS SECTORES</c:v>
                </c:pt>
              </c:strCache>
            </c:strRef>
          </c:cat>
          <c:val>
            <c:numRef>
              <c:f>Hoja1!$C$2:$C$9</c:f>
              <c:numCache>
                <c:formatCode>_(* #,##0.00_);_(* \(#,##0.00\);_(* "-"??_);_(@_)</c:formatCode>
                <c:ptCount val="8"/>
                <c:pt idx="0">
                  <c:v>12391.245469999978</c:v>
                </c:pt>
                <c:pt idx="1">
                  <c:v>9244.4917499999901</c:v>
                </c:pt>
                <c:pt idx="2">
                  <c:v>4291.0976700000001</c:v>
                </c:pt>
                <c:pt idx="3">
                  <c:v>3459.4417100000055</c:v>
                </c:pt>
                <c:pt idx="4">
                  <c:v>4810.2438900000006</c:v>
                </c:pt>
                <c:pt idx="5">
                  <c:v>1560.9412500000001</c:v>
                </c:pt>
                <c:pt idx="6">
                  <c:v>797.4511</c:v>
                </c:pt>
                <c:pt idx="7">
                  <c:v>1508.9325900000001</c:v>
                </c:pt>
              </c:numCache>
            </c:numRef>
          </c:val>
          <c:extLst>
            <c:ext xmlns:c16="http://schemas.microsoft.com/office/drawing/2014/chart" uri="{C3380CC4-5D6E-409C-BE32-E72D297353CC}">
              <c16:uniqueId val="{00000001-CB06-416F-BD7B-74CA261C5BAB}"/>
            </c:ext>
          </c:extLst>
        </c:ser>
        <c:ser>
          <c:idx val="2"/>
          <c:order val="2"/>
          <c:tx>
            <c:strRef>
              <c:f>Hoja1!$D$1</c:f>
              <c:strCache>
                <c:ptCount val="1"/>
                <c:pt idx="0">
                  <c:v>2013</c:v>
                </c:pt>
              </c:strCache>
            </c:strRef>
          </c:tx>
          <c:spPr>
            <a:solidFill>
              <a:schemeClr val="accent3"/>
            </a:solidFill>
            <a:ln>
              <a:noFill/>
            </a:ln>
            <a:effectLst/>
          </c:spPr>
          <c:invertIfNegative val="0"/>
          <c:cat>
            <c:strRef>
              <c:f>Hoja1!$A$2:$A$9</c:f>
              <c:strCache>
                <c:ptCount val="8"/>
                <c:pt idx="0">
                  <c:v>GANADERIA, AGRICULTURA, PESCA, SILVICULTURA, Y ACTIVIDADES DE SERVICIO CONEXAS</c:v>
                </c:pt>
                <c:pt idx="1">
                  <c:v>COMERCIO AL POR MENOR Y MAYOR; REPARACION DE VEHICULOS Y MOTOCICLETAS</c:v>
                </c:pt>
                <c:pt idx="2">
                  <c:v>TRANSPORTE Y ALMACENAMIENTO</c:v>
                </c:pt>
                <c:pt idx="3">
                  <c:v>INDUSTRIAS MANUFACTURERAS</c:v>
                </c:pt>
                <c:pt idx="4">
                  <c:v>CONSUMO/MICROCREDITO</c:v>
                </c:pt>
                <c:pt idx="5">
                  <c:v>ALOJAMIENTO Y SERVICIOS DE COMIDA</c:v>
                </c:pt>
                <c:pt idx="6">
                  <c:v>ENTRETENIMIENTO, RECREACION Y OTRAS ACTIVIDADES DE SERVICIOS</c:v>
                </c:pt>
                <c:pt idx="7">
                  <c:v>OTROS SECTORES</c:v>
                </c:pt>
              </c:strCache>
            </c:strRef>
          </c:cat>
          <c:val>
            <c:numRef>
              <c:f>Hoja1!$D$2:$D$9</c:f>
              <c:numCache>
                <c:formatCode>_(* #,##0.00_);_(* \(#,##0.00\);_(* "-"??_);_(@_)</c:formatCode>
                <c:ptCount val="8"/>
                <c:pt idx="0">
                  <c:v>11414.718299999999</c:v>
                </c:pt>
                <c:pt idx="1">
                  <c:v>6098.7408299999961</c:v>
                </c:pt>
                <c:pt idx="2">
                  <c:v>2596.59069</c:v>
                </c:pt>
                <c:pt idx="3">
                  <c:v>2477.54468</c:v>
                </c:pt>
                <c:pt idx="4">
                  <c:v>1207.25683</c:v>
                </c:pt>
                <c:pt idx="5">
                  <c:v>915.33086000000003</c:v>
                </c:pt>
                <c:pt idx="6">
                  <c:v>648.27525000000003</c:v>
                </c:pt>
                <c:pt idx="7">
                  <c:v>899.27476999999988</c:v>
                </c:pt>
              </c:numCache>
            </c:numRef>
          </c:val>
          <c:extLst>
            <c:ext xmlns:c16="http://schemas.microsoft.com/office/drawing/2014/chart" uri="{C3380CC4-5D6E-409C-BE32-E72D297353CC}">
              <c16:uniqueId val="{00000002-CB06-416F-BD7B-74CA261C5BAB}"/>
            </c:ext>
          </c:extLst>
        </c:ser>
        <c:ser>
          <c:idx val="3"/>
          <c:order val="3"/>
          <c:tx>
            <c:strRef>
              <c:f>Hoja1!$E$1</c:f>
              <c:strCache>
                <c:ptCount val="1"/>
                <c:pt idx="0">
                  <c:v>2014</c:v>
                </c:pt>
              </c:strCache>
            </c:strRef>
          </c:tx>
          <c:spPr>
            <a:solidFill>
              <a:schemeClr val="accent4"/>
            </a:solidFill>
            <a:ln>
              <a:noFill/>
            </a:ln>
            <a:effectLst/>
          </c:spPr>
          <c:invertIfNegative val="0"/>
          <c:cat>
            <c:strRef>
              <c:f>Hoja1!$A$2:$A$9</c:f>
              <c:strCache>
                <c:ptCount val="8"/>
                <c:pt idx="0">
                  <c:v>GANADERIA, AGRICULTURA, PESCA, SILVICULTURA, Y ACTIVIDADES DE SERVICIO CONEXAS</c:v>
                </c:pt>
                <c:pt idx="1">
                  <c:v>COMERCIO AL POR MENOR Y MAYOR; REPARACION DE VEHICULOS Y MOTOCICLETAS</c:v>
                </c:pt>
                <c:pt idx="2">
                  <c:v>TRANSPORTE Y ALMACENAMIENTO</c:v>
                </c:pt>
                <c:pt idx="3">
                  <c:v>INDUSTRIAS MANUFACTURERAS</c:v>
                </c:pt>
                <c:pt idx="4">
                  <c:v>CONSUMO/MICROCREDITO</c:v>
                </c:pt>
                <c:pt idx="5">
                  <c:v>ALOJAMIENTO Y SERVICIOS DE COMIDA</c:v>
                </c:pt>
                <c:pt idx="6">
                  <c:v>ENTRETENIMIENTO, RECREACION Y OTRAS ACTIVIDADES DE SERVICIOS</c:v>
                </c:pt>
                <c:pt idx="7">
                  <c:v>OTROS SECTORES</c:v>
                </c:pt>
              </c:strCache>
            </c:strRef>
          </c:cat>
          <c:val>
            <c:numRef>
              <c:f>Hoja1!$E$2:$E$9</c:f>
              <c:numCache>
                <c:formatCode>_(* #,##0.00_);_(* \(#,##0.00\);_(* "-"??_);_(@_)</c:formatCode>
                <c:ptCount val="8"/>
                <c:pt idx="0">
                  <c:v>13040.791399999998</c:v>
                </c:pt>
                <c:pt idx="1">
                  <c:v>6250.6937200000029</c:v>
                </c:pt>
                <c:pt idx="2">
                  <c:v>2922.18309</c:v>
                </c:pt>
                <c:pt idx="3">
                  <c:v>2136.9861299999998</c:v>
                </c:pt>
                <c:pt idx="4">
                  <c:v>499.98351000000002</c:v>
                </c:pt>
                <c:pt idx="5">
                  <c:v>1041.3395599999999</c:v>
                </c:pt>
                <c:pt idx="6">
                  <c:v>735.66823999999997</c:v>
                </c:pt>
                <c:pt idx="7">
                  <c:v>838.02893999999992</c:v>
                </c:pt>
              </c:numCache>
            </c:numRef>
          </c:val>
          <c:extLst>
            <c:ext xmlns:c16="http://schemas.microsoft.com/office/drawing/2014/chart" uri="{C3380CC4-5D6E-409C-BE32-E72D297353CC}">
              <c16:uniqueId val="{00000003-CB06-416F-BD7B-74CA261C5BAB}"/>
            </c:ext>
          </c:extLst>
        </c:ser>
        <c:ser>
          <c:idx val="4"/>
          <c:order val="4"/>
          <c:tx>
            <c:strRef>
              <c:f>Hoja1!$F$1</c:f>
              <c:strCache>
                <c:ptCount val="1"/>
                <c:pt idx="0">
                  <c:v>2015</c:v>
                </c:pt>
              </c:strCache>
            </c:strRef>
          </c:tx>
          <c:spPr>
            <a:solidFill>
              <a:schemeClr val="accent5"/>
            </a:solidFill>
            <a:ln>
              <a:noFill/>
            </a:ln>
            <a:effectLst/>
          </c:spPr>
          <c:invertIfNegative val="0"/>
          <c:cat>
            <c:strRef>
              <c:f>Hoja1!$A$2:$A$9</c:f>
              <c:strCache>
                <c:ptCount val="8"/>
                <c:pt idx="0">
                  <c:v>GANADERIA, AGRICULTURA, PESCA, SILVICULTURA, Y ACTIVIDADES DE SERVICIO CONEXAS</c:v>
                </c:pt>
                <c:pt idx="1">
                  <c:v>COMERCIO AL POR MENOR Y MAYOR; REPARACION DE VEHICULOS Y MOTOCICLETAS</c:v>
                </c:pt>
                <c:pt idx="2">
                  <c:v>TRANSPORTE Y ALMACENAMIENTO</c:v>
                </c:pt>
                <c:pt idx="3">
                  <c:v>INDUSTRIAS MANUFACTURERAS</c:v>
                </c:pt>
                <c:pt idx="4">
                  <c:v>CONSUMO/MICROCREDITO</c:v>
                </c:pt>
                <c:pt idx="5">
                  <c:v>ALOJAMIENTO Y SERVICIOS DE COMIDA</c:v>
                </c:pt>
                <c:pt idx="6">
                  <c:v>ENTRETENIMIENTO, RECREACION Y OTRAS ACTIVIDADES DE SERVICIOS</c:v>
                </c:pt>
                <c:pt idx="7">
                  <c:v>OTROS SECTORES</c:v>
                </c:pt>
              </c:strCache>
            </c:strRef>
          </c:cat>
          <c:val>
            <c:numRef>
              <c:f>Hoja1!$F$2:$F$9</c:f>
              <c:numCache>
                <c:formatCode>_(* #,##0.00_);_(* \(#,##0.00\);_(* "-"??_);_(@_)</c:formatCode>
                <c:ptCount val="8"/>
                <c:pt idx="0">
                  <c:v>10179.889309999999</c:v>
                </c:pt>
                <c:pt idx="1">
                  <c:v>4414.4829699999973</c:v>
                </c:pt>
                <c:pt idx="2">
                  <c:v>2736.8400899999997</c:v>
                </c:pt>
                <c:pt idx="3">
                  <c:v>1831.16848</c:v>
                </c:pt>
                <c:pt idx="4">
                  <c:v>295.19082000000003</c:v>
                </c:pt>
                <c:pt idx="5">
                  <c:v>587.13938000000007</c:v>
                </c:pt>
                <c:pt idx="6">
                  <c:v>1817.79033</c:v>
                </c:pt>
                <c:pt idx="7">
                  <c:v>2033.7239399999999</c:v>
                </c:pt>
              </c:numCache>
            </c:numRef>
          </c:val>
          <c:extLst>
            <c:ext xmlns:c16="http://schemas.microsoft.com/office/drawing/2014/chart" uri="{C3380CC4-5D6E-409C-BE32-E72D297353CC}">
              <c16:uniqueId val="{00000004-CB06-416F-BD7B-74CA261C5BAB}"/>
            </c:ext>
          </c:extLst>
        </c:ser>
        <c:ser>
          <c:idx val="5"/>
          <c:order val="5"/>
          <c:tx>
            <c:strRef>
              <c:f>Hoja1!$G$1</c:f>
              <c:strCache>
                <c:ptCount val="1"/>
                <c:pt idx="0">
                  <c:v>2016</c:v>
                </c:pt>
              </c:strCache>
            </c:strRef>
          </c:tx>
          <c:spPr>
            <a:solidFill>
              <a:schemeClr val="accent6"/>
            </a:solidFill>
            <a:ln>
              <a:noFill/>
            </a:ln>
            <a:effectLst/>
          </c:spPr>
          <c:invertIfNegative val="0"/>
          <c:cat>
            <c:strRef>
              <c:f>Hoja1!$A$2:$A$9</c:f>
              <c:strCache>
                <c:ptCount val="8"/>
                <c:pt idx="0">
                  <c:v>GANADERIA, AGRICULTURA, PESCA, SILVICULTURA, Y ACTIVIDADES DE SERVICIO CONEXAS</c:v>
                </c:pt>
                <c:pt idx="1">
                  <c:v>COMERCIO AL POR MENOR Y MAYOR; REPARACION DE VEHICULOS Y MOTOCICLETAS</c:v>
                </c:pt>
                <c:pt idx="2">
                  <c:v>TRANSPORTE Y ALMACENAMIENTO</c:v>
                </c:pt>
                <c:pt idx="3">
                  <c:v>INDUSTRIAS MANUFACTURERAS</c:v>
                </c:pt>
                <c:pt idx="4">
                  <c:v>CONSUMO/MICROCREDITO</c:v>
                </c:pt>
                <c:pt idx="5">
                  <c:v>ALOJAMIENTO Y SERVICIOS DE COMIDA</c:v>
                </c:pt>
                <c:pt idx="6">
                  <c:v>ENTRETENIMIENTO, RECREACION Y OTRAS ACTIVIDADES DE SERVICIOS</c:v>
                </c:pt>
                <c:pt idx="7">
                  <c:v>OTROS SECTORES</c:v>
                </c:pt>
              </c:strCache>
            </c:strRef>
          </c:cat>
          <c:val>
            <c:numRef>
              <c:f>Hoja1!$G$2:$G$9</c:f>
              <c:numCache>
                <c:formatCode>_(* #,##0.00_);_(* \(#,##0.00\);_(* "-"??_);_(@_)</c:formatCode>
                <c:ptCount val="8"/>
                <c:pt idx="0">
                  <c:v>6193.9126500000002</c:v>
                </c:pt>
                <c:pt idx="1">
                  <c:v>2128.34195</c:v>
                </c:pt>
                <c:pt idx="2">
                  <c:v>1513.2247</c:v>
                </c:pt>
                <c:pt idx="3">
                  <c:v>1658.9559099999999</c:v>
                </c:pt>
                <c:pt idx="4">
                  <c:v>0</c:v>
                </c:pt>
                <c:pt idx="5">
                  <c:v>215.53887</c:v>
                </c:pt>
                <c:pt idx="6">
                  <c:v>0</c:v>
                </c:pt>
                <c:pt idx="7">
                  <c:v>11758.264720000001</c:v>
                </c:pt>
              </c:numCache>
            </c:numRef>
          </c:val>
          <c:extLst>
            <c:ext xmlns:c16="http://schemas.microsoft.com/office/drawing/2014/chart" uri="{C3380CC4-5D6E-409C-BE32-E72D297353CC}">
              <c16:uniqueId val="{00000005-CB06-416F-BD7B-74CA261C5BAB}"/>
            </c:ext>
          </c:extLst>
        </c:ser>
        <c:dLbls>
          <c:showLegendKey val="0"/>
          <c:showVal val="0"/>
          <c:showCatName val="0"/>
          <c:showSerName val="0"/>
          <c:showPercent val="0"/>
          <c:showBubbleSize val="0"/>
        </c:dLbls>
        <c:gapWidth val="219"/>
        <c:overlap val="-27"/>
        <c:axId val="383856808"/>
        <c:axId val="383854064"/>
      </c:barChart>
      <c:catAx>
        <c:axId val="383856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419"/>
          </a:p>
        </c:txPr>
        <c:crossAx val="383854064"/>
        <c:crosses val="autoZero"/>
        <c:auto val="1"/>
        <c:lblAlgn val="ctr"/>
        <c:lblOffset val="100"/>
        <c:noMultiLvlLbl val="0"/>
      </c:catAx>
      <c:valAx>
        <c:axId val="383854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x-none"/>
                  <a:t>Volumen de crédito</a:t>
                </a:r>
              </a:p>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x-none"/>
                  <a:t>(miles dólares)</a:t>
                </a:r>
              </a:p>
            </c:rich>
          </c:tx>
          <c:layout>
            <c:manualLayout>
              <c:xMode val="edge"/>
              <c:yMode val="edge"/>
              <c:x val="2.6760734703807323E-2"/>
              <c:y val="0.11676396997497915"/>
            </c:manualLayout>
          </c:layout>
          <c:overlay val="0"/>
          <c:spPr>
            <a:noFill/>
            <a:ln>
              <a:noFill/>
            </a:ln>
            <a:effectLst/>
          </c:spPr>
        </c:title>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419"/>
          </a:p>
        </c:txPr>
        <c:crossAx val="383856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419"/>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419"/>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2011</c:v>
                </c:pt>
              </c:strCache>
            </c:strRef>
          </c:tx>
          <c:spPr>
            <a:solidFill>
              <a:schemeClr val="accent1"/>
            </a:solidFill>
            <a:ln>
              <a:noFill/>
            </a:ln>
            <a:effectLst/>
          </c:spPr>
          <c:invertIfNegative val="0"/>
          <c:cat>
            <c:strRef>
              <c:f>Hoja1!$A$2:$A$6</c:f>
              <c:strCache>
                <c:ptCount val="5"/>
                <c:pt idx="0">
                  <c:v>BANCOS PRIVADOS NACIONALES</c:v>
                </c:pt>
                <c:pt idx="1">
                  <c:v>COOP. AHORRO Y CREDITO</c:v>
                </c:pt>
                <c:pt idx="2">
                  <c:v>INSTITUCIONES FINANCIERAS PUBLICAS</c:v>
                </c:pt>
                <c:pt idx="3">
                  <c:v>MUTUALISTAS</c:v>
                </c:pt>
                <c:pt idx="4">
                  <c:v>SOCIEDADES FINANCIERAS</c:v>
                </c:pt>
              </c:strCache>
            </c:strRef>
          </c:cat>
          <c:val>
            <c:numRef>
              <c:f>Hoja1!$B$2:$B$6</c:f>
              <c:numCache>
                <c:formatCode>_(* #,##0_);_(* \(#,##0\);_(* "-"_);_(@_)</c:formatCode>
                <c:ptCount val="5"/>
                <c:pt idx="0">
                  <c:v>19186507.399999999</c:v>
                </c:pt>
                <c:pt idx="1">
                  <c:v>5526889.6699999999</c:v>
                </c:pt>
                <c:pt idx="2">
                  <c:v>510691.22000000044</c:v>
                </c:pt>
                <c:pt idx="4">
                  <c:v>308110.32</c:v>
                </c:pt>
              </c:numCache>
            </c:numRef>
          </c:val>
          <c:extLst>
            <c:ext xmlns:c16="http://schemas.microsoft.com/office/drawing/2014/chart" uri="{C3380CC4-5D6E-409C-BE32-E72D297353CC}">
              <c16:uniqueId val="{00000000-A0EC-4FF5-B32C-385EE3C8956A}"/>
            </c:ext>
          </c:extLst>
        </c:ser>
        <c:ser>
          <c:idx val="1"/>
          <c:order val="1"/>
          <c:tx>
            <c:strRef>
              <c:f>Hoja1!$C$1</c:f>
              <c:strCache>
                <c:ptCount val="1"/>
                <c:pt idx="0">
                  <c:v>2012</c:v>
                </c:pt>
              </c:strCache>
            </c:strRef>
          </c:tx>
          <c:spPr>
            <a:solidFill>
              <a:schemeClr val="accent2"/>
            </a:solidFill>
            <a:ln>
              <a:noFill/>
            </a:ln>
            <a:effectLst/>
          </c:spPr>
          <c:invertIfNegative val="0"/>
          <c:cat>
            <c:strRef>
              <c:f>Hoja1!$A$2:$A$6</c:f>
              <c:strCache>
                <c:ptCount val="5"/>
                <c:pt idx="0">
                  <c:v>BANCOS PRIVADOS NACIONALES</c:v>
                </c:pt>
                <c:pt idx="1">
                  <c:v>COOP. AHORRO Y CREDITO</c:v>
                </c:pt>
                <c:pt idx="2">
                  <c:v>INSTITUCIONES FINANCIERAS PUBLICAS</c:v>
                </c:pt>
                <c:pt idx="3">
                  <c:v>MUTUALISTAS</c:v>
                </c:pt>
                <c:pt idx="4">
                  <c:v>SOCIEDADES FINANCIERAS</c:v>
                </c:pt>
              </c:strCache>
            </c:strRef>
          </c:cat>
          <c:val>
            <c:numRef>
              <c:f>Hoja1!$C$2:$C$6</c:f>
              <c:numCache>
                <c:formatCode>_(* #,##0_);_(* \(#,##0\);_(* "-"_);_(@_)</c:formatCode>
                <c:ptCount val="5"/>
                <c:pt idx="0">
                  <c:v>22964622.039999977</c:v>
                </c:pt>
                <c:pt idx="1">
                  <c:v>12980595.48</c:v>
                </c:pt>
                <c:pt idx="2">
                  <c:v>2003041.9599999979</c:v>
                </c:pt>
                <c:pt idx="3">
                  <c:v>23490.789999999997</c:v>
                </c:pt>
                <c:pt idx="4">
                  <c:v>92095.16</c:v>
                </c:pt>
              </c:numCache>
            </c:numRef>
          </c:val>
          <c:extLst>
            <c:ext xmlns:c16="http://schemas.microsoft.com/office/drawing/2014/chart" uri="{C3380CC4-5D6E-409C-BE32-E72D297353CC}">
              <c16:uniqueId val="{00000001-A0EC-4FF5-B32C-385EE3C8956A}"/>
            </c:ext>
          </c:extLst>
        </c:ser>
        <c:ser>
          <c:idx val="2"/>
          <c:order val="2"/>
          <c:tx>
            <c:strRef>
              <c:f>Hoja1!$D$1</c:f>
              <c:strCache>
                <c:ptCount val="1"/>
                <c:pt idx="0">
                  <c:v>2013</c:v>
                </c:pt>
              </c:strCache>
            </c:strRef>
          </c:tx>
          <c:spPr>
            <a:solidFill>
              <a:schemeClr val="accent3"/>
            </a:solidFill>
            <a:ln>
              <a:noFill/>
            </a:ln>
            <a:effectLst/>
          </c:spPr>
          <c:invertIfNegative val="0"/>
          <c:cat>
            <c:strRef>
              <c:f>Hoja1!$A$2:$A$6</c:f>
              <c:strCache>
                <c:ptCount val="5"/>
                <c:pt idx="0">
                  <c:v>BANCOS PRIVADOS NACIONALES</c:v>
                </c:pt>
                <c:pt idx="1">
                  <c:v>COOP. AHORRO Y CREDITO</c:v>
                </c:pt>
                <c:pt idx="2">
                  <c:v>INSTITUCIONES FINANCIERAS PUBLICAS</c:v>
                </c:pt>
                <c:pt idx="3">
                  <c:v>MUTUALISTAS</c:v>
                </c:pt>
                <c:pt idx="4">
                  <c:v>SOCIEDADES FINANCIERAS</c:v>
                </c:pt>
              </c:strCache>
            </c:strRef>
          </c:cat>
          <c:val>
            <c:numRef>
              <c:f>Hoja1!$D$2:$D$6</c:f>
              <c:numCache>
                <c:formatCode>_(* #,##0_);_(* \(#,##0\);_(* "-"_);_(@_)</c:formatCode>
                <c:ptCount val="5"/>
                <c:pt idx="0">
                  <c:v>15063483.699999997</c:v>
                </c:pt>
                <c:pt idx="1">
                  <c:v>8064956.04</c:v>
                </c:pt>
                <c:pt idx="2">
                  <c:v>3035355.9599999967</c:v>
                </c:pt>
                <c:pt idx="3">
                  <c:v>59771.53</c:v>
                </c:pt>
                <c:pt idx="4">
                  <c:v>34164.979999999996</c:v>
                </c:pt>
              </c:numCache>
            </c:numRef>
          </c:val>
          <c:extLst>
            <c:ext xmlns:c16="http://schemas.microsoft.com/office/drawing/2014/chart" uri="{C3380CC4-5D6E-409C-BE32-E72D297353CC}">
              <c16:uniqueId val="{00000002-A0EC-4FF5-B32C-385EE3C8956A}"/>
            </c:ext>
          </c:extLst>
        </c:ser>
        <c:ser>
          <c:idx val="3"/>
          <c:order val="3"/>
          <c:tx>
            <c:strRef>
              <c:f>Hoja1!$E$1</c:f>
              <c:strCache>
                <c:ptCount val="1"/>
                <c:pt idx="0">
                  <c:v>2014</c:v>
                </c:pt>
              </c:strCache>
            </c:strRef>
          </c:tx>
          <c:spPr>
            <a:solidFill>
              <a:schemeClr val="accent4"/>
            </a:solidFill>
            <a:ln>
              <a:noFill/>
            </a:ln>
            <a:effectLst/>
          </c:spPr>
          <c:invertIfNegative val="0"/>
          <c:cat>
            <c:strRef>
              <c:f>Hoja1!$A$2:$A$6</c:f>
              <c:strCache>
                <c:ptCount val="5"/>
                <c:pt idx="0">
                  <c:v>BANCOS PRIVADOS NACIONALES</c:v>
                </c:pt>
                <c:pt idx="1">
                  <c:v>COOP. AHORRO Y CREDITO</c:v>
                </c:pt>
                <c:pt idx="2">
                  <c:v>INSTITUCIONES FINANCIERAS PUBLICAS</c:v>
                </c:pt>
                <c:pt idx="3">
                  <c:v>MUTUALISTAS</c:v>
                </c:pt>
                <c:pt idx="4">
                  <c:v>SOCIEDADES FINANCIERAS</c:v>
                </c:pt>
              </c:strCache>
            </c:strRef>
          </c:cat>
          <c:val>
            <c:numRef>
              <c:f>Hoja1!$E$2:$E$6</c:f>
              <c:numCache>
                <c:formatCode>_(* #,##0_);_(* \(#,##0\);_(* "-"_);_(@_)</c:formatCode>
                <c:ptCount val="5"/>
                <c:pt idx="0">
                  <c:v>14773442.370000001</c:v>
                </c:pt>
                <c:pt idx="1">
                  <c:v>9803220.0099999998</c:v>
                </c:pt>
                <c:pt idx="2">
                  <c:v>2435958.0399999991</c:v>
                </c:pt>
                <c:pt idx="3">
                  <c:v>150044.00999999998</c:v>
                </c:pt>
                <c:pt idx="4">
                  <c:v>303010.16000000003</c:v>
                </c:pt>
              </c:numCache>
            </c:numRef>
          </c:val>
          <c:extLst>
            <c:ext xmlns:c16="http://schemas.microsoft.com/office/drawing/2014/chart" uri="{C3380CC4-5D6E-409C-BE32-E72D297353CC}">
              <c16:uniqueId val="{00000003-A0EC-4FF5-B32C-385EE3C8956A}"/>
            </c:ext>
          </c:extLst>
        </c:ser>
        <c:ser>
          <c:idx val="4"/>
          <c:order val="4"/>
          <c:tx>
            <c:strRef>
              <c:f>Hoja1!$F$1</c:f>
              <c:strCache>
                <c:ptCount val="1"/>
                <c:pt idx="0">
                  <c:v>2015</c:v>
                </c:pt>
              </c:strCache>
            </c:strRef>
          </c:tx>
          <c:spPr>
            <a:solidFill>
              <a:schemeClr val="accent5"/>
            </a:solidFill>
            <a:ln>
              <a:noFill/>
            </a:ln>
            <a:effectLst/>
          </c:spPr>
          <c:invertIfNegative val="0"/>
          <c:cat>
            <c:strRef>
              <c:f>Hoja1!$A$2:$A$6</c:f>
              <c:strCache>
                <c:ptCount val="5"/>
                <c:pt idx="0">
                  <c:v>BANCOS PRIVADOS NACIONALES</c:v>
                </c:pt>
                <c:pt idx="1">
                  <c:v>COOP. AHORRO Y CREDITO</c:v>
                </c:pt>
                <c:pt idx="2">
                  <c:v>INSTITUCIONES FINANCIERAS PUBLICAS</c:v>
                </c:pt>
                <c:pt idx="3">
                  <c:v>MUTUALISTAS</c:v>
                </c:pt>
                <c:pt idx="4">
                  <c:v>SOCIEDADES FINANCIERAS</c:v>
                </c:pt>
              </c:strCache>
            </c:strRef>
          </c:cat>
          <c:val>
            <c:numRef>
              <c:f>Hoja1!$F$2:$F$6</c:f>
              <c:numCache>
                <c:formatCode>_(* #,##0_);_(* \(#,##0\);_(* "-"_);_(@_)</c:formatCode>
                <c:ptCount val="5"/>
                <c:pt idx="0">
                  <c:v>10060830.619999999</c:v>
                </c:pt>
                <c:pt idx="1">
                  <c:v>8770337.379999999</c:v>
                </c:pt>
                <c:pt idx="2">
                  <c:v>3482908.9699999997</c:v>
                </c:pt>
                <c:pt idx="3">
                  <c:v>62782.879999999997</c:v>
                </c:pt>
                <c:pt idx="4">
                  <c:v>1519365.47</c:v>
                </c:pt>
              </c:numCache>
            </c:numRef>
          </c:val>
          <c:extLst>
            <c:ext xmlns:c16="http://schemas.microsoft.com/office/drawing/2014/chart" uri="{C3380CC4-5D6E-409C-BE32-E72D297353CC}">
              <c16:uniqueId val="{00000004-A0EC-4FF5-B32C-385EE3C8956A}"/>
            </c:ext>
          </c:extLst>
        </c:ser>
        <c:ser>
          <c:idx val="5"/>
          <c:order val="5"/>
          <c:tx>
            <c:strRef>
              <c:f>Hoja1!$G$1</c:f>
              <c:strCache>
                <c:ptCount val="1"/>
                <c:pt idx="0">
                  <c:v>2016</c:v>
                </c:pt>
              </c:strCache>
            </c:strRef>
          </c:tx>
          <c:spPr>
            <a:solidFill>
              <a:schemeClr val="accent6"/>
            </a:solidFill>
            <a:ln>
              <a:noFill/>
            </a:ln>
            <a:effectLst/>
          </c:spPr>
          <c:invertIfNegative val="0"/>
          <c:cat>
            <c:strRef>
              <c:f>Hoja1!$A$2:$A$6</c:f>
              <c:strCache>
                <c:ptCount val="5"/>
                <c:pt idx="0">
                  <c:v>BANCOS PRIVADOS NACIONALES</c:v>
                </c:pt>
                <c:pt idx="1">
                  <c:v>COOP. AHORRO Y CREDITO</c:v>
                </c:pt>
                <c:pt idx="2">
                  <c:v>INSTITUCIONES FINANCIERAS PUBLICAS</c:v>
                </c:pt>
                <c:pt idx="3">
                  <c:v>MUTUALISTAS</c:v>
                </c:pt>
                <c:pt idx="4">
                  <c:v>SOCIEDADES FINANCIERAS</c:v>
                </c:pt>
              </c:strCache>
            </c:strRef>
          </c:cat>
          <c:val>
            <c:numRef>
              <c:f>Hoja1!$G$2:$G$6</c:f>
              <c:numCache>
                <c:formatCode>_(* #,##0_);_(* \(#,##0\);_(* "-"_);_(@_)</c:formatCode>
                <c:ptCount val="5"/>
                <c:pt idx="0">
                  <c:v>11208036.790000005</c:v>
                </c:pt>
                <c:pt idx="1">
                  <c:v>6842274.4399999995</c:v>
                </c:pt>
                <c:pt idx="2">
                  <c:v>4438157.4499999993</c:v>
                </c:pt>
                <c:pt idx="3">
                  <c:v>136269.34000000003</c:v>
                </c:pt>
                <c:pt idx="4">
                  <c:v>843500.78</c:v>
                </c:pt>
              </c:numCache>
            </c:numRef>
          </c:val>
          <c:extLst>
            <c:ext xmlns:c16="http://schemas.microsoft.com/office/drawing/2014/chart" uri="{C3380CC4-5D6E-409C-BE32-E72D297353CC}">
              <c16:uniqueId val="{00000005-A0EC-4FF5-B32C-385EE3C8956A}"/>
            </c:ext>
          </c:extLst>
        </c:ser>
        <c:dLbls>
          <c:showLegendKey val="0"/>
          <c:showVal val="0"/>
          <c:showCatName val="0"/>
          <c:showSerName val="0"/>
          <c:showPercent val="0"/>
          <c:showBubbleSize val="0"/>
        </c:dLbls>
        <c:gapWidth val="150"/>
        <c:axId val="521249600"/>
        <c:axId val="521254696"/>
      </c:barChart>
      <c:catAx>
        <c:axId val="52124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419"/>
          </a:p>
        </c:txPr>
        <c:crossAx val="521254696"/>
        <c:crosses val="autoZero"/>
        <c:auto val="1"/>
        <c:lblAlgn val="ctr"/>
        <c:lblOffset val="100"/>
        <c:noMultiLvlLbl val="0"/>
      </c:catAx>
      <c:valAx>
        <c:axId val="521254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x-none"/>
                  <a:t> Volumen de c´redito(dolares)</a:t>
                </a:r>
              </a:p>
            </c:rich>
          </c:tx>
          <c:layout>
            <c:manualLayout>
              <c:xMode val="edge"/>
              <c:yMode val="edge"/>
              <c:x val="2.6760734703807323E-2"/>
              <c:y val="4.5871559633027525E-2"/>
            </c:manualLayout>
          </c:layout>
          <c:overlay val="0"/>
          <c:spPr>
            <a:noFill/>
            <a:ln>
              <a:noFill/>
            </a:ln>
            <a:effectLst/>
          </c:spPr>
        </c:title>
        <c:numFmt formatCode="_(* #,##0_);_(* \(#,##0\);_(* &quot;-&quot;_);_(@_)" sourceLinked="1"/>
        <c:majorTickMark val="none"/>
        <c:minorTickMark val="none"/>
        <c:tickLblPos val="nextTo"/>
        <c:spPr>
          <a:noFill/>
          <a:ln>
            <a:noFill/>
          </a:ln>
          <a:effectLst/>
        </c:spPr>
        <c:txPr>
          <a:bodyPr rot="-60000000" vert="horz"/>
          <a:lstStyle/>
          <a:p>
            <a:pPr>
              <a:defRPr/>
            </a:pPr>
            <a:endParaRPr lang="es-419"/>
          </a:p>
        </c:txPr>
        <c:crossAx val="5212496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s-419"/>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Si</c:v>
                </c:pt>
              </c:strCache>
            </c:strRef>
          </c:tx>
          <c:spPr>
            <a:solidFill>
              <a:schemeClr val="accent6"/>
            </a:solidFill>
            <a:ln>
              <a:noFill/>
            </a:ln>
            <a:effectLst/>
          </c:spPr>
          <c:invertIfNegative val="0"/>
          <c:cat>
            <c:strRef>
              <c:f>Hoja1!$A$2:$A$3</c:f>
              <c:strCache>
                <c:ptCount val="2"/>
                <c:pt idx="0">
                  <c:v>No tiene</c:v>
                </c:pt>
                <c:pt idx="1">
                  <c:v>Tienen</c:v>
                </c:pt>
              </c:strCache>
            </c:strRef>
          </c:cat>
          <c:val>
            <c:numRef>
              <c:f>Hoja1!$B$2:$B$3</c:f>
              <c:numCache>
                <c:formatCode>0.00%</c:formatCode>
                <c:ptCount val="2"/>
                <c:pt idx="0">
                  <c:v>0.76500000000000001</c:v>
                </c:pt>
                <c:pt idx="1">
                  <c:v>0.98843930635838151</c:v>
                </c:pt>
              </c:numCache>
            </c:numRef>
          </c:val>
          <c:extLst>
            <c:ext xmlns:c16="http://schemas.microsoft.com/office/drawing/2014/chart" uri="{C3380CC4-5D6E-409C-BE32-E72D297353CC}">
              <c16:uniqueId val="{00000000-A403-4E93-8A4B-C76BBE0B02D8}"/>
            </c:ext>
          </c:extLst>
        </c:ser>
        <c:ser>
          <c:idx val="1"/>
          <c:order val="1"/>
          <c:tx>
            <c:strRef>
              <c:f>Hoja1!$C$1</c:f>
              <c:strCache>
                <c:ptCount val="1"/>
                <c:pt idx="0">
                  <c:v>No</c:v>
                </c:pt>
              </c:strCache>
            </c:strRef>
          </c:tx>
          <c:spPr>
            <a:solidFill>
              <a:schemeClr val="accent5"/>
            </a:solidFill>
            <a:ln>
              <a:noFill/>
            </a:ln>
            <a:effectLst/>
          </c:spPr>
          <c:invertIfNegative val="0"/>
          <c:cat>
            <c:strRef>
              <c:f>Hoja1!$A$2:$A$3</c:f>
              <c:strCache>
                <c:ptCount val="2"/>
                <c:pt idx="0">
                  <c:v>No tiene</c:v>
                </c:pt>
                <c:pt idx="1">
                  <c:v>Tienen</c:v>
                </c:pt>
              </c:strCache>
            </c:strRef>
          </c:cat>
          <c:val>
            <c:numRef>
              <c:f>Hoja1!$C$2:$C$3</c:f>
              <c:numCache>
                <c:formatCode>0.00%</c:formatCode>
                <c:ptCount val="2"/>
                <c:pt idx="0">
                  <c:v>0.23529411764705882</c:v>
                </c:pt>
                <c:pt idx="1">
                  <c:v>1.1560693641618497E-2</c:v>
                </c:pt>
              </c:numCache>
            </c:numRef>
          </c:val>
          <c:extLst>
            <c:ext xmlns:c16="http://schemas.microsoft.com/office/drawing/2014/chart" uri="{C3380CC4-5D6E-409C-BE32-E72D297353CC}">
              <c16:uniqueId val="{00000001-A403-4E93-8A4B-C76BBE0B02D8}"/>
            </c:ext>
          </c:extLst>
        </c:ser>
        <c:dLbls>
          <c:showLegendKey val="0"/>
          <c:showVal val="0"/>
          <c:showCatName val="0"/>
          <c:showSerName val="0"/>
          <c:showPercent val="0"/>
          <c:showBubbleSize val="0"/>
        </c:dLbls>
        <c:gapWidth val="182"/>
        <c:axId val="386587120"/>
        <c:axId val="386586336"/>
      </c:barChart>
      <c:catAx>
        <c:axId val="386587120"/>
        <c:scaling>
          <c:orientation val="minMax"/>
        </c:scaling>
        <c:delete val="0"/>
        <c:axPos val="l"/>
        <c:majorGridlines>
          <c:spPr>
            <a:ln w="9525" cap="flat" cmpd="sng" algn="ctr">
              <a:solidFill>
                <a:schemeClr val="tx1">
                  <a:lumMod val="15000"/>
                  <a:lumOff val="85000"/>
                </a:schemeClr>
              </a:solidFill>
              <a:prstDash val="solid"/>
              <a:round/>
            </a:ln>
            <a:effectLst/>
          </c:spPr>
        </c:majorGridlines>
        <c:minorGridlines>
          <c:spPr>
            <a:ln w="9525" cap="flat" cmpd="sng" algn="ctr">
              <a:solidFill>
                <a:schemeClr val="tx1">
                  <a:lumMod val="5000"/>
                  <a:lumOff val="95000"/>
                </a:schemeClr>
              </a:solidFill>
              <a:prstDash val="solid"/>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x-none"/>
                  <a:t>Hijos menores de 18 años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419"/>
            </a:p>
          </c:txPr>
        </c:title>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419"/>
          </a:p>
        </c:txPr>
        <c:crossAx val="386586336"/>
        <c:crosses val="autoZero"/>
        <c:auto val="1"/>
        <c:lblAlgn val="ctr"/>
        <c:lblOffset val="100"/>
        <c:noMultiLvlLbl val="0"/>
      </c:catAx>
      <c:valAx>
        <c:axId val="386586336"/>
        <c:scaling>
          <c:orientation val="minMax"/>
        </c:scaling>
        <c:delete val="0"/>
        <c:axPos val="b"/>
        <c:majorGridlines>
          <c:spPr>
            <a:ln w="9525" cap="flat" cmpd="sng" algn="ctr">
              <a:solidFill>
                <a:schemeClr val="tx1">
                  <a:lumMod val="15000"/>
                  <a:lumOff val="85000"/>
                </a:schemeClr>
              </a:solidFill>
              <a:prstDash val="solid"/>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x-none"/>
                  <a:t>Mejorias en el nivel de educación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419"/>
            </a:p>
          </c:txPr>
        </c:title>
        <c:numFmt formatCode="0.00%"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419"/>
          </a:p>
        </c:txPr>
        <c:crossAx val="386587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419"/>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latin typeface="Times New Roman" panose="02020603050405020304" pitchFamily="18" charset="0"/>
          <a:cs typeface="Times New Roman" panose="02020603050405020304" pitchFamily="18" charset="0"/>
        </a:defRPr>
      </a:pPr>
      <a:endParaRPr lang="es-419"/>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Si</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2E92-4BC2-9EEA-B0AC53F7E3C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419"/>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Arrendada</c:v>
                </c:pt>
                <c:pt idx="1">
                  <c:v>De familiares</c:v>
                </c:pt>
                <c:pt idx="2">
                  <c:v>Propia</c:v>
                </c:pt>
              </c:strCache>
            </c:strRef>
          </c:cat>
          <c:val>
            <c:numRef>
              <c:f>Hoja1!$B$2:$B$4</c:f>
              <c:numCache>
                <c:formatCode>0.00%</c:formatCode>
                <c:ptCount val="3"/>
                <c:pt idx="0">
                  <c:v>5.8823529411764705E-2</c:v>
                </c:pt>
                <c:pt idx="1">
                  <c:v>0</c:v>
                </c:pt>
                <c:pt idx="2">
                  <c:v>0.9939393939393939</c:v>
                </c:pt>
              </c:numCache>
            </c:numRef>
          </c:val>
          <c:extLst>
            <c:ext xmlns:c16="http://schemas.microsoft.com/office/drawing/2014/chart" uri="{C3380CC4-5D6E-409C-BE32-E72D297353CC}">
              <c16:uniqueId val="{00000000-DC3D-47EE-9275-AFB48ED2F26F}"/>
            </c:ext>
          </c:extLst>
        </c:ser>
        <c:ser>
          <c:idx val="1"/>
          <c:order val="1"/>
          <c:tx>
            <c:strRef>
              <c:f>Hoja1!$C$1</c:f>
              <c:strCache>
                <c:ptCount val="1"/>
                <c:pt idx="0">
                  <c:v>No</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419"/>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Arrendada</c:v>
                </c:pt>
                <c:pt idx="1">
                  <c:v>De familiares</c:v>
                </c:pt>
                <c:pt idx="2">
                  <c:v>Propia</c:v>
                </c:pt>
              </c:strCache>
            </c:strRef>
          </c:cat>
          <c:val>
            <c:numRef>
              <c:f>Hoja1!$C$2:$C$4</c:f>
              <c:numCache>
                <c:formatCode>0.00%</c:formatCode>
                <c:ptCount val="3"/>
                <c:pt idx="0">
                  <c:v>0.94117647058823528</c:v>
                </c:pt>
                <c:pt idx="1">
                  <c:v>1</c:v>
                </c:pt>
                <c:pt idx="2">
                  <c:v>6.0606060606060606E-3</c:v>
                </c:pt>
              </c:numCache>
            </c:numRef>
          </c:val>
          <c:extLst>
            <c:ext xmlns:c16="http://schemas.microsoft.com/office/drawing/2014/chart" uri="{C3380CC4-5D6E-409C-BE32-E72D297353CC}">
              <c16:uniqueId val="{00000001-DC3D-47EE-9275-AFB48ED2F26F}"/>
            </c:ext>
          </c:extLst>
        </c:ser>
        <c:dLbls>
          <c:dLblPos val="ctr"/>
          <c:showLegendKey val="0"/>
          <c:showVal val="1"/>
          <c:showCatName val="0"/>
          <c:showSerName val="0"/>
          <c:showPercent val="0"/>
          <c:showBubbleSize val="0"/>
        </c:dLbls>
        <c:gapWidth val="150"/>
        <c:overlap val="100"/>
        <c:axId val="252922320"/>
        <c:axId val="252922712"/>
      </c:barChart>
      <c:catAx>
        <c:axId val="25292232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x-none"/>
                  <a:t>Tipo</a:t>
                </a:r>
                <a:r>
                  <a:rPr lang="x-none" baseline="0"/>
                  <a:t> de vivienda</a:t>
                </a:r>
                <a:endParaRPr lang="x-none"/>
              </a:p>
            </c:rich>
          </c:tx>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252922712"/>
        <c:crosses val="autoZero"/>
        <c:auto val="1"/>
        <c:lblAlgn val="ctr"/>
        <c:lblOffset val="100"/>
        <c:noMultiLvlLbl val="0"/>
      </c:catAx>
      <c:valAx>
        <c:axId val="2529227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x-none"/>
                  <a:t>Mejorías</a:t>
                </a:r>
                <a:r>
                  <a:rPr lang="x-none" baseline="0"/>
                  <a:t> en la vivienda</a:t>
                </a:r>
                <a:endParaRPr lang="x-none"/>
              </a:p>
            </c:rich>
          </c:tx>
          <c:layout>
            <c:manualLayout>
              <c:xMode val="edge"/>
              <c:yMode val="edge"/>
              <c:x val="0.40519476469080429"/>
              <c:y val="0.79690151716395097"/>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252922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419"/>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'INDI. SOCIOECO ECUADOR'!$G$20</c:f>
              <c:strCache>
                <c:ptCount val="1"/>
                <c:pt idx="0">
                  <c:v>Coeficiente de Gini</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3"/>
              <c:tx>
                <c:rich>
                  <a:bodyPr/>
                  <a:lstStyle/>
                  <a:p>
                    <a:r>
                      <a:rPr lang="en-US"/>
                      <a:t>0,467</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C9-4592-A2B5-016260540737}"/>
                </c:ext>
              </c:extLst>
            </c:dLbl>
            <c:spPr>
              <a:noFill/>
              <a:ln>
                <a:noFill/>
              </a:ln>
              <a:effectLst/>
            </c:spPr>
            <c:txPr>
              <a:bodyPr rot="0" vert="horz"/>
              <a:lstStyle/>
              <a:p>
                <a:pPr>
                  <a:defRPr/>
                </a:pPr>
                <a:endParaRPr lang="es-419"/>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'INDI. SOCIOECO ECUADOR'!$A$21:$A$26</c:f>
              <c:numCache>
                <c:formatCode>@</c:formatCode>
                <c:ptCount val="6"/>
                <c:pt idx="0">
                  <c:v>2011</c:v>
                </c:pt>
                <c:pt idx="1">
                  <c:v>2012</c:v>
                </c:pt>
                <c:pt idx="2">
                  <c:v>2013</c:v>
                </c:pt>
                <c:pt idx="3">
                  <c:v>2014</c:v>
                </c:pt>
                <c:pt idx="4">
                  <c:v>2015</c:v>
                </c:pt>
                <c:pt idx="5">
                  <c:v>2016</c:v>
                </c:pt>
              </c:numCache>
            </c:numRef>
          </c:cat>
          <c:val>
            <c:numRef>
              <c:f>'INDI. SOCIOECO ECUADOR'!$G$21:$G$26</c:f>
              <c:numCache>
                <c:formatCode>General</c:formatCode>
                <c:ptCount val="6"/>
                <c:pt idx="0">
                  <c:v>0.47299999999999998</c:v>
                </c:pt>
                <c:pt idx="1">
                  <c:v>0.47699999999999998</c:v>
                </c:pt>
                <c:pt idx="2">
                  <c:v>0.48499999999999999</c:v>
                </c:pt>
                <c:pt idx="3" formatCode="0,000">
                  <c:v>0.46650000000000003</c:v>
                </c:pt>
                <c:pt idx="4">
                  <c:v>0.47599999999999998</c:v>
                </c:pt>
                <c:pt idx="5">
                  <c:v>0.46600000000000003</c:v>
                </c:pt>
              </c:numCache>
            </c:numRef>
          </c:val>
          <c:smooth val="0"/>
          <c:extLst>
            <c:ext xmlns:c16="http://schemas.microsoft.com/office/drawing/2014/chart" uri="{C3380CC4-5D6E-409C-BE32-E72D297353CC}">
              <c16:uniqueId val="{00000001-F0C9-4592-A2B5-016260540737}"/>
            </c:ext>
          </c:extLst>
        </c:ser>
        <c:dLbls>
          <c:dLblPos val="t"/>
          <c:showLegendKey val="0"/>
          <c:showVal val="1"/>
          <c:showCatName val="0"/>
          <c:showSerName val="0"/>
          <c:showPercent val="0"/>
          <c:showBubbleSize val="0"/>
        </c:dLbls>
        <c:marker val="1"/>
        <c:smooth val="0"/>
        <c:axId val="401255168"/>
        <c:axId val="401255560"/>
      </c:lineChart>
      <c:catAx>
        <c:axId val="401255168"/>
        <c:scaling>
          <c:orientation val="minMax"/>
        </c:scaling>
        <c:delete val="0"/>
        <c:axPos val="b"/>
        <c:majorGridlines>
          <c:spPr>
            <a:ln w="9525" cap="flat" cmpd="sng" algn="ctr">
              <a:solidFill>
                <a:schemeClr val="tx1">
                  <a:lumMod val="15000"/>
                  <a:lumOff val="85000"/>
                </a:schemeClr>
              </a:solidFill>
              <a:round/>
            </a:ln>
            <a:effectLst/>
          </c:spPr>
        </c:majorGridlines>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419"/>
          </a:p>
        </c:txPr>
        <c:crossAx val="401255560"/>
        <c:crosses val="autoZero"/>
        <c:auto val="1"/>
        <c:lblAlgn val="ctr"/>
        <c:lblOffset val="100"/>
        <c:noMultiLvlLbl val="0"/>
      </c:catAx>
      <c:valAx>
        <c:axId val="40125556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vert="horz"/>
          <a:lstStyle/>
          <a:p>
            <a:pPr>
              <a:defRPr/>
            </a:pPr>
            <a:endParaRPr lang="es-419"/>
          </a:p>
        </c:txPr>
        <c:crossAx val="401255168"/>
        <c:crosses val="autoZero"/>
        <c:crossBetween val="between"/>
      </c:valAx>
      <c:spPr>
        <a:noFill/>
        <a:ln>
          <a:noFill/>
        </a:ln>
        <a:effectLst/>
      </c:spPr>
    </c:plotArea>
    <c:legend>
      <c:legendPos val="b"/>
      <c:overlay val="0"/>
      <c:spPr>
        <a:noFill/>
        <a:ln>
          <a:noFill/>
        </a:ln>
        <a:effectLst/>
      </c:spPr>
      <c:txPr>
        <a:bodyPr rot="0" vert="horz"/>
        <a:lstStyle/>
        <a:p>
          <a:pPr>
            <a:defRPr/>
          </a:pPr>
          <a:endParaRPr lang="es-419"/>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s-419"/>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Porcentaje</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C03E-4B7C-AEE3-E2D772B1B221}"/>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C03E-4B7C-AEE3-E2D772B1B221}"/>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C03E-4B7C-AEE3-E2D772B1B221}"/>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C03E-4B7C-AEE3-E2D772B1B221}"/>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419"/>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prstDash val="solid"/>
                  <a:round/>
                </a:ln>
                <a:effectLst/>
              </c:spPr>
            </c:leaderLines>
            <c:extLst>
              <c:ext xmlns:c15="http://schemas.microsoft.com/office/drawing/2012/chart" uri="{CE6537A1-D6FC-4f65-9D91-7224C49458BB}"/>
            </c:extLst>
          </c:dLbls>
          <c:cat>
            <c:strRef>
              <c:f>Hoja1!$A$2:$A$5</c:f>
              <c:strCache>
                <c:ptCount val="4"/>
                <c:pt idx="0">
                  <c:v>Alimentación</c:v>
                </c:pt>
                <c:pt idx="1">
                  <c:v>Consumo</c:v>
                </c:pt>
                <c:pt idx="2">
                  <c:v>Salud</c:v>
                </c:pt>
                <c:pt idx="3">
                  <c:v>Vestido</c:v>
                </c:pt>
              </c:strCache>
            </c:strRef>
          </c:cat>
          <c:val>
            <c:numRef>
              <c:f>Hoja1!$B$2:$B$5</c:f>
              <c:numCache>
                <c:formatCode>0.00%</c:formatCode>
                <c:ptCount val="4"/>
                <c:pt idx="0">
                  <c:v>0.35181644359464626</c:v>
                </c:pt>
                <c:pt idx="1">
                  <c:v>0.16443594646271512</c:v>
                </c:pt>
                <c:pt idx="2">
                  <c:v>0.21988527724665391</c:v>
                </c:pt>
                <c:pt idx="3">
                  <c:v>0.26386233269598469</c:v>
                </c:pt>
              </c:numCache>
            </c:numRef>
          </c:val>
          <c:extLst>
            <c:ext xmlns:c16="http://schemas.microsoft.com/office/drawing/2014/chart" uri="{C3380CC4-5D6E-409C-BE32-E72D297353CC}">
              <c16:uniqueId val="{00000000-9CA7-473F-8466-68829BCA8C1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419"/>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prstDash val="solid"/>
      <a:round/>
    </a:ln>
    <a:effectLst/>
  </c:spPr>
  <c:txPr>
    <a:bodyPr/>
    <a:lstStyle/>
    <a:p>
      <a:pPr>
        <a:defRPr/>
      </a:pPr>
      <a:endParaRPr lang="es-419"/>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Alimentación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300 a 500</c:v>
                </c:pt>
                <c:pt idx="1">
                  <c:v>501 a 600</c:v>
                </c:pt>
                <c:pt idx="2">
                  <c:v>601 a 700</c:v>
                </c:pt>
                <c:pt idx="3">
                  <c:v>701 a 800</c:v>
                </c:pt>
                <c:pt idx="4">
                  <c:v>Más de 801</c:v>
                </c:pt>
              </c:strCache>
            </c:strRef>
          </c:cat>
          <c:val>
            <c:numRef>
              <c:f>Hoja1!$B$2:$B$6</c:f>
              <c:numCache>
                <c:formatCode>0.00%</c:formatCode>
                <c:ptCount val="5"/>
                <c:pt idx="0">
                  <c:v>0.41176470588235292</c:v>
                </c:pt>
                <c:pt idx="1">
                  <c:v>0.47651006711409394</c:v>
                </c:pt>
                <c:pt idx="2">
                  <c:v>0.41605839416058393</c:v>
                </c:pt>
                <c:pt idx="3">
                  <c:v>0.34951456310679613</c:v>
                </c:pt>
                <c:pt idx="4">
                  <c:v>0.41935483870967744</c:v>
                </c:pt>
              </c:numCache>
            </c:numRef>
          </c:val>
          <c:extLst>
            <c:ext xmlns:c16="http://schemas.microsoft.com/office/drawing/2014/chart" uri="{C3380CC4-5D6E-409C-BE32-E72D297353CC}">
              <c16:uniqueId val="{00000000-9506-482A-AEAB-E7CE782E8BDF}"/>
            </c:ext>
          </c:extLst>
        </c:ser>
        <c:ser>
          <c:idx val="1"/>
          <c:order val="1"/>
          <c:tx>
            <c:strRef>
              <c:f>Hoja1!$C$1</c:f>
              <c:strCache>
                <c:ptCount val="1"/>
                <c:pt idx="0">
                  <c:v>Vestido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300 a 500</c:v>
                </c:pt>
                <c:pt idx="1">
                  <c:v>501 a 600</c:v>
                </c:pt>
                <c:pt idx="2">
                  <c:v>601 a 700</c:v>
                </c:pt>
                <c:pt idx="3">
                  <c:v>701 a 800</c:v>
                </c:pt>
                <c:pt idx="4">
                  <c:v>Más de 801</c:v>
                </c:pt>
              </c:strCache>
            </c:strRef>
          </c:cat>
          <c:val>
            <c:numRef>
              <c:f>Hoja1!$C$2:$C$6</c:f>
              <c:numCache>
                <c:formatCode>0.00%</c:formatCode>
                <c:ptCount val="5"/>
                <c:pt idx="0">
                  <c:v>0.52941176470588236</c:v>
                </c:pt>
                <c:pt idx="1">
                  <c:v>0.34899328859060402</c:v>
                </c:pt>
                <c:pt idx="2">
                  <c:v>0.27007299270072993</c:v>
                </c:pt>
                <c:pt idx="3">
                  <c:v>0.32038834951456313</c:v>
                </c:pt>
                <c:pt idx="4">
                  <c:v>0.22580645161290322</c:v>
                </c:pt>
              </c:numCache>
            </c:numRef>
          </c:val>
          <c:extLst>
            <c:ext xmlns:c16="http://schemas.microsoft.com/office/drawing/2014/chart" uri="{C3380CC4-5D6E-409C-BE32-E72D297353CC}">
              <c16:uniqueId val="{00000001-9506-482A-AEAB-E7CE782E8BDF}"/>
            </c:ext>
          </c:extLst>
        </c:ser>
        <c:ser>
          <c:idx val="2"/>
          <c:order val="2"/>
          <c:tx>
            <c:strRef>
              <c:f>Hoja1!$D$1</c:f>
              <c:strCache>
                <c:ptCount val="1"/>
                <c:pt idx="0">
                  <c:v>Salud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300 a 500</c:v>
                </c:pt>
                <c:pt idx="1">
                  <c:v>501 a 600</c:v>
                </c:pt>
                <c:pt idx="2">
                  <c:v>601 a 700</c:v>
                </c:pt>
                <c:pt idx="3">
                  <c:v>701 a 800</c:v>
                </c:pt>
                <c:pt idx="4">
                  <c:v>Más de 801</c:v>
                </c:pt>
              </c:strCache>
            </c:strRef>
          </c:cat>
          <c:val>
            <c:numRef>
              <c:f>Hoja1!$D$2:$D$6</c:f>
              <c:numCache>
                <c:formatCode>0.00%</c:formatCode>
                <c:ptCount val="5"/>
                <c:pt idx="0">
                  <c:v>5.8823529411764705E-2</c:v>
                </c:pt>
                <c:pt idx="1">
                  <c:v>0.17449664429530201</c:v>
                </c:pt>
                <c:pt idx="2">
                  <c:v>0.31386861313868614</c:v>
                </c:pt>
                <c:pt idx="3">
                  <c:v>0.3300970873786408</c:v>
                </c:pt>
                <c:pt idx="4">
                  <c:v>0.35483870967741937</c:v>
                </c:pt>
              </c:numCache>
            </c:numRef>
          </c:val>
          <c:extLst>
            <c:ext xmlns:c16="http://schemas.microsoft.com/office/drawing/2014/chart" uri="{C3380CC4-5D6E-409C-BE32-E72D297353CC}">
              <c16:uniqueId val="{00000002-9506-482A-AEAB-E7CE782E8BDF}"/>
            </c:ext>
          </c:extLst>
        </c:ser>
        <c:ser>
          <c:idx val="3"/>
          <c:order val="3"/>
          <c:tx>
            <c:strRef>
              <c:f>Hoja1!$E$1</c:f>
              <c:strCache>
                <c:ptCount val="1"/>
                <c:pt idx="0">
                  <c:v>Consumo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300 a 500</c:v>
                </c:pt>
                <c:pt idx="1">
                  <c:v>501 a 600</c:v>
                </c:pt>
                <c:pt idx="2">
                  <c:v>601 a 700</c:v>
                </c:pt>
                <c:pt idx="3">
                  <c:v>701 a 800</c:v>
                </c:pt>
                <c:pt idx="4">
                  <c:v>Más de 801</c:v>
                </c:pt>
              </c:strCache>
            </c:strRef>
          </c:cat>
          <c:val>
            <c:numRef>
              <c:f>Hoja1!$E$2:$E$6</c:f>
              <c:numCache>
                <c:formatCode>0.00%</c:formatCode>
                <c:ptCount val="5"/>
                <c:pt idx="0">
                  <c:v>0.41176470588235292</c:v>
                </c:pt>
                <c:pt idx="1">
                  <c:v>0.27516778523489932</c:v>
                </c:pt>
                <c:pt idx="2">
                  <c:v>7.2992700729927001E-2</c:v>
                </c:pt>
                <c:pt idx="3">
                  <c:v>0.21359223300970873</c:v>
                </c:pt>
                <c:pt idx="4">
                  <c:v>0.19354838709677419</c:v>
                </c:pt>
              </c:numCache>
            </c:numRef>
          </c:val>
          <c:extLst>
            <c:ext xmlns:c16="http://schemas.microsoft.com/office/drawing/2014/chart" uri="{C3380CC4-5D6E-409C-BE32-E72D297353CC}">
              <c16:uniqueId val="{00000003-9506-482A-AEAB-E7CE782E8BDF}"/>
            </c:ext>
          </c:extLst>
        </c:ser>
        <c:dLbls>
          <c:dLblPos val="ctr"/>
          <c:showLegendKey val="0"/>
          <c:showVal val="1"/>
          <c:showCatName val="0"/>
          <c:showSerName val="0"/>
          <c:showPercent val="0"/>
          <c:showBubbleSize val="0"/>
        </c:dLbls>
        <c:gapWidth val="150"/>
        <c:overlap val="100"/>
        <c:axId val="351317792"/>
        <c:axId val="351314264"/>
      </c:barChart>
      <c:catAx>
        <c:axId val="35131779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x-none"/>
                  <a:t>Nivel de ingresos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419"/>
          </a:p>
        </c:txPr>
        <c:crossAx val="351314264"/>
        <c:crosses val="autoZero"/>
        <c:auto val="1"/>
        <c:lblAlgn val="ctr"/>
        <c:lblOffset val="100"/>
        <c:noMultiLvlLbl val="0"/>
      </c:catAx>
      <c:valAx>
        <c:axId val="3513142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419"/>
          </a:p>
        </c:txPr>
        <c:crossAx val="351317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419"/>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419"/>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Sheet1!$B$36</c:f>
              <c:strCache>
                <c:ptCount val="1"/>
                <c:pt idx="0">
                  <c:v>Femenino</c:v>
                </c:pt>
              </c:strCache>
            </c:strRef>
          </c:tx>
          <c:spPr>
            <a:solidFill>
              <a:schemeClr val="accent6"/>
            </a:solidFill>
            <a:ln>
              <a:noFill/>
            </a:ln>
            <a:effectLst/>
          </c:spPr>
          <c:invertIfNegative val="0"/>
          <c:cat>
            <c:multiLvlStrRef>
              <c:f>Sheet1!$C$34:$I$35</c:f>
              <c:multiLvlStrCache>
                <c:ptCount val="7"/>
                <c:lvl>
                  <c:pt idx="0">
                    <c:v>&lt;= 24</c:v>
                  </c:pt>
                  <c:pt idx="1">
                    <c:v>25 - 29</c:v>
                  </c:pt>
                  <c:pt idx="2">
                    <c:v>30 - 34</c:v>
                  </c:pt>
                  <c:pt idx="3">
                    <c:v>35 - 39</c:v>
                  </c:pt>
                  <c:pt idx="4">
                    <c:v>40 - 44</c:v>
                  </c:pt>
                  <c:pt idx="5">
                    <c:v>45 - 49</c:v>
                  </c:pt>
                  <c:pt idx="6">
                    <c:v>50+</c:v>
                  </c:pt>
                </c:lvl>
                <c:lvl>
                  <c:pt idx="0">
                    <c:v>Grupos de edades</c:v>
                  </c:pt>
                </c:lvl>
              </c:multiLvlStrCache>
            </c:multiLvlStrRef>
          </c:cat>
          <c:val>
            <c:numRef>
              <c:f>Sheet1!$C$36:$I$36</c:f>
              <c:numCache>
                <c:formatCode>General</c:formatCode>
                <c:ptCount val="7"/>
                <c:pt idx="0">
                  <c:v>1</c:v>
                </c:pt>
                <c:pt idx="1">
                  <c:v>5</c:v>
                </c:pt>
                <c:pt idx="2">
                  <c:v>20</c:v>
                </c:pt>
                <c:pt idx="3">
                  <c:v>69</c:v>
                </c:pt>
                <c:pt idx="4">
                  <c:v>31</c:v>
                </c:pt>
                <c:pt idx="5">
                  <c:v>26</c:v>
                </c:pt>
                <c:pt idx="6">
                  <c:v>3</c:v>
                </c:pt>
              </c:numCache>
            </c:numRef>
          </c:val>
          <c:extLst>
            <c:ext xmlns:c16="http://schemas.microsoft.com/office/drawing/2014/chart" uri="{C3380CC4-5D6E-409C-BE32-E72D297353CC}">
              <c16:uniqueId val="{00000000-55AC-4CAC-AB86-E788316E3D53}"/>
            </c:ext>
          </c:extLst>
        </c:ser>
        <c:ser>
          <c:idx val="1"/>
          <c:order val="1"/>
          <c:tx>
            <c:strRef>
              <c:f>Sheet1!$B$37</c:f>
              <c:strCache>
                <c:ptCount val="1"/>
                <c:pt idx="0">
                  <c:v>Masculino</c:v>
                </c:pt>
              </c:strCache>
            </c:strRef>
          </c:tx>
          <c:spPr>
            <a:solidFill>
              <a:schemeClr val="accent5"/>
            </a:solidFill>
            <a:ln>
              <a:noFill/>
            </a:ln>
            <a:effectLst/>
          </c:spPr>
          <c:invertIfNegative val="0"/>
          <c:cat>
            <c:multiLvlStrRef>
              <c:f>Sheet1!$C$34:$I$35</c:f>
              <c:multiLvlStrCache>
                <c:ptCount val="7"/>
                <c:lvl>
                  <c:pt idx="0">
                    <c:v>&lt;= 24</c:v>
                  </c:pt>
                  <c:pt idx="1">
                    <c:v>25 - 29</c:v>
                  </c:pt>
                  <c:pt idx="2">
                    <c:v>30 - 34</c:v>
                  </c:pt>
                  <c:pt idx="3">
                    <c:v>35 - 39</c:v>
                  </c:pt>
                  <c:pt idx="4">
                    <c:v>40 - 44</c:v>
                  </c:pt>
                  <c:pt idx="5">
                    <c:v>45 - 49</c:v>
                  </c:pt>
                  <c:pt idx="6">
                    <c:v>50+</c:v>
                  </c:pt>
                </c:lvl>
                <c:lvl>
                  <c:pt idx="0">
                    <c:v>Grupos de edades</c:v>
                  </c:pt>
                </c:lvl>
              </c:multiLvlStrCache>
            </c:multiLvlStrRef>
          </c:cat>
          <c:val>
            <c:numRef>
              <c:f>Sheet1!$C$37:$I$37</c:f>
              <c:numCache>
                <c:formatCode>General</c:formatCode>
                <c:ptCount val="7"/>
                <c:pt idx="0">
                  <c:v>0</c:v>
                </c:pt>
                <c:pt idx="1">
                  <c:v>2</c:v>
                </c:pt>
                <c:pt idx="2">
                  <c:v>5</c:v>
                </c:pt>
                <c:pt idx="3">
                  <c:v>12</c:v>
                </c:pt>
                <c:pt idx="4">
                  <c:v>6</c:v>
                </c:pt>
                <c:pt idx="5">
                  <c:v>9</c:v>
                </c:pt>
                <c:pt idx="6">
                  <c:v>1</c:v>
                </c:pt>
              </c:numCache>
            </c:numRef>
          </c:val>
          <c:extLst>
            <c:ext xmlns:c16="http://schemas.microsoft.com/office/drawing/2014/chart" uri="{C3380CC4-5D6E-409C-BE32-E72D297353CC}">
              <c16:uniqueId val="{00000001-55AC-4CAC-AB86-E788316E3D53}"/>
            </c:ext>
          </c:extLst>
        </c:ser>
        <c:dLbls>
          <c:showLegendKey val="0"/>
          <c:showVal val="0"/>
          <c:showCatName val="0"/>
          <c:showSerName val="0"/>
          <c:showPercent val="0"/>
          <c:showBubbleSize val="0"/>
        </c:dLbls>
        <c:gapWidth val="182"/>
        <c:axId val="389713304"/>
        <c:axId val="389710168"/>
      </c:barChart>
      <c:catAx>
        <c:axId val="389713304"/>
        <c:scaling>
          <c:orientation val="minMax"/>
        </c:scaling>
        <c:delete val="0"/>
        <c:axPos val="l"/>
        <c:majorGridlines>
          <c:spPr>
            <a:ln w="9525" cap="flat" cmpd="sng" algn="ctr">
              <a:solidFill>
                <a:schemeClr val="tx1">
                  <a:lumMod val="15000"/>
                  <a:lumOff val="85000"/>
                </a:schemeClr>
              </a:solidFill>
              <a:prstDash val="solid"/>
              <a:round/>
            </a:ln>
            <a:effectLst/>
          </c:spPr>
        </c:majorGridlines>
        <c:minorGridlines>
          <c:spPr>
            <a:ln w="9525" cap="flat" cmpd="sng" algn="ctr">
              <a:solidFill>
                <a:schemeClr val="tx1">
                  <a:lumMod val="5000"/>
                  <a:lumOff val="95000"/>
                </a:schemeClr>
              </a:solidFill>
              <a:prstDash val="solid"/>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389710168"/>
        <c:crosses val="autoZero"/>
        <c:auto val="1"/>
        <c:lblAlgn val="ctr"/>
        <c:lblOffset val="100"/>
        <c:noMultiLvlLbl val="0"/>
      </c:catAx>
      <c:valAx>
        <c:axId val="389710168"/>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389713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s-419"/>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Porcentaje</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C96A-49CF-8FBF-857DCFA66EB7}"/>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C96A-49CF-8FBF-857DCFA66EB7}"/>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C96A-49CF-8FBF-857DCFA66EB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419"/>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Hoja1!$A$2:$A$4</c:f>
              <c:strCache>
                <c:ptCount val="3"/>
                <c:pt idx="0">
                  <c:v>Casado</c:v>
                </c:pt>
                <c:pt idx="1">
                  <c:v>Soltero</c:v>
                </c:pt>
                <c:pt idx="2">
                  <c:v>Divorcido</c:v>
                </c:pt>
              </c:strCache>
            </c:strRef>
          </c:cat>
          <c:val>
            <c:numRef>
              <c:f>Hoja1!$B$2:$B$4</c:f>
              <c:numCache>
                <c:formatCode>0.00%</c:formatCode>
                <c:ptCount val="3"/>
                <c:pt idx="0">
                  <c:v>0.93157894736842106</c:v>
                </c:pt>
                <c:pt idx="1">
                  <c:v>1.5789473684210527E-2</c:v>
                </c:pt>
                <c:pt idx="2">
                  <c:v>5.2631578947368418E-2</c:v>
                </c:pt>
              </c:numCache>
            </c:numRef>
          </c:val>
          <c:extLst>
            <c:ext xmlns:c16="http://schemas.microsoft.com/office/drawing/2014/chart" uri="{C3380CC4-5D6E-409C-BE32-E72D297353CC}">
              <c16:uniqueId val="{00000000-9D54-4F1B-BB82-5B164CA01B8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419"/>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419"/>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Porcentaje</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5155-4F1D-9C87-3CD0902852A1}"/>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5155-4F1D-9C87-3CD0902852A1}"/>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5155-4F1D-9C87-3CD0902852A1}"/>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5155-4F1D-9C87-3CD0902852A1}"/>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5155-4F1D-9C87-3CD0902852A1}"/>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es-419"/>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Hoja1!$A$2:$A$6</c:f>
              <c:strCache>
                <c:ptCount val="5"/>
                <c:pt idx="0">
                  <c:v>Agricultura</c:v>
                </c:pt>
                <c:pt idx="1">
                  <c:v>Comercio</c:v>
                </c:pt>
                <c:pt idx="2">
                  <c:v>Ganadería</c:v>
                </c:pt>
                <c:pt idx="3">
                  <c:v>Producción</c:v>
                </c:pt>
                <c:pt idx="4">
                  <c:v>Servicios</c:v>
                </c:pt>
              </c:strCache>
            </c:strRef>
          </c:cat>
          <c:val>
            <c:numRef>
              <c:f>Hoja1!$B$2:$B$6</c:f>
              <c:numCache>
                <c:formatCode>0.00%</c:formatCode>
                <c:ptCount val="5"/>
                <c:pt idx="0">
                  <c:v>0.25177304964539005</c:v>
                </c:pt>
                <c:pt idx="1">
                  <c:v>0.23049645390070922</c:v>
                </c:pt>
                <c:pt idx="2">
                  <c:v>0.27659574468085107</c:v>
                </c:pt>
                <c:pt idx="3">
                  <c:v>0.14893617021276595</c:v>
                </c:pt>
                <c:pt idx="4">
                  <c:v>9.2198581560283682E-2</c:v>
                </c:pt>
              </c:numCache>
            </c:numRef>
          </c:val>
          <c:extLst>
            <c:ext xmlns:c16="http://schemas.microsoft.com/office/drawing/2014/chart" uri="{C3380CC4-5D6E-409C-BE32-E72D297353CC}">
              <c16:uniqueId val="{00000000-0935-4924-8955-24C9F1F1931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s-419"/>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419"/>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Frecuencia</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7BDF-4597-9BC8-CB2C4B89574D}"/>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7BDF-4597-9BC8-CB2C4B89574D}"/>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7BDF-4597-9BC8-CB2C4B89574D}"/>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7BDF-4597-9BC8-CB2C4B89574D}"/>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7BDF-4597-9BC8-CB2C4B89574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419"/>
              </a:p>
            </c:txPr>
            <c:dLblPos val="bestFit"/>
            <c:showLegendKey val="0"/>
            <c:showVal val="0"/>
            <c:showCatName val="0"/>
            <c:showSerName val="0"/>
            <c:showPercent val="1"/>
            <c:showBubbleSize val="0"/>
            <c:showLeaderLines val="1"/>
            <c:leaderLines>
              <c:spPr>
                <a:ln w="9525" cap="flat" cmpd="sng" algn="ctr">
                  <a:solidFill>
                    <a:schemeClr val="dk1">
                      <a:lumMod val="35000"/>
                      <a:lumOff val="65000"/>
                    </a:schemeClr>
                  </a:solidFill>
                  <a:prstDash val="solid"/>
                  <a:round/>
                </a:ln>
                <a:effectLst/>
              </c:spPr>
            </c:leaderLines>
            <c:extLst>
              <c:ext xmlns:c15="http://schemas.microsoft.com/office/drawing/2012/chart" uri="{CE6537A1-D6FC-4f65-9D91-7224C49458BB}"/>
            </c:extLst>
          </c:dLbls>
          <c:cat>
            <c:strRef>
              <c:f>Hoja1!$A$2:$A$6</c:f>
              <c:strCache>
                <c:ptCount val="5"/>
                <c:pt idx="0">
                  <c:v>Capital de trabajo</c:v>
                </c:pt>
                <c:pt idx="1">
                  <c:v>Capital de trabajo,Compra de activos fijos</c:v>
                </c:pt>
                <c:pt idx="2">
                  <c:v>Compra de activos fijos</c:v>
                </c:pt>
                <c:pt idx="3">
                  <c:v>Otros / Arreglo de vivienda</c:v>
                </c:pt>
                <c:pt idx="4">
                  <c:v>Otros / Pago de deuda</c:v>
                </c:pt>
              </c:strCache>
            </c:strRef>
          </c:cat>
          <c:val>
            <c:numRef>
              <c:f>Hoja1!$B$2:$B$6</c:f>
              <c:numCache>
                <c:formatCode>###0</c:formatCode>
                <c:ptCount val="5"/>
                <c:pt idx="0">
                  <c:v>95</c:v>
                </c:pt>
                <c:pt idx="1">
                  <c:v>33</c:v>
                </c:pt>
                <c:pt idx="2">
                  <c:v>41</c:v>
                </c:pt>
                <c:pt idx="3">
                  <c:v>10</c:v>
                </c:pt>
                <c:pt idx="4">
                  <c:v>11</c:v>
                </c:pt>
              </c:numCache>
            </c:numRef>
          </c:val>
          <c:extLst>
            <c:ext xmlns:c16="http://schemas.microsoft.com/office/drawing/2014/chart" uri="{C3380CC4-5D6E-409C-BE32-E72D297353CC}">
              <c16:uniqueId val="{00000000-334B-45D4-AA3B-452C35E4F94A}"/>
            </c:ext>
          </c:extLst>
        </c:ser>
        <c:ser>
          <c:idx val="1"/>
          <c:order val="1"/>
          <c:tx>
            <c:strRef>
              <c:f>Hoja1!$C$1</c:f>
              <c:strCache>
                <c:ptCount val="1"/>
                <c:pt idx="0">
                  <c:v>Porcentaje</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7BDF-4597-9BC8-CB2C4B89574D}"/>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7BDF-4597-9BC8-CB2C4B89574D}"/>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7BDF-4597-9BC8-CB2C4B89574D}"/>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1-7BDF-4597-9BC8-CB2C4B89574D}"/>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3-7BDF-4597-9BC8-CB2C4B89574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419"/>
              </a:p>
            </c:txPr>
            <c:dLblPos val="bestFit"/>
            <c:showLegendKey val="0"/>
            <c:showVal val="0"/>
            <c:showCatName val="0"/>
            <c:showSerName val="0"/>
            <c:showPercent val="1"/>
            <c:showBubbleSize val="0"/>
            <c:showLeaderLines val="1"/>
            <c:leaderLines>
              <c:spPr>
                <a:ln w="9525" cap="flat" cmpd="sng" algn="ctr">
                  <a:solidFill>
                    <a:schemeClr val="dk1">
                      <a:lumMod val="35000"/>
                      <a:lumOff val="65000"/>
                    </a:schemeClr>
                  </a:solidFill>
                  <a:prstDash val="solid"/>
                  <a:round/>
                </a:ln>
                <a:effectLst/>
              </c:spPr>
            </c:leaderLines>
            <c:extLst>
              <c:ext xmlns:c15="http://schemas.microsoft.com/office/drawing/2012/chart" uri="{CE6537A1-D6FC-4f65-9D91-7224C49458BB}"/>
            </c:extLst>
          </c:dLbls>
          <c:cat>
            <c:strRef>
              <c:f>Hoja1!$A$2:$A$6</c:f>
              <c:strCache>
                <c:ptCount val="5"/>
                <c:pt idx="0">
                  <c:v>Capital de trabajo</c:v>
                </c:pt>
                <c:pt idx="1">
                  <c:v>Capital de trabajo,Compra de activos fijos</c:v>
                </c:pt>
                <c:pt idx="2">
                  <c:v>Compra de activos fijos</c:v>
                </c:pt>
                <c:pt idx="3">
                  <c:v>Otros / Arreglo de vivienda</c:v>
                </c:pt>
                <c:pt idx="4">
                  <c:v>Otros / Pago de deuda</c:v>
                </c:pt>
              </c:strCache>
            </c:strRef>
          </c:cat>
          <c:val>
            <c:numRef>
              <c:f>Hoja1!$C$2:$C$6</c:f>
              <c:numCache>
                <c:formatCode>##,#00</c:formatCode>
                <c:ptCount val="5"/>
                <c:pt idx="0">
                  <c:v>50</c:v>
                </c:pt>
                <c:pt idx="1">
                  <c:v>17.368421052631579</c:v>
                </c:pt>
                <c:pt idx="2">
                  <c:v>21.578947368421055</c:v>
                </c:pt>
                <c:pt idx="3">
                  <c:v>5.2631578947368398</c:v>
                </c:pt>
                <c:pt idx="4">
                  <c:v>5.7894736842105265</c:v>
                </c:pt>
              </c:numCache>
            </c:numRef>
          </c:val>
          <c:extLst>
            <c:ext xmlns:c16="http://schemas.microsoft.com/office/drawing/2014/chart" uri="{C3380CC4-5D6E-409C-BE32-E72D297353CC}">
              <c16:uniqueId val="{00000001-334B-45D4-AA3B-452C35E4F94A}"/>
            </c:ext>
          </c:extLst>
        </c:ser>
        <c:dLbls>
          <c:dLblPos val="bestFit"/>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419"/>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prstDash val="solid"/>
      <a:round/>
    </a:ln>
    <a:effectLst/>
  </c:spPr>
  <c:txPr>
    <a:bodyPr/>
    <a:lstStyle/>
    <a:p>
      <a:pPr>
        <a:defRPr/>
      </a:pPr>
      <a:endParaRPr lang="es-419"/>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Porcentaje</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9205-4C37-9407-A9D12F288325}"/>
              </c:ext>
            </c:extLst>
          </c:dPt>
          <c:dPt>
            <c:idx val="1"/>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9205-4C37-9407-A9D12F288325}"/>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419"/>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prstDash val="solid"/>
                  <a:round/>
                </a:ln>
                <a:effectLst/>
              </c:spPr>
            </c:leaderLines>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##,#00</c:formatCode>
                <c:ptCount val="2"/>
                <c:pt idx="0">
                  <c:v>0.6</c:v>
                </c:pt>
                <c:pt idx="1">
                  <c:v>0.4</c:v>
                </c:pt>
              </c:numCache>
            </c:numRef>
          </c:val>
          <c:extLst>
            <c:ext xmlns:c16="http://schemas.microsoft.com/office/drawing/2014/chart" uri="{C3380CC4-5D6E-409C-BE32-E72D297353CC}">
              <c16:uniqueId val="{00000000-D828-4489-AC7C-13FD71782B4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78000"/>
          </a:schemeClr>
        </a:solid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419"/>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prstDash val="solid"/>
      <a:round/>
    </a:ln>
    <a:effectLst/>
  </c:spPr>
  <c:txPr>
    <a:bodyPr/>
    <a:lstStyle/>
    <a:p>
      <a:pPr>
        <a:defRPr>
          <a:solidFill>
            <a:schemeClr val="tx1"/>
          </a:solidFill>
        </a:defRPr>
      </a:pPr>
      <a:endParaRPr lang="es-419"/>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Porcentaje</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DEBF-4D4B-A18E-FBD4CC78CDD4}"/>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DEBF-4D4B-A18E-FBD4CC78CDD4}"/>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DEBF-4D4B-A18E-FBD4CC78CDD4}"/>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419"/>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Hoja1!$A$2:$A$4</c:f>
              <c:strCache>
                <c:ptCount val="3"/>
                <c:pt idx="0">
                  <c:v>50,00%</c:v>
                </c:pt>
                <c:pt idx="1">
                  <c:v>70,00%</c:v>
                </c:pt>
                <c:pt idx="2">
                  <c:v>90,00%</c:v>
                </c:pt>
              </c:strCache>
            </c:strRef>
          </c:cat>
          <c:val>
            <c:numRef>
              <c:f>Hoja1!$B$2:$B$4</c:f>
              <c:numCache>
                <c:formatCode>##,#00</c:formatCode>
                <c:ptCount val="3"/>
                <c:pt idx="0">
                  <c:v>40</c:v>
                </c:pt>
                <c:pt idx="1">
                  <c:v>50</c:v>
                </c:pt>
                <c:pt idx="2">
                  <c:v>10</c:v>
                </c:pt>
              </c:numCache>
            </c:numRef>
          </c:val>
          <c:extLst>
            <c:ext xmlns:c16="http://schemas.microsoft.com/office/drawing/2014/chart" uri="{C3380CC4-5D6E-409C-BE32-E72D297353CC}">
              <c16:uniqueId val="{00000000-3317-4CF2-AE53-C7F9D076EB9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419"/>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419"/>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Porcentaje</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CD99-4EB6-A4A9-94BF9ED65CDD}"/>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CD99-4EB6-A4A9-94BF9ED65CDD}"/>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CD99-4EB6-A4A9-94BF9ED65CD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419"/>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Hoja1!$A$2:$A$4</c:f>
              <c:strCache>
                <c:ptCount val="3"/>
                <c:pt idx="0">
                  <c:v>Surgimiento de la institución</c:v>
                </c:pt>
                <c:pt idx="1">
                  <c:v>Ayudar al desarrollo económico </c:v>
                </c:pt>
                <c:pt idx="2">
                  <c:v>Responsabilidad social </c:v>
                </c:pt>
              </c:strCache>
            </c:strRef>
          </c:cat>
          <c:val>
            <c:numRef>
              <c:f>Hoja1!$B$2:$B$4</c:f>
              <c:numCache>
                <c:formatCode>##,#00</c:formatCode>
                <c:ptCount val="3"/>
                <c:pt idx="0">
                  <c:v>27.272727</c:v>
                </c:pt>
                <c:pt idx="1">
                  <c:v>45.454545000000003</c:v>
                </c:pt>
                <c:pt idx="2">
                  <c:v>27.272727</c:v>
                </c:pt>
              </c:numCache>
            </c:numRef>
          </c:val>
          <c:extLst>
            <c:ext xmlns:c16="http://schemas.microsoft.com/office/drawing/2014/chart" uri="{C3380CC4-5D6E-409C-BE32-E72D297353CC}">
              <c16:uniqueId val="{00000006-CD99-4EB6-A4A9-94BF9ED65CD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419"/>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solidFill>
            <a:sysClr val="windowText" lastClr="000000"/>
          </a:solidFill>
        </a:defRPr>
      </a:pPr>
      <a:endParaRPr lang="es-419"/>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Porcentaje</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056E-44BD-9407-1BFC577709C4}"/>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056E-44BD-9407-1BFC577709C4}"/>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056E-44BD-9407-1BFC577709C4}"/>
              </c:ext>
            </c:extLst>
          </c:dPt>
          <c:dLbls>
            <c:spPr>
              <a:noFill/>
              <a:ln>
                <a:noFill/>
              </a:ln>
              <a:effectLst/>
            </c:spPr>
            <c:txPr>
              <a:bodyPr rot="0" vert="horz"/>
              <a:lstStyle/>
              <a:p>
                <a:pPr>
                  <a:defRPr/>
                </a:pPr>
                <a:endParaRPr lang="es-419"/>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Hoja1!$A$2:$A$4</c:f>
              <c:strCache>
                <c:ptCount val="3"/>
                <c:pt idx="0">
                  <c:v>De 1 a 30</c:v>
                </c:pt>
                <c:pt idx="1">
                  <c:v>De 31 a 60</c:v>
                </c:pt>
                <c:pt idx="2">
                  <c:v>De 61 a 90</c:v>
                </c:pt>
              </c:strCache>
            </c:strRef>
          </c:cat>
          <c:val>
            <c:numRef>
              <c:f>Hoja1!$B$2:$B$4</c:f>
              <c:numCache>
                <c:formatCode>##,#00</c:formatCode>
                <c:ptCount val="3"/>
                <c:pt idx="0">
                  <c:v>40</c:v>
                </c:pt>
                <c:pt idx="1">
                  <c:v>50</c:v>
                </c:pt>
                <c:pt idx="2">
                  <c:v>10</c:v>
                </c:pt>
              </c:numCache>
            </c:numRef>
          </c:val>
          <c:extLst>
            <c:ext xmlns:c16="http://schemas.microsoft.com/office/drawing/2014/chart" uri="{C3380CC4-5D6E-409C-BE32-E72D297353CC}">
              <c16:uniqueId val="{00000006-056E-44BD-9407-1BFC577709C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vert="horz"/>
        <a:lstStyle/>
        <a:p>
          <a:pPr>
            <a:defRPr/>
          </a:pPr>
          <a:endParaRPr lang="es-419"/>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solidFill>
            <a:schemeClr val="tx1"/>
          </a:solidFill>
        </a:defRPr>
      </a:pPr>
      <a:endParaRPr lang="es-419"/>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Nacional</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numFmt formatCode="#,##0.0" sourceLinked="0"/>
            <c:spPr>
              <a:noFill/>
              <a:ln>
                <a:noFill/>
              </a:ln>
              <a:effectLst/>
            </c:spPr>
            <c:txPr>
              <a:bodyPr rot="0" vert="horz"/>
              <a:lstStyle/>
              <a:p>
                <a:pPr>
                  <a:defRPr/>
                </a:pPr>
                <a:endParaRPr lang="es-419"/>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Hoja1!$A$2:$A$7</c:f>
              <c:numCache>
                <c:formatCode>General</c:formatCode>
                <c:ptCount val="6"/>
                <c:pt idx="0">
                  <c:v>2011</c:v>
                </c:pt>
                <c:pt idx="1">
                  <c:v>2012</c:v>
                </c:pt>
                <c:pt idx="2">
                  <c:v>2013</c:v>
                </c:pt>
                <c:pt idx="3">
                  <c:v>2014</c:v>
                </c:pt>
                <c:pt idx="4">
                  <c:v>2015</c:v>
                </c:pt>
                <c:pt idx="5">
                  <c:v>2016</c:v>
                </c:pt>
              </c:numCache>
            </c:numRef>
          </c:cat>
          <c:val>
            <c:numRef>
              <c:f>Hoja1!$B$2:$B$7</c:f>
              <c:numCache>
                <c:formatCode>General</c:formatCode>
                <c:ptCount val="6"/>
                <c:pt idx="0">
                  <c:v>4.2</c:v>
                </c:pt>
                <c:pt idx="1">
                  <c:v>4.0999999999999996</c:v>
                </c:pt>
                <c:pt idx="2">
                  <c:v>4.2</c:v>
                </c:pt>
                <c:pt idx="3">
                  <c:v>3.8</c:v>
                </c:pt>
                <c:pt idx="4">
                  <c:v>4.8</c:v>
                </c:pt>
                <c:pt idx="5">
                  <c:v>5.2</c:v>
                </c:pt>
              </c:numCache>
            </c:numRef>
          </c:val>
          <c:smooth val="0"/>
          <c:extLst>
            <c:ext xmlns:c16="http://schemas.microsoft.com/office/drawing/2014/chart" uri="{C3380CC4-5D6E-409C-BE32-E72D297353CC}">
              <c16:uniqueId val="{00000000-7117-4DAA-92D1-60E7FF46AB8B}"/>
            </c:ext>
          </c:extLst>
        </c:ser>
        <c:ser>
          <c:idx val="1"/>
          <c:order val="1"/>
          <c:tx>
            <c:strRef>
              <c:f>Hoja1!$C$1</c:f>
              <c:strCache>
                <c:ptCount val="1"/>
                <c:pt idx="0">
                  <c:v>Urbano</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numFmt formatCode="#,##0.0" sourceLinked="0"/>
            <c:spPr>
              <a:noFill/>
              <a:ln>
                <a:noFill/>
              </a:ln>
              <a:effectLst/>
            </c:spPr>
            <c:txPr>
              <a:bodyPr rot="0" vert="horz"/>
              <a:lstStyle/>
              <a:p>
                <a:pPr>
                  <a:defRPr/>
                </a:pPr>
                <a:endParaRPr lang="es-419"/>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Hoja1!$A$2:$A$7</c:f>
              <c:numCache>
                <c:formatCode>General</c:formatCode>
                <c:ptCount val="6"/>
                <c:pt idx="0">
                  <c:v>2011</c:v>
                </c:pt>
                <c:pt idx="1">
                  <c:v>2012</c:v>
                </c:pt>
                <c:pt idx="2">
                  <c:v>2013</c:v>
                </c:pt>
                <c:pt idx="3">
                  <c:v>2014</c:v>
                </c:pt>
                <c:pt idx="4">
                  <c:v>2015</c:v>
                </c:pt>
                <c:pt idx="5">
                  <c:v>2016</c:v>
                </c:pt>
              </c:numCache>
            </c:numRef>
          </c:cat>
          <c:val>
            <c:numRef>
              <c:f>Hoja1!$C$2:$C$7</c:f>
              <c:numCache>
                <c:formatCode>General</c:formatCode>
                <c:ptCount val="6"/>
                <c:pt idx="0">
                  <c:v>5.0999999999999996</c:v>
                </c:pt>
                <c:pt idx="1">
                  <c:v>5</c:v>
                </c:pt>
                <c:pt idx="2">
                  <c:v>4.9000000000000004</c:v>
                </c:pt>
                <c:pt idx="3">
                  <c:v>4.5</c:v>
                </c:pt>
                <c:pt idx="4">
                  <c:v>5.6</c:v>
                </c:pt>
                <c:pt idx="5">
                  <c:v>6.5</c:v>
                </c:pt>
              </c:numCache>
            </c:numRef>
          </c:val>
          <c:smooth val="0"/>
          <c:extLst>
            <c:ext xmlns:c16="http://schemas.microsoft.com/office/drawing/2014/chart" uri="{C3380CC4-5D6E-409C-BE32-E72D297353CC}">
              <c16:uniqueId val="{00000001-7117-4DAA-92D1-60E7FF46AB8B}"/>
            </c:ext>
          </c:extLst>
        </c:ser>
        <c:ser>
          <c:idx val="2"/>
          <c:order val="2"/>
          <c:tx>
            <c:strRef>
              <c:f>Hoja1!$D$1</c:f>
              <c:strCache>
                <c:ptCount val="1"/>
                <c:pt idx="0">
                  <c:v>Rural</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spPr>
              <a:noFill/>
              <a:ln>
                <a:noFill/>
              </a:ln>
              <a:effectLst/>
            </c:spPr>
            <c:txPr>
              <a:bodyPr rot="0" vert="horz"/>
              <a:lstStyle/>
              <a:p>
                <a:pPr>
                  <a:defRPr/>
                </a:pPr>
                <a:endParaRPr lang="es-419"/>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Hoja1!$A$2:$A$7</c:f>
              <c:numCache>
                <c:formatCode>General</c:formatCode>
                <c:ptCount val="6"/>
                <c:pt idx="0">
                  <c:v>2011</c:v>
                </c:pt>
                <c:pt idx="1">
                  <c:v>2012</c:v>
                </c:pt>
                <c:pt idx="2">
                  <c:v>2013</c:v>
                </c:pt>
                <c:pt idx="3">
                  <c:v>2014</c:v>
                </c:pt>
                <c:pt idx="4">
                  <c:v>2015</c:v>
                </c:pt>
                <c:pt idx="5">
                  <c:v>2016</c:v>
                </c:pt>
              </c:numCache>
            </c:numRef>
          </c:cat>
          <c:val>
            <c:numRef>
              <c:f>Hoja1!$D$2:$D$7</c:f>
              <c:numCache>
                <c:formatCode>General</c:formatCode>
                <c:ptCount val="6"/>
                <c:pt idx="0">
                  <c:v>2.4</c:v>
                </c:pt>
                <c:pt idx="1">
                  <c:v>2.2999999999999998</c:v>
                </c:pt>
                <c:pt idx="2">
                  <c:v>2.7</c:v>
                </c:pt>
                <c:pt idx="3">
                  <c:v>2.2000000000000002</c:v>
                </c:pt>
                <c:pt idx="4">
                  <c:v>2.9</c:v>
                </c:pt>
                <c:pt idx="5">
                  <c:v>2.5</c:v>
                </c:pt>
              </c:numCache>
            </c:numRef>
          </c:val>
          <c:smooth val="0"/>
          <c:extLst>
            <c:ext xmlns:c16="http://schemas.microsoft.com/office/drawing/2014/chart" uri="{C3380CC4-5D6E-409C-BE32-E72D297353CC}">
              <c16:uniqueId val="{00000002-7117-4DAA-92D1-60E7FF46AB8B}"/>
            </c:ext>
          </c:extLst>
        </c:ser>
        <c:dLbls>
          <c:dLblPos val="b"/>
          <c:showLegendKey val="0"/>
          <c:showVal val="1"/>
          <c:showCatName val="0"/>
          <c:showSerName val="0"/>
          <c:showPercent val="0"/>
          <c:showBubbleSize val="0"/>
        </c:dLbls>
        <c:marker val="1"/>
        <c:smooth val="0"/>
        <c:axId val="476172256"/>
        <c:axId val="476169120"/>
      </c:lineChart>
      <c:catAx>
        <c:axId val="4761722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419"/>
          </a:p>
        </c:txPr>
        <c:crossAx val="476169120"/>
        <c:crosses val="autoZero"/>
        <c:auto val="1"/>
        <c:lblAlgn val="ctr"/>
        <c:lblOffset val="100"/>
        <c:noMultiLvlLbl val="0"/>
      </c:catAx>
      <c:valAx>
        <c:axId val="476169120"/>
        <c:scaling>
          <c:orientation val="minMax"/>
        </c:scaling>
        <c:delete val="0"/>
        <c:axPos val="l"/>
        <c:majorGridlines>
          <c:spPr>
            <a:ln w="9525" cap="flat" cmpd="sng" algn="ctr">
              <a:solidFill>
                <a:schemeClr val="tx1">
                  <a:lumMod val="15000"/>
                  <a:lumOff val="85000"/>
                </a:schemeClr>
              </a:solidFill>
              <a:round/>
            </a:ln>
            <a:effectLst/>
          </c:spPr>
        </c:majorGridlines>
        <c:minorGridlines>
          <c:spPr>
            <a:ln>
              <a:solidFill>
                <a:schemeClr val="tx1">
                  <a:lumMod val="5000"/>
                  <a:lumOff val="95000"/>
                </a:schemeClr>
              </a:solidFill>
            </a:ln>
            <a:effectLst/>
          </c:spPr>
        </c:minorGridlines>
        <c:title>
          <c:tx>
            <c:rich>
              <a:bodyPr rot="-5400000" vert="horz"/>
              <a:lstStyle/>
              <a:p>
                <a:pPr>
                  <a:defRPr/>
                </a:pPr>
                <a:r>
                  <a:rPr lang="x-none"/>
                  <a:t>porcentaje</a:t>
                </a:r>
              </a:p>
            </c:rich>
          </c:tx>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vert="horz"/>
          <a:lstStyle/>
          <a:p>
            <a:pPr>
              <a:defRPr/>
            </a:pPr>
            <a:endParaRPr lang="es-419"/>
          </a:p>
        </c:txPr>
        <c:crossAx val="476172256"/>
        <c:crosses val="autoZero"/>
        <c:crossBetween val="between"/>
      </c:valAx>
      <c:spPr>
        <a:noFill/>
        <a:ln>
          <a:noFill/>
        </a:ln>
        <a:effectLst/>
      </c:spPr>
    </c:plotArea>
    <c:legend>
      <c:legendPos val="b"/>
      <c:overlay val="0"/>
      <c:spPr>
        <a:noFill/>
        <a:ln>
          <a:noFill/>
        </a:ln>
        <a:effectLst/>
      </c:spPr>
      <c:txPr>
        <a:bodyPr rot="0" vert="horz"/>
        <a:lstStyle/>
        <a:p>
          <a:pPr>
            <a:defRPr/>
          </a:pPr>
          <a:endParaRPr lang="es-419"/>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s-419"/>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Porcentaje</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D114-4306-8F6D-4F96ABA27E88}"/>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D114-4306-8F6D-4F96ABA27E88}"/>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419"/>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Hoja1!$A$2:$A$3</c:f>
              <c:strCache>
                <c:ptCount val="2"/>
                <c:pt idx="0">
                  <c:v>De 6 a 8 días</c:v>
                </c:pt>
                <c:pt idx="1">
                  <c:v>Más de 8 días</c:v>
                </c:pt>
              </c:strCache>
            </c:strRef>
          </c:cat>
          <c:val>
            <c:numRef>
              <c:f>Hoja1!$B$2:$B$3</c:f>
              <c:numCache>
                <c:formatCode>##,#00</c:formatCode>
                <c:ptCount val="2"/>
                <c:pt idx="0">
                  <c:v>40</c:v>
                </c:pt>
                <c:pt idx="1">
                  <c:v>60</c:v>
                </c:pt>
              </c:numCache>
            </c:numRef>
          </c:val>
          <c:extLst>
            <c:ext xmlns:c16="http://schemas.microsoft.com/office/drawing/2014/chart" uri="{C3380CC4-5D6E-409C-BE32-E72D297353CC}">
              <c16:uniqueId val="{00000004-D114-4306-8F6D-4F96ABA27E8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419"/>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419"/>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Porcentaje</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FFAB-4BF2-848B-738B0E32086D}"/>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FFAB-4BF2-848B-738B0E32086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419"/>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Hoja1!$A$2:$A$3</c:f>
              <c:strCache>
                <c:ptCount val="2"/>
                <c:pt idx="0">
                  <c:v>Económicos</c:v>
                </c:pt>
                <c:pt idx="1">
                  <c:v>Sociales, Económicos</c:v>
                </c:pt>
              </c:strCache>
            </c:strRef>
          </c:cat>
          <c:val>
            <c:numRef>
              <c:f>Hoja1!$B$2:$B$3</c:f>
              <c:numCache>
                <c:formatCode>##,#00</c:formatCode>
                <c:ptCount val="2"/>
                <c:pt idx="0">
                  <c:v>20</c:v>
                </c:pt>
                <c:pt idx="1">
                  <c:v>80</c:v>
                </c:pt>
              </c:numCache>
            </c:numRef>
          </c:val>
          <c:extLst>
            <c:ext xmlns:c16="http://schemas.microsoft.com/office/drawing/2014/chart" uri="{C3380CC4-5D6E-409C-BE32-E72D297353CC}">
              <c16:uniqueId val="{00000004-FFAB-4BF2-848B-738B0E32086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419"/>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419"/>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Porcentaje</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93C0-49B0-ADB9-8EA4D0DAC9F2}"/>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93C0-49B0-ADB9-8EA4D0DAC9F2}"/>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93C0-49B0-ADB9-8EA4D0DAC9F2}"/>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Hoja1!$A$2:$A$4</c:f>
              <c:strCache>
                <c:ptCount val="3"/>
                <c:pt idx="0">
                  <c:v>Hasta 36 meses</c:v>
                </c:pt>
                <c:pt idx="1">
                  <c:v>Hasta 48 meses</c:v>
                </c:pt>
                <c:pt idx="2">
                  <c:v>Más de 48 meses</c:v>
                </c:pt>
              </c:strCache>
            </c:strRef>
          </c:cat>
          <c:val>
            <c:numRef>
              <c:f>Hoja1!$B$2:$B$4</c:f>
              <c:numCache>
                <c:formatCode>##,#00</c:formatCode>
                <c:ptCount val="3"/>
                <c:pt idx="0">
                  <c:v>20</c:v>
                </c:pt>
                <c:pt idx="1">
                  <c:v>40</c:v>
                </c:pt>
                <c:pt idx="2">
                  <c:v>40</c:v>
                </c:pt>
              </c:numCache>
            </c:numRef>
          </c:val>
          <c:extLst>
            <c:ext xmlns:c16="http://schemas.microsoft.com/office/drawing/2014/chart" uri="{C3380CC4-5D6E-409C-BE32-E72D297353CC}">
              <c16:uniqueId val="{00000006-93C0-49B0-ADB9-8EA4D0DAC9F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Porcentaje</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D873-4B6D-B7F4-CA5766EFCA77}"/>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D873-4B6D-B7F4-CA5766EFCA77}"/>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D873-4B6D-B7F4-CA5766EFCA77}"/>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Hoja1!$A$2:$A$4</c:f>
              <c:strCache>
                <c:ptCount val="3"/>
                <c:pt idx="0">
                  <c:v>Personas naturales 100%</c:v>
                </c:pt>
                <c:pt idx="1">
                  <c:v>Personas naturales 90%, Grupos solidarios 10%</c:v>
                </c:pt>
                <c:pt idx="2">
                  <c:v>Personas naturales 96%, Grupos solidarios 4%</c:v>
                </c:pt>
              </c:strCache>
            </c:strRef>
          </c:cat>
          <c:val>
            <c:numRef>
              <c:f>Hoja1!$B$2:$B$4</c:f>
              <c:numCache>
                <c:formatCode>##,#00</c:formatCode>
                <c:ptCount val="3"/>
                <c:pt idx="0">
                  <c:v>70</c:v>
                </c:pt>
                <c:pt idx="1">
                  <c:v>10</c:v>
                </c:pt>
                <c:pt idx="2">
                  <c:v>20</c:v>
                </c:pt>
              </c:numCache>
            </c:numRef>
          </c:val>
          <c:extLst>
            <c:ext xmlns:c16="http://schemas.microsoft.com/office/drawing/2014/chart" uri="{C3380CC4-5D6E-409C-BE32-E72D297353CC}">
              <c16:uniqueId val="{00000006-D873-4B6D-B7F4-CA5766EFCA7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37955263990658"/>
          <c:y val="5.1534317170297494E-2"/>
          <c:w val="0.86324704932600105"/>
          <c:h val="0.73194821364752538"/>
        </c:manualLayout>
      </c:layout>
      <c:lineChart>
        <c:grouping val="standard"/>
        <c:varyColors val="0"/>
        <c:ser>
          <c:idx val="0"/>
          <c:order val="0"/>
          <c:tx>
            <c:strRef>
              <c:f>Hoja1!$B$1</c:f>
              <c:strCache>
                <c:ptCount val="1"/>
                <c:pt idx="0">
                  <c:v>Nacional</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vert="horz"/>
              <a:lstStyle/>
              <a:p>
                <a:pPr>
                  <a:defRPr/>
                </a:pPr>
                <a:endParaRPr lang="es-419"/>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Hoja1!$A$2:$A$7</c:f>
              <c:numCache>
                <c:formatCode>General</c:formatCode>
                <c:ptCount val="6"/>
                <c:pt idx="0">
                  <c:v>2011</c:v>
                </c:pt>
                <c:pt idx="1">
                  <c:v>2012</c:v>
                </c:pt>
                <c:pt idx="2">
                  <c:v>2013</c:v>
                </c:pt>
                <c:pt idx="3">
                  <c:v>2014</c:v>
                </c:pt>
                <c:pt idx="4">
                  <c:v>2015</c:v>
                </c:pt>
                <c:pt idx="5">
                  <c:v>2016</c:v>
                </c:pt>
              </c:numCache>
            </c:numRef>
          </c:cat>
          <c:val>
            <c:numRef>
              <c:f>Hoja1!$B$2:$B$7</c:f>
              <c:numCache>
                <c:formatCode>General</c:formatCode>
                <c:ptCount val="6"/>
                <c:pt idx="0">
                  <c:v>95.8</c:v>
                </c:pt>
                <c:pt idx="1">
                  <c:v>95.9</c:v>
                </c:pt>
                <c:pt idx="2">
                  <c:v>95.8</c:v>
                </c:pt>
                <c:pt idx="3">
                  <c:v>96.2</c:v>
                </c:pt>
                <c:pt idx="4">
                  <c:v>95.2</c:v>
                </c:pt>
                <c:pt idx="5">
                  <c:v>94.8</c:v>
                </c:pt>
              </c:numCache>
            </c:numRef>
          </c:val>
          <c:smooth val="0"/>
          <c:extLst>
            <c:ext xmlns:c16="http://schemas.microsoft.com/office/drawing/2014/chart" uri="{C3380CC4-5D6E-409C-BE32-E72D297353CC}">
              <c16:uniqueId val="{00000000-7FF7-478A-9FAB-F6E88D18679E}"/>
            </c:ext>
          </c:extLst>
        </c:ser>
        <c:ser>
          <c:idx val="1"/>
          <c:order val="1"/>
          <c:tx>
            <c:strRef>
              <c:f>Hoja1!$C$1</c:f>
              <c:strCache>
                <c:ptCount val="1"/>
                <c:pt idx="0">
                  <c:v>Urbano</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vert="horz"/>
              <a:lstStyle/>
              <a:p>
                <a:pPr>
                  <a:defRPr/>
                </a:pPr>
                <a:endParaRPr lang="es-419"/>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Hoja1!$A$2:$A$7</c:f>
              <c:numCache>
                <c:formatCode>General</c:formatCode>
                <c:ptCount val="6"/>
                <c:pt idx="0">
                  <c:v>2011</c:v>
                </c:pt>
                <c:pt idx="1">
                  <c:v>2012</c:v>
                </c:pt>
                <c:pt idx="2">
                  <c:v>2013</c:v>
                </c:pt>
                <c:pt idx="3">
                  <c:v>2014</c:v>
                </c:pt>
                <c:pt idx="4">
                  <c:v>2015</c:v>
                </c:pt>
                <c:pt idx="5">
                  <c:v>2016</c:v>
                </c:pt>
              </c:numCache>
            </c:numRef>
          </c:cat>
          <c:val>
            <c:numRef>
              <c:f>Hoja1!$C$2:$C$7</c:f>
              <c:numCache>
                <c:formatCode>General</c:formatCode>
                <c:ptCount val="6"/>
                <c:pt idx="0">
                  <c:v>94.9</c:v>
                </c:pt>
                <c:pt idx="1">
                  <c:v>95</c:v>
                </c:pt>
                <c:pt idx="2">
                  <c:v>95.1</c:v>
                </c:pt>
                <c:pt idx="3">
                  <c:v>95.5</c:v>
                </c:pt>
                <c:pt idx="4">
                  <c:v>94.4</c:v>
                </c:pt>
                <c:pt idx="5">
                  <c:v>93.5</c:v>
                </c:pt>
              </c:numCache>
            </c:numRef>
          </c:val>
          <c:smooth val="0"/>
          <c:extLst>
            <c:ext xmlns:c16="http://schemas.microsoft.com/office/drawing/2014/chart" uri="{C3380CC4-5D6E-409C-BE32-E72D297353CC}">
              <c16:uniqueId val="{00000001-7FF7-478A-9FAB-F6E88D18679E}"/>
            </c:ext>
          </c:extLst>
        </c:ser>
        <c:ser>
          <c:idx val="2"/>
          <c:order val="2"/>
          <c:tx>
            <c:strRef>
              <c:f>Hoja1!$D$1</c:f>
              <c:strCache>
                <c:ptCount val="1"/>
                <c:pt idx="0">
                  <c:v>Rural</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spPr>
              <a:noFill/>
              <a:ln>
                <a:noFill/>
              </a:ln>
              <a:effectLst/>
            </c:spPr>
            <c:txPr>
              <a:bodyPr rot="0" vert="horz"/>
              <a:lstStyle/>
              <a:p>
                <a:pPr>
                  <a:defRPr/>
                </a:pPr>
                <a:endParaRPr lang="es-419"/>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Hoja1!$A$2:$A$7</c:f>
              <c:numCache>
                <c:formatCode>General</c:formatCode>
                <c:ptCount val="6"/>
                <c:pt idx="0">
                  <c:v>2011</c:v>
                </c:pt>
                <c:pt idx="1">
                  <c:v>2012</c:v>
                </c:pt>
                <c:pt idx="2">
                  <c:v>2013</c:v>
                </c:pt>
                <c:pt idx="3">
                  <c:v>2014</c:v>
                </c:pt>
                <c:pt idx="4">
                  <c:v>2015</c:v>
                </c:pt>
                <c:pt idx="5">
                  <c:v>2016</c:v>
                </c:pt>
              </c:numCache>
            </c:numRef>
          </c:cat>
          <c:val>
            <c:numRef>
              <c:f>Hoja1!$D$2:$D$7</c:f>
              <c:numCache>
                <c:formatCode>General</c:formatCode>
                <c:ptCount val="6"/>
                <c:pt idx="0">
                  <c:v>97.6</c:v>
                </c:pt>
                <c:pt idx="1">
                  <c:v>97.7</c:v>
                </c:pt>
                <c:pt idx="2">
                  <c:v>97.3</c:v>
                </c:pt>
                <c:pt idx="3">
                  <c:v>97.8</c:v>
                </c:pt>
                <c:pt idx="4">
                  <c:v>97.1</c:v>
                </c:pt>
                <c:pt idx="5">
                  <c:v>97.5</c:v>
                </c:pt>
              </c:numCache>
            </c:numRef>
          </c:val>
          <c:smooth val="0"/>
          <c:extLst>
            <c:ext xmlns:c16="http://schemas.microsoft.com/office/drawing/2014/chart" uri="{C3380CC4-5D6E-409C-BE32-E72D297353CC}">
              <c16:uniqueId val="{00000002-7FF7-478A-9FAB-F6E88D18679E}"/>
            </c:ext>
          </c:extLst>
        </c:ser>
        <c:dLbls>
          <c:dLblPos val="t"/>
          <c:showLegendKey val="0"/>
          <c:showVal val="1"/>
          <c:showCatName val="0"/>
          <c:showSerName val="0"/>
          <c:showPercent val="0"/>
          <c:showBubbleSize val="0"/>
        </c:dLbls>
        <c:marker val="1"/>
        <c:smooth val="0"/>
        <c:axId val="131820928"/>
        <c:axId val="132252800"/>
      </c:lineChart>
      <c:catAx>
        <c:axId val="13182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419"/>
          </a:p>
        </c:txPr>
        <c:crossAx val="132252800"/>
        <c:crosses val="autoZero"/>
        <c:auto val="1"/>
        <c:lblAlgn val="ctr"/>
        <c:lblOffset val="100"/>
        <c:noMultiLvlLbl val="0"/>
      </c:catAx>
      <c:valAx>
        <c:axId val="132252800"/>
        <c:scaling>
          <c:orientation val="minMax"/>
        </c:scaling>
        <c:delete val="0"/>
        <c:axPos val="l"/>
        <c:majorGridlines>
          <c:spPr>
            <a:ln w="9525" cap="flat" cmpd="sng" algn="ctr">
              <a:solidFill>
                <a:schemeClr val="tx1">
                  <a:lumMod val="15000"/>
                  <a:lumOff val="85000"/>
                </a:schemeClr>
              </a:solidFill>
              <a:round/>
            </a:ln>
            <a:effectLst/>
          </c:spPr>
        </c:majorGridlines>
        <c:minorGridlines>
          <c:spPr>
            <a:ln>
              <a:solidFill>
                <a:schemeClr val="tx1">
                  <a:lumMod val="5000"/>
                  <a:lumOff val="95000"/>
                </a:schemeClr>
              </a:solidFill>
            </a:ln>
            <a:effectLst/>
          </c:spPr>
        </c:minorGridlines>
        <c:title>
          <c:tx>
            <c:rich>
              <a:bodyPr rot="-5400000" vert="horz"/>
              <a:lstStyle/>
              <a:p>
                <a:pPr>
                  <a:defRPr/>
                </a:pPr>
                <a:r>
                  <a:rPr lang="x-none"/>
                  <a:t>porcentaje</a:t>
                </a:r>
              </a:p>
            </c:rich>
          </c:tx>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vert="horz"/>
          <a:lstStyle/>
          <a:p>
            <a:pPr>
              <a:defRPr/>
            </a:pPr>
            <a:endParaRPr lang="es-419"/>
          </a:p>
        </c:txPr>
        <c:crossAx val="131820928"/>
        <c:crosses val="autoZero"/>
        <c:crossBetween val="between"/>
      </c:valAx>
      <c:spPr>
        <a:noFill/>
        <a:ln>
          <a:noFill/>
        </a:ln>
        <a:effectLst/>
      </c:spPr>
    </c:plotArea>
    <c:legend>
      <c:legendPos val="b"/>
      <c:overlay val="0"/>
      <c:spPr>
        <a:noFill/>
        <a:ln>
          <a:noFill/>
        </a:ln>
        <a:effectLst/>
      </c:spPr>
      <c:txPr>
        <a:bodyPr rot="0" vert="horz"/>
        <a:lstStyle/>
        <a:p>
          <a:pPr>
            <a:defRPr/>
          </a:pPr>
          <a:endParaRPr lang="es-419"/>
        </a:p>
      </c:txPr>
    </c:legend>
    <c:plotVisOnly val="1"/>
    <c:dispBlanksAs val="zero"/>
    <c:showDLblsOverMax val="0"/>
  </c:chart>
  <c:spPr>
    <a:solidFill>
      <a:schemeClr val="lt1"/>
    </a:solidFill>
    <a:ln w="9525" cap="flat" cmpd="sng" algn="ctr">
      <a:solidFill>
        <a:schemeClr val="tx1">
          <a:lumMod val="15000"/>
          <a:lumOff val="85000"/>
        </a:schemeClr>
      </a:solidFill>
      <a:round/>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s-419"/>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Nacional</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vert="horz"/>
              <a:lstStyle/>
              <a:p>
                <a:pPr>
                  <a:defRPr/>
                </a:pPr>
                <a:endParaRPr lang="es-419"/>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Hoja1!$A$2:$A$7</c:f>
              <c:numCache>
                <c:formatCode>General</c:formatCode>
                <c:ptCount val="6"/>
                <c:pt idx="0">
                  <c:v>2011</c:v>
                </c:pt>
                <c:pt idx="1">
                  <c:v>2012</c:v>
                </c:pt>
                <c:pt idx="2">
                  <c:v>2013</c:v>
                </c:pt>
                <c:pt idx="3">
                  <c:v>2014</c:v>
                </c:pt>
                <c:pt idx="4">
                  <c:v>2015</c:v>
                </c:pt>
                <c:pt idx="5">
                  <c:v>2016</c:v>
                </c:pt>
              </c:numCache>
            </c:numRef>
          </c:cat>
          <c:val>
            <c:numRef>
              <c:f>Hoja1!$B$2:$B$7</c:f>
              <c:numCache>
                <c:formatCode>General</c:formatCode>
                <c:ptCount val="6"/>
                <c:pt idx="0">
                  <c:v>8.4</c:v>
                </c:pt>
                <c:pt idx="1">
                  <c:v>7.9</c:v>
                </c:pt>
                <c:pt idx="2">
                  <c:v>6.7</c:v>
                </c:pt>
                <c:pt idx="3">
                  <c:v>5.8</c:v>
                </c:pt>
                <c:pt idx="4">
                  <c:v>5.5</c:v>
                </c:pt>
                <c:pt idx="5">
                  <c:v>5.6</c:v>
                </c:pt>
              </c:numCache>
            </c:numRef>
          </c:val>
          <c:smooth val="0"/>
          <c:extLst>
            <c:ext xmlns:c16="http://schemas.microsoft.com/office/drawing/2014/chart" uri="{C3380CC4-5D6E-409C-BE32-E72D297353CC}">
              <c16:uniqueId val="{00000000-B621-4654-8500-A664ABEBF766}"/>
            </c:ext>
          </c:extLst>
        </c:ser>
        <c:ser>
          <c:idx val="1"/>
          <c:order val="1"/>
          <c:tx>
            <c:strRef>
              <c:f>Hoja1!$C$1</c:f>
              <c:strCache>
                <c:ptCount val="1"/>
                <c:pt idx="0">
                  <c:v>Urbano</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vert="horz"/>
              <a:lstStyle/>
              <a:p>
                <a:pPr>
                  <a:defRPr/>
                </a:pPr>
                <a:endParaRPr lang="es-419"/>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Hoja1!$A$2:$A$7</c:f>
              <c:numCache>
                <c:formatCode>General</c:formatCode>
                <c:ptCount val="6"/>
                <c:pt idx="0">
                  <c:v>2011</c:v>
                </c:pt>
                <c:pt idx="1">
                  <c:v>2012</c:v>
                </c:pt>
                <c:pt idx="2">
                  <c:v>2013</c:v>
                </c:pt>
                <c:pt idx="3">
                  <c:v>2014</c:v>
                </c:pt>
                <c:pt idx="4">
                  <c:v>2015</c:v>
                </c:pt>
                <c:pt idx="5">
                  <c:v>2016</c:v>
                </c:pt>
              </c:numCache>
            </c:numRef>
          </c:cat>
          <c:val>
            <c:numRef>
              <c:f>Hoja1!$C$2:$C$7</c:f>
              <c:numCache>
                <c:formatCode>General</c:formatCode>
                <c:ptCount val="6"/>
                <c:pt idx="0">
                  <c:v>3.8</c:v>
                </c:pt>
                <c:pt idx="1">
                  <c:v>3.8</c:v>
                </c:pt>
                <c:pt idx="2">
                  <c:v>3.9</c:v>
                </c:pt>
                <c:pt idx="3">
                  <c:v>3.8</c:v>
                </c:pt>
                <c:pt idx="4">
                  <c:v>3.2</c:v>
                </c:pt>
                <c:pt idx="5">
                  <c:v>3.4</c:v>
                </c:pt>
              </c:numCache>
            </c:numRef>
          </c:val>
          <c:smooth val="0"/>
          <c:extLst>
            <c:ext xmlns:c16="http://schemas.microsoft.com/office/drawing/2014/chart" uri="{C3380CC4-5D6E-409C-BE32-E72D297353CC}">
              <c16:uniqueId val="{00000001-B621-4654-8500-A664ABEBF766}"/>
            </c:ext>
          </c:extLst>
        </c:ser>
        <c:ser>
          <c:idx val="2"/>
          <c:order val="2"/>
          <c:tx>
            <c:strRef>
              <c:f>Hoja1!$D$1</c:f>
              <c:strCache>
                <c:ptCount val="1"/>
                <c:pt idx="0">
                  <c:v>Rural</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spPr>
              <a:noFill/>
              <a:ln>
                <a:noFill/>
              </a:ln>
              <a:effectLst/>
            </c:spPr>
            <c:txPr>
              <a:bodyPr rot="0" vert="horz"/>
              <a:lstStyle/>
              <a:p>
                <a:pPr>
                  <a:defRPr/>
                </a:pPr>
                <a:endParaRPr lang="es-419"/>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Hoja1!$A$2:$A$7</c:f>
              <c:numCache>
                <c:formatCode>General</c:formatCode>
                <c:ptCount val="6"/>
                <c:pt idx="0">
                  <c:v>2011</c:v>
                </c:pt>
                <c:pt idx="1">
                  <c:v>2012</c:v>
                </c:pt>
                <c:pt idx="2">
                  <c:v>2013</c:v>
                </c:pt>
                <c:pt idx="3">
                  <c:v>2014</c:v>
                </c:pt>
                <c:pt idx="4">
                  <c:v>2015</c:v>
                </c:pt>
                <c:pt idx="5">
                  <c:v>2016</c:v>
                </c:pt>
              </c:numCache>
            </c:numRef>
          </c:cat>
          <c:val>
            <c:numRef>
              <c:f>Hoja1!$D$2:$D$7</c:f>
              <c:numCache>
                <c:formatCode>General</c:formatCode>
                <c:ptCount val="6"/>
                <c:pt idx="0">
                  <c:v>17.899999999999999</c:v>
                </c:pt>
                <c:pt idx="1">
                  <c:v>16.5</c:v>
                </c:pt>
                <c:pt idx="2">
                  <c:v>12.9</c:v>
                </c:pt>
                <c:pt idx="3">
                  <c:v>10.3</c:v>
                </c:pt>
                <c:pt idx="4">
                  <c:v>10.8</c:v>
                </c:pt>
                <c:pt idx="5">
                  <c:v>10.8</c:v>
                </c:pt>
              </c:numCache>
            </c:numRef>
          </c:val>
          <c:smooth val="0"/>
          <c:extLst>
            <c:ext xmlns:c16="http://schemas.microsoft.com/office/drawing/2014/chart" uri="{C3380CC4-5D6E-409C-BE32-E72D297353CC}">
              <c16:uniqueId val="{00000002-B621-4654-8500-A664ABEBF766}"/>
            </c:ext>
          </c:extLst>
        </c:ser>
        <c:dLbls>
          <c:dLblPos val="t"/>
          <c:showLegendKey val="0"/>
          <c:showVal val="1"/>
          <c:showCatName val="0"/>
          <c:showSerName val="0"/>
          <c:showPercent val="0"/>
          <c:showBubbleSize val="0"/>
        </c:dLbls>
        <c:marker val="1"/>
        <c:smooth val="0"/>
        <c:axId val="192837888"/>
        <c:axId val="192917504"/>
      </c:lineChart>
      <c:catAx>
        <c:axId val="1928378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419"/>
          </a:p>
        </c:txPr>
        <c:crossAx val="192917504"/>
        <c:crosses val="autoZero"/>
        <c:auto val="1"/>
        <c:lblAlgn val="ctr"/>
        <c:lblOffset val="100"/>
        <c:noMultiLvlLbl val="0"/>
      </c:catAx>
      <c:valAx>
        <c:axId val="192917504"/>
        <c:scaling>
          <c:orientation val="minMax"/>
        </c:scaling>
        <c:delete val="0"/>
        <c:axPos val="l"/>
        <c:majorGridlines>
          <c:spPr>
            <a:ln w="9525" cap="flat" cmpd="sng" algn="ctr">
              <a:solidFill>
                <a:schemeClr val="tx1">
                  <a:lumMod val="15000"/>
                  <a:lumOff val="85000"/>
                </a:schemeClr>
              </a:solidFill>
              <a:round/>
            </a:ln>
            <a:effectLst/>
          </c:spPr>
        </c:majorGridlines>
        <c:minorGridlines>
          <c:spPr>
            <a:ln>
              <a:solidFill>
                <a:schemeClr val="tx1">
                  <a:lumMod val="5000"/>
                  <a:lumOff val="95000"/>
                </a:schemeClr>
              </a:solidFill>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vert="horz"/>
          <a:lstStyle/>
          <a:p>
            <a:pPr>
              <a:defRPr/>
            </a:pPr>
            <a:endParaRPr lang="es-419"/>
          </a:p>
        </c:txPr>
        <c:crossAx val="192837888"/>
        <c:crosses val="autoZero"/>
        <c:crossBetween val="between"/>
      </c:valAx>
      <c:spPr>
        <a:noFill/>
        <a:ln>
          <a:noFill/>
        </a:ln>
        <a:effectLst/>
      </c:spPr>
    </c:plotArea>
    <c:legend>
      <c:legendPos val="b"/>
      <c:overlay val="0"/>
      <c:spPr>
        <a:noFill/>
        <a:ln>
          <a:noFill/>
        </a:ln>
        <a:effectLst/>
      </c:spPr>
      <c:txPr>
        <a:bodyPr rot="0" vert="horz"/>
        <a:lstStyle/>
        <a:p>
          <a:pPr>
            <a:defRPr/>
          </a:pPr>
          <a:endParaRPr lang="es-419"/>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s-419"/>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Nacional</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vert="horz"/>
              <a:lstStyle/>
              <a:p>
                <a:pPr>
                  <a:defRPr/>
                </a:pPr>
                <a:endParaRPr lang="es-419"/>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Hoja1!$A$2:$A$7</c:f>
              <c:numCache>
                <c:formatCode>General</c:formatCode>
                <c:ptCount val="6"/>
                <c:pt idx="0">
                  <c:v>2011</c:v>
                </c:pt>
                <c:pt idx="1">
                  <c:v>2012</c:v>
                </c:pt>
                <c:pt idx="2">
                  <c:v>2013</c:v>
                </c:pt>
                <c:pt idx="3">
                  <c:v>2014</c:v>
                </c:pt>
                <c:pt idx="4">
                  <c:v>2015</c:v>
                </c:pt>
                <c:pt idx="5">
                  <c:v>2016</c:v>
                </c:pt>
              </c:numCache>
            </c:numRef>
          </c:cat>
          <c:val>
            <c:numRef>
              <c:f>Hoja1!$B$2:$B$7</c:f>
              <c:numCache>
                <c:formatCode>General</c:formatCode>
                <c:ptCount val="6"/>
                <c:pt idx="0">
                  <c:v>9.4</c:v>
                </c:pt>
                <c:pt idx="1">
                  <c:v>9.5</c:v>
                </c:pt>
                <c:pt idx="2">
                  <c:v>9.6999999999999993</c:v>
                </c:pt>
                <c:pt idx="3">
                  <c:v>9.8000000000000007</c:v>
                </c:pt>
                <c:pt idx="4">
                  <c:v>10.1</c:v>
                </c:pt>
                <c:pt idx="5">
                  <c:v>10.1</c:v>
                </c:pt>
              </c:numCache>
            </c:numRef>
          </c:val>
          <c:smooth val="0"/>
          <c:extLst>
            <c:ext xmlns:c16="http://schemas.microsoft.com/office/drawing/2014/chart" uri="{C3380CC4-5D6E-409C-BE32-E72D297353CC}">
              <c16:uniqueId val="{00000000-CACF-4155-91BD-B93B1ED584DF}"/>
            </c:ext>
          </c:extLst>
        </c:ser>
        <c:ser>
          <c:idx val="1"/>
          <c:order val="1"/>
          <c:tx>
            <c:strRef>
              <c:f>Hoja1!$C$1</c:f>
              <c:strCache>
                <c:ptCount val="1"/>
                <c:pt idx="0">
                  <c:v>Urbano</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vert="horz"/>
              <a:lstStyle/>
              <a:p>
                <a:pPr>
                  <a:defRPr/>
                </a:pPr>
                <a:endParaRPr lang="es-419"/>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Hoja1!$A$2:$A$7</c:f>
              <c:numCache>
                <c:formatCode>General</c:formatCode>
                <c:ptCount val="6"/>
                <c:pt idx="0">
                  <c:v>2011</c:v>
                </c:pt>
                <c:pt idx="1">
                  <c:v>2012</c:v>
                </c:pt>
                <c:pt idx="2">
                  <c:v>2013</c:v>
                </c:pt>
                <c:pt idx="3">
                  <c:v>2014</c:v>
                </c:pt>
                <c:pt idx="4">
                  <c:v>2015</c:v>
                </c:pt>
                <c:pt idx="5">
                  <c:v>2016</c:v>
                </c:pt>
              </c:numCache>
            </c:numRef>
          </c:cat>
          <c:val>
            <c:numRef>
              <c:f>Hoja1!$C$2:$C$7</c:f>
              <c:numCache>
                <c:formatCode>General</c:formatCode>
                <c:ptCount val="6"/>
                <c:pt idx="0">
                  <c:v>10.9</c:v>
                </c:pt>
                <c:pt idx="1">
                  <c:v>11.1</c:v>
                </c:pt>
                <c:pt idx="2">
                  <c:v>11</c:v>
                </c:pt>
                <c:pt idx="3">
                  <c:v>10.9</c:v>
                </c:pt>
                <c:pt idx="4">
                  <c:v>11.3</c:v>
                </c:pt>
                <c:pt idx="5">
                  <c:v>11.2</c:v>
                </c:pt>
              </c:numCache>
            </c:numRef>
          </c:val>
          <c:smooth val="0"/>
          <c:extLst>
            <c:ext xmlns:c16="http://schemas.microsoft.com/office/drawing/2014/chart" uri="{C3380CC4-5D6E-409C-BE32-E72D297353CC}">
              <c16:uniqueId val="{00000001-CACF-4155-91BD-B93B1ED584DF}"/>
            </c:ext>
          </c:extLst>
        </c:ser>
        <c:ser>
          <c:idx val="2"/>
          <c:order val="2"/>
          <c:tx>
            <c:strRef>
              <c:f>Hoja1!$D$1</c:f>
              <c:strCache>
                <c:ptCount val="1"/>
                <c:pt idx="0">
                  <c:v>Rural</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spPr>
              <a:noFill/>
              <a:ln>
                <a:noFill/>
              </a:ln>
              <a:effectLst/>
            </c:spPr>
            <c:txPr>
              <a:bodyPr rot="0" vert="horz"/>
              <a:lstStyle/>
              <a:p>
                <a:pPr>
                  <a:defRPr/>
                </a:pPr>
                <a:endParaRPr lang="es-419"/>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Hoja1!$A$2:$A$7</c:f>
              <c:numCache>
                <c:formatCode>General</c:formatCode>
                <c:ptCount val="6"/>
                <c:pt idx="0">
                  <c:v>2011</c:v>
                </c:pt>
                <c:pt idx="1">
                  <c:v>2012</c:v>
                </c:pt>
                <c:pt idx="2">
                  <c:v>2013</c:v>
                </c:pt>
                <c:pt idx="3">
                  <c:v>2014</c:v>
                </c:pt>
                <c:pt idx="4">
                  <c:v>2015</c:v>
                </c:pt>
                <c:pt idx="5">
                  <c:v>2016</c:v>
                </c:pt>
              </c:numCache>
            </c:numRef>
          </c:cat>
          <c:val>
            <c:numRef>
              <c:f>Hoja1!$D$2:$D$7</c:f>
              <c:numCache>
                <c:formatCode>General</c:formatCode>
                <c:ptCount val="6"/>
                <c:pt idx="0">
                  <c:v>6.1</c:v>
                </c:pt>
                <c:pt idx="1">
                  <c:v>6.2</c:v>
                </c:pt>
                <c:pt idx="2">
                  <c:v>6.9</c:v>
                </c:pt>
                <c:pt idx="3">
                  <c:v>7.4</c:v>
                </c:pt>
                <c:pt idx="4">
                  <c:v>7.5</c:v>
                </c:pt>
                <c:pt idx="5">
                  <c:v>7.7</c:v>
                </c:pt>
              </c:numCache>
            </c:numRef>
          </c:val>
          <c:smooth val="0"/>
          <c:extLst>
            <c:ext xmlns:c16="http://schemas.microsoft.com/office/drawing/2014/chart" uri="{C3380CC4-5D6E-409C-BE32-E72D297353CC}">
              <c16:uniqueId val="{00000002-CACF-4155-91BD-B93B1ED584DF}"/>
            </c:ext>
          </c:extLst>
        </c:ser>
        <c:dLbls>
          <c:dLblPos val="b"/>
          <c:showLegendKey val="0"/>
          <c:showVal val="1"/>
          <c:showCatName val="0"/>
          <c:showSerName val="0"/>
          <c:showPercent val="0"/>
          <c:showBubbleSize val="0"/>
        </c:dLbls>
        <c:marker val="1"/>
        <c:smooth val="0"/>
        <c:axId val="196760704"/>
        <c:axId val="196762624"/>
      </c:lineChart>
      <c:catAx>
        <c:axId val="196760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419"/>
          </a:p>
        </c:txPr>
        <c:crossAx val="196762624"/>
        <c:crosses val="autoZero"/>
        <c:auto val="1"/>
        <c:lblAlgn val="ctr"/>
        <c:lblOffset val="100"/>
        <c:noMultiLvlLbl val="0"/>
      </c:catAx>
      <c:valAx>
        <c:axId val="196762624"/>
        <c:scaling>
          <c:orientation val="minMax"/>
        </c:scaling>
        <c:delete val="0"/>
        <c:axPos val="l"/>
        <c:majorGridlines>
          <c:spPr>
            <a:ln w="9525" cap="flat" cmpd="sng" algn="ctr">
              <a:solidFill>
                <a:schemeClr val="tx1">
                  <a:lumMod val="15000"/>
                  <a:lumOff val="85000"/>
                </a:schemeClr>
              </a:solidFill>
              <a:round/>
            </a:ln>
            <a:effectLst/>
          </c:spPr>
        </c:majorGridlines>
        <c:minorGridlines>
          <c:spPr>
            <a:ln>
              <a:solidFill>
                <a:schemeClr val="tx1">
                  <a:lumMod val="5000"/>
                  <a:lumOff val="95000"/>
                </a:schemeClr>
              </a:solidFill>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vert="horz"/>
          <a:lstStyle/>
          <a:p>
            <a:pPr>
              <a:defRPr/>
            </a:pPr>
            <a:endParaRPr lang="es-419"/>
          </a:p>
        </c:txPr>
        <c:crossAx val="196760704"/>
        <c:crosses val="autoZero"/>
        <c:crossBetween val="between"/>
      </c:valAx>
      <c:spPr>
        <a:noFill/>
        <a:ln>
          <a:noFill/>
        </a:ln>
        <a:effectLst/>
      </c:spPr>
    </c:plotArea>
    <c:legend>
      <c:legendPos val="b"/>
      <c:overlay val="0"/>
      <c:spPr>
        <a:noFill/>
        <a:ln>
          <a:noFill/>
        </a:ln>
        <a:effectLst/>
      </c:spPr>
      <c:txPr>
        <a:bodyPr rot="0" vert="horz"/>
        <a:lstStyle/>
        <a:p>
          <a:pPr>
            <a:defRPr/>
          </a:pPr>
          <a:endParaRPr lang="es-419"/>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solidFill>
            <a:schemeClr val="tx1"/>
          </a:solidFill>
        </a:defRPr>
      </a:pPr>
      <a:endParaRPr lang="es-419"/>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Valor del IDH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vert="horz"/>
              <a:lstStyle/>
              <a:p>
                <a:pPr>
                  <a:defRPr/>
                </a:pPr>
                <a:endParaRPr lang="es-419"/>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pt idx="0">
                  <c:v>2011</c:v>
                </c:pt>
                <c:pt idx="1">
                  <c:v>2012</c:v>
                </c:pt>
                <c:pt idx="2">
                  <c:v>2013</c:v>
                </c:pt>
                <c:pt idx="3">
                  <c:v>2014</c:v>
                </c:pt>
                <c:pt idx="4">
                  <c:v>2015</c:v>
                </c:pt>
              </c:numCache>
            </c:numRef>
          </c:cat>
          <c:val>
            <c:numRef>
              <c:f>Hoja1!$B$2:$B$7</c:f>
              <c:numCache>
                <c:formatCode>General</c:formatCode>
                <c:ptCount val="6"/>
                <c:pt idx="0">
                  <c:v>0.71699999999999997</c:v>
                </c:pt>
                <c:pt idx="1">
                  <c:v>0.72499999999999998</c:v>
                </c:pt>
                <c:pt idx="2">
                  <c:v>0.73699999999999999</c:v>
                </c:pt>
                <c:pt idx="3">
                  <c:v>0.73899999999999999</c:v>
                </c:pt>
                <c:pt idx="4">
                  <c:v>0.73899999999999999</c:v>
                </c:pt>
              </c:numCache>
            </c:numRef>
          </c:val>
          <c:smooth val="0"/>
          <c:extLst>
            <c:ext xmlns:c16="http://schemas.microsoft.com/office/drawing/2014/chart" uri="{C3380CC4-5D6E-409C-BE32-E72D297353CC}">
              <c16:uniqueId val="{00000000-C065-4D3A-8979-6ED06F8E990A}"/>
            </c:ext>
          </c:extLst>
        </c:ser>
        <c:dLbls>
          <c:dLblPos val="t"/>
          <c:showLegendKey val="0"/>
          <c:showVal val="1"/>
          <c:showCatName val="0"/>
          <c:showSerName val="0"/>
          <c:showPercent val="0"/>
          <c:showBubbleSize val="0"/>
        </c:dLbls>
        <c:marker val="1"/>
        <c:smooth val="0"/>
        <c:axId val="198714496"/>
        <c:axId val="198754304"/>
      </c:lineChart>
      <c:catAx>
        <c:axId val="1987144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419"/>
          </a:p>
        </c:txPr>
        <c:crossAx val="198754304"/>
        <c:crosses val="autoZero"/>
        <c:auto val="1"/>
        <c:lblAlgn val="ctr"/>
        <c:lblOffset val="100"/>
        <c:noMultiLvlLbl val="0"/>
      </c:catAx>
      <c:valAx>
        <c:axId val="19875430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vert="horz"/>
          <a:lstStyle/>
          <a:p>
            <a:pPr>
              <a:defRPr/>
            </a:pPr>
            <a:endParaRPr lang="es-419"/>
          </a:p>
        </c:txPr>
        <c:crossAx val="198714496"/>
        <c:crosses val="autoZero"/>
        <c:crossBetween val="between"/>
      </c:valAx>
      <c:spPr>
        <a:noFill/>
        <a:ln>
          <a:noFill/>
        </a:ln>
        <a:effectLst/>
      </c:spPr>
    </c:plotArea>
    <c:legend>
      <c:legendPos val="b"/>
      <c:overlay val="0"/>
      <c:spPr>
        <a:noFill/>
        <a:ln>
          <a:noFill/>
        </a:ln>
        <a:effectLst/>
      </c:spPr>
      <c:txPr>
        <a:bodyPr rot="0" vert="horz"/>
        <a:lstStyle/>
        <a:p>
          <a:pPr>
            <a:defRPr/>
          </a:pPr>
          <a:endParaRPr lang="es-419"/>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chemeClr val="tx1"/>
          </a:solidFill>
        </a:defRPr>
      </a:pPr>
      <a:endParaRPr lang="es-419"/>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Banco Mundial- año base 2010</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Hoja1!$A$2:$A$7</c:f>
              <c:numCache>
                <c:formatCode>General</c:formatCode>
                <c:ptCount val="6"/>
                <c:pt idx="0">
                  <c:v>2011</c:v>
                </c:pt>
                <c:pt idx="1">
                  <c:v>2012</c:v>
                </c:pt>
                <c:pt idx="2">
                  <c:v>2013</c:v>
                </c:pt>
                <c:pt idx="3">
                  <c:v>2014</c:v>
                </c:pt>
                <c:pt idx="4">
                  <c:v>2015</c:v>
                </c:pt>
                <c:pt idx="5">
                  <c:v>2016</c:v>
                </c:pt>
              </c:numCache>
            </c:numRef>
          </c:cat>
          <c:val>
            <c:numRef>
              <c:f>Hoja1!$B$2:$B$7</c:f>
              <c:numCache>
                <c:formatCode>0.00%</c:formatCode>
                <c:ptCount val="6"/>
                <c:pt idx="0">
                  <c:v>7.868E-2</c:v>
                </c:pt>
                <c:pt idx="1">
                  <c:v>5.6419999999999998E-2</c:v>
                </c:pt>
                <c:pt idx="2">
                  <c:v>4.947E-2</c:v>
                </c:pt>
                <c:pt idx="3">
                  <c:v>3.993E-2</c:v>
                </c:pt>
                <c:pt idx="4">
                  <c:v>1.58E-3</c:v>
                </c:pt>
                <c:pt idx="5">
                  <c:v>-1.4670000000000001E-2</c:v>
                </c:pt>
              </c:numCache>
            </c:numRef>
          </c:val>
          <c:smooth val="0"/>
          <c:extLst>
            <c:ext xmlns:c16="http://schemas.microsoft.com/office/drawing/2014/chart" uri="{C3380CC4-5D6E-409C-BE32-E72D297353CC}">
              <c16:uniqueId val="{00000000-043E-4A5D-B8AC-A05833D04A54}"/>
            </c:ext>
          </c:extLst>
        </c:ser>
        <c:ser>
          <c:idx val="1"/>
          <c:order val="1"/>
          <c:tx>
            <c:strRef>
              <c:f>Hoja1!$C$1</c:f>
              <c:strCache>
                <c:ptCount val="1"/>
                <c:pt idx="0">
                  <c:v>BCE - año base 2007</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Hoja1!$A$2:$A$7</c:f>
              <c:numCache>
                <c:formatCode>General</c:formatCode>
                <c:ptCount val="6"/>
                <c:pt idx="0">
                  <c:v>2011</c:v>
                </c:pt>
                <c:pt idx="1">
                  <c:v>2012</c:v>
                </c:pt>
                <c:pt idx="2">
                  <c:v>2013</c:v>
                </c:pt>
                <c:pt idx="3">
                  <c:v>2014</c:v>
                </c:pt>
                <c:pt idx="4">
                  <c:v>2015</c:v>
                </c:pt>
                <c:pt idx="5">
                  <c:v>2016</c:v>
                </c:pt>
              </c:numCache>
            </c:numRef>
          </c:cat>
          <c:val>
            <c:numRef>
              <c:f>Hoja1!$C$2:$C$7</c:f>
              <c:numCache>
                <c:formatCode>0.00%</c:formatCode>
                <c:ptCount val="6"/>
                <c:pt idx="0">
                  <c:v>7.9799999999999996E-2</c:v>
                </c:pt>
                <c:pt idx="1">
                  <c:v>5.0999999999999997E-2</c:v>
                </c:pt>
                <c:pt idx="2">
                  <c:v>4.5999999999999999E-2</c:v>
                </c:pt>
                <c:pt idx="3">
                  <c:v>3.6999999999999998E-2</c:v>
                </c:pt>
                <c:pt idx="4">
                  <c:v>2E-3</c:v>
                </c:pt>
                <c:pt idx="5">
                  <c:v>-1.4999999999999999E-2</c:v>
                </c:pt>
              </c:numCache>
            </c:numRef>
          </c:val>
          <c:smooth val="0"/>
          <c:extLst>
            <c:ext xmlns:c16="http://schemas.microsoft.com/office/drawing/2014/chart" uri="{C3380CC4-5D6E-409C-BE32-E72D297353CC}">
              <c16:uniqueId val="{00000001-043E-4A5D-B8AC-A05833D04A54}"/>
            </c:ext>
          </c:extLst>
        </c:ser>
        <c:dLbls>
          <c:showLegendKey val="0"/>
          <c:showVal val="0"/>
          <c:showCatName val="0"/>
          <c:showSerName val="0"/>
          <c:showPercent val="0"/>
          <c:showBubbleSize val="0"/>
        </c:dLbls>
        <c:marker val="1"/>
        <c:smooth val="0"/>
        <c:axId val="201581312"/>
        <c:axId val="201583232"/>
      </c:lineChart>
      <c:catAx>
        <c:axId val="2015813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419"/>
          </a:p>
        </c:txPr>
        <c:crossAx val="201583232"/>
        <c:crosses val="autoZero"/>
        <c:auto val="1"/>
        <c:lblAlgn val="ctr"/>
        <c:lblOffset val="100"/>
        <c:noMultiLvlLbl val="0"/>
      </c:catAx>
      <c:valAx>
        <c:axId val="2015832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a:solidFill>
                <a:schemeClr val="tx1">
                  <a:lumMod val="5000"/>
                  <a:lumOff val="95000"/>
                </a:schemeClr>
              </a:solidFill>
            </a:ln>
            <a:effectLst/>
          </c:spPr>
        </c:minorGridlines>
        <c:numFmt formatCode="0.00%" sourceLinked="1"/>
        <c:majorTickMark val="none"/>
        <c:minorTickMark val="none"/>
        <c:tickLblPos val="nextTo"/>
        <c:spPr>
          <a:noFill/>
          <a:ln w="9525" cap="flat" cmpd="sng" algn="ctr">
            <a:solidFill>
              <a:schemeClr val="dk1">
                <a:lumMod val="15000"/>
                <a:lumOff val="85000"/>
              </a:schemeClr>
            </a:solidFill>
            <a:round/>
          </a:ln>
          <a:effectLst/>
        </c:spPr>
        <c:txPr>
          <a:bodyPr rot="-60000000" vert="horz"/>
          <a:lstStyle/>
          <a:p>
            <a:pPr>
              <a:defRPr/>
            </a:pPr>
            <a:endParaRPr lang="es-419"/>
          </a:p>
        </c:txPr>
        <c:crossAx val="201581312"/>
        <c:crosses val="autoZero"/>
        <c:crossBetween val="between"/>
      </c:valAx>
      <c:dTable>
        <c:showHorzBorder val="1"/>
        <c:showVertBorder val="1"/>
        <c:showOutline val="1"/>
        <c:showKeys val="1"/>
        <c:spPr>
          <a:noFill/>
          <a:ln w="9525">
            <a:solidFill>
              <a:schemeClr val="tx1">
                <a:lumMod val="15000"/>
                <a:lumOff val="85000"/>
              </a:schemeClr>
            </a:solidFill>
          </a:ln>
          <a:effectLst/>
        </c:spPr>
      </c:dTable>
      <c:spPr>
        <a:noFill/>
        <a:ln>
          <a:noFill/>
        </a:ln>
        <a:effectLst/>
      </c:spPr>
    </c:plotArea>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solidFill>
            <a:schemeClr val="tx1"/>
          </a:solidFill>
        </a:defRPr>
      </a:pPr>
      <a:endParaRPr lang="es-419"/>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Importación global CIF</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vert="horz"/>
              <a:lstStyle/>
              <a:p>
                <a:pPr>
                  <a:defRPr/>
                </a:pPr>
                <a:endParaRPr lang="es-419"/>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pt idx="0">
                  <c:v>2011</c:v>
                </c:pt>
                <c:pt idx="1">
                  <c:v>2012</c:v>
                </c:pt>
                <c:pt idx="2">
                  <c:v>2013</c:v>
                </c:pt>
                <c:pt idx="3">
                  <c:v>2014</c:v>
                </c:pt>
                <c:pt idx="4">
                  <c:v>2015</c:v>
                </c:pt>
                <c:pt idx="5">
                  <c:v>2016</c:v>
                </c:pt>
              </c:numCache>
            </c:numRef>
          </c:cat>
          <c:val>
            <c:numRef>
              <c:f>Hoja1!$B$2:$B$7</c:f>
              <c:numCache>
                <c:formatCode>#,##0</c:formatCode>
                <c:ptCount val="6"/>
                <c:pt idx="0">
                  <c:v>24285.432000000001</c:v>
                </c:pt>
                <c:pt idx="1">
                  <c:v>25303.557000000001</c:v>
                </c:pt>
                <c:pt idx="2">
                  <c:v>27063.812000000002</c:v>
                </c:pt>
                <c:pt idx="3">
                  <c:v>27516</c:v>
                </c:pt>
                <c:pt idx="4">
                  <c:v>21387</c:v>
                </c:pt>
                <c:pt idx="5">
                  <c:v>16189</c:v>
                </c:pt>
              </c:numCache>
            </c:numRef>
          </c:val>
          <c:smooth val="0"/>
          <c:extLst>
            <c:ext xmlns:c16="http://schemas.microsoft.com/office/drawing/2014/chart" uri="{C3380CC4-5D6E-409C-BE32-E72D297353CC}">
              <c16:uniqueId val="{00000000-B97D-4C56-984E-E76BA7D2E4FF}"/>
            </c:ext>
          </c:extLst>
        </c:ser>
        <c:dLbls>
          <c:dLblPos val="t"/>
          <c:showLegendKey val="0"/>
          <c:showVal val="1"/>
          <c:showCatName val="0"/>
          <c:showSerName val="0"/>
          <c:showPercent val="0"/>
          <c:showBubbleSize val="0"/>
        </c:dLbls>
        <c:marker val="1"/>
        <c:smooth val="0"/>
        <c:axId val="206698368"/>
        <c:axId val="212646528"/>
      </c:lineChart>
      <c:catAx>
        <c:axId val="2066983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419"/>
          </a:p>
        </c:txPr>
        <c:crossAx val="212646528"/>
        <c:crosses val="autoZero"/>
        <c:auto val="1"/>
        <c:lblAlgn val="ctr"/>
        <c:lblOffset val="100"/>
        <c:noMultiLvlLbl val="0"/>
      </c:catAx>
      <c:valAx>
        <c:axId val="21264652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vert="horz"/>
              <a:lstStyle/>
              <a:p>
                <a:pPr>
                  <a:defRPr/>
                </a:pPr>
                <a:r>
                  <a:rPr lang="x-none"/>
                  <a:t>Millones de dólares</a:t>
                </a:r>
              </a:p>
            </c:rich>
          </c:tx>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s-419"/>
          </a:p>
        </c:txPr>
        <c:crossAx val="206698368"/>
        <c:crosses val="autoZero"/>
        <c:crossBetween val="between"/>
      </c:valAx>
      <c:spPr>
        <a:noFill/>
        <a:ln>
          <a:noFill/>
        </a:ln>
        <a:effectLst/>
      </c:spPr>
    </c:plotArea>
    <c:legend>
      <c:legendPos val="b"/>
      <c:overlay val="0"/>
      <c:spPr>
        <a:noFill/>
        <a:ln>
          <a:noFill/>
        </a:ln>
        <a:effectLst/>
      </c:spPr>
      <c:txPr>
        <a:bodyPr rot="0" vert="horz"/>
        <a:lstStyle/>
        <a:p>
          <a:pPr>
            <a:defRPr/>
          </a:pPr>
          <a:endParaRPr lang="es-419"/>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3CDCAC-9E7F-47CC-9539-EAA48ECE4238}" type="doc">
      <dgm:prSet loTypeId="urn:microsoft.com/office/officeart/2005/8/layout/bProcess3" loCatId="process" qsTypeId="urn:microsoft.com/office/officeart/2005/8/quickstyle/simple3" qsCatId="simple" csTypeId="urn:microsoft.com/office/officeart/2005/8/colors/colorful4" csCatId="colorful" phldr="1"/>
      <dgm:spPr/>
      <dgm:t>
        <a:bodyPr/>
        <a:lstStyle/>
        <a:p>
          <a:endParaRPr lang="es-ES"/>
        </a:p>
      </dgm:t>
    </dgm:pt>
    <dgm:pt modelId="{3B59D79E-99FC-4584-B4ED-18E063C013AB}">
      <dgm:prSet phldrT="[Texto]" custT="1"/>
      <dgm:spPr/>
      <dgm:t>
        <a:bodyPr/>
        <a:lstStyle/>
        <a:p>
          <a:r>
            <a:rPr lang="es-ES" sz="1300" dirty="0">
              <a:latin typeface="Times New Roman" panose="02020603050405020304" pitchFamily="18" charset="0"/>
              <a:cs typeface="Times New Roman" panose="02020603050405020304" pitchFamily="18" charset="0"/>
            </a:rPr>
            <a:t>Originalmente llamado </a:t>
          </a:r>
          <a:r>
            <a:rPr lang="es-ES" sz="1300" dirty="0" err="1">
              <a:latin typeface="Times New Roman" panose="02020603050405020304" pitchFamily="18" charset="0"/>
              <a:cs typeface="Times New Roman" panose="02020603050405020304" pitchFamily="18" charset="0"/>
            </a:rPr>
            <a:t>Machachi</a:t>
          </a:r>
          <a:r>
            <a:rPr lang="es-ES" sz="1300" dirty="0">
              <a:latin typeface="Times New Roman" panose="02020603050405020304" pitchFamily="18" charset="0"/>
              <a:cs typeface="Times New Roman" panose="02020603050405020304" pitchFamily="18" charset="0"/>
            </a:rPr>
            <a:t>, en</a:t>
          </a:r>
          <a:r>
            <a:rPr lang="es-EC" sz="1300" dirty="0">
              <a:latin typeface="Times New Roman" panose="02020603050405020304" pitchFamily="18" charset="0"/>
              <a:cs typeface="Times New Roman" panose="02020603050405020304" pitchFamily="18" charset="0"/>
            </a:rPr>
            <a:t> julio de 1883 se fundó como cantón Mejía, en memoria del quiteño José Mejía </a:t>
          </a:r>
          <a:r>
            <a:rPr lang="es-EC" sz="1300" dirty="0" err="1">
              <a:latin typeface="Times New Roman" panose="02020603050405020304" pitchFamily="18" charset="0"/>
              <a:cs typeface="Times New Roman" panose="02020603050405020304" pitchFamily="18" charset="0"/>
            </a:rPr>
            <a:t>Lequerica</a:t>
          </a:r>
          <a:r>
            <a:rPr lang="es-EC" sz="1300" dirty="0">
              <a:latin typeface="Times New Roman" panose="02020603050405020304" pitchFamily="18" charset="0"/>
              <a:cs typeface="Times New Roman" panose="02020603050405020304" pitchFamily="18" charset="0"/>
            </a:rPr>
            <a:t> </a:t>
          </a:r>
          <a:r>
            <a:rPr lang="es-EC" sz="1300" dirty="0" err="1">
              <a:latin typeface="Times New Roman" panose="02020603050405020304" pitchFamily="18" charset="0"/>
              <a:cs typeface="Times New Roman" panose="02020603050405020304" pitchFamily="18" charset="0"/>
            </a:rPr>
            <a:t>Barrotieta</a:t>
          </a:r>
          <a:r>
            <a:rPr lang="es-EC" sz="1300" dirty="0">
              <a:latin typeface="Times New Roman" panose="02020603050405020304" pitchFamily="18" charset="0"/>
              <a:cs typeface="Times New Roman" panose="02020603050405020304" pitchFamily="18" charset="0"/>
            </a:rPr>
            <a:t>.</a:t>
          </a:r>
          <a:endParaRPr lang="es-ES" sz="1300" dirty="0">
            <a:latin typeface="Times New Roman" panose="02020603050405020304" pitchFamily="18" charset="0"/>
            <a:cs typeface="Times New Roman" panose="02020603050405020304" pitchFamily="18" charset="0"/>
          </a:endParaRPr>
        </a:p>
      </dgm:t>
    </dgm:pt>
    <dgm:pt modelId="{DFC03508-0532-47EB-9BC8-531E89A41539}" type="parTrans" cxnId="{56AB50AB-3BF1-404A-96B9-D64C3B5B055B}">
      <dgm:prSet/>
      <dgm:spPr/>
      <dgm:t>
        <a:bodyPr/>
        <a:lstStyle/>
        <a:p>
          <a:endParaRPr lang="es-ES"/>
        </a:p>
      </dgm:t>
    </dgm:pt>
    <dgm:pt modelId="{B2568F39-C2C5-4880-81BF-E99D0BB41A4A}" type="sibTrans" cxnId="{56AB50AB-3BF1-404A-96B9-D64C3B5B055B}">
      <dgm:prSet/>
      <dgm:spPr/>
      <dgm:t>
        <a:bodyPr/>
        <a:lstStyle/>
        <a:p>
          <a:endParaRPr lang="es-ES"/>
        </a:p>
      </dgm:t>
    </dgm:pt>
    <dgm:pt modelId="{EBC723AE-ADA2-44FC-A39D-24CBD6CCA62A}">
      <dgm:prSet phldrT="[Texto]" custT="1"/>
      <dgm:spPr/>
      <dgm:t>
        <a:bodyPr/>
        <a:lstStyle/>
        <a:p>
          <a:r>
            <a:rPr lang="es-ES" sz="1300" dirty="0">
              <a:latin typeface="Times New Roman" panose="02020603050405020304" pitchFamily="18" charset="0"/>
              <a:cs typeface="Times New Roman" panose="02020603050405020304" pitchFamily="18" charset="0"/>
            </a:rPr>
            <a:t>El cantón Mejía cuenta con suelos fértiles que facilitan las actividades al sector agrícola y ganadero.</a:t>
          </a:r>
        </a:p>
      </dgm:t>
    </dgm:pt>
    <dgm:pt modelId="{90595EB9-210D-450B-BF67-1165F27EF8B2}" type="parTrans" cxnId="{15511195-86AD-4482-B73E-67BAD7857CBE}">
      <dgm:prSet/>
      <dgm:spPr/>
      <dgm:t>
        <a:bodyPr/>
        <a:lstStyle/>
        <a:p>
          <a:endParaRPr lang="es-ES"/>
        </a:p>
      </dgm:t>
    </dgm:pt>
    <dgm:pt modelId="{4B83845F-80AF-44A3-A99A-10250ABDDA6E}" type="sibTrans" cxnId="{15511195-86AD-4482-B73E-67BAD7857CBE}">
      <dgm:prSet/>
      <dgm:spPr/>
      <dgm:t>
        <a:bodyPr/>
        <a:lstStyle/>
        <a:p>
          <a:endParaRPr lang="es-ES"/>
        </a:p>
      </dgm:t>
    </dgm:pt>
    <dgm:pt modelId="{FBD27266-1EEA-43F3-A520-8670D68C138E}">
      <dgm:prSet phldrT="[Texto]" custT="1"/>
      <dgm:spPr/>
      <dgm:t>
        <a:bodyPr/>
        <a:lstStyle/>
        <a:p>
          <a:r>
            <a:rPr lang="es-ES" sz="1300" dirty="0">
              <a:latin typeface="Times New Roman" panose="02020603050405020304" pitchFamily="18" charset="0"/>
              <a:cs typeface="Times New Roman" panose="02020603050405020304" pitchFamily="18" charset="0"/>
            </a:rPr>
            <a:t>Límites:</a:t>
          </a:r>
          <a:br>
            <a:rPr lang="es-ES" sz="1300" dirty="0">
              <a:latin typeface="Times New Roman" panose="02020603050405020304" pitchFamily="18" charset="0"/>
              <a:cs typeface="Times New Roman" panose="02020603050405020304" pitchFamily="18" charset="0"/>
            </a:rPr>
          </a:br>
          <a:r>
            <a:rPr lang="es-ES" sz="1300" dirty="0">
              <a:latin typeface="Times New Roman" panose="02020603050405020304" pitchFamily="18" charset="0"/>
              <a:cs typeface="Times New Roman" panose="02020603050405020304" pitchFamily="18" charset="0"/>
            </a:rPr>
            <a:t>Al sur con la provincia de Cotopaxi</a:t>
          </a:r>
          <a:br>
            <a:rPr lang="es-ES" sz="1300" dirty="0">
              <a:latin typeface="Times New Roman" panose="02020603050405020304" pitchFamily="18" charset="0"/>
              <a:cs typeface="Times New Roman" panose="02020603050405020304" pitchFamily="18" charset="0"/>
            </a:rPr>
          </a:br>
          <a:r>
            <a:rPr lang="es-ES" sz="1300" dirty="0">
              <a:latin typeface="Times New Roman" panose="02020603050405020304" pitchFamily="18" charset="0"/>
              <a:cs typeface="Times New Roman" panose="02020603050405020304" pitchFamily="18" charset="0"/>
            </a:rPr>
            <a:t>Al norte con el cantón Rumiñahui y Santo Domingo</a:t>
          </a:r>
          <a:br>
            <a:rPr lang="es-ES" sz="1300" dirty="0">
              <a:latin typeface="Times New Roman" panose="02020603050405020304" pitchFamily="18" charset="0"/>
              <a:cs typeface="Times New Roman" panose="02020603050405020304" pitchFamily="18" charset="0"/>
            </a:rPr>
          </a:br>
          <a:r>
            <a:rPr lang="es-ES" sz="1300" dirty="0">
              <a:latin typeface="Times New Roman" panose="02020603050405020304" pitchFamily="18" charset="0"/>
              <a:cs typeface="Times New Roman" panose="02020603050405020304" pitchFamily="18" charset="0"/>
            </a:rPr>
            <a:t>Al este con la provincia de Napo</a:t>
          </a:r>
          <a:br>
            <a:rPr lang="es-ES" sz="1300" dirty="0">
              <a:latin typeface="Times New Roman" panose="02020603050405020304" pitchFamily="18" charset="0"/>
              <a:cs typeface="Times New Roman" panose="02020603050405020304" pitchFamily="18" charset="0"/>
            </a:rPr>
          </a:br>
          <a:r>
            <a:rPr lang="es-ES" sz="1300" dirty="0">
              <a:latin typeface="Times New Roman" panose="02020603050405020304" pitchFamily="18" charset="0"/>
              <a:cs typeface="Times New Roman" panose="02020603050405020304" pitchFamily="18" charset="0"/>
            </a:rPr>
            <a:t>Al </a:t>
          </a:r>
          <a:r>
            <a:rPr lang="es-EC" sz="1300" dirty="0">
              <a:latin typeface="Times New Roman" panose="02020603050405020304" pitchFamily="18" charset="0"/>
              <a:cs typeface="Times New Roman" panose="02020603050405020304" pitchFamily="18" charset="0"/>
            </a:rPr>
            <a:t>oeste con la provincia de Cotopaxi y cantón Santo Domingo.</a:t>
          </a:r>
          <a:r>
            <a:rPr lang="es-ES" sz="1300" dirty="0">
              <a:latin typeface="Times New Roman" panose="02020603050405020304" pitchFamily="18" charset="0"/>
              <a:cs typeface="Times New Roman" panose="02020603050405020304" pitchFamily="18" charset="0"/>
            </a:rPr>
            <a:t> </a:t>
          </a:r>
        </a:p>
      </dgm:t>
    </dgm:pt>
    <dgm:pt modelId="{92A9A45D-7AA9-4D1E-A775-23EEFB9B7E01}" type="parTrans" cxnId="{375CF78F-2C2C-4149-B4F4-7D233C5AEFD8}">
      <dgm:prSet/>
      <dgm:spPr/>
      <dgm:t>
        <a:bodyPr/>
        <a:lstStyle/>
        <a:p>
          <a:endParaRPr lang="es-ES"/>
        </a:p>
      </dgm:t>
    </dgm:pt>
    <dgm:pt modelId="{FB383F92-3C6A-46E1-956A-933630D0FA12}" type="sibTrans" cxnId="{375CF78F-2C2C-4149-B4F4-7D233C5AEFD8}">
      <dgm:prSet/>
      <dgm:spPr/>
      <dgm:t>
        <a:bodyPr/>
        <a:lstStyle/>
        <a:p>
          <a:endParaRPr lang="es-ES"/>
        </a:p>
      </dgm:t>
    </dgm:pt>
    <dgm:pt modelId="{1837FA21-3101-4D52-892D-4313D4BBFB0B}">
      <dgm:prSet phldrT="[Texto]" custT="1"/>
      <dgm:spPr/>
      <dgm:t>
        <a:bodyPr/>
        <a:lstStyle/>
        <a:p>
          <a:r>
            <a:rPr lang="es-ES" sz="1300" dirty="0">
              <a:latin typeface="Times New Roman" panose="02020603050405020304" pitchFamily="18" charset="0"/>
              <a:cs typeface="Times New Roman" panose="02020603050405020304" pitchFamily="18" charset="0"/>
            </a:rPr>
            <a:t>Sus principales parroquias son: </a:t>
          </a:r>
          <a:r>
            <a:rPr lang="es-ES" sz="1300" dirty="0" err="1">
              <a:latin typeface="Times New Roman" panose="02020603050405020304" pitchFamily="18" charset="0"/>
              <a:cs typeface="Times New Roman" panose="02020603050405020304" pitchFamily="18" charset="0"/>
            </a:rPr>
            <a:t>Alóag</a:t>
          </a:r>
          <a:r>
            <a:rPr lang="es-ES" sz="1300" dirty="0">
              <a:latin typeface="Times New Roman" panose="02020603050405020304" pitchFamily="18" charset="0"/>
              <a:cs typeface="Times New Roman" panose="02020603050405020304" pitchFamily="18" charset="0"/>
            </a:rPr>
            <a:t>, </a:t>
          </a:r>
          <a:r>
            <a:rPr lang="es-ES" sz="1300" dirty="0" err="1">
              <a:latin typeface="Times New Roman" panose="02020603050405020304" pitchFamily="18" charset="0"/>
              <a:cs typeface="Times New Roman" panose="02020603050405020304" pitchFamily="18" charset="0"/>
            </a:rPr>
            <a:t>Aloasi</a:t>
          </a:r>
          <a:r>
            <a:rPr lang="es-ES" sz="1300" dirty="0">
              <a:latin typeface="Times New Roman" panose="02020603050405020304" pitchFamily="18" charset="0"/>
              <a:cs typeface="Times New Roman" panose="02020603050405020304" pitchFamily="18" charset="0"/>
            </a:rPr>
            <a:t>, Manuel Cornejo Astorga (</a:t>
          </a:r>
          <a:r>
            <a:rPr lang="es-ES" sz="1300" dirty="0" err="1">
              <a:latin typeface="Times New Roman" panose="02020603050405020304" pitchFamily="18" charset="0"/>
              <a:cs typeface="Times New Roman" panose="02020603050405020304" pitchFamily="18" charset="0"/>
            </a:rPr>
            <a:t>Tandapi</a:t>
          </a:r>
          <a:r>
            <a:rPr lang="es-ES" sz="1300" dirty="0">
              <a:latin typeface="Times New Roman" panose="02020603050405020304" pitchFamily="18" charset="0"/>
              <a:cs typeface="Times New Roman" panose="02020603050405020304" pitchFamily="18" charset="0"/>
            </a:rPr>
            <a:t>), </a:t>
          </a:r>
          <a:r>
            <a:rPr lang="es-ES" sz="1300" dirty="0" err="1">
              <a:latin typeface="Times New Roman" panose="02020603050405020304" pitchFamily="18" charset="0"/>
              <a:cs typeface="Times New Roman" panose="02020603050405020304" pitchFamily="18" charset="0"/>
            </a:rPr>
            <a:t>Cutuglagua</a:t>
          </a:r>
          <a:r>
            <a:rPr lang="es-ES" sz="1300" dirty="0">
              <a:latin typeface="Times New Roman" panose="02020603050405020304" pitchFamily="18" charset="0"/>
              <a:cs typeface="Times New Roman" panose="02020603050405020304" pitchFamily="18" charset="0"/>
            </a:rPr>
            <a:t>, </a:t>
          </a:r>
          <a:r>
            <a:rPr lang="es-ES" sz="1300" dirty="0" err="1">
              <a:latin typeface="Times New Roman" panose="02020603050405020304" pitchFamily="18" charset="0"/>
              <a:cs typeface="Times New Roman" panose="02020603050405020304" pitchFamily="18" charset="0"/>
            </a:rPr>
            <a:t>Chaupi</a:t>
          </a:r>
          <a:r>
            <a:rPr lang="es-ES" sz="1300" dirty="0">
              <a:latin typeface="Times New Roman" panose="02020603050405020304" pitchFamily="18" charset="0"/>
              <a:cs typeface="Times New Roman" panose="02020603050405020304" pitchFamily="18" charset="0"/>
            </a:rPr>
            <a:t>, Tambillo, </a:t>
          </a:r>
          <a:r>
            <a:rPr lang="es-ES" sz="1300" dirty="0" err="1">
              <a:latin typeface="Times New Roman" panose="02020603050405020304" pitchFamily="18" charset="0"/>
              <a:cs typeface="Times New Roman" panose="02020603050405020304" pitchFamily="18" charset="0"/>
            </a:rPr>
            <a:t>Uyumbicho</a:t>
          </a:r>
          <a:r>
            <a:rPr lang="es-ES" sz="1300" dirty="0">
              <a:latin typeface="Times New Roman" panose="02020603050405020304" pitchFamily="18" charset="0"/>
              <a:cs typeface="Times New Roman" panose="02020603050405020304" pitchFamily="18" charset="0"/>
            </a:rPr>
            <a:t>.</a:t>
          </a:r>
        </a:p>
      </dgm:t>
    </dgm:pt>
    <dgm:pt modelId="{E726C3A4-E96E-429B-8F16-14176A0819FB}" type="parTrans" cxnId="{F3577AE2-48E6-4D0A-B399-E0B27C908240}">
      <dgm:prSet/>
      <dgm:spPr/>
      <dgm:t>
        <a:bodyPr/>
        <a:lstStyle/>
        <a:p>
          <a:endParaRPr lang="es-ES"/>
        </a:p>
      </dgm:t>
    </dgm:pt>
    <dgm:pt modelId="{DAD7F406-DF73-473F-901E-5620434D6FB2}" type="sibTrans" cxnId="{F3577AE2-48E6-4D0A-B399-E0B27C908240}">
      <dgm:prSet/>
      <dgm:spPr/>
      <dgm:t>
        <a:bodyPr/>
        <a:lstStyle/>
        <a:p>
          <a:endParaRPr lang="es-ES"/>
        </a:p>
      </dgm:t>
    </dgm:pt>
    <dgm:pt modelId="{8D76E528-6E52-4B01-BE7D-9B1C26181CFD}" type="pres">
      <dgm:prSet presAssocID="{BD3CDCAC-9E7F-47CC-9539-EAA48ECE4238}" presName="Name0" presStyleCnt="0">
        <dgm:presLayoutVars>
          <dgm:dir/>
          <dgm:resizeHandles val="exact"/>
        </dgm:presLayoutVars>
      </dgm:prSet>
      <dgm:spPr/>
    </dgm:pt>
    <dgm:pt modelId="{6FAAA4F4-9C3B-4898-BCE9-ECB0ADB20C0B}" type="pres">
      <dgm:prSet presAssocID="{3B59D79E-99FC-4584-B4ED-18E063C013AB}" presName="node" presStyleLbl="node1" presStyleIdx="0" presStyleCnt="4" custScaleY="163635">
        <dgm:presLayoutVars>
          <dgm:bulletEnabled val="1"/>
        </dgm:presLayoutVars>
      </dgm:prSet>
      <dgm:spPr/>
    </dgm:pt>
    <dgm:pt modelId="{15CA8B9C-475D-4DA7-8EE8-3811C948176A}" type="pres">
      <dgm:prSet presAssocID="{B2568F39-C2C5-4880-81BF-E99D0BB41A4A}" presName="sibTrans" presStyleLbl="sibTrans1D1" presStyleIdx="0" presStyleCnt="3"/>
      <dgm:spPr/>
    </dgm:pt>
    <dgm:pt modelId="{4B39D7D4-7F2C-4BD7-B15C-97CE6AF08576}" type="pres">
      <dgm:prSet presAssocID="{B2568F39-C2C5-4880-81BF-E99D0BB41A4A}" presName="connectorText" presStyleLbl="sibTrans1D1" presStyleIdx="0" presStyleCnt="3"/>
      <dgm:spPr/>
    </dgm:pt>
    <dgm:pt modelId="{71FA5E6B-8356-40BE-92A2-E3C901AA15F2}" type="pres">
      <dgm:prSet presAssocID="{EBC723AE-ADA2-44FC-A39D-24CBD6CCA62A}" presName="node" presStyleLbl="node1" presStyleIdx="1" presStyleCnt="4" custScaleY="163635">
        <dgm:presLayoutVars>
          <dgm:bulletEnabled val="1"/>
        </dgm:presLayoutVars>
      </dgm:prSet>
      <dgm:spPr/>
    </dgm:pt>
    <dgm:pt modelId="{2D33926D-A10A-4685-8BF8-5E5E86B48025}" type="pres">
      <dgm:prSet presAssocID="{4B83845F-80AF-44A3-A99A-10250ABDDA6E}" presName="sibTrans" presStyleLbl="sibTrans1D1" presStyleIdx="1" presStyleCnt="3"/>
      <dgm:spPr/>
    </dgm:pt>
    <dgm:pt modelId="{72E6C03A-B901-487A-9D5D-3267BB21CFB7}" type="pres">
      <dgm:prSet presAssocID="{4B83845F-80AF-44A3-A99A-10250ABDDA6E}" presName="connectorText" presStyleLbl="sibTrans1D1" presStyleIdx="1" presStyleCnt="3"/>
      <dgm:spPr/>
    </dgm:pt>
    <dgm:pt modelId="{6A0D280E-7695-408C-B7B2-6C7B981B4051}" type="pres">
      <dgm:prSet presAssocID="{FBD27266-1EEA-43F3-A520-8670D68C138E}" presName="node" presStyleLbl="node1" presStyleIdx="2" presStyleCnt="4" custScaleY="163635">
        <dgm:presLayoutVars>
          <dgm:bulletEnabled val="1"/>
        </dgm:presLayoutVars>
      </dgm:prSet>
      <dgm:spPr/>
    </dgm:pt>
    <dgm:pt modelId="{320D97A4-E076-42DD-B31A-920B137A6AEA}" type="pres">
      <dgm:prSet presAssocID="{FB383F92-3C6A-46E1-956A-933630D0FA12}" presName="sibTrans" presStyleLbl="sibTrans1D1" presStyleIdx="2" presStyleCnt="3"/>
      <dgm:spPr/>
    </dgm:pt>
    <dgm:pt modelId="{8502380D-E491-4F85-822A-F5534D9655C3}" type="pres">
      <dgm:prSet presAssocID="{FB383F92-3C6A-46E1-956A-933630D0FA12}" presName="connectorText" presStyleLbl="sibTrans1D1" presStyleIdx="2" presStyleCnt="3"/>
      <dgm:spPr/>
    </dgm:pt>
    <dgm:pt modelId="{8BD436AC-7EEC-4895-8C1E-027FCFA054AA}" type="pres">
      <dgm:prSet presAssocID="{1837FA21-3101-4D52-892D-4313D4BBFB0B}" presName="node" presStyleLbl="node1" presStyleIdx="3" presStyleCnt="4" custScaleY="163635">
        <dgm:presLayoutVars>
          <dgm:bulletEnabled val="1"/>
        </dgm:presLayoutVars>
      </dgm:prSet>
      <dgm:spPr/>
    </dgm:pt>
  </dgm:ptLst>
  <dgm:cxnLst>
    <dgm:cxn modelId="{9E2A1A12-03FA-46F6-BE9B-E4EFCB8D744E}" type="presOf" srcId="{FB383F92-3C6A-46E1-956A-933630D0FA12}" destId="{320D97A4-E076-42DD-B31A-920B137A6AEA}" srcOrd="0" destOrd="0" presId="urn:microsoft.com/office/officeart/2005/8/layout/bProcess3"/>
    <dgm:cxn modelId="{01340B23-420A-493C-B344-2431EB7B76B8}" type="presOf" srcId="{B2568F39-C2C5-4880-81BF-E99D0BB41A4A}" destId="{15CA8B9C-475D-4DA7-8EE8-3811C948176A}" srcOrd="0" destOrd="0" presId="urn:microsoft.com/office/officeart/2005/8/layout/bProcess3"/>
    <dgm:cxn modelId="{F322865C-5CD7-4518-96A6-3F8E449895BF}" type="presOf" srcId="{4B83845F-80AF-44A3-A99A-10250ABDDA6E}" destId="{72E6C03A-B901-487A-9D5D-3267BB21CFB7}" srcOrd="1" destOrd="0" presId="urn:microsoft.com/office/officeart/2005/8/layout/bProcess3"/>
    <dgm:cxn modelId="{31D99E63-A2F8-420F-A860-7627C8907777}" type="presOf" srcId="{EBC723AE-ADA2-44FC-A39D-24CBD6CCA62A}" destId="{71FA5E6B-8356-40BE-92A2-E3C901AA15F2}" srcOrd="0" destOrd="0" presId="urn:microsoft.com/office/officeart/2005/8/layout/bProcess3"/>
    <dgm:cxn modelId="{25938371-5A5C-4DE9-A17F-368786AEC4CF}" type="presOf" srcId="{B2568F39-C2C5-4880-81BF-E99D0BB41A4A}" destId="{4B39D7D4-7F2C-4BD7-B15C-97CE6AF08576}" srcOrd="1" destOrd="0" presId="urn:microsoft.com/office/officeart/2005/8/layout/bProcess3"/>
    <dgm:cxn modelId="{375CF78F-2C2C-4149-B4F4-7D233C5AEFD8}" srcId="{BD3CDCAC-9E7F-47CC-9539-EAA48ECE4238}" destId="{FBD27266-1EEA-43F3-A520-8670D68C138E}" srcOrd="2" destOrd="0" parTransId="{92A9A45D-7AA9-4D1E-A775-23EEFB9B7E01}" sibTransId="{FB383F92-3C6A-46E1-956A-933630D0FA12}"/>
    <dgm:cxn modelId="{89BC8294-B874-4030-A30A-FC37873DE911}" type="presOf" srcId="{FB383F92-3C6A-46E1-956A-933630D0FA12}" destId="{8502380D-E491-4F85-822A-F5534D9655C3}" srcOrd="1" destOrd="0" presId="urn:microsoft.com/office/officeart/2005/8/layout/bProcess3"/>
    <dgm:cxn modelId="{15511195-86AD-4482-B73E-67BAD7857CBE}" srcId="{BD3CDCAC-9E7F-47CC-9539-EAA48ECE4238}" destId="{EBC723AE-ADA2-44FC-A39D-24CBD6CCA62A}" srcOrd="1" destOrd="0" parTransId="{90595EB9-210D-450B-BF67-1165F27EF8B2}" sibTransId="{4B83845F-80AF-44A3-A99A-10250ABDDA6E}"/>
    <dgm:cxn modelId="{56AB50AB-3BF1-404A-96B9-D64C3B5B055B}" srcId="{BD3CDCAC-9E7F-47CC-9539-EAA48ECE4238}" destId="{3B59D79E-99FC-4584-B4ED-18E063C013AB}" srcOrd="0" destOrd="0" parTransId="{DFC03508-0532-47EB-9BC8-531E89A41539}" sibTransId="{B2568F39-C2C5-4880-81BF-E99D0BB41A4A}"/>
    <dgm:cxn modelId="{5EC42EBA-806E-4EF4-9A8D-1330DBF73047}" type="presOf" srcId="{1837FA21-3101-4D52-892D-4313D4BBFB0B}" destId="{8BD436AC-7EEC-4895-8C1E-027FCFA054AA}" srcOrd="0" destOrd="0" presId="urn:microsoft.com/office/officeart/2005/8/layout/bProcess3"/>
    <dgm:cxn modelId="{7118A1C3-C26E-46F2-A7E2-CD21E9CF227F}" type="presOf" srcId="{FBD27266-1EEA-43F3-A520-8670D68C138E}" destId="{6A0D280E-7695-408C-B7B2-6C7B981B4051}" srcOrd="0" destOrd="0" presId="urn:microsoft.com/office/officeart/2005/8/layout/bProcess3"/>
    <dgm:cxn modelId="{C299F9CE-1503-40AD-9D8F-6D24760A4FA9}" type="presOf" srcId="{3B59D79E-99FC-4584-B4ED-18E063C013AB}" destId="{6FAAA4F4-9C3B-4898-BCE9-ECB0ADB20C0B}" srcOrd="0" destOrd="0" presId="urn:microsoft.com/office/officeart/2005/8/layout/bProcess3"/>
    <dgm:cxn modelId="{C39CFADA-D841-46DD-B668-49E63C16686E}" type="presOf" srcId="{BD3CDCAC-9E7F-47CC-9539-EAA48ECE4238}" destId="{8D76E528-6E52-4B01-BE7D-9B1C26181CFD}" srcOrd="0" destOrd="0" presId="urn:microsoft.com/office/officeart/2005/8/layout/bProcess3"/>
    <dgm:cxn modelId="{F3577AE2-48E6-4D0A-B399-E0B27C908240}" srcId="{BD3CDCAC-9E7F-47CC-9539-EAA48ECE4238}" destId="{1837FA21-3101-4D52-892D-4313D4BBFB0B}" srcOrd="3" destOrd="0" parTransId="{E726C3A4-E96E-429B-8F16-14176A0819FB}" sibTransId="{DAD7F406-DF73-473F-901E-5620434D6FB2}"/>
    <dgm:cxn modelId="{B56A02FA-4B58-4F47-82EF-1C0C7A785D4F}" type="presOf" srcId="{4B83845F-80AF-44A3-A99A-10250ABDDA6E}" destId="{2D33926D-A10A-4685-8BF8-5E5E86B48025}" srcOrd="0" destOrd="0" presId="urn:microsoft.com/office/officeart/2005/8/layout/bProcess3"/>
    <dgm:cxn modelId="{0A6C8407-A3C5-4497-B24E-D77A58FB39E0}" type="presParOf" srcId="{8D76E528-6E52-4B01-BE7D-9B1C26181CFD}" destId="{6FAAA4F4-9C3B-4898-BCE9-ECB0ADB20C0B}" srcOrd="0" destOrd="0" presId="urn:microsoft.com/office/officeart/2005/8/layout/bProcess3"/>
    <dgm:cxn modelId="{B2BFC09D-D47D-4995-972A-96BAA340E9DB}" type="presParOf" srcId="{8D76E528-6E52-4B01-BE7D-9B1C26181CFD}" destId="{15CA8B9C-475D-4DA7-8EE8-3811C948176A}" srcOrd="1" destOrd="0" presId="urn:microsoft.com/office/officeart/2005/8/layout/bProcess3"/>
    <dgm:cxn modelId="{07F4037B-1C91-4BDA-929C-4B95BEA7F96D}" type="presParOf" srcId="{15CA8B9C-475D-4DA7-8EE8-3811C948176A}" destId="{4B39D7D4-7F2C-4BD7-B15C-97CE6AF08576}" srcOrd="0" destOrd="0" presId="urn:microsoft.com/office/officeart/2005/8/layout/bProcess3"/>
    <dgm:cxn modelId="{C1EC84EA-6935-4CD6-B660-16134E971C3C}" type="presParOf" srcId="{8D76E528-6E52-4B01-BE7D-9B1C26181CFD}" destId="{71FA5E6B-8356-40BE-92A2-E3C901AA15F2}" srcOrd="2" destOrd="0" presId="urn:microsoft.com/office/officeart/2005/8/layout/bProcess3"/>
    <dgm:cxn modelId="{F16254D1-AB41-46AF-9886-26E867C703FB}" type="presParOf" srcId="{8D76E528-6E52-4B01-BE7D-9B1C26181CFD}" destId="{2D33926D-A10A-4685-8BF8-5E5E86B48025}" srcOrd="3" destOrd="0" presId="urn:microsoft.com/office/officeart/2005/8/layout/bProcess3"/>
    <dgm:cxn modelId="{8B8F5841-1A74-44B1-BD7D-8D709CF3C292}" type="presParOf" srcId="{2D33926D-A10A-4685-8BF8-5E5E86B48025}" destId="{72E6C03A-B901-487A-9D5D-3267BB21CFB7}" srcOrd="0" destOrd="0" presId="urn:microsoft.com/office/officeart/2005/8/layout/bProcess3"/>
    <dgm:cxn modelId="{2E4FDBDE-7C6E-4E84-AF17-3501A73D16C1}" type="presParOf" srcId="{8D76E528-6E52-4B01-BE7D-9B1C26181CFD}" destId="{6A0D280E-7695-408C-B7B2-6C7B981B4051}" srcOrd="4" destOrd="0" presId="urn:microsoft.com/office/officeart/2005/8/layout/bProcess3"/>
    <dgm:cxn modelId="{78ABA184-6C7A-48D8-A369-2C60E97631C4}" type="presParOf" srcId="{8D76E528-6E52-4B01-BE7D-9B1C26181CFD}" destId="{320D97A4-E076-42DD-B31A-920B137A6AEA}" srcOrd="5" destOrd="0" presId="urn:microsoft.com/office/officeart/2005/8/layout/bProcess3"/>
    <dgm:cxn modelId="{3A5FC422-A6D9-4FD6-8FEA-94A316C8780E}" type="presParOf" srcId="{320D97A4-E076-42DD-B31A-920B137A6AEA}" destId="{8502380D-E491-4F85-822A-F5534D9655C3}" srcOrd="0" destOrd="0" presId="urn:microsoft.com/office/officeart/2005/8/layout/bProcess3"/>
    <dgm:cxn modelId="{786847CF-871E-49B0-B52E-B0C551E52A29}" type="presParOf" srcId="{8D76E528-6E52-4B01-BE7D-9B1C26181CFD}" destId="{8BD436AC-7EEC-4895-8C1E-027FCFA054AA}" srcOrd="6"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F08161-0BDA-461D-A9C2-15AFD9783253}" type="doc">
      <dgm:prSet loTypeId="urn:microsoft.com/office/officeart/2005/8/layout/StepDownProcess" loCatId="process" qsTypeId="urn:microsoft.com/office/officeart/2005/8/quickstyle/simple3" qsCatId="simple" csTypeId="urn:microsoft.com/office/officeart/2005/8/colors/colorful4" csCatId="colorful" phldr="1"/>
      <dgm:spPr/>
      <dgm:t>
        <a:bodyPr/>
        <a:lstStyle/>
        <a:p>
          <a:endParaRPr lang="es-ES"/>
        </a:p>
      </dgm:t>
    </dgm:pt>
    <dgm:pt modelId="{F2E36D61-7205-4D53-A40B-E34D7E2DAFDE}">
      <dgm:prSet phldrT="[Texto]" custT="1"/>
      <dgm:spPr/>
      <dgm:t>
        <a:bodyPr/>
        <a:lstStyle/>
        <a:p>
          <a:pPr algn="just"/>
          <a:r>
            <a:rPr lang="es-ES" sz="1200" dirty="0"/>
            <a:t>La población pobre por NBI es del 58,3%, así mismo el 16.2% vive en condiciones de extrema pobreza. </a:t>
          </a:r>
        </a:p>
      </dgm:t>
    </dgm:pt>
    <dgm:pt modelId="{E3DD3CAB-CB1A-4BFA-BA1A-22D8DFC4DD5C}" type="parTrans" cxnId="{76245231-729D-4161-BECC-A3E25EFD09C5}">
      <dgm:prSet/>
      <dgm:spPr/>
      <dgm:t>
        <a:bodyPr/>
        <a:lstStyle/>
        <a:p>
          <a:endParaRPr lang="es-ES"/>
        </a:p>
      </dgm:t>
    </dgm:pt>
    <dgm:pt modelId="{59D85FE6-54FC-4021-B4F0-9F776C3BC17C}" type="sibTrans" cxnId="{76245231-729D-4161-BECC-A3E25EFD09C5}">
      <dgm:prSet/>
      <dgm:spPr/>
      <dgm:t>
        <a:bodyPr/>
        <a:lstStyle/>
        <a:p>
          <a:endParaRPr lang="es-ES"/>
        </a:p>
      </dgm:t>
    </dgm:pt>
    <dgm:pt modelId="{FED1CE1F-A841-40A2-B296-E2AA157BBC04}">
      <dgm:prSet phldrT="[Texto]" custT="1"/>
      <dgm:spPr/>
      <dgm:t>
        <a:bodyPr/>
        <a:lstStyle/>
        <a:p>
          <a:pPr algn="just"/>
          <a:r>
            <a:rPr lang="es-ES" sz="1200" dirty="0"/>
            <a:t>A nivel urbano la pobreza por NBI es del 26,3% y rural del 66,4%. </a:t>
          </a:r>
        </a:p>
      </dgm:t>
    </dgm:pt>
    <dgm:pt modelId="{73DA007C-E61A-4376-BEDC-58DECE1C2368}" type="parTrans" cxnId="{E1946E80-5546-4418-8101-AAC6961A2D28}">
      <dgm:prSet/>
      <dgm:spPr/>
      <dgm:t>
        <a:bodyPr/>
        <a:lstStyle/>
        <a:p>
          <a:endParaRPr lang="es-ES"/>
        </a:p>
      </dgm:t>
    </dgm:pt>
    <dgm:pt modelId="{F9672B78-4FEC-4AA6-9F0A-030E9A8AFFC1}" type="sibTrans" cxnId="{E1946E80-5546-4418-8101-AAC6961A2D28}">
      <dgm:prSet/>
      <dgm:spPr/>
      <dgm:t>
        <a:bodyPr/>
        <a:lstStyle/>
        <a:p>
          <a:endParaRPr lang="es-ES"/>
        </a:p>
      </dgm:t>
    </dgm:pt>
    <dgm:pt modelId="{3F703765-4290-43F6-BD18-D92D4E75E665}">
      <dgm:prSet phldrT="[Texto]" custT="1"/>
      <dgm:spPr/>
      <dgm:t>
        <a:bodyPr/>
        <a:lstStyle/>
        <a:p>
          <a:pPr algn="just"/>
          <a:r>
            <a:rPr lang="es-ES" sz="1200" dirty="0"/>
            <a:t>La parroquia más vulnerable es </a:t>
          </a:r>
          <a:r>
            <a:rPr lang="es-ES" sz="1200" dirty="0" err="1"/>
            <a:t>Cutuglagua</a:t>
          </a:r>
          <a:r>
            <a:rPr lang="es-ES" sz="1200" dirty="0"/>
            <a:t> con un nivel de pobreza por NBI del 87,9% y  extrema pobreza del 27,2% seguido por la parroquia Manuel Cornejo Astorga con un índice de pobreza por NBI de 83,5% y de extrema pobreza del 27,70%. </a:t>
          </a:r>
        </a:p>
      </dgm:t>
    </dgm:pt>
    <dgm:pt modelId="{70C5577D-1021-43B7-BD05-A52722387638}" type="parTrans" cxnId="{ADD29ABE-3B27-43E2-9B3C-4F0821596930}">
      <dgm:prSet/>
      <dgm:spPr/>
      <dgm:t>
        <a:bodyPr/>
        <a:lstStyle/>
        <a:p>
          <a:endParaRPr lang="es-ES"/>
        </a:p>
      </dgm:t>
    </dgm:pt>
    <dgm:pt modelId="{3A439862-EC37-41F9-B1F5-A99F5A814B1B}" type="sibTrans" cxnId="{ADD29ABE-3B27-43E2-9B3C-4F0821596930}">
      <dgm:prSet/>
      <dgm:spPr/>
      <dgm:t>
        <a:bodyPr/>
        <a:lstStyle/>
        <a:p>
          <a:endParaRPr lang="es-ES"/>
        </a:p>
      </dgm:t>
    </dgm:pt>
    <dgm:pt modelId="{D3EA816B-FF09-458D-9C53-74AC62C93799}" type="pres">
      <dgm:prSet presAssocID="{DEF08161-0BDA-461D-A9C2-15AFD9783253}" presName="rootnode" presStyleCnt="0">
        <dgm:presLayoutVars>
          <dgm:chMax/>
          <dgm:chPref/>
          <dgm:dir/>
          <dgm:animLvl val="lvl"/>
        </dgm:presLayoutVars>
      </dgm:prSet>
      <dgm:spPr/>
    </dgm:pt>
    <dgm:pt modelId="{2D5C78A2-6970-4040-832D-5ECE57549DD9}" type="pres">
      <dgm:prSet presAssocID="{F2E36D61-7205-4D53-A40B-E34D7E2DAFDE}" presName="composite" presStyleCnt="0"/>
      <dgm:spPr/>
    </dgm:pt>
    <dgm:pt modelId="{F45481CD-8E31-4150-B375-3423BC2D4E7D}" type="pres">
      <dgm:prSet presAssocID="{F2E36D61-7205-4D53-A40B-E34D7E2DAFDE}" presName="bentUpArrow1" presStyleLbl="alignImgPlace1" presStyleIdx="0" presStyleCnt="2"/>
      <dgm:spPr/>
    </dgm:pt>
    <dgm:pt modelId="{E2115255-6E6A-42AE-85D6-C495EFDD1274}" type="pres">
      <dgm:prSet presAssocID="{F2E36D61-7205-4D53-A40B-E34D7E2DAFDE}" presName="ParentText" presStyleLbl="node1" presStyleIdx="0" presStyleCnt="3" custScaleX="143070">
        <dgm:presLayoutVars>
          <dgm:chMax val="1"/>
          <dgm:chPref val="1"/>
          <dgm:bulletEnabled val="1"/>
        </dgm:presLayoutVars>
      </dgm:prSet>
      <dgm:spPr/>
    </dgm:pt>
    <dgm:pt modelId="{0BC0E33F-908F-4154-A950-D41E2091864A}" type="pres">
      <dgm:prSet presAssocID="{F2E36D61-7205-4D53-A40B-E34D7E2DAFDE}" presName="ChildText" presStyleLbl="revTx" presStyleIdx="0" presStyleCnt="2">
        <dgm:presLayoutVars>
          <dgm:chMax val="0"/>
          <dgm:chPref val="0"/>
          <dgm:bulletEnabled val="1"/>
        </dgm:presLayoutVars>
      </dgm:prSet>
      <dgm:spPr/>
    </dgm:pt>
    <dgm:pt modelId="{232F84B1-38BA-4AE6-B0F8-6E3D5B79DE86}" type="pres">
      <dgm:prSet presAssocID="{59D85FE6-54FC-4021-B4F0-9F776C3BC17C}" presName="sibTrans" presStyleCnt="0"/>
      <dgm:spPr/>
    </dgm:pt>
    <dgm:pt modelId="{DF43D22D-1228-41AD-8946-EA14EC13CE3D}" type="pres">
      <dgm:prSet presAssocID="{FED1CE1F-A841-40A2-B296-E2AA157BBC04}" presName="composite" presStyleCnt="0"/>
      <dgm:spPr/>
    </dgm:pt>
    <dgm:pt modelId="{6F4E66A7-1525-4819-964F-9A45A7B30E1C}" type="pres">
      <dgm:prSet presAssocID="{FED1CE1F-A841-40A2-B296-E2AA157BBC04}" presName="bentUpArrow1" presStyleLbl="alignImgPlace1" presStyleIdx="1" presStyleCnt="2"/>
      <dgm:spPr/>
    </dgm:pt>
    <dgm:pt modelId="{98A64611-072C-41A0-99C0-8DF374A26E20}" type="pres">
      <dgm:prSet presAssocID="{FED1CE1F-A841-40A2-B296-E2AA157BBC04}" presName="ParentText" presStyleLbl="node1" presStyleIdx="1" presStyleCnt="3" custScaleX="143070">
        <dgm:presLayoutVars>
          <dgm:chMax val="1"/>
          <dgm:chPref val="1"/>
          <dgm:bulletEnabled val="1"/>
        </dgm:presLayoutVars>
      </dgm:prSet>
      <dgm:spPr/>
    </dgm:pt>
    <dgm:pt modelId="{66C6DDB7-F8EA-4549-AED3-65AE7F616447}" type="pres">
      <dgm:prSet presAssocID="{FED1CE1F-A841-40A2-B296-E2AA157BBC04}" presName="ChildText" presStyleLbl="revTx" presStyleIdx="1" presStyleCnt="2">
        <dgm:presLayoutVars>
          <dgm:chMax val="0"/>
          <dgm:chPref val="0"/>
          <dgm:bulletEnabled val="1"/>
        </dgm:presLayoutVars>
      </dgm:prSet>
      <dgm:spPr/>
    </dgm:pt>
    <dgm:pt modelId="{CA24B455-8EC3-4216-81A5-0663837466D3}" type="pres">
      <dgm:prSet presAssocID="{F9672B78-4FEC-4AA6-9F0A-030E9A8AFFC1}" presName="sibTrans" presStyleCnt="0"/>
      <dgm:spPr/>
    </dgm:pt>
    <dgm:pt modelId="{4979847C-D144-48F0-BFA1-EFE75F0E4778}" type="pres">
      <dgm:prSet presAssocID="{3F703765-4290-43F6-BD18-D92D4E75E665}" presName="composite" presStyleCnt="0"/>
      <dgm:spPr/>
    </dgm:pt>
    <dgm:pt modelId="{20B65B1E-3754-48E8-BF30-525E6508F8F0}" type="pres">
      <dgm:prSet presAssocID="{3F703765-4290-43F6-BD18-D92D4E75E665}" presName="ParentText" presStyleLbl="node1" presStyleIdx="2" presStyleCnt="3" custScaleX="143070">
        <dgm:presLayoutVars>
          <dgm:chMax val="1"/>
          <dgm:chPref val="1"/>
          <dgm:bulletEnabled val="1"/>
        </dgm:presLayoutVars>
      </dgm:prSet>
      <dgm:spPr/>
    </dgm:pt>
  </dgm:ptLst>
  <dgm:cxnLst>
    <dgm:cxn modelId="{151C2508-72EB-4DDA-A185-FFE320BD0053}" type="presOf" srcId="{F2E36D61-7205-4D53-A40B-E34D7E2DAFDE}" destId="{E2115255-6E6A-42AE-85D6-C495EFDD1274}" srcOrd="0" destOrd="0" presId="urn:microsoft.com/office/officeart/2005/8/layout/StepDownProcess"/>
    <dgm:cxn modelId="{76245231-729D-4161-BECC-A3E25EFD09C5}" srcId="{DEF08161-0BDA-461D-A9C2-15AFD9783253}" destId="{F2E36D61-7205-4D53-A40B-E34D7E2DAFDE}" srcOrd="0" destOrd="0" parTransId="{E3DD3CAB-CB1A-4BFA-BA1A-22D8DFC4DD5C}" sibTransId="{59D85FE6-54FC-4021-B4F0-9F776C3BC17C}"/>
    <dgm:cxn modelId="{006F566E-1A67-4AB3-B703-AB87430A8820}" type="presOf" srcId="{DEF08161-0BDA-461D-A9C2-15AFD9783253}" destId="{D3EA816B-FF09-458D-9C53-74AC62C93799}" srcOrd="0" destOrd="0" presId="urn:microsoft.com/office/officeart/2005/8/layout/StepDownProcess"/>
    <dgm:cxn modelId="{42BFD76F-0813-4370-974D-EDDBB44BA2C1}" type="presOf" srcId="{FED1CE1F-A841-40A2-B296-E2AA157BBC04}" destId="{98A64611-072C-41A0-99C0-8DF374A26E20}" srcOrd="0" destOrd="0" presId="urn:microsoft.com/office/officeart/2005/8/layout/StepDownProcess"/>
    <dgm:cxn modelId="{0DEA0773-8293-4B80-BA6C-E9F9DA2B34F2}" type="presOf" srcId="{3F703765-4290-43F6-BD18-D92D4E75E665}" destId="{20B65B1E-3754-48E8-BF30-525E6508F8F0}" srcOrd="0" destOrd="0" presId="urn:microsoft.com/office/officeart/2005/8/layout/StepDownProcess"/>
    <dgm:cxn modelId="{E1946E80-5546-4418-8101-AAC6961A2D28}" srcId="{DEF08161-0BDA-461D-A9C2-15AFD9783253}" destId="{FED1CE1F-A841-40A2-B296-E2AA157BBC04}" srcOrd="1" destOrd="0" parTransId="{73DA007C-E61A-4376-BEDC-58DECE1C2368}" sibTransId="{F9672B78-4FEC-4AA6-9F0A-030E9A8AFFC1}"/>
    <dgm:cxn modelId="{ADD29ABE-3B27-43E2-9B3C-4F0821596930}" srcId="{DEF08161-0BDA-461D-A9C2-15AFD9783253}" destId="{3F703765-4290-43F6-BD18-D92D4E75E665}" srcOrd="2" destOrd="0" parTransId="{70C5577D-1021-43B7-BD05-A52722387638}" sibTransId="{3A439862-EC37-41F9-B1F5-A99F5A814B1B}"/>
    <dgm:cxn modelId="{6508CE80-47AA-43EB-82FB-D260C9E3DFA5}" type="presParOf" srcId="{D3EA816B-FF09-458D-9C53-74AC62C93799}" destId="{2D5C78A2-6970-4040-832D-5ECE57549DD9}" srcOrd="0" destOrd="0" presId="urn:microsoft.com/office/officeart/2005/8/layout/StepDownProcess"/>
    <dgm:cxn modelId="{57DB74F4-452F-4FDC-9D24-5BD850BF3B43}" type="presParOf" srcId="{2D5C78A2-6970-4040-832D-5ECE57549DD9}" destId="{F45481CD-8E31-4150-B375-3423BC2D4E7D}" srcOrd="0" destOrd="0" presId="urn:microsoft.com/office/officeart/2005/8/layout/StepDownProcess"/>
    <dgm:cxn modelId="{C0D4B631-28C0-4EB5-9EE3-1B5CADAB0A3C}" type="presParOf" srcId="{2D5C78A2-6970-4040-832D-5ECE57549DD9}" destId="{E2115255-6E6A-42AE-85D6-C495EFDD1274}" srcOrd="1" destOrd="0" presId="urn:microsoft.com/office/officeart/2005/8/layout/StepDownProcess"/>
    <dgm:cxn modelId="{A294F435-94F9-4904-A24B-125CD2AB9C48}" type="presParOf" srcId="{2D5C78A2-6970-4040-832D-5ECE57549DD9}" destId="{0BC0E33F-908F-4154-A950-D41E2091864A}" srcOrd="2" destOrd="0" presId="urn:microsoft.com/office/officeart/2005/8/layout/StepDownProcess"/>
    <dgm:cxn modelId="{299D044E-38D7-495F-85CD-DB430BD67A08}" type="presParOf" srcId="{D3EA816B-FF09-458D-9C53-74AC62C93799}" destId="{232F84B1-38BA-4AE6-B0F8-6E3D5B79DE86}" srcOrd="1" destOrd="0" presId="urn:microsoft.com/office/officeart/2005/8/layout/StepDownProcess"/>
    <dgm:cxn modelId="{A8C1AB92-6B99-4A5D-8779-85567CD23007}" type="presParOf" srcId="{D3EA816B-FF09-458D-9C53-74AC62C93799}" destId="{DF43D22D-1228-41AD-8946-EA14EC13CE3D}" srcOrd="2" destOrd="0" presId="urn:microsoft.com/office/officeart/2005/8/layout/StepDownProcess"/>
    <dgm:cxn modelId="{ECA7E096-7533-4648-B04E-F6E4BC109858}" type="presParOf" srcId="{DF43D22D-1228-41AD-8946-EA14EC13CE3D}" destId="{6F4E66A7-1525-4819-964F-9A45A7B30E1C}" srcOrd="0" destOrd="0" presId="urn:microsoft.com/office/officeart/2005/8/layout/StepDownProcess"/>
    <dgm:cxn modelId="{89364381-1456-49ED-9DBD-2B25C45FEB8E}" type="presParOf" srcId="{DF43D22D-1228-41AD-8946-EA14EC13CE3D}" destId="{98A64611-072C-41A0-99C0-8DF374A26E20}" srcOrd="1" destOrd="0" presId="urn:microsoft.com/office/officeart/2005/8/layout/StepDownProcess"/>
    <dgm:cxn modelId="{42B50CAC-C3FB-45FD-B28F-5B3D3CD1EEC6}" type="presParOf" srcId="{DF43D22D-1228-41AD-8946-EA14EC13CE3D}" destId="{66C6DDB7-F8EA-4549-AED3-65AE7F616447}" srcOrd="2" destOrd="0" presId="urn:microsoft.com/office/officeart/2005/8/layout/StepDownProcess"/>
    <dgm:cxn modelId="{445CCE0F-B130-44B4-82FE-B79058C260FC}" type="presParOf" srcId="{D3EA816B-FF09-458D-9C53-74AC62C93799}" destId="{CA24B455-8EC3-4216-81A5-0663837466D3}" srcOrd="3" destOrd="0" presId="urn:microsoft.com/office/officeart/2005/8/layout/StepDownProcess"/>
    <dgm:cxn modelId="{F7D25168-C2EF-499B-BC99-C67E6FE32A3A}" type="presParOf" srcId="{D3EA816B-FF09-458D-9C53-74AC62C93799}" destId="{4979847C-D144-48F0-BFA1-EFE75F0E4778}" srcOrd="4" destOrd="0" presId="urn:microsoft.com/office/officeart/2005/8/layout/StepDownProcess"/>
    <dgm:cxn modelId="{14559E6F-AC2D-40D9-8571-93CC533FFBE8}" type="presParOf" srcId="{4979847C-D144-48F0-BFA1-EFE75F0E4778}" destId="{20B65B1E-3754-48E8-BF30-525E6508F8F0}"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8B6B86-C2A8-4EAE-B3FA-A65728F0F6A8}" type="doc">
      <dgm:prSet loTypeId="urn:microsoft.com/office/officeart/2009/3/layout/RandomtoResultProcess" loCatId="process" qsTypeId="urn:microsoft.com/office/officeart/2005/8/quickstyle/simple3" qsCatId="simple" csTypeId="urn:microsoft.com/office/officeart/2005/8/colors/colorful3" csCatId="colorful" phldr="1"/>
      <dgm:spPr/>
    </dgm:pt>
    <dgm:pt modelId="{04ABEDE6-4272-4442-9177-295E9BAF7985}">
      <dgm:prSet phldrT="[Texto]"/>
      <dgm:spPr/>
      <dgm:t>
        <a:bodyPr/>
        <a:lstStyle/>
        <a:p>
          <a:pPr algn="just"/>
          <a:r>
            <a:rPr lang="es-ES" dirty="0"/>
            <a:t>Los créditos otorgados de acuerdo con la Superintendencia de Bancos y la Superintendencia de Economía Popular y solidaria, destacan como uno de los sectores más financiados al de la ganadería, agricultura, pesca y silvicultura</a:t>
          </a:r>
        </a:p>
      </dgm:t>
    </dgm:pt>
    <dgm:pt modelId="{5EB33839-B978-4BEA-81B2-93FAA3283E86}" type="parTrans" cxnId="{AF3B426E-7B63-478B-A617-BCEEEC6F14B3}">
      <dgm:prSet/>
      <dgm:spPr/>
      <dgm:t>
        <a:bodyPr/>
        <a:lstStyle/>
        <a:p>
          <a:pPr algn="just"/>
          <a:endParaRPr lang="es-ES"/>
        </a:p>
      </dgm:t>
    </dgm:pt>
    <dgm:pt modelId="{96EFE6DB-CC0B-4F89-923F-38EA4CD56C23}" type="sibTrans" cxnId="{AF3B426E-7B63-478B-A617-BCEEEC6F14B3}">
      <dgm:prSet/>
      <dgm:spPr/>
      <dgm:t>
        <a:bodyPr/>
        <a:lstStyle/>
        <a:p>
          <a:pPr algn="just"/>
          <a:endParaRPr lang="es-ES"/>
        </a:p>
      </dgm:t>
    </dgm:pt>
    <dgm:pt modelId="{5950FD59-DA33-4C35-90DF-EDFCC801F20C}" type="pres">
      <dgm:prSet presAssocID="{728B6B86-C2A8-4EAE-B3FA-A65728F0F6A8}" presName="Name0" presStyleCnt="0">
        <dgm:presLayoutVars>
          <dgm:dir/>
          <dgm:animOne val="branch"/>
          <dgm:animLvl val="lvl"/>
        </dgm:presLayoutVars>
      </dgm:prSet>
      <dgm:spPr/>
    </dgm:pt>
    <dgm:pt modelId="{C69CBAC2-64F8-4095-849E-A2B2AB2DE855}" type="pres">
      <dgm:prSet presAssocID="{04ABEDE6-4272-4442-9177-295E9BAF7985}" presName="chaos" presStyleCnt="0"/>
      <dgm:spPr/>
    </dgm:pt>
    <dgm:pt modelId="{6B43894A-17BF-4091-B046-EF7D9607E450}" type="pres">
      <dgm:prSet presAssocID="{04ABEDE6-4272-4442-9177-295E9BAF7985}" presName="parTx1" presStyleLbl="revTx" presStyleIdx="0" presStyleCnt="1" custScaleX="83966"/>
      <dgm:spPr/>
    </dgm:pt>
    <dgm:pt modelId="{FA85854D-D0FA-407A-8A7E-88F491CD22CD}" type="pres">
      <dgm:prSet presAssocID="{04ABEDE6-4272-4442-9177-295E9BAF7985}" presName="c1" presStyleLbl="node1" presStyleIdx="0" presStyleCnt="18"/>
      <dgm:spPr/>
    </dgm:pt>
    <dgm:pt modelId="{9D72CCA6-5023-4DED-B4ED-F60ADAAD39E0}" type="pres">
      <dgm:prSet presAssocID="{04ABEDE6-4272-4442-9177-295E9BAF7985}" presName="c2" presStyleLbl="node1" presStyleIdx="1" presStyleCnt="18"/>
      <dgm:spPr/>
    </dgm:pt>
    <dgm:pt modelId="{CF0BD49F-103B-43BA-AF70-C48A61E15B8A}" type="pres">
      <dgm:prSet presAssocID="{04ABEDE6-4272-4442-9177-295E9BAF7985}" presName="c3" presStyleLbl="node1" presStyleIdx="2" presStyleCnt="18"/>
      <dgm:spPr/>
    </dgm:pt>
    <dgm:pt modelId="{C1BD4AC0-33B6-4F64-AF60-1F7B37182E2B}" type="pres">
      <dgm:prSet presAssocID="{04ABEDE6-4272-4442-9177-295E9BAF7985}" presName="c4" presStyleLbl="node1" presStyleIdx="3" presStyleCnt="18"/>
      <dgm:spPr/>
    </dgm:pt>
    <dgm:pt modelId="{26606602-5014-4FD2-84B7-8D1ABA337FF7}" type="pres">
      <dgm:prSet presAssocID="{04ABEDE6-4272-4442-9177-295E9BAF7985}" presName="c5" presStyleLbl="node1" presStyleIdx="4" presStyleCnt="18"/>
      <dgm:spPr/>
    </dgm:pt>
    <dgm:pt modelId="{A2CC04D7-D5AA-4474-9E7E-64423623AE97}" type="pres">
      <dgm:prSet presAssocID="{04ABEDE6-4272-4442-9177-295E9BAF7985}" presName="c6" presStyleLbl="node1" presStyleIdx="5" presStyleCnt="18"/>
      <dgm:spPr/>
    </dgm:pt>
    <dgm:pt modelId="{0A11DC0C-DBA5-467B-8413-9A507D38A745}" type="pres">
      <dgm:prSet presAssocID="{04ABEDE6-4272-4442-9177-295E9BAF7985}" presName="c7" presStyleLbl="node1" presStyleIdx="6" presStyleCnt="18"/>
      <dgm:spPr/>
    </dgm:pt>
    <dgm:pt modelId="{0371B4AB-69FD-4CC5-9F64-8CF8B885CDE5}" type="pres">
      <dgm:prSet presAssocID="{04ABEDE6-4272-4442-9177-295E9BAF7985}" presName="c8" presStyleLbl="node1" presStyleIdx="7" presStyleCnt="18"/>
      <dgm:spPr/>
    </dgm:pt>
    <dgm:pt modelId="{7C0FB585-3A4E-4733-8D5C-3F7AFF9AB561}" type="pres">
      <dgm:prSet presAssocID="{04ABEDE6-4272-4442-9177-295E9BAF7985}" presName="c9" presStyleLbl="node1" presStyleIdx="8" presStyleCnt="18"/>
      <dgm:spPr/>
    </dgm:pt>
    <dgm:pt modelId="{35B64C82-DAD5-4EA6-BF8B-D31402DC9473}" type="pres">
      <dgm:prSet presAssocID="{04ABEDE6-4272-4442-9177-295E9BAF7985}" presName="c10" presStyleLbl="node1" presStyleIdx="9" presStyleCnt="18"/>
      <dgm:spPr/>
    </dgm:pt>
    <dgm:pt modelId="{D40185F0-1CE3-40D1-8E30-CC056F6D2998}" type="pres">
      <dgm:prSet presAssocID="{04ABEDE6-4272-4442-9177-295E9BAF7985}" presName="c11" presStyleLbl="node1" presStyleIdx="10" presStyleCnt="18"/>
      <dgm:spPr/>
    </dgm:pt>
    <dgm:pt modelId="{596DF6AB-2EF7-4078-8BE2-6DF1FC5A821D}" type="pres">
      <dgm:prSet presAssocID="{04ABEDE6-4272-4442-9177-295E9BAF7985}" presName="c12" presStyleLbl="node1" presStyleIdx="11" presStyleCnt="18"/>
      <dgm:spPr/>
    </dgm:pt>
    <dgm:pt modelId="{2663BC60-A854-4EFB-A385-2CE019D21391}" type="pres">
      <dgm:prSet presAssocID="{04ABEDE6-4272-4442-9177-295E9BAF7985}" presName="c13" presStyleLbl="node1" presStyleIdx="12" presStyleCnt="18"/>
      <dgm:spPr/>
    </dgm:pt>
    <dgm:pt modelId="{C53C387C-0E13-42EC-99B3-86344C7532DD}" type="pres">
      <dgm:prSet presAssocID="{04ABEDE6-4272-4442-9177-295E9BAF7985}" presName="c14" presStyleLbl="node1" presStyleIdx="13" presStyleCnt="18"/>
      <dgm:spPr/>
    </dgm:pt>
    <dgm:pt modelId="{AA86F8ED-9913-4FF7-A937-A801F15D6852}" type="pres">
      <dgm:prSet presAssocID="{04ABEDE6-4272-4442-9177-295E9BAF7985}" presName="c15" presStyleLbl="node1" presStyleIdx="14" presStyleCnt="18"/>
      <dgm:spPr/>
    </dgm:pt>
    <dgm:pt modelId="{823B48FA-E34C-469F-A37E-B809CC079FA6}" type="pres">
      <dgm:prSet presAssocID="{04ABEDE6-4272-4442-9177-295E9BAF7985}" presName="c16" presStyleLbl="node1" presStyleIdx="15" presStyleCnt="18"/>
      <dgm:spPr/>
    </dgm:pt>
    <dgm:pt modelId="{78DE5992-E074-41D9-9FE9-051A65CB56B4}" type="pres">
      <dgm:prSet presAssocID="{04ABEDE6-4272-4442-9177-295E9BAF7985}" presName="c17" presStyleLbl="node1" presStyleIdx="16" presStyleCnt="18"/>
      <dgm:spPr/>
    </dgm:pt>
    <dgm:pt modelId="{DFB0493C-0793-4302-9E21-60A0E2A748A4}" type="pres">
      <dgm:prSet presAssocID="{04ABEDE6-4272-4442-9177-295E9BAF7985}" presName="c18" presStyleLbl="node1" presStyleIdx="17" presStyleCnt="18"/>
      <dgm:spPr/>
    </dgm:pt>
  </dgm:ptLst>
  <dgm:cxnLst>
    <dgm:cxn modelId="{AF3B426E-7B63-478B-A617-BCEEEC6F14B3}" srcId="{728B6B86-C2A8-4EAE-B3FA-A65728F0F6A8}" destId="{04ABEDE6-4272-4442-9177-295E9BAF7985}" srcOrd="0" destOrd="0" parTransId="{5EB33839-B978-4BEA-81B2-93FAA3283E86}" sibTransId="{96EFE6DB-CC0B-4F89-923F-38EA4CD56C23}"/>
    <dgm:cxn modelId="{9E587580-70E8-4526-92BB-1F7D54CEE808}" type="presOf" srcId="{04ABEDE6-4272-4442-9177-295E9BAF7985}" destId="{6B43894A-17BF-4091-B046-EF7D9607E450}" srcOrd="0" destOrd="0" presId="urn:microsoft.com/office/officeart/2009/3/layout/RandomtoResultProcess"/>
    <dgm:cxn modelId="{4AAF36AB-1E36-46BD-8264-58D3D50740C0}" type="presOf" srcId="{728B6B86-C2A8-4EAE-B3FA-A65728F0F6A8}" destId="{5950FD59-DA33-4C35-90DF-EDFCC801F20C}" srcOrd="0" destOrd="0" presId="urn:microsoft.com/office/officeart/2009/3/layout/RandomtoResultProcess"/>
    <dgm:cxn modelId="{44EC0E18-67BE-4854-B1D2-7055F1054235}" type="presParOf" srcId="{5950FD59-DA33-4C35-90DF-EDFCC801F20C}" destId="{C69CBAC2-64F8-4095-849E-A2B2AB2DE855}" srcOrd="0" destOrd="0" presId="urn:microsoft.com/office/officeart/2009/3/layout/RandomtoResultProcess"/>
    <dgm:cxn modelId="{0713EB01-34F9-4B28-8ECA-459EBFA7A2E0}" type="presParOf" srcId="{C69CBAC2-64F8-4095-849E-A2B2AB2DE855}" destId="{6B43894A-17BF-4091-B046-EF7D9607E450}" srcOrd="0" destOrd="0" presId="urn:microsoft.com/office/officeart/2009/3/layout/RandomtoResultProcess"/>
    <dgm:cxn modelId="{01749BB2-96A5-4EF1-A61A-800A17965A34}" type="presParOf" srcId="{C69CBAC2-64F8-4095-849E-A2B2AB2DE855}" destId="{FA85854D-D0FA-407A-8A7E-88F491CD22CD}" srcOrd="1" destOrd="0" presId="urn:microsoft.com/office/officeart/2009/3/layout/RandomtoResultProcess"/>
    <dgm:cxn modelId="{E0D34E84-370D-4E61-9C5E-D6F726306E02}" type="presParOf" srcId="{C69CBAC2-64F8-4095-849E-A2B2AB2DE855}" destId="{9D72CCA6-5023-4DED-B4ED-F60ADAAD39E0}" srcOrd="2" destOrd="0" presId="urn:microsoft.com/office/officeart/2009/3/layout/RandomtoResultProcess"/>
    <dgm:cxn modelId="{9E1CC784-6CF5-4589-AA80-BAB33FB0F78A}" type="presParOf" srcId="{C69CBAC2-64F8-4095-849E-A2B2AB2DE855}" destId="{CF0BD49F-103B-43BA-AF70-C48A61E15B8A}" srcOrd="3" destOrd="0" presId="urn:microsoft.com/office/officeart/2009/3/layout/RandomtoResultProcess"/>
    <dgm:cxn modelId="{DD373227-AD6C-4BC6-85CB-98F6D40D0D13}" type="presParOf" srcId="{C69CBAC2-64F8-4095-849E-A2B2AB2DE855}" destId="{C1BD4AC0-33B6-4F64-AF60-1F7B37182E2B}" srcOrd="4" destOrd="0" presId="urn:microsoft.com/office/officeart/2009/3/layout/RandomtoResultProcess"/>
    <dgm:cxn modelId="{8A5941AB-C09A-4357-84B8-2E6E4304A24E}" type="presParOf" srcId="{C69CBAC2-64F8-4095-849E-A2B2AB2DE855}" destId="{26606602-5014-4FD2-84B7-8D1ABA337FF7}" srcOrd="5" destOrd="0" presId="urn:microsoft.com/office/officeart/2009/3/layout/RandomtoResultProcess"/>
    <dgm:cxn modelId="{18034FB5-F524-46CF-A4D5-8E813A9F7FE1}" type="presParOf" srcId="{C69CBAC2-64F8-4095-849E-A2B2AB2DE855}" destId="{A2CC04D7-D5AA-4474-9E7E-64423623AE97}" srcOrd="6" destOrd="0" presId="urn:microsoft.com/office/officeart/2009/3/layout/RandomtoResultProcess"/>
    <dgm:cxn modelId="{F8E6408F-6CA7-4035-874F-98F5FA71673D}" type="presParOf" srcId="{C69CBAC2-64F8-4095-849E-A2B2AB2DE855}" destId="{0A11DC0C-DBA5-467B-8413-9A507D38A745}" srcOrd="7" destOrd="0" presId="urn:microsoft.com/office/officeart/2009/3/layout/RandomtoResultProcess"/>
    <dgm:cxn modelId="{C4C2A4EC-607F-4FF1-A7B7-92847D9FC67A}" type="presParOf" srcId="{C69CBAC2-64F8-4095-849E-A2B2AB2DE855}" destId="{0371B4AB-69FD-4CC5-9F64-8CF8B885CDE5}" srcOrd="8" destOrd="0" presId="urn:microsoft.com/office/officeart/2009/3/layout/RandomtoResultProcess"/>
    <dgm:cxn modelId="{F30AFFE2-2203-4B99-A2A9-D5D8881B0A7C}" type="presParOf" srcId="{C69CBAC2-64F8-4095-849E-A2B2AB2DE855}" destId="{7C0FB585-3A4E-4733-8D5C-3F7AFF9AB561}" srcOrd="9" destOrd="0" presId="urn:microsoft.com/office/officeart/2009/3/layout/RandomtoResultProcess"/>
    <dgm:cxn modelId="{64E8D129-C943-4E4B-BDA5-2B41EE184722}" type="presParOf" srcId="{C69CBAC2-64F8-4095-849E-A2B2AB2DE855}" destId="{35B64C82-DAD5-4EA6-BF8B-D31402DC9473}" srcOrd="10" destOrd="0" presId="urn:microsoft.com/office/officeart/2009/3/layout/RandomtoResultProcess"/>
    <dgm:cxn modelId="{028C37C6-4FF3-4FD1-A1E8-3486FC67EEC6}" type="presParOf" srcId="{C69CBAC2-64F8-4095-849E-A2B2AB2DE855}" destId="{D40185F0-1CE3-40D1-8E30-CC056F6D2998}" srcOrd="11" destOrd="0" presId="urn:microsoft.com/office/officeart/2009/3/layout/RandomtoResultProcess"/>
    <dgm:cxn modelId="{B2C05D32-7B9B-4FA8-87E3-5DF4BFC899C9}" type="presParOf" srcId="{C69CBAC2-64F8-4095-849E-A2B2AB2DE855}" destId="{596DF6AB-2EF7-4078-8BE2-6DF1FC5A821D}" srcOrd="12" destOrd="0" presId="urn:microsoft.com/office/officeart/2009/3/layout/RandomtoResultProcess"/>
    <dgm:cxn modelId="{8209E53B-FB52-4048-8D2C-479FB6367085}" type="presParOf" srcId="{C69CBAC2-64F8-4095-849E-A2B2AB2DE855}" destId="{2663BC60-A854-4EFB-A385-2CE019D21391}" srcOrd="13" destOrd="0" presId="urn:microsoft.com/office/officeart/2009/3/layout/RandomtoResultProcess"/>
    <dgm:cxn modelId="{C137C033-4C59-4758-91A1-A917C62CA80C}" type="presParOf" srcId="{C69CBAC2-64F8-4095-849E-A2B2AB2DE855}" destId="{C53C387C-0E13-42EC-99B3-86344C7532DD}" srcOrd="14" destOrd="0" presId="urn:microsoft.com/office/officeart/2009/3/layout/RandomtoResultProcess"/>
    <dgm:cxn modelId="{6EA5A116-A67E-497E-9D83-C8D23BBBFBEF}" type="presParOf" srcId="{C69CBAC2-64F8-4095-849E-A2B2AB2DE855}" destId="{AA86F8ED-9913-4FF7-A937-A801F15D6852}" srcOrd="15" destOrd="0" presId="urn:microsoft.com/office/officeart/2009/3/layout/RandomtoResultProcess"/>
    <dgm:cxn modelId="{4733E7A6-0747-4DA0-B840-9DE894F1A3A5}" type="presParOf" srcId="{C69CBAC2-64F8-4095-849E-A2B2AB2DE855}" destId="{823B48FA-E34C-469F-A37E-B809CC079FA6}" srcOrd="16" destOrd="0" presId="urn:microsoft.com/office/officeart/2009/3/layout/RandomtoResultProcess"/>
    <dgm:cxn modelId="{E9FD4F06-A0D0-45AC-B415-2A7E7EEBCB71}" type="presParOf" srcId="{C69CBAC2-64F8-4095-849E-A2B2AB2DE855}" destId="{78DE5992-E074-41D9-9FE9-051A65CB56B4}" srcOrd="17" destOrd="0" presId="urn:microsoft.com/office/officeart/2009/3/layout/RandomtoResultProcess"/>
    <dgm:cxn modelId="{4AEBE042-0D3F-43C6-9763-7ECD83C64DD6}" type="presParOf" srcId="{C69CBAC2-64F8-4095-849E-A2B2AB2DE855}" destId="{DFB0493C-0793-4302-9E21-60A0E2A748A4}" srcOrd="18" destOrd="0" presId="urn:microsoft.com/office/officeart/2009/3/layout/RandomtoResul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F63EFD-9498-4843-8CC7-B61BAE3D7198}"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s-ES"/>
        </a:p>
      </dgm:t>
    </dgm:pt>
    <dgm:pt modelId="{A64EBBB5-0667-47F5-B502-161860637BAD}">
      <dgm:prSet phldrT="[Texto]" custT="1"/>
      <dgm:spPr/>
      <dgm:t>
        <a:bodyPr/>
        <a:lstStyle/>
        <a:p>
          <a:pPr algn="just"/>
          <a:r>
            <a:rPr lang="es-ES" sz="1200" dirty="0"/>
            <a:t>Los bancos privados tienen una tendencia de decrecimiento en la concesión de microcréditos ya que se redujo un 41,58%.</a:t>
          </a:r>
        </a:p>
      </dgm:t>
    </dgm:pt>
    <dgm:pt modelId="{2342C845-671F-455F-8A1D-28DDC3BFFDFC}" type="parTrans" cxnId="{42B320C7-87C0-4349-9643-35EA7DB9094E}">
      <dgm:prSet/>
      <dgm:spPr/>
      <dgm:t>
        <a:bodyPr/>
        <a:lstStyle/>
        <a:p>
          <a:endParaRPr lang="es-ES"/>
        </a:p>
      </dgm:t>
    </dgm:pt>
    <dgm:pt modelId="{D069571B-FCA0-4B4A-BC8F-E2D6198C5641}" type="sibTrans" cxnId="{42B320C7-87C0-4349-9643-35EA7DB9094E}">
      <dgm:prSet/>
      <dgm:spPr/>
      <dgm:t>
        <a:bodyPr/>
        <a:lstStyle/>
        <a:p>
          <a:endParaRPr lang="es-ES"/>
        </a:p>
      </dgm:t>
    </dgm:pt>
    <dgm:pt modelId="{985C841F-334D-4953-A8C9-EBCAE98C0C53}">
      <dgm:prSet phldrT="[Texto]" custT="1"/>
      <dgm:spPr/>
      <dgm:t>
        <a:bodyPr/>
        <a:lstStyle/>
        <a:p>
          <a:pPr algn="just"/>
          <a:r>
            <a:rPr lang="es-ES" sz="1200" dirty="0"/>
            <a:t>Las cooperativas de ahorro y crédito presentan un crecimiento del 23,80%</a:t>
          </a:r>
        </a:p>
      </dgm:t>
    </dgm:pt>
    <dgm:pt modelId="{0D6E4C7F-8F5D-4E25-91EA-131FEBF87A76}" type="parTrans" cxnId="{2C126FC9-8CB3-407B-B2A1-FF4E883022FE}">
      <dgm:prSet/>
      <dgm:spPr/>
      <dgm:t>
        <a:bodyPr/>
        <a:lstStyle/>
        <a:p>
          <a:endParaRPr lang="es-ES"/>
        </a:p>
      </dgm:t>
    </dgm:pt>
    <dgm:pt modelId="{8239F7DD-1A2B-4652-AC67-AA378D5596BE}" type="sibTrans" cxnId="{2C126FC9-8CB3-407B-B2A1-FF4E883022FE}">
      <dgm:prSet/>
      <dgm:spPr/>
      <dgm:t>
        <a:bodyPr/>
        <a:lstStyle/>
        <a:p>
          <a:endParaRPr lang="es-ES"/>
        </a:p>
      </dgm:t>
    </dgm:pt>
    <dgm:pt modelId="{9C979164-B197-4ECB-9F33-B8464DA25D54}">
      <dgm:prSet phldrT="[Texto]" custT="1"/>
      <dgm:spPr/>
      <dgm:t>
        <a:bodyPr/>
        <a:lstStyle/>
        <a:p>
          <a:pPr algn="just"/>
          <a:r>
            <a:rPr lang="es-ES" sz="1200" dirty="0"/>
            <a:t>Las instituciones financieras públicas han evolucionario aceleradamente en la concesión de créditos pues en el mismo periodo analizado crecieron 769,05%</a:t>
          </a:r>
        </a:p>
      </dgm:t>
    </dgm:pt>
    <dgm:pt modelId="{5B6E88CC-2B5D-42A6-B11D-B22A488D842E}" type="parTrans" cxnId="{1B6F5CBC-D518-4473-8D5E-CFB0849DA635}">
      <dgm:prSet/>
      <dgm:spPr/>
      <dgm:t>
        <a:bodyPr/>
        <a:lstStyle/>
        <a:p>
          <a:endParaRPr lang="es-ES"/>
        </a:p>
      </dgm:t>
    </dgm:pt>
    <dgm:pt modelId="{F36304DC-F979-4467-9608-C58ECFD29213}" type="sibTrans" cxnId="{1B6F5CBC-D518-4473-8D5E-CFB0849DA635}">
      <dgm:prSet/>
      <dgm:spPr/>
      <dgm:t>
        <a:bodyPr/>
        <a:lstStyle/>
        <a:p>
          <a:endParaRPr lang="es-ES"/>
        </a:p>
      </dgm:t>
    </dgm:pt>
    <dgm:pt modelId="{A68A9F4C-3D9E-441E-A7E6-C954066A9569}">
      <dgm:prSet phldrT="[Texto]" custT="1"/>
      <dgm:spPr/>
      <dgm:t>
        <a:bodyPr/>
        <a:lstStyle/>
        <a:p>
          <a:pPr algn="just"/>
          <a:r>
            <a:rPr lang="es-ES" sz="1200" dirty="0"/>
            <a:t>Por último las mutualistas crecieron un 480,10% y las sociedades financieras 173,77%.</a:t>
          </a:r>
        </a:p>
      </dgm:t>
    </dgm:pt>
    <dgm:pt modelId="{658E5995-FF03-4118-81D7-ACB41D4B3546}" type="parTrans" cxnId="{CB4B3F27-79B1-4780-A976-BE769A0D0095}">
      <dgm:prSet/>
      <dgm:spPr/>
      <dgm:t>
        <a:bodyPr/>
        <a:lstStyle/>
        <a:p>
          <a:endParaRPr lang="es-ES"/>
        </a:p>
      </dgm:t>
    </dgm:pt>
    <dgm:pt modelId="{6EE44A0A-68ED-47E4-AEB3-290E593C751A}" type="sibTrans" cxnId="{CB4B3F27-79B1-4780-A976-BE769A0D0095}">
      <dgm:prSet/>
      <dgm:spPr/>
      <dgm:t>
        <a:bodyPr/>
        <a:lstStyle/>
        <a:p>
          <a:endParaRPr lang="es-ES"/>
        </a:p>
      </dgm:t>
    </dgm:pt>
    <dgm:pt modelId="{E487CDD4-6B1C-493F-88D0-D5D8C462E450}" type="pres">
      <dgm:prSet presAssocID="{25F63EFD-9498-4843-8CC7-B61BAE3D7198}" presName="outerComposite" presStyleCnt="0">
        <dgm:presLayoutVars>
          <dgm:chMax val="5"/>
          <dgm:dir/>
          <dgm:resizeHandles val="exact"/>
        </dgm:presLayoutVars>
      </dgm:prSet>
      <dgm:spPr/>
    </dgm:pt>
    <dgm:pt modelId="{78C27CCF-FC04-4941-89D4-19E43C0D2627}" type="pres">
      <dgm:prSet presAssocID="{25F63EFD-9498-4843-8CC7-B61BAE3D7198}" presName="dummyMaxCanvas" presStyleCnt="0">
        <dgm:presLayoutVars/>
      </dgm:prSet>
      <dgm:spPr/>
    </dgm:pt>
    <dgm:pt modelId="{3C976E39-ACB4-4742-8902-5A888742AA74}" type="pres">
      <dgm:prSet presAssocID="{25F63EFD-9498-4843-8CC7-B61BAE3D7198}" presName="FourNodes_1" presStyleLbl="node1" presStyleIdx="0" presStyleCnt="4">
        <dgm:presLayoutVars>
          <dgm:bulletEnabled val="1"/>
        </dgm:presLayoutVars>
      </dgm:prSet>
      <dgm:spPr/>
    </dgm:pt>
    <dgm:pt modelId="{3B7ABFB8-34F9-40A8-A247-99FF2FCDE6EC}" type="pres">
      <dgm:prSet presAssocID="{25F63EFD-9498-4843-8CC7-B61BAE3D7198}" presName="FourNodes_2" presStyleLbl="node1" presStyleIdx="1" presStyleCnt="4">
        <dgm:presLayoutVars>
          <dgm:bulletEnabled val="1"/>
        </dgm:presLayoutVars>
      </dgm:prSet>
      <dgm:spPr/>
    </dgm:pt>
    <dgm:pt modelId="{FF91353F-E59F-4B56-B2C5-99F9BBE790E1}" type="pres">
      <dgm:prSet presAssocID="{25F63EFD-9498-4843-8CC7-B61BAE3D7198}" presName="FourNodes_3" presStyleLbl="node1" presStyleIdx="2" presStyleCnt="4">
        <dgm:presLayoutVars>
          <dgm:bulletEnabled val="1"/>
        </dgm:presLayoutVars>
      </dgm:prSet>
      <dgm:spPr/>
    </dgm:pt>
    <dgm:pt modelId="{9592AA2E-AC44-4599-A8A3-6C2A6E338576}" type="pres">
      <dgm:prSet presAssocID="{25F63EFD-9498-4843-8CC7-B61BAE3D7198}" presName="FourNodes_4" presStyleLbl="node1" presStyleIdx="3" presStyleCnt="4">
        <dgm:presLayoutVars>
          <dgm:bulletEnabled val="1"/>
        </dgm:presLayoutVars>
      </dgm:prSet>
      <dgm:spPr/>
    </dgm:pt>
    <dgm:pt modelId="{B04D9A25-35CA-498B-9B97-0C137ACB568A}" type="pres">
      <dgm:prSet presAssocID="{25F63EFD-9498-4843-8CC7-B61BAE3D7198}" presName="FourConn_1-2" presStyleLbl="fgAccFollowNode1" presStyleIdx="0" presStyleCnt="3">
        <dgm:presLayoutVars>
          <dgm:bulletEnabled val="1"/>
        </dgm:presLayoutVars>
      </dgm:prSet>
      <dgm:spPr/>
    </dgm:pt>
    <dgm:pt modelId="{99C1BE38-2438-48CC-8BE8-A8A4E1FAFF75}" type="pres">
      <dgm:prSet presAssocID="{25F63EFD-9498-4843-8CC7-B61BAE3D7198}" presName="FourConn_2-3" presStyleLbl="fgAccFollowNode1" presStyleIdx="1" presStyleCnt="3">
        <dgm:presLayoutVars>
          <dgm:bulletEnabled val="1"/>
        </dgm:presLayoutVars>
      </dgm:prSet>
      <dgm:spPr/>
    </dgm:pt>
    <dgm:pt modelId="{4EAB1CB0-84C3-4611-A01F-BDA32937D406}" type="pres">
      <dgm:prSet presAssocID="{25F63EFD-9498-4843-8CC7-B61BAE3D7198}" presName="FourConn_3-4" presStyleLbl="fgAccFollowNode1" presStyleIdx="2" presStyleCnt="3">
        <dgm:presLayoutVars>
          <dgm:bulletEnabled val="1"/>
        </dgm:presLayoutVars>
      </dgm:prSet>
      <dgm:spPr/>
    </dgm:pt>
    <dgm:pt modelId="{7F75968C-DFB7-4B95-9F78-122C4A7806AA}" type="pres">
      <dgm:prSet presAssocID="{25F63EFD-9498-4843-8CC7-B61BAE3D7198}" presName="FourNodes_1_text" presStyleLbl="node1" presStyleIdx="3" presStyleCnt="4">
        <dgm:presLayoutVars>
          <dgm:bulletEnabled val="1"/>
        </dgm:presLayoutVars>
      </dgm:prSet>
      <dgm:spPr/>
    </dgm:pt>
    <dgm:pt modelId="{1F417ACE-4741-4C22-B36E-E306EC20F063}" type="pres">
      <dgm:prSet presAssocID="{25F63EFD-9498-4843-8CC7-B61BAE3D7198}" presName="FourNodes_2_text" presStyleLbl="node1" presStyleIdx="3" presStyleCnt="4">
        <dgm:presLayoutVars>
          <dgm:bulletEnabled val="1"/>
        </dgm:presLayoutVars>
      </dgm:prSet>
      <dgm:spPr/>
    </dgm:pt>
    <dgm:pt modelId="{097BBA84-F798-4931-8EB6-6ACAF5D13CB3}" type="pres">
      <dgm:prSet presAssocID="{25F63EFD-9498-4843-8CC7-B61BAE3D7198}" presName="FourNodes_3_text" presStyleLbl="node1" presStyleIdx="3" presStyleCnt="4">
        <dgm:presLayoutVars>
          <dgm:bulletEnabled val="1"/>
        </dgm:presLayoutVars>
      </dgm:prSet>
      <dgm:spPr/>
    </dgm:pt>
    <dgm:pt modelId="{CBE9C494-DED1-4AB4-B93B-F890E66E0212}" type="pres">
      <dgm:prSet presAssocID="{25F63EFD-9498-4843-8CC7-B61BAE3D7198}" presName="FourNodes_4_text" presStyleLbl="node1" presStyleIdx="3" presStyleCnt="4">
        <dgm:presLayoutVars>
          <dgm:bulletEnabled val="1"/>
        </dgm:presLayoutVars>
      </dgm:prSet>
      <dgm:spPr/>
    </dgm:pt>
  </dgm:ptLst>
  <dgm:cxnLst>
    <dgm:cxn modelId="{CED72327-57A3-4B7C-9A01-EE8E1A4A1FAF}" type="presOf" srcId="{D069571B-FCA0-4B4A-BC8F-E2D6198C5641}" destId="{B04D9A25-35CA-498B-9B97-0C137ACB568A}" srcOrd="0" destOrd="0" presId="urn:microsoft.com/office/officeart/2005/8/layout/vProcess5"/>
    <dgm:cxn modelId="{CB4B3F27-79B1-4780-A976-BE769A0D0095}" srcId="{25F63EFD-9498-4843-8CC7-B61BAE3D7198}" destId="{A68A9F4C-3D9E-441E-A7E6-C954066A9569}" srcOrd="3" destOrd="0" parTransId="{658E5995-FF03-4118-81D7-ACB41D4B3546}" sibTransId="{6EE44A0A-68ED-47E4-AEB3-290E593C751A}"/>
    <dgm:cxn modelId="{F34EBA6A-6481-4E1E-91FB-80E303E49B58}" type="presOf" srcId="{F36304DC-F979-4467-9608-C58ECFD29213}" destId="{4EAB1CB0-84C3-4611-A01F-BDA32937D406}" srcOrd="0" destOrd="0" presId="urn:microsoft.com/office/officeart/2005/8/layout/vProcess5"/>
    <dgm:cxn modelId="{61596B73-FCA5-4BDA-9902-C6AFAED316CD}" type="presOf" srcId="{8239F7DD-1A2B-4652-AC67-AA378D5596BE}" destId="{99C1BE38-2438-48CC-8BE8-A8A4E1FAFF75}" srcOrd="0" destOrd="0" presId="urn:microsoft.com/office/officeart/2005/8/layout/vProcess5"/>
    <dgm:cxn modelId="{42BB5680-6FBF-422C-9FB8-E75530A74BA6}" type="presOf" srcId="{985C841F-334D-4953-A8C9-EBCAE98C0C53}" destId="{1F417ACE-4741-4C22-B36E-E306EC20F063}" srcOrd="1" destOrd="0" presId="urn:microsoft.com/office/officeart/2005/8/layout/vProcess5"/>
    <dgm:cxn modelId="{9C9299A6-041F-4588-830E-16F6B2CE8C8F}" type="presOf" srcId="{25F63EFD-9498-4843-8CC7-B61BAE3D7198}" destId="{E487CDD4-6B1C-493F-88D0-D5D8C462E450}" srcOrd="0" destOrd="0" presId="urn:microsoft.com/office/officeart/2005/8/layout/vProcess5"/>
    <dgm:cxn modelId="{F1D453B1-0B25-4CE6-890B-BA1E892F6E68}" type="presOf" srcId="{A64EBBB5-0667-47F5-B502-161860637BAD}" destId="{3C976E39-ACB4-4742-8902-5A888742AA74}" srcOrd="0" destOrd="0" presId="urn:microsoft.com/office/officeart/2005/8/layout/vProcess5"/>
    <dgm:cxn modelId="{1B6F5CBC-D518-4473-8D5E-CFB0849DA635}" srcId="{25F63EFD-9498-4843-8CC7-B61BAE3D7198}" destId="{9C979164-B197-4ECB-9F33-B8464DA25D54}" srcOrd="2" destOrd="0" parTransId="{5B6E88CC-2B5D-42A6-B11D-B22A488D842E}" sibTransId="{F36304DC-F979-4467-9608-C58ECFD29213}"/>
    <dgm:cxn modelId="{9A4E8CBC-1003-4741-8D85-AF9EF39A38BA}" type="presOf" srcId="{9C979164-B197-4ECB-9F33-B8464DA25D54}" destId="{FF91353F-E59F-4B56-B2C5-99F9BBE790E1}" srcOrd="0" destOrd="0" presId="urn:microsoft.com/office/officeart/2005/8/layout/vProcess5"/>
    <dgm:cxn modelId="{42B320C7-87C0-4349-9643-35EA7DB9094E}" srcId="{25F63EFD-9498-4843-8CC7-B61BAE3D7198}" destId="{A64EBBB5-0667-47F5-B502-161860637BAD}" srcOrd="0" destOrd="0" parTransId="{2342C845-671F-455F-8A1D-28DDC3BFFDFC}" sibTransId="{D069571B-FCA0-4B4A-BC8F-E2D6198C5641}"/>
    <dgm:cxn modelId="{2C126FC9-8CB3-407B-B2A1-FF4E883022FE}" srcId="{25F63EFD-9498-4843-8CC7-B61BAE3D7198}" destId="{985C841F-334D-4953-A8C9-EBCAE98C0C53}" srcOrd="1" destOrd="0" parTransId="{0D6E4C7F-8F5D-4E25-91EA-131FEBF87A76}" sibTransId="{8239F7DD-1A2B-4652-AC67-AA378D5596BE}"/>
    <dgm:cxn modelId="{221AECD6-D2B1-45B8-81A1-0391D99D7523}" type="presOf" srcId="{A64EBBB5-0667-47F5-B502-161860637BAD}" destId="{7F75968C-DFB7-4B95-9F78-122C4A7806AA}" srcOrd="1" destOrd="0" presId="urn:microsoft.com/office/officeart/2005/8/layout/vProcess5"/>
    <dgm:cxn modelId="{AD4CE1DA-BFB4-44E1-B980-90C0B9604F36}" type="presOf" srcId="{A68A9F4C-3D9E-441E-A7E6-C954066A9569}" destId="{CBE9C494-DED1-4AB4-B93B-F890E66E0212}" srcOrd="1" destOrd="0" presId="urn:microsoft.com/office/officeart/2005/8/layout/vProcess5"/>
    <dgm:cxn modelId="{A0B8A5E6-41DB-48B3-A291-5924FE87CB90}" type="presOf" srcId="{985C841F-334D-4953-A8C9-EBCAE98C0C53}" destId="{3B7ABFB8-34F9-40A8-A247-99FF2FCDE6EC}" srcOrd="0" destOrd="0" presId="urn:microsoft.com/office/officeart/2005/8/layout/vProcess5"/>
    <dgm:cxn modelId="{B6D9C4EC-3F27-4B7A-8C45-AF8232298DFA}" type="presOf" srcId="{9C979164-B197-4ECB-9F33-B8464DA25D54}" destId="{097BBA84-F798-4931-8EB6-6ACAF5D13CB3}" srcOrd="1" destOrd="0" presId="urn:microsoft.com/office/officeart/2005/8/layout/vProcess5"/>
    <dgm:cxn modelId="{71FBFBEF-2D5A-4EA6-80E1-A4BFC343377A}" type="presOf" srcId="{A68A9F4C-3D9E-441E-A7E6-C954066A9569}" destId="{9592AA2E-AC44-4599-A8A3-6C2A6E338576}" srcOrd="0" destOrd="0" presId="urn:microsoft.com/office/officeart/2005/8/layout/vProcess5"/>
    <dgm:cxn modelId="{98A28ED2-B44B-47FD-812C-EF32DFE74DE6}" type="presParOf" srcId="{E487CDD4-6B1C-493F-88D0-D5D8C462E450}" destId="{78C27CCF-FC04-4941-89D4-19E43C0D2627}" srcOrd="0" destOrd="0" presId="urn:microsoft.com/office/officeart/2005/8/layout/vProcess5"/>
    <dgm:cxn modelId="{4B2E70D0-D974-4191-ADA9-DBE4F66979A2}" type="presParOf" srcId="{E487CDD4-6B1C-493F-88D0-D5D8C462E450}" destId="{3C976E39-ACB4-4742-8902-5A888742AA74}" srcOrd="1" destOrd="0" presId="urn:microsoft.com/office/officeart/2005/8/layout/vProcess5"/>
    <dgm:cxn modelId="{AB0CCEDB-1D06-40D0-A416-3A04DD159938}" type="presParOf" srcId="{E487CDD4-6B1C-493F-88D0-D5D8C462E450}" destId="{3B7ABFB8-34F9-40A8-A247-99FF2FCDE6EC}" srcOrd="2" destOrd="0" presId="urn:microsoft.com/office/officeart/2005/8/layout/vProcess5"/>
    <dgm:cxn modelId="{4B4C8E4C-9CC3-4EEA-AEAA-C7E3159ADC41}" type="presParOf" srcId="{E487CDD4-6B1C-493F-88D0-D5D8C462E450}" destId="{FF91353F-E59F-4B56-B2C5-99F9BBE790E1}" srcOrd="3" destOrd="0" presId="urn:microsoft.com/office/officeart/2005/8/layout/vProcess5"/>
    <dgm:cxn modelId="{CA881F51-F421-4F7B-9676-0F7A50830DFB}" type="presParOf" srcId="{E487CDD4-6B1C-493F-88D0-D5D8C462E450}" destId="{9592AA2E-AC44-4599-A8A3-6C2A6E338576}" srcOrd="4" destOrd="0" presId="urn:microsoft.com/office/officeart/2005/8/layout/vProcess5"/>
    <dgm:cxn modelId="{DE05DA27-91CF-478B-8DB0-9AED94431188}" type="presParOf" srcId="{E487CDD4-6B1C-493F-88D0-D5D8C462E450}" destId="{B04D9A25-35CA-498B-9B97-0C137ACB568A}" srcOrd="5" destOrd="0" presId="urn:microsoft.com/office/officeart/2005/8/layout/vProcess5"/>
    <dgm:cxn modelId="{B6E0C136-3012-460B-9597-1619D58DDF1A}" type="presParOf" srcId="{E487CDD4-6B1C-493F-88D0-D5D8C462E450}" destId="{99C1BE38-2438-48CC-8BE8-A8A4E1FAFF75}" srcOrd="6" destOrd="0" presId="urn:microsoft.com/office/officeart/2005/8/layout/vProcess5"/>
    <dgm:cxn modelId="{33D74DE3-B06C-48C5-BA9A-CFE538746881}" type="presParOf" srcId="{E487CDD4-6B1C-493F-88D0-D5D8C462E450}" destId="{4EAB1CB0-84C3-4611-A01F-BDA32937D406}" srcOrd="7" destOrd="0" presId="urn:microsoft.com/office/officeart/2005/8/layout/vProcess5"/>
    <dgm:cxn modelId="{41A367BF-9761-431E-9473-672B7AF03E09}" type="presParOf" srcId="{E487CDD4-6B1C-493F-88D0-D5D8C462E450}" destId="{7F75968C-DFB7-4B95-9F78-122C4A7806AA}" srcOrd="8" destOrd="0" presId="urn:microsoft.com/office/officeart/2005/8/layout/vProcess5"/>
    <dgm:cxn modelId="{5B1F5D5E-12C2-48CB-AE17-4262A5CDC893}" type="presParOf" srcId="{E487CDD4-6B1C-493F-88D0-D5D8C462E450}" destId="{1F417ACE-4741-4C22-B36E-E306EC20F063}" srcOrd="9" destOrd="0" presId="urn:microsoft.com/office/officeart/2005/8/layout/vProcess5"/>
    <dgm:cxn modelId="{032BA94C-620D-458E-AFBA-E9E268F7D1D7}" type="presParOf" srcId="{E487CDD4-6B1C-493F-88D0-D5D8C462E450}" destId="{097BBA84-F798-4931-8EB6-6ACAF5D13CB3}" srcOrd="10" destOrd="0" presId="urn:microsoft.com/office/officeart/2005/8/layout/vProcess5"/>
    <dgm:cxn modelId="{F8C46BD4-FF29-4BBE-B2B2-DDA5AC7C0256}" type="presParOf" srcId="{E487CDD4-6B1C-493F-88D0-D5D8C462E450}" destId="{CBE9C494-DED1-4AB4-B93B-F890E66E0212}" srcOrd="11"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ED80AA-591A-4D98-89BE-6C7B5A07F581}" type="doc">
      <dgm:prSet loTypeId="urn:microsoft.com/office/officeart/2005/8/layout/chevron1" loCatId="process" qsTypeId="urn:microsoft.com/office/officeart/2005/8/quickstyle/simple1" qsCatId="simple" csTypeId="urn:microsoft.com/office/officeart/2005/8/colors/accent6_1" csCatId="accent6" phldr="1"/>
      <dgm:spPr/>
    </dgm:pt>
    <dgm:pt modelId="{DCD5890E-92C2-4046-9561-131A57E1043C}">
      <dgm:prSet phldrT="[Texto]" custT="1"/>
      <dgm:spPr/>
      <dgm:t>
        <a:bodyPr/>
        <a:lstStyle/>
        <a:p>
          <a:pPr algn="just"/>
          <a:r>
            <a:rPr lang="es-ES" sz="1200" dirty="0"/>
            <a:t>La población dependiente es decir los hijos menores de 18 años se estructuran de la siguiente manera, el 60% de la población tiene un miembro dependiente en su familia, seguido por el 26,32% que albergan a dos hijos menores de 18 años. Cabe destacar que el 8,95% un valor representativo no tiene hijos menores de 18 años, esto indicaría un crecimiento medio de la población, con una proporción considerable de personas en edad madura y en edad media elevada. </a:t>
          </a:r>
        </a:p>
      </dgm:t>
    </dgm:pt>
    <dgm:pt modelId="{4FB84440-1AC2-4B8C-8C3D-FB442FDAFDCE}" type="parTrans" cxnId="{FF711C74-5107-4093-A7F9-4C99F9EACA4A}">
      <dgm:prSet/>
      <dgm:spPr/>
      <dgm:t>
        <a:bodyPr/>
        <a:lstStyle/>
        <a:p>
          <a:endParaRPr lang="es-ES"/>
        </a:p>
      </dgm:t>
    </dgm:pt>
    <dgm:pt modelId="{0E1A9AFD-C896-4AD6-BE57-9C93613715A9}" type="sibTrans" cxnId="{FF711C74-5107-4093-A7F9-4C99F9EACA4A}">
      <dgm:prSet/>
      <dgm:spPr/>
      <dgm:t>
        <a:bodyPr/>
        <a:lstStyle/>
        <a:p>
          <a:endParaRPr lang="es-ES"/>
        </a:p>
      </dgm:t>
    </dgm:pt>
    <dgm:pt modelId="{B95DC65C-17AC-493E-8166-54E4E4695E76}" type="pres">
      <dgm:prSet presAssocID="{34ED80AA-591A-4D98-89BE-6C7B5A07F581}" presName="Name0" presStyleCnt="0">
        <dgm:presLayoutVars>
          <dgm:dir/>
          <dgm:animLvl val="lvl"/>
          <dgm:resizeHandles val="exact"/>
        </dgm:presLayoutVars>
      </dgm:prSet>
      <dgm:spPr/>
    </dgm:pt>
    <dgm:pt modelId="{FC91FE8A-DA9F-4390-A27E-1FD0FA05F368}" type="pres">
      <dgm:prSet presAssocID="{DCD5890E-92C2-4046-9561-131A57E1043C}" presName="parTxOnly" presStyleLbl="node1" presStyleIdx="0" presStyleCnt="1">
        <dgm:presLayoutVars>
          <dgm:chMax val="0"/>
          <dgm:chPref val="0"/>
          <dgm:bulletEnabled val="1"/>
        </dgm:presLayoutVars>
      </dgm:prSet>
      <dgm:spPr/>
    </dgm:pt>
  </dgm:ptLst>
  <dgm:cxnLst>
    <dgm:cxn modelId="{64541B09-F254-4A86-953B-0AE1274BB73D}" type="presOf" srcId="{34ED80AA-591A-4D98-89BE-6C7B5A07F581}" destId="{B95DC65C-17AC-493E-8166-54E4E4695E76}" srcOrd="0" destOrd="0" presId="urn:microsoft.com/office/officeart/2005/8/layout/chevron1"/>
    <dgm:cxn modelId="{FF711C74-5107-4093-A7F9-4C99F9EACA4A}" srcId="{34ED80AA-591A-4D98-89BE-6C7B5A07F581}" destId="{DCD5890E-92C2-4046-9561-131A57E1043C}" srcOrd="0" destOrd="0" parTransId="{4FB84440-1AC2-4B8C-8C3D-FB442FDAFDCE}" sibTransId="{0E1A9AFD-C896-4AD6-BE57-9C93613715A9}"/>
    <dgm:cxn modelId="{9DA329E8-3B3F-4ED4-8E42-9D946C87D048}" type="presOf" srcId="{DCD5890E-92C2-4046-9561-131A57E1043C}" destId="{FC91FE8A-DA9F-4390-A27E-1FD0FA05F368}" srcOrd="0" destOrd="0" presId="urn:microsoft.com/office/officeart/2005/8/layout/chevron1"/>
    <dgm:cxn modelId="{366C94A9-3DBD-46D3-9BA1-7724F1EB41DF}" type="presParOf" srcId="{B95DC65C-17AC-493E-8166-54E4E4695E76}" destId="{FC91FE8A-DA9F-4390-A27E-1FD0FA05F368}"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A8B9C-475D-4DA7-8EE8-3811C948176A}">
      <dsp:nvSpPr>
        <dsp:cNvPr id="0" name=""/>
        <dsp:cNvSpPr/>
      </dsp:nvSpPr>
      <dsp:spPr>
        <a:xfrm>
          <a:off x="2032833" y="1554235"/>
          <a:ext cx="436637" cy="91440"/>
        </a:xfrm>
        <a:custGeom>
          <a:avLst/>
          <a:gdLst/>
          <a:ahLst/>
          <a:cxnLst/>
          <a:rect l="0" t="0" r="0" b="0"/>
          <a:pathLst>
            <a:path>
              <a:moveTo>
                <a:pt x="0" y="45720"/>
              </a:moveTo>
              <a:lnTo>
                <a:pt x="436637" y="45720"/>
              </a:lnTo>
            </a:path>
          </a:pathLst>
        </a:custGeom>
        <a:noFill/>
        <a:ln w="635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239471" y="1597616"/>
        <a:ext cx="23361" cy="4676"/>
      </dsp:txXfrm>
    </dsp:sp>
    <dsp:sp modelId="{6FAAA4F4-9C3B-4898-BCE9-ECB0ADB20C0B}">
      <dsp:nvSpPr>
        <dsp:cNvPr id="0" name=""/>
        <dsp:cNvSpPr/>
      </dsp:nvSpPr>
      <dsp:spPr>
        <a:xfrm>
          <a:off x="3166" y="602698"/>
          <a:ext cx="2031466" cy="1994514"/>
        </a:xfrm>
        <a:prstGeom prst="rect">
          <a:avLst/>
        </a:prstGeom>
        <a:gradFill rotWithShape="0">
          <a:gsLst>
            <a:gs pos="0">
              <a:schemeClr val="accent4">
                <a:hueOff val="0"/>
                <a:satOff val="0"/>
                <a:lumOff val="0"/>
                <a:alphaOff val="0"/>
                <a:tint val="80000"/>
                <a:satMod val="107000"/>
                <a:lumMod val="103000"/>
              </a:schemeClr>
            </a:gs>
            <a:gs pos="100000">
              <a:schemeClr val="accent4">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Times New Roman" panose="02020603050405020304" pitchFamily="18" charset="0"/>
              <a:cs typeface="Times New Roman" panose="02020603050405020304" pitchFamily="18" charset="0"/>
            </a:rPr>
            <a:t>Originalmente llamado </a:t>
          </a:r>
          <a:r>
            <a:rPr lang="es-ES" sz="1300" kern="1200" dirty="0" err="1">
              <a:latin typeface="Times New Roman" panose="02020603050405020304" pitchFamily="18" charset="0"/>
              <a:cs typeface="Times New Roman" panose="02020603050405020304" pitchFamily="18" charset="0"/>
            </a:rPr>
            <a:t>Machachi</a:t>
          </a:r>
          <a:r>
            <a:rPr lang="es-ES" sz="1300" kern="1200" dirty="0">
              <a:latin typeface="Times New Roman" panose="02020603050405020304" pitchFamily="18" charset="0"/>
              <a:cs typeface="Times New Roman" panose="02020603050405020304" pitchFamily="18" charset="0"/>
            </a:rPr>
            <a:t>, en</a:t>
          </a:r>
          <a:r>
            <a:rPr lang="es-EC" sz="1300" kern="1200" dirty="0">
              <a:latin typeface="Times New Roman" panose="02020603050405020304" pitchFamily="18" charset="0"/>
              <a:cs typeface="Times New Roman" panose="02020603050405020304" pitchFamily="18" charset="0"/>
            </a:rPr>
            <a:t> julio de 1883 se fundó como cantón Mejía, en memoria del quiteño José Mejía </a:t>
          </a:r>
          <a:r>
            <a:rPr lang="es-EC" sz="1300" kern="1200" dirty="0" err="1">
              <a:latin typeface="Times New Roman" panose="02020603050405020304" pitchFamily="18" charset="0"/>
              <a:cs typeface="Times New Roman" panose="02020603050405020304" pitchFamily="18" charset="0"/>
            </a:rPr>
            <a:t>Lequerica</a:t>
          </a:r>
          <a:r>
            <a:rPr lang="es-EC" sz="1300" kern="1200" dirty="0">
              <a:latin typeface="Times New Roman" panose="02020603050405020304" pitchFamily="18" charset="0"/>
              <a:cs typeface="Times New Roman" panose="02020603050405020304" pitchFamily="18" charset="0"/>
            </a:rPr>
            <a:t> </a:t>
          </a:r>
          <a:r>
            <a:rPr lang="es-EC" sz="1300" kern="1200" dirty="0" err="1">
              <a:latin typeface="Times New Roman" panose="02020603050405020304" pitchFamily="18" charset="0"/>
              <a:cs typeface="Times New Roman" panose="02020603050405020304" pitchFamily="18" charset="0"/>
            </a:rPr>
            <a:t>Barrotieta</a:t>
          </a:r>
          <a:r>
            <a:rPr lang="es-EC" sz="1300" kern="1200" dirty="0">
              <a:latin typeface="Times New Roman" panose="02020603050405020304" pitchFamily="18" charset="0"/>
              <a:cs typeface="Times New Roman" panose="02020603050405020304" pitchFamily="18" charset="0"/>
            </a:rPr>
            <a:t>.</a:t>
          </a:r>
          <a:endParaRPr lang="es-ES" sz="1300" kern="1200" dirty="0">
            <a:latin typeface="Times New Roman" panose="02020603050405020304" pitchFamily="18" charset="0"/>
            <a:cs typeface="Times New Roman" panose="02020603050405020304" pitchFamily="18" charset="0"/>
          </a:endParaRPr>
        </a:p>
      </dsp:txBody>
      <dsp:txXfrm>
        <a:off x="3166" y="602698"/>
        <a:ext cx="2031466" cy="1994514"/>
      </dsp:txXfrm>
    </dsp:sp>
    <dsp:sp modelId="{2D33926D-A10A-4685-8BF8-5E5E86B48025}">
      <dsp:nvSpPr>
        <dsp:cNvPr id="0" name=""/>
        <dsp:cNvSpPr/>
      </dsp:nvSpPr>
      <dsp:spPr>
        <a:xfrm>
          <a:off x="1018899" y="2595412"/>
          <a:ext cx="2498704" cy="436637"/>
        </a:xfrm>
        <a:custGeom>
          <a:avLst/>
          <a:gdLst/>
          <a:ahLst/>
          <a:cxnLst/>
          <a:rect l="0" t="0" r="0" b="0"/>
          <a:pathLst>
            <a:path>
              <a:moveTo>
                <a:pt x="2498704" y="0"/>
              </a:moveTo>
              <a:lnTo>
                <a:pt x="2498704" y="235418"/>
              </a:lnTo>
              <a:lnTo>
                <a:pt x="0" y="235418"/>
              </a:lnTo>
              <a:lnTo>
                <a:pt x="0" y="436637"/>
              </a:lnTo>
            </a:path>
          </a:pathLst>
        </a:custGeom>
        <a:noFill/>
        <a:ln w="6350" cap="flat" cmpd="sng" algn="ctr">
          <a:solidFill>
            <a:schemeClr val="accent4">
              <a:hueOff val="4900445"/>
              <a:satOff val="-20388"/>
              <a:lumOff val="480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204701" y="2811392"/>
        <a:ext cx="127100" cy="4676"/>
      </dsp:txXfrm>
    </dsp:sp>
    <dsp:sp modelId="{71FA5E6B-8356-40BE-92A2-E3C901AA15F2}">
      <dsp:nvSpPr>
        <dsp:cNvPr id="0" name=""/>
        <dsp:cNvSpPr/>
      </dsp:nvSpPr>
      <dsp:spPr>
        <a:xfrm>
          <a:off x="2501870" y="602698"/>
          <a:ext cx="2031466" cy="1994514"/>
        </a:xfrm>
        <a:prstGeom prst="rect">
          <a:avLst/>
        </a:prstGeom>
        <a:gradFill rotWithShape="0">
          <a:gsLst>
            <a:gs pos="0">
              <a:schemeClr val="accent4">
                <a:hueOff val="3266964"/>
                <a:satOff val="-13592"/>
                <a:lumOff val="3203"/>
                <a:alphaOff val="0"/>
                <a:tint val="80000"/>
                <a:satMod val="107000"/>
                <a:lumMod val="103000"/>
              </a:schemeClr>
            </a:gs>
            <a:gs pos="100000">
              <a:schemeClr val="accent4">
                <a:hueOff val="3266964"/>
                <a:satOff val="-13592"/>
                <a:lumOff val="3203"/>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Times New Roman" panose="02020603050405020304" pitchFamily="18" charset="0"/>
              <a:cs typeface="Times New Roman" panose="02020603050405020304" pitchFamily="18" charset="0"/>
            </a:rPr>
            <a:t>El cantón Mejía cuenta con suelos fértiles que facilitan las actividades al sector agrícola y ganadero.</a:t>
          </a:r>
        </a:p>
      </dsp:txBody>
      <dsp:txXfrm>
        <a:off x="2501870" y="602698"/>
        <a:ext cx="2031466" cy="1994514"/>
      </dsp:txXfrm>
    </dsp:sp>
    <dsp:sp modelId="{320D97A4-E076-42DD-B31A-920B137A6AEA}">
      <dsp:nvSpPr>
        <dsp:cNvPr id="0" name=""/>
        <dsp:cNvSpPr/>
      </dsp:nvSpPr>
      <dsp:spPr>
        <a:xfrm>
          <a:off x="2032833" y="4015986"/>
          <a:ext cx="436637" cy="91440"/>
        </a:xfrm>
        <a:custGeom>
          <a:avLst/>
          <a:gdLst/>
          <a:ahLst/>
          <a:cxnLst/>
          <a:rect l="0" t="0" r="0" b="0"/>
          <a:pathLst>
            <a:path>
              <a:moveTo>
                <a:pt x="0" y="45720"/>
              </a:moveTo>
              <a:lnTo>
                <a:pt x="436637" y="45720"/>
              </a:lnTo>
            </a:path>
          </a:pathLst>
        </a:custGeom>
        <a:noFill/>
        <a:ln w="6350" cap="flat" cmpd="sng" algn="ctr">
          <a:solidFill>
            <a:schemeClr val="accent4">
              <a:hueOff val="9800891"/>
              <a:satOff val="-40777"/>
              <a:lumOff val="960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239471" y="4059368"/>
        <a:ext cx="23361" cy="4676"/>
      </dsp:txXfrm>
    </dsp:sp>
    <dsp:sp modelId="{6A0D280E-7695-408C-B7B2-6C7B981B4051}">
      <dsp:nvSpPr>
        <dsp:cNvPr id="0" name=""/>
        <dsp:cNvSpPr/>
      </dsp:nvSpPr>
      <dsp:spPr>
        <a:xfrm>
          <a:off x="3166" y="3064449"/>
          <a:ext cx="2031466" cy="1994514"/>
        </a:xfrm>
        <a:prstGeom prst="rect">
          <a:avLst/>
        </a:prstGeom>
        <a:gradFill rotWithShape="0">
          <a:gsLst>
            <a:gs pos="0">
              <a:schemeClr val="accent4">
                <a:hueOff val="6533927"/>
                <a:satOff val="-27185"/>
                <a:lumOff val="6405"/>
                <a:alphaOff val="0"/>
                <a:tint val="80000"/>
                <a:satMod val="107000"/>
                <a:lumMod val="103000"/>
              </a:schemeClr>
            </a:gs>
            <a:gs pos="100000">
              <a:schemeClr val="accent4">
                <a:hueOff val="6533927"/>
                <a:satOff val="-27185"/>
                <a:lumOff val="6405"/>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Times New Roman" panose="02020603050405020304" pitchFamily="18" charset="0"/>
              <a:cs typeface="Times New Roman" panose="02020603050405020304" pitchFamily="18" charset="0"/>
            </a:rPr>
            <a:t>Límites:</a:t>
          </a:r>
          <a:br>
            <a:rPr lang="es-ES" sz="1300" kern="1200" dirty="0">
              <a:latin typeface="Times New Roman" panose="02020603050405020304" pitchFamily="18" charset="0"/>
              <a:cs typeface="Times New Roman" panose="02020603050405020304" pitchFamily="18" charset="0"/>
            </a:rPr>
          </a:br>
          <a:r>
            <a:rPr lang="es-ES" sz="1300" kern="1200" dirty="0">
              <a:latin typeface="Times New Roman" panose="02020603050405020304" pitchFamily="18" charset="0"/>
              <a:cs typeface="Times New Roman" panose="02020603050405020304" pitchFamily="18" charset="0"/>
            </a:rPr>
            <a:t>Al sur con la provincia de Cotopaxi</a:t>
          </a:r>
          <a:br>
            <a:rPr lang="es-ES" sz="1300" kern="1200" dirty="0">
              <a:latin typeface="Times New Roman" panose="02020603050405020304" pitchFamily="18" charset="0"/>
              <a:cs typeface="Times New Roman" panose="02020603050405020304" pitchFamily="18" charset="0"/>
            </a:rPr>
          </a:br>
          <a:r>
            <a:rPr lang="es-ES" sz="1300" kern="1200" dirty="0">
              <a:latin typeface="Times New Roman" panose="02020603050405020304" pitchFamily="18" charset="0"/>
              <a:cs typeface="Times New Roman" panose="02020603050405020304" pitchFamily="18" charset="0"/>
            </a:rPr>
            <a:t>Al norte con el cantón Rumiñahui y Santo Domingo</a:t>
          </a:r>
          <a:br>
            <a:rPr lang="es-ES" sz="1300" kern="1200" dirty="0">
              <a:latin typeface="Times New Roman" panose="02020603050405020304" pitchFamily="18" charset="0"/>
              <a:cs typeface="Times New Roman" panose="02020603050405020304" pitchFamily="18" charset="0"/>
            </a:rPr>
          </a:br>
          <a:r>
            <a:rPr lang="es-ES" sz="1300" kern="1200" dirty="0">
              <a:latin typeface="Times New Roman" panose="02020603050405020304" pitchFamily="18" charset="0"/>
              <a:cs typeface="Times New Roman" panose="02020603050405020304" pitchFamily="18" charset="0"/>
            </a:rPr>
            <a:t>Al este con la provincia de Napo</a:t>
          </a:r>
          <a:br>
            <a:rPr lang="es-ES" sz="1300" kern="1200" dirty="0">
              <a:latin typeface="Times New Roman" panose="02020603050405020304" pitchFamily="18" charset="0"/>
              <a:cs typeface="Times New Roman" panose="02020603050405020304" pitchFamily="18" charset="0"/>
            </a:rPr>
          </a:br>
          <a:r>
            <a:rPr lang="es-ES" sz="1300" kern="1200" dirty="0">
              <a:latin typeface="Times New Roman" panose="02020603050405020304" pitchFamily="18" charset="0"/>
              <a:cs typeface="Times New Roman" panose="02020603050405020304" pitchFamily="18" charset="0"/>
            </a:rPr>
            <a:t>Al </a:t>
          </a:r>
          <a:r>
            <a:rPr lang="es-EC" sz="1300" kern="1200" dirty="0">
              <a:latin typeface="Times New Roman" panose="02020603050405020304" pitchFamily="18" charset="0"/>
              <a:cs typeface="Times New Roman" panose="02020603050405020304" pitchFamily="18" charset="0"/>
            </a:rPr>
            <a:t>oeste con la provincia de Cotopaxi y cantón Santo Domingo.</a:t>
          </a:r>
          <a:r>
            <a:rPr lang="es-ES" sz="1300" kern="1200" dirty="0">
              <a:latin typeface="Times New Roman" panose="02020603050405020304" pitchFamily="18" charset="0"/>
              <a:cs typeface="Times New Roman" panose="02020603050405020304" pitchFamily="18" charset="0"/>
            </a:rPr>
            <a:t> </a:t>
          </a:r>
        </a:p>
      </dsp:txBody>
      <dsp:txXfrm>
        <a:off x="3166" y="3064449"/>
        <a:ext cx="2031466" cy="1994514"/>
      </dsp:txXfrm>
    </dsp:sp>
    <dsp:sp modelId="{8BD436AC-7EEC-4895-8C1E-027FCFA054AA}">
      <dsp:nvSpPr>
        <dsp:cNvPr id="0" name=""/>
        <dsp:cNvSpPr/>
      </dsp:nvSpPr>
      <dsp:spPr>
        <a:xfrm>
          <a:off x="2501870" y="3064449"/>
          <a:ext cx="2031466" cy="1994514"/>
        </a:xfrm>
        <a:prstGeom prst="rect">
          <a:avLst/>
        </a:prstGeom>
        <a:gradFill rotWithShape="0">
          <a:gsLst>
            <a:gs pos="0">
              <a:schemeClr val="accent4">
                <a:hueOff val="9800891"/>
                <a:satOff val="-40777"/>
                <a:lumOff val="9608"/>
                <a:alphaOff val="0"/>
                <a:tint val="80000"/>
                <a:satMod val="107000"/>
                <a:lumMod val="103000"/>
              </a:schemeClr>
            </a:gs>
            <a:gs pos="100000">
              <a:schemeClr val="accent4">
                <a:hueOff val="9800891"/>
                <a:satOff val="-40777"/>
                <a:lumOff val="9608"/>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Times New Roman" panose="02020603050405020304" pitchFamily="18" charset="0"/>
              <a:cs typeface="Times New Roman" panose="02020603050405020304" pitchFamily="18" charset="0"/>
            </a:rPr>
            <a:t>Sus principales parroquias son: </a:t>
          </a:r>
          <a:r>
            <a:rPr lang="es-ES" sz="1300" kern="1200" dirty="0" err="1">
              <a:latin typeface="Times New Roman" panose="02020603050405020304" pitchFamily="18" charset="0"/>
              <a:cs typeface="Times New Roman" panose="02020603050405020304" pitchFamily="18" charset="0"/>
            </a:rPr>
            <a:t>Alóag</a:t>
          </a:r>
          <a:r>
            <a:rPr lang="es-ES" sz="1300" kern="1200" dirty="0">
              <a:latin typeface="Times New Roman" panose="02020603050405020304" pitchFamily="18" charset="0"/>
              <a:cs typeface="Times New Roman" panose="02020603050405020304" pitchFamily="18" charset="0"/>
            </a:rPr>
            <a:t>, </a:t>
          </a:r>
          <a:r>
            <a:rPr lang="es-ES" sz="1300" kern="1200" dirty="0" err="1">
              <a:latin typeface="Times New Roman" panose="02020603050405020304" pitchFamily="18" charset="0"/>
              <a:cs typeface="Times New Roman" panose="02020603050405020304" pitchFamily="18" charset="0"/>
            </a:rPr>
            <a:t>Aloasi</a:t>
          </a:r>
          <a:r>
            <a:rPr lang="es-ES" sz="1300" kern="1200" dirty="0">
              <a:latin typeface="Times New Roman" panose="02020603050405020304" pitchFamily="18" charset="0"/>
              <a:cs typeface="Times New Roman" panose="02020603050405020304" pitchFamily="18" charset="0"/>
            </a:rPr>
            <a:t>, Manuel Cornejo Astorga (</a:t>
          </a:r>
          <a:r>
            <a:rPr lang="es-ES" sz="1300" kern="1200" dirty="0" err="1">
              <a:latin typeface="Times New Roman" panose="02020603050405020304" pitchFamily="18" charset="0"/>
              <a:cs typeface="Times New Roman" panose="02020603050405020304" pitchFamily="18" charset="0"/>
            </a:rPr>
            <a:t>Tandapi</a:t>
          </a:r>
          <a:r>
            <a:rPr lang="es-ES" sz="1300" kern="1200" dirty="0">
              <a:latin typeface="Times New Roman" panose="02020603050405020304" pitchFamily="18" charset="0"/>
              <a:cs typeface="Times New Roman" panose="02020603050405020304" pitchFamily="18" charset="0"/>
            </a:rPr>
            <a:t>), </a:t>
          </a:r>
          <a:r>
            <a:rPr lang="es-ES" sz="1300" kern="1200" dirty="0" err="1">
              <a:latin typeface="Times New Roman" panose="02020603050405020304" pitchFamily="18" charset="0"/>
              <a:cs typeface="Times New Roman" panose="02020603050405020304" pitchFamily="18" charset="0"/>
            </a:rPr>
            <a:t>Cutuglagua</a:t>
          </a:r>
          <a:r>
            <a:rPr lang="es-ES" sz="1300" kern="1200" dirty="0">
              <a:latin typeface="Times New Roman" panose="02020603050405020304" pitchFamily="18" charset="0"/>
              <a:cs typeface="Times New Roman" panose="02020603050405020304" pitchFamily="18" charset="0"/>
            </a:rPr>
            <a:t>, </a:t>
          </a:r>
          <a:r>
            <a:rPr lang="es-ES" sz="1300" kern="1200" dirty="0" err="1">
              <a:latin typeface="Times New Roman" panose="02020603050405020304" pitchFamily="18" charset="0"/>
              <a:cs typeface="Times New Roman" panose="02020603050405020304" pitchFamily="18" charset="0"/>
            </a:rPr>
            <a:t>Chaupi</a:t>
          </a:r>
          <a:r>
            <a:rPr lang="es-ES" sz="1300" kern="1200" dirty="0">
              <a:latin typeface="Times New Roman" panose="02020603050405020304" pitchFamily="18" charset="0"/>
              <a:cs typeface="Times New Roman" panose="02020603050405020304" pitchFamily="18" charset="0"/>
            </a:rPr>
            <a:t>, Tambillo, </a:t>
          </a:r>
          <a:r>
            <a:rPr lang="es-ES" sz="1300" kern="1200" dirty="0" err="1">
              <a:latin typeface="Times New Roman" panose="02020603050405020304" pitchFamily="18" charset="0"/>
              <a:cs typeface="Times New Roman" panose="02020603050405020304" pitchFamily="18" charset="0"/>
            </a:rPr>
            <a:t>Uyumbicho</a:t>
          </a:r>
          <a:r>
            <a:rPr lang="es-ES" sz="1300" kern="1200" dirty="0">
              <a:latin typeface="Times New Roman" panose="02020603050405020304" pitchFamily="18" charset="0"/>
              <a:cs typeface="Times New Roman" panose="02020603050405020304" pitchFamily="18" charset="0"/>
            </a:rPr>
            <a:t>.</a:t>
          </a:r>
        </a:p>
      </dsp:txBody>
      <dsp:txXfrm>
        <a:off x="2501870" y="3064449"/>
        <a:ext cx="2031466" cy="1994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481CD-8E31-4150-B375-3423BC2D4E7D}">
      <dsp:nvSpPr>
        <dsp:cNvPr id="0" name=""/>
        <dsp:cNvSpPr/>
      </dsp:nvSpPr>
      <dsp:spPr>
        <a:xfrm rot="5400000">
          <a:off x="719561" y="1689524"/>
          <a:ext cx="1140827" cy="1298791"/>
        </a:xfrm>
        <a:prstGeom prst="bentUpArrow">
          <a:avLst>
            <a:gd name="adj1" fmla="val 32840"/>
            <a:gd name="adj2" fmla="val 25000"/>
            <a:gd name="adj3" fmla="val 35780"/>
          </a:avLst>
        </a:prstGeom>
        <a:solidFill>
          <a:schemeClr val="accent4">
            <a:tint val="50000"/>
            <a:hueOff val="0"/>
            <a:satOff val="0"/>
            <a:lumOff val="0"/>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E2115255-6E6A-42AE-85D6-C495EFDD1274}">
      <dsp:nvSpPr>
        <dsp:cNvPr id="0" name=""/>
        <dsp:cNvSpPr/>
      </dsp:nvSpPr>
      <dsp:spPr>
        <a:xfrm>
          <a:off x="3735" y="424894"/>
          <a:ext cx="2747633" cy="1344274"/>
        </a:xfrm>
        <a:prstGeom prst="roundRect">
          <a:avLst>
            <a:gd name="adj" fmla="val 16670"/>
          </a:avLst>
        </a:prstGeom>
        <a:gradFill rotWithShape="0">
          <a:gsLst>
            <a:gs pos="0">
              <a:schemeClr val="accent4">
                <a:hueOff val="0"/>
                <a:satOff val="0"/>
                <a:lumOff val="0"/>
                <a:alphaOff val="0"/>
                <a:tint val="80000"/>
                <a:satMod val="107000"/>
                <a:lumMod val="103000"/>
              </a:schemeClr>
            </a:gs>
            <a:gs pos="100000">
              <a:schemeClr val="accent4">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ES" sz="1200" kern="1200" dirty="0"/>
            <a:t>La población pobre por NBI es del 58,3%, así mismo el 16.2% vive en condiciones de extrema pobreza. </a:t>
          </a:r>
        </a:p>
      </dsp:txBody>
      <dsp:txXfrm>
        <a:off x="69369" y="490528"/>
        <a:ext cx="2616365" cy="1213006"/>
      </dsp:txXfrm>
    </dsp:sp>
    <dsp:sp modelId="{0BC0E33F-908F-4154-A950-D41E2091864A}">
      <dsp:nvSpPr>
        <dsp:cNvPr id="0" name=""/>
        <dsp:cNvSpPr/>
      </dsp:nvSpPr>
      <dsp:spPr>
        <a:xfrm>
          <a:off x="2337793" y="553102"/>
          <a:ext cx="1396775" cy="1086502"/>
        </a:xfrm>
        <a:prstGeom prst="rect">
          <a:avLst/>
        </a:prstGeom>
        <a:noFill/>
        <a:ln>
          <a:noFill/>
        </a:ln>
        <a:effectLst/>
      </dsp:spPr>
      <dsp:style>
        <a:lnRef idx="0">
          <a:scrgbClr r="0" g="0" b="0"/>
        </a:lnRef>
        <a:fillRef idx="0">
          <a:scrgbClr r="0" g="0" b="0"/>
        </a:fillRef>
        <a:effectRef idx="0">
          <a:scrgbClr r="0" g="0" b="0"/>
        </a:effectRef>
        <a:fontRef idx="minor"/>
      </dsp:style>
    </dsp:sp>
    <dsp:sp modelId="{6F4E66A7-1525-4819-964F-9A45A7B30E1C}">
      <dsp:nvSpPr>
        <dsp:cNvPr id="0" name=""/>
        <dsp:cNvSpPr/>
      </dsp:nvSpPr>
      <dsp:spPr>
        <a:xfrm rot="5400000">
          <a:off x="2510361" y="3199589"/>
          <a:ext cx="1140827" cy="1298791"/>
        </a:xfrm>
        <a:prstGeom prst="bentUpArrow">
          <a:avLst>
            <a:gd name="adj1" fmla="val 32840"/>
            <a:gd name="adj2" fmla="val 25000"/>
            <a:gd name="adj3" fmla="val 35780"/>
          </a:avLst>
        </a:prstGeom>
        <a:solidFill>
          <a:schemeClr val="accent4">
            <a:tint val="50000"/>
            <a:hueOff val="10860531"/>
            <a:satOff val="-52986"/>
            <a:lumOff val="7568"/>
            <a:alphaOff val="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98A64611-072C-41A0-99C0-8DF374A26E20}">
      <dsp:nvSpPr>
        <dsp:cNvPr id="0" name=""/>
        <dsp:cNvSpPr/>
      </dsp:nvSpPr>
      <dsp:spPr>
        <a:xfrm>
          <a:off x="1794535" y="1934959"/>
          <a:ext cx="2747633" cy="1344274"/>
        </a:xfrm>
        <a:prstGeom prst="roundRect">
          <a:avLst>
            <a:gd name="adj" fmla="val 16670"/>
          </a:avLst>
        </a:prstGeom>
        <a:gradFill rotWithShape="0">
          <a:gsLst>
            <a:gs pos="0">
              <a:schemeClr val="accent4">
                <a:hueOff val="4900445"/>
                <a:satOff val="-20388"/>
                <a:lumOff val="4804"/>
                <a:alphaOff val="0"/>
                <a:tint val="80000"/>
                <a:satMod val="107000"/>
                <a:lumMod val="103000"/>
              </a:schemeClr>
            </a:gs>
            <a:gs pos="100000">
              <a:schemeClr val="accent4">
                <a:hueOff val="4900445"/>
                <a:satOff val="-20388"/>
                <a:lumOff val="4804"/>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ES" sz="1200" kern="1200" dirty="0"/>
            <a:t>A nivel urbano la pobreza por NBI es del 26,3% y rural del 66,4%. </a:t>
          </a:r>
        </a:p>
      </dsp:txBody>
      <dsp:txXfrm>
        <a:off x="1860169" y="2000593"/>
        <a:ext cx="2616365" cy="1213006"/>
      </dsp:txXfrm>
    </dsp:sp>
    <dsp:sp modelId="{66C6DDB7-F8EA-4549-AED3-65AE7F616447}">
      <dsp:nvSpPr>
        <dsp:cNvPr id="0" name=""/>
        <dsp:cNvSpPr/>
      </dsp:nvSpPr>
      <dsp:spPr>
        <a:xfrm>
          <a:off x="4128592" y="2063166"/>
          <a:ext cx="1396775" cy="1086502"/>
        </a:xfrm>
        <a:prstGeom prst="rect">
          <a:avLst/>
        </a:prstGeom>
        <a:noFill/>
        <a:ln>
          <a:noFill/>
        </a:ln>
        <a:effectLst/>
      </dsp:spPr>
      <dsp:style>
        <a:lnRef idx="0">
          <a:scrgbClr r="0" g="0" b="0"/>
        </a:lnRef>
        <a:fillRef idx="0">
          <a:scrgbClr r="0" g="0" b="0"/>
        </a:fillRef>
        <a:effectRef idx="0">
          <a:scrgbClr r="0" g="0" b="0"/>
        </a:effectRef>
        <a:fontRef idx="minor"/>
      </dsp:style>
    </dsp:sp>
    <dsp:sp modelId="{20B65B1E-3754-48E8-BF30-525E6508F8F0}">
      <dsp:nvSpPr>
        <dsp:cNvPr id="0" name=""/>
        <dsp:cNvSpPr/>
      </dsp:nvSpPr>
      <dsp:spPr>
        <a:xfrm>
          <a:off x="3585335" y="3445023"/>
          <a:ext cx="2747633" cy="1344274"/>
        </a:xfrm>
        <a:prstGeom prst="roundRect">
          <a:avLst>
            <a:gd name="adj" fmla="val 16670"/>
          </a:avLst>
        </a:prstGeom>
        <a:gradFill rotWithShape="0">
          <a:gsLst>
            <a:gs pos="0">
              <a:schemeClr val="accent4">
                <a:hueOff val="9800891"/>
                <a:satOff val="-40777"/>
                <a:lumOff val="9608"/>
                <a:alphaOff val="0"/>
                <a:tint val="80000"/>
                <a:satMod val="107000"/>
                <a:lumMod val="103000"/>
              </a:schemeClr>
            </a:gs>
            <a:gs pos="100000">
              <a:schemeClr val="accent4">
                <a:hueOff val="9800891"/>
                <a:satOff val="-40777"/>
                <a:lumOff val="9608"/>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ES" sz="1200" kern="1200" dirty="0"/>
            <a:t>La parroquia más vulnerable es </a:t>
          </a:r>
          <a:r>
            <a:rPr lang="es-ES" sz="1200" kern="1200" dirty="0" err="1"/>
            <a:t>Cutuglagua</a:t>
          </a:r>
          <a:r>
            <a:rPr lang="es-ES" sz="1200" kern="1200" dirty="0"/>
            <a:t> con un nivel de pobreza por NBI del 87,9% y  extrema pobreza del 27,2% seguido por la parroquia Manuel Cornejo Astorga con un índice de pobreza por NBI de 83,5% y de extrema pobreza del 27,70%. </a:t>
          </a:r>
        </a:p>
      </dsp:txBody>
      <dsp:txXfrm>
        <a:off x="3650969" y="3510657"/>
        <a:ext cx="2616365" cy="12130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3894A-17BF-4091-B046-EF7D9607E450}">
      <dsp:nvSpPr>
        <dsp:cNvPr id="0" name=""/>
        <dsp:cNvSpPr/>
      </dsp:nvSpPr>
      <dsp:spPr>
        <a:xfrm>
          <a:off x="665522" y="1873375"/>
          <a:ext cx="3798974" cy="1491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just" defTabSz="666750">
            <a:lnSpc>
              <a:spcPct val="90000"/>
            </a:lnSpc>
            <a:spcBef>
              <a:spcPct val="0"/>
            </a:spcBef>
            <a:spcAft>
              <a:spcPct val="35000"/>
            </a:spcAft>
            <a:buNone/>
          </a:pPr>
          <a:r>
            <a:rPr lang="es-ES" sz="1500" kern="1200" dirty="0"/>
            <a:t>Los créditos otorgados de acuerdo con la Superintendencia de Bancos y la Superintendencia de Economía Popular y solidaria, destacan como uno de los sectores más financiados al de la ganadería, agricultura, pesca y silvicultura</a:t>
          </a:r>
        </a:p>
      </dsp:txBody>
      <dsp:txXfrm>
        <a:off x="665522" y="1873375"/>
        <a:ext cx="3798974" cy="1491002"/>
      </dsp:txXfrm>
    </dsp:sp>
    <dsp:sp modelId="{FA85854D-D0FA-407A-8A7E-88F491CD22CD}">
      <dsp:nvSpPr>
        <dsp:cNvPr id="0" name=""/>
        <dsp:cNvSpPr/>
      </dsp:nvSpPr>
      <dsp:spPr>
        <a:xfrm>
          <a:off x="297658" y="1419905"/>
          <a:ext cx="359897" cy="359897"/>
        </a:xfrm>
        <a:prstGeom prst="ellipse">
          <a:avLst/>
        </a:prstGeom>
        <a:gradFill rotWithShape="0">
          <a:gsLst>
            <a:gs pos="0">
              <a:schemeClr val="accent3">
                <a:hueOff val="0"/>
                <a:satOff val="0"/>
                <a:lumOff val="0"/>
                <a:alphaOff val="0"/>
                <a:tint val="80000"/>
                <a:satMod val="107000"/>
                <a:lumMod val="103000"/>
              </a:schemeClr>
            </a:gs>
            <a:gs pos="100000">
              <a:schemeClr val="accent3">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D72CCA6-5023-4DED-B4ED-F60ADAAD39E0}">
      <dsp:nvSpPr>
        <dsp:cNvPr id="0" name=""/>
        <dsp:cNvSpPr/>
      </dsp:nvSpPr>
      <dsp:spPr>
        <a:xfrm>
          <a:off x="549586" y="916049"/>
          <a:ext cx="359897" cy="359897"/>
        </a:xfrm>
        <a:prstGeom prst="ellipse">
          <a:avLst/>
        </a:prstGeom>
        <a:gradFill rotWithShape="0">
          <a:gsLst>
            <a:gs pos="0">
              <a:schemeClr val="accent3">
                <a:hueOff val="159447"/>
                <a:satOff val="5882"/>
                <a:lumOff val="-865"/>
                <a:alphaOff val="0"/>
                <a:tint val="80000"/>
                <a:satMod val="107000"/>
                <a:lumMod val="103000"/>
              </a:schemeClr>
            </a:gs>
            <a:gs pos="100000">
              <a:schemeClr val="accent3">
                <a:hueOff val="159447"/>
                <a:satOff val="5882"/>
                <a:lumOff val="-865"/>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F0BD49F-103B-43BA-AF70-C48A61E15B8A}">
      <dsp:nvSpPr>
        <dsp:cNvPr id="0" name=""/>
        <dsp:cNvSpPr/>
      </dsp:nvSpPr>
      <dsp:spPr>
        <a:xfrm>
          <a:off x="1154213" y="1016820"/>
          <a:ext cx="565552" cy="565552"/>
        </a:xfrm>
        <a:prstGeom prst="ellipse">
          <a:avLst/>
        </a:prstGeom>
        <a:gradFill rotWithShape="0">
          <a:gsLst>
            <a:gs pos="0">
              <a:schemeClr val="accent3">
                <a:hueOff val="318894"/>
                <a:satOff val="11765"/>
                <a:lumOff val="-1730"/>
                <a:alphaOff val="0"/>
                <a:tint val="80000"/>
                <a:satMod val="107000"/>
                <a:lumMod val="103000"/>
              </a:schemeClr>
            </a:gs>
            <a:gs pos="100000">
              <a:schemeClr val="accent3">
                <a:hueOff val="318894"/>
                <a:satOff val="11765"/>
                <a:lumOff val="-173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1BD4AC0-33B6-4F64-AF60-1F7B37182E2B}">
      <dsp:nvSpPr>
        <dsp:cNvPr id="0" name=""/>
        <dsp:cNvSpPr/>
      </dsp:nvSpPr>
      <dsp:spPr>
        <a:xfrm>
          <a:off x="1658069" y="462579"/>
          <a:ext cx="359897" cy="359897"/>
        </a:xfrm>
        <a:prstGeom prst="ellipse">
          <a:avLst/>
        </a:prstGeom>
        <a:gradFill rotWithShape="0">
          <a:gsLst>
            <a:gs pos="0">
              <a:schemeClr val="accent3">
                <a:hueOff val="478341"/>
                <a:satOff val="17647"/>
                <a:lumOff val="-2595"/>
                <a:alphaOff val="0"/>
                <a:tint val="80000"/>
                <a:satMod val="107000"/>
                <a:lumMod val="103000"/>
              </a:schemeClr>
            </a:gs>
            <a:gs pos="100000">
              <a:schemeClr val="accent3">
                <a:hueOff val="478341"/>
                <a:satOff val="17647"/>
                <a:lumOff val="-2595"/>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6606602-5014-4FD2-84B7-8D1ABA337FF7}">
      <dsp:nvSpPr>
        <dsp:cNvPr id="0" name=""/>
        <dsp:cNvSpPr/>
      </dsp:nvSpPr>
      <dsp:spPr>
        <a:xfrm>
          <a:off x="2313082" y="261036"/>
          <a:ext cx="359897" cy="359897"/>
        </a:xfrm>
        <a:prstGeom prst="ellipse">
          <a:avLst/>
        </a:prstGeom>
        <a:gradFill rotWithShape="0">
          <a:gsLst>
            <a:gs pos="0">
              <a:schemeClr val="accent3">
                <a:hueOff val="637788"/>
                <a:satOff val="23529"/>
                <a:lumOff val="-3460"/>
                <a:alphaOff val="0"/>
                <a:tint val="80000"/>
                <a:satMod val="107000"/>
                <a:lumMod val="103000"/>
              </a:schemeClr>
            </a:gs>
            <a:gs pos="100000">
              <a:schemeClr val="accent3">
                <a:hueOff val="637788"/>
                <a:satOff val="23529"/>
                <a:lumOff val="-346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2CC04D7-D5AA-4474-9E7E-64423623AE97}">
      <dsp:nvSpPr>
        <dsp:cNvPr id="0" name=""/>
        <dsp:cNvSpPr/>
      </dsp:nvSpPr>
      <dsp:spPr>
        <a:xfrm>
          <a:off x="3119251" y="613735"/>
          <a:ext cx="359897" cy="359897"/>
        </a:xfrm>
        <a:prstGeom prst="ellipse">
          <a:avLst/>
        </a:prstGeom>
        <a:gradFill rotWithShape="0">
          <a:gsLst>
            <a:gs pos="0">
              <a:schemeClr val="accent3">
                <a:hueOff val="797235"/>
                <a:satOff val="29412"/>
                <a:lumOff val="-4325"/>
                <a:alphaOff val="0"/>
                <a:tint val="80000"/>
                <a:satMod val="107000"/>
                <a:lumMod val="103000"/>
              </a:schemeClr>
            </a:gs>
            <a:gs pos="100000">
              <a:schemeClr val="accent3">
                <a:hueOff val="797235"/>
                <a:satOff val="29412"/>
                <a:lumOff val="-4325"/>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A11DC0C-DBA5-467B-8413-9A507D38A745}">
      <dsp:nvSpPr>
        <dsp:cNvPr id="0" name=""/>
        <dsp:cNvSpPr/>
      </dsp:nvSpPr>
      <dsp:spPr>
        <a:xfrm>
          <a:off x="3623107" y="865663"/>
          <a:ext cx="565552" cy="565552"/>
        </a:xfrm>
        <a:prstGeom prst="ellipse">
          <a:avLst/>
        </a:prstGeom>
        <a:gradFill rotWithShape="0">
          <a:gsLst>
            <a:gs pos="0">
              <a:schemeClr val="accent3">
                <a:hueOff val="956682"/>
                <a:satOff val="35294"/>
                <a:lumOff val="-5190"/>
                <a:alphaOff val="0"/>
                <a:tint val="80000"/>
                <a:satMod val="107000"/>
                <a:lumMod val="103000"/>
              </a:schemeClr>
            </a:gs>
            <a:gs pos="100000">
              <a:schemeClr val="accent3">
                <a:hueOff val="956682"/>
                <a:satOff val="35294"/>
                <a:lumOff val="-519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371B4AB-69FD-4CC5-9F64-8CF8B885CDE5}">
      <dsp:nvSpPr>
        <dsp:cNvPr id="0" name=""/>
        <dsp:cNvSpPr/>
      </dsp:nvSpPr>
      <dsp:spPr>
        <a:xfrm>
          <a:off x="4328505" y="1419905"/>
          <a:ext cx="359897" cy="359897"/>
        </a:xfrm>
        <a:prstGeom prst="ellipse">
          <a:avLst/>
        </a:prstGeom>
        <a:gradFill rotWithShape="0">
          <a:gsLst>
            <a:gs pos="0">
              <a:schemeClr val="accent3">
                <a:hueOff val="1116129"/>
                <a:satOff val="41176"/>
                <a:lumOff val="-6055"/>
                <a:alphaOff val="0"/>
                <a:tint val="80000"/>
                <a:satMod val="107000"/>
                <a:lumMod val="103000"/>
              </a:schemeClr>
            </a:gs>
            <a:gs pos="100000">
              <a:schemeClr val="accent3">
                <a:hueOff val="1116129"/>
                <a:satOff val="41176"/>
                <a:lumOff val="-6055"/>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C0FB585-3A4E-4733-8D5C-3F7AFF9AB561}">
      <dsp:nvSpPr>
        <dsp:cNvPr id="0" name=""/>
        <dsp:cNvSpPr/>
      </dsp:nvSpPr>
      <dsp:spPr>
        <a:xfrm>
          <a:off x="4630819" y="1974146"/>
          <a:ext cx="359897" cy="359897"/>
        </a:xfrm>
        <a:prstGeom prst="ellipse">
          <a:avLst/>
        </a:prstGeom>
        <a:gradFill rotWithShape="0">
          <a:gsLst>
            <a:gs pos="0">
              <a:schemeClr val="accent3">
                <a:hueOff val="1275576"/>
                <a:satOff val="47059"/>
                <a:lumOff val="-6920"/>
                <a:alphaOff val="0"/>
                <a:tint val="80000"/>
                <a:satMod val="107000"/>
                <a:lumMod val="103000"/>
              </a:schemeClr>
            </a:gs>
            <a:gs pos="100000">
              <a:schemeClr val="accent3">
                <a:hueOff val="1275576"/>
                <a:satOff val="47059"/>
                <a:lumOff val="-692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5B64C82-DAD5-4EA6-BF8B-D31402DC9473}">
      <dsp:nvSpPr>
        <dsp:cNvPr id="0" name=""/>
        <dsp:cNvSpPr/>
      </dsp:nvSpPr>
      <dsp:spPr>
        <a:xfrm>
          <a:off x="2010768" y="916049"/>
          <a:ext cx="925449" cy="925449"/>
        </a:xfrm>
        <a:prstGeom prst="ellipse">
          <a:avLst/>
        </a:prstGeom>
        <a:gradFill rotWithShape="0">
          <a:gsLst>
            <a:gs pos="0">
              <a:schemeClr val="accent3">
                <a:hueOff val="1435023"/>
                <a:satOff val="52941"/>
                <a:lumOff val="-7786"/>
                <a:alphaOff val="0"/>
                <a:tint val="80000"/>
                <a:satMod val="107000"/>
                <a:lumMod val="103000"/>
              </a:schemeClr>
            </a:gs>
            <a:gs pos="100000">
              <a:schemeClr val="accent3">
                <a:hueOff val="1435023"/>
                <a:satOff val="52941"/>
                <a:lumOff val="-7786"/>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40185F0-1CE3-40D1-8E30-CC056F6D2998}">
      <dsp:nvSpPr>
        <dsp:cNvPr id="0" name=""/>
        <dsp:cNvSpPr/>
      </dsp:nvSpPr>
      <dsp:spPr>
        <a:xfrm>
          <a:off x="45730" y="2830701"/>
          <a:ext cx="359897" cy="359897"/>
        </a:xfrm>
        <a:prstGeom prst="ellipse">
          <a:avLst/>
        </a:prstGeom>
        <a:gradFill rotWithShape="0">
          <a:gsLst>
            <a:gs pos="0">
              <a:schemeClr val="accent3">
                <a:hueOff val="1594470"/>
                <a:satOff val="58824"/>
                <a:lumOff val="-8651"/>
                <a:alphaOff val="0"/>
                <a:tint val="80000"/>
                <a:satMod val="107000"/>
                <a:lumMod val="103000"/>
              </a:schemeClr>
            </a:gs>
            <a:gs pos="100000">
              <a:schemeClr val="accent3">
                <a:hueOff val="1594470"/>
                <a:satOff val="58824"/>
                <a:lumOff val="-8651"/>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96DF6AB-2EF7-4078-8BE2-6DF1FC5A821D}">
      <dsp:nvSpPr>
        <dsp:cNvPr id="0" name=""/>
        <dsp:cNvSpPr/>
      </dsp:nvSpPr>
      <dsp:spPr>
        <a:xfrm>
          <a:off x="348044" y="3284172"/>
          <a:ext cx="565552" cy="565552"/>
        </a:xfrm>
        <a:prstGeom prst="ellipse">
          <a:avLst/>
        </a:prstGeom>
        <a:gradFill rotWithShape="0">
          <a:gsLst>
            <a:gs pos="0">
              <a:schemeClr val="accent3">
                <a:hueOff val="1753917"/>
                <a:satOff val="64706"/>
                <a:lumOff val="-9516"/>
                <a:alphaOff val="0"/>
                <a:tint val="80000"/>
                <a:satMod val="107000"/>
                <a:lumMod val="103000"/>
              </a:schemeClr>
            </a:gs>
            <a:gs pos="100000">
              <a:schemeClr val="accent3">
                <a:hueOff val="1753917"/>
                <a:satOff val="64706"/>
                <a:lumOff val="-9516"/>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663BC60-A854-4EFB-A385-2CE019D21391}">
      <dsp:nvSpPr>
        <dsp:cNvPr id="0" name=""/>
        <dsp:cNvSpPr/>
      </dsp:nvSpPr>
      <dsp:spPr>
        <a:xfrm>
          <a:off x="1103828" y="3687256"/>
          <a:ext cx="822621" cy="822621"/>
        </a:xfrm>
        <a:prstGeom prst="ellipse">
          <a:avLst/>
        </a:prstGeom>
        <a:gradFill rotWithShape="0">
          <a:gsLst>
            <a:gs pos="0">
              <a:schemeClr val="accent3">
                <a:hueOff val="1913364"/>
                <a:satOff val="70588"/>
                <a:lumOff val="-10381"/>
                <a:alphaOff val="0"/>
                <a:tint val="80000"/>
                <a:satMod val="107000"/>
                <a:lumMod val="103000"/>
              </a:schemeClr>
            </a:gs>
            <a:gs pos="100000">
              <a:schemeClr val="accent3">
                <a:hueOff val="1913364"/>
                <a:satOff val="70588"/>
                <a:lumOff val="-10381"/>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53C387C-0E13-42EC-99B3-86344C7532DD}">
      <dsp:nvSpPr>
        <dsp:cNvPr id="0" name=""/>
        <dsp:cNvSpPr/>
      </dsp:nvSpPr>
      <dsp:spPr>
        <a:xfrm>
          <a:off x="2161925" y="4342269"/>
          <a:ext cx="359897" cy="359897"/>
        </a:xfrm>
        <a:prstGeom prst="ellipse">
          <a:avLst/>
        </a:prstGeom>
        <a:gradFill rotWithShape="0">
          <a:gsLst>
            <a:gs pos="0">
              <a:schemeClr val="accent3">
                <a:hueOff val="2072811"/>
                <a:satOff val="76471"/>
                <a:lumOff val="-11246"/>
                <a:alphaOff val="0"/>
                <a:tint val="80000"/>
                <a:satMod val="107000"/>
                <a:lumMod val="103000"/>
              </a:schemeClr>
            </a:gs>
            <a:gs pos="100000">
              <a:schemeClr val="accent3">
                <a:hueOff val="2072811"/>
                <a:satOff val="76471"/>
                <a:lumOff val="-11246"/>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A86F8ED-9913-4FF7-A937-A801F15D6852}">
      <dsp:nvSpPr>
        <dsp:cNvPr id="0" name=""/>
        <dsp:cNvSpPr/>
      </dsp:nvSpPr>
      <dsp:spPr>
        <a:xfrm>
          <a:off x="2363467" y="3687256"/>
          <a:ext cx="565552" cy="565552"/>
        </a:xfrm>
        <a:prstGeom prst="ellipse">
          <a:avLst/>
        </a:prstGeom>
        <a:gradFill rotWithShape="0">
          <a:gsLst>
            <a:gs pos="0">
              <a:schemeClr val="accent3">
                <a:hueOff val="2232258"/>
                <a:satOff val="82353"/>
                <a:lumOff val="-12111"/>
                <a:alphaOff val="0"/>
                <a:tint val="80000"/>
                <a:satMod val="107000"/>
                <a:lumMod val="103000"/>
              </a:schemeClr>
            </a:gs>
            <a:gs pos="100000">
              <a:schemeClr val="accent3">
                <a:hueOff val="2232258"/>
                <a:satOff val="82353"/>
                <a:lumOff val="-12111"/>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23B48FA-E34C-469F-A37E-B809CC079FA6}">
      <dsp:nvSpPr>
        <dsp:cNvPr id="0" name=""/>
        <dsp:cNvSpPr/>
      </dsp:nvSpPr>
      <dsp:spPr>
        <a:xfrm>
          <a:off x="2867323" y="4392655"/>
          <a:ext cx="359897" cy="359897"/>
        </a:xfrm>
        <a:prstGeom prst="ellipse">
          <a:avLst/>
        </a:prstGeom>
        <a:gradFill rotWithShape="0">
          <a:gsLst>
            <a:gs pos="0">
              <a:schemeClr val="accent3">
                <a:hueOff val="2391705"/>
                <a:satOff val="88235"/>
                <a:lumOff val="-12976"/>
                <a:alphaOff val="0"/>
                <a:tint val="80000"/>
                <a:satMod val="107000"/>
                <a:lumMod val="103000"/>
              </a:schemeClr>
            </a:gs>
            <a:gs pos="100000">
              <a:schemeClr val="accent3">
                <a:hueOff val="2391705"/>
                <a:satOff val="88235"/>
                <a:lumOff val="-12976"/>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8DE5992-E074-41D9-9FE9-051A65CB56B4}">
      <dsp:nvSpPr>
        <dsp:cNvPr id="0" name=""/>
        <dsp:cNvSpPr/>
      </dsp:nvSpPr>
      <dsp:spPr>
        <a:xfrm>
          <a:off x="3320793" y="3586485"/>
          <a:ext cx="822621" cy="822621"/>
        </a:xfrm>
        <a:prstGeom prst="ellipse">
          <a:avLst/>
        </a:prstGeom>
        <a:gradFill rotWithShape="0">
          <a:gsLst>
            <a:gs pos="0">
              <a:schemeClr val="accent3">
                <a:hueOff val="2551152"/>
                <a:satOff val="94118"/>
                <a:lumOff val="-13841"/>
                <a:alphaOff val="0"/>
                <a:tint val="80000"/>
                <a:satMod val="107000"/>
                <a:lumMod val="103000"/>
              </a:schemeClr>
            </a:gs>
            <a:gs pos="100000">
              <a:schemeClr val="accent3">
                <a:hueOff val="2551152"/>
                <a:satOff val="94118"/>
                <a:lumOff val="-13841"/>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FB0493C-0793-4302-9E21-60A0E2A748A4}">
      <dsp:nvSpPr>
        <dsp:cNvPr id="0" name=""/>
        <dsp:cNvSpPr/>
      </dsp:nvSpPr>
      <dsp:spPr>
        <a:xfrm>
          <a:off x="4429276" y="3384943"/>
          <a:ext cx="565552" cy="565552"/>
        </a:xfrm>
        <a:prstGeom prst="ellipse">
          <a:avLst/>
        </a:prstGeom>
        <a:gradFill rotWithShape="0">
          <a:gsLst>
            <a:gs pos="0">
              <a:schemeClr val="accent3">
                <a:hueOff val="2710599"/>
                <a:satOff val="100000"/>
                <a:lumOff val="-14706"/>
                <a:alphaOff val="0"/>
                <a:tint val="80000"/>
                <a:satMod val="107000"/>
                <a:lumMod val="103000"/>
              </a:schemeClr>
            </a:gs>
            <a:gs pos="100000">
              <a:schemeClr val="accent3">
                <a:hueOff val="2710599"/>
                <a:satOff val="100000"/>
                <a:lumOff val="-14706"/>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76E39-ACB4-4742-8902-5A888742AA74}">
      <dsp:nvSpPr>
        <dsp:cNvPr id="0" name=""/>
        <dsp:cNvSpPr/>
      </dsp:nvSpPr>
      <dsp:spPr>
        <a:xfrm>
          <a:off x="0" y="0"/>
          <a:ext cx="4378086" cy="1124764"/>
        </a:xfrm>
        <a:prstGeom prst="roundRect">
          <a:avLst>
            <a:gd name="adj" fmla="val 10000"/>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ES" sz="1200" kern="1200" dirty="0"/>
            <a:t>Los bancos privados tienen una tendencia de decrecimiento en la concesión de microcréditos ya que se redujo un 41,58%.</a:t>
          </a:r>
        </a:p>
      </dsp:txBody>
      <dsp:txXfrm>
        <a:off x="32943" y="32943"/>
        <a:ext cx="3069335" cy="1058878"/>
      </dsp:txXfrm>
    </dsp:sp>
    <dsp:sp modelId="{3B7ABFB8-34F9-40A8-A247-99FF2FCDE6EC}">
      <dsp:nvSpPr>
        <dsp:cNvPr id="0" name=""/>
        <dsp:cNvSpPr/>
      </dsp:nvSpPr>
      <dsp:spPr>
        <a:xfrm>
          <a:off x="366664" y="1329267"/>
          <a:ext cx="4378086" cy="1124764"/>
        </a:xfrm>
        <a:prstGeom prst="roundRect">
          <a:avLst>
            <a:gd name="adj" fmla="val 10000"/>
          </a:avLst>
        </a:prstGeom>
        <a:gradFill rotWithShape="0">
          <a:gsLst>
            <a:gs pos="0">
              <a:schemeClr val="accent3">
                <a:hueOff val="0"/>
                <a:satOff val="0"/>
                <a:lumOff val="0"/>
                <a:alphaOff val="0"/>
                <a:tint val="80000"/>
                <a:satMod val="107000"/>
                <a:lumMod val="103000"/>
              </a:schemeClr>
            </a:gs>
            <a:gs pos="100000">
              <a:schemeClr val="accent3">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ES" sz="1200" kern="1200" dirty="0"/>
            <a:t>Las cooperativas de ahorro y crédito presentan un crecimiento del 23,80%</a:t>
          </a:r>
        </a:p>
      </dsp:txBody>
      <dsp:txXfrm>
        <a:off x="399607" y="1362210"/>
        <a:ext cx="3214438" cy="1058878"/>
      </dsp:txXfrm>
    </dsp:sp>
    <dsp:sp modelId="{FF91353F-E59F-4B56-B2C5-99F9BBE790E1}">
      <dsp:nvSpPr>
        <dsp:cNvPr id="0" name=""/>
        <dsp:cNvSpPr/>
      </dsp:nvSpPr>
      <dsp:spPr>
        <a:xfrm>
          <a:off x="727856" y="2658535"/>
          <a:ext cx="4378086" cy="1124764"/>
        </a:xfrm>
        <a:prstGeom prst="roundRect">
          <a:avLst>
            <a:gd name="adj" fmla="val 10000"/>
          </a:avLst>
        </a:prstGeom>
        <a:gradFill rotWithShape="0">
          <a:gsLst>
            <a:gs pos="0">
              <a:schemeClr val="accent4">
                <a:hueOff val="0"/>
                <a:satOff val="0"/>
                <a:lumOff val="0"/>
                <a:alphaOff val="0"/>
                <a:tint val="80000"/>
                <a:satMod val="107000"/>
                <a:lumMod val="103000"/>
              </a:schemeClr>
            </a:gs>
            <a:gs pos="100000">
              <a:schemeClr val="accent4">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ES" sz="1200" kern="1200" dirty="0"/>
            <a:t>Las instituciones financieras públicas han evolucionario aceleradamente en la concesión de créditos pues en el mismo periodo analizado crecieron 769,05%</a:t>
          </a:r>
        </a:p>
      </dsp:txBody>
      <dsp:txXfrm>
        <a:off x="760799" y="2691478"/>
        <a:ext cx="3219911" cy="1058878"/>
      </dsp:txXfrm>
    </dsp:sp>
    <dsp:sp modelId="{9592AA2E-AC44-4599-A8A3-6C2A6E338576}">
      <dsp:nvSpPr>
        <dsp:cNvPr id="0" name=""/>
        <dsp:cNvSpPr/>
      </dsp:nvSpPr>
      <dsp:spPr>
        <a:xfrm>
          <a:off x="1094521" y="3987803"/>
          <a:ext cx="4378086" cy="1124764"/>
        </a:xfrm>
        <a:prstGeom prst="roundRect">
          <a:avLst>
            <a:gd name="adj" fmla="val 10000"/>
          </a:avLst>
        </a:prstGeom>
        <a:gradFill rotWithShape="0">
          <a:gsLst>
            <a:gs pos="0">
              <a:schemeClr val="accent5">
                <a:hueOff val="0"/>
                <a:satOff val="0"/>
                <a:lumOff val="0"/>
                <a:alphaOff val="0"/>
                <a:tint val="80000"/>
                <a:satMod val="107000"/>
                <a:lumMod val="103000"/>
              </a:schemeClr>
            </a:gs>
            <a:gs pos="100000">
              <a:schemeClr val="accent5">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ES" sz="1200" kern="1200" dirty="0"/>
            <a:t>Por último las mutualistas crecieron un 480,10% y las sociedades financieras 173,77%.</a:t>
          </a:r>
        </a:p>
      </dsp:txBody>
      <dsp:txXfrm>
        <a:off x="1127464" y="4020746"/>
        <a:ext cx="3214438" cy="1058878"/>
      </dsp:txXfrm>
    </dsp:sp>
    <dsp:sp modelId="{B04D9A25-35CA-498B-9B97-0C137ACB568A}">
      <dsp:nvSpPr>
        <dsp:cNvPr id="0" name=""/>
        <dsp:cNvSpPr/>
      </dsp:nvSpPr>
      <dsp:spPr>
        <a:xfrm>
          <a:off x="3646989" y="861467"/>
          <a:ext cx="731097" cy="731097"/>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a:off x="3811486" y="861467"/>
        <a:ext cx="402103" cy="550150"/>
      </dsp:txXfrm>
    </dsp:sp>
    <dsp:sp modelId="{99C1BE38-2438-48CC-8BE8-A8A4E1FAFF75}">
      <dsp:nvSpPr>
        <dsp:cNvPr id="0" name=""/>
        <dsp:cNvSpPr/>
      </dsp:nvSpPr>
      <dsp:spPr>
        <a:xfrm>
          <a:off x="4013653" y="2190735"/>
          <a:ext cx="731097" cy="731097"/>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a:off x="4178150" y="2190735"/>
        <a:ext cx="402103" cy="550150"/>
      </dsp:txXfrm>
    </dsp:sp>
    <dsp:sp modelId="{4EAB1CB0-84C3-4611-A01F-BDA32937D406}">
      <dsp:nvSpPr>
        <dsp:cNvPr id="0" name=""/>
        <dsp:cNvSpPr/>
      </dsp:nvSpPr>
      <dsp:spPr>
        <a:xfrm>
          <a:off x="4374846" y="3520003"/>
          <a:ext cx="731097" cy="731097"/>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a:off x="4539343" y="3520003"/>
        <a:ext cx="402103" cy="5501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1FE8A-DA9F-4390-A27E-1FD0FA05F368}">
      <dsp:nvSpPr>
        <dsp:cNvPr id="0" name=""/>
        <dsp:cNvSpPr/>
      </dsp:nvSpPr>
      <dsp:spPr>
        <a:xfrm>
          <a:off x="0" y="904572"/>
          <a:ext cx="5544616" cy="2217846"/>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just" defTabSz="533400">
            <a:lnSpc>
              <a:spcPct val="90000"/>
            </a:lnSpc>
            <a:spcBef>
              <a:spcPct val="0"/>
            </a:spcBef>
            <a:spcAft>
              <a:spcPct val="35000"/>
            </a:spcAft>
            <a:buNone/>
          </a:pPr>
          <a:r>
            <a:rPr lang="es-ES" sz="1200" kern="1200" dirty="0"/>
            <a:t>La población dependiente es decir los hijos menores de 18 años se estructuran de la siguiente manera, el 60% de la población tiene un miembro dependiente en su familia, seguido por el 26,32% que albergan a dos hijos menores de 18 años. Cabe destacar que el 8,95% un valor representativo no tiene hijos menores de 18 años, esto indicaría un crecimiento medio de la población, con una proporción considerable de personas en edad madura y en edad media elevada. </a:t>
          </a:r>
        </a:p>
      </dsp:txBody>
      <dsp:txXfrm>
        <a:off x="1108923" y="904572"/>
        <a:ext cx="3326770" cy="221784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8734C8-2390-4C31-B1D4-BFD4176EFC94}" type="datetimeFigureOut">
              <a:rPr lang="en-US" smtClean="0"/>
              <a:pPr/>
              <a:t>9/6/2017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5BEFE9-5F56-46FE-9F02-5C62B5640736}" type="slidenum">
              <a:rPr lang="en-US" smtClean="0"/>
              <a:pPr/>
              <a:t>‹Nº›</a:t>
            </a:fld>
            <a:endParaRPr lang="en-US"/>
          </a:p>
        </p:txBody>
      </p:sp>
    </p:spTree>
    <p:extLst>
      <p:ext uri="{BB962C8B-B14F-4D97-AF65-F5344CB8AC3E}">
        <p14:creationId xmlns:p14="http://schemas.microsoft.com/office/powerpoint/2010/main" val="3947042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a:t>Múltiples dimensiones</a:t>
            </a:r>
          </a:p>
          <a:p>
            <a:r>
              <a:rPr lang="es-419" dirty="0"/>
              <a:t>Estrategia para combatir la pobreza</a:t>
            </a:r>
          </a:p>
          <a:p>
            <a:r>
              <a:rPr lang="es-419" dirty="0"/>
              <a:t>Mejorar condiciones de vida en diferentes ámbitos</a:t>
            </a:r>
          </a:p>
        </p:txBody>
      </p:sp>
      <p:sp>
        <p:nvSpPr>
          <p:cNvPr id="4" name="Marcador de número de diapositiva 3"/>
          <p:cNvSpPr>
            <a:spLocks noGrp="1"/>
          </p:cNvSpPr>
          <p:nvPr>
            <p:ph type="sldNum" sz="quarter" idx="10"/>
          </p:nvPr>
        </p:nvSpPr>
        <p:spPr/>
        <p:txBody>
          <a:bodyPr/>
          <a:lstStyle/>
          <a:p>
            <a:fld id="{F55BEFE9-5F56-46FE-9F02-5C62B5640736}" type="slidenum">
              <a:rPr lang="en-US" smtClean="0"/>
              <a:pPr/>
              <a:t>1</a:t>
            </a:fld>
            <a:endParaRPr lang="en-US"/>
          </a:p>
        </p:txBody>
      </p:sp>
    </p:spTree>
    <p:extLst>
      <p:ext uri="{BB962C8B-B14F-4D97-AF65-F5344CB8AC3E}">
        <p14:creationId xmlns:p14="http://schemas.microsoft.com/office/powerpoint/2010/main" val="2131165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endParaRPr lang="en-US" sz="1200" dirty="0"/>
          </a:p>
        </p:txBody>
      </p:sp>
      <p:sp>
        <p:nvSpPr>
          <p:cNvPr id="6" name="Slide Image Placeholder 5"/>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763746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a:t>Generadoras de comercio y liquidez</a:t>
            </a:r>
          </a:p>
        </p:txBody>
      </p:sp>
      <p:sp>
        <p:nvSpPr>
          <p:cNvPr id="4" name="Marcador de número de diapositiva 3"/>
          <p:cNvSpPr>
            <a:spLocks noGrp="1"/>
          </p:cNvSpPr>
          <p:nvPr>
            <p:ph type="sldNum" sz="quarter" idx="10"/>
          </p:nvPr>
        </p:nvSpPr>
        <p:spPr/>
        <p:txBody>
          <a:bodyPr/>
          <a:lstStyle/>
          <a:p>
            <a:fld id="{F55BEFE9-5F56-46FE-9F02-5C62B5640736}" type="slidenum">
              <a:rPr lang="en-US" smtClean="0"/>
              <a:pPr/>
              <a:t>3</a:t>
            </a:fld>
            <a:endParaRPr lang="en-US"/>
          </a:p>
        </p:txBody>
      </p:sp>
    </p:spTree>
    <p:extLst>
      <p:ext uri="{BB962C8B-B14F-4D97-AF65-F5344CB8AC3E}">
        <p14:creationId xmlns:p14="http://schemas.microsoft.com/office/powerpoint/2010/main" val="2989554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a:t>EL origen de las microfinanzas no se le puede atribuir a una sola iniciativa</a:t>
            </a:r>
          </a:p>
        </p:txBody>
      </p:sp>
      <p:sp>
        <p:nvSpPr>
          <p:cNvPr id="4" name="Marcador de número de diapositiva 3"/>
          <p:cNvSpPr>
            <a:spLocks noGrp="1"/>
          </p:cNvSpPr>
          <p:nvPr>
            <p:ph type="sldNum" sz="quarter" idx="10"/>
          </p:nvPr>
        </p:nvSpPr>
        <p:spPr/>
        <p:txBody>
          <a:bodyPr/>
          <a:lstStyle/>
          <a:p>
            <a:fld id="{F55BEFE9-5F56-46FE-9F02-5C62B5640736}" type="slidenum">
              <a:rPr lang="en-US" smtClean="0"/>
              <a:pPr/>
              <a:t>8</a:t>
            </a:fld>
            <a:endParaRPr lang="en-US"/>
          </a:p>
        </p:txBody>
      </p:sp>
    </p:spTree>
    <p:extLst>
      <p:ext uri="{BB962C8B-B14F-4D97-AF65-F5344CB8AC3E}">
        <p14:creationId xmlns:p14="http://schemas.microsoft.com/office/powerpoint/2010/main" val="1850123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10"/>
          </p:nvPr>
        </p:nvSpPr>
        <p:spPr/>
        <p:txBody>
          <a:bodyPr/>
          <a:lstStyle/>
          <a:p>
            <a:fld id="{F55BEFE9-5F56-46FE-9F02-5C62B5640736}" type="slidenum">
              <a:rPr lang="en-US" smtClean="0"/>
              <a:pPr/>
              <a:t>9</a:t>
            </a:fld>
            <a:endParaRPr lang="en-US"/>
          </a:p>
        </p:txBody>
      </p:sp>
    </p:spTree>
    <p:extLst>
      <p:ext uri="{BB962C8B-B14F-4D97-AF65-F5344CB8AC3E}">
        <p14:creationId xmlns:p14="http://schemas.microsoft.com/office/powerpoint/2010/main" val="1494716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5BEFE9-5F56-46FE-9F02-5C62B56407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7115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10"/>
          </p:nvPr>
        </p:nvSpPr>
        <p:spPr/>
        <p:txBody>
          <a:bodyPr/>
          <a:lstStyle/>
          <a:p>
            <a:fld id="{F55BEFE9-5F56-46FE-9F02-5C62B5640736}" type="slidenum">
              <a:rPr lang="en-US" smtClean="0"/>
              <a:pPr/>
              <a:t>32</a:t>
            </a:fld>
            <a:endParaRPr lang="en-US"/>
          </a:p>
        </p:txBody>
      </p:sp>
    </p:spTree>
    <p:extLst>
      <p:ext uri="{BB962C8B-B14F-4D97-AF65-F5344CB8AC3E}">
        <p14:creationId xmlns:p14="http://schemas.microsoft.com/office/powerpoint/2010/main" val="379012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5BEFE9-5F56-46FE-9F02-5C62B56407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3089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endParaRPr lang="en-US" sz="1200" dirty="0"/>
          </a:p>
        </p:txBody>
      </p:sp>
      <p:sp>
        <p:nvSpPr>
          <p:cNvPr id="6" name="Slide Image Placeholder 5"/>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205726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endParaRPr lang="en-US" sz="1200" dirty="0"/>
          </a:p>
        </p:txBody>
      </p:sp>
      <p:sp>
        <p:nvSpPr>
          <p:cNvPr id="6" name="Slide Image Placeholder 5"/>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2228222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355" name="Rectangle 105"/>
          <p:cNvSpPr/>
          <p:nvPr/>
        </p:nvSpPr>
        <p:spPr>
          <a:xfrm rot="2700000">
            <a:off x="9931547" y="295723"/>
            <a:ext cx="13716" cy="5580539"/>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09" name="Group 408"/>
          <p:cNvGrpSpPr/>
          <p:nvPr/>
        </p:nvGrpSpPr>
        <p:grpSpPr>
          <a:xfrm>
            <a:off x="0" y="420267"/>
            <a:ext cx="12192000" cy="3795497"/>
            <a:chOff x="0" y="420256"/>
            <a:chExt cx="12188952" cy="3795497"/>
          </a:xfrm>
        </p:grpSpPr>
        <p:cxnSp>
          <p:nvCxnSpPr>
            <p:cNvPr id="410" name="Straight Connector 409"/>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20" name="Rectangle 379"/>
          <p:cNvSpPr/>
          <p:nvPr/>
        </p:nvSpPr>
        <p:spPr>
          <a:xfrm rot="18900000" flipV="1">
            <a:off x="10861408" y="-427079"/>
            <a:ext cx="18288" cy="2816931"/>
          </a:xfrm>
          <a:custGeom>
            <a:avLst/>
            <a:gdLst/>
            <a:ahLst/>
            <a:cxnLst/>
            <a:rect l="l" t="t" r="r" b="b"/>
            <a:pathLst>
              <a:path w="13716" h="2816931">
                <a:moveTo>
                  <a:pt x="0" y="2816931"/>
                </a:moveTo>
                <a:lnTo>
                  <a:pt x="13716" y="28032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1" name="Rectangle 56"/>
          <p:cNvSpPr/>
          <p:nvPr/>
        </p:nvSpPr>
        <p:spPr>
          <a:xfrm>
            <a:off x="3" y="0"/>
            <a:ext cx="11821100" cy="4572004"/>
          </a:xfrm>
          <a:custGeom>
            <a:avLst/>
            <a:gdLst/>
            <a:ahLst/>
            <a:cxnLst/>
            <a:rect l="l" t="t" r="r" b="b"/>
            <a:pathLst>
              <a:path w="8865825" h="4572004">
                <a:moveTo>
                  <a:pt x="5901406" y="4"/>
                </a:moveTo>
                <a:lnTo>
                  <a:pt x="5915122" y="4"/>
                </a:lnTo>
                <a:lnTo>
                  <a:pt x="5915122" y="4572004"/>
                </a:lnTo>
                <a:lnTo>
                  <a:pt x="5901406" y="4572004"/>
                </a:lnTo>
                <a:close/>
                <a:moveTo>
                  <a:pt x="5058348" y="3"/>
                </a:moveTo>
                <a:lnTo>
                  <a:pt x="5072064" y="3"/>
                </a:lnTo>
                <a:lnTo>
                  <a:pt x="5072064" y="4572003"/>
                </a:lnTo>
                <a:lnTo>
                  <a:pt x="5058348" y="4572003"/>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3372232" y="1"/>
                </a:moveTo>
                <a:lnTo>
                  <a:pt x="3385948" y="1"/>
                </a:lnTo>
                <a:lnTo>
                  <a:pt x="3385948" y="4572001"/>
                </a:lnTo>
                <a:lnTo>
                  <a:pt x="3372232" y="4572001"/>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2" name="Rectangle 87"/>
          <p:cNvSpPr/>
          <p:nvPr/>
        </p:nvSpPr>
        <p:spPr>
          <a:xfrm rot="2700000">
            <a:off x="3083942" y="-2062096"/>
            <a:ext cx="13716" cy="8760392"/>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3" name="Rectangle 88"/>
          <p:cNvSpPr/>
          <p:nvPr/>
        </p:nvSpPr>
        <p:spPr>
          <a:xfrm rot="2700000">
            <a:off x="4250989" y="-2033668"/>
            <a:ext cx="13716" cy="8639337"/>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4" name="Rectangle 89"/>
          <p:cNvSpPr/>
          <p:nvPr/>
        </p:nvSpPr>
        <p:spPr>
          <a:xfrm rot="2700000">
            <a:off x="5375237" y="-2033667"/>
            <a:ext cx="13716" cy="8639337"/>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5" name="Rectangle 90"/>
          <p:cNvSpPr/>
          <p:nvPr/>
        </p:nvSpPr>
        <p:spPr>
          <a:xfrm rot="2700000">
            <a:off x="6499485" y="-2033667"/>
            <a:ext cx="13716" cy="8639337"/>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6" name="Rectangle 91"/>
          <p:cNvSpPr/>
          <p:nvPr/>
        </p:nvSpPr>
        <p:spPr>
          <a:xfrm rot="2700000">
            <a:off x="7623734" y="-2033666"/>
            <a:ext cx="13716" cy="8639335"/>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Rectangle 92"/>
          <p:cNvSpPr/>
          <p:nvPr/>
        </p:nvSpPr>
        <p:spPr>
          <a:xfrm rot="2700000">
            <a:off x="8747982" y="-2033667"/>
            <a:ext cx="13716" cy="8639336"/>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8" name="Rectangle 93"/>
          <p:cNvSpPr/>
          <p:nvPr/>
        </p:nvSpPr>
        <p:spPr>
          <a:xfrm rot="2700000">
            <a:off x="9504685" y="-1228525"/>
            <a:ext cx="13716" cy="7599765"/>
          </a:xfrm>
          <a:custGeom>
            <a:avLst/>
            <a:gdLst/>
            <a:ahLst/>
            <a:cxnLst/>
            <a:rect l="l" t="t" r="r" b="b"/>
            <a:pathLst>
              <a:path w="13716" h="5699824">
                <a:moveTo>
                  <a:pt x="0" y="0"/>
                </a:moveTo>
                <a:lnTo>
                  <a:pt x="13716" y="13717"/>
                </a:lnTo>
                <a:lnTo>
                  <a:pt x="13716" y="5686109"/>
                </a:lnTo>
                <a:lnTo>
                  <a:pt x="1" y="569982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9" name="Rectangle 95"/>
          <p:cNvSpPr/>
          <p:nvPr/>
        </p:nvSpPr>
        <p:spPr>
          <a:xfrm rot="2700000">
            <a:off x="10628934" y="1194898"/>
            <a:ext cx="13716" cy="4419908"/>
          </a:xfrm>
          <a:custGeom>
            <a:avLst/>
            <a:gdLst/>
            <a:ahLst/>
            <a:cxnLst/>
            <a:rect l="l" t="t" r="r" b="b"/>
            <a:pathLst>
              <a:path w="13716" h="3314931">
                <a:moveTo>
                  <a:pt x="0" y="0"/>
                </a:moveTo>
                <a:lnTo>
                  <a:pt x="13716" y="13716"/>
                </a:lnTo>
                <a:lnTo>
                  <a:pt x="13716" y="3301215"/>
                </a:lnTo>
                <a:lnTo>
                  <a:pt x="0" y="331493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0" name="Rectangle 96"/>
          <p:cNvSpPr/>
          <p:nvPr/>
        </p:nvSpPr>
        <p:spPr>
          <a:xfrm rot="2700000">
            <a:off x="11191055" y="2411444"/>
            <a:ext cx="13716" cy="2829987"/>
          </a:xfrm>
          <a:custGeom>
            <a:avLst/>
            <a:gdLst/>
            <a:ahLst/>
            <a:cxnLst/>
            <a:rect l="l" t="t" r="r" b="b"/>
            <a:pathLst>
              <a:path w="13716" h="2122490">
                <a:moveTo>
                  <a:pt x="0" y="0"/>
                </a:moveTo>
                <a:lnTo>
                  <a:pt x="13716" y="13716"/>
                </a:lnTo>
                <a:lnTo>
                  <a:pt x="13716" y="2108774"/>
                </a:lnTo>
                <a:lnTo>
                  <a:pt x="0" y="212249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1" name="Rectangle 97"/>
          <p:cNvSpPr/>
          <p:nvPr/>
        </p:nvSpPr>
        <p:spPr>
          <a:xfrm rot="2700000">
            <a:off x="11753190" y="3628014"/>
            <a:ext cx="13717" cy="1240055"/>
          </a:xfrm>
          <a:custGeom>
            <a:avLst/>
            <a:gdLst/>
            <a:ahLst/>
            <a:cxnLst/>
            <a:rect l="l" t="t" r="r" b="b"/>
            <a:pathLst>
              <a:path w="13717" h="930041">
                <a:moveTo>
                  <a:pt x="0" y="0"/>
                </a:moveTo>
                <a:lnTo>
                  <a:pt x="13717" y="13717"/>
                </a:lnTo>
                <a:lnTo>
                  <a:pt x="13717" y="916324"/>
                </a:lnTo>
                <a:lnTo>
                  <a:pt x="1" y="93004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2" name="Rectangle 102"/>
          <p:cNvSpPr/>
          <p:nvPr/>
        </p:nvSpPr>
        <p:spPr>
          <a:xfrm rot="2700000">
            <a:off x="273322" y="-195244"/>
            <a:ext cx="13716" cy="810757"/>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3" name="Rectangle 103"/>
          <p:cNvSpPr/>
          <p:nvPr/>
        </p:nvSpPr>
        <p:spPr>
          <a:xfrm rot="2700000">
            <a:off x="835446" y="-568615"/>
            <a:ext cx="13716" cy="2400685"/>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4" name="Rectangle 104"/>
          <p:cNvSpPr/>
          <p:nvPr/>
        </p:nvSpPr>
        <p:spPr>
          <a:xfrm rot="2700000">
            <a:off x="1397570" y="-941985"/>
            <a:ext cx="13716" cy="3990611"/>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5" name="Rectangle 105"/>
          <p:cNvSpPr/>
          <p:nvPr/>
        </p:nvSpPr>
        <p:spPr>
          <a:xfrm rot="2700000">
            <a:off x="1959694" y="-1315356"/>
            <a:ext cx="13716" cy="5580539"/>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6" name="Rectangle 106"/>
          <p:cNvSpPr/>
          <p:nvPr/>
        </p:nvSpPr>
        <p:spPr>
          <a:xfrm rot="2700000">
            <a:off x="2521818" y="-1688724"/>
            <a:ext cx="13716" cy="7170465"/>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7" name="Rectangle 148"/>
          <p:cNvSpPr/>
          <p:nvPr/>
        </p:nvSpPr>
        <p:spPr>
          <a:xfrm rot="18900000" flipV="1">
            <a:off x="2760759" y="-450209"/>
            <a:ext cx="18288"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8" name="Rectangle 323"/>
          <p:cNvSpPr/>
          <p:nvPr/>
        </p:nvSpPr>
        <p:spPr>
          <a:xfrm rot="18900000" flipV="1">
            <a:off x="2198635" y="567621"/>
            <a:ext cx="18288"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9" name="Rectangle 324"/>
          <p:cNvSpPr/>
          <p:nvPr/>
        </p:nvSpPr>
        <p:spPr>
          <a:xfrm rot="18900000" flipV="1">
            <a:off x="1636511" y="1585424"/>
            <a:ext cx="18288"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0" name="Rectangle 325"/>
          <p:cNvSpPr/>
          <p:nvPr/>
        </p:nvSpPr>
        <p:spPr>
          <a:xfrm rot="18900000" flipV="1">
            <a:off x="1074387" y="2603242"/>
            <a:ext cx="18288"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Rectangle 326"/>
          <p:cNvSpPr/>
          <p:nvPr/>
        </p:nvSpPr>
        <p:spPr>
          <a:xfrm rot="18900000" flipV="1">
            <a:off x="512264" y="3621057"/>
            <a:ext cx="18288"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2" name="Rectangle 371"/>
          <p:cNvSpPr/>
          <p:nvPr/>
        </p:nvSpPr>
        <p:spPr>
          <a:xfrm rot="18900000" flipV="1">
            <a:off x="3606907" y="-953749"/>
            <a:ext cx="18288"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3" name="Rectangle 373"/>
          <p:cNvSpPr/>
          <p:nvPr/>
        </p:nvSpPr>
        <p:spPr>
          <a:xfrm rot="18900000" flipV="1">
            <a:off x="5855403" y="-953749"/>
            <a:ext cx="18288"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4" name="Rectangle 375"/>
          <p:cNvSpPr/>
          <p:nvPr/>
        </p:nvSpPr>
        <p:spPr>
          <a:xfrm rot="18900000" flipV="1">
            <a:off x="8103900" y="-953749"/>
            <a:ext cx="18288"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5" name="Rectangle 376"/>
          <p:cNvSpPr/>
          <p:nvPr/>
        </p:nvSpPr>
        <p:spPr>
          <a:xfrm rot="18900000" flipV="1">
            <a:off x="9175037" y="-950966"/>
            <a:ext cx="18288" cy="6394268"/>
          </a:xfrm>
          <a:custGeom>
            <a:avLst/>
            <a:gdLst/>
            <a:ahLst/>
            <a:cxnLst/>
            <a:rect l="l" t="t" r="r" b="b"/>
            <a:pathLst>
              <a:path w="13716" h="6394268">
                <a:moveTo>
                  <a:pt x="13716" y="6380553"/>
                </a:moveTo>
                <a:lnTo>
                  <a:pt x="13716" y="13716"/>
                </a:lnTo>
                <a:lnTo>
                  <a:pt x="0" y="0"/>
                </a:lnTo>
                <a:lnTo>
                  <a:pt x="0" y="639426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6" name="Rectangle 377"/>
          <p:cNvSpPr/>
          <p:nvPr/>
        </p:nvSpPr>
        <p:spPr>
          <a:xfrm rot="18900000" flipV="1">
            <a:off x="9737166" y="-776336"/>
            <a:ext cx="18289" cy="5201823"/>
          </a:xfrm>
          <a:custGeom>
            <a:avLst/>
            <a:gdLst/>
            <a:ahLst/>
            <a:cxnLst/>
            <a:rect l="l" t="t" r="r" b="b"/>
            <a:pathLst>
              <a:path w="13717" h="5201823">
                <a:moveTo>
                  <a:pt x="1" y="5201823"/>
                </a:moveTo>
                <a:lnTo>
                  <a:pt x="13717" y="5188106"/>
                </a:lnTo>
                <a:lnTo>
                  <a:pt x="13717" y="13717"/>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7" name="Rectangle 378"/>
          <p:cNvSpPr/>
          <p:nvPr/>
        </p:nvSpPr>
        <p:spPr>
          <a:xfrm rot="18900000" flipV="1">
            <a:off x="10323913" y="-582310"/>
            <a:ext cx="18288" cy="4009378"/>
          </a:xfrm>
          <a:custGeom>
            <a:avLst/>
            <a:gdLst/>
            <a:ahLst/>
            <a:cxnLst/>
            <a:rect l="l" t="t" r="r" b="b"/>
            <a:pathLst>
              <a:path w="13716" h="4009378">
                <a:moveTo>
                  <a:pt x="13716" y="3995663"/>
                </a:moveTo>
                <a:lnTo>
                  <a:pt x="13716" y="13717"/>
                </a:lnTo>
                <a:lnTo>
                  <a:pt x="0" y="0"/>
                </a:lnTo>
                <a:lnTo>
                  <a:pt x="0" y="400937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8" name="Rectangle 138"/>
          <p:cNvSpPr/>
          <p:nvPr/>
        </p:nvSpPr>
        <p:spPr>
          <a:xfrm rot="18900000" flipV="1">
            <a:off x="11423539" y="-252451"/>
            <a:ext cx="18287" cy="1624488"/>
          </a:xfrm>
          <a:custGeom>
            <a:avLst/>
            <a:gdLst/>
            <a:ahLst/>
            <a:cxnLst/>
            <a:rect l="l" t="t" r="r" b="b"/>
            <a:pathLst>
              <a:path w="13715" h="1624488">
                <a:moveTo>
                  <a:pt x="0" y="1624488"/>
                </a:moveTo>
                <a:lnTo>
                  <a:pt x="13715" y="1610773"/>
                </a:lnTo>
                <a:lnTo>
                  <a:pt x="13715"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9" name="Freeform 448"/>
          <p:cNvSpPr/>
          <p:nvPr/>
        </p:nvSpPr>
        <p:spPr>
          <a:xfrm rot="18900000" flipV="1">
            <a:off x="11985665" y="-77819"/>
            <a:ext cx="18287" cy="432040"/>
          </a:xfrm>
          <a:custGeom>
            <a:avLst/>
            <a:gdLst/>
            <a:ahLst/>
            <a:cxnLst/>
            <a:rect l="l" t="t" r="r" b="b"/>
            <a:pathLst>
              <a:path w="13715" h="432040">
                <a:moveTo>
                  <a:pt x="0" y="432040"/>
                </a:moveTo>
                <a:lnTo>
                  <a:pt x="13715" y="418325"/>
                </a:lnTo>
                <a:lnTo>
                  <a:pt x="13715"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0" name="Rectangle 372"/>
          <p:cNvSpPr/>
          <p:nvPr/>
        </p:nvSpPr>
        <p:spPr>
          <a:xfrm rot="18900000" flipV="1">
            <a:off x="4724689" y="-965458"/>
            <a:ext cx="18288"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1" name="Rectangle 374"/>
          <p:cNvSpPr/>
          <p:nvPr/>
        </p:nvSpPr>
        <p:spPr>
          <a:xfrm rot="18900000" flipV="1">
            <a:off x="6973185" y="-965458"/>
            <a:ext cx="18288"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2" name="Teardrop 3"/>
          <p:cNvSpPr/>
          <p:nvPr/>
        </p:nvSpPr>
        <p:spPr>
          <a:xfrm rot="5400000" flipH="1" flipV="1">
            <a:off x="8692471" y="7433"/>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3" name="Teardrop 3"/>
          <p:cNvSpPr/>
          <p:nvPr/>
        </p:nvSpPr>
        <p:spPr>
          <a:xfrm rot="5400000" flipH="1" flipV="1">
            <a:off x="-96257" y="205804"/>
            <a:ext cx="612648" cy="420133"/>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4" name="Teardrop 3"/>
          <p:cNvSpPr/>
          <p:nvPr/>
        </p:nvSpPr>
        <p:spPr>
          <a:xfrm rot="5400000" flipH="1" flipV="1">
            <a:off x="1952151" y="7433"/>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5" name="Teardrop 3"/>
          <p:cNvSpPr/>
          <p:nvPr/>
        </p:nvSpPr>
        <p:spPr>
          <a:xfrm rot="5400000" flipH="1" flipV="1">
            <a:off x="3075537" y="7433"/>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6" name="Teardrop 3"/>
          <p:cNvSpPr/>
          <p:nvPr/>
        </p:nvSpPr>
        <p:spPr>
          <a:xfrm rot="5400000" flipH="1" flipV="1">
            <a:off x="4198924" y="7433"/>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7" name="Teardrop 3"/>
          <p:cNvSpPr/>
          <p:nvPr/>
        </p:nvSpPr>
        <p:spPr>
          <a:xfrm rot="5400000" flipH="1" flipV="1">
            <a:off x="5322311" y="7433"/>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8" name="Teardrop 3"/>
          <p:cNvSpPr/>
          <p:nvPr/>
        </p:nvSpPr>
        <p:spPr>
          <a:xfrm rot="5400000" flipH="1" flipV="1">
            <a:off x="6445697" y="7433"/>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9" name="Teardrop 3"/>
          <p:cNvSpPr/>
          <p:nvPr/>
        </p:nvSpPr>
        <p:spPr>
          <a:xfrm rot="5400000" flipH="1" flipV="1">
            <a:off x="7569084" y="7433"/>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0" name="Teardrop 3"/>
          <p:cNvSpPr/>
          <p:nvPr/>
        </p:nvSpPr>
        <p:spPr>
          <a:xfrm rot="5400000" flipH="1" flipV="1">
            <a:off x="10939244" y="7433"/>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1" name="Teardrop 3"/>
          <p:cNvSpPr/>
          <p:nvPr/>
        </p:nvSpPr>
        <p:spPr>
          <a:xfrm rot="5400000" flipH="1" flipV="1">
            <a:off x="9815857" y="7433"/>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2" name="Teardrop 3"/>
          <p:cNvSpPr/>
          <p:nvPr/>
        </p:nvSpPr>
        <p:spPr>
          <a:xfrm rot="5400000" flipH="1" flipV="1">
            <a:off x="11831371" y="300132"/>
            <a:ext cx="489780" cy="231477"/>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8"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3" name="Teardrop 3"/>
          <p:cNvSpPr/>
          <p:nvPr/>
        </p:nvSpPr>
        <p:spPr>
          <a:xfrm rot="5400000" flipH="1" flipV="1">
            <a:off x="828764" y="7433"/>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4" name="Oval 463"/>
          <p:cNvSpPr/>
          <p:nvPr/>
        </p:nvSpPr>
        <p:spPr>
          <a:xfrm>
            <a:off x="8886022" y="331699"/>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5" name="Oval 167"/>
          <p:cNvSpPr/>
          <p:nvPr/>
        </p:nvSpPr>
        <p:spPr>
          <a:xfrm>
            <a:off x="0" y="331699"/>
            <a:ext cx="125256"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6" name="Oval 465"/>
          <p:cNvSpPr/>
          <p:nvPr/>
        </p:nvSpPr>
        <p:spPr>
          <a:xfrm>
            <a:off x="1022315" y="331699"/>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7" name="Oval 466"/>
          <p:cNvSpPr/>
          <p:nvPr/>
        </p:nvSpPr>
        <p:spPr>
          <a:xfrm>
            <a:off x="2145702" y="331699"/>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8" name="Oval 467"/>
          <p:cNvSpPr/>
          <p:nvPr/>
        </p:nvSpPr>
        <p:spPr>
          <a:xfrm>
            <a:off x="3269088" y="331699"/>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9" name="Oval 468"/>
          <p:cNvSpPr/>
          <p:nvPr/>
        </p:nvSpPr>
        <p:spPr>
          <a:xfrm>
            <a:off x="4392475" y="331699"/>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0" name="Oval 469"/>
          <p:cNvSpPr/>
          <p:nvPr/>
        </p:nvSpPr>
        <p:spPr>
          <a:xfrm>
            <a:off x="5515862" y="331699"/>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1" name="Oval 470"/>
          <p:cNvSpPr/>
          <p:nvPr/>
        </p:nvSpPr>
        <p:spPr>
          <a:xfrm>
            <a:off x="6639249" y="331699"/>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2" name="Oval 471"/>
          <p:cNvSpPr/>
          <p:nvPr/>
        </p:nvSpPr>
        <p:spPr>
          <a:xfrm>
            <a:off x="7762635" y="331699"/>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3" name="Oval 472"/>
          <p:cNvSpPr/>
          <p:nvPr/>
        </p:nvSpPr>
        <p:spPr>
          <a:xfrm>
            <a:off x="11132795" y="331699"/>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4" name="Oval 473"/>
          <p:cNvSpPr/>
          <p:nvPr/>
        </p:nvSpPr>
        <p:spPr>
          <a:xfrm>
            <a:off x="10009409" y="331699"/>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5" name="Teardrop 3"/>
          <p:cNvSpPr/>
          <p:nvPr/>
        </p:nvSpPr>
        <p:spPr>
          <a:xfrm rot="5400000" flipH="1" flipV="1">
            <a:off x="8130351" y="42812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6" name="Teardrop 3"/>
          <p:cNvSpPr/>
          <p:nvPr/>
        </p:nvSpPr>
        <p:spPr>
          <a:xfrm rot="5400000" flipH="1" flipV="1">
            <a:off x="1390031" y="42812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7" name="Teardrop 3"/>
          <p:cNvSpPr/>
          <p:nvPr/>
        </p:nvSpPr>
        <p:spPr>
          <a:xfrm rot="5400000" flipH="1" flipV="1">
            <a:off x="2513417" y="42812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8" name="Teardrop 3"/>
          <p:cNvSpPr/>
          <p:nvPr/>
        </p:nvSpPr>
        <p:spPr>
          <a:xfrm rot="5400000" flipH="1" flipV="1">
            <a:off x="3636804" y="42812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9" name="Teardrop 3"/>
          <p:cNvSpPr/>
          <p:nvPr/>
        </p:nvSpPr>
        <p:spPr>
          <a:xfrm rot="5400000" flipH="1" flipV="1">
            <a:off x="4760191" y="42812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0" name="Teardrop 3"/>
          <p:cNvSpPr/>
          <p:nvPr/>
        </p:nvSpPr>
        <p:spPr>
          <a:xfrm rot="5400000" flipH="1" flipV="1">
            <a:off x="5883577" y="42812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1" name="Teardrop 3"/>
          <p:cNvSpPr/>
          <p:nvPr/>
        </p:nvSpPr>
        <p:spPr>
          <a:xfrm rot="5400000" flipH="1" flipV="1">
            <a:off x="7006964" y="42812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2" name="Teardrop 3"/>
          <p:cNvSpPr/>
          <p:nvPr/>
        </p:nvSpPr>
        <p:spPr>
          <a:xfrm rot="5400000" flipH="1" flipV="1">
            <a:off x="10377124" y="42812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3" name="Teardrop 3"/>
          <p:cNvSpPr/>
          <p:nvPr/>
        </p:nvSpPr>
        <p:spPr>
          <a:xfrm rot="5400000" flipH="1" flipV="1">
            <a:off x="9253737" y="42812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4" name="Teardrop 3"/>
          <p:cNvSpPr/>
          <p:nvPr/>
        </p:nvSpPr>
        <p:spPr>
          <a:xfrm rot="5400000" flipH="1" flipV="1">
            <a:off x="11500511" y="42812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5" name="Teardrop 3"/>
          <p:cNvSpPr/>
          <p:nvPr/>
        </p:nvSpPr>
        <p:spPr>
          <a:xfrm rot="5400000" flipH="1" flipV="1">
            <a:off x="266644" y="42812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6" name="Oval 485"/>
          <p:cNvSpPr/>
          <p:nvPr/>
        </p:nvSpPr>
        <p:spPr>
          <a:xfrm>
            <a:off x="9448878" y="75101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7" name="Oval 486"/>
          <p:cNvSpPr/>
          <p:nvPr/>
        </p:nvSpPr>
        <p:spPr>
          <a:xfrm>
            <a:off x="461785" y="75101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8" name="Oval 487"/>
          <p:cNvSpPr/>
          <p:nvPr/>
        </p:nvSpPr>
        <p:spPr>
          <a:xfrm>
            <a:off x="1585171" y="75101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9" name="Oval 488"/>
          <p:cNvSpPr/>
          <p:nvPr/>
        </p:nvSpPr>
        <p:spPr>
          <a:xfrm>
            <a:off x="2708558" y="75101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0" name="Oval 489"/>
          <p:cNvSpPr/>
          <p:nvPr/>
        </p:nvSpPr>
        <p:spPr>
          <a:xfrm>
            <a:off x="3831945" y="75101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1" name="Oval 490"/>
          <p:cNvSpPr/>
          <p:nvPr/>
        </p:nvSpPr>
        <p:spPr>
          <a:xfrm>
            <a:off x="4955331" y="75101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2" name="Oval 491"/>
          <p:cNvSpPr/>
          <p:nvPr/>
        </p:nvSpPr>
        <p:spPr>
          <a:xfrm>
            <a:off x="6078718" y="75101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3" name="Oval 492"/>
          <p:cNvSpPr/>
          <p:nvPr/>
        </p:nvSpPr>
        <p:spPr>
          <a:xfrm>
            <a:off x="7202105" y="75101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4" name="Oval 493"/>
          <p:cNvSpPr/>
          <p:nvPr/>
        </p:nvSpPr>
        <p:spPr>
          <a:xfrm>
            <a:off x="8325491" y="75101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5" name="Oval 494"/>
          <p:cNvSpPr/>
          <p:nvPr/>
        </p:nvSpPr>
        <p:spPr>
          <a:xfrm>
            <a:off x="11695651" y="75101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6" name="Oval 495"/>
          <p:cNvSpPr/>
          <p:nvPr/>
        </p:nvSpPr>
        <p:spPr>
          <a:xfrm>
            <a:off x="10572265" y="75101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7" name="Teardrop 3"/>
          <p:cNvSpPr/>
          <p:nvPr/>
        </p:nvSpPr>
        <p:spPr>
          <a:xfrm rot="5400000" flipH="1" flipV="1">
            <a:off x="8283182" y="-265185"/>
            <a:ext cx="306986" cy="816864"/>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8" name="Teardrop 3"/>
          <p:cNvSpPr/>
          <p:nvPr/>
        </p:nvSpPr>
        <p:spPr>
          <a:xfrm rot="5400000" flipH="1" flipV="1">
            <a:off x="1542862" y="-265185"/>
            <a:ext cx="306986" cy="816864"/>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9" name="Teardrop 3"/>
          <p:cNvSpPr/>
          <p:nvPr/>
        </p:nvSpPr>
        <p:spPr>
          <a:xfrm rot="5400000" flipH="1" flipV="1">
            <a:off x="2666248" y="-265185"/>
            <a:ext cx="306986" cy="816864"/>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0" name="Teardrop 3"/>
          <p:cNvSpPr/>
          <p:nvPr/>
        </p:nvSpPr>
        <p:spPr>
          <a:xfrm rot="5400000" flipH="1" flipV="1">
            <a:off x="3789635" y="-265185"/>
            <a:ext cx="306986" cy="816864"/>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1" name="Teardrop 3"/>
          <p:cNvSpPr/>
          <p:nvPr/>
        </p:nvSpPr>
        <p:spPr>
          <a:xfrm rot="5400000" flipH="1" flipV="1">
            <a:off x="4913022" y="-265185"/>
            <a:ext cx="306986" cy="816864"/>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2" name="Teardrop 3"/>
          <p:cNvSpPr/>
          <p:nvPr/>
        </p:nvSpPr>
        <p:spPr>
          <a:xfrm rot="5400000" flipH="1" flipV="1">
            <a:off x="6036408" y="-265185"/>
            <a:ext cx="306986" cy="816864"/>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3" name="Teardrop 3"/>
          <p:cNvSpPr/>
          <p:nvPr/>
        </p:nvSpPr>
        <p:spPr>
          <a:xfrm rot="5400000" flipH="1" flipV="1">
            <a:off x="7159795" y="-265185"/>
            <a:ext cx="306986" cy="816864"/>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4" name="Teardrop 3"/>
          <p:cNvSpPr/>
          <p:nvPr/>
        </p:nvSpPr>
        <p:spPr>
          <a:xfrm rot="5400000" flipH="1" flipV="1">
            <a:off x="10529955" y="-265185"/>
            <a:ext cx="306986" cy="816864"/>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5" name="Teardrop 3"/>
          <p:cNvSpPr/>
          <p:nvPr/>
        </p:nvSpPr>
        <p:spPr>
          <a:xfrm rot="5400000" flipH="1" flipV="1">
            <a:off x="9406568" y="-265185"/>
            <a:ext cx="306986" cy="816864"/>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6" name="Teardrop 3"/>
          <p:cNvSpPr/>
          <p:nvPr/>
        </p:nvSpPr>
        <p:spPr>
          <a:xfrm rot="5400000" flipH="1" flipV="1">
            <a:off x="11653342" y="-265185"/>
            <a:ext cx="306986" cy="816864"/>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7" name="Teardrop 3"/>
          <p:cNvSpPr/>
          <p:nvPr/>
        </p:nvSpPr>
        <p:spPr>
          <a:xfrm rot="5400000" flipH="1" flipV="1">
            <a:off x="419475" y="-265185"/>
            <a:ext cx="306986" cy="816864"/>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8" name="Oval 881"/>
          <p:cNvSpPr/>
          <p:nvPr/>
        </p:nvSpPr>
        <p:spPr>
          <a:xfrm>
            <a:off x="461776" y="-10245"/>
            <a:ext cx="226336"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9" name="Oval 882"/>
          <p:cNvSpPr/>
          <p:nvPr/>
        </p:nvSpPr>
        <p:spPr>
          <a:xfrm>
            <a:off x="1585163" y="-10245"/>
            <a:ext cx="226336"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0" name="Oval 883"/>
          <p:cNvSpPr/>
          <p:nvPr/>
        </p:nvSpPr>
        <p:spPr>
          <a:xfrm>
            <a:off x="2708552" y="-10245"/>
            <a:ext cx="9213429" cy="84875"/>
          </a:xfrm>
          <a:custGeom>
            <a:avLst/>
            <a:gdLst/>
            <a:ahLst/>
            <a:cxnLst/>
            <a:rect l="l" t="t" r="r" b="b"/>
            <a:pathLst>
              <a:path w="6910072" h="84875">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1" name="Teardrop 3"/>
          <p:cNvSpPr/>
          <p:nvPr/>
        </p:nvSpPr>
        <p:spPr>
          <a:xfrm rot="5400000" flipH="1" flipV="1">
            <a:off x="8692471" y="85293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2" name="Teardrop 3"/>
          <p:cNvSpPr/>
          <p:nvPr/>
        </p:nvSpPr>
        <p:spPr>
          <a:xfrm rot="5400000" flipH="1" flipV="1">
            <a:off x="-96257" y="1051302"/>
            <a:ext cx="612648" cy="420133"/>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3" name="Teardrop 3"/>
          <p:cNvSpPr/>
          <p:nvPr/>
        </p:nvSpPr>
        <p:spPr>
          <a:xfrm rot="5400000" flipH="1" flipV="1">
            <a:off x="1952151" y="85293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4" name="Teardrop 3"/>
          <p:cNvSpPr/>
          <p:nvPr/>
        </p:nvSpPr>
        <p:spPr>
          <a:xfrm rot="5400000" flipH="1" flipV="1">
            <a:off x="3075537" y="85293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5" name="Teardrop 3"/>
          <p:cNvSpPr/>
          <p:nvPr/>
        </p:nvSpPr>
        <p:spPr>
          <a:xfrm rot="5400000" flipH="1" flipV="1">
            <a:off x="4198924" y="85293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6" name="Teardrop 3"/>
          <p:cNvSpPr/>
          <p:nvPr/>
        </p:nvSpPr>
        <p:spPr>
          <a:xfrm rot="5400000" flipH="1" flipV="1">
            <a:off x="5322311" y="85293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7" name="Teardrop 3"/>
          <p:cNvSpPr/>
          <p:nvPr/>
        </p:nvSpPr>
        <p:spPr>
          <a:xfrm rot="5400000" flipH="1" flipV="1">
            <a:off x="6445697" y="85293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8" name="Teardrop 3"/>
          <p:cNvSpPr/>
          <p:nvPr/>
        </p:nvSpPr>
        <p:spPr>
          <a:xfrm rot="5400000" flipH="1" flipV="1">
            <a:off x="7569084" y="85293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9" name="Teardrop 3"/>
          <p:cNvSpPr/>
          <p:nvPr/>
        </p:nvSpPr>
        <p:spPr>
          <a:xfrm rot="5400000" flipH="1" flipV="1">
            <a:off x="10939244" y="85293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0" name="Teardrop 3"/>
          <p:cNvSpPr/>
          <p:nvPr/>
        </p:nvSpPr>
        <p:spPr>
          <a:xfrm rot="5400000" flipH="1" flipV="1">
            <a:off x="9815857" y="85293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1" name="Teardrop 3"/>
          <p:cNvSpPr/>
          <p:nvPr/>
        </p:nvSpPr>
        <p:spPr>
          <a:xfrm rot="5400000" flipH="1" flipV="1">
            <a:off x="11831371" y="1145630"/>
            <a:ext cx="489780" cy="231477"/>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2" name="Teardrop 3"/>
          <p:cNvSpPr/>
          <p:nvPr/>
        </p:nvSpPr>
        <p:spPr>
          <a:xfrm rot="5400000" flipH="1" flipV="1">
            <a:off x="828764" y="85293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3" name="Oval 522"/>
          <p:cNvSpPr/>
          <p:nvPr/>
        </p:nvSpPr>
        <p:spPr>
          <a:xfrm>
            <a:off x="8886022" y="117719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4" name="Oval 523"/>
          <p:cNvSpPr/>
          <p:nvPr/>
        </p:nvSpPr>
        <p:spPr>
          <a:xfrm>
            <a:off x="1022315" y="117719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5" name="Oval 524"/>
          <p:cNvSpPr/>
          <p:nvPr/>
        </p:nvSpPr>
        <p:spPr>
          <a:xfrm>
            <a:off x="2145702" y="117719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6" name="Oval 525"/>
          <p:cNvSpPr/>
          <p:nvPr/>
        </p:nvSpPr>
        <p:spPr>
          <a:xfrm>
            <a:off x="3269088" y="117719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7" name="Oval 526"/>
          <p:cNvSpPr/>
          <p:nvPr/>
        </p:nvSpPr>
        <p:spPr>
          <a:xfrm>
            <a:off x="4392475" y="117719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8" name="Oval 527"/>
          <p:cNvSpPr/>
          <p:nvPr/>
        </p:nvSpPr>
        <p:spPr>
          <a:xfrm>
            <a:off x="5515862" y="117719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9" name="Oval 528"/>
          <p:cNvSpPr/>
          <p:nvPr/>
        </p:nvSpPr>
        <p:spPr>
          <a:xfrm>
            <a:off x="6639249" y="117719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0" name="Oval 529"/>
          <p:cNvSpPr/>
          <p:nvPr/>
        </p:nvSpPr>
        <p:spPr>
          <a:xfrm>
            <a:off x="7762635" y="117719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1" name="Oval 530"/>
          <p:cNvSpPr/>
          <p:nvPr/>
        </p:nvSpPr>
        <p:spPr>
          <a:xfrm>
            <a:off x="11132795" y="117719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2" name="Oval 531"/>
          <p:cNvSpPr/>
          <p:nvPr/>
        </p:nvSpPr>
        <p:spPr>
          <a:xfrm>
            <a:off x="10009409" y="117719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3" name="Teardrop 3"/>
          <p:cNvSpPr/>
          <p:nvPr/>
        </p:nvSpPr>
        <p:spPr>
          <a:xfrm rot="5400000" flipH="1" flipV="1">
            <a:off x="8130351" y="1273619"/>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4" name="Teardrop 3"/>
          <p:cNvSpPr/>
          <p:nvPr/>
        </p:nvSpPr>
        <p:spPr>
          <a:xfrm rot="5400000" flipH="1" flipV="1">
            <a:off x="1390031" y="1273619"/>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5" name="Teardrop 3"/>
          <p:cNvSpPr/>
          <p:nvPr/>
        </p:nvSpPr>
        <p:spPr>
          <a:xfrm rot="5400000" flipH="1" flipV="1">
            <a:off x="2513417" y="1273619"/>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6" name="Teardrop 3"/>
          <p:cNvSpPr/>
          <p:nvPr/>
        </p:nvSpPr>
        <p:spPr>
          <a:xfrm rot="5400000" flipH="1" flipV="1">
            <a:off x="3636804" y="1273619"/>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7" name="Teardrop 3"/>
          <p:cNvSpPr/>
          <p:nvPr/>
        </p:nvSpPr>
        <p:spPr>
          <a:xfrm rot="5400000" flipH="1" flipV="1">
            <a:off x="4760191" y="1273619"/>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Teardrop 3"/>
          <p:cNvSpPr/>
          <p:nvPr/>
        </p:nvSpPr>
        <p:spPr>
          <a:xfrm rot="5400000" flipH="1" flipV="1">
            <a:off x="5883577" y="1273619"/>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Teardrop 3"/>
          <p:cNvSpPr/>
          <p:nvPr/>
        </p:nvSpPr>
        <p:spPr>
          <a:xfrm rot="5400000" flipH="1" flipV="1">
            <a:off x="7006964" y="1273619"/>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Teardrop 3"/>
          <p:cNvSpPr/>
          <p:nvPr/>
        </p:nvSpPr>
        <p:spPr>
          <a:xfrm rot="5400000" flipH="1" flipV="1">
            <a:off x="10377124" y="1273619"/>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Teardrop 3"/>
          <p:cNvSpPr/>
          <p:nvPr/>
        </p:nvSpPr>
        <p:spPr>
          <a:xfrm rot="5400000" flipH="1" flipV="1">
            <a:off x="9253737" y="1273619"/>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Teardrop 3"/>
          <p:cNvSpPr/>
          <p:nvPr/>
        </p:nvSpPr>
        <p:spPr>
          <a:xfrm rot="5400000" flipH="1" flipV="1">
            <a:off x="11500511" y="1273619"/>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Teardrop 3"/>
          <p:cNvSpPr/>
          <p:nvPr/>
        </p:nvSpPr>
        <p:spPr>
          <a:xfrm rot="5400000" flipH="1" flipV="1">
            <a:off x="266644" y="1273619"/>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Oval 543"/>
          <p:cNvSpPr/>
          <p:nvPr/>
        </p:nvSpPr>
        <p:spPr>
          <a:xfrm>
            <a:off x="9448878" y="159651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Oval 544"/>
          <p:cNvSpPr/>
          <p:nvPr/>
        </p:nvSpPr>
        <p:spPr>
          <a:xfrm>
            <a:off x="461785" y="159651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Oval 545"/>
          <p:cNvSpPr/>
          <p:nvPr/>
        </p:nvSpPr>
        <p:spPr>
          <a:xfrm>
            <a:off x="1585171" y="159651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Oval 546"/>
          <p:cNvSpPr/>
          <p:nvPr/>
        </p:nvSpPr>
        <p:spPr>
          <a:xfrm>
            <a:off x="2708558" y="159651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Oval 547"/>
          <p:cNvSpPr/>
          <p:nvPr/>
        </p:nvSpPr>
        <p:spPr>
          <a:xfrm>
            <a:off x="3831945" y="159651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Oval 548"/>
          <p:cNvSpPr/>
          <p:nvPr/>
        </p:nvSpPr>
        <p:spPr>
          <a:xfrm>
            <a:off x="4955331" y="159651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Oval 549"/>
          <p:cNvSpPr/>
          <p:nvPr/>
        </p:nvSpPr>
        <p:spPr>
          <a:xfrm>
            <a:off x="6078718" y="159651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Oval 550"/>
          <p:cNvSpPr/>
          <p:nvPr/>
        </p:nvSpPr>
        <p:spPr>
          <a:xfrm>
            <a:off x="7202105" y="159651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Oval 551"/>
          <p:cNvSpPr/>
          <p:nvPr/>
        </p:nvSpPr>
        <p:spPr>
          <a:xfrm>
            <a:off x="8325491" y="159651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Oval 552"/>
          <p:cNvSpPr/>
          <p:nvPr/>
        </p:nvSpPr>
        <p:spPr>
          <a:xfrm>
            <a:off x="11695651" y="159651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Oval 553"/>
          <p:cNvSpPr/>
          <p:nvPr/>
        </p:nvSpPr>
        <p:spPr>
          <a:xfrm>
            <a:off x="10572265" y="159651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Teardrop 3"/>
          <p:cNvSpPr/>
          <p:nvPr/>
        </p:nvSpPr>
        <p:spPr>
          <a:xfrm rot="5400000" flipH="1" flipV="1">
            <a:off x="8692471" y="1695528"/>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Teardrop 3"/>
          <p:cNvSpPr/>
          <p:nvPr/>
        </p:nvSpPr>
        <p:spPr>
          <a:xfrm rot="5400000" flipH="1" flipV="1">
            <a:off x="-96257" y="1893899"/>
            <a:ext cx="612648" cy="420133"/>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Teardrop 3"/>
          <p:cNvSpPr/>
          <p:nvPr/>
        </p:nvSpPr>
        <p:spPr>
          <a:xfrm rot="5400000" flipH="1" flipV="1">
            <a:off x="1952151" y="1695528"/>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Teardrop 3"/>
          <p:cNvSpPr/>
          <p:nvPr/>
        </p:nvSpPr>
        <p:spPr>
          <a:xfrm rot="5400000" flipH="1" flipV="1">
            <a:off x="3075537" y="1695528"/>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Teardrop 3"/>
          <p:cNvSpPr/>
          <p:nvPr/>
        </p:nvSpPr>
        <p:spPr>
          <a:xfrm rot="5400000" flipH="1" flipV="1">
            <a:off x="4198924" y="1695528"/>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Teardrop 3"/>
          <p:cNvSpPr/>
          <p:nvPr/>
        </p:nvSpPr>
        <p:spPr>
          <a:xfrm rot="5400000" flipH="1" flipV="1">
            <a:off x="5322311" y="1695528"/>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Teardrop 3"/>
          <p:cNvSpPr/>
          <p:nvPr/>
        </p:nvSpPr>
        <p:spPr>
          <a:xfrm rot="5400000" flipH="1" flipV="1">
            <a:off x="6445697" y="1695528"/>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Teardrop 3"/>
          <p:cNvSpPr/>
          <p:nvPr/>
        </p:nvSpPr>
        <p:spPr>
          <a:xfrm rot="5400000" flipH="1" flipV="1">
            <a:off x="7569084" y="1695528"/>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Teardrop 3"/>
          <p:cNvSpPr/>
          <p:nvPr/>
        </p:nvSpPr>
        <p:spPr>
          <a:xfrm rot="5400000" flipH="1" flipV="1">
            <a:off x="10939244" y="1695528"/>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Teardrop 3"/>
          <p:cNvSpPr/>
          <p:nvPr/>
        </p:nvSpPr>
        <p:spPr>
          <a:xfrm rot="5400000" flipH="1" flipV="1">
            <a:off x="9815857" y="1695528"/>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Teardrop 3"/>
          <p:cNvSpPr/>
          <p:nvPr/>
        </p:nvSpPr>
        <p:spPr>
          <a:xfrm rot="5400000" flipH="1" flipV="1">
            <a:off x="11831371" y="1988227"/>
            <a:ext cx="489780" cy="231477"/>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Teardrop 3"/>
          <p:cNvSpPr/>
          <p:nvPr/>
        </p:nvSpPr>
        <p:spPr>
          <a:xfrm rot="5400000" flipH="1" flipV="1">
            <a:off x="828764" y="1695528"/>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Oval 566"/>
          <p:cNvSpPr/>
          <p:nvPr/>
        </p:nvSpPr>
        <p:spPr>
          <a:xfrm>
            <a:off x="8886022" y="201979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Oval 567"/>
          <p:cNvSpPr/>
          <p:nvPr/>
        </p:nvSpPr>
        <p:spPr>
          <a:xfrm>
            <a:off x="1022315" y="201979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Oval 568"/>
          <p:cNvSpPr/>
          <p:nvPr/>
        </p:nvSpPr>
        <p:spPr>
          <a:xfrm>
            <a:off x="2145702" y="201979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Oval 569"/>
          <p:cNvSpPr/>
          <p:nvPr/>
        </p:nvSpPr>
        <p:spPr>
          <a:xfrm>
            <a:off x="3269088" y="201979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Oval 570"/>
          <p:cNvSpPr/>
          <p:nvPr/>
        </p:nvSpPr>
        <p:spPr>
          <a:xfrm>
            <a:off x="4392475" y="201979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Oval 571"/>
          <p:cNvSpPr/>
          <p:nvPr/>
        </p:nvSpPr>
        <p:spPr>
          <a:xfrm>
            <a:off x="5515862" y="201979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Oval 572"/>
          <p:cNvSpPr/>
          <p:nvPr/>
        </p:nvSpPr>
        <p:spPr>
          <a:xfrm>
            <a:off x="6639249" y="201979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Oval 573"/>
          <p:cNvSpPr/>
          <p:nvPr/>
        </p:nvSpPr>
        <p:spPr>
          <a:xfrm>
            <a:off x="7762635" y="201979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Oval 574"/>
          <p:cNvSpPr/>
          <p:nvPr/>
        </p:nvSpPr>
        <p:spPr>
          <a:xfrm>
            <a:off x="11132795" y="201979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Oval 575"/>
          <p:cNvSpPr/>
          <p:nvPr/>
        </p:nvSpPr>
        <p:spPr>
          <a:xfrm>
            <a:off x="10009409" y="201979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8130351" y="211621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390031" y="211621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2513417" y="211621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3636804" y="211621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4760191" y="211621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5883577" y="211621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7006964" y="211621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10377124" y="211621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9253737" y="211621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11500511" y="211621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266644" y="211621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Oval 587"/>
          <p:cNvSpPr/>
          <p:nvPr/>
        </p:nvSpPr>
        <p:spPr>
          <a:xfrm>
            <a:off x="9448878" y="243911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Oval 588"/>
          <p:cNvSpPr/>
          <p:nvPr/>
        </p:nvSpPr>
        <p:spPr>
          <a:xfrm>
            <a:off x="461785" y="243911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Oval 589"/>
          <p:cNvSpPr/>
          <p:nvPr/>
        </p:nvSpPr>
        <p:spPr>
          <a:xfrm>
            <a:off x="1585171" y="243911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Oval 590"/>
          <p:cNvSpPr/>
          <p:nvPr/>
        </p:nvSpPr>
        <p:spPr>
          <a:xfrm>
            <a:off x="2708558" y="243911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3831945" y="243911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592"/>
          <p:cNvSpPr/>
          <p:nvPr/>
        </p:nvSpPr>
        <p:spPr>
          <a:xfrm>
            <a:off x="4955331" y="243911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6078718" y="243911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7202105" y="243911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8325491" y="243911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11695651" y="243911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10572265" y="243911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Teardrop 3"/>
          <p:cNvSpPr/>
          <p:nvPr/>
        </p:nvSpPr>
        <p:spPr>
          <a:xfrm rot="5400000" flipH="1" flipV="1">
            <a:off x="8692471" y="254420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Teardrop 3"/>
          <p:cNvSpPr/>
          <p:nvPr/>
        </p:nvSpPr>
        <p:spPr>
          <a:xfrm rot="5400000" flipH="1" flipV="1">
            <a:off x="-96257" y="2742572"/>
            <a:ext cx="612648" cy="420133"/>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Teardrop 3"/>
          <p:cNvSpPr/>
          <p:nvPr/>
        </p:nvSpPr>
        <p:spPr>
          <a:xfrm rot="5400000" flipH="1" flipV="1">
            <a:off x="1952151" y="254420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Teardrop 3"/>
          <p:cNvSpPr/>
          <p:nvPr/>
        </p:nvSpPr>
        <p:spPr>
          <a:xfrm rot="5400000" flipH="1" flipV="1">
            <a:off x="3075537" y="254420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Teardrop 3"/>
          <p:cNvSpPr/>
          <p:nvPr/>
        </p:nvSpPr>
        <p:spPr>
          <a:xfrm rot="5400000" flipH="1" flipV="1">
            <a:off x="4198924" y="254420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Teardrop 3"/>
          <p:cNvSpPr/>
          <p:nvPr/>
        </p:nvSpPr>
        <p:spPr>
          <a:xfrm rot="5400000" flipH="1" flipV="1">
            <a:off x="5322311" y="254420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Teardrop 3"/>
          <p:cNvSpPr/>
          <p:nvPr/>
        </p:nvSpPr>
        <p:spPr>
          <a:xfrm rot="5400000" flipH="1" flipV="1">
            <a:off x="6445697" y="254420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Teardrop 3"/>
          <p:cNvSpPr/>
          <p:nvPr/>
        </p:nvSpPr>
        <p:spPr>
          <a:xfrm rot="5400000" flipH="1" flipV="1">
            <a:off x="7569084" y="254420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10939244" y="254420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815857" y="254420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1831371" y="2836900"/>
            <a:ext cx="489780" cy="231477"/>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828764" y="254420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Oval 610"/>
          <p:cNvSpPr/>
          <p:nvPr/>
        </p:nvSpPr>
        <p:spPr>
          <a:xfrm>
            <a:off x="8886022" y="286846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Oval 611"/>
          <p:cNvSpPr/>
          <p:nvPr/>
        </p:nvSpPr>
        <p:spPr>
          <a:xfrm>
            <a:off x="1022315" y="286846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Oval 612"/>
          <p:cNvSpPr/>
          <p:nvPr/>
        </p:nvSpPr>
        <p:spPr>
          <a:xfrm>
            <a:off x="2145702" y="286846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Oval 613"/>
          <p:cNvSpPr/>
          <p:nvPr/>
        </p:nvSpPr>
        <p:spPr>
          <a:xfrm>
            <a:off x="3269088" y="286846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Oval 614"/>
          <p:cNvSpPr/>
          <p:nvPr/>
        </p:nvSpPr>
        <p:spPr>
          <a:xfrm>
            <a:off x="4392475" y="286846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Oval 615"/>
          <p:cNvSpPr/>
          <p:nvPr/>
        </p:nvSpPr>
        <p:spPr>
          <a:xfrm>
            <a:off x="5515862" y="286846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Oval 616"/>
          <p:cNvSpPr/>
          <p:nvPr/>
        </p:nvSpPr>
        <p:spPr>
          <a:xfrm>
            <a:off x="6639249" y="286846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Oval 617"/>
          <p:cNvSpPr/>
          <p:nvPr/>
        </p:nvSpPr>
        <p:spPr>
          <a:xfrm>
            <a:off x="7762635" y="286846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Oval 618"/>
          <p:cNvSpPr/>
          <p:nvPr/>
        </p:nvSpPr>
        <p:spPr>
          <a:xfrm>
            <a:off x="11132795" y="286846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Oval 619"/>
          <p:cNvSpPr/>
          <p:nvPr/>
        </p:nvSpPr>
        <p:spPr>
          <a:xfrm>
            <a:off x="10009409" y="286846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8130351" y="296647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Teardrop 3"/>
          <p:cNvSpPr/>
          <p:nvPr/>
        </p:nvSpPr>
        <p:spPr>
          <a:xfrm rot="5400000" flipH="1" flipV="1">
            <a:off x="1390031" y="296647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Teardrop 3"/>
          <p:cNvSpPr/>
          <p:nvPr/>
        </p:nvSpPr>
        <p:spPr>
          <a:xfrm rot="5400000" flipH="1" flipV="1">
            <a:off x="2513417" y="296647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Teardrop 3"/>
          <p:cNvSpPr/>
          <p:nvPr/>
        </p:nvSpPr>
        <p:spPr>
          <a:xfrm rot="5400000" flipH="1" flipV="1">
            <a:off x="3636804" y="296647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Teardrop 3"/>
          <p:cNvSpPr/>
          <p:nvPr/>
        </p:nvSpPr>
        <p:spPr>
          <a:xfrm rot="5400000" flipH="1" flipV="1">
            <a:off x="4760191" y="296647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Teardrop 3"/>
          <p:cNvSpPr/>
          <p:nvPr/>
        </p:nvSpPr>
        <p:spPr>
          <a:xfrm rot="5400000" flipH="1" flipV="1">
            <a:off x="5883577" y="296647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Teardrop 3"/>
          <p:cNvSpPr/>
          <p:nvPr/>
        </p:nvSpPr>
        <p:spPr>
          <a:xfrm rot="5400000" flipH="1" flipV="1">
            <a:off x="7006964" y="296647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Teardrop 3"/>
          <p:cNvSpPr/>
          <p:nvPr/>
        </p:nvSpPr>
        <p:spPr>
          <a:xfrm rot="5400000" flipH="1" flipV="1">
            <a:off x="10377124" y="296647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Teardrop 3"/>
          <p:cNvSpPr/>
          <p:nvPr/>
        </p:nvSpPr>
        <p:spPr>
          <a:xfrm rot="5400000" flipH="1" flipV="1">
            <a:off x="9253737" y="296647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Teardrop 3"/>
          <p:cNvSpPr/>
          <p:nvPr/>
        </p:nvSpPr>
        <p:spPr>
          <a:xfrm rot="5400000" flipH="1" flipV="1">
            <a:off x="11500511" y="296647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Teardrop 3"/>
          <p:cNvSpPr/>
          <p:nvPr/>
        </p:nvSpPr>
        <p:spPr>
          <a:xfrm rot="5400000" flipH="1" flipV="1">
            <a:off x="266644" y="296647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9448878" y="328936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461785" y="328936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1585171" y="328936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634"/>
          <p:cNvSpPr/>
          <p:nvPr/>
        </p:nvSpPr>
        <p:spPr>
          <a:xfrm>
            <a:off x="2708558" y="328936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3831945" y="328936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Oval 636"/>
          <p:cNvSpPr/>
          <p:nvPr/>
        </p:nvSpPr>
        <p:spPr>
          <a:xfrm>
            <a:off x="4955331" y="328936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Oval 637"/>
          <p:cNvSpPr/>
          <p:nvPr/>
        </p:nvSpPr>
        <p:spPr>
          <a:xfrm>
            <a:off x="6078718" y="328936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Oval 638"/>
          <p:cNvSpPr/>
          <p:nvPr/>
        </p:nvSpPr>
        <p:spPr>
          <a:xfrm>
            <a:off x="7202105" y="328936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Oval 639"/>
          <p:cNvSpPr/>
          <p:nvPr/>
        </p:nvSpPr>
        <p:spPr>
          <a:xfrm>
            <a:off x="8325491" y="328936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Oval 640"/>
          <p:cNvSpPr/>
          <p:nvPr/>
        </p:nvSpPr>
        <p:spPr>
          <a:xfrm>
            <a:off x="11695651" y="328936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Oval 641"/>
          <p:cNvSpPr/>
          <p:nvPr/>
        </p:nvSpPr>
        <p:spPr>
          <a:xfrm>
            <a:off x="10572265" y="328936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8692471" y="3388380"/>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96257" y="3586745"/>
            <a:ext cx="612648" cy="420133"/>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1952151" y="3388380"/>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3075537" y="3388380"/>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4198924" y="3388380"/>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5322311" y="3388380"/>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6445697" y="3388380"/>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7569084" y="3388380"/>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0939244" y="3388380"/>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Teardrop 3"/>
          <p:cNvSpPr/>
          <p:nvPr/>
        </p:nvSpPr>
        <p:spPr>
          <a:xfrm rot="5400000" flipH="1" flipV="1">
            <a:off x="9815857" y="3388380"/>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Teardrop 3"/>
          <p:cNvSpPr/>
          <p:nvPr/>
        </p:nvSpPr>
        <p:spPr>
          <a:xfrm rot="5400000" flipH="1" flipV="1">
            <a:off x="11831371" y="3681073"/>
            <a:ext cx="489780" cy="231477"/>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Teardrop 3"/>
          <p:cNvSpPr/>
          <p:nvPr/>
        </p:nvSpPr>
        <p:spPr>
          <a:xfrm rot="5400000" flipH="1" flipV="1">
            <a:off x="828764" y="3388380"/>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Oval 654"/>
          <p:cNvSpPr/>
          <p:nvPr/>
        </p:nvSpPr>
        <p:spPr>
          <a:xfrm>
            <a:off x="8886022" y="371264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Oval 655"/>
          <p:cNvSpPr/>
          <p:nvPr/>
        </p:nvSpPr>
        <p:spPr>
          <a:xfrm>
            <a:off x="1022315" y="371264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Oval 656"/>
          <p:cNvSpPr/>
          <p:nvPr/>
        </p:nvSpPr>
        <p:spPr>
          <a:xfrm>
            <a:off x="2145702" y="371264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Oval 657"/>
          <p:cNvSpPr/>
          <p:nvPr/>
        </p:nvSpPr>
        <p:spPr>
          <a:xfrm>
            <a:off x="3269088" y="371264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Oval 658"/>
          <p:cNvSpPr/>
          <p:nvPr/>
        </p:nvSpPr>
        <p:spPr>
          <a:xfrm>
            <a:off x="4392475" y="371264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Oval 659"/>
          <p:cNvSpPr/>
          <p:nvPr/>
        </p:nvSpPr>
        <p:spPr>
          <a:xfrm>
            <a:off x="5515862" y="371264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Oval 660"/>
          <p:cNvSpPr/>
          <p:nvPr/>
        </p:nvSpPr>
        <p:spPr>
          <a:xfrm>
            <a:off x="6639249" y="371264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Oval 661"/>
          <p:cNvSpPr/>
          <p:nvPr/>
        </p:nvSpPr>
        <p:spPr>
          <a:xfrm>
            <a:off x="7762635" y="371264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Oval 662"/>
          <p:cNvSpPr/>
          <p:nvPr/>
        </p:nvSpPr>
        <p:spPr>
          <a:xfrm>
            <a:off x="11132795" y="371264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Oval 663"/>
          <p:cNvSpPr/>
          <p:nvPr/>
        </p:nvSpPr>
        <p:spPr>
          <a:xfrm>
            <a:off x="10009409" y="371264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8130351" y="381247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1390031" y="381247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2513417" y="381247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3636804" y="381247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4760191" y="381247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Teardrop 3"/>
          <p:cNvSpPr/>
          <p:nvPr/>
        </p:nvSpPr>
        <p:spPr>
          <a:xfrm rot="5400000" flipH="1" flipV="1">
            <a:off x="5883577" y="381247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Teardrop 3"/>
          <p:cNvSpPr/>
          <p:nvPr/>
        </p:nvSpPr>
        <p:spPr>
          <a:xfrm rot="5400000" flipH="1" flipV="1">
            <a:off x="7006964" y="381247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Teardrop 3"/>
          <p:cNvSpPr/>
          <p:nvPr/>
        </p:nvSpPr>
        <p:spPr>
          <a:xfrm rot="5400000" flipH="1" flipV="1">
            <a:off x="10377124" y="381247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Teardrop 3"/>
          <p:cNvSpPr/>
          <p:nvPr/>
        </p:nvSpPr>
        <p:spPr>
          <a:xfrm rot="5400000" flipH="1" flipV="1">
            <a:off x="9253737" y="381247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Teardrop 3"/>
          <p:cNvSpPr/>
          <p:nvPr/>
        </p:nvSpPr>
        <p:spPr>
          <a:xfrm rot="5400000" flipH="1" flipV="1">
            <a:off x="11500511" y="381247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Teardrop 3"/>
          <p:cNvSpPr/>
          <p:nvPr/>
        </p:nvSpPr>
        <p:spPr>
          <a:xfrm rot="5400000" flipH="1" flipV="1">
            <a:off x="266644" y="381247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9448878" y="413537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461785" y="413537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1585171" y="413537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2708558" y="413537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3831945" y="413537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4955331" y="413537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6078718" y="413537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7202105" y="413537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Oval 683"/>
          <p:cNvSpPr/>
          <p:nvPr/>
        </p:nvSpPr>
        <p:spPr>
          <a:xfrm>
            <a:off x="8325491" y="413537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Oval 684"/>
          <p:cNvSpPr/>
          <p:nvPr/>
        </p:nvSpPr>
        <p:spPr>
          <a:xfrm>
            <a:off x="11695651" y="413537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Oval 685"/>
          <p:cNvSpPr/>
          <p:nvPr/>
        </p:nvSpPr>
        <p:spPr>
          <a:xfrm>
            <a:off x="10572265" y="413537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8886996" y="4095744"/>
            <a:ext cx="232840" cy="719697"/>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69347" y="4269821"/>
            <a:ext cx="232840" cy="371532"/>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2146675" y="4095733"/>
            <a:ext cx="232840" cy="719696"/>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3270061" y="4095733"/>
            <a:ext cx="232840" cy="719696"/>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4393448" y="4095733"/>
            <a:ext cx="232840" cy="719696"/>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5516836" y="4095744"/>
            <a:ext cx="232840" cy="719697"/>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6640223" y="4095744"/>
            <a:ext cx="232840" cy="719697"/>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7763609" y="4095744"/>
            <a:ext cx="232840" cy="719697"/>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133768" y="4095733"/>
            <a:ext cx="232840" cy="719696"/>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010383" y="4095744"/>
            <a:ext cx="232840" cy="719697"/>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017160" y="4397172"/>
            <a:ext cx="171406" cy="178273"/>
          </a:xfrm>
          <a:custGeom>
            <a:avLst/>
            <a:gdLst/>
            <a:ahLst/>
            <a:cxnLst/>
            <a:rect l="l" t="t" r="r" b="b"/>
            <a:pathLst>
              <a:path w="171406" h="133705">
                <a:moveTo>
                  <a:pt x="171406" y="123429"/>
                </a:moveTo>
                <a:lnTo>
                  <a:pt x="168564" y="133705"/>
                </a:lnTo>
                <a:lnTo>
                  <a:pt x="157460" y="133705"/>
                </a:lnTo>
                <a:cubicBezTo>
                  <a:pt x="159382" y="130353"/>
                  <a:pt x="159597" y="126761"/>
                  <a:pt x="159597" y="123119"/>
                </a:cubicBezTo>
                <a:cubicBezTo>
                  <a:pt x="159597" y="99209"/>
                  <a:pt x="150331" y="77462"/>
                  <a:pt x="135010" y="61451"/>
                </a:cubicBezTo>
                <a:lnTo>
                  <a:pt x="62756" y="133705"/>
                </a:lnTo>
                <a:lnTo>
                  <a:pt x="62665" y="133705"/>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016651" y="4095733"/>
            <a:ext cx="232840" cy="719696"/>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1651"/>
          <p:cNvSpPr/>
          <p:nvPr/>
        </p:nvSpPr>
        <p:spPr>
          <a:xfrm>
            <a:off x="1083492" y="4561319"/>
            <a:ext cx="10214448" cy="10682"/>
          </a:xfrm>
          <a:custGeom>
            <a:avLst/>
            <a:gdLst/>
            <a:ahLst/>
            <a:cxnLst/>
            <a:rect l="l" t="t" r="r" b="b"/>
            <a:pathLst>
              <a:path w="7660836" h="10682">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9494006" y="365858"/>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1" name="Oval 700"/>
          <p:cNvSpPr/>
          <p:nvPr/>
        </p:nvSpPr>
        <p:spPr>
          <a:xfrm>
            <a:off x="503286" y="365858"/>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2" name="Oval 701"/>
          <p:cNvSpPr/>
          <p:nvPr/>
        </p:nvSpPr>
        <p:spPr>
          <a:xfrm>
            <a:off x="1627123" y="365858"/>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3" name="Oval 702"/>
          <p:cNvSpPr/>
          <p:nvPr/>
        </p:nvSpPr>
        <p:spPr>
          <a:xfrm>
            <a:off x="2750966" y="365858"/>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4" name="Oval 703"/>
          <p:cNvSpPr/>
          <p:nvPr/>
        </p:nvSpPr>
        <p:spPr>
          <a:xfrm>
            <a:off x="3874806" y="365858"/>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5" name="Oval 704"/>
          <p:cNvSpPr/>
          <p:nvPr/>
        </p:nvSpPr>
        <p:spPr>
          <a:xfrm>
            <a:off x="4998646" y="365858"/>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6" name="Oval 705"/>
          <p:cNvSpPr/>
          <p:nvPr/>
        </p:nvSpPr>
        <p:spPr>
          <a:xfrm>
            <a:off x="6122486" y="365858"/>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7" name="Oval 706"/>
          <p:cNvSpPr/>
          <p:nvPr/>
        </p:nvSpPr>
        <p:spPr>
          <a:xfrm>
            <a:off x="7246326" y="365858"/>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8" name="Oval 707"/>
          <p:cNvSpPr/>
          <p:nvPr/>
        </p:nvSpPr>
        <p:spPr>
          <a:xfrm>
            <a:off x="8370166" y="365858"/>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9" name="Oval 708"/>
          <p:cNvSpPr/>
          <p:nvPr/>
        </p:nvSpPr>
        <p:spPr>
          <a:xfrm>
            <a:off x="11741686" y="365858"/>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0" name="Oval 709"/>
          <p:cNvSpPr/>
          <p:nvPr/>
        </p:nvSpPr>
        <p:spPr>
          <a:xfrm>
            <a:off x="10617846" y="365858"/>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1" name="Oval 710"/>
          <p:cNvSpPr/>
          <p:nvPr/>
        </p:nvSpPr>
        <p:spPr>
          <a:xfrm>
            <a:off x="9494006" y="1211356"/>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2" name="Oval 711"/>
          <p:cNvSpPr/>
          <p:nvPr/>
        </p:nvSpPr>
        <p:spPr>
          <a:xfrm>
            <a:off x="503286" y="1211356"/>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3" name="Oval 712"/>
          <p:cNvSpPr/>
          <p:nvPr/>
        </p:nvSpPr>
        <p:spPr>
          <a:xfrm>
            <a:off x="1627123" y="1211356"/>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4" name="Oval 713"/>
          <p:cNvSpPr/>
          <p:nvPr/>
        </p:nvSpPr>
        <p:spPr>
          <a:xfrm>
            <a:off x="2750966" y="1211356"/>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5" name="Oval 714"/>
          <p:cNvSpPr/>
          <p:nvPr/>
        </p:nvSpPr>
        <p:spPr>
          <a:xfrm>
            <a:off x="3874806" y="1211356"/>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6" name="Oval 715"/>
          <p:cNvSpPr/>
          <p:nvPr/>
        </p:nvSpPr>
        <p:spPr>
          <a:xfrm>
            <a:off x="4998646" y="1211356"/>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7" name="Oval 716"/>
          <p:cNvSpPr/>
          <p:nvPr/>
        </p:nvSpPr>
        <p:spPr>
          <a:xfrm>
            <a:off x="6122486" y="1211356"/>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8" name="Oval 717"/>
          <p:cNvSpPr/>
          <p:nvPr/>
        </p:nvSpPr>
        <p:spPr>
          <a:xfrm>
            <a:off x="7246326" y="1211356"/>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9" name="Oval 718"/>
          <p:cNvSpPr/>
          <p:nvPr/>
        </p:nvSpPr>
        <p:spPr>
          <a:xfrm>
            <a:off x="8370166" y="1211356"/>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0" name="Oval 719"/>
          <p:cNvSpPr/>
          <p:nvPr/>
        </p:nvSpPr>
        <p:spPr>
          <a:xfrm>
            <a:off x="11741686" y="1211356"/>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1" name="Oval 720"/>
          <p:cNvSpPr/>
          <p:nvPr/>
        </p:nvSpPr>
        <p:spPr>
          <a:xfrm>
            <a:off x="10617846" y="1211356"/>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2" name="Oval 721"/>
          <p:cNvSpPr/>
          <p:nvPr/>
        </p:nvSpPr>
        <p:spPr>
          <a:xfrm>
            <a:off x="9494006" y="2053953"/>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3" name="Oval 722"/>
          <p:cNvSpPr/>
          <p:nvPr/>
        </p:nvSpPr>
        <p:spPr>
          <a:xfrm>
            <a:off x="503286" y="2053953"/>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4" name="Oval 723"/>
          <p:cNvSpPr/>
          <p:nvPr/>
        </p:nvSpPr>
        <p:spPr>
          <a:xfrm>
            <a:off x="1627123" y="2053953"/>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5" name="Oval 724"/>
          <p:cNvSpPr/>
          <p:nvPr/>
        </p:nvSpPr>
        <p:spPr>
          <a:xfrm>
            <a:off x="2750966" y="2053953"/>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6" name="Oval 725"/>
          <p:cNvSpPr/>
          <p:nvPr/>
        </p:nvSpPr>
        <p:spPr>
          <a:xfrm>
            <a:off x="3874806" y="2053953"/>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7" name="Oval 726"/>
          <p:cNvSpPr/>
          <p:nvPr/>
        </p:nvSpPr>
        <p:spPr>
          <a:xfrm>
            <a:off x="4998646" y="2053953"/>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8" name="Oval 727"/>
          <p:cNvSpPr/>
          <p:nvPr/>
        </p:nvSpPr>
        <p:spPr>
          <a:xfrm>
            <a:off x="6122486" y="2053953"/>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9" name="Oval 728"/>
          <p:cNvSpPr/>
          <p:nvPr/>
        </p:nvSpPr>
        <p:spPr>
          <a:xfrm>
            <a:off x="7246326" y="2053953"/>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0" name="Oval 729"/>
          <p:cNvSpPr/>
          <p:nvPr/>
        </p:nvSpPr>
        <p:spPr>
          <a:xfrm>
            <a:off x="8370166" y="2053953"/>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1" name="Oval 730"/>
          <p:cNvSpPr/>
          <p:nvPr/>
        </p:nvSpPr>
        <p:spPr>
          <a:xfrm>
            <a:off x="11741686" y="2053953"/>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2" name="Oval 731"/>
          <p:cNvSpPr/>
          <p:nvPr/>
        </p:nvSpPr>
        <p:spPr>
          <a:xfrm>
            <a:off x="10617846" y="2053953"/>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3" name="Oval 732"/>
          <p:cNvSpPr/>
          <p:nvPr/>
        </p:nvSpPr>
        <p:spPr>
          <a:xfrm>
            <a:off x="9494006" y="2902626"/>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4" name="Oval 733"/>
          <p:cNvSpPr/>
          <p:nvPr/>
        </p:nvSpPr>
        <p:spPr>
          <a:xfrm>
            <a:off x="503286" y="2902626"/>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5" name="Oval 734"/>
          <p:cNvSpPr/>
          <p:nvPr/>
        </p:nvSpPr>
        <p:spPr>
          <a:xfrm>
            <a:off x="1627123" y="2902626"/>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6" name="Oval 735"/>
          <p:cNvSpPr/>
          <p:nvPr/>
        </p:nvSpPr>
        <p:spPr>
          <a:xfrm>
            <a:off x="2750966" y="2902626"/>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7" name="Oval 736"/>
          <p:cNvSpPr/>
          <p:nvPr/>
        </p:nvSpPr>
        <p:spPr>
          <a:xfrm>
            <a:off x="3874806" y="2902626"/>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8" name="Oval 737"/>
          <p:cNvSpPr/>
          <p:nvPr/>
        </p:nvSpPr>
        <p:spPr>
          <a:xfrm>
            <a:off x="4998646" y="2902626"/>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9" name="Oval 738"/>
          <p:cNvSpPr/>
          <p:nvPr/>
        </p:nvSpPr>
        <p:spPr>
          <a:xfrm>
            <a:off x="6122486" y="2902626"/>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0" name="Oval 739"/>
          <p:cNvSpPr/>
          <p:nvPr/>
        </p:nvSpPr>
        <p:spPr>
          <a:xfrm>
            <a:off x="7246326" y="2902626"/>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1" name="Oval 740"/>
          <p:cNvSpPr/>
          <p:nvPr/>
        </p:nvSpPr>
        <p:spPr>
          <a:xfrm>
            <a:off x="8370166" y="2902626"/>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2" name="Oval 741"/>
          <p:cNvSpPr/>
          <p:nvPr/>
        </p:nvSpPr>
        <p:spPr>
          <a:xfrm>
            <a:off x="11741686" y="2902626"/>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3" name="Oval 742"/>
          <p:cNvSpPr/>
          <p:nvPr/>
        </p:nvSpPr>
        <p:spPr>
          <a:xfrm>
            <a:off x="10617846" y="2902626"/>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4" name="Oval 743"/>
          <p:cNvSpPr/>
          <p:nvPr/>
        </p:nvSpPr>
        <p:spPr>
          <a:xfrm>
            <a:off x="9494006" y="3746805"/>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5" name="Oval 744"/>
          <p:cNvSpPr/>
          <p:nvPr/>
        </p:nvSpPr>
        <p:spPr>
          <a:xfrm>
            <a:off x="503286" y="3746805"/>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6" name="Oval 745"/>
          <p:cNvSpPr/>
          <p:nvPr/>
        </p:nvSpPr>
        <p:spPr>
          <a:xfrm>
            <a:off x="1627123" y="3746805"/>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7" name="Oval 746"/>
          <p:cNvSpPr/>
          <p:nvPr/>
        </p:nvSpPr>
        <p:spPr>
          <a:xfrm>
            <a:off x="2750966" y="3746805"/>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8" name="Oval 747"/>
          <p:cNvSpPr/>
          <p:nvPr/>
        </p:nvSpPr>
        <p:spPr>
          <a:xfrm>
            <a:off x="3874806" y="3746805"/>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9" name="Oval 748"/>
          <p:cNvSpPr/>
          <p:nvPr/>
        </p:nvSpPr>
        <p:spPr>
          <a:xfrm>
            <a:off x="4998646" y="3746805"/>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0" name="Oval 749"/>
          <p:cNvSpPr/>
          <p:nvPr/>
        </p:nvSpPr>
        <p:spPr>
          <a:xfrm>
            <a:off x="6122486" y="3746805"/>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1" name="Oval 750"/>
          <p:cNvSpPr/>
          <p:nvPr/>
        </p:nvSpPr>
        <p:spPr>
          <a:xfrm>
            <a:off x="7246326" y="3746805"/>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2" name="Oval 751"/>
          <p:cNvSpPr/>
          <p:nvPr/>
        </p:nvSpPr>
        <p:spPr>
          <a:xfrm>
            <a:off x="8370166" y="3746805"/>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3" name="Oval 752"/>
          <p:cNvSpPr/>
          <p:nvPr/>
        </p:nvSpPr>
        <p:spPr>
          <a:xfrm>
            <a:off x="11741686" y="3746805"/>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4" name="Oval 753"/>
          <p:cNvSpPr/>
          <p:nvPr/>
        </p:nvSpPr>
        <p:spPr>
          <a:xfrm>
            <a:off x="10617846" y="3746805"/>
            <a:ext cx="133353"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22D926F0-EC2C-4430-9D15-D5FF664D35E9}" type="datetimeFigureOut">
              <a:rPr lang="en-US" smtClean="0"/>
              <a:pPr/>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86C87-65DB-4043-9072-335CC7C491F5}" type="slidenum">
              <a:rPr lang="en-US" smtClean="0"/>
              <a:pPr/>
              <a:t>‹Nº›</a:t>
            </a:fld>
            <a:endParaRPr lang="en-US"/>
          </a:p>
        </p:txBody>
      </p:sp>
      <p:cxnSp>
        <p:nvCxnSpPr>
          <p:cNvPr id="8" name="Straight Connector 7"/>
          <p:cNvCxnSpPr/>
          <p:nvPr/>
        </p:nvCxnSpPr>
        <p:spPr>
          <a:xfrm flipV="1">
            <a:off x="8386843"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530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2D926F0-EC2C-4430-9D15-D5FF664D35E9}" type="datetimeFigureOut">
              <a:rPr lang="en-US" smtClean="0"/>
              <a:pPr/>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86C87-65DB-4043-9072-335CC7C491F5}" type="slidenum">
              <a:rPr lang="en-US" smtClean="0"/>
              <a:pPr/>
              <a:t>‹Nº›</a:t>
            </a:fld>
            <a:endParaRPr lang="en-US"/>
          </a:p>
        </p:txBody>
      </p:sp>
    </p:spTree>
    <p:extLst>
      <p:ext uri="{BB962C8B-B14F-4D97-AF65-F5344CB8AC3E}">
        <p14:creationId xmlns:p14="http://schemas.microsoft.com/office/powerpoint/2010/main" val="3549841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3" y="762000"/>
            <a:ext cx="7581900" cy="541020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2D926F0-EC2C-4430-9D15-D5FF664D35E9}" type="datetimeFigureOut">
              <a:rPr lang="en-US" smtClean="0"/>
              <a:pPr/>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86C87-65DB-4043-9072-335CC7C491F5}" type="slidenum">
              <a:rPr lang="en-US" smtClean="0"/>
              <a:pPr/>
              <a:t>‹Nº›</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551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7" name="Date Placeholder 6"/>
          <p:cNvSpPr>
            <a:spLocks noGrp="1"/>
          </p:cNvSpPr>
          <p:nvPr>
            <p:ph type="dt" sz="half" idx="10"/>
          </p:nvPr>
        </p:nvSpPr>
        <p:spPr/>
        <p:txBody>
          <a:bodyPr/>
          <a:lstStyle/>
          <a:p>
            <a:fld id="{22D926F0-EC2C-4430-9D15-D5FF664D35E9}" type="datetimeFigureOut">
              <a:rPr lang="en-US" smtClean="0"/>
              <a:pPr/>
              <a:t>9/6/2017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086C87-65DB-4043-9072-335CC7C491F5}" type="slidenum">
              <a:rPr lang="en-US" smtClean="0"/>
              <a:pPr/>
              <a:t>‹Nº›</a:t>
            </a:fld>
            <a:endParaRPr lang="en-US"/>
          </a:p>
        </p:txBody>
      </p:sp>
    </p:spTree>
    <p:extLst>
      <p:ext uri="{BB962C8B-B14F-4D97-AF65-F5344CB8AC3E}">
        <p14:creationId xmlns:p14="http://schemas.microsoft.com/office/powerpoint/2010/main" val="365913118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2D926F0-EC2C-4430-9D15-D5FF664D35E9}" type="datetimeFigureOut">
              <a:rPr lang="en-US" smtClean="0"/>
              <a:pPr/>
              <a:t>9/6/2017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086C87-65DB-4043-9072-335CC7C491F5}" type="slidenum">
              <a:rPr lang="en-US" smtClean="0"/>
              <a:pPr/>
              <a:t>‹Nº›</a:t>
            </a:fld>
            <a:endParaRPr lang="en-US"/>
          </a:p>
        </p:txBody>
      </p:sp>
    </p:spTree>
    <p:extLst>
      <p:ext uri="{BB962C8B-B14F-4D97-AF65-F5344CB8AC3E}">
        <p14:creationId xmlns:p14="http://schemas.microsoft.com/office/powerpoint/2010/main" val="1140312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7" name="Date Placeholder 6"/>
          <p:cNvSpPr>
            <a:spLocks noGrp="1"/>
          </p:cNvSpPr>
          <p:nvPr>
            <p:ph type="dt" sz="half" idx="10"/>
          </p:nvPr>
        </p:nvSpPr>
        <p:spPr/>
        <p:txBody>
          <a:bodyPr/>
          <a:lstStyle/>
          <a:p>
            <a:fld id="{22D926F0-EC2C-4430-9D15-D5FF664D35E9}" type="datetimeFigureOut">
              <a:rPr lang="en-US" smtClean="0"/>
              <a:pPr/>
              <a:t>9/6/2017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086C87-65DB-4043-9072-335CC7C491F5}" type="slidenum">
              <a:rPr lang="en-US" smtClean="0"/>
              <a:pPr/>
              <a:t>‹Nº›</a:t>
            </a:fld>
            <a:endParaRPr lang="en-US"/>
          </a:p>
        </p:txBody>
      </p:sp>
    </p:spTree>
    <p:extLst>
      <p:ext uri="{BB962C8B-B14F-4D97-AF65-F5344CB8AC3E}">
        <p14:creationId xmlns:p14="http://schemas.microsoft.com/office/powerpoint/2010/main" val="36348952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22D926F0-EC2C-4430-9D15-D5FF664D35E9}" type="datetimeFigureOut">
              <a:rPr lang="en-US" smtClean="0"/>
              <a:pPr/>
              <a:t>9/6/2017</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A086C87-65DB-4043-9072-335CC7C491F5}" type="slidenum">
              <a:rPr lang="en-US" smtClean="0"/>
              <a:pPr/>
              <a:t>‹Nº›</a:t>
            </a:fld>
            <a:endParaRPr lang="en-US"/>
          </a:p>
        </p:txBody>
      </p:sp>
    </p:spTree>
    <p:extLst>
      <p:ext uri="{BB962C8B-B14F-4D97-AF65-F5344CB8AC3E}">
        <p14:creationId xmlns:p14="http://schemas.microsoft.com/office/powerpoint/2010/main" val="2465939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583436" y="3143250"/>
            <a:ext cx="4270248" cy="259677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7" name="Date Placeholder 6"/>
          <p:cNvSpPr>
            <a:spLocks noGrp="1"/>
          </p:cNvSpPr>
          <p:nvPr>
            <p:ph type="dt" sz="half" idx="10"/>
          </p:nvPr>
        </p:nvSpPr>
        <p:spPr/>
        <p:txBody>
          <a:bodyPr/>
          <a:lstStyle/>
          <a:p>
            <a:fld id="{22D926F0-EC2C-4430-9D15-D5FF664D35E9}" type="datetimeFigureOut">
              <a:rPr lang="en-US" smtClean="0"/>
              <a:pPr/>
              <a:t>9/6/2017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086C87-65DB-4043-9072-335CC7C491F5}" type="slidenum">
              <a:rPr lang="en-US" smtClean="0"/>
              <a:pPr/>
              <a:t>‹Nº›</a:t>
            </a:fld>
            <a:endParaRPr lang="en-US"/>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4052219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2D926F0-EC2C-4430-9D15-D5FF664D35E9}" type="datetimeFigureOut">
              <a:rPr lang="en-US" smtClean="0"/>
              <a:pPr/>
              <a:t>9/6/2017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086C87-65DB-4043-9072-335CC7C491F5}" type="slidenum">
              <a:rPr lang="en-US" smtClean="0"/>
              <a:pPr/>
              <a:t>‹Nº›</a:t>
            </a:fld>
            <a:endParaRPr lang="en-US"/>
          </a:p>
        </p:txBody>
      </p:sp>
    </p:spTree>
    <p:extLst>
      <p:ext uri="{BB962C8B-B14F-4D97-AF65-F5344CB8AC3E}">
        <p14:creationId xmlns:p14="http://schemas.microsoft.com/office/powerpoint/2010/main" val="2127317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D926F0-EC2C-4430-9D15-D5FF664D35E9}" type="datetimeFigureOut">
              <a:rPr lang="en-US" smtClean="0"/>
              <a:pPr/>
              <a:t>9/6/2017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086C87-65DB-4043-9072-335CC7C491F5}" type="slidenum">
              <a:rPr lang="en-US" smtClean="0"/>
              <a:pPr/>
              <a:t>‹Nº›</a:t>
            </a:fld>
            <a:endParaRPr lang="en-US"/>
          </a:p>
        </p:txBody>
      </p:sp>
    </p:spTree>
    <p:extLst>
      <p:ext uri="{BB962C8B-B14F-4D97-AF65-F5344CB8AC3E}">
        <p14:creationId xmlns:p14="http://schemas.microsoft.com/office/powerpoint/2010/main" val="4155441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22D926F0-EC2C-4430-9D15-D5FF664D35E9}" type="datetimeFigureOut">
              <a:rPr lang="en-US" smtClean="0"/>
              <a:pPr/>
              <a:t>9/6/2017</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p:txBody>
          <a:bodyPr/>
          <a:lstStyle/>
          <a:p>
            <a:fld id="{6A086C87-65DB-4043-9072-335CC7C491F5}" type="slidenum">
              <a:rPr lang="en-US" smtClean="0"/>
              <a:pPr/>
              <a:t>‹Nº›</a:t>
            </a:fld>
            <a:endParaRPr lang="en-US"/>
          </a:p>
        </p:txBody>
      </p:sp>
    </p:spTree>
    <p:extLst>
      <p:ext uri="{BB962C8B-B14F-4D97-AF65-F5344CB8AC3E}">
        <p14:creationId xmlns:p14="http://schemas.microsoft.com/office/powerpoint/2010/main" val="1320845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2D926F0-EC2C-4430-9D15-D5FF664D35E9}" type="datetimeFigureOut">
              <a:rPr lang="en-US" smtClean="0"/>
              <a:pPr/>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86C87-65DB-4043-9072-335CC7C491F5}" type="slidenum">
              <a:rPr lang="en-US" smtClean="0"/>
              <a:pPr/>
              <a:t>‹Nº›</a:t>
            </a:fld>
            <a:endParaRPr lang="en-US"/>
          </a:p>
        </p:txBody>
      </p:sp>
    </p:spTree>
    <p:extLst>
      <p:ext uri="{BB962C8B-B14F-4D97-AF65-F5344CB8AC3E}">
        <p14:creationId xmlns:p14="http://schemas.microsoft.com/office/powerpoint/2010/main" val="4194548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22D926F0-EC2C-4430-9D15-D5FF664D35E9}" type="datetimeFigureOut">
              <a:rPr lang="en-US" smtClean="0"/>
              <a:pPr/>
              <a:t>9/6/2017</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p:txBody>
          <a:bodyPr/>
          <a:lstStyle/>
          <a:p>
            <a:fld id="{6A086C87-65DB-4043-9072-335CC7C491F5}" type="slidenum">
              <a:rPr lang="en-US" smtClean="0"/>
              <a:pPr/>
              <a:t>‹Nº›</a:t>
            </a:fld>
            <a:endParaRPr lang="en-US"/>
          </a:p>
        </p:txBody>
      </p:sp>
    </p:spTree>
    <p:extLst>
      <p:ext uri="{BB962C8B-B14F-4D97-AF65-F5344CB8AC3E}">
        <p14:creationId xmlns:p14="http://schemas.microsoft.com/office/powerpoint/2010/main" val="3631125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2D926F0-EC2C-4430-9D15-D5FF664D35E9}" type="datetimeFigureOut">
              <a:rPr lang="en-US" smtClean="0"/>
              <a:pPr/>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86C87-65DB-4043-9072-335CC7C491F5}" type="slidenum">
              <a:rPr lang="en-US" smtClean="0"/>
              <a:pPr/>
              <a:t>‹Nº›</a:t>
            </a:fld>
            <a:endParaRPr lang="en-US"/>
          </a:p>
        </p:txBody>
      </p:sp>
    </p:spTree>
    <p:extLst>
      <p:ext uri="{BB962C8B-B14F-4D97-AF65-F5344CB8AC3E}">
        <p14:creationId xmlns:p14="http://schemas.microsoft.com/office/powerpoint/2010/main" val="732485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2D926F0-EC2C-4430-9D15-D5FF664D35E9}" type="datetimeFigureOut">
              <a:rPr lang="en-US" smtClean="0"/>
              <a:pPr/>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86C87-65DB-4043-9072-335CC7C491F5}" type="slidenum">
              <a:rPr lang="en-US" smtClean="0"/>
              <a:pPr/>
              <a:t>‹Nº›</a:t>
            </a:fld>
            <a:endParaRPr lang="en-US"/>
          </a:p>
        </p:txBody>
      </p:sp>
    </p:spTree>
    <p:extLst>
      <p:ext uri="{BB962C8B-B14F-4D97-AF65-F5344CB8AC3E}">
        <p14:creationId xmlns:p14="http://schemas.microsoft.com/office/powerpoint/2010/main" val="2090164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9" name="Group 8"/>
          <p:cNvGrpSpPr/>
          <p:nvPr/>
        </p:nvGrpSpPr>
        <p:grpSpPr>
          <a:xfrm>
            <a:off x="0" y="420267"/>
            <a:ext cx="12192000" cy="3795497"/>
            <a:chOff x="0" y="420256"/>
            <a:chExt cx="12188952" cy="3795497"/>
          </a:xfrm>
        </p:grpSpPr>
        <p:cxnSp>
          <p:nvCxnSpPr>
            <p:cNvPr id="10" name="Straight Connector 9"/>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379"/>
          <p:cNvSpPr/>
          <p:nvPr/>
        </p:nvSpPr>
        <p:spPr>
          <a:xfrm rot="18900000" flipV="1">
            <a:off x="10861408" y="-427079"/>
            <a:ext cx="18288" cy="2816931"/>
          </a:xfrm>
          <a:custGeom>
            <a:avLst/>
            <a:gdLst/>
            <a:ahLst/>
            <a:cxnLst/>
            <a:rect l="l" t="t" r="r" b="b"/>
            <a:pathLst>
              <a:path w="13716" h="2816931">
                <a:moveTo>
                  <a:pt x="0" y="2816931"/>
                </a:moveTo>
                <a:lnTo>
                  <a:pt x="13716" y="28032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56"/>
          <p:cNvSpPr/>
          <p:nvPr/>
        </p:nvSpPr>
        <p:spPr>
          <a:xfrm>
            <a:off x="3" y="0"/>
            <a:ext cx="11821100" cy="4572004"/>
          </a:xfrm>
          <a:custGeom>
            <a:avLst/>
            <a:gdLst/>
            <a:ahLst/>
            <a:cxnLst/>
            <a:rect l="l" t="t" r="r" b="b"/>
            <a:pathLst>
              <a:path w="8865825" h="4572004">
                <a:moveTo>
                  <a:pt x="5901406" y="4"/>
                </a:moveTo>
                <a:lnTo>
                  <a:pt x="5915122" y="4"/>
                </a:lnTo>
                <a:lnTo>
                  <a:pt x="5915122" y="4572004"/>
                </a:lnTo>
                <a:lnTo>
                  <a:pt x="5901406" y="4572004"/>
                </a:lnTo>
                <a:close/>
                <a:moveTo>
                  <a:pt x="5058348" y="3"/>
                </a:moveTo>
                <a:lnTo>
                  <a:pt x="5072064" y="3"/>
                </a:lnTo>
                <a:lnTo>
                  <a:pt x="5072064" y="4572003"/>
                </a:lnTo>
                <a:lnTo>
                  <a:pt x="5058348" y="4572003"/>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3372232" y="1"/>
                </a:moveTo>
                <a:lnTo>
                  <a:pt x="3385948" y="1"/>
                </a:lnTo>
                <a:lnTo>
                  <a:pt x="3385948" y="4572001"/>
                </a:lnTo>
                <a:lnTo>
                  <a:pt x="3372232" y="4572001"/>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87"/>
          <p:cNvSpPr/>
          <p:nvPr/>
        </p:nvSpPr>
        <p:spPr>
          <a:xfrm rot="2700000">
            <a:off x="3083942" y="-2062096"/>
            <a:ext cx="13716" cy="8760392"/>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88"/>
          <p:cNvSpPr/>
          <p:nvPr/>
        </p:nvSpPr>
        <p:spPr>
          <a:xfrm rot="2700000">
            <a:off x="4250989" y="-2033668"/>
            <a:ext cx="13716" cy="8639337"/>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89"/>
          <p:cNvSpPr/>
          <p:nvPr/>
        </p:nvSpPr>
        <p:spPr>
          <a:xfrm rot="2700000">
            <a:off x="5375237" y="-2033667"/>
            <a:ext cx="13716" cy="8639337"/>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90"/>
          <p:cNvSpPr/>
          <p:nvPr/>
        </p:nvSpPr>
        <p:spPr>
          <a:xfrm rot="2700000">
            <a:off x="6499485" y="-2033667"/>
            <a:ext cx="13716" cy="8639337"/>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1"/>
          <p:cNvSpPr/>
          <p:nvPr/>
        </p:nvSpPr>
        <p:spPr>
          <a:xfrm rot="2700000">
            <a:off x="7623734" y="-2033666"/>
            <a:ext cx="13716" cy="8639335"/>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92"/>
          <p:cNvSpPr/>
          <p:nvPr/>
        </p:nvSpPr>
        <p:spPr>
          <a:xfrm rot="2700000">
            <a:off x="8747982" y="-2033667"/>
            <a:ext cx="13716" cy="8639336"/>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93"/>
          <p:cNvSpPr/>
          <p:nvPr/>
        </p:nvSpPr>
        <p:spPr>
          <a:xfrm rot="2700000">
            <a:off x="9504685" y="-1228525"/>
            <a:ext cx="13716" cy="7599765"/>
          </a:xfrm>
          <a:custGeom>
            <a:avLst/>
            <a:gdLst/>
            <a:ahLst/>
            <a:cxnLst/>
            <a:rect l="l" t="t" r="r" b="b"/>
            <a:pathLst>
              <a:path w="13716" h="5699824">
                <a:moveTo>
                  <a:pt x="0" y="0"/>
                </a:moveTo>
                <a:lnTo>
                  <a:pt x="13716" y="13717"/>
                </a:lnTo>
                <a:lnTo>
                  <a:pt x="13716" y="5686109"/>
                </a:lnTo>
                <a:lnTo>
                  <a:pt x="1" y="569982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95"/>
          <p:cNvSpPr/>
          <p:nvPr/>
        </p:nvSpPr>
        <p:spPr>
          <a:xfrm rot="2700000">
            <a:off x="10628934" y="1194898"/>
            <a:ext cx="13716" cy="4419908"/>
          </a:xfrm>
          <a:custGeom>
            <a:avLst/>
            <a:gdLst/>
            <a:ahLst/>
            <a:cxnLst/>
            <a:rect l="l" t="t" r="r" b="b"/>
            <a:pathLst>
              <a:path w="13716" h="3314931">
                <a:moveTo>
                  <a:pt x="0" y="0"/>
                </a:moveTo>
                <a:lnTo>
                  <a:pt x="13716" y="13716"/>
                </a:lnTo>
                <a:lnTo>
                  <a:pt x="13716" y="3301215"/>
                </a:lnTo>
                <a:lnTo>
                  <a:pt x="0" y="331493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96"/>
          <p:cNvSpPr/>
          <p:nvPr/>
        </p:nvSpPr>
        <p:spPr>
          <a:xfrm rot="2700000">
            <a:off x="11191055" y="2411444"/>
            <a:ext cx="13716" cy="2829987"/>
          </a:xfrm>
          <a:custGeom>
            <a:avLst/>
            <a:gdLst/>
            <a:ahLst/>
            <a:cxnLst/>
            <a:rect l="l" t="t" r="r" b="b"/>
            <a:pathLst>
              <a:path w="13716" h="2122490">
                <a:moveTo>
                  <a:pt x="0" y="0"/>
                </a:moveTo>
                <a:lnTo>
                  <a:pt x="13716" y="13716"/>
                </a:lnTo>
                <a:lnTo>
                  <a:pt x="13716" y="2108774"/>
                </a:lnTo>
                <a:lnTo>
                  <a:pt x="0" y="212249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97"/>
          <p:cNvSpPr/>
          <p:nvPr/>
        </p:nvSpPr>
        <p:spPr>
          <a:xfrm rot="2700000">
            <a:off x="11753190" y="3628014"/>
            <a:ext cx="13717" cy="1240055"/>
          </a:xfrm>
          <a:custGeom>
            <a:avLst/>
            <a:gdLst/>
            <a:ahLst/>
            <a:cxnLst/>
            <a:rect l="l" t="t" r="r" b="b"/>
            <a:pathLst>
              <a:path w="13717" h="930041">
                <a:moveTo>
                  <a:pt x="0" y="0"/>
                </a:moveTo>
                <a:lnTo>
                  <a:pt x="13717" y="13717"/>
                </a:lnTo>
                <a:lnTo>
                  <a:pt x="13717" y="916324"/>
                </a:lnTo>
                <a:lnTo>
                  <a:pt x="1" y="93004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102"/>
          <p:cNvSpPr/>
          <p:nvPr/>
        </p:nvSpPr>
        <p:spPr>
          <a:xfrm rot="2700000">
            <a:off x="273322" y="-195244"/>
            <a:ext cx="13716" cy="810757"/>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103"/>
          <p:cNvSpPr/>
          <p:nvPr/>
        </p:nvSpPr>
        <p:spPr>
          <a:xfrm rot="2700000">
            <a:off x="835446" y="-568615"/>
            <a:ext cx="13716" cy="2400685"/>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104"/>
          <p:cNvSpPr/>
          <p:nvPr/>
        </p:nvSpPr>
        <p:spPr>
          <a:xfrm rot="2700000">
            <a:off x="1397570" y="-941985"/>
            <a:ext cx="13716" cy="3990611"/>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105"/>
          <p:cNvSpPr/>
          <p:nvPr/>
        </p:nvSpPr>
        <p:spPr>
          <a:xfrm rot="2700000">
            <a:off x="1959694" y="-1315356"/>
            <a:ext cx="13716" cy="5580539"/>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106"/>
          <p:cNvSpPr/>
          <p:nvPr/>
        </p:nvSpPr>
        <p:spPr>
          <a:xfrm rot="2700000">
            <a:off x="2521818" y="-1688724"/>
            <a:ext cx="13716" cy="7170465"/>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148"/>
          <p:cNvSpPr/>
          <p:nvPr/>
        </p:nvSpPr>
        <p:spPr>
          <a:xfrm rot="18900000" flipV="1">
            <a:off x="2760759" y="-450209"/>
            <a:ext cx="18288"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23"/>
          <p:cNvSpPr/>
          <p:nvPr/>
        </p:nvSpPr>
        <p:spPr>
          <a:xfrm rot="18900000" flipV="1">
            <a:off x="2198635" y="567621"/>
            <a:ext cx="18288"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24"/>
          <p:cNvSpPr/>
          <p:nvPr/>
        </p:nvSpPr>
        <p:spPr>
          <a:xfrm rot="18900000" flipV="1">
            <a:off x="1636511" y="1585424"/>
            <a:ext cx="18288"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25"/>
          <p:cNvSpPr/>
          <p:nvPr/>
        </p:nvSpPr>
        <p:spPr>
          <a:xfrm rot="18900000" flipV="1">
            <a:off x="1074387" y="2603242"/>
            <a:ext cx="18288"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326"/>
          <p:cNvSpPr/>
          <p:nvPr/>
        </p:nvSpPr>
        <p:spPr>
          <a:xfrm rot="18900000" flipV="1">
            <a:off x="512264" y="3621057"/>
            <a:ext cx="18288"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371"/>
          <p:cNvSpPr/>
          <p:nvPr/>
        </p:nvSpPr>
        <p:spPr>
          <a:xfrm rot="18900000" flipV="1">
            <a:off x="3606907" y="-953749"/>
            <a:ext cx="18288"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373"/>
          <p:cNvSpPr/>
          <p:nvPr/>
        </p:nvSpPr>
        <p:spPr>
          <a:xfrm rot="18900000" flipV="1">
            <a:off x="5855403" y="-953749"/>
            <a:ext cx="18288"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375"/>
          <p:cNvSpPr/>
          <p:nvPr/>
        </p:nvSpPr>
        <p:spPr>
          <a:xfrm rot="18900000" flipV="1">
            <a:off x="8103900" y="-953749"/>
            <a:ext cx="18288"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376"/>
          <p:cNvSpPr/>
          <p:nvPr/>
        </p:nvSpPr>
        <p:spPr>
          <a:xfrm rot="18900000" flipV="1">
            <a:off x="9175037" y="-950966"/>
            <a:ext cx="18288" cy="6394268"/>
          </a:xfrm>
          <a:custGeom>
            <a:avLst/>
            <a:gdLst/>
            <a:ahLst/>
            <a:cxnLst/>
            <a:rect l="l" t="t" r="r" b="b"/>
            <a:pathLst>
              <a:path w="13716" h="6394268">
                <a:moveTo>
                  <a:pt x="13716" y="6380553"/>
                </a:moveTo>
                <a:lnTo>
                  <a:pt x="13716" y="13716"/>
                </a:lnTo>
                <a:lnTo>
                  <a:pt x="0" y="0"/>
                </a:lnTo>
                <a:lnTo>
                  <a:pt x="0" y="639426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377"/>
          <p:cNvSpPr/>
          <p:nvPr/>
        </p:nvSpPr>
        <p:spPr>
          <a:xfrm rot="18900000" flipV="1">
            <a:off x="9737166" y="-776336"/>
            <a:ext cx="18289" cy="5201823"/>
          </a:xfrm>
          <a:custGeom>
            <a:avLst/>
            <a:gdLst/>
            <a:ahLst/>
            <a:cxnLst/>
            <a:rect l="l" t="t" r="r" b="b"/>
            <a:pathLst>
              <a:path w="13717" h="5201823">
                <a:moveTo>
                  <a:pt x="1" y="5201823"/>
                </a:moveTo>
                <a:lnTo>
                  <a:pt x="13717" y="5188106"/>
                </a:lnTo>
                <a:lnTo>
                  <a:pt x="13717" y="13717"/>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378"/>
          <p:cNvSpPr/>
          <p:nvPr/>
        </p:nvSpPr>
        <p:spPr>
          <a:xfrm rot="18900000" flipV="1">
            <a:off x="10323913" y="-582310"/>
            <a:ext cx="18288" cy="4009378"/>
          </a:xfrm>
          <a:custGeom>
            <a:avLst/>
            <a:gdLst/>
            <a:ahLst/>
            <a:cxnLst/>
            <a:rect l="l" t="t" r="r" b="b"/>
            <a:pathLst>
              <a:path w="13716" h="4009378">
                <a:moveTo>
                  <a:pt x="13716" y="3995663"/>
                </a:moveTo>
                <a:lnTo>
                  <a:pt x="13716" y="13717"/>
                </a:lnTo>
                <a:lnTo>
                  <a:pt x="0" y="0"/>
                </a:lnTo>
                <a:lnTo>
                  <a:pt x="0" y="400937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138"/>
          <p:cNvSpPr/>
          <p:nvPr/>
        </p:nvSpPr>
        <p:spPr>
          <a:xfrm rot="18900000" flipV="1">
            <a:off x="11423539" y="-252451"/>
            <a:ext cx="18287" cy="1624488"/>
          </a:xfrm>
          <a:custGeom>
            <a:avLst/>
            <a:gdLst/>
            <a:ahLst/>
            <a:cxnLst/>
            <a:rect l="l" t="t" r="r" b="b"/>
            <a:pathLst>
              <a:path w="13715" h="1624488">
                <a:moveTo>
                  <a:pt x="0" y="1624488"/>
                </a:moveTo>
                <a:lnTo>
                  <a:pt x="13715" y="1610773"/>
                </a:lnTo>
                <a:lnTo>
                  <a:pt x="13715"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Freeform 48"/>
          <p:cNvSpPr/>
          <p:nvPr/>
        </p:nvSpPr>
        <p:spPr>
          <a:xfrm rot="18900000" flipV="1">
            <a:off x="11985665" y="-77819"/>
            <a:ext cx="18287" cy="432040"/>
          </a:xfrm>
          <a:custGeom>
            <a:avLst/>
            <a:gdLst/>
            <a:ahLst/>
            <a:cxnLst/>
            <a:rect l="l" t="t" r="r" b="b"/>
            <a:pathLst>
              <a:path w="13715" h="432040">
                <a:moveTo>
                  <a:pt x="0" y="432040"/>
                </a:moveTo>
                <a:lnTo>
                  <a:pt x="13715" y="418325"/>
                </a:lnTo>
                <a:lnTo>
                  <a:pt x="13715"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372"/>
          <p:cNvSpPr/>
          <p:nvPr/>
        </p:nvSpPr>
        <p:spPr>
          <a:xfrm rot="18900000" flipV="1">
            <a:off x="4724689" y="-965458"/>
            <a:ext cx="18288"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374"/>
          <p:cNvSpPr/>
          <p:nvPr/>
        </p:nvSpPr>
        <p:spPr>
          <a:xfrm rot="18900000" flipV="1">
            <a:off x="6973185" y="-965458"/>
            <a:ext cx="18288"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Teardrop 3"/>
          <p:cNvSpPr/>
          <p:nvPr/>
        </p:nvSpPr>
        <p:spPr>
          <a:xfrm rot="5400000" flipH="1" flipV="1">
            <a:off x="8692471" y="7433"/>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Teardrop 3"/>
          <p:cNvSpPr/>
          <p:nvPr/>
        </p:nvSpPr>
        <p:spPr>
          <a:xfrm rot="5400000" flipH="1" flipV="1">
            <a:off x="-96257" y="205804"/>
            <a:ext cx="612648" cy="420133"/>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Teardrop 3"/>
          <p:cNvSpPr/>
          <p:nvPr/>
        </p:nvSpPr>
        <p:spPr>
          <a:xfrm rot="5400000" flipH="1" flipV="1">
            <a:off x="1952151" y="7433"/>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Teardrop 3"/>
          <p:cNvSpPr/>
          <p:nvPr/>
        </p:nvSpPr>
        <p:spPr>
          <a:xfrm rot="5400000" flipH="1" flipV="1">
            <a:off x="3075537" y="7433"/>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Teardrop 3"/>
          <p:cNvSpPr/>
          <p:nvPr/>
        </p:nvSpPr>
        <p:spPr>
          <a:xfrm rot="5400000" flipH="1" flipV="1">
            <a:off x="4198924" y="7433"/>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Teardrop 3"/>
          <p:cNvSpPr/>
          <p:nvPr/>
        </p:nvSpPr>
        <p:spPr>
          <a:xfrm rot="5400000" flipH="1" flipV="1">
            <a:off x="5322311" y="7433"/>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Teardrop 3"/>
          <p:cNvSpPr/>
          <p:nvPr/>
        </p:nvSpPr>
        <p:spPr>
          <a:xfrm rot="5400000" flipH="1" flipV="1">
            <a:off x="6445697" y="7433"/>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 name="Teardrop 3"/>
          <p:cNvSpPr/>
          <p:nvPr/>
        </p:nvSpPr>
        <p:spPr>
          <a:xfrm rot="5400000" flipH="1" flipV="1">
            <a:off x="7569084" y="7433"/>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Teardrop 3"/>
          <p:cNvSpPr/>
          <p:nvPr/>
        </p:nvSpPr>
        <p:spPr>
          <a:xfrm rot="5400000" flipH="1" flipV="1">
            <a:off x="10939244" y="7433"/>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Teardrop 3"/>
          <p:cNvSpPr/>
          <p:nvPr/>
        </p:nvSpPr>
        <p:spPr>
          <a:xfrm rot="5400000" flipH="1" flipV="1">
            <a:off x="9815857" y="7433"/>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Teardrop 3"/>
          <p:cNvSpPr/>
          <p:nvPr/>
        </p:nvSpPr>
        <p:spPr>
          <a:xfrm rot="5400000" flipH="1" flipV="1">
            <a:off x="11831371" y="300132"/>
            <a:ext cx="489780" cy="231477"/>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8"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Teardrop 3"/>
          <p:cNvSpPr/>
          <p:nvPr/>
        </p:nvSpPr>
        <p:spPr>
          <a:xfrm rot="5400000" flipH="1" flipV="1">
            <a:off x="828764" y="7433"/>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Teardrop 3"/>
          <p:cNvSpPr/>
          <p:nvPr/>
        </p:nvSpPr>
        <p:spPr>
          <a:xfrm rot="5400000" flipH="1" flipV="1">
            <a:off x="8130351" y="42812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Teardrop 3"/>
          <p:cNvSpPr/>
          <p:nvPr/>
        </p:nvSpPr>
        <p:spPr>
          <a:xfrm rot="5400000" flipH="1" flipV="1">
            <a:off x="1390031" y="42812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 name="Teardrop 3"/>
          <p:cNvSpPr/>
          <p:nvPr/>
        </p:nvSpPr>
        <p:spPr>
          <a:xfrm rot="5400000" flipH="1" flipV="1">
            <a:off x="2513417" y="42812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Teardrop 3"/>
          <p:cNvSpPr/>
          <p:nvPr/>
        </p:nvSpPr>
        <p:spPr>
          <a:xfrm rot="5400000" flipH="1" flipV="1">
            <a:off x="3636804" y="42812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 name="Teardrop 3"/>
          <p:cNvSpPr/>
          <p:nvPr/>
        </p:nvSpPr>
        <p:spPr>
          <a:xfrm rot="5400000" flipH="1" flipV="1">
            <a:off x="4760191" y="42812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 name="Teardrop 3"/>
          <p:cNvSpPr/>
          <p:nvPr/>
        </p:nvSpPr>
        <p:spPr>
          <a:xfrm rot="5400000" flipH="1" flipV="1">
            <a:off x="5883577" y="42812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 name="Teardrop 3"/>
          <p:cNvSpPr/>
          <p:nvPr/>
        </p:nvSpPr>
        <p:spPr>
          <a:xfrm rot="5400000" flipH="1" flipV="1">
            <a:off x="7006964" y="42812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 name="Teardrop 3"/>
          <p:cNvSpPr/>
          <p:nvPr/>
        </p:nvSpPr>
        <p:spPr>
          <a:xfrm rot="5400000" flipH="1" flipV="1">
            <a:off x="10377124" y="42812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Teardrop 3"/>
          <p:cNvSpPr/>
          <p:nvPr/>
        </p:nvSpPr>
        <p:spPr>
          <a:xfrm rot="5400000" flipH="1" flipV="1">
            <a:off x="9253737" y="42812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Teardrop 3"/>
          <p:cNvSpPr/>
          <p:nvPr/>
        </p:nvSpPr>
        <p:spPr>
          <a:xfrm rot="5400000" flipH="1" flipV="1">
            <a:off x="11500511" y="42812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Teardrop 3"/>
          <p:cNvSpPr/>
          <p:nvPr/>
        </p:nvSpPr>
        <p:spPr>
          <a:xfrm rot="5400000" flipH="1" flipV="1">
            <a:off x="266644" y="42812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Teardrop 3"/>
          <p:cNvSpPr/>
          <p:nvPr/>
        </p:nvSpPr>
        <p:spPr>
          <a:xfrm rot="5400000" flipH="1" flipV="1">
            <a:off x="8283182" y="-265185"/>
            <a:ext cx="306986" cy="816864"/>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Teardrop 3"/>
          <p:cNvSpPr/>
          <p:nvPr/>
        </p:nvSpPr>
        <p:spPr>
          <a:xfrm rot="5400000" flipH="1" flipV="1">
            <a:off x="1542862" y="-265185"/>
            <a:ext cx="306986" cy="816864"/>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Teardrop 3"/>
          <p:cNvSpPr/>
          <p:nvPr/>
        </p:nvSpPr>
        <p:spPr>
          <a:xfrm rot="5400000" flipH="1" flipV="1">
            <a:off x="2666248" y="-265185"/>
            <a:ext cx="306986" cy="816864"/>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Teardrop 3"/>
          <p:cNvSpPr/>
          <p:nvPr/>
        </p:nvSpPr>
        <p:spPr>
          <a:xfrm rot="5400000" flipH="1" flipV="1">
            <a:off x="3789635" y="-265185"/>
            <a:ext cx="306986" cy="816864"/>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Teardrop 3"/>
          <p:cNvSpPr/>
          <p:nvPr/>
        </p:nvSpPr>
        <p:spPr>
          <a:xfrm rot="5400000" flipH="1" flipV="1">
            <a:off x="4913022" y="-265185"/>
            <a:ext cx="306986" cy="816864"/>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Teardrop 3"/>
          <p:cNvSpPr/>
          <p:nvPr/>
        </p:nvSpPr>
        <p:spPr>
          <a:xfrm rot="5400000" flipH="1" flipV="1">
            <a:off x="6036408" y="-265185"/>
            <a:ext cx="306986" cy="816864"/>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Teardrop 3"/>
          <p:cNvSpPr/>
          <p:nvPr/>
        </p:nvSpPr>
        <p:spPr>
          <a:xfrm rot="5400000" flipH="1" flipV="1">
            <a:off x="7159795" y="-265185"/>
            <a:ext cx="306986" cy="816864"/>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Teardrop 3"/>
          <p:cNvSpPr/>
          <p:nvPr/>
        </p:nvSpPr>
        <p:spPr>
          <a:xfrm rot="5400000" flipH="1" flipV="1">
            <a:off x="10529955" y="-265185"/>
            <a:ext cx="306986" cy="816864"/>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Teardrop 3"/>
          <p:cNvSpPr/>
          <p:nvPr/>
        </p:nvSpPr>
        <p:spPr>
          <a:xfrm rot="5400000" flipH="1" flipV="1">
            <a:off x="9406568" y="-265185"/>
            <a:ext cx="306986" cy="816864"/>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Teardrop 3"/>
          <p:cNvSpPr/>
          <p:nvPr/>
        </p:nvSpPr>
        <p:spPr>
          <a:xfrm rot="5400000" flipH="1" flipV="1">
            <a:off x="11653342" y="-265185"/>
            <a:ext cx="306986" cy="816864"/>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Teardrop 3"/>
          <p:cNvSpPr/>
          <p:nvPr/>
        </p:nvSpPr>
        <p:spPr>
          <a:xfrm rot="5400000" flipH="1" flipV="1">
            <a:off x="419475" y="-265185"/>
            <a:ext cx="306986" cy="816864"/>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Teardrop 3"/>
          <p:cNvSpPr/>
          <p:nvPr/>
        </p:nvSpPr>
        <p:spPr>
          <a:xfrm rot="5400000" flipH="1" flipV="1">
            <a:off x="8692471" y="85293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Teardrop 3"/>
          <p:cNvSpPr/>
          <p:nvPr/>
        </p:nvSpPr>
        <p:spPr>
          <a:xfrm rot="5400000" flipH="1" flipV="1">
            <a:off x="-96257" y="1051302"/>
            <a:ext cx="612648" cy="420133"/>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Teardrop 3"/>
          <p:cNvSpPr/>
          <p:nvPr/>
        </p:nvSpPr>
        <p:spPr>
          <a:xfrm rot="5400000" flipH="1" flipV="1">
            <a:off x="1952151" y="85293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Teardrop 3"/>
          <p:cNvSpPr/>
          <p:nvPr/>
        </p:nvSpPr>
        <p:spPr>
          <a:xfrm rot="5400000" flipH="1" flipV="1">
            <a:off x="3075537" y="85293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Teardrop 3"/>
          <p:cNvSpPr/>
          <p:nvPr/>
        </p:nvSpPr>
        <p:spPr>
          <a:xfrm rot="5400000" flipH="1" flipV="1">
            <a:off x="4198924" y="85293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Teardrop 3"/>
          <p:cNvSpPr/>
          <p:nvPr/>
        </p:nvSpPr>
        <p:spPr>
          <a:xfrm rot="5400000" flipH="1" flipV="1">
            <a:off x="5322311" y="85293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Teardrop 3"/>
          <p:cNvSpPr/>
          <p:nvPr/>
        </p:nvSpPr>
        <p:spPr>
          <a:xfrm rot="5400000" flipH="1" flipV="1">
            <a:off x="6445697" y="85293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3" name="Teardrop 3"/>
          <p:cNvSpPr/>
          <p:nvPr/>
        </p:nvSpPr>
        <p:spPr>
          <a:xfrm rot="5400000" flipH="1" flipV="1">
            <a:off x="7569084" y="85293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4" name="Teardrop 3"/>
          <p:cNvSpPr/>
          <p:nvPr/>
        </p:nvSpPr>
        <p:spPr>
          <a:xfrm rot="5400000" flipH="1" flipV="1">
            <a:off x="10939244" y="85293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Teardrop 3"/>
          <p:cNvSpPr/>
          <p:nvPr/>
        </p:nvSpPr>
        <p:spPr>
          <a:xfrm rot="5400000" flipH="1" flipV="1">
            <a:off x="9815857" y="85293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6" name="Teardrop 3"/>
          <p:cNvSpPr/>
          <p:nvPr/>
        </p:nvSpPr>
        <p:spPr>
          <a:xfrm rot="5400000" flipH="1" flipV="1">
            <a:off x="11831371" y="1145630"/>
            <a:ext cx="489780" cy="231477"/>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7" name="Teardrop 3"/>
          <p:cNvSpPr/>
          <p:nvPr/>
        </p:nvSpPr>
        <p:spPr>
          <a:xfrm rot="5400000" flipH="1" flipV="1">
            <a:off x="828764" y="85293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Teardrop 3"/>
          <p:cNvSpPr/>
          <p:nvPr/>
        </p:nvSpPr>
        <p:spPr>
          <a:xfrm rot="5400000" flipH="1" flipV="1">
            <a:off x="8130351" y="1273619"/>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9" name="Teardrop 3"/>
          <p:cNvSpPr/>
          <p:nvPr/>
        </p:nvSpPr>
        <p:spPr>
          <a:xfrm rot="5400000" flipH="1" flipV="1">
            <a:off x="1390031" y="1273619"/>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Teardrop 3"/>
          <p:cNvSpPr/>
          <p:nvPr/>
        </p:nvSpPr>
        <p:spPr>
          <a:xfrm rot="5400000" flipH="1" flipV="1">
            <a:off x="2513417" y="1273619"/>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Teardrop 3"/>
          <p:cNvSpPr/>
          <p:nvPr/>
        </p:nvSpPr>
        <p:spPr>
          <a:xfrm rot="5400000" flipH="1" flipV="1">
            <a:off x="3636804" y="1273619"/>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 name="Teardrop 3"/>
          <p:cNvSpPr/>
          <p:nvPr/>
        </p:nvSpPr>
        <p:spPr>
          <a:xfrm rot="5400000" flipH="1" flipV="1">
            <a:off x="4760191" y="1273619"/>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Teardrop 3"/>
          <p:cNvSpPr/>
          <p:nvPr/>
        </p:nvSpPr>
        <p:spPr>
          <a:xfrm rot="5400000" flipH="1" flipV="1">
            <a:off x="5883577" y="1273619"/>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 name="Teardrop 3"/>
          <p:cNvSpPr/>
          <p:nvPr/>
        </p:nvSpPr>
        <p:spPr>
          <a:xfrm rot="5400000" flipH="1" flipV="1">
            <a:off x="7006964" y="1273619"/>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 name="Teardrop 3"/>
          <p:cNvSpPr/>
          <p:nvPr/>
        </p:nvSpPr>
        <p:spPr>
          <a:xfrm rot="5400000" flipH="1" flipV="1">
            <a:off x="10377124" y="1273619"/>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 name="Teardrop 3"/>
          <p:cNvSpPr/>
          <p:nvPr/>
        </p:nvSpPr>
        <p:spPr>
          <a:xfrm rot="5400000" flipH="1" flipV="1">
            <a:off x="9253737" y="1273619"/>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7" name="Teardrop 3"/>
          <p:cNvSpPr/>
          <p:nvPr/>
        </p:nvSpPr>
        <p:spPr>
          <a:xfrm rot="5400000" flipH="1" flipV="1">
            <a:off x="11500511" y="1273619"/>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8" name="Teardrop 3"/>
          <p:cNvSpPr/>
          <p:nvPr/>
        </p:nvSpPr>
        <p:spPr>
          <a:xfrm rot="5400000" flipH="1" flipV="1">
            <a:off x="266644" y="1273619"/>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9" name="Teardrop 3"/>
          <p:cNvSpPr/>
          <p:nvPr/>
        </p:nvSpPr>
        <p:spPr>
          <a:xfrm rot="5400000" flipH="1" flipV="1">
            <a:off x="8692471" y="1695528"/>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0" name="Teardrop 3"/>
          <p:cNvSpPr/>
          <p:nvPr/>
        </p:nvSpPr>
        <p:spPr>
          <a:xfrm rot="5400000" flipH="1" flipV="1">
            <a:off x="-96257" y="1893899"/>
            <a:ext cx="612648" cy="420133"/>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1" name="Teardrop 3"/>
          <p:cNvSpPr/>
          <p:nvPr/>
        </p:nvSpPr>
        <p:spPr>
          <a:xfrm rot="5400000" flipH="1" flipV="1">
            <a:off x="1952151" y="1695528"/>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 name="Teardrop 3"/>
          <p:cNvSpPr/>
          <p:nvPr/>
        </p:nvSpPr>
        <p:spPr>
          <a:xfrm rot="5400000" flipH="1" flipV="1">
            <a:off x="3075537" y="1695528"/>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3" name="Teardrop 3"/>
          <p:cNvSpPr/>
          <p:nvPr/>
        </p:nvSpPr>
        <p:spPr>
          <a:xfrm rot="5400000" flipH="1" flipV="1">
            <a:off x="4198924" y="1695528"/>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4" name="Teardrop 3"/>
          <p:cNvSpPr/>
          <p:nvPr/>
        </p:nvSpPr>
        <p:spPr>
          <a:xfrm rot="5400000" flipH="1" flipV="1">
            <a:off x="5322311" y="1695528"/>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5" name="Teardrop 3"/>
          <p:cNvSpPr/>
          <p:nvPr/>
        </p:nvSpPr>
        <p:spPr>
          <a:xfrm rot="5400000" flipH="1" flipV="1">
            <a:off x="6445697" y="1695528"/>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6" name="Teardrop 3"/>
          <p:cNvSpPr/>
          <p:nvPr/>
        </p:nvSpPr>
        <p:spPr>
          <a:xfrm rot="5400000" flipH="1" flipV="1">
            <a:off x="7569084" y="1695528"/>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7" name="Teardrop 3"/>
          <p:cNvSpPr/>
          <p:nvPr/>
        </p:nvSpPr>
        <p:spPr>
          <a:xfrm rot="5400000" flipH="1" flipV="1">
            <a:off x="10939244" y="1695528"/>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8" name="Teardrop 3"/>
          <p:cNvSpPr/>
          <p:nvPr/>
        </p:nvSpPr>
        <p:spPr>
          <a:xfrm rot="5400000" flipH="1" flipV="1">
            <a:off x="9815857" y="1695528"/>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9" name="Teardrop 3"/>
          <p:cNvSpPr/>
          <p:nvPr/>
        </p:nvSpPr>
        <p:spPr>
          <a:xfrm rot="5400000" flipH="1" flipV="1">
            <a:off x="11831371" y="1988227"/>
            <a:ext cx="489780" cy="231477"/>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0" name="Teardrop 3"/>
          <p:cNvSpPr/>
          <p:nvPr/>
        </p:nvSpPr>
        <p:spPr>
          <a:xfrm rot="5400000" flipH="1" flipV="1">
            <a:off x="828764" y="1695528"/>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1" name="Teardrop 3"/>
          <p:cNvSpPr/>
          <p:nvPr/>
        </p:nvSpPr>
        <p:spPr>
          <a:xfrm rot="5400000" flipH="1" flipV="1">
            <a:off x="8130351" y="211621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 name="Teardrop 3"/>
          <p:cNvSpPr/>
          <p:nvPr/>
        </p:nvSpPr>
        <p:spPr>
          <a:xfrm rot="5400000" flipH="1" flipV="1">
            <a:off x="1390031" y="211621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 name="Teardrop 3"/>
          <p:cNvSpPr/>
          <p:nvPr/>
        </p:nvSpPr>
        <p:spPr>
          <a:xfrm rot="5400000" flipH="1" flipV="1">
            <a:off x="2513417" y="211621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4" name="Teardrop 3"/>
          <p:cNvSpPr/>
          <p:nvPr/>
        </p:nvSpPr>
        <p:spPr>
          <a:xfrm rot="5400000" flipH="1" flipV="1">
            <a:off x="3636804" y="211621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5" name="Teardrop 3"/>
          <p:cNvSpPr/>
          <p:nvPr/>
        </p:nvSpPr>
        <p:spPr>
          <a:xfrm rot="5400000" flipH="1" flipV="1">
            <a:off x="4760191" y="211621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6" name="Teardrop 3"/>
          <p:cNvSpPr/>
          <p:nvPr/>
        </p:nvSpPr>
        <p:spPr>
          <a:xfrm rot="5400000" flipH="1" flipV="1">
            <a:off x="5883577" y="211621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7" name="Teardrop 3"/>
          <p:cNvSpPr/>
          <p:nvPr/>
        </p:nvSpPr>
        <p:spPr>
          <a:xfrm rot="5400000" flipH="1" flipV="1">
            <a:off x="7006964" y="211621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8" name="Teardrop 3"/>
          <p:cNvSpPr/>
          <p:nvPr/>
        </p:nvSpPr>
        <p:spPr>
          <a:xfrm rot="5400000" flipH="1" flipV="1">
            <a:off x="10377124" y="211621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9" name="Teardrop 3"/>
          <p:cNvSpPr/>
          <p:nvPr/>
        </p:nvSpPr>
        <p:spPr>
          <a:xfrm rot="5400000" flipH="1" flipV="1">
            <a:off x="9253737" y="211621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0" name="Teardrop 3"/>
          <p:cNvSpPr/>
          <p:nvPr/>
        </p:nvSpPr>
        <p:spPr>
          <a:xfrm rot="5400000" flipH="1" flipV="1">
            <a:off x="11500511" y="211621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1" name="Teardrop 3"/>
          <p:cNvSpPr/>
          <p:nvPr/>
        </p:nvSpPr>
        <p:spPr>
          <a:xfrm rot="5400000" flipH="1" flipV="1">
            <a:off x="266644" y="211621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2" name="Teardrop 3"/>
          <p:cNvSpPr/>
          <p:nvPr/>
        </p:nvSpPr>
        <p:spPr>
          <a:xfrm rot="5400000" flipH="1" flipV="1">
            <a:off x="8692471" y="254420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 name="Teardrop 3"/>
          <p:cNvSpPr/>
          <p:nvPr/>
        </p:nvSpPr>
        <p:spPr>
          <a:xfrm rot="5400000" flipH="1" flipV="1">
            <a:off x="-96257" y="2742572"/>
            <a:ext cx="612648" cy="420133"/>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4" name="Teardrop 3"/>
          <p:cNvSpPr/>
          <p:nvPr/>
        </p:nvSpPr>
        <p:spPr>
          <a:xfrm rot="5400000" flipH="1" flipV="1">
            <a:off x="1952151" y="254420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5" name="Teardrop 3"/>
          <p:cNvSpPr/>
          <p:nvPr/>
        </p:nvSpPr>
        <p:spPr>
          <a:xfrm rot="5400000" flipH="1" flipV="1">
            <a:off x="3075537" y="254420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6" name="Teardrop 3"/>
          <p:cNvSpPr/>
          <p:nvPr/>
        </p:nvSpPr>
        <p:spPr>
          <a:xfrm rot="5400000" flipH="1" flipV="1">
            <a:off x="4198924" y="254420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Teardrop 3"/>
          <p:cNvSpPr/>
          <p:nvPr/>
        </p:nvSpPr>
        <p:spPr>
          <a:xfrm rot="5400000" flipH="1" flipV="1">
            <a:off x="5322311" y="254420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8" name="Teardrop 3"/>
          <p:cNvSpPr/>
          <p:nvPr/>
        </p:nvSpPr>
        <p:spPr>
          <a:xfrm rot="5400000" flipH="1" flipV="1">
            <a:off x="6445697" y="254420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Teardrop 3"/>
          <p:cNvSpPr/>
          <p:nvPr/>
        </p:nvSpPr>
        <p:spPr>
          <a:xfrm rot="5400000" flipH="1" flipV="1">
            <a:off x="7569084" y="254420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0" name="Teardrop 3"/>
          <p:cNvSpPr/>
          <p:nvPr/>
        </p:nvSpPr>
        <p:spPr>
          <a:xfrm rot="5400000" flipH="1" flipV="1">
            <a:off x="10939244" y="254420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Teardrop 3"/>
          <p:cNvSpPr/>
          <p:nvPr/>
        </p:nvSpPr>
        <p:spPr>
          <a:xfrm rot="5400000" flipH="1" flipV="1">
            <a:off x="9815857" y="254420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2" name="Teardrop 3"/>
          <p:cNvSpPr/>
          <p:nvPr/>
        </p:nvSpPr>
        <p:spPr>
          <a:xfrm rot="5400000" flipH="1" flipV="1">
            <a:off x="11831371" y="2836900"/>
            <a:ext cx="489780" cy="231477"/>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Teardrop 3"/>
          <p:cNvSpPr/>
          <p:nvPr/>
        </p:nvSpPr>
        <p:spPr>
          <a:xfrm rot="5400000" flipH="1" flipV="1">
            <a:off x="828764" y="254420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4" name="Teardrop 3"/>
          <p:cNvSpPr/>
          <p:nvPr/>
        </p:nvSpPr>
        <p:spPr>
          <a:xfrm rot="5400000" flipH="1" flipV="1">
            <a:off x="8130351" y="296647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5" name="Teardrop 3"/>
          <p:cNvSpPr/>
          <p:nvPr/>
        </p:nvSpPr>
        <p:spPr>
          <a:xfrm rot="5400000" flipH="1" flipV="1">
            <a:off x="1390031" y="296647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6" name="Teardrop 3"/>
          <p:cNvSpPr/>
          <p:nvPr/>
        </p:nvSpPr>
        <p:spPr>
          <a:xfrm rot="5400000" flipH="1" flipV="1">
            <a:off x="2513417" y="296647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7" name="Teardrop 3"/>
          <p:cNvSpPr/>
          <p:nvPr/>
        </p:nvSpPr>
        <p:spPr>
          <a:xfrm rot="5400000" flipH="1" flipV="1">
            <a:off x="3636804" y="296647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8" name="Teardrop 3"/>
          <p:cNvSpPr/>
          <p:nvPr/>
        </p:nvSpPr>
        <p:spPr>
          <a:xfrm rot="5400000" flipH="1" flipV="1">
            <a:off x="4760191" y="296647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9" name="Teardrop 3"/>
          <p:cNvSpPr/>
          <p:nvPr/>
        </p:nvSpPr>
        <p:spPr>
          <a:xfrm rot="5400000" flipH="1" flipV="1">
            <a:off x="5883577" y="296647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0" name="Teardrop 3"/>
          <p:cNvSpPr/>
          <p:nvPr/>
        </p:nvSpPr>
        <p:spPr>
          <a:xfrm rot="5400000" flipH="1" flipV="1">
            <a:off x="7006964" y="296647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1" name="Teardrop 3"/>
          <p:cNvSpPr/>
          <p:nvPr/>
        </p:nvSpPr>
        <p:spPr>
          <a:xfrm rot="5400000" flipH="1" flipV="1">
            <a:off x="10377124" y="296647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2" name="Teardrop 3"/>
          <p:cNvSpPr/>
          <p:nvPr/>
        </p:nvSpPr>
        <p:spPr>
          <a:xfrm rot="5400000" flipH="1" flipV="1">
            <a:off x="9253737" y="296647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 name="Teardrop 3"/>
          <p:cNvSpPr/>
          <p:nvPr/>
        </p:nvSpPr>
        <p:spPr>
          <a:xfrm rot="5400000" flipH="1" flipV="1">
            <a:off x="11500511" y="296647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4" name="Teardrop 3"/>
          <p:cNvSpPr/>
          <p:nvPr/>
        </p:nvSpPr>
        <p:spPr>
          <a:xfrm rot="5400000" flipH="1" flipV="1">
            <a:off x="266644" y="2966471"/>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5" name="Teardrop 3"/>
          <p:cNvSpPr/>
          <p:nvPr/>
        </p:nvSpPr>
        <p:spPr>
          <a:xfrm rot="5400000" flipH="1" flipV="1">
            <a:off x="8692471" y="3388380"/>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 name="Teardrop 3"/>
          <p:cNvSpPr/>
          <p:nvPr/>
        </p:nvSpPr>
        <p:spPr>
          <a:xfrm rot="5400000" flipH="1" flipV="1">
            <a:off x="-96257" y="3586745"/>
            <a:ext cx="612648" cy="420133"/>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 name="Teardrop 3"/>
          <p:cNvSpPr/>
          <p:nvPr/>
        </p:nvSpPr>
        <p:spPr>
          <a:xfrm rot="5400000" flipH="1" flipV="1">
            <a:off x="1952151" y="3388380"/>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 name="Teardrop 3"/>
          <p:cNvSpPr/>
          <p:nvPr/>
        </p:nvSpPr>
        <p:spPr>
          <a:xfrm rot="5400000" flipH="1" flipV="1">
            <a:off x="3075537" y="3388380"/>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 name="Teardrop 3"/>
          <p:cNvSpPr/>
          <p:nvPr/>
        </p:nvSpPr>
        <p:spPr>
          <a:xfrm rot="5400000" flipH="1" flipV="1">
            <a:off x="4198924" y="3388380"/>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 name="Teardrop 3"/>
          <p:cNvSpPr/>
          <p:nvPr/>
        </p:nvSpPr>
        <p:spPr>
          <a:xfrm rot="5400000" flipH="1" flipV="1">
            <a:off x="5322311" y="3388380"/>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 name="Teardrop 3"/>
          <p:cNvSpPr/>
          <p:nvPr/>
        </p:nvSpPr>
        <p:spPr>
          <a:xfrm rot="5400000" flipH="1" flipV="1">
            <a:off x="6445697" y="3388380"/>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 name="Teardrop 3"/>
          <p:cNvSpPr/>
          <p:nvPr/>
        </p:nvSpPr>
        <p:spPr>
          <a:xfrm rot="5400000" flipH="1" flipV="1">
            <a:off x="7569084" y="3388380"/>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 name="Teardrop 3"/>
          <p:cNvSpPr/>
          <p:nvPr/>
        </p:nvSpPr>
        <p:spPr>
          <a:xfrm rot="5400000" flipH="1" flipV="1">
            <a:off x="10939244" y="3388380"/>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 name="Teardrop 3"/>
          <p:cNvSpPr/>
          <p:nvPr/>
        </p:nvSpPr>
        <p:spPr>
          <a:xfrm rot="5400000" flipH="1" flipV="1">
            <a:off x="9815857" y="3388380"/>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 name="Teardrop 3"/>
          <p:cNvSpPr/>
          <p:nvPr/>
        </p:nvSpPr>
        <p:spPr>
          <a:xfrm rot="5400000" flipH="1" flipV="1">
            <a:off x="11831371" y="3681073"/>
            <a:ext cx="489780" cy="231477"/>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 name="Teardrop 3"/>
          <p:cNvSpPr/>
          <p:nvPr/>
        </p:nvSpPr>
        <p:spPr>
          <a:xfrm rot="5400000" flipH="1" flipV="1">
            <a:off x="828764" y="3388380"/>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 name="Teardrop 3"/>
          <p:cNvSpPr/>
          <p:nvPr/>
        </p:nvSpPr>
        <p:spPr>
          <a:xfrm rot="5400000" flipH="1" flipV="1">
            <a:off x="8130351" y="381247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 name="Teardrop 3"/>
          <p:cNvSpPr/>
          <p:nvPr/>
        </p:nvSpPr>
        <p:spPr>
          <a:xfrm rot="5400000" flipH="1" flipV="1">
            <a:off x="1390031" y="381247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 name="Teardrop 3"/>
          <p:cNvSpPr/>
          <p:nvPr/>
        </p:nvSpPr>
        <p:spPr>
          <a:xfrm rot="5400000" flipH="1" flipV="1">
            <a:off x="2513417" y="381247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 name="Teardrop 3"/>
          <p:cNvSpPr/>
          <p:nvPr/>
        </p:nvSpPr>
        <p:spPr>
          <a:xfrm rot="5400000" flipH="1" flipV="1">
            <a:off x="3636804" y="381247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 name="Teardrop 3"/>
          <p:cNvSpPr/>
          <p:nvPr/>
        </p:nvSpPr>
        <p:spPr>
          <a:xfrm rot="5400000" flipH="1" flipV="1">
            <a:off x="4760191" y="381247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 name="Teardrop 3"/>
          <p:cNvSpPr/>
          <p:nvPr/>
        </p:nvSpPr>
        <p:spPr>
          <a:xfrm rot="5400000" flipH="1" flipV="1">
            <a:off x="5883577" y="381247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 name="Teardrop 3"/>
          <p:cNvSpPr/>
          <p:nvPr/>
        </p:nvSpPr>
        <p:spPr>
          <a:xfrm rot="5400000" flipH="1" flipV="1">
            <a:off x="7006964" y="381247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 name="Teardrop 3"/>
          <p:cNvSpPr/>
          <p:nvPr/>
        </p:nvSpPr>
        <p:spPr>
          <a:xfrm rot="5400000" flipH="1" flipV="1">
            <a:off x="10377124" y="381247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 name="Teardrop 3"/>
          <p:cNvSpPr/>
          <p:nvPr/>
        </p:nvSpPr>
        <p:spPr>
          <a:xfrm rot="5400000" flipH="1" flipV="1">
            <a:off x="9253737" y="381247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 name="Teardrop 3"/>
          <p:cNvSpPr/>
          <p:nvPr/>
        </p:nvSpPr>
        <p:spPr>
          <a:xfrm rot="5400000" flipH="1" flipV="1">
            <a:off x="11500511" y="381247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 name="Teardrop 3"/>
          <p:cNvSpPr/>
          <p:nvPr/>
        </p:nvSpPr>
        <p:spPr>
          <a:xfrm rot="5400000" flipH="1" flipV="1">
            <a:off x="266644" y="3812476"/>
            <a:ext cx="612648" cy="816864"/>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 name="Teardrop 3"/>
          <p:cNvSpPr/>
          <p:nvPr/>
        </p:nvSpPr>
        <p:spPr>
          <a:xfrm rot="5400000" flipH="1" flipV="1">
            <a:off x="8886996" y="4095744"/>
            <a:ext cx="232840" cy="719697"/>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 name="Teardrop 3"/>
          <p:cNvSpPr/>
          <p:nvPr/>
        </p:nvSpPr>
        <p:spPr>
          <a:xfrm rot="5400000" flipH="1" flipV="1">
            <a:off x="69347" y="4269821"/>
            <a:ext cx="232840" cy="371532"/>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 name="Teardrop 3"/>
          <p:cNvSpPr/>
          <p:nvPr/>
        </p:nvSpPr>
        <p:spPr>
          <a:xfrm rot="5400000" flipH="1" flipV="1">
            <a:off x="2146675" y="4095733"/>
            <a:ext cx="232840" cy="719696"/>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 name="Teardrop 3"/>
          <p:cNvSpPr/>
          <p:nvPr/>
        </p:nvSpPr>
        <p:spPr>
          <a:xfrm rot="5400000" flipH="1" flipV="1">
            <a:off x="3270061" y="4095733"/>
            <a:ext cx="232840" cy="719696"/>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 name="Teardrop 3"/>
          <p:cNvSpPr/>
          <p:nvPr/>
        </p:nvSpPr>
        <p:spPr>
          <a:xfrm rot="5400000" flipH="1" flipV="1">
            <a:off x="4393448" y="4095733"/>
            <a:ext cx="232840" cy="719696"/>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 name="Teardrop 3"/>
          <p:cNvSpPr/>
          <p:nvPr/>
        </p:nvSpPr>
        <p:spPr>
          <a:xfrm rot="5400000" flipH="1" flipV="1">
            <a:off x="5516836" y="4095744"/>
            <a:ext cx="232840" cy="719697"/>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 name="Teardrop 3"/>
          <p:cNvSpPr/>
          <p:nvPr/>
        </p:nvSpPr>
        <p:spPr>
          <a:xfrm rot="5400000" flipH="1" flipV="1">
            <a:off x="6640223" y="4095744"/>
            <a:ext cx="232840" cy="719697"/>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 name="Teardrop 3"/>
          <p:cNvSpPr/>
          <p:nvPr/>
        </p:nvSpPr>
        <p:spPr>
          <a:xfrm rot="5400000" flipH="1" flipV="1">
            <a:off x="7763609" y="4095744"/>
            <a:ext cx="232840" cy="719697"/>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 name="Teardrop 3"/>
          <p:cNvSpPr/>
          <p:nvPr/>
        </p:nvSpPr>
        <p:spPr>
          <a:xfrm rot="5400000" flipH="1" flipV="1">
            <a:off x="11133768" y="4095733"/>
            <a:ext cx="232840" cy="719696"/>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 name="Teardrop 3"/>
          <p:cNvSpPr/>
          <p:nvPr/>
        </p:nvSpPr>
        <p:spPr>
          <a:xfrm rot="5400000" flipH="1" flipV="1">
            <a:off x="10010383" y="4095744"/>
            <a:ext cx="232840" cy="719697"/>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 name="Teardrop 3"/>
          <p:cNvSpPr/>
          <p:nvPr/>
        </p:nvSpPr>
        <p:spPr>
          <a:xfrm rot="5400000" flipH="1" flipV="1">
            <a:off x="12017160" y="4397172"/>
            <a:ext cx="171406" cy="178273"/>
          </a:xfrm>
          <a:custGeom>
            <a:avLst/>
            <a:gdLst/>
            <a:ahLst/>
            <a:cxnLst/>
            <a:rect l="l" t="t" r="r" b="b"/>
            <a:pathLst>
              <a:path w="171406" h="133705">
                <a:moveTo>
                  <a:pt x="171406" y="123429"/>
                </a:moveTo>
                <a:lnTo>
                  <a:pt x="168564" y="133705"/>
                </a:lnTo>
                <a:lnTo>
                  <a:pt x="157460" y="133705"/>
                </a:lnTo>
                <a:cubicBezTo>
                  <a:pt x="159382" y="130353"/>
                  <a:pt x="159597" y="126761"/>
                  <a:pt x="159597" y="123119"/>
                </a:cubicBezTo>
                <a:cubicBezTo>
                  <a:pt x="159597" y="99209"/>
                  <a:pt x="150331" y="77462"/>
                  <a:pt x="135010" y="61451"/>
                </a:cubicBezTo>
                <a:lnTo>
                  <a:pt x="62756" y="133705"/>
                </a:lnTo>
                <a:lnTo>
                  <a:pt x="62665" y="133705"/>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 name="Teardrop 3"/>
          <p:cNvSpPr/>
          <p:nvPr/>
        </p:nvSpPr>
        <p:spPr>
          <a:xfrm rot="5400000" flipH="1" flipV="1">
            <a:off x="1016651" y="4095733"/>
            <a:ext cx="232840" cy="719696"/>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 name="Oval 189"/>
          <p:cNvSpPr/>
          <p:nvPr/>
        </p:nvSpPr>
        <p:spPr>
          <a:xfrm>
            <a:off x="8886022" y="331699"/>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 name="Oval 167"/>
          <p:cNvSpPr/>
          <p:nvPr/>
        </p:nvSpPr>
        <p:spPr>
          <a:xfrm>
            <a:off x="0" y="331699"/>
            <a:ext cx="125256"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 name="Oval 191"/>
          <p:cNvSpPr/>
          <p:nvPr/>
        </p:nvSpPr>
        <p:spPr>
          <a:xfrm>
            <a:off x="1022315" y="331699"/>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 name="Oval 192"/>
          <p:cNvSpPr/>
          <p:nvPr/>
        </p:nvSpPr>
        <p:spPr>
          <a:xfrm>
            <a:off x="2145702" y="331699"/>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 name="Oval 193"/>
          <p:cNvSpPr/>
          <p:nvPr/>
        </p:nvSpPr>
        <p:spPr>
          <a:xfrm>
            <a:off x="3269088" y="331699"/>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 name="Oval 194"/>
          <p:cNvSpPr/>
          <p:nvPr/>
        </p:nvSpPr>
        <p:spPr>
          <a:xfrm>
            <a:off x="4392475" y="331699"/>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 name="Oval 195"/>
          <p:cNvSpPr/>
          <p:nvPr/>
        </p:nvSpPr>
        <p:spPr>
          <a:xfrm>
            <a:off x="5515862" y="331699"/>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 name="Oval 196"/>
          <p:cNvSpPr/>
          <p:nvPr/>
        </p:nvSpPr>
        <p:spPr>
          <a:xfrm>
            <a:off x="6639249" y="331699"/>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 name="Oval 197"/>
          <p:cNvSpPr/>
          <p:nvPr/>
        </p:nvSpPr>
        <p:spPr>
          <a:xfrm>
            <a:off x="7762635" y="331699"/>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 name="Oval 198"/>
          <p:cNvSpPr/>
          <p:nvPr/>
        </p:nvSpPr>
        <p:spPr>
          <a:xfrm>
            <a:off x="11132795" y="331699"/>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 name="Oval 199"/>
          <p:cNvSpPr/>
          <p:nvPr/>
        </p:nvSpPr>
        <p:spPr>
          <a:xfrm>
            <a:off x="10009409" y="331699"/>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1" name="Oval 200"/>
          <p:cNvSpPr/>
          <p:nvPr/>
        </p:nvSpPr>
        <p:spPr>
          <a:xfrm>
            <a:off x="9448878" y="75101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2" name="Oval 201"/>
          <p:cNvSpPr/>
          <p:nvPr/>
        </p:nvSpPr>
        <p:spPr>
          <a:xfrm>
            <a:off x="461785" y="75101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3" name="Oval 202"/>
          <p:cNvSpPr/>
          <p:nvPr/>
        </p:nvSpPr>
        <p:spPr>
          <a:xfrm>
            <a:off x="1585171" y="75101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4" name="Oval 203"/>
          <p:cNvSpPr/>
          <p:nvPr/>
        </p:nvSpPr>
        <p:spPr>
          <a:xfrm>
            <a:off x="2708558" y="75101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 name="Oval 204"/>
          <p:cNvSpPr/>
          <p:nvPr/>
        </p:nvSpPr>
        <p:spPr>
          <a:xfrm>
            <a:off x="3831945" y="75101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6" name="Oval 205"/>
          <p:cNvSpPr/>
          <p:nvPr/>
        </p:nvSpPr>
        <p:spPr>
          <a:xfrm>
            <a:off x="4955331" y="75101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7" name="Oval 206"/>
          <p:cNvSpPr/>
          <p:nvPr/>
        </p:nvSpPr>
        <p:spPr>
          <a:xfrm>
            <a:off x="6078718" y="75101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8" name="Oval 207"/>
          <p:cNvSpPr/>
          <p:nvPr/>
        </p:nvSpPr>
        <p:spPr>
          <a:xfrm>
            <a:off x="7202105" y="75101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9" name="Oval 208"/>
          <p:cNvSpPr/>
          <p:nvPr/>
        </p:nvSpPr>
        <p:spPr>
          <a:xfrm>
            <a:off x="8325491" y="75101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0" name="Oval 209"/>
          <p:cNvSpPr/>
          <p:nvPr/>
        </p:nvSpPr>
        <p:spPr>
          <a:xfrm>
            <a:off x="11695651" y="75101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1" name="Oval 210"/>
          <p:cNvSpPr/>
          <p:nvPr/>
        </p:nvSpPr>
        <p:spPr>
          <a:xfrm>
            <a:off x="10572265" y="75101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2" name="Oval 881"/>
          <p:cNvSpPr/>
          <p:nvPr/>
        </p:nvSpPr>
        <p:spPr>
          <a:xfrm>
            <a:off x="461776" y="-10245"/>
            <a:ext cx="226336"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3" name="Oval 882"/>
          <p:cNvSpPr/>
          <p:nvPr/>
        </p:nvSpPr>
        <p:spPr>
          <a:xfrm>
            <a:off x="1585163" y="-10245"/>
            <a:ext cx="226336"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4" name="Oval 883"/>
          <p:cNvSpPr/>
          <p:nvPr/>
        </p:nvSpPr>
        <p:spPr>
          <a:xfrm>
            <a:off x="2708552" y="-10245"/>
            <a:ext cx="9213429" cy="84875"/>
          </a:xfrm>
          <a:custGeom>
            <a:avLst/>
            <a:gdLst/>
            <a:ahLst/>
            <a:cxnLst/>
            <a:rect l="l" t="t" r="r" b="b"/>
            <a:pathLst>
              <a:path w="6910072" h="84875">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5" name="Oval 214"/>
          <p:cNvSpPr/>
          <p:nvPr/>
        </p:nvSpPr>
        <p:spPr>
          <a:xfrm>
            <a:off x="8886022" y="117719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6" name="Oval 215"/>
          <p:cNvSpPr/>
          <p:nvPr/>
        </p:nvSpPr>
        <p:spPr>
          <a:xfrm>
            <a:off x="1022315" y="117719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7" name="Oval 216"/>
          <p:cNvSpPr/>
          <p:nvPr/>
        </p:nvSpPr>
        <p:spPr>
          <a:xfrm>
            <a:off x="2145702" y="117719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8" name="Oval 217"/>
          <p:cNvSpPr/>
          <p:nvPr/>
        </p:nvSpPr>
        <p:spPr>
          <a:xfrm>
            <a:off x="3269088" y="117719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9" name="Oval 218"/>
          <p:cNvSpPr/>
          <p:nvPr/>
        </p:nvSpPr>
        <p:spPr>
          <a:xfrm>
            <a:off x="4392475" y="117719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0" name="Oval 219"/>
          <p:cNvSpPr/>
          <p:nvPr/>
        </p:nvSpPr>
        <p:spPr>
          <a:xfrm>
            <a:off x="5515862" y="117719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1" name="Oval 220"/>
          <p:cNvSpPr/>
          <p:nvPr/>
        </p:nvSpPr>
        <p:spPr>
          <a:xfrm>
            <a:off x="6639249" y="117719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2" name="Oval 221"/>
          <p:cNvSpPr/>
          <p:nvPr/>
        </p:nvSpPr>
        <p:spPr>
          <a:xfrm>
            <a:off x="7762635" y="117719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3" name="Oval 222"/>
          <p:cNvSpPr/>
          <p:nvPr/>
        </p:nvSpPr>
        <p:spPr>
          <a:xfrm>
            <a:off x="11132795" y="117719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4" name="Oval 223"/>
          <p:cNvSpPr/>
          <p:nvPr/>
        </p:nvSpPr>
        <p:spPr>
          <a:xfrm>
            <a:off x="10009409" y="117719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5" name="Oval 224"/>
          <p:cNvSpPr/>
          <p:nvPr/>
        </p:nvSpPr>
        <p:spPr>
          <a:xfrm>
            <a:off x="9448878" y="159651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6" name="Oval 225"/>
          <p:cNvSpPr/>
          <p:nvPr/>
        </p:nvSpPr>
        <p:spPr>
          <a:xfrm>
            <a:off x="461785" y="159651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7" name="Oval 226"/>
          <p:cNvSpPr/>
          <p:nvPr/>
        </p:nvSpPr>
        <p:spPr>
          <a:xfrm>
            <a:off x="1585171" y="159651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8" name="Oval 227"/>
          <p:cNvSpPr/>
          <p:nvPr/>
        </p:nvSpPr>
        <p:spPr>
          <a:xfrm>
            <a:off x="2708558" y="159651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9" name="Oval 228"/>
          <p:cNvSpPr/>
          <p:nvPr/>
        </p:nvSpPr>
        <p:spPr>
          <a:xfrm>
            <a:off x="3831945" y="159651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0" name="Oval 229"/>
          <p:cNvSpPr/>
          <p:nvPr/>
        </p:nvSpPr>
        <p:spPr>
          <a:xfrm>
            <a:off x="4955331" y="159651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1" name="Oval 230"/>
          <p:cNvSpPr/>
          <p:nvPr/>
        </p:nvSpPr>
        <p:spPr>
          <a:xfrm>
            <a:off x="6078718" y="159651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2" name="Oval 231"/>
          <p:cNvSpPr/>
          <p:nvPr/>
        </p:nvSpPr>
        <p:spPr>
          <a:xfrm>
            <a:off x="7202105" y="159651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3" name="Oval 232"/>
          <p:cNvSpPr/>
          <p:nvPr/>
        </p:nvSpPr>
        <p:spPr>
          <a:xfrm>
            <a:off x="8325491" y="159651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4" name="Oval 233"/>
          <p:cNvSpPr/>
          <p:nvPr/>
        </p:nvSpPr>
        <p:spPr>
          <a:xfrm>
            <a:off x="11695651" y="159651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5" name="Oval 234"/>
          <p:cNvSpPr/>
          <p:nvPr/>
        </p:nvSpPr>
        <p:spPr>
          <a:xfrm>
            <a:off x="10572265" y="159651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6" name="Oval 235"/>
          <p:cNvSpPr/>
          <p:nvPr/>
        </p:nvSpPr>
        <p:spPr>
          <a:xfrm>
            <a:off x="8886022" y="201979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7" name="Oval 236"/>
          <p:cNvSpPr/>
          <p:nvPr/>
        </p:nvSpPr>
        <p:spPr>
          <a:xfrm>
            <a:off x="1022315" y="201979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8" name="Oval 237"/>
          <p:cNvSpPr/>
          <p:nvPr/>
        </p:nvSpPr>
        <p:spPr>
          <a:xfrm>
            <a:off x="2145702" y="201979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9" name="Oval 238"/>
          <p:cNvSpPr/>
          <p:nvPr/>
        </p:nvSpPr>
        <p:spPr>
          <a:xfrm>
            <a:off x="3269088" y="201979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0" name="Oval 239"/>
          <p:cNvSpPr/>
          <p:nvPr/>
        </p:nvSpPr>
        <p:spPr>
          <a:xfrm>
            <a:off x="4392475" y="201979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1" name="Oval 240"/>
          <p:cNvSpPr/>
          <p:nvPr/>
        </p:nvSpPr>
        <p:spPr>
          <a:xfrm>
            <a:off x="5515862" y="201979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2" name="Oval 241"/>
          <p:cNvSpPr/>
          <p:nvPr/>
        </p:nvSpPr>
        <p:spPr>
          <a:xfrm>
            <a:off x="6639249" y="201979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3" name="Oval 242"/>
          <p:cNvSpPr/>
          <p:nvPr/>
        </p:nvSpPr>
        <p:spPr>
          <a:xfrm>
            <a:off x="7762635" y="201979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4" name="Oval 243"/>
          <p:cNvSpPr/>
          <p:nvPr/>
        </p:nvSpPr>
        <p:spPr>
          <a:xfrm>
            <a:off x="11132795" y="201979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5" name="Oval 244"/>
          <p:cNvSpPr/>
          <p:nvPr/>
        </p:nvSpPr>
        <p:spPr>
          <a:xfrm>
            <a:off x="10009409" y="2019794"/>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6" name="Oval 245"/>
          <p:cNvSpPr/>
          <p:nvPr/>
        </p:nvSpPr>
        <p:spPr>
          <a:xfrm>
            <a:off x="9448878" y="243911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7" name="Oval 246"/>
          <p:cNvSpPr/>
          <p:nvPr/>
        </p:nvSpPr>
        <p:spPr>
          <a:xfrm>
            <a:off x="461785" y="243911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8" name="Oval 247"/>
          <p:cNvSpPr/>
          <p:nvPr/>
        </p:nvSpPr>
        <p:spPr>
          <a:xfrm>
            <a:off x="1585171" y="243911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9" name="Oval 248"/>
          <p:cNvSpPr/>
          <p:nvPr/>
        </p:nvSpPr>
        <p:spPr>
          <a:xfrm>
            <a:off x="2708558" y="243911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0" name="Oval 249"/>
          <p:cNvSpPr/>
          <p:nvPr/>
        </p:nvSpPr>
        <p:spPr>
          <a:xfrm>
            <a:off x="3831945" y="243911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1" name="Oval 250"/>
          <p:cNvSpPr/>
          <p:nvPr/>
        </p:nvSpPr>
        <p:spPr>
          <a:xfrm>
            <a:off x="4955331" y="243911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2" name="Oval 251"/>
          <p:cNvSpPr/>
          <p:nvPr/>
        </p:nvSpPr>
        <p:spPr>
          <a:xfrm>
            <a:off x="6078718" y="243911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3" name="Oval 252"/>
          <p:cNvSpPr/>
          <p:nvPr/>
        </p:nvSpPr>
        <p:spPr>
          <a:xfrm>
            <a:off x="7202105" y="243911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4" name="Oval 253"/>
          <p:cNvSpPr/>
          <p:nvPr/>
        </p:nvSpPr>
        <p:spPr>
          <a:xfrm>
            <a:off x="8325491" y="243911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5" name="Oval 254"/>
          <p:cNvSpPr/>
          <p:nvPr/>
        </p:nvSpPr>
        <p:spPr>
          <a:xfrm>
            <a:off x="11695651" y="243911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6" name="Oval 255"/>
          <p:cNvSpPr/>
          <p:nvPr/>
        </p:nvSpPr>
        <p:spPr>
          <a:xfrm>
            <a:off x="10572265" y="243911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7" name="Oval 256"/>
          <p:cNvSpPr/>
          <p:nvPr/>
        </p:nvSpPr>
        <p:spPr>
          <a:xfrm>
            <a:off x="8886022" y="286846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8" name="Oval 257"/>
          <p:cNvSpPr/>
          <p:nvPr/>
        </p:nvSpPr>
        <p:spPr>
          <a:xfrm>
            <a:off x="1022315" y="286846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9" name="Oval 258"/>
          <p:cNvSpPr/>
          <p:nvPr/>
        </p:nvSpPr>
        <p:spPr>
          <a:xfrm>
            <a:off x="2145702" y="286846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0" name="Oval 259"/>
          <p:cNvSpPr/>
          <p:nvPr/>
        </p:nvSpPr>
        <p:spPr>
          <a:xfrm>
            <a:off x="3269088" y="286846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1" name="Oval 260"/>
          <p:cNvSpPr/>
          <p:nvPr/>
        </p:nvSpPr>
        <p:spPr>
          <a:xfrm>
            <a:off x="4392475" y="286846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2" name="Oval 261"/>
          <p:cNvSpPr/>
          <p:nvPr/>
        </p:nvSpPr>
        <p:spPr>
          <a:xfrm>
            <a:off x="5515862" y="286846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3" name="Oval 262"/>
          <p:cNvSpPr/>
          <p:nvPr/>
        </p:nvSpPr>
        <p:spPr>
          <a:xfrm>
            <a:off x="6639249" y="286846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4" name="Oval 263"/>
          <p:cNvSpPr/>
          <p:nvPr/>
        </p:nvSpPr>
        <p:spPr>
          <a:xfrm>
            <a:off x="7762635" y="286846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5" name="Oval 264"/>
          <p:cNvSpPr/>
          <p:nvPr/>
        </p:nvSpPr>
        <p:spPr>
          <a:xfrm>
            <a:off x="11132795" y="286846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6" name="Oval 265"/>
          <p:cNvSpPr/>
          <p:nvPr/>
        </p:nvSpPr>
        <p:spPr>
          <a:xfrm>
            <a:off x="10009409" y="2868467"/>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7" name="Oval 266"/>
          <p:cNvSpPr/>
          <p:nvPr/>
        </p:nvSpPr>
        <p:spPr>
          <a:xfrm>
            <a:off x="9448878" y="328936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8" name="Oval 267"/>
          <p:cNvSpPr/>
          <p:nvPr/>
        </p:nvSpPr>
        <p:spPr>
          <a:xfrm>
            <a:off x="461785" y="328936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9" name="Oval 268"/>
          <p:cNvSpPr/>
          <p:nvPr/>
        </p:nvSpPr>
        <p:spPr>
          <a:xfrm>
            <a:off x="1585171" y="328936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0" name="Oval 269"/>
          <p:cNvSpPr/>
          <p:nvPr/>
        </p:nvSpPr>
        <p:spPr>
          <a:xfrm>
            <a:off x="2708558" y="328936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1" name="Oval 270"/>
          <p:cNvSpPr/>
          <p:nvPr/>
        </p:nvSpPr>
        <p:spPr>
          <a:xfrm>
            <a:off x="3831945" y="328936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2" name="Oval 271"/>
          <p:cNvSpPr/>
          <p:nvPr/>
        </p:nvSpPr>
        <p:spPr>
          <a:xfrm>
            <a:off x="4955331" y="328936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3" name="Oval 272"/>
          <p:cNvSpPr/>
          <p:nvPr/>
        </p:nvSpPr>
        <p:spPr>
          <a:xfrm>
            <a:off x="6078718" y="328936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4" name="Oval 273"/>
          <p:cNvSpPr/>
          <p:nvPr/>
        </p:nvSpPr>
        <p:spPr>
          <a:xfrm>
            <a:off x="7202105" y="328936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5" name="Oval 274"/>
          <p:cNvSpPr/>
          <p:nvPr/>
        </p:nvSpPr>
        <p:spPr>
          <a:xfrm>
            <a:off x="8325491" y="328936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6" name="Oval 275"/>
          <p:cNvSpPr/>
          <p:nvPr/>
        </p:nvSpPr>
        <p:spPr>
          <a:xfrm>
            <a:off x="11695651" y="328936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7" name="Oval 276"/>
          <p:cNvSpPr/>
          <p:nvPr/>
        </p:nvSpPr>
        <p:spPr>
          <a:xfrm>
            <a:off x="10572265" y="328936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8" name="Oval 277"/>
          <p:cNvSpPr/>
          <p:nvPr/>
        </p:nvSpPr>
        <p:spPr>
          <a:xfrm>
            <a:off x="8886022" y="371264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9" name="Oval 278"/>
          <p:cNvSpPr/>
          <p:nvPr/>
        </p:nvSpPr>
        <p:spPr>
          <a:xfrm>
            <a:off x="1022315" y="371264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0" name="Oval 279"/>
          <p:cNvSpPr/>
          <p:nvPr/>
        </p:nvSpPr>
        <p:spPr>
          <a:xfrm>
            <a:off x="2145702" y="371264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1" name="Oval 280"/>
          <p:cNvSpPr/>
          <p:nvPr/>
        </p:nvSpPr>
        <p:spPr>
          <a:xfrm>
            <a:off x="3269088" y="371264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2" name="Oval 281"/>
          <p:cNvSpPr/>
          <p:nvPr/>
        </p:nvSpPr>
        <p:spPr>
          <a:xfrm>
            <a:off x="4392475" y="371264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3" name="Oval 282"/>
          <p:cNvSpPr/>
          <p:nvPr/>
        </p:nvSpPr>
        <p:spPr>
          <a:xfrm>
            <a:off x="5515862" y="371264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4" name="Oval 283"/>
          <p:cNvSpPr/>
          <p:nvPr/>
        </p:nvSpPr>
        <p:spPr>
          <a:xfrm>
            <a:off x="6639249" y="371264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5" name="Oval 284"/>
          <p:cNvSpPr/>
          <p:nvPr/>
        </p:nvSpPr>
        <p:spPr>
          <a:xfrm>
            <a:off x="7762635" y="371264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6" name="Oval 285"/>
          <p:cNvSpPr/>
          <p:nvPr/>
        </p:nvSpPr>
        <p:spPr>
          <a:xfrm>
            <a:off x="11132795" y="371264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7" name="Oval 286"/>
          <p:cNvSpPr/>
          <p:nvPr/>
        </p:nvSpPr>
        <p:spPr>
          <a:xfrm>
            <a:off x="10009409" y="3712646"/>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8" name="Oval 287"/>
          <p:cNvSpPr/>
          <p:nvPr/>
        </p:nvSpPr>
        <p:spPr>
          <a:xfrm>
            <a:off x="9448878" y="413537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9" name="Oval 288"/>
          <p:cNvSpPr/>
          <p:nvPr/>
        </p:nvSpPr>
        <p:spPr>
          <a:xfrm>
            <a:off x="461785" y="413537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0" name="Oval 289"/>
          <p:cNvSpPr/>
          <p:nvPr/>
        </p:nvSpPr>
        <p:spPr>
          <a:xfrm>
            <a:off x="1585171" y="413537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1" name="Oval 290"/>
          <p:cNvSpPr/>
          <p:nvPr/>
        </p:nvSpPr>
        <p:spPr>
          <a:xfrm>
            <a:off x="2708558" y="413537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2" name="Oval 291"/>
          <p:cNvSpPr/>
          <p:nvPr/>
        </p:nvSpPr>
        <p:spPr>
          <a:xfrm>
            <a:off x="3831945" y="413537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3" name="Oval 292"/>
          <p:cNvSpPr/>
          <p:nvPr/>
        </p:nvSpPr>
        <p:spPr>
          <a:xfrm>
            <a:off x="4955331" y="413537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4" name="Oval 293"/>
          <p:cNvSpPr/>
          <p:nvPr/>
        </p:nvSpPr>
        <p:spPr>
          <a:xfrm>
            <a:off x="6078718" y="413537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5" name="Oval 294"/>
          <p:cNvSpPr/>
          <p:nvPr/>
        </p:nvSpPr>
        <p:spPr>
          <a:xfrm>
            <a:off x="7202105" y="413537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6" name="Oval 295"/>
          <p:cNvSpPr/>
          <p:nvPr/>
        </p:nvSpPr>
        <p:spPr>
          <a:xfrm>
            <a:off x="8325491" y="413537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7" name="Oval 296"/>
          <p:cNvSpPr/>
          <p:nvPr/>
        </p:nvSpPr>
        <p:spPr>
          <a:xfrm>
            <a:off x="11695651" y="413537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8" name="Oval 297"/>
          <p:cNvSpPr/>
          <p:nvPr/>
        </p:nvSpPr>
        <p:spPr>
          <a:xfrm>
            <a:off x="10572265" y="4135371"/>
            <a:ext cx="226335"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9" name="Oval 1651"/>
          <p:cNvSpPr/>
          <p:nvPr/>
        </p:nvSpPr>
        <p:spPr>
          <a:xfrm>
            <a:off x="1083492" y="4561319"/>
            <a:ext cx="10214448" cy="10682"/>
          </a:xfrm>
          <a:custGeom>
            <a:avLst/>
            <a:gdLst/>
            <a:ahLst/>
            <a:cxnLst/>
            <a:rect l="l" t="t" r="r" b="b"/>
            <a:pathLst>
              <a:path w="7660836" h="10682">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0" name="Oval 299"/>
          <p:cNvSpPr/>
          <p:nvPr/>
        </p:nvSpPr>
        <p:spPr>
          <a:xfrm>
            <a:off x="9494006" y="365858"/>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1" name="Oval 300"/>
          <p:cNvSpPr/>
          <p:nvPr/>
        </p:nvSpPr>
        <p:spPr>
          <a:xfrm>
            <a:off x="503286" y="365858"/>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2" name="Oval 301"/>
          <p:cNvSpPr/>
          <p:nvPr/>
        </p:nvSpPr>
        <p:spPr>
          <a:xfrm>
            <a:off x="1627123" y="365858"/>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3" name="Oval 302"/>
          <p:cNvSpPr/>
          <p:nvPr/>
        </p:nvSpPr>
        <p:spPr>
          <a:xfrm>
            <a:off x="2750966" y="365858"/>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4" name="Oval 303"/>
          <p:cNvSpPr/>
          <p:nvPr/>
        </p:nvSpPr>
        <p:spPr>
          <a:xfrm>
            <a:off x="3874806" y="365858"/>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5" name="Oval 304"/>
          <p:cNvSpPr/>
          <p:nvPr/>
        </p:nvSpPr>
        <p:spPr>
          <a:xfrm>
            <a:off x="4998646" y="365858"/>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6" name="Oval 305"/>
          <p:cNvSpPr/>
          <p:nvPr/>
        </p:nvSpPr>
        <p:spPr>
          <a:xfrm>
            <a:off x="6122486" y="365858"/>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7" name="Oval 306"/>
          <p:cNvSpPr/>
          <p:nvPr/>
        </p:nvSpPr>
        <p:spPr>
          <a:xfrm>
            <a:off x="7246326" y="365858"/>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8" name="Oval 307"/>
          <p:cNvSpPr/>
          <p:nvPr/>
        </p:nvSpPr>
        <p:spPr>
          <a:xfrm>
            <a:off x="8370166" y="365858"/>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9" name="Oval 308"/>
          <p:cNvSpPr/>
          <p:nvPr/>
        </p:nvSpPr>
        <p:spPr>
          <a:xfrm>
            <a:off x="11741686" y="365858"/>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0" name="Oval 309"/>
          <p:cNvSpPr/>
          <p:nvPr/>
        </p:nvSpPr>
        <p:spPr>
          <a:xfrm>
            <a:off x="10617846" y="365858"/>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1" name="Oval 310"/>
          <p:cNvSpPr/>
          <p:nvPr/>
        </p:nvSpPr>
        <p:spPr>
          <a:xfrm>
            <a:off x="9494006" y="1211356"/>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2" name="Oval 311"/>
          <p:cNvSpPr/>
          <p:nvPr/>
        </p:nvSpPr>
        <p:spPr>
          <a:xfrm>
            <a:off x="503286" y="1211356"/>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3" name="Oval 312"/>
          <p:cNvSpPr/>
          <p:nvPr/>
        </p:nvSpPr>
        <p:spPr>
          <a:xfrm>
            <a:off x="1627123" y="1211356"/>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4" name="Oval 313"/>
          <p:cNvSpPr/>
          <p:nvPr/>
        </p:nvSpPr>
        <p:spPr>
          <a:xfrm>
            <a:off x="2750966" y="1211356"/>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5" name="Oval 314"/>
          <p:cNvSpPr/>
          <p:nvPr/>
        </p:nvSpPr>
        <p:spPr>
          <a:xfrm>
            <a:off x="3874806" y="1211356"/>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6" name="Oval 315"/>
          <p:cNvSpPr/>
          <p:nvPr/>
        </p:nvSpPr>
        <p:spPr>
          <a:xfrm>
            <a:off x="4998646" y="1211356"/>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7" name="Oval 316"/>
          <p:cNvSpPr/>
          <p:nvPr/>
        </p:nvSpPr>
        <p:spPr>
          <a:xfrm>
            <a:off x="6122486" y="1211356"/>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8" name="Oval 317"/>
          <p:cNvSpPr/>
          <p:nvPr/>
        </p:nvSpPr>
        <p:spPr>
          <a:xfrm>
            <a:off x="7246326" y="1211356"/>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9" name="Oval 318"/>
          <p:cNvSpPr/>
          <p:nvPr/>
        </p:nvSpPr>
        <p:spPr>
          <a:xfrm>
            <a:off x="8370166" y="1211356"/>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0" name="Oval 319"/>
          <p:cNvSpPr/>
          <p:nvPr/>
        </p:nvSpPr>
        <p:spPr>
          <a:xfrm>
            <a:off x="11741686" y="1211356"/>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1" name="Oval 320"/>
          <p:cNvSpPr/>
          <p:nvPr/>
        </p:nvSpPr>
        <p:spPr>
          <a:xfrm>
            <a:off x="10617846" y="1211356"/>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2" name="Oval 321"/>
          <p:cNvSpPr/>
          <p:nvPr/>
        </p:nvSpPr>
        <p:spPr>
          <a:xfrm>
            <a:off x="9494006" y="2053953"/>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3" name="Oval 322"/>
          <p:cNvSpPr/>
          <p:nvPr/>
        </p:nvSpPr>
        <p:spPr>
          <a:xfrm>
            <a:off x="503286" y="2053953"/>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4" name="Oval 323"/>
          <p:cNvSpPr/>
          <p:nvPr/>
        </p:nvSpPr>
        <p:spPr>
          <a:xfrm>
            <a:off x="1627123" y="2053953"/>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5" name="Oval 324"/>
          <p:cNvSpPr/>
          <p:nvPr/>
        </p:nvSpPr>
        <p:spPr>
          <a:xfrm>
            <a:off x="2750966" y="2053953"/>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6" name="Oval 325"/>
          <p:cNvSpPr/>
          <p:nvPr/>
        </p:nvSpPr>
        <p:spPr>
          <a:xfrm>
            <a:off x="3874806" y="2053953"/>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7" name="Oval 326"/>
          <p:cNvSpPr/>
          <p:nvPr/>
        </p:nvSpPr>
        <p:spPr>
          <a:xfrm>
            <a:off x="4998646" y="2053953"/>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8" name="Oval 327"/>
          <p:cNvSpPr/>
          <p:nvPr/>
        </p:nvSpPr>
        <p:spPr>
          <a:xfrm>
            <a:off x="6122486" y="2053953"/>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9" name="Oval 328"/>
          <p:cNvSpPr/>
          <p:nvPr/>
        </p:nvSpPr>
        <p:spPr>
          <a:xfrm>
            <a:off x="7246326" y="2053953"/>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0" name="Oval 329"/>
          <p:cNvSpPr/>
          <p:nvPr/>
        </p:nvSpPr>
        <p:spPr>
          <a:xfrm>
            <a:off x="8370166" y="2053953"/>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1" name="Oval 330"/>
          <p:cNvSpPr/>
          <p:nvPr/>
        </p:nvSpPr>
        <p:spPr>
          <a:xfrm>
            <a:off x="11741686" y="2053953"/>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2" name="Oval 331"/>
          <p:cNvSpPr/>
          <p:nvPr/>
        </p:nvSpPr>
        <p:spPr>
          <a:xfrm>
            <a:off x="10617846" y="2053953"/>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3" name="Oval 332"/>
          <p:cNvSpPr/>
          <p:nvPr/>
        </p:nvSpPr>
        <p:spPr>
          <a:xfrm>
            <a:off x="9494006" y="2902626"/>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4" name="Oval 333"/>
          <p:cNvSpPr/>
          <p:nvPr/>
        </p:nvSpPr>
        <p:spPr>
          <a:xfrm>
            <a:off x="503286" y="2902626"/>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5" name="Oval 334"/>
          <p:cNvSpPr/>
          <p:nvPr/>
        </p:nvSpPr>
        <p:spPr>
          <a:xfrm>
            <a:off x="1627123" y="2902626"/>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6" name="Oval 335"/>
          <p:cNvSpPr/>
          <p:nvPr/>
        </p:nvSpPr>
        <p:spPr>
          <a:xfrm>
            <a:off x="2750966" y="2902626"/>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7" name="Oval 336"/>
          <p:cNvSpPr/>
          <p:nvPr/>
        </p:nvSpPr>
        <p:spPr>
          <a:xfrm>
            <a:off x="3874806" y="2902626"/>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8" name="Oval 337"/>
          <p:cNvSpPr/>
          <p:nvPr/>
        </p:nvSpPr>
        <p:spPr>
          <a:xfrm>
            <a:off x="4998646" y="2902626"/>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9" name="Oval 338"/>
          <p:cNvSpPr/>
          <p:nvPr/>
        </p:nvSpPr>
        <p:spPr>
          <a:xfrm>
            <a:off x="6122486" y="2902626"/>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0" name="Oval 339"/>
          <p:cNvSpPr/>
          <p:nvPr/>
        </p:nvSpPr>
        <p:spPr>
          <a:xfrm>
            <a:off x="7246326" y="2902626"/>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1" name="Oval 340"/>
          <p:cNvSpPr/>
          <p:nvPr/>
        </p:nvSpPr>
        <p:spPr>
          <a:xfrm>
            <a:off x="8370166" y="2902626"/>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2" name="Oval 341"/>
          <p:cNvSpPr/>
          <p:nvPr/>
        </p:nvSpPr>
        <p:spPr>
          <a:xfrm>
            <a:off x="11741686" y="2902626"/>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3" name="Oval 342"/>
          <p:cNvSpPr/>
          <p:nvPr/>
        </p:nvSpPr>
        <p:spPr>
          <a:xfrm>
            <a:off x="10617846" y="2902626"/>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4" name="Oval 343"/>
          <p:cNvSpPr/>
          <p:nvPr/>
        </p:nvSpPr>
        <p:spPr>
          <a:xfrm>
            <a:off x="9494006" y="3746805"/>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5" name="Oval 344"/>
          <p:cNvSpPr/>
          <p:nvPr/>
        </p:nvSpPr>
        <p:spPr>
          <a:xfrm>
            <a:off x="503286" y="3746805"/>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6" name="Oval 345"/>
          <p:cNvSpPr/>
          <p:nvPr/>
        </p:nvSpPr>
        <p:spPr>
          <a:xfrm>
            <a:off x="1627123" y="3746805"/>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7" name="Oval 346"/>
          <p:cNvSpPr/>
          <p:nvPr/>
        </p:nvSpPr>
        <p:spPr>
          <a:xfrm>
            <a:off x="2750966" y="3746805"/>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8" name="Oval 347"/>
          <p:cNvSpPr/>
          <p:nvPr/>
        </p:nvSpPr>
        <p:spPr>
          <a:xfrm>
            <a:off x="3874806" y="3746805"/>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9" name="Oval 348"/>
          <p:cNvSpPr/>
          <p:nvPr/>
        </p:nvSpPr>
        <p:spPr>
          <a:xfrm>
            <a:off x="4998646" y="3746805"/>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0" name="Oval 349"/>
          <p:cNvSpPr/>
          <p:nvPr/>
        </p:nvSpPr>
        <p:spPr>
          <a:xfrm>
            <a:off x="6122486" y="3746805"/>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1" name="Oval 350"/>
          <p:cNvSpPr/>
          <p:nvPr/>
        </p:nvSpPr>
        <p:spPr>
          <a:xfrm>
            <a:off x="7246326" y="3746805"/>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2" name="Oval 351"/>
          <p:cNvSpPr/>
          <p:nvPr/>
        </p:nvSpPr>
        <p:spPr>
          <a:xfrm>
            <a:off x="8370166" y="3746805"/>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3" name="Oval 352"/>
          <p:cNvSpPr/>
          <p:nvPr/>
        </p:nvSpPr>
        <p:spPr>
          <a:xfrm>
            <a:off x="11741686" y="3746805"/>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4" name="Oval 353"/>
          <p:cNvSpPr/>
          <p:nvPr/>
        </p:nvSpPr>
        <p:spPr>
          <a:xfrm>
            <a:off x="10617846" y="3746805"/>
            <a:ext cx="133353"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44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22D926F0-EC2C-4430-9D15-D5FF664D35E9}" type="datetimeFigureOut">
              <a:rPr lang="en-US" smtClean="0"/>
              <a:pPr/>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86C87-65DB-4043-9072-335CC7C491F5}" type="slidenum">
              <a:rPr lang="en-US" smtClean="0"/>
              <a:pPr/>
              <a:t>‹Nº›</a:t>
            </a:fld>
            <a:endParaRPr lang="en-US"/>
          </a:p>
        </p:txBody>
      </p:sp>
      <p:cxnSp>
        <p:nvCxnSpPr>
          <p:cNvPr id="8" name="Straight Connector 7"/>
          <p:cNvCxnSpPr/>
          <p:nvPr/>
        </p:nvCxnSpPr>
        <p:spPr>
          <a:xfrm flipV="1">
            <a:off x="8386843"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52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2D926F0-EC2C-4430-9D15-D5FF664D35E9}" type="datetimeFigureOut">
              <a:rPr lang="en-US" smtClean="0"/>
              <a:pPr/>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86C87-65DB-4043-9072-335CC7C491F5}" type="slidenum">
              <a:rPr lang="en-US" smtClean="0"/>
              <a:pPr/>
              <a:t>‹Nº›</a:t>
            </a:fld>
            <a:endParaRPr lang="en-US"/>
          </a:p>
        </p:txBody>
      </p:sp>
    </p:spTree>
    <p:extLst>
      <p:ext uri="{BB962C8B-B14F-4D97-AF65-F5344CB8AC3E}">
        <p14:creationId xmlns:p14="http://schemas.microsoft.com/office/powerpoint/2010/main" val="1780399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2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Editar el estilo de texto del patrón</a:t>
            </a:r>
          </a:p>
        </p:txBody>
      </p:sp>
      <p:sp>
        <p:nvSpPr>
          <p:cNvPr id="6" name="Content Placeholder 5"/>
          <p:cNvSpPr>
            <a:spLocks noGrp="1"/>
          </p:cNvSpPr>
          <p:nvPr>
            <p:ph sz="quarter" idx="4"/>
          </p:nvPr>
        </p:nvSpPr>
        <p:spPr>
          <a:xfrm>
            <a:off x="5989320" y="2967788"/>
            <a:ext cx="4754880" cy="33415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2D926F0-EC2C-4430-9D15-D5FF664D35E9}" type="datetimeFigureOut">
              <a:rPr lang="en-US" smtClean="0"/>
              <a:pPr/>
              <a:t>9/6/2017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086C87-65DB-4043-9072-335CC7C491F5}" type="slidenum">
              <a:rPr lang="en-US" smtClean="0"/>
              <a:pPr/>
              <a:t>‹Nº›</a:t>
            </a:fld>
            <a:endParaRPr lang="en-US"/>
          </a:p>
        </p:txBody>
      </p:sp>
    </p:spTree>
    <p:extLst>
      <p:ext uri="{BB962C8B-B14F-4D97-AF65-F5344CB8AC3E}">
        <p14:creationId xmlns:p14="http://schemas.microsoft.com/office/powerpoint/2010/main" val="23856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2D926F0-EC2C-4430-9D15-D5FF664D35E9}" type="datetimeFigureOut">
              <a:rPr lang="en-US" smtClean="0"/>
              <a:pPr/>
              <a:t>9/6/2017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086C87-65DB-4043-9072-335CC7C491F5}" type="slidenum">
              <a:rPr lang="en-US" smtClean="0"/>
              <a:pPr/>
              <a:t>‹Nº›</a:t>
            </a:fld>
            <a:endParaRPr lang="en-US"/>
          </a:p>
        </p:txBody>
      </p:sp>
    </p:spTree>
    <p:extLst>
      <p:ext uri="{BB962C8B-B14F-4D97-AF65-F5344CB8AC3E}">
        <p14:creationId xmlns:p14="http://schemas.microsoft.com/office/powerpoint/2010/main" val="520395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D926F0-EC2C-4430-9D15-D5FF664D35E9}" type="datetimeFigureOut">
              <a:rPr lang="en-US" smtClean="0"/>
              <a:pPr/>
              <a:t>9/6/2017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086C87-65DB-4043-9072-335CC7C491F5}" type="slidenum">
              <a:rPr lang="en-US" smtClean="0"/>
              <a:pPr/>
              <a:t>‹Nº›</a:t>
            </a:fld>
            <a:endParaRPr lang="en-US"/>
          </a:p>
        </p:txBody>
      </p:sp>
    </p:spTree>
    <p:extLst>
      <p:ext uri="{BB962C8B-B14F-4D97-AF65-F5344CB8AC3E}">
        <p14:creationId xmlns:p14="http://schemas.microsoft.com/office/powerpoint/2010/main" val="817936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22D926F0-EC2C-4430-9D15-D5FF664D35E9}" type="datetimeFigureOut">
              <a:rPr lang="en-US" smtClean="0"/>
              <a:pPr/>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86C87-65DB-4043-9072-335CC7C491F5}" type="slidenum">
              <a:rPr lang="en-US" smtClean="0"/>
              <a:pPr/>
              <a:t>‹Nº›</a:t>
            </a:fld>
            <a:endParaRPr lang="en-US"/>
          </a:p>
        </p:txBody>
      </p:sp>
    </p:spTree>
    <p:extLst>
      <p:ext uri="{BB962C8B-B14F-4D97-AF65-F5344CB8AC3E}">
        <p14:creationId xmlns:p14="http://schemas.microsoft.com/office/powerpoint/2010/main" val="1056873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44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p:txBody>
          <a:bodyPr/>
          <a:lstStyle/>
          <a:p>
            <a:fld id="{22D926F0-EC2C-4430-9D15-D5FF664D35E9}" type="datetimeFigureOut">
              <a:rPr lang="en-US" smtClean="0"/>
              <a:pPr/>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86C87-65DB-4043-9072-335CC7C491F5}" type="slidenum">
              <a:rPr lang="en-US" smtClean="0"/>
              <a:pPr/>
              <a:t>‹Nº›</a:t>
            </a:fld>
            <a:endParaRPr lang="en-US"/>
          </a:p>
        </p:txBody>
      </p:sp>
      <p:cxnSp>
        <p:nvCxnSpPr>
          <p:cNvPr id="9" name="Straight Connector 8"/>
          <p:cNvCxnSpPr/>
          <p:nvPr/>
        </p:nvCxnSpPr>
        <p:spPr>
          <a:xfrm flipV="1">
            <a:off x="8386843"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1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2" cy="4023360"/>
          </a:xfrm>
          <a:prstGeom prst="rect">
            <a:avLst/>
          </a:prstGeom>
        </p:spPr>
        <p:txBody>
          <a:bodyPr vert="horz" lIns="45720" tIns="45720" rIns="4572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35"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2D926F0-EC2C-4430-9D15-D5FF664D35E9}" type="datetimeFigureOut">
              <a:rPr lang="en-US" smtClean="0"/>
              <a:pPr/>
              <a:t>9/6/2017</a:t>
            </a:fld>
            <a:endParaRPr lang="en-US"/>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A086C87-65DB-4043-9072-335CC7C491F5}" type="slidenum">
              <a:rPr lang="en-US" smtClean="0"/>
              <a:pPr/>
              <a:t>‹Nº›</a:t>
            </a:fld>
            <a:endParaRPr lang="en-US"/>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67515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2D926F0-EC2C-4430-9D15-D5FF664D35E9}" type="datetimeFigureOut">
              <a:rPr lang="en-US" smtClean="0"/>
              <a:pPr/>
              <a:t>9/6/2017</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A086C87-65DB-4043-9072-335CC7C491F5}" type="slidenum">
              <a:rPr lang="en-US" smtClean="0"/>
              <a:pPr/>
              <a:t>‹Nº›</a:t>
            </a:fld>
            <a:endParaRPr lang="en-US"/>
          </a:p>
        </p:txBody>
      </p:sp>
    </p:spTree>
    <p:extLst>
      <p:ext uri="{BB962C8B-B14F-4D97-AF65-F5344CB8AC3E}">
        <p14:creationId xmlns:p14="http://schemas.microsoft.com/office/powerpoint/2010/main" val="295906822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8.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14.tmp"/></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chart" Target="../charts/char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chart" Target="../charts/char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chart" Target="../charts/chart13.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5.xml"/><Relationship Id="rId7" Type="http://schemas.openxmlformats.org/officeDocument/2006/relationships/diagramQuickStyle" Target="../diagrams/quickStyle1.xml"/><Relationship Id="rId2" Type="http://schemas.openxmlformats.org/officeDocument/2006/relationships/slideLayout" Target="../slideLayouts/slideLayout18.xml"/><Relationship Id="rId1" Type="http://schemas.openxmlformats.org/officeDocument/2006/relationships/themeOverride" Target="../theme/themeOverride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chart" Target="../charts/chart14.xml"/><Relationship Id="rId4" Type="http://schemas.openxmlformats.org/officeDocument/2006/relationships/image" Target="../media/image5.png"/><Relationship Id="rId9" Type="http://schemas.microsoft.com/office/2007/relationships/diagramDrawing" Target="../diagrams/drawing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3.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5.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6.xml"/><Relationship Id="rId5" Type="http://schemas.openxmlformats.org/officeDocument/2006/relationships/image" Target="../media/image18.tmp"/><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7.xml"/><Relationship Id="rId4" Type="http://schemas.openxmlformats.org/officeDocument/2006/relationships/chart" Target="../charts/chart15.xml"/></Relationships>
</file>

<file path=ppt/slides/_rels/slide3.xml.rels><?xml version="1.0" encoding="UTF-8" standalone="yes"?>
<Relationships xmlns="http://schemas.openxmlformats.org/package/2006/relationships"><Relationship Id="rId8" Type="http://schemas.openxmlformats.org/officeDocument/2006/relationships/image" Target="../media/image8.jpg&amp;ehk=sz80w0LEBDPaxH8fvs"/><Relationship Id="rId13" Type="http://schemas.openxmlformats.org/officeDocument/2006/relationships/hyperlink" Target="http://lawikidiversa.wikispaces.com/Econom%C3%ADa" TargetMode="External"/><Relationship Id="rId3" Type="http://schemas.openxmlformats.org/officeDocument/2006/relationships/image" Target="../media/image5.png"/><Relationship Id="rId7" Type="http://schemas.openxmlformats.org/officeDocument/2006/relationships/hyperlink" Target="http://ulysshes.wordpress.com/2012/10/30/pobres-para-siempre/" TargetMode="External"/><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7.jpeg"/><Relationship Id="rId11" Type="http://schemas.openxmlformats.org/officeDocument/2006/relationships/hyperlink" Target="http://idnews.idaccion.com/cooperativas-viejas-empresas-para-la-economia-colaborativa/" TargetMode="External"/><Relationship Id="rId5" Type="http://schemas.openxmlformats.org/officeDocument/2006/relationships/hyperlink" Target="http://www.educarchile.cl/ech/pro/app/detalle?ID=212866" TargetMode="External"/><Relationship Id="rId10" Type="http://schemas.openxmlformats.org/officeDocument/2006/relationships/image" Target="../media/image9.jpeg"/><Relationship Id="rId4" Type="http://schemas.openxmlformats.org/officeDocument/2006/relationships/image" Target="../media/image6.jpeg"/><Relationship Id="rId9" Type="http://schemas.openxmlformats.org/officeDocument/2006/relationships/hyperlink" Target="http://danngtr.blogspot.com/2013/05/ventajas-y-desventajas.html" TargetMode="External"/></Relationships>
</file>

<file path=ppt/slides/_rels/slide3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slideLayout" Target="../slideLayouts/slideLayout18.xml"/><Relationship Id="rId1" Type="http://schemas.openxmlformats.org/officeDocument/2006/relationships/themeOverride" Target="../theme/themeOverride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2" Type="http://schemas.openxmlformats.org/officeDocument/2006/relationships/slideLayout" Target="../slideLayouts/slideLayout18.xml"/><Relationship Id="rId1" Type="http://schemas.openxmlformats.org/officeDocument/2006/relationships/themeOverride" Target="../theme/themeOverride9.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chart" Target="../charts/chart16.xml"/><Relationship Id="rId9" Type="http://schemas.microsoft.com/office/2007/relationships/diagramDrawing" Target="../diagrams/drawing3.xml"/></Relationships>
</file>

<file path=ppt/slides/_rels/slide32.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notesSlide" Target="../notesSlides/notesSlide6.xml"/><Relationship Id="rId7" Type="http://schemas.openxmlformats.org/officeDocument/2006/relationships/diagramLayout" Target="../diagrams/layout4.xml"/><Relationship Id="rId2" Type="http://schemas.openxmlformats.org/officeDocument/2006/relationships/slideLayout" Target="../slideLayouts/slideLayout18.xml"/><Relationship Id="rId1" Type="http://schemas.openxmlformats.org/officeDocument/2006/relationships/themeOverride" Target="../theme/themeOverride10.xml"/><Relationship Id="rId6" Type="http://schemas.openxmlformats.org/officeDocument/2006/relationships/diagramData" Target="../diagrams/data4.xml"/><Relationship Id="rId5" Type="http://schemas.openxmlformats.org/officeDocument/2006/relationships/chart" Target="../charts/chart17.xml"/><Relationship Id="rId10" Type="http://schemas.microsoft.com/office/2007/relationships/diagramDrawing" Target="../diagrams/drawing4.xml"/><Relationship Id="rId4" Type="http://schemas.openxmlformats.org/officeDocument/2006/relationships/image" Target="../media/image5.png"/><Relationship Id="rId9" Type="http://schemas.openxmlformats.org/officeDocument/2006/relationships/diagramColors" Target="../diagrams/colors4.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slideLayout" Target="../slideLayouts/slideLayout18.xml"/><Relationship Id="rId1" Type="http://schemas.openxmlformats.org/officeDocument/2006/relationships/themeOverride" Target="../theme/themeOverride1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12.xml"/><Relationship Id="rId4" Type="http://schemas.openxmlformats.org/officeDocument/2006/relationships/chart" Target="../charts/chart18.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13.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14.xml"/><Relationship Id="rId4" Type="http://schemas.openxmlformats.org/officeDocument/2006/relationships/chart" Target="../charts/chart19.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15.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16.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17.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hemeOverride" Target="../theme/themeOverride18.xml"/><Relationship Id="rId5" Type="http://schemas.openxmlformats.org/officeDocument/2006/relationships/image" Target="../media/image23.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chart" Target="../charts/chart21.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19.xml"/><Relationship Id="rId4" Type="http://schemas.openxmlformats.org/officeDocument/2006/relationships/chart" Target="../charts/chart23.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20.xml"/><Relationship Id="rId4" Type="http://schemas.openxmlformats.org/officeDocument/2006/relationships/chart" Target="../charts/chart24.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21.xml"/><Relationship Id="rId4" Type="http://schemas.openxmlformats.org/officeDocument/2006/relationships/chart" Target="../charts/chart25.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22.xml"/><Relationship Id="rId4" Type="http://schemas.openxmlformats.org/officeDocument/2006/relationships/chart" Target="../charts/chart26.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23.xml"/><Relationship Id="rId4" Type="http://schemas.openxmlformats.org/officeDocument/2006/relationships/chart" Target="../charts/chart27.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24.xml"/><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25.xml"/><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chart" Target="../charts/chart31.xml"/></Relationships>
</file>

<file path=ppt/slides/_rels/slide5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chart" Target="../charts/chart33.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28.tmp"/><Relationship Id="rId4" Type="http://schemas.openxmlformats.org/officeDocument/2006/relationships/image" Target="../media/image160.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29.tmp"/><Relationship Id="rId4" Type="http://schemas.openxmlformats.org/officeDocument/2006/relationships/image" Target="../media/image160.png"/></Relationships>
</file>

<file path=ppt/slides/_rels/slide58.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30.tmp"/></Relationships>
</file>

<file path=ppt/slides/_rels/slide59.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31.tmp"/></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32.tmp"/></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18.xml"/><Relationship Id="rId4" Type="http://schemas.microsoft.com/office/2007/relationships/hdphoto" Target="../media/hdphoto3.wdp"/></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18.xml"/><Relationship Id="rId4" Type="http://schemas.microsoft.com/office/2007/relationships/hdphoto" Target="../media/hdphoto3.wdp"/></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1026" name="Picture 2" descr="descarga">
            <a:extLst>
              <a:ext uri="{FF2B5EF4-FFF2-40B4-BE49-F238E27FC236}">
                <a16:creationId xmlns:a16="http://schemas.microsoft.com/office/drawing/2014/main" id="{3252E088-9752-48DB-9E60-C30D1308C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
            <a:ext cx="12192000" cy="6858001"/>
          </a:xfrm>
          <a:prstGeom prst="rect">
            <a:avLst/>
          </a:prstGeom>
          <a:extLst>
            <a:ext uri="{909E8E84-426E-40DD-AFC4-6F175D3DCCD1}">
              <a14:hiddenFill xmlns:a14="http://schemas.microsoft.com/office/drawing/2010/main">
                <a:solidFill>
                  <a:srgbClr val="FFFFFF"/>
                </a:solidFill>
              </a14:hiddenFill>
            </a:ext>
          </a:extLst>
        </p:spPr>
      </p:pic>
      <p:pic>
        <p:nvPicPr>
          <p:cNvPr id="5" name="Picture 2" descr="Resultado de imagen para ESPE">
            <a:extLst>
              <a:ext uri="{FF2B5EF4-FFF2-40B4-BE49-F238E27FC236}">
                <a16:creationId xmlns:a16="http://schemas.microsoft.com/office/drawing/2014/main" id="{4F79E0EE-0516-4A23-98F7-0DCDA53116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7348" y="406442"/>
            <a:ext cx="5507344" cy="142236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02A1D249-78E7-44F9-8EE7-24D4C0783898}"/>
              </a:ext>
            </a:extLst>
          </p:cNvPr>
          <p:cNvSpPr/>
          <p:nvPr/>
        </p:nvSpPr>
        <p:spPr>
          <a:xfrm>
            <a:off x="3364207" y="2213399"/>
            <a:ext cx="7128792" cy="369332"/>
          </a:xfrm>
          <a:prstGeom prst="rect">
            <a:avLst/>
          </a:prstGeom>
        </p:spPr>
        <p:txBody>
          <a:bodyPr wrap="square">
            <a:spAutoFit/>
          </a:bodyPr>
          <a:lstStyle/>
          <a:p>
            <a:r>
              <a:rPr lang="es-ES_tradnl" b="1" dirty="0"/>
              <a:t>CARRERA DE INGENIERÍA </a:t>
            </a:r>
            <a:r>
              <a:rPr lang="es-ES" b="1" dirty="0"/>
              <a:t>EN FINANZAS Y AUDITORÍA</a:t>
            </a:r>
            <a:endParaRPr lang="es-419" dirty="0"/>
          </a:p>
        </p:txBody>
      </p:sp>
      <p:sp>
        <p:nvSpPr>
          <p:cNvPr id="7" name="Subtítulo 2">
            <a:extLst>
              <a:ext uri="{FF2B5EF4-FFF2-40B4-BE49-F238E27FC236}">
                <a16:creationId xmlns:a16="http://schemas.microsoft.com/office/drawing/2014/main" id="{49E05D5E-FC2B-4F98-8D44-83FD49E26E45}"/>
              </a:ext>
            </a:extLst>
          </p:cNvPr>
          <p:cNvSpPr txBox="1">
            <a:spLocks/>
          </p:cNvSpPr>
          <p:nvPr/>
        </p:nvSpPr>
        <p:spPr>
          <a:xfrm>
            <a:off x="3045135" y="4644611"/>
            <a:ext cx="7766936" cy="1096899"/>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lgn="ctr">
              <a:buClr>
                <a:schemeClr val="tx1"/>
              </a:buClr>
            </a:pPr>
            <a:r>
              <a:rPr lang="es-MX" sz="2000" i="1" dirty="0">
                <a:ln w="0"/>
                <a:solidFill>
                  <a:schemeClr val="accent1"/>
                </a:solidFill>
                <a:effectLst>
                  <a:outerShdw blurRad="38100" dist="25400" dir="5400000" algn="ctr" rotWithShape="0">
                    <a:srgbClr val="6E747A">
                      <a:alpha val="43000"/>
                    </a:srgbClr>
                  </a:outerShdw>
                </a:effectLst>
              </a:rPr>
              <a:t>DIANA CAROLINA IBARRA MONTUFAR</a:t>
            </a:r>
          </a:p>
          <a:p>
            <a:pPr algn="ctr">
              <a:buClr>
                <a:schemeClr val="tx1"/>
              </a:buClr>
            </a:pPr>
            <a:r>
              <a:rPr lang="es-MX" sz="2000" i="1" dirty="0">
                <a:ln w="0"/>
                <a:solidFill>
                  <a:schemeClr val="accent1"/>
                </a:solidFill>
                <a:effectLst>
                  <a:outerShdw blurRad="38100" dist="25400" dir="5400000" algn="ctr" rotWithShape="0">
                    <a:srgbClr val="6E747A">
                      <a:alpha val="43000"/>
                    </a:srgbClr>
                  </a:outerShdw>
                </a:effectLst>
              </a:rPr>
              <a:t>SONIA NARCISA OÑA CALO</a:t>
            </a:r>
          </a:p>
        </p:txBody>
      </p:sp>
      <p:sp>
        <p:nvSpPr>
          <p:cNvPr id="8" name="Subtítulo 2">
            <a:extLst>
              <a:ext uri="{FF2B5EF4-FFF2-40B4-BE49-F238E27FC236}">
                <a16:creationId xmlns:a16="http://schemas.microsoft.com/office/drawing/2014/main" id="{0DC637B8-FA93-47E2-A803-5E7B587E29B3}"/>
              </a:ext>
            </a:extLst>
          </p:cNvPr>
          <p:cNvSpPr txBox="1">
            <a:spLocks/>
          </p:cNvSpPr>
          <p:nvPr/>
        </p:nvSpPr>
        <p:spPr>
          <a:xfrm>
            <a:off x="3045135" y="5910905"/>
            <a:ext cx="7766936" cy="850504"/>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s-MX" dirty="0">
                <a:solidFill>
                  <a:schemeClr val="tx1"/>
                </a:solidFill>
              </a:rPr>
              <a:t>SANGOLQUÍ</a:t>
            </a:r>
          </a:p>
          <a:p>
            <a:pPr algn="ctr"/>
            <a:r>
              <a:rPr lang="es-MX" dirty="0">
                <a:solidFill>
                  <a:schemeClr val="tx1"/>
                </a:solidFill>
              </a:rPr>
              <a:t>2017</a:t>
            </a:r>
          </a:p>
        </p:txBody>
      </p:sp>
      <p:sp>
        <p:nvSpPr>
          <p:cNvPr id="2" name="Rectángulo 1">
            <a:extLst>
              <a:ext uri="{FF2B5EF4-FFF2-40B4-BE49-F238E27FC236}">
                <a16:creationId xmlns:a16="http://schemas.microsoft.com/office/drawing/2014/main" id="{FB7DA6DC-3216-434A-97C1-293836B669A4}"/>
              </a:ext>
            </a:extLst>
          </p:cNvPr>
          <p:cNvSpPr/>
          <p:nvPr/>
        </p:nvSpPr>
        <p:spPr>
          <a:xfrm>
            <a:off x="3647728" y="3013512"/>
            <a:ext cx="6624736" cy="1200329"/>
          </a:xfrm>
          <a:prstGeom prst="rect">
            <a:avLst/>
          </a:prstGeom>
        </p:spPr>
        <p:txBody>
          <a:bodyPr wrap="square">
            <a:spAutoFit/>
          </a:bodyPr>
          <a:lstStyle/>
          <a:p>
            <a:pPr algn="just"/>
            <a:r>
              <a:rPr lang="es-ES_tradnl" i="1" dirty="0">
                <a:ln w="0"/>
                <a:effectLst>
                  <a:outerShdw blurRad="38100" dist="19050" dir="2700000" algn="tl" rotWithShape="0">
                    <a:schemeClr val="dk1">
                      <a:alpha val="40000"/>
                    </a:schemeClr>
                  </a:outerShdw>
                </a:effectLst>
              </a:rPr>
              <a:t>TEMA: </a:t>
            </a:r>
            <a:r>
              <a:rPr lang="es-ES" i="1" dirty="0">
                <a:ln w="0"/>
                <a:effectLst>
                  <a:outerShdw blurRad="38100" dist="19050" dir="2700000" algn="tl" rotWithShape="0">
                    <a:schemeClr val="dk1">
                      <a:alpha val="40000"/>
                    </a:schemeClr>
                  </a:outerShdw>
                </a:effectLst>
              </a:rPr>
              <a:t>ANÁLISIS DE LA INFLUENCIA DE LAS MICROFINANZAS EN EL DESARROLLO SOCIOECONÓMICO DEL CANTÓN MEJÍA EN EL PERIODO 2011 – 2016</a:t>
            </a:r>
            <a:endParaRPr lang="es-419" i="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913711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1030"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69706" y="568944"/>
            <a:ext cx="6768752" cy="664158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o 2">
            <a:extLst>
              <a:ext uri="{FF2B5EF4-FFF2-40B4-BE49-F238E27FC236}">
                <a16:creationId xmlns:a16="http://schemas.microsoft.com/office/drawing/2014/main" id="{B5953754-5F6C-47B9-BB12-6AE1BECF81FA}"/>
              </a:ext>
            </a:extLst>
          </p:cNvPr>
          <p:cNvGrpSpPr/>
          <p:nvPr/>
        </p:nvGrpSpPr>
        <p:grpSpPr>
          <a:xfrm>
            <a:off x="4615603" y="488664"/>
            <a:ext cx="1091423" cy="5811564"/>
            <a:chOff x="4186425" y="331727"/>
            <a:chExt cx="483116" cy="5811564"/>
          </a:xfrm>
        </p:grpSpPr>
        <p:sp>
          <p:nvSpPr>
            <p:cNvPr id="7" name="Forma libre: forma 6">
              <a:extLst>
                <a:ext uri="{FF2B5EF4-FFF2-40B4-BE49-F238E27FC236}">
                  <a16:creationId xmlns:a16="http://schemas.microsoft.com/office/drawing/2014/main" id="{16927B31-FC7F-4064-BBBF-214E3456F839}"/>
                </a:ext>
              </a:extLst>
            </p:cNvPr>
            <p:cNvSpPr/>
            <p:nvPr/>
          </p:nvSpPr>
          <p:spPr>
            <a:xfrm rot="17051759">
              <a:off x="3628158" y="1124676"/>
              <a:ext cx="1599651" cy="13754"/>
            </a:xfrm>
            <a:custGeom>
              <a:avLst/>
              <a:gdLst>
                <a:gd name="connsiteX0" fmla="*/ 0 w 1599651"/>
                <a:gd name="connsiteY0" fmla="*/ 6877 h 13754"/>
                <a:gd name="connsiteX1" fmla="*/ 1599651 w 1599651"/>
                <a:gd name="connsiteY1" fmla="*/ 6877 h 13754"/>
              </a:gdLst>
              <a:ahLst/>
              <a:cxnLst>
                <a:cxn ang="0">
                  <a:pos x="connsiteX0" y="connsiteY0"/>
                </a:cxn>
                <a:cxn ang="0">
                  <a:pos x="connsiteX1" y="connsiteY1"/>
                </a:cxn>
              </a:cxnLst>
              <a:rect l="l" t="t" r="r" b="b"/>
              <a:pathLst>
                <a:path w="1599651" h="13754">
                  <a:moveTo>
                    <a:pt x="0" y="6877"/>
                  </a:moveTo>
                  <a:lnTo>
                    <a:pt x="1599651" y="6877"/>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772534" tIns="-33114" rIns="772534" bIns="-33114" numCol="1" spcCol="1270" anchor="ctr" anchorCtr="0">
              <a:noAutofit/>
            </a:bodyPr>
            <a:lstStyle/>
            <a:p>
              <a:pPr algn="ctr" defTabSz="222250">
                <a:lnSpc>
                  <a:spcPct val="90000"/>
                </a:lnSpc>
                <a:spcBef>
                  <a:spcPct val="0"/>
                </a:spcBef>
                <a:spcAft>
                  <a:spcPct val="35000"/>
                </a:spcAft>
              </a:pPr>
              <a:endParaRPr lang="es-ES" sz="1200">
                <a:solidFill>
                  <a:schemeClr val="tx1"/>
                </a:solidFill>
              </a:endParaRPr>
            </a:p>
          </p:txBody>
        </p:sp>
        <p:sp>
          <p:nvSpPr>
            <p:cNvPr id="9" name="Forma libre: forma 8">
              <a:extLst>
                <a:ext uri="{FF2B5EF4-FFF2-40B4-BE49-F238E27FC236}">
                  <a16:creationId xmlns:a16="http://schemas.microsoft.com/office/drawing/2014/main" id="{2C95C5A0-4453-4A1D-97B0-C89811E5A1EB}"/>
                </a:ext>
              </a:extLst>
            </p:cNvPr>
            <p:cNvSpPr/>
            <p:nvPr/>
          </p:nvSpPr>
          <p:spPr>
            <a:xfrm rot="17500715">
              <a:off x="3896990" y="1406640"/>
              <a:ext cx="1061987" cy="13754"/>
            </a:xfrm>
            <a:custGeom>
              <a:avLst/>
              <a:gdLst>
                <a:gd name="connsiteX0" fmla="*/ 0 w 1061987"/>
                <a:gd name="connsiteY0" fmla="*/ 6877 h 13754"/>
                <a:gd name="connsiteX1" fmla="*/ 1061987 w 1061987"/>
                <a:gd name="connsiteY1" fmla="*/ 6877 h 13754"/>
              </a:gdLst>
              <a:ahLst/>
              <a:cxnLst>
                <a:cxn ang="0">
                  <a:pos x="connsiteX0" y="connsiteY0"/>
                </a:cxn>
                <a:cxn ang="0">
                  <a:pos x="connsiteX1" y="connsiteY1"/>
                </a:cxn>
              </a:cxnLst>
              <a:rect l="l" t="t" r="r" b="b"/>
              <a:pathLst>
                <a:path w="1061987" h="13754">
                  <a:moveTo>
                    <a:pt x="0" y="6877"/>
                  </a:moveTo>
                  <a:lnTo>
                    <a:pt x="1061987" y="6877"/>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517143" tIns="-19672" rIns="517144" bIns="-19674" numCol="1" spcCol="1270" anchor="ctr" anchorCtr="0">
              <a:noAutofit/>
            </a:bodyPr>
            <a:lstStyle/>
            <a:p>
              <a:pPr algn="ctr" defTabSz="222250">
                <a:lnSpc>
                  <a:spcPct val="90000"/>
                </a:lnSpc>
                <a:spcBef>
                  <a:spcPct val="0"/>
                </a:spcBef>
                <a:spcAft>
                  <a:spcPct val="35000"/>
                </a:spcAft>
              </a:pPr>
              <a:endParaRPr lang="es-ES" sz="1200">
                <a:solidFill>
                  <a:schemeClr val="tx1"/>
                </a:solidFill>
              </a:endParaRPr>
            </a:p>
          </p:txBody>
        </p:sp>
        <p:sp>
          <p:nvSpPr>
            <p:cNvPr id="17" name="Forma libre: forma 16">
              <a:extLst>
                <a:ext uri="{FF2B5EF4-FFF2-40B4-BE49-F238E27FC236}">
                  <a16:creationId xmlns:a16="http://schemas.microsoft.com/office/drawing/2014/main" id="{53F9E4AF-EC8D-492F-96E4-CD49EFF2E480}"/>
                </a:ext>
              </a:extLst>
            </p:cNvPr>
            <p:cNvSpPr/>
            <p:nvPr/>
          </p:nvSpPr>
          <p:spPr>
            <a:xfrm rot="18770822">
              <a:off x="4139548" y="1688604"/>
              <a:ext cx="576871" cy="13754"/>
            </a:xfrm>
            <a:custGeom>
              <a:avLst/>
              <a:gdLst>
                <a:gd name="connsiteX0" fmla="*/ 0 w 576871"/>
                <a:gd name="connsiteY0" fmla="*/ 6877 h 13754"/>
                <a:gd name="connsiteX1" fmla="*/ 576871 w 576871"/>
                <a:gd name="connsiteY1" fmla="*/ 6877 h 13754"/>
              </a:gdLst>
              <a:ahLst/>
              <a:cxnLst>
                <a:cxn ang="0">
                  <a:pos x="connsiteX0" y="connsiteY0"/>
                </a:cxn>
                <a:cxn ang="0">
                  <a:pos x="connsiteX1" y="connsiteY1"/>
                </a:cxn>
              </a:cxnLst>
              <a:rect l="l" t="t" r="r" b="b"/>
              <a:pathLst>
                <a:path w="576871" h="13754">
                  <a:moveTo>
                    <a:pt x="0" y="6877"/>
                  </a:moveTo>
                  <a:lnTo>
                    <a:pt x="576871" y="6877"/>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286713" tIns="-7544" rIns="286714" bIns="-7546" numCol="1" spcCol="1270" anchor="ctr" anchorCtr="0">
              <a:noAutofit/>
            </a:bodyPr>
            <a:lstStyle/>
            <a:p>
              <a:pPr algn="ctr" defTabSz="222250">
                <a:lnSpc>
                  <a:spcPct val="90000"/>
                </a:lnSpc>
                <a:spcBef>
                  <a:spcPct val="0"/>
                </a:spcBef>
                <a:spcAft>
                  <a:spcPct val="35000"/>
                </a:spcAft>
              </a:pPr>
              <a:endParaRPr lang="es-ES" sz="1200">
                <a:solidFill>
                  <a:schemeClr val="tx1"/>
                </a:solidFill>
              </a:endParaRPr>
            </a:p>
          </p:txBody>
        </p:sp>
        <p:sp>
          <p:nvSpPr>
            <p:cNvPr id="19" name="Forma libre: forma 18">
              <a:extLst>
                <a:ext uri="{FF2B5EF4-FFF2-40B4-BE49-F238E27FC236}">
                  <a16:creationId xmlns:a16="http://schemas.microsoft.com/office/drawing/2014/main" id="{62949777-A24D-43FD-B64B-756684EA1768}"/>
                </a:ext>
              </a:extLst>
            </p:cNvPr>
            <p:cNvSpPr/>
            <p:nvPr/>
          </p:nvSpPr>
          <p:spPr>
            <a:xfrm rot="2829178">
              <a:off x="4139548" y="2111483"/>
              <a:ext cx="576871" cy="13754"/>
            </a:xfrm>
            <a:custGeom>
              <a:avLst/>
              <a:gdLst>
                <a:gd name="connsiteX0" fmla="*/ 0 w 576871"/>
                <a:gd name="connsiteY0" fmla="*/ 6877 h 13754"/>
                <a:gd name="connsiteX1" fmla="*/ 576871 w 576871"/>
                <a:gd name="connsiteY1" fmla="*/ 6877 h 13754"/>
              </a:gdLst>
              <a:ahLst/>
              <a:cxnLst>
                <a:cxn ang="0">
                  <a:pos x="connsiteX0" y="connsiteY0"/>
                </a:cxn>
                <a:cxn ang="0">
                  <a:pos x="connsiteX1" y="connsiteY1"/>
                </a:cxn>
              </a:cxnLst>
              <a:rect l="l" t="t" r="r" b="b"/>
              <a:pathLst>
                <a:path w="576871" h="13754">
                  <a:moveTo>
                    <a:pt x="0" y="6877"/>
                  </a:moveTo>
                  <a:lnTo>
                    <a:pt x="576871" y="6877"/>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286714" tIns="-7545" rIns="286713" bIns="-7545" numCol="1" spcCol="1270" anchor="ctr" anchorCtr="0">
              <a:noAutofit/>
            </a:bodyPr>
            <a:lstStyle/>
            <a:p>
              <a:pPr algn="ctr" defTabSz="222250">
                <a:lnSpc>
                  <a:spcPct val="90000"/>
                </a:lnSpc>
                <a:spcBef>
                  <a:spcPct val="0"/>
                </a:spcBef>
                <a:spcAft>
                  <a:spcPct val="35000"/>
                </a:spcAft>
              </a:pPr>
              <a:endParaRPr lang="es-ES" sz="1200" dirty="0">
                <a:solidFill>
                  <a:schemeClr val="tx1"/>
                </a:solidFill>
              </a:endParaRPr>
            </a:p>
          </p:txBody>
        </p:sp>
        <p:sp>
          <p:nvSpPr>
            <p:cNvPr id="25" name="Forma libre: forma 24">
              <a:extLst>
                <a:ext uri="{FF2B5EF4-FFF2-40B4-BE49-F238E27FC236}">
                  <a16:creationId xmlns:a16="http://schemas.microsoft.com/office/drawing/2014/main" id="{7848B3F3-4F5F-4E46-B080-1B6A371E292C}"/>
                </a:ext>
              </a:extLst>
            </p:cNvPr>
            <p:cNvSpPr/>
            <p:nvPr/>
          </p:nvSpPr>
          <p:spPr>
            <a:xfrm rot="4099285">
              <a:off x="3896990" y="2393447"/>
              <a:ext cx="1061987" cy="13754"/>
            </a:xfrm>
            <a:custGeom>
              <a:avLst/>
              <a:gdLst>
                <a:gd name="connsiteX0" fmla="*/ 0 w 1061987"/>
                <a:gd name="connsiteY0" fmla="*/ 6877 h 13754"/>
                <a:gd name="connsiteX1" fmla="*/ 1061987 w 1061987"/>
                <a:gd name="connsiteY1" fmla="*/ 6877 h 13754"/>
              </a:gdLst>
              <a:ahLst/>
              <a:cxnLst>
                <a:cxn ang="0">
                  <a:pos x="connsiteX0" y="connsiteY0"/>
                </a:cxn>
                <a:cxn ang="0">
                  <a:pos x="connsiteX1" y="connsiteY1"/>
                </a:cxn>
              </a:cxnLst>
              <a:rect l="l" t="t" r="r" b="b"/>
              <a:pathLst>
                <a:path w="1061987" h="13754">
                  <a:moveTo>
                    <a:pt x="0" y="6877"/>
                  </a:moveTo>
                  <a:lnTo>
                    <a:pt x="1061987" y="6877"/>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517144" tIns="-19673" rIns="517143" bIns="-19673" numCol="1" spcCol="1270" anchor="ctr" anchorCtr="0">
              <a:noAutofit/>
            </a:bodyPr>
            <a:lstStyle/>
            <a:p>
              <a:pPr algn="ctr" defTabSz="222250">
                <a:lnSpc>
                  <a:spcPct val="90000"/>
                </a:lnSpc>
                <a:spcBef>
                  <a:spcPct val="0"/>
                </a:spcBef>
                <a:spcAft>
                  <a:spcPct val="35000"/>
                </a:spcAft>
              </a:pPr>
              <a:endParaRPr lang="es-ES" sz="1200">
                <a:solidFill>
                  <a:schemeClr val="tx1"/>
                </a:solidFill>
              </a:endParaRPr>
            </a:p>
          </p:txBody>
        </p:sp>
        <p:sp>
          <p:nvSpPr>
            <p:cNvPr id="27" name="Forma libre: forma 26">
              <a:extLst>
                <a:ext uri="{FF2B5EF4-FFF2-40B4-BE49-F238E27FC236}">
                  <a16:creationId xmlns:a16="http://schemas.microsoft.com/office/drawing/2014/main" id="{28F750F8-28DA-43A1-8BA5-E90BBD7B1B5E}"/>
                </a:ext>
              </a:extLst>
            </p:cNvPr>
            <p:cNvSpPr/>
            <p:nvPr/>
          </p:nvSpPr>
          <p:spPr>
            <a:xfrm rot="4548241">
              <a:off x="3628158" y="2675478"/>
              <a:ext cx="1599651" cy="13754"/>
            </a:xfrm>
            <a:custGeom>
              <a:avLst/>
              <a:gdLst>
                <a:gd name="connsiteX0" fmla="*/ 0 w 1599651"/>
                <a:gd name="connsiteY0" fmla="*/ 6877 h 13754"/>
                <a:gd name="connsiteX1" fmla="*/ 1599651 w 1599651"/>
                <a:gd name="connsiteY1" fmla="*/ 6877 h 13754"/>
              </a:gdLst>
              <a:ahLst/>
              <a:cxnLst>
                <a:cxn ang="0">
                  <a:pos x="connsiteX0" y="connsiteY0"/>
                </a:cxn>
                <a:cxn ang="0">
                  <a:pos x="connsiteX1" y="connsiteY1"/>
                </a:cxn>
              </a:cxnLst>
              <a:rect l="l" t="t" r="r" b="b"/>
              <a:pathLst>
                <a:path w="1599651" h="13754">
                  <a:moveTo>
                    <a:pt x="0" y="6877"/>
                  </a:moveTo>
                  <a:lnTo>
                    <a:pt x="1599651" y="6877"/>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772533" tIns="-33114" rIns="772534" bIns="-33115" numCol="1" spcCol="1270" anchor="ctr" anchorCtr="0">
              <a:noAutofit/>
            </a:bodyPr>
            <a:lstStyle/>
            <a:p>
              <a:pPr algn="ctr" defTabSz="222250">
                <a:lnSpc>
                  <a:spcPct val="90000"/>
                </a:lnSpc>
                <a:spcBef>
                  <a:spcPct val="0"/>
                </a:spcBef>
                <a:spcAft>
                  <a:spcPct val="35000"/>
                </a:spcAft>
              </a:pPr>
              <a:endParaRPr lang="es-ES" sz="1200">
                <a:solidFill>
                  <a:schemeClr val="tx1"/>
                </a:solidFill>
              </a:endParaRPr>
            </a:p>
          </p:txBody>
        </p:sp>
        <p:sp>
          <p:nvSpPr>
            <p:cNvPr id="31" name="Forma libre: forma 30">
              <a:extLst>
                <a:ext uri="{FF2B5EF4-FFF2-40B4-BE49-F238E27FC236}">
                  <a16:creationId xmlns:a16="http://schemas.microsoft.com/office/drawing/2014/main" id="{058EB7C1-522A-4053-B096-FE71875079F7}"/>
                </a:ext>
              </a:extLst>
            </p:cNvPr>
            <p:cNvSpPr/>
            <p:nvPr/>
          </p:nvSpPr>
          <p:spPr>
            <a:xfrm rot="18289469">
              <a:off x="4084504" y="4296771"/>
              <a:ext cx="686958" cy="13754"/>
            </a:xfrm>
            <a:custGeom>
              <a:avLst/>
              <a:gdLst>
                <a:gd name="connsiteX0" fmla="*/ 0 w 686958"/>
                <a:gd name="connsiteY0" fmla="*/ 6877 h 13754"/>
                <a:gd name="connsiteX1" fmla="*/ 686958 w 686958"/>
                <a:gd name="connsiteY1" fmla="*/ 6877 h 13754"/>
              </a:gdLst>
              <a:ahLst/>
              <a:cxnLst>
                <a:cxn ang="0">
                  <a:pos x="connsiteX0" y="connsiteY0"/>
                </a:cxn>
                <a:cxn ang="0">
                  <a:pos x="connsiteX1" y="connsiteY1"/>
                </a:cxn>
              </a:cxnLst>
              <a:rect l="l" t="t" r="r" b="b"/>
              <a:pathLst>
                <a:path w="686958" h="13754">
                  <a:moveTo>
                    <a:pt x="0" y="6877"/>
                  </a:moveTo>
                  <a:lnTo>
                    <a:pt x="686958" y="6877"/>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339006" tIns="-10297" rIns="339004" bIns="-10297" numCol="1" spcCol="1270" anchor="ctr" anchorCtr="0">
              <a:noAutofit/>
            </a:bodyPr>
            <a:lstStyle/>
            <a:p>
              <a:pPr algn="ctr" defTabSz="222250">
                <a:lnSpc>
                  <a:spcPct val="90000"/>
                </a:lnSpc>
                <a:spcBef>
                  <a:spcPct val="0"/>
                </a:spcBef>
                <a:spcAft>
                  <a:spcPct val="35000"/>
                </a:spcAft>
              </a:pPr>
              <a:endParaRPr lang="es-ES" sz="1200">
                <a:solidFill>
                  <a:schemeClr val="tx1"/>
                </a:solidFill>
              </a:endParaRPr>
            </a:p>
          </p:txBody>
        </p:sp>
        <p:sp>
          <p:nvSpPr>
            <p:cNvPr id="33" name="Forma libre: forma 32">
              <a:extLst>
                <a:ext uri="{FF2B5EF4-FFF2-40B4-BE49-F238E27FC236}">
                  <a16:creationId xmlns:a16="http://schemas.microsoft.com/office/drawing/2014/main" id="{14D427C4-4E7B-45CC-8E20-941686734FC9}"/>
                </a:ext>
              </a:extLst>
            </p:cNvPr>
            <p:cNvSpPr/>
            <p:nvPr/>
          </p:nvSpPr>
          <p:spPr>
            <a:xfrm>
              <a:off x="4231835" y="4578735"/>
              <a:ext cx="392297" cy="13754"/>
            </a:xfrm>
            <a:custGeom>
              <a:avLst/>
              <a:gdLst>
                <a:gd name="connsiteX0" fmla="*/ 0 w 392297"/>
                <a:gd name="connsiteY0" fmla="*/ 6877 h 13754"/>
                <a:gd name="connsiteX1" fmla="*/ 392297 w 392297"/>
                <a:gd name="connsiteY1" fmla="*/ 6877 h 13754"/>
              </a:gdLst>
              <a:ahLst/>
              <a:cxnLst>
                <a:cxn ang="0">
                  <a:pos x="connsiteX0" y="connsiteY0"/>
                </a:cxn>
                <a:cxn ang="0">
                  <a:pos x="connsiteX1" y="connsiteY1"/>
                </a:cxn>
              </a:cxnLst>
              <a:rect l="l" t="t" r="r" b="b"/>
              <a:pathLst>
                <a:path w="392297" h="13754">
                  <a:moveTo>
                    <a:pt x="0" y="6877"/>
                  </a:moveTo>
                  <a:lnTo>
                    <a:pt x="392297" y="6877"/>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199041" tIns="-2930" rIns="199042" bIns="-2930" numCol="1" spcCol="1270" anchor="ctr" anchorCtr="0">
              <a:noAutofit/>
            </a:bodyPr>
            <a:lstStyle/>
            <a:p>
              <a:pPr algn="ctr" defTabSz="222250">
                <a:lnSpc>
                  <a:spcPct val="90000"/>
                </a:lnSpc>
                <a:spcBef>
                  <a:spcPct val="0"/>
                </a:spcBef>
                <a:spcAft>
                  <a:spcPct val="35000"/>
                </a:spcAft>
              </a:pPr>
              <a:endParaRPr lang="es-ES" sz="1200">
                <a:solidFill>
                  <a:schemeClr val="tx1"/>
                </a:solidFill>
              </a:endParaRPr>
            </a:p>
          </p:txBody>
        </p:sp>
        <p:sp>
          <p:nvSpPr>
            <p:cNvPr id="35" name="Forma libre: forma 34">
              <a:extLst>
                <a:ext uri="{FF2B5EF4-FFF2-40B4-BE49-F238E27FC236}">
                  <a16:creationId xmlns:a16="http://schemas.microsoft.com/office/drawing/2014/main" id="{181FDD86-8A69-4599-B3D8-8BE9F7A89C3F}"/>
                </a:ext>
              </a:extLst>
            </p:cNvPr>
            <p:cNvSpPr/>
            <p:nvPr/>
          </p:nvSpPr>
          <p:spPr>
            <a:xfrm rot="3310531">
              <a:off x="4084504" y="4860699"/>
              <a:ext cx="686958" cy="13754"/>
            </a:xfrm>
            <a:custGeom>
              <a:avLst/>
              <a:gdLst>
                <a:gd name="connsiteX0" fmla="*/ 0 w 686958"/>
                <a:gd name="connsiteY0" fmla="*/ 6877 h 13754"/>
                <a:gd name="connsiteX1" fmla="*/ 686958 w 686958"/>
                <a:gd name="connsiteY1" fmla="*/ 6877 h 13754"/>
              </a:gdLst>
              <a:ahLst/>
              <a:cxnLst>
                <a:cxn ang="0">
                  <a:pos x="connsiteX0" y="connsiteY0"/>
                </a:cxn>
                <a:cxn ang="0">
                  <a:pos x="connsiteX1" y="connsiteY1"/>
                </a:cxn>
              </a:cxnLst>
              <a:rect l="l" t="t" r="r" b="b"/>
              <a:pathLst>
                <a:path w="686958" h="13754">
                  <a:moveTo>
                    <a:pt x="0" y="6877"/>
                  </a:moveTo>
                  <a:lnTo>
                    <a:pt x="686958" y="6877"/>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339005" tIns="-10298" rIns="339005" bIns="-10296" numCol="1" spcCol="1270" anchor="ctr" anchorCtr="0">
              <a:noAutofit/>
            </a:bodyPr>
            <a:lstStyle/>
            <a:p>
              <a:pPr algn="ctr" defTabSz="222250">
                <a:lnSpc>
                  <a:spcPct val="90000"/>
                </a:lnSpc>
                <a:spcBef>
                  <a:spcPct val="0"/>
                </a:spcBef>
                <a:spcAft>
                  <a:spcPct val="35000"/>
                </a:spcAft>
              </a:pPr>
              <a:endParaRPr lang="es-ES" sz="1200">
                <a:solidFill>
                  <a:schemeClr val="tx1"/>
                </a:solidFill>
              </a:endParaRPr>
            </a:p>
          </p:txBody>
        </p:sp>
        <p:sp>
          <p:nvSpPr>
            <p:cNvPr id="39" name="Forma libre: forma 38">
              <a:extLst>
                <a:ext uri="{FF2B5EF4-FFF2-40B4-BE49-F238E27FC236}">
                  <a16:creationId xmlns:a16="http://schemas.microsoft.com/office/drawing/2014/main" id="{3F9E9689-6631-4696-88FE-2909B87F89B1}"/>
                </a:ext>
              </a:extLst>
            </p:cNvPr>
            <p:cNvSpPr/>
            <p:nvPr/>
          </p:nvSpPr>
          <p:spPr>
            <a:xfrm rot="19457599">
              <a:off x="4186425" y="5847573"/>
              <a:ext cx="483116" cy="13754"/>
            </a:xfrm>
            <a:custGeom>
              <a:avLst/>
              <a:gdLst>
                <a:gd name="connsiteX0" fmla="*/ 0 w 483116"/>
                <a:gd name="connsiteY0" fmla="*/ 6877 h 13754"/>
                <a:gd name="connsiteX1" fmla="*/ 483116 w 483116"/>
                <a:gd name="connsiteY1" fmla="*/ 6877 h 13754"/>
              </a:gdLst>
              <a:ahLst/>
              <a:cxnLst>
                <a:cxn ang="0">
                  <a:pos x="connsiteX0" y="connsiteY0"/>
                </a:cxn>
                <a:cxn ang="0">
                  <a:pos x="connsiteX1" y="connsiteY1"/>
                </a:cxn>
              </a:cxnLst>
              <a:rect l="l" t="t" r="r" b="b"/>
              <a:pathLst>
                <a:path w="483116" h="13754">
                  <a:moveTo>
                    <a:pt x="0" y="6877"/>
                  </a:moveTo>
                  <a:lnTo>
                    <a:pt x="483116" y="6877"/>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242181" tIns="-5201" rIns="242179" bIns="-5201" numCol="1" spcCol="1270" anchor="ctr" anchorCtr="0">
              <a:noAutofit/>
            </a:bodyPr>
            <a:lstStyle/>
            <a:p>
              <a:pPr algn="ctr" defTabSz="222250">
                <a:lnSpc>
                  <a:spcPct val="90000"/>
                </a:lnSpc>
                <a:spcBef>
                  <a:spcPct val="0"/>
                </a:spcBef>
                <a:spcAft>
                  <a:spcPct val="35000"/>
                </a:spcAft>
              </a:pPr>
              <a:endParaRPr lang="es-ES" sz="1200">
                <a:solidFill>
                  <a:schemeClr val="tx1"/>
                </a:solidFill>
              </a:endParaRPr>
            </a:p>
          </p:txBody>
        </p:sp>
        <p:sp>
          <p:nvSpPr>
            <p:cNvPr id="41" name="Forma libre: forma 40">
              <a:extLst>
                <a:ext uri="{FF2B5EF4-FFF2-40B4-BE49-F238E27FC236}">
                  <a16:creationId xmlns:a16="http://schemas.microsoft.com/office/drawing/2014/main" id="{9E4A2AB2-000D-4CD2-B02B-BF421D7F236A}"/>
                </a:ext>
              </a:extLst>
            </p:cNvPr>
            <p:cNvSpPr/>
            <p:nvPr/>
          </p:nvSpPr>
          <p:spPr>
            <a:xfrm rot="2142401">
              <a:off x="4186425" y="6129537"/>
              <a:ext cx="483116" cy="13754"/>
            </a:xfrm>
            <a:custGeom>
              <a:avLst/>
              <a:gdLst>
                <a:gd name="connsiteX0" fmla="*/ 0 w 483116"/>
                <a:gd name="connsiteY0" fmla="*/ 6877 h 13754"/>
                <a:gd name="connsiteX1" fmla="*/ 483116 w 483116"/>
                <a:gd name="connsiteY1" fmla="*/ 6877 h 13754"/>
              </a:gdLst>
              <a:ahLst/>
              <a:cxnLst>
                <a:cxn ang="0">
                  <a:pos x="connsiteX0" y="connsiteY0"/>
                </a:cxn>
                <a:cxn ang="0">
                  <a:pos x="connsiteX1" y="connsiteY1"/>
                </a:cxn>
              </a:cxnLst>
              <a:rect l="l" t="t" r="r" b="b"/>
              <a:pathLst>
                <a:path w="483116" h="13754">
                  <a:moveTo>
                    <a:pt x="0" y="6877"/>
                  </a:moveTo>
                  <a:lnTo>
                    <a:pt x="483116" y="6877"/>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242180" tIns="-5202" rIns="242180" bIns="-5200" numCol="1" spcCol="1270" anchor="ctr" anchorCtr="0">
              <a:noAutofit/>
            </a:bodyPr>
            <a:lstStyle/>
            <a:p>
              <a:pPr algn="ctr" defTabSz="222250">
                <a:lnSpc>
                  <a:spcPct val="90000"/>
                </a:lnSpc>
                <a:spcBef>
                  <a:spcPct val="0"/>
                </a:spcBef>
                <a:spcAft>
                  <a:spcPct val="35000"/>
                </a:spcAft>
              </a:pPr>
              <a:endParaRPr lang="es-ES" sz="1200">
                <a:solidFill>
                  <a:schemeClr val="tx1"/>
                </a:solidFill>
              </a:endParaRPr>
            </a:p>
          </p:txBody>
        </p:sp>
      </p:grpSp>
      <p:sp>
        <p:nvSpPr>
          <p:cNvPr id="43" name="Forma libre: forma 42">
            <a:extLst>
              <a:ext uri="{FF2B5EF4-FFF2-40B4-BE49-F238E27FC236}">
                <a16:creationId xmlns:a16="http://schemas.microsoft.com/office/drawing/2014/main" id="{66018BCF-33DC-470D-B01A-1A50AAEE69A2}"/>
              </a:ext>
            </a:extLst>
          </p:cNvPr>
          <p:cNvSpPr/>
          <p:nvPr/>
        </p:nvSpPr>
        <p:spPr>
          <a:xfrm>
            <a:off x="263352" y="3572564"/>
            <a:ext cx="2215630" cy="736051"/>
          </a:xfrm>
          <a:custGeom>
            <a:avLst/>
            <a:gdLst>
              <a:gd name="connsiteX0" fmla="*/ 0 w 980744"/>
              <a:gd name="connsiteY0" fmla="*/ 49037 h 490372"/>
              <a:gd name="connsiteX1" fmla="*/ 49037 w 980744"/>
              <a:gd name="connsiteY1" fmla="*/ 0 h 490372"/>
              <a:gd name="connsiteX2" fmla="*/ 931707 w 980744"/>
              <a:gd name="connsiteY2" fmla="*/ 0 h 490372"/>
              <a:gd name="connsiteX3" fmla="*/ 980744 w 980744"/>
              <a:gd name="connsiteY3" fmla="*/ 49037 h 490372"/>
              <a:gd name="connsiteX4" fmla="*/ 980744 w 980744"/>
              <a:gd name="connsiteY4" fmla="*/ 441335 h 490372"/>
              <a:gd name="connsiteX5" fmla="*/ 931707 w 980744"/>
              <a:gd name="connsiteY5" fmla="*/ 490372 h 490372"/>
              <a:gd name="connsiteX6" fmla="*/ 49037 w 980744"/>
              <a:gd name="connsiteY6" fmla="*/ 490372 h 490372"/>
              <a:gd name="connsiteX7" fmla="*/ 0 w 980744"/>
              <a:gd name="connsiteY7" fmla="*/ 441335 h 490372"/>
              <a:gd name="connsiteX8" fmla="*/ 0 w 980744"/>
              <a:gd name="connsiteY8" fmla="*/ 49037 h 49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744" h="490372">
                <a:moveTo>
                  <a:pt x="0" y="49037"/>
                </a:moveTo>
                <a:cubicBezTo>
                  <a:pt x="0" y="21955"/>
                  <a:pt x="21955" y="0"/>
                  <a:pt x="49037" y="0"/>
                </a:cubicBezTo>
                <a:lnTo>
                  <a:pt x="931707" y="0"/>
                </a:lnTo>
                <a:cubicBezTo>
                  <a:pt x="958789" y="0"/>
                  <a:pt x="980744" y="21955"/>
                  <a:pt x="980744" y="49037"/>
                </a:cubicBezTo>
                <a:lnTo>
                  <a:pt x="980744" y="441335"/>
                </a:lnTo>
                <a:cubicBezTo>
                  <a:pt x="980744" y="468417"/>
                  <a:pt x="958789" y="490372"/>
                  <a:pt x="931707" y="490372"/>
                </a:cubicBezTo>
                <a:lnTo>
                  <a:pt x="49037" y="490372"/>
                </a:lnTo>
                <a:cubicBezTo>
                  <a:pt x="21955" y="490372"/>
                  <a:pt x="0" y="468417"/>
                  <a:pt x="0" y="441335"/>
                </a:cubicBezTo>
                <a:lnTo>
                  <a:pt x="0" y="4903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0713" tIns="20713" rIns="20713" bIns="20713" numCol="1" spcCol="1270" anchor="ctr" anchorCtr="0">
            <a:noAutofit/>
          </a:bodyPr>
          <a:lstStyle/>
          <a:p>
            <a:pPr algn="ctr" defTabSz="444500">
              <a:lnSpc>
                <a:spcPct val="90000"/>
              </a:lnSpc>
              <a:spcBef>
                <a:spcPct val="0"/>
              </a:spcBef>
              <a:spcAft>
                <a:spcPct val="35000"/>
              </a:spcAft>
            </a:pPr>
            <a:r>
              <a:rPr lang="es-ES" sz="1200" b="1" dirty="0">
                <a:solidFill>
                  <a:schemeClr val="tx1"/>
                </a:solidFill>
              </a:rPr>
              <a:t>Indicadores socioeconómicos</a:t>
            </a:r>
          </a:p>
        </p:txBody>
      </p:sp>
      <p:sp>
        <p:nvSpPr>
          <p:cNvPr id="44" name="Forma libre: forma 43">
            <a:extLst>
              <a:ext uri="{FF2B5EF4-FFF2-40B4-BE49-F238E27FC236}">
                <a16:creationId xmlns:a16="http://schemas.microsoft.com/office/drawing/2014/main" id="{B8E04359-1453-41C8-83C5-3AF928BF08D5}"/>
              </a:ext>
            </a:extLst>
          </p:cNvPr>
          <p:cNvSpPr/>
          <p:nvPr/>
        </p:nvSpPr>
        <p:spPr>
          <a:xfrm rot="16851793">
            <a:off x="1237505" y="2782249"/>
            <a:ext cx="1489989" cy="144594"/>
          </a:xfrm>
          <a:custGeom>
            <a:avLst/>
            <a:gdLst>
              <a:gd name="connsiteX0" fmla="*/ 0 w 2081540"/>
              <a:gd name="connsiteY0" fmla="*/ 6877 h 13754"/>
              <a:gd name="connsiteX1" fmla="*/ 2081540 w 2081540"/>
              <a:gd name="connsiteY1" fmla="*/ 6877 h 13754"/>
            </a:gdLst>
            <a:ahLst/>
            <a:cxnLst>
              <a:cxn ang="0">
                <a:pos x="connsiteX0" y="connsiteY0"/>
              </a:cxn>
              <a:cxn ang="0">
                <a:pos x="connsiteX1" y="connsiteY1"/>
              </a:cxn>
            </a:cxnLst>
            <a:rect l="l" t="t" r="r" b="b"/>
            <a:pathLst>
              <a:path w="2081540" h="13754">
                <a:moveTo>
                  <a:pt x="0" y="6877"/>
                </a:moveTo>
                <a:lnTo>
                  <a:pt x="2081540" y="6877"/>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1001431" tIns="-45161" rIns="1001431" bIns="-45163" numCol="1" spcCol="1270" anchor="ctr" anchorCtr="0">
            <a:noAutofit/>
          </a:bodyPr>
          <a:lstStyle/>
          <a:p>
            <a:pPr algn="ctr" defTabSz="311150">
              <a:lnSpc>
                <a:spcPct val="90000"/>
              </a:lnSpc>
              <a:spcBef>
                <a:spcPct val="0"/>
              </a:spcBef>
              <a:spcAft>
                <a:spcPct val="35000"/>
              </a:spcAft>
            </a:pPr>
            <a:endParaRPr lang="es-ES" sz="1200">
              <a:solidFill>
                <a:schemeClr val="tx1"/>
              </a:solidFill>
            </a:endParaRPr>
          </a:p>
        </p:txBody>
      </p:sp>
      <p:sp>
        <p:nvSpPr>
          <p:cNvPr id="45" name="Forma libre: forma 44">
            <a:extLst>
              <a:ext uri="{FF2B5EF4-FFF2-40B4-BE49-F238E27FC236}">
                <a16:creationId xmlns:a16="http://schemas.microsoft.com/office/drawing/2014/main" id="{ADBAC2C7-9D68-49F1-9DF9-0FAEB42B3722}"/>
              </a:ext>
            </a:extLst>
          </p:cNvPr>
          <p:cNvSpPr/>
          <p:nvPr/>
        </p:nvSpPr>
        <p:spPr>
          <a:xfrm rot="3496147" flipV="1">
            <a:off x="1672608" y="4544439"/>
            <a:ext cx="620456" cy="45719"/>
          </a:xfrm>
          <a:custGeom>
            <a:avLst/>
            <a:gdLst>
              <a:gd name="connsiteX0" fmla="*/ 0 w 745912"/>
              <a:gd name="connsiteY0" fmla="*/ 6877 h 13754"/>
              <a:gd name="connsiteX1" fmla="*/ 745912 w 745912"/>
              <a:gd name="connsiteY1" fmla="*/ 6877 h 13754"/>
            </a:gdLst>
            <a:ahLst/>
            <a:cxnLst>
              <a:cxn ang="0">
                <a:pos x="connsiteX0" y="connsiteY0"/>
              </a:cxn>
              <a:cxn ang="0">
                <a:pos x="connsiteX1" y="connsiteY1"/>
              </a:cxn>
            </a:cxnLst>
            <a:rect l="l" t="t" r="r" b="b"/>
            <a:pathLst>
              <a:path w="745912" h="13754">
                <a:moveTo>
                  <a:pt x="0" y="6877"/>
                </a:moveTo>
                <a:lnTo>
                  <a:pt x="745912" y="6877"/>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367008" tIns="-11770" rIns="367008" bIns="-11772" numCol="1" spcCol="1270" anchor="ctr" anchorCtr="0">
            <a:noAutofit/>
          </a:bodyPr>
          <a:lstStyle/>
          <a:p>
            <a:pPr algn="ctr" defTabSz="222250">
              <a:lnSpc>
                <a:spcPct val="90000"/>
              </a:lnSpc>
              <a:spcBef>
                <a:spcPct val="0"/>
              </a:spcBef>
              <a:spcAft>
                <a:spcPct val="35000"/>
              </a:spcAft>
            </a:pPr>
            <a:endParaRPr lang="es-ES" sz="1200">
              <a:solidFill>
                <a:schemeClr val="tx1"/>
              </a:solidFill>
            </a:endParaRPr>
          </a:p>
        </p:txBody>
      </p:sp>
      <p:sp>
        <p:nvSpPr>
          <p:cNvPr id="46" name="Forma libre: forma 45">
            <a:extLst>
              <a:ext uri="{FF2B5EF4-FFF2-40B4-BE49-F238E27FC236}">
                <a16:creationId xmlns:a16="http://schemas.microsoft.com/office/drawing/2014/main" id="{8D1EEF7B-DA2F-4FE0-99C5-1550297AEB7D}"/>
              </a:ext>
            </a:extLst>
          </p:cNvPr>
          <p:cNvSpPr/>
          <p:nvPr/>
        </p:nvSpPr>
        <p:spPr>
          <a:xfrm rot="4748207">
            <a:off x="1107395" y="5240894"/>
            <a:ext cx="1868138" cy="110199"/>
          </a:xfrm>
          <a:custGeom>
            <a:avLst/>
            <a:gdLst>
              <a:gd name="connsiteX0" fmla="*/ 0 w 2081540"/>
              <a:gd name="connsiteY0" fmla="*/ 6877 h 13754"/>
              <a:gd name="connsiteX1" fmla="*/ 2081540 w 2081540"/>
              <a:gd name="connsiteY1" fmla="*/ 6877 h 13754"/>
            </a:gdLst>
            <a:ahLst/>
            <a:cxnLst>
              <a:cxn ang="0">
                <a:pos x="connsiteX0" y="connsiteY0"/>
              </a:cxn>
              <a:cxn ang="0">
                <a:pos x="connsiteX1" y="connsiteY1"/>
              </a:cxn>
            </a:cxnLst>
            <a:rect l="l" t="t" r="r" b="b"/>
            <a:pathLst>
              <a:path w="2081540" h="13754">
                <a:moveTo>
                  <a:pt x="0" y="6877"/>
                </a:moveTo>
                <a:lnTo>
                  <a:pt x="2081540" y="6877"/>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1001432" tIns="-45162" rIns="1001430" bIns="-45162" numCol="1" spcCol="1270" anchor="ctr" anchorCtr="0">
            <a:noAutofit/>
          </a:bodyPr>
          <a:lstStyle/>
          <a:p>
            <a:pPr algn="ctr" defTabSz="311150">
              <a:lnSpc>
                <a:spcPct val="90000"/>
              </a:lnSpc>
              <a:spcBef>
                <a:spcPct val="0"/>
              </a:spcBef>
              <a:spcAft>
                <a:spcPct val="35000"/>
              </a:spcAft>
            </a:pPr>
            <a:endParaRPr lang="es-ES" sz="1200">
              <a:solidFill>
                <a:schemeClr val="tx1"/>
              </a:solidFill>
            </a:endParaRPr>
          </a:p>
        </p:txBody>
      </p:sp>
      <p:sp>
        <p:nvSpPr>
          <p:cNvPr id="80" name="Forma libre: forma 79">
            <a:extLst>
              <a:ext uri="{FF2B5EF4-FFF2-40B4-BE49-F238E27FC236}">
                <a16:creationId xmlns:a16="http://schemas.microsoft.com/office/drawing/2014/main" id="{310F3EB5-9BF2-48F3-9FF7-F15509A1566D}"/>
              </a:ext>
            </a:extLst>
          </p:cNvPr>
          <p:cNvSpPr/>
          <p:nvPr/>
        </p:nvSpPr>
        <p:spPr>
          <a:xfrm>
            <a:off x="2429000" y="1853582"/>
            <a:ext cx="2215630" cy="490372"/>
          </a:xfrm>
          <a:custGeom>
            <a:avLst/>
            <a:gdLst>
              <a:gd name="connsiteX0" fmla="*/ 0 w 980744"/>
              <a:gd name="connsiteY0" fmla="*/ 49037 h 490372"/>
              <a:gd name="connsiteX1" fmla="*/ 49037 w 980744"/>
              <a:gd name="connsiteY1" fmla="*/ 0 h 490372"/>
              <a:gd name="connsiteX2" fmla="*/ 931707 w 980744"/>
              <a:gd name="connsiteY2" fmla="*/ 0 h 490372"/>
              <a:gd name="connsiteX3" fmla="*/ 980744 w 980744"/>
              <a:gd name="connsiteY3" fmla="*/ 49037 h 490372"/>
              <a:gd name="connsiteX4" fmla="*/ 980744 w 980744"/>
              <a:gd name="connsiteY4" fmla="*/ 441335 h 490372"/>
              <a:gd name="connsiteX5" fmla="*/ 931707 w 980744"/>
              <a:gd name="connsiteY5" fmla="*/ 490372 h 490372"/>
              <a:gd name="connsiteX6" fmla="*/ 49037 w 980744"/>
              <a:gd name="connsiteY6" fmla="*/ 490372 h 490372"/>
              <a:gd name="connsiteX7" fmla="*/ 0 w 980744"/>
              <a:gd name="connsiteY7" fmla="*/ 441335 h 490372"/>
              <a:gd name="connsiteX8" fmla="*/ 0 w 980744"/>
              <a:gd name="connsiteY8" fmla="*/ 49037 h 49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744" h="490372">
                <a:moveTo>
                  <a:pt x="0" y="49037"/>
                </a:moveTo>
                <a:cubicBezTo>
                  <a:pt x="0" y="21955"/>
                  <a:pt x="21955" y="0"/>
                  <a:pt x="49037" y="0"/>
                </a:cubicBezTo>
                <a:lnTo>
                  <a:pt x="931707" y="0"/>
                </a:lnTo>
                <a:cubicBezTo>
                  <a:pt x="958789" y="0"/>
                  <a:pt x="980744" y="21955"/>
                  <a:pt x="980744" y="49037"/>
                </a:cubicBezTo>
                <a:lnTo>
                  <a:pt x="980744" y="441335"/>
                </a:lnTo>
                <a:cubicBezTo>
                  <a:pt x="980744" y="468417"/>
                  <a:pt x="958789" y="490372"/>
                  <a:pt x="931707" y="490372"/>
                </a:cubicBezTo>
                <a:lnTo>
                  <a:pt x="49037" y="490372"/>
                </a:lnTo>
                <a:cubicBezTo>
                  <a:pt x="21955" y="490372"/>
                  <a:pt x="0" y="468417"/>
                  <a:pt x="0" y="441335"/>
                </a:cubicBezTo>
                <a:lnTo>
                  <a:pt x="0" y="4903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0713" tIns="20713" rIns="20713" bIns="20713" numCol="1" spcCol="1270" anchor="ctr" anchorCtr="0">
            <a:noAutofit/>
          </a:bodyPr>
          <a:lstStyle/>
          <a:p>
            <a:pPr algn="ctr" defTabSz="444500">
              <a:lnSpc>
                <a:spcPct val="90000"/>
              </a:lnSpc>
              <a:spcBef>
                <a:spcPct val="0"/>
              </a:spcBef>
              <a:spcAft>
                <a:spcPct val="35000"/>
              </a:spcAft>
            </a:pPr>
            <a:r>
              <a:rPr lang="es-ES" sz="1200" dirty="0">
                <a:solidFill>
                  <a:schemeClr val="tx1"/>
                </a:solidFill>
              </a:rPr>
              <a:t>Indicadores sociales</a:t>
            </a:r>
          </a:p>
        </p:txBody>
      </p:sp>
      <p:sp>
        <p:nvSpPr>
          <p:cNvPr id="81" name="Forma libre: forma 80">
            <a:extLst>
              <a:ext uri="{FF2B5EF4-FFF2-40B4-BE49-F238E27FC236}">
                <a16:creationId xmlns:a16="http://schemas.microsoft.com/office/drawing/2014/main" id="{28B2C4A8-449B-470E-B899-56EFDE158F59}"/>
              </a:ext>
            </a:extLst>
          </p:cNvPr>
          <p:cNvSpPr/>
          <p:nvPr/>
        </p:nvSpPr>
        <p:spPr>
          <a:xfrm>
            <a:off x="2429000" y="4531926"/>
            <a:ext cx="2215630" cy="490372"/>
          </a:xfrm>
          <a:custGeom>
            <a:avLst/>
            <a:gdLst>
              <a:gd name="connsiteX0" fmla="*/ 0 w 980744"/>
              <a:gd name="connsiteY0" fmla="*/ 49037 h 490372"/>
              <a:gd name="connsiteX1" fmla="*/ 49037 w 980744"/>
              <a:gd name="connsiteY1" fmla="*/ 0 h 490372"/>
              <a:gd name="connsiteX2" fmla="*/ 931707 w 980744"/>
              <a:gd name="connsiteY2" fmla="*/ 0 h 490372"/>
              <a:gd name="connsiteX3" fmla="*/ 980744 w 980744"/>
              <a:gd name="connsiteY3" fmla="*/ 49037 h 490372"/>
              <a:gd name="connsiteX4" fmla="*/ 980744 w 980744"/>
              <a:gd name="connsiteY4" fmla="*/ 441335 h 490372"/>
              <a:gd name="connsiteX5" fmla="*/ 931707 w 980744"/>
              <a:gd name="connsiteY5" fmla="*/ 490372 h 490372"/>
              <a:gd name="connsiteX6" fmla="*/ 49037 w 980744"/>
              <a:gd name="connsiteY6" fmla="*/ 490372 h 490372"/>
              <a:gd name="connsiteX7" fmla="*/ 0 w 980744"/>
              <a:gd name="connsiteY7" fmla="*/ 441335 h 490372"/>
              <a:gd name="connsiteX8" fmla="*/ 0 w 980744"/>
              <a:gd name="connsiteY8" fmla="*/ 49037 h 49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744" h="490372">
                <a:moveTo>
                  <a:pt x="0" y="49037"/>
                </a:moveTo>
                <a:cubicBezTo>
                  <a:pt x="0" y="21955"/>
                  <a:pt x="21955" y="0"/>
                  <a:pt x="49037" y="0"/>
                </a:cubicBezTo>
                <a:lnTo>
                  <a:pt x="931707" y="0"/>
                </a:lnTo>
                <a:cubicBezTo>
                  <a:pt x="958789" y="0"/>
                  <a:pt x="980744" y="21955"/>
                  <a:pt x="980744" y="49037"/>
                </a:cubicBezTo>
                <a:lnTo>
                  <a:pt x="980744" y="441335"/>
                </a:lnTo>
                <a:cubicBezTo>
                  <a:pt x="980744" y="468417"/>
                  <a:pt x="958789" y="490372"/>
                  <a:pt x="931707" y="490372"/>
                </a:cubicBezTo>
                <a:lnTo>
                  <a:pt x="49037" y="490372"/>
                </a:lnTo>
                <a:cubicBezTo>
                  <a:pt x="21955" y="490372"/>
                  <a:pt x="0" y="468417"/>
                  <a:pt x="0" y="441335"/>
                </a:cubicBezTo>
                <a:lnTo>
                  <a:pt x="0" y="4903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0713" tIns="20713" rIns="20713" bIns="20713" numCol="1" spcCol="1270" anchor="ctr" anchorCtr="0">
            <a:noAutofit/>
          </a:bodyPr>
          <a:lstStyle/>
          <a:p>
            <a:pPr algn="ctr" defTabSz="444500">
              <a:lnSpc>
                <a:spcPct val="90000"/>
              </a:lnSpc>
              <a:spcBef>
                <a:spcPct val="0"/>
              </a:spcBef>
              <a:spcAft>
                <a:spcPct val="35000"/>
              </a:spcAft>
            </a:pPr>
            <a:r>
              <a:rPr lang="es-ES" sz="1200" dirty="0">
                <a:solidFill>
                  <a:schemeClr val="tx1"/>
                </a:solidFill>
              </a:rPr>
              <a:t>Indicadores del producto interno bruto</a:t>
            </a:r>
          </a:p>
        </p:txBody>
      </p:sp>
      <p:sp>
        <p:nvSpPr>
          <p:cNvPr id="82" name="Forma libre: forma 81">
            <a:extLst>
              <a:ext uri="{FF2B5EF4-FFF2-40B4-BE49-F238E27FC236}">
                <a16:creationId xmlns:a16="http://schemas.microsoft.com/office/drawing/2014/main" id="{773FE9F6-5D4C-46A2-8755-E3A7E0933CCB}"/>
              </a:ext>
            </a:extLst>
          </p:cNvPr>
          <p:cNvSpPr/>
          <p:nvPr/>
        </p:nvSpPr>
        <p:spPr>
          <a:xfrm>
            <a:off x="2429000" y="5941746"/>
            <a:ext cx="2215630" cy="490372"/>
          </a:xfrm>
          <a:custGeom>
            <a:avLst/>
            <a:gdLst>
              <a:gd name="connsiteX0" fmla="*/ 0 w 980744"/>
              <a:gd name="connsiteY0" fmla="*/ 49037 h 490372"/>
              <a:gd name="connsiteX1" fmla="*/ 49037 w 980744"/>
              <a:gd name="connsiteY1" fmla="*/ 0 h 490372"/>
              <a:gd name="connsiteX2" fmla="*/ 931707 w 980744"/>
              <a:gd name="connsiteY2" fmla="*/ 0 h 490372"/>
              <a:gd name="connsiteX3" fmla="*/ 980744 w 980744"/>
              <a:gd name="connsiteY3" fmla="*/ 49037 h 490372"/>
              <a:gd name="connsiteX4" fmla="*/ 980744 w 980744"/>
              <a:gd name="connsiteY4" fmla="*/ 441335 h 490372"/>
              <a:gd name="connsiteX5" fmla="*/ 931707 w 980744"/>
              <a:gd name="connsiteY5" fmla="*/ 490372 h 490372"/>
              <a:gd name="connsiteX6" fmla="*/ 49037 w 980744"/>
              <a:gd name="connsiteY6" fmla="*/ 490372 h 490372"/>
              <a:gd name="connsiteX7" fmla="*/ 0 w 980744"/>
              <a:gd name="connsiteY7" fmla="*/ 441335 h 490372"/>
              <a:gd name="connsiteX8" fmla="*/ 0 w 980744"/>
              <a:gd name="connsiteY8" fmla="*/ 49037 h 49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744" h="490372">
                <a:moveTo>
                  <a:pt x="0" y="49037"/>
                </a:moveTo>
                <a:cubicBezTo>
                  <a:pt x="0" y="21955"/>
                  <a:pt x="21955" y="0"/>
                  <a:pt x="49037" y="0"/>
                </a:cubicBezTo>
                <a:lnTo>
                  <a:pt x="931707" y="0"/>
                </a:lnTo>
                <a:cubicBezTo>
                  <a:pt x="958789" y="0"/>
                  <a:pt x="980744" y="21955"/>
                  <a:pt x="980744" y="49037"/>
                </a:cubicBezTo>
                <a:lnTo>
                  <a:pt x="980744" y="441335"/>
                </a:lnTo>
                <a:cubicBezTo>
                  <a:pt x="980744" y="468417"/>
                  <a:pt x="958789" y="490372"/>
                  <a:pt x="931707" y="490372"/>
                </a:cubicBezTo>
                <a:lnTo>
                  <a:pt x="49037" y="490372"/>
                </a:lnTo>
                <a:cubicBezTo>
                  <a:pt x="21955" y="490372"/>
                  <a:pt x="0" y="468417"/>
                  <a:pt x="0" y="441335"/>
                </a:cubicBezTo>
                <a:lnTo>
                  <a:pt x="0" y="4903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0713" tIns="20713" rIns="20713" bIns="20713" numCol="1" spcCol="1270" anchor="ctr" anchorCtr="0">
            <a:noAutofit/>
          </a:bodyPr>
          <a:lstStyle/>
          <a:p>
            <a:pPr algn="ctr" defTabSz="444500">
              <a:lnSpc>
                <a:spcPct val="90000"/>
              </a:lnSpc>
              <a:spcBef>
                <a:spcPct val="0"/>
              </a:spcBef>
              <a:spcAft>
                <a:spcPct val="35000"/>
              </a:spcAft>
            </a:pPr>
            <a:r>
              <a:rPr lang="es-ES" sz="1200" dirty="0">
                <a:solidFill>
                  <a:schemeClr val="tx1"/>
                </a:solidFill>
              </a:rPr>
              <a:t>Indicadores de comercio exterior</a:t>
            </a:r>
          </a:p>
        </p:txBody>
      </p:sp>
      <p:sp>
        <p:nvSpPr>
          <p:cNvPr id="83" name="Forma libre: forma 82">
            <a:extLst>
              <a:ext uri="{FF2B5EF4-FFF2-40B4-BE49-F238E27FC236}">
                <a16:creationId xmlns:a16="http://schemas.microsoft.com/office/drawing/2014/main" id="{859E0897-F600-4E7D-839B-F257389005F9}"/>
              </a:ext>
            </a:extLst>
          </p:cNvPr>
          <p:cNvSpPr/>
          <p:nvPr/>
        </p:nvSpPr>
        <p:spPr>
          <a:xfrm>
            <a:off x="5613847" y="225417"/>
            <a:ext cx="2215630" cy="490372"/>
          </a:xfrm>
          <a:custGeom>
            <a:avLst/>
            <a:gdLst>
              <a:gd name="connsiteX0" fmla="*/ 0 w 980744"/>
              <a:gd name="connsiteY0" fmla="*/ 49037 h 490372"/>
              <a:gd name="connsiteX1" fmla="*/ 49037 w 980744"/>
              <a:gd name="connsiteY1" fmla="*/ 0 h 490372"/>
              <a:gd name="connsiteX2" fmla="*/ 931707 w 980744"/>
              <a:gd name="connsiteY2" fmla="*/ 0 h 490372"/>
              <a:gd name="connsiteX3" fmla="*/ 980744 w 980744"/>
              <a:gd name="connsiteY3" fmla="*/ 49037 h 490372"/>
              <a:gd name="connsiteX4" fmla="*/ 980744 w 980744"/>
              <a:gd name="connsiteY4" fmla="*/ 441335 h 490372"/>
              <a:gd name="connsiteX5" fmla="*/ 931707 w 980744"/>
              <a:gd name="connsiteY5" fmla="*/ 490372 h 490372"/>
              <a:gd name="connsiteX6" fmla="*/ 49037 w 980744"/>
              <a:gd name="connsiteY6" fmla="*/ 490372 h 490372"/>
              <a:gd name="connsiteX7" fmla="*/ 0 w 980744"/>
              <a:gd name="connsiteY7" fmla="*/ 441335 h 490372"/>
              <a:gd name="connsiteX8" fmla="*/ 0 w 980744"/>
              <a:gd name="connsiteY8" fmla="*/ 49037 h 49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744" h="490372">
                <a:moveTo>
                  <a:pt x="0" y="49037"/>
                </a:moveTo>
                <a:cubicBezTo>
                  <a:pt x="0" y="21955"/>
                  <a:pt x="21955" y="0"/>
                  <a:pt x="49037" y="0"/>
                </a:cubicBezTo>
                <a:lnTo>
                  <a:pt x="931707" y="0"/>
                </a:lnTo>
                <a:cubicBezTo>
                  <a:pt x="958789" y="0"/>
                  <a:pt x="980744" y="21955"/>
                  <a:pt x="980744" y="49037"/>
                </a:cubicBezTo>
                <a:lnTo>
                  <a:pt x="980744" y="441335"/>
                </a:lnTo>
                <a:cubicBezTo>
                  <a:pt x="980744" y="468417"/>
                  <a:pt x="958789" y="490372"/>
                  <a:pt x="931707" y="490372"/>
                </a:cubicBezTo>
                <a:lnTo>
                  <a:pt x="49037" y="490372"/>
                </a:lnTo>
                <a:cubicBezTo>
                  <a:pt x="21955" y="490372"/>
                  <a:pt x="0" y="468417"/>
                  <a:pt x="0" y="441335"/>
                </a:cubicBezTo>
                <a:lnTo>
                  <a:pt x="0" y="4903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0713" tIns="20713" rIns="20713" bIns="20713" numCol="1" spcCol="1270" anchor="ctr" anchorCtr="0">
            <a:noAutofit/>
          </a:bodyPr>
          <a:lstStyle/>
          <a:p>
            <a:pPr algn="ctr" defTabSz="444500">
              <a:lnSpc>
                <a:spcPct val="90000"/>
              </a:lnSpc>
              <a:spcBef>
                <a:spcPct val="0"/>
              </a:spcBef>
              <a:spcAft>
                <a:spcPct val="35000"/>
              </a:spcAft>
            </a:pPr>
            <a:r>
              <a:rPr lang="es-ES" sz="1200" dirty="0">
                <a:solidFill>
                  <a:schemeClr val="tx1"/>
                </a:solidFill>
              </a:rPr>
              <a:t>Pobreza</a:t>
            </a:r>
          </a:p>
        </p:txBody>
      </p:sp>
      <p:sp>
        <p:nvSpPr>
          <p:cNvPr id="84" name="Forma libre: forma 83">
            <a:extLst>
              <a:ext uri="{FF2B5EF4-FFF2-40B4-BE49-F238E27FC236}">
                <a16:creationId xmlns:a16="http://schemas.microsoft.com/office/drawing/2014/main" id="{2216AC09-7EBA-4107-AD03-1BBFC63EC2AF}"/>
              </a:ext>
            </a:extLst>
          </p:cNvPr>
          <p:cNvSpPr/>
          <p:nvPr/>
        </p:nvSpPr>
        <p:spPr>
          <a:xfrm>
            <a:off x="5604439" y="831832"/>
            <a:ext cx="2215630" cy="490372"/>
          </a:xfrm>
          <a:custGeom>
            <a:avLst/>
            <a:gdLst>
              <a:gd name="connsiteX0" fmla="*/ 0 w 980744"/>
              <a:gd name="connsiteY0" fmla="*/ 49037 h 490372"/>
              <a:gd name="connsiteX1" fmla="*/ 49037 w 980744"/>
              <a:gd name="connsiteY1" fmla="*/ 0 h 490372"/>
              <a:gd name="connsiteX2" fmla="*/ 931707 w 980744"/>
              <a:gd name="connsiteY2" fmla="*/ 0 h 490372"/>
              <a:gd name="connsiteX3" fmla="*/ 980744 w 980744"/>
              <a:gd name="connsiteY3" fmla="*/ 49037 h 490372"/>
              <a:gd name="connsiteX4" fmla="*/ 980744 w 980744"/>
              <a:gd name="connsiteY4" fmla="*/ 441335 h 490372"/>
              <a:gd name="connsiteX5" fmla="*/ 931707 w 980744"/>
              <a:gd name="connsiteY5" fmla="*/ 490372 h 490372"/>
              <a:gd name="connsiteX6" fmla="*/ 49037 w 980744"/>
              <a:gd name="connsiteY6" fmla="*/ 490372 h 490372"/>
              <a:gd name="connsiteX7" fmla="*/ 0 w 980744"/>
              <a:gd name="connsiteY7" fmla="*/ 441335 h 490372"/>
              <a:gd name="connsiteX8" fmla="*/ 0 w 980744"/>
              <a:gd name="connsiteY8" fmla="*/ 49037 h 49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744" h="490372">
                <a:moveTo>
                  <a:pt x="0" y="49037"/>
                </a:moveTo>
                <a:cubicBezTo>
                  <a:pt x="0" y="21955"/>
                  <a:pt x="21955" y="0"/>
                  <a:pt x="49037" y="0"/>
                </a:cubicBezTo>
                <a:lnTo>
                  <a:pt x="931707" y="0"/>
                </a:lnTo>
                <a:cubicBezTo>
                  <a:pt x="958789" y="0"/>
                  <a:pt x="980744" y="21955"/>
                  <a:pt x="980744" y="49037"/>
                </a:cubicBezTo>
                <a:lnTo>
                  <a:pt x="980744" y="441335"/>
                </a:lnTo>
                <a:cubicBezTo>
                  <a:pt x="980744" y="468417"/>
                  <a:pt x="958789" y="490372"/>
                  <a:pt x="931707" y="490372"/>
                </a:cubicBezTo>
                <a:lnTo>
                  <a:pt x="49037" y="490372"/>
                </a:lnTo>
                <a:cubicBezTo>
                  <a:pt x="21955" y="490372"/>
                  <a:pt x="0" y="468417"/>
                  <a:pt x="0" y="441335"/>
                </a:cubicBezTo>
                <a:lnTo>
                  <a:pt x="0" y="4903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0713" tIns="20713" rIns="20713" bIns="20713" numCol="1" spcCol="1270" anchor="ctr" anchorCtr="0">
            <a:noAutofit/>
          </a:bodyPr>
          <a:lstStyle/>
          <a:p>
            <a:pPr algn="ctr" defTabSz="444500">
              <a:lnSpc>
                <a:spcPct val="90000"/>
              </a:lnSpc>
              <a:spcBef>
                <a:spcPct val="0"/>
              </a:spcBef>
              <a:spcAft>
                <a:spcPct val="35000"/>
              </a:spcAft>
            </a:pPr>
            <a:r>
              <a:rPr lang="es-ES" sz="1200" dirty="0">
                <a:solidFill>
                  <a:schemeClr val="tx1"/>
                </a:solidFill>
              </a:rPr>
              <a:t>Empleo</a:t>
            </a:r>
          </a:p>
        </p:txBody>
      </p:sp>
      <p:sp>
        <p:nvSpPr>
          <p:cNvPr id="85" name="Forma libre: forma 84">
            <a:extLst>
              <a:ext uri="{FF2B5EF4-FFF2-40B4-BE49-F238E27FC236}">
                <a16:creationId xmlns:a16="http://schemas.microsoft.com/office/drawing/2014/main" id="{B993740F-3E1C-45F4-A657-0B42D43470BF}"/>
              </a:ext>
            </a:extLst>
          </p:cNvPr>
          <p:cNvSpPr/>
          <p:nvPr/>
        </p:nvSpPr>
        <p:spPr>
          <a:xfrm>
            <a:off x="5572207" y="1575010"/>
            <a:ext cx="2215630" cy="490372"/>
          </a:xfrm>
          <a:custGeom>
            <a:avLst/>
            <a:gdLst>
              <a:gd name="connsiteX0" fmla="*/ 0 w 980744"/>
              <a:gd name="connsiteY0" fmla="*/ 49037 h 490372"/>
              <a:gd name="connsiteX1" fmla="*/ 49037 w 980744"/>
              <a:gd name="connsiteY1" fmla="*/ 0 h 490372"/>
              <a:gd name="connsiteX2" fmla="*/ 931707 w 980744"/>
              <a:gd name="connsiteY2" fmla="*/ 0 h 490372"/>
              <a:gd name="connsiteX3" fmla="*/ 980744 w 980744"/>
              <a:gd name="connsiteY3" fmla="*/ 49037 h 490372"/>
              <a:gd name="connsiteX4" fmla="*/ 980744 w 980744"/>
              <a:gd name="connsiteY4" fmla="*/ 441335 h 490372"/>
              <a:gd name="connsiteX5" fmla="*/ 931707 w 980744"/>
              <a:gd name="connsiteY5" fmla="*/ 490372 h 490372"/>
              <a:gd name="connsiteX6" fmla="*/ 49037 w 980744"/>
              <a:gd name="connsiteY6" fmla="*/ 490372 h 490372"/>
              <a:gd name="connsiteX7" fmla="*/ 0 w 980744"/>
              <a:gd name="connsiteY7" fmla="*/ 441335 h 490372"/>
              <a:gd name="connsiteX8" fmla="*/ 0 w 980744"/>
              <a:gd name="connsiteY8" fmla="*/ 49037 h 49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744" h="490372">
                <a:moveTo>
                  <a:pt x="0" y="49037"/>
                </a:moveTo>
                <a:cubicBezTo>
                  <a:pt x="0" y="21955"/>
                  <a:pt x="21955" y="0"/>
                  <a:pt x="49037" y="0"/>
                </a:cubicBezTo>
                <a:lnTo>
                  <a:pt x="931707" y="0"/>
                </a:lnTo>
                <a:cubicBezTo>
                  <a:pt x="958789" y="0"/>
                  <a:pt x="980744" y="21955"/>
                  <a:pt x="980744" y="49037"/>
                </a:cubicBezTo>
                <a:lnTo>
                  <a:pt x="980744" y="441335"/>
                </a:lnTo>
                <a:cubicBezTo>
                  <a:pt x="980744" y="468417"/>
                  <a:pt x="958789" y="490372"/>
                  <a:pt x="931707" y="490372"/>
                </a:cubicBezTo>
                <a:lnTo>
                  <a:pt x="49037" y="490372"/>
                </a:lnTo>
                <a:cubicBezTo>
                  <a:pt x="21955" y="490372"/>
                  <a:pt x="0" y="468417"/>
                  <a:pt x="0" y="441335"/>
                </a:cubicBezTo>
                <a:lnTo>
                  <a:pt x="0" y="4903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0713" tIns="20713" rIns="20713" bIns="20713" numCol="1" spcCol="1270" anchor="ctr" anchorCtr="0">
            <a:noAutofit/>
          </a:bodyPr>
          <a:lstStyle/>
          <a:p>
            <a:pPr algn="ctr" defTabSz="444500">
              <a:lnSpc>
                <a:spcPct val="90000"/>
              </a:lnSpc>
              <a:spcBef>
                <a:spcPct val="0"/>
              </a:spcBef>
              <a:spcAft>
                <a:spcPct val="35000"/>
              </a:spcAft>
            </a:pPr>
            <a:r>
              <a:rPr lang="es-ES" sz="1200" dirty="0">
                <a:solidFill>
                  <a:schemeClr val="tx1"/>
                </a:solidFill>
              </a:rPr>
              <a:t>Desempleo</a:t>
            </a:r>
          </a:p>
        </p:txBody>
      </p:sp>
      <p:sp>
        <p:nvSpPr>
          <p:cNvPr id="86" name="Forma libre: forma 85">
            <a:extLst>
              <a:ext uri="{FF2B5EF4-FFF2-40B4-BE49-F238E27FC236}">
                <a16:creationId xmlns:a16="http://schemas.microsoft.com/office/drawing/2014/main" id="{32E5573A-8273-4AE6-95BA-86B360113E35}"/>
              </a:ext>
            </a:extLst>
          </p:cNvPr>
          <p:cNvSpPr/>
          <p:nvPr/>
        </p:nvSpPr>
        <p:spPr>
          <a:xfrm>
            <a:off x="5604439" y="2241652"/>
            <a:ext cx="2215630" cy="490372"/>
          </a:xfrm>
          <a:custGeom>
            <a:avLst/>
            <a:gdLst>
              <a:gd name="connsiteX0" fmla="*/ 0 w 980744"/>
              <a:gd name="connsiteY0" fmla="*/ 49037 h 490372"/>
              <a:gd name="connsiteX1" fmla="*/ 49037 w 980744"/>
              <a:gd name="connsiteY1" fmla="*/ 0 h 490372"/>
              <a:gd name="connsiteX2" fmla="*/ 931707 w 980744"/>
              <a:gd name="connsiteY2" fmla="*/ 0 h 490372"/>
              <a:gd name="connsiteX3" fmla="*/ 980744 w 980744"/>
              <a:gd name="connsiteY3" fmla="*/ 49037 h 490372"/>
              <a:gd name="connsiteX4" fmla="*/ 980744 w 980744"/>
              <a:gd name="connsiteY4" fmla="*/ 441335 h 490372"/>
              <a:gd name="connsiteX5" fmla="*/ 931707 w 980744"/>
              <a:gd name="connsiteY5" fmla="*/ 490372 h 490372"/>
              <a:gd name="connsiteX6" fmla="*/ 49037 w 980744"/>
              <a:gd name="connsiteY6" fmla="*/ 490372 h 490372"/>
              <a:gd name="connsiteX7" fmla="*/ 0 w 980744"/>
              <a:gd name="connsiteY7" fmla="*/ 441335 h 490372"/>
              <a:gd name="connsiteX8" fmla="*/ 0 w 980744"/>
              <a:gd name="connsiteY8" fmla="*/ 49037 h 49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744" h="490372">
                <a:moveTo>
                  <a:pt x="0" y="49037"/>
                </a:moveTo>
                <a:cubicBezTo>
                  <a:pt x="0" y="21955"/>
                  <a:pt x="21955" y="0"/>
                  <a:pt x="49037" y="0"/>
                </a:cubicBezTo>
                <a:lnTo>
                  <a:pt x="931707" y="0"/>
                </a:lnTo>
                <a:cubicBezTo>
                  <a:pt x="958789" y="0"/>
                  <a:pt x="980744" y="21955"/>
                  <a:pt x="980744" y="49037"/>
                </a:cubicBezTo>
                <a:lnTo>
                  <a:pt x="980744" y="441335"/>
                </a:lnTo>
                <a:cubicBezTo>
                  <a:pt x="980744" y="468417"/>
                  <a:pt x="958789" y="490372"/>
                  <a:pt x="931707" y="490372"/>
                </a:cubicBezTo>
                <a:lnTo>
                  <a:pt x="49037" y="490372"/>
                </a:lnTo>
                <a:cubicBezTo>
                  <a:pt x="21955" y="490372"/>
                  <a:pt x="0" y="468417"/>
                  <a:pt x="0" y="441335"/>
                </a:cubicBezTo>
                <a:lnTo>
                  <a:pt x="0" y="4903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0713" tIns="20713" rIns="20713" bIns="20713" numCol="1" spcCol="1270" anchor="ctr" anchorCtr="0">
            <a:noAutofit/>
          </a:bodyPr>
          <a:lstStyle/>
          <a:p>
            <a:pPr algn="ctr" defTabSz="444500">
              <a:lnSpc>
                <a:spcPct val="90000"/>
              </a:lnSpc>
              <a:spcBef>
                <a:spcPct val="0"/>
              </a:spcBef>
              <a:spcAft>
                <a:spcPct val="35000"/>
              </a:spcAft>
            </a:pPr>
            <a:r>
              <a:rPr lang="es-ES" sz="1200" dirty="0">
                <a:solidFill>
                  <a:schemeClr val="tx1"/>
                </a:solidFill>
              </a:rPr>
              <a:t>Índice de desarrollo humano</a:t>
            </a:r>
          </a:p>
        </p:txBody>
      </p:sp>
      <p:sp>
        <p:nvSpPr>
          <p:cNvPr id="87" name="Forma libre: forma 86">
            <a:extLst>
              <a:ext uri="{FF2B5EF4-FFF2-40B4-BE49-F238E27FC236}">
                <a16:creationId xmlns:a16="http://schemas.microsoft.com/office/drawing/2014/main" id="{1A65500F-8C5E-44E5-9C5B-68F2E7BE49D5}"/>
              </a:ext>
            </a:extLst>
          </p:cNvPr>
          <p:cNvSpPr/>
          <p:nvPr/>
        </p:nvSpPr>
        <p:spPr>
          <a:xfrm>
            <a:off x="5613847" y="3399367"/>
            <a:ext cx="2215630" cy="490372"/>
          </a:xfrm>
          <a:custGeom>
            <a:avLst/>
            <a:gdLst>
              <a:gd name="connsiteX0" fmla="*/ 0 w 980744"/>
              <a:gd name="connsiteY0" fmla="*/ 49037 h 490372"/>
              <a:gd name="connsiteX1" fmla="*/ 49037 w 980744"/>
              <a:gd name="connsiteY1" fmla="*/ 0 h 490372"/>
              <a:gd name="connsiteX2" fmla="*/ 931707 w 980744"/>
              <a:gd name="connsiteY2" fmla="*/ 0 h 490372"/>
              <a:gd name="connsiteX3" fmla="*/ 980744 w 980744"/>
              <a:gd name="connsiteY3" fmla="*/ 49037 h 490372"/>
              <a:gd name="connsiteX4" fmla="*/ 980744 w 980744"/>
              <a:gd name="connsiteY4" fmla="*/ 441335 h 490372"/>
              <a:gd name="connsiteX5" fmla="*/ 931707 w 980744"/>
              <a:gd name="connsiteY5" fmla="*/ 490372 h 490372"/>
              <a:gd name="connsiteX6" fmla="*/ 49037 w 980744"/>
              <a:gd name="connsiteY6" fmla="*/ 490372 h 490372"/>
              <a:gd name="connsiteX7" fmla="*/ 0 w 980744"/>
              <a:gd name="connsiteY7" fmla="*/ 441335 h 490372"/>
              <a:gd name="connsiteX8" fmla="*/ 0 w 980744"/>
              <a:gd name="connsiteY8" fmla="*/ 49037 h 49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744" h="490372">
                <a:moveTo>
                  <a:pt x="0" y="49037"/>
                </a:moveTo>
                <a:cubicBezTo>
                  <a:pt x="0" y="21955"/>
                  <a:pt x="21955" y="0"/>
                  <a:pt x="49037" y="0"/>
                </a:cubicBezTo>
                <a:lnTo>
                  <a:pt x="931707" y="0"/>
                </a:lnTo>
                <a:cubicBezTo>
                  <a:pt x="958789" y="0"/>
                  <a:pt x="980744" y="21955"/>
                  <a:pt x="980744" y="49037"/>
                </a:cubicBezTo>
                <a:lnTo>
                  <a:pt x="980744" y="441335"/>
                </a:lnTo>
                <a:cubicBezTo>
                  <a:pt x="980744" y="468417"/>
                  <a:pt x="958789" y="490372"/>
                  <a:pt x="931707" y="490372"/>
                </a:cubicBezTo>
                <a:lnTo>
                  <a:pt x="49037" y="490372"/>
                </a:lnTo>
                <a:cubicBezTo>
                  <a:pt x="21955" y="490372"/>
                  <a:pt x="0" y="468417"/>
                  <a:pt x="0" y="441335"/>
                </a:cubicBezTo>
                <a:lnTo>
                  <a:pt x="0" y="4903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0713" tIns="20713" rIns="20713" bIns="20713" numCol="1" spcCol="1270" anchor="ctr" anchorCtr="0">
            <a:noAutofit/>
          </a:bodyPr>
          <a:lstStyle/>
          <a:p>
            <a:pPr algn="ctr" defTabSz="444500">
              <a:lnSpc>
                <a:spcPct val="90000"/>
              </a:lnSpc>
              <a:spcBef>
                <a:spcPct val="0"/>
              </a:spcBef>
              <a:spcAft>
                <a:spcPct val="35000"/>
              </a:spcAft>
            </a:pPr>
            <a:r>
              <a:rPr lang="es-ES" sz="1200" dirty="0">
                <a:solidFill>
                  <a:schemeClr val="tx1"/>
                </a:solidFill>
              </a:rPr>
              <a:t>Educación</a:t>
            </a:r>
          </a:p>
        </p:txBody>
      </p:sp>
      <p:sp>
        <p:nvSpPr>
          <p:cNvPr id="88" name="Forma libre: forma 87">
            <a:extLst>
              <a:ext uri="{FF2B5EF4-FFF2-40B4-BE49-F238E27FC236}">
                <a16:creationId xmlns:a16="http://schemas.microsoft.com/office/drawing/2014/main" id="{7D9C0B44-FEDA-4756-A9F4-B97B0724F978}"/>
              </a:ext>
            </a:extLst>
          </p:cNvPr>
          <p:cNvSpPr/>
          <p:nvPr/>
        </p:nvSpPr>
        <p:spPr>
          <a:xfrm>
            <a:off x="5613847" y="2852936"/>
            <a:ext cx="2215630" cy="490372"/>
          </a:xfrm>
          <a:custGeom>
            <a:avLst/>
            <a:gdLst>
              <a:gd name="connsiteX0" fmla="*/ 0 w 980744"/>
              <a:gd name="connsiteY0" fmla="*/ 49037 h 490372"/>
              <a:gd name="connsiteX1" fmla="*/ 49037 w 980744"/>
              <a:gd name="connsiteY1" fmla="*/ 0 h 490372"/>
              <a:gd name="connsiteX2" fmla="*/ 931707 w 980744"/>
              <a:gd name="connsiteY2" fmla="*/ 0 h 490372"/>
              <a:gd name="connsiteX3" fmla="*/ 980744 w 980744"/>
              <a:gd name="connsiteY3" fmla="*/ 49037 h 490372"/>
              <a:gd name="connsiteX4" fmla="*/ 980744 w 980744"/>
              <a:gd name="connsiteY4" fmla="*/ 441335 h 490372"/>
              <a:gd name="connsiteX5" fmla="*/ 931707 w 980744"/>
              <a:gd name="connsiteY5" fmla="*/ 490372 h 490372"/>
              <a:gd name="connsiteX6" fmla="*/ 49037 w 980744"/>
              <a:gd name="connsiteY6" fmla="*/ 490372 h 490372"/>
              <a:gd name="connsiteX7" fmla="*/ 0 w 980744"/>
              <a:gd name="connsiteY7" fmla="*/ 441335 h 490372"/>
              <a:gd name="connsiteX8" fmla="*/ 0 w 980744"/>
              <a:gd name="connsiteY8" fmla="*/ 49037 h 49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744" h="490372">
                <a:moveTo>
                  <a:pt x="0" y="49037"/>
                </a:moveTo>
                <a:cubicBezTo>
                  <a:pt x="0" y="21955"/>
                  <a:pt x="21955" y="0"/>
                  <a:pt x="49037" y="0"/>
                </a:cubicBezTo>
                <a:lnTo>
                  <a:pt x="931707" y="0"/>
                </a:lnTo>
                <a:cubicBezTo>
                  <a:pt x="958789" y="0"/>
                  <a:pt x="980744" y="21955"/>
                  <a:pt x="980744" y="49037"/>
                </a:cubicBezTo>
                <a:lnTo>
                  <a:pt x="980744" y="441335"/>
                </a:lnTo>
                <a:cubicBezTo>
                  <a:pt x="980744" y="468417"/>
                  <a:pt x="958789" y="490372"/>
                  <a:pt x="931707" y="490372"/>
                </a:cubicBezTo>
                <a:lnTo>
                  <a:pt x="49037" y="490372"/>
                </a:lnTo>
                <a:cubicBezTo>
                  <a:pt x="21955" y="490372"/>
                  <a:pt x="0" y="468417"/>
                  <a:pt x="0" y="441335"/>
                </a:cubicBezTo>
                <a:lnTo>
                  <a:pt x="0" y="4903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0713" tIns="20713" rIns="20713" bIns="20713" numCol="1" spcCol="1270" anchor="ctr" anchorCtr="0">
            <a:noAutofit/>
          </a:bodyPr>
          <a:lstStyle/>
          <a:p>
            <a:pPr algn="ctr" defTabSz="444500">
              <a:lnSpc>
                <a:spcPct val="90000"/>
              </a:lnSpc>
              <a:spcBef>
                <a:spcPct val="0"/>
              </a:spcBef>
              <a:spcAft>
                <a:spcPct val="35000"/>
              </a:spcAft>
            </a:pPr>
            <a:r>
              <a:rPr lang="es-ES" sz="1200" dirty="0">
                <a:solidFill>
                  <a:schemeClr val="tx1"/>
                </a:solidFill>
              </a:rPr>
              <a:t>Coeficiente de Gini</a:t>
            </a:r>
          </a:p>
        </p:txBody>
      </p:sp>
      <p:sp>
        <p:nvSpPr>
          <p:cNvPr id="89" name="Forma libre: forma 88">
            <a:extLst>
              <a:ext uri="{FF2B5EF4-FFF2-40B4-BE49-F238E27FC236}">
                <a16:creationId xmlns:a16="http://schemas.microsoft.com/office/drawing/2014/main" id="{0869FCFD-680C-409B-B31F-01028CD2AFFC}"/>
              </a:ext>
            </a:extLst>
          </p:cNvPr>
          <p:cNvSpPr/>
          <p:nvPr/>
        </p:nvSpPr>
        <p:spPr>
          <a:xfrm>
            <a:off x="5604439" y="3933435"/>
            <a:ext cx="2215630" cy="490372"/>
          </a:xfrm>
          <a:custGeom>
            <a:avLst/>
            <a:gdLst>
              <a:gd name="connsiteX0" fmla="*/ 0 w 980744"/>
              <a:gd name="connsiteY0" fmla="*/ 49037 h 490372"/>
              <a:gd name="connsiteX1" fmla="*/ 49037 w 980744"/>
              <a:gd name="connsiteY1" fmla="*/ 0 h 490372"/>
              <a:gd name="connsiteX2" fmla="*/ 931707 w 980744"/>
              <a:gd name="connsiteY2" fmla="*/ 0 h 490372"/>
              <a:gd name="connsiteX3" fmla="*/ 980744 w 980744"/>
              <a:gd name="connsiteY3" fmla="*/ 49037 h 490372"/>
              <a:gd name="connsiteX4" fmla="*/ 980744 w 980744"/>
              <a:gd name="connsiteY4" fmla="*/ 441335 h 490372"/>
              <a:gd name="connsiteX5" fmla="*/ 931707 w 980744"/>
              <a:gd name="connsiteY5" fmla="*/ 490372 h 490372"/>
              <a:gd name="connsiteX6" fmla="*/ 49037 w 980744"/>
              <a:gd name="connsiteY6" fmla="*/ 490372 h 490372"/>
              <a:gd name="connsiteX7" fmla="*/ 0 w 980744"/>
              <a:gd name="connsiteY7" fmla="*/ 441335 h 490372"/>
              <a:gd name="connsiteX8" fmla="*/ 0 w 980744"/>
              <a:gd name="connsiteY8" fmla="*/ 49037 h 49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744" h="490372">
                <a:moveTo>
                  <a:pt x="0" y="49037"/>
                </a:moveTo>
                <a:cubicBezTo>
                  <a:pt x="0" y="21955"/>
                  <a:pt x="21955" y="0"/>
                  <a:pt x="49037" y="0"/>
                </a:cubicBezTo>
                <a:lnTo>
                  <a:pt x="931707" y="0"/>
                </a:lnTo>
                <a:cubicBezTo>
                  <a:pt x="958789" y="0"/>
                  <a:pt x="980744" y="21955"/>
                  <a:pt x="980744" y="49037"/>
                </a:cubicBezTo>
                <a:lnTo>
                  <a:pt x="980744" y="441335"/>
                </a:lnTo>
                <a:cubicBezTo>
                  <a:pt x="980744" y="468417"/>
                  <a:pt x="958789" y="490372"/>
                  <a:pt x="931707" y="490372"/>
                </a:cubicBezTo>
                <a:lnTo>
                  <a:pt x="49037" y="490372"/>
                </a:lnTo>
                <a:cubicBezTo>
                  <a:pt x="21955" y="490372"/>
                  <a:pt x="0" y="468417"/>
                  <a:pt x="0" y="441335"/>
                </a:cubicBezTo>
                <a:lnTo>
                  <a:pt x="0" y="4903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0713" tIns="20713" rIns="20713" bIns="20713" numCol="1" spcCol="1270" anchor="ctr" anchorCtr="0">
            <a:noAutofit/>
          </a:bodyPr>
          <a:lstStyle/>
          <a:p>
            <a:pPr algn="ctr" defTabSz="444500">
              <a:lnSpc>
                <a:spcPct val="90000"/>
              </a:lnSpc>
              <a:spcBef>
                <a:spcPct val="0"/>
              </a:spcBef>
              <a:spcAft>
                <a:spcPct val="35000"/>
              </a:spcAft>
            </a:pPr>
            <a:r>
              <a:rPr lang="es-ES" sz="1200" dirty="0">
                <a:solidFill>
                  <a:schemeClr val="tx1"/>
                </a:solidFill>
              </a:rPr>
              <a:t>Producto Interno Bruto (PIB)</a:t>
            </a:r>
          </a:p>
        </p:txBody>
      </p:sp>
      <p:sp>
        <p:nvSpPr>
          <p:cNvPr id="90" name="Forma libre: forma 89">
            <a:extLst>
              <a:ext uri="{FF2B5EF4-FFF2-40B4-BE49-F238E27FC236}">
                <a16:creationId xmlns:a16="http://schemas.microsoft.com/office/drawing/2014/main" id="{21A1B6DC-74DE-4142-99FA-804F98032014}"/>
              </a:ext>
            </a:extLst>
          </p:cNvPr>
          <p:cNvSpPr/>
          <p:nvPr/>
        </p:nvSpPr>
        <p:spPr>
          <a:xfrm>
            <a:off x="5604439" y="4497363"/>
            <a:ext cx="2215630" cy="490372"/>
          </a:xfrm>
          <a:custGeom>
            <a:avLst/>
            <a:gdLst>
              <a:gd name="connsiteX0" fmla="*/ 0 w 980744"/>
              <a:gd name="connsiteY0" fmla="*/ 49037 h 490372"/>
              <a:gd name="connsiteX1" fmla="*/ 49037 w 980744"/>
              <a:gd name="connsiteY1" fmla="*/ 0 h 490372"/>
              <a:gd name="connsiteX2" fmla="*/ 931707 w 980744"/>
              <a:gd name="connsiteY2" fmla="*/ 0 h 490372"/>
              <a:gd name="connsiteX3" fmla="*/ 980744 w 980744"/>
              <a:gd name="connsiteY3" fmla="*/ 49037 h 490372"/>
              <a:gd name="connsiteX4" fmla="*/ 980744 w 980744"/>
              <a:gd name="connsiteY4" fmla="*/ 441335 h 490372"/>
              <a:gd name="connsiteX5" fmla="*/ 931707 w 980744"/>
              <a:gd name="connsiteY5" fmla="*/ 490372 h 490372"/>
              <a:gd name="connsiteX6" fmla="*/ 49037 w 980744"/>
              <a:gd name="connsiteY6" fmla="*/ 490372 h 490372"/>
              <a:gd name="connsiteX7" fmla="*/ 0 w 980744"/>
              <a:gd name="connsiteY7" fmla="*/ 441335 h 490372"/>
              <a:gd name="connsiteX8" fmla="*/ 0 w 980744"/>
              <a:gd name="connsiteY8" fmla="*/ 49037 h 49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744" h="490372">
                <a:moveTo>
                  <a:pt x="0" y="49037"/>
                </a:moveTo>
                <a:cubicBezTo>
                  <a:pt x="0" y="21955"/>
                  <a:pt x="21955" y="0"/>
                  <a:pt x="49037" y="0"/>
                </a:cubicBezTo>
                <a:lnTo>
                  <a:pt x="931707" y="0"/>
                </a:lnTo>
                <a:cubicBezTo>
                  <a:pt x="958789" y="0"/>
                  <a:pt x="980744" y="21955"/>
                  <a:pt x="980744" y="49037"/>
                </a:cubicBezTo>
                <a:lnTo>
                  <a:pt x="980744" y="441335"/>
                </a:lnTo>
                <a:cubicBezTo>
                  <a:pt x="980744" y="468417"/>
                  <a:pt x="958789" y="490372"/>
                  <a:pt x="931707" y="490372"/>
                </a:cubicBezTo>
                <a:lnTo>
                  <a:pt x="49037" y="490372"/>
                </a:lnTo>
                <a:cubicBezTo>
                  <a:pt x="21955" y="490372"/>
                  <a:pt x="0" y="468417"/>
                  <a:pt x="0" y="441335"/>
                </a:cubicBezTo>
                <a:lnTo>
                  <a:pt x="0" y="4903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0713" tIns="20713" rIns="20713" bIns="20713" numCol="1" spcCol="1270" anchor="ctr" anchorCtr="0">
            <a:noAutofit/>
          </a:bodyPr>
          <a:lstStyle/>
          <a:p>
            <a:pPr algn="ctr" defTabSz="444500">
              <a:lnSpc>
                <a:spcPct val="90000"/>
              </a:lnSpc>
              <a:spcBef>
                <a:spcPct val="0"/>
              </a:spcBef>
              <a:spcAft>
                <a:spcPct val="35000"/>
              </a:spcAft>
            </a:pPr>
            <a:r>
              <a:rPr lang="es-ES" sz="1200" dirty="0">
                <a:solidFill>
                  <a:schemeClr val="tx1"/>
                </a:solidFill>
              </a:rPr>
              <a:t>PIB per cápita</a:t>
            </a:r>
          </a:p>
        </p:txBody>
      </p:sp>
      <p:sp>
        <p:nvSpPr>
          <p:cNvPr id="91" name="Forma libre: forma 90">
            <a:extLst>
              <a:ext uri="{FF2B5EF4-FFF2-40B4-BE49-F238E27FC236}">
                <a16:creationId xmlns:a16="http://schemas.microsoft.com/office/drawing/2014/main" id="{56BAF481-E1A8-48C7-87F0-74AC80E28975}"/>
              </a:ext>
            </a:extLst>
          </p:cNvPr>
          <p:cNvSpPr/>
          <p:nvPr/>
        </p:nvSpPr>
        <p:spPr>
          <a:xfrm>
            <a:off x="5604439" y="5061291"/>
            <a:ext cx="2215630" cy="490372"/>
          </a:xfrm>
          <a:custGeom>
            <a:avLst/>
            <a:gdLst>
              <a:gd name="connsiteX0" fmla="*/ 0 w 980744"/>
              <a:gd name="connsiteY0" fmla="*/ 49037 h 490372"/>
              <a:gd name="connsiteX1" fmla="*/ 49037 w 980744"/>
              <a:gd name="connsiteY1" fmla="*/ 0 h 490372"/>
              <a:gd name="connsiteX2" fmla="*/ 931707 w 980744"/>
              <a:gd name="connsiteY2" fmla="*/ 0 h 490372"/>
              <a:gd name="connsiteX3" fmla="*/ 980744 w 980744"/>
              <a:gd name="connsiteY3" fmla="*/ 49037 h 490372"/>
              <a:gd name="connsiteX4" fmla="*/ 980744 w 980744"/>
              <a:gd name="connsiteY4" fmla="*/ 441335 h 490372"/>
              <a:gd name="connsiteX5" fmla="*/ 931707 w 980744"/>
              <a:gd name="connsiteY5" fmla="*/ 490372 h 490372"/>
              <a:gd name="connsiteX6" fmla="*/ 49037 w 980744"/>
              <a:gd name="connsiteY6" fmla="*/ 490372 h 490372"/>
              <a:gd name="connsiteX7" fmla="*/ 0 w 980744"/>
              <a:gd name="connsiteY7" fmla="*/ 441335 h 490372"/>
              <a:gd name="connsiteX8" fmla="*/ 0 w 980744"/>
              <a:gd name="connsiteY8" fmla="*/ 49037 h 49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744" h="490372">
                <a:moveTo>
                  <a:pt x="0" y="49037"/>
                </a:moveTo>
                <a:cubicBezTo>
                  <a:pt x="0" y="21955"/>
                  <a:pt x="21955" y="0"/>
                  <a:pt x="49037" y="0"/>
                </a:cubicBezTo>
                <a:lnTo>
                  <a:pt x="931707" y="0"/>
                </a:lnTo>
                <a:cubicBezTo>
                  <a:pt x="958789" y="0"/>
                  <a:pt x="980744" y="21955"/>
                  <a:pt x="980744" y="49037"/>
                </a:cubicBezTo>
                <a:lnTo>
                  <a:pt x="980744" y="441335"/>
                </a:lnTo>
                <a:cubicBezTo>
                  <a:pt x="980744" y="468417"/>
                  <a:pt x="958789" y="490372"/>
                  <a:pt x="931707" y="490372"/>
                </a:cubicBezTo>
                <a:lnTo>
                  <a:pt x="49037" y="490372"/>
                </a:lnTo>
                <a:cubicBezTo>
                  <a:pt x="21955" y="490372"/>
                  <a:pt x="0" y="468417"/>
                  <a:pt x="0" y="441335"/>
                </a:cubicBezTo>
                <a:lnTo>
                  <a:pt x="0" y="4903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0713" tIns="20713" rIns="20713" bIns="20713" numCol="1" spcCol="1270" anchor="ctr" anchorCtr="0">
            <a:noAutofit/>
          </a:bodyPr>
          <a:lstStyle/>
          <a:p>
            <a:pPr algn="ctr" defTabSz="444500">
              <a:lnSpc>
                <a:spcPct val="90000"/>
              </a:lnSpc>
              <a:spcBef>
                <a:spcPct val="0"/>
              </a:spcBef>
              <a:spcAft>
                <a:spcPct val="35000"/>
              </a:spcAft>
            </a:pPr>
            <a:r>
              <a:rPr lang="es-ES" sz="1200" dirty="0">
                <a:solidFill>
                  <a:schemeClr val="tx1"/>
                </a:solidFill>
              </a:rPr>
              <a:t>Crecimiento del PIB</a:t>
            </a:r>
          </a:p>
        </p:txBody>
      </p:sp>
      <p:sp>
        <p:nvSpPr>
          <p:cNvPr id="92" name="Forma libre: forma 91">
            <a:extLst>
              <a:ext uri="{FF2B5EF4-FFF2-40B4-BE49-F238E27FC236}">
                <a16:creationId xmlns:a16="http://schemas.microsoft.com/office/drawing/2014/main" id="{C156B704-5395-4B09-937F-5CA4D4063656}"/>
              </a:ext>
            </a:extLst>
          </p:cNvPr>
          <p:cNvSpPr/>
          <p:nvPr/>
        </p:nvSpPr>
        <p:spPr>
          <a:xfrm>
            <a:off x="5604439" y="5625219"/>
            <a:ext cx="2215630" cy="490372"/>
          </a:xfrm>
          <a:custGeom>
            <a:avLst/>
            <a:gdLst>
              <a:gd name="connsiteX0" fmla="*/ 0 w 980744"/>
              <a:gd name="connsiteY0" fmla="*/ 49037 h 490372"/>
              <a:gd name="connsiteX1" fmla="*/ 49037 w 980744"/>
              <a:gd name="connsiteY1" fmla="*/ 0 h 490372"/>
              <a:gd name="connsiteX2" fmla="*/ 931707 w 980744"/>
              <a:gd name="connsiteY2" fmla="*/ 0 h 490372"/>
              <a:gd name="connsiteX3" fmla="*/ 980744 w 980744"/>
              <a:gd name="connsiteY3" fmla="*/ 49037 h 490372"/>
              <a:gd name="connsiteX4" fmla="*/ 980744 w 980744"/>
              <a:gd name="connsiteY4" fmla="*/ 441335 h 490372"/>
              <a:gd name="connsiteX5" fmla="*/ 931707 w 980744"/>
              <a:gd name="connsiteY5" fmla="*/ 490372 h 490372"/>
              <a:gd name="connsiteX6" fmla="*/ 49037 w 980744"/>
              <a:gd name="connsiteY6" fmla="*/ 490372 h 490372"/>
              <a:gd name="connsiteX7" fmla="*/ 0 w 980744"/>
              <a:gd name="connsiteY7" fmla="*/ 441335 h 490372"/>
              <a:gd name="connsiteX8" fmla="*/ 0 w 980744"/>
              <a:gd name="connsiteY8" fmla="*/ 49037 h 49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744" h="490372">
                <a:moveTo>
                  <a:pt x="0" y="49037"/>
                </a:moveTo>
                <a:cubicBezTo>
                  <a:pt x="0" y="21955"/>
                  <a:pt x="21955" y="0"/>
                  <a:pt x="49037" y="0"/>
                </a:cubicBezTo>
                <a:lnTo>
                  <a:pt x="931707" y="0"/>
                </a:lnTo>
                <a:cubicBezTo>
                  <a:pt x="958789" y="0"/>
                  <a:pt x="980744" y="21955"/>
                  <a:pt x="980744" y="49037"/>
                </a:cubicBezTo>
                <a:lnTo>
                  <a:pt x="980744" y="441335"/>
                </a:lnTo>
                <a:cubicBezTo>
                  <a:pt x="980744" y="468417"/>
                  <a:pt x="958789" y="490372"/>
                  <a:pt x="931707" y="490372"/>
                </a:cubicBezTo>
                <a:lnTo>
                  <a:pt x="49037" y="490372"/>
                </a:lnTo>
                <a:cubicBezTo>
                  <a:pt x="21955" y="490372"/>
                  <a:pt x="0" y="468417"/>
                  <a:pt x="0" y="441335"/>
                </a:cubicBezTo>
                <a:lnTo>
                  <a:pt x="0" y="4903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0713" tIns="20713" rIns="20713" bIns="20713" numCol="1" spcCol="1270" anchor="ctr" anchorCtr="0">
            <a:noAutofit/>
          </a:bodyPr>
          <a:lstStyle/>
          <a:p>
            <a:pPr algn="ctr" defTabSz="444500">
              <a:lnSpc>
                <a:spcPct val="90000"/>
              </a:lnSpc>
              <a:spcBef>
                <a:spcPct val="0"/>
              </a:spcBef>
              <a:spcAft>
                <a:spcPct val="35000"/>
              </a:spcAft>
            </a:pPr>
            <a:r>
              <a:rPr lang="es-ES" sz="1200" dirty="0">
                <a:solidFill>
                  <a:schemeClr val="tx1"/>
                </a:solidFill>
              </a:rPr>
              <a:t>Índice de exportaciones</a:t>
            </a:r>
          </a:p>
        </p:txBody>
      </p:sp>
      <p:sp>
        <p:nvSpPr>
          <p:cNvPr id="93" name="Forma libre: forma 92">
            <a:extLst>
              <a:ext uri="{FF2B5EF4-FFF2-40B4-BE49-F238E27FC236}">
                <a16:creationId xmlns:a16="http://schemas.microsoft.com/office/drawing/2014/main" id="{3FC4D3D8-5530-43C5-B4A9-1BE737E1DE2E}"/>
              </a:ext>
            </a:extLst>
          </p:cNvPr>
          <p:cNvSpPr/>
          <p:nvPr/>
        </p:nvSpPr>
        <p:spPr>
          <a:xfrm>
            <a:off x="5604439" y="6189147"/>
            <a:ext cx="2215630" cy="490372"/>
          </a:xfrm>
          <a:custGeom>
            <a:avLst/>
            <a:gdLst>
              <a:gd name="connsiteX0" fmla="*/ 0 w 980744"/>
              <a:gd name="connsiteY0" fmla="*/ 49037 h 490372"/>
              <a:gd name="connsiteX1" fmla="*/ 49037 w 980744"/>
              <a:gd name="connsiteY1" fmla="*/ 0 h 490372"/>
              <a:gd name="connsiteX2" fmla="*/ 931707 w 980744"/>
              <a:gd name="connsiteY2" fmla="*/ 0 h 490372"/>
              <a:gd name="connsiteX3" fmla="*/ 980744 w 980744"/>
              <a:gd name="connsiteY3" fmla="*/ 49037 h 490372"/>
              <a:gd name="connsiteX4" fmla="*/ 980744 w 980744"/>
              <a:gd name="connsiteY4" fmla="*/ 441335 h 490372"/>
              <a:gd name="connsiteX5" fmla="*/ 931707 w 980744"/>
              <a:gd name="connsiteY5" fmla="*/ 490372 h 490372"/>
              <a:gd name="connsiteX6" fmla="*/ 49037 w 980744"/>
              <a:gd name="connsiteY6" fmla="*/ 490372 h 490372"/>
              <a:gd name="connsiteX7" fmla="*/ 0 w 980744"/>
              <a:gd name="connsiteY7" fmla="*/ 441335 h 490372"/>
              <a:gd name="connsiteX8" fmla="*/ 0 w 980744"/>
              <a:gd name="connsiteY8" fmla="*/ 49037 h 49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744" h="490372">
                <a:moveTo>
                  <a:pt x="0" y="49037"/>
                </a:moveTo>
                <a:cubicBezTo>
                  <a:pt x="0" y="21955"/>
                  <a:pt x="21955" y="0"/>
                  <a:pt x="49037" y="0"/>
                </a:cubicBezTo>
                <a:lnTo>
                  <a:pt x="931707" y="0"/>
                </a:lnTo>
                <a:cubicBezTo>
                  <a:pt x="958789" y="0"/>
                  <a:pt x="980744" y="21955"/>
                  <a:pt x="980744" y="49037"/>
                </a:cubicBezTo>
                <a:lnTo>
                  <a:pt x="980744" y="441335"/>
                </a:lnTo>
                <a:cubicBezTo>
                  <a:pt x="980744" y="468417"/>
                  <a:pt x="958789" y="490372"/>
                  <a:pt x="931707" y="490372"/>
                </a:cubicBezTo>
                <a:lnTo>
                  <a:pt x="49037" y="490372"/>
                </a:lnTo>
                <a:cubicBezTo>
                  <a:pt x="21955" y="490372"/>
                  <a:pt x="0" y="468417"/>
                  <a:pt x="0" y="441335"/>
                </a:cubicBezTo>
                <a:lnTo>
                  <a:pt x="0" y="4903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0713" tIns="20713" rIns="20713" bIns="20713" numCol="1" spcCol="1270" anchor="ctr" anchorCtr="0">
            <a:noAutofit/>
          </a:bodyPr>
          <a:lstStyle/>
          <a:p>
            <a:pPr algn="ctr" defTabSz="444500">
              <a:lnSpc>
                <a:spcPct val="90000"/>
              </a:lnSpc>
              <a:spcBef>
                <a:spcPct val="0"/>
              </a:spcBef>
              <a:spcAft>
                <a:spcPct val="35000"/>
              </a:spcAft>
            </a:pPr>
            <a:r>
              <a:rPr lang="es-ES" sz="1200" dirty="0">
                <a:solidFill>
                  <a:schemeClr val="tx1"/>
                </a:solidFill>
              </a:rPr>
              <a:t>Índice de importaciones</a:t>
            </a:r>
          </a:p>
        </p:txBody>
      </p:sp>
      <p:sp>
        <p:nvSpPr>
          <p:cNvPr id="97" name="Forma libre: forma 96">
            <a:extLst>
              <a:ext uri="{FF2B5EF4-FFF2-40B4-BE49-F238E27FC236}">
                <a16:creationId xmlns:a16="http://schemas.microsoft.com/office/drawing/2014/main" id="{AA839A4A-5F8D-43D9-BB8C-79DA43B533AD}"/>
              </a:ext>
            </a:extLst>
          </p:cNvPr>
          <p:cNvSpPr/>
          <p:nvPr/>
        </p:nvSpPr>
        <p:spPr>
          <a:xfrm>
            <a:off x="8741516" y="3924563"/>
            <a:ext cx="2215630" cy="490372"/>
          </a:xfrm>
          <a:custGeom>
            <a:avLst/>
            <a:gdLst>
              <a:gd name="connsiteX0" fmla="*/ 0 w 980744"/>
              <a:gd name="connsiteY0" fmla="*/ 49037 h 490372"/>
              <a:gd name="connsiteX1" fmla="*/ 49037 w 980744"/>
              <a:gd name="connsiteY1" fmla="*/ 0 h 490372"/>
              <a:gd name="connsiteX2" fmla="*/ 931707 w 980744"/>
              <a:gd name="connsiteY2" fmla="*/ 0 h 490372"/>
              <a:gd name="connsiteX3" fmla="*/ 980744 w 980744"/>
              <a:gd name="connsiteY3" fmla="*/ 49037 h 490372"/>
              <a:gd name="connsiteX4" fmla="*/ 980744 w 980744"/>
              <a:gd name="connsiteY4" fmla="*/ 441335 h 490372"/>
              <a:gd name="connsiteX5" fmla="*/ 931707 w 980744"/>
              <a:gd name="connsiteY5" fmla="*/ 490372 h 490372"/>
              <a:gd name="connsiteX6" fmla="*/ 49037 w 980744"/>
              <a:gd name="connsiteY6" fmla="*/ 490372 h 490372"/>
              <a:gd name="connsiteX7" fmla="*/ 0 w 980744"/>
              <a:gd name="connsiteY7" fmla="*/ 441335 h 490372"/>
              <a:gd name="connsiteX8" fmla="*/ 0 w 980744"/>
              <a:gd name="connsiteY8" fmla="*/ 49037 h 49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744" h="490372">
                <a:moveTo>
                  <a:pt x="0" y="49037"/>
                </a:moveTo>
                <a:cubicBezTo>
                  <a:pt x="0" y="21955"/>
                  <a:pt x="21955" y="0"/>
                  <a:pt x="49037" y="0"/>
                </a:cubicBezTo>
                <a:lnTo>
                  <a:pt x="931707" y="0"/>
                </a:lnTo>
                <a:cubicBezTo>
                  <a:pt x="958789" y="0"/>
                  <a:pt x="980744" y="21955"/>
                  <a:pt x="980744" y="49037"/>
                </a:cubicBezTo>
                <a:lnTo>
                  <a:pt x="980744" y="441335"/>
                </a:lnTo>
                <a:cubicBezTo>
                  <a:pt x="980744" y="468417"/>
                  <a:pt x="958789" y="490372"/>
                  <a:pt x="931707" y="490372"/>
                </a:cubicBezTo>
                <a:lnTo>
                  <a:pt x="49037" y="490372"/>
                </a:lnTo>
                <a:cubicBezTo>
                  <a:pt x="21955" y="490372"/>
                  <a:pt x="0" y="468417"/>
                  <a:pt x="0" y="441335"/>
                </a:cubicBezTo>
                <a:lnTo>
                  <a:pt x="0" y="49037"/>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0713" tIns="20713" rIns="20713" bIns="20713" numCol="1" spcCol="1270" anchor="ctr" anchorCtr="0">
            <a:noAutofit/>
          </a:bodyPr>
          <a:lstStyle/>
          <a:p>
            <a:pPr algn="ctr" defTabSz="444500">
              <a:lnSpc>
                <a:spcPct val="90000"/>
              </a:lnSpc>
              <a:spcBef>
                <a:spcPct val="0"/>
              </a:spcBef>
              <a:spcAft>
                <a:spcPct val="35000"/>
              </a:spcAft>
            </a:pPr>
            <a:r>
              <a:rPr lang="es-ES" sz="1200" dirty="0">
                <a:solidFill>
                  <a:schemeClr val="tx1"/>
                </a:solidFill>
              </a:rPr>
              <a:t>Tasa de analfabetismo</a:t>
            </a:r>
          </a:p>
        </p:txBody>
      </p:sp>
      <p:sp>
        <p:nvSpPr>
          <p:cNvPr id="98" name="Forma libre: forma 97">
            <a:extLst>
              <a:ext uri="{FF2B5EF4-FFF2-40B4-BE49-F238E27FC236}">
                <a16:creationId xmlns:a16="http://schemas.microsoft.com/office/drawing/2014/main" id="{3193823C-D0B8-44CF-B59C-98C0D5627513}"/>
              </a:ext>
            </a:extLst>
          </p:cNvPr>
          <p:cNvSpPr/>
          <p:nvPr/>
        </p:nvSpPr>
        <p:spPr>
          <a:xfrm>
            <a:off x="8741516" y="4488491"/>
            <a:ext cx="2215630" cy="490372"/>
          </a:xfrm>
          <a:custGeom>
            <a:avLst/>
            <a:gdLst>
              <a:gd name="connsiteX0" fmla="*/ 0 w 980744"/>
              <a:gd name="connsiteY0" fmla="*/ 49037 h 490372"/>
              <a:gd name="connsiteX1" fmla="*/ 49037 w 980744"/>
              <a:gd name="connsiteY1" fmla="*/ 0 h 490372"/>
              <a:gd name="connsiteX2" fmla="*/ 931707 w 980744"/>
              <a:gd name="connsiteY2" fmla="*/ 0 h 490372"/>
              <a:gd name="connsiteX3" fmla="*/ 980744 w 980744"/>
              <a:gd name="connsiteY3" fmla="*/ 49037 h 490372"/>
              <a:gd name="connsiteX4" fmla="*/ 980744 w 980744"/>
              <a:gd name="connsiteY4" fmla="*/ 441335 h 490372"/>
              <a:gd name="connsiteX5" fmla="*/ 931707 w 980744"/>
              <a:gd name="connsiteY5" fmla="*/ 490372 h 490372"/>
              <a:gd name="connsiteX6" fmla="*/ 49037 w 980744"/>
              <a:gd name="connsiteY6" fmla="*/ 490372 h 490372"/>
              <a:gd name="connsiteX7" fmla="*/ 0 w 980744"/>
              <a:gd name="connsiteY7" fmla="*/ 441335 h 490372"/>
              <a:gd name="connsiteX8" fmla="*/ 0 w 980744"/>
              <a:gd name="connsiteY8" fmla="*/ 49037 h 49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744" h="490372">
                <a:moveTo>
                  <a:pt x="0" y="49037"/>
                </a:moveTo>
                <a:cubicBezTo>
                  <a:pt x="0" y="21955"/>
                  <a:pt x="21955" y="0"/>
                  <a:pt x="49037" y="0"/>
                </a:cubicBezTo>
                <a:lnTo>
                  <a:pt x="931707" y="0"/>
                </a:lnTo>
                <a:cubicBezTo>
                  <a:pt x="958789" y="0"/>
                  <a:pt x="980744" y="21955"/>
                  <a:pt x="980744" y="49037"/>
                </a:cubicBezTo>
                <a:lnTo>
                  <a:pt x="980744" y="441335"/>
                </a:lnTo>
                <a:cubicBezTo>
                  <a:pt x="980744" y="468417"/>
                  <a:pt x="958789" y="490372"/>
                  <a:pt x="931707" y="490372"/>
                </a:cubicBezTo>
                <a:lnTo>
                  <a:pt x="49037" y="490372"/>
                </a:lnTo>
                <a:cubicBezTo>
                  <a:pt x="21955" y="490372"/>
                  <a:pt x="0" y="468417"/>
                  <a:pt x="0" y="441335"/>
                </a:cubicBezTo>
                <a:lnTo>
                  <a:pt x="0" y="49037"/>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0713" tIns="20713" rIns="20713" bIns="20713" numCol="1" spcCol="1270" anchor="ctr" anchorCtr="0">
            <a:noAutofit/>
          </a:bodyPr>
          <a:lstStyle/>
          <a:p>
            <a:pPr algn="ctr" defTabSz="444500">
              <a:lnSpc>
                <a:spcPct val="90000"/>
              </a:lnSpc>
              <a:spcBef>
                <a:spcPct val="0"/>
              </a:spcBef>
              <a:spcAft>
                <a:spcPct val="35000"/>
              </a:spcAft>
            </a:pPr>
            <a:r>
              <a:rPr lang="es-ES" sz="1200" dirty="0">
                <a:solidFill>
                  <a:schemeClr val="tx1"/>
                </a:solidFill>
              </a:rPr>
              <a:t>Promedio de años de escolaridad</a:t>
            </a:r>
          </a:p>
        </p:txBody>
      </p:sp>
      <p:cxnSp>
        <p:nvCxnSpPr>
          <p:cNvPr id="4" name="Conector recto 3">
            <a:extLst>
              <a:ext uri="{FF2B5EF4-FFF2-40B4-BE49-F238E27FC236}">
                <a16:creationId xmlns:a16="http://schemas.microsoft.com/office/drawing/2014/main" id="{9612EFD5-CE09-40DE-8DA4-4523422706D0}"/>
              </a:ext>
            </a:extLst>
          </p:cNvPr>
          <p:cNvCxnSpPr>
            <a:cxnSpLocks/>
          </p:cNvCxnSpPr>
          <p:nvPr/>
        </p:nvCxnSpPr>
        <p:spPr>
          <a:xfrm>
            <a:off x="7814621" y="3732190"/>
            <a:ext cx="893504" cy="394464"/>
          </a:xfrm>
          <a:prstGeom prst="line">
            <a:avLst/>
          </a:prstGeom>
        </p:spPr>
        <p:style>
          <a:lnRef idx="2">
            <a:schemeClr val="accent6"/>
          </a:lnRef>
          <a:fillRef idx="0">
            <a:schemeClr val="accent6"/>
          </a:fillRef>
          <a:effectRef idx="1">
            <a:schemeClr val="accent6"/>
          </a:effectRef>
          <a:fontRef idx="minor">
            <a:schemeClr val="tx1"/>
          </a:fontRef>
        </p:style>
      </p:cxnSp>
      <p:cxnSp>
        <p:nvCxnSpPr>
          <p:cNvPr id="6" name="Conector recto 5">
            <a:extLst>
              <a:ext uri="{FF2B5EF4-FFF2-40B4-BE49-F238E27FC236}">
                <a16:creationId xmlns:a16="http://schemas.microsoft.com/office/drawing/2014/main" id="{7B10D898-0AF3-4138-A399-32AA5B8040D6}"/>
              </a:ext>
            </a:extLst>
          </p:cNvPr>
          <p:cNvCxnSpPr>
            <a:cxnSpLocks/>
          </p:cNvCxnSpPr>
          <p:nvPr/>
        </p:nvCxnSpPr>
        <p:spPr>
          <a:xfrm>
            <a:off x="7814621" y="3687944"/>
            <a:ext cx="936303" cy="1061482"/>
          </a:xfrm>
          <a:prstGeom prst="line">
            <a:avLst/>
          </a:prstGeom>
        </p:spPr>
        <p:style>
          <a:lnRef idx="1">
            <a:schemeClr val="accent6"/>
          </a:lnRef>
          <a:fillRef idx="0">
            <a:schemeClr val="accent6"/>
          </a:fillRef>
          <a:effectRef idx="0">
            <a:schemeClr val="accent6"/>
          </a:effectRef>
          <a:fontRef idx="minor">
            <a:schemeClr val="tx1"/>
          </a:fontRef>
        </p:style>
      </p:cxnSp>
      <p:pic>
        <p:nvPicPr>
          <p:cNvPr id="47" name="Imagen 46" descr="Recorte de pantalla">
            <a:extLst>
              <a:ext uri="{FF2B5EF4-FFF2-40B4-BE49-F238E27FC236}">
                <a16:creationId xmlns:a16="http://schemas.microsoft.com/office/drawing/2014/main" id="{A2903C16-F3CA-4400-93C7-FF6E2C024849}"/>
              </a:ext>
            </a:extLst>
          </p:cNvPr>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l="39775" t="2558" r="2285" b="8284"/>
          <a:stretch/>
        </p:blipFill>
        <p:spPr bwMode="auto">
          <a:xfrm>
            <a:off x="8514774" y="1038269"/>
            <a:ext cx="3024336" cy="2781477"/>
          </a:xfrm>
          <a:prstGeom prst="rect">
            <a:avLst/>
          </a:prstGeom>
          <a:ln>
            <a:noFill/>
          </a:ln>
          <a:extLst>
            <a:ext uri="{53640926-AAD7-44D8-BBD7-CCE9431645EC}">
              <a14:shadowObscured xmlns:a14="http://schemas.microsoft.com/office/drawing/2010/main"/>
            </a:ext>
          </a:extLst>
        </p:spPr>
      </p:pic>
      <p:cxnSp>
        <p:nvCxnSpPr>
          <p:cNvPr id="10" name="Conector recto 9">
            <a:extLst>
              <a:ext uri="{FF2B5EF4-FFF2-40B4-BE49-F238E27FC236}">
                <a16:creationId xmlns:a16="http://schemas.microsoft.com/office/drawing/2014/main" id="{97C45DA5-7A92-4196-8D7B-C30381C8EAB5}"/>
              </a:ext>
            </a:extLst>
          </p:cNvPr>
          <p:cNvCxnSpPr>
            <a:cxnSpLocks/>
          </p:cNvCxnSpPr>
          <p:nvPr/>
        </p:nvCxnSpPr>
        <p:spPr>
          <a:xfrm>
            <a:off x="7829477" y="1079511"/>
            <a:ext cx="651985" cy="51268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id="{4F7F7B6F-DEBA-4937-9F6E-CE0780A7B644}"/>
              </a:ext>
            </a:extLst>
          </p:cNvPr>
          <p:cNvCxnSpPr>
            <a:cxnSpLocks/>
          </p:cNvCxnSpPr>
          <p:nvPr/>
        </p:nvCxnSpPr>
        <p:spPr>
          <a:xfrm>
            <a:off x="7829477" y="1071278"/>
            <a:ext cx="766755" cy="209796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CD554D88-20DF-49A9-82DC-60DAACDFBDB0}"/>
              </a:ext>
            </a:extLst>
          </p:cNvPr>
          <p:cNvCxnSpPr>
            <a:cxnSpLocks/>
          </p:cNvCxnSpPr>
          <p:nvPr/>
        </p:nvCxnSpPr>
        <p:spPr>
          <a:xfrm>
            <a:off x="7787837" y="1862085"/>
            <a:ext cx="717529" cy="150143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Conector recto 54">
            <a:extLst>
              <a:ext uri="{FF2B5EF4-FFF2-40B4-BE49-F238E27FC236}">
                <a16:creationId xmlns:a16="http://schemas.microsoft.com/office/drawing/2014/main" id="{BB0F0CA5-0559-4E50-B333-E5F932F7ADD0}"/>
              </a:ext>
            </a:extLst>
          </p:cNvPr>
          <p:cNvCxnSpPr>
            <a:cxnSpLocks/>
          </p:cNvCxnSpPr>
          <p:nvPr/>
        </p:nvCxnSpPr>
        <p:spPr>
          <a:xfrm>
            <a:off x="7814621" y="1862085"/>
            <a:ext cx="632773" cy="189624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Conector recto 59">
            <a:extLst>
              <a:ext uri="{FF2B5EF4-FFF2-40B4-BE49-F238E27FC236}">
                <a16:creationId xmlns:a16="http://schemas.microsoft.com/office/drawing/2014/main" id="{2050E833-F855-4323-AAE0-378473247343}"/>
              </a:ext>
            </a:extLst>
          </p:cNvPr>
          <p:cNvCxnSpPr>
            <a:cxnSpLocks/>
          </p:cNvCxnSpPr>
          <p:nvPr/>
        </p:nvCxnSpPr>
        <p:spPr>
          <a:xfrm>
            <a:off x="7829477" y="1071278"/>
            <a:ext cx="675889" cy="18439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8" name="Forma libre: forma 47">
            <a:extLst>
              <a:ext uri="{FF2B5EF4-FFF2-40B4-BE49-F238E27FC236}">
                <a16:creationId xmlns:a16="http://schemas.microsoft.com/office/drawing/2014/main" id="{EF84DE3A-88D4-49A9-BBE4-7F8A45133914}"/>
              </a:ext>
            </a:extLst>
          </p:cNvPr>
          <p:cNvSpPr/>
          <p:nvPr/>
        </p:nvSpPr>
        <p:spPr>
          <a:xfrm>
            <a:off x="8447394" y="123736"/>
            <a:ext cx="2215630" cy="490372"/>
          </a:xfrm>
          <a:custGeom>
            <a:avLst/>
            <a:gdLst>
              <a:gd name="connsiteX0" fmla="*/ 0 w 980744"/>
              <a:gd name="connsiteY0" fmla="*/ 49037 h 490372"/>
              <a:gd name="connsiteX1" fmla="*/ 49037 w 980744"/>
              <a:gd name="connsiteY1" fmla="*/ 0 h 490372"/>
              <a:gd name="connsiteX2" fmla="*/ 931707 w 980744"/>
              <a:gd name="connsiteY2" fmla="*/ 0 h 490372"/>
              <a:gd name="connsiteX3" fmla="*/ 980744 w 980744"/>
              <a:gd name="connsiteY3" fmla="*/ 49037 h 490372"/>
              <a:gd name="connsiteX4" fmla="*/ 980744 w 980744"/>
              <a:gd name="connsiteY4" fmla="*/ 441335 h 490372"/>
              <a:gd name="connsiteX5" fmla="*/ 931707 w 980744"/>
              <a:gd name="connsiteY5" fmla="*/ 490372 h 490372"/>
              <a:gd name="connsiteX6" fmla="*/ 49037 w 980744"/>
              <a:gd name="connsiteY6" fmla="*/ 490372 h 490372"/>
              <a:gd name="connsiteX7" fmla="*/ 0 w 980744"/>
              <a:gd name="connsiteY7" fmla="*/ 441335 h 490372"/>
              <a:gd name="connsiteX8" fmla="*/ 0 w 980744"/>
              <a:gd name="connsiteY8" fmla="*/ 49037 h 49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744" h="490372">
                <a:moveTo>
                  <a:pt x="0" y="49037"/>
                </a:moveTo>
                <a:cubicBezTo>
                  <a:pt x="0" y="21955"/>
                  <a:pt x="21955" y="0"/>
                  <a:pt x="49037" y="0"/>
                </a:cubicBezTo>
                <a:lnTo>
                  <a:pt x="931707" y="0"/>
                </a:lnTo>
                <a:cubicBezTo>
                  <a:pt x="958789" y="0"/>
                  <a:pt x="980744" y="21955"/>
                  <a:pt x="980744" y="49037"/>
                </a:cubicBezTo>
                <a:lnTo>
                  <a:pt x="980744" y="441335"/>
                </a:lnTo>
                <a:cubicBezTo>
                  <a:pt x="980744" y="468417"/>
                  <a:pt x="958789" y="490372"/>
                  <a:pt x="931707" y="490372"/>
                </a:cubicBezTo>
                <a:lnTo>
                  <a:pt x="49037" y="490372"/>
                </a:lnTo>
                <a:cubicBezTo>
                  <a:pt x="21955" y="490372"/>
                  <a:pt x="0" y="468417"/>
                  <a:pt x="0" y="441335"/>
                </a:cubicBezTo>
                <a:lnTo>
                  <a:pt x="0" y="49037"/>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0713" tIns="20713" rIns="20713" bIns="20713" numCol="1" spcCol="1270" anchor="ctr" anchorCtr="0">
            <a:noAutofit/>
          </a:bodyPr>
          <a:lstStyle/>
          <a:p>
            <a:pPr algn="ctr" defTabSz="444500">
              <a:lnSpc>
                <a:spcPct val="90000"/>
              </a:lnSpc>
              <a:spcBef>
                <a:spcPct val="0"/>
              </a:spcBef>
              <a:spcAft>
                <a:spcPct val="35000"/>
              </a:spcAft>
            </a:pPr>
            <a:r>
              <a:rPr lang="es-ES" sz="1200" dirty="0">
                <a:solidFill>
                  <a:schemeClr val="tx1"/>
                </a:solidFill>
              </a:rPr>
              <a:t>Pobreza por ingresos</a:t>
            </a:r>
          </a:p>
          <a:p>
            <a:pPr algn="ctr" defTabSz="444500">
              <a:lnSpc>
                <a:spcPct val="90000"/>
              </a:lnSpc>
              <a:spcBef>
                <a:spcPct val="0"/>
              </a:spcBef>
              <a:spcAft>
                <a:spcPct val="35000"/>
              </a:spcAft>
            </a:pPr>
            <a:r>
              <a:rPr lang="es-ES" sz="1200" dirty="0">
                <a:solidFill>
                  <a:schemeClr val="tx1"/>
                </a:solidFill>
              </a:rPr>
              <a:t>Pobreza Multidimensional</a:t>
            </a:r>
          </a:p>
        </p:txBody>
      </p:sp>
      <p:sp>
        <p:nvSpPr>
          <p:cNvPr id="49" name="Forma libre: forma 48">
            <a:extLst>
              <a:ext uri="{FF2B5EF4-FFF2-40B4-BE49-F238E27FC236}">
                <a16:creationId xmlns:a16="http://schemas.microsoft.com/office/drawing/2014/main" id="{11DCC565-71FF-440C-B87A-C8C475303561}"/>
              </a:ext>
            </a:extLst>
          </p:cNvPr>
          <p:cNvSpPr/>
          <p:nvPr/>
        </p:nvSpPr>
        <p:spPr>
          <a:xfrm>
            <a:off x="10766203" y="61966"/>
            <a:ext cx="1425797" cy="943294"/>
          </a:xfrm>
          <a:custGeom>
            <a:avLst/>
            <a:gdLst>
              <a:gd name="connsiteX0" fmla="*/ 0 w 980744"/>
              <a:gd name="connsiteY0" fmla="*/ 49037 h 490372"/>
              <a:gd name="connsiteX1" fmla="*/ 49037 w 980744"/>
              <a:gd name="connsiteY1" fmla="*/ 0 h 490372"/>
              <a:gd name="connsiteX2" fmla="*/ 931707 w 980744"/>
              <a:gd name="connsiteY2" fmla="*/ 0 h 490372"/>
              <a:gd name="connsiteX3" fmla="*/ 980744 w 980744"/>
              <a:gd name="connsiteY3" fmla="*/ 49037 h 490372"/>
              <a:gd name="connsiteX4" fmla="*/ 980744 w 980744"/>
              <a:gd name="connsiteY4" fmla="*/ 441335 h 490372"/>
              <a:gd name="connsiteX5" fmla="*/ 931707 w 980744"/>
              <a:gd name="connsiteY5" fmla="*/ 490372 h 490372"/>
              <a:gd name="connsiteX6" fmla="*/ 49037 w 980744"/>
              <a:gd name="connsiteY6" fmla="*/ 490372 h 490372"/>
              <a:gd name="connsiteX7" fmla="*/ 0 w 980744"/>
              <a:gd name="connsiteY7" fmla="*/ 441335 h 490372"/>
              <a:gd name="connsiteX8" fmla="*/ 0 w 980744"/>
              <a:gd name="connsiteY8" fmla="*/ 49037 h 49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744" h="490372">
                <a:moveTo>
                  <a:pt x="0" y="49037"/>
                </a:moveTo>
                <a:cubicBezTo>
                  <a:pt x="0" y="21955"/>
                  <a:pt x="21955" y="0"/>
                  <a:pt x="49037" y="0"/>
                </a:cubicBezTo>
                <a:lnTo>
                  <a:pt x="931707" y="0"/>
                </a:lnTo>
                <a:cubicBezTo>
                  <a:pt x="958789" y="0"/>
                  <a:pt x="980744" y="21955"/>
                  <a:pt x="980744" y="49037"/>
                </a:cubicBezTo>
                <a:lnTo>
                  <a:pt x="980744" y="441335"/>
                </a:lnTo>
                <a:cubicBezTo>
                  <a:pt x="980744" y="468417"/>
                  <a:pt x="958789" y="490372"/>
                  <a:pt x="931707" y="490372"/>
                </a:cubicBezTo>
                <a:lnTo>
                  <a:pt x="49037" y="490372"/>
                </a:lnTo>
                <a:cubicBezTo>
                  <a:pt x="21955" y="490372"/>
                  <a:pt x="0" y="468417"/>
                  <a:pt x="0" y="441335"/>
                </a:cubicBezTo>
                <a:lnTo>
                  <a:pt x="0" y="49037"/>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0713" tIns="20713" rIns="20713" bIns="20713" numCol="1" spcCol="1270" anchor="ctr" anchorCtr="0">
            <a:noAutofit/>
          </a:bodyPr>
          <a:lstStyle/>
          <a:p>
            <a:pPr algn="ctr" defTabSz="444500">
              <a:lnSpc>
                <a:spcPct val="90000"/>
              </a:lnSpc>
              <a:spcBef>
                <a:spcPct val="0"/>
              </a:spcBef>
              <a:spcAft>
                <a:spcPct val="35000"/>
              </a:spcAft>
            </a:pPr>
            <a:r>
              <a:rPr lang="es-ES" sz="1200" dirty="0">
                <a:solidFill>
                  <a:schemeClr val="tx1"/>
                </a:solidFill>
              </a:rPr>
              <a:t>Educación; trabajo y seguridad social; salud agua y alimentación; vivienda y ambiente sano</a:t>
            </a:r>
          </a:p>
        </p:txBody>
      </p:sp>
      <p:cxnSp>
        <p:nvCxnSpPr>
          <p:cNvPr id="57" name="Conector recto 56">
            <a:extLst>
              <a:ext uri="{FF2B5EF4-FFF2-40B4-BE49-F238E27FC236}">
                <a16:creationId xmlns:a16="http://schemas.microsoft.com/office/drawing/2014/main" id="{3A454D40-29BE-4B8A-87F7-FFC599152DFF}"/>
              </a:ext>
            </a:extLst>
          </p:cNvPr>
          <p:cNvCxnSpPr>
            <a:cxnSpLocks/>
          </p:cNvCxnSpPr>
          <p:nvPr/>
        </p:nvCxnSpPr>
        <p:spPr>
          <a:xfrm flipV="1">
            <a:off x="7829477" y="422364"/>
            <a:ext cx="617917" cy="320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1" name="Conector recto 60">
            <a:extLst>
              <a:ext uri="{FF2B5EF4-FFF2-40B4-BE49-F238E27FC236}">
                <a16:creationId xmlns:a16="http://schemas.microsoft.com/office/drawing/2014/main" id="{FB424937-A76A-490E-891B-67E645F15EEA}"/>
              </a:ext>
            </a:extLst>
          </p:cNvPr>
          <p:cNvCxnSpPr>
            <a:cxnSpLocks/>
          </p:cNvCxnSpPr>
          <p:nvPr/>
        </p:nvCxnSpPr>
        <p:spPr>
          <a:xfrm flipV="1">
            <a:off x="10667670" y="368922"/>
            <a:ext cx="107941" cy="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6856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500"/>
                                        <p:tgtEl>
                                          <p:spTgt spid="8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500"/>
                                        <p:tgtEl>
                                          <p:spTgt spid="8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fade">
                                      <p:cBhvr>
                                        <p:cTn id="31" dur="500"/>
                                        <p:tgtEl>
                                          <p:spTgt spid="8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500"/>
                                        <p:tgtEl>
                                          <p:spTgt spid="8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500"/>
                                        <p:tgtEl>
                                          <p:spTgt spid="8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fade">
                                      <p:cBhvr>
                                        <p:cTn id="47" dur="500"/>
                                        <p:tgtEl>
                                          <p:spTgt spid="8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fade">
                                      <p:cBhvr>
                                        <p:cTn id="51" dur="500"/>
                                        <p:tgtEl>
                                          <p:spTgt spid="86"/>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fade">
                                      <p:cBhvr>
                                        <p:cTn id="55" dur="500"/>
                                        <p:tgtEl>
                                          <p:spTgt spid="8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87"/>
                                        </p:tgtEl>
                                        <p:attrNameLst>
                                          <p:attrName>style.visibility</p:attrName>
                                        </p:attrNameLst>
                                      </p:cBhvr>
                                      <p:to>
                                        <p:strVal val="visible"/>
                                      </p:to>
                                    </p:set>
                                    <p:animEffect transition="in" filter="fade">
                                      <p:cBhvr>
                                        <p:cTn id="59" dur="500"/>
                                        <p:tgtEl>
                                          <p:spTgt spid="87"/>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500"/>
                                        <p:tgtEl>
                                          <p:spTgt spid="89"/>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fade">
                                      <p:cBhvr>
                                        <p:cTn id="67" dur="500"/>
                                        <p:tgtEl>
                                          <p:spTgt spid="90"/>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fade">
                                      <p:cBhvr>
                                        <p:cTn id="71" dur="100"/>
                                        <p:tgtEl>
                                          <p:spTgt spid="91"/>
                                        </p:tgtEl>
                                      </p:cBhvr>
                                    </p:animEffect>
                                  </p:childTnLst>
                                </p:cTn>
                              </p:par>
                            </p:childTnLst>
                          </p:cTn>
                        </p:par>
                        <p:par>
                          <p:cTn id="72" fill="hold">
                            <p:stCondLst>
                              <p:cond delay="8100"/>
                            </p:stCondLst>
                            <p:childTnLst>
                              <p:par>
                                <p:cTn id="73" presetID="10" presetClass="entr" presetSubtype="0" fill="hold" grpId="0" nodeType="afterEffect">
                                  <p:stCondLst>
                                    <p:cond delay="0"/>
                                  </p:stCondLst>
                                  <p:childTnLst>
                                    <p:set>
                                      <p:cBhvr>
                                        <p:cTn id="74" dur="1" fill="hold">
                                          <p:stCondLst>
                                            <p:cond delay="0"/>
                                          </p:stCondLst>
                                        </p:cTn>
                                        <p:tgtEl>
                                          <p:spTgt spid="92"/>
                                        </p:tgtEl>
                                        <p:attrNameLst>
                                          <p:attrName>style.visibility</p:attrName>
                                        </p:attrNameLst>
                                      </p:cBhvr>
                                      <p:to>
                                        <p:strVal val="visible"/>
                                      </p:to>
                                    </p:set>
                                    <p:animEffect transition="in" filter="fade">
                                      <p:cBhvr>
                                        <p:cTn id="75" dur="500"/>
                                        <p:tgtEl>
                                          <p:spTgt spid="92"/>
                                        </p:tgtEl>
                                      </p:cBhvr>
                                    </p:animEffect>
                                  </p:childTnLst>
                                </p:cTn>
                              </p:par>
                            </p:childTnLst>
                          </p:cTn>
                        </p:par>
                        <p:par>
                          <p:cTn id="76" fill="hold">
                            <p:stCondLst>
                              <p:cond delay="8600"/>
                            </p:stCondLst>
                            <p:childTnLst>
                              <p:par>
                                <p:cTn id="77" presetID="10" presetClass="entr" presetSubtype="0" fill="hold" grpId="0" nodeType="afterEffect">
                                  <p:stCondLst>
                                    <p:cond delay="0"/>
                                  </p:stCondLst>
                                  <p:childTnLst>
                                    <p:set>
                                      <p:cBhvr>
                                        <p:cTn id="78" dur="1" fill="hold">
                                          <p:stCondLst>
                                            <p:cond delay="0"/>
                                          </p:stCondLst>
                                        </p:cTn>
                                        <p:tgtEl>
                                          <p:spTgt spid="93"/>
                                        </p:tgtEl>
                                        <p:attrNameLst>
                                          <p:attrName>style.visibility</p:attrName>
                                        </p:attrNameLst>
                                      </p:cBhvr>
                                      <p:to>
                                        <p:strVal val="visible"/>
                                      </p:to>
                                    </p:set>
                                    <p:animEffect transition="in" filter="fade">
                                      <p:cBhvr>
                                        <p:cTn id="79" dur="500"/>
                                        <p:tgtEl>
                                          <p:spTgt spid="93"/>
                                        </p:tgtEl>
                                      </p:cBhvr>
                                    </p:animEffect>
                                  </p:childTnLst>
                                </p:cTn>
                              </p:par>
                              <p:par>
                                <p:cTn id="80" presetID="10" presetClass="entr" presetSubtype="0" fill="hold" nodeType="with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fade">
                                      <p:cBhvr>
                                        <p:cTn id="82" dur="500"/>
                                        <p:tgtEl>
                                          <p:spTgt spid="60"/>
                                        </p:tgtEl>
                                      </p:cBhvr>
                                    </p:animEffect>
                                  </p:childTnLst>
                                </p:cTn>
                              </p:par>
                              <p:par>
                                <p:cTn id="83" presetID="10" presetClass="entr" presetSubtype="0" fill="hold" nodeType="with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cTn>
                              </p:par>
                              <p:par>
                                <p:cTn id="86" presetID="10" presetClass="entr" presetSubtype="0" fill="hold"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500"/>
                                        <p:tgtEl>
                                          <p:spTgt spid="51"/>
                                        </p:tgtEl>
                                      </p:cBhvr>
                                    </p:animEffect>
                                  </p:childTnLst>
                                </p:cTn>
                              </p:par>
                              <p:par>
                                <p:cTn id="89" presetID="10" presetClass="entr" presetSubtype="0" fill="hold"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500"/>
                                        <p:tgtEl>
                                          <p:spTgt spid="54"/>
                                        </p:tgtEl>
                                      </p:cBhvr>
                                    </p:animEffect>
                                  </p:childTnLst>
                                </p:cTn>
                              </p:par>
                              <p:par>
                                <p:cTn id="92" presetID="10" presetClass="entr" presetSubtype="0" fill="hold" nodeType="with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fade">
                                      <p:cBhvr>
                                        <p:cTn id="94" dur="500"/>
                                        <p:tgtEl>
                                          <p:spTgt spid="55"/>
                                        </p:tgtEl>
                                      </p:cBhvr>
                                    </p:animEffect>
                                  </p:childTnLst>
                                </p:cTn>
                              </p:par>
                            </p:childTnLst>
                          </p:cTn>
                        </p:par>
                        <p:par>
                          <p:cTn id="95" fill="hold">
                            <p:stCondLst>
                              <p:cond delay="9100"/>
                            </p:stCondLst>
                            <p:childTnLst>
                              <p:par>
                                <p:cTn id="96" presetID="10" presetClass="entr" presetSubtype="0" fill="hold" nodeType="after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fade">
                                      <p:cBhvr>
                                        <p:cTn id="98" dur="500"/>
                                        <p:tgtEl>
                                          <p:spTgt spid="4"/>
                                        </p:tgtEl>
                                      </p:cBhvr>
                                    </p:animEffect>
                                  </p:childTnLst>
                                </p:cTn>
                              </p:par>
                              <p:par>
                                <p:cTn id="99" presetID="10" presetClass="entr" presetSubtype="0" fill="hold" nodeType="withEffect">
                                  <p:stCondLst>
                                    <p:cond delay="0"/>
                                  </p:stCondLst>
                                  <p:childTnLst>
                                    <p:set>
                                      <p:cBhvr>
                                        <p:cTn id="100" dur="1" fill="hold">
                                          <p:stCondLst>
                                            <p:cond delay="0"/>
                                          </p:stCondLst>
                                        </p:cTn>
                                        <p:tgtEl>
                                          <p:spTgt spid="6"/>
                                        </p:tgtEl>
                                        <p:attrNameLst>
                                          <p:attrName>style.visibility</p:attrName>
                                        </p:attrNameLst>
                                      </p:cBhvr>
                                      <p:to>
                                        <p:strVal val="visible"/>
                                      </p:to>
                                    </p:set>
                                    <p:animEffect transition="in" filter="fade">
                                      <p:cBhvr>
                                        <p:cTn id="101" dur="500"/>
                                        <p:tgtEl>
                                          <p:spTgt spid="6"/>
                                        </p:tgtEl>
                                      </p:cBhvr>
                                    </p:animEffect>
                                  </p:childTnLst>
                                </p:cTn>
                              </p:par>
                            </p:childTnLst>
                          </p:cTn>
                        </p:par>
                        <p:par>
                          <p:cTn id="102" fill="hold">
                            <p:stCondLst>
                              <p:cond delay="9600"/>
                            </p:stCondLst>
                            <p:childTnLst>
                              <p:par>
                                <p:cTn id="103" presetID="10" presetClass="entr" presetSubtype="0" fill="hold" nodeType="after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fade">
                                      <p:cBhvr>
                                        <p:cTn id="105" dur="500"/>
                                        <p:tgtEl>
                                          <p:spTgt spid="47"/>
                                        </p:tgtEl>
                                      </p:cBhvr>
                                    </p:animEffect>
                                  </p:childTnLst>
                                </p:cTn>
                              </p:par>
                            </p:childTnLst>
                          </p:cTn>
                        </p:par>
                        <p:par>
                          <p:cTn id="106" fill="hold">
                            <p:stCondLst>
                              <p:cond delay="10100"/>
                            </p:stCondLst>
                            <p:childTnLst>
                              <p:par>
                                <p:cTn id="107" presetID="10" presetClass="entr" presetSubtype="0" fill="hold" grpId="0" nodeType="afterEffect">
                                  <p:stCondLst>
                                    <p:cond delay="0"/>
                                  </p:stCondLst>
                                  <p:childTnLst>
                                    <p:set>
                                      <p:cBhvr>
                                        <p:cTn id="108" dur="1" fill="hold">
                                          <p:stCondLst>
                                            <p:cond delay="0"/>
                                          </p:stCondLst>
                                        </p:cTn>
                                        <p:tgtEl>
                                          <p:spTgt spid="97"/>
                                        </p:tgtEl>
                                        <p:attrNameLst>
                                          <p:attrName>style.visibility</p:attrName>
                                        </p:attrNameLst>
                                      </p:cBhvr>
                                      <p:to>
                                        <p:strVal val="visible"/>
                                      </p:to>
                                    </p:set>
                                    <p:animEffect transition="in" filter="fade">
                                      <p:cBhvr>
                                        <p:cTn id="109" dur="500"/>
                                        <p:tgtEl>
                                          <p:spTgt spid="97"/>
                                        </p:tgtEl>
                                      </p:cBhvr>
                                    </p:animEffect>
                                  </p:childTnLst>
                                </p:cTn>
                              </p:par>
                            </p:childTnLst>
                          </p:cTn>
                        </p:par>
                        <p:par>
                          <p:cTn id="110" fill="hold">
                            <p:stCondLst>
                              <p:cond delay="10600"/>
                            </p:stCondLst>
                            <p:childTnLst>
                              <p:par>
                                <p:cTn id="111" presetID="10" presetClass="entr" presetSubtype="0" fill="hold" grpId="0" nodeType="afterEffect">
                                  <p:stCondLst>
                                    <p:cond delay="0"/>
                                  </p:stCondLst>
                                  <p:childTnLst>
                                    <p:set>
                                      <p:cBhvr>
                                        <p:cTn id="112" dur="1" fill="hold">
                                          <p:stCondLst>
                                            <p:cond delay="0"/>
                                          </p:stCondLst>
                                        </p:cTn>
                                        <p:tgtEl>
                                          <p:spTgt spid="98"/>
                                        </p:tgtEl>
                                        <p:attrNameLst>
                                          <p:attrName>style.visibility</p:attrName>
                                        </p:attrNameLst>
                                      </p:cBhvr>
                                      <p:to>
                                        <p:strVal val="visible"/>
                                      </p:to>
                                    </p:set>
                                    <p:animEffect transition="in" filter="fade">
                                      <p:cBhvr>
                                        <p:cTn id="113" dur="500"/>
                                        <p:tgtEl>
                                          <p:spTgt spid="98"/>
                                        </p:tgtEl>
                                      </p:cBhvr>
                                    </p:animEffect>
                                  </p:childTnLst>
                                </p:cTn>
                              </p:par>
                            </p:childTnLst>
                          </p:cTn>
                        </p:par>
                        <p:par>
                          <p:cTn id="114" fill="hold">
                            <p:stCondLst>
                              <p:cond delay="11100"/>
                            </p:stCondLst>
                            <p:childTnLst>
                              <p:par>
                                <p:cTn id="115" presetID="10" presetClass="entr" presetSubtype="0" fill="hold" grpId="0" nodeType="after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500"/>
                                        <p:tgtEl>
                                          <p:spTgt spid="48"/>
                                        </p:tgtEl>
                                      </p:cBhvr>
                                    </p:animEffect>
                                  </p:childTnLst>
                                </p:cTn>
                              </p:par>
                            </p:childTnLst>
                          </p:cTn>
                        </p:par>
                        <p:par>
                          <p:cTn id="118" fill="hold">
                            <p:stCondLst>
                              <p:cond delay="11600"/>
                            </p:stCondLst>
                            <p:childTnLst>
                              <p:par>
                                <p:cTn id="119" presetID="10"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500"/>
                                        <p:tgtEl>
                                          <p:spTgt spid="49"/>
                                        </p:tgtEl>
                                      </p:cBhvr>
                                    </p:animEffect>
                                  </p:childTnLst>
                                </p:cTn>
                              </p:par>
                              <p:par>
                                <p:cTn id="122" presetID="10" presetClass="entr" presetSubtype="0" fill="hold"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fade">
                                      <p:cBhvr>
                                        <p:cTn id="124" dur="500"/>
                                        <p:tgtEl>
                                          <p:spTgt spid="57"/>
                                        </p:tgtEl>
                                      </p:cBhvr>
                                    </p:animEffect>
                                  </p:childTnLst>
                                </p:cTn>
                              </p:par>
                              <p:par>
                                <p:cTn id="125" presetID="10" presetClass="entr" presetSubtype="0" fill="hold" nodeType="withEffect">
                                  <p:stCondLst>
                                    <p:cond delay="0"/>
                                  </p:stCondLst>
                                  <p:childTnLst>
                                    <p:set>
                                      <p:cBhvr>
                                        <p:cTn id="126" dur="1" fill="hold">
                                          <p:stCondLst>
                                            <p:cond delay="0"/>
                                          </p:stCondLst>
                                        </p:cTn>
                                        <p:tgtEl>
                                          <p:spTgt spid="61"/>
                                        </p:tgtEl>
                                        <p:attrNameLst>
                                          <p:attrName>style.visibility</p:attrName>
                                        </p:attrNameLst>
                                      </p:cBhvr>
                                      <p:to>
                                        <p:strVal val="visible"/>
                                      </p:to>
                                    </p:set>
                                    <p:animEffect transition="in" filter="fade">
                                      <p:cBhvr>
                                        <p:cTn id="12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7" grpId="0" animBg="1"/>
      <p:bldP spid="98" grpId="0" animBg="1"/>
      <p:bldP spid="48" grpId="0" animBg="1"/>
      <p:bldP spid="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1030"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escarga">
            <a:extLst>
              <a:ext uri="{FF2B5EF4-FFF2-40B4-BE49-F238E27FC236}">
                <a16:creationId xmlns:a16="http://schemas.microsoft.com/office/drawing/2014/main" id="{079D0BFF-8024-4719-AB86-8C6A7473A3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9501"/>
            <a:ext cx="12192000" cy="5832648"/>
          </a:xfrm>
          <a:prstGeom prst="rect">
            <a:avLst/>
          </a:prstGeom>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F1C2156-3EA4-4C96-A44B-1ECACD49814F}"/>
              </a:ext>
            </a:extLst>
          </p:cNvPr>
          <p:cNvSpPr txBox="1">
            <a:spLocks/>
          </p:cNvSpPr>
          <p:nvPr/>
        </p:nvSpPr>
        <p:spPr>
          <a:xfrm>
            <a:off x="4151784" y="1844824"/>
            <a:ext cx="6048672" cy="2664296"/>
          </a:xfrm>
          <a:prstGeom prst="rect">
            <a:avLst/>
          </a:prstGeom>
          <a:ln>
            <a:solidFill>
              <a:schemeClr val="bg1"/>
            </a:solidFill>
          </a:ln>
        </p:spPr>
        <p:txBody>
          <a:bodyP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pPr algn="l"/>
            <a:r>
              <a:rPr lang="en-US" sz="2800" dirty="0">
                <a:solidFill>
                  <a:srgbClr val="0070C0"/>
                </a:solidFill>
                <a:latin typeface="Broadway" panose="04040905080B02020502" pitchFamily="82" charset="0"/>
              </a:rPr>
              <a:t>CAPITULO </a:t>
            </a:r>
            <a:r>
              <a:rPr lang="en-US" sz="2800" dirty="0" err="1">
                <a:solidFill>
                  <a:srgbClr val="0070C0"/>
                </a:solidFill>
                <a:latin typeface="Broadway" panose="04040905080B02020502" pitchFamily="82" charset="0"/>
              </a:rPr>
              <a:t>iiI</a:t>
            </a:r>
            <a:r>
              <a:rPr lang="en-US" sz="2800" dirty="0">
                <a:solidFill>
                  <a:srgbClr val="0070C0"/>
                </a:solidFill>
                <a:latin typeface="Broadway" panose="04040905080B02020502" pitchFamily="82" charset="0"/>
              </a:rPr>
              <a:t>: </a:t>
            </a:r>
            <a:br>
              <a:rPr lang="en-US" sz="2800" dirty="0">
                <a:solidFill>
                  <a:srgbClr val="0070C0"/>
                </a:solidFill>
                <a:latin typeface="Broadway" panose="04040905080B02020502" pitchFamily="82" charset="0"/>
              </a:rPr>
            </a:br>
            <a:br>
              <a:rPr lang="en-US" sz="2800" dirty="0">
                <a:solidFill>
                  <a:srgbClr val="0070C0"/>
                </a:solidFill>
                <a:latin typeface="Broadway" panose="04040905080B02020502" pitchFamily="82" charset="0"/>
              </a:rPr>
            </a:br>
            <a:br>
              <a:rPr lang="en-US" sz="2800" dirty="0">
                <a:solidFill>
                  <a:srgbClr val="0070C0"/>
                </a:solidFill>
                <a:latin typeface="Broadway" panose="04040905080B02020502" pitchFamily="82" charset="0"/>
              </a:rPr>
            </a:br>
            <a:br>
              <a:rPr lang="en-US" sz="2800" dirty="0">
                <a:solidFill>
                  <a:srgbClr val="0070C0"/>
                </a:solidFill>
                <a:latin typeface="Broadway" panose="04040905080B02020502" pitchFamily="82" charset="0"/>
              </a:rPr>
            </a:br>
            <a:r>
              <a:rPr lang="en-US" sz="2800" dirty="0">
                <a:solidFill>
                  <a:srgbClr val="0070C0"/>
                </a:solidFill>
                <a:latin typeface="Broadway" panose="04040905080B02020502" pitchFamily="82" charset="0"/>
              </a:rPr>
              <a:t>MARCO </a:t>
            </a:r>
            <a:r>
              <a:rPr lang="es-419" sz="2800" dirty="0">
                <a:solidFill>
                  <a:srgbClr val="0070C0"/>
                </a:solidFill>
                <a:latin typeface="Broadway" panose="04040905080B02020502" pitchFamily="82" charset="0"/>
              </a:rPr>
              <a:t>metodológico</a:t>
            </a:r>
          </a:p>
        </p:txBody>
      </p:sp>
      <p:sp>
        <p:nvSpPr>
          <p:cNvPr id="5" name="Rectángulo 4">
            <a:extLst>
              <a:ext uri="{FF2B5EF4-FFF2-40B4-BE49-F238E27FC236}">
                <a16:creationId xmlns:a16="http://schemas.microsoft.com/office/drawing/2014/main" id="{841E20A9-4978-4B7F-BDAA-C7C8AD859C73}"/>
              </a:ext>
            </a:extLst>
          </p:cNvPr>
          <p:cNvSpPr/>
          <p:nvPr/>
        </p:nvSpPr>
        <p:spPr>
          <a:xfrm>
            <a:off x="-656" y="11"/>
            <a:ext cx="12197319" cy="535851"/>
          </a:xfrm>
          <a:prstGeom prst="rect">
            <a:avLst/>
          </a:prstGeom>
          <a:pattFill prst="trellis">
            <a:fgClr>
              <a:srgbClr val="0070C0"/>
            </a:fgClr>
            <a:bgClr>
              <a:schemeClr val="bg1"/>
            </a:bgClr>
          </a:patt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6" name="Rectángulo 5">
            <a:extLst>
              <a:ext uri="{FF2B5EF4-FFF2-40B4-BE49-F238E27FC236}">
                <a16:creationId xmlns:a16="http://schemas.microsoft.com/office/drawing/2014/main" id="{B7236179-D65E-43AE-B835-A4EB7F1C3EA6}"/>
              </a:ext>
            </a:extLst>
          </p:cNvPr>
          <p:cNvSpPr/>
          <p:nvPr/>
        </p:nvSpPr>
        <p:spPr>
          <a:xfrm>
            <a:off x="7796" y="6322160"/>
            <a:ext cx="12197319" cy="535851"/>
          </a:xfrm>
          <a:prstGeom prst="rect">
            <a:avLst/>
          </a:prstGeom>
          <a:pattFill prst="trellis">
            <a:fgClr>
              <a:srgbClr val="0070C0"/>
            </a:fgClr>
            <a:bgClr>
              <a:schemeClr val="bg1"/>
            </a:bgClr>
          </a:patt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23255175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1030"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23592" y="30088"/>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4">
            <a:extLst>
              <a:ext uri="{FF2B5EF4-FFF2-40B4-BE49-F238E27FC236}">
                <a16:creationId xmlns:a16="http://schemas.microsoft.com/office/drawing/2014/main" id="{F70BA52C-3034-4774-888D-B2ED177AB2A9}"/>
              </a:ext>
            </a:extLst>
          </p:cNvPr>
          <p:cNvSpPr/>
          <p:nvPr/>
        </p:nvSpPr>
        <p:spPr>
          <a:xfrm>
            <a:off x="-3605139" y="1086325"/>
            <a:ext cx="3161750" cy="1008112"/>
          </a:xfrm>
          <a:custGeom>
            <a:avLst/>
            <a:gdLst>
              <a:gd name="connsiteX0" fmla="*/ 0 w 3528392"/>
              <a:gd name="connsiteY0" fmla="*/ 0 h 1008112"/>
              <a:gd name="connsiteX1" fmla="*/ 3528392 w 3528392"/>
              <a:gd name="connsiteY1" fmla="*/ 0 h 1008112"/>
              <a:gd name="connsiteX2" fmla="*/ 3528392 w 3528392"/>
              <a:gd name="connsiteY2" fmla="*/ 1008112 h 1008112"/>
              <a:gd name="connsiteX3" fmla="*/ 0 w 3528392"/>
              <a:gd name="connsiteY3" fmla="*/ 1008112 h 1008112"/>
              <a:gd name="connsiteX4" fmla="*/ 0 w 3528392"/>
              <a:gd name="connsiteY4" fmla="*/ 0 h 1008112"/>
              <a:gd name="connsiteX0" fmla="*/ 0 w 3528392"/>
              <a:gd name="connsiteY0" fmla="*/ 14515 h 1008112"/>
              <a:gd name="connsiteX1" fmla="*/ 3528392 w 3528392"/>
              <a:gd name="connsiteY1" fmla="*/ 0 h 1008112"/>
              <a:gd name="connsiteX2" fmla="*/ 3528392 w 3528392"/>
              <a:gd name="connsiteY2" fmla="*/ 1008112 h 1008112"/>
              <a:gd name="connsiteX3" fmla="*/ 0 w 3528392"/>
              <a:gd name="connsiteY3" fmla="*/ 1008112 h 1008112"/>
              <a:gd name="connsiteX4" fmla="*/ 0 w 3528392"/>
              <a:gd name="connsiteY4" fmla="*/ 14515 h 100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392" h="1008112">
                <a:moveTo>
                  <a:pt x="0" y="14515"/>
                </a:moveTo>
                <a:lnTo>
                  <a:pt x="3528392" y="0"/>
                </a:lnTo>
                <a:lnTo>
                  <a:pt x="3528392" y="1008112"/>
                </a:lnTo>
                <a:lnTo>
                  <a:pt x="0" y="1008112"/>
                </a:lnTo>
                <a:lnTo>
                  <a:pt x="0" y="14515"/>
                </a:lnTo>
                <a:close/>
              </a:path>
            </a:pathLst>
          </a:custGeom>
        </p:spPr>
        <p:style>
          <a:lnRef idx="2">
            <a:schemeClr val="accent5"/>
          </a:lnRef>
          <a:fillRef idx="1">
            <a:schemeClr val="lt1"/>
          </a:fillRef>
          <a:effectRef idx="0">
            <a:schemeClr val="accent5"/>
          </a:effectRef>
          <a:fontRef idx="minor">
            <a:schemeClr val="dk1"/>
          </a:fontRef>
        </p:style>
        <p:txBody>
          <a:bodyPr rtlCol="0" anchor="ctr"/>
          <a:lstStyle/>
          <a:p>
            <a:pPr algn="ctr"/>
            <a:r>
              <a:rPr lang="es-419" sz="1400" dirty="0"/>
              <a:t>Mixto</a:t>
            </a:r>
          </a:p>
          <a:p>
            <a:pPr algn="ctr"/>
            <a:r>
              <a:rPr lang="es-419" sz="1400" dirty="0"/>
              <a:t>Cuantitativo y cualitativo</a:t>
            </a:r>
          </a:p>
        </p:txBody>
      </p:sp>
      <p:sp>
        <p:nvSpPr>
          <p:cNvPr id="4" name="Diagrama de flujo: datos almacenados 3">
            <a:extLst>
              <a:ext uri="{FF2B5EF4-FFF2-40B4-BE49-F238E27FC236}">
                <a16:creationId xmlns:a16="http://schemas.microsoft.com/office/drawing/2014/main" id="{28237063-A57A-42E5-9F67-BE5E5E134518}"/>
              </a:ext>
            </a:extLst>
          </p:cNvPr>
          <p:cNvSpPr/>
          <p:nvPr/>
        </p:nvSpPr>
        <p:spPr>
          <a:xfrm>
            <a:off x="1882339" y="1084761"/>
            <a:ext cx="3476228" cy="1008112"/>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t>Enfoque de investigación</a:t>
            </a:r>
          </a:p>
        </p:txBody>
      </p:sp>
      <p:sp>
        <p:nvSpPr>
          <p:cNvPr id="5" name="Rectángulo 4">
            <a:extLst>
              <a:ext uri="{FF2B5EF4-FFF2-40B4-BE49-F238E27FC236}">
                <a16:creationId xmlns:a16="http://schemas.microsoft.com/office/drawing/2014/main" id="{A9D7C9D1-7A8E-40CF-941A-B71D92227030}"/>
              </a:ext>
            </a:extLst>
          </p:cNvPr>
          <p:cNvSpPr/>
          <p:nvPr/>
        </p:nvSpPr>
        <p:spPr>
          <a:xfrm>
            <a:off x="-3605139" y="3104417"/>
            <a:ext cx="3161750" cy="574197"/>
          </a:xfrm>
          <a:custGeom>
            <a:avLst/>
            <a:gdLst>
              <a:gd name="connsiteX0" fmla="*/ 0 w 3528392"/>
              <a:gd name="connsiteY0" fmla="*/ 0 h 1008112"/>
              <a:gd name="connsiteX1" fmla="*/ 3528392 w 3528392"/>
              <a:gd name="connsiteY1" fmla="*/ 0 h 1008112"/>
              <a:gd name="connsiteX2" fmla="*/ 3528392 w 3528392"/>
              <a:gd name="connsiteY2" fmla="*/ 1008112 h 1008112"/>
              <a:gd name="connsiteX3" fmla="*/ 0 w 3528392"/>
              <a:gd name="connsiteY3" fmla="*/ 1008112 h 1008112"/>
              <a:gd name="connsiteX4" fmla="*/ 0 w 3528392"/>
              <a:gd name="connsiteY4" fmla="*/ 0 h 1008112"/>
              <a:gd name="connsiteX0" fmla="*/ 0 w 3528392"/>
              <a:gd name="connsiteY0" fmla="*/ 14515 h 1008112"/>
              <a:gd name="connsiteX1" fmla="*/ 3528392 w 3528392"/>
              <a:gd name="connsiteY1" fmla="*/ 0 h 1008112"/>
              <a:gd name="connsiteX2" fmla="*/ 3528392 w 3528392"/>
              <a:gd name="connsiteY2" fmla="*/ 1008112 h 1008112"/>
              <a:gd name="connsiteX3" fmla="*/ 0 w 3528392"/>
              <a:gd name="connsiteY3" fmla="*/ 1008112 h 1008112"/>
              <a:gd name="connsiteX4" fmla="*/ 0 w 3528392"/>
              <a:gd name="connsiteY4" fmla="*/ 14515 h 100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392" h="1008112">
                <a:moveTo>
                  <a:pt x="0" y="14515"/>
                </a:moveTo>
                <a:lnTo>
                  <a:pt x="3528392" y="0"/>
                </a:lnTo>
                <a:lnTo>
                  <a:pt x="3528392" y="1008112"/>
                </a:lnTo>
                <a:lnTo>
                  <a:pt x="0" y="1008112"/>
                </a:lnTo>
                <a:lnTo>
                  <a:pt x="0" y="14515"/>
                </a:lnTo>
                <a:close/>
              </a:path>
            </a:pathLst>
          </a:custGeom>
        </p:spPr>
        <p:style>
          <a:lnRef idx="2">
            <a:schemeClr val="accent2"/>
          </a:lnRef>
          <a:fillRef idx="1">
            <a:schemeClr val="lt1"/>
          </a:fillRef>
          <a:effectRef idx="0">
            <a:schemeClr val="accent2"/>
          </a:effectRef>
          <a:fontRef idx="minor">
            <a:schemeClr val="dk1"/>
          </a:fontRef>
        </p:style>
        <p:txBody>
          <a:bodyPr rtlCol="0" anchor="ctr"/>
          <a:lstStyle/>
          <a:p>
            <a:pPr algn="ctr"/>
            <a:r>
              <a:rPr lang="es-419" sz="1400" dirty="0"/>
              <a:t>Aplicada</a:t>
            </a:r>
          </a:p>
        </p:txBody>
      </p:sp>
      <p:sp>
        <p:nvSpPr>
          <p:cNvPr id="6" name="Diagrama de flujo: datos almacenados 5">
            <a:extLst>
              <a:ext uri="{FF2B5EF4-FFF2-40B4-BE49-F238E27FC236}">
                <a16:creationId xmlns:a16="http://schemas.microsoft.com/office/drawing/2014/main" id="{10D5EB2D-503B-4919-A2A1-B9DFF7AA9B5C}"/>
              </a:ext>
            </a:extLst>
          </p:cNvPr>
          <p:cNvSpPr/>
          <p:nvPr/>
        </p:nvSpPr>
        <p:spPr>
          <a:xfrm>
            <a:off x="1882339" y="3102863"/>
            <a:ext cx="3476228" cy="574197"/>
          </a:xfrm>
          <a:prstGeom prst="flowChartOnlineStorag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419" dirty="0"/>
              <a:t>Por su finalidad</a:t>
            </a:r>
          </a:p>
        </p:txBody>
      </p:sp>
      <p:sp>
        <p:nvSpPr>
          <p:cNvPr id="2" name="CuadroTexto 1">
            <a:extLst>
              <a:ext uri="{FF2B5EF4-FFF2-40B4-BE49-F238E27FC236}">
                <a16:creationId xmlns:a16="http://schemas.microsoft.com/office/drawing/2014/main" id="{52DA399D-B37D-4E46-843D-803BA8010EB5}"/>
              </a:ext>
            </a:extLst>
          </p:cNvPr>
          <p:cNvSpPr txBox="1"/>
          <p:nvPr/>
        </p:nvSpPr>
        <p:spPr>
          <a:xfrm>
            <a:off x="3620453" y="2332944"/>
            <a:ext cx="4968552" cy="400110"/>
          </a:xfrm>
          <a:prstGeom prst="rect">
            <a:avLst/>
          </a:prstGeom>
          <a:noFill/>
        </p:spPr>
        <p:txBody>
          <a:bodyPr wrap="square" rtlCol="0">
            <a:spAutoFit/>
          </a:bodyPr>
          <a:lstStyle/>
          <a:p>
            <a:r>
              <a:rPr lang="es-419" sz="2000" dirty="0">
                <a:latin typeface="+mj-lt"/>
              </a:rPr>
              <a:t>TIPOLOGÍA DE LA INVESTIGACIÓN</a:t>
            </a:r>
          </a:p>
        </p:txBody>
      </p:sp>
      <p:sp>
        <p:nvSpPr>
          <p:cNvPr id="8" name="Rectángulo 4">
            <a:extLst>
              <a:ext uri="{FF2B5EF4-FFF2-40B4-BE49-F238E27FC236}">
                <a16:creationId xmlns:a16="http://schemas.microsoft.com/office/drawing/2014/main" id="{6DFCAC15-8C81-40CE-A5F0-473AE713C600}"/>
              </a:ext>
            </a:extLst>
          </p:cNvPr>
          <p:cNvSpPr/>
          <p:nvPr/>
        </p:nvSpPr>
        <p:spPr>
          <a:xfrm>
            <a:off x="-3605139" y="3824850"/>
            <a:ext cx="3161750" cy="574197"/>
          </a:xfrm>
          <a:custGeom>
            <a:avLst/>
            <a:gdLst>
              <a:gd name="connsiteX0" fmla="*/ 0 w 3528392"/>
              <a:gd name="connsiteY0" fmla="*/ 0 h 1008112"/>
              <a:gd name="connsiteX1" fmla="*/ 3528392 w 3528392"/>
              <a:gd name="connsiteY1" fmla="*/ 0 h 1008112"/>
              <a:gd name="connsiteX2" fmla="*/ 3528392 w 3528392"/>
              <a:gd name="connsiteY2" fmla="*/ 1008112 h 1008112"/>
              <a:gd name="connsiteX3" fmla="*/ 0 w 3528392"/>
              <a:gd name="connsiteY3" fmla="*/ 1008112 h 1008112"/>
              <a:gd name="connsiteX4" fmla="*/ 0 w 3528392"/>
              <a:gd name="connsiteY4" fmla="*/ 0 h 1008112"/>
              <a:gd name="connsiteX0" fmla="*/ 0 w 3528392"/>
              <a:gd name="connsiteY0" fmla="*/ 14515 h 1008112"/>
              <a:gd name="connsiteX1" fmla="*/ 3528392 w 3528392"/>
              <a:gd name="connsiteY1" fmla="*/ 0 h 1008112"/>
              <a:gd name="connsiteX2" fmla="*/ 3528392 w 3528392"/>
              <a:gd name="connsiteY2" fmla="*/ 1008112 h 1008112"/>
              <a:gd name="connsiteX3" fmla="*/ 0 w 3528392"/>
              <a:gd name="connsiteY3" fmla="*/ 1008112 h 1008112"/>
              <a:gd name="connsiteX4" fmla="*/ 0 w 3528392"/>
              <a:gd name="connsiteY4" fmla="*/ 14515 h 100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392" h="1008112">
                <a:moveTo>
                  <a:pt x="0" y="14515"/>
                </a:moveTo>
                <a:lnTo>
                  <a:pt x="3528392" y="0"/>
                </a:lnTo>
                <a:lnTo>
                  <a:pt x="3528392" y="1008112"/>
                </a:lnTo>
                <a:lnTo>
                  <a:pt x="0" y="1008112"/>
                </a:lnTo>
                <a:lnTo>
                  <a:pt x="0" y="14515"/>
                </a:lnTo>
                <a:close/>
              </a:path>
            </a:pathLst>
          </a:custGeom>
        </p:spPr>
        <p:style>
          <a:lnRef idx="2">
            <a:schemeClr val="accent3"/>
          </a:lnRef>
          <a:fillRef idx="1">
            <a:schemeClr val="lt1"/>
          </a:fillRef>
          <a:effectRef idx="0">
            <a:schemeClr val="accent3"/>
          </a:effectRef>
          <a:fontRef idx="minor">
            <a:schemeClr val="dk1"/>
          </a:fontRef>
        </p:style>
        <p:txBody>
          <a:bodyPr rtlCol="0" anchor="ctr"/>
          <a:lstStyle/>
          <a:p>
            <a:pPr algn="ctr"/>
            <a:r>
              <a:rPr lang="es-419" sz="1400" dirty="0"/>
              <a:t>Mixta</a:t>
            </a:r>
          </a:p>
          <a:p>
            <a:pPr algn="ctr"/>
            <a:r>
              <a:rPr lang="es-419" sz="1400" dirty="0"/>
              <a:t>Fuentes documentales y de campo</a:t>
            </a:r>
          </a:p>
        </p:txBody>
      </p:sp>
      <p:sp>
        <p:nvSpPr>
          <p:cNvPr id="9" name="Diagrama de flujo: datos almacenados 8">
            <a:extLst>
              <a:ext uri="{FF2B5EF4-FFF2-40B4-BE49-F238E27FC236}">
                <a16:creationId xmlns:a16="http://schemas.microsoft.com/office/drawing/2014/main" id="{13572E2F-0817-4032-A75D-A3FB105705C6}"/>
              </a:ext>
            </a:extLst>
          </p:cNvPr>
          <p:cNvSpPr/>
          <p:nvPr/>
        </p:nvSpPr>
        <p:spPr>
          <a:xfrm>
            <a:off x="1882339" y="3823296"/>
            <a:ext cx="3476228" cy="574197"/>
          </a:xfrm>
          <a:prstGeom prst="flowChartOnlineStorag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419" dirty="0"/>
              <a:t>Por las fuentes de información</a:t>
            </a:r>
          </a:p>
        </p:txBody>
      </p:sp>
      <p:sp>
        <p:nvSpPr>
          <p:cNvPr id="12" name="Rectángulo 4">
            <a:extLst>
              <a:ext uri="{FF2B5EF4-FFF2-40B4-BE49-F238E27FC236}">
                <a16:creationId xmlns:a16="http://schemas.microsoft.com/office/drawing/2014/main" id="{A0DF2CEB-9548-4C76-8B83-A7600372F317}"/>
              </a:ext>
            </a:extLst>
          </p:cNvPr>
          <p:cNvSpPr/>
          <p:nvPr/>
        </p:nvSpPr>
        <p:spPr>
          <a:xfrm>
            <a:off x="-3605139" y="4548942"/>
            <a:ext cx="3161750" cy="574197"/>
          </a:xfrm>
          <a:custGeom>
            <a:avLst/>
            <a:gdLst>
              <a:gd name="connsiteX0" fmla="*/ 0 w 3528392"/>
              <a:gd name="connsiteY0" fmla="*/ 0 h 1008112"/>
              <a:gd name="connsiteX1" fmla="*/ 3528392 w 3528392"/>
              <a:gd name="connsiteY1" fmla="*/ 0 h 1008112"/>
              <a:gd name="connsiteX2" fmla="*/ 3528392 w 3528392"/>
              <a:gd name="connsiteY2" fmla="*/ 1008112 h 1008112"/>
              <a:gd name="connsiteX3" fmla="*/ 0 w 3528392"/>
              <a:gd name="connsiteY3" fmla="*/ 1008112 h 1008112"/>
              <a:gd name="connsiteX4" fmla="*/ 0 w 3528392"/>
              <a:gd name="connsiteY4" fmla="*/ 0 h 1008112"/>
              <a:gd name="connsiteX0" fmla="*/ 0 w 3528392"/>
              <a:gd name="connsiteY0" fmla="*/ 14515 h 1008112"/>
              <a:gd name="connsiteX1" fmla="*/ 3528392 w 3528392"/>
              <a:gd name="connsiteY1" fmla="*/ 0 h 1008112"/>
              <a:gd name="connsiteX2" fmla="*/ 3528392 w 3528392"/>
              <a:gd name="connsiteY2" fmla="*/ 1008112 h 1008112"/>
              <a:gd name="connsiteX3" fmla="*/ 0 w 3528392"/>
              <a:gd name="connsiteY3" fmla="*/ 1008112 h 1008112"/>
              <a:gd name="connsiteX4" fmla="*/ 0 w 3528392"/>
              <a:gd name="connsiteY4" fmla="*/ 14515 h 100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392" h="1008112">
                <a:moveTo>
                  <a:pt x="0" y="14515"/>
                </a:moveTo>
                <a:lnTo>
                  <a:pt x="3528392" y="0"/>
                </a:lnTo>
                <a:lnTo>
                  <a:pt x="3528392" y="1008112"/>
                </a:lnTo>
                <a:lnTo>
                  <a:pt x="0" y="1008112"/>
                </a:lnTo>
                <a:lnTo>
                  <a:pt x="0" y="14515"/>
                </a:lnTo>
                <a:close/>
              </a:path>
            </a:pathLst>
          </a:custGeom>
        </p:spPr>
        <p:style>
          <a:lnRef idx="2">
            <a:schemeClr val="accent4"/>
          </a:lnRef>
          <a:fillRef idx="1">
            <a:schemeClr val="lt1"/>
          </a:fillRef>
          <a:effectRef idx="0">
            <a:schemeClr val="accent4"/>
          </a:effectRef>
          <a:fontRef idx="minor">
            <a:schemeClr val="dk1"/>
          </a:fontRef>
        </p:style>
        <p:txBody>
          <a:bodyPr rtlCol="0" anchor="ctr"/>
          <a:lstStyle/>
          <a:p>
            <a:pPr algn="ctr"/>
            <a:r>
              <a:rPr lang="es-419" sz="1400" dirty="0"/>
              <a:t>Insitu</a:t>
            </a:r>
          </a:p>
        </p:txBody>
      </p:sp>
      <p:sp>
        <p:nvSpPr>
          <p:cNvPr id="13" name="Diagrama de flujo: datos almacenados 12">
            <a:extLst>
              <a:ext uri="{FF2B5EF4-FFF2-40B4-BE49-F238E27FC236}">
                <a16:creationId xmlns:a16="http://schemas.microsoft.com/office/drawing/2014/main" id="{6391827F-77BC-47D2-991E-97C18045CEF9}"/>
              </a:ext>
            </a:extLst>
          </p:cNvPr>
          <p:cNvSpPr/>
          <p:nvPr/>
        </p:nvSpPr>
        <p:spPr>
          <a:xfrm>
            <a:off x="1882339" y="4547388"/>
            <a:ext cx="3476228" cy="574197"/>
          </a:xfrm>
          <a:prstGeom prst="flowChartOnlineStorag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419" dirty="0"/>
              <a:t>Por las unidades de análisis</a:t>
            </a:r>
          </a:p>
        </p:txBody>
      </p:sp>
      <p:sp>
        <p:nvSpPr>
          <p:cNvPr id="14" name="Rectángulo 4">
            <a:extLst>
              <a:ext uri="{FF2B5EF4-FFF2-40B4-BE49-F238E27FC236}">
                <a16:creationId xmlns:a16="http://schemas.microsoft.com/office/drawing/2014/main" id="{A599C984-C309-47BD-81E7-C1F62C1265B8}"/>
              </a:ext>
            </a:extLst>
          </p:cNvPr>
          <p:cNvSpPr/>
          <p:nvPr/>
        </p:nvSpPr>
        <p:spPr>
          <a:xfrm>
            <a:off x="-3605139" y="5269375"/>
            <a:ext cx="3161750" cy="574197"/>
          </a:xfrm>
          <a:custGeom>
            <a:avLst/>
            <a:gdLst>
              <a:gd name="connsiteX0" fmla="*/ 0 w 3528392"/>
              <a:gd name="connsiteY0" fmla="*/ 0 h 1008112"/>
              <a:gd name="connsiteX1" fmla="*/ 3528392 w 3528392"/>
              <a:gd name="connsiteY1" fmla="*/ 0 h 1008112"/>
              <a:gd name="connsiteX2" fmla="*/ 3528392 w 3528392"/>
              <a:gd name="connsiteY2" fmla="*/ 1008112 h 1008112"/>
              <a:gd name="connsiteX3" fmla="*/ 0 w 3528392"/>
              <a:gd name="connsiteY3" fmla="*/ 1008112 h 1008112"/>
              <a:gd name="connsiteX4" fmla="*/ 0 w 3528392"/>
              <a:gd name="connsiteY4" fmla="*/ 0 h 1008112"/>
              <a:gd name="connsiteX0" fmla="*/ 0 w 3528392"/>
              <a:gd name="connsiteY0" fmla="*/ 14515 h 1008112"/>
              <a:gd name="connsiteX1" fmla="*/ 3528392 w 3528392"/>
              <a:gd name="connsiteY1" fmla="*/ 0 h 1008112"/>
              <a:gd name="connsiteX2" fmla="*/ 3528392 w 3528392"/>
              <a:gd name="connsiteY2" fmla="*/ 1008112 h 1008112"/>
              <a:gd name="connsiteX3" fmla="*/ 0 w 3528392"/>
              <a:gd name="connsiteY3" fmla="*/ 1008112 h 1008112"/>
              <a:gd name="connsiteX4" fmla="*/ 0 w 3528392"/>
              <a:gd name="connsiteY4" fmla="*/ 14515 h 100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392" h="1008112">
                <a:moveTo>
                  <a:pt x="0" y="14515"/>
                </a:moveTo>
                <a:lnTo>
                  <a:pt x="3528392" y="0"/>
                </a:lnTo>
                <a:lnTo>
                  <a:pt x="3528392" y="1008112"/>
                </a:lnTo>
                <a:lnTo>
                  <a:pt x="0" y="1008112"/>
                </a:lnTo>
                <a:lnTo>
                  <a:pt x="0" y="14515"/>
                </a:lnTo>
                <a:close/>
              </a:path>
            </a:pathLst>
          </a:custGeom>
        </p:spPr>
        <p:style>
          <a:lnRef idx="2">
            <a:schemeClr val="accent5"/>
          </a:lnRef>
          <a:fillRef idx="1">
            <a:schemeClr val="lt1"/>
          </a:fillRef>
          <a:effectRef idx="0">
            <a:schemeClr val="accent5"/>
          </a:effectRef>
          <a:fontRef idx="minor">
            <a:schemeClr val="dk1"/>
          </a:fontRef>
        </p:style>
        <p:txBody>
          <a:bodyPr rtlCol="0" anchor="ctr"/>
          <a:lstStyle/>
          <a:p>
            <a:pPr algn="ctr"/>
            <a:r>
              <a:rPr lang="es-419" sz="1400" dirty="0"/>
              <a:t>No experimental</a:t>
            </a:r>
          </a:p>
        </p:txBody>
      </p:sp>
      <p:sp>
        <p:nvSpPr>
          <p:cNvPr id="15" name="Diagrama de flujo: datos almacenados 14">
            <a:extLst>
              <a:ext uri="{FF2B5EF4-FFF2-40B4-BE49-F238E27FC236}">
                <a16:creationId xmlns:a16="http://schemas.microsoft.com/office/drawing/2014/main" id="{D3A6FC5B-D84C-4CBB-A261-29D6D7330DAB}"/>
              </a:ext>
            </a:extLst>
          </p:cNvPr>
          <p:cNvSpPr/>
          <p:nvPr/>
        </p:nvSpPr>
        <p:spPr>
          <a:xfrm>
            <a:off x="1882339" y="5267821"/>
            <a:ext cx="3476228" cy="574197"/>
          </a:xfrm>
          <a:prstGeom prst="flowChartOnlineStorag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419" dirty="0"/>
              <a:t>Por el control de las variables</a:t>
            </a:r>
          </a:p>
        </p:txBody>
      </p:sp>
      <p:sp>
        <p:nvSpPr>
          <p:cNvPr id="16" name="Rectángulo 4">
            <a:extLst>
              <a:ext uri="{FF2B5EF4-FFF2-40B4-BE49-F238E27FC236}">
                <a16:creationId xmlns:a16="http://schemas.microsoft.com/office/drawing/2014/main" id="{A13A81A1-6B6E-4BBB-9659-3487BAE59384}"/>
              </a:ext>
            </a:extLst>
          </p:cNvPr>
          <p:cNvSpPr/>
          <p:nvPr/>
        </p:nvSpPr>
        <p:spPr>
          <a:xfrm>
            <a:off x="-3605139" y="6065904"/>
            <a:ext cx="3161750" cy="574197"/>
          </a:xfrm>
          <a:custGeom>
            <a:avLst/>
            <a:gdLst>
              <a:gd name="connsiteX0" fmla="*/ 0 w 3528392"/>
              <a:gd name="connsiteY0" fmla="*/ 0 h 1008112"/>
              <a:gd name="connsiteX1" fmla="*/ 3528392 w 3528392"/>
              <a:gd name="connsiteY1" fmla="*/ 0 h 1008112"/>
              <a:gd name="connsiteX2" fmla="*/ 3528392 w 3528392"/>
              <a:gd name="connsiteY2" fmla="*/ 1008112 h 1008112"/>
              <a:gd name="connsiteX3" fmla="*/ 0 w 3528392"/>
              <a:gd name="connsiteY3" fmla="*/ 1008112 h 1008112"/>
              <a:gd name="connsiteX4" fmla="*/ 0 w 3528392"/>
              <a:gd name="connsiteY4" fmla="*/ 0 h 1008112"/>
              <a:gd name="connsiteX0" fmla="*/ 0 w 3528392"/>
              <a:gd name="connsiteY0" fmla="*/ 14515 h 1008112"/>
              <a:gd name="connsiteX1" fmla="*/ 3528392 w 3528392"/>
              <a:gd name="connsiteY1" fmla="*/ 0 h 1008112"/>
              <a:gd name="connsiteX2" fmla="*/ 3528392 w 3528392"/>
              <a:gd name="connsiteY2" fmla="*/ 1008112 h 1008112"/>
              <a:gd name="connsiteX3" fmla="*/ 0 w 3528392"/>
              <a:gd name="connsiteY3" fmla="*/ 1008112 h 1008112"/>
              <a:gd name="connsiteX4" fmla="*/ 0 w 3528392"/>
              <a:gd name="connsiteY4" fmla="*/ 14515 h 100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392" h="1008112">
                <a:moveTo>
                  <a:pt x="0" y="14515"/>
                </a:moveTo>
                <a:lnTo>
                  <a:pt x="3528392" y="0"/>
                </a:lnTo>
                <a:lnTo>
                  <a:pt x="3528392" y="1008112"/>
                </a:lnTo>
                <a:lnTo>
                  <a:pt x="0" y="1008112"/>
                </a:lnTo>
                <a:lnTo>
                  <a:pt x="0" y="14515"/>
                </a:ln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algn="ctr"/>
            <a:r>
              <a:rPr lang="es-419" sz="1400" dirty="0"/>
              <a:t>Correlacional</a:t>
            </a:r>
          </a:p>
        </p:txBody>
      </p:sp>
      <p:sp>
        <p:nvSpPr>
          <p:cNvPr id="17" name="Diagrama de flujo: datos almacenados 16">
            <a:extLst>
              <a:ext uri="{FF2B5EF4-FFF2-40B4-BE49-F238E27FC236}">
                <a16:creationId xmlns:a16="http://schemas.microsoft.com/office/drawing/2014/main" id="{E1B5BC93-ED46-4AC9-8336-221979E1B3F3}"/>
              </a:ext>
            </a:extLst>
          </p:cNvPr>
          <p:cNvSpPr/>
          <p:nvPr/>
        </p:nvSpPr>
        <p:spPr>
          <a:xfrm>
            <a:off x="1882339" y="6064350"/>
            <a:ext cx="3476228" cy="574197"/>
          </a:xfrm>
          <a:prstGeom prst="flowChartOnlineStorag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419" dirty="0"/>
              <a:t>Por el alcance</a:t>
            </a:r>
          </a:p>
        </p:txBody>
      </p:sp>
      <p:pic>
        <p:nvPicPr>
          <p:cNvPr id="2050" name="Picture 2" descr="Resultado de imagen para metodologia de la investigacion">
            <a:extLst>
              <a:ext uri="{FF2B5EF4-FFF2-40B4-BE49-F238E27FC236}">
                <a16:creationId xmlns:a16="http://schemas.microsoft.com/office/drawing/2014/main" id="{7676555B-8EC8-4621-A745-60E79B679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898435" y="30088"/>
            <a:ext cx="2293565" cy="141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9531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63" presetClass="path" presetSubtype="0" accel="50000" decel="50000" fill="hold" grpId="0" nodeType="afterEffect">
                                  <p:stCondLst>
                                    <p:cond delay="0"/>
                                  </p:stCondLst>
                                  <p:childTnLst>
                                    <p:animMotion origin="layout" path="M 0.47829 0.00185 L 0.96649 -2.96296E-6 " pathEditMode="relative" rAng="0" ptsTypes="AA">
                                      <p:cBhvr>
                                        <p:cTn id="10" dur="2000" fill="hold"/>
                                        <p:tgtEl>
                                          <p:spTgt spid="3"/>
                                        </p:tgtEl>
                                        <p:attrNameLst>
                                          <p:attrName>ppt_x</p:attrName>
                                          <p:attrName>ppt_y</p:attrName>
                                        </p:attrNameLst>
                                      </p:cBhvr>
                                      <p:rCtr x="24410" y="-93"/>
                                    </p:animMotion>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3500"/>
                            </p:stCondLst>
                            <p:childTnLst>
                              <p:par>
                                <p:cTn id="20" presetID="63" presetClass="path" presetSubtype="0" accel="50000" decel="50000" fill="hold" grpId="0" nodeType="afterEffect">
                                  <p:stCondLst>
                                    <p:cond delay="0"/>
                                  </p:stCondLst>
                                  <p:childTnLst>
                                    <p:animMotion origin="layout" path="M 0.47829 0.00186 L 0.96649 -4.44444E-6 " pathEditMode="relative" rAng="0" ptsTypes="AA">
                                      <p:cBhvr>
                                        <p:cTn id="21" dur="2000" fill="hold"/>
                                        <p:tgtEl>
                                          <p:spTgt spid="5"/>
                                        </p:tgtEl>
                                        <p:attrNameLst>
                                          <p:attrName>ppt_x</p:attrName>
                                          <p:attrName>ppt_y</p:attrName>
                                        </p:attrNameLst>
                                      </p:cBhvr>
                                      <p:rCtr x="24410" y="-93"/>
                                    </p:animMotion>
                                  </p:childTnLst>
                                </p:cTn>
                              </p:par>
                            </p:childTnLst>
                          </p:cTn>
                        </p:par>
                        <p:par>
                          <p:cTn id="22" fill="hold">
                            <p:stCondLst>
                              <p:cond delay="5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6000"/>
                            </p:stCondLst>
                            <p:childTnLst>
                              <p:par>
                                <p:cTn id="27" presetID="63" presetClass="path" presetSubtype="0" accel="50000" decel="50000" fill="hold" grpId="0" nodeType="afterEffect">
                                  <p:stCondLst>
                                    <p:cond delay="0"/>
                                  </p:stCondLst>
                                  <p:childTnLst>
                                    <p:animMotion origin="layout" path="M 0.47829 0.00185 L 0.96649 2.96296E-6 " pathEditMode="relative" rAng="0" ptsTypes="AA">
                                      <p:cBhvr>
                                        <p:cTn id="28" dur="2000" fill="hold"/>
                                        <p:tgtEl>
                                          <p:spTgt spid="8"/>
                                        </p:tgtEl>
                                        <p:attrNameLst>
                                          <p:attrName>ppt_x</p:attrName>
                                          <p:attrName>ppt_y</p:attrName>
                                        </p:attrNameLst>
                                      </p:cBhvr>
                                      <p:rCtr x="24410" y="-93"/>
                                    </p:animMotion>
                                  </p:childTnLst>
                                </p:cTn>
                              </p:par>
                            </p:childTnLst>
                          </p:cTn>
                        </p:par>
                        <p:par>
                          <p:cTn id="29" fill="hold">
                            <p:stCondLst>
                              <p:cond delay="8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8500"/>
                            </p:stCondLst>
                            <p:childTnLst>
                              <p:par>
                                <p:cTn id="34" presetID="63" presetClass="path" presetSubtype="0" accel="50000" decel="50000" fill="hold" grpId="0" nodeType="afterEffect">
                                  <p:stCondLst>
                                    <p:cond delay="0"/>
                                  </p:stCondLst>
                                  <p:childTnLst>
                                    <p:animMotion origin="layout" path="M 0.47829 0.00185 L 0.96649 -2.59259E-6 " pathEditMode="relative" rAng="0" ptsTypes="AA">
                                      <p:cBhvr>
                                        <p:cTn id="35" dur="2000" fill="hold"/>
                                        <p:tgtEl>
                                          <p:spTgt spid="12"/>
                                        </p:tgtEl>
                                        <p:attrNameLst>
                                          <p:attrName>ppt_x</p:attrName>
                                          <p:attrName>ppt_y</p:attrName>
                                        </p:attrNameLst>
                                      </p:cBhvr>
                                      <p:rCtr x="24410" y="-93"/>
                                    </p:animMotion>
                                  </p:childTnLst>
                                </p:cTn>
                              </p:par>
                            </p:childTnLst>
                          </p:cTn>
                        </p:par>
                        <p:par>
                          <p:cTn id="36" fill="hold">
                            <p:stCondLst>
                              <p:cond delay="105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11000"/>
                            </p:stCondLst>
                            <p:childTnLst>
                              <p:par>
                                <p:cTn id="41" presetID="63" presetClass="path" presetSubtype="0" accel="50000" decel="50000" fill="hold" grpId="0" nodeType="afterEffect">
                                  <p:stCondLst>
                                    <p:cond delay="0"/>
                                  </p:stCondLst>
                                  <p:childTnLst>
                                    <p:animMotion origin="layout" path="M 0.47829 0.00185 L 0.96649 4.81481E-6 " pathEditMode="relative" rAng="0" ptsTypes="AA">
                                      <p:cBhvr>
                                        <p:cTn id="42" dur="2000" fill="hold"/>
                                        <p:tgtEl>
                                          <p:spTgt spid="14"/>
                                        </p:tgtEl>
                                        <p:attrNameLst>
                                          <p:attrName>ppt_x</p:attrName>
                                          <p:attrName>ppt_y</p:attrName>
                                        </p:attrNameLst>
                                      </p:cBhvr>
                                      <p:rCtr x="24410" y="-93"/>
                                    </p:animMotion>
                                  </p:childTnLst>
                                </p:cTn>
                              </p:par>
                            </p:childTnLst>
                          </p:cTn>
                        </p:par>
                        <p:par>
                          <p:cTn id="43" fill="hold">
                            <p:stCondLst>
                              <p:cond delay="13000"/>
                            </p:stCondLst>
                            <p:childTnLst>
                              <p:par>
                                <p:cTn id="44" presetID="10"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par>
                          <p:cTn id="47" fill="hold">
                            <p:stCondLst>
                              <p:cond delay="13500"/>
                            </p:stCondLst>
                            <p:childTnLst>
                              <p:par>
                                <p:cTn id="48" presetID="63" presetClass="path" presetSubtype="0" accel="50000" decel="50000" fill="hold" grpId="0" nodeType="afterEffect">
                                  <p:stCondLst>
                                    <p:cond delay="0"/>
                                  </p:stCondLst>
                                  <p:childTnLst>
                                    <p:animMotion origin="layout" path="M 0.47829 0.00185 L 0.96649 1.11111E-6 " pathEditMode="relative" rAng="0" ptsTypes="AA">
                                      <p:cBhvr>
                                        <p:cTn id="49" dur="2000" fill="hold"/>
                                        <p:tgtEl>
                                          <p:spTgt spid="16"/>
                                        </p:tgtEl>
                                        <p:attrNameLst>
                                          <p:attrName>ppt_x</p:attrName>
                                          <p:attrName>ppt_y</p:attrName>
                                        </p:attrNameLst>
                                      </p:cBhvr>
                                      <p:rCtr x="24410"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p:bldP spid="8" grpId="0" animBg="1"/>
      <p:bldP spid="9" grpId="0" animBg="1"/>
      <p:bldP spid="12" grpId="0" animBg="1"/>
      <p:bldP spid="13"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D63194EF-94FB-406E-9245-061E7FDF93E7}"/>
              </a:ext>
            </a:extLst>
          </p:cNvPr>
          <p:cNvSpPr/>
          <p:nvPr/>
        </p:nvSpPr>
        <p:spPr>
          <a:xfrm>
            <a:off x="1956022" y="837988"/>
            <a:ext cx="2322258" cy="206792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419" sz="1400" b="1" dirty="0">
                <a:solidFill>
                  <a:schemeClr val="tx1"/>
                </a:solidFill>
              </a:rPr>
              <a:t>HIPÓTESIS</a:t>
            </a:r>
          </a:p>
        </p:txBody>
      </p:sp>
      <p:sp>
        <p:nvSpPr>
          <p:cNvPr id="3" name="Elipse 2">
            <a:extLst>
              <a:ext uri="{FF2B5EF4-FFF2-40B4-BE49-F238E27FC236}">
                <a16:creationId xmlns:a16="http://schemas.microsoft.com/office/drawing/2014/main" id="{EC737952-E542-4539-AD4B-96764B0958BC}"/>
              </a:ext>
            </a:extLst>
          </p:cNvPr>
          <p:cNvSpPr/>
          <p:nvPr/>
        </p:nvSpPr>
        <p:spPr>
          <a:xfrm>
            <a:off x="1541976" y="457638"/>
            <a:ext cx="3096344" cy="2880320"/>
          </a:xfrm>
          <a:prstGeom prst="ellipse">
            <a:avLst/>
          </a:prstGeom>
          <a:noFill/>
          <a:ln>
            <a:solidFill>
              <a:schemeClr val="tx1"/>
            </a:solidFill>
            <a:prstDash val="lgDash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s-419" sz="1400"/>
          </a:p>
        </p:txBody>
      </p:sp>
      <p:sp>
        <p:nvSpPr>
          <p:cNvPr id="4" name="Elipse 3">
            <a:extLst>
              <a:ext uri="{FF2B5EF4-FFF2-40B4-BE49-F238E27FC236}">
                <a16:creationId xmlns:a16="http://schemas.microsoft.com/office/drawing/2014/main" id="{92E9755D-CC7F-4D92-B127-8E48D67AE09B}"/>
              </a:ext>
            </a:extLst>
          </p:cNvPr>
          <p:cNvSpPr/>
          <p:nvPr/>
        </p:nvSpPr>
        <p:spPr>
          <a:xfrm>
            <a:off x="3615560" y="569078"/>
            <a:ext cx="464452" cy="443126"/>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419" sz="1400"/>
          </a:p>
        </p:txBody>
      </p:sp>
      <p:sp>
        <p:nvSpPr>
          <p:cNvPr id="13" name="Elipse 12">
            <a:extLst>
              <a:ext uri="{FF2B5EF4-FFF2-40B4-BE49-F238E27FC236}">
                <a16:creationId xmlns:a16="http://schemas.microsoft.com/office/drawing/2014/main" id="{89EE66B4-AE57-47C6-AB9C-E1AAF61AB06C}"/>
              </a:ext>
            </a:extLst>
          </p:cNvPr>
          <p:cNvSpPr/>
          <p:nvPr/>
        </p:nvSpPr>
        <p:spPr>
          <a:xfrm>
            <a:off x="4255413" y="2408358"/>
            <a:ext cx="464452" cy="44312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400">
              <a:solidFill>
                <a:schemeClr val="accent6">
                  <a:lumMod val="50000"/>
                </a:schemeClr>
              </a:solidFill>
            </a:endParaRPr>
          </a:p>
        </p:txBody>
      </p:sp>
      <p:sp>
        <p:nvSpPr>
          <p:cNvPr id="14" name="Elipse 13">
            <a:extLst>
              <a:ext uri="{FF2B5EF4-FFF2-40B4-BE49-F238E27FC236}">
                <a16:creationId xmlns:a16="http://schemas.microsoft.com/office/drawing/2014/main" id="{DA14A797-A8DB-4729-B226-25C2A53D5567}"/>
              </a:ext>
            </a:extLst>
          </p:cNvPr>
          <p:cNvSpPr/>
          <p:nvPr/>
        </p:nvSpPr>
        <p:spPr>
          <a:xfrm>
            <a:off x="4434988" y="1235000"/>
            <a:ext cx="432048" cy="432048"/>
          </a:xfrm>
          <a:prstGeom prst="ellipse">
            <a:avLst/>
          </a:prstGeom>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s-419" sz="1400"/>
          </a:p>
        </p:txBody>
      </p:sp>
      <p:sp>
        <p:nvSpPr>
          <p:cNvPr id="16" name="CuadroTexto 15">
            <a:extLst>
              <a:ext uri="{FF2B5EF4-FFF2-40B4-BE49-F238E27FC236}">
                <a16:creationId xmlns:a16="http://schemas.microsoft.com/office/drawing/2014/main" id="{D099ED93-73CD-4E3D-B78F-324C5EED5AA6}"/>
              </a:ext>
            </a:extLst>
          </p:cNvPr>
          <p:cNvSpPr txBox="1"/>
          <p:nvPr/>
        </p:nvSpPr>
        <p:spPr>
          <a:xfrm>
            <a:off x="5591944" y="68869"/>
            <a:ext cx="4392488" cy="307777"/>
          </a:xfrm>
          <a:prstGeom prst="rect">
            <a:avLst/>
          </a:prstGeom>
          <a:noFill/>
        </p:spPr>
        <p:txBody>
          <a:bodyPr wrap="square" rtlCol="0">
            <a:spAutoFit/>
          </a:bodyPr>
          <a:lstStyle/>
          <a:p>
            <a:r>
              <a:rPr lang="es-419" sz="1400" b="1" dirty="0">
                <a:solidFill>
                  <a:srgbClr val="AD4F0F"/>
                </a:solidFill>
              </a:rPr>
              <a:t>Hipótesis de investigación</a:t>
            </a:r>
          </a:p>
        </p:txBody>
      </p:sp>
      <p:sp>
        <p:nvSpPr>
          <p:cNvPr id="18" name="CuadroTexto 17">
            <a:extLst>
              <a:ext uri="{FF2B5EF4-FFF2-40B4-BE49-F238E27FC236}">
                <a16:creationId xmlns:a16="http://schemas.microsoft.com/office/drawing/2014/main" id="{97081E63-CCE6-4098-B170-636B9BB9DDBA}"/>
              </a:ext>
            </a:extLst>
          </p:cNvPr>
          <p:cNvSpPr txBox="1"/>
          <p:nvPr/>
        </p:nvSpPr>
        <p:spPr>
          <a:xfrm>
            <a:off x="5515102" y="1297147"/>
            <a:ext cx="4392488" cy="307777"/>
          </a:xfrm>
          <a:prstGeom prst="rect">
            <a:avLst/>
          </a:prstGeom>
          <a:noFill/>
        </p:spPr>
        <p:txBody>
          <a:bodyPr wrap="square" rtlCol="0">
            <a:spAutoFit/>
          </a:bodyPr>
          <a:lstStyle/>
          <a:p>
            <a:r>
              <a:rPr lang="es-419" sz="1400" b="1" dirty="0">
                <a:solidFill>
                  <a:schemeClr val="tx2"/>
                </a:solidFill>
              </a:rPr>
              <a:t>Hipótesis nula</a:t>
            </a:r>
          </a:p>
        </p:txBody>
      </p:sp>
      <p:sp>
        <p:nvSpPr>
          <p:cNvPr id="19" name="CuadroTexto 18">
            <a:extLst>
              <a:ext uri="{FF2B5EF4-FFF2-40B4-BE49-F238E27FC236}">
                <a16:creationId xmlns:a16="http://schemas.microsoft.com/office/drawing/2014/main" id="{90EB45FF-1D93-4796-987A-AE5C294D8FA7}"/>
              </a:ext>
            </a:extLst>
          </p:cNvPr>
          <p:cNvSpPr txBox="1"/>
          <p:nvPr/>
        </p:nvSpPr>
        <p:spPr>
          <a:xfrm>
            <a:off x="5474205" y="2489152"/>
            <a:ext cx="4392488" cy="307777"/>
          </a:xfrm>
          <a:prstGeom prst="rect">
            <a:avLst/>
          </a:prstGeom>
          <a:noFill/>
        </p:spPr>
        <p:txBody>
          <a:bodyPr wrap="square" rtlCol="0">
            <a:spAutoFit/>
          </a:bodyPr>
          <a:lstStyle/>
          <a:p>
            <a:r>
              <a:rPr lang="es-419" sz="1400" b="1" dirty="0">
                <a:solidFill>
                  <a:schemeClr val="accent4">
                    <a:lumMod val="50000"/>
                  </a:schemeClr>
                </a:solidFill>
              </a:rPr>
              <a:t>Hipótesis alternativa</a:t>
            </a:r>
          </a:p>
        </p:txBody>
      </p:sp>
      <p:cxnSp>
        <p:nvCxnSpPr>
          <p:cNvPr id="20" name="Conector: angular 19">
            <a:extLst>
              <a:ext uri="{FF2B5EF4-FFF2-40B4-BE49-F238E27FC236}">
                <a16:creationId xmlns:a16="http://schemas.microsoft.com/office/drawing/2014/main" id="{D2971CAB-24AB-4012-8B26-0E64E4771750}"/>
              </a:ext>
            </a:extLst>
          </p:cNvPr>
          <p:cNvCxnSpPr>
            <a:cxnSpLocks/>
            <a:stCxn id="4" idx="0"/>
            <a:endCxn id="16" idx="1"/>
          </p:cNvCxnSpPr>
          <p:nvPr/>
        </p:nvCxnSpPr>
        <p:spPr>
          <a:xfrm rot="5400000" flipH="1" flipV="1">
            <a:off x="4546701" y="-476166"/>
            <a:ext cx="346331" cy="1744158"/>
          </a:xfrm>
          <a:prstGeom prst="bentConnector2">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2" name="Conector: angular 21">
            <a:extLst>
              <a:ext uri="{FF2B5EF4-FFF2-40B4-BE49-F238E27FC236}">
                <a16:creationId xmlns:a16="http://schemas.microsoft.com/office/drawing/2014/main" id="{6C2B0A4D-2A3D-4E58-974F-AF91E259666A}"/>
              </a:ext>
            </a:extLst>
          </p:cNvPr>
          <p:cNvCxnSpPr>
            <a:cxnSpLocks/>
            <a:stCxn id="14" idx="6"/>
            <a:endCxn id="18" idx="1"/>
          </p:cNvCxnSpPr>
          <p:nvPr/>
        </p:nvCxnSpPr>
        <p:spPr>
          <a:xfrm>
            <a:off x="4867036" y="1451035"/>
            <a:ext cx="648066" cy="1"/>
          </a:xfrm>
          <a:prstGeom prst="bent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Conector: angular 24">
            <a:extLst>
              <a:ext uri="{FF2B5EF4-FFF2-40B4-BE49-F238E27FC236}">
                <a16:creationId xmlns:a16="http://schemas.microsoft.com/office/drawing/2014/main" id="{25D7355A-AC2A-4A1B-86BC-F6B9A319D120}"/>
              </a:ext>
            </a:extLst>
          </p:cNvPr>
          <p:cNvCxnSpPr>
            <a:cxnSpLocks/>
            <a:stCxn id="13" idx="6"/>
          </p:cNvCxnSpPr>
          <p:nvPr/>
        </p:nvCxnSpPr>
        <p:spPr>
          <a:xfrm>
            <a:off x="4719876" y="2629932"/>
            <a:ext cx="705481" cy="7113"/>
          </a:xfrm>
          <a:prstGeom prst="bentConnector3">
            <a:avLst>
              <a:gd name="adj1" fmla="val 50000"/>
            </a:avLst>
          </a:prstGeom>
          <a:ln>
            <a:solidFill>
              <a:srgbClr val="FFC000"/>
            </a:solidFill>
            <a:tailEnd type="triangle"/>
          </a:ln>
        </p:spPr>
        <p:style>
          <a:lnRef idx="3">
            <a:schemeClr val="dk1"/>
          </a:lnRef>
          <a:fillRef idx="0">
            <a:schemeClr val="dk1"/>
          </a:fillRef>
          <a:effectRef idx="2">
            <a:schemeClr val="dk1"/>
          </a:effectRef>
          <a:fontRef idx="minor">
            <a:schemeClr val="tx1"/>
          </a:fontRef>
        </p:style>
      </p:cxnSp>
      <p:sp>
        <p:nvSpPr>
          <p:cNvPr id="38" name="Rectángulo 37">
            <a:extLst>
              <a:ext uri="{FF2B5EF4-FFF2-40B4-BE49-F238E27FC236}">
                <a16:creationId xmlns:a16="http://schemas.microsoft.com/office/drawing/2014/main" id="{D4A7B82D-9BC2-43A0-9305-A2DB1C474517}"/>
              </a:ext>
            </a:extLst>
          </p:cNvPr>
          <p:cNvSpPr/>
          <p:nvPr/>
        </p:nvSpPr>
        <p:spPr>
          <a:xfrm>
            <a:off x="5404927" y="472627"/>
            <a:ext cx="4572000" cy="738664"/>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342900" indent="-342900" algn="just">
              <a:lnSpc>
                <a:spcPct val="150000"/>
              </a:lnSpc>
              <a:buFont typeface="Symbol" panose="05050102010706020507" pitchFamily="18" charset="2"/>
              <a:buChar char=""/>
            </a:pPr>
            <a:r>
              <a:rPr lang="es-EC" sz="1400" dirty="0">
                <a:ea typeface="Calibri" panose="020F0502020204030204" pitchFamily="34" charset="0"/>
                <a:cs typeface="Times New Roman" panose="02020603050405020304" pitchFamily="18" charset="0"/>
              </a:rPr>
              <a:t>Las microfinanzas influyen en el desarrollo socioeconómico del cantón Mejía.</a:t>
            </a:r>
            <a:endParaRPr lang="es-419" sz="1400" dirty="0">
              <a:ea typeface="Calibri" panose="020F0502020204030204" pitchFamily="34" charset="0"/>
              <a:cs typeface="Times New Roman" panose="02020603050405020304" pitchFamily="18" charset="0"/>
            </a:endParaRPr>
          </a:p>
        </p:txBody>
      </p:sp>
      <p:sp>
        <p:nvSpPr>
          <p:cNvPr id="39" name="Rectángulo 38">
            <a:extLst>
              <a:ext uri="{FF2B5EF4-FFF2-40B4-BE49-F238E27FC236}">
                <a16:creationId xmlns:a16="http://schemas.microsoft.com/office/drawing/2014/main" id="{6834AA8E-66FD-463C-860D-B1C7E7226C7B}"/>
              </a:ext>
            </a:extLst>
          </p:cNvPr>
          <p:cNvSpPr/>
          <p:nvPr/>
        </p:nvSpPr>
        <p:spPr>
          <a:xfrm>
            <a:off x="5425346" y="1631508"/>
            <a:ext cx="4572000" cy="738664"/>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342900" indent="-342900" algn="just">
              <a:lnSpc>
                <a:spcPct val="150000"/>
              </a:lnSpc>
              <a:buFont typeface="Symbol" panose="05050102010706020507" pitchFamily="18" charset="2"/>
              <a:buChar char=""/>
            </a:pPr>
            <a:r>
              <a:rPr lang="es-EC" sz="1400" dirty="0">
                <a:ea typeface="Calibri" panose="020F0502020204030204" pitchFamily="34" charset="0"/>
                <a:cs typeface="Times New Roman" panose="02020603050405020304" pitchFamily="18" charset="0"/>
              </a:rPr>
              <a:t>Las microfinanzas no influyen en el desarrollo socioeconómico del cantón Mejía.</a:t>
            </a:r>
            <a:endParaRPr lang="es-419" sz="1400" dirty="0">
              <a:ea typeface="Calibri" panose="020F0502020204030204" pitchFamily="34" charset="0"/>
              <a:cs typeface="Times New Roman" panose="02020603050405020304" pitchFamily="18" charset="0"/>
            </a:endParaRPr>
          </a:p>
        </p:txBody>
      </p:sp>
      <p:sp>
        <p:nvSpPr>
          <p:cNvPr id="41" name="Rectángulo 40">
            <a:extLst>
              <a:ext uri="{FF2B5EF4-FFF2-40B4-BE49-F238E27FC236}">
                <a16:creationId xmlns:a16="http://schemas.microsoft.com/office/drawing/2014/main" id="{FE777947-F1F3-4458-A91F-0104A32D1F77}"/>
              </a:ext>
            </a:extLst>
          </p:cNvPr>
          <p:cNvSpPr/>
          <p:nvPr/>
        </p:nvSpPr>
        <p:spPr>
          <a:xfrm>
            <a:off x="5414469" y="2818815"/>
            <a:ext cx="4572000" cy="738664"/>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marL="285750" indent="-285750">
              <a:lnSpc>
                <a:spcPct val="150000"/>
              </a:lnSpc>
              <a:buFont typeface="Arial" panose="020B0604020202020204" pitchFamily="34" charset="0"/>
              <a:buChar char="•"/>
            </a:pPr>
            <a:r>
              <a:rPr lang="es-EC" sz="1400" dirty="0">
                <a:cs typeface="Times New Roman" panose="02020603050405020304" pitchFamily="18" charset="0"/>
              </a:rPr>
              <a:t>El monto del microcrédito influye en el nivel de desarrollo socioeconómico del Cantón Mejía. </a:t>
            </a:r>
            <a:endParaRPr lang="es-419" sz="1400" dirty="0">
              <a:cs typeface="Times New Roman" panose="02020603050405020304" pitchFamily="18" charset="0"/>
            </a:endParaRPr>
          </a:p>
        </p:txBody>
      </p:sp>
      <p:sp>
        <p:nvSpPr>
          <p:cNvPr id="26" name="Elipse 25">
            <a:extLst>
              <a:ext uri="{FF2B5EF4-FFF2-40B4-BE49-F238E27FC236}">
                <a16:creationId xmlns:a16="http://schemas.microsoft.com/office/drawing/2014/main" id="{952EF29A-5934-448E-A0C1-9490EA165D21}"/>
              </a:ext>
            </a:extLst>
          </p:cNvPr>
          <p:cNvSpPr/>
          <p:nvPr/>
        </p:nvSpPr>
        <p:spPr>
          <a:xfrm>
            <a:off x="2285701" y="4333469"/>
            <a:ext cx="1775748" cy="168753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419" sz="1400" b="1" dirty="0">
                <a:solidFill>
                  <a:schemeClr val="tx1"/>
                </a:solidFill>
              </a:rPr>
              <a:t>Análisis de datos</a:t>
            </a:r>
          </a:p>
        </p:txBody>
      </p:sp>
      <p:sp>
        <p:nvSpPr>
          <p:cNvPr id="27" name="Elipse 26">
            <a:extLst>
              <a:ext uri="{FF2B5EF4-FFF2-40B4-BE49-F238E27FC236}">
                <a16:creationId xmlns:a16="http://schemas.microsoft.com/office/drawing/2014/main" id="{15014A05-A015-46E7-A0D7-3601CCF85169}"/>
              </a:ext>
            </a:extLst>
          </p:cNvPr>
          <p:cNvSpPr/>
          <p:nvPr/>
        </p:nvSpPr>
        <p:spPr>
          <a:xfrm>
            <a:off x="1989743" y="3978145"/>
            <a:ext cx="2367664" cy="2350497"/>
          </a:xfrm>
          <a:prstGeom prst="ellipse">
            <a:avLst/>
          </a:prstGeom>
          <a:noFill/>
          <a:ln>
            <a:solidFill>
              <a:schemeClr val="tx1"/>
            </a:solidFill>
            <a:prstDash val="lgDash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s-419" sz="1400"/>
          </a:p>
        </p:txBody>
      </p:sp>
      <p:sp>
        <p:nvSpPr>
          <p:cNvPr id="28" name="Elipse 27">
            <a:extLst>
              <a:ext uri="{FF2B5EF4-FFF2-40B4-BE49-F238E27FC236}">
                <a16:creationId xmlns:a16="http://schemas.microsoft.com/office/drawing/2014/main" id="{56D902A6-BCD9-4DF5-81CF-E1BC3EA04E51}"/>
              </a:ext>
            </a:extLst>
          </p:cNvPr>
          <p:cNvSpPr/>
          <p:nvPr/>
        </p:nvSpPr>
        <p:spPr>
          <a:xfrm>
            <a:off x="3622377" y="4058291"/>
            <a:ext cx="464452" cy="44312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419" sz="1400"/>
          </a:p>
        </p:txBody>
      </p:sp>
      <p:sp>
        <p:nvSpPr>
          <p:cNvPr id="29" name="CuadroTexto 28">
            <a:extLst>
              <a:ext uri="{FF2B5EF4-FFF2-40B4-BE49-F238E27FC236}">
                <a16:creationId xmlns:a16="http://schemas.microsoft.com/office/drawing/2014/main" id="{E5E54BB2-08DA-481A-885D-47A4E7E34B7E}"/>
              </a:ext>
            </a:extLst>
          </p:cNvPr>
          <p:cNvSpPr txBox="1"/>
          <p:nvPr/>
        </p:nvSpPr>
        <p:spPr>
          <a:xfrm>
            <a:off x="5470278" y="3882043"/>
            <a:ext cx="4392488" cy="307777"/>
          </a:xfrm>
          <a:prstGeom prst="rect">
            <a:avLst/>
          </a:prstGeom>
          <a:noFill/>
        </p:spPr>
        <p:txBody>
          <a:bodyPr wrap="square" rtlCol="0">
            <a:spAutoFit/>
          </a:bodyPr>
          <a:lstStyle/>
          <a:p>
            <a:pPr algn="just"/>
            <a:r>
              <a:rPr lang="es-419" sz="1400" b="1" dirty="0">
                <a:ln w="0"/>
                <a:solidFill>
                  <a:schemeClr val="accent6">
                    <a:lumMod val="50000"/>
                  </a:schemeClr>
                </a:solidFill>
                <a:effectLst>
                  <a:outerShdw blurRad="38100" dist="25400" dir="5400000" algn="ctr" rotWithShape="0">
                    <a:srgbClr val="6E747A">
                      <a:alpha val="43000"/>
                    </a:srgbClr>
                  </a:outerShdw>
                </a:effectLst>
              </a:rPr>
              <a:t>Muestra microempresarios</a:t>
            </a:r>
          </a:p>
        </p:txBody>
      </p:sp>
      <p:cxnSp>
        <p:nvCxnSpPr>
          <p:cNvPr id="30" name="Conector: angular 29">
            <a:extLst>
              <a:ext uri="{FF2B5EF4-FFF2-40B4-BE49-F238E27FC236}">
                <a16:creationId xmlns:a16="http://schemas.microsoft.com/office/drawing/2014/main" id="{7F99A54A-3FEF-4A07-B7D2-058EC9CD359C}"/>
              </a:ext>
            </a:extLst>
          </p:cNvPr>
          <p:cNvCxnSpPr>
            <a:cxnSpLocks/>
            <a:stCxn id="28" idx="0"/>
            <a:endCxn id="29" idx="1"/>
          </p:cNvCxnSpPr>
          <p:nvPr/>
        </p:nvCxnSpPr>
        <p:spPr>
          <a:xfrm rot="5400000" flipH="1" flipV="1">
            <a:off x="4651255" y="3239280"/>
            <a:ext cx="22370" cy="1615675"/>
          </a:xfrm>
          <a:prstGeom prst="bentConnector2">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31" name="Rectángulo 30">
                <a:extLst>
                  <a:ext uri="{FF2B5EF4-FFF2-40B4-BE49-F238E27FC236}">
                    <a16:creationId xmlns:a16="http://schemas.microsoft.com/office/drawing/2014/main" id="{0C3547BD-AEB5-4FEC-A867-8842F656A518}"/>
                  </a:ext>
                </a:extLst>
              </p:cNvPr>
              <p:cNvSpPr/>
              <p:nvPr/>
            </p:nvSpPr>
            <p:spPr>
              <a:xfrm>
                <a:off x="5400127" y="4214953"/>
                <a:ext cx="4572000" cy="999184"/>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𝑛</m:t>
                      </m:r>
                      <m:r>
                        <a:rPr lang="es-EC" sz="1400">
                          <a:latin typeface="Cambria Math" panose="02040503050406030204" pitchFamily="18" charset="0"/>
                        </a:rPr>
                        <m:t>=</m:t>
                      </m:r>
                      <m:f>
                        <m:fPr>
                          <m:ctrlPr>
                            <a:rPr lang="es-419" sz="1400" i="1">
                              <a:latin typeface="Cambria Math" panose="02040503050406030204" pitchFamily="18" charset="0"/>
                            </a:rPr>
                          </m:ctrlPr>
                        </m:fPr>
                        <m:num>
                          <m:sSup>
                            <m:sSupPr>
                              <m:ctrlPr>
                                <a:rPr lang="es-419" sz="1400" i="1">
                                  <a:latin typeface="Cambria Math" panose="02040503050406030204" pitchFamily="18" charset="0"/>
                                </a:rPr>
                              </m:ctrlPr>
                            </m:sSupPr>
                            <m:e>
                              <m:d>
                                <m:dPr>
                                  <m:ctrlPr>
                                    <a:rPr lang="es-419" sz="1400" i="1">
                                      <a:latin typeface="Cambria Math" panose="02040503050406030204" pitchFamily="18" charset="0"/>
                                    </a:rPr>
                                  </m:ctrlPr>
                                </m:dPr>
                                <m:e>
                                  <m:r>
                                    <a:rPr lang="es-EC" sz="1400" i="1">
                                      <a:latin typeface="Cambria Math" panose="02040503050406030204" pitchFamily="18" charset="0"/>
                                    </a:rPr>
                                    <m:t>1,96</m:t>
                                  </m:r>
                                </m:e>
                              </m:d>
                            </m:e>
                            <m:sup>
                              <m:r>
                                <a:rPr lang="es-EC" sz="1400" i="1">
                                  <a:latin typeface="Cambria Math" panose="02040503050406030204" pitchFamily="18" charset="0"/>
                                </a:rPr>
                                <m:t>2</m:t>
                              </m:r>
                            </m:sup>
                          </m:sSup>
                          <m:r>
                            <a:rPr lang="es-EC" sz="1400" i="1">
                              <a:latin typeface="Cambria Math" panose="02040503050406030204" pitchFamily="18" charset="0"/>
                            </a:rPr>
                            <m:t>∗0,85∗0,15∗6.575</m:t>
                          </m:r>
                        </m:num>
                        <m:den>
                          <m:sSup>
                            <m:sSupPr>
                              <m:ctrlPr>
                                <a:rPr lang="es-419" sz="1400" i="1">
                                  <a:latin typeface="Cambria Math" panose="02040503050406030204" pitchFamily="18" charset="0"/>
                                </a:rPr>
                              </m:ctrlPr>
                            </m:sSupPr>
                            <m:e>
                              <m:r>
                                <a:rPr lang="es-EC" sz="1400" i="1">
                                  <a:latin typeface="Cambria Math" panose="02040503050406030204" pitchFamily="18" charset="0"/>
                                </a:rPr>
                                <m:t>(0,05)</m:t>
                              </m:r>
                            </m:e>
                            <m:sup>
                              <m:r>
                                <a:rPr lang="es-EC" sz="1400" i="1">
                                  <a:latin typeface="Cambria Math" panose="02040503050406030204" pitchFamily="18" charset="0"/>
                                </a:rPr>
                                <m:t>2</m:t>
                              </m:r>
                            </m:sup>
                          </m:sSup>
                          <m:d>
                            <m:dPr>
                              <m:ctrlPr>
                                <a:rPr lang="es-419" sz="1400" i="1">
                                  <a:latin typeface="Cambria Math" panose="02040503050406030204" pitchFamily="18" charset="0"/>
                                </a:rPr>
                              </m:ctrlPr>
                            </m:dPr>
                            <m:e>
                              <m:r>
                                <a:rPr lang="es-EC" sz="1400" i="1">
                                  <a:latin typeface="Cambria Math" panose="02040503050406030204" pitchFamily="18" charset="0"/>
                                </a:rPr>
                                <m:t>6.575−1</m:t>
                              </m:r>
                            </m:e>
                          </m:d>
                          <m:r>
                            <a:rPr lang="es-EC" sz="1400" i="1">
                              <a:latin typeface="Cambria Math" panose="02040503050406030204" pitchFamily="18" charset="0"/>
                            </a:rPr>
                            <m:t>+</m:t>
                          </m:r>
                          <m:sSup>
                            <m:sSupPr>
                              <m:ctrlPr>
                                <a:rPr lang="es-419" sz="1400" i="1">
                                  <a:latin typeface="Cambria Math" panose="02040503050406030204" pitchFamily="18" charset="0"/>
                                </a:rPr>
                              </m:ctrlPr>
                            </m:sSupPr>
                            <m:e>
                              <m:r>
                                <a:rPr lang="es-EC" sz="1400" i="1">
                                  <a:latin typeface="Cambria Math" panose="02040503050406030204" pitchFamily="18" charset="0"/>
                                </a:rPr>
                                <m:t>(1,96)</m:t>
                              </m:r>
                            </m:e>
                            <m:sup>
                              <m:r>
                                <a:rPr lang="es-EC" sz="1400" i="1">
                                  <a:latin typeface="Cambria Math" panose="02040503050406030204" pitchFamily="18" charset="0"/>
                                </a:rPr>
                                <m:t>2</m:t>
                              </m:r>
                            </m:sup>
                          </m:sSup>
                          <m:r>
                            <a:rPr lang="es-EC" sz="1400" i="1">
                              <a:latin typeface="Cambria Math" panose="02040503050406030204" pitchFamily="18" charset="0"/>
                            </a:rPr>
                            <m:t>∗0,85∗0,15</m:t>
                          </m:r>
                        </m:den>
                      </m:f>
                    </m:oMath>
                  </m:oMathPara>
                </a14:m>
                <a:endParaRPr lang="es-419" sz="1400" dirty="0"/>
              </a:p>
              <a:p>
                <a:pPr algn="ctr"/>
                <a:endParaRPr lang="es-419" sz="1400" dirty="0"/>
              </a:p>
              <a:p>
                <a:pPr algn="ctr"/>
                <a:r>
                  <a:rPr lang="es-419" sz="1400" dirty="0"/>
                  <a:t>n = 190</a:t>
                </a:r>
              </a:p>
            </p:txBody>
          </p:sp>
        </mc:Choice>
        <mc:Fallback xmlns="">
          <p:sp>
            <p:nvSpPr>
              <p:cNvPr id="31" name="Rectángulo 30">
                <a:extLst>
                  <a:ext uri="{FF2B5EF4-FFF2-40B4-BE49-F238E27FC236}">
                    <a16:creationId xmlns:a16="http://schemas.microsoft.com/office/drawing/2014/main" id="{0C3547BD-AEB5-4FEC-A867-8842F656A518}"/>
                  </a:ext>
                </a:extLst>
              </p:cNvPr>
              <p:cNvSpPr>
                <a:spLocks noRot="1" noChangeAspect="1" noMove="1" noResize="1" noEditPoints="1" noAdjustHandles="1" noChangeArrowheads="1" noChangeShapeType="1" noTextEdit="1"/>
              </p:cNvSpPr>
              <p:nvPr/>
            </p:nvSpPr>
            <p:spPr>
              <a:xfrm>
                <a:off x="5400127" y="4214953"/>
                <a:ext cx="4572000" cy="999184"/>
              </a:xfrm>
              <a:prstGeom prst="rect">
                <a:avLst/>
              </a:prstGeom>
              <a:blipFill>
                <a:blip r:embed="rId2"/>
                <a:stretch>
                  <a:fillRect b="-4242"/>
                </a:stretch>
              </a:blipFill>
            </p:spPr>
            <p:txBody>
              <a:bodyPr/>
              <a:lstStyle/>
              <a:p>
                <a:r>
                  <a:rPr lang="es-419">
                    <a:noFill/>
                  </a:rPr>
                  <a:t> </a:t>
                </a:r>
              </a:p>
            </p:txBody>
          </p:sp>
        </mc:Fallback>
      </mc:AlternateContent>
      <p:sp>
        <p:nvSpPr>
          <p:cNvPr id="33" name="Elipse 32">
            <a:extLst>
              <a:ext uri="{FF2B5EF4-FFF2-40B4-BE49-F238E27FC236}">
                <a16:creationId xmlns:a16="http://schemas.microsoft.com/office/drawing/2014/main" id="{5460F1E6-7BD4-4BF2-9894-B2B2AD9AF44E}"/>
              </a:ext>
            </a:extLst>
          </p:cNvPr>
          <p:cNvSpPr/>
          <p:nvPr/>
        </p:nvSpPr>
        <p:spPr>
          <a:xfrm>
            <a:off x="4040934" y="5335590"/>
            <a:ext cx="464452" cy="44312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419" sz="1400"/>
          </a:p>
        </p:txBody>
      </p:sp>
      <p:sp>
        <p:nvSpPr>
          <p:cNvPr id="34" name="CuadroTexto 33">
            <a:extLst>
              <a:ext uri="{FF2B5EF4-FFF2-40B4-BE49-F238E27FC236}">
                <a16:creationId xmlns:a16="http://schemas.microsoft.com/office/drawing/2014/main" id="{41706A0F-66D2-47ED-AA4B-38529F192479}"/>
              </a:ext>
            </a:extLst>
          </p:cNvPr>
          <p:cNvSpPr txBox="1"/>
          <p:nvPr/>
        </p:nvSpPr>
        <p:spPr>
          <a:xfrm>
            <a:off x="5566665" y="5367699"/>
            <a:ext cx="4392488" cy="307777"/>
          </a:xfrm>
          <a:prstGeom prst="rect">
            <a:avLst/>
          </a:prstGeom>
          <a:noFill/>
        </p:spPr>
        <p:txBody>
          <a:bodyPr wrap="square" rtlCol="0">
            <a:spAutoFit/>
          </a:bodyPr>
          <a:lstStyle/>
          <a:p>
            <a:r>
              <a:rPr lang="es-419" sz="1400" b="1" dirty="0">
                <a:solidFill>
                  <a:schemeClr val="bg2">
                    <a:lumMod val="25000"/>
                  </a:schemeClr>
                </a:solidFill>
              </a:rPr>
              <a:t>Muestra para instituciones financieras</a:t>
            </a:r>
          </a:p>
        </p:txBody>
      </p:sp>
      <p:cxnSp>
        <p:nvCxnSpPr>
          <p:cNvPr id="35" name="Conector: angular 34">
            <a:extLst>
              <a:ext uri="{FF2B5EF4-FFF2-40B4-BE49-F238E27FC236}">
                <a16:creationId xmlns:a16="http://schemas.microsoft.com/office/drawing/2014/main" id="{CA86C8F7-3E4C-48DD-A8AE-6E29BC6E18CE}"/>
              </a:ext>
            </a:extLst>
          </p:cNvPr>
          <p:cNvCxnSpPr>
            <a:cxnSpLocks/>
            <a:stCxn id="33" idx="6"/>
          </p:cNvCxnSpPr>
          <p:nvPr/>
        </p:nvCxnSpPr>
        <p:spPr>
          <a:xfrm>
            <a:off x="4505386" y="5557164"/>
            <a:ext cx="1061278" cy="4181"/>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36" name="Rectángulo 35">
                <a:extLst>
                  <a:ext uri="{FF2B5EF4-FFF2-40B4-BE49-F238E27FC236}">
                    <a16:creationId xmlns:a16="http://schemas.microsoft.com/office/drawing/2014/main" id="{5D305705-23DB-4721-B5D9-C1D2EAD095E9}"/>
                  </a:ext>
                </a:extLst>
              </p:cNvPr>
              <p:cNvSpPr/>
              <p:nvPr/>
            </p:nvSpPr>
            <p:spPr>
              <a:xfrm>
                <a:off x="5379648" y="5771468"/>
                <a:ext cx="4572000" cy="937629"/>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𝑛</m:t>
                      </m:r>
                      <m:r>
                        <a:rPr lang="es-EC" sz="1400">
                          <a:latin typeface="Cambria Math" panose="02040503050406030204" pitchFamily="18" charset="0"/>
                        </a:rPr>
                        <m:t>=</m:t>
                      </m:r>
                      <m:f>
                        <m:fPr>
                          <m:ctrlPr>
                            <a:rPr lang="es-419" sz="1400" i="1">
                              <a:latin typeface="Cambria Math" panose="02040503050406030204" pitchFamily="18" charset="0"/>
                            </a:rPr>
                          </m:ctrlPr>
                        </m:fPr>
                        <m:num>
                          <m:sSup>
                            <m:sSupPr>
                              <m:ctrlPr>
                                <a:rPr lang="es-419" sz="1400" i="1">
                                  <a:latin typeface="Cambria Math" panose="02040503050406030204" pitchFamily="18" charset="0"/>
                                </a:rPr>
                              </m:ctrlPr>
                            </m:sSupPr>
                            <m:e>
                              <m:d>
                                <m:dPr>
                                  <m:ctrlPr>
                                    <a:rPr lang="es-419" sz="1400" i="1">
                                      <a:latin typeface="Cambria Math" panose="02040503050406030204" pitchFamily="18" charset="0"/>
                                    </a:rPr>
                                  </m:ctrlPr>
                                </m:dPr>
                                <m:e>
                                  <m:r>
                                    <a:rPr lang="es-EC" sz="1400" i="1">
                                      <a:latin typeface="Cambria Math" panose="02040503050406030204" pitchFamily="18" charset="0"/>
                                    </a:rPr>
                                    <m:t>1,65</m:t>
                                  </m:r>
                                </m:e>
                              </m:d>
                            </m:e>
                            <m:sup>
                              <m:r>
                                <a:rPr lang="es-EC" sz="1400" i="1">
                                  <a:latin typeface="Cambria Math" panose="02040503050406030204" pitchFamily="18" charset="0"/>
                                </a:rPr>
                                <m:t>2</m:t>
                              </m:r>
                            </m:sup>
                          </m:sSup>
                          <m:r>
                            <a:rPr lang="es-EC" sz="1400" i="1">
                              <a:latin typeface="Cambria Math" panose="02040503050406030204" pitchFamily="18" charset="0"/>
                            </a:rPr>
                            <m:t>∗0,90∗0,10∗17</m:t>
                          </m:r>
                        </m:num>
                        <m:den>
                          <m:sSup>
                            <m:sSupPr>
                              <m:ctrlPr>
                                <a:rPr lang="es-419" sz="1400" i="1">
                                  <a:latin typeface="Cambria Math" panose="02040503050406030204" pitchFamily="18" charset="0"/>
                                </a:rPr>
                              </m:ctrlPr>
                            </m:sSupPr>
                            <m:e>
                              <m:r>
                                <a:rPr lang="es-EC" sz="1400" i="1">
                                  <a:latin typeface="Cambria Math" panose="02040503050406030204" pitchFamily="18" charset="0"/>
                                </a:rPr>
                                <m:t>(0,10)</m:t>
                              </m:r>
                            </m:e>
                            <m:sup>
                              <m:r>
                                <a:rPr lang="es-EC" sz="1400" i="1">
                                  <a:latin typeface="Cambria Math" panose="02040503050406030204" pitchFamily="18" charset="0"/>
                                </a:rPr>
                                <m:t>2</m:t>
                              </m:r>
                            </m:sup>
                          </m:sSup>
                          <m:d>
                            <m:dPr>
                              <m:ctrlPr>
                                <a:rPr lang="es-419" sz="1400" i="1">
                                  <a:latin typeface="Cambria Math" panose="02040503050406030204" pitchFamily="18" charset="0"/>
                                </a:rPr>
                              </m:ctrlPr>
                            </m:dPr>
                            <m:e>
                              <m:r>
                                <a:rPr lang="es-EC" sz="1400" i="1">
                                  <a:latin typeface="Cambria Math" panose="02040503050406030204" pitchFamily="18" charset="0"/>
                                </a:rPr>
                                <m:t>17−1</m:t>
                              </m:r>
                            </m:e>
                          </m:d>
                          <m:r>
                            <a:rPr lang="es-EC" sz="1400" i="1">
                              <a:latin typeface="Cambria Math" panose="02040503050406030204" pitchFamily="18" charset="0"/>
                            </a:rPr>
                            <m:t>+</m:t>
                          </m:r>
                          <m:sSup>
                            <m:sSupPr>
                              <m:ctrlPr>
                                <a:rPr lang="es-419" sz="1400" i="1">
                                  <a:latin typeface="Cambria Math" panose="02040503050406030204" pitchFamily="18" charset="0"/>
                                </a:rPr>
                              </m:ctrlPr>
                            </m:sSupPr>
                            <m:e>
                              <m:r>
                                <a:rPr lang="es-EC" sz="1400" i="1">
                                  <a:latin typeface="Cambria Math" panose="02040503050406030204" pitchFamily="18" charset="0"/>
                                </a:rPr>
                                <m:t>(1,65)</m:t>
                              </m:r>
                            </m:e>
                            <m:sup>
                              <m:r>
                                <a:rPr lang="es-EC" sz="1400" i="1">
                                  <a:latin typeface="Cambria Math" panose="02040503050406030204" pitchFamily="18" charset="0"/>
                                </a:rPr>
                                <m:t>2</m:t>
                              </m:r>
                            </m:sup>
                          </m:sSup>
                          <m:r>
                            <a:rPr lang="es-EC" sz="1400" i="1">
                              <a:latin typeface="Cambria Math" panose="02040503050406030204" pitchFamily="18" charset="0"/>
                            </a:rPr>
                            <m:t>∗0,90∗0,10</m:t>
                          </m:r>
                        </m:den>
                      </m:f>
                    </m:oMath>
                  </m:oMathPara>
                </a14:m>
                <a:endParaRPr lang="es-419" sz="1050" dirty="0"/>
              </a:p>
              <a:p>
                <a:pPr algn="ctr"/>
                <a:endParaRPr lang="es-419" sz="1200" dirty="0"/>
              </a:p>
              <a:p>
                <a:pPr algn="ctr"/>
                <a:r>
                  <a:rPr lang="es-419" sz="1200" dirty="0"/>
                  <a:t>n = 10</a:t>
                </a:r>
              </a:p>
            </p:txBody>
          </p:sp>
        </mc:Choice>
        <mc:Fallback xmlns="">
          <p:sp>
            <p:nvSpPr>
              <p:cNvPr id="36" name="Rectángulo 35">
                <a:extLst>
                  <a:ext uri="{FF2B5EF4-FFF2-40B4-BE49-F238E27FC236}">
                    <a16:creationId xmlns:a16="http://schemas.microsoft.com/office/drawing/2014/main" id="{5D305705-23DB-4721-B5D9-C1D2EAD095E9}"/>
                  </a:ext>
                </a:extLst>
              </p:cNvPr>
              <p:cNvSpPr>
                <a:spLocks noRot="1" noChangeAspect="1" noMove="1" noResize="1" noEditPoints="1" noAdjustHandles="1" noChangeArrowheads="1" noChangeShapeType="1" noTextEdit="1"/>
              </p:cNvSpPr>
              <p:nvPr/>
            </p:nvSpPr>
            <p:spPr>
              <a:xfrm>
                <a:off x="5379648" y="5771468"/>
                <a:ext cx="4572000" cy="937629"/>
              </a:xfrm>
              <a:prstGeom prst="rect">
                <a:avLst/>
              </a:prstGeom>
              <a:blipFill>
                <a:blip r:embed="rId3"/>
                <a:stretch>
                  <a:fillRect b="-2581"/>
                </a:stretch>
              </a:blipFill>
            </p:spPr>
            <p:txBody>
              <a:bodyPr/>
              <a:lstStyle/>
              <a:p>
                <a:r>
                  <a:rPr lang="es-419">
                    <a:noFill/>
                  </a:rPr>
                  <a:t> </a:t>
                </a:r>
              </a:p>
            </p:txBody>
          </p:sp>
        </mc:Fallback>
      </mc:AlternateContent>
    </p:spTree>
    <p:extLst>
      <p:ext uri="{BB962C8B-B14F-4D97-AF65-F5344CB8AC3E}">
        <p14:creationId xmlns:p14="http://schemas.microsoft.com/office/powerpoint/2010/main" val="3656753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1"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par>
                                <p:cTn id="40" presetID="2" presetClass="entr" presetSubtype="4"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500" fill="hold"/>
                                        <p:tgtEl>
                                          <p:spTgt spid="39"/>
                                        </p:tgtEl>
                                        <p:attrNameLst>
                                          <p:attrName>ppt_x</p:attrName>
                                        </p:attrNameLst>
                                      </p:cBhvr>
                                      <p:tavLst>
                                        <p:tav tm="0">
                                          <p:val>
                                            <p:strVal val="#ppt_x"/>
                                          </p:val>
                                        </p:tav>
                                        <p:tav tm="100000">
                                          <p:val>
                                            <p:strVal val="#ppt_x"/>
                                          </p:val>
                                        </p:tav>
                                      </p:tavLst>
                                    </p:anim>
                                    <p:anim calcmode="lin" valueType="num">
                                      <p:cBhvr additive="base">
                                        <p:cTn id="43" dur="500" fill="hold"/>
                                        <p:tgtEl>
                                          <p:spTgt spid="39"/>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1" presetClass="entr" presetSubtype="0" fill="hold" nodeType="afterEffect">
                                  <p:stCondLst>
                                    <p:cond delay="0"/>
                                  </p:stCondLst>
                                  <p:childTnLst>
                                    <p:set>
                                      <p:cBhvr>
                                        <p:cTn id="51" dur="1" fill="hold">
                                          <p:stCondLst>
                                            <p:cond delay="0"/>
                                          </p:stCondLst>
                                        </p:cTn>
                                        <p:tgtEl>
                                          <p:spTgt spid="25"/>
                                        </p:tgtEl>
                                        <p:attrNameLst>
                                          <p:attrName>style.visibility</p:attrName>
                                        </p:attrNameLst>
                                      </p:cBhvr>
                                      <p:to>
                                        <p:strVal val="visible"/>
                                      </p:to>
                                    </p:set>
                                  </p:childTnLst>
                                </p:cTn>
                              </p:par>
                            </p:childTnLst>
                          </p:cTn>
                        </p:par>
                        <p:par>
                          <p:cTn id="52" fill="hold">
                            <p:stCondLst>
                              <p:cond delay="3000"/>
                            </p:stCondLst>
                            <p:childTnLst>
                              <p:par>
                                <p:cTn id="53" presetID="1"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par>
                          <p:cTn id="55" fill="hold">
                            <p:stCondLst>
                              <p:cond delay="3000"/>
                            </p:stCondLst>
                            <p:childTnLst>
                              <p:par>
                                <p:cTn id="56" presetID="2" presetClass="entr" presetSubtype="4"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additive="base">
                                        <p:cTn id="58" dur="500" fill="hold"/>
                                        <p:tgtEl>
                                          <p:spTgt spid="41"/>
                                        </p:tgtEl>
                                        <p:attrNameLst>
                                          <p:attrName>ppt_x</p:attrName>
                                        </p:attrNameLst>
                                      </p:cBhvr>
                                      <p:tavLst>
                                        <p:tav tm="0">
                                          <p:val>
                                            <p:strVal val="#ppt_x"/>
                                          </p:val>
                                        </p:tav>
                                        <p:tav tm="100000">
                                          <p:val>
                                            <p:strVal val="#ppt_x"/>
                                          </p:val>
                                        </p:tav>
                                      </p:tavLst>
                                    </p:anim>
                                    <p:anim calcmode="lin" valueType="num">
                                      <p:cBhvr additive="base">
                                        <p:cTn id="59" dur="500" fill="hold"/>
                                        <p:tgtEl>
                                          <p:spTgt spid="41"/>
                                        </p:tgtEl>
                                        <p:attrNameLst>
                                          <p:attrName>ppt_y</p:attrName>
                                        </p:attrNameLst>
                                      </p:cBhvr>
                                      <p:tavLst>
                                        <p:tav tm="0">
                                          <p:val>
                                            <p:strVal val="1+#ppt_h/2"/>
                                          </p:val>
                                        </p:tav>
                                        <p:tav tm="100000">
                                          <p:val>
                                            <p:strVal val="#ppt_y"/>
                                          </p:val>
                                        </p:tav>
                                      </p:tavLst>
                                    </p:anim>
                                  </p:childTnLst>
                                </p:cTn>
                              </p:par>
                            </p:childTnLst>
                          </p:cTn>
                        </p:par>
                        <p:par>
                          <p:cTn id="60" fill="hold">
                            <p:stCondLst>
                              <p:cond delay="3500"/>
                            </p:stCondLst>
                            <p:childTnLst>
                              <p:par>
                                <p:cTn id="61" presetID="2" presetClass="entr" presetSubtype="4"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childTnLst>
                          </p:cTn>
                        </p:par>
                        <p:par>
                          <p:cTn id="69" fill="hold">
                            <p:stCondLst>
                              <p:cond delay="4000"/>
                            </p:stCondLst>
                            <p:childTnLst>
                              <p:par>
                                <p:cTn id="70" presetID="2" presetClass="entr" presetSubtype="4"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500" fill="hold"/>
                                        <p:tgtEl>
                                          <p:spTgt spid="28"/>
                                        </p:tgtEl>
                                        <p:attrNameLst>
                                          <p:attrName>ppt_x</p:attrName>
                                        </p:attrNameLst>
                                      </p:cBhvr>
                                      <p:tavLst>
                                        <p:tav tm="0">
                                          <p:val>
                                            <p:strVal val="#ppt_x"/>
                                          </p:val>
                                        </p:tav>
                                        <p:tav tm="100000">
                                          <p:val>
                                            <p:strVal val="#ppt_x"/>
                                          </p:val>
                                        </p:tav>
                                      </p:tavLst>
                                    </p:anim>
                                    <p:anim calcmode="lin" valueType="num">
                                      <p:cBhvr additive="base">
                                        <p:cTn id="73" dur="500" fill="hold"/>
                                        <p:tgtEl>
                                          <p:spTgt spid="28"/>
                                        </p:tgtEl>
                                        <p:attrNameLst>
                                          <p:attrName>ppt_y</p:attrName>
                                        </p:attrNameLst>
                                      </p:cBhvr>
                                      <p:tavLst>
                                        <p:tav tm="0">
                                          <p:val>
                                            <p:strVal val="1+#ppt_h/2"/>
                                          </p:val>
                                        </p:tav>
                                        <p:tav tm="100000">
                                          <p:val>
                                            <p:strVal val="#ppt_y"/>
                                          </p:val>
                                        </p:tav>
                                      </p:tavLst>
                                    </p:anim>
                                  </p:childTnLst>
                                </p:cTn>
                              </p:par>
                            </p:childTnLst>
                          </p:cTn>
                        </p:par>
                        <p:par>
                          <p:cTn id="74" fill="hold">
                            <p:stCondLst>
                              <p:cond delay="4500"/>
                            </p:stCondLst>
                            <p:childTnLst>
                              <p:par>
                                <p:cTn id="75" presetID="1" presetClass="entr" presetSubtype="0" fill="hold" nodeType="afterEffect">
                                  <p:stCondLst>
                                    <p:cond delay="0"/>
                                  </p:stCondLst>
                                  <p:childTnLst>
                                    <p:set>
                                      <p:cBhvr>
                                        <p:cTn id="76" dur="1" fill="hold">
                                          <p:stCondLst>
                                            <p:cond delay="0"/>
                                          </p:stCondLst>
                                        </p:cTn>
                                        <p:tgtEl>
                                          <p:spTgt spid="30"/>
                                        </p:tgtEl>
                                        <p:attrNameLst>
                                          <p:attrName>style.visibility</p:attrName>
                                        </p:attrNameLst>
                                      </p:cBhvr>
                                      <p:to>
                                        <p:strVal val="visible"/>
                                      </p:to>
                                    </p:set>
                                  </p:childTnLst>
                                </p:cTn>
                              </p:par>
                            </p:childTnLst>
                          </p:cTn>
                        </p:par>
                        <p:par>
                          <p:cTn id="77" fill="hold">
                            <p:stCondLst>
                              <p:cond delay="4500"/>
                            </p:stCondLst>
                            <p:childTnLst>
                              <p:par>
                                <p:cTn id="78" presetID="1" presetClass="entr" presetSubtype="0" fill="hold" grpId="0" nodeType="afterEffect">
                                  <p:stCondLst>
                                    <p:cond delay="0"/>
                                  </p:stCondLst>
                                  <p:childTnLst>
                                    <p:set>
                                      <p:cBhvr>
                                        <p:cTn id="79" dur="1" fill="hold">
                                          <p:stCondLst>
                                            <p:cond delay="0"/>
                                          </p:stCondLst>
                                        </p:cTn>
                                        <p:tgtEl>
                                          <p:spTgt spid="29"/>
                                        </p:tgtEl>
                                        <p:attrNameLst>
                                          <p:attrName>style.visibility</p:attrName>
                                        </p:attrNameLst>
                                      </p:cBhvr>
                                      <p:to>
                                        <p:strVal val="visible"/>
                                      </p:to>
                                    </p:set>
                                  </p:childTnLst>
                                </p:cTn>
                              </p:par>
                            </p:childTnLst>
                          </p:cTn>
                        </p:par>
                        <p:par>
                          <p:cTn id="80" fill="hold">
                            <p:stCondLst>
                              <p:cond delay="4500"/>
                            </p:stCondLst>
                            <p:childTnLst>
                              <p:par>
                                <p:cTn id="81" presetID="2" presetClass="entr" presetSubtype="4"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ppt_x"/>
                                          </p:val>
                                        </p:tav>
                                        <p:tav tm="100000">
                                          <p:val>
                                            <p:strVal val="#ppt_x"/>
                                          </p:val>
                                        </p:tav>
                                      </p:tavLst>
                                    </p:anim>
                                    <p:anim calcmode="lin" valueType="num">
                                      <p:cBhvr additive="base">
                                        <p:cTn id="84" dur="500" fill="hold"/>
                                        <p:tgtEl>
                                          <p:spTgt spid="31"/>
                                        </p:tgtEl>
                                        <p:attrNameLst>
                                          <p:attrName>ppt_y</p:attrName>
                                        </p:attrNameLst>
                                      </p:cBhvr>
                                      <p:tavLst>
                                        <p:tav tm="0">
                                          <p:val>
                                            <p:strVal val="1+#ppt_h/2"/>
                                          </p:val>
                                        </p:tav>
                                        <p:tav tm="100000">
                                          <p:val>
                                            <p:strVal val="#ppt_y"/>
                                          </p:val>
                                        </p:tav>
                                      </p:tavLst>
                                    </p:anim>
                                  </p:childTnLst>
                                </p:cTn>
                              </p:par>
                            </p:childTnLst>
                          </p:cTn>
                        </p:par>
                        <p:par>
                          <p:cTn id="85" fill="hold">
                            <p:stCondLst>
                              <p:cond delay="5000"/>
                            </p:stCondLst>
                            <p:childTnLst>
                              <p:par>
                                <p:cTn id="86" presetID="2" presetClass="entr" presetSubtype="4" fill="hold" grpId="0" nodeType="afterEffect">
                                  <p:stCondLst>
                                    <p:cond delay="0"/>
                                  </p:stCondLst>
                                  <p:childTnLst>
                                    <p:set>
                                      <p:cBhvr>
                                        <p:cTn id="87" dur="1" fill="hold">
                                          <p:stCondLst>
                                            <p:cond delay="0"/>
                                          </p:stCondLst>
                                        </p:cTn>
                                        <p:tgtEl>
                                          <p:spTgt spid="33"/>
                                        </p:tgtEl>
                                        <p:attrNameLst>
                                          <p:attrName>style.visibility</p:attrName>
                                        </p:attrNameLst>
                                      </p:cBhvr>
                                      <p:to>
                                        <p:strVal val="visible"/>
                                      </p:to>
                                    </p:set>
                                    <p:anim calcmode="lin" valueType="num">
                                      <p:cBhvr additive="base">
                                        <p:cTn id="88" dur="500" fill="hold"/>
                                        <p:tgtEl>
                                          <p:spTgt spid="33"/>
                                        </p:tgtEl>
                                        <p:attrNameLst>
                                          <p:attrName>ppt_x</p:attrName>
                                        </p:attrNameLst>
                                      </p:cBhvr>
                                      <p:tavLst>
                                        <p:tav tm="0">
                                          <p:val>
                                            <p:strVal val="#ppt_x"/>
                                          </p:val>
                                        </p:tav>
                                        <p:tav tm="100000">
                                          <p:val>
                                            <p:strVal val="#ppt_x"/>
                                          </p:val>
                                        </p:tav>
                                      </p:tavLst>
                                    </p:anim>
                                    <p:anim calcmode="lin" valueType="num">
                                      <p:cBhvr additive="base">
                                        <p:cTn id="89" dur="500" fill="hold"/>
                                        <p:tgtEl>
                                          <p:spTgt spid="33"/>
                                        </p:tgtEl>
                                        <p:attrNameLst>
                                          <p:attrName>ppt_y</p:attrName>
                                        </p:attrNameLst>
                                      </p:cBhvr>
                                      <p:tavLst>
                                        <p:tav tm="0">
                                          <p:val>
                                            <p:strVal val="1+#ppt_h/2"/>
                                          </p:val>
                                        </p:tav>
                                        <p:tav tm="100000">
                                          <p:val>
                                            <p:strVal val="#ppt_y"/>
                                          </p:val>
                                        </p:tav>
                                      </p:tavLst>
                                    </p:anim>
                                  </p:childTnLst>
                                </p:cTn>
                              </p:par>
                            </p:childTnLst>
                          </p:cTn>
                        </p:par>
                        <p:par>
                          <p:cTn id="90" fill="hold">
                            <p:stCondLst>
                              <p:cond delay="5500"/>
                            </p:stCondLst>
                            <p:childTnLst>
                              <p:par>
                                <p:cTn id="91" presetID="1" presetClass="entr" presetSubtype="0"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childTnLst>
                                </p:cTn>
                              </p:par>
                            </p:childTnLst>
                          </p:cTn>
                        </p:par>
                        <p:par>
                          <p:cTn id="93" fill="hold">
                            <p:stCondLst>
                              <p:cond delay="5500"/>
                            </p:stCondLst>
                            <p:childTnLst>
                              <p:par>
                                <p:cTn id="94" presetID="1" presetClass="entr" presetSubtype="0" fill="hold" grpId="0" nodeType="afterEffect">
                                  <p:stCondLst>
                                    <p:cond delay="0"/>
                                  </p:stCondLst>
                                  <p:childTnLst>
                                    <p:set>
                                      <p:cBhvr>
                                        <p:cTn id="95" dur="1" fill="hold">
                                          <p:stCondLst>
                                            <p:cond delay="0"/>
                                          </p:stCondLst>
                                        </p:cTn>
                                        <p:tgtEl>
                                          <p:spTgt spid="34"/>
                                        </p:tgtEl>
                                        <p:attrNameLst>
                                          <p:attrName>style.visibility</p:attrName>
                                        </p:attrNameLst>
                                      </p:cBhvr>
                                      <p:to>
                                        <p:strVal val="visible"/>
                                      </p:to>
                                    </p:set>
                                  </p:childTnLst>
                                </p:cTn>
                              </p:par>
                            </p:childTnLst>
                          </p:cTn>
                        </p:par>
                        <p:par>
                          <p:cTn id="96" fill="hold">
                            <p:stCondLst>
                              <p:cond delay="5500"/>
                            </p:stCondLst>
                            <p:childTnLst>
                              <p:par>
                                <p:cTn id="97" presetID="2" presetClass="entr" presetSubtype="4" fill="hold" grpId="0" nodeType="afterEffect">
                                  <p:stCondLst>
                                    <p:cond delay="0"/>
                                  </p:stCondLst>
                                  <p:childTnLst>
                                    <p:set>
                                      <p:cBhvr>
                                        <p:cTn id="98" dur="1" fill="hold">
                                          <p:stCondLst>
                                            <p:cond delay="0"/>
                                          </p:stCondLst>
                                        </p:cTn>
                                        <p:tgtEl>
                                          <p:spTgt spid="36"/>
                                        </p:tgtEl>
                                        <p:attrNameLst>
                                          <p:attrName>style.visibility</p:attrName>
                                        </p:attrNameLst>
                                      </p:cBhvr>
                                      <p:to>
                                        <p:strVal val="visible"/>
                                      </p:to>
                                    </p:set>
                                    <p:anim calcmode="lin" valueType="num">
                                      <p:cBhvr additive="base">
                                        <p:cTn id="99" dur="500" fill="hold"/>
                                        <p:tgtEl>
                                          <p:spTgt spid="36"/>
                                        </p:tgtEl>
                                        <p:attrNameLst>
                                          <p:attrName>ppt_x</p:attrName>
                                        </p:attrNameLst>
                                      </p:cBhvr>
                                      <p:tavLst>
                                        <p:tav tm="0">
                                          <p:val>
                                            <p:strVal val="#ppt_x"/>
                                          </p:val>
                                        </p:tav>
                                        <p:tav tm="100000">
                                          <p:val>
                                            <p:strVal val="#ppt_x"/>
                                          </p:val>
                                        </p:tav>
                                      </p:tavLst>
                                    </p:anim>
                                    <p:anim calcmode="lin" valueType="num">
                                      <p:cBhvr additive="base">
                                        <p:cTn id="10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3" grpId="0" animBg="1"/>
      <p:bldP spid="14" grpId="0" animBg="1"/>
      <p:bldP spid="16" grpId="0"/>
      <p:bldP spid="18" grpId="0"/>
      <p:bldP spid="19" grpId="0"/>
      <p:bldP spid="38" grpId="0" animBg="1"/>
      <p:bldP spid="39" grpId="0" animBg="1"/>
      <p:bldP spid="41" grpId="0" animBg="1"/>
      <p:bldP spid="26" grpId="0" animBg="1"/>
      <p:bldP spid="27" grpId="0" animBg="1"/>
      <p:bldP spid="28" grpId="0" animBg="1"/>
      <p:bldP spid="29" grpId="0"/>
      <p:bldP spid="31" grpId="0" animBg="1"/>
      <p:bldP spid="33" grpId="0" animBg="1"/>
      <p:bldP spid="34" grpId="0"/>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1030"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escarga">
            <a:extLst>
              <a:ext uri="{FF2B5EF4-FFF2-40B4-BE49-F238E27FC236}">
                <a16:creationId xmlns:a16="http://schemas.microsoft.com/office/drawing/2014/main" id="{079D0BFF-8024-4719-AB86-8C6A7473A3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9501"/>
            <a:ext cx="12192000" cy="5832648"/>
          </a:xfrm>
          <a:prstGeom prst="rect">
            <a:avLst/>
          </a:prstGeom>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F1C2156-3EA4-4C96-A44B-1ECACD49814F}"/>
              </a:ext>
            </a:extLst>
          </p:cNvPr>
          <p:cNvSpPr txBox="1">
            <a:spLocks/>
          </p:cNvSpPr>
          <p:nvPr/>
        </p:nvSpPr>
        <p:spPr>
          <a:xfrm>
            <a:off x="4151784" y="1844824"/>
            <a:ext cx="6048672" cy="2664296"/>
          </a:xfrm>
          <a:prstGeom prst="rect">
            <a:avLst/>
          </a:prstGeom>
          <a:ln>
            <a:solidFill>
              <a:schemeClr val="bg1"/>
            </a:solidFill>
          </a:ln>
        </p:spPr>
        <p:txBody>
          <a:bodyP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pPr algn="l"/>
            <a:r>
              <a:rPr lang="en-US" sz="2800" dirty="0">
                <a:solidFill>
                  <a:srgbClr val="0070C0"/>
                </a:solidFill>
                <a:latin typeface="Broadway" panose="04040905080B02020502" pitchFamily="82" charset="0"/>
              </a:rPr>
              <a:t>CAPITULO iv: </a:t>
            </a:r>
            <a:br>
              <a:rPr lang="en-US" sz="2800" dirty="0">
                <a:solidFill>
                  <a:srgbClr val="0070C0"/>
                </a:solidFill>
                <a:latin typeface="Broadway" panose="04040905080B02020502" pitchFamily="82" charset="0"/>
              </a:rPr>
            </a:br>
            <a:br>
              <a:rPr lang="en-US" sz="2800" dirty="0">
                <a:solidFill>
                  <a:srgbClr val="0070C0"/>
                </a:solidFill>
                <a:latin typeface="Broadway" panose="04040905080B02020502" pitchFamily="82" charset="0"/>
              </a:rPr>
            </a:br>
            <a:br>
              <a:rPr lang="en-US" sz="2800" dirty="0">
                <a:solidFill>
                  <a:srgbClr val="0070C0"/>
                </a:solidFill>
                <a:latin typeface="Broadway" panose="04040905080B02020502" pitchFamily="82" charset="0"/>
              </a:rPr>
            </a:br>
            <a:br>
              <a:rPr lang="en-US" sz="2800" dirty="0">
                <a:solidFill>
                  <a:srgbClr val="0070C0"/>
                </a:solidFill>
                <a:latin typeface="Broadway" panose="04040905080B02020502" pitchFamily="82" charset="0"/>
              </a:rPr>
            </a:br>
            <a:r>
              <a:rPr lang="en-US" sz="2800" dirty="0">
                <a:solidFill>
                  <a:srgbClr val="0070C0"/>
                </a:solidFill>
                <a:latin typeface="Broadway" panose="04040905080B02020502" pitchFamily="82" charset="0"/>
              </a:rPr>
              <a:t>RESULTADOS</a:t>
            </a:r>
          </a:p>
        </p:txBody>
      </p:sp>
      <p:sp>
        <p:nvSpPr>
          <p:cNvPr id="5" name="Rectángulo 4">
            <a:extLst>
              <a:ext uri="{FF2B5EF4-FFF2-40B4-BE49-F238E27FC236}">
                <a16:creationId xmlns:a16="http://schemas.microsoft.com/office/drawing/2014/main" id="{841E20A9-4978-4B7F-BDAA-C7C8AD859C73}"/>
              </a:ext>
            </a:extLst>
          </p:cNvPr>
          <p:cNvSpPr/>
          <p:nvPr/>
        </p:nvSpPr>
        <p:spPr>
          <a:xfrm>
            <a:off x="-666" y="11"/>
            <a:ext cx="12197319" cy="535851"/>
          </a:xfrm>
          <a:prstGeom prst="rect">
            <a:avLst/>
          </a:prstGeom>
          <a:pattFill prst="trellis">
            <a:fgClr>
              <a:srgbClr val="0070C0"/>
            </a:fgClr>
            <a:bgClr>
              <a:schemeClr val="bg1"/>
            </a:bgClr>
          </a:patt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6" name="Rectángulo 5">
            <a:extLst>
              <a:ext uri="{FF2B5EF4-FFF2-40B4-BE49-F238E27FC236}">
                <a16:creationId xmlns:a16="http://schemas.microsoft.com/office/drawing/2014/main" id="{B7236179-D65E-43AE-B835-A4EB7F1C3EA6}"/>
              </a:ext>
            </a:extLst>
          </p:cNvPr>
          <p:cNvSpPr/>
          <p:nvPr/>
        </p:nvSpPr>
        <p:spPr>
          <a:xfrm>
            <a:off x="7786" y="6322160"/>
            <a:ext cx="12197319" cy="535851"/>
          </a:xfrm>
          <a:prstGeom prst="rect">
            <a:avLst/>
          </a:prstGeom>
          <a:pattFill prst="trellis">
            <a:fgClr>
              <a:srgbClr val="0070C0"/>
            </a:fgClr>
            <a:bgClr>
              <a:schemeClr val="bg1"/>
            </a:bgClr>
          </a:patt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7554899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1030"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escarga">
            <a:extLst>
              <a:ext uri="{FF2B5EF4-FFF2-40B4-BE49-F238E27FC236}">
                <a16:creationId xmlns:a16="http://schemas.microsoft.com/office/drawing/2014/main" id="{079D0BFF-8024-4719-AB86-8C6A7473A3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9501"/>
            <a:ext cx="12192000" cy="5832648"/>
          </a:xfrm>
          <a:prstGeom prst="rect">
            <a:avLst/>
          </a:prstGeom>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F1C2156-3EA4-4C96-A44B-1ECACD49814F}"/>
              </a:ext>
            </a:extLst>
          </p:cNvPr>
          <p:cNvSpPr txBox="1">
            <a:spLocks/>
          </p:cNvSpPr>
          <p:nvPr/>
        </p:nvSpPr>
        <p:spPr>
          <a:xfrm>
            <a:off x="4079776" y="1268760"/>
            <a:ext cx="7056784" cy="2664296"/>
          </a:xfrm>
          <a:prstGeom prst="rect">
            <a:avLst/>
          </a:prstGeom>
          <a:ln>
            <a:solidFill>
              <a:schemeClr val="bg1"/>
            </a:solidFill>
          </a:ln>
        </p:spPr>
        <p:txBody>
          <a:bodyP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pPr marL="0" marR="0" lvl="0" indent="0" defTabSz="914400" rtl="0" eaLnBrk="1" fontAlgn="auto" latinLnBrk="0" hangingPunct="1">
              <a:lnSpc>
                <a:spcPct val="200000"/>
              </a:lnSpc>
              <a:spcBef>
                <a:spcPct val="0"/>
              </a:spcBef>
              <a:spcAft>
                <a:spcPts val="0"/>
              </a:spcAft>
              <a:buClrTx/>
              <a:buSzTx/>
              <a:buFontTx/>
              <a:buNone/>
              <a:tabLst/>
              <a:defRPr/>
            </a:pPr>
            <a:endParaRPr kumimoji="0" lang="en-US" sz="2800" b="0" i="0" u="none" strike="noStrike" kern="1200" cap="all" spc="200" normalizeH="0" baseline="0" noProof="0" dirty="0">
              <a:ln>
                <a:noFill/>
              </a:ln>
              <a:solidFill>
                <a:srgbClr val="0070C0"/>
              </a:solidFill>
              <a:effectLst/>
              <a:uLnTx/>
              <a:uFillTx/>
              <a:latin typeface="Broadway" panose="04040905080B02020502" pitchFamily="82" charset="0"/>
              <a:ea typeface="+mj-ea"/>
              <a:cs typeface="+mj-cs"/>
            </a:endParaRPr>
          </a:p>
          <a:p>
            <a:pPr marL="0" marR="0" lvl="0" indent="0" defTabSz="914400" rtl="0" eaLnBrk="1" fontAlgn="auto" latinLnBrk="0" hangingPunct="1">
              <a:lnSpc>
                <a:spcPct val="200000"/>
              </a:lnSpc>
              <a:spcBef>
                <a:spcPct val="0"/>
              </a:spcBef>
              <a:spcAft>
                <a:spcPts val="0"/>
              </a:spcAft>
              <a:buClrTx/>
              <a:buSzTx/>
              <a:buFontTx/>
              <a:buNone/>
              <a:tabLst/>
              <a:defRPr/>
            </a:pPr>
            <a:r>
              <a:rPr kumimoji="0" lang="en-US" sz="2800" b="0" i="0" u="none" strike="noStrike" kern="1200" cap="all" spc="200" normalizeH="0" baseline="0" noProof="0" dirty="0">
                <a:ln>
                  <a:noFill/>
                </a:ln>
                <a:solidFill>
                  <a:srgbClr val="0070C0"/>
                </a:solidFill>
                <a:effectLst/>
                <a:uLnTx/>
                <a:uFillTx/>
                <a:latin typeface="Broadway" panose="04040905080B02020502" pitchFamily="82" charset="0"/>
                <a:ea typeface="+mj-ea"/>
                <a:cs typeface="+mj-cs"/>
              </a:rPr>
              <a:t>RESULTADOS de la revisión de la </a:t>
            </a:r>
            <a:r>
              <a:rPr kumimoji="0" lang="es-419" sz="2800" b="0" i="0" u="none" strike="noStrike" kern="1200" cap="all" spc="200" normalizeH="0" baseline="0" dirty="0">
                <a:ln>
                  <a:noFill/>
                </a:ln>
                <a:solidFill>
                  <a:srgbClr val="0070C0"/>
                </a:solidFill>
                <a:effectLst/>
                <a:uLnTx/>
                <a:uFillTx/>
                <a:latin typeface="Broadway" panose="04040905080B02020502" pitchFamily="82" charset="0"/>
                <a:ea typeface="+mj-ea"/>
                <a:cs typeface="+mj-cs"/>
              </a:rPr>
              <a:t>literatura</a:t>
            </a:r>
          </a:p>
        </p:txBody>
      </p:sp>
      <p:sp>
        <p:nvSpPr>
          <p:cNvPr id="5" name="Rectángulo 4">
            <a:extLst>
              <a:ext uri="{FF2B5EF4-FFF2-40B4-BE49-F238E27FC236}">
                <a16:creationId xmlns:a16="http://schemas.microsoft.com/office/drawing/2014/main" id="{841E20A9-4978-4B7F-BDAA-C7C8AD859C73}"/>
              </a:ext>
            </a:extLst>
          </p:cNvPr>
          <p:cNvSpPr/>
          <p:nvPr/>
        </p:nvSpPr>
        <p:spPr>
          <a:xfrm>
            <a:off x="-666" y="11"/>
            <a:ext cx="12197319" cy="535851"/>
          </a:xfrm>
          <a:prstGeom prst="rect">
            <a:avLst/>
          </a:prstGeom>
          <a:pattFill prst="trellis">
            <a:fgClr>
              <a:srgbClr val="0070C0"/>
            </a:fgClr>
            <a:bgClr>
              <a:schemeClr val="bg1"/>
            </a:bgClr>
          </a:patt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ángulo 5">
            <a:extLst>
              <a:ext uri="{FF2B5EF4-FFF2-40B4-BE49-F238E27FC236}">
                <a16:creationId xmlns:a16="http://schemas.microsoft.com/office/drawing/2014/main" id="{B7236179-D65E-43AE-B835-A4EB7F1C3EA6}"/>
              </a:ext>
            </a:extLst>
          </p:cNvPr>
          <p:cNvSpPr/>
          <p:nvPr/>
        </p:nvSpPr>
        <p:spPr>
          <a:xfrm>
            <a:off x="7786" y="6322160"/>
            <a:ext cx="12197319" cy="535851"/>
          </a:xfrm>
          <a:prstGeom prst="rect">
            <a:avLst/>
          </a:prstGeom>
          <a:pattFill prst="trellis">
            <a:fgClr>
              <a:srgbClr val="0070C0"/>
            </a:fgClr>
            <a:bgClr>
              <a:schemeClr val="bg1"/>
            </a:bgClr>
          </a:patt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white"/>
              </a:solidFill>
              <a:effectLst/>
              <a:uLnTx/>
              <a:uFillTx/>
              <a:latin typeface="Century Schoolbook"/>
              <a:ea typeface="+mn-ea"/>
              <a:cs typeface="+mn-cs"/>
            </a:endParaRPr>
          </a:p>
        </p:txBody>
      </p:sp>
    </p:spTree>
    <p:extLst>
      <p:ext uri="{BB962C8B-B14F-4D97-AF65-F5344CB8AC3E}">
        <p14:creationId xmlns:p14="http://schemas.microsoft.com/office/powerpoint/2010/main" val="3093995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p:spPr>
      </p:pic>
      <p:sp>
        <p:nvSpPr>
          <p:cNvPr id="3" name="CuadroTexto 2">
            <a:extLst>
              <a:ext uri="{FF2B5EF4-FFF2-40B4-BE49-F238E27FC236}">
                <a16:creationId xmlns:a16="http://schemas.microsoft.com/office/drawing/2014/main" id="{A34DE28D-6614-44A6-8ACA-5E80EBB1FD59}"/>
              </a:ext>
            </a:extLst>
          </p:cNvPr>
          <p:cNvSpPr txBox="1"/>
          <p:nvPr/>
        </p:nvSpPr>
        <p:spPr>
          <a:xfrm>
            <a:off x="1887804" y="803272"/>
            <a:ext cx="9027839" cy="400110"/>
          </a:xfrm>
          <a:prstGeom prst="rect">
            <a:avLst/>
          </a:prstGeom>
          <a:noFill/>
        </p:spPr>
        <p:txBody>
          <a:bodyPr wrap="square" rtlCol="0">
            <a:spAutoFit/>
          </a:bodyPr>
          <a:lstStyle/>
          <a:p>
            <a:pPr algn="ctr"/>
            <a:r>
              <a:rPr lang="es-419" sz="2000" dirty="0">
                <a:latin typeface="+mj-lt"/>
              </a:rPr>
              <a:t>ANÁLISIS DE INDICADORES SOCIOECONÓMICOS DEL ECUADOR</a:t>
            </a:r>
          </a:p>
        </p:txBody>
      </p:sp>
      <p:graphicFrame>
        <p:nvGraphicFramePr>
          <p:cNvPr id="4" name="Gráfico 3">
            <a:extLst>
              <a:ext uri="{FF2B5EF4-FFF2-40B4-BE49-F238E27FC236}">
                <a16:creationId xmlns:a16="http://schemas.microsoft.com/office/drawing/2014/main" id="{D6F2869D-7C4F-400E-AED0-9162D20E99FE}"/>
              </a:ext>
            </a:extLst>
          </p:cNvPr>
          <p:cNvGraphicFramePr/>
          <p:nvPr>
            <p:extLst>
              <p:ext uri="{D42A27DB-BD31-4B8C-83A1-F6EECF244321}">
                <p14:modId xmlns:p14="http://schemas.microsoft.com/office/powerpoint/2010/main" val="2206303303"/>
              </p:ext>
            </p:extLst>
          </p:nvPr>
        </p:nvGraphicFramePr>
        <p:xfrm>
          <a:off x="667992" y="1610435"/>
          <a:ext cx="4791169" cy="2601396"/>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75F85E97-E530-4CBC-8524-7C0ABF8D21DA}"/>
              </a:ext>
            </a:extLst>
          </p:cNvPr>
          <p:cNvSpPr txBox="1"/>
          <p:nvPr/>
        </p:nvSpPr>
        <p:spPr>
          <a:xfrm>
            <a:off x="927567" y="1127712"/>
            <a:ext cx="2564841" cy="369332"/>
          </a:xfrm>
          <a:prstGeom prst="rect">
            <a:avLst/>
          </a:prstGeom>
          <a:noFill/>
        </p:spPr>
        <p:txBody>
          <a:bodyPr wrap="square" rtlCol="0">
            <a:spAutoFit/>
          </a:bodyPr>
          <a:lstStyle/>
          <a:p>
            <a:pPr marL="285750" indent="-285750">
              <a:buFont typeface="Arial" panose="020B0604020202020204" pitchFamily="34" charset="0"/>
              <a:buChar char="•"/>
            </a:pPr>
            <a:r>
              <a:rPr lang="es-419" b="1" dirty="0"/>
              <a:t>Pobreza</a:t>
            </a:r>
          </a:p>
        </p:txBody>
      </p:sp>
      <p:sp>
        <p:nvSpPr>
          <p:cNvPr id="15" name="Rectángulo 14">
            <a:extLst>
              <a:ext uri="{FF2B5EF4-FFF2-40B4-BE49-F238E27FC236}">
                <a16:creationId xmlns:a16="http://schemas.microsoft.com/office/drawing/2014/main" id="{B8F85765-C8B8-46F3-856B-35DB3AA28635}"/>
              </a:ext>
            </a:extLst>
          </p:cNvPr>
          <p:cNvSpPr/>
          <p:nvPr/>
        </p:nvSpPr>
        <p:spPr>
          <a:xfrm>
            <a:off x="915313" y="4241648"/>
            <a:ext cx="4295800" cy="461665"/>
          </a:xfrm>
          <a:prstGeom prst="rect">
            <a:avLst/>
          </a:prstGeom>
        </p:spPr>
        <p:txBody>
          <a:bodyPr wrap="square">
            <a:spAutoFit/>
          </a:bodyPr>
          <a:lstStyle/>
          <a:p>
            <a:pPr algn="ctr">
              <a:spcBef>
                <a:spcPts val="2400"/>
              </a:spcBef>
              <a:spcAft>
                <a:spcPts val="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Figura 3: </a:t>
            </a:r>
            <a:r>
              <a:rPr lang="es-EC" sz="1200" i="1" dirty="0">
                <a:latin typeface="Times New Roman" panose="02020603050405020304" pitchFamily="18" charset="0"/>
                <a:ea typeface="Calibri" panose="020F0502020204030204" pitchFamily="34" charset="0"/>
                <a:cs typeface="Times New Roman" panose="02020603050405020304" pitchFamily="18" charset="0"/>
              </a:rPr>
              <a:t>Evolución de la pobreza del año 2011 al 2016</a:t>
            </a:r>
            <a:endParaRPr lang="es-419" sz="1200" b="1" dirty="0">
              <a:latin typeface="Times New Roman" panose="02020603050405020304" pitchFamily="18" charset="0"/>
              <a:ea typeface="Calibri" panose="020F0502020204030204" pitchFamily="34" charset="0"/>
              <a:cs typeface="Times New Roman" panose="02020603050405020304" pitchFamily="18" charset="0"/>
            </a:endParaRPr>
          </a:p>
          <a:p>
            <a:pPr marL="449580" indent="449580">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Adaptado de (INEC, 2017)</a:t>
            </a:r>
            <a:endParaRPr lang="es-419"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ángulo 11">
            <a:extLst>
              <a:ext uri="{FF2B5EF4-FFF2-40B4-BE49-F238E27FC236}">
                <a16:creationId xmlns:a16="http://schemas.microsoft.com/office/drawing/2014/main" id="{A53C4DD7-6590-4201-9AFE-7A52BA72E7EB}"/>
              </a:ext>
            </a:extLst>
          </p:cNvPr>
          <p:cNvSpPr/>
          <p:nvPr/>
        </p:nvSpPr>
        <p:spPr>
          <a:xfrm>
            <a:off x="664916" y="4733130"/>
            <a:ext cx="4790443" cy="2031325"/>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indent="144145" algn="just">
              <a:lnSpc>
                <a:spcPct val="150000"/>
              </a:lnSpc>
              <a:spcAft>
                <a:spcPts val="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La pobreza por ingresos presenta una clara reducción tomando en cuenta los periodos diciembre 2011 y diciembre 2016, se reduce 5,7 puntos porcentuales, de 28,6% a 22,9%. De igual manera sucede con la tasa de pobreza multidimensional que para el periodo analizado se reduce 5,6 puntos, de 40,7% a 35,1%. </a:t>
            </a:r>
            <a:endParaRPr lang="es-419" sz="1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ángulo 12">
            <a:extLst>
              <a:ext uri="{FF2B5EF4-FFF2-40B4-BE49-F238E27FC236}">
                <a16:creationId xmlns:a16="http://schemas.microsoft.com/office/drawing/2014/main" id="{790E9A7E-9F4A-4A81-9B6A-525DAB2124BA}"/>
              </a:ext>
            </a:extLst>
          </p:cNvPr>
          <p:cNvSpPr/>
          <p:nvPr/>
        </p:nvSpPr>
        <p:spPr>
          <a:xfrm>
            <a:off x="6617748" y="1127712"/>
            <a:ext cx="3301245" cy="369332"/>
          </a:xfrm>
          <a:prstGeom prst="rect">
            <a:avLst/>
          </a:prstGeom>
        </p:spPr>
        <p:txBody>
          <a:bodyPr wrap="square">
            <a:spAutoFit/>
          </a:bodyPr>
          <a:lstStyle/>
          <a:p>
            <a:pPr marL="285750" indent="-285750" algn="just">
              <a:spcBef>
                <a:spcPts val="2400"/>
              </a:spcBef>
              <a:buFont typeface="Arial" panose="020B0604020202020204" pitchFamily="34" charset="0"/>
              <a:buChar char="•"/>
            </a:pPr>
            <a:r>
              <a:rPr lang="es-EC" b="1" dirty="0">
                <a:ea typeface="Times New Roman" panose="02020603050405020304" pitchFamily="18" charset="0"/>
                <a:cs typeface="Times New Roman" panose="02020603050405020304" pitchFamily="18" charset="0"/>
              </a:rPr>
              <a:t>Coeficiente de Gini</a:t>
            </a:r>
            <a:endParaRPr lang="es-419" b="1" dirty="0">
              <a:effectLst/>
              <a:ea typeface="Times New Roman" panose="02020603050405020304" pitchFamily="18" charset="0"/>
              <a:cs typeface="Times New Roman" panose="02020603050405020304" pitchFamily="18" charset="0"/>
            </a:endParaRPr>
          </a:p>
        </p:txBody>
      </p:sp>
      <p:graphicFrame>
        <p:nvGraphicFramePr>
          <p:cNvPr id="17" name="Gráfico 16">
            <a:extLst>
              <a:ext uri="{FF2B5EF4-FFF2-40B4-BE49-F238E27FC236}">
                <a16:creationId xmlns:a16="http://schemas.microsoft.com/office/drawing/2014/main" id="{569E3B3A-FC6E-4B5F-84C7-69B38773A580}"/>
              </a:ext>
            </a:extLst>
          </p:cNvPr>
          <p:cNvGraphicFramePr/>
          <p:nvPr>
            <p:extLst>
              <p:ext uri="{D42A27DB-BD31-4B8C-83A1-F6EECF244321}">
                <p14:modId xmlns:p14="http://schemas.microsoft.com/office/powerpoint/2010/main" val="1178391783"/>
              </p:ext>
            </p:extLst>
          </p:nvPr>
        </p:nvGraphicFramePr>
        <p:xfrm>
          <a:off x="6744072" y="1610435"/>
          <a:ext cx="4679950" cy="2601396"/>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ángulo 15">
            <a:extLst>
              <a:ext uri="{FF2B5EF4-FFF2-40B4-BE49-F238E27FC236}">
                <a16:creationId xmlns:a16="http://schemas.microsoft.com/office/drawing/2014/main" id="{E43C1D68-766F-46A0-A780-0F6440C7BDA3}"/>
              </a:ext>
            </a:extLst>
          </p:cNvPr>
          <p:cNvSpPr/>
          <p:nvPr/>
        </p:nvSpPr>
        <p:spPr>
          <a:xfrm>
            <a:off x="6790288" y="4241648"/>
            <a:ext cx="4468147" cy="461665"/>
          </a:xfrm>
          <a:prstGeom prst="rect">
            <a:avLst/>
          </a:prstGeom>
        </p:spPr>
        <p:txBody>
          <a:bodyPr wrap="square">
            <a:spAutoFit/>
          </a:bodyPr>
          <a:lstStyle/>
          <a:p>
            <a:pPr algn="ctr">
              <a:spcBef>
                <a:spcPts val="2400"/>
              </a:spcBef>
              <a:spcAft>
                <a:spcPts val="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Figura 4: </a:t>
            </a:r>
            <a:r>
              <a:rPr lang="es-EC" sz="1200" i="1" dirty="0">
                <a:latin typeface="Times New Roman" panose="02020603050405020304" pitchFamily="18" charset="0"/>
                <a:ea typeface="Calibri" panose="020F0502020204030204" pitchFamily="34" charset="0"/>
                <a:cs typeface="Times New Roman" panose="02020603050405020304" pitchFamily="18" charset="0"/>
              </a:rPr>
              <a:t>Evolución del coeficiente de Gini del año 2011 al 2016</a:t>
            </a:r>
            <a:endParaRPr lang="es-419" sz="1200" b="1" dirty="0">
              <a:latin typeface="Times New Roman" panose="02020603050405020304" pitchFamily="18" charset="0"/>
              <a:ea typeface="Calibri" panose="020F0502020204030204" pitchFamily="34" charset="0"/>
              <a:cs typeface="Times New Roman" panose="02020603050405020304" pitchFamily="18" charset="0"/>
            </a:endParaRPr>
          </a:p>
          <a:p>
            <a:pPr marL="449580">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      Fuente: Adaptado de (INEC, 2017)</a:t>
            </a:r>
            <a:endParaRPr lang="es-419"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ángulo 17">
            <a:extLst>
              <a:ext uri="{FF2B5EF4-FFF2-40B4-BE49-F238E27FC236}">
                <a16:creationId xmlns:a16="http://schemas.microsoft.com/office/drawing/2014/main" id="{5177C9C0-9F02-465A-899C-45D38009EC21}"/>
              </a:ext>
            </a:extLst>
          </p:cNvPr>
          <p:cNvSpPr/>
          <p:nvPr/>
        </p:nvSpPr>
        <p:spPr>
          <a:xfrm>
            <a:off x="6713588" y="4736615"/>
            <a:ext cx="4707358" cy="10618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144145" algn="just">
              <a:lnSpc>
                <a:spcPct val="150000"/>
              </a:lnSpc>
              <a:spcAft>
                <a:spcPts val="0"/>
              </a:spcAft>
            </a:pPr>
            <a:r>
              <a:rPr lang="es-EC" sz="1400" dirty="0">
                <a:ea typeface="Calibri" panose="020F0502020204030204" pitchFamily="34" charset="0"/>
                <a:cs typeface="Times New Roman" panose="02020603050405020304" pitchFamily="18" charset="0"/>
              </a:rPr>
              <a:t>En el periodo 2011-2016 el coeficiente de Gini se reduce 0,07 puntos de 0,473 a 0,466 las variaciones no son estadísticamente significativas.</a:t>
            </a:r>
            <a:endParaRPr lang="es-419" sz="1400" dirty="0">
              <a:ea typeface="Calibri" panose="020F0502020204030204" pitchFamily="34" charset="0"/>
              <a:cs typeface="Times New Roman" panose="02020603050405020304" pitchFamily="18" charset="0"/>
            </a:endParaRPr>
          </a:p>
        </p:txBody>
      </p:sp>
      <p:sp>
        <p:nvSpPr>
          <p:cNvPr id="14" name="Flecha: pentágono 13">
            <a:extLst>
              <a:ext uri="{FF2B5EF4-FFF2-40B4-BE49-F238E27FC236}">
                <a16:creationId xmlns:a16="http://schemas.microsoft.com/office/drawing/2014/main" id="{1D92929E-DF42-4F52-892A-0B556DF1024F}"/>
              </a:ext>
            </a:extLst>
          </p:cNvPr>
          <p:cNvSpPr/>
          <p:nvPr/>
        </p:nvSpPr>
        <p:spPr>
          <a:xfrm>
            <a:off x="403970" y="90914"/>
            <a:ext cx="6340102" cy="690136"/>
          </a:xfrm>
          <a:prstGeom prst="homePlate">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419" b="1" dirty="0">
                <a:solidFill>
                  <a:schemeClr val="tx1"/>
                </a:solidFill>
                <a:latin typeface="+mj-lt"/>
              </a:rPr>
              <a:t>ANÁLISIS HISTÓRICO A NIVEL MACRO</a:t>
            </a:r>
          </a:p>
        </p:txBody>
      </p:sp>
    </p:spTree>
    <p:extLst>
      <p:ext uri="{BB962C8B-B14F-4D97-AF65-F5344CB8AC3E}">
        <p14:creationId xmlns:p14="http://schemas.microsoft.com/office/powerpoint/2010/main" val="41313755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738935" y="76466"/>
            <a:ext cx="7344816" cy="6641589"/>
          </a:xfrm>
          <a:prstGeom prst="rect">
            <a:avLst/>
          </a:prstGeom>
          <a:noFill/>
          <a:extLst/>
        </p:spPr>
      </p:pic>
      <p:sp>
        <p:nvSpPr>
          <p:cNvPr id="3" name="CuadroTexto 2">
            <a:extLst>
              <a:ext uri="{FF2B5EF4-FFF2-40B4-BE49-F238E27FC236}">
                <a16:creationId xmlns:a16="http://schemas.microsoft.com/office/drawing/2014/main" id="{A34DE28D-6614-44A6-8ACA-5E80EBB1FD59}"/>
              </a:ext>
            </a:extLst>
          </p:cNvPr>
          <p:cNvSpPr txBox="1"/>
          <p:nvPr/>
        </p:nvSpPr>
        <p:spPr>
          <a:xfrm>
            <a:off x="1991543" y="260648"/>
            <a:ext cx="9027839" cy="400110"/>
          </a:xfrm>
          <a:prstGeom prst="rect">
            <a:avLst/>
          </a:prstGeom>
          <a:noFill/>
        </p:spPr>
        <p:txBody>
          <a:bodyPr wrap="square" rtlCol="0">
            <a:spAutoFit/>
          </a:bodyPr>
          <a:lstStyle/>
          <a:p>
            <a:pPr algn="ctr"/>
            <a:r>
              <a:rPr lang="es-419" sz="2000" dirty="0">
                <a:latin typeface="+mj-lt"/>
              </a:rPr>
              <a:t>ANÁLISIS DE INDICADORES SOCIOECONÓMICOS DEL ECUADOR</a:t>
            </a:r>
          </a:p>
        </p:txBody>
      </p:sp>
      <p:sp>
        <p:nvSpPr>
          <p:cNvPr id="7" name="CuadroTexto 6">
            <a:extLst>
              <a:ext uri="{FF2B5EF4-FFF2-40B4-BE49-F238E27FC236}">
                <a16:creationId xmlns:a16="http://schemas.microsoft.com/office/drawing/2014/main" id="{C70F9273-59A0-41EA-A61D-299206E8D2B6}"/>
              </a:ext>
            </a:extLst>
          </p:cNvPr>
          <p:cNvSpPr txBox="1"/>
          <p:nvPr/>
        </p:nvSpPr>
        <p:spPr>
          <a:xfrm>
            <a:off x="709122" y="783634"/>
            <a:ext cx="2564841" cy="369332"/>
          </a:xfrm>
          <a:prstGeom prst="rect">
            <a:avLst/>
          </a:prstGeom>
          <a:noFill/>
        </p:spPr>
        <p:txBody>
          <a:bodyPr wrap="square" rtlCol="0">
            <a:spAutoFit/>
          </a:bodyPr>
          <a:lstStyle/>
          <a:p>
            <a:pPr marL="285750" indent="-285750">
              <a:buFont typeface="Arial" panose="020B0604020202020204" pitchFamily="34" charset="0"/>
              <a:buChar char="•"/>
            </a:pPr>
            <a:r>
              <a:rPr lang="es-419" b="1" dirty="0"/>
              <a:t>Empleo</a:t>
            </a:r>
          </a:p>
        </p:txBody>
      </p:sp>
      <p:sp>
        <p:nvSpPr>
          <p:cNvPr id="6" name="Rectángulo 5">
            <a:extLst>
              <a:ext uri="{FF2B5EF4-FFF2-40B4-BE49-F238E27FC236}">
                <a16:creationId xmlns:a16="http://schemas.microsoft.com/office/drawing/2014/main" id="{995E50A4-05DF-4106-AF4E-AC94447C845E}"/>
              </a:ext>
            </a:extLst>
          </p:cNvPr>
          <p:cNvSpPr/>
          <p:nvPr/>
        </p:nvSpPr>
        <p:spPr>
          <a:xfrm>
            <a:off x="609241" y="3362914"/>
            <a:ext cx="4523879" cy="461665"/>
          </a:xfrm>
          <a:prstGeom prst="rect">
            <a:avLst/>
          </a:prstGeom>
        </p:spPr>
        <p:txBody>
          <a:bodyPr wrap="square">
            <a:spAutoFit/>
          </a:bodyPr>
          <a:lstStyle/>
          <a:p>
            <a:pPr algn="ctr">
              <a:spcAft>
                <a:spcPts val="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Figura 5: </a:t>
            </a:r>
            <a:r>
              <a:rPr lang="es-EC" sz="1200" i="1" dirty="0">
                <a:latin typeface="Times New Roman" panose="02020603050405020304" pitchFamily="18" charset="0"/>
                <a:ea typeface="Calibri" panose="020F0502020204030204" pitchFamily="34" charset="0"/>
                <a:cs typeface="Times New Roman" panose="02020603050405020304" pitchFamily="18" charset="0"/>
              </a:rPr>
              <a:t>Tasa de empleo a nivel nacional, urbano y rural</a:t>
            </a:r>
            <a:endParaRPr lang="es-419" sz="12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	            Fuente: Adaptado de  (SICES, 2017)</a:t>
            </a:r>
            <a:endParaRPr lang="es-419"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4" name="Gráfico 13">
            <a:extLst>
              <a:ext uri="{FF2B5EF4-FFF2-40B4-BE49-F238E27FC236}">
                <a16:creationId xmlns:a16="http://schemas.microsoft.com/office/drawing/2014/main" id="{B96C43AC-0B77-42BC-8DB1-88E52FAD2775}"/>
              </a:ext>
            </a:extLst>
          </p:cNvPr>
          <p:cNvGraphicFramePr/>
          <p:nvPr>
            <p:extLst>
              <p:ext uri="{D42A27DB-BD31-4B8C-83A1-F6EECF244321}">
                <p14:modId xmlns:p14="http://schemas.microsoft.com/office/powerpoint/2010/main" val="601652050"/>
              </p:ext>
            </p:extLst>
          </p:nvPr>
        </p:nvGraphicFramePr>
        <p:xfrm>
          <a:off x="618368" y="4191317"/>
          <a:ext cx="4679950"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esquinas diagonales redondeadas 1">
            <a:extLst>
              <a:ext uri="{FF2B5EF4-FFF2-40B4-BE49-F238E27FC236}">
                <a16:creationId xmlns:a16="http://schemas.microsoft.com/office/drawing/2014/main" id="{092C76A0-FB2D-4998-8DBF-F22717E7DE22}"/>
              </a:ext>
            </a:extLst>
          </p:cNvPr>
          <p:cNvSpPr/>
          <p:nvPr/>
        </p:nvSpPr>
        <p:spPr>
          <a:xfrm>
            <a:off x="6405526" y="1162074"/>
            <a:ext cx="4388011" cy="2009061"/>
          </a:xfrm>
          <a:prstGeom prst="round2Diag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EC" sz="1600" dirty="0">
                <a:latin typeface="Times New Roman" panose="02020603050405020304" pitchFamily="18" charset="0"/>
                <a:ea typeface="Calibri" panose="020F0502020204030204" pitchFamily="34" charset="0"/>
              </a:rPr>
              <a:t>La tasa de empleo a nivel nacional muestra una clara variación; en la que el pico más alto entre del periodo analizado (2011-2016), está en el año 2014 con una tasa de empleo a nivel nacional del 96,20%, mientras que el pico más bajo esta en el año 2016 con una tasa del 94,80%, es decir una disminución de 1,4 puntos. </a:t>
            </a:r>
            <a:endParaRPr lang="es-419" sz="1600" dirty="0"/>
          </a:p>
        </p:txBody>
      </p:sp>
      <p:sp>
        <p:nvSpPr>
          <p:cNvPr id="4" name="Rectángulo: esquinas diagonales redondeadas 3">
            <a:extLst>
              <a:ext uri="{FF2B5EF4-FFF2-40B4-BE49-F238E27FC236}">
                <a16:creationId xmlns:a16="http://schemas.microsoft.com/office/drawing/2014/main" id="{7E1E3BE7-7AA2-4F56-875D-2D1AAA16258C}"/>
              </a:ext>
            </a:extLst>
          </p:cNvPr>
          <p:cNvSpPr/>
          <p:nvPr/>
        </p:nvSpPr>
        <p:spPr>
          <a:xfrm>
            <a:off x="6522592" y="4171497"/>
            <a:ext cx="4153878" cy="1191816"/>
          </a:xfrm>
          <a:prstGeom prst="round2Diag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ts val="2400"/>
              </a:spcBef>
              <a:spcAft>
                <a:spcPts val="0"/>
              </a:spcAft>
            </a:pPr>
            <a:r>
              <a:rPr lang="es-EC" sz="1600" dirty="0"/>
              <a:t>La tasa de desempleo a nivel nacional, en la cual se observa un incremento considerable en el año 2016 (5,2%) en comparación con la del año 2015 (4,8%);</a:t>
            </a:r>
            <a:endParaRPr lang="es-419"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AE02D077-C735-4C45-9F84-7D86BEE1893D}"/>
              </a:ext>
            </a:extLst>
          </p:cNvPr>
          <p:cNvSpPr/>
          <p:nvPr/>
        </p:nvSpPr>
        <p:spPr>
          <a:xfrm>
            <a:off x="588686" y="6340685"/>
            <a:ext cx="4688747" cy="461665"/>
          </a:xfrm>
          <a:prstGeom prst="rect">
            <a:avLst/>
          </a:prstGeom>
        </p:spPr>
        <p:txBody>
          <a:bodyPr wrap="square">
            <a:spAutoFit/>
          </a:bodyPr>
          <a:lstStyle/>
          <a:p>
            <a:pPr algn="ctr">
              <a:spcBef>
                <a:spcPts val="2400"/>
              </a:spcBef>
              <a:spcAft>
                <a:spcPts val="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Figura 12: </a:t>
            </a:r>
            <a:r>
              <a:rPr lang="es-EC" sz="1200" i="1" dirty="0">
                <a:latin typeface="Times New Roman" panose="02020603050405020304" pitchFamily="18" charset="0"/>
                <a:ea typeface="Calibri" panose="020F0502020204030204" pitchFamily="34" charset="0"/>
                <a:cs typeface="Times New Roman" panose="02020603050405020304" pitchFamily="18" charset="0"/>
              </a:rPr>
              <a:t>Tasa de desempleo a nivel nacional, urbano y rural</a:t>
            </a:r>
            <a:endParaRPr lang="es-419" sz="12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	       Fuente: Adaptado de (SICES, 2017)</a:t>
            </a:r>
            <a:endParaRPr lang="es-419"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E279AA30-3026-4C48-8463-88B8F3F918CC}"/>
              </a:ext>
            </a:extLst>
          </p:cNvPr>
          <p:cNvSpPr txBox="1"/>
          <p:nvPr/>
        </p:nvSpPr>
        <p:spPr>
          <a:xfrm>
            <a:off x="863795" y="3727949"/>
            <a:ext cx="2564841" cy="369332"/>
          </a:xfrm>
          <a:prstGeom prst="rect">
            <a:avLst/>
          </a:prstGeom>
          <a:noFill/>
        </p:spPr>
        <p:txBody>
          <a:bodyPr wrap="square" rtlCol="0">
            <a:spAutoFit/>
          </a:bodyPr>
          <a:lstStyle/>
          <a:p>
            <a:pPr marL="285750" indent="-285750">
              <a:buFont typeface="Arial" panose="020B0604020202020204" pitchFamily="34" charset="0"/>
              <a:buChar char="•"/>
            </a:pPr>
            <a:r>
              <a:rPr lang="es-419" b="1" dirty="0"/>
              <a:t>Desempleo</a:t>
            </a:r>
          </a:p>
        </p:txBody>
      </p:sp>
      <p:graphicFrame>
        <p:nvGraphicFramePr>
          <p:cNvPr id="12" name="Gráfico 11">
            <a:extLst>
              <a:ext uri="{FF2B5EF4-FFF2-40B4-BE49-F238E27FC236}">
                <a16:creationId xmlns:a16="http://schemas.microsoft.com/office/drawing/2014/main" id="{369071CC-9DB1-4416-92C0-5DA28F507742}"/>
              </a:ext>
            </a:extLst>
          </p:cNvPr>
          <p:cNvGraphicFramePr/>
          <p:nvPr>
            <p:extLst>
              <p:ext uri="{D42A27DB-BD31-4B8C-83A1-F6EECF244321}">
                <p14:modId xmlns:p14="http://schemas.microsoft.com/office/powerpoint/2010/main" val="580976009"/>
              </p:ext>
            </p:extLst>
          </p:nvPr>
        </p:nvGraphicFramePr>
        <p:xfrm>
          <a:off x="689664" y="1152089"/>
          <a:ext cx="4679950" cy="21176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461175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738935" y="76466"/>
            <a:ext cx="7344816" cy="6641589"/>
          </a:xfrm>
          <a:prstGeom prst="rect">
            <a:avLst/>
          </a:prstGeom>
          <a:noFill/>
          <a:extLst/>
        </p:spPr>
      </p:pic>
      <p:sp>
        <p:nvSpPr>
          <p:cNvPr id="3" name="CuadroTexto 2">
            <a:extLst>
              <a:ext uri="{FF2B5EF4-FFF2-40B4-BE49-F238E27FC236}">
                <a16:creationId xmlns:a16="http://schemas.microsoft.com/office/drawing/2014/main" id="{A34DE28D-6614-44A6-8ACA-5E80EBB1FD59}"/>
              </a:ext>
            </a:extLst>
          </p:cNvPr>
          <p:cNvSpPr txBox="1"/>
          <p:nvPr/>
        </p:nvSpPr>
        <p:spPr>
          <a:xfrm>
            <a:off x="1991543" y="260648"/>
            <a:ext cx="9027839" cy="400110"/>
          </a:xfrm>
          <a:prstGeom prst="rect">
            <a:avLst/>
          </a:prstGeom>
          <a:noFill/>
        </p:spPr>
        <p:txBody>
          <a:bodyPr wrap="square" rtlCol="0">
            <a:spAutoFit/>
          </a:bodyPr>
          <a:lstStyle/>
          <a:p>
            <a:pPr algn="ctr"/>
            <a:r>
              <a:rPr lang="es-419" sz="2000" dirty="0">
                <a:latin typeface="+mj-lt"/>
              </a:rPr>
              <a:t>ANÁLISIS DE INDICADORES SOCIOECONÓMICOS DEL ECUADOR</a:t>
            </a:r>
          </a:p>
        </p:txBody>
      </p:sp>
      <p:sp>
        <p:nvSpPr>
          <p:cNvPr id="12" name="CuadroTexto 11">
            <a:extLst>
              <a:ext uri="{FF2B5EF4-FFF2-40B4-BE49-F238E27FC236}">
                <a16:creationId xmlns:a16="http://schemas.microsoft.com/office/drawing/2014/main" id="{09024109-A201-4628-9DDE-F70E5B9C744C}"/>
              </a:ext>
            </a:extLst>
          </p:cNvPr>
          <p:cNvSpPr txBox="1"/>
          <p:nvPr/>
        </p:nvSpPr>
        <p:spPr>
          <a:xfrm>
            <a:off x="709122" y="783634"/>
            <a:ext cx="2564841" cy="369332"/>
          </a:xfrm>
          <a:prstGeom prst="rect">
            <a:avLst/>
          </a:prstGeom>
          <a:noFill/>
        </p:spPr>
        <p:txBody>
          <a:bodyPr wrap="square" rtlCol="0">
            <a:spAutoFit/>
          </a:bodyPr>
          <a:lstStyle/>
          <a:p>
            <a:pPr marL="285750" indent="-285750">
              <a:buFont typeface="Arial" panose="020B0604020202020204" pitchFamily="34" charset="0"/>
              <a:buChar char="•"/>
            </a:pPr>
            <a:r>
              <a:rPr lang="es-419" b="1" dirty="0"/>
              <a:t>Educación</a:t>
            </a:r>
          </a:p>
        </p:txBody>
      </p:sp>
      <p:sp>
        <p:nvSpPr>
          <p:cNvPr id="13" name="CuadroTexto 12">
            <a:extLst>
              <a:ext uri="{FF2B5EF4-FFF2-40B4-BE49-F238E27FC236}">
                <a16:creationId xmlns:a16="http://schemas.microsoft.com/office/drawing/2014/main" id="{A0545012-20D5-461B-A135-4FCED492DEE5}"/>
              </a:ext>
            </a:extLst>
          </p:cNvPr>
          <p:cNvSpPr txBox="1"/>
          <p:nvPr/>
        </p:nvSpPr>
        <p:spPr>
          <a:xfrm>
            <a:off x="771118" y="1275842"/>
            <a:ext cx="3596690" cy="369332"/>
          </a:xfrm>
          <a:prstGeom prst="rect">
            <a:avLst/>
          </a:prstGeom>
          <a:noFill/>
        </p:spPr>
        <p:txBody>
          <a:bodyPr wrap="square" rtlCol="0">
            <a:spAutoFit/>
          </a:bodyPr>
          <a:lstStyle/>
          <a:p>
            <a:pPr marL="285750" indent="-285750">
              <a:buFont typeface="Arial" panose="020B0604020202020204" pitchFamily="34" charset="0"/>
              <a:buChar char="•"/>
            </a:pPr>
            <a:r>
              <a:rPr lang="es-419" i="1" dirty="0"/>
              <a:t>Tasa de analfabetismo</a:t>
            </a:r>
          </a:p>
        </p:txBody>
      </p:sp>
      <p:graphicFrame>
        <p:nvGraphicFramePr>
          <p:cNvPr id="16" name="Gráfico 15">
            <a:extLst>
              <a:ext uri="{FF2B5EF4-FFF2-40B4-BE49-F238E27FC236}">
                <a16:creationId xmlns:a16="http://schemas.microsoft.com/office/drawing/2014/main" id="{8276A992-F023-4100-87C4-1F5D90F40F97}"/>
              </a:ext>
            </a:extLst>
          </p:cNvPr>
          <p:cNvGraphicFramePr/>
          <p:nvPr>
            <p:extLst>
              <p:ext uri="{D42A27DB-BD31-4B8C-83A1-F6EECF244321}">
                <p14:modId xmlns:p14="http://schemas.microsoft.com/office/powerpoint/2010/main" val="2256509218"/>
              </p:ext>
            </p:extLst>
          </p:nvPr>
        </p:nvGraphicFramePr>
        <p:xfrm>
          <a:off x="771118" y="1768050"/>
          <a:ext cx="4679950"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ángulo 8">
            <a:extLst>
              <a:ext uri="{FF2B5EF4-FFF2-40B4-BE49-F238E27FC236}">
                <a16:creationId xmlns:a16="http://schemas.microsoft.com/office/drawing/2014/main" id="{BE494AE2-EA77-4092-A72E-20642EDC751F}"/>
              </a:ext>
            </a:extLst>
          </p:cNvPr>
          <p:cNvSpPr/>
          <p:nvPr/>
        </p:nvSpPr>
        <p:spPr>
          <a:xfrm>
            <a:off x="851307" y="4042813"/>
            <a:ext cx="4196481" cy="461665"/>
          </a:xfrm>
          <a:prstGeom prst="rect">
            <a:avLst/>
          </a:prstGeom>
        </p:spPr>
        <p:txBody>
          <a:bodyPr wrap="square">
            <a:spAutoFit/>
          </a:bodyPr>
          <a:lstStyle/>
          <a:p>
            <a:pPr algn="ctr">
              <a:spcAft>
                <a:spcPts val="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Figura 13: </a:t>
            </a:r>
            <a:r>
              <a:rPr lang="es-EC" sz="1200" i="1" dirty="0">
                <a:latin typeface="Times New Roman" panose="02020603050405020304" pitchFamily="18" charset="0"/>
                <a:ea typeface="Calibri" panose="020F0502020204030204" pitchFamily="34" charset="0"/>
                <a:cs typeface="Times New Roman" panose="02020603050405020304" pitchFamily="18" charset="0"/>
              </a:rPr>
              <a:t>Evolución de la tasa de analfabetismo en el Ecuador</a:t>
            </a:r>
            <a:endParaRPr lang="es-419" sz="12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	      Fuente: Adaptado de (SICES, 2017)</a:t>
            </a:r>
            <a:endParaRPr lang="es-419"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ángulo: esquinas diagonales redondeadas 9">
            <a:extLst>
              <a:ext uri="{FF2B5EF4-FFF2-40B4-BE49-F238E27FC236}">
                <a16:creationId xmlns:a16="http://schemas.microsoft.com/office/drawing/2014/main" id="{BD0EEBD4-120E-4A7A-9B90-2E14D8FB5173}"/>
              </a:ext>
            </a:extLst>
          </p:cNvPr>
          <p:cNvSpPr/>
          <p:nvPr/>
        </p:nvSpPr>
        <p:spPr>
          <a:xfrm>
            <a:off x="606039" y="4577653"/>
            <a:ext cx="5010108" cy="2247424"/>
          </a:xfrm>
          <a:prstGeom prst="round2Diag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es-EC" sz="1400">
                <a:latin typeface="Times New Roman" panose="02020603050405020304" pitchFamily="18" charset="0"/>
                <a:ea typeface="Calibri" panose="020F0502020204030204" pitchFamily="34" charset="0"/>
              </a:rPr>
              <a:t>La tasa analfabetismo se ha reducido 2,8 puntos porcentuales entre el año 2011 (8,4%) y el año 2016 (5,6%), de igual manera a nivel urbano la tasa presenta un decrecimiento de 0,4 puntos porcentuales de 3,8% en 2011 a 3,4% en 2016. A diferencia de la tasa de analfabetismo a nivel rural la cual presenta una reducción de 7,1 puntos porcentuales del 17,9% a 10,8%.</a:t>
            </a:r>
            <a:endParaRPr lang="es-419" sz="1400" dirty="0"/>
          </a:p>
        </p:txBody>
      </p:sp>
      <p:sp>
        <p:nvSpPr>
          <p:cNvPr id="18" name="CuadroTexto 17">
            <a:extLst>
              <a:ext uri="{FF2B5EF4-FFF2-40B4-BE49-F238E27FC236}">
                <a16:creationId xmlns:a16="http://schemas.microsoft.com/office/drawing/2014/main" id="{11CD309D-0ADF-4C0C-B4F0-7DFFB0ACB501}"/>
              </a:ext>
            </a:extLst>
          </p:cNvPr>
          <p:cNvSpPr txBox="1"/>
          <p:nvPr/>
        </p:nvSpPr>
        <p:spPr>
          <a:xfrm>
            <a:off x="6468680" y="1152966"/>
            <a:ext cx="4091815" cy="369332"/>
          </a:xfrm>
          <a:prstGeom prst="rect">
            <a:avLst/>
          </a:prstGeom>
          <a:noFill/>
        </p:spPr>
        <p:txBody>
          <a:bodyPr wrap="square" rtlCol="0">
            <a:spAutoFit/>
          </a:bodyPr>
          <a:lstStyle/>
          <a:p>
            <a:pPr marL="285750" indent="-285750">
              <a:buFont typeface="Arial" panose="020B0604020202020204" pitchFamily="34" charset="0"/>
              <a:buChar char="•"/>
            </a:pPr>
            <a:r>
              <a:rPr lang="es-419" i="1" dirty="0"/>
              <a:t>Promedio de años de escolaridad</a:t>
            </a:r>
          </a:p>
        </p:txBody>
      </p:sp>
      <p:graphicFrame>
        <p:nvGraphicFramePr>
          <p:cNvPr id="19" name="Gráfico 18">
            <a:extLst>
              <a:ext uri="{FF2B5EF4-FFF2-40B4-BE49-F238E27FC236}">
                <a16:creationId xmlns:a16="http://schemas.microsoft.com/office/drawing/2014/main" id="{E51AEB46-F881-4F6D-BD21-130C02BA8E70}"/>
              </a:ext>
            </a:extLst>
          </p:cNvPr>
          <p:cNvGraphicFramePr/>
          <p:nvPr>
            <p:extLst>
              <p:ext uri="{D42A27DB-BD31-4B8C-83A1-F6EECF244321}">
                <p14:modId xmlns:p14="http://schemas.microsoft.com/office/powerpoint/2010/main" val="764022633"/>
              </p:ext>
            </p:extLst>
          </p:nvPr>
        </p:nvGraphicFramePr>
        <p:xfrm>
          <a:off x="6339432" y="1768050"/>
          <a:ext cx="4679950" cy="2160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ángulo 16">
            <a:extLst>
              <a:ext uri="{FF2B5EF4-FFF2-40B4-BE49-F238E27FC236}">
                <a16:creationId xmlns:a16="http://schemas.microsoft.com/office/drawing/2014/main" id="{5CB1BBBB-D7D6-42F9-B7E8-639F6075970A}"/>
              </a:ext>
            </a:extLst>
          </p:cNvPr>
          <p:cNvSpPr/>
          <p:nvPr/>
        </p:nvSpPr>
        <p:spPr>
          <a:xfrm>
            <a:off x="6107405" y="4042813"/>
            <a:ext cx="5144003" cy="461665"/>
          </a:xfrm>
          <a:prstGeom prst="rect">
            <a:avLst/>
          </a:prstGeom>
        </p:spPr>
        <p:txBody>
          <a:bodyPr wrap="square">
            <a:spAutoFit/>
          </a:bodyPr>
          <a:lstStyle/>
          <a:p>
            <a:pPr algn="ctr">
              <a:spcAft>
                <a:spcPts val="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Figura 14: </a:t>
            </a:r>
            <a:r>
              <a:rPr lang="es-EC" sz="1200" i="1" dirty="0">
                <a:latin typeface="Times New Roman" panose="02020603050405020304" pitchFamily="18" charset="0"/>
                <a:ea typeface="Calibri" panose="020F0502020204030204" pitchFamily="34" charset="0"/>
                <a:cs typeface="Times New Roman" panose="02020603050405020304" pitchFamily="18" charset="0"/>
              </a:rPr>
              <a:t>Evolución del promedio de años de escolaridad en el Ecuador</a:t>
            </a:r>
            <a:endParaRPr lang="es-419" sz="12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           Fuente: Adaptado de (SICES, 2017)</a:t>
            </a:r>
            <a:endParaRPr lang="es-419"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ángulo: esquinas diagonales redondeadas 19">
            <a:extLst>
              <a:ext uri="{FF2B5EF4-FFF2-40B4-BE49-F238E27FC236}">
                <a16:creationId xmlns:a16="http://schemas.microsoft.com/office/drawing/2014/main" id="{D4CE1BC5-DF63-4966-9BDB-9562A7D42151}"/>
              </a:ext>
            </a:extLst>
          </p:cNvPr>
          <p:cNvSpPr/>
          <p:nvPr/>
        </p:nvSpPr>
        <p:spPr>
          <a:xfrm>
            <a:off x="6399883" y="4577653"/>
            <a:ext cx="5013152" cy="2247424"/>
          </a:xfrm>
          <a:prstGeom prst="round2Diag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50000"/>
              </a:lnSpc>
            </a:pPr>
            <a:r>
              <a:rPr lang="es-EC" sz="1400" dirty="0">
                <a:latin typeface="Times New Roman" panose="02020603050405020304" pitchFamily="18" charset="0"/>
                <a:ea typeface="Calibri" panose="020F0502020204030204" pitchFamily="34" charset="0"/>
              </a:rPr>
              <a:t>El promedio de años de escolaridad ha crecido 0,7 años de 9,4 años promedio en el 2011 a 10,1 años en el 2016. De igual modo sucede a nivel urbano en la cual solo ha variado 0,3 años de 10,9 a 11,2 años. En donde se presenta una diferencia relevante es a nivel rural en la cual ha crecido 1,6 años en promedio de 6,1 a 7,7 años entre el 2011 y 2016. </a:t>
            </a:r>
            <a:endParaRPr lang="es-419" sz="1400" dirty="0"/>
          </a:p>
        </p:txBody>
      </p:sp>
    </p:spTree>
    <p:extLst>
      <p:ext uri="{BB962C8B-B14F-4D97-AF65-F5344CB8AC3E}">
        <p14:creationId xmlns:p14="http://schemas.microsoft.com/office/powerpoint/2010/main" val="21126266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738935" y="76466"/>
            <a:ext cx="7344816" cy="6641589"/>
          </a:xfrm>
          <a:prstGeom prst="rect">
            <a:avLst/>
          </a:prstGeom>
          <a:noFill/>
          <a:extLst/>
        </p:spPr>
      </p:pic>
      <p:sp>
        <p:nvSpPr>
          <p:cNvPr id="3" name="CuadroTexto 2">
            <a:extLst>
              <a:ext uri="{FF2B5EF4-FFF2-40B4-BE49-F238E27FC236}">
                <a16:creationId xmlns:a16="http://schemas.microsoft.com/office/drawing/2014/main" id="{A34DE28D-6614-44A6-8ACA-5E80EBB1FD59}"/>
              </a:ext>
            </a:extLst>
          </p:cNvPr>
          <p:cNvSpPr txBox="1"/>
          <p:nvPr/>
        </p:nvSpPr>
        <p:spPr>
          <a:xfrm>
            <a:off x="1991543" y="260648"/>
            <a:ext cx="9027839" cy="400110"/>
          </a:xfrm>
          <a:prstGeom prst="rect">
            <a:avLst/>
          </a:prstGeom>
          <a:noFill/>
        </p:spPr>
        <p:txBody>
          <a:bodyPr wrap="square" rtlCol="0">
            <a:spAutoFit/>
          </a:bodyPr>
          <a:lstStyle/>
          <a:p>
            <a:pPr algn="ctr"/>
            <a:r>
              <a:rPr lang="es-419" sz="2000" dirty="0">
                <a:latin typeface="+mj-lt"/>
              </a:rPr>
              <a:t>ANÁLISIS DE INDICADORES SOCIOECONÓMICOS DEL ECUADOR</a:t>
            </a:r>
          </a:p>
        </p:txBody>
      </p:sp>
      <p:sp>
        <p:nvSpPr>
          <p:cNvPr id="12" name="CuadroTexto 11">
            <a:extLst>
              <a:ext uri="{FF2B5EF4-FFF2-40B4-BE49-F238E27FC236}">
                <a16:creationId xmlns:a16="http://schemas.microsoft.com/office/drawing/2014/main" id="{09024109-A201-4628-9DDE-F70E5B9C744C}"/>
              </a:ext>
            </a:extLst>
          </p:cNvPr>
          <p:cNvSpPr txBox="1"/>
          <p:nvPr/>
        </p:nvSpPr>
        <p:spPr>
          <a:xfrm>
            <a:off x="784400" y="964090"/>
            <a:ext cx="4306758" cy="369332"/>
          </a:xfrm>
          <a:prstGeom prst="rect">
            <a:avLst/>
          </a:prstGeom>
          <a:noFill/>
        </p:spPr>
        <p:txBody>
          <a:bodyPr wrap="square" rtlCol="0">
            <a:spAutoFit/>
          </a:bodyPr>
          <a:lstStyle/>
          <a:p>
            <a:pPr marL="285750" indent="-285750">
              <a:buFont typeface="Arial" panose="020B0604020202020204" pitchFamily="34" charset="0"/>
              <a:buChar char="•"/>
            </a:pPr>
            <a:r>
              <a:rPr lang="es-419" b="1" dirty="0"/>
              <a:t>Índice de desarrollo humano</a:t>
            </a:r>
          </a:p>
        </p:txBody>
      </p:sp>
      <p:sp>
        <p:nvSpPr>
          <p:cNvPr id="20" name="Rectángulo: esquinas diagonales redondeadas 19">
            <a:extLst>
              <a:ext uri="{FF2B5EF4-FFF2-40B4-BE49-F238E27FC236}">
                <a16:creationId xmlns:a16="http://schemas.microsoft.com/office/drawing/2014/main" id="{D4CE1BC5-DF63-4966-9BDB-9562A7D42151}"/>
              </a:ext>
            </a:extLst>
          </p:cNvPr>
          <p:cNvSpPr/>
          <p:nvPr/>
        </p:nvSpPr>
        <p:spPr>
          <a:xfrm>
            <a:off x="6750969" y="5092219"/>
            <a:ext cx="5013152" cy="1532334"/>
          </a:xfrm>
          <a:prstGeom prst="round2Diag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50000"/>
              </a:lnSpc>
            </a:pPr>
            <a:r>
              <a:rPr lang="es-419" sz="1400" dirty="0">
                <a:latin typeface="Times New Roman" panose="02020603050405020304" pitchFamily="18" charset="0"/>
                <a:ea typeface="Calibri" panose="020F0502020204030204" pitchFamily="34" charset="0"/>
              </a:rPr>
              <a:t>El Ecuador ha crecido un 15% en este indicador desde el año 1990 hasta la actualidad, colocándose en el lugar 89 de 188 países. Una de las causas es el buen desempeño social que ha tenido el país,</a:t>
            </a:r>
            <a:endParaRPr lang="es-419" sz="1400" dirty="0"/>
          </a:p>
        </p:txBody>
      </p:sp>
      <p:graphicFrame>
        <p:nvGraphicFramePr>
          <p:cNvPr id="2" name="Tabla 1">
            <a:extLst>
              <a:ext uri="{FF2B5EF4-FFF2-40B4-BE49-F238E27FC236}">
                <a16:creationId xmlns:a16="http://schemas.microsoft.com/office/drawing/2014/main" id="{32199CE3-1D97-466D-9D2A-C1F7F9978FE5}"/>
              </a:ext>
            </a:extLst>
          </p:cNvPr>
          <p:cNvGraphicFramePr>
            <a:graphicFrameLocks noGrp="1"/>
          </p:cNvGraphicFramePr>
          <p:nvPr>
            <p:extLst>
              <p:ext uri="{D42A27DB-BD31-4B8C-83A1-F6EECF244321}">
                <p14:modId xmlns:p14="http://schemas.microsoft.com/office/powerpoint/2010/main" val="2166947281"/>
              </p:ext>
            </p:extLst>
          </p:nvPr>
        </p:nvGraphicFramePr>
        <p:xfrm>
          <a:off x="816596" y="2006087"/>
          <a:ext cx="5567436" cy="3372680"/>
        </p:xfrm>
        <a:graphic>
          <a:graphicData uri="http://schemas.openxmlformats.org/drawingml/2006/table">
            <a:tbl>
              <a:tblPr firstRow="1" firstCol="1" bandRow="1">
                <a:tableStyleId>{5C22544A-7EE6-4342-B048-85BDC9FD1C3A}</a:tableStyleId>
              </a:tblPr>
              <a:tblGrid>
                <a:gridCol w="654261">
                  <a:extLst>
                    <a:ext uri="{9D8B030D-6E8A-4147-A177-3AD203B41FA5}">
                      <a16:colId xmlns:a16="http://schemas.microsoft.com/office/drawing/2014/main" val="2142266745"/>
                    </a:ext>
                  </a:extLst>
                </a:gridCol>
                <a:gridCol w="1096751">
                  <a:extLst>
                    <a:ext uri="{9D8B030D-6E8A-4147-A177-3AD203B41FA5}">
                      <a16:colId xmlns:a16="http://schemas.microsoft.com/office/drawing/2014/main" val="522096104"/>
                    </a:ext>
                  </a:extLst>
                </a:gridCol>
                <a:gridCol w="1008112">
                  <a:extLst>
                    <a:ext uri="{9D8B030D-6E8A-4147-A177-3AD203B41FA5}">
                      <a16:colId xmlns:a16="http://schemas.microsoft.com/office/drawing/2014/main" val="357076437"/>
                    </a:ext>
                  </a:extLst>
                </a:gridCol>
                <a:gridCol w="1008112">
                  <a:extLst>
                    <a:ext uri="{9D8B030D-6E8A-4147-A177-3AD203B41FA5}">
                      <a16:colId xmlns:a16="http://schemas.microsoft.com/office/drawing/2014/main" val="4074818682"/>
                    </a:ext>
                  </a:extLst>
                </a:gridCol>
                <a:gridCol w="865814">
                  <a:extLst>
                    <a:ext uri="{9D8B030D-6E8A-4147-A177-3AD203B41FA5}">
                      <a16:colId xmlns:a16="http://schemas.microsoft.com/office/drawing/2014/main" val="3812354379"/>
                    </a:ext>
                  </a:extLst>
                </a:gridCol>
                <a:gridCol w="934386">
                  <a:extLst>
                    <a:ext uri="{9D8B030D-6E8A-4147-A177-3AD203B41FA5}">
                      <a16:colId xmlns:a16="http://schemas.microsoft.com/office/drawing/2014/main" val="22907916"/>
                    </a:ext>
                  </a:extLst>
                </a:gridCol>
              </a:tblGrid>
              <a:tr h="1252090">
                <a:tc>
                  <a:txBody>
                    <a:bodyPr/>
                    <a:lstStyle/>
                    <a:p>
                      <a:pPr indent="144145" algn="just">
                        <a:lnSpc>
                          <a:spcPct val="150000"/>
                        </a:lnSpc>
                        <a:spcAft>
                          <a:spcPts val="0"/>
                        </a:spcAft>
                      </a:pPr>
                      <a:r>
                        <a:rPr lang="es-EC" sz="1100">
                          <a:effectLst/>
                        </a:rPr>
                        <a:t>Años</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tc>
                  <a:txBody>
                    <a:bodyPr/>
                    <a:lstStyle/>
                    <a:p>
                      <a:pPr indent="144145" algn="just">
                        <a:lnSpc>
                          <a:spcPct val="150000"/>
                        </a:lnSpc>
                        <a:spcAft>
                          <a:spcPts val="0"/>
                        </a:spcAft>
                      </a:pPr>
                      <a:r>
                        <a:rPr lang="es-EC" sz="1100" dirty="0">
                          <a:effectLst/>
                        </a:rPr>
                        <a:t>Esperanza de vida al nacer(años)</a:t>
                      </a:r>
                      <a:endParaRPr lang="es-419"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tc>
                  <a:txBody>
                    <a:bodyPr/>
                    <a:lstStyle/>
                    <a:p>
                      <a:pPr indent="144145" algn="just">
                        <a:lnSpc>
                          <a:spcPct val="150000"/>
                        </a:lnSpc>
                        <a:spcAft>
                          <a:spcPts val="0"/>
                        </a:spcAft>
                      </a:pPr>
                      <a:r>
                        <a:rPr lang="es-EC" sz="1100">
                          <a:effectLst/>
                        </a:rPr>
                        <a:t>Años esperados de escolaridad</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tc>
                  <a:txBody>
                    <a:bodyPr/>
                    <a:lstStyle/>
                    <a:p>
                      <a:pPr indent="144145" algn="just">
                        <a:lnSpc>
                          <a:spcPct val="150000"/>
                        </a:lnSpc>
                        <a:spcAft>
                          <a:spcPts val="0"/>
                        </a:spcAft>
                      </a:pPr>
                      <a:r>
                        <a:rPr lang="es-EC" sz="1100">
                          <a:effectLst/>
                        </a:rPr>
                        <a:t>Años promedio de escolaridad</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tc>
                  <a:txBody>
                    <a:bodyPr/>
                    <a:lstStyle/>
                    <a:p>
                      <a:pPr indent="144145" algn="just">
                        <a:lnSpc>
                          <a:spcPct val="150000"/>
                        </a:lnSpc>
                        <a:spcAft>
                          <a:spcPts val="0"/>
                        </a:spcAft>
                      </a:pPr>
                      <a:r>
                        <a:rPr lang="es-EC" sz="1100">
                          <a:effectLst/>
                        </a:rPr>
                        <a:t>INB per cápita (PPA en $ de 2011)</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tc>
                  <a:txBody>
                    <a:bodyPr/>
                    <a:lstStyle/>
                    <a:p>
                      <a:pPr indent="144145" algn="just">
                        <a:lnSpc>
                          <a:spcPct val="150000"/>
                        </a:lnSpc>
                        <a:spcAft>
                          <a:spcPts val="0"/>
                        </a:spcAft>
                      </a:pPr>
                      <a:r>
                        <a:rPr lang="es-EC" sz="1100" dirty="0">
                          <a:effectLst/>
                        </a:rPr>
                        <a:t>Valor del IDH</a:t>
                      </a:r>
                      <a:endParaRPr lang="es-419"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extLst>
                  <a:ext uri="{0D108BD9-81ED-4DB2-BD59-A6C34878D82A}">
                    <a16:rowId xmlns:a16="http://schemas.microsoft.com/office/drawing/2014/main" val="2593891472"/>
                  </a:ext>
                </a:extLst>
              </a:tr>
              <a:tr h="424118">
                <a:tc>
                  <a:txBody>
                    <a:bodyPr/>
                    <a:lstStyle/>
                    <a:p>
                      <a:pPr indent="144145" algn="just">
                        <a:lnSpc>
                          <a:spcPct val="150000"/>
                        </a:lnSpc>
                        <a:spcAft>
                          <a:spcPts val="0"/>
                        </a:spcAft>
                      </a:pPr>
                      <a:r>
                        <a:rPr lang="es-EC" sz="1000">
                          <a:effectLst/>
                        </a:rPr>
                        <a:t>2011</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tc>
                  <a:txBody>
                    <a:bodyPr/>
                    <a:lstStyle/>
                    <a:p>
                      <a:pPr indent="144145" algn="just">
                        <a:lnSpc>
                          <a:spcPct val="150000"/>
                        </a:lnSpc>
                        <a:spcAft>
                          <a:spcPts val="0"/>
                        </a:spcAft>
                      </a:pPr>
                      <a:r>
                        <a:rPr lang="es-EC" sz="1000">
                          <a:effectLst/>
                        </a:rPr>
                        <a:t>75,2</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tc>
                  <a:txBody>
                    <a:bodyPr/>
                    <a:lstStyle/>
                    <a:p>
                      <a:pPr indent="144145" algn="just">
                        <a:lnSpc>
                          <a:spcPct val="150000"/>
                        </a:lnSpc>
                        <a:spcAft>
                          <a:spcPts val="0"/>
                        </a:spcAft>
                      </a:pPr>
                      <a:r>
                        <a:rPr lang="es-EC" sz="1000">
                          <a:effectLst/>
                        </a:rPr>
                        <a:t>13,3</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tc>
                  <a:txBody>
                    <a:bodyPr/>
                    <a:lstStyle/>
                    <a:p>
                      <a:pPr indent="144145" algn="just">
                        <a:lnSpc>
                          <a:spcPct val="150000"/>
                        </a:lnSpc>
                        <a:spcAft>
                          <a:spcPts val="0"/>
                        </a:spcAft>
                      </a:pPr>
                      <a:r>
                        <a:rPr lang="es-EC" sz="1000">
                          <a:effectLst/>
                        </a:rPr>
                        <a:t>7,8</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tc>
                  <a:txBody>
                    <a:bodyPr/>
                    <a:lstStyle/>
                    <a:p>
                      <a:pPr indent="144145" algn="just">
                        <a:lnSpc>
                          <a:spcPct val="150000"/>
                        </a:lnSpc>
                        <a:spcAft>
                          <a:spcPts val="0"/>
                        </a:spcAft>
                      </a:pPr>
                      <a:r>
                        <a:rPr lang="es-EC" sz="1000">
                          <a:effectLst/>
                        </a:rPr>
                        <a:t>9.769</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tc>
                  <a:txBody>
                    <a:bodyPr/>
                    <a:lstStyle/>
                    <a:p>
                      <a:pPr indent="144145" algn="just">
                        <a:lnSpc>
                          <a:spcPct val="150000"/>
                        </a:lnSpc>
                        <a:spcAft>
                          <a:spcPts val="0"/>
                        </a:spcAft>
                      </a:pPr>
                      <a:r>
                        <a:rPr lang="es-EC" sz="1000">
                          <a:effectLst/>
                        </a:rPr>
                        <a:t>0,717</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extLst>
                  <a:ext uri="{0D108BD9-81ED-4DB2-BD59-A6C34878D82A}">
                    <a16:rowId xmlns:a16="http://schemas.microsoft.com/office/drawing/2014/main" val="1771113571"/>
                  </a:ext>
                </a:extLst>
              </a:tr>
              <a:tr h="424118">
                <a:tc>
                  <a:txBody>
                    <a:bodyPr/>
                    <a:lstStyle/>
                    <a:p>
                      <a:pPr indent="144145" algn="just">
                        <a:lnSpc>
                          <a:spcPct val="150000"/>
                        </a:lnSpc>
                        <a:spcAft>
                          <a:spcPts val="0"/>
                        </a:spcAft>
                      </a:pPr>
                      <a:r>
                        <a:rPr lang="es-EC" sz="1000">
                          <a:effectLst/>
                        </a:rPr>
                        <a:t>2012</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tc>
                  <a:txBody>
                    <a:bodyPr/>
                    <a:lstStyle/>
                    <a:p>
                      <a:pPr indent="144145" algn="just">
                        <a:lnSpc>
                          <a:spcPct val="150000"/>
                        </a:lnSpc>
                        <a:spcAft>
                          <a:spcPts val="0"/>
                        </a:spcAft>
                      </a:pPr>
                      <a:r>
                        <a:rPr lang="es-EC" sz="1000">
                          <a:effectLst/>
                        </a:rPr>
                        <a:t>75,4</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tc>
                  <a:txBody>
                    <a:bodyPr/>
                    <a:lstStyle/>
                    <a:p>
                      <a:pPr indent="144145" algn="just">
                        <a:lnSpc>
                          <a:spcPct val="150000"/>
                        </a:lnSpc>
                        <a:spcAft>
                          <a:spcPts val="0"/>
                        </a:spcAft>
                      </a:pPr>
                      <a:r>
                        <a:rPr lang="es-EC" sz="1000">
                          <a:effectLst/>
                        </a:rPr>
                        <a:t>13,4</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tc>
                  <a:txBody>
                    <a:bodyPr/>
                    <a:lstStyle/>
                    <a:p>
                      <a:pPr indent="144145" algn="just">
                        <a:lnSpc>
                          <a:spcPct val="150000"/>
                        </a:lnSpc>
                        <a:spcAft>
                          <a:spcPts val="0"/>
                        </a:spcAft>
                      </a:pPr>
                      <a:r>
                        <a:rPr lang="es-EC" sz="1000">
                          <a:effectLst/>
                        </a:rPr>
                        <a:t>8,0</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tc>
                  <a:txBody>
                    <a:bodyPr/>
                    <a:lstStyle/>
                    <a:p>
                      <a:pPr indent="144145" algn="just">
                        <a:lnSpc>
                          <a:spcPct val="150000"/>
                        </a:lnSpc>
                        <a:spcAft>
                          <a:spcPts val="0"/>
                        </a:spcAft>
                      </a:pPr>
                      <a:r>
                        <a:rPr lang="es-EC" sz="1000">
                          <a:effectLst/>
                        </a:rPr>
                        <a:t>10.170</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tc>
                  <a:txBody>
                    <a:bodyPr/>
                    <a:lstStyle/>
                    <a:p>
                      <a:pPr indent="144145" algn="just">
                        <a:lnSpc>
                          <a:spcPct val="150000"/>
                        </a:lnSpc>
                        <a:spcAft>
                          <a:spcPts val="0"/>
                        </a:spcAft>
                      </a:pPr>
                      <a:r>
                        <a:rPr lang="es-EC" sz="1000">
                          <a:effectLst/>
                        </a:rPr>
                        <a:t>0,725</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extLst>
                  <a:ext uri="{0D108BD9-81ED-4DB2-BD59-A6C34878D82A}">
                    <a16:rowId xmlns:a16="http://schemas.microsoft.com/office/drawing/2014/main" val="4025529091"/>
                  </a:ext>
                </a:extLst>
              </a:tr>
              <a:tr h="424118">
                <a:tc>
                  <a:txBody>
                    <a:bodyPr/>
                    <a:lstStyle/>
                    <a:p>
                      <a:pPr indent="144145" algn="just">
                        <a:lnSpc>
                          <a:spcPct val="150000"/>
                        </a:lnSpc>
                        <a:spcAft>
                          <a:spcPts val="0"/>
                        </a:spcAft>
                      </a:pPr>
                      <a:r>
                        <a:rPr lang="es-EC" sz="1000">
                          <a:effectLst/>
                        </a:rPr>
                        <a:t>2013</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tc>
                  <a:txBody>
                    <a:bodyPr/>
                    <a:lstStyle/>
                    <a:p>
                      <a:pPr indent="144145" algn="just">
                        <a:lnSpc>
                          <a:spcPct val="150000"/>
                        </a:lnSpc>
                        <a:spcAft>
                          <a:spcPts val="0"/>
                        </a:spcAft>
                      </a:pPr>
                      <a:r>
                        <a:rPr lang="es-EC" sz="1000">
                          <a:effectLst/>
                        </a:rPr>
                        <a:t>75,7</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tc>
                  <a:txBody>
                    <a:bodyPr/>
                    <a:lstStyle/>
                    <a:p>
                      <a:pPr indent="144145" algn="just">
                        <a:lnSpc>
                          <a:spcPct val="150000"/>
                        </a:lnSpc>
                        <a:spcAft>
                          <a:spcPts val="0"/>
                        </a:spcAft>
                      </a:pPr>
                      <a:r>
                        <a:rPr lang="es-EC" sz="1000">
                          <a:effectLst/>
                        </a:rPr>
                        <a:t>14,0</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tc>
                  <a:txBody>
                    <a:bodyPr/>
                    <a:lstStyle/>
                    <a:p>
                      <a:pPr indent="144145" algn="just">
                        <a:lnSpc>
                          <a:spcPct val="150000"/>
                        </a:lnSpc>
                        <a:spcAft>
                          <a:spcPts val="0"/>
                        </a:spcAft>
                      </a:pPr>
                      <a:r>
                        <a:rPr lang="es-EC" sz="1000">
                          <a:effectLst/>
                        </a:rPr>
                        <a:t>8,3</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tc>
                  <a:txBody>
                    <a:bodyPr/>
                    <a:lstStyle/>
                    <a:p>
                      <a:pPr indent="144145" algn="just">
                        <a:lnSpc>
                          <a:spcPct val="150000"/>
                        </a:lnSpc>
                        <a:spcAft>
                          <a:spcPts val="0"/>
                        </a:spcAft>
                      </a:pPr>
                      <a:r>
                        <a:rPr lang="es-EC" sz="1000">
                          <a:effectLst/>
                        </a:rPr>
                        <a:t>10.471</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tc>
                  <a:txBody>
                    <a:bodyPr/>
                    <a:lstStyle/>
                    <a:p>
                      <a:pPr indent="144145" algn="just">
                        <a:lnSpc>
                          <a:spcPct val="150000"/>
                        </a:lnSpc>
                        <a:spcAft>
                          <a:spcPts val="0"/>
                        </a:spcAft>
                      </a:pPr>
                      <a:r>
                        <a:rPr lang="es-EC" sz="1000">
                          <a:effectLst/>
                        </a:rPr>
                        <a:t>0,737</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extLst>
                  <a:ext uri="{0D108BD9-81ED-4DB2-BD59-A6C34878D82A}">
                    <a16:rowId xmlns:a16="http://schemas.microsoft.com/office/drawing/2014/main" val="121952572"/>
                  </a:ext>
                </a:extLst>
              </a:tr>
              <a:tr h="424118">
                <a:tc>
                  <a:txBody>
                    <a:bodyPr/>
                    <a:lstStyle/>
                    <a:p>
                      <a:pPr indent="144145" algn="just">
                        <a:lnSpc>
                          <a:spcPct val="150000"/>
                        </a:lnSpc>
                        <a:spcAft>
                          <a:spcPts val="0"/>
                        </a:spcAft>
                      </a:pPr>
                      <a:r>
                        <a:rPr lang="es-EC" sz="1000">
                          <a:effectLst/>
                        </a:rPr>
                        <a:t>2014</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tc>
                  <a:txBody>
                    <a:bodyPr/>
                    <a:lstStyle/>
                    <a:p>
                      <a:pPr indent="144145" algn="just">
                        <a:lnSpc>
                          <a:spcPct val="150000"/>
                        </a:lnSpc>
                        <a:spcAft>
                          <a:spcPts val="0"/>
                        </a:spcAft>
                      </a:pPr>
                      <a:r>
                        <a:rPr lang="es-EC" sz="1000">
                          <a:effectLst/>
                        </a:rPr>
                        <a:t>75,9</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tc>
                  <a:txBody>
                    <a:bodyPr/>
                    <a:lstStyle/>
                    <a:p>
                      <a:pPr indent="144145" algn="just">
                        <a:lnSpc>
                          <a:spcPct val="150000"/>
                        </a:lnSpc>
                        <a:spcAft>
                          <a:spcPts val="0"/>
                        </a:spcAft>
                      </a:pPr>
                      <a:r>
                        <a:rPr lang="es-EC" sz="1000">
                          <a:effectLst/>
                        </a:rPr>
                        <a:t>14,0</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tc>
                  <a:txBody>
                    <a:bodyPr/>
                    <a:lstStyle/>
                    <a:p>
                      <a:pPr indent="144145" algn="just">
                        <a:lnSpc>
                          <a:spcPct val="150000"/>
                        </a:lnSpc>
                        <a:spcAft>
                          <a:spcPts val="0"/>
                        </a:spcAft>
                      </a:pPr>
                      <a:r>
                        <a:rPr lang="es-EC" sz="1000">
                          <a:effectLst/>
                        </a:rPr>
                        <a:t>8,3</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tc>
                  <a:txBody>
                    <a:bodyPr/>
                    <a:lstStyle/>
                    <a:p>
                      <a:pPr indent="144145" algn="just">
                        <a:lnSpc>
                          <a:spcPct val="150000"/>
                        </a:lnSpc>
                        <a:spcAft>
                          <a:spcPts val="0"/>
                        </a:spcAft>
                      </a:pPr>
                      <a:r>
                        <a:rPr lang="es-EC" sz="1000">
                          <a:effectLst/>
                        </a:rPr>
                        <a:t>10.680</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tc>
                  <a:txBody>
                    <a:bodyPr/>
                    <a:lstStyle/>
                    <a:p>
                      <a:pPr indent="144145" algn="just">
                        <a:lnSpc>
                          <a:spcPct val="150000"/>
                        </a:lnSpc>
                        <a:spcAft>
                          <a:spcPts val="0"/>
                        </a:spcAft>
                      </a:pPr>
                      <a:r>
                        <a:rPr lang="es-EC" sz="1000">
                          <a:effectLst/>
                        </a:rPr>
                        <a:t>0,739</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extLst>
                  <a:ext uri="{0D108BD9-81ED-4DB2-BD59-A6C34878D82A}">
                    <a16:rowId xmlns:a16="http://schemas.microsoft.com/office/drawing/2014/main" val="400036080"/>
                  </a:ext>
                </a:extLst>
              </a:tr>
              <a:tr h="424118">
                <a:tc>
                  <a:txBody>
                    <a:bodyPr/>
                    <a:lstStyle/>
                    <a:p>
                      <a:pPr indent="144145" algn="just">
                        <a:lnSpc>
                          <a:spcPct val="150000"/>
                        </a:lnSpc>
                        <a:spcAft>
                          <a:spcPts val="0"/>
                        </a:spcAft>
                      </a:pPr>
                      <a:r>
                        <a:rPr lang="es-EC" sz="1000">
                          <a:effectLst/>
                        </a:rPr>
                        <a:t>2015</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tc>
                  <a:txBody>
                    <a:bodyPr/>
                    <a:lstStyle/>
                    <a:p>
                      <a:pPr indent="144145" algn="just">
                        <a:lnSpc>
                          <a:spcPct val="150000"/>
                        </a:lnSpc>
                        <a:spcAft>
                          <a:spcPts val="0"/>
                        </a:spcAft>
                      </a:pPr>
                      <a:r>
                        <a:rPr lang="es-EC" sz="1000">
                          <a:effectLst/>
                        </a:rPr>
                        <a:t>76,1</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tc>
                  <a:txBody>
                    <a:bodyPr/>
                    <a:lstStyle/>
                    <a:p>
                      <a:pPr indent="144145" algn="just">
                        <a:lnSpc>
                          <a:spcPct val="150000"/>
                        </a:lnSpc>
                        <a:spcAft>
                          <a:spcPts val="0"/>
                        </a:spcAft>
                      </a:pPr>
                      <a:r>
                        <a:rPr lang="es-EC" sz="1000">
                          <a:effectLst/>
                        </a:rPr>
                        <a:t>14,0</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tc>
                  <a:txBody>
                    <a:bodyPr/>
                    <a:lstStyle/>
                    <a:p>
                      <a:pPr indent="144145" algn="just">
                        <a:lnSpc>
                          <a:spcPct val="150000"/>
                        </a:lnSpc>
                        <a:spcAft>
                          <a:spcPts val="0"/>
                        </a:spcAft>
                      </a:pPr>
                      <a:r>
                        <a:rPr lang="es-EC" sz="1000">
                          <a:effectLst/>
                        </a:rPr>
                        <a:t>8,3</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tc>
                  <a:txBody>
                    <a:bodyPr/>
                    <a:lstStyle/>
                    <a:p>
                      <a:pPr indent="144145" algn="just">
                        <a:lnSpc>
                          <a:spcPct val="150000"/>
                        </a:lnSpc>
                        <a:spcAft>
                          <a:spcPts val="0"/>
                        </a:spcAft>
                      </a:pPr>
                      <a:r>
                        <a:rPr lang="es-EC" sz="1000">
                          <a:effectLst/>
                        </a:rPr>
                        <a:t>10.536</a:t>
                      </a:r>
                      <a:endParaRPr lang="es-419"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tc>
                  <a:txBody>
                    <a:bodyPr/>
                    <a:lstStyle/>
                    <a:p>
                      <a:pPr indent="144145" algn="just">
                        <a:lnSpc>
                          <a:spcPct val="150000"/>
                        </a:lnSpc>
                        <a:spcAft>
                          <a:spcPts val="0"/>
                        </a:spcAft>
                      </a:pPr>
                      <a:r>
                        <a:rPr lang="es-EC" sz="1000" dirty="0">
                          <a:effectLst/>
                        </a:rPr>
                        <a:t>0,739</a:t>
                      </a:r>
                      <a:endParaRPr lang="es-419"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739" marR="63739" marT="0" marB="0" anchor="ctr"/>
                </a:tc>
                <a:extLst>
                  <a:ext uri="{0D108BD9-81ED-4DB2-BD59-A6C34878D82A}">
                    <a16:rowId xmlns:a16="http://schemas.microsoft.com/office/drawing/2014/main" val="1697959202"/>
                  </a:ext>
                </a:extLst>
              </a:tr>
            </a:tbl>
          </a:graphicData>
        </a:graphic>
      </p:graphicFrame>
      <p:sp>
        <p:nvSpPr>
          <p:cNvPr id="4" name="Rectangle 1">
            <a:extLst>
              <a:ext uri="{FF2B5EF4-FFF2-40B4-BE49-F238E27FC236}">
                <a16:creationId xmlns:a16="http://schemas.microsoft.com/office/drawing/2014/main" id="{D0598039-EF13-46EE-9FCC-3F0D8B547A34}"/>
              </a:ext>
            </a:extLst>
          </p:cNvPr>
          <p:cNvSpPr>
            <a:spLocks noChangeArrowheads="1"/>
          </p:cNvSpPr>
          <p:nvPr/>
        </p:nvSpPr>
        <p:spPr bwMode="auto">
          <a:xfrm>
            <a:off x="839416" y="1553240"/>
            <a:ext cx="46805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444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44463" algn="l" defTabSz="914400" rtl="0" eaLnBrk="0" fontAlgn="base" latinLnBrk="0" hangingPunct="0">
              <a:lnSpc>
                <a:spcPct val="100000"/>
              </a:lnSpc>
              <a:spcBef>
                <a:spcPct val="0"/>
              </a:spcBef>
              <a:spcAft>
                <a:spcPct val="0"/>
              </a:spcAft>
              <a:buClrTx/>
              <a:buSzTx/>
              <a:buFontTx/>
              <a:buNone/>
              <a:tabLst/>
            </a:pPr>
            <a:r>
              <a:rPr kumimoji="0" lang="es-EC" altLang="es-419"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es-EC" altLang="es-419" sz="1200" b="1"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abla </a:t>
            </a:r>
            <a:r>
              <a:rPr kumimoji="0" lang="es-EC" altLang="es-419" sz="1200" b="1" i="0" u="none" strike="noStrike" cap="none" normalizeH="0" baseline="0" dirty="0" bmk="_Toc490116417">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br>
              <a:rPr kumimoji="0" lang="es-EC" altLang="es-419" sz="1200" b="1" i="0" u="none" strike="noStrike" cap="none" normalizeH="0" baseline="0" dirty="0" bmk="_Toc490116417">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es-EC" altLang="es-419" sz="1200" b="1" i="0" u="none" strike="noStrike" cap="none" normalizeH="0" baseline="0" dirty="0" bmk="_Toc490116417">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C" altLang="es-419" sz="1200" b="0" i="1" u="none" strike="noStrike" cap="none" normalizeH="0" baseline="0" dirty="0" bmk="_Toc490116417">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Evolución de  los componentes del IDH en el Ecuador 2011-2015</a:t>
            </a:r>
            <a:endParaRPr kumimoji="0" lang="es-EC" altLang="es-419"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ángulo 4">
            <a:extLst>
              <a:ext uri="{FF2B5EF4-FFF2-40B4-BE49-F238E27FC236}">
                <a16:creationId xmlns:a16="http://schemas.microsoft.com/office/drawing/2014/main" id="{5E7FD16B-3177-466A-A5B9-D7BE7A30B790}"/>
              </a:ext>
            </a:extLst>
          </p:cNvPr>
          <p:cNvSpPr/>
          <p:nvPr/>
        </p:nvSpPr>
        <p:spPr>
          <a:xfrm>
            <a:off x="816596" y="5383977"/>
            <a:ext cx="1619674" cy="261610"/>
          </a:xfrm>
          <a:prstGeom prst="rect">
            <a:avLst/>
          </a:prstGeom>
        </p:spPr>
        <p:txBody>
          <a:bodyPr wrap="none">
            <a:spAutoFit/>
          </a:bodyPr>
          <a:lstStyle/>
          <a:p>
            <a:pPr lvl="0" indent="144463" defTabSz="914400" eaLnBrk="0" fontAlgn="base" hangingPunct="0">
              <a:spcBef>
                <a:spcPct val="0"/>
              </a:spcBef>
              <a:spcAft>
                <a:spcPct val="0"/>
              </a:spcAft>
            </a:pPr>
            <a:r>
              <a:rPr lang="es-EC" altLang="es-419" sz="1050" dirty="0">
                <a:latin typeface="Times New Roman" panose="02020603050405020304" pitchFamily="18" charset="0"/>
                <a:ea typeface="Calibri" panose="020F0502020204030204" pitchFamily="34" charset="0"/>
                <a:cs typeface="Times New Roman" panose="02020603050405020304" pitchFamily="18" charset="0"/>
              </a:rPr>
              <a:t>Fuente: (PNUD, 2016)</a:t>
            </a:r>
            <a:endParaRPr lang="es-EC" altLang="es-419" sz="2000" dirty="0">
              <a:latin typeface="Times New Roman" panose="02020603050405020304" pitchFamily="18" charset="0"/>
              <a:cs typeface="Times New Roman" panose="02020603050405020304" pitchFamily="18" charset="0"/>
            </a:endParaRPr>
          </a:p>
        </p:txBody>
      </p:sp>
      <p:graphicFrame>
        <p:nvGraphicFramePr>
          <p:cNvPr id="21" name="Gráfico 20">
            <a:extLst>
              <a:ext uri="{FF2B5EF4-FFF2-40B4-BE49-F238E27FC236}">
                <a16:creationId xmlns:a16="http://schemas.microsoft.com/office/drawing/2014/main" id="{E5B9D2DF-A816-4430-8227-D44D26F424C2}"/>
              </a:ext>
            </a:extLst>
          </p:cNvPr>
          <p:cNvGraphicFramePr/>
          <p:nvPr>
            <p:extLst>
              <p:ext uri="{D42A27DB-BD31-4B8C-83A1-F6EECF244321}">
                <p14:modId xmlns:p14="http://schemas.microsoft.com/office/powerpoint/2010/main" val="1436610093"/>
              </p:ext>
            </p:extLst>
          </p:nvPr>
        </p:nvGraphicFramePr>
        <p:xfrm>
          <a:off x="6970147" y="2014905"/>
          <a:ext cx="4679950" cy="223139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a:extLst>
              <a:ext uri="{FF2B5EF4-FFF2-40B4-BE49-F238E27FC236}">
                <a16:creationId xmlns:a16="http://schemas.microsoft.com/office/drawing/2014/main" id="{4A331AE5-E967-4CC7-87B9-F0C6E2B64C73}"/>
              </a:ext>
            </a:extLst>
          </p:cNvPr>
          <p:cNvSpPr/>
          <p:nvPr/>
        </p:nvSpPr>
        <p:spPr>
          <a:xfrm>
            <a:off x="6937448" y="4378157"/>
            <a:ext cx="4431260" cy="461665"/>
          </a:xfrm>
          <a:prstGeom prst="rect">
            <a:avLst/>
          </a:prstGeom>
        </p:spPr>
        <p:txBody>
          <a:bodyPr wrap="square">
            <a:spAutoFit/>
          </a:bodyPr>
          <a:lstStyle/>
          <a:p>
            <a:pPr algn="ctr">
              <a:spcAft>
                <a:spcPts val="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Figura 15: </a:t>
            </a:r>
            <a:r>
              <a:rPr lang="es-EC" sz="1200" i="1" dirty="0">
                <a:latin typeface="Times New Roman" panose="02020603050405020304" pitchFamily="18" charset="0"/>
                <a:ea typeface="Calibri" panose="020F0502020204030204" pitchFamily="34" charset="0"/>
                <a:cs typeface="Times New Roman" panose="02020603050405020304" pitchFamily="18" charset="0"/>
              </a:rPr>
              <a:t>Índice de Desarrollo Humano del Ecuador 2011-2015</a:t>
            </a:r>
            <a:endParaRPr lang="es-419" sz="12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	    Fuente: Adaptado de (PNUD, 2016)</a:t>
            </a:r>
            <a:endParaRPr lang="es-419"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75538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3" name="Picture 2" descr="descarga">
            <a:extLst>
              <a:ext uri="{FF2B5EF4-FFF2-40B4-BE49-F238E27FC236}">
                <a16:creationId xmlns:a16="http://schemas.microsoft.com/office/drawing/2014/main" id="{D70B59DE-2169-478C-98BE-FF1A0C05FC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9501"/>
            <a:ext cx="12195417" cy="5832648"/>
          </a:xfrm>
          <a:prstGeom prst="rect">
            <a:avLst/>
          </a:prstGeom>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151784" y="1844824"/>
            <a:ext cx="6048672" cy="2664296"/>
          </a:xfrm>
        </p:spPr>
        <p:txBody>
          <a:bodyPr>
            <a:normAutofit/>
          </a:bodyPr>
          <a:lstStyle/>
          <a:p>
            <a:pPr algn="l"/>
            <a:r>
              <a:rPr lang="en-US" sz="2800" dirty="0">
                <a:solidFill>
                  <a:srgbClr val="0070C0"/>
                </a:solidFill>
                <a:latin typeface="Broadway" panose="04040905080B02020502" pitchFamily="82" charset="0"/>
              </a:rPr>
              <a:t>CAPITULO I: </a:t>
            </a:r>
            <a:br>
              <a:rPr lang="en-US" sz="2800" dirty="0">
                <a:solidFill>
                  <a:srgbClr val="0070C0"/>
                </a:solidFill>
                <a:latin typeface="Broadway" panose="04040905080B02020502" pitchFamily="82" charset="0"/>
              </a:rPr>
            </a:br>
            <a:br>
              <a:rPr lang="en-US" sz="2800" dirty="0">
                <a:solidFill>
                  <a:srgbClr val="0070C0"/>
                </a:solidFill>
                <a:latin typeface="Broadway" panose="04040905080B02020502" pitchFamily="82" charset="0"/>
              </a:rPr>
            </a:br>
            <a:br>
              <a:rPr lang="en-US" sz="2800" dirty="0">
                <a:solidFill>
                  <a:srgbClr val="0070C0"/>
                </a:solidFill>
                <a:latin typeface="Broadway" panose="04040905080B02020502" pitchFamily="82" charset="0"/>
              </a:rPr>
            </a:br>
            <a:br>
              <a:rPr lang="en-US" sz="2800" dirty="0">
                <a:solidFill>
                  <a:srgbClr val="0070C0"/>
                </a:solidFill>
                <a:latin typeface="Broadway" panose="04040905080B02020502" pitchFamily="82" charset="0"/>
              </a:rPr>
            </a:br>
            <a:r>
              <a:rPr lang="en-US" sz="2800" dirty="0">
                <a:solidFill>
                  <a:srgbClr val="0070C0"/>
                </a:solidFill>
                <a:latin typeface="Broadway" panose="04040905080B02020502" pitchFamily="82" charset="0"/>
              </a:rPr>
              <a:t>ASPECTOS GENERALES</a:t>
            </a:r>
          </a:p>
        </p:txBody>
      </p:sp>
      <p:sp>
        <p:nvSpPr>
          <p:cNvPr id="8" name="Rectángulo 7">
            <a:extLst>
              <a:ext uri="{FF2B5EF4-FFF2-40B4-BE49-F238E27FC236}">
                <a16:creationId xmlns:a16="http://schemas.microsoft.com/office/drawing/2014/main" id="{6C97F637-A00A-4A17-9676-DD8D8316C095}"/>
              </a:ext>
            </a:extLst>
          </p:cNvPr>
          <p:cNvSpPr/>
          <p:nvPr/>
        </p:nvSpPr>
        <p:spPr>
          <a:xfrm>
            <a:off x="-7988" y="-30133"/>
            <a:ext cx="12199988" cy="535851"/>
          </a:xfrm>
          <a:prstGeom prst="rect">
            <a:avLst/>
          </a:prstGeom>
          <a:pattFill prst="trellis">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Rectángulo 8">
            <a:extLst>
              <a:ext uri="{FF2B5EF4-FFF2-40B4-BE49-F238E27FC236}">
                <a16:creationId xmlns:a16="http://schemas.microsoft.com/office/drawing/2014/main" id="{B0A374D0-ED11-4F9A-964E-A76C2924D0CD}"/>
              </a:ext>
            </a:extLst>
          </p:cNvPr>
          <p:cNvSpPr/>
          <p:nvPr/>
        </p:nvSpPr>
        <p:spPr>
          <a:xfrm>
            <a:off x="0" y="6322160"/>
            <a:ext cx="12199988" cy="535851"/>
          </a:xfrm>
          <a:prstGeom prst="rect">
            <a:avLst/>
          </a:prstGeom>
          <a:pattFill prst="trellis">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2050991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1030"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50870" y="-341897"/>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EE93C0B3-D627-4E76-8D20-CE5106AAF47E}"/>
              </a:ext>
            </a:extLst>
          </p:cNvPr>
          <p:cNvSpPr/>
          <p:nvPr/>
        </p:nvSpPr>
        <p:spPr>
          <a:xfrm>
            <a:off x="1483134" y="332656"/>
            <a:ext cx="8361456" cy="400110"/>
          </a:xfrm>
          <a:prstGeom prst="rect">
            <a:avLst/>
          </a:prstGeom>
        </p:spPr>
        <p:txBody>
          <a:bodyPr wrap="none">
            <a:spAutoFit/>
          </a:bodyPr>
          <a:lstStyle/>
          <a:p>
            <a:pPr lvl="4" algn="ctr">
              <a:spcBef>
                <a:spcPts val="2400"/>
              </a:spcBef>
              <a:spcAft>
                <a:spcPts val="0"/>
              </a:spcAft>
            </a:pPr>
            <a:r>
              <a:rPr lang="es-EC" sz="2000" b="1" dirty="0">
                <a:latin typeface="+mj-lt"/>
                <a:ea typeface="Times New Roman" panose="02020603050405020304" pitchFamily="18" charset="0"/>
                <a:cs typeface="Times New Roman" panose="02020603050405020304" pitchFamily="18" charset="0"/>
              </a:rPr>
              <a:t>INDICADORES DEL PRODUCTO INTERNO BRUTO</a:t>
            </a:r>
            <a:endParaRPr lang="es-419" sz="2000" b="1" dirty="0">
              <a:effectLst/>
              <a:latin typeface="+mj-lt"/>
              <a:ea typeface="Times New Roman" panose="02020603050405020304" pitchFamily="18" charset="0"/>
              <a:cs typeface="Times New Roman" panose="02020603050405020304" pitchFamily="18" charset="0"/>
            </a:endParaRPr>
          </a:p>
        </p:txBody>
      </p:sp>
      <p:graphicFrame>
        <p:nvGraphicFramePr>
          <p:cNvPr id="14" name="Gráfico 13">
            <a:extLst>
              <a:ext uri="{FF2B5EF4-FFF2-40B4-BE49-F238E27FC236}">
                <a16:creationId xmlns:a16="http://schemas.microsoft.com/office/drawing/2014/main" id="{8FD3DB1D-1A56-4636-A312-F80672010EA0}"/>
              </a:ext>
            </a:extLst>
          </p:cNvPr>
          <p:cNvGraphicFramePr/>
          <p:nvPr>
            <p:extLst>
              <p:ext uri="{D42A27DB-BD31-4B8C-83A1-F6EECF244321}">
                <p14:modId xmlns:p14="http://schemas.microsoft.com/office/powerpoint/2010/main" val="2239817789"/>
              </p:ext>
            </p:extLst>
          </p:nvPr>
        </p:nvGraphicFramePr>
        <p:xfrm>
          <a:off x="28303" y="1119425"/>
          <a:ext cx="5131593" cy="2525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ángulo 12">
            <a:extLst>
              <a:ext uri="{FF2B5EF4-FFF2-40B4-BE49-F238E27FC236}">
                <a16:creationId xmlns:a16="http://schemas.microsoft.com/office/drawing/2014/main" id="{8466C00F-1C30-4B42-8C52-4B0810B30CC8}"/>
              </a:ext>
            </a:extLst>
          </p:cNvPr>
          <p:cNvSpPr/>
          <p:nvPr/>
        </p:nvSpPr>
        <p:spPr>
          <a:xfrm>
            <a:off x="-2163634" y="402646"/>
            <a:ext cx="4439036" cy="616387"/>
          </a:xfrm>
          <a:prstGeom prst="rect">
            <a:avLst/>
          </a:prstGeom>
        </p:spPr>
        <p:txBody>
          <a:bodyPr wrap="none">
            <a:spAutoFit/>
          </a:bodyPr>
          <a:lstStyle/>
          <a:p>
            <a:pPr lvl="5" algn="just">
              <a:lnSpc>
                <a:spcPct val="300000"/>
              </a:lnSpc>
              <a:spcBef>
                <a:spcPts val="2400"/>
              </a:spcBef>
              <a:spcAft>
                <a:spcPts val="0"/>
              </a:spcAft>
            </a:pPr>
            <a:r>
              <a:rPr lang="es-EC" sz="1400" b="1" dirty="0">
                <a:ea typeface="Times New Roman" panose="02020603050405020304" pitchFamily="18" charset="0"/>
                <a:cs typeface="Times New Roman" panose="02020603050405020304" pitchFamily="18" charset="0"/>
              </a:rPr>
              <a:t>Crecimiento del PIB </a:t>
            </a:r>
            <a:endParaRPr lang="es-419" sz="1400" b="1" dirty="0">
              <a:effectLst/>
              <a:ea typeface="Times New Roman" panose="02020603050405020304" pitchFamily="18" charset="0"/>
              <a:cs typeface="Times New Roman" panose="02020603050405020304" pitchFamily="18" charset="0"/>
            </a:endParaRPr>
          </a:p>
        </p:txBody>
      </p:sp>
      <p:sp>
        <p:nvSpPr>
          <p:cNvPr id="15" name="Rectángulo: esquinas diagonales redondeadas 14">
            <a:extLst>
              <a:ext uri="{FF2B5EF4-FFF2-40B4-BE49-F238E27FC236}">
                <a16:creationId xmlns:a16="http://schemas.microsoft.com/office/drawing/2014/main" id="{B5C3D49F-2C2A-4D21-AAD5-AB1633C2BCDB}"/>
              </a:ext>
            </a:extLst>
          </p:cNvPr>
          <p:cNvSpPr/>
          <p:nvPr/>
        </p:nvSpPr>
        <p:spPr>
          <a:xfrm>
            <a:off x="6559826" y="4188608"/>
            <a:ext cx="4946781" cy="2145268"/>
          </a:xfrm>
          <a:prstGeom prst="round2DiagRect">
            <a:avLst/>
          </a:prstGeom>
          <a:solidFill>
            <a:schemeClr val="accent2"/>
          </a:solidFill>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a:spAutoFit/>
          </a:bodyPr>
          <a:lstStyle/>
          <a:p>
            <a:pPr indent="144145" algn="just">
              <a:lnSpc>
                <a:spcPct val="150000"/>
              </a:lnSpc>
            </a:pPr>
            <a:r>
              <a:rPr lang="es-EC" sz="1600" dirty="0">
                <a:latin typeface="Times New Roman" panose="02020603050405020304" pitchFamily="18" charset="0"/>
                <a:ea typeface="Calibri" panose="020F0502020204030204" pitchFamily="34" charset="0"/>
                <a:cs typeface="Times New Roman" panose="02020603050405020304" pitchFamily="18" charset="0"/>
              </a:rPr>
              <a:t>El PIB en el año 2016 tuvo la variación negativa más importante desde 2007, alcanzando una tasa de -1,47%. E</a:t>
            </a:r>
            <a:r>
              <a:rPr lang="es-EC" sz="1600" dirty="0">
                <a:latin typeface="Times New Roman" panose="02020603050405020304" pitchFamily="18" charset="0"/>
                <a:ea typeface="Calibri" panose="020F0502020204030204" pitchFamily="34" charset="0"/>
              </a:rPr>
              <a:t>l Fondo Monetario Internacional se estima que el Ecuador decrecerá -1,6% en el año 2017</a:t>
            </a:r>
            <a:endParaRPr lang="es-419" sz="1600" dirty="0"/>
          </a:p>
          <a:p>
            <a:pPr indent="144145" algn="just">
              <a:lnSpc>
                <a:spcPct val="150000"/>
              </a:lnSpc>
              <a:spcAft>
                <a:spcPts val="0"/>
              </a:spcAft>
            </a:pPr>
            <a:endParaRPr lang="es-419" sz="16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Tabla 1">
            <a:extLst>
              <a:ext uri="{FF2B5EF4-FFF2-40B4-BE49-F238E27FC236}">
                <a16:creationId xmlns:a16="http://schemas.microsoft.com/office/drawing/2014/main" id="{96F22EE2-5CF2-49D4-8E90-00461715B4F0}"/>
              </a:ext>
            </a:extLst>
          </p:cNvPr>
          <p:cNvGraphicFramePr>
            <a:graphicFrameLocks noGrp="1"/>
          </p:cNvGraphicFramePr>
          <p:nvPr>
            <p:extLst>
              <p:ext uri="{D42A27DB-BD31-4B8C-83A1-F6EECF244321}">
                <p14:modId xmlns:p14="http://schemas.microsoft.com/office/powerpoint/2010/main" val="3489773426"/>
              </p:ext>
            </p:extLst>
          </p:nvPr>
        </p:nvGraphicFramePr>
        <p:xfrm>
          <a:off x="5397691" y="1119425"/>
          <a:ext cx="6620562" cy="2633619"/>
        </p:xfrm>
        <a:graphic>
          <a:graphicData uri="http://schemas.openxmlformats.org/drawingml/2006/table">
            <a:tbl>
              <a:tblPr firstRow="1" bandRow="1">
                <a:tableStyleId>{5C22544A-7EE6-4342-B048-85BDC9FD1C3A}</a:tableStyleId>
              </a:tblPr>
              <a:tblGrid>
                <a:gridCol w="2142836">
                  <a:extLst>
                    <a:ext uri="{9D8B030D-6E8A-4147-A177-3AD203B41FA5}">
                      <a16:colId xmlns:a16="http://schemas.microsoft.com/office/drawing/2014/main" val="950822242"/>
                    </a:ext>
                  </a:extLst>
                </a:gridCol>
                <a:gridCol w="692533">
                  <a:extLst>
                    <a:ext uri="{9D8B030D-6E8A-4147-A177-3AD203B41FA5}">
                      <a16:colId xmlns:a16="http://schemas.microsoft.com/office/drawing/2014/main" val="225978850"/>
                    </a:ext>
                  </a:extLst>
                </a:gridCol>
                <a:gridCol w="2354610">
                  <a:extLst>
                    <a:ext uri="{9D8B030D-6E8A-4147-A177-3AD203B41FA5}">
                      <a16:colId xmlns:a16="http://schemas.microsoft.com/office/drawing/2014/main" val="2957882178"/>
                    </a:ext>
                  </a:extLst>
                </a:gridCol>
                <a:gridCol w="1430583">
                  <a:extLst>
                    <a:ext uri="{9D8B030D-6E8A-4147-A177-3AD203B41FA5}">
                      <a16:colId xmlns:a16="http://schemas.microsoft.com/office/drawing/2014/main" val="3921462161"/>
                    </a:ext>
                  </a:extLst>
                </a:gridCol>
              </a:tblGrid>
              <a:tr h="310917">
                <a:tc gridSpan="2">
                  <a:txBody>
                    <a:bodyPr/>
                    <a:lstStyle/>
                    <a:p>
                      <a:r>
                        <a:rPr lang="es-419" sz="1200" dirty="0"/>
                        <a:t>% Actividades que se contrajeron</a:t>
                      </a:r>
                    </a:p>
                  </a:txBody>
                  <a:tcPr/>
                </a:tc>
                <a:tc hMerge="1">
                  <a:txBody>
                    <a:bodyPr/>
                    <a:lstStyle/>
                    <a:p>
                      <a:endParaRPr lang="es-419"/>
                    </a:p>
                  </a:txBody>
                  <a:tcPr/>
                </a:tc>
                <a:tc gridSpan="2">
                  <a:txBody>
                    <a:bodyPr/>
                    <a:lstStyle/>
                    <a:p>
                      <a:r>
                        <a:rPr lang="es-419" sz="1200" dirty="0"/>
                        <a:t>% Actividades que se expandieron</a:t>
                      </a:r>
                    </a:p>
                  </a:txBody>
                  <a:tcPr/>
                </a:tc>
                <a:tc hMerge="1">
                  <a:txBody>
                    <a:bodyPr/>
                    <a:lstStyle/>
                    <a:p>
                      <a:endParaRPr lang="es-419"/>
                    </a:p>
                  </a:txBody>
                  <a:tcPr/>
                </a:tc>
                <a:extLst>
                  <a:ext uri="{0D108BD9-81ED-4DB2-BD59-A6C34878D82A}">
                    <a16:rowId xmlns:a16="http://schemas.microsoft.com/office/drawing/2014/main" val="829734535"/>
                  </a:ext>
                </a:extLst>
              </a:tr>
              <a:tr h="310917">
                <a:tc>
                  <a:txBody>
                    <a:bodyPr/>
                    <a:lstStyle/>
                    <a:p>
                      <a:r>
                        <a:rPr lang="es-EC" sz="1200" dirty="0">
                          <a:latin typeface="Times New Roman" panose="02020603050405020304" pitchFamily="18" charset="0"/>
                          <a:ea typeface="Calibri" panose="020F0502020204030204" pitchFamily="34" charset="0"/>
                          <a:cs typeface="Times New Roman" panose="02020603050405020304" pitchFamily="18" charset="0"/>
                        </a:rPr>
                        <a:t>Enseñanza y salud </a:t>
                      </a:r>
                      <a:endParaRPr lang="es-419" sz="1200" dirty="0"/>
                    </a:p>
                  </a:txBody>
                  <a:tcPr/>
                </a:tc>
                <a:tc>
                  <a:txBody>
                    <a:bodyPr/>
                    <a:lstStyle/>
                    <a:p>
                      <a:r>
                        <a:rPr lang="es-EC" sz="1200" dirty="0">
                          <a:latin typeface="Times New Roman" panose="02020603050405020304" pitchFamily="18" charset="0"/>
                          <a:ea typeface="Calibri" panose="020F0502020204030204" pitchFamily="34" charset="0"/>
                          <a:cs typeface="Times New Roman" panose="02020603050405020304" pitchFamily="18" charset="0"/>
                        </a:rPr>
                        <a:t>-0,53</a:t>
                      </a:r>
                      <a:endParaRPr lang="es-419" sz="1200" dirty="0"/>
                    </a:p>
                  </a:txBody>
                  <a:tcPr/>
                </a:tc>
                <a:tc>
                  <a:txBody>
                    <a:bodyPr/>
                    <a:lstStyle/>
                    <a:p>
                      <a:r>
                        <a:rPr lang="es-EC" sz="1200" dirty="0">
                          <a:latin typeface="Times New Roman" panose="02020603050405020304" pitchFamily="18" charset="0"/>
                          <a:ea typeface="Calibri" panose="020F0502020204030204" pitchFamily="34" charset="0"/>
                        </a:rPr>
                        <a:t>Refinación de petróleo </a:t>
                      </a:r>
                      <a:endParaRPr lang="es-419" sz="1200" dirty="0"/>
                    </a:p>
                  </a:txBody>
                  <a:tcPr/>
                </a:tc>
                <a:tc>
                  <a:txBody>
                    <a:bodyPr/>
                    <a:lstStyle/>
                    <a:p>
                      <a:r>
                        <a:rPr lang="es-EC" sz="1200" dirty="0">
                          <a:latin typeface="Times New Roman" panose="02020603050405020304" pitchFamily="18" charset="0"/>
                          <a:ea typeface="Calibri" panose="020F0502020204030204" pitchFamily="34" charset="0"/>
                        </a:rPr>
                        <a:t>0.04</a:t>
                      </a:r>
                      <a:endParaRPr lang="es-419" sz="1200" dirty="0"/>
                    </a:p>
                  </a:txBody>
                  <a:tcPr/>
                </a:tc>
                <a:extLst>
                  <a:ext uri="{0D108BD9-81ED-4DB2-BD59-A6C34878D82A}">
                    <a16:rowId xmlns:a16="http://schemas.microsoft.com/office/drawing/2014/main" val="219307565"/>
                  </a:ext>
                </a:extLst>
              </a:tr>
              <a:tr h="310917">
                <a:tc>
                  <a:txBody>
                    <a:bodyPr/>
                    <a:lstStyle/>
                    <a:p>
                      <a:r>
                        <a:rPr lang="es-EC" sz="1200" dirty="0">
                          <a:latin typeface="Times New Roman" panose="02020603050405020304" pitchFamily="18" charset="0"/>
                          <a:ea typeface="Calibri" panose="020F0502020204030204" pitchFamily="34" charset="0"/>
                          <a:cs typeface="Times New Roman" panose="02020603050405020304" pitchFamily="18" charset="0"/>
                        </a:rPr>
                        <a:t>Administración pública </a:t>
                      </a:r>
                      <a:endParaRPr lang="es-419" sz="1200" dirty="0"/>
                    </a:p>
                  </a:txBody>
                  <a:tcPr/>
                </a:tc>
                <a:tc>
                  <a:txBody>
                    <a:bodyPr/>
                    <a:lstStyle/>
                    <a:p>
                      <a:r>
                        <a:rPr lang="es-EC" sz="1200" dirty="0">
                          <a:latin typeface="Times New Roman" panose="02020603050405020304" pitchFamily="18" charset="0"/>
                          <a:ea typeface="Calibri" panose="020F0502020204030204" pitchFamily="34" charset="0"/>
                          <a:cs typeface="Times New Roman" panose="02020603050405020304" pitchFamily="18" charset="0"/>
                        </a:rPr>
                        <a:t>-0,26</a:t>
                      </a:r>
                      <a:endParaRPr lang="es-419" sz="1200" dirty="0"/>
                    </a:p>
                  </a:txBody>
                  <a:tcPr/>
                </a:tc>
                <a:tc>
                  <a:txBody>
                    <a:bodyPr/>
                    <a:lstStyle/>
                    <a:p>
                      <a:r>
                        <a:rPr lang="es-EC" sz="1200" dirty="0">
                          <a:latin typeface="Times New Roman" panose="02020603050405020304" pitchFamily="18" charset="0"/>
                          <a:ea typeface="Calibri" panose="020F0502020204030204" pitchFamily="34" charset="0"/>
                        </a:rPr>
                        <a:t>Pesca</a:t>
                      </a:r>
                      <a:endParaRPr lang="es-419" sz="1200" dirty="0"/>
                    </a:p>
                  </a:txBody>
                  <a:tcPr/>
                </a:tc>
                <a:tc>
                  <a:txBody>
                    <a:bodyPr/>
                    <a:lstStyle/>
                    <a:p>
                      <a:r>
                        <a:rPr lang="es-EC" sz="1200" dirty="0">
                          <a:latin typeface="Times New Roman" panose="02020603050405020304" pitchFamily="18" charset="0"/>
                          <a:ea typeface="Calibri" panose="020F0502020204030204" pitchFamily="34" charset="0"/>
                        </a:rPr>
                        <a:t>0.03</a:t>
                      </a:r>
                      <a:endParaRPr lang="es-419" sz="1200" dirty="0"/>
                    </a:p>
                  </a:txBody>
                  <a:tcPr/>
                </a:tc>
                <a:extLst>
                  <a:ext uri="{0D108BD9-81ED-4DB2-BD59-A6C34878D82A}">
                    <a16:rowId xmlns:a16="http://schemas.microsoft.com/office/drawing/2014/main" val="3994042567"/>
                  </a:ext>
                </a:extLst>
              </a:tr>
              <a:tr h="310917">
                <a:tc>
                  <a:txBody>
                    <a:bodyPr/>
                    <a:lstStyle/>
                    <a:p>
                      <a:r>
                        <a:rPr lang="es-EC" sz="1200" dirty="0">
                          <a:latin typeface="Times New Roman" panose="02020603050405020304" pitchFamily="18" charset="0"/>
                          <a:ea typeface="Calibri" panose="020F0502020204030204" pitchFamily="34" charset="0"/>
                          <a:cs typeface="Times New Roman" panose="02020603050405020304" pitchFamily="18" charset="0"/>
                        </a:rPr>
                        <a:t>Construcción</a:t>
                      </a:r>
                      <a:endParaRPr lang="es-419" sz="1200" dirty="0"/>
                    </a:p>
                  </a:txBody>
                  <a:tcPr/>
                </a:tc>
                <a:tc>
                  <a:txBody>
                    <a:bodyPr/>
                    <a:lstStyle/>
                    <a:p>
                      <a:r>
                        <a:rPr lang="es-EC" sz="1200" dirty="0">
                          <a:latin typeface="Times New Roman" panose="02020603050405020304" pitchFamily="18" charset="0"/>
                          <a:ea typeface="Calibri" panose="020F0502020204030204" pitchFamily="34" charset="0"/>
                          <a:cs typeface="Times New Roman" panose="02020603050405020304" pitchFamily="18" charset="0"/>
                        </a:rPr>
                        <a:t>-0,25</a:t>
                      </a:r>
                      <a:endParaRPr lang="es-419" sz="1200" dirty="0"/>
                    </a:p>
                  </a:txBody>
                  <a:tcPr/>
                </a:tc>
                <a:tc>
                  <a:txBody>
                    <a:bodyPr/>
                    <a:lstStyle/>
                    <a:p>
                      <a:r>
                        <a:rPr lang="es-EC" sz="1200" dirty="0">
                          <a:latin typeface="Times New Roman" panose="02020603050405020304" pitchFamily="18" charset="0"/>
                          <a:ea typeface="Calibri" panose="020F0502020204030204" pitchFamily="34" charset="0"/>
                        </a:rPr>
                        <a:t>Agricultura</a:t>
                      </a:r>
                      <a:endParaRPr lang="es-419" sz="1200" dirty="0"/>
                    </a:p>
                  </a:txBody>
                  <a:tcPr/>
                </a:tc>
                <a:tc>
                  <a:txBody>
                    <a:bodyPr/>
                    <a:lstStyle/>
                    <a:p>
                      <a:r>
                        <a:rPr lang="es-EC" sz="1200" dirty="0">
                          <a:latin typeface="Times New Roman" panose="02020603050405020304" pitchFamily="18" charset="0"/>
                          <a:ea typeface="Calibri" panose="020F0502020204030204" pitchFamily="34" charset="0"/>
                        </a:rPr>
                        <a:t>0,03</a:t>
                      </a:r>
                      <a:endParaRPr lang="es-419" sz="1200" dirty="0"/>
                    </a:p>
                  </a:txBody>
                  <a:tcPr/>
                </a:tc>
                <a:extLst>
                  <a:ext uri="{0D108BD9-81ED-4DB2-BD59-A6C34878D82A}">
                    <a16:rowId xmlns:a16="http://schemas.microsoft.com/office/drawing/2014/main" val="189173934"/>
                  </a:ext>
                </a:extLst>
              </a:tr>
              <a:tr h="310917">
                <a:tc>
                  <a:txBody>
                    <a:bodyPr/>
                    <a:lstStyle/>
                    <a:p>
                      <a:r>
                        <a:rPr lang="es-EC" sz="1200" dirty="0">
                          <a:latin typeface="Times New Roman" panose="02020603050405020304" pitchFamily="18" charset="0"/>
                          <a:ea typeface="Calibri" panose="020F0502020204030204" pitchFamily="34" charset="0"/>
                          <a:cs typeface="Times New Roman" panose="02020603050405020304" pitchFamily="18" charset="0"/>
                        </a:rPr>
                        <a:t>Comercio</a:t>
                      </a:r>
                      <a:endParaRPr lang="es-419" sz="1200" dirty="0"/>
                    </a:p>
                  </a:txBody>
                  <a:tcPr/>
                </a:tc>
                <a:tc>
                  <a:txBody>
                    <a:bodyPr/>
                    <a:lstStyle/>
                    <a:p>
                      <a:r>
                        <a:rPr lang="es-EC" sz="1200" dirty="0">
                          <a:latin typeface="Times New Roman" panose="02020603050405020304" pitchFamily="18" charset="0"/>
                          <a:ea typeface="Calibri" panose="020F0502020204030204" pitchFamily="34" charset="0"/>
                          <a:cs typeface="Times New Roman" panose="02020603050405020304" pitchFamily="18" charset="0"/>
                        </a:rPr>
                        <a:t>-0,22</a:t>
                      </a:r>
                      <a:endParaRPr lang="es-419" sz="1200" dirty="0"/>
                    </a:p>
                  </a:txBody>
                  <a:tcPr/>
                </a:tc>
                <a:tc>
                  <a:txBody>
                    <a:bodyPr/>
                    <a:lstStyle/>
                    <a:p>
                      <a:r>
                        <a:rPr lang="es-EC" sz="1200" dirty="0">
                          <a:latin typeface="Times New Roman" panose="02020603050405020304" pitchFamily="18" charset="0"/>
                          <a:ea typeface="Calibri" panose="020F0502020204030204" pitchFamily="34" charset="0"/>
                        </a:rPr>
                        <a:t>Servicios de electricidad y agua</a:t>
                      </a:r>
                      <a:endParaRPr lang="es-419" sz="1200" dirty="0"/>
                    </a:p>
                  </a:txBody>
                  <a:tcPr/>
                </a:tc>
                <a:tc>
                  <a:txBody>
                    <a:bodyPr/>
                    <a:lstStyle/>
                    <a:p>
                      <a:r>
                        <a:rPr lang="es-EC" sz="1200" dirty="0">
                          <a:latin typeface="Times New Roman" panose="02020603050405020304" pitchFamily="18" charset="0"/>
                          <a:ea typeface="Calibri" panose="020F0502020204030204" pitchFamily="34" charset="0"/>
                        </a:rPr>
                        <a:t>0,01</a:t>
                      </a:r>
                      <a:endParaRPr lang="es-419" sz="1200" dirty="0"/>
                    </a:p>
                  </a:txBody>
                  <a:tcPr/>
                </a:tc>
                <a:extLst>
                  <a:ext uri="{0D108BD9-81ED-4DB2-BD59-A6C34878D82A}">
                    <a16:rowId xmlns:a16="http://schemas.microsoft.com/office/drawing/2014/main" val="4102427457"/>
                  </a:ext>
                </a:extLst>
              </a:tr>
              <a:tr h="426105">
                <a:tc>
                  <a:txBody>
                    <a:bodyPr/>
                    <a:lstStyle/>
                    <a:p>
                      <a:r>
                        <a:rPr lang="es-EC" sz="1200" dirty="0">
                          <a:latin typeface="Times New Roman" panose="02020603050405020304" pitchFamily="18" charset="0"/>
                          <a:ea typeface="Calibri" panose="020F0502020204030204" pitchFamily="34" charset="0"/>
                          <a:cs typeface="Times New Roman" panose="02020603050405020304" pitchFamily="18" charset="0"/>
                        </a:rPr>
                        <a:t>Actividades profesionales y técnicas</a:t>
                      </a:r>
                      <a:endParaRPr lang="es-419" sz="1200" dirty="0"/>
                    </a:p>
                  </a:txBody>
                  <a:tcPr/>
                </a:tc>
                <a:tc>
                  <a:txBody>
                    <a:bodyPr/>
                    <a:lstStyle/>
                    <a:p>
                      <a:r>
                        <a:rPr lang="es-EC" sz="1200" dirty="0">
                          <a:latin typeface="Times New Roman" panose="02020603050405020304" pitchFamily="18" charset="0"/>
                          <a:ea typeface="Calibri" panose="020F0502020204030204" pitchFamily="34" charset="0"/>
                          <a:cs typeface="Times New Roman" panose="02020603050405020304" pitchFamily="18" charset="0"/>
                        </a:rPr>
                        <a:t>-0,20</a:t>
                      </a:r>
                      <a:endParaRPr lang="es-419" sz="1200" dirty="0"/>
                    </a:p>
                  </a:txBody>
                  <a:tcPr/>
                </a:tc>
                <a:tc>
                  <a:txBody>
                    <a:bodyPr/>
                    <a:lstStyle/>
                    <a:p>
                      <a:endParaRPr lang="es-419" sz="1200"/>
                    </a:p>
                  </a:txBody>
                  <a:tcPr/>
                </a:tc>
                <a:tc>
                  <a:txBody>
                    <a:bodyPr/>
                    <a:lstStyle/>
                    <a:p>
                      <a:endParaRPr lang="es-419" sz="1200"/>
                    </a:p>
                  </a:txBody>
                  <a:tcPr/>
                </a:tc>
                <a:extLst>
                  <a:ext uri="{0D108BD9-81ED-4DB2-BD59-A6C34878D82A}">
                    <a16:rowId xmlns:a16="http://schemas.microsoft.com/office/drawing/2014/main" val="2183143593"/>
                  </a:ext>
                </a:extLst>
              </a:tr>
              <a:tr h="310917">
                <a:tc>
                  <a:txBody>
                    <a:bodyPr/>
                    <a:lstStyle/>
                    <a:p>
                      <a:r>
                        <a:rPr lang="es-EC" sz="1200" dirty="0">
                          <a:latin typeface="Times New Roman" panose="02020603050405020304" pitchFamily="18" charset="0"/>
                          <a:ea typeface="Calibri" panose="020F0502020204030204" pitchFamily="34" charset="0"/>
                          <a:cs typeface="Times New Roman" panose="02020603050405020304" pitchFamily="18" charset="0"/>
                        </a:rPr>
                        <a:t>Correo y comunicaciones </a:t>
                      </a:r>
                      <a:endParaRPr lang="es-419" sz="1200" dirty="0"/>
                    </a:p>
                  </a:txBody>
                  <a:tcPr/>
                </a:tc>
                <a:tc>
                  <a:txBody>
                    <a:bodyPr/>
                    <a:lstStyle/>
                    <a:p>
                      <a:r>
                        <a:rPr lang="es-EC" sz="1200" dirty="0">
                          <a:latin typeface="Times New Roman" panose="02020603050405020304" pitchFamily="18" charset="0"/>
                          <a:ea typeface="Calibri" panose="020F0502020204030204" pitchFamily="34" charset="0"/>
                          <a:cs typeface="Times New Roman" panose="02020603050405020304" pitchFamily="18" charset="0"/>
                        </a:rPr>
                        <a:t>-0,16</a:t>
                      </a:r>
                      <a:endParaRPr lang="es-419" sz="1200" dirty="0"/>
                    </a:p>
                  </a:txBody>
                  <a:tcPr/>
                </a:tc>
                <a:tc>
                  <a:txBody>
                    <a:bodyPr/>
                    <a:lstStyle/>
                    <a:p>
                      <a:endParaRPr lang="es-419" sz="1200"/>
                    </a:p>
                  </a:txBody>
                  <a:tcPr/>
                </a:tc>
                <a:tc>
                  <a:txBody>
                    <a:bodyPr/>
                    <a:lstStyle/>
                    <a:p>
                      <a:endParaRPr lang="es-419" sz="1200"/>
                    </a:p>
                  </a:txBody>
                  <a:tcPr/>
                </a:tc>
                <a:extLst>
                  <a:ext uri="{0D108BD9-81ED-4DB2-BD59-A6C34878D82A}">
                    <a16:rowId xmlns:a16="http://schemas.microsoft.com/office/drawing/2014/main" val="2017711334"/>
                  </a:ext>
                </a:extLst>
              </a:tr>
              <a:tr h="310917">
                <a:tc>
                  <a:txBody>
                    <a:bodyPr/>
                    <a:lstStyle/>
                    <a:p>
                      <a:r>
                        <a:rPr lang="es-EC" sz="1200" dirty="0">
                          <a:latin typeface="Times New Roman" panose="02020603050405020304" pitchFamily="18" charset="0"/>
                          <a:ea typeface="Calibri" panose="020F0502020204030204" pitchFamily="34" charset="0"/>
                          <a:cs typeface="Times New Roman" panose="02020603050405020304" pitchFamily="18" charset="0"/>
                        </a:rPr>
                        <a:t>Manufacturas no petroleras </a:t>
                      </a:r>
                      <a:endParaRPr lang="es-419" sz="1200" dirty="0"/>
                    </a:p>
                  </a:txBody>
                  <a:tcPr/>
                </a:tc>
                <a:tc>
                  <a:txBody>
                    <a:bodyPr/>
                    <a:lstStyle/>
                    <a:p>
                      <a:r>
                        <a:rPr lang="es-EC" sz="1200" dirty="0">
                          <a:latin typeface="Times New Roman" panose="02020603050405020304" pitchFamily="18" charset="0"/>
                          <a:ea typeface="Calibri" panose="020F0502020204030204" pitchFamily="34" charset="0"/>
                          <a:cs typeface="Times New Roman" panose="02020603050405020304" pitchFamily="18" charset="0"/>
                        </a:rPr>
                        <a:t>-0,11</a:t>
                      </a:r>
                      <a:endParaRPr lang="es-419" sz="1200" dirty="0"/>
                    </a:p>
                  </a:txBody>
                  <a:tcPr/>
                </a:tc>
                <a:tc>
                  <a:txBody>
                    <a:bodyPr/>
                    <a:lstStyle/>
                    <a:p>
                      <a:endParaRPr lang="es-419" sz="1200"/>
                    </a:p>
                  </a:txBody>
                  <a:tcPr/>
                </a:tc>
                <a:tc>
                  <a:txBody>
                    <a:bodyPr/>
                    <a:lstStyle/>
                    <a:p>
                      <a:endParaRPr lang="es-419" sz="1200" dirty="0"/>
                    </a:p>
                  </a:txBody>
                  <a:tcPr/>
                </a:tc>
                <a:extLst>
                  <a:ext uri="{0D108BD9-81ED-4DB2-BD59-A6C34878D82A}">
                    <a16:rowId xmlns:a16="http://schemas.microsoft.com/office/drawing/2014/main" val="3036002054"/>
                  </a:ext>
                </a:extLst>
              </a:tr>
            </a:tbl>
          </a:graphicData>
        </a:graphic>
      </p:graphicFrame>
      <p:pic>
        <p:nvPicPr>
          <p:cNvPr id="10" name="Imagen 9" descr="Recorte de pantalla">
            <a:extLst>
              <a:ext uri="{FF2B5EF4-FFF2-40B4-BE49-F238E27FC236}">
                <a16:creationId xmlns:a16="http://schemas.microsoft.com/office/drawing/2014/main" id="{77FA48CD-20F9-4F36-A194-AB3A81A118C0}"/>
              </a:ext>
            </a:extLst>
          </p:cNvPr>
          <p:cNvPicPr/>
          <p:nvPr/>
        </p:nvPicPr>
        <p:blipFill>
          <a:blip r:embed="rId4">
            <a:extLst>
              <a:ext uri="{28A0092B-C50C-407E-A947-70E740481C1C}">
                <a14:useLocalDpi xmlns:a14="http://schemas.microsoft.com/office/drawing/2010/main" val="0"/>
              </a:ext>
            </a:extLst>
          </a:blip>
          <a:stretch>
            <a:fillRect/>
          </a:stretch>
        </p:blipFill>
        <p:spPr>
          <a:xfrm>
            <a:off x="357131" y="4201183"/>
            <a:ext cx="4678680" cy="2152650"/>
          </a:xfrm>
          <a:prstGeom prst="rect">
            <a:avLst/>
          </a:prstGeom>
        </p:spPr>
      </p:pic>
      <p:sp>
        <p:nvSpPr>
          <p:cNvPr id="3" name="Rectángulo 2">
            <a:extLst>
              <a:ext uri="{FF2B5EF4-FFF2-40B4-BE49-F238E27FC236}">
                <a16:creationId xmlns:a16="http://schemas.microsoft.com/office/drawing/2014/main" id="{10FD8F16-3031-4A51-8DF0-A5C9F76ACC0A}"/>
              </a:ext>
            </a:extLst>
          </p:cNvPr>
          <p:cNvSpPr/>
          <p:nvPr/>
        </p:nvSpPr>
        <p:spPr>
          <a:xfrm>
            <a:off x="-14304" y="6346530"/>
            <a:ext cx="6096000" cy="461665"/>
          </a:xfrm>
          <a:prstGeom prst="rect">
            <a:avLst/>
          </a:prstGeom>
        </p:spPr>
        <p:txBody>
          <a:bodyPr>
            <a:spAutoFit/>
          </a:bodyPr>
          <a:lstStyle/>
          <a:p>
            <a:pPr algn="ctr">
              <a:spcAft>
                <a:spcPts val="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Figura 19: </a:t>
            </a:r>
            <a:r>
              <a:rPr lang="es-EC" sz="1200" i="1" dirty="0">
                <a:latin typeface="Times New Roman" panose="02020603050405020304" pitchFamily="18" charset="0"/>
                <a:ea typeface="Calibri" panose="020F0502020204030204" pitchFamily="34" charset="0"/>
                <a:cs typeface="Times New Roman" panose="02020603050405020304" pitchFamily="18" charset="0"/>
              </a:rPr>
              <a:t>PIB (millones USB 2007); pobreza en porcentaje.</a:t>
            </a:r>
            <a:endParaRPr lang="es-419" sz="12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  	         Fuente: (BCE, 2016)</a:t>
            </a:r>
            <a:endParaRPr lang="es-419"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373711CE-C177-454E-B879-417C66540DBE}"/>
              </a:ext>
            </a:extLst>
          </p:cNvPr>
          <p:cNvSpPr/>
          <p:nvPr/>
        </p:nvSpPr>
        <p:spPr>
          <a:xfrm>
            <a:off x="-403910" y="3741093"/>
            <a:ext cx="6096000" cy="461665"/>
          </a:xfrm>
          <a:prstGeom prst="rect">
            <a:avLst/>
          </a:prstGeom>
        </p:spPr>
        <p:txBody>
          <a:bodyPr>
            <a:spAutoFit/>
          </a:bodyPr>
          <a:lstStyle/>
          <a:p>
            <a:pPr algn="ctr">
              <a:spcAft>
                <a:spcPts val="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Figura 17: </a:t>
            </a:r>
            <a:r>
              <a:rPr lang="es-EC" sz="1200" i="1" dirty="0">
                <a:latin typeface="Times New Roman" panose="02020603050405020304" pitchFamily="18" charset="0"/>
                <a:ea typeface="Calibri" panose="020F0502020204030204" pitchFamily="34" charset="0"/>
                <a:cs typeface="Times New Roman" panose="02020603050405020304" pitchFamily="18" charset="0"/>
              </a:rPr>
              <a:t>Evolución del Crecimiento del PIB % anual</a:t>
            </a:r>
            <a:endParaRPr lang="es-419" sz="12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		Fuente: Adaptado de (Banco Mundial, 2017) &amp; (BCE, 2017)</a:t>
            </a:r>
            <a:endParaRPr lang="es-419" sz="1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9197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1030"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23592" y="32465"/>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A8D90C40-9884-4B19-AFD9-78C58DFDE282}"/>
              </a:ext>
            </a:extLst>
          </p:cNvPr>
          <p:cNvSpPr/>
          <p:nvPr/>
        </p:nvSpPr>
        <p:spPr>
          <a:xfrm>
            <a:off x="2279576" y="-17140"/>
            <a:ext cx="6280565" cy="694101"/>
          </a:xfrm>
          <a:prstGeom prst="rect">
            <a:avLst/>
          </a:prstGeom>
        </p:spPr>
        <p:txBody>
          <a:bodyPr wrap="none">
            <a:spAutoFit/>
          </a:bodyPr>
          <a:lstStyle/>
          <a:p>
            <a:pPr lvl="4" algn="just">
              <a:lnSpc>
                <a:spcPct val="300000"/>
              </a:lnSpc>
              <a:spcBef>
                <a:spcPts val="2400"/>
              </a:spcBef>
              <a:spcAft>
                <a:spcPts val="0"/>
              </a:spcAft>
            </a:pPr>
            <a:r>
              <a:rPr lang="es-EC" sz="1600" b="1" dirty="0">
                <a:latin typeface="+mj-lt"/>
                <a:ea typeface="Times New Roman" panose="02020603050405020304" pitchFamily="18" charset="0"/>
                <a:cs typeface="Times New Roman" panose="02020603050405020304" pitchFamily="18" charset="0"/>
              </a:rPr>
              <a:t>INDICADORES DE COMERCIO EXTERIOR</a:t>
            </a:r>
            <a:endParaRPr lang="es-419" sz="1600" b="1" dirty="0">
              <a:effectLst/>
              <a:latin typeface="+mj-lt"/>
              <a:ea typeface="Times New Roman" panose="02020603050405020304" pitchFamily="18" charset="0"/>
              <a:cs typeface="Times New Roman" panose="02020603050405020304" pitchFamily="18" charset="0"/>
            </a:endParaRPr>
          </a:p>
        </p:txBody>
      </p:sp>
      <p:graphicFrame>
        <p:nvGraphicFramePr>
          <p:cNvPr id="4" name="Gráfico 3">
            <a:extLst>
              <a:ext uri="{FF2B5EF4-FFF2-40B4-BE49-F238E27FC236}">
                <a16:creationId xmlns:a16="http://schemas.microsoft.com/office/drawing/2014/main" id="{0FC3C502-DE5C-4BCC-BA6E-9ACE38D73CFB}"/>
              </a:ext>
            </a:extLst>
          </p:cNvPr>
          <p:cNvGraphicFramePr/>
          <p:nvPr>
            <p:extLst>
              <p:ext uri="{D42A27DB-BD31-4B8C-83A1-F6EECF244321}">
                <p14:modId xmlns:p14="http://schemas.microsoft.com/office/powerpoint/2010/main" val="3024675440"/>
              </p:ext>
            </p:extLst>
          </p:nvPr>
        </p:nvGraphicFramePr>
        <p:xfrm>
          <a:off x="407368" y="1155827"/>
          <a:ext cx="4679950" cy="251968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ángulo 2">
            <a:extLst>
              <a:ext uri="{FF2B5EF4-FFF2-40B4-BE49-F238E27FC236}">
                <a16:creationId xmlns:a16="http://schemas.microsoft.com/office/drawing/2014/main" id="{280A2523-F9E8-4955-9721-6BDE8DE36193}"/>
              </a:ext>
            </a:extLst>
          </p:cNvPr>
          <p:cNvSpPr/>
          <p:nvPr/>
        </p:nvSpPr>
        <p:spPr>
          <a:xfrm>
            <a:off x="327572" y="3725112"/>
            <a:ext cx="4752528" cy="461665"/>
          </a:xfrm>
          <a:prstGeom prst="rect">
            <a:avLst/>
          </a:prstGeom>
        </p:spPr>
        <p:txBody>
          <a:bodyPr wrap="square">
            <a:spAutoFit/>
          </a:bodyPr>
          <a:lstStyle/>
          <a:p>
            <a:pPr algn="ctr">
              <a:spcAft>
                <a:spcPts val="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Figura 20 </a:t>
            </a:r>
            <a:r>
              <a:rPr lang="es-EC" sz="1200" i="1" dirty="0">
                <a:latin typeface="Times New Roman" panose="02020603050405020304" pitchFamily="18" charset="0"/>
                <a:ea typeface="Calibri" panose="020F0502020204030204" pitchFamily="34" charset="0"/>
                <a:cs typeface="Times New Roman" panose="02020603050405020304" pitchFamily="18" charset="0"/>
              </a:rPr>
              <a:t>Evolución de las importaciones globales CIF del Ecuador</a:t>
            </a:r>
            <a:endParaRPr lang="es-419" sz="1200" b="1" dirty="0">
              <a:latin typeface="Times New Roman" panose="02020603050405020304" pitchFamily="18" charset="0"/>
              <a:ea typeface="Calibri" panose="020F0502020204030204" pitchFamily="34" charset="0"/>
              <a:cs typeface="Times New Roman" panose="02020603050405020304" pitchFamily="18" charset="0"/>
            </a:endParaRPr>
          </a:p>
          <a:p>
            <a:r>
              <a:rPr lang="es-EC" sz="1200" dirty="0">
                <a:latin typeface="Times New Roman" panose="02020603050405020304" pitchFamily="18" charset="0"/>
                <a:ea typeface="Calibri" panose="020F0502020204030204" pitchFamily="34" charset="0"/>
              </a:rPr>
              <a:t>	  Fuente: Adaptado de (ALADI, 2017)</a:t>
            </a:r>
            <a:endParaRPr lang="es-419" sz="1200" dirty="0"/>
          </a:p>
        </p:txBody>
      </p:sp>
      <p:graphicFrame>
        <p:nvGraphicFramePr>
          <p:cNvPr id="6" name="Gráfico 5">
            <a:extLst>
              <a:ext uri="{FF2B5EF4-FFF2-40B4-BE49-F238E27FC236}">
                <a16:creationId xmlns:a16="http://schemas.microsoft.com/office/drawing/2014/main" id="{A0A05E6E-B853-4AE6-9D20-50E168B72EB0}"/>
              </a:ext>
            </a:extLst>
          </p:cNvPr>
          <p:cNvGraphicFramePr/>
          <p:nvPr>
            <p:extLst>
              <p:ext uri="{D42A27DB-BD31-4B8C-83A1-F6EECF244321}">
                <p14:modId xmlns:p14="http://schemas.microsoft.com/office/powerpoint/2010/main" val="123851031"/>
              </p:ext>
            </p:extLst>
          </p:nvPr>
        </p:nvGraphicFramePr>
        <p:xfrm>
          <a:off x="6888088" y="1155827"/>
          <a:ext cx="4679950" cy="2519680"/>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ángulo 4">
            <a:extLst>
              <a:ext uri="{FF2B5EF4-FFF2-40B4-BE49-F238E27FC236}">
                <a16:creationId xmlns:a16="http://schemas.microsoft.com/office/drawing/2014/main" id="{7E5EB75A-8E48-4587-AE26-5B57A0EAEE69}"/>
              </a:ext>
            </a:extLst>
          </p:cNvPr>
          <p:cNvSpPr/>
          <p:nvPr/>
        </p:nvSpPr>
        <p:spPr>
          <a:xfrm>
            <a:off x="6695423" y="3725112"/>
            <a:ext cx="5057800" cy="461665"/>
          </a:xfrm>
          <a:prstGeom prst="rect">
            <a:avLst/>
          </a:prstGeom>
        </p:spPr>
        <p:txBody>
          <a:bodyPr wrap="square">
            <a:spAutoFit/>
          </a:bodyPr>
          <a:lstStyle/>
          <a:p>
            <a:pPr algn="ctr">
              <a:spcAft>
                <a:spcPts val="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Figura 21 </a:t>
            </a:r>
            <a:r>
              <a:rPr lang="es-EC" sz="1200" i="1" dirty="0">
                <a:latin typeface="Times New Roman" panose="02020603050405020304" pitchFamily="18" charset="0"/>
                <a:ea typeface="Calibri" panose="020F0502020204030204" pitchFamily="34" charset="0"/>
                <a:cs typeface="Times New Roman" panose="02020603050405020304" pitchFamily="18" charset="0"/>
              </a:rPr>
              <a:t>Evolución de las exportaciones globales FOB del Ecuador</a:t>
            </a:r>
            <a:endParaRPr lang="es-419" sz="1200" b="1" dirty="0">
              <a:latin typeface="Times New Roman" panose="02020603050405020304" pitchFamily="18" charset="0"/>
              <a:ea typeface="Calibri" panose="020F0502020204030204" pitchFamily="34" charset="0"/>
              <a:cs typeface="Times New Roman" panose="02020603050405020304" pitchFamily="18" charset="0"/>
            </a:endParaRPr>
          </a:p>
          <a:p>
            <a:pPr indent="144145">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           Fuente: Adaptado de (ALADI, 2017)</a:t>
            </a:r>
            <a:endParaRPr lang="es-419"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ángulo: esquinas redondeadas 6">
            <a:extLst>
              <a:ext uri="{FF2B5EF4-FFF2-40B4-BE49-F238E27FC236}">
                <a16:creationId xmlns:a16="http://schemas.microsoft.com/office/drawing/2014/main" id="{F38EE352-0E17-489F-BE41-D23AC85B7B4B}"/>
              </a:ext>
            </a:extLst>
          </p:cNvPr>
          <p:cNvSpPr/>
          <p:nvPr/>
        </p:nvSpPr>
        <p:spPr>
          <a:xfrm>
            <a:off x="327572" y="4288484"/>
            <a:ext cx="5480396" cy="2096319"/>
          </a:xfrm>
          <a:prstGeom prst="roundRect">
            <a:avLst/>
          </a:prstGeom>
          <a:scene3d>
            <a:camera prst="orthographicFront"/>
            <a:lightRig rig="threePt" dir="t"/>
          </a:scene3d>
          <a:sp3d>
            <a:bevelT w="101600" prst="riblet"/>
          </a:sp3d>
        </p:spPr>
        <p:style>
          <a:lnRef idx="1">
            <a:schemeClr val="accent4"/>
          </a:lnRef>
          <a:fillRef idx="2">
            <a:schemeClr val="accent4"/>
          </a:fillRef>
          <a:effectRef idx="1">
            <a:schemeClr val="accent4"/>
          </a:effectRef>
          <a:fontRef idx="minor">
            <a:schemeClr val="dk1"/>
          </a:fontRef>
        </p:style>
        <p:txBody>
          <a:bodyPr wrap="square">
            <a:spAutoFit/>
          </a:bodyPr>
          <a:lstStyle/>
          <a:p>
            <a:pPr indent="144145" algn="just">
              <a:lnSpc>
                <a:spcPct val="150000"/>
              </a:lnSpc>
              <a:spcAft>
                <a:spcPts val="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Han sufrido una reducción del 41,17%, comparando entre el pico más alto en el año 2014 ($27.516 millones de dólares) y 2016 ($16.189 millones de dólares); y una reducción de 24,30% al 2016 con respecto al año anterior (2015/ 21.387 millones de dólares). </a:t>
            </a:r>
            <a:endParaRPr lang="es-419"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ángulo: esquinas redondeadas 7">
            <a:extLst>
              <a:ext uri="{FF2B5EF4-FFF2-40B4-BE49-F238E27FC236}">
                <a16:creationId xmlns:a16="http://schemas.microsoft.com/office/drawing/2014/main" id="{2DF67071-ED2F-4828-A672-9BCF4C6BEA9B}"/>
              </a:ext>
            </a:extLst>
          </p:cNvPr>
          <p:cNvSpPr/>
          <p:nvPr/>
        </p:nvSpPr>
        <p:spPr>
          <a:xfrm>
            <a:off x="6886922" y="4345503"/>
            <a:ext cx="4880179" cy="2095467"/>
          </a:xfrm>
          <a:prstGeom prst="roundRect">
            <a:avLst/>
          </a:prstGeom>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pPr>
            <a:r>
              <a:rPr lang="es-EC" sz="1600" dirty="0">
                <a:latin typeface="Times New Roman" panose="02020603050405020304" pitchFamily="18" charset="0"/>
                <a:ea typeface="Calibri" panose="020F0502020204030204" pitchFamily="34" charset="0"/>
              </a:rPr>
              <a:t>Declive del 34,70% entre el 2014 ($25.724 millones de dólares) y el 2016 ($16.798 millones de dólares). Pero si la comparación se hace con respecto al año anterior la reducción es del 8,36% (2015/ $18.331millones de dólares),</a:t>
            </a:r>
            <a:endParaRPr lang="es-419" sz="1600" dirty="0"/>
          </a:p>
        </p:txBody>
      </p:sp>
    </p:spTree>
    <p:extLst>
      <p:ext uri="{BB962C8B-B14F-4D97-AF65-F5344CB8AC3E}">
        <p14:creationId xmlns:p14="http://schemas.microsoft.com/office/powerpoint/2010/main" val="28137613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1030"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23592" y="32465"/>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EFFE927B-5875-43EE-9862-5C04FFEDE067}"/>
              </a:ext>
            </a:extLst>
          </p:cNvPr>
          <p:cNvSpPr txBox="1"/>
          <p:nvPr/>
        </p:nvSpPr>
        <p:spPr>
          <a:xfrm>
            <a:off x="1991544" y="260648"/>
            <a:ext cx="7992888" cy="400110"/>
          </a:xfrm>
          <a:prstGeom prst="rect">
            <a:avLst/>
          </a:prstGeom>
          <a:noFill/>
        </p:spPr>
        <p:txBody>
          <a:bodyPr wrap="square" rtlCol="0">
            <a:spAutoFit/>
          </a:bodyPr>
          <a:lstStyle/>
          <a:p>
            <a:pPr algn="ctr"/>
            <a:r>
              <a:rPr lang="es-419" sz="2000" dirty="0">
                <a:latin typeface="+mj-lt"/>
              </a:rPr>
              <a:t>ANÁLISIS DE LA MICROEMPRESA EN EL ECUADOR</a:t>
            </a:r>
          </a:p>
        </p:txBody>
      </p:sp>
      <p:graphicFrame>
        <p:nvGraphicFramePr>
          <p:cNvPr id="4" name="Gráfico 3">
            <a:extLst>
              <a:ext uri="{FF2B5EF4-FFF2-40B4-BE49-F238E27FC236}">
                <a16:creationId xmlns:a16="http://schemas.microsoft.com/office/drawing/2014/main" id="{73708B9E-1B72-4DD2-A8FA-6A1CA72800A5}"/>
              </a:ext>
            </a:extLst>
          </p:cNvPr>
          <p:cNvGraphicFramePr/>
          <p:nvPr>
            <p:extLst>
              <p:ext uri="{D42A27DB-BD31-4B8C-83A1-F6EECF244321}">
                <p14:modId xmlns:p14="http://schemas.microsoft.com/office/powerpoint/2010/main" val="1962625180"/>
              </p:ext>
            </p:extLst>
          </p:nvPr>
        </p:nvGraphicFramePr>
        <p:xfrm>
          <a:off x="695400" y="788713"/>
          <a:ext cx="4680000" cy="331028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a:extLst>
              <a:ext uri="{FF2B5EF4-FFF2-40B4-BE49-F238E27FC236}">
                <a16:creationId xmlns:a16="http://schemas.microsoft.com/office/drawing/2014/main" id="{680036A6-32B0-4DF6-AE42-68A74E8ADDFE}"/>
              </a:ext>
            </a:extLst>
          </p:cNvPr>
          <p:cNvSpPr/>
          <p:nvPr/>
        </p:nvSpPr>
        <p:spPr>
          <a:xfrm>
            <a:off x="623392" y="4203371"/>
            <a:ext cx="4536504" cy="438582"/>
          </a:xfrm>
          <a:prstGeom prst="rect">
            <a:avLst/>
          </a:prstGeom>
        </p:spPr>
        <p:txBody>
          <a:bodyPr wrap="square">
            <a:spAutoFit/>
          </a:bodyPr>
          <a:lstStyle/>
          <a:p>
            <a:pPr algn="just">
              <a:spcBef>
                <a:spcPts val="2400"/>
              </a:spcBef>
            </a:pPr>
            <a:r>
              <a:rPr lang="es-EC" sz="1200" b="1" dirty="0">
                <a:latin typeface="Times New Roman" panose="02020603050405020304" pitchFamily="18" charset="0"/>
                <a:ea typeface="Calibri" panose="020F0502020204030204" pitchFamily="34" charset="0"/>
                <a:cs typeface="Times New Roman" panose="02020603050405020304" pitchFamily="18" charset="0"/>
              </a:rPr>
              <a:t>Figura 23 </a:t>
            </a:r>
            <a:r>
              <a:rPr lang="es-EC" sz="1200" i="1" dirty="0">
                <a:latin typeface="Times New Roman" panose="02020603050405020304" pitchFamily="18" charset="0"/>
                <a:ea typeface="Calibri" panose="020F0502020204030204" pitchFamily="34" charset="0"/>
                <a:cs typeface="Times New Roman" panose="02020603050405020304" pitchFamily="18" charset="0"/>
              </a:rPr>
              <a:t>Proporción de número de empresas por Tamaño de empresa</a:t>
            </a:r>
            <a:r>
              <a:rPr lang="es-EC" sz="1050" dirty="0">
                <a:latin typeface="Times New Roman" panose="02020603050405020304" pitchFamily="18" charset="0"/>
                <a:ea typeface="Calibri" panose="020F0502020204030204" pitchFamily="34" charset="0"/>
                <a:cs typeface="Times New Roman" panose="02020603050405020304" pitchFamily="18" charset="0"/>
              </a:rPr>
              <a:t> Fuente</a:t>
            </a:r>
            <a:r>
              <a:rPr lang="es-EC" sz="1050" i="1" dirty="0">
                <a:latin typeface="Times New Roman" panose="02020603050405020304" pitchFamily="18" charset="0"/>
                <a:ea typeface="Calibri" panose="020F0502020204030204" pitchFamily="34" charset="0"/>
                <a:cs typeface="Times New Roman" panose="02020603050405020304" pitchFamily="18" charset="0"/>
              </a:rPr>
              <a:t>:</a:t>
            </a:r>
            <a:r>
              <a:rPr lang="es-EC" sz="1050" dirty="0">
                <a:latin typeface="Times New Roman" panose="02020603050405020304" pitchFamily="18" charset="0"/>
                <a:ea typeface="Calibri" panose="020F0502020204030204" pitchFamily="34" charset="0"/>
                <a:cs typeface="Times New Roman" panose="02020603050405020304" pitchFamily="18" charset="0"/>
              </a:rPr>
              <a:t> Adaptado de (INEC, 2016)</a:t>
            </a:r>
            <a:endParaRPr lang="es-419" sz="105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A935690A-3D2F-43E1-8737-0F7D0F39E369}"/>
              </a:ext>
            </a:extLst>
          </p:cNvPr>
          <p:cNvSpPr/>
          <p:nvPr/>
        </p:nvSpPr>
        <p:spPr>
          <a:xfrm>
            <a:off x="263352" y="4694026"/>
            <a:ext cx="4896544" cy="1384995"/>
          </a:xfrm>
          <a:prstGeom prst="rect">
            <a:avLst/>
          </a:prstGeom>
        </p:spPr>
        <p:txBody>
          <a:bodyPr wrap="square">
            <a:spAutoFit/>
          </a:bodyPr>
          <a:lstStyle/>
          <a:p>
            <a:pPr indent="144145" algn="just">
              <a:lnSpc>
                <a:spcPct val="150000"/>
              </a:lnSpc>
              <a:spcAft>
                <a:spcPts val="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El número de microempresas ha crecido anualmente un promedio de 5,3%, sin embargo, hay que destacar que en el año 2013 crecieron en un 11,4%, incentivando así el desarrollo socioeconómico del país. </a:t>
            </a:r>
            <a:endParaRPr lang="es-419" sz="14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7" name="Gráfico 6">
            <a:extLst>
              <a:ext uri="{FF2B5EF4-FFF2-40B4-BE49-F238E27FC236}">
                <a16:creationId xmlns:a16="http://schemas.microsoft.com/office/drawing/2014/main" id="{A7592E05-33BB-4405-8CA7-AF4F4A6F50C4}"/>
              </a:ext>
            </a:extLst>
          </p:cNvPr>
          <p:cNvGraphicFramePr/>
          <p:nvPr>
            <p:extLst>
              <p:ext uri="{D42A27DB-BD31-4B8C-83A1-F6EECF244321}">
                <p14:modId xmlns:p14="http://schemas.microsoft.com/office/powerpoint/2010/main" val="158354030"/>
              </p:ext>
            </p:extLst>
          </p:nvPr>
        </p:nvGraphicFramePr>
        <p:xfrm>
          <a:off x="6312024" y="888939"/>
          <a:ext cx="4680000" cy="324000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ángulo 5">
            <a:extLst>
              <a:ext uri="{FF2B5EF4-FFF2-40B4-BE49-F238E27FC236}">
                <a16:creationId xmlns:a16="http://schemas.microsoft.com/office/drawing/2014/main" id="{C3A7280E-60B7-48A3-9A87-123F5350AD46}"/>
              </a:ext>
            </a:extLst>
          </p:cNvPr>
          <p:cNvSpPr/>
          <p:nvPr/>
        </p:nvSpPr>
        <p:spPr>
          <a:xfrm>
            <a:off x="5987988" y="4694026"/>
            <a:ext cx="6096000" cy="1708160"/>
          </a:xfrm>
          <a:prstGeom prst="rect">
            <a:avLst/>
          </a:prstGeom>
        </p:spPr>
        <p:txBody>
          <a:bodyPr>
            <a:spAutoFit/>
          </a:bodyPr>
          <a:lstStyle/>
          <a:p>
            <a:pPr>
              <a:lnSpc>
                <a:spcPct val="150000"/>
              </a:lnSpc>
            </a:pPr>
            <a:r>
              <a:rPr lang="es-EC" sz="1400" dirty="0">
                <a:latin typeface="Times New Roman" panose="02020603050405020304" pitchFamily="18" charset="0"/>
                <a:ea typeface="Calibri" panose="020F0502020204030204" pitchFamily="34" charset="0"/>
              </a:rPr>
              <a:t>Las microempresas debido a su volumen son una de las principales generadoras de actividades económicas en el país, convirtiéndose en un sector fundamental para combatir el desempleo, debido a que generan el 23,4 % de empleos ocupando el segundo lugar de acuerdo con el tamaño de empresa, lo que muestra la importancia de este sector en la contribución del aparato productivo nacional.</a:t>
            </a:r>
            <a:endParaRPr lang="es-419" sz="1400" dirty="0"/>
          </a:p>
        </p:txBody>
      </p:sp>
      <p:sp>
        <p:nvSpPr>
          <p:cNvPr id="8" name="Rectángulo 7">
            <a:extLst>
              <a:ext uri="{FF2B5EF4-FFF2-40B4-BE49-F238E27FC236}">
                <a16:creationId xmlns:a16="http://schemas.microsoft.com/office/drawing/2014/main" id="{5C3F1F66-F6CC-42F9-91EF-5F7F732A817B}"/>
              </a:ext>
            </a:extLst>
          </p:cNvPr>
          <p:cNvSpPr/>
          <p:nvPr/>
        </p:nvSpPr>
        <p:spPr>
          <a:xfrm>
            <a:off x="5619750" y="4180288"/>
            <a:ext cx="6096000" cy="461665"/>
          </a:xfrm>
          <a:prstGeom prst="rect">
            <a:avLst/>
          </a:prstGeom>
        </p:spPr>
        <p:txBody>
          <a:bodyPr>
            <a:spAutoFit/>
          </a:bodyPr>
          <a:lstStyle/>
          <a:p>
            <a:pPr algn="ctr">
              <a:spcAft>
                <a:spcPts val="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Figura 24 </a:t>
            </a:r>
            <a:r>
              <a:rPr lang="es-EC" sz="1200" i="1" dirty="0">
                <a:latin typeface="Times New Roman" panose="02020603050405020304" pitchFamily="18" charset="0"/>
                <a:ea typeface="Calibri" panose="020F0502020204030204" pitchFamily="34" charset="0"/>
                <a:cs typeface="Times New Roman" panose="02020603050405020304" pitchFamily="18" charset="0"/>
              </a:rPr>
              <a:t>Proporción de número de empleos por tamaño de empresa.</a:t>
            </a:r>
            <a:endParaRPr lang="es-419" sz="12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	</a:t>
            </a:r>
            <a:r>
              <a:rPr lang="es-EC" sz="1050" dirty="0">
                <a:latin typeface="Times New Roman" panose="02020603050405020304" pitchFamily="18" charset="0"/>
                <a:ea typeface="Calibri" panose="020F0502020204030204" pitchFamily="34" charset="0"/>
                <a:cs typeface="Times New Roman" panose="02020603050405020304" pitchFamily="18" charset="0"/>
              </a:rPr>
              <a:t>         Fuente: (INEC, 2016)</a:t>
            </a:r>
            <a:endParaRPr lang="es-419"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71721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1030"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23592" y="476672"/>
            <a:ext cx="7344816" cy="6273134"/>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548FF75-05BF-4037-A3A4-947AA69143C1}"/>
              </a:ext>
            </a:extLst>
          </p:cNvPr>
          <p:cNvSpPr txBox="1"/>
          <p:nvPr/>
        </p:nvSpPr>
        <p:spPr>
          <a:xfrm>
            <a:off x="1991544" y="260648"/>
            <a:ext cx="7992888" cy="400110"/>
          </a:xfrm>
          <a:prstGeom prst="rect">
            <a:avLst/>
          </a:prstGeom>
          <a:noFill/>
        </p:spPr>
        <p:txBody>
          <a:bodyPr wrap="square" rtlCol="0">
            <a:spAutoFit/>
          </a:bodyPr>
          <a:lstStyle/>
          <a:p>
            <a:pPr algn="ctr"/>
            <a:r>
              <a:rPr lang="es-419" sz="2000" dirty="0">
                <a:latin typeface="+mj-lt"/>
              </a:rPr>
              <a:t>ANÁLISIS DEL MICROCRÉDITO EN EL ECUADOR</a:t>
            </a:r>
          </a:p>
        </p:txBody>
      </p:sp>
      <p:pic>
        <p:nvPicPr>
          <p:cNvPr id="4" name="Imagen 3">
            <a:extLst>
              <a:ext uri="{FF2B5EF4-FFF2-40B4-BE49-F238E27FC236}">
                <a16:creationId xmlns:a16="http://schemas.microsoft.com/office/drawing/2014/main" id="{8963A461-A5AE-4E38-8987-985DC66ACB5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1384" y="1340767"/>
            <a:ext cx="4680000" cy="3239999"/>
          </a:xfrm>
          <a:prstGeom prst="rect">
            <a:avLst/>
          </a:prstGeom>
          <a:noFill/>
        </p:spPr>
      </p:pic>
      <p:sp>
        <p:nvSpPr>
          <p:cNvPr id="2" name="Rectángulo 1">
            <a:extLst>
              <a:ext uri="{FF2B5EF4-FFF2-40B4-BE49-F238E27FC236}">
                <a16:creationId xmlns:a16="http://schemas.microsoft.com/office/drawing/2014/main" id="{F442C3FD-EA91-4E88-B19F-6B76B6A7F58B}"/>
              </a:ext>
            </a:extLst>
          </p:cNvPr>
          <p:cNvSpPr/>
          <p:nvPr/>
        </p:nvSpPr>
        <p:spPr>
          <a:xfrm>
            <a:off x="360782" y="4542586"/>
            <a:ext cx="4608512" cy="461665"/>
          </a:xfrm>
          <a:prstGeom prst="rect">
            <a:avLst/>
          </a:prstGeom>
        </p:spPr>
        <p:txBody>
          <a:bodyPr wrap="square">
            <a:spAutoFit/>
          </a:bodyPr>
          <a:lstStyle/>
          <a:p>
            <a:pPr algn="ctr">
              <a:spcAft>
                <a:spcPts val="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Figura 25 </a:t>
            </a:r>
            <a:r>
              <a:rPr lang="es-EC" sz="1200" i="1" dirty="0">
                <a:latin typeface="Times New Roman" panose="02020603050405020304" pitchFamily="18" charset="0"/>
                <a:ea typeface="Calibri" panose="020F0502020204030204" pitchFamily="34" charset="0"/>
                <a:cs typeface="Times New Roman" panose="02020603050405020304" pitchFamily="18" charset="0"/>
              </a:rPr>
              <a:t>Volumen de crédito según segmentos (Millones de USD)</a:t>
            </a:r>
            <a:endParaRPr lang="es-419" sz="12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		        Fuente: Adaptado de (BCE, 2016)</a:t>
            </a:r>
            <a:endParaRPr lang="es-419"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6BE90125-3CDB-431C-9A5A-98E057D54FE6}"/>
              </a:ext>
            </a:extLst>
          </p:cNvPr>
          <p:cNvSpPr/>
          <p:nvPr/>
        </p:nvSpPr>
        <p:spPr>
          <a:xfrm>
            <a:off x="551384" y="5042793"/>
            <a:ext cx="4500601" cy="1384995"/>
          </a:xfrm>
          <a:prstGeom prst="rect">
            <a:avLst/>
          </a:prstGeom>
        </p:spPr>
        <p:txBody>
          <a:bodyPr wrap="square">
            <a:spAutoFit/>
          </a:bodyPr>
          <a:lstStyle/>
          <a:p>
            <a:pPr indent="144145" algn="just">
              <a:lnSpc>
                <a:spcPct val="150000"/>
              </a:lnSpc>
              <a:spcAft>
                <a:spcPts val="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El microcrédito en el Ecuador representa el 11% del total del volumen de crédito otorgado por el Sistema Financiero Nacional, ocupando el tercer lugar después del crédito comercial y de consumo.</a:t>
            </a:r>
            <a:endParaRPr lang="es-419" sz="14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7" name="Gráfico 6">
            <a:extLst>
              <a:ext uri="{FF2B5EF4-FFF2-40B4-BE49-F238E27FC236}">
                <a16:creationId xmlns:a16="http://schemas.microsoft.com/office/drawing/2014/main" id="{BDB82662-707B-4010-B4AA-73B753FC4E33}"/>
              </a:ext>
            </a:extLst>
          </p:cNvPr>
          <p:cNvGraphicFramePr/>
          <p:nvPr>
            <p:extLst>
              <p:ext uri="{D42A27DB-BD31-4B8C-83A1-F6EECF244321}">
                <p14:modId xmlns:p14="http://schemas.microsoft.com/office/powerpoint/2010/main" val="3420939732"/>
              </p:ext>
            </p:extLst>
          </p:nvPr>
        </p:nvGraphicFramePr>
        <p:xfrm>
          <a:off x="6600056" y="1340767"/>
          <a:ext cx="5040560" cy="324000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ángulo 5">
            <a:extLst>
              <a:ext uri="{FF2B5EF4-FFF2-40B4-BE49-F238E27FC236}">
                <a16:creationId xmlns:a16="http://schemas.microsoft.com/office/drawing/2014/main" id="{6A85B534-C410-4572-95A0-2D0613AF4124}"/>
              </a:ext>
            </a:extLst>
          </p:cNvPr>
          <p:cNvSpPr/>
          <p:nvPr/>
        </p:nvSpPr>
        <p:spPr>
          <a:xfrm>
            <a:off x="5987988" y="4627294"/>
            <a:ext cx="6096000" cy="461665"/>
          </a:xfrm>
          <a:prstGeom prst="rect">
            <a:avLst/>
          </a:prstGeom>
        </p:spPr>
        <p:txBody>
          <a:bodyPr>
            <a:spAutoFit/>
          </a:bodyPr>
          <a:lstStyle/>
          <a:p>
            <a:pPr algn="ctr">
              <a:spcAft>
                <a:spcPts val="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Figura 26 </a:t>
            </a:r>
            <a:r>
              <a:rPr lang="es-EC" sz="1200" i="1" dirty="0">
                <a:latin typeface="Times New Roman" panose="02020603050405020304" pitchFamily="18" charset="0"/>
                <a:ea typeface="Calibri" panose="020F0502020204030204" pitchFamily="34" charset="0"/>
                <a:cs typeface="Times New Roman" panose="02020603050405020304" pitchFamily="18" charset="0"/>
              </a:rPr>
              <a:t>Volumen de crédito otorgado a las microempresas del Ecuador</a:t>
            </a:r>
            <a:endParaRPr lang="es-419" sz="12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        	      Fuente: Adaptando de (SBS, 2017) y (SEPS, 2017)</a:t>
            </a:r>
            <a:endParaRPr lang="es-419"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ángulo 7">
            <a:extLst>
              <a:ext uri="{FF2B5EF4-FFF2-40B4-BE49-F238E27FC236}">
                <a16:creationId xmlns:a16="http://schemas.microsoft.com/office/drawing/2014/main" id="{896A1D12-CDA1-4640-B92C-BB92B0C44FEB}"/>
              </a:ext>
            </a:extLst>
          </p:cNvPr>
          <p:cNvSpPr/>
          <p:nvPr/>
        </p:nvSpPr>
        <p:spPr>
          <a:xfrm>
            <a:off x="6605510" y="5100951"/>
            <a:ext cx="5149213" cy="1708160"/>
          </a:xfrm>
          <a:prstGeom prst="rect">
            <a:avLst/>
          </a:prstGeom>
        </p:spPr>
        <p:txBody>
          <a:bodyPr wrap="square">
            <a:spAutoFit/>
          </a:bodyPr>
          <a:lstStyle/>
          <a:p>
            <a:pPr algn="just">
              <a:lnSpc>
                <a:spcPct val="150000"/>
              </a:lnSpc>
            </a:pPr>
            <a:r>
              <a:rPr lang="es-EC" sz="1400" dirty="0">
                <a:latin typeface="Times New Roman" panose="02020603050405020304" pitchFamily="18" charset="0"/>
                <a:ea typeface="Calibri" panose="020F0502020204030204" pitchFamily="34" charset="0"/>
              </a:rPr>
              <a:t> El 55% del microcrédito en el país es colocado por los bancos privados, seguido por el 30% correspondiente a las cooperativas de ahorro y crédito. El otorgamiento del microcrédito en el país no ha cambiado de manera considerable puesto que durante el periodo analizado 2011-2016 solo ha variado en promedio un 3,72%.</a:t>
            </a:r>
            <a:endParaRPr lang="es-419" sz="1400" dirty="0"/>
          </a:p>
        </p:txBody>
      </p:sp>
    </p:spTree>
    <p:extLst>
      <p:ext uri="{BB962C8B-B14F-4D97-AF65-F5344CB8AC3E}">
        <p14:creationId xmlns:p14="http://schemas.microsoft.com/office/powerpoint/2010/main" val="9382365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2"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F548FF75-05BF-4037-A3A4-947AA69143C1}"/>
              </a:ext>
            </a:extLst>
          </p:cNvPr>
          <p:cNvSpPr txBox="1"/>
          <p:nvPr/>
        </p:nvSpPr>
        <p:spPr>
          <a:xfrm>
            <a:off x="2099556" y="734967"/>
            <a:ext cx="7992888"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Broadway"/>
                <a:ea typeface="+mn-ea"/>
                <a:cs typeface="+mn-cs"/>
              </a:rPr>
              <a:t>ASPECTOS GENERALES DEL CANTÓN MEJÍA</a:t>
            </a:r>
            <a:endParaRPr kumimoji="0" lang="es-419" sz="2000" b="0" i="0" u="none" strike="noStrike" kern="1200" cap="none" spc="0" normalizeH="0" baseline="0" noProof="0" dirty="0">
              <a:ln>
                <a:noFill/>
              </a:ln>
              <a:solidFill>
                <a:prstClr val="black"/>
              </a:solidFill>
              <a:effectLst/>
              <a:uLnTx/>
              <a:uFillTx/>
              <a:latin typeface="Broadway"/>
              <a:ea typeface="+mn-ea"/>
              <a:cs typeface="+mn-cs"/>
            </a:endParaRPr>
          </a:p>
        </p:txBody>
      </p:sp>
      <p:graphicFrame>
        <p:nvGraphicFramePr>
          <p:cNvPr id="9" name="Diagrama 8"/>
          <p:cNvGraphicFramePr/>
          <p:nvPr>
            <p:extLst/>
          </p:nvPr>
        </p:nvGraphicFramePr>
        <p:xfrm>
          <a:off x="407368" y="719666"/>
          <a:ext cx="4536504" cy="56616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0" name="Gráfico 9"/>
          <p:cNvGraphicFramePr/>
          <p:nvPr>
            <p:extLst>
              <p:ext uri="{D42A27DB-BD31-4B8C-83A1-F6EECF244321}">
                <p14:modId xmlns:p14="http://schemas.microsoft.com/office/powerpoint/2010/main" val="2913704873"/>
              </p:ext>
            </p:extLst>
          </p:nvPr>
        </p:nvGraphicFramePr>
        <p:xfrm>
          <a:off x="6023992" y="1340768"/>
          <a:ext cx="4794250" cy="2781300"/>
        </p:xfrm>
        <a:graphic>
          <a:graphicData uri="http://schemas.openxmlformats.org/drawingml/2006/chart">
            <c:chart xmlns:c="http://schemas.openxmlformats.org/drawingml/2006/chart" xmlns:r="http://schemas.openxmlformats.org/officeDocument/2006/relationships" r:id="rId10"/>
          </a:graphicData>
        </a:graphic>
      </p:graphicFrame>
      <p:sp>
        <p:nvSpPr>
          <p:cNvPr id="11" name="Rectángulo 10">
            <a:extLst>
              <a:ext uri="{FF2B5EF4-FFF2-40B4-BE49-F238E27FC236}">
                <a16:creationId xmlns:a16="http://schemas.microsoft.com/office/drawing/2014/main" id="{F442C3FD-EA91-4E88-B19F-6B76B6A7F58B}"/>
              </a:ext>
            </a:extLst>
          </p:cNvPr>
          <p:cNvSpPr/>
          <p:nvPr/>
        </p:nvSpPr>
        <p:spPr>
          <a:xfrm>
            <a:off x="5951984" y="4221088"/>
            <a:ext cx="4896544" cy="4616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Figura 28 </a:t>
            </a:r>
            <a:r>
              <a:rPr kumimoji="0" lang="es-ES"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Actividades principales de los establecimientos del Cantón Mejía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Fuente: Adaptado de (INEC, 2010)</a:t>
            </a:r>
          </a:p>
        </p:txBody>
      </p:sp>
      <p:sp>
        <p:nvSpPr>
          <p:cNvPr id="12" name="Rectángulo 11">
            <a:extLst>
              <a:ext uri="{FF2B5EF4-FFF2-40B4-BE49-F238E27FC236}">
                <a16:creationId xmlns:a16="http://schemas.microsoft.com/office/drawing/2014/main" id="{C3A7280E-60B7-48A3-9A87-123F5350AD46}"/>
              </a:ext>
            </a:extLst>
          </p:cNvPr>
          <p:cNvSpPr/>
          <p:nvPr/>
        </p:nvSpPr>
        <p:spPr>
          <a:xfrm>
            <a:off x="5987988" y="4694026"/>
            <a:ext cx="4860540" cy="1384995"/>
          </a:xfrm>
          <a:prstGeom prst="rect">
            <a:avLst/>
          </a:prstGeom>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La actividad más relevante es el comercio al por menor y mayor; reparación de vehículos y motocicletas con un 57,42%, posición que dista mucho de la siguiente actividad que es la industria manufacturera, la cual representa el 10,60%.</a:t>
            </a:r>
            <a:endParaRPr kumimoji="0" lang="es-419" sz="14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3" name="Flecha: pentágono 2">
            <a:extLst>
              <a:ext uri="{FF2B5EF4-FFF2-40B4-BE49-F238E27FC236}">
                <a16:creationId xmlns:a16="http://schemas.microsoft.com/office/drawing/2014/main" id="{7B5A3E7A-629F-4A58-AF59-FEFB56E7C49A}"/>
              </a:ext>
            </a:extLst>
          </p:cNvPr>
          <p:cNvSpPr/>
          <p:nvPr/>
        </p:nvSpPr>
        <p:spPr>
          <a:xfrm>
            <a:off x="403970" y="90914"/>
            <a:ext cx="6340102" cy="621102"/>
          </a:xfrm>
          <a:prstGeom prst="homePlate">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419" b="1" dirty="0">
                <a:solidFill>
                  <a:schemeClr val="tx1"/>
                </a:solidFill>
                <a:latin typeface="+mj-lt"/>
              </a:rPr>
              <a:t>ANÁLISIS HISTÓRICO A NIVEL MICRO</a:t>
            </a:r>
          </a:p>
        </p:txBody>
      </p:sp>
    </p:spTree>
    <p:extLst>
      <p:ext uri="{BB962C8B-B14F-4D97-AF65-F5344CB8AC3E}">
        <p14:creationId xmlns:p14="http://schemas.microsoft.com/office/powerpoint/2010/main" val="12551783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2"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548FF75-05BF-4037-A3A4-947AA69143C1}"/>
              </a:ext>
            </a:extLst>
          </p:cNvPr>
          <p:cNvSpPr txBox="1"/>
          <p:nvPr/>
        </p:nvSpPr>
        <p:spPr>
          <a:xfrm>
            <a:off x="1991544" y="260648"/>
            <a:ext cx="7992888"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Broadway"/>
                <a:ea typeface="+mn-ea"/>
                <a:cs typeface="+mn-cs"/>
              </a:rPr>
              <a:t>INDICADORES SOCIALES DEL CANTÓN MEJÍA</a:t>
            </a:r>
            <a:endParaRPr kumimoji="0" lang="es-419" sz="2000" b="0" i="0" u="none" strike="noStrike" kern="1200" cap="none" spc="0" normalizeH="0" baseline="0" noProof="0" dirty="0">
              <a:ln>
                <a:noFill/>
              </a:ln>
              <a:solidFill>
                <a:prstClr val="black"/>
              </a:solidFill>
              <a:effectLst/>
              <a:uLnTx/>
              <a:uFillTx/>
              <a:latin typeface="Broadway"/>
              <a:ea typeface="+mn-ea"/>
              <a:cs typeface="+mn-cs"/>
            </a:endParaRPr>
          </a:p>
        </p:txBody>
      </p:sp>
      <p:sp>
        <p:nvSpPr>
          <p:cNvPr id="4" name="CuadroTexto 3">
            <a:extLst>
              <a:ext uri="{FF2B5EF4-FFF2-40B4-BE49-F238E27FC236}">
                <a16:creationId xmlns:a16="http://schemas.microsoft.com/office/drawing/2014/main" id="{75F85E97-E530-4CBC-8524-7C0ABF8D21DA}"/>
              </a:ext>
            </a:extLst>
          </p:cNvPr>
          <p:cNvSpPr txBox="1"/>
          <p:nvPr/>
        </p:nvSpPr>
        <p:spPr>
          <a:xfrm>
            <a:off x="621843" y="827606"/>
            <a:ext cx="2564841" cy="36933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419" sz="1800" b="1" i="0" u="none" strike="noStrike" kern="1200" cap="none" spc="0" normalizeH="0" baseline="0" noProof="0" dirty="0">
                <a:ln>
                  <a:noFill/>
                </a:ln>
                <a:solidFill>
                  <a:prstClr val="black"/>
                </a:solidFill>
                <a:effectLst/>
                <a:uLnTx/>
                <a:uFillTx/>
                <a:latin typeface="Century Schoolbook"/>
                <a:ea typeface="+mn-ea"/>
                <a:cs typeface="+mn-cs"/>
              </a:rPr>
              <a:t>Población</a:t>
            </a:r>
          </a:p>
        </p:txBody>
      </p:sp>
      <p:graphicFrame>
        <p:nvGraphicFramePr>
          <p:cNvPr id="5" name="Tabla 4"/>
          <p:cNvGraphicFramePr>
            <a:graphicFrameLocks noGrp="1"/>
          </p:cNvGraphicFramePr>
          <p:nvPr>
            <p:extLst>
              <p:ext uri="{D42A27DB-BD31-4B8C-83A1-F6EECF244321}">
                <p14:modId xmlns:p14="http://schemas.microsoft.com/office/powerpoint/2010/main" val="3188641053"/>
              </p:ext>
            </p:extLst>
          </p:nvPr>
        </p:nvGraphicFramePr>
        <p:xfrm>
          <a:off x="587893" y="1724248"/>
          <a:ext cx="5554069" cy="3404532"/>
        </p:xfrm>
        <a:graphic>
          <a:graphicData uri="http://schemas.openxmlformats.org/drawingml/2006/table">
            <a:tbl>
              <a:tblPr firstRow="1" firstCol="1" bandRow="1">
                <a:tableStyleId>{5C22544A-7EE6-4342-B048-85BDC9FD1C3A}</a:tableStyleId>
              </a:tblPr>
              <a:tblGrid>
                <a:gridCol w="2472664">
                  <a:extLst>
                    <a:ext uri="{9D8B030D-6E8A-4147-A177-3AD203B41FA5}">
                      <a16:colId xmlns:a16="http://schemas.microsoft.com/office/drawing/2014/main" val="20000"/>
                    </a:ext>
                  </a:extLst>
                </a:gridCol>
                <a:gridCol w="1135255">
                  <a:extLst>
                    <a:ext uri="{9D8B030D-6E8A-4147-A177-3AD203B41FA5}">
                      <a16:colId xmlns:a16="http://schemas.microsoft.com/office/drawing/2014/main" val="20001"/>
                    </a:ext>
                  </a:extLst>
                </a:gridCol>
                <a:gridCol w="973075">
                  <a:extLst>
                    <a:ext uri="{9D8B030D-6E8A-4147-A177-3AD203B41FA5}">
                      <a16:colId xmlns:a16="http://schemas.microsoft.com/office/drawing/2014/main" val="20002"/>
                    </a:ext>
                  </a:extLst>
                </a:gridCol>
                <a:gridCol w="973075">
                  <a:extLst>
                    <a:ext uri="{9D8B030D-6E8A-4147-A177-3AD203B41FA5}">
                      <a16:colId xmlns:a16="http://schemas.microsoft.com/office/drawing/2014/main" val="20003"/>
                    </a:ext>
                  </a:extLst>
                </a:gridCol>
              </a:tblGrid>
              <a:tr h="619005">
                <a:tc>
                  <a:txBody>
                    <a:bodyPr/>
                    <a:lstStyle/>
                    <a:p>
                      <a:pPr indent="144145" algn="ctr">
                        <a:lnSpc>
                          <a:spcPct val="150000"/>
                        </a:lnSpc>
                        <a:spcAft>
                          <a:spcPts val="0"/>
                        </a:spcAft>
                      </a:pPr>
                      <a:r>
                        <a:rPr lang="es-EC" sz="1100" dirty="0">
                          <a:solidFill>
                            <a:schemeClr val="tx1"/>
                          </a:solidFill>
                          <a:effectLst/>
                        </a:rPr>
                        <a:t>Parroquias del Cantón Mejía</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a:solidFill>
                            <a:schemeClr val="tx1"/>
                          </a:solidFill>
                          <a:effectLst/>
                        </a:rPr>
                        <a:t>URBANO</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a:solidFill>
                            <a:schemeClr val="tx1"/>
                          </a:solidFill>
                          <a:effectLst/>
                        </a:rPr>
                        <a:t>RURAL</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dirty="0">
                          <a:solidFill>
                            <a:schemeClr val="tx1"/>
                          </a:solidFill>
                          <a:effectLst/>
                        </a:rPr>
                        <a:t>Total</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09503">
                <a:tc>
                  <a:txBody>
                    <a:bodyPr/>
                    <a:lstStyle/>
                    <a:p>
                      <a:pPr indent="144145" algn="l">
                        <a:lnSpc>
                          <a:spcPct val="150000"/>
                        </a:lnSpc>
                        <a:spcAft>
                          <a:spcPts val="0"/>
                        </a:spcAft>
                      </a:pPr>
                      <a:r>
                        <a:rPr lang="es-EC" sz="1100">
                          <a:solidFill>
                            <a:schemeClr val="tx1"/>
                          </a:solidFill>
                          <a:effectLst/>
                        </a:rPr>
                        <a:t> Aloag</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a:solidFill>
                            <a:schemeClr val="tx1"/>
                          </a:solidFill>
                          <a:effectLst/>
                        </a:rPr>
                        <a:t>-</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a:solidFill>
                            <a:schemeClr val="tx1"/>
                          </a:solidFill>
                          <a:effectLst/>
                        </a:rPr>
                        <a:t>9.237</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a:solidFill>
                            <a:schemeClr val="tx1"/>
                          </a:solidFill>
                          <a:effectLst/>
                        </a:rPr>
                        <a:t>9.237</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09503">
                <a:tc>
                  <a:txBody>
                    <a:bodyPr/>
                    <a:lstStyle/>
                    <a:p>
                      <a:pPr indent="144145" algn="l">
                        <a:lnSpc>
                          <a:spcPct val="150000"/>
                        </a:lnSpc>
                        <a:spcAft>
                          <a:spcPts val="0"/>
                        </a:spcAft>
                      </a:pPr>
                      <a:r>
                        <a:rPr lang="es-EC" sz="1100" dirty="0">
                          <a:solidFill>
                            <a:schemeClr val="tx1"/>
                          </a:solidFill>
                          <a:effectLst/>
                        </a:rPr>
                        <a:t> </a:t>
                      </a:r>
                      <a:r>
                        <a:rPr lang="es-EC" sz="1100" dirty="0" err="1">
                          <a:solidFill>
                            <a:schemeClr val="tx1"/>
                          </a:solidFill>
                          <a:effectLst/>
                        </a:rPr>
                        <a:t>Aloasi</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a:solidFill>
                            <a:schemeClr val="tx1"/>
                          </a:solidFill>
                          <a:effectLst/>
                        </a:rPr>
                        <a:t>-</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a:solidFill>
                            <a:schemeClr val="tx1"/>
                          </a:solidFill>
                          <a:effectLst/>
                        </a:rPr>
                        <a:t>9.686</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a:solidFill>
                            <a:schemeClr val="tx1"/>
                          </a:solidFill>
                          <a:effectLst/>
                        </a:rPr>
                        <a:t>9.686</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09503">
                <a:tc>
                  <a:txBody>
                    <a:bodyPr/>
                    <a:lstStyle/>
                    <a:p>
                      <a:pPr indent="144145" algn="l">
                        <a:lnSpc>
                          <a:spcPct val="150000"/>
                        </a:lnSpc>
                        <a:spcAft>
                          <a:spcPts val="0"/>
                        </a:spcAft>
                      </a:pPr>
                      <a:r>
                        <a:rPr lang="es-EC" sz="1100" dirty="0">
                          <a:solidFill>
                            <a:schemeClr val="tx1"/>
                          </a:solidFill>
                          <a:effectLst/>
                        </a:rPr>
                        <a:t> </a:t>
                      </a:r>
                      <a:r>
                        <a:rPr lang="es-EC" sz="1100" dirty="0" err="1">
                          <a:solidFill>
                            <a:schemeClr val="tx1"/>
                          </a:solidFill>
                          <a:effectLst/>
                        </a:rPr>
                        <a:t>Cutuglagua</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a:solidFill>
                            <a:schemeClr val="tx1"/>
                          </a:solidFill>
                          <a:effectLst/>
                        </a:rPr>
                        <a:t>-</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a:solidFill>
                            <a:schemeClr val="tx1"/>
                          </a:solidFill>
                          <a:effectLst/>
                        </a:rPr>
                        <a:t>16.746</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a:solidFill>
                            <a:schemeClr val="tx1"/>
                          </a:solidFill>
                          <a:effectLst/>
                        </a:rPr>
                        <a:t>16.746</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09503">
                <a:tc>
                  <a:txBody>
                    <a:bodyPr/>
                    <a:lstStyle/>
                    <a:p>
                      <a:pPr indent="144145" algn="l">
                        <a:lnSpc>
                          <a:spcPct val="150000"/>
                        </a:lnSpc>
                        <a:spcAft>
                          <a:spcPts val="0"/>
                        </a:spcAft>
                      </a:pPr>
                      <a:r>
                        <a:rPr lang="es-EC" sz="1100">
                          <a:solidFill>
                            <a:schemeClr val="tx1"/>
                          </a:solidFill>
                          <a:effectLst/>
                        </a:rPr>
                        <a:t> El chaupi</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a:solidFill>
                            <a:schemeClr val="tx1"/>
                          </a:solidFill>
                          <a:effectLst/>
                        </a:rPr>
                        <a:t>-</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a:solidFill>
                            <a:schemeClr val="tx1"/>
                          </a:solidFill>
                          <a:effectLst/>
                        </a:rPr>
                        <a:t>1.456</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a:solidFill>
                            <a:schemeClr val="tx1"/>
                          </a:solidFill>
                          <a:effectLst/>
                        </a:rPr>
                        <a:t>1.456</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09503">
                <a:tc>
                  <a:txBody>
                    <a:bodyPr/>
                    <a:lstStyle/>
                    <a:p>
                      <a:pPr indent="144145" algn="l">
                        <a:lnSpc>
                          <a:spcPct val="150000"/>
                        </a:lnSpc>
                        <a:spcAft>
                          <a:spcPts val="0"/>
                        </a:spcAft>
                      </a:pPr>
                      <a:r>
                        <a:rPr lang="es-EC" sz="1100" dirty="0">
                          <a:solidFill>
                            <a:schemeClr val="tx1"/>
                          </a:solidFill>
                          <a:effectLst/>
                        </a:rPr>
                        <a:t> </a:t>
                      </a:r>
                      <a:r>
                        <a:rPr lang="es-EC" sz="1100" dirty="0" err="1">
                          <a:solidFill>
                            <a:schemeClr val="tx1"/>
                          </a:solidFill>
                          <a:effectLst/>
                        </a:rPr>
                        <a:t>Machachi</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a:solidFill>
                            <a:schemeClr val="tx1"/>
                          </a:solidFill>
                          <a:effectLst/>
                        </a:rPr>
                        <a:t>16.515</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a:solidFill>
                            <a:schemeClr val="tx1"/>
                          </a:solidFill>
                          <a:effectLst/>
                        </a:rPr>
                        <a:t>11.108</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a:solidFill>
                            <a:schemeClr val="tx1"/>
                          </a:solidFill>
                          <a:effectLst/>
                        </a:rPr>
                        <a:t>27.623</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09503">
                <a:tc>
                  <a:txBody>
                    <a:bodyPr/>
                    <a:lstStyle/>
                    <a:p>
                      <a:pPr indent="144145" algn="l">
                        <a:lnSpc>
                          <a:spcPct val="150000"/>
                        </a:lnSpc>
                        <a:spcAft>
                          <a:spcPts val="0"/>
                        </a:spcAft>
                      </a:pPr>
                      <a:r>
                        <a:rPr lang="es-EC" sz="1100">
                          <a:solidFill>
                            <a:schemeClr val="tx1"/>
                          </a:solidFill>
                          <a:effectLst/>
                        </a:rPr>
                        <a:t> Manuel Cornejo Astorga</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a:solidFill>
                            <a:schemeClr val="tx1"/>
                          </a:solidFill>
                          <a:effectLst/>
                        </a:rPr>
                        <a:t>-</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dirty="0">
                          <a:solidFill>
                            <a:schemeClr val="tx1"/>
                          </a:solidFill>
                          <a:effectLst/>
                        </a:rPr>
                        <a:t>3.661</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a:solidFill>
                            <a:schemeClr val="tx1"/>
                          </a:solidFill>
                          <a:effectLst/>
                        </a:rPr>
                        <a:t>3.661</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09503">
                <a:tc>
                  <a:txBody>
                    <a:bodyPr/>
                    <a:lstStyle/>
                    <a:p>
                      <a:pPr indent="144145" algn="l">
                        <a:lnSpc>
                          <a:spcPct val="150000"/>
                        </a:lnSpc>
                        <a:spcAft>
                          <a:spcPts val="0"/>
                        </a:spcAft>
                      </a:pPr>
                      <a:r>
                        <a:rPr lang="es-EC" sz="1100">
                          <a:solidFill>
                            <a:schemeClr val="tx1"/>
                          </a:solidFill>
                          <a:effectLst/>
                        </a:rPr>
                        <a:t> Tambillo</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a:solidFill>
                            <a:schemeClr val="tx1"/>
                          </a:solidFill>
                          <a:effectLst/>
                        </a:rPr>
                        <a:t>-</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a:solidFill>
                            <a:schemeClr val="tx1"/>
                          </a:solidFill>
                          <a:effectLst/>
                        </a:rPr>
                        <a:t>8.319</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a:solidFill>
                            <a:schemeClr val="tx1"/>
                          </a:solidFill>
                          <a:effectLst/>
                        </a:rPr>
                        <a:t>8.319</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309503">
                <a:tc>
                  <a:txBody>
                    <a:bodyPr/>
                    <a:lstStyle/>
                    <a:p>
                      <a:pPr indent="144145" algn="l">
                        <a:lnSpc>
                          <a:spcPct val="150000"/>
                        </a:lnSpc>
                        <a:spcAft>
                          <a:spcPts val="0"/>
                        </a:spcAft>
                      </a:pPr>
                      <a:r>
                        <a:rPr lang="es-EC" sz="1100">
                          <a:solidFill>
                            <a:schemeClr val="tx1"/>
                          </a:solidFill>
                          <a:effectLst/>
                        </a:rPr>
                        <a:t> Uyumbicho</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a:solidFill>
                            <a:schemeClr val="tx1"/>
                          </a:solidFill>
                          <a:effectLst/>
                        </a:rPr>
                        <a:t>-</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a:solidFill>
                            <a:schemeClr val="tx1"/>
                          </a:solidFill>
                          <a:effectLst/>
                        </a:rPr>
                        <a:t>4.607</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a:solidFill>
                            <a:schemeClr val="tx1"/>
                          </a:solidFill>
                          <a:effectLst/>
                        </a:rPr>
                        <a:t>4.607</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309503">
                <a:tc>
                  <a:txBody>
                    <a:bodyPr/>
                    <a:lstStyle/>
                    <a:p>
                      <a:pPr indent="144145" algn="l">
                        <a:lnSpc>
                          <a:spcPct val="150000"/>
                        </a:lnSpc>
                        <a:spcAft>
                          <a:spcPts val="0"/>
                        </a:spcAft>
                      </a:pPr>
                      <a:r>
                        <a:rPr lang="es-EC" sz="1100">
                          <a:solidFill>
                            <a:schemeClr val="tx1"/>
                          </a:solidFill>
                          <a:effectLst/>
                        </a:rPr>
                        <a:t> Total</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a:solidFill>
                            <a:schemeClr val="tx1"/>
                          </a:solidFill>
                          <a:effectLst/>
                        </a:rPr>
                        <a:t>16.515</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a:solidFill>
                            <a:schemeClr val="tx1"/>
                          </a:solidFill>
                          <a:effectLst/>
                        </a:rPr>
                        <a:t>64.820</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dirty="0">
                          <a:solidFill>
                            <a:schemeClr val="tx1"/>
                          </a:solidFill>
                          <a:effectLst/>
                        </a:rPr>
                        <a:t>81.335</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bl>
          </a:graphicData>
        </a:graphic>
      </p:graphicFrame>
      <p:sp>
        <p:nvSpPr>
          <p:cNvPr id="6" name="Rectangle 1">
            <a:extLst>
              <a:ext uri="{FF2B5EF4-FFF2-40B4-BE49-F238E27FC236}">
                <a16:creationId xmlns:a16="http://schemas.microsoft.com/office/drawing/2014/main" id="{D0598039-EF13-46EE-9FCC-3F0D8B547A34}"/>
              </a:ext>
            </a:extLst>
          </p:cNvPr>
          <p:cNvSpPr>
            <a:spLocks noChangeArrowheads="1"/>
          </p:cNvSpPr>
          <p:nvPr/>
        </p:nvSpPr>
        <p:spPr bwMode="auto">
          <a:xfrm>
            <a:off x="407368" y="1239143"/>
            <a:ext cx="46805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444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44463" algn="l" defTabSz="914400" rtl="0" eaLnBrk="0" fontAlgn="base" latinLnBrk="0" hangingPunct="0">
              <a:lnSpc>
                <a:spcPct val="100000"/>
              </a:lnSpc>
              <a:spcBef>
                <a:spcPct val="0"/>
              </a:spcBef>
              <a:spcAft>
                <a:spcPct val="0"/>
              </a:spcAft>
              <a:buClrTx/>
              <a:buSzTx/>
              <a:buFontTx/>
              <a:buNone/>
              <a:tabLst/>
              <a:defRPr/>
            </a:pPr>
            <a:r>
              <a:rPr kumimoji="0" lang="es-EC" altLang="es-419"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t>
            </a:r>
            <a:r>
              <a:rPr kumimoji="0" lang="es-EC" altLang="es-419" sz="1200" b="1" i="0" u="none" strike="noStrike" kern="1200" cap="none" spc="0" normalizeH="0" baseline="0" noProof="0" dirty="0" bmk="">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abla </a:t>
            </a:r>
            <a: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6</a:t>
            </a:r>
            <a:b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s-ES" altLang="es-419" sz="1200" b="0" i="1"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Población de las parroquias del Cantón Mejía</a:t>
            </a:r>
            <a:endParaRPr kumimoji="0" lang="es-EC" altLang="es-419"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ángulo 6">
            <a:extLst>
              <a:ext uri="{FF2B5EF4-FFF2-40B4-BE49-F238E27FC236}">
                <a16:creationId xmlns:a16="http://schemas.microsoft.com/office/drawing/2014/main" id="{5E7FD16B-3177-466A-A5B9-D7BE7A30B790}"/>
              </a:ext>
            </a:extLst>
          </p:cNvPr>
          <p:cNvSpPr/>
          <p:nvPr/>
        </p:nvSpPr>
        <p:spPr>
          <a:xfrm>
            <a:off x="443878" y="5157192"/>
            <a:ext cx="1507464" cy="253916"/>
          </a:xfrm>
          <a:prstGeom prst="rect">
            <a:avLst/>
          </a:prstGeom>
        </p:spPr>
        <p:txBody>
          <a:bodyPr wrap="none">
            <a:spAutoFit/>
          </a:bodyPr>
          <a:lstStyle/>
          <a:p>
            <a:pPr marL="0" marR="0" lvl="0" indent="144463" algn="l" defTabSz="914400" rtl="0" eaLnBrk="0" fontAlgn="base" latinLnBrk="0" hangingPunct="0">
              <a:lnSpc>
                <a:spcPct val="100000"/>
              </a:lnSpc>
              <a:spcBef>
                <a:spcPct val="0"/>
              </a:spcBef>
              <a:spcAft>
                <a:spcPct val="0"/>
              </a:spcAft>
              <a:buClrTx/>
              <a:buSzTx/>
              <a:buFontTx/>
              <a:buNone/>
              <a:tabLst/>
              <a:defRPr/>
            </a:pPr>
            <a:r>
              <a:rPr kumimoji="0" lang="es-EC" altLang="es-419" sz="105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Fuente: (INEC, 2010)</a:t>
            </a:r>
            <a:endParaRPr kumimoji="0" lang="es-EC" altLang="es-419"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ángulo: esquinas diagonales redondeadas 19">
            <a:extLst>
              <a:ext uri="{FF2B5EF4-FFF2-40B4-BE49-F238E27FC236}">
                <a16:creationId xmlns:a16="http://schemas.microsoft.com/office/drawing/2014/main" id="{D4CE1BC5-DF63-4966-9BDB-9562A7D42151}"/>
              </a:ext>
            </a:extLst>
          </p:cNvPr>
          <p:cNvSpPr/>
          <p:nvPr/>
        </p:nvSpPr>
        <p:spPr>
          <a:xfrm>
            <a:off x="6357987" y="4005064"/>
            <a:ext cx="5211996" cy="2247424"/>
          </a:xfrm>
          <a:prstGeom prst="round2Diag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144145" algn="just" defTabSz="457200" rtl="0" eaLnBrk="1" fontAlgn="auto" latinLnBrk="0" hangingPunct="1">
              <a:lnSpc>
                <a:spcPct val="15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La tasa anual de crecimiento es del 1,88% de acuerdo con el Censo de Población y Vivienda 2010 cuenta con 81.335 habitantes de los cuales 41.552 son mujeres y 39.783 hombres, la misma que según estimaciones del INEC en 2016 alcanzó 98.193 habitantes. La población se encuentra concentrada un 20,3% en el área urbana y el 79,7% en el área rural. </a:t>
            </a:r>
            <a:endParaRPr kumimoji="0" lang="es-419"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50926909-0A3D-4461-9D85-CFCD31306073}"/>
              </a:ext>
            </a:extLst>
          </p:cNvPr>
          <p:cNvPicPr/>
          <p:nvPr/>
        </p:nvPicPr>
        <p:blipFill rotWithShape="1">
          <a:blip r:embed="rId4">
            <a:extLst>
              <a:ext uri="{28A0092B-C50C-407E-A947-70E740481C1C}">
                <a14:useLocalDpi xmlns:a14="http://schemas.microsoft.com/office/drawing/2010/main" val="0"/>
              </a:ext>
            </a:extLst>
          </a:blip>
          <a:srcRect l="12868" t="21242" r="27284" b="10784"/>
          <a:stretch/>
        </p:blipFill>
        <p:spPr bwMode="auto">
          <a:xfrm>
            <a:off x="6923587" y="813189"/>
            <a:ext cx="4316730" cy="3000375"/>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93585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2"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75F85E97-E530-4CBC-8524-7C0ABF8D21DA}"/>
              </a:ext>
            </a:extLst>
          </p:cNvPr>
          <p:cNvSpPr txBox="1"/>
          <p:nvPr/>
        </p:nvSpPr>
        <p:spPr>
          <a:xfrm>
            <a:off x="767408" y="908720"/>
            <a:ext cx="2564841" cy="36933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1" i="0" u="none" strike="noStrike" kern="1200" cap="none" spc="0" normalizeH="0" baseline="0" noProof="0" dirty="0">
                <a:ln>
                  <a:noFill/>
                </a:ln>
                <a:solidFill>
                  <a:prstClr val="black"/>
                </a:solidFill>
                <a:effectLst/>
                <a:uLnTx/>
                <a:uFillTx/>
                <a:latin typeface="Century Schoolbook"/>
                <a:ea typeface="+mn-ea"/>
                <a:cs typeface="+mn-cs"/>
              </a:rPr>
              <a:t>Vivienda</a:t>
            </a:r>
            <a:endParaRPr kumimoji="0" lang="es-419" sz="1800" b="1"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4" name="Rectangle 1">
            <a:extLst>
              <a:ext uri="{FF2B5EF4-FFF2-40B4-BE49-F238E27FC236}">
                <a16:creationId xmlns:a16="http://schemas.microsoft.com/office/drawing/2014/main" id="{D0598039-EF13-46EE-9FCC-3F0D8B547A34}"/>
              </a:ext>
            </a:extLst>
          </p:cNvPr>
          <p:cNvSpPr>
            <a:spLocks noChangeArrowheads="1"/>
          </p:cNvSpPr>
          <p:nvPr/>
        </p:nvSpPr>
        <p:spPr bwMode="auto">
          <a:xfrm>
            <a:off x="739961" y="1320443"/>
            <a:ext cx="46805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444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44463" algn="l" defTabSz="914400" rtl="0" eaLnBrk="0" fontAlgn="base" latinLnBrk="0" hangingPunct="0">
              <a:lnSpc>
                <a:spcPct val="100000"/>
              </a:lnSpc>
              <a:spcBef>
                <a:spcPct val="0"/>
              </a:spcBef>
              <a:spcAft>
                <a:spcPct val="0"/>
              </a:spcAft>
              <a:buClrTx/>
              <a:buSzTx/>
              <a:buFontTx/>
              <a:buNone/>
              <a:tabLst/>
              <a:defRPr/>
            </a:pPr>
            <a:r>
              <a:rPr kumimoji="0" lang="es-EC" altLang="es-419"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t>
            </a:r>
            <a:r>
              <a:rPr kumimoji="0" lang="es-EC" altLang="es-419" sz="1200" b="1" i="0" u="none" strike="noStrike" kern="1200" cap="none" spc="0" normalizeH="0" baseline="0" noProof="0" dirty="0" bmk="">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abla </a:t>
            </a:r>
            <a: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7</a:t>
            </a:r>
            <a:b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s-ES" altLang="es-419" sz="1200" b="0" i="1"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Viviendas con servicios básicos Cantón Mejía</a:t>
            </a:r>
            <a:endParaRPr kumimoji="0" lang="es-EC" altLang="es-419"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CuadroTexto 4">
            <a:extLst>
              <a:ext uri="{FF2B5EF4-FFF2-40B4-BE49-F238E27FC236}">
                <a16:creationId xmlns:a16="http://schemas.microsoft.com/office/drawing/2014/main" id="{F548FF75-05BF-4037-A3A4-947AA69143C1}"/>
              </a:ext>
            </a:extLst>
          </p:cNvPr>
          <p:cNvSpPr txBox="1"/>
          <p:nvPr/>
        </p:nvSpPr>
        <p:spPr>
          <a:xfrm>
            <a:off x="1991544" y="260648"/>
            <a:ext cx="7992888"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Broadway"/>
                <a:ea typeface="+mn-ea"/>
                <a:cs typeface="+mn-cs"/>
              </a:rPr>
              <a:t>INDICADORES SOCIALES DEL CANTÓN MEJÍA</a:t>
            </a:r>
            <a:endParaRPr kumimoji="0" lang="es-419" sz="2000" b="0" i="0" u="none" strike="noStrike" kern="1200" cap="none" spc="0" normalizeH="0" baseline="0" noProof="0" dirty="0">
              <a:ln>
                <a:noFill/>
              </a:ln>
              <a:solidFill>
                <a:prstClr val="black"/>
              </a:solidFill>
              <a:effectLst/>
              <a:uLnTx/>
              <a:uFillTx/>
              <a:latin typeface="Broadway"/>
              <a:ea typeface="+mn-ea"/>
              <a:cs typeface="+mn-cs"/>
            </a:endParaRPr>
          </a:p>
        </p:txBody>
      </p:sp>
      <p:graphicFrame>
        <p:nvGraphicFramePr>
          <p:cNvPr id="6" name="Tabla 5"/>
          <p:cNvGraphicFramePr>
            <a:graphicFrameLocks noGrp="1"/>
          </p:cNvGraphicFramePr>
          <p:nvPr>
            <p:extLst/>
          </p:nvPr>
        </p:nvGraphicFramePr>
        <p:xfrm>
          <a:off x="983432" y="1916832"/>
          <a:ext cx="8136904" cy="3074035"/>
        </p:xfrm>
        <a:graphic>
          <a:graphicData uri="http://schemas.openxmlformats.org/drawingml/2006/table">
            <a:tbl>
              <a:tblPr firstRow="1" firstCol="1" bandRow="1">
                <a:tableStyleId>{21E4AEA4-8DFA-4A89-87EB-49C32662AFE0}</a:tableStyleId>
              </a:tblPr>
              <a:tblGrid>
                <a:gridCol w="1746037">
                  <a:extLst>
                    <a:ext uri="{9D8B030D-6E8A-4147-A177-3AD203B41FA5}">
                      <a16:colId xmlns:a16="http://schemas.microsoft.com/office/drawing/2014/main" val="20000"/>
                    </a:ext>
                  </a:extLst>
                </a:gridCol>
                <a:gridCol w="1209390">
                  <a:extLst>
                    <a:ext uri="{9D8B030D-6E8A-4147-A177-3AD203B41FA5}">
                      <a16:colId xmlns:a16="http://schemas.microsoft.com/office/drawing/2014/main" val="20001"/>
                    </a:ext>
                  </a:extLst>
                </a:gridCol>
                <a:gridCol w="1365053">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96144">
                  <a:extLst>
                    <a:ext uri="{9D8B030D-6E8A-4147-A177-3AD203B41FA5}">
                      <a16:colId xmlns:a16="http://schemas.microsoft.com/office/drawing/2014/main" val="20005"/>
                    </a:ext>
                  </a:extLst>
                </a:gridCol>
              </a:tblGrid>
              <a:tr h="1016635">
                <a:tc>
                  <a:txBody>
                    <a:bodyPr/>
                    <a:lstStyle/>
                    <a:p>
                      <a:pPr indent="144145" algn="ctr">
                        <a:lnSpc>
                          <a:spcPct val="150000"/>
                        </a:lnSpc>
                        <a:spcAft>
                          <a:spcPts val="0"/>
                        </a:spcAft>
                      </a:pPr>
                      <a:r>
                        <a:rPr lang="es-EC" sz="1000" dirty="0">
                          <a:solidFill>
                            <a:schemeClr val="tx1"/>
                          </a:solidFill>
                          <a:effectLst/>
                        </a:rPr>
                        <a:t>Parroquias</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dirty="0">
                          <a:solidFill>
                            <a:schemeClr val="tx1"/>
                          </a:solidFill>
                          <a:effectLst/>
                        </a:rPr>
                        <a:t>Viviendas abastecidas de agua por red pública %</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dirty="0">
                          <a:solidFill>
                            <a:schemeClr val="tx1"/>
                          </a:solidFill>
                          <a:effectLst/>
                        </a:rPr>
                        <a:t>Viviendas que disponen de servicio eléctrico público %</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dirty="0">
                          <a:solidFill>
                            <a:schemeClr val="tx1"/>
                          </a:solidFill>
                          <a:effectLst/>
                        </a:rPr>
                        <a:t>Viviendas con acceso a servicio de alcantarillado %</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dirty="0">
                          <a:solidFill>
                            <a:schemeClr val="tx1"/>
                          </a:solidFill>
                          <a:effectLst/>
                        </a:rPr>
                        <a:t>Viviendas con servicio de recolección de basura %</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dirty="0">
                          <a:solidFill>
                            <a:schemeClr val="tx1"/>
                          </a:solidFill>
                          <a:effectLst/>
                        </a:rPr>
                        <a:t>Déficit de servicios residenciales básicos %</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122555">
                <a:tc>
                  <a:txBody>
                    <a:bodyPr/>
                    <a:lstStyle/>
                    <a:p>
                      <a:pPr indent="144145" algn="l">
                        <a:lnSpc>
                          <a:spcPct val="150000"/>
                        </a:lnSpc>
                        <a:spcAft>
                          <a:spcPts val="0"/>
                        </a:spcAft>
                      </a:pPr>
                      <a:r>
                        <a:rPr lang="es-EC" sz="1000" dirty="0" err="1">
                          <a:solidFill>
                            <a:schemeClr val="tx1"/>
                          </a:solidFill>
                          <a:effectLst/>
                        </a:rPr>
                        <a:t>Machachi</a:t>
                      </a:r>
                      <a:r>
                        <a:rPr lang="es-EC" sz="1000" dirty="0">
                          <a:solidFill>
                            <a:schemeClr val="tx1"/>
                          </a:solidFill>
                          <a:effectLst/>
                        </a:rPr>
                        <a:t> </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88,2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99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dirty="0">
                          <a:effectLst/>
                        </a:rPr>
                        <a:t>65,3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98,2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34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22555">
                <a:tc>
                  <a:txBody>
                    <a:bodyPr/>
                    <a:lstStyle/>
                    <a:p>
                      <a:pPr indent="144145" algn="l">
                        <a:lnSpc>
                          <a:spcPct val="150000"/>
                        </a:lnSpc>
                        <a:spcAft>
                          <a:spcPts val="0"/>
                        </a:spcAft>
                      </a:pPr>
                      <a:r>
                        <a:rPr lang="es-EC" sz="1000" dirty="0" err="1">
                          <a:solidFill>
                            <a:schemeClr val="tx1"/>
                          </a:solidFill>
                          <a:effectLst/>
                        </a:rPr>
                        <a:t>Alóag</a:t>
                      </a:r>
                      <a:r>
                        <a:rPr lang="es-EC" sz="1000" dirty="0">
                          <a:solidFill>
                            <a:schemeClr val="tx1"/>
                          </a:solidFill>
                          <a:effectLst/>
                        </a:rPr>
                        <a:t> </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68,9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97,3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44,4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96,5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55,1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122555">
                <a:tc>
                  <a:txBody>
                    <a:bodyPr/>
                    <a:lstStyle/>
                    <a:p>
                      <a:pPr indent="144145" algn="l">
                        <a:lnSpc>
                          <a:spcPct val="150000"/>
                        </a:lnSpc>
                        <a:spcAft>
                          <a:spcPts val="0"/>
                        </a:spcAft>
                      </a:pPr>
                      <a:r>
                        <a:rPr lang="es-EC" sz="1000" dirty="0" err="1">
                          <a:solidFill>
                            <a:schemeClr val="tx1"/>
                          </a:solidFill>
                          <a:effectLst/>
                        </a:rPr>
                        <a:t>Aloasí</a:t>
                      </a:r>
                      <a:r>
                        <a:rPr lang="es-EC" sz="1000" dirty="0">
                          <a:solidFill>
                            <a:schemeClr val="tx1"/>
                          </a:solidFill>
                          <a:effectLst/>
                        </a:rPr>
                        <a:t> </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86,4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98,5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43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98,8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56,9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122555">
                <a:tc>
                  <a:txBody>
                    <a:bodyPr/>
                    <a:lstStyle/>
                    <a:p>
                      <a:pPr indent="144145" algn="l">
                        <a:lnSpc>
                          <a:spcPct val="150000"/>
                        </a:lnSpc>
                        <a:spcAft>
                          <a:spcPts val="0"/>
                        </a:spcAft>
                      </a:pPr>
                      <a:r>
                        <a:rPr lang="es-EC" sz="1000" dirty="0" err="1">
                          <a:solidFill>
                            <a:schemeClr val="tx1"/>
                          </a:solidFill>
                          <a:effectLst/>
                        </a:rPr>
                        <a:t>Cutuglagua</a:t>
                      </a:r>
                      <a:r>
                        <a:rPr lang="es-EC" sz="1000" dirty="0">
                          <a:solidFill>
                            <a:schemeClr val="tx1"/>
                          </a:solidFill>
                          <a:effectLst/>
                        </a:rPr>
                        <a:t> </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23,4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98,1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12,7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99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86,9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122555">
                <a:tc>
                  <a:txBody>
                    <a:bodyPr/>
                    <a:lstStyle/>
                    <a:p>
                      <a:pPr indent="144145" algn="l">
                        <a:lnSpc>
                          <a:spcPct val="150000"/>
                        </a:lnSpc>
                        <a:spcAft>
                          <a:spcPts val="0"/>
                        </a:spcAft>
                      </a:pPr>
                      <a:r>
                        <a:rPr lang="es-EC" sz="1000" dirty="0">
                          <a:solidFill>
                            <a:schemeClr val="tx1"/>
                          </a:solidFill>
                          <a:effectLst/>
                        </a:rPr>
                        <a:t>El </a:t>
                      </a:r>
                      <a:r>
                        <a:rPr lang="es-EC" sz="1000" dirty="0" err="1">
                          <a:solidFill>
                            <a:schemeClr val="tx1"/>
                          </a:solidFill>
                          <a:effectLst/>
                        </a:rPr>
                        <a:t>Chaupi</a:t>
                      </a:r>
                      <a:r>
                        <a:rPr lang="es-EC" sz="1000" dirty="0">
                          <a:solidFill>
                            <a:schemeClr val="tx1"/>
                          </a:solidFill>
                          <a:effectLst/>
                        </a:rPr>
                        <a:t> </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66,7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92,1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19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89,8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80,5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122555">
                <a:tc>
                  <a:txBody>
                    <a:bodyPr/>
                    <a:lstStyle/>
                    <a:p>
                      <a:pPr indent="144145" algn="l">
                        <a:lnSpc>
                          <a:spcPct val="150000"/>
                        </a:lnSpc>
                        <a:spcAft>
                          <a:spcPts val="0"/>
                        </a:spcAft>
                      </a:pPr>
                      <a:r>
                        <a:rPr lang="es-EC" sz="1000" dirty="0">
                          <a:solidFill>
                            <a:schemeClr val="tx1"/>
                          </a:solidFill>
                          <a:effectLst/>
                        </a:rPr>
                        <a:t>Manuel Cornejo </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38,6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83,9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22,7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90,8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77,7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122555">
                <a:tc>
                  <a:txBody>
                    <a:bodyPr/>
                    <a:lstStyle/>
                    <a:p>
                      <a:pPr indent="144145" algn="l">
                        <a:lnSpc>
                          <a:spcPct val="150000"/>
                        </a:lnSpc>
                        <a:spcAft>
                          <a:spcPts val="0"/>
                        </a:spcAft>
                      </a:pPr>
                      <a:r>
                        <a:rPr lang="es-EC" sz="1000" dirty="0">
                          <a:solidFill>
                            <a:schemeClr val="tx1"/>
                          </a:solidFill>
                          <a:effectLst/>
                        </a:rPr>
                        <a:t>Tambillo </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77,8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98,6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53,6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98,8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45,2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122555">
                <a:tc>
                  <a:txBody>
                    <a:bodyPr/>
                    <a:lstStyle/>
                    <a:p>
                      <a:pPr indent="144145" algn="l">
                        <a:lnSpc>
                          <a:spcPct val="150000"/>
                        </a:lnSpc>
                        <a:spcAft>
                          <a:spcPts val="0"/>
                        </a:spcAft>
                      </a:pPr>
                      <a:r>
                        <a:rPr lang="es-EC" sz="1000" dirty="0" err="1">
                          <a:solidFill>
                            <a:schemeClr val="tx1"/>
                          </a:solidFill>
                          <a:effectLst/>
                        </a:rPr>
                        <a:t>Uyumbicho</a:t>
                      </a:r>
                      <a:r>
                        <a:rPr lang="es-EC" sz="1000" dirty="0">
                          <a:solidFill>
                            <a:schemeClr val="tx1"/>
                          </a:solidFill>
                          <a:effectLst/>
                        </a:rPr>
                        <a:t> </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89,6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99,5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59,6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98,4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38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122555">
                <a:tc>
                  <a:txBody>
                    <a:bodyPr/>
                    <a:lstStyle/>
                    <a:p>
                      <a:pPr indent="144145" algn="l">
                        <a:lnSpc>
                          <a:spcPct val="150000"/>
                        </a:lnSpc>
                        <a:spcAft>
                          <a:spcPts val="0"/>
                        </a:spcAft>
                      </a:pPr>
                      <a:r>
                        <a:rPr lang="es-EC" sz="1000" dirty="0">
                          <a:solidFill>
                            <a:schemeClr val="tx1"/>
                          </a:solidFill>
                          <a:effectLst/>
                        </a:rPr>
                        <a:t>Total Cantón Mejía </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69,4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97,7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45,6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97,9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dirty="0">
                          <a:effectLst/>
                        </a:rPr>
                        <a:t>53,8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bl>
          </a:graphicData>
        </a:graphic>
      </p:graphicFrame>
      <p:sp>
        <p:nvSpPr>
          <p:cNvPr id="7" name="Rectángulo 6">
            <a:extLst>
              <a:ext uri="{FF2B5EF4-FFF2-40B4-BE49-F238E27FC236}">
                <a16:creationId xmlns:a16="http://schemas.microsoft.com/office/drawing/2014/main" id="{5E7FD16B-3177-466A-A5B9-D7BE7A30B790}"/>
              </a:ext>
            </a:extLst>
          </p:cNvPr>
          <p:cNvSpPr/>
          <p:nvPr/>
        </p:nvSpPr>
        <p:spPr>
          <a:xfrm>
            <a:off x="983432" y="4975284"/>
            <a:ext cx="2276905" cy="253916"/>
          </a:xfrm>
          <a:prstGeom prst="rect">
            <a:avLst/>
          </a:prstGeom>
        </p:spPr>
        <p:txBody>
          <a:bodyPr wrap="none">
            <a:spAutoFit/>
          </a:bodyPr>
          <a:lstStyle/>
          <a:p>
            <a:pPr marL="0" marR="0" lvl="0" indent="144463" algn="l" defTabSz="914400" rtl="0" eaLnBrk="0" fontAlgn="base" latinLnBrk="0" hangingPunct="0">
              <a:lnSpc>
                <a:spcPct val="100000"/>
              </a:lnSpc>
              <a:spcBef>
                <a:spcPct val="0"/>
              </a:spcBef>
              <a:spcAft>
                <a:spcPct val="0"/>
              </a:spcAft>
              <a:buClrTx/>
              <a:buSzTx/>
              <a:buFontTx/>
              <a:buNone/>
              <a:tabLst/>
              <a:defRPr/>
            </a:pPr>
            <a:r>
              <a:rPr kumimoji="0" lang="es-EC" altLang="es-419" sz="105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Fuente: Adaptado de (SICES, 2017)</a:t>
            </a:r>
            <a:endParaRPr kumimoji="0" lang="es-EC" altLang="es-419"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ángulo: esquinas diagonales redondeadas 19">
            <a:extLst>
              <a:ext uri="{FF2B5EF4-FFF2-40B4-BE49-F238E27FC236}">
                <a16:creationId xmlns:a16="http://schemas.microsoft.com/office/drawing/2014/main" id="{D4CE1BC5-DF63-4966-9BDB-9562A7D42151}"/>
              </a:ext>
            </a:extLst>
          </p:cNvPr>
          <p:cNvSpPr/>
          <p:nvPr/>
        </p:nvSpPr>
        <p:spPr>
          <a:xfrm>
            <a:off x="4367808" y="4975284"/>
            <a:ext cx="7372167" cy="1174790"/>
          </a:xfrm>
          <a:prstGeom prst="round2DiagRect">
            <a:avLst/>
          </a:prstGeom>
          <a:solidFill>
            <a:srgbClr val="66FF99"/>
          </a:solidFill>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144145" algn="just" defTabSz="457200" rtl="0" eaLnBrk="1" fontAlgn="auto" latinLnBrk="0" hangingPunct="1">
              <a:lnSpc>
                <a:spcPct val="15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El 46,9% cuenta con hogares en vivienda propia y totalmente pagada; el 55,9% tiene servicios básicos públicos (luz eléctrica, agua, escusado y recolector de basura) y en promedio en cada hogar habitan 4 personas. </a:t>
            </a:r>
            <a:endParaRPr kumimoji="0" lang="es-419"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663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2"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423592" y="243795"/>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548FF75-05BF-4037-A3A4-947AA69143C1}"/>
              </a:ext>
            </a:extLst>
          </p:cNvPr>
          <p:cNvSpPr txBox="1"/>
          <p:nvPr/>
        </p:nvSpPr>
        <p:spPr>
          <a:xfrm>
            <a:off x="1991544" y="260648"/>
            <a:ext cx="7992888"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Broadway"/>
                <a:ea typeface="+mn-ea"/>
                <a:cs typeface="+mn-cs"/>
              </a:rPr>
              <a:t>INDICADORES SOCIALES DEL CANTÓN MEJÍA</a:t>
            </a:r>
            <a:endParaRPr kumimoji="0" lang="es-419" sz="2000" b="0" i="0" u="none" strike="noStrike" kern="1200" cap="none" spc="0" normalizeH="0" baseline="0" noProof="0" dirty="0">
              <a:ln>
                <a:noFill/>
              </a:ln>
              <a:solidFill>
                <a:prstClr val="black"/>
              </a:solidFill>
              <a:effectLst/>
              <a:uLnTx/>
              <a:uFillTx/>
              <a:latin typeface="Broadway"/>
              <a:ea typeface="+mn-ea"/>
              <a:cs typeface="+mn-cs"/>
            </a:endParaRPr>
          </a:p>
        </p:txBody>
      </p:sp>
      <p:sp>
        <p:nvSpPr>
          <p:cNvPr id="4" name="CuadroTexto 3">
            <a:extLst>
              <a:ext uri="{FF2B5EF4-FFF2-40B4-BE49-F238E27FC236}">
                <a16:creationId xmlns:a16="http://schemas.microsoft.com/office/drawing/2014/main" id="{75F85E97-E530-4CBC-8524-7C0ABF8D21DA}"/>
              </a:ext>
            </a:extLst>
          </p:cNvPr>
          <p:cNvSpPr txBox="1"/>
          <p:nvPr/>
        </p:nvSpPr>
        <p:spPr>
          <a:xfrm>
            <a:off x="621843" y="827606"/>
            <a:ext cx="2564841" cy="36933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1" i="0" u="none" strike="noStrike" kern="1200" cap="none" spc="0" normalizeH="0" baseline="0" noProof="0" dirty="0">
                <a:ln>
                  <a:noFill/>
                </a:ln>
                <a:solidFill>
                  <a:prstClr val="black"/>
                </a:solidFill>
                <a:effectLst/>
                <a:uLnTx/>
                <a:uFillTx/>
                <a:latin typeface="Century Schoolbook"/>
                <a:ea typeface="+mn-ea"/>
                <a:cs typeface="+mn-cs"/>
              </a:rPr>
              <a:t>Educación</a:t>
            </a:r>
            <a:endParaRPr kumimoji="0" lang="es-419" sz="1800" b="1" i="0" u="none" strike="noStrike" kern="1200" cap="none" spc="0" normalizeH="0" baseline="0" noProof="0" dirty="0">
              <a:ln>
                <a:noFill/>
              </a:ln>
              <a:solidFill>
                <a:prstClr val="black"/>
              </a:solidFill>
              <a:effectLst/>
              <a:uLnTx/>
              <a:uFillTx/>
              <a:latin typeface="Century Schoolbook"/>
              <a:ea typeface="+mn-ea"/>
              <a:cs typeface="+mn-cs"/>
            </a:endParaRPr>
          </a:p>
        </p:txBody>
      </p:sp>
      <p:graphicFrame>
        <p:nvGraphicFramePr>
          <p:cNvPr id="5" name="Tabla 4"/>
          <p:cNvGraphicFramePr>
            <a:graphicFrameLocks noGrp="1"/>
          </p:cNvGraphicFramePr>
          <p:nvPr>
            <p:extLst/>
          </p:nvPr>
        </p:nvGraphicFramePr>
        <p:xfrm>
          <a:off x="621843" y="1568551"/>
          <a:ext cx="6986324" cy="3829003"/>
        </p:xfrm>
        <a:graphic>
          <a:graphicData uri="http://schemas.openxmlformats.org/drawingml/2006/table">
            <a:tbl>
              <a:tblPr firstRow="1" firstCol="1" bandRow="1">
                <a:tableStyleId>{93296810-A885-4BE3-A3E7-6D5BEEA58F35}</a:tableStyleId>
              </a:tblPr>
              <a:tblGrid>
                <a:gridCol w="2224445">
                  <a:extLst>
                    <a:ext uri="{9D8B030D-6E8A-4147-A177-3AD203B41FA5}">
                      <a16:colId xmlns:a16="http://schemas.microsoft.com/office/drawing/2014/main" val="20000"/>
                    </a:ext>
                  </a:extLst>
                </a:gridCol>
                <a:gridCol w="701427">
                  <a:extLst>
                    <a:ext uri="{9D8B030D-6E8A-4147-A177-3AD203B41FA5}">
                      <a16:colId xmlns:a16="http://schemas.microsoft.com/office/drawing/2014/main" val="20001"/>
                    </a:ext>
                  </a:extLst>
                </a:gridCol>
                <a:gridCol w="859318">
                  <a:extLst>
                    <a:ext uri="{9D8B030D-6E8A-4147-A177-3AD203B41FA5}">
                      <a16:colId xmlns:a16="http://schemas.microsoft.com/office/drawing/2014/main" val="20002"/>
                    </a:ext>
                  </a:extLst>
                </a:gridCol>
                <a:gridCol w="760112">
                  <a:extLst>
                    <a:ext uri="{9D8B030D-6E8A-4147-A177-3AD203B41FA5}">
                      <a16:colId xmlns:a16="http://schemas.microsoft.com/office/drawing/2014/main" val="20003"/>
                    </a:ext>
                  </a:extLst>
                </a:gridCol>
                <a:gridCol w="761509">
                  <a:extLst>
                    <a:ext uri="{9D8B030D-6E8A-4147-A177-3AD203B41FA5}">
                      <a16:colId xmlns:a16="http://schemas.microsoft.com/office/drawing/2014/main" val="20004"/>
                    </a:ext>
                  </a:extLst>
                </a:gridCol>
                <a:gridCol w="694441">
                  <a:extLst>
                    <a:ext uri="{9D8B030D-6E8A-4147-A177-3AD203B41FA5}">
                      <a16:colId xmlns:a16="http://schemas.microsoft.com/office/drawing/2014/main" val="20005"/>
                    </a:ext>
                  </a:extLst>
                </a:gridCol>
                <a:gridCol w="985072">
                  <a:extLst>
                    <a:ext uri="{9D8B030D-6E8A-4147-A177-3AD203B41FA5}">
                      <a16:colId xmlns:a16="http://schemas.microsoft.com/office/drawing/2014/main" val="20006"/>
                    </a:ext>
                  </a:extLst>
                </a:gridCol>
              </a:tblGrid>
              <a:tr h="765799">
                <a:tc>
                  <a:txBody>
                    <a:bodyPr/>
                    <a:lstStyle/>
                    <a:p>
                      <a:pPr algn="ctr"/>
                      <a:endParaRPr lang="es-ES" sz="1100" dirty="0">
                        <a:solidFill>
                          <a:schemeClr val="tx1"/>
                        </a:solidFill>
                        <a:effectLst/>
                        <a:latin typeface="Times New Roman" panose="02020603050405020304" pitchFamily="18" charset="0"/>
                        <a:cs typeface="Times New Roman" panose="02020603050405020304" pitchFamily="18" charset="0"/>
                      </a:endParaRPr>
                    </a:p>
                  </a:txBody>
                  <a:tcPr marL="62039" marR="62039" marT="0" marB="0" anchor="ctr"/>
                </a:tc>
                <a:tc>
                  <a:txBody>
                    <a:bodyPr/>
                    <a:lstStyle/>
                    <a:p>
                      <a:pPr marL="71755" marR="71755" indent="144145" algn="l">
                        <a:lnSpc>
                          <a:spcPct val="150000"/>
                        </a:lnSpc>
                        <a:spcAft>
                          <a:spcPts val="0"/>
                        </a:spcAft>
                      </a:pPr>
                      <a:r>
                        <a:rPr lang="es-EC" sz="900">
                          <a:solidFill>
                            <a:schemeClr val="tx1"/>
                          </a:solidFill>
                          <a:effectLst/>
                        </a:rPr>
                        <a:t>N. Hombres </a:t>
                      </a:r>
                      <a:endParaRPr lang="es-ES"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vert="vert270" anchor="ctr"/>
                </a:tc>
                <a:tc>
                  <a:txBody>
                    <a:bodyPr/>
                    <a:lstStyle/>
                    <a:p>
                      <a:pPr marL="71755" marR="71755" indent="144145" algn="l">
                        <a:lnSpc>
                          <a:spcPct val="150000"/>
                        </a:lnSpc>
                        <a:spcAft>
                          <a:spcPts val="0"/>
                        </a:spcAft>
                      </a:pPr>
                      <a:r>
                        <a:rPr lang="es-EC" sz="900" dirty="0">
                          <a:solidFill>
                            <a:schemeClr val="tx1"/>
                          </a:solidFill>
                          <a:effectLst/>
                        </a:rPr>
                        <a:t>% Hombres</a:t>
                      </a:r>
                      <a:endParaRPr lang="es-E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vert="vert270" anchor="ctr"/>
                </a:tc>
                <a:tc>
                  <a:txBody>
                    <a:bodyPr/>
                    <a:lstStyle/>
                    <a:p>
                      <a:pPr marL="71755" marR="71755" indent="144145" algn="l">
                        <a:lnSpc>
                          <a:spcPct val="150000"/>
                        </a:lnSpc>
                        <a:spcAft>
                          <a:spcPts val="0"/>
                        </a:spcAft>
                      </a:pPr>
                      <a:r>
                        <a:rPr lang="es-EC" sz="900" dirty="0">
                          <a:solidFill>
                            <a:schemeClr val="tx1"/>
                          </a:solidFill>
                          <a:effectLst/>
                        </a:rPr>
                        <a:t>N.- Mujeres</a:t>
                      </a:r>
                      <a:endParaRPr lang="es-E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vert="vert270" anchor="ctr"/>
                </a:tc>
                <a:tc>
                  <a:txBody>
                    <a:bodyPr/>
                    <a:lstStyle/>
                    <a:p>
                      <a:pPr marL="71755" marR="71755" indent="144145" algn="l">
                        <a:lnSpc>
                          <a:spcPct val="150000"/>
                        </a:lnSpc>
                        <a:spcAft>
                          <a:spcPts val="0"/>
                        </a:spcAft>
                      </a:pPr>
                      <a:r>
                        <a:rPr lang="es-EC" sz="900" dirty="0">
                          <a:solidFill>
                            <a:schemeClr val="tx1"/>
                          </a:solidFill>
                          <a:effectLst/>
                        </a:rPr>
                        <a:t>% Mujeres</a:t>
                      </a:r>
                      <a:endParaRPr lang="es-E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vert="vert270" anchor="ctr"/>
                </a:tc>
                <a:tc>
                  <a:txBody>
                    <a:bodyPr/>
                    <a:lstStyle/>
                    <a:p>
                      <a:pPr indent="144145" algn="l">
                        <a:lnSpc>
                          <a:spcPct val="150000"/>
                        </a:lnSpc>
                        <a:spcAft>
                          <a:spcPts val="0"/>
                        </a:spcAft>
                      </a:pPr>
                      <a:r>
                        <a:rPr lang="es-EC" sz="900" dirty="0">
                          <a:solidFill>
                            <a:schemeClr val="tx1"/>
                          </a:solidFill>
                          <a:effectLst/>
                        </a:rPr>
                        <a:t>Total</a:t>
                      </a:r>
                      <a:endParaRPr lang="es-E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l">
                        <a:lnSpc>
                          <a:spcPct val="150000"/>
                        </a:lnSpc>
                        <a:spcAft>
                          <a:spcPts val="0"/>
                        </a:spcAft>
                      </a:pPr>
                      <a:r>
                        <a:rPr lang="es-EC" sz="900" dirty="0">
                          <a:solidFill>
                            <a:schemeClr val="tx1"/>
                          </a:solidFill>
                          <a:effectLst/>
                        </a:rPr>
                        <a:t>% Respecto a población total cantón</a:t>
                      </a:r>
                      <a:endParaRPr lang="es-E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extLst>
                  <a:ext uri="{0D108BD9-81ED-4DB2-BD59-A6C34878D82A}">
                    <a16:rowId xmlns:a16="http://schemas.microsoft.com/office/drawing/2014/main" val="10000"/>
                  </a:ext>
                </a:extLst>
              </a:tr>
              <a:tr h="255267">
                <a:tc>
                  <a:txBody>
                    <a:bodyPr/>
                    <a:lstStyle/>
                    <a:p>
                      <a:pPr indent="144145" algn="l">
                        <a:lnSpc>
                          <a:spcPct val="150000"/>
                        </a:lnSpc>
                        <a:spcAft>
                          <a:spcPts val="0"/>
                        </a:spcAft>
                      </a:pPr>
                      <a:r>
                        <a:rPr lang="es-EC" sz="900" dirty="0">
                          <a:solidFill>
                            <a:schemeClr val="tx1"/>
                          </a:solidFill>
                          <a:effectLst/>
                        </a:rPr>
                        <a:t>Ninguno</a:t>
                      </a:r>
                      <a:endParaRPr lang="es-E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1.175</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2,95%</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2.513</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6,05%</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3.688</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4,53%</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extLst>
                  <a:ext uri="{0D108BD9-81ED-4DB2-BD59-A6C34878D82A}">
                    <a16:rowId xmlns:a16="http://schemas.microsoft.com/office/drawing/2014/main" val="10001"/>
                  </a:ext>
                </a:extLst>
              </a:tr>
              <a:tr h="255267">
                <a:tc>
                  <a:txBody>
                    <a:bodyPr/>
                    <a:lstStyle/>
                    <a:p>
                      <a:pPr indent="144145" algn="l">
                        <a:lnSpc>
                          <a:spcPct val="150000"/>
                        </a:lnSpc>
                        <a:spcAft>
                          <a:spcPts val="0"/>
                        </a:spcAft>
                      </a:pPr>
                      <a:r>
                        <a:rPr lang="es-EC" sz="900" dirty="0">
                          <a:solidFill>
                            <a:schemeClr val="tx1"/>
                          </a:solidFill>
                          <a:effectLst/>
                        </a:rPr>
                        <a:t>Centro de Alfabetización/(EBA)</a:t>
                      </a:r>
                      <a:endParaRPr lang="es-E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176</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0,44%</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384</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0,92%</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560</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0,69%</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extLst>
                  <a:ext uri="{0D108BD9-81ED-4DB2-BD59-A6C34878D82A}">
                    <a16:rowId xmlns:a16="http://schemas.microsoft.com/office/drawing/2014/main" val="10002"/>
                  </a:ext>
                </a:extLst>
              </a:tr>
              <a:tr h="255267">
                <a:tc>
                  <a:txBody>
                    <a:bodyPr/>
                    <a:lstStyle/>
                    <a:p>
                      <a:pPr indent="144145" algn="l">
                        <a:lnSpc>
                          <a:spcPct val="150000"/>
                        </a:lnSpc>
                        <a:spcAft>
                          <a:spcPts val="0"/>
                        </a:spcAft>
                      </a:pPr>
                      <a:r>
                        <a:rPr lang="es-EC" sz="900" dirty="0">
                          <a:solidFill>
                            <a:schemeClr val="tx1"/>
                          </a:solidFill>
                          <a:effectLst/>
                        </a:rPr>
                        <a:t>Preescolar</a:t>
                      </a:r>
                      <a:endParaRPr lang="es-E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395</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0,99%</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388</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0,93%</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783</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0,96%</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extLst>
                  <a:ext uri="{0D108BD9-81ED-4DB2-BD59-A6C34878D82A}">
                    <a16:rowId xmlns:a16="http://schemas.microsoft.com/office/drawing/2014/main" val="10003"/>
                  </a:ext>
                </a:extLst>
              </a:tr>
              <a:tr h="255267">
                <a:tc>
                  <a:txBody>
                    <a:bodyPr/>
                    <a:lstStyle/>
                    <a:p>
                      <a:pPr indent="144145" algn="l">
                        <a:lnSpc>
                          <a:spcPct val="150000"/>
                        </a:lnSpc>
                        <a:spcAft>
                          <a:spcPts val="0"/>
                        </a:spcAft>
                      </a:pPr>
                      <a:r>
                        <a:rPr lang="es-EC" sz="900">
                          <a:solidFill>
                            <a:schemeClr val="tx1"/>
                          </a:solidFill>
                          <a:effectLst/>
                        </a:rPr>
                        <a:t>Primario</a:t>
                      </a:r>
                      <a:endParaRPr lang="es-ES"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13.205</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33,19%</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12.864</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30,96%</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26.069</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32,05%</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extLst>
                  <a:ext uri="{0D108BD9-81ED-4DB2-BD59-A6C34878D82A}">
                    <a16:rowId xmlns:a16="http://schemas.microsoft.com/office/drawing/2014/main" val="10004"/>
                  </a:ext>
                </a:extLst>
              </a:tr>
              <a:tr h="255267">
                <a:tc>
                  <a:txBody>
                    <a:bodyPr/>
                    <a:lstStyle/>
                    <a:p>
                      <a:pPr indent="144145" algn="l">
                        <a:lnSpc>
                          <a:spcPct val="150000"/>
                        </a:lnSpc>
                        <a:spcAft>
                          <a:spcPts val="0"/>
                        </a:spcAft>
                      </a:pPr>
                      <a:r>
                        <a:rPr lang="es-EC" sz="900" dirty="0">
                          <a:solidFill>
                            <a:schemeClr val="tx1"/>
                          </a:solidFill>
                          <a:effectLst/>
                        </a:rPr>
                        <a:t>Secundario</a:t>
                      </a:r>
                      <a:endParaRPr lang="es-E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8.509</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21,39%</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9.067</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21,82%</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17.576</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21,61%</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extLst>
                  <a:ext uri="{0D108BD9-81ED-4DB2-BD59-A6C34878D82A}">
                    <a16:rowId xmlns:a16="http://schemas.microsoft.com/office/drawing/2014/main" val="10005"/>
                  </a:ext>
                </a:extLst>
              </a:tr>
              <a:tr h="255267">
                <a:tc>
                  <a:txBody>
                    <a:bodyPr/>
                    <a:lstStyle/>
                    <a:p>
                      <a:pPr indent="144145" algn="l">
                        <a:lnSpc>
                          <a:spcPct val="150000"/>
                        </a:lnSpc>
                        <a:spcAft>
                          <a:spcPts val="0"/>
                        </a:spcAft>
                      </a:pPr>
                      <a:r>
                        <a:rPr lang="es-EC" sz="900" dirty="0">
                          <a:solidFill>
                            <a:schemeClr val="tx1"/>
                          </a:solidFill>
                          <a:effectLst/>
                        </a:rPr>
                        <a:t>Educación Básica</a:t>
                      </a:r>
                      <a:endParaRPr lang="es-E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3.992</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10,03%</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4.108</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9,89%</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8.100</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9,96%</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extLst>
                  <a:ext uri="{0D108BD9-81ED-4DB2-BD59-A6C34878D82A}">
                    <a16:rowId xmlns:a16="http://schemas.microsoft.com/office/drawing/2014/main" val="10006"/>
                  </a:ext>
                </a:extLst>
              </a:tr>
              <a:tr h="255267">
                <a:tc>
                  <a:txBody>
                    <a:bodyPr/>
                    <a:lstStyle/>
                    <a:p>
                      <a:pPr indent="144145" algn="l">
                        <a:lnSpc>
                          <a:spcPct val="150000"/>
                        </a:lnSpc>
                        <a:spcAft>
                          <a:spcPts val="0"/>
                        </a:spcAft>
                      </a:pPr>
                      <a:r>
                        <a:rPr lang="es-EC" sz="900" dirty="0">
                          <a:solidFill>
                            <a:schemeClr val="tx1"/>
                          </a:solidFill>
                          <a:effectLst/>
                        </a:rPr>
                        <a:t>Educación Media</a:t>
                      </a:r>
                      <a:endParaRPr lang="es-E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3.144</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7,90%</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2,895</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0,01%</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3.147</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3,87%</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extLst>
                  <a:ext uri="{0D108BD9-81ED-4DB2-BD59-A6C34878D82A}">
                    <a16:rowId xmlns:a16="http://schemas.microsoft.com/office/drawing/2014/main" val="10007"/>
                  </a:ext>
                </a:extLst>
              </a:tr>
              <a:tr h="255267">
                <a:tc>
                  <a:txBody>
                    <a:bodyPr/>
                    <a:lstStyle/>
                    <a:p>
                      <a:pPr indent="144145" algn="l">
                        <a:lnSpc>
                          <a:spcPct val="150000"/>
                        </a:lnSpc>
                        <a:spcAft>
                          <a:spcPts val="0"/>
                        </a:spcAft>
                      </a:pPr>
                      <a:r>
                        <a:rPr lang="es-EC" sz="900" dirty="0">
                          <a:solidFill>
                            <a:schemeClr val="tx1"/>
                          </a:solidFill>
                          <a:effectLst/>
                        </a:rPr>
                        <a:t>Ciclo </a:t>
                      </a:r>
                      <a:r>
                        <a:rPr lang="es-EC" sz="900" dirty="0" err="1">
                          <a:solidFill>
                            <a:schemeClr val="tx1"/>
                          </a:solidFill>
                          <a:effectLst/>
                        </a:rPr>
                        <a:t>Postbachillerato</a:t>
                      </a:r>
                      <a:endParaRPr lang="es-E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337</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0,85%</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338</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0,81%</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675</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0,83%</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extLst>
                  <a:ext uri="{0D108BD9-81ED-4DB2-BD59-A6C34878D82A}">
                    <a16:rowId xmlns:a16="http://schemas.microsoft.com/office/drawing/2014/main" val="10008"/>
                  </a:ext>
                </a:extLst>
              </a:tr>
              <a:tr h="255267">
                <a:tc>
                  <a:txBody>
                    <a:bodyPr/>
                    <a:lstStyle/>
                    <a:p>
                      <a:pPr indent="144145" algn="l">
                        <a:lnSpc>
                          <a:spcPct val="150000"/>
                        </a:lnSpc>
                        <a:spcAft>
                          <a:spcPts val="0"/>
                        </a:spcAft>
                      </a:pPr>
                      <a:r>
                        <a:rPr lang="es-EC" sz="900" dirty="0">
                          <a:solidFill>
                            <a:schemeClr val="tx1"/>
                          </a:solidFill>
                          <a:effectLst/>
                        </a:rPr>
                        <a:t>Superior</a:t>
                      </a:r>
                      <a:endParaRPr lang="es-E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3.966</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9,97%</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4.105</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9,88%</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8.071</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9,92%</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extLst>
                  <a:ext uri="{0D108BD9-81ED-4DB2-BD59-A6C34878D82A}">
                    <a16:rowId xmlns:a16="http://schemas.microsoft.com/office/drawing/2014/main" val="10009"/>
                  </a:ext>
                </a:extLst>
              </a:tr>
              <a:tr h="255267">
                <a:tc>
                  <a:txBody>
                    <a:bodyPr/>
                    <a:lstStyle/>
                    <a:p>
                      <a:pPr indent="144145" algn="l">
                        <a:lnSpc>
                          <a:spcPct val="150000"/>
                        </a:lnSpc>
                        <a:spcAft>
                          <a:spcPts val="0"/>
                        </a:spcAft>
                      </a:pPr>
                      <a:r>
                        <a:rPr lang="es-EC" sz="900" dirty="0">
                          <a:solidFill>
                            <a:schemeClr val="tx1"/>
                          </a:solidFill>
                          <a:effectLst/>
                        </a:rPr>
                        <a:t>Postgrado</a:t>
                      </a:r>
                      <a:endParaRPr lang="es-E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173</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0,43%</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159</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0,38%</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332</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0,41%</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extLst>
                  <a:ext uri="{0D108BD9-81ED-4DB2-BD59-A6C34878D82A}">
                    <a16:rowId xmlns:a16="http://schemas.microsoft.com/office/drawing/2014/main" val="10010"/>
                  </a:ext>
                </a:extLst>
              </a:tr>
              <a:tr h="255267">
                <a:tc>
                  <a:txBody>
                    <a:bodyPr/>
                    <a:lstStyle/>
                    <a:p>
                      <a:pPr indent="144145" algn="l">
                        <a:lnSpc>
                          <a:spcPct val="150000"/>
                        </a:lnSpc>
                        <a:spcAft>
                          <a:spcPts val="0"/>
                        </a:spcAft>
                      </a:pPr>
                      <a:r>
                        <a:rPr lang="es-EC" sz="900" dirty="0">
                          <a:solidFill>
                            <a:schemeClr val="tx1"/>
                          </a:solidFill>
                          <a:effectLst/>
                        </a:rPr>
                        <a:t>Se ignora</a:t>
                      </a:r>
                      <a:endParaRPr lang="es-E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573</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1,44%</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667</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1,61%</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1.240</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1,52%</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extLst>
                  <a:ext uri="{0D108BD9-81ED-4DB2-BD59-A6C34878D82A}">
                    <a16:rowId xmlns:a16="http://schemas.microsoft.com/office/drawing/2014/main" val="10011"/>
                  </a:ext>
                </a:extLst>
              </a:tr>
              <a:tr h="255267">
                <a:tc>
                  <a:txBody>
                    <a:bodyPr/>
                    <a:lstStyle/>
                    <a:p>
                      <a:pPr indent="144145" algn="l">
                        <a:lnSpc>
                          <a:spcPct val="150000"/>
                        </a:lnSpc>
                        <a:spcAft>
                          <a:spcPts val="0"/>
                        </a:spcAft>
                      </a:pPr>
                      <a:r>
                        <a:rPr lang="es-EC" sz="900" dirty="0">
                          <a:solidFill>
                            <a:schemeClr val="tx1"/>
                          </a:solidFill>
                          <a:effectLst/>
                        </a:rPr>
                        <a:t>Total</a:t>
                      </a:r>
                      <a:endParaRPr lang="es-E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35.645</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89,60%</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37.488</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90,22%</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a:effectLst/>
                        </a:rPr>
                        <a:t>73.133</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tc>
                  <a:txBody>
                    <a:bodyPr/>
                    <a:lstStyle/>
                    <a:p>
                      <a:pPr indent="144145" algn="r">
                        <a:lnSpc>
                          <a:spcPct val="150000"/>
                        </a:lnSpc>
                        <a:spcAft>
                          <a:spcPts val="0"/>
                        </a:spcAft>
                      </a:pPr>
                      <a:r>
                        <a:rPr lang="es-EC" sz="900" dirty="0">
                          <a:effectLst/>
                        </a:rPr>
                        <a:t>89,92%</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039" marR="62039" marT="0" marB="0" anchor="ctr"/>
                </a:tc>
                <a:extLst>
                  <a:ext uri="{0D108BD9-81ED-4DB2-BD59-A6C34878D82A}">
                    <a16:rowId xmlns:a16="http://schemas.microsoft.com/office/drawing/2014/main" val="10012"/>
                  </a:ext>
                </a:extLst>
              </a:tr>
            </a:tbl>
          </a:graphicData>
        </a:graphic>
      </p:graphicFrame>
      <p:sp>
        <p:nvSpPr>
          <p:cNvPr id="6" name="Rectangle 1">
            <a:extLst>
              <a:ext uri="{FF2B5EF4-FFF2-40B4-BE49-F238E27FC236}">
                <a16:creationId xmlns:a16="http://schemas.microsoft.com/office/drawing/2014/main" id="{D0598039-EF13-46EE-9FCC-3F0D8B547A34}"/>
              </a:ext>
            </a:extLst>
          </p:cNvPr>
          <p:cNvSpPr>
            <a:spLocks noChangeArrowheads="1"/>
          </p:cNvSpPr>
          <p:nvPr/>
        </p:nvSpPr>
        <p:spPr bwMode="auto">
          <a:xfrm>
            <a:off x="407368" y="1095127"/>
            <a:ext cx="46805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444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44463" algn="l" defTabSz="914400" rtl="0" eaLnBrk="0" fontAlgn="base" latinLnBrk="0" hangingPunct="0">
              <a:lnSpc>
                <a:spcPct val="100000"/>
              </a:lnSpc>
              <a:spcBef>
                <a:spcPct val="0"/>
              </a:spcBef>
              <a:spcAft>
                <a:spcPct val="0"/>
              </a:spcAft>
              <a:buClrTx/>
              <a:buSzTx/>
              <a:buFontTx/>
              <a:buNone/>
              <a:tabLst/>
              <a:defRPr/>
            </a:pPr>
            <a:r>
              <a:rPr kumimoji="0" lang="es-EC" altLang="es-419"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t>
            </a:r>
            <a:r>
              <a:rPr kumimoji="0" lang="es-EC" altLang="es-419" sz="1200" b="1" i="0" u="none" strike="noStrike" kern="1200" cap="none" spc="0" normalizeH="0" baseline="0" noProof="0" dirty="0" bmk="">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abla </a:t>
            </a:r>
            <a: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8</a:t>
            </a:r>
            <a:b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s-ES" altLang="es-419" sz="1200" b="0" i="1"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Nivel de instrucción educativa del Cantón Mejía</a:t>
            </a:r>
            <a:endParaRPr kumimoji="0" lang="es-EC" altLang="es-419"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Rectángulo 13"/>
          <p:cNvSpPr/>
          <p:nvPr/>
        </p:nvSpPr>
        <p:spPr>
          <a:xfrm>
            <a:off x="7968208" y="3645024"/>
            <a:ext cx="4032448" cy="288032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prstClr val="black"/>
                </a:solidFill>
                <a:effectLst/>
                <a:uLnTx/>
                <a:uFillTx/>
                <a:latin typeface="Century Schoolbook"/>
                <a:ea typeface="Calibri" panose="020F0502020204030204" pitchFamily="34" charset="0"/>
                <a:cs typeface="Times New Roman" panose="02020603050405020304" pitchFamily="18" charset="0"/>
              </a:rPr>
              <a:t>En el cantón Mejía el acceso a la educación es proporcionado principalmente por el estado (75,63%) seguido por los establecimientos particulares (22,36%); los municipales (1,13%) y </a:t>
            </a:r>
            <a:r>
              <a:rPr kumimoji="0" lang="es-ES" sz="1300" b="0" i="0" u="none" strike="noStrike" kern="1200" cap="none" spc="0" normalizeH="0" baseline="0" noProof="0" dirty="0" err="1">
                <a:ln>
                  <a:noFill/>
                </a:ln>
                <a:solidFill>
                  <a:prstClr val="black"/>
                </a:solidFill>
                <a:effectLst/>
                <a:uLnTx/>
                <a:uFillTx/>
                <a:latin typeface="Century Schoolbook"/>
                <a:ea typeface="Calibri" panose="020F0502020204030204" pitchFamily="34" charset="0"/>
                <a:cs typeface="Times New Roman" panose="02020603050405020304" pitchFamily="18" charset="0"/>
              </a:rPr>
              <a:t>fiscomisionales</a:t>
            </a:r>
            <a:r>
              <a:rPr kumimoji="0" lang="es-ES" sz="1300" b="0" i="0" u="none" strike="noStrike" kern="1200" cap="none" spc="0" normalizeH="0" baseline="0" noProof="0" dirty="0">
                <a:ln>
                  <a:noFill/>
                </a:ln>
                <a:solidFill>
                  <a:prstClr val="black"/>
                </a:solidFill>
                <a:effectLst/>
                <a:uLnTx/>
                <a:uFillTx/>
                <a:latin typeface="Century Schoolbook"/>
                <a:ea typeface="Calibri" panose="020F0502020204030204" pitchFamily="34" charset="0"/>
                <a:cs typeface="Times New Roman" panose="02020603050405020304" pitchFamily="18" charset="0"/>
              </a:rPr>
              <a:t> (0,87%). Por otro lado; el 40,60% de las personas de 15 a 64 años cursaron hasta un nivel de educación secundaria; el 34,95% hasta un nivel de educación primaria y solo el 15,76% cursaron por un nivel superior.</a:t>
            </a:r>
            <a:endParaRPr kumimoji="0" lang="es-ES" sz="1300" b="0" i="0" u="none" strike="noStrike" kern="1200" cap="none" spc="0" normalizeH="0" baseline="0" noProof="0" dirty="0">
              <a:ln>
                <a:noFill/>
              </a:ln>
              <a:solidFill>
                <a:prstClr val="black"/>
              </a:solidFill>
              <a:effectLst/>
              <a:uLnTx/>
              <a:uFillTx/>
              <a:latin typeface="Century Schoolbook"/>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ES" sz="13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5" name="Rectángulo 14">
            <a:extLst>
              <a:ext uri="{FF2B5EF4-FFF2-40B4-BE49-F238E27FC236}">
                <a16:creationId xmlns:a16="http://schemas.microsoft.com/office/drawing/2014/main" id="{5E7FD16B-3177-466A-A5B9-D7BE7A30B790}"/>
              </a:ext>
            </a:extLst>
          </p:cNvPr>
          <p:cNvSpPr/>
          <p:nvPr/>
        </p:nvSpPr>
        <p:spPr>
          <a:xfrm>
            <a:off x="623392" y="5445224"/>
            <a:ext cx="2224007" cy="253916"/>
          </a:xfrm>
          <a:prstGeom prst="rect">
            <a:avLst/>
          </a:prstGeom>
        </p:spPr>
        <p:txBody>
          <a:bodyPr wrap="none">
            <a:spAutoFit/>
          </a:bodyPr>
          <a:lstStyle/>
          <a:p>
            <a:pPr marL="0" marR="0" lvl="0" indent="144463" algn="l" defTabSz="914400" rtl="0" eaLnBrk="0" fontAlgn="base" latinLnBrk="0" hangingPunct="0">
              <a:lnSpc>
                <a:spcPct val="100000"/>
              </a:lnSpc>
              <a:spcBef>
                <a:spcPct val="0"/>
              </a:spcBef>
              <a:spcAft>
                <a:spcPct val="0"/>
              </a:spcAft>
              <a:buClrTx/>
              <a:buSzTx/>
              <a:buFontTx/>
              <a:buNone/>
              <a:tabLst/>
              <a:defRPr/>
            </a:pPr>
            <a:r>
              <a:rPr kumimoji="0" lang="es-EC" altLang="es-419" sz="105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Fuente: Adaptado de (INEC, 2010)</a:t>
            </a:r>
            <a:endParaRPr kumimoji="0" lang="es-EC" altLang="es-419"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056954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2"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A85B534-C410-4572-95A0-2D0613AF4124}"/>
              </a:ext>
            </a:extLst>
          </p:cNvPr>
          <p:cNvSpPr/>
          <p:nvPr/>
        </p:nvSpPr>
        <p:spPr>
          <a:xfrm>
            <a:off x="756084" y="3501008"/>
            <a:ext cx="4475820" cy="4616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Figura 29 </a:t>
            </a:r>
            <a:r>
              <a:rPr kumimoji="0" lang="es-EC"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Tasa de Analfabetismo </a:t>
            </a:r>
            <a:r>
              <a:rPr kumimoji="0" lang="es-EC" sz="12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Intercensal</a:t>
            </a:r>
            <a:r>
              <a:rPr kumimoji="0" lang="es-EC"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2001 - 2010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C"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Fuente: (SNI, 2014)</a:t>
            </a:r>
          </a:p>
        </p:txBody>
      </p:sp>
      <p:sp>
        <p:nvSpPr>
          <p:cNvPr id="4" name="CuadroTexto 3">
            <a:extLst>
              <a:ext uri="{FF2B5EF4-FFF2-40B4-BE49-F238E27FC236}">
                <a16:creationId xmlns:a16="http://schemas.microsoft.com/office/drawing/2014/main" id="{F548FF75-05BF-4037-A3A4-947AA69143C1}"/>
              </a:ext>
            </a:extLst>
          </p:cNvPr>
          <p:cNvSpPr txBox="1"/>
          <p:nvPr/>
        </p:nvSpPr>
        <p:spPr>
          <a:xfrm>
            <a:off x="1991544" y="260648"/>
            <a:ext cx="7992888"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Broadway"/>
                <a:ea typeface="+mn-ea"/>
                <a:cs typeface="+mn-cs"/>
              </a:rPr>
              <a:t>INDICADORES SOCIALES DEL CANTÓN MEJÍA</a:t>
            </a:r>
            <a:endParaRPr kumimoji="0" lang="es-419" sz="2000" b="0" i="0" u="none" strike="noStrike" kern="1200" cap="none" spc="0" normalizeH="0" baseline="0" noProof="0" dirty="0">
              <a:ln>
                <a:noFill/>
              </a:ln>
              <a:solidFill>
                <a:prstClr val="black"/>
              </a:solidFill>
              <a:effectLst/>
              <a:uLnTx/>
              <a:uFillTx/>
              <a:latin typeface="Broadway"/>
              <a:ea typeface="+mn-ea"/>
              <a:cs typeface="+mn-cs"/>
            </a:endParaRPr>
          </a:p>
        </p:txBody>
      </p:sp>
      <p:sp>
        <p:nvSpPr>
          <p:cNvPr id="5" name="CuadroTexto 4">
            <a:extLst>
              <a:ext uri="{FF2B5EF4-FFF2-40B4-BE49-F238E27FC236}">
                <a16:creationId xmlns:a16="http://schemas.microsoft.com/office/drawing/2014/main" id="{75F85E97-E530-4CBC-8524-7C0ABF8D21DA}"/>
              </a:ext>
            </a:extLst>
          </p:cNvPr>
          <p:cNvSpPr txBox="1"/>
          <p:nvPr/>
        </p:nvSpPr>
        <p:spPr>
          <a:xfrm>
            <a:off x="621843" y="827606"/>
            <a:ext cx="2564841" cy="36933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1" i="0" u="none" strike="noStrike" kern="1200" cap="none" spc="0" normalizeH="0" baseline="0" noProof="0" dirty="0">
                <a:ln>
                  <a:noFill/>
                </a:ln>
                <a:solidFill>
                  <a:prstClr val="black"/>
                </a:solidFill>
                <a:effectLst/>
                <a:uLnTx/>
                <a:uFillTx/>
                <a:latin typeface="Century Schoolbook"/>
                <a:ea typeface="+mn-ea"/>
                <a:cs typeface="+mn-cs"/>
              </a:rPr>
              <a:t>Educación</a:t>
            </a:r>
            <a:endParaRPr kumimoji="0" lang="es-419" sz="1800" b="1" i="0" u="none" strike="noStrike" kern="1200" cap="none" spc="0" normalizeH="0" baseline="0" noProof="0" dirty="0">
              <a:ln>
                <a:noFill/>
              </a:ln>
              <a:solidFill>
                <a:prstClr val="black"/>
              </a:solidFill>
              <a:effectLst/>
              <a:uLnTx/>
              <a:uFillTx/>
              <a:latin typeface="Century Schoolbook"/>
              <a:ea typeface="+mn-ea"/>
              <a:cs typeface="+mn-cs"/>
            </a:endParaRPr>
          </a:p>
        </p:txBody>
      </p:sp>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767408" y="1255018"/>
            <a:ext cx="4464496" cy="2245990"/>
          </a:xfrm>
          <a:prstGeom prst="rect">
            <a:avLst/>
          </a:prstGeom>
          <a:noFill/>
          <a:ln>
            <a:solidFill>
              <a:schemeClr val="bg2">
                <a:lumMod val="75000"/>
              </a:schemeClr>
            </a:solidFill>
          </a:ln>
        </p:spPr>
      </p:pic>
      <p:sp>
        <p:nvSpPr>
          <p:cNvPr id="8" name="Cuadro de texto 35"/>
          <p:cNvSpPr txBox="1"/>
          <p:nvPr/>
        </p:nvSpPr>
        <p:spPr>
          <a:xfrm>
            <a:off x="767408" y="1256184"/>
            <a:ext cx="1533525" cy="228600"/>
          </a:xfrm>
          <a:prstGeom prst="rect">
            <a:avLst/>
          </a:prstGeom>
          <a:solidFill>
            <a:schemeClr val="lt1"/>
          </a:solidFill>
          <a:ln w="6350">
            <a:solidFill>
              <a:schemeClr val="bg2">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144145" algn="just" defTabSz="457200" rtl="0" eaLnBrk="1" fontAlgn="auto" latinLnBrk="0" hangingPunct="1">
              <a:lnSpc>
                <a:spcPct val="150000"/>
              </a:lnSpc>
              <a:spcBef>
                <a:spcPts val="0"/>
              </a:spcBef>
              <a:spcAft>
                <a:spcPts val="0"/>
              </a:spcAft>
              <a:buClrTx/>
              <a:buSzTx/>
              <a:buFontTx/>
              <a:buNone/>
              <a:tabLst/>
              <a:defRPr/>
            </a:pPr>
            <a:r>
              <a:rPr kumimoji="0" lang="es-EC" sz="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Población de 15 años y más</a:t>
            </a:r>
            <a:endParaRPr kumimoji="0" lang="es-E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ángulo: esquinas diagonales redondeadas 19">
            <a:extLst>
              <a:ext uri="{FF2B5EF4-FFF2-40B4-BE49-F238E27FC236}">
                <a16:creationId xmlns:a16="http://schemas.microsoft.com/office/drawing/2014/main" id="{D4CE1BC5-DF63-4966-9BDB-9562A7D42151}"/>
              </a:ext>
            </a:extLst>
          </p:cNvPr>
          <p:cNvSpPr/>
          <p:nvPr/>
        </p:nvSpPr>
        <p:spPr>
          <a:xfrm>
            <a:off x="5800377" y="1249651"/>
            <a:ext cx="5211996" cy="2009061"/>
          </a:xfrm>
          <a:prstGeom prst="round2Diag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defRPr/>
            </a:pPr>
            <a:r>
              <a:rPr kumimoji="0" lang="es-E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El Índice de analfabetismo en mayores o iguales de 15 años es del 7,02%; lo que se refleja en que 91, 82% sabe leer y escribir. Segregando el analfabetismo en mujeres es del 9,6% y en hombres es del 4,2%. </a:t>
            </a:r>
          </a:p>
          <a:p>
            <a:pPr lvl="0" algn="just">
              <a:defRPr/>
            </a:pPr>
            <a:endParaRPr lang="es-ES" sz="1600" dirty="0">
              <a:solidFill>
                <a:prstClr val="black"/>
              </a:solidFill>
              <a:latin typeface="Times New Roman" panose="02020603050405020304" pitchFamily="18" charset="0"/>
            </a:endParaRPr>
          </a:p>
          <a:p>
            <a:pPr lvl="0" algn="just">
              <a:defRPr/>
            </a:pPr>
            <a:r>
              <a:rPr lang="es-ES" sz="1600" dirty="0">
                <a:solidFill>
                  <a:prstClr val="black"/>
                </a:solidFill>
              </a:rPr>
              <a:t>El índice de analfabetismo en el cantón Mejía ha disminuido 2,6 puntos porcentuales.</a:t>
            </a:r>
            <a:endParaRPr kumimoji="0" lang="es-419"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Rectángulo: esquinas diagonales redondeadas 19">
            <a:extLst>
              <a:ext uri="{FF2B5EF4-FFF2-40B4-BE49-F238E27FC236}">
                <a16:creationId xmlns:a16="http://schemas.microsoft.com/office/drawing/2014/main" id="{D4CE1BC5-DF63-4966-9BDB-9562A7D42151}"/>
              </a:ext>
            </a:extLst>
          </p:cNvPr>
          <p:cNvSpPr/>
          <p:nvPr/>
        </p:nvSpPr>
        <p:spPr>
          <a:xfrm>
            <a:off x="621843" y="4298666"/>
            <a:ext cx="5211996" cy="919401"/>
          </a:xfrm>
          <a:prstGeom prst="round2Diag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just" defTabSz="457200" rtl="0" eaLnBrk="1" fontAlgn="auto" latinLnBrk="0" hangingPunct="1">
              <a:lnSpc>
                <a:spcPct val="100000"/>
              </a:lnSpc>
              <a:spcBef>
                <a:spcPts val="240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Century Schoolbook"/>
                <a:ea typeface="+mn-ea"/>
                <a:cs typeface="+mn-cs"/>
              </a:rPr>
              <a:t>Mientras que el promedio de años escolaridad aumentó 1,4 años, siendo de 8.6 años para las mujeres y 9.4 años para los hombres.</a:t>
            </a:r>
            <a:endParaRPr kumimoji="0" lang="es-419" sz="1600" b="0" i="0" u="none" strike="noStrike" kern="1200" cap="none" spc="0" normalizeH="0" baseline="0" noProof="0" dirty="0">
              <a:ln>
                <a:noFill/>
              </a:ln>
              <a:solidFill>
                <a:prstClr val="black"/>
              </a:solidFill>
              <a:effectLst/>
              <a:uLnTx/>
              <a:uFillTx/>
              <a:latin typeface="Century Schoolbook"/>
              <a:ea typeface="+mn-ea"/>
              <a:cs typeface="+mn-cs"/>
            </a:endParaRPr>
          </a:p>
        </p:txBody>
      </p:sp>
      <p:pic>
        <p:nvPicPr>
          <p:cNvPr id="12" name="Imagen 11" descr="Recorte de pantalla"/>
          <p:cNvPicPr/>
          <p:nvPr/>
        </p:nvPicPr>
        <p:blipFill>
          <a:blip r:embed="rId5">
            <a:extLst>
              <a:ext uri="{28A0092B-C50C-407E-A947-70E740481C1C}">
                <a14:useLocalDpi xmlns:a14="http://schemas.microsoft.com/office/drawing/2010/main" val="0"/>
              </a:ext>
            </a:extLst>
          </a:blip>
          <a:stretch>
            <a:fillRect/>
          </a:stretch>
        </p:blipFill>
        <p:spPr>
          <a:xfrm>
            <a:off x="6312024" y="3789040"/>
            <a:ext cx="4700349" cy="2415650"/>
          </a:xfrm>
          <a:prstGeom prst="rect">
            <a:avLst/>
          </a:prstGeom>
          <a:ln>
            <a:solidFill>
              <a:schemeClr val="bg2">
                <a:lumMod val="75000"/>
              </a:schemeClr>
            </a:solidFill>
          </a:ln>
        </p:spPr>
      </p:pic>
      <p:sp>
        <p:nvSpPr>
          <p:cNvPr id="13" name="Rectángulo 12">
            <a:extLst>
              <a:ext uri="{FF2B5EF4-FFF2-40B4-BE49-F238E27FC236}">
                <a16:creationId xmlns:a16="http://schemas.microsoft.com/office/drawing/2014/main" id="{6A85B534-C410-4572-95A0-2D0613AF4124}"/>
              </a:ext>
            </a:extLst>
          </p:cNvPr>
          <p:cNvSpPr/>
          <p:nvPr/>
        </p:nvSpPr>
        <p:spPr>
          <a:xfrm>
            <a:off x="6300700" y="6351711"/>
            <a:ext cx="4475820" cy="4616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Figura 30 </a:t>
            </a:r>
            <a:r>
              <a:rPr kumimoji="0" lang="es-ES"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Escolaridad </a:t>
            </a:r>
            <a:r>
              <a:rPr kumimoji="0" lang="es-ES" sz="12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Intercensal</a:t>
            </a:r>
            <a:r>
              <a:rPr kumimoji="0" lang="es-ES"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2001 - 2010 del Cantón Mejía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Fuente: (SNI, 2014)</a:t>
            </a:r>
          </a:p>
        </p:txBody>
      </p:sp>
      <p:sp>
        <p:nvSpPr>
          <p:cNvPr id="14" name="Cuadro de texto 38"/>
          <p:cNvSpPr txBox="1"/>
          <p:nvPr/>
        </p:nvSpPr>
        <p:spPr>
          <a:xfrm>
            <a:off x="6312024" y="3789040"/>
            <a:ext cx="1533525" cy="228600"/>
          </a:xfrm>
          <a:prstGeom prst="rect">
            <a:avLst/>
          </a:prstGeom>
          <a:solidFill>
            <a:schemeClr val="lt1"/>
          </a:solidFill>
          <a:ln w="6350">
            <a:solidFill>
              <a:schemeClr val="bg2">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144145" algn="just" defTabSz="457200" rtl="0" eaLnBrk="1" fontAlgn="auto" latinLnBrk="0" hangingPunct="1">
              <a:lnSpc>
                <a:spcPct val="150000"/>
              </a:lnSpc>
              <a:spcBef>
                <a:spcPts val="0"/>
              </a:spcBef>
              <a:spcAft>
                <a:spcPts val="0"/>
              </a:spcAft>
              <a:buClrTx/>
              <a:buSzTx/>
              <a:buFontTx/>
              <a:buNone/>
              <a:tabLst/>
              <a:defRPr/>
            </a:pPr>
            <a:r>
              <a:rPr kumimoji="0" lang="es-EC" sz="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Población de 24 años y más</a:t>
            </a:r>
            <a:endParaRPr kumimoji="0" lang="es-E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31365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2"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548FF75-05BF-4037-A3A4-947AA69143C1}"/>
              </a:ext>
            </a:extLst>
          </p:cNvPr>
          <p:cNvSpPr txBox="1"/>
          <p:nvPr/>
        </p:nvSpPr>
        <p:spPr>
          <a:xfrm>
            <a:off x="1991544" y="260648"/>
            <a:ext cx="7992888"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Broadway"/>
                <a:ea typeface="+mn-ea"/>
                <a:cs typeface="+mn-cs"/>
              </a:rPr>
              <a:t>INDICADORES SOCIALES DEL CANTÓN MEJÍA</a:t>
            </a:r>
            <a:endParaRPr kumimoji="0" lang="es-419" sz="2000" b="0" i="0" u="none" strike="noStrike" kern="1200" cap="none" spc="0" normalizeH="0" baseline="0" noProof="0" dirty="0">
              <a:ln>
                <a:noFill/>
              </a:ln>
              <a:solidFill>
                <a:prstClr val="black"/>
              </a:solidFill>
              <a:effectLst/>
              <a:uLnTx/>
              <a:uFillTx/>
              <a:latin typeface="Broadway"/>
              <a:ea typeface="+mn-ea"/>
              <a:cs typeface="+mn-cs"/>
            </a:endParaRPr>
          </a:p>
        </p:txBody>
      </p:sp>
      <p:sp>
        <p:nvSpPr>
          <p:cNvPr id="4" name="CuadroTexto 3">
            <a:extLst>
              <a:ext uri="{FF2B5EF4-FFF2-40B4-BE49-F238E27FC236}">
                <a16:creationId xmlns:a16="http://schemas.microsoft.com/office/drawing/2014/main" id="{75F85E97-E530-4CBC-8524-7C0ABF8D21DA}"/>
              </a:ext>
            </a:extLst>
          </p:cNvPr>
          <p:cNvSpPr txBox="1"/>
          <p:nvPr/>
        </p:nvSpPr>
        <p:spPr>
          <a:xfrm>
            <a:off x="621843" y="827606"/>
            <a:ext cx="3025885" cy="36933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1" i="0" u="none" strike="noStrike" kern="1200" cap="none" spc="0" normalizeH="0" baseline="0" noProof="0" dirty="0">
                <a:ln>
                  <a:noFill/>
                </a:ln>
                <a:solidFill>
                  <a:prstClr val="black"/>
                </a:solidFill>
                <a:effectLst/>
                <a:uLnTx/>
                <a:uFillTx/>
                <a:latin typeface="Century Schoolbook"/>
                <a:ea typeface="+mn-ea"/>
                <a:cs typeface="+mn-cs"/>
              </a:rPr>
              <a:t>Empleo y desempleo</a:t>
            </a:r>
            <a:endParaRPr kumimoji="0" lang="es-419" sz="1800" b="1" i="0" u="none" strike="noStrike" kern="1200" cap="none" spc="0" normalizeH="0" baseline="0" noProof="0" dirty="0">
              <a:ln>
                <a:noFill/>
              </a:ln>
              <a:solidFill>
                <a:prstClr val="black"/>
              </a:solidFill>
              <a:effectLst/>
              <a:uLnTx/>
              <a:uFillTx/>
              <a:latin typeface="Century Schoolbook"/>
              <a:ea typeface="+mn-ea"/>
              <a:cs typeface="+mn-cs"/>
            </a:endParaRPr>
          </a:p>
        </p:txBody>
      </p:sp>
      <p:graphicFrame>
        <p:nvGraphicFramePr>
          <p:cNvPr id="5" name="Gráfico 4"/>
          <p:cNvGraphicFramePr/>
          <p:nvPr>
            <p:extLst/>
          </p:nvPr>
        </p:nvGraphicFramePr>
        <p:xfrm>
          <a:off x="767408" y="1196937"/>
          <a:ext cx="5760640" cy="3282565"/>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ángulo 5">
            <a:extLst>
              <a:ext uri="{FF2B5EF4-FFF2-40B4-BE49-F238E27FC236}">
                <a16:creationId xmlns:a16="http://schemas.microsoft.com/office/drawing/2014/main" id="{6A85B534-C410-4572-95A0-2D0613AF4124}"/>
              </a:ext>
            </a:extLst>
          </p:cNvPr>
          <p:cNvSpPr/>
          <p:nvPr/>
        </p:nvSpPr>
        <p:spPr>
          <a:xfrm>
            <a:off x="756084" y="4479503"/>
            <a:ext cx="4475820"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Figura 31 </a:t>
            </a:r>
            <a:r>
              <a:rPr kumimoji="0" lang="es-ES"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Población ocupada por rama de actividad</a:t>
            </a:r>
            <a:r>
              <a:rPr kumimoji="0" lang="es-EC"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Fuente: (SNI, 2014)</a:t>
            </a:r>
          </a:p>
        </p:txBody>
      </p:sp>
      <p:sp>
        <p:nvSpPr>
          <p:cNvPr id="7" name="Rectángulo: esquinas diagonales cortadas 10">
            <a:extLst>
              <a:ext uri="{FF2B5EF4-FFF2-40B4-BE49-F238E27FC236}">
                <a16:creationId xmlns:a16="http://schemas.microsoft.com/office/drawing/2014/main" id="{D526D209-861D-4CAE-982B-D59C17F64519}"/>
              </a:ext>
            </a:extLst>
          </p:cNvPr>
          <p:cNvSpPr/>
          <p:nvPr/>
        </p:nvSpPr>
        <p:spPr>
          <a:xfrm>
            <a:off x="6744072" y="1268760"/>
            <a:ext cx="4464496" cy="4305690"/>
          </a:xfrm>
          <a:prstGeom prst="snip2DiagRect">
            <a:avLst/>
          </a:prstGeom>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Según el Censo Nacional de Población y Vivienda 2010 en el cantón Mejía 39.090 habitantes formaban parte de la Población Económicamente Activa (PEA), la cual representaba el 48.06% de la población total del cantón. En ese año la tasa de desempleo se ubicaba en 5,32%. La población activa en el área urbana es del 58,05% y en el área rural es del 55,39%, de la cual a sí mismo el área urbana concentra el 96,41% de habitantes ocupados y el área rural el 96,29%. </a:t>
            </a:r>
            <a:endParaRPr kumimoji="0" lang="es-419"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8" name="Rectángulo: esquinas diagonales redondeadas 9">
            <a:extLst>
              <a:ext uri="{FF2B5EF4-FFF2-40B4-BE49-F238E27FC236}">
                <a16:creationId xmlns:a16="http://schemas.microsoft.com/office/drawing/2014/main" id="{BD0EEBD4-120E-4A7A-9B90-2E14D8FB5173}"/>
              </a:ext>
            </a:extLst>
          </p:cNvPr>
          <p:cNvSpPr/>
          <p:nvPr/>
        </p:nvSpPr>
        <p:spPr>
          <a:xfrm>
            <a:off x="800636" y="4993010"/>
            <a:ext cx="5511388" cy="1532334"/>
          </a:xfrm>
          <a:prstGeom prst="round2DiagRect">
            <a:avLst/>
          </a:prstGeom>
          <a:scene3d>
            <a:camera prst="orthographicFront"/>
            <a:lightRig rig="threePt" dir="t"/>
          </a:scene3d>
          <a:sp3d>
            <a:bevelT w="139700" h="139700" prst="divot"/>
          </a:sp3d>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En lo que se refiere a actividades productivas, la ganadería, agricultura, pesca y silvicultura abarca el mayor porcentaje de ocupación con el 23,6%; seguido por el comercio al por menor y mayor con el 16,7%; mientras que la industria manufacturera es el tercer rubro con 15,7%. </a:t>
            </a:r>
            <a:endParaRPr kumimoji="0" lang="es-419" sz="1400" b="0" i="0" u="none" strike="noStrike" kern="1200" cap="none" spc="0" normalizeH="0" baseline="0" noProof="0" dirty="0">
              <a:ln>
                <a:noFill/>
              </a:ln>
              <a:solidFill>
                <a:prstClr val="black"/>
              </a:solidFill>
              <a:effectLst/>
              <a:uLnTx/>
              <a:uFillTx/>
              <a:latin typeface="Century Schoolbook"/>
              <a:ea typeface="+mn-ea"/>
              <a:cs typeface="+mn-cs"/>
            </a:endParaRPr>
          </a:p>
        </p:txBody>
      </p:sp>
    </p:spTree>
    <p:extLst>
      <p:ext uri="{BB962C8B-B14F-4D97-AF65-F5344CB8AC3E}">
        <p14:creationId xmlns:p14="http://schemas.microsoft.com/office/powerpoint/2010/main" val="30852703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1030"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16996" y="926764"/>
            <a:ext cx="5302203" cy="4794545"/>
          </a:xfrm>
          <a:prstGeom prst="rect">
            <a:avLst/>
          </a:prstGeom>
          <a:noFill/>
          <a:extLst>
            <a:ext uri="{909E8E84-426E-40DD-AFC4-6F175D3DCCD1}">
              <a14:hiddenFill xmlns:a14="http://schemas.microsoft.com/office/drawing/2010/main">
                <a:solidFill>
                  <a:srgbClr val="FFFFFF"/>
                </a:solidFill>
              </a14:hiddenFill>
            </a:ext>
          </a:extLst>
        </p:spPr>
      </p:pic>
      <p:sp>
        <p:nvSpPr>
          <p:cNvPr id="4" name="Bocadillo: ovalado 3">
            <a:extLst>
              <a:ext uri="{FF2B5EF4-FFF2-40B4-BE49-F238E27FC236}">
                <a16:creationId xmlns:a16="http://schemas.microsoft.com/office/drawing/2014/main" id="{5430F4B6-6CD3-4062-80E0-ABC1CACE910B}"/>
              </a:ext>
            </a:extLst>
          </p:cNvPr>
          <p:cNvSpPr/>
          <p:nvPr/>
        </p:nvSpPr>
        <p:spPr>
          <a:xfrm rot="159802">
            <a:off x="5396664" y="1327111"/>
            <a:ext cx="1296144" cy="1152128"/>
          </a:xfrm>
          <a:prstGeom prst="wedgeEllipseCallout">
            <a:avLst>
              <a:gd name="adj1" fmla="val 766"/>
              <a:gd name="adj2" fmla="val 65196"/>
            </a:avLst>
          </a:prstGeom>
          <a:blipFill dpi="0"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dirty="0"/>
          </a:p>
        </p:txBody>
      </p:sp>
      <p:sp>
        <p:nvSpPr>
          <p:cNvPr id="8" name="Bocadillo: ovalado 7">
            <a:extLst>
              <a:ext uri="{FF2B5EF4-FFF2-40B4-BE49-F238E27FC236}">
                <a16:creationId xmlns:a16="http://schemas.microsoft.com/office/drawing/2014/main" id="{100C0661-591C-4DD4-94DE-DA0B96D478BE}"/>
              </a:ext>
            </a:extLst>
          </p:cNvPr>
          <p:cNvSpPr/>
          <p:nvPr/>
        </p:nvSpPr>
        <p:spPr>
          <a:xfrm rot="360089">
            <a:off x="7407967" y="2687088"/>
            <a:ext cx="1296144" cy="1152128"/>
          </a:xfrm>
          <a:prstGeom prst="wedgeEllipseCallout">
            <a:avLst>
              <a:gd name="adj1" fmla="val -52979"/>
              <a:gd name="adj2" fmla="val 19430"/>
            </a:avLst>
          </a:prstGeom>
          <a:blipFill dpi="0"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a:fillRect/>
            </a:stretch>
          </a:blip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419"/>
          </a:p>
        </p:txBody>
      </p:sp>
      <p:sp>
        <p:nvSpPr>
          <p:cNvPr id="11" name="Bocadillo: ovalado 10">
            <a:extLst>
              <a:ext uri="{FF2B5EF4-FFF2-40B4-BE49-F238E27FC236}">
                <a16:creationId xmlns:a16="http://schemas.microsoft.com/office/drawing/2014/main" id="{53DA5466-CEE6-4A47-844D-F48A03DE5697}"/>
              </a:ext>
            </a:extLst>
          </p:cNvPr>
          <p:cNvSpPr/>
          <p:nvPr/>
        </p:nvSpPr>
        <p:spPr>
          <a:xfrm rot="11031016" flipH="1" flipV="1">
            <a:off x="6361282" y="4257000"/>
            <a:ext cx="1296144" cy="1152128"/>
          </a:xfrm>
          <a:prstGeom prst="wedgeEllipseCallout">
            <a:avLst>
              <a:gd name="adj1" fmla="val -29502"/>
              <a:gd name="adj2" fmla="val -62838"/>
            </a:avLst>
          </a:prstGeom>
          <a:blipFill dpi="0"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a:stretch>
              <a:fillRect/>
            </a:stretch>
          </a:blipFill>
          <a:ln w="381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419"/>
          </a:p>
        </p:txBody>
      </p:sp>
      <p:sp>
        <p:nvSpPr>
          <p:cNvPr id="12" name="Bocadillo: ovalado 11">
            <a:extLst>
              <a:ext uri="{FF2B5EF4-FFF2-40B4-BE49-F238E27FC236}">
                <a16:creationId xmlns:a16="http://schemas.microsoft.com/office/drawing/2014/main" id="{566978C9-E8A6-436E-8080-AAD497ACDC2C}"/>
              </a:ext>
            </a:extLst>
          </p:cNvPr>
          <p:cNvSpPr/>
          <p:nvPr/>
        </p:nvSpPr>
        <p:spPr>
          <a:xfrm>
            <a:off x="3401439" y="2710761"/>
            <a:ext cx="1296144" cy="1152128"/>
          </a:xfrm>
          <a:prstGeom prst="wedgeEllipseCallout">
            <a:avLst>
              <a:gd name="adj1" fmla="val 55244"/>
              <a:gd name="adj2" fmla="val 11231"/>
            </a:avLst>
          </a:prstGeom>
          <a:blipFill dpi="0"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a:stretch>
              <a:fillRect/>
            </a:stretch>
          </a:bli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CuadroTexto 4">
            <a:extLst>
              <a:ext uri="{FF2B5EF4-FFF2-40B4-BE49-F238E27FC236}">
                <a16:creationId xmlns:a16="http://schemas.microsoft.com/office/drawing/2014/main" id="{12BC118B-9EA8-4FA1-9586-0FF7955BA013}"/>
              </a:ext>
            </a:extLst>
          </p:cNvPr>
          <p:cNvSpPr txBox="1"/>
          <p:nvPr/>
        </p:nvSpPr>
        <p:spPr>
          <a:xfrm>
            <a:off x="4729622" y="122662"/>
            <a:ext cx="2852779" cy="116955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419" sz="1400" dirty="0"/>
              <a:t>El desarrollo económico y social tiene influencia directa de las finanzas Grandes instituciones financieras han </a:t>
            </a:r>
            <a:r>
              <a:rPr lang="es-EC" sz="1400" dirty="0"/>
              <a:t>relegando a actividades de menor escala</a:t>
            </a:r>
            <a:endParaRPr lang="es-419" sz="1400" dirty="0"/>
          </a:p>
        </p:txBody>
      </p:sp>
      <p:sp>
        <p:nvSpPr>
          <p:cNvPr id="14" name="CuadroTexto 13">
            <a:extLst>
              <a:ext uri="{FF2B5EF4-FFF2-40B4-BE49-F238E27FC236}">
                <a16:creationId xmlns:a16="http://schemas.microsoft.com/office/drawing/2014/main" id="{08E7A142-FBD0-4AFE-BEFF-A8BF280A5BCF}"/>
              </a:ext>
            </a:extLst>
          </p:cNvPr>
          <p:cNvSpPr txBox="1"/>
          <p:nvPr/>
        </p:nvSpPr>
        <p:spPr>
          <a:xfrm>
            <a:off x="7899153" y="1454390"/>
            <a:ext cx="2583262" cy="98267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419" sz="1400" dirty="0"/>
              <a:t>Microfinanzas integran a la población menos favorecida del sistema tradicional, generando emprendimientos.</a:t>
            </a:r>
          </a:p>
        </p:txBody>
      </p:sp>
      <p:sp>
        <p:nvSpPr>
          <p:cNvPr id="15" name="Bocadillo: ovalado 14">
            <a:extLst>
              <a:ext uri="{FF2B5EF4-FFF2-40B4-BE49-F238E27FC236}">
                <a16:creationId xmlns:a16="http://schemas.microsoft.com/office/drawing/2014/main" id="{B4A3F5C0-7D99-45A5-AA40-AA29E08A2D8F}"/>
              </a:ext>
            </a:extLst>
          </p:cNvPr>
          <p:cNvSpPr/>
          <p:nvPr/>
        </p:nvSpPr>
        <p:spPr>
          <a:xfrm>
            <a:off x="4116213" y="4098630"/>
            <a:ext cx="1296144" cy="1152128"/>
          </a:xfrm>
          <a:prstGeom prst="wedgeEllipseCallout">
            <a:avLst>
              <a:gd name="adj1" fmla="val 56479"/>
              <a:gd name="adj2" fmla="val -45042"/>
            </a:avLst>
          </a:prstGeom>
          <a:blipFill dpi="0" rotWithShape="1">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rcRect/>
            <a:stretch>
              <a:fillRect/>
            </a:stretch>
          </a:blipFill>
          <a:ln w="381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419"/>
          </a:p>
        </p:txBody>
      </p:sp>
      <p:sp>
        <p:nvSpPr>
          <p:cNvPr id="17" name="CuadroTexto 16">
            <a:extLst>
              <a:ext uri="{FF2B5EF4-FFF2-40B4-BE49-F238E27FC236}">
                <a16:creationId xmlns:a16="http://schemas.microsoft.com/office/drawing/2014/main" id="{07354656-0C69-4AFA-8AAF-F76040281563}"/>
              </a:ext>
            </a:extLst>
          </p:cNvPr>
          <p:cNvSpPr txBox="1"/>
          <p:nvPr/>
        </p:nvSpPr>
        <p:spPr>
          <a:xfrm>
            <a:off x="7687542" y="5213234"/>
            <a:ext cx="2713895" cy="116955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419" sz="1400" dirty="0"/>
              <a:t>Financiados por organizaciones populares y solidarias, brindan facilidades de acceso y beneficios a los socios y cuenta ahorristas</a:t>
            </a:r>
          </a:p>
        </p:txBody>
      </p:sp>
      <p:sp>
        <p:nvSpPr>
          <p:cNvPr id="18" name="CuadroTexto 17">
            <a:extLst>
              <a:ext uri="{FF2B5EF4-FFF2-40B4-BE49-F238E27FC236}">
                <a16:creationId xmlns:a16="http://schemas.microsoft.com/office/drawing/2014/main" id="{9A81D371-9E60-4F7C-B3D4-F3B25C62058E}"/>
              </a:ext>
            </a:extLst>
          </p:cNvPr>
          <p:cNvSpPr txBox="1"/>
          <p:nvPr/>
        </p:nvSpPr>
        <p:spPr>
          <a:xfrm>
            <a:off x="1677360" y="5213234"/>
            <a:ext cx="2713895" cy="138499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s-419" sz="1400" dirty="0"/>
              <a:t>Las microfinanzas favorecen al sector agrícola, ganadero y comercial , los cuales mejoran  la producción y productividad, el Cantón Mejía es un referente de estas actividades</a:t>
            </a:r>
          </a:p>
        </p:txBody>
      </p:sp>
      <p:sp>
        <p:nvSpPr>
          <p:cNvPr id="19" name="CuadroTexto 18">
            <a:extLst>
              <a:ext uri="{FF2B5EF4-FFF2-40B4-BE49-F238E27FC236}">
                <a16:creationId xmlns:a16="http://schemas.microsoft.com/office/drawing/2014/main" id="{B0D5D3AC-C5D3-469B-9D8C-AE39B54C08AF}"/>
              </a:ext>
            </a:extLst>
          </p:cNvPr>
          <p:cNvSpPr txBox="1"/>
          <p:nvPr/>
        </p:nvSpPr>
        <p:spPr>
          <a:xfrm>
            <a:off x="1532260" y="1454390"/>
            <a:ext cx="2713895" cy="1169551"/>
          </a:xfrm>
          <a:prstGeom prst="rect">
            <a:avLst/>
          </a:prstGeom>
          <a:noFill/>
          <a:ln>
            <a:noFill/>
          </a:ln>
        </p:spPr>
        <p:txBody>
          <a:bodyPr wrap="square" rtlCol="0">
            <a:spAutoFit/>
          </a:bodyPr>
          <a:lstStyle/>
          <a:p>
            <a:pPr algn="just"/>
            <a:r>
              <a:rPr lang="es-419" sz="1400" dirty="0"/>
              <a:t>Registra en promedio 6 COAC por cada 10 mil habitantes, evidenciando la interrelación entre las microfinanzas y el desarrollo del Cantón</a:t>
            </a:r>
          </a:p>
        </p:txBody>
      </p:sp>
      <p:sp>
        <p:nvSpPr>
          <p:cNvPr id="20" name="CuadroTexto 19">
            <a:extLst>
              <a:ext uri="{FF2B5EF4-FFF2-40B4-BE49-F238E27FC236}">
                <a16:creationId xmlns:a16="http://schemas.microsoft.com/office/drawing/2014/main" id="{1797C080-DC63-4352-95A9-6DF063EEDFFF}"/>
              </a:ext>
            </a:extLst>
          </p:cNvPr>
          <p:cNvSpPr txBox="1"/>
          <p:nvPr/>
        </p:nvSpPr>
        <p:spPr>
          <a:xfrm>
            <a:off x="4830498" y="3098912"/>
            <a:ext cx="2439652" cy="64918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just"/>
            <a:r>
              <a:rPr lang="es-419" sz="1200" b="1" dirty="0">
                <a:solidFill>
                  <a:sysClr val="windowText" lastClr="000000"/>
                </a:solidFill>
              </a:rPr>
              <a:t>PLANTEAMIENTO DEL PROBLEMA</a:t>
            </a:r>
          </a:p>
        </p:txBody>
      </p:sp>
    </p:spTree>
    <p:extLst>
      <p:ext uri="{BB962C8B-B14F-4D97-AF65-F5344CB8AC3E}">
        <p14:creationId xmlns:p14="http://schemas.microsoft.com/office/powerpoint/2010/main" val="13147634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anim calcmode="lin" valueType="num">
                                      <p:cBhvr>
                                        <p:cTn id="36" dur="500" fill="hold"/>
                                        <p:tgtEl>
                                          <p:spTgt spid="17"/>
                                        </p:tgtEl>
                                        <p:attrNameLst>
                                          <p:attrName>ppt_x</p:attrName>
                                        </p:attrNameLst>
                                      </p:cBhvr>
                                      <p:tavLst>
                                        <p:tav tm="0">
                                          <p:val>
                                            <p:strVal val="#ppt_x"/>
                                          </p:val>
                                        </p:tav>
                                        <p:tav tm="100000">
                                          <p:val>
                                            <p:strVal val="#ppt_x"/>
                                          </p:val>
                                        </p:tav>
                                      </p:tavLst>
                                    </p:anim>
                                    <p:anim calcmode="lin" valueType="num">
                                      <p:cBhvr>
                                        <p:cTn id="37" dur="500" fill="hold"/>
                                        <p:tgtEl>
                                          <p:spTgt spid="17"/>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16" presetClass="entr" presetSubtype="21"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anim calcmode="lin" valueType="num">
                                      <p:cBhvr>
                                        <p:cTn id="46" dur="500" fill="hold"/>
                                        <p:tgtEl>
                                          <p:spTgt spid="18"/>
                                        </p:tgtEl>
                                        <p:attrNameLst>
                                          <p:attrName>ppt_x</p:attrName>
                                        </p:attrNameLst>
                                      </p:cBhvr>
                                      <p:tavLst>
                                        <p:tav tm="0">
                                          <p:val>
                                            <p:strVal val="#ppt_x"/>
                                          </p:val>
                                        </p:tav>
                                        <p:tav tm="100000">
                                          <p:val>
                                            <p:strVal val="#ppt_x"/>
                                          </p:val>
                                        </p:tav>
                                      </p:tavLst>
                                    </p:anim>
                                    <p:anim calcmode="lin" valueType="num">
                                      <p:cBhvr>
                                        <p:cTn id="47" dur="500" fill="hold"/>
                                        <p:tgtEl>
                                          <p:spTgt spid="18"/>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16" presetClass="entr" presetSubtype="21"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inVertical)">
                                      <p:cBhvr>
                                        <p:cTn id="51" dur="500"/>
                                        <p:tgtEl>
                                          <p:spTgt spid="1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anim calcmode="lin" valueType="num">
                                      <p:cBhvr>
                                        <p:cTn id="56" dur="500" fill="hold"/>
                                        <p:tgtEl>
                                          <p:spTgt spid="19"/>
                                        </p:tgtEl>
                                        <p:attrNameLst>
                                          <p:attrName>ppt_x</p:attrName>
                                        </p:attrNameLst>
                                      </p:cBhvr>
                                      <p:tavLst>
                                        <p:tav tm="0">
                                          <p:val>
                                            <p:strVal val="#ppt_x"/>
                                          </p:val>
                                        </p:tav>
                                        <p:tav tm="100000">
                                          <p:val>
                                            <p:strVal val="#ppt_x"/>
                                          </p:val>
                                        </p:tav>
                                      </p:tavLst>
                                    </p:anim>
                                    <p:anim calcmode="lin" valueType="num">
                                      <p:cBhvr>
                                        <p:cTn id="57"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P spid="12" grpId="0" animBg="1"/>
      <p:bldP spid="5" grpId="0" animBg="1"/>
      <p:bldP spid="14" grpId="0" animBg="1"/>
      <p:bldP spid="15" grpId="0" animBg="1"/>
      <p:bldP spid="17" grpId="0" animBg="1"/>
      <p:bldP spid="18" grpId="0" animBg="1"/>
      <p:bldP spid="19"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2"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548FF75-05BF-4037-A3A4-947AA69143C1}"/>
              </a:ext>
            </a:extLst>
          </p:cNvPr>
          <p:cNvSpPr txBox="1"/>
          <p:nvPr/>
        </p:nvSpPr>
        <p:spPr>
          <a:xfrm>
            <a:off x="1991544" y="260648"/>
            <a:ext cx="7992888"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Broadway"/>
                <a:ea typeface="+mn-ea"/>
                <a:cs typeface="+mn-cs"/>
              </a:rPr>
              <a:t>INDICADORES SOCIALES DEL CANTÓN MEJÍA</a:t>
            </a:r>
            <a:endParaRPr kumimoji="0" lang="es-419" sz="2000" b="0" i="0" u="none" strike="noStrike" kern="1200" cap="none" spc="0" normalizeH="0" baseline="0" noProof="0" dirty="0">
              <a:ln>
                <a:noFill/>
              </a:ln>
              <a:solidFill>
                <a:prstClr val="black"/>
              </a:solidFill>
              <a:effectLst/>
              <a:uLnTx/>
              <a:uFillTx/>
              <a:latin typeface="Broadway"/>
              <a:ea typeface="+mn-ea"/>
              <a:cs typeface="+mn-cs"/>
            </a:endParaRPr>
          </a:p>
        </p:txBody>
      </p:sp>
      <p:sp>
        <p:nvSpPr>
          <p:cNvPr id="4" name="CuadroTexto 3">
            <a:extLst>
              <a:ext uri="{FF2B5EF4-FFF2-40B4-BE49-F238E27FC236}">
                <a16:creationId xmlns:a16="http://schemas.microsoft.com/office/drawing/2014/main" id="{75F85E97-E530-4CBC-8524-7C0ABF8D21DA}"/>
              </a:ext>
            </a:extLst>
          </p:cNvPr>
          <p:cNvSpPr txBox="1"/>
          <p:nvPr/>
        </p:nvSpPr>
        <p:spPr>
          <a:xfrm>
            <a:off x="621843" y="827606"/>
            <a:ext cx="3025885" cy="36933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1" i="0" u="none" strike="noStrike" kern="1200" cap="none" spc="0" normalizeH="0" baseline="0" noProof="0" dirty="0">
                <a:ln>
                  <a:noFill/>
                </a:ln>
                <a:solidFill>
                  <a:prstClr val="black"/>
                </a:solidFill>
                <a:effectLst/>
                <a:uLnTx/>
                <a:uFillTx/>
                <a:latin typeface="Century Schoolbook"/>
                <a:ea typeface="+mn-ea"/>
                <a:cs typeface="+mn-cs"/>
              </a:rPr>
              <a:t>Pobreza</a:t>
            </a:r>
            <a:endParaRPr kumimoji="0" lang="es-419" sz="1800" b="1" i="0" u="none" strike="noStrike" kern="1200" cap="none" spc="0" normalizeH="0" baseline="0" noProof="0" dirty="0">
              <a:ln>
                <a:noFill/>
              </a:ln>
              <a:solidFill>
                <a:prstClr val="black"/>
              </a:solidFill>
              <a:effectLst/>
              <a:uLnTx/>
              <a:uFillTx/>
              <a:latin typeface="Century Schoolbook"/>
              <a:ea typeface="+mn-ea"/>
              <a:cs typeface="+mn-cs"/>
            </a:endParaRPr>
          </a:p>
        </p:txBody>
      </p:sp>
      <p:graphicFrame>
        <p:nvGraphicFramePr>
          <p:cNvPr id="7" name="Tabla 6"/>
          <p:cNvGraphicFramePr>
            <a:graphicFrameLocks noGrp="1"/>
          </p:cNvGraphicFramePr>
          <p:nvPr>
            <p:extLst>
              <p:ext uri="{D42A27DB-BD31-4B8C-83A1-F6EECF244321}">
                <p14:modId xmlns:p14="http://schemas.microsoft.com/office/powerpoint/2010/main" val="2750745221"/>
              </p:ext>
            </p:extLst>
          </p:nvPr>
        </p:nvGraphicFramePr>
        <p:xfrm>
          <a:off x="599990" y="1772816"/>
          <a:ext cx="5040560" cy="3896360"/>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tblGrid>
              <a:tr h="370840">
                <a:tc>
                  <a:txBody>
                    <a:bodyPr/>
                    <a:lstStyle/>
                    <a:p>
                      <a:pPr algn="ctr"/>
                      <a:r>
                        <a:rPr lang="es-ES" sz="1100" dirty="0">
                          <a:solidFill>
                            <a:schemeClr val="tx1"/>
                          </a:solidFill>
                          <a:latin typeface="+mn-lt"/>
                        </a:rPr>
                        <a:t>PARROQUIA</a:t>
                      </a:r>
                    </a:p>
                  </a:txBody>
                  <a:tcPr/>
                </a:tc>
                <a:tc>
                  <a:txBody>
                    <a:bodyPr/>
                    <a:lstStyle/>
                    <a:p>
                      <a:pPr algn="ctr"/>
                      <a:r>
                        <a:rPr lang="es-ES" sz="1100" dirty="0">
                          <a:solidFill>
                            <a:schemeClr val="tx1"/>
                          </a:solidFill>
                          <a:latin typeface="+mn-lt"/>
                        </a:rPr>
                        <a:t>% Población pobre por NBI</a:t>
                      </a:r>
                    </a:p>
                  </a:txBody>
                  <a:tcPr/>
                </a:tc>
                <a:tc>
                  <a:txBody>
                    <a:bodyPr/>
                    <a:lstStyle/>
                    <a:p>
                      <a:pPr algn="ctr"/>
                      <a:r>
                        <a:rPr lang="es-ES" sz="1100" dirty="0">
                          <a:solidFill>
                            <a:schemeClr val="tx1"/>
                          </a:solidFill>
                          <a:latin typeface="+mn-lt"/>
                        </a:rPr>
                        <a:t>% Población en extrema pobreza NBI</a:t>
                      </a:r>
                    </a:p>
                  </a:txBody>
                  <a:tcPr/>
                </a:tc>
                <a:extLst>
                  <a:ext uri="{0D108BD9-81ED-4DB2-BD59-A6C34878D82A}">
                    <a16:rowId xmlns:a16="http://schemas.microsoft.com/office/drawing/2014/main" val="10000"/>
                  </a:ext>
                </a:extLst>
              </a:tr>
              <a:tr h="370840">
                <a:tc>
                  <a:txBody>
                    <a:bodyPr/>
                    <a:lstStyle/>
                    <a:p>
                      <a:pPr marL="0" indent="144145" algn="l" defTabSz="914400" rtl="0" eaLnBrk="1" latinLnBrk="0" hangingPunct="1">
                        <a:lnSpc>
                          <a:spcPct val="150000"/>
                        </a:lnSpc>
                        <a:spcAft>
                          <a:spcPts val="0"/>
                        </a:spcAft>
                      </a:pPr>
                      <a:r>
                        <a:rPr lang="es-ES" sz="1100" b="1" kern="1200" dirty="0" err="1">
                          <a:solidFill>
                            <a:schemeClr val="tx1"/>
                          </a:solidFill>
                          <a:effectLst/>
                          <a:latin typeface="+mn-lt"/>
                          <a:ea typeface="Times New Roman" panose="02020603050405020304" pitchFamily="18" charset="0"/>
                          <a:cs typeface="Times New Roman" panose="02020603050405020304" pitchFamily="18" charset="0"/>
                        </a:rPr>
                        <a:t>Alóag</a:t>
                      </a:r>
                      <a:endParaRPr lang="es-ES" sz="1100" b="1" kern="1200" dirty="0">
                        <a:solidFill>
                          <a:schemeClr val="tx1"/>
                        </a:solidFill>
                        <a:effectLst/>
                        <a:latin typeface="+mn-lt"/>
                        <a:ea typeface="Times New Roman" panose="02020603050405020304" pitchFamily="18" charset="0"/>
                        <a:cs typeface="Times New Roman" panose="02020603050405020304" pitchFamily="18" charset="0"/>
                      </a:endParaRPr>
                    </a:p>
                  </a:txBody>
                  <a:tcPr/>
                </a:tc>
                <a:tc>
                  <a:txBody>
                    <a:bodyPr/>
                    <a:lstStyle/>
                    <a:p>
                      <a:pPr indent="144145" algn="ctr">
                        <a:lnSpc>
                          <a:spcPct val="150000"/>
                        </a:lnSpc>
                        <a:spcAft>
                          <a:spcPts val="0"/>
                        </a:spcAft>
                      </a:pPr>
                      <a:r>
                        <a:rPr lang="es-EC"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62,0%</a:t>
                      </a:r>
                      <a:endParaRPr lang="es-E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s-E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70840">
                <a:tc>
                  <a:txBody>
                    <a:bodyPr/>
                    <a:lstStyle/>
                    <a:p>
                      <a:pPr indent="144145" algn="l">
                        <a:lnSpc>
                          <a:spcPct val="150000"/>
                        </a:lnSpc>
                        <a:spcAft>
                          <a:spcPts val="0"/>
                        </a:spcAft>
                      </a:pPr>
                      <a:r>
                        <a:rPr lang="es-EC" sz="1100" b="1" dirty="0" err="1">
                          <a:solidFill>
                            <a:schemeClr val="tx1"/>
                          </a:solidFill>
                          <a:effectLst/>
                          <a:latin typeface="+mn-lt"/>
                          <a:ea typeface="Times New Roman" panose="02020603050405020304" pitchFamily="18" charset="0"/>
                          <a:cs typeface="Times New Roman" panose="02020603050405020304" pitchFamily="18" charset="0"/>
                        </a:rPr>
                        <a:t>Aloasí</a:t>
                      </a:r>
                      <a:endParaRPr lang="es-ES"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57,6%</a:t>
                      </a:r>
                      <a:endParaRPr lang="es-E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14,50%</a:t>
                      </a:r>
                      <a:endParaRPr lang="es-ES"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70840">
                <a:tc>
                  <a:txBody>
                    <a:bodyPr/>
                    <a:lstStyle/>
                    <a:p>
                      <a:pPr indent="144145" algn="l">
                        <a:lnSpc>
                          <a:spcPct val="150000"/>
                        </a:lnSpc>
                        <a:spcAft>
                          <a:spcPts val="0"/>
                        </a:spcAft>
                      </a:pPr>
                      <a:r>
                        <a:rPr lang="es-EC" sz="1100" b="1" dirty="0" err="1">
                          <a:solidFill>
                            <a:schemeClr val="tx1"/>
                          </a:solidFill>
                          <a:effectLst/>
                          <a:latin typeface="+mn-lt"/>
                          <a:ea typeface="Times New Roman" panose="02020603050405020304" pitchFamily="18" charset="0"/>
                          <a:cs typeface="Times New Roman" panose="02020603050405020304" pitchFamily="18" charset="0"/>
                        </a:rPr>
                        <a:t>Cutuglagua</a:t>
                      </a:r>
                      <a:endParaRPr lang="es-ES"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87,9%</a:t>
                      </a:r>
                      <a:endParaRPr lang="es-ES"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27,20%</a:t>
                      </a:r>
                      <a:endParaRPr lang="es-E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70840">
                <a:tc>
                  <a:txBody>
                    <a:bodyPr/>
                    <a:lstStyle/>
                    <a:p>
                      <a:pPr indent="144145" algn="l">
                        <a:lnSpc>
                          <a:spcPct val="150000"/>
                        </a:lnSpc>
                        <a:spcAft>
                          <a:spcPts val="0"/>
                        </a:spcAft>
                      </a:pPr>
                      <a:r>
                        <a:rPr lang="es-EC" sz="1100" b="1" dirty="0">
                          <a:solidFill>
                            <a:schemeClr val="tx1"/>
                          </a:solidFill>
                          <a:effectLst/>
                          <a:latin typeface="+mn-lt"/>
                          <a:ea typeface="Times New Roman" panose="02020603050405020304" pitchFamily="18" charset="0"/>
                          <a:cs typeface="Times New Roman" panose="02020603050405020304" pitchFamily="18" charset="0"/>
                        </a:rPr>
                        <a:t>El </a:t>
                      </a:r>
                      <a:r>
                        <a:rPr lang="es-EC" sz="1100" b="1" dirty="0" err="1">
                          <a:solidFill>
                            <a:schemeClr val="tx1"/>
                          </a:solidFill>
                          <a:effectLst/>
                          <a:latin typeface="+mn-lt"/>
                          <a:ea typeface="Times New Roman" panose="02020603050405020304" pitchFamily="18" charset="0"/>
                          <a:cs typeface="Times New Roman" panose="02020603050405020304" pitchFamily="18" charset="0"/>
                        </a:rPr>
                        <a:t>Chaupi</a:t>
                      </a:r>
                      <a:endParaRPr lang="es-ES"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65,2%</a:t>
                      </a:r>
                      <a:endParaRPr lang="es-ES"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21,60%</a:t>
                      </a:r>
                      <a:endParaRPr lang="es-E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70840">
                <a:tc>
                  <a:txBody>
                    <a:bodyPr/>
                    <a:lstStyle/>
                    <a:p>
                      <a:pPr indent="144145" algn="l">
                        <a:lnSpc>
                          <a:spcPct val="150000"/>
                        </a:lnSpc>
                        <a:spcAft>
                          <a:spcPts val="0"/>
                        </a:spcAft>
                      </a:pPr>
                      <a:r>
                        <a:rPr lang="es-EC" sz="1100" b="1">
                          <a:solidFill>
                            <a:schemeClr val="tx1"/>
                          </a:solidFill>
                          <a:effectLst/>
                          <a:latin typeface="+mn-lt"/>
                          <a:ea typeface="Times New Roman" panose="02020603050405020304" pitchFamily="18" charset="0"/>
                          <a:cs typeface="Times New Roman" panose="02020603050405020304" pitchFamily="18" charset="0"/>
                        </a:rPr>
                        <a:t>Machachi</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40,9%</a:t>
                      </a:r>
                      <a:endParaRPr lang="es-ES"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s-E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70840">
                <a:tc>
                  <a:txBody>
                    <a:bodyPr/>
                    <a:lstStyle/>
                    <a:p>
                      <a:pPr indent="144145" algn="l">
                        <a:lnSpc>
                          <a:spcPct val="150000"/>
                        </a:lnSpc>
                        <a:spcAft>
                          <a:spcPts val="0"/>
                        </a:spcAft>
                      </a:pPr>
                      <a:r>
                        <a:rPr lang="es-EC" sz="1100" b="1">
                          <a:solidFill>
                            <a:schemeClr val="tx1"/>
                          </a:solidFill>
                          <a:effectLst/>
                          <a:latin typeface="+mn-lt"/>
                          <a:ea typeface="Times New Roman" panose="02020603050405020304" pitchFamily="18" charset="0"/>
                          <a:cs typeface="Times New Roman" panose="02020603050405020304" pitchFamily="18" charset="0"/>
                        </a:rPr>
                        <a:t>M. C. Astorga</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83,5%</a:t>
                      </a:r>
                      <a:endParaRPr lang="es-ES"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27,70%</a:t>
                      </a:r>
                      <a:endParaRPr lang="es-E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70840">
                <a:tc>
                  <a:txBody>
                    <a:bodyPr/>
                    <a:lstStyle/>
                    <a:p>
                      <a:pPr indent="144145" algn="l">
                        <a:lnSpc>
                          <a:spcPct val="150000"/>
                        </a:lnSpc>
                        <a:spcAft>
                          <a:spcPts val="0"/>
                        </a:spcAft>
                      </a:pPr>
                      <a:r>
                        <a:rPr lang="es-EC" sz="1100" b="1">
                          <a:solidFill>
                            <a:schemeClr val="tx1"/>
                          </a:solidFill>
                          <a:effectLst/>
                          <a:latin typeface="+mn-lt"/>
                          <a:ea typeface="Times New Roman" panose="02020603050405020304" pitchFamily="18" charset="0"/>
                          <a:cs typeface="Times New Roman" panose="02020603050405020304" pitchFamily="18" charset="0"/>
                        </a:rPr>
                        <a:t>Tambillo</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50,1%</a:t>
                      </a:r>
                      <a:endParaRPr lang="es-ES"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12,20%</a:t>
                      </a:r>
                      <a:endParaRPr lang="es-E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370840">
                <a:tc>
                  <a:txBody>
                    <a:bodyPr/>
                    <a:lstStyle/>
                    <a:p>
                      <a:pPr indent="144145" algn="l">
                        <a:lnSpc>
                          <a:spcPct val="150000"/>
                        </a:lnSpc>
                        <a:spcAft>
                          <a:spcPts val="0"/>
                        </a:spcAft>
                      </a:pPr>
                      <a:r>
                        <a:rPr lang="es-EC" sz="1100" b="1">
                          <a:solidFill>
                            <a:schemeClr val="tx1"/>
                          </a:solidFill>
                          <a:effectLst/>
                          <a:latin typeface="+mn-lt"/>
                          <a:ea typeface="Times New Roman" panose="02020603050405020304" pitchFamily="18" charset="0"/>
                          <a:cs typeface="Times New Roman" panose="02020603050405020304" pitchFamily="18" charset="0"/>
                        </a:rPr>
                        <a:t>Uyumbicho</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40,7%</a:t>
                      </a:r>
                      <a:endParaRPr lang="es-ES"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7,90%</a:t>
                      </a:r>
                      <a:endParaRPr lang="es-E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370840">
                <a:tc>
                  <a:txBody>
                    <a:bodyPr/>
                    <a:lstStyle/>
                    <a:p>
                      <a:pPr indent="144145" algn="l">
                        <a:lnSpc>
                          <a:spcPct val="150000"/>
                        </a:lnSpc>
                        <a:spcAft>
                          <a:spcPts val="0"/>
                        </a:spcAft>
                      </a:pPr>
                      <a:r>
                        <a:rPr lang="es-EC" sz="1100" b="1" dirty="0">
                          <a:solidFill>
                            <a:schemeClr val="tx1"/>
                          </a:solidFill>
                          <a:effectLst/>
                          <a:latin typeface="+mn-lt"/>
                          <a:ea typeface="Times New Roman" panose="02020603050405020304" pitchFamily="18" charset="0"/>
                          <a:cs typeface="Times New Roman" panose="02020603050405020304" pitchFamily="18" charset="0"/>
                        </a:rPr>
                        <a:t>TOTAL DEL CANTÓN </a:t>
                      </a:r>
                      <a:endParaRPr lang="es-ES"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58,3%</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16,2%</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bl>
          </a:graphicData>
        </a:graphic>
      </p:graphicFrame>
      <p:sp>
        <p:nvSpPr>
          <p:cNvPr id="8" name="Rectangle 1">
            <a:extLst>
              <a:ext uri="{FF2B5EF4-FFF2-40B4-BE49-F238E27FC236}">
                <a16:creationId xmlns:a16="http://schemas.microsoft.com/office/drawing/2014/main" id="{D0598039-EF13-46EE-9FCC-3F0D8B547A34}"/>
              </a:ext>
            </a:extLst>
          </p:cNvPr>
          <p:cNvSpPr>
            <a:spLocks noChangeArrowheads="1"/>
          </p:cNvSpPr>
          <p:nvPr/>
        </p:nvSpPr>
        <p:spPr bwMode="auto">
          <a:xfrm>
            <a:off x="407368" y="1311151"/>
            <a:ext cx="46805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444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44463" algn="l" defTabSz="914400" rtl="0" eaLnBrk="0" fontAlgn="base" latinLnBrk="0" hangingPunct="0">
              <a:lnSpc>
                <a:spcPct val="100000"/>
              </a:lnSpc>
              <a:spcBef>
                <a:spcPct val="0"/>
              </a:spcBef>
              <a:spcAft>
                <a:spcPct val="0"/>
              </a:spcAft>
              <a:buClrTx/>
              <a:buSzTx/>
              <a:buFontTx/>
              <a:buNone/>
              <a:tabLst/>
              <a:defRPr/>
            </a:pPr>
            <a:r>
              <a:rPr kumimoji="0" lang="es-EC" altLang="es-419"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t>
            </a:r>
            <a:r>
              <a:rPr kumimoji="0" lang="es-EC" altLang="es-419" sz="1200" b="1" i="0" u="none" strike="noStrike" kern="1200" cap="none" spc="0" normalizeH="0" baseline="0" noProof="0" dirty="0" bmk="">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abla </a:t>
            </a:r>
            <a: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9</a:t>
            </a:r>
            <a:b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s-ES" altLang="es-419" sz="1200" b="0" i="1"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Pobreza por NBI y extrema pobreza según parroquias</a:t>
            </a:r>
            <a:endParaRPr kumimoji="0" lang="es-EC" altLang="es-419"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ectángulo 8">
            <a:extLst>
              <a:ext uri="{FF2B5EF4-FFF2-40B4-BE49-F238E27FC236}">
                <a16:creationId xmlns:a16="http://schemas.microsoft.com/office/drawing/2014/main" id="{5E7FD16B-3177-466A-A5B9-D7BE7A30B790}"/>
              </a:ext>
            </a:extLst>
          </p:cNvPr>
          <p:cNvSpPr/>
          <p:nvPr/>
        </p:nvSpPr>
        <p:spPr>
          <a:xfrm>
            <a:off x="443878" y="5695364"/>
            <a:ext cx="1560364" cy="253916"/>
          </a:xfrm>
          <a:prstGeom prst="rect">
            <a:avLst/>
          </a:prstGeom>
        </p:spPr>
        <p:txBody>
          <a:bodyPr wrap="none">
            <a:spAutoFit/>
          </a:bodyPr>
          <a:lstStyle/>
          <a:p>
            <a:pPr marL="0" marR="0" lvl="0" indent="144463" algn="l" defTabSz="914400" rtl="0" eaLnBrk="0" fontAlgn="base" latinLnBrk="0" hangingPunct="0">
              <a:lnSpc>
                <a:spcPct val="100000"/>
              </a:lnSpc>
              <a:spcBef>
                <a:spcPct val="0"/>
              </a:spcBef>
              <a:spcAft>
                <a:spcPct val="0"/>
              </a:spcAft>
              <a:buClrTx/>
              <a:buSzTx/>
              <a:buFontTx/>
              <a:buNone/>
              <a:tabLst/>
              <a:defRPr/>
            </a:pPr>
            <a:r>
              <a:rPr kumimoji="0" lang="es-EC" altLang="es-419" sz="105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Fuente: (SICES, 2017)</a:t>
            </a:r>
            <a:endParaRPr kumimoji="0" lang="es-EC" altLang="es-419"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2" name="Diagrama 11"/>
          <p:cNvGraphicFramePr/>
          <p:nvPr>
            <p:extLst/>
          </p:nvPr>
        </p:nvGraphicFramePr>
        <p:xfrm>
          <a:off x="5735960" y="1311151"/>
          <a:ext cx="6336704" cy="52141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253394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2"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548FF75-05BF-4037-A3A4-947AA69143C1}"/>
              </a:ext>
            </a:extLst>
          </p:cNvPr>
          <p:cNvSpPr txBox="1"/>
          <p:nvPr/>
        </p:nvSpPr>
        <p:spPr>
          <a:xfrm>
            <a:off x="1991544" y="260648"/>
            <a:ext cx="799288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Broadway"/>
                <a:ea typeface="+mn-ea"/>
                <a:cs typeface="+mn-cs"/>
              </a:rPr>
              <a:t>MICROCRÉDITO OTORGADO A LA MICROEMPRESA DEL CANTÓN MEJÍA</a:t>
            </a:r>
            <a:endParaRPr kumimoji="0" lang="es-419" sz="2000" b="0" i="0" u="none" strike="noStrike" kern="1200" cap="none" spc="0" normalizeH="0" baseline="0" noProof="0" dirty="0">
              <a:ln>
                <a:noFill/>
              </a:ln>
              <a:solidFill>
                <a:prstClr val="black"/>
              </a:solidFill>
              <a:effectLst/>
              <a:uLnTx/>
              <a:uFillTx/>
              <a:latin typeface="Broadway"/>
              <a:ea typeface="+mn-ea"/>
              <a:cs typeface="+mn-cs"/>
            </a:endParaRPr>
          </a:p>
        </p:txBody>
      </p:sp>
      <p:graphicFrame>
        <p:nvGraphicFramePr>
          <p:cNvPr id="4" name="Gráfico 3"/>
          <p:cNvGraphicFramePr/>
          <p:nvPr>
            <p:extLst/>
          </p:nvPr>
        </p:nvGraphicFramePr>
        <p:xfrm>
          <a:off x="623392" y="987409"/>
          <a:ext cx="5760640" cy="3708118"/>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ángulo 4">
            <a:extLst>
              <a:ext uri="{FF2B5EF4-FFF2-40B4-BE49-F238E27FC236}">
                <a16:creationId xmlns:a16="http://schemas.microsoft.com/office/drawing/2014/main" id="{F442C3FD-EA91-4E88-B19F-6B76B6A7F58B}"/>
              </a:ext>
            </a:extLst>
          </p:cNvPr>
          <p:cNvSpPr/>
          <p:nvPr/>
        </p:nvSpPr>
        <p:spPr>
          <a:xfrm>
            <a:off x="623392" y="4695527"/>
            <a:ext cx="5400600" cy="4616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Figura 32 </a:t>
            </a:r>
            <a:r>
              <a:rPr kumimoji="0" lang="es-ES"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Volumen de microcrédito según el sector económico del Cantón Mejía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Fuente: Adaptado de (SBS, 2017) y (SEPS, 2017)</a:t>
            </a:r>
          </a:p>
        </p:txBody>
      </p:sp>
      <p:graphicFrame>
        <p:nvGraphicFramePr>
          <p:cNvPr id="6" name="Diagrama 5"/>
          <p:cNvGraphicFramePr/>
          <p:nvPr>
            <p:extLst/>
          </p:nvPr>
        </p:nvGraphicFramePr>
        <p:xfrm>
          <a:off x="6672064" y="1728469"/>
          <a:ext cx="5040560" cy="50135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810192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2"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548FF75-05BF-4037-A3A4-947AA69143C1}"/>
              </a:ext>
            </a:extLst>
          </p:cNvPr>
          <p:cNvSpPr txBox="1"/>
          <p:nvPr/>
        </p:nvSpPr>
        <p:spPr>
          <a:xfrm>
            <a:off x="1991544" y="260648"/>
            <a:ext cx="799288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Broadway"/>
                <a:ea typeface="+mn-ea"/>
                <a:cs typeface="+mn-cs"/>
              </a:rPr>
              <a:t>MICROCRÉDITO OTORGADO A LA MICROEMPRESA DEL CANTÓN MEJÍA</a:t>
            </a:r>
            <a:endParaRPr kumimoji="0" lang="es-419" sz="2000" b="0" i="0" u="none" strike="noStrike" kern="1200" cap="none" spc="0" normalizeH="0" baseline="0" noProof="0" dirty="0">
              <a:ln>
                <a:noFill/>
              </a:ln>
              <a:solidFill>
                <a:prstClr val="black"/>
              </a:solidFill>
              <a:effectLst/>
              <a:uLnTx/>
              <a:uFillTx/>
              <a:latin typeface="Broadway"/>
              <a:ea typeface="+mn-ea"/>
              <a:cs typeface="+mn-cs"/>
            </a:endParaRPr>
          </a:p>
        </p:txBody>
      </p:sp>
      <p:graphicFrame>
        <p:nvGraphicFramePr>
          <p:cNvPr id="4" name="Gráfico 3"/>
          <p:cNvGraphicFramePr/>
          <p:nvPr>
            <p:extLst>
              <p:ext uri="{D42A27DB-BD31-4B8C-83A1-F6EECF244321}">
                <p14:modId xmlns:p14="http://schemas.microsoft.com/office/powerpoint/2010/main" val="2339578948"/>
              </p:ext>
            </p:extLst>
          </p:nvPr>
        </p:nvGraphicFramePr>
        <p:xfrm>
          <a:off x="407368" y="1124744"/>
          <a:ext cx="5904656" cy="3744416"/>
        </p:xfrm>
        <a:graphic>
          <a:graphicData uri="http://schemas.openxmlformats.org/drawingml/2006/chart">
            <c:chart xmlns:c="http://schemas.openxmlformats.org/drawingml/2006/chart" xmlns:r="http://schemas.openxmlformats.org/officeDocument/2006/relationships" r:id="rId5"/>
          </a:graphicData>
        </a:graphic>
      </p:graphicFrame>
      <p:sp>
        <p:nvSpPr>
          <p:cNvPr id="5" name="Rectángulo 4">
            <a:extLst>
              <a:ext uri="{FF2B5EF4-FFF2-40B4-BE49-F238E27FC236}">
                <a16:creationId xmlns:a16="http://schemas.microsoft.com/office/drawing/2014/main" id="{F442C3FD-EA91-4E88-B19F-6B76B6A7F58B}"/>
              </a:ext>
            </a:extLst>
          </p:cNvPr>
          <p:cNvSpPr/>
          <p:nvPr/>
        </p:nvSpPr>
        <p:spPr>
          <a:xfrm>
            <a:off x="479376" y="5013176"/>
            <a:ext cx="5832648"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Figura 33 </a:t>
            </a:r>
            <a:r>
              <a:rPr kumimoji="0" lang="es-ES"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Volumen de microcrédito por institución financiera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Fuente: Adaptado de (SBS, 2017) y (SEPS, 2017)</a:t>
            </a:r>
          </a:p>
        </p:txBody>
      </p:sp>
      <p:graphicFrame>
        <p:nvGraphicFramePr>
          <p:cNvPr id="8" name="Diagrama 7"/>
          <p:cNvGraphicFramePr/>
          <p:nvPr>
            <p:extLst>
              <p:ext uri="{D42A27DB-BD31-4B8C-83A1-F6EECF244321}">
                <p14:modId xmlns:p14="http://schemas.microsoft.com/office/powerpoint/2010/main" val="3390658022"/>
              </p:ext>
            </p:extLst>
          </p:nvPr>
        </p:nvGraphicFramePr>
        <p:xfrm>
          <a:off x="6456040" y="1196752"/>
          <a:ext cx="5472608" cy="511256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4752056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1030"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escarga">
            <a:extLst>
              <a:ext uri="{FF2B5EF4-FFF2-40B4-BE49-F238E27FC236}">
                <a16:creationId xmlns:a16="http://schemas.microsoft.com/office/drawing/2014/main" id="{079D0BFF-8024-4719-AB86-8C6A7473A3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9501"/>
            <a:ext cx="12192000" cy="5832648"/>
          </a:xfrm>
          <a:prstGeom prst="rect">
            <a:avLst/>
          </a:prstGeom>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F1C2156-3EA4-4C96-A44B-1ECACD49814F}"/>
              </a:ext>
            </a:extLst>
          </p:cNvPr>
          <p:cNvSpPr txBox="1">
            <a:spLocks/>
          </p:cNvSpPr>
          <p:nvPr/>
        </p:nvSpPr>
        <p:spPr>
          <a:xfrm>
            <a:off x="4151784" y="1844824"/>
            <a:ext cx="7056784" cy="2664296"/>
          </a:xfrm>
          <a:prstGeom prst="rect">
            <a:avLst/>
          </a:prstGeom>
          <a:ln>
            <a:solidFill>
              <a:schemeClr val="bg1"/>
            </a:solidFill>
          </a:ln>
        </p:spPr>
        <p:txBody>
          <a:bodyPr>
            <a:normAutofit fontScale="77500" lnSpcReduction="20000"/>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200000"/>
              </a:lnSpc>
              <a:spcBef>
                <a:spcPct val="0"/>
              </a:spcBef>
              <a:spcAft>
                <a:spcPts val="0"/>
              </a:spcAft>
              <a:buClrTx/>
              <a:buSzTx/>
              <a:buFontTx/>
              <a:buNone/>
              <a:tabLst/>
              <a:defRPr/>
            </a:pPr>
            <a:endParaRPr kumimoji="0" lang="en-US" sz="2800" b="0" i="0" u="none" strike="noStrike" kern="1200" cap="all" spc="200" normalizeH="0" baseline="0" noProof="0" dirty="0">
              <a:ln>
                <a:noFill/>
              </a:ln>
              <a:solidFill>
                <a:srgbClr val="0070C0"/>
              </a:solidFill>
              <a:effectLst/>
              <a:uLnTx/>
              <a:uFillTx/>
              <a:latin typeface="Broadway" panose="04040905080B02020502" pitchFamily="82" charset="0"/>
              <a:ea typeface="+mj-ea"/>
              <a:cs typeface="+mj-cs"/>
            </a:endParaRPr>
          </a:p>
          <a:p>
            <a:pPr marL="0" marR="0" lvl="0" indent="0" algn="ctr" defTabSz="914400" rtl="0" eaLnBrk="1" fontAlgn="auto" latinLnBrk="0" hangingPunct="1">
              <a:lnSpc>
                <a:spcPct val="200000"/>
              </a:lnSpc>
              <a:spcBef>
                <a:spcPct val="0"/>
              </a:spcBef>
              <a:spcAft>
                <a:spcPts val="0"/>
              </a:spcAft>
              <a:buClrTx/>
              <a:buSzTx/>
              <a:buFontTx/>
              <a:buNone/>
              <a:tabLst/>
              <a:defRPr/>
            </a:pPr>
            <a:br>
              <a:rPr kumimoji="0" lang="en-US" sz="2800" b="0" i="0" u="none" strike="noStrike" kern="1200" cap="all" spc="200" normalizeH="0" baseline="0" noProof="0" dirty="0">
                <a:ln>
                  <a:noFill/>
                </a:ln>
                <a:solidFill>
                  <a:srgbClr val="0070C0"/>
                </a:solidFill>
                <a:effectLst/>
                <a:uLnTx/>
                <a:uFillTx/>
                <a:latin typeface="Broadway" panose="04040905080B02020502" pitchFamily="82" charset="0"/>
                <a:ea typeface="+mj-ea"/>
                <a:cs typeface="+mj-cs"/>
              </a:rPr>
            </a:br>
            <a:r>
              <a:rPr kumimoji="0" lang="en-US" sz="2800" b="0" i="0" u="none" strike="noStrike" kern="1200" cap="all" spc="200" normalizeH="0" baseline="0" noProof="0" dirty="0">
                <a:ln>
                  <a:noFill/>
                </a:ln>
                <a:solidFill>
                  <a:srgbClr val="0070C0"/>
                </a:solidFill>
                <a:effectLst/>
                <a:uLnTx/>
                <a:uFillTx/>
                <a:latin typeface="Broadway" panose="04040905080B02020502" pitchFamily="82" charset="0"/>
                <a:ea typeface="+mj-ea"/>
                <a:cs typeface="+mj-cs"/>
              </a:rPr>
              <a:t>RESULTADOS de la </a:t>
            </a:r>
            <a:r>
              <a:rPr kumimoji="0" lang="es-419" sz="2800" b="0" i="0" u="none" strike="noStrike" kern="1200" cap="all" spc="200" normalizeH="0" baseline="0" noProof="0" dirty="0">
                <a:ln>
                  <a:noFill/>
                </a:ln>
                <a:solidFill>
                  <a:srgbClr val="0070C0"/>
                </a:solidFill>
                <a:effectLst/>
                <a:uLnTx/>
                <a:uFillTx/>
                <a:latin typeface="Broadway" panose="04040905080B02020502" pitchFamily="82" charset="0"/>
                <a:ea typeface="+mj-ea"/>
                <a:cs typeface="+mj-cs"/>
              </a:rPr>
              <a:t>investigación empírica</a:t>
            </a:r>
          </a:p>
        </p:txBody>
      </p:sp>
      <p:sp>
        <p:nvSpPr>
          <p:cNvPr id="5" name="Rectángulo 4">
            <a:extLst>
              <a:ext uri="{FF2B5EF4-FFF2-40B4-BE49-F238E27FC236}">
                <a16:creationId xmlns:a16="http://schemas.microsoft.com/office/drawing/2014/main" id="{841E20A9-4978-4B7F-BDAA-C7C8AD859C73}"/>
              </a:ext>
            </a:extLst>
          </p:cNvPr>
          <p:cNvSpPr/>
          <p:nvPr/>
        </p:nvSpPr>
        <p:spPr>
          <a:xfrm>
            <a:off x="-666" y="11"/>
            <a:ext cx="12197319" cy="535851"/>
          </a:xfrm>
          <a:prstGeom prst="rect">
            <a:avLst/>
          </a:prstGeom>
          <a:pattFill prst="trellis">
            <a:fgClr>
              <a:srgbClr val="0070C0"/>
            </a:fgClr>
            <a:bgClr>
              <a:schemeClr val="bg1"/>
            </a:bgClr>
          </a:patt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ángulo 5">
            <a:extLst>
              <a:ext uri="{FF2B5EF4-FFF2-40B4-BE49-F238E27FC236}">
                <a16:creationId xmlns:a16="http://schemas.microsoft.com/office/drawing/2014/main" id="{B7236179-D65E-43AE-B835-A4EB7F1C3EA6}"/>
              </a:ext>
            </a:extLst>
          </p:cNvPr>
          <p:cNvSpPr/>
          <p:nvPr/>
        </p:nvSpPr>
        <p:spPr>
          <a:xfrm>
            <a:off x="7786" y="6322160"/>
            <a:ext cx="12197319" cy="535851"/>
          </a:xfrm>
          <a:prstGeom prst="rect">
            <a:avLst/>
          </a:prstGeom>
          <a:pattFill prst="trellis">
            <a:fgClr>
              <a:srgbClr val="0070C0"/>
            </a:fgClr>
            <a:bgClr>
              <a:schemeClr val="bg1"/>
            </a:bgClr>
          </a:patt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white"/>
              </a:solidFill>
              <a:effectLst/>
              <a:uLnTx/>
              <a:uFillTx/>
              <a:latin typeface="Century Schoolbook"/>
              <a:ea typeface="+mn-ea"/>
              <a:cs typeface="+mn-cs"/>
            </a:endParaRPr>
          </a:p>
        </p:txBody>
      </p:sp>
    </p:spTree>
    <p:extLst>
      <p:ext uri="{BB962C8B-B14F-4D97-AF65-F5344CB8AC3E}">
        <p14:creationId xmlns:p14="http://schemas.microsoft.com/office/powerpoint/2010/main" val="3605264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2"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548FF75-05BF-4037-A3A4-947AA69143C1}"/>
              </a:ext>
            </a:extLst>
          </p:cNvPr>
          <p:cNvSpPr txBox="1"/>
          <p:nvPr/>
        </p:nvSpPr>
        <p:spPr>
          <a:xfrm>
            <a:off x="1991544" y="260648"/>
            <a:ext cx="7992888"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Broadway"/>
                <a:ea typeface="+mn-ea"/>
                <a:cs typeface="+mn-cs"/>
              </a:rPr>
              <a:t>INFLUENCIA DEL MICROCRÉDITO EN LA EDUCACIÓN</a:t>
            </a:r>
            <a:endParaRPr kumimoji="0" lang="es-419" sz="2000" b="0" i="0" u="none" strike="noStrike" kern="1200" cap="none" spc="0" normalizeH="0" baseline="0" noProof="0" dirty="0">
              <a:ln>
                <a:noFill/>
              </a:ln>
              <a:solidFill>
                <a:prstClr val="black"/>
              </a:solidFill>
              <a:effectLst/>
              <a:uLnTx/>
              <a:uFillTx/>
              <a:latin typeface="Broadway"/>
              <a:ea typeface="+mn-ea"/>
              <a:cs typeface="+mn-cs"/>
            </a:endParaRPr>
          </a:p>
        </p:txBody>
      </p:sp>
      <p:graphicFrame>
        <p:nvGraphicFramePr>
          <p:cNvPr id="4" name="Tabla 3"/>
          <p:cNvGraphicFramePr>
            <a:graphicFrameLocks noGrp="1"/>
          </p:cNvGraphicFramePr>
          <p:nvPr>
            <p:extLst/>
          </p:nvPr>
        </p:nvGraphicFramePr>
        <p:xfrm>
          <a:off x="767408" y="1628800"/>
          <a:ext cx="5220582" cy="2808312"/>
        </p:xfrm>
        <a:graphic>
          <a:graphicData uri="http://schemas.openxmlformats.org/drawingml/2006/table">
            <a:tbl>
              <a:tblPr firstRow="1" firstCol="1" bandRow="1">
                <a:tableStyleId>{21E4AEA4-8DFA-4A89-87EB-49C32662AFE0}</a:tableStyleId>
              </a:tblPr>
              <a:tblGrid>
                <a:gridCol w="1152128">
                  <a:extLst>
                    <a:ext uri="{9D8B030D-6E8A-4147-A177-3AD203B41FA5}">
                      <a16:colId xmlns:a16="http://schemas.microsoft.com/office/drawing/2014/main" val="20000"/>
                    </a:ext>
                  </a:extLst>
                </a:gridCol>
                <a:gridCol w="1158622">
                  <a:extLst>
                    <a:ext uri="{9D8B030D-6E8A-4147-A177-3AD203B41FA5}">
                      <a16:colId xmlns:a16="http://schemas.microsoft.com/office/drawing/2014/main" val="20001"/>
                    </a:ext>
                  </a:extLst>
                </a:gridCol>
                <a:gridCol w="1372254">
                  <a:extLst>
                    <a:ext uri="{9D8B030D-6E8A-4147-A177-3AD203B41FA5}">
                      <a16:colId xmlns:a16="http://schemas.microsoft.com/office/drawing/2014/main" val="20002"/>
                    </a:ext>
                  </a:extLst>
                </a:gridCol>
                <a:gridCol w="1537578">
                  <a:extLst>
                    <a:ext uri="{9D8B030D-6E8A-4147-A177-3AD203B41FA5}">
                      <a16:colId xmlns:a16="http://schemas.microsoft.com/office/drawing/2014/main" val="20003"/>
                    </a:ext>
                  </a:extLst>
                </a:gridCol>
              </a:tblGrid>
              <a:tr h="441972">
                <a:tc gridSpan="4">
                  <a:txBody>
                    <a:bodyPr/>
                    <a:lstStyle/>
                    <a:p>
                      <a:pPr indent="144145" algn="ctr">
                        <a:lnSpc>
                          <a:spcPct val="150000"/>
                        </a:lnSpc>
                        <a:spcAft>
                          <a:spcPts val="0"/>
                        </a:spcAft>
                      </a:pPr>
                      <a:r>
                        <a:rPr lang="es-EC" sz="1200" dirty="0">
                          <a:effectLst/>
                        </a:rPr>
                        <a:t>Hijos menores de 18 años</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hMerge="1">
                  <a:txBody>
                    <a:bodyPr/>
                    <a:lstStyle/>
                    <a:p>
                      <a:endParaRPr lang="es-ES"/>
                    </a:p>
                  </a:txBody>
                  <a:tcPr/>
                </a:tc>
                <a:tc hMerge="1">
                  <a:txBody>
                    <a:bodyPr/>
                    <a:lstStyle/>
                    <a:p>
                      <a:pPr algn="ctr"/>
                      <a:endParaRPr lang="es-ES" sz="1200">
                        <a:effectLst/>
                        <a:latin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646235">
                <a:tc>
                  <a:txBody>
                    <a:bodyPr/>
                    <a:lstStyle/>
                    <a:p>
                      <a:pPr indent="144145" algn="ctr">
                        <a:lnSpc>
                          <a:spcPct val="150000"/>
                        </a:lnSpc>
                        <a:spcAft>
                          <a:spcPts val="0"/>
                        </a:spcAft>
                      </a:pPr>
                      <a:r>
                        <a:rPr lang="es-EC" sz="1200" dirty="0">
                          <a:effectLst/>
                        </a:rPr>
                        <a:t>Cantidad</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200" dirty="0">
                          <a:effectLst/>
                        </a:rPr>
                        <a:t>Frecuencia</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200" dirty="0">
                          <a:effectLst/>
                        </a:rPr>
                        <a:t>Porcentaje</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200" dirty="0">
                          <a:effectLst/>
                        </a:rPr>
                        <a:t>Total Hijos</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44021">
                <a:tc>
                  <a:txBody>
                    <a:bodyPr/>
                    <a:lstStyle/>
                    <a:p>
                      <a:pPr indent="144145" algn="r">
                        <a:lnSpc>
                          <a:spcPct val="150000"/>
                        </a:lnSpc>
                        <a:spcAft>
                          <a:spcPts val="0"/>
                        </a:spcAft>
                      </a:pPr>
                      <a:r>
                        <a:rPr lang="es-EC" sz="1200">
                          <a:effectLst/>
                        </a:rPr>
                        <a:t>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a:effectLst/>
                        </a:rPr>
                        <a:t>17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a:effectLst/>
                        </a:rPr>
                        <a:t>8,95%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a:effectLst/>
                        </a:rPr>
                        <a:t>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44021">
                <a:tc>
                  <a:txBody>
                    <a:bodyPr/>
                    <a:lstStyle/>
                    <a:p>
                      <a:pPr indent="144145" algn="r">
                        <a:lnSpc>
                          <a:spcPct val="150000"/>
                        </a:lnSpc>
                        <a:spcAft>
                          <a:spcPts val="0"/>
                        </a:spcAft>
                      </a:pPr>
                      <a:r>
                        <a:rPr lang="es-EC" sz="1200">
                          <a:effectLst/>
                        </a:rPr>
                        <a:t>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a:effectLst/>
                        </a:rPr>
                        <a:t>114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a:effectLst/>
                        </a:rPr>
                        <a:t>60,00%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a:effectLst/>
                        </a:rPr>
                        <a:t>114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44021">
                <a:tc>
                  <a:txBody>
                    <a:bodyPr/>
                    <a:lstStyle/>
                    <a:p>
                      <a:pPr indent="144145" algn="r">
                        <a:lnSpc>
                          <a:spcPct val="150000"/>
                        </a:lnSpc>
                        <a:spcAft>
                          <a:spcPts val="0"/>
                        </a:spcAft>
                      </a:pPr>
                      <a:r>
                        <a:rPr lang="es-EC" sz="1200">
                          <a:effectLst/>
                        </a:rPr>
                        <a:t>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a:effectLst/>
                        </a:rPr>
                        <a:t>50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a:effectLst/>
                        </a:rPr>
                        <a:t>26,32%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a:effectLst/>
                        </a:rPr>
                        <a:t>100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44021">
                <a:tc>
                  <a:txBody>
                    <a:bodyPr/>
                    <a:lstStyle/>
                    <a:p>
                      <a:pPr indent="144145" algn="r">
                        <a:lnSpc>
                          <a:spcPct val="150000"/>
                        </a:lnSpc>
                        <a:spcAft>
                          <a:spcPts val="0"/>
                        </a:spcAft>
                      </a:pPr>
                      <a:r>
                        <a:rPr lang="es-EC" sz="1200">
                          <a:effectLst/>
                        </a:rPr>
                        <a:t>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a:effectLst/>
                        </a:rPr>
                        <a:t>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a:effectLst/>
                        </a:rPr>
                        <a:t>4,74%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a:effectLst/>
                        </a:rPr>
                        <a:t>27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44021">
                <a:tc>
                  <a:txBody>
                    <a:bodyPr/>
                    <a:lstStyle/>
                    <a:p>
                      <a:pPr indent="144145" algn="l">
                        <a:lnSpc>
                          <a:spcPct val="150000"/>
                        </a:lnSpc>
                        <a:spcAft>
                          <a:spcPts val="0"/>
                        </a:spcAft>
                      </a:pPr>
                      <a:r>
                        <a:rPr lang="es-EC" sz="1200" dirty="0">
                          <a:effectLst/>
                        </a:rPr>
                        <a:t>Total</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dirty="0">
                          <a:effectLst/>
                        </a:rPr>
                        <a:t>190</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dirty="0">
                          <a:effectLst/>
                        </a:rPr>
                        <a:t>100%</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dirty="0">
                          <a:effectLst/>
                        </a:rPr>
                        <a:t>241</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
        <p:nvSpPr>
          <p:cNvPr id="5" name="Rectangle 1">
            <a:extLst>
              <a:ext uri="{FF2B5EF4-FFF2-40B4-BE49-F238E27FC236}">
                <a16:creationId xmlns:a16="http://schemas.microsoft.com/office/drawing/2014/main" id="{D0598039-EF13-46EE-9FCC-3F0D8B547A34}"/>
              </a:ext>
            </a:extLst>
          </p:cNvPr>
          <p:cNvSpPr>
            <a:spLocks noChangeArrowheads="1"/>
          </p:cNvSpPr>
          <p:nvPr/>
        </p:nvSpPr>
        <p:spPr bwMode="auto">
          <a:xfrm>
            <a:off x="551384" y="1052736"/>
            <a:ext cx="46805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444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44463" algn="l" defTabSz="914400" rtl="0" eaLnBrk="0" fontAlgn="base" latinLnBrk="0" hangingPunct="0">
              <a:lnSpc>
                <a:spcPct val="100000"/>
              </a:lnSpc>
              <a:spcBef>
                <a:spcPct val="0"/>
              </a:spcBef>
              <a:spcAft>
                <a:spcPct val="0"/>
              </a:spcAft>
              <a:buClrTx/>
              <a:buSzTx/>
              <a:buFontTx/>
              <a:buNone/>
              <a:tabLst/>
              <a:defRPr/>
            </a:pPr>
            <a:r>
              <a:rPr kumimoji="0" lang="es-EC" altLang="es-419"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t>
            </a:r>
            <a:r>
              <a:rPr kumimoji="0" lang="es-EC" altLang="es-419" sz="1200" b="1" i="0" u="none" strike="noStrike" kern="1200" cap="none" spc="0" normalizeH="0" baseline="0" noProof="0" dirty="0" bmk="">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abla </a:t>
            </a:r>
            <a: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11</a:t>
            </a:r>
            <a:b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s-ES" altLang="es-419" sz="1200" b="0" i="1"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Cantidad de hijos menores de 18 años</a:t>
            </a:r>
            <a:endParaRPr kumimoji="0" lang="es-EC" altLang="es-419"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6" name="Diagrama 5"/>
          <p:cNvGraphicFramePr/>
          <p:nvPr>
            <p:extLst/>
          </p:nvPr>
        </p:nvGraphicFramePr>
        <p:xfrm>
          <a:off x="6096000" y="2642368"/>
          <a:ext cx="5544616" cy="40269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712197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2"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F548FF75-05BF-4037-A3A4-947AA69143C1}"/>
              </a:ext>
            </a:extLst>
          </p:cNvPr>
          <p:cNvSpPr txBox="1"/>
          <p:nvPr/>
        </p:nvSpPr>
        <p:spPr>
          <a:xfrm>
            <a:off x="1991544" y="260648"/>
            <a:ext cx="7992888"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Broadway"/>
                <a:ea typeface="+mn-ea"/>
                <a:cs typeface="+mn-cs"/>
              </a:rPr>
              <a:t>INFLUENCIA DEL MICROCRÉDITO EN LA EDUCACIÓN</a:t>
            </a:r>
            <a:endParaRPr kumimoji="0" lang="es-419" sz="2000" b="0" i="0" u="none" strike="noStrike" kern="1200" cap="none" spc="0" normalizeH="0" baseline="0" noProof="0" dirty="0">
              <a:ln>
                <a:noFill/>
              </a:ln>
              <a:solidFill>
                <a:prstClr val="black"/>
              </a:solidFill>
              <a:effectLst/>
              <a:uLnTx/>
              <a:uFillTx/>
              <a:latin typeface="Broadway"/>
              <a:ea typeface="+mn-ea"/>
              <a:cs typeface="+mn-cs"/>
            </a:endParaRPr>
          </a:p>
        </p:txBody>
      </p:sp>
      <p:sp>
        <p:nvSpPr>
          <p:cNvPr id="5" name="Rectangle 1">
            <a:extLst>
              <a:ext uri="{FF2B5EF4-FFF2-40B4-BE49-F238E27FC236}">
                <a16:creationId xmlns:a16="http://schemas.microsoft.com/office/drawing/2014/main" id="{D0598039-EF13-46EE-9FCC-3F0D8B547A34}"/>
              </a:ext>
            </a:extLst>
          </p:cNvPr>
          <p:cNvSpPr>
            <a:spLocks noChangeArrowheads="1"/>
          </p:cNvSpPr>
          <p:nvPr/>
        </p:nvSpPr>
        <p:spPr bwMode="auto">
          <a:xfrm>
            <a:off x="551384" y="1052736"/>
            <a:ext cx="46805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444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44463" algn="l" defTabSz="914400" rtl="0" eaLnBrk="0" fontAlgn="base" latinLnBrk="0" hangingPunct="0">
              <a:lnSpc>
                <a:spcPct val="100000"/>
              </a:lnSpc>
              <a:spcBef>
                <a:spcPct val="0"/>
              </a:spcBef>
              <a:spcAft>
                <a:spcPct val="0"/>
              </a:spcAft>
              <a:buClrTx/>
              <a:buSzTx/>
              <a:buFontTx/>
              <a:buNone/>
              <a:tabLst/>
              <a:defRPr/>
            </a:pPr>
            <a:r>
              <a:rPr kumimoji="0" lang="es-EC" altLang="es-419"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t>
            </a:r>
            <a:r>
              <a:rPr kumimoji="0" lang="es-EC" altLang="es-419" sz="1200" b="1" i="0" u="none" strike="noStrike" kern="1200" cap="none" spc="0" normalizeH="0" baseline="0" noProof="0" dirty="0" bmk="">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abla </a:t>
            </a:r>
            <a: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12</a:t>
            </a:r>
            <a:b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s-ES" altLang="es-419" sz="1200" b="0" i="1"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Mejoras en el nivel de educación</a:t>
            </a:r>
            <a:endParaRPr kumimoji="0" lang="es-EC" altLang="es-419"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395066864"/>
              </p:ext>
            </p:extLst>
          </p:nvPr>
        </p:nvGraphicFramePr>
        <p:xfrm>
          <a:off x="407369" y="1514401"/>
          <a:ext cx="6192687" cy="3139571"/>
        </p:xfrm>
        <a:graphic>
          <a:graphicData uri="http://schemas.openxmlformats.org/drawingml/2006/table">
            <a:tbl>
              <a:tblPr firstRow="1" firstCol="1" bandRow="1">
                <a:tableStyleId>{7DF18680-E054-41AD-8BC1-D1AEF772440D}</a:tableStyleId>
              </a:tblPr>
              <a:tblGrid>
                <a:gridCol w="1081357">
                  <a:extLst>
                    <a:ext uri="{9D8B030D-6E8A-4147-A177-3AD203B41FA5}">
                      <a16:colId xmlns:a16="http://schemas.microsoft.com/office/drawing/2014/main" val="20000"/>
                    </a:ext>
                  </a:extLst>
                </a:gridCol>
                <a:gridCol w="1148623">
                  <a:extLst>
                    <a:ext uri="{9D8B030D-6E8A-4147-A177-3AD203B41FA5}">
                      <a16:colId xmlns:a16="http://schemas.microsoft.com/office/drawing/2014/main" val="20001"/>
                    </a:ext>
                  </a:extLst>
                </a:gridCol>
                <a:gridCol w="1148623">
                  <a:extLst>
                    <a:ext uri="{9D8B030D-6E8A-4147-A177-3AD203B41FA5}">
                      <a16:colId xmlns:a16="http://schemas.microsoft.com/office/drawing/2014/main" val="20002"/>
                    </a:ext>
                  </a:extLst>
                </a:gridCol>
                <a:gridCol w="848057">
                  <a:extLst>
                    <a:ext uri="{9D8B030D-6E8A-4147-A177-3AD203B41FA5}">
                      <a16:colId xmlns:a16="http://schemas.microsoft.com/office/drawing/2014/main" val="20003"/>
                    </a:ext>
                  </a:extLst>
                </a:gridCol>
                <a:gridCol w="1148623">
                  <a:extLst>
                    <a:ext uri="{9D8B030D-6E8A-4147-A177-3AD203B41FA5}">
                      <a16:colId xmlns:a16="http://schemas.microsoft.com/office/drawing/2014/main" val="20004"/>
                    </a:ext>
                  </a:extLst>
                </a:gridCol>
                <a:gridCol w="817404">
                  <a:extLst>
                    <a:ext uri="{9D8B030D-6E8A-4147-A177-3AD203B41FA5}">
                      <a16:colId xmlns:a16="http://schemas.microsoft.com/office/drawing/2014/main" val="20005"/>
                    </a:ext>
                  </a:extLst>
                </a:gridCol>
              </a:tblGrid>
              <a:tr h="497906">
                <a:tc rowSpan="2" gridSpan="2">
                  <a:txBody>
                    <a:bodyPr/>
                    <a:lstStyle/>
                    <a:p>
                      <a:pPr indent="144145" algn="ctr">
                        <a:lnSpc>
                          <a:spcPct val="150000"/>
                        </a:lnSpc>
                        <a:spcAft>
                          <a:spcPts val="0"/>
                        </a:spcAft>
                      </a:pPr>
                      <a:r>
                        <a:rPr lang="es-EC" sz="1200" dirty="0">
                          <a:solidFill>
                            <a:schemeClr val="tx1"/>
                          </a:solidFill>
                          <a:effectLst/>
                        </a:rPr>
                        <a:t>Hijos menores de 18 años</a:t>
                      </a:r>
                      <a:endParaRPr lang="es-E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hMerge="1">
                  <a:txBody>
                    <a:bodyPr/>
                    <a:lstStyle/>
                    <a:p>
                      <a:endParaRPr lang="es-ES"/>
                    </a:p>
                  </a:txBody>
                  <a:tcPr/>
                </a:tc>
                <a:tc gridSpan="4">
                  <a:txBody>
                    <a:bodyPr/>
                    <a:lstStyle/>
                    <a:p>
                      <a:pPr indent="144145" algn="ctr">
                        <a:lnSpc>
                          <a:spcPct val="150000"/>
                        </a:lnSpc>
                        <a:spcAft>
                          <a:spcPts val="0"/>
                        </a:spcAft>
                      </a:pPr>
                      <a:r>
                        <a:rPr lang="es-EC" sz="1200" dirty="0">
                          <a:solidFill>
                            <a:schemeClr val="tx1"/>
                          </a:solidFill>
                          <a:effectLst/>
                        </a:rPr>
                        <a:t>Ha mejorado su nivel de educación y/o de sus hijos</a:t>
                      </a:r>
                      <a:endParaRPr lang="es-E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32788">
                <a:tc gridSpan="2" vMerge="1">
                  <a:txBody>
                    <a:bodyPr/>
                    <a:lstStyle/>
                    <a:p>
                      <a:endParaRPr lang="es-ES"/>
                    </a:p>
                  </a:txBody>
                  <a:tcPr/>
                </a:tc>
                <a:tc hMerge="1" vMerge="1">
                  <a:txBody>
                    <a:bodyPr/>
                    <a:lstStyle/>
                    <a:p>
                      <a:endParaRPr lang="es-ES"/>
                    </a:p>
                  </a:txBody>
                  <a:tcPr/>
                </a:tc>
                <a:tc gridSpan="2">
                  <a:txBody>
                    <a:bodyPr/>
                    <a:lstStyle/>
                    <a:p>
                      <a:pPr indent="144145" algn="ctr">
                        <a:lnSpc>
                          <a:spcPct val="150000"/>
                        </a:lnSpc>
                        <a:spcAft>
                          <a:spcPts val="0"/>
                        </a:spcAft>
                      </a:pPr>
                      <a:r>
                        <a:rPr lang="es-EC" sz="1200" dirty="0">
                          <a:solidFill>
                            <a:schemeClr val="tx1"/>
                          </a:solidFill>
                          <a:effectLst/>
                        </a:rPr>
                        <a:t>Si</a:t>
                      </a:r>
                      <a:endParaRPr lang="es-E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gridSpan="2">
                  <a:txBody>
                    <a:bodyPr/>
                    <a:lstStyle/>
                    <a:p>
                      <a:pPr indent="144145" algn="ctr">
                        <a:lnSpc>
                          <a:spcPct val="150000"/>
                        </a:lnSpc>
                        <a:spcAft>
                          <a:spcPts val="0"/>
                        </a:spcAft>
                      </a:pPr>
                      <a:r>
                        <a:rPr lang="es-EC" sz="1200">
                          <a:solidFill>
                            <a:schemeClr val="tx1"/>
                          </a:solidFill>
                          <a:effectLst/>
                        </a:rPr>
                        <a:t>No</a:t>
                      </a:r>
                      <a:endParaRPr lang="es-E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extLst>
                  <a:ext uri="{0D108BD9-81ED-4DB2-BD59-A6C34878D82A}">
                    <a16:rowId xmlns:a16="http://schemas.microsoft.com/office/drawing/2014/main" val="10001"/>
                  </a:ext>
                </a:extLst>
              </a:tr>
              <a:tr h="497906">
                <a:tc>
                  <a:txBody>
                    <a:bodyPr/>
                    <a:lstStyle/>
                    <a:p>
                      <a:pPr indent="144145" algn="ctr">
                        <a:lnSpc>
                          <a:spcPct val="150000"/>
                        </a:lnSpc>
                        <a:spcAft>
                          <a:spcPts val="0"/>
                        </a:spcAft>
                      </a:pPr>
                      <a:r>
                        <a:rPr lang="es-EC" sz="1100" dirty="0">
                          <a:solidFill>
                            <a:schemeClr val="tx1"/>
                          </a:solidFill>
                          <a:effectLst/>
                        </a:rPr>
                        <a:t>Condición</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l">
                        <a:lnSpc>
                          <a:spcPct val="150000"/>
                        </a:lnSpc>
                        <a:spcAft>
                          <a:spcPts val="0"/>
                        </a:spcAft>
                      </a:pPr>
                      <a:r>
                        <a:rPr lang="es-EC" sz="1200">
                          <a:solidFill>
                            <a:schemeClr val="tx1"/>
                          </a:solidFill>
                          <a:effectLst/>
                        </a:rPr>
                        <a:t>Cantidad</a:t>
                      </a:r>
                      <a:endParaRPr lang="es-E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200">
                          <a:solidFill>
                            <a:schemeClr val="tx1"/>
                          </a:solidFill>
                          <a:effectLst/>
                        </a:rPr>
                        <a:t>Frecuencia</a:t>
                      </a:r>
                      <a:endParaRPr lang="es-E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200">
                          <a:solidFill>
                            <a:schemeClr val="tx1"/>
                          </a:solidFill>
                          <a:effectLst/>
                        </a:rPr>
                        <a:t>%</a:t>
                      </a:r>
                      <a:endParaRPr lang="es-E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200">
                          <a:solidFill>
                            <a:schemeClr val="tx1"/>
                          </a:solidFill>
                          <a:effectLst/>
                        </a:rPr>
                        <a:t>Frecuencia</a:t>
                      </a:r>
                      <a:endParaRPr lang="es-E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200">
                          <a:solidFill>
                            <a:schemeClr val="tx1"/>
                          </a:solidFill>
                          <a:effectLst/>
                        </a:rPr>
                        <a:t>%</a:t>
                      </a:r>
                      <a:endParaRPr lang="es-E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97906">
                <a:tc>
                  <a:txBody>
                    <a:bodyPr/>
                    <a:lstStyle/>
                    <a:p>
                      <a:pPr indent="144145" algn="l">
                        <a:lnSpc>
                          <a:spcPct val="150000"/>
                        </a:lnSpc>
                        <a:spcAft>
                          <a:spcPts val="0"/>
                        </a:spcAft>
                      </a:pPr>
                      <a:r>
                        <a:rPr lang="es-EC" sz="1200" dirty="0">
                          <a:solidFill>
                            <a:schemeClr val="tx1"/>
                          </a:solidFill>
                          <a:effectLst/>
                        </a:rPr>
                        <a:t>No tiene</a:t>
                      </a:r>
                      <a:endParaRPr lang="es-E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a:solidFill>
                            <a:schemeClr val="tx1"/>
                          </a:solidFill>
                          <a:effectLst/>
                        </a:rPr>
                        <a:t>0</a:t>
                      </a:r>
                      <a:endParaRPr lang="es-E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a:solidFill>
                            <a:schemeClr val="tx1"/>
                          </a:solidFill>
                          <a:effectLst/>
                        </a:rPr>
                        <a:t>13</a:t>
                      </a:r>
                      <a:endParaRPr lang="es-E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dirty="0">
                          <a:solidFill>
                            <a:schemeClr val="tx1"/>
                          </a:solidFill>
                          <a:effectLst/>
                        </a:rPr>
                        <a:t>76,5%</a:t>
                      </a:r>
                      <a:endParaRPr lang="es-E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a:solidFill>
                            <a:schemeClr val="tx1"/>
                          </a:solidFill>
                          <a:effectLst/>
                        </a:rPr>
                        <a:t>4</a:t>
                      </a:r>
                      <a:endParaRPr lang="es-E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dirty="0">
                          <a:solidFill>
                            <a:schemeClr val="tx1"/>
                          </a:solidFill>
                          <a:effectLst/>
                        </a:rPr>
                        <a:t>23,53%</a:t>
                      </a:r>
                      <a:endParaRPr lang="es-E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32788">
                <a:tc rowSpan="3">
                  <a:txBody>
                    <a:bodyPr/>
                    <a:lstStyle/>
                    <a:p>
                      <a:pPr indent="144145" algn="l">
                        <a:lnSpc>
                          <a:spcPct val="150000"/>
                        </a:lnSpc>
                        <a:spcAft>
                          <a:spcPts val="0"/>
                        </a:spcAft>
                      </a:pPr>
                      <a:r>
                        <a:rPr lang="es-EC" sz="1200" kern="1200" dirty="0">
                          <a:solidFill>
                            <a:schemeClr val="tx1"/>
                          </a:solidFill>
                          <a:effectLst/>
                        </a:rPr>
                        <a:t>Tienen</a:t>
                      </a:r>
                      <a:endParaRPr lang="es-ES" sz="1200" b="1" kern="1200" dirty="0">
                        <a:solidFill>
                          <a:schemeClr val="tx1"/>
                        </a:solidFill>
                        <a:effectLst/>
                        <a:latin typeface="+mn-lt"/>
                        <a:ea typeface="+mn-ea"/>
                        <a:cs typeface="+mn-cs"/>
                      </a:endParaRPr>
                    </a:p>
                  </a:txBody>
                  <a:tcPr marL="68580" marR="68580" marT="0" marB="0" anchor="ctr"/>
                </a:tc>
                <a:tc>
                  <a:txBody>
                    <a:bodyPr/>
                    <a:lstStyle/>
                    <a:p>
                      <a:pPr indent="144145" algn="r">
                        <a:lnSpc>
                          <a:spcPct val="150000"/>
                        </a:lnSpc>
                        <a:spcAft>
                          <a:spcPts val="0"/>
                        </a:spcAft>
                      </a:pPr>
                      <a:r>
                        <a:rPr lang="es-EC" sz="1200">
                          <a:solidFill>
                            <a:schemeClr val="tx1"/>
                          </a:solidFill>
                          <a:effectLst/>
                        </a:rPr>
                        <a:t>1</a:t>
                      </a:r>
                      <a:endParaRPr lang="es-E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a:solidFill>
                            <a:schemeClr val="tx1"/>
                          </a:solidFill>
                          <a:effectLst/>
                        </a:rPr>
                        <a:t>114</a:t>
                      </a:r>
                      <a:endParaRPr lang="es-E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indent="144145" algn="r">
                        <a:lnSpc>
                          <a:spcPct val="150000"/>
                        </a:lnSpc>
                        <a:spcAft>
                          <a:spcPts val="0"/>
                        </a:spcAft>
                      </a:pPr>
                      <a:r>
                        <a:rPr lang="es-EC" sz="1200" dirty="0">
                          <a:solidFill>
                            <a:schemeClr val="tx1"/>
                          </a:solidFill>
                          <a:effectLst/>
                        </a:rPr>
                        <a:t>98,84%</a:t>
                      </a:r>
                      <a:endParaRPr lang="es-E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a:solidFill>
                            <a:schemeClr val="tx1"/>
                          </a:solidFill>
                          <a:effectLst/>
                        </a:rPr>
                        <a:t>0</a:t>
                      </a:r>
                      <a:endParaRPr lang="es-E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indent="144145" algn="r">
                        <a:lnSpc>
                          <a:spcPct val="150000"/>
                        </a:lnSpc>
                        <a:spcAft>
                          <a:spcPts val="0"/>
                        </a:spcAft>
                      </a:pPr>
                      <a:r>
                        <a:rPr lang="es-EC" sz="1200" dirty="0">
                          <a:solidFill>
                            <a:schemeClr val="tx1"/>
                          </a:solidFill>
                          <a:effectLst/>
                        </a:rPr>
                        <a:t>1,16%</a:t>
                      </a:r>
                      <a:endParaRPr lang="es-E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32788">
                <a:tc vMerge="1">
                  <a:txBody>
                    <a:bodyPr/>
                    <a:lstStyle/>
                    <a:p>
                      <a:endParaRPr lang="es-ES"/>
                    </a:p>
                  </a:txBody>
                  <a:tcPr/>
                </a:tc>
                <a:tc>
                  <a:txBody>
                    <a:bodyPr/>
                    <a:lstStyle/>
                    <a:p>
                      <a:pPr indent="144145" algn="r">
                        <a:lnSpc>
                          <a:spcPct val="150000"/>
                        </a:lnSpc>
                        <a:spcAft>
                          <a:spcPts val="0"/>
                        </a:spcAft>
                      </a:pPr>
                      <a:r>
                        <a:rPr lang="es-EC" sz="1200">
                          <a:solidFill>
                            <a:schemeClr val="tx1"/>
                          </a:solidFill>
                          <a:effectLst/>
                        </a:rPr>
                        <a:t>2</a:t>
                      </a:r>
                      <a:endParaRPr lang="es-E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a:solidFill>
                            <a:schemeClr val="tx1"/>
                          </a:solidFill>
                          <a:effectLst/>
                        </a:rPr>
                        <a:t>48</a:t>
                      </a:r>
                      <a:endParaRPr lang="es-E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S"/>
                    </a:p>
                  </a:txBody>
                  <a:tcPr/>
                </a:tc>
                <a:tc>
                  <a:txBody>
                    <a:bodyPr/>
                    <a:lstStyle/>
                    <a:p>
                      <a:pPr indent="144145" algn="r">
                        <a:lnSpc>
                          <a:spcPct val="150000"/>
                        </a:lnSpc>
                        <a:spcAft>
                          <a:spcPts val="0"/>
                        </a:spcAft>
                      </a:pPr>
                      <a:r>
                        <a:rPr lang="es-EC" sz="1200">
                          <a:solidFill>
                            <a:schemeClr val="tx1"/>
                          </a:solidFill>
                          <a:effectLst/>
                        </a:rPr>
                        <a:t>2</a:t>
                      </a:r>
                      <a:endParaRPr lang="es-E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S"/>
                    </a:p>
                  </a:txBody>
                  <a:tcPr/>
                </a:tc>
                <a:extLst>
                  <a:ext uri="{0D108BD9-81ED-4DB2-BD59-A6C34878D82A}">
                    <a16:rowId xmlns:a16="http://schemas.microsoft.com/office/drawing/2014/main" val="10005"/>
                  </a:ext>
                </a:extLst>
              </a:tr>
              <a:tr h="232788">
                <a:tc vMerge="1">
                  <a:txBody>
                    <a:bodyPr/>
                    <a:lstStyle/>
                    <a:p>
                      <a:endParaRPr lang="es-ES"/>
                    </a:p>
                  </a:txBody>
                  <a:tcPr/>
                </a:tc>
                <a:tc>
                  <a:txBody>
                    <a:bodyPr/>
                    <a:lstStyle/>
                    <a:p>
                      <a:pPr indent="144145" algn="r">
                        <a:lnSpc>
                          <a:spcPct val="150000"/>
                        </a:lnSpc>
                        <a:spcAft>
                          <a:spcPts val="0"/>
                        </a:spcAft>
                      </a:pPr>
                      <a:r>
                        <a:rPr lang="es-EC" sz="1200">
                          <a:solidFill>
                            <a:schemeClr val="tx1"/>
                          </a:solidFill>
                          <a:effectLst/>
                        </a:rPr>
                        <a:t>3</a:t>
                      </a:r>
                      <a:endParaRPr lang="es-E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a:solidFill>
                            <a:schemeClr val="tx1"/>
                          </a:solidFill>
                          <a:effectLst/>
                        </a:rPr>
                        <a:t>9</a:t>
                      </a:r>
                      <a:endParaRPr lang="es-E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S"/>
                    </a:p>
                  </a:txBody>
                  <a:tcPr/>
                </a:tc>
                <a:tc>
                  <a:txBody>
                    <a:bodyPr/>
                    <a:lstStyle/>
                    <a:p>
                      <a:pPr indent="144145" algn="r">
                        <a:lnSpc>
                          <a:spcPct val="150000"/>
                        </a:lnSpc>
                        <a:spcAft>
                          <a:spcPts val="0"/>
                        </a:spcAft>
                      </a:pPr>
                      <a:r>
                        <a:rPr lang="es-EC" sz="1200">
                          <a:solidFill>
                            <a:schemeClr val="tx1"/>
                          </a:solidFill>
                          <a:effectLst/>
                        </a:rPr>
                        <a:t>0</a:t>
                      </a:r>
                      <a:endParaRPr lang="es-E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S"/>
                    </a:p>
                  </a:txBody>
                  <a:tcPr/>
                </a:tc>
                <a:extLst>
                  <a:ext uri="{0D108BD9-81ED-4DB2-BD59-A6C34878D82A}">
                    <a16:rowId xmlns:a16="http://schemas.microsoft.com/office/drawing/2014/main" val="10006"/>
                  </a:ext>
                </a:extLst>
              </a:tr>
              <a:tr h="497839">
                <a:tc gridSpan="2">
                  <a:txBody>
                    <a:bodyPr/>
                    <a:lstStyle/>
                    <a:p>
                      <a:pPr indent="144145" algn="l">
                        <a:lnSpc>
                          <a:spcPct val="150000"/>
                        </a:lnSpc>
                        <a:spcAft>
                          <a:spcPts val="0"/>
                        </a:spcAft>
                      </a:pPr>
                      <a:r>
                        <a:rPr lang="es-EC" sz="1200" dirty="0">
                          <a:solidFill>
                            <a:schemeClr val="tx1"/>
                          </a:solidFill>
                          <a:effectLst/>
                        </a:rPr>
                        <a:t>Total</a:t>
                      </a:r>
                      <a:endParaRPr lang="es-ES"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a:txBody>
                    <a:bodyPr/>
                    <a:lstStyle/>
                    <a:p>
                      <a:pPr indent="144145" algn="r">
                        <a:lnSpc>
                          <a:spcPct val="150000"/>
                        </a:lnSpc>
                        <a:spcAft>
                          <a:spcPts val="0"/>
                        </a:spcAft>
                      </a:pPr>
                      <a:r>
                        <a:rPr lang="es-EC" sz="1200" dirty="0">
                          <a:solidFill>
                            <a:schemeClr val="tx1"/>
                          </a:solidFill>
                          <a:effectLst/>
                        </a:rPr>
                        <a:t>184</a:t>
                      </a:r>
                      <a:endParaRPr lang="es-ES"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dirty="0">
                          <a:solidFill>
                            <a:schemeClr val="tx1"/>
                          </a:solidFill>
                          <a:effectLst/>
                        </a:rPr>
                        <a:t>96,84%</a:t>
                      </a:r>
                      <a:endParaRPr lang="es-ES"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dirty="0">
                          <a:solidFill>
                            <a:schemeClr val="tx1"/>
                          </a:solidFill>
                          <a:effectLst/>
                        </a:rPr>
                        <a:t>6</a:t>
                      </a:r>
                      <a:endParaRPr lang="es-ES"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dirty="0">
                          <a:solidFill>
                            <a:schemeClr val="tx1"/>
                          </a:solidFill>
                          <a:effectLst/>
                        </a:rPr>
                        <a:t>3,16%</a:t>
                      </a:r>
                      <a:endParaRPr lang="es-ES"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graphicFrame>
        <p:nvGraphicFramePr>
          <p:cNvPr id="7" name="Gráfico 6"/>
          <p:cNvGraphicFramePr/>
          <p:nvPr>
            <p:extLst>
              <p:ext uri="{D42A27DB-BD31-4B8C-83A1-F6EECF244321}">
                <p14:modId xmlns:p14="http://schemas.microsoft.com/office/powerpoint/2010/main" val="3186379763"/>
              </p:ext>
            </p:extLst>
          </p:nvPr>
        </p:nvGraphicFramePr>
        <p:xfrm>
          <a:off x="6816650" y="1494012"/>
          <a:ext cx="5111998" cy="2864201"/>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ángulo 7">
            <a:extLst>
              <a:ext uri="{FF2B5EF4-FFF2-40B4-BE49-F238E27FC236}">
                <a16:creationId xmlns:a16="http://schemas.microsoft.com/office/drawing/2014/main" id="{F442C3FD-EA91-4E88-B19F-6B76B6A7F58B}"/>
              </a:ext>
            </a:extLst>
          </p:cNvPr>
          <p:cNvSpPr/>
          <p:nvPr/>
        </p:nvSpPr>
        <p:spPr>
          <a:xfrm>
            <a:off x="6816650" y="4388581"/>
            <a:ext cx="5832648"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Figura 34 </a:t>
            </a:r>
            <a:r>
              <a:rPr kumimoji="0" lang="es-ES"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Mejorías en el nivel de educación vs cantidad de hijos menores de 18 años</a:t>
            </a:r>
          </a:p>
        </p:txBody>
      </p:sp>
      <p:sp>
        <p:nvSpPr>
          <p:cNvPr id="9" name="Rectángulo: esquinas diagonales redondeadas 9">
            <a:extLst>
              <a:ext uri="{FF2B5EF4-FFF2-40B4-BE49-F238E27FC236}">
                <a16:creationId xmlns:a16="http://schemas.microsoft.com/office/drawing/2014/main" id="{BD0EEBD4-120E-4A7A-9B90-2E14D8FB5173}"/>
              </a:ext>
            </a:extLst>
          </p:cNvPr>
          <p:cNvSpPr/>
          <p:nvPr/>
        </p:nvSpPr>
        <p:spPr>
          <a:xfrm>
            <a:off x="839416" y="4920083"/>
            <a:ext cx="10297144" cy="1379700"/>
          </a:xfrm>
          <a:prstGeom prst="snip2DiagRect">
            <a:avLst/>
          </a:prstGeom>
          <a:solidFill>
            <a:schemeClr val="accent4">
              <a:lumMod val="20000"/>
              <a:lumOff val="80000"/>
            </a:schemeClr>
          </a:solidFill>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Con la concesión del microcrédito mejoró el nivel de educación en las personas en un 96,84%, tanto para las personas que no tienen hijos con un 76,5%, como para las personas que tienen hijos quienes consideran que el nivel de educación mejoró un 98,84%.</a:t>
            </a:r>
          </a:p>
        </p:txBody>
      </p:sp>
    </p:spTree>
    <p:extLst>
      <p:ext uri="{BB962C8B-B14F-4D97-AF65-F5344CB8AC3E}">
        <p14:creationId xmlns:p14="http://schemas.microsoft.com/office/powerpoint/2010/main" val="6139159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2"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423592" y="216411"/>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548FF75-05BF-4037-A3A4-947AA69143C1}"/>
              </a:ext>
            </a:extLst>
          </p:cNvPr>
          <p:cNvSpPr txBox="1"/>
          <p:nvPr/>
        </p:nvSpPr>
        <p:spPr>
          <a:xfrm>
            <a:off x="1991544" y="260648"/>
            <a:ext cx="799288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Broadway"/>
                <a:ea typeface="+mn-ea"/>
                <a:cs typeface="+mn-cs"/>
              </a:rPr>
              <a:t>INFLUENCIA DEL MICROCRÉDITO EN EL MEJORAMIENTO DE LA VIVIENDA</a:t>
            </a:r>
            <a:endParaRPr kumimoji="0" lang="es-419" sz="2000" b="0" i="0" u="none" strike="noStrike" kern="1200" cap="none" spc="0" normalizeH="0" baseline="0" noProof="0" dirty="0">
              <a:ln>
                <a:noFill/>
              </a:ln>
              <a:solidFill>
                <a:prstClr val="black"/>
              </a:solidFill>
              <a:effectLst/>
              <a:uLnTx/>
              <a:uFillTx/>
              <a:latin typeface="Broadway"/>
              <a:ea typeface="+mn-ea"/>
              <a:cs typeface="+mn-cs"/>
            </a:endParaRPr>
          </a:p>
        </p:txBody>
      </p:sp>
      <p:graphicFrame>
        <p:nvGraphicFramePr>
          <p:cNvPr id="4" name="Tabla 3"/>
          <p:cNvGraphicFramePr>
            <a:graphicFrameLocks noGrp="1"/>
          </p:cNvGraphicFramePr>
          <p:nvPr>
            <p:extLst/>
          </p:nvPr>
        </p:nvGraphicFramePr>
        <p:xfrm>
          <a:off x="767408" y="1514401"/>
          <a:ext cx="7731127" cy="1457325"/>
        </p:xfrm>
        <a:graphic>
          <a:graphicData uri="http://schemas.openxmlformats.org/drawingml/2006/table">
            <a:tbl>
              <a:tblPr firstRow="1" firstCol="1" bandRow="1">
                <a:tableStyleId>{5C22544A-7EE6-4342-B048-85BDC9FD1C3A}</a:tableStyleId>
              </a:tblPr>
              <a:tblGrid>
                <a:gridCol w="1289552">
                  <a:extLst>
                    <a:ext uri="{9D8B030D-6E8A-4147-A177-3AD203B41FA5}">
                      <a16:colId xmlns:a16="http://schemas.microsoft.com/office/drawing/2014/main" val="20000"/>
                    </a:ext>
                  </a:extLst>
                </a:gridCol>
                <a:gridCol w="790121">
                  <a:extLst>
                    <a:ext uri="{9D8B030D-6E8A-4147-A177-3AD203B41FA5}">
                      <a16:colId xmlns:a16="http://schemas.microsoft.com/office/drawing/2014/main" val="20001"/>
                    </a:ext>
                  </a:extLst>
                </a:gridCol>
                <a:gridCol w="794760">
                  <a:extLst>
                    <a:ext uri="{9D8B030D-6E8A-4147-A177-3AD203B41FA5}">
                      <a16:colId xmlns:a16="http://schemas.microsoft.com/office/drawing/2014/main" val="20002"/>
                    </a:ext>
                  </a:extLst>
                </a:gridCol>
                <a:gridCol w="794760">
                  <a:extLst>
                    <a:ext uri="{9D8B030D-6E8A-4147-A177-3AD203B41FA5}">
                      <a16:colId xmlns:a16="http://schemas.microsoft.com/office/drawing/2014/main" val="20003"/>
                    </a:ext>
                  </a:extLst>
                </a:gridCol>
                <a:gridCol w="794760">
                  <a:extLst>
                    <a:ext uri="{9D8B030D-6E8A-4147-A177-3AD203B41FA5}">
                      <a16:colId xmlns:a16="http://schemas.microsoft.com/office/drawing/2014/main" val="20004"/>
                    </a:ext>
                  </a:extLst>
                </a:gridCol>
                <a:gridCol w="794760">
                  <a:extLst>
                    <a:ext uri="{9D8B030D-6E8A-4147-A177-3AD203B41FA5}">
                      <a16:colId xmlns:a16="http://schemas.microsoft.com/office/drawing/2014/main" val="20005"/>
                    </a:ext>
                  </a:extLst>
                </a:gridCol>
                <a:gridCol w="766928">
                  <a:extLst>
                    <a:ext uri="{9D8B030D-6E8A-4147-A177-3AD203B41FA5}">
                      <a16:colId xmlns:a16="http://schemas.microsoft.com/office/drawing/2014/main" val="20006"/>
                    </a:ext>
                  </a:extLst>
                </a:gridCol>
                <a:gridCol w="494792">
                  <a:extLst>
                    <a:ext uri="{9D8B030D-6E8A-4147-A177-3AD203B41FA5}">
                      <a16:colId xmlns:a16="http://schemas.microsoft.com/office/drawing/2014/main" val="20007"/>
                    </a:ext>
                  </a:extLst>
                </a:gridCol>
                <a:gridCol w="513347">
                  <a:extLst>
                    <a:ext uri="{9D8B030D-6E8A-4147-A177-3AD203B41FA5}">
                      <a16:colId xmlns:a16="http://schemas.microsoft.com/office/drawing/2014/main" val="20008"/>
                    </a:ext>
                  </a:extLst>
                </a:gridCol>
                <a:gridCol w="697347">
                  <a:extLst>
                    <a:ext uri="{9D8B030D-6E8A-4147-A177-3AD203B41FA5}">
                      <a16:colId xmlns:a16="http://schemas.microsoft.com/office/drawing/2014/main" val="20009"/>
                    </a:ext>
                  </a:extLst>
                </a:gridCol>
              </a:tblGrid>
              <a:tr h="228600">
                <a:tc rowSpan="2">
                  <a:txBody>
                    <a:bodyPr/>
                    <a:lstStyle/>
                    <a:p>
                      <a:pPr indent="144145" algn="ctr">
                        <a:lnSpc>
                          <a:spcPct val="150000"/>
                        </a:lnSpc>
                        <a:spcAft>
                          <a:spcPts val="0"/>
                        </a:spcAft>
                      </a:pPr>
                      <a:r>
                        <a:rPr lang="es-EC" sz="1000" dirty="0">
                          <a:effectLst/>
                        </a:rPr>
                        <a:t>Tipo de Vivienda</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indent="144145" algn="ctr">
                        <a:lnSpc>
                          <a:spcPct val="150000"/>
                        </a:lnSpc>
                        <a:spcAft>
                          <a:spcPts val="0"/>
                        </a:spcAft>
                      </a:pPr>
                      <a:r>
                        <a:rPr lang="es-EC" sz="1000">
                          <a:effectLst/>
                        </a:rPr>
                        <a:t>Grupos de edad</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indent="144145" algn="ctr">
                        <a:lnSpc>
                          <a:spcPct val="150000"/>
                        </a:lnSpc>
                        <a:spcAft>
                          <a:spcPts val="0"/>
                        </a:spcAft>
                      </a:pPr>
                      <a:r>
                        <a:rPr lang="es-EC" sz="1000">
                          <a:effectLst/>
                        </a:rPr>
                        <a:t>Total</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nchor="ctr"/>
                </a:tc>
                <a:tc rowSpan="2">
                  <a:txBody>
                    <a:bodyPr/>
                    <a:lstStyle/>
                    <a:p>
                      <a:pPr indent="144145" algn="ctr">
                        <a:lnSpc>
                          <a:spcPct val="150000"/>
                        </a:lnSpc>
                        <a:spcAft>
                          <a:spcPts val="0"/>
                        </a:spcAft>
                      </a:pPr>
                      <a:r>
                        <a:rPr lang="es-EC" sz="1000" dirty="0">
                          <a:effectLst/>
                        </a:rPr>
                        <a:t>%total</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nchor="ctr"/>
                </a:tc>
                <a:extLst>
                  <a:ext uri="{0D108BD9-81ED-4DB2-BD59-A6C34878D82A}">
                    <a16:rowId xmlns:a16="http://schemas.microsoft.com/office/drawing/2014/main" val="10000"/>
                  </a:ext>
                </a:extLst>
              </a:tr>
              <a:tr h="265430">
                <a:tc vMerge="1">
                  <a:txBody>
                    <a:bodyPr/>
                    <a:lstStyle/>
                    <a:p>
                      <a:endParaRPr lang="es-ES"/>
                    </a:p>
                  </a:txBody>
                  <a:tcPr/>
                </a:tc>
                <a:tc>
                  <a:txBody>
                    <a:bodyPr/>
                    <a:lstStyle/>
                    <a:p>
                      <a:pPr indent="144145" algn="ctr">
                        <a:lnSpc>
                          <a:spcPct val="150000"/>
                        </a:lnSpc>
                        <a:spcAft>
                          <a:spcPts val="0"/>
                        </a:spcAft>
                      </a:pPr>
                      <a:r>
                        <a:rPr lang="es-EC" sz="1000">
                          <a:effectLst/>
                        </a:rPr>
                        <a:t>&lt;= 24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25 - 29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30 - 34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35 - 39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40 - 44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45 - 49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50+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0001"/>
                  </a:ext>
                </a:extLst>
              </a:tr>
              <a:tr h="228600">
                <a:tc>
                  <a:txBody>
                    <a:bodyPr/>
                    <a:lstStyle/>
                    <a:p>
                      <a:pPr indent="144145" algn="l">
                        <a:lnSpc>
                          <a:spcPct val="150000"/>
                        </a:lnSpc>
                        <a:spcAft>
                          <a:spcPts val="0"/>
                        </a:spcAft>
                      </a:pPr>
                      <a:r>
                        <a:rPr lang="es-EC" sz="1000">
                          <a:effectLst/>
                        </a:rPr>
                        <a:t>Arrendada</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000">
                          <a:effectLst/>
                        </a:rPr>
                        <a:t>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000">
                          <a:effectLst/>
                        </a:rPr>
                        <a:t>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000">
                          <a:effectLst/>
                        </a:rPr>
                        <a:t>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000">
                          <a:effectLst/>
                        </a:rPr>
                        <a:t>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000">
                          <a:effectLst/>
                        </a:rPr>
                        <a:t>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000">
                          <a:effectLst/>
                        </a:rPr>
                        <a:t>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000">
                          <a:effectLst/>
                        </a:rPr>
                        <a:t>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000" b="1" dirty="0">
                          <a:effectLst/>
                        </a:rPr>
                        <a:t>17</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l">
                        <a:lnSpc>
                          <a:spcPct val="150000"/>
                        </a:lnSpc>
                        <a:spcAft>
                          <a:spcPts val="0"/>
                        </a:spcAft>
                      </a:pPr>
                      <a:r>
                        <a:rPr lang="es-EC" sz="900" b="1" dirty="0">
                          <a:effectLst/>
                        </a:rPr>
                        <a:t>8,95%</a:t>
                      </a:r>
                      <a:endParaRPr lang="es-E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14325">
                <a:tc>
                  <a:txBody>
                    <a:bodyPr/>
                    <a:lstStyle/>
                    <a:p>
                      <a:pPr indent="144145" algn="l">
                        <a:lnSpc>
                          <a:spcPct val="150000"/>
                        </a:lnSpc>
                        <a:spcAft>
                          <a:spcPts val="0"/>
                        </a:spcAft>
                      </a:pPr>
                      <a:r>
                        <a:rPr lang="es-EC" sz="1000">
                          <a:effectLst/>
                        </a:rPr>
                        <a:t>De familiares</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000">
                          <a:effectLst/>
                        </a:rPr>
                        <a:t>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000">
                          <a:effectLst/>
                        </a:rPr>
                        <a:t>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000">
                          <a:effectLst/>
                        </a:rPr>
                        <a:t>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000">
                          <a:effectLst/>
                        </a:rPr>
                        <a:t>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000">
                          <a:effectLst/>
                        </a:rPr>
                        <a:t>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000">
                          <a:effectLst/>
                        </a:rPr>
                        <a:t>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000">
                          <a:effectLst/>
                        </a:rPr>
                        <a:t>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000" b="1" dirty="0">
                          <a:effectLst/>
                        </a:rPr>
                        <a:t>8</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l">
                        <a:lnSpc>
                          <a:spcPct val="150000"/>
                        </a:lnSpc>
                        <a:spcAft>
                          <a:spcPts val="0"/>
                        </a:spcAft>
                      </a:pPr>
                      <a:r>
                        <a:rPr lang="es-EC" sz="900" b="1" dirty="0">
                          <a:effectLst/>
                        </a:rPr>
                        <a:t>4,21%</a:t>
                      </a:r>
                      <a:endParaRPr lang="es-E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28600">
                <a:tc>
                  <a:txBody>
                    <a:bodyPr/>
                    <a:lstStyle/>
                    <a:p>
                      <a:pPr indent="144145" algn="l">
                        <a:lnSpc>
                          <a:spcPct val="150000"/>
                        </a:lnSpc>
                        <a:spcAft>
                          <a:spcPts val="0"/>
                        </a:spcAft>
                      </a:pPr>
                      <a:r>
                        <a:rPr lang="es-EC" sz="1000">
                          <a:effectLst/>
                        </a:rPr>
                        <a:t>Propia</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000">
                          <a:effectLst/>
                        </a:rPr>
                        <a:t>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000">
                          <a:effectLst/>
                        </a:rPr>
                        <a:t>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000">
                          <a:effectLst/>
                        </a:rPr>
                        <a:t>18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000">
                          <a:effectLst/>
                        </a:rPr>
                        <a:t>71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000">
                          <a:effectLst/>
                        </a:rPr>
                        <a:t>35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000">
                          <a:effectLst/>
                        </a:rPr>
                        <a:t>34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000">
                          <a:effectLst/>
                        </a:rPr>
                        <a:t>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000" b="1">
                          <a:effectLst/>
                        </a:rPr>
                        <a:t>165</a:t>
                      </a:r>
                      <a:endParaRPr lang="es-E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l">
                        <a:lnSpc>
                          <a:spcPct val="150000"/>
                        </a:lnSpc>
                        <a:spcAft>
                          <a:spcPts val="0"/>
                        </a:spcAft>
                      </a:pPr>
                      <a:r>
                        <a:rPr lang="es-EC" sz="900" b="1" dirty="0">
                          <a:effectLst/>
                        </a:rPr>
                        <a:t>86,84%</a:t>
                      </a:r>
                      <a:endParaRPr lang="es-E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5" name="Rectangle 1">
            <a:extLst>
              <a:ext uri="{FF2B5EF4-FFF2-40B4-BE49-F238E27FC236}">
                <a16:creationId xmlns:a16="http://schemas.microsoft.com/office/drawing/2014/main" id="{D0598039-EF13-46EE-9FCC-3F0D8B547A34}"/>
              </a:ext>
            </a:extLst>
          </p:cNvPr>
          <p:cNvSpPr>
            <a:spLocks noChangeArrowheads="1"/>
          </p:cNvSpPr>
          <p:nvPr/>
        </p:nvSpPr>
        <p:spPr bwMode="auto">
          <a:xfrm>
            <a:off x="551384" y="1052736"/>
            <a:ext cx="46805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444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44463" algn="l" defTabSz="914400" rtl="0" eaLnBrk="0" fontAlgn="base" latinLnBrk="0" hangingPunct="0">
              <a:lnSpc>
                <a:spcPct val="100000"/>
              </a:lnSpc>
              <a:spcBef>
                <a:spcPct val="0"/>
              </a:spcBef>
              <a:spcAft>
                <a:spcPct val="0"/>
              </a:spcAft>
              <a:buClrTx/>
              <a:buSzTx/>
              <a:buFontTx/>
              <a:buNone/>
              <a:tabLst/>
              <a:defRPr/>
            </a:pPr>
            <a:r>
              <a:rPr kumimoji="0" lang="es-EC" altLang="es-419"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t>
            </a:r>
            <a:r>
              <a:rPr kumimoji="0" lang="es-EC" altLang="es-419" sz="1200" b="1" i="0" u="none" strike="noStrike" kern="1200" cap="none" spc="0" normalizeH="0" baseline="0" noProof="0" dirty="0" bmk="">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abla </a:t>
            </a:r>
            <a: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13</a:t>
            </a:r>
            <a:b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s-ES" altLang="es-419" sz="1200" b="0" i="1"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Tipo de vivienda de acuerdo con la edad</a:t>
            </a:r>
            <a:endParaRPr kumimoji="0" lang="es-EC" altLang="es-419"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Imagen 6"/>
          <p:cNvPicPr>
            <a:picLocks noChangeAspect="1"/>
          </p:cNvPicPr>
          <p:nvPr/>
        </p:nvPicPr>
        <p:blipFill>
          <a:blip r:embed="rId4"/>
          <a:stretch>
            <a:fillRect/>
          </a:stretch>
        </p:blipFill>
        <p:spPr>
          <a:xfrm>
            <a:off x="695399" y="3140968"/>
            <a:ext cx="5126375" cy="2819345"/>
          </a:xfrm>
          <a:prstGeom prst="rect">
            <a:avLst/>
          </a:prstGeom>
        </p:spPr>
      </p:pic>
      <p:sp>
        <p:nvSpPr>
          <p:cNvPr id="8" name="Rectángulo 7">
            <a:extLst>
              <a:ext uri="{FF2B5EF4-FFF2-40B4-BE49-F238E27FC236}">
                <a16:creationId xmlns:a16="http://schemas.microsoft.com/office/drawing/2014/main" id="{F442C3FD-EA91-4E88-B19F-6B76B6A7F58B}"/>
              </a:ext>
            </a:extLst>
          </p:cNvPr>
          <p:cNvSpPr/>
          <p:nvPr/>
        </p:nvSpPr>
        <p:spPr>
          <a:xfrm>
            <a:off x="695400" y="5960313"/>
            <a:ext cx="5832648"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Figura 35 </a:t>
            </a:r>
            <a:r>
              <a:rPr kumimoji="0" lang="es-ES"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Tipo de vivienda</a:t>
            </a:r>
          </a:p>
        </p:txBody>
      </p:sp>
      <p:sp>
        <p:nvSpPr>
          <p:cNvPr id="9" name="Rectángulo: esquinas diagonales redondeadas 9">
            <a:extLst>
              <a:ext uri="{FF2B5EF4-FFF2-40B4-BE49-F238E27FC236}">
                <a16:creationId xmlns:a16="http://schemas.microsoft.com/office/drawing/2014/main" id="{BD0EEBD4-120E-4A7A-9B90-2E14D8FB5173}"/>
              </a:ext>
            </a:extLst>
          </p:cNvPr>
          <p:cNvSpPr/>
          <p:nvPr/>
        </p:nvSpPr>
        <p:spPr>
          <a:xfrm>
            <a:off x="6037798" y="3818602"/>
            <a:ext cx="5774226" cy="1889879"/>
          </a:xfrm>
          <a:prstGeom prst="round2Diag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144145" algn="just" defTabSz="457200" rtl="0" eaLnBrk="1" fontAlgn="auto" latinLnBrk="0" hangingPunct="1">
              <a:lnSpc>
                <a:spcPct val="15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El 86,84% de los microempresarios que recibieron un microcrédito tienen vivienda propia, y el 8,95% habita en una vivienda arrendada. Conforme a la edad el 75,79% de las personas de 35 años en adelante poseen vivienda propia, mientras que las personas menores de 35 años representan el 52,94% del total de personas que viven arrendando. </a:t>
            </a:r>
            <a:endParaRPr kumimoji="0" lang="es-419"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65765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2"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548FF75-05BF-4037-A3A4-947AA69143C1}"/>
              </a:ext>
            </a:extLst>
          </p:cNvPr>
          <p:cNvSpPr txBox="1"/>
          <p:nvPr/>
        </p:nvSpPr>
        <p:spPr>
          <a:xfrm>
            <a:off x="1991544" y="260648"/>
            <a:ext cx="799288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Broadway"/>
                <a:ea typeface="+mn-ea"/>
                <a:cs typeface="+mn-cs"/>
              </a:rPr>
              <a:t>INFLUENCIA DEL MICROCRÉDITO EN EL MEJORAMIENTO DE LA VIVIENDA</a:t>
            </a:r>
            <a:endParaRPr kumimoji="0" lang="es-419" sz="2000" b="0" i="0" u="none" strike="noStrike" kern="1200" cap="none" spc="0" normalizeH="0" baseline="0" noProof="0" dirty="0">
              <a:ln>
                <a:noFill/>
              </a:ln>
              <a:solidFill>
                <a:prstClr val="black"/>
              </a:solidFill>
              <a:effectLst/>
              <a:uLnTx/>
              <a:uFillTx/>
              <a:latin typeface="Broadway"/>
              <a:ea typeface="+mn-ea"/>
              <a:cs typeface="+mn-cs"/>
            </a:endParaRPr>
          </a:p>
        </p:txBody>
      </p:sp>
      <p:sp>
        <p:nvSpPr>
          <p:cNvPr id="4" name="Rectangle 1">
            <a:extLst>
              <a:ext uri="{FF2B5EF4-FFF2-40B4-BE49-F238E27FC236}">
                <a16:creationId xmlns:a16="http://schemas.microsoft.com/office/drawing/2014/main" id="{D0598039-EF13-46EE-9FCC-3F0D8B547A34}"/>
              </a:ext>
            </a:extLst>
          </p:cNvPr>
          <p:cNvSpPr>
            <a:spLocks noChangeArrowheads="1"/>
          </p:cNvSpPr>
          <p:nvPr/>
        </p:nvSpPr>
        <p:spPr bwMode="auto">
          <a:xfrm>
            <a:off x="551384" y="1052736"/>
            <a:ext cx="46805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444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44463" algn="l" defTabSz="914400" rtl="0" eaLnBrk="0" fontAlgn="base" latinLnBrk="0" hangingPunct="0">
              <a:lnSpc>
                <a:spcPct val="100000"/>
              </a:lnSpc>
              <a:spcBef>
                <a:spcPct val="0"/>
              </a:spcBef>
              <a:spcAft>
                <a:spcPct val="0"/>
              </a:spcAft>
              <a:buClrTx/>
              <a:buSzTx/>
              <a:buFontTx/>
              <a:buNone/>
              <a:tabLst/>
              <a:defRPr/>
            </a:pPr>
            <a:r>
              <a:rPr kumimoji="0" lang="es-EC" altLang="es-419"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t>
            </a:r>
            <a:r>
              <a:rPr kumimoji="0" lang="es-EC" altLang="es-419" sz="1200" b="1" i="0" u="none" strike="noStrike" kern="1200" cap="none" spc="0" normalizeH="0" baseline="0" noProof="0" dirty="0" bmk="">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abla </a:t>
            </a:r>
            <a: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14</a:t>
            </a:r>
            <a:b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s-ES" altLang="es-419" sz="1200" b="0" i="1"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Mejoras en el nivel de la vivienda según el tipo</a:t>
            </a:r>
            <a:endParaRPr kumimoji="0" lang="es-EC" altLang="es-419"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5" name="Tabla 4"/>
          <p:cNvGraphicFramePr>
            <a:graphicFrameLocks noGrp="1"/>
          </p:cNvGraphicFramePr>
          <p:nvPr>
            <p:extLst/>
          </p:nvPr>
        </p:nvGraphicFramePr>
        <p:xfrm>
          <a:off x="813866" y="1525836"/>
          <a:ext cx="4274021" cy="2695251"/>
        </p:xfrm>
        <a:graphic>
          <a:graphicData uri="http://schemas.openxmlformats.org/drawingml/2006/table">
            <a:tbl>
              <a:tblPr firstRow="1" firstCol="1" bandRow="1">
                <a:tableStyleId>{21E4AEA4-8DFA-4A89-87EB-49C32662AFE0}</a:tableStyleId>
              </a:tblPr>
              <a:tblGrid>
                <a:gridCol w="973427">
                  <a:extLst>
                    <a:ext uri="{9D8B030D-6E8A-4147-A177-3AD203B41FA5}">
                      <a16:colId xmlns:a16="http://schemas.microsoft.com/office/drawing/2014/main" val="20000"/>
                    </a:ext>
                  </a:extLst>
                </a:gridCol>
                <a:gridCol w="1469636">
                  <a:extLst>
                    <a:ext uri="{9D8B030D-6E8A-4147-A177-3AD203B41FA5}">
                      <a16:colId xmlns:a16="http://schemas.microsoft.com/office/drawing/2014/main" val="20001"/>
                    </a:ext>
                  </a:extLst>
                </a:gridCol>
                <a:gridCol w="915478">
                  <a:extLst>
                    <a:ext uri="{9D8B030D-6E8A-4147-A177-3AD203B41FA5}">
                      <a16:colId xmlns:a16="http://schemas.microsoft.com/office/drawing/2014/main" val="20002"/>
                    </a:ext>
                  </a:extLst>
                </a:gridCol>
                <a:gridCol w="915480">
                  <a:extLst>
                    <a:ext uri="{9D8B030D-6E8A-4147-A177-3AD203B41FA5}">
                      <a16:colId xmlns:a16="http://schemas.microsoft.com/office/drawing/2014/main" val="20003"/>
                    </a:ext>
                  </a:extLst>
                </a:gridCol>
              </a:tblGrid>
              <a:tr h="642669">
                <a:tc rowSpan="2" gridSpan="2">
                  <a:txBody>
                    <a:bodyPr/>
                    <a:lstStyle/>
                    <a:p>
                      <a:pPr algn="ctr"/>
                      <a:endParaRPr lang="es-ES" sz="1200" dirty="0">
                        <a:effectLst/>
                        <a:latin typeface="Times New Roman" panose="02020603050405020304" pitchFamily="18" charset="0"/>
                        <a:cs typeface="Times New Roman" panose="02020603050405020304" pitchFamily="18" charset="0"/>
                      </a:endParaRPr>
                    </a:p>
                  </a:txBody>
                  <a:tcPr marL="68580" marR="68580" marT="0" marB="0" anchor="ctr"/>
                </a:tc>
                <a:tc rowSpan="2" hMerge="1">
                  <a:txBody>
                    <a:bodyPr/>
                    <a:lstStyle/>
                    <a:p>
                      <a:endParaRPr lang="es-ES"/>
                    </a:p>
                  </a:txBody>
                  <a:tcPr/>
                </a:tc>
                <a:tc gridSpan="2">
                  <a:txBody>
                    <a:bodyPr/>
                    <a:lstStyle/>
                    <a:p>
                      <a:pPr indent="144145" algn="ctr">
                        <a:lnSpc>
                          <a:spcPct val="150000"/>
                        </a:lnSpc>
                        <a:spcAft>
                          <a:spcPts val="0"/>
                        </a:spcAft>
                      </a:pPr>
                      <a:r>
                        <a:rPr lang="es-EC" sz="1000">
                          <a:effectLst/>
                        </a:rPr>
                        <a:t>Ha mejorado su nivel de vivienda</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extLst>
                  <a:ext uri="{0D108BD9-81ED-4DB2-BD59-A6C34878D82A}">
                    <a16:rowId xmlns:a16="http://schemas.microsoft.com/office/drawing/2014/main" val="10000"/>
                  </a:ext>
                </a:extLst>
              </a:tr>
              <a:tr h="342097">
                <a:tc gridSpan="2" vMerge="1">
                  <a:txBody>
                    <a:bodyPr/>
                    <a:lstStyle/>
                    <a:p>
                      <a:endParaRPr lang="es-ES"/>
                    </a:p>
                  </a:txBody>
                  <a:tcPr/>
                </a:tc>
                <a:tc hMerge="1" vMerge="1">
                  <a:txBody>
                    <a:bodyPr/>
                    <a:lstStyle/>
                    <a:p>
                      <a:endParaRPr lang="es-ES"/>
                    </a:p>
                  </a:txBody>
                  <a:tcPr/>
                </a:tc>
                <a:tc>
                  <a:txBody>
                    <a:bodyPr/>
                    <a:lstStyle/>
                    <a:p>
                      <a:pPr indent="144145" algn="ctr">
                        <a:lnSpc>
                          <a:spcPct val="150000"/>
                        </a:lnSpc>
                        <a:spcAft>
                          <a:spcPts val="0"/>
                        </a:spcAft>
                      </a:pPr>
                      <a:r>
                        <a:rPr lang="es-EC" sz="1000">
                          <a:effectLst/>
                        </a:rPr>
                        <a:t>Si</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No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42097">
                <a:tc rowSpan="3">
                  <a:txBody>
                    <a:bodyPr/>
                    <a:lstStyle/>
                    <a:p>
                      <a:pPr marL="71755" marR="71755" indent="144145" algn="l">
                        <a:lnSpc>
                          <a:spcPct val="150000"/>
                        </a:lnSpc>
                        <a:spcAft>
                          <a:spcPts val="0"/>
                        </a:spcAft>
                      </a:pPr>
                      <a:r>
                        <a:rPr lang="es-EC" sz="1000">
                          <a:effectLst/>
                        </a:rPr>
                        <a:t>Tipo de vivienda</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indent="144145" algn="l">
                        <a:lnSpc>
                          <a:spcPct val="150000"/>
                        </a:lnSpc>
                        <a:spcAft>
                          <a:spcPts val="0"/>
                        </a:spcAft>
                      </a:pPr>
                      <a:r>
                        <a:rPr lang="es-EC" sz="1000">
                          <a:effectLst/>
                        </a:rPr>
                        <a:t>Arrendada</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16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42097">
                <a:tc vMerge="1">
                  <a:txBody>
                    <a:bodyPr/>
                    <a:lstStyle/>
                    <a:p>
                      <a:endParaRPr lang="es-ES"/>
                    </a:p>
                  </a:txBody>
                  <a:tcPr/>
                </a:tc>
                <a:tc>
                  <a:txBody>
                    <a:bodyPr/>
                    <a:lstStyle/>
                    <a:p>
                      <a:pPr indent="144145" algn="l">
                        <a:lnSpc>
                          <a:spcPct val="150000"/>
                        </a:lnSpc>
                        <a:spcAft>
                          <a:spcPts val="0"/>
                        </a:spcAft>
                      </a:pPr>
                      <a:r>
                        <a:rPr lang="es-EC" sz="1000">
                          <a:effectLst/>
                        </a:rPr>
                        <a:t>De familiares</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42097">
                <a:tc vMerge="1">
                  <a:txBody>
                    <a:bodyPr/>
                    <a:lstStyle/>
                    <a:p>
                      <a:endParaRPr lang="es-ES"/>
                    </a:p>
                  </a:txBody>
                  <a:tcPr/>
                </a:tc>
                <a:tc>
                  <a:txBody>
                    <a:bodyPr/>
                    <a:lstStyle/>
                    <a:p>
                      <a:pPr indent="144145" algn="l">
                        <a:lnSpc>
                          <a:spcPct val="150000"/>
                        </a:lnSpc>
                        <a:spcAft>
                          <a:spcPts val="0"/>
                        </a:spcAft>
                      </a:pPr>
                      <a:r>
                        <a:rPr lang="es-EC" sz="1000">
                          <a:effectLst/>
                        </a:rPr>
                        <a:t>Propia</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164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a:effectLst/>
                        </a:rPr>
                        <a:t>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42097">
                <a:tc gridSpan="2">
                  <a:txBody>
                    <a:bodyPr/>
                    <a:lstStyle/>
                    <a:p>
                      <a:pPr indent="144145" algn="ctr">
                        <a:lnSpc>
                          <a:spcPct val="150000"/>
                        </a:lnSpc>
                        <a:spcAft>
                          <a:spcPts val="0"/>
                        </a:spcAft>
                      </a:pPr>
                      <a:r>
                        <a:rPr lang="es-EC" sz="1000">
                          <a:effectLst/>
                        </a:rPr>
                        <a:t>Total</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a:txBody>
                    <a:bodyPr/>
                    <a:lstStyle/>
                    <a:p>
                      <a:pPr indent="144145" algn="ctr">
                        <a:lnSpc>
                          <a:spcPct val="150000"/>
                        </a:lnSpc>
                        <a:spcAft>
                          <a:spcPts val="0"/>
                        </a:spcAft>
                      </a:pPr>
                      <a:r>
                        <a:rPr lang="es-EC" sz="1000" dirty="0">
                          <a:effectLst/>
                        </a:rPr>
                        <a:t>165</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dirty="0">
                          <a:effectLst/>
                        </a:rPr>
                        <a:t>25</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42097">
                <a:tc gridSpan="2">
                  <a:txBody>
                    <a:bodyPr/>
                    <a:lstStyle/>
                    <a:p>
                      <a:pPr indent="144145" algn="ctr">
                        <a:lnSpc>
                          <a:spcPct val="150000"/>
                        </a:lnSpc>
                        <a:spcAft>
                          <a:spcPts val="0"/>
                        </a:spcAft>
                      </a:pPr>
                      <a:r>
                        <a:rPr lang="es-EC" sz="1000">
                          <a:effectLst/>
                        </a:rPr>
                        <a:t>% total</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a:txBody>
                    <a:bodyPr/>
                    <a:lstStyle/>
                    <a:p>
                      <a:pPr indent="144145" algn="ctr">
                        <a:lnSpc>
                          <a:spcPct val="150000"/>
                        </a:lnSpc>
                        <a:spcAft>
                          <a:spcPts val="0"/>
                        </a:spcAft>
                      </a:pPr>
                      <a:r>
                        <a:rPr lang="es-EC" sz="1000">
                          <a:effectLst/>
                        </a:rPr>
                        <a:t>86,84%</a:t>
                      </a:r>
                      <a:endParaRPr lang="es-E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00" dirty="0">
                          <a:effectLst/>
                        </a:rPr>
                        <a:t>13,16%</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graphicFrame>
        <p:nvGraphicFramePr>
          <p:cNvPr id="6" name="Gráfico 5"/>
          <p:cNvGraphicFramePr/>
          <p:nvPr>
            <p:extLst/>
          </p:nvPr>
        </p:nvGraphicFramePr>
        <p:xfrm>
          <a:off x="5663952" y="2708920"/>
          <a:ext cx="5904656" cy="3456384"/>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ángulo 6">
            <a:extLst>
              <a:ext uri="{FF2B5EF4-FFF2-40B4-BE49-F238E27FC236}">
                <a16:creationId xmlns:a16="http://schemas.microsoft.com/office/drawing/2014/main" id="{F442C3FD-EA91-4E88-B19F-6B76B6A7F58B}"/>
              </a:ext>
            </a:extLst>
          </p:cNvPr>
          <p:cNvSpPr/>
          <p:nvPr/>
        </p:nvSpPr>
        <p:spPr>
          <a:xfrm>
            <a:off x="5735960" y="6248345"/>
            <a:ext cx="5832648"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Figura 36 </a:t>
            </a:r>
            <a:r>
              <a:rPr kumimoji="0" lang="es-ES"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Mejorías en la vivienda vs tipo de vivienda</a:t>
            </a:r>
          </a:p>
        </p:txBody>
      </p:sp>
      <p:sp>
        <p:nvSpPr>
          <p:cNvPr id="8" name="Rectángulo: esquinas diagonales redondeadas 19">
            <a:extLst>
              <a:ext uri="{FF2B5EF4-FFF2-40B4-BE49-F238E27FC236}">
                <a16:creationId xmlns:a16="http://schemas.microsoft.com/office/drawing/2014/main" id="{D4CE1BC5-DF63-4966-9BDB-9562A7D42151}"/>
              </a:ext>
            </a:extLst>
          </p:cNvPr>
          <p:cNvSpPr/>
          <p:nvPr/>
        </p:nvSpPr>
        <p:spPr>
          <a:xfrm>
            <a:off x="623393" y="4437112"/>
            <a:ext cx="4752528" cy="1889879"/>
          </a:xfrm>
          <a:prstGeom prst="round2DiagRect">
            <a:avLst/>
          </a:prstGeom>
          <a:solidFill>
            <a:srgbClr val="66FF99"/>
          </a:solidFill>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144145" algn="just" defTabSz="457200" rtl="0" eaLnBrk="1" fontAlgn="auto" latinLnBrk="0" hangingPunct="1">
              <a:lnSpc>
                <a:spcPct val="15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El 86,84% de las personas confirman que luego de haber recibido microcrédito realizaron mejoras en sus viviendas, tan solo el 13,16% negó haberlas realizado. De acuerdo con el tipo de vivienda, las personas que poseen vivienda propia realizaron mejoras en un 99,39%.</a:t>
            </a:r>
            <a:endParaRPr kumimoji="0" lang="es-419"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03693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2"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423592" y="99779"/>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548FF75-05BF-4037-A3A4-947AA69143C1}"/>
              </a:ext>
            </a:extLst>
          </p:cNvPr>
          <p:cNvSpPr txBox="1"/>
          <p:nvPr/>
        </p:nvSpPr>
        <p:spPr>
          <a:xfrm>
            <a:off x="1991544" y="260648"/>
            <a:ext cx="799288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Broadway"/>
                <a:ea typeface="+mn-ea"/>
                <a:cs typeface="+mn-cs"/>
              </a:rPr>
              <a:t>INFLUENCIA DEL MICROCRÉDITO EN EL INCREMENTO DE LOS INGRESOS</a:t>
            </a:r>
            <a:endParaRPr kumimoji="0" lang="es-419" sz="2000" b="0" i="0" u="none" strike="noStrike" kern="1200" cap="none" spc="0" normalizeH="0" baseline="0" noProof="0" dirty="0">
              <a:ln>
                <a:noFill/>
              </a:ln>
              <a:solidFill>
                <a:prstClr val="black"/>
              </a:solidFill>
              <a:effectLst/>
              <a:uLnTx/>
              <a:uFillTx/>
              <a:latin typeface="Broadway"/>
              <a:ea typeface="+mn-ea"/>
              <a:cs typeface="+mn-cs"/>
            </a:endParaRPr>
          </a:p>
        </p:txBody>
      </p:sp>
      <p:sp>
        <p:nvSpPr>
          <p:cNvPr id="4" name="Rectangle 1">
            <a:extLst>
              <a:ext uri="{FF2B5EF4-FFF2-40B4-BE49-F238E27FC236}">
                <a16:creationId xmlns:a16="http://schemas.microsoft.com/office/drawing/2014/main" id="{D0598039-EF13-46EE-9FCC-3F0D8B547A34}"/>
              </a:ext>
            </a:extLst>
          </p:cNvPr>
          <p:cNvSpPr>
            <a:spLocks noChangeArrowheads="1"/>
          </p:cNvSpPr>
          <p:nvPr/>
        </p:nvSpPr>
        <p:spPr bwMode="auto">
          <a:xfrm>
            <a:off x="551384" y="1052736"/>
            <a:ext cx="46805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444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44463" algn="l" defTabSz="914400" rtl="0" eaLnBrk="0" fontAlgn="base" latinLnBrk="0" hangingPunct="0">
              <a:lnSpc>
                <a:spcPct val="100000"/>
              </a:lnSpc>
              <a:spcBef>
                <a:spcPct val="0"/>
              </a:spcBef>
              <a:spcAft>
                <a:spcPct val="0"/>
              </a:spcAft>
              <a:buClrTx/>
              <a:buSzTx/>
              <a:buFontTx/>
              <a:buNone/>
              <a:tabLst/>
              <a:defRPr/>
            </a:pPr>
            <a:r>
              <a:rPr kumimoji="0" lang="es-EC" altLang="es-419"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t>
            </a:r>
            <a:r>
              <a:rPr kumimoji="0" lang="es-EC" altLang="es-419" sz="1200" b="1" i="0" u="none" strike="noStrike" kern="1200" cap="none" spc="0" normalizeH="0" baseline="0" noProof="0" dirty="0" bmk="">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abla </a:t>
            </a:r>
            <a: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15</a:t>
            </a:r>
            <a:b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s-ES" altLang="es-419" sz="1200" b="0" i="1"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Nivel de ingresos de los microempresarios</a:t>
            </a:r>
            <a:endParaRPr kumimoji="0" lang="es-EC" altLang="es-419"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5" name="Tabla 4"/>
          <p:cNvGraphicFramePr>
            <a:graphicFrameLocks noGrp="1"/>
          </p:cNvGraphicFramePr>
          <p:nvPr>
            <p:extLst/>
          </p:nvPr>
        </p:nvGraphicFramePr>
        <p:xfrm>
          <a:off x="767408" y="1514426"/>
          <a:ext cx="4320480" cy="3101975"/>
        </p:xfrm>
        <a:graphic>
          <a:graphicData uri="http://schemas.openxmlformats.org/drawingml/2006/table">
            <a:tbl>
              <a:tblPr firstRow="1" firstCol="1" bandRow="1">
                <a:tableStyleId>{93296810-A885-4BE3-A3E7-6D5BEEA58F35}</a:tableStyleId>
              </a:tblPr>
              <a:tblGrid>
                <a:gridCol w="1477050">
                  <a:extLst>
                    <a:ext uri="{9D8B030D-6E8A-4147-A177-3AD203B41FA5}">
                      <a16:colId xmlns:a16="http://schemas.microsoft.com/office/drawing/2014/main" val="20000"/>
                    </a:ext>
                  </a:extLst>
                </a:gridCol>
                <a:gridCol w="1435549">
                  <a:extLst>
                    <a:ext uri="{9D8B030D-6E8A-4147-A177-3AD203B41FA5}">
                      <a16:colId xmlns:a16="http://schemas.microsoft.com/office/drawing/2014/main" val="20001"/>
                    </a:ext>
                  </a:extLst>
                </a:gridCol>
                <a:gridCol w="1407881">
                  <a:extLst>
                    <a:ext uri="{9D8B030D-6E8A-4147-A177-3AD203B41FA5}">
                      <a16:colId xmlns:a16="http://schemas.microsoft.com/office/drawing/2014/main" val="20002"/>
                    </a:ext>
                  </a:extLst>
                </a:gridCol>
              </a:tblGrid>
              <a:tr h="715840">
                <a:tc>
                  <a:txBody>
                    <a:bodyPr/>
                    <a:lstStyle/>
                    <a:p>
                      <a:pPr indent="144145" algn="l">
                        <a:lnSpc>
                          <a:spcPct val="150000"/>
                        </a:lnSpc>
                        <a:spcAft>
                          <a:spcPts val="0"/>
                        </a:spcAft>
                      </a:pPr>
                      <a:r>
                        <a:rPr lang="es-EC" sz="1000" dirty="0">
                          <a:solidFill>
                            <a:schemeClr val="tx1"/>
                          </a:solidFill>
                          <a:effectLst/>
                        </a:rPr>
                        <a:t>Nivel de ingreso mensual</a:t>
                      </a:r>
                      <a:endParaRPr lang="es-E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653" marR="59653" marT="0" marB="0" anchor="ctr"/>
                </a:tc>
                <a:tc>
                  <a:txBody>
                    <a:bodyPr/>
                    <a:lstStyle/>
                    <a:p>
                      <a:pPr indent="144145" algn="l">
                        <a:lnSpc>
                          <a:spcPct val="150000"/>
                        </a:lnSpc>
                        <a:spcAft>
                          <a:spcPts val="0"/>
                        </a:spcAft>
                      </a:pPr>
                      <a:r>
                        <a:rPr lang="es-EC" sz="1000" dirty="0">
                          <a:solidFill>
                            <a:schemeClr val="tx1"/>
                          </a:solidFill>
                          <a:effectLst/>
                        </a:rPr>
                        <a:t>Frecuencia</a:t>
                      </a:r>
                      <a:endParaRPr lang="es-E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653" marR="59653" marT="0" marB="0" anchor="ctr"/>
                </a:tc>
                <a:tc>
                  <a:txBody>
                    <a:bodyPr/>
                    <a:lstStyle/>
                    <a:p>
                      <a:pPr indent="144145" algn="l">
                        <a:lnSpc>
                          <a:spcPct val="150000"/>
                        </a:lnSpc>
                        <a:spcAft>
                          <a:spcPts val="0"/>
                        </a:spcAft>
                      </a:pPr>
                      <a:r>
                        <a:rPr lang="es-EC" sz="1000" dirty="0">
                          <a:solidFill>
                            <a:schemeClr val="tx1"/>
                          </a:solidFill>
                          <a:effectLst/>
                        </a:rPr>
                        <a:t>Porcentaje</a:t>
                      </a:r>
                      <a:endParaRPr lang="es-E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653" marR="59653" marT="0" marB="0" anchor="ctr"/>
                </a:tc>
                <a:extLst>
                  <a:ext uri="{0D108BD9-81ED-4DB2-BD59-A6C34878D82A}">
                    <a16:rowId xmlns:a16="http://schemas.microsoft.com/office/drawing/2014/main" val="10000"/>
                  </a:ext>
                </a:extLst>
              </a:tr>
              <a:tr h="477227">
                <a:tc>
                  <a:txBody>
                    <a:bodyPr/>
                    <a:lstStyle/>
                    <a:p>
                      <a:pPr indent="144145" algn="l">
                        <a:lnSpc>
                          <a:spcPct val="150000"/>
                        </a:lnSpc>
                        <a:spcAft>
                          <a:spcPts val="0"/>
                        </a:spcAft>
                      </a:pPr>
                      <a:r>
                        <a:rPr lang="es-EC" sz="1000" dirty="0">
                          <a:solidFill>
                            <a:schemeClr val="tx1"/>
                          </a:solidFill>
                          <a:effectLst/>
                        </a:rPr>
                        <a:t>300 a 500</a:t>
                      </a:r>
                      <a:endParaRPr lang="es-E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653" marR="59653" marT="0" marB="0" anchor="ctr"/>
                </a:tc>
                <a:tc>
                  <a:txBody>
                    <a:bodyPr/>
                    <a:lstStyle/>
                    <a:p>
                      <a:pPr indent="144145" algn="ctr">
                        <a:lnSpc>
                          <a:spcPct val="150000"/>
                        </a:lnSpc>
                        <a:spcAft>
                          <a:spcPts val="0"/>
                        </a:spcAft>
                      </a:pPr>
                      <a:r>
                        <a:rPr lang="es-EC" sz="1000" dirty="0">
                          <a:effectLst/>
                        </a:rPr>
                        <a:t>11</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53" marR="59653" marT="0" marB="0" anchor="ctr"/>
                </a:tc>
                <a:tc>
                  <a:txBody>
                    <a:bodyPr/>
                    <a:lstStyle/>
                    <a:p>
                      <a:pPr indent="144145" algn="ctr">
                        <a:lnSpc>
                          <a:spcPct val="150000"/>
                        </a:lnSpc>
                        <a:spcAft>
                          <a:spcPts val="0"/>
                        </a:spcAft>
                      </a:pPr>
                      <a:r>
                        <a:rPr lang="es-EC" sz="1000">
                          <a:effectLst/>
                        </a:rPr>
                        <a:t>5,79%</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653" marR="59653" marT="0" marB="0" anchor="ctr"/>
                </a:tc>
                <a:extLst>
                  <a:ext uri="{0D108BD9-81ED-4DB2-BD59-A6C34878D82A}">
                    <a16:rowId xmlns:a16="http://schemas.microsoft.com/office/drawing/2014/main" val="10001"/>
                  </a:ext>
                </a:extLst>
              </a:tr>
              <a:tr h="477227">
                <a:tc>
                  <a:txBody>
                    <a:bodyPr/>
                    <a:lstStyle/>
                    <a:p>
                      <a:pPr indent="144145" algn="l">
                        <a:lnSpc>
                          <a:spcPct val="150000"/>
                        </a:lnSpc>
                        <a:spcAft>
                          <a:spcPts val="0"/>
                        </a:spcAft>
                      </a:pPr>
                      <a:r>
                        <a:rPr lang="es-EC" sz="1000" dirty="0">
                          <a:solidFill>
                            <a:schemeClr val="tx1"/>
                          </a:solidFill>
                          <a:effectLst/>
                        </a:rPr>
                        <a:t>501 a 600</a:t>
                      </a:r>
                      <a:endParaRPr lang="es-E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653" marR="59653" marT="0" marB="0" anchor="ctr"/>
                </a:tc>
                <a:tc>
                  <a:txBody>
                    <a:bodyPr/>
                    <a:lstStyle/>
                    <a:p>
                      <a:pPr indent="144145" algn="ctr">
                        <a:lnSpc>
                          <a:spcPct val="150000"/>
                        </a:lnSpc>
                        <a:spcAft>
                          <a:spcPts val="0"/>
                        </a:spcAft>
                      </a:pPr>
                      <a:r>
                        <a:rPr lang="es-EC" sz="1000" dirty="0">
                          <a:effectLst/>
                        </a:rPr>
                        <a:t>73</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53" marR="59653" marT="0" marB="0" anchor="ctr"/>
                </a:tc>
                <a:tc>
                  <a:txBody>
                    <a:bodyPr/>
                    <a:lstStyle/>
                    <a:p>
                      <a:pPr indent="144145" algn="ctr">
                        <a:lnSpc>
                          <a:spcPct val="150000"/>
                        </a:lnSpc>
                        <a:spcAft>
                          <a:spcPts val="0"/>
                        </a:spcAft>
                      </a:pPr>
                      <a:r>
                        <a:rPr lang="es-EC" sz="1000" dirty="0">
                          <a:effectLst/>
                        </a:rPr>
                        <a:t>38,42%</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53" marR="59653" marT="0" marB="0" anchor="ctr"/>
                </a:tc>
                <a:extLst>
                  <a:ext uri="{0D108BD9-81ED-4DB2-BD59-A6C34878D82A}">
                    <a16:rowId xmlns:a16="http://schemas.microsoft.com/office/drawing/2014/main" val="10002"/>
                  </a:ext>
                </a:extLst>
              </a:tr>
              <a:tr h="477227">
                <a:tc>
                  <a:txBody>
                    <a:bodyPr/>
                    <a:lstStyle/>
                    <a:p>
                      <a:pPr indent="144145" algn="l">
                        <a:lnSpc>
                          <a:spcPct val="150000"/>
                        </a:lnSpc>
                        <a:spcAft>
                          <a:spcPts val="0"/>
                        </a:spcAft>
                      </a:pPr>
                      <a:r>
                        <a:rPr lang="es-EC" sz="1000" dirty="0">
                          <a:solidFill>
                            <a:schemeClr val="tx1"/>
                          </a:solidFill>
                          <a:effectLst/>
                        </a:rPr>
                        <a:t>601 a 700</a:t>
                      </a:r>
                      <a:endParaRPr lang="es-E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653" marR="59653" marT="0" marB="0" anchor="ctr"/>
                </a:tc>
                <a:tc>
                  <a:txBody>
                    <a:bodyPr/>
                    <a:lstStyle/>
                    <a:p>
                      <a:pPr indent="144145" algn="ctr">
                        <a:lnSpc>
                          <a:spcPct val="150000"/>
                        </a:lnSpc>
                        <a:spcAft>
                          <a:spcPts val="0"/>
                        </a:spcAft>
                      </a:pPr>
                      <a:r>
                        <a:rPr lang="es-EC" sz="1000">
                          <a:effectLst/>
                        </a:rPr>
                        <a:t>57</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653" marR="59653" marT="0" marB="0" anchor="ctr"/>
                </a:tc>
                <a:tc>
                  <a:txBody>
                    <a:bodyPr/>
                    <a:lstStyle/>
                    <a:p>
                      <a:pPr indent="144145" algn="ctr">
                        <a:lnSpc>
                          <a:spcPct val="150000"/>
                        </a:lnSpc>
                        <a:spcAft>
                          <a:spcPts val="0"/>
                        </a:spcAft>
                      </a:pPr>
                      <a:r>
                        <a:rPr lang="es-EC" sz="1000" dirty="0">
                          <a:effectLst/>
                        </a:rPr>
                        <a:t>30,00%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53" marR="59653" marT="0" marB="0" anchor="ctr"/>
                </a:tc>
                <a:extLst>
                  <a:ext uri="{0D108BD9-81ED-4DB2-BD59-A6C34878D82A}">
                    <a16:rowId xmlns:a16="http://schemas.microsoft.com/office/drawing/2014/main" val="10003"/>
                  </a:ext>
                </a:extLst>
              </a:tr>
              <a:tr h="477227">
                <a:tc>
                  <a:txBody>
                    <a:bodyPr/>
                    <a:lstStyle/>
                    <a:p>
                      <a:pPr indent="144145" algn="l">
                        <a:lnSpc>
                          <a:spcPct val="150000"/>
                        </a:lnSpc>
                        <a:spcAft>
                          <a:spcPts val="0"/>
                        </a:spcAft>
                      </a:pPr>
                      <a:r>
                        <a:rPr lang="es-EC" sz="1000" dirty="0">
                          <a:solidFill>
                            <a:schemeClr val="tx1"/>
                          </a:solidFill>
                          <a:effectLst/>
                        </a:rPr>
                        <a:t>701 a 800</a:t>
                      </a:r>
                      <a:endParaRPr lang="es-E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653" marR="59653" marT="0" marB="0" anchor="ctr"/>
                </a:tc>
                <a:tc>
                  <a:txBody>
                    <a:bodyPr/>
                    <a:lstStyle/>
                    <a:p>
                      <a:pPr indent="144145" algn="ctr">
                        <a:lnSpc>
                          <a:spcPct val="150000"/>
                        </a:lnSpc>
                        <a:spcAft>
                          <a:spcPts val="0"/>
                        </a:spcAft>
                      </a:pPr>
                      <a:r>
                        <a:rPr lang="es-EC" sz="1000">
                          <a:effectLst/>
                        </a:rPr>
                        <a:t>36</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653" marR="59653" marT="0" marB="0" anchor="ctr"/>
                </a:tc>
                <a:tc>
                  <a:txBody>
                    <a:bodyPr/>
                    <a:lstStyle/>
                    <a:p>
                      <a:pPr indent="144145" algn="ctr">
                        <a:lnSpc>
                          <a:spcPct val="150000"/>
                        </a:lnSpc>
                        <a:spcAft>
                          <a:spcPts val="0"/>
                        </a:spcAft>
                      </a:pPr>
                      <a:r>
                        <a:rPr lang="es-EC" sz="1000" dirty="0">
                          <a:effectLst/>
                        </a:rPr>
                        <a:t>18,95%</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53" marR="59653" marT="0" marB="0" anchor="ctr"/>
                </a:tc>
                <a:extLst>
                  <a:ext uri="{0D108BD9-81ED-4DB2-BD59-A6C34878D82A}">
                    <a16:rowId xmlns:a16="http://schemas.microsoft.com/office/drawing/2014/main" val="10004"/>
                  </a:ext>
                </a:extLst>
              </a:tr>
              <a:tr h="477227">
                <a:tc>
                  <a:txBody>
                    <a:bodyPr/>
                    <a:lstStyle/>
                    <a:p>
                      <a:pPr indent="144145" algn="l">
                        <a:lnSpc>
                          <a:spcPct val="150000"/>
                        </a:lnSpc>
                        <a:spcAft>
                          <a:spcPts val="0"/>
                        </a:spcAft>
                      </a:pPr>
                      <a:r>
                        <a:rPr lang="es-EC" sz="1000" dirty="0">
                          <a:solidFill>
                            <a:schemeClr val="tx1"/>
                          </a:solidFill>
                          <a:effectLst/>
                        </a:rPr>
                        <a:t>Más de 801</a:t>
                      </a:r>
                      <a:endParaRPr lang="es-E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653" marR="59653" marT="0" marB="0" anchor="ctr"/>
                </a:tc>
                <a:tc>
                  <a:txBody>
                    <a:bodyPr/>
                    <a:lstStyle/>
                    <a:p>
                      <a:pPr indent="144145" algn="ctr">
                        <a:lnSpc>
                          <a:spcPct val="150000"/>
                        </a:lnSpc>
                        <a:spcAft>
                          <a:spcPts val="0"/>
                        </a:spcAft>
                      </a:pPr>
                      <a:r>
                        <a:rPr lang="es-EC" sz="1000">
                          <a:effectLst/>
                        </a:rPr>
                        <a:t>13</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653" marR="59653" marT="0" marB="0" anchor="ctr"/>
                </a:tc>
                <a:tc>
                  <a:txBody>
                    <a:bodyPr/>
                    <a:lstStyle/>
                    <a:p>
                      <a:pPr indent="144145" algn="ctr">
                        <a:lnSpc>
                          <a:spcPct val="150000"/>
                        </a:lnSpc>
                        <a:spcAft>
                          <a:spcPts val="0"/>
                        </a:spcAft>
                      </a:pPr>
                      <a:r>
                        <a:rPr lang="es-EC" sz="1000" dirty="0">
                          <a:effectLst/>
                        </a:rPr>
                        <a:t>6,84%</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53" marR="59653" marT="0" marB="0" anchor="ctr"/>
                </a:tc>
                <a:extLst>
                  <a:ext uri="{0D108BD9-81ED-4DB2-BD59-A6C34878D82A}">
                    <a16:rowId xmlns:a16="http://schemas.microsoft.com/office/drawing/2014/main" val="10005"/>
                  </a:ext>
                </a:extLst>
              </a:tr>
            </a:tbl>
          </a:graphicData>
        </a:graphic>
      </p:graphicFrame>
      <p:pic>
        <p:nvPicPr>
          <p:cNvPr id="6" name="Imagen 5"/>
          <p:cNvPicPr>
            <a:picLocks noChangeAspect="1"/>
          </p:cNvPicPr>
          <p:nvPr/>
        </p:nvPicPr>
        <p:blipFill>
          <a:blip r:embed="rId4"/>
          <a:stretch>
            <a:fillRect/>
          </a:stretch>
        </p:blipFill>
        <p:spPr>
          <a:xfrm>
            <a:off x="5879976" y="1489921"/>
            <a:ext cx="5869099" cy="3163215"/>
          </a:xfrm>
          <a:prstGeom prst="rect">
            <a:avLst/>
          </a:prstGeom>
        </p:spPr>
      </p:pic>
      <p:sp>
        <p:nvSpPr>
          <p:cNvPr id="7" name="Rectángulo: esquinas diagonales redondeadas 9">
            <a:extLst>
              <a:ext uri="{FF2B5EF4-FFF2-40B4-BE49-F238E27FC236}">
                <a16:creationId xmlns:a16="http://schemas.microsoft.com/office/drawing/2014/main" id="{BD0EEBD4-120E-4A7A-9B90-2E14D8FB5173}"/>
              </a:ext>
            </a:extLst>
          </p:cNvPr>
          <p:cNvSpPr/>
          <p:nvPr/>
        </p:nvSpPr>
        <p:spPr>
          <a:xfrm>
            <a:off x="3302996" y="5288579"/>
            <a:ext cx="5990249" cy="1174790"/>
          </a:xfrm>
          <a:prstGeom prst="round2DiagRect">
            <a:avLst/>
          </a:prstGeom>
          <a:solidFill>
            <a:schemeClr val="accent5">
              <a:lumMod val="75000"/>
            </a:schemeClr>
          </a:solidFill>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El nivel de ingresos más representativo está entre los 501 y 600 dólares con un 38,42%, seguido por los ingresos de 601 hasta 700 dólares que representan el 30% y los ingresos de 701 a 800$ que representan el 19%. </a:t>
            </a:r>
            <a:endParaRPr kumimoji="0" lang="es-419" sz="14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8" name="Rectángulo 7">
            <a:extLst>
              <a:ext uri="{FF2B5EF4-FFF2-40B4-BE49-F238E27FC236}">
                <a16:creationId xmlns:a16="http://schemas.microsoft.com/office/drawing/2014/main" id="{F442C3FD-EA91-4E88-B19F-6B76B6A7F58B}"/>
              </a:ext>
            </a:extLst>
          </p:cNvPr>
          <p:cNvSpPr/>
          <p:nvPr/>
        </p:nvSpPr>
        <p:spPr>
          <a:xfrm>
            <a:off x="5879976" y="4725144"/>
            <a:ext cx="5832648"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Figura 37 </a:t>
            </a:r>
            <a:r>
              <a:rPr kumimoji="0" lang="es-ES"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Nivel de ingresos de los microempresarios</a:t>
            </a:r>
          </a:p>
        </p:txBody>
      </p:sp>
    </p:spTree>
    <p:extLst>
      <p:ext uri="{BB962C8B-B14F-4D97-AF65-F5344CB8AC3E}">
        <p14:creationId xmlns:p14="http://schemas.microsoft.com/office/powerpoint/2010/main" val="41884692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2"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423592" y="99779"/>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548FF75-05BF-4037-A3A4-947AA69143C1}"/>
              </a:ext>
            </a:extLst>
          </p:cNvPr>
          <p:cNvSpPr txBox="1"/>
          <p:nvPr/>
        </p:nvSpPr>
        <p:spPr>
          <a:xfrm>
            <a:off x="1991544" y="260648"/>
            <a:ext cx="799288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Broadway"/>
                <a:ea typeface="+mn-ea"/>
                <a:cs typeface="+mn-cs"/>
              </a:rPr>
              <a:t>INFLUENCIA DEL MICROCRÉDITO EN EL INCREMENTO DE LOS INGRESOS</a:t>
            </a:r>
            <a:endParaRPr kumimoji="0" lang="es-419" sz="2000" b="0" i="0" u="none" strike="noStrike" kern="1200" cap="none" spc="0" normalizeH="0" baseline="0" noProof="0" dirty="0">
              <a:ln>
                <a:noFill/>
              </a:ln>
              <a:solidFill>
                <a:prstClr val="black"/>
              </a:solidFill>
              <a:effectLst/>
              <a:uLnTx/>
              <a:uFillTx/>
              <a:latin typeface="Broadway"/>
              <a:ea typeface="+mn-ea"/>
              <a:cs typeface="+mn-cs"/>
            </a:endParaRPr>
          </a:p>
        </p:txBody>
      </p:sp>
      <p:sp>
        <p:nvSpPr>
          <p:cNvPr id="4" name="Rectangle 1">
            <a:extLst>
              <a:ext uri="{FF2B5EF4-FFF2-40B4-BE49-F238E27FC236}">
                <a16:creationId xmlns:a16="http://schemas.microsoft.com/office/drawing/2014/main" id="{D0598039-EF13-46EE-9FCC-3F0D8B547A34}"/>
              </a:ext>
            </a:extLst>
          </p:cNvPr>
          <p:cNvSpPr>
            <a:spLocks noChangeArrowheads="1"/>
          </p:cNvSpPr>
          <p:nvPr/>
        </p:nvSpPr>
        <p:spPr bwMode="auto">
          <a:xfrm>
            <a:off x="551384" y="1052736"/>
            <a:ext cx="46805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444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44463" algn="l" defTabSz="914400" rtl="0" eaLnBrk="0" fontAlgn="base" latinLnBrk="0" hangingPunct="0">
              <a:lnSpc>
                <a:spcPct val="100000"/>
              </a:lnSpc>
              <a:spcBef>
                <a:spcPct val="0"/>
              </a:spcBef>
              <a:spcAft>
                <a:spcPct val="0"/>
              </a:spcAft>
              <a:buClrTx/>
              <a:buSzTx/>
              <a:buFontTx/>
              <a:buNone/>
              <a:tabLst/>
              <a:defRPr/>
            </a:pPr>
            <a:r>
              <a:rPr kumimoji="0" lang="es-EC" altLang="es-419"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t>
            </a:r>
            <a:r>
              <a:rPr kumimoji="0" lang="es-EC" altLang="es-419" sz="1200" b="1" i="0" u="none" strike="noStrike" kern="1200" cap="none" spc="0" normalizeH="0" baseline="0" noProof="0" dirty="0" bmk="">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abla </a:t>
            </a:r>
            <a: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16</a:t>
            </a:r>
            <a:b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s-ES" altLang="es-419" sz="1200" b="0" i="1"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Influencia de los microcréditos en el nivel de ingresos</a:t>
            </a:r>
            <a:endParaRPr kumimoji="0" lang="es-EC" altLang="es-419"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668765119"/>
              </p:ext>
            </p:extLst>
          </p:nvPr>
        </p:nvGraphicFramePr>
        <p:xfrm>
          <a:off x="793250" y="1541478"/>
          <a:ext cx="3960440" cy="4316290"/>
        </p:xfrm>
        <a:graphic>
          <a:graphicData uri="http://schemas.openxmlformats.org/drawingml/2006/table">
            <a:tbl>
              <a:tblPr firstRow="1" firstCol="1" bandRow="1">
                <a:tableStyleId>{5C22544A-7EE6-4342-B048-85BDC9FD1C3A}</a:tableStyleId>
              </a:tblPr>
              <a:tblGrid>
                <a:gridCol w="1880940">
                  <a:extLst>
                    <a:ext uri="{9D8B030D-6E8A-4147-A177-3AD203B41FA5}">
                      <a16:colId xmlns:a16="http://schemas.microsoft.com/office/drawing/2014/main" val="20000"/>
                    </a:ext>
                  </a:extLst>
                </a:gridCol>
                <a:gridCol w="1071388">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tblGrid>
              <a:tr h="715840">
                <a:tc>
                  <a:txBody>
                    <a:bodyPr/>
                    <a:lstStyle/>
                    <a:p>
                      <a:pPr indent="144145" algn="ctr">
                        <a:lnSpc>
                          <a:spcPct val="150000"/>
                        </a:lnSpc>
                        <a:spcAft>
                          <a:spcPts val="0"/>
                        </a:spcAft>
                      </a:pPr>
                      <a:r>
                        <a:rPr lang="es-EC" sz="1000" dirty="0">
                          <a:solidFill>
                            <a:schemeClr val="tx1"/>
                          </a:solidFill>
                          <a:effectLst/>
                          <a:latin typeface="+mn-lt"/>
                        </a:rPr>
                        <a:t>Porcentaje en el que mejoraron sus ingresos</a:t>
                      </a:r>
                      <a:endParaRPr lang="es-ES" sz="1000" dirty="0">
                        <a:solidFill>
                          <a:schemeClr val="tx1"/>
                        </a:solidFill>
                        <a:effectLst/>
                        <a:latin typeface="+mn-lt"/>
                        <a:ea typeface="Calibri" panose="020F0502020204030204" pitchFamily="34" charset="0"/>
                        <a:cs typeface="Times New Roman" panose="02020603050405020304" pitchFamily="18" charset="0"/>
                      </a:endParaRPr>
                    </a:p>
                  </a:txBody>
                  <a:tcPr marL="59653" marR="59653" marT="0" marB="0" anchor="ctr"/>
                </a:tc>
                <a:tc>
                  <a:txBody>
                    <a:bodyPr/>
                    <a:lstStyle/>
                    <a:p>
                      <a:pPr indent="144145" algn="ctr">
                        <a:lnSpc>
                          <a:spcPct val="150000"/>
                        </a:lnSpc>
                        <a:spcAft>
                          <a:spcPts val="0"/>
                        </a:spcAft>
                      </a:pPr>
                      <a:r>
                        <a:rPr lang="es-EC" sz="1000" dirty="0">
                          <a:solidFill>
                            <a:schemeClr val="tx1"/>
                          </a:solidFill>
                          <a:effectLst/>
                          <a:latin typeface="+mn-lt"/>
                        </a:rPr>
                        <a:t>Frecuencia</a:t>
                      </a:r>
                      <a:endParaRPr lang="es-ES" sz="1000" dirty="0">
                        <a:solidFill>
                          <a:schemeClr val="tx1"/>
                        </a:solidFill>
                        <a:effectLst/>
                        <a:latin typeface="+mn-lt"/>
                        <a:ea typeface="Calibri" panose="020F0502020204030204" pitchFamily="34" charset="0"/>
                        <a:cs typeface="Times New Roman" panose="02020603050405020304" pitchFamily="18" charset="0"/>
                      </a:endParaRPr>
                    </a:p>
                  </a:txBody>
                  <a:tcPr marL="59653" marR="59653" marT="0" marB="0" anchor="ctr"/>
                </a:tc>
                <a:tc>
                  <a:txBody>
                    <a:bodyPr/>
                    <a:lstStyle/>
                    <a:p>
                      <a:pPr indent="144145" algn="ctr">
                        <a:lnSpc>
                          <a:spcPct val="150000"/>
                        </a:lnSpc>
                        <a:spcAft>
                          <a:spcPts val="0"/>
                        </a:spcAft>
                      </a:pPr>
                      <a:endParaRPr lang="es-EC" sz="1000" dirty="0">
                        <a:solidFill>
                          <a:schemeClr val="tx1"/>
                        </a:solidFill>
                        <a:effectLst/>
                        <a:latin typeface="+mn-lt"/>
                      </a:endParaRPr>
                    </a:p>
                    <a:p>
                      <a:pPr indent="144145" algn="ctr">
                        <a:lnSpc>
                          <a:spcPct val="150000"/>
                        </a:lnSpc>
                        <a:spcAft>
                          <a:spcPts val="0"/>
                        </a:spcAft>
                      </a:pPr>
                      <a:r>
                        <a:rPr lang="es-EC" sz="1000" dirty="0">
                          <a:solidFill>
                            <a:schemeClr val="tx1"/>
                          </a:solidFill>
                          <a:effectLst/>
                          <a:latin typeface="+mn-lt"/>
                        </a:rPr>
                        <a:t>Porcentaje</a:t>
                      </a:r>
                      <a:endParaRPr lang="es-ES" sz="1000" dirty="0">
                        <a:solidFill>
                          <a:schemeClr val="tx1"/>
                        </a:solidFill>
                        <a:effectLst/>
                        <a:latin typeface="+mn-lt"/>
                        <a:ea typeface="Calibri" panose="020F0502020204030204" pitchFamily="34" charset="0"/>
                        <a:cs typeface="Times New Roman" panose="02020603050405020304" pitchFamily="18" charset="0"/>
                      </a:endParaRPr>
                    </a:p>
                    <a:p>
                      <a:pPr indent="144145" algn="ctr">
                        <a:lnSpc>
                          <a:spcPct val="150000"/>
                        </a:lnSpc>
                        <a:spcAft>
                          <a:spcPts val="0"/>
                        </a:spcAft>
                      </a:pPr>
                      <a:r>
                        <a:rPr lang="es-EC" sz="1000" dirty="0">
                          <a:solidFill>
                            <a:schemeClr val="tx1"/>
                          </a:solidFill>
                          <a:effectLst/>
                          <a:latin typeface="+mn-lt"/>
                        </a:rPr>
                        <a:t> </a:t>
                      </a:r>
                      <a:endParaRPr lang="es-ES" sz="1000" dirty="0">
                        <a:solidFill>
                          <a:schemeClr val="tx1"/>
                        </a:solidFill>
                        <a:effectLst/>
                        <a:latin typeface="+mn-lt"/>
                        <a:ea typeface="Calibri" panose="020F0502020204030204" pitchFamily="34" charset="0"/>
                        <a:cs typeface="Times New Roman" panose="02020603050405020304" pitchFamily="18" charset="0"/>
                      </a:endParaRPr>
                    </a:p>
                  </a:txBody>
                  <a:tcPr marL="59653" marR="59653" marT="0" marB="0" anchor="ctr"/>
                </a:tc>
                <a:extLst>
                  <a:ext uri="{0D108BD9-81ED-4DB2-BD59-A6C34878D82A}">
                    <a16:rowId xmlns:a16="http://schemas.microsoft.com/office/drawing/2014/main" val="10000"/>
                  </a:ext>
                </a:extLst>
              </a:tr>
              <a:tr h="477227">
                <a:tc>
                  <a:txBody>
                    <a:bodyPr/>
                    <a:lstStyle/>
                    <a:p>
                      <a:pPr indent="144145" algn="ctr">
                        <a:lnSpc>
                          <a:spcPct val="150000"/>
                        </a:lnSpc>
                        <a:spcAft>
                          <a:spcPts val="0"/>
                        </a:spcAft>
                      </a:pPr>
                      <a:r>
                        <a:rPr lang="es-EC" sz="1050" dirty="0">
                          <a:solidFill>
                            <a:schemeClr val="tx1"/>
                          </a:solidFill>
                          <a:effectLst/>
                          <a:latin typeface="+mn-lt"/>
                        </a:rPr>
                        <a:t>10%</a:t>
                      </a:r>
                      <a:endParaRPr lang="es-ES" sz="1050" dirty="0">
                        <a:solidFill>
                          <a:schemeClr val="tx1"/>
                        </a:solidFill>
                        <a:effectLst/>
                        <a:latin typeface="+mn-lt"/>
                        <a:ea typeface="Calibri" panose="020F0502020204030204" pitchFamily="34" charset="0"/>
                        <a:cs typeface="Times New Roman" panose="02020603050405020304" pitchFamily="18" charset="0"/>
                      </a:endParaRPr>
                    </a:p>
                  </a:txBody>
                  <a:tcPr marL="59653" marR="59653" marT="0" marB="0" anchor="ctr"/>
                </a:tc>
                <a:tc>
                  <a:txBody>
                    <a:bodyPr/>
                    <a:lstStyle/>
                    <a:p>
                      <a:pPr indent="144145" algn="r">
                        <a:lnSpc>
                          <a:spcPct val="150000"/>
                        </a:lnSpc>
                        <a:spcAft>
                          <a:spcPts val="0"/>
                        </a:spcAft>
                      </a:pPr>
                      <a:r>
                        <a:rPr lang="es-EC" sz="1050" dirty="0">
                          <a:solidFill>
                            <a:schemeClr val="tx1"/>
                          </a:solidFill>
                          <a:effectLst/>
                          <a:latin typeface="+mn-lt"/>
                        </a:rPr>
                        <a:t>2</a:t>
                      </a:r>
                      <a:endParaRPr lang="es-ES" sz="1050" dirty="0">
                        <a:solidFill>
                          <a:schemeClr val="tx1"/>
                        </a:solidFill>
                        <a:effectLst/>
                        <a:latin typeface="+mn-lt"/>
                        <a:ea typeface="Calibri" panose="020F0502020204030204" pitchFamily="34" charset="0"/>
                        <a:cs typeface="Times New Roman" panose="02020603050405020304" pitchFamily="18" charset="0"/>
                      </a:endParaRPr>
                    </a:p>
                  </a:txBody>
                  <a:tcPr marL="59653" marR="59653" marT="0" marB="0" anchor="ctr"/>
                </a:tc>
                <a:tc>
                  <a:txBody>
                    <a:bodyPr/>
                    <a:lstStyle/>
                    <a:p>
                      <a:pPr indent="144145" algn="r">
                        <a:lnSpc>
                          <a:spcPct val="150000"/>
                        </a:lnSpc>
                        <a:spcAft>
                          <a:spcPts val="0"/>
                        </a:spcAft>
                      </a:pPr>
                      <a:endParaRPr lang="es-EC" sz="1050" dirty="0">
                        <a:solidFill>
                          <a:schemeClr val="tx1"/>
                        </a:solidFill>
                        <a:effectLst/>
                        <a:latin typeface="+mn-lt"/>
                      </a:endParaRPr>
                    </a:p>
                    <a:p>
                      <a:pPr indent="144145" algn="r">
                        <a:lnSpc>
                          <a:spcPct val="150000"/>
                        </a:lnSpc>
                        <a:spcAft>
                          <a:spcPts val="0"/>
                        </a:spcAft>
                      </a:pPr>
                      <a:r>
                        <a:rPr lang="es-EC" sz="1050" dirty="0">
                          <a:solidFill>
                            <a:schemeClr val="tx1"/>
                          </a:solidFill>
                          <a:effectLst/>
                          <a:latin typeface="+mn-lt"/>
                        </a:rPr>
                        <a:t>1,05%</a:t>
                      </a:r>
                      <a:endParaRPr lang="es-ES" sz="1050" dirty="0">
                        <a:solidFill>
                          <a:schemeClr val="tx1"/>
                        </a:solidFill>
                        <a:effectLst/>
                        <a:latin typeface="+mn-lt"/>
                        <a:ea typeface="Calibri" panose="020F0502020204030204" pitchFamily="34" charset="0"/>
                        <a:cs typeface="Times New Roman" panose="02020603050405020304" pitchFamily="18" charset="0"/>
                      </a:endParaRPr>
                    </a:p>
                    <a:p>
                      <a:pPr indent="144145" algn="r">
                        <a:lnSpc>
                          <a:spcPct val="150000"/>
                        </a:lnSpc>
                        <a:spcAft>
                          <a:spcPts val="0"/>
                        </a:spcAft>
                      </a:pPr>
                      <a:r>
                        <a:rPr lang="es-EC" sz="1050" dirty="0">
                          <a:solidFill>
                            <a:schemeClr val="tx1"/>
                          </a:solidFill>
                          <a:effectLst/>
                          <a:latin typeface="+mn-lt"/>
                        </a:rPr>
                        <a:t> </a:t>
                      </a:r>
                      <a:endParaRPr lang="es-ES" sz="1050" dirty="0">
                        <a:solidFill>
                          <a:schemeClr val="tx1"/>
                        </a:solidFill>
                        <a:effectLst/>
                        <a:latin typeface="+mn-lt"/>
                        <a:ea typeface="Calibri" panose="020F0502020204030204" pitchFamily="34" charset="0"/>
                        <a:cs typeface="Times New Roman" panose="02020603050405020304" pitchFamily="18" charset="0"/>
                      </a:endParaRPr>
                    </a:p>
                  </a:txBody>
                  <a:tcPr marL="59653" marR="59653" marT="0" marB="0" anchor="ctr"/>
                </a:tc>
                <a:extLst>
                  <a:ext uri="{0D108BD9-81ED-4DB2-BD59-A6C34878D82A}">
                    <a16:rowId xmlns:a16="http://schemas.microsoft.com/office/drawing/2014/main" val="10001"/>
                  </a:ext>
                </a:extLst>
              </a:tr>
              <a:tr h="477227">
                <a:tc>
                  <a:txBody>
                    <a:bodyPr/>
                    <a:lstStyle/>
                    <a:p>
                      <a:pPr indent="144145" algn="ctr">
                        <a:lnSpc>
                          <a:spcPct val="150000"/>
                        </a:lnSpc>
                        <a:spcAft>
                          <a:spcPts val="0"/>
                        </a:spcAft>
                      </a:pPr>
                      <a:r>
                        <a:rPr lang="es-EC" sz="1050">
                          <a:solidFill>
                            <a:schemeClr val="tx1"/>
                          </a:solidFill>
                          <a:effectLst/>
                          <a:latin typeface="+mn-lt"/>
                        </a:rPr>
                        <a:t>20%</a:t>
                      </a:r>
                      <a:endParaRPr lang="es-ES" sz="1050">
                        <a:solidFill>
                          <a:schemeClr val="tx1"/>
                        </a:solidFill>
                        <a:effectLst/>
                        <a:latin typeface="+mn-lt"/>
                        <a:ea typeface="Calibri" panose="020F0502020204030204" pitchFamily="34" charset="0"/>
                        <a:cs typeface="Times New Roman" panose="02020603050405020304" pitchFamily="18" charset="0"/>
                      </a:endParaRPr>
                    </a:p>
                  </a:txBody>
                  <a:tcPr marL="59653" marR="59653" marT="0" marB="0" anchor="ctr"/>
                </a:tc>
                <a:tc>
                  <a:txBody>
                    <a:bodyPr/>
                    <a:lstStyle/>
                    <a:p>
                      <a:pPr indent="144145" algn="r">
                        <a:lnSpc>
                          <a:spcPct val="150000"/>
                        </a:lnSpc>
                        <a:spcAft>
                          <a:spcPts val="0"/>
                        </a:spcAft>
                      </a:pPr>
                      <a:r>
                        <a:rPr lang="es-EC" sz="1050" dirty="0">
                          <a:solidFill>
                            <a:schemeClr val="tx1"/>
                          </a:solidFill>
                          <a:effectLst/>
                          <a:latin typeface="+mn-lt"/>
                        </a:rPr>
                        <a:t>11</a:t>
                      </a:r>
                      <a:endParaRPr lang="es-ES" sz="1050" dirty="0">
                        <a:solidFill>
                          <a:schemeClr val="tx1"/>
                        </a:solidFill>
                        <a:effectLst/>
                        <a:latin typeface="+mn-lt"/>
                        <a:ea typeface="Calibri" panose="020F0502020204030204" pitchFamily="34" charset="0"/>
                        <a:cs typeface="Times New Roman" panose="02020603050405020304" pitchFamily="18" charset="0"/>
                      </a:endParaRPr>
                    </a:p>
                  </a:txBody>
                  <a:tcPr marL="59653" marR="59653" marT="0" marB="0" anchor="ctr"/>
                </a:tc>
                <a:tc>
                  <a:txBody>
                    <a:bodyPr/>
                    <a:lstStyle/>
                    <a:p>
                      <a:pPr indent="144145" algn="r">
                        <a:lnSpc>
                          <a:spcPct val="150000"/>
                        </a:lnSpc>
                        <a:spcAft>
                          <a:spcPts val="0"/>
                        </a:spcAft>
                      </a:pPr>
                      <a:endParaRPr lang="es-EC" sz="1050" dirty="0">
                        <a:solidFill>
                          <a:schemeClr val="tx1"/>
                        </a:solidFill>
                        <a:effectLst/>
                        <a:latin typeface="+mn-lt"/>
                      </a:endParaRPr>
                    </a:p>
                    <a:p>
                      <a:pPr indent="144145" algn="r">
                        <a:lnSpc>
                          <a:spcPct val="150000"/>
                        </a:lnSpc>
                        <a:spcAft>
                          <a:spcPts val="0"/>
                        </a:spcAft>
                      </a:pPr>
                      <a:r>
                        <a:rPr lang="es-EC" sz="1050" dirty="0">
                          <a:solidFill>
                            <a:schemeClr val="tx1"/>
                          </a:solidFill>
                          <a:effectLst/>
                          <a:latin typeface="+mn-lt"/>
                        </a:rPr>
                        <a:t>5,79%</a:t>
                      </a:r>
                      <a:endParaRPr lang="es-ES" sz="1050" dirty="0">
                        <a:solidFill>
                          <a:schemeClr val="tx1"/>
                        </a:solidFill>
                        <a:effectLst/>
                        <a:latin typeface="+mn-lt"/>
                        <a:ea typeface="Calibri" panose="020F0502020204030204" pitchFamily="34" charset="0"/>
                        <a:cs typeface="Times New Roman" panose="02020603050405020304" pitchFamily="18" charset="0"/>
                      </a:endParaRPr>
                    </a:p>
                    <a:p>
                      <a:pPr indent="144145" algn="r">
                        <a:lnSpc>
                          <a:spcPct val="150000"/>
                        </a:lnSpc>
                        <a:spcAft>
                          <a:spcPts val="0"/>
                        </a:spcAft>
                      </a:pPr>
                      <a:r>
                        <a:rPr lang="es-EC" sz="1050" dirty="0">
                          <a:solidFill>
                            <a:schemeClr val="tx1"/>
                          </a:solidFill>
                          <a:effectLst/>
                          <a:latin typeface="+mn-lt"/>
                        </a:rPr>
                        <a:t> </a:t>
                      </a:r>
                      <a:endParaRPr lang="es-ES" sz="1050" dirty="0">
                        <a:solidFill>
                          <a:schemeClr val="tx1"/>
                        </a:solidFill>
                        <a:effectLst/>
                        <a:latin typeface="+mn-lt"/>
                        <a:ea typeface="Calibri" panose="020F0502020204030204" pitchFamily="34" charset="0"/>
                        <a:cs typeface="Times New Roman" panose="02020603050405020304" pitchFamily="18" charset="0"/>
                      </a:endParaRPr>
                    </a:p>
                  </a:txBody>
                  <a:tcPr marL="59653" marR="59653" marT="0" marB="0" anchor="ctr"/>
                </a:tc>
                <a:extLst>
                  <a:ext uri="{0D108BD9-81ED-4DB2-BD59-A6C34878D82A}">
                    <a16:rowId xmlns:a16="http://schemas.microsoft.com/office/drawing/2014/main" val="10002"/>
                  </a:ext>
                </a:extLst>
              </a:tr>
              <a:tr h="477227">
                <a:tc>
                  <a:txBody>
                    <a:bodyPr/>
                    <a:lstStyle/>
                    <a:p>
                      <a:pPr indent="144145" algn="ctr">
                        <a:lnSpc>
                          <a:spcPct val="150000"/>
                        </a:lnSpc>
                        <a:spcAft>
                          <a:spcPts val="0"/>
                        </a:spcAft>
                      </a:pPr>
                      <a:r>
                        <a:rPr lang="es-EC" sz="1050">
                          <a:solidFill>
                            <a:schemeClr val="tx1"/>
                          </a:solidFill>
                          <a:effectLst/>
                          <a:latin typeface="+mn-lt"/>
                        </a:rPr>
                        <a:t>30%</a:t>
                      </a:r>
                      <a:endParaRPr lang="es-ES" sz="1050">
                        <a:solidFill>
                          <a:schemeClr val="tx1"/>
                        </a:solidFill>
                        <a:effectLst/>
                        <a:latin typeface="+mn-lt"/>
                        <a:ea typeface="Calibri" panose="020F0502020204030204" pitchFamily="34" charset="0"/>
                        <a:cs typeface="Times New Roman" panose="02020603050405020304" pitchFamily="18" charset="0"/>
                      </a:endParaRPr>
                    </a:p>
                  </a:txBody>
                  <a:tcPr marL="59653" marR="59653" marT="0" marB="0" anchor="ctr"/>
                </a:tc>
                <a:tc>
                  <a:txBody>
                    <a:bodyPr/>
                    <a:lstStyle/>
                    <a:p>
                      <a:pPr indent="144145" algn="r">
                        <a:lnSpc>
                          <a:spcPct val="150000"/>
                        </a:lnSpc>
                        <a:spcAft>
                          <a:spcPts val="0"/>
                        </a:spcAft>
                      </a:pPr>
                      <a:r>
                        <a:rPr lang="es-EC" sz="1050" dirty="0">
                          <a:solidFill>
                            <a:schemeClr val="tx1"/>
                          </a:solidFill>
                          <a:effectLst/>
                          <a:latin typeface="+mn-lt"/>
                        </a:rPr>
                        <a:t>13</a:t>
                      </a:r>
                      <a:endParaRPr lang="es-ES" sz="1050" dirty="0">
                        <a:solidFill>
                          <a:schemeClr val="tx1"/>
                        </a:solidFill>
                        <a:effectLst/>
                        <a:latin typeface="+mn-lt"/>
                        <a:ea typeface="Calibri" panose="020F0502020204030204" pitchFamily="34" charset="0"/>
                        <a:cs typeface="Times New Roman" panose="02020603050405020304" pitchFamily="18" charset="0"/>
                      </a:endParaRPr>
                    </a:p>
                  </a:txBody>
                  <a:tcPr marL="59653" marR="59653" marT="0" marB="0" anchor="ctr"/>
                </a:tc>
                <a:tc>
                  <a:txBody>
                    <a:bodyPr/>
                    <a:lstStyle/>
                    <a:p>
                      <a:pPr indent="144145" algn="r">
                        <a:lnSpc>
                          <a:spcPct val="150000"/>
                        </a:lnSpc>
                        <a:spcAft>
                          <a:spcPts val="0"/>
                        </a:spcAft>
                      </a:pPr>
                      <a:endParaRPr lang="es-EC" sz="1050" dirty="0">
                        <a:solidFill>
                          <a:schemeClr val="tx1"/>
                        </a:solidFill>
                        <a:effectLst/>
                        <a:latin typeface="+mn-lt"/>
                      </a:endParaRPr>
                    </a:p>
                    <a:p>
                      <a:pPr indent="144145" algn="r">
                        <a:lnSpc>
                          <a:spcPct val="150000"/>
                        </a:lnSpc>
                        <a:spcAft>
                          <a:spcPts val="0"/>
                        </a:spcAft>
                      </a:pPr>
                      <a:r>
                        <a:rPr lang="es-EC" sz="1050" dirty="0">
                          <a:solidFill>
                            <a:schemeClr val="tx1"/>
                          </a:solidFill>
                          <a:effectLst/>
                          <a:latin typeface="+mn-lt"/>
                        </a:rPr>
                        <a:t>6,84%</a:t>
                      </a:r>
                      <a:endParaRPr lang="es-ES" sz="1050" dirty="0">
                        <a:solidFill>
                          <a:schemeClr val="tx1"/>
                        </a:solidFill>
                        <a:effectLst/>
                        <a:latin typeface="+mn-lt"/>
                        <a:ea typeface="Calibri" panose="020F0502020204030204" pitchFamily="34" charset="0"/>
                        <a:cs typeface="Times New Roman" panose="02020603050405020304" pitchFamily="18" charset="0"/>
                      </a:endParaRPr>
                    </a:p>
                    <a:p>
                      <a:pPr indent="144145" algn="r">
                        <a:lnSpc>
                          <a:spcPct val="150000"/>
                        </a:lnSpc>
                        <a:spcAft>
                          <a:spcPts val="0"/>
                        </a:spcAft>
                      </a:pPr>
                      <a:r>
                        <a:rPr lang="es-EC" sz="1050" dirty="0">
                          <a:solidFill>
                            <a:schemeClr val="tx1"/>
                          </a:solidFill>
                          <a:effectLst/>
                          <a:latin typeface="+mn-lt"/>
                        </a:rPr>
                        <a:t> </a:t>
                      </a:r>
                      <a:endParaRPr lang="es-ES" sz="1050" dirty="0">
                        <a:solidFill>
                          <a:schemeClr val="tx1"/>
                        </a:solidFill>
                        <a:effectLst/>
                        <a:latin typeface="+mn-lt"/>
                        <a:ea typeface="Calibri" panose="020F0502020204030204" pitchFamily="34" charset="0"/>
                        <a:cs typeface="Times New Roman" panose="02020603050405020304" pitchFamily="18" charset="0"/>
                      </a:endParaRPr>
                    </a:p>
                  </a:txBody>
                  <a:tcPr marL="59653" marR="59653" marT="0" marB="0" anchor="ctr"/>
                </a:tc>
                <a:extLst>
                  <a:ext uri="{0D108BD9-81ED-4DB2-BD59-A6C34878D82A}">
                    <a16:rowId xmlns:a16="http://schemas.microsoft.com/office/drawing/2014/main" val="10003"/>
                  </a:ext>
                </a:extLst>
              </a:tr>
              <a:tr h="477227">
                <a:tc>
                  <a:txBody>
                    <a:bodyPr/>
                    <a:lstStyle/>
                    <a:p>
                      <a:pPr indent="144145" algn="ctr">
                        <a:lnSpc>
                          <a:spcPct val="150000"/>
                        </a:lnSpc>
                        <a:spcAft>
                          <a:spcPts val="0"/>
                        </a:spcAft>
                      </a:pPr>
                      <a:r>
                        <a:rPr lang="es-EC" sz="1050">
                          <a:solidFill>
                            <a:schemeClr val="tx1"/>
                          </a:solidFill>
                          <a:effectLst/>
                          <a:latin typeface="+mn-lt"/>
                        </a:rPr>
                        <a:t>Más del 30%</a:t>
                      </a:r>
                      <a:endParaRPr lang="es-ES" sz="1050">
                        <a:solidFill>
                          <a:schemeClr val="tx1"/>
                        </a:solidFill>
                        <a:effectLst/>
                        <a:latin typeface="+mn-lt"/>
                        <a:ea typeface="Calibri" panose="020F0502020204030204" pitchFamily="34" charset="0"/>
                        <a:cs typeface="Times New Roman" panose="02020603050405020304" pitchFamily="18" charset="0"/>
                      </a:endParaRPr>
                    </a:p>
                  </a:txBody>
                  <a:tcPr marL="59653" marR="59653" marT="0" marB="0" anchor="ctr"/>
                </a:tc>
                <a:tc>
                  <a:txBody>
                    <a:bodyPr/>
                    <a:lstStyle/>
                    <a:p>
                      <a:pPr indent="144145" algn="r">
                        <a:lnSpc>
                          <a:spcPct val="150000"/>
                        </a:lnSpc>
                        <a:spcAft>
                          <a:spcPts val="0"/>
                        </a:spcAft>
                      </a:pPr>
                      <a:r>
                        <a:rPr lang="es-EC" sz="1050" dirty="0">
                          <a:solidFill>
                            <a:schemeClr val="tx1"/>
                          </a:solidFill>
                          <a:effectLst/>
                          <a:latin typeface="+mn-lt"/>
                        </a:rPr>
                        <a:t>155</a:t>
                      </a:r>
                      <a:endParaRPr lang="es-ES" sz="1050" dirty="0">
                        <a:solidFill>
                          <a:schemeClr val="tx1"/>
                        </a:solidFill>
                        <a:effectLst/>
                        <a:latin typeface="+mn-lt"/>
                        <a:ea typeface="Calibri" panose="020F0502020204030204" pitchFamily="34" charset="0"/>
                        <a:cs typeface="Times New Roman" panose="02020603050405020304" pitchFamily="18" charset="0"/>
                      </a:endParaRPr>
                    </a:p>
                  </a:txBody>
                  <a:tcPr marL="59653" marR="59653" marT="0" marB="0" anchor="ctr"/>
                </a:tc>
                <a:tc>
                  <a:txBody>
                    <a:bodyPr/>
                    <a:lstStyle/>
                    <a:p>
                      <a:pPr indent="144145" algn="r">
                        <a:lnSpc>
                          <a:spcPct val="150000"/>
                        </a:lnSpc>
                        <a:spcAft>
                          <a:spcPts val="0"/>
                        </a:spcAft>
                      </a:pPr>
                      <a:endParaRPr lang="es-EC" sz="1050" dirty="0">
                        <a:solidFill>
                          <a:schemeClr val="tx1"/>
                        </a:solidFill>
                        <a:effectLst/>
                        <a:latin typeface="+mn-lt"/>
                      </a:endParaRPr>
                    </a:p>
                    <a:p>
                      <a:pPr indent="144145" algn="r">
                        <a:lnSpc>
                          <a:spcPct val="150000"/>
                        </a:lnSpc>
                        <a:spcAft>
                          <a:spcPts val="0"/>
                        </a:spcAft>
                      </a:pPr>
                      <a:r>
                        <a:rPr lang="es-EC" sz="1050" dirty="0">
                          <a:solidFill>
                            <a:schemeClr val="tx1"/>
                          </a:solidFill>
                          <a:effectLst/>
                          <a:latin typeface="+mn-lt"/>
                        </a:rPr>
                        <a:t>81,58%</a:t>
                      </a:r>
                      <a:endParaRPr lang="es-ES" sz="1050" dirty="0">
                        <a:solidFill>
                          <a:schemeClr val="tx1"/>
                        </a:solidFill>
                        <a:effectLst/>
                        <a:latin typeface="+mn-lt"/>
                        <a:ea typeface="Calibri" panose="020F0502020204030204" pitchFamily="34" charset="0"/>
                        <a:cs typeface="Times New Roman" panose="02020603050405020304" pitchFamily="18" charset="0"/>
                      </a:endParaRPr>
                    </a:p>
                    <a:p>
                      <a:pPr indent="144145" algn="r">
                        <a:lnSpc>
                          <a:spcPct val="150000"/>
                        </a:lnSpc>
                        <a:spcAft>
                          <a:spcPts val="0"/>
                        </a:spcAft>
                      </a:pPr>
                      <a:r>
                        <a:rPr lang="es-EC" sz="1050" dirty="0">
                          <a:solidFill>
                            <a:schemeClr val="tx1"/>
                          </a:solidFill>
                          <a:effectLst/>
                          <a:latin typeface="+mn-lt"/>
                        </a:rPr>
                        <a:t> </a:t>
                      </a:r>
                      <a:endParaRPr lang="es-ES" sz="1050" dirty="0">
                        <a:solidFill>
                          <a:schemeClr val="tx1"/>
                        </a:solidFill>
                        <a:effectLst/>
                        <a:latin typeface="+mn-lt"/>
                        <a:ea typeface="Calibri" panose="020F0502020204030204" pitchFamily="34" charset="0"/>
                        <a:cs typeface="Times New Roman" panose="02020603050405020304" pitchFamily="18" charset="0"/>
                      </a:endParaRPr>
                    </a:p>
                  </a:txBody>
                  <a:tcPr marL="59653" marR="59653" marT="0" marB="0" anchor="ctr"/>
                </a:tc>
                <a:extLst>
                  <a:ext uri="{0D108BD9-81ED-4DB2-BD59-A6C34878D82A}">
                    <a16:rowId xmlns:a16="http://schemas.microsoft.com/office/drawing/2014/main" val="10004"/>
                  </a:ext>
                </a:extLst>
              </a:tr>
              <a:tr h="477227">
                <a:tc>
                  <a:txBody>
                    <a:bodyPr/>
                    <a:lstStyle/>
                    <a:p>
                      <a:pPr indent="144145" algn="ctr">
                        <a:lnSpc>
                          <a:spcPct val="150000"/>
                        </a:lnSpc>
                        <a:spcAft>
                          <a:spcPts val="0"/>
                        </a:spcAft>
                      </a:pPr>
                      <a:r>
                        <a:rPr lang="es-EC" sz="1050">
                          <a:solidFill>
                            <a:schemeClr val="tx1"/>
                          </a:solidFill>
                          <a:effectLst/>
                          <a:latin typeface="+mn-lt"/>
                        </a:rPr>
                        <a:t>Ninguno</a:t>
                      </a:r>
                      <a:endParaRPr lang="es-ES" sz="1050">
                        <a:solidFill>
                          <a:schemeClr val="tx1"/>
                        </a:solidFill>
                        <a:effectLst/>
                        <a:latin typeface="+mn-lt"/>
                        <a:ea typeface="Calibri" panose="020F0502020204030204" pitchFamily="34" charset="0"/>
                        <a:cs typeface="Times New Roman" panose="02020603050405020304" pitchFamily="18" charset="0"/>
                      </a:endParaRPr>
                    </a:p>
                  </a:txBody>
                  <a:tcPr marL="59653" marR="59653" marT="0" marB="0" anchor="ctr"/>
                </a:tc>
                <a:tc>
                  <a:txBody>
                    <a:bodyPr/>
                    <a:lstStyle/>
                    <a:p>
                      <a:pPr indent="144145" algn="r">
                        <a:lnSpc>
                          <a:spcPct val="150000"/>
                        </a:lnSpc>
                        <a:spcAft>
                          <a:spcPts val="0"/>
                        </a:spcAft>
                      </a:pPr>
                      <a:r>
                        <a:rPr lang="es-EC" sz="1050">
                          <a:solidFill>
                            <a:schemeClr val="tx1"/>
                          </a:solidFill>
                          <a:effectLst/>
                          <a:latin typeface="+mn-lt"/>
                        </a:rPr>
                        <a:t>9</a:t>
                      </a:r>
                      <a:endParaRPr lang="es-ES" sz="1050">
                        <a:solidFill>
                          <a:schemeClr val="tx1"/>
                        </a:solidFill>
                        <a:effectLst/>
                        <a:latin typeface="+mn-lt"/>
                        <a:ea typeface="Calibri" panose="020F0502020204030204" pitchFamily="34" charset="0"/>
                        <a:cs typeface="Times New Roman" panose="02020603050405020304" pitchFamily="18" charset="0"/>
                      </a:endParaRPr>
                    </a:p>
                  </a:txBody>
                  <a:tcPr marL="59653" marR="59653" marT="0" marB="0" anchor="ctr"/>
                </a:tc>
                <a:tc>
                  <a:txBody>
                    <a:bodyPr/>
                    <a:lstStyle/>
                    <a:p>
                      <a:pPr indent="144145" algn="r">
                        <a:lnSpc>
                          <a:spcPct val="150000"/>
                        </a:lnSpc>
                        <a:spcAft>
                          <a:spcPts val="0"/>
                        </a:spcAft>
                      </a:pPr>
                      <a:endParaRPr lang="es-EC" sz="1050" dirty="0">
                        <a:solidFill>
                          <a:schemeClr val="tx1"/>
                        </a:solidFill>
                        <a:effectLst/>
                        <a:latin typeface="+mn-lt"/>
                      </a:endParaRPr>
                    </a:p>
                    <a:p>
                      <a:pPr indent="144145" algn="r">
                        <a:lnSpc>
                          <a:spcPct val="150000"/>
                        </a:lnSpc>
                        <a:spcAft>
                          <a:spcPts val="0"/>
                        </a:spcAft>
                      </a:pPr>
                      <a:r>
                        <a:rPr lang="es-EC" sz="1050" dirty="0">
                          <a:solidFill>
                            <a:schemeClr val="tx1"/>
                          </a:solidFill>
                          <a:effectLst/>
                          <a:latin typeface="+mn-lt"/>
                        </a:rPr>
                        <a:t>4,74%</a:t>
                      </a:r>
                      <a:endParaRPr lang="es-ES" sz="1050" dirty="0">
                        <a:solidFill>
                          <a:schemeClr val="tx1"/>
                        </a:solidFill>
                        <a:effectLst/>
                        <a:latin typeface="+mn-lt"/>
                        <a:ea typeface="Calibri" panose="020F0502020204030204" pitchFamily="34" charset="0"/>
                        <a:cs typeface="Times New Roman" panose="02020603050405020304" pitchFamily="18" charset="0"/>
                      </a:endParaRPr>
                    </a:p>
                    <a:p>
                      <a:pPr indent="144145" algn="r">
                        <a:lnSpc>
                          <a:spcPct val="150000"/>
                        </a:lnSpc>
                        <a:spcAft>
                          <a:spcPts val="0"/>
                        </a:spcAft>
                      </a:pPr>
                      <a:r>
                        <a:rPr lang="es-EC" sz="1050" dirty="0">
                          <a:solidFill>
                            <a:schemeClr val="tx1"/>
                          </a:solidFill>
                          <a:effectLst/>
                          <a:latin typeface="+mn-lt"/>
                        </a:rPr>
                        <a:t> </a:t>
                      </a:r>
                      <a:endParaRPr lang="es-ES" sz="1050" dirty="0">
                        <a:solidFill>
                          <a:schemeClr val="tx1"/>
                        </a:solidFill>
                        <a:effectLst/>
                        <a:latin typeface="+mn-lt"/>
                        <a:ea typeface="Calibri" panose="020F0502020204030204" pitchFamily="34" charset="0"/>
                        <a:cs typeface="Times New Roman" panose="02020603050405020304" pitchFamily="18" charset="0"/>
                      </a:endParaRPr>
                    </a:p>
                  </a:txBody>
                  <a:tcPr marL="59653" marR="59653" marT="0" marB="0" anchor="ctr"/>
                </a:tc>
                <a:extLst>
                  <a:ext uri="{0D108BD9-81ED-4DB2-BD59-A6C34878D82A}">
                    <a16:rowId xmlns:a16="http://schemas.microsoft.com/office/drawing/2014/main" val="10005"/>
                  </a:ext>
                </a:extLst>
              </a:tr>
            </a:tbl>
          </a:graphicData>
        </a:graphic>
      </p:graphicFrame>
      <p:pic>
        <p:nvPicPr>
          <p:cNvPr id="6" name="Imagen 5"/>
          <p:cNvPicPr>
            <a:picLocks noChangeAspect="1"/>
          </p:cNvPicPr>
          <p:nvPr/>
        </p:nvPicPr>
        <p:blipFill>
          <a:blip r:embed="rId4"/>
          <a:stretch>
            <a:fillRect/>
          </a:stretch>
        </p:blipFill>
        <p:spPr>
          <a:xfrm>
            <a:off x="5231904" y="1545471"/>
            <a:ext cx="6166846" cy="3323689"/>
          </a:xfrm>
          <a:prstGeom prst="rect">
            <a:avLst/>
          </a:prstGeom>
        </p:spPr>
      </p:pic>
      <p:sp>
        <p:nvSpPr>
          <p:cNvPr id="7" name="Rectángulo: esquinas diagonales redondeadas 19">
            <a:extLst>
              <a:ext uri="{FF2B5EF4-FFF2-40B4-BE49-F238E27FC236}">
                <a16:creationId xmlns:a16="http://schemas.microsoft.com/office/drawing/2014/main" id="{D4CE1BC5-DF63-4966-9BDB-9562A7D42151}"/>
              </a:ext>
            </a:extLst>
          </p:cNvPr>
          <p:cNvSpPr/>
          <p:nvPr/>
        </p:nvSpPr>
        <p:spPr>
          <a:xfrm>
            <a:off x="5240832" y="5258960"/>
            <a:ext cx="6157917" cy="1191816"/>
          </a:xfrm>
          <a:prstGeom prst="round2Diag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Una vez recibido el microcrédito el 81,58% de los microempresarios considera que sus ingresos mejoraron más del 30%. Tan solo el 4,74% de los beneficiarios considera que sus ingresos no tuvieron ninguna mejoría. </a:t>
            </a:r>
            <a:endParaRPr kumimoji="0" lang="es-419"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8" name="Rectángulo 7">
            <a:extLst>
              <a:ext uri="{FF2B5EF4-FFF2-40B4-BE49-F238E27FC236}">
                <a16:creationId xmlns:a16="http://schemas.microsoft.com/office/drawing/2014/main" id="{F442C3FD-EA91-4E88-B19F-6B76B6A7F58B}"/>
              </a:ext>
            </a:extLst>
          </p:cNvPr>
          <p:cNvSpPr/>
          <p:nvPr/>
        </p:nvSpPr>
        <p:spPr>
          <a:xfrm>
            <a:off x="5303912" y="4880193"/>
            <a:ext cx="5832648"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Figura 38 </a:t>
            </a:r>
            <a:r>
              <a:rPr kumimoji="0" lang="es-ES"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Influencia de los microcréditos en el nivel de ingresos</a:t>
            </a:r>
          </a:p>
        </p:txBody>
      </p:sp>
    </p:spTree>
    <p:extLst>
      <p:ext uri="{BB962C8B-B14F-4D97-AF65-F5344CB8AC3E}">
        <p14:creationId xmlns:p14="http://schemas.microsoft.com/office/powerpoint/2010/main" val="40774713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1030"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5" name="Elipse 4">
            <a:extLst>
              <a:ext uri="{FF2B5EF4-FFF2-40B4-BE49-F238E27FC236}">
                <a16:creationId xmlns:a16="http://schemas.microsoft.com/office/drawing/2014/main" id="{C71AFEAC-6C5D-4F8E-92F4-A80C7A13FC13}"/>
              </a:ext>
            </a:extLst>
          </p:cNvPr>
          <p:cNvSpPr/>
          <p:nvPr/>
        </p:nvSpPr>
        <p:spPr>
          <a:xfrm>
            <a:off x="1703512" y="1988840"/>
            <a:ext cx="4104456" cy="381642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a:solidFill>
                  <a:schemeClr val="tx1"/>
                </a:solidFill>
              </a:rPr>
              <a:t>Analizar la influencia de las microfinanzas en el desarrollo socioeconómico del cantón Mejía durante el periodo 2011– 2016</a:t>
            </a:r>
            <a:endParaRPr lang="es-419" b="1" dirty="0">
              <a:solidFill>
                <a:schemeClr val="tx1"/>
              </a:solidFill>
            </a:endParaRPr>
          </a:p>
        </p:txBody>
      </p:sp>
      <p:sp>
        <p:nvSpPr>
          <p:cNvPr id="6" name="Rectángulo: esquinas redondeadas 5">
            <a:extLst>
              <a:ext uri="{FF2B5EF4-FFF2-40B4-BE49-F238E27FC236}">
                <a16:creationId xmlns:a16="http://schemas.microsoft.com/office/drawing/2014/main" id="{5CDC7568-7677-4367-BA1E-1FEB9F4F8FD0}"/>
              </a:ext>
            </a:extLst>
          </p:cNvPr>
          <p:cNvSpPr/>
          <p:nvPr/>
        </p:nvSpPr>
        <p:spPr>
          <a:xfrm>
            <a:off x="5303912" y="1619602"/>
            <a:ext cx="4680520" cy="1188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t"/>
          <a:lstStyle/>
          <a:p>
            <a:pPr algn="ctr"/>
            <a:r>
              <a:rPr lang="es-EC" sz="1600" dirty="0">
                <a:solidFill>
                  <a:schemeClr val="tx1"/>
                </a:solidFill>
              </a:rPr>
              <a:t>Determinar el aporte cuantitativo de las microfinanzas en el desarrollo del Cantón Mejía mediante el análisis de indicadores socioeconómicos</a:t>
            </a:r>
            <a:endParaRPr lang="es-419" sz="1600" dirty="0">
              <a:solidFill>
                <a:schemeClr val="tx1"/>
              </a:solidFill>
            </a:endParaRPr>
          </a:p>
          <a:p>
            <a:pPr algn="ctr"/>
            <a:endParaRPr lang="es-419" sz="1600" dirty="0">
              <a:solidFill>
                <a:schemeClr val="tx1"/>
              </a:solidFill>
            </a:endParaRPr>
          </a:p>
        </p:txBody>
      </p:sp>
      <p:sp>
        <p:nvSpPr>
          <p:cNvPr id="7" name="Rectángulo: esquinas redondeadas 6">
            <a:extLst>
              <a:ext uri="{FF2B5EF4-FFF2-40B4-BE49-F238E27FC236}">
                <a16:creationId xmlns:a16="http://schemas.microsoft.com/office/drawing/2014/main" id="{531A8193-D20B-4A8B-9D26-A75E236B4196}"/>
              </a:ext>
            </a:extLst>
          </p:cNvPr>
          <p:cNvSpPr/>
          <p:nvPr/>
        </p:nvSpPr>
        <p:spPr>
          <a:xfrm>
            <a:off x="5807968" y="3284994"/>
            <a:ext cx="4725752" cy="1296145"/>
          </a:xfrm>
          <a:prstGeom prst="roundRect">
            <a:avLst/>
          </a:prstGeom>
        </p:spPr>
        <p:style>
          <a:lnRef idx="0">
            <a:schemeClr val="accent2"/>
          </a:lnRef>
          <a:fillRef idx="3">
            <a:schemeClr val="accent2"/>
          </a:fillRef>
          <a:effectRef idx="3">
            <a:schemeClr val="accent2"/>
          </a:effectRef>
          <a:fontRef idx="minor">
            <a:schemeClr val="lt1"/>
          </a:fontRef>
        </p:style>
        <p:txBody>
          <a:bodyPr rtlCol="0" anchor="t"/>
          <a:lstStyle/>
          <a:p>
            <a:pPr algn="ctr"/>
            <a:r>
              <a:rPr lang="es-EC" sz="1600" dirty="0">
                <a:solidFill>
                  <a:schemeClr val="tx1"/>
                </a:solidFill>
              </a:rPr>
              <a:t>Realizar el levantamiento de información de instituciones microfinancieras del Cantón Mejía y beneficiarios de crédito para determinar su contribución al desarrollo socioeconómico.  </a:t>
            </a:r>
            <a:endParaRPr lang="es-419" sz="1600" dirty="0">
              <a:solidFill>
                <a:schemeClr val="tx1"/>
              </a:solidFill>
            </a:endParaRPr>
          </a:p>
          <a:p>
            <a:pPr algn="ctr"/>
            <a:endParaRPr lang="es-419" sz="1600" dirty="0">
              <a:solidFill>
                <a:schemeClr val="tx1"/>
              </a:solidFill>
            </a:endParaRPr>
          </a:p>
        </p:txBody>
      </p:sp>
      <p:sp>
        <p:nvSpPr>
          <p:cNvPr id="8" name="Rectángulo: esquinas redondeadas 7">
            <a:extLst>
              <a:ext uri="{FF2B5EF4-FFF2-40B4-BE49-F238E27FC236}">
                <a16:creationId xmlns:a16="http://schemas.microsoft.com/office/drawing/2014/main" id="{C8CAAC67-7F7F-493B-95F9-7A8333DA153A}"/>
              </a:ext>
            </a:extLst>
          </p:cNvPr>
          <p:cNvSpPr/>
          <p:nvPr/>
        </p:nvSpPr>
        <p:spPr>
          <a:xfrm>
            <a:off x="5303912" y="5058509"/>
            <a:ext cx="4680520" cy="100811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lvl="0"/>
            <a:r>
              <a:rPr lang="es-EC" dirty="0">
                <a:solidFill>
                  <a:schemeClr val="tx1"/>
                </a:solidFill>
              </a:rPr>
              <a:t>Establecer los factores que inciden en la limitación de la entrega de microcréditos en el Cantón Mejía.</a:t>
            </a:r>
            <a:endParaRPr lang="es-419" dirty="0">
              <a:solidFill>
                <a:schemeClr val="tx1"/>
              </a:solidFill>
            </a:endParaRPr>
          </a:p>
        </p:txBody>
      </p:sp>
      <p:sp>
        <p:nvSpPr>
          <p:cNvPr id="9" name="Subtítulo 2">
            <a:extLst>
              <a:ext uri="{FF2B5EF4-FFF2-40B4-BE49-F238E27FC236}">
                <a16:creationId xmlns:a16="http://schemas.microsoft.com/office/drawing/2014/main" id="{67B0BAC4-8EA8-4A83-9DFF-63103C75EBED}"/>
              </a:ext>
            </a:extLst>
          </p:cNvPr>
          <p:cNvSpPr txBox="1">
            <a:spLocks/>
          </p:cNvSpPr>
          <p:nvPr/>
        </p:nvSpPr>
        <p:spPr>
          <a:xfrm>
            <a:off x="2315580" y="954690"/>
            <a:ext cx="2880320" cy="664912"/>
          </a:xfrm>
          <a:prstGeom prst="rect">
            <a:avLst/>
          </a:prstGeom>
        </p:spPr>
        <p:txBody>
          <a:bodyPr anchor="t"/>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s-419" b="1" dirty="0">
                <a:latin typeface="+mj-lt"/>
              </a:rPr>
              <a:t>OBJETIVO GENERAL</a:t>
            </a:r>
          </a:p>
          <a:p>
            <a:endParaRPr lang="es-419" dirty="0">
              <a:latin typeface="+mj-lt"/>
            </a:endParaRPr>
          </a:p>
        </p:txBody>
      </p:sp>
      <p:sp>
        <p:nvSpPr>
          <p:cNvPr id="10" name="Subtítulo 2">
            <a:extLst>
              <a:ext uri="{FF2B5EF4-FFF2-40B4-BE49-F238E27FC236}">
                <a16:creationId xmlns:a16="http://schemas.microsoft.com/office/drawing/2014/main" id="{B4CB35B6-3E03-460D-8AB2-498AE656B446}"/>
              </a:ext>
            </a:extLst>
          </p:cNvPr>
          <p:cNvSpPr txBox="1">
            <a:spLocks/>
          </p:cNvSpPr>
          <p:nvPr/>
        </p:nvSpPr>
        <p:spPr>
          <a:xfrm>
            <a:off x="6096000" y="825046"/>
            <a:ext cx="3672408" cy="664912"/>
          </a:xfrm>
          <a:prstGeom prst="rect">
            <a:avLst/>
          </a:prstGeom>
        </p:spPr>
        <p:txBody>
          <a:bodyPr anchor="ct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s-419" b="1" dirty="0">
                <a:latin typeface="+mj-lt"/>
              </a:rPr>
              <a:t>OBJETIVOS ESPECÍFICOS</a:t>
            </a:r>
            <a:endParaRPr lang="es-419" dirty="0">
              <a:latin typeface="+mj-lt"/>
            </a:endParaRPr>
          </a:p>
        </p:txBody>
      </p:sp>
    </p:spTree>
    <p:extLst>
      <p:ext uri="{BB962C8B-B14F-4D97-AF65-F5344CB8AC3E}">
        <p14:creationId xmlns:p14="http://schemas.microsoft.com/office/powerpoint/2010/main" val="36550820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2"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423592" y="99779"/>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548FF75-05BF-4037-A3A4-947AA69143C1}"/>
              </a:ext>
            </a:extLst>
          </p:cNvPr>
          <p:cNvSpPr txBox="1"/>
          <p:nvPr/>
        </p:nvSpPr>
        <p:spPr>
          <a:xfrm>
            <a:off x="1991544" y="260648"/>
            <a:ext cx="7992888"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Broadway"/>
                <a:ea typeface="+mn-ea"/>
                <a:cs typeface="+mn-cs"/>
              </a:rPr>
              <a:t>INFLUENCIA DEL MICROCRÉDITO EN EL EMPLEO</a:t>
            </a:r>
            <a:endParaRPr kumimoji="0" lang="es-419" sz="2000" b="0" i="0" u="none" strike="noStrike" kern="1200" cap="none" spc="0" normalizeH="0" baseline="0" noProof="0" dirty="0">
              <a:ln>
                <a:noFill/>
              </a:ln>
              <a:solidFill>
                <a:prstClr val="black"/>
              </a:solidFill>
              <a:effectLst/>
              <a:uLnTx/>
              <a:uFillTx/>
              <a:latin typeface="Broadway"/>
              <a:ea typeface="+mn-ea"/>
              <a:cs typeface="+mn-cs"/>
            </a:endParaRPr>
          </a:p>
        </p:txBody>
      </p:sp>
      <p:sp>
        <p:nvSpPr>
          <p:cNvPr id="4" name="Rectangle 1">
            <a:extLst>
              <a:ext uri="{FF2B5EF4-FFF2-40B4-BE49-F238E27FC236}">
                <a16:creationId xmlns:a16="http://schemas.microsoft.com/office/drawing/2014/main" id="{D0598039-EF13-46EE-9FCC-3F0D8B547A34}"/>
              </a:ext>
            </a:extLst>
          </p:cNvPr>
          <p:cNvSpPr>
            <a:spLocks noChangeArrowheads="1"/>
          </p:cNvSpPr>
          <p:nvPr/>
        </p:nvSpPr>
        <p:spPr bwMode="auto">
          <a:xfrm>
            <a:off x="551384" y="1052736"/>
            <a:ext cx="46805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444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44463" algn="l" defTabSz="914400" rtl="0" eaLnBrk="0" fontAlgn="base" latinLnBrk="0" hangingPunct="0">
              <a:lnSpc>
                <a:spcPct val="100000"/>
              </a:lnSpc>
              <a:spcBef>
                <a:spcPct val="0"/>
              </a:spcBef>
              <a:spcAft>
                <a:spcPct val="0"/>
              </a:spcAft>
              <a:buClrTx/>
              <a:buSzTx/>
              <a:buFontTx/>
              <a:buNone/>
              <a:tabLst/>
              <a:defRPr/>
            </a:pPr>
            <a:r>
              <a:rPr kumimoji="0" lang="es-EC" altLang="es-419"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t>
            </a:r>
            <a:r>
              <a:rPr kumimoji="0" lang="es-EC" altLang="es-419" sz="1200" b="1" i="0" u="none" strike="noStrike" kern="1200" cap="none" spc="0" normalizeH="0" baseline="0" noProof="0" dirty="0" bmk="">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abla </a:t>
            </a:r>
            <a: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17</a:t>
            </a:r>
            <a:b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s-ES" altLang="es-419" sz="1200" b="0" i="1"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Monto de microcrédito vs empleo generado</a:t>
            </a:r>
            <a:endParaRPr kumimoji="0" lang="es-EC" altLang="es-419"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5" name="Tabla 4"/>
          <p:cNvGraphicFramePr>
            <a:graphicFrameLocks noGrp="1"/>
          </p:cNvGraphicFramePr>
          <p:nvPr>
            <p:extLst/>
          </p:nvPr>
        </p:nvGraphicFramePr>
        <p:xfrm>
          <a:off x="551384" y="1484784"/>
          <a:ext cx="5832647" cy="3240882"/>
        </p:xfrm>
        <a:graphic>
          <a:graphicData uri="http://schemas.openxmlformats.org/drawingml/2006/table">
            <a:tbl>
              <a:tblPr firstRow="1" firstCol="1" bandRow="1">
                <a:tableStyleId>{21E4AEA4-8DFA-4A89-87EB-49C32662AFE0}</a:tableStyleId>
              </a:tblPr>
              <a:tblGrid>
                <a:gridCol w="2095601">
                  <a:extLst>
                    <a:ext uri="{9D8B030D-6E8A-4147-A177-3AD203B41FA5}">
                      <a16:colId xmlns:a16="http://schemas.microsoft.com/office/drawing/2014/main" val="20000"/>
                    </a:ext>
                  </a:extLst>
                </a:gridCol>
                <a:gridCol w="1098902">
                  <a:extLst>
                    <a:ext uri="{9D8B030D-6E8A-4147-A177-3AD203B41FA5}">
                      <a16:colId xmlns:a16="http://schemas.microsoft.com/office/drawing/2014/main" val="20001"/>
                    </a:ext>
                  </a:extLst>
                </a:gridCol>
                <a:gridCol w="659536">
                  <a:extLst>
                    <a:ext uri="{9D8B030D-6E8A-4147-A177-3AD203B41FA5}">
                      <a16:colId xmlns:a16="http://schemas.microsoft.com/office/drawing/2014/main" val="20002"/>
                    </a:ext>
                  </a:extLst>
                </a:gridCol>
                <a:gridCol w="659536">
                  <a:extLst>
                    <a:ext uri="{9D8B030D-6E8A-4147-A177-3AD203B41FA5}">
                      <a16:colId xmlns:a16="http://schemas.microsoft.com/office/drawing/2014/main" val="20003"/>
                    </a:ext>
                  </a:extLst>
                </a:gridCol>
                <a:gridCol w="659536">
                  <a:extLst>
                    <a:ext uri="{9D8B030D-6E8A-4147-A177-3AD203B41FA5}">
                      <a16:colId xmlns:a16="http://schemas.microsoft.com/office/drawing/2014/main" val="20004"/>
                    </a:ext>
                  </a:extLst>
                </a:gridCol>
                <a:gridCol w="659536">
                  <a:extLst>
                    <a:ext uri="{9D8B030D-6E8A-4147-A177-3AD203B41FA5}">
                      <a16:colId xmlns:a16="http://schemas.microsoft.com/office/drawing/2014/main" val="20005"/>
                    </a:ext>
                  </a:extLst>
                </a:gridCol>
              </a:tblGrid>
              <a:tr h="775494">
                <a:tc rowSpan="2">
                  <a:txBody>
                    <a:bodyPr/>
                    <a:lstStyle/>
                    <a:p>
                      <a:pPr indent="144145" algn="ctr">
                        <a:lnSpc>
                          <a:spcPct val="150000"/>
                        </a:lnSpc>
                        <a:spcAft>
                          <a:spcPts val="0"/>
                        </a:spcAft>
                      </a:pPr>
                      <a:r>
                        <a:rPr lang="es-EC" sz="1000" dirty="0">
                          <a:solidFill>
                            <a:schemeClr val="tx1"/>
                          </a:solidFill>
                          <a:effectLst/>
                          <a:latin typeface="+mn-lt"/>
                        </a:rPr>
                        <a:t>Monto de dinero solicitado</a:t>
                      </a:r>
                      <a:endParaRPr lang="es-ES" sz="1000" dirty="0">
                        <a:solidFill>
                          <a:schemeClr val="tx1"/>
                        </a:solidFill>
                        <a:effectLst/>
                        <a:latin typeface="+mn-lt"/>
                        <a:ea typeface="Calibri" panose="020F0502020204030204" pitchFamily="34" charset="0"/>
                        <a:cs typeface="Times New Roman" panose="02020603050405020304" pitchFamily="18" charset="0"/>
                      </a:endParaRPr>
                    </a:p>
                  </a:txBody>
                  <a:tcPr marL="32312" marR="32312" marT="0" marB="0" anchor="ctr"/>
                </a:tc>
                <a:tc gridSpan="2">
                  <a:txBody>
                    <a:bodyPr/>
                    <a:lstStyle/>
                    <a:p>
                      <a:pPr indent="144145" algn="ctr">
                        <a:lnSpc>
                          <a:spcPct val="150000"/>
                        </a:lnSpc>
                        <a:spcAft>
                          <a:spcPts val="0"/>
                        </a:spcAft>
                      </a:pPr>
                      <a:r>
                        <a:rPr lang="es-EC" sz="1000" dirty="0">
                          <a:solidFill>
                            <a:schemeClr val="tx1"/>
                          </a:solidFill>
                          <a:effectLst/>
                          <a:latin typeface="+mn-lt"/>
                        </a:rPr>
                        <a:t>Ha contratado personas después de la obtención del microcrédito</a:t>
                      </a:r>
                      <a:endParaRPr lang="es-ES" sz="1000" dirty="0">
                        <a:solidFill>
                          <a:schemeClr val="tx1"/>
                        </a:solidFill>
                        <a:effectLst/>
                        <a:latin typeface="+mn-lt"/>
                        <a:ea typeface="Calibri" panose="020F0502020204030204" pitchFamily="34" charset="0"/>
                        <a:cs typeface="Times New Roman" panose="02020603050405020304" pitchFamily="18" charset="0"/>
                      </a:endParaRPr>
                    </a:p>
                  </a:txBody>
                  <a:tcPr marL="32312" marR="32312" marT="0" marB="0" anchor="ctr"/>
                </a:tc>
                <a:tc hMerge="1">
                  <a:txBody>
                    <a:bodyPr/>
                    <a:lstStyle/>
                    <a:p>
                      <a:endParaRPr lang="es-ES"/>
                    </a:p>
                  </a:txBody>
                  <a:tcPr/>
                </a:tc>
                <a:tc rowSpan="2">
                  <a:txBody>
                    <a:bodyPr/>
                    <a:lstStyle/>
                    <a:p>
                      <a:pPr indent="144145" algn="ctr">
                        <a:lnSpc>
                          <a:spcPct val="150000"/>
                        </a:lnSpc>
                        <a:spcAft>
                          <a:spcPts val="0"/>
                        </a:spcAft>
                      </a:pPr>
                      <a:r>
                        <a:rPr lang="es-EC" sz="1000" dirty="0">
                          <a:solidFill>
                            <a:schemeClr val="tx1"/>
                          </a:solidFill>
                          <a:effectLst/>
                          <a:latin typeface="+mn-lt"/>
                        </a:rPr>
                        <a:t>Total por monto</a:t>
                      </a:r>
                      <a:endParaRPr lang="es-ES" sz="1000" dirty="0">
                        <a:solidFill>
                          <a:schemeClr val="tx1"/>
                        </a:solidFill>
                        <a:effectLst/>
                        <a:latin typeface="+mn-lt"/>
                        <a:ea typeface="Calibri" panose="020F0502020204030204" pitchFamily="34" charset="0"/>
                        <a:cs typeface="Times New Roman" panose="02020603050405020304" pitchFamily="18" charset="0"/>
                      </a:endParaRPr>
                    </a:p>
                  </a:txBody>
                  <a:tcPr marL="32312" marR="32312" marT="0" marB="0" anchor="ctr"/>
                </a:tc>
                <a:tc gridSpan="2">
                  <a:txBody>
                    <a:bodyPr/>
                    <a:lstStyle/>
                    <a:p>
                      <a:pPr indent="144145" algn="ctr">
                        <a:lnSpc>
                          <a:spcPct val="150000"/>
                        </a:lnSpc>
                        <a:spcAft>
                          <a:spcPts val="0"/>
                        </a:spcAft>
                      </a:pPr>
                      <a:r>
                        <a:rPr lang="es-EC" sz="1000" dirty="0">
                          <a:solidFill>
                            <a:schemeClr val="tx1"/>
                          </a:solidFill>
                          <a:effectLst/>
                          <a:latin typeface="+mn-lt"/>
                        </a:rPr>
                        <a:t>% del Total por monto</a:t>
                      </a:r>
                      <a:endParaRPr lang="es-ES" sz="1000" dirty="0">
                        <a:solidFill>
                          <a:schemeClr val="tx1"/>
                        </a:solidFill>
                        <a:effectLst/>
                        <a:latin typeface="+mn-lt"/>
                        <a:ea typeface="Calibri" panose="020F0502020204030204" pitchFamily="34" charset="0"/>
                        <a:cs typeface="Times New Roman" panose="02020603050405020304" pitchFamily="18" charset="0"/>
                      </a:endParaRPr>
                    </a:p>
                  </a:txBody>
                  <a:tcPr marL="32312" marR="32312" marT="0" marB="0" anchor="ctr"/>
                </a:tc>
                <a:tc hMerge="1">
                  <a:txBody>
                    <a:bodyPr/>
                    <a:lstStyle/>
                    <a:p>
                      <a:endParaRPr lang="es-ES"/>
                    </a:p>
                  </a:txBody>
                  <a:tcPr/>
                </a:tc>
                <a:extLst>
                  <a:ext uri="{0D108BD9-81ED-4DB2-BD59-A6C34878D82A}">
                    <a16:rowId xmlns:a16="http://schemas.microsoft.com/office/drawing/2014/main" val="10000"/>
                  </a:ext>
                </a:extLst>
              </a:tr>
              <a:tr h="258498">
                <a:tc vMerge="1">
                  <a:txBody>
                    <a:bodyPr/>
                    <a:lstStyle/>
                    <a:p>
                      <a:endParaRPr lang="es-ES"/>
                    </a:p>
                  </a:txBody>
                  <a:tcPr/>
                </a:tc>
                <a:tc>
                  <a:txBody>
                    <a:bodyPr/>
                    <a:lstStyle/>
                    <a:p>
                      <a:pPr indent="144145" algn="ctr">
                        <a:lnSpc>
                          <a:spcPct val="150000"/>
                        </a:lnSpc>
                        <a:spcAft>
                          <a:spcPts val="0"/>
                        </a:spcAft>
                      </a:pPr>
                      <a:r>
                        <a:rPr lang="es-EC" sz="1000" dirty="0">
                          <a:effectLst/>
                          <a:latin typeface="+mn-lt"/>
                        </a:rPr>
                        <a:t>Si</a:t>
                      </a:r>
                      <a:endParaRPr lang="es-ES" sz="1000" dirty="0">
                        <a:effectLst/>
                        <a:latin typeface="+mn-lt"/>
                        <a:ea typeface="Calibri" panose="020F0502020204030204" pitchFamily="34" charset="0"/>
                        <a:cs typeface="Times New Roman" panose="02020603050405020304" pitchFamily="18" charset="0"/>
                      </a:endParaRPr>
                    </a:p>
                  </a:txBody>
                  <a:tcPr marL="32312" marR="32312" marT="0" marB="0" anchor="ctr"/>
                </a:tc>
                <a:tc>
                  <a:txBody>
                    <a:bodyPr/>
                    <a:lstStyle/>
                    <a:p>
                      <a:pPr indent="144145" algn="ctr">
                        <a:lnSpc>
                          <a:spcPct val="150000"/>
                        </a:lnSpc>
                        <a:spcAft>
                          <a:spcPts val="0"/>
                        </a:spcAft>
                      </a:pPr>
                      <a:r>
                        <a:rPr lang="es-EC" sz="1000" dirty="0">
                          <a:effectLst/>
                          <a:latin typeface="+mn-lt"/>
                        </a:rPr>
                        <a:t>No</a:t>
                      </a:r>
                      <a:endParaRPr lang="es-ES" sz="1000" dirty="0">
                        <a:effectLst/>
                        <a:latin typeface="+mn-lt"/>
                        <a:ea typeface="Calibri" panose="020F0502020204030204" pitchFamily="34" charset="0"/>
                        <a:cs typeface="Times New Roman" panose="02020603050405020304" pitchFamily="18" charset="0"/>
                      </a:endParaRPr>
                    </a:p>
                  </a:txBody>
                  <a:tcPr marL="32312" marR="32312" marT="0" marB="0" anchor="ctr"/>
                </a:tc>
                <a:tc vMerge="1">
                  <a:txBody>
                    <a:bodyPr/>
                    <a:lstStyle/>
                    <a:p>
                      <a:endParaRPr lang="es-ES"/>
                    </a:p>
                  </a:txBody>
                  <a:tcPr/>
                </a:tc>
                <a:tc>
                  <a:txBody>
                    <a:bodyPr/>
                    <a:lstStyle/>
                    <a:p>
                      <a:pPr indent="144145" algn="l">
                        <a:lnSpc>
                          <a:spcPct val="150000"/>
                        </a:lnSpc>
                        <a:spcAft>
                          <a:spcPts val="0"/>
                        </a:spcAft>
                      </a:pPr>
                      <a:r>
                        <a:rPr lang="es-EC" sz="1000">
                          <a:effectLst/>
                          <a:latin typeface="+mn-lt"/>
                        </a:rPr>
                        <a:t>Si</a:t>
                      </a:r>
                      <a:endParaRPr lang="es-ES" sz="1000">
                        <a:effectLst/>
                        <a:latin typeface="+mn-lt"/>
                        <a:ea typeface="Calibri" panose="020F0502020204030204" pitchFamily="34" charset="0"/>
                        <a:cs typeface="Times New Roman" panose="02020603050405020304" pitchFamily="18" charset="0"/>
                      </a:endParaRPr>
                    </a:p>
                  </a:txBody>
                  <a:tcPr marL="32312" marR="32312" marT="0" marB="0" anchor="ctr"/>
                </a:tc>
                <a:tc>
                  <a:txBody>
                    <a:bodyPr/>
                    <a:lstStyle/>
                    <a:p>
                      <a:pPr indent="144145" algn="l">
                        <a:lnSpc>
                          <a:spcPct val="150000"/>
                        </a:lnSpc>
                        <a:spcAft>
                          <a:spcPts val="0"/>
                        </a:spcAft>
                      </a:pPr>
                      <a:r>
                        <a:rPr lang="es-EC" sz="1000">
                          <a:effectLst/>
                          <a:latin typeface="+mn-lt"/>
                        </a:rPr>
                        <a:t>No</a:t>
                      </a:r>
                      <a:endParaRPr lang="es-ES" sz="1000">
                        <a:effectLst/>
                        <a:latin typeface="+mn-lt"/>
                        <a:ea typeface="Calibri" panose="020F0502020204030204" pitchFamily="34" charset="0"/>
                        <a:cs typeface="Times New Roman" panose="02020603050405020304" pitchFamily="18" charset="0"/>
                      </a:endParaRPr>
                    </a:p>
                  </a:txBody>
                  <a:tcPr marL="32312" marR="32312" marT="0" marB="0" anchor="ctr"/>
                </a:tc>
                <a:extLst>
                  <a:ext uri="{0D108BD9-81ED-4DB2-BD59-A6C34878D82A}">
                    <a16:rowId xmlns:a16="http://schemas.microsoft.com/office/drawing/2014/main" val="10001"/>
                  </a:ext>
                </a:extLst>
              </a:tr>
              <a:tr h="258498">
                <a:tc>
                  <a:txBody>
                    <a:bodyPr/>
                    <a:lstStyle/>
                    <a:p>
                      <a:pPr indent="144145" algn="l">
                        <a:lnSpc>
                          <a:spcPct val="150000"/>
                        </a:lnSpc>
                        <a:spcAft>
                          <a:spcPts val="0"/>
                        </a:spcAft>
                      </a:pPr>
                      <a:r>
                        <a:rPr lang="es-EC" sz="1000" dirty="0">
                          <a:solidFill>
                            <a:schemeClr val="tx1"/>
                          </a:solidFill>
                          <a:effectLst/>
                          <a:latin typeface="+mn-lt"/>
                        </a:rPr>
                        <a:t>De $ 1000 a $ 2000</a:t>
                      </a:r>
                      <a:endParaRPr lang="es-ES" sz="1000" dirty="0">
                        <a:solidFill>
                          <a:schemeClr val="tx1"/>
                        </a:solidFill>
                        <a:effectLst/>
                        <a:latin typeface="+mn-lt"/>
                        <a:ea typeface="Calibri" panose="020F0502020204030204" pitchFamily="34" charset="0"/>
                        <a:cs typeface="Times New Roman" panose="02020603050405020304" pitchFamily="18" charset="0"/>
                      </a:endParaRPr>
                    </a:p>
                  </a:txBody>
                  <a:tcPr marL="32312" marR="32312" marT="0" marB="0" anchor="ctr"/>
                </a:tc>
                <a:tc>
                  <a:txBody>
                    <a:bodyPr/>
                    <a:lstStyle/>
                    <a:p>
                      <a:pPr indent="144145" algn="ctr">
                        <a:lnSpc>
                          <a:spcPct val="150000"/>
                        </a:lnSpc>
                        <a:spcAft>
                          <a:spcPts val="0"/>
                        </a:spcAft>
                      </a:pPr>
                      <a:r>
                        <a:rPr lang="es-EC" sz="1000">
                          <a:effectLst/>
                          <a:latin typeface="+mn-lt"/>
                        </a:rPr>
                        <a:t>3</a:t>
                      </a:r>
                      <a:endParaRPr lang="es-ES" sz="1000">
                        <a:effectLst/>
                        <a:latin typeface="+mn-lt"/>
                        <a:ea typeface="Calibri" panose="020F0502020204030204" pitchFamily="34" charset="0"/>
                        <a:cs typeface="Times New Roman" panose="02020603050405020304" pitchFamily="18" charset="0"/>
                      </a:endParaRPr>
                    </a:p>
                  </a:txBody>
                  <a:tcPr marL="32312" marR="32312" marT="0" marB="0" anchor="ctr"/>
                </a:tc>
                <a:tc>
                  <a:txBody>
                    <a:bodyPr/>
                    <a:lstStyle/>
                    <a:p>
                      <a:pPr indent="144145" algn="ctr">
                        <a:lnSpc>
                          <a:spcPct val="150000"/>
                        </a:lnSpc>
                        <a:spcAft>
                          <a:spcPts val="0"/>
                        </a:spcAft>
                      </a:pPr>
                      <a:r>
                        <a:rPr lang="es-EC" sz="1000" dirty="0">
                          <a:effectLst/>
                          <a:latin typeface="+mn-lt"/>
                        </a:rPr>
                        <a:t>53</a:t>
                      </a:r>
                      <a:endParaRPr lang="es-ES" sz="1000" dirty="0">
                        <a:effectLst/>
                        <a:latin typeface="+mn-lt"/>
                        <a:ea typeface="Calibri" panose="020F0502020204030204" pitchFamily="34" charset="0"/>
                        <a:cs typeface="Times New Roman" panose="02020603050405020304" pitchFamily="18" charset="0"/>
                      </a:endParaRPr>
                    </a:p>
                  </a:txBody>
                  <a:tcPr marL="32312" marR="32312" marT="0" marB="0" anchor="ctr"/>
                </a:tc>
                <a:tc>
                  <a:txBody>
                    <a:bodyPr/>
                    <a:lstStyle/>
                    <a:p>
                      <a:pPr indent="144145" algn="r">
                        <a:lnSpc>
                          <a:spcPct val="150000"/>
                        </a:lnSpc>
                        <a:spcAft>
                          <a:spcPts val="0"/>
                        </a:spcAft>
                      </a:pPr>
                      <a:r>
                        <a:rPr lang="es-EC" sz="1000">
                          <a:effectLst/>
                          <a:latin typeface="+mn-lt"/>
                        </a:rPr>
                        <a:t>56</a:t>
                      </a:r>
                      <a:endParaRPr lang="es-ES" sz="1000">
                        <a:effectLst/>
                        <a:latin typeface="+mn-lt"/>
                        <a:ea typeface="Calibri" panose="020F0502020204030204" pitchFamily="34" charset="0"/>
                        <a:cs typeface="Times New Roman" panose="02020603050405020304" pitchFamily="18" charset="0"/>
                      </a:endParaRPr>
                    </a:p>
                  </a:txBody>
                  <a:tcPr marL="32312" marR="32312" marT="0" marB="0" anchor="ctr"/>
                </a:tc>
                <a:tc>
                  <a:txBody>
                    <a:bodyPr/>
                    <a:lstStyle/>
                    <a:p>
                      <a:pPr indent="144145" algn="r">
                        <a:lnSpc>
                          <a:spcPct val="150000"/>
                        </a:lnSpc>
                        <a:spcAft>
                          <a:spcPts val="0"/>
                        </a:spcAft>
                      </a:pPr>
                      <a:r>
                        <a:rPr lang="es-EC" sz="1000">
                          <a:effectLst/>
                          <a:latin typeface="+mn-lt"/>
                        </a:rPr>
                        <a:t>5,36%</a:t>
                      </a:r>
                      <a:endParaRPr lang="es-ES" sz="1000">
                        <a:effectLst/>
                        <a:latin typeface="+mn-lt"/>
                        <a:ea typeface="Calibri" panose="020F0502020204030204" pitchFamily="34" charset="0"/>
                        <a:cs typeface="Times New Roman" panose="02020603050405020304" pitchFamily="18" charset="0"/>
                      </a:endParaRPr>
                    </a:p>
                  </a:txBody>
                  <a:tcPr marL="32312" marR="32312" marT="0" marB="0" anchor="ctr"/>
                </a:tc>
                <a:tc>
                  <a:txBody>
                    <a:bodyPr/>
                    <a:lstStyle/>
                    <a:p>
                      <a:pPr indent="144145" algn="r">
                        <a:lnSpc>
                          <a:spcPct val="150000"/>
                        </a:lnSpc>
                        <a:spcAft>
                          <a:spcPts val="0"/>
                        </a:spcAft>
                      </a:pPr>
                      <a:r>
                        <a:rPr lang="es-EC" sz="1000">
                          <a:effectLst/>
                          <a:latin typeface="+mn-lt"/>
                        </a:rPr>
                        <a:t>94,6%</a:t>
                      </a:r>
                      <a:endParaRPr lang="es-ES" sz="1000">
                        <a:effectLst/>
                        <a:latin typeface="+mn-lt"/>
                        <a:ea typeface="Calibri" panose="020F0502020204030204" pitchFamily="34" charset="0"/>
                        <a:cs typeface="Times New Roman" panose="02020603050405020304" pitchFamily="18" charset="0"/>
                      </a:endParaRPr>
                    </a:p>
                  </a:txBody>
                  <a:tcPr marL="32312" marR="32312" marT="0" marB="0" anchor="ctr"/>
                </a:tc>
                <a:extLst>
                  <a:ext uri="{0D108BD9-81ED-4DB2-BD59-A6C34878D82A}">
                    <a16:rowId xmlns:a16="http://schemas.microsoft.com/office/drawing/2014/main" val="10002"/>
                  </a:ext>
                </a:extLst>
              </a:tr>
              <a:tr h="387747">
                <a:tc>
                  <a:txBody>
                    <a:bodyPr/>
                    <a:lstStyle/>
                    <a:p>
                      <a:pPr indent="144145" algn="l">
                        <a:lnSpc>
                          <a:spcPct val="150000"/>
                        </a:lnSpc>
                        <a:spcAft>
                          <a:spcPts val="0"/>
                        </a:spcAft>
                      </a:pPr>
                      <a:r>
                        <a:rPr lang="es-EC" sz="1000" dirty="0">
                          <a:solidFill>
                            <a:schemeClr val="tx1"/>
                          </a:solidFill>
                          <a:effectLst/>
                          <a:latin typeface="+mn-lt"/>
                        </a:rPr>
                        <a:t>De $ 2001 a $ 3000</a:t>
                      </a:r>
                      <a:endParaRPr lang="es-ES" sz="1000" dirty="0">
                        <a:solidFill>
                          <a:schemeClr val="tx1"/>
                        </a:solidFill>
                        <a:effectLst/>
                        <a:latin typeface="+mn-lt"/>
                        <a:ea typeface="Calibri" panose="020F0502020204030204" pitchFamily="34" charset="0"/>
                        <a:cs typeface="Times New Roman" panose="02020603050405020304" pitchFamily="18" charset="0"/>
                      </a:endParaRPr>
                    </a:p>
                  </a:txBody>
                  <a:tcPr marL="32312" marR="32312" marT="0" marB="0" anchor="ctr"/>
                </a:tc>
                <a:tc>
                  <a:txBody>
                    <a:bodyPr/>
                    <a:lstStyle/>
                    <a:p>
                      <a:pPr indent="144145" algn="ctr">
                        <a:lnSpc>
                          <a:spcPct val="150000"/>
                        </a:lnSpc>
                        <a:spcAft>
                          <a:spcPts val="0"/>
                        </a:spcAft>
                      </a:pPr>
                      <a:r>
                        <a:rPr lang="es-EC" sz="1000">
                          <a:effectLst/>
                          <a:latin typeface="+mn-lt"/>
                        </a:rPr>
                        <a:t>10</a:t>
                      </a:r>
                      <a:endParaRPr lang="es-ES" sz="1000">
                        <a:effectLst/>
                        <a:latin typeface="+mn-lt"/>
                        <a:ea typeface="Calibri" panose="020F0502020204030204" pitchFamily="34" charset="0"/>
                        <a:cs typeface="Times New Roman" panose="02020603050405020304" pitchFamily="18" charset="0"/>
                      </a:endParaRPr>
                    </a:p>
                  </a:txBody>
                  <a:tcPr marL="32312" marR="32312" marT="0" marB="0" anchor="ctr"/>
                </a:tc>
                <a:tc>
                  <a:txBody>
                    <a:bodyPr/>
                    <a:lstStyle/>
                    <a:p>
                      <a:pPr indent="144145" algn="ctr">
                        <a:lnSpc>
                          <a:spcPct val="150000"/>
                        </a:lnSpc>
                        <a:spcAft>
                          <a:spcPts val="0"/>
                        </a:spcAft>
                      </a:pPr>
                      <a:r>
                        <a:rPr lang="es-EC" sz="1000">
                          <a:effectLst/>
                          <a:latin typeface="+mn-lt"/>
                        </a:rPr>
                        <a:t>36</a:t>
                      </a:r>
                      <a:endParaRPr lang="es-ES" sz="1000">
                        <a:effectLst/>
                        <a:latin typeface="+mn-lt"/>
                        <a:ea typeface="Calibri" panose="020F0502020204030204" pitchFamily="34" charset="0"/>
                        <a:cs typeface="Times New Roman" panose="02020603050405020304" pitchFamily="18" charset="0"/>
                      </a:endParaRPr>
                    </a:p>
                  </a:txBody>
                  <a:tcPr marL="32312" marR="32312" marT="0" marB="0" anchor="ctr"/>
                </a:tc>
                <a:tc>
                  <a:txBody>
                    <a:bodyPr/>
                    <a:lstStyle/>
                    <a:p>
                      <a:pPr indent="144145" algn="r">
                        <a:lnSpc>
                          <a:spcPct val="150000"/>
                        </a:lnSpc>
                        <a:spcAft>
                          <a:spcPts val="0"/>
                        </a:spcAft>
                      </a:pPr>
                      <a:r>
                        <a:rPr lang="es-EC" sz="1000" dirty="0">
                          <a:effectLst/>
                          <a:latin typeface="+mn-lt"/>
                        </a:rPr>
                        <a:t>46</a:t>
                      </a:r>
                      <a:endParaRPr lang="es-ES" sz="1000" dirty="0">
                        <a:effectLst/>
                        <a:latin typeface="+mn-lt"/>
                        <a:ea typeface="Calibri" panose="020F0502020204030204" pitchFamily="34" charset="0"/>
                        <a:cs typeface="Times New Roman" panose="02020603050405020304" pitchFamily="18" charset="0"/>
                      </a:endParaRPr>
                    </a:p>
                  </a:txBody>
                  <a:tcPr marL="32312" marR="32312" marT="0" marB="0" anchor="ctr"/>
                </a:tc>
                <a:tc>
                  <a:txBody>
                    <a:bodyPr/>
                    <a:lstStyle/>
                    <a:p>
                      <a:pPr indent="144145" algn="r">
                        <a:lnSpc>
                          <a:spcPct val="150000"/>
                        </a:lnSpc>
                        <a:spcAft>
                          <a:spcPts val="0"/>
                        </a:spcAft>
                      </a:pPr>
                      <a:r>
                        <a:rPr lang="es-EC" sz="1000" dirty="0">
                          <a:effectLst/>
                          <a:latin typeface="+mn-lt"/>
                        </a:rPr>
                        <a:t>21,74%</a:t>
                      </a:r>
                      <a:endParaRPr lang="es-ES" sz="1000" dirty="0">
                        <a:effectLst/>
                        <a:latin typeface="+mn-lt"/>
                        <a:ea typeface="Calibri" panose="020F0502020204030204" pitchFamily="34" charset="0"/>
                        <a:cs typeface="Times New Roman" panose="02020603050405020304" pitchFamily="18" charset="0"/>
                      </a:endParaRPr>
                    </a:p>
                  </a:txBody>
                  <a:tcPr marL="32312" marR="32312" marT="0" marB="0" anchor="ctr"/>
                </a:tc>
                <a:tc>
                  <a:txBody>
                    <a:bodyPr/>
                    <a:lstStyle/>
                    <a:p>
                      <a:pPr indent="144145" algn="r">
                        <a:lnSpc>
                          <a:spcPct val="150000"/>
                        </a:lnSpc>
                        <a:spcAft>
                          <a:spcPts val="0"/>
                        </a:spcAft>
                      </a:pPr>
                      <a:r>
                        <a:rPr lang="es-EC" sz="1000">
                          <a:effectLst/>
                          <a:latin typeface="+mn-lt"/>
                        </a:rPr>
                        <a:t>78,3%</a:t>
                      </a:r>
                      <a:endParaRPr lang="es-ES" sz="1000">
                        <a:effectLst/>
                        <a:latin typeface="+mn-lt"/>
                        <a:ea typeface="Calibri" panose="020F0502020204030204" pitchFamily="34" charset="0"/>
                        <a:cs typeface="Times New Roman" panose="02020603050405020304" pitchFamily="18" charset="0"/>
                      </a:endParaRPr>
                    </a:p>
                  </a:txBody>
                  <a:tcPr marL="32312" marR="32312" marT="0" marB="0" anchor="ctr"/>
                </a:tc>
                <a:extLst>
                  <a:ext uri="{0D108BD9-81ED-4DB2-BD59-A6C34878D82A}">
                    <a16:rowId xmlns:a16="http://schemas.microsoft.com/office/drawing/2014/main" val="10003"/>
                  </a:ext>
                </a:extLst>
              </a:tr>
              <a:tr h="387747">
                <a:tc>
                  <a:txBody>
                    <a:bodyPr/>
                    <a:lstStyle/>
                    <a:p>
                      <a:pPr indent="144145" algn="l">
                        <a:lnSpc>
                          <a:spcPct val="150000"/>
                        </a:lnSpc>
                        <a:spcAft>
                          <a:spcPts val="0"/>
                        </a:spcAft>
                      </a:pPr>
                      <a:r>
                        <a:rPr lang="es-EC" sz="1000" dirty="0">
                          <a:solidFill>
                            <a:schemeClr val="tx1"/>
                          </a:solidFill>
                          <a:effectLst/>
                          <a:latin typeface="+mn-lt"/>
                        </a:rPr>
                        <a:t>De $ 3001 a $ 4000</a:t>
                      </a:r>
                      <a:endParaRPr lang="es-ES" sz="1000" dirty="0">
                        <a:solidFill>
                          <a:schemeClr val="tx1"/>
                        </a:solidFill>
                        <a:effectLst/>
                        <a:latin typeface="+mn-lt"/>
                        <a:ea typeface="Calibri" panose="020F0502020204030204" pitchFamily="34" charset="0"/>
                        <a:cs typeface="Times New Roman" panose="02020603050405020304" pitchFamily="18" charset="0"/>
                      </a:endParaRPr>
                    </a:p>
                  </a:txBody>
                  <a:tcPr marL="32312" marR="32312" marT="0" marB="0" anchor="ctr"/>
                </a:tc>
                <a:tc>
                  <a:txBody>
                    <a:bodyPr/>
                    <a:lstStyle/>
                    <a:p>
                      <a:pPr indent="144145" algn="ctr">
                        <a:lnSpc>
                          <a:spcPct val="150000"/>
                        </a:lnSpc>
                        <a:spcAft>
                          <a:spcPts val="0"/>
                        </a:spcAft>
                      </a:pPr>
                      <a:r>
                        <a:rPr lang="es-EC" sz="1000">
                          <a:effectLst/>
                          <a:latin typeface="+mn-lt"/>
                        </a:rPr>
                        <a:t>9</a:t>
                      </a:r>
                      <a:endParaRPr lang="es-ES" sz="1000">
                        <a:effectLst/>
                        <a:latin typeface="+mn-lt"/>
                        <a:ea typeface="Calibri" panose="020F0502020204030204" pitchFamily="34" charset="0"/>
                        <a:cs typeface="Times New Roman" panose="02020603050405020304" pitchFamily="18" charset="0"/>
                      </a:endParaRPr>
                    </a:p>
                  </a:txBody>
                  <a:tcPr marL="32312" marR="32312" marT="0" marB="0" anchor="ctr"/>
                </a:tc>
                <a:tc>
                  <a:txBody>
                    <a:bodyPr/>
                    <a:lstStyle/>
                    <a:p>
                      <a:pPr indent="144145" algn="ctr">
                        <a:lnSpc>
                          <a:spcPct val="150000"/>
                        </a:lnSpc>
                        <a:spcAft>
                          <a:spcPts val="0"/>
                        </a:spcAft>
                      </a:pPr>
                      <a:r>
                        <a:rPr lang="es-EC" sz="1000">
                          <a:effectLst/>
                          <a:latin typeface="+mn-lt"/>
                        </a:rPr>
                        <a:t>21</a:t>
                      </a:r>
                      <a:endParaRPr lang="es-ES" sz="1000">
                        <a:effectLst/>
                        <a:latin typeface="+mn-lt"/>
                        <a:ea typeface="Calibri" panose="020F0502020204030204" pitchFamily="34" charset="0"/>
                        <a:cs typeface="Times New Roman" panose="02020603050405020304" pitchFamily="18" charset="0"/>
                      </a:endParaRPr>
                    </a:p>
                  </a:txBody>
                  <a:tcPr marL="32312" marR="32312" marT="0" marB="0" anchor="ctr"/>
                </a:tc>
                <a:tc>
                  <a:txBody>
                    <a:bodyPr/>
                    <a:lstStyle/>
                    <a:p>
                      <a:pPr indent="144145" algn="r">
                        <a:lnSpc>
                          <a:spcPct val="150000"/>
                        </a:lnSpc>
                        <a:spcAft>
                          <a:spcPts val="0"/>
                        </a:spcAft>
                      </a:pPr>
                      <a:r>
                        <a:rPr lang="es-EC" sz="1000">
                          <a:effectLst/>
                          <a:latin typeface="+mn-lt"/>
                        </a:rPr>
                        <a:t>30</a:t>
                      </a:r>
                      <a:endParaRPr lang="es-ES" sz="1000">
                        <a:effectLst/>
                        <a:latin typeface="+mn-lt"/>
                        <a:ea typeface="Calibri" panose="020F0502020204030204" pitchFamily="34" charset="0"/>
                        <a:cs typeface="Times New Roman" panose="02020603050405020304" pitchFamily="18" charset="0"/>
                      </a:endParaRPr>
                    </a:p>
                  </a:txBody>
                  <a:tcPr marL="32312" marR="32312" marT="0" marB="0" anchor="ctr"/>
                </a:tc>
                <a:tc>
                  <a:txBody>
                    <a:bodyPr/>
                    <a:lstStyle/>
                    <a:p>
                      <a:pPr indent="144145" algn="r">
                        <a:lnSpc>
                          <a:spcPct val="150000"/>
                        </a:lnSpc>
                        <a:spcAft>
                          <a:spcPts val="0"/>
                        </a:spcAft>
                      </a:pPr>
                      <a:r>
                        <a:rPr lang="es-EC" sz="1000" dirty="0">
                          <a:effectLst/>
                          <a:latin typeface="+mn-lt"/>
                        </a:rPr>
                        <a:t>30,00%</a:t>
                      </a:r>
                      <a:endParaRPr lang="es-ES" sz="1000" dirty="0">
                        <a:effectLst/>
                        <a:latin typeface="+mn-lt"/>
                        <a:ea typeface="Calibri" panose="020F0502020204030204" pitchFamily="34" charset="0"/>
                        <a:cs typeface="Times New Roman" panose="02020603050405020304" pitchFamily="18" charset="0"/>
                      </a:endParaRPr>
                    </a:p>
                  </a:txBody>
                  <a:tcPr marL="32312" marR="32312" marT="0" marB="0" anchor="ctr"/>
                </a:tc>
                <a:tc>
                  <a:txBody>
                    <a:bodyPr/>
                    <a:lstStyle/>
                    <a:p>
                      <a:pPr indent="144145" algn="r">
                        <a:lnSpc>
                          <a:spcPct val="150000"/>
                        </a:lnSpc>
                        <a:spcAft>
                          <a:spcPts val="0"/>
                        </a:spcAft>
                      </a:pPr>
                      <a:r>
                        <a:rPr lang="es-EC" sz="1000">
                          <a:effectLst/>
                          <a:latin typeface="+mn-lt"/>
                        </a:rPr>
                        <a:t>70,0%</a:t>
                      </a:r>
                      <a:endParaRPr lang="es-ES" sz="1000">
                        <a:effectLst/>
                        <a:latin typeface="+mn-lt"/>
                        <a:ea typeface="Calibri" panose="020F0502020204030204" pitchFamily="34" charset="0"/>
                        <a:cs typeface="Times New Roman" panose="02020603050405020304" pitchFamily="18" charset="0"/>
                      </a:endParaRPr>
                    </a:p>
                  </a:txBody>
                  <a:tcPr marL="32312" marR="32312" marT="0" marB="0" anchor="ctr"/>
                </a:tc>
                <a:extLst>
                  <a:ext uri="{0D108BD9-81ED-4DB2-BD59-A6C34878D82A}">
                    <a16:rowId xmlns:a16="http://schemas.microsoft.com/office/drawing/2014/main" val="10004"/>
                  </a:ext>
                </a:extLst>
              </a:tr>
              <a:tr h="387747">
                <a:tc>
                  <a:txBody>
                    <a:bodyPr/>
                    <a:lstStyle/>
                    <a:p>
                      <a:pPr indent="144145" algn="l">
                        <a:lnSpc>
                          <a:spcPct val="150000"/>
                        </a:lnSpc>
                        <a:spcAft>
                          <a:spcPts val="0"/>
                        </a:spcAft>
                      </a:pPr>
                      <a:r>
                        <a:rPr lang="es-EC" sz="1000" dirty="0">
                          <a:solidFill>
                            <a:schemeClr val="tx1"/>
                          </a:solidFill>
                          <a:effectLst/>
                          <a:latin typeface="+mn-lt"/>
                        </a:rPr>
                        <a:t>Más de $ 4001</a:t>
                      </a:r>
                      <a:endParaRPr lang="es-ES" sz="1000" dirty="0">
                        <a:solidFill>
                          <a:schemeClr val="tx1"/>
                        </a:solidFill>
                        <a:effectLst/>
                        <a:latin typeface="+mn-lt"/>
                        <a:ea typeface="Calibri" panose="020F0502020204030204" pitchFamily="34" charset="0"/>
                        <a:cs typeface="Times New Roman" panose="02020603050405020304" pitchFamily="18" charset="0"/>
                      </a:endParaRPr>
                    </a:p>
                  </a:txBody>
                  <a:tcPr marL="32312" marR="32312" marT="0" marB="0" anchor="ctr"/>
                </a:tc>
                <a:tc>
                  <a:txBody>
                    <a:bodyPr/>
                    <a:lstStyle/>
                    <a:p>
                      <a:pPr indent="144145" algn="ctr">
                        <a:lnSpc>
                          <a:spcPct val="150000"/>
                        </a:lnSpc>
                        <a:spcAft>
                          <a:spcPts val="0"/>
                        </a:spcAft>
                      </a:pPr>
                      <a:r>
                        <a:rPr lang="es-EC" sz="1000">
                          <a:effectLst/>
                          <a:latin typeface="+mn-lt"/>
                        </a:rPr>
                        <a:t>22</a:t>
                      </a:r>
                      <a:endParaRPr lang="es-ES" sz="1000">
                        <a:effectLst/>
                        <a:latin typeface="+mn-lt"/>
                        <a:ea typeface="Calibri" panose="020F0502020204030204" pitchFamily="34" charset="0"/>
                        <a:cs typeface="Times New Roman" panose="02020603050405020304" pitchFamily="18" charset="0"/>
                      </a:endParaRPr>
                    </a:p>
                  </a:txBody>
                  <a:tcPr marL="32312" marR="32312" marT="0" marB="0" anchor="ctr"/>
                </a:tc>
                <a:tc>
                  <a:txBody>
                    <a:bodyPr/>
                    <a:lstStyle/>
                    <a:p>
                      <a:pPr indent="144145" algn="ctr">
                        <a:lnSpc>
                          <a:spcPct val="150000"/>
                        </a:lnSpc>
                        <a:spcAft>
                          <a:spcPts val="0"/>
                        </a:spcAft>
                      </a:pPr>
                      <a:r>
                        <a:rPr lang="es-EC" sz="1000">
                          <a:effectLst/>
                          <a:latin typeface="+mn-lt"/>
                        </a:rPr>
                        <a:t>36</a:t>
                      </a:r>
                      <a:endParaRPr lang="es-ES" sz="1000">
                        <a:effectLst/>
                        <a:latin typeface="+mn-lt"/>
                        <a:ea typeface="Calibri" panose="020F0502020204030204" pitchFamily="34" charset="0"/>
                        <a:cs typeface="Times New Roman" panose="02020603050405020304" pitchFamily="18" charset="0"/>
                      </a:endParaRPr>
                    </a:p>
                  </a:txBody>
                  <a:tcPr marL="32312" marR="32312" marT="0" marB="0" anchor="ctr"/>
                </a:tc>
                <a:tc>
                  <a:txBody>
                    <a:bodyPr/>
                    <a:lstStyle/>
                    <a:p>
                      <a:pPr indent="144145" algn="r">
                        <a:lnSpc>
                          <a:spcPct val="150000"/>
                        </a:lnSpc>
                        <a:spcAft>
                          <a:spcPts val="0"/>
                        </a:spcAft>
                      </a:pPr>
                      <a:r>
                        <a:rPr lang="es-EC" sz="1000">
                          <a:effectLst/>
                          <a:latin typeface="+mn-lt"/>
                        </a:rPr>
                        <a:t>58</a:t>
                      </a:r>
                      <a:endParaRPr lang="es-ES" sz="1000">
                        <a:effectLst/>
                        <a:latin typeface="+mn-lt"/>
                        <a:ea typeface="Calibri" panose="020F0502020204030204" pitchFamily="34" charset="0"/>
                        <a:cs typeface="Times New Roman" panose="02020603050405020304" pitchFamily="18" charset="0"/>
                      </a:endParaRPr>
                    </a:p>
                  </a:txBody>
                  <a:tcPr marL="32312" marR="32312" marT="0" marB="0" anchor="ctr"/>
                </a:tc>
                <a:tc>
                  <a:txBody>
                    <a:bodyPr/>
                    <a:lstStyle/>
                    <a:p>
                      <a:pPr indent="144145" algn="r">
                        <a:lnSpc>
                          <a:spcPct val="150000"/>
                        </a:lnSpc>
                        <a:spcAft>
                          <a:spcPts val="0"/>
                        </a:spcAft>
                      </a:pPr>
                      <a:r>
                        <a:rPr lang="es-EC" sz="1000" dirty="0">
                          <a:effectLst/>
                          <a:latin typeface="+mn-lt"/>
                        </a:rPr>
                        <a:t>37,93%</a:t>
                      </a:r>
                      <a:endParaRPr lang="es-ES" sz="1000" dirty="0">
                        <a:effectLst/>
                        <a:latin typeface="+mn-lt"/>
                        <a:ea typeface="Calibri" panose="020F0502020204030204" pitchFamily="34" charset="0"/>
                        <a:cs typeface="Times New Roman" panose="02020603050405020304" pitchFamily="18" charset="0"/>
                      </a:endParaRPr>
                    </a:p>
                  </a:txBody>
                  <a:tcPr marL="32312" marR="32312" marT="0" marB="0" anchor="ctr"/>
                </a:tc>
                <a:tc>
                  <a:txBody>
                    <a:bodyPr/>
                    <a:lstStyle/>
                    <a:p>
                      <a:pPr indent="144145" algn="r">
                        <a:lnSpc>
                          <a:spcPct val="150000"/>
                        </a:lnSpc>
                        <a:spcAft>
                          <a:spcPts val="0"/>
                        </a:spcAft>
                      </a:pPr>
                      <a:r>
                        <a:rPr lang="es-EC" sz="1000" dirty="0">
                          <a:effectLst/>
                          <a:latin typeface="+mn-lt"/>
                        </a:rPr>
                        <a:t>62,07%</a:t>
                      </a:r>
                      <a:endParaRPr lang="es-ES" sz="1000" dirty="0">
                        <a:effectLst/>
                        <a:latin typeface="+mn-lt"/>
                        <a:ea typeface="Calibri" panose="020F0502020204030204" pitchFamily="34" charset="0"/>
                        <a:cs typeface="Times New Roman" panose="02020603050405020304" pitchFamily="18" charset="0"/>
                      </a:endParaRPr>
                    </a:p>
                  </a:txBody>
                  <a:tcPr marL="32312" marR="32312" marT="0" marB="0" anchor="ctr"/>
                </a:tc>
                <a:extLst>
                  <a:ext uri="{0D108BD9-81ED-4DB2-BD59-A6C34878D82A}">
                    <a16:rowId xmlns:a16="http://schemas.microsoft.com/office/drawing/2014/main" val="10005"/>
                  </a:ext>
                </a:extLst>
              </a:tr>
              <a:tr h="258498">
                <a:tc>
                  <a:txBody>
                    <a:bodyPr/>
                    <a:lstStyle/>
                    <a:p>
                      <a:pPr indent="144145" algn="l">
                        <a:lnSpc>
                          <a:spcPct val="150000"/>
                        </a:lnSpc>
                        <a:spcAft>
                          <a:spcPts val="0"/>
                        </a:spcAft>
                      </a:pPr>
                      <a:r>
                        <a:rPr lang="es-EC" sz="1000" dirty="0">
                          <a:solidFill>
                            <a:schemeClr val="tx1"/>
                          </a:solidFill>
                          <a:effectLst/>
                          <a:latin typeface="+mn-lt"/>
                        </a:rPr>
                        <a:t>Total</a:t>
                      </a:r>
                      <a:endParaRPr lang="es-ES" sz="1000" dirty="0">
                        <a:solidFill>
                          <a:schemeClr val="tx1"/>
                        </a:solidFill>
                        <a:effectLst/>
                        <a:latin typeface="+mn-lt"/>
                        <a:ea typeface="Calibri" panose="020F0502020204030204" pitchFamily="34" charset="0"/>
                        <a:cs typeface="Times New Roman" panose="02020603050405020304" pitchFamily="18" charset="0"/>
                      </a:endParaRPr>
                    </a:p>
                  </a:txBody>
                  <a:tcPr marL="32312" marR="32312" marT="0" marB="0" anchor="ctr"/>
                </a:tc>
                <a:tc>
                  <a:txBody>
                    <a:bodyPr/>
                    <a:lstStyle/>
                    <a:p>
                      <a:pPr indent="144145" algn="ctr">
                        <a:lnSpc>
                          <a:spcPct val="150000"/>
                        </a:lnSpc>
                        <a:spcAft>
                          <a:spcPts val="0"/>
                        </a:spcAft>
                      </a:pPr>
                      <a:r>
                        <a:rPr lang="es-EC" sz="1000">
                          <a:effectLst/>
                          <a:latin typeface="+mn-lt"/>
                        </a:rPr>
                        <a:t>44</a:t>
                      </a:r>
                      <a:endParaRPr lang="es-ES" sz="1000">
                        <a:effectLst/>
                        <a:latin typeface="+mn-lt"/>
                        <a:ea typeface="Calibri" panose="020F0502020204030204" pitchFamily="34" charset="0"/>
                        <a:cs typeface="Times New Roman" panose="02020603050405020304" pitchFamily="18" charset="0"/>
                      </a:endParaRPr>
                    </a:p>
                  </a:txBody>
                  <a:tcPr marL="32312" marR="32312" marT="0" marB="0" anchor="ctr"/>
                </a:tc>
                <a:tc>
                  <a:txBody>
                    <a:bodyPr/>
                    <a:lstStyle/>
                    <a:p>
                      <a:pPr indent="144145" algn="ctr">
                        <a:lnSpc>
                          <a:spcPct val="150000"/>
                        </a:lnSpc>
                        <a:spcAft>
                          <a:spcPts val="0"/>
                        </a:spcAft>
                      </a:pPr>
                      <a:r>
                        <a:rPr lang="es-EC" sz="1000">
                          <a:effectLst/>
                          <a:latin typeface="+mn-lt"/>
                        </a:rPr>
                        <a:t>146</a:t>
                      </a:r>
                      <a:endParaRPr lang="es-ES" sz="1000">
                        <a:effectLst/>
                        <a:latin typeface="+mn-lt"/>
                        <a:ea typeface="Calibri" panose="020F0502020204030204" pitchFamily="34" charset="0"/>
                        <a:cs typeface="Times New Roman" panose="02020603050405020304" pitchFamily="18" charset="0"/>
                      </a:endParaRPr>
                    </a:p>
                  </a:txBody>
                  <a:tcPr marL="32312" marR="32312" marT="0" marB="0" anchor="ctr"/>
                </a:tc>
                <a:tc>
                  <a:txBody>
                    <a:bodyPr/>
                    <a:lstStyle/>
                    <a:p>
                      <a:pPr algn="ctr"/>
                      <a:endParaRPr lang="es-ES" sz="1000">
                        <a:effectLst/>
                        <a:latin typeface="+mn-lt"/>
                        <a:cs typeface="Times New Roman" panose="02020603050405020304" pitchFamily="18" charset="0"/>
                      </a:endParaRPr>
                    </a:p>
                  </a:txBody>
                  <a:tcPr marL="32312" marR="32312" marT="0" marB="0" anchor="ctr"/>
                </a:tc>
                <a:tc>
                  <a:txBody>
                    <a:bodyPr/>
                    <a:lstStyle/>
                    <a:p>
                      <a:pPr algn="ctr"/>
                      <a:endParaRPr lang="es-ES" sz="1000" dirty="0">
                        <a:effectLst/>
                        <a:latin typeface="+mn-lt"/>
                        <a:cs typeface="Times New Roman" panose="02020603050405020304" pitchFamily="18" charset="0"/>
                      </a:endParaRPr>
                    </a:p>
                  </a:txBody>
                  <a:tcPr marL="32312" marR="32312" marT="0" marB="0" anchor="ctr"/>
                </a:tc>
                <a:tc>
                  <a:txBody>
                    <a:bodyPr/>
                    <a:lstStyle/>
                    <a:p>
                      <a:pPr algn="ctr"/>
                      <a:endParaRPr lang="es-ES" sz="1000" dirty="0">
                        <a:effectLst/>
                        <a:latin typeface="+mn-lt"/>
                        <a:cs typeface="Times New Roman" panose="02020603050405020304" pitchFamily="18" charset="0"/>
                      </a:endParaRPr>
                    </a:p>
                  </a:txBody>
                  <a:tcPr marL="32312" marR="32312" marT="0" marB="0" anchor="ctr"/>
                </a:tc>
                <a:extLst>
                  <a:ext uri="{0D108BD9-81ED-4DB2-BD59-A6C34878D82A}">
                    <a16:rowId xmlns:a16="http://schemas.microsoft.com/office/drawing/2014/main" val="10006"/>
                  </a:ext>
                </a:extLst>
              </a:tr>
              <a:tr h="387747">
                <a:tc>
                  <a:txBody>
                    <a:bodyPr/>
                    <a:lstStyle/>
                    <a:p>
                      <a:pPr indent="144145" algn="l">
                        <a:lnSpc>
                          <a:spcPct val="150000"/>
                        </a:lnSpc>
                        <a:spcAft>
                          <a:spcPts val="0"/>
                        </a:spcAft>
                      </a:pPr>
                      <a:r>
                        <a:rPr lang="es-EC" sz="1000" dirty="0">
                          <a:solidFill>
                            <a:schemeClr val="tx1"/>
                          </a:solidFill>
                          <a:effectLst/>
                          <a:latin typeface="+mn-lt"/>
                        </a:rPr>
                        <a:t>%</a:t>
                      </a:r>
                      <a:endParaRPr lang="es-ES" sz="1000" dirty="0">
                        <a:solidFill>
                          <a:schemeClr val="tx1"/>
                        </a:solidFill>
                        <a:effectLst/>
                        <a:latin typeface="+mn-lt"/>
                        <a:ea typeface="Calibri" panose="020F0502020204030204" pitchFamily="34" charset="0"/>
                        <a:cs typeface="Times New Roman" panose="02020603050405020304" pitchFamily="18" charset="0"/>
                      </a:endParaRPr>
                    </a:p>
                  </a:txBody>
                  <a:tcPr marL="32312" marR="32312" marT="0" marB="0" anchor="ctr"/>
                </a:tc>
                <a:tc>
                  <a:txBody>
                    <a:bodyPr/>
                    <a:lstStyle/>
                    <a:p>
                      <a:pPr indent="144145" algn="ctr">
                        <a:lnSpc>
                          <a:spcPct val="150000"/>
                        </a:lnSpc>
                        <a:spcAft>
                          <a:spcPts val="0"/>
                        </a:spcAft>
                      </a:pPr>
                      <a:r>
                        <a:rPr lang="es-EC" sz="1000" dirty="0">
                          <a:effectLst/>
                          <a:latin typeface="+mn-lt"/>
                        </a:rPr>
                        <a:t>23,16%</a:t>
                      </a:r>
                      <a:endParaRPr lang="es-ES" sz="1000" dirty="0">
                        <a:effectLst/>
                        <a:latin typeface="+mn-lt"/>
                        <a:ea typeface="Calibri" panose="020F0502020204030204" pitchFamily="34" charset="0"/>
                        <a:cs typeface="Times New Roman" panose="02020603050405020304" pitchFamily="18" charset="0"/>
                      </a:endParaRPr>
                    </a:p>
                  </a:txBody>
                  <a:tcPr marL="32312" marR="32312" marT="0" marB="0" anchor="ctr"/>
                </a:tc>
                <a:tc>
                  <a:txBody>
                    <a:bodyPr/>
                    <a:lstStyle/>
                    <a:p>
                      <a:pPr indent="144145" algn="ctr">
                        <a:lnSpc>
                          <a:spcPct val="150000"/>
                        </a:lnSpc>
                        <a:spcAft>
                          <a:spcPts val="0"/>
                        </a:spcAft>
                      </a:pPr>
                      <a:r>
                        <a:rPr lang="es-EC" sz="1000" dirty="0">
                          <a:effectLst/>
                          <a:latin typeface="+mn-lt"/>
                        </a:rPr>
                        <a:t>76,84%</a:t>
                      </a:r>
                      <a:endParaRPr lang="es-ES" sz="1000" dirty="0">
                        <a:effectLst/>
                        <a:latin typeface="+mn-lt"/>
                        <a:ea typeface="Calibri" panose="020F0502020204030204" pitchFamily="34" charset="0"/>
                        <a:cs typeface="Times New Roman" panose="02020603050405020304" pitchFamily="18" charset="0"/>
                      </a:endParaRPr>
                    </a:p>
                  </a:txBody>
                  <a:tcPr marL="32312" marR="32312" marT="0" marB="0" anchor="ctr"/>
                </a:tc>
                <a:tc>
                  <a:txBody>
                    <a:bodyPr/>
                    <a:lstStyle/>
                    <a:p>
                      <a:pPr algn="ctr"/>
                      <a:endParaRPr lang="es-ES" sz="1000">
                        <a:effectLst/>
                        <a:latin typeface="+mn-lt"/>
                        <a:cs typeface="Times New Roman" panose="02020603050405020304" pitchFamily="18" charset="0"/>
                      </a:endParaRPr>
                    </a:p>
                  </a:txBody>
                  <a:tcPr marL="32312" marR="32312" marT="0" marB="0" anchor="ctr"/>
                </a:tc>
                <a:tc>
                  <a:txBody>
                    <a:bodyPr/>
                    <a:lstStyle/>
                    <a:p>
                      <a:pPr algn="ctr"/>
                      <a:endParaRPr lang="es-ES" sz="1000">
                        <a:effectLst/>
                        <a:latin typeface="+mn-lt"/>
                        <a:cs typeface="Times New Roman" panose="02020603050405020304" pitchFamily="18" charset="0"/>
                      </a:endParaRPr>
                    </a:p>
                  </a:txBody>
                  <a:tcPr marL="32312" marR="32312" marT="0" marB="0" anchor="ctr"/>
                </a:tc>
                <a:tc>
                  <a:txBody>
                    <a:bodyPr/>
                    <a:lstStyle/>
                    <a:p>
                      <a:pPr algn="ctr"/>
                      <a:endParaRPr lang="es-ES" sz="1000" dirty="0">
                        <a:effectLst/>
                        <a:latin typeface="+mn-lt"/>
                        <a:cs typeface="Times New Roman" panose="02020603050405020304" pitchFamily="18" charset="0"/>
                      </a:endParaRPr>
                    </a:p>
                  </a:txBody>
                  <a:tcPr marL="32312" marR="32312" marT="0" marB="0" anchor="ctr"/>
                </a:tc>
                <a:extLst>
                  <a:ext uri="{0D108BD9-81ED-4DB2-BD59-A6C34878D82A}">
                    <a16:rowId xmlns:a16="http://schemas.microsoft.com/office/drawing/2014/main" val="10007"/>
                  </a:ext>
                </a:extLst>
              </a:tr>
            </a:tbl>
          </a:graphicData>
        </a:graphic>
      </p:graphicFrame>
      <p:pic>
        <p:nvPicPr>
          <p:cNvPr id="6" name="Imagen 5"/>
          <p:cNvPicPr>
            <a:picLocks noChangeAspect="1"/>
          </p:cNvPicPr>
          <p:nvPr/>
        </p:nvPicPr>
        <p:blipFill>
          <a:blip r:embed="rId4"/>
          <a:stretch>
            <a:fillRect/>
          </a:stretch>
        </p:blipFill>
        <p:spPr>
          <a:xfrm>
            <a:off x="6481199" y="1484784"/>
            <a:ext cx="5519457" cy="2974772"/>
          </a:xfrm>
          <a:prstGeom prst="rect">
            <a:avLst/>
          </a:prstGeom>
        </p:spPr>
      </p:pic>
      <p:sp>
        <p:nvSpPr>
          <p:cNvPr id="7" name="Rectángulo 6">
            <a:extLst>
              <a:ext uri="{FF2B5EF4-FFF2-40B4-BE49-F238E27FC236}">
                <a16:creationId xmlns:a16="http://schemas.microsoft.com/office/drawing/2014/main" id="{F442C3FD-EA91-4E88-B19F-6B76B6A7F58B}"/>
              </a:ext>
            </a:extLst>
          </p:cNvPr>
          <p:cNvSpPr/>
          <p:nvPr/>
        </p:nvSpPr>
        <p:spPr>
          <a:xfrm>
            <a:off x="6363147" y="4437112"/>
            <a:ext cx="5832648"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Figura 39 </a:t>
            </a:r>
            <a:r>
              <a:rPr kumimoji="0" lang="es-ES"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Monto de microcrédito vs empleo generado</a:t>
            </a:r>
          </a:p>
        </p:txBody>
      </p:sp>
      <p:sp>
        <p:nvSpPr>
          <p:cNvPr id="8" name="Rectángulo: esquinas diagonales redondeadas 9">
            <a:extLst>
              <a:ext uri="{FF2B5EF4-FFF2-40B4-BE49-F238E27FC236}">
                <a16:creationId xmlns:a16="http://schemas.microsoft.com/office/drawing/2014/main" id="{BD0EEBD4-120E-4A7A-9B90-2E14D8FB5173}"/>
              </a:ext>
            </a:extLst>
          </p:cNvPr>
          <p:cNvSpPr/>
          <p:nvPr/>
        </p:nvSpPr>
        <p:spPr>
          <a:xfrm>
            <a:off x="551384" y="4848994"/>
            <a:ext cx="11233248" cy="1532334"/>
          </a:xfrm>
          <a:prstGeom prst="round2DiagRect">
            <a:avLst/>
          </a:prstGeom>
          <a:solidFill>
            <a:srgbClr val="66FF99"/>
          </a:solidFill>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144145" algn="just" defTabSz="457200" rtl="0" eaLnBrk="1" fontAlgn="auto" latinLnBrk="0" hangingPunct="1">
              <a:lnSpc>
                <a:spcPct val="15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El 23, 16% de las personas que solicitaron microcrédito han sido generadoras de empleo, en contraposición con el 76,84% que no fueron generadores de empleo, esto se debe principalmente a que las microempresas en su mayoría son unipersonales, o las labores que se generan son por temporada tal es el caso de la agricultura que contrata empleados solo en tiempo de cosecha. En otras actividades económicas son realizadas por los miembros de la familia. Además la generación de empleo es directamente proporcional al monto del microcrédito, es decir a mayor monto más empleo generado.</a:t>
            </a:r>
          </a:p>
        </p:txBody>
      </p:sp>
    </p:spTree>
    <p:extLst>
      <p:ext uri="{BB962C8B-B14F-4D97-AF65-F5344CB8AC3E}">
        <p14:creationId xmlns:p14="http://schemas.microsoft.com/office/powerpoint/2010/main" val="34936459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2"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423592" y="99779"/>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548FF75-05BF-4037-A3A4-947AA69143C1}"/>
              </a:ext>
            </a:extLst>
          </p:cNvPr>
          <p:cNvSpPr txBox="1"/>
          <p:nvPr/>
        </p:nvSpPr>
        <p:spPr>
          <a:xfrm>
            <a:off x="1991544" y="260648"/>
            <a:ext cx="7992888"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Broadway"/>
                <a:ea typeface="+mn-ea"/>
                <a:cs typeface="+mn-cs"/>
              </a:rPr>
              <a:t>INFLUENCIA DEL MICROCRÉDITO EN EL EMPLEO</a:t>
            </a:r>
            <a:endParaRPr kumimoji="0" lang="es-419" sz="2000" b="0" i="0" u="none" strike="noStrike" kern="1200" cap="none" spc="0" normalizeH="0" baseline="0" noProof="0" dirty="0">
              <a:ln>
                <a:noFill/>
              </a:ln>
              <a:solidFill>
                <a:prstClr val="black"/>
              </a:solidFill>
              <a:effectLst/>
              <a:uLnTx/>
              <a:uFillTx/>
              <a:latin typeface="Broadway"/>
              <a:ea typeface="+mn-ea"/>
              <a:cs typeface="+mn-cs"/>
            </a:endParaRPr>
          </a:p>
        </p:txBody>
      </p:sp>
      <p:sp>
        <p:nvSpPr>
          <p:cNvPr id="4" name="Rectangle 1">
            <a:extLst>
              <a:ext uri="{FF2B5EF4-FFF2-40B4-BE49-F238E27FC236}">
                <a16:creationId xmlns:a16="http://schemas.microsoft.com/office/drawing/2014/main" id="{D0598039-EF13-46EE-9FCC-3F0D8B547A34}"/>
              </a:ext>
            </a:extLst>
          </p:cNvPr>
          <p:cNvSpPr>
            <a:spLocks noChangeArrowheads="1"/>
          </p:cNvSpPr>
          <p:nvPr/>
        </p:nvSpPr>
        <p:spPr bwMode="auto">
          <a:xfrm>
            <a:off x="551384" y="908720"/>
            <a:ext cx="46805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444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44463" algn="l" defTabSz="914400" rtl="0" eaLnBrk="0" fontAlgn="base" latinLnBrk="0" hangingPunct="0">
              <a:lnSpc>
                <a:spcPct val="100000"/>
              </a:lnSpc>
              <a:spcBef>
                <a:spcPct val="0"/>
              </a:spcBef>
              <a:spcAft>
                <a:spcPct val="0"/>
              </a:spcAft>
              <a:buClrTx/>
              <a:buSzTx/>
              <a:buFontTx/>
              <a:buNone/>
              <a:tabLst/>
              <a:defRPr/>
            </a:pPr>
            <a:r>
              <a:rPr kumimoji="0" lang="es-EC" altLang="es-419"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t>
            </a:r>
            <a:r>
              <a:rPr kumimoji="0" lang="es-EC" altLang="es-419" sz="1200" b="1" i="0" u="none" strike="noStrike" kern="1200" cap="none" spc="0" normalizeH="0" baseline="0" noProof="0" dirty="0" bmk="">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abla </a:t>
            </a:r>
            <a: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18</a:t>
            </a:r>
            <a:b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s-EC" altLang="es-419"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s-ES" altLang="es-419" sz="1200" b="0" i="1"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Empleo generado de acuerdo con la actividad económica</a:t>
            </a:r>
            <a:endParaRPr kumimoji="0" lang="es-EC" altLang="es-419"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761130908"/>
              </p:ext>
            </p:extLst>
          </p:nvPr>
        </p:nvGraphicFramePr>
        <p:xfrm>
          <a:off x="335361" y="1370385"/>
          <a:ext cx="6624737" cy="3033336"/>
        </p:xfrm>
        <a:graphic>
          <a:graphicData uri="http://schemas.openxmlformats.org/drawingml/2006/table">
            <a:tbl>
              <a:tblPr firstRow="1" firstCol="1" bandRow="1">
                <a:tableStyleId>{93296810-A885-4BE3-A3E7-6D5BEEA58F35}</a:tableStyleId>
              </a:tblPr>
              <a:tblGrid>
                <a:gridCol w="1295798">
                  <a:extLst>
                    <a:ext uri="{9D8B030D-6E8A-4147-A177-3AD203B41FA5}">
                      <a16:colId xmlns:a16="http://schemas.microsoft.com/office/drawing/2014/main" val="20000"/>
                    </a:ext>
                  </a:extLst>
                </a:gridCol>
                <a:gridCol w="1295798">
                  <a:extLst>
                    <a:ext uri="{9D8B030D-6E8A-4147-A177-3AD203B41FA5}">
                      <a16:colId xmlns:a16="http://schemas.microsoft.com/office/drawing/2014/main" val="20001"/>
                    </a:ext>
                  </a:extLst>
                </a:gridCol>
                <a:gridCol w="1257375">
                  <a:extLst>
                    <a:ext uri="{9D8B030D-6E8A-4147-A177-3AD203B41FA5}">
                      <a16:colId xmlns:a16="http://schemas.microsoft.com/office/drawing/2014/main" val="20002"/>
                    </a:ext>
                  </a:extLst>
                </a:gridCol>
                <a:gridCol w="960587">
                  <a:extLst>
                    <a:ext uri="{9D8B030D-6E8A-4147-A177-3AD203B41FA5}">
                      <a16:colId xmlns:a16="http://schemas.microsoft.com/office/drawing/2014/main" val="20003"/>
                    </a:ext>
                  </a:extLst>
                </a:gridCol>
                <a:gridCol w="1023089">
                  <a:extLst>
                    <a:ext uri="{9D8B030D-6E8A-4147-A177-3AD203B41FA5}">
                      <a16:colId xmlns:a16="http://schemas.microsoft.com/office/drawing/2014/main" val="20004"/>
                    </a:ext>
                  </a:extLst>
                </a:gridCol>
                <a:gridCol w="792090">
                  <a:extLst>
                    <a:ext uri="{9D8B030D-6E8A-4147-A177-3AD203B41FA5}">
                      <a16:colId xmlns:a16="http://schemas.microsoft.com/office/drawing/2014/main" val="20005"/>
                    </a:ext>
                  </a:extLst>
                </a:gridCol>
              </a:tblGrid>
              <a:tr h="341912">
                <a:tc rowSpan="2">
                  <a:txBody>
                    <a:bodyPr/>
                    <a:lstStyle/>
                    <a:p>
                      <a:pPr indent="144145" algn="ctr">
                        <a:lnSpc>
                          <a:spcPct val="150000"/>
                        </a:lnSpc>
                        <a:spcAft>
                          <a:spcPts val="0"/>
                        </a:spcAft>
                      </a:pPr>
                      <a:r>
                        <a:rPr lang="es-EC" sz="1050" dirty="0">
                          <a:solidFill>
                            <a:schemeClr val="tx1"/>
                          </a:solidFill>
                          <a:effectLst/>
                        </a:rPr>
                        <a:t>Actividades </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indent="144145" algn="ctr">
                        <a:lnSpc>
                          <a:spcPct val="150000"/>
                        </a:lnSpc>
                        <a:spcAft>
                          <a:spcPts val="0"/>
                        </a:spcAft>
                      </a:pPr>
                      <a:r>
                        <a:rPr lang="es-EC" sz="1050" dirty="0">
                          <a:solidFill>
                            <a:schemeClr val="tx1"/>
                          </a:solidFill>
                          <a:effectLst/>
                        </a:rPr>
                        <a:t>Ha contratado personas después de la obtención del microcrédito</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rowSpan="2">
                  <a:txBody>
                    <a:bodyPr/>
                    <a:lstStyle/>
                    <a:p>
                      <a:pPr indent="144145" algn="ctr">
                        <a:lnSpc>
                          <a:spcPct val="150000"/>
                        </a:lnSpc>
                        <a:spcAft>
                          <a:spcPts val="0"/>
                        </a:spcAft>
                      </a:pPr>
                      <a:r>
                        <a:rPr lang="es-EC" sz="1050" dirty="0">
                          <a:solidFill>
                            <a:schemeClr val="tx1"/>
                          </a:solidFill>
                          <a:effectLst/>
                        </a:rPr>
                        <a:t>Total por actividad</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indent="144145" algn="ctr">
                        <a:lnSpc>
                          <a:spcPct val="150000"/>
                        </a:lnSpc>
                        <a:spcAft>
                          <a:spcPts val="0"/>
                        </a:spcAft>
                      </a:pPr>
                      <a:r>
                        <a:rPr lang="es-EC" sz="1100" dirty="0">
                          <a:solidFill>
                            <a:schemeClr val="tx1"/>
                          </a:solidFill>
                          <a:effectLst/>
                        </a:rPr>
                        <a:t>% del total por actividad</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extLst>
                  <a:ext uri="{0D108BD9-81ED-4DB2-BD59-A6C34878D82A}">
                    <a16:rowId xmlns:a16="http://schemas.microsoft.com/office/drawing/2014/main" val="10000"/>
                  </a:ext>
                </a:extLst>
              </a:tr>
              <a:tr h="177612">
                <a:tc vMerge="1">
                  <a:txBody>
                    <a:bodyPr/>
                    <a:lstStyle/>
                    <a:p>
                      <a:endParaRPr lang="es-ES"/>
                    </a:p>
                  </a:txBody>
                  <a:tcPr/>
                </a:tc>
                <a:tc>
                  <a:txBody>
                    <a:bodyPr/>
                    <a:lstStyle/>
                    <a:p>
                      <a:pPr indent="144145" algn="ctr">
                        <a:lnSpc>
                          <a:spcPct val="150000"/>
                        </a:lnSpc>
                        <a:spcAft>
                          <a:spcPts val="0"/>
                        </a:spcAft>
                      </a:pPr>
                      <a:r>
                        <a:rPr lang="es-EC" sz="1050">
                          <a:solidFill>
                            <a:schemeClr val="tx1"/>
                          </a:solidFill>
                          <a:effectLst/>
                        </a:rPr>
                        <a:t>Si</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50">
                          <a:solidFill>
                            <a:schemeClr val="tx1"/>
                          </a:solidFill>
                          <a:effectLst/>
                        </a:rPr>
                        <a:t>No</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S"/>
                    </a:p>
                  </a:txBody>
                  <a:tcPr/>
                </a:tc>
                <a:tc>
                  <a:txBody>
                    <a:bodyPr/>
                    <a:lstStyle/>
                    <a:p>
                      <a:pPr indent="144145" algn="ctr">
                        <a:lnSpc>
                          <a:spcPct val="150000"/>
                        </a:lnSpc>
                        <a:spcAft>
                          <a:spcPts val="0"/>
                        </a:spcAft>
                      </a:pPr>
                      <a:r>
                        <a:rPr lang="es-EC" sz="1100">
                          <a:solidFill>
                            <a:schemeClr val="tx1"/>
                          </a:solidFill>
                          <a:effectLst/>
                        </a:rPr>
                        <a:t>Si</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dirty="0">
                          <a:solidFill>
                            <a:schemeClr val="tx1"/>
                          </a:solidFill>
                          <a:effectLst/>
                        </a:rPr>
                        <a:t>No</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79826">
                <a:tc>
                  <a:txBody>
                    <a:bodyPr/>
                    <a:lstStyle/>
                    <a:p>
                      <a:pPr indent="144145" algn="l">
                        <a:lnSpc>
                          <a:spcPct val="150000"/>
                        </a:lnSpc>
                        <a:spcAft>
                          <a:spcPts val="0"/>
                        </a:spcAft>
                      </a:pPr>
                      <a:r>
                        <a:rPr lang="es-EC" sz="1050">
                          <a:solidFill>
                            <a:schemeClr val="tx1"/>
                          </a:solidFill>
                          <a:effectLst/>
                        </a:rPr>
                        <a:t>Agricultura</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50" dirty="0">
                          <a:solidFill>
                            <a:schemeClr val="tx1"/>
                          </a:solidFill>
                          <a:effectLst/>
                        </a:rPr>
                        <a:t>19</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50" dirty="0">
                          <a:solidFill>
                            <a:schemeClr val="tx1"/>
                          </a:solidFill>
                          <a:effectLst/>
                        </a:rPr>
                        <a:t>52</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dirty="0">
                          <a:solidFill>
                            <a:schemeClr val="tx1"/>
                          </a:solidFill>
                          <a:effectLst/>
                        </a:rPr>
                        <a:t>71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100">
                          <a:solidFill>
                            <a:schemeClr val="tx1"/>
                          </a:solidFill>
                          <a:effectLst/>
                        </a:rPr>
                        <a:t>26,76%</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100" dirty="0">
                          <a:solidFill>
                            <a:schemeClr val="tx1"/>
                          </a:solidFill>
                          <a:effectLst/>
                        </a:rPr>
                        <a:t>73,24%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79826">
                <a:tc>
                  <a:txBody>
                    <a:bodyPr/>
                    <a:lstStyle/>
                    <a:p>
                      <a:pPr indent="144145" algn="l">
                        <a:lnSpc>
                          <a:spcPct val="150000"/>
                        </a:lnSpc>
                        <a:spcAft>
                          <a:spcPts val="0"/>
                        </a:spcAft>
                      </a:pPr>
                      <a:r>
                        <a:rPr lang="es-EC" sz="1050">
                          <a:solidFill>
                            <a:schemeClr val="tx1"/>
                          </a:solidFill>
                          <a:effectLst/>
                        </a:rPr>
                        <a:t>Comercio</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50">
                          <a:solidFill>
                            <a:schemeClr val="tx1"/>
                          </a:solidFill>
                          <a:effectLst/>
                        </a:rPr>
                        <a:t>12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50" dirty="0">
                          <a:solidFill>
                            <a:schemeClr val="tx1"/>
                          </a:solidFill>
                          <a:effectLst/>
                        </a:rPr>
                        <a:t>53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dirty="0">
                          <a:solidFill>
                            <a:schemeClr val="tx1"/>
                          </a:solidFill>
                          <a:effectLst/>
                        </a:rPr>
                        <a:t>65</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100" dirty="0">
                          <a:solidFill>
                            <a:schemeClr val="tx1"/>
                          </a:solidFill>
                          <a:effectLst/>
                        </a:rPr>
                        <a:t>18,46%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100" dirty="0">
                          <a:solidFill>
                            <a:schemeClr val="tx1"/>
                          </a:solidFill>
                          <a:effectLst/>
                        </a:rPr>
                        <a:t>81,54%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79826">
                <a:tc>
                  <a:txBody>
                    <a:bodyPr/>
                    <a:lstStyle/>
                    <a:p>
                      <a:pPr indent="144145" algn="l">
                        <a:lnSpc>
                          <a:spcPct val="150000"/>
                        </a:lnSpc>
                        <a:spcAft>
                          <a:spcPts val="0"/>
                        </a:spcAft>
                      </a:pPr>
                      <a:r>
                        <a:rPr lang="es-EC" sz="1050">
                          <a:solidFill>
                            <a:schemeClr val="tx1"/>
                          </a:solidFill>
                          <a:effectLst/>
                        </a:rPr>
                        <a:t>Ganadería</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50">
                          <a:solidFill>
                            <a:schemeClr val="tx1"/>
                          </a:solidFill>
                          <a:effectLst/>
                        </a:rPr>
                        <a:t>27</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50">
                          <a:solidFill>
                            <a:schemeClr val="tx1"/>
                          </a:solidFill>
                          <a:effectLst/>
                        </a:rPr>
                        <a:t>51</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dirty="0">
                          <a:solidFill>
                            <a:schemeClr val="tx1"/>
                          </a:solidFill>
                          <a:effectLst/>
                        </a:rPr>
                        <a:t>78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100">
                          <a:solidFill>
                            <a:schemeClr val="tx1"/>
                          </a:solidFill>
                          <a:effectLst/>
                        </a:rPr>
                        <a:t>34,62%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100" dirty="0">
                          <a:solidFill>
                            <a:schemeClr val="tx1"/>
                          </a:solidFill>
                          <a:effectLst/>
                        </a:rPr>
                        <a:t>65,38%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79826">
                <a:tc>
                  <a:txBody>
                    <a:bodyPr/>
                    <a:lstStyle/>
                    <a:p>
                      <a:pPr indent="144145" algn="l">
                        <a:lnSpc>
                          <a:spcPct val="150000"/>
                        </a:lnSpc>
                        <a:spcAft>
                          <a:spcPts val="0"/>
                        </a:spcAft>
                      </a:pPr>
                      <a:r>
                        <a:rPr lang="es-EC" sz="1050">
                          <a:solidFill>
                            <a:schemeClr val="tx1"/>
                          </a:solidFill>
                          <a:effectLst/>
                        </a:rPr>
                        <a:t>Producción</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50">
                          <a:solidFill>
                            <a:schemeClr val="tx1"/>
                          </a:solidFill>
                          <a:effectLst/>
                        </a:rPr>
                        <a:t>15</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50">
                          <a:solidFill>
                            <a:schemeClr val="tx1"/>
                          </a:solidFill>
                          <a:effectLst/>
                        </a:rPr>
                        <a:t>27</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dirty="0">
                          <a:solidFill>
                            <a:schemeClr val="tx1"/>
                          </a:solidFill>
                          <a:effectLst/>
                        </a:rPr>
                        <a:t>42</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100">
                          <a:solidFill>
                            <a:schemeClr val="tx1"/>
                          </a:solidFill>
                          <a:effectLst/>
                        </a:rPr>
                        <a:t>35,71%</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100" dirty="0">
                          <a:solidFill>
                            <a:schemeClr val="tx1"/>
                          </a:solidFill>
                          <a:effectLst/>
                        </a:rPr>
                        <a:t>64,29%</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79826">
                <a:tc>
                  <a:txBody>
                    <a:bodyPr/>
                    <a:lstStyle/>
                    <a:p>
                      <a:pPr indent="144145" algn="l">
                        <a:lnSpc>
                          <a:spcPct val="150000"/>
                        </a:lnSpc>
                        <a:spcAft>
                          <a:spcPts val="0"/>
                        </a:spcAft>
                      </a:pPr>
                      <a:r>
                        <a:rPr lang="es-EC" sz="1050">
                          <a:solidFill>
                            <a:schemeClr val="tx1"/>
                          </a:solidFill>
                          <a:effectLst/>
                        </a:rPr>
                        <a:t>Servicios</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50" dirty="0">
                          <a:solidFill>
                            <a:schemeClr val="tx1"/>
                          </a:solidFill>
                          <a:effectLst/>
                        </a:rPr>
                        <a:t>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50">
                          <a:solidFill>
                            <a:schemeClr val="tx1"/>
                          </a:solidFill>
                          <a:effectLst/>
                        </a:rPr>
                        <a:t>25</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dirty="0">
                          <a:solidFill>
                            <a:schemeClr val="tx1"/>
                          </a:solidFill>
                          <a:effectLst/>
                        </a:rPr>
                        <a:t>26</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100">
                          <a:solidFill>
                            <a:schemeClr val="tx1"/>
                          </a:solidFill>
                          <a:effectLst/>
                        </a:rPr>
                        <a:t>3,85%</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100" dirty="0">
                          <a:solidFill>
                            <a:schemeClr val="tx1"/>
                          </a:solidFill>
                          <a:effectLst/>
                        </a:rPr>
                        <a:t>96,15%</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79826">
                <a:tc>
                  <a:txBody>
                    <a:bodyPr/>
                    <a:lstStyle/>
                    <a:p>
                      <a:pPr indent="144145" algn="l">
                        <a:lnSpc>
                          <a:spcPct val="150000"/>
                        </a:lnSpc>
                        <a:spcAft>
                          <a:spcPts val="0"/>
                        </a:spcAft>
                      </a:pPr>
                      <a:r>
                        <a:rPr lang="es-EC" sz="1000" dirty="0">
                          <a:solidFill>
                            <a:schemeClr val="tx1"/>
                          </a:solidFill>
                          <a:effectLst/>
                          <a:latin typeface="+mn-lt"/>
                        </a:rPr>
                        <a:t>%</a:t>
                      </a:r>
                      <a:endParaRPr lang="es-ES" sz="1000" dirty="0">
                        <a:solidFill>
                          <a:schemeClr val="tx1"/>
                        </a:solidFill>
                        <a:effectLst/>
                        <a:latin typeface="+mn-lt"/>
                        <a:ea typeface="Calibri" panose="020F0502020204030204" pitchFamily="34" charset="0"/>
                        <a:cs typeface="Times New Roman" panose="02020603050405020304" pitchFamily="18" charset="0"/>
                      </a:endParaRPr>
                    </a:p>
                  </a:txBody>
                  <a:tcPr marL="32312" marR="32312" marT="0" marB="0" anchor="ctr"/>
                </a:tc>
                <a:tc>
                  <a:txBody>
                    <a:bodyPr/>
                    <a:lstStyle/>
                    <a:p>
                      <a:pPr indent="144145" algn="ctr">
                        <a:lnSpc>
                          <a:spcPct val="150000"/>
                        </a:lnSpc>
                        <a:spcAft>
                          <a:spcPts val="0"/>
                        </a:spcAft>
                      </a:pPr>
                      <a:r>
                        <a:rPr lang="es-EC" sz="1000" dirty="0">
                          <a:effectLst/>
                          <a:latin typeface="+mn-lt"/>
                        </a:rPr>
                        <a:t>23,16%</a:t>
                      </a:r>
                      <a:endParaRPr lang="es-ES" sz="1000" dirty="0">
                        <a:effectLst/>
                        <a:latin typeface="+mn-lt"/>
                        <a:ea typeface="Calibri" panose="020F0502020204030204" pitchFamily="34" charset="0"/>
                        <a:cs typeface="Times New Roman" panose="02020603050405020304" pitchFamily="18" charset="0"/>
                      </a:endParaRPr>
                    </a:p>
                  </a:txBody>
                  <a:tcPr marL="32312" marR="32312" marT="0" marB="0" anchor="ctr"/>
                </a:tc>
                <a:tc>
                  <a:txBody>
                    <a:bodyPr/>
                    <a:lstStyle/>
                    <a:p>
                      <a:pPr indent="144145" algn="ctr">
                        <a:lnSpc>
                          <a:spcPct val="150000"/>
                        </a:lnSpc>
                        <a:spcAft>
                          <a:spcPts val="0"/>
                        </a:spcAft>
                      </a:pPr>
                      <a:r>
                        <a:rPr lang="es-EC" sz="1000" dirty="0">
                          <a:effectLst/>
                          <a:latin typeface="+mn-lt"/>
                        </a:rPr>
                        <a:t>76,84%</a:t>
                      </a:r>
                      <a:endParaRPr lang="es-ES" sz="1000" dirty="0">
                        <a:effectLst/>
                        <a:latin typeface="+mn-lt"/>
                        <a:ea typeface="Calibri" panose="020F0502020204030204" pitchFamily="34" charset="0"/>
                        <a:cs typeface="Times New Roman" panose="02020603050405020304" pitchFamily="18" charset="0"/>
                      </a:endParaRPr>
                    </a:p>
                  </a:txBody>
                  <a:tcPr marL="32312" marR="32312" marT="0" marB="0" anchor="ctr"/>
                </a:tc>
                <a:tc>
                  <a:txBody>
                    <a:bodyPr/>
                    <a:lstStyle/>
                    <a:p>
                      <a:pPr indent="144145" algn="ctr">
                        <a:lnSpc>
                          <a:spcPct val="150000"/>
                        </a:lnSpc>
                        <a:spcAft>
                          <a:spcPts val="0"/>
                        </a:spcAft>
                      </a:pP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4049518"/>
                  </a:ext>
                </a:extLst>
              </a:tr>
            </a:tbl>
          </a:graphicData>
        </a:graphic>
      </p:graphicFrame>
      <p:pic>
        <p:nvPicPr>
          <p:cNvPr id="6" name="Imagen 5"/>
          <p:cNvPicPr>
            <a:picLocks noChangeAspect="1"/>
          </p:cNvPicPr>
          <p:nvPr/>
        </p:nvPicPr>
        <p:blipFill>
          <a:blip r:embed="rId5"/>
          <a:stretch>
            <a:fillRect/>
          </a:stretch>
        </p:blipFill>
        <p:spPr>
          <a:xfrm>
            <a:off x="7032104" y="3356992"/>
            <a:ext cx="4968552" cy="2677856"/>
          </a:xfrm>
          <a:prstGeom prst="rect">
            <a:avLst/>
          </a:prstGeom>
        </p:spPr>
      </p:pic>
      <p:sp>
        <p:nvSpPr>
          <p:cNvPr id="7" name="Rectángulo 6">
            <a:extLst>
              <a:ext uri="{FF2B5EF4-FFF2-40B4-BE49-F238E27FC236}">
                <a16:creationId xmlns:a16="http://schemas.microsoft.com/office/drawing/2014/main" id="{F442C3FD-EA91-4E88-B19F-6B76B6A7F58B}"/>
              </a:ext>
            </a:extLst>
          </p:cNvPr>
          <p:cNvSpPr/>
          <p:nvPr/>
        </p:nvSpPr>
        <p:spPr>
          <a:xfrm>
            <a:off x="7030764" y="6021288"/>
            <a:ext cx="5832648"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Figura 40 </a:t>
            </a:r>
            <a:r>
              <a:rPr kumimoji="0" lang="es-ES"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Empleo generado de acuerdo con la actividad económica</a:t>
            </a:r>
          </a:p>
        </p:txBody>
      </p:sp>
      <p:sp>
        <p:nvSpPr>
          <p:cNvPr id="8" name="Rectángulo: esquinas diagonales redondeadas 9">
            <a:extLst>
              <a:ext uri="{FF2B5EF4-FFF2-40B4-BE49-F238E27FC236}">
                <a16:creationId xmlns:a16="http://schemas.microsoft.com/office/drawing/2014/main" id="{BD0EEBD4-120E-4A7A-9B90-2E14D8FB5173}"/>
              </a:ext>
            </a:extLst>
          </p:cNvPr>
          <p:cNvSpPr/>
          <p:nvPr/>
        </p:nvSpPr>
        <p:spPr>
          <a:xfrm>
            <a:off x="439256" y="4614995"/>
            <a:ext cx="6375484" cy="1488848"/>
          </a:xfrm>
          <a:prstGeom prst="round2Diag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144145" algn="just" defTabSz="457200" rtl="0" eaLnBrk="1" fontAlgn="auto" latinLnBrk="0" hangingPunct="1">
              <a:lnSpc>
                <a:spcPct val="15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Aunque la ganadería es la principal actividad económica de los microempresarios, los que afirmaron en mayor cuantía haber generado empleo fueron los que se dedican a la actividad de la producción (industria manufacturera) con el 35,71%, seguido por la ganadería con 34,62% y la agricultura con el 25,76%. </a:t>
            </a:r>
            <a:endParaRPr kumimoji="0" lang="es-419"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84369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1030"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548FF75-05BF-4037-A3A4-947AA69143C1}"/>
              </a:ext>
            </a:extLst>
          </p:cNvPr>
          <p:cNvSpPr txBox="1"/>
          <p:nvPr/>
        </p:nvSpPr>
        <p:spPr>
          <a:xfrm>
            <a:off x="1991544" y="260648"/>
            <a:ext cx="799288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Broadway"/>
                <a:ea typeface="+mn-ea"/>
                <a:cs typeface="+mn-cs"/>
              </a:rPr>
              <a:t>INFLUENCIA DE LAS MICROFINANZAS EN LA SATISFACCIÓN DE NECESIDADES</a:t>
            </a:r>
            <a:endParaRPr kumimoji="0" lang="es-419" sz="2000" b="0" i="0" u="none" strike="noStrike" kern="1200" cap="none" spc="0" normalizeH="0" baseline="0" noProof="0" dirty="0">
              <a:ln>
                <a:noFill/>
              </a:ln>
              <a:solidFill>
                <a:prstClr val="black"/>
              </a:solidFill>
              <a:effectLst/>
              <a:uLnTx/>
              <a:uFillTx/>
              <a:latin typeface="Broadway"/>
              <a:ea typeface="+mn-ea"/>
              <a:cs typeface="+mn-cs"/>
            </a:endParaRPr>
          </a:p>
        </p:txBody>
      </p:sp>
      <p:graphicFrame>
        <p:nvGraphicFramePr>
          <p:cNvPr id="7" name="Tabla 6"/>
          <p:cNvGraphicFramePr>
            <a:graphicFrameLocks noGrp="1"/>
          </p:cNvGraphicFramePr>
          <p:nvPr>
            <p:extLst>
              <p:ext uri="{D42A27DB-BD31-4B8C-83A1-F6EECF244321}">
                <p14:modId xmlns:p14="http://schemas.microsoft.com/office/powerpoint/2010/main" val="3282042547"/>
              </p:ext>
            </p:extLst>
          </p:nvPr>
        </p:nvGraphicFramePr>
        <p:xfrm>
          <a:off x="1127448" y="1772816"/>
          <a:ext cx="4608512" cy="2744154"/>
        </p:xfrm>
        <a:graphic>
          <a:graphicData uri="http://schemas.openxmlformats.org/drawingml/2006/table">
            <a:tbl>
              <a:tblPr firstRow="1" firstCol="1" bandRow="1">
                <a:tableStyleId>{5C22544A-7EE6-4342-B048-85BDC9FD1C3A}</a:tableStyleId>
              </a:tblPr>
              <a:tblGrid>
                <a:gridCol w="1592032">
                  <a:extLst>
                    <a:ext uri="{9D8B030D-6E8A-4147-A177-3AD203B41FA5}">
                      <a16:colId xmlns:a16="http://schemas.microsoft.com/office/drawing/2014/main" val="20000"/>
                    </a:ext>
                  </a:extLst>
                </a:gridCol>
                <a:gridCol w="1585917">
                  <a:extLst>
                    <a:ext uri="{9D8B030D-6E8A-4147-A177-3AD203B41FA5}">
                      <a16:colId xmlns:a16="http://schemas.microsoft.com/office/drawing/2014/main" val="20001"/>
                    </a:ext>
                  </a:extLst>
                </a:gridCol>
                <a:gridCol w="1430563">
                  <a:extLst>
                    <a:ext uri="{9D8B030D-6E8A-4147-A177-3AD203B41FA5}">
                      <a16:colId xmlns:a16="http://schemas.microsoft.com/office/drawing/2014/main" val="20002"/>
                    </a:ext>
                  </a:extLst>
                </a:gridCol>
              </a:tblGrid>
              <a:tr h="757008">
                <a:tc>
                  <a:txBody>
                    <a:bodyPr/>
                    <a:lstStyle/>
                    <a:p>
                      <a:pPr indent="144145" algn="ctr">
                        <a:lnSpc>
                          <a:spcPct val="150000"/>
                        </a:lnSpc>
                        <a:spcAft>
                          <a:spcPts val="0"/>
                        </a:spcAft>
                      </a:pPr>
                      <a:r>
                        <a:rPr lang="es-EC" sz="1100" dirty="0">
                          <a:solidFill>
                            <a:sysClr val="windowText" lastClr="000000"/>
                          </a:solidFill>
                          <a:effectLst/>
                        </a:rPr>
                        <a:t>Necesidad Mejorada</a:t>
                      </a:r>
                      <a:endParaRPr lang="es-ES" sz="11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100" dirty="0">
                          <a:solidFill>
                            <a:sysClr val="windowText" lastClr="000000"/>
                          </a:solidFill>
                          <a:effectLst/>
                        </a:rPr>
                        <a:t>Frecuencia </a:t>
                      </a:r>
                      <a:endParaRPr lang="es-ES" sz="11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l">
                        <a:lnSpc>
                          <a:spcPct val="150000"/>
                        </a:lnSpc>
                        <a:spcAft>
                          <a:spcPts val="0"/>
                        </a:spcAft>
                      </a:pPr>
                      <a:r>
                        <a:rPr lang="es-EC" sz="1100" dirty="0">
                          <a:solidFill>
                            <a:sysClr val="windowText" lastClr="000000"/>
                          </a:solidFill>
                          <a:effectLst/>
                        </a:rPr>
                        <a:t>Porcentaje</a:t>
                      </a:r>
                      <a:endParaRPr lang="es-ES" sz="11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73130">
                <a:tc>
                  <a:txBody>
                    <a:bodyPr/>
                    <a:lstStyle/>
                    <a:p>
                      <a:pPr indent="144145" algn="l">
                        <a:lnSpc>
                          <a:spcPct val="150000"/>
                        </a:lnSpc>
                        <a:spcAft>
                          <a:spcPts val="0"/>
                        </a:spcAft>
                      </a:pPr>
                      <a:r>
                        <a:rPr lang="es-EC" sz="1100">
                          <a:solidFill>
                            <a:sysClr val="windowText" lastClr="000000"/>
                          </a:solidFill>
                          <a:effectLst/>
                        </a:rPr>
                        <a:t>Alimentación</a:t>
                      </a:r>
                      <a:endParaRPr lang="es-E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100" dirty="0">
                          <a:solidFill>
                            <a:sysClr val="windowText" lastClr="000000"/>
                          </a:solidFill>
                          <a:effectLst/>
                        </a:rPr>
                        <a:t>184</a:t>
                      </a:r>
                      <a:endParaRPr lang="es-ES" sz="11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100">
                          <a:solidFill>
                            <a:sysClr val="windowText" lastClr="000000"/>
                          </a:solidFill>
                          <a:effectLst/>
                        </a:rPr>
                        <a:t>35,18%</a:t>
                      </a:r>
                      <a:endParaRPr lang="es-E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78504">
                <a:tc>
                  <a:txBody>
                    <a:bodyPr/>
                    <a:lstStyle/>
                    <a:p>
                      <a:pPr indent="144145" algn="l">
                        <a:lnSpc>
                          <a:spcPct val="150000"/>
                        </a:lnSpc>
                        <a:spcAft>
                          <a:spcPts val="0"/>
                        </a:spcAft>
                      </a:pPr>
                      <a:r>
                        <a:rPr lang="es-EC" sz="1100">
                          <a:solidFill>
                            <a:sysClr val="windowText" lastClr="000000"/>
                          </a:solidFill>
                          <a:effectLst/>
                        </a:rPr>
                        <a:t>Consumo</a:t>
                      </a:r>
                      <a:endParaRPr lang="es-E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100" dirty="0">
                          <a:solidFill>
                            <a:sysClr val="windowText" lastClr="000000"/>
                          </a:solidFill>
                          <a:effectLst/>
                        </a:rPr>
                        <a:t>86</a:t>
                      </a:r>
                      <a:endParaRPr lang="es-ES" sz="11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100">
                          <a:solidFill>
                            <a:sysClr val="windowText" lastClr="000000"/>
                          </a:solidFill>
                          <a:effectLst/>
                        </a:rPr>
                        <a:t>16,44%</a:t>
                      </a:r>
                      <a:endParaRPr lang="es-E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78504">
                <a:tc>
                  <a:txBody>
                    <a:bodyPr/>
                    <a:lstStyle/>
                    <a:p>
                      <a:pPr indent="144145" algn="l">
                        <a:lnSpc>
                          <a:spcPct val="150000"/>
                        </a:lnSpc>
                        <a:spcAft>
                          <a:spcPts val="0"/>
                        </a:spcAft>
                      </a:pPr>
                      <a:r>
                        <a:rPr lang="es-EC" sz="1100">
                          <a:solidFill>
                            <a:sysClr val="windowText" lastClr="000000"/>
                          </a:solidFill>
                          <a:effectLst/>
                        </a:rPr>
                        <a:t>Salud</a:t>
                      </a:r>
                      <a:endParaRPr lang="es-E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100">
                          <a:solidFill>
                            <a:sysClr val="windowText" lastClr="000000"/>
                          </a:solidFill>
                          <a:effectLst/>
                        </a:rPr>
                        <a:t>115</a:t>
                      </a:r>
                      <a:endParaRPr lang="es-E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100">
                          <a:solidFill>
                            <a:sysClr val="windowText" lastClr="000000"/>
                          </a:solidFill>
                          <a:effectLst/>
                        </a:rPr>
                        <a:t>21,99%</a:t>
                      </a:r>
                      <a:endParaRPr lang="es-E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78504">
                <a:tc>
                  <a:txBody>
                    <a:bodyPr/>
                    <a:lstStyle/>
                    <a:p>
                      <a:pPr indent="144145" algn="l">
                        <a:lnSpc>
                          <a:spcPct val="150000"/>
                        </a:lnSpc>
                        <a:spcAft>
                          <a:spcPts val="0"/>
                        </a:spcAft>
                      </a:pPr>
                      <a:r>
                        <a:rPr lang="es-EC" sz="1100">
                          <a:solidFill>
                            <a:sysClr val="windowText" lastClr="000000"/>
                          </a:solidFill>
                          <a:effectLst/>
                        </a:rPr>
                        <a:t>Vestido</a:t>
                      </a:r>
                      <a:endParaRPr lang="es-E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100">
                          <a:solidFill>
                            <a:sysClr val="windowText" lastClr="000000"/>
                          </a:solidFill>
                          <a:effectLst/>
                        </a:rPr>
                        <a:t>138</a:t>
                      </a:r>
                      <a:endParaRPr lang="es-E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100">
                          <a:solidFill>
                            <a:sysClr val="windowText" lastClr="000000"/>
                          </a:solidFill>
                          <a:effectLst/>
                        </a:rPr>
                        <a:t>26,39%</a:t>
                      </a:r>
                      <a:endParaRPr lang="es-E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78504">
                <a:tc>
                  <a:txBody>
                    <a:bodyPr/>
                    <a:lstStyle/>
                    <a:p>
                      <a:pPr indent="144145" algn="l">
                        <a:lnSpc>
                          <a:spcPct val="150000"/>
                        </a:lnSpc>
                        <a:spcAft>
                          <a:spcPts val="0"/>
                        </a:spcAft>
                      </a:pPr>
                      <a:r>
                        <a:rPr lang="es-EC" sz="1100" dirty="0">
                          <a:solidFill>
                            <a:sysClr val="windowText" lastClr="000000"/>
                          </a:solidFill>
                          <a:effectLst/>
                        </a:rPr>
                        <a:t>Total</a:t>
                      </a:r>
                      <a:endParaRPr lang="es-ES" sz="11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100">
                          <a:solidFill>
                            <a:sysClr val="windowText" lastClr="000000"/>
                          </a:solidFill>
                          <a:effectLst/>
                        </a:rPr>
                        <a:t>523</a:t>
                      </a:r>
                      <a:endParaRPr lang="es-ES" sz="11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100" dirty="0">
                          <a:solidFill>
                            <a:sysClr val="windowText" lastClr="000000"/>
                          </a:solidFill>
                          <a:effectLst/>
                        </a:rPr>
                        <a:t>100,00%</a:t>
                      </a:r>
                      <a:endParaRPr lang="es-ES" sz="11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8" name="Rectángulo 7"/>
          <p:cNvSpPr/>
          <p:nvPr/>
        </p:nvSpPr>
        <p:spPr>
          <a:xfrm>
            <a:off x="1055440" y="1268760"/>
            <a:ext cx="4032448"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Tabla 19</a:t>
            </a:r>
            <a:br>
              <a:rPr kumimoji="0" lang="es-EC"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br>
            <a:r>
              <a:rPr kumimoji="0" lang="es-EC" sz="1200" b="0" i="1"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Influencia del microcrédito en la satisfacción de necesidades</a:t>
            </a:r>
            <a:endParaRPr kumimoji="0" lang="es-ES" sz="1200" b="0" i="1"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1" name="Gráfico 10"/>
          <p:cNvGraphicFramePr/>
          <p:nvPr>
            <p:extLst>
              <p:ext uri="{D42A27DB-BD31-4B8C-83A1-F6EECF244321}">
                <p14:modId xmlns:p14="http://schemas.microsoft.com/office/powerpoint/2010/main" val="725599350"/>
              </p:ext>
            </p:extLst>
          </p:nvPr>
        </p:nvGraphicFramePr>
        <p:xfrm>
          <a:off x="6456040" y="1768691"/>
          <a:ext cx="4751958" cy="274828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ángulo 11">
            <a:extLst>
              <a:ext uri="{FF2B5EF4-FFF2-40B4-BE49-F238E27FC236}">
                <a16:creationId xmlns:a16="http://schemas.microsoft.com/office/drawing/2014/main" id="{4A331AE5-E967-4CC7-87B9-F0C6E2B64C73}"/>
              </a:ext>
            </a:extLst>
          </p:cNvPr>
          <p:cNvSpPr/>
          <p:nvPr/>
        </p:nvSpPr>
        <p:spPr>
          <a:xfrm>
            <a:off x="6456040" y="4551511"/>
            <a:ext cx="5079332"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C" sz="12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Figura 41</a:t>
            </a:r>
            <a:r>
              <a:rPr kumimoji="0" lang="es-EC"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Influencia del microcrédito en las necesidades satisfechas</a:t>
            </a:r>
            <a:endParaRPr kumimoji="0" lang="es-ES"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ángulo: esquinas diagonales redondeadas 9">
            <a:extLst>
              <a:ext uri="{FF2B5EF4-FFF2-40B4-BE49-F238E27FC236}">
                <a16:creationId xmlns:a16="http://schemas.microsoft.com/office/drawing/2014/main" id="{BD0EEBD4-120E-4A7A-9B90-2E14D8FB5173}"/>
              </a:ext>
            </a:extLst>
          </p:cNvPr>
          <p:cNvSpPr/>
          <p:nvPr/>
        </p:nvSpPr>
        <p:spPr>
          <a:xfrm>
            <a:off x="1304692" y="5317129"/>
            <a:ext cx="9582616" cy="817245"/>
          </a:xfrm>
          <a:prstGeom prst="round2DiagRect">
            <a:avLst/>
          </a:prstGeom>
          <a:scene3d>
            <a:camera prst="orthographicFront"/>
            <a:lightRig rig="threePt" dir="t"/>
          </a:scene3d>
          <a:sp3d>
            <a:bevelT w="139700" h="139700" prst="divot"/>
          </a:sp3d>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Los microempresarios que recibieron microcrédito confirman que lograron satisfacer sus necesidades de: alimentación en un 35%, vestimenta en un 26%, salud en un 22% y consumo en un 16%.</a:t>
            </a:r>
            <a:endParaRPr kumimoji="0" lang="es-419" sz="1400" b="0" i="0" u="none" strike="noStrike" kern="1200" cap="none" spc="0" normalizeH="0" baseline="0" noProof="0" dirty="0">
              <a:ln>
                <a:noFill/>
              </a:ln>
              <a:solidFill>
                <a:prstClr val="black"/>
              </a:solidFill>
              <a:effectLst/>
              <a:uLnTx/>
              <a:uFillTx/>
              <a:latin typeface="Century Schoolbook"/>
              <a:ea typeface="+mn-ea"/>
              <a:cs typeface="+mn-cs"/>
            </a:endParaRPr>
          </a:p>
        </p:txBody>
      </p:sp>
    </p:spTree>
    <p:extLst>
      <p:ext uri="{BB962C8B-B14F-4D97-AF65-F5344CB8AC3E}">
        <p14:creationId xmlns:p14="http://schemas.microsoft.com/office/powerpoint/2010/main" val="2942344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2"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F548FF75-05BF-4037-A3A4-947AA69143C1}"/>
              </a:ext>
            </a:extLst>
          </p:cNvPr>
          <p:cNvSpPr txBox="1"/>
          <p:nvPr/>
        </p:nvSpPr>
        <p:spPr>
          <a:xfrm>
            <a:off x="1991544" y="260648"/>
            <a:ext cx="799288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Broadway"/>
                <a:ea typeface="+mn-ea"/>
                <a:cs typeface="+mn-cs"/>
              </a:rPr>
              <a:t>NIVEL DE SATISFACCIÓN DE NECESIDADES VS NIVEL DE INGRESO</a:t>
            </a:r>
            <a:endParaRPr kumimoji="0" lang="es-419" sz="2000" b="0" i="0" u="none" strike="noStrike" kern="1200" cap="none" spc="0" normalizeH="0" baseline="0" noProof="0" dirty="0">
              <a:ln>
                <a:noFill/>
              </a:ln>
              <a:solidFill>
                <a:prstClr val="black"/>
              </a:solidFill>
              <a:effectLst/>
              <a:uLnTx/>
              <a:uFillTx/>
              <a:latin typeface="Broadway"/>
              <a:ea typeface="+mn-ea"/>
              <a:cs typeface="+mn-cs"/>
            </a:endParaRPr>
          </a:p>
        </p:txBody>
      </p:sp>
      <p:pic>
        <p:nvPicPr>
          <p:cNvPr id="19" name="Imagen 18"/>
          <p:cNvPicPr>
            <a:picLocks noChangeAspect="1"/>
          </p:cNvPicPr>
          <p:nvPr/>
        </p:nvPicPr>
        <p:blipFill rotWithShape="1">
          <a:blip r:embed="rId4"/>
          <a:srcRect b="10607"/>
          <a:stretch/>
        </p:blipFill>
        <p:spPr>
          <a:xfrm>
            <a:off x="263352" y="1484784"/>
            <a:ext cx="5616624" cy="3240360"/>
          </a:xfrm>
          <a:prstGeom prst="rect">
            <a:avLst/>
          </a:prstGeom>
        </p:spPr>
      </p:pic>
      <p:sp>
        <p:nvSpPr>
          <p:cNvPr id="20" name="Rectángulo 19"/>
          <p:cNvSpPr/>
          <p:nvPr/>
        </p:nvSpPr>
        <p:spPr>
          <a:xfrm>
            <a:off x="263352" y="1052736"/>
            <a:ext cx="4032448"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Tabla 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Nivel de satisfacción de la necesidad vs nivel de ingreso</a:t>
            </a:r>
          </a:p>
        </p:txBody>
      </p:sp>
      <p:graphicFrame>
        <p:nvGraphicFramePr>
          <p:cNvPr id="21" name="Gráfico 20"/>
          <p:cNvGraphicFramePr/>
          <p:nvPr>
            <p:extLst>
              <p:ext uri="{D42A27DB-BD31-4B8C-83A1-F6EECF244321}">
                <p14:modId xmlns:p14="http://schemas.microsoft.com/office/powerpoint/2010/main" val="2178290169"/>
              </p:ext>
            </p:extLst>
          </p:nvPr>
        </p:nvGraphicFramePr>
        <p:xfrm>
          <a:off x="6628949" y="1484784"/>
          <a:ext cx="5328592" cy="3240360"/>
        </p:xfrm>
        <a:graphic>
          <a:graphicData uri="http://schemas.openxmlformats.org/drawingml/2006/chart">
            <c:chart xmlns:c="http://schemas.openxmlformats.org/drawingml/2006/chart" xmlns:r="http://schemas.openxmlformats.org/officeDocument/2006/relationships" r:id="rId5"/>
          </a:graphicData>
        </a:graphic>
      </p:graphicFrame>
      <p:sp>
        <p:nvSpPr>
          <p:cNvPr id="23" name="Rectángulo 22">
            <a:extLst>
              <a:ext uri="{FF2B5EF4-FFF2-40B4-BE49-F238E27FC236}">
                <a16:creationId xmlns:a16="http://schemas.microsoft.com/office/drawing/2014/main" id="{4A331AE5-E967-4CC7-87B9-F0C6E2B64C73}"/>
              </a:ext>
            </a:extLst>
          </p:cNvPr>
          <p:cNvSpPr/>
          <p:nvPr/>
        </p:nvSpPr>
        <p:spPr>
          <a:xfrm>
            <a:off x="6600348" y="4725144"/>
            <a:ext cx="5079332"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Figura 42 </a:t>
            </a:r>
            <a:r>
              <a:rPr kumimoji="0" lang="es-ES"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Nivel de satisfacción de la necesidad vs nivel de ingreso</a:t>
            </a:r>
          </a:p>
        </p:txBody>
      </p:sp>
      <p:sp>
        <p:nvSpPr>
          <p:cNvPr id="24" name="Rectángulo: esquinas diagonales redondeadas 9">
            <a:extLst>
              <a:ext uri="{FF2B5EF4-FFF2-40B4-BE49-F238E27FC236}">
                <a16:creationId xmlns:a16="http://schemas.microsoft.com/office/drawing/2014/main" id="{BD0EEBD4-120E-4A7A-9B90-2E14D8FB5173}"/>
              </a:ext>
            </a:extLst>
          </p:cNvPr>
          <p:cNvSpPr/>
          <p:nvPr/>
        </p:nvSpPr>
        <p:spPr>
          <a:xfrm>
            <a:off x="3302996" y="5288579"/>
            <a:ext cx="5990249" cy="1174790"/>
          </a:xfrm>
          <a:prstGeom prst="round2DiagRect">
            <a:avLst/>
          </a:prstGeom>
          <a:solidFill>
            <a:schemeClr val="accent5">
              <a:lumMod val="75000"/>
            </a:schemeClr>
          </a:solidFill>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 mayor ingresos - mayor satisfacción de necesidades. Se toma como referencia la salud, debido a que ha mejorado a través de las variaciones del ingreso.</a:t>
            </a:r>
            <a:endParaRPr kumimoji="0" lang="es-419" sz="1400" b="0" i="0" u="none" strike="noStrike" kern="1200" cap="none" spc="0" normalizeH="0" baseline="0" noProof="0" dirty="0">
              <a:ln>
                <a:noFill/>
              </a:ln>
              <a:solidFill>
                <a:prstClr val="black"/>
              </a:solidFill>
              <a:effectLst/>
              <a:uLnTx/>
              <a:uFillTx/>
              <a:latin typeface="Century Schoolbook"/>
              <a:ea typeface="+mn-ea"/>
              <a:cs typeface="+mn-cs"/>
            </a:endParaRPr>
          </a:p>
        </p:txBody>
      </p:sp>
    </p:spTree>
    <p:extLst>
      <p:ext uri="{BB962C8B-B14F-4D97-AF65-F5344CB8AC3E}">
        <p14:creationId xmlns:p14="http://schemas.microsoft.com/office/powerpoint/2010/main" val="1193474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2"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548FF75-05BF-4037-A3A4-947AA69143C1}"/>
              </a:ext>
            </a:extLst>
          </p:cNvPr>
          <p:cNvSpPr txBox="1"/>
          <p:nvPr/>
        </p:nvSpPr>
        <p:spPr>
          <a:xfrm>
            <a:off x="1991544" y="260648"/>
            <a:ext cx="799288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Broadway"/>
                <a:ea typeface="+mn-ea"/>
                <a:cs typeface="+mn-cs"/>
              </a:rPr>
              <a:t>SOLICITANTES DE MICROCRÉDITO DE ACUERDO CON LA EDAD, SEXO</a:t>
            </a:r>
            <a:endParaRPr kumimoji="0" lang="es-419" sz="2000" b="0" i="0" u="none" strike="noStrike" kern="1200" cap="none" spc="0" normalizeH="0" baseline="0" noProof="0" dirty="0">
              <a:ln>
                <a:noFill/>
              </a:ln>
              <a:solidFill>
                <a:prstClr val="black"/>
              </a:solidFill>
              <a:effectLst/>
              <a:uLnTx/>
              <a:uFillTx/>
              <a:latin typeface="Broadway"/>
              <a:ea typeface="+mn-ea"/>
              <a:cs typeface="+mn-cs"/>
            </a:endParaRPr>
          </a:p>
        </p:txBody>
      </p:sp>
      <p:graphicFrame>
        <p:nvGraphicFramePr>
          <p:cNvPr id="5" name="Tabla 4"/>
          <p:cNvGraphicFramePr>
            <a:graphicFrameLocks noGrp="1"/>
          </p:cNvGraphicFramePr>
          <p:nvPr>
            <p:extLst>
              <p:ext uri="{D42A27DB-BD31-4B8C-83A1-F6EECF244321}">
                <p14:modId xmlns:p14="http://schemas.microsoft.com/office/powerpoint/2010/main" val="88416239"/>
              </p:ext>
            </p:extLst>
          </p:nvPr>
        </p:nvGraphicFramePr>
        <p:xfrm>
          <a:off x="263352" y="1556792"/>
          <a:ext cx="10153126" cy="1837614"/>
        </p:xfrm>
        <a:graphic>
          <a:graphicData uri="http://schemas.openxmlformats.org/drawingml/2006/table">
            <a:tbl>
              <a:tblPr firstCol="1" bandRow="1">
                <a:tableStyleId>{93296810-A885-4BE3-A3E7-6D5BEEA58F35}</a:tableStyleId>
              </a:tblPr>
              <a:tblGrid>
                <a:gridCol w="1882765">
                  <a:extLst>
                    <a:ext uri="{9D8B030D-6E8A-4147-A177-3AD203B41FA5}">
                      <a16:colId xmlns:a16="http://schemas.microsoft.com/office/drawing/2014/main" val="20000"/>
                    </a:ext>
                  </a:extLst>
                </a:gridCol>
                <a:gridCol w="842878">
                  <a:extLst>
                    <a:ext uri="{9D8B030D-6E8A-4147-A177-3AD203B41FA5}">
                      <a16:colId xmlns:a16="http://schemas.microsoft.com/office/drawing/2014/main" val="20001"/>
                    </a:ext>
                  </a:extLst>
                </a:gridCol>
                <a:gridCol w="899746">
                  <a:extLst>
                    <a:ext uri="{9D8B030D-6E8A-4147-A177-3AD203B41FA5}">
                      <a16:colId xmlns:a16="http://schemas.microsoft.com/office/drawing/2014/main" val="20002"/>
                    </a:ext>
                  </a:extLst>
                </a:gridCol>
                <a:gridCol w="954585">
                  <a:extLst>
                    <a:ext uri="{9D8B030D-6E8A-4147-A177-3AD203B41FA5}">
                      <a16:colId xmlns:a16="http://schemas.microsoft.com/office/drawing/2014/main" val="20003"/>
                    </a:ext>
                  </a:extLst>
                </a:gridCol>
                <a:gridCol w="954585">
                  <a:extLst>
                    <a:ext uri="{9D8B030D-6E8A-4147-A177-3AD203B41FA5}">
                      <a16:colId xmlns:a16="http://schemas.microsoft.com/office/drawing/2014/main" val="20004"/>
                    </a:ext>
                  </a:extLst>
                </a:gridCol>
                <a:gridCol w="954585">
                  <a:extLst>
                    <a:ext uri="{9D8B030D-6E8A-4147-A177-3AD203B41FA5}">
                      <a16:colId xmlns:a16="http://schemas.microsoft.com/office/drawing/2014/main" val="20005"/>
                    </a:ext>
                  </a:extLst>
                </a:gridCol>
                <a:gridCol w="954585">
                  <a:extLst>
                    <a:ext uri="{9D8B030D-6E8A-4147-A177-3AD203B41FA5}">
                      <a16:colId xmlns:a16="http://schemas.microsoft.com/office/drawing/2014/main" val="20006"/>
                    </a:ext>
                  </a:extLst>
                </a:gridCol>
                <a:gridCol w="842878">
                  <a:extLst>
                    <a:ext uri="{9D8B030D-6E8A-4147-A177-3AD203B41FA5}">
                      <a16:colId xmlns:a16="http://schemas.microsoft.com/office/drawing/2014/main" val="20007"/>
                    </a:ext>
                  </a:extLst>
                </a:gridCol>
                <a:gridCol w="911934">
                  <a:extLst>
                    <a:ext uri="{9D8B030D-6E8A-4147-A177-3AD203B41FA5}">
                      <a16:colId xmlns:a16="http://schemas.microsoft.com/office/drawing/2014/main" val="20008"/>
                    </a:ext>
                  </a:extLst>
                </a:gridCol>
                <a:gridCol w="954585">
                  <a:extLst>
                    <a:ext uri="{9D8B030D-6E8A-4147-A177-3AD203B41FA5}">
                      <a16:colId xmlns:a16="http://schemas.microsoft.com/office/drawing/2014/main" val="20009"/>
                    </a:ext>
                  </a:extLst>
                </a:gridCol>
              </a:tblGrid>
              <a:tr h="292498">
                <a:tc>
                  <a:txBody>
                    <a:bodyPr/>
                    <a:lstStyle/>
                    <a:p>
                      <a:endParaRPr lang="es-ES" sz="1800" b="1" dirty="0">
                        <a:solidFill>
                          <a:schemeClr val="tx1"/>
                        </a:solidFill>
                        <a:effectLst/>
                        <a:latin typeface="Calibri" panose="020F0502020204030204" pitchFamily="34" charset="0"/>
                        <a:cs typeface="Times New Roman" panose="02020603050405020304" pitchFamily="18" charset="0"/>
                      </a:endParaRPr>
                    </a:p>
                  </a:txBody>
                  <a:tcPr marL="68580" marR="68580" marT="0" marB="0"/>
                </a:tc>
                <a:tc gridSpan="7">
                  <a:txBody>
                    <a:bodyPr/>
                    <a:lstStyle/>
                    <a:p>
                      <a:pPr indent="144145" algn="ctr">
                        <a:lnSpc>
                          <a:spcPct val="150000"/>
                        </a:lnSpc>
                        <a:spcAft>
                          <a:spcPts val="0"/>
                        </a:spcAft>
                      </a:pPr>
                      <a:r>
                        <a:rPr lang="es-EC" sz="1200" dirty="0">
                          <a:effectLst/>
                        </a:rPr>
                        <a:t>Grupos de edades</a:t>
                      </a:r>
                      <a:endParaRPr lang="es-E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indent="144145" algn="ctr">
                        <a:lnSpc>
                          <a:spcPct val="150000"/>
                        </a:lnSpc>
                        <a:spcAft>
                          <a:spcPts val="0"/>
                        </a:spcAft>
                      </a:pPr>
                      <a:r>
                        <a:rPr lang="es-EC" sz="1200" dirty="0">
                          <a:effectLst/>
                        </a:rPr>
                        <a:t>Total por sexo</a:t>
                      </a:r>
                      <a:endParaRPr lang="es-E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indent="144145" algn="ctr">
                        <a:lnSpc>
                          <a:spcPct val="150000"/>
                        </a:lnSpc>
                        <a:spcAft>
                          <a:spcPts val="0"/>
                        </a:spcAft>
                      </a:pPr>
                      <a:r>
                        <a:rPr lang="es-EC" sz="1200">
                          <a:effectLst/>
                        </a:rPr>
                        <a:t>% total por sexo</a:t>
                      </a:r>
                      <a:endParaRPr lang="es-ES"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92498">
                <a:tc>
                  <a:txBody>
                    <a:bodyPr/>
                    <a:lstStyle/>
                    <a:p>
                      <a:endParaRPr lang="es-ES" sz="1800" b="1" dirty="0">
                        <a:solidFill>
                          <a:schemeClr val="tx1"/>
                        </a:solidFill>
                        <a:effectLst/>
                        <a:latin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Aft>
                          <a:spcPts val="0"/>
                        </a:spcAft>
                      </a:pPr>
                      <a:r>
                        <a:rPr lang="es-EC" sz="1200" dirty="0">
                          <a:effectLst/>
                        </a:rPr>
                        <a:t>&lt;= 24</a:t>
                      </a:r>
                      <a:endParaRPr lang="es-E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Aft>
                          <a:spcPts val="0"/>
                        </a:spcAft>
                      </a:pPr>
                      <a:r>
                        <a:rPr lang="es-EC" sz="1200" dirty="0">
                          <a:effectLst/>
                        </a:rPr>
                        <a:t>25 - 29</a:t>
                      </a:r>
                      <a:endParaRPr lang="es-E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Aft>
                          <a:spcPts val="0"/>
                        </a:spcAft>
                      </a:pPr>
                      <a:r>
                        <a:rPr lang="es-EC" sz="1200" dirty="0">
                          <a:effectLst/>
                        </a:rPr>
                        <a:t>30 - 34</a:t>
                      </a:r>
                      <a:endParaRPr lang="es-E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Aft>
                          <a:spcPts val="0"/>
                        </a:spcAft>
                      </a:pPr>
                      <a:r>
                        <a:rPr lang="es-EC" sz="1200" dirty="0">
                          <a:effectLst/>
                        </a:rPr>
                        <a:t>35 - 39</a:t>
                      </a:r>
                      <a:endParaRPr lang="es-E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Aft>
                          <a:spcPts val="0"/>
                        </a:spcAft>
                      </a:pPr>
                      <a:r>
                        <a:rPr lang="es-EC" sz="1200">
                          <a:effectLst/>
                        </a:rPr>
                        <a:t>40 - 44</a:t>
                      </a:r>
                      <a:endParaRPr lang="es-ES"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Aft>
                          <a:spcPts val="0"/>
                        </a:spcAft>
                      </a:pPr>
                      <a:r>
                        <a:rPr lang="es-EC" sz="1200" dirty="0">
                          <a:effectLst/>
                        </a:rPr>
                        <a:t>45 - 49</a:t>
                      </a:r>
                      <a:endParaRPr lang="es-E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Aft>
                          <a:spcPts val="0"/>
                        </a:spcAft>
                      </a:pPr>
                      <a:r>
                        <a:rPr lang="es-EC" sz="1200" dirty="0">
                          <a:effectLst/>
                        </a:rPr>
                        <a:t>50+</a:t>
                      </a:r>
                      <a:endParaRPr lang="es-E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0001"/>
                  </a:ext>
                </a:extLst>
              </a:tr>
              <a:tr h="299743">
                <a:tc>
                  <a:txBody>
                    <a:bodyPr/>
                    <a:lstStyle/>
                    <a:p>
                      <a:pPr indent="144145" algn="l">
                        <a:lnSpc>
                          <a:spcPct val="150000"/>
                        </a:lnSpc>
                        <a:spcAft>
                          <a:spcPts val="0"/>
                        </a:spcAft>
                      </a:pPr>
                      <a:r>
                        <a:rPr lang="es-EC" sz="1200" dirty="0">
                          <a:effectLst/>
                        </a:rPr>
                        <a:t>Femenino</a:t>
                      </a:r>
                      <a:endParaRPr lang="es-E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400">
                          <a:effectLst/>
                        </a:rPr>
                        <a:t>1</a:t>
                      </a:r>
                      <a:endParaRPr lang="es-E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400">
                          <a:effectLst/>
                        </a:rPr>
                        <a:t>5</a:t>
                      </a:r>
                      <a:endParaRPr lang="es-E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400">
                          <a:effectLst/>
                        </a:rPr>
                        <a:t>20</a:t>
                      </a:r>
                      <a:endParaRPr lang="es-E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400">
                          <a:effectLst/>
                        </a:rPr>
                        <a:t>69</a:t>
                      </a:r>
                      <a:endParaRPr lang="es-E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400">
                          <a:effectLst/>
                        </a:rPr>
                        <a:t>31</a:t>
                      </a:r>
                      <a:endParaRPr lang="es-E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400">
                          <a:effectLst/>
                        </a:rPr>
                        <a:t>26</a:t>
                      </a:r>
                      <a:endParaRPr lang="es-E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400">
                          <a:effectLst/>
                        </a:rPr>
                        <a:t>3</a:t>
                      </a:r>
                      <a:endParaRPr lang="es-E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200" dirty="0">
                          <a:effectLst/>
                        </a:rPr>
                        <a:t>155</a:t>
                      </a:r>
                      <a:endParaRPr lang="es-E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200" dirty="0">
                          <a:effectLst/>
                        </a:rPr>
                        <a:t>81,58%</a:t>
                      </a:r>
                      <a:endParaRPr lang="es-E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99743">
                <a:tc>
                  <a:txBody>
                    <a:bodyPr/>
                    <a:lstStyle/>
                    <a:p>
                      <a:pPr indent="144145" algn="l">
                        <a:lnSpc>
                          <a:spcPct val="150000"/>
                        </a:lnSpc>
                        <a:spcAft>
                          <a:spcPts val="0"/>
                        </a:spcAft>
                      </a:pPr>
                      <a:r>
                        <a:rPr lang="es-EC" sz="1200">
                          <a:effectLst/>
                        </a:rPr>
                        <a:t>Masculino</a:t>
                      </a:r>
                      <a:endParaRPr lang="es-E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400">
                          <a:effectLst/>
                        </a:rPr>
                        <a:t>0</a:t>
                      </a:r>
                      <a:endParaRPr lang="es-E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400" dirty="0">
                          <a:effectLst/>
                        </a:rPr>
                        <a:t>2</a:t>
                      </a:r>
                      <a:endParaRPr lang="es-E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400">
                          <a:effectLst/>
                        </a:rPr>
                        <a:t>5</a:t>
                      </a:r>
                      <a:endParaRPr lang="es-E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400">
                          <a:effectLst/>
                        </a:rPr>
                        <a:t>12</a:t>
                      </a:r>
                      <a:endParaRPr lang="es-E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400">
                          <a:effectLst/>
                        </a:rPr>
                        <a:t>6</a:t>
                      </a:r>
                      <a:endParaRPr lang="es-E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400">
                          <a:effectLst/>
                        </a:rPr>
                        <a:t>9</a:t>
                      </a:r>
                      <a:endParaRPr lang="es-E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400">
                          <a:effectLst/>
                        </a:rPr>
                        <a:t>1</a:t>
                      </a:r>
                      <a:endParaRPr lang="es-E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200">
                          <a:effectLst/>
                        </a:rPr>
                        <a:t>35</a:t>
                      </a:r>
                      <a:endParaRPr lang="es-ES"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200" dirty="0">
                          <a:effectLst/>
                        </a:rPr>
                        <a:t>18,42%</a:t>
                      </a:r>
                      <a:endParaRPr lang="es-E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99743">
                <a:tc>
                  <a:txBody>
                    <a:bodyPr/>
                    <a:lstStyle/>
                    <a:p>
                      <a:pPr indent="144145" algn="l">
                        <a:lnSpc>
                          <a:spcPct val="150000"/>
                        </a:lnSpc>
                        <a:spcAft>
                          <a:spcPts val="0"/>
                        </a:spcAft>
                      </a:pPr>
                      <a:r>
                        <a:rPr lang="es-EC" sz="1200">
                          <a:effectLst/>
                        </a:rPr>
                        <a:t>Total por edad</a:t>
                      </a:r>
                      <a:endParaRPr lang="es-E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400" dirty="0">
                          <a:effectLst/>
                        </a:rPr>
                        <a:t>1</a:t>
                      </a:r>
                      <a:endParaRPr lang="es-E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400" dirty="0">
                          <a:effectLst/>
                        </a:rPr>
                        <a:t>7</a:t>
                      </a:r>
                      <a:endParaRPr lang="es-E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400" dirty="0">
                          <a:effectLst/>
                        </a:rPr>
                        <a:t>25</a:t>
                      </a:r>
                      <a:endParaRPr lang="es-E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400">
                          <a:effectLst/>
                        </a:rPr>
                        <a:t>81</a:t>
                      </a:r>
                      <a:endParaRPr lang="es-ES"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400">
                          <a:effectLst/>
                        </a:rPr>
                        <a:t>37</a:t>
                      </a:r>
                      <a:endParaRPr lang="es-ES"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400">
                          <a:effectLst/>
                        </a:rPr>
                        <a:t>35</a:t>
                      </a:r>
                      <a:endParaRPr lang="es-ES"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400">
                          <a:effectLst/>
                        </a:rPr>
                        <a:t>4</a:t>
                      </a:r>
                      <a:endParaRPr lang="es-ES"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S" sz="1800">
                        <a:solidFill>
                          <a:schemeClr val="tx1"/>
                        </a:solidFill>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S" sz="1800">
                        <a:solidFill>
                          <a:schemeClr val="tx1"/>
                        </a:solidFill>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92498">
                <a:tc>
                  <a:txBody>
                    <a:bodyPr/>
                    <a:lstStyle/>
                    <a:p>
                      <a:pPr indent="144145" algn="l">
                        <a:lnSpc>
                          <a:spcPct val="150000"/>
                        </a:lnSpc>
                        <a:spcAft>
                          <a:spcPts val="0"/>
                        </a:spcAft>
                      </a:pPr>
                      <a:r>
                        <a:rPr lang="es-EC" sz="1200">
                          <a:effectLst/>
                        </a:rPr>
                        <a:t>% total por edad</a:t>
                      </a:r>
                      <a:endParaRPr lang="es-E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200">
                          <a:effectLst/>
                        </a:rPr>
                        <a:t>0,53%</a:t>
                      </a:r>
                      <a:endParaRPr lang="es-ES"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200">
                          <a:effectLst/>
                        </a:rPr>
                        <a:t>3,68%</a:t>
                      </a:r>
                      <a:endParaRPr lang="es-ES"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200" dirty="0">
                          <a:effectLst/>
                        </a:rPr>
                        <a:t>13,16%</a:t>
                      </a:r>
                      <a:endParaRPr lang="es-E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200" dirty="0">
                          <a:effectLst/>
                        </a:rPr>
                        <a:t>42,63%</a:t>
                      </a:r>
                      <a:endParaRPr lang="es-E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200" dirty="0">
                          <a:effectLst/>
                        </a:rPr>
                        <a:t>19,47%</a:t>
                      </a:r>
                      <a:endParaRPr lang="es-E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200" dirty="0">
                          <a:effectLst/>
                        </a:rPr>
                        <a:t>18,42%</a:t>
                      </a:r>
                      <a:endParaRPr lang="es-E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200" dirty="0">
                          <a:effectLst/>
                        </a:rPr>
                        <a:t>2,11%</a:t>
                      </a:r>
                      <a:endParaRPr lang="es-E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S" sz="1800">
                        <a:solidFill>
                          <a:schemeClr val="tx1"/>
                        </a:solidFill>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S" sz="1800" dirty="0">
                        <a:solidFill>
                          <a:schemeClr val="tx1"/>
                        </a:solidFill>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6" name="Rectángulo 5"/>
          <p:cNvSpPr/>
          <p:nvPr/>
        </p:nvSpPr>
        <p:spPr>
          <a:xfrm>
            <a:off x="263352" y="1052736"/>
            <a:ext cx="4032448"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Tabla 21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Solicitantes de microcrédito según sexo y edad</a:t>
            </a:r>
          </a:p>
        </p:txBody>
      </p:sp>
      <p:graphicFrame>
        <p:nvGraphicFramePr>
          <p:cNvPr id="8" name="Gráfico 7">
            <a:extLst>
              <a:ext uri="{FF2B5EF4-FFF2-40B4-BE49-F238E27FC236}">
                <a16:creationId xmlns:a16="http://schemas.microsoft.com/office/drawing/2014/main" id="{391672A7-E1A9-4FC7-AF51-C310E36E8E0E}"/>
              </a:ext>
            </a:extLst>
          </p:cNvPr>
          <p:cNvGraphicFramePr/>
          <p:nvPr>
            <p:extLst>
              <p:ext uri="{D42A27DB-BD31-4B8C-83A1-F6EECF244321}">
                <p14:modId xmlns:p14="http://schemas.microsoft.com/office/powerpoint/2010/main" val="829646259"/>
              </p:ext>
            </p:extLst>
          </p:nvPr>
        </p:nvGraphicFramePr>
        <p:xfrm>
          <a:off x="5987988" y="3429011"/>
          <a:ext cx="5904086" cy="313046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ángulo 8">
            <a:extLst>
              <a:ext uri="{FF2B5EF4-FFF2-40B4-BE49-F238E27FC236}">
                <a16:creationId xmlns:a16="http://schemas.microsoft.com/office/drawing/2014/main" id="{4A331AE5-E967-4CC7-87B9-F0C6E2B64C73}"/>
              </a:ext>
            </a:extLst>
          </p:cNvPr>
          <p:cNvSpPr/>
          <p:nvPr/>
        </p:nvSpPr>
        <p:spPr>
          <a:xfrm>
            <a:off x="5987988" y="6583542"/>
            <a:ext cx="5079332"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Figura 43 </a:t>
            </a:r>
            <a:r>
              <a:rPr kumimoji="0" lang="es-ES"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Solicitantes de microcrédito según sexo y edad</a:t>
            </a:r>
            <a:r>
              <a:rPr kumimoji="0" lang="es-EC"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1" name="Rectángulo: esquinas diagonales redondeadas 9">
            <a:extLst>
              <a:ext uri="{FF2B5EF4-FFF2-40B4-BE49-F238E27FC236}">
                <a16:creationId xmlns:a16="http://schemas.microsoft.com/office/drawing/2014/main" id="{BD0EEBD4-120E-4A7A-9B90-2E14D8FB5173}"/>
              </a:ext>
            </a:extLst>
          </p:cNvPr>
          <p:cNvSpPr/>
          <p:nvPr/>
        </p:nvSpPr>
        <p:spPr>
          <a:xfrm>
            <a:off x="443372" y="4371133"/>
            <a:ext cx="5328592" cy="1061829"/>
          </a:xfrm>
          <a:prstGeom prst="homePlate">
            <a:avLst/>
          </a:prstGeom>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Los principales solicitantes de microcrédito lo componen el sexo femenino con un 81% relegando al sexo masculino al 18%; sus edades se ubican entre 35 y 39 años preferentemente.</a:t>
            </a:r>
          </a:p>
        </p:txBody>
      </p:sp>
    </p:spTree>
    <p:extLst>
      <p:ext uri="{BB962C8B-B14F-4D97-AF65-F5344CB8AC3E}">
        <p14:creationId xmlns:p14="http://schemas.microsoft.com/office/powerpoint/2010/main" val="3646901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2"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456828" y="116632"/>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548FF75-05BF-4037-A3A4-947AA69143C1}"/>
              </a:ext>
            </a:extLst>
          </p:cNvPr>
          <p:cNvSpPr txBox="1"/>
          <p:nvPr/>
        </p:nvSpPr>
        <p:spPr>
          <a:xfrm>
            <a:off x="1991544" y="260648"/>
            <a:ext cx="799288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a:ln>
                  <a:noFill/>
                </a:ln>
                <a:solidFill>
                  <a:prstClr val="black"/>
                </a:solidFill>
                <a:effectLst/>
                <a:uLnTx/>
                <a:uFillTx/>
                <a:latin typeface="Broadway"/>
                <a:ea typeface="+mn-ea"/>
                <a:cs typeface="+mn-cs"/>
              </a:rPr>
              <a:t>SOLICITANTES DE MICROCRÉDITO DE ACUERDO A SU ESTADO CIVIL</a:t>
            </a:r>
            <a:endParaRPr kumimoji="0" lang="es-419" sz="2000" b="0" i="0" u="none" strike="noStrike" kern="1200" cap="none" spc="0" normalizeH="0" baseline="0" noProof="0" dirty="0">
              <a:ln>
                <a:noFill/>
              </a:ln>
              <a:solidFill>
                <a:prstClr val="black"/>
              </a:solidFill>
              <a:effectLst/>
              <a:uLnTx/>
              <a:uFillTx/>
              <a:latin typeface="Broadway"/>
              <a:ea typeface="+mn-ea"/>
              <a:cs typeface="+mn-cs"/>
            </a:endParaRPr>
          </a:p>
        </p:txBody>
      </p:sp>
      <p:graphicFrame>
        <p:nvGraphicFramePr>
          <p:cNvPr id="4" name="Tabla 3"/>
          <p:cNvGraphicFramePr>
            <a:graphicFrameLocks noGrp="1"/>
          </p:cNvGraphicFramePr>
          <p:nvPr>
            <p:extLst>
              <p:ext uri="{D42A27DB-BD31-4B8C-83A1-F6EECF244321}">
                <p14:modId xmlns:p14="http://schemas.microsoft.com/office/powerpoint/2010/main" val="2502744545"/>
              </p:ext>
            </p:extLst>
          </p:nvPr>
        </p:nvGraphicFramePr>
        <p:xfrm>
          <a:off x="798446" y="1817783"/>
          <a:ext cx="4505466" cy="2167086"/>
        </p:xfrm>
        <a:graphic>
          <a:graphicData uri="http://schemas.openxmlformats.org/drawingml/2006/table">
            <a:tbl>
              <a:tblPr firstRow="1" firstCol="1" bandRow="1">
                <a:tableStyleId>{5C22544A-7EE6-4342-B048-85BDC9FD1C3A}</a:tableStyleId>
              </a:tblPr>
              <a:tblGrid>
                <a:gridCol w="1284865">
                  <a:extLst>
                    <a:ext uri="{9D8B030D-6E8A-4147-A177-3AD203B41FA5}">
                      <a16:colId xmlns:a16="http://schemas.microsoft.com/office/drawing/2014/main" val="20000"/>
                    </a:ext>
                  </a:extLst>
                </a:gridCol>
                <a:gridCol w="1625970">
                  <a:extLst>
                    <a:ext uri="{9D8B030D-6E8A-4147-A177-3AD203B41FA5}">
                      <a16:colId xmlns:a16="http://schemas.microsoft.com/office/drawing/2014/main" val="20001"/>
                    </a:ext>
                  </a:extLst>
                </a:gridCol>
                <a:gridCol w="1594631">
                  <a:extLst>
                    <a:ext uri="{9D8B030D-6E8A-4147-A177-3AD203B41FA5}">
                      <a16:colId xmlns:a16="http://schemas.microsoft.com/office/drawing/2014/main" val="20002"/>
                    </a:ext>
                  </a:extLst>
                </a:gridCol>
              </a:tblGrid>
              <a:tr h="722362">
                <a:tc>
                  <a:txBody>
                    <a:bodyPr/>
                    <a:lstStyle/>
                    <a:p>
                      <a:pPr indent="144145" algn="l">
                        <a:lnSpc>
                          <a:spcPct val="150000"/>
                        </a:lnSpc>
                        <a:spcAft>
                          <a:spcPts val="0"/>
                        </a:spcAft>
                      </a:pPr>
                      <a:r>
                        <a:rPr lang="es-EC" sz="1200" dirty="0">
                          <a:solidFill>
                            <a:schemeClr val="tx1"/>
                          </a:solidFill>
                          <a:effectLst/>
                        </a:rPr>
                        <a:t>Estado civil</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Aft>
                          <a:spcPts val="0"/>
                        </a:spcAft>
                      </a:pPr>
                      <a:r>
                        <a:rPr lang="es-EC" sz="1200" dirty="0">
                          <a:solidFill>
                            <a:schemeClr val="tx1"/>
                          </a:solidFill>
                          <a:effectLst/>
                        </a:rPr>
                        <a:t>Frecuencia</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Aft>
                          <a:spcPts val="0"/>
                        </a:spcAft>
                      </a:pPr>
                      <a:r>
                        <a:rPr lang="es-EC" sz="1200" dirty="0">
                          <a:solidFill>
                            <a:schemeClr val="tx1"/>
                          </a:solidFill>
                          <a:effectLst/>
                        </a:rPr>
                        <a:t>Porcentaje</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61181">
                <a:tc>
                  <a:txBody>
                    <a:bodyPr/>
                    <a:lstStyle/>
                    <a:p>
                      <a:pPr indent="144145" algn="l">
                        <a:lnSpc>
                          <a:spcPct val="150000"/>
                        </a:lnSpc>
                        <a:spcAft>
                          <a:spcPts val="0"/>
                        </a:spcAft>
                      </a:pPr>
                      <a:r>
                        <a:rPr lang="es-EC" sz="1200">
                          <a:solidFill>
                            <a:schemeClr val="tx1"/>
                          </a:solidFill>
                          <a:effectLst/>
                        </a:rPr>
                        <a:t>Casado</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200" dirty="0">
                          <a:solidFill>
                            <a:schemeClr val="tx1"/>
                          </a:solidFill>
                          <a:effectLst/>
                        </a:rPr>
                        <a:t>177</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200">
                          <a:solidFill>
                            <a:schemeClr val="tx1"/>
                          </a:solidFill>
                          <a:effectLst/>
                        </a:rPr>
                        <a:t>93,16%</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61181">
                <a:tc>
                  <a:txBody>
                    <a:bodyPr/>
                    <a:lstStyle/>
                    <a:p>
                      <a:pPr indent="144145" algn="l">
                        <a:lnSpc>
                          <a:spcPct val="150000"/>
                        </a:lnSpc>
                        <a:spcAft>
                          <a:spcPts val="0"/>
                        </a:spcAft>
                      </a:pPr>
                      <a:r>
                        <a:rPr lang="es-EC" sz="1200" dirty="0">
                          <a:solidFill>
                            <a:schemeClr val="tx1"/>
                          </a:solidFill>
                          <a:effectLst/>
                        </a:rPr>
                        <a:t>Soltero</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200" dirty="0">
                          <a:solidFill>
                            <a:schemeClr val="tx1"/>
                          </a:solidFill>
                          <a:effectLst/>
                        </a:rPr>
                        <a:t>3</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200" dirty="0">
                          <a:solidFill>
                            <a:schemeClr val="tx1"/>
                          </a:solidFill>
                          <a:effectLst/>
                        </a:rPr>
                        <a:t>1,58%</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61181">
                <a:tc>
                  <a:txBody>
                    <a:bodyPr/>
                    <a:lstStyle/>
                    <a:p>
                      <a:pPr indent="144145" algn="l">
                        <a:lnSpc>
                          <a:spcPct val="150000"/>
                        </a:lnSpc>
                        <a:spcAft>
                          <a:spcPts val="0"/>
                        </a:spcAft>
                      </a:pPr>
                      <a:r>
                        <a:rPr lang="es-EC" sz="1200">
                          <a:solidFill>
                            <a:schemeClr val="tx1"/>
                          </a:solidFill>
                          <a:effectLst/>
                        </a:rPr>
                        <a:t>Divorciado</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200">
                          <a:solidFill>
                            <a:schemeClr val="tx1"/>
                          </a:solidFill>
                          <a:effectLst/>
                        </a:rPr>
                        <a:t>10</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200">
                          <a:solidFill>
                            <a:schemeClr val="tx1"/>
                          </a:solidFill>
                          <a:effectLst/>
                        </a:rPr>
                        <a:t>5,26%</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61181">
                <a:tc>
                  <a:txBody>
                    <a:bodyPr/>
                    <a:lstStyle/>
                    <a:p>
                      <a:pPr indent="144145" algn="l">
                        <a:lnSpc>
                          <a:spcPct val="150000"/>
                        </a:lnSpc>
                        <a:spcAft>
                          <a:spcPts val="0"/>
                        </a:spcAft>
                      </a:pPr>
                      <a:r>
                        <a:rPr lang="es-EC" sz="1200">
                          <a:solidFill>
                            <a:schemeClr val="tx1"/>
                          </a:solidFill>
                          <a:effectLst/>
                        </a:rPr>
                        <a:t>Total</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200" dirty="0">
                          <a:solidFill>
                            <a:schemeClr val="tx1"/>
                          </a:solidFill>
                          <a:effectLst/>
                        </a:rPr>
                        <a:t>190</a:t>
                      </a:r>
                      <a:endParaRPr lang="es-ES"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200" dirty="0">
                          <a:solidFill>
                            <a:schemeClr val="tx1"/>
                          </a:solidFill>
                          <a:effectLst/>
                        </a:rPr>
                        <a:t>100%</a:t>
                      </a:r>
                      <a:endParaRPr lang="es-ES"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5" name="Rectángulo 4"/>
          <p:cNvSpPr/>
          <p:nvPr/>
        </p:nvSpPr>
        <p:spPr>
          <a:xfrm>
            <a:off x="798446" y="1306834"/>
            <a:ext cx="4032448"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Tabla 22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Solicitantes de microcrédito de acuerdo con estado civil</a:t>
            </a:r>
          </a:p>
        </p:txBody>
      </p:sp>
      <p:graphicFrame>
        <p:nvGraphicFramePr>
          <p:cNvPr id="7" name="Gráfico 6"/>
          <p:cNvGraphicFramePr/>
          <p:nvPr>
            <p:extLst>
              <p:ext uri="{D42A27DB-BD31-4B8C-83A1-F6EECF244321}">
                <p14:modId xmlns:p14="http://schemas.microsoft.com/office/powerpoint/2010/main" val="455002511"/>
              </p:ext>
            </p:extLst>
          </p:nvPr>
        </p:nvGraphicFramePr>
        <p:xfrm>
          <a:off x="6234480" y="2176923"/>
          <a:ext cx="5472038" cy="3532487"/>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ángulo 7">
            <a:extLst>
              <a:ext uri="{FF2B5EF4-FFF2-40B4-BE49-F238E27FC236}">
                <a16:creationId xmlns:a16="http://schemas.microsoft.com/office/drawing/2014/main" id="{4A331AE5-E967-4CC7-87B9-F0C6E2B64C73}"/>
              </a:ext>
            </a:extLst>
          </p:cNvPr>
          <p:cNvSpPr/>
          <p:nvPr/>
        </p:nvSpPr>
        <p:spPr>
          <a:xfrm>
            <a:off x="6816080" y="5722013"/>
            <a:ext cx="5079332"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Figura 44 </a:t>
            </a:r>
            <a:r>
              <a:rPr kumimoji="0" lang="es-ES"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Solicitantes de microcrédito de acuerdo con estado civil</a:t>
            </a:r>
            <a:endParaRPr kumimoji="0" lang="es-EC"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ángulo: esquinas diagonales redondeadas 9">
            <a:extLst>
              <a:ext uri="{FF2B5EF4-FFF2-40B4-BE49-F238E27FC236}">
                <a16:creationId xmlns:a16="http://schemas.microsoft.com/office/drawing/2014/main" id="{BD0EEBD4-120E-4A7A-9B90-2E14D8FB5173}"/>
              </a:ext>
            </a:extLst>
          </p:cNvPr>
          <p:cNvSpPr/>
          <p:nvPr/>
        </p:nvSpPr>
        <p:spPr>
          <a:xfrm>
            <a:off x="207735" y="4316904"/>
            <a:ext cx="5561461" cy="2109281"/>
          </a:xfrm>
          <a:prstGeom prst="notchedRightArrow">
            <a:avLst/>
          </a:prstGeom>
          <a:effectLst>
            <a:glow rad="228600">
              <a:schemeClr val="accent2">
                <a:satMod val="175000"/>
                <a:alpha val="40000"/>
              </a:schemeClr>
            </a:glo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De acuerdo con el estado civil el 93,16% son personas casadas, el 5,26% son personas divorciadas y solo el 1,58% son personas solteras.</a:t>
            </a:r>
          </a:p>
        </p:txBody>
      </p:sp>
    </p:spTree>
    <p:extLst>
      <p:ext uri="{BB962C8B-B14F-4D97-AF65-F5344CB8AC3E}">
        <p14:creationId xmlns:p14="http://schemas.microsoft.com/office/powerpoint/2010/main" val="10833461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2"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548FF75-05BF-4037-A3A4-947AA69143C1}"/>
              </a:ext>
            </a:extLst>
          </p:cNvPr>
          <p:cNvSpPr txBox="1"/>
          <p:nvPr/>
        </p:nvSpPr>
        <p:spPr>
          <a:xfrm>
            <a:off x="1991544" y="260648"/>
            <a:ext cx="799288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a:ln>
                  <a:noFill/>
                </a:ln>
                <a:solidFill>
                  <a:prstClr val="black"/>
                </a:solidFill>
                <a:effectLst/>
                <a:uLnTx/>
                <a:uFillTx/>
                <a:latin typeface="Broadway"/>
                <a:ea typeface="+mn-ea"/>
                <a:cs typeface="+mn-cs"/>
              </a:rPr>
              <a:t>PRINCIPALES ACTIVIDADES QUE ACCEDEN AL MICROCRÉDITO</a:t>
            </a:r>
            <a:endParaRPr kumimoji="0" lang="es-419" sz="2000" b="0" i="0" u="none" strike="noStrike" kern="1200" cap="none" spc="0" normalizeH="0" baseline="0" noProof="0" dirty="0">
              <a:ln>
                <a:noFill/>
              </a:ln>
              <a:solidFill>
                <a:prstClr val="black"/>
              </a:solidFill>
              <a:effectLst/>
              <a:uLnTx/>
              <a:uFillTx/>
              <a:latin typeface="Broadway"/>
              <a:ea typeface="+mn-ea"/>
              <a:cs typeface="+mn-cs"/>
            </a:endParaRPr>
          </a:p>
        </p:txBody>
      </p:sp>
      <p:graphicFrame>
        <p:nvGraphicFramePr>
          <p:cNvPr id="4" name="Tabla 3"/>
          <p:cNvGraphicFramePr>
            <a:graphicFrameLocks noGrp="1"/>
          </p:cNvGraphicFramePr>
          <p:nvPr>
            <p:extLst>
              <p:ext uri="{D42A27DB-BD31-4B8C-83A1-F6EECF244321}">
                <p14:modId xmlns:p14="http://schemas.microsoft.com/office/powerpoint/2010/main" val="4291582055"/>
              </p:ext>
            </p:extLst>
          </p:nvPr>
        </p:nvGraphicFramePr>
        <p:xfrm>
          <a:off x="623392" y="1536258"/>
          <a:ext cx="5218412" cy="3004470"/>
        </p:xfrm>
        <a:graphic>
          <a:graphicData uri="http://schemas.openxmlformats.org/drawingml/2006/table">
            <a:tbl>
              <a:tblPr firstRow="1" firstCol="1" bandRow="1">
                <a:tableStyleId>{21E4AEA4-8DFA-4A89-87EB-49C32662AFE0}</a:tableStyleId>
              </a:tblPr>
              <a:tblGrid>
                <a:gridCol w="1690988">
                  <a:extLst>
                    <a:ext uri="{9D8B030D-6E8A-4147-A177-3AD203B41FA5}">
                      <a16:colId xmlns:a16="http://schemas.microsoft.com/office/drawing/2014/main" val="20000"/>
                    </a:ext>
                  </a:extLst>
                </a:gridCol>
                <a:gridCol w="1962965">
                  <a:extLst>
                    <a:ext uri="{9D8B030D-6E8A-4147-A177-3AD203B41FA5}">
                      <a16:colId xmlns:a16="http://schemas.microsoft.com/office/drawing/2014/main" val="20001"/>
                    </a:ext>
                  </a:extLst>
                </a:gridCol>
                <a:gridCol w="1564459">
                  <a:extLst>
                    <a:ext uri="{9D8B030D-6E8A-4147-A177-3AD203B41FA5}">
                      <a16:colId xmlns:a16="http://schemas.microsoft.com/office/drawing/2014/main" val="20002"/>
                    </a:ext>
                  </a:extLst>
                </a:gridCol>
              </a:tblGrid>
              <a:tr h="429210">
                <a:tc>
                  <a:txBody>
                    <a:bodyPr/>
                    <a:lstStyle/>
                    <a:p>
                      <a:pPr indent="144145" algn="l">
                        <a:lnSpc>
                          <a:spcPct val="150000"/>
                        </a:lnSpc>
                        <a:spcAft>
                          <a:spcPts val="0"/>
                        </a:spcAft>
                      </a:pPr>
                      <a:r>
                        <a:rPr lang="es-EC" sz="1100" dirty="0">
                          <a:solidFill>
                            <a:sysClr val="windowText" lastClr="000000"/>
                          </a:solidFill>
                          <a:effectLst/>
                        </a:rPr>
                        <a:t>Actividades</a:t>
                      </a:r>
                      <a:endParaRPr lang="es-ES" sz="12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Aft>
                          <a:spcPts val="0"/>
                        </a:spcAft>
                      </a:pPr>
                      <a:r>
                        <a:rPr lang="es-EC" sz="1100">
                          <a:solidFill>
                            <a:sysClr val="windowText" lastClr="000000"/>
                          </a:solidFill>
                          <a:effectLst/>
                        </a:rPr>
                        <a:t>Frecuencia</a:t>
                      </a:r>
                      <a:endParaRPr lang="es-ES" sz="12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Aft>
                          <a:spcPts val="0"/>
                        </a:spcAft>
                      </a:pPr>
                      <a:r>
                        <a:rPr lang="es-EC" sz="1100">
                          <a:solidFill>
                            <a:sysClr val="windowText" lastClr="000000"/>
                          </a:solidFill>
                          <a:effectLst/>
                        </a:rPr>
                        <a:t>Porcentaje</a:t>
                      </a:r>
                      <a:endParaRPr lang="es-ES" sz="12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29210">
                <a:tc>
                  <a:txBody>
                    <a:bodyPr/>
                    <a:lstStyle/>
                    <a:p>
                      <a:pPr indent="144145" algn="l">
                        <a:lnSpc>
                          <a:spcPct val="150000"/>
                        </a:lnSpc>
                        <a:spcAft>
                          <a:spcPts val="0"/>
                        </a:spcAft>
                      </a:pPr>
                      <a:r>
                        <a:rPr lang="es-EC" sz="1100">
                          <a:solidFill>
                            <a:sysClr val="windowText" lastClr="000000"/>
                          </a:solidFill>
                          <a:effectLst/>
                        </a:rPr>
                        <a:t>Agricultura</a:t>
                      </a:r>
                      <a:endParaRPr lang="es-ES" sz="12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100">
                          <a:solidFill>
                            <a:sysClr val="windowText" lastClr="000000"/>
                          </a:solidFill>
                          <a:effectLst/>
                        </a:rPr>
                        <a:t>71</a:t>
                      </a:r>
                      <a:endParaRPr lang="es-ES" sz="12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100">
                          <a:solidFill>
                            <a:sysClr val="windowText" lastClr="000000"/>
                          </a:solidFill>
                          <a:effectLst/>
                        </a:rPr>
                        <a:t>25,18%</a:t>
                      </a:r>
                      <a:endParaRPr lang="es-ES" sz="12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29210">
                <a:tc>
                  <a:txBody>
                    <a:bodyPr/>
                    <a:lstStyle/>
                    <a:p>
                      <a:pPr indent="144145" algn="l">
                        <a:lnSpc>
                          <a:spcPct val="150000"/>
                        </a:lnSpc>
                        <a:spcAft>
                          <a:spcPts val="0"/>
                        </a:spcAft>
                      </a:pPr>
                      <a:r>
                        <a:rPr lang="es-EC" sz="1100">
                          <a:solidFill>
                            <a:sysClr val="windowText" lastClr="000000"/>
                          </a:solidFill>
                          <a:effectLst/>
                        </a:rPr>
                        <a:t>Comercio</a:t>
                      </a:r>
                      <a:endParaRPr lang="es-ES" sz="12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100">
                          <a:solidFill>
                            <a:sysClr val="windowText" lastClr="000000"/>
                          </a:solidFill>
                          <a:effectLst/>
                        </a:rPr>
                        <a:t>65</a:t>
                      </a:r>
                      <a:endParaRPr lang="es-ES" sz="12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100">
                          <a:solidFill>
                            <a:sysClr val="windowText" lastClr="000000"/>
                          </a:solidFill>
                          <a:effectLst/>
                        </a:rPr>
                        <a:t>23,05%</a:t>
                      </a:r>
                      <a:endParaRPr lang="es-ES" sz="12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29210">
                <a:tc>
                  <a:txBody>
                    <a:bodyPr/>
                    <a:lstStyle/>
                    <a:p>
                      <a:pPr indent="144145" algn="l">
                        <a:lnSpc>
                          <a:spcPct val="150000"/>
                        </a:lnSpc>
                        <a:spcAft>
                          <a:spcPts val="0"/>
                        </a:spcAft>
                      </a:pPr>
                      <a:r>
                        <a:rPr lang="es-EC" sz="1100">
                          <a:solidFill>
                            <a:sysClr val="windowText" lastClr="000000"/>
                          </a:solidFill>
                          <a:effectLst/>
                        </a:rPr>
                        <a:t>Ganadería</a:t>
                      </a:r>
                      <a:endParaRPr lang="es-ES" sz="12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100">
                          <a:solidFill>
                            <a:sysClr val="windowText" lastClr="000000"/>
                          </a:solidFill>
                          <a:effectLst/>
                        </a:rPr>
                        <a:t>78</a:t>
                      </a:r>
                      <a:endParaRPr lang="es-ES" sz="12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100">
                          <a:solidFill>
                            <a:sysClr val="windowText" lastClr="000000"/>
                          </a:solidFill>
                          <a:effectLst/>
                        </a:rPr>
                        <a:t>27,66%</a:t>
                      </a:r>
                      <a:endParaRPr lang="es-ES" sz="12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29210">
                <a:tc>
                  <a:txBody>
                    <a:bodyPr/>
                    <a:lstStyle/>
                    <a:p>
                      <a:pPr indent="144145" algn="l">
                        <a:lnSpc>
                          <a:spcPct val="150000"/>
                        </a:lnSpc>
                        <a:spcAft>
                          <a:spcPts val="0"/>
                        </a:spcAft>
                      </a:pPr>
                      <a:r>
                        <a:rPr lang="es-EC" sz="1100">
                          <a:solidFill>
                            <a:sysClr val="windowText" lastClr="000000"/>
                          </a:solidFill>
                          <a:effectLst/>
                        </a:rPr>
                        <a:t>Producción</a:t>
                      </a:r>
                      <a:endParaRPr lang="es-ES" sz="12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100">
                          <a:solidFill>
                            <a:sysClr val="windowText" lastClr="000000"/>
                          </a:solidFill>
                          <a:effectLst/>
                        </a:rPr>
                        <a:t>42</a:t>
                      </a:r>
                      <a:endParaRPr lang="es-ES" sz="12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100">
                          <a:solidFill>
                            <a:sysClr val="windowText" lastClr="000000"/>
                          </a:solidFill>
                          <a:effectLst/>
                        </a:rPr>
                        <a:t>14,89%</a:t>
                      </a:r>
                      <a:endParaRPr lang="es-ES" sz="12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29210">
                <a:tc>
                  <a:txBody>
                    <a:bodyPr/>
                    <a:lstStyle/>
                    <a:p>
                      <a:pPr indent="144145" algn="l">
                        <a:lnSpc>
                          <a:spcPct val="150000"/>
                        </a:lnSpc>
                        <a:spcAft>
                          <a:spcPts val="0"/>
                        </a:spcAft>
                      </a:pPr>
                      <a:r>
                        <a:rPr lang="es-EC" sz="1100">
                          <a:solidFill>
                            <a:sysClr val="windowText" lastClr="000000"/>
                          </a:solidFill>
                          <a:effectLst/>
                        </a:rPr>
                        <a:t>Servicios</a:t>
                      </a:r>
                      <a:endParaRPr lang="es-ES" sz="12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100">
                          <a:solidFill>
                            <a:sysClr val="windowText" lastClr="000000"/>
                          </a:solidFill>
                          <a:effectLst/>
                        </a:rPr>
                        <a:t>26</a:t>
                      </a:r>
                      <a:endParaRPr lang="es-ES" sz="12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100">
                          <a:solidFill>
                            <a:sysClr val="windowText" lastClr="000000"/>
                          </a:solidFill>
                          <a:effectLst/>
                        </a:rPr>
                        <a:t>9,22%</a:t>
                      </a:r>
                      <a:endParaRPr lang="es-ES" sz="12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29210">
                <a:tc>
                  <a:txBody>
                    <a:bodyPr/>
                    <a:lstStyle/>
                    <a:p>
                      <a:pPr indent="144145" algn="l">
                        <a:lnSpc>
                          <a:spcPct val="150000"/>
                        </a:lnSpc>
                        <a:spcAft>
                          <a:spcPts val="0"/>
                        </a:spcAft>
                      </a:pPr>
                      <a:r>
                        <a:rPr lang="es-EC" sz="1100">
                          <a:solidFill>
                            <a:sysClr val="windowText" lastClr="000000"/>
                          </a:solidFill>
                          <a:effectLst/>
                        </a:rPr>
                        <a:t>Total</a:t>
                      </a:r>
                      <a:endParaRPr lang="es-ES" sz="12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100">
                          <a:solidFill>
                            <a:sysClr val="windowText" lastClr="000000"/>
                          </a:solidFill>
                          <a:effectLst/>
                        </a:rPr>
                        <a:t>282</a:t>
                      </a:r>
                      <a:endParaRPr lang="es-ES" sz="12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r">
                        <a:lnSpc>
                          <a:spcPct val="150000"/>
                        </a:lnSpc>
                        <a:spcAft>
                          <a:spcPts val="0"/>
                        </a:spcAft>
                      </a:pPr>
                      <a:r>
                        <a:rPr lang="es-EC" sz="1100" dirty="0">
                          <a:solidFill>
                            <a:sysClr val="windowText" lastClr="000000"/>
                          </a:solidFill>
                          <a:effectLst/>
                        </a:rPr>
                        <a:t>100%</a:t>
                      </a:r>
                      <a:endParaRPr lang="es-ES" sz="12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5" name="Rectángulo 4"/>
          <p:cNvSpPr/>
          <p:nvPr/>
        </p:nvSpPr>
        <p:spPr>
          <a:xfrm>
            <a:off x="623392" y="1052736"/>
            <a:ext cx="4032448"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Tabla 23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Principales actividades que acceden al microcrédito</a:t>
            </a:r>
          </a:p>
        </p:txBody>
      </p:sp>
      <p:graphicFrame>
        <p:nvGraphicFramePr>
          <p:cNvPr id="6" name="Gráfico 5"/>
          <p:cNvGraphicFramePr/>
          <p:nvPr>
            <p:extLst/>
          </p:nvPr>
        </p:nvGraphicFramePr>
        <p:xfrm>
          <a:off x="6245522" y="1401991"/>
          <a:ext cx="5328022" cy="3138735"/>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ángulo 7">
            <a:extLst>
              <a:ext uri="{FF2B5EF4-FFF2-40B4-BE49-F238E27FC236}">
                <a16:creationId xmlns:a16="http://schemas.microsoft.com/office/drawing/2014/main" id="{4A331AE5-E967-4CC7-87B9-F0C6E2B64C73}"/>
              </a:ext>
            </a:extLst>
          </p:cNvPr>
          <p:cNvSpPr/>
          <p:nvPr/>
        </p:nvSpPr>
        <p:spPr>
          <a:xfrm>
            <a:off x="6168008" y="4546937"/>
            <a:ext cx="5079332"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Figura 45 </a:t>
            </a:r>
            <a:r>
              <a:rPr kumimoji="0" lang="es-ES"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Principales actividades que acceden al microcrédito</a:t>
            </a:r>
            <a:endParaRPr kumimoji="0" lang="es-EC"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ángulo: esquinas diagonales redondeadas 9">
            <a:extLst>
              <a:ext uri="{FF2B5EF4-FFF2-40B4-BE49-F238E27FC236}">
                <a16:creationId xmlns:a16="http://schemas.microsoft.com/office/drawing/2014/main" id="{BD0EEBD4-120E-4A7A-9B90-2E14D8FB5173}"/>
              </a:ext>
            </a:extLst>
          </p:cNvPr>
          <p:cNvSpPr/>
          <p:nvPr/>
        </p:nvSpPr>
        <p:spPr>
          <a:xfrm>
            <a:off x="1252378" y="5305389"/>
            <a:ext cx="9471220" cy="1267212"/>
          </a:xfrm>
          <a:prstGeom prst="snip2DiagRect">
            <a:avLst/>
          </a:prstGeom>
          <a:solidFill>
            <a:schemeClr val="accent4">
              <a:lumMod val="20000"/>
              <a:lumOff val="80000"/>
            </a:schemeClr>
          </a:solidFill>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La ganadería es la actividad principal realizada por los microempresarios que accedieron al crédito con un 28%; seguido por la agricultura con el 25% y el comercio con el 23%. Además, la actividad de producción o industria manufacturera comprende el 15% y en último lugar se encuentra la actividad de servicios con el 9%. </a:t>
            </a:r>
          </a:p>
        </p:txBody>
      </p:sp>
    </p:spTree>
    <p:extLst>
      <p:ext uri="{BB962C8B-B14F-4D97-AF65-F5344CB8AC3E}">
        <p14:creationId xmlns:p14="http://schemas.microsoft.com/office/powerpoint/2010/main" val="34950883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2"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548FF75-05BF-4037-A3A4-947AA69143C1}"/>
              </a:ext>
            </a:extLst>
          </p:cNvPr>
          <p:cNvSpPr txBox="1"/>
          <p:nvPr/>
        </p:nvSpPr>
        <p:spPr>
          <a:xfrm>
            <a:off x="1991544" y="260648"/>
            <a:ext cx="7992888"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a:ln>
                  <a:noFill/>
                </a:ln>
                <a:solidFill>
                  <a:prstClr val="black"/>
                </a:solidFill>
                <a:effectLst/>
                <a:uLnTx/>
                <a:uFillTx/>
                <a:latin typeface="Broadway"/>
                <a:ea typeface="+mn-ea"/>
                <a:cs typeface="+mn-cs"/>
              </a:rPr>
              <a:t>DESTINO DEL MICROCRÉDITO</a:t>
            </a:r>
            <a:endParaRPr kumimoji="0" lang="es-419" sz="2000" b="0" i="0" u="none" strike="noStrike" kern="1200" cap="none" spc="0" normalizeH="0" baseline="0" noProof="0" dirty="0">
              <a:ln>
                <a:noFill/>
              </a:ln>
              <a:solidFill>
                <a:prstClr val="black"/>
              </a:solidFill>
              <a:effectLst/>
              <a:uLnTx/>
              <a:uFillTx/>
              <a:latin typeface="Broadway"/>
              <a:ea typeface="+mn-ea"/>
              <a:cs typeface="+mn-cs"/>
            </a:endParaRPr>
          </a:p>
        </p:txBody>
      </p:sp>
      <p:graphicFrame>
        <p:nvGraphicFramePr>
          <p:cNvPr id="4" name="Tabla 3"/>
          <p:cNvGraphicFramePr>
            <a:graphicFrameLocks noGrp="1"/>
          </p:cNvGraphicFramePr>
          <p:nvPr>
            <p:extLst>
              <p:ext uri="{D42A27DB-BD31-4B8C-83A1-F6EECF244321}">
                <p14:modId xmlns:p14="http://schemas.microsoft.com/office/powerpoint/2010/main" val="1507446650"/>
              </p:ext>
            </p:extLst>
          </p:nvPr>
        </p:nvGraphicFramePr>
        <p:xfrm>
          <a:off x="623392" y="1514401"/>
          <a:ext cx="5472607" cy="3066729"/>
        </p:xfrm>
        <a:graphic>
          <a:graphicData uri="http://schemas.openxmlformats.org/drawingml/2006/table">
            <a:tbl>
              <a:tblPr firstRow="1" firstCol="1" bandRow="1">
                <a:tableStyleId>{5C22544A-7EE6-4342-B048-85BDC9FD1C3A}</a:tableStyleId>
              </a:tblPr>
              <a:tblGrid>
                <a:gridCol w="2808312">
                  <a:extLst>
                    <a:ext uri="{9D8B030D-6E8A-4147-A177-3AD203B41FA5}">
                      <a16:colId xmlns:a16="http://schemas.microsoft.com/office/drawing/2014/main" val="20000"/>
                    </a:ext>
                  </a:extLst>
                </a:gridCol>
                <a:gridCol w="1293402">
                  <a:extLst>
                    <a:ext uri="{9D8B030D-6E8A-4147-A177-3AD203B41FA5}">
                      <a16:colId xmlns:a16="http://schemas.microsoft.com/office/drawing/2014/main" val="20001"/>
                    </a:ext>
                  </a:extLst>
                </a:gridCol>
                <a:gridCol w="1370893">
                  <a:extLst>
                    <a:ext uri="{9D8B030D-6E8A-4147-A177-3AD203B41FA5}">
                      <a16:colId xmlns:a16="http://schemas.microsoft.com/office/drawing/2014/main" val="20002"/>
                    </a:ext>
                  </a:extLst>
                </a:gridCol>
              </a:tblGrid>
              <a:tr h="376825">
                <a:tc>
                  <a:txBody>
                    <a:bodyPr/>
                    <a:lstStyle/>
                    <a:p>
                      <a:pPr indent="144145" algn="l">
                        <a:lnSpc>
                          <a:spcPct val="150000"/>
                        </a:lnSpc>
                        <a:spcAft>
                          <a:spcPts val="0"/>
                        </a:spcAft>
                      </a:pPr>
                      <a:r>
                        <a:rPr lang="es-EC" sz="1200" dirty="0">
                          <a:solidFill>
                            <a:schemeClr val="tx1"/>
                          </a:solidFill>
                          <a:effectLst/>
                        </a:rPr>
                        <a:t>Destino del microcrédito</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200" dirty="0">
                          <a:solidFill>
                            <a:schemeClr val="tx1"/>
                          </a:solidFill>
                          <a:effectLst/>
                        </a:rPr>
                        <a:t>Frecuencia</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200">
                          <a:solidFill>
                            <a:schemeClr val="tx1"/>
                          </a:solidFill>
                          <a:effectLst/>
                        </a:rPr>
                        <a:t>Porcentaje</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76825">
                <a:tc>
                  <a:txBody>
                    <a:bodyPr/>
                    <a:lstStyle/>
                    <a:p>
                      <a:pPr indent="144145" algn="l">
                        <a:lnSpc>
                          <a:spcPct val="150000"/>
                        </a:lnSpc>
                        <a:spcAft>
                          <a:spcPts val="0"/>
                        </a:spcAft>
                      </a:pPr>
                      <a:r>
                        <a:rPr lang="es-EC" sz="1200" dirty="0">
                          <a:solidFill>
                            <a:schemeClr val="tx1"/>
                          </a:solidFill>
                          <a:effectLst/>
                        </a:rPr>
                        <a:t>Capital de trabajo</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dirty="0">
                          <a:solidFill>
                            <a:schemeClr val="tx1"/>
                          </a:solidFill>
                          <a:effectLst/>
                        </a:rPr>
                        <a:t>95</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a:solidFill>
                            <a:schemeClr val="tx1"/>
                          </a:solidFill>
                          <a:effectLst/>
                        </a:rPr>
                        <a:t>50,0</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805779">
                <a:tc>
                  <a:txBody>
                    <a:bodyPr/>
                    <a:lstStyle/>
                    <a:p>
                      <a:pPr indent="144145" algn="l">
                        <a:lnSpc>
                          <a:spcPct val="150000"/>
                        </a:lnSpc>
                        <a:spcAft>
                          <a:spcPts val="0"/>
                        </a:spcAft>
                      </a:pPr>
                      <a:r>
                        <a:rPr lang="es-EC" sz="1200" dirty="0">
                          <a:solidFill>
                            <a:schemeClr val="tx1"/>
                          </a:solidFill>
                          <a:effectLst/>
                        </a:rPr>
                        <a:t>Capital de trabajo, Compra de activos fijos</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dirty="0">
                          <a:solidFill>
                            <a:schemeClr val="tx1"/>
                          </a:solidFill>
                          <a:effectLst/>
                        </a:rPr>
                        <a:t>33</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dirty="0">
                          <a:solidFill>
                            <a:schemeClr val="tx1"/>
                          </a:solidFill>
                          <a:effectLst/>
                        </a:rPr>
                        <a:t>17,4</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76825">
                <a:tc>
                  <a:txBody>
                    <a:bodyPr/>
                    <a:lstStyle/>
                    <a:p>
                      <a:pPr indent="144145" algn="l">
                        <a:lnSpc>
                          <a:spcPct val="150000"/>
                        </a:lnSpc>
                        <a:spcAft>
                          <a:spcPts val="0"/>
                        </a:spcAft>
                      </a:pPr>
                      <a:r>
                        <a:rPr lang="es-EC" sz="1200" dirty="0">
                          <a:solidFill>
                            <a:schemeClr val="tx1"/>
                          </a:solidFill>
                          <a:effectLst/>
                        </a:rPr>
                        <a:t>Compra de activos fijos</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a:solidFill>
                            <a:schemeClr val="tx1"/>
                          </a:solidFill>
                          <a:effectLst/>
                        </a:rPr>
                        <a:t>41</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a:solidFill>
                            <a:schemeClr val="tx1"/>
                          </a:solidFill>
                          <a:effectLst/>
                        </a:rPr>
                        <a:t>21,6</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76825">
                <a:tc>
                  <a:txBody>
                    <a:bodyPr/>
                    <a:lstStyle/>
                    <a:p>
                      <a:pPr indent="144145" algn="l">
                        <a:lnSpc>
                          <a:spcPct val="150000"/>
                        </a:lnSpc>
                        <a:spcAft>
                          <a:spcPts val="0"/>
                        </a:spcAft>
                      </a:pPr>
                      <a:r>
                        <a:rPr lang="es-EC" sz="1200" dirty="0">
                          <a:solidFill>
                            <a:schemeClr val="tx1"/>
                          </a:solidFill>
                          <a:effectLst/>
                        </a:rPr>
                        <a:t>Otros / Arreglo de vivienda</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a:solidFill>
                            <a:schemeClr val="tx1"/>
                          </a:solidFill>
                          <a:effectLst/>
                        </a:rPr>
                        <a:t>10</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a:solidFill>
                            <a:schemeClr val="tx1"/>
                          </a:solidFill>
                          <a:effectLst/>
                        </a:rPr>
                        <a:t>5,3</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76825">
                <a:tc>
                  <a:txBody>
                    <a:bodyPr/>
                    <a:lstStyle/>
                    <a:p>
                      <a:pPr indent="144145" algn="l">
                        <a:lnSpc>
                          <a:spcPct val="150000"/>
                        </a:lnSpc>
                        <a:spcAft>
                          <a:spcPts val="0"/>
                        </a:spcAft>
                      </a:pPr>
                      <a:r>
                        <a:rPr lang="es-EC" sz="1200" dirty="0">
                          <a:solidFill>
                            <a:schemeClr val="tx1"/>
                          </a:solidFill>
                          <a:effectLst/>
                        </a:rPr>
                        <a:t>Otros / Pago de deuda</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a:solidFill>
                            <a:schemeClr val="tx1"/>
                          </a:solidFill>
                          <a:effectLst/>
                        </a:rPr>
                        <a:t>11</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a:solidFill>
                            <a:schemeClr val="tx1"/>
                          </a:solidFill>
                          <a:effectLst/>
                        </a:rPr>
                        <a:t>5,8</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76825">
                <a:tc>
                  <a:txBody>
                    <a:bodyPr/>
                    <a:lstStyle/>
                    <a:p>
                      <a:pPr indent="144145" algn="l">
                        <a:lnSpc>
                          <a:spcPct val="150000"/>
                        </a:lnSpc>
                        <a:spcAft>
                          <a:spcPts val="0"/>
                        </a:spcAft>
                      </a:pPr>
                      <a:r>
                        <a:rPr lang="es-EC" sz="1200" dirty="0">
                          <a:solidFill>
                            <a:schemeClr val="tx1"/>
                          </a:solidFill>
                          <a:effectLst/>
                        </a:rPr>
                        <a:t>Total</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dirty="0">
                          <a:solidFill>
                            <a:schemeClr val="tx1"/>
                          </a:solidFill>
                          <a:effectLst/>
                        </a:rPr>
                        <a:t>190</a:t>
                      </a:r>
                      <a:endParaRPr lang="es-ES"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dirty="0">
                          <a:solidFill>
                            <a:schemeClr val="tx1"/>
                          </a:solidFill>
                          <a:effectLst/>
                        </a:rPr>
                        <a:t>100,0</a:t>
                      </a:r>
                      <a:endParaRPr lang="es-ES"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
        <p:nvSpPr>
          <p:cNvPr id="5" name="Rectángulo 4"/>
          <p:cNvSpPr/>
          <p:nvPr/>
        </p:nvSpPr>
        <p:spPr>
          <a:xfrm>
            <a:off x="551384" y="1052736"/>
            <a:ext cx="4032448"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Tabla 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Destino del microcrédito</a:t>
            </a:r>
          </a:p>
        </p:txBody>
      </p:sp>
      <p:graphicFrame>
        <p:nvGraphicFramePr>
          <p:cNvPr id="6" name="Gráfico 5"/>
          <p:cNvGraphicFramePr/>
          <p:nvPr>
            <p:extLst>
              <p:ext uri="{D42A27DB-BD31-4B8C-83A1-F6EECF244321}">
                <p14:modId xmlns:p14="http://schemas.microsoft.com/office/powerpoint/2010/main" val="1402778566"/>
              </p:ext>
            </p:extLst>
          </p:nvPr>
        </p:nvGraphicFramePr>
        <p:xfrm>
          <a:off x="6456040" y="1052736"/>
          <a:ext cx="5616624" cy="3528392"/>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ángulo 6">
            <a:extLst>
              <a:ext uri="{FF2B5EF4-FFF2-40B4-BE49-F238E27FC236}">
                <a16:creationId xmlns:a16="http://schemas.microsoft.com/office/drawing/2014/main" id="{4A331AE5-E967-4CC7-87B9-F0C6E2B64C73}"/>
              </a:ext>
            </a:extLst>
          </p:cNvPr>
          <p:cNvSpPr/>
          <p:nvPr/>
        </p:nvSpPr>
        <p:spPr>
          <a:xfrm>
            <a:off x="6456040" y="4581128"/>
            <a:ext cx="5079332"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Figura 46 </a:t>
            </a:r>
            <a:r>
              <a:rPr kumimoji="0" lang="es-ES"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Destino del microcrédito</a:t>
            </a:r>
            <a:endParaRPr kumimoji="0" lang="es-EC"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ángulo: esquinas diagonales redondeadas 9">
            <a:extLst>
              <a:ext uri="{FF2B5EF4-FFF2-40B4-BE49-F238E27FC236}">
                <a16:creationId xmlns:a16="http://schemas.microsoft.com/office/drawing/2014/main" id="{BD0EEBD4-120E-4A7A-9B90-2E14D8FB5173}"/>
              </a:ext>
            </a:extLst>
          </p:cNvPr>
          <p:cNvSpPr/>
          <p:nvPr/>
        </p:nvSpPr>
        <p:spPr>
          <a:xfrm>
            <a:off x="566701" y="5187790"/>
            <a:ext cx="10968671" cy="1410980"/>
          </a:xfrm>
          <a:prstGeom prst="bevel">
            <a:avLst/>
          </a:prstGeom>
          <a:solidFill>
            <a:srgbClr val="FBE457"/>
          </a:solidFill>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El 50% de los microempresarios que accedieron al financiamiento destinan el mismo, para capital de trabajo; seguido por el 22% que destina para la compra de activos fijos; y un 17% que destina tanto para el capital de trabajo como para la compra de activos. Así como también el 11% de las personas consigna el microcrédito para otros destinos no productivos como el pago de deuda y el arreglo de vivienda. </a:t>
            </a:r>
            <a:endParaRPr kumimoji="0" lang="es-419" sz="1400" b="0" i="0" u="none" strike="noStrike" kern="1200" cap="none" spc="0" normalizeH="0" baseline="0" noProof="0" dirty="0">
              <a:ln>
                <a:noFill/>
              </a:ln>
              <a:solidFill>
                <a:prstClr val="black"/>
              </a:solidFill>
              <a:effectLst/>
              <a:uLnTx/>
              <a:uFillTx/>
              <a:latin typeface="Century Schoolbook"/>
              <a:ea typeface="+mn-ea"/>
              <a:cs typeface="+mn-cs"/>
            </a:endParaRPr>
          </a:p>
        </p:txBody>
      </p:sp>
    </p:spTree>
    <p:extLst>
      <p:ext uri="{BB962C8B-B14F-4D97-AF65-F5344CB8AC3E}">
        <p14:creationId xmlns:p14="http://schemas.microsoft.com/office/powerpoint/2010/main" val="18605161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2"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423592" y="44624"/>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548FF75-05BF-4037-A3A4-947AA69143C1}"/>
              </a:ext>
            </a:extLst>
          </p:cNvPr>
          <p:cNvSpPr txBox="1"/>
          <p:nvPr/>
        </p:nvSpPr>
        <p:spPr>
          <a:xfrm>
            <a:off x="1991544" y="260648"/>
            <a:ext cx="799288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Broadway"/>
                <a:ea typeface="+mn-ea"/>
                <a:cs typeface="+mn-cs"/>
              </a:rPr>
              <a:t>SEGUIMIENTO AL DESTINO DEL DINERO POR PARTE DE LAS INSTITUCIONES FINANCIERAS</a:t>
            </a:r>
            <a:endParaRPr kumimoji="0" lang="es-419" sz="2000" b="0" i="0" u="none" strike="noStrike" kern="1200" cap="none" spc="0" normalizeH="0" baseline="0" noProof="0" dirty="0">
              <a:ln>
                <a:noFill/>
              </a:ln>
              <a:solidFill>
                <a:prstClr val="black"/>
              </a:solidFill>
              <a:effectLst/>
              <a:uLnTx/>
              <a:uFillTx/>
              <a:latin typeface="Broadway"/>
              <a:ea typeface="+mn-ea"/>
              <a:cs typeface="+mn-cs"/>
            </a:endParaRPr>
          </a:p>
        </p:txBody>
      </p:sp>
      <p:graphicFrame>
        <p:nvGraphicFramePr>
          <p:cNvPr id="4" name="Tabla 3"/>
          <p:cNvGraphicFramePr>
            <a:graphicFrameLocks noGrp="1"/>
          </p:cNvGraphicFramePr>
          <p:nvPr>
            <p:extLst>
              <p:ext uri="{D42A27DB-BD31-4B8C-83A1-F6EECF244321}">
                <p14:modId xmlns:p14="http://schemas.microsoft.com/office/powerpoint/2010/main" val="585809264"/>
              </p:ext>
            </p:extLst>
          </p:nvPr>
        </p:nvGraphicFramePr>
        <p:xfrm>
          <a:off x="623392" y="1728192"/>
          <a:ext cx="5256585" cy="1268760"/>
        </p:xfrm>
        <a:graphic>
          <a:graphicData uri="http://schemas.openxmlformats.org/drawingml/2006/table">
            <a:tbl>
              <a:tblPr firstRow="1" firstCol="1" bandRow="1">
                <a:tableStyleId>{93296810-A885-4BE3-A3E7-6D5BEEA58F35}</a:tableStyleId>
              </a:tblPr>
              <a:tblGrid>
                <a:gridCol w="1752195">
                  <a:extLst>
                    <a:ext uri="{9D8B030D-6E8A-4147-A177-3AD203B41FA5}">
                      <a16:colId xmlns:a16="http://schemas.microsoft.com/office/drawing/2014/main" val="20000"/>
                    </a:ext>
                  </a:extLst>
                </a:gridCol>
                <a:gridCol w="1752195">
                  <a:extLst>
                    <a:ext uri="{9D8B030D-6E8A-4147-A177-3AD203B41FA5}">
                      <a16:colId xmlns:a16="http://schemas.microsoft.com/office/drawing/2014/main" val="20001"/>
                    </a:ext>
                  </a:extLst>
                </a:gridCol>
                <a:gridCol w="1752195">
                  <a:extLst>
                    <a:ext uri="{9D8B030D-6E8A-4147-A177-3AD203B41FA5}">
                      <a16:colId xmlns:a16="http://schemas.microsoft.com/office/drawing/2014/main" val="20002"/>
                    </a:ext>
                  </a:extLst>
                </a:gridCol>
              </a:tblGrid>
              <a:tr h="293815">
                <a:tc>
                  <a:txBody>
                    <a:bodyPr/>
                    <a:lstStyle/>
                    <a:p>
                      <a:pPr algn="ctr"/>
                      <a:endParaRPr lang="es-ES" sz="1200" kern="120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200">
                          <a:solidFill>
                            <a:schemeClr val="tx1"/>
                          </a:solidFill>
                          <a:effectLst/>
                        </a:rPr>
                        <a:t>Frecuencia</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200">
                          <a:solidFill>
                            <a:schemeClr val="tx1"/>
                          </a:solidFill>
                          <a:effectLst/>
                        </a:rPr>
                        <a:t>Porcentaje %</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40565">
                <a:tc>
                  <a:txBody>
                    <a:bodyPr/>
                    <a:lstStyle/>
                    <a:p>
                      <a:pPr indent="144145" algn="l">
                        <a:lnSpc>
                          <a:spcPct val="150000"/>
                        </a:lnSpc>
                        <a:spcAft>
                          <a:spcPts val="0"/>
                        </a:spcAft>
                      </a:pPr>
                      <a:r>
                        <a:rPr lang="es-EC" sz="1200" dirty="0">
                          <a:solidFill>
                            <a:schemeClr val="tx1"/>
                          </a:solidFill>
                          <a:effectLst/>
                        </a:rPr>
                        <a:t>Sí</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dirty="0">
                          <a:solidFill>
                            <a:schemeClr val="tx1"/>
                          </a:solidFill>
                          <a:effectLst/>
                        </a:rPr>
                        <a:t>6</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dirty="0">
                          <a:solidFill>
                            <a:schemeClr val="tx1"/>
                          </a:solidFill>
                          <a:effectLst/>
                        </a:rPr>
                        <a:t>60,0</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93815">
                <a:tc>
                  <a:txBody>
                    <a:bodyPr/>
                    <a:lstStyle/>
                    <a:p>
                      <a:pPr indent="144145" algn="l">
                        <a:lnSpc>
                          <a:spcPct val="150000"/>
                        </a:lnSpc>
                        <a:spcAft>
                          <a:spcPts val="0"/>
                        </a:spcAft>
                      </a:pPr>
                      <a:r>
                        <a:rPr lang="es-EC" sz="1200" dirty="0">
                          <a:solidFill>
                            <a:schemeClr val="tx1"/>
                          </a:solidFill>
                          <a:effectLst/>
                        </a:rPr>
                        <a:t>No</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a:solidFill>
                            <a:schemeClr val="tx1"/>
                          </a:solidFill>
                          <a:effectLst/>
                        </a:rPr>
                        <a:t>4</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a:solidFill>
                            <a:schemeClr val="tx1"/>
                          </a:solidFill>
                          <a:effectLst/>
                        </a:rPr>
                        <a:t>40,0</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40565">
                <a:tc>
                  <a:txBody>
                    <a:bodyPr/>
                    <a:lstStyle/>
                    <a:p>
                      <a:pPr indent="144145" algn="l">
                        <a:lnSpc>
                          <a:spcPct val="150000"/>
                        </a:lnSpc>
                        <a:spcAft>
                          <a:spcPts val="0"/>
                        </a:spcAft>
                      </a:pPr>
                      <a:r>
                        <a:rPr lang="es-EC" sz="1200">
                          <a:solidFill>
                            <a:schemeClr val="tx1"/>
                          </a:solidFill>
                          <a:effectLst/>
                        </a:rPr>
                        <a:t>Total</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a:solidFill>
                            <a:schemeClr val="tx1"/>
                          </a:solidFill>
                          <a:effectLst/>
                        </a:rPr>
                        <a:t>10</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dirty="0">
                          <a:solidFill>
                            <a:schemeClr val="tx1"/>
                          </a:solidFill>
                          <a:effectLst/>
                        </a:rPr>
                        <a:t>100,0</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5" name="Rectángulo 4"/>
          <p:cNvSpPr/>
          <p:nvPr/>
        </p:nvSpPr>
        <p:spPr>
          <a:xfrm>
            <a:off x="551384" y="1239143"/>
            <a:ext cx="4032448"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Tabla 25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Seguimiento al destino del dinero por parte de la institución</a:t>
            </a:r>
          </a:p>
        </p:txBody>
      </p:sp>
      <p:graphicFrame>
        <p:nvGraphicFramePr>
          <p:cNvPr id="6" name="Gráfico 5"/>
          <p:cNvGraphicFramePr/>
          <p:nvPr>
            <p:extLst>
              <p:ext uri="{D42A27DB-BD31-4B8C-83A1-F6EECF244321}">
                <p14:modId xmlns:p14="http://schemas.microsoft.com/office/powerpoint/2010/main" val="3027391635"/>
              </p:ext>
            </p:extLst>
          </p:nvPr>
        </p:nvGraphicFramePr>
        <p:xfrm>
          <a:off x="6312025" y="2204864"/>
          <a:ext cx="5544616" cy="324036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ángulo 6">
            <a:extLst>
              <a:ext uri="{FF2B5EF4-FFF2-40B4-BE49-F238E27FC236}">
                <a16:creationId xmlns:a16="http://schemas.microsoft.com/office/drawing/2014/main" id="{4A331AE5-E967-4CC7-87B9-F0C6E2B64C73}"/>
              </a:ext>
            </a:extLst>
          </p:cNvPr>
          <p:cNvSpPr/>
          <p:nvPr/>
        </p:nvSpPr>
        <p:spPr>
          <a:xfrm>
            <a:off x="6319215" y="5481181"/>
            <a:ext cx="5079332"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Figura 47 </a:t>
            </a:r>
            <a:r>
              <a:rPr kumimoji="0" lang="es-ES"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Seguimiento al destino del dinero por parte de la institución</a:t>
            </a:r>
            <a:endParaRPr kumimoji="0" lang="es-EC"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ángulo: esquinas diagonales redondeadas 9">
            <a:extLst>
              <a:ext uri="{FF2B5EF4-FFF2-40B4-BE49-F238E27FC236}">
                <a16:creationId xmlns:a16="http://schemas.microsoft.com/office/drawing/2014/main" id="{BD0EEBD4-120E-4A7A-9B90-2E14D8FB5173}"/>
              </a:ext>
            </a:extLst>
          </p:cNvPr>
          <p:cNvSpPr/>
          <p:nvPr/>
        </p:nvSpPr>
        <p:spPr>
          <a:xfrm>
            <a:off x="793453" y="3351475"/>
            <a:ext cx="4680520" cy="2604968"/>
          </a:xfrm>
          <a:prstGeom prst="round2Diag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El 60% de las instituciones que brinda servicio de microcrédito confirma que se efectúa un seguimiento a la utilización del dinero por parte de los prestamistas, sin embargo un 40% considera que no se efectúa ningún seguimiento, lo que corrobora que podría existir desviación del objetivo productivo del microcrédito, y ser destinado para otros casos.</a:t>
            </a:r>
          </a:p>
        </p:txBody>
      </p:sp>
    </p:spTree>
    <p:extLst>
      <p:ext uri="{BB962C8B-B14F-4D97-AF65-F5344CB8AC3E}">
        <p14:creationId xmlns:p14="http://schemas.microsoft.com/office/powerpoint/2010/main" val="10327090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1030"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548FF75-05BF-4037-A3A4-947AA69143C1}"/>
              </a:ext>
            </a:extLst>
          </p:cNvPr>
          <p:cNvSpPr txBox="1"/>
          <p:nvPr/>
        </p:nvSpPr>
        <p:spPr>
          <a:xfrm>
            <a:off x="1991544" y="260648"/>
            <a:ext cx="7992888"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Broadway"/>
                <a:ea typeface="+mn-ea"/>
                <a:cs typeface="+mn-cs"/>
              </a:rPr>
              <a:t>CONDICIONES DE ACCESO AL MICROCRÉDITO</a:t>
            </a:r>
            <a:endParaRPr kumimoji="0" lang="es-419" sz="2000" b="0" i="0" u="none" strike="noStrike" kern="1200" cap="none" spc="0" normalizeH="0" baseline="0" noProof="0" dirty="0">
              <a:ln>
                <a:noFill/>
              </a:ln>
              <a:solidFill>
                <a:prstClr val="black"/>
              </a:solidFill>
              <a:effectLst/>
              <a:uLnTx/>
              <a:uFillTx/>
              <a:latin typeface="Broadway"/>
              <a:ea typeface="+mn-ea"/>
              <a:cs typeface="+mn-cs"/>
            </a:endParaRPr>
          </a:p>
        </p:txBody>
      </p:sp>
      <p:sp>
        <p:nvSpPr>
          <p:cNvPr id="5" name="Rectángulo 4"/>
          <p:cNvSpPr/>
          <p:nvPr/>
        </p:nvSpPr>
        <p:spPr>
          <a:xfrm>
            <a:off x="551384" y="1239143"/>
            <a:ext cx="4032448"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Tabla 26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Accesibilidad en el otorgamiento de créditos</a:t>
            </a:r>
          </a:p>
        </p:txBody>
      </p:sp>
      <p:graphicFrame>
        <p:nvGraphicFramePr>
          <p:cNvPr id="2" name="Tabla 1"/>
          <p:cNvGraphicFramePr>
            <a:graphicFrameLocks noGrp="1"/>
          </p:cNvGraphicFramePr>
          <p:nvPr>
            <p:extLst/>
          </p:nvPr>
        </p:nvGraphicFramePr>
        <p:xfrm>
          <a:off x="695400" y="1772816"/>
          <a:ext cx="4680520" cy="1368151"/>
        </p:xfrm>
        <a:graphic>
          <a:graphicData uri="http://schemas.openxmlformats.org/drawingml/2006/table">
            <a:tbl>
              <a:tblPr firstRow="1" firstCol="1" bandRow="1">
                <a:tableStyleId>{21E4AEA4-8DFA-4A89-87EB-49C32662AFE0}</a:tableStyleId>
              </a:tblPr>
              <a:tblGrid>
                <a:gridCol w="2304256">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tblGrid>
              <a:tr h="372574">
                <a:tc>
                  <a:txBody>
                    <a:bodyPr/>
                    <a:lstStyle/>
                    <a:p>
                      <a:pPr indent="144145" algn="l">
                        <a:lnSpc>
                          <a:spcPct val="150000"/>
                        </a:lnSpc>
                        <a:spcAft>
                          <a:spcPts val="0"/>
                        </a:spcAft>
                      </a:pPr>
                      <a:r>
                        <a:rPr lang="es-EC" sz="1200" dirty="0">
                          <a:solidFill>
                            <a:schemeClr val="tx1"/>
                          </a:solidFill>
                          <a:effectLst/>
                        </a:rPr>
                        <a:t>Accesibilidad al crédito</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200">
                          <a:solidFill>
                            <a:schemeClr val="tx1"/>
                          </a:solidFill>
                          <a:effectLst/>
                        </a:rPr>
                        <a:t>Frecuencia</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l">
                        <a:lnSpc>
                          <a:spcPct val="150000"/>
                        </a:lnSpc>
                        <a:spcAft>
                          <a:spcPts val="0"/>
                        </a:spcAft>
                      </a:pPr>
                      <a:r>
                        <a:rPr lang="es-EC" sz="1200">
                          <a:solidFill>
                            <a:schemeClr val="tx1"/>
                          </a:solidFill>
                          <a:effectLst/>
                        </a:rPr>
                        <a:t>Porcentaje</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31859">
                <a:tc>
                  <a:txBody>
                    <a:bodyPr/>
                    <a:lstStyle/>
                    <a:p>
                      <a:pPr indent="144145" algn="l">
                        <a:lnSpc>
                          <a:spcPct val="150000"/>
                        </a:lnSpc>
                        <a:spcAft>
                          <a:spcPts val="0"/>
                        </a:spcAft>
                      </a:pPr>
                      <a:r>
                        <a:rPr lang="es-EC" sz="1200" dirty="0">
                          <a:solidFill>
                            <a:schemeClr val="tx1"/>
                          </a:solidFill>
                          <a:effectLst/>
                        </a:rPr>
                        <a:t>Si</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dirty="0">
                          <a:solidFill>
                            <a:schemeClr val="tx1"/>
                          </a:solidFill>
                          <a:effectLst/>
                        </a:rPr>
                        <a:t>186</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a:solidFill>
                            <a:schemeClr val="tx1"/>
                          </a:solidFill>
                          <a:effectLst/>
                        </a:rPr>
                        <a:t>97,89%</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31859">
                <a:tc>
                  <a:txBody>
                    <a:bodyPr/>
                    <a:lstStyle/>
                    <a:p>
                      <a:pPr indent="144145" algn="l">
                        <a:lnSpc>
                          <a:spcPct val="150000"/>
                        </a:lnSpc>
                        <a:spcAft>
                          <a:spcPts val="0"/>
                        </a:spcAft>
                      </a:pPr>
                      <a:r>
                        <a:rPr lang="es-EC" sz="1200">
                          <a:solidFill>
                            <a:schemeClr val="tx1"/>
                          </a:solidFill>
                          <a:effectLst/>
                        </a:rPr>
                        <a:t>No</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dirty="0">
                          <a:solidFill>
                            <a:schemeClr val="tx1"/>
                          </a:solidFill>
                          <a:effectLst/>
                        </a:rPr>
                        <a:t>4</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dirty="0">
                          <a:solidFill>
                            <a:schemeClr val="tx1"/>
                          </a:solidFill>
                          <a:effectLst/>
                        </a:rPr>
                        <a:t>2,11%</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31859">
                <a:tc>
                  <a:txBody>
                    <a:bodyPr/>
                    <a:lstStyle/>
                    <a:p>
                      <a:pPr indent="144145" algn="l">
                        <a:lnSpc>
                          <a:spcPct val="150000"/>
                        </a:lnSpc>
                        <a:spcAft>
                          <a:spcPts val="0"/>
                        </a:spcAft>
                      </a:pPr>
                      <a:r>
                        <a:rPr lang="es-EC" sz="1200">
                          <a:solidFill>
                            <a:schemeClr val="tx1"/>
                          </a:solidFill>
                          <a:effectLst/>
                        </a:rPr>
                        <a:t>Total</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a:solidFill>
                            <a:schemeClr val="tx1"/>
                          </a:solidFill>
                          <a:effectLst/>
                        </a:rPr>
                        <a:t>190</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r">
                        <a:lnSpc>
                          <a:spcPct val="150000"/>
                        </a:lnSpc>
                        <a:spcAft>
                          <a:spcPts val="0"/>
                        </a:spcAft>
                      </a:pPr>
                      <a:r>
                        <a:rPr lang="es-EC" sz="1200" dirty="0">
                          <a:solidFill>
                            <a:schemeClr val="tx1"/>
                          </a:solidFill>
                          <a:effectLst/>
                        </a:rPr>
                        <a:t>100%</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pic>
        <p:nvPicPr>
          <p:cNvPr id="6" name="Imagen 5"/>
          <p:cNvPicPr>
            <a:picLocks noChangeAspect="1"/>
          </p:cNvPicPr>
          <p:nvPr/>
        </p:nvPicPr>
        <p:blipFill>
          <a:blip r:embed="rId3"/>
          <a:stretch>
            <a:fillRect/>
          </a:stretch>
        </p:blipFill>
        <p:spPr>
          <a:xfrm>
            <a:off x="5951984" y="2132856"/>
            <a:ext cx="5344209" cy="2880320"/>
          </a:xfrm>
          <a:prstGeom prst="rect">
            <a:avLst/>
          </a:prstGeom>
        </p:spPr>
      </p:pic>
      <p:sp>
        <p:nvSpPr>
          <p:cNvPr id="8" name="Rectángulo 7">
            <a:extLst>
              <a:ext uri="{FF2B5EF4-FFF2-40B4-BE49-F238E27FC236}">
                <a16:creationId xmlns:a16="http://schemas.microsoft.com/office/drawing/2014/main" id="{4A331AE5-E967-4CC7-87B9-F0C6E2B64C73}"/>
              </a:ext>
            </a:extLst>
          </p:cNvPr>
          <p:cNvSpPr/>
          <p:nvPr/>
        </p:nvSpPr>
        <p:spPr>
          <a:xfrm>
            <a:off x="5985220" y="5024209"/>
            <a:ext cx="5079332"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Figura 48 </a:t>
            </a:r>
            <a:r>
              <a:rPr kumimoji="0" lang="es-ES"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Accesibilidad en el otorgamiento de créditos</a:t>
            </a:r>
            <a:endParaRPr kumimoji="0" lang="es-EC"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ángulo: esquinas diagonales redondeadas 19">
            <a:extLst>
              <a:ext uri="{FF2B5EF4-FFF2-40B4-BE49-F238E27FC236}">
                <a16:creationId xmlns:a16="http://schemas.microsoft.com/office/drawing/2014/main" id="{D4CE1BC5-DF63-4966-9BDB-9562A7D42151}"/>
              </a:ext>
            </a:extLst>
          </p:cNvPr>
          <p:cNvSpPr/>
          <p:nvPr/>
        </p:nvSpPr>
        <p:spPr>
          <a:xfrm>
            <a:off x="695400" y="3573016"/>
            <a:ext cx="4752528" cy="2604968"/>
          </a:xfrm>
          <a:prstGeom prst="round2DiagRect">
            <a:avLst/>
          </a:prstGeom>
          <a:solidFill>
            <a:srgbClr val="66FF99"/>
          </a:solidFill>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144145" algn="just" defTabSz="457200" rtl="0" eaLnBrk="1" fontAlgn="auto" latinLnBrk="0" hangingPunct="1">
              <a:lnSpc>
                <a:spcPct val="15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El 97,89% de los microempresarios consideran que, si es accesible el otorgamiento de un microcrédito, y tan solo el 2,11% de los mismos no lo considera posible. Este porcentaje de acceso al microcrédito se ve estrechamente relacionado con el porcentaje que las instituciones financieras confirman que aprueban en cuanto a solicitudes de préstamos.</a:t>
            </a:r>
            <a:endParaRPr kumimoji="0" lang="es-419"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84731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1030"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23592" y="11"/>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Hexágono 2">
            <a:extLst>
              <a:ext uri="{FF2B5EF4-FFF2-40B4-BE49-F238E27FC236}">
                <a16:creationId xmlns:a16="http://schemas.microsoft.com/office/drawing/2014/main" id="{00853D15-7293-4B39-B82B-6A80377BA481}"/>
              </a:ext>
            </a:extLst>
          </p:cNvPr>
          <p:cNvSpPr/>
          <p:nvPr/>
        </p:nvSpPr>
        <p:spPr>
          <a:xfrm>
            <a:off x="1742150" y="3140968"/>
            <a:ext cx="648072" cy="504056"/>
          </a:xfrm>
          <a:prstGeom prst="hexagon">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419" dirty="0">
                <a:ln w="0"/>
                <a:solidFill>
                  <a:schemeClr val="tx1"/>
                </a:solidFill>
                <a:effectLst>
                  <a:outerShdw blurRad="38100" dist="19050" dir="2700000" algn="tl" rotWithShape="0">
                    <a:schemeClr val="dk1">
                      <a:alpha val="40000"/>
                    </a:schemeClr>
                  </a:outerShdw>
                </a:effectLst>
              </a:rPr>
              <a:t>J</a:t>
            </a:r>
          </a:p>
        </p:txBody>
      </p:sp>
      <p:sp>
        <p:nvSpPr>
          <p:cNvPr id="5" name="Hexágono 4">
            <a:extLst>
              <a:ext uri="{FF2B5EF4-FFF2-40B4-BE49-F238E27FC236}">
                <a16:creationId xmlns:a16="http://schemas.microsoft.com/office/drawing/2014/main" id="{0120FB16-D0D4-409B-8BA5-D88CD57B42C2}"/>
              </a:ext>
            </a:extLst>
          </p:cNvPr>
          <p:cNvSpPr/>
          <p:nvPr/>
        </p:nvSpPr>
        <p:spPr>
          <a:xfrm>
            <a:off x="2390222" y="3140968"/>
            <a:ext cx="648072" cy="504056"/>
          </a:xfrm>
          <a:prstGeom prst="hexagon">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419" dirty="0">
                <a:ln w="0"/>
                <a:solidFill>
                  <a:schemeClr val="tx1"/>
                </a:solidFill>
                <a:effectLst>
                  <a:outerShdw blurRad="38100" dist="19050" dir="2700000" algn="tl" rotWithShape="0">
                    <a:schemeClr val="dk1">
                      <a:alpha val="40000"/>
                    </a:schemeClr>
                  </a:outerShdw>
                </a:effectLst>
              </a:rPr>
              <a:t>U</a:t>
            </a:r>
          </a:p>
        </p:txBody>
      </p:sp>
      <p:sp>
        <p:nvSpPr>
          <p:cNvPr id="6" name="Hexágono 5">
            <a:extLst>
              <a:ext uri="{FF2B5EF4-FFF2-40B4-BE49-F238E27FC236}">
                <a16:creationId xmlns:a16="http://schemas.microsoft.com/office/drawing/2014/main" id="{C14B6B36-2AC0-46C8-828D-79E9102F0EE5}"/>
              </a:ext>
            </a:extLst>
          </p:cNvPr>
          <p:cNvSpPr/>
          <p:nvPr/>
        </p:nvSpPr>
        <p:spPr>
          <a:xfrm>
            <a:off x="3060606" y="3140968"/>
            <a:ext cx="648072" cy="504056"/>
          </a:xfrm>
          <a:prstGeom prst="hexagon">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419" dirty="0">
                <a:ln w="0"/>
                <a:solidFill>
                  <a:schemeClr val="tx1"/>
                </a:solidFill>
                <a:effectLst>
                  <a:outerShdw blurRad="38100" dist="19050" dir="2700000" algn="tl" rotWithShape="0">
                    <a:schemeClr val="dk1">
                      <a:alpha val="40000"/>
                    </a:schemeClr>
                  </a:outerShdw>
                </a:effectLst>
              </a:rPr>
              <a:t>S</a:t>
            </a:r>
          </a:p>
        </p:txBody>
      </p:sp>
      <p:sp>
        <p:nvSpPr>
          <p:cNvPr id="7" name="Hexágono 6">
            <a:extLst>
              <a:ext uri="{FF2B5EF4-FFF2-40B4-BE49-F238E27FC236}">
                <a16:creationId xmlns:a16="http://schemas.microsoft.com/office/drawing/2014/main" id="{321BDD43-E2D7-4917-A2D5-55F24A81B442}"/>
              </a:ext>
            </a:extLst>
          </p:cNvPr>
          <p:cNvSpPr/>
          <p:nvPr/>
        </p:nvSpPr>
        <p:spPr>
          <a:xfrm>
            <a:off x="3720408" y="3140968"/>
            <a:ext cx="648072" cy="504056"/>
          </a:xfrm>
          <a:prstGeom prst="hexagon">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419" dirty="0">
                <a:ln w="0"/>
                <a:solidFill>
                  <a:schemeClr val="tx1"/>
                </a:solidFill>
                <a:effectLst>
                  <a:outerShdw blurRad="38100" dist="19050" dir="2700000" algn="tl" rotWithShape="0">
                    <a:schemeClr val="dk1">
                      <a:alpha val="40000"/>
                    </a:schemeClr>
                  </a:outerShdw>
                </a:effectLst>
              </a:rPr>
              <a:t>T</a:t>
            </a:r>
          </a:p>
        </p:txBody>
      </p:sp>
      <p:sp>
        <p:nvSpPr>
          <p:cNvPr id="8" name="Hexágono 7">
            <a:extLst>
              <a:ext uri="{FF2B5EF4-FFF2-40B4-BE49-F238E27FC236}">
                <a16:creationId xmlns:a16="http://schemas.microsoft.com/office/drawing/2014/main" id="{68E81718-ACA5-4128-84CD-41B1F3419DA1}"/>
              </a:ext>
            </a:extLst>
          </p:cNvPr>
          <p:cNvSpPr/>
          <p:nvPr/>
        </p:nvSpPr>
        <p:spPr>
          <a:xfrm>
            <a:off x="4368480" y="3140968"/>
            <a:ext cx="648072" cy="504056"/>
          </a:xfrm>
          <a:prstGeom prst="hexagon">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419" dirty="0">
                <a:ln w="0"/>
                <a:solidFill>
                  <a:schemeClr val="tx1"/>
                </a:solidFill>
                <a:effectLst>
                  <a:outerShdw blurRad="38100" dist="19050" dir="2700000" algn="tl" rotWithShape="0">
                    <a:schemeClr val="dk1">
                      <a:alpha val="40000"/>
                    </a:schemeClr>
                  </a:outerShdw>
                </a:effectLst>
              </a:rPr>
              <a:t>I</a:t>
            </a:r>
          </a:p>
        </p:txBody>
      </p:sp>
      <p:sp>
        <p:nvSpPr>
          <p:cNvPr id="9" name="Hexágono 8">
            <a:extLst>
              <a:ext uri="{FF2B5EF4-FFF2-40B4-BE49-F238E27FC236}">
                <a16:creationId xmlns:a16="http://schemas.microsoft.com/office/drawing/2014/main" id="{47BF7012-1AB0-49CF-8A9F-5FF453473E1D}"/>
              </a:ext>
            </a:extLst>
          </p:cNvPr>
          <p:cNvSpPr/>
          <p:nvPr/>
        </p:nvSpPr>
        <p:spPr>
          <a:xfrm>
            <a:off x="5018343" y="3140968"/>
            <a:ext cx="648072" cy="504056"/>
          </a:xfrm>
          <a:prstGeom prst="hexagon">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419" dirty="0">
                <a:ln w="0"/>
                <a:solidFill>
                  <a:schemeClr val="tx1"/>
                </a:solidFill>
                <a:effectLst>
                  <a:outerShdw blurRad="38100" dist="19050" dir="2700000" algn="tl" rotWithShape="0">
                    <a:schemeClr val="dk1">
                      <a:alpha val="40000"/>
                    </a:schemeClr>
                  </a:outerShdw>
                </a:effectLst>
              </a:rPr>
              <a:t>F</a:t>
            </a:r>
          </a:p>
        </p:txBody>
      </p:sp>
      <p:sp>
        <p:nvSpPr>
          <p:cNvPr id="10" name="Hexágono 9">
            <a:extLst>
              <a:ext uri="{FF2B5EF4-FFF2-40B4-BE49-F238E27FC236}">
                <a16:creationId xmlns:a16="http://schemas.microsoft.com/office/drawing/2014/main" id="{71716047-4BC3-49E0-968A-93456E2358BD}"/>
              </a:ext>
            </a:extLst>
          </p:cNvPr>
          <p:cNvSpPr/>
          <p:nvPr/>
        </p:nvSpPr>
        <p:spPr>
          <a:xfrm>
            <a:off x="5662833" y="3140968"/>
            <a:ext cx="648072" cy="504056"/>
          </a:xfrm>
          <a:prstGeom prst="hexagon">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419" dirty="0">
                <a:ln w="0"/>
                <a:solidFill>
                  <a:schemeClr val="tx1"/>
                </a:solidFill>
                <a:effectLst>
                  <a:outerShdw blurRad="38100" dist="19050" dir="2700000" algn="tl" rotWithShape="0">
                    <a:schemeClr val="dk1">
                      <a:alpha val="40000"/>
                    </a:schemeClr>
                  </a:outerShdw>
                </a:effectLst>
              </a:rPr>
              <a:t>I</a:t>
            </a:r>
          </a:p>
        </p:txBody>
      </p:sp>
      <p:sp>
        <p:nvSpPr>
          <p:cNvPr id="11" name="Hexágono 10">
            <a:extLst>
              <a:ext uri="{FF2B5EF4-FFF2-40B4-BE49-F238E27FC236}">
                <a16:creationId xmlns:a16="http://schemas.microsoft.com/office/drawing/2014/main" id="{135D788E-0662-4EC0-B3E1-9E499BA1B4D0}"/>
              </a:ext>
            </a:extLst>
          </p:cNvPr>
          <p:cNvSpPr/>
          <p:nvPr/>
        </p:nvSpPr>
        <p:spPr>
          <a:xfrm>
            <a:off x="6310905" y="3140968"/>
            <a:ext cx="648072" cy="504056"/>
          </a:xfrm>
          <a:prstGeom prst="hexagon">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419" dirty="0">
                <a:ln w="0"/>
                <a:solidFill>
                  <a:schemeClr val="tx1"/>
                </a:solidFill>
                <a:effectLst>
                  <a:outerShdw blurRad="38100" dist="19050" dir="2700000" algn="tl" rotWithShape="0">
                    <a:schemeClr val="dk1">
                      <a:alpha val="40000"/>
                    </a:schemeClr>
                  </a:outerShdw>
                </a:effectLst>
              </a:rPr>
              <a:t>C</a:t>
            </a:r>
          </a:p>
        </p:txBody>
      </p:sp>
      <p:sp>
        <p:nvSpPr>
          <p:cNvPr id="12" name="Hexágono 11">
            <a:extLst>
              <a:ext uri="{FF2B5EF4-FFF2-40B4-BE49-F238E27FC236}">
                <a16:creationId xmlns:a16="http://schemas.microsoft.com/office/drawing/2014/main" id="{9928EC5A-8EA5-44F3-AC71-7DAC87494BCE}"/>
              </a:ext>
            </a:extLst>
          </p:cNvPr>
          <p:cNvSpPr/>
          <p:nvPr/>
        </p:nvSpPr>
        <p:spPr>
          <a:xfrm>
            <a:off x="6962053" y="3140968"/>
            <a:ext cx="648072" cy="504056"/>
          </a:xfrm>
          <a:prstGeom prst="hexagon">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419" dirty="0">
                <a:ln w="0"/>
                <a:solidFill>
                  <a:schemeClr val="tx1"/>
                </a:solidFill>
                <a:effectLst>
                  <a:outerShdw blurRad="38100" dist="19050" dir="2700000" algn="tl" rotWithShape="0">
                    <a:schemeClr val="dk1">
                      <a:alpha val="40000"/>
                    </a:schemeClr>
                  </a:outerShdw>
                </a:effectLst>
              </a:rPr>
              <a:t>A</a:t>
            </a:r>
          </a:p>
        </p:txBody>
      </p:sp>
      <p:sp>
        <p:nvSpPr>
          <p:cNvPr id="13" name="Hexágono 12">
            <a:extLst>
              <a:ext uri="{FF2B5EF4-FFF2-40B4-BE49-F238E27FC236}">
                <a16:creationId xmlns:a16="http://schemas.microsoft.com/office/drawing/2014/main" id="{AA266D9D-2926-466C-99E3-E910C0CB8F33}"/>
              </a:ext>
            </a:extLst>
          </p:cNvPr>
          <p:cNvSpPr/>
          <p:nvPr/>
        </p:nvSpPr>
        <p:spPr>
          <a:xfrm>
            <a:off x="7609281" y="3140968"/>
            <a:ext cx="648072" cy="504056"/>
          </a:xfrm>
          <a:prstGeom prst="hexagon">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419" dirty="0">
                <a:ln w="0"/>
                <a:solidFill>
                  <a:schemeClr val="tx1"/>
                </a:solidFill>
                <a:effectLst>
                  <a:outerShdw blurRad="38100" dist="19050" dir="2700000" algn="tl" rotWithShape="0">
                    <a:schemeClr val="dk1">
                      <a:alpha val="40000"/>
                    </a:schemeClr>
                  </a:outerShdw>
                </a:effectLst>
              </a:rPr>
              <a:t>C</a:t>
            </a:r>
          </a:p>
        </p:txBody>
      </p:sp>
      <p:sp>
        <p:nvSpPr>
          <p:cNvPr id="14" name="Hexágono 13">
            <a:extLst>
              <a:ext uri="{FF2B5EF4-FFF2-40B4-BE49-F238E27FC236}">
                <a16:creationId xmlns:a16="http://schemas.microsoft.com/office/drawing/2014/main" id="{A93DA9BE-C3F0-48C3-AF7E-336ED05DCD2D}"/>
              </a:ext>
            </a:extLst>
          </p:cNvPr>
          <p:cNvSpPr/>
          <p:nvPr/>
        </p:nvSpPr>
        <p:spPr>
          <a:xfrm>
            <a:off x="8253398" y="3140968"/>
            <a:ext cx="648072" cy="504056"/>
          </a:xfrm>
          <a:prstGeom prst="hexagon">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419" dirty="0">
                <a:ln w="0"/>
                <a:solidFill>
                  <a:schemeClr val="tx1"/>
                </a:solidFill>
                <a:effectLst>
                  <a:outerShdw blurRad="38100" dist="19050" dir="2700000" algn="tl" rotWithShape="0">
                    <a:schemeClr val="dk1">
                      <a:alpha val="40000"/>
                    </a:schemeClr>
                  </a:outerShdw>
                </a:effectLst>
              </a:rPr>
              <a:t>I</a:t>
            </a:r>
          </a:p>
        </p:txBody>
      </p:sp>
      <p:sp>
        <p:nvSpPr>
          <p:cNvPr id="15" name="Hexágono 14">
            <a:extLst>
              <a:ext uri="{FF2B5EF4-FFF2-40B4-BE49-F238E27FC236}">
                <a16:creationId xmlns:a16="http://schemas.microsoft.com/office/drawing/2014/main" id="{7C426A61-8D06-429E-B15E-FAAE2AE6193E}"/>
              </a:ext>
            </a:extLst>
          </p:cNvPr>
          <p:cNvSpPr/>
          <p:nvPr/>
        </p:nvSpPr>
        <p:spPr>
          <a:xfrm>
            <a:off x="8900626" y="3140968"/>
            <a:ext cx="648072" cy="504056"/>
          </a:xfrm>
          <a:prstGeom prst="hexagon">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419" dirty="0">
                <a:ln w="0"/>
                <a:solidFill>
                  <a:schemeClr val="tx1"/>
                </a:solidFill>
                <a:effectLst>
                  <a:outerShdw blurRad="38100" dist="19050" dir="2700000" algn="tl" rotWithShape="0">
                    <a:schemeClr val="dk1">
                      <a:alpha val="40000"/>
                    </a:schemeClr>
                  </a:outerShdw>
                </a:effectLst>
              </a:rPr>
              <a:t>Ó</a:t>
            </a:r>
          </a:p>
        </p:txBody>
      </p:sp>
      <p:sp>
        <p:nvSpPr>
          <p:cNvPr id="16" name="Hexágono 15">
            <a:extLst>
              <a:ext uri="{FF2B5EF4-FFF2-40B4-BE49-F238E27FC236}">
                <a16:creationId xmlns:a16="http://schemas.microsoft.com/office/drawing/2014/main" id="{0F72C532-7249-4822-9921-8A010EDE83E3}"/>
              </a:ext>
            </a:extLst>
          </p:cNvPr>
          <p:cNvSpPr/>
          <p:nvPr/>
        </p:nvSpPr>
        <p:spPr>
          <a:xfrm>
            <a:off x="9552384" y="3140968"/>
            <a:ext cx="648072" cy="504056"/>
          </a:xfrm>
          <a:prstGeom prst="hexagon">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419" dirty="0">
                <a:ln w="0"/>
                <a:solidFill>
                  <a:schemeClr val="tx1"/>
                </a:solidFill>
                <a:effectLst>
                  <a:outerShdw blurRad="38100" dist="19050" dir="2700000" algn="tl" rotWithShape="0">
                    <a:schemeClr val="dk1">
                      <a:alpha val="40000"/>
                    </a:schemeClr>
                  </a:outerShdw>
                </a:effectLst>
              </a:rPr>
              <a:t>N</a:t>
            </a:r>
          </a:p>
        </p:txBody>
      </p:sp>
      <p:cxnSp>
        <p:nvCxnSpPr>
          <p:cNvPr id="17" name="Conector recto 16">
            <a:extLst>
              <a:ext uri="{FF2B5EF4-FFF2-40B4-BE49-F238E27FC236}">
                <a16:creationId xmlns:a16="http://schemas.microsoft.com/office/drawing/2014/main" id="{944F1D22-FE0B-4E1A-B042-A8ECBE027D08}"/>
              </a:ext>
            </a:extLst>
          </p:cNvPr>
          <p:cNvCxnSpPr>
            <a:cxnSpLocks/>
            <a:stCxn id="3" idx="0"/>
          </p:cNvCxnSpPr>
          <p:nvPr/>
        </p:nvCxnSpPr>
        <p:spPr>
          <a:xfrm flipH="1" flipV="1">
            <a:off x="2385130" y="2132856"/>
            <a:ext cx="5103" cy="1260140"/>
          </a:xfrm>
          <a:prstGeom prst="line">
            <a:avLst/>
          </a:prstGeom>
          <a:ln w="25400">
            <a:solidFill>
              <a:srgbClr val="00B050"/>
            </a:solidFill>
            <a:tailEnd type="ova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9917AFA8-AE22-4BB0-8C44-B355962D3457}"/>
              </a:ext>
            </a:extLst>
          </p:cNvPr>
          <p:cNvCxnSpPr>
            <a:cxnSpLocks/>
          </p:cNvCxnSpPr>
          <p:nvPr/>
        </p:nvCxnSpPr>
        <p:spPr>
          <a:xfrm>
            <a:off x="3720408" y="3392996"/>
            <a:ext cx="0" cy="1107740"/>
          </a:xfrm>
          <a:prstGeom prst="line">
            <a:avLst/>
          </a:prstGeom>
          <a:ln w="2540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5881B66C-2A9B-4BDA-BDF1-B8CD15F03DCA}"/>
              </a:ext>
            </a:extLst>
          </p:cNvPr>
          <p:cNvCxnSpPr/>
          <p:nvPr/>
        </p:nvCxnSpPr>
        <p:spPr>
          <a:xfrm flipV="1">
            <a:off x="5662833" y="2132856"/>
            <a:ext cx="0" cy="1260140"/>
          </a:xfrm>
          <a:prstGeom prst="line">
            <a:avLst/>
          </a:prstGeom>
          <a:ln w="25400">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4799934C-2D66-43AE-9D43-50D7CA76D50D}"/>
              </a:ext>
            </a:extLst>
          </p:cNvPr>
          <p:cNvCxnSpPr>
            <a:cxnSpLocks/>
          </p:cNvCxnSpPr>
          <p:nvPr/>
        </p:nvCxnSpPr>
        <p:spPr>
          <a:xfrm>
            <a:off x="7609281" y="3392996"/>
            <a:ext cx="0" cy="1107740"/>
          </a:xfrm>
          <a:prstGeom prst="line">
            <a:avLst/>
          </a:prstGeom>
          <a:ln w="2540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BD82170D-14F5-420E-B629-825FEB181C2B}"/>
              </a:ext>
            </a:extLst>
          </p:cNvPr>
          <p:cNvCxnSpPr/>
          <p:nvPr/>
        </p:nvCxnSpPr>
        <p:spPr>
          <a:xfrm flipV="1">
            <a:off x="9548698" y="2204864"/>
            <a:ext cx="0" cy="1260140"/>
          </a:xfrm>
          <a:prstGeom prst="line">
            <a:avLst/>
          </a:prstGeom>
          <a:ln w="254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10E41D4E-FEB5-44F5-A4D5-FDABA3BDE261}"/>
              </a:ext>
            </a:extLst>
          </p:cNvPr>
          <p:cNvSpPr txBox="1"/>
          <p:nvPr/>
        </p:nvSpPr>
        <p:spPr>
          <a:xfrm>
            <a:off x="1634832" y="925716"/>
            <a:ext cx="1749821" cy="95410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r>
              <a:rPr lang="es-419" sz="1400" dirty="0">
                <a:solidFill>
                  <a:schemeClr val="tx1"/>
                </a:solidFill>
              </a:rPr>
              <a:t>Proliferación de las microfinanzas y del desarrollo del Cantón</a:t>
            </a:r>
          </a:p>
        </p:txBody>
      </p:sp>
      <p:sp>
        <p:nvSpPr>
          <p:cNvPr id="28" name="CuadroTexto 27">
            <a:extLst>
              <a:ext uri="{FF2B5EF4-FFF2-40B4-BE49-F238E27FC236}">
                <a16:creationId xmlns:a16="http://schemas.microsoft.com/office/drawing/2014/main" id="{ED6391E1-B4A9-4640-8FA5-2C240C0E7E5C}"/>
              </a:ext>
            </a:extLst>
          </p:cNvPr>
          <p:cNvSpPr txBox="1"/>
          <p:nvPr/>
        </p:nvSpPr>
        <p:spPr>
          <a:xfrm>
            <a:off x="4681613" y="747872"/>
            <a:ext cx="2277375" cy="138499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es-419" sz="1400" dirty="0">
                <a:solidFill>
                  <a:sysClr val="windowText" lastClr="000000"/>
                </a:solidFill>
              </a:rPr>
              <a:t>Las políticas de inclusión han mejorado las relaciones crediticias y los flujos de efectivo de actores del aparato productivo</a:t>
            </a:r>
          </a:p>
        </p:txBody>
      </p:sp>
      <p:sp>
        <p:nvSpPr>
          <p:cNvPr id="29" name="CuadroTexto 28">
            <a:extLst>
              <a:ext uri="{FF2B5EF4-FFF2-40B4-BE49-F238E27FC236}">
                <a16:creationId xmlns:a16="http://schemas.microsoft.com/office/drawing/2014/main" id="{E1A1436F-B5F2-4144-B760-68BFE9C6C2A1}"/>
              </a:ext>
            </a:extLst>
          </p:cNvPr>
          <p:cNvSpPr txBox="1"/>
          <p:nvPr/>
        </p:nvSpPr>
        <p:spPr>
          <a:xfrm>
            <a:off x="2935415" y="4679692"/>
            <a:ext cx="2171055" cy="138499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just"/>
            <a:r>
              <a:rPr lang="es-419" sz="1400" dirty="0">
                <a:solidFill>
                  <a:sysClr val="windowText" lastClr="000000"/>
                </a:solidFill>
              </a:rPr>
              <a:t>Organizaciones microfinancieras establecen procesos de vinculación económica y financiera de sectores relegados</a:t>
            </a:r>
          </a:p>
        </p:txBody>
      </p:sp>
      <p:sp>
        <p:nvSpPr>
          <p:cNvPr id="30" name="CuadroTexto 29">
            <a:extLst>
              <a:ext uri="{FF2B5EF4-FFF2-40B4-BE49-F238E27FC236}">
                <a16:creationId xmlns:a16="http://schemas.microsoft.com/office/drawing/2014/main" id="{CBF80E7F-FE0D-437B-8135-08A7420CE446}"/>
              </a:ext>
            </a:extLst>
          </p:cNvPr>
          <p:cNvSpPr txBox="1"/>
          <p:nvPr/>
        </p:nvSpPr>
        <p:spPr>
          <a:xfrm>
            <a:off x="6538805" y="4622826"/>
            <a:ext cx="2171055"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a:r>
              <a:rPr lang="es-419" sz="1400" dirty="0">
                <a:solidFill>
                  <a:sysClr val="windowText" lastClr="000000"/>
                </a:solidFill>
              </a:rPr>
              <a:t>Establecer el aporte de los microcréditos en la generación de microempresas</a:t>
            </a:r>
          </a:p>
        </p:txBody>
      </p:sp>
      <p:sp>
        <p:nvSpPr>
          <p:cNvPr id="31" name="CuadroTexto 30">
            <a:extLst>
              <a:ext uri="{FF2B5EF4-FFF2-40B4-BE49-F238E27FC236}">
                <a16:creationId xmlns:a16="http://schemas.microsoft.com/office/drawing/2014/main" id="{2F26A883-B029-4356-90AA-E00C5DCC5938}"/>
              </a:ext>
            </a:extLst>
          </p:cNvPr>
          <p:cNvSpPr txBox="1"/>
          <p:nvPr/>
        </p:nvSpPr>
        <p:spPr>
          <a:xfrm>
            <a:off x="8029412" y="710272"/>
            <a:ext cx="2171055" cy="116955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just"/>
            <a:r>
              <a:rPr lang="es-419" sz="1400" dirty="0">
                <a:solidFill>
                  <a:sysClr val="windowText" lastClr="000000"/>
                </a:solidFill>
              </a:rPr>
              <a:t>Importancia de las microfinanzas en la generación de trabajo y satisfacción de necesidades</a:t>
            </a:r>
          </a:p>
        </p:txBody>
      </p:sp>
    </p:spTree>
    <p:extLst>
      <p:ext uri="{BB962C8B-B14F-4D97-AF65-F5344CB8AC3E}">
        <p14:creationId xmlns:p14="http://schemas.microsoft.com/office/powerpoint/2010/main" val="26780324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anim calcmode="lin" valueType="num">
                                      <p:cBhvr>
                                        <p:cTn id="33" dur="500" fill="hold"/>
                                        <p:tgtEl>
                                          <p:spTgt spid="9"/>
                                        </p:tgtEl>
                                        <p:attrNameLst>
                                          <p:attrName>ppt_x</p:attrName>
                                        </p:attrNameLst>
                                      </p:cBhvr>
                                      <p:tavLst>
                                        <p:tav tm="0">
                                          <p:val>
                                            <p:strVal val="#ppt_x"/>
                                          </p:val>
                                        </p:tav>
                                        <p:tav tm="100000">
                                          <p:val>
                                            <p:strVal val="#ppt_x"/>
                                          </p:val>
                                        </p:tav>
                                      </p:tavLst>
                                    </p:anim>
                                    <p:anim calcmode="lin" valueType="num">
                                      <p:cBhvr>
                                        <p:cTn id="34" dur="5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anim calcmode="lin" valueType="num">
                                      <p:cBhvr>
                                        <p:cTn id="38" dur="500" fill="hold"/>
                                        <p:tgtEl>
                                          <p:spTgt spid="10"/>
                                        </p:tgtEl>
                                        <p:attrNameLst>
                                          <p:attrName>ppt_x</p:attrName>
                                        </p:attrNameLst>
                                      </p:cBhvr>
                                      <p:tavLst>
                                        <p:tav tm="0">
                                          <p:val>
                                            <p:strVal val="#ppt_x"/>
                                          </p:val>
                                        </p:tav>
                                        <p:tav tm="100000">
                                          <p:val>
                                            <p:strVal val="#ppt_x"/>
                                          </p:val>
                                        </p:tav>
                                      </p:tavLst>
                                    </p:anim>
                                    <p:anim calcmode="lin" valueType="num">
                                      <p:cBhvr>
                                        <p:cTn id="39" dur="5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anim calcmode="lin" valueType="num">
                                      <p:cBhvr>
                                        <p:cTn id="43" dur="500" fill="hold"/>
                                        <p:tgtEl>
                                          <p:spTgt spid="11"/>
                                        </p:tgtEl>
                                        <p:attrNameLst>
                                          <p:attrName>ppt_x</p:attrName>
                                        </p:attrNameLst>
                                      </p:cBhvr>
                                      <p:tavLst>
                                        <p:tav tm="0">
                                          <p:val>
                                            <p:strVal val="#ppt_x"/>
                                          </p:val>
                                        </p:tav>
                                        <p:tav tm="100000">
                                          <p:val>
                                            <p:strVal val="#ppt_x"/>
                                          </p:val>
                                        </p:tav>
                                      </p:tavLst>
                                    </p:anim>
                                    <p:anim calcmode="lin" valueType="num">
                                      <p:cBhvr>
                                        <p:cTn id="44" dur="5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anim calcmode="lin" valueType="num">
                                      <p:cBhvr>
                                        <p:cTn id="48" dur="500" fill="hold"/>
                                        <p:tgtEl>
                                          <p:spTgt spid="12"/>
                                        </p:tgtEl>
                                        <p:attrNameLst>
                                          <p:attrName>ppt_x</p:attrName>
                                        </p:attrNameLst>
                                      </p:cBhvr>
                                      <p:tavLst>
                                        <p:tav tm="0">
                                          <p:val>
                                            <p:strVal val="#ppt_x"/>
                                          </p:val>
                                        </p:tav>
                                        <p:tav tm="100000">
                                          <p:val>
                                            <p:strVal val="#ppt_x"/>
                                          </p:val>
                                        </p:tav>
                                      </p:tavLst>
                                    </p:anim>
                                    <p:anim calcmode="lin" valueType="num">
                                      <p:cBhvr>
                                        <p:cTn id="49" dur="5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anim calcmode="lin" valueType="num">
                                      <p:cBhvr>
                                        <p:cTn id="53" dur="500" fill="hold"/>
                                        <p:tgtEl>
                                          <p:spTgt spid="13"/>
                                        </p:tgtEl>
                                        <p:attrNameLst>
                                          <p:attrName>ppt_x</p:attrName>
                                        </p:attrNameLst>
                                      </p:cBhvr>
                                      <p:tavLst>
                                        <p:tav tm="0">
                                          <p:val>
                                            <p:strVal val="#ppt_x"/>
                                          </p:val>
                                        </p:tav>
                                        <p:tav tm="100000">
                                          <p:val>
                                            <p:strVal val="#ppt_x"/>
                                          </p:val>
                                        </p:tav>
                                      </p:tavLst>
                                    </p:anim>
                                    <p:anim calcmode="lin" valueType="num">
                                      <p:cBhvr>
                                        <p:cTn id="54" dur="5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anim calcmode="lin" valueType="num">
                                      <p:cBhvr>
                                        <p:cTn id="58" dur="500" fill="hold"/>
                                        <p:tgtEl>
                                          <p:spTgt spid="14"/>
                                        </p:tgtEl>
                                        <p:attrNameLst>
                                          <p:attrName>ppt_x</p:attrName>
                                        </p:attrNameLst>
                                      </p:cBhvr>
                                      <p:tavLst>
                                        <p:tav tm="0">
                                          <p:val>
                                            <p:strVal val="#ppt_x"/>
                                          </p:val>
                                        </p:tav>
                                        <p:tav tm="100000">
                                          <p:val>
                                            <p:strVal val="#ppt_x"/>
                                          </p:val>
                                        </p:tav>
                                      </p:tavLst>
                                    </p:anim>
                                    <p:anim calcmode="lin" valueType="num">
                                      <p:cBhvr>
                                        <p:cTn id="59" dur="500" fill="hold"/>
                                        <p:tgtEl>
                                          <p:spTgt spid="1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anim calcmode="lin" valueType="num">
                                      <p:cBhvr>
                                        <p:cTn id="63" dur="500" fill="hold"/>
                                        <p:tgtEl>
                                          <p:spTgt spid="15"/>
                                        </p:tgtEl>
                                        <p:attrNameLst>
                                          <p:attrName>ppt_x</p:attrName>
                                        </p:attrNameLst>
                                      </p:cBhvr>
                                      <p:tavLst>
                                        <p:tav tm="0">
                                          <p:val>
                                            <p:strVal val="#ppt_x"/>
                                          </p:val>
                                        </p:tav>
                                        <p:tav tm="100000">
                                          <p:val>
                                            <p:strVal val="#ppt_x"/>
                                          </p:val>
                                        </p:tav>
                                      </p:tavLst>
                                    </p:anim>
                                    <p:anim calcmode="lin" valueType="num">
                                      <p:cBhvr>
                                        <p:cTn id="64" dur="5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anim calcmode="lin" valueType="num">
                                      <p:cBhvr>
                                        <p:cTn id="68" dur="500" fill="hold"/>
                                        <p:tgtEl>
                                          <p:spTgt spid="16"/>
                                        </p:tgtEl>
                                        <p:attrNameLst>
                                          <p:attrName>ppt_x</p:attrName>
                                        </p:attrNameLst>
                                      </p:cBhvr>
                                      <p:tavLst>
                                        <p:tav tm="0">
                                          <p:val>
                                            <p:strVal val="#ppt_x"/>
                                          </p:val>
                                        </p:tav>
                                        <p:tav tm="100000">
                                          <p:val>
                                            <p:strVal val="#ppt_x"/>
                                          </p:val>
                                        </p:tav>
                                      </p:tavLst>
                                    </p:anim>
                                    <p:anim calcmode="lin" valueType="num">
                                      <p:cBhvr>
                                        <p:cTn id="69" dur="500" fill="hold"/>
                                        <p:tgtEl>
                                          <p:spTgt spid="16"/>
                                        </p:tgtEl>
                                        <p:attrNameLst>
                                          <p:attrName>ppt_y</p:attrName>
                                        </p:attrNameLst>
                                      </p:cBhvr>
                                      <p:tavLst>
                                        <p:tav tm="0">
                                          <p:val>
                                            <p:strVal val="#ppt_y+.1"/>
                                          </p:val>
                                        </p:tav>
                                        <p:tav tm="100000">
                                          <p:val>
                                            <p:strVal val="#ppt_y"/>
                                          </p:val>
                                        </p:tav>
                                      </p:tavLst>
                                    </p:anim>
                                  </p:childTnLst>
                                </p:cTn>
                              </p:par>
                            </p:childTnLst>
                          </p:cTn>
                        </p:par>
                        <p:par>
                          <p:cTn id="70" fill="hold">
                            <p:stCondLst>
                              <p:cond delay="500"/>
                            </p:stCondLst>
                            <p:childTnLst>
                              <p:par>
                                <p:cTn id="71" presetID="42" presetClass="entr" presetSubtype="0"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anim calcmode="lin" valueType="num">
                                      <p:cBhvr>
                                        <p:cTn id="74" dur="500" fill="hold"/>
                                        <p:tgtEl>
                                          <p:spTgt spid="17"/>
                                        </p:tgtEl>
                                        <p:attrNameLst>
                                          <p:attrName>ppt_x</p:attrName>
                                        </p:attrNameLst>
                                      </p:cBhvr>
                                      <p:tavLst>
                                        <p:tav tm="0">
                                          <p:val>
                                            <p:strVal val="#ppt_x"/>
                                          </p:val>
                                        </p:tav>
                                        <p:tav tm="100000">
                                          <p:val>
                                            <p:strVal val="#ppt_x"/>
                                          </p:val>
                                        </p:tav>
                                      </p:tavLst>
                                    </p:anim>
                                    <p:anim calcmode="lin" valueType="num">
                                      <p:cBhvr>
                                        <p:cTn id="75" dur="500" fill="hold"/>
                                        <p:tgtEl>
                                          <p:spTgt spid="17"/>
                                        </p:tgtEl>
                                        <p:attrNameLst>
                                          <p:attrName>ppt_y</p:attrName>
                                        </p:attrNameLst>
                                      </p:cBhvr>
                                      <p:tavLst>
                                        <p:tav tm="0">
                                          <p:val>
                                            <p:strVal val="#ppt_y+.1"/>
                                          </p:val>
                                        </p:tav>
                                        <p:tav tm="100000">
                                          <p:val>
                                            <p:strVal val="#ppt_y"/>
                                          </p:val>
                                        </p:tav>
                                      </p:tavLst>
                                    </p:anim>
                                  </p:childTnLst>
                                </p:cTn>
                              </p:par>
                            </p:childTnLst>
                          </p:cTn>
                        </p:par>
                        <p:par>
                          <p:cTn id="76" fill="hold">
                            <p:stCondLst>
                              <p:cond delay="1000"/>
                            </p:stCondLst>
                            <p:childTnLst>
                              <p:par>
                                <p:cTn id="77" presetID="42" presetClass="entr" presetSubtype="0"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anim calcmode="lin" valueType="num">
                                      <p:cBhvr>
                                        <p:cTn id="80" dur="500" fill="hold"/>
                                        <p:tgtEl>
                                          <p:spTgt spid="26"/>
                                        </p:tgtEl>
                                        <p:attrNameLst>
                                          <p:attrName>ppt_x</p:attrName>
                                        </p:attrNameLst>
                                      </p:cBhvr>
                                      <p:tavLst>
                                        <p:tav tm="0">
                                          <p:val>
                                            <p:strVal val="#ppt_x"/>
                                          </p:val>
                                        </p:tav>
                                        <p:tav tm="100000">
                                          <p:val>
                                            <p:strVal val="#ppt_x"/>
                                          </p:val>
                                        </p:tav>
                                      </p:tavLst>
                                    </p:anim>
                                    <p:anim calcmode="lin" valueType="num">
                                      <p:cBhvr>
                                        <p:cTn id="81" dur="500" fill="hold"/>
                                        <p:tgtEl>
                                          <p:spTgt spid="26"/>
                                        </p:tgtEl>
                                        <p:attrNameLst>
                                          <p:attrName>ppt_y</p:attrName>
                                        </p:attrNameLst>
                                      </p:cBhvr>
                                      <p:tavLst>
                                        <p:tav tm="0">
                                          <p:val>
                                            <p:strVal val="#ppt_y+.1"/>
                                          </p:val>
                                        </p:tav>
                                        <p:tav tm="100000">
                                          <p:val>
                                            <p:strVal val="#ppt_y"/>
                                          </p:val>
                                        </p:tav>
                                      </p:tavLst>
                                    </p:anim>
                                  </p:childTnLst>
                                </p:cTn>
                              </p:par>
                            </p:childTnLst>
                          </p:cTn>
                        </p:par>
                        <p:par>
                          <p:cTn id="82" fill="hold">
                            <p:stCondLst>
                              <p:cond delay="1500"/>
                            </p:stCondLst>
                            <p:childTnLst>
                              <p:par>
                                <p:cTn id="83" presetID="42" presetClass="entr" presetSubtype="0" fill="hold"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500"/>
                                        <p:tgtEl>
                                          <p:spTgt spid="19"/>
                                        </p:tgtEl>
                                      </p:cBhvr>
                                    </p:animEffect>
                                    <p:anim calcmode="lin" valueType="num">
                                      <p:cBhvr>
                                        <p:cTn id="86" dur="500" fill="hold"/>
                                        <p:tgtEl>
                                          <p:spTgt spid="19"/>
                                        </p:tgtEl>
                                        <p:attrNameLst>
                                          <p:attrName>ppt_x</p:attrName>
                                        </p:attrNameLst>
                                      </p:cBhvr>
                                      <p:tavLst>
                                        <p:tav tm="0">
                                          <p:val>
                                            <p:strVal val="#ppt_x"/>
                                          </p:val>
                                        </p:tav>
                                        <p:tav tm="100000">
                                          <p:val>
                                            <p:strVal val="#ppt_x"/>
                                          </p:val>
                                        </p:tav>
                                      </p:tavLst>
                                    </p:anim>
                                    <p:anim calcmode="lin" valueType="num">
                                      <p:cBhvr>
                                        <p:cTn id="87" dur="500" fill="hold"/>
                                        <p:tgtEl>
                                          <p:spTgt spid="19"/>
                                        </p:tgtEl>
                                        <p:attrNameLst>
                                          <p:attrName>ppt_y</p:attrName>
                                        </p:attrNameLst>
                                      </p:cBhvr>
                                      <p:tavLst>
                                        <p:tav tm="0">
                                          <p:val>
                                            <p:strVal val="#ppt_y+.1"/>
                                          </p:val>
                                        </p:tav>
                                        <p:tav tm="100000">
                                          <p:val>
                                            <p:strVal val="#ppt_y"/>
                                          </p:val>
                                        </p:tav>
                                      </p:tavLst>
                                    </p:anim>
                                  </p:childTnLst>
                                </p:cTn>
                              </p:par>
                            </p:childTnLst>
                          </p:cTn>
                        </p:par>
                        <p:par>
                          <p:cTn id="88" fill="hold">
                            <p:stCondLst>
                              <p:cond delay="2000"/>
                            </p:stCondLst>
                            <p:childTnLst>
                              <p:par>
                                <p:cTn id="89" presetID="42" presetClass="entr" presetSubtype="0"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anim calcmode="lin" valueType="num">
                                      <p:cBhvr>
                                        <p:cTn id="92" dur="500" fill="hold"/>
                                        <p:tgtEl>
                                          <p:spTgt spid="29"/>
                                        </p:tgtEl>
                                        <p:attrNameLst>
                                          <p:attrName>ppt_x</p:attrName>
                                        </p:attrNameLst>
                                      </p:cBhvr>
                                      <p:tavLst>
                                        <p:tav tm="0">
                                          <p:val>
                                            <p:strVal val="#ppt_x"/>
                                          </p:val>
                                        </p:tav>
                                        <p:tav tm="100000">
                                          <p:val>
                                            <p:strVal val="#ppt_x"/>
                                          </p:val>
                                        </p:tav>
                                      </p:tavLst>
                                    </p:anim>
                                    <p:anim calcmode="lin" valueType="num">
                                      <p:cBhvr>
                                        <p:cTn id="93" dur="500" fill="hold"/>
                                        <p:tgtEl>
                                          <p:spTgt spid="29"/>
                                        </p:tgtEl>
                                        <p:attrNameLst>
                                          <p:attrName>ppt_y</p:attrName>
                                        </p:attrNameLst>
                                      </p:cBhvr>
                                      <p:tavLst>
                                        <p:tav tm="0">
                                          <p:val>
                                            <p:strVal val="#ppt_y+.1"/>
                                          </p:val>
                                        </p:tav>
                                        <p:tav tm="100000">
                                          <p:val>
                                            <p:strVal val="#ppt_y"/>
                                          </p:val>
                                        </p:tav>
                                      </p:tavLst>
                                    </p:anim>
                                  </p:childTnLst>
                                </p:cTn>
                              </p:par>
                            </p:childTnLst>
                          </p:cTn>
                        </p:par>
                        <p:par>
                          <p:cTn id="94" fill="hold">
                            <p:stCondLst>
                              <p:cond delay="2500"/>
                            </p:stCondLst>
                            <p:childTnLst>
                              <p:par>
                                <p:cTn id="95" presetID="42"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500"/>
                                        <p:tgtEl>
                                          <p:spTgt spid="22"/>
                                        </p:tgtEl>
                                      </p:cBhvr>
                                    </p:animEffect>
                                    <p:anim calcmode="lin" valueType="num">
                                      <p:cBhvr>
                                        <p:cTn id="98" dur="500" fill="hold"/>
                                        <p:tgtEl>
                                          <p:spTgt spid="22"/>
                                        </p:tgtEl>
                                        <p:attrNameLst>
                                          <p:attrName>ppt_x</p:attrName>
                                        </p:attrNameLst>
                                      </p:cBhvr>
                                      <p:tavLst>
                                        <p:tav tm="0">
                                          <p:val>
                                            <p:strVal val="#ppt_x"/>
                                          </p:val>
                                        </p:tav>
                                        <p:tav tm="100000">
                                          <p:val>
                                            <p:strVal val="#ppt_x"/>
                                          </p:val>
                                        </p:tav>
                                      </p:tavLst>
                                    </p:anim>
                                    <p:anim calcmode="lin" valueType="num">
                                      <p:cBhvr>
                                        <p:cTn id="99" dur="500" fill="hold"/>
                                        <p:tgtEl>
                                          <p:spTgt spid="22"/>
                                        </p:tgtEl>
                                        <p:attrNameLst>
                                          <p:attrName>ppt_y</p:attrName>
                                        </p:attrNameLst>
                                      </p:cBhvr>
                                      <p:tavLst>
                                        <p:tav tm="0">
                                          <p:val>
                                            <p:strVal val="#ppt_y+.1"/>
                                          </p:val>
                                        </p:tav>
                                        <p:tav tm="100000">
                                          <p:val>
                                            <p:strVal val="#ppt_y"/>
                                          </p:val>
                                        </p:tav>
                                      </p:tavLst>
                                    </p:anim>
                                  </p:childTnLst>
                                </p:cTn>
                              </p:par>
                            </p:childTnLst>
                          </p:cTn>
                        </p:par>
                        <p:par>
                          <p:cTn id="100" fill="hold">
                            <p:stCondLst>
                              <p:cond delay="3000"/>
                            </p:stCondLst>
                            <p:childTnLst>
                              <p:par>
                                <p:cTn id="101" presetID="42" presetClass="entr" presetSubtype="0" fill="hold" grpId="0" nodeType="after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fade">
                                      <p:cBhvr>
                                        <p:cTn id="103" dur="500"/>
                                        <p:tgtEl>
                                          <p:spTgt spid="28"/>
                                        </p:tgtEl>
                                      </p:cBhvr>
                                    </p:animEffect>
                                    <p:anim calcmode="lin" valueType="num">
                                      <p:cBhvr>
                                        <p:cTn id="104" dur="500" fill="hold"/>
                                        <p:tgtEl>
                                          <p:spTgt spid="28"/>
                                        </p:tgtEl>
                                        <p:attrNameLst>
                                          <p:attrName>ppt_x</p:attrName>
                                        </p:attrNameLst>
                                      </p:cBhvr>
                                      <p:tavLst>
                                        <p:tav tm="0">
                                          <p:val>
                                            <p:strVal val="#ppt_x"/>
                                          </p:val>
                                        </p:tav>
                                        <p:tav tm="100000">
                                          <p:val>
                                            <p:strVal val="#ppt_x"/>
                                          </p:val>
                                        </p:tav>
                                      </p:tavLst>
                                    </p:anim>
                                    <p:anim calcmode="lin" valueType="num">
                                      <p:cBhvr>
                                        <p:cTn id="105" dur="500" fill="hold"/>
                                        <p:tgtEl>
                                          <p:spTgt spid="28"/>
                                        </p:tgtEl>
                                        <p:attrNameLst>
                                          <p:attrName>ppt_y</p:attrName>
                                        </p:attrNameLst>
                                      </p:cBhvr>
                                      <p:tavLst>
                                        <p:tav tm="0">
                                          <p:val>
                                            <p:strVal val="#ppt_y+.1"/>
                                          </p:val>
                                        </p:tav>
                                        <p:tav tm="100000">
                                          <p:val>
                                            <p:strVal val="#ppt_y"/>
                                          </p:val>
                                        </p:tav>
                                      </p:tavLst>
                                    </p:anim>
                                  </p:childTnLst>
                                </p:cTn>
                              </p:par>
                            </p:childTnLst>
                          </p:cTn>
                        </p:par>
                        <p:par>
                          <p:cTn id="106" fill="hold">
                            <p:stCondLst>
                              <p:cond delay="3500"/>
                            </p:stCondLst>
                            <p:childTnLst>
                              <p:par>
                                <p:cTn id="107" presetID="42" presetClass="entr" presetSubtype="0" fill="hold" nodeType="after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fade">
                                      <p:cBhvr>
                                        <p:cTn id="109" dur="500"/>
                                        <p:tgtEl>
                                          <p:spTgt spid="24"/>
                                        </p:tgtEl>
                                      </p:cBhvr>
                                    </p:animEffect>
                                    <p:anim calcmode="lin" valueType="num">
                                      <p:cBhvr>
                                        <p:cTn id="110" dur="500" fill="hold"/>
                                        <p:tgtEl>
                                          <p:spTgt spid="24"/>
                                        </p:tgtEl>
                                        <p:attrNameLst>
                                          <p:attrName>ppt_x</p:attrName>
                                        </p:attrNameLst>
                                      </p:cBhvr>
                                      <p:tavLst>
                                        <p:tav tm="0">
                                          <p:val>
                                            <p:strVal val="#ppt_x"/>
                                          </p:val>
                                        </p:tav>
                                        <p:tav tm="100000">
                                          <p:val>
                                            <p:strVal val="#ppt_x"/>
                                          </p:val>
                                        </p:tav>
                                      </p:tavLst>
                                    </p:anim>
                                    <p:anim calcmode="lin" valueType="num">
                                      <p:cBhvr>
                                        <p:cTn id="111" dur="500" fill="hold"/>
                                        <p:tgtEl>
                                          <p:spTgt spid="24"/>
                                        </p:tgtEl>
                                        <p:attrNameLst>
                                          <p:attrName>ppt_y</p:attrName>
                                        </p:attrNameLst>
                                      </p:cBhvr>
                                      <p:tavLst>
                                        <p:tav tm="0">
                                          <p:val>
                                            <p:strVal val="#ppt_y+.1"/>
                                          </p:val>
                                        </p:tav>
                                        <p:tav tm="100000">
                                          <p:val>
                                            <p:strVal val="#ppt_y"/>
                                          </p:val>
                                        </p:tav>
                                      </p:tavLst>
                                    </p:anim>
                                  </p:childTnLst>
                                </p:cTn>
                              </p:par>
                            </p:childTnLst>
                          </p:cTn>
                        </p:par>
                        <p:par>
                          <p:cTn id="112" fill="hold">
                            <p:stCondLst>
                              <p:cond delay="4000"/>
                            </p:stCondLst>
                            <p:childTnLst>
                              <p:par>
                                <p:cTn id="113" presetID="42" presetClass="entr" presetSubtype="0"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fade">
                                      <p:cBhvr>
                                        <p:cTn id="115" dur="500"/>
                                        <p:tgtEl>
                                          <p:spTgt spid="30"/>
                                        </p:tgtEl>
                                      </p:cBhvr>
                                    </p:animEffect>
                                    <p:anim calcmode="lin" valueType="num">
                                      <p:cBhvr>
                                        <p:cTn id="116" dur="500" fill="hold"/>
                                        <p:tgtEl>
                                          <p:spTgt spid="30"/>
                                        </p:tgtEl>
                                        <p:attrNameLst>
                                          <p:attrName>ppt_x</p:attrName>
                                        </p:attrNameLst>
                                      </p:cBhvr>
                                      <p:tavLst>
                                        <p:tav tm="0">
                                          <p:val>
                                            <p:strVal val="#ppt_x"/>
                                          </p:val>
                                        </p:tav>
                                        <p:tav tm="100000">
                                          <p:val>
                                            <p:strVal val="#ppt_x"/>
                                          </p:val>
                                        </p:tav>
                                      </p:tavLst>
                                    </p:anim>
                                    <p:anim calcmode="lin" valueType="num">
                                      <p:cBhvr>
                                        <p:cTn id="117" dur="500" fill="hold"/>
                                        <p:tgtEl>
                                          <p:spTgt spid="30"/>
                                        </p:tgtEl>
                                        <p:attrNameLst>
                                          <p:attrName>ppt_y</p:attrName>
                                        </p:attrNameLst>
                                      </p:cBhvr>
                                      <p:tavLst>
                                        <p:tav tm="0">
                                          <p:val>
                                            <p:strVal val="#ppt_y+.1"/>
                                          </p:val>
                                        </p:tav>
                                        <p:tav tm="100000">
                                          <p:val>
                                            <p:strVal val="#ppt_y"/>
                                          </p:val>
                                        </p:tav>
                                      </p:tavLst>
                                    </p:anim>
                                  </p:childTnLst>
                                </p:cTn>
                              </p:par>
                            </p:childTnLst>
                          </p:cTn>
                        </p:par>
                        <p:par>
                          <p:cTn id="118" fill="hold">
                            <p:stCondLst>
                              <p:cond delay="4500"/>
                            </p:stCondLst>
                            <p:childTnLst>
                              <p:par>
                                <p:cTn id="119" presetID="42" presetClass="entr" presetSubtype="0" fill="hold" nodeType="after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fade">
                                      <p:cBhvr>
                                        <p:cTn id="121" dur="500"/>
                                        <p:tgtEl>
                                          <p:spTgt spid="25"/>
                                        </p:tgtEl>
                                      </p:cBhvr>
                                    </p:animEffect>
                                    <p:anim calcmode="lin" valueType="num">
                                      <p:cBhvr>
                                        <p:cTn id="122" dur="500" fill="hold"/>
                                        <p:tgtEl>
                                          <p:spTgt spid="25"/>
                                        </p:tgtEl>
                                        <p:attrNameLst>
                                          <p:attrName>ppt_x</p:attrName>
                                        </p:attrNameLst>
                                      </p:cBhvr>
                                      <p:tavLst>
                                        <p:tav tm="0">
                                          <p:val>
                                            <p:strVal val="#ppt_x"/>
                                          </p:val>
                                        </p:tav>
                                        <p:tav tm="100000">
                                          <p:val>
                                            <p:strVal val="#ppt_x"/>
                                          </p:val>
                                        </p:tav>
                                      </p:tavLst>
                                    </p:anim>
                                    <p:anim calcmode="lin" valueType="num">
                                      <p:cBhvr>
                                        <p:cTn id="123" dur="500" fill="hold"/>
                                        <p:tgtEl>
                                          <p:spTgt spid="25"/>
                                        </p:tgtEl>
                                        <p:attrNameLst>
                                          <p:attrName>ppt_y</p:attrName>
                                        </p:attrNameLst>
                                      </p:cBhvr>
                                      <p:tavLst>
                                        <p:tav tm="0">
                                          <p:val>
                                            <p:strVal val="#ppt_y+.1"/>
                                          </p:val>
                                        </p:tav>
                                        <p:tav tm="100000">
                                          <p:val>
                                            <p:strVal val="#ppt_y"/>
                                          </p:val>
                                        </p:tav>
                                      </p:tavLst>
                                    </p:anim>
                                  </p:childTnLst>
                                </p:cTn>
                              </p:par>
                            </p:childTnLst>
                          </p:cTn>
                        </p:par>
                        <p:par>
                          <p:cTn id="124" fill="hold">
                            <p:stCondLst>
                              <p:cond delay="5000"/>
                            </p:stCondLst>
                            <p:childTnLst>
                              <p:par>
                                <p:cTn id="125" presetID="42" presetClass="entr" presetSubtype="0" fill="hold" grpId="0" nodeType="afterEffect">
                                  <p:stCondLst>
                                    <p:cond delay="0"/>
                                  </p:stCondLst>
                                  <p:childTnLst>
                                    <p:set>
                                      <p:cBhvr>
                                        <p:cTn id="126" dur="1" fill="hold">
                                          <p:stCondLst>
                                            <p:cond delay="0"/>
                                          </p:stCondLst>
                                        </p:cTn>
                                        <p:tgtEl>
                                          <p:spTgt spid="31"/>
                                        </p:tgtEl>
                                        <p:attrNameLst>
                                          <p:attrName>style.visibility</p:attrName>
                                        </p:attrNameLst>
                                      </p:cBhvr>
                                      <p:to>
                                        <p:strVal val="visible"/>
                                      </p:to>
                                    </p:set>
                                    <p:animEffect transition="in" filter="fade">
                                      <p:cBhvr>
                                        <p:cTn id="127" dur="500"/>
                                        <p:tgtEl>
                                          <p:spTgt spid="31"/>
                                        </p:tgtEl>
                                      </p:cBhvr>
                                    </p:animEffect>
                                    <p:anim calcmode="lin" valueType="num">
                                      <p:cBhvr>
                                        <p:cTn id="128" dur="500" fill="hold"/>
                                        <p:tgtEl>
                                          <p:spTgt spid="31"/>
                                        </p:tgtEl>
                                        <p:attrNameLst>
                                          <p:attrName>ppt_x</p:attrName>
                                        </p:attrNameLst>
                                      </p:cBhvr>
                                      <p:tavLst>
                                        <p:tav tm="0">
                                          <p:val>
                                            <p:strVal val="#ppt_x"/>
                                          </p:val>
                                        </p:tav>
                                        <p:tav tm="100000">
                                          <p:val>
                                            <p:strVal val="#ppt_x"/>
                                          </p:val>
                                        </p:tav>
                                      </p:tavLst>
                                    </p:anim>
                                    <p:anim calcmode="lin" valueType="num">
                                      <p:cBhvr>
                                        <p:cTn id="12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6" grpId="0" animBg="1"/>
      <p:bldP spid="28" grpId="0" animBg="1"/>
      <p:bldP spid="29" grpId="0" animBg="1"/>
      <p:bldP spid="30" grpId="0" animBg="1"/>
      <p:bldP spid="3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2"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548FF75-05BF-4037-A3A4-947AA69143C1}"/>
              </a:ext>
            </a:extLst>
          </p:cNvPr>
          <p:cNvSpPr txBox="1"/>
          <p:nvPr/>
        </p:nvSpPr>
        <p:spPr>
          <a:xfrm>
            <a:off x="1991544" y="260648"/>
            <a:ext cx="7992888"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Broadway"/>
                <a:ea typeface="+mn-ea"/>
                <a:cs typeface="+mn-cs"/>
              </a:rPr>
              <a:t>CONDICIONES DE ACCESO AL MICROCRÉDITO</a:t>
            </a:r>
            <a:endParaRPr kumimoji="0" lang="es-419" sz="2000" b="0" i="0" u="none" strike="noStrike" kern="1200" cap="none" spc="0" normalizeH="0" baseline="0" noProof="0" dirty="0">
              <a:ln>
                <a:noFill/>
              </a:ln>
              <a:solidFill>
                <a:prstClr val="black"/>
              </a:solidFill>
              <a:effectLst/>
              <a:uLnTx/>
              <a:uFillTx/>
              <a:latin typeface="Broadway"/>
              <a:ea typeface="+mn-ea"/>
              <a:cs typeface="+mn-cs"/>
            </a:endParaRPr>
          </a:p>
        </p:txBody>
      </p:sp>
      <p:sp>
        <p:nvSpPr>
          <p:cNvPr id="4" name="Rectángulo 3"/>
          <p:cNvSpPr/>
          <p:nvPr/>
        </p:nvSpPr>
        <p:spPr>
          <a:xfrm>
            <a:off x="551384" y="1239143"/>
            <a:ext cx="4032448"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Tabla 27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Porcentaje de solicitudes de microcrédito que se aprueban</a:t>
            </a:r>
          </a:p>
        </p:txBody>
      </p:sp>
      <p:graphicFrame>
        <p:nvGraphicFramePr>
          <p:cNvPr id="5" name="Tabla 4"/>
          <p:cNvGraphicFramePr>
            <a:graphicFrameLocks noGrp="1"/>
          </p:cNvGraphicFramePr>
          <p:nvPr>
            <p:extLst/>
          </p:nvPr>
        </p:nvGraphicFramePr>
        <p:xfrm>
          <a:off x="626774" y="1700808"/>
          <a:ext cx="4893161" cy="1944216"/>
        </p:xfrm>
        <a:graphic>
          <a:graphicData uri="http://schemas.openxmlformats.org/drawingml/2006/table">
            <a:tbl>
              <a:tblPr firstRow="1" firstCol="1" bandRow="1">
                <a:tableStyleId>{5C22544A-7EE6-4342-B048-85BDC9FD1C3A}</a:tableStyleId>
              </a:tblPr>
              <a:tblGrid>
                <a:gridCol w="2444663">
                  <a:extLst>
                    <a:ext uri="{9D8B030D-6E8A-4147-A177-3AD203B41FA5}">
                      <a16:colId xmlns:a16="http://schemas.microsoft.com/office/drawing/2014/main" val="20000"/>
                    </a:ext>
                  </a:extLst>
                </a:gridCol>
                <a:gridCol w="1224249">
                  <a:extLst>
                    <a:ext uri="{9D8B030D-6E8A-4147-A177-3AD203B41FA5}">
                      <a16:colId xmlns:a16="http://schemas.microsoft.com/office/drawing/2014/main" val="20001"/>
                    </a:ext>
                  </a:extLst>
                </a:gridCol>
                <a:gridCol w="1224249">
                  <a:extLst>
                    <a:ext uri="{9D8B030D-6E8A-4147-A177-3AD203B41FA5}">
                      <a16:colId xmlns:a16="http://schemas.microsoft.com/office/drawing/2014/main" val="20002"/>
                    </a:ext>
                  </a:extLst>
                </a:gridCol>
              </a:tblGrid>
              <a:tr h="697920">
                <a:tc>
                  <a:txBody>
                    <a:bodyPr/>
                    <a:lstStyle/>
                    <a:p>
                      <a:pPr indent="144145" algn="l">
                        <a:lnSpc>
                          <a:spcPct val="150000"/>
                        </a:lnSpc>
                        <a:spcAft>
                          <a:spcPts val="0"/>
                        </a:spcAft>
                      </a:pPr>
                      <a:r>
                        <a:rPr lang="es-EC" sz="1100" dirty="0">
                          <a:solidFill>
                            <a:schemeClr val="tx1"/>
                          </a:solidFill>
                          <a:effectLst/>
                        </a:rPr>
                        <a:t>Porcentaje de solicitudes que se aprueban</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50" dirty="0">
                          <a:solidFill>
                            <a:schemeClr val="tx1"/>
                          </a:solidFill>
                          <a:effectLst/>
                        </a:rPr>
                        <a:t>Frecuencia</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50">
                          <a:solidFill>
                            <a:schemeClr val="tx1"/>
                          </a:solidFill>
                          <a:effectLst/>
                        </a:rPr>
                        <a:t>Porcentaje %</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11574">
                <a:tc>
                  <a:txBody>
                    <a:bodyPr/>
                    <a:lstStyle/>
                    <a:p>
                      <a:pPr indent="144145" algn="l">
                        <a:lnSpc>
                          <a:spcPct val="150000"/>
                        </a:lnSpc>
                        <a:spcAft>
                          <a:spcPts val="0"/>
                        </a:spcAft>
                      </a:pPr>
                      <a:r>
                        <a:rPr lang="es-EC" sz="1050">
                          <a:solidFill>
                            <a:schemeClr val="tx1"/>
                          </a:solidFill>
                          <a:effectLst/>
                        </a:rPr>
                        <a:t>50,00%</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50" dirty="0">
                          <a:solidFill>
                            <a:schemeClr val="tx1"/>
                          </a:solidFill>
                          <a:effectLst/>
                        </a:rPr>
                        <a:t>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50" dirty="0">
                          <a:solidFill>
                            <a:schemeClr val="tx1"/>
                          </a:solidFill>
                          <a:effectLst/>
                        </a:rPr>
                        <a:t>40,0</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11574">
                <a:tc>
                  <a:txBody>
                    <a:bodyPr/>
                    <a:lstStyle/>
                    <a:p>
                      <a:pPr indent="144145" algn="l">
                        <a:lnSpc>
                          <a:spcPct val="150000"/>
                        </a:lnSpc>
                        <a:spcAft>
                          <a:spcPts val="0"/>
                        </a:spcAft>
                      </a:pPr>
                      <a:r>
                        <a:rPr lang="es-EC" sz="1050">
                          <a:solidFill>
                            <a:schemeClr val="tx1"/>
                          </a:solidFill>
                          <a:effectLst/>
                        </a:rPr>
                        <a:t>70,00%</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50">
                          <a:solidFill>
                            <a:schemeClr val="tx1"/>
                          </a:solidFill>
                          <a:effectLst/>
                        </a:rPr>
                        <a:t>5</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50" dirty="0">
                          <a:solidFill>
                            <a:schemeClr val="tx1"/>
                          </a:solidFill>
                          <a:effectLst/>
                        </a:rPr>
                        <a:t>50,0</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11574">
                <a:tc>
                  <a:txBody>
                    <a:bodyPr/>
                    <a:lstStyle/>
                    <a:p>
                      <a:pPr indent="144145" algn="l">
                        <a:lnSpc>
                          <a:spcPct val="150000"/>
                        </a:lnSpc>
                        <a:spcAft>
                          <a:spcPts val="0"/>
                        </a:spcAft>
                      </a:pPr>
                      <a:r>
                        <a:rPr lang="es-EC" sz="1050">
                          <a:solidFill>
                            <a:schemeClr val="tx1"/>
                          </a:solidFill>
                          <a:effectLst/>
                        </a:rPr>
                        <a:t>90,00%</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50">
                          <a:solidFill>
                            <a:schemeClr val="tx1"/>
                          </a:solidFill>
                          <a:effectLst/>
                        </a:rPr>
                        <a:t>1</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50" dirty="0">
                          <a:solidFill>
                            <a:schemeClr val="tx1"/>
                          </a:solidFill>
                          <a:effectLst/>
                        </a:rPr>
                        <a:t>10,0</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11574">
                <a:tc>
                  <a:txBody>
                    <a:bodyPr/>
                    <a:lstStyle/>
                    <a:p>
                      <a:pPr indent="144145" algn="l">
                        <a:lnSpc>
                          <a:spcPct val="150000"/>
                        </a:lnSpc>
                        <a:spcAft>
                          <a:spcPts val="0"/>
                        </a:spcAft>
                      </a:pPr>
                      <a:r>
                        <a:rPr lang="es-EC" sz="1050">
                          <a:solidFill>
                            <a:schemeClr val="tx1"/>
                          </a:solidFill>
                          <a:effectLst/>
                        </a:rPr>
                        <a:t>Total</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50">
                          <a:solidFill>
                            <a:schemeClr val="tx1"/>
                          </a:solidFill>
                          <a:effectLst/>
                        </a:rPr>
                        <a:t>10</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050" dirty="0">
                          <a:solidFill>
                            <a:schemeClr val="tx1"/>
                          </a:solidFill>
                          <a:effectLst/>
                        </a:rPr>
                        <a:t>100,0</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graphicFrame>
        <p:nvGraphicFramePr>
          <p:cNvPr id="6" name="Gráfico 5"/>
          <p:cNvGraphicFramePr/>
          <p:nvPr>
            <p:extLst/>
          </p:nvPr>
        </p:nvGraphicFramePr>
        <p:xfrm>
          <a:off x="6168008" y="2267744"/>
          <a:ext cx="5112568" cy="252028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ángulo: esquinas diagonales redondeadas 19">
            <a:extLst>
              <a:ext uri="{FF2B5EF4-FFF2-40B4-BE49-F238E27FC236}">
                <a16:creationId xmlns:a16="http://schemas.microsoft.com/office/drawing/2014/main" id="{D4CE1BC5-DF63-4966-9BDB-9562A7D42151}"/>
              </a:ext>
            </a:extLst>
          </p:cNvPr>
          <p:cNvSpPr/>
          <p:nvPr/>
        </p:nvSpPr>
        <p:spPr>
          <a:xfrm>
            <a:off x="551384" y="4067328"/>
            <a:ext cx="4968552" cy="2009061"/>
          </a:xfrm>
          <a:prstGeom prst="round2Diag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El 50% de las instituciones que brindan el producto de microcrédito consideran que se aprueban el 70% de las solicitudes de financiamiento, el 40% considera que de todas las solicitudes solo se aprueba el 50% de las mismas y por último solo el 10 % de las instituciones considera que se aprueban el 90% de las solicitudes de financiamiento. </a:t>
            </a:r>
          </a:p>
        </p:txBody>
      </p:sp>
      <p:sp>
        <p:nvSpPr>
          <p:cNvPr id="8" name="Rectángulo 7">
            <a:extLst>
              <a:ext uri="{FF2B5EF4-FFF2-40B4-BE49-F238E27FC236}">
                <a16:creationId xmlns:a16="http://schemas.microsoft.com/office/drawing/2014/main" id="{4A331AE5-E967-4CC7-87B9-F0C6E2B64C73}"/>
              </a:ext>
            </a:extLst>
          </p:cNvPr>
          <p:cNvSpPr/>
          <p:nvPr/>
        </p:nvSpPr>
        <p:spPr>
          <a:xfrm>
            <a:off x="6201244" y="4797152"/>
            <a:ext cx="5079332"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Figura 49 </a:t>
            </a:r>
            <a:r>
              <a:rPr kumimoji="0" lang="es-ES"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Porcentaje de solicitudes de microcrédito que se aprueban</a:t>
            </a:r>
            <a:endParaRPr kumimoji="0" lang="es-EC"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13789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2"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423592" y="260648"/>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548FF75-05BF-4037-A3A4-947AA69143C1}"/>
              </a:ext>
            </a:extLst>
          </p:cNvPr>
          <p:cNvSpPr txBox="1"/>
          <p:nvPr/>
        </p:nvSpPr>
        <p:spPr>
          <a:xfrm>
            <a:off x="1991544" y="260648"/>
            <a:ext cx="7992888"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Broadway"/>
                <a:ea typeface="+mn-ea"/>
                <a:cs typeface="+mn-cs"/>
              </a:rPr>
              <a:t>CONDICIONES DE ACCESO AL MICROCRÉDITO</a:t>
            </a:r>
            <a:endParaRPr kumimoji="0" lang="es-419" sz="2000" b="0" i="0" u="none" strike="noStrike" kern="1200" cap="none" spc="0" normalizeH="0" baseline="0" noProof="0" dirty="0">
              <a:ln>
                <a:noFill/>
              </a:ln>
              <a:solidFill>
                <a:prstClr val="black"/>
              </a:solidFill>
              <a:effectLst/>
              <a:uLnTx/>
              <a:uFillTx/>
              <a:latin typeface="Broadway"/>
              <a:ea typeface="+mn-ea"/>
              <a:cs typeface="+mn-cs"/>
            </a:endParaRPr>
          </a:p>
        </p:txBody>
      </p:sp>
      <p:sp>
        <p:nvSpPr>
          <p:cNvPr id="4" name="Rectángulo 3"/>
          <p:cNvSpPr/>
          <p:nvPr/>
        </p:nvSpPr>
        <p:spPr>
          <a:xfrm>
            <a:off x="551384" y="1239143"/>
            <a:ext cx="4032448"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Tabla 28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Factores que inciden para limitar la entrega de microcrédito</a:t>
            </a:r>
          </a:p>
        </p:txBody>
      </p:sp>
      <p:graphicFrame>
        <p:nvGraphicFramePr>
          <p:cNvPr id="5" name="Tabla 4"/>
          <p:cNvGraphicFramePr>
            <a:graphicFrameLocks noGrp="1"/>
          </p:cNvGraphicFramePr>
          <p:nvPr>
            <p:extLst/>
          </p:nvPr>
        </p:nvGraphicFramePr>
        <p:xfrm>
          <a:off x="191344" y="1692372"/>
          <a:ext cx="6624738" cy="5048996"/>
        </p:xfrm>
        <a:graphic>
          <a:graphicData uri="http://schemas.openxmlformats.org/drawingml/2006/table">
            <a:tbl>
              <a:tblPr firstRow="1" firstCol="1" bandRow="1">
                <a:tableStyleId>{93296810-A885-4BE3-A3E7-6D5BEEA58F35}</a:tableStyleId>
              </a:tblPr>
              <a:tblGrid>
                <a:gridCol w="1079368">
                  <a:extLst>
                    <a:ext uri="{9D8B030D-6E8A-4147-A177-3AD203B41FA5}">
                      <a16:colId xmlns:a16="http://schemas.microsoft.com/office/drawing/2014/main" val="20000"/>
                    </a:ext>
                  </a:extLst>
                </a:gridCol>
                <a:gridCol w="554537">
                  <a:extLst>
                    <a:ext uri="{9D8B030D-6E8A-4147-A177-3AD203B41FA5}">
                      <a16:colId xmlns:a16="http://schemas.microsoft.com/office/drawing/2014/main" val="20001"/>
                    </a:ext>
                  </a:extLst>
                </a:gridCol>
                <a:gridCol w="554537">
                  <a:extLst>
                    <a:ext uri="{9D8B030D-6E8A-4147-A177-3AD203B41FA5}">
                      <a16:colId xmlns:a16="http://schemas.microsoft.com/office/drawing/2014/main" val="20002"/>
                    </a:ext>
                  </a:extLst>
                </a:gridCol>
                <a:gridCol w="554537">
                  <a:extLst>
                    <a:ext uri="{9D8B030D-6E8A-4147-A177-3AD203B41FA5}">
                      <a16:colId xmlns:a16="http://schemas.microsoft.com/office/drawing/2014/main" val="20003"/>
                    </a:ext>
                  </a:extLst>
                </a:gridCol>
                <a:gridCol w="554537">
                  <a:extLst>
                    <a:ext uri="{9D8B030D-6E8A-4147-A177-3AD203B41FA5}">
                      <a16:colId xmlns:a16="http://schemas.microsoft.com/office/drawing/2014/main" val="20004"/>
                    </a:ext>
                  </a:extLst>
                </a:gridCol>
                <a:gridCol w="554537">
                  <a:extLst>
                    <a:ext uri="{9D8B030D-6E8A-4147-A177-3AD203B41FA5}">
                      <a16:colId xmlns:a16="http://schemas.microsoft.com/office/drawing/2014/main" val="20005"/>
                    </a:ext>
                  </a:extLst>
                </a:gridCol>
                <a:gridCol w="554537">
                  <a:extLst>
                    <a:ext uri="{9D8B030D-6E8A-4147-A177-3AD203B41FA5}">
                      <a16:colId xmlns:a16="http://schemas.microsoft.com/office/drawing/2014/main" val="20006"/>
                    </a:ext>
                  </a:extLst>
                </a:gridCol>
                <a:gridCol w="554537">
                  <a:extLst>
                    <a:ext uri="{9D8B030D-6E8A-4147-A177-3AD203B41FA5}">
                      <a16:colId xmlns:a16="http://schemas.microsoft.com/office/drawing/2014/main" val="20007"/>
                    </a:ext>
                  </a:extLst>
                </a:gridCol>
                <a:gridCol w="554537">
                  <a:extLst>
                    <a:ext uri="{9D8B030D-6E8A-4147-A177-3AD203B41FA5}">
                      <a16:colId xmlns:a16="http://schemas.microsoft.com/office/drawing/2014/main" val="20008"/>
                    </a:ext>
                  </a:extLst>
                </a:gridCol>
                <a:gridCol w="554537">
                  <a:extLst>
                    <a:ext uri="{9D8B030D-6E8A-4147-A177-3AD203B41FA5}">
                      <a16:colId xmlns:a16="http://schemas.microsoft.com/office/drawing/2014/main" val="20009"/>
                    </a:ext>
                  </a:extLst>
                </a:gridCol>
                <a:gridCol w="554537">
                  <a:extLst>
                    <a:ext uri="{9D8B030D-6E8A-4147-A177-3AD203B41FA5}">
                      <a16:colId xmlns:a16="http://schemas.microsoft.com/office/drawing/2014/main" val="20010"/>
                    </a:ext>
                  </a:extLst>
                </a:gridCol>
              </a:tblGrid>
              <a:tr h="324815">
                <a:tc rowSpan="2">
                  <a:txBody>
                    <a:bodyPr/>
                    <a:lstStyle/>
                    <a:p>
                      <a:pPr algn="ctr"/>
                      <a:endParaRPr lang="es-ES" sz="1100" dirty="0">
                        <a:solidFill>
                          <a:schemeClr val="tx1"/>
                        </a:solidFill>
                        <a:effectLst/>
                        <a:latin typeface="+mn-lt"/>
                        <a:cs typeface="Times New Roman" panose="02020603050405020304" pitchFamily="18" charset="0"/>
                      </a:endParaRPr>
                    </a:p>
                  </a:txBody>
                  <a:tcPr marL="58162" marR="58162" marT="0" marB="0" anchor="ctr"/>
                </a:tc>
                <a:tc gridSpan="2">
                  <a:txBody>
                    <a:bodyPr/>
                    <a:lstStyle/>
                    <a:p>
                      <a:pPr indent="144145" algn="ctr">
                        <a:lnSpc>
                          <a:spcPct val="150000"/>
                        </a:lnSpc>
                        <a:spcAft>
                          <a:spcPts val="0"/>
                        </a:spcAft>
                      </a:pPr>
                      <a:r>
                        <a:rPr lang="es-EC" sz="1000">
                          <a:solidFill>
                            <a:schemeClr val="tx1"/>
                          </a:solidFill>
                          <a:effectLst/>
                          <a:latin typeface="+mn-lt"/>
                        </a:rPr>
                        <a:t>1° Lugar</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hMerge="1">
                  <a:txBody>
                    <a:bodyPr/>
                    <a:lstStyle/>
                    <a:p>
                      <a:endParaRPr lang="es-ES"/>
                    </a:p>
                  </a:txBody>
                  <a:tcPr/>
                </a:tc>
                <a:tc gridSpan="2">
                  <a:txBody>
                    <a:bodyPr/>
                    <a:lstStyle/>
                    <a:p>
                      <a:pPr indent="144145" algn="ctr">
                        <a:lnSpc>
                          <a:spcPct val="150000"/>
                        </a:lnSpc>
                        <a:spcAft>
                          <a:spcPts val="0"/>
                        </a:spcAft>
                      </a:pPr>
                      <a:r>
                        <a:rPr lang="es-EC" sz="1000">
                          <a:solidFill>
                            <a:schemeClr val="tx1"/>
                          </a:solidFill>
                          <a:effectLst/>
                          <a:latin typeface="+mn-lt"/>
                        </a:rPr>
                        <a:t>2° Lugar</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hMerge="1">
                  <a:txBody>
                    <a:bodyPr/>
                    <a:lstStyle/>
                    <a:p>
                      <a:endParaRPr lang="es-ES"/>
                    </a:p>
                  </a:txBody>
                  <a:tcPr/>
                </a:tc>
                <a:tc gridSpan="2">
                  <a:txBody>
                    <a:bodyPr/>
                    <a:lstStyle/>
                    <a:p>
                      <a:pPr indent="144145" algn="ctr">
                        <a:lnSpc>
                          <a:spcPct val="150000"/>
                        </a:lnSpc>
                        <a:spcAft>
                          <a:spcPts val="0"/>
                        </a:spcAft>
                      </a:pPr>
                      <a:r>
                        <a:rPr lang="es-EC" sz="1000">
                          <a:solidFill>
                            <a:schemeClr val="tx1"/>
                          </a:solidFill>
                          <a:effectLst/>
                          <a:latin typeface="+mn-lt"/>
                        </a:rPr>
                        <a:t>3° Lugar</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hMerge="1">
                  <a:txBody>
                    <a:bodyPr/>
                    <a:lstStyle/>
                    <a:p>
                      <a:endParaRPr lang="es-ES"/>
                    </a:p>
                  </a:txBody>
                  <a:tcPr/>
                </a:tc>
                <a:tc gridSpan="2">
                  <a:txBody>
                    <a:bodyPr/>
                    <a:lstStyle/>
                    <a:p>
                      <a:pPr indent="144145" algn="ctr">
                        <a:lnSpc>
                          <a:spcPct val="150000"/>
                        </a:lnSpc>
                        <a:spcAft>
                          <a:spcPts val="0"/>
                        </a:spcAft>
                      </a:pPr>
                      <a:r>
                        <a:rPr lang="es-EC" sz="1000">
                          <a:solidFill>
                            <a:schemeClr val="tx1"/>
                          </a:solidFill>
                          <a:effectLst/>
                          <a:latin typeface="+mn-lt"/>
                        </a:rPr>
                        <a:t>4° Lugar</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hMerge="1">
                  <a:txBody>
                    <a:bodyPr/>
                    <a:lstStyle/>
                    <a:p>
                      <a:endParaRPr lang="es-ES"/>
                    </a:p>
                  </a:txBody>
                  <a:tcPr/>
                </a:tc>
                <a:tc gridSpan="2">
                  <a:txBody>
                    <a:bodyPr/>
                    <a:lstStyle/>
                    <a:p>
                      <a:pPr indent="144145" algn="ctr">
                        <a:lnSpc>
                          <a:spcPct val="150000"/>
                        </a:lnSpc>
                        <a:spcAft>
                          <a:spcPts val="0"/>
                        </a:spcAft>
                      </a:pPr>
                      <a:r>
                        <a:rPr lang="es-EC" sz="1000">
                          <a:solidFill>
                            <a:schemeClr val="tx1"/>
                          </a:solidFill>
                          <a:effectLst/>
                          <a:latin typeface="+mn-lt"/>
                        </a:rPr>
                        <a:t>5° Lugar</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hMerge="1">
                  <a:txBody>
                    <a:bodyPr/>
                    <a:lstStyle/>
                    <a:p>
                      <a:endParaRPr lang="es-ES"/>
                    </a:p>
                  </a:txBody>
                  <a:tcPr/>
                </a:tc>
                <a:extLst>
                  <a:ext uri="{0D108BD9-81ED-4DB2-BD59-A6C34878D82A}">
                    <a16:rowId xmlns:a16="http://schemas.microsoft.com/office/drawing/2014/main" val="10000"/>
                  </a:ext>
                </a:extLst>
              </a:tr>
              <a:tr h="826413">
                <a:tc vMerge="1">
                  <a:txBody>
                    <a:bodyPr/>
                    <a:lstStyle/>
                    <a:p>
                      <a:endParaRPr lang="es-ES"/>
                    </a:p>
                  </a:txBody>
                  <a:tcPr/>
                </a:tc>
                <a:tc>
                  <a:txBody>
                    <a:bodyPr/>
                    <a:lstStyle/>
                    <a:p>
                      <a:pPr indent="144145" algn="r">
                        <a:lnSpc>
                          <a:spcPct val="150000"/>
                        </a:lnSpc>
                        <a:spcAft>
                          <a:spcPts val="0"/>
                        </a:spcAft>
                      </a:pPr>
                      <a:r>
                        <a:rPr lang="es-EC" sz="1000">
                          <a:solidFill>
                            <a:schemeClr val="tx1"/>
                          </a:solidFill>
                          <a:effectLst/>
                          <a:latin typeface="+mn-lt"/>
                        </a:rPr>
                        <a:t>Frecuencia</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vert="vert270" anchor="ctr"/>
                </a:tc>
                <a:tc>
                  <a:txBody>
                    <a:bodyPr/>
                    <a:lstStyle/>
                    <a:p>
                      <a:pPr indent="144145" algn="r">
                        <a:lnSpc>
                          <a:spcPct val="150000"/>
                        </a:lnSpc>
                        <a:spcAft>
                          <a:spcPts val="0"/>
                        </a:spcAft>
                      </a:pPr>
                      <a:r>
                        <a:rPr lang="es-EC" sz="1000">
                          <a:solidFill>
                            <a:schemeClr val="tx1"/>
                          </a:solidFill>
                          <a:effectLst/>
                          <a:latin typeface="+mn-lt"/>
                        </a:rPr>
                        <a:t>Porcentaje</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vert="vert270" anchor="ctr"/>
                </a:tc>
                <a:tc>
                  <a:txBody>
                    <a:bodyPr/>
                    <a:lstStyle/>
                    <a:p>
                      <a:pPr indent="144145" algn="r">
                        <a:lnSpc>
                          <a:spcPct val="150000"/>
                        </a:lnSpc>
                        <a:spcAft>
                          <a:spcPts val="0"/>
                        </a:spcAft>
                      </a:pPr>
                      <a:r>
                        <a:rPr lang="es-EC" sz="1000">
                          <a:solidFill>
                            <a:schemeClr val="tx1"/>
                          </a:solidFill>
                          <a:effectLst/>
                          <a:latin typeface="+mn-lt"/>
                        </a:rPr>
                        <a:t>Frecuencia</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vert="vert270" anchor="ctr"/>
                </a:tc>
                <a:tc>
                  <a:txBody>
                    <a:bodyPr/>
                    <a:lstStyle/>
                    <a:p>
                      <a:pPr indent="144145" algn="r">
                        <a:lnSpc>
                          <a:spcPct val="150000"/>
                        </a:lnSpc>
                        <a:spcAft>
                          <a:spcPts val="0"/>
                        </a:spcAft>
                      </a:pPr>
                      <a:r>
                        <a:rPr lang="es-EC" sz="1000">
                          <a:solidFill>
                            <a:schemeClr val="tx1"/>
                          </a:solidFill>
                          <a:effectLst/>
                          <a:latin typeface="+mn-lt"/>
                        </a:rPr>
                        <a:t>Porcentaje</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vert="vert270" anchor="ctr"/>
                </a:tc>
                <a:tc>
                  <a:txBody>
                    <a:bodyPr/>
                    <a:lstStyle/>
                    <a:p>
                      <a:pPr indent="144145" algn="r">
                        <a:lnSpc>
                          <a:spcPct val="150000"/>
                        </a:lnSpc>
                        <a:spcAft>
                          <a:spcPts val="0"/>
                        </a:spcAft>
                      </a:pPr>
                      <a:r>
                        <a:rPr lang="es-EC" sz="1000">
                          <a:solidFill>
                            <a:schemeClr val="tx1"/>
                          </a:solidFill>
                          <a:effectLst/>
                          <a:latin typeface="+mn-lt"/>
                        </a:rPr>
                        <a:t>Frecuencia</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vert="vert270" anchor="ctr"/>
                </a:tc>
                <a:tc>
                  <a:txBody>
                    <a:bodyPr/>
                    <a:lstStyle/>
                    <a:p>
                      <a:pPr indent="144145" algn="r">
                        <a:lnSpc>
                          <a:spcPct val="150000"/>
                        </a:lnSpc>
                        <a:spcAft>
                          <a:spcPts val="0"/>
                        </a:spcAft>
                      </a:pPr>
                      <a:r>
                        <a:rPr lang="es-EC" sz="1000">
                          <a:solidFill>
                            <a:schemeClr val="tx1"/>
                          </a:solidFill>
                          <a:effectLst/>
                          <a:latin typeface="+mn-lt"/>
                        </a:rPr>
                        <a:t>Porcentaje</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vert="vert270" anchor="ctr"/>
                </a:tc>
                <a:tc>
                  <a:txBody>
                    <a:bodyPr/>
                    <a:lstStyle/>
                    <a:p>
                      <a:pPr indent="144145" algn="r">
                        <a:lnSpc>
                          <a:spcPct val="150000"/>
                        </a:lnSpc>
                        <a:spcAft>
                          <a:spcPts val="0"/>
                        </a:spcAft>
                      </a:pPr>
                      <a:r>
                        <a:rPr lang="es-EC" sz="1000">
                          <a:solidFill>
                            <a:schemeClr val="tx1"/>
                          </a:solidFill>
                          <a:effectLst/>
                          <a:latin typeface="+mn-lt"/>
                        </a:rPr>
                        <a:t>Frecuencia</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vert="vert270" anchor="ctr"/>
                </a:tc>
                <a:tc>
                  <a:txBody>
                    <a:bodyPr/>
                    <a:lstStyle/>
                    <a:p>
                      <a:pPr indent="144145" algn="r">
                        <a:lnSpc>
                          <a:spcPct val="150000"/>
                        </a:lnSpc>
                        <a:spcAft>
                          <a:spcPts val="0"/>
                        </a:spcAft>
                      </a:pPr>
                      <a:r>
                        <a:rPr lang="es-EC" sz="1000">
                          <a:solidFill>
                            <a:schemeClr val="tx1"/>
                          </a:solidFill>
                          <a:effectLst/>
                          <a:latin typeface="+mn-lt"/>
                        </a:rPr>
                        <a:t>Porcentaje</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vert="vert270" anchor="ctr"/>
                </a:tc>
                <a:tc>
                  <a:txBody>
                    <a:bodyPr/>
                    <a:lstStyle/>
                    <a:p>
                      <a:pPr indent="144145" algn="r">
                        <a:lnSpc>
                          <a:spcPct val="150000"/>
                        </a:lnSpc>
                        <a:spcAft>
                          <a:spcPts val="0"/>
                        </a:spcAft>
                      </a:pPr>
                      <a:r>
                        <a:rPr lang="es-EC" sz="1000">
                          <a:solidFill>
                            <a:schemeClr val="tx1"/>
                          </a:solidFill>
                          <a:effectLst/>
                          <a:latin typeface="+mn-lt"/>
                        </a:rPr>
                        <a:t>Frecuencia</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vert="vert270" anchor="ctr"/>
                </a:tc>
                <a:tc>
                  <a:txBody>
                    <a:bodyPr/>
                    <a:lstStyle/>
                    <a:p>
                      <a:pPr indent="144145" algn="r">
                        <a:lnSpc>
                          <a:spcPct val="150000"/>
                        </a:lnSpc>
                        <a:spcAft>
                          <a:spcPts val="0"/>
                        </a:spcAft>
                      </a:pPr>
                      <a:r>
                        <a:rPr lang="es-EC" sz="1000">
                          <a:solidFill>
                            <a:schemeClr val="tx1"/>
                          </a:solidFill>
                          <a:effectLst/>
                          <a:latin typeface="+mn-lt"/>
                        </a:rPr>
                        <a:t>Porcentaje</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vert="vert270" anchor="ctr"/>
                </a:tc>
                <a:extLst>
                  <a:ext uri="{0D108BD9-81ED-4DB2-BD59-A6C34878D82A}">
                    <a16:rowId xmlns:a16="http://schemas.microsoft.com/office/drawing/2014/main" val="10001"/>
                  </a:ext>
                </a:extLst>
              </a:tr>
              <a:tr h="649628">
                <a:tc>
                  <a:txBody>
                    <a:bodyPr/>
                    <a:lstStyle/>
                    <a:p>
                      <a:pPr indent="144145" algn="l">
                        <a:lnSpc>
                          <a:spcPct val="150000"/>
                        </a:lnSpc>
                        <a:spcAft>
                          <a:spcPts val="0"/>
                        </a:spcAft>
                      </a:pPr>
                      <a:r>
                        <a:rPr lang="es-EC" sz="1000">
                          <a:solidFill>
                            <a:schemeClr val="tx1"/>
                          </a:solidFill>
                          <a:effectLst/>
                          <a:latin typeface="+mn-lt"/>
                        </a:rPr>
                        <a:t>Capacidad</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7</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70%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3</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30%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extLst>
                  <a:ext uri="{0D108BD9-81ED-4DB2-BD59-A6C34878D82A}">
                    <a16:rowId xmlns:a16="http://schemas.microsoft.com/office/drawing/2014/main" val="10002"/>
                  </a:ext>
                </a:extLst>
              </a:tr>
              <a:tr h="649628">
                <a:tc>
                  <a:txBody>
                    <a:bodyPr/>
                    <a:lstStyle/>
                    <a:p>
                      <a:pPr indent="144145" algn="l">
                        <a:lnSpc>
                          <a:spcPct val="150000"/>
                        </a:lnSpc>
                        <a:spcAft>
                          <a:spcPts val="0"/>
                        </a:spcAft>
                      </a:pPr>
                      <a:r>
                        <a:rPr lang="es-EC" sz="1000">
                          <a:solidFill>
                            <a:schemeClr val="tx1"/>
                          </a:solidFill>
                          <a:effectLst/>
                          <a:latin typeface="+mn-lt"/>
                        </a:rPr>
                        <a:t>Capital</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7</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70%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3</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30%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extLst>
                  <a:ext uri="{0D108BD9-81ED-4DB2-BD59-A6C34878D82A}">
                    <a16:rowId xmlns:a16="http://schemas.microsoft.com/office/drawing/2014/main" val="10003"/>
                  </a:ext>
                </a:extLst>
              </a:tr>
              <a:tr h="649628">
                <a:tc>
                  <a:txBody>
                    <a:bodyPr/>
                    <a:lstStyle/>
                    <a:p>
                      <a:pPr indent="144145" algn="l">
                        <a:lnSpc>
                          <a:spcPct val="150000"/>
                        </a:lnSpc>
                        <a:spcAft>
                          <a:spcPts val="0"/>
                        </a:spcAft>
                      </a:pPr>
                      <a:r>
                        <a:rPr lang="es-EC" sz="1000">
                          <a:solidFill>
                            <a:schemeClr val="tx1"/>
                          </a:solidFill>
                          <a:effectLst/>
                          <a:latin typeface="+mn-lt"/>
                        </a:rPr>
                        <a:t>Carácter</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dirty="0">
                          <a:solidFill>
                            <a:schemeClr val="tx1"/>
                          </a:solidFill>
                          <a:effectLst/>
                          <a:latin typeface="+mn-lt"/>
                        </a:rPr>
                        <a:t>0</a:t>
                      </a:r>
                      <a:endParaRPr lang="es-ES" sz="1100" dirty="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7</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70%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3</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30%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extLst>
                  <a:ext uri="{0D108BD9-81ED-4DB2-BD59-A6C34878D82A}">
                    <a16:rowId xmlns:a16="http://schemas.microsoft.com/office/drawing/2014/main" val="10004"/>
                  </a:ext>
                </a:extLst>
              </a:tr>
              <a:tr h="649628">
                <a:tc>
                  <a:txBody>
                    <a:bodyPr/>
                    <a:lstStyle/>
                    <a:p>
                      <a:pPr indent="144145" algn="l">
                        <a:lnSpc>
                          <a:spcPct val="150000"/>
                        </a:lnSpc>
                        <a:spcAft>
                          <a:spcPts val="0"/>
                        </a:spcAft>
                      </a:pPr>
                      <a:r>
                        <a:rPr lang="es-EC" sz="1000">
                          <a:solidFill>
                            <a:schemeClr val="tx1"/>
                          </a:solidFill>
                          <a:effectLst/>
                          <a:latin typeface="+mn-lt"/>
                        </a:rPr>
                        <a:t>Condiciones</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3</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30%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7</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70%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extLst>
                  <a:ext uri="{0D108BD9-81ED-4DB2-BD59-A6C34878D82A}">
                    <a16:rowId xmlns:a16="http://schemas.microsoft.com/office/drawing/2014/main" val="10005"/>
                  </a:ext>
                </a:extLst>
              </a:tr>
              <a:tr h="649628">
                <a:tc>
                  <a:txBody>
                    <a:bodyPr/>
                    <a:lstStyle/>
                    <a:p>
                      <a:pPr indent="144145" algn="l">
                        <a:lnSpc>
                          <a:spcPct val="150000"/>
                        </a:lnSpc>
                        <a:spcAft>
                          <a:spcPts val="0"/>
                        </a:spcAft>
                      </a:pPr>
                      <a:r>
                        <a:rPr lang="es-EC" sz="1000">
                          <a:solidFill>
                            <a:schemeClr val="tx1"/>
                          </a:solidFill>
                          <a:effectLst/>
                          <a:latin typeface="+mn-lt"/>
                        </a:rPr>
                        <a:t>Colateral</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3</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30%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7</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70%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extLst>
                  <a:ext uri="{0D108BD9-81ED-4DB2-BD59-A6C34878D82A}">
                    <a16:rowId xmlns:a16="http://schemas.microsoft.com/office/drawing/2014/main" val="10006"/>
                  </a:ext>
                </a:extLst>
              </a:tr>
              <a:tr h="649628">
                <a:tc>
                  <a:txBody>
                    <a:bodyPr/>
                    <a:lstStyle/>
                    <a:p>
                      <a:pPr indent="144145" algn="l">
                        <a:lnSpc>
                          <a:spcPct val="150000"/>
                        </a:lnSpc>
                        <a:spcAft>
                          <a:spcPts val="0"/>
                        </a:spcAft>
                      </a:pPr>
                      <a:r>
                        <a:rPr lang="es-EC" sz="1000" dirty="0">
                          <a:solidFill>
                            <a:schemeClr val="tx1"/>
                          </a:solidFill>
                          <a:effectLst/>
                          <a:latin typeface="+mn-lt"/>
                        </a:rPr>
                        <a:t>Total</a:t>
                      </a:r>
                      <a:endParaRPr lang="es-ES" sz="1100" dirty="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10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100%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10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100%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10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100%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10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100%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a:solidFill>
                            <a:schemeClr val="tx1"/>
                          </a:solidFill>
                          <a:effectLst/>
                          <a:latin typeface="+mn-lt"/>
                        </a:rPr>
                        <a:t>10</a:t>
                      </a:r>
                      <a:endParaRPr lang="es-ES" sz="110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tc>
                  <a:txBody>
                    <a:bodyPr/>
                    <a:lstStyle/>
                    <a:p>
                      <a:pPr indent="144145" algn="r">
                        <a:lnSpc>
                          <a:spcPct val="150000"/>
                        </a:lnSpc>
                        <a:spcAft>
                          <a:spcPts val="0"/>
                        </a:spcAft>
                      </a:pPr>
                      <a:r>
                        <a:rPr lang="es-EC" sz="1000" dirty="0">
                          <a:solidFill>
                            <a:schemeClr val="tx1"/>
                          </a:solidFill>
                          <a:effectLst/>
                          <a:latin typeface="+mn-lt"/>
                        </a:rPr>
                        <a:t>100%</a:t>
                      </a:r>
                      <a:endParaRPr lang="es-ES" sz="1100" dirty="0">
                        <a:solidFill>
                          <a:schemeClr val="tx1"/>
                        </a:solidFill>
                        <a:effectLst/>
                        <a:latin typeface="+mn-lt"/>
                        <a:ea typeface="Calibri" panose="020F0502020204030204" pitchFamily="34" charset="0"/>
                        <a:cs typeface="Times New Roman" panose="02020603050405020304" pitchFamily="18" charset="0"/>
                      </a:endParaRPr>
                    </a:p>
                  </a:txBody>
                  <a:tcPr marL="58162" marR="58162" marT="0" marB="0" anchor="ctr"/>
                </a:tc>
                <a:extLst>
                  <a:ext uri="{0D108BD9-81ED-4DB2-BD59-A6C34878D82A}">
                    <a16:rowId xmlns:a16="http://schemas.microsoft.com/office/drawing/2014/main" val="10007"/>
                  </a:ext>
                </a:extLst>
              </a:tr>
            </a:tbl>
          </a:graphicData>
        </a:graphic>
      </p:graphicFrame>
      <p:pic>
        <p:nvPicPr>
          <p:cNvPr id="6" name="Imagen 5"/>
          <p:cNvPicPr>
            <a:picLocks noChangeAspect="1"/>
          </p:cNvPicPr>
          <p:nvPr/>
        </p:nvPicPr>
        <p:blipFill>
          <a:blip r:embed="rId4"/>
          <a:stretch>
            <a:fillRect/>
          </a:stretch>
        </p:blipFill>
        <p:spPr>
          <a:xfrm>
            <a:off x="6923791" y="1700808"/>
            <a:ext cx="5004857" cy="2183938"/>
          </a:xfrm>
          <a:prstGeom prst="rect">
            <a:avLst/>
          </a:prstGeom>
        </p:spPr>
      </p:pic>
      <p:sp>
        <p:nvSpPr>
          <p:cNvPr id="7" name="Rectángulo 6">
            <a:extLst>
              <a:ext uri="{FF2B5EF4-FFF2-40B4-BE49-F238E27FC236}">
                <a16:creationId xmlns:a16="http://schemas.microsoft.com/office/drawing/2014/main" id="{4A331AE5-E967-4CC7-87B9-F0C6E2B64C73}"/>
              </a:ext>
            </a:extLst>
          </p:cNvPr>
          <p:cNvSpPr/>
          <p:nvPr/>
        </p:nvSpPr>
        <p:spPr>
          <a:xfrm>
            <a:off x="6928702" y="3861048"/>
            <a:ext cx="5079332"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Figura 50 </a:t>
            </a:r>
            <a:r>
              <a:rPr kumimoji="0" lang="es-ES"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Factores que inciden para limitar la entrega de microcrédito</a:t>
            </a:r>
            <a:endParaRPr kumimoji="0" lang="es-EC"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ángulo: esquinas diagonales redondeadas 9">
            <a:extLst>
              <a:ext uri="{FF2B5EF4-FFF2-40B4-BE49-F238E27FC236}">
                <a16:creationId xmlns:a16="http://schemas.microsoft.com/office/drawing/2014/main" id="{BD0EEBD4-120E-4A7A-9B90-2E14D8FB5173}"/>
              </a:ext>
            </a:extLst>
          </p:cNvPr>
          <p:cNvSpPr/>
          <p:nvPr/>
        </p:nvSpPr>
        <p:spPr>
          <a:xfrm>
            <a:off x="6989307" y="4315707"/>
            <a:ext cx="4939341" cy="1489557"/>
          </a:xfrm>
          <a:prstGeom prst="round2DiagRect">
            <a:avLst/>
          </a:prstGeom>
          <a:solidFill>
            <a:schemeClr val="accent5">
              <a:lumMod val="75000"/>
            </a:schemeClr>
          </a:solidFill>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El 70% de los encuestados considera que los factores que inciden para limitar la entrega de microcrédito se encuentran en el siguiente orden de prioridad: capacidad de pago, capital, carácter, condiciones y </a:t>
            </a:r>
            <a:r>
              <a:rPr kumimoji="0" lang="es-ES" sz="1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colateralidad</a:t>
            </a:r>
            <a:r>
              <a:rPr kumimoji="0" lang="es-E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p:txBody>
      </p:sp>
    </p:spTree>
    <p:extLst>
      <p:ext uri="{BB962C8B-B14F-4D97-AF65-F5344CB8AC3E}">
        <p14:creationId xmlns:p14="http://schemas.microsoft.com/office/powerpoint/2010/main" val="5907608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2"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548FF75-05BF-4037-A3A4-947AA69143C1}"/>
              </a:ext>
            </a:extLst>
          </p:cNvPr>
          <p:cNvSpPr txBox="1"/>
          <p:nvPr/>
        </p:nvSpPr>
        <p:spPr>
          <a:xfrm>
            <a:off x="1991544" y="260648"/>
            <a:ext cx="7992888"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Broadway"/>
                <a:ea typeface="+mn-ea"/>
                <a:cs typeface="+mn-cs"/>
              </a:rPr>
              <a:t>CONDICIONES DE ACCESO AL MICROCRÉDITO</a:t>
            </a:r>
            <a:endParaRPr kumimoji="0" lang="es-419" sz="2000" b="0" i="0" u="none" strike="noStrike" kern="1200" cap="none" spc="0" normalizeH="0" baseline="0" noProof="0" dirty="0">
              <a:ln>
                <a:noFill/>
              </a:ln>
              <a:solidFill>
                <a:prstClr val="black"/>
              </a:solidFill>
              <a:effectLst/>
              <a:uLnTx/>
              <a:uFillTx/>
              <a:latin typeface="Broadway"/>
              <a:ea typeface="+mn-ea"/>
              <a:cs typeface="+mn-cs"/>
            </a:endParaRPr>
          </a:p>
        </p:txBody>
      </p:sp>
      <p:sp>
        <p:nvSpPr>
          <p:cNvPr id="4" name="Rectángulo 3"/>
          <p:cNvSpPr/>
          <p:nvPr/>
        </p:nvSpPr>
        <p:spPr>
          <a:xfrm>
            <a:off x="551384" y="1239143"/>
            <a:ext cx="4032448"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Tabla 29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bmk="_Toc490116417">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Monto del microcrédito vs nivel de ingreso</a:t>
            </a:r>
          </a:p>
        </p:txBody>
      </p:sp>
      <p:graphicFrame>
        <p:nvGraphicFramePr>
          <p:cNvPr id="7" name="Tabla 6"/>
          <p:cNvGraphicFramePr>
            <a:graphicFrameLocks noGrp="1"/>
          </p:cNvGraphicFramePr>
          <p:nvPr>
            <p:extLst/>
          </p:nvPr>
        </p:nvGraphicFramePr>
        <p:xfrm>
          <a:off x="551384" y="1700809"/>
          <a:ext cx="9289032" cy="1956033"/>
        </p:xfrm>
        <a:graphic>
          <a:graphicData uri="http://schemas.openxmlformats.org/drawingml/2006/table">
            <a:tbl>
              <a:tblPr firstRow="1" firstCol="1" bandRow="1">
                <a:tableStyleId>{21E4AEA4-8DFA-4A89-87EB-49C32662AFE0}</a:tableStyleId>
              </a:tblPr>
              <a:tblGrid>
                <a:gridCol w="1800904">
                  <a:extLst>
                    <a:ext uri="{9D8B030D-6E8A-4147-A177-3AD203B41FA5}">
                      <a16:colId xmlns:a16="http://schemas.microsoft.com/office/drawing/2014/main" val="20000"/>
                    </a:ext>
                  </a:extLst>
                </a:gridCol>
                <a:gridCol w="703027">
                  <a:extLst>
                    <a:ext uri="{9D8B030D-6E8A-4147-A177-3AD203B41FA5}">
                      <a16:colId xmlns:a16="http://schemas.microsoft.com/office/drawing/2014/main" val="20001"/>
                    </a:ext>
                  </a:extLst>
                </a:gridCol>
                <a:gridCol w="703027">
                  <a:extLst>
                    <a:ext uri="{9D8B030D-6E8A-4147-A177-3AD203B41FA5}">
                      <a16:colId xmlns:a16="http://schemas.microsoft.com/office/drawing/2014/main" val="20002"/>
                    </a:ext>
                  </a:extLst>
                </a:gridCol>
                <a:gridCol w="701420">
                  <a:extLst>
                    <a:ext uri="{9D8B030D-6E8A-4147-A177-3AD203B41FA5}">
                      <a16:colId xmlns:a16="http://schemas.microsoft.com/office/drawing/2014/main" val="20003"/>
                    </a:ext>
                  </a:extLst>
                </a:gridCol>
                <a:gridCol w="701420">
                  <a:extLst>
                    <a:ext uri="{9D8B030D-6E8A-4147-A177-3AD203B41FA5}">
                      <a16:colId xmlns:a16="http://schemas.microsoft.com/office/drawing/2014/main" val="20004"/>
                    </a:ext>
                  </a:extLst>
                </a:gridCol>
                <a:gridCol w="701420">
                  <a:extLst>
                    <a:ext uri="{9D8B030D-6E8A-4147-A177-3AD203B41FA5}">
                      <a16:colId xmlns:a16="http://schemas.microsoft.com/office/drawing/2014/main" val="20005"/>
                    </a:ext>
                  </a:extLst>
                </a:gridCol>
                <a:gridCol w="701420">
                  <a:extLst>
                    <a:ext uri="{9D8B030D-6E8A-4147-A177-3AD203B41FA5}">
                      <a16:colId xmlns:a16="http://schemas.microsoft.com/office/drawing/2014/main" val="20006"/>
                    </a:ext>
                  </a:extLst>
                </a:gridCol>
                <a:gridCol w="701420">
                  <a:extLst>
                    <a:ext uri="{9D8B030D-6E8A-4147-A177-3AD203B41FA5}">
                      <a16:colId xmlns:a16="http://schemas.microsoft.com/office/drawing/2014/main" val="20007"/>
                    </a:ext>
                  </a:extLst>
                </a:gridCol>
                <a:gridCol w="701420">
                  <a:extLst>
                    <a:ext uri="{9D8B030D-6E8A-4147-A177-3AD203B41FA5}">
                      <a16:colId xmlns:a16="http://schemas.microsoft.com/office/drawing/2014/main" val="20008"/>
                    </a:ext>
                  </a:extLst>
                </a:gridCol>
                <a:gridCol w="609932">
                  <a:extLst>
                    <a:ext uri="{9D8B030D-6E8A-4147-A177-3AD203B41FA5}">
                      <a16:colId xmlns:a16="http://schemas.microsoft.com/office/drawing/2014/main" val="20009"/>
                    </a:ext>
                  </a:extLst>
                </a:gridCol>
                <a:gridCol w="615550">
                  <a:extLst>
                    <a:ext uri="{9D8B030D-6E8A-4147-A177-3AD203B41FA5}">
                      <a16:colId xmlns:a16="http://schemas.microsoft.com/office/drawing/2014/main" val="20010"/>
                    </a:ext>
                  </a:extLst>
                </a:gridCol>
                <a:gridCol w="648072">
                  <a:extLst>
                    <a:ext uri="{9D8B030D-6E8A-4147-A177-3AD203B41FA5}">
                      <a16:colId xmlns:a16="http://schemas.microsoft.com/office/drawing/2014/main" val="20011"/>
                    </a:ext>
                  </a:extLst>
                </a:gridCol>
              </a:tblGrid>
              <a:tr h="167634">
                <a:tc rowSpan="2">
                  <a:txBody>
                    <a:bodyPr/>
                    <a:lstStyle/>
                    <a:p>
                      <a:pPr indent="144145" algn="ctr">
                        <a:lnSpc>
                          <a:spcPct val="150000"/>
                        </a:lnSpc>
                        <a:spcAft>
                          <a:spcPts val="0"/>
                        </a:spcAft>
                      </a:pPr>
                      <a:r>
                        <a:rPr lang="es-EC" sz="1100" dirty="0">
                          <a:solidFill>
                            <a:schemeClr val="tx1"/>
                          </a:solidFill>
                          <a:effectLst/>
                        </a:rPr>
                        <a:t>Monto de dinero microcrédito</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gridSpan="10">
                  <a:txBody>
                    <a:bodyPr/>
                    <a:lstStyle/>
                    <a:p>
                      <a:pPr indent="144145" algn="ctr">
                        <a:lnSpc>
                          <a:spcPct val="150000"/>
                        </a:lnSpc>
                        <a:spcAft>
                          <a:spcPts val="0"/>
                        </a:spcAft>
                      </a:pPr>
                      <a:r>
                        <a:rPr lang="es-EC" sz="1100" dirty="0">
                          <a:solidFill>
                            <a:schemeClr val="tx1"/>
                          </a:solidFill>
                          <a:effectLst/>
                        </a:rPr>
                        <a:t>Nivel de ingreso mensual</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indent="144145" algn="just">
                        <a:lnSpc>
                          <a:spcPct val="150000"/>
                        </a:lnSpc>
                        <a:spcAft>
                          <a:spcPts val="0"/>
                        </a:spcAft>
                      </a:pPr>
                      <a:r>
                        <a:rPr lang="es-EC" sz="1100">
                          <a:solidFill>
                            <a:schemeClr val="tx1"/>
                          </a:solidFill>
                          <a:effectLst/>
                        </a:rPr>
                        <a:t>Total</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extLst>
                  <a:ext uri="{0D108BD9-81ED-4DB2-BD59-A6C34878D82A}">
                    <a16:rowId xmlns:a16="http://schemas.microsoft.com/office/drawing/2014/main" val="10000"/>
                  </a:ext>
                </a:extLst>
              </a:tr>
              <a:tr h="309923">
                <a:tc vMerge="1">
                  <a:txBody>
                    <a:bodyPr/>
                    <a:lstStyle/>
                    <a:p>
                      <a:endParaRPr lang="es-ES"/>
                    </a:p>
                  </a:txBody>
                  <a:tcPr/>
                </a:tc>
                <a:tc gridSpan="2">
                  <a:txBody>
                    <a:bodyPr/>
                    <a:lstStyle/>
                    <a:p>
                      <a:pPr indent="144145" algn="ctr">
                        <a:lnSpc>
                          <a:spcPct val="150000"/>
                        </a:lnSpc>
                        <a:spcAft>
                          <a:spcPts val="0"/>
                        </a:spcAft>
                      </a:pPr>
                      <a:r>
                        <a:rPr lang="es-EC" sz="1100" dirty="0">
                          <a:solidFill>
                            <a:schemeClr val="tx1"/>
                          </a:solidFill>
                          <a:effectLst/>
                        </a:rPr>
                        <a:t>300 a 500</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hMerge="1">
                  <a:txBody>
                    <a:bodyPr/>
                    <a:lstStyle/>
                    <a:p>
                      <a:endParaRPr lang="es-ES"/>
                    </a:p>
                  </a:txBody>
                  <a:tcPr/>
                </a:tc>
                <a:tc gridSpan="2">
                  <a:txBody>
                    <a:bodyPr/>
                    <a:lstStyle/>
                    <a:p>
                      <a:pPr indent="144145" algn="ctr">
                        <a:lnSpc>
                          <a:spcPct val="150000"/>
                        </a:lnSpc>
                        <a:spcAft>
                          <a:spcPts val="0"/>
                        </a:spcAft>
                      </a:pPr>
                      <a:r>
                        <a:rPr lang="es-EC" sz="1100" dirty="0">
                          <a:solidFill>
                            <a:schemeClr val="tx1"/>
                          </a:solidFill>
                          <a:effectLst/>
                        </a:rPr>
                        <a:t>501 a 600</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hMerge="1">
                  <a:txBody>
                    <a:bodyPr/>
                    <a:lstStyle/>
                    <a:p>
                      <a:endParaRPr lang="es-ES"/>
                    </a:p>
                  </a:txBody>
                  <a:tcPr/>
                </a:tc>
                <a:tc gridSpan="2">
                  <a:txBody>
                    <a:bodyPr/>
                    <a:lstStyle/>
                    <a:p>
                      <a:pPr indent="144145" algn="ctr">
                        <a:lnSpc>
                          <a:spcPct val="150000"/>
                        </a:lnSpc>
                        <a:spcAft>
                          <a:spcPts val="0"/>
                        </a:spcAft>
                      </a:pPr>
                      <a:r>
                        <a:rPr lang="es-EC" sz="1100" dirty="0">
                          <a:solidFill>
                            <a:schemeClr val="tx1"/>
                          </a:solidFill>
                          <a:effectLst/>
                        </a:rPr>
                        <a:t>601 a 700</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hMerge="1">
                  <a:txBody>
                    <a:bodyPr/>
                    <a:lstStyle/>
                    <a:p>
                      <a:endParaRPr lang="es-ES"/>
                    </a:p>
                  </a:txBody>
                  <a:tcPr/>
                </a:tc>
                <a:tc gridSpan="2">
                  <a:txBody>
                    <a:bodyPr/>
                    <a:lstStyle/>
                    <a:p>
                      <a:pPr indent="144145" algn="ctr">
                        <a:lnSpc>
                          <a:spcPct val="150000"/>
                        </a:lnSpc>
                        <a:spcAft>
                          <a:spcPts val="0"/>
                        </a:spcAft>
                      </a:pPr>
                      <a:r>
                        <a:rPr lang="es-EC" sz="1100" dirty="0">
                          <a:solidFill>
                            <a:schemeClr val="tx1"/>
                          </a:solidFill>
                          <a:effectLst/>
                        </a:rPr>
                        <a:t>701 a 800</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hMerge="1">
                  <a:txBody>
                    <a:bodyPr/>
                    <a:lstStyle/>
                    <a:p>
                      <a:endParaRPr lang="es-ES"/>
                    </a:p>
                  </a:txBody>
                  <a:tcPr/>
                </a:tc>
                <a:tc gridSpan="2">
                  <a:txBody>
                    <a:bodyPr/>
                    <a:lstStyle/>
                    <a:p>
                      <a:pPr indent="144145" algn="ctr">
                        <a:lnSpc>
                          <a:spcPct val="150000"/>
                        </a:lnSpc>
                        <a:spcAft>
                          <a:spcPts val="0"/>
                        </a:spcAft>
                      </a:pPr>
                      <a:r>
                        <a:rPr lang="es-EC" sz="1100" dirty="0">
                          <a:solidFill>
                            <a:schemeClr val="tx1"/>
                          </a:solidFill>
                          <a:effectLst/>
                        </a:rPr>
                        <a:t>Más de 801</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hMerge="1">
                  <a:txBody>
                    <a:bodyPr/>
                    <a:lstStyle/>
                    <a:p>
                      <a:endParaRPr lang="es-ES"/>
                    </a:p>
                  </a:txBody>
                  <a:tcPr/>
                </a:tc>
                <a:tc vMerge="1">
                  <a:txBody>
                    <a:bodyPr/>
                    <a:lstStyle/>
                    <a:p>
                      <a:endParaRPr lang="es-ES"/>
                    </a:p>
                  </a:txBody>
                  <a:tcPr/>
                </a:tc>
                <a:extLst>
                  <a:ext uri="{0D108BD9-81ED-4DB2-BD59-A6C34878D82A}">
                    <a16:rowId xmlns:a16="http://schemas.microsoft.com/office/drawing/2014/main" val="10001"/>
                  </a:ext>
                </a:extLst>
              </a:tr>
              <a:tr h="309923">
                <a:tc>
                  <a:txBody>
                    <a:bodyPr/>
                    <a:lstStyle/>
                    <a:p>
                      <a:pPr indent="144145" algn="l">
                        <a:lnSpc>
                          <a:spcPct val="150000"/>
                        </a:lnSpc>
                        <a:spcAft>
                          <a:spcPts val="0"/>
                        </a:spcAft>
                      </a:pPr>
                      <a:r>
                        <a:rPr lang="es-EC" sz="1100">
                          <a:solidFill>
                            <a:schemeClr val="tx1"/>
                          </a:solidFill>
                          <a:effectLst/>
                        </a:rPr>
                        <a:t>De $ 1000 a $ 2000</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9</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16,07</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41</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73,21</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4</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7,14</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2</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3,57</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0</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0,00</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56</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extLst>
                  <a:ext uri="{0D108BD9-81ED-4DB2-BD59-A6C34878D82A}">
                    <a16:rowId xmlns:a16="http://schemas.microsoft.com/office/drawing/2014/main" val="10002"/>
                  </a:ext>
                </a:extLst>
              </a:tr>
              <a:tr h="309923">
                <a:tc>
                  <a:txBody>
                    <a:bodyPr/>
                    <a:lstStyle/>
                    <a:p>
                      <a:pPr indent="144145" algn="l">
                        <a:lnSpc>
                          <a:spcPct val="150000"/>
                        </a:lnSpc>
                        <a:spcAft>
                          <a:spcPts val="0"/>
                        </a:spcAft>
                      </a:pPr>
                      <a:r>
                        <a:rPr lang="es-EC" sz="1100">
                          <a:solidFill>
                            <a:schemeClr val="tx1"/>
                          </a:solidFill>
                          <a:effectLst/>
                        </a:rPr>
                        <a:t>De $ 2001 a $ 3000</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2</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4,35</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20</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43,48</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20</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43,48</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dirty="0">
                          <a:solidFill>
                            <a:schemeClr val="tx1"/>
                          </a:solidFill>
                          <a:effectLst/>
                        </a:rPr>
                        <a:t>1</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2,17</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3</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6,52</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dirty="0">
                          <a:solidFill>
                            <a:schemeClr val="tx1"/>
                          </a:solidFill>
                          <a:effectLst/>
                        </a:rPr>
                        <a:t>46</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extLst>
                  <a:ext uri="{0D108BD9-81ED-4DB2-BD59-A6C34878D82A}">
                    <a16:rowId xmlns:a16="http://schemas.microsoft.com/office/drawing/2014/main" val="10003"/>
                  </a:ext>
                </a:extLst>
              </a:tr>
              <a:tr h="387402">
                <a:tc>
                  <a:txBody>
                    <a:bodyPr/>
                    <a:lstStyle/>
                    <a:p>
                      <a:pPr indent="144145" algn="l">
                        <a:lnSpc>
                          <a:spcPct val="150000"/>
                        </a:lnSpc>
                        <a:spcAft>
                          <a:spcPts val="0"/>
                        </a:spcAft>
                      </a:pPr>
                      <a:r>
                        <a:rPr lang="es-EC" sz="1100">
                          <a:solidFill>
                            <a:schemeClr val="tx1"/>
                          </a:solidFill>
                          <a:effectLst/>
                        </a:rPr>
                        <a:t>De $ 3001 a $ 4000</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0</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0,00</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6</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20,00</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10</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33,33</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10</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33,33</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4</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13,33</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30</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extLst>
                  <a:ext uri="{0D108BD9-81ED-4DB2-BD59-A6C34878D82A}">
                    <a16:rowId xmlns:a16="http://schemas.microsoft.com/office/drawing/2014/main" val="10004"/>
                  </a:ext>
                </a:extLst>
              </a:tr>
              <a:tr h="387402">
                <a:tc>
                  <a:txBody>
                    <a:bodyPr/>
                    <a:lstStyle/>
                    <a:p>
                      <a:pPr indent="144145" algn="l">
                        <a:lnSpc>
                          <a:spcPct val="150000"/>
                        </a:lnSpc>
                        <a:spcAft>
                          <a:spcPts val="0"/>
                        </a:spcAft>
                      </a:pPr>
                      <a:r>
                        <a:rPr lang="es-EC" sz="1100">
                          <a:solidFill>
                            <a:schemeClr val="tx1"/>
                          </a:solidFill>
                          <a:effectLst/>
                        </a:rPr>
                        <a:t>Más de $ 4001</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0</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0,00</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6</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10,34</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23</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39,66</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23</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39,66</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6</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a:solidFill>
                            <a:schemeClr val="tx1"/>
                          </a:solidFill>
                          <a:effectLst/>
                        </a:rPr>
                        <a:t>10,34</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tc>
                  <a:txBody>
                    <a:bodyPr/>
                    <a:lstStyle/>
                    <a:p>
                      <a:pPr indent="144145" algn="r">
                        <a:lnSpc>
                          <a:spcPct val="150000"/>
                        </a:lnSpc>
                        <a:spcAft>
                          <a:spcPts val="0"/>
                        </a:spcAft>
                      </a:pPr>
                      <a:r>
                        <a:rPr lang="es-EC" sz="1100" dirty="0">
                          <a:solidFill>
                            <a:schemeClr val="tx1"/>
                          </a:solidFill>
                          <a:effectLst/>
                        </a:rPr>
                        <a:t>58</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61" marR="40461" marT="0" marB="0" anchor="ctr"/>
                </a:tc>
                <a:extLst>
                  <a:ext uri="{0D108BD9-81ED-4DB2-BD59-A6C34878D82A}">
                    <a16:rowId xmlns:a16="http://schemas.microsoft.com/office/drawing/2014/main" val="10005"/>
                  </a:ext>
                </a:extLst>
              </a:tr>
            </a:tbl>
          </a:graphicData>
        </a:graphic>
      </p:graphicFrame>
      <p:pic>
        <p:nvPicPr>
          <p:cNvPr id="8" name="Imagen 7"/>
          <p:cNvPicPr>
            <a:picLocks noChangeAspect="1"/>
          </p:cNvPicPr>
          <p:nvPr/>
        </p:nvPicPr>
        <p:blipFill>
          <a:blip r:embed="rId4"/>
          <a:stretch>
            <a:fillRect/>
          </a:stretch>
        </p:blipFill>
        <p:spPr>
          <a:xfrm>
            <a:off x="536352" y="3703440"/>
            <a:ext cx="5919688" cy="2790710"/>
          </a:xfrm>
          <a:prstGeom prst="rect">
            <a:avLst/>
          </a:prstGeom>
        </p:spPr>
      </p:pic>
      <p:sp>
        <p:nvSpPr>
          <p:cNvPr id="9" name="Rectángulo 8">
            <a:extLst>
              <a:ext uri="{FF2B5EF4-FFF2-40B4-BE49-F238E27FC236}">
                <a16:creationId xmlns:a16="http://schemas.microsoft.com/office/drawing/2014/main" id="{4A331AE5-E967-4CC7-87B9-F0C6E2B64C73}"/>
              </a:ext>
            </a:extLst>
          </p:cNvPr>
          <p:cNvSpPr/>
          <p:nvPr/>
        </p:nvSpPr>
        <p:spPr>
          <a:xfrm>
            <a:off x="566985" y="6494150"/>
            <a:ext cx="5079332"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Figura 51 </a:t>
            </a:r>
            <a:r>
              <a:rPr kumimoji="0" lang="es-ES"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Monto del microcrédito vs nivel de ingreso</a:t>
            </a:r>
            <a:endParaRPr kumimoji="0" lang="es-EC"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ángulo: esquinas diagonales redondeadas 9">
            <a:extLst>
              <a:ext uri="{FF2B5EF4-FFF2-40B4-BE49-F238E27FC236}">
                <a16:creationId xmlns:a16="http://schemas.microsoft.com/office/drawing/2014/main" id="{BD0EEBD4-120E-4A7A-9B90-2E14D8FB5173}"/>
              </a:ext>
            </a:extLst>
          </p:cNvPr>
          <p:cNvSpPr/>
          <p:nvPr/>
        </p:nvSpPr>
        <p:spPr>
          <a:xfrm>
            <a:off x="6920482" y="3822744"/>
            <a:ext cx="4735165" cy="2763762"/>
          </a:xfrm>
          <a:prstGeom prst="snip2DiagRect">
            <a:avLst/>
          </a:prstGeom>
          <a:solidFill>
            <a:schemeClr val="accent4">
              <a:lumMod val="20000"/>
              <a:lumOff val="80000"/>
            </a:schemeClr>
          </a:solidFill>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Existe una tendencia marcada de otorgamiento de microcrédito en base al ingreso, de manera directamente proporcional, es decir a mayores ingresos, mayor es el monto otorgado de financiamiento. Esto corrobora la dificultad del acceso al crédito de acuerdo con su capacidad de pago a las personas de pocos recursos, marcando una brecha social. </a:t>
            </a:r>
          </a:p>
        </p:txBody>
      </p:sp>
    </p:spTree>
    <p:extLst>
      <p:ext uri="{BB962C8B-B14F-4D97-AF65-F5344CB8AC3E}">
        <p14:creationId xmlns:p14="http://schemas.microsoft.com/office/powerpoint/2010/main" val="33279406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C7426B3D-5773-4F64-9FF1-57093439667D}"/>
              </a:ext>
            </a:extLst>
          </p:cNvPr>
          <p:cNvSpPr txBox="1"/>
          <p:nvPr/>
        </p:nvSpPr>
        <p:spPr>
          <a:xfrm>
            <a:off x="695400" y="260648"/>
            <a:ext cx="10801200" cy="707886"/>
          </a:xfrm>
          <a:prstGeom prst="rect">
            <a:avLst/>
          </a:prstGeom>
          <a:noFill/>
        </p:spPr>
        <p:txBody>
          <a:bodyPr wrap="square" rtlCol="0">
            <a:spAutoFit/>
          </a:bodyPr>
          <a:lstStyle/>
          <a:p>
            <a:pPr algn="ctr"/>
            <a:r>
              <a:rPr lang="es-419" sz="2000" dirty="0">
                <a:latin typeface="+mj-lt"/>
              </a:rPr>
              <a:t>MICROCRÉDITO DESDE EL PUNTO DE VISTA DE LAS INSTITUCIONES FINANCIERAS</a:t>
            </a:r>
          </a:p>
        </p:txBody>
      </p:sp>
      <p:graphicFrame>
        <p:nvGraphicFramePr>
          <p:cNvPr id="4" name="Gráfico 3">
            <a:extLst>
              <a:ext uri="{FF2B5EF4-FFF2-40B4-BE49-F238E27FC236}">
                <a16:creationId xmlns:a16="http://schemas.microsoft.com/office/drawing/2014/main" id="{6ED47F9F-5C0D-47D4-8B9D-EBBB4CC9F22C}"/>
              </a:ext>
            </a:extLst>
          </p:cNvPr>
          <p:cNvGraphicFramePr/>
          <p:nvPr>
            <p:extLst>
              <p:ext uri="{D42A27DB-BD31-4B8C-83A1-F6EECF244321}">
                <p14:modId xmlns:p14="http://schemas.microsoft.com/office/powerpoint/2010/main" val="1013109065"/>
              </p:ext>
            </p:extLst>
          </p:nvPr>
        </p:nvGraphicFramePr>
        <p:xfrm>
          <a:off x="407368" y="1988840"/>
          <a:ext cx="4679950" cy="251968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a:extLst>
              <a:ext uri="{FF2B5EF4-FFF2-40B4-BE49-F238E27FC236}">
                <a16:creationId xmlns:a16="http://schemas.microsoft.com/office/drawing/2014/main" id="{CB946C6F-6F45-4831-9A07-03EE142F21AC}"/>
              </a:ext>
            </a:extLst>
          </p:cNvPr>
          <p:cNvSpPr/>
          <p:nvPr/>
        </p:nvSpPr>
        <p:spPr>
          <a:xfrm>
            <a:off x="924045" y="4510417"/>
            <a:ext cx="3833805" cy="276999"/>
          </a:xfrm>
          <a:prstGeom prst="rect">
            <a:avLst/>
          </a:prstGeom>
        </p:spPr>
        <p:txBody>
          <a:bodyPr wrap="none">
            <a:spAutoFit/>
          </a:bodyPr>
          <a:lstStyle/>
          <a:p>
            <a:pPr algn="ctr">
              <a:spcAft>
                <a:spcPts val="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Figura 52 </a:t>
            </a:r>
            <a:r>
              <a:rPr lang="es-EC" sz="1200" i="1" dirty="0">
                <a:latin typeface="Times New Roman" panose="02020603050405020304" pitchFamily="18" charset="0"/>
                <a:ea typeface="Calibri" panose="020F0502020204030204" pitchFamily="34" charset="0"/>
                <a:cs typeface="Times New Roman" panose="02020603050405020304" pitchFamily="18" charset="0"/>
              </a:rPr>
              <a:t>Enfoque de las políticas de los entes financieros</a:t>
            </a:r>
            <a:endParaRPr lang="es-419" sz="1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Globo: flecha hacia arriba 4">
            <a:extLst>
              <a:ext uri="{FF2B5EF4-FFF2-40B4-BE49-F238E27FC236}">
                <a16:creationId xmlns:a16="http://schemas.microsoft.com/office/drawing/2014/main" id="{608EE07F-48B5-4277-B51A-EECF88D9B389}"/>
              </a:ext>
            </a:extLst>
          </p:cNvPr>
          <p:cNvSpPr/>
          <p:nvPr/>
        </p:nvSpPr>
        <p:spPr>
          <a:xfrm>
            <a:off x="403717" y="4849210"/>
            <a:ext cx="4679950" cy="1838801"/>
          </a:xfrm>
          <a:prstGeom prst="upArrowCallout">
            <a:avLst/>
          </a:prstGeom>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r>
              <a:rPr lang="es-EC" dirty="0">
                <a:solidFill>
                  <a:sysClr val="windowText" lastClr="000000"/>
                </a:solidFill>
                <a:latin typeface="Times New Roman" panose="02020603050405020304" pitchFamily="18" charset="0"/>
                <a:ea typeface="Calibri" panose="020F0502020204030204" pitchFamily="34" charset="0"/>
              </a:rPr>
              <a:t>El 45,5% de las instituciones que brinda el producto del microcrédito considera que sus políticas están orientadas con la finalidad de ayudar al desarrollo económico de la localidad. </a:t>
            </a:r>
            <a:endParaRPr lang="es-419" dirty="0">
              <a:solidFill>
                <a:sysClr val="windowText" lastClr="000000"/>
              </a:solidFill>
            </a:endParaRPr>
          </a:p>
        </p:txBody>
      </p:sp>
      <p:graphicFrame>
        <p:nvGraphicFramePr>
          <p:cNvPr id="8" name="Gráfico 7">
            <a:extLst>
              <a:ext uri="{FF2B5EF4-FFF2-40B4-BE49-F238E27FC236}">
                <a16:creationId xmlns:a16="http://schemas.microsoft.com/office/drawing/2014/main" id="{9C1B0087-9E34-4790-9D0A-F7B1E863908A}"/>
              </a:ext>
            </a:extLst>
          </p:cNvPr>
          <p:cNvGraphicFramePr/>
          <p:nvPr>
            <p:extLst>
              <p:ext uri="{D42A27DB-BD31-4B8C-83A1-F6EECF244321}">
                <p14:modId xmlns:p14="http://schemas.microsoft.com/office/powerpoint/2010/main" val="1629379391"/>
              </p:ext>
            </p:extLst>
          </p:nvPr>
        </p:nvGraphicFramePr>
        <p:xfrm>
          <a:off x="6595172" y="1988840"/>
          <a:ext cx="4679950" cy="251968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ángulo 6">
            <a:extLst>
              <a:ext uri="{FF2B5EF4-FFF2-40B4-BE49-F238E27FC236}">
                <a16:creationId xmlns:a16="http://schemas.microsoft.com/office/drawing/2014/main" id="{ACF91B44-1FFE-4F5D-AEAC-F823D2F63612}"/>
              </a:ext>
            </a:extLst>
          </p:cNvPr>
          <p:cNvSpPr/>
          <p:nvPr/>
        </p:nvSpPr>
        <p:spPr>
          <a:xfrm>
            <a:off x="7103542" y="4510417"/>
            <a:ext cx="3965957" cy="276999"/>
          </a:xfrm>
          <a:prstGeom prst="rect">
            <a:avLst/>
          </a:prstGeom>
        </p:spPr>
        <p:txBody>
          <a:bodyPr wrap="none">
            <a:spAutoFit/>
          </a:bodyPr>
          <a:lstStyle/>
          <a:p>
            <a:pPr algn="ctr">
              <a:spcAft>
                <a:spcPts val="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Figura 53 </a:t>
            </a:r>
            <a:r>
              <a:rPr lang="es-EC" sz="1200" i="1" dirty="0">
                <a:latin typeface="Times New Roman" panose="02020603050405020304" pitchFamily="18" charset="0"/>
                <a:ea typeface="Calibri" panose="020F0502020204030204" pitchFamily="34" charset="0"/>
                <a:cs typeface="Times New Roman" panose="02020603050405020304" pitchFamily="18" charset="0"/>
              </a:rPr>
              <a:t>Cantidad de microcrédito otorgado mensualmente</a:t>
            </a:r>
            <a:endParaRPr lang="es-419" sz="1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Globo: flecha hacia arriba 8">
            <a:extLst>
              <a:ext uri="{FF2B5EF4-FFF2-40B4-BE49-F238E27FC236}">
                <a16:creationId xmlns:a16="http://schemas.microsoft.com/office/drawing/2014/main" id="{756F16A5-C912-49A6-BC76-170322BAB7EE}"/>
              </a:ext>
            </a:extLst>
          </p:cNvPr>
          <p:cNvSpPr/>
          <p:nvPr/>
        </p:nvSpPr>
        <p:spPr>
          <a:xfrm>
            <a:off x="6745001" y="4787416"/>
            <a:ext cx="4679950" cy="1838801"/>
          </a:xfrm>
          <a:prstGeom prst="upArrowCallout">
            <a:avLst/>
          </a:prstGeom>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r>
              <a:rPr lang="es-EC" dirty="0">
                <a:solidFill>
                  <a:sysClr val="windowText" lastClr="000000"/>
                </a:solidFill>
                <a:latin typeface="Times New Roman" panose="02020603050405020304" pitchFamily="18" charset="0"/>
                <a:ea typeface="Calibri" panose="020F0502020204030204" pitchFamily="34" charset="0"/>
              </a:rPr>
              <a:t>El 50% de las mismas considera que entrega de 31 a 60 microcréditos mensualmente, seguido por el 40% compuesto por las instituciones que entregan de 1 a 30 microcréditos.</a:t>
            </a:r>
            <a:endParaRPr lang="es-419" dirty="0">
              <a:solidFill>
                <a:sysClr val="windowText" lastClr="000000"/>
              </a:solidFill>
            </a:endParaRPr>
          </a:p>
        </p:txBody>
      </p:sp>
      <p:sp>
        <p:nvSpPr>
          <p:cNvPr id="11" name="CuadroTexto 10">
            <a:extLst>
              <a:ext uri="{FF2B5EF4-FFF2-40B4-BE49-F238E27FC236}">
                <a16:creationId xmlns:a16="http://schemas.microsoft.com/office/drawing/2014/main" id="{367F9C2F-0F78-4BDB-AAA8-551B3A6F4080}"/>
              </a:ext>
            </a:extLst>
          </p:cNvPr>
          <p:cNvSpPr txBox="1"/>
          <p:nvPr/>
        </p:nvSpPr>
        <p:spPr>
          <a:xfrm>
            <a:off x="403717" y="1404065"/>
            <a:ext cx="4890364" cy="584775"/>
          </a:xfrm>
          <a:prstGeom prst="rect">
            <a:avLst/>
          </a:prstGeom>
          <a:noFill/>
        </p:spPr>
        <p:txBody>
          <a:bodyPr wrap="square" rtlCol="0">
            <a:spAutoFit/>
          </a:bodyPr>
          <a:lstStyle/>
          <a:p>
            <a:pPr marL="285750" indent="-285750">
              <a:buFont typeface="Arial" panose="020B0604020202020204" pitchFamily="34" charset="0"/>
              <a:buChar char="•"/>
            </a:pPr>
            <a:r>
              <a:rPr lang="es-419" sz="1600" b="1" dirty="0"/>
              <a:t>Enfoque de las políticas de los entes financieros</a:t>
            </a:r>
          </a:p>
        </p:txBody>
      </p:sp>
      <p:sp>
        <p:nvSpPr>
          <p:cNvPr id="12" name="CuadroTexto 11">
            <a:extLst>
              <a:ext uri="{FF2B5EF4-FFF2-40B4-BE49-F238E27FC236}">
                <a16:creationId xmlns:a16="http://schemas.microsoft.com/office/drawing/2014/main" id="{68325C1B-FF6D-4A34-AD2E-00126A1E247D}"/>
              </a:ext>
            </a:extLst>
          </p:cNvPr>
          <p:cNvSpPr txBox="1"/>
          <p:nvPr/>
        </p:nvSpPr>
        <p:spPr>
          <a:xfrm>
            <a:off x="6534587" y="1408758"/>
            <a:ext cx="4890364" cy="584775"/>
          </a:xfrm>
          <a:prstGeom prst="rect">
            <a:avLst/>
          </a:prstGeom>
          <a:noFill/>
        </p:spPr>
        <p:txBody>
          <a:bodyPr wrap="square" rtlCol="0">
            <a:spAutoFit/>
          </a:bodyPr>
          <a:lstStyle/>
          <a:p>
            <a:pPr marL="285750" indent="-285750">
              <a:buFont typeface="Arial" panose="020B0604020202020204" pitchFamily="34" charset="0"/>
              <a:buChar char="•"/>
            </a:pPr>
            <a:r>
              <a:rPr lang="es-419" sz="1600" b="1" dirty="0"/>
              <a:t>Cantidad de microcrédito otorgado mensualmente</a:t>
            </a:r>
          </a:p>
        </p:txBody>
      </p:sp>
    </p:spTree>
    <p:extLst>
      <p:ext uri="{BB962C8B-B14F-4D97-AF65-F5344CB8AC3E}">
        <p14:creationId xmlns:p14="http://schemas.microsoft.com/office/powerpoint/2010/main" val="37020950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C7426B3D-5773-4F64-9FF1-57093439667D}"/>
              </a:ext>
            </a:extLst>
          </p:cNvPr>
          <p:cNvSpPr txBox="1"/>
          <p:nvPr/>
        </p:nvSpPr>
        <p:spPr>
          <a:xfrm>
            <a:off x="695400" y="260648"/>
            <a:ext cx="10801200" cy="707886"/>
          </a:xfrm>
          <a:prstGeom prst="rect">
            <a:avLst/>
          </a:prstGeom>
          <a:noFill/>
        </p:spPr>
        <p:txBody>
          <a:bodyPr wrap="square" rtlCol="0">
            <a:spAutoFit/>
          </a:bodyPr>
          <a:lstStyle/>
          <a:p>
            <a:pPr algn="ctr"/>
            <a:r>
              <a:rPr lang="es-419" sz="2000" dirty="0">
                <a:latin typeface="+mj-lt"/>
              </a:rPr>
              <a:t>MICROCRÉDITO DESDE EL PUNTO DE VISTA DE LAS INSTITUCIONES FINANCIERAS</a:t>
            </a:r>
          </a:p>
        </p:txBody>
      </p:sp>
      <p:sp>
        <p:nvSpPr>
          <p:cNvPr id="5" name="Globo: flecha hacia arriba 4">
            <a:extLst>
              <a:ext uri="{FF2B5EF4-FFF2-40B4-BE49-F238E27FC236}">
                <a16:creationId xmlns:a16="http://schemas.microsoft.com/office/drawing/2014/main" id="{608EE07F-48B5-4277-B51A-EECF88D9B389}"/>
              </a:ext>
            </a:extLst>
          </p:cNvPr>
          <p:cNvSpPr/>
          <p:nvPr/>
        </p:nvSpPr>
        <p:spPr>
          <a:xfrm>
            <a:off x="336859" y="4648916"/>
            <a:ext cx="4679950" cy="2027396"/>
          </a:xfrm>
          <a:prstGeom prst="upArrowCallout">
            <a:avLst/>
          </a:prstGeom>
          <a:solidFill>
            <a:schemeClr val="accent4">
              <a:lumMod val="60000"/>
              <a:lumOff val="40000"/>
            </a:schemeClr>
          </a:solidFill>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r>
              <a:rPr lang="es-EC" sz="1600" dirty="0">
                <a:solidFill>
                  <a:schemeClr val="tx1"/>
                </a:solidFill>
              </a:rPr>
              <a:t>El 60% de instituciones considera que el tiempo promedio de aprobación de un microcrédito esta entre 6 y 8 días, mientras que el 40% considera que el tiempo de aprobación es de más de 8 días. </a:t>
            </a:r>
            <a:endParaRPr lang="es-419" sz="1600" dirty="0">
              <a:solidFill>
                <a:schemeClr val="tx1"/>
              </a:solidFill>
            </a:endParaRPr>
          </a:p>
        </p:txBody>
      </p:sp>
      <p:sp>
        <p:nvSpPr>
          <p:cNvPr id="7" name="Rectángulo 6">
            <a:extLst>
              <a:ext uri="{FF2B5EF4-FFF2-40B4-BE49-F238E27FC236}">
                <a16:creationId xmlns:a16="http://schemas.microsoft.com/office/drawing/2014/main" id="{ACF91B44-1FFE-4F5D-AEAC-F823D2F63612}"/>
              </a:ext>
            </a:extLst>
          </p:cNvPr>
          <p:cNvSpPr/>
          <p:nvPr/>
        </p:nvSpPr>
        <p:spPr>
          <a:xfrm>
            <a:off x="7103542" y="4510417"/>
            <a:ext cx="3889206" cy="276999"/>
          </a:xfrm>
          <a:prstGeom prst="rect">
            <a:avLst/>
          </a:prstGeom>
        </p:spPr>
        <p:txBody>
          <a:bodyPr wrap="none">
            <a:spAutoFit/>
          </a:bodyPr>
          <a:lstStyle/>
          <a:p>
            <a:r>
              <a:rPr lang="es-EC" sz="1200" b="1" dirty="0"/>
              <a:t>Figura 55 </a:t>
            </a:r>
            <a:r>
              <a:rPr lang="es-EC" sz="1200" i="1" dirty="0"/>
              <a:t>Finalidad de los microcréditos otorgados</a:t>
            </a:r>
            <a:endParaRPr lang="es-419" sz="1200" b="1" dirty="0"/>
          </a:p>
        </p:txBody>
      </p:sp>
      <p:sp>
        <p:nvSpPr>
          <p:cNvPr id="9" name="Globo: flecha hacia arriba 8">
            <a:extLst>
              <a:ext uri="{FF2B5EF4-FFF2-40B4-BE49-F238E27FC236}">
                <a16:creationId xmlns:a16="http://schemas.microsoft.com/office/drawing/2014/main" id="{756F16A5-C912-49A6-BC76-170322BAB7EE}"/>
              </a:ext>
            </a:extLst>
          </p:cNvPr>
          <p:cNvSpPr/>
          <p:nvPr/>
        </p:nvSpPr>
        <p:spPr>
          <a:xfrm>
            <a:off x="6745001" y="4787416"/>
            <a:ext cx="4679950" cy="1650206"/>
          </a:xfrm>
          <a:prstGeom prst="upArrowCallout">
            <a:avLst/>
          </a:prstGeom>
          <a:solidFill>
            <a:schemeClr val="accent6">
              <a:lumMod val="60000"/>
              <a:lumOff val="40000"/>
            </a:schemeClr>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r>
              <a:rPr lang="es-EC" sz="1600" dirty="0">
                <a:solidFill>
                  <a:schemeClr val="tx1"/>
                </a:solidFill>
              </a:rPr>
              <a:t>El 80% de las instituciones encuestadas considera que los microcréditos otorgados tienen una finalidad socioeconómica, y el 20% considera que tiene una finalidad económica.</a:t>
            </a:r>
            <a:endParaRPr lang="es-419" sz="1600" dirty="0">
              <a:solidFill>
                <a:schemeClr val="tx1"/>
              </a:solidFill>
            </a:endParaRPr>
          </a:p>
        </p:txBody>
      </p:sp>
      <p:sp>
        <p:nvSpPr>
          <p:cNvPr id="11" name="CuadroTexto 10">
            <a:extLst>
              <a:ext uri="{FF2B5EF4-FFF2-40B4-BE49-F238E27FC236}">
                <a16:creationId xmlns:a16="http://schemas.microsoft.com/office/drawing/2014/main" id="{367F9C2F-0F78-4BDB-AAA8-551B3A6F4080}"/>
              </a:ext>
            </a:extLst>
          </p:cNvPr>
          <p:cNvSpPr txBox="1"/>
          <p:nvPr/>
        </p:nvSpPr>
        <p:spPr>
          <a:xfrm>
            <a:off x="403717" y="1404065"/>
            <a:ext cx="4890364" cy="338554"/>
          </a:xfrm>
          <a:prstGeom prst="rect">
            <a:avLst/>
          </a:prstGeom>
          <a:noFill/>
        </p:spPr>
        <p:txBody>
          <a:bodyPr wrap="square" rtlCol="0">
            <a:spAutoFit/>
          </a:bodyPr>
          <a:lstStyle/>
          <a:p>
            <a:pPr marL="285750" indent="-285750">
              <a:buFont typeface="Arial" panose="020B0604020202020204" pitchFamily="34" charset="0"/>
              <a:buChar char="•"/>
            </a:pPr>
            <a:r>
              <a:rPr lang="es-419" sz="1600" b="1" dirty="0"/>
              <a:t>Tiempo de aprobación del microcrédito</a:t>
            </a:r>
          </a:p>
        </p:txBody>
      </p:sp>
      <p:sp>
        <p:nvSpPr>
          <p:cNvPr id="12" name="CuadroTexto 11">
            <a:extLst>
              <a:ext uri="{FF2B5EF4-FFF2-40B4-BE49-F238E27FC236}">
                <a16:creationId xmlns:a16="http://schemas.microsoft.com/office/drawing/2014/main" id="{68325C1B-FF6D-4A34-AD2E-00126A1E247D}"/>
              </a:ext>
            </a:extLst>
          </p:cNvPr>
          <p:cNvSpPr txBox="1"/>
          <p:nvPr/>
        </p:nvSpPr>
        <p:spPr>
          <a:xfrm>
            <a:off x="6534587" y="1408758"/>
            <a:ext cx="4890364" cy="338554"/>
          </a:xfrm>
          <a:prstGeom prst="rect">
            <a:avLst/>
          </a:prstGeom>
          <a:noFill/>
        </p:spPr>
        <p:txBody>
          <a:bodyPr wrap="square" rtlCol="0">
            <a:spAutoFit/>
          </a:bodyPr>
          <a:lstStyle/>
          <a:p>
            <a:pPr marL="285750" indent="-285750">
              <a:buFont typeface="Arial" panose="020B0604020202020204" pitchFamily="34" charset="0"/>
              <a:buChar char="•"/>
            </a:pPr>
            <a:r>
              <a:rPr lang="es-419" sz="1600" b="1" dirty="0"/>
              <a:t>Finalidad de los microcréditos otorgados</a:t>
            </a:r>
          </a:p>
        </p:txBody>
      </p:sp>
      <p:graphicFrame>
        <p:nvGraphicFramePr>
          <p:cNvPr id="13" name="Gráfico 12">
            <a:extLst>
              <a:ext uri="{FF2B5EF4-FFF2-40B4-BE49-F238E27FC236}">
                <a16:creationId xmlns:a16="http://schemas.microsoft.com/office/drawing/2014/main" id="{8DCC39FD-7880-4D31-85F2-88034E65A44A}"/>
              </a:ext>
            </a:extLst>
          </p:cNvPr>
          <p:cNvGraphicFramePr/>
          <p:nvPr>
            <p:extLst>
              <p:ext uri="{D42A27DB-BD31-4B8C-83A1-F6EECF244321}">
                <p14:modId xmlns:p14="http://schemas.microsoft.com/office/powerpoint/2010/main" val="1928274855"/>
              </p:ext>
            </p:extLst>
          </p:nvPr>
        </p:nvGraphicFramePr>
        <p:xfrm>
          <a:off x="580849" y="1928942"/>
          <a:ext cx="4679950" cy="251968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a:extLst>
              <a:ext uri="{FF2B5EF4-FFF2-40B4-BE49-F238E27FC236}">
                <a16:creationId xmlns:a16="http://schemas.microsoft.com/office/drawing/2014/main" id="{BCBB3DBA-3E4D-413A-AEFF-D0EA4649622B}"/>
              </a:ext>
            </a:extLst>
          </p:cNvPr>
          <p:cNvSpPr/>
          <p:nvPr/>
        </p:nvSpPr>
        <p:spPr>
          <a:xfrm>
            <a:off x="1391314" y="4486943"/>
            <a:ext cx="3447739" cy="276999"/>
          </a:xfrm>
          <a:prstGeom prst="rect">
            <a:avLst/>
          </a:prstGeom>
        </p:spPr>
        <p:txBody>
          <a:bodyPr wrap="none">
            <a:spAutoFit/>
          </a:bodyPr>
          <a:lstStyle/>
          <a:p>
            <a:pPr algn="ctr">
              <a:spcAft>
                <a:spcPts val="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Figura 54 </a:t>
            </a:r>
            <a:r>
              <a:rPr lang="es-EC" sz="1200" i="1" dirty="0">
                <a:latin typeface="Times New Roman" panose="02020603050405020304" pitchFamily="18" charset="0"/>
                <a:ea typeface="Calibri" panose="020F0502020204030204" pitchFamily="34" charset="0"/>
                <a:cs typeface="Times New Roman" panose="02020603050405020304" pitchFamily="18" charset="0"/>
              </a:rPr>
              <a:t>Tiempo de aprobación de un microcrédito</a:t>
            </a:r>
            <a:endParaRPr lang="es-419" sz="1200" b="1"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4" name="Gráfico 13">
            <a:extLst>
              <a:ext uri="{FF2B5EF4-FFF2-40B4-BE49-F238E27FC236}">
                <a16:creationId xmlns:a16="http://schemas.microsoft.com/office/drawing/2014/main" id="{9F5F372B-F718-4CD5-9E6A-5DC1B68B1B39}"/>
              </a:ext>
            </a:extLst>
          </p:cNvPr>
          <p:cNvGraphicFramePr/>
          <p:nvPr>
            <p:extLst>
              <p:ext uri="{D42A27DB-BD31-4B8C-83A1-F6EECF244321}">
                <p14:modId xmlns:p14="http://schemas.microsoft.com/office/powerpoint/2010/main" val="2689060399"/>
              </p:ext>
            </p:extLst>
          </p:nvPr>
        </p:nvGraphicFramePr>
        <p:xfrm>
          <a:off x="6534587" y="1967263"/>
          <a:ext cx="4679950" cy="25196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529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C7426B3D-5773-4F64-9FF1-57093439667D}"/>
              </a:ext>
            </a:extLst>
          </p:cNvPr>
          <p:cNvSpPr txBox="1"/>
          <p:nvPr/>
        </p:nvSpPr>
        <p:spPr>
          <a:xfrm>
            <a:off x="623751" y="260648"/>
            <a:ext cx="10801200" cy="707886"/>
          </a:xfrm>
          <a:prstGeom prst="rect">
            <a:avLst/>
          </a:prstGeom>
          <a:noFill/>
        </p:spPr>
        <p:txBody>
          <a:bodyPr wrap="square" rtlCol="0">
            <a:spAutoFit/>
          </a:bodyPr>
          <a:lstStyle/>
          <a:p>
            <a:pPr algn="ctr"/>
            <a:r>
              <a:rPr lang="es-419" sz="2000" dirty="0">
                <a:latin typeface="+mj-lt"/>
              </a:rPr>
              <a:t>MICROCRÉDITO DESDE EL PUNTO DE VISTA DE LAS INSTITUCIONES FINANCIERAS</a:t>
            </a:r>
          </a:p>
        </p:txBody>
      </p:sp>
      <p:sp>
        <p:nvSpPr>
          <p:cNvPr id="5" name="Globo: flecha hacia arriba 4">
            <a:extLst>
              <a:ext uri="{FF2B5EF4-FFF2-40B4-BE49-F238E27FC236}">
                <a16:creationId xmlns:a16="http://schemas.microsoft.com/office/drawing/2014/main" id="{608EE07F-48B5-4277-B51A-EECF88D9B389}"/>
              </a:ext>
            </a:extLst>
          </p:cNvPr>
          <p:cNvSpPr/>
          <p:nvPr/>
        </p:nvSpPr>
        <p:spPr>
          <a:xfrm>
            <a:off x="525181" y="4310976"/>
            <a:ext cx="4679950" cy="2404586"/>
          </a:xfrm>
          <a:prstGeom prst="upArrowCallout">
            <a:avLst/>
          </a:prstGeom>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r>
              <a:rPr lang="es-EC" sz="1600" dirty="0">
                <a:solidFill>
                  <a:schemeClr val="tx1"/>
                </a:solidFill>
              </a:rPr>
              <a:t>El 40% de las instituciones considera que los créditos se aprueban en plazos de hasta 48 meses, de igual forma otro 40% considera que los plazos van más allá de los 48 meses y solo un 20% considera que el plazo de los microcréditos es de hasta 36 meses. </a:t>
            </a:r>
            <a:endParaRPr lang="es-419" sz="1600" dirty="0">
              <a:solidFill>
                <a:schemeClr val="tx1"/>
              </a:solidFill>
            </a:endParaRPr>
          </a:p>
        </p:txBody>
      </p:sp>
      <p:sp>
        <p:nvSpPr>
          <p:cNvPr id="9" name="Globo: flecha hacia arriba 8">
            <a:extLst>
              <a:ext uri="{FF2B5EF4-FFF2-40B4-BE49-F238E27FC236}">
                <a16:creationId xmlns:a16="http://schemas.microsoft.com/office/drawing/2014/main" id="{756F16A5-C912-49A6-BC76-170322BAB7EE}"/>
              </a:ext>
            </a:extLst>
          </p:cNvPr>
          <p:cNvSpPr/>
          <p:nvPr/>
        </p:nvSpPr>
        <p:spPr>
          <a:xfrm>
            <a:off x="6745001" y="4787416"/>
            <a:ext cx="4679950" cy="1414463"/>
          </a:xfrm>
          <a:prstGeom prst="upArrowCallout">
            <a:avLst/>
          </a:prstGeom>
          <a:scene3d>
            <a:camera prst="orthographicFront">
              <a:rot lat="0" lon="0" rev="0"/>
            </a:camera>
            <a:lightRig rig="brightRoom" dir="tl"/>
          </a:scene3d>
          <a:sp3d prstMaterial="dkEdge">
            <a:bevelT/>
          </a:sp3d>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s-EC" dirty="0">
                <a:solidFill>
                  <a:schemeClr val="tx1"/>
                </a:solidFill>
              </a:rPr>
              <a:t>El 70% de las instituciones considera que los créditos son destinados en un 100% a las personas naturales</a:t>
            </a:r>
            <a:endParaRPr lang="es-419" sz="1600" dirty="0">
              <a:solidFill>
                <a:schemeClr val="tx1"/>
              </a:solidFill>
            </a:endParaRPr>
          </a:p>
        </p:txBody>
      </p:sp>
      <p:sp>
        <p:nvSpPr>
          <p:cNvPr id="11" name="CuadroTexto 10">
            <a:extLst>
              <a:ext uri="{FF2B5EF4-FFF2-40B4-BE49-F238E27FC236}">
                <a16:creationId xmlns:a16="http://schemas.microsoft.com/office/drawing/2014/main" id="{367F9C2F-0F78-4BDB-AAA8-551B3A6F4080}"/>
              </a:ext>
            </a:extLst>
          </p:cNvPr>
          <p:cNvSpPr txBox="1"/>
          <p:nvPr/>
        </p:nvSpPr>
        <p:spPr>
          <a:xfrm>
            <a:off x="419974" y="1179436"/>
            <a:ext cx="4890364" cy="338554"/>
          </a:xfrm>
          <a:prstGeom prst="rect">
            <a:avLst/>
          </a:prstGeom>
          <a:noFill/>
        </p:spPr>
        <p:txBody>
          <a:bodyPr wrap="square" rtlCol="0">
            <a:spAutoFit/>
          </a:bodyPr>
          <a:lstStyle/>
          <a:p>
            <a:pPr marL="285750" indent="-285750">
              <a:buFont typeface="Arial" panose="020B0604020202020204" pitchFamily="34" charset="0"/>
              <a:buChar char="•"/>
            </a:pPr>
            <a:r>
              <a:rPr lang="es-419" sz="1600" b="1" dirty="0"/>
              <a:t>Plazo de concesión de los microcréditos</a:t>
            </a:r>
          </a:p>
        </p:txBody>
      </p:sp>
      <p:sp>
        <p:nvSpPr>
          <p:cNvPr id="12" name="CuadroTexto 11">
            <a:extLst>
              <a:ext uri="{FF2B5EF4-FFF2-40B4-BE49-F238E27FC236}">
                <a16:creationId xmlns:a16="http://schemas.microsoft.com/office/drawing/2014/main" id="{68325C1B-FF6D-4A34-AD2E-00126A1E247D}"/>
              </a:ext>
            </a:extLst>
          </p:cNvPr>
          <p:cNvSpPr txBox="1"/>
          <p:nvPr/>
        </p:nvSpPr>
        <p:spPr>
          <a:xfrm>
            <a:off x="6493002" y="1179436"/>
            <a:ext cx="4890364" cy="338554"/>
          </a:xfrm>
          <a:prstGeom prst="rect">
            <a:avLst/>
          </a:prstGeom>
          <a:noFill/>
        </p:spPr>
        <p:txBody>
          <a:bodyPr wrap="square" rtlCol="0">
            <a:spAutoFit/>
          </a:bodyPr>
          <a:lstStyle/>
          <a:p>
            <a:pPr marL="285750" indent="-285750">
              <a:buFont typeface="Arial" panose="020B0604020202020204" pitchFamily="34" charset="0"/>
              <a:buChar char="•"/>
            </a:pPr>
            <a:r>
              <a:rPr lang="es-419" sz="1600" b="1" dirty="0"/>
              <a:t>Beneficiarios de los microcréditos</a:t>
            </a:r>
          </a:p>
        </p:txBody>
      </p:sp>
      <p:graphicFrame>
        <p:nvGraphicFramePr>
          <p:cNvPr id="15" name="Gráfico 14">
            <a:extLst>
              <a:ext uri="{FF2B5EF4-FFF2-40B4-BE49-F238E27FC236}">
                <a16:creationId xmlns:a16="http://schemas.microsoft.com/office/drawing/2014/main" id="{8EA72FBA-99AA-42A3-837B-41C833A69519}"/>
              </a:ext>
            </a:extLst>
          </p:cNvPr>
          <p:cNvGraphicFramePr/>
          <p:nvPr>
            <p:extLst>
              <p:ext uri="{D42A27DB-BD31-4B8C-83A1-F6EECF244321}">
                <p14:modId xmlns:p14="http://schemas.microsoft.com/office/powerpoint/2010/main" val="1291587719"/>
              </p:ext>
            </p:extLst>
          </p:nvPr>
        </p:nvGraphicFramePr>
        <p:xfrm>
          <a:off x="525181" y="1562379"/>
          <a:ext cx="4679950" cy="251968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a:extLst>
              <a:ext uri="{FF2B5EF4-FFF2-40B4-BE49-F238E27FC236}">
                <a16:creationId xmlns:a16="http://schemas.microsoft.com/office/drawing/2014/main" id="{864AB3B3-E578-4995-B05E-C9E162624F8D}"/>
              </a:ext>
            </a:extLst>
          </p:cNvPr>
          <p:cNvSpPr/>
          <p:nvPr/>
        </p:nvSpPr>
        <p:spPr>
          <a:xfrm>
            <a:off x="867582" y="4082059"/>
            <a:ext cx="3343287" cy="276999"/>
          </a:xfrm>
          <a:prstGeom prst="rect">
            <a:avLst/>
          </a:prstGeom>
        </p:spPr>
        <p:txBody>
          <a:bodyPr wrap="none">
            <a:spAutoFit/>
          </a:bodyPr>
          <a:lstStyle/>
          <a:p>
            <a:pPr algn="ctr">
              <a:spcAft>
                <a:spcPts val="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Figura 56 </a:t>
            </a:r>
            <a:r>
              <a:rPr lang="es-EC" sz="1200" i="1" dirty="0">
                <a:latin typeface="Times New Roman" panose="02020603050405020304" pitchFamily="18" charset="0"/>
                <a:ea typeface="Calibri" panose="020F0502020204030204" pitchFamily="34" charset="0"/>
                <a:cs typeface="Times New Roman" panose="02020603050405020304" pitchFamily="18" charset="0"/>
              </a:rPr>
              <a:t>Plazo de concesión de los microcréditos</a:t>
            </a:r>
            <a:endParaRPr lang="es-419" sz="1200" b="1"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6" name="Gráfico 15">
            <a:extLst>
              <a:ext uri="{FF2B5EF4-FFF2-40B4-BE49-F238E27FC236}">
                <a16:creationId xmlns:a16="http://schemas.microsoft.com/office/drawing/2014/main" id="{FB305108-262E-4057-91B7-C176E2C49C7E}"/>
              </a:ext>
            </a:extLst>
          </p:cNvPr>
          <p:cNvGraphicFramePr/>
          <p:nvPr>
            <p:extLst>
              <p:ext uri="{D42A27DB-BD31-4B8C-83A1-F6EECF244321}">
                <p14:modId xmlns:p14="http://schemas.microsoft.com/office/powerpoint/2010/main" val="1504502707"/>
              </p:ext>
            </p:extLst>
          </p:nvPr>
        </p:nvGraphicFramePr>
        <p:xfrm>
          <a:off x="6493002" y="1607037"/>
          <a:ext cx="4679950" cy="2475022"/>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ángulo 3">
            <a:extLst>
              <a:ext uri="{FF2B5EF4-FFF2-40B4-BE49-F238E27FC236}">
                <a16:creationId xmlns:a16="http://schemas.microsoft.com/office/drawing/2014/main" id="{C42ADFC5-6737-43D3-8C2A-8E7A1C7628AC}"/>
              </a:ext>
            </a:extLst>
          </p:cNvPr>
          <p:cNvSpPr/>
          <p:nvPr/>
        </p:nvSpPr>
        <p:spPr>
          <a:xfrm>
            <a:off x="7366517" y="4094918"/>
            <a:ext cx="2932919" cy="276999"/>
          </a:xfrm>
          <a:prstGeom prst="rect">
            <a:avLst/>
          </a:prstGeom>
        </p:spPr>
        <p:txBody>
          <a:bodyPr wrap="none">
            <a:spAutoFit/>
          </a:bodyPr>
          <a:lstStyle/>
          <a:p>
            <a:r>
              <a:rPr lang="es-EC" sz="1200" dirty="0">
                <a:latin typeface="Times New Roman" panose="02020603050405020304" pitchFamily="18" charset="0"/>
                <a:ea typeface="Calibri" panose="020F0502020204030204" pitchFamily="34" charset="0"/>
              </a:rPr>
              <a:t>Figura 57 </a:t>
            </a:r>
            <a:r>
              <a:rPr lang="es-EC" sz="1200" i="1" dirty="0">
                <a:latin typeface="Times New Roman" panose="02020603050405020304" pitchFamily="18" charset="0"/>
                <a:ea typeface="Calibri" panose="020F0502020204030204" pitchFamily="34" charset="0"/>
              </a:rPr>
              <a:t>Beneficiarios de los microcréditos</a:t>
            </a:r>
            <a:endParaRPr lang="es-419" sz="1200" dirty="0"/>
          </a:p>
        </p:txBody>
      </p:sp>
    </p:spTree>
    <p:extLst>
      <p:ext uri="{BB962C8B-B14F-4D97-AF65-F5344CB8AC3E}">
        <p14:creationId xmlns:p14="http://schemas.microsoft.com/office/powerpoint/2010/main" val="40068960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Resultado de imagen para ESPE">
            <a:extLst>
              <a:ext uri="{FF2B5EF4-FFF2-40B4-BE49-F238E27FC236}">
                <a16:creationId xmlns:a16="http://schemas.microsoft.com/office/drawing/2014/main" id="{6E4A331B-B8AB-42A6-9078-6963C716592F}"/>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86DD0291-1CD6-4F2E-926A-7202EEA2FB1A}"/>
              </a:ext>
            </a:extLst>
          </p:cNvPr>
          <p:cNvSpPr txBox="1"/>
          <p:nvPr/>
        </p:nvSpPr>
        <p:spPr>
          <a:xfrm>
            <a:off x="800095" y="116632"/>
            <a:ext cx="10801200" cy="400110"/>
          </a:xfrm>
          <a:prstGeom prst="rect">
            <a:avLst/>
          </a:prstGeom>
          <a:noFill/>
        </p:spPr>
        <p:txBody>
          <a:bodyPr wrap="square" rtlCol="0">
            <a:spAutoFit/>
          </a:bodyPr>
          <a:lstStyle/>
          <a:p>
            <a:pPr algn="ctr"/>
            <a:r>
              <a:rPr lang="es-419" sz="2000" dirty="0">
                <a:latin typeface="+mj-lt"/>
              </a:rPr>
              <a:t>COMPROBACIÓN DE HIPÓTESIS</a:t>
            </a:r>
          </a:p>
        </p:txBody>
      </p:sp>
      <p:sp>
        <p:nvSpPr>
          <p:cNvPr id="3" name="Flecha: pentágono 2">
            <a:extLst>
              <a:ext uri="{FF2B5EF4-FFF2-40B4-BE49-F238E27FC236}">
                <a16:creationId xmlns:a16="http://schemas.microsoft.com/office/drawing/2014/main" id="{FE1E0106-4F20-4AAA-B75F-FA54DDCB3B53}"/>
              </a:ext>
            </a:extLst>
          </p:cNvPr>
          <p:cNvSpPr/>
          <p:nvPr/>
        </p:nvSpPr>
        <p:spPr>
          <a:xfrm>
            <a:off x="676283" y="1766337"/>
            <a:ext cx="1944216" cy="504056"/>
          </a:xfrm>
          <a:prstGeom prst="homePlate">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solidFill>
                  <a:schemeClr val="tx1"/>
                </a:solidFill>
              </a:rPr>
              <a:t>Análisis I</a:t>
            </a:r>
          </a:p>
        </p:txBody>
      </p:sp>
      <p:sp>
        <p:nvSpPr>
          <p:cNvPr id="4" name="Rectángulo 3">
            <a:extLst>
              <a:ext uri="{FF2B5EF4-FFF2-40B4-BE49-F238E27FC236}">
                <a16:creationId xmlns:a16="http://schemas.microsoft.com/office/drawing/2014/main" id="{4E9C446D-B270-49E4-954F-1776A0B943C9}"/>
              </a:ext>
            </a:extLst>
          </p:cNvPr>
          <p:cNvSpPr/>
          <p:nvPr/>
        </p:nvSpPr>
        <p:spPr>
          <a:xfrm>
            <a:off x="2927648" y="1804894"/>
            <a:ext cx="5044971" cy="369332"/>
          </a:xfrm>
          <a:prstGeom prst="rect">
            <a:avLst/>
          </a:prstGeom>
        </p:spPr>
        <p:txBody>
          <a:bodyPr wrap="none">
            <a:spAutoFit/>
          </a:bodyPr>
          <a:lstStyle/>
          <a:p>
            <a:r>
              <a:rPr lang="es-EC" b="1" i="1" dirty="0">
                <a:latin typeface="Times New Roman" panose="02020603050405020304" pitchFamily="18" charset="0"/>
                <a:ea typeface="Calibri" panose="020F0502020204030204" pitchFamily="34" charset="0"/>
              </a:rPr>
              <a:t>Monto solicitado vs Porcentaje de mejora ingresos</a:t>
            </a:r>
            <a:endParaRPr lang="es-419" b="1" dirty="0"/>
          </a:p>
        </p:txBody>
      </p:sp>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BE3D4725-7479-4388-81AA-5D0FB21F145A}"/>
                  </a:ext>
                </a:extLst>
              </p:cNvPr>
              <p:cNvSpPr/>
              <p:nvPr/>
            </p:nvSpPr>
            <p:spPr>
              <a:xfrm>
                <a:off x="5951984" y="788524"/>
                <a:ext cx="2266198" cy="7862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419" i="1">
                              <a:latin typeface="Cambria Math" panose="02040503050406030204" pitchFamily="18" charset="0"/>
                            </a:rPr>
                          </m:ctrlPr>
                        </m:sSupPr>
                        <m:e>
                          <m:r>
                            <a:rPr lang="es-419" i="1">
                              <a:latin typeface="Cambria Math" panose="02040503050406030204" pitchFamily="18" charset="0"/>
                            </a:rPr>
                            <m:t>𝑋</m:t>
                          </m:r>
                        </m:e>
                        <m:sup>
                          <m:r>
                            <a:rPr lang="es-419" i="0">
                              <a:latin typeface="Cambria Math" panose="02040503050406030204" pitchFamily="18" charset="0"/>
                            </a:rPr>
                            <m:t>2</m:t>
                          </m:r>
                        </m:sup>
                      </m:sSup>
                      <m:r>
                        <a:rPr lang="es-419" i="0">
                          <a:latin typeface="Cambria Math" panose="02040503050406030204" pitchFamily="18" charset="0"/>
                        </a:rPr>
                        <m:t>=</m:t>
                      </m:r>
                      <m:nary>
                        <m:naryPr>
                          <m:chr m:val="∑"/>
                          <m:subHide m:val="on"/>
                          <m:supHide m:val="on"/>
                          <m:ctrlPr>
                            <a:rPr lang="es-419" i="1">
                              <a:latin typeface="Cambria Math" panose="02040503050406030204" pitchFamily="18" charset="0"/>
                            </a:rPr>
                          </m:ctrlPr>
                        </m:naryPr>
                        <m:sub/>
                        <m:sup/>
                        <m:e>
                          <m:f>
                            <m:fPr>
                              <m:ctrlPr>
                                <a:rPr lang="es-419" i="1">
                                  <a:latin typeface="Cambria Math" panose="02040503050406030204" pitchFamily="18" charset="0"/>
                                </a:rPr>
                              </m:ctrlPr>
                            </m:fPr>
                            <m:num>
                              <m:sSup>
                                <m:sSupPr>
                                  <m:ctrlPr>
                                    <a:rPr lang="es-419" i="1">
                                      <a:latin typeface="Cambria Math" panose="02040503050406030204" pitchFamily="18" charset="0"/>
                                    </a:rPr>
                                  </m:ctrlPr>
                                </m:sSupPr>
                                <m:e>
                                  <m:d>
                                    <m:dPr>
                                      <m:ctrlPr>
                                        <a:rPr lang="es-419" i="1">
                                          <a:latin typeface="Cambria Math" panose="02040503050406030204" pitchFamily="18" charset="0"/>
                                        </a:rPr>
                                      </m:ctrlPr>
                                    </m:dPr>
                                    <m:e>
                                      <m:r>
                                        <a:rPr lang="es-419" i="1">
                                          <a:latin typeface="Cambria Math" panose="02040503050406030204" pitchFamily="18" charset="0"/>
                                        </a:rPr>
                                        <m:t>𝐹𝑜</m:t>
                                      </m:r>
                                      <m:r>
                                        <a:rPr lang="es-419" i="0">
                                          <a:latin typeface="Cambria Math" panose="02040503050406030204" pitchFamily="18" charset="0"/>
                                        </a:rPr>
                                        <m:t>−</m:t>
                                      </m:r>
                                      <m:r>
                                        <a:rPr lang="es-419" i="1">
                                          <a:latin typeface="Cambria Math" panose="02040503050406030204" pitchFamily="18" charset="0"/>
                                        </a:rPr>
                                        <m:t>𝐹𝑒</m:t>
                                      </m:r>
                                    </m:e>
                                  </m:d>
                                </m:e>
                                <m:sup>
                                  <m:r>
                                    <a:rPr lang="es-419" i="0">
                                      <a:latin typeface="Cambria Math" panose="02040503050406030204" pitchFamily="18" charset="0"/>
                                    </a:rPr>
                                    <m:t>2</m:t>
                                  </m:r>
                                </m:sup>
                              </m:sSup>
                            </m:num>
                            <m:den>
                              <m:r>
                                <a:rPr lang="es-419" i="1">
                                  <a:latin typeface="Cambria Math" panose="02040503050406030204" pitchFamily="18" charset="0"/>
                                </a:rPr>
                                <m:t>𝐹𝑒</m:t>
                              </m:r>
                            </m:den>
                          </m:f>
                        </m:e>
                      </m:nary>
                    </m:oMath>
                  </m:oMathPara>
                </a14:m>
                <a:endParaRPr lang="es-419" dirty="0"/>
              </a:p>
            </p:txBody>
          </p:sp>
        </mc:Choice>
        <mc:Fallback xmlns="">
          <p:sp>
            <p:nvSpPr>
              <p:cNvPr id="5" name="Rectángulo 4">
                <a:extLst>
                  <a:ext uri="{FF2B5EF4-FFF2-40B4-BE49-F238E27FC236}">
                    <a16:creationId xmlns:a16="http://schemas.microsoft.com/office/drawing/2014/main" id="{BE3D4725-7479-4388-81AA-5D0FB21F145A}"/>
                  </a:ext>
                </a:extLst>
              </p:cNvPr>
              <p:cNvSpPr>
                <a:spLocks noRot="1" noChangeAspect="1" noMove="1" noResize="1" noEditPoints="1" noAdjustHandles="1" noChangeArrowheads="1" noChangeShapeType="1" noTextEdit="1"/>
              </p:cNvSpPr>
              <p:nvPr/>
            </p:nvSpPr>
            <p:spPr>
              <a:xfrm>
                <a:off x="5951984" y="788524"/>
                <a:ext cx="2266198" cy="786241"/>
              </a:xfrm>
              <a:prstGeom prst="rect">
                <a:avLst/>
              </a:prstGeom>
              <a:blipFill>
                <a:blip r:embed="rId4"/>
                <a:stretch>
                  <a:fillRect/>
                </a:stretch>
              </a:blipFill>
            </p:spPr>
            <p:txBody>
              <a:bodyPr/>
              <a:lstStyle/>
              <a:p>
                <a:r>
                  <a:rPr lang="es-419">
                    <a:noFill/>
                  </a:rPr>
                  <a:t> </a:t>
                </a:r>
              </a:p>
            </p:txBody>
          </p:sp>
        </mc:Fallback>
      </mc:AlternateContent>
      <p:sp>
        <p:nvSpPr>
          <p:cNvPr id="6" name="Rectángulo 5">
            <a:extLst>
              <a:ext uri="{FF2B5EF4-FFF2-40B4-BE49-F238E27FC236}">
                <a16:creationId xmlns:a16="http://schemas.microsoft.com/office/drawing/2014/main" id="{71457D6A-E5F6-4C7D-B99E-D03A6E0E67BD}"/>
              </a:ext>
            </a:extLst>
          </p:cNvPr>
          <p:cNvSpPr/>
          <p:nvPr/>
        </p:nvSpPr>
        <p:spPr>
          <a:xfrm>
            <a:off x="1055440" y="912580"/>
            <a:ext cx="3005951" cy="369332"/>
          </a:xfrm>
          <a:prstGeom prst="rect">
            <a:avLst/>
          </a:prstGeom>
        </p:spPr>
        <p:txBody>
          <a:bodyPr wrap="none">
            <a:spAutoFit/>
          </a:bodyPr>
          <a:lstStyle/>
          <a:p>
            <a:r>
              <a:rPr lang="es-EC" b="1" dirty="0">
                <a:ea typeface="Calibri" panose="020F0502020204030204" pitchFamily="34" charset="0"/>
              </a:rPr>
              <a:t>Fórmula de ji cuadrada</a:t>
            </a:r>
            <a:endParaRPr lang="es-419" b="1" dirty="0"/>
          </a:p>
        </p:txBody>
      </p:sp>
      <p:pic>
        <p:nvPicPr>
          <p:cNvPr id="9" name="Imagen 8" descr="Recorte de pantalla">
            <a:extLst>
              <a:ext uri="{FF2B5EF4-FFF2-40B4-BE49-F238E27FC236}">
                <a16:creationId xmlns:a16="http://schemas.microsoft.com/office/drawing/2014/main" id="{816DDE3B-E4A1-4246-B1B0-161E3299E205}"/>
              </a:ext>
            </a:extLst>
          </p:cNvPr>
          <p:cNvPicPr>
            <a:picLocks noChangeAspect="1"/>
          </p:cNvPicPr>
          <p:nvPr/>
        </p:nvPicPr>
        <p:blipFill rotWithShape="1">
          <a:blip r:embed="rId5">
            <a:extLst>
              <a:ext uri="{28A0092B-C50C-407E-A947-70E740481C1C}">
                <a14:useLocalDpi xmlns:a14="http://schemas.microsoft.com/office/drawing/2010/main" val="0"/>
              </a:ext>
            </a:extLst>
          </a:blip>
          <a:srcRect b="3166"/>
          <a:stretch/>
        </p:blipFill>
        <p:spPr>
          <a:xfrm>
            <a:off x="676283" y="2420888"/>
            <a:ext cx="5268060" cy="4437112"/>
          </a:xfrm>
          <a:prstGeom prst="rect">
            <a:avLst/>
          </a:prstGeom>
          <a:ln>
            <a:solidFill>
              <a:schemeClr val="accent1">
                <a:lumMod val="75000"/>
              </a:schemeClr>
            </a:solidFill>
          </a:ln>
          <a:effectLst>
            <a:glow rad="228600">
              <a:schemeClr val="accent1">
                <a:satMod val="175000"/>
                <a:alpha val="40000"/>
              </a:schemeClr>
            </a:glow>
          </a:effectLst>
        </p:spPr>
      </p:pic>
      <p:sp>
        <p:nvSpPr>
          <p:cNvPr id="10" name="Rectángulo 9">
            <a:extLst>
              <a:ext uri="{FF2B5EF4-FFF2-40B4-BE49-F238E27FC236}">
                <a16:creationId xmlns:a16="http://schemas.microsoft.com/office/drawing/2014/main" id="{465E13EC-75B7-4F6C-BADC-947E7C47B9C5}"/>
              </a:ext>
            </a:extLst>
          </p:cNvPr>
          <p:cNvSpPr/>
          <p:nvPr/>
        </p:nvSpPr>
        <p:spPr>
          <a:xfrm>
            <a:off x="7324547" y="2596689"/>
            <a:ext cx="3024336" cy="2169825"/>
          </a:xfrm>
          <a:prstGeom prst="rect">
            <a:avLst/>
          </a:prstGeom>
        </p:spPr>
        <p:txBody>
          <a:bodyPr wrap="square">
            <a:spAutoFit/>
          </a:bodyPr>
          <a:lstStyle/>
          <a:p>
            <a:pPr indent="144145" algn="just">
              <a:lnSpc>
                <a:spcPct val="150000"/>
              </a:lnSpc>
              <a:spcAft>
                <a:spcPts val="0"/>
              </a:spcAft>
            </a:pPr>
            <a:r>
              <a:rPr lang="es-EC" u="sng" dirty="0">
                <a:latin typeface="Times New Roman" panose="02020603050405020304" pitchFamily="18" charset="0"/>
                <a:ea typeface="Calibri" panose="020F0502020204030204" pitchFamily="34" charset="0"/>
                <a:cs typeface="Times New Roman" panose="02020603050405020304" pitchFamily="18" charset="0"/>
              </a:rPr>
              <a:t>Resultados:</a:t>
            </a:r>
            <a:endParaRPr lang="es-419" dirty="0">
              <a:latin typeface="Times New Roman" panose="02020603050405020304" pitchFamily="18" charset="0"/>
              <a:ea typeface="Calibri" panose="020F0502020204030204" pitchFamily="34" charset="0"/>
              <a:cs typeface="Times New Roman" panose="02020603050405020304" pitchFamily="18" charset="0"/>
            </a:endParaRPr>
          </a:p>
          <a:p>
            <a:pPr indent="144145" algn="just">
              <a:lnSpc>
                <a:spcPct val="15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X</a:t>
            </a:r>
            <a:r>
              <a:rPr lang="es-EC" baseline="30000" dirty="0">
                <a:latin typeface="Times New Roman" panose="02020603050405020304" pitchFamily="18" charset="0"/>
                <a:ea typeface="Calibri" panose="020F0502020204030204" pitchFamily="34" charset="0"/>
                <a:cs typeface="Times New Roman" panose="02020603050405020304" pitchFamily="18" charset="0"/>
              </a:rPr>
              <a:t>2</a:t>
            </a:r>
            <a:r>
              <a:rPr lang="es-EC" dirty="0">
                <a:latin typeface="Times New Roman" panose="02020603050405020304" pitchFamily="18" charset="0"/>
                <a:ea typeface="Calibri" panose="020F0502020204030204" pitchFamily="34" charset="0"/>
                <a:cs typeface="Times New Roman" panose="02020603050405020304" pitchFamily="18" charset="0"/>
              </a:rPr>
              <a:t>= 22,02</a:t>
            </a:r>
            <a:endParaRPr lang="es-419" dirty="0">
              <a:latin typeface="Times New Roman" panose="02020603050405020304" pitchFamily="18" charset="0"/>
              <a:ea typeface="Calibri" panose="020F0502020204030204" pitchFamily="34" charset="0"/>
              <a:cs typeface="Times New Roman" panose="02020603050405020304" pitchFamily="18" charset="0"/>
            </a:endParaRPr>
          </a:p>
          <a:p>
            <a:pPr indent="144145" algn="just">
              <a:lnSpc>
                <a:spcPct val="15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Gl= 12</a:t>
            </a:r>
            <a:endParaRPr lang="es-419" dirty="0">
              <a:latin typeface="Times New Roman" panose="02020603050405020304" pitchFamily="18" charset="0"/>
              <a:ea typeface="Calibri" panose="020F0502020204030204" pitchFamily="34" charset="0"/>
              <a:cs typeface="Times New Roman" panose="02020603050405020304" pitchFamily="18" charset="0"/>
            </a:endParaRPr>
          </a:p>
          <a:p>
            <a:pPr indent="144145" algn="just">
              <a:lnSpc>
                <a:spcPct val="15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Nivel de confianza= 0,05</a:t>
            </a:r>
          </a:p>
          <a:p>
            <a:pPr indent="144145" algn="just">
              <a:lnSpc>
                <a:spcPct val="15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Valor de tabla de X</a:t>
            </a:r>
            <a:r>
              <a:rPr lang="es-EC" baseline="30000" dirty="0">
                <a:latin typeface="Times New Roman" panose="02020603050405020304" pitchFamily="18" charset="0"/>
                <a:ea typeface="Calibri" panose="020F0502020204030204" pitchFamily="34" charset="0"/>
                <a:cs typeface="Times New Roman" panose="02020603050405020304" pitchFamily="18" charset="0"/>
              </a:rPr>
              <a:t>2= </a:t>
            </a:r>
            <a:r>
              <a:rPr lang="es-EC" dirty="0">
                <a:latin typeface="Times New Roman" panose="02020603050405020304" pitchFamily="18" charset="0"/>
                <a:ea typeface="Calibri" panose="020F0502020204030204" pitchFamily="34" charset="0"/>
              </a:rPr>
              <a:t>21,026</a:t>
            </a:r>
            <a:endParaRPr lang="es-419"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ángulo: esquinas diagonales cortadas 10">
            <a:extLst>
              <a:ext uri="{FF2B5EF4-FFF2-40B4-BE49-F238E27FC236}">
                <a16:creationId xmlns:a16="http://schemas.microsoft.com/office/drawing/2014/main" id="{D526D209-861D-4CAE-982B-D59C17F64519}"/>
              </a:ext>
            </a:extLst>
          </p:cNvPr>
          <p:cNvSpPr/>
          <p:nvPr/>
        </p:nvSpPr>
        <p:spPr>
          <a:xfrm>
            <a:off x="6604467" y="5013176"/>
            <a:ext cx="4464496" cy="1101923"/>
          </a:xfrm>
          <a:prstGeom prst="snip2DiagRect">
            <a:avLst/>
          </a:prstGeom>
          <a:solidFill>
            <a:srgbClr val="FFC000"/>
          </a:solidFill>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es-EC" dirty="0">
                <a:solidFill>
                  <a:sysClr val="windowText" lastClr="000000"/>
                </a:solidFill>
                <a:latin typeface="Times New Roman" panose="02020603050405020304" pitchFamily="18" charset="0"/>
                <a:ea typeface="Calibri" panose="020F0502020204030204" pitchFamily="34" charset="0"/>
              </a:rPr>
              <a:t>Por lo tanto, se acepta la hipótesis de investigación y se rechaza la hipótesis nula pues existe relación entre las variables.</a:t>
            </a:r>
            <a:endParaRPr lang="es-419" dirty="0">
              <a:solidFill>
                <a:sysClr val="windowText" lastClr="000000"/>
              </a:solidFill>
            </a:endParaRPr>
          </a:p>
        </p:txBody>
      </p:sp>
    </p:spTree>
    <p:extLst>
      <p:ext uri="{BB962C8B-B14F-4D97-AF65-F5344CB8AC3E}">
        <p14:creationId xmlns:p14="http://schemas.microsoft.com/office/powerpoint/2010/main" val="991577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15" name="Picture 6" descr="Resultado de imagen para ESPE">
            <a:extLst>
              <a:ext uri="{FF2B5EF4-FFF2-40B4-BE49-F238E27FC236}">
                <a16:creationId xmlns:a16="http://schemas.microsoft.com/office/drawing/2014/main" id="{D9AABEA6-AD8C-4053-8CC7-3F40F21BD5D9}"/>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86DD0291-1CD6-4F2E-926A-7202EEA2FB1A}"/>
              </a:ext>
            </a:extLst>
          </p:cNvPr>
          <p:cNvSpPr txBox="1"/>
          <p:nvPr/>
        </p:nvSpPr>
        <p:spPr>
          <a:xfrm>
            <a:off x="800095" y="116632"/>
            <a:ext cx="10801200" cy="400110"/>
          </a:xfrm>
          <a:prstGeom prst="rect">
            <a:avLst/>
          </a:prstGeom>
          <a:noFill/>
        </p:spPr>
        <p:txBody>
          <a:bodyPr wrap="square" rtlCol="0">
            <a:spAutoFit/>
          </a:bodyPr>
          <a:lstStyle/>
          <a:p>
            <a:pPr algn="ctr"/>
            <a:r>
              <a:rPr lang="es-419" sz="2000" dirty="0">
                <a:latin typeface="+mj-lt"/>
              </a:rPr>
              <a:t>COMPROBACIÓN DE HIPÓTESIS</a:t>
            </a:r>
          </a:p>
        </p:txBody>
      </p:sp>
      <p:sp>
        <p:nvSpPr>
          <p:cNvPr id="3" name="Flecha: pentágono 2">
            <a:extLst>
              <a:ext uri="{FF2B5EF4-FFF2-40B4-BE49-F238E27FC236}">
                <a16:creationId xmlns:a16="http://schemas.microsoft.com/office/drawing/2014/main" id="{FE1E0106-4F20-4AAA-B75F-FA54DDCB3B53}"/>
              </a:ext>
            </a:extLst>
          </p:cNvPr>
          <p:cNvSpPr/>
          <p:nvPr/>
        </p:nvSpPr>
        <p:spPr>
          <a:xfrm>
            <a:off x="1055440" y="1779186"/>
            <a:ext cx="1944216" cy="504056"/>
          </a:xfrm>
          <a:prstGeom prst="homePlate">
            <a:avLst/>
          </a:prstGeom>
          <a:solidFill>
            <a:schemeClr val="accent2"/>
          </a:solidFill>
          <a:ln>
            <a:solidFill>
              <a:schemeClr val="accent2"/>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solidFill>
                  <a:schemeClr val="tx1"/>
                </a:solidFill>
              </a:rPr>
              <a:t>Análisis II</a:t>
            </a:r>
          </a:p>
        </p:txBody>
      </p:sp>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BE3D4725-7479-4388-81AA-5D0FB21F145A}"/>
                  </a:ext>
                </a:extLst>
              </p:cNvPr>
              <p:cNvSpPr/>
              <p:nvPr/>
            </p:nvSpPr>
            <p:spPr>
              <a:xfrm>
                <a:off x="5951984" y="788524"/>
                <a:ext cx="2266198" cy="7862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419" i="1">
                              <a:latin typeface="Cambria Math" panose="02040503050406030204" pitchFamily="18" charset="0"/>
                            </a:rPr>
                          </m:ctrlPr>
                        </m:sSupPr>
                        <m:e>
                          <m:r>
                            <a:rPr lang="es-419" i="1">
                              <a:latin typeface="Cambria Math" panose="02040503050406030204" pitchFamily="18" charset="0"/>
                            </a:rPr>
                            <m:t>𝑋</m:t>
                          </m:r>
                        </m:e>
                        <m:sup>
                          <m:r>
                            <a:rPr lang="es-419" i="0">
                              <a:latin typeface="Cambria Math" panose="02040503050406030204" pitchFamily="18" charset="0"/>
                            </a:rPr>
                            <m:t>2</m:t>
                          </m:r>
                        </m:sup>
                      </m:sSup>
                      <m:r>
                        <a:rPr lang="es-419" i="0">
                          <a:latin typeface="Cambria Math" panose="02040503050406030204" pitchFamily="18" charset="0"/>
                        </a:rPr>
                        <m:t>=</m:t>
                      </m:r>
                      <m:nary>
                        <m:naryPr>
                          <m:chr m:val="∑"/>
                          <m:subHide m:val="on"/>
                          <m:supHide m:val="on"/>
                          <m:ctrlPr>
                            <a:rPr lang="es-419" i="1">
                              <a:latin typeface="Cambria Math" panose="02040503050406030204" pitchFamily="18" charset="0"/>
                            </a:rPr>
                          </m:ctrlPr>
                        </m:naryPr>
                        <m:sub/>
                        <m:sup/>
                        <m:e>
                          <m:f>
                            <m:fPr>
                              <m:ctrlPr>
                                <a:rPr lang="es-419" i="1">
                                  <a:latin typeface="Cambria Math" panose="02040503050406030204" pitchFamily="18" charset="0"/>
                                </a:rPr>
                              </m:ctrlPr>
                            </m:fPr>
                            <m:num>
                              <m:sSup>
                                <m:sSupPr>
                                  <m:ctrlPr>
                                    <a:rPr lang="es-419" i="1">
                                      <a:latin typeface="Cambria Math" panose="02040503050406030204" pitchFamily="18" charset="0"/>
                                    </a:rPr>
                                  </m:ctrlPr>
                                </m:sSupPr>
                                <m:e>
                                  <m:d>
                                    <m:dPr>
                                      <m:ctrlPr>
                                        <a:rPr lang="es-419" i="1">
                                          <a:latin typeface="Cambria Math" panose="02040503050406030204" pitchFamily="18" charset="0"/>
                                        </a:rPr>
                                      </m:ctrlPr>
                                    </m:dPr>
                                    <m:e>
                                      <m:r>
                                        <a:rPr lang="es-419" i="1">
                                          <a:latin typeface="Cambria Math" panose="02040503050406030204" pitchFamily="18" charset="0"/>
                                        </a:rPr>
                                        <m:t>𝐹𝑜</m:t>
                                      </m:r>
                                      <m:r>
                                        <a:rPr lang="es-419" i="0">
                                          <a:latin typeface="Cambria Math" panose="02040503050406030204" pitchFamily="18" charset="0"/>
                                        </a:rPr>
                                        <m:t>−</m:t>
                                      </m:r>
                                      <m:r>
                                        <a:rPr lang="es-419" i="1">
                                          <a:latin typeface="Cambria Math" panose="02040503050406030204" pitchFamily="18" charset="0"/>
                                        </a:rPr>
                                        <m:t>𝐹𝑒</m:t>
                                      </m:r>
                                    </m:e>
                                  </m:d>
                                </m:e>
                                <m:sup>
                                  <m:r>
                                    <a:rPr lang="es-419" i="0">
                                      <a:latin typeface="Cambria Math" panose="02040503050406030204" pitchFamily="18" charset="0"/>
                                    </a:rPr>
                                    <m:t>2</m:t>
                                  </m:r>
                                </m:sup>
                              </m:sSup>
                            </m:num>
                            <m:den>
                              <m:r>
                                <a:rPr lang="es-419" i="1">
                                  <a:latin typeface="Cambria Math" panose="02040503050406030204" pitchFamily="18" charset="0"/>
                                </a:rPr>
                                <m:t>𝐹𝑒</m:t>
                              </m:r>
                            </m:den>
                          </m:f>
                        </m:e>
                      </m:nary>
                    </m:oMath>
                  </m:oMathPara>
                </a14:m>
                <a:endParaRPr lang="es-419" dirty="0"/>
              </a:p>
            </p:txBody>
          </p:sp>
        </mc:Choice>
        <mc:Fallback xmlns="">
          <p:sp>
            <p:nvSpPr>
              <p:cNvPr id="5" name="Rectángulo 4">
                <a:extLst>
                  <a:ext uri="{FF2B5EF4-FFF2-40B4-BE49-F238E27FC236}">
                    <a16:creationId xmlns:a16="http://schemas.microsoft.com/office/drawing/2014/main" id="{BE3D4725-7479-4388-81AA-5D0FB21F145A}"/>
                  </a:ext>
                </a:extLst>
              </p:cNvPr>
              <p:cNvSpPr>
                <a:spLocks noRot="1" noChangeAspect="1" noMove="1" noResize="1" noEditPoints="1" noAdjustHandles="1" noChangeArrowheads="1" noChangeShapeType="1" noTextEdit="1"/>
              </p:cNvSpPr>
              <p:nvPr/>
            </p:nvSpPr>
            <p:spPr>
              <a:xfrm>
                <a:off x="5951984" y="788524"/>
                <a:ext cx="2266198" cy="786241"/>
              </a:xfrm>
              <a:prstGeom prst="rect">
                <a:avLst/>
              </a:prstGeom>
              <a:blipFill>
                <a:blip r:embed="rId4"/>
                <a:stretch>
                  <a:fillRect/>
                </a:stretch>
              </a:blipFill>
            </p:spPr>
            <p:txBody>
              <a:bodyPr/>
              <a:lstStyle/>
              <a:p>
                <a:r>
                  <a:rPr lang="es-419">
                    <a:noFill/>
                  </a:rPr>
                  <a:t> </a:t>
                </a:r>
              </a:p>
            </p:txBody>
          </p:sp>
        </mc:Fallback>
      </mc:AlternateContent>
      <p:sp>
        <p:nvSpPr>
          <p:cNvPr id="6" name="Rectángulo 5">
            <a:extLst>
              <a:ext uri="{FF2B5EF4-FFF2-40B4-BE49-F238E27FC236}">
                <a16:creationId xmlns:a16="http://schemas.microsoft.com/office/drawing/2014/main" id="{71457D6A-E5F6-4C7D-B99E-D03A6E0E67BD}"/>
              </a:ext>
            </a:extLst>
          </p:cNvPr>
          <p:cNvSpPr/>
          <p:nvPr/>
        </p:nvSpPr>
        <p:spPr>
          <a:xfrm>
            <a:off x="1055440" y="912580"/>
            <a:ext cx="3005951" cy="369332"/>
          </a:xfrm>
          <a:prstGeom prst="rect">
            <a:avLst/>
          </a:prstGeom>
        </p:spPr>
        <p:txBody>
          <a:bodyPr wrap="none">
            <a:spAutoFit/>
          </a:bodyPr>
          <a:lstStyle/>
          <a:p>
            <a:r>
              <a:rPr lang="es-EC" b="1" dirty="0">
                <a:ea typeface="Calibri" panose="020F0502020204030204" pitchFamily="34" charset="0"/>
              </a:rPr>
              <a:t>Fórmula de ji cuadrada</a:t>
            </a:r>
            <a:endParaRPr lang="es-419" b="1" dirty="0"/>
          </a:p>
        </p:txBody>
      </p:sp>
      <p:sp>
        <p:nvSpPr>
          <p:cNvPr id="10" name="Rectángulo 9">
            <a:extLst>
              <a:ext uri="{FF2B5EF4-FFF2-40B4-BE49-F238E27FC236}">
                <a16:creationId xmlns:a16="http://schemas.microsoft.com/office/drawing/2014/main" id="{465E13EC-75B7-4F6C-BADC-947E7C47B9C5}"/>
              </a:ext>
            </a:extLst>
          </p:cNvPr>
          <p:cNvSpPr/>
          <p:nvPr/>
        </p:nvSpPr>
        <p:spPr>
          <a:xfrm>
            <a:off x="7324547" y="2596689"/>
            <a:ext cx="3024336" cy="2169825"/>
          </a:xfrm>
          <a:prstGeom prst="rect">
            <a:avLst/>
          </a:prstGeom>
        </p:spPr>
        <p:txBody>
          <a:bodyPr wrap="square">
            <a:spAutoFit/>
          </a:bodyPr>
          <a:lstStyle/>
          <a:p>
            <a:pPr indent="144145" algn="just">
              <a:lnSpc>
                <a:spcPct val="150000"/>
              </a:lnSpc>
              <a:spcAft>
                <a:spcPts val="0"/>
              </a:spcAft>
            </a:pPr>
            <a:r>
              <a:rPr lang="es-EC" u="sng" dirty="0">
                <a:latin typeface="Times New Roman" panose="02020603050405020304" pitchFamily="18" charset="0"/>
                <a:ea typeface="Calibri" panose="020F0502020204030204" pitchFamily="34" charset="0"/>
                <a:cs typeface="Times New Roman" panose="02020603050405020304" pitchFamily="18" charset="0"/>
              </a:rPr>
              <a:t>Resultados:</a:t>
            </a:r>
            <a:endParaRPr lang="es-419" dirty="0">
              <a:latin typeface="Times New Roman" panose="02020603050405020304" pitchFamily="18" charset="0"/>
              <a:ea typeface="Calibri" panose="020F0502020204030204" pitchFamily="34" charset="0"/>
              <a:cs typeface="Times New Roman" panose="02020603050405020304" pitchFamily="18" charset="0"/>
            </a:endParaRPr>
          </a:p>
          <a:p>
            <a:pPr indent="144145" algn="just">
              <a:lnSpc>
                <a:spcPct val="150000"/>
              </a:lnSpc>
              <a:spcAft>
                <a:spcPts val="0"/>
              </a:spcAft>
            </a:pPr>
            <a:r>
              <a:rPr lang="es-419" dirty="0">
                <a:latin typeface="Times New Roman" panose="02020603050405020304" pitchFamily="18" charset="0"/>
                <a:ea typeface="Calibri" panose="020F0502020204030204" pitchFamily="34" charset="0"/>
                <a:cs typeface="Times New Roman" panose="02020603050405020304" pitchFamily="18" charset="0"/>
              </a:rPr>
              <a:t>Gl= 3</a:t>
            </a:r>
          </a:p>
          <a:p>
            <a:pPr indent="144145" algn="just">
              <a:lnSpc>
                <a:spcPct val="150000"/>
              </a:lnSpc>
              <a:spcAft>
                <a:spcPts val="0"/>
              </a:spcAft>
            </a:pPr>
            <a:r>
              <a:rPr lang="es-419" dirty="0">
                <a:latin typeface="Times New Roman" panose="02020603050405020304" pitchFamily="18" charset="0"/>
                <a:ea typeface="Calibri" panose="020F0502020204030204" pitchFamily="34" charset="0"/>
                <a:cs typeface="Times New Roman" panose="02020603050405020304" pitchFamily="18" charset="0"/>
              </a:rPr>
              <a:t>X2= 17,93</a:t>
            </a:r>
          </a:p>
          <a:p>
            <a:pPr indent="144145" algn="just">
              <a:lnSpc>
                <a:spcPct val="150000"/>
              </a:lnSpc>
              <a:spcAft>
                <a:spcPts val="0"/>
              </a:spcAft>
            </a:pPr>
            <a:r>
              <a:rPr lang="es-419" dirty="0">
                <a:latin typeface="Times New Roman" panose="02020603050405020304" pitchFamily="18" charset="0"/>
                <a:ea typeface="Calibri" panose="020F0502020204030204" pitchFamily="34" charset="0"/>
                <a:cs typeface="Times New Roman" panose="02020603050405020304" pitchFamily="18" charset="0"/>
              </a:rPr>
              <a:t>Nivel de confianza= 0,05</a:t>
            </a:r>
          </a:p>
          <a:p>
            <a:pPr indent="144145" algn="just">
              <a:lnSpc>
                <a:spcPct val="15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Valor de tabla de X</a:t>
            </a:r>
            <a:r>
              <a:rPr lang="es-EC" baseline="30000" dirty="0">
                <a:latin typeface="Times New Roman" panose="02020603050405020304" pitchFamily="18" charset="0"/>
                <a:ea typeface="Calibri" panose="020F0502020204030204" pitchFamily="34" charset="0"/>
                <a:cs typeface="Times New Roman" panose="02020603050405020304" pitchFamily="18" charset="0"/>
              </a:rPr>
              <a:t>2= </a:t>
            </a:r>
            <a:r>
              <a:rPr lang="es-EC" dirty="0"/>
              <a:t>7,815</a:t>
            </a:r>
            <a:endParaRPr lang="es-419"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ángulo: esquinas diagonales cortadas 10">
            <a:extLst>
              <a:ext uri="{FF2B5EF4-FFF2-40B4-BE49-F238E27FC236}">
                <a16:creationId xmlns:a16="http://schemas.microsoft.com/office/drawing/2014/main" id="{D526D209-861D-4CAE-982B-D59C17F64519}"/>
              </a:ext>
            </a:extLst>
          </p:cNvPr>
          <p:cNvSpPr/>
          <p:nvPr/>
        </p:nvSpPr>
        <p:spPr>
          <a:xfrm>
            <a:off x="6604467" y="5013176"/>
            <a:ext cx="4464496" cy="1432500"/>
          </a:xfrm>
          <a:prstGeom prst="snip2DiagRect">
            <a:avLst/>
          </a:prstGeom>
          <a:solidFill>
            <a:srgbClr val="0070C0"/>
          </a:solidFill>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wrap="square">
            <a:spAutoFit/>
          </a:bodyPr>
          <a:lstStyle/>
          <a:p>
            <a:r>
              <a:rPr lang="es-EC" dirty="0">
                <a:solidFill>
                  <a:schemeClr val="tx1"/>
                </a:solidFill>
              </a:rPr>
              <a:t>Se acepta la hipótesis, pues existe una relación entre la variable empleo (indicador socioeconómico) y el microcrédito.</a:t>
            </a:r>
            <a:endParaRPr lang="es-419" dirty="0">
              <a:solidFill>
                <a:schemeClr val="tx1"/>
              </a:solidFill>
            </a:endParaRPr>
          </a:p>
        </p:txBody>
      </p:sp>
      <p:sp>
        <p:nvSpPr>
          <p:cNvPr id="12" name="Rectángulo 11">
            <a:extLst>
              <a:ext uri="{FF2B5EF4-FFF2-40B4-BE49-F238E27FC236}">
                <a16:creationId xmlns:a16="http://schemas.microsoft.com/office/drawing/2014/main" id="{6EF52FAE-65B8-4F17-A1DE-FFCC55D94F56}"/>
              </a:ext>
            </a:extLst>
          </p:cNvPr>
          <p:cNvSpPr/>
          <p:nvPr/>
        </p:nvSpPr>
        <p:spPr>
          <a:xfrm>
            <a:off x="3144965" y="1839245"/>
            <a:ext cx="6386685" cy="369332"/>
          </a:xfrm>
          <a:prstGeom prst="rect">
            <a:avLst/>
          </a:prstGeom>
        </p:spPr>
        <p:txBody>
          <a:bodyPr wrap="none">
            <a:spAutoFit/>
          </a:bodyPr>
          <a:lstStyle/>
          <a:p>
            <a:r>
              <a:rPr lang="es-419" b="1" i="1" dirty="0"/>
              <a:t>Ji cuadrado entre empleo vs monto de microcrédito</a:t>
            </a:r>
          </a:p>
        </p:txBody>
      </p:sp>
      <p:pic>
        <p:nvPicPr>
          <p:cNvPr id="14" name="Imagen 13" descr="Recorte de pantalla">
            <a:extLst>
              <a:ext uri="{FF2B5EF4-FFF2-40B4-BE49-F238E27FC236}">
                <a16:creationId xmlns:a16="http://schemas.microsoft.com/office/drawing/2014/main" id="{D6ED9AF1-735E-4F24-8A2B-494B072041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095" y="3003093"/>
            <a:ext cx="5389374" cy="3112006"/>
          </a:xfrm>
          <a:prstGeom prst="rect">
            <a:avLst/>
          </a:prstGeom>
          <a:ln>
            <a:solidFill>
              <a:schemeClr val="accent2"/>
            </a:solidFill>
          </a:ln>
          <a:effectLst>
            <a:glow rad="228600">
              <a:schemeClr val="accent4">
                <a:satMod val="175000"/>
                <a:alpha val="40000"/>
              </a:schemeClr>
            </a:glow>
          </a:effectLst>
        </p:spPr>
      </p:pic>
    </p:spTree>
    <p:extLst>
      <p:ext uri="{BB962C8B-B14F-4D97-AF65-F5344CB8AC3E}">
        <p14:creationId xmlns:p14="http://schemas.microsoft.com/office/powerpoint/2010/main" val="3382106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2" name="Picture 6" descr="Resultado de imagen para ESPE">
            <a:extLst>
              <a:ext uri="{FF2B5EF4-FFF2-40B4-BE49-F238E27FC236}">
                <a16:creationId xmlns:a16="http://schemas.microsoft.com/office/drawing/2014/main" id="{E15F4FA0-7646-4AF3-B94C-B7D6DC7928D6}"/>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23592" y="168276"/>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E19763C4-0B6A-428F-AFE7-083F69D02EB1}"/>
              </a:ext>
            </a:extLst>
          </p:cNvPr>
          <p:cNvSpPr txBox="1"/>
          <p:nvPr/>
        </p:nvSpPr>
        <p:spPr>
          <a:xfrm>
            <a:off x="800095" y="176691"/>
            <a:ext cx="10801200" cy="400110"/>
          </a:xfrm>
          <a:prstGeom prst="rect">
            <a:avLst/>
          </a:prstGeom>
          <a:noFill/>
        </p:spPr>
        <p:txBody>
          <a:bodyPr wrap="square" rtlCol="0">
            <a:spAutoFit/>
          </a:bodyPr>
          <a:lstStyle/>
          <a:p>
            <a:pPr algn="ctr"/>
            <a:r>
              <a:rPr lang="es-419" sz="2000" dirty="0">
                <a:latin typeface="+mj-lt"/>
              </a:rPr>
              <a:t>COMPROBACIÓN DE HIPÓTESIS</a:t>
            </a:r>
          </a:p>
        </p:txBody>
      </p:sp>
      <p:sp>
        <p:nvSpPr>
          <p:cNvPr id="4" name="Flecha: pentágono 3">
            <a:extLst>
              <a:ext uri="{FF2B5EF4-FFF2-40B4-BE49-F238E27FC236}">
                <a16:creationId xmlns:a16="http://schemas.microsoft.com/office/drawing/2014/main" id="{FD50528F-D485-4A49-AA55-D131F1812965}"/>
              </a:ext>
            </a:extLst>
          </p:cNvPr>
          <p:cNvSpPr/>
          <p:nvPr/>
        </p:nvSpPr>
        <p:spPr>
          <a:xfrm>
            <a:off x="1055440" y="1839245"/>
            <a:ext cx="1944216" cy="504056"/>
          </a:xfrm>
          <a:prstGeom prst="homePlate">
            <a:avLst/>
          </a:prstGeom>
          <a:solidFill>
            <a:schemeClr val="accent6"/>
          </a:solidFill>
          <a:ln>
            <a:solidFill>
              <a:schemeClr val="accent2"/>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solidFill>
                  <a:schemeClr val="tx1"/>
                </a:solidFill>
              </a:rPr>
              <a:t>Análisis III</a:t>
            </a:r>
          </a:p>
        </p:txBody>
      </p:sp>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602F3961-C9A5-42CE-BA09-88E080B305AD}"/>
                  </a:ext>
                </a:extLst>
              </p:cNvPr>
              <p:cNvSpPr/>
              <p:nvPr/>
            </p:nvSpPr>
            <p:spPr>
              <a:xfrm>
                <a:off x="5951984" y="848583"/>
                <a:ext cx="2266198" cy="7862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419" i="1">
                              <a:latin typeface="Cambria Math" panose="02040503050406030204" pitchFamily="18" charset="0"/>
                            </a:rPr>
                          </m:ctrlPr>
                        </m:sSupPr>
                        <m:e>
                          <m:r>
                            <a:rPr lang="es-419" i="1">
                              <a:latin typeface="Cambria Math" panose="02040503050406030204" pitchFamily="18" charset="0"/>
                            </a:rPr>
                            <m:t>𝑋</m:t>
                          </m:r>
                        </m:e>
                        <m:sup>
                          <m:r>
                            <a:rPr lang="es-419" i="0">
                              <a:latin typeface="Cambria Math" panose="02040503050406030204" pitchFamily="18" charset="0"/>
                            </a:rPr>
                            <m:t>2</m:t>
                          </m:r>
                        </m:sup>
                      </m:sSup>
                      <m:r>
                        <a:rPr lang="es-419" i="0">
                          <a:latin typeface="Cambria Math" panose="02040503050406030204" pitchFamily="18" charset="0"/>
                        </a:rPr>
                        <m:t>=</m:t>
                      </m:r>
                      <m:nary>
                        <m:naryPr>
                          <m:chr m:val="∑"/>
                          <m:subHide m:val="on"/>
                          <m:supHide m:val="on"/>
                          <m:ctrlPr>
                            <a:rPr lang="es-419" i="1">
                              <a:latin typeface="Cambria Math" panose="02040503050406030204" pitchFamily="18" charset="0"/>
                            </a:rPr>
                          </m:ctrlPr>
                        </m:naryPr>
                        <m:sub/>
                        <m:sup/>
                        <m:e>
                          <m:f>
                            <m:fPr>
                              <m:ctrlPr>
                                <a:rPr lang="es-419" i="1">
                                  <a:latin typeface="Cambria Math" panose="02040503050406030204" pitchFamily="18" charset="0"/>
                                </a:rPr>
                              </m:ctrlPr>
                            </m:fPr>
                            <m:num>
                              <m:sSup>
                                <m:sSupPr>
                                  <m:ctrlPr>
                                    <a:rPr lang="es-419" i="1">
                                      <a:latin typeface="Cambria Math" panose="02040503050406030204" pitchFamily="18" charset="0"/>
                                    </a:rPr>
                                  </m:ctrlPr>
                                </m:sSupPr>
                                <m:e>
                                  <m:d>
                                    <m:dPr>
                                      <m:ctrlPr>
                                        <a:rPr lang="es-419" i="1">
                                          <a:latin typeface="Cambria Math" panose="02040503050406030204" pitchFamily="18" charset="0"/>
                                        </a:rPr>
                                      </m:ctrlPr>
                                    </m:dPr>
                                    <m:e>
                                      <m:r>
                                        <a:rPr lang="es-419" i="1">
                                          <a:latin typeface="Cambria Math" panose="02040503050406030204" pitchFamily="18" charset="0"/>
                                        </a:rPr>
                                        <m:t>𝐹𝑜</m:t>
                                      </m:r>
                                      <m:r>
                                        <a:rPr lang="es-419" i="0">
                                          <a:latin typeface="Cambria Math" panose="02040503050406030204" pitchFamily="18" charset="0"/>
                                        </a:rPr>
                                        <m:t>−</m:t>
                                      </m:r>
                                      <m:r>
                                        <a:rPr lang="es-419" i="1">
                                          <a:latin typeface="Cambria Math" panose="02040503050406030204" pitchFamily="18" charset="0"/>
                                        </a:rPr>
                                        <m:t>𝐹𝑒</m:t>
                                      </m:r>
                                    </m:e>
                                  </m:d>
                                </m:e>
                                <m:sup>
                                  <m:r>
                                    <a:rPr lang="es-419" i="0">
                                      <a:latin typeface="Cambria Math" panose="02040503050406030204" pitchFamily="18" charset="0"/>
                                    </a:rPr>
                                    <m:t>2</m:t>
                                  </m:r>
                                </m:sup>
                              </m:sSup>
                            </m:num>
                            <m:den>
                              <m:r>
                                <a:rPr lang="es-419" i="1">
                                  <a:latin typeface="Cambria Math" panose="02040503050406030204" pitchFamily="18" charset="0"/>
                                </a:rPr>
                                <m:t>𝐹𝑒</m:t>
                              </m:r>
                            </m:den>
                          </m:f>
                        </m:e>
                      </m:nary>
                    </m:oMath>
                  </m:oMathPara>
                </a14:m>
                <a:endParaRPr lang="es-419" dirty="0"/>
              </a:p>
            </p:txBody>
          </p:sp>
        </mc:Choice>
        <mc:Fallback xmlns="">
          <p:sp>
            <p:nvSpPr>
              <p:cNvPr id="5" name="Rectángulo 4">
                <a:extLst>
                  <a:ext uri="{FF2B5EF4-FFF2-40B4-BE49-F238E27FC236}">
                    <a16:creationId xmlns:a16="http://schemas.microsoft.com/office/drawing/2014/main" id="{602F3961-C9A5-42CE-BA09-88E080B305AD}"/>
                  </a:ext>
                </a:extLst>
              </p:cNvPr>
              <p:cNvSpPr>
                <a:spLocks noRot="1" noChangeAspect="1" noMove="1" noResize="1" noEditPoints="1" noAdjustHandles="1" noChangeArrowheads="1" noChangeShapeType="1" noTextEdit="1"/>
              </p:cNvSpPr>
              <p:nvPr/>
            </p:nvSpPr>
            <p:spPr>
              <a:xfrm>
                <a:off x="5951984" y="848583"/>
                <a:ext cx="2266198" cy="786241"/>
              </a:xfrm>
              <a:prstGeom prst="rect">
                <a:avLst/>
              </a:prstGeom>
              <a:blipFill>
                <a:blip r:embed="rId3"/>
                <a:stretch>
                  <a:fillRect/>
                </a:stretch>
              </a:blipFill>
            </p:spPr>
            <p:txBody>
              <a:bodyPr/>
              <a:lstStyle/>
              <a:p>
                <a:r>
                  <a:rPr lang="es-419">
                    <a:noFill/>
                  </a:rPr>
                  <a:t> </a:t>
                </a:r>
              </a:p>
            </p:txBody>
          </p:sp>
        </mc:Fallback>
      </mc:AlternateContent>
      <p:sp>
        <p:nvSpPr>
          <p:cNvPr id="6" name="Rectángulo 5">
            <a:extLst>
              <a:ext uri="{FF2B5EF4-FFF2-40B4-BE49-F238E27FC236}">
                <a16:creationId xmlns:a16="http://schemas.microsoft.com/office/drawing/2014/main" id="{8D830064-5E52-4374-B1EC-E004766E2A41}"/>
              </a:ext>
            </a:extLst>
          </p:cNvPr>
          <p:cNvSpPr/>
          <p:nvPr/>
        </p:nvSpPr>
        <p:spPr>
          <a:xfrm>
            <a:off x="1055440" y="972639"/>
            <a:ext cx="3005951" cy="369332"/>
          </a:xfrm>
          <a:prstGeom prst="rect">
            <a:avLst/>
          </a:prstGeom>
        </p:spPr>
        <p:txBody>
          <a:bodyPr wrap="none">
            <a:spAutoFit/>
          </a:bodyPr>
          <a:lstStyle/>
          <a:p>
            <a:r>
              <a:rPr lang="es-EC" b="1" dirty="0">
                <a:ea typeface="Calibri" panose="020F0502020204030204" pitchFamily="34" charset="0"/>
              </a:rPr>
              <a:t>Fórmula de ji cuadrada</a:t>
            </a:r>
            <a:endParaRPr lang="es-419" b="1" dirty="0"/>
          </a:p>
        </p:txBody>
      </p:sp>
      <p:sp>
        <p:nvSpPr>
          <p:cNvPr id="7" name="Rectángulo 6">
            <a:extLst>
              <a:ext uri="{FF2B5EF4-FFF2-40B4-BE49-F238E27FC236}">
                <a16:creationId xmlns:a16="http://schemas.microsoft.com/office/drawing/2014/main" id="{99DCE290-A65E-41C0-A5A9-4C78310BB7EF}"/>
              </a:ext>
            </a:extLst>
          </p:cNvPr>
          <p:cNvSpPr/>
          <p:nvPr/>
        </p:nvSpPr>
        <p:spPr>
          <a:xfrm>
            <a:off x="7324547" y="2596689"/>
            <a:ext cx="3024336" cy="2169825"/>
          </a:xfrm>
          <a:prstGeom prst="rect">
            <a:avLst/>
          </a:prstGeom>
        </p:spPr>
        <p:txBody>
          <a:bodyPr wrap="square">
            <a:spAutoFit/>
          </a:bodyPr>
          <a:lstStyle/>
          <a:p>
            <a:pPr indent="144145" algn="just">
              <a:lnSpc>
                <a:spcPct val="150000"/>
              </a:lnSpc>
              <a:spcAft>
                <a:spcPts val="0"/>
              </a:spcAft>
            </a:pPr>
            <a:r>
              <a:rPr lang="es-EC" u="sng" dirty="0">
                <a:latin typeface="Times New Roman" panose="02020603050405020304" pitchFamily="18" charset="0"/>
                <a:ea typeface="Calibri" panose="020F0502020204030204" pitchFamily="34" charset="0"/>
                <a:cs typeface="Times New Roman" panose="02020603050405020304" pitchFamily="18" charset="0"/>
              </a:rPr>
              <a:t>Resultados:</a:t>
            </a:r>
            <a:endParaRPr lang="es-419" dirty="0">
              <a:latin typeface="Times New Roman" panose="02020603050405020304" pitchFamily="18" charset="0"/>
              <a:ea typeface="Calibri" panose="020F0502020204030204" pitchFamily="34" charset="0"/>
              <a:cs typeface="Times New Roman" panose="02020603050405020304" pitchFamily="18" charset="0"/>
            </a:endParaRPr>
          </a:p>
          <a:p>
            <a:pPr indent="144145" algn="just">
              <a:lnSpc>
                <a:spcPct val="150000"/>
              </a:lnSpc>
              <a:spcAft>
                <a:spcPts val="0"/>
              </a:spcAft>
            </a:pPr>
            <a:r>
              <a:rPr lang="es-419" dirty="0">
                <a:latin typeface="Times New Roman" panose="02020603050405020304" pitchFamily="18" charset="0"/>
                <a:ea typeface="Calibri" panose="020F0502020204030204" pitchFamily="34" charset="0"/>
                <a:cs typeface="Times New Roman" panose="02020603050405020304" pitchFamily="18" charset="0"/>
              </a:rPr>
              <a:t>Gl= 9</a:t>
            </a:r>
          </a:p>
          <a:p>
            <a:pPr indent="144145" algn="just">
              <a:lnSpc>
                <a:spcPct val="150000"/>
              </a:lnSpc>
              <a:spcAft>
                <a:spcPts val="0"/>
              </a:spcAft>
            </a:pPr>
            <a:r>
              <a:rPr lang="es-419" dirty="0">
                <a:latin typeface="Times New Roman" panose="02020603050405020304" pitchFamily="18" charset="0"/>
                <a:ea typeface="Calibri" panose="020F0502020204030204" pitchFamily="34" charset="0"/>
                <a:cs typeface="Times New Roman" panose="02020603050405020304" pitchFamily="18" charset="0"/>
              </a:rPr>
              <a:t>X2= 52</a:t>
            </a:r>
          </a:p>
          <a:p>
            <a:pPr indent="144145" algn="just">
              <a:lnSpc>
                <a:spcPct val="150000"/>
              </a:lnSpc>
              <a:spcAft>
                <a:spcPts val="0"/>
              </a:spcAft>
            </a:pPr>
            <a:r>
              <a:rPr lang="es-419" dirty="0">
                <a:latin typeface="Times New Roman" panose="02020603050405020304" pitchFamily="18" charset="0"/>
                <a:ea typeface="Calibri" panose="020F0502020204030204" pitchFamily="34" charset="0"/>
                <a:cs typeface="Times New Roman" panose="02020603050405020304" pitchFamily="18" charset="0"/>
              </a:rPr>
              <a:t>Nivel de confianza= 0,05</a:t>
            </a:r>
          </a:p>
          <a:p>
            <a:pPr indent="144145" algn="just">
              <a:lnSpc>
                <a:spcPct val="15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Valor de tabla de X</a:t>
            </a:r>
            <a:r>
              <a:rPr lang="es-EC" baseline="30000" dirty="0">
                <a:latin typeface="Times New Roman" panose="02020603050405020304" pitchFamily="18" charset="0"/>
                <a:ea typeface="Calibri" panose="020F0502020204030204" pitchFamily="34" charset="0"/>
                <a:cs typeface="Times New Roman" panose="02020603050405020304" pitchFamily="18" charset="0"/>
              </a:rPr>
              <a:t>2= </a:t>
            </a:r>
            <a:r>
              <a:rPr lang="es-EC" dirty="0"/>
              <a:t>16.919</a:t>
            </a:r>
            <a:endParaRPr lang="es-419"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ángulo: esquinas diagonales cortadas 7">
            <a:extLst>
              <a:ext uri="{FF2B5EF4-FFF2-40B4-BE49-F238E27FC236}">
                <a16:creationId xmlns:a16="http://schemas.microsoft.com/office/drawing/2014/main" id="{541DD6A2-48A2-44E5-BD03-E9A8195D888D}"/>
              </a:ext>
            </a:extLst>
          </p:cNvPr>
          <p:cNvSpPr/>
          <p:nvPr/>
        </p:nvSpPr>
        <p:spPr>
          <a:xfrm>
            <a:off x="6876213" y="5013176"/>
            <a:ext cx="4787438" cy="1432500"/>
          </a:xfrm>
          <a:prstGeom prst="snip2DiagRect">
            <a:avLst/>
          </a:prstGeom>
          <a:solidFill>
            <a:schemeClr val="accent5">
              <a:lumMod val="50000"/>
            </a:schemeClr>
          </a:solidFill>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es-419" dirty="0">
                <a:solidFill>
                  <a:schemeClr val="tx1"/>
                </a:solidFill>
              </a:rPr>
              <a:t>Por lo tanto, se acepta la hipótesis, pues existe una relación entre la variable necesidades satisfechas (indicador socioeconómico) y el microcrédito.</a:t>
            </a:r>
          </a:p>
        </p:txBody>
      </p:sp>
      <p:sp>
        <p:nvSpPr>
          <p:cNvPr id="9" name="Rectángulo 8">
            <a:extLst>
              <a:ext uri="{FF2B5EF4-FFF2-40B4-BE49-F238E27FC236}">
                <a16:creationId xmlns:a16="http://schemas.microsoft.com/office/drawing/2014/main" id="{64DEA6D5-C1E0-4CC8-A45D-E7DE1FD54093}"/>
              </a:ext>
            </a:extLst>
          </p:cNvPr>
          <p:cNvSpPr/>
          <p:nvPr/>
        </p:nvSpPr>
        <p:spPr>
          <a:xfrm>
            <a:off x="3144965" y="1839245"/>
            <a:ext cx="8153194" cy="369332"/>
          </a:xfrm>
          <a:prstGeom prst="rect">
            <a:avLst/>
          </a:prstGeom>
        </p:spPr>
        <p:txBody>
          <a:bodyPr wrap="none">
            <a:spAutoFit/>
          </a:bodyPr>
          <a:lstStyle/>
          <a:p>
            <a:r>
              <a:rPr lang="es-419" b="1" i="1" dirty="0"/>
              <a:t>Ji cuadrado entre necesidades mejoradas vs monto de microcrédito</a:t>
            </a:r>
          </a:p>
        </p:txBody>
      </p:sp>
      <p:pic>
        <p:nvPicPr>
          <p:cNvPr id="12" name="Imagen 11" descr="Recorte de pantalla">
            <a:extLst>
              <a:ext uri="{FF2B5EF4-FFF2-40B4-BE49-F238E27FC236}">
                <a16:creationId xmlns:a16="http://schemas.microsoft.com/office/drawing/2014/main" id="{C399B957-B80B-47E2-8164-79DBFB7F28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798" y="2701663"/>
            <a:ext cx="5410955" cy="3744013"/>
          </a:xfrm>
          <a:prstGeom prst="rect">
            <a:avLst/>
          </a:prstGeom>
          <a:ln>
            <a:solidFill>
              <a:schemeClr val="accent6"/>
            </a:solidFill>
          </a:ln>
          <a:effectLst>
            <a:glow rad="228600">
              <a:schemeClr val="accent6">
                <a:satMod val="175000"/>
                <a:alpha val="40000"/>
              </a:schemeClr>
            </a:glow>
          </a:effectLst>
        </p:spPr>
      </p:pic>
    </p:spTree>
    <p:extLst>
      <p:ext uri="{BB962C8B-B14F-4D97-AF65-F5344CB8AC3E}">
        <p14:creationId xmlns:p14="http://schemas.microsoft.com/office/powerpoint/2010/main" val="36216220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2" name="Picture 6" descr="Resultado de imagen para ESPE">
            <a:extLst>
              <a:ext uri="{FF2B5EF4-FFF2-40B4-BE49-F238E27FC236}">
                <a16:creationId xmlns:a16="http://schemas.microsoft.com/office/drawing/2014/main" id="{E15F4FA0-7646-4AF3-B94C-B7D6DC7928D6}"/>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23592" y="168276"/>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E19763C4-0B6A-428F-AFE7-083F69D02EB1}"/>
              </a:ext>
            </a:extLst>
          </p:cNvPr>
          <p:cNvSpPr txBox="1"/>
          <p:nvPr/>
        </p:nvSpPr>
        <p:spPr>
          <a:xfrm>
            <a:off x="800095" y="176691"/>
            <a:ext cx="108012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419" sz="2000" b="0" i="0" u="none" strike="noStrike" kern="1200" cap="none" spc="0" normalizeH="0" baseline="0" noProof="0" dirty="0">
                <a:ln>
                  <a:noFill/>
                </a:ln>
                <a:solidFill>
                  <a:prstClr val="black"/>
                </a:solidFill>
                <a:effectLst/>
                <a:uLnTx/>
                <a:uFillTx/>
                <a:latin typeface="Broadway"/>
                <a:ea typeface="+mn-ea"/>
                <a:cs typeface="+mn-cs"/>
              </a:rPr>
              <a:t>COMPROBACIÓN DE HIPÓTESIS</a:t>
            </a:r>
          </a:p>
        </p:txBody>
      </p:sp>
      <p:sp>
        <p:nvSpPr>
          <p:cNvPr id="4" name="Flecha: pentágono 3">
            <a:extLst>
              <a:ext uri="{FF2B5EF4-FFF2-40B4-BE49-F238E27FC236}">
                <a16:creationId xmlns:a16="http://schemas.microsoft.com/office/drawing/2014/main" id="{FD50528F-D485-4A49-AA55-D131F1812965}"/>
              </a:ext>
            </a:extLst>
          </p:cNvPr>
          <p:cNvSpPr/>
          <p:nvPr/>
        </p:nvSpPr>
        <p:spPr>
          <a:xfrm>
            <a:off x="1055440" y="1839245"/>
            <a:ext cx="1944216" cy="504056"/>
          </a:xfrm>
          <a:prstGeom prst="homePlate">
            <a:avLst/>
          </a:prstGeom>
          <a:solidFill>
            <a:schemeClr val="accent4"/>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chemeClr val="tx1"/>
                </a:solidFill>
                <a:effectLst/>
                <a:uLnTx/>
                <a:uFillTx/>
                <a:latin typeface="Century Schoolbook"/>
                <a:ea typeface="+mn-ea"/>
                <a:cs typeface="+mn-cs"/>
              </a:rPr>
              <a:t>Análisis IV</a:t>
            </a:r>
          </a:p>
        </p:txBody>
      </p:sp>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602F3961-C9A5-42CE-BA09-88E080B305AD}"/>
                  </a:ext>
                </a:extLst>
              </p:cNvPr>
              <p:cNvSpPr/>
              <p:nvPr/>
            </p:nvSpPr>
            <p:spPr>
              <a:xfrm>
                <a:off x="5951984" y="848583"/>
                <a:ext cx="2266198" cy="78624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s-419"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s-419"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e>
                        <m:sup>
                          <m:r>
                            <a:rPr kumimoji="0" lang="es-419"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s-419"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nary>
                        <m:naryPr>
                          <m:chr m:val="∑"/>
                          <m:subHide m:val="on"/>
                          <m:supHide m:val="on"/>
                          <m:ctrlPr>
                            <a:rPr kumimoji="0" lang="es-419"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naryPr>
                        <m:sub/>
                        <m:sup/>
                        <m:e>
                          <m:f>
                            <m:fPr>
                              <m:ctrlPr>
                                <a:rPr kumimoji="0" lang="es-419"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p>
                                <m:sSupPr>
                                  <m:ctrlPr>
                                    <a:rPr kumimoji="0" lang="es-419"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d>
                                    <m:dPr>
                                      <m:ctrlPr>
                                        <a:rPr kumimoji="0" lang="es-419"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s-419"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𝐹𝑜</m:t>
                                      </m:r>
                                      <m:r>
                                        <a:rPr kumimoji="0" lang="es-419"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419"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𝐹𝑒</m:t>
                                      </m:r>
                                    </m:e>
                                  </m:d>
                                </m:e>
                                <m:sup>
                                  <m:r>
                                    <a:rPr kumimoji="0" lang="es-419"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num>
                            <m:den>
                              <m:r>
                                <a:rPr kumimoji="0" lang="es-419"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𝐹𝑒</m:t>
                              </m:r>
                            </m:den>
                          </m:f>
                        </m:e>
                      </m:nary>
                    </m:oMath>
                  </m:oMathPara>
                </a14:m>
                <a:endParaRPr kumimoji="0" lang="es-419" sz="1800" b="0" i="0" u="none" strike="noStrike" kern="1200" cap="none" spc="0" normalizeH="0" baseline="0" noProof="0" dirty="0">
                  <a:ln>
                    <a:noFill/>
                  </a:ln>
                  <a:solidFill>
                    <a:prstClr val="black"/>
                  </a:solidFill>
                  <a:effectLst/>
                  <a:uLnTx/>
                  <a:uFillTx/>
                  <a:latin typeface="Century Schoolbook"/>
                  <a:ea typeface="+mn-ea"/>
                  <a:cs typeface="+mn-cs"/>
                </a:endParaRPr>
              </a:p>
            </p:txBody>
          </p:sp>
        </mc:Choice>
        <mc:Fallback xmlns="">
          <p:sp>
            <p:nvSpPr>
              <p:cNvPr id="5" name="Rectángulo 4">
                <a:extLst>
                  <a:ext uri="{FF2B5EF4-FFF2-40B4-BE49-F238E27FC236}">
                    <a16:creationId xmlns:a16="http://schemas.microsoft.com/office/drawing/2014/main" id="{602F3961-C9A5-42CE-BA09-88E080B305AD}"/>
                  </a:ext>
                </a:extLst>
              </p:cNvPr>
              <p:cNvSpPr>
                <a:spLocks noRot="1" noChangeAspect="1" noMove="1" noResize="1" noEditPoints="1" noAdjustHandles="1" noChangeArrowheads="1" noChangeShapeType="1" noTextEdit="1"/>
              </p:cNvSpPr>
              <p:nvPr/>
            </p:nvSpPr>
            <p:spPr>
              <a:xfrm>
                <a:off x="5951984" y="848583"/>
                <a:ext cx="2266198" cy="786241"/>
              </a:xfrm>
              <a:prstGeom prst="rect">
                <a:avLst/>
              </a:prstGeom>
              <a:blipFill>
                <a:blip r:embed="rId3"/>
                <a:stretch>
                  <a:fillRect/>
                </a:stretch>
              </a:blipFill>
            </p:spPr>
            <p:txBody>
              <a:bodyPr/>
              <a:lstStyle/>
              <a:p>
                <a:r>
                  <a:rPr lang="es-419">
                    <a:noFill/>
                  </a:rPr>
                  <a:t> </a:t>
                </a:r>
              </a:p>
            </p:txBody>
          </p:sp>
        </mc:Fallback>
      </mc:AlternateContent>
      <p:sp>
        <p:nvSpPr>
          <p:cNvPr id="6" name="Rectángulo 5">
            <a:extLst>
              <a:ext uri="{FF2B5EF4-FFF2-40B4-BE49-F238E27FC236}">
                <a16:creationId xmlns:a16="http://schemas.microsoft.com/office/drawing/2014/main" id="{8D830064-5E52-4374-B1EC-E004766E2A41}"/>
              </a:ext>
            </a:extLst>
          </p:cNvPr>
          <p:cNvSpPr/>
          <p:nvPr/>
        </p:nvSpPr>
        <p:spPr>
          <a:xfrm>
            <a:off x="1055440" y="972639"/>
            <a:ext cx="300595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C" sz="1800" b="1" i="0" u="none" strike="noStrike" kern="1200" cap="none" spc="0" normalizeH="0" baseline="0" noProof="0" dirty="0">
                <a:ln>
                  <a:noFill/>
                </a:ln>
                <a:solidFill>
                  <a:prstClr val="black"/>
                </a:solidFill>
                <a:effectLst/>
                <a:uLnTx/>
                <a:uFillTx/>
                <a:latin typeface="Century Schoolbook"/>
                <a:ea typeface="Calibri" panose="020F0502020204030204" pitchFamily="34" charset="0"/>
                <a:cs typeface="+mn-cs"/>
              </a:rPr>
              <a:t>Fórmula de ji cuadrada</a:t>
            </a:r>
            <a:endParaRPr kumimoji="0" lang="es-419" sz="1800" b="1"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7" name="Rectángulo 6">
            <a:extLst>
              <a:ext uri="{FF2B5EF4-FFF2-40B4-BE49-F238E27FC236}">
                <a16:creationId xmlns:a16="http://schemas.microsoft.com/office/drawing/2014/main" id="{99DCE290-A65E-41C0-A5A9-4C78310BB7EF}"/>
              </a:ext>
            </a:extLst>
          </p:cNvPr>
          <p:cNvSpPr/>
          <p:nvPr/>
        </p:nvSpPr>
        <p:spPr>
          <a:xfrm>
            <a:off x="7324547" y="2596689"/>
            <a:ext cx="3024336" cy="2169825"/>
          </a:xfrm>
          <a:prstGeom prst="rect">
            <a:avLst/>
          </a:prstGeom>
        </p:spPr>
        <p:txBody>
          <a:bodyPr wrap="square">
            <a:spAutoFit/>
          </a:bodyPr>
          <a:lstStyle/>
          <a:p>
            <a:pPr marL="0" marR="0" lvl="0" indent="144145" algn="just" defTabSz="457200" rtl="0" eaLnBrk="1" fontAlgn="auto" latinLnBrk="0" hangingPunct="1">
              <a:lnSpc>
                <a:spcPct val="150000"/>
              </a:lnSpc>
              <a:spcBef>
                <a:spcPts val="0"/>
              </a:spcBef>
              <a:spcAft>
                <a:spcPts val="0"/>
              </a:spcAft>
              <a:buClrTx/>
              <a:buSzTx/>
              <a:buFontTx/>
              <a:buNone/>
              <a:tabLst/>
              <a:defRPr/>
            </a:pPr>
            <a:r>
              <a:rPr kumimoji="0" lang="es-EC" sz="1800" b="0"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Resultados:</a:t>
            </a:r>
            <a:endParaRPr kumimoji="0" lang="es-419"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0" indent="144145" algn="just">
              <a:lnSpc>
                <a:spcPct val="150000"/>
              </a:lnSpc>
            </a:pPr>
            <a:r>
              <a:rPr lang="es-419"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Gl= 3</a:t>
            </a:r>
          </a:p>
          <a:p>
            <a:pPr lvl="0" indent="144145" algn="just">
              <a:lnSpc>
                <a:spcPct val="150000"/>
              </a:lnSpc>
            </a:pPr>
            <a:r>
              <a:rPr lang="es-419"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X2= 9,17</a:t>
            </a:r>
          </a:p>
          <a:p>
            <a:pPr lvl="0" indent="144145" algn="just">
              <a:lnSpc>
                <a:spcPct val="150000"/>
              </a:lnSpc>
            </a:pPr>
            <a:r>
              <a:rPr lang="es-419"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Nivel de confianza= 0,05</a:t>
            </a:r>
          </a:p>
          <a:p>
            <a:pPr lvl="0" indent="144145" algn="just">
              <a:lnSpc>
                <a:spcPct val="150000"/>
              </a:lnSpc>
            </a:pPr>
            <a:r>
              <a:rPr kumimoji="0" lang="es-EC"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Valor de tabla de X</a:t>
            </a:r>
            <a:r>
              <a:rPr kumimoji="0" lang="es-EC" sz="1800" b="0" i="0" u="none" strike="noStrike" kern="12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lang="es-EC" dirty="0"/>
              <a:t>7,815</a:t>
            </a:r>
            <a:endParaRPr kumimoji="0" lang="es-419"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ángulo: esquinas diagonales cortadas 7">
            <a:extLst>
              <a:ext uri="{FF2B5EF4-FFF2-40B4-BE49-F238E27FC236}">
                <a16:creationId xmlns:a16="http://schemas.microsoft.com/office/drawing/2014/main" id="{541DD6A2-48A2-44E5-BD03-E9A8195D888D}"/>
              </a:ext>
            </a:extLst>
          </p:cNvPr>
          <p:cNvSpPr/>
          <p:nvPr/>
        </p:nvSpPr>
        <p:spPr>
          <a:xfrm>
            <a:off x="6876213" y="5013176"/>
            <a:ext cx="4787438" cy="1432500"/>
          </a:xfrm>
          <a:prstGeom prst="snip2DiagRect">
            <a:avLst/>
          </a:prstGeom>
          <a:solidFill>
            <a:schemeClr val="accent2">
              <a:lumMod val="75000"/>
            </a:schemeClr>
          </a:solidFill>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es-EC" dirty="0">
                <a:solidFill>
                  <a:schemeClr val="tx1"/>
                </a:solidFill>
              </a:rPr>
              <a:t>Por lo tanto, se acepta la hipótesis, pues existe una relación entre la variable vivienda (indicador socioeconómico) y el microcrédito.</a:t>
            </a:r>
            <a:endParaRPr kumimoji="0" lang="es-419" sz="1800" b="0" i="0" u="none" strike="noStrike" kern="1200" cap="none" spc="0" normalizeH="0" baseline="0" noProof="0" dirty="0">
              <a:ln>
                <a:noFill/>
              </a:ln>
              <a:solidFill>
                <a:schemeClr val="tx1"/>
              </a:solidFill>
              <a:effectLst/>
              <a:uLnTx/>
              <a:uFillTx/>
              <a:latin typeface="Century Schoolbook"/>
            </a:endParaRPr>
          </a:p>
        </p:txBody>
      </p:sp>
      <p:sp>
        <p:nvSpPr>
          <p:cNvPr id="9" name="Rectángulo 8">
            <a:extLst>
              <a:ext uri="{FF2B5EF4-FFF2-40B4-BE49-F238E27FC236}">
                <a16:creationId xmlns:a16="http://schemas.microsoft.com/office/drawing/2014/main" id="{64DEA6D5-C1E0-4CC8-A45D-E7DE1FD54093}"/>
              </a:ext>
            </a:extLst>
          </p:cNvPr>
          <p:cNvSpPr/>
          <p:nvPr/>
        </p:nvSpPr>
        <p:spPr>
          <a:xfrm>
            <a:off x="3144965" y="1839245"/>
            <a:ext cx="8153194" cy="369332"/>
          </a:xfrm>
          <a:prstGeom prst="rect">
            <a:avLst/>
          </a:prstGeom>
        </p:spPr>
        <p:txBody>
          <a:bodyPr wrap="none">
            <a:spAutoFit/>
          </a:bodyPr>
          <a:lstStyle/>
          <a:p>
            <a:pPr lvl="0"/>
            <a:r>
              <a:rPr lang="es-419" b="1" i="1" dirty="0">
                <a:solidFill>
                  <a:prstClr val="black"/>
                </a:solidFill>
              </a:rPr>
              <a:t>Ji cuadrado entre mejoras en la vivienda vs monto del microcrédito</a:t>
            </a:r>
            <a:endParaRPr kumimoji="0" lang="es-419" sz="1800" b="1" i="1" u="none" strike="noStrike" kern="1200" cap="none" spc="0" normalizeH="0" baseline="0" noProof="0" dirty="0">
              <a:ln>
                <a:noFill/>
              </a:ln>
              <a:solidFill>
                <a:prstClr val="black"/>
              </a:solidFill>
              <a:effectLst/>
              <a:uLnTx/>
              <a:uFillTx/>
              <a:latin typeface="Century Schoolbook"/>
              <a:ea typeface="+mn-ea"/>
              <a:cs typeface="+mn-cs"/>
            </a:endParaRPr>
          </a:p>
        </p:txBody>
      </p:sp>
      <p:pic>
        <p:nvPicPr>
          <p:cNvPr id="11" name="Imagen 10" descr="Recorte de pantalla">
            <a:extLst>
              <a:ext uri="{FF2B5EF4-FFF2-40B4-BE49-F238E27FC236}">
                <a16:creationId xmlns:a16="http://schemas.microsoft.com/office/drawing/2014/main" id="{35ECB592-B38F-45C5-A640-AC28B10239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830" y="2842671"/>
            <a:ext cx="4534533" cy="2784667"/>
          </a:xfrm>
          <a:prstGeom prst="rect">
            <a:avLst/>
          </a:prstGeom>
          <a:ln>
            <a:solidFill>
              <a:schemeClr val="accent4"/>
            </a:solidFill>
          </a:ln>
          <a:effectLst>
            <a:glow rad="228600">
              <a:schemeClr val="accent4">
                <a:satMod val="175000"/>
                <a:alpha val="40000"/>
              </a:schemeClr>
            </a:glow>
          </a:effectLst>
        </p:spPr>
      </p:pic>
    </p:spTree>
    <p:extLst>
      <p:ext uri="{BB962C8B-B14F-4D97-AF65-F5344CB8AC3E}">
        <p14:creationId xmlns:p14="http://schemas.microsoft.com/office/powerpoint/2010/main" val="3600611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1030"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escarga">
            <a:extLst>
              <a:ext uri="{FF2B5EF4-FFF2-40B4-BE49-F238E27FC236}">
                <a16:creationId xmlns:a16="http://schemas.microsoft.com/office/drawing/2014/main" id="{079D0BFF-8024-4719-AB86-8C6A7473A3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9501"/>
            <a:ext cx="12192000" cy="5832648"/>
          </a:xfrm>
          <a:prstGeom prst="rect">
            <a:avLst/>
          </a:prstGeom>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F1C2156-3EA4-4C96-A44B-1ECACD49814F}"/>
              </a:ext>
            </a:extLst>
          </p:cNvPr>
          <p:cNvSpPr txBox="1">
            <a:spLocks/>
          </p:cNvSpPr>
          <p:nvPr/>
        </p:nvSpPr>
        <p:spPr>
          <a:xfrm>
            <a:off x="4151784" y="1844824"/>
            <a:ext cx="6048672" cy="2664296"/>
          </a:xfrm>
          <a:prstGeom prst="rect">
            <a:avLst/>
          </a:prstGeom>
          <a:ln>
            <a:solidFill>
              <a:schemeClr val="bg1"/>
            </a:solidFill>
          </a:ln>
        </p:spPr>
        <p:txBody>
          <a:bodyP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pPr algn="l"/>
            <a:r>
              <a:rPr lang="en-US" sz="2800" dirty="0">
                <a:solidFill>
                  <a:srgbClr val="0070C0"/>
                </a:solidFill>
                <a:latin typeface="Broadway" panose="04040905080B02020502" pitchFamily="82" charset="0"/>
              </a:rPr>
              <a:t>CAPITULO ii: </a:t>
            </a:r>
            <a:br>
              <a:rPr lang="en-US" sz="2800" dirty="0">
                <a:solidFill>
                  <a:srgbClr val="0070C0"/>
                </a:solidFill>
                <a:latin typeface="Broadway" panose="04040905080B02020502" pitchFamily="82" charset="0"/>
              </a:rPr>
            </a:br>
            <a:br>
              <a:rPr lang="en-US" sz="2800" dirty="0">
                <a:solidFill>
                  <a:srgbClr val="0070C0"/>
                </a:solidFill>
                <a:latin typeface="Broadway" panose="04040905080B02020502" pitchFamily="82" charset="0"/>
              </a:rPr>
            </a:br>
            <a:br>
              <a:rPr lang="en-US" sz="2800" dirty="0">
                <a:solidFill>
                  <a:srgbClr val="0070C0"/>
                </a:solidFill>
                <a:latin typeface="Broadway" panose="04040905080B02020502" pitchFamily="82" charset="0"/>
              </a:rPr>
            </a:br>
            <a:br>
              <a:rPr lang="en-US" sz="2800" dirty="0">
                <a:solidFill>
                  <a:srgbClr val="0070C0"/>
                </a:solidFill>
                <a:latin typeface="Broadway" panose="04040905080B02020502" pitchFamily="82" charset="0"/>
              </a:rPr>
            </a:br>
            <a:r>
              <a:rPr lang="en-US" sz="2800" dirty="0">
                <a:solidFill>
                  <a:srgbClr val="0070C0"/>
                </a:solidFill>
                <a:latin typeface="Broadway" panose="04040905080B02020502" pitchFamily="82" charset="0"/>
              </a:rPr>
              <a:t>MARCO TEÓRICO</a:t>
            </a:r>
          </a:p>
        </p:txBody>
      </p:sp>
      <p:sp>
        <p:nvSpPr>
          <p:cNvPr id="5" name="Rectángulo 4">
            <a:extLst>
              <a:ext uri="{FF2B5EF4-FFF2-40B4-BE49-F238E27FC236}">
                <a16:creationId xmlns:a16="http://schemas.microsoft.com/office/drawing/2014/main" id="{841E20A9-4978-4B7F-BDAA-C7C8AD859C73}"/>
              </a:ext>
            </a:extLst>
          </p:cNvPr>
          <p:cNvSpPr/>
          <p:nvPr/>
        </p:nvSpPr>
        <p:spPr>
          <a:xfrm>
            <a:off x="-656" y="11"/>
            <a:ext cx="12197319" cy="535851"/>
          </a:xfrm>
          <a:prstGeom prst="rect">
            <a:avLst/>
          </a:prstGeom>
          <a:pattFill prst="trellis">
            <a:fgClr>
              <a:srgbClr val="0070C0"/>
            </a:fgClr>
            <a:bgClr>
              <a:schemeClr val="bg1"/>
            </a:bgClr>
          </a:patt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6" name="Rectángulo 5">
            <a:extLst>
              <a:ext uri="{FF2B5EF4-FFF2-40B4-BE49-F238E27FC236}">
                <a16:creationId xmlns:a16="http://schemas.microsoft.com/office/drawing/2014/main" id="{B7236179-D65E-43AE-B835-A4EB7F1C3EA6}"/>
              </a:ext>
            </a:extLst>
          </p:cNvPr>
          <p:cNvSpPr/>
          <p:nvPr/>
        </p:nvSpPr>
        <p:spPr>
          <a:xfrm>
            <a:off x="7796" y="6322160"/>
            <a:ext cx="12197319" cy="535851"/>
          </a:xfrm>
          <a:prstGeom prst="rect">
            <a:avLst/>
          </a:prstGeom>
          <a:pattFill prst="trellis">
            <a:fgClr>
              <a:srgbClr val="0070C0"/>
            </a:fgClr>
            <a:bgClr>
              <a:schemeClr val="bg1"/>
            </a:bgClr>
          </a:patt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6780523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2" name="Picture 6" descr="Resultado de imagen para ESPE">
            <a:extLst>
              <a:ext uri="{FF2B5EF4-FFF2-40B4-BE49-F238E27FC236}">
                <a16:creationId xmlns:a16="http://schemas.microsoft.com/office/drawing/2014/main" id="{E15F4FA0-7646-4AF3-B94C-B7D6DC7928D6}"/>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23592" y="168276"/>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E19763C4-0B6A-428F-AFE7-083F69D02EB1}"/>
              </a:ext>
            </a:extLst>
          </p:cNvPr>
          <p:cNvSpPr txBox="1"/>
          <p:nvPr/>
        </p:nvSpPr>
        <p:spPr>
          <a:xfrm>
            <a:off x="800095" y="176691"/>
            <a:ext cx="108012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419" sz="2000" b="0" i="0" u="none" strike="noStrike" kern="1200" cap="none" spc="0" normalizeH="0" baseline="0" noProof="0" dirty="0">
                <a:ln>
                  <a:noFill/>
                </a:ln>
                <a:solidFill>
                  <a:prstClr val="black"/>
                </a:solidFill>
                <a:effectLst/>
                <a:uLnTx/>
                <a:uFillTx/>
                <a:latin typeface="Broadway"/>
                <a:ea typeface="+mn-ea"/>
                <a:cs typeface="+mn-cs"/>
              </a:rPr>
              <a:t>COMPROBACIÓN DE HIPÓTESIS</a:t>
            </a:r>
          </a:p>
        </p:txBody>
      </p:sp>
      <p:sp>
        <p:nvSpPr>
          <p:cNvPr id="4" name="Flecha: pentágono 3">
            <a:extLst>
              <a:ext uri="{FF2B5EF4-FFF2-40B4-BE49-F238E27FC236}">
                <a16:creationId xmlns:a16="http://schemas.microsoft.com/office/drawing/2014/main" id="{FD50528F-D485-4A49-AA55-D131F1812965}"/>
              </a:ext>
            </a:extLst>
          </p:cNvPr>
          <p:cNvSpPr/>
          <p:nvPr/>
        </p:nvSpPr>
        <p:spPr>
          <a:xfrm>
            <a:off x="1055440" y="1839245"/>
            <a:ext cx="1944216" cy="504056"/>
          </a:xfrm>
          <a:prstGeom prst="homePlate">
            <a:avLst/>
          </a:prstGeom>
          <a:solidFill>
            <a:srgbClr val="E04920"/>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prstClr val="black"/>
                </a:solidFill>
                <a:effectLst/>
                <a:uLnTx/>
                <a:uFillTx/>
                <a:latin typeface="Century Schoolbook"/>
                <a:ea typeface="+mn-ea"/>
                <a:cs typeface="+mn-cs"/>
              </a:rPr>
              <a:t>Análisis V</a:t>
            </a:r>
          </a:p>
        </p:txBody>
      </p:sp>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602F3961-C9A5-42CE-BA09-88E080B305AD}"/>
                  </a:ext>
                </a:extLst>
              </p:cNvPr>
              <p:cNvSpPr/>
              <p:nvPr/>
            </p:nvSpPr>
            <p:spPr>
              <a:xfrm>
                <a:off x="5951984" y="848583"/>
                <a:ext cx="2266198" cy="78624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s-419"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s-419"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e>
                        <m:sup>
                          <m:r>
                            <a:rPr kumimoji="0" lang="es-419"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s-419"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nary>
                        <m:naryPr>
                          <m:chr m:val="∑"/>
                          <m:subHide m:val="on"/>
                          <m:supHide m:val="on"/>
                          <m:ctrlPr>
                            <a:rPr kumimoji="0" lang="es-419"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naryPr>
                        <m:sub/>
                        <m:sup/>
                        <m:e>
                          <m:f>
                            <m:fPr>
                              <m:ctrlPr>
                                <a:rPr kumimoji="0" lang="es-419"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p>
                                <m:sSupPr>
                                  <m:ctrlPr>
                                    <a:rPr kumimoji="0" lang="es-419"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d>
                                    <m:dPr>
                                      <m:ctrlPr>
                                        <a:rPr kumimoji="0" lang="es-419"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s-419"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𝐹𝑜</m:t>
                                      </m:r>
                                      <m:r>
                                        <a:rPr kumimoji="0" lang="es-419"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419"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𝐹𝑒</m:t>
                                      </m:r>
                                    </m:e>
                                  </m:d>
                                </m:e>
                                <m:sup>
                                  <m:r>
                                    <a:rPr kumimoji="0" lang="es-419"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num>
                            <m:den>
                              <m:r>
                                <a:rPr kumimoji="0" lang="es-419"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𝐹𝑒</m:t>
                              </m:r>
                            </m:den>
                          </m:f>
                        </m:e>
                      </m:nary>
                    </m:oMath>
                  </m:oMathPara>
                </a14:m>
                <a:endParaRPr kumimoji="0" lang="es-419" sz="1800" b="0" i="0" u="none" strike="noStrike" kern="1200" cap="none" spc="0" normalizeH="0" baseline="0" noProof="0" dirty="0">
                  <a:ln>
                    <a:noFill/>
                  </a:ln>
                  <a:solidFill>
                    <a:prstClr val="black"/>
                  </a:solidFill>
                  <a:effectLst/>
                  <a:uLnTx/>
                  <a:uFillTx/>
                  <a:latin typeface="Century Schoolbook"/>
                  <a:ea typeface="+mn-ea"/>
                  <a:cs typeface="+mn-cs"/>
                </a:endParaRPr>
              </a:p>
            </p:txBody>
          </p:sp>
        </mc:Choice>
        <mc:Fallback xmlns="">
          <p:sp>
            <p:nvSpPr>
              <p:cNvPr id="5" name="Rectángulo 4">
                <a:extLst>
                  <a:ext uri="{FF2B5EF4-FFF2-40B4-BE49-F238E27FC236}">
                    <a16:creationId xmlns:a16="http://schemas.microsoft.com/office/drawing/2014/main" id="{602F3961-C9A5-42CE-BA09-88E080B305AD}"/>
                  </a:ext>
                </a:extLst>
              </p:cNvPr>
              <p:cNvSpPr>
                <a:spLocks noRot="1" noChangeAspect="1" noMove="1" noResize="1" noEditPoints="1" noAdjustHandles="1" noChangeArrowheads="1" noChangeShapeType="1" noTextEdit="1"/>
              </p:cNvSpPr>
              <p:nvPr/>
            </p:nvSpPr>
            <p:spPr>
              <a:xfrm>
                <a:off x="5951984" y="848583"/>
                <a:ext cx="2266198" cy="786241"/>
              </a:xfrm>
              <a:prstGeom prst="rect">
                <a:avLst/>
              </a:prstGeom>
              <a:blipFill>
                <a:blip r:embed="rId3"/>
                <a:stretch>
                  <a:fillRect/>
                </a:stretch>
              </a:blipFill>
            </p:spPr>
            <p:txBody>
              <a:bodyPr/>
              <a:lstStyle/>
              <a:p>
                <a:r>
                  <a:rPr lang="es-419">
                    <a:noFill/>
                  </a:rPr>
                  <a:t> </a:t>
                </a:r>
              </a:p>
            </p:txBody>
          </p:sp>
        </mc:Fallback>
      </mc:AlternateContent>
      <p:sp>
        <p:nvSpPr>
          <p:cNvPr id="6" name="Rectángulo 5">
            <a:extLst>
              <a:ext uri="{FF2B5EF4-FFF2-40B4-BE49-F238E27FC236}">
                <a16:creationId xmlns:a16="http://schemas.microsoft.com/office/drawing/2014/main" id="{8D830064-5E52-4374-B1EC-E004766E2A41}"/>
              </a:ext>
            </a:extLst>
          </p:cNvPr>
          <p:cNvSpPr/>
          <p:nvPr/>
        </p:nvSpPr>
        <p:spPr>
          <a:xfrm>
            <a:off x="1055440" y="972639"/>
            <a:ext cx="300595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C" sz="1800" b="1" i="0" u="none" strike="noStrike" kern="1200" cap="none" spc="0" normalizeH="0" baseline="0" noProof="0" dirty="0">
                <a:ln>
                  <a:noFill/>
                </a:ln>
                <a:solidFill>
                  <a:prstClr val="black"/>
                </a:solidFill>
                <a:effectLst/>
                <a:uLnTx/>
                <a:uFillTx/>
                <a:latin typeface="Century Schoolbook"/>
                <a:ea typeface="Calibri" panose="020F0502020204030204" pitchFamily="34" charset="0"/>
                <a:cs typeface="+mn-cs"/>
              </a:rPr>
              <a:t>Fórmula de ji cuadrada</a:t>
            </a:r>
            <a:endParaRPr kumimoji="0" lang="es-419" sz="1800" b="1"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7" name="Rectángulo 6">
            <a:extLst>
              <a:ext uri="{FF2B5EF4-FFF2-40B4-BE49-F238E27FC236}">
                <a16:creationId xmlns:a16="http://schemas.microsoft.com/office/drawing/2014/main" id="{99DCE290-A65E-41C0-A5A9-4C78310BB7EF}"/>
              </a:ext>
            </a:extLst>
          </p:cNvPr>
          <p:cNvSpPr/>
          <p:nvPr/>
        </p:nvSpPr>
        <p:spPr>
          <a:xfrm>
            <a:off x="7324547" y="2596689"/>
            <a:ext cx="3024336" cy="2169825"/>
          </a:xfrm>
          <a:prstGeom prst="rect">
            <a:avLst/>
          </a:prstGeom>
        </p:spPr>
        <p:txBody>
          <a:bodyPr wrap="square">
            <a:spAutoFit/>
          </a:bodyPr>
          <a:lstStyle/>
          <a:p>
            <a:pPr marL="0" marR="0" lvl="0" indent="144145" algn="just" defTabSz="457200" rtl="0" eaLnBrk="1" fontAlgn="auto" latinLnBrk="0" hangingPunct="1">
              <a:lnSpc>
                <a:spcPct val="150000"/>
              </a:lnSpc>
              <a:spcBef>
                <a:spcPts val="0"/>
              </a:spcBef>
              <a:spcAft>
                <a:spcPts val="0"/>
              </a:spcAft>
              <a:buClrTx/>
              <a:buSzTx/>
              <a:buFontTx/>
              <a:buNone/>
              <a:tabLst/>
              <a:defRPr/>
            </a:pPr>
            <a:r>
              <a:rPr kumimoji="0" lang="es-EC" sz="1800" b="0"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Resultados:</a:t>
            </a:r>
            <a:endParaRPr kumimoji="0" lang="es-419"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0" indent="144145" algn="just">
              <a:lnSpc>
                <a:spcPct val="150000"/>
              </a:lnSpc>
            </a:pPr>
            <a:r>
              <a:rPr lang="es-419"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Gl= 3</a:t>
            </a:r>
          </a:p>
          <a:p>
            <a:pPr lvl="0" indent="144145" algn="just">
              <a:lnSpc>
                <a:spcPct val="150000"/>
              </a:lnSpc>
            </a:pPr>
            <a:r>
              <a:rPr lang="es-419"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X2= 7,83</a:t>
            </a:r>
          </a:p>
          <a:p>
            <a:pPr lvl="0" indent="144145" algn="just">
              <a:lnSpc>
                <a:spcPct val="150000"/>
              </a:lnSpc>
            </a:pPr>
            <a:r>
              <a:rPr lang="es-419"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Nivel de confianza= 0,05</a:t>
            </a:r>
          </a:p>
          <a:p>
            <a:pPr marL="0" marR="0" lvl="0" indent="144145" algn="just" defTabSz="457200" rtl="0" eaLnBrk="1" fontAlgn="auto" latinLnBrk="0" hangingPunct="1">
              <a:lnSpc>
                <a:spcPct val="150000"/>
              </a:lnSpc>
              <a:spcBef>
                <a:spcPts val="0"/>
              </a:spcBef>
              <a:spcAft>
                <a:spcPts val="0"/>
              </a:spcAft>
              <a:buClrTx/>
              <a:buSzTx/>
              <a:buFontTx/>
              <a:buNone/>
              <a:tabLst/>
              <a:defRPr/>
            </a:pPr>
            <a:r>
              <a:rPr kumimoji="0" lang="es-EC"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Valor de tabla de X</a:t>
            </a:r>
            <a:r>
              <a:rPr kumimoji="0" lang="es-EC" sz="1800" b="0" i="0" u="none" strike="noStrike" kern="12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kumimoji="0" lang="es-EC" sz="1800" b="0" i="0" u="none" strike="noStrike" kern="1200" cap="none" spc="0" normalizeH="0" baseline="0" noProof="0" dirty="0">
                <a:ln>
                  <a:noFill/>
                </a:ln>
                <a:solidFill>
                  <a:prstClr val="black"/>
                </a:solidFill>
                <a:effectLst/>
                <a:uLnTx/>
                <a:uFillTx/>
                <a:latin typeface="Century Schoolbook"/>
                <a:ea typeface="+mn-ea"/>
                <a:cs typeface="+mn-cs"/>
              </a:rPr>
              <a:t>7,815</a:t>
            </a:r>
            <a:endParaRPr kumimoji="0" lang="es-419"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ángulo: esquinas diagonales cortadas 7">
            <a:extLst>
              <a:ext uri="{FF2B5EF4-FFF2-40B4-BE49-F238E27FC236}">
                <a16:creationId xmlns:a16="http://schemas.microsoft.com/office/drawing/2014/main" id="{541DD6A2-48A2-44E5-BD03-E9A8195D888D}"/>
              </a:ext>
            </a:extLst>
          </p:cNvPr>
          <p:cNvSpPr/>
          <p:nvPr/>
        </p:nvSpPr>
        <p:spPr>
          <a:xfrm>
            <a:off x="6816080" y="5013176"/>
            <a:ext cx="4787438" cy="1432500"/>
          </a:xfrm>
          <a:prstGeom prst="snip2DiagRect">
            <a:avLst/>
          </a:prstGeom>
          <a:solidFill>
            <a:srgbClr val="66FFFF"/>
          </a:solidFill>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wrap="square">
            <a:spAutoFit/>
          </a:bodyPr>
          <a:lstStyle/>
          <a:p>
            <a:pPr lvl="0" algn="just"/>
            <a:r>
              <a:rPr lang="es-419" dirty="0">
                <a:solidFill>
                  <a:prstClr val="black"/>
                </a:solidFill>
              </a:rPr>
              <a:t>Se acepta la hipótesis, pues existe una relación entre la variable mejorías en el nivel de educación (indicador socioeconómico) y las microfinanzas. </a:t>
            </a:r>
            <a:endParaRPr kumimoji="0" lang="es-419"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9" name="Rectángulo 8">
            <a:extLst>
              <a:ext uri="{FF2B5EF4-FFF2-40B4-BE49-F238E27FC236}">
                <a16:creationId xmlns:a16="http://schemas.microsoft.com/office/drawing/2014/main" id="{64DEA6D5-C1E0-4CC8-A45D-E7DE1FD54093}"/>
              </a:ext>
            </a:extLst>
          </p:cNvPr>
          <p:cNvSpPr/>
          <p:nvPr/>
        </p:nvSpPr>
        <p:spPr>
          <a:xfrm>
            <a:off x="3144965" y="1839245"/>
            <a:ext cx="7739619" cy="369332"/>
          </a:xfrm>
          <a:prstGeom prst="rect">
            <a:avLst/>
          </a:prstGeom>
        </p:spPr>
        <p:txBody>
          <a:bodyPr wrap="none">
            <a:spAutoFit/>
          </a:bodyPr>
          <a:lstStyle/>
          <a:p>
            <a:pPr lvl="0"/>
            <a:r>
              <a:rPr lang="es-419" b="1" i="1" dirty="0">
                <a:solidFill>
                  <a:prstClr val="black"/>
                </a:solidFill>
              </a:rPr>
              <a:t>Ji cuadrado entre mejorías en educación vs monto microcrédito</a:t>
            </a:r>
            <a:endParaRPr kumimoji="0" lang="es-419" sz="1800" b="1" i="1" u="none" strike="noStrike" kern="1200" cap="none" spc="0" normalizeH="0" baseline="0" noProof="0" dirty="0">
              <a:ln>
                <a:noFill/>
              </a:ln>
              <a:solidFill>
                <a:prstClr val="black"/>
              </a:solidFill>
              <a:effectLst/>
              <a:uLnTx/>
              <a:uFillTx/>
              <a:latin typeface="Century Schoolbook"/>
              <a:ea typeface="+mn-ea"/>
              <a:cs typeface="+mn-cs"/>
            </a:endParaRPr>
          </a:p>
        </p:txBody>
      </p:sp>
      <p:pic>
        <p:nvPicPr>
          <p:cNvPr id="12" name="Imagen 11" descr="Recorte de pantalla">
            <a:extLst>
              <a:ext uri="{FF2B5EF4-FFF2-40B4-BE49-F238E27FC236}">
                <a16:creationId xmlns:a16="http://schemas.microsoft.com/office/drawing/2014/main" id="{E9E48566-E76C-4844-AFBB-B0DD0B2035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440" y="3048927"/>
            <a:ext cx="4715533" cy="2959263"/>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1606465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1030"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escarga">
            <a:extLst>
              <a:ext uri="{FF2B5EF4-FFF2-40B4-BE49-F238E27FC236}">
                <a16:creationId xmlns:a16="http://schemas.microsoft.com/office/drawing/2014/main" id="{079D0BFF-8024-4719-AB86-8C6A7473A3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9501"/>
            <a:ext cx="12192000" cy="5832648"/>
          </a:xfrm>
          <a:prstGeom prst="rect">
            <a:avLst/>
          </a:prstGeom>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F1C2156-3EA4-4C96-A44B-1ECACD49814F}"/>
              </a:ext>
            </a:extLst>
          </p:cNvPr>
          <p:cNvSpPr txBox="1">
            <a:spLocks/>
          </p:cNvSpPr>
          <p:nvPr/>
        </p:nvSpPr>
        <p:spPr>
          <a:xfrm>
            <a:off x="4151784" y="1844824"/>
            <a:ext cx="6048672" cy="2664296"/>
          </a:xfrm>
          <a:prstGeom prst="rect">
            <a:avLst/>
          </a:prstGeom>
          <a:ln>
            <a:solidFill>
              <a:schemeClr val="bg1"/>
            </a:solidFill>
          </a:ln>
        </p:spPr>
        <p:txBody>
          <a:bodyP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all" spc="200" normalizeH="0" baseline="0" noProof="0" dirty="0">
                <a:ln>
                  <a:noFill/>
                </a:ln>
                <a:solidFill>
                  <a:srgbClr val="0070C0"/>
                </a:solidFill>
                <a:effectLst/>
                <a:uLnTx/>
                <a:uFillTx/>
                <a:latin typeface="Broadway" panose="04040905080B02020502" pitchFamily="82" charset="0"/>
                <a:ea typeface="+mj-ea"/>
                <a:cs typeface="+mj-cs"/>
              </a:rPr>
              <a:t>CAPITULO iv: </a:t>
            </a:r>
            <a:br>
              <a:rPr kumimoji="0" lang="en-US" sz="2800" b="0" i="0" u="none" strike="noStrike" kern="1200" cap="all" spc="200" normalizeH="0" baseline="0" noProof="0" dirty="0">
                <a:ln>
                  <a:noFill/>
                </a:ln>
                <a:solidFill>
                  <a:srgbClr val="0070C0"/>
                </a:solidFill>
                <a:effectLst/>
                <a:uLnTx/>
                <a:uFillTx/>
                <a:latin typeface="Broadway" panose="04040905080B02020502" pitchFamily="82" charset="0"/>
                <a:ea typeface="+mj-ea"/>
                <a:cs typeface="+mj-cs"/>
              </a:rPr>
            </a:br>
            <a:br>
              <a:rPr kumimoji="0" lang="en-US" sz="2800" b="0" i="0" u="none" strike="noStrike" kern="1200" cap="all" spc="200" normalizeH="0" baseline="0" noProof="0" dirty="0">
                <a:ln>
                  <a:noFill/>
                </a:ln>
                <a:solidFill>
                  <a:srgbClr val="0070C0"/>
                </a:solidFill>
                <a:effectLst/>
                <a:uLnTx/>
                <a:uFillTx/>
                <a:latin typeface="Broadway" panose="04040905080B02020502" pitchFamily="82" charset="0"/>
                <a:ea typeface="+mj-ea"/>
                <a:cs typeface="+mj-cs"/>
              </a:rPr>
            </a:br>
            <a:br>
              <a:rPr kumimoji="0" lang="en-US" sz="2800" b="0" i="0" u="none" strike="noStrike" kern="1200" cap="all" spc="200" normalizeH="0" baseline="0" noProof="0" dirty="0">
                <a:ln>
                  <a:noFill/>
                </a:ln>
                <a:solidFill>
                  <a:srgbClr val="0070C0"/>
                </a:solidFill>
                <a:effectLst/>
                <a:uLnTx/>
                <a:uFillTx/>
                <a:latin typeface="Broadway" panose="04040905080B02020502" pitchFamily="82" charset="0"/>
                <a:ea typeface="+mj-ea"/>
                <a:cs typeface="+mj-cs"/>
              </a:rPr>
            </a:br>
            <a:br>
              <a:rPr kumimoji="0" lang="en-US" sz="2800" b="0" i="0" u="none" strike="noStrike" kern="1200" cap="all" spc="200" normalizeH="0" baseline="0" noProof="0" dirty="0">
                <a:ln>
                  <a:noFill/>
                </a:ln>
                <a:solidFill>
                  <a:srgbClr val="0070C0"/>
                </a:solidFill>
                <a:effectLst/>
                <a:uLnTx/>
                <a:uFillTx/>
                <a:latin typeface="Broadway" panose="04040905080B02020502" pitchFamily="82" charset="0"/>
                <a:ea typeface="+mj-ea"/>
                <a:cs typeface="+mj-cs"/>
              </a:rPr>
            </a:br>
            <a:r>
              <a:rPr lang="en-US" sz="2800" dirty="0">
                <a:solidFill>
                  <a:srgbClr val="0070C0"/>
                </a:solidFill>
                <a:latin typeface="Broadway" panose="04040905080B02020502" pitchFamily="82" charset="0"/>
              </a:rPr>
              <a:t>DISCUSIÓN</a:t>
            </a:r>
            <a:endParaRPr kumimoji="0" lang="en-US" sz="2800" b="0" i="0" u="none" strike="noStrike" kern="1200" cap="all" spc="200" normalizeH="0" baseline="0" noProof="0" dirty="0">
              <a:ln>
                <a:noFill/>
              </a:ln>
              <a:solidFill>
                <a:srgbClr val="0070C0"/>
              </a:solidFill>
              <a:effectLst/>
              <a:uLnTx/>
              <a:uFillTx/>
              <a:latin typeface="Broadway" panose="04040905080B02020502" pitchFamily="82" charset="0"/>
              <a:ea typeface="+mj-ea"/>
              <a:cs typeface="+mj-cs"/>
            </a:endParaRPr>
          </a:p>
        </p:txBody>
      </p:sp>
      <p:sp>
        <p:nvSpPr>
          <p:cNvPr id="5" name="Rectángulo 4">
            <a:extLst>
              <a:ext uri="{FF2B5EF4-FFF2-40B4-BE49-F238E27FC236}">
                <a16:creationId xmlns:a16="http://schemas.microsoft.com/office/drawing/2014/main" id="{841E20A9-4978-4B7F-BDAA-C7C8AD859C73}"/>
              </a:ext>
            </a:extLst>
          </p:cNvPr>
          <p:cNvSpPr/>
          <p:nvPr/>
        </p:nvSpPr>
        <p:spPr>
          <a:xfrm>
            <a:off x="-666" y="11"/>
            <a:ext cx="12197319" cy="535851"/>
          </a:xfrm>
          <a:prstGeom prst="rect">
            <a:avLst/>
          </a:prstGeom>
          <a:pattFill prst="trellis">
            <a:fgClr>
              <a:srgbClr val="0070C0"/>
            </a:fgClr>
            <a:bgClr>
              <a:schemeClr val="bg1"/>
            </a:bgClr>
          </a:patt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ángulo 5">
            <a:extLst>
              <a:ext uri="{FF2B5EF4-FFF2-40B4-BE49-F238E27FC236}">
                <a16:creationId xmlns:a16="http://schemas.microsoft.com/office/drawing/2014/main" id="{B7236179-D65E-43AE-B835-A4EB7F1C3EA6}"/>
              </a:ext>
            </a:extLst>
          </p:cNvPr>
          <p:cNvSpPr/>
          <p:nvPr/>
        </p:nvSpPr>
        <p:spPr>
          <a:xfrm>
            <a:off x="7786" y="6322160"/>
            <a:ext cx="12197319" cy="535851"/>
          </a:xfrm>
          <a:prstGeom prst="rect">
            <a:avLst/>
          </a:prstGeom>
          <a:pattFill prst="trellis">
            <a:fgClr>
              <a:srgbClr val="0070C0"/>
            </a:fgClr>
            <a:bgClr>
              <a:schemeClr val="bg1"/>
            </a:bgClr>
          </a:patt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white"/>
              </a:solidFill>
              <a:effectLst/>
              <a:uLnTx/>
              <a:uFillTx/>
              <a:latin typeface="Century Schoolbook"/>
              <a:ea typeface="+mn-ea"/>
              <a:cs typeface="+mn-cs"/>
            </a:endParaRPr>
          </a:p>
        </p:txBody>
      </p:sp>
    </p:spTree>
    <p:extLst>
      <p:ext uri="{BB962C8B-B14F-4D97-AF65-F5344CB8AC3E}">
        <p14:creationId xmlns:p14="http://schemas.microsoft.com/office/powerpoint/2010/main" val="10692129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1030"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para tres engranajes de colores png">
            <a:extLst>
              <a:ext uri="{FF2B5EF4-FFF2-40B4-BE49-F238E27FC236}">
                <a16:creationId xmlns:a16="http://schemas.microsoft.com/office/drawing/2014/main" id="{271CB568-A33F-453A-97C8-CA83174A6B64}"/>
              </a:ext>
            </a:extLst>
          </p:cNvPr>
          <p:cNvPicPr>
            <a:picLocks noChangeAspect="1" noChangeArrowheads="1"/>
          </p:cNvPicPr>
          <p:nvPr/>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9945" b="90055" l="9934" r="89993">
                        <a14:foregroundMark x1="82710" y1="89626" x2="83738" y2="90055"/>
                        <a14:foregroundMark x1="80059" y1="89319" x2="79029" y2="89319"/>
                        <a14:foregroundMark x1="79029" y1="89134" x2="79985" y2="90055"/>
                        <a14:foregroundMark x1="78734" y1="88950" x2="79249" y2="89503"/>
                        <a14:backgroundMark x1="77999" y1="62615" x2="76968" y2="64088"/>
                        <a14:backgroundMark x1="77631" y1="62615" x2="76085" y2="62247"/>
                        <a14:backgroundMark x1="82193" y1="89319" x2="82340" y2="90055"/>
                        <a14:backgroundMark x1="88227" y1="74586" x2="88742" y2="76427"/>
                        <a14:backgroundMark x1="88300" y1="75322" x2="88227" y2="76980"/>
                        <a14:backgroundMark x1="83002" y1="61878" x2="83738" y2="62063"/>
                        <a14:backgroundMark x1="76674" y1="62063" x2="75791" y2="62063"/>
                      </a14:backgroundRemoval>
                    </a14:imgEffect>
                  </a14:imgLayer>
                </a14:imgProps>
              </a:ext>
              <a:ext uri="{28A0092B-C50C-407E-A947-70E740481C1C}">
                <a14:useLocalDpi xmlns:a14="http://schemas.microsoft.com/office/drawing/2010/main" val="0"/>
              </a:ext>
            </a:extLst>
          </a:blip>
          <a:srcRect l="75987" t="61840" r="11610" b="7122"/>
          <a:stretch/>
        </p:blipFill>
        <p:spPr bwMode="auto">
          <a:xfrm>
            <a:off x="5231906" y="780009"/>
            <a:ext cx="1725174" cy="1725175"/>
          </a:xfrm>
          <a:prstGeom prst="rect">
            <a:avLst/>
          </a:prstGeom>
          <a:noFill/>
          <a:extLst>
            <a:ext uri="{909E8E84-426E-40DD-AFC4-6F175D3DCCD1}">
              <a14:hiddenFill xmlns:a14="http://schemas.microsoft.com/office/drawing/2010/main">
                <a:solidFill>
                  <a:srgbClr val="FFFFFF"/>
                </a:solidFill>
              </a14:hiddenFill>
            </a:ext>
          </a:extLst>
        </p:spPr>
      </p:pic>
      <p:sp>
        <p:nvSpPr>
          <p:cNvPr id="6" name="Diagrama de flujo: proceso alternativo 5">
            <a:extLst>
              <a:ext uri="{FF2B5EF4-FFF2-40B4-BE49-F238E27FC236}">
                <a16:creationId xmlns:a16="http://schemas.microsoft.com/office/drawing/2014/main" id="{7CD99593-DA0B-4C3D-8F8B-249EF96D7D4B}"/>
              </a:ext>
            </a:extLst>
          </p:cNvPr>
          <p:cNvSpPr/>
          <p:nvPr/>
        </p:nvSpPr>
        <p:spPr>
          <a:xfrm>
            <a:off x="767408" y="2486801"/>
            <a:ext cx="2880322" cy="4176464"/>
          </a:xfrm>
          <a:prstGeom prst="flowChartAlternateProcess">
            <a:avLst/>
          </a:prstGeom>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just"/>
            <a:r>
              <a:rPr lang="es-EC" sz="1300" dirty="0"/>
              <a:t>Durante los últimos seis años las microfinanzas han sido un aporte en el desarrollo socioeconómico del Cantón Mejía, debido a que los beneficiarios que obtuvieron microcrédito han logrado incrementar en más del 30% sus ingresos, generar empleo en un 23%, mejorar el nivel de satisfacción de sus necesidades de alimentación en un 35% de vestido un 26%, de salud un 22% y de consumo un 16%. Además de dar mejoramiento, a su vivienda en un 87% y educación de ellos y/o de sus hijos menores de 18 años en un 97%. </a:t>
            </a:r>
            <a:endParaRPr lang="es-419" sz="1300" dirty="0"/>
          </a:p>
        </p:txBody>
      </p:sp>
      <p:pic>
        <p:nvPicPr>
          <p:cNvPr id="10" name="Picture 2" descr="Resultado de imagen para tres engranajes de colores png">
            <a:extLst>
              <a:ext uri="{FF2B5EF4-FFF2-40B4-BE49-F238E27FC236}">
                <a16:creationId xmlns:a16="http://schemas.microsoft.com/office/drawing/2014/main" id="{10BB9524-3DD4-4DE4-AAF7-A3A76FADC408}"/>
              </a:ext>
            </a:extLst>
          </p:cNvPr>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backgroundRemoval t="9945" b="90055" l="9934" r="89993">
                        <a14:foregroundMark x1="82710" y1="89626" x2="83738" y2="90055"/>
                        <a14:foregroundMark x1="80059" y1="89319" x2="79029" y2="89319"/>
                        <a14:foregroundMark x1="79029" y1="89134" x2="79985" y2="90055"/>
                        <a14:foregroundMark x1="78734" y1="88950" x2="79249" y2="89503"/>
                        <a14:backgroundMark x1="77999" y1="62615" x2="76968" y2="64088"/>
                        <a14:backgroundMark x1="77631" y1="62615" x2="76085" y2="62247"/>
                        <a14:backgroundMark x1="82193" y1="89319" x2="82340" y2="90055"/>
                        <a14:backgroundMark x1="88227" y1="74586" x2="88742" y2="76427"/>
                        <a14:backgroundMark x1="88300" y1="75322" x2="88227" y2="76980"/>
                        <a14:backgroundMark x1="83002" y1="61878" x2="83738" y2="62063"/>
                        <a14:backgroundMark x1="76674" y1="62063" x2="75791" y2="62063"/>
                      </a14:backgroundRemoval>
                    </a14:imgEffect>
                  </a14:imgLayer>
                </a14:imgProps>
              </a:ext>
              <a:ext uri="{28A0092B-C50C-407E-A947-70E740481C1C}">
                <a14:useLocalDpi xmlns:a14="http://schemas.microsoft.com/office/drawing/2010/main" val="0"/>
              </a:ext>
            </a:extLst>
          </a:blip>
          <a:srcRect l="75987" t="61840" r="11610" b="7122"/>
          <a:stretch/>
        </p:blipFill>
        <p:spPr bwMode="auto">
          <a:xfrm>
            <a:off x="1343472" y="812521"/>
            <a:ext cx="1725174" cy="1725182"/>
          </a:xfrm>
          <a:prstGeom prst="rect">
            <a:avLst/>
          </a:prstGeom>
          <a:noFill/>
          <a:extLst>
            <a:ext uri="{909E8E84-426E-40DD-AFC4-6F175D3DCCD1}">
              <a14:hiddenFill xmlns:a14="http://schemas.microsoft.com/office/drawing/2010/main">
                <a:solidFill>
                  <a:srgbClr val="FFFFFF"/>
                </a:solidFill>
              </a14:hiddenFill>
            </a:ext>
          </a:extLst>
        </p:spPr>
      </p:pic>
      <p:sp>
        <p:nvSpPr>
          <p:cNvPr id="11" name="Diagrama de flujo: proceso alternativo 10">
            <a:extLst>
              <a:ext uri="{FF2B5EF4-FFF2-40B4-BE49-F238E27FC236}">
                <a16:creationId xmlns:a16="http://schemas.microsoft.com/office/drawing/2014/main" id="{06466886-3CF0-45E3-9C94-528FF1235B3C}"/>
              </a:ext>
            </a:extLst>
          </p:cNvPr>
          <p:cNvSpPr/>
          <p:nvPr/>
        </p:nvSpPr>
        <p:spPr>
          <a:xfrm>
            <a:off x="4655839" y="2505185"/>
            <a:ext cx="2880322" cy="4176464"/>
          </a:xfrm>
          <a:prstGeom prst="flowChartAlternateProcess">
            <a:avLst/>
          </a:prstGeom>
          <a:ln>
            <a:solidFill>
              <a:schemeClr val="accent4"/>
            </a:solidFill>
          </a:ln>
          <a:effectLst>
            <a:glow rad="228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just"/>
            <a:r>
              <a:rPr lang="es-EC" sz="1300" dirty="0"/>
              <a:t>La concesión de microcréditos en el Cantón Mejía ha logrado repotenciar principalmente las actividades económicas de ganadería, agricultura, comercio e industria manufacturera, siendo estas las que agrupan a la mayor parte de la población y generan empleo; destacándose la industria manufacturera con 36%, seguido por la ganadería con 35% y la agricultura con 27% de población ocupada. </a:t>
            </a:r>
            <a:r>
              <a:rPr lang="es-419" sz="1300" dirty="0"/>
              <a:t>El sector económico de ganadería, agricultura, silvicultura y pesca en el año 2016 solicito el 26,39%. </a:t>
            </a:r>
          </a:p>
        </p:txBody>
      </p:sp>
      <p:sp>
        <p:nvSpPr>
          <p:cNvPr id="12" name="Diagrama de flujo: proceso alternativo 11">
            <a:extLst>
              <a:ext uri="{FF2B5EF4-FFF2-40B4-BE49-F238E27FC236}">
                <a16:creationId xmlns:a16="http://schemas.microsoft.com/office/drawing/2014/main" id="{06A7A3D0-7B10-4AD7-B419-00D622C0D590}"/>
              </a:ext>
            </a:extLst>
          </p:cNvPr>
          <p:cNvSpPr/>
          <p:nvPr/>
        </p:nvSpPr>
        <p:spPr>
          <a:xfrm>
            <a:off x="8544272" y="2482203"/>
            <a:ext cx="2880322" cy="4176464"/>
          </a:xfrm>
          <a:prstGeom prst="flowChartAlternateProcess">
            <a:avLst/>
          </a:prstGeom>
          <a:ln>
            <a:solidFill>
              <a:schemeClr val="accent2"/>
            </a:solidFill>
          </a:ln>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just"/>
            <a:r>
              <a:rPr lang="es-EC" sz="1300" dirty="0"/>
              <a:t>Los beneficiarios destinan el microcrédito para capital de trabajo en un 50%, adquisición de activos fijos en un 22% y un 17% para ambas cosas a la vez. Es significativo recalcar que el 11% de beneficiarios dan otro destino al microcrédito como son: arreglo de vivienda y pago de deuda, provocando de esta manera el sobreendeudamiento, esto se da como consecuencia de que el 40% de las instituciones microfinancieras no dan seguimiento a la utilización del dinero de los beneficiarios. </a:t>
            </a:r>
            <a:endParaRPr lang="es-419" sz="1300" dirty="0"/>
          </a:p>
          <a:p>
            <a:pPr algn="just"/>
            <a:endParaRPr lang="es-419" sz="1300" dirty="0"/>
          </a:p>
        </p:txBody>
      </p:sp>
      <p:pic>
        <p:nvPicPr>
          <p:cNvPr id="14" name="Picture 2" descr="Resultado de imagen para tres engranajes de colores png">
            <a:extLst>
              <a:ext uri="{FF2B5EF4-FFF2-40B4-BE49-F238E27FC236}">
                <a16:creationId xmlns:a16="http://schemas.microsoft.com/office/drawing/2014/main" id="{FBDD1CED-5C31-4BA3-B1F3-E2E7440DC74E}"/>
              </a:ext>
            </a:extLst>
          </p:cNvPr>
          <p:cNvPicPr>
            <a:picLocks noChangeAspect="1" noChangeArrowheads="1"/>
          </p:cNvPicPr>
          <p:nvPr/>
        </p:nvPicPr>
        <p: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9945" b="90055" l="9934" r="89993">
                        <a14:foregroundMark x1="82710" y1="89626" x2="83738" y2="90055"/>
                        <a14:foregroundMark x1="80059" y1="89319" x2="79029" y2="89319"/>
                        <a14:foregroundMark x1="79029" y1="89134" x2="79985" y2="90055"/>
                        <a14:foregroundMark x1="78734" y1="88950" x2="79249" y2="89503"/>
                        <a14:backgroundMark x1="77999" y1="62615" x2="76968" y2="64088"/>
                        <a14:backgroundMark x1="77631" y1="62615" x2="76085" y2="62247"/>
                        <a14:backgroundMark x1="82193" y1="89319" x2="82340" y2="90055"/>
                        <a14:backgroundMark x1="88227" y1="74586" x2="88742" y2="76427"/>
                        <a14:backgroundMark x1="88300" y1="75322" x2="88227" y2="76980"/>
                        <a14:backgroundMark x1="83002" y1="61878" x2="83738" y2="62063"/>
                        <a14:backgroundMark x1="76674" y1="62063" x2="75791" y2="62063"/>
                      </a14:backgroundRemoval>
                    </a14:imgEffect>
                  </a14:imgLayer>
                </a14:imgProps>
              </a:ext>
              <a:ext uri="{28A0092B-C50C-407E-A947-70E740481C1C}">
                <a14:useLocalDpi xmlns:a14="http://schemas.microsoft.com/office/drawing/2010/main" val="0"/>
              </a:ext>
            </a:extLst>
          </a:blip>
          <a:srcRect l="75987" t="61840" r="11610" b="7122"/>
          <a:stretch/>
        </p:blipFill>
        <p:spPr bwMode="auto">
          <a:xfrm>
            <a:off x="9210063" y="808596"/>
            <a:ext cx="1725174" cy="1725175"/>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1B9DCFB3-FCA8-499D-9775-0535899AB198}"/>
              </a:ext>
            </a:extLst>
          </p:cNvPr>
          <p:cNvSpPr txBox="1"/>
          <p:nvPr/>
        </p:nvSpPr>
        <p:spPr>
          <a:xfrm>
            <a:off x="2001989" y="1388051"/>
            <a:ext cx="349595" cy="523220"/>
          </a:xfrm>
          <a:prstGeom prst="rect">
            <a:avLst/>
          </a:prstGeom>
          <a:noFill/>
        </p:spPr>
        <p:txBody>
          <a:bodyPr wrap="square" rtlCol="0">
            <a:spAutoFit/>
          </a:bodyPr>
          <a:lstStyle/>
          <a:p>
            <a:r>
              <a:rPr lang="es-419" sz="2800" b="1" dirty="0"/>
              <a:t>1</a:t>
            </a:r>
          </a:p>
        </p:txBody>
      </p:sp>
      <p:sp>
        <p:nvSpPr>
          <p:cNvPr id="18" name="CuadroTexto 17">
            <a:extLst>
              <a:ext uri="{FF2B5EF4-FFF2-40B4-BE49-F238E27FC236}">
                <a16:creationId xmlns:a16="http://schemas.microsoft.com/office/drawing/2014/main" id="{FCA0FB5D-3252-4C01-9704-8B99D72E4871}"/>
              </a:ext>
            </a:extLst>
          </p:cNvPr>
          <p:cNvSpPr txBox="1"/>
          <p:nvPr/>
        </p:nvSpPr>
        <p:spPr>
          <a:xfrm>
            <a:off x="5876960" y="1340768"/>
            <a:ext cx="349595" cy="523220"/>
          </a:xfrm>
          <a:prstGeom prst="rect">
            <a:avLst/>
          </a:prstGeom>
          <a:noFill/>
        </p:spPr>
        <p:txBody>
          <a:bodyPr wrap="square" rtlCol="0">
            <a:spAutoFit/>
          </a:bodyPr>
          <a:lstStyle/>
          <a:p>
            <a:r>
              <a:rPr lang="es-419" sz="2800" b="1" dirty="0"/>
              <a:t>2</a:t>
            </a:r>
          </a:p>
        </p:txBody>
      </p:sp>
      <p:sp>
        <p:nvSpPr>
          <p:cNvPr id="19" name="CuadroTexto 18">
            <a:extLst>
              <a:ext uri="{FF2B5EF4-FFF2-40B4-BE49-F238E27FC236}">
                <a16:creationId xmlns:a16="http://schemas.microsoft.com/office/drawing/2014/main" id="{91B4C2F0-8D5A-4FFB-AAA6-D983F738919B}"/>
              </a:ext>
            </a:extLst>
          </p:cNvPr>
          <p:cNvSpPr txBox="1"/>
          <p:nvPr/>
        </p:nvSpPr>
        <p:spPr>
          <a:xfrm>
            <a:off x="9840416" y="1340768"/>
            <a:ext cx="349595" cy="523220"/>
          </a:xfrm>
          <a:prstGeom prst="rect">
            <a:avLst/>
          </a:prstGeom>
          <a:noFill/>
        </p:spPr>
        <p:txBody>
          <a:bodyPr wrap="square" rtlCol="0">
            <a:spAutoFit/>
          </a:bodyPr>
          <a:lstStyle/>
          <a:p>
            <a:r>
              <a:rPr lang="es-419" sz="2800" b="1" dirty="0"/>
              <a:t>3</a:t>
            </a:r>
          </a:p>
        </p:txBody>
      </p:sp>
      <p:sp>
        <p:nvSpPr>
          <p:cNvPr id="20" name="CuadroTexto 19">
            <a:extLst>
              <a:ext uri="{FF2B5EF4-FFF2-40B4-BE49-F238E27FC236}">
                <a16:creationId xmlns:a16="http://schemas.microsoft.com/office/drawing/2014/main" id="{D061C310-91E1-464B-B04E-09BA67E415A9}"/>
              </a:ext>
            </a:extLst>
          </p:cNvPr>
          <p:cNvSpPr txBox="1"/>
          <p:nvPr/>
        </p:nvSpPr>
        <p:spPr>
          <a:xfrm>
            <a:off x="800095" y="176691"/>
            <a:ext cx="108012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419" sz="2400" b="0" i="0" u="none" strike="noStrike" kern="1200" cap="none" spc="0" normalizeH="0" baseline="0" noProof="0" dirty="0">
                <a:ln>
                  <a:noFill/>
                </a:ln>
                <a:solidFill>
                  <a:prstClr val="black"/>
                </a:solidFill>
                <a:effectLst/>
                <a:uLnTx/>
                <a:uFillTx/>
                <a:latin typeface="Broadway"/>
                <a:ea typeface="+mn-ea"/>
                <a:cs typeface="+mn-cs"/>
              </a:rPr>
              <a:t>CONCLUSIONES</a:t>
            </a:r>
          </a:p>
        </p:txBody>
      </p:sp>
    </p:spTree>
    <p:extLst>
      <p:ext uri="{BB962C8B-B14F-4D97-AF65-F5344CB8AC3E}">
        <p14:creationId xmlns:p14="http://schemas.microsoft.com/office/powerpoint/2010/main" val="22954607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1)">
                                      <p:cBhvr>
                                        <p:cTn id="10" dur="500"/>
                                        <p:tgtEl>
                                          <p:spTgt spid="15"/>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1000"/>
                                        <p:tgtEl>
                                          <p:spTgt spid="8"/>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heel(1)">
                                      <p:cBhvr>
                                        <p:cTn id="23" dur="500"/>
                                        <p:tgtEl>
                                          <p:spTgt spid="18"/>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1" presetClass="entr" presetSubtype="1"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500"/>
                                        <p:tgtEl>
                                          <p:spTgt spid="14"/>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heel(1)">
                                      <p:cBhvr>
                                        <p:cTn id="36" dur="1000"/>
                                        <p:tgtEl>
                                          <p:spTgt spid="19"/>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anim calcmode="lin" valueType="num">
                                      <p:cBhvr>
                                        <p:cTn id="41" dur="500" fill="hold"/>
                                        <p:tgtEl>
                                          <p:spTgt spid="12"/>
                                        </p:tgtEl>
                                        <p:attrNameLst>
                                          <p:attrName>ppt_x</p:attrName>
                                        </p:attrNameLst>
                                      </p:cBhvr>
                                      <p:tavLst>
                                        <p:tav tm="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5" grpId="0"/>
      <p:bldP spid="18" grpId="0"/>
      <p:bldP spid="1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1030"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23592" y="108217"/>
            <a:ext cx="7344816" cy="66415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para tres engranajes de colores png">
            <a:extLst>
              <a:ext uri="{FF2B5EF4-FFF2-40B4-BE49-F238E27FC236}">
                <a16:creationId xmlns:a16="http://schemas.microsoft.com/office/drawing/2014/main" id="{271CB568-A33F-453A-97C8-CA83174A6B64}"/>
              </a:ext>
            </a:extLst>
          </p:cNvPr>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45" b="90055" l="9934" r="89993">
                        <a14:foregroundMark x1="82710" y1="89626" x2="83738" y2="90055"/>
                        <a14:foregroundMark x1="80059" y1="89319" x2="79029" y2="89319"/>
                        <a14:foregroundMark x1="79029" y1="89134" x2="79985" y2="90055"/>
                        <a14:foregroundMark x1="78734" y1="88950" x2="79249" y2="89503"/>
                        <a14:backgroundMark x1="77999" y1="62615" x2="76968" y2="64088"/>
                        <a14:backgroundMark x1="77631" y1="62615" x2="76085" y2="62247"/>
                        <a14:backgroundMark x1="82193" y1="89319" x2="82340" y2="90055"/>
                        <a14:backgroundMark x1="88227" y1="74586" x2="88742" y2="76427"/>
                        <a14:backgroundMark x1="88300" y1="75322" x2="88227" y2="76980"/>
                        <a14:backgroundMark x1="83002" y1="61878" x2="83738" y2="62063"/>
                        <a14:backgroundMark x1="76674" y1="62063" x2="75791" y2="62063"/>
                      </a14:backgroundRemoval>
                    </a14:imgEffect>
                  </a14:imgLayer>
                </a14:imgProps>
              </a:ext>
              <a:ext uri="{28A0092B-C50C-407E-A947-70E740481C1C}">
                <a14:useLocalDpi xmlns:a14="http://schemas.microsoft.com/office/drawing/2010/main" val="0"/>
              </a:ext>
            </a:extLst>
          </a:blip>
          <a:srcRect l="75987" t="61840" r="11610" b="7122"/>
          <a:stretch/>
        </p:blipFill>
        <p:spPr bwMode="auto">
          <a:xfrm>
            <a:off x="5070171" y="531463"/>
            <a:ext cx="2016225" cy="2016226"/>
          </a:xfrm>
          <a:prstGeom prst="rect">
            <a:avLst/>
          </a:prstGeom>
          <a:noFill/>
          <a:extLst>
            <a:ext uri="{909E8E84-426E-40DD-AFC4-6F175D3DCCD1}">
              <a14:hiddenFill xmlns:a14="http://schemas.microsoft.com/office/drawing/2010/main">
                <a:solidFill>
                  <a:srgbClr val="FFFFFF"/>
                </a:solidFill>
              </a14:hiddenFill>
            </a:ext>
          </a:extLst>
        </p:spPr>
      </p:pic>
      <p:sp>
        <p:nvSpPr>
          <p:cNvPr id="6" name="Diagrama de flujo: proceso alternativo 5">
            <a:extLst>
              <a:ext uri="{FF2B5EF4-FFF2-40B4-BE49-F238E27FC236}">
                <a16:creationId xmlns:a16="http://schemas.microsoft.com/office/drawing/2014/main" id="{7CD99593-DA0B-4C3D-8F8B-249EF96D7D4B}"/>
              </a:ext>
            </a:extLst>
          </p:cNvPr>
          <p:cNvSpPr/>
          <p:nvPr/>
        </p:nvSpPr>
        <p:spPr>
          <a:xfrm>
            <a:off x="767408" y="2433919"/>
            <a:ext cx="2880322" cy="4229346"/>
          </a:xfrm>
          <a:prstGeom prst="flowChartAlternateProcess">
            <a:avLst/>
          </a:prstGeom>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lvl="0" algn="just"/>
            <a:r>
              <a:rPr lang="es-419" sz="1300" dirty="0">
                <a:solidFill>
                  <a:prstClr val="black"/>
                </a:solidFill>
              </a:rPr>
              <a:t>El acceso al financiamiento está limitado por el nivel de ingreso debido a que la concesión al microcrédito tiene como base ingresos a partir de 500 dólares. Otro factor interrelacionado para acceder al crédito es la edad de los solicitantes los cuales se concentran en edades de 30 a 49 años y el estado civil siendo el casado el que concentra el </a:t>
            </a:r>
            <a:r>
              <a:rPr lang="es-419" sz="1300" b="1" dirty="0">
                <a:solidFill>
                  <a:prstClr val="black"/>
                </a:solidFill>
              </a:rPr>
              <a:t>93%</a:t>
            </a:r>
            <a:r>
              <a:rPr lang="es-419" sz="1300" dirty="0">
                <a:solidFill>
                  <a:prstClr val="black"/>
                </a:solidFill>
              </a:rPr>
              <a:t>. En cuanto al sexo de los solicitantes las microfinanzas han tenido un impacto en el empoderamiento de la mujer, las cuales representan el </a:t>
            </a:r>
            <a:r>
              <a:rPr lang="es-419" sz="1300" b="1" dirty="0">
                <a:solidFill>
                  <a:prstClr val="black"/>
                </a:solidFill>
              </a:rPr>
              <a:t>82%</a:t>
            </a:r>
            <a:r>
              <a:rPr lang="es-419" sz="1300" dirty="0">
                <a:solidFill>
                  <a:prstClr val="black"/>
                </a:solidFill>
              </a:rPr>
              <a:t>.</a:t>
            </a:r>
            <a:endParaRPr kumimoji="0" lang="es-419" sz="1300" b="0" i="0" u="none" strike="noStrike" kern="1200" cap="none" spc="0" normalizeH="0" baseline="0" noProof="0" dirty="0">
              <a:ln>
                <a:noFill/>
              </a:ln>
              <a:solidFill>
                <a:prstClr val="black"/>
              </a:solidFill>
              <a:effectLst/>
              <a:uLnTx/>
              <a:uFillTx/>
              <a:latin typeface="Century Schoolbook"/>
              <a:ea typeface="+mn-ea"/>
              <a:cs typeface="+mn-cs"/>
            </a:endParaRPr>
          </a:p>
        </p:txBody>
      </p:sp>
      <p:pic>
        <p:nvPicPr>
          <p:cNvPr id="10" name="Picture 2" descr="Resultado de imagen para tres engranajes de colores png">
            <a:extLst>
              <a:ext uri="{FF2B5EF4-FFF2-40B4-BE49-F238E27FC236}">
                <a16:creationId xmlns:a16="http://schemas.microsoft.com/office/drawing/2014/main" id="{10BB9524-3DD4-4DE4-AAF7-A3A76FADC408}"/>
              </a:ext>
            </a:extLst>
          </p:cNvPr>
          <p:cNvPicPr>
            <a:picLocks noChangeAspect="1" noChangeArrowheads="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backgroundRemoval t="9945" b="90055" l="9934" r="89993">
                        <a14:foregroundMark x1="82710" y1="89626" x2="83738" y2="90055"/>
                        <a14:foregroundMark x1="80059" y1="89319" x2="79029" y2="89319"/>
                        <a14:foregroundMark x1="79029" y1="89134" x2="79985" y2="90055"/>
                        <a14:foregroundMark x1="78734" y1="88950" x2="79249" y2="89503"/>
                        <a14:backgroundMark x1="77999" y1="62615" x2="76968" y2="64088"/>
                        <a14:backgroundMark x1="77631" y1="62615" x2="76085" y2="62247"/>
                        <a14:backgroundMark x1="82193" y1="89319" x2="82340" y2="90055"/>
                        <a14:backgroundMark x1="88227" y1="74586" x2="88742" y2="76427"/>
                        <a14:backgroundMark x1="88300" y1="75322" x2="88227" y2="76980"/>
                        <a14:backgroundMark x1="83002" y1="61878" x2="83738" y2="62063"/>
                        <a14:backgroundMark x1="76674" y1="62063" x2="75791" y2="62063"/>
                      </a14:backgroundRemoval>
                    </a14:imgEffect>
                  </a14:imgLayer>
                </a14:imgProps>
              </a:ext>
              <a:ext uri="{28A0092B-C50C-407E-A947-70E740481C1C}">
                <a14:useLocalDpi xmlns:a14="http://schemas.microsoft.com/office/drawing/2010/main" val="0"/>
              </a:ext>
            </a:extLst>
          </a:blip>
          <a:srcRect l="75987" t="61840" r="11610" b="7122"/>
          <a:stretch/>
        </p:blipFill>
        <p:spPr bwMode="auto">
          <a:xfrm>
            <a:off x="1181737" y="563972"/>
            <a:ext cx="2016225" cy="2016235"/>
          </a:xfrm>
          <a:prstGeom prst="rect">
            <a:avLst/>
          </a:prstGeom>
          <a:noFill/>
          <a:extLst>
            <a:ext uri="{909E8E84-426E-40DD-AFC4-6F175D3DCCD1}">
              <a14:hiddenFill xmlns:a14="http://schemas.microsoft.com/office/drawing/2010/main">
                <a:solidFill>
                  <a:srgbClr val="FFFFFF"/>
                </a:solidFill>
              </a14:hiddenFill>
            </a:ext>
          </a:extLst>
        </p:spPr>
      </p:pic>
      <p:sp>
        <p:nvSpPr>
          <p:cNvPr id="11" name="Diagrama de flujo: proceso alternativo 10">
            <a:extLst>
              <a:ext uri="{FF2B5EF4-FFF2-40B4-BE49-F238E27FC236}">
                <a16:creationId xmlns:a16="http://schemas.microsoft.com/office/drawing/2014/main" id="{06466886-3CF0-45E3-9C94-528FF1235B3C}"/>
              </a:ext>
            </a:extLst>
          </p:cNvPr>
          <p:cNvSpPr/>
          <p:nvPr/>
        </p:nvSpPr>
        <p:spPr>
          <a:xfrm>
            <a:off x="4655839" y="2505185"/>
            <a:ext cx="2880322" cy="4176464"/>
          </a:xfrm>
          <a:prstGeom prst="flowChartAlternateProcess">
            <a:avLst/>
          </a:prstGeom>
          <a:ln>
            <a:solidFill>
              <a:schemeClr val="accent1"/>
            </a:solidFill>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lvl="0" algn="just"/>
            <a:r>
              <a:rPr lang="es-419" sz="1300" dirty="0">
                <a:solidFill>
                  <a:prstClr val="black"/>
                </a:solidFill>
              </a:rPr>
              <a:t> Se aceptar la hipótesis de investigación, la cual se encuentra complementada con la hipótesis alternativa, debido a que el monto del microcrédito se correlaciona con el nivel de empleo generado debido a que el </a:t>
            </a:r>
            <a:r>
              <a:rPr lang="es-419" sz="1300" b="1" dirty="0">
                <a:solidFill>
                  <a:prstClr val="black"/>
                </a:solidFill>
              </a:rPr>
              <a:t>62% </a:t>
            </a:r>
            <a:r>
              <a:rPr lang="es-419" sz="1300" dirty="0">
                <a:solidFill>
                  <a:prstClr val="black"/>
                </a:solidFill>
              </a:rPr>
              <a:t>del empleo se generó por parte de los microempresarios que solicitaron montos superiores a </a:t>
            </a:r>
            <a:r>
              <a:rPr lang="es-419" sz="1300" b="1" dirty="0">
                <a:solidFill>
                  <a:prstClr val="black"/>
                </a:solidFill>
              </a:rPr>
              <a:t>4000 US</a:t>
            </a:r>
            <a:r>
              <a:rPr lang="es-419" sz="1300" dirty="0">
                <a:solidFill>
                  <a:prstClr val="black"/>
                </a:solidFill>
              </a:rPr>
              <a:t>$. Por otro lado la satisfacción de necesidades también se interrelaciona con el monto, de hecho la alimentación se satisface de mejor manera en un </a:t>
            </a:r>
            <a:r>
              <a:rPr lang="es-419" sz="1300" b="1" dirty="0">
                <a:solidFill>
                  <a:prstClr val="black"/>
                </a:solidFill>
              </a:rPr>
              <a:t>31%</a:t>
            </a:r>
            <a:r>
              <a:rPr lang="es-419" sz="1300" dirty="0">
                <a:solidFill>
                  <a:prstClr val="black"/>
                </a:solidFill>
              </a:rPr>
              <a:t> a partir de  montos de crédito superiores a </a:t>
            </a:r>
            <a:r>
              <a:rPr lang="es-419" sz="1300" b="1" dirty="0">
                <a:solidFill>
                  <a:prstClr val="black"/>
                </a:solidFill>
              </a:rPr>
              <a:t>4000 US$,</a:t>
            </a:r>
            <a:endParaRPr kumimoji="0" lang="es-419" sz="13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2" name="Diagrama de flujo: proceso alternativo 11">
            <a:extLst>
              <a:ext uri="{FF2B5EF4-FFF2-40B4-BE49-F238E27FC236}">
                <a16:creationId xmlns:a16="http://schemas.microsoft.com/office/drawing/2014/main" id="{06A7A3D0-7B10-4AD7-B419-00D622C0D590}"/>
              </a:ext>
            </a:extLst>
          </p:cNvPr>
          <p:cNvSpPr/>
          <p:nvPr/>
        </p:nvSpPr>
        <p:spPr>
          <a:xfrm>
            <a:off x="8544272" y="2482203"/>
            <a:ext cx="2880322" cy="4176464"/>
          </a:xfrm>
          <a:prstGeom prst="flowChartAlternateProcess">
            <a:avLst/>
          </a:prstGeom>
          <a:ln>
            <a:solidFill>
              <a:schemeClr val="accent2"/>
            </a:solidFill>
          </a:ln>
          <a:effectLst>
            <a:glow rad="228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lvl="0" algn="just"/>
            <a:r>
              <a:rPr lang="es-419" sz="1300" dirty="0">
                <a:solidFill>
                  <a:prstClr val="black"/>
                </a:solidFill>
              </a:rPr>
              <a:t>La salud mejoro solo a partir de montos superiores a </a:t>
            </a:r>
            <a:r>
              <a:rPr lang="es-419" sz="1300" b="1" dirty="0">
                <a:solidFill>
                  <a:prstClr val="black"/>
                </a:solidFill>
              </a:rPr>
              <a:t>4000 US$ (45%). </a:t>
            </a:r>
            <a:r>
              <a:rPr lang="es-419" sz="1300" dirty="0">
                <a:solidFill>
                  <a:prstClr val="black"/>
                </a:solidFill>
              </a:rPr>
              <a:t>En cuanto al consumo estos son indiferentes al monto pues este mejoro en un </a:t>
            </a:r>
            <a:r>
              <a:rPr lang="es-419" sz="1300" b="1" dirty="0">
                <a:solidFill>
                  <a:prstClr val="black"/>
                </a:solidFill>
              </a:rPr>
              <a:t>50%</a:t>
            </a:r>
            <a:r>
              <a:rPr lang="es-419" sz="1300" dirty="0">
                <a:solidFill>
                  <a:prstClr val="black"/>
                </a:solidFill>
              </a:rPr>
              <a:t> a partir de montos de </a:t>
            </a:r>
            <a:r>
              <a:rPr lang="es-419" sz="1300" b="1" dirty="0">
                <a:solidFill>
                  <a:prstClr val="black"/>
                </a:solidFill>
              </a:rPr>
              <a:t>1000 US$, </a:t>
            </a:r>
            <a:r>
              <a:rPr lang="es-419" sz="1300" dirty="0">
                <a:solidFill>
                  <a:prstClr val="black"/>
                </a:solidFill>
              </a:rPr>
              <a:t>de igual manera la vestimenta fue satisfecha de mejor manera desde montos de </a:t>
            </a:r>
            <a:r>
              <a:rPr lang="es-419" sz="1300" b="1" dirty="0">
                <a:solidFill>
                  <a:prstClr val="black"/>
                </a:solidFill>
              </a:rPr>
              <a:t>1000 US$. </a:t>
            </a:r>
            <a:r>
              <a:rPr lang="es-419" sz="1300" dirty="0">
                <a:solidFill>
                  <a:prstClr val="black"/>
                </a:solidFill>
              </a:rPr>
              <a:t>En cuanto al nivel de ingresos</a:t>
            </a:r>
            <a:r>
              <a:rPr lang="es-419" sz="1300">
                <a:solidFill>
                  <a:prstClr val="black"/>
                </a:solidFill>
              </a:rPr>
              <a:t>, </a:t>
            </a:r>
            <a:r>
              <a:rPr lang="es-419" sz="1300" b="1">
                <a:solidFill>
                  <a:prstClr val="black"/>
                </a:solidFill>
              </a:rPr>
              <a:t>el </a:t>
            </a:r>
            <a:r>
              <a:rPr lang="es-419" sz="1300" b="1" dirty="0">
                <a:solidFill>
                  <a:prstClr val="black"/>
                </a:solidFill>
              </a:rPr>
              <a:t>82% </a:t>
            </a:r>
            <a:r>
              <a:rPr lang="es-419" sz="1300" dirty="0">
                <a:solidFill>
                  <a:prstClr val="black"/>
                </a:solidFill>
              </a:rPr>
              <a:t>de los microempresarios que recibieron un microcrédito consideran que mejoraron sus ingresos en más de un </a:t>
            </a:r>
            <a:r>
              <a:rPr lang="es-419" sz="1300" b="1" dirty="0">
                <a:solidFill>
                  <a:prstClr val="black"/>
                </a:solidFill>
              </a:rPr>
              <a:t>30%</a:t>
            </a:r>
            <a:r>
              <a:rPr lang="es-419" sz="1300" dirty="0">
                <a:solidFill>
                  <a:prstClr val="black"/>
                </a:solidFill>
              </a:rPr>
              <a:t>. </a:t>
            </a:r>
            <a:endParaRPr kumimoji="0" lang="es-419" sz="1300" b="1" i="0" u="none" strike="noStrike" kern="1200" cap="none" spc="0" normalizeH="0" baseline="0" noProof="0" dirty="0">
              <a:ln>
                <a:noFill/>
              </a:ln>
              <a:solidFill>
                <a:prstClr val="black"/>
              </a:solidFill>
              <a:effectLst/>
              <a:uLnTx/>
              <a:uFillTx/>
              <a:latin typeface="Century Schoolbook"/>
              <a:ea typeface="+mn-ea"/>
              <a:cs typeface="+mn-cs"/>
            </a:endParaRPr>
          </a:p>
        </p:txBody>
      </p:sp>
      <p:pic>
        <p:nvPicPr>
          <p:cNvPr id="14" name="Picture 2" descr="Resultado de imagen para tres engranajes de colores png">
            <a:extLst>
              <a:ext uri="{FF2B5EF4-FFF2-40B4-BE49-F238E27FC236}">
                <a16:creationId xmlns:a16="http://schemas.microsoft.com/office/drawing/2014/main" id="{FBDD1CED-5C31-4BA3-B1F3-E2E7440DC74E}"/>
              </a:ext>
            </a:extLst>
          </p:cNvPr>
          <p:cNvPicPr>
            <a:picLocks noChangeAspect="1" noChangeArrowheads="1"/>
          </p:cNvPicPr>
          <p:nvPr/>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9945" b="90055" l="9934" r="89993">
                        <a14:foregroundMark x1="82710" y1="89626" x2="83738" y2="90055"/>
                        <a14:foregroundMark x1="80059" y1="89319" x2="79029" y2="89319"/>
                        <a14:foregroundMark x1="79029" y1="89134" x2="79985" y2="90055"/>
                        <a14:foregroundMark x1="78734" y1="88950" x2="79249" y2="89503"/>
                        <a14:backgroundMark x1="77999" y1="62615" x2="76968" y2="64088"/>
                        <a14:backgroundMark x1="77631" y1="62615" x2="76085" y2="62247"/>
                        <a14:backgroundMark x1="82193" y1="89319" x2="82340" y2="90055"/>
                        <a14:backgroundMark x1="88227" y1="74586" x2="88742" y2="76427"/>
                        <a14:backgroundMark x1="88300" y1="75322" x2="88227" y2="76980"/>
                        <a14:backgroundMark x1="83002" y1="61878" x2="83738" y2="62063"/>
                        <a14:backgroundMark x1="76674" y1="62063" x2="75791" y2="62063"/>
                      </a14:backgroundRemoval>
                    </a14:imgEffect>
                  </a14:imgLayer>
                </a14:imgProps>
              </a:ext>
              <a:ext uri="{28A0092B-C50C-407E-A947-70E740481C1C}">
                <a14:useLocalDpi xmlns:a14="http://schemas.microsoft.com/office/drawing/2010/main" val="0"/>
              </a:ext>
            </a:extLst>
          </a:blip>
          <a:srcRect l="75987" t="61840" r="11610" b="7122"/>
          <a:stretch/>
        </p:blipFill>
        <p:spPr bwMode="auto">
          <a:xfrm>
            <a:off x="9048328" y="560050"/>
            <a:ext cx="2016225" cy="2016226"/>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1B9DCFB3-FCA8-499D-9775-0535899AB198}"/>
              </a:ext>
            </a:extLst>
          </p:cNvPr>
          <p:cNvSpPr txBox="1"/>
          <p:nvPr/>
        </p:nvSpPr>
        <p:spPr>
          <a:xfrm>
            <a:off x="1952987" y="1206968"/>
            <a:ext cx="43204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419" sz="3200" b="1" dirty="0">
                <a:solidFill>
                  <a:prstClr val="black"/>
                </a:solidFill>
                <a:latin typeface="Century Schoolbook"/>
              </a:rPr>
              <a:t>4</a:t>
            </a:r>
            <a:endParaRPr kumimoji="0" lang="es-419" sz="3200" b="1"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8" name="CuadroTexto 17">
            <a:extLst>
              <a:ext uri="{FF2B5EF4-FFF2-40B4-BE49-F238E27FC236}">
                <a16:creationId xmlns:a16="http://schemas.microsoft.com/office/drawing/2014/main" id="{FCA0FB5D-3252-4C01-9704-8B99D72E4871}"/>
              </a:ext>
            </a:extLst>
          </p:cNvPr>
          <p:cNvSpPr txBox="1"/>
          <p:nvPr/>
        </p:nvSpPr>
        <p:spPr>
          <a:xfrm>
            <a:off x="5844541" y="1206968"/>
            <a:ext cx="43204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419" sz="3200" b="1" dirty="0">
                <a:solidFill>
                  <a:prstClr val="black"/>
                </a:solidFill>
                <a:latin typeface="Century Schoolbook"/>
              </a:rPr>
              <a:t>5</a:t>
            </a:r>
            <a:endParaRPr kumimoji="0" lang="es-419" sz="3200" b="1"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9" name="CuadroTexto 18">
            <a:extLst>
              <a:ext uri="{FF2B5EF4-FFF2-40B4-BE49-F238E27FC236}">
                <a16:creationId xmlns:a16="http://schemas.microsoft.com/office/drawing/2014/main" id="{91B4C2F0-8D5A-4FFB-AAA6-D983F738919B}"/>
              </a:ext>
            </a:extLst>
          </p:cNvPr>
          <p:cNvSpPr txBox="1"/>
          <p:nvPr/>
        </p:nvSpPr>
        <p:spPr>
          <a:xfrm>
            <a:off x="9820755" y="1206968"/>
            <a:ext cx="43204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419" sz="3200" b="1" dirty="0">
                <a:solidFill>
                  <a:prstClr val="black"/>
                </a:solidFill>
                <a:latin typeface="Century Schoolbook"/>
              </a:rPr>
              <a:t>6</a:t>
            </a:r>
            <a:endParaRPr kumimoji="0" lang="es-419" sz="3200" b="1"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3" name="CuadroTexto 12">
            <a:extLst>
              <a:ext uri="{FF2B5EF4-FFF2-40B4-BE49-F238E27FC236}">
                <a16:creationId xmlns:a16="http://schemas.microsoft.com/office/drawing/2014/main" id="{71FB0D24-C3A1-42AD-BB8E-8675ECE6B150}"/>
              </a:ext>
            </a:extLst>
          </p:cNvPr>
          <p:cNvSpPr txBox="1"/>
          <p:nvPr/>
        </p:nvSpPr>
        <p:spPr>
          <a:xfrm>
            <a:off x="800095" y="176691"/>
            <a:ext cx="108012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419" sz="2400" b="0" i="0" u="none" strike="noStrike" kern="1200" cap="none" spc="0" normalizeH="0" baseline="0" noProof="0" dirty="0">
                <a:ln>
                  <a:noFill/>
                </a:ln>
                <a:solidFill>
                  <a:prstClr val="black"/>
                </a:solidFill>
                <a:effectLst/>
                <a:uLnTx/>
                <a:uFillTx/>
                <a:latin typeface="Broadway"/>
                <a:ea typeface="+mn-ea"/>
                <a:cs typeface="+mn-cs"/>
              </a:rPr>
              <a:t>CONCLUSIONES</a:t>
            </a:r>
          </a:p>
        </p:txBody>
      </p:sp>
    </p:spTree>
    <p:extLst>
      <p:ext uri="{BB962C8B-B14F-4D97-AF65-F5344CB8AC3E}">
        <p14:creationId xmlns:p14="http://schemas.microsoft.com/office/powerpoint/2010/main" val="1231344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1)">
                                      <p:cBhvr>
                                        <p:cTn id="10" dur="500"/>
                                        <p:tgtEl>
                                          <p:spTgt spid="15"/>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1000"/>
                                        <p:tgtEl>
                                          <p:spTgt spid="8"/>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heel(1)">
                                      <p:cBhvr>
                                        <p:cTn id="23" dur="500"/>
                                        <p:tgtEl>
                                          <p:spTgt spid="18"/>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1" presetClass="entr" presetSubtype="1"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500"/>
                                        <p:tgtEl>
                                          <p:spTgt spid="14"/>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heel(1)">
                                      <p:cBhvr>
                                        <p:cTn id="36" dur="1000"/>
                                        <p:tgtEl>
                                          <p:spTgt spid="19"/>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anim calcmode="lin" valueType="num">
                                      <p:cBhvr>
                                        <p:cTn id="41" dur="500" fill="hold"/>
                                        <p:tgtEl>
                                          <p:spTgt spid="12"/>
                                        </p:tgtEl>
                                        <p:attrNameLst>
                                          <p:attrName>ppt_x</p:attrName>
                                        </p:attrNameLst>
                                      </p:cBhvr>
                                      <p:tavLst>
                                        <p:tav tm="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5" grpId="0"/>
      <p:bldP spid="18" grpId="0"/>
      <p:bldP spid="19"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1030"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561154" y="36791"/>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2" name="Hexágono 1">
            <a:extLst>
              <a:ext uri="{FF2B5EF4-FFF2-40B4-BE49-F238E27FC236}">
                <a16:creationId xmlns:a16="http://schemas.microsoft.com/office/drawing/2014/main" id="{11991E63-7063-4E10-A522-5A7DEFA906A5}"/>
              </a:ext>
            </a:extLst>
          </p:cNvPr>
          <p:cNvSpPr/>
          <p:nvPr/>
        </p:nvSpPr>
        <p:spPr>
          <a:xfrm>
            <a:off x="1207654" y="885580"/>
            <a:ext cx="1296144" cy="1080120"/>
          </a:xfrm>
          <a:prstGeom prst="hexagon">
            <a:avLst/>
          </a:prstGeom>
          <a:noFill/>
          <a:ln w="38100">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s-419" sz="3200" b="1" dirty="0"/>
              <a:t>1</a:t>
            </a:r>
          </a:p>
        </p:txBody>
      </p:sp>
      <p:cxnSp>
        <p:nvCxnSpPr>
          <p:cNvPr id="10" name="Conector recto 9">
            <a:extLst>
              <a:ext uri="{FF2B5EF4-FFF2-40B4-BE49-F238E27FC236}">
                <a16:creationId xmlns:a16="http://schemas.microsoft.com/office/drawing/2014/main" id="{760C5B6F-EE76-4BB4-A183-592CFC6D244B}"/>
              </a:ext>
            </a:extLst>
          </p:cNvPr>
          <p:cNvCxnSpPr/>
          <p:nvPr/>
        </p:nvCxnSpPr>
        <p:spPr>
          <a:xfrm>
            <a:off x="1855726" y="1962674"/>
            <a:ext cx="0" cy="65109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Hexágono 14">
            <a:extLst>
              <a:ext uri="{FF2B5EF4-FFF2-40B4-BE49-F238E27FC236}">
                <a16:creationId xmlns:a16="http://schemas.microsoft.com/office/drawing/2014/main" id="{F5382B13-7124-4A40-AA51-74BF91F61318}"/>
              </a:ext>
            </a:extLst>
          </p:cNvPr>
          <p:cNvSpPr/>
          <p:nvPr/>
        </p:nvSpPr>
        <p:spPr>
          <a:xfrm>
            <a:off x="4295800" y="872580"/>
            <a:ext cx="1296144" cy="1080120"/>
          </a:xfrm>
          <a:prstGeom prst="hexagon">
            <a:avLst/>
          </a:prstGeom>
          <a:noFill/>
          <a:ln w="38100">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s-419" sz="2800" b="1" dirty="0"/>
              <a:t>2</a:t>
            </a:r>
          </a:p>
        </p:txBody>
      </p:sp>
      <p:sp>
        <p:nvSpPr>
          <p:cNvPr id="16" name="Hexágono 15">
            <a:extLst>
              <a:ext uri="{FF2B5EF4-FFF2-40B4-BE49-F238E27FC236}">
                <a16:creationId xmlns:a16="http://schemas.microsoft.com/office/drawing/2014/main" id="{EDC2D9D8-5D53-4F24-8BF7-1BC2D7D2548E}"/>
              </a:ext>
            </a:extLst>
          </p:cNvPr>
          <p:cNvSpPr/>
          <p:nvPr/>
        </p:nvSpPr>
        <p:spPr>
          <a:xfrm>
            <a:off x="7144488" y="855418"/>
            <a:ext cx="1296144" cy="1080120"/>
          </a:xfrm>
          <a:prstGeom prst="hexagon">
            <a:avLst/>
          </a:prstGeom>
          <a:noFill/>
          <a:ln w="38100">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s-419" sz="2800" b="1" dirty="0"/>
              <a:t>3</a:t>
            </a:r>
          </a:p>
        </p:txBody>
      </p:sp>
      <p:sp>
        <p:nvSpPr>
          <p:cNvPr id="17" name="Hexágono 16">
            <a:extLst>
              <a:ext uri="{FF2B5EF4-FFF2-40B4-BE49-F238E27FC236}">
                <a16:creationId xmlns:a16="http://schemas.microsoft.com/office/drawing/2014/main" id="{D1ACD50B-7EC7-4E7B-B52E-C2A52FDA46AE}"/>
              </a:ext>
            </a:extLst>
          </p:cNvPr>
          <p:cNvSpPr/>
          <p:nvPr/>
        </p:nvSpPr>
        <p:spPr>
          <a:xfrm>
            <a:off x="9973808" y="797071"/>
            <a:ext cx="1296144" cy="1080120"/>
          </a:xfrm>
          <a:prstGeom prst="hexagon">
            <a:avLst/>
          </a:prstGeom>
          <a:noFill/>
          <a:ln w="38100">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s-419" sz="2800" b="1" dirty="0"/>
              <a:t>4</a:t>
            </a:r>
          </a:p>
        </p:txBody>
      </p:sp>
      <p:cxnSp>
        <p:nvCxnSpPr>
          <p:cNvPr id="18" name="Conector recto 17">
            <a:extLst>
              <a:ext uri="{FF2B5EF4-FFF2-40B4-BE49-F238E27FC236}">
                <a16:creationId xmlns:a16="http://schemas.microsoft.com/office/drawing/2014/main" id="{D07492B5-32D9-4483-8193-205F43DCD9F3}"/>
              </a:ext>
            </a:extLst>
          </p:cNvPr>
          <p:cNvCxnSpPr/>
          <p:nvPr/>
        </p:nvCxnSpPr>
        <p:spPr>
          <a:xfrm>
            <a:off x="10634506" y="1877191"/>
            <a:ext cx="0" cy="65109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7807430E-21B4-4A52-BCB3-79D0B1160640}"/>
              </a:ext>
            </a:extLst>
          </p:cNvPr>
          <p:cNvCxnSpPr/>
          <p:nvPr/>
        </p:nvCxnSpPr>
        <p:spPr>
          <a:xfrm>
            <a:off x="7851233" y="1942878"/>
            <a:ext cx="0" cy="65109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02CC4B3B-729F-490F-9915-15C43DC3946A}"/>
              </a:ext>
            </a:extLst>
          </p:cNvPr>
          <p:cNvCxnSpPr/>
          <p:nvPr/>
        </p:nvCxnSpPr>
        <p:spPr>
          <a:xfrm>
            <a:off x="4943872" y="2009478"/>
            <a:ext cx="0" cy="65109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DF3F5EFD-636B-44BB-B9C5-CC444A4163B6}"/>
              </a:ext>
            </a:extLst>
          </p:cNvPr>
          <p:cNvCxnSpPr>
            <a:cxnSpLocks/>
            <a:endCxn id="25" idx="2"/>
          </p:cNvCxnSpPr>
          <p:nvPr/>
        </p:nvCxnSpPr>
        <p:spPr>
          <a:xfrm>
            <a:off x="1193627" y="2740554"/>
            <a:ext cx="438997"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Flecha: cheurón 23">
            <a:extLst>
              <a:ext uri="{FF2B5EF4-FFF2-40B4-BE49-F238E27FC236}">
                <a16:creationId xmlns:a16="http://schemas.microsoft.com/office/drawing/2014/main" id="{9CE5B80F-87E0-49DA-A076-DD95560D84FD}"/>
              </a:ext>
            </a:extLst>
          </p:cNvPr>
          <p:cNvSpPr/>
          <p:nvPr/>
        </p:nvSpPr>
        <p:spPr>
          <a:xfrm rot="5400000">
            <a:off x="1599546" y="2864977"/>
            <a:ext cx="432048" cy="64807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solidFill>
                <a:schemeClr val="tx1"/>
              </a:solidFill>
            </a:endParaRPr>
          </a:p>
        </p:txBody>
      </p:sp>
      <p:sp>
        <p:nvSpPr>
          <p:cNvPr id="25" name="Elipse 24">
            <a:extLst>
              <a:ext uri="{FF2B5EF4-FFF2-40B4-BE49-F238E27FC236}">
                <a16:creationId xmlns:a16="http://schemas.microsoft.com/office/drawing/2014/main" id="{FE74D9F4-9D0B-42E3-84B1-26B4EDA274A2}"/>
              </a:ext>
            </a:extLst>
          </p:cNvPr>
          <p:cNvSpPr/>
          <p:nvPr/>
        </p:nvSpPr>
        <p:spPr>
          <a:xfrm>
            <a:off x="1632624" y="2545833"/>
            <a:ext cx="408011" cy="3894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7" name="Flecha: cheurón 26">
            <a:extLst>
              <a:ext uri="{FF2B5EF4-FFF2-40B4-BE49-F238E27FC236}">
                <a16:creationId xmlns:a16="http://schemas.microsoft.com/office/drawing/2014/main" id="{C15E256E-FFC8-4A5A-959D-013A1738090E}"/>
              </a:ext>
            </a:extLst>
          </p:cNvPr>
          <p:cNvSpPr/>
          <p:nvPr/>
        </p:nvSpPr>
        <p:spPr>
          <a:xfrm rot="5400000">
            <a:off x="4679620" y="2754983"/>
            <a:ext cx="432048" cy="648072"/>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solidFill>
                <a:schemeClr val="tx1"/>
              </a:solidFill>
            </a:endParaRPr>
          </a:p>
        </p:txBody>
      </p:sp>
      <p:sp>
        <p:nvSpPr>
          <p:cNvPr id="28" name="Elipse 27">
            <a:extLst>
              <a:ext uri="{FF2B5EF4-FFF2-40B4-BE49-F238E27FC236}">
                <a16:creationId xmlns:a16="http://schemas.microsoft.com/office/drawing/2014/main" id="{254FC619-AAB4-4323-B028-0C4717164833}"/>
              </a:ext>
            </a:extLst>
          </p:cNvPr>
          <p:cNvSpPr/>
          <p:nvPr/>
        </p:nvSpPr>
        <p:spPr>
          <a:xfrm>
            <a:off x="4712698" y="2435839"/>
            <a:ext cx="408011" cy="38944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9" name="Flecha: cheurón 28">
            <a:extLst>
              <a:ext uri="{FF2B5EF4-FFF2-40B4-BE49-F238E27FC236}">
                <a16:creationId xmlns:a16="http://schemas.microsoft.com/office/drawing/2014/main" id="{3814D4C4-4149-4770-A4F7-6646B8149C04}"/>
              </a:ext>
            </a:extLst>
          </p:cNvPr>
          <p:cNvSpPr/>
          <p:nvPr/>
        </p:nvSpPr>
        <p:spPr>
          <a:xfrm rot="5400000">
            <a:off x="7647041" y="2726409"/>
            <a:ext cx="432048" cy="648072"/>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419">
              <a:solidFill>
                <a:schemeClr val="tx1"/>
              </a:solidFill>
            </a:endParaRPr>
          </a:p>
        </p:txBody>
      </p:sp>
      <p:sp>
        <p:nvSpPr>
          <p:cNvPr id="30" name="Elipse 29">
            <a:extLst>
              <a:ext uri="{FF2B5EF4-FFF2-40B4-BE49-F238E27FC236}">
                <a16:creationId xmlns:a16="http://schemas.microsoft.com/office/drawing/2014/main" id="{F850DA89-78C8-4E51-A8E0-1F20FC6750AF}"/>
              </a:ext>
            </a:extLst>
          </p:cNvPr>
          <p:cNvSpPr/>
          <p:nvPr/>
        </p:nvSpPr>
        <p:spPr>
          <a:xfrm>
            <a:off x="7588937" y="2378428"/>
            <a:ext cx="408011" cy="389441"/>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419"/>
          </a:p>
        </p:txBody>
      </p:sp>
      <p:sp>
        <p:nvSpPr>
          <p:cNvPr id="31" name="Flecha: cheurón 30">
            <a:extLst>
              <a:ext uri="{FF2B5EF4-FFF2-40B4-BE49-F238E27FC236}">
                <a16:creationId xmlns:a16="http://schemas.microsoft.com/office/drawing/2014/main" id="{B99AFBE5-8D8C-44D6-8777-8DB5C7C538B8}"/>
              </a:ext>
            </a:extLst>
          </p:cNvPr>
          <p:cNvSpPr/>
          <p:nvPr/>
        </p:nvSpPr>
        <p:spPr>
          <a:xfrm rot="5400000">
            <a:off x="10439305" y="2664287"/>
            <a:ext cx="432048" cy="648072"/>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419">
              <a:solidFill>
                <a:schemeClr val="tx1"/>
              </a:solidFill>
            </a:endParaRPr>
          </a:p>
        </p:txBody>
      </p:sp>
      <p:sp>
        <p:nvSpPr>
          <p:cNvPr id="32" name="Elipse 31">
            <a:extLst>
              <a:ext uri="{FF2B5EF4-FFF2-40B4-BE49-F238E27FC236}">
                <a16:creationId xmlns:a16="http://schemas.microsoft.com/office/drawing/2014/main" id="{AF82C1D8-CB60-4A7D-B5B2-459D5BE34A8E}"/>
              </a:ext>
            </a:extLst>
          </p:cNvPr>
          <p:cNvSpPr/>
          <p:nvPr/>
        </p:nvSpPr>
        <p:spPr>
          <a:xfrm>
            <a:off x="10422944" y="2320394"/>
            <a:ext cx="408011" cy="389441"/>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419"/>
          </a:p>
        </p:txBody>
      </p:sp>
      <p:cxnSp>
        <p:nvCxnSpPr>
          <p:cNvPr id="35" name="Conector recto 34">
            <a:extLst>
              <a:ext uri="{FF2B5EF4-FFF2-40B4-BE49-F238E27FC236}">
                <a16:creationId xmlns:a16="http://schemas.microsoft.com/office/drawing/2014/main" id="{7EB64BEB-F302-4DA7-BE61-3B4F32417F42}"/>
              </a:ext>
            </a:extLst>
          </p:cNvPr>
          <p:cNvCxnSpPr>
            <a:cxnSpLocks/>
            <a:stCxn id="25" idx="6"/>
          </p:cNvCxnSpPr>
          <p:nvPr/>
        </p:nvCxnSpPr>
        <p:spPr>
          <a:xfrm flipV="1">
            <a:off x="2040635" y="2706659"/>
            <a:ext cx="2530973" cy="3389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3C020742-BFFF-4634-8223-D594336A44FF}"/>
              </a:ext>
            </a:extLst>
          </p:cNvPr>
          <p:cNvCxnSpPr>
            <a:cxnSpLocks/>
          </p:cNvCxnSpPr>
          <p:nvPr/>
        </p:nvCxnSpPr>
        <p:spPr>
          <a:xfrm>
            <a:off x="5290409" y="2653271"/>
            <a:ext cx="221078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00F079E1-82B5-4201-A786-021185AFBD57}"/>
              </a:ext>
            </a:extLst>
          </p:cNvPr>
          <p:cNvCxnSpPr>
            <a:cxnSpLocks/>
          </p:cNvCxnSpPr>
          <p:nvPr/>
        </p:nvCxnSpPr>
        <p:spPr>
          <a:xfrm flipV="1">
            <a:off x="7996948" y="2593976"/>
            <a:ext cx="2334345" cy="9822"/>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A13AE58A-88F1-4CD3-A5B2-E82360C0BED9}"/>
              </a:ext>
            </a:extLst>
          </p:cNvPr>
          <p:cNvCxnSpPr>
            <a:cxnSpLocks/>
          </p:cNvCxnSpPr>
          <p:nvPr/>
        </p:nvCxnSpPr>
        <p:spPr>
          <a:xfrm>
            <a:off x="10830955" y="2580145"/>
            <a:ext cx="438997"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4" name="CuadroTexto 43">
            <a:extLst>
              <a:ext uri="{FF2B5EF4-FFF2-40B4-BE49-F238E27FC236}">
                <a16:creationId xmlns:a16="http://schemas.microsoft.com/office/drawing/2014/main" id="{5CF0160A-D83C-408F-BA9A-A4D2CD46B543}"/>
              </a:ext>
            </a:extLst>
          </p:cNvPr>
          <p:cNvSpPr txBox="1"/>
          <p:nvPr/>
        </p:nvSpPr>
        <p:spPr>
          <a:xfrm>
            <a:off x="337649" y="3521125"/>
            <a:ext cx="2880320" cy="3139321"/>
          </a:xfrm>
          <a:prstGeom prst="rect">
            <a:avLst/>
          </a:prstGeom>
          <a:noFill/>
          <a:ln>
            <a:solidFill>
              <a:schemeClr val="accent1">
                <a:lumMod val="60000"/>
                <a:lumOff val="40000"/>
              </a:schemeClr>
            </a:solidFill>
          </a:ln>
          <a:effectLst>
            <a:glow rad="139700">
              <a:schemeClr val="accent1">
                <a:satMod val="175000"/>
                <a:alpha val="40000"/>
              </a:schemeClr>
            </a:glow>
          </a:effectLst>
        </p:spPr>
        <p:txBody>
          <a:bodyPr wrap="square" rtlCol="0">
            <a:spAutoFit/>
          </a:bodyPr>
          <a:lstStyle/>
          <a:p>
            <a:pPr algn="just"/>
            <a:r>
              <a:rPr lang="es-EC" dirty="0"/>
              <a:t>Las actividades de microfinanzas deben ser parte de las estrategias de gobierno para procurar reducir los niveles de pobreza en el país y generar nuevas fuentes de empleo, lo cual ayudará a alcanzar crecimiento socioeconómico.</a:t>
            </a:r>
            <a:endParaRPr lang="es-419" dirty="0"/>
          </a:p>
        </p:txBody>
      </p:sp>
      <p:sp>
        <p:nvSpPr>
          <p:cNvPr id="45" name="Rectángulo 44">
            <a:extLst>
              <a:ext uri="{FF2B5EF4-FFF2-40B4-BE49-F238E27FC236}">
                <a16:creationId xmlns:a16="http://schemas.microsoft.com/office/drawing/2014/main" id="{1565EC65-92DA-4C59-A00F-95200898658D}"/>
              </a:ext>
            </a:extLst>
          </p:cNvPr>
          <p:cNvSpPr/>
          <p:nvPr/>
        </p:nvSpPr>
        <p:spPr>
          <a:xfrm>
            <a:off x="3544629" y="3523498"/>
            <a:ext cx="2851171" cy="2308324"/>
          </a:xfrm>
          <a:prstGeom prst="rect">
            <a:avLst/>
          </a:prstGeom>
          <a:ln>
            <a:solidFill>
              <a:schemeClr val="accent2"/>
            </a:solidFill>
          </a:ln>
          <a:effectLst>
            <a:glow rad="139700">
              <a:schemeClr val="accent2">
                <a:satMod val="175000"/>
                <a:alpha val="40000"/>
              </a:schemeClr>
            </a:glow>
          </a:effectLst>
        </p:spPr>
        <p:txBody>
          <a:bodyPr wrap="square">
            <a:spAutoFit/>
          </a:bodyPr>
          <a:lstStyle/>
          <a:p>
            <a:pPr algn="just"/>
            <a:r>
              <a:rPr lang="es-EC" dirty="0">
                <a:latin typeface="Times New Roman" panose="02020603050405020304" pitchFamily="18" charset="0"/>
                <a:ea typeface="Calibri" panose="020F0502020204030204" pitchFamily="34" charset="0"/>
              </a:rPr>
              <a:t>Las instituciones microfinancieras deben realizar un estudio efectivo a las personas en el momento en el cual solicitan un microcrédito, y un estudio posterior a la entrega del dinero</a:t>
            </a:r>
            <a:endParaRPr lang="es-419" dirty="0"/>
          </a:p>
        </p:txBody>
      </p:sp>
      <p:sp>
        <p:nvSpPr>
          <p:cNvPr id="46" name="Rectángulo 45">
            <a:extLst>
              <a:ext uri="{FF2B5EF4-FFF2-40B4-BE49-F238E27FC236}">
                <a16:creationId xmlns:a16="http://schemas.microsoft.com/office/drawing/2014/main" id="{4E2B2828-F35B-40EC-BF6A-EF78CBE83F4E}"/>
              </a:ext>
            </a:extLst>
          </p:cNvPr>
          <p:cNvSpPr/>
          <p:nvPr/>
        </p:nvSpPr>
        <p:spPr>
          <a:xfrm>
            <a:off x="6600342" y="3522868"/>
            <a:ext cx="2669087" cy="2862322"/>
          </a:xfrm>
          <a:prstGeom prst="rect">
            <a:avLst/>
          </a:prstGeom>
          <a:ln>
            <a:solidFill>
              <a:schemeClr val="accent4"/>
            </a:solidFill>
          </a:ln>
          <a:effectLst>
            <a:glow rad="139700">
              <a:schemeClr val="accent4">
                <a:satMod val="175000"/>
                <a:alpha val="40000"/>
              </a:schemeClr>
            </a:glow>
          </a:effectLst>
        </p:spPr>
        <p:txBody>
          <a:bodyPr wrap="square">
            <a:spAutoFit/>
          </a:bodyPr>
          <a:lstStyle/>
          <a:p>
            <a:pPr algn="just"/>
            <a:r>
              <a:rPr lang="es-EC" dirty="0">
                <a:latin typeface="Times New Roman" panose="02020603050405020304" pitchFamily="18" charset="0"/>
                <a:ea typeface="Calibri" panose="020F0502020204030204" pitchFamily="34" charset="0"/>
              </a:rPr>
              <a:t>Con respecto al producto de microcrédito, las instituciones microfinancieras deben tratar de incrementar nuevos productos, ya que las poblaciones de menores condiciones económicas no obtienen financiamiento </a:t>
            </a:r>
            <a:endParaRPr lang="es-419" dirty="0"/>
          </a:p>
        </p:txBody>
      </p:sp>
      <p:sp>
        <p:nvSpPr>
          <p:cNvPr id="47" name="Rectángulo 46">
            <a:extLst>
              <a:ext uri="{FF2B5EF4-FFF2-40B4-BE49-F238E27FC236}">
                <a16:creationId xmlns:a16="http://schemas.microsoft.com/office/drawing/2014/main" id="{320065BB-8A30-479C-A668-8223762DC328}"/>
              </a:ext>
            </a:extLst>
          </p:cNvPr>
          <p:cNvSpPr/>
          <p:nvPr/>
        </p:nvSpPr>
        <p:spPr>
          <a:xfrm>
            <a:off x="9473971" y="3522868"/>
            <a:ext cx="2696589" cy="2862322"/>
          </a:xfrm>
          <a:prstGeom prst="rect">
            <a:avLst/>
          </a:prstGeom>
          <a:ln>
            <a:solidFill>
              <a:schemeClr val="accent6"/>
            </a:solidFill>
          </a:ln>
          <a:effectLst>
            <a:glow rad="139700">
              <a:schemeClr val="accent6">
                <a:satMod val="175000"/>
                <a:alpha val="40000"/>
              </a:schemeClr>
            </a:glow>
          </a:effectLst>
        </p:spPr>
        <p:txBody>
          <a:bodyPr wrap="square">
            <a:spAutoFit/>
          </a:bodyPr>
          <a:lstStyle/>
          <a:p>
            <a:pPr lvl="0" algn="just">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Las instituciones microfinancieras deben tener claro que el microcrédito es una herramienta importante en la lucha contra la pobreza y no una forma de enriquecimiento a partir de los escasos ingresos de familias pobres.</a:t>
            </a:r>
            <a:endParaRPr lang="es-419"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2" name="CuadroTexto 51">
            <a:extLst>
              <a:ext uri="{FF2B5EF4-FFF2-40B4-BE49-F238E27FC236}">
                <a16:creationId xmlns:a16="http://schemas.microsoft.com/office/drawing/2014/main" id="{3F4066C0-7C0E-4815-A943-1BAC92F8D41C}"/>
              </a:ext>
            </a:extLst>
          </p:cNvPr>
          <p:cNvSpPr txBox="1"/>
          <p:nvPr/>
        </p:nvSpPr>
        <p:spPr>
          <a:xfrm>
            <a:off x="800095" y="176691"/>
            <a:ext cx="108012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419" sz="2400" b="0" i="0" u="none" strike="noStrike" kern="1200" cap="none" spc="0" normalizeH="0" baseline="0" noProof="0" dirty="0">
                <a:ln>
                  <a:noFill/>
                </a:ln>
                <a:solidFill>
                  <a:prstClr val="black"/>
                </a:solidFill>
                <a:effectLst/>
                <a:uLnTx/>
                <a:uFillTx/>
                <a:latin typeface="Broadway"/>
                <a:ea typeface="+mn-ea"/>
                <a:cs typeface="+mn-cs"/>
              </a:rPr>
              <a:t>RECOMENDACIONES</a:t>
            </a:r>
          </a:p>
        </p:txBody>
      </p:sp>
    </p:spTree>
    <p:extLst>
      <p:ext uri="{BB962C8B-B14F-4D97-AF65-F5344CB8AC3E}">
        <p14:creationId xmlns:p14="http://schemas.microsoft.com/office/powerpoint/2010/main" val="22769097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300"/>
                            </p:stCondLst>
                            <p:childTnLst>
                              <p:par>
                                <p:cTn id="8" presetID="1" presetClass="entr" presetSubtype="0" fill="hold" grpId="0" nodeType="afterEffect">
                                  <p:stCondLst>
                                    <p:cond delay="300"/>
                                  </p:stCondLst>
                                  <p:childTnLst>
                                    <p:set>
                                      <p:cBhvr>
                                        <p:cTn id="9" dur="1" fill="hold">
                                          <p:stCondLst>
                                            <p:cond delay="0"/>
                                          </p:stCondLst>
                                        </p:cTn>
                                        <p:tgtEl>
                                          <p:spTgt spid="25"/>
                                        </p:tgtEl>
                                        <p:attrNameLst>
                                          <p:attrName>style.visibility</p:attrName>
                                        </p:attrNameLst>
                                      </p:cBhvr>
                                      <p:to>
                                        <p:strVal val="visible"/>
                                      </p:to>
                                    </p:set>
                                  </p:childTnLst>
                                </p:cTn>
                              </p:par>
                            </p:childTnLst>
                          </p:cTn>
                        </p:par>
                        <p:par>
                          <p:cTn id="10" fill="hold">
                            <p:stCondLst>
                              <p:cond delay="600"/>
                            </p:stCondLst>
                            <p:childTnLst>
                              <p:par>
                                <p:cTn id="11" presetID="1" presetClass="entr" presetSubtype="0" fill="hold" nodeType="afterEffect">
                                  <p:stCondLst>
                                    <p:cond delay="300"/>
                                  </p:stCondLst>
                                  <p:childTnLst>
                                    <p:set>
                                      <p:cBhvr>
                                        <p:cTn id="12" dur="1" fill="hold">
                                          <p:stCondLst>
                                            <p:cond delay="0"/>
                                          </p:stCondLst>
                                        </p:cTn>
                                        <p:tgtEl>
                                          <p:spTgt spid="35"/>
                                        </p:tgtEl>
                                        <p:attrNameLst>
                                          <p:attrName>style.visibility</p:attrName>
                                        </p:attrNameLst>
                                      </p:cBhvr>
                                      <p:to>
                                        <p:strVal val="visible"/>
                                      </p:to>
                                    </p:set>
                                  </p:childTnLst>
                                </p:cTn>
                              </p:par>
                            </p:childTnLst>
                          </p:cTn>
                        </p:par>
                        <p:par>
                          <p:cTn id="13" fill="hold">
                            <p:stCondLst>
                              <p:cond delay="900"/>
                            </p:stCondLst>
                            <p:childTnLst>
                              <p:par>
                                <p:cTn id="14" presetID="1" presetClass="entr" presetSubtype="0" fill="hold" grpId="0" nodeType="afterEffect">
                                  <p:stCondLst>
                                    <p:cond delay="300"/>
                                  </p:stCondLst>
                                  <p:childTnLst>
                                    <p:set>
                                      <p:cBhvr>
                                        <p:cTn id="15" dur="1" fill="hold">
                                          <p:stCondLst>
                                            <p:cond delay="0"/>
                                          </p:stCondLst>
                                        </p:cTn>
                                        <p:tgtEl>
                                          <p:spTgt spid="28"/>
                                        </p:tgtEl>
                                        <p:attrNameLst>
                                          <p:attrName>style.visibility</p:attrName>
                                        </p:attrNameLst>
                                      </p:cBhvr>
                                      <p:to>
                                        <p:strVal val="visible"/>
                                      </p:to>
                                    </p:set>
                                  </p:childTnLst>
                                </p:cTn>
                              </p:par>
                            </p:childTnLst>
                          </p:cTn>
                        </p:par>
                        <p:par>
                          <p:cTn id="16" fill="hold">
                            <p:stCondLst>
                              <p:cond delay="1200"/>
                            </p:stCondLst>
                            <p:childTnLst>
                              <p:par>
                                <p:cTn id="17" presetID="1" presetClass="entr" presetSubtype="0" fill="hold" nodeType="afterEffect">
                                  <p:stCondLst>
                                    <p:cond delay="300"/>
                                  </p:stCondLst>
                                  <p:childTnLst>
                                    <p:set>
                                      <p:cBhvr>
                                        <p:cTn id="18" dur="1" fill="hold">
                                          <p:stCondLst>
                                            <p:cond delay="0"/>
                                          </p:stCondLst>
                                        </p:cTn>
                                        <p:tgtEl>
                                          <p:spTgt spid="37"/>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grpId="0" nodeType="afterEffect">
                                  <p:stCondLst>
                                    <p:cond delay="300"/>
                                  </p:stCondLst>
                                  <p:childTnLst>
                                    <p:set>
                                      <p:cBhvr>
                                        <p:cTn id="21" dur="1" fill="hold">
                                          <p:stCondLst>
                                            <p:cond delay="0"/>
                                          </p:stCondLst>
                                        </p:cTn>
                                        <p:tgtEl>
                                          <p:spTgt spid="30"/>
                                        </p:tgtEl>
                                        <p:attrNameLst>
                                          <p:attrName>style.visibility</p:attrName>
                                        </p:attrNameLst>
                                      </p:cBhvr>
                                      <p:to>
                                        <p:strVal val="visible"/>
                                      </p:to>
                                    </p:set>
                                  </p:childTnLst>
                                </p:cTn>
                              </p:par>
                            </p:childTnLst>
                          </p:cTn>
                        </p:par>
                        <p:par>
                          <p:cTn id="22" fill="hold">
                            <p:stCondLst>
                              <p:cond delay="1800"/>
                            </p:stCondLst>
                            <p:childTnLst>
                              <p:par>
                                <p:cTn id="23" presetID="1" presetClass="entr" presetSubtype="0" fill="hold" nodeType="afterEffect">
                                  <p:stCondLst>
                                    <p:cond delay="300"/>
                                  </p:stCondLst>
                                  <p:childTnLst>
                                    <p:set>
                                      <p:cBhvr>
                                        <p:cTn id="24" dur="1" fill="hold">
                                          <p:stCondLst>
                                            <p:cond delay="0"/>
                                          </p:stCondLst>
                                        </p:cTn>
                                        <p:tgtEl>
                                          <p:spTgt spid="40"/>
                                        </p:tgtEl>
                                        <p:attrNameLst>
                                          <p:attrName>style.visibility</p:attrName>
                                        </p:attrNameLst>
                                      </p:cBhvr>
                                      <p:to>
                                        <p:strVal val="visible"/>
                                      </p:to>
                                    </p:set>
                                  </p:childTnLst>
                                </p:cTn>
                              </p:par>
                            </p:childTnLst>
                          </p:cTn>
                        </p:par>
                        <p:par>
                          <p:cTn id="25" fill="hold">
                            <p:stCondLst>
                              <p:cond delay="2100"/>
                            </p:stCondLst>
                            <p:childTnLst>
                              <p:par>
                                <p:cTn id="26" presetID="1" presetClass="entr" presetSubtype="0" fill="hold" grpId="0" nodeType="afterEffect">
                                  <p:stCondLst>
                                    <p:cond delay="300"/>
                                  </p:stCondLst>
                                  <p:childTnLst>
                                    <p:set>
                                      <p:cBhvr>
                                        <p:cTn id="27" dur="1" fill="hold">
                                          <p:stCondLst>
                                            <p:cond delay="0"/>
                                          </p:stCondLst>
                                        </p:cTn>
                                        <p:tgtEl>
                                          <p:spTgt spid="32"/>
                                        </p:tgtEl>
                                        <p:attrNameLst>
                                          <p:attrName>style.visibility</p:attrName>
                                        </p:attrNameLst>
                                      </p:cBhvr>
                                      <p:to>
                                        <p:strVal val="visible"/>
                                      </p:to>
                                    </p:set>
                                  </p:childTnLst>
                                </p:cTn>
                              </p:par>
                            </p:childTnLst>
                          </p:cTn>
                        </p:par>
                        <p:par>
                          <p:cTn id="28" fill="hold">
                            <p:stCondLst>
                              <p:cond delay="2400"/>
                            </p:stCondLst>
                            <p:childTnLst>
                              <p:par>
                                <p:cTn id="29" presetID="1" presetClass="entr" presetSubtype="0" fill="hold" nodeType="afterEffect">
                                  <p:stCondLst>
                                    <p:cond delay="300"/>
                                  </p:stCondLst>
                                  <p:childTnLst>
                                    <p:set>
                                      <p:cBhvr>
                                        <p:cTn id="30" dur="1" fill="hold">
                                          <p:stCondLst>
                                            <p:cond delay="0"/>
                                          </p:stCondLst>
                                        </p:cTn>
                                        <p:tgtEl>
                                          <p:spTgt spid="42"/>
                                        </p:tgtEl>
                                        <p:attrNameLst>
                                          <p:attrName>style.visibility</p:attrName>
                                        </p:attrNameLst>
                                      </p:cBhvr>
                                      <p:to>
                                        <p:strVal val="visible"/>
                                      </p:to>
                                    </p:set>
                                  </p:childTnLst>
                                </p:cTn>
                              </p:par>
                            </p:childTnLst>
                          </p:cTn>
                        </p:par>
                        <p:par>
                          <p:cTn id="31" fill="hold">
                            <p:stCondLst>
                              <p:cond delay="2700"/>
                            </p:stCondLst>
                            <p:childTnLst>
                              <p:par>
                                <p:cTn id="32" presetID="1" presetClass="entr" presetSubtype="0" fill="hold" nodeType="afterEffect">
                                  <p:stCondLst>
                                    <p:cond delay="300"/>
                                  </p:stCondLst>
                                  <p:childTnLst>
                                    <p:set>
                                      <p:cBhvr>
                                        <p:cTn id="33" dur="1" fill="hold">
                                          <p:stCondLst>
                                            <p:cond delay="0"/>
                                          </p:stCondLst>
                                        </p:cTn>
                                        <p:tgtEl>
                                          <p:spTgt spid="10"/>
                                        </p:tgtEl>
                                        <p:attrNameLst>
                                          <p:attrName>style.visibility</p:attrName>
                                        </p:attrNameLst>
                                      </p:cBhvr>
                                      <p:to>
                                        <p:strVal val="visible"/>
                                      </p:to>
                                    </p:set>
                                  </p:childTnLst>
                                </p:cTn>
                              </p:par>
                            </p:childTnLst>
                          </p:cTn>
                        </p:par>
                        <p:par>
                          <p:cTn id="34" fill="hold">
                            <p:stCondLst>
                              <p:cond delay="3000"/>
                            </p:stCondLst>
                            <p:childTnLst>
                              <p:par>
                                <p:cTn id="35" presetID="21" presetClass="entr" presetSubtype="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heel(1)">
                                      <p:cBhvr>
                                        <p:cTn id="37" dur="500"/>
                                        <p:tgtEl>
                                          <p:spTgt spid="2"/>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anim calcmode="lin" valueType="num">
                                      <p:cBhvr>
                                        <p:cTn id="42" dur="500" fill="hold"/>
                                        <p:tgtEl>
                                          <p:spTgt spid="24"/>
                                        </p:tgtEl>
                                        <p:attrNameLst>
                                          <p:attrName>ppt_x</p:attrName>
                                        </p:attrNameLst>
                                      </p:cBhvr>
                                      <p:tavLst>
                                        <p:tav tm="0">
                                          <p:val>
                                            <p:strVal val="#ppt_x"/>
                                          </p:val>
                                        </p:tav>
                                        <p:tav tm="100000">
                                          <p:val>
                                            <p:strVal val="#ppt_x"/>
                                          </p:val>
                                        </p:tav>
                                      </p:tavLst>
                                    </p:anim>
                                    <p:anim calcmode="lin" valueType="num">
                                      <p:cBhvr>
                                        <p:cTn id="43" dur="500" fill="hold"/>
                                        <p:tgtEl>
                                          <p:spTgt spid="2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anim calcmode="lin" valueType="num">
                                      <p:cBhvr>
                                        <p:cTn id="47" dur="500" fill="hold"/>
                                        <p:tgtEl>
                                          <p:spTgt spid="44"/>
                                        </p:tgtEl>
                                        <p:attrNameLst>
                                          <p:attrName>ppt_x</p:attrName>
                                        </p:attrNameLst>
                                      </p:cBhvr>
                                      <p:tavLst>
                                        <p:tav tm="0">
                                          <p:val>
                                            <p:strVal val="#ppt_x"/>
                                          </p:val>
                                        </p:tav>
                                        <p:tav tm="100000">
                                          <p:val>
                                            <p:strVal val="#ppt_x"/>
                                          </p:val>
                                        </p:tav>
                                      </p:tavLst>
                                    </p:anim>
                                    <p:anim calcmode="lin" valueType="num">
                                      <p:cBhvr>
                                        <p:cTn id="48" dur="500" fill="hold"/>
                                        <p:tgtEl>
                                          <p:spTgt spid="44"/>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1" presetClass="entr" presetSubtype="0" fill="hold" nodeType="afterEffect">
                                  <p:stCondLst>
                                    <p:cond delay="300"/>
                                  </p:stCondLst>
                                  <p:childTnLst>
                                    <p:set>
                                      <p:cBhvr>
                                        <p:cTn id="51" dur="1" fill="hold">
                                          <p:stCondLst>
                                            <p:cond delay="0"/>
                                          </p:stCondLst>
                                        </p:cTn>
                                        <p:tgtEl>
                                          <p:spTgt spid="20"/>
                                        </p:tgtEl>
                                        <p:attrNameLst>
                                          <p:attrName>style.visibility</p:attrName>
                                        </p:attrNameLst>
                                      </p:cBhvr>
                                      <p:to>
                                        <p:strVal val="visible"/>
                                      </p:to>
                                    </p:set>
                                  </p:childTnLst>
                                </p:cTn>
                              </p:par>
                            </p:childTnLst>
                          </p:cTn>
                        </p:par>
                        <p:par>
                          <p:cTn id="52" fill="hold">
                            <p:stCondLst>
                              <p:cond delay="4300"/>
                            </p:stCondLst>
                            <p:childTnLst>
                              <p:par>
                                <p:cTn id="53" presetID="21" presetClass="entr" presetSubtype="1"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heel(1)">
                                      <p:cBhvr>
                                        <p:cTn id="55" dur="500"/>
                                        <p:tgtEl>
                                          <p:spTgt spid="15"/>
                                        </p:tgtEl>
                                      </p:cBhvr>
                                    </p:animEffect>
                                  </p:childTnLst>
                                </p:cTn>
                              </p:par>
                            </p:childTnLst>
                          </p:cTn>
                        </p:par>
                        <p:par>
                          <p:cTn id="56" fill="hold">
                            <p:stCondLst>
                              <p:cond delay="4800"/>
                            </p:stCondLst>
                            <p:childTnLst>
                              <p:par>
                                <p:cTn id="57" presetID="42"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anim calcmode="lin" valueType="num">
                                      <p:cBhvr>
                                        <p:cTn id="60" dur="500" fill="hold"/>
                                        <p:tgtEl>
                                          <p:spTgt spid="27"/>
                                        </p:tgtEl>
                                        <p:attrNameLst>
                                          <p:attrName>ppt_x</p:attrName>
                                        </p:attrNameLst>
                                      </p:cBhvr>
                                      <p:tavLst>
                                        <p:tav tm="0">
                                          <p:val>
                                            <p:strVal val="#ppt_x"/>
                                          </p:val>
                                        </p:tav>
                                        <p:tav tm="100000">
                                          <p:val>
                                            <p:strVal val="#ppt_x"/>
                                          </p:val>
                                        </p:tav>
                                      </p:tavLst>
                                    </p:anim>
                                    <p:anim calcmode="lin" valueType="num">
                                      <p:cBhvr>
                                        <p:cTn id="61" dur="500" fill="hold"/>
                                        <p:tgtEl>
                                          <p:spTgt spid="27"/>
                                        </p:tgtEl>
                                        <p:attrNameLst>
                                          <p:attrName>ppt_y</p:attrName>
                                        </p:attrNameLst>
                                      </p:cBhvr>
                                      <p:tavLst>
                                        <p:tav tm="0">
                                          <p:val>
                                            <p:strVal val="#ppt_y+.1"/>
                                          </p:val>
                                        </p:tav>
                                        <p:tav tm="100000">
                                          <p:val>
                                            <p:strVal val="#ppt_y"/>
                                          </p:val>
                                        </p:tav>
                                      </p:tavLst>
                                    </p:anim>
                                  </p:childTnLst>
                                </p:cTn>
                              </p:par>
                            </p:childTnLst>
                          </p:cTn>
                        </p:par>
                        <p:par>
                          <p:cTn id="62" fill="hold">
                            <p:stCondLst>
                              <p:cond delay="53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strVal val="#ppt_x"/>
                                          </p:val>
                                        </p:tav>
                                        <p:tav tm="100000">
                                          <p:val>
                                            <p:strVal val="#ppt_x"/>
                                          </p:val>
                                        </p:tav>
                                      </p:tavLst>
                                    </p:anim>
                                    <p:anim calcmode="lin" valueType="num">
                                      <p:cBhvr>
                                        <p:cTn id="67" dur="500" fill="hold"/>
                                        <p:tgtEl>
                                          <p:spTgt spid="45"/>
                                        </p:tgtEl>
                                        <p:attrNameLst>
                                          <p:attrName>ppt_y</p:attrName>
                                        </p:attrNameLst>
                                      </p:cBhvr>
                                      <p:tavLst>
                                        <p:tav tm="0">
                                          <p:val>
                                            <p:strVal val="#ppt_y+.1"/>
                                          </p:val>
                                        </p:tav>
                                        <p:tav tm="100000">
                                          <p:val>
                                            <p:strVal val="#ppt_y"/>
                                          </p:val>
                                        </p:tav>
                                      </p:tavLst>
                                    </p:anim>
                                  </p:childTnLst>
                                </p:cTn>
                              </p:par>
                            </p:childTnLst>
                          </p:cTn>
                        </p:par>
                        <p:par>
                          <p:cTn id="68" fill="hold">
                            <p:stCondLst>
                              <p:cond delay="5800"/>
                            </p:stCondLst>
                            <p:childTnLst>
                              <p:par>
                                <p:cTn id="69" presetID="1" presetClass="entr" presetSubtype="0" fill="hold" nodeType="afterEffect">
                                  <p:stCondLst>
                                    <p:cond delay="300"/>
                                  </p:stCondLst>
                                  <p:childTnLst>
                                    <p:set>
                                      <p:cBhvr>
                                        <p:cTn id="70" dur="1" fill="hold">
                                          <p:stCondLst>
                                            <p:cond delay="0"/>
                                          </p:stCondLst>
                                        </p:cTn>
                                        <p:tgtEl>
                                          <p:spTgt spid="19"/>
                                        </p:tgtEl>
                                        <p:attrNameLst>
                                          <p:attrName>style.visibility</p:attrName>
                                        </p:attrNameLst>
                                      </p:cBhvr>
                                      <p:to>
                                        <p:strVal val="visible"/>
                                      </p:to>
                                    </p:set>
                                  </p:childTnLst>
                                </p:cTn>
                              </p:par>
                            </p:childTnLst>
                          </p:cTn>
                        </p:par>
                        <p:par>
                          <p:cTn id="71" fill="hold">
                            <p:stCondLst>
                              <p:cond delay="6100"/>
                            </p:stCondLst>
                            <p:childTnLst>
                              <p:par>
                                <p:cTn id="72" presetID="21" presetClass="entr" presetSubtype="1"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heel(1)">
                                      <p:cBhvr>
                                        <p:cTn id="74" dur="500"/>
                                        <p:tgtEl>
                                          <p:spTgt spid="16"/>
                                        </p:tgtEl>
                                      </p:cBhvr>
                                    </p:animEffect>
                                  </p:childTnLst>
                                </p:cTn>
                              </p:par>
                            </p:childTnLst>
                          </p:cTn>
                        </p:par>
                        <p:par>
                          <p:cTn id="75" fill="hold">
                            <p:stCondLst>
                              <p:cond delay="6600"/>
                            </p:stCondLst>
                            <p:childTnLst>
                              <p:par>
                                <p:cTn id="76" presetID="42" presetClass="entr" presetSubtype="0" fill="hold" grpId="0" nodeType="after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anim calcmode="lin" valueType="num">
                                      <p:cBhvr>
                                        <p:cTn id="79" dur="500" fill="hold"/>
                                        <p:tgtEl>
                                          <p:spTgt spid="29"/>
                                        </p:tgtEl>
                                        <p:attrNameLst>
                                          <p:attrName>ppt_x</p:attrName>
                                        </p:attrNameLst>
                                      </p:cBhvr>
                                      <p:tavLst>
                                        <p:tav tm="0">
                                          <p:val>
                                            <p:strVal val="#ppt_x"/>
                                          </p:val>
                                        </p:tav>
                                        <p:tav tm="100000">
                                          <p:val>
                                            <p:strVal val="#ppt_x"/>
                                          </p:val>
                                        </p:tav>
                                      </p:tavLst>
                                    </p:anim>
                                    <p:anim calcmode="lin" valueType="num">
                                      <p:cBhvr>
                                        <p:cTn id="80" dur="500" fill="hold"/>
                                        <p:tgtEl>
                                          <p:spTgt spid="29"/>
                                        </p:tgtEl>
                                        <p:attrNameLst>
                                          <p:attrName>ppt_y</p:attrName>
                                        </p:attrNameLst>
                                      </p:cBhvr>
                                      <p:tavLst>
                                        <p:tav tm="0">
                                          <p:val>
                                            <p:strVal val="#ppt_y+.1"/>
                                          </p:val>
                                        </p:tav>
                                        <p:tav tm="100000">
                                          <p:val>
                                            <p:strVal val="#ppt_y"/>
                                          </p:val>
                                        </p:tav>
                                      </p:tavLst>
                                    </p:anim>
                                  </p:childTnLst>
                                </p:cTn>
                              </p:par>
                            </p:childTnLst>
                          </p:cTn>
                        </p:par>
                        <p:par>
                          <p:cTn id="81" fill="hold">
                            <p:stCondLst>
                              <p:cond delay="71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strVal val="#ppt_x"/>
                                          </p:val>
                                        </p:tav>
                                        <p:tav tm="100000">
                                          <p:val>
                                            <p:strVal val="#ppt_x"/>
                                          </p:val>
                                        </p:tav>
                                      </p:tavLst>
                                    </p:anim>
                                    <p:anim calcmode="lin" valueType="num">
                                      <p:cBhvr>
                                        <p:cTn id="86" dur="5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7600"/>
                            </p:stCondLst>
                            <p:childTnLst>
                              <p:par>
                                <p:cTn id="88" presetID="1" presetClass="entr" presetSubtype="0" fill="hold" nodeType="afterEffect">
                                  <p:stCondLst>
                                    <p:cond delay="300"/>
                                  </p:stCondLst>
                                  <p:childTnLst>
                                    <p:set>
                                      <p:cBhvr>
                                        <p:cTn id="89" dur="1" fill="hold">
                                          <p:stCondLst>
                                            <p:cond delay="0"/>
                                          </p:stCondLst>
                                        </p:cTn>
                                        <p:tgtEl>
                                          <p:spTgt spid="18"/>
                                        </p:tgtEl>
                                        <p:attrNameLst>
                                          <p:attrName>style.visibility</p:attrName>
                                        </p:attrNameLst>
                                      </p:cBhvr>
                                      <p:to>
                                        <p:strVal val="visible"/>
                                      </p:to>
                                    </p:set>
                                  </p:childTnLst>
                                </p:cTn>
                              </p:par>
                            </p:childTnLst>
                          </p:cTn>
                        </p:par>
                        <p:par>
                          <p:cTn id="90" fill="hold">
                            <p:stCondLst>
                              <p:cond delay="7900"/>
                            </p:stCondLst>
                            <p:childTnLst>
                              <p:par>
                                <p:cTn id="91" presetID="21" presetClass="entr" presetSubtype="1" fill="hold" grpId="0" nodeType="after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wheel(1)">
                                      <p:cBhvr>
                                        <p:cTn id="93" dur="500"/>
                                        <p:tgtEl>
                                          <p:spTgt spid="17"/>
                                        </p:tgtEl>
                                      </p:cBhvr>
                                    </p:animEffect>
                                  </p:childTnLst>
                                </p:cTn>
                              </p:par>
                            </p:childTnLst>
                          </p:cTn>
                        </p:par>
                        <p:par>
                          <p:cTn id="94" fill="hold">
                            <p:stCondLst>
                              <p:cond delay="8400"/>
                            </p:stCondLst>
                            <p:childTnLst>
                              <p:par>
                                <p:cTn id="95" presetID="42" presetClass="entr" presetSubtype="0"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500"/>
                                        <p:tgtEl>
                                          <p:spTgt spid="31"/>
                                        </p:tgtEl>
                                      </p:cBhvr>
                                    </p:animEffect>
                                    <p:anim calcmode="lin" valueType="num">
                                      <p:cBhvr>
                                        <p:cTn id="98" dur="500" fill="hold"/>
                                        <p:tgtEl>
                                          <p:spTgt spid="31"/>
                                        </p:tgtEl>
                                        <p:attrNameLst>
                                          <p:attrName>ppt_x</p:attrName>
                                        </p:attrNameLst>
                                      </p:cBhvr>
                                      <p:tavLst>
                                        <p:tav tm="0">
                                          <p:val>
                                            <p:strVal val="#ppt_x"/>
                                          </p:val>
                                        </p:tav>
                                        <p:tav tm="100000">
                                          <p:val>
                                            <p:strVal val="#ppt_x"/>
                                          </p:val>
                                        </p:tav>
                                      </p:tavLst>
                                    </p:anim>
                                    <p:anim calcmode="lin" valueType="num">
                                      <p:cBhvr>
                                        <p:cTn id="99" dur="500" fill="hold"/>
                                        <p:tgtEl>
                                          <p:spTgt spid="31"/>
                                        </p:tgtEl>
                                        <p:attrNameLst>
                                          <p:attrName>ppt_y</p:attrName>
                                        </p:attrNameLst>
                                      </p:cBhvr>
                                      <p:tavLst>
                                        <p:tav tm="0">
                                          <p:val>
                                            <p:strVal val="#ppt_y+.1"/>
                                          </p:val>
                                        </p:tav>
                                        <p:tav tm="100000">
                                          <p:val>
                                            <p:strVal val="#ppt_y"/>
                                          </p:val>
                                        </p:tav>
                                      </p:tavLst>
                                    </p:anim>
                                  </p:childTnLst>
                                </p:cTn>
                              </p:par>
                            </p:childTnLst>
                          </p:cTn>
                        </p:par>
                        <p:par>
                          <p:cTn id="100" fill="hold">
                            <p:stCondLst>
                              <p:cond delay="8900"/>
                            </p:stCondLst>
                            <p:childTnLst>
                              <p:par>
                                <p:cTn id="101" presetID="42" presetClass="entr" presetSubtype="0" fill="hold" grpId="0" nodeType="after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500"/>
                                        <p:tgtEl>
                                          <p:spTgt spid="47"/>
                                        </p:tgtEl>
                                      </p:cBhvr>
                                    </p:animEffect>
                                    <p:anim calcmode="lin" valueType="num">
                                      <p:cBhvr>
                                        <p:cTn id="104" dur="500" fill="hold"/>
                                        <p:tgtEl>
                                          <p:spTgt spid="47"/>
                                        </p:tgtEl>
                                        <p:attrNameLst>
                                          <p:attrName>ppt_x</p:attrName>
                                        </p:attrNameLst>
                                      </p:cBhvr>
                                      <p:tavLst>
                                        <p:tav tm="0">
                                          <p:val>
                                            <p:strVal val="#ppt_x"/>
                                          </p:val>
                                        </p:tav>
                                        <p:tav tm="100000">
                                          <p:val>
                                            <p:strVal val="#ppt_x"/>
                                          </p:val>
                                        </p:tav>
                                      </p:tavLst>
                                    </p:anim>
                                    <p:anim calcmode="lin" valueType="num">
                                      <p:cBhvr>
                                        <p:cTn id="105"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17" grpId="0" animBg="1"/>
      <p:bldP spid="24" grpId="0" animBg="1"/>
      <p:bldP spid="25" grpId="0" animBg="1"/>
      <p:bldP spid="27" grpId="0" animBg="1"/>
      <p:bldP spid="28" grpId="0" animBg="1"/>
      <p:bldP spid="29" grpId="0" animBg="1"/>
      <p:bldP spid="30" grpId="0" animBg="1"/>
      <p:bldP spid="31" grpId="0" animBg="1"/>
      <p:bldP spid="32" grpId="0" animBg="1"/>
      <p:bldP spid="44" grpId="0" animBg="1"/>
      <p:bldP spid="45" grpId="0" animBg="1"/>
      <p:bldP spid="46" grpId="0" animBg="1"/>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1030"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2639697" y="252232"/>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8" name="Elipse 7">
            <a:extLst>
              <a:ext uri="{FF2B5EF4-FFF2-40B4-BE49-F238E27FC236}">
                <a16:creationId xmlns:a16="http://schemas.microsoft.com/office/drawing/2014/main" id="{761076F2-D993-4BA7-B68C-93F1D7CE8099}"/>
              </a:ext>
            </a:extLst>
          </p:cNvPr>
          <p:cNvSpPr/>
          <p:nvPr/>
        </p:nvSpPr>
        <p:spPr>
          <a:xfrm>
            <a:off x="-210540" y="756288"/>
            <a:ext cx="4598291" cy="5092424"/>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Elipse 1">
            <a:extLst>
              <a:ext uri="{FF2B5EF4-FFF2-40B4-BE49-F238E27FC236}">
                <a16:creationId xmlns:a16="http://schemas.microsoft.com/office/drawing/2014/main" id="{58873CEF-8715-43B1-98F7-D89D18D71185}"/>
              </a:ext>
            </a:extLst>
          </p:cNvPr>
          <p:cNvSpPr/>
          <p:nvPr/>
        </p:nvSpPr>
        <p:spPr>
          <a:xfrm>
            <a:off x="-70466" y="1630576"/>
            <a:ext cx="3384376" cy="3456384"/>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CuadroTexto 8">
            <a:extLst>
              <a:ext uri="{FF2B5EF4-FFF2-40B4-BE49-F238E27FC236}">
                <a16:creationId xmlns:a16="http://schemas.microsoft.com/office/drawing/2014/main" id="{6D0602E0-C4BF-42B7-AD48-70FA8484EE64}"/>
              </a:ext>
            </a:extLst>
          </p:cNvPr>
          <p:cNvSpPr txBox="1"/>
          <p:nvPr/>
        </p:nvSpPr>
        <p:spPr>
          <a:xfrm>
            <a:off x="1666637" y="3249851"/>
            <a:ext cx="1296144" cy="923330"/>
          </a:xfrm>
          <a:prstGeom prst="rect">
            <a:avLst/>
          </a:prstGeom>
          <a:noFill/>
        </p:spPr>
        <p:txBody>
          <a:bodyPr wrap="square" rtlCol="0">
            <a:spAutoFit/>
          </a:bodyPr>
          <a:lstStyle/>
          <a:p>
            <a:r>
              <a:rPr lang="es-419" b="1" dirty="0"/>
              <a:t>Teorías de soporte</a:t>
            </a:r>
          </a:p>
        </p:txBody>
      </p:sp>
      <p:sp>
        <p:nvSpPr>
          <p:cNvPr id="6" name="Arco 5">
            <a:extLst>
              <a:ext uri="{FF2B5EF4-FFF2-40B4-BE49-F238E27FC236}">
                <a16:creationId xmlns:a16="http://schemas.microsoft.com/office/drawing/2014/main" id="{E58D6042-C385-4014-8216-4FF90ADE46AD}"/>
              </a:ext>
            </a:extLst>
          </p:cNvPr>
          <p:cNvSpPr/>
          <p:nvPr/>
        </p:nvSpPr>
        <p:spPr>
          <a:xfrm rot="21295730">
            <a:off x="263260" y="1258870"/>
            <a:ext cx="2892567" cy="1949603"/>
          </a:xfrm>
          <a:prstGeom prst="arc">
            <a:avLst>
              <a:gd name="adj1" fmla="val 15091503"/>
              <a:gd name="adj2" fmla="val 19876443"/>
            </a:avLst>
          </a:prstGeom>
          <a:ln>
            <a:headEnd type="oval" w="med" len="med"/>
            <a:tailEnd type="oval"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419"/>
          </a:p>
        </p:txBody>
      </p:sp>
      <p:sp>
        <p:nvSpPr>
          <p:cNvPr id="10" name="Medio marco 9">
            <a:extLst>
              <a:ext uri="{FF2B5EF4-FFF2-40B4-BE49-F238E27FC236}">
                <a16:creationId xmlns:a16="http://schemas.microsoft.com/office/drawing/2014/main" id="{F7B26D20-1523-4F74-91DA-CF3890484D75}"/>
              </a:ext>
            </a:extLst>
          </p:cNvPr>
          <p:cNvSpPr/>
          <p:nvPr/>
        </p:nvSpPr>
        <p:spPr>
          <a:xfrm rot="7991750">
            <a:off x="4306942" y="5452246"/>
            <a:ext cx="691729" cy="640904"/>
          </a:xfrm>
          <a:prstGeom prst="halfFrame">
            <a:avLst>
              <a:gd name="adj1" fmla="val 28033"/>
              <a:gd name="adj2" fmla="val 33333"/>
            </a:avLst>
          </a:prstGeom>
          <a:solidFill>
            <a:schemeClr val="accent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solidFill>
                <a:schemeClr val="tx1"/>
              </a:solidFill>
            </a:endParaRPr>
          </a:p>
        </p:txBody>
      </p:sp>
      <p:sp>
        <p:nvSpPr>
          <p:cNvPr id="16" name="Medio marco 15">
            <a:extLst>
              <a:ext uri="{FF2B5EF4-FFF2-40B4-BE49-F238E27FC236}">
                <a16:creationId xmlns:a16="http://schemas.microsoft.com/office/drawing/2014/main" id="{4F43CE2A-ED0E-4368-9AC8-57375806E9B2}"/>
              </a:ext>
            </a:extLst>
          </p:cNvPr>
          <p:cNvSpPr/>
          <p:nvPr/>
        </p:nvSpPr>
        <p:spPr>
          <a:xfrm rot="7991750">
            <a:off x="4408478" y="343574"/>
            <a:ext cx="691729" cy="640904"/>
          </a:xfrm>
          <a:prstGeom prst="halfFrame">
            <a:avLst>
              <a:gd name="adj1" fmla="val 28033"/>
              <a:gd name="adj2" fmla="val 33333"/>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solidFill>
                <a:schemeClr val="tx1"/>
              </a:solidFill>
            </a:endParaRPr>
          </a:p>
        </p:txBody>
      </p:sp>
      <p:sp>
        <p:nvSpPr>
          <p:cNvPr id="17" name="Medio marco 16">
            <a:extLst>
              <a:ext uri="{FF2B5EF4-FFF2-40B4-BE49-F238E27FC236}">
                <a16:creationId xmlns:a16="http://schemas.microsoft.com/office/drawing/2014/main" id="{58C9A53F-5639-4E55-A808-2955F3E0CD30}"/>
              </a:ext>
            </a:extLst>
          </p:cNvPr>
          <p:cNvSpPr/>
          <p:nvPr/>
        </p:nvSpPr>
        <p:spPr>
          <a:xfrm rot="7991750">
            <a:off x="4417003" y="3428399"/>
            <a:ext cx="691729" cy="640904"/>
          </a:xfrm>
          <a:prstGeom prst="halfFrame">
            <a:avLst>
              <a:gd name="adj1" fmla="val 28033"/>
              <a:gd name="adj2" fmla="val 33333"/>
            </a:avLst>
          </a:prstGeom>
          <a:solidFill>
            <a:schemeClr val="accent6"/>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solidFill>
                <a:schemeClr val="tx1"/>
              </a:solidFill>
            </a:endParaRPr>
          </a:p>
        </p:txBody>
      </p:sp>
      <p:sp>
        <p:nvSpPr>
          <p:cNvPr id="18" name="Medio marco 17">
            <a:extLst>
              <a:ext uri="{FF2B5EF4-FFF2-40B4-BE49-F238E27FC236}">
                <a16:creationId xmlns:a16="http://schemas.microsoft.com/office/drawing/2014/main" id="{327B7D4B-B710-47F2-A128-15FE19A843C0}"/>
              </a:ext>
            </a:extLst>
          </p:cNvPr>
          <p:cNvSpPr/>
          <p:nvPr/>
        </p:nvSpPr>
        <p:spPr>
          <a:xfrm rot="7991750">
            <a:off x="4397123" y="1532483"/>
            <a:ext cx="691729" cy="640904"/>
          </a:xfrm>
          <a:prstGeom prst="halfFrame">
            <a:avLst>
              <a:gd name="adj1" fmla="val 28033"/>
              <a:gd name="adj2" fmla="val 33333"/>
            </a:avLst>
          </a:prstGeom>
          <a:solidFill>
            <a:schemeClr val="accent4"/>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solidFill>
                <a:schemeClr val="tx1"/>
              </a:solidFill>
            </a:endParaRPr>
          </a:p>
        </p:txBody>
      </p:sp>
      <p:sp>
        <p:nvSpPr>
          <p:cNvPr id="13" name="CuadroTexto 12">
            <a:extLst>
              <a:ext uri="{FF2B5EF4-FFF2-40B4-BE49-F238E27FC236}">
                <a16:creationId xmlns:a16="http://schemas.microsoft.com/office/drawing/2014/main" id="{441BB2E8-CC92-4A85-8E33-8FC2E167DCDA}"/>
              </a:ext>
            </a:extLst>
          </p:cNvPr>
          <p:cNvSpPr txBox="1"/>
          <p:nvPr/>
        </p:nvSpPr>
        <p:spPr>
          <a:xfrm>
            <a:off x="5373874" y="90936"/>
            <a:ext cx="5679776" cy="1169551"/>
          </a:xfrm>
          <a:prstGeom prst="rect">
            <a:avLst/>
          </a:prstGeom>
          <a:solidFill>
            <a:schemeClr val="bg2"/>
          </a:solidFill>
          <a:ln w="28575">
            <a:solidFill>
              <a:schemeClr val="accent2"/>
            </a:solidFill>
          </a:ln>
        </p:spPr>
        <p:txBody>
          <a:bodyPr wrap="square" rtlCol="0">
            <a:spAutoFit/>
          </a:bodyPr>
          <a:lstStyle/>
          <a:p>
            <a:r>
              <a:rPr lang="es-419" sz="1600" b="1" dirty="0"/>
              <a:t>Teoría del Crédito</a:t>
            </a:r>
          </a:p>
          <a:p>
            <a:r>
              <a:rPr lang="es-419" dirty="0"/>
              <a:t>Según el autor Bondone, crédito es intercambio de bienes económicos presentes por bienes económicos futuros</a:t>
            </a:r>
            <a:r>
              <a:rPr lang="es-419" sz="1600" dirty="0"/>
              <a:t>.</a:t>
            </a:r>
          </a:p>
        </p:txBody>
      </p:sp>
      <p:sp>
        <p:nvSpPr>
          <p:cNvPr id="20" name="CuadroTexto 19">
            <a:extLst>
              <a:ext uri="{FF2B5EF4-FFF2-40B4-BE49-F238E27FC236}">
                <a16:creationId xmlns:a16="http://schemas.microsoft.com/office/drawing/2014/main" id="{52D8DF30-BCE3-4F53-A544-C406164D3400}"/>
              </a:ext>
            </a:extLst>
          </p:cNvPr>
          <p:cNvSpPr txBox="1"/>
          <p:nvPr/>
        </p:nvSpPr>
        <p:spPr>
          <a:xfrm>
            <a:off x="5364899" y="1397490"/>
            <a:ext cx="5716066" cy="1477328"/>
          </a:xfrm>
          <a:prstGeom prst="rect">
            <a:avLst/>
          </a:prstGeom>
          <a:solidFill>
            <a:schemeClr val="bg2"/>
          </a:solidFill>
          <a:ln w="28575">
            <a:solidFill>
              <a:schemeClr val="accent4"/>
            </a:solidFill>
          </a:ln>
        </p:spPr>
        <p:txBody>
          <a:bodyPr wrap="square" rtlCol="0">
            <a:spAutoFit/>
          </a:bodyPr>
          <a:lstStyle/>
          <a:p>
            <a:pPr algn="just"/>
            <a:r>
              <a:rPr lang="es-419" b="1" dirty="0"/>
              <a:t>Teoría económica de la economía solidaria</a:t>
            </a:r>
          </a:p>
          <a:p>
            <a:pPr algn="just"/>
            <a:r>
              <a:rPr lang="es-419" dirty="0"/>
              <a:t>Según el profesor Luis Razeto la economía solidaria busca el mejoramiento de la calidad de vida y se presenta como una actividad empresarial económica popular.</a:t>
            </a:r>
          </a:p>
        </p:txBody>
      </p:sp>
      <p:cxnSp>
        <p:nvCxnSpPr>
          <p:cNvPr id="19" name="Conector recto 18">
            <a:extLst>
              <a:ext uri="{FF2B5EF4-FFF2-40B4-BE49-F238E27FC236}">
                <a16:creationId xmlns:a16="http://schemas.microsoft.com/office/drawing/2014/main" id="{C2E567C8-4EC6-4857-9CDA-AD62B7F5398C}"/>
              </a:ext>
            </a:extLst>
          </p:cNvPr>
          <p:cNvCxnSpPr>
            <a:cxnSpLocks/>
          </p:cNvCxnSpPr>
          <p:nvPr/>
        </p:nvCxnSpPr>
        <p:spPr>
          <a:xfrm flipV="1">
            <a:off x="2800228" y="656525"/>
            <a:ext cx="1942748" cy="860982"/>
          </a:xfrm>
          <a:prstGeom prst="line">
            <a:avLst/>
          </a:prstGeom>
          <a:ln w="28575">
            <a:prstDash val="dash"/>
          </a:ln>
        </p:spPr>
        <p:style>
          <a:lnRef idx="2">
            <a:schemeClr val="accent2"/>
          </a:lnRef>
          <a:fillRef idx="0">
            <a:schemeClr val="accent2"/>
          </a:fillRef>
          <a:effectRef idx="1">
            <a:schemeClr val="accent2"/>
          </a:effectRef>
          <a:fontRef idx="minor">
            <a:schemeClr val="tx1"/>
          </a:fontRef>
        </p:style>
      </p:cxnSp>
      <p:cxnSp>
        <p:nvCxnSpPr>
          <p:cNvPr id="24" name="Conector recto 23">
            <a:extLst>
              <a:ext uri="{FF2B5EF4-FFF2-40B4-BE49-F238E27FC236}">
                <a16:creationId xmlns:a16="http://schemas.microsoft.com/office/drawing/2014/main" id="{9E2E5EBA-D5E9-456B-A5EA-EDEF7E48A093}"/>
              </a:ext>
            </a:extLst>
          </p:cNvPr>
          <p:cNvCxnSpPr>
            <a:cxnSpLocks/>
          </p:cNvCxnSpPr>
          <p:nvPr/>
        </p:nvCxnSpPr>
        <p:spPr>
          <a:xfrm flipV="1">
            <a:off x="3435350" y="1852936"/>
            <a:ext cx="1240068" cy="209432"/>
          </a:xfrm>
          <a:prstGeom prst="line">
            <a:avLst/>
          </a:prstGeom>
          <a:ln w="28575">
            <a:solidFill>
              <a:schemeClr val="accent4"/>
            </a:solidFill>
            <a:prstDash val="dash"/>
          </a:ln>
        </p:spPr>
        <p:style>
          <a:lnRef idx="2">
            <a:schemeClr val="accent2"/>
          </a:lnRef>
          <a:fillRef idx="0">
            <a:schemeClr val="accent2"/>
          </a:fillRef>
          <a:effectRef idx="1">
            <a:schemeClr val="accent2"/>
          </a:effectRef>
          <a:fontRef idx="minor">
            <a:schemeClr val="tx1"/>
          </a:fontRef>
        </p:style>
      </p:cxnSp>
      <p:cxnSp>
        <p:nvCxnSpPr>
          <p:cNvPr id="26" name="Conector recto 25">
            <a:extLst>
              <a:ext uri="{FF2B5EF4-FFF2-40B4-BE49-F238E27FC236}">
                <a16:creationId xmlns:a16="http://schemas.microsoft.com/office/drawing/2014/main" id="{634A1A16-4874-4BB3-AC1E-E270701D9707}"/>
              </a:ext>
            </a:extLst>
          </p:cNvPr>
          <p:cNvCxnSpPr>
            <a:cxnSpLocks/>
          </p:cNvCxnSpPr>
          <p:nvPr/>
        </p:nvCxnSpPr>
        <p:spPr>
          <a:xfrm>
            <a:off x="3776036" y="3748851"/>
            <a:ext cx="1009203" cy="0"/>
          </a:xfrm>
          <a:prstGeom prst="line">
            <a:avLst/>
          </a:prstGeom>
          <a:ln w="28575">
            <a:solidFill>
              <a:schemeClr val="accent6"/>
            </a:solidFill>
            <a:prstDash val="dash"/>
          </a:ln>
        </p:spPr>
        <p:style>
          <a:lnRef idx="2">
            <a:schemeClr val="accent2"/>
          </a:lnRef>
          <a:fillRef idx="0">
            <a:schemeClr val="accent2"/>
          </a:fillRef>
          <a:effectRef idx="1">
            <a:schemeClr val="accent2"/>
          </a:effectRef>
          <a:fontRef idx="minor">
            <a:schemeClr val="tx1"/>
          </a:fontRef>
        </p:style>
      </p:cxnSp>
      <p:cxnSp>
        <p:nvCxnSpPr>
          <p:cNvPr id="28" name="Conector recto 27">
            <a:extLst>
              <a:ext uri="{FF2B5EF4-FFF2-40B4-BE49-F238E27FC236}">
                <a16:creationId xmlns:a16="http://schemas.microsoft.com/office/drawing/2014/main" id="{03D1BEBD-9DC0-42A1-970F-A562B4F573BC}"/>
              </a:ext>
            </a:extLst>
          </p:cNvPr>
          <p:cNvCxnSpPr>
            <a:cxnSpLocks/>
          </p:cNvCxnSpPr>
          <p:nvPr/>
        </p:nvCxnSpPr>
        <p:spPr>
          <a:xfrm>
            <a:off x="2859986" y="5353031"/>
            <a:ext cx="1624497" cy="419677"/>
          </a:xfrm>
          <a:prstGeom prst="line">
            <a:avLst/>
          </a:prstGeom>
          <a:ln w="28575">
            <a:solidFill>
              <a:schemeClr val="accent5"/>
            </a:solidFill>
            <a:prstDash val="dash"/>
          </a:ln>
        </p:spPr>
        <p:style>
          <a:lnRef idx="2">
            <a:schemeClr val="accent2"/>
          </a:lnRef>
          <a:fillRef idx="0">
            <a:schemeClr val="accent2"/>
          </a:fillRef>
          <a:effectRef idx="1">
            <a:schemeClr val="accent2"/>
          </a:effectRef>
          <a:fontRef idx="minor">
            <a:schemeClr val="tx1"/>
          </a:fontRef>
        </p:style>
      </p:cxnSp>
      <p:sp>
        <p:nvSpPr>
          <p:cNvPr id="29" name="CuadroTexto 28">
            <a:extLst>
              <a:ext uri="{FF2B5EF4-FFF2-40B4-BE49-F238E27FC236}">
                <a16:creationId xmlns:a16="http://schemas.microsoft.com/office/drawing/2014/main" id="{F6AD1BDC-11EA-4F6F-88A8-72AE294D94A4}"/>
              </a:ext>
            </a:extLst>
          </p:cNvPr>
          <p:cNvSpPr txBox="1"/>
          <p:nvPr/>
        </p:nvSpPr>
        <p:spPr>
          <a:xfrm>
            <a:off x="5369426" y="3011821"/>
            <a:ext cx="5699452" cy="2308324"/>
          </a:xfrm>
          <a:prstGeom prst="rect">
            <a:avLst/>
          </a:prstGeom>
          <a:solidFill>
            <a:schemeClr val="bg2"/>
          </a:solidFill>
          <a:ln w="28575">
            <a:solidFill>
              <a:schemeClr val="accent6"/>
            </a:solidFill>
          </a:ln>
        </p:spPr>
        <p:txBody>
          <a:bodyPr wrap="square" rtlCol="0">
            <a:spAutoFit/>
          </a:bodyPr>
          <a:lstStyle/>
          <a:p>
            <a:r>
              <a:rPr lang="es-419" b="1" dirty="0"/>
              <a:t>Teoría del desarrollo económico</a:t>
            </a:r>
          </a:p>
          <a:p>
            <a:pPr algn="just"/>
            <a:r>
              <a:rPr lang="es-419" dirty="0"/>
              <a:t>De acuerdo al Eco. Adan Smith, el desarrollo económico es la acumulación de factores de producción.- Neil J Smelser considera que es el crecimiento de la producción per cápita de la población. Etapas de Sociedad tradicional, transición, despegue, camino hacia la madurez, sociedad de consumo masivo.</a:t>
            </a:r>
          </a:p>
        </p:txBody>
      </p:sp>
      <p:sp>
        <p:nvSpPr>
          <p:cNvPr id="30" name="CuadroTexto 29">
            <a:extLst>
              <a:ext uri="{FF2B5EF4-FFF2-40B4-BE49-F238E27FC236}">
                <a16:creationId xmlns:a16="http://schemas.microsoft.com/office/drawing/2014/main" id="{512CC711-ABF9-4957-8326-DAC5AACC9091}"/>
              </a:ext>
            </a:extLst>
          </p:cNvPr>
          <p:cNvSpPr txBox="1"/>
          <p:nvPr/>
        </p:nvSpPr>
        <p:spPr>
          <a:xfrm>
            <a:off x="5369426" y="5506818"/>
            <a:ext cx="5671888" cy="1200329"/>
          </a:xfrm>
          <a:prstGeom prst="rect">
            <a:avLst/>
          </a:prstGeom>
          <a:solidFill>
            <a:schemeClr val="bg2"/>
          </a:solidFill>
          <a:ln w="28575">
            <a:solidFill>
              <a:schemeClr val="accent5"/>
            </a:solidFill>
          </a:ln>
        </p:spPr>
        <p:txBody>
          <a:bodyPr wrap="square" rtlCol="0">
            <a:spAutoFit/>
          </a:bodyPr>
          <a:lstStyle/>
          <a:p>
            <a:r>
              <a:rPr lang="es-419" b="1" dirty="0"/>
              <a:t>Teoría del desarrollo local</a:t>
            </a:r>
          </a:p>
          <a:p>
            <a:pPr algn="just"/>
            <a:r>
              <a:rPr lang="es-419" dirty="0"/>
              <a:t>Se expresa como crecimiento a nivel social, ambiental, cultura mediante proyectos que buscan el bienestar de la población.</a:t>
            </a:r>
          </a:p>
        </p:txBody>
      </p:sp>
      <p:sp>
        <p:nvSpPr>
          <p:cNvPr id="40" name="Arco 39">
            <a:extLst>
              <a:ext uri="{FF2B5EF4-FFF2-40B4-BE49-F238E27FC236}">
                <a16:creationId xmlns:a16="http://schemas.microsoft.com/office/drawing/2014/main" id="{EB67D79D-B045-4DB7-ADC8-5A35281F6F06}"/>
              </a:ext>
            </a:extLst>
          </p:cNvPr>
          <p:cNvSpPr/>
          <p:nvPr/>
        </p:nvSpPr>
        <p:spPr>
          <a:xfrm rot="2724557">
            <a:off x="816692" y="1435057"/>
            <a:ext cx="3104847" cy="2128302"/>
          </a:xfrm>
          <a:prstGeom prst="arc">
            <a:avLst>
              <a:gd name="adj1" fmla="val 15091503"/>
              <a:gd name="adj2" fmla="val 19876443"/>
            </a:avLst>
          </a:prstGeom>
          <a:ln>
            <a:solidFill>
              <a:schemeClr val="accent4"/>
            </a:solidFill>
            <a:headEnd type="oval" w="med" len="med"/>
            <a:tailEnd type="oval"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419"/>
          </a:p>
        </p:txBody>
      </p:sp>
      <p:sp>
        <p:nvSpPr>
          <p:cNvPr id="41" name="Arco 40">
            <a:extLst>
              <a:ext uri="{FF2B5EF4-FFF2-40B4-BE49-F238E27FC236}">
                <a16:creationId xmlns:a16="http://schemas.microsoft.com/office/drawing/2014/main" id="{8D501D3E-8ACC-42C2-B122-53DD6A6FD80E}"/>
              </a:ext>
            </a:extLst>
          </p:cNvPr>
          <p:cNvSpPr/>
          <p:nvPr/>
        </p:nvSpPr>
        <p:spPr>
          <a:xfrm rot="4776955">
            <a:off x="1201201" y="2392048"/>
            <a:ext cx="3104847" cy="2128302"/>
          </a:xfrm>
          <a:prstGeom prst="arc">
            <a:avLst>
              <a:gd name="adj1" fmla="val 15091503"/>
              <a:gd name="adj2" fmla="val 19876443"/>
            </a:avLst>
          </a:prstGeom>
          <a:ln>
            <a:solidFill>
              <a:schemeClr val="accent6"/>
            </a:solidFill>
            <a:headEnd type="oval" w="med" len="med"/>
            <a:tailEnd type="oval"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419"/>
          </a:p>
        </p:txBody>
      </p:sp>
      <p:sp>
        <p:nvSpPr>
          <p:cNvPr id="42" name="Arco 41">
            <a:extLst>
              <a:ext uri="{FF2B5EF4-FFF2-40B4-BE49-F238E27FC236}">
                <a16:creationId xmlns:a16="http://schemas.microsoft.com/office/drawing/2014/main" id="{DE8605E3-6851-4563-A813-9E550D30120B}"/>
              </a:ext>
            </a:extLst>
          </p:cNvPr>
          <p:cNvSpPr/>
          <p:nvPr/>
        </p:nvSpPr>
        <p:spPr>
          <a:xfrm rot="8174775">
            <a:off x="302673" y="2082933"/>
            <a:ext cx="3594531" cy="3394420"/>
          </a:xfrm>
          <a:prstGeom prst="arc">
            <a:avLst>
              <a:gd name="adj1" fmla="val 15091503"/>
              <a:gd name="adj2" fmla="val 19876443"/>
            </a:avLst>
          </a:prstGeom>
          <a:ln>
            <a:solidFill>
              <a:schemeClr val="accent5"/>
            </a:solidFill>
            <a:headEnd type="oval" w="med" len="med"/>
            <a:tailEnd type="oval"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419"/>
          </a:p>
        </p:txBody>
      </p:sp>
    </p:spTree>
    <p:extLst>
      <p:ext uri="{BB962C8B-B14F-4D97-AF65-F5344CB8AC3E}">
        <p14:creationId xmlns:p14="http://schemas.microsoft.com/office/powerpoint/2010/main" val="21993926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anim calcmode="lin" valueType="num">
                                      <p:cBhvr>
                                        <p:cTn id="40" dur="500" fill="hold"/>
                                        <p:tgtEl>
                                          <p:spTgt spid="13"/>
                                        </p:tgtEl>
                                        <p:attrNameLst>
                                          <p:attrName>ppt_x</p:attrName>
                                        </p:attrNameLst>
                                      </p:cBhvr>
                                      <p:tavLst>
                                        <p:tav tm="0">
                                          <p:val>
                                            <p:strVal val="#ppt_x"/>
                                          </p:val>
                                        </p:tav>
                                        <p:tav tm="100000">
                                          <p:val>
                                            <p:strVal val="#ppt_x"/>
                                          </p:val>
                                        </p:tav>
                                      </p:tavLst>
                                    </p:anim>
                                    <p:anim calcmode="lin" valueType="num">
                                      <p:cBhvr>
                                        <p:cTn id="41" dur="500" fill="hold"/>
                                        <p:tgtEl>
                                          <p:spTgt spid="13"/>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10" presetClass="entr" presetSubtype="0"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anim calcmode="lin" valueType="num">
                                      <p:cBhvr>
                                        <p:cTn id="54" dur="500" fill="hold"/>
                                        <p:tgtEl>
                                          <p:spTgt spid="20"/>
                                        </p:tgtEl>
                                        <p:attrNameLst>
                                          <p:attrName>ppt_x</p:attrName>
                                        </p:attrNameLst>
                                      </p:cBhvr>
                                      <p:tavLst>
                                        <p:tav tm="0">
                                          <p:val>
                                            <p:strVal val="#ppt_x"/>
                                          </p:val>
                                        </p:tav>
                                        <p:tav tm="100000">
                                          <p:val>
                                            <p:strVal val="#ppt_x"/>
                                          </p:val>
                                        </p:tav>
                                      </p:tavLst>
                                    </p:anim>
                                    <p:anim calcmode="lin" valueType="num">
                                      <p:cBhvr>
                                        <p:cTn id="55" dur="5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10" presetClass="entr" presetSubtype="0"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par>
                          <p:cTn id="60" fill="hold">
                            <p:stCondLst>
                              <p:cond delay="5000"/>
                            </p:stCondLst>
                            <p:childTnLst>
                              <p:par>
                                <p:cTn id="61" presetID="10"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anim calcmode="lin" valueType="num">
                                      <p:cBhvr>
                                        <p:cTn id="68" dur="500" fill="hold"/>
                                        <p:tgtEl>
                                          <p:spTgt spid="29"/>
                                        </p:tgtEl>
                                        <p:attrNameLst>
                                          <p:attrName>ppt_x</p:attrName>
                                        </p:attrNameLst>
                                      </p:cBhvr>
                                      <p:tavLst>
                                        <p:tav tm="0">
                                          <p:val>
                                            <p:strVal val="#ppt_x"/>
                                          </p:val>
                                        </p:tav>
                                        <p:tav tm="100000">
                                          <p:val>
                                            <p:strVal val="#ppt_x"/>
                                          </p:val>
                                        </p:tav>
                                      </p:tavLst>
                                    </p:anim>
                                    <p:anim calcmode="lin" valueType="num">
                                      <p:cBhvr>
                                        <p:cTn id="69" dur="500" fill="hold"/>
                                        <p:tgtEl>
                                          <p:spTgt spid="2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10" presetClass="entr" presetSubtype="0"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childTnLst>
                          </p:cTn>
                        </p:par>
                        <p:par>
                          <p:cTn id="74" fill="hold">
                            <p:stCondLst>
                              <p:cond delay="6500"/>
                            </p:stCondLst>
                            <p:childTnLst>
                              <p:par>
                                <p:cTn id="75" presetID="10" presetClass="entr" presetSubtype="0"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500"/>
                                        <p:tgtEl>
                                          <p:spTgt spid="10"/>
                                        </p:tgtEl>
                                      </p:cBhvr>
                                    </p:animEffect>
                                  </p:childTnLst>
                                </p:cTn>
                              </p:par>
                            </p:childTnLst>
                          </p:cTn>
                        </p:par>
                        <p:par>
                          <p:cTn id="78" fill="hold">
                            <p:stCondLst>
                              <p:cond delay="7000"/>
                            </p:stCondLst>
                            <p:childTnLst>
                              <p:par>
                                <p:cTn id="79" presetID="42" presetClass="entr" presetSubtype="0"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strVal val="#ppt_x"/>
                                          </p:val>
                                        </p:tav>
                                        <p:tav tm="100000">
                                          <p:val>
                                            <p:strVal val="#ppt_x"/>
                                          </p:val>
                                        </p:tav>
                                      </p:tavLst>
                                    </p:anim>
                                    <p:anim calcmode="lin" valueType="num">
                                      <p:cBhvr>
                                        <p:cTn id="83"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9" grpId="0"/>
      <p:bldP spid="6" grpId="0" animBg="1"/>
      <p:bldP spid="10" grpId="0" animBg="1"/>
      <p:bldP spid="16" grpId="0" animBg="1"/>
      <p:bldP spid="17" grpId="0" animBg="1"/>
      <p:bldP spid="18" grpId="0" animBg="1"/>
      <p:bldP spid="13" grpId="0" animBg="1"/>
      <p:bldP spid="20" grpId="0" animBg="1"/>
      <p:bldP spid="29" grpId="0" animBg="1"/>
      <p:bldP spid="30" grpId="0" animBg="1"/>
      <p:bldP spid="40" grpId="0" animBg="1"/>
      <p:bldP spid="41"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1030"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783632" y="-265534"/>
            <a:ext cx="7344816" cy="6345131"/>
          </a:xfrm>
          <a:prstGeom prst="rect">
            <a:avLst/>
          </a:prstGeom>
          <a:noFill/>
          <a:extLst>
            <a:ext uri="{909E8E84-426E-40DD-AFC4-6F175D3DCCD1}">
              <a14:hiddenFill xmlns:a14="http://schemas.microsoft.com/office/drawing/2010/main">
                <a:solidFill>
                  <a:srgbClr val="FFFFFF"/>
                </a:solidFill>
              </a14:hiddenFill>
            </a:ext>
          </a:extLst>
        </p:spPr>
      </p:pic>
      <p:sp>
        <p:nvSpPr>
          <p:cNvPr id="20" name="Rectángulo 4">
            <a:extLst>
              <a:ext uri="{FF2B5EF4-FFF2-40B4-BE49-F238E27FC236}">
                <a16:creationId xmlns:a16="http://schemas.microsoft.com/office/drawing/2014/main" id="{569EAF8A-E383-4F61-8C52-04FB9A3BA77B}"/>
              </a:ext>
            </a:extLst>
          </p:cNvPr>
          <p:cNvSpPr/>
          <p:nvPr/>
        </p:nvSpPr>
        <p:spPr>
          <a:xfrm>
            <a:off x="-3975602" y="5741683"/>
            <a:ext cx="3161750" cy="1008112"/>
          </a:xfrm>
          <a:custGeom>
            <a:avLst/>
            <a:gdLst>
              <a:gd name="connsiteX0" fmla="*/ 0 w 3528392"/>
              <a:gd name="connsiteY0" fmla="*/ 0 h 1008112"/>
              <a:gd name="connsiteX1" fmla="*/ 3528392 w 3528392"/>
              <a:gd name="connsiteY1" fmla="*/ 0 h 1008112"/>
              <a:gd name="connsiteX2" fmla="*/ 3528392 w 3528392"/>
              <a:gd name="connsiteY2" fmla="*/ 1008112 h 1008112"/>
              <a:gd name="connsiteX3" fmla="*/ 0 w 3528392"/>
              <a:gd name="connsiteY3" fmla="*/ 1008112 h 1008112"/>
              <a:gd name="connsiteX4" fmla="*/ 0 w 3528392"/>
              <a:gd name="connsiteY4" fmla="*/ 0 h 1008112"/>
              <a:gd name="connsiteX0" fmla="*/ 0 w 3528392"/>
              <a:gd name="connsiteY0" fmla="*/ 14515 h 1008112"/>
              <a:gd name="connsiteX1" fmla="*/ 3528392 w 3528392"/>
              <a:gd name="connsiteY1" fmla="*/ 0 h 1008112"/>
              <a:gd name="connsiteX2" fmla="*/ 3528392 w 3528392"/>
              <a:gd name="connsiteY2" fmla="*/ 1008112 h 1008112"/>
              <a:gd name="connsiteX3" fmla="*/ 0 w 3528392"/>
              <a:gd name="connsiteY3" fmla="*/ 1008112 h 1008112"/>
              <a:gd name="connsiteX4" fmla="*/ 0 w 3528392"/>
              <a:gd name="connsiteY4" fmla="*/ 14515 h 100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392" h="1008112">
                <a:moveTo>
                  <a:pt x="0" y="14515"/>
                </a:moveTo>
                <a:lnTo>
                  <a:pt x="3528392" y="0"/>
                </a:lnTo>
                <a:lnTo>
                  <a:pt x="3528392" y="1008112"/>
                </a:lnTo>
                <a:lnTo>
                  <a:pt x="0" y="1008112"/>
                </a:lnTo>
                <a:lnTo>
                  <a:pt x="0" y="14515"/>
                </a:ln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algn="ctr"/>
            <a:r>
              <a:rPr lang="es-419" sz="1400" dirty="0"/>
              <a:t>Asociación de personas que utiliza recursos humanos, materiales, económicos y tecnológicos, para elaborar bienes o servicios obteniendo un margen de utilidad.</a:t>
            </a:r>
          </a:p>
        </p:txBody>
      </p:sp>
      <p:sp>
        <p:nvSpPr>
          <p:cNvPr id="19" name="Rectángulo 4">
            <a:extLst>
              <a:ext uri="{FF2B5EF4-FFF2-40B4-BE49-F238E27FC236}">
                <a16:creationId xmlns:a16="http://schemas.microsoft.com/office/drawing/2014/main" id="{59228D96-571D-466C-A745-B40F40CC9E43}"/>
              </a:ext>
            </a:extLst>
          </p:cNvPr>
          <p:cNvSpPr/>
          <p:nvPr/>
        </p:nvSpPr>
        <p:spPr>
          <a:xfrm>
            <a:off x="-4016034" y="4428045"/>
            <a:ext cx="3202182" cy="1008112"/>
          </a:xfrm>
          <a:custGeom>
            <a:avLst/>
            <a:gdLst>
              <a:gd name="connsiteX0" fmla="*/ 0 w 3528392"/>
              <a:gd name="connsiteY0" fmla="*/ 0 h 1008112"/>
              <a:gd name="connsiteX1" fmla="*/ 3528392 w 3528392"/>
              <a:gd name="connsiteY1" fmla="*/ 0 h 1008112"/>
              <a:gd name="connsiteX2" fmla="*/ 3528392 w 3528392"/>
              <a:gd name="connsiteY2" fmla="*/ 1008112 h 1008112"/>
              <a:gd name="connsiteX3" fmla="*/ 0 w 3528392"/>
              <a:gd name="connsiteY3" fmla="*/ 1008112 h 1008112"/>
              <a:gd name="connsiteX4" fmla="*/ 0 w 3528392"/>
              <a:gd name="connsiteY4" fmla="*/ 0 h 1008112"/>
              <a:gd name="connsiteX0" fmla="*/ 0 w 3528392"/>
              <a:gd name="connsiteY0" fmla="*/ 14515 h 1008112"/>
              <a:gd name="connsiteX1" fmla="*/ 3528392 w 3528392"/>
              <a:gd name="connsiteY1" fmla="*/ 0 h 1008112"/>
              <a:gd name="connsiteX2" fmla="*/ 3528392 w 3528392"/>
              <a:gd name="connsiteY2" fmla="*/ 1008112 h 1008112"/>
              <a:gd name="connsiteX3" fmla="*/ 0 w 3528392"/>
              <a:gd name="connsiteY3" fmla="*/ 1008112 h 1008112"/>
              <a:gd name="connsiteX4" fmla="*/ 0 w 3528392"/>
              <a:gd name="connsiteY4" fmla="*/ 14515 h 100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392" h="1008112">
                <a:moveTo>
                  <a:pt x="0" y="14515"/>
                </a:moveTo>
                <a:lnTo>
                  <a:pt x="3528392" y="0"/>
                </a:lnTo>
                <a:lnTo>
                  <a:pt x="3528392" y="1008112"/>
                </a:lnTo>
                <a:lnTo>
                  <a:pt x="0" y="1008112"/>
                </a:lnTo>
                <a:lnTo>
                  <a:pt x="0" y="14515"/>
                </a:lnTo>
                <a:close/>
              </a:path>
            </a:pathLst>
          </a:custGeom>
        </p:spPr>
        <p:style>
          <a:lnRef idx="2">
            <a:schemeClr val="accent3"/>
          </a:lnRef>
          <a:fillRef idx="1">
            <a:schemeClr val="lt1"/>
          </a:fillRef>
          <a:effectRef idx="0">
            <a:schemeClr val="accent3"/>
          </a:effectRef>
          <a:fontRef idx="minor">
            <a:schemeClr val="dk1"/>
          </a:fontRef>
        </p:style>
        <p:txBody>
          <a:bodyPr rtlCol="0" anchor="ctr"/>
          <a:lstStyle/>
          <a:p>
            <a:pPr algn="ctr"/>
            <a:r>
              <a:rPr lang="es-419" sz="1400" dirty="0"/>
              <a:t>Crédito concedido a personas naturales o jurídicas con ventas &lt; 100 mil dólares, destinado a financiar actividades a pequeña escala</a:t>
            </a:r>
          </a:p>
        </p:txBody>
      </p:sp>
      <p:sp>
        <p:nvSpPr>
          <p:cNvPr id="18" name="Rectángulo 4">
            <a:extLst>
              <a:ext uri="{FF2B5EF4-FFF2-40B4-BE49-F238E27FC236}">
                <a16:creationId xmlns:a16="http://schemas.microsoft.com/office/drawing/2014/main" id="{CFE093A7-382C-46A6-A647-D0053A9B588E}"/>
              </a:ext>
            </a:extLst>
          </p:cNvPr>
          <p:cNvSpPr/>
          <p:nvPr/>
        </p:nvSpPr>
        <p:spPr>
          <a:xfrm>
            <a:off x="-3975602" y="3283960"/>
            <a:ext cx="3161750" cy="1008112"/>
          </a:xfrm>
          <a:custGeom>
            <a:avLst/>
            <a:gdLst>
              <a:gd name="connsiteX0" fmla="*/ 0 w 3528392"/>
              <a:gd name="connsiteY0" fmla="*/ 0 h 1008112"/>
              <a:gd name="connsiteX1" fmla="*/ 3528392 w 3528392"/>
              <a:gd name="connsiteY1" fmla="*/ 0 h 1008112"/>
              <a:gd name="connsiteX2" fmla="*/ 3528392 w 3528392"/>
              <a:gd name="connsiteY2" fmla="*/ 1008112 h 1008112"/>
              <a:gd name="connsiteX3" fmla="*/ 0 w 3528392"/>
              <a:gd name="connsiteY3" fmla="*/ 1008112 h 1008112"/>
              <a:gd name="connsiteX4" fmla="*/ 0 w 3528392"/>
              <a:gd name="connsiteY4" fmla="*/ 0 h 1008112"/>
              <a:gd name="connsiteX0" fmla="*/ 0 w 3528392"/>
              <a:gd name="connsiteY0" fmla="*/ 14515 h 1008112"/>
              <a:gd name="connsiteX1" fmla="*/ 3528392 w 3528392"/>
              <a:gd name="connsiteY1" fmla="*/ 0 h 1008112"/>
              <a:gd name="connsiteX2" fmla="*/ 3528392 w 3528392"/>
              <a:gd name="connsiteY2" fmla="*/ 1008112 h 1008112"/>
              <a:gd name="connsiteX3" fmla="*/ 0 w 3528392"/>
              <a:gd name="connsiteY3" fmla="*/ 1008112 h 1008112"/>
              <a:gd name="connsiteX4" fmla="*/ 0 w 3528392"/>
              <a:gd name="connsiteY4" fmla="*/ 14515 h 100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392" h="1008112">
                <a:moveTo>
                  <a:pt x="0" y="14515"/>
                </a:moveTo>
                <a:lnTo>
                  <a:pt x="3528392" y="0"/>
                </a:lnTo>
                <a:lnTo>
                  <a:pt x="3528392" y="1008112"/>
                </a:lnTo>
                <a:lnTo>
                  <a:pt x="0" y="1008112"/>
                </a:lnTo>
                <a:lnTo>
                  <a:pt x="0" y="14515"/>
                </a:lnTo>
                <a:close/>
              </a:path>
            </a:pathLst>
          </a:custGeom>
        </p:spPr>
        <p:style>
          <a:lnRef idx="2">
            <a:schemeClr val="accent4"/>
          </a:lnRef>
          <a:fillRef idx="1">
            <a:schemeClr val="lt1"/>
          </a:fillRef>
          <a:effectRef idx="0">
            <a:schemeClr val="accent4"/>
          </a:effectRef>
          <a:fontRef idx="minor">
            <a:schemeClr val="dk1"/>
          </a:fontRef>
        </p:style>
        <p:txBody>
          <a:bodyPr rtlCol="0" anchor="ctr"/>
          <a:lstStyle/>
          <a:p>
            <a:pPr algn="ctr"/>
            <a:r>
              <a:rPr lang="es-419" sz="1400" dirty="0"/>
              <a:t>Provisión de servicios financieros a las personas pobres y de bajos ingresos</a:t>
            </a:r>
          </a:p>
        </p:txBody>
      </p:sp>
      <p:sp>
        <p:nvSpPr>
          <p:cNvPr id="17" name="Rectángulo 4">
            <a:extLst>
              <a:ext uri="{FF2B5EF4-FFF2-40B4-BE49-F238E27FC236}">
                <a16:creationId xmlns:a16="http://schemas.microsoft.com/office/drawing/2014/main" id="{E256340D-0293-4FE3-8D07-0755D18E17E4}"/>
              </a:ext>
            </a:extLst>
          </p:cNvPr>
          <p:cNvSpPr/>
          <p:nvPr/>
        </p:nvSpPr>
        <p:spPr>
          <a:xfrm>
            <a:off x="-3975602" y="2178655"/>
            <a:ext cx="3161750" cy="1008112"/>
          </a:xfrm>
          <a:custGeom>
            <a:avLst/>
            <a:gdLst>
              <a:gd name="connsiteX0" fmla="*/ 0 w 3528392"/>
              <a:gd name="connsiteY0" fmla="*/ 0 h 1008112"/>
              <a:gd name="connsiteX1" fmla="*/ 3528392 w 3528392"/>
              <a:gd name="connsiteY1" fmla="*/ 0 h 1008112"/>
              <a:gd name="connsiteX2" fmla="*/ 3528392 w 3528392"/>
              <a:gd name="connsiteY2" fmla="*/ 1008112 h 1008112"/>
              <a:gd name="connsiteX3" fmla="*/ 0 w 3528392"/>
              <a:gd name="connsiteY3" fmla="*/ 1008112 h 1008112"/>
              <a:gd name="connsiteX4" fmla="*/ 0 w 3528392"/>
              <a:gd name="connsiteY4" fmla="*/ 0 h 1008112"/>
              <a:gd name="connsiteX0" fmla="*/ 0 w 3528392"/>
              <a:gd name="connsiteY0" fmla="*/ 14515 h 1008112"/>
              <a:gd name="connsiteX1" fmla="*/ 3528392 w 3528392"/>
              <a:gd name="connsiteY1" fmla="*/ 0 h 1008112"/>
              <a:gd name="connsiteX2" fmla="*/ 3528392 w 3528392"/>
              <a:gd name="connsiteY2" fmla="*/ 1008112 h 1008112"/>
              <a:gd name="connsiteX3" fmla="*/ 0 w 3528392"/>
              <a:gd name="connsiteY3" fmla="*/ 1008112 h 1008112"/>
              <a:gd name="connsiteX4" fmla="*/ 0 w 3528392"/>
              <a:gd name="connsiteY4" fmla="*/ 14515 h 100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392" h="1008112">
                <a:moveTo>
                  <a:pt x="0" y="14515"/>
                </a:moveTo>
                <a:lnTo>
                  <a:pt x="3528392" y="0"/>
                </a:lnTo>
                <a:lnTo>
                  <a:pt x="3528392" y="1008112"/>
                </a:lnTo>
                <a:lnTo>
                  <a:pt x="0" y="1008112"/>
                </a:lnTo>
                <a:lnTo>
                  <a:pt x="0" y="14515"/>
                </a:lnTo>
                <a:close/>
              </a:path>
            </a:pathLst>
          </a:custGeom>
        </p:spPr>
        <p:style>
          <a:lnRef idx="2">
            <a:schemeClr val="accent2"/>
          </a:lnRef>
          <a:fillRef idx="1">
            <a:schemeClr val="lt1"/>
          </a:fillRef>
          <a:effectRef idx="0">
            <a:schemeClr val="accent2"/>
          </a:effectRef>
          <a:fontRef idx="minor">
            <a:schemeClr val="dk1"/>
          </a:fontRef>
        </p:style>
        <p:txBody>
          <a:bodyPr rtlCol="0" anchor="ctr"/>
          <a:lstStyle/>
          <a:p>
            <a:pPr algn="ctr"/>
            <a:r>
              <a:rPr lang="es-419" sz="1400" dirty="0"/>
              <a:t>Proceso de búsqueda del mejoramiento de las condiciones de vida de la población en diferentes aspectos.</a:t>
            </a:r>
          </a:p>
        </p:txBody>
      </p:sp>
      <p:sp>
        <p:nvSpPr>
          <p:cNvPr id="5" name="Rectángulo 4">
            <a:extLst>
              <a:ext uri="{FF2B5EF4-FFF2-40B4-BE49-F238E27FC236}">
                <a16:creationId xmlns:a16="http://schemas.microsoft.com/office/drawing/2014/main" id="{F47D9C0E-A138-45B0-A99B-008717386D06}"/>
              </a:ext>
            </a:extLst>
          </p:cNvPr>
          <p:cNvSpPr/>
          <p:nvPr/>
        </p:nvSpPr>
        <p:spPr>
          <a:xfrm>
            <a:off x="-3975602" y="980728"/>
            <a:ext cx="3161750" cy="1008112"/>
          </a:xfrm>
          <a:custGeom>
            <a:avLst/>
            <a:gdLst>
              <a:gd name="connsiteX0" fmla="*/ 0 w 3528392"/>
              <a:gd name="connsiteY0" fmla="*/ 0 h 1008112"/>
              <a:gd name="connsiteX1" fmla="*/ 3528392 w 3528392"/>
              <a:gd name="connsiteY1" fmla="*/ 0 h 1008112"/>
              <a:gd name="connsiteX2" fmla="*/ 3528392 w 3528392"/>
              <a:gd name="connsiteY2" fmla="*/ 1008112 h 1008112"/>
              <a:gd name="connsiteX3" fmla="*/ 0 w 3528392"/>
              <a:gd name="connsiteY3" fmla="*/ 1008112 h 1008112"/>
              <a:gd name="connsiteX4" fmla="*/ 0 w 3528392"/>
              <a:gd name="connsiteY4" fmla="*/ 0 h 1008112"/>
              <a:gd name="connsiteX0" fmla="*/ 0 w 3528392"/>
              <a:gd name="connsiteY0" fmla="*/ 14515 h 1008112"/>
              <a:gd name="connsiteX1" fmla="*/ 3528392 w 3528392"/>
              <a:gd name="connsiteY1" fmla="*/ 0 h 1008112"/>
              <a:gd name="connsiteX2" fmla="*/ 3528392 w 3528392"/>
              <a:gd name="connsiteY2" fmla="*/ 1008112 h 1008112"/>
              <a:gd name="connsiteX3" fmla="*/ 0 w 3528392"/>
              <a:gd name="connsiteY3" fmla="*/ 1008112 h 1008112"/>
              <a:gd name="connsiteX4" fmla="*/ 0 w 3528392"/>
              <a:gd name="connsiteY4" fmla="*/ 14515 h 100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392" h="1008112">
                <a:moveTo>
                  <a:pt x="0" y="14515"/>
                </a:moveTo>
                <a:lnTo>
                  <a:pt x="3528392" y="0"/>
                </a:lnTo>
                <a:lnTo>
                  <a:pt x="3528392" y="1008112"/>
                </a:lnTo>
                <a:lnTo>
                  <a:pt x="0" y="1008112"/>
                </a:lnTo>
                <a:lnTo>
                  <a:pt x="0" y="14515"/>
                </a:lnTo>
                <a:close/>
              </a:path>
            </a:pathLst>
          </a:custGeom>
        </p:spPr>
        <p:style>
          <a:lnRef idx="2">
            <a:schemeClr val="accent5"/>
          </a:lnRef>
          <a:fillRef idx="1">
            <a:schemeClr val="lt1"/>
          </a:fillRef>
          <a:effectRef idx="0">
            <a:schemeClr val="accent5"/>
          </a:effectRef>
          <a:fontRef idx="minor">
            <a:schemeClr val="dk1"/>
          </a:fontRef>
        </p:style>
        <p:txBody>
          <a:bodyPr rtlCol="0" anchor="ctr"/>
          <a:lstStyle/>
          <a:p>
            <a:pPr algn="ctr"/>
            <a:r>
              <a:rPr lang="es-419" sz="1400" dirty="0"/>
              <a:t>Proceso de crecimiento que utiliza el potencial de desarrollo para conducir a la mejora del bienestar de la localidad.</a:t>
            </a:r>
          </a:p>
        </p:txBody>
      </p:sp>
      <p:sp>
        <p:nvSpPr>
          <p:cNvPr id="2" name="Título 1">
            <a:extLst>
              <a:ext uri="{FF2B5EF4-FFF2-40B4-BE49-F238E27FC236}">
                <a16:creationId xmlns:a16="http://schemas.microsoft.com/office/drawing/2014/main" id="{B9E80AD6-F8CF-43C9-BDA0-DBB6177FCC25}"/>
              </a:ext>
            </a:extLst>
          </p:cNvPr>
          <p:cNvSpPr>
            <a:spLocks noGrp="1"/>
          </p:cNvSpPr>
          <p:nvPr>
            <p:ph type="title"/>
          </p:nvPr>
        </p:nvSpPr>
        <p:spPr>
          <a:xfrm>
            <a:off x="3127133" y="108206"/>
            <a:ext cx="5937755" cy="872522"/>
          </a:xfrm>
          <a:noFill/>
          <a:ln>
            <a:noFill/>
          </a:ln>
        </p:spPr>
        <p:txBody>
          <a:bodyPr/>
          <a:lstStyle/>
          <a:p>
            <a:r>
              <a:rPr lang="es-419" dirty="0"/>
              <a:t>Marco conceptual</a:t>
            </a:r>
          </a:p>
        </p:txBody>
      </p:sp>
      <p:sp>
        <p:nvSpPr>
          <p:cNvPr id="3" name="Diagrama de flujo: datos almacenados 2">
            <a:extLst>
              <a:ext uri="{FF2B5EF4-FFF2-40B4-BE49-F238E27FC236}">
                <a16:creationId xmlns:a16="http://schemas.microsoft.com/office/drawing/2014/main" id="{4A56B0EB-0D9A-4377-9092-549552368857}"/>
              </a:ext>
            </a:extLst>
          </p:cNvPr>
          <p:cNvSpPr/>
          <p:nvPr/>
        </p:nvSpPr>
        <p:spPr>
          <a:xfrm>
            <a:off x="1486503" y="979164"/>
            <a:ext cx="3476228" cy="1008112"/>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solidFill>
                  <a:schemeClr val="tx1"/>
                </a:solidFill>
              </a:rPr>
              <a:t>Desarrollo económico local</a:t>
            </a:r>
          </a:p>
        </p:txBody>
      </p:sp>
      <p:sp>
        <p:nvSpPr>
          <p:cNvPr id="6" name="Diagrama de flujo: retraso 5">
            <a:extLst>
              <a:ext uri="{FF2B5EF4-FFF2-40B4-BE49-F238E27FC236}">
                <a16:creationId xmlns:a16="http://schemas.microsoft.com/office/drawing/2014/main" id="{B49E7123-3432-4567-8ECE-3153697B3D15}"/>
              </a:ext>
            </a:extLst>
          </p:cNvPr>
          <p:cNvSpPr/>
          <p:nvPr/>
        </p:nvSpPr>
        <p:spPr>
          <a:xfrm rot="10800000">
            <a:off x="4376907" y="983059"/>
            <a:ext cx="703672" cy="1008113"/>
          </a:xfrm>
          <a:prstGeom prst="flowChartDelay">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419"/>
          </a:p>
        </p:txBody>
      </p:sp>
      <p:sp>
        <p:nvSpPr>
          <p:cNvPr id="8" name="Diagrama de flujo: datos almacenados 7">
            <a:extLst>
              <a:ext uri="{FF2B5EF4-FFF2-40B4-BE49-F238E27FC236}">
                <a16:creationId xmlns:a16="http://schemas.microsoft.com/office/drawing/2014/main" id="{770A2658-CAE8-4537-9A14-FB09F3313FD3}"/>
              </a:ext>
            </a:extLst>
          </p:cNvPr>
          <p:cNvSpPr/>
          <p:nvPr/>
        </p:nvSpPr>
        <p:spPr>
          <a:xfrm>
            <a:off x="1498627" y="2153272"/>
            <a:ext cx="3557286" cy="1008112"/>
          </a:xfrm>
          <a:prstGeom prst="flowChartOnlineStorag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419" dirty="0">
                <a:solidFill>
                  <a:schemeClr val="tx1"/>
                </a:solidFill>
              </a:rPr>
              <a:t>Desarrollo social</a:t>
            </a:r>
          </a:p>
        </p:txBody>
      </p:sp>
      <p:sp>
        <p:nvSpPr>
          <p:cNvPr id="9" name="Diagrama de flujo: retraso 8">
            <a:extLst>
              <a:ext uri="{FF2B5EF4-FFF2-40B4-BE49-F238E27FC236}">
                <a16:creationId xmlns:a16="http://schemas.microsoft.com/office/drawing/2014/main" id="{A6532161-D717-4838-860D-AB1342646586}"/>
              </a:ext>
            </a:extLst>
          </p:cNvPr>
          <p:cNvSpPr/>
          <p:nvPr/>
        </p:nvSpPr>
        <p:spPr>
          <a:xfrm rot="10800000">
            <a:off x="4353051" y="2141764"/>
            <a:ext cx="720080" cy="1008113"/>
          </a:xfrm>
          <a:prstGeom prst="flowChartDelay">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419"/>
          </a:p>
        </p:txBody>
      </p:sp>
      <p:sp>
        <p:nvSpPr>
          <p:cNvPr id="10" name="Diagrama de flujo: datos almacenados 9">
            <a:extLst>
              <a:ext uri="{FF2B5EF4-FFF2-40B4-BE49-F238E27FC236}">
                <a16:creationId xmlns:a16="http://schemas.microsoft.com/office/drawing/2014/main" id="{9126CB74-45B9-463B-BF62-B97DFD9381EB}"/>
              </a:ext>
            </a:extLst>
          </p:cNvPr>
          <p:cNvSpPr/>
          <p:nvPr/>
        </p:nvSpPr>
        <p:spPr>
          <a:xfrm>
            <a:off x="1522533" y="3280548"/>
            <a:ext cx="3557286" cy="1008112"/>
          </a:xfrm>
          <a:prstGeom prst="flowChartOnlineStorag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419" dirty="0">
                <a:solidFill>
                  <a:schemeClr val="tx1"/>
                </a:solidFill>
              </a:rPr>
              <a:t>Microfinanzas</a:t>
            </a:r>
          </a:p>
        </p:txBody>
      </p:sp>
      <p:sp>
        <p:nvSpPr>
          <p:cNvPr id="11" name="Diagrama de flujo: retraso 10">
            <a:extLst>
              <a:ext uri="{FF2B5EF4-FFF2-40B4-BE49-F238E27FC236}">
                <a16:creationId xmlns:a16="http://schemas.microsoft.com/office/drawing/2014/main" id="{8B2B71DE-A8FB-4D59-9F55-2D4C72541FE1}"/>
              </a:ext>
            </a:extLst>
          </p:cNvPr>
          <p:cNvSpPr/>
          <p:nvPr/>
        </p:nvSpPr>
        <p:spPr>
          <a:xfrm rot="10800000">
            <a:off x="4329412" y="3280558"/>
            <a:ext cx="720080" cy="1008113"/>
          </a:xfrm>
          <a:prstGeom prst="flowChartDelay">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419"/>
          </a:p>
        </p:txBody>
      </p:sp>
      <p:sp>
        <p:nvSpPr>
          <p:cNvPr id="12" name="Diagrama de flujo: datos almacenados 11">
            <a:extLst>
              <a:ext uri="{FF2B5EF4-FFF2-40B4-BE49-F238E27FC236}">
                <a16:creationId xmlns:a16="http://schemas.microsoft.com/office/drawing/2014/main" id="{21DD49C1-812E-4329-9624-798BBBEDBC0F}"/>
              </a:ext>
            </a:extLst>
          </p:cNvPr>
          <p:cNvSpPr/>
          <p:nvPr/>
        </p:nvSpPr>
        <p:spPr>
          <a:xfrm>
            <a:off x="1539701" y="4428045"/>
            <a:ext cx="3557286" cy="1008112"/>
          </a:xfrm>
          <a:prstGeom prst="flowChartOnlineStorag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419" dirty="0">
                <a:solidFill>
                  <a:schemeClr val="tx1"/>
                </a:solidFill>
              </a:rPr>
              <a:t>Microcrédito </a:t>
            </a:r>
          </a:p>
        </p:txBody>
      </p:sp>
      <p:sp>
        <p:nvSpPr>
          <p:cNvPr id="13" name="Diagrama de flujo: retraso 12">
            <a:extLst>
              <a:ext uri="{FF2B5EF4-FFF2-40B4-BE49-F238E27FC236}">
                <a16:creationId xmlns:a16="http://schemas.microsoft.com/office/drawing/2014/main" id="{268DFCF7-9923-4748-8725-C635EEF1BAA6}"/>
              </a:ext>
            </a:extLst>
          </p:cNvPr>
          <p:cNvSpPr/>
          <p:nvPr/>
        </p:nvSpPr>
        <p:spPr>
          <a:xfrm rot="10800000">
            <a:off x="4356428" y="4411619"/>
            <a:ext cx="720080" cy="1008113"/>
          </a:xfrm>
          <a:prstGeom prst="flowChartDelay">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419"/>
          </a:p>
        </p:txBody>
      </p:sp>
      <p:sp>
        <p:nvSpPr>
          <p:cNvPr id="14" name="Diagrama de flujo: datos almacenados 13">
            <a:extLst>
              <a:ext uri="{FF2B5EF4-FFF2-40B4-BE49-F238E27FC236}">
                <a16:creationId xmlns:a16="http://schemas.microsoft.com/office/drawing/2014/main" id="{5B412D81-E76F-4584-A3CA-F1D5358DA4A5}"/>
              </a:ext>
            </a:extLst>
          </p:cNvPr>
          <p:cNvSpPr/>
          <p:nvPr/>
        </p:nvSpPr>
        <p:spPr>
          <a:xfrm>
            <a:off x="1511876" y="5575542"/>
            <a:ext cx="3557286" cy="1008112"/>
          </a:xfrm>
          <a:prstGeom prst="flowChartOnlineStorag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419" dirty="0">
                <a:solidFill>
                  <a:schemeClr val="tx1"/>
                </a:solidFill>
              </a:rPr>
              <a:t>Microempresa</a:t>
            </a:r>
          </a:p>
        </p:txBody>
      </p:sp>
      <p:sp>
        <p:nvSpPr>
          <p:cNvPr id="15" name="Diagrama de flujo: retraso 14">
            <a:extLst>
              <a:ext uri="{FF2B5EF4-FFF2-40B4-BE49-F238E27FC236}">
                <a16:creationId xmlns:a16="http://schemas.microsoft.com/office/drawing/2014/main" id="{E0FF162C-FED8-4BE0-ABC7-FCEF283B33F3}"/>
              </a:ext>
            </a:extLst>
          </p:cNvPr>
          <p:cNvSpPr/>
          <p:nvPr/>
        </p:nvSpPr>
        <p:spPr>
          <a:xfrm rot="10800000">
            <a:off x="4376907" y="5575552"/>
            <a:ext cx="720080" cy="1008113"/>
          </a:xfrm>
          <a:prstGeom prst="flowChartDelay">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419"/>
          </a:p>
        </p:txBody>
      </p:sp>
    </p:spTree>
    <p:extLst>
      <p:ext uri="{BB962C8B-B14F-4D97-AF65-F5344CB8AC3E}">
        <p14:creationId xmlns:p14="http://schemas.microsoft.com/office/powerpoint/2010/main" val="1845233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500"/>
                            </p:stCondLst>
                            <p:childTnLst>
                              <p:par>
                                <p:cTn id="18" presetID="63" presetClass="path" presetSubtype="0" accel="50000" decel="50000" fill="hold" grpId="0" nodeType="afterEffect">
                                  <p:stCondLst>
                                    <p:cond delay="0"/>
                                  </p:stCondLst>
                                  <p:childTnLst>
                                    <p:animMotion origin="layout" path="M 0.4783 0.00185 L 0.9665 4.81481E-6 " pathEditMode="relative" rAng="0" ptsTypes="AA">
                                      <p:cBhvr>
                                        <p:cTn id="19" dur="2000" fill="hold"/>
                                        <p:tgtEl>
                                          <p:spTgt spid="5"/>
                                        </p:tgtEl>
                                        <p:attrNameLst>
                                          <p:attrName>ppt_x</p:attrName>
                                          <p:attrName>ppt_y</p:attrName>
                                        </p:attrNameLst>
                                      </p:cBhvr>
                                      <p:rCtr x="24410" y="-93"/>
                                    </p:animMotion>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4000"/>
                            </p:stCondLst>
                            <p:childTnLst>
                              <p:par>
                                <p:cTn id="28" presetID="63" presetClass="path" presetSubtype="0" accel="50000" decel="50000" fill="hold" grpId="0" nodeType="afterEffect">
                                  <p:stCondLst>
                                    <p:cond delay="0"/>
                                  </p:stCondLst>
                                  <p:childTnLst>
                                    <p:animMotion origin="layout" path="M 0.4783 -0.00648 L 0.9665 -0.00648 " pathEditMode="relative" rAng="0" ptsTypes="AA">
                                      <p:cBhvr>
                                        <p:cTn id="29" dur="2000" fill="hold"/>
                                        <p:tgtEl>
                                          <p:spTgt spid="17"/>
                                        </p:tgtEl>
                                        <p:attrNameLst>
                                          <p:attrName>ppt_x</p:attrName>
                                          <p:attrName>ppt_y</p:attrName>
                                        </p:attrNameLst>
                                      </p:cBhvr>
                                      <p:rCtr x="24410" y="0"/>
                                    </p:animMotion>
                                  </p:childTnLst>
                                </p:cTn>
                              </p:par>
                            </p:childTnLst>
                          </p:cTn>
                        </p:par>
                        <p:par>
                          <p:cTn id="30" fill="hold">
                            <p:stCondLst>
                              <p:cond delay="6000"/>
                            </p:stCondLst>
                            <p:childTnLst>
                              <p:par>
                                <p:cTn id="31" presetID="10"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par>
                          <p:cTn id="37" fill="hold">
                            <p:stCondLst>
                              <p:cond delay="6500"/>
                            </p:stCondLst>
                            <p:childTnLst>
                              <p:par>
                                <p:cTn id="38" presetID="63" presetClass="path" presetSubtype="0" accel="50000" decel="50000" fill="hold" grpId="0" nodeType="afterEffect">
                                  <p:stCondLst>
                                    <p:cond delay="0"/>
                                  </p:stCondLst>
                                  <p:childTnLst>
                                    <p:animMotion origin="layout" path="M 0.47049 0.00024 L 0.9665 -0.00277 " pathEditMode="relative" rAng="0" ptsTypes="AA">
                                      <p:cBhvr>
                                        <p:cTn id="39" dur="2000" fill="hold"/>
                                        <p:tgtEl>
                                          <p:spTgt spid="18"/>
                                        </p:tgtEl>
                                        <p:attrNameLst>
                                          <p:attrName>ppt_x</p:attrName>
                                          <p:attrName>ppt_y</p:attrName>
                                        </p:attrNameLst>
                                      </p:cBhvr>
                                      <p:rCtr x="24792" y="-162"/>
                                    </p:animMotion>
                                  </p:childTnLst>
                                </p:cTn>
                              </p:par>
                            </p:childTnLst>
                          </p:cTn>
                        </p:par>
                        <p:par>
                          <p:cTn id="40" fill="hold">
                            <p:stCondLst>
                              <p:cond delay="8500"/>
                            </p:stCondLst>
                            <p:childTnLst>
                              <p:par>
                                <p:cTn id="41" presetID="10"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par>
                          <p:cTn id="47" fill="hold">
                            <p:stCondLst>
                              <p:cond delay="9000"/>
                            </p:stCondLst>
                            <p:childTnLst>
                              <p:par>
                                <p:cTn id="48" presetID="63" presetClass="path" presetSubtype="0" accel="50000" decel="50000" fill="hold" grpId="0" nodeType="afterEffect">
                                  <p:stCondLst>
                                    <p:cond delay="0"/>
                                  </p:stCondLst>
                                  <p:childTnLst>
                                    <p:animMotion origin="layout" path="M 0.47274 0.00162 L 0.96875 0.00162 " pathEditMode="relative" rAng="0" ptsTypes="AA">
                                      <p:cBhvr>
                                        <p:cTn id="49" dur="2000" fill="hold"/>
                                        <p:tgtEl>
                                          <p:spTgt spid="19"/>
                                        </p:tgtEl>
                                        <p:attrNameLst>
                                          <p:attrName>ppt_x</p:attrName>
                                          <p:attrName>ppt_y</p:attrName>
                                        </p:attrNameLst>
                                      </p:cBhvr>
                                      <p:rCtr x="24792" y="0"/>
                                    </p:animMotion>
                                  </p:childTnLst>
                                </p:cTn>
                              </p:par>
                            </p:childTnLst>
                          </p:cTn>
                        </p:par>
                        <p:par>
                          <p:cTn id="50" fill="hold">
                            <p:stCondLst>
                              <p:cond delay="11000"/>
                            </p:stCondLst>
                            <p:childTnLst>
                              <p:par>
                                <p:cTn id="51" presetID="10"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par>
                          <p:cTn id="57" fill="hold">
                            <p:stCondLst>
                              <p:cond delay="11500"/>
                            </p:stCondLst>
                            <p:childTnLst>
                              <p:par>
                                <p:cTn id="58" presetID="63" presetClass="path" presetSubtype="0" accel="50000" decel="50000" fill="hold" grpId="0" nodeType="afterEffect">
                                  <p:stCondLst>
                                    <p:cond delay="0"/>
                                  </p:stCondLst>
                                  <p:childTnLst>
                                    <p:animMotion origin="layout" path="M 0.47848 -0.02222 L 0.9665 -0.02222 " pathEditMode="relative" rAng="0" ptsTypes="AA">
                                      <p:cBhvr>
                                        <p:cTn id="59" dur="2000" fill="hold"/>
                                        <p:tgtEl>
                                          <p:spTgt spid="20"/>
                                        </p:tgtEl>
                                        <p:attrNameLst>
                                          <p:attrName>ppt_x</p:attrName>
                                          <p:attrName>ppt_y</p:attrName>
                                        </p:attrNameLst>
                                      </p:cBhvr>
                                      <p:rCtr x="2439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8" grpId="0" animBg="1"/>
      <p:bldP spid="17" grpId="0" animBg="1"/>
      <p:bldP spid="5" grpId="0" animBg="1"/>
      <p:bldP spid="2" grpId="0"/>
      <p:bldP spid="3" grpId="0" animBg="1"/>
      <p:bldP spid="6"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DDE4F0"/>
            </a:gs>
            <a:gs pos="11000">
              <a:schemeClr val="bg1">
                <a:lumMod val="95000"/>
              </a:schemeClr>
            </a:gs>
            <a:gs pos="6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1030" name="Picture 6" descr="Resultado de imagen para ESPE">
            <a:extLst>
              <a:ext uri="{FF2B5EF4-FFF2-40B4-BE49-F238E27FC236}">
                <a16:creationId xmlns:a16="http://schemas.microsoft.com/office/drawing/2014/main" id="{C3989107-C5D9-4510-B980-6F0381B23BEE}"/>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2639697" y="252232"/>
            <a:ext cx="7344816" cy="6641589"/>
          </a:xfrm>
          <a:prstGeom prst="rect">
            <a:avLst/>
          </a:prstGeom>
          <a:noFill/>
          <a:extLst>
            <a:ext uri="{909E8E84-426E-40DD-AFC4-6F175D3DCCD1}">
              <a14:hiddenFill xmlns:a14="http://schemas.microsoft.com/office/drawing/2010/main">
                <a:solidFill>
                  <a:srgbClr val="FFFFFF"/>
                </a:solidFill>
              </a14:hiddenFill>
            </a:ext>
          </a:extLst>
        </p:spPr>
      </p:pic>
      <p:sp>
        <p:nvSpPr>
          <p:cNvPr id="8" name="Elipse 7">
            <a:extLst>
              <a:ext uri="{FF2B5EF4-FFF2-40B4-BE49-F238E27FC236}">
                <a16:creationId xmlns:a16="http://schemas.microsoft.com/office/drawing/2014/main" id="{761076F2-D993-4BA7-B68C-93F1D7CE8099}"/>
              </a:ext>
            </a:extLst>
          </p:cNvPr>
          <p:cNvSpPr/>
          <p:nvPr/>
        </p:nvSpPr>
        <p:spPr>
          <a:xfrm>
            <a:off x="-210540" y="771036"/>
            <a:ext cx="4598291" cy="5092424"/>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2" name="Elipse 1">
            <a:extLst>
              <a:ext uri="{FF2B5EF4-FFF2-40B4-BE49-F238E27FC236}">
                <a16:creationId xmlns:a16="http://schemas.microsoft.com/office/drawing/2014/main" id="{58873CEF-8715-43B1-98F7-D89D18D71185}"/>
              </a:ext>
            </a:extLst>
          </p:cNvPr>
          <p:cNvSpPr/>
          <p:nvPr/>
        </p:nvSpPr>
        <p:spPr>
          <a:xfrm>
            <a:off x="-70466" y="1630576"/>
            <a:ext cx="3384376" cy="3456384"/>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uadroTexto 8">
            <a:extLst>
              <a:ext uri="{FF2B5EF4-FFF2-40B4-BE49-F238E27FC236}">
                <a16:creationId xmlns:a16="http://schemas.microsoft.com/office/drawing/2014/main" id="{6D0602E0-C4BF-42B7-AD48-70FA8484EE64}"/>
              </a:ext>
            </a:extLst>
          </p:cNvPr>
          <p:cNvSpPr txBox="1"/>
          <p:nvPr/>
        </p:nvSpPr>
        <p:spPr>
          <a:xfrm>
            <a:off x="1666637" y="3249851"/>
            <a:ext cx="1296144"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419" b="1" dirty="0">
                <a:solidFill>
                  <a:prstClr val="black"/>
                </a:solidFill>
                <a:latin typeface="Century Schoolbook"/>
              </a:rPr>
              <a:t>Las C´s del crédito</a:t>
            </a:r>
            <a:endParaRPr kumimoji="0" lang="es-419" sz="1800" b="1"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6" name="Arco 5">
            <a:extLst>
              <a:ext uri="{FF2B5EF4-FFF2-40B4-BE49-F238E27FC236}">
                <a16:creationId xmlns:a16="http://schemas.microsoft.com/office/drawing/2014/main" id="{E58D6042-C385-4014-8216-4FF90ADE46AD}"/>
              </a:ext>
            </a:extLst>
          </p:cNvPr>
          <p:cNvSpPr/>
          <p:nvPr/>
        </p:nvSpPr>
        <p:spPr>
          <a:xfrm rot="21295730">
            <a:off x="263260" y="1258870"/>
            <a:ext cx="2892567" cy="1949603"/>
          </a:xfrm>
          <a:prstGeom prst="arc">
            <a:avLst>
              <a:gd name="adj1" fmla="val 15091503"/>
              <a:gd name="adj2" fmla="val 19876443"/>
            </a:avLst>
          </a:prstGeom>
          <a:ln>
            <a:headEnd type="oval" w="med" len="med"/>
            <a:tailEnd type="oval" w="med" len="med"/>
          </a:ln>
        </p:spPr>
        <p:style>
          <a:lnRef idx="3">
            <a:schemeClr val="accent2"/>
          </a:lnRef>
          <a:fillRef idx="0">
            <a:schemeClr val="accent2"/>
          </a:fillRef>
          <a:effectRef idx="2">
            <a:schemeClr val="accent2"/>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Medio marco 9">
            <a:extLst>
              <a:ext uri="{FF2B5EF4-FFF2-40B4-BE49-F238E27FC236}">
                <a16:creationId xmlns:a16="http://schemas.microsoft.com/office/drawing/2014/main" id="{F7B26D20-1523-4F74-91DA-CF3890484D75}"/>
              </a:ext>
            </a:extLst>
          </p:cNvPr>
          <p:cNvSpPr/>
          <p:nvPr/>
        </p:nvSpPr>
        <p:spPr>
          <a:xfrm rot="7991750">
            <a:off x="4462398" y="5845211"/>
            <a:ext cx="691729" cy="640904"/>
          </a:xfrm>
          <a:prstGeom prst="halfFrame">
            <a:avLst>
              <a:gd name="adj1" fmla="val 28033"/>
              <a:gd name="adj2" fmla="val 33333"/>
            </a:avLst>
          </a:prstGeom>
          <a:solidFill>
            <a:schemeClr val="accent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Medio marco 15">
            <a:extLst>
              <a:ext uri="{FF2B5EF4-FFF2-40B4-BE49-F238E27FC236}">
                <a16:creationId xmlns:a16="http://schemas.microsoft.com/office/drawing/2014/main" id="{4F43CE2A-ED0E-4368-9AC8-57375806E9B2}"/>
              </a:ext>
            </a:extLst>
          </p:cNvPr>
          <p:cNvSpPr/>
          <p:nvPr/>
        </p:nvSpPr>
        <p:spPr>
          <a:xfrm rot="7991750">
            <a:off x="4408478" y="343574"/>
            <a:ext cx="691729" cy="640904"/>
          </a:xfrm>
          <a:prstGeom prst="halfFrame">
            <a:avLst>
              <a:gd name="adj1" fmla="val 28033"/>
              <a:gd name="adj2" fmla="val 33333"/>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7" name="Medio marco 16">
            <a:extLst>
              <a:ext uri="{FF2B5EF4-FFF2-40B4-BE49-F238E27FC236}">
                <a16:creationId xmlns:a16="http://schemas.microsoft.com/office/drawing/2014/main" id="{58C9A53F-5639-4E55-A808-2955F3E0CD30}"/>
              </a:ext>
            </a:extLst>
          </p:cNvPr>
          <p:cNvSpPr/>
          <p:nvPr/>
        </p:nvSpPr>
        <p:spPr>
          <a:xfrm rot="7991750">
            <a:off x="4417003" y="3428399"/>
            <a:ext cx="691729" cy="640904"/>
          </a:xfrm>
          <a:prstGeom prst="halfFrame">
            <a:avLst>
              <a:gd name="adj1" fmla="val 28033"/>
              <a:gd name="adj2" fmla="val 33333"/>
            </a:avLst>
          </a:prstGeom>
          <a:solidFill>
            <a:schemeClr val="accent6"/>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8" name="Medio marco 17">
            <a:extLst>
              <a:ext uri="{FF2B5EF4-FFF2-40B4-BE49-F238E27FC236}">
                <a16:creationId xmlns:a16="http://schemas.microsoft.com/office/drawing/2014/main" id="{327B7D4B-B710-47F2-A128-15FE19A843C0}"/>
              </a:ext>
            </a:extLst>
          </p:cNvPr>
          <p:cNvSpPr/>
          <p:nvPr/>
        </p:nvSpPr>
        <p:spPr>
          <a:xfrm rot="7991750">
            <a:off x="4397123" y="1532483"/>
            <a:ext cx="691729" cy="640904"/>
          </a:xfrm>
          <a:prstGeom prst="halfFrame">
            <a:avLst>
              <a:gd name="adj1" fmla="val 28033"/>
              <a:gd name="adj2" fmla="val 33333"/>
            </a:avLst>
          </a:prstGeom>
          <a:solidFill>
            <a:schemeClr val="accent4"/>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3" name="CuadroTexto 12">
            <a:extLst>
              <a:ext uri="{FF2B5EF4-FFF2-40B4-BE49-F238E27FC236}">
                <a16:creationId xmlns:a16="http://schemas.microsoft.com/office/drawing/2014/main" id="{441BB2E8-CC92-4A85-8E33-8FC2E167DCDA}"/>
              </a:ext>
            </a:extLst>
          </p:cNvPr>
          <p:cNvSpPr txBox="1"/>
          <p:nvPr/>
        </p:nvSpPr>
        <p:spPr>
          <a:xfrm>
            <a:off x="5373874" y="90936"/>
            <a:ext cx="5679776" cy="923330"/>
          </a:xfrm>
          <a:prstGeom prst="rect">
            <a:avLst/>
          </a:prstGeom>
          <a:solidFill>
            <a:schemeClr val="bg2"/>
          </a:solidFill>
          <a:ln w="28575">
            <a:solidFill>
              <a:schemeClr val="accent2"/>
            </a:solidFill>
          </a:ln>
        </p:spPr>
        <p:txBody>
          <a:bodyPr wrap="square" rtlCol="0">
            <a:spAutoFit/>
          </a:bodyPr>
          <a:lstStyle/>
          <a:p>
            <a:r>
              <a:rPr lang="es-EC" b="1" u="sng" dirty="0"/>
              <a:t>Carácter</a:t>
            </a:r>
            <a:endParaRPr lang="es-419" b="1" u="sng" dirty="0"/>
          </a:p>
          <a:p>
            <a:pPr lvl="0"/>
            <a:r>
              <a:rPr lang="es-EC" dirty="0"/>
              <a:t>Son las cualidades que tiene el prestatario que lo hacen querer pagar al vencimiento una deuda. </a:t>
            </a:r>
            <a:endParaRPr kumimoji="0" lang="es-419" sz="16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0" name="CuadroTexto 19">
            <a:extLst>
              <a:ext uri="{FF2B5EF4-FFF2-40B4-BE49-F238E27FC236}">
                <a16:creationId xmlns:a16="http://schemas.microsoft.com/office/drawing/2014/main" id="{52D8DF30-BCE3-4F53-A544-C406164D3400}"/>
              </a:ext>
            </a:extLst>
          </p:cNvPr>
          <p:cNvSpPr txBox="1"/>
          <p:nvPr/>
        </p:nvSpPr>
        <p:spPr>
          <a:xfrm>
            <a:off x="5364899" y="1397490"/>
            <a:ext cx="5716066" cy="1477328"/>
          </a:xfrm>
          <a:prstGeom prst="rect">
            <a:avLst/>
          </a:prstGeom>
          <a:solidFill>
            <a:schemeClr val="bg2"/>
          </a:solidFill>
          <a:ln w="28575">
            <a:solidFill>
              <a:schemeClr val="accent4"/>
            </a:solidFill>
          </a:ln>
        </p:spPr>
        <p:txBody>
          <a:bodyPr wrap="square" rtlCol="0">
            <a:spAutoFit/>
          </a:bodyPr>
          <a:lstStyle/>
          <a:p>
            <a:pPr algn="just"/>
            <a:r>
              <a:rPr lang="es-EC" b="1" u="sng" dirty="0"/>
              <a:t>Capacidad</a:t>
            </a:r>
            <a:endParaRPr lang="es-419" b="1" u="sng" dirty="0"/>
          </a:p>
          <a:p>
            <a:pPr lvl="0" algn="just"/>
            <a:r>
              <a:rPr lang="es-EC" dirty="0"/>
              <a:t>Es la facilidad y posibilidad que tiene el prestatario para pagar una deuda a su vencimiento, considerando sus otras deudas y gastos adicionales, frente a sus ingresos. </a:t>
            </a:r>
            <a:endParaRPr kumimoji="0" lang="es-419" sz="1800" b="0" i="0" u="none" strike="noStrike" kern="1200" cap="none" spc="0" normalizeH="0" baseline="0" noProof="0" dirty="0">
              <a:ln>
                <a:noFill/>
              </a:ln>
              <a:solidFill>
                <a:prstClr val="black"/>
              </a:solidFill>
              <a:effectLst/>
              <a:uLnTx/>
              <a:uFillTx/>
              <a:latin typeface="Century Schoolbook"/>
              <a:ea typeface="+mn-ea"/>
              <a:cs typeface="+mn-cs"/>
            </a:endParaRPr>
          </a:p>
        </p:txBody>
      </p:sp>
      <p:cxnSp>
        <p:nvCxnSpPr>
          <p:cNvPr id="19" name="Conector recto 18">
            <a:extLst>
              <a:ext uri="{FF2B5EF4-FFF2-40B4-BE49-F238E27FC236}">
                <a16:creationId xmlns:a16="http://schemas.microsoft.com/office/drawing/2014/main" id="{C2E567C8-4EC6-4857-9CDA-AD62B7F5398C}"/>
              </a:ext>
            </a:extLst>
          </p:cNvPr>
          <p:cNvCxnSpPr>
            <a:cxnSpLocks/>
          </p:cNvCxnSpPr>
          <p:nvPr/>
        </p:nvCxnSpPr>
        <p:spPr>
          <a:xfrm flipV="1">
            <a:off x="2800228" y="656525"/>
            <a:ext cx="1942748" cy="860982"/>
          </a:xfrm>
          <a:prstGeom prst="line">
            <a:avLst/>
          </a:prstGeom>
          <a:ln w="28575">
            <a:prstDash val="dash"/>
          </a:ln>
        </p:spPr>
        <p:style>
          <a:lnRef idx="2">
            <a:schemeClr val="accent2"/>
          </a:lnRef>
          <a:fillRef idx="0">
            <a:schemeClr val="accent2"/>
          </a:fillRef>
          <a:effectRef idx="1">
            <a:schemeClr val="accent2"/>
          </a:effectRef>
          <a:fontRef idx="minor">
            <a:schemeClr val="tx1"/>
          </a:fontRef>
        </p:style>
      </p:cxnSp>
      <p:cxnSp>
        <p:nvCxnSpPr>
          <p:cNvPr id="24" name="Conector recto 23">
            <a:extLst>
              <a:ext uri="{FF2B5EF4-FFF2-40B4-BE49-F238E27FC236}">
                <a16:creationId xmlns:a16="http://schemas.microsoft.com/office/drawing/2014/main" id="{9E2E5EBA-D5E9-456B-A5EA-EDEF7E48A093}"/>
              </a:ext>
            </a:extLst>
          </p:cNvPr>
          <p:cNvCxnSpPr>
            <a:cxnSpLocks/>
          </p:cNvCxnSpPr>
          <p:nvPr/>
        </p:nvCxnSpPr>
        <p:spPr>
          <a:xfrm flipV="1">
            <a:off x="3435350" y="1852936"/>
            <a:ext cx="1240068" cy="209432"/>
          </a:xfrm>
          <a:prstGeom prst="line">
            <a:avLst/>
          </a:prstGeom>
          <a:ln w="28575">
            <a:solidFill>
              <a:schemeClr val="accent4"/>
            </a:solidFill>
            <a:prstDash val="dash"/>
          </a:ln>
        </p:spPr>
        <p:style>
          <a:lnRef idx="2">
            <a:schemeClr val="accent2"/>
          </a:lnRef>
          <a:fillRef idx="0">
            <a:schemeClr val="accent2"/>
          </a:fillRef>
          <a:effectRef idx="1">
            <a:schemeClr val="accent2"/>
          </a:effectRef>
          <a:fontRef idx="minor">
            <a:schemeClr val="tx1"/>
          </a:fontRef>
        </p:style>
      </p:cxnSp>
      <p:cxnSp>
        <p:nvCxnSpPr>
          <p:cNvPr id="26" name="Conector recto 25">
            <a:extLst>
              <a:ext uri="{FF2B5EF4-FFF2-40B4-BE49-F238E27FC236}">
                <a16:creationId xmlns:a16="http://schemas.microsoft.com/office/drawing/2014/main" id="{634A1A16-4874-4BB3-AC1E-E270701D9707}"/>
              </a:ext>
            </a:extLst>
          </p:cNvPr>
          <p:cNvCxnSpPr>
            <a:cxnSpLocks/>
          </p:cNvCxnSpPr>
          <p:nvPr/>
        </p:nvCxnSpPr>
        <p:spPr>
          <a:xfrm>
            <a:off x="3776036" y="3748851"/>
            <a:ext cx="1009203" cy="0"/>
          </a:xfrm>
          <a:prstGeom prst="line">
            <a:avLst/>
          </a:prstGeom>
          <a:ln w="28575">
            <a:solidFill>
              <a:schemeClr val="accent6"/>
            </a:solidFill>
            <a:prstDash val="dash"/>
          </a:ln>
        </p:spPr>
        <p:style>
          <a:lnRef idx="2">
            <a:schemeClr val="accent2"/>
          </a:lnRef>
          <a:fillRef idx="0">
            <a:schemeClr val="accent2"/>
          </a:fillRef>
          <a:effectRef idx="1">
            <a:schemeClr val="accent2"/>
          </a:effectRef>
          <a:fontRef idx="minor">
            <a:schemeClr val="tx1"/>
          </a:fontRef>
        </p:style>
      </p:cxnSp>
      <p:cxnSp>
        <p:nvCxnSpPr>
          <p:cNvPr id="28" name="Conector recto 27">
            <a:extLst>
              <a:ext uri="{FF2B5EF4-FFF2-40B4-BE49-F238E27FC236}">
                <a16:creationId xmlns:a16="http://schemas.microsoft.com/office/drawing/2014/main" id="{03D1BEBD-9DC0-42A1-970F-A562B4F573BC}"/>
              </a:ext>
            </a:extLst>
          </p:cNvPr>
          <p:cNvCxnSpPr>
            <a:cxnSpLocks/>
            <a:stCxn id="25" idx="0"/>
          </p:cNvCxnSpPr>
          <p:nvPr/>
        </p:nvCxnSpPr>
        <p:spPr>
          <a:xfrm>
            <a:off x="2355055" y="5481694"/>
            <a:ext cx="2284884" cy="683979"/>
          </a:xfrm>
          <a:prstGeom prst="line">
            <a:avLst/>
          </a:prstGeom>
          <a:ln w="28575">
            <a:solidFill>
              <a:schemeClr val="accent5"/>
            </a:solidFill>
            <a:prstDash val="dash"/>
          </a:ln>
        </p:spPr>
        <p:style>
          <a:lnRef idx="2">
            <a:schemeClr val="accent2"/>
          </a:lnRef>
          <a:fillRef idx="0">
            <a:schemeClr val="accent2"/>
          </a:fillRef>
          <a:effectRef idx="1">
            <a:schemeClr val="accent2"/>
          </a:effectRef>
          <a:fontRef idx="minor">
            <a:schemeClr val="tx1"/>
          </a:fontRef>
        </p:style>
      </p:cxnSp>
      <p:sp>
        <p:nvSpPr>
          <p:cNvPr id="29" name="CuadroTexto 28">
            <a:extLst>
              <a:ext uri="{FF2B5EF4-FFF2-40B4-BE49-F238E27FC236}">
                <a16:creationId xmlns:a16="http://schemas.microsoft.com/office/drawing/2014/main" id="{F6AD1BDC-11EA-4F6F-88A8-72AE294D94A4}"/>
              </a:ext>
            </a:extLst>
          </p:cNvPr>
          <p:cNvSpPr txBox="1"/>
          <p:nvPr/>
        </p:nvSpPr>
        <p:spPr>
          <a:xfrm>
            <a:off x="5369426" y="3011821"/>
            <a:ext cx="5699452" cy="1200329"/>
          </a:xfrm>
          <a:prstGeom prst="rect">
            <a:avLst/>
          </a:prstGeom>
          <a:solidFill>
            <a:schemeClr val="bg2"/>
          </a:solidFill>
          <a:ln w="28575">
            <a:solidFill>
              <a:schemeClr val="accent6"/>
            </a:solidFill>
          </a:ln>
        </p:spPr>
        <p:txBody>
          <a:bodyPr wrap="square" rtlCol="0">
            <a:spAutoFit/>
          </a:bodyPr>
          <a:lstStyle/>
          <a:p>
            <a:pPr algn="just"/>
            <a:r>
              <a:rPr lang="es-EC" b="1" u="sng"/>
              <a:t>Capital</a:t>
            </a:r>
            <a:endParaRPr lang="es-419" b="1" u="sng"/>
          </a:p>
          <a:p>
            <a:pPr lvl="0" algn="just"/>
            <a:r>
              <a:rPr lang="es-EC"/>
              <a:t>El capital indica el valor de los activos menos los pasivos, es decir cuánto cuesta lo que tiene menos lo que debe</a:t>
            </a:r>
            <a:r>
              <a:rPr kumimoji="0" lang="es-419" sz="1800" b="0" i="0" u="none" strike="noStrike" kern="1200" cap="none" spc="0" normalizeH="0" baseline="0" noProof="0">
                <a:ln>
                  <a:noFill/>
                </a:ln>
                <a:solidFill>
                  <a:prstClr val="black"/>
                </a:solidFill>
                <a:effectLst/>
                <a:uLnTx/>
                <a:uFillTx/>
                <a:latin typeface="Century Schoolbook"/>
                <a:ea typeface="+mn-ea"/>
                <a:cs typeface="+mn-cs"/>
              </a:rPr>
              <a:t>.</a:t>
            </a:r>
            <a:endParaRPr kumimoji="0" lang="es-419"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30" name="CuadroTexto 29">
            <a:extLst>
              <a:ext uri="{FF2B5EF4-FFF2-40B4-BE49-F238E27FC236}">
                <a16:creationId xmlns:a16="http://schemas.microsoft.com/office/drawing/2014/main" id="{512CC711-ABF9-4957-8326-DAC5AACC9091}"/>
              </a:ext>
            </a:extLst>
          </p:cNvPr>
          <p:cNvSpPr txBox="1"/>
          <p:nvPr/>
        </p:nvSpPr>
        <p:spPr>
          <a:xfrm>
            <a:off x="5369426" y="5506818"/>
            <a:ext cx="5671888" cy="1200329"/>
          </a:xfrm>
          <a:prstGeom prst="rect">
            <a:avLst/>
          </a:prstGeom>
          <a:solidFill>
            <a:schemeClr val="bg2"/>
          </a:solidFill>
          <a:ln w="28575">
            <a:solidFill>
              <a:schemeClr val="accent5"/>
            </a:solidFill>
          </a:ln>
        </p:spPr>
        <p:txBody>
          <a:bodyPr wrap="square" rtlCol="0">
            <a:spAutoFit/>
          </a:bodyPr>
          <a:lstStyle/>
          <a:p>
            <a:pPr algn="just"/>
            <a:r>
              <a:rPr lang="es-EC" b="1" u="sng" dirty="0"/>
              <a:t>Colateral</a:t>
            </a:r>
            <a:endParaRPr lang="es-419" b="1" u="sng" dirty="0"/>
          </a:p>
          <a:p>
            <a:pPr lvl="0" algn="just"/>
            <a:r>
              <a:rPr lang="es-EC" dirty="0"/>
              <a:t>Son los recursos financieros y otros recursos, se incluye al inventario, efectivo  y otros activos que posea el prestatario, que le servirán para pagar</a:t>
            </a:r>
            <a:endParaRPr kumimoji="0" lang="es-419"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40" name="Arco 39">
            <a:extLst>
              <a:ext uri="{FF2B5EF4-FFF2-40B4-BE49-F238E27FC236}">
                <a16:creationId xmlns:a16="http://schemas.microsoft.com/office/drawing/2014/main" id="{EB67D79D-B045-4DB7-ADC8-5A35281F6F06}"/>
              </a:ext>
            </a:extLst>
          </p:cNvPr>
          <p:cNvSpPr/>
          <p:nvPr/>
        </p:nvSpPr>
        <p:spPr>
          <a:xfrm rot="2724557">
            <a:off x="816692" y="1435057"/>
            <a:ext cx="3104847" cy="2128302"/>
          </a:xfrm>
          <a:prstGeom prst="arc">
            <a:avLst>
              <a:gd name="adj1" fmla="val 15091503"/>
              <a:gd name="adj2" fmla="val 19876443"/>
            </a:avLst>
          </a:prstGeom>
          <a:ln>
            <a:solidFill>
              <a:schemeClr val="accent4"/>
            </a:solidFill>
            <a:headEnd type="oval" w="med" len="med"/>
            <a:tailEnd type="oval" w="med" len="med"/>
          </a:ln>
        </p:spPr>
        <p:style>
          <a:lnRef idx="3">
            <a:schemeClr val="accent2"/>
          </a:lnRef>
          <a:fillRef idx="0">
            <a:schemeClr val="accent2"/>
          </a:fillRef>
          <a:effectRef idx="2">
            <a:schemeClr val="accent2"/>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41" name="Arco 40">
            <a:extLst>
              <a:ext uri="{FF2B5EF4-FFF2-40B4-BE49-F238E27FC236}">
                <a16:creationId xmlns:a16="http://schemas.microsoft.com/office/drawing/2014/main" id="{8D501D3E-8ACC-42C2-B122-53DD6A6FD80E}"/>
              </a:ext>
            </a:extLst>
          </p:cNvPr>
          <p:cNvSpPr/>
          <p:nvPr/>
        </p:nvSpPr>
        <p:spPr>
          <a:xfrm rot="4776955">
            <a:off x="1201201" y="2392048"/>
            <a:ext cx="3104847" cy="2128302"/>
          </a:xfrm>
          <a:prstGeom prst="arc">
            <a:avLst>
              <a:gd name="adj1" fmla="val 15091503"/>
              <a:gd name="adj2" fmla="val 19876443"/>
            </a:avLst>
          </a:prstGeom>
          <a:ln>
            <a:solidFill>
              <a:schemeClr val="accent6"/>
            </a:solidFill>
            <a:headEnd type="oval" w="med" len="med"/>
            <a:tailEnd type="oval" w="med" len="med"/>
          </a:ln>
        </p:spPr>
        <p:style>
          <a:lnRef idx="3">
            <a:schemeClr val="accent2"/>
          </a:lnRef>
          <a:fillRef idx="0">
            <a:schemeClr val="accent2"/>
          </a:fillRef>
          <a:effectRef idx="2">
            <a:schemeClr val="accent2"/>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5" name="Arco 24">
            <a:extLst>
              <a:ext uri="{FF2B5EF4-FFF2-40B4-BE49-F238E27FC236}">
                <a16:creationId xmlns:a16="http://schemas.microsoft.com/office/drawing/2014/main" id="{CB8CEEAB-F348-496D-9B97-4DC7901C3039}"/>
              </a:ext>
            </a:extLst>
          </p:cNvPr>
          <p:cNvSpPr/>
          <p:nvPr/>
        </p:nvSpPr>
        <p:spPr>
          <a:xfrm rot="10340679">
            <a:off x="320969" y="3435661"/>
            <a:ext cx="3104847" cy="2128302"/>
          </a:xfrm>
          <a:prstGeom prst="arc">
            <a:avLst>
              <a:gd name="adj1" fmla="val 15091503"/>
              <a:gd name="adj2" fmla="val 19876443"/>
            </a:avLst>
          </a:prstGeom>
          <a:ln>
            <a:headEnd type="oval" w="med" len="med"/>
            <a:tailEnd type="oval" w="med" len="med"/>
          </a:ln>
        </p:spPr>
        <p:style>
          <a:lnRef idx="3">
            <a:schemeClr val="accent5"/>
          </a:lnRef>
          <a:fillRef idx="0">
            <a:schemeClr val="accent5"/>
          </a:fillRef>
          <a:effectRef idx="2">
            <a:schemeClr val="accent5"/>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7" name="Arco 26">
            <a:extLst>
              <a:ext uri="{FF2B5EF4-FFF2-40B4-BE49-F238E27FC236}">
                <a16:creationId xmlns:a16="http://schemas.microsoft.com/office/drawing/2014/main" id="{BECCE3B9-231C-4774-B36C-9A791EF9C3B6}"/>
              </a:ext>
            </a:extLst>
          </p:cNvPr>
          <p:cNvSpPr/>
          <p:nvPr/>
        </p:nvSpPr>
        <p:spPr>
          <a:xfrm rot="7648407">
            <a:off x="1188552" y="3142783"/>
            <a:ext cx="2738135" cy="2128302"/>
          </a:xfrm>
          <a:prstGeom prst="arc">
            <a:avLst>
              <a:gd name="adj1" fmla="val 15091503"/>
              <a:gd name="adj2" fmla="val 19876443"/>
            </a:avLst>
          </a:prstGeom>
          <a:ln>
            <a:headEnd type="oval" w="med" len="med"/>
            <a:tailEnd type="oval" w="med" len="med"/>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31" name="CuadroTexto 30">
            <a:extLst>
              <a:ext uri="{FF2B5EF4-FFF2-40B4-BE49-F238E27FC236}">
                <a16:creationId xmlns:a16="http://schemas.microsoft.com/office/drawing/2014/main" id="{85FCCA13-68A7-4AF5-9BBC-9A5A1827899F}"/>
              </a:ext>
            </a:extLst>
          </p:cNvPr>
          <p:cNvSpPr txBox="1"/>
          <p:nvPr/>
        </p:nvSpPr>
        <p:spPr>
          <a:xfrm>
            <a:off x="5364036" y="4396814"/>
            <a:ext cx="5699452" cy="923330"/>
          </a:xfrm>
          <a:prstGeom prst="rect">
            <a:avLst/>
          </a:prstGeom>
          <a:solidFill>
            <a:schemeClr val="bg2"/>
          </a:solidFill>
          <a:ln w="28575">
            <a:solidFill>
              <a:schemeClr val="accent1"/>
            </a:solidFill>
          </a:ln>
        </p:spPr>
        <p:txBody>
          <a:bodyPr wrap="square" rtlCol="0">
            <a:spAutoFit/>
          </a:bodyPr>
          <a:lstStyle/>
          <a:p>
            <a:pPr algn="just"/>
            <a:r>
              <a:rPr lang="es-EC" b="1" u="sng" dirty="0"/>
              <a:t>Condiciones</a:t>
            </a:r>
            <a:endParaRPr lang="es-419" b="1" u="sng" dirty="0"/>
          </a:p>
          <a:p>
            <a:pPr lvl="0" algn="just"/>
            <a:r>
              <a:rPr lang="es-EC" dirty="0"/>
              <a:t>Evaluar condiciones que pueden afectar la situación financiera y la capacidad de pago del prestatario</a:t>
            </a:r>
            <a:endParaRPr kumimoji="0" lang="es-419"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32" name="Medio marco 31">
            <a:extLst>
              <a:ext uri="{FF2B5EF4-FFF2-40B4-BE49-F238E27FC236}">
                <a16:creationId xmlns:a16="http://schemas.microsoft.com/office/drawing/2014/main" id="{25C1AF62-9D37-4290-A372-2CEE571CF700}"/>
              </a:ext>
            </a:extLst>
          </p:cNvPr>
          <p:cNvSpPr/>
          <p:nvPr/>
        </p:nvSpPr>
        <p:spPr>
          <a:xfrm rot="7991750">
            <a:off x="4538596" y="4581846"/>
            <a:ext cx="691729" cy="640904"/>
          </a:xfrm>
          <a:prstGeom prst="halfFrame">
            <a:avLst>
              <a:gd name="adj1" fmla="val 28033"/>
              <a:gd name="adj2" fmla="val 33333"/>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entury Schoolbook"/>
              <a:ea typeface="+mn-ea"/>
              <a:cs typeface="+mn-cs"/>
            </a:endParaRPr>
          </a:p>
        </p:txBody>
      </p:sp>
      <p:cxnSp>
        <p:nvCxnSpPr>
          <p:cNvPr id="33" name="Conector recto 32">
            <a:extLst>
              <a:ext uri="{FF2B5EF4-FFF2-40B4-BE49-F238E27FC236}">
                <a16:creationId xmlns:a16="http://schemas.microsoft.com/office/drawing/2014/main" id="{60A67FDC-31B7-4BB0-BCD7-99102188B55E}"/>
              </a:ext>
            </a:extLst>
          </p:cNvPr>
          <p:cNvCxnSpPr>
            <a:cxnSpLocks/>
          </p:cNvCxnSpPr>
          <p:nvPr/>
        </p:nvCxnSpPr>
        <p:spPr>
          <a:xfrm>
            <a:off x="3642296" y="4617337"/>
            <a:ext cx="1073841" cy="284971"/>
          </a:xfrm>
          <a:prstGeom prst="line">
            <a:avLst/>
          </a:prstGeom>
          <a:ln w="28575">
            <a:solidFill>
              <a:schemeClr val="accent1"/>
            </a:solidFill>
            <a:prstDash val="dash"/>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2449859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anim calcmode="lin" valueType="num">
                                      <p:cBhvr>
                                        <p:cTn id="44" dur="500" fill="hold"/>
                                        <p:tgtEl>
                                          <p:spTgt spid="13"/>
                                        </p:tgtEl>
                                        <p:attrNameLst>
                                          <p:attrName>ppt_x</p:attrName>
                                        </p:attrNameLst>
                                      </p:cBhvr>
                                      <p:tavLst>
                                        <p:tav tm="0">
                                          <p:val>
                                            <p:strVal val="#ppt_x"/>
                                          </p:val>
                                        </p:tav>
                                        <p:tav tm="100000">
                                          <p:val>
                                            <p:strVal val="#ppt_x"/>
                                          </p:val>
                                        </p:tav>
                                      </p:tavLst>
                                    </p:anim>
                                    <p:anim calcmode="lin" valueType="num">
                                      <p:cBhvr>
                                        <p:cTn id="45" dur="500" fill="hold"/>
                                        <p:tgtEl>
                                          <p:spTgt spid="13"/>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10" presetClass="entr" presetSubtype="0"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par>
                          <p:cTn id="50" fill="hold">
                            <p:stCondLst>
                              <p:cond delay="4000"/>
                            </p:stCondLst>
                            <p:childTnLst>
                              <p:par>
                                <p:cTn id="51" presetID="10"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anim calcmode="lin" valueType="num">
                                      <p:cBhvr>
                                        <p:cTn id="58" dur="500" fill="hold"/>
                                        <p:tgtEl>
                                          <p:spTgt spid="20"/>
                                        </p:tgtEl>
                                        <p:attrNameLst>
                                          <p:attrName>ppt_x</p:attrName>
                                        </p:attrNameLst>
                                      </p:cBhvr>
                                      <p:tavLst>
                                        <p:tav tm="0">
                                          <p:val>
                                            <p:strVal val="#ppt_x"/>
                                          </p:val>
                                        </p:tav>
                                        <p:tav tm="100000">
                                          <p:val>
                                            <p:strVal val="#ppt_x"/>
                                          </p:val>
                                        </p:tav>
                                      </p:tavLst>
                                    </p:anim>
                                    <p:anim calcmode="lin" valueType="num">
                                      <p:cBhvr>
                                        <p:cTn id="59" dur="5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5000"/>
                            </p:stCondLst>
                            <p:childTnLst>
                              <p:par>
                                <p:cTn id="61" presetID="10" presetClass="entr" presetSubtype="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childTnLst>
                          </p:cTn>
                        </p:par>
                        <p:par>
                          <p:cTn id="64" fill="hold">
                            <p:stCondLst>
                              <p:cond delay="5500"/>
                            </p:stCondLst>
                            <p:childTnLst>
                              <p:par>
                                <p:cTn id="65" presetID="10" presetClass="entr" presetSubtype="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par>
                          <p:cTn id="68" fill="hold">
                            <p:stCondLst>
                              <p:cond delay="6000"/>
                            </p:stCondLst>
                            <p:childTnLst>
                              <p:par>
                                <p:cTn id="69" presetID="42" presetClass="entr" presetSubtype="0"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anim calcmode="lin" valueType="num">
                                      <p:cBhvr>
                                        <p:cTn id="72" dur="500" fill="hold"/>
                                        <p:tgtEl>
                                          <p:spTgt spid="29"/>
                                        </p:tgtEl>
                                        <p:attrNameLst>
                                          <p:attrName>ppt_x</p:attrName>
                                        </p:attrNameLst>
                                      </p:cBhvr>
                                      <p:tavLst>
                                        <p:tav tm="0">
                                          <p:val>
                                            <p:strVal val="#ppt_x"/>
                                          </p:val>
                                        </p:tav>
                                        <p:tav tm="100000">
                                          <p:val>
                                            <p:strVal val="#ppt_x"/>
                                          </p:val>
                                        </p:tav>
                                      </p:tavLst>
                                    </p:anim>
                                    <p:anim calcmode="lin" valueType="num">
                                      <p:cBhvr>
                                        <p:cTn id="73" dur="500" fill="hold"/>
                                        <p:tgtEl>
                                          <p:spTgt spid="29"/>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10" presetClass="entr" presetSubtype="0" fill="hold"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childTnLst>
                          </p:cTn>
                        </p:par>
                        <p:par>
                          <p:cTn id="78" fill="hold">
                            <p:stCondLst>
                              <p:cond delay="7000"/>
                            </p:stCondLst>
                            <p:childTnLst>
                              <p:par>
                                <p:cTn id="79" presetID="10" presetClass="entr" presetSubtype="0"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par>
                          <p:cTn id="82" fill="hold">
                            <p:stCondLst>
                              <p:cond delay="75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500"/>
                                        <p:tgtEl>
                                          <p:spTgt spid="31"/>
                                        </p:tgtEl>
                                      </p:cBhvr>
                                    </p:animEffect>
                                    <p:anim calcmode="lin" valueType="num">
                                      <p:cBhvr>
                                        <p:cTn id="86" dur="500" fill="hold"/>
                                        <p:tgtEl>
                                          <p:spTgt spid="31"/>
                                        </p:tgtEl>
                                        <p:attrNameLst>
                                          <p:attrName>ppt_x</p:attrName>
                                        </p:attrNameLst>
                                      </p:cBhvr>
                                      <p:tavLst>
                                        <p:tav tm="0">
                                          <p:val>
                                            <p:strVal val="#ppt_x"/>
                                          </p:val>
                                        </p:tav>
                                        <p:tav tm="100000">
                                          <p:val>
                                            <p:strVal val="#ppt_x"/>
                                          </p:val>
                                        </p:tav>
                                      </p:tavLst>
                                    </p:anim>
                                    <p:anim calcmode="lin" valueType="num">
                                      <p:cBhvr>
                                        <p:cTn id="87" dur="5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500"/>
                            </p:stCondLst>
                            <p:childTnLst>
                              <p:par>
                                <p:cTn id="89" presetID="10" presetClass="entr" presetSubtype="0" fill="hold" nodeType="after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500"/>
                                        <p:tgtEl>
                                          <p:spTgt spid="28"/>
                                        </p:tgtEl>
                                      </p:cBhvr>
                                    </p:animEffect>
                                  </p:childTnLst>
                                </p:cTn>
                              </p:par>
                            </p:childTnLst>
                          </p:cTn>
                        </p:par>
                        <p:par>
                          <p:cTn id="92" fill="hold">
                            <p:stCondLst>
                              <p:cond delay="9000"/>
                            </p:stCondLst>
                            <p:childTnLst>
                              <p:par>
                                <p:cTn id="93" presetID="10" presetClass="entr" presetSubtype="0" fill="hold" grpId="0" nodeType="after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fade">
                                      <p:cBhvr>
                                        <p:cTn id="95" dur="500"/>
                                        <p:tgtEl>
                                          <p:spTgt spid="10"/>
                                        </p:tgtEl>
                                      </p:cBhvr>
                                    </p:animEffect>
                                  </p:childTnLst>
                                </p:cTn>
                              </p:par>
                            </p:childTnLst>
                          </p:cTn>
                        </p:par>
                        <p:par>
                          <p:cTn id="96" fill="hold">
                            <p:stCondLst>
                              <p:cond delay="9500"/>
                            </p:stCondLst>
                            <p:childTnLst>
                              <p:par>
                                <p:cTn id="97" presetID="42" presetClass="entr" presetSubtype="0" fill="hold" grpId="0" nodeType="after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fade">
                                      <p:cBhvr>
                                        <p:cTn id="99" dur="500"/>
                                        <p:tgtEl>
                                          <p:spTgt spid="30"/>
                                        </p:tgtEl>
                                      </p:cBhvr>
                                    </p:animEffect>
                                    <p:anim calcmode="lin" valueType="num">
                                      <p:cBhvr>
                                        <p:cTn id="100" dur="500" fill="hold"/>
                                        <p:tgtEl>
                                          <p:spTgt spid="30"/>
                                        </p:tgtEl>
                                        <p:attrNameLst>
                                          <p:attrName>ppt_x</p:attrName>
                                        </p:attrNameLst>
                                      </p:cBhvr>
                                      <p:tavLst>
                                        <p:tav tm="0">
                                          <p:val>
                                            <p:strVal val="#ppt_x"/>
                                          </p:val>
                                        </p:tav>
                                        <p:tav tm="100000">
                                          <p:val>
                                            <p:strVal val="#ppt_x"/>
                                          </p:val>
                                        </p:tav>
                                      </p:tavLst>
                                    </p:anim>
                                    <p:anim calcmode="lin" valueType="num">
                                      <p:cBhvr>
                                        <p:cTn id="101"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9" grpId="0"/>
      <p:bldP spid="6" grpId="0" animBg="1"/>
      <p:bldP spid="10" grpId="0" animBg="1"/>
      <p:bldP spid="16" grpId="0" animBg="1"/>
      <p:bldP spid="17" grpId="0" animBg="1"/>
      <p:bldP spid="18" grpId="0" animBg="1"/>
      <p:bldP spid="13" grpId="0" animBg="1"/>
      <p:bldP spid="20" grpId="0" animBg="1"/>
      <p:bldP spid="29" grpId="0" animBg="1"/>
      <p:bldP spid="30" grpId="0" animBg="1"/>
      <p:bldP spid="40" grpId="0" animBg="1"/>
      <p:bldP spid="41" grpId="0" animBg="1"/>
      <p:bldP spid="25" grpId="0" animBg="1"/>
      <p:bldP spid="27" grpId="0" animBg="1"/>
      <p:bldP spid="31" grpId="0" animBg="1"/>
      <p:bldP spid="32"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xml><?xml version="1.0" encoding="utf-8"?>
<a:theme xmlns:a="http://schemas.openxmlformats.org/drawingml/2006/main" name="Paque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Broadway"/>
        <a:ea typeface=""/>
        <a:cs typeface=""/>
      </a:majorFont>
      <a:minorFont>
        <a:latin typeface="Century Schoolbook"/>
        <a:ea typeface=""/>
        <a:cs typeface=""/>
      </a:minorFont>
    </a:fontScheme>
    <a:fmtScheme name="Paquet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8E3A3D1-8CEA-47A7-818D-B62BC30A80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TM10001115[[fn=Paquete]]</Template>
  <TotalTime>2959</TotalTime>
  <Words>7051</Words>
  <Application>Microsoft Office PowerPoint</Application>
  <PresentationFormat>Panorámica</PresentationFormat>
  <Paragraphs>1282</Paragraphs>
  <Slides>64</Slides>
  <Notes>10</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64</vt:i4>
      </vt:variant>
    </vt:vector>
  </HeadingPairs>
  <TitlesOfParts>
    <vt:vector size="76" baseType="lpstr">
      <vt:lpstr>Arial</vt:lpstr>
      <vt:lpstr>Broadway</vt:lpstr>
      <vt:lpstr>Calibri</vt:lpstr>
      <vt:lpstr>Cambria Math</vt:lpstr>
      <vt:lpstr>Century Schoolbook</vt:lpstr>
      <vt:lpstr>Symbol</vt:lpstr>
      <vt:lpstr>Times New Roman</vt:lpstr>
      <vt:lpstr>Tw Cen MT</vt:lpstr>
      <vt:lpstr>Tw Cen MT Condensed</vt:lpstr>
      <vt:lpstr>Wingdings 3</vt:lpstr>
      <vt:lpstr>Integral</vt:lpstr>
      <vt:lpstr>Paquete</vt:lpstr>
      <vt:lpstr>Presentación de PowerPoint</vt:lpstr>
      <vt:lpstr>CAPITULO I:     ASPECTOS GENERALES</vt:lpstr>
      <vt:lpstr>Presentación de PowerPoint</vt:lpstr>
      <vt:lpstr>Presentación de PowerPoint</vt:lpstr>
      <vt:lpstr>Presentación de PowerPoint</vt:lpstr>
      <vt:lpstr>Presentación de PowerPoint</vt:lpstr>
      <vt:lpstr>Presentación de PowerPoint</vt:lpstr>
      <vt:lpstr>Marco conceptual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Diana Ibarra</dc:creator>
  <cp:keywords/>
  <cp:lastModifiedBy>Diana Ibarra</cp:lastModifiedBy>
  <cp:revision>245</cp:revision>
  <dcterms:created xsi:type="dcterms:W3CDTF">2017-08-07T16:12:46Z</dcterms:created>
  <dcterms:modified xsi:type="dcterms:W3CDTF">2017-09-06T23:43:33Z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TC018814179991</vt:lpwstr>
  </property>
</Properties>
</file>