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7" r:id="rId9"/>
    <p:sldId id="283" r:id="rId10"/>
    <p:sldId id="285" r:id="rId11"/>
    <p:sldId id="287" r:id="rId12"/>
    <p:sldId id="289" r:id="rId13"/>
    <p:sldId id="291" r:id="rId14"/>
    <p:sldId id="293" r:id="rId15"/>
    <p:sldId id="281" r:id="rId16"/>
    <p:sldId id="295" r:id="rId17"/>
    <p:sldId id="297" r:id="rId18"/>
    <p:sldId id="298" r:id="rId19"/>
    <p:sldId id="299" r:id="rId20"/>
    <p:sldId id="300" r:id="rId21"/>
    <p:sldId id="301" r:id="rId22"/>
    <p:sldId id="302" r:id="rId23"/>
    <p:sldId id="322" r:id="rId24"/>
    <p:sldId id="323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05" r:id="rId38"/>
    <p:sldId id="306" r:id="rId39"/>
    <p:sldId id="307" r:id="rId40"/>
    <p:sldId id="308" r:id="rId41"/>
    <p:sldId id="309" r:id="rId4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611364188996321"/>
          <c:y val="5.4056294367242116E-2"/>
          <c:w val="0.45490557349550159"/>
          <c:h val="0.85034637430272941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Hoja1!$C$137:$C$138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Hoja1!$D$137:$D$138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95-409B-8E58-FB7F47A8DA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6.6815106831105947E-2"/>
          <c:y val="0.31372544714110484"/>
          <c:w val="0.16147478494579448"/>
          <c:h val="0.19898180584539402"/>
        </c:manualLayout>
      </c:layout>
      <c:overlay val="0"/>
      <c:txPr>
        <a:bodyPr/>
        <a:lstStyle/>
        <a:p>
          <a:pPr>
            <a:defRPr sz="2400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2693429360946"/>
          <c:y val="0.23224482910610603"/>
          <c:w val="0.5123770267473261"/>
          <c:h val="0.71058230713558856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Hoja1!$C$48:$C$53</c:f>
              <c:strCache>
                <c:ptCount val="6"/>
                <c:pt idx="0">
                  <c:v>Calidad           </c:v>
                </c:pt>
                <c:pt idx="1">
                  <c:v>Promociones</c:v>
                </c:pt>
                <c:pt idx="2">
                  <c:v>Precio                     </c:v>
                </c:pt>
                <c:pt idx="3">
                  <c:v>Consistencia</c:v>
                </c:pt>
                <c:pt idx="4">
                  <c:v>Variedad de sabores</c:v>
                </c:pt>
                <c:pt idx="5">
                  <c:v> Nutrición </c:v>
                </c:pt>
              </c:strCache>
            </c:strRef>
          </c:cat>
          <c:val>
            <c:numRef>
              <c:f>Hoja1!$D$48:$D$53</c:f>
              <c:numCache>
                <c:formatCode>General</c:formatCode>
                <c:ptCount val="6"/>
                <c:pt idx="0">
                  <c:v>47</c:v>
                </c:pt>
                <c:pt idx="1">
                  <c:v>34</c:v>
                </c:pt>
                <c:pt idx="2">
                  <c:v>88</c:v>
                </c:pt>
                <c:pt idx="3">
                  <c:v>24</c:v>
                </c:pt>
                <c:pt idx="4">
                  <c:v>69</c:v>
                </c:pt>
                <c:pt idx="5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65-47B5-AA84-AEEED07E2632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Hoja1!$C$48:$C$53</c:f>
              <c:strCache>
                <c:ptCount val="6"/>
                <c:pt idx="0">
                  <c:v>Calidad           </c:v>
                </c:pt>
                <c:pt idx="1">
                  <c:v>Promociones</c:v>
                </c:pt>
                <c:pt idx="2">
                  <c:v>Precio                     </c:v>
                </c:pt>
                <c:pt idx="3">
                  <c:v>Consistencia</c:v>
                </c:pt>
                <c:pt idx="4">
                  <c:v>Variedad de sabores</c:v>
                </c:pt>
                <c:pt idx="5">
                  <c:v> Nutrición </c:v>
                </c:pt>
              </c:strCache>
            </c:strRef>
          </c:cat>
          <c:val>
            <c:numRef>
              <c:f>Hoja1!$E$48:$E$53</c:f>
              <c:numCache>
                <c:formatCode>0.00</c:formatCode>
                <c:ptCount val="6"/>
                <c:pt idx="0">
                  <c:v>12.433862433862434</c:v>
                </c:pt>
                <c:pt idx="1">
                  <c:v>8.9947089947090024</c:v>
                </c:pt>
                <c:pt idx="2">
                  <c:v>23.280423280423232</c:v>
                </c:pt>
                <c:pt idx="3">
                  <c:v>6.3492063492063489</c:v>
                </c:pt>
                <c:pt idx="4">
                  <c:v>18.253968253968253</c:v>
                </c:pt>
                <c:pt idx="5">
                  <c:v>30.68783068783069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65-47B5-AA84-AEEED07E26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Hoja1!$C$64:$C$68</c:f>
              <c:strCache>
                <c:ptCount val="5"/>
                <c:pt idx="0">
                  <c:v>50 gr</c:v>
                </c:pt>
                <c:pt idx="1">
                  <c:v>100 gr</c:v>
                </c:pt>
                <c:pt idx="2">
                  <c:v>150 gr</c:v>
                </c:pt>
                <c:pt idx="3">
                  <c:v>200 gr</c:v>
                </c:pt>
                <c:pt idx="4">
                  <c:v>Otra</c:v>
                </c:pt>
              </c:strCache>
            </c:strRef>
          </c:cat>
          <c:val>
            <c:numRef>
              <c:f>Hoja1!$D$64:$D$68</c:f>
              <c:numCache>
                <c:formatCode>General</c:formatCode>
                <c:ptCount val="5"/>
                <c:pt idx="0">
                  <c:v>178</c:v>
                </c:pt>
                <c:pt idx="1">
                  <c:v>79</c:v>
                </c:pt>
                <c:pt idx="2">
                  <c:v>70</c:v>
                </c:pt>
                <c:pt idx="3">
                  <c:v>36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76-47DE-8C44-A53F6412AC62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Hoja1!$C$64:$C$68</c:f>
              <c:strCache>
                <c:ptCount val="5"/>
                <c:pt idx="0">
                  <c:v>50 gr</c:v>
                </c:pt>
                <c:pt idx="1">
                  <c:v>100 gr</c:v>
                </c:pt>
                <c:pt idx="2">
                  <c:v>150 gr</c:v>
                </c:pt>
                <c:pt idx="3">
                  <c:v>200 gr</c:v>
                </c:pt>
                <c:pt idx="4">
                  <c:v>Otra</c:v>
                </c:pt>
              </c:strCache>
            </c:strRef>
          </c:cat>
          <c:val>
            <c:numRef>
              <c:f>Hoja1!$E$64:$E$68</c:f>
              <c:numCache>
                <c:formatCode>0.00</c:formatCode>
                <c:ptCount val="5"/>
                <c:pt idx="0">
                  <c:v>47.089947089947024</c:v>
                </c:pt>
                <c:pt idx="1">
                  <c:v>20.899470899470899</c:v>
                </c:pt>
                <c:pt idx="2">
                  <c:v>18.51851851851853</c:v>
                </c:pt>
                <c:pt idx="3">
                  <c:v>9.5238095238095237</c:v>
                </c:pt>
                <c:pt idx="4">
                  <c:v>3.9682539682539684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76-47DE-8C44-A53F6412AC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38950914717754"/>
          <c:y val="0.26299810624937703"/>
          <c:w val="0.59852025959441624"/>
          <c:h val="0.73700189375062297"/>
        </c:manualLayout>
      </c:layout>
      <c:pieChart>
        <c:varyColors val="1"/>
        <c:ser>
          <c:idx val="0"/>
          <c:order val="0"/>
          <c:explosion val="29"/>
          <c:dLbls>
            <c:dLbl>
              <c:idx val="2"/>
              <c:layout>
                <c:manualLayout>
                  <c:x val="-2.5837601245403154E-2"/>
                  <c:y val="4.923654152767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8FD-4929-A43F-305ECBD56D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646485434493231E-2"/>
                  <c:y val="7.67262160647334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B4-4D35-8861-864A5E23F6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291606379649784E-2"/>
                  <c:y val="0.177925819915219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8FD-4929-A43F-305ECBD56D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Hoja1!$C$79:$C$83</c:f>
              <c:strCache>
                <c:ptCount val="5"/>
                <c:pt idx="0">
                  <c:v>1 Barra</c:v>
                </c:pt>
                <c:pt idx="1">
                  <c:v>2 Barras</c:v>
                </c:pt>
                <c:pt idx="2">
                  <c:v>3 Barras</c:v>
                </c:pt>
                <c:pt idx="3">
                  <c:v>4 Barras </c:v>
                </c:pt>
                <c:pt idx="4">
                  <c:v>5 Barras</c:v>
                </c:pt>
              </c:strCache>
            </c:strRef>
          </c:cat>
          <c:val>
            <c:numRef>
              <c:f>Hoja1!$D$79:$D$83</c:f>
              <c:numCache>
                <c:formatCode>General</c:formatCode>
                <c:ptCount val="5"/>
                <c:pt idx="0">
                  <c:v>220</c:v>
                </c:pt>
                <c:pt idx="1">
                  <c:v>145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FD-4929-A43F-305ECBD56DCE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Hoja1!$C$79:$C$83</c:f>
              <c:strCache>
                <c:ptCount val="5"/>
                <c:pt idx="0">
                  <c:v>1 Barra</c:v>
                </c:pt>
                <c:pt idx="1">
                  <c:v>2 Barras</c:v>
                </c:pt>
                <c:pt idx="2">
                  <c:v>3 Barras</c:v>
                </c:pt>
                <c:pt idx="3">
                  <c:v>4 Barras </c:v>
                </c:pt>
                <c:pt idx="4">
                  <c:v>5 Barras</c:v>
                </c:pt>
              </c:strCache>
            </c:strRef>
          </c:cat>
          <c:val>
            <c:numRef>
              <c:f>Hoja1!$E$79:$E$83</c:f>
              <c:numCache>
                <c:formatCode>0.00</c:formatCode>
                <c:ptCount val="5"/>
                <c:pt idx="0">
                  <c:v>58.201058201058203</c:v>
                </c:pt>
                <c:pt idx="1">
                  <c:v>38.359788359788304</c:v>
                </c:pt>
                <c:pt idx="2">
                  <c:v>2.1164021164021163</c:v>
                </c:pt>
                <c:pt idx="3">
                  <c:v>1.0582010582010579</c:v>
                </c:pt>
                <c:pt idx="4">
                  <c:v>0.26455026455026481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FD-4929-A43F-305ECBD56D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0.12171583029733224"/>
          <c:y val="5.4608237261481549E-2"/>
          <c:w val="0.64713172365960292"/>
          <c:h val="0.1923616509961571"/>
        </c:manualLayout>
      </c:layout>
      <c:overlay val="0"/>
      <c:txPr>
        <a:bodyPr/>
        <a:lstStyle/>
        <a:p>
          <a:pPr>
            <a:defRPr sz="1800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Hoja1!$C$105:$C$107</c:f>
              <c:strCache>
                <c:ptCount val="3"/>
                <c:pt idx="0">
                  <c:v>0,50 Dólares    </c:v>
                </c:pt>
                <c:pt idx="1">
                  <c:v>1,00 Dólares</c:v>
                </c:pt>
                <c:pt idx="2">
                  <c:v>1,50 Dólares</c:v>
                </c:pt>
              </c:strCache>
            </c:strRef>
          </c:cat>
          <c:val>
            <c:numRef>
              <c:f>Hoja1!$D$105:$D$107</c:f>
              <c:numCache>
                <c:formatCode>General</c:formatCode>
                <c:ptCount val="3"/>
                <c:pt idx="0">
                  <c:v>78</c:v>
                </c:pt>
                <c:pt idx="1">
                  <c:v>202</c:v>
                </c:pt>
                <c:pt idx="2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1A-41F5-886A-127FAEEE53E2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Hoja1!$C$105:$C$107</c:f>
              <c:strCache>
                <c:ptCount val="3"/>
                <c:pt idx="0">
                  <c:v>0,50 Dólares    </c:v>
                </c:pt>
                <c:pt idx="1">
                  <c:v>1,00 Dólares</c:v>
                </c:pt>
                <c:pt idx="2">
                  <c:v>1,50 Dólares</c:v>
                </c:pt>
              </c:strCache>
            </c:strRef>
          </c:cat>
          <c:val>
            <c:numRef>
              <c:f>Hoja1!$E$105:$E$107</c:f>
              <c:numCache>
                <c:formatCode>0.00</c:formatCode>
                <c:ptCount val="3"/>
                <c:pt idx="0">
                  <c:v>20.634920634920636</c:v>
                </c:pt>
                <c:pt idx="1">
                  <c:v>53.439153439153436</c:v>
                </c:pt>
                <c:pt idx="2">
                  <c:v>25.92592592592591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1A-41F5-886A-127FAEEE53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8.4472468759769659E-2"/>
          <c:y val="7.4690294049218439E-2"/>
          <c:w val="0.83502942751305831"/>
          <c:h val="8.2921752565993878E-2"/>
        </c:manualLayout>
      </c:layout>
      <c:overlay val="0"/>
      <c:txPr>
        <a:bodyPr/>
        <a:lstStyle/>
        <a:p>
          <a:pPr>
            <a:defRPr sz="1800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5F7AA-6597-4DAA-B262-A531E9BF9D8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5DB66E89-DC30-47F4-A8BB-5103071507AB}">
      <dgm:prSet/>
      <dgm:spPr/>
      <dgm:t>
        <a:bodyPr/>
        <a:lstStyle/>
        <a:p>
          <a:pPr algn="just"/>
          <a:r>
            <a:rPr lang="es-EC" dirty="0" smtClean="0"/>
            <a:t>Desarrollar la mejor formulación de barras energéticas a base de 2 variedades de quinua con 3 niveles de </a:t>
          </a:r>
          <a:r>
            <a:rPr lang="es-EC" dirty="0" smtClean="0"/>
            <a:t>adición</a:t>
          </a:r>
        </a:p>
        <a:p>
          <a:pPr algn="just"/>
          <a:endParaRPr lang="es-EC" dirty="0"/>
        </a:p>
      </dgm:t>
    </dgm:pt>
    <dgm:pt modelId="{24F31A5C-0C94-40E5-89D2-03B6C4CFD5DB}" type="parTrans" cxnId="{44F26EC3-A5BF-4B4E-BEFE-56B014308617}">
      <dgm:prSet/>
      <dgm:spPr/>
      <dgm:t>
        <a:bodyPr/>
        <a:lstStyle/>
        <a:p>
          <a:endParaRPr lang="es-EC"/>
        </a:p>
      </dgm:t>
    </dgm:pt>
    <dgm:pt modelId="{C63C9A41-8918-4F07-8809-D06AB4255249}" type="sibTrans" cxnId="{44F26EC3-A5BF-4B4E-BEFE-56B014308617}">
      <dgm:prSet/>
      <dgm:spPr/>
      <dgm:t>
        <a:bodyPr/>
        <a:lstStyle/>
        <a:p>
          <a:endParaRPr lang="es-EC"/>
        </a:p>
      </dgm:t>
    </dgm:pt>
    <dgm:pt modelId="{BBDD475B-E382-45FA-AA9A-62C24CE4DA22}">
      <dgm:prSet/>
      <dgm:spPr/>
      <dgm:t>
        <a:bodyPr/>
        <a:lstStyle/>
        <a:p>
          <a:pPr algn="just" rtl="0"/>
          <a:r>
            <a:rPr lang="es-EC" dirty="0" smtClean="0"/>
            <a:t>Evaluar nutricionalmente la mejor barra energética de quinua como alternativa de </a:t>
          </a:r>
          <a:r>
            <a:rPr lang="es-EC" dirty="0" smtClean="0"/>
            <a:t>consumo</a:t>
          </a:r>
        </a:p>
        <a:p>
          <a:pPr algn="just" rtl="0"/>
          <a:endParaRPr lang="es-EC" dirty="0"/>
        </a:p>
      </dgm:t>
    </dgm:pt>
    <dgm:pt modelId="{FEFF618B-A89F-4E07-8E24-C1D6C85B38F9}" type="parTrans" cxnId="{C75681AF-B335-4CEE-A585-97800F51F799}">
      <dgm:prSet/>
      <dgm:spPr/>
      <dgm:t>
        <a:bodyPr/>
        <a:lstStyle/>
        <a:p>
          <a:endParaRPr lang="es-EC"/>
        </a:p>
      </dgm:t>
    </dgm:pt>
    <dgm:pt modelId="{67B3E4BF-9619-4DDA-ABE2-86DC5A43C94E}" type="sibTrans" cxnId="{C75681AF-B335-4CEE-A585-97800F51F799}">
      <dgm:prSet/>
      <dgm:spPr/>
      <dgm:t>
        <a:bodyPr/>
        <a:lstStyle/>
        <a:p>
          <a:endParaRPr lang="es-EC"/>
        </a:p>
      </dgm:t>
    </dgm:pt>
    <dgm:pt modelId="{B6B6B710-FD5E-438B-AA98-8EFC7840C444}">
      <dgm:prSet/>
      <dgm:spPr/>
      <dgm:t>
        <a:bodyPr/>
        <a:lstStyle/>
        <a:p>
          <a:pPr rtl="0"/>
          <a:r>
            <a:rPr lang="es-EC" dirty="0" smtClean="0"/>
            <a:t>Determinar el potencial comercial de la mejor barra mediante un estudio de costos y aceptabilidad de </a:t>
          </a:r>
          <a:r>
            <a:rPr lang="es-EC" dirty="0" smtClean="0"/>
            <a:t>mercado</a:t>
          </a:r>
        </a:p>
        <a:p>
          <a:pPr rtl="0"/>
          <a:endParaRPr lang="es-EC" dirty="0"/>
        </a:p>
      </dgm:t>
    </dgm:pt>
    <dgm:pt modelId="{7E6418EE-59A3-4D2F-A9BF-C9510AE32704}" type="parTrans" cxnId="{E86CB8E0-44B7-48C8-90B2-AE2575FF47BF}">
      <dgm:prSet/>
      <dgm:spPr/>
      <dgm:t>
        <a:bodyPr/>
        <a:lstStyle/>
        <a:p>
          <a:endParaRPr lang="es-ES"/>
        </a:p>
      </dgm:t>
    </dgm:pt>
    <dgm:pt modelId="{ADC94162-3837-4EB8-9EC6-B0B554D864CC}" type="sibTrans" cxnId="{E86CB8E0-44B7-48C8-90B2-AE2575FF47BF}">
      <dgm:prSet/>
      <dgm:spPr/>
      <dgm:t>
        <a:bodyPr/>
        <a:lstStyle/>
        <a:p>
          <a:endParaRPr lang="es-ES"/>
        </a:p>
      </dgm:t>
    </dgm:pt>
    <dgm:pt modelId="{179E5D9D-A7E6-4D60-80AB-3D6F2C2942AC}" type="pres">
      <dgm:prSet presAssocID="{3B45F7AA-6597-4DAA-B262-A531E9BF9D87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F7B8B713-0EB9-4CC2-8CD0-26FB38314930}" type="pres">
      <dgm:prSet presAssocID="{5DB66E89-DC30-47F4-A8BB-5103071507AB}" presName="noChildren" presStyleCnt="0"/>
      <dgm:spPr/>
    </dgm:pt>
    <dgm:pt modelId="{271ADB50-F639-4443-82DC-D1CD38B191B7}" type="pres">
      <dgm:prSet presAssocID="{5DB66E89-DC30-47F4-A8BB-5103071507AB}" presName="gap" presStyleCnt="0"/>
      <dgm:spPr/>
    </dgm:pt>
    <dgm:pt modelId="{6BBF8C48-E583-4183-A6C9-CDEAF2BCF856}" type="pres">
      <dgm:prSet presAssocID="{5DB66E89-DC30-47F4-A8BB-5103071507AB}" presName="medCircle2" presStyleLbl="vennNode1" presStyleIdx="0" presStyleCnt="3"/>
      <dgm:spPr/>
    </dgm:pt>
    <dgm:pt modelId="{BC1FA8FE-72C5-4690-A47B-137C9AB58697}" type="pres">
      <dgm:prSet presAssocID="{5DB66E89-DC30-47F4-A8BB-5103071507AB}" presName="txLvlOnly1" presStyleLbl="revTx" presStyleIdx="0" presStyleCnt="3"/>
      <dgm:spPr/>
      <dgm:t>
        <a:bodyPr/>
        <a:lstStyle/>
        <a:p>
          <a:endParaRPr lang="es-EC"/>
        </a:p>
      </dgm:t>
    </dgm:pt>
    <dgm:pt modelId="{763B67FD-48A0-42F5-BF05-01A9873F9068}" type="pres">
      <dgm:prSet presAssocID="{BBDD475B-E382-45FA-AA9A-62C24CE4DA22}" presName="noChildren" presStyleCnt="0"/>
      <dgm:spPr/>
    </dgm:pt>
    <dgm:pt modelId="{CB920ED3-AA7D-4DC4-99AB-35174506F949}" type="pres">
      <dgm:prSet presAssocID="{BBDD475B-E382-45FA-AA9A-62C24CE4DA22}" presName="gap" presStyleCnt="0"/>
      <dgm:spPr/>
    </dgm:pt>
    <dgm:pt modelId="{8961B965-6E01-4BB9-A59B-490C2C168AB7}" type="pres">
      <dgm:prSet presAssocID="{BBDD475B-E382-45FA-AA9A-62C24CE4DA22}" presName="medCircle2" presStyleLbl="vennNode1" presStyleIdx="1" presStyleCnt="3"/>
      <dgm:spPr/>
    </dgm:pt>
    <dgm:pt modelId="{10C944A5-6F3B-4781-A7A3-D26E555D8FCB}" type="pres">
      <dgm:prSet presAssocID="{BBDD475B-E382-45FA-AA9A-62C24CE4DA22}" presName="txLvlOnly1" presStyleLbl="revTx" presStyleIdx="1" presStyleCnt="3"/>
      <dgm:spPr/>
      <dgm:t>
        <a:bodyPr/>
        <a:lstStyle/>
        <a:p>
          <a:endParaRPr lang="es-EC"/>
        </a:p>
      </dgm:t>
    </dgm:pt>
    <dgm:pt modelId="{D83544BD-CE6C-4436-A33E-11FEC9955D9D}" type="pres">
      <dgm:prSet presAssocID="{B6B6B710-FD5E-438B-AA98-8EFC7840C444}" presName="noChildren" presStyleCnt="0"/>
      <dgm:spPr/>
    </dgm:pt>
    <dgm:pt modelId="{FFC5AB40-3956-4963-BCCA-9B77CE689D8C}" type="pres">
      <dgm:prSet presAssocID="{B6B6B710-FD5E-438B-AA98-8EFC7840C444}" presName="gap" presStyleCnt="0"/>
      <dgm:spPr/>
    </dgm:pt>
    <dgm:pt modelId="{3AA0F0CC-F08F-48C0-91A0-66FFFF8569D4}" type="pres">
      <dgm:prSet presAssocID="{B6B6B710-FD5E-438B-AA98-8EFC7840C444}" presName="medCircle2" presStyleLbl="vennNode1" presStyleIdx="2" presStyleCnt="3"/>
      <dgm:spPr/>
    </dgm:pt>
    <dgm:pt modelId="{AA33387C-4203-4A71-BB8E-77DB51AC2F03}" type="pres">
      <dgm:prSet presAssocID="{B6B6B710-FD5E-438B-AA98-8EFC7840C444}" presName="txLvlOnly1" presStyleLbl="revTx" presStyleIdx="2" presStyleCnt="3"/>
      <dgm:spPr/>
      <dgm:t>
        <a:bodyPr/>
        <a:lstStyle/>
        <a:p>
          <a:endParaRPr lang="es-EC"/>
        </a:p>
      </dgm:t>
    </dgm:pt>
  </dgm:ptLst>
  <dgm:cxnLst>
    <dgm:cxn modelId="{35443705-894C-4559-ABBA-8312C1999E88}" type="presOf" srcId="{3B45F7AA-6597-4DAA-B262-A531E9BF9D87}" destId="{179E5D9D-A7E6-4D60-80AB-3D6F2C2942AC}" srcOrd="0" destOrd="0" presId="urn:microsoft.com/office/officeart/2008/layout/VerticalCircleList"/>
    <dgm:cxn modelId="{44F26EC3-A5BF-4B4E-BEFE-56B014308617}" srcId="{3B45F7AA-6597-4DAA-B262-A531E9BF9D87}" destId="{5DB66E89-DC30-47F4-A8BB-5103071507AB}" srcOrd="0" destOrd="0" parTransId="{24F31A5C-0C94-40E5-89D2-03B6C4CFD5DB}" sibTransId="{C63C9A41-8918-4F07-8809-D06AB4255249}"/>
    <dgm:cxn modelId="{E86CB8E0-44B7-48C8-90B2-AE2575FF47BF}" srcId="{3B45F7AA-6597-4DAA-B262-A531E9BF9D87}" destId="{B6B6B710-FD5E-438B-AA98-8EFC7840C444}" srcOrd="2" destOrd="0" parTransId="{7E6418EE-59A3-4D2F-A9BF-C9510AE32704}" sibTransId="{ADC94162-3837-4EB8-9EC6-B0B554D864CC}"/>
    <dgm:cxn modelId="{67C0E5DC-1479-4111-86BB-F1FE1B8F30FB}" type="presOf" srcId="{B6B6B710-FD5E-438B-AA98-8EFC7840C444}" destId="{AA33387C-4203-4A71-BB8E-77DB51AC2F03}" srcOrd="0" destOrd="0" presId="urn:microsoft.com/office/officeart/2008/layout/VerticalCircleList"/>
    <dgm:cxn modelId="{C75681AF-B335-4CEE-A585-97800F51F799}" srcId="{3B45F7AA-6597-4DAA-B262-A531E9BF9D87}" destId="{BBDD475B-E382-45FA-AA9A-62C24CE4DA22}" srcOrd="1" destOrd="0" parTransId="{FEFF618B-A89F-4E07-8E24-C1D6C85B38F9}" sibTransId="{67B3E4BF-9619-4DDA-ABE2-86DC5A43C94E}"/>
    <dgm:cxn modelId="{4B252A55-424F-4E18-86C9-D52279ED8487}" type="presOf" srcId="{BBDD475B-E382-45FA-AA9A-62C24CE4DA22}" destId="{10C944A5-6F3B-4781-A7A3-D26E555D8FCB}" srcOrd="0" destOrd="0" presId="urn:microsoft.com/office/officeart/2008/layout/VerticalCircleList"/>
    <dgm:cxn modelId="{3C9FC732-ABA1-43AD-AD66-69248EE3BCEE}" type="presOf" srcId="{5DB66E89-DC30-47F4-A8BB-5103071507AB}" destId="{BC1FA8FE-72C5-4690-A47B-137C9AB58697}" srcOrd="0" destOrd="0" presId="urn:microsoft.com/office/officeart/2008/layout/VerticalCircleList"/>
    <dgm:cxn modelId="{EE752D3D-97AA-4994-80C1-60747A5F1C12}" type="presParOf" srcId="{179E5D9D-A7E6-4D60-80AB-3D6F2C2942AC}" destId="{F7B8B713-0EB9-4CC2-8CD0-26FB38314930}" srcOrd="0" destOrd="0" presId="urn:microsoft.com/office/officeart/2008/layout/VerticalCircleList"/>
    <dgm:cxn modelId="{BBE0B46A-389F-4F7B-989F-E73A9F323A0D}" type="presParOf" srcId="{F7B8B713-0EB9-4CC2-8CD0-26FB38314930}" destId="{271ADB50-F639-4443-82DC-D1CD38B191B7}" srcOrd="0" destOrd="0" presId="urn:microsoft.com/office/officeart/2008/layout/VerticalCircleList"/>
    <dgm:cxn modelId="{E2BC3218-F0AB-4C3B-97D8-05E0B7A98988}" type="presParOf" srcId="{F7B8B713-0EB9-4CC2-8CD0-26FB38314930}" destId="{6BBF8C48-E583-4183-A6C9-CDEAF2BCF856}" srcOrd="1" destOrd="0" presId="urn:microsoft.com/office/officeart/2008/layout/VerticalCircleList"/>
    <dgm:cxn modelId="{B3095E01-CBE0-4616-8451-85A0BF5BD6BE}" type="presParOf" srcId="{F7B8B713-0EB9-4CC2-8CD0-26FB38314930}" destId="{BC1FA8FE-72C5-4690-A47B-137C9AB58697}" srcOrd="2" destOrd="0" presId="urn:microsoft.com/office/officeart/2008/layout/VerticalCircleList"/>
    <dgm:cxn modelId="{84AAE872-8105-4711-B5C9-4FD4A5FFCEE8}" type="presParOf" srcId="{179E5D9D-A7E6-4D60-80AB-3D6F2C2942AC}" destId="{763B67FD-48A0-42F5-BF05-01A9873F9068}" srcOrd="1" destOrd="0" presId="urn:microsoft.com/office/officeart/2008/layout/VerticalCircleList"/>
    <dgm:cxn modelId="{FF155F32-6F12-4C0B-B277-6095B2DCE92D}" type="presParOf" srcId="{763B67FD-48A0-42F5-BF05-01A9873F9068}" destId="{CB920ED3-AA7D-4DC4-99AB-35174506F949}" srcOrd="0" destOrd="0" presId="urn:microsoft.com/office/officeart/2008/layout/VerticalCircleList"/>
    <dgm:cxn modelId="{4F9BA303-A11D-47A5-BCA2-FE0E5AD90BEA}" type="presParOf" srcId="{763B67FD-48A0-42F5-BF05-01A9873F9068}" destId="{8961B965-6E01-4BB9-A59B-490C2C168AB7}" srcOrd="1" destOrd="0" presId="urn:microsoft.com/office/officeart/2008/layout/VerticalCircleList"/>
    <dgm:cxn modelId="{D76505DB-2CF6-4B97-94A6-E59E01352792}" type="presParOf" srcId="{763B67FD-48A0-42F5-BF05-01A9873F9068}" destId="{10C944A5-6F3B-4781-A7A3-D26E555D8FCB}" srcOrd="2" destOrd="0" presId="urn:microsoft.com/office/officeart/2008/layout/VerticalCircleList"/>
    <dgm:cxn modelId="{D10DEA58-900B-4AB2-8995-AA6819C9B911}" type="presParOf" srcId="{179E5D9D-A7E6-4D60-80AB-3D6F2C2942AC}" destId="{D83544BD-CE6C-4436-A33E-11FEC9955D9D}" srcOrd="2" destOrd="0" presId="urn:microsoft.com/office/officeart/2008/layout/VerticalCircleList"/>
    <dgm:cxn modelId="{16C8999F-9DF0-436A-B426-1A6A61933800}" type="presParOf" srcId="{D83544BD-CE6C-4436-A33E-11FEC9955D9D}" destId="{FFC5AB40-3956-4963-BCCA-9B77CE689D8C}" srcOrd="0" destOrd="0" presId="urn:microsoft.com/office/officeart/2008/layout/VerticalCircleList"/>
    <dgm:cxn modelId="{3BD0D53F-6979-4323-8BE0-690D5083EF32}" type="presParOf" srcId="{D83544BD-CE6C-4436-A33E-11FEC9955D9D}" destId="{3AA0F0CC-F08F-48C0-91A0-66FFFF8569D4}" srcOrd="1" destOrd="0" presId="urn:microsoft.com/office/officeart/2008/layout/VerticalCircleList"/>
    <dgm:cxn modelId="{A971A69E-1FFF-46DB-8EF0-37980C24DA1D}" type="presParOf" srcId="{D83544BD-CE6C-4436-A33E-11FEC9955D9D}" destId="{AA33387C-4203-4A71-BB8E-77DB51AC2F0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14397-5B49-4F3B-913B-85B9AD6707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B27CA4-63AD-4FD0-91AE-1E6BC230168E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Factores en estudio</a:t>
          </a:r>
          <a:endParaRPr lang="es-EC" dirty="0"/>
        </a:p>
      </dgm:t>
    </dgm:pt>
    <dgm:pt modelId="{18BED073-1E07-4CD5-8F17-ED4470B13FA9}" type="parTrans" cxnId="{EC600B96-1A29-45BC-A930-EE001008B7F7}">
      <dgm:prSet/>
      <dgm:spPr/>
      <dgm:t>
        <a:bodyPr/>
        <a:lstStyle/>
        <a:p>
          <a:endParaRPr lang="es-EC"/>
        </a:p>
      </dgm:t>
    </dgm:pt>
    <dgm:pt modelId="{B408F38F-2780-404D-B567-BA599396207F}" type="sibTrans" cxnId="{EC600B96-1A29-45BC-A930-EE001008B7F7}">
      <dgm:prSet/>
      <dgm:spPr/>
      <dgm:t>
        <a:bodyPr/>
        <a:lstStyle/>
        <a:p>
          <a:endParaRPr lang="es-EC"/>
        </a:p>
      </dgm:t>
    </dgm:pt>
    <dgm:pt modelId="{F36885FD-3F82-4D31-98BE-297F62A61B85}">
      <dgm:prSet phldrT="[Texto]"/>
      <dgm:spPr/>
      <dgm:t>
        <a:bodyPr/>
        <a:lstStyle/>
        <a:p>
          <a:r>
            <a:rPr lang="es-EC" dirty="0" smtClean="0"/>
            <a:t>2 variedades de quinua</a:t>
          </a:r>
          <a:endParaRPr lang="es-EC" dirty="0"/>
        </a:p>
      </dgm:t>
    </dgm:pt>
    <dgm:pt modelId="{568D51C2-6923-420F-944A-46D1FC9E30DD}" type="parTrans" cxnId="{00BBFC2F-E0E1-4DAC-83B9-45305E87742B}">
      <dgm:prSet/>
      <dgm:spPr/>
      <dgm:t>
        <a:bodyPr/>
        <a:lstStyle/>
        <a:p>
          <a:endParaRPr lang="es-EC"/>
        </a:p>
      </dgm:t>
    </dgm:pt>
    <dgm:pt modelId="{1149484F-0C4A-48E4-98EE-F7D05182B3D3}" type="sibTrans" cxnId="{00BBFC2F-E0E1-4DAC-83B9-45305E87742B}">
      <dgm:prSet/>
      <dgm:spPr/>
      <dgm:t>
        <a:bodyPr/>
        <a:lstStyle/>
        <a:p>
          <a:endParaRPr lang="es-EC"/>
        </a:p>
      </dgm:t>
    </dgm:pt>
    <dgm:pt modelId="{3D4F4E48-815B-4288-9A1E-C94244896B12}">
      <dgm:prSet phldrT="[Texto]"/>
      <dgm:spPr/>
      <dgm:t>
        <a:bodyPr/>
        <a:lstStyle/>
        <a:p>
          <a:r>
            <a:rPr lang="es-EC" dirty="0" smtClean="0"/>
            <a:t>3 Niveles de inclusión de avena</a:t>
          </a:r>
          <a:endParaRPr lang="es-EC" dirty="0"/>
        </a:p>
      </dgm:t>
    </dgm:pt>
    <dgm:pt modelId="{98FABFDE-6084-4EB2-A4B3-5F2BFD74853C}" type="parTrans" cxnId="{81F0C179-0C95-49FC-B836-A0FAA1F9F1AE}">
      <dgm:prSet/>
      <dgm:spPr/>
      <dgm:t>
        <a:bodyPr/>
        <a:lstStyle/>
        <a:p>
          <a:endParaRPr lang="es-EC"/>
        </a:p>
      </dgm:t>
    </dgm:pt>
    <dgm:pt modelId="{122118A9-4598-42A6-A9CF-CCD5EB7A643E}" type="sibTrans" cxnId="{81F0C179-0C95-49FC-B836-A0FAA1F9F1AE}">
      <dgm:prSet/>
      <dgm:spPr/>
      <dgm:t>
        <a:bodyPr/>
        <a:lstStyle/>
        <a:p>
          <a:endParaRPr lang="es-EC"/>
        </a:p>
      </dgm:t>
    </dgm:pt>
    <dgm:pt modelId="{A2EE2478-042F-4B56-907F-0DBE25160EC9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Diseño experimental</a:t>
          </a:r>
          <a:endParaRPr lang="es-EC" dirty="0"/>
        </a:p>
      </dgm:t>
    </dgm:pt>
    <dgm:pt modelId="{633C046D-FD49-4E60-9919-A1D94F166EBC}" type="parTrans" cxnId="{C216C30C-D74E-4583-AA40-0E66584E99DC}">
      <dgm:prSet/>
      <dgm:spPr/>
      <dgm:t>
        <a:bodyPr/>
        <a:lstStyle/>
        <a:p>
          <a:endParaRPr lang="es-EC"/>
        </a:p>
      </dgm:t>
    </dgm:pt>
    <dgm:pt modelId="{976E6422-69D8-4857-8787-0A855D5B21EB}" type="sibTrans" cxnId="{C216C30C-D74E-4583-AA40-0E66584E99DC}">
      <dgm:prSet/>
      <dgm:spPr/>
      <dgm:t>
        <a:bodyPr/>
        <a:lstStyle/>
        <a:p>
          <a:endParaRPr lang="es-EC"/>
        </a:p>
      </dgm:t>
    </dgm:pt>
    <dgm:pt modelId="{2DB02201-1604-408C-8182-FC64ECA6A9EA}">
      <dgm:prSet phldrT="[Texto]"/>
      <dgm:spPr/>
      <dgm:t>
        <a:bodyPr/>
        <a:lstStyle/>
        <a:p>
          <a:r>
            <a:rPr lang="es-EC" dirty="0" smtClean="0"/>
            <a:t>Conmutativo con 3 Repeticiones</a:t>
          </a:r>
          <a:endParaRPr lang="es-EC" dirty="0"/>
        </a:p>
      </dgm:t>
    </dgm:pt>
    <dgm:pt modelId="{2FDE0202-51CC-4786-93A7-F5F07C1F6C1A}" type="parTrans" cxnId="{3F0ECE4B-2B32-4273-B2B8-7A430FA3A76A}">
      <dgm:prSet/>
      <dgm:spPr/>
      <dgm:t>
        <a:bodyPr/>
        <a:lstStyle/>
        <a:p>
          <a:endParaRPr lang="es-EC"/>
        </a:p>
      </dgm:t>
    </dgm:pt>
    <dgm:pt modelId="{C3B7A9ED-D76C-4A9F-807B-0AF464B2DDCC}" type="sibTrans" cxnId="{3F0ECE4B-2B32-4273-B2B8-7A430FA3A76A}">
      <dgm:prSet/>
      <dgm:spPr/>
      <dgm:t>
        <a:bodyPr/>
        <a:lstStyle/>
        <a:p>
          <a:endParaRPr lang="es-EC"/>
        </a:p>
      </dgm:t>
    </dgm:pt>
    <dgm:pt modelId="{13C478CA-2079-4D08-B514-3248791F624B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Número de unidades experimentales</a:t>
          </a:r>
          <a:endParaRPr lang="es-EC" dirty="0"/>
        </a:p>
      </dgm:t>
    </dgm:pt>
    <dgm:pt modelId="{08C38831-1D69-4E20-A36B-9A2B4D0F80E4}" type="parTrans" cxnId="{E3448EE1-B3B3-421C-A285-883529646880}">
      <dgm:prSet/>
      <dgm:spPr/>
      <dgm:t>
        <a:bodyPr/>
        <a:lstStyle/>
        <a:p>
          <a:endParaRPr lang="es-EC"/>
        </a:p>
      </dgm:t>
    </dgm:pt>
    <dgm:pt modelId="{97DBDD5B-80E4-433F-A6C6-7D1D17F2DCC9}" type="sibTrans" cxnId="{E3448EE1-B3B3-421C-A285-883529646880}">
      <dgm:prSet/>
      <dgm:spPr/>
      <dgm:t>
        <a:bodyPr/>
        <a:lstStyle/>
        <a:p>
          <a:endParaRPr lang="es-EC"/>
        </a:p>
      </dgm:t>
    </dgm:pt>
    <dgm:pt modelId="{82AB73CA-7844-48BD-8B56-F1465D157298}">
      <dgm:prSet phldrT="[Texto]"/>
      <dgm:spPr/>
      <dgm:t>
        <a:bodyPr/>
        <a:lstStyle/>
        <a:p>
          <a:r>
            <a:rPr lang="es-EC" dirty="0" smtClean="0"/>
            <a:t>7 estudiantes del I.A.S.A</a:t>
          </a:r>
          <a:endParaRPr lang="es-EC" dirty="0"/>
        </a:p>
      </dgm:t>
    </dgm:pt>
    <dgm:pt modelId="{9F5A6B1A-CB7B-44A3-A8F9-75750884393F}" type="parTrans" cxnId="{8FB1856E-5347-42E0-A154-7B2EC2BA0CC3}">
      <dgm:prSet/>
      <dgm:spPr/>
      <dgm:t>
        <a:bodyPr/>
        <a:lstStyle/>
        <a:p>
          <a:endParaRPr lang="es-EC"/>
        </a:p>
      </dgm:t>
    </dgm:pt>
    <dgm:pt modelId="{F27E8249-BB59-42A4-9B4E-14581E2B78EF}" type="sibTrans" cxnId="{8FB1856E-5347-42E0-A154-7B2EC2BA0CC3}">
      <dgm:prSet/>
      <dgm:spPr/>
      <dgm:t>
        <a:bodyPr/>
        <a:lstStyle/>
        <a:p>
          <a:endParaRPr lang="es-EC"/>
        </a:p>
      </dgm:t>
    </dgm:pt>
    <dgm:pt modelId="{203DDC4E-0CD1-4AB8-8220-96F6A600FEA4}" type="pres">
      <dgm:prSet presAssocID="{CF614397-5B49-4F3B-913B-85B9AD6707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9DE442-1475-412E-8433-65CFE62DD0D4}" type="pres">
      <dgm:prSet presAssocID="{2CB27CA4-63AD-4FD0-91AE-1E6BC230168E}" presName="linNode" presStyleCnt="0"/>
      <dgm:spPr/>
    </dgm:pt>
    <dgm:pt modelId="{5D362190-289A-4437-A53E-786AB399D430}" type="pres">
      <dgm:prSet presAssocID="{2CB27CA4-63AD-4FD0-91AE-1E6BC23016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6C3046-F10A-45A8-A78D-8470D5A1DCE8}" type="pres">
      <dgm:prSet presAssocID="{2CB27CA4-63AD-4FD0-91AE-1E6BC230168E}" presName="descendantText" presStyleLbl="alignAccFollowNode1" presStyleIdx="0" presStyleCnt="3" custLinFactNeighborX="24208" custLinFactNeighborY="73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62A6B1-E926-4D84-81C2-A9340127DC91}" type="pres">
      <dgm:prSet presAssocID="{B408F38F-2780-404D-B567-BA599396207F}" presName="sp" presStyleCnt="0"/>
      <dgm:spPr/>
    </dgm:pt>
    <dgm:pt modelId="{B803CBB2-AEF5-4AAF-8C8A-A6DEB58F9AAD}" type="pres">
      <dgm:prSet presAssocID="{A2EE2478-042F-4B56-907F-0DBE25160EC9}" presName="linNode" presStyleCnt="0"/>
      <dgm:spPr/>
    </dgm:pt>
    <dgm:pt modelId="{7BD4D0DE-3202-438D-AB99-2A02F649D6A5}" type="pres">
      <dgm:prSet presAssocID="{A2EE2478-042F-4B56-907F-0DBE25160EC9}" presName="parentText" presStyleLbl="node1" presStyleIdx="1" presStyleCnt="3" custLinFactNeighborX="-4984" custLinFactNeighborY="270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C63314-0580-4482-A6F1-67A7D2C4D957}" type="pres">
      <dgm:prSet presAssocID="{A2EE2478-042F-4B56-907F-0DBE25160EC9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ABA17F-F738-440B-A1A1-175507AF8638}" type="pres">
      <dgm:prSet presAssocID="{976E6422-69D8-4857-8787-0A855D5B21EB}" presName="sp" presStyleCnt="0"/>
      <dgm:spPr/>
    </dgm:pt>
    <dgm:pt modelId="{4AD02CB7-91D1-4A19-8F2F-ACFE0B4C6EE5}" type="pres">
      <dgm:prSet presAssocID="{13C478CA-2079-4D08-B514-3248791F624B}" presName="linNode" presStyleCnt="0"/>
      <dgm:spPr/>
    </dgm:pt>
    <dgm:pt modelId="{89B7A36D-AA14-41CE-B967-57773E0EBDC7}" type="pres">
      <dgm:prSet presAssocID="{13C478CA-2079-4D08-B514-3248791F624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AB8DC0-F649-49A9-909F-C5DB811F9741}" type="pres">
      <dgm:prSet presAssocID="{13C478CA-2079-4D08-B514-3248791F624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D20C96-BBDC-437E-9D1C-00FC8F352744}" type="presOf" srcId="{CF614397-5B49-4F3B-913B-85B9AD6707D2}" destId="{203DDC4E-0CD1-4AB8-8220-96F6A600FEA4}" srcOrd="0" destOrd="0" presId="urn:microsoft.com/office/officeart/2005/8/layout/vList5"/>
    <dgm:cxn modelId="{4B121E77-39AB-40FC-98A9-16050ECCE33C}" type="presOf" srcId="{13C478CA-2079-4D08-B514-3248791F624B}" destId="{89B7A36D-AA14-41CE-B967-57773E0EBDC7}" srcOrd="0" destOrd="0" presId="urn:microsoft.com/office/officeart/2005/8/layout/vList5"/>
    <dgm:cxn modelId="{466326D6-AAEB-44B0-9AEA-4D4F511A3BB7}" type="presOf" srcId="{3D4F4E48-815B-4288-9A1E-C94244896B12}" destId="{F46C3046-F10A-45A8-A78D-8470D5A1DCE8}" srcOrd="0" destOrd="1" presId="urn:microsoft.com/office/officeart/2005/8/layout/vList5"/>
    <dgm:cxn modelId="{8FB1856E-5347-42E0-A154-7B2EC2BA0CC3}" srcId="{13C478CA-2079-4D08-B514-3248791F624B}" destId="{82AB73CA-7844-48BD-8B56-F1465D157298}" srcOrd="0" destOrd="0" parTransId="{9F5A6B1A-CB7B-44A3-A8F9-75750884393F}" sibTransId="{F27E8249-BB59-42A4-9B4E-14581E2B78EF}"/>
    <dgm:cxn modelId="{710229E4-9B70-4745-A347-A8E829E02D26}" type="presOf" srcId="{2CB27CA4-63AD-4FD0-91AE-1E6BC230168E}" destId="{5D362190-289A-4437-A53E-786AB399D430}" srcOrd="0" destOrd="0" presId="urn:microsoft.com/office/officeart/2005/8/layout/vList5"/>
    <dgm:cxn modelId="{20342F32-A020-43EC-87CA-4FD06CD17937}" type="presOf" srcId="{A2EE2478-042F-4B56-907F-0DBE25160EC9}" destId="{7BD4D0DE-3202-438D-AB99-2A02F649D6A5}" srcOrd="0" destOrd="0" presId="urn:microsoft.com/office/officeart/2005/8/layout/vList5"/>
    <dgm:cxn modelId="{3F0ECE4B-2B32-4273-B2B8-7A430FA3A76A}" srcId="{A2EE2478-042F-4B56-907F-0DBE25160EC9}" destId="{2DB02201-1604-408C-8182-FC64ECA6A9EA}" srcOrd="0" destOrd="0" parTransId="{2FDE0202-51CC-4786-93A7-F5F07C1F6C1A}" sibTransId="{C3B7A9ED-D76C-4A9F-807B-0AF464B2DDCC}"/>
    <dgm:cxn modelId="{C216C30C-D74E-4583-AA40-0E66584E99DC}" srcId="{CF614397-5B49-4F3B-913B-85B9AD6707D2}" destId="{A2EE2478-042F-4B56-907F-0DBE25160EC9}" srcOrd="1" destOrd="0" parTransId="{633C046D-FD49-4E60-9919-A1D94F166EBC}" sibTransId="{976E6422-69D8-4857-8787-0A855D5B21EB}"/>
    <dgm:cxn modelId="{EC600B96-1A29-45BC-A930-EE001008B7F7}" srcId="{CF614397-5B49-4F3B-913B-85B9AD6707D2}" destId="{2CB27CA4-63AD-4FD0-91AE-1E6BC230168E}" srcOrd="0" destOrd="0" parTransId="{18BED073-1E07-4CD5-8F17-ED4470B13FA9}" sibTransId="{B408F38F-2780-404D-B567-BA599396207F}"/>
    <dgm:cxn modelId="{1573F652-B2F4-44A0-A54C-593324107EBA}" type="presOf" srcId="{F36885FD-3F82-4D31-98BE-297F62A61B85}" destId="{F46C3046-F10A-45A8-A78D-8470D5A1DCE8}" srcOrd="0" destOrd="0" presId="urn:microsoft.com/office/officeart/2005/8/layout/vList5"/>
    <dgm:cxn modelId="{E3448EE1-B3B3-421C-A285-883529646880}" srcId="{CF614397-5B49-4F3B-913B-85B9AD6707D2}" destId="{13C478CA-2079-4D08-B514-3248791F624B}" srcOrd="2" destOrd="0" parTransId="{08C38831-1D69-4E20-A36B-9A2B4D0F80E4}" sibTransId="{97DBDD5B-80E4-433F-A6C6-7D1D17F2DCC9}"/>
    <dgm:cxn modelId="{C968057E-F595-4456-B09F-0F0654CB3014}" type="presOf" srcId="{82AB73CA-7844-48BD-8B56-F1465D157298}" destId="{50AB8DC0-F649-49A9-909F-C5DB811F9741}" srcOrd="0" destOrd="0" presId="urn:microsoft.com/office/officeart/2005/8/layout/vList5"/>
    <dgm:cxn modelId="{00BBFC2F-E0E1-4DAC-83B9-45305E87742B}" srcId="{2CB27CA4-63AD-4FD0-91AE-1E6BC230168E}" destId="{F36885FD-3F82-4D31-98BE-297F62A61B85}" srcOrd="0" destOrd="0" parTransId="{568D51C2-6923-420F-944A-46D1FC9E30DD}" sibTransId="{1149484F-0C4A-48E4-98EE-F7D05182B3D3}"/>
    <dgm:cxn modelId="{E0FEC7F1-D184-44C9-AECD-67B152927E39}" type="presOf" srcId="{2DB02201-1604-408C-8182-FC64ECA6A9EA}" destId="{D0C63314-0580-4482-A6F1-67A7D2C4D957}" srcOrd="0" destOrd="0" presId="urn:microsoft.com/office/officeart/2005/8/layout/vList5"/>
    <dgm:cxn modelId="{81F0C179-0C95-49FC-B836-A0FAA1F9F1AE}" srcId="{2CB27CA4-63AD-4FD0-91AE-1E6BC230168E}" destId="{3D4F4E48-815B-4288-9A1E-C94244896B12}" srcOrd="1" destOrd="0" parTransId="{98FABFDE-6084-4EB2-A4B3-5F2BFD74853C}" sibTransId="{122118A9-4598-42A6-A9CF-CCD5EB7A643E}"/>
    <dgm:cxn modelId="{1DDB8DD6-9C3F-4A28-BA02-409B5EEA2D04}" type="presParOf" srcId="{203DDC4E-0CD1-4AB8-8220-96F6A600FEA4}" destId="{2D9DE442-1475-412E-8433-65CFE62DD0D4}" srcOrd="0" destOrd="0" presId="urn:microsoft.com/office/officeart/2005/8/layout/vList5"/>
    <dgm:cxn modelId="{85C8C05E-BF70-463E-B110-F805510DD45C}" type="presParOf" srcId="{2D9DE442-1475-412E-8433-65CFE62DD0D4}" destId="{5D362190-289A-4437-A53E-786AB399D430}" srcOrd="0" destOrd="0" presId="urn:microsoft.com/office/officeart/2005/8/layout/vList5"/>
    <dgm:cxn modelId="{C1A88F12-C14F-4EE6-A638-C97D6ADCC2A7}" type="presParOf" srcId="{2D9DE442-1475-412E-8433-65CFE62DD0D4}" destId="{F46C3046-F10A-45A8-A78D-8470D5A1DCE8}" srcOrd="1" destOrd="0" presId="urn:microsoft.com/office/officeart/2005/8/layout/vList5"/>
    <dgm:cxn modelId="{68EA08A1-A095-4005-A9E8-3AADF1EDB1A0}" type="presParOf" srcId="{203DDC4E-0CD1-4AB8-8220-96F6A600FEA4}" destId="{B562A6B1-E926-4D84-81C2-A9340127DC91}" srcOrd="1" destOrd="0" presId="urn:microsoft.com/office/officeart/2005/8/layout/vList5"/>
    <dgm:cxn modelId="{E2EC9DBA-A832-4FC4-A332-DED65E7B8305}" type="presParOf" srcId="{203DDC4E-0CD1-4AB8-8220-96F6A600FEA4}" destId="{B803CBB2-AEF5-4AAF-8C8A-A6DEB58F9AAD}" srcOrd="2" destOrd="0" presId="urn:microsoft.com/office/officeart/2005/8/layout/vList5"/>
    <dgm:cxn modelId="{220D621A-F96B-40D3-972D-86625A042C35}" type="presParOf" srcId="{B803CBB2-AEF5-4AAF-8C8A-A6DEB58F9AAD}" destId="{7BD4D0DE-3202-438D-AB99-2A02F649D6A5}" srcOrd="0" destOrd="0" presId="urn:microsoft.com/office/officeart/2005/8/layout/vList5"/>
    <dgm:cxn modelId="{BB69FE35-586E-4621-A665-F8548F781807}" type="presParOf" srcId="{B803CBB2-AEF5-4AAF-8C8A-A6DEB58F9AAD}" destId="{D0C63314-0580-4482-A6F1-67A7D2C4D957}" srcOrd="1" destOrd="0" presId="urn:microsoft.com/office/officeart/2005/8/layout/vList5"/>
    <dgm:cxn modelId="{1045423D-F4B1-47B6-A48D-21BCB9C32531}" type="presParOf" srcId="{203DDC4E-0CD1-4AB8-8220-96F6A600FEA4}" destId="{17ABA17F-F738-440B-A1A1-175507AF8638}" srcOrd="3" destOrd="0" presId="urn:microsoft.com/office/officeart/2005/8/layout/vList5"/>
    <dgm:cxn modelId="{D5858D1C-5D9A-436F-BACB-ADC152A2B1D8}" type="presParOf" srcId="{203DDC4E-0CD1-4AB8-8220-96F6A600FEA4}" destId="{4AD02CB7-91D1-4A19-8F2F-ACFE0B4C6EE5}" srcOrd="4" destOrd="0" presId="urn:microsoft.com/office/officeart/2005/8/layout/vList5"/>
    <dgm:cxn modelId="{C11F7D71-DE58-4AB7-B2FD-CD09BF0D5EF7}" type="presParOf" srcId="{4AD02CB7-91D1-4A19-8F2F-ACFE0B4C6EE5}" destId="{89B7A36D-AA14-41CE-B967-57773E0EBDC7}" srcOrd="0" destOrd="0" presId="urn:microsoft.com/office/officeart/2005/8/layout/vList5"/>
    <dgm:cxn modelId="{810B53A4-C128-40FB-B2B2-6CFA943E628E}" type="presParOf" srcId="{4AD02CB7-91D1-4A19-8F2F-ACFE0B4C6EE5}" destId="{50AB8DC0-F649-49A9-909F-C5DB811F9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73289-9246-4B54-A199-7C3523377089}" type="doc">
      <dgm:prSet loTypeId="urn:microsoft.com/office/officeart/2005/8/layout/vList3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E9B954-CE63-43A9-A02E-5A436C3B3454}">
      <dgm:prSet phldrT="[Texto]" custT="1"/>
      <dgm:spPr/>
      <dgm:t>
        <a:bodyPr/>
        <a:lstStyle/>
        <a:p>
          <a:r>
            <a:rPr lang="es-ES" sz="2700" b="0" dirty="0" smtClean="0">
              <a:solidFill>
                <a:schemeClr val="tx1"/>
              </a:solidFill>
            </a:rPr>
            <a:t>Análisis Sensorial</a:t>
          </a:r>
          <a:endParaRPr lang="es-ES" sz="2700" b="0" dirty="0">
            <a:solidFill>
              <a:schemeClr val="tx1"/>
            </a:solidFill>
          </a:endParaRPr>
        </a:p>
      </dgm:t>
    </dgm:pt>
    <dgm:pt modelId="{2190FE9F-34F6-4040-8B9D-EDE8854A3A2B}" type="parTrans" cxnId="{A2C3820A-B694-4105-9C28-08E80D4BB1F8}">
      <dgm:prSet/>
      <dgm:spPr/>
      <dgm:t>
        <a:bodyPr/>
        <a:lstStyle/>
        <a:p>
          <a:endParaRPr lang="es-ES"/>
        </a:p>
      </dgm:t>
    </dgm:pt>
    <dgm:pt modelId="{452E2C1D-38F0-40B7-8056-77738BBEB582}" type="sibTrans" cxnId="{A2C3820A-B694-4105-9C28-08E80D4BB1F8}">
      <dgm:prSet/>
      <dgm:spPr/>
      <dgm:t>
        <a:bodyPr/>
        <a:lstStyle/>
        <a:p>
          <a:endParaRPr lang="es-ES"/>
        </a:p>
      </dgm:t>
    </dgm:pt>
    <dgm:pt modelId="{CE047E17-0D84-4160-A734-EB5D03945555}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      Valor Nutricional</a:t>
          </a:r>
        </a:p>
        <a:p>
          <a:endParaRPr lang="es-ES" b="0" dirty="0">
            <a:solidFill>
              <a:schemeClr val="tx1"/>
            </a:solidFill>
          </a:endParaRPr>
        </a:p>
      </dgm:t>
    </dgm:pt>
    <dgm:pt modelId="{CAC01599-BAED-46B5-8FE2-2FDE977655A8}" type="parTrans" cxnId="{EC4635F3-D6DA-4A5F-A92A-C6BB3DB74872}">
      <dgm:prSet/>
      <dgm:spPr/>
      <dgm:t>
        <a:bodyPr/>
        <a:lstStyle/>
        <a:p>
          <a:endParaRPr lang="es-EC"/>
        </a:p>
      </dgm:t>
    </dgm:pt>
    <dgm:pt modelId="{532FD9EA-2502-40A2-A5D4-725931D42C97}" type="sibTrans" cxnId="{EC4635F3-D6DA-4A5F-A92A-C6BB3DB74872}">
      <dgm:prSet/>
      <dgm:spPr/>
      <dgm:t>
        <a:bodyPr/>
        <a:lstStyle/>
        <a:p>
          <a:endParaRPr lang="es-EC"/>
        </a:p>
      </dgm:t>
    </dgm:pt>
    <dgm:pt modelId="{7BBD797C-675D-44C3-8948-CD0B35089B87}" type="pres">
      <dgm:prSet presAssocID="{8F173289-9246-4B54-A199-7C35233770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B86795-4C0B-44AE-A74B-E7302147CEF3}" type="pres">
      <dgm:prSet presAssocID="{04E9B954-CE63-43A9-A02E-5A436C3B3454}" presName="composite" presStyleCnt="0"/>
      <dgm:spPr/>
    </dgm:pt>
    <dgm:pt modelId="{D7B03276-04FC-46F5-A334-04113C719788}" type="pres">
      <dgm:prSet presAssocID="{04E9B954-CE63-43A9-A02E-5A436C3B3454}" presName="imgShp" presStyleLbl="fgImgPlace1" presStyleIdx="0" presStyleCnt="2" custScaleX="89546" custScaleY="109595" custLinFactNeighborX="-20197" custLinFactNeighborY="-6533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BF29B4D-6A14-414A-BDA5-3BDA67D03036}" type="pres">
      <dgm:prSet presAssocID="{04E9B954-CE63-43A9-A02E-5A436C3B3454}" presName="txShp" presStyleLbl="node1" presStyleIdx="0" presStyleCnt="2" custScaleX="99150" custLinFactNeighborX="12259" custLinFactNeighborY="-101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20EA69-6281-480F-8E98-C89055873995}" type="pres">
      <dgm:prSet presAssocID="{452E2C1D-38F0-40B7-8056-77738BBEB582}" presName="spacing" presStyleCnt="0"/>
      <dgm:spPr/>
    </dgm:pt>
    <dgm:pt modelId="{55ADAF7C-05B8-4F2C-9F74-1C0307F9A459}" type="pres">
      <dgm:prSet presAssocID="{CE047E17-0D84-4160-A734-EB5D03945555}" presName="composite" presStyleCnt="0"/>
      <dgm:spPr/>
    </dgm:pt>
    <dgm:pt modelId="{CF48E6E5-AA38-4606-8AC0-6CC0F7CA6F52}" type="pres">
      <dgm:prSet presAssocID="{CE047E17-0D84-4160-A734-EB5D03945555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67A82CE-689E-4244-96FC-A346CB28054E}" type="pres">
      <dgm:prSet presAssocID="{CE047E17-0D84-4160-A734-EB5D03945555}" presName="txShp" presStyleLbl="node1" presStyleIdx="1" presStyleCnt="2" custScaleX="1397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10D53E-D53A-40D7-BFD8-7115D297ECEF}" type="presOf" srcId="{04E9B954-CE63-43A9-A02E-5A436C3B3454}" destId="{9BF29B4D-6A14-414A-BDA5-3BDA67D03036}" srcOrd="0" destOrd="0" presId="urn:microsoft.com/office/officeart/2005/8/layout/vList3#2"/>
    <dgm:cxn modelId="{61DF8F24-0A8A-4CF6-93CB-E881B74D80C1}" type="presOf" srcId="{8F173289-9246-4B54-A199-7C3523377089}" destId="{7BBD797C-675D-44C3-8948-CD0B35089B87}" srcOrd="0" destOrd="0" presId="urn:microsoft.com/office/officeart/2005/8/layout/vList3#2"/>
    <dgm:cxn modelId="{A2C3820A-B694-4105-9C28-08E80D4BB1F8}" srcId="{8F173289-9246-4B54-A199-7C3523377089}" destId="{04E9B954-CE63-43A9-A02E-5A436C3B3454}" srcOrd="0" destOrd="0" parTransId="{2190FE9F-34F6-4040-8B9D-EDE8854A3A2B}" sibTransId="{452E2C1D-38F0-40B7-8056-77738BBEB582}"/>
    <dgm:cxn modelId="{F02DC4DC-630D-43AB-B2AB-F38816518194}" type="presOf" srcId="{CE047E17-0D84-4160-A734-EB5D03945555}" destId="{B67A82CE-689E-4244-96FC-A346CB28054E}" srcOrd="0" destOrd="0" presId="urn:microsoft.com/office/officeart/2005/8/layout/vList3#2"/>
    <dgm:cxn modelId="{EC4635F3-D6DA-4A5F-A92A-C6BB3DB74872}" srcId="{8F173289-9246-4B54-A199-7C3523377089}" destId="{CE047E17-0D84-4160-A734-EB5D03945555}" srcOrd="1" destOrd="0" parTransId="{CAC01599-BAED-46B5-8FE2-2FDE977655A8}" sibTransId="{532FD9EA-2502-40A2-A5D4-725931D42C97}"/>
    <dgm:cxn modelId="{E23E471A-2BE1-438E-AE30-EE9A9B895D41}" type="presParOf" srcId="{7BBD797C-675D-44C3-8948-CD0B35089B87}" destId="{A8B86795-4C0B-44AE-A74B-E7302147CEF3}" srcOrd="0" destOrd="0" presId="urn:microsoft.com/office/officeart/2005/8/layout/vList3#2"/>
    <dgm:cxn modelId="{1083A4A5-CB56-4D52-97A6-90315DA00E4D}" type="presParOf" srcId="{A8B86795-4C0B-44AE-A74B-E7302147CEF3}" destId="{D7B03276-04FC-46F5-A334-04113C719788}" srcOrd="0" destOrd="0" presId="urn:microsoft.com/office/officeart/2005/8/layout/vList3#2"/>
    <dgm:cxn modelId="{AD34EAD6-057B-4DDA-9862-F6928EFF416C}" type="presParOf" srcId="{A8B86795-4C0B-44AE-A74B-E7302147CEF3}" destId="{9BF29B4D-6A14-414A-BDA5-3BDA67D03036}" srcOrd="1" destOrd="0" presId="urn:microsoft.com/office/officeart/2005/8/layout/vList3#2"/>
    <dgm:cxn modelId="{9BE4452F-48BC-4D39-8714-DAE9754F8E08}" type="presParOf" srcId="{7BBD797C-675D-44C3-8948-CD0B35089B87}" destId="{6B20EA69-6281-480F-8E98-C89055873995}" srcOrd="1" destOrd="0" presId="urn:microsoft.com/office/officeart/2005/8/layout/vList3#2"/>
    <dgm:cxn modelId="{AEDF3E81-5C2E-4077-8423-BD69EB4B58AA}" type="presParOf" srcId="{7BBD797C-675D-44C3-8948-CD0B35089B87}" destId="{55ADAF7C-05B8-4F2C-9F74-1C0307F9A459}" srcOrd="2" destOrd="0" presId="urn:microsoft.com/office/officeart/2005/8/layout/vList3#2"/>
    <dgm:cxn modelId="{38FC6956-DFFB-49FE-B709-722ED5F3705D}" type="presParOf" srcId="{55ADAF7C-05B8-4F2C-9F74-1C0307F9A459}" destId="{CF48E6E5-AA38-4606-8AC0-6CC0F7CA6F52}" srcOrd="0" destOrd="0" presId="urn:microsoft.com/office/officeart/2005/8/layout/vList3#2"/>
    <dgm:cxn modelId="{343F6D88-5B2F-4EAF-A4DF-5DEBD9CC5992}" type="presParOf" srcId="{55ADAF7C-05B8-4F2C-9F74-1C0307F9A459}" destId="{B67A82CE-689E-4244-96FC-A346CB2805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173289-9246-4B54-A199-7C3523377089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50DAB4-49BC-4B50-8F22-0A3051F0160F}">
      <dgm:prSet phldrT="[Texto]" custT="1"/>
      <dgm:spPr/>
      <dgm:t>
        <a:bodyPr/>
        <a:lstStyle/>
        <a:p>
          <a:r>
            <a:rPr lang="es-ES" sz="4000" b="1" dirty="0" smtClean="0">
              <a:solidFill>
                <a:schemeClr val="tx1"/>
              </a:solidFill>
            </a:rPr>
            <a:t>Análisis Económico</a:t>
          </a:r>
          <a:endParaRPr lang="es-ES" sz="4000" b="1" dirty="0">
            <a:solidFill>
              <a:schemeClr val="tx1"/>
            </a:solidFill>
          </a:endParaRPr>
        </a:p>
      </dgm:t>
    </dgm:pt>
    <dgm:pt modelId="{F1FD5DD5-9E04-464F-9ECF-E33B2F889C4D}" type="parTrans" cxnId="{57C88486-66FF-44DD-87DF-334621398D3A}">
      <dgm:prSet/>
      <dgm:spPr/>
      <dgm:t>
        <a:bodyPr/>
        <a:lstStyle/>
        <a:p>
          <a:endParaRPr lang="es-ES"/>
        </a:p>
      </dgm:t>
    </dgm:pt>
    <dgm:pt modelId="{005B4681-BF34-4CBE-9B5E-D3CAA937F9A7}" type="sibTrans" cxnId="{57C88486-66FF-44DD-87DF-334621398D3A}">
      <dgm:prSet/>
      <dgm:spPr/>
      <dgm:t>
        <a:bodyPr/>
        <a:lstStyle/>
        <a:p>
          <a:endParaRPr lang="es-ES"/>
        </a:p>
      </dgm:t>
    </dgm:pt>
    <dgm:pt modelId="{698010FF-8F91-4D5E-BE80-52D5358EBC7A}" type="pres">
      <dgm:prSet presAssocID="{8F173289-9246-4B54-A199-7C35233770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9F5922-0AE3-4E8C-B59C-E679FD2F6428}" type="pres">
      <dgm:prSet presAssocID="{6150DAB4-49BC-4B50-8F22-0A3051F0160F}" presName="composite" presStyleCnt="0"/>
      <dgm:spPr/>
    </dgm:pt>
    <dgm:pt modelId="{A4F8711E-57F3-4E3B-95CB-ED3CEE136307}" type="pres">
      <dgm:prSet presAssocID="{6150DAB4-49BC-4B50-8F22-0A3051F0160F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E8215B4-58F0-4F1A-9D15-869F66B34ED2}" type="pres">
      <dgm:prSet presAssocID="{6150DAB4-49BC-4B50-8F22-0A3051F0160F}" presName="txShp" presStyleLbl="node1" presStyleIdx="0" presStyleCnt="1" custLinFactNeighborX="-407" custLinFactNeighborY="16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C88486-66FF-44DD-87DF-334621398D3A}" srcId="{8F173289-9246-4B54-A199-7C3523377089}" destId="{6150DAB4-49BC-4B50-8F22-0A3051F0160F}" srcOrd="0" destOrd="0" parTransId="{F1FD5DD5-9E04-464F-9ECF-E33B2F889C4D}" sibTransId="{005B4681-BF34-4CBE-9B5E-D3CAA937F9A7}"/>
    <dgm:cxn modelId="{7312BF7B-01EA-42C2-B9DD-5839D45BD437}" type="presOf" srcId="{8F173289-9246-4B54-A199-7C3523377089}" destId="{698010FF-8F91-4D5E-BE80-52D5358EBC7A}" srcOrd="0" destOrd="0" presId="urn:microsoft.com/office/officeart/2005/8/layout/vList3"/>
    <dgm:cxn modelId="{8A9ADB19-1926-43AF-88F0-B310F8BF2D06}" type="presOf" srcId="{6150DAB4-49BC-4B50-8F22-0A3051F0160F}" destId="{1E8215B4-58F0-4F1A-9D15-869F66B34ED2}" srcOrd="0" destOrd="0" presId="urn:microsoft.com/office/officeart/2005/8/layout/vList3"/>
    <dgm:cxn modelId="{12E9E85B-EBFB-4B82-85CD-C45061D5C42C}" type="presParOf" srcId="{698010FF-8F91-4D5E-BE80-52D5358EBC7A}" destId="{F09F5922-0AE3-4E8C-B59C-E679FD2F6428}" srcOrd="0" destOrd="0" presId="urn:microsoft.com/office/officeart/2005/8/layout/vList3"/>
    <dgm:cxn modelId="{AEAFD3F9-77B6-4CFF-A0A6-7B2C342CE2F2}" type="presParOf" srcId="{F09F5922-0AE3-4E8C-B59C-E679FD2F6428}" destId="{A4F8711E-57F3-4E3B-95CB-ED3CEE136307}" srcOrd="0" destOrd="0" presId="urn:microsoft.com/office/officeart/2005/8/layout/vList3"/>
    <dgm:cxn modelId="{532CDBDB-A951-4F96-8291-5590685DF7ED}" type="presParOf" srcId="{F09F5922-0AE3-4E8C-B59C-E679FD2F6428}" destId="{1E8215B4-58F0-4F1A-9D15-869F66B34E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F8C48-E583-4183-A6C9-CDEAF2BCF856}">
      <dsp:nvSpPr>
        <dsp:cNvPr id="0" name=""/>
        <dsp:cNvSpPr/>
      </dsp:nvSpPr>
      <dsp:spPr>
        <a:xfrm>
          <a:off x="452069" y="122822"/>
          <a:ext cx="1724172" cy="172417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1FA8FE-72C5-4690-A47B-137C9AB58697}">
      <dsp:nvSpPr>
        <dsp:cNvPr id="0" name=""/>
        <dsp:cNvSpPr/>
      </dsp:nvSpPr>
      <dsp:spPr>
        <a:xfrm>
          <a:off x="1314155" y="122822"/>
          <a:ext cx="9199089" cy="1724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Desarrollar la mejor formulación de barras energéticas a base de 2 variedades de quinua con 3 niveles de </a:t>
          </a:r>
          <a:r>
            <a:rPr lang="es-EC" sz="2800" kern="1200" dirty="0" smtClean="0"/>
            <a:t>adición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1314155" y="122822"/>
        <a:ext cx="9199089" cy="1724172"/>
      </dsp:txXfrm>
    </dsp:sp>
    <dsp:sp modelId="{8961B965-6E01-4BB9-A59B-490C2C168AB7}">
      <dsp:nvSpPr>
        <dsp:cNvPr id="0" name=""/>
        <dsp:cNvSpPr/>
      </dsp:nvSpPr>
      <dsp:spPr>
        <a:xfrm>
          <a:off x="452069" y="1846994"/>
          <a:ext cx="1724172" cy="1724172"/>
        </a:xfrm>
        <a:prstGeom prst="ellipse">
          <a:avLst/>
        </a:prstGeom>
        <a:solidFill>
          <a:schemeClr val="accent1">
            <a:shade val="80000"/>
            <a:alpha val="50000"/>
            <a:hueOff val="2"/>
            <a:satOff val="7359"/>
            <a:lumOff val="3848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C944A5-6F3B-4781-A7A3-D26E555D8FCB}">
      <dsp:nvSpPr>
        <dsp:cNvPr id="0" name=""/>
        <dsp:cNvSpPr/>
      </dsp:nvSpPr>
      <dsp:spPr>
        <a:xfrm>
          <a:off x="1314155" y="1846994"/>
          <a:ext cx="9199089" cy="1724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Evaluar nutricionalmente la mejor barra energética de quinua como alternativa de </a:t>
          </a:r>
          <a:r>
            <a:rPr lang="es-EC" sz="2800" kern="1200" dirty="0" smtClean="0"/>
            <a:t>consumo</a:t>
          </a:r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1314155" y="1846994"/>
        <a:ext cx="9199089" cy="1724172"/>
      </dsp:txXfrm>
    </dsp:sp>
    <dsp:sp modelId="{3AA0F0CC-F08F-48C0-91A0-66FFFF8569D4}">
      <dsp:nvSpPr>
        <dsp:cNvPr id="0" name=""/>
        <dsp:cNvSpPr/>
      </dsp:nvSpPr>
      <dsp:spPr>
        <a:xfrm>
          <a:off x="452069" y="3571166"/>
          <a:ext cx="1724172" cy="1724172"/>
        </a:xfrm>
        <a:prstGeom prst="ellipse">
          <a:avLst/>
        </a:prstGeom>
        <a:solidFill>
          <a:schemeClr val="accent1">
            <a:shade val="80000"/>
            <a:alpha val="50000"/>
            <a:hueOff val="5"/>
            <a:satOff val="14717"/>
            <a:lumOff val="7695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33387C-4203-4A71-BB8E-77DB51AC2F03}">
      <dsp:nvSpPr>
        <dsp:cNvPr id="0" name=""/>
        <dsp:cNvSpPr/>
      </dsp:nvSpPr>
      <dsp:spPr>
        <a:xfrm>
          <a:off x="1314155" y="3571166"/>
          <a:ext cx="9199089" cy="1724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Determinar el potencial comercial de la mejor barra mediante un estudio de costos y aceptabilidad de </a:t>
          </a:r>
          <a:r>
            <a:rPr lang="es-EC" sz="2800" kern="1200" dirty="0" smtClean="0"/>
            <a:t>mercado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1314155" y="3571166"/>
        <a:ext cx="9199089" cy="1724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C3046-F10A-45A8-A78D-8470D5A1DCE8}">
      <dsp:nvSpPr>
        <dsp:cNvPr id="0" name=""/>
        <dsp:cNvSpPr/>
      </dsp:nvSpPr>
      <dsp:spPr>
        <a:xfrm rot="5400000">
          <a:off x="6953121" y="-2924096"/>
          <a:ext cx="747739" cy="6895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2 variedades de quinua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3 Niveles de inclusión de avena</a:t>
          </a:r>
          <a:endParaRPr lang="es-EC" sz="2000" kern="1200" dirty="0"/>
        </a:p>
      </dsp:txBody>
      <dsp:txXfrm rot="-5400000">
        <a:off x="3878995" y="186532"/>
        <a:ext cx="6859489" cy="674735"/>
      </dsp:txXfrm>
    </dsp:sp>
    <dsp:sp modelId="{5D362190-289A-4437-A53E-786AB399D430}">
      <dsp:nvSpPr>
        <dsp:cNvPr id="0" name=""/>
        <dsp:cNvSpPr/>
      </dsp:nvSpPr>
      <dsp:spPr>
        <a:xfrm>
          <a:off x="0" y="1416"/>
          <a:ext cx="3878995" cy="934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Factores en estudio</a:t>
          </a:r>
          <a:endParaRPr lang="es-EC" sz="2800" kern="1200" dirty="0"/>
        </a:p>
      </dsp:txBody>
      <dsp:txXfrm>
        <a:off x="45627" y="47043"/>
        <a:ext cx="3787741" cy="843420"/>
      </dsp:txXfrm>
    </dsp:sp>
    <dsp:sp modelId="{D0C63314-0580-4482-A6F1-67A7D2C4D957}">
      <dsp:nvSpPr>
        <dsp:cNvPr id="0" name=""/>
        <dsp:cNvSpPr/>
      </dsp:nvSpPr>
      <dsp:spPr>
        <a:xfrm rot="5400000">
          <a:off x="6953121" y="-1997834"/>
          <a:ext cx="747739" cy="6895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Conmutativo con 3 Repeticiones</a:t>
          </a:r>
          <a:endParaRPr lang="es-EC" sz="2000" kern="1200" dirty="0"/>
        </a:p>
      </dsp:txBody>
      <dsp:txXfrm rot="-5400000">
        <a:off x="3878995" y="1112794"/>
        <a:ext cx="6859489" cy="674735"/>
      </dsp:txXfrm>
    </dsp:sp>
    <dsp:sp modelId="{7BD4D0DE-3202-438D-AB99-2A02F649D6A5}">
      <dsp:nvSpPr>
        <dsp:cNvPr id="0" name=""/>
        <dsp:cNvSpPr/>
      </dsp:nvSpPr>
      <dsp:spPr>
        <a:xfrm>
          <a:off x="0" y="1008097"/>
          <a:ext cx="3878995" cy="934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Diseño experimental</a:t>
          </a:r>
          <a:endParaRPr lang="es-EC" sz="2800" kern="1200" dirty="0"/>
        </a:p>
      </dsp:txBody>
      <dsp:txXfrm>
        <a:off x="45627" y="1053724"/>
        <a:ext cx="3787741" cy="843420"/>
      </dsp:txXfrm>
    </dsp:sp>
    <dsp:sp modelId="{50AB8DC0-F649-49A9-909F-C5DB811F9741}">
      <dsp:nvSpPr>
        <dsp:cNvPr id="0" name=""/>
        <dsp:cNvSpPr/>
      </dsp:nvSpPr>
      <dsp:spPr>
        <a:xfrm rot="5400000">
          <a:off x="6953121" y="-1016427"/>
          <a:ext cx="747739" cy="6895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7 estudiantes del I.A.S.A</a:t>
          </a:r>
          <a:endParaRPr lang="es-EC" sz="2000" kern="1200" dirty="0"/>
        </a:p>
      </dsp:txBody>
      <dsp:txXfrm rot="-5400000">
        <a:off x="3878995" y="2094201"/>
        <a:ext cx="6859489" cy="674735"/>
      </dsp:txXfrm>
    </dsp:sp>
    <dsp:sp modelId="{89B7A36D-AA14-41CE-B967-57773E0EBDC7}">
      <dsp:nvSpPr>
        <dsp:cNvPr id="0" name=""/>
        <dsp:cNvSpPr/>
      </dsp:nvSpPr>
      <dsp:spPr>
        <a:xfrm>
          <a:off x="0" y="1964231"/>
          <a:ext cx="3878995" cy="934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Número de unidades experimentales</a:t>
          </a:r>
          <a:endParaRPr lang="es-EC" sz="2800" kern="1200" dirty="0"/>
        </a:p>
      </dsp:txBody>
      <dsp:txXfrm>
        <a:off x="45627" y="2009858"/>
        <a:ext cx="3787741" cy="843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29B4D-6A14-414A-BDA5-3BDA67D03036}">
      <dsp:nvSpPr>
        <dsp:cNvPr id="0" name=""/>
        <dsp:cNvSpPr/>
      </dsp:nvSpPr>
      <dsp:spPr>
        <a:xfrm rot="10800000">
          <a:off x="1917425" y="374795"/>
          <a:ext cx="3851408" cy="195681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902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>
              <a:solidFill>
                <a:schemeClr val="tx1"/>
              </a:solidFill>
            </a:rPr>
            <a:t>Análisis Sensorial</a:t>
          </a:r>
          <a:endParaRPr lang="es-ES" sz="2700" b="0" kern="1200" dirty="0">
            <a:solidFill>
              <a:schemeClr val="tx1"/>
            </a:solidFill>
          </a:endParaRPr>
        </a:p>
      </dsp:txBody>
      <dsp:txXfrm rot="10800000">
        <a:off x="2406629" y="374795"/>
        <a:ext cx="3362204" cy="1956816"/>
      </dsp:txXfrm>
    </dsp:sp>
    <dsp:sp modelId="{D7B03276-04FC-46F5-A334-04113C719788}">
      <dsp:nvSpPr>
        <dsp:cNvPr id="0" name=""/>
        <dsp:cNvSpPr/>
      </dsp:nvSpPr>
      <dsp:spPr>
        <a:xfrm>
          <a:off x="153381" y="351205"/>
          <a:ext cx="1752250" cy="21445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A82CE-689E-4244-96FC-A346CB28054E}">
      <dsp:nvSpPr>
        <dsp:cNvPr id="0" name=""/>
        <dsp:cNvSpPr/>
      </dsp:nvSpPr>
      <dsp:spPr>
        <a:xfrm rot="10800000">
          <a:off x="309014" y="3207741"/>
          <a:ext cx="5429223" cy="195681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902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0" kern="1200" dirty="0" smtClean="0">
              <a:solidFill>
                <a:schemeClr val="tx1"/>
              </a:solidFill>
            </a:rPr>
            <a:t>      Valor Nutricional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b="0" kern="1200" dirty="0">
            <a:solidFill>
              <a:schemeClr val="tx1"/>
            </a:solidFill>
          </a:endParaRPr>
        </a:p>
      </dsp:txBody>
      <dsp:txXfrm rot="10800000">
        <a:off x="798218" y="3207741"/>
        <a:ext cx="4940019" cy="1956816"/>
      </dsp:txXfrm>
    </dsp:sp>
    <dsp:sp modelId="{CF48E6E5-AA38-4606-8AC0-6CC0F7CA6F52}">
      <dsp:nvSpPr>
        <dsp:cNvPr id="0" name=""/>
        <dsp:cNvSpPr/>
      </dsp:nvSpPr>
      <dsp:spPr>
        <a:xfrm>
          <a:off x="103004" y="3207741"/>
          <a:ext cx="1956816" cy="19568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215B4-58F0-4F1A-9D15-869F66B34ED2}">
      <dsp:nvSpPr>
        <dsp:cNvPr id="0" name=""/>
        <dsp:cNvSpPr/>
      </dsp:nvSpPr>
      <dsp:spPr>
        <a:xfrm rot="10800000">
          <a:off x="2366945" y="386477"/>
          <a:ext cx="6332973" cy="31902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683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solidFill>
                <a:schemeClr val="tx1"/>
              </a:solidFill>
            </a:rPr>
            <a:t>Análisis Económico</a:t>
          </a:r>
          <a:endParaRPr lang="es-ES" sz="4000" b="1" kern="1200" dirty="0">
            <a:solidFill>
              <a:schemeClr val="tx1"/>
            </a:solidFill>
          </a:endParaRPr>
        </a:p>
      </dsp:txBody>
      <dsp:txXfrm rot="10800000">
        <a:off x="3164518" y="386477"/>
        <a:ext cx="5535400" cy="3190294"/>
      </dsp:txXfrm>
    </dsp:sp>
    <dsp:sp modelId="{A4F8711E-57F3-4E3B-95CB-ED3CEE136307}">
      <dsp:nvSpPr>
        <dsp:cNvPr id="0" name=""/>
        <dsp:cNvSpPr/>
      </dsp:nvSpPr>
      <dsp:spPr>
        <a:xfrm>
          <a:off x="797573" y="334954"/>
          <a:ext cx="3190294" cy="31902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79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128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371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80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39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88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8772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3701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7425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86590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53419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5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537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0215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95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54032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98592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  <a:prstGeom prst="rect">
            <a:avLst/>
          </a:prstGeo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  <a:prstGeom prst="rect">
            <a:avLst/>
          </a:prstGeo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346B0-048A-4214-ABF5-6E8CD8C5D637}" type="datetimeFigureOut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17/1/2017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6E8F-A0F0-4F00-964E-A63B50E8100F}" type="slidenum">
              <a:rPr lang="es-EC">
                <a:solidFill>
                  <a:srgbClr val="000000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80315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029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61359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3180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917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96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2111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0979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723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344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59706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7565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10444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  <a:prstGeom prst="rect">
            <a:avLst/>
          </a:prstGeo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  <a:prstGeom prst="rect">
            <a:avLst/>
          </a:prstGeo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346B0-048A-4214-ABF5-6E8CD8C5D637}" type="datetimeFigureOut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17/1/2017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6E8F-A0F0-4F00-964E-A63B50E8100F}" type="slidenum">
              <a:rPr lang="es-EC">
                <a:solidFill>
                  <a:srgbClr val="000000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83751"/>
      </p:ext>
    </p:extLst>
  </p:cSld>
  <p:clrMapOvr>
    <a:masterClrMapping/>
  </p:clrMapOvr>
  <p:transition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95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07348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168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4445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65937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90725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71164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686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3886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9160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74856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20215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  <a:prstGeom prst="rect">
            <a:avLst/>
          </a:prstGeo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  <a:prstGeom prst="rect">
            <a:avLst/>
          </a:prstGeo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346B0-048A-4214-ABF5-6E8CD8C5D637}" type="datetimeFigureOut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17/1/2017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6E8F-A0F0-4F00-964E-A63B50E8100F}" type="slidenum">
              <a:rPr lang="es-EC">
                <a:solidFill>
                  <a:srgbClr val="000000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30671"/>
      </p:ext>
    </p:extLst>
  </p:cSld>
  <p:clrMapOvr>
    <a:masterClrMapping/>
  </p:clrMapOvr>
  <p:transition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44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6681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2216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0411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28090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64940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180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790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9673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0562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18273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8636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7564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  <a:prstGeom prst="rect">
            <a:avLst/>
          </a:prstGeo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  <a:prstGeom prst="rect">
            <a:avLst/>
          </a:prstGeo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346B0-048A-4214-ABF5-6E8CD8C5D637}" type="datetimeFigureOut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17/1/2017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6E8F-A0F0-4F00-964E-A63B50E8100F}" type="slidenum">
              <a:rPr lang="es-EC">
                <a:solidFill>
                  <a:srgbClr val="000000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84923"/>
      </p:ext>
    </p:extLst>
  </p:cSld>
  <p:clrMapOvr>
    <a:masterClrMapping/>
  </p:clrMapOvr>
  <p:transition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228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241830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768621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30113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33210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25834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127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813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29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3703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49938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326880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  <a:prstGeom prst="rect">
            <a:avLst/>
          </a:prstGeo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  <a:prstGeom prst="rect">
            <a:avLst/>
          </a:prstGeo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346B0-048A-4214-ABF5-6E8CD8C5D637}" type="datetimeFigureOut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17/1/2017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6E8F-A0F0-4F00-964E-A63B50E8100F}" type="slidenum">
              <a:rPr lang="es-EC">
                <a:solidFill>
                  <a:srgbClr val="000000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93159"/>
      </p:ext>
    </p:extLst>
  </p:cSld>
  <p:clrMapOvr>
    <a:masterClrMapping/>
  </p:clrMapOvr>
  <p:transition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916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44825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63954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778932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457629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50621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36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85687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14535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89286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83553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882097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  <a:prstGeom prst="rect">
            <a:avLst/>
          </a:prstGeo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  <a:prstGeom prst="rect">
            <a:avLst/>
          </a:prstGeo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346B0-048A-4214-ABF5-6E8CD8C5D637}" type="datetimeFigureOut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17/1/2017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6E8F-A0F0-4F00-964E-A63B50E8100F}" type="slidenum">
              <a:rPr lang="es-EC">
                <a:solidFill>
                  <a:srgbClr val="000000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3634"/>
      </p:ext>
    </p:extLst>
  </p:cSld>
  <p:clrMapOvr>
    <a:masterClrMapping/>
  </p:clrMapOvr>
  <p:transition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9146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801862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1326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017420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838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25159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626695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782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85732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5087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29866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6476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  <a:prstGeom prst="rect">
            <a:avLst/>
          </a:prstGeo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  <a:prstGeom prst="rect">
            <a:avLst/>
          </a:prstGeo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346B0-048A-4214-ABF5-6E8CD8C5D637}" type="datetimeFigureOut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17/1/2017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6E8F-A0F0-4F00-964E-A63B50E8100F}" type="slidenum">
              <a:rPr lang="es-EC">
                <a:solidFill>
                  <a:srgbClr val="000000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38441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F603-9D40-4213-A046-F34C7335FF15}" type="datetimeFigureOut">
              <a:rPr lang="es-EC" smtClean="0"/>
              <a:t>17/1/2017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732C-B5DB-4A95-91F9-DB5677E9C7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32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4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9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4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37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4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4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4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9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4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02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4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6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4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75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Encuesta.doc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2524125" y="1052514"/>
            <a:ext cx="7975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/>
              <a:t>DEPARTAMENTO DE CIENCIAS DE LA VIDA Y DE LA AGRICULTURA</a:t>
            </a:r>
            <a:endParaRPr lang="es-EC" dirty="0"/>
          </a:p>
          <a:p>
            <a:pPr algn="ctr"/>
            <a:r>
              <a:rPr lang="es-ES_tradnl" b="1" dirty="0"/>
              <a:t>CARRERA DE INGENIERÍA AGROPECUARIA</a:t>
            </a:r>
            <a:endParaRPr lang="es-EC" dirty="0"/>
          </a:p>
          <a:p>
            <a:pPr algn="ctr"/>
            <a:endParaRPr lang="es-EC" dirty="0"/>
          </a:p>
          <a:p>
            <a:pPr algn="ctr"/>
            <a:r>
              <a:rPr lang="es-ES_tradnl" b="1" dirty="0"/>
              <a:t>TRABAJO DE TITULACIÓN PREVIO A LA OBTENCIÓN DEL TÍTULO DE INGENIERO AGROPECUARIO</a:t>
            </a:r>
          </a:p>
          <a:p>
            <a:pPr algn="ctr"/>
            <a:endParaRPr lang="es-ES_tradnl" b="1" dirty="0"/>
          </a:p>
          <a:p>
            <a:pPr algn="ctr"/>
            <a:r>
              <a:rPr lang="es-ES_tradnl" b="1" dirty="0"/>
              <a:t>TEMA</a:t>
            </a:r>
            <a:r>
              <a:rPr lang="es-ES_tradnl" b="1" dirty="0" smtClean="0"/>
              <a:t>:</a:t>
            </a:r>
            <a:r>
              <a:rPr lang="es-EC" b="1" dirty="0" smtClean="0"/>
              <a:t> </a:t>
            </a:r>
            <a:r>
              <a:rPr lang="es-EC" b="1" dirty="0"/>
              <a:t>INCORPORACIÓN DE VALOR AGREGADO EN LA ELABORACIÓN DE BARRAS ENERGÉTICAS CON QUINUA (</a:t>
            </a:r>
            <a:r>
              <a:rPr lang="es-EC" b="1" i="1" dirty="0"/>
              <a:t>Chenopodium quinoa</a:t>
            </a:r>
            <a:r>
              <a:rPr lang="es-EC" b="1" dirty="0"/>
              <a:t>), VARIEDADES TUNKAHUAN Y PANSACALLA </a:t>
            </a:r>
            <a:r>
              <a:rPr lang="es-EC" b="1" dirty="0" smtClean="0"/>
              <a:t>ROJA</a:t>
            </a:r>
            <a:endParaRPr lang="es-EC" dirty="0"/>
          </a:p>
          <a:p>
            <a:pPr algn="ctr"/>
            <a:endParaRPr lang="es-EC" dirty="0"/>
          </a:p>
          <a:p>
            <a:pPr algn="ctr"/>
            <a:r>
              <a:rPr lang="es-ES_tradnl" b="1" dirty="0"/>
              <a:t>  </a:t>
            </a:r>
          </a:p>
          <a:p>
            <a:pPr algn="ctr"/>
            <a:endParaRPr lang="es-ES_tradnl" b="1" dirty="0"/>
          </a:p>
          <a:p>
            <a:pPr algn="ctr"/>
            <a:endParaRPr lang="es-ES" b="1" dirty="0" smtClean="0"/>
          </a:p>
          <a:p>
            <a:pPr algn="ctr"/>
            <a:endParaRPr lang="es-ES" b="1" dirty="0"/>
          </a:p>
          <a:p>
            <a:pPr algn="ctr"/>
            <a:r>
              <a:rPr lang="es-ES" b="1" dirty="0"/>
              <a:t>AUTOR: </a:t>
            </a:r>
            <a:r>
              <a:rPr lang="es-ES" b="1" dirty="0" smtClean="0"/>
              <a:t>HERNAN JAVIER ALARCÓN NARANJO</a:t>
            </a:r>
            <a:endParaRPr lang="es-EC" dirty="0"/>
          </a:p>
        </p:txBody>
      </p:sp>
      <p:pic>
        <p:nvPicPr>
          <p:cNvPr id="5123" name="3 Imagen" descr="C:\Users\Tania\Desktop\Caratulas\LOGOESPE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4313"/>
            <a:ext cx="3786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2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462213" y="1"/>
            <a:ext cx="8229600" cy="620713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Variables medidas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4525" y="6021388"/>
            <a:ext cx="22177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440110"/>
              </p:ext>
            </p:extLst>
          </p:nvPr>
        </p:nvGraphicFramePr>
        <p:xfrm>
          <a:off x="1346501" y="1716348"/>
          <a:ext cx="9523268" cy="386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64087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2781300"/>
            <a:ext cx="8229600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S" sz="4000" dirty="0">
                <a:solidFill>
                  <a:schemeClr val="tx1"/>
                </a:solidFill>
              </a:rPr>
              <a:t>IV.	RESULTADOS</a:t>
            </a: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906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6225" y="1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Análisis sensorial de catadores de siete barras energéticas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alt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07661"/>
              </p:ext>
            </p:extLst>
          </p:nvPr>
        </p:nvGraphicFramePr>
        <p:xfrm>
          <a:off x="2507223" y="927278"/>
          <a:ext cx="6469351" cy="334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460"/>
                <a:gridCol w="1076253"/>
                <a:gridCol w="1232961"/>
                <a:gridCol w="1193046"/>
                <a:gridCol w="1460631"/>
              </a:tblGrid>
              <a:tr h="31890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Tratamiento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Medias       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DS*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Rango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90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T2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8,57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±    2,10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90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T5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8,57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±    2,10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90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T3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5,29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±    2,10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90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T4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4,86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±    2,10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90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T7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4,71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±    2,10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90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T1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4,54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±    2,10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90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T6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3,86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±    2,10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90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Promedio 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78359">
                <a:tc gridSpan="2"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chemeClr val="tx1"/>
                          </a:solidFill>
                          <a:effectLst/>
                        </a:rPr>
                        <a:t>* DS Desviación estándar, N= observaciones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6396"/>
              </p:ext>
            </p:extLst>
          </p:nvPr>
        </p:nvGraphicFramePr>
        <p:xfrm>
          <a:off x="2863405" y="4490505"/>
          <a:ext cx="5855593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553"/>
                <a:gridCol w="3737040"/>
              </a:tblGrid>
              <a:tr h="20955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Rango numérico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Aceptabilidad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1-2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me gusta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3-4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 gusta poco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5-6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me gusta ni me disgusta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7-8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 gusta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9-10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 gusta mucho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361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9865" y="0"/>
            <a:ext cx="9144000" cy="620713"/>
          </a:xfrm>
        </p:spPr>
        <p:txBody>
          <a:bodyPr/>
          <a:lstStyle/>
          <a:p>
            <a:pPr algn="ctr">
              <a:defRPr/>
            </a:pPr>
            <a:r>
              <a:rPr lang="es-EC" sz="2400" i="0" dirty="0">
                <a:solidFill>
                  <a:schemeClr val="tx1"/>
                </a:solidFill>
                <a:effectLst/>
              </a:rPr>
              <a:t>Análisis </a:t>
            </a:r>
            <a:r>
              <a:rPr lang="es-EC" sz="2400" i="0" dirty="0" smtClean="0">
                <a:solidFill>
                  <a:schemeClr val="tx1"/>
                </a:solidFill>
                <a:effectLst/>
              </a:rPr>
              <a:t>proximal de </a:t>
            </a:r>
            <a:r>
              <a:rPr lang="es-EC" sz="2400" i="0" dirty="0">
                <a:solidFill>
                  <a:schemeClr val="tx1"/>
                </a:solidFill>
                <a:effectLst/>
              </a:rPr>
              <a:t>barras energéticas </a:t>
            </a:r>
            <a:r>
              <a:rPr lang="es-EC" sz="2400" i="0" dirty="0" smtClean="0">
                <a:solidFill>
                  <a:schemeClr val="tx1"/>
                </a:solidFill>
                <a:effectLst/>
              </a:rPr>
              <a:t>de </a:t>
            </a:r>
            <a:r>
              <a:rPr lang="es-EC" sz="2400" i="0" dirty="0">
                <a:solidFill>
                  <a:schemeClr val="tx1"/>
                </a:solidFill>
                <a:effectLst/>
              </a:rPr>
              <a:t>quinua y avena</a:t>
            </a:r>
            <a:endParaRPr lang="es-ES" sz="2400" i="0" dirty="0">
              <a:solidFill>
                <a:schemeClr val="tx1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altLang="es-EC"/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07102"/>
              </p:ext>
            </p:extLst>
          </p:nvPr>
        </p:nvGraphicFramePr>
        <p:xfrm>
          <a:off x="748048" y="1162146"/>
          <a:ext cx="10515600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432"/>
                <a:gridCol w="1886499"/>
                <a:gridCol w="1371234"/>
                <a:gridCol w="1716146"/>
                <a:gridCol w="1371234"/>
                <a:gridCol w="1857055"/>
              </a:tblGrid>
              <a:tr h="20002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Tratamientos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Humedad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*E.E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Proteína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Fibra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Azucares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*T2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8,42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8,53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6,93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2,49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58,50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*T5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8,88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8,09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6,89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3,68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58,39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*T7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8,69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7,21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3,95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60,15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52400">
                <a:tc gridSpan="6"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tx1"/>
                          </a:solidFill>
                          <a:effectLst/>
                        </a:rPr>
                        <a:t>*T2(50% Quinua Blanca, 50 % Avena) T5(50% Quinua Roja, 50%Avena) T7 testigo(100% Avena)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4300"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tx1"/>
                          </a:solidFill>
                          <a:effectLst/>
                        </a:rPr>
                        <a:t>* E.E=Extracto Etéreo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92014"/>
              </p:ext>
            </p:extLst>
          </p:nvPr>
        </p:nvGraphicFramePr>
        <p:xfrm>
          <a:off x="786685" y="3737169"/>
          <a:ext cx="10515600" cy="1996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616"/>
                <a:gridCol w="1303932"/>
                <a:gridCol w="1301812"/>
                <a:gridCol w="2247428"/>
                <a:gridCol w="94744"/>
                <a:gridCol w="1853068"/>
              </a:tblGrid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T2</a:t>
                      </a:r>
                    </a:p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T5</a:t>
                      </a:r>
                    </a:p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Ochoa 2012</a:t>
                      </a:r>
                    </a:p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Camari</a:t>
                      </a:r>
                    </a:p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Humedad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8,42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8,88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8,50%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n.d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Extracto etéreo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8,53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8,09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16,40%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30,00%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Proteína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6,93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6,89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5,80%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7,50%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Fibra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2,49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3,68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3,60%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n.d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Azúcares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58,5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58,3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63,80%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1708732" y="2984500"/>
            <a:ext cx="9144000" cy="62071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es-ES_tradnl" sz="2400" i="0" dirty="0">
                <a:solidFill>
                  <a:schemeClr val="tx1"/>
                </a:solidFill>
                <a:effectLst/>
              </a:rPr>
              <a:t>Comparación de barras energéticas a base de quinua</a:t>
            </a:r>
            <a:endParaRPr lang="es-EC" sz="2400" i="0" dirty="0">
              <a:solidFill>
                <a:schemeClr val="tx1"/>
              </a:solidFill>
              <a:effectLst/>
            </a:endParaRPr>
          </a:p>
          <a:p>
            <a:pPr algn="ctr">
              <a:defRPr/>
            </a:pPr>
            <a:endParaRPr lang="es-ES" sz="2400" i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793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6225" y="1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s-EC" altLang="es-EC" sz="240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Análisis Económico</a:t>
            </a:r>
            <a:r>
              <a:rPr lang="es-EC" altLang="es-EC" sz="2400" dirty="0">
                <a:ea typeface="Calibri" pitchFamily="34" charset="0"/>
                <a:cs typeface="Times New Roman" pitchFamily="18" charset="0"/>
              </a:rPr>
              <a:t/>
            </a:r>
            <a:br>
              <a:rPr lang="es-EC" altLang="es-EC" sz="2400" dirty="0">
                <a:ea typeface="Calibri" pitchFamily="34" charset="0"/>
                <a:cs typeface="Times New Roman" pitchFamily="18" charset="0"/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altLang="es-EC"/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661875" y="688558"/>
            <a:ext cx="10504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s-ES_tradn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Cálculo de las sub-muestras poblacionales, de tres universidades, para la evaluación de palatabilidad de barras energéticas a base de quinua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5999"/>
              </p:ext>
            </p:extLst>
          </p:nvPr>
        </p:nvGraphicFramePr>
        <p:xfrm>
          <a:off x="661875" y="2215773"/>
          <a:ext cx="10710170" cy="1742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094"/>
                <a:gridCol w="2381943"/>
                <a:gridCol w="2386225"/>
                <a:gridCol w="2045642"/>
                <a:gridCol w="1165266"/>
              </a:tblGrid>
              <a:tr h="186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78" marR="43578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78" marR="4357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UNIVERSIDAD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POBLACIÓN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INDIVIDUAL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MUESTRA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r>
                        <a:rPr lang="es-EC" sz="1200" baseline="-25000">
                          <a:effectLst/>
                        </a:rPr>
                        <a:t>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</a:tr>
              <a:tr h="45819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ESPE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8450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35,27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133,36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</a:tr>
              <a:tr h="268941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PUCE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33,39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126,25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</a:tr>
              <a:tr h="268941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EPN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7500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31,34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118,50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</a:tr>
              <a:tr h="268941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23959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n=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378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8" marR="4357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65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335" y="43934"/>
            <a:ext cx="11732655" cy="901520"/>
          </a:xfrm>
        </p:spPr>
        <p:txBody>
          <a:bodyPr/>
          <a:lstStyle/>
          <a:p>
            <a:pPr algn="ctr">
              <a:defRPr/>
            </a:pPr>
            <a:r>
              <a:rPr lang="es-EC" altLang="es-EC" sz="240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Determinación del potencial comercial y aceptabilidad del mercado de las barras energéticas</a:t>
            </a:r>
            <a:r>
              <a:rPr lang="es-EC" altLang="es-EC" sz="2400" dirty="0">
                <a:ea typeface="Calibri" pitchFamily="34" charset="0"/>
                <a:cs typeface="Times New Roman" pitchFamily="18" charset="0"/>
              </a:rPr>
              <a:t/>
            </a:r>
            <a:br>
              <a:rPr lang="es-EC" altLang="es-EC" sz="2400" dirty="0">
                <a:ea typeface="Calibri" pitchFamily="34" charset="0"/>
                <a:cs typeface="Times New Roman" pitchFamily="18" charset="0"/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altLang="es-EC"/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3" name="Proceso alternativo 19502"/>
          <p:cNvSpPr/>
          <p:nvPr/>
        </p:nvSpPr>
        <p:spPr>
          <a:xfrm>
            <a:off x="1022664" y="2717300"/>
            <a:ext cx="1740516" cy="59176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file"/>
              </a:rPr>
              <a:t>Encuesta.docx</a:t>
            </a:r>
            <a:endParaRPr lang="es-EC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99076" y="1347745"/>
            <a:ext cx="618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P</a:t>
            </a:r>
            <a:r>
              <a:rPr lang="es-ES_tradnl" b="1" i="1" dirty="0"/>
              <a:t>orcentaje de personas que conocen las propiedades de la quinua</a:t>
            </a:r>
            <a:endParaRPr lang="es-EC" b="1" i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825369412"/>
              </p:ext>
            </p:extLst>
          </p:nvPr>
        </p:nvGraphicFramePr>
        <p:xfrm>
          <a:off x="4851400" y="2159881"/>
          <a:ext cx="6810376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3814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 smtClean="0"/>
              <a:t>RESULTADOS ESTUDIO DEL MERCADO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200024" y="765989"/>
            <a:ext cx="591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Porcentaje de consumo de barras energéticas por calidad, promoción, precio, consistencia, nutrición y variedad de sabores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14417570"/>
              </p:ext>
            </p:extLst>
          </p:nvPr>
        </p:nvGraphicFramePr>
        <p:xfrm>
          <a:off x="0" y="1621274"/>
          <a:ext cx="5543550" cy="456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867524" y="904488"/>
            <a:ext cx="4919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Porcentaje de preferencia de presentación y tamaño de una barra energética a base de quinua.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035192813"/>
              </p:ext>
            </p:extLst>
          </p:nvPr>
        </p:nvGraphicFramePr>
        <p:xfrm>
          <a:off x="5778500" y="1827817"/>
          <a:ext cx="6008688" cy="398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51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/>
              <a:t>RESULTADOS ESTUDIO DEL MERCADO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0024" y="765989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Porcentaje del consumo por mes de barras </a:t>
            </a:r>
            <a:r>
              <a:rPr lang="es-EC" b="1" i="1" dirty="0" smtClean="0"/>
              <a:t>energéticas</a:t>
            </a:r>
            <a:endParaRPr lang="es-EC" b="1" i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0760056"/>
              </p:ext>
            </p:extLst>
          </p:nvPr>
        </p:nvGraphicFramePr>
        <p:xfrm>
          <a:off x="0" y="1571625"/>
          <a:ext cx="574357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115049" y="765989"/>
            <a:ext cx="591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/>
              <a:t>Porcentaje de preferencia del precio que está dispuesto a pagar por barras energéticas a base de quinua.</a:t>
            </a:r>
            <a:endParaRPr lang="es-EC" b="1" i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95802779"/>
              </p:ext>
            </p:extLst>
          </p:nvPr>
        </p:nvGraphicFramePr>
        <p:xfrm>
          <a:off x="5367655" y="1778437"/>
          <a:ext cx="6390958" cy="425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7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267" y="0"/>
            <a:ext cx="10972800" cy="1143000"/>
          </a:xfrm>
        </p:spPr>
        <p:txBody>
          <a:bodyPr/>
          <a:lstStyle/>
          <a:p>
            <a:pPr lvl="2"/>
            <a:r>
              <a:rPr lang="es-EC" dirty="0">
                <a:effectLst/>
              </a:rPr>
              <a:t>Demanda y producción</a:t>
            </a:r>
            <a:br>
              <a:rPr lang="es-EC" dirty="0">
                <a:effectLst/>
              </a:rPr>
            </a:b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50" y="1143000"/>
            <a:ext cx="6632982" cy="397786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372475" y="1028700"/>
            <a:ext cx="30575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Demanda Insatisfecha para </a:t>
            </a:r>
            <a:r>
              <a:rPr lang="es-EC" dirty="0"/>
              <a:t>la población </a:t>
            </a:r>
            <a:r>
              <a:rPr lang="es-EC" dirty="0" smtClean="0"/>
              <a:t>es </a:t>
            </a:r>
            <a:r>
              <a:rPr lang="es-EC" dirty="0"/>
              <a:t>de: 35178 barras al mes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r>
              <a:rPr lang="es-EC" dirty="0"/>
              <a:t>La participación del proyecto en el mercado, será del 17% del total de la demanda insatisfecha, esto debido a la capacidad de producción del proyecto, que serían </a:t>
            </a:r>
            <a:r>
              <a:rPr lang="es-EC" b="1" dirty="0"/>
              <a:t> 6000</a:t>
            </a:r>
            <a:r>
              <a:rPr lang="es-EC" dirty="0"/>
              <a:t> barras energéticas de quinua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r>
              <a:rPr lang="es-EC" dirty="0"/>
              <a:t>El proyecto </a:t>
            </a:r>
            <a:r>
              <a:rPr lang="es-EC" dirty="0" smtClean="0"/>
              <a:t>comenzará con la producción de 72000 barras de 50gr. durante </a:t>
            </a:r>
            <a:r>
              <a:rPr lang="es-EC" dirty="0"/>
              <a:t>el primer año. </a:t>
            </a:r>
          </a:p>
          <a:p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6237667" y="4872038"/>
            <a:ext cx="1497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Demanda Insatisfecha de la muestra</a:t>
            </a:r>
            <a:endParaRPr lang="es-EC" sz="1600" dirty="0"/>
          </a:p>
        </p:txBody>
      </p:sp>
      <p:cxnSp>
        <p:nvCxnSpPr>
          <p:cNvPr id="7" name="Conector recto de flecha 6"/>
          <p:cNvCxnSpPr>
            <a:stCxn id="5" idx="0"/>
          </p:cNvCxnSpPr>
          <p:nvPr/>
        </p:nvCxnSpPr>
        <p:spPr>
          <a:xfrm flipH="1" flipV="1">
            <a:off x="6986299" y="4629150"/>
            <a:ext cx="1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pPr lvl="2"/>
            <a:r>
              <a:rPr lang="es-EC" dirty="0">
                <a:effectLst/>
              </a:rPr>
              <a:t>Inversión inicial del proyecto</a:t>
            </a:r>
            <a:br>
              <a:rPr lang="es-EC" dirty="0">
                <a:effectLst/>
              </a:rPr>
            </a:br>
            <a:endParaRPr lang="es-EC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48788"/>
              </p:ext>
            </p:extLst>
          </p:nvPr>
        </p:nvGraphicFramePr>
        <p:xfrm>
          <a:off x="3754221" y="1015303"/>
          <a:ext cx="493257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646"/>
                <a:gridCol w="3105552"/>
                <a:gridCol w="1435381"/>
              </a:tblGrid>
              <a:tr h="750094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CONCEPTO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TOTAL INVERSIÓN Dólares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0031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ACTIVOS FIJOS TANGIBLES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18.487,01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0031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CAPITAL DE TRABAJO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4.667,80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INVERSIÓN TOTAL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23.154,81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39800" y="2072988"/>
            <a:ext cx="90995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89" y="2855165"/>
            <a:ext cx="3986212" cy="30424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55164"/>
            <a:ext cx="4454280" cy="30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 Título"/>
          <p:cNvSpPr txBox="1">
            <a:spLocks/>
          </p:cNvSpPr>
          <p:nvPr/>
        </p:nvSpPr>
        <p:spPr>
          <a:xfrm>
            <a:off x="6167438" y="1"/>
            <a:ext cx="4413250" cy="62071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INTRODUCCIÓN</a:t>
            </a:r>
          </a:p>
        </p:txBody>
      </p:sp>
      <p:sp>
        <p:nvSpPr>
          <p:cNvPr id="7174" name="26 Rectángulo"/>
          <p:cNvSpPr>
            <a:spLocks noChangeArrowheads="1"/>
          </p:cNvSpPr>
          <p:nvPr/>
        </p:nvSpPr>
        <p:spPr bwMode="auto">
          <a:xfrm>
            <a:off x="5310188" y="4429125"/>
            <a:ext cx="4572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1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>
              <a:solidFill>
                <a:srgbClr val="000000"/>
              </a:solidFill>
            </a:endParaRPr>
          </a:p>
          <a:p>
            <a:pPr algn="ctr" defTabSz="8001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>
              <a:solidFill>
                <a:srgbClr val="000000"/>
              </a:solidFill>
            </a:endParaRPr>
          </a:p>
          <a:p>
            <a:pPr algn="ctr" defTabSz="8001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>
              <a:solidFill>
                <a:srgbClr val="000000"/>
              </a:solidFill>
            </a:endParaRPr>
          </a:p>
          <a:p>
            <a:pPr algn="ctr" defTabSz="8001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>
              <a:solidFill>
                <a:srgbClr val="000000"/>
              </a:solidFill>
            </a:endParaRPr>
          </a:p>
          <a:p>
            <a:pPr algn="ctr" defTabSz="8001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83838" y="1022625"/>
            <a:ext cx="4172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LA QUINUA </a:t>
            </a:r>
            <a:endParaRPr lang="es-EC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AutoShape 2" descr="Resultado de imagen para quin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2514063"/>
            <a:ext cx="3034987" cy="20380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50" y="2514063"/>
            <a:ext cx="3159416" cy="20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15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063" y="0"/>
            <a:ext cx="10972800" cy="1143000"/>
          </a:xfrm>
        </p:spPr>
        <p:txBody>
          <a:bodyPr/>
          <a:lstStyle/>
          <a:p>
            <a:pPr lvl="2"/>
            <a:r>
              <a:rPr lang="es-EC" dirty="0">
                <a:effectLst/>
              </a:rPr>
              <a:t>Análisis de </a:t>
            </a:r>
            <a:r>
              <a:rPr lang="es-EC" dirty="0" smtClean="0">
                <a:effectLst/>
              </a:rPr>
              <a:t>costos</a:t>
            </a:r>
            <a:r>
              <a:rPr lang="es-EC" dirty="0">
                <a:effectLst/>
              </a:rPr>
              <a:t/>
            </a:r>
            <a:br>
              <a:rPr lang="es-EC" dirty="0">
                <a:effectLst/>
              </a:rPr>
            </a:br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76567"/>
              </p:ext>
            </p:extLst>
          </p:nvPr>
        </p:nvGraphicFramePr>
        <p:xfrm>
          <a:off x="2486026" y="857247"/>
          <a:ext cx="7343774" cy="5160463"/>
        </p:xfrm>
        <a:graphic>
          <a:graphicData uri="http://schemas.openxmlformats.org/drawingml/2006/table">
            <a:tbl>
              <a:tblPr/>
              <a:tblGrid>
                <a:gridCol w="204692"/>
                <a:gridCol w="2456304"/>
                <a:gridCol w="804403"/>
                <a:gridCol w="861861"/>
                <a:gridCol w="1048598"/>
                <a:gridCol w="861861"/>
                <a:gridCol w="933683"/>
                <a:gridCol w="172372"/>
              </a:tblGrid>
              <a:tr h="6712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 PRIMA DIRECTA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UNITARIO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MENSUAL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ANUAL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24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Quinua blanca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46,67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560,00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Quinua Roja             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46,67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93,33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1.120,00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Acido cítrico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0,67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46,67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0,80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37,33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448,00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26,67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960,00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Coco rayado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13,33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53,33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Arroz crocante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13,33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66,67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800,00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Azúcar( glucosa)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42,67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170,67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2.048,00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Miel de abeja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320,00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3.840,00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Lecitina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0,67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769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Margarina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13,33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53,33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323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930,00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11.160,00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754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IVA 14%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10,55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126,56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940,55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11.286,56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2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>
                <a:effectLst/>
              </a:rPr>
              <a:t>Análisis de costos</a:t>
            </a:r>
            <a:br>
              <a:rPr lang="es-EC" dirty="0">
                <a:effectLst/>
              </a:rPr>
            </a:b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80387"/>
              </p:ext>
            </p:extLst>
          </p:nvPr>
        </p:nvGraphicFramePr>
        <p:xfrm>
          <a:off x="584200" y="939006"/>
          <a:ext cx="5273676" cy="2936553"/>
        </p:xfrm>
        <a:graphic>
          <a:graphicData uri="http://schemas.openxmlformats.org/drawingml/2006/table">
            <a:tbl>
              <a:tblPr/>
              <a:tblGrid>
                <a:gridCol w="150677"/>
                <a:gridCol w="1808117"/>
                <a:gridCol w="44450"/>
                <a:gridCol w="898706"/>
                <a:gridCol w="842963"/>
                <a:gridCol w="841467"/>
                <a:gridCol w="687296"/>
              </a:tblGrid>
              <a:tr h="56128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MANO DE OBRA DIRECTA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93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UNITARIO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MENSUAL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ANUAL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Remuneración Trabajadores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366,00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732,00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8.784,00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Décimo Cuarto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366,00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732,00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732,00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Décimo Tercero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366,00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732,00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732,00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Fondos de Reserva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366,00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732,00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732,00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Aporte Patronal IESS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40,81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81,62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979,42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61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732,00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11.959,42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17424"/>
              </p:ext>
            </p:extLst>
          </p:nvPr>
        </p:nvGraphicFramePr>
        <p:xfrm>
          <a:off x="6219828" y="957265"/>
          <a:ext cx="5972172" cy="3171063"/>
        </p:xfrm>
        <a:graphic>
          <a:graphicData uri="http://schemas.openxmlformats.org/drawingml/2006/table">
            <a:tbl>
              <a:tblPr/>
              <a:tblGrid>
                <a:gridCol w="166462"/>
                <a:gridCol w="1997539"/>
                <a:gridCol w="654164"/>
                <a:gridCol w="700890"/>
                <a:gridCol w="852751"/>
                <a:gridCol w="700890"/>
                <a:gridCol w="759298"/>
                <a:gridCol w="140178"/>
              </a:tblGrid>
              <a:tr h="8456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MATERIALES INDIRECTOS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UNITARIO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MENSUAL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ANUAL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78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Empaques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0,025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1.800,00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78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Cinta de embalaje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0,025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1.800,00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78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Etiquetas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0,025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1.800,00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78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5.400,00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78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IVA 14%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63,00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756,00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78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513,00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6.156,00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4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-111125"/>
            <a:ext cx="10972800" cy="1143000"/>
          </a:xfrm>
        </p:spPr>
        <p:txBody>
          <a:bodyPr/>
          <a:lstStyle/>
          <a:p>
            <a:r>
              <a:rPr lang="es-EC" dirty="0">
                <a:effectLst/>
              </a:rPr>
              <a:t>Análisis de costos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45997"/>
              </p:ext>
            </p:extLst>
          </p:nvPr>
        </p:nvGraphicFramePr>
        <p:xfrm>
          <a:off x="2265363" y="1031875"/>
          <a:ext cx="7807325" cy="4368802"/>
        </p:xfrm>
        <a:graphic>
          <a:graphicData uri="http://schemas.openxmlformats.org/drawingml/2006/table">
            <a:tbl>
              <a:tblPr/>
              <a:tblGrid>
                <a:gridCol w="217614"/>
                <a:gridCol w="2611350"/>
                <a:gridCol w="855178"/>
                <a:gridCol w="916263"/>
                <a:gridCol w="1114787"/>
                <a:gridCol w="916263"/>
                <a:gridCol w="992618"/>
                <a:gridCol w="183252"/>
              </a:tblGrid>
              <a:tr h="673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COSTOS INDIRECTOS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701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UNITARIO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MENSUAL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ANUAL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0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3,00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0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Moldes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0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Ollas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120,00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0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Cuchillo de corte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0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Termómetro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Materiales de limpieza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 Potable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 Eléctrica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Telefonía móvil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360,00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07"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373,00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1.936,00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07"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IVA 14%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42,56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155,12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07"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415,56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2.091,12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-28575"/>
            <a:ext cx="10972800" cy="1143000"/>
          </a:xfrm>
        </p:spPr>
        <p:txBody>
          <a:bodyPr/>
          <a:lstStyle/>
          <a:p>
            <a:r>
              <a:rPr lang="es-EC" dirty="0">
                <a:effectLst/>
              </a:rPr>
              <a:t>Análisis de </a:t>
            </a:r>
            <a:r>
              <a:rPr lang="es-EC" dirty="0" smtClean="0">
                <a:effectLst/>
              </a:rPr>
              <a:t>costos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59239"/>
              </p:ext>
            </p:extLst>
          </p:nvPr>
        </p:nvGraphicFramePr>
        <p:xfrm>
          <a:off x="395288" y="958056"/>
          <a:ext cx="5105401" cy="3671093"/>
        </p:xfrm>
        <a:graphic>
          <a:graphicData uri="http://schemas.openxmlformats.org/drawingml/2006/table">
            <a:tbl>
              <a:tblPr/>
              <a:tblGrid>
                <a:gridCol w="307701"/>
                <a:gridCol w="1878593"/>
                <a:gridCol w="1149829"/>
                <a:gridCol w="959540"/>
                <a:gridCol w="809738"/>
              </a:tblGrid>
              <a:tr h="57668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26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DESCRIPCIÓN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SEGURO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ANUAL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Maquinaria y Equipo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175,00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de oficina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280,50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de computación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Muebles y Enseres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570,18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17,11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810,52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19"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Imprevistos 2%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16,21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826,73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87903"/>
              </p:ext>
            </p:extLst>
          </p:nvPr>
        </p:nvGraphicFramePr>
        <p:xfrm>
          <a:off x="5881688" y="953294"/>
          <a:ext cx="5948363" cy="3604416"/>
        </p:xfrm>
        <a:graphic>
          <a:graphicData uri="http://schemas.openxmlformats.org/drawingml/2006/table">
            <a:tbl>
              <a:tblPr/>
              <a:tblGrid>
                <a:gridCol w="358507"/>
                <a:gridCol w="2188771"/>
                <a:gridCol w="1339678"/>
                <a:gridCol w="1117971"/>
                <a:gridCol w="943436"/>
              </a:tblGrid>
              <a:tr h="69502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Y REPARACIÓN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979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DESCRIPCIÓN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MANTENIMIENTO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ANUAL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Maquinaria y Equipo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175,00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de computación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66"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624,50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66"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Imprevistos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66"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636,99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5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 smtClean="0">
                <a:effectLst/>
              </a:rPr>
              <a:t>Análisis de costos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21159"/>
              </p:ext>
            </p:extLst>
          </p:nvPr>
        </p:nvGraphicFramePr>
        <p:xfrm>
          <a:off x="1857375" y="1028699"/>
          <a:ext cx="8743950" cy="4679484"/>
        </p:xfrm>
        <a:graphic>
          <a:graphicData uri="http://schemas.openxmlformats.org/drawingml/2006/table">
            <a:tbl>
              <a:tblPr/>
              <a:tblGrid>
                <a:gridCol w="444806"/>
                <a:gridCol w="2715658"/>
                <a:gridCol w="1826045"/>
                <a:gridCol w="755001"/>
                <a:gridCol w="1176395"/>
                <a:gridCol w="1826045"/>
              </a:tblGrid>
              <a:tr h="54150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DEPRECIACIÓN ACTIVOS FIJOS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1055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N°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DESCRIPCIÓN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VIDA ÚTIL AÑOS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DEPRE.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DEPRECIACIÓN ANUAL 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2.143,50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Maquinaria y Equipo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175,00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17,50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de oficina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280,50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28,05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de computación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233,31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Muebles y Enseres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570,18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57,02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Herramientas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881,00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440,50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95"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2.919,88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2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>
                <a:effectLst/>
              </a:rPr>
              <a:t>Análisis de </a:t>
            </a:r>
            <a:r>
              <a:rPr lang="es-EC" dirty="0" smtClean="0">
                <a:effectLst/>
              </a:rPr>
              <a:t>gastos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75946"/>
              </p:ext>
            </p:extLst>
          </p:nvPr>
        </p:nvGraphicFramePr>
        <p:xfrm>
          <a:off x="385762" y="1014418"/>
          <a:ext cx="5900737" cy="4860516"/>
        </p:xfrm>
        <a:graphic>
          <a:graphicData uri="http://schemas.openxmlformats.org/drawingml/2006/table">
            <a:tbl>
              <a:tblPr/>
              <a:tblGrid>
                <a:gridCol w="306200"/>
                <a:gridCol w="2079813"/>
                <a:gridCol w="114623"/>
                <a:gridCol w="679382"/>
                <a:gridCol w="829294"/>
                <a:gridCol w="854809"/>
                <a:gridCol w="778259"/>
                <a:gridCol w="258357"/>
              </a:tblGrid>
              <a:tr h="65044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ADMINISTRATIVOS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2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UNITARIO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MENSUAL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ANUAL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Suministros de Oficina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Internet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264,00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Materiales de limpieza Administración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 Potable Administración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120,00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 Eléctrica Administración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Telefonía fija Administración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Arriendo planta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1.200,00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Tesista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12.000,00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Depreciación activos fijos administrativos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26,53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318,38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79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Materiales o servicios gravados con el 14% del 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1.218,53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14.622,38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74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pago al Administrador es por Honorarios profesionales, por lo tanto su pago se realizará contraentrega del servicio y previa la presentación de la factura, no se le efectuarán las retenciones de impuestos debido a que esta empresa aún no es Agente de Retención.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IVA 14%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161,28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1.935,36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5393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1.379,81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16.557,74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66674"/>
              </p:ext>
            </p:extLst>
          </p:nvPr>
        </p:nvGraphicFramePr>
        <p:xfrm>
          <a:off x="6275388" y="1010444"/>
          <a:ext cx="5740400" cy="3532979"/>
        </p:xfrm>
        <a:graphic>
          <a:graphicData uri="http://schemas.openxmlformats.org/drawingml/2006/table">
            <a:tbl>
              <a:tblPr/>
              <a:tblGrid>
                <a:gridCol w="311520"/>
                <a:gridCol w="2232558"/>
                <a:gridCol w="691185"/>
                <a:gridCol w="843699"/>
                <a:gridCol w="869659"/>
                <a:gridCol w="791779"/>
              </a:tblGrid>
              <a:tr h="8372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DE VENTAS Y COMERCIALIZACIÓN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92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MENSUAL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ANUAL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4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Promoción incluye degustaciones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4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Publicidad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4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Movilización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4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Depreciación activos fijos de ventas y comercialización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178,63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2.143,50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47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328,63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3.943,50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IVA 14%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168,00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342,63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4.111,50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 smtClean="0"/>
              <a:t>Resumen de Costos y Gastos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7862"/>
              </p:ext>
            </p:extLst>
          </p:nvPr>
        </p:nvGraphicFramePr>
        <p:xfrm>
          <a:off x="2914649" y="828673"/>
          <a:ext cx="7058026" cy="5214938"/>
        </p:xfrm>
        <a:graphic>
          <a:graphicData uri="http://schemas.openxmlformats.org/drawingml/2006/table">
            <a:tbl>
              <a:tblPr/>
              <a:tblGrid>
                <a:gridCol w="419029"/>
                <a:gridCol w="4065895"/>
                <a:gridCol w="2199905"/>
                <a:gridCol w="373197"/>
              </a:tblGrid>
              <a:tr h="6664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COSTOS Y GASTOS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ANUAL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 Prima Directa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11.286,56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Mano de Obra Directa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11.959,42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Materiales Indirectos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6.156,00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Costos Indirectos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2.091,12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Depreciaciones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458,00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826,73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636,99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COSTOS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33.414,82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Administrativos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16.557,74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8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de comercialización y ventas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4.111,50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GASTOS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20.669,24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COSTOS + GASTOS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54.084,06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constituyen desembolso real de dinero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2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>
                <a:effectLst/>
              </a:rPr>
              <a:t>Análisis de ingresos 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61792"/>
              </p:ext>
            </p:extLst>
          </p:nvPr>
        </p:nvGraphicFramePr>
        <p:xfrm>
          <a:off x="377825" y="1142998"/>
          <a:ext cx="5365750" cy="1000127"/>
        </p:xfrm>
        <a:graphic>
          <a:graphicData uri="http://schemas.openxmlformats.org/drawingml/2006/table">
            <a:tbl>
              <a:tblPr/>
              <a:tblGrid>
                <a:gridCol w="3481851"/>
                <a:gridCol w="1883899"/>
              </a:tblGrid>
              <a:tr h="45899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 DE  VENTA UNITARIO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USD.1,00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UNIDADES PRODUCIDAS AL AÑO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4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VENTAS ANUALES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USD. 72.000,00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71475" y="2457451"/>
            <a:ext cx="384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Cálculo del Margen de Utilidad:</a:t>
            </a:r>
            <a:endParaRPr lang="es-EC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27668"/>
              </p:ext>
            </p:extLst>
          </p:nvPr>
        </p:nvGraphicFramePr>
        <p:xfrm>
          <a:off x="516730" y="3131661"/>
          <a:ext cx="5255421" cy="891540"/>
        </p:xfrm>
        <a:graphic>
          <a:graphicData uri="http://schemas.openxmlformats.org/drawingml/2006/table">
            <a:tbl>
              <a:tblPr/>
              <a:tblGrid>
                <a:gridCol w="2801388"/>
                <a:gridCol w="1515726"/>
                <a:gridCol w="93830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 DE  VENTA UNITARIO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UNITARIO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0,75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MARGEN UNITARIO DE UTILIDAD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0,25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>
            <a:off x="5786438" y="3686175"/>
            <a:ext cx="105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rir llave 13"/>
          <p:cNvSpPr/>
          <p:nvPr/>
        </p:nvSpPr>
        <p:spPr>
          <a:xfrm>
            <a:off x="6843713" y="1200163"/>
            <a:ext cx="400050" cy="49577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6937"/>
              </p:ext>
            </p:extLst>
          </p:nvPr>
        </p:nvGraphicFramePr>
        <p:xfrm>
          <a:off x="7477124" y="787559"/>
          <a:ext cx="4524375" cy="1783080"/>
        </p:xfrm>
        <a:graphic>
          <a:graphicData uri="http://schemas.openxmlformats.org/drawingml/2006/table">
            <a:tbl>
              <a:tblPr/>
              <a:tblGrid>
                <a:gridCol w="279447"/>
                <a:gridCol w="2754546"/>
                <a:gridCol w="1490382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COSTOS FIJOS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ANUAL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Mano de Obra Directa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11.959,42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Depreciaciones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458,00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826,73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16.557,74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comercialización y ventas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4.111,50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33.913,39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7618037" y="2642117"/>
            <a:ext cx="4369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COSTO FIJO </a:t>
            </a:r>
            <a:r>
              <a:rPr lang="es-EC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UNITARIO= $ 33.913,39/ 72000=    0,47 </a:t>
            </a:r>
            <a:endParaRPr lang="es-EC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60386"/>
              </p:ext>
            </p:extLst>
          </p:nvPr>
        </p:nvGraphicFramePr>
        <p:xfrm>
          <a:off x="7477124" y="3054509"/>
          <a:ext cx="4510087" cy="1560195"/>
        </p:xfrm>
        <a:graphic>
          <a:graphicData uri="http://schemas.openxmlformats.org/drawingml/2006/table">
            <a:tbl>
              <a:tblPr/>
              <a:tblGrid>
                <a:gridCol w="278564"/>
                <a:gridCol w="2745847"/>
                <a:gridCol w="1485676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COSTOS VARIABLES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ANUAL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 Prima Directa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11.286,56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Indirectos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6.156,00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Costos Indirectos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2.091,12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y Reparación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636,99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20.170,67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7618036" y="4842392"/>
            <a:ext cx="4369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COSTO </a:t>
            </a:r>
            <a:r>
              <a:rPr lang="es-EC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VARIABLE UNITARIO= $ 20.170,67/ 72000=  0,28 </a:t>
            </a:r>
            <a:endParaRPr lang="es-EC" sz="1400" dirty="0">
              <a:latin typeface="Calibri" panose="020F050202020403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18035" y="5299592"/>
            <a:ext cx="4369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COSTO </a:t>
            </a:r>
            <a:r>
              <a:rPr lang="es-EC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UNITARIO= 0,47 +  0,28 = 0,75</a:t>
            </a:r>
            <a:endParaRPr lang="es-EC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 smtClean="0"/>
              <a:t>FLUJO DE CAJA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41271"/>
              </p:ext>
            </p:extLst>
          </p:nvPr>
        </p:nvGraphicFramePr>
        <p:xfrm>
          <a:off x="257175" y="717828"/>
          <a:ext cx="11730035" cy="5111475"/>
        </p:xfrm>
        <a:graphic>
          <a:graphicData uri="http://schemas.openxmlformats.org/drawingml/2006/table">
            <a:tbl>
              <a:tblPr/>
              <a:tblGrid>
                <a:gridCol w="2698216"/>
                <a:gridCol w="762092"/>
                <a:gridCol w="823883"/>
                <a:gridCol w="823883"/>
                <a:gridCol w="823883"/>
                <a:gridCol w="823883"/>
                <a:gridCol w="823883"/>
                <a:gridCol w="823883"/>
                <a:gridCol w="823883"/>
                <a:gridCol w="834182"/>
                <a:gridCol w="834182"/>
                <a:gridCol w="834182"/>
              </a:tblGrid>
              <a:tr h="386243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CAJA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6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1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3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7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10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6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0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IMPUESTO A LA RENTA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Inicial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23.154,81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Ventas Anuales 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72.000,00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76.681,73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81.667,88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86.978,25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92.633,93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98.657,36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105.072,45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111.904,68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119.181,17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126.930,81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(-)Costos de Producción y Ventas 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33.414,82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34.484,09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35.587,58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36.726,39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37.901,63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39.114,48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40.366,15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41.657,86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42.990,91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44.366,62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UTILIDAD BRUTA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38.585,18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42.197,64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46.080,30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50.251,87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54.732,30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59.542,87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64.706,30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70.246,82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76.190,26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82.564,18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(-) Gastos Administrativos 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16.557,74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17.087,59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17.634,39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18.198,69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18.781,05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19.382,04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20.002,27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20.642,34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21.302,90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21.984,59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(-) Gastos de comercialización y ventas 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4.111,50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4.243,07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4.378,85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4.518,97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4.663,58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4.812,81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4.966,82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5.125,76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5.289,78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5.459,06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9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UTILIDAD OPERACIONAL / UTILIDAD DEL EJERCIO  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17.915,94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20.866,98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24.067,06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27.534,21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31.287,67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35.348,02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39.737,22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44.478,72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49.597,58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55.120,54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(-) 15% Participación Trabajadores 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2.687,39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3.130,05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3.610,06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4.130,13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4.693,15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5.302,20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5.960,58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6.671,81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7.439,64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8.268,08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UTILIDAD ANTES DE IMPUESTOS 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15.228,55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17.736,93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20.457,00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23.404,08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26.594,52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30.045,82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33.776,63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37.806,91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42.157,94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46.852,46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% IMPUESTO A LA RENTA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3.350,28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3.902,13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4.500,54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5.148,90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5.850,79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6.610,08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7.430,86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8.317,52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9.274,75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10.307,54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CAJA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11.878,27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13.834,81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15.956,46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18.255,18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20.743,73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23.435,74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26.345,77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29.489,39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32.883,19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36.544,92 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637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La Tarifa del Impuesto a la Renta para Sociedades, según las reformas del Código de la Producción, en la Disposición transitoria se establece lo siguiente: </a:t>
                      </a:r>
                    </a:p>
                  </a:txBody>
                  <a:tcPr marL="9213" marR="9213" marT="9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7991">
                <a:tc gridSpan="12">
                  <a:txBody>
                    <a:bodyPr/>
                    <a:lstStyle/>
                    <a:p>
                      <a:pPr algn="just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La reducción de la tarifa del Impuesto a la Renta de sociedades: durante el ejercicio fiscal 2011, la tarifa impositiva será del 24%, durante el ejercicio fiscal 2012, la tarifa impositiva será del 23%, a partir del ejercicio fiscal 2013, en adelante, la tarifa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impositiva será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22%"</a:t>
                      </a:r>
                    </a:p>
                  </a:txBody>
                  <a:tcPr marL="9213" marR="9213" marT="9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739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70C0"/>
                </a:solidFill>
                <a:effectLst/>
              </a:rPr>
              <a:t>Cálculo del valor actual neto y tasa interna retorno </a:t>
            </a:r>
            <a:endParaRPr lang="es-EC" dirty="0">
              <a:solidFill>
                <a:srgbClr val="0070C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95554"/>
              </p:ext>
            </p:extLst>
          </p:nvPr>
        </p:nvGraphicFramePr>
        <p:xfrm>
          <a:off x="241300" y="875347"/>
          <a:ext cx="3259138" cy="750570"/>
        </p:xfrm>
        <a:graphic>
          <a:graphicData uri="http://schemas.openxmlformats.org/drawingml/2006/table">
            <a:tbl>
              <a:tblPr/>
              <a:tblGrid>
                <a:gridCol w="2301875"/>
                <a:gridCol w="9572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Inicial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23.154,81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Oporunidad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01249"/>
              </p:ext>
            </p:extLst>
          </p:nvPr>
        </p:nvGraphicFramePr>
        <p:xfrm>
          <a:off x="271462" y="1872454"/>
          <a:ext cx="3514725" cy="4228308"/>
        </p:xfrm>
        <a:graphic>
          <a:graphicData uri="http://schemas.openxmlformats.org/drawingml/2006/table">
            <a:tbl>
              <a:tblPr/>
              <a:tblGrid>
                <a:gridCol w="1573453"/>
                <a:gridCol w="1941272"/>
              </a:tblGrid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EFECTIVO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</a:t>
                      </a:r>
                      <a:r>
                        <a:rPr lang="es-EC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23.154,81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11.878,27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13.834,81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15.956,46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18.255,18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20.743,73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23.435,74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26.345,77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29.489,39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32.883,19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36.544,92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29024"/>
              </p:ext>
            </p:extLst>
          </p:nvPr>
        </p:nvGraphicFramePr>
        <p:xfrm>
          <a:off x="5516562" y="1814513"/>
          <a:ext cx="5027613" cy="2043906"/>
        </p:xfrm>
        <a:graphic>
          <a:graphicData uri="http://schemas.openxmlformats.org/drawingml/2006/table">
            <a:tbl>
              <a:tblPr/>
              <a:tblGrid>
                <a:gridCol w="3470839"/>
                <a:gridCol w="1556774"/>
              </a:tblGrid>
              <a:tr h="34065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Presente de los Flujos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$80.214,87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5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Inversión Inicial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23.154,81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5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Actual Neto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$57.060,05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51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</a:t>
                      </a:r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57.060,05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406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5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167438" y="1"/>
            <a:ext cx="4413250" cy="620713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OBJETIVO GENERAL</a:t>
            </a:r>
          </a:p>
        </p:txBody>
      </p:sp>
      <p:sp>
        <p:nvSpPr>
          <p:cNvPr id="2" name="Llamada de nube 1"/>
          <p:cNvSpPr/>
          <p:nvPr/>
        </p:nvSpPr>
        <p:spPr>
          <a:xfrm>
            <a:off x="1403797" y="1468193"/>
            <a:ext cx="9530366" cy="327123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Incorporar </a:t>
            </a:r>
            <a:r>
              <a:rPr lang="es-EC" dirty="0">
                <a:solidFill>
                  <a:schemeClr val="tx1"/>
                </a:solidFill>
              </a:rPr>
              <a:t>valor agregado en la elaboración de barras energéticas con quinua (</a:t>
            </a:r>
            <a:r>
              <a:rPr lang="es-EC" i="1" dirty="0">
                <a:solidFill>
                  <a:schemeClr val="tx1"/>
                </a:solidFill>
              </a:rPr>
              <a:t>Chenopodium quinoa</a:t>
            </a:r>
            <a:r>
              <a:rPr lang="es-EC" dirty="0">
                <a:solidFill>
                  <a:schemeClr val="tx1"/>
                </a:solidFill>
              </a:rPr>
              <a:t>), variedades Tunkanhuan y Pansacalla roja.</a:t>
            </a:r>
            <a:endParaRPr lang="es-EC" sz="1050" dirty="0">
              <a:solidFill>
                <a:schemeClr val="tx1"/>
              </a:solidFill>
            </a:endParaRPr>
          </a:p>
          <a:p>
            <a:pPr algn="ctr"/>
            <a:r>
              <a:rPr lang="es-EC" dirty="0">
                <a:solidFill>
                  <a:schemeClr val="tx1"/>
                </a:solidFill>
              </a:rPr>
              <a:t>	</a:t>
            </a:r>
            <a:endParaRPr lang="es-EC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C" altLang="es-EC" sz="1200" dirty="0">
                <a:solidFill>
                  <a:schemeClr val="tx1"/>
                </a:solidFill>
              </a:rPr>
              <a:t> </a:t>
            </a:r>
            <a:endParaRPr lang="es-ES" altLang="es-EC" sz="1200" dirty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24" y="5108317"/>
            <a:ext cx="1270533" cy="9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9881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2781300"/>
            <a:ext cx="8229600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S" sz="4000" dirty="0">
                <a:solidFill>
                  <a:schemeClr val="tx1"/>
                </a:solidFill>
              </a:rPr>
              <a:t>V.	CONCLUSIONES</a:t>
            </a:r>
          </a:p>
        </p:txBody>
      </p:sp>
      <p:pic>
        <p:nvPicPr>
          <p:cNvPr id="5222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624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427829" y="786478"/>
            <a:ext cx="11479218" cy="532453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C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 smtClean="0"/>
              <a:t>Se </a:t>
            </a:r>
            <a:r>
              <a:rPr lang="es-EC" sz="2000" dirty="0"/>
              <a:t>determinó que la mejor formulación de barras energéticas a base de quinua fueron  los tratamientos T2 (quinua roja 50% avena 50%) y T5 (quinua blanca 50% avena 50%) que los catadores en la escala de sensibilidad determinaron como los mejores. </a:t>
            </a:r>
            <a:endParaRPr lang="es-EC" sz="2000" dirty="0" smtClean="0"/>
          </a:p>
          <a:p>
            <a:endParaRPr lang="es-EC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/>
              <a:t>Las mejores barras que exhibieron sus características nutricionales fue el T2 con 8,53 % de extracto etéreo, 6,93% de proteína, 2,49% de fibra y 58,50% de </a:t>
            </a:r>
            <a:r>
              <a:rPr lang="es-EC" sz="2000" dirty="0" smtClean="0"/>
              <a:t>azúcares </a:t>
            </a:r>
            <a:r>
              <a:rPr lang="es-EC" sz="2000" dirty="0"/>
              <a:t>y el T5 con 8,09% de extracto etéreo, 6,89% de  proteína, 3,68% de fibra, 58,39% de azúcar. </a:t>
            </a:r>
            <a:endParaRPr lang="es-EC" sz="2000" dirty="0" smtClean="0"/>
          </a:p>
          <a:p>
            <a:endParaRPr lang="es-EC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/>
              <a:t>Con una producción anual de 72000 barras energéticas de 50 gramos al precio de venta de USD. $ 1,00 y un costo unitario de USD. $ 0,75 dólares, arroja una utilidad de USD. $ 0,25 dólares; que constituye una margen de utilidad 33,13%. Siendo atractivo para el inversionista</a:t>
            </a:r>
            <a:r>
              <a:rPr lang="es-EC" sz="2000" dirty="0" smtClean="0"/>
              <a:t>.</a:t>
            </a:r>
          </a:p>
          <a:p>
            <a:endParaRPr lang="es-EC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/>
              <a:t>Se demostró la viabilidad económica del proyecto al utilizar los métodos financieros del Valor Actual Neto y la Tasa Interna de Retorno que arrojaron USD. $ 57.060,05 </a:t>
            </a:r>
            <a:r>
              <a:rPr lang="es-EC" sz="2000" dirty="0" smtClean="0"/>
              <a:t>dólares y una </a:t>
            </a:r>
            <a:r>
              <a:rPr lang="es-EC" sz="2000" dirty="0" err="1" smtClean="0"/>
              <a:t>TIR</a:t>
            </a:r>
            <a:r>
              <a:rPr lang="es-EC" sz="2000" dirty="0" smtClean="0"/>
              <a:t> de 65%.</a:t>
            </a:r>
            <a:endParaRPr lang="es-EC" sz="2000" dirty="0"/>
          </a:p>
          <a:p>
            <a:pPr>
              <a:defRPr/>
            </a:pPr>
            <a:endParaRPr lang="es-EC" sz="20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167438" y="1"/>
            <a:ext cx="4413250" cy="620713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CONCLUSIONES</a:t>
            </a:r>
          </a:p>
        </p:txBody>
      </p:sp>
      <p:pic>
        <p:nvPicPr>
          <p:cNvPr id="5325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8668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2781300"/>
            <a:ext cx="8229600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S" sz="4000" dirty="0">
                <a:solidFill>
                  <a:schemeClr val="tx1"/>
                </a:solidFill>
              </a:rPr>
              <a:t>VI.	RECOMENDACIONES</a:t>
            </a:r>
          </a:p>
        </p:txBody>
      </p:sp>
      <p:pic>
        <p:nvPicPr>
          <p:cNvPr id="5632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1990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1095375" y="620714"/>
            <a:ext cx="10144125" cy="458587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_tradn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/>
              <a:t> </a:t>
            </a:r>
            <a:r>
              <a:rPr lang="es-EC" sz="2000" dirty="0"/>
              <a:t>Se recomienda la producción y comercialización de los Tratamientos T2 y T5 como mercado meta las universidades, pudiéndose incluir otros centros de estudio superior, así como también educación superior, medios y básicos</a:t>
            </a:r>
            <a:r>
              <a:rPr lang="es-EC" sz="2000" dirty="0" smtClean="0"/>
              <a:t>.</a:t>
            </a:r>
          </a:p>
          <a:p>
            <a:endParaRPr lang="es-EC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/>
              <a:t>Se recomienda seguir incentivando el consumo de quinua en el país por sus características nutricionales fortaleciendo de esta manera la soberanía alimenticia del país</a:t>
            </a:r>
            <a:r>
              <a:rPr lang="es-EC" sz="2000" dirty="0" smtClean="0"/>
              <a:t>.</a:t>
            </a:r>
          </a:p>
          <a:p>
            <a:endParaRPr lang="es-EC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/>
              <a:t>Se recomienda la difusión o socialización de este proyecto a personas interesadas en invertir, como, por ejemplo: productores de quinua, empresas de cereales entre otros, ya que se demostró que es económica y financieramente viable y presente rendimientos económicos futuros además de que la demanda potencial se encuentra </a:t>
            </a:r>
            <a:r>
              <a:rPr lang="es-EC" sz="2000" dirty="0" smtClean="0"/>
              <a:t>identificada.</a:t>
            </a:r>
            <a:r>
              <a:rPr lang="es-ES_tradnl" sz="1200" dirty="0"/>
              <a:t> </a:t>
            </a:r>
            <a:endParaRPr lang="es-ES_tradnl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14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167438" y="1"/>
            <a:ext cx="4413250" cy="620713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RECOMENDACIONES</a:t>
            </a:r>
          </a:p>
        </p:txBody>
      </p:sp>
      <p:pic>
        <p:nvPicPr>
          <p:cNvPr id="553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19568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 descr="data:image/jpeg;base64,/9j/4AAQSkZJRgABAQAAAQABAAD/2wCEAAkGBhQSEBUUExQWFBUWGBsYGBgYGCAdGxsYHBgaGBgaHRwXHCYfGhojGhkcHy8gIycpLS0sGB4xNTAqNSYrLCkBCQoKDgwOGg8PGi0kHyQyLCwsLCwsLCwsLCwsLCwsLCwsLCwsLCwsMCkpLCksLCwsLCwsLCwsLCwsLCwpLCwsLP/AABEIAKQBMwMBIgACEQEDEQH/xAAbAAACAwEBAQAAAAAAAAAAAAAEBQIDBgABB//EAEMQAAECBAQDBQUGBAQFBQAAAAECEQADITEEBRJBIlFhE3GBkaEGMrHB0RQjQlLh8CRicvEHgpKiFUNzssIzNFOTo//EABoBAAMBAQEBAAAAAAAAAAAAAAECAwQABQb/xAAwEQACAgEDAQYGAgIDAQAAAAAAAQIRIQMSMUEEEyJRcfAyYYGhscGR0RQjQuHxBf/aAAwDAQACEQMRAD8A+xYlYCVdqeFQNCzABJLcySHPhCrD42WcLIAR2rpQEJqriCQXXSmliok8uZaGgypIQoOpWpyXVRyKsDQDpaEnslhuGWuY+vs0J0uWQkoSQnqVe+eR0jYEzaZwsl5ZJw84ywRNTM0qKDLB4weIsoHQOIEAEe9R6Q2yBZlzpqH+6QhASD+YAubOXAcjYgw0zSSQpEwUKVaSa+6oFNhdlEHw7oCl5YRKlpUrTMRqSkoeoNwx/DUFjyHdENtP0FSBPZTMk9hpRoKUKmcCUlyBNVpUnmCCOTVhvnkjtMMopUAQAoE2GkhRPkCHhTk+LVKl9mEgHt5pCW/B2qlMGBDgEb/KNKUpUhtlAjzvDRancRiCJmpOsHhKXHKzwqx2BMxKpZbSsEF3LbUa/Q7ERHJJijhAjVxI1ItyLfGJ4vtCniYCp4qgMefwBHrE9R2k0czI5bMKJswTeIp1SybiqdL/AO0HvMa72ew/8NLIuHHT3ozubygFJUlQdSQFlqa/ec89ge6NXkkv+HQk1YfGvjeOjFNgLscLK3BYCrenh5QIlOvSuxCwR3F3HnDRaf33VirFIASTyY+oMU2O7CEGE/tYkfZJnNg3+oFulocG0B5uhK5EwKtoJ8g8WawcfHc6w4KUlOwZXe5+UZacljGwzZDKWOR8G2jNYogqIOxZ4yReRWDypTpc3j6H7AoGqhDszDYsfQ384+epcGhrzjc/4d4wiaElNC7ctQDsPp16wk1ZSDR9AmYQ6dO+58qNvYEd0UY93lKUGLTSeT6Nn8oaplBIAAFC1d4XZxLUkJcuTqHnpFuTbQI6dN+X/gowy1xLQCxIDEjzHpBiUt1q8AyMGAsvVmI8RfvpB8aoXWUcZP29Vp+zrZwmY5Pikt6RpJeI4QTuAQ1dv1jPe3iicMlTMlwTzBYt6PDHLMUZiJSgCypSTWwBYsWuSAfKJakneAoq9pJhTLTNH/Kny1eDhCgTtRZePM6kp0alp4QpJuaanRq3rqXttFmbT0zZM6Ud0EvUUcgOTY0+cZxOZasCytT6EPqBI1UsbkuOocR5faNWEpLN/P559/wBsEyucJWLlpUlz9lbVqYH77WVBWwq3N2j32mHa4bEkjjlEBDniYoTLfpUk3NmNRA+GQlc9GpIWgYdAUEqdRBWCCwJIYO4DADxEB53mjYOZKB4nmKAUhyEa9SQCG0gEO5+YjJHVk3T+XQRSyC+zmOP/DUJWWSpKitSSHKABJQnhBLhIsz03eIZ0kIC0SykuTdQfQ41A2YAnkHYNaAcilasFLIS5GkALWzFZJ1JANNjqU214F7VS5pllRVrWl7KU9eXfVuQieonPUb8mycpNsvx2KUrDkoU/YsslLguku/S1zyDQJm0uX2OLIJKiiVU0qZiVLYb3SO4Q3zqaXUkIASAUpAoksVAFYNQo1LUq1oz+JkzE5drBGlX3Sw9XSsKq9qgGL6KpR9fzn9FIqqIeyWIVKwsyYlSQCplAs5CU6ksC5NXFB8I0mBzIDL8NKcPLlmYEKq81SgoMhL6qKI4utKRjsvQfsExRIYKISCfxKYE9WBjUZTL7FRlzdLEBAIB0klQbjYBJ0JLeL8oOumnJ/P8L/s7IP7UIUMVhETJpKJrTF6VGmlR1e8xtRrFhBWJxUsYiYkjWFFkh6OQeJSlKoB3u8KMbmfa5lqJKky0KCQDbiZxY1JJ51j3PJqJZSGKZmnjADMpyGfUQSUnegfm8R7qTUYPy6et/gEk2Q7H7klFwDqcGoPEkNpd24u7oWgDM8aRLYpALcmU1b0HP0g/A4xSABqrW9NnFfxcg42DbQJn09CtBSkpClChLln5sDW9ecbNHM8oKyxkcMqT92t9aQNXeQ5+MdEkJ1VJDknpueQaOj7Ls7Xcw9F+DzZ/Ez7lhZnb4WWo8WuWlVCzkpBehHxgX2PH8DJd6oSSTew5bBmHQCF3+HePXNy2UkgpKQUhTOGSph4ttDv2elkYaU4YhCR1oGjznyeqjzMcYky1Jcai6RUDiZ0s96tbnAuI9p0IlawUqJCeF66iCSCL2HLpB2OlK1JKAlyeJ+jVbcs4d9x4LhkqOwWhnKCShSi7iiw5aof+9YzajnmjmCyZnaGadSQBNCuI7FIF2bYinK5cszwePSUFSVhSQSBVgQlnLneo8ox+XSxM7WYEFxMbSgAJQWNGFw/MgRbgMuU/3hBBqNJYA7hTBxsAQ+13jJ3jixbHMuYU9qHqVhaQk1IOzb1pSGWIzALBSghQKWHN3YnqPmDCmThgidoH4gEguCfeBew4ri0MMXgkBYUl0qHvXAYMHp1PdFI7knQRZn7GQjiCiFcqsxG9dvOG/s9NJkJFab9Nh4CAs7y0dkVfiSX8LfBos9m1tLBq7lwLbMGiyulYOo9lTac49nB0EdD8IjJIfaojlE15WisW6yMWoNB3RTik/dqF+FXwMWYdTpT3CIT7KHh5iKN4OPkuaJIer8j0YN4xmMXLq4jTZxhgJiyk+6eIN/KPWM7iwD0PWMHU6SFpjVezaFhik0CkE/mrQKBvel9xGZmS413srMRwpUoPwgFuR1aSDcFmPIhJ3MCzocn1mVJdTkuNulYDzWTqKQSwSCefx2pDFCd+TD5wPjUOsW9xXyjVs8ODi9C+O1x8CfrFwihS2mAfyq+Ii1KqRSOOTjO+3st8Ib+8mm28X5WoCXKYUEn4MD8SI89r1D7Ipw4BSad8B5NiFKw8t79mt9me1rCjxi1XnAUGyMOpAlhOrTpTYAmzP9ecJcmwTBSSbLUgEnbUoHSGIqUKr38o2SZbBhYABukZ7LVBOKnJUCVAqI6AgLbvJmKjNPs6VRfVhSRlsLhJcqapKErWZuDQXG3Evz1aX+QZos9qsLJTloS2iaiWklL6SrRLLqIHvbVPxi3BYzTNng2TKwshhwt2kyYabAALPWkV/wCIqJS5CpgLTQFBttGlQFQLlqVr6xnkoJqqt1j+gNJcCT2UwK5kiQlUwhGhR0CwKUpdalC1FJABB2j3FZWMPjElCtTSkqXZTLKnIpQNoNzZPWAsrnK7FCXEtJlSi6akuhDhwaFWh9q3IMG5PmK1TFhLrLpCgpXvy5SQog6rOopHcSIyYc5ElTdEMww5lyVpcFa2LKS51TFBDbhwFU/p6iFGdEy8NicKXDYkLAOwMoglubgesOs/UVzJYSpDGZYPQIS4A6aiGFCGbpGb9qEKVNUtQKdWlJ5AgGlLGnqYfs3xeuff3KR5KMnP8FKllQPaYxPDp/CgalEn8STQN0N3h7nc/UpauHs9CUtYBSUBKSEj8QqwYNfm2YynEleJlJHuoBIAoH0hKiOv0h/jClllYJJYJe1GB2sPrD67a1EvP9sV3dGYyiZpXNWrUXZJqHJbWLh21MSeQ6vEk5gSrXMD1YdCGL0qaBv20Fy50szJikpCRrICUuHQKLINTVmsfeUdo8XM+8SAE1KyzpSkOlOoAirBIIqTbqYu/FJ4OayROCUUmYQpKQySdLBzZ9hyFrxRMJ7aSlnbuJ3r1jS46XLlSZZmzDr1BXYmqqJJBXsOMAaTUJdw5jN4Y/xKiG+7lmpcNYE035DmY7TtRbYVGhpl0zVLBY1Kj/uMdBeUTSuSlRBcvYfzGOj63Qk+6jjovweXP4mfSP8ACfFPgFJP/LmKB6BgfrGny2WRIk6SG0h3GxD87tGD/wANRoxOPlV4VFhUD3lD3edo3GWYlRwkpSRq+6QRW50Bx3vHnuXU9VcB8+QFJIL15eYhVluK/iFoUwUxoDThVs9nStPlE/tM8qqgpQC5NKgA2F6nyhCvEtjkzCAlJISeY1pKH/8AsSBa6hGd6ybVL+Tk+gX7PhP2nGpYMJySwqniSA7ixoXEH4jCyEr1LWHLtqs4o9OVIAw+GEvG4w0KFIkqUFWrqBoBW1usPp+ETMCakJ6PUN/aH230QBRmC09rIdggKd2cVFidrEXtBwkntFLlqS1E8XStCdiTA+e4Z5uHfT2WtiG5JJ8mDNBmGlA6VA6QQeFg3EXDdWAjqV0E8Ml9aBu3kXAHdSFvs/LB1JOx+oPdVocqlEq7hwl61uG3EJsqSU4laXD8Vrc/KGoDHqVh9okE1jxJpXnHqV8XhDUEjhU8Pn8Y6ZKc0p+zE5Nj3n4xFQ4/8v7+MM0qOPkubOJ0xy1SA7uQCWfnQRmcwcaeW8bDOZqVkszp94fA+e9qxlMykkCsefu8RZxvgW6q/CHns8r+JlBwAVJryBZxXyMJMPiAiYkqAIBDg94faoZ4a5SlInpU7oEwBwbVOgsasWgvkltyfccDN1S32ah/yiITlPMp+QeqhHmRreQg9BboAPiIomKPbt/Kkf8A6P8AARqT8KODpn/qJ7lf+JiRTcA/toqxCmmo5EK+A/fhFso8SupB/wBo+kCVN0zhX7USnwk3ox8lCEmWYsoTJSz60pv1CUm3daH+fq/hZv8AT8wYz2WTEqOELFwhRfontB8WjHrVimFGr+1DS5cE84yGKxARjpswMeEMTT8K0U7jpFekaucjWlLEh7teMX7ZSdCphJSoGUoAAH3gpBSFV/KFH1jNq95ONXa8/uBpvgS5cFqxun8IRLdkvRKFhChWw1KbcO+zRL2n0/ZZzg6lJUpLuS5Uhy5TRnVe5JqYZez8pCMwxBYEJShJcNw6AbPcuaN1eIe2EsdnMBqpOFH4bP2hPR6pD9IxKClJN9K/Qqj1E3syspkglgUSUrBYDhTKqa3N0gNcvSKMJhtCFkE6ypSJgZxQSy9+J5vgWivBYtYwUmWlQKjKCKC3aTEp0kqLPV6WaLsumJ1pSQAl5ii9lDtGTxb0A8vGEm9sWC1RTiMQVTQFqSkS5LJSQxOpQZuulLueXhGczueUgh/eqnuBKX8h4w/RimM8BgkLQkilkpBSBvVRJ8IzucI1hSiS6ShA7hLr6tFuzpqWfl7+40Sn2RmKQZkxLuwQKOzl1egENJs2WZWvU6gXKWp7zlWrV7zXDQP7MjTJUe07MKUqpfTZnUwJ/vF2egJw6mTp4N7vSoYt0ZopLxa31QFyL8mHZyu0LajUEsRQg06+jE84hicTqmalBJYOCgAOTZTAXLW8LQ+wWBUqSyDLk6paQNQJUpCUEEBWk0Kn6l+QAjPyJUwzVMklQA4au5LAAC5ejQ8fE3IFMlNVO0y1LKtBUUpcBuBLkAJAqAoDnxPvUXAAKM1ZUEuFAEh6t9SK7PDDPUTEzSFqLykupJJIRMUAkoFSNh/obaFeCP3ASGdUyrXa7XswHfGj/jfAxs8pnfco0hgHDBuZ6R0G5PgimQgHSDVwAeZ5mOj6DQlHuo+i/B509NuTGs3N/sec4lksmdJKiHDhXZam/wBaSPFxRo3/ALPak4bDpIUwlpBcVfSNu+Pm3+L+DAxmHmu4WjSTtwKfbov4R9MwGMQJaU9ulTBNSRyF2P7fePN3Wz0kEY/Nkyg5r0pTk4Jt9IwvtPi5iimalJ0JYqYOkcSVVNxxJF+saVcvVOcKkKZilySfyqF3ZifExDOShUmcxSpa5akkIJIPCW1Mm4Fif7Stydyf0BTsCw2aPj5mkhJmyEFDmhKFEKDc2dh9Yey8/QdIo6laaWBdqmMXikSVzcEpJKVTJKiojidWlOwNKkvFicNLViNIWVSyL2KVVqeEC/Lzju8lF8iu0aXP8cwCGVqSXdqVBTf/ADQZh0TFaSNPZMlgblu60Z7G4pXZLQ6l8aQVKcNxJpxVq/72eZfjtMsA6QASkV5KPo0UjNN5GDjqdrCpfv2ELJiAjFuNyPWhhkqadbhykQtzdWmehXQehiiAx3MR8o7TxeESUqh7o8Br4RXATyVdXf8AKIE/ej+k/ER7KPGod0QmI+9T1Soeojjj437Qqacsi4VQ2vCefjHHG4Ox28R8x5Q59qUNNULsoiuzOTeMvOms9f1jDyG2uC2fJcB97H93g/2dwrrJF0gEDnxCvcASfCEaMQQfC2394bYCUt0TEPo1JdvwkKAYt+6wjbWCiqR9xycthZfd/wCTfOILH8YOTP6H5x5kinwsli4IFefFeLkf+6P/AE/mIunhL0JstxSfvZfLiHpFn41/5T6H6RRPnfeyxXc+kSWsa1f0j4qhZyX3/RwDnCScPNGxSfSsZnJMSGlP+FE1PefvCPiI0uOUDKWDslVPD9YxuQzQ6B+bWnzWPkTGLUdKwo3BUHAqdqBv7d0Y72tkqXJXMST90BMrdgZmpx/QT6CNJjcXprR6Ur++njGdzrF/dTUgkjsyD1AVNO+7HxjF3n5O6CbLMc+IxT1XoS5AupKAmhA3VboesV+000qXPDu0pRFbpSS4rdtBMRyICTMxCQHZaEufyqKNAa9AmKM1xGqVPVuEsD/Krtgq+x1xNL/bj5foCQLgRpk4VzdIUQKGmrSS16lNOoi/JltJJmKSoLSGSQC4CRpVzBSSrz6wIZilyJdRw4eWB0IU4vsdBMVImqYVGlCQBsPdRfr16R0ouSfv3yI15HkjEkhQDALWtVv6pYrdmbp5Qmxc15S1E/8AMZuQSPiSTB0hJMtB3ZL3tqBU7jdjbrC7FoCcKg1JmOsuNyVAMeTARr0kk/qUiE5TOUnDy9LpZThTD31TAwBv/wAs0698e5/mC5krQo8SlJS7N7xJP18YFy9SvsySDZVH7jXu1KH7sfn+EP2iTJUK6lUs7IZOltiTT41iiglO/UFDnNcQJWGGhOlpYbU/3j8JdQId0UIDXPOMr7PZ2qRigtCUFYIKHsC5AFasHijMM1WqYwYCSlAa4JSHJrQ23eFeFGqaBqAI0mpZ/ddm3htHQ7uDtgsde0ONKkzJilFS1zlpKjcpABc7e9SnkKQFJSwlBqlJVb8RpYGt/hFWLxWqQhID6lk9b263Iiyct1S9IqyAkc9SnbpQRdLFDVg+24H2aTJlplkElI4jX3jVVlM2om0dCXKczUqSkl6lVz/Max0evor/AFx9F74McmrO/wAWciEqRJmhRP3ukhy3Eh6AktVBtsQNo12Ve02GGmWZiT7ochIrpFGABu9ehj517cZ5icRgCJ0yVMSmYkgy0KSCKaFcRvUvfpE8tlJmSpayWUpKC4QCSwCX6M1/1jwNXtdR7yD619jU54s+vnSZidDe6S4AYjUkM7c/hFOa9mUp1DVq92xAp7w8PGtIw2a4uctKQqYoMkjgJSCHSWNKAs1esUrUpckJUohLNxMWfk5vQsByFonP/wCjCSw+QPVj0FWJ4BhkhIK0qnyyC+osSkPswaghpg5igtUtiCG0pUAmr2I2rs9IQYrDaZiXJdOJTLD7haASXG9Rvv0jR5ZkqUEEqJOkBVSepqrujtXXhCPifvkWTzY4xmWqkyJg7R9K5ZIZg5UKDu6XbpBmGzYy0qB0klSiSSGNa32q9ISZsxlqKNTAp/ESKqFWJPxO0MMvy4TNYXdKqJI/lT06mGj2iLjuXvga/IeYTFJJCSAHBtZnakD+0MsJKNI/bwRgpAQQzjk4fwHKBM/fhJPP0jToa27AbNDLS6Q/L5R0o+7/AE/SAMDi3korUjptSCpTgh+TMfD6RojrJOgk0L++UP5Qf35wLi8WUzgyXIlzCBzIb6RYtbTQa+6QfMQNNnvOQqwSldq3ZvgYTV7VGKyzj5H7TYrtFkq4SS9tzXyrGYxKiSSQzNSNP7SBybE7tyc19IzU9F3/ALRKEmzmC6qiG/s5MZamu1bMUitQd6QmmIZv2YY5asdoAQGVTlenlDPKBF0z77kyQcPKZgHLD/MqLBTFH/pj4xTk/wB1h5aDUgfEvc9DEUzFCaVkD3W9aQP8iKj/AAFl2JV96iu7ehPzjyYviV/S3xjpkxylW4c+Yb4RQrGNxEMTSvJ7+sZp68TrKcwLJWOih4PGR9n5RMyWKsNb+b/Exo8bm6ClSbEg/uzwhyOaQhSgHZZHgWt1JI8ohqai2Ng3Ysa5nOUQ5dgPgTvtGczjE8E0AtwnpdawP+5n5Q8nZnRTqYGiSR3dKtAJmoAKiUrLB3IDl3o42LHzjA9VLoL3hn5SyMRijU8aSTcUSpQDnuFIX4yZ92sOW0JSVEb6Cbt0h3hcwUicsOAJxClAe6WDBtmH72gLPlqVKmkqSUqqwapDJFd2A35RWE13i+hy1FuFcoq7E8NBLQHG2mUVH/vgxeCUJMx0KQSdIBd1amQAH31EeXWL8FLV9m0ag6gFalC9qOBUNTwgjMZqiyS5JWgg2sQrlaggvV8VJdf6O3iPEZPOloMxUpSUJBcv0U/cyiA0Lc1whTJQP5Es/QV7mGmNTnONfDrRQgvVy4qK8qsPLzQe1qzolEApdL0O3u/KL6E5Scb+Y0XdFGUZesyUihB4iCdioUNa1R6wPmGBnTcTpRVcqW6q2dTmqv6wPCHOSSmw8taiS6eFOmm4AJAs/WFOFxZE+csBRClEOkWbuFq2EUjqybm10F3PItHsxOEtdArV1o9dzTcbwPLywiYpewcjuSCPjGjOPGosSag11AE3FU9XpbugTC5gWCE3DkNuSXqVHv6Qy7RqtOxN7E2Iwq0rkoQQFgBmLMq91NV/WOxSFGaEpB4VpBY7pSBfvJrBcufqxK1M5DgUBYnvo167UgnL16So6FHUtqu1fDpa5i0tVxXHT8lJSrBpMkzRSJCEnUSHDs/4i3pHRZl8gKlghCSK11ciRvHse1ot93H0X4MrkrF3tlOlKw33WtHEngUzAWAe9G6wfkWI1YaS7gaSGDB2Uv6n1hFiMAJqSl6FjVyzVLfsQ8yxARKTLKCdL6WoGJJILjmecfIS2x7P3d5ux4tbWmPpKklgeId/FyIuzwdOwAWAsBSTYqJABDbgB6mleXSEEzMkyqlIQp+blujKiKvaGYolklKTVj+LlVV+bR56058xFWC/PNCUS1Aur7RKUprOCzNuwF93jQrzBIISlPEHswb8VPr3xjMRJUuXRwNQrcagX2Lk9R0h/gM2Tq4pIagargs6lKUCCGt16XjVKDlCKb4v9FLbGk7M3SZS0PUKYvVi4NdoNwmfKoRTnQer1aFqMclXCrhodJUSSUvzNx3eDxatSVJToSpKty4Y2DCjjnE4SlGshQzOaKUeFyX8ohmkw9gSRUEfFjAa5hQAACVb7N0Ff20VzcSpSCm+/wA429n1JOabHQ9yCc8hL81fH9YNOLY9BbnCLK5hloCT3j0guWSpn3+O0aNTVbm9owdPxTCl+ULcXmzMRXo1rRdPmsD8oQ4zNimoZrH9+kZ9S5rkDMZ7Sz3WSKM4PM1Jq/fCDELc0BYsz3tGjziaCQpQcKLsKb2cRmMbQ/KPS0+g7Is5f0gjL2Cw9t67QvTPrBtUlJNdYcHxb4xaxD7NgcxUlMtKnOlIYncNQ0p5QcvGahQu/W3heM37O415YSoOhnA5PXhNh3VBhyrEaaC9nAjydR18LCM0O+x2v6dIhiZBUAOe1q8384DwmIUo0Ng5eDFY6VpAWxUOXP5RDc/MOBTmuUlMskV0u5YWaM/k5UmWZgClJSoktzADXcXaHee5m2HmJSpVgAOrjbueMzkOeBMnQs/jUdNqFvSkNGTeljzA+CaJa1qSrhBSauoBNS7HVQ05fSJZ/NSFEpCUsGaWohL+NN4qxWYhCwOF1d1Hq16W+EZ7NxOCQdBKSXBoQXoTz9aROMXNog10GAzBEtJUZaVFwADfqKc7HvhZiZ5m+6QkCjPzptQeUWZHmBliiFFaiSDcBn/DvTn+sNcFmpskFjcA6Uk/I1uIpXdSug1R2FxJTJSCuiUgM4uOjE1pWLTmgYa0h3LcIrtUvFkoIBP3QVwm53fvr6wBOlonKV+d3BBNqbDl84ipRbygEsTjgogaBpTVkAgk9eZ74Se1s5Jlo0JKR7rE1pVq+EN5U1SEKSgpYvqdiXN3N2YO8Zr2hmDSkVuo/wB/KNnZIpzx0KaY9yNavsiXmgsPu0aG0lyDqW5cb2HfHmWHsyWKtSlOSBQEi9rBoAyvPkIw6UMrVpAJBPN6O4evdaDTipPZgKVMRMcnUDQm9Ug1H83dSE1IyuSaw2I84Pcbi5alnUC9asQ5/M28Bypg/Amxf3XcBr0b+0TGZDWNc1JKbFnDhxe5H1glWOkaCtSeIu2lRSLM7K+RMBJxxQq5EEuekLUoB3De7+J3FC9XgzB5koILgnUapAZ2qCaUF69TC9aQnjQonU4UBqdIfckB+8E+kF4SeioK1IpQtQq2fkDGuaTQ7HmEz9AQAZSt9upMdCpWIbfV11O5NTtzjo9rRvu4+iBSDcHOSoFJ94GjFj+xdrweJgAFNYdhWjnmRbxhXiJRTICkoGpQLqBs7OKmh/WDcpwc0B10CWJ+drgg7+EfLzgsyJ7S8JClcKQVE3UGf6xHF4vQWuWc8/FqwzxWYlAGmWlYIuUkqdnrqJ2o8LcXglKYsSTWpTTetdm2iMKbyMkDHFjfod3oQxFdm/SGH/EVFJ4NIDF93bc1alb+EAplTClNACKOfpux/dICxyilJBqRWgA5u5ubDurSLqKbpBeB4jNXOjhXpAdzp2cvWtbDxhxgsyWxYS0pO5e+7UdvEXjESZailwklmqOlbk7joY0WR4sA9rMSFACgJq4PKx7z84nPS2q1kKxlmnkYlCveNSRUPBa8ejQAlnFKNfrSsZxeOlU4DWprRJ7uX1iyXPdWou1wHpy3FKAUiabdJodMd4VJNfGv6QxM0D6coz32/cB9v1paOw+YPMJUpuXMX3+sad6grkgjvE4YzEhSSQU7EX2p3eUJsxwzJOoger7GNAqcVSk1vQkb9Q1x1gHOMp4QpFerdNh+6xBzfT19oNHz3OwEpAXVwHbY2Jr3Mx5xl8SXJq+79P7Rr87oviGopK3SoM4DUPItVucYyfS9fpzj2NKVqyhXiAArhLjn8YtROs9h/eBljlyiyWKpHNrd9o0oU+w5FJWuQhakkOAXIZ6eneKQbMw6jUaTS4P73inJ8IpODkkrSOAEsa1GqrjqzD9YYSsqlKAUsqUQCaPpI2fSQxNnjxF8bO65FqVmW5JBpZ2atH5/CAVzFAKMuWWA/Lz5nw9I1copEoKSoIf8qatsHFv80KM5zcKl/mZgdkhqguQ3z6UhpRXkGsYMqvGKUClQ4dwSxN7G4rCLGIDnQk6RVhUk+B+EOcRmGriNq1Zh5lmiM8nsgpK+IglqW5uL0Ao3jDx8LuidWY5eNWLgnvDW2/fSCJePUUXZizarju5hmrBWY4maoDUSQNyGp4gX5ekJlN+XvLO4q1fSkatqksoVrzHMjFLUyQSwtZ23YwcjGgJIDi4oKOdnFAYXZbmuHSllpL2Z2B+NfrDwZgnSk4eYkBuJJDsefp+sZ5xp8DbfIBVj9SfdoL1q2/j0hXMKtTpJA3/tGpRm0xCgW/1AWL06Fj31iU3EqUe1IB7iAz7MXe3LeEUlHoK6MxIy+YXKQ4FSQWYbuSYBxUhc5YQhGtTsAi/lzh7j8wXMLIZKSLDhBAFmG3S0Sy2WqQe0PCVClKsBUarO7RaOo456gTrggctHZy0zeFSBxaUhJIBbhO4ILksCeRvHH2fCpYEtipyUqJ/CX4asDQ2A2sIFx85a1CoZ+b1G9BSvSJyc0noBCQogVopgwqbDcchtakSqdXFgE+MyealTNQltRBAfpR/LrEhlJSRrmClgASL94HPx8WpzTHTSrUoHSLEWDn+WnSBMRnhWAl3A2KtwAHa+3NzG6MNSSXABhPmGXMdM3WE25dzHl++cVImpKwSC3JzUHZzbvhameklwDQVq9efdBUnFv7o8xf6w3dtILbHAkLNUs23hSOieE9oZaEBKpC1EXIWAL8imnKOj09P4F6I7JeopTLSVTQFpc6S1b06xPD53MWhLpKhTbZqkPUUsRHsrMUpADU24dTHntEvtSytACSrWWICaeAAJPlHz1Wqas6/NBycas+645Pe4DVMNsJk86dJKwNI21FgWNWG/fFeb4Cd2CUqkmShOkp4AAVDZStesEvuIvybOEoT97YUAd9Iu7czWMM41mqYrxkBw+A4vvFhgK3YmzgX8PhA+Z9hLKUhVSKMb0Z+sG4jF9rMKgkiWzAgUd6P9fWJHJpRopILBmow5dQrryMFJ3cpY+QVkUzpMsyUqSWmIJCiokggGjgsA305PAac0YlTkkEuTYliA/wAfCC8X7PqDhS5aZblxxayAHZget35wAoSJE1RSAz6dQUbi5AJJaxYkkVG9N0aaw7fQboTVmoZJS5USymoAHFubfPpDORjQptSqfB25QqXLClOhKmZ6pN2PQgEv6+QMxS0gMDpOohQZQDN+NJ0gjcOWpFIw3LGApGzk5mlJAcDVbUQ1e/b0htLmyNJdZmLJqENpG761JIoeXOPnWEmEl5iyoFg+5AYU7o2eAzIJoglYahEupT+Ug2D99++Ia2ht+EtRqRJlaNYXMSADQEPsC7BgzGn80dl+ZpCNJ4mLMpTsz2f8Qd4RmVNWyjwJZmUWAt+UMTyA28BFc+eQlQlAaUmpuGPW+4Gpv0yyhK8chrcI83moUuZquFlQ5lLt5kEGMpmGG0nm4fw2hhm2J1TVjU9XvsUjTvanPaFU8uwPdHraSqKOfAHOVtF2DlKWtKEcSlWCak0t5CKsRSkV5fmasPPRMSxY1BsUqGlQLVYpJHONcVawBc5PqqfaTCy5CJU6ae0SkWqAWZuEEabeXWJyvaATmRJmpVegU6+gCCApXc20fNsTl0qYoqTOMt66ZoKgH5LlgkjvQIhhcmdVcTh0JB94rWfEBMsqPlGX/D0ZZvI0lfQ+iDNAodnqU1HuncFqkv3P+q3FTlFWkMQ2oGrMDYPv0i3N83kqVLUhZVplJSsqSR2iwGMxjUG16lnMKpuZAB0VAp3Pt0tGXZsdIg3WCzGTVPpvzSx5QHNxiAFJCWUL0FC/p3ViwTFk0NFHctSj9fGJYjCke8pyK+5qOw52b50h00sMTd5in7QtnFRyfwFeW55xNeEnFLqQaDflyTzp6QYJSHJU70fSQGa23h4xDF4smlTUgVZxdj8YdzbfhQt2wfBYAqLjSNnIAbuqxPhtGoyzL1ISXSFkVd2c33PXl3vAeUTkgVSKi4q9jXy2jQyceJtGDpYgj3W34ak/sRk1taTCJsXO1OwCCBxDTQl6AE8iL0hPOnrrsALuGa7+EHZpjCpTe8XuKk3Ftnp5mJyMAxClKVsWHwJ7hbvjotRWQleXoCkgkUuCFPa4O+9toozvHoIJSS472Y3bx36xZi5wKuEJQoliGDMWFk/EHZ9oTZrlzl0BRBS6nLnoLuC5tesU04JztsPhs8l4rUOI0Y2pu9ecM8NPmAibImqT2YZjVPXVqoQ7X5QiwciwmAgbEN1vDFCgToldoJY96oL/ACHfWNEkk8BTp3EMxWY4ueoJnLlEVcolhPipgBpA3j3B5Bh1EEzjiAdgSK8qOfhSJpylJSQFqS40q1JBpT3jah3aF0zJzLnJEpRAI94m7XqKARNaqk2lKn6UHdF88lmd5XKlakyk3INnYf1F615wg+zEMQKWDERosZLWAQvjA3QaH0cQl1Vaqa7n4Pzi+lJ1zZMf5NkAnSEzFLnJKnomWFAMogMXrQR0WZPOnCSkImywkamClh/eL3Sd+sdHrwS2oopYAThjKnBSdTJYgm53vaNphc5nTZaFqQJStJCdKTqIJDqTSga7cq0hVhZCJupa1JSkUAPRhsA5a5arRpx7SyJktOFZKioMFrVpCUj8SmANxQb70j5mUpTW0m10F0qZNSe0WUzlJI0kgLKXBBIKqJNa70EJpeeo+1LMlLGo0sAKniP8oHQWhVj8bORMmIStISHDIbS7kEuL2vWF2DxQQkpSkaiX1Ekv0ASa23EUj2e45ydGDXLNOjOgQfu9RNlgtT8wItvtFuKxUtId1BrC5PhCLJfaCZJBSmUFMbcn8/WDBj1y1HXLVMVyKgAnwq3KJz7PWEgAOLzBZUSCxs70blXztvvC5WYqKgGcAVL6j1I2G1Bz51jRZnqxASAlEsuH0uTWjF07QvxOQq1KShKgnS4USdItUuRVy2/rGyDglTQ/KySmZi3DLVpoAoDSoEqd9KVApBrem/OpmB1NKlplywkFTpUklSlHmUp0qOkgihIs8AokCRKCVKTqUf8A49XNyCXLkEUb8MFYb2lmVSUpdLqQlQFXFXFALdGpE5RuNR4Bt6GmyvK5aValaUH8SEkD3fzAgG9wCxqIhgscmWNEt1JqkgOXvUhPLesZTFZusEvxEpYlvwuAO8chDDIzM94L00fSkspmetDXv8qmIS02lbY3SkarGYoqRr93idKTdI6guSCDSm+0CS5ykhWjUt6rUr3XAahIoSS16bmFs7Oz7pBLVCUMp1As52SkddTn0qxGMWZaQUKSADw6gVEOTUBnMT2tK2Nua5YhzjDtMJAvy2JAU3dW0KJyzc7GHOY4kOQRcWsx5tzbaE8zl6x6um/CrK9AeeoEs7da/KF8+XWlawcUREyrRpg6FCFrLCjU5esTy/DFaugqaeUPAJWmWlQcADajaQzUfr9ImhaEJJSAAoafAswMY3q1hIDl0K8fLQrTXvOm4p/Ma9AwDQXlGgElQ1J2DkMznxvvCUs9FAAUG/j6iv8AaJy8awJUHYVrQp6W9InKDcaTJs1GJnoPEOAKLijd4GkBg9QP0jOY/HLK9JL1YJAD1qz3BpeIozMqVpUoS9KRwgG1u8fK0VqGpi+k2dr+Hdy5xOGnslkWsli0ujWGGlwQ3Lf17qQGibNKiqrJ5VA3cd1IPGEukqYLLBncmoAY14lCth4wRhMimK90EBQI0qVxC1G2DXGxim+MReBUjFGvH63G/daD0ZkUAgvtQNcVDmxp3xEYNDVAKnY1oCC1CNoinCj3Q6XDinwfb6+Mc3CXKCiCsUSorNd3A3cNbb4QyGN1S6tUk8w5HQ8LsCTYv3wBhEaWDhAJoQXYAVctQsfjF02S6hRAqX/KQHqfFrgQsoq6CkezprVVoDB3ADu35WruPGCsLnoV7zOxIY2NQ4vVvnC2fg+IEo1JqQCt63ZnendfeAZGDUlWpArWhFa3B6nmbwVpQkshUVeSUzE8R0qcOVEke93m3I/KHWW5mnUkkA6R7oB01drEGmweM6nDAFqVLXoOnfD0Jrw2FGFx+kPqxVUCSSD8wzGVTQhSWFnLPux1Et0JPfCxebLbhI7j/aLFKQRVPwiGLwksJ4XSWsajyMQilxJCdRgjPpyk6SUoJ/Ez0u4akIcZKUskllGzhxTuUPhF+BlflmJc7EUJ8RaGC5TAiagCYARX3TuAXG3S8UtxlgJblWQhclKtJq/OwJA35COhSqet6K/3KHoCwjo9ODe1GmNUgxZRuFuNkulVG/NzPT5RfiZKpiUhAKiolRow0po9mAG+0ArUdgUqBcaARbdx5XeL8Ji3LL1EW95nFSXPMvaPIlHF+RKgNXAxqHLjkWqHcFweXx3XTkJSs6aJenQXA7wIc5isFHCCAHZutKvcs1HhAiW5FPefezXtYAVJ2jTpZQPkFZQiaFa0IUQHL93caGHWCXMxDgAJKqKNaMaaqWqO68T9lELWlSJS1BIFNQKksb/079Y1MnDiXwFSWIAVpNRsDVNBqcOedxGfX1kptVn6/c7CFGGw2glJopNw/CwcPUlqbvBcoo0EPs501DXAJs7il/jB2EyyXMdZWolQt+HUp/eIF2BdVFUDFo5GAly2QgBSHCiVHUTQkNTiNKltiaRklK83k50xBNwC5qSBwJSVJ5kmhY0c0YuW6QNMwPZoqnUCaNUktubKILbUcRpZE4S9a3GntHUakEM2+xFhaKTNYKCwFELSRMD0BADEU5AMRsYZakvoNsdWzLzJS1B0MdILkkUHNwHJ840mRYM6Qkq0JIqdFyz7sbfvaFmaTiEp0TEJQbAliz+8A3F8Y0GWZtIEiZKOICypGoFSSjiYgpdTh2dnoS8dqSlKKpCdCmflglpWtCys6mWo7DSGS4LkuLNCvEYHQypiCS4oXchwwdw3hFOY5kpcsIdQLOC9FKAcs1qG77V2bxGOVNQU11IFSKkqtQk7t4OXgqMnkZrc8CLMZfHQFL1qpzZrtW0CTVEQwzWSQmUpwp0hmLsHKWU4DKFR4QpWtzHqQXhL1So6YoGzv+/WIEBr1/WPO6CJuFKUJNKkHw8fhFVSFqwifimqSwCU356RuI4ZiQ2lvFrWPgeUVTEh0KVqUCwSGuRcPs1LCKUoAehJH7FIlSFlS5LlYh6miuXcL0+vOJyJYVdVgwqWBLUcFvN4AUSXpp2td67w3RgylKUkPUWcFmLsSGFtx4ws6iI2TXgGlukS9XOrjzvA0yeolIUGp7381yA2+3eIvw2UqmKZCSg761sG2PNmFxvsKRRjMOZazrZYepRxC1yzEUNoRNXVithuW5gQtt0WJqXLl6M/f3Q1VMSuiRpL3H/kXL8w9RGbyxQXMTpoNQapapALi5obQ2yzEIlkVIqq4euoh37vSM+tCra5EvBcZCkgkEAsdy/f1izL8pmKqlLVIIqaUYhtiNovRLSmp90uW3IfbzpHZjnA0J7LUnTzoW8WjOpTeEC2U4uQpKilYIrRzQXNPy3gAzuIjSBXfnz2/WLPtRUCVEgHmAxHSBMPKTrPAWSeLVcHZmHT0jRBSS8QybLsRj+EB2ULE87Kc7DziOHnpUQFKqzIeoc8iOkerQFpKQQauAq7jk9o8lSSwCgzVFd9rGHuNBTQLOkpBAClJ3BYEjZn5ODFuCxyQKAg1uC/Qvu8NMuyzt1ulLkXHTm6nIYttEs2yBkpmAhWpWksXZgGdzR708hcstSPDGx1AJkvUkqeoqQNh47/AEheZjEEODy+jwXPnMksBq4U0vYeBHwrAipKiCCLHhI36GHin1G2pBUlaHcXNWb5x7NxJNi7c4HwOXrYl0gbahU1rpLMP18hlqUCQSARyYWOz9IolHoI4j/B5MiYgLUC5uxIFC1gekdBeSTh2CQVAkFQp/WqOjZFPai8VgyPbqSJhCiGNA9BxN5tSsSkzz26UFiCVVIrb9I6OiO1fk6WC6ZNOkpBspIe5Lgm5egagDDpDTK8uSVpQXUlXaqU5qW0HSSGOktUCOjoz6rahj3gmbHIcQE4OWUy5adYSDpSzAqUmlX2Be7wRkGMVPmrC6aVlPDQkMHrcXsGFBSOjowSS3SIxXiYmzPM1InqQlgNTPuHBchywPcGieGeYkqUTwgltje77cI9Y6OhGkoJodvFg6sYoykF2fUWFAKMOtG3Pe8JV4xSp4SriAUb7sKO149jovGKt/UeuSn2iQEiUQAO0SVqYAVCtLDSAwbaFyppBCaMend9Y8jotoZ01fz/ACBcD/KTqOkgEVFdmchuVq841OVYFM5WJJdBkpKkFFDqA1Ak3NasadI6OiGpjg1aXwgH+IGBQibICQwVKBPi5+cfPVip7/m0dHRt0fhBqckFqiOMxilJSCaJNPIfQR0dGmKyTH2VSgcIFkcQUWPKggfNjol8LCjlt7X8zHR0edHOs0/NkX8QNJmaJiG/MBWt6m/WH2HwAXiCtZUr3gxNKWo0dHQvam4xtc0SniIgzDMFdqRTl4Alh3Vhuv7hGtFSJZUNQBr3NHR0V1UqgvMLWEAJH/pKsV1LMACzuGFKxfJVoQCLvv4fWOjo7le/MCDsLiiUqJAJFB9Ws8VYXFFbat2jo6INLJwL/wAQWZaiWJTanyMFrxq1Bbl9KiB5Bn533j2Oik0s+v8AQZcC6cpiCIIRMJQDvX0/fpHR0F/CBcIZZdNN3NCfpBSsYpSCSXozbM452jo6M1LcMmJZkoEgtUi8CTphM013jo6NkAx5PJkwsPH0b1+kCCcVKYksaR0dF4lGMcukDs03336mOjo6PRi3SHS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 altLang="es-EC"/>
          </a:p>
        </p:txBody>
      </p:sp>
      <p:sp>
        <p:nvSpPr>
          <p:cNvPr id="58371" name="AutoShape 6" descr="data:image/jpeg;base64,/9j/4AAQSkZJRgABAQAAAQABAAD/2wCEAAkGBhQSEBUUExQWFBUWGBsYGBgYGCAdGxsYHBgaGBgaHRwXHCYfGhojGhkcHy8gIycpLS0sGB4xNTAqNSYrLCkBCQoKDgwOGg8PGi0kHyQyLCwsLCwsLCwsLCwsLCwsLCwsLCwsLCwsMCkpLCksLCwsLCwsLCwsLCwsLCwpLCwsLP/AABEIAKQBMwMBIgACEQEDEQH/xAAbAAACAwEBAQAAAAAAAAAAAAAEBQIDBgABB//EAEMQAAECBAQDBQUGBAQFBQAAAAECEQADITEEBRJBIlFhE3GBkaEGMrHB0RQjQlLh8CRicvEHgpKiFUNzssIzNFOTo//EABoBAAMBAQEBAAAAAAAAAAAAAAECAwQABQb/xAAwEQACAgEDAQYGAgIDAQAAAAAAAQIRIQMSMUEEEyJRcfAyYYGhscGR0RQjQuHxBf/aAAwDAQACEQMRAD8A+xYlYCVdqeFQNCzABJLcySHPhCrD42WcLIAR2rpQEJqriCQXXSmliok8uZaGgypIQoOpWpyXVRyKsDQDpaEnslhuGWuY+vs0J0uWQkoSQnqVe+eR0jYEzaZwsl5ZJw84ywRNTM0qKDLB4weIsoHQOIEAEe9R6Q2yBZlzpqH+6QhASD+YAubOXAcjYgw0zSSQpEwUKVaSa+6oFNhdlEHw7oCl5YRKlpUrTMRqSkoeoNwx/DUFjyHdENtP0FSBPZTMk9hpRoKUKmcCUlyBNVpUnmCCOTVhvnkjtMMopUAQAoE2GkhRPkCHhTk+LVKl9mEgHt5pCW/B2qlMGBDgEb/KNKUpUhtlAjzvDRancRiCJmpOsHhKXHKzwqx2BMxKpZbSsEF3LbUa/Q7ERHJJijhAjVxI1ItyLfGJ4vtCniYCp4qgMefwBHrE9R2k0czI5bMKJswTeIp1SybiqdL/AO0HvMa72ew/8NLIuHHT3ozubygFJUlQdSQFlqa/ec89ge6NXkkv+HQk1YfGvjeOjFNgLscLK3BYCrenh5QIlOvSuxCwR3F3HnDRaf33VirFIASTyY+oMU2O7CEGE/tYkfZJnNg3+oFulocG0B5uhK5EwKtoJ8g8WawcfHc6w4KUlOwZXe5+UZacljGwzZDKWOR8G2jNYogqIOxZ4yReRWDypTpc3j6H7AoGqhDszDYsfQ384+epcGhrzjc/4d4wiaElNC7ctQDsPp16wk1ZSDR9AmYQ6dO+58qNvYEd0UY93lKUGLTSeT6Nn8oaplBIAAFC1d4XZxLUkJcuTqHnpFuTbQI6dN+X/gowy1xLQCxIDEjzHpBiUt1q8AyMGAsvVmI8RfvpB8aoXWUcZP29Vp+zrZwmY5Pikt6RpJeI4QTuAQ1dv1jPe3iicMlTMlwTzBYt6PDHLMUZiJSgCypSTWwBYsWuSAfKJakneAoq9pJhTLTNH/Kny1eDhCgTtRZePM6kp0alp4QpJuaanRq3rqXttFmbT0zZM6Ud0EvUUcgOTY0+cZxOZasCytT6EPqBI1UsbkuOocR5faNWEpLN/P559/wBsEyucJWLlpUlz9lbVqYH77WVBWwq3N2j32mHa4bEkjjlEBDniYoTLfpUk3NmNRA+GQlc9GpIWgYdAUEqdRBWCCwJIYO4DADxEB53mjYOZKB4nmKAUhyEa9SQCG0gEO5+YjJHVk3T+XQRSyC+zmOP/DUJWWSpKitSSHKABJQnhBLhIsz03eIZ0kIC0SykuTdQfQ41A2YAnkHYNaAcilasFLIS5GkALWzFZJ1JANNjqU214F7VS5pllRVrWl7KU9eXfVuQieonPUb8mycpNsvx2KUrDkoU/YsslLguku/S1zyDQJm0uX2OLIJKiiVU0qZiVLYb3SO4Q3zqaXUkIASAUpAoksVAFYNQo1LUq1oz+JkzE5drBGlX3Sw9XSsKq9qgGL6KpR9fzn9FIqqIeyWIVKwsyYlSQCplAs5CU6ksC5NXFB8I0mBzIDL8NKcPLlmYEKq81SgoMhL6qKI4utKRjsvQfsExRIYKISCfxKYE9WBjUZTL7FRlzdLEBAIB0klQbjYBJ0JLeL8oOumnJ/P8L/s7IP7UIUMVhETJpKJrTF6VGmlR1e8xtRrFhBWJxUsYiYkjWFFkh6OQeJSlKoB3u8KMbmfa5lqJKky0KCQDbiZxY1JJ51j3PJqJZSGKZmnjADMpyGfUQSUnegfm8R7qTUYPy6et/gEk2Q7H7klFwDqcGoPEkNpd24u7oWgDM8aRLYpALcmU1b0HP0g/A4xSABqrW9NnFfxcg42DbQJn09CtBSkpClChLln5sDW9ecbNHM8oKyxkcMqT92t9aQNXeQ5+MdEkJ1VJDknpueQaOj7Ls7Xcw9F+DzZ/Ez7lhZnb4WWo8WuWlVCzkpBehHxgX2PH8DJd6oSSTew5bBmHQCF3+HePXNy2UkgpKQUhTOGSph4ttDv2elkYaU4YhCR1oGjznyeqjzMcYky1Jcai6RUDiZ0s96tbnAuI9p0IlawUqJCeF66iCSCL2HLpB2OlK1JKAlyeJ+jVbcs4d9x4LhkqOwWhnKCShSi7iiw5aof+9YzajnmjmCyZnaGadSQBNCuI7FIF2bYinK5cszwePSUFSVhSQSBVgQlnLneo8ox+XSxM7WYEFxMbSgAJQWNGFw/MgRbgMuU/3hBBqNJYA7hTBxsAQ+13jJ3jixbHMuYU9qHqVhaQk1IOzb1pSGWIzALBSghQKWHN3YnqPmDCmThgidoH4gEguCfeBew4ri0MMXgkBYUl0qHvXAYMHp1PdFI7knQRZn7GQjiCiFcqsxG9dvOG/s9NJkJFab9Nh4CAs7y0dkVfiSX8LfBos9m1tLBq7lwLbMGiyulYOo9lTac49nB0EdD8IjJIfaojlE15WisW6yMWoNB3RTik/dqF+FXwMWYdTpT3CIT7KHh5iKN4OPkuaJIer8j0YN4xmMXLq4jTZxhgJiyk+6eIN/KPWM7iwD0PWMHU6SFpjVezaFhik0CkE/mrQKBvel9xGZmS413srMRwpUoPwgFuR1aSDcFmPIhJ3MCzocn1mVJdTkuNulYDzWTqKQSwSCefx2pDFCd+TD5wPjUOsW9xXyjVs8ODi9C+O1x8CfrFwihS2mAfyq+Ii1KqRSOOTjO+3st8Ib+8mm28X5WoCXKYUEn4MD8SI89r1D7Ipw4BSad8B5NiFKw8t79mt9me1rCjxi1XnAUGyMOpAlhOrTpTYAmzP9ecJcmwTBSSbLUgEnbUoHSGIqUKr38o2SZbBhYABukZ7LVBOKnJUCVAqI6AgLbvJmKjNPs6VRfVhSRlsLhJcqapKErWZuDQXG3Evz1aX+QZos9qsLJTloS2iaiWklL6SrRLLqIHvbVPxi3BYzTNng2TKwshhwt2kyYabAALPWkV/wCIqJS5CpgLTQFBttGlQFQLlqVr6xnkoJqqt1j+gNJcCT2UwK5kiQlUwhGhR0CwKUpdalC1FJABB2j3FZWMPjElCtTSkqXZTLKnIpQNoNzZPWAsrnK7FCXEtJlSi6akuhDhwaFWh9q3IMG5PmK1TFhLrLpCgpXvy5SQog6rOopHcSIyYc5ElTdEMww5lyVpcFa2LKS51TFBDbhwFU/p6iFGdEy8NicKXDYkLAOwMoglubgesOs/UVzJYSpDGZYPQIS4A6aiGFCGbpGb9qEKVNUtQKdWlJ5AgGlLGnqYfs3xeuff3KR5KMnP8FKllQPaYxPDp/CgalEn8STQN0N3h7nc/UpauHs9CUtYBSUBKSEj8QqwYNfm2YynEleJlJHuoBIAoH0hKiOv0h/jClllYJJYJe1GB2sPrD67a1EvP9sV3dGYyiZpXNWrUXZJqHJbWLh21MSeQ6vEk5gSrXMD1YdCGL0qaBv20Fy50szJikpCRrICUuHQKLINTVmsfeUdo8XM+8SAE1KyzpSkOlOoAirBIIqTbqYu/FJ4OayROCUUmYQpKQySdLBzZ9hyFrxRMJ7aSlnbuJ3r1jS46XLlSZZmzDr1BXYmqqJJBXsOMAaTUJdw5jN4Y/xKiG+7lmpcNYE035DmY7TtRbYVGhpl0zVLBY1Kj/uMdBeUTSuSlRBcvYfzGOj63Qk+6jjovweXP4mfSP8ACfFPgFJP/LmKB6BgfrGny2WRIk6SG0h3GxD87tGD/wANRoxOPlV4VFhUD3lD3edo3GWYlRwkpSRq+6QRW50Bx3vHnuXU9VcB8+QFJIL15eYhVluK/iFoUwUxoDThVs9nStPlE/tM8qqgpQC5NKgA2F6nyhCvEtjkzCAlJISeY1pKH/8AsSBa6hGd6ybVL+Tk+gX7PhP2nGpYMJySwqniSA7ixoXEH4jCyEr1LWHLtqs4o9OVIAw+GEvG4w0KFIkqUFWrqBoBW1usPp+ETMCakJ6PUN/aH230QBRmC09rIdggKd2cVFidrEXtBwkntFLlqS1E8XStCdiTA+e4Z5uHfT2WtiG5JJ8mDNBmGlA6VA6QQeFg3EXDdWAjqV0E8Ml9aBu3kXAHdSFvs/LB1JOx+oPdVocqlEq7hwl61uG3EJsqSU4laXD8Vrc/KGoDHqVh9okE1jxJpXnHqV8XhDUEjhU8Pn8Y6ZKc0p+zE5Nj3n4xFQ4/8v7+MM0qOPkubOJ0xy1SA7uQCWfnQRmcwcaeW8bDOZqVkszp94fA+e9qxlMykkCsefu8RZxvgW6q/CHns8r+JlBwAVJryBZxXyMJMPiAiYkqAIBDg94faoZ4a5SlInpU7oEwBwbVOgsasWgvkltyfccDN1S32ah/yiITlPMp+QeqhHmRreQg9BboAPiIomKPbt/Kkf8A6P8AARqT8KODpn/qJ7lf+JiRTcA/toqxCmmo5EK+A/fhFso8SupB/wBo+kCVN0zhX7USnwk3ox8lCEmWYsoTJSz60pv1CUm3daH+fq/hZv8AT8wYz2WTEqOELFwhRfontB8WjHrVimFGr+1DS5cE84yGKxARjpswMeEMTT8K0U7jpFekaucjWlLEh7teMX7ZSdCphJSoGUoAAH3gpBSFV/KFH1jNq95ONXa8/uBpvgS5cFqxun8IRLdkvRKFhChWw1KbcO+zRL2n0/ZZzg6lJUpLuS5Uhy5TRnVe5JqYZez8pCMwxBYEJShJcNw6AbPcuaN1eIe2EsdnMBqpOFH4bP2hPR6pD9IxKClJN9K/Qqj1E3syspkglgUSUrBYDhTKqa3N0gNcvSKMJhtCFkE6ypSJgZxQSy9+J5vgWivBYtYwUmWlQKjKCKC3aTEp0kqLPV6WaLsumJ1pSQAl5ii9lDtGTxb0A8vGEm9sWC1RTiMQVTQFqSkS5LJSQxOpQZuulLueXhGczueUgh/eqnuBKX8h4w/RimM8BgkLQkilkpBSBvVRJ8IzucI1hSiS6ShA7hLr6tFuzpqWfl7+40Sn2RmKQZkxLuwQKOzl1egENJs2WZWvU6gXKWp7zlWrV7zXDQP7MjTJUe07MKUqpfTZnUwJ/vF2egJw6mTp4N7vSoYt0ZopLxa31QFyL8mHZyu0LajUEsRQg06+jE84hicTqmalBJYOCgAOTZTAXLW8LQ+wWBUqSyDLk6paQNQJUpCUEEBWk0Kn6l+QAjPyJUwzVMklQA4au5LAAC5ejQ8fE3IFMlNVO0y1LKtBUUpcBuBLkAJAqAoDnxPvUXAAKM1ZUEuFAEh6t9SK7PDDPUTEzSFqLykupJJIRMUAkoFSNh/obaFeCP3ASGdUyrXa7XswHfGj/jfAxs8pnfco0hgHDBuZ6R0G5PgimQgHSDVwAeZ5mOj6DQlHuo+i/B509NuTGs3N/sec4lksmdJKiHDhXZam/wBaSPFxRo3/ALPak4bDpIUwlpBcVfSNu+Pm3+L+DAxmHmu4WjSTtwKfbov4R9MwGMQJaU9ulTBNSRyF2P7fePN3Wz0kEY/Nkyg5r0pTk4Jt9IwvtPi5iimalJ0JYqYOkcSVVNxxJF+saVcvVOcKkKZilySfyqF3ZifExDOShUmcxSpa5akkIJIPCW1Mm4Fif7Stydyf0BTsCw2aPj5mkhJmyEFDmhKFEKDc2dh9Yey8/QdIo6laaWBdqmMXikSVzcEpJKVTJKiojidWlOwNKkvFicNLViNIWVSyL2KVVqeEC/Lzju8lF8iu0aXP8cwCGVqSXdqVBTf/ADQZh0TFaSNPZMlgblu60Z7G4pXZLQ6l8aQVKcNxJpxVq/72eZfjtMsA6QASkV5KPo0UjNN5GDjqdrCpfv2ELJiAjFuNyPWhhkqadbhykQtzdWmehXQehiiAx3MR8o7TxeESUqh7o8Br4RXATyVdXf8AKIE/ej+k/ER7KPGod0QmI+9T1Soeojjj437Qqacsi4VQ2vCefjHHG4Ox28R8x5Q59qUNNULsoiuzOTeMvOms9f1jDyG2uC2fJcB97H93g/2dwrrJF0gEDnxCvcASfCEaMQQfC2394bYCUt0TEPo1JdvwkKAYt+6wjbWCiqR9xycthZfd/wCTfOILH8YOTP6H5x5kinwsli4IFefFeLkf+6P/AE/mIunhL0JstxSfvZfLiHpFn41/5T6H6RRPnfeyxXc+kSWsa1f0j4qhZyX3/RwDnCScPNGxSfSsZnJMSGlP+FE1PefvCPiI0uOUDKWDslVPD9YxuQzQ6B+bWnzWPkTGLUdKwo3BUHAqdqBv7d0Y72tkqXJXMST90BMrdgZmpx/QT6CNJjcXprR6Ur++njGdzrF/dTUgkjsyD1AVNO+7HxjF3n5O6CbLMc+IxT1XoS5AupKAmhA3VboesV+000qXPDu0pRFbpSS4rdtBMRyICTMxCQHZaEufyqKNAa9AmKM1xGqVPVuEsD/Krtgq+x1xNL/bj5foCQLgRpk4VzdIUQKGmrSS16lNOoi/JltJJmKSoLSGSQC4CRpVzBSSrz6wIZilyJdRw4eWB0IU4vsdBMVImqYVGlCQBsPdRfr16R0ouSfv3yI15HkjEkhQDALWtVv6pYrdmbp5Qmxc15S1E/8AMZuQSPiSTB0hJMtB3ZL3tqBU7jdjbrC7FoCcKg1JmOsuNyVAMeTARr0kk/qUiE5TOUnDy9LpZThTD31TAwBv/wAs0698e5/mC5krQo8SlJS7N7xJP18YFy9SvsySDZVH7jXu1KH7sfn+EP2iTJUK6lUs7IZOltiTT41iiglO/UFDnNcQJWGGhOlpYbU/3j8JdQId0UIDXPOMr7PZ2qRigtCUFYIKHsC5AFasHijMM1WqYwYCSlAa4JSHJrQ23eFeFGqaBqAI0mpZ/ddm3htHQ7uDtgsde0ONKkzJilFS1zlpKjcpABc7e9SnkKQFJSwlBqlJVb8RpYGt/hFWLxWqQhID6lk9b263Iiyct1S9IqyAkc9SnbpQRdLFDVg+24H2aTJlplkElI4jX3jVVlM2om0dCXKczUqSkl6lVz/Max0evor/AFx9F74McmrO/wAWciEqRJmhRP3ukhy3Eh6AktVBtsQNo12Ve02GGmWZiT7ochIrpFGABu9ehj517cZ5icRgCJ0yVMSmYkgy0KSCKaFcRvUvfpE8tlJmSpayWUpKC4QCSwCX6M1/1jwNXtdR7yD619jU54s+vnSZidDe6S4AYjUkM7c/hFOa9mUp1DVq92xAp7w8PGtIw2a4uctKQqYoMkjgJSCHSWNKAs1esUrUpckJUohLNxMWfk5vQsByFonP/wCjCSw+QPVj0FWJ4BhkhIK0qnyyC+osSkPswaghpg5igtUtiCG0pUAmr2I2rs9IQYrDaZiXJdOJTLD7haASXG9Rvv0jR5ZkqUEEqJOkBVSepqrujtXXhCPifvkWTzY4xmWqkyJg7R9K5ZIZg5UKDu6XbpBmGzYy0qB0klSiSSGNa32q9ISZsxlqKNTAp/ESKqFWJPxO0MMvy4TNYXdKqJI/lT06mGj2iLjuXvga/IeYTFJJCSAHBtZnakD+0MsJKNI/bwRgpAQQzjk4fwHKBM/fhJPP0jToa27AbNDLS6Q/L5R0o+7/AE/SAMDi3korUjptSCpTgh+TMfD6RojrJOgk0L++UP5Qf35wLi8WUzgyXIlzCBzIb6RYtbTQa+6QfMQNNnvOQqwSldq3ZvgYTV7VGKyzj5H7TYrtFkq4SS9tzXyrGYxKiSSQzNSNP7SBybE7tyc19IzU9F3/ALRKEmzmC6qiG/s5MZamu1bMUitQd6QmmIZv2YY5asdoAQGVTlenlDPKBF0z77kyQcPKZgHLD/MqLBTFH/pj4xTk/wB1h5aDUgfEvc9DEUzFCaVkD3W9aQP8iKj/AAFl2JV96iu7ehPzjyYviV/S3xjpkxylW4c+Yb4RQrGNxEMTSvJ7+sZp68TrKcwLJWOih4PGR9n5RMyWKsNb+b/Exo8bm6ClSbEg/uzwhyOaQhSgHZZHgWt1JI8ohqai2Ng3Ysa5nOUQ5dgPgTvtGczjE8E0AtwnpdawP+5n5Q8nZnRTqYGiSR3dKtAJmoAKiUrLB3IDl3o42LHzjA9VLoL3hn5SyMRijU8aSTcUSpQDnuFIX4yZ92sOW0JSVEb6Cbt0h3hcwUicsOAJxClAe6WDBtmH72gLPlqVKmkqSUqqwapDJFd2A35RWE13i+hy1FuFcoq7E8NBLQHG2mUVH/vgxeCUJMx0KQSdIBd1amQAH31EeXWL8FLV9m0ag6gFalC9qOBUNTwgjMZqiyS5JWgg2sQrlaggvV8VJdf6O3iPEZPOloMxUpSUJBcv0U/cyiA0Lc1whTJQP5Es/QV7mGmNTnONfDrRQgvVy4qK8qsPLzQe1qzolEApdL0O3u/KL6E5Scb+Y0XdFGUZesyUihB4iCdioUNa1R6wPmGBnTcTpRVcqW6q2dTmqv6wPCHOSSmw8taiS6eFOmm4AJAs/WFOFxZE+csBRClEOkWbuFq2EUjqybm10F3PItHsxOEtdArV1o9dzTcbwPLywiYpewcjuSCPjGjOPGosSag11AE3FU9XpbugTC5gWCE3DkNuSXqVHv6Qy7RqtOxN7E2Iwq0rkoQQFgBmLMq91NV/WOxSFGaEpB4VpBY7pSBfvJrBcufqxK1M5DgUBYnvo167UgnL16So6FHUtqu1fDpa5i0tVxXHT8lJSrBpMkzRSJCEnUSHDs/4i3pHRZl8gKlghCSK11ciRvHse1ot93H0X4MrkrF3tlOlKw33WtHEngUzAWAe9G6wfkWI1YaS7gaSGDB2Uv6n1hFiMAJqSl6FjVyzVLfsQ8yxARKTLKCdL6WoGJJILjmecfIS2x7P3d5ux4tbWmPpKklgeId/FyIuzwdOwAWAsBSTYqJABDbgB6mleXSEEzMkyqlIQp+blujKiKvaGYolklKTVj+LlVV+bR56058xFWC/PNCUS1Aur7RKUprOCzNuwF93jQrzBIISlPEHswb8VPr3xjMRJUuXRwNQrcagX2Lk9R0h/gM2Tq4pIagargs6lKUCCGt16XjVKDlCKb4v9FLbGk7M3SZS0PUKYvVi4NdoNwmfKoRTnQer1aFqMclXCrhodJUSSUvzNx3eDxatSVJToSpKty4Y2DCjjnE4SlGshQzOaKUeFyX8ohmkw9gSRUEfFjAa5hQAACVb7N0Ff20VzcSpSCm+/wA429n1JOabHQ9yCc8hL81fH9YNOLY9BbnCLK5hloCT3j0guWSpn3+O0aNTVbm9owdPxTCl+ULcXmzMRXo1rRdPmsD8oQ4zNimoZrH9+kZ9S5rkDMZ7Sz3WSKM4PM1Jq/fCDELc0BYsz3tGjziaCQpQcKLsKb2cRmMbQ/KPS0+g7Is5f0gjL2Cw9t67QvTPrBtUlJNdYcHxb4xaxD7NgcxUlMtKnOlIYncNQ0p5QcvGahQu/W3heM37O415YSoOhnA5PXhNh3VBhyrEaaC9nAjydR18LCM0O+x2v6dIhiZBUAOe1q8384DwmIUo0Ng5eDFY6VpAWxUOXP5RDc/MOBTmuUlMskV0u5YWaM/k5UmWZgClJSoktzADXcXaHee5m2HmJSpVgAOrjbueMzkOeBMnQs/jUdNqFvSkNGTeljzA+CaJa1qSrhBSauoBNS7HVQ05fSJZ/NSFEpCUsGaWohL+NN4qxWYhCwOF1d1Hq16W+EZ7NxOCQdBKSXBoQXoTz9aROMXNog10GAzBEtJUZaVFwADfqKc7HvhZiZ5m+6QkCjPzptQeUWZHmBliiFFaiSDcBn/DvTn+sNcFmpskFjcA6Uk/I1uIpXdSug1R2FxJTJSCuiUgM4uOjE1pWLTmgYa0h3LcIrtUvFkoIBP3QVwm53fvr6wBOlonKV+d3BBNqbDl84ipRbygEsTjgogaBpTVkAgk9eZ74Se1s5Jlo0JKR7rE1pVq+EN5U1SEKSgpYvqdiXN3N2YO8Zr2hmDSkVuo/wB/KNnZIpzx0KaY9yNavsiXmgsPu0aG0lyDqW5cb2HfHmWHsyWKtSlOSBQEi9rBoAyvPkIw6UMrVpAJBPN6O4evdaDTipPZgKVMRMcnUDQm9Ug1H83dSE1IyuSaw2I84Pcbi5alnUC9asQ5/M28Bypg/Amxf3XcBr0b+0TGZDWNc1JKbFnDhxe5H1glWOkaCtSeIu2lRSLM7K+RMBJxxQq5EEuekLUoB3De7+J3FC9XgzB5koILgnUapAZ2qCaUF69TC9aQnjQonU4UBqdIfckB+8E+kF4SeioK1IpQtQq2fkDGuaTQ7HmEz9AQAZSt9upMdCpWIbfV11O5NTtzjo9rRvu4+iBSDcHOSoFJ94GjFj+xdrweJgAFNYdhWjnmRbxhXiJRTICkoGpQLqBs7OKmh/WDcpwc0B10CWJ+drgg7+EfLzgsyJ7S8JClcKQVE3UGf6xHF4vQWuWc8/FqwzxWYlAGmWlYIuUkqdnrqJ2o8LcXglKYsSTWpTTetdm2iMKbyMkDHFjfod3oQxFdm/SGH/EVFJ4NIDF93bc1alb+EAplTClNACKOfpux/dICxyilJBqRWgA5u5ubDurSLqKbpBeB4jNXOjhXpAdzp2cvWtbDxhxgsyWxYS0pO5e+7UdvEXjESZailwklmqOlbk7joY0WR4sA9rMSFACgJq4PKx7z84nPS2q1kKxlmnkYlCveNSRUPBa8ejQAlnFKNfrSsZxeOlU4DWprRJ7uX1iyXPdWou1wHpy3FKAUiabdJodMd4VJNfGv6QxM0D6coz32/cB9v1paOw+YPMJUpuXMX3+sad6grkgjvE4YzEhSSQU7EX2p3eUJsxwzJOoger7GNAqcVSk1vQkb9Q1x1gHOMp4QpFerdNh+6xBzfT19oNHz3OwEpAXVwHbY2Jr3Mx5xl8SXJq+79P7Rr87oviGopK3SoM4DUPItVucYyfS9fpzj2NKVqyhXiAArhLjn8YtROs9h/eBljlyiyWKpHNrd9o0oU+w5FJWuQhakkOAXIZ6eneKQbMw6jUaTS4P73inJ8IpODkkrSOAEsa1GqrjqzD9YYSsqlKAUsqUQCaPpI2fSQxNnjxF8bO65FqVmW5JBpZ2atH5/CAVzFAKMuWWA/Lz5nw9I1copEoKSoIf8qatsHFv80KM5zcKl/mZgdkhqguQ3z6UhpRXkGsYMqvGKUClQ4dwSxN7G4rCLGIDnQk6RVhUk+B+EOcRmGriNq1Zh5lmiM8nsgpK+IglqW5uL0Ao3jDx8LuidWY5eNWLgnvDW2/fSCJePUUXZizarju5hmrBWY4maoDUSQNyGp4gX5ekJlN+XvLO4q1fSkatqksoVrzHMjFLUyQSwtZ23YwcjGgJIDi4oKOdnFAYXZbmuHSllpL2Z2B+NfrDwZgnSk4eYkBuJJDsefp+sZ5xp8DbfIBVj9SfdoL1q2/j0hXMKtTpJA3/tGpRm0xCgW/1AWL06Fj31iU3EqUe1IB7iAz7MXe3LeEUlHoK6MxIy+YXKQ4FSQWYbuSYBxUhc5YQhGtTsAi/lzh7j8wXMLIZKSLDhBAFmG3S0Sy2WqQe0PCVClKsBUarO7RaOo456gTrggctHZy0zeFSBxaUhJIBbhO4ILksCeRvHH2fCpYEtipyUqJ/CX4asDQ2A2sIFx85a1CoZ+b1G9BSvSJyc0noBCQogVopgwqbDcchtakSqdXFgE+MyealTNQltRBAfpR/LrEhlJSRrmClgASL94HPx8WpzTHTSrUoHSLEWDn+WnSBMRnhWAl3A2KtwAHa+3NzG6MNSSXABhPmGXMdM3WE25dzHl++cVImpKwSC3JzUHZzbvhameklwDQVq9efdBUnFv7o8xf6w3dtILbHAkLNUs23hSOieE9oZaEBKpC1EXIWAL8imnKOj09P4F6I7JeopTLSVTQFpc6S1b06xPD53MWhLpKhTbZqkPUUsRHsrMUpADU24dTHntEvtSytACSrWWICaeAAJPlHz1Wqas6/NBycas+645Pe4DVMNsJk86dJKwNI21FgWNWG/fFeb4Cd2CUqkmShOkp4AAVDZStesEvuIvybOEoT97YUAd9Iu7czWMM41mqYrxkBw+A4vvFhgK3YmzgX8PhA+Z9hLKUhVSKMb0Z+sG4jF9rMKgkiWzAgUd6P9fWJHJpRopILBmow5dQrryMFJ3cpY+QVkUzpMsyUqSWmIJCiokggGjgsA305PAac0YlTkkEuTYliA/wAfCC8X7PqDhS5aZblxxayAHZget35wAoSJE1RSAz6dQUbi5AJJaxYkkVG9N0aaw7fQboTVmoZJS5USymoAHFubfPpDORjQptSqfB25QqXLClOhKmZ6pN2PQgEv6+QMxS0gMDpOohQZQDN+NJ0gjcOWpFIw3LGApGzk5mlJAcDVbUQ1e/b0htLmyNJdZmLJqENpG761JIoeXOPnWEmEl5iyoFg+5AYU7o2eAzIJoglYahEupT+Ug2D99++Ia2ht+EtRqRJlaNYXMSADQEPsC7BgzGn80dl+ZpCNJ4mLMpTsz2f8Qd4RmVNWyjwJZmUWAt+UMTyA28BFc+eQlQlAaUmpuGPW+4Gpv0yyhK8chrcI83moUuZquFlQ5lLt5kEGMpmGG0nm4fw2hhm2J1TVjU9XvsUjTvanPaFU8uwPdHraSqKOfAHOVtF2DlKWtKEcSlWCak0t5CKsRSkV5fmasPPRMSxY1BsUqGlQLVYpJHONcVawBc5PqqfaTCy5CJU6ae0SkWqAWZuEEabeXWJyvaATmRJmpVegU6+gCCApXc20fNsTl0qYoqTOMt66ZoKgH5LlgkjvQIhhcmdVcTh0JB94rWfEBMsqPlGX/D0ZZvI0lfQ+iDNAodnqU1HuncFqkv3P+q3FTlFWkMQ2oGrMDYPv0i3N83kqVLUhZVplJSsqSR2iwGMxjUG16lnMKpuZAB0VAp3Pt0tGXZsdIg3WCzGTVPpvzSx5QHNxiAFJCWUL0FC/p3ViwTFk0NFHctSj9fGJYjCke8pyK+5qOw52b50h00sMTd5in7QtnFRyfwFeW55xNeEnFLqQaDflyTzp6QYJSHJU70fSQGa23h4xDF4smlTUgVZxdj8YdzbfhQt2wfBYAqLjSNnIAbuqxPhtGoyzL1ISXSFkVd2c33PXl3vAeUTkgVSKi4q9jXy2jQyceJtGDpYgj3W34ak/sRk1taTCJsXO1OwCCBxDTQl6AE8iL0hPOnrrsALuGa7+EHZpjCpTe8XuKk3Ftnp5mJyMAxClKVsWHwJ7hbvjotRWQleXoCkgkUuCFPa4O+9toozvHoIJSS472Y3bx36xZi5wKuEJQoliGDMWFk/EHZ9oTZrlzl0BRBS6nLnoLuC5tesU04JztsPhs8l4rUOI0Y2pu9ecM8NPmAibImqT2YZjVPXVqoQ7X5QiwciwmAgbEN1vDFCgToldoJY96oL/ACHfWNEkk8BTp3EMxWY4ueoJnLlEVcolhPipgBpA3j3B5Bh1EEzjiAdgSK8qOfhSJpylJSQFqS40q1JBpT3jah3aF0zJzLnJEpRAI94m7XqKARNaqk2lKn6UHdF88lmd5XKlakyk3INnYf1F615wg+zEMQKWDERosZLWAQvjA3QaH0cQl1Vaqa7n4Pzi+lJ1zZMf5NkAnSEzFLnJKnomWFAMogMXrQR0WZPOnCSkImywkamClh/eL3Sd+sdHrwS2oopYAThjKnBSdTJYgm53vaNphc5nTZaFqQJStJCdKTqIJDqTSga7cq0hVhZCJupa1JSkUAPRhsA5a5arRpx7SyJktOFZKioMFrVpCUj8SmANxQb70j5mUpTW0m10F0qZNSe0WUzlJI0kgLKXBBIKqJNa70EJpeeo+1LMlLGo0sAKniP8oHQWhVj8bORMmIStISHDIbS7kEuL2vWF2DxQQkpSkaiX1Ekv0ASa23EUj2e45ydGDXLNOjOgQfu9RNlgtT8wItvtFuKxUtId1BrC5PhCLJfaCZJBSmUFMbcn8/WDBj1y1HXLVMVyKgAnwq3KJz7PWEgAOLzBZUSCxs70blXztvvC5WYqKgGcAVL6j1I2G1Bz51jRZnqxASAlEsuH0uTWjF07QvxOQq1KShKgnS4USdItUuRVy2/rGyDglTQ/KySmZi3DLVpoAoDSoEqd9KVApBrem/OpmB1NKlplywkFTpUklSlHmUp0qOkgihIs8AokCRKCVKTqUf8A49XNyCXLkEUb8MFYb2lmVSUpdLqQlQFXFXFALdGpE5RuNR4Bt6GmyvK5aValaUH8SEkD3fzAgG9wCxqIhgscmWNEt1JqkgOXvUhPLesZTFZusEvxEpYlvwuAO8chDDIzM94L00fSkspmetDXv8qmIS02lbY3SkarGYoqRr93idKTdI6guSCDSm+0CS5ykhWjUt6rUr3XAahIoSS16bmFs7Oz7pBLVCUMp1As52SkddTn0qxGMWZaQUKSADw6gVEOTUBnMT2tK2Nua5YhzjDtMJAvy2JAU3dW0KJyzc7GHOY4kOQRcWsx5tzbaE8zl6x6um/CrK9AeeoEs7da/KF8+XWlawcUREyrRpg6FCFrLCjU5esTy/DFaugqaeUPAJWmWlQcADajaQzUfr9ImhaEJJSAAoafAswMY3q1hIDl0K8fLQrTXvOm4p/Ma9AwDQXlGgElQ1J2DkMznxvvCUs9FAAUG/j6iv8AaJy8awJUHYVrQp6W9InKDcaTJs1GJnoPEOAKLijd4GkBg9QP0jOY/HLK9JL1YJAD1qz3BpeIozMqVpUoS9KRwgG1u8fK0VqGpi+k2dr+Hdy5xOGnslkWsli0ujWGGlwQ3Lf17qQGibNKiqrJ5VA3cd1IPGEukqYLLBncmoAY14lCth4wRhMimK90EBQI0qVxC1G2DXGxim+MReBUjFGvH63G/daD0ZkUAgvtQNcVDmxp3xEYNDVAKnY1oCC1CNoinCj3Q6XDinwfb6+Mc3CXKCiCsUSorNd3A3cNbb4QyGN1S6tUk8w5HQ8LsCTYv3wBhEaWDhAJoQXYAVctQsfjF02S6hRAqX/KQHqfFrgQsoq6CkezprVVoDB3ADu35WruPGCsLnoV7zOxIY2NQ4vVvnC2fg+IEo1JqQCt63ZnendfeAZGDUlWpArWhFa3B6nmbwVpQkshUVeSUzE8R0qcOVEke93m3I/KHWW5mnUkkA6R7oB01drEGmweM6nDAFqVLXoOnfD0Jrw2FGFx+kPqxVUCSSD8wzGVTQhSWFnLPux1Et0JPfCxebLbhI7j/aLFKQRVPwiGLwksJ4XSWsajyMQilxJCdRgjPpyk6SUoJ/Ez0u4akIcZKUskllGzhxTuUPhF+BlflmJc7EUJ8RaGC5TAiagCYARX3TuAXG3S8UtxlgJblWQhclKtJq/OwJA35COhSqet6K/3KHoCwjo9ODe1GmNUgxZRuFuNkulVG/NzPT5RfiZKpiUhAKiolRow0po9mAG+0ArUdgUqBcaARbdx5XeL8Ji3LL1EW95nFSXPMvaPIlHF+RKgNXAxqHLjkWqHcFweXx3XTkJSs6aJenQXA7wIc5isFHCCAHZutKvcs1HhAiW5FPefezXtYAVJ2jTpZQPkFZQiaFa0IUQHL93caGHWCXMxDgAJKqKNaMaaqWqO68T9lELWlSJS1BIFNQKksb/079Y1MnDiXwFSWIAVpNRsDVNBqcOedxGfX1kptVn6/c7CFGGw2glJopNw/CwcPUlqbvBcoo0EPs501DXAJs7il/jB2EyyXMdZWolQt+HUp/eIF2BdVFUDFo5GAly2QgBSHCiVHUTQkNTiNKltiaRklK83k50xBNwC5qSBwJSVJ5kmhY0c0YuW6QNMwPZoqnUCaNUktubKILbUcRpZE4S9a3GntHUakEM2+xFhaKTNYKCwFELSRMD0BADEU5AMRsYZakvoNsdWzLzJS1B0MdILkkUHNwHJ840mRYM6Qkq0JIqdFyz7sbfvaFmaTiEp0TEJQbAliz+8A3F8Y0GWZtIEiZKOICypGoFSSjiYgpdTh2dnoS8dqSlKKpCdCmflglpWtCys6mWo7DSGS4LkuLNCvEYHQypiCS4oXchwwdw3hFOY5kpcsIdQLOC9FKAcs1qG77V2bxGOVNQU11IFSKkqtQk7t4OXgqMnkZrc8CLMZfHQFL1qpzZrtW0CTVEQwzWSQmUpwp0hmLsHKWU4DKFR4QpWtzHqQXhL1So6YoGzv+/WIEBr1/WPO6CJuFKUJNKkHw8fhFVSFqwifimqSwCU356RuI4ZiQ2lvFrWPgeUVTEh0KVqUCwSGuRcPs1LCKUoAehJH7FIlSFlS5LlYh6miuXcL0+vOJyJYVdVgwqWBLUcFvN4AUSXpp2td67w3RgylKUkPUWcFmLsSGFtx4ws6iI2TXgGlukS9XOrjzvA0yeolIUGp7381yA2+3eIvw2UqmKZCSg761sG2PNmFxvsKRRjMOZazrZYepRxC1yzEUNoRNXVithuW5gQtt0WJqXLl6M/f3Q1VMSuiRpL3H/kXL8w9RGbyxQXMTpoNQapapALi5obQ2yzEIlkVIqq4euoh37vSM+tCra5EvBcZCkgkEAsdy/f1izL8pmKqlLVIIqaUYhtiNovRLSmp90uW3IfbzpHZjnA0J7LUnTzoW8WjOpTeEC2U4uQpKilYIrRzQXNPy3gAzuIjSBXfnz2/WLPtRUCVEgHmAxHSBMPKTrPAWSeLVcHZmHT0jRBSS8QybLsRj+EB2ULE87Kc7DziOHnpUQFKqzIeoc8iOkerQFpKQQauAq7jk9o8lSSwCgzVFd9rGHuNBTQLOkpBAClJ3BYEjZn5ODFuCxyQKAg1uC/Qvu8NMuyzt1ulLkXHTm6nIYttEs2yBkpmAhWpWksXZgGdzR708hcstSPDGx1AJkvUkqeoqQNh47/AEheZjEEODy+jwXPnMksBq4U0vYeBHwrAipKiCCLHhI36GHin1G2pBUlaHcXNWb5x7NxJNi7c4HwOXrYl0gbahU1rpLMP18hlqUCQSARyYWOz9IolHoI4j/B5MiYgLUC5uxIFC1gekdBeSTh2CQVAkFQp/WqOjZFPai8VgyPbqSJhCiGNA9BxN5tSsSkzz26UFiCVVIrb9I6OiO1fk6WC6ZNOkpBspIe5Lgm5egagDDpDTK8uSVpQXUlXaqU5qW0HSSGOktUCOjoz6rahj3gmbHIcQE4OWUy5adYSDpSzAqUmlX2Be7wRkGMVPmrC6aVlPDQkMHrcXsGFBSOjowSS3SIxXiYmzPM1InqQlgNTPuHBchywPcGieGeYkqUTwgltje77cI9Y6OhGkoJodvFg6sYoykF2fUWFAKMOtG3Pe8JV4xSp4SriAUb7sKO149jovGKt/UeuSn2iQEiUQAO0SVqYAVCtLDSAwbaFyppBCaMend9Y8jotoZ01fz/ACBcD/KTqOkgEVFdmchuVq841OVYFM5WJJdBkpKkFFDqA1Ak3NasadI6OiGpjg1aXwgH+IGBQibICQwVKBPi5+cfPVip7/m0dHRt0fhBqckFqiOMxilJSCaJNPIfQR0dGmKyTH2VSgcIFkcQUWPKggfNjol8LCjlt7X8zHR0edHOs0/NkX8QNJmaJiG/MBWt6m/WH2HwAXiCtZUr3gxNKWo0dHQvam4xtc0SniIgzDMFdqRTl4Alh3Vhuv7hGtFSJZUNQBr3NHR0V1UqgvMLWEAJH/pKsV1LMACzuGFKxfJVoQCLvv4fWOjo7le/MCDsLiiUqJAJFB9Ws8VYXFFbat2jo6INLJwL/wAQWZaiWJTanyMFrxq1Bbl9KiB5Bn533j2Oik0s+v8AQZcC6cpiCIIRMJQDvX0/fpHR0F/CBcIZZdNN3NCfpBSsYpSCSXozbM452jo6M1LcMmJZkoEgtUi8CTphM013jo6NkAx5PJkwsPH0b1+kCCcVKYksaR0dF4lGMcukDs03336mOjo6PRi3SHS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 altLang="es-EC"/>
          </a:p>
        </p:txBody>
      </p:sp>
      <p:pic>
        <p:nvPicPr>
          <p:cNvPr id="5837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 Marcador de contenido"/>
          <p:cNvSpPr txBox="1">
            <a:spLocks/>
          </p:cNvSpPr>
          <p:nvPr/>
        </p:nvSpPr>
        <p:spPr bwMode="auto">
          <a:xfrm>
            <a:off x="1679576" y="908050"/>
            <a:ext cx="8812213" cy="533400"/>
          </a:xfrm>
          <a:prstGeom prst="rect">
            <a:avLst/>
          </a:prstGeom>
          <a:noFill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s-ES" altLang="es-EC" sz="2800" b="1" i="1" kern="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egoe Print" pitchFamily="2" charset="0"/>
              <a:cs typeface="Kokila" pitchFamily="34" charset="0"/>
            </a:endParaRPr>
          </a:p>
        </p:txBody>
      </p:sp>
      <p:pic>
        <p:nvPicPr>
          <p:cNvPr id="9218" name="Picture 2" descr="Resultado de imagen para barras de quinua con ave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82" y="1365102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 Marcador de contenido"/>
          <p:cNvSpPr txBox="1">
            <a:spLocks/>
          </p:cNvSpPr>
          <p:nvPr/>
        </p:nvSpPr>
        <p:spPr bwMode="auto">
          <a:xfrm>
            <a:off x="6085682" y="3885716"/>
            <a:ext cx="4608513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s-ES" altLang="es-EC" sz="6000" b="1" kern="0" dirty="0">
                <a:latin typeface="+mj-lt"/>
                <a:cs typeface="Kokila" pitchFamily="34" charset="0"/>
              </a:rPr>
              <a:t>MUCHAS GRACIAS…</a:t>
            </a:r>
          </a:p>
        </p:txBody>
      </p:sp>
    </p:spTree>
    <p:extLst>
      <p:ext uri="{BB962C8B-B14F-4D97-AF65-F5344CB8AC3E}">
        <p14:creationId xmlns:p14="http://schemas.microsoft.com/office/powerpoint/2010/main" val="35236499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10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OBJETIVOS ESPECÍFICOS</a:t>
            </a:r>
          </a:p>
        </p:txBody>
      </p:sp>
      <p:graphicFrame>
        <p:nvGraphicFramePr>
          <p:cNvPr id="6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373635"/>
              </p:ext>
            </p:extLst>
          </p:nvPr>
        </p:nvGraphicFramePr>
        <p:xfrm>
          <a:off x="240613" y="550839"/>
          <a:ext cx="10513245" cy="541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810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72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Ubicación del lugar de investigación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05469" y="1143000"/>
            <a:ext cx="925318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/>
              <a:t>Provincia de Pichincha, Cantón Rumiñahui, Sector de San </a:t>
            </a:r>
            <a:r>
              <a:rPr lang="es-ES_tradnl" sz="2800" dirty="0" smtClean="0"/>
              <a:t>Fernando, </a:t>
            </a:r>
            <a:r>
              <a:rPr lang="es-ES_tradnl" sz="2800" dirty="0"/>
              <a:t>en la Hcda El Prado.</a:t>
            </a:r>
          </a:p>
          <a:p>
            <a:pPr algn="ctr"/>
            <a:endParaRPr lang="es-ES_tradnl" sz="2800" dirty="0"/>
          </a:p>
          <a:p>
            <a:pPr algn="ctr"/>
            <a:r>
              <a:rPr lang="es-ES" sz="2800" b="1" u="sng" dirty="0"/>
              <a:t>Ubicación Geográfica</a:t>
            </a:r>
          </a:p>
          <a:p>
            <a:pPr algn="just">
              <a:buNone/>
            </a:pPr>
            <a:endParaRPr lang="es-EC" sz="2800" b="1" u="sng" dirty="0"/>
          </a:p>
          <a:p>
            <a:pPr algn="just"/>
            <a:r>
              <a:rPr lang="es-ES_tradnl" b="1" dirty="0"/>
              <a:t>Altitud : 		                 2790</a:t>
            </a:r>
            <a:r>
              <a:rPr lang="es-ES_tradnl" dirty="0"/>
              <a:t> m.s.n.m.</a:t>
            </a:r>
            <a:endParaRPr lang="es-EC" dirty="0"/>
          </a:p>
          <a:p>
            <a:pPr algn="just"/>
            <a:r>
              <a:rPr lang="es-ES_tradnl" b="1" dirty="0"/>
              <a:t>Temperatura promedio anual:</a:t>
            </a:r>
            <a:r>
              <a:rPr lang="es-ES_tradnl" dirty="0"/>
              <a:t> 	</a:t>
            </a:r>
            <a:r>
              <a:rPr lang="es-ES_tradnl" dirty="0" smtClean="0"/>
              <a:t>   20º </a:t>
            </a:r>
            <a:r>
              <a:rPr lang="es-ES_tradnl" dirty="0"/>
              <a:t>C</a:t>
            </a:r>
            <a:endParaRPr lang="es-EC" dirty="0"/>
          </a:p>
          <a:p>
            <a:pPr algn="just"/>
            <a:r>
              <a:rPr lang="es-ES_tradnl" b="1" dirty="0"/>
              <a:t>Precipitación promedio anual:</a:t>
            </a:r>
            <a:r>
              <a:rPr lang="es-ES_tradnl" dirty="0"/>
              <a:t>         </a:t>
            </a:r>
            <a:r>
              <a:rPr lang="es-ES_tradnl" dirty="0" smtClean="0"/>
              <a:t>1320 </a:t>
            </a:r>
            <a:r>
              <a:rPr lang="es-ES_tradnl" dirty="0" err="1"/>
              <a:t>mm.</a:t>
            </a:r>
            <a:endParaRPr lang="es-EC" dirty="0"/>
          </a:p>
          <a:p>
            <a:pPr algn="just"/>
            <a:r>
              <a:rPr lang="es-ES_tradnl" b="1" dirty="0"/>
              <a:t>Humedad Relativa:</a:t>
            </a:r>
            <a:r>
              <a:rPr lang="es-ES_tradnl" dirty="0"/>
              <a:t> 		</a:t>
            </a:r>
            <a:r>
              <a:rPr lang="es-ES_tradnl" dirty="0" smtClean="0"/>
              <a:t>   80</a:t>
            </a:r>
            <a:r>
              <a:rPr lang="es-ES_tradnl" dirty="0"/>
              <a:t>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0410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 descr="data:image/jpeg;base64,/9j/4AAQSkZJRgABAQAAAQABAAD/2wCEAAkGBhAODRAMDQ8QDQ8NEA4QEA0PDxANDQ4QFBAVFRUQEhIXGyYeGBkjGxISIDAgIycpLCwsFR4xNTEqNSYrLCkBCQoKDgwOFA0PGTUkHiItNS01LTU1LjUvLCk1KTU1MCwpKTUqMjQuNSw1LS4tNDU1KiwrLjUtNS0sNSkpNiwpKf/AABEIAMAA8AMBIgACEQEDEQH/xAAbAAEAAgMBAQAAAAAAAAAAAAAAAgMBBQYEB//EAEIQAAIBAwEEBwMICAUFAAAAAAABAgMREgQFEyExIkFRUmGRoQZxsSMyQmJygbLhFDM0c4KzwdEVJMLD8CU1Y3SS/8QAGgEBAAMBAQEAAAAAAAAAAAAAAAEDBAUGAv/EACsRAQABAwIEAwkBAAAAAAAAAAABAgMRBAUSMnHxITE0FCJRgZGhssHwE//aAAwDAQACEQMRAD8A7sErCwEQSsLARBKwsBEErCwGAZsLAYBmxmwEQSsLARBKwsBEErCwEQSsLARBKwsBEErCwEQSsLARBKxmwEDJKwsBmwsTsLAQsLE7CwELCxOwsBCwsTsLAQsLE8RYCFhYssLAV2M2J4jECFhYnYWAhYWJ2FgIWFieIxAhYWJ4iwELCxZiMQK7CxZiLAQsLE7CwELCxOwxAziMSzEYgV4jEsxGIELDEsxGIFdhYsxGIFeIxLMRiBXiMSzEWArxGJZiMQIWMYlmIxAhiMSzEYgV4jEsxGIFeIxLMRiBXiMSzEYgV4ixZiMQIYjEniZxArxGJZiMQM4jEsxGIFeIxLMRiBXiMS3EYgV4jEsxGIFeIxLMRiBXiMSzEYgV4jEsxGIFeIxLcRiBViZxLMRiBXiMSzEYgV4jEsxGIFeIxLMRiBXiMSzEYgV4mcSzEYgV4jEsxGIGcRiWYmcQKsTNizEYgV4jEsxGIFeIxLMRiBXiMSzEYgV4jEsxGIFeJnEsxGIFeIxLMRiBXiMSzEYgV4jEsxGIFeIxLMRiBXiMS3EYgV4jEsxGIFeIxLMRiBXiMSzEYgZxM4k8RiBDEYk8TOIFeIxLMRiBXiMSzEWArxGJZYWArxM2J2GIEMRiTxM4gV4jEsxGIFeIxLMRiBXiMSywsBXiMSzEYgQxGJKTSV2RozzjkuTAYjEniZxArxGJZiLAV4jEssLAZxGJOwsBDEYllhYCuxmxOwsBDEWJ2FgIWFidhYCFhiTsLAQxGJOwsBDEWJ2FgIWM2JWM2AhYWJ2FgIWFidhYDntubSxUYLhnd/wJ2Xm039yNvobOlDFqSxjxTur24nPVtDvowlL50IRpNdalTvGXqm/vKKVCtRk91KSt1Lin/Dzf3Ejo9qazc07p2lJqMfi35Jl2jrqrTjUXXzXY+tHI7UlXrqEnOzgpJNRvGV2r5R59S5M33spTqLTPfJJupK2LbTjwV+P3gbbEWJ2FiBCwsaOhtactfSpZfJVaFWWHC2SqWi/JG/sBmwsTsLARsLErCwEbCxKwsBGwsSsLARsLErCwEbCxKwsBGwsSsZsBCwsTsLARsLErCwELCxOwsBGwsSsLAa3UaVRk5LlN3/itx87XOZ1mytZCU6tGu25Sct1KCqUb3dlG3Fc1zt7zrdrR/wAvUa4OEXNPsceP9Dm3tSUIQqPlU5eHGxI3Gm2ddJPlFJN25vrsenQ6+lUnUoUXl+j2jO3zU3fop9bVncu08m6EZR4twUl4tq6PnfsRtt6WlUdSDqSqOLl0sWpLLK91zu2B9Ep6mMpygn0oOzT9y4rzLZRurdpz2y9S6+ojXjFxU5TlJXvaOFuL99jpLEDi9NQf+IaSHJx09S/hjWV/gdlY5xf93peOn1P8xHS2AyAAAAAAAAAAAAAAAAAAAAAAAAAAAAA820v1FX91U/Azitpxtp6C+rH1O12i/kKv7up+FnHbaVoUV9hEjsdnL/L0v3VP8COR9s9n06VWlUpLdy1Ep7zHlNrDpWfBPpPijr9AvkaX7un+FHM+3nztL9qr/tgbr2boRjo6EkuNSlTnJ9blKKb+JtDwbA/YtN/69D+WhrNs06U921KUrJ2S4K/iyi9ft2KeO5OITETPhDTp/wDV6HjQ1X8xHTnI19SoaunrGm404VouH0nnK6d+XA3eyNvU9U5xpqUZU7ZRklyd7NNe4z2Nx02oq4bVeZ+b7qt1U+Mwve0l3X5ox/ike6/NGmc2Z38u03K24/xSPdfmjK2nHsfoabfy7TO/l2r0A3sdZB/SSJxrxfKSOf378PJEo1W/op+64HQ5IyaOF+vo/wAXHyJx1bX05Pw4fEDckJ1Yx5tL3s1EtZJ9bfvdymdS/O3ogNvPaNNdd/cmymW1o9UW/e0jV5rtDqLquBsXtOb5RXqyD11R9cV9yNfmzPS7H5Aex6up3/gQdefXUfmzzYS7H5Mzup91+QF7qPvvzZhy+u/NlO5n2MbmfYwL83335swtRNfSl5sp3M+6/Ixu5dj8mB6VrKnffoTW0Ki+lf3pHitLsfkMmB6dbtCcqU4u3Si1yafE0e3VxpL60fibCtK8Wu23xPBtz59L7cfiSh0+j2jBU4Rd1aEVy4cIo5323rxnLTYu9nVv4fMNhThLFdF2svHqND7TPp0PfU/0hLsthfsem/cUP5cTxbd00VKNW3Sl0b37OKPDsmo1p6OLa+Spcnb6CM6rWSqPdt5buzd+1/8APU429TRGkr4vPwx17ZXWOeHO7eVSNrVZK9uC5HS+xGzt3RlXcspVmlytZQb/AKt+hzO0q61EXKldxpPpN8LpOza8DqfY7Xwem3bdnCcufBO76n5nB2Th9oiKvPE/Xtlp1E+7ODcszun2eh6ajprvP3NNHnyb5J/E9swMOl4Ed2u0ujpZy6mi2Oy5PmB5LxX58TO8b5X+7gjYw2YkXR0KXV5gahRk+okqEu30NwtN4Iluf+cEBqFon4k46Hw+Jtd14eowfYvMDXR0Ph6IsWj7Wl5f2Pbu32Lz/Ibt9i8/yA8q067W/vaMqmu75ts9OD7F5hxfdXn+QHnx+qhbwXkX2fdX/wBfkOPc9QKcfqryRjdR64ryRdk+56/kYda3ODAq/R4diX3GFpI9q8n/AHLP0ld31Q/SF3fgBXLSrqa9f7lMtH7vNnq30e76Dew7ANbq9LjG/jH4mk21+tor68PidJtCcXBJd5HN7XXy1Ds3kFfq5kob+GjeKaurpcm11HN+1lNxnQvfjvebv3TsaUo4rpW4Lr8DjfazaNOvUpqhJ1VRdVTlG2Cbx4J9fJ8glttn0n+j0eC/U0er/wAcew81JfK1/fD+hu9ktS01GzTxpU4vwcYJNPyNRUVtRqftQ/0nnt/9PT1/UtGn5v74uZ2V+z1/s1PxG09mpWhL3y/GzV7K/Zq32ZfiN77IabOE/Bv1nL+xw9q9bT1n8ZWXOSXWw0FNfRv7+JdGmlySX3HI7V1O26eprrS0tNqKEnGVB1Fi6aaUcG1UWXSTk2+qT48EnZOvttQioUtHOaU8pTyUZy307OOM1aOG78fnt2slL3jG6wGq2FPXPe/p6066a3O4Ul0OPz8pPjy5WNqAAAAAAAAAAAAAAAAAAAGGiE9PGXOK+DLAB46mz+5JrwfSR5qmnrR5JSX1W/gbUAaKpVk+jJNW7TyzlFyioXyytJXyWNuLkr8GuB0lWkpK0ldHkey496XowNXtLVN6atGDtPc1VHotPLdu1vG9jlPZXZMa+lvKpu7OyWLfDFcfU7epslr5rv6ehrqOyFQyUI4qUnLHqTfO3gB5tkTwrune8FCSvxSbjOyfxJSfy1d96ULePBF0NLheyd23d3482/6mJ0U3d5J+45W66SvVWeC35xOfsttVxRVmXK7OeGmrKfRdnGz4PJy5WOg9kKmNKfNPLq+1Jolqtm06ts+r3pno09GNKOMOC9W+1nN23bL1q/8A7XYx2wsuXKZpx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4339" name="AutoShape 6" descr="data:image/jpeg;base64,/9j/4AAQSkZJRgABAQAAAQABAAD/2wCEAAkGBhAODRAMDQ8QDQ8NEA4QEA0PDxANDQ4QFBAVFRUQEhIXGyYeGBkjGxISIDAgIycpLCwsFR4xNTEqNSYrLCkBCQoKDgwOFA0PGTUkHiItNS01LTU1LjUvLCk1KTU1MCwpKTUqMjQuNSw1LS4tNDU1KiwrLjUtNS0sNSkpNiwpKf/AABEIAMAA8AMBIgACEQEDEQH/xAAbAAEAAgMBAQAAAAAAAAAAAAAAAgMBBQYEB//EAEIQAAIBAwEEBwMICAUFAAAAAAABAgMREgQFEyExIkFRUmGRoQZxsSMyQmJygbLhFDM0c4KzwdEVJMLD8CU1Y3SS/8QAGgEBAAMBAQEAAAAAAAAAAAAAAAEDBAUGAv/EACsRAQABAwIEAwkBAAAAAAAAAAABAgMRBAUSMnHxITE0FCJRgZGhssHwE//aAAwDAQACEQMRAD8A7sErCwEQSsLARBKwsBEErCwGAZsLAYBmxmwEQSsLARBKwsBEErCwEQSsLARBKwsBEErCwEQSsLARBKxmwEDJKwsBmwsTsLAQsLE7CwELCxOwsBCwsTsLAQsLE8RYCFhYssLAV2M2J4jECFhYnYWAhYWJ2FgIWFieIxAhYWJ4iwELCxZiMQK7CxZiLAQsLE7CwELCxOwxAziMSzEYgV4jEsxGIELDEsxGIFdhYsxGIFeIxLMRiBXiMSzEWArxGJZiMQIWMYlmIxAhiMSzEYgV4jEsxGIFeIxLMRiBXiMSzEYgV4ixZiMQIYjEniZxArxGJZiMQM4jEsxGIFeIxLMRiBXiMS3EYgV4jEsxGIFeIxLMRiBXiMSzEYgV4jEsxGIFeIxLcRiBViZxLMRiBXiMSzEYgV4jEsxGIFeIxLMRiBXiMSzEYgV4mcSzEYgV4jEsxGIGcRiWYmcQKsTNizEYgV4jEsxGIFeIxLMRiBXiMSzEYgV4jEsxGIFeJnEsxGIFeIxLMRiBXiMSzEYgV4jEsxGIFeIxLMRiBXiMS3EYgV4jEsxGIFeIxLMRiBXiMSzEYgZxM4k8RiBDEYk8TOIFeIxLMRiBXiMSzEWArxGJZYWArxM2J2GIEMRiTxM4gV4jEsxGIFeIxLMRiBXiMSywsBXiMSzEYgQxGJKTSV2RozzjkuTAYjEniZxArxGJZiLAV4jEssLAZxGJOwsBDEYllhYCuxmxOwsBDEWJ2FgIWFidhYCFhiTsLAQxGJOwsBDEWJ2FgIWM2JWM2AhYWJ2FgIWFidhYDntubSxUYLhnd/wJ2Xm039yNvobOlDFqSxjxTur24nPVtDvowlL50IRpNdalTvGXqm/vKKVCtRk91KSt1Lin/Dzf3Ejo9qazc07p2lJqMfi35Jl2jrqrTjUXXzXY+tHI7UlXrqEnOzgpJNRvGV2r5R59S5M33spTqLTPfJJupK2LbTjwV+P3gbbEWJ2FiBCwsaOhtactfSpZfJVaFWWHC2SqWi/JG/sBmwsTsLARsLErCwEbCxKwsBGwsSsLARsLErCwEbCxKwsBGwsSsZsBCwsTsLARsLErCwELCxOwsBGwsSsLAa3UaVRk5LlN3/itx87XOZ1mytZCU6tGu25Sct1KCqUb3dlG3Fc1zt7zrdrR/wAvUa4OEXNPsceP9Dm3tSUIQqPlU5eHGxI3Gm2ddJPlFJN25vrsenQ6+lUnUoUXl+j2jO3zU3fop9bVncu08m6EZR4twUl4tq6PnfsRtt6WlUdSDqSqOLl0sWpLLK91zu2B9Ep6mMpygn0oOzT9y4rzLZRurdpz2y9S6+ojXjFxU5TlJXvaOFuL99jpLEDi9NQf+IaSHJx09S/hjWV/gdlY5xf93peOn1P8xHS2AyAAAAAAAAAAAAAAAAAAAAAAAAAAAAA820v1FX91U/Azitpxtp6C+rH1O12i/kKv7up+FnHbaVoUV9hEjsdnL/L0v3VP8COR9s9n06VWlUpLdy1Ep7zHlNrDpWfBPpPijr9AvkaX7un+FHM+3nztL9qr/tgbr2boRjo6EkuNSlTnJ9blKKb+JtDwbA/YtN/69D+WhrNs06U921KUrJ2S4K/iyi9ft2KeO5OITETPhDTp/wDV6HjQ1X8xHTnI19SoaunrGm404VouH0nnK6d+XA3eyNvU9U5xpqUZU7ZRklyd7NNe4z2Nx02oq4bVeZ+b7qt1U+Mwve0l3X5ox/ike6/NGmc2Z38u03K24/xSPdfmjK2nHsfoabfy7TO/l2r0A3sdZB/SSJxrxfKSOf378PJEo1W/op+64HQ5IyaOF+vo/wAXHyJx1bX05Pw4fEDckJ1Yx5tL3s1EtZJ9bfvdymdS/O3ogNvPaNNdd/cmymW1o9UW/e0jV5rtDqLquBsXtOb5RXqyD11R9cV9yNfmzPS7H5Aex6up3/gQdefXUfmzzYS7H5Mzup91+QF7qPvvzZhy+u/NlO5n2MbmfYwL83335swtRNfSl5sp3M+6/Ixu5dj8mB6VrKnffoTW0Ki+lf3pHitLsfkMmB6dbtCcqU4u3Si1yafE0e3VxpL60fibCtK8Wu23xPBtz59L7cfiSh0+j2jBU4Rd1aEVy4cIo5323rxnLTYu9nVv4fMNhThLFdF2svHqND7TPp0PfU/0hLsthfsem/cUP5cTxbd00VKNW3Sl0b37OKPDsmo1p6OLa+Spcnb6CM6rWSqPdt5buzd+1/8APU429TRGkr4vPwx17ZXWOeHO7eVSNrVZK9uC5HS+xGzt3RlXcspVmlytZQb/AKt+hzO0q61EXKldxpPpN8LpOza8DqfY7Xwem3bdnCcufBO76n5nB2Th9oiKvPE/Xtlp1E+7ODcszun2eh6ajprvP3NNHnyb5J/E9swMOl4Ed2u0ujpZy6mi2Oy5PmB5LxX58TO8b5X+7gjYw2YkXR0KXV5gahRk+okqEu30NwtN4Iluf+cEBqFon4k46Hw+Jtd14eowfYvMDXR0Ph6IsWj7Wl5f2Pbu32Lz/Ibt9i8/yA8q067W/vaMqmu75ts9OD7F5hxfdXn+QHnx+qhbwXkX2fdX/wBfkOPc9QKcfqryRjdR64ryRdk+56/kYda3ODAq/R4diX3GFpI9q8n/AHLP0ld31Q/SF3fgBXLSrqa9f7lMtH7vNnq30e76Dew7ANbq9LjG/jH4mk21+tor68PidJtCcXBJd5HN7XXy1Ds3kFfq5kob+GjeKaurpcm11HN+1lNxnQvfjvebv3TsaUo4rpW4Lr8DjfazaNOvUpqhJ1VRdVTlG2Cbx4J9fJ8glttn0n+j0eC/U0er/wAcew81JfK1/fD+hu9ktS01GzTxpU4vwcYJNPyNRUVtRqftQ/0nnt/9PT1/UtGn5v74uZ2V+z1/s1PxG09mpWhL3y/GzV7K/Zq32ZfiN77IabOE/Bv1nL+xw9q9bT1n8ZWXOSXWw0FNfRv7+JdGmlySX3HI7V1O26eprrS0tNqKEnGVB1Fi6aaUcG1UWXSTk2+qT48EnZOvttQioUtHOaU8pTyUZy307OOM1aOG78fnt2slL3jG6wGq2FPXPe/p6066a3O4Ul0OPz8pPjy5WNqAAAAAAAAAAAAAAAAAAAGGiE9PGXOK+DLAB46mz+5JrwfSR5qmnrR5JSX1W/gbUAaKpVk+jJNW7TyzlFyioXyytJXyWNuLkr8GuB0lWkpK0ldHkey496XowNXtLVN6atGDtPc1VHotPLdu1vG9jlPZXZMa+lvKpu7OyWLfDFcfU7epslr5rv6ehrqOyFQyUI4qUnLHqTfO3gB5tkTwrune8FCSvxSbjOyfxJSfy1d96ULePBF0NLheyd23d3482/6mJ0U3d5J+45W66SvVWeC35xOfsttVxRVmXK7OeGmrKfRdnGz4PJy5WOg9kKmNKfNPLq+1Jolqtm06ts+r3pno09GNKOMOC9W+1nN23bL1q/8A7XYx2wsuXKZpx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grpSp>
        <p:nvGrpSpPr>
          <p:cNvPr id="3" name="7 Grupo"/>
          <p:cNvGrpSpPr>
            <a:grpSpLocks/>
          </p:cNvGrpSpPr>
          <p:nvPr/>
        </p:nvGrpSpPr>
        <p:grpSpPr bwMode="auto">
          <a:xfrm>
            <a:off x="965915" y="1066743"/>
            <a:ext cx="3296992" cy="1331618"/>
            <a:chOff x="324951" y="-595559"/>
            <a:chExt cx="2394728" cy="1521721"/>
          </a:xfrm>
        </p:grpSpPr>
        <p:sp>
          <p:nvSpPr>
            <p:cNvPr id="22" name="21 Rectángulo redondeado"/>
            <p:cNvSpPr/>
            <p:nvPr/>
          </p:nvSpPr>
          <p:spPr>
            <a:xfrm>
              <a:off x="324951" y="-595559"/>
              <a:ext cx="2394728" cy="14717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466461" y="-301204"/>
              <a:ext cx="1974571" cy="12273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ES" sz="3200" b="1" dirty="0">
                  <a:solidFill>
                    <a:srgbClr val="000000"/>
                  </a:solidFill>
                </a:rPr>
                <a:t>De </a:t>
              </a:r>
              <a:r>
                <a:rPr lang="es-ES" sz="3200" b="1" dirty="0" smtClean="0">
                  <a:solidFill>
                    <a:srgbClr val="000000"/>
                  </a:solidFill>
                </a:rPr>
                <a:t>Laboratorio</a:t>
              </a:r>
              <a:endParaRPr lang="es-ES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10 Grupo"/>
          <p:cNvGrpSpPr>
            <a:grpSpLocks/>
          </p:cNvGrpSpPr>
          <p:nvPr/>
        </p:nvGrpSpPr>
        <p:grpSpPr bwMode="auto">
          <a:xfrm>
            <a:off x="7225046" y="1071793"/>
            <a:ext cx="3850784" cy="1326568"/>
            <a:chOff x="1179" y="765622"/>
            <a:chExt cx="2515761" cy="2119164"/>
          </a:xfrm>
        </p:grpSpPr>
        <p:sp>
          <p:nvSpPr>
            <p:cNvPr id="18" name="17 Rectángulo redondeado"/>
            <p:cNvSpPr/>
            <p:nvPr/>
          </p:nvSpPr>
          <p:spPr>
            <a:xfrm>
              <a:off x="1179" y="765622"/>
              <a:ext cx="2515761" cy="191042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94885" y="1373093"/>
              <a:ext cx="2197136" cy="151169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ES" sz="3200" b="1" dirty="0">
                  <a:solidFill>
                    <a:srgbClr val="000000"/>
                  </a:solidFill>
                </a:rPr>
                <a:t>De oficina</a:t>
              </a:r>
            </a:p>
          </p:txBody>
        </p:sp>
      </p:grp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2438400" y="-14288"/>
            <a:ext cx="8229600" cy="635001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MATERIALES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08338" y="3000777"/>
            <a:ext cx="3438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Cocina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Balanza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Sartén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Moldes</a:t>
            </a:r>
            <a:endParaRPr lang="es-EC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Cortador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Cucharas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Ollas</a:t>
            </a:r>
            <a:endParaRPr lang="es-EC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Juego </a:t>
            </a:r>
            <a:r>
              <a:rPr lang="es-EC" dirty="0"/>
              <a:t>de </a:t>
            </a:r>
            <a:r>
              <a:rPr lang="es-EC" dirty="0" smtClean="0"/>
              <a:t>tamices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Fundas</a:t>
            </a:r>
            <a:r>
              <a:rPr lang="es-EC" dirty="0"/>
              <a:t>, empaques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480489" y="2985750"/>
            <a:ext cx="343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Bolígrafos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Libreta </a:t>
            </a:r>
            <a:r>
              <a:rPr lang="es-EC" dirty="0"/>
              <a:t>de </a:t>
            </a:r>
            <a:r>
              <a:rPr lang="es-EC" dirty="0" smtClean="0"/>
              <a:t>campo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Hojas </a:t>
            </a:r>
            <a:r>
              <a:rPr lang="es-EC" dirty="0"/>
              <a:t>de papel </a:t>
            </a:r>
            <a:r>
              <a:rPr lang="es-EC" dirty="0" smtClean="0"/>
              <a:t>bond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Computadora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Calculadora</a:t>
            </a:r>
            <a:endParaRPr lang="es-EC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Impresora </a:t>
            </a:r>
          </a:p>
        </p:txBody>
      </p:sp>
    </p:spTree>
    <p:extLst>
      <p:ext uri="{BB962C8B-B14F-4D97-AF65-F5344CB8AC3E}">
        <p14:creationId xmlns:p14="http://schemas.microsoft.com/office/powerpoint/2010/main" val="48557915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72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MÉTODOS</a:t>
            </a:r>
            <a:r>
              <a:rPr lang="es-ES" dirty="0"/>
              <a:t/>
            </a:r>
            <a:br>
              <a:rPr lang="es-ES" dirty="0"/>
            </a:b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5969000"/>
            <a:ext cx="2217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2069701"/>
              </p:ext>
            </p:extLst>
          </p:nvPr>
        </p:nvGraphicFramePr>
        <p:xfrm>
          <a:off x="327459" y="482959"/>
          <a:ext cx="10774987" cy="290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718" y="3343275"/>
            <a:ext cx="5597522" cy="26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36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MÉTODOS</a:t>
            </a:r>
          </a:p>
        </p:txBody>
      </p:sp>
      <p:pic>
        <p:nvPicPr>
          <p:cNvPr id="27" name="Imagen 26" descr="C:\Users\Usuario\Desktop\Respaldos Maria Fernanda\Documents\fotos camara\20160105_2051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7379" y="1113985"/>
            <a:ext cx="1909842" cy="17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C:\Users\Usuario\Desktop\Respaldos Maria Fernanda\Documents\fotos camara\20160105_2054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06" y="1038075"/>
            <a:ext cx="2032584" cy="190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C:\Users\Usuario\Desktop\Respaldos Maria Fernanda\Documents\fotos camara\20160105_2105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67" y="1054775"/>
            <a:ext cx="1980025" cy="190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C:\Users\Usuario\Desktop\Respaldos Maria Fernanda\Documents\fotos camara\20160110_1924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39868" y="965677"/>
            <a:ext cx="1909844" cy="205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C:\Users\Usuario\Desktop\Respaldos Maria Fernanda\Documents\fotos camara\20160112_2114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835018"/>
            <a:ext cx="1758025" cy="174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C:\Users\Usuario\Desktop\Respaldos Maria Fernanda\Documents\fotos camara\20160110_20171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98" y="3835018"/>
            <a:ext cx="2032584" cy="174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 descr="C:\Users\Usuario\Desktop\Respaldos Maria Fernanda\Documents\fotos camara\20160131_23563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6" y="3835018"/>
            <a:ext cx="1980025" cy="174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 descr="C:\Users\Usuario\Desktop\Respaldos Maria Fernanda\Documents\fotos camara\20160201_08540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20849" y="3681639"/>
            <a:ext cx="1747882" cy="20546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917318" y="2964617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Times New Roman" panose="02020603050405020304" pitchFamily="18" charset="0"/>
                <a:ea typeface="Calibri" panose="020F0502020204030204" pitchFamily="34" charset="0"/>
              </a:rPr>
              <a:t>Lavado Quinua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4060216" y="296461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Secado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6657248" y="2943350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Tostado</a:t>
            </a:r>
            <a:endParaRPr lang="es-EC" b="1" dirty="0"/>
          </a:p>
        </p:txBody>
      </p:sp>
      <p:sp>
        <p:nvSpPr>
          <p:cNvPr id="6" name="Rectángulo 5"/>
          <p:cNvSpPr/>
          <p:nvPr/>
        </p:nvSpPr>
        <p:spPr>
          <a:xfrm>
            <a:off x="8562346" y="2943350"/>
            <a:ext cx="304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Mezcla de azúcar más grasas</a:t>
            </a:r>
            <a:endParaRPr lang="es-EC" b="1" dirty="0"/>
          </a:p>
        </p:txBody>
      </p:sp>
      <p:sp>
        <p:nvSpPr>
          <p:cNvPr id="7" name="Rectángulo 6"/>
          <p:cNvSpPr/>
          <p:nvPr/>
        </p:nvSpPr>
        <p:spPr>
          <a:xfrm>
            <a:off x="618866" y="5684308"/>
            <a:ext cx="287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Mezcla ingredientes solidos</a:t>
            </a:r>
            <a:endParaRPr lang="es-EC" b="1" dirty="0"/>
          </a:p>
        </p:txBody>
      </p:sp>
      <p:sp>
        <p:nvSpPr>
          <p:cNvPr id="8" name="Rectángulo 7"/>
          <p:cNvSpPr/>
          <p:nvPr/>
        </p:nvSpPr>
        <p:spPr>
          <a:xfrm>
            <a:off x="3620992" y="5684308"/>
            <a:ext cx="1854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Prensado moldes</a:t>
            </a:r>
            <a:endParaRPr lang="es-EC" b="1" dirty="0"/>
          </a:p>
        </p:txBody>
      </p:sp>
      <p:sp>
        <p:nvSpPr>
          <p:cNvPr id="9" name="Rectángulo 8"/>
          <p:cNvSpPr/>
          <p:nvPr/>
        </p:nvSpPr>
        <p:spPr>
          <a:xfrm>
            <a:off x="6031115" y="5684308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Barras terminadas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784683" y="5653983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Empacado papel aluminio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2220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462213" y="1"/>
            <a:ext cx="8229600" cy="620713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Variables medidas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4525" y="6021388"/>
            <a:ext cx="22177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39799"/>
              </p:ext>
            </p:extLst>
          </p:nvPr>
        </p:nvGraphicFramePr>
        <p:xfrm>
          <a:off x="0" y="738453"/>
          <a:ext cx="584124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41392"/>
              </p:ext>
            </p:extLst>
          </p:nvPr>
        </p:nvGraphicFramePr>
        <p:xfrm>
          <a:off x="6966046" y="1117523"/>
          <a:ext cx="3829333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452"/>
                <a:gridCol w="2443881"/>
              </a:tblGrid>
              <a:tr h="209550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Rango        numérico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Aceptabilidad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me gusta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 gusta poco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5-6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me gusta ni me disgusta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7-8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 gusta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 9-10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 gusta mucho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9" name="Imagen 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0" t="24054" r="35324" b="10270"/>
          <a:stretch/>
        </p:blipFill>
        <p:spPr bwMode="auto">
          <a:xfrm rot="16200000">
            <a:off x="7761533" y="2436961"/>
            <a:ext cx="2222484" cy="4782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395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2567</Words>
  <Application>Microsoft Office PowerPoint</Application>
  <PresentationFormat>Panorámica</PresentationFormat>
  <Paragraphs>1076</Paragraphs>
  <Slides>34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0" baseType="lpstr">
      <vt:lpstr>Arial</vt:lpstr>
      <vt:lpstr>Calibri</vt:lpstr>
      <vt:lpstr>Calibri Light</vt:lpstr>
      <vt:lpstr>Kokila</vt:lpstr>
      <vt:lpstr>Segoe Print</vt:lpstr>
      <vt:lpstr>Times New Roman</vt:lpstr>
      <vt:lpstr>Wingdings</vt:lpstr>
      <vt:lpstr>Tema de Office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CorelDRAW</vt:lpstr>
      <vt:lpstr>Presentación de PowerPoint</vt:lpstr>
      <vt:lpstr>Presentación de PowerPoint</vt:lpstr>
      <vt:lpstr>OBJETIVO GENERAL</vt:lpstr>
      <vt:lpstr>OBJETIVOS ESPECÍFICOS</vt:lpstr>
      <vt:lpstr>Ubicación del lugar de investigación</vt:lpstr>
      <vt:lpstr>MATERIALES</vt:lpstr>
      <vt:lpstr>MÉTODOS </vt:lpstr>
      <vt:lpstr>MÉTODOS</vt:lpstr>
      <vt:lpstr>Variables medidas</vt:lpstr>
      <vt:lpstr>Variables medidas</vt:lpstr>
      <vt:lpstr>IV. RESULTADOS</vt:lpstr>
      <vt:lpstr>Análisis sensorial de catadores de siete barras energéticas </vt:lpstr>
      <vt:lpstr>Análisis proximal de barras energéticas de quinua y avena</vt:lpstr>
      <vt:lpstr>Análisis Económico </vt:lpstr>
      <vt:lpstr>Determinación del potencial comercial y aceptabilidad del mercado de las barras energéticas </vt:lpstr>
      <vt:lpstr>RESULTADOS ESTUDIO DEL MERCADO</vt:lpstr>
      <vt:lpstr>RESULTADOS ESTUDIO DEL MERCADO</vt:lpstr>
      <vt:lpstr>Demanda y producción </vt:lpstr>
      <vt:lpstr>Inversión inicial del proyecto </vt:lpstr>
      <vt:lpstr>Análisis de costos </vt:lpstr>
      <vt:lpstr>Análisis de costos </vt:lpstr>
      <vt:lpstr>Análisis de costos</vt:lpstr>
      <vt:lpstr>Análisis de costos</vt:lpstr>
      <vt:lpstr>Análisis de costos</vt:lpstr>
      <vt:lpstr>Análisis de gastos</vt:lpstr>
      <vt:lpstr>Resumen de Costos y Gastos</vt:lpstr>
      <vt:lpstr>Análisis de ingresos </vt:lpstr>
      <vt:lpstr>FLUJO DE CAJA</vt:lpstr>
      <vt:lpstr>Cálculo del valor actual neto y tasa interna retorno </vt:lpstr>
      <vt:lpstr>V. CONCLUSIONES</vt:lpstr>
      <vt:lpstr>CONCLUSIONES</vt:lpstr>
      <vt:lpstr>VI. RECOMENDACIONES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64</cp:revision>
  <dcterms:created xsi:type="dcterms:W3CDTF">2017-01-10T02:24:26Z</dcterms:created>
  <dcterms:modified xsi:type="dcterms:W3CDTF">2017-01-17T16:24:23Z</dcterms:modified>
</cp:coreProperties>
</file>