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1" r:id="rId1"/>
  </p:sldMasterIdLst>
  <p:sldIdLst>
    <p:sldId id="363" r:id="rId2"/>
    <p:sldId id="260" r:id="rId3"/>
    <p:sldId id="262" r:id="rId4"/>
    <p:sldId id="334" r:id="rId5"/>
    <p:sldId id="263" r:id="rId6"/>
    <p:sldId id="265" r:id="rId7"/>
    <p:sldId id="267" r:id="rId8"/>
    <p:sldId id="336" r:id="rId9"/>
    <p:sldId id="270" r:id="rId10"/>
    <p:sldId id="275" r:id="rId11"/>
    <p:sldId id="276" r:id="rId12"/>
    <p:sldId id="277" r:id="rId13"/>
    <p:sldId id="337" r:id="rId14"/>
    <p:sldId id="278" r:id="rId15"/>
    <p:sldId id="279" r:id="rId16"/>
    <p:sldId id="357" r:id="rId17"/>
    <p:sldId id="358" r:id="rId18"/>
    <p:sldId id="359" r:id="rId19"/>
    <p:sldId id="360" r:id="rId20"/>
    <p:sldId id="361" r:id="rId21"/>
    <p:sldId id="283" r:id="rId22"/>
    <p:sldId id="338" r:id="rId23"/>
    <p:sldId id="284" r:id="rId24"/>
    <p:sldId id="285" r:id="rId25"/>
    <p:sldId id="340" r:id="rId26"/>
    <p:sldId id="341" r:id="rId27"/>
    <p:sldId id="342" r:id="rId28"/>
    <p:sldId id="291" r:id="rId29"/>
    <p:sldId id="293" r:id="rId30"/>
    <p:sldId id="294" r:id="rId31"/>
    <p:sldId id="295" r:id="rId32"/>
    <p:sldId id="362" r:id="rId33"/>
    <p:sldId id="344" r:id="rId34"/>
    <p:sldId id="345" r:id="rId35"/>
    <p:sldId id="346" r:id="rId36"/>
    <p:sldId id="347" r:id="rId37"/>
    <p:sldId id="330" r:id="rId38"/>
    <p:sldId id="349" r:id="rId39"/>
    <p:sldId id="350" r:id="rId40"/>
    <p:sldId id="351" r:id="rId41"/>
    <p:sldId id="348" r:id="rId42"/>
    <p:sldId id="331" r:id="rId43"/>
    <p:sldId id="332" r:id="rId44"/>
    <p:sldId id="333" r:id="rId45"/>
    <p:sldId id="352" r:id="rId46"/>
    <p:sldId id="353" r:id="rId47"/>
    <p:sldId id="354" r:id="rId48"/>
    <p:sldId id="355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56" r:id="rId59"/>
    <p:sldId id="326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37C5A-BB8A-444D-8CF9-808713A3D57F}" type="doc">
      <dgm:prSet loTypeId="urn:microsoft.com/office/officeart/2009/layout/CircleArrowProcess" loCatId="process" qsTypeId="urn:microsoft.com/office/officeart/2005/8/quickstyle/3d2" qsCatId="3D" csTypeId="urn:microsoft.com/office/officeart/2005/8/colors/accent2_1" csCatId="accent2" phldr="1"/>
      <dgm:spPr/>
    </dgm:pt>
    <dgm:pt modelId="{3680304C-247D-4F4A-8A5B-AAE0EDFC4449}">
      <dgm:prSet phldrT="[Texto]" custT="1"/>
      <dgm:spPr/>
      <dgm:t>
        <a:bodyPr/>
        <a:lstStyle/>
        <a:p>
          <a:r>
            <a:rPr lang="es-ES" sz="1800" b="1" dirty="0" smtClean="0"/>
            <a:t>ORIGEN</a:t>
          </a:r>
          <a:r>
            <a:rPr lang="es-ES" sz="1800" dirty="0" smtClean="0"/>
            <a:t>: América.</a:t>
          </a:r>
          <a:endParaRPr lang="es-ES" sz="1800" dirty="0"/>
        </a:p>
      </dgm:t>
    </dgm:pt>
    <dgm:pt modelId="{04B8567C-A1BF-4E02-A326-515B9D548A34}" type="parTrans" cxnId="{344C4F74-1235-4999-A8D7-7E579567ED84}">
      <dgm:prSet/>
      <dgm:spPr/>
      <dgm:t>
        <a:bodyPr/>
        <a:lstStyle/>
        <a:p>
          <a:endParaRPr lang="es-ES" sz="2800"/>
        </a:p>
      </dgm:t>
    </dgm:pt>
    <dgm:pt modelId="{47C54CAC-D75F-43E3-81AE-C6921C36BAFC}" type="sibTrans" cxnId="{344C4F74-1235-4999-A8D7-7E579567ED84}">
      <dgm:prSet/>
      <dgm:spPr/>
      <dgm:t>
        <a:bodyPr/>
        <a:lstStyle/>
        <a:p>
          <a:endParaRPr lang="es-ES" sz="2800"/>
        </a:p>
      </dgm:t>
    </dgm:pt>
    <dgm:pt modelId="{A1603866-6823-42E0-84A2-EA2D0D81013A}">
      <dgm:prSet phldrT="[Texto]" custT="1"/>
      <dgm:spPr/>
      <dgm:t>
        <a:bodyPr/>
        <a:lstStyle/>
        <a:p>
          <a:pPr algn="just"/>
          <a:r>
            <a:rPr lang="es-ES" sz="1800" b="1" dirty="0" smtClean="0"/>
            <a:t>EVOLUCIÓN:</a:t>
          </a:r>
        </a:p>
        <a:p>
          <a:pPr algn="just"/>
          <a:r>
            <a:rPr lang="es-EC" sz="1800" dirty="0" smtClean="0"/>
            <a:t>George </a:t>
          </a:r>
          <a:r>
            <a:rPr lang="es-EC" sz="1800" dirty="0" err="1" smtClean="0"/>
            <a:t>Beadle</a:t>
          </a:r>
          <a:r>
            <a:rPr lang="es-EC" sz="1800" dirty="0" smtClean="0"/>
            <a:t> 1939 </a:t>
          </a:r>
        </a:p>
        <a:p>
          <a:pPr algn="just"/>
          <a:r>
            <a:rPr lang="es-EC" sz="1800" dirty="0" err="1" smtClean="0"/>
            <a:t>Jhon</a:t>
          </a:r>
          <a:r>
            <a:rPr lang="es-EC" sz="1800" dirty="0" smtClean="0"/>
            <a:t> </a:t>
          </a:r>
          <a:r>
            <a:rPr lang="es-EC" sz="1800" dirty="0" err="1" smtClean="0"/>
            <a:t>Doebley</a:t>
          </a:r>
          <a:r>
            <a:rPr lang="es-EC" sz="1800" dirty="0" smtClean="0"/>
            <a:t>  1992</a:t>
          </a:r>
          <a:endParaRPr lang="es-ES" sz="1800" dirty="0"/>
        </a:p>
      </dgm:t>
    </dgm:pt>
    <dgm:pt modelId="{EF0E526D-FC54-4EBE-8E17-75DB4B5466F5}" type="parTrans" cxnId="{74875242-E3CD-4AB9-8F6B-78DC57997BB3}">
      <dgm:prSet/>
      <dgm:spPr/>
      <dgm:t>
        <a:bodyPr/>
        <a:lstStyle/>
        <a:p>
          <a:endParaRPr lang="es-ES" sz="2800"/>
        </a:p>
      </dgm:t>
    </dgm:pt>
    <dgm:pt modelId="{D69F77DF-D60D-41C1-9F99-B09B4FD6FE16}" type="sibTrans" cxnId="{74875242-E3CD-4AB9-8F6B-78DC57997BB3}">
      <dgm:prSet/>
      <dgm:spPr/>
      <dgm:t>
        <a:bodyPr/>
        <a:lstStyle/>
        <a:p>
          <a:endParaRPr lang="es-ES" sz="2800"/>
        </a:p>
      </dgm:t>
    </dgm:pt>
    <dgm:pt modelId="{FBCE52F8-7B13-4F5C-8345-1462C928B2B8}" type="pres">
      <dgm:prSet presAssocID="{FB437C5A-BB8A-444D-8CF9-808713A3D57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A005A4F-A65D-487C-9687-50D644357EB7}" type="pres">
      <dgm:prSet presAssocID="{3680304C-247D-4F4A-8A5B-AAE0EDFC4449}" presName="Accent1" presStyleCnt="0"/>
      <dgm:spPr/>
    </dgm:pt>
    <dgm:pt modelId="{EDFEF5F9-0734-4AEF-88DC-61C97CA4496E}" type="pres">
      <dgm:prSet presAssocID="{3680304C-247D-4F4A-8A5B-AAE0EDFC4449}" presName="Accent" presStyleLbl="node1" presStyleIdx="0" presStyleCnt="2"/>
      <dgm:spPr/>
    </dgm:pt>
    <dgm:pt modelId="{7856D1D5-8B8F-4EEF-A69F-C263EB73B672}" type="pres">
      <dgm:prSet presAssocID="{3680304C-247D-4F4A-8A5B-AAE0EDFC4449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5B47A1-E1CB-4697-A7D1-EE77548EE782}" type="pres">
      <dgm:prSet presAssocID="{A1603866-6823-42E0-84A2-EA2D0D81013A}" presName="Accent2" presStyleCnt="0"/>
      <dgm:spPr/>
    </dgm:pt>
    <dgm:pt modelId="{A083528E-4E7F-4FF6-BDD4-975684609149}" type="pres">
      <dgm:prSet presAssocID="{A1603866-6823-42E0-84A2-EA2D0D81013A}" presName="Accent" presStyleLbl="node1" presStyleIdx="1" presStyleCnt="2"/>
      <dgm:spPr/>
    </dgm:pt>
    <dgm:pt modelId="{5EBA168B-F2F5-4B20-83E4-7B1C55E69BB6}" type="pres">
      <dgm:prSet presAssocID="{A1603866-6823-42E0-84A2-EA2D0D81013A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AEE263-4C37-421E-A5CE-A47006D8929A}" type="presOf" srcId="{3680304C-247D-4F4A-8A5B-AAE0EDFC4449}" destId="{7856D1D5-8B8F-4EEF-A69F-C263EB73B672}" srcOrd="0" destOrd="0" presId="urn:microsoft.com/office/officeart/2009/layout/CircleArrowProcess"/>
    <dgm:cxn modelId="{74875242-E3CD-4AB9-8F6B-78DC57997BB3}" srcId="{FB437C5A-BB8A-444D-8CF9-808713A3D57F}" destId="{A1603866-6823-42E0-84A2-EA2D0D81013A}" srcOrd="1" destOrd="0" parTransId="{EF0E526D-FC54-4EBE-8E17-75DB4B5466F5}" sibTransId="{D69F77DF-D60D-41C1-9F99-B09B4FD6FE16}"/>
    <dgm:cxn modelId="{0F133D62-BCF1-4954-AB05-607EF5107BF6}" type="presOf" srcId="{A1603866-6823-42E0-84A2-EA2D0D81013A}" destId="{5EBA168B-F2F5-4B20-83E4-7B1C55E69BB6}" srcOrd="0" destOrd="0" presId="urn:microsoft.com/office/officeart/2009/layout/CircleArrowProcess"/>
    <dgm:cxn modelId="{63F999DE-3863-4E40-8528-17A34C306786}" type="presOf" srcId="{FB437C5A-BB8A-444D-8CF9-808713A3D57F}" destId="{FBCE52F8-7B13-4F5C-8345-1462C928B2B8}" srcOrd="0" destOrd="0" presId="urn:microsoft.com/office/officeart/2009/layout/CircleArrowProcess"/>
    <dgm:cxn modelId="{344C4F74-1235-4999-A8D7-7E579567ED84}" srcId="{FB437C5A-BB8A-444D-8CF9-808713A3D57F}" destId="{3680304C-247D-4F4A-8A5B-AAE0EDFC4449}" srcOrd="0" destOrd="0" parTransId="{04B8567C-A1BF-4E02-A326-515B9D548A34}" sibTransId="{47C54CAC-D75F-43E3-81AE-C6921C36BAFC}"/>
    <dgm:cxn modelId="{66609FF1-F595-4C71-ABD7-75D1BAFC2020}" type="presParOf" srcId="{FBCE52F8-7B13-4F5C-8345-1462C928B2B8}" destId="{6A005A4F-A65D-487C-9687-50D644357EB7}" srcOrd="0" destOrd="0" presId="urn:microsoft.com/office/officeart/2009/layout/CircleArrowProcess"/>
    <dgm:cxn modelId="{E109A099-7520-411B-B819-42F25FB90165}" type="presParOf" srcId="{6A005A4F-A65D-487C-9687-50D644357EB7}" destId="{EDFEF5F9-0734-4AEF-88DC-61C97CA4496E}" srcOrd="0" destOrd="0" presId="urn:microsoft.com/office/officeart/2009/layout/CircleArrowProcess"/>
    <dgm:cxn modelId="{30E32A68-9B63-4F1A-8CAC-DB842F085860}" type="presParOf" srcId="{FBCE52F8-7B13-4F5C-8345-1462C928B2B8}" destId="{7856D1D5-8B8F-4EEF-A69F-C263EB73B672}" srcOrd="1" destOrd="0" presId="urn:microsoft.com/office/officeart/2009/layout/CircleArrowProcess"/>
    <dgm:cxn modelId="{47665FD0-3E43-4FCE-88C4-D513DA269C7C}" type="presParOf" srcId="{FBCE52F8-7B13-4F5C-8345-1462C928B2B8}" destId="{8D5B47A1-E1CB-4697-A7D1-EE77548EE782}" srcOrd="2" destOrd="0" presId="urn:microsoft.com/office/officeart/2009/layout/CircleArrowProcess"/>
    <dgm:cxn modelId="{D4AF1147-A71F-407F-922B-8860EF99CBAD}" type="presParOf" srcId="{8D5B47A1-E1CB-4697-A7D1-EE77548EE782}" destId="{A083528E-4E7F-4FF6-BDD4-975684609149}" srcOrd="0" destOrd="0" presId="urn:microsoft.com/office/officeart/2009/layout/CircleArrowProcess"/>
    <dgm:cxn modelId="{8AB7D77D-671F-4A6A-A431-198BA848A6B6}" type="presParOf" srcId="{FBCE52F8-7B13-4F5C-8345-1462C928B2B8}" destId="{5EBA168B-F2F5-4B20-83E4-7B1C55E69BB6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580A4-033D-4EAE-A7BD-B82434E50072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6AF602EA-BC50-40AC-9E7B-EAD7EEB55A2E}">
      <dgm:prSet custT="1"/>
      <dgm:spPr>
        <a:solidFill>
          <a:srgbClr val="FFFFCC"/>
        </a:solidFill>
      </dgm:spPr>
      <dgm:t>
        <a:bodyPr anchor="ctr"/>
        <a:lstStyle/>
        <a:p>
          <a:pPr algn="ctr"/>
          <a:r>
            <a:rPr lang="es-ES_tradnl" sz="1600" dirty="0" smtClean="0">
              <a:latin typeface="+mn-lt"/>
              <a:cs typeface="Times New Roman" pitchFamily="18" charset="0"/>
            </a:rPr>
            <a:t>La producción nacional de maíz suave seco 28136 toneladas métricas y 27389 toneladas métricas de maíz suave  en choclo</a:t>
          </a:r>
          <a:r>
            <a:rPr lang="es-EC" sz="1600" dirty="0" smtClean="0">
              <a:latin typeface="+mn-lt"/>
              <a:cs typeface="Times New Roman" pitchFamily="18" charset="0"/>
            </a:rPr>
            <a:t> (INEC, 2012). </a:t>
          </a:r>
        </a:p>
      </dgm:t>
    </dgm:pt>
    <dgm:pt modelId="{06AF76C6-B4C2-4722-91E3-F267C32C140A}" type="parTrans" cxnId="{3DD62BEB-7756-44B2-A417-6839609AEB72}">
      <dgm:prSet/>
      <dgm:spPr/>
      <dgm:t>
        <a:bodyPr/>
        <a:lstStyle/>
        <a:p>
          <a:pPr algn="ctr"/>
          <a:endParaRPr lang="es-EC" sz="2000">
            <a:latin typeface="+mn-lt"/>
            <a:cs typeface="Times New Roman" pitchFamily="18" charset="0"/>
          </a:endParaRPr>
        </a:p>
      </dgm:t>
    </dgm:pt>
    <dgm:pt modelId="{F6B7144B-FE56-4E31-B38C-8BD500A9E010}" type="sibTrans" cxnId="{3DD62BEB-7756-44B2-A417-6839609AEB72}">
      <dgm:prSet/>
      <dgm:spPr/>
      <dgm:t>
        <a:bodyPr/>
        <a:lstStyle/>
        <a:p>
          <a:pPr algn="ctr"/>
          <a:endParaRPr lang="es-EC" sz="2000">
            <a:latin typeface="+mn-lt"/>
            <a:cs typeface="Times New Roman" pitchFamily="18" charset="0"/>
          </a:endParaRPr>
        </a:p>
      </dgm:t>
    </dgm:pt>
    <dgm:pt modelId="{F0BC701E-6118-4083-B824-019F0DDE34AE}">
      <dgm:prSet custT="1"/>
      <dgm:spPr/>
      <dgm:t>
        <a:bodyPr anchor="ctr"/>
        <a:lstStyle/>
        <a:p>
          <a:pPr algn="ctr"/>
          <a:r>
            <a:rPr lang="es-EC" sz="1600" dirty="0" smtClean="0">
              <a:latin typeface="+mn-lt"/>
              <a:cs typeface="Times New Roman" pitchFamily="18" charset="0"/>
            </a:rPr>
            <a:t>El consumo per cápita de maíz es alrededor de 14,50 kg/año (FAO, 2007). </a:t>
          </a:r>
        </a:p>
      </dgm:t>
    </dgm:pt>
    <dgm:pt modelId="{9BB86B52-C50D-47A0-8D8E-9058B159008B}" type="parTrans" cxnId="{8B81235D-0D02-4C96-83D4-EC9F2100EDA0}">
      <dgm:prSet/>
      <dgm:spPr/>
      <dgm:t>
        <a:bodyPr/>
        <a:lstStyle/>
        <a:p>
          <a:pPr algn="ctr"/>
          <a:endParaRPr lang="es-EC" sz="2000">
            <a:latin typeface="+mn-lt"/>
            <a:cs typeface="Times New Roman" pitchFamily="18" charset="0"/>
          </a:endParaRPr>
        </a:p>
      </dgm:t>
    </dgm:pt>
    <dgm:pt modelId="{D442CF55-8F5C-479B-BF66-BE7CFE4CFC41}" type="sibTrans" cxnId="{8B81235D-0D02-4C96-83D4-EC9F2100EDA0}">
      <dgm:prSet/>
      <dgm:spPr/>
      <dgm:t>
        <a:bodyPr/>
        <a:lstStyle/>
        <a:p>
          <a:pPr algn="ctr"/>
          <a:endParaRPr lang="es-EC" sz="2000">
            <a:latin typeface="+mn-lt"/>
            <a:cs typeface="Times New Roman" pitchFamily="18" charset="0"/>
          </a:endParaRPr>
        </a:p>
      </dgm:t>
    </dgm:pt>
    <dgm:pt modelId="{4F1F3089-D441-4725-B988-7B997F7F1793}">
      <dgm:prSet custT="1"/>
      <dgm:spPr>
        <a:solidFill>
          <a:srgbClr val="FFCCCC"/>
        </a:solidFill>
      </dgm:spPr>
      <dgm:t>
        <a:bodyPr anchor="ctr"/>
        <a:lstStyle/>
        <a:p>
          <a:pPr algn="ctr"/>
          <a:r>
            <a:rPr lang="es-ES_tradnl" sz="1600" dirty="0" smtClean="0">
              <a:latin typeface="+mn-lt"/>
              <a:cs typeface="Times New Roman" pitchFamily="18" charset="0"/>
            </a:rPr>
            <a:t>Bolívar, Cotopaxi, Tungurahua, Chimborazo y Pichincha, en esta última hay un rendimiento de 2,24 toneladas/Ha de maíz suave en choclo y un rendimiento de 0.55 toneladas/Ha de maíz suave seco (MAGAP, 2014).</a:t>
          </a:r>
          <a:endParaRPr lang="es-EC" sz="1600" dirty="0">
            <a:latin typeface="+mn-lt"/>
            <a:cs typeface="Times New Roman" pitchFamily="18" charset="0"/>
          </a:endParaRPr>
        </a:p>
      </dgm:t>
    </dgm:pt>
    <dgm:pt modelId="{3957C8FD-54D4-4771-A881-8CB9DFC1C707}" type="parTrans" cxnId="{E1FD812A-2DD8-45A3-943A-3F74BAF4B9F9}">
      <dgm:prSet/>
      <dgm:spPr/>
      <dgm:t>
        <a:bodyPr/>
        <a:lstStyle/>
        <a:p>
          <a:pPr algn="ctr"/>
          <a:endParaRPr lang="es-EC" sz="2000">
            <a:latin typeface="+mn-lt"/>
            <a:cs typeface="Times New Roman" pitchFamily="18" charset="0"/>
          </a:endParaRPr>
        </a:p>
      </dgm:t>
    </dgm:pt>
    <dgm:pt modelId="{2AF9A043-B94B-4E72-893B-6EA016B0CE0F}" type="sibTrans" cxnId="{E1FD812A-2DD8-45A3-943A-3F74BAF4B9F9}">
      <dgm:prSet/>
      <dgm:spPr/>
      <dgm:t>
        <a:bodyPr/>
        <a:lstStyle/>
        <a:p>
          <a:pPr algn="ctr"/>
          <a:endParaRPr lang="es-EC" sz="2000">
            <a:latin typeface="+mn-lt"/>
            <a:cs typeface="Times New Roman" pitchFamily="18" charset="0"/>
          </a:endParaRPr>
        </a:p>
      </dgm:t>
    </dgm:pt>
    <dgm:pt modelId="{AD181C46-16FE-4AD4-BE6C-A358A3BB1EE1}" type="pres">
      <dgm:prSet presAssocID="{8A1580A4-033D-4EAE-A7BD-B82434E5007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7A9B2A3B-E00E-47EE-83BE-23ECA918B809}" type="pres">
      <dgm:prSet presAssocID="{6AF602EA-BC50-40AC-9E7B-EAD7EEB55A2E}" presName="parenttextcomposite" presStyleCnt="0"/>
      <dgm:spPr/>
    </dgm:pt>
    <dgm:pt modelId="{E8B3AB0E-F58D-4908-8E6D-375A6658815D}" type="pres">
      <dgm:prSet presAssocID="{6AF602EA-BC50-40AC-9E7B-EAD7EEB55A2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CE27D7-20AC-42CD-8090-3637FCA3154B}" type="pres">
      <dgm:prSet presAssocID="{6AF602EA-BC50-40AC-9E7B-EAD7EEB55A2E}" presName="parallelogramComposite" presStyleCnt="0"/>
      <dgm:spPr/>
    </dgm:pt>
    <dgm:pt modelId="{4E602902-A9A7-418D-901A-A91C19330C1C}" type="pres">
      <dgm:prSet presAssocID="{6AF602EA-BC50-40AC-9E7B-EAD7EEB55A2E}" presName="parallelogram1" presStyleLbl="alignNode1" presStyleIdx="0" presStyleCnt="21"/>
      <dgm:spPr/>
    </dgm:pt>
    <dgm:pt modelId="{1779C5ED-31AB-485D-87BE-FCC919FD03C4}" type="pres">
      <dgm:prSet presAssocID="{6AF602EA-BC50-40AC-9E7B-EAD7EEB55A2E}" presName="parallelogram2" presStyleLbl="alignNode1" presStyleIdx="1" presStyleCnt="21"/>
      <dgm:spPr/>
    </dgm:pt>
    <dgm:pt modelId="{1945061B-9110-4DDA-9DEF-5E527B7AAFCC}" type="pres">
      <dgm:prSet presAssocID="{6AF602EA-BC50-40AC-9E7B-EAD7EEB55A2E}" presName="parallelogram3" presStyleLbl="alignNode1" presStyleIdx="2" presStyleCnt="21"/>
      <dgm:spPr/>
    </dgm:pt>
    <dgm:pt modelId="{74E73C80-5E54-47F6-84FB-55D4300C3362}" type="pres">
      <dgm:prSet presAssocID="{6AF602EA-BC50-40AC-9E7B-EAD7EEB55A2E}" presName="parallelogram4" presStyleLbl="alignNode1" presStyleIdx="3" presStyleCnt="21"/>
      <dgm:spPr/>
    </dgm:pt>
    <dgm:pt modelId="{CAFA09F2-9C60-4363-BDBA-FC518A878009}" type="pres">
      <dgm:prSet presAssocID="{6AF602EA-BC50-40AC-9E7B-EAD7EEB55A2E}" presName="parallelogram5" presStyleLbl="alignNode1" presStyleIdx="4" presStyleCnt="21"/>
      <dgm:spPr/>
    </dgm:pt>
    <dgm:pt modelId="{A51E043A-9484-4E6D-8946-4899D1AFB4EA}" type="pres">
      <dgm:prSet presAssocID="{6AF602EA-BC50-40AC-9E7B-EAD7EEB55A2E}" presName="parallelogram6" presStyleLbl="alignNode1" presStyleIdx="5" presStyleCnt="21"/>
      <dgm:spPr/>
    </dgm:pt>
    <dgm:pt modelId="{28C96902-E528-4566-A144-79FA6218965C}" type="pres">
      <dgm:prSet presAssocID="{6AF602EA-BC50-40AC-9E7B-EAD7EEB55A2E}" presName="parallelogram7" presStyleLbl="alignNode1" presStyleIdx="6" presStyleCnt="21"/>
      <dgm:spPr/>
    </dgm:pt>
    <dgm:pt modelId="{7F5507F0-B734-4C4F-8666-7FD809C0B60C}" type="pres">
      <dgm:prSet presAssocID="{F6B7144B-FE56-4E31-B38C-8BD500A9E010}" presName="sibTrans" presStyleCnt="0"/>
      <dgm:spPr/>
    </dgm:pt>
    <dgm:pt modelId="{626FC441-593A-4E61-826E-CDB7E20BFC99}" type="pres">
      <dgm:prSet presAssocID="{F0BC701E-6118-4083-B824-019F0DDE34AE}" presName="parenttextcomposite" presStyleCnt="0"/>
      <dgm:spPr/>
    </dgm:pt>
    <dgm:pt modelId="{E3BFC5EB-27A5-4C5B-9291-16E53F23F6D9}" type="pres">
      <dgm:prSet presAssocID="{F0BC701E-6118-4083-B824-019F0DDE34A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7B10DA-F80C-45EE-8056-F06E17141EA6}" type="pres">
      <dgm:prSet presAssocID="{F0BC701E-6118-4083-B824-019F0DDE34AE}" presName="parallelogramComposite" presStyleCnt="0"/>
      <dgm:spPr/>
    </dgm:pt>
    <dgm:pt modelId="{8A70D556-3F5B-4C85-8F77-B16A3F27043E}" type="pres">
      <dgm:prSet presAssocID="{F0BC701E-6118-4083-B824-019F0DDE34AE}" presName="parallelogram1" presStyleLbl="alignNode1" presStyleIdx="7" presStyleCnt="21"/>
      <dgm:spPr/>
    </dgm:pt>
    <dgm:pt modelId="{C9BEF563-7040-450F-8CA1-57A029A23A0F}" type="pres">
      <dgm:prSet presAssocID="{F0BC701E-6118-4083-B824-019F0DDE34AE}" presName="parallelogram2" presStyleLbl="alignNode1" presStyleIdx="8" presStyleCnt="21"/>
      <dgm:spPr/>
    </dgm:pt>
    <dgm:pt modelId="{BDF702C0-D701-4E09-B3DF-2DC90284595E}" type="pres">
      <dgm:prSet presAssocID="{F0BC701E-6118-4083-B824-019F0DDE34AE}" presName="parallelogram3" presStyleLbl="alignNode1" presStyleIdx="9" presStyleCnt="21"/>
      <dgm:spPr/>
    </dgm:pt>
    <dgm:pt modelId="{1556F504-AE9E-4C99-9F52-19CAC4DE2FAF}" type="pres">
      <dgm:prSet presAssocID="{F0BC701E-6118-4083-B824-019F0DDE34AE}" presName="parallelogram4" presStyleLbl="alignNode1" presStyleIdx="10" presStyleCnt="21"/>
      <dgm:spPr/>
    </dgm:pt>
    <dgm:pt modelId="{A0F6EA5D-0500-452D-B46F-3662F7CFEB01}" type="pres">
      <dgm:prSet presAssocID="{F0BC701E-6118-4083-B824-019F0DDE34AE}" presName="parallelogram5" presStyleLbl="alignNode1" presStyleIdx="11" presStyleCnt="21"/>
      <dgm:spPr/>
    </dgm:pt>
    <dgm:pt modelId="{A7F2B332-0B58-4506-8E8D-DE5E49683BCD}" type="pres">
      <dgm:prSet presAssocID="{F0BC701E-6118-4083-B824-019F0DDE34AE}" presName="parallelogram6" presStyleLbl="alignNode1" presStyleIdx="12" presStyleCnt="21"/>
      <dgm:spPr/>
    </dgm:pt>
    <dgm:pt modelId="{9F9C3B19-04F7-4EEF-8466-B151DA26C1A1}" type="pres">
      <dgm:prSet presAssocID="{F0BC701E-6118-4083-B824-019F0DDE34AE}" presName="parallelogram7" presStyleLbl="alignNode1" presStyleIdx="13" presStyleCnt="21"/>
      <dgm:spPr/>
    </dgm:pt>
    <dgm:pt modelId="{85759658-0831-4611-8AD3-ECA27945E698}" type="pres">
      <dgm:prSet presAssocID="{D442CF55-8F5C-479B-BF66-BE7CFE4CFC41}" presName="sibTrans" presStyleCnt="0"/>
      <dgm:spPr/>
    </dgm:pt>
    <dgm:pt modelId="{D5133375-CA43-4AFE-855B-DDBE71F05401}" type="pres">
      <dgm:prSet presAssocID="{4F1F3089-D441-4725-B988-7B997F7F1793}" presName="parenttextcomposite" presStyleCnt="0"/>
      <dgm:spPr/>
    </dgm:pt>
    <dgm:pt modelId="{9181EC74-A60A-4970-9449-AE1700B72EBA}" type="pres">
      <dgm:prSet presAssocID="{4F1F3089-D441-4725-B988-7B997F7F179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22314C-A212-4A10-BD8A-46235DDE2EBF}" type="pres">
      <dgm:prSet presAssocID="{4F1F3089-D441-4725-B988-7B997F7F1793}" presName="parallelogramComposite" presStyleCnt="0"/>
      <dgm:spPr/>
    </dgm:pt>
    <dgm:pt modelId="{A40F5C2A-7537-46CA-8FAD-21AC2BAAF286}" type="pres">
      <dgm:prSet presAssocID="{4F1F3089-D441-4725-B988-7B997F7F1793}" presName="parallelogram1" presStyleLbl="alignNode1" presStyleIdx="14" presStyleCnt="21"/>
      <dgm:spPr/>
    </dgm:pt>
    <dgm:pt modelId="{E90305D9-EE2B-4285-AD55-5381671CF0D3}" type="pres">
      <dgm:prSet presAssocID="{4F1F3089-D441-4725-B988-7B997F7F1793}" presName="parallelogram2" presStyleLbl="alignNode1" presStyleIdx="15" presStyleCnt="21"/>
      <dgm:spPr/>
    </dgm:pt>
    <dgm:pt modelId="{9BF15C5E-FE0B-48BD-A0D0-4C45AAD64C26}" type="pres">
      <dgm:prSet presAssocID="{4F1F3089-D441-4725-B988-7B997F7F1793}" presName="parallelogram3" presStyleLbl="alignNode1" presStyleIdx="16" presStyleCnt="21"/>
      <dgm:spPr/>
    </dgm:pt>
    <dgm:pt modelId="{2AA6C3E2-2040-4492-9E6F-8BF4E1A8D67C}" type="pres">
      <dgm:prSet presAssocID="{4F1F3089-D441-4725-B988-7B997F7F1793}" presName="parallelogram4" presStyleLbl="alignNode1" presStyleIdx="17" presStyleCnt="21"/>
      <dgm:spPr/>
    </dgm:pt>
    <dgm:pt modelId="{A5F4CDDD-BEDF-4A77-B2EA-0234B960906B}" type="pres">
      <dgm:prSet presAssocID="{4F1F3089-D441-4725-B988-7B997F7F1793}" presName="parallelogram5" presStyleLbl="alignNode1" presStyleIdx="18" presStyleCnt="21"/>
      <dgm:spPr/>
    </dgm:pt>
    <dgm:pt modelId="{BBC3B81A-8FC3-41B9-B484-6709E91CB494}" type="pres">
      <dgm:prSet presAssocID="{4F1F3089-D441-4725-B988-7B997F7F1793}" presName="parallelogram6" presStyleLbl="alignNode1" presStyleIdx="19" presStyleCnt="21"/>
      <dgm:spPr/>
    </dgm:pt>
    <dgm:pt modelId="{F87954DB-7990-4ACF-89D3-4C285E2E9DF8}" type="pres">
      <dgm:prSet presAssocID="{4F1F3089-D441-4725-B988-7B997F7F1793}" presName="parallelogram7" presStyleLbl="alignNode1" presStyleIdx="20" presStyleCnt="21"/>
      <dgm:spPr/>
    </dgm:pt>
  </dgm:ptLst>
  <dgm:cxnLst>
    <dgm:cxn modelId="{EF353B4D-EE3E-4D2D-B1CD-57772F60826F}" type="presOf" srcId="{8A1580A4-033D-4EAE-A7BD-B82434E50072}" destId="{AD181C46-16FE-4AD4-BE6C-A358A3BB1EE1}" srcOrd="0" destOrd="0" presId="urn:microsoft.com/office/officeart/2008/layout/VerticalAccentList"/>
    <dgm:cxn modelId="{8B81235D-0D02-4C96-83D4-EC9F2100EDA0}" srcId="{8A1580A4-033D-4EAE-A7BD-B82434E50072}" destId="{F0BC701E-6118-4083-B824-019F0DDE34AE}" srcOrd="1" destOrd="0" parTransId="{9BB86B52-C50D-47A0-8D8E-9058B159008B}" sibTransId="{D442CF55-8F5C-479B-BF66-BE7CFE4CFC41}"/>
    <dgm:cxn modelId="{3DD62BEB-7756-44B2-A417-6839609AEB72}" srcId="{8A1580A4-033D-4EAE-A7BD-B82434E50072}" destId="{6AF602EA-BC50-40AC-9E7B-EAD7EEB55A2E}" srcOrd="0" destOrd="0" parTransId="{06AF76C6-B4C2-4722-91E3-F267C32C140A}" sibTransId="{F6B7144B-FE56-4E31-B38C-8BD500A9E010}"/>
    <dgm:cxn modelId="{5B15745A-85AF-4838-9EAB-A3FBAC2F1A8A}" type="presOf" srcId="{4F1F3089-D441-4725-B988-7B997F7F1793}" destId="{9181EC74-A60A-4970-9449-AE1700B72EBA}" srcOrd="0" destOrd="0" presId="urn:microsoft.com/office/officeart/2008/layout/VerticalAccentList"/>
    <dgm:cxn modelId="{252BD955-6D72-40FB-8D21-F5DCC25E70BC}" type="presOf" srcId="{6AF602EA-BC50-40AC-9E7B-EAD7EEB55A2E}" destId="{E8B3AB0E-F58D-4908-8E6D-375A6658815D}" srcOrd="0" destOrd="0" presId="urn:microsoft.com/office/officeart/2008/layout/VerticalAccentList"/>
    <dgm:cxn modelId="{D5E92940-BD53-4D5F-97AF-A7C6EC643738}" type="presOf" srcId="{F0BC701E-6118-4083-B824-019F0DDE34AE}" destId="{E3BFC5EB-27A5-4C5B-9291-16E53F23F6D9}" srcOrd="0" destOrd="0" presId="urn:microsoft.com/office/officeart/2008/layout/VerticalAccentList"/>
    <dgm:cxn modelId="{E1FD812A-2DD8-45A3-943A-3F74BAF4B9F9}" srcId="{8A1580A4-033D-4EAE-A7BD-B82434E50072}" destId="{4F1F3089-D441-4725-B988-7B997F7F1793}" srcOrd="2" destOrd="0" parTransId="{3957C8FD-54D4-4771-A881-8CB9DFC1C707}" sibTransId="{2AF9A043-B94B-4E72-893B-6EA016B0CE0F}"/>
    <dgm:cxn modelId="{00EFA201-AA41-4554-90C9-3DAD0FFEB280}" type="presParOf" srcId="{AD181C46-16FE-4AD4-BE6C-A358A3BB1EE1}" destId="{7A9B2A3B-E00E-47EE-83BE-23ECA918B809}" srcOrd="0" destOrd="0" presId="urn:microsoft.com/office/officeart/2008/layout/VerticalAccentList"/>
    <dgm:cxn modelId="{E4C1C752-3748-4854-90DD-E91CD90F05C8}" type="presParOf" srcId="{7A9B2A3B-E00E-47EE-83BE-23ECA918B809}" destId="{E8B3AB0E-F58D-4908-8E6D-375A6658815D}" srcOrd="0" destOrd="0" presId="urn:microsoft.com/office/officeart/2008/layout/VerticalAccentList"/>
    <dgm:cxn modelId="{7AA7FD19-1E3D-4E67-9DD9-ED6BB6DCA7DD}" type="presParOf" srcId="{AD181C46-16FE-4AD4-BE6C-A358A3BB1EE1}" destId="{16CE27D7-20AC-42CD-8090-3637FCA3154B}" srcOrd="1" destOrd="0" presId="urn:microsoft.com/office/officeart/2008/layout/VerticalAccentList"/>
    <dgm:cxn modelId="{A2AF5314-F8B3-4CB7-BD5E-959692911B01}" type="presParOf" srcId="{16CE27D7-20AC-42CD-8090-3637FCA3154B}" destId="{4E602902-A9A7-418D-901A-A91C19330C1C}" srcOrd="0" destOrd="0" presId="urn:microsoft.com/office/officeart/2008/layout/VerticalAccentList"/>
    <dgm:cxn modelId="{74B166EE-0D57-477E-A285-1114234E3594}" type="presParOf" srcId="{16CE27D7-20AC-42CD-8090-3637FCA3154B}" destId="{1779C5ED-31AB-485D-87BE-FCC919FD03C4}" srcOrd="1" destOrd="0" presId="urn:microsoft.com/office/officeart/2008/layout/VerticalAccentList"/>
    <dgm:cxn modelId="{79B6EF18-3D30-4638-9D30-935FF5E88F5B}" type="presParOf" srcId="{16CE27D7-20AC-42CD-8090-3637FCA3154B}" destId="{1945061B-9110-4DDA-9DEF-5E527B7AAFCC}" srcOrd="2" destOrd="0" presId="urn:microsoft.com/office/officeart/2008/layout/VerticalAccentList"/>
    <dgm:cxn modelId="{2D9ADCF0-635D-4EDE-8907-AACAD295430F}" type="presParOf" srcId="{16CE27D7-20AC-42CD-8090-3637FCA3154B}" destId="{74E73C80-5E54-47F6-84FB-55D4300C3362}" srcOrd="3" destOrd="0" presId="urn:microsoft.com/office/officeart/2008/layout/VerticalAccentList"/>
    <dgm:cxn modelId="{0E7918CB-7CA9-4FF7-8E75-318EE975E0EA}" type="presParOf" srcId="{16CE27D7-20AC-42CD-8090-3637FCA3154B}" destId="{CAFA09F2-9C60-4363-BDBA-FC518A878009}" srcOrd="4" destOrd="0" presId="urn:microsoft.com/office/officeart/2008/layout/VerticalAccentList"/>
    <dgm:cxn modelId="{0A3CE80D-4308-42B5-9AD7-5B86D129B6D2}" type="presParOf" srcId="{16CE27D7-20AC-42CD-8090-3637FCA3154B}" destId="{A51E043A-9484-4E6D-8946-4899D1AFB4EA}" srcOrd="5" destOrd="0" presId="urn:microsoft.com/office/officeart/2008/layout/VerticalAccentList"/>
    <dgm:cxn modelId="{F938ECB1-09DC-4611-9BC4-FBA5732D9FE0}" type="presParOf" srcId="{16CE27D7-20AC-42CD-8090-3637FCA3154B}" destId="{28C96902-E528-4566-A144-79FA6218965C}" srcOrd="6" destOrd="0" presId="urn:microsoft.com/office/officeart/2008/layout/VerticalAccentList"/>
    <dgm:cxn modelId="{0C59ABE2-99FC-450B-BBF2-B893C95FAEAA}" type="presParOf" srcId="{AD181C46-16FE-4AD4-BE6C-A358A3BB1EE1}" destId="{7F5507F0-B734-4C4F-8666-7FD809C0B60C}" srcOrd="2" destOrd="0" presId="urn:microsoft.com/office/officeart/2008/layout/VerticalAccentList"/>
    <dgm:cxn modelId="{3C9676D8-A5F8-453C-B431-DB8691EC373B}" type="presParOf" srcId="{AD181C46-16FE-4AD4-BE6C-A358A3BB1EE1}" destId="{626FC441-593A-4E61-826E-CDB7E20BFC99}" srcOrd="3" destOrd="0" presId="urn:microsoft.com/office/officeart/2008/layout/VerticalAccentList"/>
    <dgm:cxn modelId="{536BB60C-CC73-48CE-97B1-B11D83E33F5E}" type="presParOf" srcId="{626FC441-593A-4E61-826E-CDB7E20BFC99}" destId="{E3BFC5EB-27A5-4C5B-9291-16E53F23F6D9}" srcOrd="0" destOrd="0" presId="urn:microsoft.com/office/officeart/2008/layout/VerticalAccentList"/>
    <dgm:cxn modelId="{0130BDCF-AB81-4B04-BE54-A25536C58BDA}" type="presParOf" srcId="{AD181C46-16FE-4AD4-BE6C-A358A3BB1EE1}" destId="{257B10DA-F80C-45EE-8056-F06E17141EA6}" srcOrd="4" destOrd="0" presId="urn:microsoft.com/office/officeart/2008/layout/VerticalAccentList"/>
    <dgm:cxn modelId="{FF8E1F9C-A272-4CC3-821D-93A7636DC5F8}" type="presParOf" srcId="{257B10DA-F80C-45EE-8056-F06E17141EA6}" destId="{8A70D556-3F5B-4C85-8F77-B16A3F27043E}" srcOrd="0" destOrd="0" presId="urn:microsoft.com/office/officeart/2008/layout/VerticalAccentList"/>
    <dgm:cxn modelId="{C29F5C8F-4AF0-4CEA-8816-C08BC35C5215}" type="presParOf" srcId="{257B10DA-F80C-45EE-8056-F06E17141EA6}" destId="{C9BEF563-7040-450F-8CA1-57A029A23A0F}" srcOrd="1" destOrd="0" presId="urn:microsoft.com/office/officeart/2008/layout/VerticalAccentList"/>
    <dgm:cxn modelId="{2DAAEC7A-835E-4931-A314-857D624B03CD}" type="presParOf" srcId="{257B10DA-F80C-45EE-8056-F06E17141EA6}" destId="{BDF702C0-D701-4E09-B3DF-2DC90284595E}" srcOrd="2" destOrd="0" presId="urn:microsoft.com/office/officeart/2008/layout/VerticalAccentList"/>
    <dgm:cxn modelId="{AB55DDB4-5DC4-4406-B364-D474670E3F9D}" type="presParOf" srcId="{257B10DA-F80C-45EE-8056-F06E17141EA6}" destId="{1556F504-AE9E-4C99-9F52-19CAC4DE2FAF}" srcOrd="3" destOrd="0" presId="urn:microsoft.com/office/officeart/2008/layout/VerticalAccentList"/>
    <dgm:cxn modelId="{56D81240-ABEC-4AC3-A34D-B232E40E8A5F}" type="presParOf" srcId="{257B10DA-F80C-45EE-8056-F06E17141EA6}" destId="{A0F6EA5D-0500-452D-B46F-3662F7CFEB01}" srcOrd="4" destOrd="0" presId="urn:microsoft.com/office/officeart/2008/layout/VerticalAccentList"/>
    <dgm:cxn modelId="{438B3A93-CCCE-49ED-BC7D-C37EFEC05195}" type="presParOf" srcId="{257B10DA-F80C-45EE-8056-F06E17141EA6}" destId="{A7F2B332-0B58-4506-8E8D-DE5E49683BCD}" srcOrd="5" destOrd="0" presId="urn:microsoft.com/office/officeart/2008/layout/VerticalAccentList"/>
    <dgm:cxn modelId="{E4127698-8A25-4919-BA3B-C993D0553214}" type="presParOf" srcId="{257B10DA-F80C-45EE-8056-F06E17141EA6}" destId="{9F9C3B19-04F7-4EEF-8466-B151DA26C1A1}" srcOrd="6" destOrd="0" presId="urn:microsoft.com/office/officeart/2008/layout/VerticalAccentList"/>
    <dgm:cxn modelId="{4AEFD77E-0D7C-4FDE-A749-F92DA4450C27}" type="presParOf" srcId="{AD181C46-16FE-4AD4-BE6C-A358A3BB1EE1}" destId="{85759658-0831-4611-8AD3-ECA27945E698}" srcOrd="5" destOrd="0" presId="urn:microsoft.com/office/officeart/2008/layout/VerticalAccentList"/>
    <dgm:cxn modelId="{A5447C6C-0E55-4CC9-97E8-1088494FDF92}" type="presParOf" srcId="{AD181C46-16FE-4AD4-BE6C-A358A3BB1EE1}" destId="{D5133375-CA43-4AFE-855B-DDBE71F05401}" srcOrd="6" destOrd="0" presId="urn:microsoft.com/office/officeart/2008/layout/VerticalAccentList"/>
    <dgm:cxn modelId="{81E66EDE-6D93-4658-991E-359431DE8D2A}" type="presParOf" srcId="{D5133375-CA43-4AFE-855B-DDBE71F05401}" destId="{9181EC74-A60A-4970-9449-AE1700B72EBA}" srcOrd="0" destOrd="0" presId="urn:microsoft.com/office/officeart/2008/layout/VerticalAccentList"/>
    <dgm:cxn modelId="{135ED30F-8114-4C6D-A4E4-87F7052DBA14}" type="presParOf" srcId="{AD181C46-16FE-4AD4-BE6C-A358A3BB1EE1}" destId="{1C22314C-A212-4A10-BD8A-46235DDE2EBF}" srcOrd="7" destOrd="0" presId="urn:microsoft.com/office/officeart/2008/layout/VerticalAccentList"/>
    <dgm:cxn modelId="{27750D2A-CFEF-49F7-B383-BC5F088BDBD2}" type="presParOf" srcId="{1C22314C-A212-4A10-BD8A-46235DDE2EBF}" destId="{A40F5C2A-7537-46CA-8FAD-21AC2BAAF286}" srcOrd="0" destOrd="0" presId="urn:microsoft.com/office/officeart/2008/layout/VerticalAccentList"/>
    <dgm:cxn modelId="{6C1ACB68-65AB-4AEF-B764-241A8F1F0E57}" type="presParOf" srcId="{1C22314C-A212-4A10-BD8A-46235DDE2EBF}" destId="{E90305D9-EE2B-4285-AD55-5381671CF0D3}" srcOrd="1" destOrd="0" presId="urn:microsoft.com/office/officeart/2008/layout/VerticalAccentList"/>
    <dgm:cxn modelId="{346D3048-13C4-4A5C-883E-3B209218000A}" type="presParOf" srcId="{1C22314C-A212-4A10-BD8A-46235DDE2EBF}" destId="{9BF15C5E-FE0B-48BD-A0D0-4C45AAD64C26}" srcOrd="2" destOrd="0" presId="urn:microsoft.com/office/officeart/2008/layout/VerticalAccentList"/>
    <dgm:cxn modelId="{0C5F1621-1022-43B0-88C3-089823C014E8}" type="presParOf" srcId="{1C22314C-A212-4A10-BD8A-46235DDE2EBF}" destId="{2AA6C3E2-2040-4492-9E6F-8BF4E1A8D67C}" srcOrd="3" destOrd="0" presId="urn:microsoft.com/office/officeart/2008/layout/VerticalAccentList"/>
    <dgm:cxn modelId="{32C869CA-0D2C-4495-A543-F8EA43C74D0D}" type="presParOf" srcId="{1C22314C-A212-4A10-BD8A-46235DDE2EBF}" destId="{A5F4CDDD-BEDF-4A77-B2EA-0234B960906B}" srcOrd="4" destOrd="0" presId="urn:microsoft.com/office/officeart/2008/layout/VerticalAccentList"/>
    <dgm:cxn modelId="{65FF93AF-2D61-4A63-B1F6-5C1A47E60A5E}" type="presParOf" srcId="{1C22314C-A212-4A10-BD8A-46235DDE2EBF}" destId="{BBC3B81A-8FC3-41B9-B484-6709E91CB494}" srcOrd="5" destOrd="0" presId="urn:microsoft.com/office/officeart/2008/layout/VerticalAccentList"/>
    <dgm:cxn modelId="{B277BF80-F4B3-407D-850E-48CF1FE41F0F}" type="presParOf" srcId="{1C22314C-A212-4A10-BD8A-46235DDE2EBF}" destId="{F87954DB-7990-4ACF-89D3-4C285E2E9DF8}" srcOrd="6" destOrd="0" presId="urn:microsoft.com/office/officeart/2008/layout/VerticalAccentList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B07F02-173A-4F11-87E2-9C12B9D8AA8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34B8B83-D860-45C4-BEC8-38C18FB1AD1D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EC" dirty="0" smtClean="0"/>
            <a:t>Según Acosta (2009) la clasificación taxonómica del maíz es la siguiente:</a:t>
          </a:r>
          <a:endParaRPr lang="es-EC" dirty="0"/>
        </a:p>
      </dgm:t>
    </dgm:pt>
    <dgm:pt modelId="{513C1478-7F34-4B6D-9DE2-22F90FD965C8}" type="parTrans" cxnId="{60509B32-B8D8-41B2-91B3-13D54732E2BC}">
      <dgm:prSet/>
      <dgm:spPr/>
      <dgm:t>
        <a:bodyPr/>
        <a:lstStyle/>
        <a:p>
          <a:endParaRPr lang="es-EC"/>
        </a:p>
      </dgm:t>
    </dgm:pt>
    <dgm:pt modelId="{75E13A59-1E87-4213-B687-B03E17478097}" type="sibTrans" cxnId="{60509B32-B8D8-41B2-91B3-13D54732E2BC}">
      <dgm:prSet/>
      <dgm:spPr/>
      <dgm:t>
        <a:bodyPr/>
        <a:lstStyle/>
        <a:p>
          <a:endParaRPr lang="es-EC"/>
        </a:p>
      </dgm:t>
    </dgm:pt>
    <dgm:pt modelId="{BA589A46-5F16-41A5-B02F-494959717C1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b="1" dirty="0" smtClean="0"/>
            <a:t>Familia:</a:t>
          </a:r>
          <a:r>
            <a:rPr lang="es-EC" dirty="0" smtClean="0"/>
            <a:t> </a:t>
          </a:r>
          <a:r>
            <a:rPr lang="es-EC" dirty="0" err="1" smtClean="0"/>
            <a:t>Poáceae</a:t>
          </a:r>
          <a:endParaRPr lang="es-EC" dirty="0"/>
        </a:p>
      </dgm:t>
    </dgm:pt>
    <dgm:pt modelId="{130E4080-6F99-43B5-8715-1820A6DD8D4C}" type="parTrans" cxnId="{D4A18DED-2ED6-458F-A269-24B91650601E}">
      <dgm:prSet/>
      <dgm:spPr/>
      <dgm:t>
        <a:bodyPr/>
        <a:lstStyle/>
        <a:p>
          <a:endParaRPr lang="es-EC"/>
        </a:p>
      </dgm:t>
    </dgm:pt>
    <dgm:pt modelId="{9F0C6BE3-078D-4D0A-8EE7-FCD7D345F4AB}" type="sibTrans" cxnId="{D4A18DED-2ED6-458F-A269-24B91650601E}">
      <dgm:prSet/>
      <dgm:spPr/>
      <dgm:t>
        <a:bodyPr/>
        <a:lstStyle/>
        <a:p>
          <a:endParaRPr lang="es-EC"/>
        </a:p>
      </dgm:t>
    </dgm:pt>
    <dgm:pt modelId="{44904D76-5DA6-4CC7-9887-A3031DAC3BF0}">
      <dgm:prSet/>
      <dgm:spPr/>
      <dgm:t>
        <a:bodyPr/>
        <a:lstStyle/>
        <a:p>
          <a:pPr rtl="0"/>
          <a:r>
            <a:rPr lang="es-EC" b="1" smtClean="0"/>
            <a:t>Subfamilia:</a:t>
          </a:r>
          <a:r>
            <a:rPr lang="es-EC" smtClean="0"/>
            <a:t> Panicoideae</a:t>
          </a:r>
          <a:endParaRPr lang="es-EC"/>
        </a:p>
      </dgm:t>
    </dgm:pt>
    <dgm:pt modelId="{9DAD08BB-C74C-4F67-87AD-7E75799FD800}" type="parTrans" cxnId="{F04465C3-9AD3-4189-A3ED-614BF13CBFB7}">
      <dgm:prSet/>
      <dgm:spPr/>
      <dgm:t>
        <a:bodyPr/>
        <a:lstStyle/>
        <a:p>
          <a:endParaRPr lang="es-EC"/>
        </a:p>
      </dgm:t>
    </dgm:pt>
    <dgm:pt modelId="{BA35EAE2-0BCB-43D7-AD46-9D76848CAE84}" type="sibTrans" cxnId="{F04465C3-9AD3-4189-A3ED-614BF13CBFB7}">
      <dgm:prSet/>
      <dgm:spPr/>
      <dgm:t>
        <a:bodyPr/>
        <a:lstStyle/>
        <a:p>
          <a:endParaRPr lang="es-EC"/>
        </a:p>
      </dgm:t>
    </dgm:pt>
    <dgm:pt modelId="{2020687B-1AC6-4FB5-90B7-10CA6427033E}">
      <dgm:prSet/>
      <dgm:spPr/>
      <dgm:t>
        <a:bodyPr/>
        <a:lstStyle/>
        <a:p>
          <a:pPr rtl="0"/>
          <a:r>
            <a:rPr lang="es-EC" b="1" smtClean="0"/>
            <a:t>Tribu:</a:t>
          </a:r>
          <a:r>
            <a:rPr lang="es-EC" smtClean="0"/>
            <a:t> Maydeae</a:t>
          </a:r>
          <a:endParaRPr lang="es-EC"/>
        </a:p>
      </dgm:t>
    </dgm:pt>
    <dgm:pt modelId="{DD0B81EA-B69B-4C98-B387-6B4DB9C0C638}" type="parTrans" cxnId="{02717318-D1FC-409E-9B06-01AE01CC4124}">
      <dgm:prSet/>
      <dgm:spPr/>
      <dgm:t>
        <a:bodyPr/>
        <a:lstStyle/>
        <a:p>
          <a:endParaRPr lang="es-EC"/>
        </a:p>
      </dgm:t>
    </dgm:pt>
    <dgm:pt modelId="{90DFDD30-FCF1-45DE-8DF0-0751FF925741}" type="sibTrans" cxnId="{02717318-D1FC-409E-9B06-01AE01CC4124}">
      <dgm:prSet/>
      <dgm:spPr/>
      <dgm:t>
        <a:bodyPr/>
        <a:lstStyle/>
        <a:p>
          <a:endParaRPr lang="es-EC"/>
        </a:p>
      </dgm:t>
    </dgm:pt>
    <dgm:pt modelId="{8469E8D2-A0D1-4297-894B-24962ED785B3}">
      <dgm:prSet/>
      <dgm:spPr/>
      <dgm:t>
        <a:bodyPr/>
        <a:lstStyle/>
        <a:p>
          <a:pPr rtl="0"/>
          <a:r>
            <a:rPr lang="es-EC" b="1" smtClean="0"/>
            <a:t>Género:</a:t>
          </a:r>
          <a:r>
            <a:rPr lang="es-EC" smtClean="0"/>
            <a:t> </a:t>
          </a:r>
          <a:r>
            <a:rPr lang="es-EC" i="1" smtClean="0"/>
            <a:t>Zea</a:t>
          </a:r>
          <a:endParaRPr lang="es-EC"/>
        </a:p>
      </dgm:t>
    </dgm:pt>
    <dgm:pt modelId="{E1B54A5A-DE63-4E57-AC84-9FA70D29CE42}" type="parTrans" cxnId="{A36A490A-9F82-4C64-BD5C-70099355ADEA}">
      <dgm:prSet/>
      <dgm:spPr/>
      <dgm:t>
        <a:bodyPr/>
        <a:lstStyle/>
        <a:p>
          <a:endParaRPr lang="es-EC"/>
        </a:p>
      </dgm:t>
    </dgm:pt>
    <dgm:pt modelId="{04664F0F-B213-4A76-AB71-A7739B57B746}" type="sibTrans" cxnId="{A36A490A-9F82-4C64-BD5C-70099355ADEA}">
      <dgm:prSet/>
      <dgm:spPr/>
      <dgm:t>
        <a:bodyPr/>
        <a:lstStyle/>
        <a:p>
          <a:endParaRPr lang="es-EC"/>
        </a:p>
      </dgm:t>
    </dgm:pt>
    <dgm:pt modelId="{6980E50C-F2CE-4C8B-8788-D0405915BC02}">
      <dgm:prSet/>
      <dgm:spPr/>
      <dgm:t>
        <a:bodyPr/>
        <a:lstStyle/>
        <a:p>
          <a:pPr rtl="0"/>
          <a:r>
            <a:rPr lang="es-EC" b="1" smtClean="0"/>
            <a:t>Especie:</a:t>
          </a:r>
          <a:r>
            <a:rPr lang="es-EC" smtClean="0"/>
            <a:t> </a:t>
          </a:r>
          <a:r>
            <a:rPr lang="es-EC" i="1" smtClean="0"/>
            <a:t>Zea mays</a:t>
          </a:r>
          <a:r>
            <a:rPr lang="es-EC" smtClean="0"/>
            <a:t> L.</a:t>
          </a:r>
          <a:endParaRPr lang="es-EC"/>
        </a:p>
      </dgm:t>
    </dgm:pt>
    <dgm:pt modelId="{07651BE1-41C7-405F-8032-1AAC51124DBB}" type="parTrans" cxnId="{09AA278E-F2A2-4E04-B8E0-E1A505E16954}">
      <dgm:prSet/>
      <dgm:spPr/>
      <dgm:t>
        <a:bodyPr/>
        <a:lstStyle/>
        <a:p>
          <a:endParaRPr lang="es-EC"/>
        </a:p>
      </dgm:t>
    </dgm:pt>
    <dgm:pt modelId="{138FFA08-82CD-4E47-B744-5C9E31559677}" type="sibTrans" cxnId="{09AA278E-F2A2-4E04-B8E0-E1A505E16954}">
      <dgm:prSet/>
      <dgm:spPr/>
      <dgm:t>
        <a:bodyPr/>
        <a:lstStyle/>
        <a:p>
          <a:endParaRPr lang="es-EC"/>
        </a:p>
      </dgm:t>
    </dgm:pt>
    <dgm:pt modelId="{F943C48B-E7C6-46A7-95CA-C8FF3F1B5B7B}">
      <dgm:prSet/>
      <dgm:spPr/>
      <dgm:t>
        <a:bodyPr/>
        <a:lstStyle/>
        <a:p>
          <a:pPr rtl="0"/>
          <a:r>
            <a:rPr lang="es-EC" b="1" dirty="0" smtClean="0"/>
            <a:t>Nombre común: </a:t>
          </a:r>
          <a:r>
            <a:rPr lang="es-EC" dirty="0" smtClean="0"/>
            <a:t>Maíz (español),</a:t>
          </a:r>
        </a:p>
        <a:p>
          <a:pPr rtl="0"/>
          <a:r>
            <a:rPr lang="es-EC" i="1" dirty="0" err="1" smtClean="0"/>
            <a:t>sara</a:t>
          </a:r>
          <a:r>
            <a:rPr lang="es-EC" dirty="0" smtClean="0"/>
            <a:t> (quechua), </a:t>
          </a:r>
        </a:p>
        <a:p>
          <a:pPr rtl="0"/>
          <a:r>
            <a:rPr lang="es-EC" i="1" dirty="0" err="1" smtClean="0"/>
            <a:t>tonqo</a:t>
          </a:r>
          <a:r>
            <a:rPr lang="es-EC" dirty="0" smtClean="0"/>
            <a:t> (</a:t>
          </a:r>
          <a:r>
            <a:rPr lang="es-EC" dirty="0" err="1" smtClean="0"/>
            <a:t>aymara</a:t>
          </a:r>
          <a:r>
            <a:rPr lang="es-EC" dirty="0" smtClean="0"/>
            <a:t>)</a:t>
          </a:r>
          <a:endParaRPr lang="es-EC" dirty="0"/>
        </a:p>
      </dgm:t>
    </dgm:pt>
    <dgm:pt modelId="{09F59C73-A4D4-4BEA-9E2A-9E78F1BFBED1}" type="parTrans" cxnId="{5D665AF3-E367-41E6-8792-D418DA4AEBFE}">
      <dgm:prSet/>
      <dgm:spPr/>
      <dgm:t>
        <a:bodyPr/>
        <a:lstStyle/>
        <a:p>
          <a:endParaRPr lang="es-EC"/>
        </a:p>
      </dgm:t>
    </dgm:pt>
    <dgm:pt modelId="{C82CF632-A8B2-4F8F-BAC5-42F8A6A65990}" type="sibTrans" cxnId="{5D665AF3-E367-41E6-8792-D418DA4AEBFE}">
      <dgm:prSet/>
      <dgm:spPr/>
      <dgm:t>
        <a:bodyPr/>
        <a:lstStyle/>
        <a:p>
          <a:endParaRPr lang="es-EC"/>
        </a:p>
      </dgm:t>
    </dgm:pt>
    <dgm:pt modelId="{B016E650-685B-4F87-9F74-46E97DBC20F6}" type="pres">
      <dgm:prSet presAssocID="{A6B07F02-173A-4F11-87E2-9C12B9D8AA8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EEDD1D-6F98-47D2-87F8-7C99C4EB3EAB}" type="pres">
      <dgm:prSet presAssocID="{934B8B83-D860-45C4-BEC8-38C18FB1AD1D}" presName="circ1" presStyleLbl="vennNode1" presStyleIdx="0" presStyleCnt="7"/>
      <dgm:spPr/>
    </dgm:pt>
    <dgm:pt modelId="{7FDD85B7-95F5-4D4A-9E83-4319A3DD4234}" type="pres">
      <dgm:prSet presAssocID="{934B8B83-D860-45C4-BEC8-38C18FB1AD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515059-8B55-421D-AC03-794593AA20F6}" type="pres">
      <dgm:prSet presAssocID="{BA589A46-5F16-41A5-B02F-494959717C13}" presName="circ2" presStyleLbl="vennNode1" presStyleIdx="1" presStyleCnt="7"/>
      <dgm:spPr/>
    </dgm:pt>
    <dgm:pt modelId="{3BC8860F-1A12-442A-8EED-DE67FD1662E6}" type="pres">
      <dgm:prSet presAssocID="{BA589A46-5F16-41A5-B02F-494959717C1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08B8EC-7EAD-4294-92E9-626798EB535C}" type="pres">
      <dgm:prSet presAssocID="{44904D76-5DA6-4CC7-9887-A3031DAC3BF0}" presName="circ3" presStyleLbl="vennNode1" presStyleIdx="2" presStyleCnt="7"/>
      <dgm:spPr/>
    </dgm:pt>
    <dgm:pt modelId="{36386DE6-E8B7-4A0A-AF5C-E7A9416584E0}" type="pres">
      <dgm:prSet presAssocID="{44904D76-5DA6-4CC7-9887-A3031DAC3BF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259EF7-69A1-47E8-94CB-2BF4A06A465D}" type="pres">
      <dgm:prSet presAssocID="{2020687B-1AC6-4FB5-90B7-10CA6427033E}" presName="circ4" presStyleLbl="vennNode1" presStyleIdx="3" presStyleCnt="7"/>
      <dgm:spPr/>
    </dgm:pt>
    <dgm:pt modelId="{3731C684-0C8F-4484-8766-260680C26254}" type="pres">
      <dgm:prSet presAssocID="{2020687B-1AC6-4FB5-90B7-10CA6427033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56A175-4EFB-447D-ABDB-BB2D9318DD47}" type="pres">
      <dgm:prSet presAssocID="{8469E8D2-A0D1-4297-894B-24962ED785B3}" presName="circ5" presStyleLbl="vennNode1" presStyleIdx="4" presStyleCnt="7"/>
      <dgm:spPr/>
    </dgm:pt>
    <dgm:pt modelId="{2AE1AE4E-5DB9-400B-8770-E840BB880949}" type="pres">
      <dgm:prSet presAssocID="{8469E8D2-A0D1-4297-894B-24962ED785B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86DD75-4CEB-4968-8008-EAFB1D10637A}" type="pres">
      <dgm:prSet presAssocID="{6980E50C-F2CE-4C8B-8788-D0405915BC02}" presName="circ6" presStyleLbl="vennNode1" presStyleIdx="5" presStyleCnt="7"/>
      <dgm:spPr/>
    </dgm:pt>
    <dgm:pt modelId="{3EA0C293-1FB9-4B67-B975-C29CC0C47198}" type="pres">
      <dgm:prSet presAssocID="{6980E50C-F2CE-4C8B-8788-D0405915BC0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D143EF-018B-42A7-9E74-A586E6646292}" type="pres">
      <dgm:prSet presAssocID="{F943C48B-E7C6-46A7-95CA-C8FF3F1B5B7B}" presName="circ7" presStyleLbl="vennNode1" presStyleIdx="6" presStyleCnt="7"/>
      <dgm:spPr/>
    </dgm:pt>
    <dgm:pt modelId="{6A4B43AB-ED00-4327-98F5-A33F0FB5E99E}" type="pres">
      <dgm:prSet presAssocID="{F943C48B-E7C6-46A7-95CA-C8FF3F1B5B7B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665AF3-E367-41E6-8792-D418DA4AEBFE}" srcId="{A6B07F02-173A-4F11-87E2-9C12B9D8AA84}" destId="{F943C48B-E7C6-46A7-95CA-C8FF3F1B5B7B}" srcOrd="6" destOrd="0" parTransId="{09F59C73-A4D4-4BEA-9E2A-9E78F1BFBED1}" sibTransId="{C82CF632-A8B2-4F8F-BAC5-42F8A6A65990}"/>
    <dgm:cxn modelId="{09AA278E-F2A2-4E04-B8E0-E1A505E16954}" srcId="{A6B07F02-173A-4F11-87E2-9C12B9D8AA84}" destId="{6980E50C-F2CE-4C8B-8788-D0405915BC02}" srcOrd="5" destOrd="0" parTransId="{07651BE1-41C7-405F-8032-1AAC51124DBB}" sibTransId="{138FFA08-82CD-4E47-B744-5C9E31559677}"/>
    <dgm:cxn modelId="{CF67AA5F-DF57-4DC0-89C6-F4A8943BCF3F}" type="presOf" srcId="{6980E50C-F2CE-4C8B-8788-D0405915BC02}" destId="{3EA0C293-1FB9-4B67-B975-C29CC0C47198}" srcOrd="0" destOrd="0" presId="urn:microsoft.com/office/officeart/2005/8/layout/venn1"/>
    <dgm:cxn modelId="{02717318-D1FC-409E-9B06-01AE01CC4124}" srcId="{A6B07F02-173A-4F11-87E2-9C12B9D8AA84}" destId="{2020687B-1AC6-4FB5-90B7-10CA6427033E}" srcOrd="3" destOrd="0" parTransId="{DD0B81EA-B69B-4C98-B387-6B4DB9C0C638}" sibTransId="{90DFDD30-FCF1-45DE-8DF0-0751FF925741}"/>
    <dgm:cxn modelId="{4A55D5EA-95CA-478A-A4CE-9056EFA34D61}" type="presOf" srcId="{F943C48B-E7C6-46A7-95CA-C8FF3F1B5B7B}" destId="{6A4B43AB-ED00-4327-98F5-A33F0FB5E99E}" srcOrd="0" destOrd="0" presId="urn:microsoft.com/office/officeart/2005/8/layout/venn1"/>
    <dgm:cxn modelId="{F04465C3-9AD3-4189-A3ED-614BF13CBFB7}" srcId="{A6B07F02-173A-4F11-87E2-9C12B9D8AA84}" destId="{44904D76-5DA6-4CC7-9887-A3031DAC3BF0}" srcOrd="2" destOrd="0" parTransId="{9DAD08BB-C74C-4F67-87AD-7E75799FD800}" sibTransId="{BA35EAE2-0BCB-43D7-AD46-9D76848CAE84}"/>
    <dgm:cxn modelId="{799092B2-C229-4D66-B978-FA03286FB9A4}" type="presOf" srcId="{44904D76-5DA6-4CC7-9887-A3031DAC3BF0}" destId="{36386DE6-E8B7-4A0A-AF5C-E7A9416584E0}" srcOrd="0" destOrd="0" presId="urn:microsoft.com/office/officeart/2005/8/layout/venn1"/>
    <dgm:cxn modelId="{B5B3D804-8BF2-43E5-98FE-794D43375775}" type="presOf" srcId="{8469E8D2-A0D1-4297-894B-24962ED785B3}" destId="{2AE1AE4E-5DB9-400B-8770-E840BB880949}" srcOrd="0" destOrd="0" presId="urn:microsoft.com/office/officeart/2005/8/layout/venn1"/>
    <dgm:cxn modelId="{F1835760-F72D-4838-8859-C25D5710F279}" type="presOf" srcId="{934B8B83-D860-45C4-BEC8-38C18FB1AD1D}" destId="{7FDD85B7-95F5-4D4A-9E83-4319A3DD4234}" srcOrd="0" destOrd="0" presId="urn:microsoft.com/office/officeart/2005/8/layout/venn1"/>
    <dgm:cxn modelId="{60509B32-B8D8-41B2-91B3-13D54732E2BC}" srcId="{A6B07F02-173A-4F11-87E2-9C12B9D8AA84}" destId="{934B8B83-D860-45C4-BEC8-38C18FB1AD1D}" srcOrd="0" destOrd="0" parTransId="{513C1478-7F34-4B6D-9DE2-22F90FD965C8}" sibTransId="{75E13A59-1E87-4213-B687-B03E17478097}"/>
    <dgm:cxn modelId="{5946E0F8-A418-4D84-83BB-96FCB5C59551}" type="presOf" srcId="{2020687B-1AC6-4FB5-90B7-10CA6427033E}" destId="{3731C684-0C8F-4484-8766-260680C26254}" srcOrd="0" destOrd="0" presId="urn:microsoft.com/office/officeart/2005/8/layout/venn1"/>
    <dgm:cxn modelId="{D4A18DED-2ED6-458F-A269-24B91650601E}" srcId="{A6B07F02-173A-4F11-87E2-9C12B9D8AA84}" destId="{BA589A46-5F16-41A5-B02F-494959717C13}" srcOrd="1" destOrd="0" parTransId="{130E4080-6F99-43B5-8715-1820A6DD8D4C}" sibTransId="{9F0C6BE3-078D-4D0A-8EE7-FCD7D345F4AB}"/>
    <dgm:cxn modelId="{22F32B41-EC24-43B8-97A5-C31727B9157C}" type="presOf" srcId="{A6B07F02-173A-4F11-87E2-9C12B9D8AA84}" destId="{B016E650-685B-4F87-9F74-46E97DBC20F6}" srcOrd="0" destOrd="0" presId="urn:microsoft.com/office/officeart/2005/8/layout/venn1"/>
    <dgm:cxn modelId="{A36A490A-9F82-4C64-BD5C-70099355ADEA}" srcId="{A6B07F02-173A-4F11-87E2-9C12B9D8AA84}" destId="{8469E8D2-A0D1-4297-894B-24962ED785B3}" srcOrd="4" destOrd="0" parTransId="{E1B54A5A-DE63-4E57-AC84-9FA70D29CE42}" sibTransId="{04664F0F-B213-4A76-AB71-A7739B57B746}"/>
    <dgm:cxn modelId="{2ECAD288-1B1F-4EDE-85F0-87FCFC37EDDD}" type="presOf" srcId="{BA589A46-5F16-41A5-B02F-494959717C13}" destId="{3BC8860F-1A12-442A-8EED-DE67FD1662E6}" srcOrd="0" destOrd="0" presId="urn:microsoft.com/office/officeart/2005/8/layout/venn1"/>
    <dgm:cxn modelId="{9854E73B-F0A7-4BE8-8EE6-4440B2046E2E}" type="presParOf" srcId="{B016E650-685B-4F87-9F74-46E97DBC20F6}" destId="{6DEEDD1D-6F98-47D2-87F8-7C99C4EB3EAB}" srcOrd="0" destOrd="0" presId="urn:microsoft.com/office/officeart/2005/8/layout/venn1"/>
    <dgm:cxn modelId="{FAF67634-591E-4C6A-8531-45317A52C43E}" type="presParOf" srcId="{B016E650-685B-4F87-9F74-46E97DBC20F6}" destId="{7FDD85B7-95F5-4D4A-9E83-4319A3DD4234}" srcOrd="1" destOrd="0" presId="urn:microsoft.com/office/officeart/2005/8/layout/venn1"/>
    <dgm:cxn modelId="{5E26BE22-C1F5-48E2-A00A-D9EB508C11F3}" type="presParOf" srcId="{B016E650-685B-4F87-9F74-46E97DBC20F6}" destId="{8F515059-8B55-421D-AC03-794593AA20F6}" srcOrd="2" destOrd="0" presId="urn:microsoft.com/office/officeart/2005/8/layout/venn1"/>
    <dgm:cxn modelId="{6093D20A-DB2F-4D7E-8BFF-0BD7CAC62425}" type="presParOf" srcId="{B016E650-685B-4F87-9F74-46E97DBC20F6}" destId="{3BC8860F-1A12-442A-8EED-DE67FD1662E6}" srcOrd="3" destOrd="0" presId="urn:microsoft.com/office/officeart/2005/8/layout/venn1"/>
    <dgm:cxn modelId="{DCF65D3F-CEC7-4A91-B831-18A8E3A67EA4}" type="presParOf" srcId="{B016E650-685B-4F87-9F74-46E97DBC20F6}" destId="{A208B8EC-7EAD-4294-92E9-626798EB535C}" srcOrd="4" destOrd="0" presId="urn:microsoft.com/office/officeart/2005/8/layout/venn1"/>
    <dgm:cxn modelId="{AF3AC649-FBA6-45BB-9F36-87B7176F0D91}" type="presParOf" srcId="{B016E650-685B-4F87-9F74-46E97DBC20F6}" destId="{36386DE6-E8B7-4A0A-AF5C-E7A9416584E0}" srcOrd="5" destOrd="0" presId="urn:microsoft.com/office/officeart/2005/8/layout/venn1"/>
    <dgm:cxn modelId="{AC254D36-6FE9-4140-BAC5-9CC008A2E255}" type="presParOf" srcId="{B016E650-685B-4F87-9F74-46E97DBC20F6}" destId="{F7259EF7-69A1-47E8-94CB-2BF4A06A465D}" srcOrd="6" destOrd="0" presId="urn:microsoft.com/office/officeart/2005/8/layout/venn1"/>
    <dgm:cxn modelId="{AC8B88F4-88C0-4DE3-9A54-2BC5188E0F73}" type="presParOf" srcId="{B016E650-685B-4F87-9F74-46E97DBC20F6}" destId="{3731C684-0C8F-4484-8766-260680C26254}" srcOrd="7" destOrd="0" presId="urn:microsoft.com/office/officeart/2005/8/layout/venn1"/>
    <dgm:cxn modelId="{D4F7796B-44AF-415F-9276-FE4564459A39}" type="presParOf" srcId="{B016E650-685B-4F87-9F74-46E97DBC20F6}" destId="{9E56A175-4EFB-447D-ABDB-BB2D9318DD47}" srcOrd="8" destOrd="0" presId="urn:microsoft.com/office/officeart/2005/8/layout/venn1"/>
    <dgm:cxn modelId="{A3E10898-B42E-40B7-AD93-87EE4EC94104}" type="presParOf" srcId="{B016E650-685B-4F87-9F74-46E97DBC20F6}" destId="{2AE1AE4E-5DB9-400B-8770-E840BB880949}" srcOrd="9" destOrd="0" presId="urn:microsoft.com/office/officeart/2005/8/layout/venn1"/>
    <dgm:cxn modelId="{610A9640-6BD6-4EDB-B1A6-0E8584DFD833}" type="presParOf" srcId="{B016E650-685B-4F87-9F74-46E97DBC20F6}" destId="{4086DD75-4CEB-4968-8008-EAFB1D10637A}" srcOrd="10" destOrd="0" presId="urn:microsoft.com/office/officeart/2005/8/layout/venn1"/>
    <dgm:cxn modelId="{A8D314FB-BBDC-4131-AD54-8B5281998412}" type="presParOf" srcId="{B016E650-685B-4F87-9F74-46E97DBC20F6}" destId="{3EA0C293-1FB9-4B67-B975-C29CC0C47198}" srcOrd="11" destOrd="0" presId="urn:microsoft.com/office/officeart/2005/8/layout/venn1"/>
    <dgm:cxn modelId="{DAEDB443-4BDB-4746-B6F6-BAEFD22F0608}" type="presParOf" srcId="{B016E650-685B-4F87-9F74-46E97DBC20F6}" destId="{2CD143EF-018B-42A7-9E74-A586E6646292}" srcOrd="12" destOrd="0" presId="urn:microsoft.com/office/officeart/2005/8/layout/venn1"/>
    <dgm:cxn modelId="{BF94E011-6C59-41B3-B715-730C9E1C30C3}" type="presParOf" srcId="{B016E650-685B-4F87-9F74-46E97DBC20F6}" destId="{6A4B43AB-ED00-4327-98F5-A33F0FB5E99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EF5F9-0734-4AEF-88DC-61C97CA4496E}">
      <dsp:nvSpPr>
        <dsp:cNvPr id="0" name=""/>
        <dsp:cNvSpPr/>
      </dsp:nvSpPr>
      <dsp:spPr>
        <a:xfrm>
          <a:off x="1746565" y="0"/>
          <a:ext cx="3279923" cy="32800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6D1D5-8B8F-4EEF-A69F-C263EB73B672}">
      <dsp:nvSpPr>
        <dsp:cNvPr id="0" name=""/>
        <dsp:cNvSpPr/>
      </dsp:nvSpPr>
      <dsp:spPr>
        <a:xfrm>
          <a:off x="2470965" y="1187499"/>
          <a:ext cx="1829939" cy="91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ORIGEN</a:t>
          </a:r>
          <a:r>
            <a:rPr lang="es-ES" sz="1800" kern="1200" dirty="0" smtClean="0"/>
            <a:t>: América.</a:t>
          </a:r>
          <a:endParaRPr lang="es-ES" sz="1800" kern="1200" dirty="0"/>
        </a:p>
      </dsp:txBody>
      <dsp:txXfrm>
        <a:off x="2470965" y="1187499"/>
        <a:ext cx="1829939" cy="914861"/>
      </dsp:txXfrm>
    </dsp:sp>
    <dsp:sp modelId="{A083528E-4E7F-4FF6-BDD4-975684609149}">
      <dsp:nvSpPr>
        <dsp:cNvPr id="0" name=""/>
        <dsp:cNvSpPr/>
      </dsp:nvSpPr>
      <dsp:spPr>
        <a:xfrm>
          <a:off x="1069511" y="2102360"/>
          <a:ext cx="2817703" cy="281889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A168B-F2F5-4B20-83E4-7B1C55E69BB6}">
      <dsp:nvSpPr>
        <dsp:cNvPr id="0" name=""/>
        <dsp:cNvSpPr/>
      </dsp:nvSpPr>
      <dsp:spPr>
        <a:xfrm>
          <a:off x="1555995" y="3075785"/>
          <a:ext cx="1829939" cy="91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EVOLUCIÓN: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George </a:t>
          </a:r>
          <a:r>
            <a:rPr lang="es-EC" sz="1800" kern="1200" dirty="0" err="1" smtClean="0"/>
            <a:t>Beadle</a:t>
          </a:r>
          <a:r>
            <a:rPr lang="es-EC" sz="1800" kern="1200" dirty="0" smtClean="0"/>
            <a:t> 1939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 smtClean="0"/>
            <a:t>Jhon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Doebley</a:t>
          </a:r>
          <a:r>
            <a:rPr lang="es-EC" sz="1800" kern="1200" dirty="0" smtClean="0"/>
            <a:t>  1992</a:t>
          </a:r>
          <a:endParaRPr lang="es-ES" sz="1800" kern="1200" dirty="0"/>
        </a:p>
      </dsp:txBody>
      <dsp:txXfrm>
        <a:off x="1555995" y="3075785"/>
        <a:ext cx="1829939" cy="914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3AB0E-F58D-4908-8E6D-375A6658815D}">
      <dsp:nvSpPr>
        <dsp:cNvPr id="0" name=""/>
        <dsp:cNvSpPr/>
      </dsp:nvSpPr>
      <dsp:spPr>
        <a:xfrm>
          <a:off x="415096" y="1145121"/>
          <a:ext cx="7399406" cy="672673"/>
        </a:xfrm>
        <a:prstGeom prst="rect">
          <a:avLst/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+mn-lt"/>
              <a:cs typeface="Times New Roman" pitchFamily="18" charset="0"/>
            </a:rPr>
            <a:t>La producción nacional de maíz suave seco 28136 toneladas métricas y 27389 toneladas métricas de maíz suave  en choclo</a:t>
          </a:r>
          <a:r>
            <a:rPr lang="es-EC" sz="1600" kern="1200" dirty="0" smtClean="0">
              <a:latin typeface="+mn-lt"/>
              <a:cs typeface="Times New Roman" pitchFamily="18" charset="0"/>
            </a:rPr>
            <a:t> (INEC, 2012). </a:t>
          </a:r>
        </a:p>
      </dsp:txBody>
      <dsp:txXfrm>
        <a:off x="415096" y="1145121"/>
        <a:ext cx="7399406" cy="672673"/>
      </dsp:txXfrm>
    </dsp:sp>
    <dsp:sp modelId="{4E602902-A9A7-418D-901A-A91C19330C1C}">
      <dsp:nvSpPr>
        <dsp:cNvPr id="0" name=""/>
        <dsp:cNvSpPr/>
      </dsp:nvSpPr>
      <dsp:spPr>
        <a:xfrm>
          <a:off x="415096" y="181779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9C5ED-31AB-485D-87BE-FCC919FD03C4}">
      <dsp:nvSpPr>
        <dsp:cNvPr id="0" name=""/>
        <dsp:cNvSpPr/>
      </dsp:nvSpPr>
      <dsp:spPr>
        <a:xfrm>
          <a:off x="1459235" y="181779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5061B-9110-4DDA-9DEF-5E527B7AAFCC}">
      <dsp:nvSpPr>
        <dsp:cNvPr id="0" name=""/>
        <dsp:cNvSpPr/>
      </dsp:nvSpPr>
      <dsp:spPr>
        <a:xfrm>
          <a:off x="2503373" y="181779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73C80-5E54-47F6-84FB-55D4300C3362}">
      <dsp:nvSpPr>
        <dsp:cNvPr id="0" name=""/>
        <dsp:cNvSpPr/>
      </dsp:nvSpPr>
      <dsp:spPr>
        <a:xfrm>
          <a:off x="3547512" y="181779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A09F2-9C60-4363-BDBA-FC518A878009}">
      <dsp:nvSpPr>
        <dsp:cNvPr id="0" name=""/>
        <dsp:cNvSpPr/>
      </dsp:nvSpPr>
      <dsp:spPr>
        <a:xfrm>
          <a:off x="4591650" y="181779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E043A-9484-4E6D-8946-4899D1AFB4EA}">
      <dsp:nvSpPr>
        <dsp:cNvPr id="0" name=""/>
        <dsp:cNvSpPr/>
      </dsp:nvSpPr>
      <dsp:spPr>
        <a:xfrm>
          <a:off x="5635789" y="181779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96902-E528-4566-A144-79FA6218965C}">
      <dsp:nvSpPr>
        <dsp:cNvPr id="0" name=""/>
        <dsp:cNvSpPr/>
      </dsp:nvSpPr>
      <dsp:spPr>
        <a:xfrm>
          <a:off x="6679927" y="181779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FC5EB-27A5-4C5B-9291-16E53F23F6D9}">
      <dsp:nvSpPr>
        <dsp:cNvPr id="0" name=""/>
        <dsp:cNvSpPr/>
      </dsp:nvSpPr>
      <dsp:spPr>
        <a:xfrm>
          <a:off x="415096" y="2082157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n-lt"/>
              <a:cs typeface="Times New Roman" pitchFamily="18" charset="0"/>
            </a:rPr>
            <a:t>El consumo per cápita de maíz es alrededor de 14,50 kg/año (FAO, 2007). </a:t>
          </a:r>
        </a:p>
      </dsp:txBody>
      <dsp:txXfrm>
        <a:off x="415096" y="2082157"/>
        <a:ext cx="7399406" cy="672673"/>
      </dsp:txXfrm>
    </dsp:sp>
    <dsp:sp modelId="{8A70D556-3F5B-4C85-8F77-B16A3F27043E}">
      <dsp:nvSpPr>
        <dsp:cNvPr id="0" name=""/>
        <dsp:cNvSpPr/>
      </dsp:nvSpPr>
      <dsp:spPr>
        <a:xfrm>
          <a:off x="415096" y="2754830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EF563-7040-450F-8CA1-57A029A23A0F}">
      <dsp:nvSpPr>
        <dsp:cNvPr id="0" name=""/>
        <dsp:cNvSpPr/>
      </dsp:nvSpPr>
      <dsp:spPr>
        <a:xfrm>
          <a:off x="1459235" y="2754830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702C0-D701-4E09-B3DF-2DC90284595E}">
      <dsp:nvSpPr>
        <dsp:cNvPr id="0" name=""/>
        <dsp:cNvSpPr/>
      </dsp:nvSpPr>
      <dsp:spPr>
        <a:xfrm>
          <a:off x="2503373" y="2754830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6F504-AE9E-4C99-9F52-19CAC4DE2FAF}">
      <dsp:nvSpPr>
        <dsp:cNvPr id="0" name=""/>
        <dsp:cNvSpPr/>
      </dsp:nvSpPr>
      <dsp:spPr>
        <a:xfrm>
          <a:off x="3547512" y="2754830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6EA5D-0500-452D-B46F-3662F7CFEB01}">
      <dsp:nvSpPr>
        <dsp:cNvPr id="0" name=""/>
        <dsp:cNvSpPr/>
      </dsp:nvSpPr>
      <dsp:spPr>
        <a:xfrm>
          <a:off x="4591650" y="2754830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2B332-0B58-4506-8E8D-DE5E49683BCD}">
      <dsp:nvSpPr>
        <dsp:cNvPr id="0" name=""/>
        <dsp:cNvSpPr/>
      </dsp:nvSpPr>
      <dsp:spPr>
        <a:xfrm>
          <a:off x="5635789" y="2754830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C3B19-04F7-4EEF-8466-B151DA26C1A1}">
      <dsp:nvSpPr>
        <dsp:cNvPr id="0" name=""/>
        <dsp:cNvSpPr/>
      </dsp:nvSpPr>
      <dsp:spPr>
        <a:xfrm>
          <a:off x="6679927" y="2754830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1EC74-A60A-4970-9449-AE1700B72EBA}">
      <dsp:nvSpPr>
        <dsp:cNvPr id="0" name=""/>
        <dsp:cNvSpPr/>
      </dsp:nvSpPr>
      <dsp:spPr>
        <a:xfrm>
          <a:off x="415096" y="3019192"/>
          <a:ext cx="7399406" cy="672673"/>
        </a:xfrm>
        <a:prstGeom prst="rect">
          <a:avLst/>
        </a:prstGeom>
        <a:solidFill>
          <a:srgbClr val="FFCCC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+mn-lt"/>
              <a:cs typeface="Times New Roman" pitchFamily="18" charset="0"/>
            </a:rPr>
            <a:t>Bolívar, Cotopaxi, Tungurahua, Chimborazo y Pichincha, en esta última hay un rendimiento de 2,24 toneladas/Ha de maíz suave en choclo y un rendimiento de 0.55 toneladas/Ha de maíz suave seco (MAGAP, 2014).</a:t>
          </a:r>
          <a:endParaRPr lang="es-EC" sz="1600" kern="1200" dirty="0">
            <a:latin typeface="+mn-lt"/>
            <a:cs typeface="Times New Roman" pitchFamily="18" charset="0"/>
          </a:endParaRPr>
        </a:p>
      </dsp:txBody>
      <dsp:txXfrm>
        <a:off x="415096" y="3019192"/>
        <a:ext cx="7399406" cy="672673"/>
      </dsp:txXfrm>
    </dsp:sp>
    <dsp:sp modelId="{A40F5C2A-7537-46CA-8FAD-21AC2BAAF286}">
      <dsp:nvSpPr>
        <dsp:cNvPr id="0" name=""/>
        <dsp:cNvSpPr/>
      </dsp:nvSpPr>
      <dsp:spPr>
        <a:xfrm>
          <a:off x="415096" y="369186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305D9-EE2B-4285-AD55-5381671CF0D3}">
      <dsp:nvSpPr>
        <dsp:cNvPr id="0" name=""/>
        <dsp:cNvSpPr/>
      </dsp:nvSpPr>
      <dsp:spPr>
        <a:xfrm>
          <a:off x="1459235" y="369186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15C5E-FE0B-48BD-A0D0-4C45AAD64C26}">
      <dsp:nvSpPr>
        <dsp:cNvPr id="0" name=""/>
        <dsp:cNvSpPr/>
      </dsp:nvSpPr>
      <dsp:spPr>
        <a:xfrm>
          <a:off x="2503373" y="369186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6C3E2-2040-4492-9E6F-8BF4E1A8D67C}">
      <dsp:nvSpPr>
        <dsp:cNvPr id="0" name=""/>
        <dsp:cNvSpPr/>
      </dsp:nvSpPr>
      <dsp:spPr>
        <a:xfrm>
          <a:off x="3547512" y="369186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4CDDD-BEDF-4A77-B2EA-0234B960906B}">
      <dsp:nvSpPr>
        <dsp:cNvPr id="0" name=""/>
        <dsp:cNvSpPr/>
      </dsp:nvSpPr>
      <dsp:spPr>
        <a:xfrm>
          <a:off x="4591650" y="369186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3B81A-8FC3-41B9-B484-6709E91CB494}">
      <dsp:nvSpPr>
        <dsp:cNvPr id="0" name=""/>
        <dsp:cNvSpPr/>
      </dsp:nvSpPr>
      <dsp:spPr>
        <a:xfrm>
          <a:off x="5635789" y="369186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954DB-7990-4ACF-89D3-4C285E2E9DF8}">
      <dsp:nvSpPr>
        <dsp:cNvPr id="0" name=""/>
        <dsp:cNvSpPr/>
      </dsp:nvSpPr>
      <dsp:spPr>
        <a:xfrm>
          <a:off x="6679927" y="3691865"/>
          <a:ext cx="986587" cy="164431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DD1D-6F98-47D2-87F8-7C99C4EB3EAB}">
      <dsp:nvSpPr>
        <dsp:cNvPr id="0" name=""/>
        <dsp:cNvSpPr/>
      </dsp:nvSpPr>
      <dsp:spPr>
        <a:xfrm>
          <a:off x="2996364" y="1168243"/>
          <a:ext cx="1496599" cy="14967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DD85B7-95F5-4D4A-9E83-4319A3DD4234}">
      <dsp:nvSpPr>
        <dsp:cNvPr id="0" name=""/>
        <dsp:cNvSpPr/>
      </dsp:nvSpPr>
      <dsp:spPr>
        <a:xfrm>
          <a:off x="2887237" y="0"/>
          <a:ext cx="1714853" cy="9177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Según Acosta (2009) la clasificación taxonómica del maíz es la siguiente:</a:t>
          </a:r>
          <a:endParaRPr lang="es-EC" sz="1400" kern="1200" dirty="0"/>
        </a:p>
      </dsp:txBody>
      <dsp:txXfrm>
        <a:off x="2887237" y="0"/>
        <a:ext cx="1714853" cy="917709"/>
      </dsp:txXfrm>
    </dsp:sp>
    <dsp:sp modelId="{8F515059-8B55-421D-AC03-794593AA20F6}">
      <dsp:nvSpPr>
        <dsp:cNvPr id="0" name=""/>
        <dsp:cNvSpPr/>
      </dsp:nvSpPr>
      <dsp:spPr>
        <a:xfrm>
          <a:off x="3435366" y="1379316"/>
          <a:ext cx="1496599" cy="1496783"/>
        </a:xfrm>
        <a:prstGeom prst="ellipse">
          <a:avLst/>
        </a:prstGeom>
        <a:solidFill>
          <a:schemeClr val="accent2">
            <a:alpha val="50000"/>
            <a:hueOff val="-2400000"/>
            <a:satOff val="-8334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C8860F-1A12-442A-8EED-DE67FD1662E6}">
      <dsp:nvSpPr>
        <dsp:cNvPr id="0" name=""/>
        <dsp:cNvSpPr/>
      </dsp:nvSpPr>
      <dsp:spPr>
        <a:xfrm>
          <a:off x="5116547" y="871823"/>
          <a:ext cx="1621316" cy="10094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Familia: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Poáceae</a:t>
          </a:r>
          <a:endParaRPr lang="es-EC" sz="1400" kern="1200" dirty="0"/>
        </a:p>
      </dsp:txBody>
      <dsp:txXfrm>
        <a:off x="5116547" y="871823"/>
        <a:ext cx="1621316" cy="1009479"/>
      </dsp:txXfrm>
    </dsp:sp>
    <dsp:sp modelId="{A208B8EC-7EAD-4294-92E9-626798EB535C}">
      <dsp:nvSpPr>
        <dsp:cNvPr id="0" name=""/>
        <dsp:cNvSpPr/>
      </dsp:nvSpPr>
      <dsp:spPr>
        <a:xfrm>
          <a:off x="3543246" y="1854231"/>
          <a:ext cx="1496599" cy="1496783"/>
        </a:xfrm>
        <a:prstGeom prst="ellipse">
          <a:avLst/>
        </a:prstGeom>
        <a:solidFill>
          <a:schemeClr val="accent2">
            <a:alpha val="50000"/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386DE6-E8B7-4A0A-AF5C-E7A9416584E0}">
      <dsp:nvSpPr>
        <dsp:cNvPr id="0" name=""/>
        <dsp:cNvSpPr/>
      </dsp:nvSpPr>
      <dsp:spPr>
        <a:xfrm>
          <a:off x="5272443" y="2156616"/>
          <a:ext cx="1590137" cy="10783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Subfamilia:</a:t>
          </a:r>
          <a:r>
            <a:rPr lang="es-EC" sz="1400" kern="1200" smtClean="0"/>
            <a:t> Panicoideae</a:t>
          </a:r>
          <a:endParaRPr lang="es-EC" sz="1400" kern="1200"/>
        </a:p>
      </dsp:txBody>
      <dsp:txXfrm>
        <a:off x="5272443" y="2156616"/>
        <a:ext cx="1590137" cy="1078308"/>
      </dsp:txXfrm>
    </dsp:sp>
    <dsp:sp modelId="{F7259EF7-69A1-47E8-94CB-2BF4A06A465D}">
      <dsp:nvSpPr>
        <dsp:cNvPr id="0" name=""/>
        <dsp:cNvSpPr/>
      </dsp:nvSpPr>
      <dsp:spPr>
        <a:xfrm>
          <a:off x="3239561" y="2235080"/>
          <a:ext cx="1496599" cy="1496783"/>
        </a:xfrm>
        <a:prstGeom prst="ellipse">
          <a:avLst/>
        </a:prstGeom>
        <a:solidFill>
          <a:schemeClr val="accent2">
            <a:alpha val="50000"/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31C684-0C8F-4484-8766-260680C26254}">
      <dsp:nvSpPr>
        <dsp:cNvPr id="0" name=""/>
        <dsp:cNvSpPr/>
      </dsp:nvSpPr>
      <dsp:spPr>
        <a:xfrm>
          <a:off x="4586501" y="3602007"/>
          <a:ext cx="1714853" cy="986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Tribu:</a:t>
          </a:r>
          <a:r>
            <a:rPr lang="es-EC" sz="1400" kern="1200" smtClean="0"/>
            <a:t> Maydeae</a:t>
          </a:r>
          <a:endParaRPr lang="es-EC" sz="1400" kern="1200"/>
        </a:p>
      </dsp:txBody>
      <dsp:txXfrm>
        <a:off x="4586501" y="3602007"/>
        <a:ext cx="1714853" cy="986537"/>
      </dsp:txXfrm>
    </dsp:sp>
    <dsp:sp modelId="{9E56A175-4EFB-447D-ABDB-BB2D9318DD47}">
      <dsp:nvSpPr>
        <dsp:cNvPr id="0" name=""/>
        <dsp:cNvSpPr/>
      </dsp:nvSpPr>
      <dsp:spPr>
        <a:xfrm>
          <a:off x="2753166" y="2235080"/>
          <a:ext cx="1496599" cy="1496783"/>
        </a:xfrm>
        <a:prstGeom prst="ellipse">
          <a:avLst/>
        </a:prstGeom>
        <a:solidFill>
          <a:schemeClr val="accent2">
            <a:alpha val="50000"/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E1AE4E-5DB9-400B-8770-E840BB880949}">
      <dsp:nvSpPr>
        <dsp:cNvPr id="0" name=""/>
        <dsp:cNvSpPr/>
      </dsp:nvSpPr>
      <dsp:spPr>
        <a:xfrm>
          <a:off x="1187972" y="3602007"/>
          <a:ext cx="1714853" cy="986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Género:</a:t>
          </a:r>
          <a:r>
            <a:rPr lang="es-EC" sz="1400" kern="1200" smtClean="0"/>
            <a:t> </a:t>
          </a:r>
          <a:r>
            <a:rPr lang="es-EC" sz="1400" i="1" kern="1200" smtClean="0"/>
            <a:t>Zea</a:t>
          </a:r>
          <a:endParaRPr lang="es-EC" sz="1400" kern="1200"/>
        </a:p>
      </dsp:txBody>
      <dsp:txXfrm>
        <a:off x="1187972" y="3602007"/>
        <a:ext cx="1714853" cy="986537"/>
      </dsp:txXfrm>
    </dsp:sp>
    <dsp:sp modelId="{4086DD75-4CEB-4968-8008-EAFB1D10637A}">
      <dsp:nvSpPr>
        <dsp:cNvPr id="0" name=""/>
        <dsp:cNvSpPr/>
      </dsp:nvSpPr>
      <dsp:spPr>
        <a:xfrm>
          <a:off x="2449481" y="1854231"/>
          <a:ext cx="1496599" cy="1496783"/>
        </a:xfrm>
        <a:prstGeom prst="ellipse">
          <a:avLst/>
        </a:prstGeom>
        <a:solidFill>
          <a:schemeClr val="accent2">
            <a:alpha val="50000"/>
            <a:hueOff val="-12000000"/>
            <a:satOff val="-41669"/>
            <a:lumOff val="5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A0C293-1FB9-4B67-B975-C29CC0C47198}">
      <dsp:nvSpPr>
        <dsp:cNvPr id="0" name=""/>
        <dsp:cNvSpPr/>
      </dsp:nvSpPr>
      <dsp:spPr>
        <a:xfrm>
          <a:off x="626747" y="2156616"/>
          <a:ext cx="1590137" cy="10783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Especie:</a:t>
          </a:r>
          <a:r>
            <a:rPr lang="es-EC" sz="1400" kern="1200" smtClean="0"/>
            <a:t> </a:t>
          </a:r>
          <a:r>
            <a:rPr lang="es-EC" sz="1400" i="1" kern="1200" smtClean="0"/>
            <a:t>Zea mays</a:t>
          </a:r>
          <a:r>
            <a:rPr lang="es-EC" sz="1400" kern="1200" smtClean="0"/>
            <a:t> L.</a:t>
          </a:r>
          <a:endParaRPr lang="es-EC" sz="1400" kern="1200"/>
        </a:p>
      </dsp:txBody>
      <dsp:txXfrm>
        <a:off x="626747" y="2156616"/>
        <a:ext cx="1590137" cy="1078308"/>
      </dsp:txXfrm>
    </dsp:sp>
    <dsp:sp modelId="{2CD143EF-018B-42A7-9E74-A586E6646292}">
      <dsp:nvSpPr>
        <dsp:cNvPr id="0" name=""/>
        <dsp:cNvSpPr/>
      </dsp:nvSpPr>
      <dsp:spPr>
        <a:xfrm>
          <a:off x="2557361" y="1379316"/>
          <a:ext cx="1496599" cy="1496783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4B43AB-ED00-4327-98F5-A33F0FB5E99E}">
      <dsp:nvSpPr>
        <dsp:cNvPr id="0" name=""/>
        <dsp:cNvSpPr/>
      </dsp:nvSpPr>
      <dsp:spPr>
        <a:xfrm>
          <a:off x="751464" y="871823"/>
          <a:ext cx="1621316" cy="10094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Nombre común: </a:t>
          </a:r>
          <a:r>
            <a:rPr lang="es-EC" sz="1400" kern="1200" dirty="0" smtClean="0"/>
            <a:t>Maíz (español),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err="1" smtClean="0"/>
            <a:t>sara</a:t>
          </a:r>
          <a:r>
            <a:rPr lang="es-EC" sz="1400" kern="1200" dirty="0" smtClean="0"/>
            <a:t> (quechua),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err="1" smtClean="0"/>
            <a:t>tonqo</a:t>
          </a:r>
          <a:r>
            <a:rPr lang="es-EC" sz="1400" kern="1200" dirty="0" smtClean="0"/>
            <a:t> (</a:t>
          </a:r>
          <a:r>
            <a:rPr lang="es-EC" sz="1400" kern="1200" dirty="0" err="1" smtClean="0"/>
            <a:t>aymara</a:t>
          </a:r>
          <a:r>
            <a:rPr lang="es-EC" sz="1400" kern="1200" dirty="0" smtClean="0"/>
            <a:t>)</a:t>
          </a:r>
          <a:endParaRPr lang="es-EC" sz="1400" kern="1200" dirty="0"/>
        </a:p>
      </dsp:txBody>
      <dsp:txXfrm>
        <a:off x="751464" y="871823"/>
        <a:ext cx="1621316" cy="1009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400" smtClean="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400" smtClean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400" smtClean="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400" smtClean="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mtClean="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1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739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096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65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82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462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001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151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59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441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9189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mtClean="0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mtClean="0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Rectángulo"/>
          <p:cNvSpPr>
            <a:spLocks noChangeArrowheads="1"/>
          </p:cNvSpPr>
          <p:nvPr/>
        </p:nvSpPr>
        <p:spPr bwMode="auto">
          <a:xfrm>
            <a:off x="1214438" y="1700213"/>
            <a:ext cx="72723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C" sz="2800" b="1" dirty="0"/>
              <a:t>EVALUACIÓN DE DAÑOS PRODUCIDOS POR </a:t>
            </a:r>
            <a:r>
              <a:rPr lang="es-EC" sz="2800" b="1" i="1" dirty="0"/>
              <a:t>Euxesta </a:t>
            </a:r>
            <a:r>
              <a:rPr lang="es-EC" sz="2800" b="1" dirty="0" err="1"/>
              <a:t>spp</a:t>
            </a:r>
            <a:r>
              <a:rPr lang="es-EC" sz="2800" b="1" i="1" dirty="0"/>
              <a:t>.</a:t>
            </a:r>
            <a:r>
              <a:rPr lang="es-EC" sz="2800" b="1" dirty="0"/>
              <a:t> (DIPTERA: ULIDIIDAE) EN LA MAZORCA DE MAÍZ SUAVE, EN DOS LOCALIDADES DE PICHINCHA - ECUADOR</a:t>
            </a:r>
            <a:endParaRPr lang="es-EC" sz="2800" dirty="0"/>
          </a:p>
        </p:txBody>
      </p:sp>
      <p:sp>
        <p:nvSpPr>
          <p:cNvPr id="3075" name="2 Rectángulo"/>
          <p:cNvSpPr>
            <a:spLocks noChangeArrowheads="1"/>
          </p:cNvSpPr>
          <p:nvPr/>
        </p:nvSpPr>
        <p:spPr bwMode="auto">
          <a:xfrm>
            <a:off x="3779912" y="5218112"/>
            <a:ext cx="5364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/>
              <a:t>RUTH MARIBEL ARENILLO GUALLASAMÍN</a:t>
            </a:r>
            <a:endParaRPr lang="es-MX" altLang="es-ES" dirty="0"/>
          </a:p>
        </p:txBody>
      </p:sp>
      <p:pic>
        <p:nvPicPr>
          <p:cNvPr id="3076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1559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38552"/>
      </p:ext>
    </p:extLst>
  </p:cSld>
  <p:clrMapOvr>
    <a:masterClrMapping/>
  </p:clrMapOvr>
  <p:transition spd="slow" advTm="15360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S" dirty="0" smtClean="0">
                <a:solidFill>
                  <a:schemeClr val="accent4"/>
                </a:solidFill>
              </a:rPr>
              <a:t>Revisión de Literatura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2 Rectángulo"/>
          <p:cNvSpPr>
            <a:spLocks noChangeArrowheads="1"/>
          </p:cNvSpPr>
          <p:nvPr/>
        </p:nvSpPr>
        <p:spPr bwMode="auto">
          <a:xfrm>
            <a:off x="827088" y="1500174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endParaRPr lang="es-ES" sz="2400" dirty="0" smtClean="0"/>
          </a:p>
          <a:p>
            <a:pPr algn="just" eaLnBrk="1" hangingPunct="1">
              <a:defRPr/>
            </a:pPr>
            <a:endParaRPr lang="es-EC" altLang="es-EC" sz="240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2252785" y="68704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PLAGAS</a:t>
            </a:r>
            <a:endParaRPr lang="es-ES" b="1" dirty="0"/>
          </a:p>
        </p:txBody>
      </p:sp>
      <p:pic>
        <p:nvPicPr>
          <p:cNvPr id="23554" name="Picture 2" descr="Resultado de imagen para Elasmopalpus lignosel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35" y="871714"/>
            <a:ext cx="43434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esultado de imagen para huevo elasmopalpus lignosell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14148" r="2579" b="23603"/>
          <a:stretch/>
        </p:blipFill>
        <p:spPr bwMode="auto">
          <a:xfrm rot="16200000">
            <a:off x="-1276766" y="2887052"/>
            <a:ext cx="4453700" cy="1589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Resultado de imagen para Elasmopalpus lignosellus, adul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96" y="3429000"/>
            <a:ext cx="476250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C:\Users\Usuario\Pictures\Imagen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22" y="1988841"/>
            <a:ext cx="2262762" cy="372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96601" y="1072605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err="1"/>
              <a:t>Elasmopalpus</a:t>
            </a:r>
            <a:r>
              <a:rPr lang="es-ES" b="1" i="1" dirty="0"/>
              <a:t> </a:t>
            </a:r>
            <a:r>
              <a:rPr lang="es-ES" b="1" i="1" dirty="0" err="1"/>
              <a:t>lignosellus</a:t>
            </a:r>
            <a:endParaRPr lang="es-ES" b="1" i="1" dirty="0"/>
          </a:p>
        </p:txBody>
      </p:sp>
      <p:sp>
        <p:nvSpPr>
          <p:cNvPr id="3" name="2 Rectángulo"/>
          <p:cNvSpPr/>
          <p:nvPr/>
        </p:nvSpPr>
        <p:spPr>
          <a:xfrm>
            <a:off x="155575" y="5639612"/>
            <a:ext cx="590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Fuentes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entnemdept.ufl.edu/creatures/field/lesser_cornstalk_borer.htm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http://plagasesparrago.galeon.com/album1989996.html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6"/>
    </mc:Choice>
    <mc:Fallback xmlns="">
      <p:transition spd="slow" advTm="26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4"/>
                </a:solidFill>
              </a:rPr>
              <a:t>Revisión de Literatura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49565" y="64453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i="1" dirty="0" err="1"/>
              <a:t>Helicoverpa</a:t>
            </a:r>
            <a:r>
              <a:rPr lang="es-EC" sz="2800" b="1" i="1" dirty="0"/>
              <a:t> </a:t>
            </a:r>
            <a:r>
              <a:rPr lang="es-EC" sz="2800" b="1" i="1" dirty="0" err="1"/>
              <a:t>zea</a:t>
            </a:r>
            <a:endParaRPr lang="es-ES" sz="2800" b="1" i="1" dirty="0"/>
          </a:p>
        </p:txBody>
      </p:sp>
      <p:pic>
        <p:nvPicPr>
          <p:cNvPr id="4" name="3 Imagen" descr="C:\Users\Usuario\Pictures\elit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6882"/>
            <a:ext cx="3717925" cy="237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Resultado de imagen para heliothis, larva en maí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8" y="3763281"/>
            <a:ext cx="31623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Huevos de Helicoverpa armigera. Foto de A. Urbaneja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7758"/>
            <a:ext cx="2445246" cy="21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59440" y="3309176"/>
            <a:ext cx="1892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Urbaneja</a:t>
            </a:r>
            <a:r>
              <a:rPr lang="en-US" sz="1600" dirty="0" smtClean="0"/>
              <a:t>, </a:t>
            </a:r>
            <a:r>
              <a:rPr lang="en-US" sz="1600" dirty="0" err="1" smtClean="0"/>
              <a:t>s.f.</a:t>
            </a:r>
            <a:endParaRPr lang="en-U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78099" y="6312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Solomon, 2001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83917" y="566089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Tigrero</a:t>
            </a:r>
            <a:r>
              <a:rPr lang="en-US" dirty="0" smtClean="0"/>
              <a:t>, 2012 </a:t>
            </a:r>
            <a:endParaRPr lang="en-US" dirty="0"/>
          </a:p>
        </p:txBody>
      </p:sp>
      <p:pic>
        <p:nvPicPr>
          <p:cNvPr id="11" name="10 Imagen" descr="G:\AcademiCompen12\GlosarioPlaga13a\fotosglosario\plagasmaiz55\heliothis zea\Heliotis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94" y="3933056"/>
            <a:ext cx="309684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5890902" y="364773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Arenillo</a:t>
            </a:r>
            <a:r>
              <a:rPr lang="en-US" dirty="0" smtClean="0"/>
              <a:t>, 2017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636">
        <p:blinds dir="vert"/>
      </p:transition>
    </mc:Choice>
    <mc:Fallback xmlns="">
      <p:transition spd="slow" advTm="3263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Revisión de Literatura</a:t>
            </a:r>
            <a:r>
              <a:rPr lang="es-ES" dirty="0" smtClean="0">
                <a:solidFill>
                  <a:schemeClr val="accent4"/>
                </a:solidFill>
              </a:rPr>
              <a:t/>
            </a:r>
            <a:br>
              <a:rPr lang="es-ES" dirty="0" smtClean="0">
                <a:solidFill>
                  <a:schemeClr val="accent4"/>
                </a:solidFill>
              </a:rPr>
            </a:b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Resultado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74112"/>
            <a:ext cx="3672408" cy="275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t="18934" r="18382" b="8546"/>
          <a:stretch/>
        </p:blipFill>
        <p:spPr bwMode="auto">
          <a:xfrm>
            <a:off x="900752" y="1447721"/>
            <a:ext cx="1992572" cy="1704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Resultado de imagen para Agrotis ipsilon, pup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20325" r="5176" b="8833"/>
          <a:stretch/>
        </p:blipFill>
        <p:spPr bwMode="auto">
          <a:xfrm>
            <a:off x="283413" y="3152388"/>
            <a:ext cx="4572325" cy="2396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Resultado de imagen para Agrotis ipsilon, larv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18295" r="1824" b="9433"/>
          <a:stretch/>
        </p:blipFill>
        <p:spPr bwMode="auto">
          <a:xfrm>
            <a:off x="3754139" y="1447722"/>
            <a:ext cx="5084268" cy="170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49565" y="64453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i="1" dirty="0" err="1" smtClean="0"/>
              <a:t>Agrotis</a:t>
            </a:r>
            <a:r>
              <a:rPr lang="es-EC" sz="2800" b="1" i="1" dirty="0" smtClean="0"/>
              <a:t> </a:t>
            </a:r>
            <a:r>
              <a:rPr lang="es-EC" sz="2800" b="1" i="1" dirty="0" err="1" smtClean="0"/>
              <a:t>ipsilon</a:t>
            </a:r>
            <a:endParaRPr lang="es-ES" sz="2800" b="1" i="1" dirty="0"/>
          </a:p>
        </p:txBody>
      </p:sp>
      <p:sp>
        <p:nvSpPr>
          <p:cNvPr id="3" name="2 Rectángulo"/>
          <p:cNvSpPr/>
          <p:nvPr/>
        </p:nvSpPr>
        <p:spPr>
          <a:xfrm>
            <a:off x="122478" y="5530618"/>
            <a:ext cx="5916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Fuentes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www.invasive.org/collections/viewcollection.cfm?id=233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https://commons.wikimedia.org/wiki/File:Black_cutworm_(Agrotis_ipsilon),_pupae,_side_2014-06-04-19.38.58_ZS_PMax_-_USGS_BIML.jpg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3941">
        <p14:warp dir="in"/>
      </p:transition>
    </mc:Choice>
    <mc:Fallback xmlns="">
      <p:transition spd="slow" advTm="23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48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0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5946212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Fuente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://lpv400mip.blogspot.com/2016/06/maiz-zea-mays.html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9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641">
        <p14:doors dir="vert"/>
      </p:transition>
    </mc:Choice>
    <mc:Fallback xmlns="">
      <p:transition spd="slow" advTm="226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Revisión de Literatura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4829" r="14384" b="51279"/>
          <a:stretch/>
        </p:blipFill>
        <p:spPr bwMode="auto">
          <a:xfrm>
            <a:off x="435293" y="1150219"/>
            <a:ext cx="2912569" cy="22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Resultado de imagen para Diatraea saccharalis, maiz, pup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269" r="18412" b="13941"/>
          <a:stretch/>
        </p:blipFill>
        <p:spPr bwMode="auto">
          <a:xfrm>
            <a:off x="475327" y="3573016"/>
            <a:ext cx="2890078" cy="21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Resultado de imagen para Diatraea saccharalis, maiz, adul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64" y="3749393"/>
            <a:ext cx="39814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07975" y="647631"/>
            <a:ext cx="366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i="1" dirty="0" err="1"/>
              <a:t>Diatraea</a:t>
            </a:r>
            <a:r>
              <a:rPr lang="es-EC" sz="2800" b="1" i="1" dirty="0"/>
              <a:t> </a:t>
            </a:r>
            <a:r>
              <a:rPr lang="es-EC" sz="2800" b="1" i="1" dirty="0" err="1"/>
              <a:t>saccharalis</a:t>
            </a:r>
            <a:endParaRPr lang="es-ES" sz="2800" b="1" i="1" dirty="0"/>
          </a:p>
        </p:txBody>
      </p:sp>
      <p:sp>
        <p:nvSpPr>
          <p:cNvPr id="3" name="2 Rectángulo"/>
          <p:cNvSpPr/>
          <p:nvPr/>
        </p:nvSpPr>
        <p:spPr>
          <a:xfrm>
            <a:off x="269639" y="5723503"/>
            <a:ext cx="595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Fuentes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entnemdept.ufl.edu/creatures/field/sugarcane_borer.htm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http://www.manualfitosanitario.com/novedades-detalle.php?id=983</a:t>
            </a:r>
          </a:p>
        </p:txBody>
      </p:sp>
      <p:pic>
        <p:nvPicPr>
          <p:cNvPr id="18434" name="Picture 2" descr="F:\AcademiCompen12\glosario plaga 2016\Diatraea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36575" r="10577" b="28818"/>
          <a:stretch/>
        </p:blipFill>
        <p:spPr bwMode="auto">
          <a:xfrm>
            <a:off x="4275535" y="1180408"/>
            <a:ext cx="3905297" cy="22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59629" y="338835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(Tigrero, 2016) </a:t>
            </a: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9"/>
    </mc:Choice>
    <mc:Fallback xmlns="">
      <p:transition spd="slow" advTm="4127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C:\Users\Usuario\Pictures\TODO\20160323_1009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16" y="1723500"/>
            <a:ext cx="2766232" cy="2137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 descr="D:\2016\TESIS RUTH FINAL\IMAGENES\EUXESTA GENERAL\HUEV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59951"/>
            <a:ext cx="2619990" cy="2243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Revisión de Literatura</a:t>
            </a:r>
            <a:r>
              <a:rPr lang="es-ES" dirty="0" smtClean="0">
                <a:solidFill>
                  <a:schemeClr val="accent4"/>
                </a:solidFill>
              </a:rPr>
              <a:t/>
            </a:r>
            <a:br>
              <a:rPr lang="es-ES" dirty="0" smtClean="0">
                <a:solidFill>
                  <a:schemeClr val="accent4"/>
                </a:solidFill>
              </a:rPr>
            </a:b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7158" y="928670"/>
            <a:ext cx="255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dirty="0" smtClean="0"/>
              <a:t>Euxesta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spp</a:t>
            </a:r>
            <a:r>
              <a:rPr lang="es-ES_tradnl" sz="2800" b="1" dirty="0" smtClean="0"/>
              <a:t>.</a:t>
            </a:r>
            <a:endParaRPr lang="es-ES" sz="2800" dirty="0"/>
          </a:p>
        </p:txBody>
      </p:sp>
      <p:pic>
        <p:nvPicPr>
          <p:cNvPr id="12" name="11 Imagen" descr="C:\Users\Usuario\Pictures\TODO\20160404_08480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8"/>
          <a:stretch/>
        </p:blipFill>
        <p:spPr bwMode="auto">
          <a:xfrm>
            <a:off x="3297042" y="1748814"/>
            <a:ext cx="2598804" cy="2112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D:\2016\TESIS RUTH FINAL\IMAGENES\LARVAS.MAIZDAÑADO\LARVA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16" y="4059951"/>
            <a:ext cx="2766232" cy="2243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 descr="D:\2016\TESIS RUTH FINAL\IMAGENES\E.ELUTA.2\ADULTO.MACHO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t="11949" r="21582" b="8147"/>
          <a:stretch/>
        </p:blipFill>
        <p:spPr bwMode="auto">
          <a:xfrm>
            <a:off x="184358" y="1992231"/>
            <a:ext cx="2904257" cy="413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95382" y="6447909"/>
            <a:ext cx="384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Fotografías</a:t>
            </a:r>
            <a:r>
              <a:rPr lang="en-US" dirty="0" smtClean="0"/>
              <a:t>.  </a:t>
            </a:r>
            <a:r>
              <a:rPr lang="en-US" dirty="0" err="1" smtClean="0"/>
              <a:t>Arenillo</a:t>
            </a:r>
            <a:r>
              <a:rPr lang="en-US" dirty="0" smtClean="0"/>
              <a:t>, 2016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381"/>
    </mc:Choice>
    <mc:Fallback xmlns="">
      <p:transition spd="slow" advTm="190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Brasil e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 una plaga 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secundaria en 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ajo, 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tomate, 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papas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y mandioca. 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florida, sus hospederos son: maíz 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dulce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sorgo, caña de 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azúcar, guayaba, calabaza, 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plátano y 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papa (</a:t>
            </a:r>
            <a:r>
              <a:rPr lang="es-EC" sz="280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Bertolaccini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et al., 2010).</a:t>
            </a:r>
            <a:endParaRPr lang="es-EC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No 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se encuentran 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reportes de ésta mosca en: </a:t>
            </a:r>
            <a:r>
              <a:rPr lang="es-EC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fréjol, chamizo, ni en </a:t>
            </a:r>
            <a:r>
              <a:rPr lang="es-EC" sz="28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malezas (García, 2011).</a:t>
            </a:r>
            <a:endParaRPr lang="es-EC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/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Revisión de Literatura</a:t>
            </a:r>
            <a:r>
              <a:rPr lang="es-ES" dirty="0" smtClean="0">
                <a:solidFill>
                  <a:schemeClr val="accent4"/>
                </a:solidFill>
              </a:rPr>
              <a:t/>
            </a:r>
            <a:br>
              <a:rPr lang="es-ES" dirty="0" smtClean="0">
                <a:solidFill>
                  <a:schemeClr val="accent4"/>
                </a:solidFill>
              </a:rPr>
            </a:b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377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5"/>
    </mc:Choice>
    <mc:Fallback xmlns="">
      <p:transition spd="slow" advTm="1940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Revisión de Literatura</a:t>
            </a:r>
            <a:r>
              <a:rPr lang="es-ES" dirty="0" smtClean="0">
                <a:solidFill>
                  <a:schemeClr val="accent4"/>
                </a:solidFill>
              </a:rPr>
              <a:t/>
            </a:r>
            <a:br>
              <a:rPr lang="es-ES" dirty="0" smtClean="0">
                <a:solidFill>
                  <a:schemeClr val="accent4"/>
                </a:solidFill>
              </a:rPr>
            </a:br>
            <a:endParaRPr lang="es-EC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V</a:t>
            </a:r>
            <a:endParaRPr lang="es-EC" dirty="0"/>
          </a:p>
        </p:txBody>
      </p:sp>
      <p:pic>
        <p:nvPicPr>
          <p:cNvPr id="6" name="5 Imagen" descr="C:\Users\Usuario\Dropbox\2016\imagenes\annonae\DSC00065.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176464" cy="3828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2651566" y="5733256"/>
            <a:ext cx="384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Fotografía</a:t>
            </a:r>
            <a:r>
              <a:rPr lang="en-US" dirty="0" smtClean="0"/>
              <a:t>.  </a:t>
            </a:r>
            <a:r>
              <a:rPr lang="en-US" dirty="0" err="1" smtClean="0"/>
              <a:t>Arenillo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615">
        <p14:flythrough/>
      </p:transition>
    </mc:Choice>
    <mc:Fallback xmlns="">
      <p:transition spd="slow" advTm="316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 </a:t>
            </a:r>
            <a:endParaRPr lang="es-EC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1"/>
                </a:solidFill>
              </a:rPr>
              <a:t>Coloración </a:t>
            </a:r>
            <a:r>
              <a:rPr lang="es-ES" b="1" dirty="0">
                <a:solidFill>
                  <a:schemeClr val="tx1"/>
                </a:solidFill>
              </a:rPr>
              <a:t>y distribución de manchas en alas de </a:t>
            </a:r>
            <a:r>
              <a:rPr lang="es-ES" b="1" i="1" dirty="0">
                <a:solidFill>
                  <a:schemeClr val="tx1"/>
                </a:solidFill>
              </a:rPr>
              <a:t>Euxesta</a:t>
            </a:r>
            <a:r>
              <a:rPr lang="es-ES" b="1" dirty="0" smtClean="0">
                <a:solidFill>
                  <a:schemeClr val="tx1"/>
                </a:solidFill>
              </a:rPr>
              <a:t>. </a:t>
            </a:r>
            <a:r>
              <a:rPr lang="es-ES" b="1" i="1" dirty="0">
                <a:solidFill>
                  <a:schemeClr val="tx1"/>
                </a:solidFill>
              </a:rPr>
              <a:t>E. </a:t>
            </a:r>
            <a:r>
              <a:rPr lang="es-ES" b="1" i="1" dirty="0" err="1" smtClean="0">
                <a:solidFill>
                  <a:schemeClr val="tx1"/>
                </a:solidFill>
              </a:rPr>
              <a:t>eluta</a:t>
            </a:r>
            <a:r>
              <a:rPr lang="es-ES" b="1" i="1" dirty="0" smtClean="0">
                <a:solidFill>
                  <a:schemeClr val="tx1"/>
                </a:solidFill>
              </a:rPr>
              <a:t> (izquierda)</a:t>
            </a:r>
            <a:r>
              <a:rPr lang="es-ES" b="1" dirty="0" smtClean="0">
                <a:solidFill>
                  <a:schemeClr val="tx1"/>
                </a:solidFill>
              </a:rPr>
              <a:t>, </a:t>
            </a:r>
            <a:r>
              <a:rPr lang="es-ES" b="1" i="1" dirty="0" smtClean="0">
                <a:solidFill>
                  <a:schemeClr val="tx1"/>
                </a:solidFill>
              </a:rPr>
              <a:t>E</a:t>
            </a:r>
            <a:r>
              <a:rPr lang="es-ES" b="1" i="1" dirty="0">
                <a:solidFill>
                  <a:schemeClr val="tx1"/>
                </a:solidFill>
              </a:rPr>
              <a:t>. mazorca </a:t>
            </a:r>
            <a:r>
              <a:rPr lang="es-ES" b="1" i="1" dirty="0" smtClean="0">
                <a:solidFill>
                  <a:schemeClr val="tx1"/>
                </a:solidFill>
              </a:rPr>
              <a:t>(derecha)</a:t>
            </a:r>
            <a:endParaRPr lang="es-EC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Revisión de Literatura</a:t>
            </a:r>
            <a:r>
              <a:rPr lang="es-ES" dirty="0" smtClean="0">
                <a:solidFill>
                  <a:schemeClr val="accent4"/>
                </a:solidFill>
              </a:rPr>
              <a:t/>
            </a:r>
            <a:br>
              <a:rPr lang="es-ES" dirty="0" smtClean="0">
                <a:solidFill>
                  <a:schemeClr val="accent4"/>
                </a:solidFill>
              </a:rPr>
            </a:br>
            <a:endParaRPr lang="es-EC" dirty="0" smtClean="0"/>
          </a:p>
        </p:txBody>
      </p:sp>
      <p:pic>
        <p:nvPicPr>
          <p:cNvPr id="7" name="6 Imagen" descr="D:\2016\TESIS RUTH FINAL\IMAGENES\E.MAZORCA\A.2800.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21825" r="11742" b="16636"/>
          <a:stretch/>
        </p:blipFill>
        <p:spPr bwMode="auto">
          <a:xfrm>
            <a:off x="4283968" y="2043068"/>
            <a:ext cx="4608512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D:\2016\TESIS RUTH FINAL\IMAGENES\E.ELUTA.2\AL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3" y="2060848"/>
            <a:ext cx="3997325" cy="1811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2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848">
        <p14:prism isContent="1" isInverted="1"/>
      </p:transition>
    </mc:Choice>
    <mc:Fallback xmlns="">
      <p:transition spd="slow" advTm="298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1"/>
                </a:solidFill>
              </a:rPr>
              <a:t>Adulto </a:t>
            </a:r>
            <a:r>
              <a:rPr lang="es-ES" b="1" dirty="0">
                <a:solidFill>
                  <a:schemeClr val="tx1"/>
                </a:solidFill>
              </a:rPr>
              <a:t>de </a:t>
            </a:r>
            <a:r>
              <a:rPr lang="es-ES" b="1" i="1" dirty="0">
                <a:solidFill>
                  <a:schemeClr val="tx1"/>
                </a:solidFill>
              </a:rPr>
              <a:t>Euxesta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i="1" dirty="0" err="1">
                <a:solidFill>
                  <a:schemeClr val="tx1"/>
                </a:solidFill>
              </a:rPr>
              <a:t>annonae</a:t>
            </a:r>
            <a:r>
              <a:rPr lang="es-ES" b="1" dirty="0">
                <a:solidFill>
                  <a:schemeClr val="tx1"/>
                </a:solidFill>
              </a:rPr>
              <a:t>, macho (izquierda) y hembra (derecha</a:t>
            </a:r>
            <a:r>
              <a:rPr lang="es-ES" b="1" dirty="0" smtClean="0">
                <a:solidFill>
                  <a:schemeClr val="tx1"/>
                </a:solidFill>
              </a:rPr>
              <a:t>).</a:t>
            </a:r>
            <a:endParaRPr lang="es-EC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tx1"/>
                </a:solidFill>
              </a:rPr>
              <a:t>Fuente</a:t>
            </a:r>
            <a:r>
              <a:rPr lang="es-ES" dirty="0">
                <a:solidFill>
                  <a:schemeClr val="tx1"/>
                </a:solidFill>
              </a:rPr>
              <a:t>: (García, 2011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C" dirty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Revisión de Literatura</a:t>
            </a:r>
            <a:r>
              <a:rPr lang="es-ES" dirty="0" smtClean="0">
                <a:solidFill>
                  <a:schemeClr val="accent4"/>
                </a:solidFill>
              </a:rPr>
              <a:t/>
            </a:r>
            <a:br>
              <a:rPr lang="es-ES" dirty="0" smtClean="0">
                <a:solidFill>
                  <a:schemeClr val="accent4"/>
                </a:solidFill>
              </a:rPr>
            </a:br>
            <a:endParaRPr lang="es-EC" dirty="0" smtClean="0"/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t="12319" r="1610" b="15580"/>
          <a:stretch/>
        </p:blipFill>
        <p:spPr bwMode="auto">
          <a:xfrm>
            <a:off x="1403648" y="1124744"/>
            <a:ext cx="626469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83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601">
        <p14:window dir="vert"/>
      </p:transition>
    </mc:Choice>
    <mc:Fallback xmlns="">
      <p:transition spd="slow" advTm="19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S" dirty="0" smtClean="0">
                <a:solidFill>
                  <a:schemeClr val="accent4"/>
                </a:solidFill>
              </a:rPr>
              <a:t>INTRODUCCIÓN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2 Rectángulo"/>
          <p:cNvSpPr>
            <a:spLocks noChangeArrowheads="1"/>
          </p:cNvSpPr>
          <p:nvPr/>
        </p:nvSpPr>
        <p:spPr bwMode="auto">
          <a:xfrm>
            <a:off x="827088" y="1017588"/>
            <a:ext cx="75612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 smtClean="0"/>
              <a:t>Maíz               3ero                   alimentos básicos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 smtClean="0"/>
              <a:t>2016               </a:t>
            </a:r>
            <a:r>
              <a:rPr lang="es-EC" sz="2400" dirty="0" smtClean="0"/>
              <a:t>961.1</a:t>
            </a:r>
            <a:r>
              <a:rPr lang="es-ES_tradnl" sz="2400" dirty="0" smtClean="0"/>
              <a:t> </a:t>
            </a:r>
            <a:r>
              <a:rPr lang="es-ES_tradnl" sz="2400" dirty="0"/>
              <a:t>millones de </a:t>
            </a:r>
            <a:r>
              <a:rPr lang="es-ES_tradnl" sz="2400" dirty="0" smtClean="0"/>
              <a:t>toneladas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 smtClean="0"/>
              <a:t>2017               7.4%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 smtClean="0"/>
              <a:t>América Latina               10%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 smtClean="0"/>
              <a:t>Ecuador</a:t>
            </a:r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 smtClean="0"/>
              <a:t>117221 </a:t>
            </a:r>
            <a:r>
              <a:rPr lang="es-ES_tradnl" sz="2400" dirty="0"/>
              <a:t>Has </a:t>
            </a:r>
            <a:r>
              <a:rPr lang="es-ES_tradnl" sz="2400" dirty="0" smtClean="0"/>
              <a:t>de maíz suave(INEC, 2015)</a:t>
            </a:r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 smtClean="0"/>
              <a:t>Gastronomía</a:t>
            </a:r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 smtClean="0"/>
              <a:t>Accesibilidad </a:t>
            </a:r>
            <a:r>
              <a:rPr lang="es-ES_tradnl" sz="2400" dirty="0"/>
              <a:t>económica </a:t>
            </a:r>
            <a:endParaRPr lang="es-ES_tradnl" sz="2400" dirty="0" smtClean="0"/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N</a:t>
            </a:r>
            <a:r>
              <a:rPr lang="es-ES_tradnl" sz="2400" dirty="0" smtClean="0"/>
              <a:t>utrientes </a:t>
            </a:r>
          </a:p>
          <a:p>
            <a:pPr marL="1085850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A</a:t>
            </a:r>
            <a:r>
              <a:rPr lang="es-ES_tradnl" sz="2400" dirty="0" smtClean="0"/>
              <a:t>nimales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s-EC" altLang="es-EC" sz="2400" dirty="0" smtClean="0"/>
          </a:p>
        </p:txBody>
      </p:sp>
      <p:sp>
        <p:nvSpPr>
          <p:cNvPr id="3" name="2 Flecha derecha"/>
          <p:cNvSpPr/>
          <p:nvPr/>
        </p:nvSpPr>
        <p:spPr>
          <a:xfrm>
            <a:off x="2123728" y="1237213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2123728" y="1580095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123728" y="1988840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>
            <a:off x="4175671" y="1237213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>
            <a:off x="3491880" y="2348880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24"/>
    </mc:Choice>
    <mc:Fallback xmlns="">
      <p:transition spd="slow" advTm="7482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endParaRPr lang="es-EC" i="1" dirty="0" smtClean="0">
              <a:solidFill>
                <a:schemeClr val="tx1"/>
              </a:solidFill>
            </a:endParaRPr>
          </a:p>
          <a:p>
            <a:r>
              <a:rPr lang="es-EC" i="1" dirty="0" err="1" smtClean="0">
                <a:solidFill>
                  <a:schemeClr val="tx1"/>
                </a:solidFill>
              </a:rPr>
              <a:t>Spalangia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spp</a:t>
            </a:r>
            <a:r>
              <a:rPr lang="es-EC" dirty="0">
                <a:solidFill>
                  <a:schemeClr val="tx1"/>
                </a:solidFill>
              </a:rPr>
              <a:t>. (</a:t>
            </a:r>
            <a:r>
              <a:rPr lang="es-EC" dirty="0" err="1">
                <a:solidFill>
                  <a:schemeClr val="tx1"/>
                </a:solidFill>
              </a:rPr>
              <a:t>Hymenoptera</a:t>
            </a:r>
            <a:r>
              <a:rPr lang="es-EC" dirty="0">
                <a:solidFill>
                  <a:schemeClr val="tx1"/>
                </a:solidFill>
              </a:rPr>
              <a:t>: </a:t>
            </a:r>
            <a:r>
              <a:rPr lang="es-EC" dirty="0" err="1">
                <a:solidFill>
                  <a:schemeClr val="tx1"/>
                </a:solidFill>
              </a:rPr>
              <a:t>Pteromalidae</a:t>
            </a:r>
            <a:r>
              <a:rPr lang="es-EC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s-EC" dirty="0">
                <a:solidFill>
                  <a:schemeClr val="tx1"/>
                </a:solidFill>
              </a:rPr>
              <a:t>P</a:t>
            </a:r>
            <a:r>
              <a:rPr lang="es-EC" dirty="0" smtClean="0">
                <a:solidFill>
                  <a:schemeClr val="tx1"/>
                </a:solidFill>
              </a:rPr>
              <a:t>arasitismo </a:t>
            </a:r>
            <a:r>
              <a:rPr lang="es-EC" dirty="0">
                <a:solidFill>
                  <a:schemeClr val="tx1"/>
                </a:solidFill>
              </a:rPr>
              <a:t>del 38 al 47% </a:t>
            </a:r>
            <a:endParaRPr lang="es-EC" dirty="0" smtClean="0">
              <a:solidFill>
                <a:schemeClr val="tx1"/>
              </a:solidFill>
            </a:endParaRPr>
          </a:p>
          <a:p>
            <a:pPr lvl="1"/>
            <a:r>
              <a:rPr lang="es-EC" dirty="0">
                <a:solidFill>
                  <a:schemeClr val="tx1"/>
                </a:solidFill>
              </a:rPr>
              <a:t>20 cm de profundidad</a:t>
            </a:r>
            <a:endParaRPr lang="es-EC" dirty="0" smtClean="0">
              <a:solidFill>
                <a:schemeClr val="tx1"/>
              </a:solidFill>
            </a:endParaRPr>
          </a:p>
          <a:p>
            <a:r>
              <a:rPr lang="es-EC" i="1" dirty="0" err="1">
                <a:solidFill>
                  <a:schemeClr val="tx1"/>
                </a:solidFill>
              </a:rPr>
              <a:t>Dettmeria</a:t>
            </a:r>
            <a:r>
              <a:rPr lang="es-EC" i="1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Borgmeier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, parasita larvas.</a:t>
            </a:r>
          </a:p>
          <a:p>
            <a:r>
              <a:rPr lang="es-EC" dirty="0" err="1">
                <a:solidFill>
                  <a:schemeClr val="tx1"/>
                </a:solidFill>
              </a:rPr>
              <a:t>Nuessly</a:t>
            </a:r>
            <a:r>
              <a:rPr lang="es-EC" dirty="0">
                <a:solidFill>
                  <a:schemeClr val="tx1"/>
                </a:solidFill>
              </a:rPr>
              <a:t> y </a:t>
            </a:r>
            <a:r>
              <a:rPr lang="es-EC" dirty="0" err="1">
                <a:solidFill>
                  <a:schemeClr val="tx1"/>
                </a:solidFill>
              </a:rPr>
              <a:t>Hentz</a:t>
            </a:r>
            <a:r>
              <a:rPr lang="es-EC" dirty="0">
                <a:solidFill>
                  <a:schemeClr val="tx1"/>
                </a:solidFill>
              </a:rPr>
              <a:t> (2004) </a:t>
            </a:r>
            <a:endParaRPr lang="es-EC" dirty="0" smtClean="0">
              <a:solidFill>
                <a:schemeClr val="tx1"/>
              </a:solidFill>
            </a:endParaRPr>
          </a:p>
          <a:p>
            <a:r>
              <a:rPr lang="es-EC" dirty="0">
                <a:solidFill>
                  <a:schemeClr val="tx1"/>
                </a:solidFill>
              </a:rPr>
              <a:t>O</a:t>
            </a:r>
            <a:r>
              <a:rPr lang="es-EC" dirty="0" smtClean="0">
                <a:solidFill>
                  <a:schemeClr val="tx1"/>
                </a:solidFill>
              </a:rPr>
              <a:t>rganofosforados </a:t>
            </a:r>
            <a:r>
              <a:rPr lang="es-EC" dirty="0">
                <a:solidFill>
                  <a:schemeClr val="tx1"/>
                </a:solidFill>
              </a:rPr>
              <a:t>y piretroides </a:t>
            </a:r>
            <a:r>
              <a:rPr lang="es-EC" dirty="0" smtClean="0">
                <a:solidFill>
                  <a:schemeClr val="tx1"/>
                </a:solidFill>
              </a:rPr>
              <a:t>         30 - 100%</a:t>
            </a:r>
          </a:p>
          <a:p>
            <a:r>
              <a:rPr lang="es-EC" dirty="0">
                <a:solidFill>
                  <a:schemeClr val="tx1"/>
                </a:solidFill>
              </a:rPr>
              <a:t>Chamorro (1981) </a:t>
            </a:r>
            <a:endParaRPr lang="es-EC" dirty="0" smtClean="0">
              <a:solidFill>
                <a:schemeClr val="tx1"/>
              </a:solidFill>
            </a:endParaRPr>
          </a:p>
          <a:p>
            <a:r>
              <a:rPr lang="es-EC" dirty="0">
                <a:solidFill>
                  <a:schemeClr val="tx1"/>
                </a:solidFill>
              </a:rPr>
              <a:t>D</a:t>
            </a:r>
            <a:r>
              <a:rPr lang="es-EC" dirty="0" smtClean="0">
                <a:solidFill>
                  <a:schemeClr val="tx1"/>
                </a:solidFill>
              </a:rPr>
              <a:t>os </a:t>
            </a:r>
            <a:r>
              <a:rPr lang="es-EC" dirty="0">
                <a:solidFill>
                  <a:schemeClr val="tx1"/>
                </a:solidFill>
              </a:rPr>
              <a:t>aplicaciones  </a:t>
            </a:r>
            <a:r>
              <a:rPr lang="es-EC" dirty="0" smtClean="0">
                <a:solidFill>
                  <a:schemeClr val="tx1"/>
                </a:solidFill>
              </a:rPr>
              <a:t>     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  floración </a:t>
            </a:r>
            <a:r>
              <a:rPr lang="es-EC" dirty="0">
                <a:solidFill>
                  <a:schemeClr val="tx1"/>
                </a:solidFill>
              </a:rPr>
              <a:t>del </a:t>
            </a:r>
            <a:r>
              <a:rPr lang="es-EC" dirty="0" smtClean="0">
                <a:solidFill>
                  <a:schemeClr val="tx1"/>
                </a:solidFill>
              </a:rPr>
              <a:t>maíz           58,86%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Revisión de Literatura</a:t>
            </a:r>
            <a:r>
              <a:rPr lang="es-ES" dirty="0" smtClean="0">
                <a:solidFill>
                  <a:schemeClr val="accent4"/>
                </a:solidFill>
              </a:rPr>
              <a:t/>
            </a:r>
            <a:br>
              <a:rPr lang="es-ES" dirty="0" smtClean="0">
                <a:solidFill>
                  <a:schemeClr val="accent4"/>
                </a:solidFill>
              </a:rPr>
            </a:br>
            <a:endParaRPr lang="es-EC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683568" y="1052736"/>
            <a:ext cx="2884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2800" b="1" dirty="0" smtClean="0"/>
              <a:t>CONTROL</a:t>
            </a:r>
            <a:endParaRPr lang="es-EC" sz="2800" b="1" dirty="0"/>
          </a:p>
        </p:txBody>
      </p:sp>
      <p:sp>
        <p:nvSpPr>
          <p:cNvPr id="4" name="3 Flecha derecha"/>
          <p:cNvSpPr/>
          <p:nvPr/>
        </p:nvSpPr>
        <p:spPr>
          <a:xfrm>
            <a:off x="5193294" y="4581128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3279659" y="5445224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>
            <a:off x="6516216" y="5468083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77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43">
        <p14:prism isContent="1"/>
      </p:transition>
    </mc:Choice>
    <mc:Fallback xmlns="">
      <p:transition spd="slow" advTm="743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Materiales y Métodos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7158" y="571480"/>
            <a:ext cx="169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MATERIALES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460373" y="1020889"/>
            <a:ext cx="1375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Materiales de campo</a:t>
            </a:r>
          </a:p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2699792" y="1020889"/>
            <a:ext cx="32312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Materiales de laboratorio</a:t>
            </a:r>
          </a:p>
          <a:p>
            <a:endParaRPr lang="es-EC" b="1" dirty="0" smtClean="0"/>
          </a:p>
          <a:p>
            <a:r>
              <a:rPr lang="es-EC" dirty="0" smtClean="0"/>
              <a:t>Alcohol </a:t>
            </a:r>
            <a:r>
              <a:rPr lang="es-EC" dirty="0"/>
              <a:t>al 75</a:t>
            </a:r>
            <a:r>
              <a:rPr lang="es-EC" dirty="0" smtClean="0"/>
              <a:t>%, estéreo-microscopio</a:t>
            </a:r>
            <a:r>
              <a:rPr lang="es-EC" dirty="0"/>
              <a:t>, microscopio, alfileres, minucias, pegamento, caja entomológica, marcadores permanentes, pinzas entomológicas, frascos de vidrio pequeños, viales de polietileno para </a:t>
            </a:r>
            <a:r>
              <a:rPr lang="es-EC" dirty="0" err="1"/>
              <a:t>genitalias</a:t>
            </a:r>
            <a:r>
              <a:rPr lang="es-EC" dirty="0"/>
              <a:t>, acetato de etilo, alcohol </a:t>
            </a:r>
            <a:r>
              <a:rPr lang="es-EC" dirty="0" err="1"/>
              <a:t>glicerinado</a:t>
            </a:r>
            <a:r>
              <a:rPr lang="es-EC" dirty="0"/>
              <a:t>, glicerina, cajas Petri, pincel de punta plana, tijeras, hornilla eléctrica</a:t>
            </a:r>
            <a:r>
              <a:rPr lang="es-EC" dirty="0" smtClean="0"/>
              <a:t>, cámara fotográfica, red entomológica.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43593"/>
              </p:ext>
            </p:extLst>
          </p:nvPr>
        </p:nvGraphicFramePr>
        <p:xfrm>
          <a:off x="430095" y="1931207"/>
          <a:ext cx="1879377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37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err="1">
                          <a:effectLst/>
                        </a:rPr>
                        <a:t>Gps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Cámara fotográfica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Bitácora de campo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Fundas plásticas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Etiquetas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Encuestas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8433" name="Picture 1" descr="D:\05092016DROPBOX\2016\TESIS RUTH\FOTOS\AREA DE TRABAJO\DSC0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4252" y="1788130"/>
            <a:ext cx="3986441" cy="2989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 descr="D:\CELU28092016\DCIM\100LGDSC\CAM004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8" y="3573016"/>
            <a:ext cx="2040161" cy="1889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083">
        <p14:conveyor dir="l"/>
      </p:transition>
    </mc:Choice>
    <mc:Fallback xmlns="">
      <p:transition spd="slow" advTm="29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7158" y="571480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Localidades de </a:t>
            </a:r>
            <a:r>
              <a:rPr lang="es-ES_tradnl" b="1" i="1" dirty="0" smtClean="0"/>
              <a:t>muestreo</a:t>
            </a:r>
            <a:endParaRPr lang="es-ES" dirty="0"/>
          </a:p>
        </p:txBody>
      </p:sp>
      <p:pic>
        <p:nvPicPr>
          <p:cNvPr id="10" name="9 Imagen" descr="D:\MAPAS\UBICACIÓN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430337"/>
            <a:ext cx="8440489" cy="437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0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4">
        <p14:ferris dir="l"/>
      </p:transition>
    </mc:Choice>
    <mc:Fallback xmlns="">
      <p:transition spd="slow" advTm="73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7158" y="571480"/>
            <a:ext cx="428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Colección de muestras en el campo</a:t>
            </a:r>
            <a:endParaRPr lang="es-ES" b="1" dirty="0"/>
          </a:p>
        </p:txBody>
      </p:sp>
      <p:sp>
        <p:nvSpPr>
          <p:cNvPr id="17" name="16 Flecha derecha"/>
          <p:cNvSpPr/>
          <p:nvPr/>
        </p:nvSpPr>
        <p:spPr>
          <a:xfrm>
            <a:off x="4644008" y="249289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C:\Users\Usuario\Pictures\Camera Roll\FOTOGRAFIAS TESI\DSC010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4938"/>
            <a:ext cx="3456384" cy="2474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 descr="C:\Users\Usuario\AppData\Local\Microsoft\Windows\INetCache\Content.Word\received_988067124637583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0"/>
          <a:stretch/>
        </p:blipFill>
        <p:spPr bwMode="auto">
          <a:xfrm>
            <a:off x="5652120" y="1103404"/>
            <a:ext cx="2537238" cy="2971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 descr="C:\Users\Usuario\Pictures\TODO\20160322_0913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79712" y="4168765"/>
            <a:ext cx="3474720" cy="1954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19 Flecha derecha"/>
          <p:cNvSpPr/>
          <p:nvPr/>
        </p:nvSpPr>
        <p:spPr>
          <a:xfrm>
            <a:off x="1115616" y="5056275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7793">
        <p14:warp dir="in"/>
      </p:transition>
    </mc:Choice>
    <mc:Fallback xmlns="">
      <p:transition spd="slow" advTm="277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7158" y="857232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Etapa de laboratorio</a:t>
            </a:r>
            <a:endParaRPr lang="es-ES" b="1" dirty="0"/>
          </a:p>
        </p:txBody>
      </p:sp>
      <p:sp>
        <p:nvSpPr>
          <p:cNvPr id="17" name="16 Flecha derecha"/>
          <p:cNvSpPr/>
          <p:nvPr/>
        </p:nvSpPr>
        <p:spPr>
          <a:xfrm>
            <a:off x="4841553" y="582215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 descr="C:\Users\Usuario\Pictures\Camera Roll\FOTOGRAFIAS TESI\DSC011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496453"/>
            <a:ext cx="4471666" cy="4218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 descr="D:\05092016DROPBOX\2016\TESIS RUTH\FOTOS\AREA DE TRABAJO\DSC000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6014" y="1898349"/>
            <a:ext cx="4218548" cy="3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148">
        <p14:prism isInverted="1"/>
      </p:transition>
    </mc:Choice>
    <mc:Fallback xmlns="">
      <p:transition spd="slow" advTm="271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7158" y="857232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Etapa de laboratorio</a:t>
            </a:r>
            <a:endParaRPr lang="es-ES" b="1" dirty="0"/>
          </a:p>
        </p:txBody>
      </p:sp>
      <p:sp>
        <p:nvSpPr>
          <p:cNvPr id="17" name="16 Flecha derecha"/>
          <p:cNvSpPr/>
          <p:nvPr/>
        </p:nvSpPr>
        <p:spPr>
          <a:xfrm>
            <a:off x="3283330" y="6066630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D:\05092016DROPBOX\2016\TESIS RUTH\FOTOS\AREA DE TRABAJO\DSC00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8836" y="2293897"/>
            <a:ext cx="4292102" cy="2978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 descr="C:\Users\Usuario\Pictures\TODO\WATS\MSSENGER\received_91765277169466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82" y="1640748"/>
            <a:ext cx="2378943" cy="4288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 descr="C:\Users\Usuario\Pictures\TODO\WATS\Sent\IMG-20160704-WA0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40748"/>
            <a:ext cx="2448272" cy="4288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17 Flecha derecha"/>
          <p:cNvSpPr/>
          <p:nvPr/>
        </p:nvSpPr>
        <p:spPr>
          <a:xfrm>
            <a:off x="5786436" y="6066630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0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441">
        <p14:gallery dir="l"/>
      </p:transition>
    </mc:Choice>
    <mc:Fallback xmlns="">
      <p:transition spd="slow" advTm="110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7158" y="857232"/>
            <a:ext cx="558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DETERMINACIÓN DE INCIDENCIA Y SEVERIDAD</a:t>
            </a:r>
            <a:endParaRPr lang="es-E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192" y="1988840"/>
            <a:ext cx="10270537" cy="9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5" y="3573016"/>
            <a:ext cx="10945217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811">
        <p14:flip dir="r"/>
      </p:transition>
    </mc:Choice>
    <mc:Fallback xmlns="">
      <p:transition spd="slow" advTm="18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5575" y="1226564"/>
            <a:ext cx="824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C" b="1" dirty="0" smtClean="0"/>
              <a:t>IDENTIFICACIÓN DE LAS ESPECIES DEL COMPLEJO </a:t>
            </a:r>
            <a:r>
              <a:rPr lang="es-EC" b="1" i="1" dirty="0" smtClean="0"/>
              <a:t>EUXESTA</a:t>
            </a:r>
            <a:endParaRPr lang="es-EC" b="1" dirty="0"/>
          </a:p>
        </p:txBody>
      </p:sp>
      <p:pic>
        <p:nvPicPr>
          <p:cNvPr id="12" name="11 Imagen" descr="D:\CELU28092016\CELU11122016\DCIM\100LGDSC\CAM000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194" y="3940870"/>
            <a:ext cx="2134707" cy="2747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 descr="C:\Users\Usuario\Pictures\TODO\celu\CAM000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6"/>
          <a:stretch/>
        </p:blipFill>
        <p:spPr bwMode="auto">
          <a:xfrm>
            <a:off x="3380358" y="4233012"/>
            <a:ext cx="2880320" cy="2134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13 Imagen" descr="C:\Users\Usuario\Pictures\TODO\WATS\MSSENGER\received_917652678361342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277130" y="1820166"/>
            <a:ext cx="2951054" cy="2049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 descr="C:\Users\Usuario\Pictures\TODO\WATS\MSSENGER\received_917652598361350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0" b="19411"/>
          <a:stretch/>
        </p:blipFill>
        <p:spPr bwMode="auto">
          <a:xfrm>
            <a:off x="513411" y="1820167"/>
            <a:ext cx="2490275" cy="2049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76256" y="2492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Laboratorio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903283" y="493103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Muestras México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024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3702">
        <p14:switch dir="r"/>
      </p:transition>
    </mc:Choice>
    <mc:Fallback xmlns="">
      <p:transition spd="slow" advTm="737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7190" y="857232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MONTAJE DE ESPECÍMENES</a:t>
            </a:r>
            <a:endParaRPr lang="es-ES" b="1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4331241" y="3178240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4" name="Picture 2" descr="C:\Users\Usuario\Pictures\20170127_1428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8" t="26374" r="22887" b="24840"/>
          <a:stretch/>
        </p:blipFill>
        <p:spPr bwMode="auto">
          <a:xfrm rot="5400000">
            <a:off x="-64722" y="2170229"/>
            <a:ext cx="4714736" cy="30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 descr="C:\Users\Usuario\Pictures\P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20937"/>
            <a:ext cx="2880320" cy="471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5736">
        <p14:shred/>
      </p:transition>
    </mc:Choice>
    <mc:Fallback xmlns="">
      <p:transition spd="slow" advTm="557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07975" y="3068960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ANÁLISIS ESTADÍSTICO</a:t>
            </a:r>
            <a:endParaRPr lang="es-ES" b="1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3777" y="3874115"/>
            <a:ext cx="7477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/>
              <a:t>Los análisis se realizaron en el software estadístico  </a:t>
            </a:r>
            <a:r>
              <a:rPr lang="es-ES" dirty="0" err="1"/>
              <a:t>Infostat</a:t>
            </a:r>
            <a:r>
              <a:rPr lang="es-ES" dirty="0"/>
              <a:t> estudiantil y Microsoft Excel, para procesar las encuestas se utilizó el software SPSS </a:t>
            </a:r>
            <a:r>
              <a:rPr lang="es-ES" dirty="0" err="1"/>
              <a:t>Statics</a:t>
            </a:r>
            <a:r>
              <a:rPr lang="es-ES" dirty="0"/>
              <a:t>.</a:t>
            </a:r>
            <a:endParaRPr lang="es-EC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/>
              <a:t>Se realizaron pruebas de comparación de medias para determinar la infestación entre localidades.</a:t>
            </a:r>
            <a:endParaRPr lang="es-EC" dirty="0"/>
          </a:p>
          <a:p>
            <a:pPr algn="just"/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57157" y="2072754"/>
            <a:ext cx="5947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/>
              <a:t>Se utilizó un diseño completamente al azar. </a:t>
            </a:r>
            <a:endParaRPr lang="es-EC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7158" y="1340338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TIPO DE DISEÑO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297">
        <p14:vortex dir="r"/>
      </p:transition>
    </mc:Choice>
    <mc:Fallback xmlns="">
      <p:transition spd="slow" advTm="18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S" dirty="0" smtClean="0">
                <a:solidFill>
                  <a:schemeClr val="accent4"/>
                </a:solidFill>
              </a:rPr>
              <a:t>INTRODUCCIÓN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2 Rectángulo"/>
          <p:cNvSpPr>
            <a:spLocks noChangeArrowheads="1"/>
          </p:cNvSpPr>
          <p:nvPr/>
        </p:nvSpPr>
        <p:spPr bwMode="auto">
          <a:xfrm>
            <a:off x="683568" y="2564904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s-ES_tradnl" sz="2400" i="1" dirty="0" smtClean="0"/>
              <a:t>Euxesta </a:t>
            </a:r>
            <a:r>
              <a:rPr lang="es-ES_tradnl" sz="2400" dirty="0" err="1"/>
              <a:t>spp</a:t>
            </a:r>
            <a:r>
              <a:rPr lang="es-ES_tradnl" sz="2400" i="1" dirty="0"/>
              <a:t>. </a:t>
            </a:r>
            <a:r>
              <a:rPr lang="es-ES_tradnl" sz="2400" dirty="0"/>
              <a:t>en el maíz </a:t>
            </a:r>
            <a:r>
              <a:rPr lang="es-ES_tradnl" sz="2400" dirty="0" smtClean="0"/>
              <a:t>dulce              </a:t>
            </a:r>
            <a:r>
              <a:rPr lang="es-ES_tradnl" sz="2400" i="1" dirty="0" smtClean="0"/>
              <a:t> </a:t>
            </a:r>
            <a:r>
              <a:rPr lang="es-ES_tradnl" sz="2400" dirty="0" smtClean="0"/>
              <a:t> registrados en                    Ecuador </a:t>
            </a:r>
            <a:r>
              <a:rPr lang="es-ES_tradnl" sz="2400" dirty="0"/>
              <a:t>por Merino </a:t>
            </a:r>
            <a:r>
              <a:rPr lang="es-EC" sz="2400" dirty="0"/>
              <a:t> &amp; </a:t>
            </a:r>
            <a:r>
              <a:rPr lang="es-ES_tradnl" sz="2400" dirty="0"/>
              <a:t>Vázquez (1974</a:t>
            </a:r>
            <a:r>
              <a:rPr lang="es-ES_tradnl" sz="2400" dirty="0" smtClean="0"/>
              <a:t>)</a:t>
            </a:r>
            <a:endParaRPr lang="es-EC" altLang="es-EC" sz="2400" dirty="0" smtClean="0"/>
          </a:p>
        </p:txBody>
      </p:sp>
      <p:sp>
        <p:nvSpPr>
          <p:cNvPr id="3" name="2 Flecha derecha"/>
          <p:cNvSpPr/>
          <p:nvPr/>
        </p:nvSpPr>
        <p:spPr>
          <a:xfrm>
            <a:off x="5238010" y="2780928"/>
            <a:ext cx="110582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>
            <a:off x="1331640" y="3140968"/>
            <a:ext cx="110582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 advTm="27699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86058"/>
            <a:ext cx="8258204" cy="121444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algn="ctr" eaLnBrk="1" hangingPunct="1">
              <a:defRPr/>
            </a:pPr>
            <a:r>
              <a:rPr lang="es-EC" sz="5400" dirty="0" smtClean="0">
                <a:solidFill>
                  <a:schemeClr val="tx1"/>
                </a:solidFill>
              </a:rPr>
              <a:t>RESULTADOS</a:t>
            </a:r>
            <a:endParaRPr lang="es-EC" sz="5400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5">
        <p14:ripple/>
      </p:transition>
    </mc:Choice>
    <mc:Fallback xmlns="">
      <p:transition spd="slow" advTm="8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393293" y="1200545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C" b="1" dirty="0"/>
              <a:t>Incidencia y severidad de </a:t>
            </a:r>
            <a:r>
              <a:rPr lang="es-EC" b="1" i="1" dirty="0"/>
              <a:t>Euxesta</a:t>
            </a:r>
            <a:r>
              <a:rPr lang="es-EC" b="1" dirty="0"/>
              <a:t> </a:t>
            </a:r>
            <a:r>
              <a:rPr lang="es-EC" b="1" dirty="0" err="1"/>
              <a:t>spp</a:t>
            </a:r>
            <a:r>
              <a:rPr lang="es-EC" b="1" dirty="0"/>
              <a:t>. en el maíz suave 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12214"/>
              </p:ext>
            </p:extLst>
          </p:nvPr>
        </p:nvGraphicFramePr>
        <p:xfrm>
          <a:off x="1888889" y="2838511"/>
          <a:ext cx="4914546" cy="1798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182"/>
                <a:gridCol w="1638182"/>
                <a:gridCol w="1638182"/>
              </a:tblGrid>
              <a:tr h="381717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Localidad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Media ± E.E.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      CV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60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Machachi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67,5   ±  2,92   </a:t>
                      </a: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21,68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8000" marT="0" marB="252000" anchor="ctr" anchorCtr="1"/>
                </a:tc>
              </a:tr>
              <a:tr h="809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Sangolquí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71,25 ± 3,75  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1992" y="1884404"/>
            <a:ext cx="77804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 ± error estándar de la incidencia producida por 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Euxesta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spp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en la mazorca de maíz suave en dos localidades de Pichincha, Ecuador, 2016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4869160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p=0,43</a:t>
            </a:r>
            <a:endParaRPr lang="es-EC" dirty="0"/>
          </a:p>
        </p:txBody>
      </p:sp>
    </p:spTree>
  </p:cSld>
  <p:clrMapOvr>
    <a:masterClrMapping/>
  </p:clrMapOvr>
  <p:transition spd="slow" advTm="57687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5" name="14 Imagen" descr="C:\Users\Usuario\Pictures\INCIDENCI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5044" r="1959"/>
          <a:stretch/>
        </p:blipFill>
        <p:spPr bwMode="auto">
          <a:xfrm>
            <a:off x="1979712" y="-222197"/>
            <a:ext cx="6368183" cy="70801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307975" y="2636912"/>
            <a:ext cx="1671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Incidencia del ataque de Euxesta en mazorcas de maíz, en Machachi y Sangolquí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29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724">
        <p:blinds dir="vert"/>
      </p:transition>
    </mc:Choice>
    <mc:Fallback xmlns="">
      <p:transition spd="slow" advTm="5372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83568" y="11864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C" b="1" dirty="0"/>
              <a:t>Incidencia y severidad de </a:t>
            </a:r>
            <a:r>
              <a:rPr lang="es-EC" b="1" i="1" dirty="0"/>
              <a:t>Euxesta</a:t>
            </a:r>
            <a:r>
              <a:rPr lang="es-EC" b="1" dirty="0"/>
              <a:t> </a:t>
            </a:r>
            <a:r>
              <a:rPr lang="es-EC" b="1" dirty="0" err="1"/>
              <a:t>spp</a:t>
            </a:r>
            <a:r>
              <a:rPr lang="es-EC" b="1" dirty="0"/>
              <a:t>. en el maíz suave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683568" y="4869160"/>
            <a:ext cx="100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p=0,112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45345"/>
              </p:ext>
            </p:extLst>
          </p:nvPr>
        </p:nvGraphicFramePr>
        <p:xfrm>
          <a:off x="1979712" y="2726923"/>
          <a:ext cx="5566537" cy="1955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469"/>
                <a:gridCol w="1460699"/>
                <a:gridCol w="1175341"/>
                <a:gridCol w="1306028"/>
              </a:tblGrid>
              <a:tr h="719102">
                <a:tc>
                  <a:txBody>
                    <a:bodyPr/>
                    <a:lstStyle/>
                    <a:p>
                      <a:pPr indent="2743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Localidad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Media ± E.E.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Grado de afectación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C.V.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516962">
                <a:tc>
                  <a:txBody>
                    <a:bodyPr/>
                    <a:lstStyle/>
                    <a:p>
                      <a:pPr indent="2743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Machachi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18,72  ±  1,54  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Grado 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33,03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102">
                <a:tc>
                  <a:txBody>
                    <a:bodyPr/>
                    <a:lstStyle/>
                    <a:p>
                      <a:pPr indent="2743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Sangolquí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21,19  ±  1,48 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Grado 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0375" y="1772816"/>
            <a:ext cx="7776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 ± error estándar de la severidad ocasionada por 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Euxesta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spp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en la mazorca 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maíz suave en dos localidades de Pichincha, Ecuador, 2016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2510">
        <p:checker/>
      </p:transition>
    </mc:Choice>
    <mc:Fallback xmlns="">
      <p:transition spd="slow" advTm="4251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60375" y="1227383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C" b="1" dirty="0"/>
              <a:t>Incidencia y severidad de </a:t>
            </a:r>
            <a:r>
              <a:rPr lang="es-EC" b="1" i="1" dirty="0"/>
              <a:t>Euxesta</a:t>
            </a:r>
            <a:r>
              <a:rPr lang="es-EC" b="1" dirty="0"/>
              <a:t> </a:t>
            </a:r>
            <a:r>
              <a:rPr lang="es-EC" b="1" dirty="0" err="1"/>
              <a:t>spp</a:t>
            </a:r>
            <a:r>
              <a:rPr lang="es-EC" b="1" dirty="0"/>
              <a:t>. en el maíz suave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971600" y="5037087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p=0,0001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58677"/>
              </p:ext>
            </p:extLst>
          </p:nvPr>
        </p:nvGraphicFramePr>
        <p:xfrm>
          <a:off x="1788895" y="2766503"/>
          <a:ext cx="5566209" cy="192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918"/>
                <a:gridCol w="1999657"/>
                <a:gridCol w="1359634"/>
              </a:tblGrid>
              <a:tr h="486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Tercio de la mazorca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Media ± E.E.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C.V.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8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Superior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30,37 ± 1,29    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50,57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Medio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17,96 ± 1,25   b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69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Bajo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9,20  ±  1,06   c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1650" y="1812396"/>
            <a:ext cx="75048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 ± error estándar de la severidad ocasionada por 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Euxesta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spp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en cada tercio de la mazorca de maíz suave en dos localidades de Pichincha, Ecuador, 2016</a:t>
            </a:r>
            <a:endParaRPr kumimoji="0" 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85">
        <p:dissolve/>
      </p:transition>
    </mc:Choice>
    <mc:Fallback xmlns="">
      <p:transition spd="slow" advTm="11008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11560" y="1186439"/>
            <a:ext cx="762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C" b="1" dirty="0" smtClean="0"/>
              <a:t>ANÁLISIS DE LA ENCUESTA APLICADA A LOS PRODUCTORES</a:t>
            </a:r>
            <a:endParaRPr lang="es-EC" dirty="0"/>
          </a:p>
        </p:txBody>
      </p:sp>
      <p:pic>
        <p:nvPicPr>
          <p:cNvPr id="15" name="1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 r="2655" b="11446"/>
          <a:stretch/>
        </p:blipFill>
        <p:spPr bwMode="auto">
          <a:xfrm>
            <a:off x="2048560" y="1811898"/>
            <a:ext cx="5080149" cy="3489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1 Cuadro de texto"/>
          <p:cNvSpPr txBox="1"/>
          <p:nvPr/>
        </p:nvSpPr>
        <p:spPr>
          <a:xfrm>
            <a:off x="2771345" y="4340867"/>
            <a:ext cx="523875" cy="2381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 dirty="0">
                <a:effectLst/>
                <a:latin typeface="Times New Roman"/>
                <a:ea typeface="Calibri"/>
                <a:cs typeface="Times New Roman"/>
              </a:rPr>
              <a:t>75%</a:t>
            </a:r>
            <a:endParaRPr lang="es-EC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12 Cuadro de texto"/>
          <p:cNvSpPr txBox="1"/>
          <p:nvPr/>
        </p:nvSpPr>
        <p:spPr>
          <a:xfrm>
            <a:off x="3223859" y="3662085"/>
            <a:ext cx="523875" cy="2381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 dirty="0">
                <a:effectLst/>
                <a:latin typeface="Times New Roman"/>
                <a:ea typeface="Calibri"/>
                <a:cs typeface="Times New Roman"/>
              </a:rPr>
              <a:t>25%</a:t>
            </a:r>
            <a:endParaRPr lang="es-EC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13 Cuadro de texto"/>
          <p:cNvSpPr txBox="1"/>
          <p:nvPr/>
        </p:nvSpPr>
        <p:spPr>
          <a:xfrm>
            <a:off x="4588635" y="4102025"/>
            <a:ext cx="590550" cy="2381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>
                <a:effectLst/>
                <a:latin typeface="Times New Roman"/>
                <a:ea typeface="Calibri"/>
                <a:cs typeface="Times New Roman"/>
              </a:rPr>
              <a:t>100%</a:t>
            </a:r>
            <a:endParaRPr lang="es-EC" sz="1100">
              <a:effectLst/>
              <a:ea typeface="Calibri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08630" y="5439056"/>
            <a:ext cx="4926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 bmk="_Toc473020984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</a:t>
            </a:r>
            <a:r>
              <a:rPr kumimoji="0" lang="es-EC" sz="1200" b="1" i="0" u="none" strike="noStrike" cap="none" normalizeH="0" baseline="0" dirty="0" smtClean="0" bmk="_Toc473020984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200" b="1" i="0" u="none" strike="noStrike" cap="none" normalizeH="0" baseline="0" dirty="0" smtClean="0" bmk="_Toc473020984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lisis sobre el control de plagas que realizan las personas dedicadas al cultivo de ma</a:t>
            </a:r>
            <a:r>
              <a:rPr kumimoji="0" lang="es-EC" sz="1200" b="1" i="0" u="none" strike="noStrike" cap="none" normalizeH="0" baseline="0" dirty="0" smtClean="0" bmk="_Toc473020984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200" b="1" i="0" u="none" strike="noStrike" cap="none" normalizeH="0" baseline="0" dirty="0" smtClean="0" bmk="_Toc473020984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suave en Sangolqu</a:t>
            </a:r>
            <a:r>
              <a:rPr kumimoji="0" lang="es-EC" sz="1200" b="1" i="0" u="none" strike="noStrike" cap="none" normalizeH="0" baseline="0" dirty="0" smtClean="0" bmk="_Toc473020984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200" b="1" i="0" u="none" strike="noStrike" cap="none" normalizeH="0" baseline="0" dirty="0" smtClean="0" bmk="_Toc473020984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Machachi.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642">
        <p14:flash/>
      </p:transition>
    </mc:Choice>
    <mc:Fallback xmlns="">
      <p:transition spd="slow" advTm="266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72076" y="1027310"/>
            <a:ext cx="762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s-EC" b="1" dirty="0" smtClean="0"/>
              <a:t>ANÁLISIS DE LA ENCUESTA APLICADA A LOS PRODUCTORES</a:t>
            </a:r>
            <a:endParaRPr lang="es-EC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5000" r="19128" b="11754"/>
          <a:stretch/>
        </p:blipFill>
        <p:spPr bwMode="auto">
          <a:xfrm>
            <a:off x="1911628" y="1628800"/>
            <a:ext cx="5320743" cy="3297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7976" y="5120594"/>
            <a:ext cx="8728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Uso de plaguicidas según el grupo químico (%), en los sitios de muestreo en Machachi.</a:t>
            </a:r>
            <a:endParaRPr lang="es-EC" sz="1600" b="1" dirty="0"/>
          </a:p>
          <a:p>
            <a:pPr algn="ctr"/>
            <a:r>
              <a:rPr lang="es-ES" sz="1600" dirty="0"/>
              <a:t>NE=</a:t>
            </a:r>
            <a:r>
              <a:rPr lang="es-ES" sz="1600" dirty="0" err="1"/>
              <a:t>Neonicotinoides</a:t>
            </a:r>
            <a:r>
              <a:rPr lang="es-ES" sz="1600" dirty="0"/>
              <a:t>, P=Piretroides, CA=</a:t>
            </a:r>
            <a:r>
              <a:rPr lang="es-ES" sz="1600" dirty="0" err="1"/>
              <a:t>Carbamatos</a:t>
            </a:r>
            <a:r>
              <a:rPr lang="es-ES" sz="1600" dirty="0"/>
              <a:t>, </a:t>
            </a:r>
            <a:r>
              <a:rPr lang="es-ES" sz="1600" dirty="0" smtClean="0"/>
              <a:t>OP=Organofosforados</a:t>
            </a:r>
            <a:r>
              <a:rPr lang="es-ES" sz="1600" dirty="0"/>
              <a:t>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940137178"/>
      </p:ext>
    </p:extLst>
  </p:cSld>
  <p:clrMapOvr>
    <a:masterClrMapping/>
  </p:clrMapOvr>
  <p:transition spd="slow" advTm="23333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 descr="C:\Users\Usuario\Dropbox\2016\imagenes\eluta\CABEZ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6630"/>
            <a:ext cx="5184576" cy="3900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84584" y="775096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ELUTA</a:t>
            </a:r>
            <a:endParaRPr lang="es-EC" sz="2800" dirty="0">
              <a:solidFill>
                <a:schemeClr val="tx1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4716016" y="2204864"/>
            <a:ext cx="25202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307410" y="167119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Setas frontales</a:t>
            </a:r>
            <a:endParaRPr lang="es-EC" sz="2400" b="1" dirty="0"/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5508104" y="3435382"/>
            <a:ext cx="1224136" cy="501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876256" y="38148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Arista</a:t>
            </a:r>
            <a:endParaRPr lang="es-EC" sz="2800" b="1" dirty="0"/>
          </a:p>
        </p:txBody>
      </p:sp>
      <p:cxnSp>
        <p:nvCxnSpPr>
          <p:cNvPr id="21" name="20 Conector recto de flecha"/>
          <p:cNvCxnSpPr/>
          <p:nvPr/>
        </p:nvCxnSpPr>
        <p:spPr>
          <a:xfrm flipH="1" flipV="1">
            <a:off x="5076056" y="3936948"/>
            <a:ext cx="1944216" cy="99446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015186" y="50494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err="1" smtClean="0"/>
              <a:t>Flagelómero</a:t>
            </a:r>
            <a:endParaRPr lang="es-EC" sz="2800" b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smtClean="0">
                <a:solidFill>
                  <a:schemeClr val="tx1"/>
                </a:solidFill>
              </a:rPr>
              <a:t>RESULTADOS</a:t>
            </a:r>
            <a:endParaRPr lang="es-EC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92950"/>
      </p:ext>
    </p:extLst>
  </p:cSld>
  <p:clrMapOvr>
    <a:masterClrMapping/>
  </p:clrMapOvr>
  <p:transition spd="slow" advTm="50911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84584" y="775096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ELUTA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smtClean="0">
                <a:solidFill>
                  <a:schemeClr val="tx1"/>
                </a:solidFill>
              </a:rPr>
              <a:t>RESULTADOS</a:t>
            </a:r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13" name="12 Imagen" descr="D:\2016\TESIS RUTH FINAL\IMAGENES\E.ELUTA\ADULTO.HEMBRA.ALAS.ABIERTAS.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13537" r="24792" b="18341"/>
          <a:stretch/>
        </p:blipFill>
        <p:spPr bwMode="auto">
          <a:xfrm>
            <a:off x="1331640" y="1716830"/>
            <a:ext cx="3024336" cy="4207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D:\2016\TESIS RUTH FINAL\IMAGENES\E.ELUTA\ADULTO.MACH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t="9718" r="19756" b="10211"/>
          <a:stretch/>
        </p:blipFill>
        <p:spPr bwMode="auto">
          <a:xfrm>
            <a:off x="4788024" y="1716830"/>
            <a:ext cx="2992753" cy="4243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90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925">
        <p:circle/>
      </p:transition>
    </mc:Choice>
    <mc:Fallback xmlns="">
      <p:transition spd="slow" advTm="1292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84584" y="775096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ELUTA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smtClean="0">
                <a:solidFill>
                  <a:schemeClr val="tx1"/>
                </a:solidFill>
              </a:rPr>
              <a:t>RESULTADOS</a:t>
            </a:r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6" name="5 Imagen" descr="D:\2016\TESIS RUTH FINAL\IMAGENES\E.ELUTA\DSC00029.1.1.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060848"/>
            <a:ext cx="7560840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8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179">
        <p:split orient="vert"/>
      </p:transition>
    </mc:Choice>
    <mc:Fallback xmlns="">
      <p:transition spd="slow" advTm="171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PROBLEMA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Los daños  </a:t>
            </a:r>
            <a:r>
              <a:rPr lang="es-EC" dirty="0" smtClean="0">
                <a:solidFill>
                  <a:schemeClr val="tx1"/>
                </a:solidFill>
              </a:rPr>
              <a:t>              mazorca                periodo </a:t>
            </a:r>
            <a:r>
              <a:rPr lang="es-EC" dirty="0">
                <a:solidFill>
                  <a:schemeClr val="tx1"/>
                </a:solidFill>
              </a:rPr>
              <a:t>de emisión de los </a:t>
            </a:r>
            <a:r>
              <a:rPr lang="es-EC" dirty="0" smtClean="0">
                <a:solidFill>
                  <a:schemeClr val="tx1"/>
                </a:solidFill>
              </a:rPr>
              <a:t>estigmas. 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En </a:t>
            </a:r>
            <a:r>
              <a:rPr lang="es-EC" dirty="0">
                <a:solidFill>
                  <a:schemeClr val="tx1"/>
                </a:solidFill>
              </a:rPr>
              <a:t>los mercados </a:t>
            </a:r>
            <a:r>
              <a:rPr lang="es-EC" dirty="0" smtClean="0">
                <a:solidFill>
                  <a:schemeClr val="tx1"/>
                </a:solidFill>
              </a:rPr>
              <a:t>           </a:t>
            </a:r>
            <a:r>
              <a:rPr lang="es-EC" i="1" dirty="0" smtClean="0">
                <a:solidFill>
                  <a:schemeClr val="tx1"/>
                </a:solidFill>
              </a:rPr>
              <a:t>Euxesta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spp</a:t>
            </a:r>
            <a:r>
              <a:rPr lang="es-EC" dirty="0">
                <a:solidFill>
                  <a:schemeClr val="tx1"/>
                </a:solidFill>
              </a:rPr>
              <a:t>. </a:t>
            </a:r>
            <a:r>
              <a:rPr lang="es-EC" dirty="0" smtClean="0">
                <a:solidFill>
                  <a:schemeClr val="tx1"/>
                </a:solidFill>
              </a:rPr>
              <a:t>            las </a:t>
            </a:r>
            <a:r>
              <a:rPr lang="es-EC" dirty="0">
                <a:solidFill>
                  <a:schemeClr val="tx1"/>
                </a:solidFill>
              </a:rPr>
              <a:t>personas se ven obligadas a desgranar la </a:t>
            </a:r>
            <a:r>
              <a:rPr lang="es-EC" dirty="0" smtClean="0">
                <a:solidFill>
                  <a:schemeClr val="tx1"/>
                </a:solidFill>
              </a:rPr>
              <a:t>mazorca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Pérdida </a:t>
            </a:r>
            <a:r>
              <a:rPr lang="es-EC" dirty="0">
                <a:solidFill>
                  <a:schemeClr val="tx1"/>
                </a:solidFill>
              </a:rPr>
              <a:t>económica para el productor </a:t>
            </a:r>
            <a:r>
              <a:rPr lang="es-EC" dirty="0" smtClean="0">
                <a:solidFill>
                  <a:schemeClr val="tx1"/>
                </a:solidFill>
              </a:rPr>
              <a:t>          y </a:t>
            </a:r>
            <a:r>
              <a:rPr lang="es-EC" dirty="0">
                <a:solidFill>
                  <a:schemeClr val="tx1"/>
                </a:solidFill>
              </a:rPr>
              <a:t>los comerciantes.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2699792" y="1844824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lecha derecha"/>
          <p:cNvSpPr/>
          <p:nvPr/>
        </p:nvSpPr>
        <p:spPr>
          <a:xfrm>
            <a:off x="5724128" y="1858183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derecha"/>
          <p:cNvSpPr/>
          <p:nvPr/>
        </p:nvSpPr>
        <p:spPr>
          <a:xfrm>
            <a:off x="3563888" y="2636912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/>
          <p:cNvSpPr/>
          <p:nvPr/>
        </p:nvSpPr>
        <p:spPr>
          <a:xfrm>
            <a:off x="6732240" y="2637141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6516216" y="3501008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34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975">
        <p:circle/>
      </p:transition>
    </mc:Choice>
    <mc:Fallback xmlns="">
      <p:transition spd="slow" advTm="269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84584" y="775096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ELUTA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pic>
        <p:nvPicPr>
          <p:cNvPr id="5" name="4 Imagen" descr="D:\2016\TESIS RUTH FINAL\IMAGENES\E.ELUTA\Genitalia.fina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7368" r="9269" b="2807"/>
          <a:stretch/>
        </p:blipFill>
        <p:spPr bwMode="auto">
          <a:xfrm>
            <a:off x="611560" y="1916832"/>
            <a:ext cx="3528392" cy="3065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D:\2016\TESIS RUTH FINAL\IMAGENES\E.ELUTA\Lado.fina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 t="17088" r="28664" b="21519"/>
          <a:stretch/>
        </p:blipFill>
        <p:spPr bwMode="auto">
          <a:xfrm>
            <a:off x="4788024" y="1906203"/>
            <a:ext cx="3672408" cy="3076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8237660"/>
      </p:ext>
    </p:extLst>
  </p:cSld>
  <p:clrMapOvr>
    <a:masterClrMapping/>
  </p:clrMapOvr>
  <p:transition spd="slow" advTm="22316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21296" y="761878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MAZORCA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C:\Users\Usuario\Dropbox\2016\imagenes\mazorca\DSC00072.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3" y="1530404"/>
            <a:ext cx="64816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>
            <a:off x="4932040" y="2132856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012160" y="145643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Setas frontales</a:t>
            </a:r>
            <a:endParaRPr lang="es-EC" sz="2400" b="1" dirty="0"/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5652120" y="3153730"/>
            <a:ext cx="1454596" cy="563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876256" y="38148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Arista</a:t>
            </a:r>
            <a:endParaRPr lang="es-EC" sz="2800" b="1" dirty="0"/>
          </a:p>
        </p:txBody>
      </p:sp>
      <p:cxnSp>
        <p:nvCxnSpPr>
          <p:cNvPr id="21" name="20 Conector recto de flecha"/>
          <p:cNvCxnSpPr/>
          <p:nvPr/>
        </p:nvCxnSpPr>
        <p:spPr>
          <a:xfrm flipH="1" flipV="1">
            <a:off x="5409170" y="3936948"/>
            <a:ext cx="1212032" cy="99446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015186" y="50494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err="1" smtClean="0"/>
              <a:t>Flagelómero</a:t>
            </a:r>
            <a:endParaRPr lang="es-EC" sz="2800" b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smtClean="0">
                <a:solidFill>
                  <a:schemeClr val="tx1"/>
                </a:solidFill>
              </a:rPr>
              <a:t>RESULTADOS</a:t>
            </a:r>
            <a:endParaRPr lang="es-EC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853">
        <p:cut/>
      </p:transition>
    </mc:Choice>
    <mc:Fallback xmlns="">
      <p:transition advTm="2085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3 Marcador de contenido" descr="D:\2016\TESIS RUTH FINAL\IMAGENES\E.MAZORCA\ADULTO.HEMBRA.1.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6977" r="9613" b="10077"/>
          <a:stretch/>
        </p:blipFill>
        <p:spPr bwMode="auto">
          <a:xfrm>
            <a:off x="395536" y="1071546"/>
            <a:ext cx="3240360" cy="502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D:\2016\TESIS RUTH FINAL\IMAGENES\E.MAZORCA\ADULTO.MACH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t="4566" r="18169" b="15000"/>
          <a:stretch/>
        </p:blipFill>
        <p:spPr bwMode="auto">
          <a:xfrm>
            <a:off x="4644008" y="1071546"/>
            <a:ext cx="3168352" cy="502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044624" y="500046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smtClean="0">
                <a:solidFill>
                  <a:schemeClr val="tx1"/>
                </a:solidFill>
              </a:rPr>
              <a:t>EUXESTA MAZORCA</a:t>
            </a:r>
            <a:endParaRPr lang="es-EC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45545"/>
      </p:ext>
    </p:extLst>
  </p:cSld>
  <p:clrMapOvr>
    <a:masterClrMapping/>
  </p:clrMapOvr>
  <p:transition spd="slow" advTm="12745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:\2016\TESIS RUTH FINAL\IMAGENES\E.MAZORCA\A.2800.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8852" r="13238" b="16230"/>
          <a:stretch/>
        </p:blipFill>
        <p:spPr bwMode="auto">
          <a:xfrm>
            <a:off x="179512" y="1484784"/>
            <a:ext cx="8784976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1188640" y="673092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MAZORCA</a:t>
            </a:r>
            <a:endParaRPr lang="es-EC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394">
        <p:circle/>
      </p:transition>
    </mc:Choice>
    <mc:Fallback xmlns="">
      <p:transition spd="slow" advTm="639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:\2016\TESIS RUTH FINAL\IMAGENES\E.MAZORCA\FINAL.FRENT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6868" r="7826" b="4233"/>
          <a:stretch/>
        </p:blipFill>
        <p:spPr bwMode="auto">
          <a:xfrm>
            <a:off x="323528" y="1772816"/>
            <a:ext cx="3960440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D:\2016\TESIS RUTH FINAL\IMAGENES\E.MAZORCA\LADO.MAZORC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10910" r="7344" b="14545"/>
          <a:stretch/>
        </p:blipFill>
        <p:spPr bwMode="auto">
          <a:xfrm>
            <a:off x="4427984" y="1700808"/>
            <a:ext cx="4392488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6315" y="336250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44624" y="734704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MAZORCA</a:t>
            </a:r>
            <a:endParaRPr lang="es-EC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4716">
        <p14:pan dir="u"/>
      </p:transition>
    </mc:Choice>
    <mc:Fallback xmlns="">
      <p:transition spd="slow" advTm="247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921296" y="761878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</a:t>
            </a:r>
            <a:r>
              <a:rPr lang="es-EC" sz="2800" i="0" dirty="0" smtClean="0">
                <a:solidFill>
                  <a:schemeClr val="tx1"/>
                </a:solidFill>
              </a:rPr>
              <a:t>CA. </a:t>
            </a:r>
            <a:r>
              <a:rPr lang="es-EC" sz="2800" dirty="0" smtClean="0">
                <a:solidFill>
                  <a:schemeClr val="tx1"/>
                </a:solidFill>
              </a:rPr>
              <a:t>ANNONAE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8" name="7 Imagen" descr="C:\Users\Usuario\Dropbox\2016\imagenes\annonae\DSC00065.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4774"/>
            <a:ext cx="3629432" cy="3322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4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537">
        <p14:vortex dir="r"/>
      </p:transition>
    </mc:Choice>
    <mc:Fallback xmlns="">
      <p:transition spd="slow" advTm="215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921296" y="761878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</a:t>
            </a:r>
            <a:r>
              <a:rPr lang="es-EC" sz="2800" i="0" dirty="0" smtClean="0">
                <a:solidFill>
                  <a:schemeClr val="tx1"/>
                </a:solidFill>
              </a:rPr>
              <a:t>CA. </a:t>
            </a:r>
            <a:r>
              <a:rPr lang="es-EC" sz="2800" dirty="0" smtClean="0">
                <a:solidFill>
                  <a:schemeClr val="tx1"/>
                </a:solidFill>
              </a:rPr>
              <a:t>ANNONAE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" name="3 Imagen" descr="D:\2016\TESIS RUTH FINAL\IMAGENES\E.NUEVA.MACHACHI\ADULTO.HEMBR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0" t="8203" r="19262" b="11328"/>
          <a:stretch/>
        </p:blipFill>
        <p:spPr bwMode="auto">
          <a:xfrm>
            <a:off x="611560" y="1484784"/>
            <a:ext cx="3501562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D:\2016\TESIS RUTH FINAL\IMAGENES\E.NUEVA.MACHACHI\Pic 500a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9747" r="18635" b="24756"/>
          <a:stretch/>
        </p:blipFill>
        <p:spPr bwMode="auto">
          <a:xfrm>
            <a:off x="4572000" y="1484784"/>
            <a:ext cx="3888432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2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2"/>
    </mc:Choice>
    <mc:Fallback xmlns="">
      <p:transition spd="slow" advTm="11372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921296" y="761878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</a:t>
            </a:r>
            <a:r>
              <a:rPr lang="es-EC" sz="2800" i="0" dirty="0" smtClean="0">
                <a:solidFill>
                  <a:schemeClr val="tx1"/>
                </a:solidFill>
              </a:rPr>
              <a:t>CA. </a:t>
            </a:r>
            <a:r>
              <a:rPr lang="es-EC" sz="2800" dirty="0" smtClean="0">
                <a:solidFill>
                  <a:schemeClr val="tx1"/>
                </a:solidFill>
              </a:rPr>
              <a:t>ANNONAE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" name="3 Imagen" descr="D:\2016\TESIS RUTH FINAL\IMAGENES\E.NUEVA.MACHACHI\Pic 5001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768752" cy="3016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219527"/>
      </p:ext>
    </p:extLst>
  </p:cSld>
  <p:clrMapOvr>
    <a:masterClrMapping/>
  </p:clrMapOvr>
  <p:transition spd="slow" advTm="14838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2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921296" y="761878"/>
            <a:ext cx="8229600" cy="1143000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EUXESTA </a:t>
            </a:r>
            <a:r>
              <a:rPr lang="es-EC" sz="2800" i="0" dirty="0" smtClean="0">
                <a:solidFill>
                  <a:schemeClr val="tx1"/>
                </a:solidFill>
              </a:rPr>
              <a:t>CA. </a:t>
            </a:r>
            <a:r>
              <a:rPr lang="es-EC" sz="2800" dirty="0" smtClean="0">
                <a:solidFill>
                  <a:schemeClr val="tx1"/>
                </a:solidFill>
              </a:rPr>
              <a:t>ANNONAE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" name="3 Imagen" descr="D:\2016\TESIS RUTH FINAL\IMAGENES\E.NUEVA.MACHACHI\Pic 5001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t="6008" r="5328" b="8672"/>
          <a:stretch/>
        </p:blipFill>
        <p:spPr bwMode="auto">
          <a:xfrm>
            <a:off x="457200" y="1628800"/>
            <a:ext cx="3898776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D:\2016\TESIS RUTH FINAL\IMAGENES\E.NUEVA.MACHACHI\Pic 5001x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6406" b="6668"/>
          <a:stretch/>
        </p:blipFill>
        <p:spPr bwMode="auto">
          <a:xfrm>
            <a:off x="4788024" y="1628800"/>
            <a:ext cx="3744416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219527"/>
      </p:ext>
    </p:extLst>
  </p:cSld>
  <p:clrMapOvr>
    <a:masterClrMapping/>
  </p:clrMapOvr>
  <p:transition spd="slow" advTm="4885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86058"/>
            <a:ext cx="8258204" cy="121444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2" algn="ctr" eaLnBrk="1" hangingPunct="1">
              <a:defRPr/>
            </a:pPr>
            <a:r>
              <a:rPr lang="es-EC" sz="5400" dirty="0" smtClean="0">
                <a:solidFill>
                  <a:schemeClr val="tx1"/>
                </a:solidFill>
              </a:rPr>
              <a:t>DISCUSIÓN</a:t>
            </a:r>
            <a:endParaRPr lang="es-EC" sz="5400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89">
        <p14:honeycomb/>
      </p:transition>
    </mc:Choice>
    <mc:Fallback xmlns="">
      <p:transition spd="slow" advTm="5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S" dirty="0" smtClean="0">
                <a:solidFill>
                  <a:schemeClr val="accent4"/>
                </a:solidFill>
              </a:rPr>
              <a:t>Objetivo General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2 Rectángulo"/>
          <p:cNvSpPr>
            <a:spLocks noChangeArrowheads="1"/>
          </p:cNvSpPr>
          <p:nvPr/>
        </p:nvSpPr>
        <p:spPr bwMode="auto">
          <a:xfrm>
            <a:off x="827088" y="1500174"/>
            <a:ext cx="75612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es-EC" sz="2800" dirty="0"/>
              <a:t>Evaluar los daños producidos por </a:t>
            </a:r>
            <a:r>
              <a:rPr lang="es-EC" sz="2800" i="1" dirty="0"/>
              <a:t>Euxesta</a:t>
            </a:r>
            <a:r>
              <a:rPr lang="es-EC" sz="2800" dirty="0"/>
              <a:t> </a:t>
            </a:r>
            <a:r>
              <a:rPr lang="es-EC" sz="2800" dirty="0" err="1"/>
              <a:t>spp</a:t>
            </a:r>
            <a:r>
              <a:rPr lang="es-EC" sz="2800" dirty="0"/>
              <a:t>. en la mazorca del maíz suave en dos localidades (Machachi y Sangolquí) de Pichincha-Ecuador.</a:t>
            </a:r>
          </a:p>
          <a:p>
            <a:pPr algn="just" eaLnBrk="1" hangingPunct="1">
              <a:defRPr/>
            </a:pPr>
            <a:endParaRPr lang="es-EC" altLang="es-EC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8"/>
    </mc:Choice>
    <mc:Fallback xmlns="">
      <p:transition spd="slow" advTm="13558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DISCUSIÓN</a:t>
            </a:r>
            <a:endParaRPr lang="es-ES" dirty="0"/>
          </a:p>
        </p:txBody>
      </p:sp>
      <p:pic>
        <p:nvPicPr>
          <p:cNvPr id="4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5994642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Euxesta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      100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% de infestación  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   </a:t>
            </a:r>
            <a:r>
              <a:rPr lang="es-EC" sz="1700" dirty="0" err="1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Goyal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et al.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(2011)</a:t>
            </a:r>
            <a:endParaRPr lang="es-EC" sz="1700" dirty="0" smtClean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Argentina           </a:t>
            </a:r>
            <a:r>
              <a:rPr lang="es-EC" sz="1700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Bertolaccini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et al.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(2010) 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   presencia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de </a:t>
            </a: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E. </a:t>
            </a:r>
            <a:r>
              <a:rPr lang="es-EC" sz="1700" i="1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eluta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y </a:t>
            </a: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E. mazorca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; éstas especies se presentaron juntas con una infestación del 50 %. </a:t>
            </a:r>
            <a:endParaRPr lang="es-EC" sz="1700" dirty="0" smtClean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INIAP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(1998) 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         </a:t>
            </a:r>
            <a:r>
              <a:rPr lang="es-EC" sz="1700" i="1" dirty="0" err="1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Heliothis</a:t>
            </a:r>
            <a:r>
              <a:rPr lang="es-EC" sz="1700" i="1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1700" i="1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zea</a:t>
            </a: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y</a:t>
            </a: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Euxesta </a:t>
            </a:r>
            <a:r>
              <a:rPr lang="es-EC" sz="1700" i="1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eluta</a:t>
            </a: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1700" i="1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              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80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y 90 % de 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infestación    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pérdidas de hasta el 40%  de grano. </a:t>
            </a:r>
            <a:endParaRPr lang="es-EC" sz="1700" dirty="0" smtClean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Según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Cruz </a:t>
            </a: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et al.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(2011) en el maíz dulce o suave, los daños que ocasiona </a:t>
            </a:r>
            <a:r>
              <a:rPr lang="es-EC" sz="17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Euxesta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son significativos incluso con aplicaciones de insecticidas 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30%, suelen ser rechazados en el mercado para la venta en 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fresco.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Machachi, utilizan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insecticidas para el control, la infestación llega a 67,5 % </a:t>
            </a:r>
            <a:endParaRPr lang="es-EC" sz="1700" dirty="0" smtClean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Sangolquí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en dónde aplican productos cómo aceite agrícola y aceite vegetal para el control, o incluso no utilizan ningún tipo de control, la infestación llega a 71,25 </a:t>
            </a:r>
            <a:r>
              <a:rPr lang="es-EC" sz="17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%</a:t>
            </a:r>
            <a:endParaRPr lang="es-EC" sz="1700" dirty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endParaRPr lang="es-EC" sz="1700" dirty="0">
              <a:latin typeface="+mj-lt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132112" y="1196752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derecha"/>
          <p:cNvSpPr/>
          <p:nvPr/>
        </p:nvSpPr>
        <p:spPr>
          <a:xfrm>
            <a:off x="4671697" y="1232756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/>
          <p:cNvSpPr/>
          <p:nvPr/>
        </p:nvSpPr>
        <p:spPr>
          <a:xfrm>
            <a:off x="2132112" y="1656614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5580112" y="1686527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>
            <a:off x="2564160" y="2492896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>
            <a:off x="6642520" y="2492896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>
            <a:off x="7677236" y="3717032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 advTm="76781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DISCUSIÓN</a:t>
            </a:r>
            <a:endParaRPr lang="es-ES" dirty="0"/>
          </a:p>
        </p:txBody>
      </p:sp>
      <p:pic>
        <p:nvPicPr>
          <p:cNvPr id="4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Argentina        </a:t>
            </a:r>
            <a:r>
              <a:rPr lang="es-EC" sz="2000" i="1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</a:t>
            </a:r>
            <a:r>
              <a:rPr lang="es-EC" sz="20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. </a:t>
            </a:r>
            <a:r>
              <a:rPr lang="es-EC" sz="2000" i="1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eluta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        categoría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2,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punta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de la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mazorca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,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inferiores al 25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% (</a:t>
            </a:r>
            <a:r>
              <a:rPr lang="es-EC" sz="2000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Curis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20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et al.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, 2015). </a:t>
            </a:r>
            <a:endParaRPr lang="es-EC" sz="2000" dirty="0" smtClean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Grado de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afectación de la mazorca es 1 en Machachi y 2 en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Sangolquí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Tercio superior           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30,37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%, en el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tercio medio 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    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17,96%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y en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el tercio inferior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al 9,20%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Martos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(1983)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           100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% en el tercio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superior           la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presencia de larvas es mayor cuando la mazorca se encuentra tierna y su número es mayor al de otras larvas de las demás plagas del maíz.</a:t>
            </a:r>
          </a:p>
          <a:p>
            <a:endParaRPr lang="es-EC" sz="2000" dirty="0">
              <a:latin typeface="+mj-lt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123728" y="1412776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derecha"/>
          <p:cNvSpPr/>
          <p:nvPr/>
        </p:nvSpPr>
        <p:spPr>
          <a:xfrm>
            <a:off x="3995936" y="1430816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/>
          <p:cNvSpPr/>
          <p:nvPr/>
        </p:nvSpPr>
        <p:spPr>
          <a:xfrm>
            <a:off x="2915816" y="3356992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6786536" y="3356992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>
            <a:off x="3119451" y="4365104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>
            <a:off x="7677236" y="4332964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 advTm="58284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DISCUSIÓN</a:t>
            </a:r>
            <a:endParaRPr lang="es-ES" dirty="0"/>
          </a:p>
        </p:txBody>
      </p:sp>
      <p:pic>
        <p:nvPicPr>
          <p:cNvPr id="4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Según </a:t>
            </a:r>
            <a:r>
              <a:rPr lang="es-EC" sz="2000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Curis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20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et al.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(2015)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          </a:t>
            </a:r>
            <a:r>
              <a:rPr lang="es-EC" sz="2000" i="1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Euxesta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están adaptadas a condiciones climáticas cálidas, como las que se dan en Florida (EE. UU.) y en Brasil, siendo la temperatura un factor limitante de las poblaciones de esta plaga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 err="1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Goyal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20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et al.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(2011) en dónde menciona las presencia de cuatro especies de dos géneros que son reconocidas cómo </a:t>
            </a:r>
            <a:r>
              <a:rPr lang="es-EC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plagas primarias del 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maíz en Florida: </a:t>
            </a:r>
            <a:r>
              <a:rPr lang="es-EC" sz="20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Euxesta </a:t>
            </a:r>
            <a:r>
              <a:rPr lang="es-EC" sz="2000" i="1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annonae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, </a:t>
            </a:r>
            <a:r>
              <a:rPr lang="es-EC" sz="20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Euxesta </a:t>
            </a:r>
            <a:r>
              <a:rPr lang="es-EC" sz="2000" i="1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eluta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, </a:t>
            </a:r>
            <a:r>
              <a:rPr lang="es-EC" sz="20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Euxesta </a:t>
            </a:r>
            <a:r>
              <a:rPr lang="es-EC" sz="2000" i="1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stigmatias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, y </a:t>
            </a:r>
            <a:r>
              <a:rPr lang="es-EC" sz="2000" i="1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Chaetopsis</a:t>
            </a:r>
            <a:r>
              <a:rPr lang="es-EC" sz="2000" i="1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s-EC" sz="2000" i="1" dirty="0" err="1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massyla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.</a:t>
            </a:r>
          </a:p>
          <a:p>
            <a:endParaRPr lang="es-EC" sz="2000" dirty="0">
              <a:latin typeface="+mj-lt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4355976" y="1340768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4296">
        <p14:vortex dir="r"/>
      </p:transition>
    </mc:Choice>
    <mc:Fallback xmlns="">
      <p:transition spd="slow" advTm="742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143116"/>
            <a:ext cx="8258204" cy="18573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algn="ctr" eaLnBrk="1" hangingPunct="1">
              <a:defRPr/>
            </a:pPr>
            <a:r>
              <a:rPr lang="es-EC" sz="5400" dirty="0" smtClean="0">
                <a:solidFill>
                  <a:schemeClr val="tx1"/>
                </a:solidFill>
              </a:rPr>
              <a:t>CONCLUSIONES Y RECOMENDACIONES</a:t>
            </a:r>
            <a:endParaRPr lang="es-EC" sz="5400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16">
        <p14:prism/>
      </p:transition>
    </mc:Choice>
    <mc:Fallback xmlns="">
      <p:transition spd="slow" advTm="9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S" dirty="0"/>
          </a:p>
        </p:txBody>
      </p:sp>
      <p:pic>
        <p:nvPicPr>
          <p:cNvPr id="4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 algn="just"/>
            <a:r>
              <a:rPr lang="es-EC" dirty="0">
                <a:solidFill>
                  <a:schemeClr val="tx1"/>
                </a:solidFill>
              </a:rPr>
              <a:t>La incidencia del ataque de </a:t>
            </a:r>
            <a:r>
              <a:rPr lang="es-EC" i="1" dirty="0">
                <a:solidFill>
                  <a:schemeClr val="tx1"/>
                </a:solidFill>
              </a:rPr>
              <a:t>Euxesta</a:t>
            </a:r>
            <a:r>
              <a:rPr lang="es-EC" dirty="0">
                <a:solidFill>
                  <a:schemeClr val="tx1"/>
                </a:solidFill>
              </a:rPr>
              <a:t> en el maíz suave, se presentó con una media de 67,5 para Machachi y 71,25 para Sangolquí, la misma que es alta, considerando que sobrepasa el 50%. Si bien en Machachi se utilizan productos químicos para el control; se observa que esta medida no resulta efectiva.</a:t>
            </a:r>
            <a:endParaRPr lang="es-EC" b="1" dirty="0">
              <a:solidFill>
                <a:schemeClr val="tx1"/>
              </a:solidFill>
            </a:endParaRP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La severidad de </a:t>
            </a:r>
            <a:r>
              <a:rPr lang="es-EC" i="1" dirty="0">
                <a:solidFill>
                  <a:schemeClr val="tx1"/>
                </a:solidFill>
              </a:rPr>
              <a:t>Euxesta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spp</a:t>
            </a:r>
            <a:r>
              <a:rPr lang="es-EC" dirty="0">
                <a:solidFill>
                  <a:schemeClr val="tx1"/>
                </a:solidFill>
              </a:rPr>
              <a:t>.,  en Sangolquí y Machachi presenta una media de 21,19% y 17,72%, respectivamente, esto resulta en una pérdida para el agricultor debido a que habría una reducción de hasta el 21% de la cosecha, lo que es equivalente a perder 2 dólares por saco de 80 mazorcas de maíz suave a un precio promedio de $15,50.</a:t>
            </a:r>
            <a:endParaRPr lang="es-EC" b="1" dirty="0">
              <a:solidFill>
                <a:schemeClr val="tx1"/>
              </a:solidFill>
            </a:endParaRPr>
          </a:p>
          <a:p>
            <a:pPr algn="just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647">
        <p14:flip dir="r"/>
      </p:transition>
    </mc:Choice>
    <mc:Fallback xmlns="">
      <p:transition spd="slow" advTm="456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S" dirty="0"/>
          </a:p>
        </p:txBody>
      </p:sp>
      <p:pic>
        <p:nvPicPr>
          <p:cNvPr id="4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 algn="just"/>
            <a:r>
              <a:rPr lang="es-EC" dirty="0">
                <a:solidFill>
                  <a:schemeClr val="tx1"/>
                </a:solidFill>
              </a:rPr>
              <a:t>La severidad promedio es mayor en el tercio superior de la mazorca (30,37%) y menor en el tercio bajo (9,20%), esto se debe a que </a:t>
            </a:r>
            <a:r>
              <a:rPr lang="es-EC" i="1" dirty="0">
                <a:solidFill>
                  <a:schemeClr val="tx1"/>
                </a:solidFill>
              </a:rPr>
              <a:t>Euxesta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spp</a:t>
            </a:r>
            <a:r>
              <a:rPr lang="es-EC" dirty="0">
                <a:solidFill>
                  <a:schemeClr val="tx1"/>
                </a:solidFill>
              </a:rPr>
              <a:t>., </a:t>
            </a:r>
            <a:r>
              <a:rPr lang="es-EC" dirty="0" err="1">
                <a:solidFill>
                  <a:schemeClr val="tx1"/>
                </a:solidFill>
              </a:rPr>
              <a:t>oviposita</a:t>
            </a:r>
            <a:r>
              <a:rPr lang="es-EC" dirty="0">
                <a:solidFill>
                  <a:schemeClr val="tx1"/>
                </a:solidFill>
              </a:rPr>
              <a:t> en los estilos del maíz, después las larvas emergen y comienzan atacando el tercio superior de la mazorca, hasta que llegan a la etapa de pupa, en dónde ya no se alimentan de los granos de la mazorca.</a:t>
            </a:r>
            <a:endParaRPr lang="es-EC" b="1" dirty="0">
              <a:solidFill>
                <a:schemeClr val="tx1"/>
              </a:solidFill>
            </a:endParaRP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Las especies identificadas del género </a:t>
            </a:r>
            <a:r>
              <a:rPr lang="es-EC" i="1" dirty="0">
                <a:solidFill>
                  <a:schemeClr val="tx1"/>
                </a:solidFill>
              </a:rPr>
              <a:t>Euxesta</a:t>
            </a:r>
            <a:r>
              <a:rPr lang="es-EC" dirty="0">
                <a:solidFill>
                  <a:schemeClr val="tx1"/>
                </a:solidFill>
              </a:rPr>
              <a:t> corresponden a: </a:t>
            </a:r>
            <a:r>
              <a:rPr lang="es-EC" i="1" dirty="0">
                <a:solidFill>
                  <a:schemeClr val="tx1"/>
                </a:solidFill>
              </a:rPr>
              <a:t>E. </a:t>
            </a:r>
            <a:r>
              <a:rPr lang="es-EC" i="1" dirty="0" err="1">
                <a:solidFill>
                  <a:schemeClr val="tx1"/>
                </a:solidFill>
              </a:rPr>
              <a:t>eluta</a:t>
            </a:r>
            <a:r>
              <a:rPr lang="es-EC" i="1" dirty="0">
                <a:solidFill>
                  <a:schemeClr val="tx1"/>
                </a:solidFill>
              </a:rPr>
              <a:t>, E. mazorca </a:t>
            </a:r>
            <a:r>
              <a:rPr lang="es-EC" dirty="0">
                <a:solidFill>
                  <a:schemeClr val="tx1"/>
                </a:solidFill>
              </a:rPr>
              <a:t>y</a:t>
            </a:r>
            <a:r>
              <a:rPr lang="es-EC" i="1" dirty="0">
                <a:solidFill>
                  <a:schemeClr val="tx1"/>
                </a:solidFill>
              </a:rPr>
              <a:t> E. </a:t>
            </a:r>
            <a:r>
              <a:rPr lang="es-EC" i="1" dirty="0" err="1">
                <a:solidFill>
                  <a:schemeClr val="tx1"/>
                </a:solidFill>
              </a:rPr>
              <a:t>annonae</a:t>
            </a:r>
            <a:r>
              <a:rPr lang="es-EC" i="1" dirty="0">
                <a:solidFill>
                  <a:schemeClr val="tx1"/>
                </a:solidFill>
              </a:rPr>
              <a:t>; </a:t>
            </a:r>
            <a:r>
              <a:rPr lang="es-EC" dirty="0">
                <a:solidFill>
                  <a:schemeClr val="tx1"/>
                </a:solidFill>
              </a:rPr>
              <a:t>las dos primeras especies se encuentran presentes en las dos localidades de estudio, mientras que la última se encontró únicamente en Machachi.</a:t>
            </a:r>
            <a:endParaRPr lang="es-EC" b="1" dirty="0">
              <a:solidFill>
                <a:schemeClr val="tx1"/>
              </a:solidFill>
            </a:endParaRPr>
          </a:p>
          <a:p>
            <a:pPr algn="just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2917">
        <p14:switch dir="r"/>
      </p:transition>
    </mc:Choice>
    <mc:Fallback xmlns="">
      <p:transition spd="slow" advTm="42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S" dirty="0"/>
          </a:p>
        </p:txBody>
      </p:sp>
      <p:pic>
        <p:nvPicPr>
          <p:cNvPr id="4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 algn="just"/>
            <a:r>
              <a:rPr lang="es-EC" dirty="0">
                <a:solidFill>
                  <a:schemeClr val="tx1"/>
                </a:solidFill>
              </a:rPr>
              <a:t>La infestación de </a:t>
            </a:r>
            <a:r>
              <a:rPr lang="es-EC" i="1" dirty="0">
                <a:solidFill>
                  <a:schemeClr val="tx1"/>
                </a:solidFill>
              </a:rPr>
              <a:t>Euxesta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spp</a:t>
            </a:r>
            <a:r>
              <a:rPr lang="es-EC" dirty="0">
                <a:solidFill>
                  <a:schemeClr val="tx1"/>
                </a:solidFill>
              </a:rPr>
              <a:t>., más alta se presentó en Sangolquí (71,25 %), esto se puede explicar debido a que el 75 % de las personas no realizan control alguno y sólo el 25% de las personas controlan las plagas con aceite agrícola y aceite vegetal, según lo recomendado por la FAO, pero aun así, no existen diferencias estadísticas significativas con Machachi en dónde la infestación es 65,5 %.</a:t>
            </a:r>
            <a:endParaRPr lang="es-EC" b="1" dirty="0">
              <a:solidFill>
                <a:schemeClr val="tx1"/>
              </a:solidFill>
            </a:endParaRPr>
          </a:p>
          <a:p>
            <a:pPr algn="just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1456">
        <p14:shred/>
      </p:transition>
    </mc:Choice>
    <mc:Fallback xmlns="">
      <p:transition spd="slow" advTm="31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S" dirty="0"/>
          </a:p>
        </p:txBody>
      </p:sp>
      <p:pic>
        <p:nvPicPr>
          <p:cNvPr id="4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>
                <a:solidFill>
                  <a:schemeClr val="tx1"/>
                </a:solidFill>
              </a:rPr>
              <a:t>En las zonas importantes de producción de maíz suave cómo: Bolívar, Tungurahua y Cotopaxi; también en la costa: Los Ríos, Esmeraldas y Manabí, se deberían realizar estudios de evaluación de daños porque en éstas zonas no se han </a:t>
            </a:r>
            <a:r>
              <a:rPr lang="es-EC" dirty="0" smtClean="0">
                <a:solidFill>
                  <a:schemeClr val="tx1"/>
                </a:solidFill>
              </a:rPr>
              <a:t>realizado; </a:t>
            </a:r>
            <a:r>
              <a:rPr lang="es-EC" dirty="0">
                <a:solidFill>
                  <a:schemeClr val="tx1"/>
                </a:solidFill>
              </a:rPr>
              <a:t>y control de </a:t>
            </a:r>
            <a:r>
              <a:rPr lang="es-EC" i="1" dirty="0">
                <a:solidFill>
                  <a:schemeClr val="tx1"/>
                </a:solidFill>
              </a:rPr>
              <a:t>Euxesta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spp</a:t>
            </a:r>
            <a:r>
              <a:rPr lang="es-EC" dirty="0">
                <a:solidFill>
                  <a:schemeClr val="tx1"/>
                </a:solidFill>
              </a:rPr>
              <a:t>., ya que los métodos aplicados hasta el momento para el control de ésta plaga, en el área en estudio, no son efectivos.</a:t>
            </a:r>
          </a:p>
          <a:p>
            <a:pPr algn="just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961">
        <p14:flythrough/>
      </p:transition>
    </mc:Choice>
    <mc:Fallback xmlns="">
      <p:transition spd="slow" advTm="239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S" dirty="0"/>
          </a:p>
        </p:txBody>
      </p:sp>
      <p:pic>
        <p:nvPicPr>
          <p:cNvPr id="4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 algn="just"/>
            <a:r>
              <a:rPr lang="es-EC" dirty="0">
                <a:solidFill>
                  <a:schemeClr val="tx1"/>
                </a:solidFill>
              </a:rPr>
              <a:t>En Ecuador es importante realizar estudios de </a:t>
            </a:r>
            <a:r>
              <a:rPr lang="es-EC" i="1" dirty="0">
                <a:solidFill>
                  <a:schemeClr val="tx1"/>
                </a:solidFill>
              </a:rPr>
              <a:t>Euxesta</a:t>
            </a:r>
            <a:r>
              <a:rPr lang="es-EC" dirty="0">
                <a:solidFill>
                  <a:schemeClr val="tx1"/>
                </a:solidFill>
              </a:rPr>
              <a:t> cómo plaga del maíz, para determinar los picos poblacionales, hospederos alternativos y enemigos naturales.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Debido a que en el presente estudio se encontró </a:t>
            </a:r>
            <a:r>
              <a:rPr lang="es-EC" i="1" dirty="0">
                <a:solidFill>
                  <a:schemeClr val="tx1"/>
                </a:solidFill>
              </a:rPr>
              <a:t>Euxesta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ca</a:t>
            </a:r>
            <a:r>
              <a:rPr lang="es-EC" dirty="0">
                <a:solidFill>
                  <a:schemeClr val="tx1"/>
                </a:solidFill>
              </a:rPr>
              <a:t>. </a:t>
            </a:r>
            <a:r>
              <a:rPr lang="es-EC" i="1" dirty="0" err="1">
                <a:solidFill>
                  <a:schemeClr val="tx1"/>
                </a:solidFill>
              </a:rPr>
              <a:t>annonae</a:t>
            </a:r>
            <a:r>
              <a:rPr lang="es-EC" dirty="0">
                <a:solidFill>
                  <a:schemeClr val="tx1"/>
                </a:solidFill>
              </a:rPr>
              <a:t>, es importante comparar con los </a:t>
            </a:r>
            <a:r>
              <a:rPr lang="es-EC" dirty="0" err="1">
                <a:solidFill>
                  <a:schemeClr val="tx1"/>
                </a:solidFill>
              </a:rPr>
              <a:t>paratipos</a:t>
            </a:r>
            <a:r>
              <a:rPr lang="es-EC" dirty="0">
                <a:solidFill>
                  <a:schemeClr val="tx1"/>
                </a:solidFill>
              </a:rPr>
              <a:t> y determinar si en realidad se trata de una nueva especie.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Realizar estudios de combinación de maíz con leguminosas y cucurbitáceas.</a:t>
            </a:r>
          </a:p>
          <a:p>
            <a:pPr algn="just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4"/>
    </mc:Choice>
    <mc:Fallback xmlns="">
      <p:transition spd="slow" advTm="22864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" y="0"/>
            <a:ext cx="9148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6" y="6000768"/>
            <a:ext cx="2357464" cy="57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8">
        <p14:conveyor dir="l"/>
      </p:transition>
    </mc:Choice>
    <mc:Fallback xmlns="">
      <p:transition spd="slow" advTm="12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S" dirty="0" smtClean="0">
                <a:solidFill>
                  <a:schemeClr val="accent4"/>
                </a:solidFill>
              </a:rPr>
              <a:t>Objetivos Específicos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2 Rectángulo"/>
          <p:cNvSpPr>
            <a:spLocks noChangeArrowheads="1"/>
          </p:cNvSpPr>
          <p:nvPr/>
        </p:nvSpPr>
        <p:spPr bwMode="auto">
          <a:xfrm>
            <a:off x="827088" y="1500174"/>
            <a:ext cx="75612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/>
              <a:t>Determinar la incidencia y severidad del ataque de</a:t>
            </a:r>
            <a:r>
              <a:rPr lang="es-EC" sz="2400" i="1" dirty="0"/>
              <a:t> Euxesta</a:t>
            </a:r>
            <a:r>
              <a:rPr lang="es-EC" sz="2400" dirty="0"/>
              <a:t> </a:t>
            </a:r>
            <a:r>
              <a:rPr lang="es-EC" sz="2400" dirty="0" err="1"/>
              <a:t>spp</a:t>
            </a:r>
            <a:r>
              <a:rPr lang="es-EC" sz="2400" dirty="0"/>
              <a:t>. en maíz suave en las zonas de Machachi y Sangolquí en la provincia de Pichincha.</a:t>
            </a:r>
            <a:endParaRPr lang="es-EC" sz="2400" b="1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/>
              <a:t>Realizar la identificación de las especies del complejo </a:t>
            </a:r>
            <a:r>
              <a:rPr lang="es-EC" sz="2400" i="1" dirty="0"/>
              <a:t>Euxesta </a:t>
            </a:r>
            <a:r>
              <a:rPr lang="es-EC" sz="2400" dirty="0"/>
              <a:t>presentes en la zona y que atacan al maíz suave.</a:t>
            </a:r>
            <a:endParaRPr lang="es-EC" sz="2400" b="1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/>
              <a:t>Realizar comparaciones de infestación entre las diferentes localidades de estudio.</a:t>
            </a:r>
            <a:endParaRPr lang="es-EC" sz="2400" b="1" dirty="0"/>
          </a:p>
          <a:p>
            <a:pPr lvl="0"/>
            <a:endParaRPr lang="es-ES" sz="2400" dirty="0" smtClean="0"/>
          </a:p>
          <a:p>
            <a:pPr algn="just" eaLnBrk="1" hangingPunct="1">
              <a:defRPr/>
            </a:pPr>
            <a:endParaRPr lang="es-EC" altLang="es-EC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894">
        <p14:reveal/>
      </p:transition>
    </mc:Choice>
    <mc:Fallback xmlns="">
      <p:transition spd="slow" advTm="268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S" dirty="0" smtClean="0">
                <a:solidFill>
                  <a:schemeClr val="accent4"/>
                </a:solidFill>
              </a:rPr>
              <a:t>REVISIÓN DE LITERATURA</a:t>
            </a:r>
            <a:br>
              <a:rPr lang="es-ES" dirty="0" smtClean="0">
                <a:solidFill>
                  <a:schemeClr val="accent4"/>
                </a:solidFill>
              </a:rPr>
            </a:b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42910" y="92867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MAÍZ  </a:t>
            </a:r>
            <a:r>
              <a:rPr lang="es-ES" b="1" i="1" dirty="0" smtClean="0"/>
              <a:t>Zea</a:t>
            </a:r>
            <a:r>
              <a:rPr lang="es-ES" b="1" dirty="0" smtClean="0"/>
              <a:t> </a:t>
            </a:r>
            <a:r>
              <a:rPr lang="es-ES" b="1" i="1" dirty="0" err="1" smtClean="0"/>
              <a:t>mays</a:t>
            </a:r>
            <a:r>
              <a:rPr lang="es-ES" b="1" dirty="0" smtClean="0"/>
              <a:t> L.</a:t>
            </a:r>
            <a:endParaRPr lang="es-ES" b="1" i="1" dirty="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588271904"/>
              </p:ext>
            </p:extLst>
          </p:nvPr>
        </p:nvGraphicFramePr>
        <p:xfrm>
          <a:off x="3786182" y="928670"/>
          <a:ext cx="6096000" cy="492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Resultado de imagen para origen maiz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6" t="6149" r="19912" b="6620"/>
          <a:stretch/>
        </p:blipFill>
        <p:spPr bwMode="auto">
          <a:xfrm>
            <a:off x="484783" y="1988840"/>
            <a:ext cx="3719519" cy="3312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3534" y="5699134"/>
            <a:ext cx="6159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Fuente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://www.erasmatazz.com/personal/opinions/contemptible-breeders.html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7419">
        <p14:glitter pattern="hexagon"/>
      </p:transition>
    </mc:Choice>
    <mc:Fallback xmlns="">
      <p:transition spd="slow" advTm="374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932879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16632"/>
            <a:ext cx="8229600" cy="106613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algn="ctr" eaLnBrk="1" hangingPunct="1">
              <a:defRPr/>
            </a:pPr>
            <a:r>
              <a:rPr lang="es-ES" dirty="0" smtClean="0">
                <a:solidFill>
                  <a:schemeClr val="accent4"/>
                </a:solidFill>
              </a:rPr>
              <a:t>                        REVISIÓN DE LITERATURA</a:t>
            </a:r>
            <a:br>
              <a:rPr lang="es-ES" dirty="0" smtClean="0">
                <a:solidFill>
                  <a:schemeClr val="accent4"/>
                </a:solidFill>
              </a:rPr>
            </a:br>
            <a:r>
              <a:rPr lang="es-ES" dirty="0" smtClean="0">
                <a:solidFill>
                  <a:schemeClr val="accent4"/>
                </a:solidFill>
              </a:rPr>
              <a:t/>
            </a:r>
            <a:br>
              <a:rPr lang="es-ES" dirty="0" smtClean="0">
                <a:solidFill>
                  <a:schemeClr val="accent4"/>
                </a:solidFill>
              </a:rPr>
            </a:br>
            <a:r>
              <a:rPr lang="es-ES" sz="2000" dirty="0" smtClean="0">
                <a:solidFill>
                  <a:schemeClr val="accent4"/>
                </a:solidFill>
              </a:rPr>
              <a:t>EN ECUADOR</a:t>
            </a: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492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611">
        <p:split orient="vert"/>
      </p:transition>
    </mc:Choice>
    <mc:Fallback xmlns="">
      <p:transition spd="slow" advTm="6661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defRPr/>
            </a:pPr>
            <a:r>
              <a:rPr lang="es-ES" dirty="0" smtClean="0">
                <a:solidFill>
                  <a:schemeClr val="accent4"/>
                </a:solidFill>
              </a:rPr>
              <a:t>Revisión de Literatura</a:t>
            </a:r>
            <a:endParaRPr lang="es-EC" dirty="0" smtClean="0"/>
          </a:p>
        </p:txBody>
      </p:sp>
      <p:sp>
        <p:nvSpPr>
          <p:cNvPr id="4099" name="AutoShape 8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0" name="AutoShape 10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1" name="AutoShape 12" descr="data:image/jpeg;base64,/9j/4AAQSkZJRgABAQAAAQABAAD/2wCEAAkGBxQTEhUUExQWFhUXGBgYGBgYGBcXGBgYFxcXFxccFxgdHCggGhwlHBQXITEhJSkrLi4uFx8zODMsNygtLisBCgoKDg0OGhAQGywkHyQsLCwsLCwsLCwsLCwsLCwsLCwsLCwsLCwsLCwsLCwsLCwsLCwsLCwsLCwsLCwsLCwsLP/AABEIALEBHAMBIgACEQEDEQH/xAAcAAACAwEBAQEAAAAAAAAAAAADBAACBQEGBwj/xABFEAABAwIDBQQHBQYEBQUAAAABAAIRAyEEEjEFQVFhcYGRodEGEyIyscHwFUJSkuEUFiNDgvEzU2KiB3JzssI0Y4OT0v/EABoBAAMBAQEBAAAAAAAAAAAAAAABAgMEBQb/xAAoEQACAgEEAgIBBAMAAAAAAAAAAQIRAxIhMUETUSJhBBQycZFigaH/2gAMAwEAAhEDEQA/APZY3DhwaCYG4AR4pSnsOo5pc0AjkZleyZsynlDXNB5pio9tOGgQOS6V+Q4qkZPEm9z5pUpkEgiCNVTKvVeklGnMgHMd+6F59+FdeBI4hdmPIpKzknBp0KwpCJlT2z2UyRmGkzOhVylSsmMbdGbCkLcxWAkEsaDPD7vZwWQ+kQYOqUZqQ5QcQMKQiZVyFZBTKpCvCkIAHCkIkLkIApCkK8KQgCkKQrwpCABwpCJCkIAEQuQi5VzKgAUKQiQplQAOFIRIXMqABwpCJC5CABkLhCIQuEIAFCkIkLkIGUIVYRIXCEADLVWEUhVLUFHu8b6Z4an79UZt7WgvI6xp2oGH9McJiHZfWFh/9wZQeh08V8fY1pFnHwhWNB266+f8p6ek/QFKixwGjhuOvcUVmEa2crQvgmB2riMP/h1KlMcGuOXtbMHuXstkf8TqjQG4lmb/AFtADu1uh7IWiyCcT2O0MEyCTTAJ3iNdyzqeFp+6RfiPFPYT0gwuKbDKrCT913suB/5TBPYpQ2SZ9owN4HhC6YZNuTGUd+CrNpUmDKBYcNSsfaTc5zBsT4r09DZlJpnLJiL3HXqmDhWvdLhponHLGLtCeNyVM8zs/YGdpLiWncEriNi1GaxHFe59WN6DXxDNCJCF+TOweCNHz9+GcBJEBCyrZ2zUaXkMs3t16LKyruhJtWzjmknSBZVITOHpAugmAjeoYDd0jxKbkkCjYhlUhNYjJ90IOVNOxNA4UhEyqwAjmnYgMLkImVTKgAeVcLUXKuZUAChSE4ME7Lm9mJiMwmdRImyHUoObqCPh3qVNPspxaF4UyomVTKqJBQuQiwpCAAlq4Wo2VcLUwA5VyEbKqlqBgoXIRcq5lQAKFzKjFqqQkM8RhsM+mYA9njvHHXXoi060mCQexWZtenxI7EUY6kfvN8F85qfaPYpeweJpEt9klpsRqRbdqsarjXCztQdCPmFsYPFseCZgDn5rK2q2k+XMdcfQ+CqD3pomS7Reg4HeQe/uWzgNt4imIp4mo3k5pLewOkBYOzaBc0/xC0ixHBatGgWCXw7nlv3DVEpJPkErPT7M/wCImLowKobWbzaGk9HNAHeCvYbM/wCIOFrENcTRdwf7pPJ4sO2F8tGHEEQI4HRJPawEzbdE2ntTjksTifodzg4aggjcbdhVKGHA7V8O2T6Q18PDWPOT8BJLY/08Oxalb09xJEMc1vNozH/d5LVSVEOz60/ZVIuzlt/DuWNtfBU2hzwPGAOa+Xu9K8WdcRUjmUhidoVKhl73PJ/ESfDQLSOZxfJnKCao94zG0y7KKjS7gCE1TAkTpvXzAkbym8Btisz3HHKNxuO4/KF0R/MT/cjF/jtcM+jYgNn2JhCLV5uj6WiBmp33lrrdgI+a0MP6R0HauLf+YfMSFvDNjeyZlLHPtGnlUyoJ2jR/zaf52+aCdt4cG9Tua490CFo8kVyyFBvoebTJMASVx1MjUELN/fJrHgUgW0xEnKC93G506Jbbvpq6tDGAtYL3yh7jzI06LB/lKzZfjuj0WEwmcm4GW55cOmiOMRRpuyuc3Xc0lzuTXGcp6xY7l4wemD2CKVNjGwLGXEkauLtXO3SbDcFk4/0gfVcXFrQT+EET4lYyzOb34No4lE9HnFWoWM9hrqhcBmgCYgyYJNtF7mtUeAPZa8EQQQ0f7hcL47htrmm4OLGPgzldME8wCJ6LX2j6fYiq2AxrOJpzPYSbKZO6opbcnttq4ekzLByucJyCX9LgSJvrCym1gdzufsm1gb9h10XjsP6T1BvdrJzb+piFq7P9L3MzEgukeyJsCeOluQWsc0ormzN4ovo9Ph6bSDJuOBHio/CwdQvF4r0nxDyCXsB5MZJ6mJPSYQsLt2swkl+ccHXHZw7FSzq92S8O2yPaGiYncqtpEryw9KasRDD2HzQX+k9bg3safmVazxI8LPXPpEKhavJ/vXV/AO4+ajfSatrDehH6qvPFci8Mj1eVcyrzrPSk/epdxj5KzvSxu6me1w8k/ND2LxT9HoRRP1Cq6mVjYT0qb95pHAth3fMIp9JKRuc/cPNT5l7Rfjfo+bFUJXKwymDrZVDuK81HUySqrpCjSmBMx5ojcQ/QOPeVUNV44KW0MK7EvIgudERqjU8xGoeBe8iDA1NvJKNDiYiO1eh2Xs7LMOBJEmCHyOguByWc5KKKSsTw2KDvZA42mB4qUDaBPxidOqJjdjnNLTl5GQOzyWMHEGADZxnqP7JKpcDba5NSpWOa5Gu8EI+HYY1BPAEJGviH6tYSLEHKUq+vUkzNxp3eSpJtC2NOsZMGW9dSqPbHvSGjeN581TZ2Nge0A7f7W7hBHwWo/CUnGQ6ORIc3zCHPS6ZSjYm19lbPw/t1RK2z6g0Ac3lf9SkvWGSCI5ec701T4E9gzTOgRpiwMlCYYHBQC0JNhRY1OagfvKoWiefFVc2bFWpCcTrKrXGJPj9BGLgAYiBqeizalMtNj3KlSsS3LuWrhfBmMOqh2lh4lEo1W6WSBduCjKmXSOqbhaGjUqUxGsc0MVS3U5u6D9cEqysLGd90V9YTa/FZpNbMYf1gNwFQYwmREQqsg62KrUpzrrxj4qlp7JDDEkX+XciMquPIcT5JCHAxu79ETOdO02VOIDJquG+3REY4kTYIFFubf+nPqmadCLmTwWU5qJSTZwO5hdsdAoW3TRolo0k/WqyeV9FqNi1SGi6G2pO5KYh5LyCZPL4IvrosTHZPim7HsEdhWu95sniqfZtM8QlhtY/gHiuv2qbQ0Djfl5rGsnQnQb7DB91xnpPzTB9H2gXfB7LJDD7QqvJDbCQbaajXlErTaagnUnjmDfCCQiUprljWnsVOx2b6h7BA8UP7Mplwa1xJ1kmw7gn3Ydzh70cv1Q24RzfdieR81Kyv2VUQZ2fSabt04kpihTpsIcz2SN4LunFCe9/3mT2eSE2oDpbxVXYUaP7XU3VSeTiCPFK18K15BLYMzI+cW8EIM/1DvhHNF0SnxwwCUKBa0Brs0cdez67UOviMs5gAQCYIvbhdU9cePmihxIiCRwiQs3DsTXoz27bYD7vcExS2rTcYI3wPOdy47ZTD9wN/2+CAdlMBgOjdfKfnr2q0sf2KpI2aQc02JLTu58QQk9u1XEA5CWwQZbIk6GRcQgswrvZhjSBqQJ3QNJ5HVQBwtkE6TAkc47PFUqTsbuhJmLJEi+s67uCL+0OHA9Nbb1oS1xu3t03d/JcrZSB7ZEHfvjnw71epE0Dw7mPBiZGs215LtXI33jB4a+CVzim4k1BrMCOwH+yYZjGFwDQC4kCYgXFzKQWT9mz7jyPJI18G9pAcIHHd+q1cxObUx+E750NuHNBpuzOLQSLXl1o0+auGShNWIHDACxPnz6IdRrRbvPHotk7NzHV3DWO6Vf7Cnj3j9U/1Ee2Gl9Hmcq6XEL0VT0fA1cW8zB+QS9bYYj2aoJ/5fmCqX5EGLxszKDky1679kVRuB6EfNVpYZ+cMiCePJVqi+ydLLSN+i6wSfqFrN2fTYAHnMeG5L1KoafZYI3Df2lZ+W/2l6PZyjAsBdMUqZcb/AF5LPdiaj3fhH13rWw7gBEgfEn6BWM12y0UdTymw7UljMcYsbceKbqu/GIHxWHjsSHaCycI29wk6Qs/Fke7A5xdLF54qxbKdo7KcQDMSum4xMt2IFjuB7vFDYxxIHx07V6l2yz+Mxwt5JapsMnf4N+t65lngytILBuyCzhHZ23TTMbNg4GOYQKmy3AwHN00IaLdISL8EWuiGyb6M3HXVZOMZ72M2BijyTNJxIlYTcKG6tZPST4I9LDPvFMBoHvOkeGqzeOK7HwbRlUc0HUA9Qsz9jqgZpEAEyHvtvNl1tKobg6EgxUdusRfmChJeytQ27BtJkSDBA3i/I/FAOFqNdLXCOF2/BCbTqG7cxOv+LNj1splrafxJ1jNTNj8tVa/lCtEqYyqzNNPN+EgA9pi6YZjswkeyDpOtjFz1S5biDucL6+xpzhUr0awBNQgt3ghrt9oGu9PZ9oLY03EgAumIJEnfHDijF86wZ0ngsevg3mMzXDXRpi5nceKlb1gOjgQBo06C3BDj6YtTNP2dcsdDEK4xxGjieToKxHU6pdmIdx0MTEXV6LqoguEN3yIjtMDVaKK7YKRuMxrT7zO5EY6ifvFp7vGFiVqjw6wtAIJB33Qawqke66QZsN0aynoXseo9FU2bmHsVDHY4ayk27Ne0ODsjpENJFxwg2hZjqlRvuZmugXkDr4o+KqOqMAzXHEPmbb7zolT9haYzSbUYR7OUZQJJduMG/bmVK1MOBcXFzgDBEXIFgW8JHgrYLadVrAHMLnDiHyRf/T0CbG0mH/Epkdk/G6VtMKMVuPe0Ah2+CC3SBvTNLEVqsgFotvJZ3binaj8M62ZzZ1nMe8EFDqU2CMtRt4IlpjSBJHVPUvQqYq/C1mkgTb8JB16FEw1KudXEdf1Q6gykkNHIsMaf6SBdWbUBE+symxIcAbDQcuxNy2EaYY60z3wmqTBqde/xWLXxBZDi6mZIiCJ7SB80J+PcSIcAATp087dqnRZVo9I9jTu+SWfhxqQJ4nXvSDHPcLVPn8CuOwjyZLyQOAPmlSHyPPolotAHKPmlKT8ri5sFx3meO6/VMVKk08kMsCJytz3vLnwTPNJFrWgCzjfrABPkE0KmN4htR9yYHAgEHrJQBhgPuMJvqCBy3FLPqhsE5gIvAdqT4AK7q4AkOcOuvzKe4g9PDQZhoMa6AdAierO95PQBKfaTgcue8x7QGtvNOMx7vwUjzk9fmobkPYVw+0hUMCtE7gwzbmSi08RTIvXPa7L8AFkP2m1zSH0bxYgC3UEXVnYzDXPqpsIzEnuF46rPx/TX9CNQuoA+1GsS8F2nAuCsMdSDQW5RJgCGjfc6aRdZwq4Rwg5mjXU2J1+A8Ew3CYUgfxDFyPaO7Uweihwj3YUagxbJAD2yRIuNIlY2K2g6pTcBoahZI1LYFwOkq9TBYZon1ml9W3ns5oGzsJSqgjMWwTvF7/2ThGC+QUIftrm5myYdxPOPgi4fGEM9Xb2S4zrOaW/M+C1T6OM3PPbf5qh9HOFTw/VaeXExUZmHx5EN3TEDgL69SU/Xx4Dw+RJOUxMBrXa87FL4fY+YuDKodGtiD8NO1H/d534m+PkiUsV8gh2ltNgfUJdIluUctD59qXq7WDiydASXDn92/wBaoH7vOj7s8cx4ndHRVPo+/gO/+yS8V8j3HcXthpywcozAmbyBeOSxMfj5ccrne1709TYRuumauwKm4eIHzQamwqg0Y4jqO3RaQ8S7E7OYjaBNOmzMfZPtb5FoutHaO1qdSnlaTJIkEbgePYs07GrT/hujiCP7rh2e9rgHNcCbNsL7rJ6MbqnwI2W7Vb603GXIABzB3d5VMPtUOlr3BskyReLtgDlEylGei9Y72d58lXEejtVjS4lsN1gnwEKdGKuR7m+cfSdbML2n9UviMQ1oJbVvoBY33C40XlXtP4h4j5Lhbzae3zTWBLsLZ6f9vLQ0DK8kC4MHcBPOT4JQ42swDMDqd8m8jceiwoMbo11Hmuw6d/Z32VrEgtm3S2o8Od7JJM5ZJ43jiPJab8T7n8O5ImQLA6zuBsvIy4Om/fCNTx1b8R7zKmWK+A1M9I0EuIYS0NPugRB6h3PwU/ZXa5Wk8wfJYFHGva7MJk68Dc6p0bWqesncARFwJjW/MKXGa4HZpmg4iDTpnkAPJADBvps7Y+ZV8BtcunOAI8+fKPFN0cc106nsn4LJznHagFGjeKQB4gH5FRzryac/0n4J1zmH7vcIPghVXxoY/wCYfMKfK/QbircRSMZ6WUuMG7xxibjggbRpMJaKb4NzBJtNiZJtu7k8zFtmHWPImCo40zqfgfiE1lafYjmEwbAy77n3iHmCfNLtwQbVd7ZLQwHW8k2g8bHvCK/DUojM2P6fkFUYVp0fHQkb53FNZPsC32dTfcOJNyZeDy0LUelRyiMrTzcAT3h4QW4YjRzT1AJ7yCi5HcWDo1vkn5PspNG4WBDOFYdWt7QPJY49IafE/pxRW7cpl+XNu13dFz6ZrpmmpDz9nUjqxn5R5IdTY9B2tNvYI+C59oMInOPrku4fHseJa4b9bG3JLVL7C16Au9HMOfudzneaF+7FD7udvR3mCn6WKa4SCLTy01XK+NawAuMTprvTWSfFsWwo/wBHKcRmf3jyVR6PXtXqC2XdoNE+cY3MG5hJEwi+sR5JIPiYdH0WewksruE8v1RGbBxDfdrzcG4nT60Wz61d9ah5m+QqJ56psjFB+YVQT3W6dqmJoY3dl/pIHxXohVVvW801l+kGlHlML+1scP4JyySQCIObttCfO0awF8M/Tkb9i2y9cDj9QiU4y5Qafs8njdtV4gUXMjU5T5WUwOIfWrNcQRa8HSL/ABXotqVyym7iRF432WHsCiZzDcDq3iTI118ltBx0NpURJUz0dJxkItXWUtMJh5JaCsIfLG4iA1C3ePCVmfa9Ea03j/41ovbwXA5RGS7NVIQbtTCnUR1pnyUOJwe/1faz9FqCN4CsKbd4HcrU19/2MxyMEf8AJ8Ap+z4LX+D+Yea13Ydh+63u/RVOApHVjPyhPX9sdfRmDD4I/wCT3gfNRuDwZtFL8w80+di0DrSZ3Kjtg4fT1bPFVrXtir6AM2Nhz7oHZUd8nLp2DR3Bw6Pf5q59HKG5g7C4H4ro2DRGgcOlR/mjX/kwr6A/u9StBqW/1uUdsBn46v5/0RjsKlxqjpUd5rrNjAe7Wr/nn4p6vsKXoWd6PsP8yp+YeS5+77d1V/bkP/im27Kdf+PWvxyn/wAVx+y6u7EvH9NM/JGr7DSvQoNhtGrnH8v/AOVen6OscYzFvMkAcr5bI/7BiBpiO+mw/JVODxA/nt/+ofJJNp8oWlHK/odiLGlJG8hwfI5BqUOyarbOc6egH/ktGg7F0zLK7AeIY5s9faTzdu40C78O48XU3T4FXqT5Joyn7ApOvlb2WQn+jdLhB5E2T5nkud6wWSa7NtKMw+jdKIl3eqfuxTmz3N6XWoD1CpiKha3MJMXIg3G+Odp7I3q45Jt0iWorczm+jLhZlcgcx+qriPReo7+dOmoO7tTFbazWwZkEgiN7XNN+wgjuSlLbUgtLsrozTqJIL8vOBDeK0Xk5J+HApiNiVmmc7SQCdb5RrzgKzzig0EglsCDrI1mRyCptXEZiypEP9ppbYg2IkeIniEAbQeadNk6WHYcwnkJb3LXS2laItJlq+KrFwcWHMLaOEeNrHqit23Va4ktJB3Gedgm8RVxAIe2Q4tv0i0g3Bh0zz5AIuza1VjQCMznmGtIs1rQGknh7oHPL3pxVcIDOd6QvBdLSJ0t7vTiit9IYABN4F8u/ndbmMxbAzMGiSWtBgES5wbPMCUPY4perMskl7yJidbCeNln8KvSVp3Mx3pOBo2R3H9bpih6QtcBLSDvhJ7Qx9JzwPVsynRxFxMa8Iv8AQS+OoURBpyCdACT0vz1hV4YPlEWX2vj3VLNmOHFH9HK+UOc7UkDXf9fBY1FpJAJudOB4/XPmtijsXKQczoBkN1A39YV5FGENBN27PQ0qt7hNPes8OO9NUak2K5cc6+IygqQUtiahkEENF5Jv4QnKgQKjZHPgdFk46HuMyNo7fdRcAaQcCPelzZO/iEJvpY0/yXjo8Ef9oWy6k3SxjkYnlmAPaoG8PgtNeOqcd/5HuZA9K2b2PHd5orfSul/qHYPNanq+ncquwzTqB3BLVj9P+xWxJvpVQ4u/KiD0oofiP5XIv7Ez8DfyhVqbOpu1psP9I8k9WP0x6pEHpNQ/H/td5IrfSGgf5jfEfJLHY9E/ymdyn2NR/wApvj5ovH9j1yHxtakf5jPzBdG06e6oz8zfNZ/2RR30m+Pmq/YtD/LHe7zS+HthrZrNx7To5p6FpV24kcR4LCfsOifudxK59g0eB/MU/h7/AOD1s9EMQOKsKwXmHbCpbnPH9XzhcOwhurVB2hHx9j1s9OHhVc0Lz32Qf8+r3gobtkP3Ymp2/wB0VH2Gv6Nf1jpg5T2wiEwCSO5Rzo3oD8SDIBuOn1CxW5VitbFMBmcsWmZaeo3HuQPtcM1Et91xF4kS0xvFtd6Qx2JDszS2TdvD2gBoYPcs7C1QxxlpLYuCZlpIBAsP0IXo4oIwlJsq9823AmOQJldwNMOeXOnK2XPI1DAbxzOg5kJfEENecpls2OkjUdqJTxH8JzBAzOzOJOoaJa2I436xwXUZj+LxHrHw0AWADW7gGwB0ExKBTwz2ODhldBE3lsn6i36qU65d7LCykw6y6CeMm5kxpu8S7VqinTHq2kN/ERZ5+98bDVZttFxQq/ab3PdLrlxJ67zG9GbWLpdJDWxBuAdLT96eGgm+5C2jTaL5Ym/UcQfq6SpONyBMAyIJgcbdeilJPctvo3HbVmnTDgIDmEuufcqNJnhYLj8SwUGMJhzpNpEe1rPf3LLwzw6m4OP3meJAM9iZpVW2MCbNN9xdYxEkCRv3b1OhA2wBw5IknUZpg7y6O05ZUygC5ixMgT2Ra9tUbaeIhzYII4gR1jwWa4ZKgJIIBm4tysevgtIu0Z0P7GaDVLnNJEWgA+C9UwFea2XtynSlvq/Z5ON+w6aLQpektKb0bEahxkHkNFz5sUpuyqNghdY6Dqk8PjGvaHCYM23yDCbw1QbwuPS7piGKjQOnVUkpplQQhuAPbwW2TFa2KoEHAm4E/EIVRp1g777gI00uiPZGl0P1m+NN8adq5062aCwTXuAuPirsqgrtNrdxsgObBNx0FyL77+SHwFjW/qD4EeaBjsW2k3Mb3A7zfwv2LJeX+szNbUJEQHDK3KfegzE2HinNqYc1aYAMGxI1gbxPFaaEmr4FYxs7aDaokSNLdgnxt2Jl9drdXALypJovAmJMEDcONtf78Uljg9xLmyePGDfu5rf9Om7T2BM9wysHCRcKy8lsPaxYMrhbcZjsWmdrgiAYPeFlPFKMqGmbKysVWqDEsaCPV5ZcDAF8wHbICwqW0atN2pIbmtPvE3k947lp4TbhcRItoRwO7qtPE4b8is3MqUo06ge/M4Fv3YbB7SlsFtQy4P4nKd0TYFNjaDPxBYtVsUGDSoRCQxe1MpGUSIM8Qd3Ys1+3XixbfkRCpYW1YGhtGrDTrAjUR3HUHmsuo45DUDr21s6BbT60Wr62dAD2C/eUtUxTS7K8RrAdee1GN0uBMx8NivYdN85cRGpcRAnlNz0CYZQAh73BxIkzbXcSdeKriQaYlmU08x9mJ97nv0hJVsRIi08b25NXYvktiUMbVw12Fvun2RN7g/qs4tg3WlTruLRPtQZk9o333pXH0xmkWB9odquDfDAq+uDAjLfdYdvNXOIgFpL4/DNjw3pVzidenYNFauYMRuHmrpBZ1uJdoHGJ0k3+oRaOIyzwIg6iet7pRihJ1TroLHaLiAYv7TDHEg+PRGa4R7QmCR4zp3rmCcCA2CHREzqdWxEDWOPVPP2VVubOm+t+Y8VjOSTpjF8ZSe7LlBIEEbzI1APSCpg6H7VWcXmGsHjoB2wStrZjYBzSJOhB7NOvgm6GCpsnIGtO+BDp7dR4LLy0mFGJR2JTdUqj2mtDhljm0OPxRMXsRoYcklwvffxC1KbCHOMg5jJtF4AtuFmrpzmRAHMnf2TPgsZZZ6tmKjO2C8miGxEQd0kH2mkHd73eFogDf4oeGweWBMw1rfyAj5plhB4dN6zyS+TaCjtOfKD80YDv+oVGU7FVbN7ERxET0S8sqHbCuB3EDqgPZeSAeG/5Ig6Ls8PJQ5tgxcuGoHgrCpYCLdB42uEVtUA3E/DtIRfWA7gOkkeKa2EkJUsI5jnVBkdmEZdSejALERrG9SoHOaHBsAanML9GmI0TOHLstyM2kiQD4cEJ+Op5/VGARutfSFs5qWzRVClFhLiXNuTrbQadmnii+rYXSQJ+gtCQbkT10PWL/QQ30xEtZcuiA6QBx/S6zdvcZjv2UHPkANA4WvJOnBVxezWhjgJucx4TyHabc1oVZ0Co1kvBJ0m26+8q45JbbhSMOtsxxb7sOBJJuARx08Ei/BQCZNt+4wL3+t69hzKTr0c5O5v3ufAdy1h+Q+0DieeGELmBzTJvbhE687HsUbhHSRnEgTHmVvV8I1jDllsCRvvB89Fl4PBuMuIIuIuBqAZvv9rwW0ckZKxOLQk4PG8GbWMhTJUMESR0WkMFmygNAIsSDE6zI0B0ghXZsZ8CKgHK/wAihzggpj2J0Hb8UtjdGdnwUUXND9xMjNb/ADe34hZtXQKKLqx8CZq7V9xvU/Bqpt7Wj/0aXwUUVQH0Zjtytid3Z8lFFp2IE3euDf1XVFQD+H/xmdG/AL2dP3ndn/c5RRcH5fRaLVde/wCKAde1RRcfYmStr2/NFO/r8lFEPkALtD0RT739PkooqXDGFp7kR6iijoQM6IZ3KKJIGdd5fFDb5KKKxoKPl8l5/a//AKhn9PxCii3w8v8AgJHp8B/gj63BAbr2j4FRRZspA3b+o+aBT949nwUUUrliCU9OxXf7p+t4UUQykL4/3H9D8Crt0b9bgootV+3/AGUCpaM/6aqVxRTM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sp>
        <p:nvSpPr>
          <p:cNvPr id="4102" name="AutoShape 24" descr="data:image/jpeg;base64,/9j/4AAQSkZJRgABAQAAAQABAAD/2wCEAAkGBxQTEhQUExMVFhQXGB0bGRcXFx0gGRoeIBoYGBwgHRobHCggGx0lHBwYITEiJykrLi4uHR8zODMsNygtLisBCgoKDg0OGxAQGywkICUsLCwsNC0sLCwsLSwsLCwsLCwsLCwsLCwsLCwsLCwsLCwsLCwsLCwsLCwsLCwsLCwsLP/AABEIALcBEwMBIgACEQEDEQH/xAAcAAACAgMBAQAAAAAAAAAAAAAEBQMGAAIHAQj/xAA/EAABAwIEBAQDBwMDBAEFAAABAgMRACEEEjFBBSJRYQYTcYEykaEHFEJSscHwI9HhM2KSFSRy8RZDU4Kiwv/EABkBAAMBAQEAAAAAAAAAAAAAAAECAwQABf/EACwRAAICAgIBAwMDBAMAAAAAAAABAhEDIRIxQSJRYQQTcTKBobHB4fEjM5H/2gAMAwEAAhEDEQA/AOWoUdKYPNZmHAdQmR7XoJBiw1o/CCRCjrrXmydOzYiHhqpbSe0fK1N1gZU3kkUk4NYKT+VVNgsJH+40My2DGDcSXnbKSKpi0wSKuzaea5tVW4vh8rhjQ1f6aXcRM0fIBWVNh8KtxQShClqOyUkn5CrpwT7MMW9BdysJ/wB5lev5Rp7mtUpxj2yCi30UWrxwBs+QnarVhPspwrd3n3HL6ABCbxrqd9iKeu4LA4dORLaTGkqKttxJjUajbvWP6jNGapGnFjknbKDj2z6HrSwq610lzimCdBSphmJI/wBMSJJ3T2jTveh3/CGFfA8lSmzBBKTImExyEzF1XkaaGs0aXZWSZzpytG9b1aOL+C32JVIW3bmTE3mLEjpSFOHWnVJn09Ntd6sq9xDdIGW1FcNWQw6R1qFleYgKMC+p1sT+1PMIwhMgTE6E2IgnT2pGqCtlYzK96sPBWiGXFn8KCf1ps1g2FAHy0megvrGx60bgsA1BaykNrsqFXjQxNRlkvRRQOdqxIIuTQqiTpXTsV9kqiqWX0Fs6ZwQofKQdqXYn7LsWj4cix/tV36GNq0rRKygFsyKcrK0sk6ACmB8L4htf9RhxISbkpPrbrWeIkjyVelI53JIPGk2c4dXJJO9OvB+HzPg9KRkVc/BLWVtx09DW/M6gZYK5CTxZic+JX0Tak1Eq/qOkkwFKuegJ19qeYTAsBColbyzlbSQYSDYKPVRkEDsaZNRSQVBzYiawTikKcS2soT8Sgk5R6naoUg10nh/C30l3DYbEXQk5mlIBSYSlS7jQyqI3M0j4xhsOrDIWGVYd6JAzZm3U6EpOygdUm4kazSqbvaDLGktFSUqda8BrK9SknSqkhvwfjzjCgRcbpOhotvE4Z7EZ8QClogyEzrtpeNaSw2G7g+ZPtFDTUvtxvktMfm6pjtrFhTqEnN91S4JMc3l5rn1y1v41awicSRgnCtjKDckgKOoBIEjT5mhuFcTShJSpMg0ufUCokaTXRvk1RzSrs1FZUoIrKexvt/I+8xI+EV4yu+tDRJovDsXBNYWkkWR7geV5adiJFOUIGppZikhLzShuIP8APerJwjhxdWlASTPT96SbuNhiqZNw3w2p+AmAo3JOgFW3CfZxg+XzkuOKgDVQEgyfhEx7/rT7heCQwgdYuROomI6e/wCk1796BXCSQRHKAQdLXmJygn0gmx5pxfHyO1yCsJwdlpOVtAbTEhKQB9N/n/eh8fw8qny3E3BTBte41uAdNfyjSh3uLC8zAiREzMazzCDe4FjuTZZiMZOVSYnrBIIkgAFOX0yjXplBVQlNMaMGhR4lefaHO2sTvEpOv4kzIkzBKvTeqg5iSvcSdo6H6abV0jDcVUuUkFQVykEDNvYjQiPYA6gc5Rcf8NJIKmMqZBOTVJsLA6Tp2/WhFoLTKM8SPike/wDOtNuAcYU2EiTl2HT4dBcDTpSXGuqbKkqsQdxBHzHao8Ji09f5ertWhE9nQ8Hxk+UUuDNyghZJBVqTIMq16AVFxXHsLBSsXJ+IzM8u+X9IqlJxhsEmANPrXuIxpMghJJIvF9NbbmkUAtjhvhLee7wiTb4ibEflABqx8ORhIyiSb7wdFDcXiRpa3zpzWMWBZeSZkA6i0CP2orCY9OaA4QVfiBgelrkdq52cqLvwrgjJFisSZ0VF1ExKkgb/AK7UxX4ZbCgS4sDYAi+uhIvSbAY0NgF51GX8ylJSo2i2YqJ9gKa4TxChz/SOZMWWreJHw72m8e81HXlD78FqYfCG4VJgRIkbJOpgdd9qnLvLZXbroOpjvVTVxECJNpi2TmvuZBI5jtTFvi7atFJn1Cb/APkv2iLW71VZCTxssmHxAy3KeuvWT+1LuJ+H8K/OdsTPxIOU67wfpQX34gkBQERYrFtLyJtBNb4XjaYAK0ybgFXrMQmSJ0qiyJ6YjxtbRUuK/YjhXJLDzjaiZ5uYd7W1pTxX7On8Hg3h5jRbSCS4VZYT1IP6fKurL4ikEknKgAmTAEXNyTPrauSeO/EB4o6MPh5LDUqsT/VVYSUwLC4BNviVpFXUlLQkYOyk8E4Gry1lWVLRIU4rU5AMwIMW19SbbUWHShZfS0kJSklCSoAJRGTlCzM3zZYk5lRrR+IwSLMIeLkATsnPABiYJAKQJ0sIBIMEvYdTikYeUhGULOVsEZE5ySZgqVAsJgk9hTXbNMMfUUK/DDi2lYl1bpQtTd1FGbMokuKGwB5Y+dImXkvqw7brp8srKlDZuQlNjGpyg+kbzT3GOEMqjMDLpWgxHxyIVN4KgdyYF4EUNwrgB4i/h8O26lCfIEKP4SlGZYIEEyom/fqIpl7kcvboF8T+DiwnzGVZ24nuKqaVxXSOL/Z9xbDtFKIxDXRlWYgdchhXyBrnDrRSSlQIIMEEQQehB0p4NtbdmaWjUmvKysqgp6K9ArxJqRMTagxoq2ZFZW0VlKWodJXOgqZtUa1GlNSJTWF0OidzDrWEFIzKzpCU+prt3hPgoabEx5mUFR17wCKpP2dcK8wqdKZCbJJNir/GvrFdQbQMoTIEDrcfS1+0Wqd3oZ0DYx1Cc2ZYQAfzKE2nWQPzew7CgcXjmgCk+qhveDFo1tOo0BkU4/6YIEqExrM3+QPXcaChU+FmsxIMzMgkxMQTGot0I95mlcZvwOpRXkpXGccoj+mmYE2mwk/DIAN9dzvfWvqxahBneCCAQD1EbW02iNIrqn/xtIHwgDtoPTW3bSq7x/wOtZJaUADtbl3sIA7/ADpOEl2h+cX0yj/9UWDsJsY/TuNddbTRH/X1JFzCgLXJtO03F9p+cVX/ABFwvF4YnzG1JTNlbH30qvscTWVQlEqJ63q8cDkrJyypaLtxkt4togjK4LhfXcg6Tvrfua50pZSYBuNafuYbFAguIUhrfJBt2gmpMNwVvFGMOkpSNXFkm/QDc/StGJcFT6JTdifD8VIsoT3H9qLGNTEhcD5Gj8R4Icbw7mJLqCEKIygG6QrKTO29qRY8ZuZKDEQSByz7CJpuMJPQOUkthqOJAWzVM1ikHRQrZvwpiWwVFsLtdKTKhv8ADrSNpgqKhEEG4OvyocIPph5SXaLKGwqmDeKUkCCYtbNEelraazVIdQUGxI9DU7XFnU7yO4pXgb6Yfuryi6p4y6lWpn8wVzEdCYuO1EvcaUUSokT/ALUnoSM1j9NapjfG5PMi28G9SvcXSRafSp/YfsP9xe4+xXitwAozqIiBc/uTet8D4scz5iVKJ3zkH/8AW+uwiqK+8VGafeGmkpCluBRVbIREC9yZ3iwqksEVHYsJylKkXXiHGnXGglSykEDkQfjif9Qm+UaZTrqdBUGHxBGdtlxaZjzlAmSpUWEQVruQBMASTOpT4h7Mq6gkSAEJ1I+tzpp60U2p0ISpKvLShQS2EicylJUo3M/gNibnNPp0Y0qLtLsbOhLbfIgKHlElMpzCJUSrcajuZSBzGs4AvyWlurUQ7iAUtpVPI2lUjWSZWEEmLJCr3pArhvmOnDpl7FrKUlWbKlJEqWJUYJmANo7098VMls4RlC1BxpBymEZTCoIEHmJClH0N9SQ48FUXJ9sQccytrSlsK/qqVKMxJy8qRAkwFEH6/lp59nfBEJxedKgUFjNuMoKki8wbgBQ0+KlKeNB1xsgZiwS6tcQXMpShCUkXyxzR1UbVN4CdWcS6UlJSrLzOaAc2Xpc9N70uV+hkF4Or/fUtEFteYHW0AxrBVcjfX3qq/aB4MTxJJxOGSlOLSOdsKs8ItB3XFgTEj2qwOutnKSjzTqRJAnqAq/e8xqNaLw3GIIgQARYCwN+gmfe+oBvWLHlcJWhp41JHzLiMOpClIWkpUkwUmxB6EVFX1uEsYlMONocEaLQFC8Hvf3/auVfad9mKG2zicCiEoH9RkSbfmQTeQJJHS46V6UMykYpY2jjtTMixNRUQiyapLo7EvUbJUKyoYr2hQ3Jj9HYUVhsOpRgCSdB1NaIxrQ3q1+A2kv4jMi4bE++37/I158uXsWVHRPDHD/JabbInKkT3JvIAHUkU/wAPJ023MD5k36/XrQiXUtpClRGsjYwLddJ+RqJrEKWAc0QBOQDLMkcpJJ1BF4saS6Gqxg5BiVbbK/5e2vynavU4cmMijA9IPaDexvt+EV601KQJJkCTKSFCw09r23VWpRkSApWeBGYhMq2zcoABMnoObtT/ACxfhEuIxBSJ1j17xFrz+knpVXxPiJRUSUwAREzrGxBEAH1mSNFJozjGLhMlYTsnUzoPh9YNjNx0g8+8U8YQEE/CUzIEXm1ulra/iI0qTk5OkVjFJWyw47xKypJSsoU0bKBuTMxtY63rkinGQFpSB8aoXEHKCfTVNooA4pTzyStRIEWmw/m5plh+EvOqW+2gBoLJGZUZgOg7/vWyGLgtsi58npB3h9l9KS42lxTUcwgjL/ysfUdaccK4n5qyxh2ykTDjqhAbkmTBi+u1b8FY4jiG0hKEssqFlK0y9QkXPvFNuHYVjCrfAUFJMBazrnAlSp22sKSbpOyyipNV0AN8bw6GFthQKEOHXmJTnkEzrIvQ/Bce/LihhEjCuLhJOVJSkqty2JEk3jet3OAJBOKaSoqObOlYgEXukQIsPeii+vDoQ6tSnsOtIBUACpuLCAB8AsO1Tk147Y8I+/Qx4g8rDErCCrS2pMk8v9qVuYjCuIU87w9wr1Ki0oQB1OUW7ia8xuNfxKgcG427kEqQYSTMwQrr2+tDcLw+Lfg/eMO3lvDry7XuCMqkhU0uLE1Hf9R8uVc9AHE/DysT5a8Nh20o1POAUg6FYuQKQcT8OlDYcS6hY/EEj4feTP0q8svuNueQ28w8t0EqcaMobAIzZgTaJEdT0rTi3hvAsYdZWpSeWc3mkqUewCokntV4TlHTIzhGe0c64TwV7ELLTLZWoXOgAHcmwpzivAONaSVFtJgSQFifYHWr23w7Dow5e4esNvBOYDOTntoqSQfWhcLxLFONtO4oeWwsSXUkFQFiBlHwZupn2Jrnnm9x6Avp4x1J7+Dn7HACtLSwrMVm7aRKgN6d4xIIS222pSACSoDm940SP31qd7iTaWV+U2G/NWYAB5Ui1yTcnUjqaCwqFoLiipSWynRF82hAKthcEn1qluXY0Y8VS7ff4JcEULdbGSVKMWJuAIypA+FJiJvvQ/E8W4lDKsxHmJKwsqBibEQJ7i94iwgCvXFcy8gQohCQMygIKgLpuJINgKWMIK1ALVaQO0f2FHoZLnLjHosXhjBoLbrqlhKwDlUpwAAxJKkkSRE6STNr1pxbGh5nDOKUFpRlS4oT5hXlIyidijLPUjsKmxvB2RhnHQHVBEBF0AKJURcSpYiCdBptMUiwuK/ppIb0ByEgwlUgqV/uUBYWIEzQXuPnkv0hDCXEYZbmUZvMCEggApAV5iramVED2A7U38DuJbnMrKSrYXtcCdBMq96T44ZSy0Z/ppObuVDMSepuRQaeKhJUi4E0s4uUaRmckmi/cb4+EwABY8pN43B6ddI96AwnFXHCbza/KIM6yNI/SfSq03iCsHUxoPX9v8Vefs74UPJWspPOqEyDlKd4BNxr3t6ms0oqKGUm2OeCY/S4t1HNoM1t7BSdCTINoFXjA4sOIvCgRBvb8qr+oNtb1z/FcMUCNACdMsc3xQNxebHarXwPPlGYiZOuo59NrgGxMn90hLYZxtHBPtB8MHAYtTQktrGds/7STb1ER8utInDYeld++1PgIxWCUpSYdYSXEGRMfiB6yB801wB8a16UJ8kZVHi2DzWV5WVYgWfB+D8QvRs11vwJwUYPDwoQtRzKNrQJ9wBm+dXPK2gEwLUmbNsyiqDM6730SRoAa87POXTZpw1LwTpUVm6RfqmZ+cXuvrRJAEZjOt9TYcw0vYdzelRfg8oi+iepkcw35j9LTTJCjBjebAxqFRr7VmTNLQcECAYBJN9OpSTp3P8AyNelWhKE6bEW2N4/3L+fyGaNgSNZtE7JOvrtUq82bRURuE68+2s6dtO9UJld8YcD+8Yf+i5lWLwqb72V+EydYvauD4zEqWotXgG4nfSPavoriSkpCs03kA97wbb9tK+euJpIxC3LZVLNxpdSunpVfp6tgyN0gjhvAPMcITmUltMrykTPQTA6b1aMJgy+GQWFhKVSpSVAEoBAPmIEJk9E3+tKGuJBhpSm/wAZhRmQk9T1G/8A7phwZ510oUhagyg3IVdRgmIGo1k08ubtseHBUl+50N5QyFoqLYy/01tgC0aJEEAwDtVH4Zwh1rEKUw05jMOhRVJKZzSDJEjNvoO8aVZWPN8uUJCuYJbbuDBNiqfhMX7d6nwXBEkjItxlaf8AV8lUJcXruO+sA3j0yY5uOuzZkgp76FfGvEGJCkJ+5PIWshKS4kxJNuYiBeKes8BxGHSjyXUrK1/1UOR5YkEqKIEhIOxkmaA4lh+IecGW8SnyyknOtIKxGxAsqbEG394OG8axjsrcSlt5kwnDE5C4nRSpVtex61Rq1dE16fIwRwpbLjrrrKEpMf6V0qsdbAg6XNVvxjj2VtpQ1hAshYcUENzABlRURpIkd6Yv/aeDyeUJVKSFzb1IERUY4mFAJXihmWOVtqI1j4bD52p03HwTaUvJXuFPcPUy8W0Ft1auXnyluw+EzMSCYPpTHwdxzCYbDK80/wDcScy1EqWoSbCdExEAa064Bw3Cs+aS0FukSpSkjPz2y7gAARG96ZYbwVgniMQ8znU5BgrVlAjQAECe+1MpKTrdCzTgk3VlFVwPGqfLjLJ+6uL8xKStsEixIIzSJO3Q0NxLFOlbreVbGHUoDyCISCCJItGWQTANyDTDxJwYNuIDbxbYUtQStDjpUAmZSCpZQVAiIt1qsYx4EqCXHFoSTlU4eYyTE97qNMqe0d13ZDisaCVQkGQEo2ywdY3tPzoxt1vJ5a15eX4rxmNrgaBIpY0tISVm5BgdPYfzSswTSF5vMIRMqCzMaaRqokwB0knaq0Bydb7f9P8AJ6pOVRUU5hzIBCoIMRMAkgXmN9OtNeCNhpIX8UECMp5Z/FBBBTqN7n0pRhmDdRmIudqN4hxlbqWwJCWklBWBCiCTExMQLVz2XX/EuT7YZhuKLQ4vIoqTIKjklKYCicqFHUSoXkXJvSvE/EFpzFI0UvqZOnczapRjiUBtoFKTAKvxGwkSNjGlTLSQEi0HmPsbCx7ULohfLbJOG4IvO5c4BMytX1Nu50t7UVjvBmHbTfFhSugIknskAz86X4MtF1HmghtQVAzlMkdSPanuJ8LNZm3G1OCVJzJK7IuIIVqo9u1LyrzQlKW6ss/gf7PEttlx9IdXIKAScoEiAQkjmIm19qt2LCgMh5UgnlFrRywEiQRA0ozhLDbLKWhJt+O6jESe1iT7ipH3okgAE6GIuZ31BkVlm+W2wx14A8O0XE8yBcyCTzEdxHSpG0K63MG+n4b3Sfyn5j22aJuNTcix6zrBgg9vpW6YnbT/AO2ZvYHrF02gCx9kQzJoCkFNrpI9oIM7AXr5j47gvJccQdQsjewBPUelfTaYIsd9LmLj8I039YrmH2ycACm04pCYWiA5GikmLxrIMexrVgnUqZKa9Lo49WVlZW8xn0j4h4gWgEg8ytj0Gv8AaoMHNiRP/iozfXXplJ96TcR8WtYxxtTaVtrTINgQZ0t604wKgUiBJ0VFj+WSNYuTXjZf1m/CqgEOPAEnWJNzB/Npvc0ywxkydLetp/uaWeRzyQTEEWFtdx6mjW30oEWHSNfpSLRR7GbSrawB/b5Ul4l4pabJBV2sbb9Db/FKOL8WWoEAK9h2nqOvTaq2ngC3p5ik90kCZ6meh3rnkt6CsaXYbx3xirIuBygW3+WpqicPzOKzrBAF0Jy67zfqd761cWvBLjmZBWII5Vzb/FIXcOttbmEdBSsWEi4Gy09REG2orThS4uuyc3UvgJ4sgnJ93aDiyAVgpTlg2hcQFfrateCoeYV5zgbSyqy0tpOVG2bLHz6E1v4LCmsQtp/IpRTmzpMkZTYE7a1p92edxS2kPkMEFWYc2XNqkjQKnb0p9r0sZU/Ui1YLxVhSVZHLNpnpmWrWOwFvnVVw54p5iywOVwlQBUIOhG9jECLfDQ+N4fh0JS26ylpJ+F9tc5wN7EnS8EX2phgceuUBhxTjecAqKCPKTPxFWk9v80FBR3H+QyyObSl/B5w7xq+y5ldb8zExkgiFJJVcdL8vyN6n4p4oUt4DHtLaCRLa0KPKZ5jaUqOnKQdO9M/F+KbQlbiGWyRBU6QM5gjRUTMW1rThuKbX5QUpKsykQPiCkySCQdLj5jeKFxq6DxlfGxzgeBYPEsJX5SFlxIJXlyqM6WToe1A4dGEfUjAs4YZETmcAIylOuVcT5h6zOtBP8ZxmGfdDTCywtZyuBByCdYP5QZPen6eHB9lojElpLZJBaUkqURIO2tzaDNT9XT/YtcK147Mw/h1DeIU624UJLcLQSpUkfCQVEwddZ/WonsYpSRhMG4qQIcK7lCIPMV2CPqTt1FXf49hWHXVL+8YjT44KJA05QANtQfTrKjG4vEYdTzbCWMKbqAMLWm8lCQL23P1p4wkuyU5xZtxdleDw7jCXUusK/wBMKSc4zQSZ0/NG9c/dBsP4OtOeJBPmAMuuLZKAQFqJIMX1/e+tKxoo26D+fP5VaKoS+VWRrcCQBlskWPVUzf2tUrTbZSStKvMJtzAJSNbiJUff50DkUSAOs0dhcOq5EKWT8J1PcTY+9UekHGnOVvoZYXGtIBSsOQYjIvlUQRYpUMqh66VG9xJak/dylK0CyA0LZiJkwmVEAn60CMWFKSXEgIEiBYGAY0769e1aOcSXZIIATITAggGZPaxPzrkjsuXlLR7hrCQdB9N6JwmHKyG0xmMlRJskakk+4+lBhYSLnX+f5p7wDg6HeZaiZAMZilME9rk0ktKya3SRjmFZKFkrTlbjmiVFQgiOkmJNqd/Zlw115YW7lVh25KTfmXMgEaEanoLda88PpQHFNsgeUHFojWZMC5OpsL10fgPBhhsOhhsACJURKZJMkyJ2n2iovJ3EeUKSkEuYhJsAqw0AtBHa/Q32UKDxeLjQaa8pJtczlCrwDTN/ACQCkWiOWctuu2qhbbTtCjhyZ00Nh+WTNoExIsZtJ6VBpnJoRjiiyoDmPtB7E86Y326aUSOIXO09p7iwUqJ3JSdTTYcPBmAdIvtJ/wB1tyfpsKDxeGBClATa8EgnVVwQUmeZNgTMey8WNyRBhsaVfiCwDEg835QkkGQsc0yEcyo2mkv2hPZsDiLaJ/KLXHee/pHu9w+Gy3VJUBlJHKqLpv15guAIFxY1X/HoH3PECwBTrli+YfIz+3tSD9a/Ikl6WcHryvayvXPPL1wx5IUDcdY3rovCMSVASRMWkbae51rl+BPMKv8A4beypFymRYkyD2ryMy2bsfRZFqj+40NqieStWhSmZ9dTfpUWHfzEwQNjf2ntRDB1JurUAG5GhjciesVCWyy0bYfh03UtXcAQI+mtMCwD1mO1h2nf+9QpxZNwknSY0n10MWNpovDhU8wSk6nud9tv3popAbZ7gGYAJTFpIj2G9a+IvDbWLQkLHMggpUDcgXyk65SdqLZCpue/aikPAWn51eGiUnbOTeJCzhleW2AmJJSBAmwnrS/hPFWsG2tWROdwZiCSRmIvrXTfFHBcPiRnW0lawIkfFHSQRXP2OB4ZjF+c84XAOZKHIhIAvNuYjY2j5U1qt/7Hjbev9HPnONKKlIMFoqkNrEgdhN0+xFWHgWDLwDTL7bLbqocSUKgGLEBSjDkgAQqO9P8ADYTC8QS55jZQ4XFEGCFZT8JB3t+9AI8GuIX5SsU2GhKkkpOc/lEAx1MztVZZE1XQkYNO+w/CpYwf/b4vK+VSQ6oSFgWAhU5YtYT1k1j+H4aD5jLy2VX5QRlk2+E2HtQvEPCbuJbabViEFSSTPMpXoBF7X20OtDN+CE4YhbincQlXL5baVIWDBObUyNdDuKVSjW3spKE70tDn/rz+DYbW8n7wyRKXWyUrANxnSRaRBtI1orB8PbxOXFBK8OozCUqCVH/csC067aG/QVP/AOS4xIUsNleHzeWk5OnKkRsbRprWziMWp7zFN4hpkiVpQElW2ib5Z65Y+dHj+wvK17lidZyBeElBaUrMpVpIVzKJT1mRIgdhpUHF8TinHXEYdOdtASEgFIBASJCQYIvPaifDmEwy0LWApwOynO7/AKgy8sCwywZNgNZpA/wrEYLO7hnHFoQZMzmA3MgQoddxeh5+To/x8Ff4uUlcgZV//USJEERqDcE7jt3oFxQOVN51Ma1csZiMNjsOXJyYpAnNbnA2V17HY1TM2YyLb/t+lUjK/wBjnBr5sIYa1VMbXHSsGJXkIzEtKV8EwFEfpWj2JgBIjoVTJ+VDqcvyn0pkn2NOaSUUeqaka6E+29q0kAE9f0/9155+pJqFolagBvpOlOkzO5JHrQzqiCU7x/farp4cbYQiXXIbEwFHTtIibzrS7w9wdZCsuRYEgpC4WqbGAQBp3q58GdwWGTl8oJWNGyP6ij3J5jUss10hsUHfJhf2aYBh553FNtlDbasqNQCuBKgiYkA9O9r10ZK7xEC3y3ER8Ohmag4e3laAIgxJ1Ak667STfYg1qpQAPTcfPbpciR2rNKVux6JlJkk9otqO0/w1G7Y2N40Hpf2121oVWKVcQR3kTfQ9xtPpQ6Somdd7DTeRfcZbdRvSOSCojVJ/W9j/AA/+68fRI2JF4O52vtKovGx60K28RBO+sb/wgwJNlCiA8CCTb+Eb+hP/ABrk7OaoFxDuXLBN5MExIibewTb/AHbaGhfaisfdFmRqkam/N/B7e1XbFqBk94sNDqSL9h/JrnP2o4iWAkk3WBtBidBGkzeaOP8A7F+QT/Qzk9ZU4ZrK9WzDxY/YXBB71b+D4rk6EA2IsT1HSqU2q9qsTDsZSdFAa7mvPzK0aoOi08MxkD4QdD2F4nuac4RyTJNiZEg5p6k/QjSqhwxcL030BtEVZ23Yvmsdibn/AAdD3rG9M0rY/aVexgdE9tpo9lwAfuf5ekDOKIInWLJn9e9S4/FkIN9taZSpAcbJOO+KEYcSSFHpNc/4j9oji1kJEJ2oXiGCexLwGxPt71a+BeDGQnnRmteetFSVerZ3GuhfwTxO6tC0mVlSSAJ6j5D1pHhWRhXEP4k+eQFAnPmSkyIgRr3vXR8P4bZQD5JLJOpTEfWtR4QUpSVF1tcGeZEE+tzJ0vVISpNI702m3s55xZb7jyFK/wC3SBmC1CSoHUAAzYXgx7U+xeEa8pl0OKW6kwpwmJQcxEJ0Tei/FPhfErcBQ1nTIEhYMC4mDBET3rbHcOS0hGGbQFOr+EqsAoCZJg5R6fWn5elLoNLk3dlcdC0ghlWRajCVA3BveRtf61twrhz+FUHSpLiASVIzysA3Uek2JkGan4vwvENDOUoUlKgV5FD4QZJvBsR2oBxtauYEdZgmZsQaMejp2pEnG8HivMV91j7u6PMRb8WpAH5s1/eo+AccecUhDjSySrywSkgSJsFn0Nj3pPwbxIvDvBpav6batzoBcRfXSre7jUJRhCgyt1RURaxKFKN9RqabJGo01+BcUk5Wn+TTjGJVhirIoElQKkpBMEybEa3BnWhvDfihLoUlRuZlJ9Yke2tOMExCwkwlS8y4nmjQ/LMKA454RL2LSvCkNmJdWRyCN8ouVEE/LvdcTTjsOW4z0J8f4PaW8C275KCBnQkSZObREi0CvcR4NGVQw75WpInI40psnqEqJgntan2Kw7eERnedUt1cIBbTa2ZXwQYMTedtqhRxYtZHXFo8pebIsounKYIJG5MwexsK5zyX8DRWNL5Kz4h8DYjD4fz1FsgAFaUkykHcSADqJpNwbgGJxKSppslCdVqISj0Clan0rozfiBrHr+6NgrQoEuqkwEzcA6kkwPnTFplC1rbQoJw7Ccpy2ExJA2ASCO5ntdlmklTW/wCwv2ot2nr+5yTg+DIxJQ8ytZSYKUpzgH/8dau+P4tw9pIQcKEr6uNZCB6RMVYmeGJcUPKaCEA6nNmVrcpH/wDV6h4qwTCoQ42zICcgJCxobzt8poSyKbtp/wDoY43CLSd/sB+GOANQX20L59AucsTBhKj8iZ2q0cI4U049mJlLSp6gKjQHaAqflVLadxmLeDaXkob0N+bL/tjU23jSur4PhwZZS2mwSm99TrM9Tf5mld3YrkkuKNMXcGFJB0HrcRdUX/Wo3gLXNhFtvltb+RaRTY1KRMyJ67D9PlQz5UYAtH07dtfpUmwJEaU5bhIE777A+ogD/jUrM9BPQzp/PrWLaGWVGEjqbaXma0QZAAkD9ttP80oQgqB1F/rtofQfQUHjXCLz9bRaAR0ske5qVS+3S87H/IPSwpdxDETMmbduh+YJn5iubOSBH8WopJIJKYMAAzuJ69dNjXNPtCdzFsTYTYCBsPfSrjjHTCjJ5Z0SLm0z30Hy6mqB4mWCvXQRVfp167Eyv0leArKmAHWva3mWg5tj/dT1lUIRf4ff+a6VRBm6mrZwhZUwAZkSLmBbT9ajmx0rspB/A6D05SEwdYBsetOsHjwADvBgdPXsap+ExmqT19/5FOMDxATJKekgfWP2rHOBeMi0YV2SZULRJi47HuKm+/JJMmT2/Wk4fGUxFxvQuFfF1KIBTcCdf7Go0UstuDw6EiY5jt07U1CykCLGJV6bmqfg+ILmRcC8n63FGHi0jmBvcwbgDQUFoLLC5ixOUzFtt9vlRgxmiQZnW8Qaq2EfEyVKO5BjU/yKaYYXk3m3ud6ZSYHEco4hE3sNz16e9SpfCgM4BP8AJg/SlItAEgakASJ0E/rRiU7gaWEHfb+9UUmK0iVXC2yZQQIEQR22NVbifhttiXi2vIDmIQbR0y7D0irbhxePn3G/1qdb8A2kHb9qde53N9PZzlnxdhVKCGG8wi6EovH/AIpE0Nh8Iz/Udfwi0IKiptaVnMOpSgkQB6ddRV9RwDDlRcbSGlq+IpEZomx+ZoDxLwt1KCpLfmoEcqbq9AN6L60NBxu29nN8YsKfC/vgieRxUAwbZSNBca2BMUfw7jxZCmVlzMSYCkkLXJtEjSN+1Zxrwo2y8t84d8NWUltpQ5CDJJAkxpAiBescwqeJFCsKtQcQof1F3yCINxrIm1UuLS9hWmm2+xc94jxqHSsYNyIhJ8tUgTM6ROlMsL4gdabL6XQ9nu7hzylskaJJN9pEa6dKtnD+BZBlXjFlUapSkX6jWvX/AAelxCpcDyjqXEgKPQZkgG1K5x8I6KfllZbx6uInPhcrISnK64tNzoQBFyU31tBHtArhLuAbU8XJYzT5dyo5rZyZsJOlzTPEsvYNIQjC8lyfLAyH5ae9Q4jxAMT/AE1oUmyhlBzW72ig5vwtFFCPl7PeD493GNqbw6wALLcVNp0GvMd4kD6VAvgrmBWosvl3PdxpYAmYBIVmgHsemtJ1YM4IA4YLWhQlZUZMjXlGlu1ooxrLiGnH3XypJQpLbaSiQsJsSVKFs0bSZouXt0BRfnsvXgzhvMp9TPllUa/EegA2CelWxa51qteEscVYZvNAVAmDN99P1p0Hx1pU0SnbZ4850vsdPrQzaTJOojSw0296mWoVGVyLew/z1pGFGuKcBsADGsfhPcbiokNgCAbkkmPaYn2j2qEYeCVGyjuJ0PX5Xr112ACqBrc7bfpee+lJfuPVdGuKcsQq5OttSbHe3Qe9Vbi+Py8olROnL73P82oriXEAmSSJG0GI9f796pPEcaVLKswET1jQ3vXRXJgk6DMbxFMCYgbfoL1zzieNUtZJG+lOcJi0OuqbdVkSowlR/CrYnsf7Ul41w9bDqm3BzD5EG4IO4716P0+NRdPsx5pNqyJGLgRArKGrK1cUQth7dPOCvQCLe4pAHKYcMcE/5rNkjaNvJUEYlzIqRmEfOjsBiDE39Ipfj0a2HtQuFfy2qbhyiTUqZbnMRIuPrQ6nRFyOvz0vStrEiLi3rRzSkqItG81mcKLKVjXCkAASRF57e3Wj8M4SQLX5jNyOlLGUndQuZnUx0tRWExGYk2kmPbbWoSRVMseGgR13E/Km7RTF5gVV2XyVTlIi19D0uKctKIQOYEk3A7etKgjNlRTJUrMom4mPSxoxvEXAB0sRbU3+gpJ98sSoTHUa9KmQ6AAL33tN7mipUc1Y+RiANDY6TsB/mtmMTm1M0jccTqARt2gelTMK5dbk9Tp/6plMVxHiHoJJm/a0D/NEs4qAL/zU0lQ/JkHlGhn2Fu9FeZ6/PeqKQjiF4tSHLEWn0pTxDhpSjKxlSNkwI+lEhYm+gvUbmOBBJk2mBp2pW0+xlZy7jWNxLK4WClX0PpfSmPhfxcsLyOaHc1eHmUOJhYBntp77VSuP+GcqipFu/e1JaXgotnRsPiZE9aCd4Vhysr8lAURqBBI7xVM8O+I1I/pr1HWrizjkuJBBAnTv1pudqmLxadoExHAm1Zi0ci4IE3v1jauUL+z7El1wF1lMGTC735hygT866jxzDrLai2pQXYpymNO2/pSnG8LcWG3My0uBAz5R8cbKO9NjzOHR04Ka2zfwO0ploMqXmyEwr10j/NWkvQP5rVe8OYFYBUoETa+p/tTlcAXO21T5N7YWktEvnWipgqxy7j2pS04ZkzajUKsQdflRTsDVGzmIsQfeT/Ld6V4/EZQRftcX/mvyqTieIASYmPSR6enWue8f44QSmYg7jSuUXJ0jm0lZtx/jAMp0AMHmqlYt5S1QDy9P1+lSOuF4iBYGPU/w0wbwUOAEgEqA0Ex8J7Tet2OKx/kzO5gnFcDlyLj4kfh0zAlJEydx9akYbGIZLbhPmM3bO/l3zJJ3CSQodiqrRiMKF4ZMuJkqSBKdJyA7SZVIm+3slw2FLbmYlMfFG5BsR/xmhHPaGlj2KRwUfmrKcFABInQkfIkVlW+5IhxiU+p8K4QoQYvXfh9lOC/KfnRCfsmwMfAfnVW2/BNZY+5w/EKOt79/3pWsFJqz+JuHJw+KdaQZSlXLoTFVvGJ009qnjZRnpxBKaL4fjSBEX67ilc14lZFO8aaoVSosyscr8MgWlR1pnhcesakKG5t+hqsYXiE/HzRpNH4fHDYD3/Ssc8XwXjP5LYxiDlkACTGn9qnaxqsx1kW6ikmFxmYC22g3rdvHKmCo+kWiszgy6kO1Y88sA63MkWFG4TFrnVWWNyDc0kSud0x3/tRmaEzmEneptDWMW+Kq6mxgyjWpm+MKTJseliImkgxV4kE1N972I1/lqVpjWWDAcYChcDuQemlHtOpMTmMb+tVpmBtb+1TpxgExodq6zqLCtVjlcg9zt70IlZVAF8ytR0GlKX3AVG5smB0M0bgWAJV0EC8ULs6hwUFQ3vWi284IPpULLwvMAAaA+1SMYqRcmJNtulFnIqOO4MQcydztTDAOFqMxttPWnvEQAk6e1pqp8aTyxBIjYXmhTug2N3OLyCZ176VGx4jM3NhYWtVXzzoSI0G9Dqck6369adRYtovaeOyANPUxWr+LUtMWP82qrYd0R3tPaaObxEKjqNP80GmFMdtvkAFU9I2rzE8QjQx329xSnG8WSERJBi56VU+K8eASYueop4Y5S0hJzSGnH/EZSCAUz1H861SHG3H1Ska3vUWFzPvJCrz+g1q+YHhaEZQNAJJ+v9q1ya+nSXkhG8u/Ag8PcLUAsLRIzJ3vIzTGxsIjvTtWCKlEyBMAKi3xJUDod4pi0ptQyEkhJklJgZvyzsP81Mt0QnKIAvJ0tYAyba6xH7Zp5pSlZohCKR6hnlSAbZrKSIP4VEGOonYfWvVsgys5VR1TqCUjpeDI+daYNYUrMVeYlIVBHxGRzQbSNL9ZqdgB5ZTcNwCVj4gbco2Bt7VLY7aOT8VxKi87zk86r+hIFZXTHfstw5JIfeg3FkHW+te166+pxpHmvFOztbIrziT+RpaugNZWVZ/pZhXaPmfxG95i1OblR/WkuKBKZ+X8+dZWVmxdI9CQAaxBrKytRIk8rpReGJ9+te1lRk7Q67GbJUbzeiWXhNzB6elZWVlki6DW8VMkXPfavfvRMCQQNyK8rKjSHskadGsTPQxW/nGwg5tubqe9ZWUtDWSodIPxmdewrZvFmw969rKWjrGGExSSoG/xCnKH9+p+Y1rKypPsciQoiTaCelb4XEwlAkpuLD1msrK4JJxnHgoMawapOL4qoykkzWVlWxRT7Em6QlVxJSjEmaIRiSkXAnbtWVlapRSpEU2Df9ZKSYFzqevtW54+YrKyq/Zg/AnOQuxvGlLmSfSlK3Co3rKytMIKK0QlJt7Hnhto+aFbwQn96uWOxBDK7CUpj5j/ADXlZXmfUbyqzZj1jKvgsWALh0TZWUpjsdjPrNN8HgcMqFKLiiNUqAAMQR8O16ysquRewuOQ+wSw+UssjKmLHokWI9J+cX1qyNcJQ0OSUq3KTEnuNDvtWVlYpKnRdMM/6ak3IP8AyP7GsrKyhQ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S"/>
          </a:p>
        </p:txBody>
      </p:sp>
      <p:pic>
        <p:nvPicPr>
          <p:cNvPr id="4103" name="17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929313"/>
            <a:ext cx="2870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2 Rectángulo"/>
          <p:cNvSpPr>
            <a:spLocks noChangeArrowheads="1"/>
          </p:cNvSpPr>
          <p:nvPr/>
        </p:nvSpPr>
        <p:spPr bwMode="auto">
          <a:xfrm>
            <a:off x="827088" y="1500174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endParaRPr lang="es-ES" sz="2400" dirty="0" smtClean="0"/>
          </a:p>
          <a:p>
            <a:pPr algn="just" eaLnBrk="1" hangingPunct="1">
              <a:defRPr/>
            </a:pPr>
            <a:endParaRPr lang="es-EC" altLang="es-EC" sz="240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2799114" y="868303"/>
            <a:ext cx="3617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CLASIFICACIÓN TAXONÓMICA</a:t>
            </a:r>
            <a:endParaRPr lang="es-ES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52605303"/>
              </p:ext>
            </p:extLst>
          </p:nvPr>
        </p:nvGraphicFramePr>
        <p:xfrm>
          <a:off x="827088" y="1340768"/>
          <a:ext cx="7489328" cy="458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75"/>
    </mc:Choice>
    <mc:Fallback xmlns="">
      <p:transition spd="slow" advTm="3967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3|0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3|2.4|20.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1.1|1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|12.1|0.9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1915</Words>
  <Application>Microsoft Office PowerPoint</Application>
  <PresentationFormat>Presentación en pantalla (4:3)</PresentationFormat>
  <Paragraphs>259</Paragraphs>
  <Slides>59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1" baseType="lpstr">
      <vt:lpstr>Diseño predeterminado</vt:lpstr>
      <vt:lpstr>CorelDRAW</vt:lpstr>
      <vt:lpstr>Presentación de PowerPoint</vt:lpstr>
      <vt:lpstr>INTRODUCCIÓN</vt:lpstr>
      <vt:lpstr>INTRODUCCIÓN</vt:lpstr>
      <vt:lpstr>PROBLEMA</vt:lpstr>
      <vt:lpstr>Objetivo General</vt:lpstr>
      <vt:lpstr>Objetivos Específicos</vt:lpstr>
      <vt:lpstr>REVISIÓN DE LITERATURA </vt:lpstr>
      <vt:lpstr>                        REVISIÓN DE LITERATURA  EN ECUADOR</vt:lpstr>
      <vt:lpstr>Revisión de Literatura</vt:lpstr>
      <vt:lpstr>Revisión de Literatura</vt:lpstr>
      <vt:lpstr>Revisión de Literatura</vt:lpstr>
      <vt:lpstr>Revisión de Literatura </vt:lpstr>
      <vt:lpstr>Presentación de PowerPoint</vt:lpstr>
      <vt:lpstr>Revisión de Literatura</vt:lpstr>
      <vt:lpstr>Revisión de Literatura </vt:lpstr>
      <vt:lpstr>Revisión de Literatura </vt:lpstr>
      <vt:lpstr>Revisión de Literatura </vt:lpstr>
      <vt:lpstr>Revisión de Literatura </vt:lpstr>
      <vt:lpstr>Revisión de Literatura </vt:lpstr>
      <vt:lpstr>Revisión de Literatura </vt:lpstr>
      <vt:lpstr>Materiales y Métodos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RESULTADOS</vt:lpstr>
      <vt:lpstr>RESULTADOS</vt:lpstr>
      <vt:lpstr>Presentación de PowerPoint</vt:lpstr>
      <vt:lpstr>RESULTADOS</vt:lpstr>
      <vt:lpstr>RESULTADOS</vt:lpstr>
      <vt:lpstr>RESULTADOS</vt:lpstr>
      <vt:lpstr>RESULTADOS</vt:lpstr>
      <vt:lpstr>EUXESTA ELUTA</vt:lpstr>
      <vt:lpstr>EUXESTA ELUTA</vt:lpstr>
      <vt:lpstr>EUXESTA ELUTA</vt:lpstr>
      <vt:lpstr>EUXESTA ELUTA</vt:lpstr>
      <vt:lpstr>EUXESTA MAZORCA</vt:lpstr>
      <vt:lpstr> </vt:lpstr>
      <vt:lpstr>EUXESTA MAZORCA</vt:lpstr>
      <vt:lpstr>EUXESTA MAZORCA</vt:lpstr>
      <vt:lpstr>EUXESTA CA. ANNONAE</vt:lpstr>
      <vt:lpstr>EUXESTA CA. ANNONAE</vt:lpstr>
      <vt:lpstr>EUXESTA CA. ANNONAE</vt:lpstr>
      <vt:lpstr>EUXESTA CA. ANNONAE</vt:lpstr>
      <vt:lpstr>DISCUSIÓN</vt:lpstr>
      <vt:lpstr>DISCUSIÓN</vt:lpstr>
      <vt:lpstr>DISCUSIÓN</vt:lpstr>
      <vt:lpstr>DISCUSIÓN</vt:lpstr>
      <vt:lpstr>CONCLUSIONES Y RECOMENDACIONES</vt:lpstr>
      <vt:lpstr>CONCLUSIONES</vt:lpstr>
      <vt:lpstr>CONCLUSIONES</vt:lpstr>
      <vt:lpstr>CONCLUSIONES</vt:lpstr>
      <vt:lpstr>RECOMENDACIONES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INTEL</dc:creator>
  <cp:lastModifiedBy>Luffi</cp:lastModifiedBy>
  <cp:revision>172</cp:revision>
  <dcterms:created xsi:type="dcterms:W3CDTF">2015-12-06T15:06:50Z</dcterms:created>
  <dcterms:modified xsi:type="dcterms:W3CDTF">2017-02-06T15:40:50Z</dcterms:modified>
</cp:coreProperties>
</file>