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84" r:id="rId2"/>
  </p:sldMasterIdLst>
  <p:notesMasterIdLst>
    <p:notesMasterId r:id="rId34"/>
  </p:notesMasterIdLst>
  <p:sldIdLst>
    <p:sldId id="261" r:id="rId3"/>
    <p:sldId id="396" r:id="rId4"/>
    <p:sldId id="367" r:id="rId5"/>
    <p:sldId id="371" r:id="rId6"/>
    <p:sldId id="372" r:id="rId7"/>
    <p:sldId id="397" r:id="rId8"/>
    <p:sldId id="398" r:id="rId9"/>
    <p:sldId id="399" r:id="rId10"/>
    <p:sldId id="369" r:id="rId11"/>
    <p:sldId id="347" r:id="rId12"/>
    <p:sldId id="348" r:id="rId13"/>
    <p:sldId id="271" r:id="rId14"/>
    <p:sldId id="377" r:id="rId15"/>
    <p:sldId id="350" r:id="rId16"/>
    <p:sldId id="378" r:id="rId17"/>
    <p:sldId id="384" r:id="rId18"/>
    <p:sldId id="385" r:id="rId19"/>
    <p:sldId id="354" r:id="rId20"/>
    <p:sldId id="386" r:id="rId21"/>
    <p:sldId id="279" r:id="rId22"/>
    <p:sldId id="387" r:id="rId23"/>
    <p:sldId id="388" r:id="rId24"/>
    <p:sldId id="283" r:id="rId25"/>
    <p:sldId id="393" r:id="rId26"/>
    <p:sldId id="389" r:id="rId27"/>
    <p:sldId id="390" r:id="rId28"/>
    <p:sldId id="391" r:id="rId29"/>
    <p:sldId id="392" r:id="rId30"/>
    <p:sldId id="394" r:id="rId31"/>
    <p:sldId id="395" r:id="rId32"/>
    <p:sldId id="30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70916" autoAdjust="0"/>
  </p:normalViewPr>
  <p:slideViewPr>
    <p:cSldViewPr>
      <p:cViewPr varScale="1">
        <p:scale>
          <a:sx n="53" d="100"/>
          <a:sy n="53" d="100"/>
        </p:scale>
        <p:origin x="1860"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F617EA-6AC7-4B15-B602-3ED57759D1C2}" type="doc">
      <dgm:prSet loTypeId="urn:microsoft.com/office/officeart/2005/8/layout/process1" loCatId="process" qsTypeId="urn:microsoft.com/office/officeart/2005/8/quickstyle/3d3" qsCatId="3D" csTypeId="urn:microsoft.com/office/officeart/2005/8/colors/accent3_1" csCatId="accent3" phldr="1"/>
      <dgm:spPr/>
    </dgm:pt>
    <dgm:pt modelId="{77EA9AD4-F1E5-4918-89A4-F4D077316625}">
      <dgm:prSet phldrT="[Texto]" custT="1"/>
      <dgm:spPr/>
      <dgm:t>
        <a:bodyPr/>
        <a:lstStyle/>
        <a:p>
          <a:pPr algn="ctr"/>
          <a:r>
            <a:rPr lang="es-EC" sz="1400" noProof="0" dirty="0" smtClean="0">
              <a:sym typeface="Wingdings" panose="05000000000000000000" pitchFamily="2" charset="2"/>
            </a:rPr>
            <a:t>Industria agrícola </a:t>
          </a:r>
          <a:endParaRPr lang="es-EC" sz="1400" noProof="0" dirty="0"/>
        </a:p>
      </dgm:t>
    </dgm:pt>
    <dgm:pt modelId="{7302F0B4-C2BB-420A-902E-823BBF1CDAC1}" type="parTrans" cxnId="{3F6B7C5A-B1FC-412C-8075-DBB048C77F42}">
      <dgm:prSet/>
      <dgm:spPr/>
      <dgm:t>
        <a:bodyPr/>
        <a:lstStyle/>
        <a:p>
          <a:endParaRPr lang="en-US" sz="1400"/>
        </a:p>
      </dgm:t>
    </dgm:pt>
    <dgm:pt modelId="{0973C6CB-9F68-4EBE-BD57-FF60A009C736}" type="sibTrans" cxnId="{3F6B7C5A-B1FC-412C-8075-DBB048C77F42}">
      <dgm:prSet custT="1"/>
      <dgm:spPr/>
      <dgm:t>
        <a:bodyPr/>
        <a:lstStyle/>
        <a:p>
          <a:endParaRPr lang="en-US" sz="1400"/>
        </a:p>
      </dgm:t>
    </dgm:pt>
    <dgm:pt modelId="{8B7B26F9-9781-4FF1-B4ED-6FE7A977B28E}">
      <dgm:prSet phldrT="[Texto]" custT="1"/>
      <dgm:spPr/>
      <dgm:t>
        <a:bodyPr/>
        <a:lstStyle/>
        <a:p>
          <a:r>
            <a:rPr lang="es-EC" sz="1400" noProof="0" dirty="0" smtClean="0"/>
            <a:t>Busca métodos alternativos: reducir el uso de pesticidas químicos y combatir insectos plaga</a:t>
          </a:r>
          <a:endParaRPr lang="es-EC" sz="1400" noProof="0" dirty="0"/>
        </a:p>
      </dgm:t>
    </dgm:pt>
    <dgm:pt modelId="{1D263463-E25A-4F6B-B11A-3AB72B98FBE7}" type="parTrans" cxnId="{7C1BD2AA-01AB-428F-8AF9-7601A3083EF3}">
      <dgm:prSet/>
      <dgm:spPr/>
      <dgm:t>
        <a:bodyPr/>
        <a:lstStyle/>
        <a:p>
          <a:endParaRPr lang="en-US" sz="1400"/>
        </a:p>
      </dgm:t>
    </dgm:pt>
    <dgm:pt modelId="{4EEADC54-A5F6-4D6E-9BB3-9A0DF9A85467}" type="sibTrans" cxnId="{7C1BD2AA-01AB-428F-8AF9-7601A3083EF3}">
      <dgm:prSet custT="1"/>
      <dgm:spPr/>
      <dgm:t>
        <a:bodyPr/>
        <a:lstStyle/>
        <a:p>
          <a:endParaRPr lang="en-US" sz="1400"/>
        </a:p>
      </dgm:t>
    </dgm:pt>
    <dgm:pt modelId="{5B872060-FD31-456A-9B54-FB22EE54BA45}">
      <dgm:prSet phldrT="[Texto]" custT="1"/>
      <dgm:spPr/>
      <dgm:t>
        <a:bodyPr/>
        <a:lstStyle/>
        <a:p>
          <a:r>
            <a:rPr lang="es-EC" sz="1400" noProof="0" dirty="0" smtClean="0"/>
            <a:t>Posibles controladores biológicos: Virus, bacterias, hongos y nematodos</a:t>
          </a:r>
          <a:endParaRPr lang="es-EC" sz="1400" noProof="0" dirty="0"/>
        </a:p>
      </dgm:t>
    </dgm:pt>
    <dgm:pt modelId="{C91650E0-49E8-4D1C-B488-6B0438615039}" type="parTrans" cxnId="{0D0542B6-1BB9-4482-B795-E87CA4DC11C6}">
      <dgm:prSet/>
      <dgm:spPr/>
      <dgm:t>
        <a:bodyPr/>
        <a:lstStyle/>
        <a:p>
          <a:endParaRPr lang="en-US" sz="1400"/>
        </a:p>
      </dgm:t>
    </dgm:pt>
    <dgm:pt modelId="{CB5E5AD1-E222-4906-8249-9FF54DD90F2F}" type="sibTrans" cxnId="{0D0542B6-1BB9-4482-B795-E87CA4DC11C6}">
      <dgm:prSet/>
      <dgm:spPr/>
      <dgm:t>
        <a:bodyPr/>
        <a:lstStyle/>
        <a:p>
          <a:endParaRPr lang="en-US" sz="1400"/>
        </a:p>
      </dgm:t>
    </dgm:pt>
    <dgm:pt modelId="{FF4208F5-17B5-400B-842B-1A201307C91A}" type="pres">
      <dgm:prSet presAssocID="{93F617EA-6AC7-4B15-B602-3ED57759D1C2}" presName="Name0" presStyleCnt="0">
        <dgm:presLayoutVars>
          <dgm:dir/>
          <dgm:resizeHandles val="exact"/>
        </dgm:presLayoutVars>
      </dgm:prSet>
      <dgm:spPr/>
    </dgm:pt>
    <dgm:pt modelId="{49E6F3C7-3A3A-40E8-BC38-910CC49A0E16}" type="pres">
      <dgm:prSet presAssocID="{77EA9AD4-F1E5-4918-89A4-F4D077316625}" presName="node" presStyleLbl="node1" presStyleIdx="0" presStyleCnt="3">
        <dgm:presLayoutVars>
          <dgm:bulletEnabled val="1"/>
        </dgm:presLayoutVars>
      </dgm:prSet>
      <dgm:spPr/>
      <dgm:t>
        <a:bodyPr/>
        <a:lstStyle/>
        <a:p>
          <a:endParaRPr lang="en-US"/>
        </a:p>
      </dgm:t>
    </dgm:pt>
    <dgm:pt modelId="{81ECE9C1-5226-4820-8492-BFF8D90BB361}" type="pres">
      <dgm:prSet presAssocID="{0973C6CB-9F68-4EBE-BD57-FF60A009C736}" presName="sibTrans" presStyleLbl="sibTrans2D1" presStyleIdx="0" presStyleCnt="2"/>
      <dgm:spPr/>
      <dgm:t>
        <a:bodyPr/>
        <a:lstStyle/>
        <a:p>
          <a:endParaRPr lang="es-ES"/>
        </a:p>
      </dgm:t>
    </dgm:pt>
    <dgm:pt modelId="{5D2DDE62-976E-48C0-8CD2-8C47A37DA384}" type="pres">
      <dgm:prSet presAssocID="{0973C6CB-9F68-4EBE-BD57-FF60A009C736}" presName="connectorText" presStyleLbl="sibTrans2D1" presStyleIdx="0" presStyleCnt="2"/>
      <dgm:spPr/>
      <dgm:t>
        <a:bodyPr/>
        <a:lstStyle/>
        <a:p>
          <a:endParaRPr lang="es-ES"/>
        </a:p>
      </dgm:t>
    </dgm:pt>
    <dgm:pt modelId="{698CFF9C-D85F-4694-AB0C-23A8DBEE5C8B}" type="pres">
      <dgm:prSet presAssocID="{8B7B26F9-9781-4FF1-B4ED-6FE7A977B28E}" presName="node" presStyleLbl="node1" presStyleIdx="1" presStyleCnt="3">
        <dgm:presLayoutVars>
          <dgm:bulletEnabled val="1"/>
        </dgm:presLayoutVars>
      </dgm:prSet>
      <dgm:spPr/>
      <dgm:t>
        <a:bodyPr/>
        <a:lstStyle/>
        <a:p>
          <a:endParaRPr lang="es-ES"/>
        </a:p>
      </dgm:t>
    </dgm:pt>
    <dgm:pt modelId="{C2F21B2F-C7A2-4FCF-96AF-BFDF0EF96DF6}" type="pres">
      <dgm:prSet presAssocID="{4EEADC54-A5F6-4D6E-9BB3-9A0DF9A85467}" presName="sibTrans" presStyleLbl="sibTrans2D1" presStyleIdx="1" presStyleCnt="2"/>
      <dgm:spPr/>
      <dgm:t>
        <a:bodyPr/>
        <a:lstStyle/>
        <a:p>
          <a:endParaRPr lang="es-ES"/>
        </a:p>
      </dgm:t>
    </dgm:pt>
    <dgm:pt modelId="{B0AFD41D-971D-498E-842B-A10F6AF31D49}" type="pres">
      <dgm:prSet presAssocID="{4EEADC54-A5F6-4D6E-9BB3-9A0DF9A85467}" presName="connectorText" presStyleLbl="sibTrans2D1" presStyleIdx="1" presStyleCnt="2"/>
      <dgm:spPr/>
      <dgm:t>
        <a:bodyPr/>
        <a:lstStyle/>
        <a:p>
          <a:endParaRPr lang="es-ES"/>
        </a:p>
      </dgm:t>
    </dgm:pt>
    <dgm:pt modelId="{4D654703-4E38-4DCE-8985-F60B3CD7AA06}" type="pres">
      <dgm:prSet presAssocID="{5B872060-FD31-456A-9B54-FB22EE54BA45}" presName="node" presStyleLbl="node1" presStyleIdx="2" presStyleCnt="3" custScaleX="114525">
        <dgm:presLayoutVars>
          <dgm:bulletEnabled val="1"/>
        </dgm:presLayoutVars>
      </dgm:prSet>
      <dgm:spPr/>
      <dgm:t>
        <a:bodyPr/>
        <a:lstStyle/>
        <a:p>
          <a:endParaRPr lang="en-US"/>
        </a:p>
      </dgm:t>
    </dgm:pt>
  </dgm:ptLst>
  <dgm:cxnLst>
    <dgm:cxn modelId="{2B62D18E-C1E2-485C-AE69-8B0CB26E43A6}" type="presOf" srcId="{77EA9AD4-F1E5-4918-89A4-F4D077316625}" destId="{49E6F3C7-3A3A-40E8-BC38-910CC49A0E16}" srcOrd="0" destOrd="0" presId="urn:microsoft.com/office/officeart/2005/8/layout/process1"/>
    <dgm:cxn modelId="{0D0542B6-1BB9-4482-B795-E87CA4DC11C6}" srcId="{93F617EA-6AC7-4B15-B602-3ED57759D1C2}" destId="{5B872060-FD31-456A-9B54-FB22EE54BA45}" srcOrd="2" destOrd="0" parTransId="{C91650E0-49E8-4D1C-B488-6B0438615039}" sibTransId="{CB5E5AD1-E222-4906-8249-9FF54DD90F2F}"/>
    <dgm:cxn modelId="{6564192F-115C-4C4C-948D-324C7439E030}" type="presOf" srcId="{93F617EA-6AC7-4B15-B602-3ED57759D1C2}" destId="{FF4208F5-17B5-400B-842B-1A201307C91A}" srcOrd="0" destOrd="0" presId="urn:microsoft.com/office/officeart/2005/8/layout/process1"/>
    <dgm:cxn modelId="{C27A3876-F787-43B6-A826-37163F253C20}" type="presOf" srcId="{0973C6CB-9F68-4EBE-BD57-FF60A009C736}" destId="{81ECE9C1-5226-4820-8492-BFF8D90BB361}" srcOrd="0" destOrd="0" presId="urn:microsoft.com/office/officeart/2005/8/layout/process1"/>
    <dgm:cxn modelId="{3F6B7C5A-B1FC-412C-8075-DBB048C77F42}" srcId="{93F617EA-6AC7-4B15-B602-3ED57759D1C2}" destId="{77EA9AD4-F1E5-4918-89A4-F4D077316625}" srcOrd="0" destOrd="0" parTransId="{7302F0B4-C2BB-420A-902E-823BBF1CDAC1}" sibTransId="{0973C6CB-9F68-4EBE-BD57-FF60A009C736}"/>
    <dgm:cxn modelId="{F56DFD3D-F4D2-47D5-B81C-354CE32EF721}" type="presOf" srcId="{5B872060-FD31-456A-9B54-FB22EE54BA45}" destId="{4D654703-4E38-4DCE-8985-F60B3CD7AA06}" srcOrd="0" destOrd="0" presId="urn:microsoft.com/office/officeart/2005/8/layout/process1"/>
    <dgm:cxn modelId="{7C1BD2AA-01AB-428F-8AF9-7601A3083EF3}" srcId="{93F617EA-6AC7-4B15-B602-3ED57759D1C2}" destId="{8B7B26F9-9781-4FF1-B4ED-6FE7A977B28E}" srcOrd="1" destOrd="0" parTransId="{1D263463-E25A-4F6B-B11A-3AB72B98FBE7}" sibTransId="{4EEADC54-A5F6-4D6E-9BB3-9A0DF9A85467}"/>
    <dgm:cxn modelId="{049C373B-922C-4ED0-AEBB-AC21BC125A0A}" type="presOf" srcId="{4EEADC54-A5F6-4D6E-9BB3-9A0DF9A85467}" destId="{B0AFD41D-971D-498E-842B-A10F6AF31D49}" srcOrd="1" destOrd="0" presId="urn:microsoft.com/office/officeart/2005/8/layout/process1"/>
    <dgm:cxn modelId="{289A2F2E-6636-4FFF-892B-C393A44F54E3}" type="presOf" srcId="{8B7B26F9-9781-4FF1-B4ED-6FE7A977B28E}" destId="{698CFF9C-D85F-4694-AB0C-23A8DBEE5C8B}" srcOrd="0" destOrd="0" presId="urn:microsoft.com/office/officeart/2005/8/layout/process1"/>
    <dgm:cxn modelId="{B0999029-18F1-4D10-B29F-C744D5930A53}" type="presOf" srcId="{4EEADC54-A5F6-4D6E-9BB3-9A0DF9A85467}" destId="{C2F21B2F-C7A2-4FCF-96AF-BFDF0EF96DF6}" srcOrd="0" destOrd="0" presId="urn:microsoft.com/office/officeart/2005/8/layout/process1"/>
    <dgm:cxn modelId="{A5FFEE7C-9D90-4167-8A90-337C8B0693E9}" type="presOf" srcId="{0973C6CB-9F68-4EBE-BD57-FF60A009C736}" destId="{5D2DDE62-976E-48C0-8CD2-8C47A37DA384}" srcOrd="1" destOrd="0" presId="urn:microsoft.com/office/officeart/2005/8/layout/process1"/>
    <dgm:cxn modelId="{C349B493-FF55-412E-9173-0603FFECF9EA}" type="presParOf" srcId="{FF4208F5-17B5-400B-842B-1A201307C91A}" destId="{49E6F3C7-3A3A-40E8-BC38-910CC49A0E16}" srcOrd="0" destOrd="0" presId="urn:microsoft.com/office/officeart/2005/8/layout/process1"/>
    <dgm:cxn modelId="{1857D0DA-B979-4689-962F-62DC9466517A}" type="presParOf" srcId="{FF4208F5-17B5-400B-842B-1A201307C91A}" destId="{81ECE9C1-5226-4820-8492-BFF8D90BB361}" srcOrd="1" destOrd="0" presId="urn:microsoft.com/office/officeart/2005/8/layout/process1"/>
    <dgm:cxn modelId="{280F43E0-F9D8-403F-9001-8D8ECF738C2C}" type="presParOf" srcId="{81ECE9C1-5226-4820-8492-BFF8D90BB361}" destId="{5D2DDE62-976E-48C0-8CD2-8C47A37DA384}" srcOrd="0" destOrd="0" presId="urn:microsoft.com/office/officeart/2005/8/layout/process1"/>
    <dgm:cxn modelId="{A07EBCFE-2C7F-4FED-943D-2FAF0F24E0F7}" type="presParOf" srcId="{FF4208F5-17B5-400B-842B-1A201307C91A}" destId="{698CFF9C-D85F-4694-AB0C-23A8DBEE5C8B}" srcOrd="2" destOrd="0" presId="urn:microsoft.com/office/officeart/2005/8/layout/process1"/>
    <dgm:cxn modelId="{911ECD28-C269-4031-A9E1-2ED5178B72EB}" type="presParOf" srcId="{FF4208F5-17B5-400B-842B-1A201307C91A}" destId="{C2F21B2F-C7A2-4FCF-96AF-BFDF0EF96DF6}" srcOrd="3" destOrd="0" presId="urn:microsoft.com/office/officeart/2005/8/layout/process1"/>
    <dgm:cxn modelId="{2A49EAFC-5779-4303-BAD7-BC59E418829A}" type="presParOf" srcId="{C2F21B2F-C7A2-4FCF-96AF-BFDF0EF96DF6}" destId="{B0AFD41D-971D-498E-842B-A10F6AF31D49}" srcOrd="0" destOrd="0" presId="urn:microsoft.com/office/officeart/2005/8/layout/process1"/>
    <dgm:cxn modelId="{5C2217C1-40ED-4AB7-893E-15DB5D01A1DD}" type="presParOf" srcId="{FF4208F5-17B5-400B-842B-1A201307C91A}" destId="{4D654703-4E38-4DCE-8985-F60B3CD7AA06}" srcOrd="4"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E7B73D-DCE6-4415-9B29-EDD258288B51}" type="doc">
      <dgm:prSet loTypeId="urn:microsoft.com/office/officeart/2008/layout/HorizontalMultiLevelHierarchy" loCatId="hierarchy" qsTypeId="urn:microsoft.com/office/officeart/2005/8/quickstyle/simple1" qsCatId="simple" csTypeId="urn:microsoft.com/office/officeart/2005/8/colors/colorful2" csCatId="colorful" phldr="1"/>
      <dgm:spPr/>
      <dgm:t>
        <a:bodyPr/>
        <a:lstStyle/>
        <a:p>
          <a:endParaRPr lang="es-EC"/>
        </a:p>
      </dgm:t>
    </dgm:pt>
    <dgm:pt modelId="{C029C23F-1E64-4874-B081-04DA24CAF905}">
      <dgm:prSet phldrT="[Texto]" custT="1"/>
      <dgm:spPr/>
      <dgm:t>
        <a:bodyPr/>
        <a:lstStyle/>
        <a:p>
          <a:r>
            <a:rPr lang="es-EC" sz="5200" dirty="0" smtClean="0"/>
            <a:t>NEPs</a:t>
          </a:r>
          <a:endParaRPr lang="es-EC" sz="5200" dirty="0"/>
        </a:p>
      </dgm:t>
    </dgm:pt>
    <dgm:pt modelId="{54243591-70E9-489D-9C4A-5B90F7AB8A85}" type="parTrans" cxnId="{5D3858B1-AE4D-4008-84A3-ABB3057E04D8}">
      <dgm:prSet/>
      <dgm:spPr/>
      <dgm:t>
        <a:bodyPr/>
        <a:lstStyle/>
        <a:p>
          <a:endParaRPr lang="es-EC"/>
        </a:p>
      </dgm:t>
    </dgm:pt>
    <dgm:pt modelId="{5AFA42D0-03F1-4C5B-9F5F-4A83756844E1}" type="sibTrans" cxnId="{5D3858B1-AE4D-4008-84A3-ABB3057E04D8}">
      <dgm:prSet/>
      <dgm:spPr/>
      <dgm:t>
        <a:bodyPr/>
        <a:lstStyle/>
        <a:p>
          <a:endParaRPr lang="es-EC"/>
        </a:p>
      </dgm:t>
    </dgm:pt>
    <dgm:pt modelId="{F7CDAA58-BC98-4D4C-AA58-40CFA4FFDFC5}">
      <dgm:prSet phldrT="[Texto]" custT="1"/>
      <dgm:spPr/>
      <dgm:t>
        <a:bodyPr/>
        <a:lstStyle/>
        <a:p>
          <a:r>
            <a:rPr lang="es-EC" sz="1400" dirty="0" smtClean="0"/>
            <a:t>Parasitan insectos</a:t>
          </a:r>
          <a:endParaRPr lang="es-EC" sz="1400" dirty="0"/>
        </a:p>
      </dgm:t>
    </dgm:pt>
    <dgm:pt modelId="{5658D881-EA22-4288-9BBD-33435B92206C}" type="parTrans" cxnId="{1EA752D4-B07A-4644-83F2-8D00665073BB}">
      <dgm:prSet/>
      <dgm:spPr/>
      <dgm:t>
        <a:bodyPr/>
        <a:lstStyle/>
        <a:p>
          <a:endParaRPr lang="es-EC"/>
        </a:p>
      </dgm:t>
    </dgm:pt>
    <dgm:pt modelId="{A0B6A72F-C0B4-4532-A856-8EF62CC511CF}" type="sibTrans" cxnId="{1EA752D4-B07A-4644-83F2-8D00665073BB}">
      <dgm:prSet/>
      <dgm:spPr/>
      <dgm:t>
        <a:bodyPr/>
        <a:lstStyle/>
        <a:p>
          <a:endParaRPr lang="es-EC"/>
        </a:p>
      </dgm:t>
    </dgm:pt>
    <dgm:pt modelId="{6549C919-A50C-4B40-A0D6-BC3C1CF34753}">
      <dgm:prSet phldrT="[Texto]" custT="1"/>
      <dgm:spPr/>
      <dgm:t>
        <a:bodyPr/>
        <a:lstStyle/>
        <a:p>
          <a:r>
            <a:rPr lang="es-EC" sz="1400" dirty="0" smtClean="0"/>
            <a:t>Se encuentran en simbiosis con bacterias patógenas: </a:t>
          </a:r>
          <a:r>
            <a:rPr lang="es-EC" sz="1400" i="1" dirty="0" err="1" smtClean="0"/>
            <a:t>Xenorhabdus</a:t>
          </a:r>
          <a:r>
            <a:rPr lang="es-EC" sz="1400" dirty="0" smtClean="0"/>
            <a:t> </a:t>
          </a:r>
          <a:r>
            <a:rPr lang="es-EC" sz="1400" dirty="0" err="1" smtClean="0"/>
            <a:t>spp</a:t>
          </a:r>
          <a:r>
            <a:rPr lang="es-EC" sz="1400" dirty="0" smtClean="0"/>
            <a:t>. (</a:t>
          </a:r>
          <a:r>
            <a:rPr lang="es-EC" sz="1400" i="1" dirty="0" smtClean="0"/>
            <a:t>Steinernema</a:t>
          </a:r>
          <a:r>
            <a:rPr lang="es-EC" sz="1400" dirty="0" smtClean="0"/>
            <a:t>) y </a:t>
          </a:r>
          <a:r>
            <a:rPr lang="es-EC" sz="1400" i="1" dirty="0" err="1" smtClean="0"/>
            <a:t>Photorhabdus</a:t>
          </a:r>
          <a:r>
            <a:rPr lang="es-EC" sz="1400" dirty="0" smtClean="0"/>
            <a:t> </a:t>
          </a:r>
          <a:r>
            <a:rPr lang="es-EC" sz="1400" dirty="0" err="1" smtClean="0"/>
            <a:t>spp</a:t>
          </a:r>
          <a:r>
            <a:rPr lang="es-EC" sz="1400" dirty="0" smtClean="0"/>
            <a:t>. (</a:t>
          </a:r>
          <a:r>
            <a:rPr lang="es-EC" sz="1400" i="1" dirty="0" smtClean="0"/>
            <a:t>Heterorhabditis</a:t>
          </a:r>
          <a:r>
            <a:rPr lang="es-EC" sz="1400" dirty="0" smtClean="0"/>
            <a:t>)</a:t>
          </a:r>
          <a:endParaRPr lang="es-EC" sz="1400" dirty="0"/>
        </a:p>
      </dgm:t>
    </dgm:pt>
    <dgm:pt modelId="{C961A2D5-05CE-4EB9-9833-2C405FB4B8E9}" type="parTrans" cxnId="{827F11FD-F642-4A81-B21A-56E2B3413220}">
      <dgm:prSet/>
      <dgm:spPr/>
      <dgm:t>
        <a:bodyPr/>
        <a:lstStyle/>
        <a:p>
          <a:endParaRPr lang="es-EC"/>
        </a:p>
      </dgm:t>
    </dgm:pt>
    <dgm:pt modelId="{E8C7ADD8-55F3-4D51-BD01-220D03522917}" type="sibTrans" cxnId="{827F11FD-F642-4A81-B21A-56E2B3413220}">
      <dgm:prSet/>
      <dgm:spPr/>
      <dgm:t>
        <a:bodyPr/>
        <a:lstStyle/>
        <a:p>
          <a:endParaRPr lang="es-EC"/>
        </a:p>
      </dgm:t>
    </dgm:pt>
    <dgm:pt modelId="{0CE970EA-3048-4877-B183-8CF9EE0B1F49}">
      <dgm:prSet custT="1"/>
      <dgm:spPr/>
      <dgm:t>
        <a:bodyPr/>
        <a:lstStyle/>
        <a:p>
          <a:r>
            <a:rPr lang="es-EC" sz="1400" dirty="0" smtClean="0"/>
            <a:t>Aislados en todos los continentes, excepto de la Antártida</a:t>
          </a:r>
          <a:endParaRPr lang="es-EC" sz="1400" dirty="0"/>
        </a:p>
      </dgm:t>
    </dgm:pt>
    <dgm:pt modelId="{285636C0-8823-44D4-9F07-687501ECA5B9}" type="parTrans" cxnId="{60E624F6-C5BD-4201-9652-74636F3F8952}">
      <dgm:prSet/>
      <dgm:spPr/>
      <dgm:t>
        <a:bodyPr/>
        <a:lstStyle/>
        <a:p>
          <a:endParaRPr lang="es-EC"/>
        </a:p>
      </dgm:t>
    </dgm:pt>
    <dgm:pt modelId="{FB770DFF-657B-4291-9AB8-DA660260F547}" type="sibTrans" cxnId="{60E624F6-C5BD-4201-9652-74636F3F8952}">
      <dgm:prSet/>
      <dgm:spPr/>
      <dgm:t>
        <a:bodyPr/>
        <a:lstStyle/>
        <a:p>
          <a:endParaRPr lang="es-EC"/>
        </a:p>
      </dgm:t>
    </dgm:pt>
    <dgm:pt modelId="{18B175C1-38D9-4DBD-8F4A-2FE19ECD2FB9}">
      <dgm:prSet phldrT="[Texto]" custT="1"/>
      <dgm:spPr/>
      <dgm:t>
        <a:bodyPr/>
        <a:lstStyle/>
        <a:p>
          <a:r>
            <a:rPr lang="es-EC" sz="1400" dirty="0" smtClean="0"/>
            <a:t>Géneros importantes: </a:t>
          </a:r>
          <a:r>
            <a:rPr lang="es-EC" sz="1400" i="1" dirty="0" smtClean="0"/>
            <a:t>Steinernema</a:t>
          </a:r>
          <a:r>
            <a:rPr lang="es-EC" sz="1400" dirty="0" smtClean="0"/>
            <a:t> y </a:t>
          </a:r>
          <a:r>
            <a:rPr lang="es-EC" sz="1400" i="1" dirty="0" smtClean="0"/>
            <a:t>Heterorhabditis </a:t>
          </a:r>
          <a:endParaRPr lang="es-EC" sz="1400" i="1" dirty="0"/>
        </a:p>
      </dgm:t>
    </dgm:pt>
    <dgm:pt modelId="{2F922C77-F928-4903-9061-3CCC53E24876}" type="sibTrans" cxnId="{7AA9990A-B5BF-4669-8F00-FDFF2FAE3EBF}">
      <dgm:prSet/>
      <dgm:spPr/>
      <dgm:t>
        <a:bodyPr/>
        <a:lstStyle/>
        <a:p>
          <a:endParaRPr lang="es-EC"/>
        </a:p>
      </dgm:t>
    </dgm:pt>
    <dgm:pt modelId="{A7FC2A89-68FC-4B1D-B48F-A9E0DFAF2104}" type="parTrans" cxnId="{7AA9990A-B5BF-4669-8F00-FDFF2FAE3EBF}">
      <dgm:prSet/>
      <dgm:spPr/>
      <dgm:t>
        <a:bodyPr/>
        <a:lstStyle/>
        <a:p>
          <a:endParaRPr lang="es-EC"/>
        </a:p>
      </dgm:t>
    </dgm:pt>
    <dgm:pt modelId="{6CF9EFF4-8149-490A-B4FA-4F3A134F3167}" type="pres">
      <dgm:prSet presAssocID="{ECE7B73D-DCE6-4415-9B29-EDD258288B51}" presName="Name0" presStyleCnt="0">
        <dgm:presLayoutVars>
          <dgm:chPref val="1"/>
          <dgm:dir/>
          <dgm:animOne val="branch"/>
          <dgm:animLvl val="lvl"/>
          <dgm:resizeHandles val="exact"/>
        </dgm:presLayoutVars>
      </dgm:prSet>
      <dgm:spPr/>
      <dgm:t>
        <a:bodyPr/>
        <a:lstStyle/>
        <a:p>
          <a:endParaRPr lang="es-EC"/>
        </a:p>
      </dgm:t>
    </dgm:pt>
    <dgm:pt modelId="{816D1830-7DC9-4CF0-AC73-19D6DA6C0D10}" type="pres">
      <dgm:prSet presAssocID="{C029C23F-1E64-4874-B081-04DA24CAF905}" presName="root1" presStyleCnt="0"/>
      <dgm:spPr/>
    </dgm:pt>
    <dgm:pt modelId="{2203E024-0D57-49D8-9781-E2F74607061C}" type="pres">
      <dgm:prSet presAssocID="{C029C23F-1E64-4874-B081-04DA24CAF905}" presName="LevelOneTextNode" presStyleLbl="node0" presStyleIdx="0" presStyleCnt="1" custScaleY="82920">
        <dgm:presLayoutVars>
          <dgm:chPref val="3"/>
        </dgm:presLayoutVars>
      </dgm:prSet>
      <dgm:spPr/>
      <dgm:t>
        <a:bodyPr/>
        <a:lstStyle/>
        <a:p>
          <a:endParaRPr lang="es-EC"/>
        </a:p>
      </dgm:t>
    </dgm:pt>
    <dgm:pt modelId="{8CD9D59C-5481-4B91-A6C2-21B3B0D75F7B}" type="pres">
      <dgm:prSet presAssocID="{C029C23F-1E64-4874-B081-04DA24CAF905}" presName="level2hierChild" presStyleCnt="0"/>
      <dgm:spPr/>
    </dgm:pt>
    <dgm:pt modelId="{6E697456-555F-4995-B2C1-82EE6DEC80F4}" type="pres">
      <dgm:prSet presAssocID="{5658D881-EA22-4288-9BBD-33435B92206C}" presName="conn2-1" presStyleLbl="parChTrans1D2" presStyleIdx="0" presStyleCnt="4"/>
      <dgm:spPr/>
      <dgm:t>
        <a:bodyPr/>
        <a:lstStyle/>
        <a:p>
          <a:endParaRPr lang="es-EC"/>
        </a:p>
      </dgm:t>
    </dgm:pt>
    <dgm:pt modelId="{AA9C10B9-E544-4A6B-80B2-4DDF1928D013}" type="pres">
      <dgm:prSet presAssocID="{5658D881-EA22-4288-9BBD-33435B92206C}" presName="connTx" presStyleLbl="parChTrans1D2" presStyleIdx="0" presStyleCnt="4"/>
      <dgm:spPr/>
      <dgm:t>
        <a:bodyPr/>
        <a:lstStyle/>
        <a:p>
          <a:endParaRPr lang="es-EC"/>
        </a:p>
      </dgm:t>
    </dgm:pt>
    <dgm:pt modelId="{A833FC77-CA7F-47C9-8375-44563251D73E}" type="pres">
      <dgm:prSet presAssocID="{F7CDAA58-BC98-4D4C-AA58-40CFA4FFDFC5}" presName="root2" presStyleCnt="0"/>
      <dgm:spPr/>
    </dgm:pt>
    <dgm:pt modelId="{4592F35C-8D24-40DD-89FD-94E46E6F14E8}" type="pres">
      <dgm:prSet presAssocID="{F7CDAA58-BC98-4D4C-AA58-40CFA4FFDFC5}" presName="LevelTwoTextNode" presStyleLbl="node2" presStyleIdx="0" presStyleCnt="4">
        <dgm:presLayoutVars>
          <dgm:chPref val="3"/>
        </dgm:presLayoutVars>
      </dgm:prSet>
      <dgm:spPr/>
      <dgm:t>
        <a:bodyPr/>
        <a:lstStyle/>
        <a:p>
          <a:endParaRPr lang="es-EC"/>
        </a:p>
      </dgm:t>
    </dgm:pt>
    <dgm:pt modelId="{62CED878-6416-4CCF-B888-AD0FB1CB2D62}" type="pres">
      <dgm:prSet presAssocID="{F7CDAA58-BC98-4D4C-AA58-40CFA4FFDFC5}" presName="level3hierChild" presStyleCnt="0"/>
      <dgm:spPr/>
    </dgm:pt>
    <dgm:pt modelId="{47AA6D85-8E7B-4BB6-B582-BC26B7AE236D}" type="pres">
      <dgm:prSet presAssocID="{285636C0-8823-44D4-9F07-687501ECA5B9}" presName="conn2-1" presStyleLbl="parChTrans1D2" presStyleIdx="1" presStyleCnt="4"/>
      <dgm:spPr/>
      <dgm:t>
        <a:bodyPr/>
        <a:lstStyle/>
        <a:p>
          <a:endParaRPr lang="es-EC"/>
        </a:p>
      </dgm:t>
    </dgm:pt>
    <dgm:pt modelId="{6123DEA1-534D-4C27-9A24-808E3DCE5866}" type="pres">
      <dgm:prSet presAssocID="{285636C0-8823-44D4-9F07-687501ECA5B9}" presName="connTx" presStyleLbl="parChTrans1D2" presStyleIdx="1" presStyleCnt="4"/>
      <dgm:spPr/>
      <dgm:t>
        <a:bodyPr/>
        <a:lstStyle/>
        <a:p>
          <a:endParaRPr lang="es-EC"/>
        </a:p>
      </dgm:t>
    </dgm:pt>
    <dgm:pt modelId="{D17AC1BD-87EE-42D4-9E3A-885E5AC4C7FC}" type="pres">
      <dgm:prSet presAssocID="{0CE970EA-3048-4877-B183-8CF9EE0B1F49}" presName="root2" presStyleCnt="0"/>
      <dgm:spPr/>
    </dgm:pt>
    <dgm:pt modelId="{60DCCCED-9686-4F59-A47F-F74372677607}" type="pres">
      <dgm:prSet presAssocID="{0CE970EA-3048-4877-B183-8CF9EE0B1F49}" presName="LevelTwoTextNode" presStyleLbl="node2" presStyleIdx="1" presStyleCnt="4">
        <dgm:presLayoutVars>
          <dgm:chPref val="3"/>
        </dgm:presLayoutVars>
      </dgm:prSet>
      <dgm:spPr/>
      <dgm:t>
        <a:bodyPr/>
        <a:lstStyle/>
        <a:p>
          <a:endParaRPr lang="es-EC"/>
        </a:p>
      </dgm:t>
    </dgm:pt>
    <dgm:pt modelId="{2C79FB32-482D-43EA-8BD7-E0354428AABD}" type="pres">
      <dgm:prSet presAssocID="{0CE970EA-3048-4877-B183-8CF9EE0B1F49}" presName="level3hierChild" presStyleCnt="0"/>
      <dgm:spPr/>
    </dgm:pt>
    <dgm:pt modelId="{9ECADA28-2A01-4F47-BB02-0CA38578C426}" type="pres">
      <dgm:prSet presAssocID="{A7FC2A89-68FC-4B1D-B48F-A9E0DFAF2104}" presName="conn2-1" presStyleLbl="parChTrans1D2" presStyleIdx="2" presStyleCnt="4"/>
      <dgm:spPr/>
      <dgm:t>
        <a:bodyPr/>
        <a:lstStyle/>
        <a:p>
          <a:endParaRPr lang="es-EC"/>
        </a:p>
      </dgm:t>
    </dgm:pt>
    <dgm:pt modelId="{04933972-AB7B-49CA-A588-CDDF421D345F}" type="pres">
      <dgm:prSet presAssocID="{A7FC2A89-68FC-4B1D-B48F-A9E0DFAF2104}" presName="connTx" presStyleLbl="parChTrans1D2" presStyleIdx="2" presStyleCnt="4"/>
      <dgm:spPr/>
      <dgm:t>
        <a:bodyPr/>
        <a:lstStyle/>
        <a:p>
          <a:endParaRPr lang="es-EC"/>
        </a:p>
      </dgm:t>
    </dgm:pt>
    <dgm:pt modelId="{B5344B6D-BC97-405C-8C3D-830E6A6C93D6}" type="pres">
      <dgm:prSet presAssocID="{18B175C1-38D9-4DBD-8F4A-2FE19ECD2FB9}" presName="root2" presStyleCnt="0"/>
      <dgm:spPr/>
    </dgm:pt>
    <dgm:pt modelId="{14F97331-9188-4EFE-92B5-99CE0408C068}" type="pres">
      <dgm:prSet presAssocID="{18B175C1-38D9-4DBD-8F4A-2FE19ECD2FB9}" presName="LevelTwoTextNode" presStyleLbl="node2" presStyleIdx="2" presStyleCnt="4">
        <dgm:presLayoutVars>
          <dgm:chPref val="3"/>
        </dgm:presLayoutVars>
      </dgm:prSet>
      <dgm:spPr/>
      <dgm:t>
        <a:bodyPr/>
        <a:lstStyle/>
        <a:p>
          <a:endParaRPr lang="es-EC"/>
        </a:p>
      </dgm:t>
    </dgm:pt>
    <dgm:pt modelId="{17D40D86-42D2-4A3C-96E1-08FF6A184B3F}" type="pres">
      <dgm:prSet presAssocID="{18B175C1-38D9-4DBD-8F4A-2FE19ECD2FB9}" presName="level3hierChild" presStyleCnt="0"/>
      <dgm:spPr/>
    </dgm:pt>
    <dgm:pt modelId="{963CFC70-D365-41C9-9906-31E18BEABA5C}" type="pres">
      <dgm:prSet presAssocID="{C961A2D5-05CE-4EB9-9833-2C405FB4B8E9}" presName="conn2-1" presStyleLbl="parChTrans1D2" presStyleIdx="3" presStyleCnt="4"/>
      <dgm:spPr/>
      <dgm:t>
        <a:bodyPr/>
        <a:lstStyle/>
        <a:p>
          <a:endParaRPr lang="es-EC"/>
        </a:p>
      </dgm:t>
    </dgm:pt>
    <dgm:pt modelId="{7138DBE0-5187-4D5F-A6DC-59B54E172C8B}" type="pres">
      <dgm:prSet presAssocID="{C961A2D5-05CE-4EB9-9833-2C405FB4B8E9}" presName="connTx" presStyleLbl="parChTrans1D2" presStyleIdx="3" presStyleCnt="4"/>
      <dgm:spPr/>
      <dgm:t>
        <a:bodyPr/>
        <a:lstStyle/>
        <a:p>
          <a:endParaRPr lang="es-EC"/>
        </a:p>
      </dgm:t>
    </dgm:pt>
    <dgm:pt modelId="{F695BDD0-2204-44EA-B322-47E659ED2D93}" type="pres">
      <dgm:prSet presAssocID="{6549C919-A50C-4B40-A0D6-BC3C1CF34753}" presName="root2" presStyleCnt="0"/>
      <dgm:spPr/>
    </dgm:pt>
    <dgm:pt modelId="{8B6F0015-C291-4C01-8305-E4C104512057}" type="pres">
      <dgm:prSet presAssocID="{6549C919-A50C-4B40-A0D6-BC3C1CF34753}" presName="LevelTwoTextNode" presStyleLbl="node2" presStyleIdx="3" presStyleCnt="4">
        <dgm:presLayoutVars>
          <dgm:chPref val="3"/>
        </dgm:presLayoutVars>
      </dgm:prSet>
      <dgm:spPr/>
      <dgm:t>
        <a:bodyPr/>
        <a:lstStyle/>
        <a:p>
          <a:endParaRPr lang="es-EC"/>
        </a:p>
      </dgm:t>
    </dgm:pt>
    <dgm:pt modelId="{214809C7-F15D-4ED6-B665-8F946B3B6974}" type="pres">
      <dgm:prSet presAssocID="{6549C919-A50C-4B40-A0D6-BC3C1CF34753}" presName="level3hierChild" presStyleCnt="0"/>
      <dgm:spPr/>
    </dgm:pt>
  </dgm:ptLst>
  <dgm:cxnLst>
    <dgm:cxn modelId="{81DC01C7-64F7-42FA-832F-4D641097C071}" type="presOf" srcId="{5658D881-EA22-4288-9BBD-33435B92206C}" destId="{AA9C10B9-E544-4A6B-80B2-4DDF1928D013}" srcOrd="1" destOrd="0" presId="urn:microsoft.com/office/officeart/2008/layout/HorizontalMultiLevelHierarchy"/>
    <dgm:cxn modelId="{1EA752D4-B07A-4644-83F2-8D00665073BB}" srcId="{C029C23F-1E64-4874-B081-04DA24CAF905}" destId="{F7CDAA58-BC98-4D4C-AA58-40CFA4FFDFC5}" srcOrd="0" destOrd="0" parTransId="{5658D881-EA22-4288-9BBD-33435B92206C}" sibTransId="{A0B6A72F-C0B4-4532-A856-8EF62CC511CF}"/>
    <dgm:cxn modelId="{7AA9990A-B5BF-4669-8F00-FDFF2FAE3EBF}" srcId="{C029C23F-1E64-4874-B081-04DA24CAF905}" destId="{18B175C1-38D9-4DBD-8F4A-2FE19ECD2FB9}" srcOrd="2" destOrd="0" parTransId="{A7FC2A89-68FC-4B1D-B48F-A9E0DFAF2104}" sibTransId="{2F922C77-F928-4903-9061-3CCC53E24876}"/>
    <dgm:cxn modelId="{175279EC-F92A-4C72-9A20-212D54D048EF}" type="presOf" srcId="{C029C23F-1E64-4874-B081-04DA24CAF905}" destId="{2203E024-0D57-49D8-9781-E2F74607061C}" srcOrd="0" destOrd="0" presId="urn:microsoft.com/office/officeart/2008/layout/HorizontalMultiLevelHierarchy"/>
    <dgm:cxn modelId="{6A06B21D-BBD1-4EF8-A3D9-5166726A7371}" type="presOf" srcId="{F7CDAA58-BC98-4D4C-AA58-40CFA4FFDFC5}" destId="{4592F35C-8D24-40DD-89FD-94E46E6F14E8}" srcOrd="0" destOrd="0" presId="urn:microsoft.com/office/officeart/2008/layout/HorizontalMultiLevelHierarchy"/>
    <dgm:cxn modelId="{7AB63849-C474-4D3F-AC88-974B81AF6824}" type="presOf" srcId="{C961A2D5-05CE-4EB9-9833-2C405FB4B8E9}" destId="{7138DBE0-5187-4D5F-A6DC-59B54E172C8B}" srcOrd="1" destOrd="0" presId="urn:microsoft.com/office/officeart/2008/layout/HorizontalMultiLevelHierarchy"/>
    <dgm:cxn modelId="{32CB32DC-25A8-4CB0-A4A4-721ABA79B843}" type="presOf" srcId="{ECE7B73D-DCE6-4415-9B29-EDD258288B51}" destId="{6CF9EFF4-8149-490A-B4FA-4F3A134F3167}" srcOrd="0" destOrd="0" presId="urn:microsoft.com/office/officeart/2008/layout/HorizontalMultiLevelHierarchy"/>
    <dgm:cxn modelId="{E4B712CB-8B20-4EB9-9B2D-1C039D56FC6A}" type="presOf" srcId="{285636C0-8823-44D4-9F07-687501ECA5B9}" destId="{6123DEA1-534D-4C27-9A24-808E3DCE5866}" srcOrd="1" destOrd="0" presId="urn:microsoft.com/office/officeart/2008/layout/HorizontalMultiLevelHierarchy"/>
    <dgm:cxn modelId="{006F818A-638E-46F4-B42D-37D6E6E3E8A2}" type="presOf" srcId="{A7FC2A89-68FC-4B1D-B48F-A9E0DFAF2104}" destId="{9ECADA28-2A01-4F47-BB02-0CA38578C426}" srcOrd="0" destOrd="0" presId="urn:microsoft.com/office/officeart/2008/layout/HorizontalMultiLevelHierarchy"/>
    <dgm:cxn modelId="{70CF1FEF-5F81-4205-8F93-5915078F5D1A}" type="presOf" srcId="{A7FC2A89-68FC-4B1D-B48F-A9E0DFAF2104}" destId="{04933972-AB7B-49CA-A588-CDDF421D345F}" srcOrd="1" destOrd="0" presId="urn:microsoft.com/office/officeart/2008/layout/HorizontalMultiLevelHierarchy"/>
    <dgm:cxn modelId="{60E624F6-C5BD-4201-9652-74636F3F8952}" srcId="{C029C23F-1E64-4874-B081-04DA24CAF905}" destId="{0CE970EA-3048-4877-B183-8CF9EE0B1F49}" srcOrd="1" destOrd="0" parTransId="{285636C0-8823-44D4-9F07-687501ECA5B9}" sibTransId="{FB770DFF-657B-4291-9AB8-DA660260F547}"/>
    <dgm:cxn modelId="{E8D9CD86-C17B-4B2E-B092-2378750F7DD1}" type="presOf" srcId="{6549C919-A50C-4B40-A0D6-BC3C1CF34753}" destId="{8B6F0015-C291-4C01-8305-E4C104512057}" srcOrd="0" destOrd="0" presId="urn:microsoft.com/office/officeart/2008/layout/HorizontalMultiLevelHierarchy"/>
    <dgm:cxn modelId="{EE0B1221-E616-4E80-AE9C-16D2FF85478F}" type="presOf" srcId="{0CE970EA-3048-4877-B183-8CF9EE0B1F49}" destId="{60DCCCED-9686-4F59-A47F-F74372677607}" srcOrd="0" destOrd="0" presId="urn:microsoft.com/office/officeart/2008/layout/HorizontalMultiLevelHierarchy"/>
    <dgm:cxn modelId="{827F11FD-F642-4A81-B21A-56E2B3413220}" srcId="{C029C23F-1E64-4874-B081-04DA24CAF905}" destId="{6549C919-A50C-4B40-A0D6-BC3C1CF34753}" srcOrd="3" destOrd="0" parTransId="{C961A2D5-05CE-4EB9-9833-2C405FB4B8E9}" sibTransId="{E8C7ADD8-55F3-4D51-BD01-220D03522917}"/>
    <dgm:cxn modelId="{CB4A3B92-001E-45D6-8DD3-F0695B0C4084}" type="presOf" srcId="{285636C0-8823-44D4-9F07-687501ECA5B9}" destId="{47AA6D85-8E7B-4BB6-B582-BC26B7AE236D}" srcOrd="0" destOrd="0" presId="urn:microsoft.com/office/officeart/2008/layout/HorizontalMultiLevelHierarchy"/>
    <dgm:cxn modelId="{1D3FEEE8-DADD-4370-A718-8EB1385B51B5}" type="presOf" srcId="{5658D881-EA22-4288-9BBD-33435B92206C}" destId="{6E697456-555F-4995-B2C1-82EE6DEC80F4}" srcOrd="0" destOrd="0" presId="urn:microsoft.com/office/officeart/2008/layout/HorizontalMultiLevelHierarchy"/>
    <dgm:cxn modelId="{D54FDEC1-9ED7-4063-A661-7F9F9A47EA97}" type="presOf" srcId="{C961A2D5-05CE-4EB9-9833-2C405FB4B8E9}" destId="{963CFC70-D365-41C9-9906-31E18BEABA5C}" srcOrd="0" destOrd="0" presId="urn:microsoft.com/office/officeart/2008/layout/HorizontalMultiLevelHierarchy"/>
    <dgm:cxn modelId="{5D3858B1-AE4D-4008-84A3-ABB3057E04D8}" srcId="{ECE7B73D-DCE6-4415-9B29-EDD258288B51}" destId="{C029C23F-1E64-4874-B081-04DA24CAF905}" srcOrd="0" destOrd="0" parTransId="{54243591-70E9-489D-9C4A-5B90F7AB8A85}" sibTransId="{5AFA42D0-03F1-4C5B-9F5F-4A83756844E1}"/>
    <dgm:cxn modelId="{D3564FD3-BC02-4D0F-87D2-BC457969301C}" type="presOf" srcId="{18B175C1-38D9-4DBD-8F4A-2FE19ECD2FB9}" destId="{14F97331-9188-4EFE-92B5-99CE0408C068}" srcOrd="0" destOrd="0" presId="urn:microsoft.com/office/officeart/2008/layout/HorizontalMultiLevelHierarchy"/>
    <dgm:cxn modelId="{53ABC079-C102-4452-967E-9F26DF5E6F89}" type="presParOf" srcId="{6CF9EFF4-8149-490A-B4FA-4F3A134F3167}" destId="{816D1830-7DC9-4CF0-AC73-19D6DA6C0D10}" srcOrd="0" destOrd="0" presId="urn:microsoft.com/office/officeart/2008/layout/HorizontalMultiLevelHierarchy"/>
    <dgm:cxn modelId="{179892E5-5D36-42E6-A0B0-361E5C442858}" type="presParOf" srcId="{816D1830-7DC9-4CF0-AC73-19D6DA6C0D10}" destId="{2203E024-0D57-49D8-9781-E2F74607061C}" srcOrd="0" destOrd="0" presId="urn:microsoft.com/office/officeart/2008/layout/HorizontalMultiLevelHierarchy"/>
    <dgm:cxn modelId="{B9C9A5E0-5F27-4D09-8D57-D90C86CB9F8E}" type="presParOf" srcId="{816D1830-7DC9-4CF0-AC73-19D6DA6C0D10}" destId="{8CD9D59C-5481-4B91-A6C2-21B3B0D75F7B}" srcOrd="1" destOrd="0" presId="urn:microsoft.com/office/officeart/2008/layout/HorizontalMultiLevelHierarchy"/>
    <dgm:cxn modelId="{C1A69E0D-6061-4F38-8EC9-7652F1630BB9}" type="presParOf" srcId="{8CD9D59C-5481-4B91-A6C2-21B3B0D75F7B}" destId="{6E697456-555F-4995-B2C1-82EE6DEC80F4}" srcOrd="0" destOrd="0" presId="urn:microsoft.com/office/officeart/2008/layout/HorizontalMultiLevelHierarchy"/>
    <dgm:cxn modelId="{0FD7BFF8-90C7-432C-94B1-E4BA1D94D383}" type="presParOf" srcId="{6E697456-555F-4995-B2C1-82EE6DEC80F4}" destId="{AA9C10B9-E544-4A6B-80B2-4DDF1928D013}" srcOrd="0" destOrd="0" presId="urn:microsoft.com/office/officeart/2008/layout/HorizontalMultiLevelHierarchy"/>
    <dgm:cxn modelId="{25127BF7-4463-4F58-872D-C89704FCB6F5}" type="presParOf" srcId="{8CD9D59C-5481-4B91-A6C2-21B3B0D75F7B}" destId="{A833FC77-CA7F-47C9-8375-44563251D73E}" srcOrd="1" destOrd="0" presId="urn:microsoft.com/office/officeart/2008/layout/HorizontalMultiLevelHierarchy"/>
    <dgm:cxn modelId="{FE577E69-0159-46DD-A734-C7AB040AD7CD}" type="presParOf" srcId="{A833FC77-CA7F-47C9-8375-44563251D73E}" destId="{4592F35C-8D24-40DD-89FD-94E46E6F14E8}" srcOrd="0" destOrd="0" presId="urn:microsoft.com/office/officeart/2008/layout/HorizontalMultiLevelHierarchy"/>
    <dgm:cxn modelId="{6FCBE240-4C3D-4A59-8DD4-1854CF17553D}" type="presParOf" srcId="{A833FC77-CA7F-47C9-8375-44563251D73E}" destId="{62CED878-6416-4CCF-B888-AD0FB1CB2D62}" srcOrd="1" destOrd="0" presId="urn:microsoft.com/office/officeart/2008/layout/HorizontalMultiLevelHierarchy"/>
    <dgm:cxn modelId="{A86170CB-C713-4142-B5BF-E705462DDA47}" type="presParOf" srcId="{8CD9D59C-5481-4B91-A6C2-21B3B0D75F7B}" destId="{47AA6D85-8E7B-4BB6-B582-BC26B7AE236D}" srcOrd="2" destOrd="0" presId="urn:microsoft.com/office/officeart/2008/layout/HorizontalMultiLevelHierarchy"/>
    <dgm:cxn modelId="{10C14640-CE45-451A-9874-FC41E3B16AED}" type="presParOf" srcId="{47AA6D85-8E7B-4BB6-B582-BC26B7AE236D}" destId="{6123DEA1-534D-4C27-9A24-808E3DCE5866}" srcOrd="0" destOrd="0" presId="urn:microsoft.com/office/officeart/2008/layout/HorizontalMultiLevelHierarchy"/>
    <dgm:cxn modelId="{30BB40BC-47E7-456F-81EE-476B629AC4E3}" type="presParOf" srcId="{8CD9D59C-5481-4B91-A6C2-21B3B0D75F7B}" destId="{D17AC1BD-87EE-42D4-9E3A-885E5AC4C7FC}" srcOrd="3" destOrd="0" presId="urn:microsoft.com/office/officeart/2008/layout/HorizontalMultiLevelHierarchy"/>
    <dgm:cxn modelId="{D27AEAB7-B6FC-4D65-B2DD-5DCB1D0B6A9D}" type="presParOf" srcId="{D17AC1BD-87EE-42D4-9E3A-885E5AC4C7FC}" destId="{60DCCCED-9686-4F59-A47F-F74372677607}" srcOrd="0" destOrd="0" presId="urn:microsoft.com/office/officeart/2008/layout/HorizontalMultiLevelHierarchy"/>
    <dgm:cxn modelId="{353D9485-9EAB-43CF-BD1B-9D6C8208FBED}" type="presParOf" srcId="{D17AC1BD-87EE-42D4-9E3A-885E5AC4C7FC}" destId="{2C79FB32-482D-43EA-8BD7-E0354428AABD}" srcOrd="1" destOrd="0" presId="urn:microsoft.com/office/officeart/2008/layout/HorizontalMultiLevelHierarchy"/>
    <dgm:cxn modelId="{2494E40A-843F-4F2C-86DF-F98486825BDF}" type="presParOf" srcId="{8CD9D59C-5481-4B91-A6C2-21B3B0D75F7B}" destId="{9ECADA28-2A01-4F47-BB02-0CA38578C426}" srcOrd="4" destOrd="0" presId="urn:microsoft.com/office/officeart/2008/layout/HorizontalMultiLevelHierarchy"/>
    <dgm:cxn modelId="{8300E2AC-5154-432D-BA42-B9ACFE7698A1}" type="presParOf" srcId="{9ECADA28-2A01-4F47-BB02-0CA38578C426}" destId="{04933972-AB7B-49CA-A588-CDDF421D345F}" srcOrd="0" destOrd="0" presId="urn:microsoft.com/office/officeart/2008/layout/HorizontalMultiLevelHierarchy"/>
    <dgm:cxn modelId="{8D594CC6-3FA8-4510-BA9D-DB7F28D97610}" type="presParOf" srcId="{8CD9D59C-5481-4B91-A6C2-21B3B0D75F7B}" destId="{B5344B6D-BC97-405C-8C3D-830E6A6C93D6}" srcOrd="5" destOrd="0" presId="urn:microsoft.com/office/officeart/2008/layout/HorizontalMultiLevelHierarchy"/>
    <dgm:cxn modelId="{D7C89485-ADA7-474A-A737-4A867907FAC3}" type="presParOf" srcId="{B5344B6D-BC97-405C-8C3D-830E6A6C93D6}" destId="{14F97331-9188-4EFE-92B5-99CE0408C068}" srcOrd="0" destOrd="0" presId="urn:microsoft.com/office/officeart/2008/layout/HorizontalMultiLevelHierarchy"/>
    <dgm:cxn modelId="{9206836C-C383-439E-AFEB-261E61B15AFE}" type="presParOf" srcId="{B5344B6D-BC97-405C-8C3D-830E6A6C93D6}" destId="{17D40D86-42D2-4A3C-96E1-08FF6A184B3F}" srcOrd="1" destOrd="0" presId="urn:microsoft.com/office/officeart/2008/layout/HorizontalMultiLevelHierarchy"/>
    <dgm:cxn modelId="{F9B3A5FA-2FD2-4628-904A-B51591C6D968}" type="presParOf" srcId="{8CD9D59C-5481-4B91-A6C2-21B3B0D75F7B}" destId="{963CFC70-D365-41C9-9906-31E18BEABA5C}" srcOrd="6" destOrd="0" presId="urn:microsoft.com/office/officeart/2008/layout/HorizontalMultiLevelHierarchy"/>
    <dgm:cxn modelId="{7F31F41D-FCF3-4AFC-A3CF-D51BDCC6CC81}" type="presParOf" srcId="{963CFC70-D365-41C9-9906-31E18BEABA5C}" destId="{7138DBE0-5187-4D5F-A6DC-59B54E172C8B}" srcOrd="0" destOrd="0" presId="urn:microsoft.com/office/officeart/2008/layout/HorizontalMultiLevelHierarchy"/>
    <dgm:cxn modelId="{10843AB6-0ED7-43A3-9671-46E55C5D9548}" type="presParOf" srcId="{8CD9D59C-5481-4B91-A6C2-21B3B0D75F7B}" destId="{F695BDD0-2204-44EA-B322-47E659ED2D93}" srcOrd="7" destOrd="0" presId="urn:microsoft.com/office/officeart/2008/layout/HorizontalMultiLevelHierarchy"/>
    <dgm:cxn modelId="{C0ECCECB-79A7-4F79-B5C2-4D4F003780C1}" type="presParOf" srcId="{F695BDD0-2204-44EA-B322-47E659ED2D93}" destId="{8B6F0015-C291-4C01-8305-E4C104512057}" srcOrd="0" destOrd="0" presId="urn:microsoft.com/office/officeart/2008/layout/HorizontalMultiLevelHierarchy"/>
    <dgm:cxn modelId="{73CF2831-F245-4417-838B-22EDAF37148F}" type="presParOf" srcId="{F695BDD0-2204-44EA-B322-47E659ED2D93}" destId="{214809C7-F15D-4ED6-B665-8F946B3B6974}" srcOrd="1" destOrd="0" presId="urn:microsoft.com/office/officeart/2008/layout/HorizontalMultiLevel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F33625-3725-4FA1-9695-001E724237AF}" type="doc">
      <dgm:prSet loTypeId="urn:microsoft.com/office/officeart/2005/8/layout/hierarchy2" loCatId="hierarchy" qsTypeId="urn:microsoft.com/office/officeart/2005/8/quickstyle/simple3" qsCatId="simple" csTypeId="urn:microsoft.com/office/officeart/2005/8/colors/accent3_1" csCatId="accent3" phldr="1"/>
      <dgm:spPr/>
      <dgm:t>
        <a:bodyPr/>
        <a:lstStyle/>
        <a:p>
          <a:endParaRPr lang="es-EC"/>
        </a:p>
      </dgm:t>
    </dgm:pt>
    <dgm:pt modelId="{FF4EDA04-ACE4-4E7C-8A8E-77B030AFC33D}">
      <dgm:prSet phldrT="[Texto]" custT="1"/>
      <dgm:spPr/>
      <dgm:t>
        <a:bodyPr/>
        <a:lstStyle/>
        <a:p>
          <a:r>
            <a:rPr lang="es-EC" sz="1400" dirty="0" smtClean="0"/>
            <a:t>Identificación de especies </a:t>
          </a:r>
          <a:endParaRPr lang="es-EC" sz="1400" dirty="0"/>
        </a:p>
      </dgm:t>
    </dgm:pt>
    <dgm:pt modelId="{573D74F8-AD18-426C-BBFC-5D7337323272}" type="parTrans" cxnId="{B025DF78-FBE7-4637-A4F2-7D5610C4EF12}">
      <dgm:prSet/>
      <dgm:spPr/>
      <dgm:t>
        <a:bodyPr/>
        <a:lstStyle/>
        <a:p>
          <a:endParaRPr lang="es-EC"/>
        </a:p>
      </dgm:t>
    </dgm:pt>
    <dgm:pt modelId="{D51AC63E-8EB4-4D3B-AE0F-E30E439FDE5F}" type="sibTrans" cxnId="{B025DF78-FBE7-4637-A4F2-7D5610C4EF12}">
      <dgm:prSet/>
      <dgm:spPr/>
      <dgm:t>
        <a:bodyPr/>
        <a:lstStyle/>
        <a:p>
          <a:endParaRPr lang="es-EC"/>
        </a:p>
      </dgm:t>
    </dgm:pt>
    <dgm:pt modelId="{13534A16-08B6-469A-835D-DAD8969E2C8C}">
      <dgm:prSet phldrT="[Texto]" custT="1"/>
      <dgm:spPr/>
      <dgm:t>
        <a:bodyPr/>
        <a:lstStyle/>
        <a:p>
          <a:r>
            <a:rPr lang="es-EC" sz="1400" dirty="0" smtClean="0"/>
            <a:t>Métodos tradicionales</a:t>
          </a:r>
          <a:endParaRPr lang="es-EC" sz="1400" dirty="0"/>
        </a:p>
      </dgm:t>
    </dgm:pt>
    <dgm:pt modelId="{44E5DC1A-5EE7-4CEE-83A8-83909928B9A9}" type="parTrans" cxnId="{CB24A4DA-B8A0-4C22-B670-17974DCFBCB4}">
      <dgm:prSet/>
      <dgm:spPr/>
      <dgm:t>
        <a:bodyPr/>
        <a:lstStyle/>
        <a:p>
          <a:endParaRPr lang="es-EC"/>
        </a:p>
      </dgm:t>
    </dgm:pt>
    <dgm:pt modelId="{44DEE94C-CDE3-47ED-8BE1-1815588FA593}" type="sibTrans" cxnId="{CB24A4DA-B8A0-4C22-B670-17974DCFBCB4}">
      <dgm:prSet/>
      <dgm:spPr/>
      <dgm:t>
        <a:bodyPr/>
        <a:lstStyle/>
        <a:p>
          <a:endParaRPr lang="es-EC"/>
        </a:p>
      </dgm:t>
    </dgm:pt>
    <dgm:pt modelId="{A2BBA56E-5B5F-483E-8590-0C531E4948A2}">
      <dgm:prSet phldrT="[Texto]" custT="1"/>
      <dgm:spPr/>
      <dgm:t>
        <a:bodyPr/>
        <a:lstStyle/>
        <a:p>
          <a:r>
            <a:rPr lang="es-EC" sz="1400" dirty="0" smtClean="0"/>
            <a:t>Caracteres morfológicos </a:t>
          </a:r>
          <a:endParaRPr lang="es-EC" sz="1400" dirty="0"/>
        </a:p>
      </dgm:t>
    </dgm:pt>
    <dgm:pt modelId="{F70E8C51-0D81-4E74-88BA-744AA5E2ADA8}" type="parTrans" cxnId="{550989A4-DA35-497D-95BE-9194BF4E71A4}">
      <dgm:prSet/>
      <dgm:spPr/>
      <dgm:t>
        <a:bodyPr/>
        <a:lstStyle/>
        <a:p>
          <a:endParaRPr lang="es-EC"/>
        </a:p>
      </dgm:t>
    </dgm:pt>
    <dgm:pt modelId="{0BA590E2-3C60-48F6-82FF-F3545D129DB5}" type="sibTrans" cxnId="{550989A4-DA35-497D-95BE-9194BF4E71A4}">
      <dgm:prSet/>
      <dgm:spPr/>
      <dgm:t>
        <a:bodyPr/>
        <a:lstStyle/>
        <a:p>
          <a:endParaRPr lang="es-EC"/>
        </a:p>
      </dgm:t>
    </dgm:pt>
    <dgm:pt modelId="{19EB70E5-DA74-44F6-B1C5-F92011D78A0F}">
      <dgm:prSet phldrT="[Texto]" custT="1"/>
      <dgm:spPr/>
      <dgm:t>
        <a:bodyPr/>
        <a:lstStyle/>
        <a:p>
          <a:r>
            <a:rPr lang="es-EC" sz="1400" dirty="0" smtClean="0"/>
            <a:t>Métodos complementarios</a:t>
          </a:r>
          <a:endParaRPr lang="es-EC" sz="1400" dirty="0"/>
        </a:p>
      </dgm:t>
    </dgm:pt>
    <dgm:pt modelId="{14604C62-26D9-4E34-A6E2-6103F49CBF70}" type="parTrans" cxnId="{74130676-AF34-475B-BDB0-466213C8DA1F}">
      <dgm:prSet/>
      <dgm:spPr/>
      <dgm:t>
        <a:bodyPr/>
        <a:lstStyle/>
        <a:p>
          <a:endParaRPr lang="es-EC"/>
        </a:p>
      </dgm:t>
    </dgm:pt>
    <dgm:pt modelId="{7951D6D6-FB93-4333-AE58-94383BB67614}" type="sibTrans" cxnId="{74130676-AF34-475B-BDB0-466213C8DA1F}">
      <dgm:prSet/>
      <dgm:spPr/>
      <dgm:t>
        <a:bodyPr/>
        <a:lstStyle/>
        <a:p>
          <a:endParaRPr lang="es-EC"/>
        </a:p>
      </dgm:t>
    </dgm:pt>
    <dgm:pt modelId="{A78A065B-D535-467E-A507-63BFCCC2C75D}">
      <dgm:prSet phldrT="[Texto]" custT="1"/>
      <dgm:spPr/>
      <dgm:t>
        <a:bodyPr/>
        <a:lstStyle/>
        <a:p>
          <a:r>
            <a:rPr lang="es-EC" sz="1400" dirty="0" smtClean="0"/>
            <a:t>Herramientas moleculares</a:t>
          </a:r>
          <a:endParaRPr lang="es-EC" sz="1400" dirty="0"/>
        </a:p>
      </dgm:t>
    </dgm:pt>
    <dgm:pt modelId="{DFC8431E-F32D-4283-BB75-908060514A74}" type="parTrans" cxnId="{FC7BA492-ED5B-4C23-95B8-5F4873B995A0}">
      <dgm:prSet/>
      <dgm:spPr/>
      <dgm:t>
        <a:bodyPr/>
        <a:lstStyle/>
        <a:p>
          <a:endParaRPr lang="es-EC"/>
        </a:p>
      </dgm:t>
    </dgm:pt>
    <dgm:pt modelId="{74ADDAB8-2549-4E5F-92F4-C1F6EFCBFE77}" type="sibTrans" cxnId="{FC7BA492-ED5B-4C23-95B8-5F4873B995A0}">
      <dgm:prSet/>
      <dgm:spPr/>
      <dgm:t>
        <a:bodyPr/>
        <a:lstStyle/>
        <a:p>
          <a:endParaRPr lang="es-EC"/>
        </a:p>
      </dgm:t>
    </dgm:pt>
    <dgm:pt modelId="{AF5AAA74-C846-4B5E-88BB-7DFF2C52B40B}">
      <dgm:prSet custT="1"/>
      <dgm:spPr/>
      <dgm:t>
        <a:bodyPr/>
        <a:lstStyle/>
        <a:p>
          <a:r>
            <a:rPr lang="es-EC" sz="1400" dirty="0" smtClean="0"/>
            <a:t>Microscopía electrónica de barrido (MEB)</a:t>
          </a:r>
          <a:endParaRPr lang="es-EC" sz="1400" dirty="0"/>
        </a:p>
      </dgm:t>
    </dgm:pt>
    <dgm:pt modelId="{DC4606A5-9599-4AF9-916F-8794945A26F7}" type="parTrans" cxnId="{1CA4B4E7-D67B-4DB2-B548-0FA635FFA31A}">
      <dgm:prSet/>
      <dgm:spPr/>
      <dgm:t>
        <a:bodyPr/>
        <a:lstStyle/>
        <a:p>
          <a:endParaRPr lang="es-EC"/>
        </a:p>
      </dgm:t>
    </dgm:pt>
    <dgm:pt modelId="{1416F7F5-BEAB-40BC-8723-67713FE7B43E}" type="sibTrans" cxnId="{1CA4B4E7-D67B-4DB2-B548-0FA635FFA31A}">
      <dgm:prSet/>
      <dgm:spPr/>
      <dgm:t>
        <a:bodyPr/>
        <a:lstStyle/>
        <a:p>
          <a:endParaRPr lang="es-EC"/>
        </a:p>
      </dgm:t>
    </dgm:pt>
    <dgm:pt modelId="{5433B095-1572-43F8-90FA-B7403C4821E2}">
      <dgm:prSet custT="1"/>
      <dgm:spPr/>
      <dgm:t>
        <a:bodyPr/>
        <a:lstStyle/>
        <a:p>
          <a:r>
            <a:rPr lang="es-EC" sz="1400" dirty="0" smtClean="0"/>
            <a:t>Caracteres morfométricos</a:t>
          </a:r>
          <a:endParaRPr lang="es-EC" sz="1400" dirty="0"/>
        </a:p>
      </dgm:t>
    </dgm:pt>
    <dgm:pt modelId="{9DEDBA8C-2E22-4CC4-B807-4DD56FA2D280}" type="sibTrans" cxnId="{9E52C4B0-B449-437C-8DCA-043B04B3C1E7}">
      <dgm:prSet/>
      <dgm:spPr/>
      <dgm:t>
        <a:bodyPr/>
        <a:lstStyle/>
        <a:p>
          <a:endParaRPr lang="es-EC"/>
        </a:p>
      </dgm:t>
    </dgm:pt>
    <dgm:pt modelId="{06802C9C-66BB-4E0C-B915-8F2A210D27A4}" type="parTrans" cxnId="{9E52C4B0-B449-437C-8DCA-043B04B3C1E7}">
      <dgm:prSet/>
      <dgm:spPr/>
      <dgm:t>
        <a:bodyPr/>
        <a:lstStyle/>
        <a:p>
          <a:endParaRPr lang="es-EC"/>
        </a:p>
      </dgm:t>
    </dgm:pt>
    <dgm:pt modelId="{21CBB0C1-5753-4F92-A203-5BA440C00693}" type="pres">
      <dgm:prSet presAssocID="{48F33625-3725-4FA1-9695-001E724237AF}" presName="diagram" presStyleCnt="0">
        <dgm:presLayoutVars>
          <dgm:chPref val="1"/>
          <dgm:dir/>
          <dgm:animOne val="branch"/>
          <dgm:animLvl val="lvl"/>
          <dgm:resizeHandles val="exact"/>
        </dgm:presLayoutVars>
      </dgm:prSet>
      <dgm:spPr/>
      <dgm:t>
        <a:bodyPr/>
        <a:lstStyle/>
        <a:p>
          <a:endParaRPr lang="es-EC"/>
        </a:p>
      </dgm:t>
    </dgm:pt>
    <dgm:pt modelId="{F837D4E2-E9B0-48F7-8A10-0925EEB70D9F}" type="pres">
      <dgm:prSet presAssocID="{FF4EDA04-ACE4-4E7C-8A8E-77B030AFC33D}" presName="root1" presStyleCnt="0"/>
      <dgm:spPr/>
    </dgm:pt>
    <dgm:pt modelId="{D91856A2-CACF-4F39-BD6E-D6150C937346}" type="pres">
      <dgm:prSet presAssocID="{FF4EDA04-ACE4-4E7C-8A8E-77B030AFC33D}" presName="LevelOneTextNode" presStyleLbl="node0" presStyleIdx="0" presStyleCnt="1">
        <dgm:presLayoutVars>
          <dgm:chPref val="3"/>
        </dgm:presLayoutVars>
      </dgm:prSet>
      <dgm:spPr/>
      <dgm:t>
        <a:bodyPr/>
        <a:lstStyle/>
        <a:p>
          <a:endParaRPr lang="es-EC"/>
        </a:p>
      </dgm:t>
    </dgm:pt>
    <dgm:pt modelId="{236C1B67-428F-4190-80AA-CEB40164555C}" type="pres">
      <dgm:prSet presAssocID="{FF4EDA04-ACE4-4E7C-8A8E-77B030AFC33D}" presName="level2hierChild" presStyleCnt="0"/>
      <dgm:spPr/>
    </dgm:pt>
    <dgm:pt modelId="{BE66A9A3-4AD8-4D88-B94D-EFAC87643C1A}" type="pres">
      <dgm:prSet presAssocID="{44E5DC1A-5EE7-4CEE-83A8-83909928B9A9}" presName="conn2-1" presStyleLbl="parChTrans1D2" presStyleIdx="0" presStyleCnt="2"/>
      <dgm:spPr/>
      <dgm:t>
        <a:bodyPr/>
        <a:lstStyle/>
        <a:p>
          <a:endParaRPr lang="es-EC"/>
        </a:p>
      </dgm:t>
    </dgm:pt>
    <dgm:pt modelId="{2058911C-99F7-4DCB-9E99-E56581AB0EB1}" type="pres">
      <dgm:prSet presAssocID="{44E5DC1A-5EE7-4CEE-83A8-83909928B9A9}" presName="connTx" presStyleLbl="parChTrans1D2" presStyleIdx="0" presStyleCnt="2"/>
      <dgm:spPr/>
      <dgm:t>
        <a:bodyPr/>
        <a:lstStyle/>
        <a:p>
          <a:endParaRPr lang="es-EC"/>
        </a:p>
      </dgm:t>
    </dgm:pt>
    <dgm:pt modelId="{0C95DF01-B95C-46DA-96FC-BA8252F37379}" type="pres">
      <dgm:prSet presAssocID="{13534A16-08B6-469A-835D-DAD8969E2C8C}" presName="root2" presStyleCnt="0"/>
      <dgm:spPr/>
    </dgm:pt>
    <dgm:pt modelId="{C5EE2EA5-1FD6-4B5D-B753-980956427653}" type="pres">
      <dgm:prSet presAssocID="{13534A16-08B6-469A-835D-DAD8969E2C8C}" presName="LevelTwoTextNode" presStyleLbl="node2" presStyleIdx="0" presStyleCnt="2">
        <dgm:presLayoutVars>
          <dgm:chPref val="3"/>
        </dgm:presLayoutVars>
      </dgm:prSet>
      <dgm:spPr/>
      <dgm:t>
        <a:bodyPr/>
        <a:lstStyle/>
        <a:p>
          <a:endParaRPr lang="es-EC"/>
        </a:p>
      </dgm:t>
    </dgm:pt>
    <dgm:pt modelId="{C4371B56-B4B8-4A2C-A176-96518B96E1A8}" type="pres">
      <dgm:prSet presAssocID="{13534A16-08B6-469A-835D-DAD8969E2C8C}" presName="level3hierChild" presStyleCnt="0"/>
      <dgm:spPr/>
    </dgm:pt>
    <dgm:pt modelId="{0D9B5215-0CE8-4443-BCEC-2DE803A13023}" type="pres">
      <dgm:prSet presAssocID="{F70E8C51-0D81-4E74-88BA-744AA5E2ADA8}" presName="conn2-1" presStyleLbl="parChTrans1D3" presStyleIdx="0" presStyleCnt="4"/>
      <dgm:spPr/>
      <dgm:t>
        <a:bodyPr/>
        <a:lstStyle/>
        <a:p>
          <a:endParaRPr lang="es-EC"/>
        </a:p>
      </dgm:t>
    </dgm:pt>
    <dgm:pt modelId="{A5DF1AC7-3EE0-4473-95D9-8302BB378894}" type="pres">
      <dgm:prSet presAssocID="{F70E8C51-0D81-4E74-88BA-744AA5E2ADA8}" presName="connTx" presStyleLbl="parChTrans1D3" presStyleIdx="0" presStyleCnt="4"/>
      <dgm:spPr/>
      <dgm:t>
        <a:bodyPr/>
        <a:lstStyle/>
        <a:p>
          <a:endParaRPr lang="es-EC"/>
        </a:p>
      </dgm:t>
    </dgm:pt>
    <dgm:pt modelId="{CA2AF9B0-D5DF-4B1A-920A-92DEF1BD9B7E}" type="pres">
      <dgm:prSet presAssocID="{A2BBA56E-5B5F-483E-8590-0C531E4948A2}" presName="root2" presStyleCnt="0"/>
      <dgm:spPr/>
    </dgm:pt>
    <dgm:pt modelId="{FDE5F548-39A4-44E3-A0FB-942A4CF7A672}" type="pres">
      <dgm:prSet presAssocID="{A2BBA56E-5B5F-483E-8590-0C531E4948A2}" presName="LevelTwoTextNode" presStyleLbl="node3" presStyleIdx="0" presStyleCnt="4">
        <dgm:presLayoutVars>
          <dgm:chPref val="3"/>
        </dgm:presLayoutVars>
      </dgm:prSet>
      <dgm:spPr/>
      <dgm:t>
        <a:bodyPr/>
        <a:lstStyle/>
        <a:p>
          <a:endParaRPr lang="es-EC"/>
        </a:p>
      </dgm:t>
    </dgm:pt>
    <dgm:pt modelId="{D74387EE-8E18-4E3F-AD09-885038FAD19A}" type="pres">
      <dgm:prSet presAssocID="{A2BBA56E-5B5F-483E-8590-0C531E4948A2}" presName="level3hierChild" presStyleCnt="0"/>
      <dgm:spPr/>
    </dgm:pt>
    <dgm:pt modelId="{4ADBE80F-C8A3-4BB7-88BC-4104C0C31D35}" type="pres">
      <dgm:prSet presAssocID="{06802C9C-66BB-4E0C-B915-8F2A210D27A4}" presName="conn2-1" presStyleLbl="parChTrans1D3" presStyleIdx="1" presStyleCnt="4"/>
      <dgm:spPr/>
      <dgm:t>
        <a:bodyPr/>
        <a:lstStyle/>
        <a:p>
          <a:endParaRPr lang="es-EC"/>
        </a:p>
      </dgm:t>
    </dgm:pt>
    <dgm:pt modelId="{F461813E-B5FD-43DE-A57D-768F6C1441DE}" type="pres">
      <dgm:prSet presAssocID="{06802C9C-66BB-4E0C-B915-8F2A210D27A4}" presName="connTx" presStyleLbl="parChTrans1D3" presStyleIdx="1" presStyleCnt="4"/>
      <dgm:spPr/>
      <dgm:t>
        <a:bodyPr/>
        <a:lstStyle/>
        <a:p>
          <a:endParaRPr lang="es-EC"/>
        </a:p>
      </dgm:t>
    </dgm:pt>
    <dgm:pt modelId="{9014B48E-FF2D-415B-9B04-57A05136FD8D}" type="pres">
      <dgm:prSet presAssocID="{5433B095-1572-43F8-90FA-B7403C4821E2}" presName="root2" presStyleCnt="0"/>
      <dgm:spPr/>
    </dgm:pt>
    <dgm:pt modelId="{ED3867A3-DBDA-40ED-A60A-CEEE7EFC5A72}" type="pres">
      <dgm:prSet presAssocID="{5433B095-1572-43F8-90FA-B7403C4821E2}" presName="LevelTwoTextNode" presStyleLbl="node3" presStyleIdx="1" presStyleCnt="4">
        <dgm:presLayoutVars>
          <dgm:chPref val="3"/>
        </dgm:presLayoutVars>
      </dgm:prSet>
      <dgm:spPr/>
      <dgm:t>
        <a:bodyPr/>
        <a:lstStyle/>
        <a:p>
          <a:endParaRPr lang="es-EC"/>
        </a:p>
      </dgm:t>
    </dgm:pt>
    <dgm:pt modelId="{0037395C-CF71-4BE2-A08A-5A7CEC5DA215}" type="pres">
      <dgm:prSet presAssocID="{5433B095-1572-43F8-90FA-B7403C4821E2}" presName="level3hierChild" presStyleCnt="0"/>
      <dgm:spPr/>
    </dgm:pt>
    <dgm:pt modelId="{F3CE008E-C07F-4ED3-BB3F-78032B600790}" type="pres">
      <dgm:prSet presAssocID="{14604C62-26D9-4E34-A6E2-6103F49CBF70}" presName="conn2-1" presStyleLbl="parChTrans1D2" presStyleIdx="1" presStyleCnt="2"/>
      <dgm:spPr/>
      <dgm:t>
        <a:bodyPr/>
        <a:lstStyle/>
        <a:p>
          <a:endParaRPr lang="es-EC"/>
        </a:p>
      </dgm:t>
    </dgm:pt>
    <dgm:pt modelId="{E39D0CE9-F9A3-43B0-A3C1-DE38B2C655F6}" type="pres">
      <dgm:prSet presAssocID="{14604C62-26D9-4E34-A6E2-6103F49CBF70}" presName="connTx" presStyleLbl="parChTrans1D2" presStyleIdx="1" presStyleCnt="2"/>
      <dgm:spPr/>
      <dgm:t>
        <a:bodyPr/>
        <a:lstStyle/>
        <a:p>
          <a:endParaRPr lang="es-EC"/>
        </a:p>
      </dgm:t>
    </dgm:pt>
    <dgm:pt modelId="{BE3FD6BA-755B-4ED2-8EE3-47A556E3DDAB}" type="pres">
      <dgm:prSet presAssocID="{19EB70E5-DA74-44F6-B1C5-F92011D78A0F}" presName="root2" presStyleCnt="0"/>
      <dgm:spPr/>
    </dgm:pt>
    <dgm:pt modelId="{812EFC5A-DFE1-4106-8713-7267877ED917}" type="pres">
      <dgm:prSet presAssocID="{19EB70E5-DA74-44F6-B1C5-F92011D78A0F}" presName="LevelTwoTextNode" presStyleLbl="node2" presStyleIdx="1" presStyleCnt="2">
        <dgm:presLayoutVars>
          <dgm:chPref val="3"/>
        </dgm:presLayoutVars>
      </dgm:prSet>
      <dgm:spPr/>
      <dgm:t>
        <a:bodyPr/>
        <a:lstStyle/>
        <a:p>
          <a:endParaRPr lang="es-EC"/>
        </a:p>
      </dgm:t>
    </dgm:pt>
    <dgm:pt modelId="{32B9C4BA-DADC-4C0F-9C59-2E1507DCA196}" type="pres">
      <dgm:prSet presAssocID="{19EB70E5-DA74-44F6-B1C5-F92011D78A0F}" presName="level3hierChild" presStyleCnt="0"/>
      <dgm:spPr/>
    </dgm:pt>
    <dgm:pt modelId="{0A8D79C0-26FC-4B53-BA64-5DD463A53E37}" type="pres">
      <dgm:prSet presAssocID="{DFC8431E-F32D-4283-BB75-908060514A74}" presName="conn2-1" presStyleLbl="parChTrans1D3" presStyleIdx="2" presStyleCnt="4"/>
      <dgm:spPr/>
      <dgm:t>
        <a:bodyPr/>
        <a:lstStyle/>
        <a:p>
          <a:endParaRPr lang="es-EC"/>
        </a:p>
      </dgm:t>
    </dgm:pt>
    <dgm:pt modelId="{4F73D9B3-E994-43E0-AB52-89C2FF69A3E7}" type="pres">
      <dgm:prSet presAssocID="{DFC8431E-F32D-4283-BB75-908060514A74}" presName="connTx" presStyleLbl="parChTrans1D3" presStyleIdx="2" presStyleCnt="4"/>
      <dgm:spPr/>
      <dgm:t>
        <a:bodyPr/>
        <a:lstStyle/>
        <a:p>
          <a:endParaRPr lang="es-EC"/>
        </a:p>
      </dgm:t>
    </dgm:pt>
    <dgm:pt modelId="{AD6AAB02-C1FB-4955-9182-75FBED9AF948}" type="pres">
      <dgm:prSet presAssocID="{A78A065B-D535-467E-A507-63BFCCC2C75D}" presName="root2" presStyleCnt="0"/>
      <dgm:spPr/>
    </dgm:pt>
    <dgm:pt modelId="{75E38574-786A-411B-9ABA-8CEC1D98B651}" type="pres">
      <dgm:prSet presAssocID="{A78A065B-D535-467E-A507-63BFCCC2C75D}" presName="LevelTwoTextNode" presStyleLbl="node3" presStyleIdx="2" presStyleCnt="4">
        <dgm:presLayoutVars>
          <dgm:chPref val="3"/>
        </dgm:presLayoutVars>
      </dgm:prSet>
      <dgm:spPr/>
      <dgm:t>
        <a:bodyPr/>
        <a:lstStyle/>
        <a:p>
          <a:endParaRPr lang="es-EC"/>
        </a:p>
      </dgm:t>
    </dgm:pt>
    <dgm:pt modelId="{D770EC97-B8EB-4929-90CC-C631FE833845}" type="pres">
      <dgm:prSet presAssocID="{A78A065B-D535-467E-A507-63BFCCC2C75D}" presName="level3hierChild" presStyleCnt="0"/>
      <dgm:spPr/>
    </dgm:pt>
    <dgm:pt modelId="{5719F3C1-FE03-4442-B18A-0D799F47FC42}" type="pres">
      <dgm:prSet presAssocID="{DC4606A5-9599-4AF9-916F-8794945A26F7}" presName="conn2-1" presStyleLbl="parChTrans1D3" presStyleIdx="3" presStyleCnt="4"/>
      <dgm:spPr/>
      <dgm:t>
        <a:bodyPr/>
        <a:lstStyle/>
        <a:p>
          <a:endParaRPr lang="es-EC"/>
        </a:p>
      </dgm:t>
    </dgm:pt>
    <dgm:pt modelId="{13A5B6DD-9A97-4A4C-AF78-90D8E22C0D59}" type="pres">
      <dgm:prSet presAssocID="{DC4606A5-9599-4AF9-916F-8794945A26F7}" presName="connTx" presStyleLbl="parChTrans1D3" presStyleIdx="3" presStyleCnt="4"/>
      <dgm:spPr/>
      <dgm:t>
        <a:bodyPr/>
        <a:lstStyle/>
        <a:p>
          <a:endParaRPr lang="es-EC"/>
        </a:p>
      </dgm:t>
    </dgm:pt>
    <dgm:pt modelId="{CE1C7A32-3E06-482C-8B0E-53A8EF881322}" type="pres">
      <dgm:prSet presAssocID="{AF5AAA74-C846-4B5E-88BB-7DFF2C52B40B}" presName="root2" presStyleCnt="0"/>
      <dgm:spPr/>
    </dgm:pt>
    <dgm:pt modelId="{7756B006-4E51-4F6C-BA99-63FB5349348D}" type="pres">
      <dgm:prSet presAssocID="{AF5AAA74-C846-4B5E-88BB-7DFF2C52B40B}" presName="LevelTwoTextNode" presStyleLbl="node3" presStyleIdx="3" presStyleCnt="4">
        <dgm:presLayoutVars>
          <dgm:chPref val="3"/>
        </dgm:presLayoutVars>
      </dgm:prSet>
      <dgm:spPr/>
      <dgm:t>
        <a:bodyPr/>
        <a:lstStyle/>
        <a:p>
          <a:endParaRPr lang="es-EC"/>
        </a:p>
      </dgm:t>
    </dgm:pt>
    <dgm:pt modelId="{870B5771-484B-45F5-AF1C-176780F5DD6C}" type="pres">
      <dgm:prSet presAssocID="{AF5AAA74-C846-4B5E-88BB-7DFF2C52B40B}" presName="level3hierChild" presStyleCnt="0"/>
      <dgm:spPr/>
    </dgm:pt>
  </dgm:ptLst>
  <dgm:cxnLst>
    <dgm:cxn modelId="{B025DF78-FBE7-4637-A4F2-7D5610C4EF12}" srcId="{48F33625-3725-4FA1-9695-001E724237AF}" destId="{FF4EDA04-ACE4-4E7C-8A8E-77B030AFC33D}" srcOrd="0" destOrd="0" parTransId="{573D74F8-AD18-426C-BBFC-5D7337323272}" sibTransId="{D51AC63E-8EB4-4D3B-AE0F-E30E439FDE5F}"/>
    <dgm:cxn modelId="{9666D1B3-E2A8-4B17-811E-9DD4B0BB84D5}" type="presOf" srcId="{06802C9C-66BB-4E0C-B915-8F2A210D27A4}" destId="{4ADBE80F-C8A3-4BB7-88BC-4104C0C31D35}" srcOrd="0" destOrd="0" presId="urn:microsoft.com/office/officeart/2005/8/layout/hierarchy2"/>
    <dgm:cxn modelId="{DECC1E9E-8435-4D07-A966-21B313FD0CBC}" type="presOf" srcId="{44E5DC1A-5EE7-4CEE-83A8-83909928B9A9}" destId="{2058911C-99F7-4DCB-9E99-E56581AB0EB1}" srcOrd="1" destOrd="0" presId="urn:microsoft.com/office/officeart/2005/8/layout/hierarchy2"/>
    <dgm:cxn modelId="{9E52C4B0-B449-437C-8DCA-043B04B3C1E7}" srcId="{13534A16-08B6-469A-835D-DAD8969E2C8C}" destId="{5433B095-1572-43F8-90FA-B7403C4821E2}" srcOrd="1" destOrd="0" parTransId="{06802C9C-66BB-4E0C-B915-8F2A210D27A4}" sibTransId="{9DEDBA8C-2E22-4CC4-B807-4DD56FA2D280}"/>
    <dgm:cxn modelId="{550989A4-DA35-497D-95BE-9194BF4E71A4}" srcId="{13534A16-08B6-469A-835D-DAD8969E2C8C}" destId="{A2BBA56E-5B5F-483E-8590-0C531E4948A2}" srcOrd="0" destOrd="0" parTransId="{F70E8C51-0D81-4E74-88BA-744AA5E2ADA8}" sibTransId="{0BA590E2-3C60-48F6-82FF-F3545D129DB5}"/>
    <dgm:cxn modelId="{83E7C748-0437-4A23-B5CB-95FA926D855C}" type="presOf" srcId="{A78A065B-D535-467E-A507-63BFCCC2C75D}" destId="{75E38574-786A-411B-9ABA-8CEC1D98B651}" srcOrd="0" destOrd="0" presId="urn:microsoft.com/office/officeart/2005/8/layout/hierarchy2"/>
    <dgm:cxn modelId="{D4498296-8A4F-471A-8AC4-95D6FC106158}" type="presOf" srcId="{FF4EDA04-ACE4-4E7C-8A8E-77B030AFC33D}" destId="{D91856A2-CACF-4F39-BD6E-D6150C937346}" srcOrd="0" destOrd="0" presId="urn:microsoft.com/office/officeart/2005/8/layout/hierarchy2"/>
    <dgm:cxn modelId="{74130676-AF34-475B-BDB0-466213C8DA1F}" srcId="{FF4EDA04-ACE4-4E7C-8A8E-77B030AFC33D}" destId="{19EB70E5-DA74-44F6-B1C5-F92011D78A0F}" srcOrd="1" destOrd="0" parTransId="{14604C62-26D9-4E34-A6E2-6103F49CBF70}" sibTransId="{7951D6D6-FB93-4333-AE58-94383BB67614}"/>
    <dgm:cxn modelId="{02795AF2-54CA-4E0B-AA0B-6A053161455F}" type="presOf" srcId="{14604C62-26D9-4E34-A6E2-6103F49CBF70}" destId="{E39D0CE9-F9A3-43B0-A3C1-DE38B2C655F6}" srcOrd="1" destOrd="0" presId="urn:microsoft.com/office/officeart/2005/8/layout/hierarchy2"/>
    <dgm:cxn modelId="{58DA809B-061B-4C73-B492-B81B977DFCA8}" type="presOf" srcId="{13534A16-08B6-469A-835D-DAD8969E2C8C}" destId="{C5EE2EA5-1FD6-4B5D-B753-980956427653}" srcOrd="0" destOrd="0" presId="urn:microsoft.com/office/officeart/2005/8/layout/hierarchy2"/>
    <dgm:cxn modelId="{E38FA0D0-F2F8-4679-A58D-FE7D45C847A9}" type="presOf" srcId="{F70E8C51-0D81-4E74-88BA-744AA5E2ADA8}" destId="{A5DF1AC7-3EE0-4473-95D9-8302BB378894}" srcOrd="1" destOrd="0" presId="urn:microsoft.com/office/officeart/2005/8/layout/hierarchy2"/>
    <dgm:cxn modelId="{8206D228-9CA9-48BD-9737-388D8F7DCB24}" type="presOf" srcId="{DFC8431E-F32D-4283-BB75-908060514A74}" destId="{0A8D79C0-26FC-4B53-BA64-5DD463A53E37}" srcOrd="0" destOrd="0" presId="urn:microsoft.com/office/officeart/2005/8/layout/hierarchy2"/>
    <dgm:cxn modelId="{CFC59867-667E-4871-A548-A51CC466FB92}" type="presOf" srcId="{AF5AAA74-C846-4B5E-88BB-7DFF2C52B40B}" destId="{7756B006-4E51-4F6C-BA99-63FB5349348D}" srcOrd="0" destOrd="0" presId="urn:microsoft.com/office/officeart/2005/8/layout/hierarchy2"/>
    <dgm:cxn modelId="{A486BF0F-9203-4A4B-8DCA-DE855C3E71EE}" type="presOf" srcId="{DC4606A5-9599-4AF9-916F-8794945A26F7}" destId="{5719F3C1-FE03-4442-B18A-0D799F47FC42}" srcOrd="0" destOrd="0" presId="urn:microsoft.com/office/officeart/2005/8/layout/hierarchy2"/>
    <dgm:cxn modelId="{B6B81856-2062-42F5-AF95-80907E9959F7}" type="presOf" srcId="{A2BBA56E-5B5F-483E-8590-0C531E4948A2}" destId="{FDE5F548-39A4-44E3-A0FB-942A4CF7A672}" srcOrd="0" destOrd="0" presId="urn:microsoft.com/office/officeart/2005/8/layout/hierarchy2"/>
    <dgm:cxn modelId="{E928C759-8D50-4D8E-9044-56A49E3335D8}" type="presOf" srcId="{44E5DC1A-5EE7-4CEE-83A8-83909928B9A9}" destId="{BE66A9A3-4AD8-4D88-B94D-EFAC87643C1A}" srcOrd="0" destOrd="0" presId="urn:microsoft.com/office/officeart/2005/8/layout/hierarchy2"/>
    <dgm:cxn modelId="{388D0D4F-77C8-4764-BDF2-73FDA1E49152}" type="presOf" srcId="{06802C9C-66BB-4E0C-B915-8F2A210D27A4}" destId="{F461813E-B5FD-43DE-A57D-768F6C1441DE}" srcOrd="1" destOrd="0" presId="urn:microsoft.com/office/officeart/2005/8/layout/hierarchy2"/>
    <dgm:cxn modelId="{10F4D29C-AFDD-4085-94CC-4C15C6C68F99}" type="presOf" srcId="{DFC8431E-F32D-4283-BB75-908060514A74}" destId="{4F73D9B3-E994-43E0-AB52-89C2FF69A3E7}" srcOrd="1" destOrd="0" presId="urn:microsoft.com/office/officeart/2005/8/layout/hierarchy2"/>
    <dgm:cxn modelId="{3090D5E5-74CA-4C76-A100-C6DD0D441CF1}" type="presOf" srcId="{48F33625-3725-4FA1-9695-001E724237AF}" destId="{21CBB0C1-5753-4F92-A203-5BA440C00693}" srcOrd="0" destOrd="0" presId="urn:microsoft.com/office/officeart/2005/8/layout/hierarchy2"/>
    <dgm:cxn modelId="{1CA4B4E7-D67B-4DB2-B548-0FA635FFA31A}" srcId="{19EB70E5-DA74-44F6-B1C5-F92011D78A0F}" destId="{AF5AAA74-C846-4B5E-88BB-7DFF2C52B40B}" srcOrd="1" destOrd="0" parTransId="{DC4606A5-9599-4AF9-916F-8794945A26F7}" sibTransId="{1416F7F5-BEAB-40BC-8723-67713FE7B43E}"/>
    <dgm:cxn modelId="{7F87F3E0-CCE1-4AF9-8282-6ACE0EBE8FF2}" type="presOf" srcId="{DC4606A5-9599-4AF9-916F-8794945A26F7}" destId="{13A5B6DD-9A97-4A4C-AF78-90D8E22C0D59}" srcOrd="1" destOrd="0" presId="urn:microsoft.com/office/officeart/2005/8/layout/hierarchy2"/>
    <dgm:cxn modelId="{FC7BA492-ED5B-4C23-95B8-5F4873B995A0}" srcId="{19EB70E5-DA74-44F6-B1C5-F92011D78A0F}" destId="{A78A065B-D535-467E-A507-63BFCCC2C75D}" srcOrd="0" destOrd="0" parTransId="{DFC8431E-F32D-4283-BB75-908060514A74}" sibTransId="{74ADDAB8-2549-4E5F-92F4-C1F6EFCBFE77}"/>
    <dgm:cxn modelId="{CB24A4DA-B8A0-4C22-B670-17974DCFBCB4}" srcId="{FF4EDA04-ACE4-4E7C-8A8E-77B030AFC33D}" destId="{13534A16-08B6-469A-835D-DAD8969E2C8C}" srcOrd="0" destOrd="0" parTransId="{44E5DC1A-5EE7-4CEE-83A8-83909928B9A9}" sibTransId="{44DEE94C-CDE3-47ED-8BE1-1815588FA593}"/>
    <dgm:cxn modelId="{13245420-A02F-447F-B5CF-EEFE605CCA33}" type="presOf" srcId="{19EB70E5-DA74-44F6-B1C5-F92011D78A0F}" destId="{812EFC5A-DFE1-4106-8713-7267877ED917}" srcOrd="0" destOrd="0" presId="urn:microsoft.com/office/officeart/2005/8/layout/hierarchy2"/>
    <dgm:cxn modelId="{A564ABE7-9BDD-4911-B5F4-4F022891BF81}" type="presOf" srcId="{5433B095-1572-43F8-90FA-B7403C4821E2}" destId="{ED3867A3-DBDA-40ED-A60A-CEEE7EFC5A72}" srcOrd="0" destOrd="0" presId="urn:microsoft.com/office/officeart/2005/8/layout/hierarchy2"/>
    <dgm:cxn modelId="{68D342FD-A76C-4805-98C8-46863E6F2999}" type="presOf" srcId="{14604C62-26D9-4E34-A6E2-6103F49CBF70}" destId="{F3CE008E-C07F-4ED3-BB3F-78032B600790}" srcOrd="0" destOrd="0" presId="urn:microsoft.com/office/officeart/2005/8/layout/hierarchy2"/>
    <dgm:cxn modelId="{EF0944D9-8D91-4D68-A567-CE57D273112E}" type="presOf" srcId="{F70E8C51-0D81-4E74-88BA-744AA5E2ADA8}" destId="{0D9B5215-0CE8-4443-BCEC-2DE803A13023}" srcOrd="0" destOrd="0" presId="urn:microsoft.com/office/officeart/2005/8/layout/hierarchy2"/>
    <dgm:cxn modelId="{615506E7-C5EF-42A4-9D7E-6876FAF63572}" type="presParOf" srcId="{21CBB0C1-5753-4F92-A203-5BA440C00693}" destId="{F837D4E2-E9B0-48F7-8A10-0925EEB70D9F}" srcOrd="0" destOrd="0" presId="urn:microsoft.com/office/officeart/2005/8/layout/hierarchy2"/>
    <dgm:cxn modelId="{AAA916D7-BB26-405A-A754-4C027474732C}" type="presParOf" srcId="{F837D4E2-E9B0-48F7-8A10-0925EEB70D9F}" destId="{D91856A2-CACF-4F39-BD6E-D6150C937346}" srcOrd="0" destOrd="0" presId="urn:microsoft.com/office/officeart/2005/8/layout/hierarchy2"/>
    <dgm:cxn modelId="{49CDCC65-5922-4123-B50B-4BB1475D8399}" type="presParOf" srcId="{F837D4E2-E9B0-48F7-8A10-0925EEB70D9F}" destId="{236C1B67-428F-4190-80AA-CEB40164555C}" srcOrd="1" destOrd="0" presId="urn:microsoft.com/office/officeart/2005/8/layout/hierarchy2"/>
    <dgm:cxn modelId="{E14D4069-738A-4D8A-8A81-53DABB2565B4}" type="presParOf" srcId="{236C1B67-428F-4190-80AA-CEB40164555C}" destId="{BE66A9A3-4AD8-4D88-B94D-EFAC87643C1A}" srcOrd="0" destOrd="0" presId="urn:microsoft.com/office/officeart/2005/8/layout/hierarchy2"/>
    <dgm:cxn modelId="{EC532A54-56B0-492D-B38C-EEEC1D8FB816}" type="presParOf" srcId="{BE66A9A3-4AD8-4D88-B94D-EFAC87643C1A}" destId="{2058911C-99F7-4DCB-9E99-E56581AB0EB1}" srcOrd="0" destOrd="0" presId="urn:microsoft.com/office/officeart/2005/8/layout/hierarchy2"/>
    <dgm:cxn modelId="{A83BAAC6-EAC1-4856-B626-DEBBC9F0EC41}" type="presParOf" srcId="{236C1B67-428F-4190-80AA-CEB40164555C}" destId="{0C95DF01-B95C-46DA-96FC-BA8252F37379}" srcOrd="1" destOrd="0" presId="urn:microsoft.com/office/officeart/2005/8/layout/hierarchy2"/>
    <dgm:cxn modelId="{74B72956-86A5-4B76-A0F0-DF1F4BDBA3EA}" type="presParOf" srcId="{0C95DF01-B95C-46DA-96FC-BA8252F37379}" destId="{C5EE2EA5-1FD6-4B5D-B753-980956427653}" srcOrd="0" destOrd="0" presId="urn:microsoft.com/office/officeart/2005/8/layout/hierarchy2"/>
    <dgm:cxn modelId="{BC4DA148-4DBF-435C-B3CF-CFD440B83A5A}" type="presParOf" srcId="{0C95DF01-B95C-46DA-96FC-BA8252F37379}" destId="{C4371B56-B4B8-4A2C-A176-96518B96E1A8}" srcOrd="1" destOrd="0" presId="urn:microsoft.com/office/officeart/2005/8/layout/hierarchy2"/>
    <dgm:cxn modelId="{60906789-6331-457D-9DD7-B69AA9C8FBEC}" type="presParOf" srcId="{C4371B56-B4B8-4A2C-A176-96518B96E1A8}" destId="{0D9B5215-0CE8-4443-BCEC-2DE803A13023}" srcOrd="0" destOrd="0" presId="urn:microsoft.com/office/officeart/2005/8/layout/hierarchy2"/>
    <dgm:cxn modelId="{1D2C136E-0F31-40F4-89B7-3C1FD9188442}" type="presParOf" srcId="{0D9B5215-0CE8-4443-BCEC-2DE803A13023}" destId="{A5DF1AC7-3EE0-4473-95D9-8302BB378894}" srcOrd="0" destOrd="0" presId="urn:microsoft.com/office/officeart/2005/8/layout/hierarchy2"/>
    <dgm:cxn modelId="{79A1BAA0-46E3-41C7-867D-8CB76EFF9529}" type="presParOf" srcId="{C4371B56-B4B8-4A2C-A176-96518B96E1A8}" destId="{CA2AF9B0-D5DF-4B1A-920A-92DEF1BD9B7E}" srcOrd="1" destOrd="0" presId="urn:microsoft.com/office/officeart/2005/8/layout/hierarchy2"/>
    <dgm:cxn modelId="{8B5D2EDB-B90F-4E96-85AC-3F32DE46587E}" type="presParOf" srcId="{CA2AF9B0-D5DF-4B1A-920A-92DEF1BD9B7E}" destId="{FDE5F548-39A4-44E3-A0FB-942A4CF7A672}" srcOrd="0" destOrd="0" presId="urn:microsoft.com/office/officeart/2005/8/layout/hierarchy2"/>
    <dgm:cxn modelId="{18CB7751-3474-4BBA-A912-965CE3299D66}" type="presParOf" srcId="{CA2AF9B0-D5DF-4B1A-920A-92DEF1BD9B7E}" destId="{D74387EE-8E18-4E3F-AD09-885038FAD19A}" srcOrd="1" destOrd="0" presId="urn:microsoft.com/office/officeart/2005/8/layout/hierarchy2"/>
    <dgm:cxn modelId="{F62618D4-51D5-4254-BD2D-ACA082EB8089}" type="presParOf" srcId="{C4371B56-B4B8-4A2C-A176-96518B96E1A8}" destId="{4ADBE80F-C8A3-4BB7-88BC-4104C0C31D35}" srcOrd="2" destOrd="0" presId="urn:microsoft.com/office/officeart/2005/8/layout/hierarchy2"/>
    <dgm:cxn modelId="{8E3A269B-7C40-49E4-8E63-B9AB35869C74}" type="presParOf" srcId="{4ADBE80F-C8A3-4BB7-88BC-4104C0C31D35}" destId="{F461813E-B5FD-43DE-A57D-768F6C1441DE}" srcOrd="0" destOrd="0" presId="urn:microsoft.com/office/officeart/2005/8/layout/hierarchy2"/>
    <dgm:cxn modelId="{3399D11E-E126-415A-A3B2-3C1E085E2989}" type="presParOf" srcId="{C4371B56-B4B8-4A2C-A176-96518B96E1A8}" destId="{9014B48E-FF2D-415B-9B04-57A05136FD8D}" srcOrd="3" destOrd="0" presId="urn:microsoft.com/office/officeart/2005/8/layout/hierarchy2"/>
    <dgm:cxn modelId="{55856AB9-52EF-43BE-9F92-B3603878E7F7}" type="presParOf" srcId="{9014B48E-FF2D-415B-9B04-57A05136FD8D}" destId="{ED3867A3-DBDA-40ED-A60A-CEEE7EFC5A72}" srcOrd="0" destOrd="0" presId="urn:microsoft.com/office/officeart/2005/8/layout/hierarchy2"/>
    <dgm:cxn modelId="{4F4F090F-D5D4-48FA-BB0E-0BC8F0AC2E19}" type="presParOf" srcId="{9014B48E-FF2D-415B-9B04-57A05136FD8D}" destId="{0037395C-CF71-4BE2-A08A-5A7CEC5DA215}" srcOrd="1" destOrd="0" presId="urn:microsoft.com/office/officeart/2005/8/layout/hierarchy2"/>
    <dgm:cxn modelId="{1426EB68-F7B9-47BE-A6B6-F0668D8D1350}" type="presParOf" srcId="{236C1B67-428F-4190-80AA-CEB40164555C}" destId="{F3CE008E-C07F-4ED3-BB3F-78032B600790}" srcOrd="2" destOrd="0" presId="urn:microsoft.com/office/officeart/2005/8/layout/hierarchy2"/>
    <dgm:cxn modelId="{C7A9A328-950A-4ED3-9C98-07F302266F5B}" type="presParOf" srcId="{F3CE008E-C07F-4ED3-BB3F-78032B600790}" destId="{E39D0CE9-F9A3-43B0-A3C1-DE38B2C655F6}" srcOrd="0" destOrd="0" presId="urn:microsoft.com/office/officeart/2005/8/layout/hierarchy2"/>
    <dgm:cxn modelId="{EEA01D65-14C1-4D31-ADBE-F36F65A23CEC}" type="presParOf" srcId="{236C1B67-428F-4190-80AA-CEB40164555C}" destId="{BE3FD6BA-755B-4ED2-8EE3-47A556E3DDAB}" srcOrd="3" destOrd="0" presId="urn:microsoft.com/office/officeart/2005/8/layout/hierarchy2"/>
    <dgm:cxn modelId="{7CD542C8-7D66-4C72-8734-28203D1C8386}" type="presParOf" srcId="{BE3FD6BA-755B-4ED2-8EE3-47A556E3DDAB}" destId="{812EFC5A-DFE1-4106-8713-7267877ED917}" srcOrd="0" destOrd="0" presId="urn:microsoft.com/office/officeart/2005/8/layout/hierarchy2"/>
    <dgm:cxn modelId="{120A0994-CBB8-4355-B967-94E7D45749CE}" type="presParOf" srcId="{BE3FD6BA-755B-4ED2-8EE3-47A556E3DDAB}" destId="{32B9C4BA-DADC-4C0F-9C59-2E1507DCA196}" srcOrd="1" destOrd="0" presId="urn:microsoft.com/office/officeart/2005/8/layout/hierarchy2"/>
    <dgm:cxn modelId="{F0AD6ACF-65D0-432D-948A-9DAEE21631EB}" type="presParOf" srcId="{32B9C4BA-DADC-4C0F-9C59-2E1507DCA196}" destId="{0A8D79C0-26FC-4B53-BA64-5DD463A53E37}" srcOrd="0" destOrd="0" presId="urn:microsoft.com/office/officeart/2005/8/layout/hierarchy2"/>
    <dgm:cxn modelId="{2FBA1002-B734-43DF-8A42-7E467628B059}" type="presParOf" srcId="{0A8D79C0-26FC-4B53-BA64-5DD463A53E37}" destId="{4F73D9B3-E994-43E0-AB52-89C2FF69A3E7}" srcOrd="0" destOrd="0" presId="urn:microsoft.com/office/officeart/2005/8/layout/hierarchy2"/>
    <dgm:cxn modelId="{DA783E21-01B0-459C-9F20-E4D42442BBD4}" type="presParOf" srcId="{32B9C4BA-DADC-4C0F-9C59-2E1507DCA196}" destId="{AD6AAB02-C1FB-4955-9182-75FBED9AF948}" srcOrd="1" destOrd="0" presId="urn:microsoft.com/office/officeart/2005/8/layout/hierarchy2"/>
    <dgm:cxn modelId="{31304A47-61DA-4884-80DD-BAB4D7118497}" type="presParOf" srcId="{AD6AAB02-C1FB-4955-9182-75FBED9AF948}" destId="{75E38574-786A-411B-9ABA-8CEC1D98B651}" srcOrd="0" destOrd="0" presId="urn:microsoft.com/office/officeart/2005/8/layout/hierarchy2"/>
    <dgm:cxn modelId="{DC5D090C-DD53-44F7-BE9D-1063BDEFE1C2}" type="presParOf" srcId="{AD6AAB02-C1FB-4955-9182-75FBED9AF948}" destId="{D770EC97-B8EB-4929-90CC-C631FE833845}" srcOrd="1" destOrd="0" presId="urn:microsoft.com/office/officeart/2005/8/layout/hierarchy2"/>
    <dgm:cxn modelId="{9C726AE4-BB1F-43AC-93CF-59262D336BE7}" type="presParOf" srcId="{32B9C4BA-DADC-4C0F-9C59-2E1507DCA196}" destId="{5719F3C1-FE03-4442-B18A-0D799F47FC42}" srcOrd="2" destOrd="0" presId="urn:microsoft.com/office/officeart/2005/8/layout/hierarchy2"/>
    <dgm:cxn modelId="{F8A25AE1-6306-49A6-A0C4-5F1351A281F1}" type="presParOf" srcId="{5719F3C1-FE03-4442-B18A-0D799F47FC42}" destId="{13A5B6DD-9A97-4A4C-AF78-90D8E22C0D59}" srcOrd="0" destOrd="0" presId="urn:microsoft.com/office/officeart/2005/8/layout/hierarchy2"/>
    <dgm:cxn modelId="{FC270C8D-1A76-4A11-B1C9-FADD8452215D}" type="presParOf" srcId="{32B9C4BA-DADC-4C0F-9C59-2E1507DCA196}" destId="{CE1C7A32-3E06-482C-8B0E-53A8EF881322}" srcOrd="3" destOrd="0" presId="urn:microsoft.com/office/officeart/2005/8/layout/hierarchy2"/>
    <dgm:cxn modelId="{95A4677F-3D71-4F7D-B046-3636A8EFDB58}" type="presParOf" srcId="{CE1C7A32-3E06-482C-8B0E-53A8EF881322}" destId="{7756B006-4E51-4F6C-BA99-63FB5349348D}" srcOrd="0" destOrd="0" presId="urn:microsoft.com/office/officeart/2005/8/layout/hierarchy2"/>
    <dgm:cxn modelId="{AE2B340A-A5BE-49C1-8B02-1BEA0602622D}" type="presParOf" srcId="{CE1C7A32-3E06-482C-8B0E-53A8EF881322}" destId="{870B5771-484B-45F5-AF1C-176780F5DD6C}"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AA6579-6C58-41FD-A9A8-7637314D2D54}"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es-EC"/>
        </a:p>
      </dgm:t>
    </dgm:pt>
    <dgm:pt modelId="{30AEB1A5-9CE1-4B72-9B54-A8E6BC2E4FBD}">
      <dgm:prSet phldrT="[Texto]" custT="1"/>
      <dgm:spPr/>
      <dgm:t>
        <a:bodyPr/>
        <a:lstStyle/>
        <a:p>
          <a:r>
            <a:rPr lang="es-EC" sz="1400" b="1" dirty="0" smtClean="0"/>
            <a:t>MEB</a:t>
          </a:r>
          <a:endParaRPr lang="es-EC" sz="1400" b="1" dirty="0"/>
        </a:p>
      </dgm:t>
    </dgm:pt>
    <dgm:pt modelId="{4278E5D6-4334-4740-AD3D-6FBCFE2F1DF0}" type="parTrans" cxnId="{6E5A50CF-D8AF-4B45-8285-DAD79441847D}">
      <dgm:prSet/>
      <dgm:spPr/>
      <dgm:t>
        <a:bodyPr/>
        <a:lstStyle/>
        <a:p>
          <a:endParaRPr lang="es-EC"/>
        </a:p>
      </dgm:t>
    </dgm:pt>
    <dgm:pt modelId="{26677C9C-0E5D-4EF1-8D0E-682E21D45B58}" type="sibTrans" cxnId="{6E5A50CF-D8AF-4B45-8285-DAD79441847D}">
      <dgm:prSet/>
      <dgm:spPr/>
      <dgm:t>
        <a:bodyPr/>
        <a:lstStyle/>
        <a:p>
          <a:endParaRPr lang="es-EC"/>
        </a:p>
      </dgm:t>
    </dgm:pt>
    <dgm:pt modelId="{E2BFC186-89F7-4EC2-BABD-CF797595FC11}">
      <dgm:prSet phldrT="[Texto]" custT="1"/>
      <dgm:spPr/>
      <dgm:t>
        <a:bodyPr/>
        <a:lstStyle/>
        <a:p>
          <a:r>
            <a:rPr lang="es-EC" sz="1400" dirty="0" smtClean="0"/>
            <a:t>Observación de estructuras que no pueden ser apreciadas con el microscopio óptico</a:t>
          </a:r>
          <a:endParaRPr lang="es-EC" sz="1400" dirty="0"/>
        </a:p>
      </dgm:t>
    </dgm:pt>
    <dgm:pt modelId="{32A69231-905B-47DF-8F3B-086DDF6F256C}" type="parTrans" cxnId="{1DAC161A-5A1A-4C07-98D5-F27F8BF2B561}">
      <dgm:prSet/>
      <dgm:spPr/>
      <dgm:t>
        <a:bodyPr/>
        <a:lstStyle/>
        <a:p>
          <a:endParaRPr lang="es-EC"/>
        </a:p>
      </dgm:t>
    </dgm:pt>
    <dgm:pt modelId="{2AAB7E8E-8B61-47FB-858C-76E1FD25FF56}" type="sibTrans" cxnId="{1DAC161A-5A1A-4C07-98D5-F27F8BF2B561}">
      <dgm:prSet/>
      <dgm:spPr/>
      <dgm:t>
        <a:bodyPr/>
        <a:lstStyle/>
        <a:p>
          <a:endParaRPr lang="es-EC"/>
        </a:p>
      </dgm:t>
    </dgm:pt>
    <dgm:pt modelId="{33D3DDFF-9601-49A5-8ECC-5AAA957665B5}">
      <dgm:prSet phldrT="[Texto]" custT="1"/>
      <dgm:spPr/>
      <dgm:t>
        <a:bodyPr/>
        <a:lstStyle/>
        <a:p>
          <a:r>
            <a:rPr lang="es-EC" sz="1400" dirty="0" smtClean="0"/>
            <a:t>Permite reconstruir relaciones filogenéticas</a:t>
          </a:r>
          <a:endParaRPr lang="es-EC" sz="1400" dirty="0"/>
        </a:p>
      </dgm:t>
    </dgm:pt>
    <dgm:pt modelId="{AA5F9EB5-088C-4307-B594-FBEF88C4A565}" type="parTrans" cxnId="{80ABA087-F0DB-4F15-A1C7-9636770EF07C}">
      <dgm:prSet/>
      <dgm:spPr/>
      <dgm:t>
        <a:bodyPr/>
        <a:lstStyle/>
        <a:p>
          <a:endParaRPr lang="es-EC"/>
        </a:p>
      </dgm:t>
    </dgm:pt>
    <dgm:pt modelId="{23340892-DB6F-425F-8636-47E606958F29}" type="sibTrans" cxnId="{80ABA087-F0DB-4F15-A1C7-9636770EF07C}">
      <dgm:prSet/>
      <dgm:spPr/>
      <dgm:t>
        <a:bodyPr/>
        <a:lstStyle/>
        <a:p>
          <a:endParaRPr lang="es-EC"/>
        </a:p>
      </dgm:t>
    </dgm:pt>
    <dgm:pt modelId="{6F73A717-737B-4577-B2A6-990D90949922}">
      <dgm:prSet custT="1"/>
      <dgm:spPr/>
      <dgm:t>
        <a:bodyPr/>
        <a:lstStyle/>
        <a:p>
          <a:r>
            <a:rPr lang="es-EC" sz="1400" dirty="0" smtClean="0"/>
            <a:t>Permite agrupar especies taxonómicamente</a:t>
          </a:r>
          <a:endParaRPr lang="es-EC" sz="1400" dirty="0"/>
        </a:p>
      </dgm:t>
    </dgm:pt>
    <dgm:pt modelId="{089C8254-5C47-4C82-90A0-A54431D300B3}" type="parTrans" cxnId="{F8A9B6C4-1C30-480A-9FCF-54369C6734AD}">
      <dgm:prSet/>
      <dgm:spPr/>
      <dgm:t>
        <a:bodyPr/>
        <a:lstStyle/>
        <a:p>
          <a:endParaRPr lang="es-EC"/>
        </a:p>
      </dgm:t>
    </dgm:pt>
    <dgm:pt modelId="{3CFF30B9-D3C3-4A3E-A5FA-66D100BC00B4}" type="sibTrans" cxnId="{F8A9B6C4-1C30-480A-9FCF-54369C6734AD}">
      <dgm:prSet/>
      <dgm:spPr/>
      <dgm:t>
        <a:bodyPr/>
        <a:lstStyle/>
        <a:p>
          <a:endParaRPr lang="es-EC"/>
        </a:p>
      </dgm:t>
    </dgm:pt>
    <dgm:pt modelId="{B556708C-1329-412C-AF72-82E6120C46A0}" type="pres">
      <dgm:prSet presAssocID="{D0AA6579-6C58-41FD-A9A8-7637314D2D54}" presName="diagram" presStyleCnt="0">
        <dgm:presLayoutVars>
          <dgm:chPref val="1"/>
          <dgm:dir/>
          <dgm:animOne val="branch"/>
          <dgm:animLvl val="lvl"/>
          <dgm:resizeHandles/>
        </dgm:presLayoutVars>
      </dgm:prSet>
      <dgm:spPr/>
      <dgm:t>
        <a:bodyPr/>
        <a:lstStyle/>
        <a:p>
          <a:endParaRPr lang="es-EC"/>
        </a:p>
      </dgm:t>
    </dgm:pt>
    <dgm:pt modelId="{0CE6F45C-ABE2-4D3F-A1A0-F508FEE5E3BB}" type="pres">
      <dgm:prSet presAssocID="{30AEB1A5-9CE1-4B72-9B54-A8E6BC2E4FBD}" presName="root" presStyleCnt="0"/>
      <dgm:spPr/>
    </dgm:pt>
    <dgm:pt modelId="{EA1A1924-075A-445D-B694-40D16A957833}" type="pres">
      <dgm:prSet presAssocID="{30AEB1A5-9CE1-4B72-9B54-A8E6BC2E4FBD}" presName="rootComposite" presStyleCnt="0"/>
      <dgm:spPr/>
    </dgm:pt>
    <dgm:pt modelId="{F73E4D89-7F53-4561-A94B-C10EB7D6DEA1}" type="pres">
      <dgm:prSet presAssocID="{30AEB1A5-9CE1-4B72-9B54-A8E6BC2E4FBD}" presName="rootText" presStyleLbl="node1" presStyleIdx="0" presStyleCnt="1"/>
      <dgm:spPr/>
      <dgm:t>
        <a:bodyPr/>
        <a:lstStyle/>
        <a:p>
          <a:endParaRPr lang="es-EC"/>
        </a:p>
      </dgm:t>
    </dgm:pt>
    <dgm:pt modelId="{27603877-38E6-4189-890E-2CD2992CE8FF}" type="pres">
      <dgm:prSet presAssocID="{30AEB1A5-9CE1-4B72-9B54-A8E6BC2E4FBD}" presName="rootConnector" presStyleLbl="node1" presStyleIdx="0" presStyleCnt="1"/>
      <dgm:spPr/>
      <dgm:t>
        <a:bodyPr/>
        <a:lstStyle/>
        <a:p>
          <a:endParaRPr lang="es-EC"/>
        </a:p>
      </dgm:t>
    </dgm:pt>
    <dgm:pt modelId="{3F06E23C-FDB8-434C-865F-9CC5A505FBE9}" type="pres">
      <dgm:prSet presAssocID="{30AEB1A5-9CE1-4B72-9B54-A8E6BC2E4FBD}" presName="childShape" presStyleCnt="0"/>
      <dgm:spPr/>
    </dgm:pt>
    <dgm:pt modelId="{503CF554-685B-48F7-BE13-BA67B92BADC9}" type="pres">
      <dgm:prSet presAssocID="{32A69231-905B-47DF-8F3B-086DDF6F256C}" presName="Name13" presStyleLbl="parChTrans1D2" presStyleIdx="0" presStyleCnt="3"/>
      <dgm:spPr/>
      <dgm:t>
        <a:bodyPr/>
        <a:lstStyle/>
        <a:p>
          <a:endParaRPr lang="es-EC"/>
        </a:p>
      </dgm:t>
    </dgm:pt>
    <dgm:pt modelId="{41CBA3F2-92BE-445B-9E75-A9BA0A5FFCD0}" type="pres">
      <dgm:prSet presAssocID="{E2BFC186-89F7-4EC2-BABD-CF797595FC11}" presName="childText" presStyleLbl="bgAcc1" presStyleIdx="0" presStyleCnt="3">
        <dgm:presLayoutVars>
          <dgm:bulletEnabled val="1"/>
        </dgm:presLayoutVars>
      </dgm:prSet>
      <dgm:spPr/>
      <dgm:t>
        <a:bodyPr/>
        <a:lstStyle/>
        <a:p>
          <a:endParaRPr lang="es-EC"/>
        </a:p>
      </dgm:t>
    </dgm:pt>
    <dgm:pt modelId="{E0EB41DA-FF68-4D67-9741-3B41F312C75C}" type="pres">
      <dgm:prSet presAssocID="{089C8254-5C47-4C82-90A0-A54431D300B3}" presName="Name13" presStyleLbl="parChTrans1D2" presStyleIdx="1" presStyleCnt="3"/>
      <dgm:spPr/>
      <dgm:t>
        <a:bodyPr/>
        <a:lstStyle/>
        <a:p>
          <a:endParaRPr lang="es-EC"/>
        </a:p>
      </dgm:t>
    </dgm:pt>
    <dgm:pt modelId="{DDE81C21-627D-4366-8977-EAE207E59819}" type="pres">
      <dgm:prSet presAssocID="{6F73A717-737B-4577-B2A6-990D90949922}" presName="childText" presStyleLbl="bgAcc1" presStyleIdx="1" presStyleCnt="3">
        <dgm:presLayoutVars>
          <dgm:bulletEnabled val="1"/>
        </dgm:presLayoutVars>
      </dgm:prSet>
      <dgm:spPr/>
      <dgm:t>
        <a:bodyPr/>
        <a:lstStyle/>
        <a:p>
          <a:endParaRPr lang="es-EC"/>
        </a:p>
      </dgm:t>
    </dgm:pt>
    <dgm:pt modelId="{F8792AB1-6F43-434A-A34B-694A5F328C8D}" type="pres">
      <dgm:prSet presAssocID="{AA5F9EB5-088C-4307-B594-FBEF88C4A565}" presName="Name13" presStyleLbl="parChTrans1D2" presStyleIdx="2" presStyleCnt="3"/>
      <dgm:spPr/>
      <dgm:t>
        <a:bodyPr/>
        <a:lstStyle/>
        <a:p>
          <a:endParaRPr lang="es-EC"/>
        </a:p>
      </dgm:t>
    </dgm:pt>
    <dgm:pt modelId="{7CB4B9F4-4B48-4F92-8449-D463946AF4B8}" type="pres">
      <dgm:prSet presAssocID="{33D3DDFF-9601-49A5-8ECC-5AAA957665B5}" presName="childText" presStyleLbl="bgAcc1" presStyleIdx="2" presStyleCnt="3">
        <dgm:presLayoutVars>
          <dgm:bulletEnabled val="1"/>
        </dgm:presLayoutVars>
      </dgm:prSet>
      <dgm:spPr/>
      <dgm:t>
        <a:bodyPr/>
        <a:lstStyle/>
        <a:p>
          <a:endParaRPr lang="es-EC"/>
        </a:p>
      </dgm:t>
    </dgm:pt>
  </dgm:ptLst>
  <dgm:cxnLst>
    <dgm:cxn modelId="{6E5A50CF-D8AF-4B45-8285-DAD79441847D}" srcId="{D0AA6579-6C58-41FD-A9A8-7637314D2D54}" destId="{30AEB1A5-9CE1-4B72-9B54-A8E6BC2E4FBD}" srcOrd="0" destOrd="0" parTransId="{4278E5D6-4334-4740-AD3D-6FBCFE2F1DF0}" sibTransId="{26677C9C-0E5D-4EF1-8D0E-682E21D45B58}"/>
    <dgm:cxn modelId="{1DAC161A-5A1A-4C07-98D5-F27F8BF2B561}" srcId="{30AEB1A5-9CE1-4B72-9B54-A8E6BC2E4FBD}" destId="{E2BFC186-89F7-4EC2-BABD-CF797595FC11}" srcOrd="0" destOrd="0" parTransId="{32A69231-905B-47DF-8F3B-086DDF6F256C}" sibTransId="{2AAB7E8E-8B61-47FB-858C-76E1FD25FF56}"/>
    <dgm:cxn modelId="{E4EDF8E3-777E-40AF-A9DF-7797A136AB8E}" type="presOf" srcId="{E2BFC186-89F7-4EC2-BABD-CF797595FC11}" destId="{41CBA3F2-92BE-445B-9E75-A9BA0A5FFCD0}" srcOrd="0" destOrd="0" presId="urn:microsoft.com/office/officeart/2005/8/layout/hierarchy3"/>
    <dgm:cxn modelId="{FFC6826A-1945-41CF-A385-57A0AB232951}" type="presOf" srcId="{30AEB1A5-9CE1-4B72-9B54-A8E6BC2E4FBD}" destId="{F73E4D89-7F53-4561-A94B-C10EB7D6DEA1}" srcOrd="0" destOrd="0" presId="urn:microsoft.com/office/officeart/2005/8/layout/hierarchy3"/>
    <dgm:cxn modelId="{05650489-4176-4AA0-8FB8-2F71C1961C82}" type="presOf" srcId="{089C8254-5C47-4C82-90A0-A54431D300B3}" destId="{E0EB41DA-FF68-4D67-9741-3B41F312C75C}" srcOrd="0" destOrd="0" presId="urn:microsoft.com/office/officeart/2005/8/layout/hierarchy3"/>
    <dgm:cxn modelId="{6F2178F2-5832-4EB6-823B-63C370CAF941}" type="presOf" srcId="{AA5F9EB5-088C-4307-B594-FBEF88C4A565}" destId="{F8792AB1-6F43-434A-A34B-694A5F328C8D}" srcOrd="0" destOrd="0" presId="urn:microsoft.com/office/officeart/2005/8/layout/hierarchy3"/>
    <dgm:cxn modelId="{D81109C4-5B20-4F06-A22E-0BB02BD0D02A}" type="presOf" srcId="{30AEB1A5-9CE1-4B72-9B54-A8E6BC2E4FBD}" destId="{27603877-38E6-4189-890E-2CD2992CE8FF}" srcOrd="1" destOrd="0" presId="urn:microsoft.com/office/officeart/2005/8/layout/hierarchy3"/>
    <dgm:cxn modelId="{E72E56E4-F06B-45CB-8F5A-8E682A6459A7}" type="presOf" srcId="{33D3DDFF-9601-49A5-8ECC-5AAA957665B5}" destId="{7CB4B9F4-4B48-4F92-8449-D463946AF4B8}" srcOrd="0" destOrd="0" presId="urn:microsoft.com/office/officeart/2005/8/layout/hierarchy3"/>
    <dgm:cxn modelId="{F8A9B6C4-1C30-480A-9FCF-54369C6734AD}" srcId="{30AEB1A5-9CE1-4B72-9B54-A8E6BC2E4FBD}" destId="{6F73A717-737B-4577-B2A6-990D90949922}" srcOrd="1" destOrd="0" parTransId="{089C8254-5C47-4C82-90A0-A54431D300B3}" sibTransId="{3CFF30B9-D3C3-4A3E-A5FA-66D100BC00B4}"/>
    <dgm:cxn modelId="{CC2A1449-1F53-451F-988D-9B3CD15263A0}" type="presOf" srcId="{6F73A717-737B-4577-B2A6-990D90949922}" destId="{DDE81C21-627D-4366-8977-EAE207E59819}" srcOrd="0" destOrd="0" presId="urn:microsoft.com/office/officeart/2005/8/layout/hierarchy3"/>
    <dgm:cxn modelId="{80ABA087-F0DB-4F15-A1C7-9636770EF07C}" srcId="{30AEB1A5-9CE1-4B72-9B54-A8E6BC2E4FBD}" destId="{33D3DDFF-9601-49A5-8ECC-5AAA957665B5}" srcOrd="2" destOrd="0" parTransId="{AA5F9EB5-088C-4307-B594-FBEF88C4A565}" sibTransId="{23340892-DB6F-425F-8636-47E606958F29}"/>
    <dgm:cxn modelId="{2713008F-45E9-44A8-9957-37BCB3485AF3}" type="presOf" srcId="{D0AA6579-6C58-41FD-A9A8-7637314D2D54}" destId="{B556708C-1329-412C-AF72-82E6120C46A0}" srcOrd="0" destOrd="0" presId="urn:microsoft.com/office/officeart/2005/8/layout/hierarchy3"/>
    <dgm:cxn modelId="{B7000F1C-5588-4CBE-9BA1-475133D5D49C}" type="presOf" srcId="{32A69231-905B-47DF-8F3B-086DDF6F256C}" destId="{503CF554-685B-48F7-BE13-BA67B92BADC9}" srcOrd="0" destOrd="0" presId="urn:microsoft.com/office/officeart/2005/8/layout/hierarchy3"/>
    <dgm:cxn modelId="{BE0A1E89-783B-48AC-9530-9A913BF89DF8}" type="presParOf" srcId="{B556708C-1329-412C-AF72-82E6120C46A0}" destId="{0CE6F45C-ABE2-4D3F-A1A0-F508FEE5E3BB}" srcOrd="0" destOrd="0" presId="urn:microsoft.com/office/officeart/2005/8/layout/hierarchy3"/>
    <dgm:cxn modelId="{735FA76B-5B6C-4F17-B432-83A221368A18}" type="presParOf" srcId="{0CE6F45C-ABE2-4D3F-A1A0-F508FEE5E3BB}" destId="{EA1A1924-075A-445D-B694-40D16A957833}" srcOrd="0" destOrd="0" presId="urn:microsoft.com/office/officeart/2005/8/layout/hierarchy3"/>
    <dgm:cxn modelId="{075C5DDB-B880-48FD-A2AE-A40C9CAA722D}" type="presParOf" srcId="{EA1A1924-075A-445D-B694-40D16A957833}" destId="{F73E4D89-7F53-4561-A94B-C10EB7D6DEA1}" srcOrd="0" destOrd="0" presId="urn:microsoft.com/office/officeart/2005/8/layout/hierarchy3"/>
    <dgm:cxn modelId="{22B5886D-6B56-4836-A998-9FE1EDAC3F11}" type="presParOf" srcId="{EA1A1924-075A-445D-B694-40D16A957833}" destId="{27603877-38E6-4189-890E-2CD2992CE8FF}" srcOrd="1" destOrd="0" presId="urn:microsoft.com/office/officeart/2005/8/layout/hierarchy3"/>
    <dgm:cxn modelId="{F6AC2F8C-BD83-4740-9DB1-8B1FCE88F9F4}" type="presParOf" srcId="{0CE6F45C-ABE2-4D3F-A1A0-F508FEE5E3BB}" destId="{3F06E23C-FDB8-434C-865F-9CC5A505FBE9}" srcOrd="1" destOrd="0" presId="urn:microsoft.com/office/officeart/2005/8/layout/hierarchy3"/>
    <dgm:cxn modelId="{B5C98DA3-42FA-452B-9D22-53A6B38CDA32}" type="presParOf" srcId="{3F06E23C-FDB8-434C-865F-9CC5A505FBE9}" destId="{503CF554-685B-48F7-BE13-BA67B92BADC9}" srcOrd="0" destOrd="0" presId="urn:microsoft.com/office/officeart/2005/8/layout/hierarchy3"/>
    <dgm:cxn modelId="{B63E8CDE-3476-48DE-BC31-35DFF68EFD89}" type="presParOf" srcId="{3F06E23C-FDB8-434C-865F-9CC5A505FBE9}" destId="{41CBA3F2-92BE-445B-9E75-A9BA0A5FFCD0}" srcOrd="1" destOrd="0" presId="urn:microsoft.com/office/officeart/2005/8/layout/hierarchy3"/>
    <dgm:cxn modelId="{1014DC85-8786-4AB5-A9D8-9D1C200B0C56}" type="presParOf" srcId="{3F06E23C-FDB8-434C-865F-9CC5A505FBE9}" destId="{E0EB41DA-FF68-4D67-9741-3B41F312C75C}" srcOrd="2" destOrd="0" presId="urn:microsoft.com/office/officeart/2005/8/layout/hierarchy3"/>
    <dgm:cxn modelId="{81F6105B-058C-4752-A0BC-01685EDC6917}" type="presParOf" srcId="{3F06E23C-FDB8-434C-865F-9CC5A505FBE9}" destId="{DDE81C21-627D-4366-8977-EAE207E59819}" srcOrd="3" destOrd="0" presId="urn:microsoft.com/office/officeart/2005/8/layout/hierarchy3"/>
    <dgm:cxn modelId="{7B08ADD1-906C-4AF3-800C-A8B693AADEA2}" type="presParOf" srcId="{3F06E23C-FDB8-434C-865F-9CC5A505FBE9}" destId="{F8792AB1-6F43-434A-A34B-694A5F328C8D}" srcOrd="4" destOrd="0" presId="urn:microsoft.com/office/officeart/2005/8/layout/hierarchy3"/>
    <dgm:cxn modelId="{2A2ADD8E-9F58-4AED-8A95-569701E574C8}" type="presParOf" srcId="{3F06E23C-FDB8-434C-865F-9CC5A505FBE9}" destId="{7CB4B9F4-4B48-4F92-8449-D463946AF4B8}" srcOrd="5"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1E8B99-2F97-45B5-A062-235B8289FA44}"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s-EC"/>
        </a:p>
      </dgm:t>
    </dgm:pt>
    <dgm:pt modelId="{D9AD3D92-7C29-4B85-8E66-DFFD02EB9790}">
      <dgm:prSet phldrT="[Texto]" custT="1"/>
      <dgm:spPr/>
      <dgm:t>
        <a:bodyPr/>
        <a:lstStyle/>
        <a:p>
          <a:r>
            <a:rPr lang="es-EC" sz="1400" b="1" dirty="0" smtClean="0"/>
            <a:t>Herramientas moleculares</a:t>
          </a:r>
          <a:endParaRPr lang="es-EC" sz="1400" b="1" dirty="0"/>
        </a:p>
      </dgm:t>
    </dgm:pt>
    <dgm:pt modelId="{6AD5723F-6792-4D16-BB96-4374217F4D3E}" type="parTrans" cxnId="{28AA133C-E7B9-461A-9644-E8DCF942B0A7}">
      <dgm:prSet/>
      <dgm:spPr/>
      <dgm:t>
        <a:bodyPr/>
        <a:lstStyle/>
        <a:p>
          <a:endParaRPr lang="es-EC"/>
        </a:p>
      </dgm:t>
    </dgm:pt>
    <dgm:pt modelId="{C0DD3CE5-7FE8-42FF-AA60-F1BBA28737EE}" type="sibTrans" cxnId="{28AA133C-E7B9-461A-9644-E8DCF942B0A7}">
      <dgm:prSet/>
      <dgm:spPr/>
      <dgm:t>
        <a:bodyPr/>
        <a:lstStyle/>
        <a:p>
          <a:endParaRPr lang="es-EC"/>
        </a:p>
      </dgm:t>
    </dgm:pt>
    <dgm:pt modelId="{FE7C68FD-6D62-4925-BC15-F8A70BFF6A18}">
      <dgm:prSet phldrT="[Texto]" custT="1"/>
      <dgm:spPr/>
      <dgm:t>
        <a:bodyPr/>
        <a:lstStyle/>
        <a:p>
          <a:r>
            <a:rPr lang="es-EC" sz="1400" dirty="0" smtClean="0"/>
            <a:t>PCR</a:t>
          </a:r>
          <a:endParaRPr lang="es-EC" sz="1400" dirty="0"/>
        </a:p>
      </dgm:t>
    </dgm:pt>
    <dgm:pt modelId="{1BF686B6-D58D-4A27-A03E-B8B6C1FF0585}" type="parTrans" cxnId="{7F5B4830-AF37-4D2A-B255-C3915B91E798}">
      <dgm:prSet/>
      <dgm:spPr/>
      <dgm:t>
        <a:bodyPr/>
        <a:lstStyle/>
        <a:p>
          <a:endParaRPr lang="es-EC"/>
        </a:p>
      </dgm:t>
    </dgm:pt>
    <dgm:pt modelId="{3F3BFAC5-E3EA-46E7-B827-543F1A7208F7}" type="sibTrans" cxnId="{7F5B4830-AF37-4D2A-B255-C3915B91E798}">
      <dgm:prSet/>
      <dgm:spPr/>
      <dgm:t>
        <a:bodyPr/>
        <a:lstStyle/>
        <a:p>
          <a:endParaRPr lang="es-EC"/>
        </a:p>
      </dgm:t>
    </dgm:pt>
    <dgm:pt modelId="{6564857A-6D17-4D72-8DCE-939285FD74B9}">
      <dgm:prSet phldrT="[Texto]" custT="1"/>
      <dgm:spPr/>
      <dgm:t>
        <a:bodyPr/>
        <a:lstStyle/>
        <a:p>
          <a:r>
            <a:rPr lang="es-EC" sz="1400" dirty="0" smtClean="0"/>
            <a:t>Secuenciación</a:t>
          </a:r>
          <a:r>
            <a:rPr lang="es-EC" sz="2000" dirty="0" smtClean="0"/>
            <a:t> </a:t>
          </a:r>
          <a:endParaRPr lang="es-EC" sz="2000" dirty="0"/>
        </a:p>
      </dgm:t>
    </dgm:pt>
    <dgm:pt modelId="{5162D757-F94F-448F-9771-2114FD703145}" type="parTrans" cxnId="{57D9C2EF-F932-4A83-8017-DAEF708645AE}">
      <dgm:prSet/>
      <dgm:spPr/>
      <dgm:t>
        <a:bodyPr/>
        <a:lstStyle/>
        <a:p>
          <a:endParaRPr lang="es-EC"/>
        </a:p>
      </dgm:t>
    </dgm:pt>
    <dgm:pt modelId="{2202D1B2-CD1F-4B83-8C26-837EBE14FF4E}" type="sibTrans" cxnId="{57D9C2EF-F932-4A83-8017-DAEF708645AE}">
      <dgm:prSet/>
      <dgm:spPr/>
      <dgm:t>
        <a:bodyPr/>
        <a:lstStyle/>
        <a:p>
          <a:endParaRPr lang="es-EC"/>
        </a:p>
      </dgm:t>
    </dgm:pt>
    <dgm:pt modelId="{52D82F48-F370-49DE-844C-2EC9B567D8CA}" type="pres">
      <dgm:prSet presAssocID="{911E8B99-2F97-45B5-A062-235B8289FA44}" presName="hierChild1" presStyleCnt="0">
        <dgm:presLayoutVars>
          <dgm:chPref val="1"/>
          <dgm:dir/>
          <dgm:animOne val="branch"/>
          <dgm:animLvl val="lvl"/>
          <dgm:resizeHandles/>
        </dgm:presLayoutVars>
      </dgm:prSet>
      <dgm:spPr/>
      <dgm:t>
        <a:bodyPr/>
        <a:lstStyle/>
        <a:p>
          <a:endParaRPr lang="es-EC"/>
        </a:p>
      </dgm:t>
    </dgm:pt>
    <dgm:pt modelId="{79B0ACBA-56FE-4DC4-A666-8B1169FE2861}" type="pres">
      <dgm:prSet presAssocID="{D9AD3D92-7C29-4B85-8E66-DFFD02EB9790}" presName="hierRoot1" presStyleCnt="0"/>
      <dgm:spPr/>
    </dgm:pt>
    <dgm:pt modelId="{867AD474-B27C-450E-88B4-9F1A29E273EC}" type="pres">
      <dgm:prSet presAssocID="{D9AD3D92-7C29-4B85-8E66-DFFD02EB9790}" presName="composite" presStyleCnt="0"/>
      <dgm:spPr/>
    </dgm:pt>
    <dgm:pt modelId="{B7C26161-9967-4571-9BB1-BC866D8A3454}" type="pres">
      <dgm:prSet presAssocID="{D9AD3D92-7C29-4B85-8E66-DFFD02EB9790}" presName="background" presStyleLbl="node0" presStyleIdx="0" presStyleCnt="1"/>
      <dgm:spPr/>
    </dgm:pt>
    <dgm:pt modelId="{19B2DBEE-FFF7-4973-9B55-E89E56BA0EB8}" type="pres">
      <dgm:prSet presAssocID="{D9AD3D92-7C29-4B85-8E66-DFFD02EB9790}" presName="text" presStyleLbl="fgAcc0" presStyleIdx="0" presStyleCnt="1">
        <dgm:presLayoutVars>
          <dgm:chPref val="3"/>
        </dgm:presLayoutVars>
      </dgm:prSet>
      <dgm:spPr/>
      <dgm:t>
        <a:bodyPr/>
        <a:lstStyle/>
        <a:p>
          <a:endParaRPr lang="es-EC"/>
        </a:p>
      </dgm:t>
    </dgm:pt>
    <dgm:pt modelId="{2FB08573-F0AC-4CBF-BE40-C3451917A26F}" type="pres">
      <dgm:prSet presAssocID="{D9AD3D92-7C29-4B85-8E66-DFFD02EB9790}" presName="hierChild2" presStyleCnt="0"/>
      <dgm:spPr/>
    </dgm:pt>
    <dgm:pt modelId="{17264ECA-28E5-4E17-8E32-67F3B37C17D4}" type="pres">
      <dgm:prSet presAssocID="{1BF686B6-D58D-4A27-A03E-B8B6C1FF0585}" presName="Name10" presStyleLbl="parChTrans1D2" presStyleIdx="0" presStyleCnt="2"/>
      <dgm:spPr/>
      <dgm:t>
        <a:bodyPr/>
        <a:lstStyle/>
        <a:p>
          <a:endParaRPr lang="es-EC"/>
        </a:p>
      </dgm:t>
    </dgm:pt>
    <dgm:pt modelId="{767EE141-24D9-4952-917D-C0E904E1E538}" type="pres">
      <dgm:prSet presAssocID="{FE7C68FD-6D62-4925-BC15-F8A70BFF6A18}" presName="hierRoot2" presStyleCnt="0"/>
      <dgm:spPr/>
    </dgm:pt>
    <dgm:pt modelId="{E371267C-90B6-488D-BE26-7CBAD47A8EF6}" type="pres">
      <dgm:prSet presAssocID="{FE7C68FD-6D62-4925-BC15-F8A70BFF6A18}" presName="composite2" presStyleCnt="0"/>
      <dgm:spPr/>
    </dgm:pt>
    <dgm:pt modelId="{6B3EF13D-3E27-4A84-9A61-65FF2B746CC8}" type="pres">
      <dgm:prSet presAssocID="{FE7C68FD-6D62-4925-BC15-F8A70BFF6A18}" presName="background2" presStyleLbl="node2" presStyleIdx="0" presStyleCnt="2"/>
      <dgm:spPr/>
    </dgm:pt>
    <dgm:pt modelId="{9C6FAF23-93EF-4061-8D42-DB8F0708E8FC}" type="pres">
      <dgm:prSet presAssocID="{FE7C68FD-6D62-4925-BC15-F8A70BFF6A18}" presName="text2" presStyleLbl="fgAcc2" presStyleIdx="0" presStyleCnt="2">
        <dgm:presLayoutVars>
          <dgm:chPref val="3"/>
        </dgm:presLayoutVars>
      </dgm:prSet>
      <dgm:spPr/>
      <dgm:t>
        <a:bodyPr/>
        <a:lstStyle/>
        <a:p>
          <a:endParaRPr lang="es-EC"/>
        </a:p>
      </dgm:t>
    </dgm:pt>
    <dgm:pt modelId="{A79BBA71-4912-4423-AC5E-0E01622BD270}" type="pres">
      <dgm:prSet presAssocID="{FE7C68FD-6D62-4925-BC15-F8A70BFF6A18}" presName="hierChild3" presStyleCnt="0"/>
      <dgm:spPr/>
    </dgm:pt>
    <dgm:pt modelId="{9C38601E-ADAA-4706-BF0A-29BA845F7C38}" type="pres">
      <dgm:prSet presAssocID="{5162D757-F94F-448F-9771-2114FD703145}" presName="Name10" presStyleLbl="parChTrans1D2" presStyleIdx="1" presStyleCnt="2"/>
      <dgm:spPr/>
      <dgm:t>
        <a:bodyPr/>
        <a:lstStyle/>
        <a:p>
          <a:endParaRPr lang="es-EC"/>
        </a:p>
      </dgm:t>
    </dgm:pt>
    <dgm:pt modelId="{388800FB-CA99-43BB-BE1E-6ED5B030AC36}" type="pres">
      <dgm:prSet presAssocID="{6564857A-6D17-4D72-8DCE-939285FD74B9}" presName="hierRoot2" presStyleCnt="0"/>
      <dgm:spPr/>
    </dgm:pt>
    <dgm:pt modelId="{762B617C-802B-4B72-BEE7-3AE06D58278B}" type="pres">
      <dgm:prSet presAssocID="{6564857A-6D17-4D72-8DCE-939285FD74B9}" presName="composite2" presStyleCnt="0"/>
      <dgm:spPr/>
    </dgm:pt>
    <dgm:pt modelId="{C0F69DC6-C447-4B81-9759-7F7D55F73C4B}" type="pres">
      <dgm:prSet presAssocID="{6564857A-6D17-4D72-8DCE-939285FD74B9}" presName="background2" presStyleLbl="node2" presStyleIdx="1" presStyleCnt="2"/>
      <dgm:spPr/>
    </dgm:pt>
    <dgm:pt modelId="{C500E14F-8168-4823-958E-62984ED92334}" type="pres">
      <dgm:prSet presAssocID="{6564857A-6D17-4D72-8DCE-939285FD74B9}" presName="text2" presStyleLbl="fgAcc2" presStyleIdx="1" presStyleCnt="2">
        <dgm:presLayoutVars>
          <dgm:chPref val="3"/>
        </dgm:presLayoutVars>
      </dgm:prSet>
      <dgm:spPr/>
      <dgm:t>
        <a:bodyPr/>
        <a:lstStyle/>
        <a:p>
          <a:endParaRPr lang="es-EC"/>
        </a:p>
      </dgm:t>
    </dgm:pt>
    <dgm:pt modelId="{496EDD75-B1C4-48D8-83BD-D030B76B2F9B}" type="pres">
      <dgm:prSet presAssocID="{6564857A-6D17-4D72-8DCE-939285FD74B9}" presName="hierChild3" presStyleCnt="0"/>
      <dgm:spPr/>
    </dgm:pt>
  </dgm:ptLst>
  <dgm:cxnLst>
    <dgm:cxn modelId="{EEB2D59C-B960-4A4B-87F0-C7FCDF20D059}" type="presOf" srcId="{FE7C68FD-6D62-4925-BC15-F8A70BFF6A18}" destId="{9C6FAF23-93EF-4061-8D42-DB8F0708E8FC}" srcOrd="0" destOrd="0" presId="urn:microsoft.com/office/officeart/2005/8/layout/hierarchy1"/>
    <dgm:cxn modelId="{ECEE0DC8-7FE0-4AA5-A884-881BA6C37746}" type="presOf" srcId="{1BF686B6-D58D-4A27-A03E-B8B6C1FF0585}" destId="{17264ECA-28E5-4E17-8E32-67F3B37C17D4}" srcOrd="0" destOrd="0" presId="urn:microsoft.com/office/officeart/2005/8/layout/hierarchy1"/>
    <dgm:cxn modelId="{A259F69F-C03D-4049-8490-168EB4400249}" type="presOf" srcId="{5162D757-F94F-448F-9771-2114FD703145}" destId="{9C38601E-ADAA-4706-BF0A-29BA845F7C38}" srcOrd="0" destOrd="0" presId="urn:microsoft.com/office/officeart/2005/8/layout/hierarchy1"/>
    <dgm:cxn modelId="{57D9C2EF-F932-4A83-8017-DAEF708645AE}" srcId="{D9AD3D92-7C29-4B85-8E66-DFFD02EB9790}" destId="{6564857A-6D17-4D72-8DCE-939285FD74B9}" srcOrd="1" destOrd="0" parTransId="{5162D757-F94F-448F-9771-2114FD703145}" sibTransId="{2202D1B2-CD1F-4B83-8C26-837EBE14FF4E}"/>
    <dgm:cxn modelId="{AAD92B57-EFE5-4CD0-8CB7-AF4B986B79FC}" type="presOf" srcId="{6564857A-6D17-4D72-8DCE-939285FD74B9}" destId="{C500E14F-8168-4823-958E-62984ED92334}" srcOrd="0" destOrd="0" presId="urn:microsoft.com/office/officeart/2005/8/layout/hierarchy1"/>
    <dgm:cxn modelId="{7F5B4830-AF37-4D2A-B255-C3915B91E798}" srcId="{D9AD3D92-7C29-4B85-8E66-DFFD02EB9790}" destId="{FE7C68FD-6D62-4925-BC15-F8A70BFF6A18}" srcOrd="0" destOrd="0" parTransId="{1BF686B6-D58D-4A27-A03E-B8B6C1FF0585}" sibTransId="{3F3BFAC5-E3EA-46E7-B827-543F1A7208F7}"/>
    <dgm:cxn modelId="{20633656-BF3F-4FEB-8459-64C7837529F2}" type="presOf" srcId="{D9AD3D92-7C29-4B85-8E66-DFFD02EB9790}" destId="{19B2DBEE-FFF7-4973-9B55-E89E56BA0EB8}" srcOrd="0" destOrd="0" presId="urn:microsoft.com/office/officeart/2005/8/layout/hierarchy1"/>
    <dgm:cxn modelId="{28AA133C-E7B9-461A-9644-E8DCF942B0A7}" srcId="{911E8B99-2F97-45B5-A062-235B8289FA44}" destId="{D9AD3D92-7C29-4B85-8E66-DFFD02EB9790}" srcOrd="0" destOrd="0" parTransId="{6AD5723F-6792-4D16-BB96-4374217F4D3E}" sibTransId="{C0DD3CE5-7FE8-42FF-AA60-F1BBA28737EE}"/>
    <dgm:cxn modelId="{B6CC9520-4C84-4EC8-93FF-AF8E1887B408}" type="presOf" srcId="{911E8B99-2F97-45B5-A062-235B8289FA44}" destId="{52D82F48-F370-49DE-844C-2EC9B567D8CA}" srcOrd="0" destOrd="0" presId="urn:microsoft.com/office/officeart/2005/8/layout/hierarchy1"/>
    <dgm:cxn modelId="{FC8F68B1-511E-471A-9269-A99D4232E3F5}" type="presParOf" srcId="{52D82F48-F370-49DE-844C-2EC9B567D8CA}" destId="{79B0ACBA-56FE-4DC4-A666-8B1169FE2861}" srcOrd="0" destOrd="0" presId="urn:microsoft.com/office/officeart/2005/8/layout/hierarchy1"/>
    <dgm:cxn modelId="{F5491425-EF28-4D92-8CD2-026D540C922C}" type="presParOf" srcId="{79B0ACBA-56FE-4DC4-A666-8B1169FE2861}" destId="{867AD474-B27C-450E-88B4-9F1A29E273EC}" srcOrd="0" destOrd="0" presId="urn:microsoft.com/office/officeart/2005/8/layout/hierarchy1"/>
    <dgm:cxn modelId="{0A7914FC-04D6-47CA-BE74-C20373BBA813}" type="presParOf" srcId="{867AD474-B27C-450E-88B4-9F1A29E273EC}" destId="{B7C26161-9967-4571-9BB1-BC866D8A3454}" srcOrd="0" destOrd="0" presId="urn:microsoft.com/office/officeart/2005/8/layout/hierarchy1"/>
    <dgm:cxn modelId="{45312120-CBB8-4D4B-B707-DF2472871179}" type="presParOf" srcId="{867AD474-B27C-450E-88B4-9F1A29E273EC}" destId="{19B2DBEE-FFF7-4973-9B55-E89E56BA0EB8}" srcOrd="1" destOrd="0" presId="urn:microsoft.com/office/officeart/2005/8/layout/hierarchy1"/>
    <dgm:cxn modelId="{BC779A70-0439-43C0-8619-6BE39438851E}" type="presParOf" srcId="{79B0ACBA-56FE-4DC4-A666-8B1169FE2861}" destId="{2FB08573-F0AC-4CBF-BE40-C3451917A26F}" srcOrd="1" destOrd="0" presId="urn:microsoft.com/office/officeart/2005/8/layout/hierarchy1"/>
    <dgm:cxn modelId="{A0FC3004-633A-414C-BD0D-3CDF195561C2}" type="presParOf" srcId="{2FB08573-F0AC-4CBF-BE40-C3451917A26F}" destId="{17264ECA-28E5-4E17-8E32-67F3B37C17D4}" srcOrd="0" destOrd="0" presId="urn:microsoft.com/office/officeart/2005/8/layout/hierarchy1"/>
    <dgm:cxn modelId="{9DA54D98-AF10-483F-BB66-AF2823D44BA6}" type="presParOf" srcId="{2FB08573-F0AC-4CBF-BE40-C3451917A26F}" destId="{767EE141-24D9-4952-917D-C0E904E1E538}" srcOrd="1" destOrd="0" presId="urn:microsoft.com/office/officeart/2005/8/layout/hierarchy1"/>
    <dgm:cxn modelId="{50838A7C-FED3-4D73-8587-A5C7D70BAD2B}" type="presParOf" srcId="{767EE141-24D9-4952-917D-C0E904E1E538}" destId="{E371267C-90B6-488D-BE26-7CBAD47A8EF6}" srcOrd="0" destOrd="0" presId="urn:microsoft.com/office/officeart/2005/8/layout/hierarchy1"/>
    <dgm:cxn modelId="{2A0316BA-E678-4247-B528-CF351411E843}" type="presParOf" srcId="{E371267C-90B6-488D-BE26-7CBAD47A8EF6}" destId="{6B3EF13D-3E27-4A84-9A61-65FF2B746CC8}" srcOrd="0" destOrd="0" presId="urn:microsoft.com/office/officeart/2005/8/layout/hierarchy1"/>
    <dgm:cxn modelId="{F8177C0E-5D65-4F36-9589-576BBF24DA74}" type="presParOf" srcId="{E371267C-90B6-488D-BE26-7CBAD47A8EF6}" destId="{9C6FAF23-93EF-4061-8D42-DB8F0708E8FC}" srcOrd="1" destOrd="0" presId="urn:microsoft.com/office/officeart/2005/8/layout/hierarchy1"/>
    <dgm:cxn modelId="{DDBF4855-8A9F-41DB-AEE0-4B87DFB5B170}" type="presParOf" srcId="{767EE141-24D9-4952-917D-C0E904E1E538}" destId="{A79BBA71-4912-4423-AC5E-0E01622BD270}" srcOrd="1" destOrd="0" presId="urn:microsoft.com/office/officeart/2005/8/layout/hierarchy1"/>
    <dgm:cxn modelId="{4E1AB9BD-2952-4404-8EA9-AF677133032A}" type="presParOf" srcId="{2FB08573-F0AC-4CBF-BE40-C3451917A26F}" destId="{9C38601E-ADAA-4706-BF0A-29BA845F7C38}" srcOrd="2" destOrd="0" presId="urn:microsoft.com/office/officeart/2005/8/layout/hierarchy1"/>
    <dgm:cxn modelId="{0D967D67-F502-4F04-8CE5-243EBEBA580D}" type="presParOf" srcId="{2FB08573-F0AC-4CBF-BE40-C3451917A26F}" destId="{388800FB-CA99-43BB-BE1E-6ED5B030AC36}" srcOrd="3" destOrd="0" presId="urn:microsoft.com/office/officeart/2005/8/layout/hierarchy1"/>
    <dgm:cxn modelId="{2B9E645D-C704-4BF5-8CE4-2F59581B8F73}" type="presParOf" srcId="{388800FB-CA99-43BB-BE1E-6ED5B030AC36}" destId="{762B617C-802B-4B72-BEE7-3AE06D58278B}" srcOrd="0" destOrd="0" presId="urn:microsoft.com/office/officeart/2005/8/layout/hierarchy1"/>
    <dgm:cxn modelId="{745CBEB6-90D4-4EE3-B9CA-EF7F4C0D0ECF}" type="presParOf" srcId="{762B617C-802B-4B72-BEE7-3AE06D58278B}" destId="{C0F69DC6-C447-4B81-9759-7F7D55F73C4B}" srcOrd="0" destOrd="0" presId="urn:microsoft.com/office/officeart/2005/8/layout/hierarchy1"/>
    <dgm:cxn modelId="{CAC4366F-C3C0-4E56-B969-0DE47553E3AF}" type="presParOf" srcId="{762B617C-802B-4B72-BEE7-3AE06D58278B}" destId="{C500E14F-8168-4823-958E-62984ED92334}" srcOrd="1" destOrd="0" presId="urn:microsoft.com/office/officeart/2005/8/layout/hierarchy1"/>
    <dgm:cxn modelId="{62D7E7FB-E800-477C-BE38-E3C5FF8BB65D}" type="presParOf" srcId="{388800FB-CA99-43BB-BE1E-6ED5B030AC36}" destId="{496EDD75-B1C4-48D8-83BD-D030B76B2F9B}" srcOrd="1" destOrd="0" presId="urn:microsoft.com/office/officeart/2005/8/layout/hierarchy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23FF6C-EEC8-4654-A4B7-4475D4CA3A03}" type="doc">
      <dgm:prSet loTypeId="urn:microsoft.com/office/officeart/2009/layout/CircleArrowProcess" loCatId="cycle" qsTypeId="urn:microsoft.com/office/officeart/2005/8/quickstyle/simple3" qsCatId="simple" csTypeId="urn:microsoft.com/office/officeart/2005/8/colors/accent1_2" csCatId="accent1" phldr="1"/>
      <dgm:spPr/>
      <dgm:t>
        <a:bodyPr/>
        <a:lstStyle/>
        <a:p>
          <a:endParaRPr lang="es-EC"/>
        </a:p>
      </dgm:t>
    </dgm:pt>
    <dgm:pt modelId="{17872DDC-4772-4810-BF40-EE2CAE64B071}">
      <dgm:prSet phldrT="[Texto]" custT="1"/>
      <dgm:spPr/>
      <dgm:t>
        <a:bodyPr/>
        <a:lstStyle/>
        <a:p>
          <a:r>
            <a:rPr lang="es-EC" sz="1400" dirty="0" smtClean="0"/>
            <a:t>Ecuador no dispone de registros de especies de NEPs</a:t>
          </a:r>
          <a:endParaRPr lang="es-EC" sz="1400" dirty="0"/>
        </a:p>
      </dgm:t>
    </dgm:pt>
    <dgm:pt modelId="{92FA418A-FCD6-4D59-AA62-594CF1E0CE3F}" type="parTrans" cxnId="{78CCB9A1-1126-4E2D-9E48-DE323140970D}">
      <dgm:prSet/>
      <dgm:spPr/>
      <dgm:t>
        <a:bodyPr/>
        <a:lstStyle/>
        <a:p>
          <a:endParaRPr lang="es-EC"/>
        </a:p>
      </dgm:t>
    </dgm:pt>
    <dgm:pt modelId="{93A04E2E-5D5F-4625-B281-1EAB9FA3629C}" type="sibTrans" cxnId="{78CCB9A1-1126-4E2D-9E48-DE323140970D}">
      <dgm:prSet/>
      <dgm:spPr/>
      <dgm:t>
        <a:bodyPr/>
        <a:lstStyle/>
        <a:p>
          <a:endParaRPr lang="es-EC"/>
        </a:p>
      </dgm:t>
    </dgm:pt>
    <dgm:pt modelId="{0EB363FA-BB78-4304-97B9-0CD1BDA753BF}">
      <dgm:prSet phldrT="[Texto]" custT="1"/>
      <dgm:spPr/>
      <dgm:t>
        <a:bodyPr/>
        <a:lstStyle/>
        <a:p>
          <a:r>
            <a:rPr lang="es-EC" sz="1400" dirty="0" smtClean="0"/>
            <a:t>La identificación solo ha llegado a nivel de género</a:t>
          </a:r>
          <a:endParaRPr lang="es-EC" sz="1400" dirty="0"/>
        </a:p>
      </dgm:t>
    </dgm:pt>
    <dgm:pt modelId="{7D6A238E-4812-449A-9FFF-89454D3F156A}" type="parTrans" cxnId="{132CA33F-C86E-4602-8B8E-0B7AD0A2F033}">
      <dgm:prSet/>
      <dgm:spPr/>
      <dgm:t>
        <a:bodyPr/>
        <a:lstStyle/>
        <a:p>
          <a:endParaRPr lang="es-EC"/>
        </a:p>
      </dgm:t>
    </dgm:pt>
    <dgm:pt modelId="{71EB051E-3528-4625-B7C7-D1E3108CCBB8}" type="sibTrans" cxnId="{132CA33F-C86E-4602-8B8E-0B7AD0A2F033}">
      <dgm:prSet/>
      <dgm:spPr/>
      <dgm:t>
        <a:bodyPr/>
        <a:lstStyle/>
        <a:p>
          <a:endParaRPr lang="es-EC"/>
        </a:p>
      </dgm:t>
    </dgm:pt>
    <dgm:pt modelId="{456A27FE-700B-4146-8AA6-7E7008699863}">
      <dgm:prSet phldrT="[Texto]" custT="1"/>
      <dgm:spPr/>
      <dgm:t>
        <a:bodyPr/>
        <a:lstStyle/>
        <a:p>
          <a:r>
            <a:rPr lang="es-EC" sz="1400" dirty="0" smtClean="0"/>
            <a:t>Colecciones de la EESC - INIAP</a:t>
          </a:r>
          <a:endParaRPr lang="es-EC" sz="1400" dirty="0"/>
        </a:p>
      </dgm:t>
    </dgm:pt>
    <dgm:pt modelId="{F5B1E2AE-A6C7-4FB3-9770-D40FF998B60D}" type="parTrans" cxnId="{523544EE-BB01-4DD7-9D78-270A48182762}">
      <dgm:prSet/>
      <dgm:spPr/>
      <dgm:t>
        <a:bodyPr/>
        <a:lstStyle/>
        <a:p>
          <a:endParaRPr lang="es-EC"/>
        </a:p>
      </dgm:t>
    </dgm:pt>
    <dgm:pt modelId="{35156888-F9FA-4597-B20A-AC3328FFFCB2}" type="sibTrans" cxnId="{523544EE-BB01-4DD7-9D78-270A48182762}">
      <dgm:prSet/>
      <dgm:spPr/>
      <dgm:t>
        <a:bodyPr/>
        <a:lstStyle/>
        <a:p>
          <a:endParaRPr lang="es-EC"/>
        </a:p>
      </dgm:t>
    </dgm:pt>
    <dgm:pt modelId="{6BA69ADD-7EFD-4BAF-8BAF-316E1DB044AC}" type="pres">
      <dgm:prSet presAssocID="{2E23FF6C-EEC8-4654-A4B7-4475D4CA3A03}" presName="Name0" presStyleCnt="0">
        <dgm:presLayoutVars>
          <dgm:chMax val="7"/>
          <dgm:chPref val="7"/>
          <dgm:dir/>
          <dgm:animLvl val="lvl"/>
        </dgm:presLayoutVars>
      </dgm:prSet>
      <dgm:spPr/>
      <dgm:t>
        <a:bodyPr/>
        <a:lstStyle/>
        <a:p>
          <a:endParaRPr lang="es-EC"/>
        </a:p>
      </dgm:t>
    </dgm:pt>
    <dgm:pt modelId="{FFF2167C-C0C1-4D73-BB4C-CF093603D882}" type="pres">
      <dgm:prSet presAssocID="{17872DDC-4772-4810-BF40-EE2CAE64B071}" presName="Accent1" presStyleCnt="0"/>
      <dgm:spPr/>
    </dgm:pt>
    <dgm:pt modelId="{F9ADB21C-38FC-40DC-BE4F-DD7DC8F744D2}" type="pres">
      <dgm:prSet presAssocID="{17872DDC-4772-4810-BF40-EE2CAE64B071}" presName="Accent" presStyleLbl="node1" presStyleIdx="0" presStyleCnt="3"/>
      <dgm:spPr/>
    </dgm:pt>
    <dgm:pt modelId="{A3EDF7DB-E780-4BCC-B23E-F1AAAC86863D}" type="pres">
      <dgm:prSet presAssocID="{17872DDC-4772-4810-BF40-EE2CAE64B071}" presName="Parent1" presStyleLbl="revTx" presStyleIdx="0" presStyleCnt="3">
        <dgm:presLayoutVars>
          <dgm:chMax val="1"/>
          <dgm:chPref val="1"/>
          <dgm:bulletEnabled val="1"/>
        </dgm:presLayoutVars>
      </dgm:prSet>
      <dgm:spPr/>
      <dgm:t>
        <a:bodyPr/>
        <a:lstStyle/>
        <a:p>
          <a:endParaRPr lang="es-EC"/>
        </a:p>
      </dgm:t>
    </dgm:pt>
    <dgm:pt modelId="{214B8960-E184-43F1-892E-5B2C99AF81B3}" type="pres">
      <dgm:prSet presAssocID="{0EB363FA-BB78-4304-97B9-0CD1BDA753BF}" presName="Accent2" presStyleCnt="0"/>
      <dgm:spPr/>
    </dgm:pt>
    <dgm:pt modelId="{409D4576-E4A9-4CE3-8F96-FEE71CB81E4C}" type="pres">
      <dgm:prSet presAssocID="{0EB363FA-BB78-4304-97B9-0CD1BDA753BF}" presName="Accent" presStyleLbl="node1" presStyleIdx="1" presStyleCnt="3"/>
      <dgm:spPr/>
    </dgm:pt>
    <dgm:pt modelId="{AB331756-103C-45C8-80D3-8B7BF43D4E8E}" type="pres">
      <dgm:prSet presAssocID="{0EB363FA-BB78-4304-97B9-0CD1BDA753BF}" presName="Parent2" presStyleLbl="revTx" presStyleIdx="1" presStyleCnt="3">
        <dgm:presLayoutVars>
          <dgm:chMax val="1"/>
          <dgm:chPref val="1"/>
          <dgm:bulletEnabled val="1"/>
        </dgm:presLayoutVars>
      </dgm:prSet>
      <dgm:spPr/>
      <dgm:t>
        <a:bodyPr/>
        <a:lstStyle/>
        <a:p>
          <a:endParaRPr lang="es-EC"/>
        </a:p>
      </dgm:t>
    </dgm:pt>
    <dgm:pt modelId="{5A4E3020-92AA-4E8E-A965-FEBDFFC6191E}" type="pres">
      <dgm:prSet presAssocID="{456A27FE-700B-4146-8AA6-7E7008699863}" presName="Accent3" presStyleCnt="0"/>
      <dgm:spPr/>
    </dgm:pt>
    <dgm:pt modelId="{7638BC30-B03A-4402-B49C-3C336493EE24}" type="pres">
      <dgm:prSet presAssocID="{456A27FE-700B-4146-8AA6-7E7008699863}" presName="Accent" presStyleLbl="node1" presStyleIdx="2" presStyleCnt="3"/>
      <dgm:spPr/>
    </dgm:pt>
    <dgm:pt modelId="{83FD81F7-316A-4BA2-A09C-B9E9FB8106EB}" type="pres">
      <dgm:prSet presAssocID="{456A27FE-700B-4146-8AA6-7E7008699863}" presName="Parent3" presStyleLbl="revTx" presStyleIdx="2" presStyleCnt="3">
        <dgm:presLayoutVars>
          <dgm:chMax val="1"/>
          <dgm:chPref val="1"/>
          <dgm:bulletEnabled val="1"/>
        </dgm:presLayoutVars>
      </dgm:prSet>
      <dgm:spPr/>
      <dgm:t>
        <a:bodyPr/>
        <a:lstStyle/>
        <a:p>
          <a:endParaRPr lang="es-EC"/>
        </a:p>
      </dgm:t>
    </dgm:pt>
  </dgm:ptLst>
  <dgm:cxnLst>
    <dgm:cxn modelId="{132CA33F-C86E-4602-8B8E-0B7AD0A2F033}" srcId="{2E23FF6C-EEC8-4654-A4B7-4475D4CA3A03}" destId="{0EB363FA-BB78-4304-97B9-0CD1BDA753BF}" srcOrd="1" destOrd="0" parTransId="{7D6A238E-4812-449A-9FFF-89454D3F156A}" sibTransId="{71EB051E-3528-4625-B7C7-D1E3108CCBB8}"/>
    <dgm:cxn modelId="{8DD9A8AC-D059-4FE7-9644-869B687A1BFC}" type="presOf" srcId="{456A27FE-700B-4146-8AA6-7E7008699863}" destId="{83FD81F7-316A-4BA2-A09C-B9E9FB8106EB}" srcOrd="0" destOrd="0" presId="urn:microsoft.com/office/officeart/2009/layout/CircleArrowProcess"/>
    <dgm:cxn modelId="{78CCB9A1-1126-4E2D-9E48-DE323140970D}" srcId="{2E23FF6C-EEC8-4654-A4B7-4475D4CA3A03}" destId="{17872DDC-4772-4810-BF40-EE2CAE64B071}" srcOrd="0" destOrd="0" parTransId="{92FA418A-FCD6-4D59-AA62-594CF1E0CE3F}" sibTransId="{93A04E2E-5D5F-4625-B281-1EAB9FA3629C}"/>
    <dgm:cxn modelId="{6BA58D30-979F-4875-BC00-03D050421A5E}" type="presOf" srcId="{0EB363FA-BB78-4304-97B9-0CD1BDA753BF}" destId="{AB331756-103C-45C8-80D3-8B7BF43D4E8E}" srcOrd="0" destOrd="0" presId="urn:microsoft.com/office/officeart/2009/layout/CircleArrowProcess"/>
    <dgm:cxn modelId="{64D82D00-103C-40B9-9FAB-A57AA2E3544A}" type="presOf" srcId="{2E23FF6C-EEC8-4654-A4B7-4475D4CA3A03}" destId="{6BA69ADD-7EFD-4BAF-8BAF-316E1DB044AC}" srcOrd="0" destOrd="0" presId="urn:microsoft.com/office/officeart/2009/layout/CircleArrowProcess"/>
    <dgm:cxn modelId="{1C034E5D-FAF3-422A-89F6-797311CBD135}" type="presOf" srcId="{17872DDC-4772-4810-BF40-EE2CAE64B071}" destId="{A3EDF7DB-E780-4BCC-B23E-F1AAAC86863D}" srcOrd="0" destOrd="0" presId="urn:microsoft.com/office/officeart/2009/layout/CircleArrowProcess"/>
    <dgm:cxn modelId="{523544EE-BB01-4DD7-9D78-270A48182762}" srcId="{2E23FF6C-EEC8-4654-A4B7-4475D4CA3A03}" destId="{456A27FE-700B-4146-8AA6-7E7008699863}" srcOrd="2" destOrd="0" parTransId="{F5B1E2AE-A6C7-4FB3-9770-D40FF998B60D}" sibTransId="{35156888-F9FA-4597-B20A-AC3328FFFCB2}"/>
    <dgm:cxn modelId="{7575ADA1-5261-423C-BDE4-F4576F39C1D7}" type="presParOf" srcId="{6BA69ADD-7EFD-4BAF-8BAF-316E1DB044AC}" destId="{FFF2167C-C0C1-4D73-BB4C-CF093603D882}" srcOrd="0" destOrd="0" presId="urn:microsoft.com/office/officeart/2009/layout/CircleArrowProcess"/>
    <dgm:cxn modelId="{BB857243-99B6-46DF-AEDA-FE1A022A3936}" type="presParOf" srcId="{FFF2167C-C0C1-4D73-BB4C-CF093603D882}" destId="{F9ADB21C-38FC-40DC-BE4F-DD7DC8F744D2}" srcOrd="0" destOrd="0" presId="urn:microsoft.com/office/officeart/2009/layout/CircleArrowProcess"/>
    <dgm:cxn modelId="{4027811F-73AF-4F1B-97FE-B247932C76A8}" type="presParOf" srcId="{6BA69ADD-7EFD-4BAF-8BAF-316E1DB044AC}" destId="{A3EDF7DB-E780-4BCC-B23E-F1AAAC86863D}" srcOrd="1" destOrd="0" presId="urn:microsoft.com/office/officeart/2009/layout/CircleArrowProcess"/>
    <dgm:cxn modelId="{0526F268-0425-4A7A-BE8C-74E36E71ADEF}" type="presParOf" srcId="{6BA69ADD-7EFD-4BAF-8BAF-316E1DB044AC}" destId="{214B8960-E184-43F1-892E-5B2C99AF81B3}" srcOrd="2" destOrd="0" presId="urn:microsoft.com/office/officeart/2009/layout/CircleArrowProcess"/>
    <dgm:cxn modelId="{303A755B-9205-4A57-AC0A-44D4D2A34DBF}" type="presParOf" srcId="{214B8960-E184-43F1-892E-5B2C99AF81B3}" destId="{409D4576-E4A9-4CE3-8F96-FEE71CB81E4C}" srcOrd="0" destOrd="0" presId="urn:microsoft.com/office/officeart/2009/layout/CircleArrowProcess"/>
    <dgm:cxn modelId="{D184BEB0-500E-4E50-B4F2-4D3511A616BF}" type="presParOf" srcId="{6BA69ADD-7EFD-4BAF-8BAF-316E1DB044AC}" destId="{AB331756-103C-45C8-80D3-8B7BF43D4E8E}" srcOrd="3" destOrd="0" presId="urn:microsoft.com/office/officeart/2009/layout/CircleArrowProcess"/>
    <dgm:cxn modelId="{2045BE65-DC88-4D16-8366-F9D2CEBE0F0C}" type="presParOf" srcId="{6BA69ADD-7EFD-4BAF-8BAF-316E1DB044AC}" destId="{5A4E3020-92AA-4E8E-A965-FEBDFFC6191E}" srcOrd="4" destOrd="0" presId="urn:microsoft.com/office/officeart/2009/layout/CircleArrowProcess"/>
    <dgm:cxn modelId="{9EBA7C74-29DF-4D4A-B3FE-3D3F3BFE9464}" type="presParOf" srcId="{5A4E3020-92AA-4E8E-A965-FEBDFFC6191E}" destId="{7638BC30-B03A-4402-B49C-3C336493EE24}" srcOrd="0" destOrd="0" presId="urn:microsoft.com/office/officeart/2009/layout/CircleArrowProcess"/>
    <dgm:cxn modelId="{6D6D326C-ACE8-4D17-8CC2-B0FBAB416362}" type="presParOf" srcId="{6BA69ADD-7EFD-4BAF-8BAF-316E1DB044AC}" destId="{83FD81F7-316A-4BA2-A09C-B9E9FB8106EB}" srcOrd="5"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6F3C7-3A3A-40E8-BC38-910CC49A0E16}">
      <dsp:nvSpPr>
        <dsp:cNvPr id="0" name=""/>
        <dsp:cNvSpPr/>
      </dsp:nvSpPr>
      <dsp:spPr>
        <a:xfrm>
          <a:off x="629" y="58070"/>
          <a:ext cx="1572677" cy="1607079"/>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noProof="0" dirty="0" smtClean="0">
              <a:sym typeface="Wingdings" panose="05000000000000000000" pitchFamily="2" charset="2"/>
            </a:rPr>
            <a:t>Industria agrícola </a:t>
          </a:r>
          <a:endParaRPr lang="es-EC" sz="1400" kern="1200" noProof="0" dirty="0"/>
        </a:p>
      </dsp:txBody>
      <dsp:txXfrm>
        <a:off x="46691" y="104132"/>
        <a:ext cx="1480553" cy="1514955"/>
      </dsp:txXfrm>
    </dsp:sp>
    <dsp:sp modelId="{81ECE9C1-5226-4820-8492-BFF8D90BB361}">
      <dsp:nvSpPr>
        <dsp:cNvPr id="0" name=""/>
        <dsp:cNvSpPr/>
      </dsp:nvSpPr>
      <dsp:spPr>
        <a:xfrm>
          <a:off x="1730574" y="666598"/>
          <a:ext cx="333407" cy="390024"/>
        </a:xfrm>
        <a:prstGeom prst="rightArrow">
          <a:avLst>
            <a:gd name="adj1" fmla="val 60000"/>
            <a:gd name="adj2" fmla="val 50000"/>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730574" y="744603"/>
        <a:ext cx="233385" cy="234014"/>
      </dsp:txXfrm>
    </dsp:sp>
    <dsp:sp modelId="{698CFF9C-D85F-4694-AB0C-23A8DBEE5C8B}">
      <dsp:nvSpPr>
        <dsp:cNvPr id="0" name=""/>
        <dsp:cNvSpPr/>
      </dsp:nvSpPr>
      <dsp:spPr>
        <a:xfrm>
          <a:off x="2202377" y="58070"/>
          <a:ext cx="1572677" cy="1607079"/>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noProof="0" dirty="0" smtClean="0"/>
            <a:t>Busca métodos alternativos: reducir el uso de pesticidas químicos y combatir insectos plaga</a:t>
          </a:r>
          <a:endParaRPr lang="es-EC" sz="1400" kern="1200" noProof="0" dirty="0"/>
        </a:p>
      </dsp:txBody>
      <dsp:txXfrm>
        <a:off x="2248439" y="104132"/>
        <a:ext cx="1480553" cy="1514955"/>
      </dsp:txXfrm>
    </dsp:sp>
    <dsp:sp modelId="{C2F21B2F-C7A2-4FCF-96AF-BFDF0EF96DF6}">
      <dsp:nvSpPr>
        <dsp:cNvPr id="0" name=""/>
        <dsp:cNvSpPr/>
      </dsp:nvSpPr>
      <dsp:spPr>
        <a:xfrm>
          <a:off x="3932322" y="666598"/>
          <a:ext cx="333407" cy="390024"/>
        </a:xfrm>
        <a:prstGeom prst="rightArrow">
          <a:avLst>
            <a:gd name="adj1" fmla="val 60000"/>
            <a:gd name="adj2" fmla="val 50000"/>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932322" y="744603"/>
        <a:ext cx="233385" cy="234014"/>
      </dsp:txXfrm>
    </dsp:sp>
    <dsp:sp modelId="{4D654703-4E38-4DCE-8985-F60B3CD7AA06}">
      <dsp:nvSpPr>
        <dsp:cNvPr id="0" name=""/>
        <dsp:cNvSpPr/>
      </dsp:nvSpPr>
      <dsp:spPr>
        <a:xfrm>
          <a:off x="4404126" y="58070"/>
          <a:ext cx="1801108" cy="1607079"/>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noProof="0" dirty="0" smtClean="0"/>
            <a:t>Posibles controladores biológicos: Virus, bacterias, hongos y nematodos</a:t>
          </a:r>
          <a:endParaRPr lang="es-EC" sz="1400" kern="1200" noProof="0" dirty="0"/>
        </a:p>
      </dsp:txBody>
      <dsp:txXfrm>
        <a:off x="4451196" y="105140"/>
        <a:ext cx="1706968" cy="15129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CFC70-D365-41C9-9906-31E18BEABA5C}">
      <dsp:nvSpPr>
        <dsp:cNvPr id="0" name=""/>
        <dsp:cNvSpPr/>
      </dsp:nvSpPr>
      <dsp:spPr>
        <a:xfrm>
          <a:off x="1989587" y="2088232"/>
          <a:ext cx="519538" cy="1484960"/>
        </a:xfrm>
        <a:custGeom>
          <a:avLst/>
          <a:gdLst/>
          <a:ahLst/>
          <a:cxnLst/>
          <a:rect l="0" t="0" r="0" b="0"/>
          <a:pathLst>
            <a:path>
              <a:moveTo>
                <a:pt x="0" y="0"/>
              </a:moveTo>
              <a:lnTo>
                <a:pt x="259769" y="0"/>
              </a:lnTo>
              <a:lnTo>
                <a:pt x="259769" y="1484960"/>
              </a:lnTo>
              <a:lnTo>
                <a:pt x="519538" y="148496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210026" y="2791381"/>
        <a:ext cx="78661" cy="78661"/>
      </dsp:txXfrm>
    </dsp:sp>
    <dsp:sp modelId="{9ECADA28-2A01-4F47-BB02-0CA38578C426}">
      <dsp:nvSpPr>
        <dsp:cNvPr id="0" name=""/>
        <dsp:cNvSpPr/>
      </dsp:nvSpPr>
      <dsp:spPr>
        <a:xfrm>
          <a:off x="1989587" y="2088232"/>
          <a:ext cx="519538" cy="494986"/>
        </a:xfrm>
        <a:custGeom>
          <a:avLst/>
          <a:gdLst/>
          <a:ahLst/>
          <a:cxnLst/>
          <a:rect l="0" t="0" r="0" b="0"/>
          <a:pathLst>
            <a:path>
              <a:moveTo>
                <a:pt x="0" y="0"/>
              </a:moveTo>
              <a:lnTo>
                <a:pt x="259769" y="0"/>
              </a:lnTo>
              <a:lnTo>
                <a:pt x="259769" y="494986"/>
              </a:lnTo>
              <a:lnTo>
                <a:pt x="519538" y="49498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231417" y="2317785"/>
        <a:ext cx="35879" cy="35879"/>
      </dsp:txXfrm>
    </dsp:sp>
    <dsp:sp modelId="{47AA6D85-8E7B-4BB6-B582-BC26B7AE236D}">
      <dsp:nvSpPr>
        <dsp:cNvPr id="0" name=""/>
        <dsp:cNvSpPr/>
      </dsp:nvSpPr>
      <dsp:spPr>
        <a:xfrm>
          <a:off x="1989587" y="1593245"/>
          <a:ext cx="519538" cy="494986"/>
        </a:xfrm>
        <a:custGeom>
          <a:avLst/>
          <a:gdLst/>
          <a:ahLst/>
          <a:cxnLst/>
          <a:rect l="0" t="0" r="0" b="0"/>
          <a:pathLst>
            <a:path>
              <a:moveTo>
                <a:pt x="0" y="494986"/>
              </a:moveTo>
              <a:lnTo>
                <a:pt x="259769" y="494986"/>
              </a:lnTo>
              <a:lnTo>
                <a:pt x="259769" y="0"/>
              </a:lnTo>
              <a:lnTo>
                <a:pt x="519538"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231417" y="1822798"/>
        <a:ext cx="35879" cy="35879"/>
      </dsp:txXfrm>
    </dsp:sp>
    <dsp:sp modelId="{6E697456-555F-4995-B2C1-82EE6DEC80F4}">
      <dsp:nvSpPr>
        <dsp:cNvPr id="0" name=""/>
        <dsp:cNvSpPr/>
      </dsp:nvSpPr>
      <dsp:spPr>
        <a:xfrm>
          <a:off x="1989587" y="603271"/>
          <a:ext cx="519538" cy="1484960"/>
        </a:xfrm>
        <a:custGeom>
          <a:avLst/>
          <a:gdLst/>
          <a:ahLst/>
          <a:cxnLst/>
          <a:rect l="0" t="0" r="0" b="0"/>
          <a:pathLst>
            <a:path>
              <a:moveTo>
                <a:pt x="0" y="1484960"/>
              </a:moveTo>
              <a:lnTo>
                <a:pt x="259769" y="1484960"/>
              </a:lnTo>
              <a:lnTo>
                <a:pt x="259769" y="0"/>
              </a:lnTo>
              <a:lnTo>
                <a:pt x="519538"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210026" y="1306421"/>
        <a:ext cx="78661" cy="78661"/>
      </dsp:txXfrm>
    </dsp:sp>
    <dsp:sp modelId="{2203E024-0D57-49D8-9781-E2F74607061C}">
      <dsp:nvSpPr>
        <dsp:cNvPr id="0" name=""/>
        <dsp:cNvSpPr/>
      </dsp:nvSpPr>
      <dsp:spPr>
        <a:xfrm rot="16200000">
          <a:off x="-134583" y="1692242"/>
          <a:ext cx="3456363" cy="7919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2311400">
            <a:lnSpc>
              <a:spcPct val="90000"/>
            </a:lnSpc>
            <a:spcBef>
              <a:spcPct val="0"/>
            </a:spcBef>
            <a:spcAft>
              <a:spcPct val="35000"/>
            </a:spcAft>
          </a:pPr>
          <a:r>
            <a:rPr lang="es-EC" sz="5200" kern="1200" dirty="0" smtClean="0"/>
            <a:t>NEPs</a:t>
          </a:r>
          <a:endParaRPr lang="es-EC" sz="5200" kern="1200" dirty="0"/>
        </a:p>
      </dsp:txBody>
      <dsp:txXfrm>
        <a:off x="-134583" y="1692242"/>
        <a:ext cx="3456363" cy="791979"/>
      </dsp:txXfrm>
    </dsp:sp>
    <dsp:sp modelId="{4592F35C-8D24-40DD-89FD-94E46E6F14E8}">
      <dsp:nvSpPr>
        <dsp:cNvPr id="0" name=""/>
        <dsp:cNvSpPr/>
      </dsp:nvSpPr>
      <dsp:spPr>
        <a:xfrm>
          <a:off x="2509126" y="207281"/>
          <a:ext cx="2597691" cy="79197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Parasitan insectos</a:t>
          </a:r>
          <a:endParaRPr lang="es-EC" sz="1400" kern="1200" dirty="0"/>
        </a:p>
      </dsp:txBody>
      <dsp:txXfrm>
        <a:off x="2509126" y="207281"/>
        <a:ext cx="2597691" cy="791979"/>
      </dsp:txXfrm>
    </dsp:sp>
    <dsp:sp modelId="{60DCCCED-9686-4F59-A47F-F74372677607}">
      <dsp:nvSpPr>
        <dsp:cNvPr id="0" name=""/>
        <dsp:cNvSpPr/>
      </dsp:nvSpPr>
      <dsp:spPr>
        <a:xfrm>
          <a:off x="2509126" y="1197255"/>
          <a:ext cx="2597691" cy="79197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Aislados en todos los continentes, excepto de la Antártida</a:t>
          </a:r>
          <a:endParaRPr lang="es-EC" sz="1400" kern="1200" dirty="0"/>
        </a:p>
      </dsp:txBody>
      <dsp:txXfrm>
        <a:off x="2509126" y="1197255"/>
        <a:ext cx="2597691" cy="791979"/>
      </dsp:txXfrm>
    </dsp:sp>
    <dsp:sp modelId="{14F97331-9188-4EFE-92B5-99CE0408C068}">
      <dsp:nvSpPr>
        <dsp:cNvPr id="0" name=""/>
        <dsp:cNvSpPr/>
      </dsp:nvSpPr>
      <dsp:spPr>
        <a:xfrm>
          <a:off x="2509126" y="2187229"/>
          <a:ext cx="2597691" cy="79197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Géneros importantes: </a:t>
          </a:r>
          <a:r>
            <a:rPr lang="es-EC" sz="1400" i="1" kern="1200" dirty="0" smtClean="0"/>
            <a:t>Steinernema</a:t>
          </a:r>
          <a:r>
            <a:rPr lang="es-EC" sz="1400" kern="1200" dirty="0" smtClean="0"/>
            <a:t> y </a:t>
          </a:r>
          <a:r>
            <a:rPr lang="es-EC" sz="1400" i="1" kern="1200" dirty="0" smtClean="0"/>
            <a:t>Heterorhabditis </a:t>
          </a:r>
          <a:endParaRPr lang="es-EC" sz="1400" i="1" kern="1200" dirty="0"/>
        </a:p>
      </dsp:txBody>
      <dsp:txXfrm>
        <a:off x="2509126" y="2187229"/>
        <a:ext cx="2597691" cy="791979"/>
      </dsp:txXfrm>
    </dsp:sp>
    <dsp:sp modelId="{8B6F0015-C291-4C01-8305-E4C104512057}">
      <dsp:nvSpPr>
        <dsp:cNvPr id="0" name=""/>
        <dsp:cNvSpPr/>
      </dsp:nvSpPr>
      <dsp:spPr>
        <a:xfrm>
          <a:off x="2509126" y="3177203"/>
          <a:ext cx="2597691" cy="79197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Se encuentran en simbiosis con bacterias patógenas: </a:t>
          </a:r>
          <a:r>
            <a:rPr lang="es-EC" sz="1400" i="1" kern="1200" dirty="0" err="1" smtClean="0"/>
            <a:t>Xenorhabdus</a:t>
          </a:r>
          <a:r>
            <a:rPr lang="es-EC" sz="1400" kern="1200" dirty="0" smtClean="0"/>
            <a:t> </a:t>
          </a:r>
          <a:r>
            <a:rPr lang="es-EC" sz="1400" kern="1200" dirty="0" err="1" smtClean="0"/>
            <a:t>spp</a:t>
          </a:r>
          <a:r>
            <a:rPr lang="es-EC" sz="1400" kern="1200" dirty="0" smtClean="0"/>
            <a:t>. (</a:t>
          </a:r>
          <a:r>
            <a:rPr lang="es-EC" sz="1400" i="1" kern="1200" dirty="0" smtClean="0"/>
            <a:t>Steinernema</a:t>
          </a:r>
          <a:r>
            <a:rPr lang="es-EC" sz="1400" kern="1200" dirty="0" smtClean="0"/>
            <a:t>) y </a:t>
          </a:r>
          <a:r>
            <a:rPr lang="es-EC" sz="1400" i="1" kern="1200" dirty="0" err="1" smtClean="0"/>
            <a:t>Photorhabdus</a:t>
          </a:r>
          <a:r>
            <a:rPr lang="es-EC" sz="1400" kern="1200" dirty="0" smtClean="0"/>
            <a:t> </a:t>
          </a:r>
          <a:r>
            <a:rPr lang="es-EC" sz="1400" kern="1200" dirty="0" err="1" smtClean="0"/>
            <a:t>spp</a:t>
          </a:r>
          <a:r>
            <a:rPr lang="es-EC" sz="1400" kern="1200" dirty="0" smtClean="0"/>
            <a:t>. (</a:t>
          </a:r>
          <a:r>
            <a:rPr lang="es-EC" sz="1400" i="1" kern="1200" dirty="0" smtClean="0"/>
            <a:t>Heterorhabditis</a:t>
          </a:r>
          <a:r>
            <a:rPr lang="es-EC" sz="1400" kern="1200" dirty="0" smtClean="0"/>
            <a:t>)</a:t>
          </a:r>
          <a:endParaRPr lang="es-EC" sz="1400" kern="1200" dirty="0"/>
        </a:p>
      </dsp:txBody>
      <dsp:txXfrm>
        <a:off x="2509126" y="3177203"/>
        <a:ext cx="2597691" cy="7919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856A2-CACF-4F39-BD6E-D6150C937346}">
      <dsp:nvSpPr>
        <dsp:cNvPr id="0" name=""/>
        <dsp:cNvSpPr/>
      </dsp:nvSpPr>
      <dsp:spPr>
        <a:xfrm>
          <a:off x="2156" y="2005128"/>
          <a:ext cx="1568518" cy="784259"/>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Identificación de especies </a:t>
          </a:r>
          <a:endParaRPr lang="es-EC" sz="1400" kern="1200" dirty="0"/>
        </a:p>
      </dsp:txBody>
      <dsp:txXfrm>
        <a:off x="25126" y="2028098"/>
        <a:ext cx="1522578" cy="738319"/>
      </dsp:txXfrm>
    </dsp:sp>
    <dsp:sp modelId="{BE66A9A3-4AD8-4D88-B94D-EFAC87643C1A}">
      <dsp:nvSpPr>
        <dsp:cNvPr id="0" name=""/>
        <dsp:cNvSpPr/>
      </dsp:nvSpPr>
      <dsp:spPr>
        <a:xfrm rot="18289469">
          <a:off x="1335046" y="1931587"/>
          <a:ext cx="1098662" cy="29443"/>
        </a:xfrm>
        <a:custGeom>
          <a:avLst/>
          <a:gdLst/>
          <a:ahLst/>
          <a:cxnLst/>
          <a:rect l="0" t="0" r="0" b="0"/>
          <a:pathLst>
            <a:path>
              <a:moveTo>
                <a:pt x="0" y="14721"/>
              </a:moveTo>
              <a:lnTo>
                <a:pt x="1098662" y="14721"/>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856911" y="1918842"/>
        <a:ext cx="54933" cy="54933"/>
      </dsp:txXfrm>
    </dsp:sp>
    <dsp:sp modelId="{C5EE2EA5-1FD6-4B5D-B753-980956427653}">
      <dsp:nvSpPr>
        <dsp:cNvPr id="0" name=""/>
        <dsp:cNvSpPr/>
      </dsp:nvSpPr>
      <dsp:spPr>
        <a:xfrm>
          <a:off x="2198081" y="1103230"/>
          <a:ext cx="1568518" cy="784259"/>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Métodos tradicionales</a:t>
          </a:r>
          <a:endParaRPr lang="es-EC" sz="1400" kern="1200" dirty="0"/>
        </a:p>
      </dsp:txBody>
      <dsp:txXfrm>
        <a:off x="2221051" y="1126200"/>
        <a:ext cx="1522578" cy="738319"/>
      </dsp:txXfrm>
    </dsp:sp>
    <dsp:sp modelId="{0D9B5215-0CE8-4443-BCEC-2DE803A13023}">
      <dsp:nvSpPr>
        <dsp:cNvPr id="0" name=""/>
        <dsp:cNvSpPr/>
      </dsp:nvSpPr>
      <dsp:spPr>
        <a:xfrm rot="19457599">
          <a:off x="3693976" y="1255163"/>
          <a:ext cx="772654" cy="29443"/>
        </a:xfrm>
        <a:custGeom>
          <a:avLst/>
          <a:gdLst/>
          <a:ahLst/>
          <a:cxnLst/>
          <a:rect l="0" t="0" r="0" b="0"/>
          <a:pathLst>
            <a:path>
              <a:moveTo>
                <a:pt x="0" y="14721"/>
              </a:moveTo>
              <a:lnTo>
                <a:pt x="772654" y="14721"/>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060987" y="1250569"/>
        <a:ext cx="38632" cy="38632"/>
      </dsp:txXfrm>
    </dsp:sp>
    <dsp:sp modelId="{FDE5F548-39A4-44E3-A0FB-942A4CF7A672}">
      <dsp:nvSpPr>
        <dsp:cNvPr id="0" name=""/>
        <dsp:cNvSpPr/>
      </dsp:nvSpPr>
      <dsp:spPr>
        <a:xfrm>
          <a:off x="4394007" y="652281"/>
          <a:ext cx="1568518" cy="784259"/>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Caracteres morfológicos </a:t>
          </a:r>
          <a:endParaRPr lang="es-EC" sz="1400" kern="1200" dirty="0"/>
        </a:p>
      </dsp:txBody>
      <dsp:txXfrm>
        <a:off x="4416977" y="675251"/>
        <a:ext cx="1522578" cy="738319"/>
      </dsp:txXfrm>
    </dsp:sp>
    <dsp:sp modelId="{4ADBE80F-C8A3-4BB7-88BC-4104C0C31D35}">
      <dsp:nvSpPr>
        <dsp:cNvPr id="0" name=""/>
        <dsp:cNvSpPr/>
      </dsp:nvSpPr>
      <dsp:spPr>
        <a:xfrm rot="2142401">
          <a:off x="3693976" y="1706112"/>
          <a:ext cx="772654" cy="29443"/>
        </a:xfrm>
        <a:custGeom>
          <a:avLst/>
          <a:gdLst/>
          <a:ahLst/>
          <a:cxnLst/>
          <a:rect l="0" t="0" r="0" b="0"/>
          <a:pathLst>
            <a:path>
              <a:moveTo>
                <a:pt x="0" y="14721"/>
              </a:moveTo>
              <a:lnTo>
                <a:pt x="772654" y="14721"/>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060987" y="1701518"/>
        <a:ext cx="38632" cy="38632"/>
      </dsp:txXfrm>
    </dsp:sp>
    <dsp:sp modelId="{ED3867A3-DBDA-40ED-A60A-CEEE7EFC5A72}">
      <dsp:nvSpPr>
        <dsp:cNvPr id="0" name=""/>
        <dsp:cNvSpPr/>
      </dsp:nvSpPr>
      <dsp:spPr>
        <a:xfrm>
          <a:off x="4394007" y="1554179"/>
          <a:ext cx="1568518" cy="784259"/>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Caracteres morfométricos</a:t>
          </a:r>
          <a:endParaRPr lang="es-EC" sz="1400" kern="1200" dirty="0"/>
        </a:p>
      </dsp:txBody>
      <dsp:txXfrm>
        <a:off x="4416977" y="1577149"/>
        <a:ext cx="1522578" cy="738319"/>
      </dsp:txXfrm>
    </dsp:sp>
    <dsp:sp modelId="{F3CE008E-C07F-4ED3-BB3F-78032B600790}">
      <dsp:nvSpPr>
        <dsp:cNvPr id="0" name=""/>
        <dsp:cNvSpPr/>
      </dsp:nvSpPr>
      <dsp:spPr>
        <a:xfrm rot="3310531">
          <a:off x="1335046" y="2833485"/>
          <a:ext cx="1098662" cy="29443"/>
        </a:xfrm>
        <a:custGeom>
          <a:avLst/>
          <a:gdLst/>
          <a:ahLst/>
          <a:cxnLst/>
          <a:rect l="0" t="0" r="0" b="0"/>
          <a:pathLst>
            <a:path>
              <a:moveTo>
                <a:pt x="0" y="14721"/>
              </a:moveTo>
              <a:lnTo>
                <a:pt x="1098662" y="14721"/>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856911" y="2820740"/>
        <a:ext cx="54933" cy="54933"/>
      </dsp:txXfrm>
    </dsp:sp>
    <dsp:sp modelId="{812EFC5A-DFE1-4106-8713-7267877ED917}">
      <dsp:nvSpPr>
        <dsp:cNvPr id="0" name=""/>
        <dsp:cNvSpPr/>
      </dsp:nvSpPr>
      <dsp:spPr>
        <a:xfrm>
          <a:off x="2198081" y="2907026"/>
          <a:ext cx="1568518" cy="784259"/>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Métodos complementarios</a:t>
          </a:r>
          <a:endParaRPr lang="es-EC" sz="1400" kern="1200" dirty="0"/>
        </a:p>
      </dsp:txBody>
      <dsp:txXfrm>
        <a:off x="2221051" y="2929996"/>
        <a:ext cx="1522578" cy="738319"/>
      </dsp:txXfrm>
    </dsp:sp>
    <dsp:sp modelId="{0A8D79C0-26FC-4B53-BA64-5DD463A53E37}">
      <dsp:nvSpPr>
        <dsp:cNvPr id="0" name=""/>
        <dsp:cNvSpPr/>
      </dsp:nvSpPr>
      <dsp:spPr>
        <a:xfrm rot="19457599">
          <a:off x="3693976" y="3058959"/>
          <a:ext cx="772654" cy="29443"/>
        </a:xfrm>
        <a:custGeom>
          <a:avLst/>
          <a:gdLst/>
          <a:ahLst/>
          <a:cxnLst/>
          <a:rect l="0" t="0" r="0" b="0"/>
          <a:pathLst>
            <a:path>
              <a:moveTo>
                <a:pt x="0" y="14721"/>
              </a:moveTo>
              <a:lnTo>
                <a:pt x="772654" y="14721"/>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060987" y="3054365"/>
        <a:ext cx="38632" cy="38632"/>
      </dsp:txXfrm>
    </dsp:sp>
    <dsp:sp modelId="{75E38574-786A-411B-9ABA-8CEC1D98B651}">
      <dsp:nvSpPr>
        <dsp:cNvPr id="0" name=""/>
        <dsp:cNvSpPr/>
      </dsp:nvSpPr>
      <dsp:spPr>
        <a:xfrm>
          <a:off x="4394007" y="2456077"/>
          <a:ext cx="1568518" cy="784259"/>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Herramientas moleculares</a:t>
          </a:r>
          <a:endParaRPr lang="es-EC" sz="1400" kern="1200" dirty="0"/>
        </a:p>
      </dsp:txBody>
      <dsp:txXfrm>
        <a:off x="4416977" y="2479047"/>
        <a:ext cx="1522578" cy="738319"/>
      </dsp:txXfrm>
    </dsp:sp>
    <dsp:sp modelId="{5719F3C1-FE03-4442-B18A-0D799F47FC42}">
      <dsp:nvSpPr>
        <dsp:cNvPr id="0" name=""/>
        <dsp:cNvSpPr/>
      </dsp:nvSpPr>
      <dsp:spPr>
        <a:xfrm rot="2142401">
          <a:off x="3693976" y="3509908"/>
          <a:ext cx="772654" cy="29443"/>
        </a:xfrm>
        <a:custGeom>
          <a:avLst/>
          <a:gdLst/>
          <a:ahLst/>
          <a:cxnLst/>
          <a:rect l="0" t="0" r="0" b="0"/>
          <a:pathLst>
            <a:path>
              <a:moveTo>
                <a:pt x="0" y="14721"/>
              </a:moveTo>
              <a:lnTo>
                <a:pt x="772654" y="14721"/>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060987" y="3505314"/>
        <a:ext cx="38632" cy="38632"/>
      </dsp:txXfrm>
    </dsp:sp>
    <dsp:sp modelId="{7756B006-4E51-4F6C-BA99-63FB5349348D}">
      <dsp:nvSpPr>
        <dsp:cNvPr id="0" name=""/>
        <dsp:cNvSpPr/>
      </dsp:nvSpPr>
      <dsp:spPr>
        <a:xfrm>
          <a:off x="4394007" y="3357975"/>
          <a:ext cx="1568518" cy="784259"/>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Microscopía electrónica de barrido (MEB)</a:t>
          </a:r>
          <a:endParaRPr lang="es-EC" sz="1400" kern="1200" dirty="0"/>
        </a:p>
      </dsp:txBody>
      <dsp:txXfrm>
        <a:off x="4416977" y="3380945"/>
        <a:ext cx="1522578" cy="7383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3E4D89-7F53-4561-A94B-C10EB7D6DEA1}">
      <dsp:nvSpPr>
        <dsp:cNvPr id="0" name=""/>
        <dsp:cNvSpPr/>
      </dsp:nvSpPr>
      <dsp:spPr>
        <a:xfrm>
          <a:off x="571047" y="839"/>
          <a:ext cx="1960042" cy="98002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b="1" kern="1200" dirty="0" smtClean="0"/>
            <a:t>MEB</a:t>
          </a:r>
          <a:endParaRPr lang="es-EC" sz="1400" b="1" kern="1200" dirty="0"/>
        </a:p>
      </dsp:txBody>
      <dsp:txXfrm>
        <a:off x="599751" y="29543"/>
        <a:ext cx="1902634" cy="922613"/>
      </dsp:txXfrm>
    </dsp:sp>
    <dsp:sp modelId="{503CF554-685B-48F7-BE13-BA67B92BADC9}">
      <dsp:nvSpPr>
        <dsp:cNvPr id="0" name=""/>
        <dsp:cNvSpPr/>
      </dsp:nvSpPr>
      <dsp:spPr>
        <a:xfrm>
          <a:off x="767052" y="980860"/>
          <a:ext cx="196004" cy="735015"/>
        </a:xfrm>
        <a:custGeom>
          <a:avLst/>
          <a:gdLst/>
          <a:ahLst/>
          <a:cxnLst/>
          <a:rect l="0" t="0" r="0" b="0"/>
          <a:pathLst>
            <a:path>
              <a:moveTo>
                <a:pt x="0" y="0"/>
              </a:moveTo>
              <a:lnTo>
                <a:pt x="0" y="735015"/>
              </a:lnTo>
              <a:lnTo>
                <a:pt x="196004" y="73501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CBA3F2-92BE-445B-9E75-A9BA0A5FFCD0}">
      <dsp:nvSpPr>
        <dsp:cNvPr id="0" name=""/>
        <dsp:cNvSpPr/>
      </dsp:nvSpPr>
      <dsp:spPr>
        <a:xfrm>
          <a:off x="963056" y="1225866"/>
          <a:ext cx="1568033" cy="980021"/>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kern="1200" dirty="0" smtClean="0"/>
            <a:t>Observación de estructuras que no pueden ser apreciadas con el microscopio óptico</a:t>
          </a:r>
          <a:endParaRPr lang="es-EC" sz="1400" kern="1200" dirty="0"/>
        </a:p>
      </dsp:txBody>
      <dsp:txXfrm>
        <a:off x="991760" y="1254570"/>
        <a:ext cx="1510625" cy="922613"/>
      </dsp:txXfrm>
    </dsp:sp>
    <dsp:sp modelId="{E0EB41DA-FF68-4D67-9741-3B41F312C75C}">
      <dsp:nvSpPr>
        <dsp:cNvPr id="0" name=""/>
        <dsp:cNvSpPr/>
      </dsp:nvSpPr>
      <dsp:spPr>
        <a:xfrm>
          <a:off x="767052" y="980860"/>
          <a:ext cx="196004" cy="1960042"/>
        </a:xfrm>
        <a:custGeom>
          <a:avLst/>
          <a:gdLst/>
          <a:ahLst/>
          <a:cxnLst/>
          <a:rect l="0" t="0" r="0" b="0"/>
          <a:pathLst>
            <a:path>
              <a:moveTo>
                <a:pt x="0" y="0"/>
              </a:moveTo>
              <a:lnTo>
                <a:pt x="0" y="1960042"/>
              </a:lnTo>
              <a:lnTo>
                <a:pt x="196004" y="196004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E81C21-627D-4366-8977-EAE207E59819}">
      <dsp:nvSpPr>
        <dsp:cNvPr id="0" name=""/>
        <dsp:cNvSpPr/>
      </dsp:nvSpPr>
      <dsp:spPr>
        <a:xfrm>
          <a:off x="963056" y="2450892"/>
          <a:ext cx="1568033" cy="980021"/>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kern="1200" dirty="0" smtClean="0"/>
            <a:t>Permite agrupar especies taxonómicamente</a:t>
          </a:r>
          <a:endParaRPr lang="es-EC" sz="1400" kern="1200" dirty="0"/>
        </a:p>
      </dsp:txBody>
      <dsp:txXfrm>
        <a:off x="991760" y="2479596"/>
        <a:ext cx="1510625" cy="922613"/>
      </dsp:txXfrm>
    </dsp:sp>
    <dsp:sp modelId="{F8792AB1-6F43-434A-A34B-694A5F328C8D}">
      <dsp:nvSpPr>
        <dsp:cNvPr id="0" name=""/>
        <dsp:cNvSpPr/>
      </dsp:nvSpPr>
      <dsp:spPr>
        <a:xfrm>
          <a:off x="767052" y="980860"/>
          <a:ext cx="196004" cy="3185068"/>
        </a:xfrm>
        <a:custGeom>
          <a:avLst/>
          <a:gdLst/>
          <a:ahLst/>
          <a:cxnLst/>
          <a:rect l="0" t="0" r="0" b="0"/>
          <a:pathLst>
            <a:path>
              <a:moveTo>
                <a:pt x="0" y="0"/>
              </a:moveTo>
              <a:lnTo>
                <a:pt x="0" y="3185068"/>
              </a:lnTo>
              <a:lnTo>
                <a:pt x="196004" y="318506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B4B9F4-4B48-4F92-8449-D463946AF4B8}">
      <dsp:nvSpPr>
        <dsp:cNvPr id="0" name=""/>
        <dsp:cNvSpPr/>
      </dsp:nvSpPr>
      <dsp:spPr>
        <a:xfrm>
          <a:off x="963056" y="3675919"/>
          <a:ext cx="1568033" cy="980021"/>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kern="1200" dirty="0" smtClean="0"/>
            <a:t>Permite reconstruir relaciones filogenéticas</a:t>
          </a:r>
          <a:endParaRPr lang="es-EC" sz="1400" kern="1200" dirty="0"/>
        </a:p>
      </dsp:txBody>
      <dsp:txXfrm>
        <a:off x="991760" y="3704623"/>
        <a:ext cx="1510625" cy="9226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8601E-ADAA-4706-BF0A-29BA845F7C38}">
      <dsp:nvSpPr>
        <dsp:cNvPr id="0" name=""/>
        <dsp:cNvSpPr/>
      </dsp:nvSpPr>
      <dsp:spPr>
        <a:xfrm>
          <a:off x="2978422" y="795899"/>
          <a:ext cx="765348" cy="364236"/>
        </a:xfrm>
        <a:custGeom>
          <a:avLst/>
          <a:gdLst/>
          <a:ahLst/>
          <a:cxnLst/>
          <a:rect l="0" t="0" r="0" b="0"/>
          <a:pathLst>
            <a:path>
              <a:moveTo>
                <a:pt x="0" y="0"/>
              </a:moveTo>
              <a:lnTo>
                <a:pt x="0" y="248216"/>
              </a:lnTo>
              <a:lnTo>
                <a:pt x="765348" y="248216"/>
              </a:lnTo>
              <a:lnTo>
                <a:pt x="765348" y="36423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264ECA-28E5-4E17-8E32-67F3B37C17D4}">
      <dsp:nvSpPr>
        <dsp:cNvPr id="0" name=""/>
        <dsp:cNvSpPr/>
      </dsp:nvSpPr>
      <dsp:spPr>
        <a:xfrm>
          <a:off x="2213074" y="795899"/>
          <a:ext cx="765348" cy="364236"/>
        </a:xfrm>
        <a:custGeom>
          <a:avLst/>
          <a:gdLst/>
          <a:ahLst/>
          <a:cxnLst/>
          <a:rect l="0" t="0" r="0" b="0"/>
          <a:pathLst>
            <a:path>
              <a:moveTo>
                <a:pt x="765348" y="0"/>
              </a:moveTo>
              <a:lnTo>
                <a:pt x="765348" y="248216"/>
              </a:lnTo>
              <a:lnTo>
                <a:pt x="0" y="248216"/>
              </a:lnTo>
              <a:lnTo>
                <a:pt x="0" y="36423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C26161-9967-4571-9BB1-BC866D8A3454}">
      <dsp:nvSpPr>
        <dsp:cNvPr id="0" name=""/>
        <dsp:cNvSpPr/>
      </dsp:nvSpPr>
      <dsp:spPr>
        <a:xfrm>
          <a:off x="2352228" y="632"/>
          <a:ext cx="1252388" cy="7952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B2DBEE-FFF7-4973-9B55-E89E56BA0EB8}">
      <dsp:nvSpPr>
        <dsp:cNvPr id="0" name=""/>
        <dsp:cNvSpPr/>
      </dsp:nvSpPr>
      <dsp:spPr>
        <a:xfrm>
          <a:off x="2491382" y="132829"/>
          <a:ext cx="1252388" cy="7952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t>Herramientas moleculares</a:t>
          </a:r>
          <a:endParaRPr lang="es-EC" sz="1400" b="1" kern="1200" dirty="0"/>
        </a:p>
      </dsp:txBody>
      <dsp:txXfrm>
        <a:off x="2514675" y="156122"/>
        <a:ext cx="1205802" cy="748680"/>
      </dsp:txXfrm>
    </dsp:sp>
    <dsp:sp modelId="{6B3EF13D-3E27-4A84-9A61-65FF2B746CC8}">
      <dsp:nvSpPr>
        <dsp:cNvPr id="0" name=""/>
        <dsp:cNvSpPr/>
      </dsp:nvSpPr>
      <dsp:spPr>
        <a:xfrm>
          <a:off x="1586879" y="1160135"/>
          <a:ext cx="1252388" cy="79526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6FAF23-93EF-4061-8D42-DB8F0708E8FC}">
      <dsp:nvSpPr>
        <dsp:cNvPr id="0" name=""/>
        <dsp:cNvSpPr/>
      </dsp:nvSpPr>
      <dsp:spPr>
        <a:xfrm>
          <a:off x="1726034" y="1292332"/>
          <a:ext cx="1252388" cy="79526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PCR</a:t>
          </a:r>
          <a:endParaRPr lang="es-EC" sz="1400" kern="1200" dirty="0"/>
        </a:p>
      </dsp:txBody>
      <dsp:txXfrm>
        <a:off x="1749327" y="1315625"/>
        <a:ext cx="1205802" cy="748680"/>
      </dsp:txXfrm>
    </dsp:sp>
    <dsp:sp modelId="{C0F69DC6-C447-4B81-9759-7F7D55F73C4B}">
      <dsp:nvSpPr>
        <dsp:cNvPr id="0" name=""/>
        <dsp:cNvSpPr/>
      </dsp:nvSpPr>
      <dsp:spPr>
        <a:xfrm>
          <a:off x="3117577" y="1160135"/>
          <a:ext cx="1252388" cy="79526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00E14F-8168-4823-958E-62984ED92334}">
      <dsp:nvSpPr>
        <dsp:cNvPr id="0" name=""/>
        <dsp:cNvSpPr/>
      </dsp:nvSpPr>
      <dsp:spPr>
        <a:xfrm>
          <a:off x="3256731" y="1292332"/>
          <a:ext cx="1252388" cy="79526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Secuenciación</a:t>
          </a:r>
          <a:r>
            <a:rPr lang="es-EC" sz="2000" kern="1200" dirty="0" smtClean="0"/>
            <a:t> </a:t>
          </a:r>
          <a:endParaRPr lang="es-EC" sz="2000" kern="1200" dirty="0"/>
        </a:p>
      </dsp:txBody>
      <dsp:txXfrm>
        <a:off x="3280024" y="1315625"/>
        <a:ext cx="1205802" cy="7486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DB21C-38FC-40DC-BE4F-DD7DC8F744D2}">
      <dsp:nvSpPr>
        <dsp:cNvPr id="0" name=""/>
        <dsp:cNvSpPr/>
      </dsp:nvSpPr>
      <dsp:spPr>
        <a:xfrm>
          <a:off x="1580802" y="0"/>
          <a:ext cx="2501817" cy="2502197"/>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3EDF7DB-E780-4BCC-B23E-F1AAAC86863D}">
      <dsp:nvSpPr>
        <dsp:cNvPr id="0" name=""/>
        <dsp:cNvSpPr/>
      </dsp:nvSpPr>
      <dsp:spPr>
        <a:xfrm>
          <a:off x="2133786" y="903369"/>
          <a:ext cx="1390211" cy="694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Ecuador no dispone de registros de especies de NEPs</a:t>
          </a:r>
          <a:endParaRPr lang="es-EC" sz="1400" kern="1200" dirty="0"/>
        </a:p>
      </dsp:txBody>
      <dsp:txXfrm>
        <a:off x="2133786" y="903369"/>
        <a:ext cx="1390211" cy="694939"/>
      </dsp:txXfrm>
    </dsp:sp>
    <dsp:sp modelId="{409D4576-E4A9-4CE3-8F96-FEE71CB81E4C}">
      <dsp:nvSpPr>
        <dsp:cNvPr id="0" name=""/>
        <dsp:cNvSpPr/>
      </dsp:nvSpPr>
      <dsp:spPr>
        <a:xfrm>
          <a:off x="885932" y="1437698"/>
          <a:ext cx="2501817" cy="2502197"/>
        </a:xfrm>
        <a:prstGeom prst="leftCircularArrow">
          <a:avLst>
            <a:gd name="adj1" fmla="val 10980"/>
            <a:gd name="adj2" fmla="val 1142322"/>
            <a:gd name="adj3" fmla="val 6300000"/>
            <a:gd name="adj4" fmla="val 18900000"/>
            <a:gd name="adj5" fmla="val 125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B331756-103C-45C8-80D3-8B7BF43D4E8E}">
      <dsp:nvSpPr>
        <dsp:cNvPr id="0" name=""/>
        <dsp:cNvSpPr/>
      </dsp:nvSpPr>
      <dsp:spPr>
        <a:xfrm>
          <a:off x="1441734" y="2349383"/>
          <a:ext cx="1390211" cy="694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La identificación solo ha llegado a nivel de género</a:t>
          </a:r>
          <a:endParaRPr lang="es-EC" sz="1400" kern="1200" dirty="0"/>
        </a:p>
      </dsp:txBody>
      <dsp:txXfrm>
        <a:off x="1441734" y="2349383"/>
        <a:ext cx="1390211" cy="694939"/>
      </dsp:txXfrm>
    </dsp:sp>
    <dsp:sp modelId="{7638BC30-B03A-4402-B49C-3C336493EE24}">
      <dsp:nvSpPr>
        <dsp:cNvPr id="0" name=""/>
        <dsp:cNvSpPr/>
      </dsp:nvSpPr>
      <dsp:spPr>
        <a:xfrm>
          <a:off x="1758866" y="3047441"/>
          <a:ext cx="2149448" cy="2150310"/>
        </a:xfrm>
        <a:prstGeom prst="blockArc">
          <a:avLst>
            <a:gd name="adj1" fmla="val 13500000"/>
            <a:gd name="adj2" fmla="val 10800000"/>
            <a:gd name="adj3" fmla="val 1274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3FD81F7-316A-4BA2-A09C-B9E9FB8106EB}">
      <dsp:nvSpPr>
        <dsp:cNvPr id="0" name=""/>
        <dsp:cNvSpPr/>
      </dsp:nvSpPr>
      <dsp:spPr>
        <a:xfrm>
          <a:off x="2137075" y="3797477"/>
          <a:ext cx="1390211" cy="694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Colecciones de la EESC - INIAP</a:t>
          </a:r>
          <a:endParaRPr lang="es-EC" sz="1400" kern="1200" dirty="0"/>
        </a:p>
      </dsp:txBody>
      <dsp:txXfrm>
        <a:off x="2137075" y="3797477"/>
        <a:ext cx="1390211" cy="69493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FC3704-9FFF-4EC7-90E4-258900F4CA19}" type="datetimeFigureOut">
              <a:rPr lang="es-EC" smtClean="0"/>
              <a:pPr/>
              <a:t>18/10/2017</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9B8639-3A1B-4653-B4CA-5DB9907AE2B5}" type="slidenum">
              <a:rPr lang="es-EC" smtClean="0"/>
              <a:pPr/>
              <a:t>‹Nº›</a:t>
            </a:fld>
            <a:endParaRPr lang="es-EC"/>
          </a:p>
        </p:txBody>
      </p:sp>
    </p:spTree>
    <p:extLst>
      <p:ext uri="{BB962C8B-B14F-4D97-AF65-F5344CB8AC3E}">
        <p14:creationId xmlns:p14="http://schemas.microsoft.com/office/powerpoint/2010/main" val="2807536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62467"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s-ES" altLang="es-US">
              <a:solidFill>
                <a:srgbClr val="FFFFFF"/>
              </a:solidFill>
              <a:latin typeface="Arial" panose="020B0604020202020204" pitchFamily="34" charset="0"/>
            </a:endParaRPr>
          </a:p>
        </p:txBody>
      </p:sp>
      <p:sp>
        <p:nvSpPr>
          <p:cNvPr id="2" name="1 Marcador de notas"/>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3823940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3 Marcador de número de diapositiva"/>
          <p:cNvSpPr>
            <a:spLocks noGrp="1"/>
          </p:cNvSpPr>
          <p:nvPr>
            <p:ph type="sldNum" sz="quarter" idx="10"/>
          </p:nvPr>
        </p:nvSpPr>
        <p:spPr/>
        <p:txBody>
          <a:bodyPr/>
          <a:lstStyle/>
          <a:p>
            <a:fld id="{389B8639-3A1B-4653-B4CA-5DB9907AE2B5}" type="slidenum">
              <a:rPr lang="es-EC" smtClean="0"/>
              <a:pPr/>
              <a:t>12</a:t>
            </a:fld>
            <a:endParaRPr lang="es-EC"/>
          </a:p>
        </p:txBody>
      </p:sp>
    </p:spTree>
    <p:extLst>
      <p:ext uri="{BB962C8B-B14F-4D97-AF65-F5344CB8AC3E}">
        <p14:creationId xmlns:p14="http://schemas.microsoft.com/office/powerpoint/2010/main" val="3366201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389B8639-3A1B-4653-B4CA-5DB9907AE2B5}" type="slidenum">
              <a:rPr lang="es-EC" smtClean="0"/>
              <a:pPr/>
              <a:t>13</a:t>
            </a:fld>
            <a:endParaRPr lang="es-EC"/>
          </a:p>
        </p:txBody>
      </p:sp>
    </p:spTree>
    <p:extLst>
      <p:ext uri="{BB962C8B-B14F-4D97-AF65-F5344CB8AC3E}">
        <p14:creationId xmlns:p14="http://schemas.microsoft.com/office/powerpoint/2010/main" val="1250310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 typeface="Arial" panose="020B0604020202020204" pitchFamily="34" charset="0"/>
              <a:buNone/>
            </a:pPr>
            <a:endParaRPr lang="es-EC" dirty="0"/>
          </a:p>
        </p:txBody>
      </p:sp>
      <p:sp>
        <p:nvSpPr>
          <p:cNvPr id="4" name="Marcador de número de diapositiva 3"/>
          <p:cNvSpPr>
            <a:spLocks noGrp="1"/>
          </p:cNvSpPr>
          <p:nvPr>
            <p:ph type="sldNum" sz="quarter" idx="10"/>
          </p:nvPr>
        </p:nvSpPr>
        <p:spPr/>
        <p:txBody>
          <a:bodyPr/>
          <a:lstStyle/>
          <a:p>
            <a:fld id="{389B8639-3A1B-4653-B4CA-5DB9907AE2B5}" type="slidenum">
              <a:rPr lang="es-EC" smtClean="0"/>
              <a:pPr/>
              <a:t>14</a:t>
            </a:fld>
            <a:endParaRPr lang="es-EC"/>
          </a:p>
        </p:txBody>
      </p:sp>
    </p:spTree>
    <p:extLst>
      <p:ext uri="{BB962C8B-B14F-4D97-AF65-F5344CB8AC3E}">
        <p14:creationId xmlns:p14="http://schemas.microsoft.com/office/powerpoint/2010/main" val="2466138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89B8639-3A1B-4653-B4CA-5DB9907AE2B5}" type="slidenum">
              <a:rPr lang="es-EC" smtClean="0"/>
              <a:pPr/>
              <a:t>15</a:t>
            </a:fld>
            <a:endParaRPr lang="es-EC"/>
          </a:p>
        </p:txBody>
      </p:sp>
    </p:spTree>
    <p:extLst>
      <p:ext uri="{BB962C8B-B14F-4D97-AF65-F5344CB8AC3E}">
        <p14:creationId xmlns:p14="http://schemas.microsoft.com/office/powerpoint/2010/main" val="3683664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89B8639-3A1B-4653-B4CA-5DB9907AE2B5}" type="slidenum">
              <a:rPr lang="es-EC" smtClean="0"/>
              <a:pPr/>
              <a:t>16</a:t>
            </a:fld>
            <a:endParaRPr lang="es-EC"/>
          </a:p>
        </p:txBody>
      </p:sp>
    </p:spTree>
    <p:extLst>
      <p:ext uri="{BB962C8B-B14F-4D97-AF65-F5344CB8AC3E}">
        <p14:creationId xmlns:p14="http://schemas.microsoft.com/office/powerpoint/2010/main" val="1887658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 typeface="Arial" panose="020B0604020202020204" pitchFamily="34" charset="0"/>
              <a:buNone/>
            </a:pPr>
            <a:endParaRPr lang="es-EC" baseline="0" dirty="0" smtClean="0"/>
          </a:p>
        </p:txBody>
      </p:sp>
      <p:sp>
        <p:nvSpPr>
          <p:cNvPr id="4" name="Marcador de número de diapositiva 3"/>
          <p:cNvSpPr>
            <a:spLocks noGrp="1"/>
          </p:cNvSpPr>
          <p:nvPr>
            <p:ph type="sldNum" sz="quarter" idx="10"/>
          </p:nvPr>
        </p:nvSpPr>
        <p:spPr/>
        <p:txBody>
          <a:bodyPr/>
          <a:lstStyle/>
          <a:p>
            <a:fld id="{389B8639-3A1B-4653-B4CA-5DB9907AE2B5}" type="slidenum">
              <a:rPr lang="es-EC" smtClean="0"/>
              <a:pPr/>
              <a:t>17</a:t>
            </a:fld>
            <a:endParaRPr lang="es-EC"/>
          </a:p>
        </p:txBody>
      </p:sp>
    </p:spTree>
    <p:extLst>
      <p:ext uri="{BB962C8B-B14F-4D97-AF65-F5344CB8AC3E}">
        <p14:creationId xmlns:p14="http://schemas.microsoft.com/office/powerpoint/2010/main" val="2588184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389B8639-3A1B-4653-B4CA-5DB9907AE2B5}" type="slidenum">
              <a:rPr lang="es-EC" smtClean="0"/>
              <a:pPr/>
              <a:t>18</a:t>
            </a:fld>
            <a:endParaRPr lang="es-EC"/>
          </a:p>
        </p:txBody>
      </p:sp>
    </p:spTree>
    <p:extLst>
      <p:ext uri="{BB962C8B-B14F-4D97-AF65-F5344CB8AC3E}">
        <p14:creationId xmlns:p14="http://schemas.microsoft.com/office/powerpoint/2010/main" val="101599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89B8639-3A1B-4653-B4CA-5DB9907AE2B5}" type="slidenum">
              <a:rPr lang="es-EC" smtClean="0"/>
              <a:pPr/>
              <a:t>19</a:t>
            </a:fld>
            <a:endParaRPr lang="es-EC"/>
          </a:p>
        </p:txBody>
      </p:sp>
    </p:spTree>
    <p:extLst>
      <p:ext uri="{BB962C8B-B14F-4D97-AF65-F5344CB8AC3E}">
        <p14:creationId xmlns:p14="http://schemas.microsoft.com/office/powerpoint/2010/main" val="3439892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 typeface="Arial" panose="020B0604020202020204" pitchFamily="34" charset="0"/>
              <a:buNone/>
            </a:pPr>
            <a:endParaRPr lang="es-EC" baseline="0" dirty="0" smtClean="0"/>
          </a:p>
        </p:txBody>
      </p:sp>
      <p:sp>
        <p:nvSpPr>
          <p:cNvPr id="4" name="3 Marcador de número de diapositiva"/>
          <p:cNvSpPr>
            <a:spLocks noGrp="1"/>
          </p:cNvSpPr>
          <p:nvPr>
            <p:ph type="sldNum" sz="quarter" idx="10"/>
          </p:nvPr>
        </p:nvSpPr>
        <p:spPr/>
        <p:txBody>
          <a:bodyPr/>
          <a:lstStyle/>
          <a:p>
            <a:fld id="{389B8639-3A1B-4653-B4CA-5DB9907AE2B5}" type="slidenum">
              <a:rPr lang="es-EC" smtClean="0"/>
              <a:pPr/>
              <a:t>20</a:t>
            </a:fld>
            <a:endParaRPr lang="es-EC"/>
          </a:p>
        </p:txBody>
      </p:sp>
    </p:spTree>
    <p:extLst>
      <p:ext uri="{BB962C8B-B14F-4D97-AF65-F5344CB8AC3E}">
        <p14:creationId xmlns:p14="http://schemas.microsoft.com/office/powerpoint/2010/main" val="1513667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89B8639-3A1B-4653-B4CA-5DB9907AE2B5}" type="slidenum">
              <a:rPr lang="es-EC" smtClean="0"/>
              <a:pPr/>
              <a:t>21</a:t>
            </a:fld>
            <a:endParaRPr lang="es-EC"/>
          </a:p>
        </p:txBody>
      </p:sp>
    </p:spTree>
    <p:extLst>
      <p:ext uri="{BB962C8B-B14F-4D97-AF65-F5344CB8AC3E}">
        <p14:creationId xmlns:p14="http://schemas.microsoft.com/office/powerpoint/2010/main" val="619386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89B8639-3A1B-4653-B4CA-5DB9907AE2B5}" type="slidenum">
              <a:rPr lang="es-EC" smtClean="0"/>
              <a:pPr/>
              <a:t>2</a:t>
            </a:fld>
            <a:endParaRPr lang="es-EC"/>
          </a:p>
        </p:txBody>
      </p:sp>
    </p:spTree>
    <p:extLst>
      <p:ext uri="{BB962C8B-B14F-4D97-AF65-F5344CB8AC3E}">
        <p14:creationId xmlns:p14="http://schemas.microsoft.com/office/powerpoint/2010/main" val="421189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 typeface="Arial" panose="020B0604020202020204" pitchFamily="34" charset="0"/>
              <a:buNone/>
            </a:pPr>
            <a:endParaRPr lang="es-EC" dirty="0"/>
          </a:p>
        </p:txBody>
      </p:sp>
      <p:sp>
        <p:nvSpPr>
          <p:cNvPr id="4" name="3 Marcador de número de diapositiva"/>
          <p:cNvSpPr>
            <a:spLocks noGrp="1"/>
          </p:cNvSpPr>
          <p:nvPr>
            <p:ph type="sldNum" sz="quarter" idx="10"/>
          </p:nvPr>
        </p:nvSpPr>
        <p:spPr/>
        <p:txBody>
          <a:bodyPr/>
          <a:lstStyle/>
          <a:p>
            <a:fld id="{389B8639-3A1B-4653-B4CA-5DB9907AE2B5}" type="slidenum">
              <a:rPr lang="es-EC" smtClean="0"/>
              <a:pPr/>
              <a:t>22</a:t>
            </a:fld>
            <a:endParaRPr lang="es-EC"/>
          </a:p>
        </p:txBody>
      </p:sp>
    </p:spTree>
    <p:extLst>
      <p:ext uri="{BB962C8B-B14F-4D97-AF65-F5344CB8AC3E}">
        <p14:creationId xmlns:p14="http://schemas.microsoft.com/office/powerpoint/2010/main" val="12400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C" sz="1200" kern="1200" dirty="0" smtClean="0"/>
          </a:p>
          <a:p>
            <a:endParaRPr lang="es-EC" dirty="0"/>
          </a:p>
        </p:txBody>
      </p:sp>
      <p:sp>
        <p:nvSpPr>
          <p:cNvPr id="4" name="3 Marcador de número de diapositiva"/>
          <p:cNvSpPr>
            <a:spLocks noGrp="1"/>
          </p:cNvSpPr>
          <p:nvPr>
            <p:ph type="sldNum" sz="quarter" idx="10"/>
          </p:nvPr>
        </p:nvSpPr>
        <p:spPr/>
        <p:txBody>
          <a:bodyPr/>
          <a:lstStyle/>
          <a:p>
            <a:fld id="{389B8639-3A1B-4653-B4CA-5DB9907AE2B5}" type="slidenum">
              <a:rPr lang="es-EC" smtClean="0"/>
              <a:pPr/>
              <a:t>23</a:t>
            </a:fld>
            <a:endParaRPr lang="es-EC"/>
          </a:p>
        </p:txBody>
      </p:sp>
    </p:spTree>
    <p:extLst>
      <p:ext uri="{BB962C8B-B14F-4D97-AF65-F5344CB8AC3E}">
        <p14:creationId xmlns:p14="http://schemas.microsoft.com/office/powerpoint/2010/main" val="4005685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p>
          <a:p>
            <a:endParaRPr lang="es-EC" dirty="0"/>
          </a:p>
        </p:txBody>
      </p:sp>
      <p:sp>
        <p:nvSpPr>
          <p:cNvPr id="4" name="3 Marcador de número de diapositiva"/>
          <p:cNvSpPr>
            <a:spLocks noGrp="1"/>
          </p:cNvSpPr>
          <p:nvPr>
            <p:ph type="sldNum" sz="quarter" idx="10"/>
          </p:nvPr>
        </p:nvSpPr>
        <p:spPr/>
        <p:txBody>
          <a:bodyPr/>
          <a:lstStyle/>
          <a:p>
            <a:fld id="{389B8639-3A1B-4653-B4CA-5DB9907AE2B5}" type="slidenum">
              <a:rPr lang="es-EC" smtClean="0"/>
              <a:pPr/>
              <a:t>24</a:t>
            </a:fld>
            <a:endParaRPr lang="es-EC"/>
          </a:p>
        </p:txBody>
      </p:sp>
    </p:spTree>
    <p:extLst>
      <p:ext uri="{BB962C8B-B14F-4D97-AF65-F5344CB8AC3E}">
        <p14:creationId xmlns:p14="http://schemas.microsoft.com/office/powerpoint/2010/main" val="564155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C" sz="1200" kern="1200" baseline="0" dirty="0" smtClean="0"/>
          </a:p>
        </p:txBody>
      </p:sp>
      <p:sp>
        <p:nvSpPr>
          <p:cNvPr id="4" name="3 Marcador de número de diapositiva"/>
          <p:cNvSpPr>
            <a:spLocks noGrp="1"/>
          </p:cNvSpPr>
          <p:nvPr>
            <p:ph type="sldNum" sz="quarter" idx="10"/>
          </p:nvPr>
        </p:nvSpPr>
        <p:spPr/>
        <p:txBody>
          <a:bodyPr/>
          <a:lstStyle/>
          <a:p>
            <a:fld id="{389B8639-3A1B-4653-B4CA-5DB9907AE2B5}" type="slidenum">
              <a:rPr lang="es-EC" smtClean="0"/>
              <a:pPr/>
              <a:t>25</a:t>
            </a:fld>
            <a:endParaRPr lang="es-EC"/>
          </a:p>
        </p:txBody>
      </p:sp>
    </p:spTree>
    <p:extLst>
      <p:ext uri="{BB962C8B-B14F-4D97-AF65-F5344CB8AC3E}">
        <p14:creationId xmlns:p14="http://schemas.microsoft.com/office/powerpoint/2010/main" val="1870923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p>
        </p:txBody>
      </p:sp>
      <p:sp>
        <p:nvSpPr>
          <p:cNvPr id="4" name="3 Marcador de número de diapositiva"/>
          <p:cNvSpPr>
            <a:spLocks noGrp="1"/>
          </p:cNvSpPr>
          <p:nvPr>
            <p:ph type="sldNum" sz="quarter" idx="10"/>
          </p:nvPr>
        </p:nvSpPr>
        <p:spPr/>
        <p:txBody>
          <a:bodyPr/>
          <a:lstStyle/>
          <a:p>
            <a:fld id="{389B8639-3A1B-4653-B4CA-5DB9907AE2B5}" type="slidenum">
              <a:rPr lang="es-EC" smtClean="0"/>
              <a:pPr/>
              <a:t>26</a:t>
            </a:fld>
            <a:endParaRPr lang="es-EC"/>
          </a:p>
        </p:txBody>
      </p:sp>
    </p:spTree>
    <p:extLst>
      <p:ext uri="{BB962C8B-B14F-4D97-AF65-F5344CB8AC3E}">
        <p14:creationId xmlns:p14="http://schemas.microsoft.com/office/powerpoint/2010/main" val="905835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baseline="0" dirty="0" smtClean="0"/>
          </a:p>
        </p:txBody>
      </p:sp>
      <p:sp>
        <p:nvSpPr>
          <p:cNvPr id="4" name="3 Marcador de número de diapositiva"/>
          <p:cNvSpPr>
            <a:spLocks noGrp="1"/>
          </p:cNvSpPr>
          <p:nvPr>
            <p:ph type="sldNum" sz="quarter" idx="10"/>
          </p:nvPr>
        </p:nvSpPr>
        <p:spPr/>
        <p:txBody>
          <a:bodyPr/>
          <a:lstStyle/>
          <a:p>
            <a:fld id="{389B8639-3A1B-4653-B4CA-5DB9907AE2B5}" type="slidenum">
              <a:rPr lang="es-EC" smtClean="0"/>
              <a:pPr/>
              <a:t>27</a:t>
            </a:fld>
            <a:endParaRPr lang="es-EC"/>
          </a:p>
        </p:txBody>
      </p:sp>
    </p:spTree>
    <p:extLst>
      <p:ext uri="{BB962C8B-B14F-4D97-AF65-F5344CB8AC3E}">
        <p14:creationId xmlns:p14="http://schemas.microsoft.com/office/powerpoint/2010/main" val="3712667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p>
          <a:p>
            <a:endParaRPr lang="es-EC" dirty="0"/>
          </a:p>
        </p:txBody>
      </p:sp>
      <p:sp>
        <p:nvSpPr>
          <p:cNvPr id="4" name="3 Marcador de número de diapositiva"/>
          <p:cNvSpPr>
            <a:spLocks noGrp="1"/>
          </p:cNvSpPr>
          <p:nvPr>
            <p:ph type="sldNum" sz="quarter" idx="10"/>
          </p:nvPr>
        </p:nvSpPr>
        <p:spPr/>
        <p:txBody>
          <a:bodyPr/>
          <a:lstStyle/>
          <a:p>
            <a:fld id="{389B8639-3A1B-4653-B4CA-5DB9907AE2B5}" type="slidenum">
              <a:rPr lang="es-EC" smtClean="0"/>
              <a:pPr/>
              <a:t>28</a:t>
            </a:fld>
            <a:endParaRPr lang="es-EC"/>
          </a:p>
        </p:txBody>
      </p:sp>
    </p:spTree>
    <p:extLst>
      <p:ext uri="{BB962C8B-B14F-4D97-AF65-F5344CB8AC3E}">
        <p14:creationId xmlns:p14="http://schemas.microsoft.com/office/powerpoint/2010/main" val="280086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p>
          <a:p>
            <a:endParaRPr lang="es-EC" dirty="0"/>
          </a:p>
        </p:txBody>
      </p:sp>
      <p:sp>
        <p:nvSpPr>
          <p:cNvPr id="4" name="3 Marcador de número de diapositiva"/>
          <p:cNvSpPr>
            <a:spLocks noGrp="1"/>
          </p:cNvSpPr>
          <p:nvPr>
            <p:ph type="sldNum" sz="quarter" idx="10"/>
          </p:nvPr>
        </p:nvSpPr>
        <p:spPr/>
        <p:txBody>
          <a:bodyPr/>
          <a:lstStyle/>
          <a:p>
            <a:fld id="{389B8639-3A1B-4653-B4CA-5DB9907AE2B5}" type="slidenum">
              <a:rPr lang="es-EC" smtClean="0"/>
              <a:pPr/>
              <a:t>29</a:t>
            </a:fld>
            <a:endParaRPr lang="es-EC"/>
          </a:p>
        </p:txBody>
      </p:sp>
    </p:spTree>
    <p:extLst>
      <p:ext uri="{BB962C8B-B14F-4D97-AF65-F5344CB8AC3E}">
        <p14:creationId xmlns:p14="http://schemas.microsoft.com/office/powerpoint/2010/main" val="17663202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p>
          <a:p>
            <a:endParaRPr lang="es-EC" dirty="0"/>
          </a:p>
        </p:txBody>
      </p:sp>
      <p:sp>
        <p:nvSpPr>
          <p:cNvPr id="4" name="3 Marcador de número de diapositiva"/>
          <p:cNvSpPr>
            <a:spLocks noGrp="1"/>
          </p:cNvSpPr>
          <p:nvPr>
            <p:ph type="sldNum" sz="quarter" idx="10"/>
          </p:nvPr>
        </p:nvSpPr>
        <p:spPr/>
        <p:txBody>
          <a:bodyPr/>
          <a:lstStyle/>
          <a:p>
            <a:fld id="{389B8639-3A1B-4653-B4CA-5DB9907AE2B5}" type="slidenum">
              <a:rPr lang="es-EC" smtClean="0"/>
              <a:pPr/>
              <a:t>30</a:t>
            </a:fld>
            <a:endParaRPr lang="es-EC"/>
          </a:p>
        </p:txBody>
      </p:sp>
    </p:spTree>
    <p:extLst>
      <p:ext uri="{BB962C8B-B14F-4D97-AF65-F5344CB8AC3E}">
        <p14:creationId xmlns:p14="http://schemas.microsoft.com/office/powerpoint/2010/main" val="203699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 typeface="Arial" panose="020B0604020202020204" pitchFamily="34" charset="0"/>
              <a:buNone/>
            </a:pPr>
            <a:endParaRPr lang="es-EC" dirty="0"/>
          </a:p>
        </p:txBody>
      </p:sp>
      <p:sp>
        <p:nvSpPr>
          <p:cNvPr id="4" name="3 Marcador de número de diapositiva"/>
          <p:cNvSpPr>
            <a:spLocks noGrp="1"/>
          </p:cNvSpPr>
          <p:nvPr>
            <p:ph type="sldNum" sz="quarter" idx="10"/>
          </p:nvPr>
        </p:nvSpPr>
        <p:spPr/>
        <p:txBody>
          <a:bodyPr/>
          <a:lstStyle/>
          <a:p>
            <a:fld id="{389B8639-3A1B-4653-B4CA-5DB9907AE2B5}" type="slidenum">
              <a:rPr lang="es-EC" smtClean="0"/>
              <a:pPr/>
              <a:t>3</a:t>
            </a:fld>
            <a:endParaRPr lang="es-EC"/>
          </a:p>
        </p:txBody>
      </p:sp>
    </p:spTree>
    <p:extLst>
      <p:ext uri="{BB962C8B-B14F-4D97-AF65-F5344CB8AC3E}">
        <p14:creationId xmlns:p14="http://schemas.microsoft.com/office/powerpoint/2010/main" val="2197855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 typeface="Arial" panose="020B0604020202020204" pitchFamily="34" charset="0"/>
              <a:buNone/>
            </a:pPr>
            <a:endParaRPr lang="es-EC" dirty="0"/>
          </a:p>
        </p:txBody>
      </p:sp>
      <p:sp>
        <p:nvSpPr>
          <p:cNvPr id="4" name="3 Marcador de número de diapositiva"/>
          <p:cNvSpPr>
            <a:spLocks noGrp="1"/>
          </p:cNvSpPr>
          <p:nvPr>
            <p:ph type="sldNum" sz="quarter" idx="10"/>
          </p:nvPr>
        </p:nvSpPr>
        <p:spPr/>
        <p:txBody>
          <a:bodyPr/>
          <a:lstStyle/>
          <a:p>
            <a:fld id="{389B8639-3A1B-4653-B4CA-5DB9907AE2B5}" type="slidenum">
              <a:rPr lang="es-EC" smtClean="0"/>
              <a:pPr/>
              <a:t>4</a:t>
            </a:fld>
            <a:endParaRPr lang="es-EC"/>
          </a:p>
        </p:txBody>
      </p:sp>
    </p:spTree>
    <p:extLst>
      <p:ext uri="{BB962C8B-B14F-4D97-AF65-F5344CB8AC3E}">
        <p14:creationId xmlns:p14="http://schemas.microsoft.com/office/powerpoint/2010/main" val="4008330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89B8639-3A1B-4653-B4CA-5DB9907AE2B5}" type="slidenum">
              <a:rPr lang="es-EC" smtClean="0"/>
              <a:pPr/>
              <a:t>5</a:t>
            </a:fld>
            <a:endParaRPr lang="es-EC"/>
          </a:p>
        </p:txBody>
      </p:sp>
    </p:spTree>
    <p:extLst>
      <p:ext uri="{BB962C8B-B14F-4D97-AF65-F5344CB8AC3E}">
        <p14:creationId xmlns:p14="http://schemas.microsoft.com/office/powerpoint/2010/main" val="3590376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89B8639-3A1B-4653-B4CA-5DB9907AE2B5}" type="slidenum">
              <a:rPr lang="es-EC" smtClean="0"/>
              <a:pPr/>
              <a:t>6</a:t>
            </a:fld>
            <a:endParaRPr lang="es-EC"/>
          </a:p>
        </p:txBody>
      </p:sp>
    </p:spTree>
    <p:extLst>
      <p:ext uri="{BB962C8B-B14F-4D97-AF65-F5344CB8AC3E}">
        <p14:creationId xmlns:p14="http://schemas.microsoft.com/office/powerpoint/2010/main" val="1219480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89B8639-3A1B-4653-B4CA-5DB9907AE2B5}" type="slidenum">
              <a:rPr lang="es-EC" smtClean="0"/>
              <a:pPr/>
              <a:t>7</a:t>
            </a:fld>
            <a:endParaRPr lang="es-EC"/>
          </a:p>
        </p:txBody>
      </p:sp>
    </p:spTree>
    <p:extLst>
      <p:ext uri="{BB962C8B-B14F-4D97-AF65-F5344CB8AC3E}">
        <p14:creationId xmlns:p14="http://schemas.microsoft.com/office/powerpoint/2010/main" val="3559208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89B8639-3A1B-4653-B4CA-5DB9907AE2B5}" type="slidenum">
              <a:rPr lang="es-EC" smtClean="0"/>
              <a:pPr/>
              <a:t>8</a:t>
            </a:fld>
            <a:endParaRPr lang="es-EC"/>
          </a:p>
        </p:txBody>
      </p:sp>
    </p:spTree>
    <p:extLst>
      <p:ext uri="{BB962C8B-B14F-4D97-AF65-F5344CB8AC3E}">
        <p14:creationId xmlns:p14="http://schemas.microsoft.com/office/powerpoint/2010/main" val="1004758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89B8639-3A1B-4653-B4CA-5DB9907AE2B5}" type="slidenum">
              <a:rPr lang="es-EC" smtClean="0"/>
              <a:pPr/>
              <a:t>9</a:t>
            </a:fld>
            <a:endParaRPr lang="es-EC"/>
          </a:p>
        </p:txBody>
      </p:sp>
    </p:spTree>
    <p:extLst>
      <p:ext uri="{BB962C8B-B14F-4D97-AF65-F5344CB8AC3E}">
        <p14:creationId xmlns:p14="http://schemas.microsoft.com/office/powerpoint/2010/main" val="2197855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9"/>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1092946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7290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4640" y="273050"/>
            <a:ext cx="2055812" cy="530225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1" y="273050"/>
            <a:ext cx="6015038" cy="53022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590236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7889428D-5556-4F0D-9578-F482F79554B8}" type="datetimeFigureOut">
              <a:rPr lang="es-EC" smtClean="0"/>
              <a:pPr/>
              <a:t>18/10/2017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347E3F4A-45CA-4DC6-B280-41FE7409610E}" type="slidenum">
              <a:rPr lang="es-EC" smtClean="0"/>
              <a:pPr/>
              <a:t>‹Nº›</a:t>
            </a:fld>
            <a:endParaRPr lang="es-EC"/>
          </a:p>
        </p:txBody>
      </p:sp>
    </p:spTree>
    <p:extLst>
      <p:ext uri="{BB962C8B-B14F-4D97-AF65-F5344CB8AC3E}">
        <p14:creationId xmlns:p14="http://schemas.microsoft.com/office/powerpoint/2010/main" val="324663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889428D-5556-4F0D-9578-F482F79554B8}" type="datetimeFigureOut">
              <a:rPr lang="es-EC" smtClean="0"/>
              <a:pPr/>
              <a:t>18/10/2017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347E3F4A-45CA-4DC6-B280-41FE7409610E}" type="slidenum">
              <a:rPr lang="es-EC" smtClean="0"/>
              <a:pPr/>
              <a:t>‹Nº›</a:t>
            </a:fld>
            <a:endParaRPr lang="es-EC"/>
          </a:p>
        </p:txBody>
      </p:sp>
    </p:spTree>
    <p:extLst>
      <p:ext uri="{BB962C8B-B14F-4D97-AF65-F5344CB8AC3E}">
        <p14:creationId xmlns:p14="http://schemas.microsoft.com/office/powerpoint/2010/main" val="1143823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889428D-5556-4F0D-9578-F482F79554B8}" type="datetimeFigureOut">
              <a:rPr lang="es-EC" smtClean="0"/>
              <a:pPr/>
              <a:t>18/10/2017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347E3F4A-45CA-4DC6-B280-41FE7409610E}" type="slidenum">
              <a:rPr lang="es-EC" smtClean="0"/>
              <a:pPr/>
              <a:t>‹Nº›</a:t>
            </a:fld>
            <a:endParaRPr lang="es-EC"/>
          </a:p>
        </p:txBody>
      </p:sp>
    </p:spTree>
    <p:extLst>
      <p:ext uri="{BB962C8B-B14F-4D97-AF65-F5344CB8AC3E}">
        <p14:creationId xmlns:p14="http://schemas.microsoft.com/office/powerpoint/2010/main" val="894743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7889428D-5556-4F0D-9578-F482F79554B8}" type="datetimeFigureOut">
              <a:rPr lang="es-EC" smtClean="0"/>
              <a:pPr/>
              <a:t>18/10/2017</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347E3F4A-45CA-4DC6-B280-41FE7409610E}" type="slidenum">
              <a:rPr lang="es-EC" smtClean="0"/>
              <a:pPr/>
              <a:t>‹Nº›</a:t>
            </a:fld>
            <a:endParaRPr lang="es-EC"/>
          </a:p>
        </p:txBody>
      </p:sp>
    </p:spTree>
    <p:extLst>
      <p:ext uri="{BB962C8B-B14F-4D97-AF65-F5344CB8AC3E}">
        <p14:creationId xmlns:p14="http://schemas.microsoft.com/office/powerpoint/2010/main" val="1557980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7889428D-5556-4F0D-9578-F482F79554B8}" type="datetimeFigureOut">
              <a:rPr lang="es-EC" smtClean="0"/>
              <a:pPr/>
              <a:t>18/10/2017</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347E3F4A-45CA-4DC6-B280-41FE7409610E}" type="slidenum">
              <a:rPr lang="es-EC" smtClean="0"/>
              <a:pPr/>
              <a:t>‹Nº›</a:t>
            </a:fld>
            <a:endParaRPr lang="es-EC"/>
          </a:p>
        </p:txBody>
      </p:sp>
    </p:spTree>
    <p:extLst>
      <p:ext uri="{BB962C8B-B14F-4D97-AF65-F5344CB8AC3E}">
        <p14:creationId xmlns:p14="http://schemas.microsoft.com/office/powerpoint/2010/main" val="4133568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7889428D-5556-4F0D-9578-F482F79554B8}" type="datetimeFigureOut">
              <a:rPr lang="es-EC" smtClean="0"/>
              <a:pPr/>
              <a:t>18/10/2017</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347E3F4A-45CA-4DC6-B280-41FE7409610E}" type="slidenum">
              <a:rPr lang="es-EC" smtClean="0"/>
              <a:pPr/>
              <a:t>‹Nº›</a:t>
            </a:fld>
            <a:endParaRPr lang="es-EC"/>
          </a:p>
        </p:txBody>
      </p:sp>
    </p:spTree>
    <p:extLst>
      <p:ext uri="{BB962C8B-B14F-4D97-AF65-F5344CB8AC3E}">
        <p14:creationId xmlns:p14="http://schemas.microsoft.com/office/powerpoint/2010/main" val="2650024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889428D-5556-4F0D-9578-F482F79554B8}" type="datetimeFigureOut">
              <a:rPr lang="es-EC" smtClean="0"/>
              <a:pPr/>
              <a:t>18/10/2017</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347E3F4A-45CA-4DC6-B280-41FE7409610E}" type="slidenum">
              <a:rPr lang="es-EC" smtClean="0"/>
              <a:pPr/>
              <a:t>‹Nº›</a:t>
            </a:fld>
            <a:endParaRPr lang="es-EC"/>
          </a:p>
        </p:txBody>
      </p:sp>
    </p:spTree>
    <p:extLst>
      <p:ext uri="{BB962C8B-B14F-4D97-AF65-F5344CB8AC3E}">
        <p14:creationId xmlns:p14="http://schemas.microsoft.com/office/powerpoint/2010/main" val="1809518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889428D-5556-4F0D-9578-F482F79554B8}" type="datetimeFigureOut">
              <a:rPr lang="es-EC" smtClean="0"/>
              <a:pPr/>
              <a:t>18/10/2017</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347E3F4A-45CA-4DC6-B280-41FE7409610E}" type="slidenum">
              <a:rPr lang="es-EC" smtClean="0"/>
              <a:pPr/>
              <a:t>‹Nº›</a:t>
            </a:fld>
            <a:endParaRPr lang="es-EC"/>
          </a:p>
        </p:txBody>
      </p:sp>
    </p:spTree>
    <p:extLst>
      <p:ext uri="{BB962C8B-B14F-4D97-AF65-F5344CB8AC3E}">
        <p14:creationId xmlns:p14="http://schemas.microsoft.com/office/powerpoint/2010/main" val="1784855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011976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889428D-5556-4F0D-9578-F482F79554B8}" type="datetimeFigureOut">
              <a:rPr lang="es-EC" smtClean="0"/>
              <a:pPr/>
              <a:t>18/10/2017</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347E3F4A-45CA-4DC6-B280-41FE7409610E}" type="slidenum">
              <a:rPr lang="es-EC" smtClean="0"/>
              <a:pPr/>
              <a:t>‹Nº›</a:t>
            </a:fld>
            <a:endParaRPr lang="es-EC"/>
          </a:p>
        </p:txBody>
      </p:sp>
    </p:spTree>
    <p:extLst>
      <p:ext uri="{BB962C8B-B14F-4D97-AF65-F5344CB8AC3E}">
        <p14:creationId xmlns:p14="http://schemas.microsoft.com/office/powerpoint/2010/main" val="2706804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889428D-5556-4F0D-9578-F482F79554B8}" type="datetimeFigureOut">
              <a:rPr lang="es-EC" smtClean="0"/>
              <a:pPr/>
              <a:t>18/10/2017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347E3F4A-45CA-4DC6-B280-41FE7409610E}" type="slidenum">
              <a:rPr lang="es-EC" smtClean="0"/>
              <a:pPr/>
              <a:t>‹Nº›</a:t>
            </a:fld>
            <a:endParaRPr lang="es-EC"/>
          </a:p>
        </p:txBody>
      </p:sp>
    </p:spTree>
    <p:extLst>
      <p:ext uri="{BB962C8B-B14F-4D97-AF65-F5344CB8AC3E}">
        <p14:creationId xmlns:p14="http://schemas.microsoft.com/office/powerpoint/2010/main" val="3732516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889428D-5556-4F0D-9578-F482F79554B8}" type="datetimeFigureOut">
              <a:rPr lang="es-EC" smtClean="0"/>
              <a:pPr/>
              <a:t>18/10/2017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347E3F4A-45CA-4DC6-B280-41FE7409610E}" type="slidenum">
              <a:rPr lang="es-EC" smtClean="0"/>
              <a:pPr/>
              <a:t>‹Nº›</a:t>
            </a:fld>
            <a:endParaRPr lang="es-EC"/>
          </a:p>
        </p:txBody>
      </p:sp>
    </p:spTree>
    <p:extLst>
      <p:ext uri="{BB962C8B-B14F-4D97-AF65-F5344CB8AC3E}">
        <p14:creationId xmlns:p14="http://schemas.microsoft.com/office/powerpoint/2010/main" val="2680559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4"/>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3575126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1" y="1604965"/>
            <a:ext cx="4035425" cy="3970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5027" y="1604965"/>
            <a:ext cx="4035425" cy="3970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752464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447290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4197179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7421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4187864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541801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050" name="Object 1"/>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415" r:id="rId14" imgW="7748626" imgH="4759452" progId="">
                  <p:embed/>
                </p:oleObj>
              </mc:Choice>
              <mc:Fallback>
                <p:oleObj r:id="rId14" imgW="7748626" imgH="4759452" progId="">
                  <p:embed/>
                  <p:pic>
                    <p:nvPicPr>
                      <p:cNvPr id="0" name="Picture 28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2051" name="Rectangle 2"/>
          <p:cNvSpPr>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defTabSz="449263" eaLnBrk="1" fontAlgn="base" hangingPunct="1">
              <a:spcBef>
                <a:spcPct val="0"/>
              </a:spcBef>
              <a:spcAft>
                <a:spcPct val="0"/>
              </a:spcAft>
              <a:buSzPct val="100000"/>
              <a:defRPr/>
            </a:pPr>
            <a:endParaRPr lang="es-ES" altLang="es-US" sz="1400" smtClean="0">
              <a:solidFill>
                <a:srgbClr val="000000"/>
              </a:solidFill>
            </a:endParaRPr>
          </a:p>
        </p:txBody>
      </p:sp>
      <p:sp>
        <p:nvSpPr>
          <p:cNvPr id="2052" name="Rectangle 3"/>
          <p:cNvSpPr>
            <a:spLocks noChangeArrowheads="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lgn="ctr" defTabSz="449263" eaLnBrk="1" fontAlgn="base" hangingPunct="1">
              <a:spcBef>
                <a:spcPct val="0"/>
              </a:spcBef>
              <a:spcAft>
                <a:spcPct val="0"/>
              </a:spcAft>
              <a:buSzPct val="100000"/>
              <a:defRPr/>
            </a:pPr>
            <a:endParaRPr lang="es-ES" altLang="es-US" sz="1400" smtClean="0">
              <a:solidFill>
                <a:srgbClr val="000000"/>
              </a:solidFill>
            </a:endParaRPr>
          </a:p>
        </p:txBody>
      </p:sp>
      <p:sp>
        <p:nvSpPr>
          <p:cNvPr id="2053" name="Rectangle 4"/>
          <p:cNvSpPr>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defTabSz="449263" eaLnBrk="1" fontAlgn="base" hangingPunct="1">
              <a:spcBef>
                <a:spcPct val="0"/>
              </a:spcBef>
              <a:spcAft>
                <a:spcPct val="0"/>
              </a:spcAft>
              <a:buSzPct val="100000"/>
              <a:defRPr/>
            </a:pPr>
            <a:endParaRPr lang="es-ES" altLang="es-US" sz="1400" smtClean="0">
              <a:solidFill>
                <a:srgbClr val="000000"/>
              </a:solidFill>
            </a:endParaRPr>
          </a:p>
        </p:txBody>
      </p:sp>
      <p:sp>
        <p:nvSpPr>
          <p:cNvPr id="2054" name="Rectangle 5"/>
          <p:cNvSpPr>
            <a:spLocks noChangeArrowheads="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lgn="ctr" defTabSz="449263" eaLnBrk="1" fontAlgn="base" hangingPunct="1">
              <a:spcBef>
                <a:spcPct val="0"/>
              </a:spcBef>
              <a:spcAft>
                <a:spcPct val="0"/>
              </a:spcAft>
              <a:buSzPct val="100000"/>
              <a:defRPr/>
            </a:pPr>
            <a:endParaRPr lang="es-ES" altLang="es-US" sz="1400" smtClean="0">
              <a:solidFill>
                <a:srgbClr val="000000"/>
              </a:solidFill>
            </a:endParaRPr>
          </a:p>
        </p:txBody>
      </p:sp>
      <p:pic>
        <p:nvPicPr>
          <p:cNvPr id="2055" name="Picture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56" name="Oval 7"/>
          <p:cNvSpPr>
            <a:spLocks noChangeArrowheads="1"/>
          </p:cNvSpPr>
          <p:nvPr/>
        </p:nvSpPr>
        <p:spPr bwMode="auto">
          <a:xfrm>
            <a:off x="217488" y="260354"/>
            <a:ext cx="792162" cy="7921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s-ES" altLang="es-US">
              <a:solidFill>
                <a:srgbClr val="FFFFFF"/>
              </a:solidFill>
            </a:endParaRPr>
          </a:p>
        </p:txBody>
      </p:sp>
      <p:sp>
        <p:nvSpPr>
          <p:cNvPr id="2" name="Rectangle 8"/>
          <p:cNvSpPr>
            <a:spLocks noGrp="1" noChangeArrowheads="1"/>
          </p:cNvSpPr>
          <p:nvPr>
            <p:ph type="title"/>
          </p:nvPr>
        </p:nvSpPr>
        <p:spPr bwMode="auto">
          <a:xfrm>
            <a:off x="457200" y="273050"/>
            <a:ext cx="8223250" cy="1138238"/>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2058" name="Rectangle 9"/>
          <p:cNvSpPr>
            <a:spLocks noGrp="1" noChangeArrowheads="1"/>
          </p:cNvSpPr>
          <p:nvPr>
            <p:ph type="body" idx="1"/>
          </p:nvPr>
        </p:nvSpPr>
        <p:spPr bwMode="auto">
          <a:xfrm>
            <a:off x="457200" y="1604965"/>
            <a:ext cx="822325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lvl="0"/>
            <a:r>
              <a:rPr lang="en-GB" altLang="es-US" smtClean="0"/>
              <a:t>Click to edit the outline text format</a:t>
            </a:r>
          </a:p>
          <a:p>
            <a:pPr lvl="1"/>
            <a:r>
              <a:rPr lang="en-GB" altLang="es-US" smtClean="0"/>
              <a:t>Second Outline Level</a:t>
            </a:r>
          </a:p>
          <a:p>
            <a:pPr lvl="2"/>
            <a:r>
              <a:rPr lang="en-GB" altLang="es-US" smtClean="0"/>
              <a:t>Third Outline Level</a:t>
            </a:r>
          </a:p>
          <a:p>
            <a:pPr lvl="3"/>
            <a:r>
              <a:rPr lang="en-GB" altLang="es-US" smtClean="0"/>
              <a:t>Fourth Outline Level</a:t>
            </a:r>
          </a:p>
          <a:p>
            <a:pPr lvl="4"/>
            <a:r>
              <a:rPr lang="en-GB" altLang="es-US" smtClean="0"/>
              <a:t>Fifth Outline Level</a:t>
            </a:r>
          </a:p>
          <a:p>
            <a:pPr lvl="4"/>
            <a:r>
              <a:rPr lang="en-GB" altLang="es-US" smtClean="0"/>
              <a:t>Sixth Outline Level</a:t>
            </a:r>
          </a:p>
          <a:p>
            <a:pPr lvl="4"/>
            <a:r>
              <a:rPr lang="en-GB" altLang="es-US" smtClean="0"/>
              <a:t>Seventh Outline Level</a:t>
            </a:r>
          </a:p>
        </p:txBody>
      </p:sp>
      <p:pic>
        <p:nvPicPr>
          <p:cNvPr id="2059"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9400" y="182563"/>
            <a:ext cx="29591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1151789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449263" rtl="0" eaLnBrk="0" fontAlgn="base" hangingPunct="0">
        <a:spcBef>
          <a:spcPct val="0"/>
        </a:spcBef>
        <a:spcAft>
          <a:spcPct val="0"/>
        </a:spcAft>
        <a:buClr>
          <a:srgbClr val="000000"/>
        </a:buClr>
        <a:buSzPct val="100000"/>
        <a:buFont typeface="Times New Roman" panose="02020603050405020304" pitchFamily="18" charset="0"/>
        <a:defRPr sz="3200" i="1">
          <a:solidFill>
            <a:srgbClr val="FFFFCC"/>
          </a:solidFill>
          <a:effectLst>
            <a:outerShdw blurRad="38100" dist="38100" dir="2700000" algn="tl">
              <a:srgbClr val="C0C0C0"/>
            </a:outerShdw>
          </a:effectLst>
          <a:latin typeface="+mj-lt"/>
          <a:ea typeface="+mj-ea"/>
          <a:cs typeface="+mj-cs"/>
        </a:defRPr>
      </a:lvl1pPr>
      <a:lvl2pPr algn="r" defTabSz="449263" rtl="0" eaLnBrk="0" fontAlgn="base" hangingPunct="0">
        <a:spcBef>
          <a:spcPct val="0"/>
        </a:spcBef>
        <a:spcAft>
          <a:spcPct val="0"/>
        </a:spcAft>
        <a:buClr>
          <a:srgbClr val="000000"/>
        </a:buClr>
        <a:buSzPct val="100000"/>
        <a:buFont typeface="Times New Roman" panose="02020603050405020304" pitchFamily="18" charset="0"/>
        <a:defRPr sz="3200" i="1">
          <a:solidFill>
            <a:srgbClr val="FFFFCC"/>
          </a:solidFill>
          <a:effectLst>
            <a:outerShdw blurRad="38100" dist="38100" dir="2700000" algn="tl">
              <a:srgbClr val="C0C0C0"/>
            </a:outerShdw>
          </a:effectLst>
          <a:latin typeface="Arial Black" pitchFamily="34" charset="0"/>
          <a:ea typeface="DejaVu Sans" charset="0"/>
          <a:cs typeface="DejaVu Sans" charset="0"/>
        </a:defRPr>
      </a:lvl2pPr>
      <a:lvl3pPr algn="r" defTabSz="449263" rtl="0" eaLnBrk="0" fontAlgn="base" hangingPunct="0">
        <a:spcBef>
          <a:spcPct val="0"/>
        </a:spcBef>
        <a:spcAft>
          <a:spcPct val="0"/>
        </a:spcAft>
        <a:buClr>
          <a:srgbClr val="000000"/>
        </a:buClr>
        <a:buSzPct val="100000"/>
        <a:buFont typeface="Times New Roman" panose="02020603050405020304" pitchFamily="18" charset="0"/>
        <a:defRPr sz="3200" i="1">
          <a:solidFill>
            <a:srgbClr val="FFFFCC"/>
          </a:solidFill>
          <a:effectLst>
            <a:outerShdw blurRad="38100" dist="38100" dir="2700000" algn="tl">
              <a:srgbClr val="C0C0C0"/>
            </a:outerShdw>
          </a:effectLst>
          <a:latin typeface="Arial Black" pitchFamily="34" charset="0"/>
          <a:ea typeface="DejaVu Sans" charset="0"/>
          <a:cs typeface="DejaVu Sans" charset="0"/>
        </a:defRPr>
      </a:lvl3pPr>
      <a:lvl4pPr algn="r" defTabSz="449263" rtl="0" eaLnBrk="0" fontAlgn="base" hangingPunct="0">
        <a:spcBef>
          <a:spcPct val="0"/>
        </a:spcBef>
        <a:spcAft>
          <a:spcPct val="0"/>
        </a:spcAft>
        <a:buClr>
          <a:srgbClr val="000000"/>
        </a:buClr>
        <a:buSzPct val="100000"/>
        <a:buFont typeface="Times New Roman" panose="02020603050405020304" pitchFamily="18" charset="0"/>
        <a:defRPr sz="3200" i="1">
          <a:solidFill>
            <a:srgbClr val="FFFFCC"/>
          </a:solidFill>
          <a:effectLst>
            <a:outerShdw blurRad="38100" dist="38100" dir="2700000" algn="tl">
              <a:srgbClr val="C0C0C0"/>
            </a:outerShdw>
          </a:effectLst>
          <a:latin typeface="Arial Black" pitchFamily="34" charset="0"/>
          <a:ea typeface="DejaVu Sans" charset="0"/>
          <a:cs typeface="DejaVu Sans" charset="0"/>
        </a:defRPr>
      </a:lvl4pPr>
      <a:lvl5pPr algn="r" defTabSz="449263" rtl="0" eaLnBrk="0" fontAlgn="base" hangingPunct="0">
        <a:spcBef>
          <a:spcPct val="0"/>
        </a:spcBef>
        <a:spcAft>
          <a:spcPct val="0"/>
        </a:spcAft>
        <a:buClr>
          <a:srgbClr val="000000"/>
        </a:buClr>
        <a:buSzPct val="100000"/>
        <a:buFont typeface="Times New Roman" panose="02020603050405020304" pitchFamily="18" charset="0"/>
        <a:defRPr sz="3200" i="1">
          <a:solidFill>
            <a:srgbClr val="FFFFCC"/>
          </a:solidFill>
          <a:effectLst>
            <a:outerShdw blurRad="38100" dist="38100" dir="2700000" algn="tl">
              <a:srgbClr val="C0C0C0"/>
            </a:outerShdw>
          </a:effectLst>
          <a:latin typeface="Arial Black" pitchFamily="34" charset="0"/>
          <a:ea typeface="DejaVu Sans" charset="0"/>
          <a:cs typeface="DejaVu Sans" charset="0"/>
        </a:defRPr>
      </a:lvl5pPr>
      <a:lvl6pPr marL="2514600" indent="-228600" algn="r" defTabSz="449263" rtl="0" fontAlgn="base">
        <a:spcBef>
          <a:spcPct val="0"/>
        </a:spcBef>
        <a:spcAft>
          <a:spcPct val="0"/>
        </a:spcAft>
        <a:buClr>
          <a:srgbClr val="000000"/>
        </a:buClr>
        <a:buSzPct val="100000"/>
        <a:buFont typeface="Times New Roman" pitchFamily="18" charset="0"/>
        <a:defRPr sz="3200" i="1">
          <a:solidFill>
            <a:srgbClr val="FFFFCC"/>
          </a:solidFill>
          <a:effectLst>
            <a:outerShdw blurRad="38100" dist="38100" dir="2700000" algn="tl">
              <a:srgbClr val="C0C0C0"/>
            </a:outerShdw>
          </a:effectLst>
          <a:latin typeface="Arial Black" pitchFamily="34" charset="0"/>
          <a:ea typeface="DejaVu Sans" charset="0"/>
          <a:cs typeface="DejaVu Sans" charset="0"/>
        </a:defRPr>
      </a:lvl6pPr>
      <a:lvl7pPr marL="2971800" indent="-228600" algn="r" defTabSz="449263" rtl="0" fontAlgn="base">
        <a:spcBef>
          <a:spcPct val="0"/>
        </a:spcBef>
        <a:spcAft>
          <a:spcPct val="0"/>
        </a:spcAft>
        <a:buClr>
          <a:srgbClr val="000000"/>
        </a:buClr>
        <a:buSzPct val="100000"/>
        <a:buFont typeface="Times New Roman" pitchFamily="18" charset="0"/>
        <a:defRPr sz="3200" i="1">
          <a:solidFill>
            <a:srgbClr val="FFFFCC"/>
          </a:solidFill>
          <a:effectLst>
            <a:outerShdw blurRad="38100" dist="38100" dir="2700000" algn="tl">
              <a:srgbClr val="C0C0C0"/>
            </a:outerShdw>
          </a:effectLst>
          <a:latin typeface="Arial Black" pitchFamily="34" charset="0"/>
          <a:ea typeface="DejaVu Sans" charset="0"/>
          <a:cs typeface="DejaVu Sans" charset="0"/>
        </a:defRPr>
      </a:lvl7pPr>
      <a:lvl8pPr marL="3429000" indent="-228600" algn="r" defTabSz="449263" rtl="0" fontAlgn="base">
        <a:spcBef>
          <a:spcPct val="0"/>
        </a:spcBef>
        <a:spcAft>
          <a:spcPct val="0"/>
        </a:spcAft>
        <a:buClr>
          <a:srgbClr val="000000"/>
        </a:buClr>
        <a:buSzPct val="100000"/>
        <a:buFont typeface="Times New Roman" pitchFamily="18" charset="0"/>
        <a:defRPr sz="3200" i="1">
          <a:solidFill>
            <a:srgbClr val="FFFFCC"/>
          </a:solidFill>
          <a:effectLst>
            <a:outerShdw blurRad="38100" dist="38100" dir="2700000" algn="tl">
              <a:srgbClr val="C0C0C0"/>
            </a:outerShdw>
          </a:effectLst>
          <a:latin typeface="Arial Black" pitchFamily="34" charset="0"/>
          <a:ea typeface="DejaVu Sans" charset="0"/>
          <a:cs typeface="DejaVu Sans" charset="0"/>
        </a:defRPr>
      </a:lvl8pPr>
      <a:lvl9pPr marL="3886200" indent="-228600" algn="r" defTabSz="449263" rtl="0" fontAlgn="base">
        <a:spcBef>
          <a:spcPct val="0"/>
        </a:spcBef>
        <a:spcAft>
          <a:spcPct val="0"/>
        </a:spcAft>
        <a:buClr>
          <a:srgbClr val="000000"/>
        </a:buClr>
        <a:buSzPct val="100000"/>
        <a:buFont typeface="Times New Roman" pitchFamily="18" charset="0"/>
        <a:defRPr sz="3200" i="1">
          <a:solidFill>
            <a:srgbClr val="FFFFCC"/>
          </a:solidFill>
          <a:effectLst>
            <a:outerShdw blurRad="38100" dist="38100" dir="2700000" algn="tl">
              <a:srgbClr val="C0C0C0"/>
            </a:outerShdw>
          </a:effectLst>
          <a:latin typeface="Arial Black" pitchFamily="34" charset="0"/>
          <a:ea typeface="DejaVu Sans" charset="0"/>
          <a:cs typeface="DejaVu Sans" charset="0"/>
        </a:defRPr>
      </a:lvl9pPr>
    </p:titleStyle>
    <p:bodyStyle>
      <a:lvl1pPr marL="342900" indent="-342900" algn="ctr" defTabSz="449263"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FFFFFF"/>
          </a:solidFill>
          <a:latin typeface="+mn-lt"/>
          <a:ea typeface="+mn-ea"/>
          <a:cs typeface="+mn-cs"/>
        </a:defRPr>
      </a:lvl1pPr>
      <a:lvl2pPr marL="742950" indent="-285750" algn="ctr" defTabSz="449263"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FFFFFF"/>
          </a:solidFill>
          <a:latin typeface="+mn-lt"/>
          <a:ea typeface="+mn-ea"/>
          <a:cs typeface="+mn-cs"/>
        </a:defRPr>
      </a:lvl2pPr>
      <a:lvl3pPr marL="1143000" indent="-228600" algn="ctr" defTabSz="449263"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FFFFFF"/>
          </a:solidFill>
          <a:latin typeface="+mn-lt"/>
          <a:ea typeface="+mn-ea"/>
          <a:cs typeface="+mn-cs"/>
        </a:defRPr>
      </a:lvl3pPr>
      <a:lvl4pPr marL="1600200" indent="-228600" algn="ctr" defTabSz="449263"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FFFFFF"/>
          </a:solidFill>
          <a:latin typeface="+mn-lt"/>
          <a:ea typeface="+mn-ea"/>
          <a:cs typeface="+mn-cs"/>
        </a:defRPr>
      </a:lvl4pPr>
      <a:lvl5pPr marL="2057400" indent="-228600" algn="ctr" defTabSz="449263"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FFFFFF"/>
          </a:solidFill>
          <a:latin typeface="+mn-lt"/>
          <a:ea typeface="+mn-ea"/>
          <a:cs typeface="+mn-cs"/>
        </a:defRPr>
      </a:lvl5pPr>
      <a:lvl6pPr marL="2514600" indent="-228600" algn="ctr" defTabSz="449263" rtl="0" fontAlgn="base">
        <a:spcBef>
          <a:spcPts val="600"/>
        </a:spcBef>
        <a:spcAft>
          <a:spcPct val="0"/>
        </a:spcAft>
        <a:buClr>
          <a:srgbClr val="000000"/>
        </a:buClr>
        <a:buSzPct val="100000"/>
        <a:buFont typeface="Times New Roman" pitchFamily="18" charset="0"/>
        <a:defRPr sz="2400">
          <a:solidFill>
            <a:srgbClr val="FFFFFF"/>
          </a:solidFill>
          <a:latin typeface="+mn-lt"/>
          <a:ea typeface="+mn-ea"/>
          <a:cs typeface="+mn-cs"/>
        </a:defRPr>
      </a:lvl6pPr>
      <a:lvl7pPr marL="2971800" indent="-228600" algn="ctr" defTabSz="449263" rtl="0" fontAlgn="base">
        <a:spcBef>
          <a:spcPts val="600"/>
        </a:spcBef>
        <a:spcAft>
          <a:spcPct val="0"/>
        </a:spcAft>
        <a:buClr>
          <a:srgbClr val="000000"/>
        </a:buClr>
        <a:buSzPct val="100000"/>
        <a:buFont typeface="Times New Roman" pitchFamily="18" charset="0"/>
        <a:defRPr sz="2400">
          <a:solidFill>
            <a:srgbClr val="FFFFFF"/>
          </a:solidFill>
          <a:latin typeface="+mn-lt"/>
          <a:ea typeface="+mn-ea"/>
          <a:cs typeface="+mn-cs"/>
        </a:defRPr>
      </a:lvl7pPr>
      <a:lvl8pPr marL="3429000" indent="-228600" algn="ctr" defTabSz="449263" rtl="0" fontAlgn="base">
        <a:spcBef>
          <a:spcPts val="600"/>
        </a:spcBef>
        <a:spcAft>
          <a:spcPct val="0"/>
        </a:spcAft>
        <a:buClr>
          <a:srgbClr val="000000"/>
        </a:buClr>
        <a:buSzPct val="100000"/>
        <a:buFont typeface="Times New Roman" pitchFamily="18" charset="0"/>
        <a:defRPr sz="2400">
          <a:solidFill>
            <a:srgbClr val="FFFFFF"/>
          </a:solidFill>
          <a:latin typeface="+mn-lt"/>
          <a:ea typeface="+mn-ea"/>
          <a:cs typeface="+mn-cs"/>
        </a:defRPr>
      </a:lvl8pPr>
      <a:lvl9pPr marL="3886200" indent="-228600" algn="ctr" defTabSz="449263" rtl="0" fontAlgn="base">
        <a:spcBef>
          <a:spcPts val="600"/>
        </a:spcBef>
        <a:spcAft>
          <a:spcPct val="0"/>
        </a:spcAft>
        <a:buClr>
          <a:srgbClr val="000000"/>
        </a:buClr>
        <a:buSzPct val="100000"/>
        <a:buFont typeface="Times New Roman" pitchFamily="18" charset="0"/>
        <a:defRPr sz="2400">
          <a:solidFill>
            <a:srgbClr val="FFFFFF"/>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89428D-5556-4F0D-9578-F482F79554B8}" type="datetimeFigureOut">
              <a:rPr lang="es-EC" smtClean="0"/>
              <a:pPr/>
              <a:t>18/10/2017</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E3F4A-45CA-4DC6-B280-41FE7409610E}" type="slidenum">
              <a:rPr lang="es-EC" smtClean="0"/>
              <a:pPr/>
              <a:t>‹Nº›</a:t>
            </a:fld>
            <a:endParaRPr lang="es-EC"/>
          </a:p>
        </p:txBody>
      </p:sp>
    </p:spTree>
    <p:extLst>
      <p:ext uri="{BB962C8B-B14F-4D97-AF65-F5344CB8AC3E}">
        <p14:creationId xmlns:p14="http://schemas.microsoft.com/office/powerpoint/2010/main" val="25125507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5.png"/><Relationship Id="rId7"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5.png"/><Relationship Id="rId7"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6.png"/><Relationship Id="rId9" Type="http://schemas.openxmlformats.org/officeDocument/2006/relationships/image" Target="../media/image33.jpeg"/></Relationships>
</file>

<file path=ppt/slides/_rels/slide1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5.png"/><Relationship Id="rId7" Type="http://schemas.openxmlformats.org/officeDocument/2006/relationships/image" Target="../media/image36.jpeg"/><Relationship Id="rId12"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emf"/><Relationship Id="rId10" Type="http://schemas.openxmlformats.org/officeDocument/2006/relationships/image" Target="../media/image39.jpeg"/><Relationship Id="rId4" Type="http://schemas.openxmlformats.org/officeDocument/2006/relationships/image" Target="../media/image6.png"/><Relationship Id="rId9" Type="http://schemas.openxmlformats.org/officeDocument/2006/relationships/image" Target="../media/image38.jpeg"/></Relationships>
</file>

<file path=ppt/slides/_rels/slide15.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5.png"/><Relationship Id="rId7"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43.jpg"/><Relationship Id="rId5" Type="http://schemas.openxmlformats.org/officeDocument/2006/relationships/image" Target="../media/image42.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5.png"/><Relationship Id="rId7" Type="http://schemas.openxmlformats.org/officeDocument/2006/relationships/image" Target="../media/image47.emf"/><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46.emf"/><Relationship Id="rId5" Type="http://schemas.openxmlformats.org/officeDocument/2006/relationships/image" Target="../media/image42.png"/><Relationship Id="rId10" Type="http://schemas.openxmlformats.org/officeDocument/2006/relationships/image" Target="../media/image50.emf"/><Relationship Id="rId4" Type="http://schemas.openxmlformats.org/officeDocument/2006/relationships/image" Target="../media/image6.png"/><Relationship Id="rId9" Type="http://schemas.openxmlformats.org/officeDocument/2006/relationships/image" Target="../media/image49.jpeg"/></Relationships>
</file>

<file path=ppt/slides/_rels/slide18.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image" Target="../media/image58.jpeg"/><Relationship Id="rId3" Type="http://schemas.openxmlformats.org/officeDocument/2006/relationships/image" Target="../media/image5.png"/><Relationship Id="rId7" Type="http://schemas.openxmlformats.org/officeDocument/2006/relationships/image" Target="../media/image53.jpeg"/><Relationship Id="rId12"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52.jpeg"/><Relationship Id="rId11" Type="http://schemas.openxmlformats.org/officeDocument/2006/relationships/image" Target="../media/image57.jpeg"/><Relationship Id="rId5" Type="http://schemas.openxmlformats.org/officeDocument/2006/relationships/image" Target="../media/image51.jpeg"/><Relationship Id="rId10" Type="http://schemas.openxmlformats.org/officeDocument/2006/relationships/image" Target="../media/image56.jpeg"/><Relationship Id="rId4" Type="http://schemas.openxmlformats.org/officeDocument/2006/relationships/image" Target="../media/image6.png"/><Relationship Id="rId9" Type="http://schemas.openxmlformats.org/officeDocument/2006/relationships/image" Target="../media/image55.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59.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13"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8.jpeg"/><Relationship Id="rId11" Type="http://schemas.openxmlformats.org/officeDocument/2006/relationships/diagramQuickStyle" Target="../diagrams/quickStyle1.xml"/><Relationship Id="rId5" Type="http://schemas.openxmlformats.org/officeDocument/2006/relationships/image" Target="../media/image7.jpeg"/><Relationship Id="rId10" Type="http://schemas.openxmlformats.org/officeDocument/2006/relationships/diagramLayout" Target="../diagrams/layout1.xml"/><Relationship Id="rId4" Type="http://schemas.openxmlformats.org/officeDocument/2006/relationships/image" Target="../media/image6.png"/><Relationship Id="rId9" Type="http://schemas.openxmlformats.org/officeDocument/2006/relationships/diagramData" Target="../diagrams/data1.xml"/><Relationship Id="rId1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8.jpe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1.jpe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5.png"/><Relationship Id="rId7" Type="http://schemas.openxmlformats.org/officeDocument/2006/relationships/image" Target="../media/image74.jpe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5.png"/><Relationship Id="rId7" Type="http://schemas.openxmlformats.org/officeDocument/2006/relationships/image" Target="../media/image80.jpe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4.jpe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png"/><Relationship Id="rId9" Type="http://schemas.microsoft.com/office/2007/relationships/diagramDrawing" Target="../diagrams/drawing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8.emf"/><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87.emf"/><Relationship Id="rId5" Type="http://schemas.openxmlformats.org/officeDocument/2006/relationships/image" Target="../media/image86.jpeg"/><Relationship Id="rId4" Type="http://schemas.openxmlformats.org/officeDocument/2006/relationships/image" Target="../media/image85.jpe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5.png"/><Relationship Id="rId7" Type="http://schemas.openxmlformats.org/officeDocument/2006/relationships/diagramQuickStyle" Target="../diagrams/quickStyle3.xml"/><Relationship Id="rId12"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Layout" Target="../diagrams/layout3.xml"/><Relationship Id="rId11" Type="http://schemas.openxmlformats.org/officeDocument/2006/relationships/image" Target="../media/image18.jpeg"/><Relationship Id="rId5" Type="http://schemas.openxmlformats.org/officeDocument/2006/relationships/diagramData" Target="../diagrams/data3.xml"/><Relationship Id="rId10" Type="http://schemas.openxmlformats.org/officeDocument/2006/relationships/image" Target="../media/image17.jpeg"/><Relationship Id="rId4" Type="http://schemas.openxmlformats.org/officeDocument/2006/relationships/image" Target="../media/image6.png"/><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diagramQuickStyle" Target="../diagrams/quickStyle5.xml"/><Relationship Id="rId3" Type="http://schemas.openxmlformats.org/officeDocument/2006/relationships/image" Target="../media/image5.png"/><Relationship Id="rId7" Type="http://schemas.openxmlformats.org/officeDocument/2006/relationships/diagramQuickStyle" Target="../diagrams/quickStyle4.xml"/><Relationship Id="rId12" Type="http://schemas.openxmlformats.org/officeDocument/2006/relationships/diagramLayout" Target="../diagrams/layout5.xml"/><Relationship Id="rId2" Type="http://schemas.openxmlformats.org/officeDocument/2006/relationships/notesSlide" Target="../notesSlides/notesSlide7.xml"/><Relationship Id="rId16"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diagramLayout" Target="../diagrams/layout4.xml"/><Relationship Id="rId11" Type="http://schemas.openxmlformats.org/officeDocument/2006/relationships/diagramData" Target="../diagrams/data5.xml"/><Relationship Id="rId5" Type="http://schemas.openxmlformats.org/officeDocument/2006/relationships/diagramData" Target="../diagrams/data4.xml"/><Relationship Id="rId15" Type="http://schemas.microsoft.com/office/2007/relationships/diagramDrawing" Target="../diagrams/drawing5.xml"/><Relationship Id="rId10" Type="http://schemas.openxmlformats.org/officeDocument/2006/relationships/image" Target="../media/image20.jpeg"/><Relationship Id="rId4" Type="http://schemas.openxmlformats.org/officeDocument/2006/relationships/image" Target="../media/image6.png"/><Relationship Id="rId9" Type="http://schemas.microsoft.com/office/2007/relationships/diagramDrawing" Target="../diagrams/drawing4.xml"/><Relationship Id="rId14" Type="http://schemas.openxmlformats.org/officeDocument/2006/relationships/diagramColors" Target="../diagrams/colors5.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5.png"/><Relationship Id="rId7" Type="http://schemas.openxmlformats.org/officeDocument/2006/relationships/diagramQuickStyle" Target="../diagrams/quickStyle6.xml"/><Relationship Id="rId12"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Layout" Target="../diagrams/layout6.xml"/><Relationship Id="rId11" Type="http://schemas.openxmlformats.org/officeDocument/2006/relationships/image" Target="../media/image23.jpeg"/><Relationship Id="rId5" Type="http://schemas.openxmlformats.org/officeDocument/2006/relationships/diagramData" Target="../diagrams/data6.xml"/><Relationship Id="rId10" Type="http://schemas.openxmlformats.org/officeDocument/2006/relationships/image" Target="../media/image22.png"/><Relationship Id="rId4" Type="http://schemas.openxmlformats.org/officeDocument/2006/relationships/image" Target="../media/image6.png"/><Relationship Id="rId9" Type="http://schemas.microsoft.com/office/2007/relationships/diagramDrawing" Target="../diagrams/drawing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827584" y="1268760"/>
            <a:ext cx="8029806" cy="4478149"/>
          </a:xfrm>
          <a:prstGeom prst="rect">
            <a:avLst/>
          </a:prstGeom>
        </p:spPr>
        <p:txBody>
          <a:bodyPr wrap="square">
            <a:spAutoFit/>
          </a:bodyPr>
          <a:lstStyle/>
          <a:p>
            <a:pPr algn="ctr"/>
            <a:r>
              <a:rPr lang="es-EC" sz="1900" b="1" dirty="0">
                <a:latin typeface="Calibri" pitchFamily="34" charset="0"/>
                <a:cs typeface="Times New Roman" pitchFamily="18" charset="0"/>
              </a:rPr>
              <a:t>DEPARTAMENTO DE CIENCIAS DE LA VIDA Y </a:t>
            </a:r>
            <a:r>
              <a:rPr lang="es-EC" sz="1900" b="1" dirty="0" smtClean="0">
                <a:latin typeface="Calibri" pitchFamily="34" charset="0"/>
                <a:cs typeface="Times New Roman" pitchFamily="18" charset="0"/>
              </a:rPr>
              <a:t>LA </a:t>
            </a:r>
            <a:r>
              <a:rPr lang="es-EC" sz="1900" b="1" dirty="0">
                <a:latin typeface="Calibri" pitchFamily="34" charset="0"/>
                <a:cs typeface="Times New Roman" pitchFamily="18" charset="0"/>
              </a:rPr>
              <a:t>AGRICULTURA</a:t>
            </a:r>
            <a:endParaRPr lang="en-US" sz="1900" b="1" dirty="0">
              <a:latin typeface="Calibri" pitchFamily="34" charset="0"/>
              <a:cs typeface="Times New Roman" pitchFamily="18" charset="0"/>
            </a:endParaRPr>
          </a:p>
          <a:p>
            <a:pPr algn="ctr"/>
            <a:r>
              <a:rPr lang="es-EC" sz="1900" b="1" dirty="0">
                <a:latin typeface="Calibri" pitchFamily="34" charset="0"/>
                <a:cs typeface="Times New Roman" pitchFamily="18" charset="0"/>
              </a:rPr>
              <a:t> </a:t>
            </a:r>
            <a:endParaRPr lang="en-US" sz="1900" b="1" dirty="0">
              <a:latin typeface="Calibri" pitchFamily="34" charset="0"/>
              <a:cs typeface="Times New Roman" pitchFamily="18" charset="0"/>
            </a:endParaRPr>
          </a:p>
          <a:p>
            <a:pPr algn="ctr"/>
            <a:r>
              <a:rPr lang="es-EC" sz="1900" b="1" dirty="0">
                <a:latin typeface="Calibri" pitchFamily="34" charset="0"/>
                <a:cs typeface="Times New Roman" pitchFamily="18" charset="0"/>
              </a:rPr>
              <a:t>CARRERA DE INGENIERÍA EN BIOTECNOLOGÍA</a:t>
            </a:r>
            <a:endParaRPr lang="en-US" sz="1900" b="1" dirty="0">
              <a:latin typeface="Calibri" pitchFamily="34" charset="0"/>
              <a:cs typeface="Times New Roman" pitchFamily="18" charset="0"/>
            </a:endParaRPr>
          </a:p>
          <a:p>
            <a:pPr algn="ctr"/>
            <a:r>
              <a:rPr lang="es-EC" sz="1900" b="1" dirty="0">
                <a:latin typeface="Calibri" pitchFamily="34" charset="0"/>
                <a:cs typeface="Times New Roman" pitchFamily="18" charset="0"/>
              </a:rPr>
              <a:t>  </a:t>
            </a:r>
            <a:endParaRPr lang="en-US" sz="1900" b="1" dirty="0">
              <a:latin typeface="Calibri" pitchFamily="34" charset="0"/>
              <a:cs typeface="Times New Roman" pitchFamily="18" charset="0"/>
            </a:endParaRPr>
          </a:p>
          <a:p>
            <a:pPr algn="ctr"/>
            <a:r>
              <a:rPr lang="es-EC" sz="1900" b="1" dirty="0">
                <a:latin typeface="Calibri" pitchFamily="34" charset="0"/>
                <a:cs typeface="Times New Roman" pitchFamily="18" charset="0"/>
              </a:rPr>
              <a:t>TEMA: </a:t>
            </a:r>
            <a:r>
              <a:rPr lang="es-EC" sz="1900" b="1" dirty="0" smtClean="0">
                <a:latin typeface="Calibri" pitchFamily="34" charset="0"/>
                <a:cs typeface="Times New Roman" pitchFamily="18" charset="0"/>
              </a:rPr>
              <a:t>“</a:t>
            </a:r>
            <a:r>
              <a:rPr lang="es-ES_tradnl" sz="1900" b="1" dirty="0" smtClean="0">
                <a:latin typeface="Calibri" pitchFamily="34" charset="0"/>
                <a:cs typeface="Times New Roman" pitchFamily="18" charset="0"/>
              </a:rPr>
              <a:t>IDENTIFICACIÓN DE ESPECIES DE NEMATODOS ENTOMOPATÓGENOS MEDIANTE LA TÉCNICA PCR Y MICROSCOPÍA ELECTRÓNICA DE BARRIDO, EN AISLAMIENTOS PERTENECIENTES A LA COLECCIÓN DE LA ESTACIÓN EXPERIMENTAL SANTA CATALINA - INIAP</a:t>
            </a:r>
            <a:r>
              <a:rPr lang="es-EC" sz="1900" b="1" dirty="0" smtClean="0">
                <a:latin typeface="Calibri" pitchFamily="34" charset="0"/>
                <a:cs typeface="Times New Roman" pitchFamily="18" charset="0"/>
              </a:rPr>
              <a:t>”</a:t>
            </a:r>
            <a:endParaRPr lang="es-ES" sz="1900" b="1" dirty="0">
              <a:latin typeface="Calibri" pitchFamily="34" charset="0"/>
              <a:cs typeface="Times New Roman" pitchFamily="18" charset="0"/>
            </a:endParaRPr>
          </a:p>
          <a:p>
            <a:pPr algn="ctr"/>
            <a:r>
              <a:rPr lang="es-EC" sz="1900" b="1" dirty="0">
                <a:latin typeface="Calibri" pitchFamily="34" charset="0"/>
                <a:cs typeface="Times New Roman" pitchFamily="18" charset="0"/>
              </a:rPr>
              <a:t> </a:t>
            </a:r>
            <a:endParaRPr lang="en-US" sz="1900" b="1" dirty="0">
              <a:latin typeface="Calibri" pitchFamily="34" charset="0"/>
              <a:cs typeface="Times New Roman" pitchFamily="18" charset="0"/>
            </a:endParaRPr>
          </a:p>
          <a:p>
            <a:pPr algn="ctr"/>
            <a:r>
              <a:rPr lang="es-EC" sz="1900" b="1" dirty="0" smtClean="0">
                <a:latin typeface="Calibri" pitchFamily="34" charset="0"/>
                <a:cs typeface="Times New Roman" pitchFamily="18" charset="0"/>
              </a:rPr>
              <a:t>Autor: Byron Patricio Pallo Alomoto</a:t>
            </a:r>
          </a:p>
          <a:p>
            <a:pPr algn="ctr"/>
            <a:endParaRPr lang="en-US" sz="1900" b="1" dirty="0">
              <a:latin typeface="Calibri" pitchFamily="34" charset="0"/>
              <a:cs typeface="Times New Roman" pitchFamily="18" charset="0"/>
            </a:endParaRPr>
          </a:p>
          <a:p>
            <a:pPr algn="ctr"/>
            <a:r>
              <a:rPr lang="es-EC" sz="1900" b="1" dirty="0" smtClean="0">
                <a:latin typeface="Calibri" pitchFamily="34" charset="0"/>
                <a:cs typeface="Times New Roman" pitchFamily="18" charset="0"/>
              </a:rPr>
              <a:t>Directora: </a:t>
            </a:r>
            <a:r>
              <a:rPr lang="es-MX" sz="1900" b="1" dirty="0" smtClean="0">
                <a:latin typeface="Calibri" pitchFamily="34" charset="0"/>
                <a:cs typeface="Times New Roman" pitchFamily="18" charset="0"/>
              </a:rPr>
              <a:t>Karina Proaño, </a:t>
            </a:r>
            <a:r>
              <a:rPr lang="es-MX" sz="1900" b="1" dirty="0" err="1" smtClean="0">
                <a:latin typeface="Calibri" pitchFamily="34" charset="0"/>
                <a:cs typeface="Times New Roman" pitchFamily="18" charset="0"/>
              </a:rPr>
              <a:t>Ph.D</a:t>
            </a:r>
            <a:r>
              <a:rPr lang="es-MX" sz="1900" b="1" dirty="0" smtClean="0">
                <a:latin typeface="Calibri" pitchFamily="34" charset="0"/>
                <a:cs typeface="Times New Roman" pitchFamily="18" charset="0"/>
              </a:rPr>
              <a:t>. </a:t>
            </a:r>
            <a:endParaRPr lang="en-US" sz="1900" b="1" dirty="0">
              <a:latin typeface="Calibri" pitchFamily="34" charset="0"/>
              <a:cs typeface="Times New Roman" pitchFamily="18" charset="0"/>
            </a:endParaRPr>
          </a:p>
          <a:p>
            <a:pPr algn="ctr"/>
            <a:r>
              <a:rPr lang="es-EC" sz="1900" b="1" dirty="0">
                <a:latin typeface="Calibri" pitchFamily="34" charset="0"/>
                <a:cs typeface="Times New Roman" pitchFamily="18" charset="0"/>
              </a:rPr>
              <a:t> </a:t>
            </a:r>
            <a:endParaRPr lang="en-US" sz="1900" b="1" dirty="0">
              <a:latin typeface="Calibri" pitchFamily="34" charset="0"/>
              <a:cs typeface="Times New Roman" pitchFamily="18" charset="0"/>
            </a:endParaRPr>
          </a:p>
          <a:p>
            <a:pPr algn="ctr"/>
            <a:r>
              <a:rPr lang="es-EC" sz="1900" b="1" dirty="0" smtClean="0">
                <a:latin typeface="Calibri" pitchFamily="34" charset="0"/>
                <a:cs typeface="Times New Roman" pitchFamily="18" charset="0"/>
              </a:rPr>
              <a:t>Sangolquí, Septiembre 2017</a:t>
            </a:r>
            <a:endParaRPr lang="en-US" sz="1900" b="1" dirty="0">
              <a:latin typeface="Calibri" pitchFamily="34" charset="0"/>
              <a:cs typeface="Times New Roman" pitchFamily="18" charset="0"/>
            </a:endParaRPr>
          </a:p>
          <a:p>
            <a:pPr algn="ctr"/>
            <a:r>
              <a:rPr lang="es-EC" sz="1900" b="1" dirty="0">
                <a:latin typeface="Calibri" pitchFamily="34" charset="0"/>
                <a:cs typeface="Times New Roman" pitchFamily="18" charset="0"/>
              </a:rPr>
              <a:t> </a:t>
            </a:r>
            <a:endParaRPr lang="en-US" sz="1900" b="1" dirty="0">
              <a:latin typeface="Calibri" pitchFamily="34" charset="0"/>
              <a:cs typeface="Times New Roman" pitchFamily="18" charset="0"/>
            </a:endParaRPr>
          </a:p>
        </p:txBody>
      </p:sp>
      <p:pic>
        <p:nvPicPr>
          <p:cNvPr id="3" name="Imagen 4"/>
          <p:cNvPicPr>
            <a:picLocks noChangeAspect="1"/>
          </p:cNvPicPr>
          <p:nvPr/>
        </p:nvPicPr>
        <p:blipFill>
          <a:blip r:embed="rId3"/>
          <a:stretch>
            <a:fillRect/>
          </a:stretch>
        </p:blipFill>
        <p:spPr>
          <a:xfrm>
            <a:off x="7904160" y="102574"/>
            <a:ext cx="953230" cy="953230"/>
          </a:xfrm>
          <a:prstGeom prst="rect">
            <a:avLst/>
          </a:prstGeom>
        </p:spPr>
      </p:pic>
      <p:sp>
        <p:nvSpPr>
          <p:cNvPr id="2" name="AutoShape 2" descr="Resultado de imagen para uc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Resultado de imagen para uc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20556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4233" y="0"/>
            <a:ext cx="9148233" cy="6861175"/>
            <a:chOff x="-4233" y="0"/>
            <a:chExt cx="9148233" cy="6861175"/>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3" y="0"/>
              <a:ext cx="9148233" cy="686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5797" y="5844137"/>
              <a:ext cx="2314688"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3" name="22 Rectángulo"/>
          <p:cNvSpPr/>
          <p:nvPr/>
        </p:nvSpPr>
        <p:spPr>
          <a:xfrm>
            <a:off x="6955114" y="120635"/>
            <a:ext cx="2055371" cy="584775"/>
          </a:xfrm>
          <a:prstGeom prst="rect">
            <a:avLst/>
          </a:prstGeom>
          <a:noFill/>
        </p:spPr>
        <p:txBody>
          <a:bodyPr wrap="none" lIns="91440" tIns="45720" rIns="91440" bIns="4572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ES" sz="3200" i="0" u="none" strike="noStrike" kern="0" normalizeH="0" baseline="0" noProof="0" dirty="0" smtClean="0">
                <a:ln w="0"/>
                <a:effectLst>
                  <a:outerShdw blurRad="38100" dist="19050" dir="2700000" algn="tl" rotWithShape="0">
                    <a:schemeClr val="dk1">
                      <a:alpha val="40000"/>
                    </a:schemeClr>
                  </a:outerShdw>
                </a:effectLst>
                <a:uLnTx/>
                <a:uFillTx/>
                <a:latin typeface="+mj-lt"/>
                <a:cs typeface="Arial" pitchFamily="34" charset="0"/>
              </a:rPr>
              <a:t>OBJETIVOS</a:t>
            </a:r>
            <a:endParaRPr kumimoji="0" lang="es-ES" sz="3200" i="0" u="none" strike="noStrike" kern="0" normalizeH="0" baseline="0" noProof="0" dirty="0">
              <a:ln w="0"/>
              <a:effectLst>
                <a:outerShdw blurRad="38100" dist="19050" dir="2700000" algn="tl" rotWithShape="0">
                  <a:schemeClr val="dk1">
                    <a:alpha val="40000"/>
                  </a:schemeClr>
                </a:outerShdw>
              </a:effectLst>
              <a:uLnTx/>
              <a:uFillTx/>
              <a:latin typeface="+mj-lt"/>
              <a:cs typeface="Arial" pitchFamily="34" charset="0"/>
            </a:endParaRPr>
          </a:p>
        </p:txBody>
      </p:sp>
      <p:sp>
        <p:nvSpPr>
          <p:cNvPr id="3" name="2 Rectángulo"/>
          <p:cNvSpPr/>
          <p:nvPr/>
        </p:nvSpPr>
        <p:spPr>
          <a:xfrm>
            <a:off x="1377225" y="2708920"/>
            <a:ext cx="7083207" cy="738664"/>
          </a:xfrm>
          <a:prstGeom prst="rect">
            <a:avLst/>
          </a:prstGeom>
        </p:spPr>
        <p:txBody>
          <a:bodyPr wrap="square">
            <a:spAutoFit/>
          </a:bodyPr>
          <a:lstStyle/>
          <a:p>
            <a:r>
              <a:rPr lang="es-EC" sz="1400" dirty="0"/>
              <a:t>Identificar especies de nematodos entomopatógenos mediante la técnica PCR y microscopía electrónica de barrido, en aislamientos pertenecientes a la colección de la Estación Experimental Santa Catalina – INIAP.</a:t>
            </a:r>
          </a:p>
        </p:txBody>
      </p:sp>
      <p:sp>
        <p:nvSpPr>
          <p:cNvPr id="19" name="CuadroTexto 18"/>
          <p:cNvSpPr txBox="1"/>
          <p:nvPr/>
        </p:nvSpPr>
        <p:spPr>
          <a:xfrm>
            <a:off x="60586" y="6381328"/>
            <a:ext cx="872675" cy="276999"/>
          </a:xfrm>
          <a:prstGeom prst="rect">
            <a:avLst/>
          </a:prstGeom>
          <a:noFill/>
        </p:spPr>
        <p:txBody>
          <a:bodyPr wrap="none" rtlCol="0">
            <a:spAutoFit/>
          </a:bodyPr>
          <a:lstStyle/>
          <a:p>
            <a:r>
              <a:rPr lang="es-EC" sz="1200" dirty="0" smtClean="0"/>
              <a:t>Pallo, 2017</a:t>
            </a:r>
            <a:endParaRPr lang="es-EC" sz="1200" dirty="0"/>
          </a:p>
        </p:txBody>
      </p:sp>
      <p:sp>
        <p:nvSpPr>
          <p:cNvPr id="20" name="6 Rectángulo"/>
          <p:cNvSpPr/>
          <p:nvPr/>
        </p:nvSpPr>
        <p:spPr>
          <a:xfrm>
            <a:off x="1181585" y="591071"/>
            <a:ext cx="1167435" cy="461665"/>
          </a:xfrm>
          <a:prstGeom prst="rect">
            <a:avLst/>
          </a:prstGeom>
          <a:noFill/>
        </p:spPr>
        <p:txBody>
          <a:bodyPr wrap="none" lIns="91440" tIns="45720" rIns="91440" bIns="45720">
            <a:spAutoFit/>
          </a:bodyPr>
          <a:lstStyle/>
          <a:p>
            <a:pPr algn="ctr"/>
            <a:r>
              <a:rPr lang="es-ES" sz="2400" dirty="0" smtClean="0">
                <a:ln w="18415" cmpd="sng">
                  <a:noFill/>
                  <a:prstDash val="solid"/>
                </a:ln>
                <a:solidFill>
                  <a:sysClr val="windowText" lastClr="000000"/>
                </a:solidFill>
                <a:effectLst>
                  <a:outerShdw blurRad="63500" dir="3600000" algn="tl" rotWithShape="0">
                    <a:srgbClr val="000000">
                      <a:alpha val="70000"/>
                    </a:srgbClr>
                  </a:outerShdw>
                </a:effectLst>
              </a:rPr>
              <a:t>General</a:t>
            </a:r>
            <a:endParaRPr lang="es-ES" sz="2400" dirty="0">
              <a:ln w="18415" cmpd="sng">
                <a:noFill/>
                <a:prstDash val="solid"/>
              </a:ln>
              <a:solidFill>
                <a:sysClr val="windowText" lastClr="000000"/>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061649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4233" y="0"/>
            <a:ext cx="9148233" cy="6861175"/>
            <a:chOff x="-4233" y="0"/>
            <a:chExt cx="9148233" cy="6861175"/>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3" y="0"/>
              <a:ext cx="9148233" cy="686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5797" y="5844137"/>
              <a:ext cx="2314688"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3" name="22 Rectángulo"/>
          <p:cNvSpPr/>
          <p:nvPr/>
        </p:nvSpPr>
        <p:spPr>
          <a:xfrm>
            <a:off x="6955114" y="120635"/>
            <a:ext cx="2055371" cy="584775"/>
          </a:xfrm>
          <a:prstGeom prst="rect">
            <a:avLst/>
          </a:prstGeom>
          <a:noFill/>
        </p:spPr>
        <p:txBody>
          <a:bodyPr wrap="none" lIns="91440" tIns="45720" rIns="91440" bIns="4572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ES" sz="3200" i="0" u="none" strike="noStrike" kern="0" normalizeH="0" baseline="0" noProof="0" dirty="0" smtClean="0">
                <a:ln w="0"/>
                <a:effectLst>
                  <a:outerShdw blurRad="38100" dist="19050" dir="2700000" algn="tl" rotWithShape="0">
                    <a:schemeClr val="dk1">
                      <a:alpha val="40000"/>
                    </a:schemeClr>
                  </a:outerShdw>
                </a:effectLst>
                <a:uLnTx/>
                <a:uFillTx/>
                <a:latin typeface="+mj-lt"/>
                <a:cs typeface="Arial" pitchFamily="34" charset="0"/>
              </a:rPr>
              <a:t>OBJETIVOS</a:t>
            </a:r>
            <a:endParaRPr kumimoji="0" lang="es-ES" sz="3200" i="0" u="none" strike="noStrike" kern="0" normalizeH="0" baseline="0" noProof="0" dirty="0">
              <a:ln w="0"/>
              <a:effectLst>
                <a:outerShdw blurRad="38100" dist="19050" dir="2700000" algn="tl" rotWithShape="0">
                  <a:schemeClr val="dk1">
                    <a:alpha val="40000"/>
                  </a:schemeClr>
                </a:outerShdw>
              </a:effectLst>
              <a:uLnTx/>
              <a:uFillTx/>
              <a:latin typeface="+mj-lt"/>
              <a:cs typeface="Arial" pitchFamily="34" charset="0"/>
            </a:endParaRPr>
          </a:p>
        </p:txBody>
      </p:sp>
      <p:sp>
        <p:nvSpPr>
          <p:cNvPr id="2" name="1 Rectángulo"/>
          <p:cNvSpPr/>
          <p:nvPr/>
        </p:nvSpPr>
        <p:spPr>
          <a:xfrm>
            <a:off x="1106131" y="1934830"/>
            <a:ext cx="6994261" cy="2739211"/>
          </a:xfrm>
          <a:prstGeom prst="rect">
            <a:avLst/>
          </a:prstGeom>
        </p:spPr>
        <p:txBody>
          <a:bodyPr wrap="square">
            <a:spAutoFit/>
          </a:bodyPr>
          <a:lstStyle/>
          <a:p>
            <a:pPr marL="285750" indent="-285750">
              <a:buFont typeface="Arial" panose="020B0604020202020204" pitchFamily="34" charset="0"/>
              <a:buChar char="•"/>
            </a:pPr>
            <a:r>
              <a:rPr lang="es-EC" sz="1400" dirty="0" smtClean="0"/>
              <a:t>Identificar </a:t>
            </a:r>
            <a:r>
              <a:rPr lang="es-EC" sz="1400" dirty="0"/>
              <a:t>molecularmente las especies de nematodos entomopatógenos</a:t>
            </a:r>
            <a:r>
              <a:rPr lang="es-EC" sz="1400" i="1" dirty="0"/>
              <a:t> </a:t>
            </a:r>
            <a:r>
              <a:rPr lang="es-EC" sz="1400" dirty="0"/>
              <a:t>presentes en la colección de la EESC mediante amplificación de la región D2D3 e ITS con primers universales y secuenciación</a:t>
            </a:r>
            <a:r>
              <a:rPr lang="es-EC" sz="1400" dirty="0" smtClean="0"/>
              <a:t>.</a:t>
            </a:r>
          </a:p>
          <a:p>
            <a:endParaRPr lang="es-EC" sz="1400" dirty="0" smtClean="0"/>
          </a:p>
          <a:p>
            <a:pPr marL="285750" indent="-285750">
              <a:buFont typeface="Arial" panose="020B0604020202020204" pitchFamily="34" charset="0"/>
              <a:buChar char="•"/>
            </a:pPr>
            <a:endParaRPr lang="es-EC" sz="1400" dirty="0" smtClean="0"/>
          </a:p>
          <a:p>
            <a:pPr marL="285750" lvl="0" indent="-285750">
              <a:buFont typeface="Arial" panose="020B0604020202020204" pitchFamily="34" charset="0"/>
              <a:buChar char="•"/>
            </a:pPr>
            <a:r>
              <a:rPr lang="es-EC" sz="1400" dirty="0"/>
              <a:t>Determinar la relación filogenética de las especies de nematodos entomopatógenos identificados según bases de datos científicas</a:t>
            </a:r>
            <a:r>
              <a:rPr lang="es-EC" sz="1400" dirty="0" smtClean="0"/>
              <a:t>.</a:t>
            </a:r>
          </a:p>
          <a:p>
            <a:pPr lvl="0"/>
            <a:endParaRPr lang="es-EC" sz="1400" dirty="0" smtClean="0"/>
          </a:p>
          <a:p>
            <a:pPr lvl="0"/>
            <a:endParaRPr lang="es-EC" sz="1400" dirty="0"/>
          </a:p>
          <a:p>
            <a:pPr marL="285750" indent="-285750">
              <a:buFont typeface="Arial" panose="020B0604020202020204" pitchFamily="34" charset="0"/>
              <a:buChar char="•"/>
            </a:pPr>
            <a:r>
              <a:rPr lang="es-EC" sz="1400" dirty="0"/>
              <a:t>Caracterizar morfológicamente las especies de nematodos entomopatógenos de cada aislamiento mediante microscopia electrónica de barrido</a:t>
            </a:r>
            <a:r>
              <a:rPr lang="es-EC" sz="1400" i="1" dirty="0"/>
              <a:t>.</a:t>
            </a:r>
            <a:endParaRPr lang="es-EC" sz="1400" dirty="0"/>
          </a:p>
          <a:p>
            <a:pPr marL="285750" lvl="0" indent="-285750">
              <a:buFont typeface="Arial" panose="020B0604020202020204" pitchFamily="34" charset="0"/>
              <a:buChar char="•"/>
            </a:pPr>
            <a:endParaRPr lang="es-EC" dirty="0"/>
          </a:p>
        </p:txBody>
      </p:sp>
      <p:sp>
        <p:nvSpPr>
          <p:cNvPr id="13" name="CuadroTexto 12"/>
          <p:cNvSpPr txBox="1"/>
          <p:nvPr/>
        </p:nvSpPr>
        <p:spPr>
          <a:xfrm>
            <a:off x="60586" y="6381328"/>
            <a:ext cx="872675" cy="276999"/>
          </a:xfrm>
          <a:prstGeom prst="rect">
            <a:avLst/>
          </a:prstGeom>
          <a:noFill/>
        </p:spPr>
        <p:txBody>
          <a:bodyPr wrap="none" rtlCol="0">
            <a:spAutoFit/>
          </a:bodyPr>
          <a:lstStyle/>
          <a:p>
            <a:r>
              <a:rPr lang="es-EC" sz="1200" dirty="0" smtClean="0"/>
              <a:t>Pallo, 2017</a:t>
            </a:r>
            <a:endParaRPr lang="es-EC" sz="1200" dirty="0"/>
          </a:p>
        </p:txBody>
      </p:sp>
      <p:sp>
        <p:nvSpPr>
          <p:cNvPr id="14" name="6 Rectángulo"/>
          <p:cNvSpPr/>
          <p:nvPr/>
        </p:nvSpPr>
        <p:spPr>
          <a:xfrm>
            <a:off x="992174" y="591071"/>
            <a:ext cx="1546257" cy="461665"/>
          </a:xfrm>
          <a:prstGeom prst="rect">
            <a:avLst/>
          </a:prstGeom>
          <a:noFill/>
        </p:spPr>
        <p:txBody>
          <a:bodyPr wrap="none" lIns="91440" tIns="45720" rIns="91440" bIns="45720">
            <a:spAutoFit/>
          </a:bodyPr>
          <a:lstStyle/>
          <a:p>
            <a:pPr algn="ctr"/>
            <a:r>
              <a:rPr lang="es-ES" sz="2400" dirty="0" smtClean="0">
                <a:ln w="18415" cmpd="sng">
                  <a:noFill/>
                  <a:prstDash val="solid"/>
                </a:ln>
                <a:solidFill>
                  <a:sysClr val="windowText" lastClr="000000"/>
                </a:solidFill>
                <a:effectLst>
                  <a:outerShdw blurRad="63500" dir="3600000" algn="tl" rotWithShape="0">
                    <a:srgbClr val="000000">
                      <a:alpha val="70000"/>
                    </a:srgbClr>
                  </a:outerShdw>
                </a:effectLst>
              </a:rPr>
              <a:t>Específicos</a:t>
            </a:r>
            <a:endParaRPr lang="es-ES" sz="2400" dirty="0">
              <a:ln w="18415" cmpd="sng">
                <a:noFill/>
                <a:prstDash val="solid"/>
              </a:ln>
              <a:solidFill>
                <a:sysClr val="windowText" lastClr="000000"/>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061649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4233" y="-3177"/>
            <a:ext cx="9148233" cy="6861175"/>
            <a:chOff x="-4233" y="0"/>
            <a:chExt cx="9148233" cy="6861175"/>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3" y="0"/>
              <a:ext cx="9148233" cy="686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5797" y="5844137"/>
              <a:ext cx="2314688"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7 Rectángulo"/>
          <p:cNvSpPr/>
          <p:nvPr/>
        </p:nvSpPr>
        <p:spPr>
          <a:xfrm>
            <a:off x="6180864" y="120635"/>
            <a:ext cx="2829621" cy="584775"/>
          </a:xfrm>
          <a:prstGeom prst="rect">
            <a:avLst/>
          </a:prstGeom>
          <a:noFill/>
        </p:spPr>
        <p:txBody>
          <a:bodyPr wrap="none" lIns="91440" tIns="45720" rIns="91440" bIns="4572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ES" sz="3200" i="0" u="none" strike="noStrike" kern="0" normalizeH="0" baseline="0" noProof="0" dirty="0" smtClean="0">
                <a:ln w="0"/>
                <a:effectLst>
                  <a:outerShdw blurRad="38100" dist="19050" dir="2700000" algn="tl" rotWithShape="0">
                    <a:schemeClr val="dk1">
                      <a:alpha val="40000"/>
                    </a:schemeClr>
                  </a:outerShdw>
                </a:effectLst>
                <a:uLnTx/>
                <a:uFillTx/>
                <a:latin typeface="+mj-lt"/>
                <a:cs typeface="Arial" pitchFamily="34" charset="0"/>
              </a:rPr>
              <a:t>METODOLOGÍA</a:t>
            </a:r>
            <a:endParaRPr kumimoji="0" lang="es-ES" sz="3200" i="0" u="none" strike="noStrike" kern="0" normalizeH="0" baseline="0" noProof="0" dirty="0">
              <a:ln w="0"/>
              <a:effectLst>
                <a:outerShdw blurRad="38100" dist="19050" dir="2700000" algn="tl" rotWithShape="0">
                  <a:schemeClr val="dk1">
                    <a:alpha val="40000"/>
                  </a:schemeClr>
                </a:outerShdw>
              </a:effectLst>
              <a:uLnTx/>
              <a:uFillTx/>
              <a:latin typeface="+mj-lt"/>
              <a:cs typeface="Arial" pitchFamily="34" charset="0"/>
            </a:endParaRPr>
          </a:p>
        </p:txBody>
      </p:sp>
      <p:sp>
        <p:nvSpPr>
          <p:cNvPr id="13" name="12 Rectángulo"/>
          <p:cNvSpPr/>
          <p:nvPr/>
        </p:nvSpPr>
        <p:spPr>
          <a:xfrm>
            <a:off x="234868" y="548680"/>
            <a:ext cx="5489260" cy="461665"/>
          </a:xfrm>
          <a:prstGeom prst="rect">
            <a:avLst/>
          </a:prstGeom>
          <a:noFill/>
        </p:spPr>
        <p:txBody>
          <a:bodyPr wrap="none" lIns="91440" tIns="45720" rIns="91440" bIns="45720">
            <a:spAutoFit/>
          </a:bodyPr>
          <a:lstStyle/>
          <a:p>
            <a:pPr algn="ctr"/>
            <a:r>
              <a:rPr lang="es-ES" sz="2400" b="1" dirty="0" smtClean="0">
                <a:ln w="19050">
                  <a:noFill/>
                  <a:prstDash val="solid"/>
                </a:ln>
                <a:solidFill>
                  <a:schemeClr val="accent3"/>
                </a:solidFill>
              </a:rPr>
              <a:t>Renovación de los aislamientos del INIAP </a:t>
            </a:r>
            <a:endParaRPr lang="es-ES" sz="2400" b="1" cap="none" spc="0" dirty="0">
              <a:ln w="19050">
                <a:noFill/>
                <a:prstDash val="solid"/>
              </a:ln>
              <a:solidFill>
                <a:schemeClr val="accent3"/>
              </a:solidFill>
            </a:endParaRPr>
          </a:p>
        </p:txBody>
      </p:sp>
      <p:pic>
        <p:nvPicPr>
          <p:cNvPr id="3" name="Imagen 2"/>
          <p:cNvPicPr>
            <a:picLocks noChangeAspect="1"/>
          </p:cNvPicPr>
          <p:nvPr/>
        </p:nvPicPr>
        <p:blipFill rotWithShape="1">
          <a:blip r:embed="rId5" cstate="print">
            <a:extLst>
              <a:ext uri="{28A0092B-C50C-407E-A947-70E740481C1C}">
                <a14:useLocalDpi xmlns:a14="http://schemas.microsoft.com/office/drawing/2010/main" val="0"/>
              </a:ext>
            </a:extLst>
          </a:blip>
          <a:srcRect l="17451" t="-399" r="10100" b="-1"/>
          <a:stretch/>
        </p:blipFill>
        <p:spPr>
          <a:xfrm rot="5400000">
            <a:off x="7097630" y="1346658"/>
            <a:ext cx="1584716" cy="1572935"/>
          </a:xfrm>
          <a:prstGeom prst="ellipse">
            <a:avLst/>
          </a:prstGeom>
          <a:ln w="19050">
            <a:solidFill>
              <a:schemeClr val="tx1"/>
            </a:solidFill>
          </a:ln>
          <a:effectLst>
            <a:softEdge rad="112500"/>
          </a:effectLst>
        </p:spPr>
      </p:pic>
      <p:pic>
        <p:nvPicPr>
          <p:cNvPr id="7" name="Imagen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4541646" y="2085456"/>
            <a:ext cx="2287210" cy="1373898"/>
          </a:xfrm>
          <a:prstGeom prst="rect">
            <a:avLst/>
          </a:prstGeom>
          <a:ln w="19050">
            <a:solidFill>
              <a:schemeClr val="tx1"/>
            </a:solidFill>
          </a:ln>
        </p:spPr>
      </p:pic>
      <p:pic>
        <p:nvPicPr>
          <p:cNvPr id="11" name="Imagen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166024" y="2894409"/>
            <a:ext cx="2287208" cy="1484183"/>
          </a:xfrm>
          <a:prstGeom prst="rect">
            <a:avLst/>
          </a:prstGeom>
          <a:ln w="19050">
            <a:solidFill>
              <a:schemeClr val="tx1"/>
            </a:solidFill>
          </a:ln>
        </p:spPr>
      </p:pic>
      <p:pic>
        <p:nvPicPr>
          <p:cNvPr id="14" name="Imagen 13"/>
          <p:cNvPicPr>
            <a:picLocks noChangeAspect="1"/>
          </p:cNvPicPr>
          <p:nvPr/>
        </p:nvPicPr>
        <p:blipFill rotWithShape="1">
          <a:blip r:embed="rId8" cstate="print">
            <a:extLst>
              <a:ext uri="{28A0092B-C50C-407E-A947-70E740481C1C}">
                <a14:useLocalDpi xmlns:a14="http://schemas.microsoft.com/office/drawing/2010/main" val="0"/>
              </a:ext>
            </a:extLst>
          </a:blip>
          <a:srcRect r="21927"/>
          <a:stretch/>
        </p:blipFill>
        <p:spPr>
          <a:xfrm rot="16200000">
            <a:off x="2396349" y="2388431"/>
            <a:ext cx="2287209" cy="1488029"/>
          </a:xfrm>
          <a:prstGeom prst="rect">
            <a:avLst/>
          </a:prstGeom>
          <a:ln w="19050">
            <a:solidFill>
              <a:schemeClr val="tx1"/>
            </a:solidFill>
          </a:ln>
        </p:spPr>
      </p:pic>
      <p:sp>
        <p:nvSpPr>
          <p:cNvPr id="15" name="CuadroTexto 14"/>
          <p:cNvSpPr txBox="1"/>
          <p:nvPr/>
        </p:nvSpPr>
        <p:spPr>
          <a:xfrm>
            <a:off x="251521" y="4869160"/>
            <a:ext cx="2016223" cy="1169551"/>
          </a:xfrm>
          <a:prstGeom prst="rect">
            <a:avLst/>
          </a:prstGeom>
          <a:noFill/>
        </p:spPr>
        <p:txBody>
          <a:bodyPr wrap="square" rtlCol="0">
            <a:spAutoFit/>
          </a:bodyPr>
          <a:lstStyle/>
          <a:p>
            <a:pPr marL="285750" indent="-285750">
              <a:buFontTx/>
              <a:buChar char="-"/>
            </a:pPr>
            <a:r>
              <a:rPr lang="es-EC" sz="1400" dirty="0" smtClean="0"/>
              <a:t>Infección de larvas de  </a:t>
            </a:r>
            <a:r>
              <a:rPr lang="es-EC" sz="1400" i="1" dirty="0" smtClean="0"/>
              <a:t>G. mellonella </a:t>
            </a:r>
            <a:r>
              <a:rPr lang="es-EC" sz="1400" dirty="0" smtClean="0"/>
              <a:t>con IJs.</a:t>
            </a:r>
          </a:p>
          <a:p>
            <a:pPr marL="285750" indent="-285750">
              <a:buFontTx/>
              <a:buChar char="-"/>
            </a:pPr>
            <a:r>
              <a:rPr lang="es-EC" sz="1400" dirty="0" smtClean="0"/>
              <a:t>Incubación a 25</a:t>
            </a:r>
            <a:r>
              <a:rPr lang="es-EC" sz="1400" baseline="30000" dirty="0" smtClean="0"/>
              <a:t>0</a:t>
            </a:r>
            <a:r>
              <a:rPr lang="es-EC" sz="1400" dirty="0" smtClean="0"/>
              <a:t>C por diez días.</a:t>
            </a:r>
            <a:endParaRPr lang="es-EC" sz="1400" dirty="0"/>
          </a:p>
        </p:txBody>
      </p:sp>
      <p:sp>
        <p:nvSpPr>
          <p:cNvPr id="19" name="CuadroTexto 18"/>
          <p:cNvSpPr txBox="1"/>
          <p:nvPr/>
        </p:nvSpPr>
        <p:spPr>
          <a:xfrm>
            <a:off x="2575095" y="4437112"/>
            <a:ext cx="1852889" cy="1815882"/>
          </a:xfrm>
          <a:prstGeom prst="rect">
            <a:avLst/>
          </a:prstGeom>
          <a:noFill/>
        </p:spPr>
        <p:txBody>
          <a:bodyPr wrap="square" rtlCol="0">
            <a:spAutoFit/>
          </a:bodyPr>
          <a:lstStyle/>
          <a:p>
            <a:pPr marL="285750" indent="-285750">
              <a:buFontTx/>
              <a:buChar char="-"/>
            </a:pPr>
            <a:r>
              <a:rPr lang="es-EC" sz="1400" dirty="0" smtClean="0"/>
              <a:t>Cadáveres de las larvas se depositaron el trampas White.</a:t>
            </a:r>
          </a:p>
          <a:p>
            <a:pPr marL="285750" indent="-285750">
              <a:buFontTx/>
              <a:buChar char="-"/>
            </a:pPr>
            <a:r>
              <a:rPr lang="es-EC" sz="1400" dirty="0" smtClean="0"/>
              <a:t>Incubación a 25</a:t>
            </a:r>
            <a:r>
              <a:rPr lang="es-EC" sz="1400" baseline="30000" dirty="0" smtClean="0"/>
              <a:t>0</a:t>
            </a:r>
            <a:r>
              <a:rPr lang="es-EC" sz="1400" dirty="0" smtClean="0"/>
              <a:t>C </a:t>
            </a:r>
            <a:r>
              <a:rPr lang="es-EC" sz="1400" dirty="0"/>
              <a:t>por </a:t>
            </a:r>
            <a:r>
              <a:rPr lang="es-EC" sz="1400" dirty="0" smtClean="0"/>
              <a:t>cuatro días más.</a:t>
            </a:r>
          </a:p>
          <a:p>
            <a:endParaRPr lang="es-EC" sz="1400" dirty="0"/>
          </a:p>
        </p:txBody>
      </p:sp>
      <p:sp>
        <p:nvSpPr>
          <p:cNvPr id="21" name="CuadroTexto 20"/>
          <p:cNvSpPr txBox="1"/>
          <p:nvPr/>
        </p:nvSpPr>
        <p:spPr>
          <a:xfrm>
            <a:off x="4932040" y="4221088"/>
            <a:ext cx="1728192" cy="523220"/>
          </a:xfrm>
          <a:prstGeom prst="rect">
            <a:avLst/>
          </a:prstGeom>
          <a:noFill/>
        </p:spPr>
        <p:txBody>
          <a:bodyPr wrap="square" rtlCol="0">
            <a:spAutoFit/>
          </a:bodyPr>
          <a:lstStyle/>
          <a:p>
            <a:r>
              <a:rPr lang="es-EC" sz="1400" dirty="0" smtClean="0"/>
              <a:t>Lavado de los IJs con agua destilada.</a:t>
            </a:r>
            <a:endParaRPr lang="es-EC" sz="1400" dirty="0"/>
          </a:p>
        </p:txBody>
      </p:sp>
      <p:sp>
        <p:nvSpPr>
          <p:cNvPr id="28" name="CuadroTexto 27"/>
          <p:cNvSpPr txBox="1"/>
          <p:nvPr/>
        </p:nvSpPr>
        <p:spPr>
          <a:xfrm>
            <a:off x="7020271" y="3212976"/>
            <a:ext cx="1990213" cy="954107"/>
          </a:xfrm>
          <a:prstGeom prst="rect">
            <a:avLst/>
          </a:prstGeom>
          <a:noFill/>
        </p:spPr>
        <p:txBody>
          <a:bodyPr wrap="square" rtlCol="0">
            <a:spAutoFit/>
          </a:bodyPr>
          <a:lstStyle/>
          <a:p>
            <a:pPr marL="285750" indent="-285750">
              <a:buFontTx/>
              <a:buChar char="-"/>
            </a:pPr>
            <a:r>
              <a:rPr lang="es-EC" sz="1400" dirty="0" smtClean="0"/>
              <a:t>Obtención de nuevos IJs.</a:t>
            </a:r>
          </a:p>
          <a:p>
            <a:pPr marL="285750" indent="-285750">
              <a:buFontTx/>
              <a:buChar char="-"/>
            </a:pPr>
            <a:r>
              <a:rPr lang="es-EC" sz="1400" dirty="0" smtClean="0"/>
              <a:t>Almacenamiento a 10</a:t>
            </a:r>
            <a:r>
              <a:rPr lang="es-EC" sz="1400" baseline="30000" dirty="0" smtClean="0"/>
              <a:t>0</a:t>
            </a:r>
            <a:r>
              <a:rPr lang="es-EC" sz="1400" dirty="0" smtClean="0"/>
              <a:t>C.</a:t>
            </a:r>
            <a:endParaRPr lang="es-EC" sz="1400" dirty="0"/>
          </a:p>
        </p:txBody>
      </p:sp>
      <p:sp>
        <p:nvSpPr>
          <p:cNvPr id="22" name="Flecha derecha 21"/>
          <p:cNvSpPr/>
          <p:nvPr/>
        </p:nvSpPr>
        <p:spPr>
          <a:xfrm>
            <a:off x="2195736" y="3427410"/>
            <a:ext cx="570318" cy="48463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
        <p:nvSpPr>
          <p:cNvPr id="31" name="Flecha derecha 30"/>
          <p:cNvSpPr/>
          <p:nvPr/>
        </p:nvSpPr>
        <p:spPr>
          <a:xfrm>
            <a:off x="4355976" y="2421967"/>
            <a:ext cx="570318" cy="48463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
        <p:nvSpPr>
          <p:cNvPr id="32" name="Flecha derecha 31"/>
          <p:cNvSpPr/>
          <p:nvPr/>
        </p:nvSpPr>
        <p:spPr>
          <a:xfrm>
            <a:off x="6449954" y="1895561"/>
            <a:ext cx="570318" cy="48463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
        <p:nvSpPr>
          <p:cNvPr id="33" name="13 Rectángulo"/>
          <p:cNvSpPr/>
          <p:nvPr/>
        </p:nvSpPr>
        <p:spPr>
          <a:xfrm>
            <a:off x="6178021" y="5462121"/>
            <a:ext cx="2858475" cy="269304"/>
          </a:xfrm>
          <a:prstGeom prst="rect">
            <a:avLst/>
          </a:prstGeom>
        </p:spPr>
        <p:txBody>
          <a:bodyPr wrap="none">
            <a:spAutoFit/>
          </a:bodyPr>
          <a:lstStyle/>
          <a:p>
            <a:r>
              <a:rPr lang="es-EC" sz="1150" dirty="0" smtClean="0"/>
              <a:t>(</a:t>
            </a:r>
            <a:r>
              <a:rPr lang="es-EC" sz="1150" dirty="0" err="1" smtClean="0"/>
              <a:t>Kaya</a:t>
            </a:r>
            <a:r>
              <a:rPr lang="es-EC" sz="1150" dirty="0" smtClean="0"/>
              <a:t> </a:t>
            </a:r>
            <a:r>
              <a:rPr lang="es-EC" sz="1150" dirty="0"/>
              <a:t>&amp; Stock </a:t>
            </a:r>
            <a:r>
              <a:rPr lang="es-EC" sz="1150" dirty="0" smtClean="0"/>
              <a:t>, 1997</a:t>
            </a:r>
            <a:r>
              <a:rPr lang="es-EC" sz="1150" dirty="0"/>
              <a:t>) y </a:t>
            </a:r>
            <a:r>
              <a:rPr lang="es-EC" sz="1150" dirty="0" smtClean="0"/>
              <a:t>(Castillo </a:t>
            </a:r>
            <a:r>
              <a:rPr lang="es-EC" sz="1150" i="1" dirty="0"/>
              <a:t>et </a:t>
            </a:r>
            <a:r>
              <a:rPr lang="es-EC" sz="1150" i="1" dirty="0" smtClean="0"/>
              <a:t>al</a:t>
            </a:r>
            <a:r>
              <a:rPr lang="es-EC" sz="1150" dirty="0" smtClean="0"/>
              <a:t>., 2011</a:t>
            </a:r>
            <a:r>
              <a:rPr lang="es-EC" sz="1150" dirty="0"/>
              <a:t>) </a:t>
            </a:r>
          </a:p>
        </p:txBody>
      </p:sp>
      <p:sp>
        <p:nvSpPr>
          <p:cNvPr id="20" name="CuadroTexto 19"/>
          <p:cNvSpPr txBox="1"/>
          <p:nvPr/>
        </p:nvSpPr>
        <p:spPr>
          <a:xfrm>
            <a:off x="60586" y="6381328"/>
            <a:ext cx="872675" cy="276999"/>
          </a:xfrm>
          <a:prstGeom prst="rect">
            <a:avLst/>
          </a:prstGeom>
          <a:noFill/>
        </p:spPr>
        <p:txBody>
          <a:bodyPr wrap="none" rtlCol="0">
            <a:spAutoFit/>
          </a:bodyPr>
          <a:lstStyle/>
          <a:p>
            <a:r>
              <a:rPr lang="es-EC" sz="1200" dirty="0" smtClean="0"/>
              <a:t>Pallo, 2017</a:t>
            </a:r>
            <a:endParaRPr lang="es-EC" sz="1200" dirty="0"/>
          </a:p>
        </p:txBody>
      </p:sp>
    </p:spTree>
    <p:extLst>
      <p:ext uri="{BB962C8B-B14F-4D97-AF65-F5344CB8AC3E}">
        <p14:creationId xmlns:p14="http://schemas.microsoft.com/office/powerpoint/2010/main" val="1608678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4233" y="-3175"/>
            <a:ext cx="9148233" cy="6861175"/>
            <a:chOff x="-4233" y="0"/>
            <a:chExt cx="9148233" cy="6861175"/>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3" y="0"/>
              <a:ext cx="9148233" cy="686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5797" y="5844137"/>
              <a:ext cx="2314688"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7 Rectángulo"/>
          <p:cNvSpPr/>
          <p:nvPr/>
        </p:nvSpPr>
        <p:spPr>
          <a:xfrm>
            <a:off x="6180864" y="120635"/>
            <a:ext cx="2829621" cy="584775"/>
          </a:xfrm>
          <a:prstGeom prst="rect">
            <a:avLst/>
          </a:prstGeom>
          <a:noFill/>
        </p:spPr>
        <p:txBody>
          <a:bodyPr wrap="none" lIns="91440" tIns="45720" rIns="91440" bIns="4572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ES" sz="3200" i="0" u="none" strike="noStrike" kern="0" normalizeH="0" baseline="0" noProof="0" dirty="0" smtClean="0">
                <a:ln w="0"/>
                <a:effectLst>
                  <a:outerShdw blurRad="38100" dist="19050" dir="2700000" algn="tl" rotWithShape="0">
                    <a:schemeClr val="dk1">
                      <a:alpha val="40000"/>
                    </a:schemeClr>
                  </a:outerShdw>
                </a:effectLst>
                <a:uLnTx/>
                <a:uFillTx/>
                <a:latin typeface="+mj-lt"/>
                <a:cs typeface="Arial" pitchFamily="34" charset="0"/>
              </a:rPr>
              <a:t>METODOLOGÍA</a:t>
            </a:r>
            <a:endParaRPr kumimoji="0" lang="es-ES" sz="3200" i="0" u="none" strike="noStrike" kern="0" normalizeH="0" baseline="0" noProof="0" dirty="0">
              <a:ln w="0"/>
              <a:effectLst>
                <a:outerShdw blurRad="38100" dist="19050" dir="2700000" algn="tl" rotWithShape="0">
                  <a:schemeClr val="dk1">
                    <a:alpha val="40000"/>
                  </a:schemeClr>
                </a:outerShdw>
              </a:effectLst>
              <a:uLnTx/>
              <a:uFillTx/>
              <a:latin typeface="+mj-lt"/>
              <a:cs typeface="Arial" pitchFamily="34" charset="0"/>
            </a:endParaRPr>
          </a:p>
        </p:txBody>
      </p:sp>
      <p:sp>
        <p:nvSpPr>
          <p:cNvPr id="13" name="12 Rectángulo"/>
          <p:cNvSpPr/>
          <p:nvPr/>
        </p:nvSpPr>
        <p:spPr>
          <a:xfrm>
            <a:off x="228878" y="591071"/>
            <a:ext cx="3695050" cy="461665"/>
          </a:xfrm>
          <a:prstGeom prst="rect">
            <a:avLst/>
          </a:prstGeom>
          <a:noFill/>
        </p:spPr>
        <p:txBody>
          <a:bodyPr wrap="none" lIns="91440" tIns="45720" rIns="91440" bIns="45720">
            <a:spAutoFit/>
          </a:bodyPr>
          <a:lstStyle/>
          <a:p>
            <a:pPr algn="ctr"/>
            <a:r>
              <a:rPr lang="es-ES" sz="2400" b="1" dirty="0" smtClean="0">
                <a:ln w="19050">
                  <a:noFill/>
                  <a:prstDash val="solid"/>
                </a:ln>
                <a:solidFill>
                  <a:schemeClr val="accent3"/>
                </a:solidFill>
              </a:rPr>
              <a:t>Obtención de especímenes </a:t>
            </a:r>
            <a:endParaRPr lang="es-ES" sz="2400" b="1" cap="none" spc="0" dirty="0">
              <a:ln w="19050">
                <a:noFill/>
                <a:prstDash val="solid"/>
              </a:ln>
              <a:solidFill>
                <a:schemeClr val="accent3"/>
              </a:solidFill>
            </a:endParaRPr>
          </a:p>
        </p:txBody>
      </p:sp>
      <p:pic>
        <p:nvPicPr>
          <p:cNvPr id="3" name="Imagen 2"/>
          <p:cNvPicPr>
            <a:picLocks noChangeAspect="1"/>
          </p:cNvPicPr>
          <p:nvPr/>
        </p:nvPicPr>
        <p:blipFill rotWithShape="1">
          <a:blip r:embed="rId5" cstate="print">
            <a:extLst>
              <a:ext uri="{28A0092B-C50C-407E-A947-70E740481C1C}">
                <a14:useLocalDpi xmlns:a14="http://schemas.microsoft.com/office/drawing/2010/main" val="0"/>
              </a:ext>
            </a:extLst>
          </a:blip>
          <a:srcRect l="17451" t="-399" r="10100" b="-1"/>
          <a:stretch/>
        </p:blipFill>
        <p:spPr>
          <a:xfrm rot="5400000">
            <a:off x="369093" y="2610469"/>
            <a:ext cx="1472075" cy="1461131"/>
          </a:xfrm>
          <a:prstGeom prst="ellipse">
            <a:avLst/>
          </a:prstGeom>
          <a:ln>
            <a:noFill/>
          </a:ln>
          <a:effectLst>
            <a:softEdge rad="112500"/>
          </a:effectLst>
        </p:spPr>
      </p:pic>
      <p:sp>
        <p:nvSpPr>
          <p:cNvPr id="33" name="13 Rectángulo"/>
          <p:cNvSpPr/>
          <p:nvPr/>
        </p:nvSpPr>
        <p:spPr>
          <a:xfrm>
            <a:off x="7482992" y="5229200"/>
            <a:ext cx="1481496" cy="269304"/>
          </a:xfrm>
          <a:prstGeom prst="rect">
            <a:avLst/>
          </a:prstGeom>
        </p:spPr>
        <p:txBody>
          <a:bodyPr wrap="none">
            <a:spAutoFit/>
          </a:bodyPr>
          <a:lstStyle/>
          <a:p>
            <a:r>
              <a:rPr lang="es-EC" sz="1150" dirty="0" smtClean="0"/>
              <a:t>(</a:t>
            </a:r>
            <a:r>
              <a:rPr lang="es-EC" sz="1150" dirty="0" err="1" smtClean="0"/>
              <a:t>Ivanova</a:t>
            </a:r>
            <a:r>
              <a:rPr lang="es-EC" sz="1150" dirty="0" smtClean="0"/>
              <a:t> </a:t>
            </a:r>
            <a:r>
              <a:rPr lang="es-EC" sz="1150" i="1" dirty="0"/>
              <a:t>et al</a:t>
            </a:r>
            <a:r>
              <a:rPr lang="es-EC" sz="1150" dirty="0"/>
              <a:t>., </a:t>
            </a:r>
            <a:r>
              <a:rPr lang="es-EC" sz="1150" dirty="0" smtClean="0"/>
              <a:t>2013) </a:t>
            </a:r>
            <a:endParaRPr lang="es-EC" sz="1150" dirty="0"/>
          </a:p>
        </p:txBody>
      </p:sp>
      <p:pic>
        <p:nvPicPr>
          <p:cNvPr id="10" name="Imagen 9"/>
          <p:cNvPicPr>
            <a:picLocks noChangeAspect="1"/>
          </p:cNvPicPr>
          <p:nvPr/>
        </p:nvPicPr>
        <p:blipFill rotWithShape="1">
          <a:blip r:embed="rId6" cstate="print">
            <a:extLst>
              <a:ext uri="{28A0092B-C50C-407E-A947-70E740481C1C}">
                <a14:useLocalDpi xmlns:a14="http://schemas.microsoft.com/office/drawing/2010/main" val="0"/>
              </a:ext>
            </a:extLst>
          </a:blip>
          <a:srcRect l="15350" t="10800" r="33201" b="5201"/>
          <a:stretch/>
        </p:blipFill>
        <p:spPr>
          <a:xfrm rot="5400000">
            <a:off x="4147519" y="2547347"/>
            <a:ext cx="1594166" cy="1465284"/>
          </a:xfrm>
          <a:prstGeom prst="rect">
            <a:avLst/>
          </a:prstGeom>
          <a:ln w="19050">
            <a:solidFill>
              <a:schemeClr val="tx1"/>
            </a:solidFill>
          </a:ln>
        </p:spPr>
      </p:pic>
      <p:pic>
        <p:nvPicPr>
          <p:cNvPr id="16" name="Imagen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5866853" y="2700220"/>
            <a:ext cx="1594167" cy="1159536"/>
          </a:xfrm>
          <a:prstGeom prst="rect">
            <a:avLst/>
          </a:prstGeom>
          <a:ln w="19050">
            <a:solidFill>
              <a:schemeClr val="tx1"/>
            </a:solidFill>
          </a:ln>
        </p:spPr>
      </p:pic>
      <p:pic>
        <p:nvPicPr>
          <p:cNvPr id="17" name="Imagen 16"/>
          <p:cNvPicPr>
            <a:picLocks noChangeAspect="1"/>
          </p:cNvPicPr>
          <p:nvPr/>
        </p:nvPicPr>
        <p:blipFill rotWithShape="1">
          <a:blip r:embed="rId8" cstate="print">
            <a:extLst>
              <a:ext uri="{28A0092B-C50C-407E-A947-70E740481C1C}">
                <a14:useLocalDpi xmlns:a14="http://schemas.microsoft.com/office/drawing/2010/main" val="0"/>
              </a:ext>
            </a:extLst>
          </a:blip>
          <a:srcRect l="21651" t="-400"/>
          <a:stretch/>
        </p:blipFill>
        <p:spPr>
          <a:xfrm rot="5400000">
            <a:off x="7618846" y="2515406"/>
            <a:ext cx="1395140" cy="1296144"/>
          </a:xfrm>
          <a:prstGeom prst="ellipse">
            <a:avLst/>
          </a:prstGeom>
          <a:ln>
            <a:noFill/>
          </a:ln>
          <a:effectLst>
            <a:softEdge rad="112500"/>
          </a:effectLst>
        </p:spPr>
      </p:pic>
      <p:pic>
        <p:nvPicPr>
          <p:cNvPr id="18" name="Imagen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2406764" y="2631916"/>
            <a:ext cx="1594167" cy="1296143"/>
          </a:xfrm>
          <a:prstGeom prst="rect">
            <a:avLst/>
          </a:prstGeom>
          <a:ln w="19050">
            <a:solidFill>
              <a:schemeClr val="tx1"/>
            </a:solidFill>
          </a:ln>
        </p:spPr>
      </p:pic>
      <p:sp>
        <p:nvSpPr>
          <p:cNvPr id="20" name="CuadroTexto 19"/>
          <p:cNvSpPr txBox="1"/>
          <p:nvPr/>
        </p:nvSpPr>
        <p:spPr>
          <a:xfrm>
            <a:off x="2458643" y="4307612"/>
            <a:ext cx="1609301" cy="1384995"/>
          </a:xfrm>
          <a:prstGeom prst="rect">
            <a:avLst/>
          </a:prstGeom>
          <a:noFill/>
        </p:spPr>
        <p:txBody>
          <a:bodyPr wrap="square" rtlCol="0">
            <a:spAutoFit/>
          </a:bodyPr>
          <a:lstStyle/>
          <a:p>
            <a:pPr marL="285750" indent="-285750">
              <a:buFontTx/>
              <a:buChar char="-"/>
            </a:pPr>
            <a:r>
              <a:rPr lang="es-EC" sz="1400" dirty="0" smtClean="0"/>
              <a:t>Infección </a:t>
            </a:r>
            <a:r>
              <a:rPr lang="es-EC" sz="1400" dirty="0"/>
              <a:t>con NEPs renovados en larvas de </a:t>
            </a:r>
            <a:r>
              <a:rPr lang="es-EC" sz="1400" i="1" dirty="0"/>
              <a:t>G. </a:t>
            </a:r>
            <a:r>
              <a:rPr lang="es-EC" sz="1400" i="1" dirty="0" smtClean="0"/>
              <a:t>mellonella</a:t>
            </a:r>
          </a:p>
          <a:p>
            <a:pPr marL="285750" indent="-285750">
              <a:buFontTx/>
              <a:buChar char="-"/>
            </a:pPr>
            <a:r>
              <a:rPr lang="es-EC" sz="1400" dirty="0" smtClean="0"/>
              <a:t>Incubación</a:t>
            </a:r>
            <a:endParaRPr lang="es-EC" sz="1400" dirty="0"/>
          </a:p>
        </p:txBody>
      </p:sp>
      <p:sp>
        <p:nvSpPr>
          <p:cNvPr id="29" name="CuadroTexto 28"/>
          <p:cNvSpPr txBox="1"/>
          <p:nvPr/>
        </p:nvSpPr>
        <p:spPr>
          <a:xfrm>
            <a:off x="4355976" y="4254187"/>
            <a:ext cx="1271019" cy="523220"/>
          </a:xfrm>
          <a:prstGeom prst="rect">
            <a:avLst/>
          </a:prstGeom>
          <a:noFill/>
        </p:spPr>
        <p:txBody>
          <a:bodyPr wrap="square" rtlCol="0">
            <a:spAutoFit/>
          </a:bodyPr>
          <a:lstStyle/>
          <a:p>
            <a:r>
              <a:rPr lang="es-EC" sz="1400" dirty="0" smtClean="0"/>
              <a:t>Cadáveres de </a:t>
            </a:r>
            <a:r>
              <a:rPr lang="es-EC" sz="1400" i="1" dirty="0" smtClean="0"/>
              <a:t>G. mellonella</a:t>
            </a:r>
            <a:endParaRPr lang="es-EC" sz="1400" i="1" dirty="0"/>
          </a:p>
        </p:txBody>
      </p:sp>
      <p:sp>
        <p:nvSpPr>
          <p:cNvPr id="30" name="CuadroTexto 29"/>
          <p:cNvSpPr txBox="1"/>
          <p:nvPr/>
        </p:nvSpPr>
        <p:spPr>
          <a:xfrm>
            <a:off x="6109293" y="4254187"/>
            <a:ext cx="1271019" cy="738664"/>
          </a:xfrm>
          <a:prstGeom prst="rect">
            <a:avLst/>
          </a:prstGeom>
          <a:noFill/>
        </p:spPr>
        <p:txBody>
          <a:bodyPr wrap="square" rtlCol="0">
            <a:spAutoFit/>
          </a:bodyPr>
          <a:lstStyle/>
          <a:p>
            <a:r>
              <a:rPr lang="es-EC" sz="1400" dirty="0"/>
              <a:t>Disección de larvas de </a:t>
            </a:r>
            <a:r>
              <a:rPr lang="es-EC" sz="1400" i="1" dirty="0"/>
              <a:t>G. mellonella</a:t>
            </a:r>
          </a:p>
        </p:txBody>
      </p:sp>
      <p:sp>
        <p:nvSpPr>
          <p:cNvPr id="23" name="CuadroTexto 22"/>
          <p:cNvSpPr txBox="1"/>
          <p:nvPr/>
        </p:nvSpPr>
        <p:spPr>
          <a:xfrm>
            <a:off x="7572576" y="4254187"/>
            <a:ext cx="1391912" cy="523220"/>
          </a:xfrm>
          <a:prstGeom prst="rect">
            <a:avLst/>
          </a:prstGeom>
          <a:noFill/>
        </p:spPr>
        <p:txBody>
          <a:bodyPr wrap="square" rtlCol="0">
            <a:spAutoFit/>
          </a:bodyPr>
          <a:lstStyle/>
          <a:p>
            <a:r>
              <a:rPr lang="es-EC" sz="1400" dirty="0"/>
              <a:t>Colecta de NEPs en fase adulta</a:t>
            </a:r>
          </a:p>
        </p:txBody>
      </p:sp>
      <p:sp>
        <p:nvSpPr>
          <p:cNvPr id="24" name="CuadroTexto 23"/>
          <p:cNvSpPr txBox="1"/>
          <p:nvPr/>
        </p:nvSpPr>
        <p:spPr>
          <a:xfrm>
            <a:off x="171240" y="1336477"/>
            <a:ext cx="1953355" cy="307777"/>
          </a:xfrm>
          <a:prstGeom prst="rect">
            <a:avLst/>
          </a:prstGeom>
          <a:ln w="28575"/>
        </p:spPr>
        <p:style>
          <a:lnRef idx="2">
            <a:schemeClr val="accent2"/>
          </a:lnRef>
          <a:fillRef idx="1">
            <a:schemeClr val="lt1"/>
          </a:fillRef>
          <a:effectRef idx="0">
            <a:schemeClr val="accent2"/>
          </a:effectRef>
          <a:fontRef idx="minor">
            <a:schemeClr val="dk1"/>
          </a:fontRef>
        </p:style>
        <p:txBody>
          <a:bodyPr wrap="none" rtlCol="0">
            <a:spAutoFit/>
          </a:bodyPr>
          <a:lstStyle/>
          <a:p>
            <a:r>
              <a:rPr lang="es-EC" sz="1400" b="1" dirty="0" smtClean="0"/>
              <a:t>Infectivos Juveniles (IJs)</a:t>
            </a:r>
            <a:endParaRPr lang="es-EC" sz="1400" b="1" dirty="0"/>
          </a:p>
        </p:txBody>
      </p:sp>
      <p:sp>
        <p:nvSpPr>
          <p:cNvPr id="36" name="CuadroTexto 35"/>
          <p:cNvSpPr txBox="1"/>
          <p:nvPr/>
        </p:nvSpPr>
        <p:spPr>
          <a:xfrm>
            <a:off x="3752630" y="1412776"/>
            <a:ext cx="2187522" cy="307777"/>
          </a:xfrm>
          <a:prstGeom prst="rect">
            <a:avLst/>
          </a:prstGeom>
          <a:ln w="28575"/>
        </p:spPr>
        <p:style>
          <a:lnRef idx="2">
            <a:schemeClr val="accent2"/>
          </a:lnRef>
          <a:fillRef idx="1">
            <a:schemeClr val="lt1"/>
          </a:fillRef>
          <a:effectRef idx="0">
            <a:schemeClr val="accent2"/>
          </a:effectRef>
          <a:fontRef idx="minor">
            <a:schemeClr val="dk1"/>
          </a:fontRef>
        </p:style>
        <p:txBody>
          <a:bodyPr wrap="none" rtlCol="0">
            <a:spAutoFit/>
          </a:bodyPr>
          <a:lstStyle/>
          <a:p>
            <a:r>
              <a:rPr lang="es-EC" sz="1400" b="1" dirty="0" smtClean="0"/>
              <a:t>Adultos machos y hembras</a:t>
            </a:r>
            <a:endParaRPr lang="es-EC" sz="1400" b="1" dirty="0"/>
          </a:p>
        </p:txBody>
      </p:sp>
      <p:sp>
        <p:nvSpPr>
          <p:cNvPr id="25" name="Abrir llave 24"/>
          <p:cNvSpPr/>
          <p:nvPr/>
        </p:nvSpPr>
        <p:spPr>
          <a:xfrm>
            <a:off x="2289502" y="4256454"/>
            <a:ext cx="338282" cy="162081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6" name="Abrir llave 25"/>
          <p:cNvSpPr/>
          <p:nvPr/>
        </p:nvSpPr>
        <p:spPr>
          <a:xfrm>
            <a:off x="4186836" y="4182179"/>
            <a:ext cx="241148" cy="83099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7" name="Abrir llave 26"/>
          <p:cNvSpPr/>
          <p:nvPr/>
        </p:nvSpPr>
        <p:spPr>
          <a:xfrm>
            <a:off x="6048672" y="4221088"/>
            <a:ext cx="179512" cy="83099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37" name="Abrir llave 36"/>
          <p:cNvSpPr/>
          <p:nvPr/>
        </p:nvSpPr>
        <p:spPr>
          <a:xfrm>
            <a:off x="7488832" y="4221088"/>
            <a:ext cx="179512" cy="83099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38" name="Flecha derecha 37"/>
          <p:cNvSpPr/>
          <p:nvPr/>
        </p:nvSpPr>
        <p:spPr>
          <a:xfrm rot="5400000">
            <a:off x="753076" y="1862133"/>
            <a:ext cx="720080" cy="715079"/>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39" name="CuadroTexto 38"/>
          <p:cNvSpPr txBox="1"/>
          <p:nvPr/>
        </p:nvSpPr>
        <p:spPr>
          <a:xfrm>
            <a:off x="385165" y="4077072"/>
            <a:ext cx="1450531" cy="523220"/>
          </a:xfrm>
          <a:prstGeom prst="rect">
            <a:avLst/>
          </a:prstGeom>
          <a:noFill/>
        </p:spPr>
        <p:txBody>
          <a:bodyPr wrap="square" rtlCol="0">
            <a:spAutoFit/>
          </a:bodyPr>
          <a:lstStyle/>
          <a:p>
            <a:pPr algn="ctr"/>
            <a:r>
              <a:rPr lang="es-EC" sz="1400" dirty="0" smtClean="0"/>
              <a:t>Aislamientos renovados </a:t>
            </a:r>
            <a:endParaRPr lang="es-EC" sz="1400" dirty="0"/>
          </a:p>
        </p:txBody>
      </p:sp>
      <p:sp>
        <p:nvSpPr>
          <p:cNvPr id="40" name="Más 39"/>
          <p:cNvSpPr/>
          <p:nvPr/>
        </p:nvSpPr>
        <p:spPr>
          <a:xfrm>
            <a:off x="3779912" y="3089371"/>
            <a:ext cx="457200" cy="411637"/>
          </a:xfrm>
          <a:prstGeom prst="mathPlu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42" name="Más 41"/>
          <p:cNvSpPr/>
          <p:nvPr/>
        </p:nvSpPr>
        <p:spPr>
          <a:xfrm>
            <a:off x="5652120" y="3017363"/>
            <a:ext cx="457200" cy="411637"/>
          </a:xfrm>
          <a:prstGeom prst="mathPlu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41" name="Igual que 40"/>
          <p:cNvSpPr/>
          <p:nvPr/>
        </p:nvSpPr>
        <p:spPr>
          <a:xfrm>
            <a:off x="7260056" y="3063190"/>
            <a:ext cx="480296" cy="365810"/>
          </a:xfrm>
          <a:prstGeom prst="mathEqua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b="1">
              <a:ln w="22225">
                <a:solidFill>
                  <a:schemeClr val="accent2"/>
                </a:solidFill>
                <a:prstDash val="solid"/>
              </a:ln>
              <a:solidFill>
                <a:schemeClr val="accent2">
                  <a:lumMod val="40000"/>
                  <a:lumOff val="60000"/>
                </a:schemeClr>
              </a:solidFill>
            </a:endParaRPr>
          </a:p>
        </p:txBody>
      </p:sp>
      <p:cxnSp>
        <p:nvCxnSpPr>
          <p:cNvPr id="44" name="Conector recto de flecha 43"/>
          <p:cNvCxnSpPr/>
          <p:nvPr/>
        </p:nvCxnSpPr>
        <p:spPr>
          <a:xfrm flipH="1">
            <a:off x="3203848" y="1822797"/>
            <a:ext cx="1623173" cy="64307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6" name="Conector recto de flecha 45"/>
          <p:cNvCxnSpPr/>
          <p:nvPr/>
        </p:nvCxnSpPr>
        <p:spPr>
          <a:xfrm>
            <a:off x="4872492" y="1859632"/>
            <a:ext cx="0" cy="60076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8" name="Conector recto de flecha 47"/>
          <p:cNvCxnSpPr/>
          <p:nvPr/>
        </p:nvCxnSpPr>
        <p:spPr>
          <a:xfrm>
            <a:off x="4901269" y="1801158"/>
            <a:ext cx="1868776" cy="64307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aphicFrame>
        <p:nvGraphicFramePr>
          <p:cNvPr id="49" name="Tabla 48"/>
          <p:cNvGraphicFramePr>
            <a:graphicFrameLocks noGrp="1"/>
          </p:cNvGraphicFramePr>
          <p:nvPr>
            <p:extLst>
              <p:ext uri="{D42A27DB-BD31-4B8C-83A1-F6EECF244321}">
                <p14:modId xmlns:p14="http://schemas.microsoft.com/office/powerpoint/2010/main" val="2880537137"/>
              </p:ext>
            </p:extLst>
          </p:nvPr>
        </p:nvGraphicFramePr>
        <p:xfrm>
          <a:off x="6930688" y="620688"/>
          <a:ext cx="2177816" cy="1638662"/>
        </p:xfrm>
        <a:graphic>
          <a:graphicData uri="http://schemas.openxmlformats.org/drawingml/2006/table">
            <a:tbl>
              <a:tblPr firstRow="1" bandRow="1">
                <a:tableStyleId>{21E4AEA4-8DFA-4A89-87EB-49C32662AFE0}</a:tableStyleId>
              </a:tblPr>
              <a:tblGrid>
                <a:gridCol w="1312820"/>
                <a:gridCol w="864996"/>
              </a:tblGrid>
              <a:tr h="907142">
                <a:tc>
                  <a:txBody>
                    <a:bodyPr/>
                    <a:lstStyle/>
                    <a:p>
                      <a:r>
                        <a:rPr lang="es-EC" sz="1400" dirty="0" smtClean="0"/>
                        <a:t>Adultos</a:t>
                      </a:r>
                      <a:r>
                        <a:rPr lang="es-EC" sz="1400" baseline="0" dirty="0" smtClean="0"/>
                        <a:t> de primera generación</a:t>
                      </a:r>
                      <a:endParaRPr lang="es-EC" sz="1400" b="0" dirty="0"/>
                    </a:p>
                  </a:txBody>
                  <a:tcPr/>
                </a:tc>
                <a:tc>
                  <a:txBody>
                    <a:bodyPr/>
                    <a:lstStyle/>
                    <a:p>
                      <a:r>
                        <a:rPr lang="es-EC" sz="1400" dirty="0" smtClean="0"/>
                        <a:t>3 días</a:t>
                      </a:r>
                      <a:endParaRPr lang="es-EC" sz="1400" b="0" dirty="0"/>
                    </a:p>
                  </a:txBody>
                  <a:tcPr/>
                </a:tc>
              </a:tr>
              <a:tr h="596256">
                <a:tc>
                  <a:txBody>
                    <a:bodyPr/>
                    <a:lstStyle/>
                    <a:p>
                      <a:r>
                        <a:rPr lang="es-EC" sz="1400" dirty="0" smtClean="0"/>
                        <a:t>Adultos de segunda generación </a:t>
                      </a:r>
                      <a:endParaRPr lang="es-EC" sz="1400" b="0" dirty="0"/>
                    </a:p>
                  </a:txBody>
                  <a:tcPr/>
                </a:tc>
                <a:tc>
                  <a:txBody>
                    <a:bodyPr/>
                    <a:lstStyle/>
                    <a:p>
                      <a:r>
                        <a:rPr lang="es-EC" sz="1400" dirty="0" smtClean="0"/>
                        <a:t>8 días</a:t>
                      </a:r>
                      <a:endParaRPr lang="es-EC" sz="1400" b="0" dirty="0"/>
                    </a:p>
                  </a:txBody>
                  <a:tcPr/>
                </a:tc>
              </a:tr>
            </a:tbl>
          </a:graphicData>
        </a:graphic>
      </p:graphicFrame>
      <p:sp>
        <p:nvSpPr>
          <p:cNvPr id="32" name="CuadroTexto 31"/>
          <p:cNvSpPr txBox="1"/>
          <p:nvPr/>
        </p:nvSpPr>
        <p:spPr>
          <a:xfrm>
            <a:off x="60586" y="6381328"/>
            <a:ext cx="872675" cy="276999"/>
          </a:xfrm>
          <a:prstGeom prst="rect">
            <a:avLst/>
          </a:prstGeom>
          <a:noFill/>
        </p:spPr>
        <p:txBody>
          <a:bodyPr wrap="none" rtlCol="0">
            <a:spAutoFit/>
          </a:bodyPr>
          <a:lstStyle/>
          <a:p>
            <a:r>
              <a:rPr lang="es-EC" sz="1200" dirty="0" smtClean="0"/>
              <a:t>Pallo, 2017</a:t>
            </a:r>
            <a:endParaRPr lang="es-EC" sz="1200" dirty="0"/>
          </a:p>
        </p:txBody>
      </p:sp>
    </p:spTree>
    <p:extLst>
      <p:ext uri="{BB962C8B-B14F-4D97-AF65-F5344CB8AC3E}">
        <p14:creationId xmlns:p14="http://schemas.microsoft.com/office/powerpoint/2010/main" val="3359290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4 Grupo"/>
          <p:cNvGrpSpPr/>
          <p:nvPr/>
        </p:nvGrpSpPr>
        <p:grpSpPr>
          <a:xfrm>
            <a:off x="-4233" y="-3175"/>
            <a:ext cx="9148233" cy="6861175"/>
            <a:chOff x="-4233" y="0"/>
            <a:chExt cx="9148233" cy="6861175"/>
          </a:xfrm>
        </p:grpSpPr>
        <p:pic>
          <p:nvPicPr>
            <p:cNvPr id="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3" y="0"/>
              <a:ext cx="9148233" cy="686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5797" y="5844137"/>
              <a:ext cx="2314688"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5" name="7 Rectángulo"/>
          <p:cNvSpPr/>
          <p:nvPr/>
        </p:nvSpPr>
        <p:spPr>
          <a:xfrm>
            <a:off x="6180864" y="120635"/>
            <a:ext cx="2829621" cy="584775"/>
          </a:xfrm>
          <a:prstGeom prst="rect">
            <a:avLst/>
          </a:prstGeom>
          <a:noFill/>
        </p:spPr>
        <p:txBody>
          <a:bodyPr wrap="none" lIns="91440" tIns="45720" rIns="91440" bIns="4572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ES" sz="3200" i="0" u="none" strike="noStrike" kern="0" normalizeH="0" baseline="0" noProof="0" dirty="0" smtClean="0">
                <a:ln w="0"/>
                <a:effectLst>
                  <a:outerShdw blurRad="38100" dist="19050" dir="2700000" algn="tl" rotWithShape="0">
                    <a:schemeClr val="dk1">
                      <a:alpha val="40000"/>
                    </a:schemeClr>
                  </a:outerShdw>
                </a:effectLst>
                <a:uLnTx/>
                <a:uFillTx/>
                <a:latin typeface="+mj-lt"/>
                <a:cs typeface="Arial" pitchFamily="34" charset="0"/>
              </a:rPr>
              <a:t>METODOLOGÍA</a:t>
            </a:r>
            <a:endParaRPr kumimoji="0" lang="es-ES" sz="3200" i="0" u="none" strike="noStrike" kern="0" normalizeH="0" baseline="0" noProof="0" dirty="0">
              <a:ln w="0"/>
              <a:effectLst>
                <a:outerShdw blurRad="38100" dist="19050" dir="2700000" algn="tl" rotWithShape="0">
                  <a:schemeClr val="dk1">
                    <a:alpha val="40000"/>
                  </a:schemeClr>
                </a:outerShdw>
              </a:effectLst>
              <a:uLnTx/>
              <a:uFillTx/>
              <a:latin typeface="+mj-lt"/>
              <a:cs typeface="Arial" pitchFamily="34" charset="0"/>
            </a:endParaRPr>
          </a:p>
        </p:txBody>
      </p:sp>
      <p:sp>
        <p:nvSpPr>
          <p:cNvPr id="19" name="12 Rectángulo"/>
          <p:cNvSpPr/>
          <p:nvPr/>
        </p:nvSpPr>
        <p:spPr>
          <a:xfrm>
            <a:off x="294473" y="548680"/>
            <a:ext cx="5370060" cy="461665"/>
          </a:xfrm>
          <a:prstGeom prst="rect">
            <a:avLst/>
          </a:prstGeom>
          <a:noFill/>
        </p:spPr>
        <p:txBody>
          <a:bodyPr wrap="none" lIns="91440" tIns="45720" rIns="91440" bIns="45720">
            <a:spAutoFit/>
          </a:bodyPr>
          <a:lstStyle/>
          <a:p>
            <a:pPr algn="ctr"/>
            <a:r>
              <a:rPr lang="es-ES" sz="2400" b="1" dirty="0" smtClean="0">
                <a:ln w="19050">
                  <a:noFill/>
                  <a:prstDash val="solid"/>
                </a:ln>
                <a:solidFill>
                  <a:schemeClr val="accent3"/>
                </a:solidFill>
              </a:rPr>
              <a:t>Análisis molecular </a:t>
            </a:r>
            <a:r>
              <a:rPr lang="es-ES" sz="2400" b="1" dirty="0" smtClean="0">
                <a:ln w="19050">
                  <a:noFill/>
                  <a:prstDash val="solid"/>
                </a:ln>
                <a:solidFill>
                  <a:schemeClr val="accent3"/>
                </a:solidFill>
                <a:sym typeface="Wingdings" panose="05000000000000000000" pitchFamily="2" charset="2"/>
              </a:rPr>
              <a:t></a:t>
            </a:r>
            <a:r>
              <a:rPr lang="es-ES" sz="2400" b="1" dirty="0" smtClean="0">
                <a:ln w="19050">
                  <a:noFill/>
                  <a:prstDash val="solid"/>
                </a:ln>
                <a:solidFill>
                  <a:schemeClr val="accent3"/>
                </a:solidFill>
              </a:rPr>
              <a:t> Extracción de ADN </a:t>
            </a:r>
            <a:endParaRPr lang="es-ES" sz="2400" b="1" cap="none" spc="0" dirty="0">
              <a:ln w="19050">
                <a:noFill/>
                <a:prstDash val="solid"/>
              </a:ln>
              <a:solidFill>
                <a:schemeClr val="accent3"/>
              </a:solidFill>
            </a:endParaRPr>
          </a:p>
        </p:txBody>
      </p:sp>
      <p:pic>
        <p:nvPicPr>
          <p:cNvPr id="25" name="Imagen 24"/>
          <p:cNvPicPr>
            <a:picLocks noChangeAspect="1"/>
          </p:cNvPicPr>
          <p:nvPr/>
        </p:nvPicPr>
        <p:blipFill>
          <a:blip r:embed="rId5"/>
          <a:stretch>
            <a:fillRect/>
          </a:stretch>
        </p:blipFill>
        <p:spPr>
          <a:xfrm>
            <a:off x="1763688" y="4293096"/>
            <a:ext cx="1313276" cy="1362378"/>
          </a:xfrm>
          <a:prstGeom prst="rect">
            <a:avLst/>
          </a:prstGeom>
          <a:ln w="19050">
            <a:solidFill>
              <a:schemeClr val="tx1"/>
            </a:solidFill>
          </a:ln>
        </p:spPr>
      </p:pic>
      <p:pic>
        <p:nvPicPr>
          <p:cNvPr id="16392" name="Picture 8" descr="Resultado de imagen para termociclado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4248" y="3212976"/>
            <a:ext cx="1662497" cy="1241817"/>
          </a:xfrm>
          <a:prstGeom prst="rect">
            <a:avLst/>
          </a:prstGeom>
          <a:noFill/>
          <a:extLst>
            <a:ext uri="{909E8E84-426E-40DD-AFC4-6F175D3DCCD1}">
              <a14:hiddenFill xmlns:a14="http://schemas.microsoft.com/office/drawing/2010/main">
                <a:solidFill>
                  <a:srgbClr val="FFFFFF"/>
                </a:solidFill>
              </a14:hiddenFill>
            </a:ext>
          </a:extLst>
        </p:spPr>
      </p:pic>
      <p:pic>
        <p:nvPicPr>
          <p:cNvPr id="16396" name="Picture 12" descr="Resultado de imagen para proteinasa k invitroge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22554" y="947805"/>
            <a:ext cx="1361814" cy="1257059"/>
          </a:xfrm>
          <a:prstGeom prst="rect">
            <a:avLst/>
          </a:prstGeom>
          <a:noFill/>
          <a:extLst>
            <a:ext uri="{909E8E84-426E-40DD-AFC4-6F175D3DCCD1}">
              <a14:hiddenFill xmlns:a14="http://schemas.microsoft.com/office/drawing/2010/main">
                <a:solidFill>
                  <a:srgbClr val="FFFFFF"/>
                </a:solidFill>
              </a14:hiddenFill>
            </a:ext>
          </a:extLst>
        </p:spPr>
      </p:pic>
      <p:pic>
        <p:nvPicPr>
          <p:cNvPr id="16402" name="Picture 18" descr="Resultado de imagen para tubo eppendorf"/>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8432" t="3583" r="28641" b="14421"/>
          <a:stretch/>
        </p:blipFill>
        <p:spPr bwMode="auto">
          <a:xfrm>
            <a:off x="4865415" y="1860451"/>
            <a:ext cx="642689" cy="1352525"/>
          </a:xfrm>
          <a:prstGeom prst="rect">
            <a:avLst/>
          </a:prstGeom>
          <a:noFill/>
          <a:extLst>
            <a:ext uri="{909E8E84-426E-40DD-AFC4-6F175D3DCCD1}">
              <a14:hiddenFill xmlns:a14="http://schemas.microsoft.com/office/drawing/2010/main">
                <a:solidFill>
                  <a:srgbClr val="FFFFFF"/>
                </a:solidFill>
              </a14:hiddenFill>
            </a:ext>
          </a:extLst>
        </p:spPr>
      </p:pic>
      <p:pic>
        <p:nvPicPr>
          <p:cNvPr id="16404" name="Picture 20" descr="Resultado de imagen para centrifug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88024" y="3933056"/>
            <a:ext cx="1242138" cy="1656184"/>
          </a:xfrm>
          <a:prstGeom prst="rect">
            <a:avLst/>
          </a:prstGeom>
          <a:noFill/>
          <a:extLst>
            <a:ext uri="{909E8E84-426E-40DD-AFC4-6F175D3DCCD1}">
              <a14:hiddenFill xmlns:a14="http://schemas.microsoft.com/office/drawing/2010/main">
                <a:solidFill>
                  <a:srgbClr val="FFFFFF"/>
                </a:solidFill>
              </a14:hiddenFill>
            </a:ext>
          </a:extLst>
        </p:spPr>
      </p:pic>
      <p:pic>
        <p:nvPicPr>
          <p:cNvPr id="26" name="Imagen 25"/>
          <p:cNvPicPr>
            <a:picLocks noChangeAspect="1"/>
          </p:cNvPicPr>
          <p:nvPr/>
        </p:nvPicPr>
        <p:blipFill rotWithShape="1">
          <a:blip r:embed="rId10" cstate="print">
            <a:extLst>
              <a:ext uri="{28A0092B-C50C-407E-A947-70E740481C1C}">
                <a14:useLocalDpi xmlns:a14="http://schemas.microsoft.com/office/drawing/2010/main" val="0"/>
              </a:ext>
            </a:extLst>
          </a:blip>
          <a:srcRect l="34095"/>
          <a:stretch/>
        </p:blipFill>
        <p:spPr>
          <a:xfrm rot="16200000">
            <a:off x="375190" y="1764133"/>
            <a:ext cx="1608562" cy="1312454"/>
          </a:xfrm>
          <a:prstGeom prst="rect">
            <a:avLst/>
          </a:prstGeom>
          <a:ln w="19050">
            <a:solidFill>
              <a:schemeClr val="tx1"/>
            </a:solidFill>
          </a:ln>
        </p:spPr>
      </p:pic>
      <p:pic>
        <p:nvPicPr>
          <p:cNvPr id="27" name="Imagen 26"/>
          <p:cNvPicPr>
            <a:picLocks noChangeAspect="1"/>
          </p:cNvPicPr>
          <p:nvPr/>
        </p:nvPicPr>
        <p:blipFill rotWithShape="1">
          <a:blip r:embed="rId11" cstate="print">
            <a:extLst>
              <a:ext uri="{28A0092B-C50C-407E-A947-70E740481C1C}">
                <a14:useLocalDpi xmlns:a14="http://schemas.microsoft.com/office/drawing/2010/main" val="0"/>
              </a:ext>
            </a:extLst>
          </a:blip>
          <a:srcRect l="48949" t="22000" r="11151" b="23867"/>
          <a:stretch/>
        </p:blipFill>
        <p:spPr>
          <a:xfrm rot="5400000">
            <a:off x="2095848" y="1456904"/>
            <a:ext cx="961198" cy="966769"/>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406" name="Picture 22" descr="Resultado de imagen para bisturi"/>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101579" y="2742137"/>
            <a:ext cx="1174277" cy="830879"/>
          </a:xfrm>
          <a:prstGeom prst="rect">
            <a:avLst/>
          </a:prstGeom>
          <a:noFill/>
          <a:extLst>
            <a:ext uri="{909E8E84-426E-40DD-AFC4-6F175D3DCCD1}">
              <a14:hiddenFill xmlns:a14="http://schemas.microsoft.com/office/drawing/2010/main">
                <a:solidFill>
                  <a:srgbClr val="FFFFFF"/>
                </a:solidFill>
              </a14:hiddenFill>
            </a:ext>
          </a:extLst>
        </p:spPr>
      </p:pic>
      <p:sp>
        <p:nvSpPr>
          <p:cNvPr id="28" name="CuadroTexto 27"/>
          <p:cNvSpPr txBox="1"/>
          <p:nvPr/>
        </p:nvSpPr>
        <p:spPr>
          <a:xfrm>
            <a:off x="323528" y="3284984"/>
            <a:ext cx="2516748" cy="523220"/>
          </a:xfrm>
          <a:prstGeom prst="rect">
            <a:avLst/>
          </a:prstGeom>
          <a:noFill/>
        </p:spPr>
        <p:txBody>
          <a:bodyPr wrap="square" rtlCol="0">
            <a:spAutoFit/>
          </a:bodyPr>
          <a:lstStyle/>
          <a:p>
            <a:r>
              <a:rPr lang="es-EC" sz="1400" dirty="0" smtClean="0"/>
              <a:t>Corte del nematodo en 5 </a:t>
            </a:r>
            <a:r>
              <a:rPr lang="es-ES" sz="1400" dirty="0" smtClean="0"/>
              <a:t>µL de agua </a:t>
            </a:r>
            <a:r>
              <a:rPr lang="es-ES" sz="1400" dirty="0" err="1" smtClean="0"/>
              <a:t>ultrapura</a:t>
            </a:r>
            <a:endParaRPr lang="es-EC" sz="1400" dirty="0"/>
          </a:p>
        </p:txBody>
      </p:sp>
      <p:sp>
        <p:nvSpPr>
          <p:cNvPr id="29" name="CuadroTexto 28"/>
          <p:cNvSpPr txBox="1"/>
          <p:nvPr/>
        </p:nvSpPr>
        <p:spPr>
          <a:xfrm>
            <a:off x="4337730" y="3234462"/>
            <a:ext cx="1890454" cy="307777"/>
          </a:xfrm>
          <a:prstGeom prst="rect">
            <a:avLst/>
          </a:prstGeom>
          <a:noFill/>
        </p:spPr>
        <p:txBody>
          <a:bodyPr wrap="none" rtlCol="0">
            <a:spAutoFit/>
          </a:bodyPr>
          <a:lstStyle/>
          <a:p>
            <a:r>
              <a:rPr lang="es-ES" sz="1400" dirty="0" smtClean="0"/>
              <a:t>18 µL de MIX de Buffer </a:t>
            </a:r>
            <a:endParaRPr lang="es-EC" sz="1400" dirty="0"/>
          </a:p>
        </p:txBody>
      </p:sp>
      <p:sp>
        <p:nvSpPr>
          <p:cNvPr id="30" name="CuadroTexto 29"/>
          <p:cNvSpPr txBox="1"/>
          <p:nvPr/>
        </p:nvSpPr>
        <p:spPr>
          <a:xfrm>
            <a:off x="1475656" y="5713511"/>
            <a:ext cx="1856662" cy="307777"/>
          </a:xfrm>
          <a:prstGeom prst="rect">
            <a:avLst/>
          </a:prstGeom>
          <a:noFill/>
        </p:spPr>
        <p:txBody>
          <a:bodyPr wrap="none" rtlCol="0">
            <a:spAutoFit/>
          </a:bodyPr>
          <a:lstStyle/>
          <a:p>
            <a:r>
              <a:rPr lang="es-EC" sz="1400" dirty="0" smtClean="0"/>
              <a:t>Cuantificación del ADN</a:t>
            </a:r>
            <a:endParaRPr lang="es-EC" sz="1400" dirty="0"/>
          </a:p>
        </p:txBody>
      </p:sp>
      <p:sp>
        <p:nvSpPr>
          <p:cNvPr id="31" name="CuadroTexto 30"/>
          <p:cNvSpPr txBox="1"/>
          <p:nvPr/>
        </p:nvSpPr>
        <p:spPr>
          <a:xfrm>
            <a:off x="7236296" y="4365104"/>
            <a:ext cx="1738719" cy="1169551"/>
          </a:xfrm>
          <a:prstGeom prst="rect">
            <a:avLst/>
          </a:prstGeom>
          <a:noFill/>
        </p:spPr>
        <p:txBody>
          <a:bodyPr wrap="square" rtlCol="0">
            <a:spAutoFit/>
          </a:bodyPr>
          <a:lstStyle/>
          <a:p>
            <a:r>
              <a:rPr lang="es-EC" sz="1400" dirty="0" smtClean="0"/>
              <a:t>Incubación en el </a:t>
            </a:r>
            <a:r>
              <a:rPr lang="es-EC" sz="1400" dirty="0" err="1"/>
              <a:t>termociclador</a:t>
            </a:r>
            <a:r>
              <a:rPr lang="es-EC" sz="1400" dirty="0"/>
              <a:t> a 65</a:t>
            </a:r>
            <a:r>
              <a:rPr lang="es-ES" sz="1400" dirty="0"/>
              <a:t>°C</a:t>
            </a:r>
          </a:p>
          <a:p>
            <a:r>
              <a:rPr lang="es-EC" sz="1400" dirty="0"/>
              <a:t>por una hora, </a:t>
            </a:r>
            <a:r>
              <a:rPr lang="es-ES" sz="1400" dirty="0"/>
              <a:t>seguido por 95°C por 10 minutos</a:t>
            </a:r>
            <a:endParaRPr lang="es-EC" sz="1400" dirty="0"/>
          </a:p>
        </p:txBody>
      </p:sp>
      <p:sp>
        <p:nvSpPr>
          <p:cNvPr id="16384" name="CuadroTexto 16383"/>
          <p:cNvSpPr txBox="1"/>
          <p:nvPr/>
        </p:nvSpPr>
        <p:spPr>
          <a:xfrm>
            <a:off x="4788024" y="5517232"/>
            <a:ext cx="1610182" cy="738664"/>
          </a:xfrm>
          <a:prstGeom prst="rect">
            <a:avLst/>
          </a:prstGeom>
          <a:noFill/>
        </p:spPr>
        <p:txBody>
          <a:bodyPr wrap="square" rtlCol="0">
            <a:spAutoFit/>
          </a:bodyPr>
          <a:lstStyle/>
          <a:p>
            <a:r>
              <a:rPr lang="es-EC" sz="1400" dirty="0" smtClean="0"/>
              <a:t>Centrifugación (1200 rpm por 2 min.)</a:t>
            </a:r>
            <a:endParaRPr lang="es-EC" sz="1400" dirty="0"/>
          </a:p>
        </p:txBody>
      </p:sp>
      <p:cxnSp>
        <p:nvCxnSpPr>
          <p:cNvPr id="16397" name="Conector curvado 16396"/>
          <p:cNvCxnSpPr>
            <a:stCxn id="16396" idx="1"/>
          </p:cNvCxnSpPr>
          <p:nvPr/>
        </p:nvCxnSpPr>
        <p:spPr>
          <a:xfrm rot="10800000" flipV="1">
            <a:off x="5410582" y="1576334"/>
            <a:ext cx="1111973" cy="219937"/>
          </a:xfrm>
          <a:prstGeom prst="curvedConnector3">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6401" name="Conector curvado 16400"/>
          <p:cNvCxnSpPr/>
          <p:nvPr/>
        </p:nvCxnSpPr>
        <p:spPr>
          <a:xfrm flipV="1">
            <a:off x="2987824" y="1895852"/>
            <a:ext cx="1970331" cy="597044"/>
          </a:xfrm>
          <a:prstGeom prst="curvedConnector3">
            <a:avLst>
              <a:gd name="adj1" fmla="val 42672"/>
            </a:avLst>
          </a:prstGeom>
          <a:ln>
            <a:tailEnd type="triangle"/>
          </a:ln>
        </p:spPr>
        <p:style>
          <a:lnRef idx="3">
            <a:schemeClr val="accent4"/>
          </a:lnRef>
          <a:fillRef idx="0">
            <a:schemeClr val="accent4"/>
          </a:fillRef>
          <a:effectRef idx="2">
            <a:schemeClr val="accent4"/>
          </a:effectRef>
          <a:fontRef idx="minor">
            <a:schemeClr val="tx1"/>
          </a:fontRef>
        </p:style>
      </p:cxnSp>
      <p:sp>
        <p:nvSpPr>
          <p:cNvPr id="16403" name="CuadroTexto 16402"/>
          <p:cNvSpPr txBox="1"/>
          <p:nvPr/>
        </p:nvSpPr>
        <p:spPr>
          <a:xfrm>
            <a:off x="5652120" y="1290246"/>
            <a:ext cx="530915" cy="307777"/>
          </a:xfrm>
          <a:prstGeom prst="rect">
            <a:avLst/>
          </a:prstGeom>
          <a:noFill/>
        </p:spPr>
        <p:txBody>
          <a:bodyPr wrap="none" rtlCol="0">
            <a:spAutoFit/>
          </a:bodyPr>
          <a:lstStyle/>
          <a:p>
            <a:r>
              <a:rPr lang="es-EC" sz="1400" dirty="0" smtClean="0"/>
              <a:t>2 </a:t>
            </a:r>
            <a:r>
              <a:rPr lang="es-ES" sz="1400" dirty="0"/>
              <a:t>µL</a:t>
            </a:r>
            <a:r>
              <a:rPr lang="es-EC" sz="1400" dirty="0" smtClean="0"/>
              <a:t> </a:t>
            </a:r>
            <a:endParaRPr lang="es-EC" sz="1400" dirty="0"/>
          </a:p>
        </p:txBody>
      </p:sp>
      <p:sp>
        <p:nvSpPr>
          <p:cNvPr id="16405" name="CuadroTexto 16404"/>
          <p:cNvSpPr txBox="1"/>
          <p:nvPr/>
        </p:nvSpPr>
        <p:spPr>
          <a:xfrm>
            <a:off x="3628662" y="1393612"/>
            <a:ext cx="1375386" cy="523220"/>
          </a:xfrm>
          <a:prstGeom prst="rect">
            <a:avLst/>
          </a:prstGeom>
          <a:noFill/>
        </p:spPr>
        <p:txBody>
          <a:bodyPr wrap="square" rtlCol="0">
            <a:spAutoFit/>
          </a:bodyPr>
          <a:lstStyle/>
          <a:p>
            <a:r>
              <a:rPr lang="es-EC" sz="1400" dirty="0" smtClean="0"/>
              <a:t>Transferencia de los pedazos</a:t>
            </a:r>
            <a:endParaRPr lang="es-EC" sz="1400" dirty="0"/>
          </a:p>
        </p:txBody>
      </p:sp>
      <p:sp>
        <p:nvSpPr>
          <p:cNvPr id="16407" name="Flecha derecha 16406"/>
          <p:cNvSpPr/>
          <p:nvPr/>
        </p:nvSpPr>
        <p:spPr>
          <a:xfrm>
            <a:off x="3419872" y="2621363"/>
            <a:ext cx="978408" cy="48463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a:p>
        </p:txBody>
      </p:sp>
      <p:sp>
        <p:nvSpPr>
          <p:cNvPr id="56" name="Flecha derecha 55"/>
          <p:cNvSpPr/>
          <p:nvPr/>
        </p:nvSpPr>
        <p:spPr>
          <a:xfrm rot="1076837">
            <a:off x="6063024" y="2805414"/>
            <a:ext cx="978408" cy="48463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a:p>
        </p:txBody>
      </p:sp>
      <p:sp>
        <p:nvSpPr>
          <p:cNvPr id="57" name="Flecha derecha 56"/>
          <p:cNvSpPr/>
          <p:nvPr/>
        </p:nvSpPr>
        <p:spPr>
          <a:xfrm rot="10800000">
            <a:off x="3347865" y="4888583"/>
            <a:ext cx="978408" cy="48463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a:p>
        </p:txBody>
      </p:sp>
      <p:sp>
        <p:nvSpPr>
          <p:cNvPr id="58" name="Flecha derecha 57"/>
          <p:cNvSpPr/>
          <p:nvPr/>
        </p:nvSpPr>
        <p:spPr>
          <a:xfrm rot="9570859">
            <a:off x="6210043" y="4592997"/>
            <a:ext cx="978408" cy="48463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a:p>
        </p:txBody>
      </p:sp>
      <p:sp>
        <p:nvSpPr>
          <p:cNvPr id="16409" name="CuadroTexto 16408"/>
          <p:cNvSpPr txBox="1"/>
          <p:nvPr/>
        </p:nvSpPr>
        <p:spPr>
          <a:xfrm>
            <a:off x="6718791" y="1973386"/>
            <a:ext cx="1093569" cy="307777"/>
          </a:xfrm>
          <a:prstGeom prst="rect">
            <a:avLst/>
          </a:prstGeom>
          <a:noFill/>
        </p:spPr>
        <p:txBody>
          <a:bodyPr wrap="none" rtlCol="0">
            <a:spAutoFit/>
          </a:bodyPr>
          <a:lstStyle/>
          <a:p>
            <a:r>
              <a:rPr lang="es-EC" sz="1400" dirty="0" err="1" smtClean="0"/>
              <a:t>Proteinasa</a:t>
            </a:r>
            <a:r>
              <a:rPr lang="es-EC" sz="1400" dirty="0" smtClean="0"/>
              <a:t> K</a:t>
            </a:r>
            <a:endParaRPr lang="es-EC" sz="1400" dirty="0"/>
          </a:p>
        </p:txBody>
      </p:sp>
      <p:cxnSp>
        <p:nvCxnSpPr>
          <p:cNvPr id="16411" name="Conector recto de flecha 16410"/>
          <p:cNvCxnSpPr/>
          <p:nvPr/>
        </p:nvCxnSpPr>
        <p:spPr>
          <a:xfrm flipV="1">
            <a:off x="1835698" y="1973386"/>
            <a:ext cx="257364" cy="44750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6413" name="Conector recto de flecha 16412"/>
          <p:cNvCxnSpPr/>
          <p:nvPr/>
        </p:nvCxnSpPr>
        <p:spPr>
          <a:xfrm>
            <a:off x="1835698" y="2420888"/>
            <a:ext cx="265881" cy="64807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 name="CuadroTexto 2"/>
          <p:cNvSpPr txBox="1"/>
          <p:nvPr/>
        </p:nvSpPr>
        <p:spPr>
          <a:xfrm>
            <a:off x="107504" y="5751984"/>
            <a:ext cx="1104790" cy="269304"/>
          </a:xfrm>
          <a:prstGeom prst="rect">
            <a:avLst/>
          </a:prstGeom>
          <a:noFill/>
        </p:spPr>
        <p:txBody>
          <a:bodyPr wrap="none" rtlCol="0">
            <a:spAutoFit/>
          </a:bodyPr>
          <a:lstStyle/>
          <a:p>
            <a:r>
              <a:rPr lang="es-ES" sz="1150" dirty="0" smtClean="0"/>
              <a:t>(</a:t>
            </a:r>
            <a:r>
              <a:rPr lang="es-ES" sz="1150" dirty="0" err="1" smtClean="0"/>
              <a:t>Nguyen</a:t>
            </a:r>
            <a:r>
              <a:rPr lang="es-ES" sz="1150" dirty="0" smtClean="0"/>
              <a:t>, 2007</a:t>
            </a:r>
            <a:r>
              <a:rPr lang="es-ES" sz="1150" dirty="0"/>
              <a:t>)</a:t>
            </a:r>
            <a:endParaRPr lang="es-EC" sz="1150" dirty="0"/>
          </a:p>
        </p:txBody>
      </p:sp>
      <p:sp>
        <p:nvSpPr>
          <p:cNvPr id="41" name="CuadroTexto 40"/>
          <p:cNvSpPr txBox="1"/>
          <p:nvPr/>
        </p:nvSpPr>
        <p:spPr>
          <a:xfrm>
            <a:off x="60586" y="6381328"/>
            <a:ext cx="872675" cy="276999"/>
          </a:xfrm>
          <a:prstGeom prst="rect">
            <a:avLst/>
          </a:prstGeom>
          <a:noFill/>
        </p:spPr>
        <p:txBody>
          <a:bodyPr wrap="none" rtlCol="0">
            <a:spAutoFit/>
          </a:bodyPr>
          <a:lstStyle/>
          <a:p>
            <a:r>
              <a:rPr lang="es-EC" sz="1200" dirty="0" smtClean="0"/>
              <a:t>Pallo, 2017</a:t>
            </a:r>
            <a:endParaRPr lang="es-EC" sz="1200" dirty="0"/>
          </a:p>
        </p:txBody>
      </p:sp>
    </p:spTree>
    <p:extLst>
      <p:ext uri="{BB962C8B-B14F-4D97-AF65-F5344CB8AC3E}">
        <p14:creationId xmlns:p14="http://schemas.microsoft.com/office/powerpoint/2010/main" val="5528863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grpSp>
        <p:nvGrpSpPr>
          <p:cNvPr id="4" name="3 Grupo"/>
          <p:cNvGrpSpPr/>
          <p:nvPr/>
        </p:nvGrpSpPr>
        <p:grpSpPr>
          <a:xfrm>
            <a:off x="-4949" y="-3175"/>
            <a:ext cx="9148233" cy="6861175"/>
            <a:chOff x="-4233" y="0"/>
            <a:chExt cx="9148233" cy="6861175"/>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3" y="0"/>
              <a:ext cx="9148233" cy="686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5797" y="5844137"/>
              <a:ext cx="2314688"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5" name="7 Rectángulo"/>
          <p:cNvSpPr/>
          <p:nvPr/>
        </p:nvSpPr>
        <p:spPr>
          <a:xfrm>
            <a:off x="6180864" y="120635"/>
            <a:ext cx="2829621" cy="584775"/>
          </a:xfrm>
          <a:prstGeom prst="rect">
            <a:avLst/>
          </a:prstGeom>
          <a:noFill/>
        </p:spPr>
        <p:txBody>
          <a:bodyPr wrap="none" lIns="91440" tIns="45720" rIns="91440" bIns="4572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ES" sz="3200" i="0" u="none" strike="noStrike" kern="0" normalizeH="0" baseline="0" noProof="0" dirty="0" smtClean="0">
                <a:ln w="0"/>
                <a:effectLst>
                  <a:outerShdw blurRad="38100" dist="19050" dir="2700000" algn="tl" rotWithShape="0">
                    <a:schemeClr val="dk1">
                      <a:alpha val="40000"/>
                    </a:schemeClr>
                  </a:outerShdw>
                </a:effectLst>
                <a:uLnTx/>
                <a:uFillTx/>
                <a:latin typeface="+mj-lt"/>
                <a:cs typeface="Arial" pitchFamily="34" charset="0"/>
              </a:rPr>
              <a:t>METODOLOGÍA</a:t>
            </a:r>
            <a:endParaRPr kumimoji="0" lang="es-ES" sz="3200" i="0" u="none" strike="noStrike" kern="0" normalizeH="0" baseline="0" noProof="0" dirty="0">
              <a:ln w="0"/>
              <a:effectLst>
                <a:outerShdw blurRad="38100" dist="19050" dir="2700000" algn="tl" rotWithShape="0">
                  <a:schemeClr val="dk1">
                    <a:alpha val="40000"/>
                  </a:schemeClr>
                </a:outerShdw>
              </a:effectLst>
              <a:uLnTx/>
              <a:uFillTx/>
              <a:latin typeface="+mj-lt"/>
              <a:cs typeface="Arial" pitchFamily="34" charset="0"/>
            </a:endParaRPr>
          </a:p>
        </p:txBody>
      </p:sp>
      <p:sp>
        <p:nvSpPr>
          <p:cNvPr id="19" name="12 Rectángulo"/>
          <p:cNvSpPr/>
          <p:nvPr/>
        </p:nvSpPr>
        <p:spPr>
          <a:xfrm>
            <a:off x="269366" y="548680"/>
            <a:ext cx="5526770" cy="461665"/>
          </a:xfrm>
          <a:prstGeom prst="rect">
            <a:avLst/>
          </a:prstGeom>
          <a:noFill/>
        </p:spPr>
        <p:txBody>
          <a:bodyPr wrap="none" lIns="91440" tIns="45720" rIns="91440" bIns="45720">
            <a:spAutoFit/>
          </a:bodyPr>
          <a:lstStyle/>
          <a:p>
            <a:pPr algn="ctr"/>
            <a:r>
              <a:rPr lang="es-ES" sz="2400" b="1" dirty="0" smtClean="0">
                <a:ln w="19050">
                  <a:noFill/>
                  <a:prstDash val="solid"/>
                </a:ln>
                <a:solidFill>
                  <a:schemeClr val="accent3"/>
                </a:solidFill>
              </a:rPr>
              <a:t>Análisis molecular </a:t>
            </a:r>
            <a:r>
              <a:rPr lang="es-ES" sz="2400" b="1" dirty="0" smtClean="0">
                <a:ln w="19050">
                  <a:noFill/>
                  <a:prstDash val="solid"/>
                </a:ln>
                <a:solidFill>
                  <a:schemeClr val="accent3"/>
                </a:solidFill>
                <a:sym typeface="Wingdings" panose="05000000000000000000" pitchFamily="2" charset="2"/>
              </a:rPr>
              <a:t></a:t>
            </a:r>
            <a:r>
              <a:rPr lang="es-ES" sz="2400" b="1" dirty="0" smtClean="0">
                <a:ln w="19050">
                  <a:noFill/>
                  <a:prstDash val="solid"/>
                </a:ln>
                <a:solidFill>
                  <a:schemeClr val="accent3"/>
                </a:solidFill>
              </a:rPr>
              <a:t> PCR y Electroforesis </a:t>
            </a:r>
            <a:endParaRPr lang="es-ES" sz="2400" b="1" cap="none" spc="0" dirty="0">
              <a:ln w="19050">
                <a:noFill/>
                <a:prstDash val="solid"/>
              </a:ln>
              <a:solidFill>
                <a:schemeClr val="accent3"/>
              </a:solidFill>
            </a:endParaRPr>
          </a:p>
        </p:txBody>
      </p:sp>
      <p:pic>
        <p:nvPicPr>
          <p:cNvPr id="13314" name="Picture 2" descr="Resultado de imagen para tubos pc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412776"/>
            <a:ext cx="1508065" cy="123387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Imagen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4288" y="3867909"/>
            <a:ext cx="1434326" cy="1433299"/>
          </a:xfrm>
          <a:prstGeom prst="rect">
            <a:avLst/>
          </a:prstGeom>
          <a:ln w="19050">
            <a:solidFill>
              <a:schemeClr val="tx1"/>
            </a:solidFill>
          </a:ln>
        </p:spPr>
      </p:pic>
      <p:pic>
        <p:nvPicPr>
          <p:cNvPr id="20" name="Imagen 19"/>
          <p:cNvPicPr/>
          <p:nvPr/>
        </p:nvPicPr>
        <p:blipFill rotWithShape="1">
          <a:blip r:embed="rId7"/>
          <a:srcRect l="16064" t="36559" r="1317" b="39758"/>
          <a:stretch/>
        </p:blipFill>
        <p:spPr bwMode="auto">
          <a:xfrm>
            <a:off x="2312205" y="1770901"/>
            <a:ext cx="3868659" cy="794003"/>
          </a:xfrm>
          <a:prstGeom prst="rect">
            <a:avLst/>
          </a:prstGeom>
          <a:ln w="19050">
            <a:solidFill>
              <a:schemeClr val="tx1"/>
            </a:solidFill>
          </a:ln>
          <a:extLst>
            <a:ext uri="{53640926-AAD7-44D8-BBD7-CCE9431645EC}">
              <a14:shadowObscured xmlns:a14="http://schemas.microsoft.com/office/drawing/2010/main"/>
            </a:ext>
          </a:extLst>
        </p:spPr>
      </p:pic>
      <p:graphicFrame>
        <p:nvGraphicFramePr>
          <p:cNvPr id="18" name="Marcador de contenido 17"/>
          <p:cNvGraphicFramePr>
            <a:graphicFrameLocks noGrp="1"/>
          </p:cNvGraphicFramePr>
          <p:nvPr>
            <p:ph idx="1"/>
            <p:extLst>
              <p:ext uri="{D42A27DB-BD31-4B8C-83A1-F6EECF244321}">
                <p14:modId xmlns:p14="http://schemas.microsoft.com/office/powerpoint/2010/main" val="1909219033"/>
              </p:ext>
            </p:extLst>
          </p:nvPr>
        </p:nvGraphicFramePr>
        <p:xfrm>
          <a:off x="1043608" y="3573016"/>
          <a:ext cx="5626968" cy="2023616"/>
        </p:xfrm>
        <a:graphic>
          <a:graphicData uri="http://schemas.openxmlformats.org/drawingml/2006/table">
            <a:tbl>
              <a:tblPr firstRow="1" bandRow="1">
                <a:tableStyleId>{00A15C55-8517-42AA-B614-E9B94910E393}</a:tableStyleId>
              </a:tblPr>
              <a:tblGrid>
                <a:gridCol w="802432"/>
                <a:gridCol w="576064"/>
                <a:gridCol w="1872208"/>
                <a:gridCol w="1080120"/>
                <a:gridCol w="1296144"/>
              </a:tblGrid>
              <a:tr h="426600">
                <a:tc>
                  <a:txBody>
                    <a:bodyPr/>
                    <a:lstStyle/>
                    <a:p>
                      <a:r>
                        <a:rPr lang="es-EC" sz="1000" dirty="0" smtClean="0"/>
                        <a:t>Gen</a:t>
                      </a:r>
                      <a:endParaRPr lang="es-EC" sz="1000" dirty="0"/>
                    </a:p>
                  </a:txBody>
                  <a:tcPr/>
                </a:tc>
                <a:tc>
                  <a:txBody>
                    <a:bodyPr/>
                    <a:lstStyle/>
                    <a:p>
                      <a:r>
                        <a:rPr lang="es-EC" sz="1000" dirty="0" smtClean="0"/>
                        <a:t>Primer</a:t>
                      </a:r>
                      <a:endParaRPr lang="es-EC" sz="1000" i="1" dirty="0"/>
                    </a:p>
                  </a:txBody>
                  <a:tcPr/>
                </a:tc>
                <a:tc>
                  <a:txBody>
                    <a:bodyPr/>
                    <a:lstStyle/>
                    <a:p>
                      <a:r>
                        <a:rPr lang="es-EC" sz="1000" dirty="0" smtClean="0"/>
                        <a:t>Secuencia </a:t>
                      </a:r>
                      <a:r>
                        <a:rPr lang="es-EC" sz="1000" kern="1200" dirty="0" smtClean="0">
                          <a:effectLst/>
                        </a:rPr>
                        <a:t>(5’—3’)</a:t>
                      </a:r>
                      <a:endParaRPr lang="es-EC" sz="1000" dirty="0"/>
                    </a:p>
                  </a:txBody>
                  <a:tcPr/>
                </a:tc>
                <a:tc>
                  <a:txBody>
                    <a:bodyPr/>
                    <a:lstStyle/>
                    <a:p>
                      <a:r>
                        <a:rPr lang="es-EC" sz="1000" dirty="0" smtClean="0"/>
                        <a:t>Tamaño del ADN amplificado</a:t>
                      </a:r>
                      <a:endParaRPr lang="es-EC" sz="1000" dirty="0"/>
                    </a:p>
                  </a:txBody>
                  <a:tcPr/>
                </a:tc>
                <a:tc>
                  <a:txBody>
                    <a:bodyPr/>
                    <a:lstStyle/>
                    <a:p>
                      <a:r>
                        <a:rPr lang="es-EC" sz="1000" dirty="0" smtClean="0"/>
                        <a:t>Referencia</a:t>
                      </a:r>
                      <a:endParaRPr lang="es-EC" sz="1000" dirty="0"/>
                    </a:p>
                  </a:txBody>
                  <a:tcPr/>
                </a:tc>
              </a:tr>
              <a:tr h="399254">
                <a:tc rowSpan="2">
                  <a:txBody>
                    <a:bodyPr/>
                    <a:lstStyle/>
                    <a:p>
                      <a:endParaRPr lang="es-EC" sz="1000" dirty="0" smtClean="0"/>
                    </a:p>
                    <a:p>
                      <a:r>
                        <a:rPr lang="es-EC" sz="1000" dirty="0" smtClean="0"/>
                        <a:t>28S ADNr</a:t>
                      </a:r>
                      <a:endParaRPr lang="es-EC" sz="1000" dirty="0"/>
                    </a:p>
                  </a:txBody>
                  <a:tcPr/>
                </a:tc>
                <a:tc>
                  <a:txBody>
                    <a:bodyPr/>
                    <a:lstStyle/>
                    <a:p>
                      <a:r>
                        <a:rPr lang="es-EC" sz="1000" dirty="0" smtClean="0"/>
                        <a:t>D2A</a:t>
                      </a:r>
                      <a:endParaRPr lang="es-EC" sz="1000" dirty="0"/>
                    </a:p>
                  </a:txBody>
                  <a:tcPr/>
                </a:tc>
                <a:tc>
                  <a:txBody>
                    <a:bodyPr/>
                    <a:lstStyle/>
                    <a:p>
                      <a:r>
                        <a:rPr lang="en-US" sz="1000" kern="1200" dirty="0" smtClean="0">
                          <a:effectLst/>
                        </a:rPr>
                        <a:t>ACAAGTACCGTGAGGGAAAGTTG</a:t>
                      </a:r>
                      <a:endParaRPr lang="es-EC" sz="1000" dirty="0"/>
                    </a:p>
                  </a:txBody>
                  <a:tcPr/>
                </a:tc>
                <a:tc rowSpan="2">
                  <a:txBody>
                    <a:bodyPr/>
                    <a:lstStyle/>
                    <a:p>
                      <a:endParaRPr lang="es-EC" sz="1000" dirty="0" smtClean="0"/>
                    </a:p>
                    <a:p>
                      <a:r>
                        <a:rPr lang="es-EC" sz="1000" dirty="0" smtClean="0"/>
                        <a:t>500-750 </a:t>
                      </a:r>
                      <a:r>
                        <a:rPr lang="es-EC" sz="1000" dirty="0" err="1" smtClean="0"/>
                        <a:t>pb</a:t>
                      </a:r>
                      <a:r>
                        <a:rPr lang="es-EC" sz="1000" dirty="0" smtClean="0"/>
                        <a:t>.</a:t>
                      </a:r>
                      <a:endParaRPr lang="es-EC" sz="1000" dirty="0"/>
                    </a:p>
                  </a:txBody>
                  <a:tcPr/>
                </a:tc>
                <a:tc rowSpan="2">
                  <a:txBody>
                    <a:bodyPr/>
                    <a:lstStyle/>
                    <a:p>
                      <a:endParaRPr lang="es-EC" sz="1000" kern="1200" dirty="0" smtClean="0">
                        <a:effectLst/>
                      </a:endParaRPr>
                    </a:p>
                    <a:p>
                      <a:r>
                        <a:rPr lang="es-EC" sz="1000" kern="1200" dirty="0" smtClean="0">
                          <a:effectLst/>
                        </a:rPr>
                        <a:t>De Ley </a:t>
                      </a:r>
                      <a:r>
                        <a:rPr lang="es-EC" sz="1000" i="1" kern="1200" dirty="0" smtClean="0">
                          <a:effectLst/>
                        </a:rPr>
                        <a:t>et al</a:t>
                      </a:r>
                      <a:r>
                        <a:rPr lang="es-EC" sz="1000" kern="1200" dirty="0" smtClean="0">
                          <a:effectLst/>
                        </a:rPr>
                        <a:t>., 1999</a:t>
                      </a:r>
                      <a:endParaRPr lang="es-EC" sz="1000" dirty="0"/>
                    </a:p>
                  </a:txBody>
                  <a:tcPr/>
                </a:tc>
              </a:tr>
              <a:tr h="399254">
                <a:tc vMerge="1">
                  <a:txBody>
                    <a:bodyPr/>
                    <a:lstStyle/>
                    <a:p>
                      <a:endParaRPr lang="es-EC" sz="1000" dirty="0"/>
                    </a:p>
                  </a:txBody>
                  <a:tcPr/>
                </a:tc>
                <a:tc>
                  <a:txBody>
                    <a:bodyPr/>
                    <a:lstStyle/>
                    <a:p>
                      <a:r>
                        <a:rPr lang="es-EC" sz="1000" dirty="0" smtClean="0"/>
                        <a:t>D3B</a:t>
                      </a:r>
                      <a:endParaRPr lang="es-EC" sz="1000" dirty="0"/>
                    </a:p>
                  </a:txBody>
                  <a:tcPr/>
                </a:tc>
                <a:tc>
                  <a:txBody>
                    <a:bodyPr/>
                    <a:lstStyle/>
                    <a:p>
                      <a:r>
                        <a:rPr lang="es-EC" sz="1000" kern="1200" dirty="0" smtClean="0">
                          <a:effectLst/>
                        </a:rPr>
                        <a:t>TCGGAAGGAACCAGCTACTA</a:t>
                      </a:r>
                      <a:endParaRPr lang="es-EC" sz="1000" dirty="0"/>
                    </a:p>
                  </a:txBody>
                  <a:tcPr/>
                </a:tc>
                <a:tc vMerge="1">
                  <a:txBody>
                    <a:bodyPr/>
                    <a:lstStyle/>
                    <a:p>
                      <a:endParaRPr lang="es-EC" sz="1000" dirty="0"/>
                    </a:p>
                  </a:txBody>
                  <a:tcPr/>
                </a:tc>
                <a:tc vMerge="1">
                  <a:txBody>
                    <a:bodyPr/>
                    <a:lstStyle/>
                    <a:p>
                      <a:endParaRPr lang="es-EC" sz="1000" dirty="0"/>
                    </a:p>
                  </a:txBody>
                  <a:tcPr/>
                </a:tc>
              </a:tr>
              <a:tr h="399254">
                <a:tc rowSpan="2">
                  <a:txBody>
                    <a:bodyPr/>
                    <a:lstStyle/>
                    <a:p>
                      <a:endParaRPr lang="es-EC" sz="1000" dirty="0" smtClean="0"/>
                    </a:p>
                    <a:p>
                      <a:r>
                        <a:rPr lang="es-EC" sz="1000" dirty="0" smtClean="0"/>
                        <a:t>ITS ADNr</a:t>
                      </a:r>
                      <a:endParaRPr lang="es-EC" sz="1000" dirty="0"/>
                    </a:p>
                  </a:txBody>
                  <a:tcPr/>
                </a:tc>
                <a:tc>
                  <a:txBody>
                    <a:bodyPr/>
                    <a:lstStyle/>
                    <a:p>
                      <a:r>
                        <a:rPr lang="es-EC" sz="1000" dirty="0" smtClean="0"/>
                        <a:t>TW81</a:t>
                      </a:r>
                      <a:endParaRPr lang="es-EC" sz="1000" dirty="0"/>
                    </a:p>
                  </a:txBody>
                  <a:tcPr/>
                </a:tc>
                <a:tc>
                  <a:txBody>
                    <a:bodyPr/>
                    <a:lstStyle/>
                    <a:p>
                      <a:r>
                        <a:rPr lang="es-EC" sz="1000" kern="1200" dirty="0" smtClean="0">
                          <a:effectLst/>
                        </a:rPr>
                        <a:t>GTTTCCGTAGGTGAACCTGC</a:t>
                      </a:r>
                      <a:endParaRPr lang="es-EC" sz="1000" dirty="0"/>
                    </a:p>
                  </a:txBody>
                  <a:tcPr/>
                </a:tc>
                <a:tc rowSpan="2">
                  <a:txBody>
                    <a:bodyPr/>
                    <a:lstStyle/>
                    <a:p>
                      <a:endParaRPr lang="es-EC" sz="1000" dirty="0" smtClean="0"/>
                    </a:p>
                    <a:p>
                      <a:r>
                        <a:rPr lang="es-EC" sz="1000" dirty="0" smtClean="0"/>
                        <a:t>800-1000 </a:t>
                      </a:r>
                      <a:r>
                        <a:rPr lang="es-EC" sz="1000" dirty="0" err="1" smtClean="0"/>
                        <a:t>pb</a:t>
                      </a:r>
                      <a:r>
                        <a:rPr lang="es-EC" sz="1000" dirty="0" smtClean="0"/>
                        <a:t>.</a:t>
                      </a:r>
                      <a:endParaRPr lang="es-EC" sz="1000" dirty="0"/>
                    </a:p>
                  </a:txBody>
                  <a:tcPr/>
                </a:tc>
                <a:tc rowSpan="2">
                  <a:txBody>
                    <a:bodyPr/>
                    <a:lstStyle/>
                    <a:p>
                      <a:endParaRPr lang="es-EC" sz="1000" kern="1200" dirty="0" smtClean="0">
                        <a:effectLst/>
                      </a:endParaRPr>
                    </a:p>
                    <a:p>
                      <a:r>
                        <a:rPr lang="es-EC" sz="1000" kern="1200" dirty="0" err="1" smtClean="0">
                          <a:effectLst/>
                        </a:rPr>
                        <a:t>Hominick</a:t>
                      </a:r>
                      <a:r>
                        <a:rPr lang="es-EC" sz="1000" kern="1200" dirty="0" smtClean="0">
                          <a:effectLst/>
                        </a:rPr>
                        <a:t> </a:t>
                      </a:r>
                      <a:r>
                        <a:rPr lang="es-EC" sz="1000" i="1" kern="1200" dirty="0" smtClean="0">
                          <a:effectLst/>
                        </a:rPr>
                        <a:t>et al</a:t>
                      </a:r>
                      <a:r>
                        <a:rPr lang="es-EC" sz="1000" kern="1200" dirty="0" smtClean="0">
                          <a:effectLst/>
                        </a:rPr>
                        <a:t>., 1997</a:t>
                      </a:r>
                      <a:endParaRPr lang="es-EC" sz="1000" dirty="0"/>
                    </a:p>
                  </a:txBody>
                  <a:tcPr/>
                </a:tc>
              </a:tr>
              <a:tr h="399254">
                <a:tc vMerge="1">
                  <a:txBody>
                    <a:bodyPr/>
                    <a:lstStyle/>
                    <a:p>
                      <a:endParaRPr lang="es-EC" sz="1000" dirty="0"/>
                    </a:p>
                  </a:txBody>
                  <a:tcPr/>
                </a:tc>
                <a:tc>
                  <a:txBody>
                    <a:bodyPr/>
                    <a:lstStyle/>
                    <a:p>
                      <a:r>
                        <a:rPr lang="es-EC" sz="1000" dirty="0" smtClean="0"/>
                        <a:t>AB28</a:t>
                      </a:r>
                      <a:endParaRPr lang="es-EC" sz="1000" dirty="0"/>
                    </a:p>
                  </a:txBody>
                  <a:tcPr/>
                </a:tc>
                <a:tc>
                  <a:txBody>
                    <a:bodyPr/>
                    <a:lstStyle/>
                    <a:p>
                      <a:r>
                        <a:rPr lang="es-EC" sz="1000" kern="1200" dirty="0" smtClean="0">
                          <a:effectLst/>
                        </a:rPr>
                        <a:t>ATATGCTTAAGTTCAGCGGGT</a:t>
                      </a:r>
                      <a:endParaRPr lang="es-EC" sz="1000" dirty="0"/>
                    </a:p>
                  </a:txBody>
                  <a:tcPr/>
                </a:tc>
                <a:tc vMerge="1">
                  <a:txBody>
                    <a:bodyPr/>
                    <a:lstStyle/>
                    <a:p>
                      <a:endParaRPr lang="es-EC" sz="1000" dirty="0"/>
                    </a:p>
                  </a:txBody>
                  <a:tcPr/>
                </a:tc>
                <a:tc vMerge="1">
                  <a:txBody>
                    <a:bodyPr/>
                    <a:lstStyle/>
                    <a:p>
                      <a:endParaRPr lang="es-EC" sz="1000" dirty="0"/>
                    </a:p>
                  </a:txBody>
                  <a:tcPr/>
                </a:tc>
              </a:tr>
            </a:tbl>
          </a:graphicData>
        </a:graphic>
      </p:graphicFrame>
      <p:pic>
        <p:nvPicPr>
          <p:cNvPr id="13318" name="Picture 6" descr="Resultado de imagen para camara de electroforesi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95080" y="1370019"/>
            <a:ext cx="2008855" cy="123387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1" name="CuadroTexto 20"/>
          <p:cNvSpPr txBox="1"/>
          <p:nvPr/>
        </p:nvSpPr>
        <p:spPr>
          <a:xfrm>
            <a:off x="6516216" y="2564904"/>
            <a:ext cx="2349537" cy="738664"/>
          </a:xfrm>
          <a:prstGeom prst="rect">
            <a:avLst/>
          </a:prstGeom>
          <a:noFill/>
        </p:spPr>
        <p:txBody>
          <a:bodyPr wrap="square" rtlCol="0">
            <a:spAutoFit/>
          </a:bodyPr>
          <a:lstStyle/>
          <a:p>
            <a:r>
              <a:rPr lang="es-EC" sz="1400" b="1" dirty="0" smtClean="0"/>
              <a:t>Electroforesis: </a:t>
            </a:r>
          </a:p>
          <a:p>
            <a:pPr marL="285750" indent="-285750">
              <a:buFontTx/>
              <a:buChar char="-"/>
            </a:pPr>
            <a:r>
              <a:rPr lang="es-EC" sz="1400" dirty="0"/>
              <a:t>G</a:t>
            </a:r>
            <a:r>
              <a:rPr lang="es-EC" sz="1400" dirty="0" smtClean="0"/>
              <a:t>el de agarosa al 1,5%</a:t>
            </a:r>
          </a:p>
          <a:p>
            <a:pPr marL="285750" indent="-285750">
              <a:buFontTx/>
              <a:buChar char="-"/>
            </a:pPr>
            <a:r>
              <a:rPr lang="es-EC" sz="1400" dirty="0" smtClean="0"/>
              <a:t>100 V por 40 </a:t>
            </a:r>
            <a:r>
              <a:rPr lang="es-EC" sz="1400" dirty="0"/>
              <a:t>minutos</a:t>
            </a:r>
          </a:p>
        </p:txBody>
      </p:sp>
      <p:sp>
        <p:nvSpPr>
          <p:cNvPr id="22" name="CuadroTexto 21"/>
          <p:cNvSpPr txBox="1"/>
          <p:nvPr/>
        </p:nvSpPr>
        <p:spPr>
          <a:xfrm>
            <a:off x="7164288" y="5292497"/>
            <a:ext cx="1917489" cy="307777"/>
          </a:xfrm>
          <a:prstGeom prst="rect">
            <a:avLst/>
          </a:prstGeom>
          <a:noFill/>
        </p:spPr>
        <p:txBody>
          <a:bodyPr wrap="square" rtlCol="0">
            <a:spAutoFit/>
          </a:bodyPr>
          <a:lstStyle/>
          <a:p>
            <a:r>
              <a:rPr lang="es-EC" sz="1400" dirty="0" smtClean="0"/>
              <a:t>Visualización de bandas</a:t>
            </a:r>
            <a:endParaRPr lang="es-EC" sz="1400" dirty="0"/>
          </a:p>
        </p:txBody>
      </p:sp>
      <p:sp>
        <p:nvSpPr>
          <p:cNvPr id="23" name="Flecha abajo 22"/>
          <p:cNvSpPr/>
          <p:nvPr/>
        </p:nvSpPr>
        <p:spPr>
          <a:xfrm>
            <a:off x="3779912" y="2852936"/>
            <a:ext cx="288032" cy="542965"/>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cxnSp>
        <p:nvCxnSpPr>
          <p:cNvPr id="26" name="Conector recto de flecha 25"/>
          <p:cNvCxnSpPr/>
          <p:nvPr/>
        </p:nvCxnSpPr>
        <p:spPr>
          <a:xfrm>
            <a:off x="1903601" y="2060848"/>
            <a:ext cx="364143"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31" name="Conector recto de flecha 30"/>
          <p:cNvCxnSpPr/>
          <p:nvPr/>
        </p:nvCxnSpPr>
        <p:spPr>
          <a:xfrm>
            <a:off x="6262154" y="1988840"/>
            <a:ext cx="364143"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32" name="Conector recto de flecha 31"/>
          <p:cNvCxnSpPr/>
          <p:nvPr/>
        </p:nvCxnSpPr>
        <p:spPr>
          <a:xfrm>
            <a:off x="7956376" y="3395901"/>
            <a:ext cx="0" cy="472008"/>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30" name="CuadroTexto 29"/>
          <p:cNvSpPr txBox="1"/>
          <p:nvPr/>
        </p:nvSpPr>
        <p:spPr>
          <a:xfrm>
            <a:off x="635870" y="2708920"/>
            <a:ext cx="471604" cy="307777"/>
          </a:xfrm>
          <a:prstGeom prst="rect">
            <a:avLst/>
          </a:prstGeom>
          <a:noFill/>
        </p:spPr>
        <p:txBody>
          <a:bodyPr wrap="none" rtlCol="0">
            <a:spAutoFit/>
          </a:bodyPr>
          <a:lstStyle/>
          <a:p>
            <a:r>
              <a:rPr lang="es-EC" sz="1400" dirty="0" smtClean="0"/>
              <a:t>PCR</a:t>
            </a:r>
            <a:endParaRPr lang="es-EC" sz="1400" dirty="0"/>
          </a:p>
        </p:txBody>
      </p:sp>
      <p:sp>
        <p:nvSpPr>
          <p:cNvPr id="35" name="CuadroTexto 34"/>
          <p:cNvSpPr txBox="1"/>
          <p:nvPr/>
        </p:nvSpPr>
        <p:spPr>
          <a:xfrm>
            <a:off x="2195736" y="1196752"/>
            <a:ext cx="3994410" cy="523220"/>
          </a:xfrm>
          <a:prstGeom prst="rect">
            <a:avLst/>
          </a:prstGeom>
          <a:noFill/>
        </p:spPr>
        <p:txBody>
          <a:bodyPr wrap="square" rtlCol="0">
            <a:spAutoFit/>
          </a:bodyPr>
          <a:lstStyle/>
          <a:p>
            <a:r>
              <a:rPr lang="es-EC" sz="1400" dirty="0"/>
              <a:t>Regiones del ADNr  que se amplificaron junto con el par de </a:t>
            </a:r>
            <a:r>
              <a:rPr lang="es-EC" sz="1400" i="1" dirty="0"/>
              <a:t>primers</a:t>
            </a:r>
            <a:endParaRPr lang="es-EC" sz="1400" dirty="0"/>
          </a:p>
        </p:txBody>
      </p:sp>
      <p:sp>
        <p:nvSpPr>
          <p:cNvPr id="7" name="CuadroTexto 6"/>
          <p:cNvSpPr txBox="1"/>
          <p:nvPr/>
        </p:nvSpPr>
        <p:spPr>
          <a:xfrm>
            <a:off x="985098" y="3312423"/>
            <a:ext cx="2146742" cy="269304"/>
          </a:xfrm>
          <a:prstGeom prst="rect">
            <a:avLst/>
          </a:prstGeom>
          <a:noFill/>
        </p:spPr>
        <p:txBody>
          <a:bodyPr wrap="none" rtlCol="0">
            <a:spAutoFit/>
          </a:bodyPr>
          <a:lstStyle/>
          <a:p>
            <a:r>
              <a:rPr lang="es-EC" sz="1150" dirty="0" smtClean="0"/>
              <a:t>(Gutiérrez-Gutiérrez </a:t>
            </a:r>
            <a:r>
              <a:rPr lang="es-EC" sz="1150" i="1" dirty="0"/>
              <a:t>et </a:t>
            </a:r>
            <a:r>
              <a:rPr lang="es-EC" sz="1150" i="1" dirty="0" smtClean="0"/>
              <a:t>al</a:t>
            </a:r>
            <a:r>
              <a:rPr lang="es-EC" sz="1150" dirty="0" smtClean="0"/>
              <a:t>., 2011</a:t>
            </a:r>
            <a:r>
              <a:rPr lang="es-EC" sz="1150" dirty="0"/>
              <a:t>)</a:t>
            </a:r>
          </a:p>
        </p:txBody>
      </p:sp>
      <p:sp>
        <p:nvSpPr>
          <p:cNvPr id="8" name="CuadroTexto 7"/>
          <p:cNvSpPr txBox="1"/>
          <p:nvPr/>
        </p:nvSpPr>
        <p:spPr>
          <a:xfrm>
            <a:off x="985098" y="5607968"/>
            <a:ext cx="1516762" cy="269304"/>
          </a:xfrm>
          <a:prstGeom prst="rect">
            <a:avLst/>
          </a:prstGeom>
          <a:noFill/>
        </p:spPr>
        <p:txBody>
          <a:bodyPr wrap="none" rtlCol="0">
            <a:spAutoFit/>
          </a:bodyPr>
          <a:lstStyle/>
          <a:p>
            <a:r>
              <a:rPr lang="es-EC" sz="1150" dirty="0" smtClean="0"/>
              <a:t>(</a:t>
            </a:r>
            <a:r>
              <a:rPr lang="es-EC" sz="1150" dirty="0" err="1" smtClean="0"/>
              <a:t>Subbotin</a:t>
            </a:r>
            <a:r>
              <a:rPr lang="es-EC" sz="1150" dirty="0" smtClean="0"/>
              <a:t> </a:t>
            </a:r>
            <a:r>
              <a:rPr lang="es-EC" sz="1150" i="1" dirty="0"/>
              <a:t>et </a:t>
            </a:r>
            <a:r>
              <a:rPr lang="es-EC" sz="1150" i="1" dirty="0" smtClean="0"/>
              <a:t>al</a:t>
            </a:r>
            <a:r>
              <a:rPr lang="es-EC" sz="1150" dirty="0" smtClean="0"/>
              <a:t>., 2000</a:t>
            </a:r>
            <a:r>
              <a:rPr lang="es-EC" sz="1150" dirty="0"/>
              <a:t>)</a:t>
            </a:r>
          </a:p>
        </p:txBody>
      </p:sp>
      <p:sp>
        <p:nvSpPr>
          <p:cNvPr id="24" name="CuadroTexto 23"/>
          <p:cNvSpPr txBox="1"/>
          <p:nvPr/>
        </p:nvSpPr>
        <p:spPr>
          <a:xfrm>
            <a:off x="60586" y="6381328"/>
            <a:ext cx="872675" cy="276999"/>
          </a:xfrm>
          <a:prstGeom prst="rect">
            <a:avLst/>
          </a:prstGeom>
          <a:noFill/>
        </p:spPr>
        <p:txBody>
          <a:bodyPr wrap="none" rtlCol="0">
            <a:spAutoFit/>
          </a:bodyPr>
          <a:lstStyle/>
          <a:p>
            <a:r>
              <a:rPr lang="es-EC" sz="1200" dirty="0" smtClean="0"/>
              <a:t>Pallo, 2017</a:t>
            </a:r>
            <a:endParaRPr lang="es-EC" sz="1200" dirty="0"/>
          </a:p>
        </p:txBody>
      </p:sp>
    </p:spTree>
    <p:extLst>
      <p:ext uri="{BB962C8B-B14F-4D97-AF65-F5344CB8AC3E}">
        <p14:creationId xmlns:p14="http://schemas.microsoft.com/office/powerpoint/2010/main" val="7123071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3 Grupo"/>
          <p:cNvGrpSpPr/>
          <p:nvPr/>
        </p:nvGrpSpPr>
        <p:grpSpPr>
          <a:xfrm>
            <a:off x="-4949" y="-3175"/>
            <a:ext cx="9148233" cy="6861175"/>
            <a:chOff x="-4233" y="0"/>
            <a:chExt cx="9148233" cy="6861175"/>
          </a:xfrm>
        </p:grpSpPr>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3" y="0"/>
              <a:ext cx="9148233" cy="686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5797" y="5844137"/>
              <a:ext cx="2314688"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5" name="7 Rectángulo"/>
          <p:cNvSpPr/>
          <p:nvPr/>
        </p:nvSpPr>
        <p:spPr>
          <a:xfrm>
            <a:off x="6180864" y="120635"/>
            <a:ext cx="2829621" cy="584775"/>
          </a:xfrm>
          <a:prstGeom prst="rect">
            <a:avLst/>
          </a:prstGeom>
          <a:noFill/>
        </p:spPr>
        <p:txBody>
          <a:bodyPr wrap="none" lIns="91440" tIns="45720" rIns="91440" bIns="4572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ES" sz="3200" i="0" u="none" strike="noStrike" kern="0" normalizeH="0" baseline="0" noProof="0" dirty="0" smtClean="0">
                <a:ln w="0"/>
                <a:effectLst>
                  <a:outerShdw blurRad="38100" dist="19050" dir="2700000" algn="tl" rotWithShape="0">
                    <a:schemeClr val="dk1">
                      <a:alpha val="40000"/>
                    </a:schemeClr>
                  </a:outerShdw>
                </a:effectLst>
                <a:uLnTx/>
                <a:uFillTx/>
                <a:latin typeface="+mj-lt"/>
                <a:cs typeface="Arial" pitchFamily="34" charset="0"/>
              </a:rPr>
              <a:t>METODOLOGÍA</a:t>
            </a:r>
            <a:endParaRPr kumimoji="0" lang="es-ES" sz="3200" i="0" u="none" strike="noStrike" kern="0" normalizeH="0" baseline="0" noProof="0" dirty="0">
              <a:ln w="0"/>
              <a:effectLst>
                <a:outerShdw blurRad="38100" dist="19050" dir="2700000" algn="tl" rotWithShape="0">
                  <a:schemeClr val="dk1">
                    <a:alpha val="40000"/>
                  </a:schemeClr>
                </a:outerShdw>
              </a:effectLst>
              <a:uLnTx/>
              <a:uFillTx/>
              <a:latin typeface="+mj-lt"/>
              <a:cs typeface="Arial" pitchFamily="34" charset="0"/>
            </a:endParaRPr>
          </a:p>
        </p:txBody>
      </p:sp>
      <p:sp>
        <p:nvSpPr>
          <p:cNvPr id="19" name="12 Rectángulo"/>
          <p:cNvSpPr/>
          <p:nvPr/>
        </p:nvSpPr>
        <p:spPr>
          <a:xfrm>
            <a:off x="269366" y="519063"/>
            <a:ext cx="5526770" cy="461665"/>
          </a:xfrm>
          <a:prstGeom prst="rect">
            <a:avLst/>
          </a:prstGeom>
          <a:noFill/>
        </p:spPr>
        <p:txBody>
          <a:bodyPr wrap="none" lIns="91440" tIns="45720" rIns="91440" bIns="45720">
            <a:spAutoFit/>
          </a:bodyPr>
          <a:lstStyle/>
          <a:p>
            <a:pPr algn="ctr"/>
            <a:r>
              <a:rPr lang="es-ES" sz="2400" b="1" dirty="0" smtClean="0">
                <a:ln w="19050">
                  <a:noFill/>
                  <a:prstDash val="solid"/>
                </a:ln>
                <a:solidFill>
                  <a:schemeClr val="accent3"/>
                </a:solidFill>
              </a:rPr>
              <a:t>Análisis molecular </a:t>
            </a:r>
            <a:r>
              <a:rPr lang="es-ES" sz="2400" b="1" dirty="0" smtClean="0">
                <a:ln w="19050">
                  <a:noFill/>
                  <a:prstDash val="solid"/>
                </a:ln>
                <a:solidFill>
                  <a:schemeClr val="accent3"/>
                </a:solidFill>
                <a:sym typeface="Wingdings" panose="05000000000000000000" pitchFamily="2" charset="2"/>
              </a:rPr>
              <a:t></a:t>
            </a:r>
            <a:r>
              <a:rPr lang="es-ES" sz="2400" b="1" dirty="0" smtClean="0">
                <a:ln w="19050">
                  <a:noFill/>
                  <a:prstDash val="solid"/>
                </a:ln>
                <a:solidFill>
                  <a:schemeClr val="accent3"/>
                </a:solidFill>
              </a:rPr>
              <a:t> PCR y Electroforesis </a:t>
            </a:r>
            <a:endParaRPr lang="es-ES" sz="2400" b="1" cap="none" spc="0" dirty="0">
              <a:ln w="19050">
                <a:noFill/>
                <a:prstDash val="solid"/>
              </a:ln>
              <a:solidFill>
                <a:schemeClr val="accent3"/>
              </a:solidFill>
            </a:endParaRPr>
          </a:p>
        </p:txBody>
      </p:sp>
      <p:graphicFrame>
        <p:nvGraphicFramePr>
          <p:cNvPr id="28" name="Tabla 27"/>
          <p:cNvGraphicFramePr>
            <a:graphicFrameLocks noGrp="1"/>
          </p:cNvGraphicFramePr>
          <p:nvPr>
            <p:extLst>
              <p:ext uri="{D42A27DB-BD31-4B8C-83A1-F6EECF244321}">
                <p14:modId xmlns:p14="http://schemas.microsoft.com/office/powerpoint/2010/main" val="1175008766"/>
              </p:ext>
            </p:extLst>
          </p:nvPr>
        </p:nvGraphicFramePr>
        <p:xfrm>
          <a:off x="683568" y="1671424"/>
          <a:ext cx="3059734" cy="3169920"/>
        </p:xfrm>
        <a:graphic>
          <a:graphicData uri="http://schemas.openxmlformats.org/drawingml/2006/table">
            <a:tbl>
              <a:tblPr firstRow="1" bandRow="1">
                <a:tableStyleId>{7DF18680-E054-41AD-8BC1-D1AEF772440D}</a:tableStyleId>
              </a:tblPr>
              <a:tblGrid>
                <a:gridCol w="1728192"/>
                <a:gridCol w="1331542"/>
              </a:tblGrid>
              <a:tr h="286930">
                <a:tc>
                  <a:txBody>
                    <a:bodyPr/>
                    <a:lstStyle/>
                    <a:p>
                      <a:r>
                        <a:rPr lang="es-EC" sz="1400" dirty="0" smtClean="0"/>
                        <a:t>Componentes</a:t>
                      </a:r>
                      <a:endParaRPr lang="es-EC" sz="1400" dirty="0"/>
                    </a:p>
                  </a:txBody>
                  <a:tcPr/>
                </a:tc>
                <a:tc>
                  <a:txBody>
                    <a:bodyPr/>
                    <a:lstStyle/>
                    <a:p>
                      <a:r>
                        <a:rPr lang="es-EC" sz="1400" dirty="0" smtClean="0"/>
                        <a:t>Volumen 1X</a:t>
                      </a:r>
                      <a:endParaRPr lang="es-EC" sz="1400" dirty="0"/>
                    </a:p>
                  </a:txBody>
                  <a:tcPr/>
                </a:tc>
              </a:tr>
              <a:tr h="2869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i="1" kern="1200" dirty="0"/>
                        <a:t>Primer</a:t>
                      </a:r>
                      <a:r>
                        <a:rPr lang="es-EC" sz="1400" kern="1200" dirty="0"/>
                        <a:t> D2A </a:t>
                      </a:r>
                      <a:r>
                        <a:rPr lang="es-EC" sz="1400" kern="1200" dirty="0" smtClean="0"/>
                        <a:t>(0.6 </a:t>
                      </a:r>
                      <a:r>
                        <a:rPr lang="es-EC" sz="1400" kern="1200" dirty="0" err="1"/>
                        <a:t>uM</a:t>
                      </a:r>
                      <a:r>
                        <a:rPr lang="es-EC" sz="1400" kern="1200" dirty="0"/>
                        <a:t>)</a:t>
                      </a:r>
                      <a:endParaRPr lang="es-EC" sz="1400" i="0" kern="1200" dirty="0">
                        <a:solidFill>
                          <a:schemeClr val="dk1"/>
                        </a:solidFill>
                        <a:latin typeface="+mn-lt"/>
                        <a:ea typeface="+mn-ea"/>
                        <a:cs typeface="+mn-cs"/>
                      </a:endParaRPr>
                    </a:p>
                  </a:txBody>
                  <a:tcPr marL="68580" marR="68580" marT="0" marB="0" anchor="ctr"/>
                </a:tc>
                <a:tc>
                  <a:txBody>
                    <a:bodyPr/>
                    <a:lstStyle/>
                    <a:p>
                      <a:r>
                        <a:rPr lang="es-EC" sz="1400" dirty="0" smtClean="0"/>
                        <a:t>1,2 </a:t>
                      </a:r>
                      <a:r>
                        <a:rPr lang="es-EC" sz="1400" kern="1200" dirty="0" smtClean="0">
                          <a:effectLst/>
                        </a:rPr>
                        <a:t>µL</a:t>
                      </a:r>
                      <a:endParaRPr lang="es-EC" sz="1400" dirty="0"/>
                    </a:p>
                  </a:txBody>
                  <a:tcPr/>
                </a:tc>
              </a:tr>
              <a:tr h="2869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i="1" kern="1200" dirty="0"/>
                        <a:t>Primer </a:t>
                      </a:r>
                      <a:r>
                        <a:rPr lang="es-EC" sz="1400" kern="1200" dirty="0"/>
                        <a:t>D3B </a:t>
                      </a:r>
                      <a:r>
                        <a:rPr lang="es-EC" sz="1400" kern="1200" dirty="0" smtClean="0"/>
                        <a:t>(0.6uM</a:t>
                      </a:r>
                      <a:r>
                        <a:rPr lang="es-EC" sz="1400" kern="1200" dirty="0"/>
                        <a:t>)</a:t>
                      </a:r>
                      <a:endParaRPr lang="es-EC" sz="1400" i="0" kern="1200" dirty="0">
                        <a:solidFill>
                          <a:schemeClr val="dk1"/>
                        </a:solidFill>
                        <a:latin typeface="+mn-lt"/>
                        <a:ea typeface="+mn-ea"/>
                        <a:cs typeface="+mn-cs"/>
                      </a:endParaRPr>
                    </a:p>
                  </a:txBody>
                  <a:tcPr marL="68580" marR="68580" marT="0" marB="0" anchor="ctr"/>
                </a:tc>
                <a:tc>
                  <a:txBody>
                    <a:bodyPr/>
                    <a:lstStyle/>
                    <a:p>
                      <a:r>
                        <a:rPr lang="es-EC" sz="1400" dirty="0" smtClean="0"/>
                        <a:t>1,2 </a:t>
                      </a:r>
                      <a:r>
                        <a:rPr lang="es-EC" sz="1400" kern="1200" dirty="0" smtClean="0">
                          <a:effectLst/>
                        </a:rPr>
                        <a:t>µL</a:t>
                      </a:r>
                      <a:endParaRPr lang="es-EC" sz="1400" dirty="0"/>
                    </a:p>
                  </a:txBody>
                  <a:tcPr/>
                </a:tc>
              </a:tr>
              <a:tr h="2869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kern="1200" dirty="0"/>
                        <a:t>MgCl2 (2 </a:t>
                      </a:r>
                      <a:r>
                        <a:rPr lang="es-EC" sz="1400" kern="1200" dirty="0" err="1"/>
                        <a:t>mM</a:t>
                      </a:r>
                      <a:r>
                        <a:rPr lang="es-EC" sz="1400" kern="1200" dirty="0"/>
                        <a:t>)</a:t>
                      </a:r>
                      <a:endParaRPr lang="es-EC" sz="1400" i="0" kern="1200" dirty="0">
                        <a:solidFill>
                          <a:schemeClr val="dk1"/>
                        </a:solidFill>
                        <a:latin typeface="+mn-lt"/>
                        <a:ea typeface="+mn-ea"/>
                        <a:cs typeface="+mn-cs"/>
                      </a:endParaRPr>
                    </a:p>
                  </a:txBody>
                  <a:tcPr marL="68580" marR="68580" marT="0" marB="0" anchor="ctr"/>
                </a:tc>
                <a:tc>
                  <a:txBody>
                    <a:bodyPr/>
                    <a:lstStyle/>
                    <a:p>
                      <a:r>
                        <a:rPr lang="es-EC" sz="1400" dirty="0" smtClean="0"/>
                        <a:t>4 </a:t>
                      </a:r>
                      <a:r>
                        <a:rPr lang="es-EC" sz="1400" kern="1200" dirty="0" smtClean="0">
                          <a:effectLst/>
                        </a:rPr>
                        <a:t>µL</a:t>
                      </a:r>
                      <a:endParaRPr lang="es-EC" sz="1400" dirty="0"/>
                    </a:p>
                  </a:txBody>
                  <a:tcPr/>
                </a:tc>
              </a:tr>
              <a:tr h="2869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kern="1200" dirty="0" err="1"/>
                        <a:t>dNTPs</a:t>
                      </a:r>
                      <a:r>
                        <a:rPr lang="es-EC" sz="1400" kern="1200" dirty="0"/>
                        <a:t> (0,1 </a:t>
                      </a:r>
                      <a:r>
                        <a:rPr lang="es-EC" sz="1400" kern="1200" dirty="0" err="1"/>
                        <a:t>mM</a:t>
                      </a:r>
                      <a:r>
                        <a:rPr lang="es-EC" sz="1400" kern="1200" dirty="0"/>
                        <a:t>)</a:t>
                      </a:r>
                      <a:endParaRPr lang="es-EC" sz="1400" i="0" kern="1200" dirty="0">
                        <a:solidFill>
                          <a:schemeClr val="dk1"/>
                        </a:solidFill>
                        <a:latin typeface="+mn-lt"/>
                        <a:ea typeface="+mn-ea"/>
                        <a:cs typeface="+mn-cs"/>
                      </a:endParaRPr>
                    </a:p>
                  </a:txBody>
                  <a:tcPr marL="68580" marR="68580" marT="0" marB="0" anchor="ctr"/>
                </a:tc>
                <a:tc>
                  <a:txBody>
                    <a:bodyPr/>
                    <a:lstStyle/>
                    <a:p>
                      <a:r>
                        <a:rPr lang="es-EC" sz="1400" dirty="0" smtClean="0"/>
                        <a:t>1 </a:t>
                      </a:r>
                      <a:r>
                        <a:rPr lang="es-EC" sz="1400" kern="1200" dirty="0" smtClean="0">
                          <a:effectLst/>
                        </a:rPr>
                        <a:t>µL</a:t>
                      </a:r>
                      <a:endParaRPr lang="es-EC" sz="1400" dirty="0"/>
                    </a:p>
                  </a:txBody>
                  <a:tcPr/>
                </a:tc>
              </a:tr>
              <a:tr h="2869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kern="1200" dirty="0"/>
                        <a:t>Buffer 10X</a:t>
                      </a:r>
                      <a:endParaRPr lang="es-EC" sz="1400" i="0" kern="1200" dirty="0">
                        <a:solidFill>
                          <a:schemeClr val="dk1"/>
                        </a:solidFill>
                        <a:latin typeface="+mn-lt"/>
                        <a:ea typeface="+mn-ea"/>
                        <a:cs typeface="+mn-cs"/>
                      </a:endParaRPr>
                    </a:p>
                  </a:txBody>
                  <a:tcPr marL="68580" marR="68580" marT="0" marB="0" anchor="ctr"/>
                </a:tc>
                <a:tc>
                  <a:txBody>
                    <a:bodyPr/>
                    <a:lstStyle/>
                    <a:p>
                      <a:r>
                        <a:rPr lang="es-EC" sz="1400" dirty="0" smtClean="0"/>
                        <a:t>5 </a:t>
                      </a:r>
                      <a:r>
                        <a:rPr lang="es-EC" sz="1400" kern="1200" dirty="0" smtClean="0">
                          <a:effectLst/>
                        </a:rPr>
                        <a:t>µL</a:t>
                      </a:r>
                      <a:endParaRPr lang="es-EC" sz="1400" dirty="0"/>
                    </a:p>
                  </a:txBody>
                  <a:tcPr/>
                </a:tc>
              </a:tr>
              <a:tr h="2869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kern="1200" dirty="0" err="1"/>
                        <a:t>Taq</a:t>
                      </a:r>
                      <a:r>
                        <a:rPr lang="es-EC" sz="1400" kern="1200" dirty="0"/>
                        <a:t> polimerasa (1,5U/</a:t>
                      </a:r>
                      <a:r>
                        <a:rPr lang="es-EC" sz="1400" kern="1200" dirty="0" err="1"/>
                        <a:t>ul</a:t>
                      </a:r>
                      <a:r>
                        <a:rPr lang="es-EC" sz="1400" kern="1200" dirty="0"/>
                        <a:t>)</a:t>
                      </a:r>
                      <a:endParaRPr lang="es-EC" sz="1400" i="0" kern="1200" dirty="0">
                        <a:solidFill>
                          <a:schemeClr val="dk1"/>
                        </a:solidFill>
                        <a:latin typeface="+mn-lt"/>
                        <a:ea typeface="+mn-ea"/>
                        <a:cs typeface="+mn-cs"/>
                      </a:endParaRPr>
                    </a:p>
                  </a:txBody>
                  <a:tcPr marL="68580" marR="68580" marT="0" marB="0" anchor="ctr"/>
                </a:tc>
                <a:tc>
                  <a:txBody>
                    <a:bodyPr/>
                    <a:lstStyle/>
                    <a:p>
                      <a:r>
                        <a:rPr lang="es-EC" sz="1400" dirty="0" smtClean="0"/>
                        <a:t>0,3</a:t>
                      </a:r>
                      <a:r>
                        <a:rPr lang="es-EC" sz="1400" baseline="0" dirty="0" smtClean="0"/>
                        <a:t> </a:t>
                      </a:r>
                      <a:r>
                        <a:rPr lang="es-EC" sz="1400" kern="1200" dirty="0" smtClean="0">
                          <a:effectLst/>
                        </a:rPr>
                        <a:t>µL</a:t>
                      </a:r>
                      <a:endParaRPr lang="es-EC" sz="1400" dirty="0"/>
                    </a:p>
                  </a:txBody>
                  <a:tcPr/>
                </a:tc>
              </a:tr>
              <a:tr h="2869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kern="1200" dirty="0"/>
                        <a:t>ADN</a:t>
                      </a:r>
                      <a:endParaRPr lang="es-EC" sz="1400" i="0" kern="1200" dirty="0">
                        <a:solidFill>
                          <a:schemeClr val="dk1"/>
                        </a:solidFill>
                        <a:latin typeface="+mn-lt"/>
                        <a:ea typeface="+mn-ea"/>
                        <a:cs typeface="+mn-cs"/>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dirty="0" smtClean="0"/>
                        <a:t>2,5 </a:t>
                      </a:r>
                      <a:r>
                        <a:rPr lang="es-EC" sz="1400" kern="1200" dirty="0" smtClean="0">
                          <a:effectLst/>
                        </a:rPr>
                        <a:t>µL</a:t>
                      </a:r>
                      <a:endParaRPr lang="es-EC" sz="1400" dirty="0" smtClean="0"/>
                    </a:p>
                  </a:txBody>
                  <a:tcPr/>
                </a:tc>
              </a:tr>
              <a:tr h="2869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kern="1200" dirty="0"/>
                        <a:t>H2O</a:t>
                      </a:r>
                      <a:endParaRPr lang="es-EC" sz="1400" i="0" kern="1200" dirty="0">
                        <a:solidFill>
                          <a:schemeClr val="dk1"/>
                        </a:solidFill>
                        <a:latin typeface="+mn-lt"/>
                        <a:ea typeface="+mn-ea"/>
                        <a:cs typeface="+mn-cs"/>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dirty="0" smtClean="0"/>
                        <a:t>34,8 </a:t>
                      </a:r>
                      <a:r>
                        <a:rPr lang="es-EC" sz="1400" kern="1200" dirty="0" smtClean="0">
                          <a:effectLst/>
                        </a:rPr>
                        <a:t>µL</a:t>
                      </a:r>
                      <a:endParaRPr lang="es-EC" sz="1400" dirty="0" smtClean="0"/>
                    </a:p>
                  </a:txBody>
                  <a:tcPr/>
                </a:tc>
              </a:tr>
              <a:tr h="2869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b="1" kern="1200" dirty="0"/>
                        <a:t>Total</a:t>
                      </a:r>
                      <a:endParaRPr lang="es-EC" sz="1400" b="1" i="0" kern="1200" dirty="0">
                        <a:solidFill>
                          <a:schemeClr val="dk1"/>
                        </a:solidFill>
                        <a:latin typeface="+mn-lt"/>
                        <a:ea typeface="+mn-ea"/>
                        <a:cs typeface="+mn-cs"/>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b="1" dirty="0" smtClean="0"/>
                        <a:t>50 </a:t>
                      </a:r>
                      <a:r>
                        <a:rPr lang="es-EC" sz="1400" b="1" kern="1200" dirty="0" smtClean="0">
                          <a:effectLst/>
                        </a:rPr>
                        <a:t>µL</a:t>
                      </a:r>
                      <a:endParaRPr lang="es-EC" sz="1400" b="1" dirty="0" smtClean="0"/>
                    </a:p>
                  </a:txBody>
                  <a:tcPr/>
                </a:tc>
              </a:tr>
            </a:tbl>
          </a:graphicData>
        </a:graphic>
      </p:graphicFrame>
      <p:graphicFrame>
        <p:nvGraphicFramePr>
          <p:cNvPr id="29" name="Tabla 28"/>
          <p:cNvGraphicFramePr>
            <a:graphicFrameLocks noGrp="1"/>
          </p:cNvGraphicFramePr>
          <p:nvPr>
            <p:extLst>
              <p:ext uri="{D42A27DB-BD31-4B8C-83A1-F6EECF244321}">
                <p14:modId xmlns:p14="http://schemas.microsoft.com/office/powerpoint/2010/main" val="2953533714"/>
              </p:ext>
            </p:extLst>
          </p:nvPr>
        </p:nvGraphicFramePr>
        <p:xfrm>
          <a:off x="4283967" y="1816616"/>
          <a:ext cx="4464496" cy="3052544"/>
        </p:xfrm>
        <a:graphic>
          <a:graphicData uri="http://schemas.openxmlformats.org/drawingml/2006/table">
            <a:tbl>
              <a:tblPr firstRow="1" bandRow="1">
                <a:tableStyleId>{93296810-A885-4BE3-A3E7-6D5BEEA58F35}</a:tableStyleId>
              </a:tblPr>
              <a:tblGrid>
                <a:gridCol w="1767197"/>
                <a:gridCol w="1209135"/>
                <a:gridCol w="744082"/>
                <a:gridCol w="744082"/>
              </a:tblGrid>
              <a:tr h="504056">
                <a:tc>
                  <a:txBody>
                    <a:bodyPr/>
                    <a:lstStyle/>
                    <a:p>
                      <a:endParaRPr lang="es-EC" sz="1400" dirty="0"/>
                    </a:p>
                  </a:txBody>
                  <a:tcPr/>
                </a:tc>
                <a:tc>
                  <a:txBody>
                    <a:bodyPr/>
                    <a:lstStyle/>
                    <a:p>
                      <a:r>
                        <a:rPr lang="es-EC" sz="1400" dirty="0" smtClean="0"/>
                        <a:t>Temperatura</a:t>
                      </a:r>
                      <a:endParaRPr lang="es-EC" sz="1400" dirty="0"/>
                    </a:p>
                  </a:txBody>
                  <a:tcPr/>
                </a:tc>
                <a:tc>
                  <a:txBody>
                    <a:bodyPr/>
                    <a:lstStyle/>
                    <a:p>
                      <a:r>
                        <a:rPr lang="es-EC" sz="1400" dirty="0" smtClean="0"/>
                        <a:t>Tiempo</a:t>
                      </a:r>
                      <a:endParaRPr lang="es-EC" sz="1400" dirty="0"/>
                    </a:p>
                  </a:txBody>
                  <a:tcPr/>
                </a:tc>
                <a:tc>
                  <a:txBody>
                    <a:bodyPr/>
                    <a:lstStyle/>
                    <a:p>
                      <a:r>
                        <a:rPr lang="es-EC" sz="1400" dirty="0" smtClean="0"/>
                        <a:t>Ciclos</a:t>
                      </a:r>
                      <a:endParaRPr lang="es-EC" sz="1400" dirty="0"/>
                    </a:p>
                  </a:txBody>
                  <a:tcPr/>
                </a:tc>
              </a:tr>
              <a:tr h="504056">
                <a:tc>
                  <a:txBody>
                    <a:bodyPr/>
                    <a:lstStyle/>
                    <a:p>
                      <a:r>
                        <a:rPr lang="es-EC" sz="1400" dirty="0" smtClean="0"/>
                        <a:t>Desnaturalización</a:t>
                      </a:r>
                      <a:r>
                        <a:rPr lang="es-EC" sz="1400" baseline="0" dirty="0" smtClean="0"/>
                        <a:t> inicial</a:t>
                      </a:r>
                      <a:endParaRPr lang="es-EC" sz="1400" dirty="0"/>
                    </a:p>
                  </a:txBody>
                  <a:tcPr/>
                </a:tc>
                <a:tc>
                  <a:txBody>
                    <a:bodyPr/>
                    <a:lstStyle/>
                    <a:p>
                      <a:r>
                        <a:rPr lang="es-EC" sz="1400" dirty="0" smtClean="0"/>
                        <a:t>94</a:t>
                      </a:r>
                      <a:r>
                        <a:rPr lang="es-ES" sz="1400" kern="1200" dirty="0" smtClean="0">
                          <a:effectLst/>
                        </a:rPr>
                        <a:t>°C </a:t>
                      </a:r>
                      <a:endParaRPr lang="es-EC" sz="1400" dirty="0"/>
                    </a:p>
                  </a:txBody>
                  <a:tcPr/>
                </a:tc>
                <a:tc>
                  <a:txBody>
                    <a:bodyPr/>
                    <a:lstStyle/>
                    <a:p>
                      <a:r>
                        <a:rPr lang="es-EC" sz="1400" dirty="0" smtClean="0"/>
                        <a:t>3 min</a:t>
                      </a:r>
                      <a:endParaRPr lang="es-EC" sz="1400" dirty="0"/>
                    </a:p>
                  </a:txBody>
                  <a:tcPr/>
                </a:tc>
                <a:tc rowSpan="2">
                  <a:txBody>
                    <a:bodyPr/>
                    <a:lstStyle/>
                    <a:p>
                      <a:endParaRPr lang="es-EC" sz="1400" dirty="0" smtClean="0"/>
                    </a:p>
                    <a:p>
                      <a:r>
                        <a:rPr lang="es-EC" sz="1400" dirty="0" smtClean="0"/>
                        <a:t>1X</a:t>
                      </a:r>
                      <a:endParaRPr lang="es-EC" sz="1400" dirty="0"/>
                    </a:p>
                  </a:txBody>
                  <a:tcPr/>
                </a:tc>
              </a:tr>
              <a:tr h="504056">
                <a:tc>
                  <a:txBody>
                    <a:bodyPr/>
                    <a:lstStyle/>
                    <a:p>
                      <a:r>
                        <a:rPr lang="es-EC" sz="1400" dirty="0" smtClean="0"/>
                        <a:t>Desnaturalización</a:t>
                      </a:r>
                      <a:r>
                        <a:rPr lang="es-EC" sz="1400" baseline="0" dirty="0" smtClean="0"/>
                        <a:t> </a:t>
                      </a:r>
                      <a:endParaRPr lang="es-EC"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dirty="0" smtClean="0"/>
                        <a:t>94</a:t>
                      </a:r>
                      <a:r>
                        <a:rPr lang="es-ES" sz="1400" kern="1200" dirty="0" smtClean="0">
                          <a:effectLst/>
                        </a:rPr>
                        <a:t>°C </a:t>
                      </a:r>
                      <a:endParaRPr lang="es-EC" sz="1400" dirty="0" smtClean="0"/>
                    </a:p>
                  </a:txBody>
                  <a:tcPr/>
                </a:tc>
                <a:tc>
                  <a:txBody>
                    <a:bodyPr/>
                    <a:lstStyle/>
                    <a:p>
                      <a:r>
                        <a:rPr lang="es-EC" sz="1400" dirty="0" smtClean="0"/>
                        <a:t>1 min</a:t>
                      </a:r>
                      <a:endParaRPr lang="es-EC" sz="1400" dirty="0"/>
                    </a:p>
                  </a:txBody>
                  <a:tcPr/>
                </a:tc>
                <a:tc vMerge="1">
                  <a:txBody>
                    <a:bodyPr/>
                    <a:lstStyle/>
                    <a:p>
                      <a:endParaRPr lang="es-EC" dirty="0"/>
                    </a:p>
                  </a:txBody>
                  <a:tcPr/>
                </a:tc>
              </a:tr>
              <a:tr h="504056">
                <a:tc>
                  <a:txBody>
                    <a:bodyPr/>
                    <a:lstStyle/>
                    <a:p>
                      <a:r>
                        <a:rPr lang="es-EC" sz="1400" dirty="0" smtClean="0"/>
                        <a:t>Hibridación</a:t>
                      </a:r>
                      <a:endParaRPr lang="es-EC"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dirty="0" smtClean="0"/>
                        <a:t>55</a:t>
                      </a:r>
                      <a:r>
                        <a:rPr lang="es-ES" sz="1400" kern="1200" dirty="0" smtClean="0">
                          <a:effectLst/>
                        </a:rPr>
                        <a:t>°C </a:t>
                      </a:r>
                      <a:endParaRPr lang="es-EC" sz="1400" dirty="0" smtClean="0"/>
                    </a:p>
                  </a:txBody>
                  <a:tcPr/>
                </a:tc>
                <a:tc>
                  <a:txBody>
                    <a:bodyPr/>
                    <a:lstStyle/>
                    <a:p>
                      <a:r>
                        <a:rPr lang="es-EC" sz="1400" dirty="0" smtClean="0"/>
                        <a:t>30 s</a:t>
                      </a:r>
                      <a:endParaRPr lang="es-EC" sz="1400" dirty="0"/>
                    </a:p>
                  </a:txBody>
                  <a:tcPr/>
                </a:tc>
                <a:tc>
                  <a:txBody>
                    <a:bodyPr/>
                    <a:lstStyle/>
                    <a:p>
                      <a:r>
                        <a:rPr lang="es-EC" sz="1400" dirty="0" smtClean="0"/>
                        <a:t>30X</a:t>
                      </a:r>
                      <a:endParaRPr lang="es-EC" sz="1400" dirty="0"/>
                    </a:p>
                  </a:txBody>
                  <a:tcPr/>
                </a:tc>
              </a:tr>
              <a:tr h="504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dirty="0" smtClean="0"/>
                        <a:t>Extensión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dirty="0" smtClean="0"/>
                        <a:t>72</a:t>
                      </a:r>
                      <a:r>
                        <a:rPr lang="es-ES" sz="1400" kern="1200" dirty="0" smtClean="0">
                          <a:effectLst/>
                        </a:rPr>
                        <a:t>°C </a:t>
                      </a:r>
                      <a:endParaRPr lang="es-EC" sz="1400" dirty="0" smtClean="0"/>
                    </a:p>
                  </a:txBody>
                  <a:tcPr/>
                </a:tc>
                <a:tc>
                  <a:txBody>
                    <a:bodyPr/>
                    <a:lstStyle/>
                    <a:p>
                      <a:r>
                        <a:rPr lang="es-EC" sz="1400" dirty="0" smtClean="0"/>
                        <a:t>2 min</a:t>
                      </a:r>
                      <a:endParaRPr lang="es-EC" sz="1400" dirty="0"/>
                    </a:p>
                  </a:txBody>
                  <a:tcPr/>
                </a:tc>
                <a:tc rowSpan="2">
                  <a:txBody>
                    <a:bodyPr/>
                    <a:lstStyle/>
                    <a:p>
                      <a:endParaRPr lang="es-EC" sz="1400" dirty="0" smtClean="0"/>
                    </a:p>
                    <a:p>
                      <a:r>
                        <a:rPr lang="es-EC" sz="1400" dirty="0" smtClean="0"/>
                        <a:t>1X</a:t>
                      </a:r>
                      <a:endParaRPr lang="es-EC" sz="1400" dirty="0"/>
                    </a:p>
                  </a:txBody>
                  <a:tcPr/>
                </a:tc>
              </a:tr>
              <a:tr h="504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dirty="0" smtClean="0"/>
                        <a:t>Extensión</a:t>
                      </a:r>
                    </a:p>
                    <a:p>
                      <a:r>
                        <a:rPr lang="es-EC" sz="1400" dirty="0" smtClean="0"/>
                        <a:t>final</a:t>
                      </a:r>
                      <a:endParaRPr lang="es-EC"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dirty="0" smtClean="0"/>
                        <a:t>72</a:t>
                      </a:r>
                      <a:r>
                        <a:rPr lang="es-ES" sz="1400" kern="1200" dirty="0" smtClean="0">
                          <a:effectLst/>
                        </a:rPr>
                        <a:t>°C </a:t>
                      </a:r>
                      <a:endParaRPr lang="es-EC" sz="1400" dirty="0" smtClean="0"/>
                    </a:p>
                  </a:txBody>
                  <a:tcPr/>
                </a:tc>
                <a:tc>
                  <a:txBody>
                    <a:bodyPr/>
                    <a:lstStyle/>
                    <a:p>
                      <a:r>
                        <a:rPr lang="es-EC" sz="1400" dirty="0" smtClean="0"/>
                        <a:t>7 min</a:t>
                      </a:r>
                      <a:endParaRPr lang="es-EC" sz="1400" dirty="0"/>
                    </a:p>
                  </a:txBody>
                  <a:tcPr/>
                </a:tc>
                <a:tc vMerge="1">
                  <a:txBody>
                    <a:bodyPr/>
                    <a:lstStyle/>
                    <a:p>
                      <a:endParaRPr lang="es-EC" dirty="0"/>
                    </a:p>
                  </a:txBody>
                  <a:tcPr/>
                </a:tc>
              </a:tr>
            </a:tbl>
          </a:graphicData>
        </a:graphic>
      </p:graphicFrame>
      <p:graphicFrame>
        <p:nvGraphicFramePr>
          <p:cNvPr id="30" name="Tabla 29"/>
          <p:cNvGraphicFramePr>
            <a:graphicFrameLocks noGrp="1"/>
          </p:cNvGraphicFramePr>
          <p:nvPr>
            <p:extLst>
              <p:ext uri="{D42A27DB-BD31-4B8C-83A1-F6EECF244321}">
                <p14:modId xmlns:p14="http://schemas.microsoft.com/office/powerpoint/2010/main" val="3900740109"/>
              </p:ext>
            </p:extLst>
          </p:nvPr>
        </p:nvGraphicFramePr>
        <p:xfrm>
          <a:off x="641197" y="1666972"/>
          <a:ext cx="3101594" cy="3548532"/>
        </p:xfrm>
        <a:graphic>
          <a:graphicData uri="http://schemas.openxmlformats.org/drawingml/2006/table">
            <a:tbl>
              <a:tblPr firstRow="1" bandRow="1">
                <a:tableStyleId>{7DF18680-E054-41AD-8BC1-D1AEF772440D}</a:tableStyleId>
              </a:tblPr>
              <a:tblGrid>
                <a:gridCol w="1805450"/>
                <a:gridCol w="1296144"/>
              </a:tblGrid>
              <a:tr h="277437">
                <a:tc>
                  <a:txBody>
                    <a:bodyPr/>
                    <a:lstStyle/>
                    <a:p>
                      <a:r>
                        <a:rPr lang="es-EC" sz="1400" dirty="0" smtClean="0"/>
                        <a:t>Componentes</a:t>
                      </a:r>
                      <a:endParaRPr lang="es-EC" sz="1400" dirty="0"/>
                    </a:p>
                  </a:txBody>
                  <a:tcPr/>
                </a:tc>
                <a:tc>
                  <a:txBody>
                    <a:bodyPr/>
                    <a:lstStyle/>
                    <a:p>
                      <a:r>
                        <a:rPr lang="es-EC" sz="1400" dirty="0" smtClean="0"/>
                        <a:t>Volumen 1X</a:t>
                      </a:r>
                      <a:endParaRPr lang="es-EC" sz="1400" dirty="0"/>
                    </a:p>
                  </a:txBody>
                  <a:tcPr/>
                </a:tc>
              </a:tr>
              <a:tr h="471644">
                <a:tc>
                  <a:txBody>
                    <a:bodyPr/>
                    <a:lstStyle/>
                    <a:p>
                      <a:r>
                        <a:rPr lang="es-EC" sz="1400" dirty="0" smtClean="0"/>
                        <a:t>Primer TW81 (0,2</a:t>
                      </a:r>
                      <a:r>
                        <a:rPr lang="es-EC" sz="1400" baseline="0" dirty="0" smtClean="0"/>
                        <a:t> </a:t>
                      </a:r>
                      <a:r>
                        <a:rPr lang="es-EC" sz="1400" kern="1200" dirty="0" smtClean="0">
                          <a:effectLst/>
                        </a:rPr>
                        <a:t>µM)</a:t>
                      </a:r>
                      <a:endParaRPr lang="es-EC" sz="1400" dirty="0"/>
                    </a:p>
                  </a:txBody>
                  <a:tcPr/>
                </a:tc>
                <a:tc>
                  <a:txBody>
                    <a:bodyPr/>
                    <a:lstStyle/>
                    <a:p>
                      <a:r>
                        <a:rPr lang="es-EC" sz="1400" dirty="0" smtClean="0"/>
                        <a:t>2 </a:t>
                      </a:r>
                      <a:r>
                        <a:rPr lang="es-EC" sz="1400" kern="1200" dirty="0" smtClean="0">
                          <a:effectLst/>
                        </a:rPr>
                        <a:t>µL</a:t>
                      </a:r>
                      <a:endParaRPr lang="es-EC" sz="1400" dirty="0"/>
                    </a:p>
                  </a:txBody>
                  <a:tcPr/>
                </a:tc>
              </a:tr>
              <a:tr h="4716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dirty="0" smtClean="0"/>
                        <a:t>Primer AB28 (0,2</a:t>
                      </a:r>
                      <a:r>
                        <a:rPr lang="es-EC" sz="1400" baseline="0" dirty="0" smtClean="0"/>
                        <a:t> </a:t>
                      </a:r>
                      <a:r>
                        <a:rPr lang="es-EC" sz="1400" kern="1200" dirty="0" smtClean="0">
                          <a:effectLst/>
                        </a:rPr>
                        <a:t>µM)</a:t>
                      </a:r>
                      <a:endParaRPr lang="es-EC" sz="1400" dirty="0" smtClean="0"/>
                    </a:p>
                  </a:txBody>
                  <a:tcPr/>
                </a:tc>
                <a:tc>
                  <a:txBody>
                    <a:bodyPr/>
                    <a:lstStyle/>
                    <a:p>
                      <a:r>
                        <a:rPr lang="es-EC" sz="1400" dirty="0" smtClean="0"/>
                        <a:t>2 </a:t>
                      </a:r>
                      <a:r>
                        <a:rPr lang="es-EC" sz="1400" kern="1200" dirty="0" smtClean="0">
                          <a:effectLst/>
                        </a:rPr>
                        <a:t>µL</a:t>
                      </a:r>
                      <a:endParaRPr lang="es-EC" sz="1400" dirty="0"/>
                    </a:p>
                  </a:txBody>
                  <a:tcPr/>
                </a:tc>
              </a:tr>
              <a:tr h="2774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kern="1200" dirty="0" smtClean="0"/>
                        <a:t>MgCl2 (4 </a:t>
                      </a:r>
                      <a:r>
                        <a:rPr lang="es-EC" sz="1400" kern="1200" dirty="0" err="1" smtClean="0"/>
                        <a:t>mM</a:t>
                      </a:r>
                      <a:r>
                        <a:rPr lang="es-EC" sz="1400" kern="1200" dirty="0" smtClean="0"/>
                        <a:t>)</a:t>
                      </a:r>
                      <a:endParaRPr lang="es-EC" sz="1400" i="0" kern="1200" dirty="0">
                        <a:solidFill>
                          <a:schemeClr val="dk1"/>
                        </a:solidFill>
                        <a:latin typeface="+mn-lt"/>
                        <a:ea typeface="+mn-ea"/>
                        <a:cs typeface="+mn-cs"/>
                      </a:endParaRPr>
                    </a:p>
                  </a:txBody>
                  <a:tcPr/>
                </a:tc>
                <a:tc>
                  <a:txBody>
                    <a:bodyPr/>
                    <a:lstStyle/>
                    <a:p>
                      <a:r>
                        <a:rPr lang="es-EC" sz="1400" dirty="0" smtClean="0"/>
                        <a:t>8 </a:t>
                      </a:r>
                      <a:r>
                        <a:rPr lang="es-EC" sz="1400" kern="1200" dirty="0" smtClean="0">
                          <a:effectLst/>
                        </a:rPr>
                        <a:t>µL</a:t>
                      </a:r>
                      <a:endParaRPr lang="es-EC" sz="1400" dirty="0"/>
                    </a:p>
                  </a:txBody>
                  <a:tcPr/>
                </a:tc>
              </a:tr>
              <a:tr h="2774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kern="1200" dirty="0" err="1" smtClean="0"/>
                        <a:t>dNTPs</a:t>
                      </a:r>
                      <a:r>
                        <a:rPr lang="es-EC" sz="1400" kern="1200" dirty="0" smtClean="0"/>
                        <a:t> (0,2 </a:t>
                      </a:r>
                      <a:r>
                        <a:rPr lang="es-EC" sz="1400" kern="1200" dirty="0" err="1" smtClean="0"/>
                        <a:t>mM</a:t>
                      </a:r>
                      <a:r>
                        <a:rPr lang="es-EC" sz="1400" kern="1200" dirty="0" smtClean="0"/>
                        <a:t>)</a:t>
                      </a:r>
                      <a:endParaRPr lang="es-EC" sz="1400" i="0" kern="1200" dirty="0">
                        <a:solidFill>
                          <a:schemeClr val="dk1"/>
                        </a:solidFill>
                        <a:latin typeface="+mn-lt"/>
                        <a:ea typeface="+mn-ea"/>
                        <a:cs typeface="+mn-cs"/>
                      </a:endParaRPr>
                    </a:p>
                  </a:txBody>
                  <a:tcPr/>
                </a:tc>
                <a:tc>
                  <a:txBody>
                    <a:bodyPr/>
                    <a:lstStyle/>
                    <a:p>
                      <a:r>
                        <a:rPr lang="es-EC" sz="1400" dirty="0" smtClean="0"/>
                        <a:t>4</a:t>
                      </a:r>
                      <a:r>
                        <a:rPr lang="es-EC" sz="1400" kern="1200" dirty="0" smtClean="0">
                          <a:effectLst/>
                        </a:rPr>
                        <a:t>µL</a:t>
                      </a:r>
                      <a:endParaRPr lang="es-EC" sz="1400" dirty="0"/>
                    </a:p>
                  </a:txBody>
                  <a:tcPr/>
                </a:tc>
              </a:tr>
              <a:tr h="2774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kern="1200" dirty="0" smtClean="0"/>
                        <a:t>Buffer 10X</a:t>
                      </a:r>
                      <a:endParaRPr lang="es-EC" sz="1400" i="0" kern="1200" dirty="0">
                        <a:solidFill>
                          <a:schemeClr val="dk1"/>
                        </a:solidFill>
                        <a:latin typeface="+mn-lt"/>
                        <a:ea typeface="+mn-ea"/>
                        <a:cs typeface="+mn-cs"/>
                      </a:endParaRPr>
                    </a:p>
                  </a:txBody>
                  <a:tcPr/>
                </a:tc>
                <a:tc>
                  <a:txBody>
                    <a:bodyPr/>
                    <a:lstStyle/>
                    <a:p>
                      <a:r>
                        <a:rPr lang="es-EC" sz="1400" dirty="0" smtClean="0"/>
                        <a:t>10 </a:t>
                      </a:r>
                      <a:r>
                        <a:rPr lang="es-EC" sz="1400" kern="1200" dirty="0" smtClean="0">
                          <a:effectLst/>
                        </a:rPr>
                        <a:t>µL</a:t>
                      </a:r>
                      <a:endParaRPr lang="es-EC" sz="1400" dirty="0"/>
                    </a:p>
                  </a:txBody>
                  <a:tcPr/>
                </a:tc>
              </a:tr>
              <a:tr h="4716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kern="1200" dirty="0" err="1" smtClean="0"/>
                        <a:t>Taq</a:t>
                      </a:r>
                      <a:r>
                        <a:rPr lang="es-EC" sz="1400" kern="1200" dirty="0" smtClean="0"/>
                        <a:t> polimerasa (5U)</a:t>
                      </a:r>
                      <a:endParaRPr lang="es-EC" sz="1400" i="0" kern="1200" dirty="0">
                        <a:solidFill>
                          <a:schemeClr val="dk1"/>
                        </a:solidFill>
                        <a:latin typeface="+mn-lt"/>
                        <a:ea typeface="+mn-ea"/>
                        <a:cs typeface="+mn-cs"/>
                      </a:endParaRPr>
                    </a:p>
                  </a:txBody>
                  <a:tcPr/>
                </a:tc>
                <a:tc>
                  <a:txBody>
                    <a:bodyPr/>
                    <a:lstStyle/>
                    <a:p>
                      <a:r>
                        <a:rPr lang="es-EC" sz="1400" baseline="0" dirty="0" smtClean="0"/>
                        <a:t>1 </a:t>
                      </a:r>
                      <a:r>
                        <a:rPr lang="es-EC" sz="1400" kern="1200" dirty="0" smtClean="0">
                          <a:effectLst/>
                        </a:rPr>
                        <a:t>µL</a:t>
                      </a:r>
                      <a:endParaRPr lang="es-EC" sz="1400" dirty="0"/>
                    </a:p>
                  </a:txBody>
                  <a:tcPr/>
                </a:tc>
              </a:tr>
              <a:tr h="277437">
                <a:tc>
                  <a:txBody>
                    <a:bodyPr/>
                    <a:lstStyle/>
                    <a:p>
                      <a:r>
                        <a:rPr lang="es-EC" sz="1400" dirty="0" smtClean="0"/>
                        <a:t>ADN</a:t>
                      </a:r>
                      <a:endParaRPr lang="es-EC"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dirty="0" smtClean="0"/>
                        <a:t>2 </a:t>
                      </a:r>
                      <a:r>
                        <a:rPr lang="es-EC" sz="1400" kern="1200" dirty="0" smtClean="0">
                          <a:effectLst/>
                        </a:rPr>
                        <a:t>µL</a:t>
                      </a:r>
                      <a:endParaRPr lang="es-EC" sz="1400" dirty="0" smtClean="0"/>
                    </a:p>
                  </a:txBody>
                  <a:tcPr/>
                </a:tc>
              </a:tr>
              <a:tr h="277437">
                <a:tc>
                  <a:txBody>
                    <a:bodyPr/>
                    <a:lstStyle/>
                    <a:p>
                      <a:pPr marL="0" algn="l" defTabSz="914400" rtl="0" eaLnBrk="1" latinLnBrk="0" hangingPunct="1"/>
                      <a:r>
                        <a:rPr lang="es-EC" sz="1400" kern="1200" dirty="0" smtClean="0"/>
                        <a:t>H2O</a:t>
                      </a:r>
                      <a:endParaRPr lang="es-EC" sz="14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dirty="0" smtClean="0"/>
                        <a:t>71 </a:t>
                      </a:r>
                      <a:r>
                        <a:rPr lang="es-EC" sz="1400" kern="1200" dirty="0" smtClean="0">
                          <a:effectLst/>
                        </a:rPr>
                        <a:t>µL</a:t>
                      </a:r>
                      <a:endParaRPr lang="es-EC" sz="1400" dirty="0" smtClean="0"/>
                    </a:p>
                  </a:txBody>
                  <a:tcPr/>
                </a:tc>
              </a:tr>
              <a:tr h="277437">
                <a:tc>
                  <a:txBody>
                    <a:bodyPr/>
                    <a:lstStyle/>
                    <a:p>
                      <a:r>
                        <a:rPr lang="es-EC" sz="1400" b="1" dirty="0" smtClean="0"/>
                        <a:t>Total</a:t>
                      </a:r>
                      <a:endParaRPr lang="es-EC"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b="1" dirty="0" smtClean="0"/>
                        <a:t>100 </a:t>
                      </a:r>
                      <a:r>
                        <a:rPr lang="es-EC" sz="1400" b="1" kern="1200" dirty="0" smtClean="0">
                          <a:effectLst/>
                        </a:rPr>
                        <a:t>µL</a:t>
                      </a:r>
                      <a:endParaRPr lang="es-EC" sz="1400" b="1" dirty="0" smtClean="0"/>
                    </a:p>
                  </a:txBody>
                  <a:tcPr/>
                </a:tc>
              </a:tr>
            </a:tbl>
          </a:graphicData>
        </a:graphic>
      </p:graphicFrame>
      <p:graphicFrame>
        <p:nvGraphicFramePr>
          <p:cNvPr id="31" name="Tabla 30"/>
          <p:cNvGraphicFramePr>
            <a:graphicFrameLocks noGrp="1"/>
          </p:cNvGraphicFramePr>
          <p:nvPr>
            <p:extLst>
              <p:ext uri="{D42A27DB-BD31-4B8C-83A1-F6EECF244321}">
                <p14:modId xmlns:p14="http://schemas.microsoft.com/office/powerpoint/2010/main" val="3928772878"/>
              </p:ext>
            </p:extLst>
          </p:nvPr>
        </p:nvGraphicFramePr>
        <p:xfrm>
          <a:off x="4272904" y="1820331"/>
          <a:ext cx="4464497" cy="3035370"/>
        </p:xfrm>
        <a:graphic>
          <a:graphicData uri="http://schemas.openxmlformats.org/drawingml/2006/table">
            <a:tbl>
              <a:tblPr firstRow="1" bandRow="1">
                <a:tableStyleId>{93296810-A885-4BE3-A3E7-6D5BEEA58F35}</a:tableStyleId>
              </a:tblPr>
              <a:tblGrid>
                <a:gridCol w="1728194"/>
                <a:gridCol w="1183434"/>
                <a:gridCol w="873489"/>
                <a:gridCol w="679380"/>
              </a:tblGrid>
              <a:tr h="637053">
                <a:tc>
                  <a:txBody>
                    <a:bodyPr/>
                    <a:lstStyle/>
                    <a:p>
                      <a:endParaRPr lang="es-EC" sz="1400" dirty="0"/>
                    </a:p>
                  </a:txBody>
                  <a:tcPr/>
                </a:tc>
                <a:tc>
                  <a:txBody>
                    <a:bodyPr/>
                    <a:lstStyle/>
                    <a:p>
                      <a:r>
                        <a:rPr lang="es-EC" sz="1400" dirty="0" smtClean="0"/>
                        <a:t>Temperatura</a:t>
                      </a:r>
                      <a:endParaRPr lang="es-EC" sz="1400" dirty="0"/>
                    </a:p>
                  </a:txBody>
                  <a:tcPr/>
                </a:tc>
                <a:tc>
                  <a:txBody>
                    <a:bodyPr/>
                    <a:lstStyle/>
                    <a:p>
                      <a:r>
                        <a:rPr lang="es-EC" sz="1400" dirty="0" smtClean="0"/>
                        <a:t>Tiempo</a:t>
                      </a:r>
                      <a:endParaRPr lang="es-EC" sz="1400" dirty="0"/>
                    </a:p>
                  </a:txBody>
                  <a:tcPr/>
                </a:tc>
                <a:tc>
                  <a:txBody>
                    <a:bodyPr/>
                    <a:lstStyle/>
                    <a:p>
                      <a:r>
                        <a:rPr lang="es-EC" sz="1400" dirty="0" smtClean="0"/>
                        <a:t>Ciclos</a:t>
                      </a:r>
                      <a:endParaRPr lang="es-EC" sz="1400" dirty="0"/>
                    </a:p>
                  </a:txBody>
                  <a:tcPr/>
                </a:tc>
              </a:tr>
              <a:tr h="637053">
                <a:tc>
                  <a:txBody>
                    <a:bodyPr/>
                    <a:lstStyle/>
                    <a:p>
                      <a:r>
                        <a:rPr lang="es-EC" sz="1400" dirty="0" smtClean="0"/>
                        <a:t>Desnaturalización</a:t>
                      </a:r>
                      <a:r>
                        <a:rPr lang="es-EC" sz="1400" baseline="0" dirty="0" smtClean="0"/>
                        <a:t> inicial</a:t>
                      </a:r>
                      <a:endParaRPr lang="es-EC" sz="1400" dirty="0"/>
                    </a:p>
                  </a:txBody>
                  <a:tcPr/>
                </a:tc>
                <a:tc>
                  <a:txBody>
                    <a:bodyPr/>
                    <a:lstStyle/>
                    <a:p>
                      <a:r>
                        <a:rPr lang="es-EC" sz="1400" dirty="0" smtClean="0"/>
                        <a:t>94</a:t>
                      </a:r>
                      <a:r>
                        <a:rPr lang="es-ES" sz="1400" kern="1200" dirty="0" smtClean="0">
                          <a:effectLst/>
                        </a:rPr>
                        <a:t>°C </a:t>
                      </a:r>
                      <a:endParaRPr lang="es-EC" sz="1400" dirty="0"/>
                    </a:p>
                  </a:txBody>
                  <a:tcPr/>
                </a:tc>
                <a:tc>
                  <a:txBody>
                    <a:bodyPr/>
                    <a:lstStyle/>
                    <a:p>
                      <a:r>
                        <a:rPr lang="es-EC" sz="1400" dirty="0" smtClean="0"/>
                        <a:t>4 min</a:t>
                      </a:r>
                      <a:endParaRPr lang="es-EC" sz="1400" dirty="0"/>
                    </a:p>
                  </a:txBody>
                  <a:tcPr/>
                </a:tc>
                <a:tc rowSpan="2">
                  <a:txBody>
                    <a:bodyPr/>
                    <a:lstStyle/>
                    <a:p>
                      <a:endParaRPr lang="es-EC" sz="1400" dirty="0" smtClean="0"/>
                    </a:p>
                    <a:p>
                      <a:r>
                        <a:rPr lang="es-EC" sz="1400" dirty="0" smtClean="0"/>
                        <a:t>1X</a:t>
                      </a:r>
                      <a:endParaRPr lang="es-EC" sz="1400" dirty="0"/>
                    </a:p>
                  </a:txBody>
                  <a:tcPr/>
                </a:tc>
              </a:tr>
              <a:tr h="374737">
                <a:tc>
                  <a:txBody>
                    <a:bodyPr/>
                    <a:lstStyle/>
                    <a:p>
                      <a:r>
                        <a:rPr lang="es-EC" sz="1400" dirty="0" smtClean="0"/>
                        <a:t>Desnaturalización</a:t>
                      </a:r>
                      <a:r>
                        <a:rPr lang="es-EC" sz="1400" baseline="0" dirty="0" smtClean="0"/>
                        <a:t> </a:t>
                      </a:r>
                      <a:endParaRPr lang="es-EC"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dirty="0" smtClean="0"/>
                        <a:t>94</a:t>
                      </a:r>
                      <a:r>
                        <a:rPr lang="es-ES" sz="1400" kern="1200" dirty="0" smtClean="0">
                          <a:effectLst/>
                        </a:rPr>
                        <a:t>°C </a:t>
                      </a:r>
                      <a:endParaRPr lang="es-EC" sz="1400" dirty="0" smtClean="0"/>
                    </a:p>
                  </a:txBody>
                  <a:tcPr/>
                </a:tc>
                <a:tc>
                  <a:txBody>
                    <a:bodyPr/>
                    <a:lstStyle/>
                    <a:p>
                      <a:r>
                        <a:rPr lang="es-EC" sz="1400" dirty="0" smtClean="0"/>
                        <a:t>1 min</a:t>
                      </a:r>
                      <a:endParaRPr lang="es-EC" sz="1400" dirty="0"/>
                    </a:p>
                  </a:txBody>
                  <a:tcPr/>
                </a:tc>
                <a:tc vMerge="1">
                  <a:txBody>
                    <a:bodyPr/>
                    <a:lstStyle/>
                    <a:p>
                      <a:endParaRPr lang="es-EC" dirty="0"/>
                    </a:p>
                  </a:txBody>
                  <a:tcPr/>
                </a:tc>
              </a:tr>
              <a:tr h="374737">
                <a:tc>
                  <a:txBody>
                    <a:bodyPr/>
                    <a:lstStyle/>
                    <a:p>
                      <a:r>
                        <a:rPr lang="es-EC" sz="1400" dirty="0" smtClean="0"/>
                        <a:t>Hibridación</a:t>
                      </a:r>
                      <a:endParaRPr lang="es-EC"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dirty="0" smtClean="0"/>
                        <a:t>55</a:t>
                      </a:r>
                      <a:r>
                        <a:rPr lang="es-ES" sz="1400" kern="1200" dirty="0" smtClean="0">
                          <a:effectLst/>
                        </a:rPr>
                        <a:t>°C </a:t>
                      </a:r>
                      <a:endParaRPr lang="es-EC" sz="1400" dirty="0" smtClean="0"/>
                    </a:p>
                  </a:txBody>
                  <a:tcPr/>
                </a:tc>
                <a:tc>
                  <a:txBody>
                    <a:bodyPr/>
                    <a:lstStyle/>
                    <a:p>
                      <a:r>
                        <a:rPr lang="es-EC" sz="1400" dirty="0" smtClean="0"/>
                        <a:t>1,5</a:t>
                      </a:r>
                      <a:r>
                        <a:rPr lang="es-EC" sz="1400" baseline="0" dirty="0" smtClean="0"/>
                        <a:t> min</a:t>
                      </a:r>
                      <a:r>
                        <a:rPr lang="es-EC" sz="1400" dirty="0" smtClean="0"/>
                        <a:t> </a:t>
                      </a:r>
                      <a:endParaRPr lang="es-EC" sz="1400" dirty="0"/>
                    </a:p>
                  </a:txBody>
                  <a:tcPr/>
                </a:tc>
                <a:tc>
                  <a:txBody>
                    <a:bodyPr/>
                    <a:lstStyle/>
                    <a:p>
                      <a:r>
                        <a:rPr lang="es-EC" sz="1400" dirty="0" smtClean="0"/>
                        <a:t>35X</a:t>
                      </a:r>
                      <a:endParaRPr lang="es-EC" sz="1400" dirty="0"/>
                    </a:p>
                  </a:txBody>
                  <a:tcPr/>
                </a:tc>
              </a:tr>
              <a:tr h="3747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dirty="0" smtClean="0"/>
                        <a:t>Elongación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dirty="0" smtClean="0"/>
                        <a:t>72</a:t>
                      </a:r>
                      <a:r>
                        <a:rPr lang="es-ES" sz="1400" kern="1200" dirty="0" smtClean="0">
                          <a:effectLst/>
                        </a:rPr>
                        <a:t>°C </a:t>
                      </a:r>
                      <a:endParaRPr lang="es-EC" sz="1400" dirty="0" smtClean="0"/>
                    </a:p>
                  </a:txBody>
                  <a:tcPr/>
                </a:tc>
                <a:tc>
                  <a:txBody>
                    <a:bodyPr/>
                    <a:lstStyle/>
                    <a:p>
                      <a:r>
                        <a:rPr lang="es-EC" sz="1400" dirty="0" smtClean="0"/>
                        <a:t>2 min</a:t>
                      </a:r>
                      <a:endParaRPr lang="es-EC" sz="1400" dirty="0"/>
                    </a:p>
                  </a:txBody>
                  <a:tcPr/>
                </a:tc>
                <a:tc rowSpan="2">
                  <a:txBody>
                    <a:bodyPr/>
                    <a:lstStyle/>
                    <a:p>
                      <a:endParaRPr lang="es-EC" sz="1400" dirty="0" smtClean="0"/>
                    </a:p>
                    <a:p>
                      <a:r>
                        <a:rPr lang="es-EC" sz="1400" dirty="0" smtClean="0"/>
                        <a:t>1X</a:t>
                      </a:r>
                      <a:endParaRPr lang="es-EC" sz="1400" dirty="0"/>
                    </a:p>
                  </a:txBody>
                  <a:tcPr/>
                </a:tc>
              </a:tr>
              <a:tr h="6370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dirty="0" smtClean="0"/>
                        <a:t>Elongación</a:t>
                      </a:r>
                    </a:p>
                    <a:p>
                      <a:r>
                        <a:rPr lang="es-EC" sz="1400" dirty="0" smtClean="0"/>
                        <a:t>final</a:t>
                      </a:r>
                      <a:endParaRPr lang="es-EC"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dirty="0" smtClean="0"/>
                        <a:t>72</a:t>
                      </a:r>
                      <a:r>
                        <a:rPr lang="es-ES" sz="1400" kern="1200" dirty="0" smtClean="0">
                          <a:effectLst/>
                        </a:rPr>
                        <a:t>°C </a:t>
                      </a:r>
                      <a:endParaRPr lang="es-EC" sz="1400" dirty="0" smtClean="0"/>
                    </a:p>
                  </a:txBody>
                  <a:tcPr/>
                </a:tc>
                <a:tc>
                  <a:txBody>
                    <a:bodyPr/>
                    <a:lstStyle/>
                    <a:p>
                      <a:r>
                        <a:rPr lang="es-EC" sz="1400" baseline="0" dirty="0" smtClean="0"/>
                        <a:t>10 </a:t>
                      </a:r>
                      <a:r>
                        <a:rPr lang="es-EC" sz="1400" dirty="0" smtClean="0"/>
                        <a:t>min</a:t>
                      </a:r>
                      <a:endParaRPr lang="es-EC" sz="1400" dirty="0"/>
                    </a:p>
                  </a:txBody>
                  <a:tcPr/>
                </a:tc>
                <a:tc vMerge="1">
                  <a:txBody>
                    <a:bodyPr/>
                    <a:lstStyle/>
                    <a:p>
                      <a:endParaRPr lang="es-EC" dirty="0"/>
                    </a:p>
                  </a:txBody>
                  <a:tcPr/>
                </a:tc>
              </a:tr>
            </a:tbl>
          </a:graphicData>
        </a:graphic>
      </p:graphicFrame>
      <p:sp>
        <p:nvSpPr>
          <p:cNvPr id="18" name="CuadroTexto 17"/>
          <p:cNvSpPr txBox="1"/>
          <p:nvPr/>
        </p:nvSpPr>
        <p:spPr>
          <a:xfrm>
            <a:off x="611560" y="1033572"/>
            <a:ext cx="3328114" cy="523220"/>
          </a:xfrm>
          <a:prstGeom prst="rect">
            <a:avLst/>
          </a:prstGeom>
          <a:noFill/>
        </p:spPr>
        <p:txBody>
          <a:bodyPr wrap="square" rtlCol="0">
            <a:spAutoFit/>
          </a:bodyPr>
          <a:lstStyle/>
          <a:p>
            <a:r>
              <a:rPr lang="es-EC" sz="1400" b="1" i="1" dirty="0"/>
              <a:t>Concentraciones y volúmenes </a:t>
            </a:r>
            <a:r>
              <a:rPr lang="es-EC" sz="1400" b="1" i="1" dirty="0" smtClean="0"/>
              <a:t>para PCR </a:t>
            </a:r>
            <a:r>
              <a:rPr lang="es-EC" sz="1400" b="1" i="1" dirty="0"/>
              <a:t>para amplificación de la región D2D3</a:t>
            </a:r>
            <a:endParaRPr lang="es-EC" sz="1400" b="1" dirty="0"/>
          </a:p>
        </p:txBody>
      </p:sp>
      <p:sp>
        <p:nvSpPr>
          <p:cNvPr id="20" name="CuadroTexto 19"/>
          <p:cNvSpPr txBox="1"/>
          <p:nvPr/>
        </p:nvSpPr>
        <p:spPr>
          <a:xfrm>
            <a:off x="578257" y="1020112"/>
            <a:ext cx="3394720" cy="800219"/>
          </a:xfrm>
          <a:prstGeom prst="rect">
            <a:avLst/>
          </a:prstGeom>
          <a:noFill/>
        </p:spPr>
        <p:txBody>
          <a:bodyPr wrap="square" rtlCol="0">
            <a:spAutoFit/>
          </a:bodyPr>
          <a:lstStyle/>
          <a:p>
            <a:r>
              <a:rPr lang="es-EC" sz="1400" b="1" i="1" dirty="0"/>
              <a:t>Concentraciones y volúmenes para PCR para amplificación de la región </a:t>
            </a:r>
            <a:r>
              <a:rPr lang="es-EC" sz="1400" b="1" i="1" dirty="0" smtClean="0"/>
              <a:t>ITS</a:t>
            </a:r>
            <a:endParaRPr lang="es-EC" sz="1400" b="1" dirty="0"/>
          </a:p>
          <a:p>
            <a:endParaRPr lang="es-EC" dirty="0"/>
          </a:p>
        </p:txBody>
      </p:sp>
      <p:sp>
        <p:nvSpPr>
          <p:cNvPr id="21" name="Abrir llave 20"/>
          <p:cNvSpPr/>
          <p:nvPr/>
        </p:nvSpPr>
        <p:spPr>
          <a:xfrm>
            <a:off x="3995936" y="1656184"/>
            <a:ext cx="144016" cy="3356992"/>
          </a:xfrm>
          <a:prstGeom prst="lef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s-EC"/>
          </a:p>
        </p:txBody>
      </p:sp>
      <p:sp>
        <p:nvSpPr>
          <p:cNvPr id="23" name="Abrir llave 22"/>
          <p:cNvSpPr/>
          <p:nvPr/>
        </p:nvSpPr>
        <p:spPr>
          <a:xfrm>
            <a:off x="3868506" y="1659398"/>
            <a:ext cx="398875" cy="3353778"/>
          </a:xfrm>
          <a:prstGeom prst="lef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s-EC"/>
          </a:p>
        </p:txBody>
      </p:sp>
      <p:sp>
        <p:nvSpPr>
          <p:cNvPr id="25" name="CuadroTexto 24"/>
          <p:cNvSpPr txBox="1"/>
          <p:nvPr/>
        </p:nvSpPr>
        <p:spPr>
          <a:xfrm>
            <a:off x="60586" y="6381328"/>
            <a:ext cx="872675" cy="276999"/>
          </a:xfrm>
          <a:prstGeom prst="rect">
            <a:avLst/>
          </a:prstGeom>
          <a:noFill/>
        </p:spPr>
        <p:txBody>
          <a:bodyPr wrap="none" rtlCol="0">
            <a:spAutoFit/>
          </a:bodyPr>
          <a:lstStyle/>
          <a:p>
            <a:r>
              <a:rPr lang="es-EC" sz="1200" dirty="0" smtClean="0"/>
              <a:t>Pallo, 2017</a:t>
            </a:r>
            <a:endParaRPr lang="es-EC" sz="1200" dirty="0"/>
          </a:p>
        </p:txBody>
      </p:sp>
    </p:spTree>
    <p:extLst>
      <p:ext uri="{BB962C8B-B14F-4D97-AF65-F5344CB8AC3E}">
        <p14:creationId xmlns:p14="http://schemas.microsoft.com/office/powerpoint/2010/main" val="96871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9"/>
                                          </p:stCondLst>
                                        </p:cTn>
                                        <p:tgtEl>
                                          <p:spTgt spid="1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9"/>
                                          </p:stCondLst>
                                        </p:cTn>
                                        <p:tgtEl>
                                          <p:spTgt spid="2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9"/>
                                          </p:stCondLst>
                                        </p:cTn>
                                        <p:tgtEl>
                                          <p:spTgt spid="2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9"/>
                                          </p:stCondLst>
                                        </p:cTn>
                                        <p:tgtEl>
                                          <p:spTgt spid="2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3 Grupo"/>
          <p:cNvGrpSpPr/>
          <p:nvPr/>
        </p:nvGrpSpPr>
        <p:grpSpPr>
          <a:xfrm>
            <a:off x="-4949" y="-3175"/>
            <a:ext cx="9148233" cy="6861175"/>
            <a:chOff x="-4233" y="0"/>
            <a:chExt cx="9148233" cy="6861175"/>
          </a:xfrm>
        </p:grpSpPr>
        <p:pic>
          <p:nvPicPr>
            <p:cNvPr id="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3" y="0"/>
              <a:ext cx="9148233" cy="686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5797" y="5844137"/>
              <a:ext cx="2314688"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5" name="7 Rectángulo"/>
          <p:cNvSpPr/>
          <p:nvPr/>
        </p:nvSpPr>
        <p:spPr>
          <a:xfrm>
            <a:off x="6180864" y="120635"/>
            <a:ext cx="2829621" cy="584775"/>
          </a:xfrm>
          <a:prstGeom prst="rect">
            <a:avLst/>
          </a:prstGeom>
          <a:noFill/>
        </p:spPr>
        <p:txBody>
          <a:bodyPr wrap="none" lIns="91440" tIns="45720" rIns="91440" bIns="4572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ES" sz="3200" i="0" u="none" strike="noStrike" kern="0" normalizeH="0" baseline="0" noProof="0" dirty="0" smtClean="0">
                <a:ln w="0"/>
                <a:effectLst>
                  <a:outerShdw blurRad="38100" dist="19050" dir="2700000" algn="tl" rotWithShape="0">
                    <a:schemeClr val="dk1">
                      <a:alpha val="40000"/>
                    </a:schemeClr>
                  </a:outerShdw>
                </a:effectLst>
                <a:uLnTx/>
                <a:uFillTx/>
                <a:latin typeface="+mj-lt"/>
                <a:cs typeface="Arial" pitchFamily="34" charset="0"/>
              </a:rPr>
              <a:t>METODOLOGÍA</a:t>
            </a:r>
            <a:endParaRPr kumimoji="0" lang="es-ES" sz="3200" i="0" u="none" strike="noStrike" kern="0" normalizeH="0" baseline="0" noProof="0" dirty="0">
              <a:ln w="0"/>
              <a:effectLst>
                <a:outerShdw blurRad="38100" dist="19050" dir="2700000" algn="tl" rotWithShape="0">
                  <a:schemeClr val="dk1">
                    <a:alpha val="40000"/>
                  </a:schemeClr>
                </a:outerShdw>
              </a:effectLst>
              <a:uLnTx/>
              <a:uFillTx/>
              <a:latin typeface="+mj-lt"/>
              <a:cs typeface="Arial" pitchFamily="34" charset="0"/>
            </a:endParaRPr>
          </a:p>
        </p:txBody>
      </p:sp>
      <p:sp>
        <p:nvSpPr>
          <p:cNvPr id="19" name="12 Rectángulo"/>
          <p:cNvSpPr/>
          <p:nvPr/>
        </p:nvSpPr>
        <p:spPr>
          <a:xfrm>
            <a:off x="262408" y="548680"/>
            <a:ext cx="7549952" cy="461665"/>
          </a:xfrm>
          <a:prstGeom prst="rect">
            <a:avLst/>
          </a:prstGeom>
          <a:noFill/>
        </p:spPr>
        <p:txBody>
          <a:bodyPr wrap="none" lIns="91440" tIns="45720" rIns="91440" bIns="45720">
            <a:spAutoFit/>
          </a:bodyPr>
          <a:lstStyle/>
          <a:p>
            <a:pPr algn="ctr"/>
            <a:r>
              <a:rPr lang="es-ES" sz="2400" b="1" dirty="0" smtClean="0">
                <a:ln w="19050">
                  <a:noFill/>
                  <a:prstDash val="solid"/>
                </a:ln>
                <a:solidFill>
                  <a:schemeClr val="accent3"/>
                </a:solidFill>
              </a:rPr>
              <a:t>Análisis molecular </a:t>
            </a:r>
            <a:r>
              <a:rPr lang="es-ES" sz="2400" b="1" dirty="0" smtClean="0">
                <a:ln w="19050">
                  <a:noFill/>
                  <a:prstDash val="solid"/>
                </a:ln>
                <a:solidFill>
                  <a:schemeClr val="accent3"/>
                </a:solidFill>
                <a:sym typeface="Wingdings" panose="05000000000000000000" pitchFamily="2" charset="2"/>
              </a:rPr>
              <a:t></a:t>
            </a:r>
            <a:r>
              <a:rPr lang="es-ES" sz="2400" b="1" dirty="0" smtClean="0">
                <a:ln w="19050">
                  <a:noFill/>
                  <a:prstDash val="solid"/>
                </a:ln>
                <a:solidFill>
                  <a:schemeClr val="accent3"/>
                </a:solidFill>
              </a:rPr>
              <a:t> Secuenciación y análisis filogenético</a:t>
            </a:r>
            <a:endParaRPr lang="es-ES" sz="2400" b="1" cap="none" spc="0" dirty="0">
              <a:ln w="19050">
                <a:noFill/>
                <a:prstDash val="solid"/>
              </a:ln>
              <a:solidFill>
                <a:schemeClr val="accent3"/>
              </a:solidFill>
            </a:endParaRPr>
          </a:p>
        </p:txBody>
      </p:sp>
      <p:pic>
        <p:nvPicPr>
          <p:cNvPr id="13314" name="Picture 2" descr="Resultado de imagen para tubos pc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1700808"/>
            <a:ext cx="1327574" cy="96673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6"/>
          <a:stretch>
            <a:fillRect/>
          </a:stretch>
        </p:blipFill>
        <p:spPr>
          <a:xfrm>
            <a:off x="2193666" y="1646982"/>
            <a:ext cx="1586246" cy="1020559"/>
          </a:xfrm>
          <a:prstGeom prst="rect">
            <a:avLst/>
          </a:prstGeom>
          <a:ln w="19050">
            <a:solidFill>
              <a:schemeClr val="tx1"/>
            </a:solidFill>
          </a:ln>
        </p:spPr>
      </p:pic>
      <p:sp>
        <p:nvSpPr>
          <p:cNvPr id="8" name="Abrir llave 7"/>
          <p:cNvSpPr/>
          <p:nvPr/>
        </p:nvSpPr>
        <p:spPr>
          <a:xfrm>
            <a:off x="3902842" y="1436583"/>
            <a:ext cx="453134" cy="1560369"/>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C"/>
          </a:p>
        </p:txBody>
      </p:sp>
      <p:sp>
        <p:nvSpPr>
          <p:cNvPr id="9" name="CuadroTexto 8"/>
          <p:cNvSpPr txBox="1"/>
          <p:nvPr/>
        </p:nvSpPr>
        <p:spPr>
          <a:xfrm>
            <a:off x="4139952" y="1559694"/>
            <a:ext cx="1996187" cy="1261884"/>
          </a:xfrm>
          <a:prstGeom prst="rect">
            <a:avLst/>
          </a:prstGeom>
          <a:noFill/>
        </p:spPr>
        <p:txBody>
          <a:bodyPr wrap="none" rtlCol="0">
            <a:spAutoFit/>
          </a:bodyPr>
          <a:lstStyle/>
          <a:p>
            <a:pPr marL="285750" indent="-285750">
              <a:buFontTx/>
              <a:buChar char="-"/>
            </a:pPr>
            <a:r>
              <a:rPr lang="es-EC" sz="1400" dirty="0" smtClean="0"/>
              <a:t>Secuencias consenso</a:t>
            </a:r>
          </a:p>
          <a:p>
            <a:endParaRPr lang="es-EC" sz="1600" dirty="0"/>
          </a:p>
          <a:p>
            <a:r>
              <a:rPr lang="es-EC" sz="1600" dirty="0" smtClean="0"/>
              <a:t> </a:t>
            </a:r>
          </a:p>
          <a:p>
            <a:endParaRPr lang="es-EC" sz="1600" dirty="0" smtClean="0"/>
          </a:p>
          <a:p>
            <a:pPr marL="285750" indent="-285750">
              <a:buFontTx/>
              <a:buChar char="-"/>
            </a:pPr>
            <a:r>
              <a:rPr lang="es-EC" sz="1400" dirty="0" smtClean="0"/>
              <a:t>Análisis de similitud</a:t>
            </a:r>
            <a:endParaRPr lang="es-EC" sz="1400" dirty="0"/>
          </a:p>
        </p:txBody>
      </p:sp>
      <p:pic>
        <p:nvPicPr>
          <p:cNvPr id="10" name="Imagen 9"/>
          <p:cNvPicPr>
            <a:picLocks noChangeAspect="1"/>
          </p:cNvPicPr>
          <p:nvPr/>
        </p:nvPicPr>
        <p:blipFill>
          <a:blip r:embed="rId7"/>
          <a:stretch>
            <a:fillRect/>
          </a:stretch>
        </p:blipFill>
        <p:spPr>
          <a:xfrm>
            <a:off x="6156176" y="2420888"/>
            <a:ext cx="1364326" cy="551096"/>
          </a:xfrm>
          <a:prstGeom prst="rect">
            <a:avLst/>
          </a:prstGeom>
          <a:ln w="19050">
            <a:solidFill>
              <a:schemeClr val="tx1"/>
            </a:solidFill>
          </a:ln>
        </p:spPr>
      </p:pic>
      <p:pic>
        <p:nvPicPr>
          <p:cNvPr id="19460" name="Picture 4" descr="Resultado de imagen para bioedit software"/>
          <p:cNvPicPr>
            <a:picLocks noChangeAspect="1" noChangeArrowheads="1"/>
          </p:cNvPicPr>
          <p:nvPr/>
        </p:nvPicPr>
        <p:blipFill rotWithShape="1">
          <a:blip r:embed="rId8">
            <a:extLst>
              <a:ext uri="{28A0092B-C50C-407E-A947-70E740481C1C}">
                <a14:useLocalDpi xmlns:a14="http://schemas.microsoft.com/office/drawing/2010/main" val="0"/>
              </a:ext>
            </a:extLst>
          </a:blip>
          <a:srcRect l="-1619" t="10064" r="1619" b="9326"/>
          <a:stretch/>
        </p:blipFill>
        <p:spPr bwMode="auto">
          <a:xfrm>
            <a:off x="6588224" y="1211096"/>
            <a:ext cx="1277231" cy="48971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9466" name="Picture 10" descr="Imagen relacionada"/>
          <p:cNvPicPr>
            <a:picLocks noChangeAspect="1" noChangeArrowheads="1"/>
          </p:cNvPicPr>
          <p:nvPr/>
        </p:nvPicPr>
        <p:blipFill rotWithShape="1">
          <a:blip r:embed="rId9">
            <a:extLst>
              <a:ext uri="{28A0092B-C50C-407E-A947-70E740481C1C}">
                <a14:useLocalDpi xmlns:a14="http://schemas.microsoft.com/office/drawing/2010/main" val="0"/>
              </a:ext>
            </a:extLst>
          </a:blip>
          <a:srcRect l="20145" t="37799" r="47933" b="45467"/>
          <a:stretch/>
        </p:blipFill>
        <p:spPr bwMode="auto">
          <a:xfrm>
            <a:off x="6588244" y="1758560"/>
            <a:ext cx="1277211" cy="44630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208065" y="2905199"/>
            <a:ext cx="1267591" cy="307777"/>
          </a:xfrm>
          <a:prstGeom prst="rect">
            <a:avLst/>
          </a:prstGeom>
          <a:noFill/>
        </p:spPr>
        <p:txBody>
          <a:bodyPr wrap="none" rtlCol="0">
            <a:spAutoFit/>
          </a:bodyPr>
          <a:lstStyle/>
          <a:p>
            <a:r>
              <a:rPr lang="es-EC" sz="1400" b="1" dirty="0" smtClean="0"/>
              <a:t>Productos PCR</a:t>
            </a:r>
            <a:endParaRPr lang="es-EC" sz="1400" b="1" dirty="0"/>
          </a:p>
        </p:txBody>
      </p:sp>
      <p:sp>
        <p:nvSpPr>
          <p:cNvPr id="12" name="CuadroTexto 11"/>
          <p:cNvSpPr txBox="1"/>
          <p:nvPr/>
        </p:nvSpPr>
        <p:spPr>
          <a:xfrm>
            <a:off x="2280060" y="2903366"/>
            <a:ext cx="1237839" cy="307777"/>
          </a:xfrm>
          <a:prstGeom prst="rect">
            <a:avLst/>
          </a:prstGeom>
          <a:noFill/>
        </p:spPr>
        <p:txBody>
          <a:bodyPr wrap="none" rtlCol="0">
            <a:spAutoFit/>
          </a:bodyPr>
          <a:lstStyle/>
          <a:p>
            <a:r>
              <a:rPr lang="es-EC" sz="1400" b="1" dirty="0" smtClean="0"/>
              <a:t>Secuenciación</a:t>
            </a:r>
            <a:endParaRPr lang="es-EC" sz="1400" b="1" dirty="0"/>
          </a:p>
        </p:txBody>
      </p:sp>
      <p:sp>
        <p:nvSpPr>
          <p:cNvPr id="13" name="Abrir llave 12"/>
          <p:cNvSpPr/>
          <p:nvPr/>
        </p:nvSpPr>
        <p:spPr>
          <a:xfrm>
            <a:off x="6228184" y="1211096"/>
            <a:ext cx="184594" cy="1065776"/>
          </a:xfrm>
          <a:prstGeom prst="leftBrace">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s-EC"/>
          </a:p>
        </p:txBody>
      </p:sp>
      <p:sp>
        <p:nvSpPr>
          <p:cNvPr id="16" name="Flecha derecha 15"/>
          <p:cNvSpPr/>
          <p:nvPr/>
        </p:nvSpPr>
        <p:spPr>
          <a:xfrm>
            <a:off x="1755414" y="1984185"/>
            <a:ext cx="368314" cy="436703"/>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pic>
        <p:nvPicPr>
          <p:cNvPr id="17" name="Imagen 16"/>
          <p:cNvPicPr>
            <a:picLocks noChangeAspect="1"/>
          </p:cNvPicPr>
          <p:nvPr/>
        </p:nvPicPr>
        <p:blipFill>
          <a:blip r:embed="rId10"/>
          <a:stretch>
            <a:fillRect/>
          </a:stretch>
        </p:blipFill>
        <p:spPr>
          <a:xfrm>
            <a:off x="4163238" y="4221088"/>
            <a:ext cx="1776914" cy="973031"/>
          </a:xfrm>
          <a:prstGeom prst="rect">
            <a:avLst/>
          </a:prstGeom>
          <a:ln w="19050">
            <a:solidFill>
              <a:schemeClr val="tx1"/>
            </a:solidFill>
          </a:ln>
        </p:spPr>
      </p:pic>
      <p:sp>
        <p:nvSpPr>
          <p:cNvPr id="24" name="CuadroTexto 23"/>
          <p:cNvSpPr txBox="1"/>
          <p:nvPr/>
        </p:nvSpPr>
        <p:spPr>
          <a:xfrm>
            <a:off x="6084168" y="4437112"/>
            <a:ext cx="1674626" cy="307777"/>
          </a:xfrm>
          <a:prstGeom prst="rect">
            <a:avLst/>
          </a:prstGeom>
          <a:noFill/>
        </p:spPr>
        <p:txBody>
          <a:bodyPr wrap="none" rtlCol="0">
            <a:spAutoFit/>
          </a:bodyPr>
          <a:lstStyle/>
          <a:p>
            <a:r>
              <a:rPr lang="es-EC" sz="1400" b="1" dirty="0" smtClean="0"/>
              <a:t>Análisis filogenético</a:t>
            </a:r>
            <a:endParaRPr lang="es-EC" sz="1400" b="1" dirty="0"/>
          </a:p>
        </p:txBody>
      </p:sp>
      <p:sp>
        <p:nvSpPr>
          <p:cNvPr id="25" name="Cerrar llave 24"/>
          <p:cNvSpPr/>
          <p:nvPr/>
        </p:nvSpPr>
        <p:spPr>
          <a:xfrm>
            <a:off x="3709367" y="3861048"/>
            <a:ext cx="214561" cy="1705757"/>
          </a:xfrm>
          <a:prstGeom prst="righ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s-EC"/>
          </a:p>
        </p:txBody>
      </p:sp>
      <p:sp>
        <p:nvSpPr>
          <p:cNvPr id="26" name="CuadroTexto 25"/>
          <p:cNvSpPr txBox="1"/>
          <p:nvPr/>
        </p:nvSpPr>
        <p:spPr>
          <a:xfrm>
            <a:off x="973062" y="4149080"/>
            <a:ext cx="2806849" cy="1231106"/>
          </a:xfrm>
          <a:prstGeom prst="rect">
            <a:avLst/>
          </a:prstGeom>
          <a:noFill/>
        </p:spPr>
        <p:txBody>
          <a:bodyPr wrap="square" rtlCol="0">
            <a:spAutoFit/>
          </a:bodyPr>
          <a:lstStyle/>
          <a:p>
            <a:pPr marL="285750" indent="-285750">
              <a:buFontTx/>
              <a:buChar char="-"/>
            </a:pPr>
            <a:r>
              <a:rPr lang="es-EC" sz="1400" dirty="0" smtClean="0"/>
              <a:t>Método: Máxima parsimonia</a:t>
            </a:r>
          </a:p>
          <a:p>
            <a:endParaRPr lang="es-EC" sz="1400" dirty="0" smtClean="0"/>
          </a:p>
          <a:p>
            <a:pPr marL="285750" indent="-285750">
              <a:buFontTx/>
              <a:buChar char="-"/>
            </a:pPr>
            <a:r>
              <a:rPr lang="es-EC" sz="1400" i="1" dirty="0" err="1" smtClean="0"/>
              <a:t>Out-group</a:t>
            </a:r>
            <a:r>
              <a:rPr lang="es-EC" sz="1400" i="1" dirty="0" smtClean="0"/>
              <a:t>: </a:t>
            </a:r>
            <a:r>
              <a:rPr lang="es-EC" sz="1400" i="1" dirty="0" err="1" smtClean="0"/>
              <a:t>Caenorhabditis</a:t>
            </a:r>
            <a:r>
              <a:rPr lang="es-EC" sz="1400" i="1" dirty="0" smtClean="0"/>
              <a:t> </a:t>
            </a:r>
            <a:r>
              <a:rPr lang="es-EC" sz="1400" i="1" dirty="0" err="1"/>
              <a:t>elegans</a:t>
            </a:r>
            <a:r>
              <a:rPr lang="es-EC" sz="1400" dirty="0"/>
              <a:t> </a:t>
            </a:r>
            <a:r>
              <a:rPr lang="es-EC" sz="1400" dirty="0" smtClean="0"/>
              <a:t>y </a:t>
            </a:r>
            <a:r>
              <a:rPr lang="es-EC" sz="1400" i="1" dirty="0" err="1"/>
              <a:t>Panagrellus</a:t>
            </a:r>
            <a:r>
              <a:rPr lang="es-EC" sz="1400" i="1" dirty="0"/>
              <a:t> </a:t>
            </a:r>
            <a:r>
              <a:rPr lang="es-EC" sz="1400" i="1" dirty="0" err="1" smtClean="0"/>
              <a:t>redivivus</a:t>
            </a:r>
            <a:r>
              <a:rPr lang="es-EC" sz="1400" dirty="0" smtClean="0"/>
              <a:t> </a:t>
            </a:r>
          </a:p>
          <a:p>
            <a:pPr marL="285750" indent="-285750">
              <a:buFontTx/>
              <a:buChar char="-"/>
            </a:pPr>
            <a:endParaRPr lang="es-EC" dirty="0"/>
          </a:p>
        </p:txBody>
      </p:sp>
      <p:sp>
        <p:nvSpPr>
          <p:cNvPr id="27" name="Flecha abajo 26"/>
          <p:cNvSpPr/>
          <p:nvPr/>
        </p:nvSpPr>
        <p:spPr>
          <a:xfrm>
            <a:off x="6660232" y="3212976"/>
            <a:ext cx="400253" cy="777721"/>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C"/>
          </a:p>
        </p:txBody>
      </p:sp>
      <p:sp>
        <p:nvSpPr>
          <p:cNvPr id="31" name="CuadroTexto 30"/>
          <p:cNvSpPr txBox="1"/>
          <p:nvPr/>
        </p:nvSpPr>
        <p:spPr>
          <a:xfrm>
            <a:off x="60586" y="6381328"/>
            <a:ext cx="872675" cy="276999"/>
          </a:xfrm>
          <a:prstGeom prst="rect">
            <a:avLst/>
          </a:prstGeom>
          <a:noFill/>
        </p:spPr>
        <p:txBody>
          <a:bodyPr wrap="none" rtlCol="0">
            <a:spAutoFit/>
          </a:bodyPr>
          <a:lstStyle/>
          <a:p>
            <a:r>
              <a:rPr lang="es-EC" sz="1200" dirty="0" smtClean="0"/>
              <a:t>Pallo, 2017</a:t>
            </a:r>
            <a:endParaRPr lang="es-EC" sz="1200" dirty="0"/>
          </a:p>
        </p:txBody>
      </p:sp>
    </p:spTree>
    <p:extLst>
      <p:ext uri="{BB962C8B-B14F-4D97-AF65-F5344CB8AC3E}">
        <p14:creationId xmlns:p14="http://schemas.microsoft.com/office/powerpoint/2010/main" val="18737404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4 Grupo"/>
          <p:cNvGrpSpPr/>
          <p:nvPr/>
        </p:nvGrpSpPr>
        <p:grpSpPr>
          <a:xfrm>
            <a:off x="-4233" y="0"/>
            <a:ext cx="9148233" cy="6861175"/>
            <a:chOff x="-4233" y="0"/>
            <a:chExt cx="9148233" cy="6861175"/>
          </a:xfrm>
        </p:grpSpPr>
        <p:pic>
          <p:nvPicPr>
            <p:cNvPr id="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3" y="0"/>
              <a:ext cx="9148233" cy="686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5797" y="5844137"/>
              <a:ext cx="2314688"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7 Rectángulo"/>
          <p:cNvSpPr/>
          <p:nvPr/>
        </p:nvSpPr>
        <p:spPr>
          <a:xfrm>
            <a:off x="88055" y="514036"/>
            <a:ext cx="7004225" cy="461665"/>
          </a:xfrm>
          <a:prstGeom prst="rect">
            <a:avLst/>
          </a:prstGeom>
          <a:noFill/>
        </p:spPr>
        <p:txBody>
          <a:bodyPr wrap="none" lIns="91440" tIns="45720" rIns="91440" bIns="45720">
            <a:spAutoFit/>
          </a:bodyPr>
          <a:lstStyle/>
          <a:p>
            <a:pPr algn="ctr"/>
            <a:r>
              <a:rPr lang="es-ES" sz="2400" b="1" dirty="0" smtClean="0">
                <a:ln w="19050">
                  <a:noFill/>
                  <a:prstDash val="solid"/>
                </a:ln>
                <a:solidFill>
                  <a:schemeClr val="accent3"/>
                </a:solidFill>
              </a:rPr>
              <a:t>Análisis por microscopía electrónica de barrido (MEB)</a:t>
            </a:r>
            <a:endParaRPr lang="es-ES" sz="2400" b="1" cap="none" spc="0" dirty="0">
              <a:ln w="19050">
                <a:noFill/>
                <a:prstDash val="solid"/>
              </a:ln>
              <a:solidFill>
                <a:schemeClr val="accent3"/>
              </a:solidFill>
            </a:endParaRPr>
          </a:p>
        </p:txBody>
      </p:sp>
      <p:pic>
        <p:nvPicPr>
          <p:cNvPr id="19" name="Imagen 18" descr="C:\Users\Wilson\AppData\Local\Microsoft\Windows\INetCache\Content.Word\20170530_153240.jpg"/>
          <p:cNvPicPr/>
          <p:nvPr/>
        </p:nvPicPr>
        <p:blipFill rotWithShape="1">
          <a:blip r:embed="rId5" cstate="print">
            <a:extLst>
              <a:ext uri="{28A0092B-C50C-407E-A947-70E740481C1C}">
                <a14:useLocalDpi xmlns:a14="http://schemas.microsoft.com/office/drawing/2010/main" val="0"/>
              </a:ext>
            </a:extLst>
          </a:blip>
          <a:srcRect l="18995" r="13363"/>
          <a:stretch/>
        </p:blipFill>
        <p:spPr bwMode="auto">
          <a:xfrm rot="5400000">
            <a:off x="273472" y="1030782"/>
            <a:ext cx="1144577" cy="1044470"/>
          </a:xfrm>
          <a:prstGeom prst="rect">
            <a:avLst/>
          </a:prstGeom>
          <a:noFill/>
          <a:ln w="19050">
            <a:solidFill>
              <a:schemeClr val="tx1"/>
            </a:solidFill>
          </a:ln>
          <a:extLst>
            <a:ext uri="{53640926-AAD7-44D8-BBD7-CCE9431645EC}">
              <a14:shadowObscured xmlns:a14="http://schemas.microsoft.com/office/drawing/2010/main"/>
            </a:ext>
          </a:extLst>
        </p:spPr>
      </p:pic>
      <p:pic>
        <p:nvPicPr>
          <p:cNvPr id="20" name="Imagen 19" descr="C:\Users\Wilson\AppData\Local\Microsoft\Windows\INetCache\Content.Word\20170531_162734.jpg"/>
          <p:cNvPicPr/>
          <p:nvPr/>
        </p:nvPicPr>
        <p:blipFill rotWithShape="1">
          <a:blip r:embed="rId6" cstate="print">
            <a:extLst>
              <a:ext uri="{28A0092B-C50C-407E-A947-70E740481C1C}">
                <a14:useLocalDpi xmlns:a14="http://schemas.microsoft.com/office/drawing/2010/main" val="0"/>
              </a:ext>
            </a:extLst>
          </a:blip>
          <a:srcRect l="31419" t="902"/>
          <a:stretch/>
        </p:blipFill>
        <p:spPr bwMode="auto">
          <a:xfrm>
            <a:off x="1331640" y="980728"/>
            <a:ext cx="960596" cy="1145598"/>
          </a:xfrm>
          <a:prstGeom prst="rect">
            <a:avLst/>
          </a:prstGeom>
          <a:noFill/>
          <a:ln w="19050">
            <a:solidFill>
              <a:schemeClr val="tx1"/>
            </a:solidFill>
          </a:ln>
          <a:extLst>
            <a:ext uri="{53640926-AAD7-44D8-BBD7-CCE9431645EC}">
              <a14:shadowObscured xmlns:a14="http://schemas.microsoft.com/office/drawing/2010/main"/>
            </a:ext>
          </a:extLst>
        </p:spPr>
      </p:pic>
      <p:pic>
        <p:nvPicPr>
          <p:cNvPr id="21" name="Imagen 20" descr="Resultado de imagen para glutaraldehyde 25%"/>
          <p:cNvPicPr/>
          <p:nvPr/>
        </p:nvPicPr>
        <p:blipFill rotWithShape="1">
          <a:blip r:embed="rId7" cstate="print">
            <a:extLst>
              <a:ext uri="{28A0092B-C50C-407E-A947-70E740481C1C}">
                <a14:useLocalDpi xmlns:a14="http://schemas.microsoft.com/office/drawing/2010/main" val="0"/>
              </a:ext>
            </a:extLst>
          </a:blip>
          <a:srcRect t="7849" r="3865" b="10769"/>
          <a:stretch/>
        </p:blipFill>
        <p:spPr bwMode="auto">
          <a:xfrm>
            <a:off x="3563888" y="980728"/>
            <a:ext cx="1287471" cy="1142206"/>
          </a:xfrm>
          <a:prstGeom prst="rect">
            <a:avLst/>
          </a:prstGeom>
          <a:noFill/>
          <a:ln w="19050">
            <a:solidFill>
              <a:schemeClr val="tx1"/>
            </a:solidFill>
          </a:ln>
          <a:extLst>
            <a:ext uri="{53640926-AAD7-44D8-BBD7-CCE9431645EC}">
              <a14:shadowObscured xmlns:a14="http://schemas.microsoft.com/office/drawing/2010/main"/>
            </a:ext>
          </a:extLst>
        </p:spPr>
      </p:pic>
      <p:pic>
        <p:nvPicPr>
          <p:cNvPr id="22" name="Imagen 21"/>
          <p:cNvPicPr/>
          <p:nvPr/>
        </p:nvPicPr>
        <p:blipFill>
          <a:blip r:embed="rId8" cstate="print">
            <a:extLst>
              <a:ext uri="{28A0092B-C50C-407E-A947-70E740481C1C}">
                <a14:useLocalDpi xmlns:a14="http://schemas.microsoft.com/office/drawing/2010/main" val="0"/>
              </a:ext>
            </a:extLst>
          </a:blip>
          <a:stretch>
            <a:fillRect/>
          </a:stretch>
        </p:blipFill>
        <p:spPr>
          <a:xfrm>
            <a:off x="5868144" y="933468"/>
            <a:ext cx="1123860" cy="1192779"/>
          </a:xfrm>
          <a:prstGeom prst="rect">
            <a:avLst/>
          </a:prstGeom>
          <a:ln w="19050">
            <a:solidFill>
              <a:schemeClr val="tx1"/>
            </a:solidFill>
          </a:ln>
        </p:spPr>
      </p:pic>
      <p:pic>
        <p:nvPicPr>
          <p:cNvPr id="23" name="Imagen 22" descr="C:\Users\Wilson\AppData\Local\Microsoft\Windows\INetCache\Content.Word\20170511_115525.jpg"/>
          <p:cNvPicPr/>
          <p:nvPr/>
        </p:nvPicPr>
        <p:blipFill rotWithShape="1">
          <a:blip r:embed="rId9" cstate="print">
            <a:extLst>
              <a:ext uri="{28A0092B-C50C-407E-A947-70E740481C1C}">
                <a14:useLocalDpi xmlns:a14="http://schemas.microsoft.com/office/drawing/2010/main" val="0"/>
              </a:ext>
            </a:extLst>
          </a:blip>
          <a:srcRect l="15240" t="1643" r="14061"/>
          <a:stretch/>
        </p:blipFill>
        <p:spPr bwMode="auto">
          <a:xfrm>
            <a:off x="6948264" y="933468"/>
            <a:ext cx="1224136" cy="1199388"/>
          </a:xfrm>
          <a:prstGeom prst="rect">
            <a:avLst/>
          </a:prstGeom>
          <a:noFill/>
          <a:ln w="19050">
            <a:solidFill>
              <a:schemeClr val="tx1"/>
            </a:solidFill>
          </a:ln>
          <a:extLst>
            <a:ext uri="{53640926-AAD7-44D8-BBD7-CCE9431645EC}">
              <a14:shadowObscured xmlns:a14="http://schemas.microsoft.com/office/drawing/2010/main"/>
            </a:ext>
          </a:extLst>
        </p:spPr>
      </p:pic>
      <p:pic>
        <p:nvPicPr>
          <p:cNvPr id="24" name="Imagen 23" descr="C:\Users\Wilson\AppData\Local\Microsoft\Windows\INetCache\Content.Word\20170511_113326.jpg"/>
          <p:cNvPicPr/>
          <p:nvPr/>
        </p:nvPicPr>
        <p:blipFill rotWithShape="1">
          <a:blip r:embed="rId10" cstate="print">
            <a:extLst>
              <a:ext uri="{28A0092B-C50C-407E-A947-70E740481C1C}">
                <a14:useLocalDpi xmlns:a14="http://schemas.microsoft.com/office/drawing/2010/main" val="0"/>
              </a:ext>
            </a:extLst>
          </a:blip>
          <a:srcRect r="8617"/>
          <a:stretch/>
        </p:blipFill>
        <p:spPr bwMode="auto">
          <a:xfrm rot="5400000">
            <a:off x="6186295" y="3437948"/>
            <a:ext cx="1257077" cy="1173298"/>
          </a:xfrm>
          <a:prstGeom prst="rect">
            <a:avLst/>
          </a:prstGeom>
          <a:noFill/>
          <a:ln w="19050">
            <a:solidFill>
              <a:schemeClr val="tx1"/>
            </a:solidFill>
          </a:ln>
          <a:extLst>
            <a:ext uri="{53640926-AAD7-44D8-BBD7-CCE9431645EC}">
              <a14:shadowObscured xmlns:a14="http://schemas.microsoft.com/office/drawing/2010/main"/>
            </a:ext>
          </a:extLst>
        </p:spPr>
      </p:pic>
      <p:pic>
        <p:nvPicPr>
          <p:cNvPr id="25" name="Imagen 24"/>
          <p:cNvPicPr/>
          <p:nvPr/>
        </p:nvPicPr>
        <p:blipFill>
          <a:blip r:embed="rId11" cstate="print">
            <a:extLst>
              <a:ext uri="{28A0092B-C50C-407E-A947-70E740481C1C}">
                <a14:useLocalDpi xmlns:a14="http://schemas.microsoft.com/office/drawing/2010/main" val="0"/>
              </a:ext>
            </a:extLst>
          </a:blip>
          <a:stretch>
            <a:fillRect/>
          </a:stretch>
        </p:blipFill>
        <p:spPr>
          <a:xfrm>
            <a:off x="1691681" y="3521857"/>
            <a:ext cx="1378496" cy="1203287"/>
          </a:xfrm>
          <a:prstGeom prst="rect">
            <a:avLst/>
          </a:prstGeom>
          <a:ln w="19050">
            <a:solidFill>
              <a:schemeClr val="tx1"/>
            </a:solidFill>
          </a:ln>
        </p:spPr>
      </p:pic>
      <p:pic>
        <p:nvPicPr>
          <p:cNvPr id="26" name="Imagen 25"/>
          <p:cNvPicPr/>
          <p:nvPr/>
        </p:nvPicPr>
        <p:blipFill>
          <a:blip r:embed="rId12" cstate="print">
            <a:extLst>
              <a:ext uri="{28A0092B-C50C-407E-A947-70E740481C1C}">
                <a14:useLocalDpi xmlns:a14="http://schemas.microsoft.com/office/drawing/2010/main" val="0"/>
              </a:ext>
            </a:extLst>
          </a:blip>
          <a:stretch>
            <a:fillRect/>
          </a:stretch>
        </p:blipFill>
        <p:spPr>
          <a:xfrm>
            <a:off x="323525" y="3521857"/>
            <a:ext cx="1368155" cy="1203287"/>
          </a:xfrm>
          <a:prstGeom prst="rect">
            <a:avLst/>
          </a:prstGeom>
          <a:ln w="19050">
            <a:solidFill>
              <a:schemeClr val="tx1"/>
            </a:solidFill>
          </a:ln>
        </p:spPr>
      </p:pic>
      <p:sp>
        <p:nvSpPr>
          <p:cNvPr id="10" name="CuadroTexto 9"/>
          <p:cNvSpPr txBox="1"/>
          <p:nvPr/>
        </p:nvSpPr>
        <p:spPr>
          <a:xfrm>
            <a:off x="323528" y="2132856"/>
            <a:ext cx="2231829" cy="338554"/>
          </a:xfrm>
          <a:prstGeom prst="rect">
            <a:avLst/>
          </a:prstGeom>
          <a:noFill/>
        </p:spPr>
        <p:txBody>
          <a:bodyPr wrap="none" rtlCol="0">
            <a:spAutoFit/>
          </a:bodyPr>
          <a:lstStyle/>
          <a:p>
            <a:pPr marL="342900" indent="-342900">
              <a:buAutoNum type="arabicPeriod"/>
            </a:pPr>
            <a:r>
              <a:rPr lang="es-EC" sz="1600" b="1" dirty="0" smtClean="0"/>
              <a:t>Muerte de los  NEPs</a:t>
            </a:r>
            <a:endParaRPr lang="es-EC" sz="1600" b="1" dirty="0"/>
          </a:p>
        </p:txBody>
      </p:sp>
      <p:sp>
        <p:nvSpPr>
          <p:cNvPr id="27" name="Flecha derecha 26"/>
          <p:cNvSpPr/>
          <p:nvPr/>
        </p:nvSpPr>
        <p:spPr>
          <a:xfrm>
            <a:off x="2627784" y="1484784"/>
            <a:ext cx="702409" cy="384416"/>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30" name="Flecha derecha 29"/>
          <p:cNvSpPr/>
          <p:nvPr/>
        </p:nvSpPr>
        <p:spPr>
          <a:xfrm>
            <a:off x="5076056" y="1484784"/>
            <a:ext cx="702409" cy="384416"/>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31" name="Flecha derecha 30"/>
          <p:cNvSpPr/>
          <p:nvPr/>
        </p:nvSpPr>
        <p:spPr>
          <a:xfrm rot="10800000">
            <a:off x="3203849" y="3861048"/>
            <a:ext cx="702409" cy="384416"/>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33" name="CuadroTexto 32"/>
          <p:cNvSpPr txBox="1"/>
          <p:nvPr/>
        </p:nvSpPr>
        <p:spPr>
          <a:xfrm>
            <a:off x="3480034" y="2132856"/>
            <a:ext cx="1091966" cy="338554"/>
          </a:xfrm>
          <a:prstGeom prst="rect">
            <a:avLst/>
          </a:prstGeom>
          <a:noFill/>
        </p:spPr>
        <p:txBody>
          <a:bodyPr wrap="none" rtlCol="0">
            <a:spAutoFit/>
          </a:bodyPr>
          <a:lstStyle/>
          <a:p>
            <a:r>
              <a:rPr lang="es-EC" sz="1600" b="1" dirty="0"/>
              <a:t>2</a:t>
            </a:r>
            <a:r>
              <a:rPr lang="es-EC" sz="1600" b="1" dirty="0" smtClean="0"/>
              <a:t>. Fijación </a:t>
            </a:r>
            <a:endParaRPr lang="es-EC" sz="1600" b="1" dirty="0"/>
          </a:p>
        </p:txBody>
      </p:sp>
      <p:sp>
        <p:nvSpPr>
          <p:cNvPr id="34" name="CuadroTexto 33"/>
          <p:cNvSpPr txBox="1"/>
          <p:nvPr/>
        </p:nvSpPr>
        <p:spPr>
          <a:xfrm>
            <a:off x="6222948" y="2132856"/>
            <a:ext cx="1445396" cy="338554"/>
          </a:xfrm>
          <a:prstGeom prst="rect">
            <a:avLst/>
          </a:prstGeom>
          <a:noFill/>
        </p:spPr>
        <p:txBody>
          <a:bodyPr wrap="none" rtlCol="0">
            <a:spAutoFit/>
          </a:bodyPr>
          <a:lstStyle/>
          <a:p>
            <a:r>
              <a:rPr lang="es-EC" sz="1600" b="1" dirty="0"/>
              <a:t>3</a:t>
            </a:r>
            <a:r>
              <a:rPr lang="es-EC" sz="1600" b="1" dirty="0" smtClean="0"/>
              <a:t>. Post-fijación</a:t>
            </a:r>
            <a:endParaRPr lang="es-EC" sz="1600" b="1" dirty="0"/>
          </a:p>
        </p:txBody>
      </p:sp>
      <p:pic>
        <p:nvPicPr>
          <p:cNvPr id="35" name="Imagen 34" descr="C:\Users\Wilson\AppData\Local\Microsoft\Windows\INetCache\Content.Word\20170515_121801.jpg"/>
          <p:cNvPicPr/>
          <p:nvPr/>
        </p:nvPicPr>
        <p:blipFill rotWithShape="1">
          <a:blip r:embed="rId13" cstate="print">
            <a:extLst>
              <a:ext uri="{28A0092B-C50C-407E-A947-70E740481C1C}">
                <a14:useLocalDpi xmlns:a14="http://schemas.microsoft.com/office/drawing/2010/main" val="0"/>
              </a:ext>
            </a:extLst>
          </a:blip>
          <a:srcRect t="1889" r="12273" b="-1"/>
          <a:stretch/>
        </p:blipFill>
        <p:spPr bwMode="auto">
          <a:xfrm rot="5400000">
            <a:off x="4083631" y="3660713"/>
            <a:ext cx="1203287" cy="1069591"/>
          </a:xfrm>
          <a:prstGeom prst="rect">
            <a:avLst/>
          </a:prstGeom>
          <a:noFill/>
          <a:ln w="19050">
            <a:solidFill>
              <a:schemeClr val="tx1"/>
            </a:solidFill>
          </a:ln>
          <a:extLst>
            <a:ext uri="{53640926-AAD7-44D8-BBD7-CCE9431645EC}">
              <a14:shadowObscured xmlns:a14="http://schemas.microsoft.com/office/drawing/2010/main"/>
            </a:ext>
          </a:extLst>
        </p:spPr>
      </p:pic>
      <p:sp>
        <p:nvSpPr>
          <p:cNvPr id="36" name="Flecha derecha 35"/>
          <p:cNvSpPr/>
          <p:nvPr/>
        </p:nvSpPr>
        <p:spPr>
          <a:xfrm rot="10800000">
            <a:off x="5381759" y="3933056"/>
            <a:ext cx="702409" cy="384416"/>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37" name="CuadroTexto 36"/>
          <p:cNvSpPr txBox="1"/>
          <p:nvPr/>
        </p:nvSpPr>
        <p:spPr>
          <a:xfrm>
            <a:off x="6142095" y="4674622"/>
            <a:ext cx="1670265" cy="338554"/>
          </a:xfrm>
          <a:prstGeom prst="rect">
            <a:avLst/>
          </a:prstGeom>
          <a:noFill/>
        </p:spPr>
        <p:txBody>
          <a:bodyPr wrap="none" rtlCol="0">
            <a:spAutoFit/>
          </a:bodyPr>
          <a:lstStyle/>
          <a:p>
            <a:r>
              <a:rPr lang="es-EC" sz="1600" b="1" dirty="0" smtClean="0"/>
              <a:t>4. Deshidratación</a:t>
            </a:r>
            <a:endParaRPr lang="es-EC" sz="1600" b="1" dirty="0"/>
          </a:p>
        </p:txBody>
      </p:sp>
      <p:sp>
        <p:nvSpPr>
          <p:cNvPr id="38" name="CuadroTexto 37"/>
          <p:cNvSpPr txBox="1"/>
          <p:nvPr/>
        </p:nvSpPr>
        <p:spPr>
          <a:xfrm>
            <a:off x="4078282" y="4746630"/>
            <a:ext cx="997774" cy="338554"/>
          </a:xfrm>
          <a:prstGeom prst="rect">
            <a:avLst/>
          </a:prstGeom>
          <a:noFill/>
        </p:spPr>
        <p:txBody>
          <a:bodyPr wrap="none" rtlCol="0">
            <a:spAutoFit/>
          </a:bodyPr>
          <a:lstStyle/>
          <a:p>
            <a:r>
              <a:rPr lang="es-EC" sz="1600" b="1" dirty="0"/>
              <a:t>5</a:t>
            </a:r>
            <a:r>
              <a:rPr lang="es-EC" sz="1600" b="1" dirty="0" smtClean="0"/>
              <a:t>. Secado</a:t>
            </a:r>
            <a:endParaRPr lang="es-EC" sz="1600" b="1" dirty="0"/>
          </a:p>
        </p:txBody>
      </p:sp>
      <p:sp>
        <p:nvSpPr>
          <p:cNvPr id="39" name="CuadroTexto 38"/>
          <p:cNvSpPr txBox="1"/>
          <p:nvPr/>
        </p:nvSpPr>
        <p:spPr>
          <a:xfrm>
            <a:off x="251520" y="4725144"/>
            <a:ext cx="2775119" cy="584775"/>
          </a:xfrm>
          <a:prstGeom prst="rect">
            <a:avLst/>
          </a:prstGeom>
          <a:noFill/>
        </p:spPr>
        <p:txBody>
          <a:bodyPr wrap="none" rtlCol="0">
            <a:spAutoFit/>
          </a:bodyPr>
          <a:lstStyle/>
          <a:p>
            <a:r>
              <a:rPr lang="es-EC" sz="1600" b="1" dirty="0" smtClean="0"/>
              <a:t>6. Cubrimiento con oro de los</a:t>
            </a:r>
          </a:p>
          <a:p>
            <a:r>
              <a:rPr lang="es-EC" sz="1600" b="1" dirty="0" smtClean="0"/>
              <a:t>NEPs</a:t>
            </a:r>
            <a:r>
              <a:rPr lang="es-EC" sz="1600" b="1" dirty="0"/>
              <a:t> </a:t>
            </a:r>
            <a:r>
              <a:rPr lang="es-EC" sz="1600" b="1" dirty="0" smtClean="0"/>
              <a:t>y visualización en el MEB</a:t>
            </a:r>
            <a:endParaRPr lang="es-EC" sz="1600" b="1" dirty="0"/>
          </a:p>
        </p:txBody>
      </p:sp>
      <p:sp>
        <p:nvSpPr>
          <p:cNvPr id="29" name="Abrir llave 28"/>
          <p:cNvSpPr/>
          <p:nvPr/>
        </p:nvSpPr>
        <p:spPr>
          <a:xfrm>
            <a:off x="1475656" y="2574196"/>
            <a:ext cx="360040" cy="6387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048" name="CuadroTexto 2047"/>
          <p:cNvSpPr txBox="1"/>
          <p:nvPr/>
        </p:nvSpPr>
        <p:spPr>
          <a:xfrm>
            <a:off x="1691680" y="2638653"/>
            <a:ext cx="968535" cy="523220"/>
          </a:xfrm>
          <a:prstGeom prst="rect">
            <a:avLst/>
          </a:prstGeom>
          <a:noFill/>
        </p:spPr>
        <p:txBody>
          <a:bodyPr wrap="none" rtlCol="0">
            <a:spAutoFit/>
          </a:bodyPr>
          <a:lstStyle/>
          <a:p>
            <a:pPr marL="285750" indent="-285750">
              <a:buFontTx/>
              <a:buChar char="-"/>
            </a:pPr>
            <a:r>
              <a:rPr lang="es-EC" sz="1400" dirty="0" smtClean="0"/>
              <a:t>60</a:t>
            </a:r>
            <a:r>
              <a:rPr lang="es-ES" sz="1400" dirty="0" smtClean="0"/>
              <a:t>°C</a:t>
            </a:r>
          </a:p>
          <a:p>
            <a:pPr marL="285750" indent="-285750">
              <a:buFontTx/>
              <a:buChar char="-"/>
            </a:pPr>
            <a:r>
              <a:rPr lang="es-ES" sz="1400" dirty="0" smtClean="0"/>
              <a:t>2 min. </a:t>
            </a:r>
            <a:endParaRPr lang="es-EC" sz="1400" dirty="0"/>
          </a:p>
        </p:txBody>
      </p:sp>
      <p:sp>
        <p:nvSpPr>
          <p:cNvPr id="2049" name="CuadroTexto 2048"/>
          <p:cNvSpPr txBox="1"/>
          <p:nvPr/>
        </p:nvSpPr>
        <p:spPr>
          <a:xfrm>
            <a:off x="539552" y="2708920"/>
            <a:ext cx="1058303" cy="307777"/>
          </a:xfrm>
          <a:prstGeom prst="rect">
            <a:avLst/>
          </a:prstGeom>
          <a:noFill/>
        </p:spPr>
        <p:txBody>
          <a:bodyPr wrap="none" rtlCol="0">
            <a:spAutoFit/>
          </a:bodyPr>
          <a:lstStyle/>
          <a:p>
            <a:r>
              <a:rPr lang="es-EC" sz="1400" dirty="0" smtClean="0"/>
              <a:t>Baño maría </a:t>
            </a:r>
            <a:endParaRPr lang="es-EC" sz="1400" dirty="0"/>
          </a:p>
        </p:txBody>
      </p:sp>
      <p:cxnSp>
        <p:nvCxnSpPr>
          <p:cNvPr id="2052" name="Conector curvado 2051"/>
          <p:cNvCxnSpPr>
            <a:stCxn id="10" idx="1"/>
          </p:cNvCxnSpPr>
          <p:nvPr/>
        </p:nvCxnSpPr>
        <p:spPr>
          <a:xfrm rot="10800000" flipH="1" flipV="1">
            <a:off x="323528" y="2302132"/>
            <a:ext cx="251520" cy="480377"/>
          </a:xfrm>
          <a:prstGeom prst="curvedConnector4">
            <a:avLst>
              <a:gd name="adj1" fmla="val -90887"/>
              <a:gd name="adj2" fmla="val 67619"/>
            </a:avLst>
          </a:prstGeom>
          <a:ln>
            <a:tailEnd type="triangle"/>
          </a:ln>
        </p:spPr>
        <p:style>
          <a:lnRef idx="1">
            <a:schemeClr val="accent1"/>
          </a:lnRef>
          <a:fillRef idx="0">
            <a:schemeClr val="accent1"/>
          </a:fillRef>
          <a:effectRef idx="0">
            <a:schemeClr val="accent1"/>
          </a:effectRef>
          <a:fontRef idx="minor">
            <a:schemeClr val="tx1"/>
          </a:fontRef>
        </p:style>
      </p:cxnSp>
      <p:sp>
        <p:nvSpPr>
          <p:cNvPr id="2056" name="CuadroTexto 2055"/>
          <p:cNvSpPr txBox="1"/>
          <p:nvPr/>
        </p:nvSpPr>
        <p:spPr>
          <a:xfrm>
            <a:off x="6516216" y="2636912"/>
            <a:ext cx="962123" cy="307777"/>
          </a:xfrm>
          <a:prstGeom prst="rect">
            <a:avLst/>
          </a:prstGeom>
          <a:noFill/>
        </p:spPr>
        <p:txBody>
          <a:bodyPr wrap="none" rtlCol="0">
            <a:spAutoFit/>
          </a:bodyPr>
          <a:lstStyle/>
          <a:p>
            <a:r>
              <a:rPr lang="es-EC" sz="1400" dirty="0" smtClean="0"/>
              <a:t>OsO</a:t>
            </a:r>
            <a:r>
              <a:rPr lang="es-EC" sz="1400" baseline="-25000" dirty="0" smtClean="0"/>
              <a:t>4</a:t>
            </a:r>
            <a:r>
              <a:rPr lang="es-EC" sz="1400" dirty="0" smtClean="0"/>
              <a:t> (1%) </a:t>
            </a:r>
            <a:endParaRPr lang="es-EC" sz="1400" dirty="0"/>
          </a:p>
        </p:txBody>
      </p:sp>
      <p:sp>
        <p:nvSpPr>
          <p:cNvPr id="48" name="CuadroTexto 47"/>
          <p:cNvSpPr txBox="1"/>
          <p:nvPr/>
        </p:nvSpPr>
        <p:spPr>
          <a:xfrm>
            <a:off x="7596336" y="2564904"/>
            <a:ext cx="965457" cy="523220"/>
          </a:xfrm>
          <a:prstGeom prst="rect">
            <a:avLst/>
          </a:prstGeom>
          <a:noFill/>
        </p:spPr>
        <p:txBody>
          <a:bodyPr wrap="none" rtlCol="0">
            <a:spAutoFit/>
          </a:bodyPr>
          <a:lstStyle/>
          <a:p>
            <a:pPr marL="285750" indent="-285750">
              <a:buFontTx/>
              <a:buChar char="-"/>
            </a:pPr>
            <a:r>
              <a:rPr lang="es-EC" sz="1400" dirty="0"/>
              <a:t>4</a:t>
            </a:r>
            <a:r>
              <a:rPr lang="es-ES" sz="1400" dirty="0" smtClean="0"/>
              <a:t>°C</a:t>
            </a:r>
          </a:p>
          <a:p>
            <a:pPr marL="285750" indent="-285750">
              <a:buFontTx/>
              <a:buChar char="-"/>
            </a:pPr>
            <a:r>
              <a:rPr lang="es-ES" sz="1400" dirty="0" smtClean="0"/>
              <a:t>12 </a:t>
            </a:r>
            <a:r>
              <a:rPr lang="es-ES" sz="1400" dirty="0" err="1" smtClean="0"/>
              <a:t>hrs</a:t>
            </a:r>
            <a:r>
              <a:rPr lang="es-ES" sz="1400" dirty="0"/>
              <a:t>.</a:t>
            </a:r>
            <a:endParaRPr lang="es-EC" sz="1400" dirty="0"/>
          </a:p>
        </p:txBody>
      </p:sp>
      <p:sp>
        <p:nvSpPr>
          <p:cNvPr id="49" name="Abrir llave 48"/>
          <p:cNvSpPr/>
          <p:nvPr/>
        </p:nvSpPr>
        <p:spPr>
          <a:xfrm>
            <a:off x="7452320" y="2502188"/>
            <a:ext cx="360040" cy="6387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cxnSp>
        <p:nvCxnSpPr>
          <p:cNvPr id="55" name="Conector curvado 54"/>
          <p:cNvCxnSpPr/>
          <p:nvPr/>
        </p:nvCxnSpPr>
        <p:spPr>
          <a:xfrm rot="10800000" flipH="1" flipV="1">
            <a:off x="6012160" y="2276872"/>
            <a:ext cx="432048" cy="505638"/>
          </a:xfrm>
          <a:prstGeom prst="curvedConnector4">
            <a:avLst>
              <a:gd name="adj1" fmla="val -52911"/>
              <a:gd name="adj2" fmla="val 68261"/>
            </a:avLst>
          </a:prstGeom>
          <a:ln>
            <a:tailEnd type="triangle"/>
          </a:ln>
        </p:spPr>
        <p:style>
          <a:lnRef idx="1">
            <a:schemeClr val="accent1"/>
          </a:lnRef>
          <a:fillRef idx="0">
            <a:schemeClr val="accent1"/>
          </a:fillRef>
          <a:effectRef idx="0">
            <a:schemeClr val="accent1"/>
          </a:effectRef>
          <a:fontRef idx="minor">
            <a:schemeClr val="tx1"/>
          </a:fontRef>
        </p:style>
      </p:cxnSp>
      <p:sp>
        <p:nvSpPr>
          <p:cNvPr id="2061" name="CuadroTexto 2060"/>
          <p:cNvSpPr txBox="1"/>
          <p:nvPr/>
        </p:nvSpPr>
        <p:spPr>
          <a:xfrm>
            <a:off x="4067944" y="5210616"/>
            <a:ext cx="1462708" cy="738664"/>
          </a:xfrm>
          <a:prstGeom prst="rect">
            <a:avLst/>
          </a:prstGeom>
          <a:noFill/>
        </p:spPr>
        <p:txBody>
          <a:bodyPr wrap="none" rtlCol="0">
            <a:spAutoFit/>
          </a:bodyPr>
          <a:lstStyle/>
          <a:p>
            <a:r>
              <a:rPr lang="es-EC" sz="1400" dirty="0" smtClean="0"/>
              <a:t>Nitrógeno líquido</a:t>
            </a:r>
          </a:p>
          <a:p>
            <a:r>
              <a:rPr lang="es-EC" sz="1400" dirty="0" smtClean="0"/>
              <a:t>            +</a:t>
            </a:r>
          </a:p>
          <a:p>
            <a:r>
              <a:rPr lang="es-EC" sz="1400" dirty="0" smtClean="0"/>
              <a:t>Liofilización </a:t>
            </a:r>
            <a:endParaRPr lang="es-EC" sz="1400" dirty="0"/>
          </a:p>
        </p:txBody>
      </p:sp>
      <p:sp>
        <p:nvSpPr>
          <p:cNvPr id="57" name="Abrir llave 56"/>
          <p:cNvSpPr/>
          <p:nvPr/>
        </p:nvSpPr>
        <p:spPr>
          <a:xfrm>
            <a:off x="3863711" y="5107106"/>
            <a:ext cx="328074" cy="872808"/>
          </a:xfrm>
          <a:prstGeom prst="leftBrace">
            <a:avLst>
              <a:gd name="adj1" fmla="val 1749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063" name="CuadroTexto 2062"/>
          <p:cNvSpPr txBox="1"/>
          <p:nvPr/>
        </p:nvSpPr>
        <p:spPr>
          <a:xfrm>
            <a:off x="971600" y="5373216"/>
            <a:ext cx="1770036" cy="523220"/>
          </a:xfrm>
          <a:prstGeom prst="rect">
            <a:avLst/>
          </a:prstGeom>
          <a:noFill/>
        </p:spPr>
        <p:txBody>
          <a:bodyPr wrap="none" rtlCol="0">
            <a:spAutoFit/>
          </a:bodyPr>
          <a:lstStyle/>
          <a:p>
            <a:pPr marL="285750" indent="-285750">
              <a:buFontTx/>
              <a:buChar char="-"/>
            </a:pPr>
            <a:r>
              <a:rPr lang="es-EC" sz="1400" dirty="0" smtClean="0"/>
              <a:t>20 </a:t>
            </a:r>
            <a:r>
              <a:rPr lang="es-EC" sz="1400" dirty="0" err="1" smtClean="0"/>
              <a:t>nm</a:t>
            </a:r>
            <a:r>
              <a:rPr lang="es-EC" sz="1400" dirty="0" smtClean="0"/>
              <a:t> de espesor</a:t>
            </a:r>
          </a:p>
          <a:p>
            <a:pPr marL="285750" indent="-285750">
              <a:buFontTx/>
              <a:buChar char="-"/>
            </a:pPr>
            <a:r>
              <a:rPr lang="es-EC" sz="1400" dirty="0" smtClean="0"/>
              <a:t>1 min.</a:t>
            </a:r>
            <a:endParaRPr lang="es-EC" sz="1400" dirty="0"/>
          </a:p>
        </p:txBody>
      </p:sp>
      <p:sp>
        <p:nvSpPr>
          <p:cNvPr id="61" name="Abrir llave 60"/>
          <p:cNvSpPr/>
          <p:nvPr/>
        </p:nvSpPr>
        <p:spPr>
          <a:xfrm>
            <a:off x="755576" y="5373216"/>
            <a:ext cx="288032" cy="62195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cxnSp>
        <p:nvCxnSpPr>
          <p:cNvPr id="62" name="Conector curvado 61"/>
          <p:cNvCxnSpPr/>
          <p:nvPr/>
        </p:nvCxnSpPr>
        <p:spPr>
          <a:xfrm rot="10800000" flipH="1" flipV="1">
            <a:off x="323528" y="5157192"/>
            <a:ext cx="432048" cy="505638"/>
          </a:xfrm>
          <a:prstGeom prst="curvedConnector4">
            <a:avLst>
              <a:gd name="adj1" fmla="val -52911"/>
              <a:gd name="adj2" fmla="val 9840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70" name="Conector curvado 2069"/>
          <p:cNvCxnSpPr/>
          <p:nvPr/>
        </p:nvCxnSpPr>
        <p:spPr>
          <a:xfrm rot="10800000" flipV="1">
            <a:off x="3851921" y="4869160"/>
            <a:ext cx="12700" cy="489523"/>
          </a:xfrm>
          <a:prstGeom prst="curvedConnector4">
            <a:avLst>
              <a:gd name="adj1" fmla="val 3150000"/>
              <a:gd name="adj2" fmla="val 68862"/>
            </a:avLst>
          </a:prstGeom>
          <a:ln>
            <a:tailEnd type="triangle"/>
          </a:ln>
        </p:spPr>
        <p:style>
          <a:lnRef idx="1">
            <a:schemeClr val="accent1"/>
          </a:lnRef>
          <a:fillRef idx="0">
            <a:schemeClr val="accent1"/>
          </a:fillRef>
          <a:effectRef idx="0">
            <a:schemeClr val="accent1"/>
          </a:effectRef>
          <a:fontRef idx="minor">
            <a:schemeClr val="tx1"/>
          </a:fontRef>
        </p:style>
      </p:cxnSp>
      <p:sp>
        <p:nvSpPr>
          <p:cNvPr id="2075" name="Flecha curvada hacia abajo 2074"/>
          <p:cNvSpPr/>
          <p:nvPr/>
        </p:nvSpPr>
        <p:spPr>
          <a:xfrm rot="7524063">
            <a:off x="7184255" y="3058135"/>
            <a:ext cx="2304257" cy="845094"/>
          </a:xfrm>
          <a:prstGeom prst="curved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solidFill>
                <a:schemeClr val="tx1"/>
              </a:solidFill>
            </a:endParaRPr>
          </a:p>
        </p:txBody>
      </p:sp>
      <p:sp>
        <p:nvSpPr>
          <p:cNvPr id="2076" name="CuadroTexto 2075"/>
          <p:cNvSpPr txBox="1"/>
          <p:nvPr/>
        </p:nvSpPr>
        <p:spPr>
          <a:xfrm>
            <a:off x="6660232" y="4994592"/>
            <a:ext cx="1977336" cy="738664"/>
          </a:xfrm>
          <a:prstGeom prst="rect">
            <a:avLst/>
          </a:prstGeom>
          <a:noFill/>
        </p:spPr>
        <p:txBody>
          <a:bodyPr wrap="none" rtlCol="0">
            <a:spAutoFit/>
          </a:bodyPr>
          <a:lstStyle/>
          <a:p>
            <a:r>
              <a:rPr lang="es-EC" sz="1400" dirty="0" smtClean="0"/>
              <a:t>- Etanol: </a:t>
            </a:r>
            <a:r>
              <a:rPr lang="es-EC" sz="1400" dirty="0"/>
              <a:t>20%, 30%, 50</a:t>
            </a:r>
            <a:r>
              <a:rPr lang="es-EC" sz="1400" dirty="0" smtClean="0"/>
              <a:t>%,</a:t>
            </a:r>
          </a:p>
          <a:p>
            <a:r>
              <a:rPr lang="es-EC" sz="1400" dirty="0" smtClean="0"/>
              <a:t> </a:t>
            </a:r>
            <a:r>
              <a:rPr lang="es-EC" sz="1400" dirty="0"/>
              <a:t>70%, 90%, 95% y 100</a:t>
            </a:r>
            <a:r>
              <a:rPr lang="es-EC" sz="1400" dirty="0" smtClean="0"/>
              <a:t>%</a:t>
            </a:r>
          </a:p>
          <a:p>
            <a:r>
              <a:rPr lang="es-EC" sz="1400" dirty="0" smtClean="0"/>
              <a:t>- 10 min. cada una </a:t>
            </a:r>
          </a:p>
        </p:txBody>
      </p:sp>
      <p:sp>
        <p:nvSpPr>
          <p:cNvPr id="77" name="Abrir llave 76"/>
          <p:cNvSpPr/>
          <p:nvPr/>
        </p:nvSpPr>
        <p:spPr>
          <a:xfrm>
            <a:off x="6444208" y="4964818"/>
            <a:ext cx="432048" cy="84044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cxnSp>
        <p:nvCxnSpPr>
          <p:cNvPr id="80" name="Conector curvado 79"/>
          <p:cNvCxnSpPr/>
          <p:nvPr/>
        </p:nvCxnSpPr>
        <p:spPr>
          <a:xfrm rot="10800000" flipH="1" flipV="1">
            <a:off x="6156177" y="4980235"/>
            <a:ext cx="251521" cy="464988"/>
          </a:xfrm>
          <a:prstGeom prst="curvedConnector4">
            <a:avLst>
              <a:gd name="adj1" fmla="val -90887"/>
              <a:gd name="adj2" fmla="val 69857"/>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Abrir llave 80"/>
          <p:cNvSpPr/>
          <p:nvPr/>
        </p:nvSpPr>
        <p:spPr>
          <a:xfrm>
            <a:off x="3563888" y="2492368"/>
            <a:ext cx="360040" cy="102020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cxnSp>
        <p:nvCxnSpPr>
          <p:cNvPr id="82" name="Conector curvado 81"/>
          <p:cNvCxnSpPr/>
          <p:nvPr/>
        </p:nvCxnSpPr>
        <p:spPr>
          <a:xfrm rot="10800000" flipH="1" flipV="1">
            <a:off x="3203849" y="2459955"/>
            <a:ext cx="251521" cy="464988"/>
          </a:xfrm>
          <a:prstGeom prst="curvedConnector4">
            <a:avLst>
              <a:gd name="adj1" fmla="val -90887"/>
              <a:gd name="adj2" fmla="val 69857"/>
            </a:avLst>
          </a:prstGeom>
          <a:ln>
            <a:tailEnd type="triangle"/>
          </a:ln>
        </p:spPr>
        <p:style>
          <a:lnRef idx="1">
            <a:schemeClr val="accent1"/>
          </a:lnRef>
          <a:fillRef idx="0">
            <a:schemeClr val="accent1"/>
          </a:fillRef>
          <a:effectRef idx="0">
            <a:schemeClr val="accent1"/>
          </a:effectRef>
          <a:fontRef idx="minor">
            <a:schemeClr val="tx1"/>
          </a:fontRef>
        </p:style>
      </p:cxnSp>
      <p:sp>
        <p:nvSpPr>
          <p:cNvPr id="83" name="CuadroTexto 82"/>
          <p:cNvSpPr txBox="1"/>
          <p:nvPr/>
        </p:nvSpPr>
        <p:spPr>
          <a:xfrm>
            <a:off x="3779912" y="2420888"/>
            <a:ext cx="2082744" cy="1169551"/>
          </a:xfrm>
          <a:prstGeom prst="rect">
            <a:avLst/>
          </a:prstGeom>
          <a:noFill/>
        </p:spPr>
        <p:txBody>
          <a:bodyPr wrap="square" rtlCol="0">
            <a:spAutoFit/>
          </a:bodyPr>
          <a:lstStyle/>
          <a:p>
            <a:r>
              <a:rPr lang="es-EC" sz="1400" dirty="0" smtClean="0"/>
              <a:t>- </a:t>
            </a:r>
            <a:r>
              <a:rPr lang="es-EC" sz="1400" dirty="0" err="1" smtClean="0"/>
              <a:t>Glutaraldehído</a:t>
            </a:r>
            <a:r>
              <a:rPr lang="es-EC" sz="1400" dirty="0" smtClean="0"/>
              <a:t> 3% </a:t>
            </a:r>
          </a:p>
          <a:p>
            <a:r>
              <a:rPr lang="es-EC" sz="1400" dirty="0" smtClean="0"/>
              <a:t>                 +</a:t>
            </a:r>
          </a:p>
          <a:p>
            <a:r>
              <a:rPr lang="es-EC" sz="1400" dirty="0" smtClean="0"/>
              <a:t>Buffer fosfato de sodio 0.05 M, pH 6.8, </a:t>
            </a:r>
            <a:r>
              <a:rPr lang="es-EC" sz="1400" dirty="0"/>
              <a:t>4</a:t>
            </a:r>
            <a:r>
              <a:rPr lang="es-ES" sz="1400" dirty="0"/>
              <a:t>°C</a:t>
            </a:r>
          </a:p>
          <a:p>
            <a:r>
              <a:rPr lang="es-EC" sz="1400" dirty="0" smtClean="0"/>
              <a:t>- 24 </a:t>
            </a:r>
            <a:r>
              <a:rPr lang="es-EC" sz="1400" dirty="0" err="1" smtClean="0"/>
              <a:t>hrs</a:t>
            </a:r>
            <a:r>
              <a:rPr lang="es-EC" sz="1400" dirty="0"/>
              <a:t>.</a:t>
            </a:r>
            <a:endParaRPr lang="es-EC" sz="1400" dirty="0" smtClean="0"/>
          </a:p>
        </p:txBody>
      </p:sp>
      <p:sp>
        <p:nvSpPr>
          <p:cNvPr id="7" name="CuadroTexto 6"/>
          <p:cNvSpPr txBox="1"/>
          <p:nvPr/>
        </p:nvSpPr>
        <p:spPr>
          <a:xfrm>
            <a:off x="130157" y="6189460"/>
            <a:ext cx="1237839" cy="269304"/>
          </a:xfrm>
          <a:prstGeom prst="rect">
            <a:avLst/>
          </a:prstGeom>
          <a:noFill/>
        </p:spPr>
        <p:txBody>
          <a:bodyPr wrap="none" rtlCol="0">
            <a:spAutoFit/>
          </a:bodyPr>
          <a:lstStyle/>
          <a:p>
            <a:r>
              <a:rPr lang="es-EC" sz="1150" dirty="0" smtClean="0"/>
              <a:t>(</a:t>
            </a:r>
            <a:r>
              <a:rPr lang="es-EC" sz="1150" dirty="0" err="1" smtClean="0"/>
              <a:t>Eisenback</a:t>
            </a:r>
            <a:r>
              <a:rPr lang="es-EC" sz="1150" dirty="0" smtClean="0"/>
              <a:t>, 1991</a:t>
            </a:r>
            <a:r>
              <a:rPr lang="es-EC" sz="1150" dirty="0"/>
              <a:t>)</a:t>
            </a:r>
          </a:p>
        </p:txBody>
      </p:sp>
      <p:sp>
        <p:nvSpPr>
          <p:cNvPr id="50" name="7 Rectángulo"/>
          <p:cNvSpPr/>
          <p:nvPr/>
        </p:nvSpPr>
        <p:spPr>
          <a:xfrm>
            <a:off x="6180864" y="120635"/>
            <a:ext cx="2829621" cy="584775"/>
          </a:xfrm>
          <a:prstGeom prst="rect">
            <a:avLst/>
          </a:prstGeom>
          <a:noFill/>
        </p:spPr>
        <p:txBody>
          <a:bodyPr wrap="none" lIns="91440" tIns="45720" rIns="91440" bIns="4572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ES" sz="3200" i="0" u="none" strike="noStrike" kern="0" normalizeH="0" baseline="0" noProof="0" dirty="0" smtClean="0">
                <a:ln w="0"/>
                <a:effectLst>
                  <a:outerShdw blurRad="38100" dist="19050" dir="2700000" algn="tl" rotWithShape="0">
                    <a:schemeClr val="dk1">
                      <a:alpha val="40000"/>
                    </a:schemeClr>
                  </a:outerShdw>
                </a:effectLst>
                <a:uLnTx/>
                <a:uFillTx/>
                <a:latin typeface="+mj-lt"/>
                <a:cs typeface="Arial" pitchFamily="34" charset="0"/>
              </a:rPr>
              <a:t>METODOLOGÍA</a:t>
            </a:r>
            <a:endParaRPr kumimoji="0" lang="es-ES" sz="3200" i="0" u="none" strike="noStrike" kern="0" normalizeH="0" baseline="0" noProof="0" dirty="0">
              <a:ln w="0"/>
              <a:effectLst>
                <a:outerShdw blurRad="38100" dist="19050" dir="2700000" algn="tl" rotWithShape="0">
                  <a:schemeClr val="dk1">
                    <a:alpha val="40000"/>
                  </a:schemeClr>
                </a:outerShdw>
              </a:effectLst>
              <a:uLnTx/>
              <a:uFillTx/>
              <a:latin typeface="+mj-lt"/>
              <a:cs typeface="Arial" pitchFamily="34" charset="0"/>
            </a:endParaRPr>
          </a:p>
        </p:txBody>
      </p:sp>
      <p:sp>
        <p:nvSpPr>
          <p:cNvPr id="59" name="CuadroTexto 58"/>
          <p:cNvSpPr txBox="1"/>
          <p:nvPr/>
        </p:nvSpPr>
        <p:spPr>
          <a:xfrm>
            <a:off x="60586" y="6381328"/>
            <a:ext cx="872675" cy="276999"/>
          </a:xfrm>
          <a:prstGeom prst="rect">
            <a:avLst/>
          </a:prstGeom>
          <a:noFill/>
        </p:spPr>
        <p:txBody>
          <a:bodyPr wrap="none" rtlCol="0">
            <a:spAutoFit/>
          </a:bodyPr>
          <a:lstStyle/>
          <a:p>
            <a:r>
              <a:rPr lang="es-EC" sz="1200" dirty="0" smtClean="0"/>
              <a:t>Pallo, 2017</a:t>
            </a:r>
            <a:endParaRPr lang="es-EC" sz="1200" dirty="0"/>
          </a:p>
        </p:txBody>
      </p:sp>
    </p:spTree>
    <p:extLst>
      <p:ext uri="{BB962C8B-B14F-4D97-AF65-F5344CB8AC3E}">
        <p14:creationId xmlns:p14="http://schemas.microsoft.com/office/powerpoint/2010/main" val="17568019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4233" y="0"/>
            <a:ext cx="9148233" cy="6861175"/>
            <a:chOff x="-4233" y="0"/>
            <a:chExt cx="9148233" cy="6861175"/>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3" y="0"/>
              <a:ext cx="9148233" cy="686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5797" y="5844137"/>
              <a:ext cx="2314688"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8 Rectángulo"/>
          <p:cNvSpPr/>
          <p:nvPr/>
        </p:nvSpPr>
        <p:spPr>
          <a:xfrm>
            <a:off x="4281305" y="120635"/>
            <a:ext cx="4729180" cy="584775"/>
          </a:xfrm>
          <a:prstGeom prst="rect">
            <a:avLst/>
          </a:prstGeom>
          <a:noFill/>
        </p:spPr>
        <p:txBody>
          <a:bodyPr wrap="none" lIns="91440" tIns="45720" rIns="91440" bIns="4572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ES" sz="3200" i="0" u="none" strike="noStrike" kern="0" normalizeH="0" baseline="0" noProof="0" dirty="0" smtClean="0">
                <a:ln w="0"/>
                <a:effectLst>
                  <a:outerShdw blurRad="38100" dist="19050" dir="2700000" algn="tl" rotWithShape="0">
                    <a:schemeClr val="dk1">
                      <a:alpha val="40000"/>
                    </a:schemeClr>
                  </a:outerShdw>
                </a:effectLst>
                <a:uLnTx/>
                <a:uFillTx/>
                <a:latin typeface="+mj-lt"/>
                <a:cs typeface="Arial" pitchFamily="34" charset="0"/>
              </a:rPr>
              <a:t>RESULTADOS Y DISCUSIÓN</a:t>
            </a:r>
            <a:endParaRPr kumimoji="0" lang="es-ES" sz="3200" i="0" u="none" strike="noStrike" kern="0" normalizeH="0" baseline="0" noProof="0" dirty="0">
              <a:ln w="0"/>
              <a:effectLst>
                <a:outerShdw blurRad="38100" dist="19050" dir="2700000" algn="tl" rotWithShape="0">
                  <a:schemeClr val="dk1">
                    <a:alpha val="40000"/>
                  </a:schemeClr>
                </a:outerShdw>
              </a:effectLst>
              <a:uLnTx/>
              <a:uFillTx/>
              <a:latin typeface="+mj-lt"/>
              <a:cs typeface="Arial" pitchFamily="34" charset="0"/>
            </a:endParaRPr>
          </a:p>
        </p:txBody>
      </p:sp>
      <p:sp>
        <p:nvSpPr>
          <p:cNvPr id="13" name="12 Rectángulo"/>
          <p:cNvSpPr/>
          <p:nvPr/>
        </p:nvSpPr>
        <p:spPr>
          <a:xfrm>
            <a:off x="230986" y="764704"/>
            <a:ext cx="7365350" cy="461665"/>
          </a:xfrm>
          <a:prstGeom prst="rect">
            <a:avLst/>
          </a:prstGeom>
          <a:noFill/>
        </p:spPr>
        <p:txBody>
          <a:bodyPr wrap="none" lIns="91440" tIns="45720" rIns="91440" bIns="45720">
            <a:spAutoFit/>
          </a:bodyPr>
          <a:lstStyle/>
          <a:p>
            <a:pPr algn="ctr"/>
            <a:r>
              <a:rPr lang="es-ES" sz="2400" b="1" dirty="0" smtClean="0">
                <a:ln w="1905">
                  <a:noFill/>
                </a:ln>
                <a:solidFill>
                  <a:schemeClr val="tx2">
                    <a:lumMod val="60000"/>
                    <a:lumOff val="40000"/>
                  </a:schemeClr>
                </a:solidFill>
                <a:effectLst>
                  <a:innerShdw blurRad="69850" dist="43180" dir="5400000">
                    <a:srgbClr val="000000">
                      <a:alpha val="65000"/>
                    </a:srgbClr>
                  </a:innerShdw>
                </a:effectLst>
              </a:rPr>
              <a:t>Análisis molecular </a:t>
            </a:r>
            <a:r>
              <a:rPr lang="es-ES" sz="2400" b="1" dirty="0" smtClean="0">
                <a:ln w="1905">
                  <a:noFill/>
                </a:ln>
                <a:solidFill>
                  <a:schemeClr val="tx2">
                    <a:lumMod val="60000"/>
                    <a:lumOff val="40000"/>
                  </a:schemeClr>
                </a:solidFill>
                <a:effectLst>
                  <a:innerShdw blurRad="69850" dist="43180" dir="5400000">
                    <a:srgbClr val="000000">
                      <a:alpha val="65000"/>
                    </a:srgbClr>
                  </a:innerShdw>
                </a:effectLst>
                <a:sym typeface="Wingdings" panose="05000000000000000000" pitchFamily="2" charset="2"/>
              </a:rPr>
              <a:t> Extracción de ADN (Cuantificación</a:t>
            </a:r>
            <a:r>
              <a:rPr lang="es-ES" sz="2400" b="1" i="1" dirty="0" smtClean="0">
                <a:ln w="1905">
                  <a:noFill/>
                </a:ln>
                <a:solidFill>
                  <a:schemeClr val="tx2">
                    <a:lumMod val="60000"/>
                    <a:lumOff val="40000"/>
                  </a:schemeClr>
                </a:solidFill>
                <a:effectLst>
                  <a:innerShdw blurRad="69850" dist="43180" dir="5400000">
                    <a:srgbClr val="000000">
                      <a:alpha val="65000"/>
                    </a:srgbClr>
                  </a:innerShdw>
                </a:effectLst>
                <a:sym typeface="Wingdings" panose="05000000000000000000" pitchFamily="2" charset="2"/>
              </a:rPr>
              <a:t>)</a:t>
            </a:r>
            <a:endParaRPr lang="es-ES" sz="2400" b="1" i="1" dirty="0">
              <a:ln w="1905">
                <a:noFill/>
              </a:ln>
              <a:solidFill>
                <a:schemeClr val="tx2">
                  <a:lumMod val="60000"/>
                  <a:lumOff val="40000"/>
                </a:schemeClr>
              </a:solidFill>
              <a:effectLst>
                <a:innerShdw blurRad="69850" dist="43180" dir="5400000">
                  <a:srgbClr val="000000">
                    <a:alpha val="65000"/>
                  </a:srgbClr>
                </a:innerShdw>
              </a:effectLst>
            </a:endParaRPr>
          </a:p>
        </p:txBody>
      </p:sp>
      <p:graphicFrame>
        <p:nvGraphicFramePr>
          <p:cNvPr id="2" name="Tabla 1"/>
          <p:cNvGraphicFramePr>
            <a:graphicFrameLocks noGrp="1"/>
          </p:cNvGraphicFramePr>
          <p:nvPr>
            <p:extLst>
              <p:ext uri="{D42A27DB-BD31-4B8C-83A1-F6EECF244321}">
                <p14:modId xmlns:p14="http://schemas.microsoft.com/office/powerpoint/2010/main" val="3893143474"/>
              </p:ext>
            </p:extLst>
          </p:nvPr>
        </p:nvGraphicFramePr>
        <p:xfrm>
          <a:off x="1644352" y="1852032"/>
          <a:ext cx="6096000" cy="2225040"/>
        </p:xfrm>
        <a:graphic>
          <a:graphicData uri="http://schemas.openxmlformats.org/drawingml/2006/table">
            <a:tbl>
              <a:tblPr firstRow="1" bandRow="1">
                <a:tableStyleId>{93296810-A885-4BE3-A3E7-6D5BEEA58F35}</a:tableStyleId>
              </a:tblPr>
              <a:tblGrid>
                <a:gridCol w="2032000"/>
                <a:gridCol w="2032000"/>
                <a:gridCol w="2032000"/>
              </a:tblGrid>
              <a:tr h="370840">
                <a:tc>
                  <a:txBody>
                    <a:bodyPr/>
                    <a:lstStyle/>
                    <a:p>
                      <a:pPr algn="ctr"/>
                      <a:r>
                        <a:rPr lang="es-EC" sz="1400" dirty="0" smtClean="0"/>
                        <a:t>Muestra</a:t>
                      </a:r>
                      <a:endParaRPr lang="es-EC" sz="1400" dirty="0"/>
                    </a:p>
                  </a:txBody>
                  <a:tcPr/>
                </a:tc>
                <a:tc>
                  <a:txBody>
                    <a:bodyPr/>
                    <a:lstStyle/>
                    <a:p>
                      <a:pPr algn="ctr"/>
                      <a:r>
                        <a:rPr lang="es-EC" sz="1400" dirty="0" smtClean="0"/>
                        <a:t>260/280</a:t>
                      </a:r>
                      <a:endParaRPr lang="es-EC" sz="1400" dirty="0"/>
                    </a:p>
                  </a:txBody>
                  <a:tcPr/>
                </a:tc>
                <a:tc>
                  <a:txBody>
                    <a:bodyPr/>
                    <a:lstStyle/>
                    <a:p>
                      <a:pPr algn="ctr"/>
                      <a:r>
                        <a:rPr lang="es-EC" sz="1400" dirty="0" err="1" smtClean="0"/>
                        <a:t>ng</a:t>
                      </a:r>
                      <a:r>
                        <a:rPr lang="es-EC" sz="1400" dirty="0" smtClean="0"/>
                        <a:t>/</a:t>
                      </a:r>
                      <a:r>
                        <a:rPr lang="es-EC" sz="1400" kern="1200" dirty="0" smtClean="0">
                          <a:effectLst/>
                        </a:rPr>
                        <a:t>µL</a:t>
                      </a:r>
                      <a:endParaRPr lang="es-EC" sz="1400" dirty="0"/>
                    </a:p>
                  </a:txBody>
                  <a:tcPr/>
                </a:tc>
              </a:tr>
              <a:tr h="370840">
                <a:tc>
                  <a:txBody>
                    <a:bodyPr/>
                    <a:lstStyle/>
                    <a:p>
                      <a:pPr algn="ctr"/>
                      <a:r>
                        <a:rPr lang="es-EC" sz="1400" dirty="0" smtClean="0"/>
                        <a:t>CB13</a:t>
                      </a:r>
                      <a:endParaRPr lang="es-EC" sz="1400" dirty="0"/>
                    </a:p>
                  </a:txBody>
                  <a:tcPr/>
                </a:tc>
                <a:tc>
                  <a:txBody>
                    <a:bodyPr/>
                    <a:lstStyle/>
                    <a:p>
                      <a:pPr algn="ctr"/>
                      <a:r>
                        <a:rPr lang="es-EC" sz="1400" dirty="0" smtClean="0"/>
                        <a:t>0.471</a:t>
                      </a:r>
                      <a:endParaRPr lang="es-EC" sz="1400" dirty="0"/>
                    </a:p>
                  </a:txBody>
                  <a:tcPr/>
                </a:tc>
                <a:tc>
                  <a:txBody>
                    <a:bodyPr/>
                    <a:lstStyle/>
                    <a:p>
                      <a:pPr algn="ctr"/>
                      <a:r>
                        <a:rPr lang="es-EC" sz="1400" dirty="0" smtClean="0"/>
                        <a:t>275.038</a:t>
                      </a:r>
                      <a:endParaRPr lang="es-EC" sz="1400" dirty="0"/>
                    </a:p>
                  </a:txBody>
                  <a:tcPr/>
                </a:tc>
              </a:tr>
              <a:tr h="370840">
                <a:tc>
                  <a:txBody>
                    <a:bodyPr/>
                    <a:lstStyle/>
                    <a:p>
                      <a:pPr algn="ctr"/>
                      <a:r>
                        <a:rPr lang="es-EC" sz="1400" dirty="0" smtClean="0"/>
                        <a:t>H04D</a:t>
                      </a:r>
                      <a:endParaRPr lang="es-EC" sz="1400" dirty="0"/>
                    </a:p>
                  </a:txBody>
                  <a:tcPr/>
                </a:tc>
                <a:tc>
                  <a:txBody>
                    <a:bodyPr/>
                    <a:lstStyle/>
                    <a:p>
                      <a:pPr algn="ctr"/>
                      <a:r>
                        <a:rPr lang="es-EC" sz="1400" dirty="0" smtClean="0"/>
                        <a:t>0.468</a:t>
                      </a:r>
                      <a:endParaRPr lang="es-EC" sz="1400" dirty="0"/>
                    </a:p>
                  </a:txBody>
                  <a:tcPr/>
                </a:tc>
                <a:tc>
                  <a:txBody>
                    <a:bodyPr/>
                    <a:lstStyle/>
                    <a:p>
                      <a:pPr algn="ctr"/>
                      <a:r>
                        <a:rPr lang="es-EC" sz="1400" dirty="0" smtClean="0"/>
                        <a:t>236.417</a:t>
                      </a:r>
                      <a:endParaRPr lang="es-EC" sz="1400" dirty="0"/>
                    </a:p>
                  </a:txBody>
                  <a:tcPr/>
                </a:tc>
              </a:tr>
              <a:tr h="370840">
                <a:tc>
                  <a:txBody>
                    <a:bodyPr/>
                    <a:lstStyle/>
                    <a:p>
                      <a:pPr algn="ctr"/>
                      <a:r>
                        <a:rPr lang="es-EC" sz="1400" dirty="0" smtClean="0"/>
                        <a:t>H01G</a:t>
                      </a:r>
                      <a:endParaRPr lang="es-EC" sz="1400" dirty="0"/>
                    </a:p>
                  </a:txBody>
                  <a:tcPr/>
                </a:tc>
                <a:tc>
                  <a:txBody>
                    <a:bodyPr/>
                    <a:lstStyle/>
                    <a:p>
                      <a:pPr algn="ctr"/>
                      <a:r>
                        <a:rPr lang="es-EC" sz="1400" dirty="0" smtClean="0"/>
                        <a:t>0.552</a:t>
                      </a:r>
                      <a:endParaRPr lang="es-EC" sz="1400" dirty="0"/>
                    </a:p>
                  </a:txBody>
                  <a:tcPr/>
                </a:tc>
                <a:tc>
                  <a:txBody>
                    <a:bodyPr/>
                    <a:lstStyle/>
                    <a:p>
                      <a:pPr algn="ctr"/>
                      <a:r>
                        <a:rPr lang="es-EC" sz="1400" dirty="0" smtClean="0"/>
                        <a:t>12.423</a:t>
                      </a:r>
                      <a:endParaRPr lang="es-EC" sz="1400" dirty="0"/>
                    </a:p>
                  </a:txBody>
                  <a:tcPr/>
                </a:tc>
              </a:tr>
              <a:tr h="370840">
                <a:tc>
                  <a:txBody>
                    <a:bodyPr/>
                    <a:lstStyle/>
                    <a:p>
                      <a:pPr algn="ctr"/>
                      <a:r>
                        <a:rPr lang="es-EC" sz="1400" dirty="0" smtClean="0"/>
                        <a:t>2TH</a:t>
                      </a:r>
                      <a:endParaRPr lang="es-EC" sz="1400" dirty="0"/>
                    </a:p>
                  </a:txBody>
                  <a:tcPr/>
                </a:tc>
                <a:tc>
                  <a:txBody>
                    <a:bodyPr/>
                    <a:lstStyle/>
                    <a:p>
                      <a:pPr algn="ctr"/>
                      <a:r>
                        <a:rPr lang="es-EC" sz="1400" dirty="0" smtClean="0"/>
                        <a:t>0.542</a:t>
                      </a:r>
                      <a:endParaRPr lang="es-EC" sz="1400" dirty="0"/>
                    </a:p>
                  </a:txBody>
                  <a:tcPr/>
                </a:tc>
                <a:tc>
                  <a:txBody>
                    <a:bodyPr/>
                    <a:lstStyle/>
                    <a:p>
                      <a:pPr algn="ctr"/>
                      <a:r>
                        <a:rPr lang="es-EC" sz="1400" dirty="0" smtClean="0"/>
                        <a:t>239.430</a:t>
                      </a:r>
                      <a:endParaRPr lang="es-EC" sz="1400" dirty="0"/>
                    </a:p>
                  </a:txBody>
                  <a:tcPr/>
                </a:tc>
              </a:tr>
              <a:tr h="370840">
                <a:tc>
                  <a:txBody>
                    <a:bodyPr/>
                    <a:lstStyle/>
                    <a:p>
                      <a:pPr algn="ctr"/>
                      <a:r>
                        <a:rPr lang="es-EC" sz="1400" b="1" dirty="0" smtClean="0"/>
                        <a:t>Promedio</a:t>
                      </a:r>
                      <a:r>
                        <a:rPr lang="es-EC" sz="1400" b="1" baseline="0" dirty="0" smtClean="0"/>
                        <a:t> </a:t>
                      </a:r>
                      <a:endParaRPr lang="es-EC" sz="1400" b="1" dirty="0"/>
                    </a:p>
                  </a:txBody>
                  <a:tcPr/>
                </a:tc>
                <a:tc>
                  <a:txBody>
                    <a:bodyPr/>
                    <a:lstStyle/>
                    <a:p>
                      <a:pPr algn="ctr"/>
                      <a:r>
                        <a:rPr lang="es-EC" sz="1400" b="1" dirty="0" smtClean="0"/>
                        <a:t>0.508</a:t>
                      </a:r>
                      <a:endParaRPr lang="es-EC" sz="1400" b="1" dirty="0"/>
                    </a:p>
                  </a:txBody>
                  <a:tcPr/>
                </a:tc>
                <a:tc>
                  <a:txBody>
                    <a:bodyPr/>
                    <a:lstStyle/>
                    <a:p>
                      <a:pPr algn="ctr"/>
                      <a:r>
                        <a:rPr lang="es-EC" sz="1400" b="1" dirty="0" smtClean="0"/>
                        <a:t>190.827</a:t>
                      </a:r>
                      <a:endParaRPr lang="es-EC" sz="1400" b="1" dirty="0"/>
                    </a:p>
                  </a:txBody>
                  <a:tcPr/>
                </a:tc>
              </a:tr>
            </a:tbl>
          </a:graphicData>
        </a:graphic>
      </p:graphicFrame>
      <p:sp>
        <p:nvSpPr>
          <p:cNvPr id="3" name="CuadroTexto 2"/>
          <p:cNvSpPr txBox="1"/>
          <p:nvPr/>
        </p:nvSpPr>
        <p:spPr>
          <a:xfrm>
            <a:off x="1676962" y="4293096"/>
            <a:ext cx="6135398" cy="307777"/>
          </a:xfrm>
          <a:prstGeom prst="rect">
            <a:avLst/>
          </a:prstGeom>
          <a:noFill/>
        </p:spPr>
        <p:txBody>
          <a:bodyPr wrap="none" rtlCol="0">
            <a:spAutoFit/>
          </a:bodyPr>
          <a:lstStyle/>
          <a:p>
            <a:r>
              <a:rPr lang="es-EC" sz="1400" b="1" dirty="0" smtClean="0"/>
              <a:t>Tabla 1</a:t>
            </a:r>
            <a:r>
              <a:rPr lang="es-EC" sz="1400" dirty="0" smtClean="0"/>
              <a:t>. Cuantificación </a:t>
            </a:r>
            <a:r>
              <a:rPr lang="es-EC" sz="1400" dirty="0"/>
              <a:t>del ADN extraído de 1 hembra adulta por cada </a:t>
            </a:r>
            <a:r>
              <a:rPr lang="es-EC" sz="1400" dirty="0" smtClean="0"/>
              <a:t>aislamiento</a:t>
            </a:r>
            <a:endParaRPr lang="es-EC" sz="1400" dirty="0"/>
          </a:p>
        </p:txBody>
      </p:sp>
      <p:pic>
        <p:nvPicPr>
          <p:cNvPr id="10242" name="Picture 2" descr="Resultado de imagen para extraccion de ad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31805">
            <a:off x="387592" y="1230235"/>
            <a:ext cx="1414621" cy="141462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CuadroTexto 9"/>
          <p:cNvSpPr txBox="1"/>
          <p:nvPr/>
        </p:nvSpPr>
        <p:spPr>
          <a:xfrm>
            <a:off x="60586" y="6381328"/>
            <a:ext cx="872675" cy="276999"/>
          </a:xfrm>
          <a:prstGeom prst="rect">
            <a:avLst/>
          </a:prstGeom>
          <a:noFill/>
        </p:spPr>
        <p:txBody>
          <a:bodyPr wrap="none" rtlCol="0">
            <a:spAutoFit/>
          </a:bodyPr>
          <a:lstStyle/>
          <a:p>
            <a:r>
              <a:rPr lang="es-EC" sz="1200" dirty="0" smtClean="0"/>
              <a:t>Pallo, 2017</a:t>
            </a:r>
            <a:endParaRPr lang="es-EC" sz="1200" dirty="0"/>
          </a:p>
        </p:txBody>
      </p:sp>
    </p:spTree>
    <p:extLst>
      <p:ext uri="{BB962C8B-B14F-4D97-AF65-F5344CB8AC3E}">
        <p14:creationId xmlns:p14="http://schemas.microsoft.com/office/powerpoint/2010/main" val="1394844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4 Grupo"/>
          <p:cNvGrpSpPr/>
          <p:nvPr/>
        </p:nvGrpSpPr>
        <p:grpSpPr>
          <a:xfrm>
            <a:off x="-4233" y="0"/>
            <a:ext cx="9148233" cy="6861175"/>
            <a:chOff x="-4233" y="0"/>
            <a:chExt cx="9148233" cy="6861175"/>
          </a:xfrm>
        </p:grpSpPr>
        <p:pic>
          <p:nvPicPr>
            <p:cNvPr id="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3" y="0"/>
              <a:ext cx="9148233" cy="686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5797" y="5844137"/>
              <a:ext cx="2314688"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10 Rectángulo"/>
          <p:cNvSpPr/>
          <p:nvPr/>
        </p:nvSpPr>
        <p:spPr>
          <a:xfrm>
            <a:off x="6115142" y="120635"/>
            <a:ext cx="2895343" cy="584775"/>
          </a:xfrm>
          <a:prstGeom prst="rect">
            <a:avLst/>
          </a:prstGeom>
          <a:noFill/>
        </p:spPr>
        <p:txBody>
          <a:bodyPr wrap="none" lIns="91440" tIns="45720" rIns="91440" bIns="4572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ES" sz="3200" i="0" u="none" strike="noStrike" kern="0" normalizeH="0" baseline="0" noProof="0" dirty="0" smtClean="0">
                <a:ln w="0"/>
                <a:effectLst>
                  <a:outerShdw blurRad="38100" dist="19050" dir="2700000" algn="tl" rotWithShape="0">
                    <a:schemeClr val="dk1">
                      <a:alpha val="40000"/>
                    </a:schemeClr>
                  </a:outerShdw>
                </a:effectLst>
                <a:uLnTx/>
                <a:uFillTx/>
                <a:latin typeface="+mj-lt"/>
                <a:cs typeface="Arial" pitchFamily="34" charset="0"/>
              </a:rPr>
              <a:t>INTRODUCCIÓN</a:t>
            </a:r>
            <a:endParaRPr kumimoji="0" lang="es-ES" sz="3200" i="0" u="none" strike="noStrike" kern="0" normalizeH="0" baseline="0" noProof="0" dirty="0">
              <a:ln w="0"/>
              <a:effectLst>
                <a:outerShdw blurRad="38100" dist="19050" dir="2700000" algn="tl" rotWithShape="0">
                  <a:schemeClr val="dk1">
                    <a:alpha val="40000"/>
                  </a:schemeClr>
                </a:outerShdw>
              </a:effectLst>
              <a:uLnTx/>
              <a:uFillTx/>
              <a:latin typeface="+mj-lt"/>
              <a:cs typeface="Arial" pitchFamily="34" charset="0"/>
            </a:endParaRPr>
          </a:p>
        </p:txBody>
      </p:sp>
      <p:sp>
        <p:nvSpPr>
          <p:cNvPr id="20" name="19 Rectángulo"/>
          <p:cNvSpPr/>
          <p:nvPr/>
        </p:nvSpPr>
        <p:spPr>
          <a:xfrm>
            <a:off x="7596336" y="3951784"/>
            <a:ext cx="1063113" cy="269304"/>
          </a:xfrm>
          <a:prstGeom prst="rect">
            <a:avLst/>
          </a:prstGeom>
        </p:spPr>
        <p:txBody>
          <a:bodyPr wrap="none">
            <a:spAutoFit/>
          </a:bodyPr>
          <a:lstStyle/>
          <a:p>
            <a:pPr algn="ctr"/>
            <a:r>
              <a:rPr lang="es-EC" sz="1150" dirty="0" smtClean="0"/>
              <a:t>(</a:t>
            </a:r>
            <a:r>
              <a:rPr lang="es-EC" sz="1150" dirty="0" err="1" smtClean="0"/>
              <a:t>Argotti</a:t>
            </a:r>
            <a:r>
              <a:rPr lang="es-EC" sz="1150" dirty="0" smtClean="0"/>
              <a:t>, 2010)</a:t>
            </a:r>
            <a:endParaRPr lang="es-EC" sz="1150" dirty="0"/>
          </a:p>
        </p:txBody>
      </p:sp>
      <p:pic>
        <p:nvPicPr>
          <p:cNvPr id="12292" name="Picture 4" descr="Resultado de imagen para papa atacado por plaga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3808" y="1124744"/>
            <a:ext cx="1656096" cy="21420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2294" name="Picture 6" descr="Resultado de imagen para premnotrypes vorax en pap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08730" y="2546614"/>
            <a:ext cx="767326" cy="66636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14" name="Conector recto de flecha 13"/>
          <p:cNvCxnSpPr/>
          <p:nvPr/>
        </p:nvCxnSpPr>
        <p:spPr>
          <a:xfrm flipV="1">
            <a:off x="3683142" y="2924944"/>
            <a:ext cx="672834" cy="1257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2296" name="Picture 8" descr="Resultado de imagen para pesticidas en cultivos de papa"/>
          <p:cNvPicPr>
            <a:picLocks noChangeAspect="1" noChangeArrowheads="1"/>
          </p:cNvPicPr>
          <p:nvPr/>
        </p:nvPicPr>
        <p:blipFill rotWithShape="1">
          <a:blip r:embed="rId7">
            <a:extLst>
              <a:ext uri="{28A0092B-C50C-407E-A947-70E740481C1C}">
                <a14:useLocalDpi xmlns:a14="http://schemas.microsoft.com/office/drawing/2010/main" val="0"/>
              </a:ext>
            </a:extLst>
          </a:blip>
          <a:srcRect l="5477" t="4473" r="12350" b="9649"/>
          <a:stretch/>
        </p:blipFill>
        <p:spPr bwMode="auto">
          <a:xfrm>
            <a:off x="5076056" y="1124744"/>
            <a:ext cx="1787199" cy="217376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2298" name="Picture 10" descr="Resultado de imagen para ecuador pais agricol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44" y="1124744"/>
            <a:ext cx="1889983" cy="209788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6" name="CuadroTexto 15"/>
          <p:cNvSpPr txBox="1"/>
          <p:nvPr/>
        </p:nvSpPr>
        <p:spPr>
          <a:xfrm>
            <a:off x="356452" y="3356992"/>
            <a:ext cx="2215995" cy="738664"/>
          </a:xfrm>
          <a:prstGeom prst="rect">
            <a:avLst/>
          </a:prstGeom>
          <a:noFill/>
        </p:spPr>
        <p:txBody>
          <a:bodyPr wrap="square" rtlCol="0">
            <a:spAutoFit/>
          </a:bodyPr>
          <a:lstStyle/>
          <a:p>
            <a:r>
              <a:rPr lang="es-EC" sz="1400" dirty="0" smtClean="0"/>
              <a:t>Ecuador es considerado como un país </a:t>
            </a:r>
          </a:p>
          <a:p>
            <a:r>
              <a:rPr lang="es-EC" sz="1400" dirty="0" smtClean="0"/>
              <a:t>agrícola</a:t>
            </a:r>
            <a:endParaRPr lang="es-EC" sz="1400" dirty="0"/>
          </a:p>
        </p:txBody>
      </p:sp>
      <p:sp>
        <p:nvSpPr>
          <p:cNvPr id="17" name="CuadroTexto 16"/>
          <p:cNvSpPr txBox="1"/>
          <p:nvPr/>
        </p:nvSpPr>
        <p:spPr>
          <a:xfrm>
            <a:off x="2627784" y="3356992"/>
            <a:ext cx="1999009" cy="738664"/>
          </a:xfrm>
          <a:prstGeom prst="rect">
            <a:avLst/>
          </a:prstGeom>
          <a:noFill/>
        </p:spPr>
        <p:txBody>
          <a:bodyPr wrap="none" rtlCol="0">
            <a:spAutoFit/>
          </a:bodyPr>
          <a:lstStyle/>
          <a:p>
            <a:r>
              <a:rPr lang="es-EC" sz="1400" dirty="0" smtClean="0"/>
              <a:t>Cultivos de importancia</a:t>
            </a:r>
          </a:p>
          <a:p>
            <a:r>
              <a:rPr lang="es-EC" sz="1400" dirty="0" smtClean="0"/>
              <a:t>económica atacados por </a:t>
            </a:r>
          </a:p>
          <a:p>
            <a:r>
              <a:rPr lang="es-EC" sz="1400" dirty="0" smtClean="0"/>
              <a:t>insectos plaga</a:t>
            </a:r>
            <a:endParaRPr lang="es-EC" sz="1400" dirty="0"/>
          </a:p>
        </p:txBody>
      </p:sp>
      <p:sp>
        <p:nvSpPr>
          <p:cNvPr id="19" name="CuadroTexto 18"/>
          <p:cNvSpPr txBox="1"/>
          <p:nvPr/>
        </p:nvSpPr>
        <p:spPr>
          <a:xfrm>
            <a:off x="5081406" y="3356992"/>
            <a:ext cx="1493935" cy="523220"/>
          </a:xfrm>
          <a:prstGeom prst="rect">
            <a:avLst/>
          </a:prstGeom>
          <a:noFill/>
        </p:spPr>
        <p:txBody>
          <a:bodyPr wrap="none" rtlCol="0">
            <a:spAutoFit/>
          </a:bodyPr>
          <a:lstStyle/>
          <a:p>
            <a:r>
              <a:rPr lang="es-EC" sz="1400" dirty="0" smtClean="0"/>
              <a:t>Uso de pesticidas </a:t>
            </a:r>
          </a:p>
          <a:p>
            <a:r>
              <a:rPr lang="es-EC" sz="1400" dirty="0" smtClean="0"/>
              <a:t>químicos</a:t>
            </a:r>
            <a:endParaRPr lang="es-EC" sz="1400" dirty="0"/>
          </a:p>
        </p:txBody>
      </p:sp>
      <p:sp>
        <p:nvSpPr>
          <p:cNvPr id="21" name="Abrir llave 20"/>
          <p:cNvSpPr/>
          <p:nvPr/>
        </p:nvSpPr>
        <p:spPr>
          <a:xfrm>
            <a:off x="7053809" y="766476"/>
            <a:ext cx="384008" cy="2878548"/>
          </a:xfrm>
          <a:prstGeom prst="leftBrace">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s-EC"/>
          </a:p>
        </p:txBody>
      </p:sp>
      <p:sp>
        <p:nvSpPr>
          <p:cNvPr id="22" name="CuadroTexto 21"/>
          <p:cNvSpPr txBox="1"/>
          <p:nvPr/>
        </p:nvSpPr>
        <p:spPr>
          <a:xfrm>
            <a:off x="7413849" y="764704"/>
            <a:ext cx="1622647" cy="3108543"/>
          </a:xfrm>
          <a:prstGeom prst="rect">
            <a:avLst/>
          </a:prstGeom>
          <a:noFill/>
        </p:spPr>
        <p:txBody>
          <a:bodyPr wrap="square" rtlCol="0">
            <a:spAutoFit/>
          </a:bodyPr>
          <a:lstStyle/>
          <a:p>
            <a:pPr marL="285750" indent="-285750">
              <a:buFontTx/>
              <a:buChar char="-"/>
            </a:pPr>
            <a:r>
              <a:rPr lang="es-EC" sz="1400" dirty="0" smtClean="0"/>
              <a:t>Provocan resistencia de las plagas a los principios activos</a:t>
            </a:r>
          </a:p>
          <a:p>
            <a:pPr marL="285750" indent="-285750">
              <a:buFontTx/>
              <a:buChar char="-"/>
            </a:pPr>
            <a:endParaRPr lang="es-EC" sz="1400" dirty="0" smtClean="0"/>
          </a:p>
          <a:p>
            <a:pPr marL="285750" indent="-285750">
              <a:buFontTx/>
              <a:buChar char="-"/>
            </a:pPr>
            <a:r>
              <a:rPr lang="es-EC" sz="1400" dirty="0" smtClean="0"/>
              <a:t>Destruyen la fauna nativa</a:t>
            </a:r>
          </a:p>
          <a:p>
            <a:pPr marL="285750" indent="-285750">
              <a:buFontTx/>
              <a:buChar char="-"/>
            </a:pPr>
            <a:endParaRPr lang="es-EC" sz="1400" dirty="0" smtClean="0"/>
          </a:p>
          <a:p>
            <a:pPr marL="285750" indent="-285750">
              <a:buFontTx/>
              <a:buChar char="-"/>
            </a:pPr>
            <a:r>
              <a:rPr lang="es-EC" sz="1400" dirty="0" smtClean="0"/>
              <a:t>Contaminan suelos y aguas</a:t>
            </a:r>
          </a:p>
          <a:p>
            <a:pPr marL="285750" indent="-285750">
              <a:buFontTx/>
              <a:buChar char="-"/>
            </a:pPr>
            <a:endParaRPr lang="es-EC" sz="1400" dirty="0" smtClean="0"/>
          </a:p>
          <a:p>
            <a:pPr marL="285750" indent="-285750">
              <a:buFontTx/>
              <a:buChar char="-"/>
            </a:pPr>
            <a:r>
              <a:rPr lang="es-EC" sz="1400" dirty="0" smtClean="0"/>
              <a:t>Afectan la salud humana </a:t>
            </a:r>
            <a:endParaRPr lang="es-EC" sz="1400" dirty="0"/>
          </a:p>
        </p:txBody>
      </p:sp>
      <p:sp>
        <p:nvSpPr>
          <p:cNvPr id="23" name="Flecha derecha 22"/>
          <p:cNvSpPr/>
          <p:nvPr/>
        </p:nvSpPr>
        <p:spPr>
          <a:xfrm>
            <a:off x="2466761" y="2276872"/>
            <a:ext cx="305039" cy="341750"/>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EC"/>
          </a:p>
        </p:txBody>
      </p:sp>
      <p:sp>
        <p:nvSpPr>
          <p:cNvPr id="34" name="Flecha derecha 33"/>
          <p:cNvSpPr/>
          <p:nvPr/>
        </p:nvSpPr>
        <p:spPr>
          <a:xfrm>
            <a:off x="4644008" y="2204864"/>
            <a:ext cx="305039" cy="341750"/>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EC"/>
          </a:p>
        </p:txBody>
      </p:sp>
      <p:graphicFrame>
        <p:nvGraphicFramePr>
          <p:cNvPr id="35" name="8 Diagrama"/>
          <p:cNvGraphicFramePr/>
          <p:nvPr>
            <p:extLst>
              <p:ext uri="{D42A27DB-BD31-4B8C-83A1-F6EECF244321}">
                <p14:modId xmlns:p14="http://schemas.microsoft.com/office/powerpoint/2010/main" val="4099475168"/>
              </p:ext>
            </p:extLst>
          </p:nvPr>
        </p:nvGraphicFramePr>
        <p:xfrm>
          <a:off x="251520" y="4293096"/>
          <a:ext cx="6205864" cy="172322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36" name="Picture 4" descr="C:\Users\Liz CC\Documents\MELOIDOGYNE INCOGNITA\fotos\agrocalidad\DSC02029.JPG"/>
          <p:cNvPicPr>
            <a:picLocks noChangeAspect="1" noChangeArrowheads="1"/>
          </p:cNvPicPr>
          <p:nvPr/>
        </p:nvPicPr>
        <p:blipFill>
          <a:blip r:embed="rId14" cstate="print"/>
          <a:srcRect l="16537" t="27950" r="16526"/>
          <a:stretch>
            <a:fillRect/>
          </a:stretch>
        </p:blipFill>
        <p:spPr bwMode="auto">
          <a:xfrm rot="5400000">
            <a:off x="7323408" y="4452216"/>
            <a:ext cx="1314807" cy="1247272"/>
          </a:xfrm>
          <a:prstGeom prst="ellipse">
            <a:avLst/>
          </a:prstGeom>
          <a:ln>
            <a:noFill/>
          </a:ln>
          <a:effectLst>
            <a:softEdge rad="112500"/>
          </a:effectLst>
        </p:spPr>
      </p:pic>
      <p:sp>
        <p:nvSpPr>
          <p:cNvPr id="37" name="19 Rectángulo"/>
          <p:cNvSpPr/>
          <p:nvPr/>
        </p:nvSpPr>
        <p:spPr>
          <a:xfrm>
            <a:off x="4639414" y="5937995"/>
            <a:ext cx="1516762" cy="269304"/>
          </a:xfrm>
          <a:prstGeom prst="rect">
            <a:avLst/>
          </a:prstGeom>
        </p:spPr>
        <p:txBody>
          <a:bodyPr wrap="none">
            <a:spAutoFit/>
          </a:bodyPr>
          <a:lstStyle/>
          <a:p>
            <a:pPr algn="ctr"/>
            <a:r>
              <a:rPr lang="es-EC" sz="1150" dirty="0" smtClean="0"/>
              <a:t>(</a:t>
            </a:r>
            <a:r>
              <a:rPr lang="es-EC" sz="1150" dirty="0" err="1" smtClean="0"/>
              <a:t>Baddi</a:t>
            </a:r>
            <a:r>
              <a:rPr lang="es-EC" sz="1150" dirty="0" smtClean="0"/>
              <a:t> &amp; Abreu, 2006)</a:t>
            </a:r>
            <a:endParaRPr lang="es-EC" sz="1150" dirty="0"/>
          </a:p>
        </p:txBody>
      </p:sp>
      <p:sp>
        <p:nvSpPr>
          <p:cNvPr id="25" name="Flecha derecha 24"/>
          <p:cNvSpPr/>
          <p:nvPr/>
        </p:nvSpPr>
        <p:spPr>
          <a:xfrm>
            <a:off x="6734915" y="5013176"/>
            <a:ext cx="429373" cy="360040"/>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EC"/>
          </a:p>
        </p:txBody>
      </p:sp>
      <p:sp>
        <p:nvSpPr>
          <p:cNvPr id="2" name="CuadroTexto 1"/>
          <p:cNvSpPr txBox="1"/>
          <p:nvPr/>
        </p:nvSpPr>
        <p:spPr>
          <a:xfrm>
            <a:off x="60586" y="6381328"/>
            <a:ext cx="872675" cy="276999"/>
          </a:xfrm>
          <a:prstGeom prst="rect">
            <a:avLst/>
          </a:prstGeom>
          <a:noFill/>
        </p:spPr>
        <p:txBody>
          <a:bodyPr wrap="none" rtlCol="0">
            <a:spAutoFit/>
          </a:bodyPr>
          <a:lstStyle/>
          <a:p>
            <a:r>
              <a:rPr lang="es-EC" sz="1200" dirty="0" smtClean="0"/>
              <a:t>Pallo, 2017</a:t>
            </a:r>
            <a:endParaRPr lang="es-EC" sz="1200" dirty="0"/>
          </a:p>
        </p:txBody>
      </p:sp>
    </p:spTree>
    <p:extLst>
      <p:ext uri="{BB962C8B-B14F-4D97-AF65-F5344CB8AC3E}">
        <p14:creationId xmlns:p14="http://schemas.microsoft.com/office/powerpoint/2010/main" val="1506502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4233" y="0"/>
            <a:ext cx="9148233" cy="6861175"/>
            <a:chOff x="-4233" y="0"/>
            <a:chExt cx="9148233" cy="6861175"/>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3" y="0"/>
              <a:ext cx="9148233" cy="686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5797" y="5844137"/>
              <a:ext cx="2314688"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8 Rectángulo"/>
          <p:cNvSpPr/>
          <p:nvPr/>
        </p:nvSpPr>
        <p:spPr>
          <a:xfrm>
            <a:off x="4281305" y="120635"/>
            <a:ext cx="4729180" cy="584775"/>
          </a:xfrm>
          <a:prstGeom prst="rect">
            <a:avLst/>
          </a:prstGeom>
          <a:noFill/>
        </p:spPr>
        <p:txBody>
          <a:bodyPr wrap="none" lIns="91440" tIns="45720" rIns="91440" bIns="4572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ES" sz="3200" i="0" u="none" strike="noStrike" kern="0" normalizeH="0" baseline="0" noProof="0" dirty="0" smtClean="0">
                <a:ln w="0"/>
                <a:effectLst>
                  <a:outerShdw blurRad="38100" dist="19050" dir="2700000" algn="tl" rotWithShape="0">
                    <a:schemeClr val="dk1">
                      <a:alpha val="40000"/>
                    </a:schemeClr>
                  </a:outerShdw>
                </a:effectLst>
                <a:uLnTx/>
                <a:uFillTx/>
                <a:latin typeface="+mj-lt"/>
                <a:cs typeface="Arial" pitchFamily="34" charset="0"/>
              </a:rPr>
              <a:t>RESULTADOS Y DISCUSIÓN</a:t>
            </a:r>
            <a:endParaRPr kumimoji="0" lang="es-ES" sz="3200" i="0" u="none" strike="noStrike" kern="0" normalizeH="0" baseline="0" noProof="0" dirty="0">
              <a:ln w="0"/>
              <a:effectLst>
                <a:outerShdw blurRad="38100" dist="19050" dir="2700000" algn="tl" rotWithShape="0">
                  <a:schemeClr val="dk1">
                    <a:alpha val="40000"/>
                  </a:schemeClr>
                </a:outerShdw>
              </a:effectLst>
              <a:uLnTx/>
              <a:uFillTx/>
              <a:latin typeface="+mj-lt"/>
              <a:cs typeface="Arial" pitchFamily="34" charset="0"/>
            </a:endParaRPr>
          </a:p>
        </p:txBody>
      </p:sp>
      <p:sp>
        <p:nvSpPr>
          <p:cNvPr id="13" name="12 Rectángulo"/>
          <p:cNvSpPr/>
          <p:nvPr/>
        </p:nvSpPr>
        <p:spPr>
          <a:xfrm>
            <a:off x="539552" y="591071"/>
            <a:ext cx="4249368" cy="461665"/>
          </a:xfrm>
          <a:prstGeom prst="rect">
            <a:avLst/>
          </a:prstGeom>
          <a:noFill/>
        </p:spPr>
        <p:txBody>
          <a:bodyPr wrap="none" lIns="91440" tIns="45720" rIns="91440" bIns="45720">
            <a:spAutoFit/>
          </a:bodyPr>
          <a:lstStyle/>
          <a:p>
            <a:pPr algn="ctr"/>
            <a:r>
              <a:rPr lang="es-ES" sz="2400" b="1" dirty="0">
                <a:ln w="1905">
                  <a:noFill/>
                </a:ln>
                <a:solidFill>
                  <a:schemeClr val="tx2">
                    <a:lumMod val="60000"/>
                    <a:lumOff val="40000"/>
                  </a:schemeClr>
                </a:solidFill>
                <a:effectLst>
                  <a:innerShdw blurRad="69850" dist="43180" dir="5400000">
                    <a:srgbClr val="000000">
                      <a:alpha val="65000"/>
                    </a:srgbClr>
                  </a:innerShdw>
                </a:effectLst>
              </a:rPr>
              <a:t>Identificación molecular </a:t>
            </a:r>
            <a:r>
              <a:rPr lang="es-ES" sz="2400" b="1" dirty="0">
                <a:ln w="1905">
                  <a:noFill/>
                </a:ln>
                <a:solidFill>
                  <a:schemeClr val="tx2">
                    <a:lumMod val="60000"/>
                    <a:lumOff val="40000"/>
                  </a:schemeClr>
                </a:solidFill>
                <a:effectLst>
                  <a:innerShdw blurRad="69850" dist="43180" dir="5400000">
                    <a:srgbClr val="000000">
                      <a:alpha val="65000"/>
                    </a:srgbClr>
                  </a:innerShdw>
                </a:effectLst>
                <a:sym typeface="Wingdings" panose="05000000000000000000" pitchFamily="2" charset="2"/>
              </a:rPr>
              <a:t> PCR </a:t>
            </a:r>
            <a:endParaRPr lang="es-ES" sz="2400" b="1" dirty="0">
              <a:ln w="1905">
                <a:noFill/>
              </a:ln>
              <a:solidFill>
                <a:schemeClr val="tx2">
                  <a:lumMod val="60000"/>
                  <a:lumOff val="40000"/>
                </a:schemeClr>
              </a:solidFill>
              <a:effectLst>
                <a:innerShdw blurRad="69850" dist="43180" dir="5400000">
                  <a:srgbClr val="000000">
                    <a:alpha val="65000"/>
                  </a:srgbClr>
                </a:innerShdw>
              </a:effectLst>
            </a:endParaRPr>
          </a:p>
        </p:txBody>
      </p:sp>
      <p:pic>
        <p:nvPicPr>
          <p:cNvPr id="14" name="Imagen 13" descr="C:\Users\Wilson\Desktop\TESIS_NEMATODOS_BYRON\RESULTADOS_MOLECULAR\GELES PARA TESIS\GEL_D2D3\D2D3_FIN_MODIFICADO_ORIGINAL_EDITADO.jpg"/>
          <p:cNvPicPr/>
          <p:nvPr/>
        </p:nvPicPr>
        <p:blipFill rotWithShape="1">
          <a:blip r:embed="rId5">
            <a:extLst>
              <a:ext uri="{28A0092B-C50C-407E-A947-70E740481C1C}">
                <a14:useLocalDpi xmlns:a14="http://schemas.microsoft.com/office/drawing/2010/main" val="0"/>
              </a:ext>
            </a:extLst>
          </a:blip>
          <a:srcRect r="41172" b="4228"/>
          <a:stretch/>
        </p:blipFill>
        <p:spPr bwMode="auto">
          <a:xfrm>
            <a:off x="4860032" y="1556792"/>
            <a:ext cx="3960440" cy="2935225"/>
          </a:xfrm>
          <a:prstGeom prst="rect">
            <a:avLst/>
          </a:prstGeom>
          <a:noFill/>
          <a:ln w="19050">
            <a:solidFill>
              <a:schemeClr val="tx1"/>
            </a:solidFill>
          </a:ln>
          <a:extLst>
            <a:ext uri="{53640926-AAD7-44D8-BBD7-CCE9431645EC}">
              <a14:shadowObscured xmlns:a14="http://schemas.microsoft.com/office/drawing/2010/main"/>
            </a:ext>
          </a:extLst>
        </p:spPr>
      </p:pic>
      <p:sp>
        <p:nvSpPr>
          <p:cNvPr id="2" name="CuadroTexto 1"/>
          <p:cNvSpPr txBox="1"/>
          <p:nvPr/>
        </p:nvSpPr>
        <p:spPr>
          <a:xfrm>
            <a:off x="4821911" y="4653136"/>
            <a:ext cx="4214585" cy="1169551"/>
          </a:xfrm>
          <a:prstGeom prst="rect">
            <a:avLst/>
          </a:prstGeom>
          <a:noFill/>
        </p:spPr>
        <p:txBody>
          <a:bodyPr wrap="square" rtlCol="0">
            <a:spAutoFit/>
          </a:bodyPr>
          <a:lstStyle/>
          <a:p>
            <a:r>
              <a:rPr lang="es-EC" sz="1400" b="1" dirty="0"/>
              <a:t>Figura </a:t>
            </a:r>
            <a:r>
              <a:rPr lang="es-EC" sz="1400" b="1" dirty="0" smtClean="0"/>
              <a:t>2</a:t>
            </a:r>
            <a:r>
              <a:rPr lang="es-EC" sz="1400" dirty="0"/>
              <a:t>. Productos amplificados por PCR de la región D2/D3 del ADNr de los aislamientos CB13, H04D, H01G y 2TH. </a:t>
            </a:r>
            <a:r>
              <a:rPr lang="es-EC" sz="1400" b="1" dirty="0"/>
              <a:t>M</a:t>
            </a:r>
            <a:r>
              <a:rPr lang="es-EC" sz="1400" dirty="0"/>
              <a:t>: Marcador de peso molecular, </a:t>
            </a:r>
            <a:r>
              <a:rPr lang="es-EC" sz="1400" b="1" dirty="0"/>
              <a:t>(-) </a:t>
            </a:r>
            <a:r>
              <a:rPr lang="es-EC" sz="1400" dirty="0"/>
              <a:t>control negativo, </a:t>
            </a:r>
            <a:r>
              <a:rPr lang="es-EC" sz="1400" b="1" dirty="0"/>
              <a:t>(+) </a:t>
            </a:r>
            <a:r>
              <a:rPr lang="es-EC" sz="1400" dirty="0"/>
              <a:t>control positivo. Las bandas observadas son de aproximadamente </a:t>
            </a:r>
            <a:r>
              <a:rPr lang="es-EC" sz="1400" dirty="0" smtClean="0"/>
              <a:t>620 </a:t>
            </a:r>
            <a:r>
              <a:rPr lang="es-EC" sz="1400" dirty="0" err="1" smtClean="0"/>
              <a:t>pb</a:t>
            </a:r>
            <a:r>
              <a:rPr lang="es-EC" sz="1400" dirty="0" smtClean="0"/>
              <a:t>.</a:t>
            </a:r>
            <a:endParaRPr lang="es-EC" sz="1400" dirty="0"/>
          </a:p>
        </p:txBody>
      </p:sp>
      <p:pic>
        <p:nvPicPr>
          <p:cNvPr id="16" name="Imagen 15" descr="C:\Users\Wilson\Desktop\TESIS_NEMATODOS_BYRON\RESULTADOS_MOLECULAR\GELES PARA TESIS\GEL_ITS\ITS_TESIS_BYRON_FINAL_ORIGINAL_INVERTIDO_EDITADO.jpg"/>
          <p:cNvPicPr/>
          <p:nvPr/>
        </p:nvPicPr>
        <p:blipFill rotWithShape="1">
          <a:blip r:embed="rId6">
            <a:extLst>
              <a:ext uri="{28A0092B-C50C-407E-A947-70E740481C1C}">
                <a14:useLocalDpi xmlns:a14="http://schemas.microsoft.com/office/drawing/2010/main" val="0"/>
              </a:ext>
            </a:extLst>
          </a:blip>
          <a:srcRect t="7001" r="39653" b="26291"/>
          <a:stretch/>
        </p:blipFill>
        <p:spPr bwMode="auto">
          <a:xfrm>
            <a:off x="539552" y="1556792"/>
            <a:ext cx="3780927" cy="2935225"/>
          </a:xfrm>
          <a:prstGeom prst="rect">
            <a:avLst/>
          </a:prstGeom>
          <a:noFill/>
          <a:ln w="19050">
            <a:solidFill>
              <a:schemeClr val="tx1"/>
            </a:solidFill>
          </a:ln>
          <a:extLst>
            <a:ext uri="{53640926-AAD7-44D8-BBD7-CCE9431645EC}">
              <a14:shadowObscured xmlns:a14="http://schemas.microsoft.com/office/drawing/2010/main"/>
            </a:ext>
          </a:extLst>
        </p:spPr>
      </p:pic>
      <p:sp>
        <p:nvSpPr>
          <p:cNvPr id="7" name="CuadroTexto 6"/>
          <p:cNvSpPr txBox="1"/>
          <p:nvPr/>
        </p:nvSpPr>
        <p:spPr>
          <a:xfrm>
            <a:off x="395537" y="4631686"/>
            <a:ext cx="4176464" cy="1169551"/>
          </a:xfrm>
          <a:prstGeom prst="rect">
            <a:avLst/>
          </a:prstGeom>
          <a:noFill/>
        </p:spPr>
        <p:txBody>
          <a:bodyPr wrap="square" rtlCol="0">
            <a:spAutoFit/>
          </a:bodyPr>
          <a:lstStyle/>
          <a:p>
            <a:r>
              <a:rPr lang="es-EC" sz="1400" b="1" dirty="0"/>
              <a:t>Figura </a:t>
            </a:r>
            <a:r>
              <a:rPr lang="es-EC" sz="1400" b="1" dirty="0" smtClean="0"/>
              <a:t>1. </a:t>
            </a:r>
            <a:r>
              <a:rPr lang="es-EC" sz="1400" dirty="0"/>
              <a:t>Productos amplificados por PCR de la región ITS del ADNr de los aislamientos CB13, H04D, H01G y 2TH. </a:t>
            </a:r>
            <a:r>
              <a:rPr lang="es-EC" sz="1400" b="1" dirty="0"/>
              <a:t>M: </a:t>
            </a:r>
            <a:r>
              <a:rPr lang="es-EC" sz="1400" dirty="0"/>
              <a:t>Marcador de peso molecular, </a:t>
            </a:r>
            <a:r>
              <a:rPr lang="es-EC" sz="1400" b="1" dirty="0"/>
              <a:t>(-)</a:t>
            </a:r>
            <a:r>
              <a:rPr lang="es-EC" sz="1400" dirty="0"/>
              <a:t> control negativo, </a:t>
            </a:r>
            <a:r>
              <a:rPr lang="es-EC" sz="1400" b="1" dirty="0"/>
              <a:t>(+) </a:t>
            </a:r>
            <a:r>
              <a:rPr lang="es-EC" sz="1400" dirty="0"/>
              <a:t>control positivo. Las bandas observadas son de aproximadamente 800 </a:t>
            </a:r>
            <a:r>
              <a:rPr lang="es-EC" sz="1400" dirty="0" err="1" smtClean="0"/>
              <a:t>pb</a:t>
            </a:r>
            <a:r>
              <a:rPr lang="es-EC" sz="1400" dirty="0" smtClean="0"/>
              <a:t>.</a:t>
            </a:r>
            <a:endParaRPr lang="es-EC" sz="1400" dirty="0"/>
          </a:p>
        </p:txBody>
      </p:sp>
      <p:sp>
        <p:nvSpPr>
          <p:cNvPr id="11" name="CuadroTexto 10"/>
          <p:cNvSpPr txBox="1"/>
          <p:nvPr/>
        </p:nvSpPr>
        <p:spPr>
          <a:xfrm>
            <a:off x="60586" y="6381328"/>
            <a:ext cx="872675" cy="276999"/>
          </a:xfrm>
          <a:prstGeom prst="rect">
            <a:avLst/>
          </a:prstGeom>
          <a:noFill/>
        </p:spPr>
        <p:txBody>
          <a:bodyPr wrap="none" rtlCol="0">
            <a:spAutoFit/>
          </a:bodyPr>
          <a:lstStyle/>
          <a:p>
            <a:r>
              <a:rPr lang="es-EC" sz="1200" dirty="0" smtClean="0"/>
              <a:t>Pallo, 2017</a:t>
            </a:r>
            <a:endParaRPr lang="es-EC" sz="1200" dirty="0"/>
          </a:p>
        </p:txBody>
      </p:sp>
    </p:spTree>
    <p:extLst>
      <p:ext uri="{BB962C8B-B14F-4D97-AF65-F5344CB8AC3E}">
        <p14:creationId xmlns:p14="http://schemas.microsoft.com/office/powerpoint/2010/main" val="3988264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4233" y="0"/>
            <a:ext cx="9148233" cy="6861175"/>
            <a:chOff x="-4233" y="0"/>
            <a:chExt cx="9148233" cy="6861175"/>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3" y="0"/>
              <a:ext cx="9148233" cy="686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5797" y="5844137"/>
              <a:ext cx="2314688"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8 Rectángulo"/>
          <p:cNvSpPr/>
          <p:nvPr/>
        </p:nvSpPr>
        <p:spPr>
          <a:xfrm>
            <a:off x="4281305" y="120635"/>
            <a:ext cx="4729180" cy="584775"/>
          </a:xfrm>
          <a:prstGeom prst="rect">
            <a:avLst/>
          </a:prstGeom>
          <a:noFill/>
        </p:spPr>
        <p:txBody>
          <a:bodyPr wrap="none" lIns="91440" tIns="45720" rIns="91440" bIns="4572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ES" sz="3200" i="0" u="none" strike="noStrike" kern="0" normalizeH="0" baseline="0" noProof="0" dirty="0" smtClean="0">
                <a:ln w="0"/>
                <a:effectLst>
                  <a:outerShdw blurRad="38100" dist="19050" dir="2700000" algn="tl" rotWithShape="0">
                    <a:schemeClr val="dk1">
                      <a:alpha val="40000"/>
                    </a:schemeClr>
                  </a:outerShdw>
                </a:effectLst>
                <a:uLnTx/>
                <a:uFillTx/>
                <a:latin typeface="+mj-lt"/>
                <a:cs typeface="Arial" pitchFamily="34" charset="0"/>
              </a:rPr>
              <a:t>RESULTADOS Y DISCUSIÓN</a:t>
            </a:r>
            <a:endParaRPr kumimoji="0" lang="es-ES" sz="3200" i="0" u="none" strike="noStrike" kern="0" normalizeH="0" baseline="0" noProof="0" dirty="0">
              <a:ln w="0"/>
              <a:effectLst>
                <a:outerShdw blurRad="38100" dist="19050" dir="2700000" algn="tl" rotWithShape="0">
                  <a:schemeClr val="dk1">
                    <a:alpha val="40000"/>
                  </a:schemeClr>
                </a:outerShdw>
              </a:effectLst>
              <a:uLnTx/>
              <a:uFillTx/>
              <a:latin typeface="+mj-lt"/>
              <a:cs typeface="Arial" pitchFamily="34" charset="0"/>
            </a:endParaRPr>
          </a:p>
        </p:txBody>
      </p:sp>
      <p:sp>
        <p:nvSpPr>
          <p:cNvPr id="13" name="12 Rectángulo"/>
          <p:cNvSpPr/>
          <p:nvPr/>
        </p:nvSpPr>
        <p:spPr>
          <a:xfrm>
            <a:off x="312878" y="548680"/>
            <a:ext cx="6333017" cy="461665"/>
          </a:xfrm>
          <a:prstGeom prst="rect">
            <a:avLst/>
          </a:prstGeom>
          <a:noFill/>
        </p:spPr>
        <p:txBody>
          <a:bodyPr wrap="none" lIns="91440" tIns="45720" rIns="91440" bIns="45720">
            <a:spAutoFit/>
          </a:bodyPr>
          <a:lstStyle/>
          <a:p>
            <a:pPr algn="ctr"/>
            <a:r>
              <a:rPr lang="es-ES" sz="2400" b="1" dirty="0" smtClean="0">
                <a:ln w="1905">
                  <a:noFill/>
                </a:ln>
                <a:solidFill>
                  <a:schemeClr val="tx2">
                    <a:lumMod val="60000"/>
                    <a:lumOff val="40000"/>
                  </a:schemeClr>
                </a:solidFill>
                <a:effectLst>
                  <a:innerShdw blurRad="69850" dist="43180" dir="5400000">
                    <a:srgbClr val="000000">
                      <a:alpha val="65000"/>
                    </a:srgbClr>
                  </a:innerShdw>
                </a:effectLst>
              </a:rPr>
              <a:t>Análisis molecular </a:t>
            </a:r>
            <a:r>
              <a:rPr lang="es-ES" sz="2400" b="1" dirty="0" smtClean="0">
                <a:ln w="1905">
                  <a:noFill/>
                </a:ln>
                <a:solidFill>
                  <a:schemeClr val="tx2">
                    <a:lumMod val="60000"/>
                    <a:lumOff val="40000"/>
                  </a:schemeClr>
                </a:solidFill>
                <a:effectLst>
                  <a:innerShdw blurRad="69850" dist="43180" dir="5400000">
                    <a:srgbClr val="000000">
                      <a:alpha val="65000"/>
                    </a:srgbClr>
                  </a:innerShdw>
                </a:effectLst>
                <a:sym typeface="Wingdings" panose="05000000000000000000" pitchFamily="2" charset="2"/>
              </a:rPr>
              <a:t></a:t>
            </a:r>
            <a:r>
              <a:rPr lang="es-ES" sz="2400" b="1" dirty="0" smtClean="0">
                <a:ln w="1905">
                  <a:noFill/>
                </a:ln>
                <a:solidFill>
                  <a:schemeClr val="tx2">
                    <a:lumMod val="60000"/>
                    <a:lumOff val="40000"/>
                  </a:schemeClr>
                </a:solidFill>
                <a:effectLst>
                  <a:innerShdw blurRad="69850" dist="43180" dir="5400000">
                    <a:srgbClr val="000000">
                      <a:alpha val="65000"/>
                    </a:srgbClr>
                  </a:innerShdw>
                </a:effectLst>
              </a:rPr>
              <a:t>Alineamiento local (BLAST)</a:t>
            </a:r>
            <a:endParaRPr lang="es-ES" sz="2400" b="1" dirty="0">
              <a:ln w="1905">
                <a:noFill/>
              </a:ln>
              <a:solidFill>
                <a:schemeClr val="tx2">
                  <a:lumMod val="60000"/>
                  <a:lumOff val="40000"/>
                </a:schemeClr>
              </a:solidFill>
              <a:effectLst>
                <a:innerShdw blurRad="69850" dist="43180" dir="5400000">
                  <a:srgbClr val="000000">
                    <a:alpha val="65000"/>
                  </a:srgbClr>
                </a:innerShdw>
              </a:effectLst>
            </a:endParaRPr>
          </a:p>
        </p:txBody>
      </p:sp>
      <p:graphicFrame>
        <p:nvGraphicFramePr>
          <p:cNvPr id="2" name="Tabla 1"/>
          <p:cNvGraphicFramePr>
            <a:graphicFrameLocks noGrp="1"/>
          </p:cNvGraphicFramePr>
          <p:nvPr>
            <p:extLst>
              <p:ext uri="{D42A27DB-BD31-4B8C-83A1-F6EECF244321}">
                <p14:modId xmlns:p14="http://schemas.microsoft.com/office/powerpoint/2010/main" val="2885420558"/>
              </p:ext>
            </p:extLst>
          </p:nvPr>
        </p:nvGraphicFramePr>
        <p:xfrm>
          <a:off x="5364085" y="1916832"/>
          <a:ext cx="3528395" cy="2468880"/>
        </p:xfrm>
        <a:graphic>
          <a:graphicData uri="http://schemas.openxmlformats.org/drawingml/2006/table">
            <a:tbl>
              <a:tblPr firstRow="1" bandRow="1">
                <a:tableStyleId>{21E4AEA4-8DFA-4A89-87EB-49C32662AFE0}</a:tableStyleId>
              </a:tblPr>
              <a:tblGrid>
                <a:gridCol w="705679"/>
                <a:gridCol w="705679"/>
                <a:gridCol w="705679"/>
                <a:gridCol w="705679"/>
                <a:gridCol w="705679"/>
              </a:tblGrid>
              <a:tr h="169975">
                <a:tc gridSpan="5">
                  <a:txBody>
                    <a:bodyPr/>
                    <a:lstStyle/>
                    <a:p>
                      <a:pPr algn="ctr"/>
                      <a:r>
                        <a:rPr lang="es-EC" sz="800" dirty="0" err="1" smtClean="0"/>
                        <a:t>Blastn</a:t>
                      </a:r>
                      <a:r>
                        <a:rPr lang="es-EC" sz="800" baseline="0" dirty="0" smtClean="0"/>
                        <a:t> para las secuencias de la región ITS</a:t>
                      </a:r>
                      <a:endParaRPr lang="es-EC" sz="800" b="1" dirty="0"/>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67103">
                <a:tc>
                  <a:txBody>
                    <a:bodyPr/>
                    <a:lstStyle/>
                    <a:p>
                      <a:r>
                        <a:rPr lang="es-EC" sz="800" smtClean="0"/>
                        <a:t>Aislamiento</a:t>
                      </a:r>
                      <a:endParaRPr lang="es-EC" sz="800" b="1"/>
                    </a:p>
                  </a:txBody>
                  <a:tcPr/>
                </a:tc>
                <a:tc>
                  <a:txBody>
                    <a:bodyPr/>
                    <a:lstStyle/>
                    <a:p>
                      <a:r>
                        <a:rPr lang="es-EC" sz="800" smtClean="0"/>
                        <a:t>Especie identificada</a:t>
                      </a:r>
                      <a:endParaRPr lang="es-EC" sz="800" b="1"/>
                    </a:p>
                  </a:txBody>
                  <a:tcPr/>
                </a:tc>
                <a:tc>
                  <a:txBody>
                    <a:bodyPr/>
                    <a:lstStyle/>
                    <a:p>
                      <a:r>
                        <a:rPr lang="es-EC" sz="800" dirty="0" smtClean="0"/>
                        <a:t>Máximo de identidad</a:t>
                      </a:r>
                      <a:endParaRPr lang="es-EC" sz="800" b="1" dirty="0"/>
                    </a:p>
                  </a:txBody>
                  <a:tcPr/>
                </a:tc>
                <a:tc>
                  <a:txBody>
                    <a:bodyPr/>
                    <a:lstStyle/>
                    <a:p>
                      <a:r>
                        <a:rPr lang="es-EC" sz="800" smtClean="0"/>
                        <a:t>Cobertura</a:t>
                      </a:r>
                      <a:endParaRPr lang="es-EC" sz="800" b="1"/>
                    </a:p>
                  </a:txBody>
                  <a:tcPr/>
                </a:tc>
                <a:tc>
                  <a:txBody>
                    <a:bodyPr/>
                    <a:lstStyle/>
                    <a:p>
                      <a:r>
                        <a:rPr lang="es-EC" sz="800" dirty="0" smtClean="0"/>
                        <a:t>Numero de accesión</a:t>
                      </a:r>
                      <a:endParaRPr lang="es-EC" sz="800" b="1" dirty="0"/>
                    </a:p>
                  </a:txBody>
                  <a:tcPr/>
                </a:tc>
              </a:tr>
              <a:tr h="169975">
                <a:tc>
                  <a:txBody>
                    <a:bodyPr/>
                    <a:lstStyle/>
                    <a:p>
                      <a:r>
                        <a:rPr lang="es-EC" sz="800" smtClean="0"/>
                        <a:t>CB13</a:t>
                      </a:r>
                      <a:endParaRPr lang="es-EC" sz="800"/>
                    </a:p>
                  </a:txBody>
                  <a:tcPr/>
                </a:tc>
                <a:tc>
                  <a:txBody>
                    <a:bodyPr/>
                    <a:lstStyle/>
                    <a:p>
                      <a:r>
                        <a:rPr lang="es-EC" sz="800" i="1" smtClean="0"/>
                        <a:t>S.</a:t>
                      </a:r>
                      <a:r>
                        <a:rPr lang="es-EC" sz="800" i="1" baseline="0" smtClean="0"/>
                        <a:t> feltiae</a:t>
                      </a:r>
                      <a:endParaRPr lang="es-EC" sz="800" i="1"/>
                    </a:p>
                  </a:txBody>
                  <a:tcPr/>
                </a:tc>
                <a:tc>
                  <a:txBody>
                    <a:bodyPr/>
                    <a:lstStyle/>
                    <a:p>
                      <a:r>
                        <a:rPr lang="es-EC" sz="800" smtClean="0"/>
                        <a:t>83 </a:t>
                      </a:r>
                      <a:r>
                        <a:rPr lang="es-EC" sz="800" kern="1200" smtClean="0">
                          <a:effectLst/>
                        </a:rPr>
                        <a:t>%</a:t>
                      </a:r>
                      <a:endParaRPr lang="es-EC" sz="8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800" smtClean="0"/>
                        <a:t>95 </a:t>
                      </a:r>
                      <a:r>
                        <a:rPr lang="es-EC" sz="800" kern="1200" smtClean="0">
                          <a:effectLst/>
                        </a:rPr>
                        <a:t>%</a:t>
                      </a:r>
                      <a:endParaRPr lang="es-EC" sz="800" smtClean="0"/>
                    </a:p>
                  </a:txBody>
                  <a:tcPr/>
                </a:tc>
                <a:tc>
                  <a:txBody>
                    <a:bodyPr/>
                    <a:lstStyle/>
                    <a:p>
                      <a:r>
                        <a:rPr lang="es-EC" sz="800" smtClean="0"/>
                        <a:t>FJ860040</a:t>
                      </a:r>
                      <a:endParaRPr lang="es-EC" sz="800"/>
                    </a:p>
                  </a:txBody>
                  <a:tcPr/>
                </a:tc>
              </a:tr>
              <a:tr h="169975">
                <a:tc>
                  <a:txBody>
                    <a:bodyPr/>
                    <a:lstStyle/>
                    <a:p>
                      <a:r>
                        <a:rPr lang="es-EC" sz="800" smtClean="0"/>
                        <a:t>H04D</a:t>
                      </a:r>
                      <a:endParaRPr lang="es-EC" sz="8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800" i="1" smtClean="0"/>
                        <a:t>S.</a:t>
                      </a:r>
                      <a:r>
                        <a:rPr lang="es-EC" sz="800" i="1" baseline="0" smtClean="0"/>
                        <a:t> feltiae</a:t>
                      </a:r>
                      <a:endParaRPr lang="es-EC" sz="800" i="1" smtClean="0"/>
                    </a:p>
                  </a:txBody>
                  <a:tcPr/>
                </a:tc>
                <a:tc>
                  <a:txBody>
                    <a:bodyPr/>
                    <a:lstStyle/>
                    <a:p>
                      <a:r>
                        <a:rPr lang="es-EC" sz="800" smtClean="0"/>
                        <a:t>99 </a:t>
                      </a:r>
                      <a:r>
                        <a:rPr lang="es-EC" sz="800" kern="1200" smtClean="0">
                          <a:effectLst/>
                        </a:rPr>
                        <a:t>%</a:t>
                      </a:r>
                      <a:endParaRPr lang="es-EC" sz="8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800" smtClean="0"/>
                        <a:t>99 </a:t>
                      </a:r>
                      <a:r>
                        <a:rPr lang="es-EC" sz="800" kern="1200" smtClean="0">
                          <a:effectLst/>
                        </a:rPr>
                        <a:t>%</a:t>
                      </a:r>
                      <a:endParaRPr lang="es-EC" sz="800" smtClean="0"/>
                    </a:p>
                  </a:txBody>
                  <a:tcPr/>
                </a:tc>
                <a:tc>
                  <a:txBody>
                    <a:bodyPr/>
                    <a:lstStyle/>
                    <a:p>
                      <a:r>
                        <a:rPr lang="es-EC" sz="800" dirty="0" smtClean="0"/>
                        <a:t>LN611139</a:t>
                      </a:r>
                      <a:endParaRPr lang="es-EC" sz="800" dirty="0"/>
                    </a:p>
                  </a:txBody>
                  <a:tcPr/>
                </a:tc>
              </a:tr>
              <a:tr h="169975">
                <a:tc>
                  <a:txBody>
                    <a:bodyPr/>
                    <a:lstStyle/>
                    <a:p>
                      <a:r>
                        <a:rPr lang="es-EC" sz="800" smtClean="0"/>
                        <a:t>H01G</a:t>
                      </a:r>
                      <a:endParaRPr lang="es-EC" sz="8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800" i="1" smtClean="0"/>
                        <a:t>S.</a:t>
                      </a:r>
                      <a:r>
                        <a:rPr lang="es-EC" sz="800" i="1" baseline="0" smtClean="0"/>
                        <a:t> feltiae</a:t>
                      </a:r>
                      <a:endParaRPr lang="es-EC" sz="800" i="1" smtClean="0"/>
                    </a:p>
                  </a:txBody>
                  <a:tcPr/>
                </a:tc>
                <a:tc>
                  <a:txBody>
                    <a:bodyPr/>
                    <a:lstStyle/>
                    <a:p>
                      <a:r>
                        <a:rPr lang="es-EC" sz="800" smtClean="0"/>
                        <a:t>87 </a:t>
                      </a:r>
                      <a:r>
                        <a:rPr lang="es-EC" sz="800" kern="1200" smtClean="0">
                          <a:effectLst/>
                        </a:rPr>
                        <a:t>%</a:t>
                      </a:r>
                      <a:endParaRPr lang="es-EC" sz="8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800" smtClean="0"/>
                        <a:t>100 </a:t>
                      </a:r>
                      <a:r>
                        <a:rPr lang="es-EC" sz="800" kern="1200" smtClean="0">
                          <a:effectLst/>
                        </a:rPr>
                        <a:t>%</a:t>
                      </a:r>
                      <a:endParaRPr lang="es-EC" sz="800" smtClean="0"/>
                    </a:p>
                  </a:txBody>
                  <a:tcPr/>
                </a:tc>
                <a:tc>
                  <a:txBody>
                    <a:bodyPr/>
                    <a:lstStyle/>
                    <a:p>
                      <a:r>
                        <a:rPr lang="es-EC" sz="800" smtClean="0"/>
                        <a:t>JF728858</a:t>
                      </a:r>
                      <a:endParaRPr lang="es-EC" sz="800"/>
                    </a:p>
                  </a:txBody>
                  <a:tcPr/>
                </a:tc>
              </a:tr>
              <a:tr h="169975">
                <a:tc>
                  <a:txBody>
                    <a:bodyPr/>
                    <a:lstStyle/>
                    <a:p>
                      <a:r>
                        <a:rPr lang="es-EC" sz="800" smtClean="0"/>
                        <a:t>2TH</a:t>
                      </a:r>
                      <a:endParaRPr lang="es-EC" sz="8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800" i="1" dirty="0" smtClean="0"/>
                        <a:t>S.</a:t>
                      </a:r>
                      <a:r>
                        <a:rPr lang="es-EC" sz="800" i="1" baseline="0" dirty="0" smtClean="0"/>
                        <a:t> feltiae</a:t>
                      </a:r>
                      <a:endParaRPr lang="es-EC" sz="800" i="1" dirty="0" smtClean="0"/>
                    </a:p>
                  </a:txBody>
                  <a:tcPr/>
                </a:tc>
                <a:tc>
                  <a:txBody>
                    <a:bodyPr/>
                    <a:lstStyle/>
                    <a:p>
                      <a:r>
                        <a:rPr lang="es-EC" sz="800" dirty="0" smtClean="0"/>
                        <a:t>99 </a:t>
                      </a:r>
                      <a:r>
                        <a:rPr lang="es-EC" sz="800" kern="1200" dirty="0" smtClean="0">
                          <a:effectLst/>
                        </a:rPr>
                        <a:t>%</a:t>
                      </a:r>
                      <a:endParaRPr lang="es-EC"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800" smtClean="0"/>
                        <a:t>95 </a:t>
                      </a:r>
                      <a:r>
                        <a:rPr lang="es-EC" sz="800" kern="1200" smtClean="0">
                          <a:effectLst/>
                        </a:rPr>
                        <a:t>%</a:t>
                      </a:r>
                      <a:endParaRPr lang="es-EC" sz="80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800" smtClean="0"/>
                        <a:t>LN611139</a:t>
                      </a:r>
                    </a:p>
                  </a:txBody>
                  <a:tcPr/>
                </a:tc>
              </a:tr>
              <a:tr h="169975">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800" smtClean="0"/>
                        <a:t>Blast</a:t>
                      </a:r>
                      <a:r>
                        <a:rPr lang="es-EC" sz="800" baseline="0" smtClean="0"/>
                        <a:t> para las secuencias de la región D2D3</a:t>
                      </a:r>
                      <a:endParaRPr lang="es-EC" sz="800" b="1" smtClean="0"/>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69975">
                <a:tc>
                  <a:txBody>
                    <a:bodyPr/>
                    <a:lstStyle/>
                    <a:p>
                      <a:r>
                        <a:rPr lang="es-EC" sz="800" smtClean="0"/>
                        <a:t>CB13</a:t>
                      </a:r>
                      <a:endParaRPr lang="es-EC" sz="800"/>
                    </a:p>
                  </a:txBody>
                  <a:tcPr/>
                </a:tc>
                <a:tc>
                  <a:txBody>
                    <a:bodyPr/>
                    <a:lstStyle/>
                    <a:p>
                      <a:r>
                        <a:rPr lang="es-EC" sz="800" i="1" smtClean="0"/>
                        <a:t>S.</a:t>
                      </a:r>
                      <a:r>
                        <a:rPr lang="es-EC" sz="800" i="1" baseline="0" smtClean="0"/>
                        <a:t> feltiae</a:t>
                      </a:r>
                      <a:endParaRPr lang="es-EC" sz="800" i="1"/>
                    </a:p>
                  </a:txBody>
                  <a:tcPr/>
                </a:tc>
                <a:tc>
                  <a:txBody>
                    <a:bodyPr/>
                    <a:lstStyle/>
                    <a:p>
                      <a:r>
                        <a:rPr lang="es-EC" sz="800" smtClean="0"/>
                        <a:t>99</a:t>
                      </a:r>
                      <a:r>
                        <a:rPr lang="es-EC" sz="800" kern="1200" smtClean="0">
                          <a:effectLst/>
                        </a:rPr>
                        <a:t>%</a:t>
                      </a:r>
                      <a:endParaRPr lang="es-EC" sz="800"/>
                    </a:p>
                  </a:txBody>
                  <a:tcPr/>
                </a:tc>
                <a:tc>
                  <a:txBody>
                    <a:bodyPr/>
                    <a:lstStyle/>
                    <a:p>
                      <a:r>
                        <a:rPr lang="es-EC" sz="800" smtClean="0"/>
                        <a:t>98 </a:t>
                      </a:r>
                      <a:r>
                        <a:rPr lang="es-EC" sz="800" kern="1200" smtClean="0">
                          <a:effectLst/>
                        </a:rPr>
                        <a:t>%</a:t>
                      </a:r>
                      <a:endParaRPr lang="es-EC" sz="800"/>
                    </a:p>
                  </a:txBody>
                  <a:tcPr/>
                </a:tc>
                <a:tc>
                  <a:txBody>
                    <a:bodyPr/>
                    <a:lstStyle/>
                    <a:p>
                      <a:r>
                        <a:rPr lang="es-EC" sz="800" kern="1200" smtClean="0">
                          <a:effectLst/>
                        </a:rPr>
                        <a:t>JF728852</a:t>
                      </a:r>
                      <a:endParaRPr lang="es-EC" sz="800"/>
                    </a:p>
                  </a:txBody>
                  <a:tcPr/>
                </a:tc>
              </a:tr>
              <a:tr h="169975">
                <a:tc>
                  <a:txBody>
                    <a:bodyPr/>
                    <a:lstStyle/>
                    <a:p>
                      <a:r>
                        <a:rPr lang="es-EC" sz="800" smtClean="0"/>
                        <a:t>H04D</a:t>
                      </a:r>
                      <a:endParaRPr lang="es-EC" sz="8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800" i="1" smtClean="0"/>
                        <a:t>S.</a:t>
                      </a:r>
                      <a:r>
                        <a:rPr lang="es-EC" sz="800" i="1" baseline="0" smtClean="0"/>
                        <a:t> feltiae</a:t>
                      </a:r>
                      <a:endParaRPr lang="es-EC" sz="800" i="1" smtClean="0"/>
                    </a:p>
                  </a:txBody>
                  <a:tcPr/>
                </a:tc>
                <a:tc>
                  <a:txBody>
                    <a:bodyPr/>
                    <a:lstStyle/>
                    <a:p>
                      <a:r>
                        <a:rPr lang="es-EC" sz="800" smtClean="0"/>
                        <a:t>99</a:t>
                      </a:r>
                      <a:r>
                        <a:rPr lang="es-EC" sz="800" kern="1200" smtClean="0">
                          <a:effectLst/>
                        </a:rPr>
                        <a:t>%</a:t>
                      </a:r>
                      <a:endParaRPr lang="es-EC" sz="800"/>
                    </a:p>
                  </a:txBody>
                  <a:tcPr/>
                </a:tc>
                <a:tc>
                  <a:txBody>
                    <a:bodyPr/>
                    <a:lstStyle/>
                    <a:p>
                      <a:r>
                        <a:rPr lang="es-EC" sz="800" smtClean="0"/>
                        <a:t>99 </a:t>
                      </a:r>
                      <a:r>
                        <a:rPr lang="es-EC" sz="800" kern="1200" smtClean="0">
                          <a:effectLst/>
                        </a:rPr>
                        <a:t>%</a:t>
                      </a:r>
                      <a:endParaRPr lang="es-EC" sz="800"/>
                    </a:p>
                  </a:txBody>
                  <a:tcPr/>
                </a:tc>
                <a:tc>
                  <a:txBody>
                    <a:bodyPr/>
                    <a:lstStyle/>
                    <a:p>
                      <a:r>
                        <a:rPr lang="es-EC" sz="800" kern="1200" smtClean="0">
                          <a:effectLst/>
                        </a:rPr>
                        <a:t>JF728852</a:t>
                      </a:r>
                      <a:endParaRPr lang="es-EC" sz="800"/>
                    </a:p>
                  </a:txBody>
                  <a:tcPr/>
                </a:tc>
              </a:tr>
              <a:tr h="169975">
                <a:tc>
                  <a:txBody>
                    <a:bodyPr/>
                    <a:lstStyle/>
                    <a:p>
                      <a:r>
                        <a:rPr lang="es-EC" sz="800" smtClean="0"/>
                        <a:t>H01G</a:t>
                      </a:r>
                      <a:endParaRPr lang="es-EC" sz="8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800" i="1" smtClean="0"/>
                        <a:t>S.</a:t>
                      </a:r>
                      <a:r>
                        <a:rPr lang="es-EC" sz="800" i="1" baseline="0" smtClean="0"/>
                        <a:t> feltiae</a:t>
                      </a:r>
                      <a:endParaRPr lang="es-EC" sz="800" i="1" smtClean="0"/>
                    </a:p>
                  </a:txBody>
                  <a:tcPr/>
                </a:tc>
                <a:tc>
                  <a:txBody>
                    <a:bodyPr/>
                    <a:lstStyle/>
                    <a:p>
                      <a:r>
                        <a:rPr lang="es-EC" sz="800" smtClean="0"/>
                        <a:t>99</a:t>
                      </a:r>
                      <a:r>
                        <a:rPr lang="es-EC" sz="800" kern="1200" smtClean="0">
                          <a:effectLst/>
                        </a:rPr>
                        <a:t>%</a:t>
                      </a:r>
                      <a:endParaRPr lang="es-EC" sz="800"/>
                    </a:p>
                  </a:txBody>
                  <a:tcPr/>
                </a:tc>
                <a:tc>
                  <a:txBody>
                    <a:bodyPr/>
                    <a:lstStyle/>
                    <a:p>
                      <a:r>
                        <a:rPr lang="es-EC" sz="800" smtClean="0"/>
                        <a:t>98 </a:t>
                      </a:r>
                      <a:r>
                        <a:rPr lang="es-EC" sz="800" kern="1200" smtClean="0">
                          <a:effectLst/>
                        </a:rPr>
                        <a:t>%</a:t>
                      </a:r>
                      <a:endParaRPr lang="es-EC" sz="800"/>
                    </a:p>
                  </a:txBody>
                  <a:tcPr/>
                </a:tc>
                <a:tc>
                  <a:txBody>
                    <a:bodyPr/>
                    <a:lstStyle/>
                    <a:p>
                      <a:r>
                        <a:rPr lang="es-EC" sz="800" kern="1200" smtClean="0">
                          <a:effectLst/>
                        </a:rPr>
                        <a:t>JF728852</a:t>
                      </a:r>
                      <a:endParaRPr lang="es-EC" sz="800"/>
                    </a:p>
                  </a:txBody>
                  <a:tcPr/>
                </a:tc>
              </a:tr>
              <a:tr h="169975">
                <a:tc>
                  <a:txBody>
                    <a:bodyPr/>
                    <a:lstStyle/>
                    <a:p>
                      <a:r>
                        <a:rPr lang="es-EC" sz="800" smtClean="0"/>
                        <a:t>2TH</a:t>
                      </a:r>
                      <a:endParaRPr lang="es-EC" sz="8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800" i="1" dirty="0" smtClean="0"/>
                        <a:t>S.</a:t>
                      </a:r>
                      <a:r>
                        <a:rPr lang="es-EC" sz="800" i="1" baseline="0" dirty="0" smtClean="0"/>
                        <a:t> feltiae</a:t>
                      </a:r>
                      <a:endParaRPr lang="es-EC" sz="800" i="1" dirty="0" smtClean="0"/>
                    </a:p>
                  </a:txBody>
                  <a:tcPr/>
                </a:tc>
                <a:tc>
                  <a:txBody>
                    <a:bodyPr/>
                    <a:lstStyle/>
                    <a:p>
                      <a:r>
                        <a:rPr lang="es-EC" sz="800" kern="1200" dirty="0" smtClean="0">
                          <a:effectLst/>
                        </a:rPr>
                        <a:t>99%</a:t>
                      </a:r>
                      <a:endParaRPr lang="es-EC" sz="800" dirty="0"/>
                    </a:p>
                  </a:txBody>
                  <a:tcPr/>
                </a:tc>
                <a:tc>
                  <a:txBody>
                    <a:bodyPr/>
                    <a:lstStyle/>
                    <a:p>
                      <a:r>
                        <a:rPr lang="es-EC" sz="800" dirty="0" smtClean="0"/>
                        <a:t>99 </a:t>
                      </a:r>
                      <a:r>
                        <a:rPr lang="es-EC" sz="800" kern="1200" dirty="0" smtClean="0">
                          <a:effectLst/>
                        </a:rPr>
                        <a:t>%</a:t>
                      </a:r>
                      <a:endParaRPr lang="es-EC" sz="800" dirty="0"/>
                    </a:p>
                  </a:txBody>
                  <a:tcPr/>
                </a:tc>
                <a:tc>
                  <a:txBody>
                    <a:bodyPr/>
                    <a:lstStyle/>
                    <a:p>
                      <a:r>
                        <a:rPr lang="es-EC" sz="800" kern="1200" dirty="0" smtClean="0">
                          <a:effectLst/>
                        </a:rPr>
                        <a:t>JF728852</a:t>
                      </a:r>
                      <a:endParaRPr lang="es-EC" sz="800" dirty="0"/>
                    </a:p>
                  </a:txBody>
                  <a:tcPr/>
                </a:tc>
              </a:tr>
            </a:tbl>
          </a:graphicData>
        </a:graphic>
      </p:graphicFrame>
      <p:pic>
        <p:nvPicPr>
          <p:cNvPr id="8" name="Imagen 7"/>
          <p:cNvPicPr/>
          <p:nvPr/>
        </p:nvPicPr>
        <p:blipFill rotWithShape="1">
          <a:blip r:embed="rId5"/>
          <a:srcRect l="16396" t="20310" r="13194" b="9117"/>
          <a:stretch/>
        </p:blipFill>
        <p:spPr bwMode="auto">
          <a:xfrm>
            <a:off x="323528" y="980728"/>
            <a:ext cx="4680520" cy="2654962"/>
          </a:xfrm>
          <a:prstGeom prst="rect">
            <a:avLst/>
          </a:prstGeom>
          <a:ln w="19050">
            <a:solidFill>
              <a:schemeClr val="tx1"/>
            </a:solidFill>
          </a:ln>
          <a:extLst>
            <a:ext uri="{53640926-AAD7-44D8-BBD7-CCE9431645EC}">
              <a14:shadowObscured xmlns:a14="http://schemas.microsoft.com/office/drawing/2010/main"/>
            </a:ext>
          </a:extLst>
        </p:spPr>
      </p:pic>
      <p:pic>
        <p:nvPicPr>
          <p:cNvPr id="10" name="Imagen 9"/>
          <p:cNvPicPr/>
          <p:nvPr/>
        </p:nvPicPr>
        <p:blipFill rotWithShape="1">
          <a:blip r:embed="rId6"/>
          <a:srcRect l="2513" t="10503" r="8918" b="7465"/>
          <a:stretch/>
        </p:blipFill>
        <p:spPr bwMode="auto">
          <a:xfrm>
            <a:off x="323528" y="3717032"/>
            <a:ext cx="4680520" cy="2486737"/>
          </a:xfrm>
          <a:prstGeom prst="rect">
            <a:avLst/>
          </a:prstGeom>
          <a:ln w="19050">
            <a:solidFill>
              <a:schemeClr val="tx1"/>
            </a:solidFill>
          </a:ln>
          <a:extLst>
            <a:ext uri="{53640926-AAD7-44D8-BBD7-CCE9431645EC}">
              <a14:shadowObscured xmlns:a14="http://schemas.microsoft.com/office/drawing/2010/main"/>
            </a:ext>
          </a:extLst>
        </p:spPr>
      </p:pic>
      <p:sp>
        <p:nvSpPr>
          <p:cNvPr id="12" name="Rectángulo redondeado 11"/>
          <p:cNvSpPr/>
          <p:nvPr/>
        </p:nvSpPr>
        <p:spPr>
          <a:xfrm>
            <a:off x="395536" y="3933056"/>
            <a:ext cx="4536504" cy="144016"/>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6" name="Rectángulo redondeado 15"/>
          <p:cNvSpPr/>
          <p:nvPr/>
        </p:nvSpPr>
        <p:spPr>
          <a:xfrm>
            <a:off x="395536" y="1196752"/>
            <a:ext cx="4536504" cy="144016"/>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cxnSp>
        <p:nvCxnSpPr>
          <p:cNvPr id="17" name="Conector recto de flecha 16"/>
          <p:cNvCxnSpPr>
            <a:stCxn id="16" idx="3"/>
          </p:cNvCxnSpPr>
          <p:nvPr/>
        </p:nvCxnSpPr>
        <p:spPr>
          <a:xfrm>
            <a:off x="4932040" y="1268760"/>
            <a:ext cx="434720" cy="1512168"/>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1" name="Conector recto de flecha 20"/>
          <p:cNvCxnSpPr>
            <a:stCxn id="12" idx="3"/>
          </p:cNvCxnSpPr>
          <p:nvPr/>
        </p:nvCxnSpPr>
        <p:spPr>
          <a:xfrm flipV="1">
            <a:off x="4932040" y="3635690"/>
            <a:ext cx="434720" cy="369374"/>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3" name="CuadroTexto 2"/>
          <p:cNvSpPr txBox="1"/>
          <p:nvPr/>
        </p:nvSpPr>
        <p:spPr>
          <a:xfrm>
            <a:off x="5335561" y="4437112"/>
            <a:ext cx="3674923" cy="738664"/>
          </a:xfrm>
          <a:prstGeom prst="rect">
            <a:avLst/>
          </a:prstGeom>
          <a:noFill/>
        </p:spPr>
        <p:txBody>
          <a:bodyPr wrap="square" rtlCol="0">
            <a:spAutoFit/>
          </a:bodyPr>
          <a:lstStyle/>
          <a:p>
            <a:r>
              <a:rPr lang="es-EC" sz="1400" b="1" dirty="0" smtClean="0"/>
              <a:t>Tabla 2</a:t>
            </a:r>
            <a:r>
              <a:rPr lang="es-EC" sz="1400" dirty="0" smtClean="0"/>
              <a:t>. </a:t>
            </a:r>
            <a:r>
              <a:rPr lang="es-EC" sz="1400" dirty="0"/>
              <a:t>Especie identificada y el número de accesión de la especie con la que presentó una alta identidad.</a:t>
            </a:r>
            <a:r>
              <a:rPr lang="es-EC" sz="1400" dirty="0" smtClean="0"/>
              <a:t> </a:t>
            </a:r>
            <a:endParaRPr lang="es-EC" sz="1400" dirty="0"/>
          </a:p>
        </p:txBody>
      </p:sp>
      <p:sp>
        <p:nvSpPr>
          <p:cNvPr id="15" name="CuadroTexto 14"/>
          <p:cNvSpPr txBox="1"/>
          <p:nvPr/>
        </p:nvSpPr>
        <p:spPr>
          <a:xfrm>
            <a:off x="60586" y="6381328"/>
            <a:ext cx="872675" cy="276999"/>
          </a:xfrm>
          <a:prstGeom prst="rect">
            <a:avLst/>
          </a:prstGeom>
          <a:noFill/>
        </p:spPr>
        <p:txBody>
          <a:bodyPr wrap="none" rtlCol="0">
            <a:spAutoFit/>
          </a:bodyPr>
          <a:lstStyle/>
          <a:p>
            <a:r>
              <a:rPr lang="es-EC" sz="1200" dirty="0" smtClean="0"/>
              <a:t>Pallo, 2017</a:t>
            </a:r>
            <a:endParaRPr lang="es-EC" sz="1200" dirty="0"/>
          </a:p>
        </p:txBody>
      </p:sp>
    </p:spTree>
    <p:extLst>
      <p:ext uri="{BB962C8B-B14F-4D97-AF65-F5344CB8AC3E}">
        <p14:creationId xmlns:p14="http://schemas.microsoft.com/office/powerpoint/2010/main" val="729361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4233" y="0"/>
            <a:ext cx="9148233" cy="6861175"/>
            <a:chOff x="-4233" y="0"/>
            <a:chExt cx="9148233" cy="6861175"/>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3" y="0"/>
              <a:ext cx="9148233" cy="686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5797" y="5844137"/>
              <a:ext cx="2314688"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8 Rectángulo"/>
          <p:cNvSpPr/>
          <p:nvPr/>
        </p:nvSpPr>
        <p:spPr>
          <a:xfrm>
            <a:off x="4281305" y="120635"/>
            <a:ext cx="4729180" cy="584775"/>
          </a:xfrm>
          <a:prstGeom prst="rect">
            <a:avLst/>
          </a:prstGeom>
          <a:noFill/>
        </p:spPr>
        <p:txBody>
          <a:bodyPr wrap="none" lIns="91440" tIns="45720" rIns="91440" bIns="4572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ES" sz="3200" i="0" u="none" strike="noStrike" kern="0" normalizeH="0" baseline="0" noProof="0" dirty="0" smtClean="0">
                <a:ln w="0"/>
                <a:effectLst>
                  <a:outerShdw blurRad="38100" dist="19050" dir="2700000" algn="tl" rotWithShape="0">
                    <a:schemeClr val="dk1">
                      <a:alpha val="40000"/>
                    </a:schemeClr>
                  </a:outerShdw>
                </a:effectLst>
                <a:uLnTx/>
                <a:uFillTx/>
                <a:latin typeface="+mj-lt"/>
                <a:cs typeface="Arial" pitchFamily="34" charset="0"/>
              </a:rPr>
              <a:t>RESULTADOS Y DISCUSIÓN</a:t>
            </a:r>
            <a:endParaRPr kumimoji="0" lang="es-ES" sz="3200" i="0" u="none" strike="noStrike" kern="0" normalizeH="0" baseline="0" noProof="0" dirty="0">
              <a:ln w="0"/>
              <a:effectLst>
                <a:outerShdw blurRad="38100" dist="19050" dir="2700000" algn="tl" rotWithShape="0">
                  <a:schemeClr val="dk1">
                    <a:alpha val="40000"/>
                  </a:schemeClr>
                </a:outerShdw>
              </a:effectLst>
              <a:uLnTx/>
              <a:uFillTx/>
              <a:latin typeface="+mj-lt"/>
              <a:cs typeface="Arial" pitchFamily="34" charset="0"/>
            </a:endParaRPr>
          </a:p>
        </p:txBody>
      </p:sp>
      <p:sp>
        <p:nvSpPr>
          <p:cNvPr id="13" name="12 Rectángulo"/>
          <p:cNvSpPr/>
          <p:nvPr/>
        </p:nvSpPr>
        <p:spPr>
          <a:xfrm>
            <a:off x="325301" y="591071"/>
            <a:ext cx="2734531" cy="461665"/>
          </a:xfrm>
          <a:prstGeom prst="rect">
            <a:avLst/>
          </a:prstGeom>
          <a:noFill/>
        </p:spPr>
        <p:txBody>
          <a:bodyPr wrap="none" lIns="91440" tIns="45720" rIns="91440" bIns="45720">
            <a:spAutoFit/>
          </a:bodyPr>
          <a:lstStyle/>
          <a:p>
            <a:pPr algn="ctr"/>
            <a:r>
              <a:rPr lang="es-ES" sz="2400" b="1" dirty="0" smtClean="0">
                <a:ln w="1905">
                  <a:noFill/>
                </a:ln>
                <a:solidFill>
                  <a:schemeClr val="tx2">
                    <a:lumMod val="60000"/>
                    <a:lumOff val="40000"/>
                  </a:schemeClr>
                </a:solidFill>
                <a:effectLst>
                  <a:innerShdw blurRad="69850" dist="43180" dir="5400000">
                    <a:srgbClr val="000000">
                      <a:alpha val="65000"/>
                    </a:srgbClr>
                  </a:innerShdw>
                </a:effectLst>
              </a:rPr>
              <a:t>Análisis filogenético</a:t>
            </a:r>
            <a:endParaRPr lang="es-ES" sz="2400" b="1" dirty="0">
              <a:ln w="1905">
                <a:noFill/>
              </a:ln>
              <a:solidFill>
                <a:schemeClr val="tx2">
                  <a:lumMod val="60000"/>
                  <a:lumOff val="40000"/>
                </a:schemeClr>
              </a:solidFill>
              <a:effectLst>
                <a:innerShdw blurRad="69850" dist="43180" dir="5400000">
                  <a:srgbClr val="000000">
                    <a:alpha val="65000"/>
                  </a:srgbClr>
                </a:innerShdw>
              </a:effectLst>
            </a:endParaRPr>
          </a:p>
        </p:txBody>
      </p:sp>
      <p:pic>
        <p:nvPicPr>
          <p:cNvPr id="14" name="Imagen 13" descr="C:\Users\Wilson\Desktop\nuevo arbol\ARBOL_ITS_FINAL_2\Arbol_filogenetico_ITS_FINAL_FINAL.PNG"/>
          <p:cNvPicPr/>
          <p:nvPr/>
        </p:nvPicPr>
        <p:blipFill>
          <a:blip r:embed="rId5">
            <a:extLst>
              <a:ext uri="{28A0092B-C50C-407E-A947-70E740481C1C}">
                <a14:useLocalDpi xmlns:a14="http://schemas.microsoft.com/office/drawing/2010/main" val="0"/>
              </a:ext>
            </a:extLst>
          </a:blip>
          <a:srcRect/>
          <a:stretch>
            <a:fillRect/>
          </a:stretch>
        </p:blipFill>
        <p:spPr bwMode="auto">
          <a:xfrm>
            <a:off x="323528" y="1628800"/>
            <a:ext cx="4104456" cy="3456384"/>
          </a:xfrm>
          <a:prstGeom prst="rect">
            <a:avLst/>
          </a:prstGeom>
          <a:noFill/>
          <a:ln w="28575">
            <a:solidFill>
              <a:schemeClr val="tx1"/>
            </a:solidFill>
          </a:ln>
        </p:spPr>
      </p:pic>
      <p:pic>
        <p:nvPicPr>
          <p:cNvPr id="16" name="Imagen 15" descr="C:\Users\Wilson\Desktop\Secuencias_Editadas_Final\Secuencias_para_comparar_D2D3\Secuencias_cortadas_steinernemas\FORMATO_MEGA_TODAS_LAS_SECUENCIAS\Arbol_filogenetico_D2D3_FINAL_1.PNG"/>
          <p:cNvPicPr/>
          <p:nvPr/>
        </p:nvPicPr>
        <p:blipFill>
          <a:blip r:embed="rId6">
            <a:extLst>
              <a:ext uri="{28A0092B-C50C-407E-A947-70E740481C1C}">
                <a14:useLocalDpi xmlns:a14="http://schemas.microsoft.com/office/drawing/2010/main" val="0"/>
              </a:ext>
            </a:extLst>
          </a:blip>
          <a:srcRect/>
          <a:stretch>
            <a:fillRect/>
          </a:stretch>
        </p:blipFill>
        <p:spPr bwMode="auto">
          <a:xfrm>
            <a:off x="4716017" y="1268759"/>
            <a:ext cx="4176464" cy="3582397"/>
          </a:xfrm>
          <a:prstGeom prst="rect">
            <a:avLst/>
          </a:prstGeom>
          <a:noFill/>
          <a:ln w="28575">
            <a:solidFill>
              <a:schemeClr val="tx1"/>
            </a:solidFill>
          </a:ln>
        </p:spPr>
      </p:pic>
      <p:sp>
        <p:nvSpPr>
          <p:cNvPr id="7" name="CuadroTexto 6"/>
          <p:cNvSpPr txBox="1"/>
          <p:nvPr/>
        </p:nvSpPr>
        <p:spPr>
          <a:xfrm>
            <a:off x="251520" y="5211197"/>
            <a:ext cx="4320480" cy="954107"/>
          </a:xfrm>
          <a:prstGeom prst="rect">
            <a:avLst/>
          </a:prstGeom>
          <a:noFill/>
        </p:spPr>
        <p:txBody>
          <a:bodyPr wrap="square" rtlCol="0">
            <a:spAutoFit/>
          </a:bodyPr>
          <a:lstStyle/>
          <a:p>
            <a:r>
              <a:rPr lang="es-EC" sz="1400" b="1" dirty="0"/>
              <a:t>Figura </a:t>
            </a:r>
            <a:r>
              <a:rPr lang="es-EC" sz="1400" b="1" dirty="0" smtClean="0"/>
              <a:t>3. </a:t>
            </a:r>
            <a:r>
              <a:rPr lang="es-EC" sz="1400" dirty="0" smtClean="0"/>
              <a:t>Árbol </a:t>
            </a:r>
            <a:r>
              <a:rPr lang="es-EC" sz="1400" dirty="0" err="1" smtClean="0"/>
              <a:t>filogético</a:t>
            </a:r>
            <a:r>
              <a:rPr lang="es-EC" sz="1400" dirty="0" smtClean="0"/>
              <a:t> basado en las secuencias de la región D2/D3 entre aislados pertenecientes a especies </a:t>
            </a:r>
            <a:r>
              <a:rPr lang="es-EC" sz="1400" i="1" dirty="0" smtClean="0"/>
              <a:t>de S. feltiae</a:t>
            </a:r>
            <a:r>
              <a:rPr lang="es-EC" sz="1400" dirty="0" smtClean="0"/>
              <a:t>. El árbol fue generado por el método de </a:t>
            </a:r>
            <a:r>
              <a:rPr lang="es-EC" sz="1400" dirty="0"/>
              <a:t>máxima </a:t>
            </a:r>
            <a:r>
              <a:rPr lang="es-EC" sz="1400" dirty="0" smtClean="0"/>
              <a:t>parsimonia</a:t>
            </a:r>
            <a:endParaRPr lang="es-EC" sz="1400" dirty="0"/>
          </a:p>
        </p:txBody>
      </p:sp>
      <p:sp>
        <p:nvSpPr>
          <p:cNvPr id="18" name="CuadroTexto 17"/>
          <p:cNvSpPr txBox="1"/>
          <p:nvPr/>
        </p:nvSpPr>
        <p:spPr>
          <a:xfrm>
            <a:off x="4716016" y="4851157"/>
            <a:ext cx="4176464" cy="954107"/>
          </a:xfrm>
          <a:prstGeom prst="rect">
            <a:avLst/>
          </a:prstGeom>
          <a:noFill/>
        </p:spPr>
        <p:txBody>
          <a:bodyPr wrap="square" rtlCol="0">
            <a:spAutoFit/>
          </a:bodyPr>
          <a:lstStyle/>
          <a:p>
            <a:r>
              <a:rPr lang="es-EC" sz="1400" b="1" dirty="0"/>
              <a:t>Figura </a:t>
            </a:r>
            <a:r>
              <a:rPr lang="es-EC" sz="1400" b="1" dirty="0" smtClean="0"/>
              <a:t>4. </a:t>
            </a:r>
            <a:r>
              <a:rPr lang="es-EC" sz="1400" dirty="0" smtClean="0"/>
              <a:t>Árbol </a:t>
            </a:r>
            <a:r>
              <a:rPr lang="es-EC" sz="1400" dirty="0" err="1" smtClean="0"/>
              <a:t>filogético</a:t>
            </a:r>
            <a:r>
              <a:rPr lang="es-EC" sz="1400" dirty="0" smtClean="0"/>
              <a:t> basado en las secuencias de la región ITS entre aislados pertenecientes a especies de </a:t>
            </a:r>
            <a:r>
              <a:rPr lang="es-EC" sz="1400" i="1" dirty="0" smtClean="0"/>
              <a:t>S. feltiae. </a:t>
            </a:r>
            <a:r>
              <a:rPr lang="es-EC" sz="1400" dirty="0" smtClean="0"/>
              <a:t>El árbol fue generado por el método de máxima parsimonia</a:t>
            </a:r>
            <a:endParaRPr lang="es-EC" sz="1400" dirty="0"/>
          </a:p>
        </p:txBody>
      </p:sp>
      <p:sp>
        <p:nvSpPr>
          <p:cNvPr id="8" name="Elipse 7"/>
          <p:cNvSpPr/>
          <p:nvPr/>
        </p:nvSpPr>
        <p:spPr>
          <a:xfrm>
            <a:off x="2267744" y="1916832"/>
            <a:ext cx="1368152" cy="288032"/>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9" name="Elipse 18"/>
          <p:cNvSpPr/>
          <p:nvPr/>
        </p:nvSpPr>
        <p:spPr>
          <a:xfrm>
            <a:off x="2267744" y="3689648"/>
            <a:ext cx="1368152" cy="288032"/>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20" name="Elipse 19"/>
          <p:cNvSpPr/>
          <p:nvPr/>
        </p:nvSpPr>
        <p:spPr>
          <a:xfrm>
            <a:off x="2267744" y="4509120"/>
            <a:ext cx="1390997" cy="432048"/>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21" name="Elipse 20"/>
          <p:cNvSpPr/>
          <p:nvPr/>
        </p:nvSpPr>
        <p:spPr>
          <a:xfrm>
            <a:off x="6588224" y="1268760"/>
            <a:ext cx="1368152" cy="288032"/>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
        <p:nvSpPr>
          <p:cNvPr id="22" name="Elipse 21"/>
          <p:cNvSpPr/>
          <p:nvPr/>
        </p:nvSpPr>
        <p:spPr>
          <a:xfrm>
            <a:off x="6660232" y="1916832"/>
            <a:ext cx="1368152" cy="576064"/>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
        <p:nvSpPr>
          <p:cNvPr id="17" name="CuadroTexto 16"/>
          <p:cNvSpPr txBox="1"/>
          <p:nvPr/>
        </p:nvSpPr>
        <p:spPr>
          <a:xfrm>
            <a:off x="60586" y="6381328"/>
            <a:ext cx="872675" cy="276999"/>
          </a:xfrm>
          <a:prstGeom prst="rect">
            <a:avLst/>
          </a:prstGeom>
          <a:noFill/>
        </p:spPr>
        <p:txBody>
          <a:bodyPr wrap="none" rtlCol="0">
            <a:spAutoFit/>
          </a:bodyPr>
          <a:lstStyle/>
          <a:p>
            <a:r>
              <a:rPr lang="es-EC" sz="1200" dirty="0" smtClean="0"/>
              <a:t>Pallo, 2017</a:t>
            </a:r>
            <a:endParaRPr lang="es-EC" sz="1200" dirty="0"/>
          </a:p>
        </p:txBody>
      </p:sp>
    </p:spTree>
    <p:extLst>
      <p:ext uri="{BB962C8B-B14F-4D97-AF65-F5344CB8AC3E}">
        <p14:creationId xmlns:p14="http://schemas.microsoft.com/office/powerpoint/2010/main" val="419210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4233" y="0"/>
            <a:ext cx="9148233" cy="6861175"/>
            <a:chOff x="-4233" y="0"/>
            <a:chExt cx="9148233" cy="6861175"/>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3" y="0"/>
              <a:ext cx="9148233" cy="686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5797" y="5844137"/>
              <a:ext cx="2314688"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6 Rectángulo"/>
          <p:cNvSpPr/>
          <p:nvPr/>
        </p:nvSpPr>
        <p:spPr>
          <a:xfrm>
            <a:off x="251762" y="536568"/>
            <a:ext cx="7416582" cy="461665"/>
          </a:xfrm>
          <a:prstGeom prst="rect">
            <a:avLst/>
          </a:prstGeom>
          <a:noFill/>
        </p:spPr>
        <p:txBody>
          <a:bodyPr wrap="none" lIns="91440" tIns="45720" rIns="91440" bIns="45720">
            <a:spAutoFit/>
          </a:bodyPr>
          <a:lstStyle/>
          <a:p>
            <a:pPr algn="ctr"/>
            <a:r>
              <a:rPr lang="es-ES" sz="2400" b="1" dirty="0" smtClean="0">
                <a:ln w="1905">
                  <a:noFill/>
                </a:ln>
                <a:solidFill>
                  <a:schemeClr val="tx2">
                    <a:lumMod val="60000"/>
                    <a:lumOff val="40000"/>
                  </a:schemeClr>
                </a:solidFill>
                <a:effectLst>
                  <a:innerShdw blurRad="69850" dist="43180" dir="5400000">
                    <a:srgbClr val="000000">
                      <a:alpha val="65000"/>
                    </a:srgbClr>
                  </a:innerShdw>
                </a:effectLst>
              </a:rPr>
              <a:t>Caracterización morfológica</a:t>
            </a:r>
            <a:r>
              <a:rPr lang="es-ES" sz="2400" b="1" dirty="0" smtClean="0">
                <a:ln w="1905">
                  <a:noFill/>
                </a:ln>
                <a:solidFill>
                  <a:schemeClr val="tx2">
                    <a:lumMod val="60000"/>
                    <a:lumOff val="40000"/>
                  </a:schemeClr>
                </a:solidFill>
                <a:effectLst>
                  <a:innerShdw blurRad="69850" dist="43180" dir="5400000">
                    <a:srgbClr val="000000">
                      <a:alpha val="65000"/>
                    </a:srgbClr>
                  </a:innerShdw>
                </a:effectLst>
                <a:sym typeface="Wingdings" panose="05000000000000000000" pitchFamily="2" charset="2"/>
              </a:rPr>
              <a:t> MEB (Infectivos Juveniles)</a:t>
            </a:r>
            <a:endParaRPr lang="es-ES" sz="2400" b="1" dirty="0">
              <a:ln w="1905">
                <a:noFill/>
              </a:ln>
              <a:solidFill>
                <a:schemeClr val="tx2">
                  <a:lumMod val="60000"/>
                  <a:lumOff val="40000"/>
                </a:schemeClr>
              </a:solidFill>
              <a:effectLst>
                <a:innerShdw blurRad="69850" dist="43180" dir="5400000">
                  <a:srgbClr val="000000">
                    <a:alpha val="65000"/>
                  </a:srgbClr>
                </a:innerShdw>
              </a:effectLst>
            </a:endParaRPr>
          </a:p>
        </p:txBody>
      </p:sp>
      <p:sp>
        <p:nvSpPr>
          <p:cNvPr id="8" name="7 Rectángulo"/>
          <p:cNvSpPr/>
          <p:nvPr/>
        </p:nvSpPr>
        <p:spPr>
          <a:xfrm>
            <a:off x="4281305" y="120635"/>
            <a:ext cx="4729180" cy="584775"/>
          </a:xfrm>
          <a:prstGeom prst="rect">
            <a:avLst/>
          </a:prstGeom>
          <a:noFill/>
        </p:spPr>
        <p:txBody>
          <a:bodyPr wrap="none" lIns="91440" tIns="45720" rIns="91440" bIns="4572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ES" sz="3200" i="0" u="none" strike="noStrike" kern="0" normalizeH="0" baseline="0" noProof="0" dirty="0" smtClean="0">
                <a:ln w="0"/>
                <a:effectLst>
                  <a:outerShdw blurRad="38100" dist="19050" dir="2700000" algn="tl" rotWithShape="0">
                    <a:schemeClr val="dk1">
                      <a:alpha val="40000"/>
                    </a:schemeClr>
                  </a:outerShdw>
                </a:effectLst>
                <a:uLnTx/>
                <a:uFillTx/>
                <a:latin typeface="+mj-lt"/>
                <a:cs typeface="Arial" pitchFamily="34" charset="0"/>
              </a:rPr>
              <a:t>RESULTADOS Y DISCUSIÓN</a:t>
            </a:r>
            <a:endParaRPr kumimoji="0" lang="es-ES" sz="3200" i="0" u="none" strike="noStrike" kern="0" normalizeH="0" baseline="0" noProof="0" dirty="0">
              <a:ln w="0"/>
              <a:effectLst>
                <a:outerShdw blurRad="38100" dist="19050" dir="2700000" algn="tl" rotWithShape="0">
                  <a:schemeClr val="dk1">
                    <a:alpha val="40000"/>
                  </a:schemeClr>
                </a:outerShdw>
              </a:effectLst>
              <a:uLnTx/>
              <a:uFillTx/>
              <a:latin typeface="+mj-lt"/>
              <a:cs typeface="Arial" pitchFamily="34" charset="0"/>
            </a:endParaRPr>
          </a:p>
        </p:txBody>
      </p:sp>
      <p:pic>
        <p:nvPicPr>
          <p:cNvPr id="9" name="Imagen 8"/>
          <p:cNvPicPr/>
          <p:nvPr/>
        </p:nvPicPr>
        <p:blipFill>
          <a:blip r:embed="rId5" cstate="print">
            <a:extLst>
              <a:ext uri="{28A0092B-C50C-407E-A947-70E740481C1C}">
                <a14:useLocalDpi xmlns:a14="http://schemas.microsoft.com/office/drawing/2010/main" val="0"/>
              </a:ext>
            </a:extLst>
          </a:blip>
          <a:stretch>
            <a:fillRect/>
          </a:stretch>
        </p:blipFill>
        <p:spPr>
          <a:xfrm>
            <a:off x="986788" y="1141288"/>
            <a:ext cx="3055145" cy="2366415"/>
          </a:xfrm>
          <a:prstGeom prst="rect">
            <a:avLst/>
          </a:prstGeom>
          <a:ln w="19050">
            <a:solidFill>
              <a:schemeClr val="tx1"/>
            </a:solidFill>
          </a:ln>
        </p:spPr>
      </p:pic>
      <p:pic>
        <p:nvPicPr>
          <p:cNvPr id="11" name="Imagen 10" descr="C:\Users\Wilson\Desktop\TESIS_NEMATODOS_BYRON\RESULTADOS_SEM\Nematodos_Fotos\Fotos_escogidas\Infectivo_juvenil_feltiae\modificadas_tesis\T7.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9070" y="3579711"/>
            <a:ext cx="3062863" cy="2585593"/>
          </a:xfrm>
          <a:prstGeom prst="rect">
            <a:avLst/>
          </a:prstGeom>
          <a:noFill/>
          <a:ln w="19050">
            <a:solidFill>
              <a:schemeClr val="tx1"/>
            </a:solidFill>
          </a:ln>
        </p:spPr>
      </p:pic>
      <p:pic>
        <p:nvPicPr>
          <p:cNvPr id="12" name="Imagen 11" descr="C:\Users\Wilson\Desktop\TESIS_NEMATODOS_BYRON\RESULTADOS_SEM\Nematodos_Fotos\Fotos_escogidas\Infectivo_juvenil_feltiae\modificadas_tesis\T2.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68144" y="1874920"/>
            <a:ext cx="3127571" cy="2922232"/>
          </a:xfrm>
          <a:prstGeom prst="rect">
            <a:avLst/>
          </a:prstGeom>
          <a:noFill/>
          <a:ln w="19050">
            <a:solidFill>
              <a:schemeClr val="tx1"/>
            </a:solidFill>
          </a:ln>
        </p:spPr>
      </p:pic>
      <p:sp>
        <p:nvSpPr>
          <p:cNvPr id="2" name="Abrir llave 1"/>
          <p:cNvSpPr/>
          <p:nvPr/>
        </p:nvSpPr>
        <p:spPr>
          <a:xfrm>
            <a:off x="467544" y="998233"/>
            <a:ext cx="360040" cy="531108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6" name="CuadroTexto 15"/>
          <p:cNvSpPr txBox="1"/>
          <p:nvPr/>
        </p:nvSpPr>
        <p:spPr>
          <a:xfrm>
            <a:off x="6012160" y="4922004"/>
            <a:ext cx="2926317" cy="523220"/>
          </a:xfrm>
          <a:prstGeom prst="rect">
            <a:avLst/>
          </a:prstGeom>
          <a:noFill/>
        </p:spPr>
        <p:txBody>
          <a:bodyPr wrap="square" rtlCol="0">
            <a:spAutoFit/>
          </a:bodyPr>
          <a:lstStyle/>
          <a:p>
            <a:r>
              <a:rPr lang="es-EC" sz="1400" b="1" dirty="0" smtClean="0"/>
              <a:t>C: </a:t>
            </a:r>
            <a:r>
              <a:rPr lang="es-EC" sz="1400" dirty="0" smtClean="0"/>
              <a:t>Campo </a:t>
            </a:r>
            <a:r>
              <a:rPr lang="es-EC" sz="1400" dirty="0"/>
              <a:t>lateral con 8 crestas en el cuerpo medio</a:t>
            </a:r>
          </a:p>
        </p:txBody>
      </p:sp>
      <p:sp>
        <p:nvSpPr>
          <p:cNvPr id="17" name="CuadroTexto 16"/>
          <p:cNvSpPr txBox="1"/>
          <p:nvPr/>
        </p:nvSpPr>
        <p:spPr>
          <a:xfrm>
            <a:off x="4139952" y="1468522"/>
            <a:ext cx="1296144" cy="1600438"/>
          </a:xfrm>
          <a:prstGeom prst="rect">
            <a:avLst/>
          </a:prstGeom>
          <a:noFill/>
        </p:spPr>
        <p:txBody>
          <a:bodyPr wrap="square" rtlCol="0">
            <a:spAutoFit/>
          </a:bodyPr>
          <a:lstStyle/>
          <a:p>
            <a:r>
              <a:rPr lang="es-EC" sz="1400" b="1" dirty="0" smtClean="0"/>
              <a:t>A: </a:t>
            </a:r>
            <a:r>
              <a:rPr lang="es-EC" sz="1400" dirty="0" smtClean="0"/>
              <a:t>Cabeza  </a:t>
            </a:r>
            <a:r>
              <a:rPr lang="es-EC" sz="1400" dirty="0"/>
              <a:t>finamente redondeada  con 4 papilas cefálicas (</a:t>
            </a:r>
            <a:r>
              <a:rPr lang="es-EC" sz="1400" dirty="0" err="1"/>
              <a:t>p.c</a:t>
            </a:r>
            <a:r>
              <a:rPr lang="es-EC" sz="1400" dirty="0"/>
              <a:t>.) y una abertura </a:t>
            </a:r>
            <a:r>
              <a:rPr lang="es-EC" sz="1400" dirty="0" err="1"/>
              <a:t>anfidial</a:t>
            </a:r>
            <a:r>
              <a:rPr lang="es-EC" sz="1400" dirty="0"/>
              <a:t> (</a:t>
            </a:r>
            <a:r>
              <a:rPr lang="es-EC" sz="1400" dirty="0" err="1"/>
              <a:t>an</a:t>
            </a:r>
            <a:r>
              <a:rPr lang="es-EC" sz="1400" dirty="0"/>
              <a:t>.)</a:t>
            </a:r>
          </a:p>
        </p:txBody>
      </p:sp>
      <p:sp>
        <p:nvSpPr>
          <p:cNvPr id="18" name="CuadroTexto 17"/>
          <p:cNvSpPr txBox="1"/>
          <p:nvPr/>
        </p:nvSpPr>
        <p:spPr>
          <a:xfrm>
            <a:off x="4139952" y="4132818"/>
            <a:ext cx="1323171" cy="1600438"/>
          </a:xfrm>
          <a:prstGeom prst="rect">
            <a:avLst/>
          </a:prstGeom>
          <a:noFill/>
        </p:spPr>
        <p:txBody>
          <a:bodyPr wrap="square" rtlCol="0">
            <a:spAutoFit/>
          </a:bodyPr>
          <a:lstStyle/>
          <a:p>
            <a:r>
              <a:rPr lang="es-EC" sz="1400" b="1" dirty="0" smtClean="0"/>
              <a:t>B: </a:t>
            </a:r>
            <a:r>
              <a:rPr lang="es-EC" sz="1400" dirty="0" smtClean="0"/>
              <a:t>Campo </a:t>
            </a:r>
            <a:r>
              <a:rPr lang="es-EC" sz="1400" dirty="0"/>
              <a:t>lateral de la región anterior muestra inicialmente un aumento de 4 a 6 crestas</a:t>
            </a:r>
          </a:p>
        </p:txBody>
      </p:sp>
      <p:sp>
        <p:nvSpPr>
          <p:cNvPr id="19" name="Abrir llave 18"/>
          <p:cNvSpPr/>
          <p:nvPr/>
        </p:nvSpPr>
        <p:spPr>
          <a:xfrm rot="5400000">
            <a:off x="7222283" y="-5901"/>
            <a:ext cx="352570" cy="3204864"/>
          </a:xfrm>
          <a:prstGeom prst="leftBrace">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s-EC"/>
          </a:p>
        </p:txBody>
      </p:sp>
      <p:sp>
        <p:nvSpPr>
          <p:cNvPr id="20" name="CuadroTexto 19"/>
          <p:cNvSpPr txBox="1"/>
          <p:nvPr/>
        </p:nvSpPr>
        <p:spPr>
          <a:xfrm>
            <a:off x="6660232" y="1141288"/>
            <a:ext cx="1558604" cy="338554"/>
          </a:xfrm>
          <a:prstGeom prst="rect">
            <a:avLst/>
          </a:prstGeom>
          <a:noFill/>
        </p:spPr>
        <p:txBody>
          <a:bodyPr wrap="square" rtlCol="0">
            <a:spAutoFit/>
          </a:bodyPr>
          <a:lstStyle/>
          <a:p>
            <a:r>
              <a:rPr lang="es-EC" sz="1600" b="1" dirty="0" smtClean="0"/>
              <a:t>Región media</a:t>
            </a:r>
            <a:endParaRPr lang="es-EC" sz="1600" b="1" dirty="0"/>
          </a:p>
        </p:txBody>
      </p:sp>
      <p:sp>
        <p:nvSpPr>
          <p:cNvPr id="21" name="CuadroTexto 20"/>
          <p:cNvSpPr txBox="1"/>
          <p:nvPr/>
        </p:nvSpPr>
        <p:spPr>
          <a:xfrm rot="16200000">
            <a:off x="-354925" y="3496811"/>
            <a:ext cx="1337161" cy="307777"/>
          </a:xfrm>
          <a:prstGeom prst="rect">
            <a:avLst/>
          </a:prstGeom>
          <a:noFill/>
        </p:spPr>
        <p:txBody>
          <a:bodyPr wrap="none" rtlCol="0">
            <a:spAutoFit/>
          </a:bodyPr>
          <a:lstStyle/>
          <a:p>
            <a:r>
              <a:rPr lang="es-EC" sz="1400" b="1" dirty="0" smtClean="0"/>
              <a:t>Región anterior</a:t>
            </a:r>
            <a:endParaRPr lang="es-EC" sz="1400" b="1" dirty="0"/>
          </a:p>
        </p:txBody>
      </p:sp>
      <p:sp>
        <p:nvSpPr>
          <p:cNvPr id="22" name="CuadroTexto 21"/>
          <p:cNvSpPr txBox="1"/>
          <p:nvPr/>
        </p:nvSpPr>
        <p:spPr>
          <a:xfrm>
            <a:off x="60586" y="6381328"/>
            <a:ext cx="872675" cy="276999"/>
          </a:xfrm>
          <a:prstGeom prst="rect">
            <a:avLst/>
          </a:prstGeom>
          <a:noFill/>
        </p:spPr>
        <p:txBody>
          <a:bodyPr wrap="none" rtlCol="0">
            <a:spAutoFit/>
          </a:bodyPr>
          <a:lstStyle/>
          <a:p>
            <a:r>
              <a:rPr lang="es-EC" sz="1200" dirty="0" smtClean="0"/>
              <a:t>Pallo, 2017</a:t>
            </a:r>
            <a:endParaRPr lang="es-EC" sz="1200" dirty="0"/>
          </a:p>
        </p:txBody>
      </p:sp>
    </p:spTree>
    <p:extLst>
      <p:ext uri="{BB962C8B-B14F-4D97-AF65-F5344CB8AC3E}">
        <p14:creationId xmlns:p14="http://schemas.microsoft.com/office/powerpoint/2010/main" val="3394224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4233" y="0"/>
            <a:ext cx="9148233" cy="6861175"/>
            <a:chOff x="-4233" y="0"/>
            <a:chExt cx="9148233" cy="6861175"/>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3" y="0"/>
              <a:ext cx="9148233" cy="686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5797" y="5844137"/>
              <a:ext cx="2314688"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6 Rectángulo"/>
          <p:cNvSpPr/>
          <p:nvPr/>
        </p:nvSpPr>
        <p:spPr>
          <a:xfrm>
            <a:off x="251762" y="536568"/>
            <a:ext cx="7416582" cy="461665"/>
          </a:xfrm>
          <a:prstGeom prst="rect">
            <a:avLst/>
          </a:prstGeom>
          <a:noFill/>
        </p:spPr>
        <p:txBody>
          <a:bodyPr wrap="none" lIns="91440" tIns="45720" rIns="91440" bIns="45720">
            <a:spAutoFit/>
          </a:bodyPr>
          <a:lstStyle/>
          <a:p>
            <a:pPr algn="ctr"/>
            <a:r>
              <a:rPr lang="es-ES" sz="2400" b="1" dirty="0" smtClean="0">
                <a:ln w="1905">
                  <a:noFill/>
                </a:ln>
                <a:solidFill>
                  <a:schemeClr val="tx2">
                    <a:lumMod val="60000"/>
                    <a:lumOff val="40000"/>
                  </a:schemeClr>
                </a:solidFill>
                <a:effectLst>
                  <a:innerShdw blurRad="69850" dist="43180" dir="5400000">
                    <a:srgbClr val="000000">
                      <a:alpha val="65000"/>
                    </a:srgbClr>
                  </a:innerShdw>
                </a:effectLst>
              </a:rPr>
              <a:t>Caracterización morfológica</a:t>
            </a:r>
            <a:r>
              <a:rPr lang="es-ES" sz="2400" b="1" dirty="0" smtClean="0">
                <a:ln w="1905">
                  <a:noFill/>
                </a:ln>
                <a:solidFill>
                  <a:schemeClr val="tx2">
                    <a:lumMod val="60000"/>
                    <a:lumOff val="40000"/>
                  </a:schemeClr>
                </a:solidFill>
                <a:effectLst>
                  <a:innerShdw blurRad="69850" dist="43180" dir="5400000">
                    <a:srgbClr val="000000">
                      <a:alpha val="65000"/>
                    </a:srgbClr>
                  </a:innerShdw>
                </a:effectLst>
                <a:sym typeface="Wingdings" panose="05000000000000000000" pitchFamily="2" charset="2"/>
              </a:rPr>
              <a:t> MEB (Infectivos Juveniles)</a:t>
            </a:r>
            <a:endParaRPr lang="es-ES" sz="2400" b="1" dirty="0">
              <a:ln w="1905">
                <a:noFill/>
              </a:ln>
              <a:solidFill>
                <a:schemeClr val="tx2">
                  <a:lumMod val="60000"/>
                  <a:lumOff val="40000"/>
                </a:schemeClr>
              </a:solidFill>
              <a:effectLst>
                <a:innerShdw blurRad="69850" dist="43180" dir="5400000">
                  <a:srgbClr val="000000">
                    <a:alpha val="65000"/>
                  </a:srgbClr>
                </a:innerShdw>
              </a:effectLst>
            </a:endParaRPr>
          </a:p>
        </p:txBody>
      </p:sp>
      <p:sp>
        <p:nvSpPr>
          <p:cNvPr id="8" name="7 Rectángulo"/>
          <p:cNvSpPr/>
          <p:nvPr/>
        </p:nvSpPr>
        <p:spPr>
          <a:xfrm>
            <a:off x="4281305" y="120635"/>
            <a:ext cx="4729180" cy="584775"/>
          </a:xfrm>
          <a:prstGeom prst="rect">
            <a:avLst/>
          </a:prstGeom>
          <a:noFill/>
        </p:spPr>
        <p:txBody>
          <a:bodyPr wrap="none" lIns="91440" tIns="45720" rIns="91440" bIns="4572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ES" sz="3200" i="0" u="none" strike="noStrike" kern="0" normalizeH="0" baseline="0" noProof="0" dirty="0" smtClean="0">
                <a:ln w="0"/>
                <a:effectLst>
                  <a:outerShdw blurRad="38100" dist="19050" dir="2700000" algn="tl" rotWithShape="0">
                    <a:schemeClr val="dk1">
                      <a:alpha val="40000"/>
                    </a:schemeClr>
                  </a:outerShdw>
                </a:effectLst>
                <a:uLnTx/>
                <a:uFillTx/>
                <a:latin typeface="+mj-lt"/>
                <a:cs typeface="Arial" pitchFamily="34" charset="0"/>
              </a:rPr>
              <a:t>RESULTADOS Y DISCUSIÓN</a:t>
            </a:r>
            <a:endParaRPr kumimoji="0" lang="es-ES" sz="3200" i="0" u="none" strike="noStrike" kern="0" normalizeH="0" baseline="0" noProof="0" dirty="0">
              <a:ln w="0"/>
              <a:effectLst>
                <a:outerShdw blurRad="38100" dist="19050" dir="2700000" algn="tl" rotWithShape="0">
                  <a:schemeClr val="dk1">
                    <a:alpha val="40000"/>
                  </a:schemeClr>
                </a:outerShdw>
              </a:effectLst>
              <a:uLnTx/>
              <a:uFillTx/>
              <a:latin typeface="+mj-lt"/>
              <a:cs typeface="Arial" pitchFamily="34" charset="0"/>
            </a:endParaRPr>
          </a:p>
        </p:txBody>
      </p:sp>
      <p:pic>
        <p:nvPicPr>
          <p:cNvPr id="13" name="Imagen 12" descr="C:\Users\Wilson\Desktop\TESIS_NEMATODOS_BYRON\RESULTADOS_SEM\Nematodos_Fotos\Fotos_escogidas\Infectivo_juvenil_feltiae\modificadas_tesis\T6.jpg"/>
          <p:cNvPicPr/>
          <p:nvPr/>
        </p:nvPicPr>
        <p:blipFill>
          <a:blip r:embed="rId5">
            <a:extLst>
              <a:ext uri="{28A0092B-C50C-407E-A947-70E740481C1C}">
                <a14:useLocalDpi xmlns:a14="http://schemas.microsoft.com/office/drawing/2010/main" val="0"/>
              </a:ext>
            </a:extLst>
          </a:blip>
          <a:srcRect/>
          <a:stretch>
            <a:fillRect/>
          </a:stretch>
        </p:blipFill>
        <p:spPr bwMode="auto">
          <a:xfrm>
            <a:off x="467544" y="1798076"/>
            <a:ext cx="2376264" cy="2062972"/>
          </a:xfrm>
          <a:prstGeom prst="rect">
            <a:avLst/>
          </a:prstGeom>
          <a:noFill/>
          <a:ln w="19050">
            <a:solidFill>
              <a:schemeClr val="tx1"/>
            </a:solidFill>
          </a:ln>
        </p:spPr>
      </p:pic>
      <p:pic>
        <p:nvPicPr>
          <p:cNvPr id="14" name="Imagen 13" descr="C:\Users\Wilson\Desktop\TESIS_NEMATODOS_BYRON\RESULTADOS_SEM\Nematodos_Fotos\Fotos_escogidas\Infectivo_juvenil_feltiae\modificadas_tesis\T3.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7825" y="2348880"/>
            <a:ext cx="2988773" cy="2232248"/>
          </a:xfrm>
          <a:prstGeom prst="rect">
            <a:avLst/>
          </a:prstGeom>
          <a:noFill/>
          <a:ln w="19050">
            <a:solidFill>
              <a:schemeClr val="tx1"/>
            </a:solidFill>
          </a:ln>
        </p:spPr>
      </p:pic>
      <p:pic>
        <p:nvPicPr>
          <p:cNvPr id="15" name="Imagen 14" descr="C:\Users\Wilson\Desktop\TESIS_NEMATODOS_BYRON\RESULTADOS_SEM\Nematodos_Fotos\Fotos_escogidas\Infectivo_juvenil_feltiae\modificadas_tesis\T5.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6179" y="2998100"/>
            <a:ext cx="2808310" cy="1943068"/>
          </a:xfrm>
          <a:prstGeom prst="rect">
            <a:avLst/>
          </a:prstGeom>
          <a:noFill/>
          <a:ln w="19050">
            <a:solidFill>
              <a:schemeClr val="tx1"/>
            </a:solidFill>
          </a:ln>
        </p:spPr>
      </p:pic>
      <p:sp>
        <p:nvSpPr>
          <p:cNvPr id="2" name="CuadroTexto 1"/>
          <p:cNvSpPr txBox="1"/>
          <p:nvPr/>
        </p:nvSpPr>
        <p:spPr>
          <a:xfrm>
            <a:off x="467544" y="4653136"/>
            <a:ext cx="4320480" cy="738664"/>
          </a:xfrm>
          <a:prstGeom prst="rect">
            <a:avLst/>
          </a:prstGeom>
          <a:noFill/>
        </p:spPr>
        <p:txBody>
          <a:bodyPr wrap="square" rtlCol="0">
            <a:spAutoFit/>
          </a:bodyPr>
          <a:lstStyle/>
          <a:p>
            <a:r>
              <a:rPr lang="es-EC" sz="1400" b="1" dirty="0" smtClean="0"/>
              <a:t>D-E</a:t>
            </a:r>
            <a:r>
              <a:rPr lang="es-EC" sz="1400" dirty="0" smtClean="0"/>
              <a:t>: Campo </a:t>
            </a:r>
            <a:r>
              <a:rPr lang="es-EC" sz="1400" dirty="0"/>
              <a:t>lateral de</a:t>
            </a:r>
            <a:r>
              <a:rPr lang="es-EC" sz="1400" b="1" dirty="0"/>
              <a:t> </a:t>
            </a:r>
            <a:r>
              <a:rPr lang="es-EC" sz="1400" dirty="0"/>
              <a:t>la parte posterior mostrando la reducción gradual a 6 crestas para </a:t>
            </a:r>
            <a:r>
              <a:rPr lang="es-EC" sz="1400" dirty="0" smtClean="0"/>
              <a:t>hacerse </a:t>
            </a:r>
            <a:r>
              <a:rPr lang="es-EC" sz="1400" dirty="0"/>
              <a:t>4 y terminar en 2 crestas</a:t>
            </a:r>
          </a:p>
        </p:txBody>
      </p:sp>
      <p:sp>
        <p:nvSpPr>
          <p:cNvPr id="3" name="CuadroTexto 2"/>
          <p:cNvSpPr txBox="1"/>
          <p:nvPr/>
        </p:nvSpPr>
        <p:spPr>
          <a:xfrm>
            <a:off x="6156178" y="5013176"/>
            <a:ext cx="2736301" cy="738664"/>
          </a:xfrm>
          <a:prstGeom prst="rect">
            <a:avLst/>
          </a:prstGeom>
          <a:noFill/>
        </p:spPr>
        <p:txBody>
          <a:bodyPr wrap="square" rtlCol="0">
            <a:spAutoFit/>
          </a:bodyPr>
          <a:lstStyle/>
          <a:p>
            <a:r>
              <a:rPr lang="es-EC" sz="1400" b="1" dirty="0"/>
              <a:t>F</a:t>
            </a:r>
            <a:r>
              <a:rPr lang="es-EC" sz="1400" b="1" dirty="0" smtClean="0"/>
              <a:t>: </a:t>
            </a:r>
            <a:r>
              <a:rPr lang="es-EC" sz="1400" dirty="0" smtClean="0"/>
              <a:t>El </a:t>
            </a:r>
            <a:r>
              <a:rPr lang="es-EC" sz="1400" dirty="0"/>
              <a:t>cuerpo se muestra casi recto, delgados y gradualmente ahusado ​​en la parte posterior</a:t>
            </a:r>
          </a:p>
        </p:txBody>
      </p:sp>
      <p:sp>
        <p:nvSpPr>
          <p:cNvPr id="4" name="CuadroTexto 3"/>
          <p:cNvSpPr txBox="1"/>
          <p:nvPr/>
        </p:nvSpPr>
        <p:spPr>
          <a:xfrm>
            <a:off x="4139952" y="1121342"/>
            <a:ext cx="1656183" cy="338554"/>
          </a:xfrm>
          <a:prstGeom prst="rect">
            <a:avLst/>
          </a:prstGeom>
          <a:noFill/>
        </p:spPr>
        <p:txBody>
          <a:bodyPr wrap="square" rtlCol="0">
            <a:spAutoFit/>
          </a:bodyPr>
          <a:lstStyle/>
          <a:p>
            <a:r>
              <a:rPr lang="es-EC" sz="1600" b="1" dirty="0" smtClean="0"/>
              <a:t>Región posterior</a:t>
            </a:r>
            <a:endParaRPr lang="es-EC" sz="1600" b="1" dirty="0"/>
          </a:p>
        </p:txBody>
      </p:sp>
      <p:cxnSp>
        <p:nvCxnSpPr>
          <p:cNvPr id="16" name="Conector curvado 15"/>
          <p:cNvCxnSpPr>
            <a:stCxn id="4" idx="1"/>
          </p:cNvCxnSpPr>
          <p:nvPr/>
        </p:nvCxnSpPr>
        <p:spPr>
          <a:xfrm rot="10800000" flipV="1">
            <a:off x="1547664" y="1290618"/>
            <a:ext cx="2592288" cy="338181"/>
          </a:xfrm>
          <a:prstGeom prst="curvedConnector3">
            <a:avLst>
              <a:gd name="adj1" fmla="val 113122"/>
            </a:avLst>
          </a:prstGeom>
          <a:ln>
            <a:tailEnd type="triangle"/>
          </a:ln>
        </p:spPr>
        <p:style>
          <a:lnRef idx="3">
            <a:schemeClr val="dk1"/>
          </a:lnRef>
          <a:fillRef idx="0">
            <a:schemeClr val="dk1"/>
          </a:fillRef>
          <a:effectRef idx="2">
            <a:schemeClr val="dk1"/>
          </a:effectRef>
          <a:fontRef idx="minor">
            <a:schemeClr val="tx1"/>
          </a:fontRef>
        </p:style>
      </p:cxnSp>
      <p:cxnSp>
        <p:nvCxnSpPr>
          <p:cNvPr id="19" name="Conector curvado 18"/>
          <p:cNvCxnSpPr>
            <a:stCxn id="4" idx="2"/>
          </p:cNvCxnSpPr>
          <p:nvPr/>
        </p:nvCxnSpPr>
        <p:spPr>
          <a:xfrm rot="16200000" flipH="1">
            <a:off x="4577558" y="1850382"/>
            <a:ext cx="816975" cy="36002"/>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21" name="Conector curvado 20"/>
          <p:cNvCxnSpPr>
            <a:stCxn id="4" idx="3"/>
          </p:cNvCxnSpPr>
          <p:nvPr/>
        </p:nvCxnSpPr>
        <p:spPr>
          <a:xfrm>
            <a:off x="5796135" y="1290619"/>
            <a:ext cx="2016225" cy="1707481"/>
          </a:xfrm>
          <a:prstGeom prst="curvedConnector3">
            <a:avLst>
              <a:gd name="adj1" fmla="val 116835"/>
            </a:avLst>
          </a:prstGeom>
          <a:ln>
            <a:tailEnd type="triangle"/>
          </a:ln>
        </p:spPr>
        <p:style>
          <a:lnRef idx="3">
            <a:schemeClr val="dk1"/>
          </a:lnRef>
          <a:fillRef idx="0">
            <a:schemeClr val="dk1"/>
          </a:fillRef>
          <a:effectRef idx="2">
            <a:schemeClr val="dk1"/>
          </a:effectRef>
          <a:fontRef idx="minor">
            <a:schemeClr val="tx1"/>
          </a:fontRef>
        </p:style>
      </p:cxnSp>
      <p:pic>
        <p:nvPicPr>
          <p:cNvPr id="38" name="Imagen 37" descr="C:\Users\Wilson\Desktop\TESIS_NEMATODOS_BYRON\RESULTADOS_SEM\Nematodos_Fotos\Fotos_escogidas\Infectivo_juvenil_feltiae\modificadas_tesis\T5.jpg"/>
          <p:cNvPicPr/>
          <p:nvPr/>
        </p:nvPicPr>
        <p:blipFill rotWithShape="1">
          <a:blip r:embed="rId7" cstate="print">
            <a:extLst>
              <a:ext uri="{28A0092B-C50C-407E-A947-70E740481C1C}">
                <a14:useLocalDpi xmlns:a14="http://schemas.microsoft.com/office/drawing/2010/main" val="0"/>
              </a:ext>
            </a:extLst>
          </a:blip>
          <a:srcRect l="40727" t="-491" b="85667"/>
          <a:stretch/>
        </p:blipFill>
        <p:spPr bwMode="auto">
          <a:xfrm>
            <a:off x="6156178" y="3017536"/>
            <a:ext cx="648072" cy="288032"/>
          </a:xfrm>
          <a:prstGeom prst="rect">
            <a:avLst/>
          </a:prstGeom>
          <a:noFill/>
          <a:ln>
            <a:noFill/>
          </a:ln>
        </p:spPr>
      </p:pic>
      <p:sp>
        <p:nvSpPr>
          <p:cNvPr id="4102" name="Rectángulo 4101"/>
          <p:cNvSpPr/>
          <p:nvPr/>
        </p:nvSpPr>
        <p:spPr>
          <a:xfrm>
            <a:off x="6157178" y="2992275"/>
            <a:ext cx="323036" cy="338554"/>
          </a:xfrm>
          <a:prstGeom prst="rect">
            <a:avLst/>
          </a:prstGeom>
          <a:noFill/>
        </p:spPr>
        <p:txBody>
          <a:bodyPr wrap="square" lIns="91440" tIns="45720" rIns="91440" bIns="45720">
            <a:spAutoFit/>
          </a:bodyPr>
          <a:lstStyle/>
          <a:p>
            <a:pPr algn="ctr"/>
            <a:r>
              <a:rPr lang="es-ES" sz="1600" b="1" dirty="0">
                <a:ln w="0"/>
                <a:solidFill>
                  <a:schemeClr val="bg1"/>
                </a:solidFill>
                <a:effectLst>
                  <a:outerShdw blurRad="38100" dist="19050" dir="2700000" algn="tl" rotWithShape="0">
                    <a:schemeClr val="dk1">
                      <a:alpha val="40000"/>
                    </a:schemeClr>
                  </a:outerShdw>
                </a:effectLst>
              </a:rPr>
              <a:t>F</a:t>
            </a:r>
          </a:p>
        </p:txBody>
      </p:sp>
      <p:pic>
        <p:nvPicPr>
          <p:cNvPr id="43" name="Imagen 42" descr="C:\Users\Wilson\Desktop\TESIS_NEMATODOS_BYRON\RESULTADOS_SEM\Nematodos_Fotos\Fotos_escogidas\Infectivo_juvenil_feltiae\modificadas_tesis\T5.jpg"/>
          <p:cNvPicPr/>
          <p:nvPr/>
        </p:nvPicPr>
        <p:blipFill rotWithShape="1">
          <a:blip r:embed="rId7" cstate="print">
            <a:extLst>
              <a:ext uri="{28A0092B-C50C-407E-A947-70E740481C1C}">
                <a14:useLocalDpi xmlns:a14="http://schemas.microsoft.com/office/drawing/2010/main" val="0"/>
              </a:ext>
            </a:extLst>
          </a:blip>
          <a:srcRect l="40727" t="-491" b="85667"/>
          <a:stretch/>
        </p:blipFill>
        <p:spPr bwMode="auto">
          <a:xfrm>
            <a:off x="2987824" y="2348880"/>
            <a:ext cx="432048" cy="288032"/>
          </a:xfrm>
          <a:prstGeom prst="rect">
            <a:avLst/>
          </a:prstGeom>
          <a:noFill/>
          <a:ln>
            <a:noFill/>
          </a:ln>
        </p:spPr>
      </p:pic>
      <p:sp>
        <p:nvSpPr>
          <p:cNvPr id="44" name="Rectángulo 43"/>
          <p:cNvSpPr/>
          <p:nvPr/>
        </p:nvSpPr>
        <p:spPr>
          <a:xfrm>
            <a:off x="2988824" y="2348880"/>
            <a:ext cx="323036" cy="338554"/>
          </a:xfrm>
          <a:prstGeom prst="rect">
            <a:avLst/>
          </a:prstGeom>
          <a:noFill/>
        </p:spPr>
        <p:txBody>
          <a:bodyPr wrap="square" lIns="91440" tIns="45720" rIns="91440" bIns="45720">
            <a:spAutoFit/>
          </a:bodyPr>
          <a:lstStyle/>
          <a:p>
            <a:pPr algn="ctr"/>
            <a:r>
              <a:rPr lang="es-ES" sz="1600" b="1" dirty="0" smtClean="0">
                <a:ln w="0"/>
                <a:solidFill>
                  <a:schemeClr val="bg1"/>
                </a:solidFill>
                <a:effectLst>
                  <a:outerShdw blurRad="38100" dist="19050" dir="2700000" algn="tl" rotWithShape="0">
                    <a:schemeClr val="dk1">
                      <a:alpha val="40000"/>
                    </a:schemeClr>
                  </a:outerShdw>
                </a:effectLst>
              </a:rPr>
              <a:t>E</a:t>
            </a:r>
            <a:endParaRPr lang="es-ES" sz="1600" b="1"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116017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4 Grupo"/>
          <p:cNvGrpSpPr/>
          <p:nvPr/>
        </p:nvGrpSpPr>
        <p:grpSpPr>
          <a:xfrm>
            <a:off x="-4233" y="0"/>
            <a:ext cx="9148233" cy="6861175"/>
            <a:chOff x="-4233" y="0"/>
            <a:chExt cx="9148233" cy="6861175"/>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3" y="0"/>
              <a:ext cx="9148233" cy="686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5797" y="5844137"/>
              <a:ext cx="2314688"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6 Rectángulo"/>
          <p:cNvSpPr/>
          <p:nvPr/>
        </p:nvSpPr>
        <p:spPr>
          <a:xfrm>
            <a:off x="169069" y="536568"/>
            <a:ext cx="8939435" cy="461665"/>
          </a:xfrm>
          <a:prstGeom prst="rect">
            <a:avLst/>
          </a:prstGeom>
          <a:noFill/>
        </p:spPr>
        <p:txBody>
          <a:bodyPr wrap="none" lIns="91440" tIns="45720" rIns="91440" bIns="45720">
            <a:spAutoFit/>
          </a:bodyPr>
          <a:lstStyle/>
          <a:p>
            <a:pPr algn="ctr"/>
            <a:r>
              <a:rPr lang="es-ES" sz="2400" b="1" dirty="0" smtClean="0">
                <a:ln w="1905">
                  <a:noFill/>
                </a:ln>
                <a:solidFill>
                  <a:schemeClr val="tx2">
                    <a:lumMod val="60000"/>
                    <a:lumOff val="40000"/>
                  </a:schemeClr>
                </a:solidFill>
                <a:effectLst>
                  <a:innerShdw blurRad="69850" dist="43180" dir="5400000">
                    <a:srgbClr val="000000">
                      <a:alpha val="65000"/>
                    </a:srgbClr>
                  </a:innerShdw>
                </a:effectLst>
              </a:rPr>
              <a:t>Caracterización morfológica</a:t>
            </a:r>
            <a:r>
              <a:rPr lang="es-ES" sz="2400" b="1" dirty="0" smtClean="0">
                <a:ln w="1905">
                  <a:noFill/>
                </a:ln>
                <a:solidFill>
                  <a:schemeClr val="tx2">
                    <a:lumMod val="60000"/>
                    <a:lumOff val="40000"/>
                  </a:schemeClr>
                </a:solidFill>
                <a:effectLst>
                  <a:innerShdw blurRad="69850" dist="43180" dir="5400000">
                    <a:srgbClr val="000000">
                      <a:alpha val="65000"/>
                    </a:srgbClr>
                  </a:innerShdw>
                </a:effectLst>
                <a:sym typeface="Wingdings" panose="05000000000000000000" pitchFamily="2" charset="2"/>
              </a:rPr>
              <a:t> MEB (Machos de Primera generación)</a:t>
            </a:r>
            <a:endParaRPr lang="es-ES" sz="2400" b="1" dirty="0">
              <a:ln w="1905">
                <a:noFill/>
              </a:ln>
              <a:solidFill>
                <a:schemeClr val="tx2">
                  <a:lumMod val="60000"/>
                  <a:lumOff val="40000"/>
                </a:schemeClr>
              </a:solidFill>
              <a:effectLst>
                <a:innerShdw blurRad="69850" dist="43180" dir="5400000">
                  <a:srgbClr val="000000">
                    <a:alpha val="65000"/>
                  </a:srgbClr>
                </a:innerShdw>
              </a:effectLst>
            </a:endParaRPr>
          </a:p>
        </p:txBody>
      </p:sp>
      <p:sp>
        <p:nvSpPr>
          <p:cNvPr id="8" name="7 Rectángulo"/>
          <p:cNvSpPr/>
          <p:nvPr/>
        </p:nvSpPr>
        <p:spPr>
          <a:xfrm>
            <a:off x="4281305" y="120635"/>
            <a:ext cx="4729180" cy="584775"/>
          </a:xfrm>
          <a:prstGeom prst="rect">
            <a:avLst/>
          </a:prstGeom>
          <a:noFill/>
        </p:spPr>
        <p:txBody>
          <a:bodyPr wrap="none" lIns="91440" tIns="45720" rIns="91440" bIns="4572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ES" sz="3200" i="0" u="none" strike="noStrike" kern="0" normalizeH="0" baseline="0" noProof="0" dirty="0" smtClean="0">
                <a:ln w="0"/>
                <a:effectLst>
                  <a:outerShdw blurRad="38100" dist="19050" dir="2700000" algn="tl" rotWithShape="0">
                    <a:schemeClr val="dk1">
                      <a:alpha val="40000"/>
                    </a:schemeClr>
                  </a:outerShdw>
                </a:effectLst>
                <a:uLnTx/>
                <a:uFillTx/>
                <a:latin typeface="+mj-lt"/>
                <a:cs typeface="Arial" pitchFamily="34" charset="0"/>
              </a:rPr>
              <a:t>RESULTADOS Y DISCUSIÓN</a:t>
            </a:r>
            <a:endParaRPr kumimoji="0" lang="es-ES" sz="3200" i="0" u="none" strike="noStrike" kern="0" normalizeH="0" baseline="0" noProof="0" dirty="0">
              <a:ln w="0"/>
              <a:effectLst>
                <a:outerShdw blurRad="38100" dist="19050" dir="2700000" algn="tl" rotWithShape="0">
                  <a:schemeClr val="dk1">
                    <a:alpha val="40000"/>
                  </a:schemeClr>
                </a:outerShdw>
              </a:effectLst>
              <a:uLnTx/>
              <a:uFillTx/>
              <a:latin typeface="+mj-lt"/>
              <a:cs typeface="Arial" pitchFamily="34" charset="0"/>
            </a:endParaRPr>
          </a:p>
        </p:txBody>
      </p:sp>
      <p:pic>
        <p:nvPicPr>
          <p:cNvPr id="9" name="Imagen 8"/>
          <p:cNvPicPr/>
          <p:nvPr/>
        </p:nvPicPr>
        <p:blipFill rotWithShape="1">
          <a:blip r:embed="rId5" cstate="print">
            <a:extLst>
              <a:ext uri="{28A0092B-C50C-407E-A947-70E740481C1C}">
                <a14:useLocalDpi xmlns:a14="http://schemas.microsoft.com/office/drawing/2010/main" val="0"/>
              </a:ext>
            </a:extLst>
          </a:blip>
          <a:srcRect t="1272"/>
          <a:stretch/>
        </p:blipFill>
        <p:spPr bwMode="auto">
          <a:xfrm>
            <a:off x="518088" y="1188913"/>
            <a:ext cx="2901784" cy="2096071"/>
          </a:xfrm>
          <a:prstGeom prst="rect">
            <a:avLst/>
          </a:prstGeom>
          <a:ln w="19050">
            <a:solidFill>
              <a:schemeClr val="tx1"/>
            </a:solidFill>
          </a:ln>
          <a:extLst>
            <a:ext uri="{53640926-AAD7-44D8-BBD7-CCE9431645EC}">
              <a14:shadowObscured xmlns:a14="http://schemas.microsoft.com/office/drawing/2010/main"/>
            </a:ext>
          </a:extLst>
        </p:spPr>
      </p:pic>
      <p:pic>
        <p:nvPicPr>
          <p:cNvPr id="11" name="Imagen 10"/>
          <p:cNvPicPr/>
          <p:nvPr/>
        </p:nvPicPr>
        <p:blipFill rotWithShape="1">
          <a:blip r:embed="rId6" cstate="print">
            <a:extLst>
              <a:ext uri="{28A0092B-C50C-407E-A947-70E740481C1C}">
                <a14:useLocalDpi xmlns:a14="http://schemas.microsoft.com/office/drawing/2010/main" val="0"/>
              </a:ext>
            </a:extLst>
          </a:blip>
          <a:srcRect t="921"/>
          <a:stretch/>
        </p:blipFill>
        <p:spPr bwMode="auto">
          <a:xfrm>
            <a:off x="467544" y="3475664"/>
            <a:ext cx="2952328" cy="2575296"/>
          </a:xfrm>
          <a:prstGeom prst="rect">
            <a:avLst/>
          </a:prstGeom>
          <a:ln w="19050">
            <a:solidFill>
              <a:schemeClr val="tx1"/>
            </a:solidFill>
          </a:ln>
          <a:extLst>
            <a:ext uri="{53640926-AAD7-44D8-BBD7-CCE9431645EC}">
              <a14:shadowObscured xmlns:a14="http://schemas.microsoft.com/office/drawing/2010/main"/>
            </a:ext>
          </a:extLst>
        </p:spPr>
      </p:pic>
      <p:pic>
        <p:nvPicPr>
          <p:cNvPr id="13" name="Imagen 12"/>
          <p:cNvPicPr/>
          <p:nvPr/>
        </p:nvPicPr>
        <p:blipFill>
          <a:blip r:embed="rId7" cstate="print">
            <a:extLst>
              <a:ext uri="{28A0092B-C50C-407E-A947-70E740481C1C}">
                <a14:useLocalDpi xmlns:a14="http://schemas.microsoft.com/office/drawing/2010/main" val="0"/>
              </a:ext>
            </a:extLst>
          </a:blip>
          <a:stretch>
            <a:fillRect/>
          </a:stretch>
        </p:blipFill>
        <p:spPr>
          <a:xfrm>
            <a:off x="3635896" y="3475665"/>
            <a:ext cx="2965604" cy="2575296"/>
          </a:xfrm>
          <a:prstGeom prst="rect">
            <a:avLst/>
          </a:prstGeom>
          <a:ln w="19050">
            <a:solidFill>
              <a:schemeClr val="tx1"/>
            </a:solidFill>
          </a:ln>
        </p:spPr>
      </p:pic>
      <p:pic>
        <p:nvPicPr>
          <p:cNvPr id="14" name="Imagen 13"/>
          <p:cNvPicPr/>
          <p:nvPr/>
        </p:nvPicPr>
        <p:blipFill>
          <a:blip r:embed="rId8" cstate="print">
            <a:extLst>
              <a:ext uri="{28A0092B-C50C-407E-A947-70E740481C1C}">
                <a14:useLocalDpi xmlns:a14="http://schemas.microsoft.com/office/drawing/2010/main" val="0"/>
              </a:ext>
            </a:extLst>
          </a:blip>
          <a:stretch>
            <a:fillRect/>
          </a:stretch>
        </p:blipFill>
        <p:spPr>
          <a:xfrm>
            <a:off x="3635896" y="1188913"/>
            <a:ext cx="2965604" cy="2096071"/>
          </a:xfrm>
          <a:prstGeom prst="rect">
            <a:avLst/>
          </a:prstGeom>
          <a:ln w="19050">
            <a:solidFill>
              <a:schemeClr val="tx1"/>
            </a:solidFill>
          </a:ln>
        </p:spPr>
      </p:pic>
      <p:sp>
        <p:nvSpPr>
          <p:cNvPr id="2" name="CuadroTexto 1"/>
          <p:cNvSpPr txBox="1"/>
          <p:nvPr/>
        </p:nvSpPr>
        <p:spPr>
          <a:xfrm>
            <a:off x="6843536" y="1467941"/>
            <a:ext cx="2166950" cy="1384995"/>
          </a:xfrm>
          <a:prstGeom prst="rect">
            <a:avLst/>
          </a:prstGeom>
          <a:noFill/>
        </p:spPr>
        <p:txBody>
          <a:bodyPr wrap="square" rtlCol="0">
            <a:spAutoFit/>
          </a:bodyPr>
          <a:lstStyle/>
          <a:p>
            <a:r>
              <a:rPr lang="es-EC" sz="1400" b="1" dirty="0" smtClean="0"/>
              <a:t>A-B</a:t>
            </a:r>
            <a:r>
              <a:rPr lang="es-EC" sz="1400" dirty="0" smtClean="0"/>
              <a:t>: Cabeza </a:t>
            </a:r>
            <a:r>
              <a:rPr lang="es-EC" sz="1400" dirty="0"/>
              <a:t>masculina de primera generación muestra 6 papilas labiales (</a:t>
            </a:r>
            <a:r>
              <a:rPr lang="es-EC" sz="1400" dirty="0" err="1"/>
              <a:t>p.l</a:t>
            </a:r>
            <a:r>
              <a:rPr lang="es-EC" sz="1400" dirty="0"/>
              <a:t>.), 4 papilas cefálicas (</a:t>
            </a:r>
            <a:r>
              <a:rPr lang="es-EC" sz="1400" dirty="0" err="1"/>
              <a:t>p.c</a:t>
            </a:r>
            <a:r>
              <a:rPr lang="es-EC" sz="1400" dirty="0"/>
              <a:t>.) y una abertura </a:t>
            </a:r>
            <a:r>
              <a:rPr lang="es-EC" sz="1400" dirty="0" err="1"/>
              <a:t>anfidial</a:t>
            </a:r>
            <a:r>
              <a:rPr lang="es-EC" sz="1400" dirty="0"/>
              <a:t> (</a:t>
            </a:r>
            <a:r>
              <a:rPr lang="es-EC" sz="1400" dirty="0" err="1"/>
              <a:t>an</a:t>
            </a:r>
            <a:r>
              <a:rPr lang="es-EC" sz="1400" dirty="0"/>
              <a:t>.)</a:t>
            </a:r>
          </a:p>
        </p:txBody>
      </p:sp>
      <p:sp>
        <p:nvSpPr>
          <p:cNvPr id="3" name="CuadroTexto 2"/>
          <p:cNvSpPr txBox="1"/>
          <p:nvPr/>
        </p:nvSpPr>
        <p:spPr>
          <a:xfrm>
            <a:off x="6974275" y="3861048"/>
            <a:ext cx="2278245" cy="1600438"/>
          </a:xfrm>
          <a:prstGeom prst="rect">
            <a:avLst/>
          </a:prstGeom>
          <a:noFill/>
        </p:spPr>
        <p:txBody>
          <a:bodyPr wrap="square" rtlCol="0">
            <a:spAutoFit/>
          </a:bodyPr>
          <a:lstStyle/>
          <a:p>
            <a:r>
              <a:rPr lang="es-EC" sz="1400" b="1" dirty="0" smtClean="0"/>
              <a:t>C-D: </a:t>
            </a:r>
            <a:r>
              <a:rPr lang="es-EC" sz="1400" dirty="0" smtClean="0"/>
              <a:t>Cola </a:t>
            </a:r>
            <a:r>
              <a:rPr lang="es-EC" sz="1400" dirty="0"/>
              <a:t>de espécimen macho de primera generación muestra el mucrón (m), espícula pareada (esp.), 11 pares de papilas genitales y un sola papila ventral (</a:t>
            </a:r>
            <a:r>
              <a:rPr lang="es-EC" sz="1400" dirty="0" smtClean="0"/>
              <a:t>v)</a:t>
            </a:r>
            <a:endParaRPr lang="es-EC" sz="1400" dirty="0"/>
          </a:p>
        </p:txBody>
      </p:sp>
      <p:sp>
        <p:nvSpPr>
          <p:cNvPr id="18" name="CuadroTexto 17"/>
          <p:cNvSpPr txBox="1"/>
          <p:nvPr/>
        </p:nvSpPr>
        <p:spPr>
          <a:xfrm>
            <a:off x="60586" y="6381328"/>
            <a:ext cx="872675" cy="276999"/>
          </a:xfrm>
          <a:prstGeom prst="rect">
            <a:avLst/>
          </a:prstGeom>
          <a:noFill/>
        </p:spPr>
        <p:txBody>
          <a:bodyPr wrap="none" rtlCol="0">
            <a:spAutoFit/>
          </a:bodyPr>
          <a:lstStyle/>
          <a:p>
            <a:r>
              <a:rPr lang="es-EC" sz="1200" dirty="0" smtClean="0"/>
              <a:t>Pallo, 2017</a:t>
            </a:r>
            <a:endParaRPr lang="es-EC" sz="1200" dirty="0"/>
          </a:p>
        </p:txBody>
      </p:sp>
    </p:spTree>
    <p:extLst>
      <p:ext uri="{BB962C8B-B14F-4D97-AF65-F5344CB8AC3E}">
        <p14:creationId xmlns:p14="http://schemas.microsoft.com/office/powerpoint/2010/main" val="3915522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4233" y="0"/>
            <a:ext cx="9148233" cy="6861175"/>
            <a:chOff x="-4233" y="0"/>
            <a:chExt cx="9148233" cy="6861175"/>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3" y="0"/>
              <a:ext cx="9148233" cy="686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5797" y="5844137"/>
              <a:ext cx="2314688"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6 Rectángulo"/>
          <p:cNvSpPr/>
          <p:nvPr/>
        </p:nvSpPr>
        <p:spPr>
          <a:xfrm>
            <a:off x="55257" y="536568"/>
            <a:ext cx="9167061" cy="461665"/>
          </a:xfrm>
          <a:prstGeom prst="rect">
            <a:avLst/>
          </a:prstGeom>
          <a:noFill/>
        </p:spPr>
        <p:txBody>
          <a:bodyPr wrap="none" lIns="91440" tIns="45720" rIns="91440" bIns="45720">
            <a:spAutoFit/>
          </a:bodyPr>
          <a:lstStyle/>
          <a:p>
            <a:pPr algn="ctr"/>
            <a:r>
              <a:rPr lang="es-ES" sz="2400" b="1" dirty="0" smtClean="0">
                <a:ln w="1905">
                  <a:noFill/>
                </a:ln>
                <a:solidFill>
                  <a:schemeClr val="tx2">
                    <a:lumMod val="60000"/>
                    <a:lumOff val="40000"/>
                  </a:schemeClr>
                </a:solidFill>
                <a:effectLst>
                  <a:innerShdw blurRad="69850" dist="43180" dir="5400000">
                    <a:srgbClr val="000000">
                      <a:alpha val="65000"/>
                    </a:srgbClr>
                  </a:innerShdw>
                </a:effectLst>
              </a:rPr>
              <a:t>Caracterización morfológica</a:t>
            </a:r>
            <a:r>
              <a:rPr lang="es-ES" sz="2400" b="1" dirty="0" smtClean="0">
                <a:ln w="1905">
                  <a:noFill/>
                </a:ln>
                <a:solidFill>
                  <a:schemeClr val="tx2">
                    <a:lumMod val="60000"/>
                    <a:lumOff val="40000"/>
                  </a:schemeClr>
                </a:solidFill>
                <a:effectLst>
                  <a:innerShdw blurRad="69850" dist="43180" dir="5400000">
                    <a:srgbClr val="000000">
                      <a:alpha val="65000"/>
                    </a:srgbClr>
                  </a:innerShdw>
                </a:effectLst>
                <a:sym typeface="Wingdings" panose="05000000000000000000" pitchFamily="2" charset="2"/>
              </a:rPr>
              <a:t> MEB (Machos de segunda generación)</a:t>
            </a:r>
            <a:endParaRPr lang="es-ES" sz="2400" b="1" dirty="0">
              <a:ln w="1905">
                <a:noFill/>
              </a:ln>
              <a:solidFill>
                <a:schemeClr val="tx2">
                  <a:lumMod val="60000"/>
                  <a:lumOff val="40000"/>
                </a:schemeClr>
              </a:solidFill>
              <a:effectLst>
                <a:innerShdw blurRad="69850" dist="43180" dir="5400000">
                  <a:srgbClr val="000000">
                    <a:alpha val="65000"/>
                  </a:srgbClr>
                </a:innerShdw>
              </a:effectLst>
            </a:endParaRPr>
          </a:p>
        </p:txBody>
      </p:sp>
      <p:sp>
        <p:nvSpPr>
          <p:cNvPr id="8" name="7 Rectángulo"/>
          <p:cNvSpPr/>
          <p:nvPr/>
        </p:nvSpPr>
        <p:spPr>
          <a:xfrm>
            <a:off x="4281305" y="120635"/>
            <a:ext cx="4729180" cy="584775"/>
          </a:xfrm>
          <a:prstGeom prst="rect">
            <a:avLst/>
          </a:prstGeom>
          <a:noFill/>
        </p:spPr>
        <p:txBody>
          <a:bodyPr wrap="none" lIns="91440" tIns="45720" rIns="91440" bIns="4572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ES" sz="3200" i="0" u="none" strike="noStrike" kern="0" normalizeH="0" baseline="0" noProof="0" dirty="0" smtClean="0">
                <a:ln w="0"/>
                <a:effectLst>
                  <a:outerShdw blurRad="38100" dist="19050" dir="2700000" algn="tl" rotWithShape="0">
                    <a:schemeClr val="dk1">
                      <a:alpha val="40000"/>
                    </a:schemeClr>
                  </a:outerShdw>
                </a:effectLst>
                <a:uLnTx/>
                <a:uFillTx/>
                <a:latin typeface="+mj-lt"/>
                <a:cs typeface="Arial" pitchFamily="34" charset="0"/>
              </a:rPr>
              <a:t>RESULTADOS Y DISCUSIÓN</a:t>
            </a:r>
            <a:endParaRPr kumimoji="0" lang="es-ES" sz="3200" i="0" u="none" strike="noStrike" kern="0" normalizeH="0" baseline="0" noProof="0" dirty="0">
              <a:ln w="0"/>
              <a:effectLst>
                <a:outerShdw blurRad="38100" dist="19050" dir="2700000" algn="tl" rotWithShape="0">
                  <a:schemeClr val="dk1">
                    <a:alpha val="40000"/>
                  </a:schemeClr>
                </a:outerShdw>
              </a:effectLst>
              <a:uLnTx/>
              <a:uFillTx/>
              <a:latin typeface="+mj-lt"/>
              <a:cs typeface="Arial" pitchFamily="34" charset="0"/>
            </a:endParaRPr>
          </a:p>
        </p:txBody>
      </p:sp>
      <p:pic>
        <p:nvPicPr>
          <p:cNvPr id="9" name="Imagen 8"/>
          <p:cNvPicPr/>
          <p:nvPr/>
        </p:nvPicPr>
        <p:blipFill>
          <a:blip r:embed="rId5" cstate="print">
            <a:extLst>
              <a:ext uri="{28A0092B-C50C-407E-A947-70E740481C1C}">
                <a14:useLocalDpi xmlns:a14="http://schemas.microsoft.com/office/drawing/2010/main" val="0"/>
              </a:ext>
            </a:extLst>
          </a:blip>
          <a:stretch>
            <a:fillRect/>
          </a:stretch>
        </p:blipFill>
        <p:spPr>
          <a:xfrm>
            <a:off x="1887889" y="1241978"/>
            <a:ext cx="2828127" cy="2125056"/>
          </a:xfrm>
          <a:prstGeom prst="rect">
            <a:avLst/>
          </a:prstGeom>
          <a:ln w="19050">
            <a:solidFill>
              <a:schemeClr val="tx1"/>
            </a:solidFill>
          </a:ln>
        </p:spPr>
      </p:pic>
      <p:pic>
        <p:nvPicPr>
          <p:cNvPr id="10" name="Imagen 9"/>
          <p:cNvPicPr/>
          <p:nvPr/>
        </p:nvPicPr>
        <p:blipFill rotWithShape="1">
          <a:blip r:embed="rId6" cstate="print">
            <a:extLst>
              <a:ext uri="{28A0092B-C50C-407E-A947-70E740481C1C}">
                <a14:useLocalDpi xmlns:a14="http://schemas.microsoft.com/office/drawing/2010/main" val="0"/>
              </a:ext>
            </a:extLst>
          </a:blip>
          <a:srcRect t="979"/>
          <a:stretch/>
        </p:blipFill>
        <p:spPr bwMode="auto">
          <a:xfrm>
            <a:off x="1525186" y="3659857"/>
            <a:ext cx="2830790" cy="2289423"/>
          </a:xfrm>
          <a:prstGeom prst="rect">
            <a:avLst/>
          </a:prstGeom>
          <a:ln w="19050">
            <a:solidFill>
              <a:schemeClr val="tx1"/>
            </a:solidFill>
          </a:ln>
          <a:extLst>
            <a:ext uri="{53640926-AAD7-44D8-BBD7-CCE9431645EC}">
              <a14:shadowObscured xmlns:a14="http://schemas.microsoft.com/office/drawing/2010/main"/>
            </a:ext>
          </a:extLst>
        </p:spPr>
      </p:pic>
      <p:sp>
        <p:nvSpPr>
          <p:cNvPr id="2" name="CuadroTexto 1"/>
          <p:cNvSpPr txBox="1"/>
          <p:nvPr/>
        </p:nvSpPr>
        <p:spPr>
          <a:xfrm>
            <a:off x="4860032" y="1970256"/>
            <a:ext cx="3240360" cy="738664"/>
          </a:xfrm>
          <a:prstGeom prst="rect">
            <a:avLst/>
          </a:prstGeom>
          <a:noFill/>
        </p:spPr>
        <p:txBody>
          <a:bodyPr wrap="square" rtlCol="0">
            <a:spAutoFit/>
          </a:bodyPr>
          <a:lstStyle/>
          <a:p>
            <a:r>
              <a:rPr lang="es-EC" sz="1400" b="1" dirty="0"/>
              <a:t>E: </a:t>
            </a:r>
            <a:r>
              <a:rPr lang="es-EC" sz="1400" dirty="0"/>
              <a:t>Cabeza masculina de segunda generación con 6 papilas labiales y 4 papilas </a:t>
            </a:r>
            <a:r>
              <a:rPr lang="es-EC" sz="1400" dirty="0" smtClean="0"/>
              <a:t>cefálicas.</a:t>
            </a:r>
            <a:endParaRPr lang="es-EC" sz="1400" dirty="0"/>
          </a:p>
        </p:txBody>
      </p:sp>
      <p:sp>
        <p:nvSpPr>
          <p:cNvPr id="3" name="CuadroTexto 2"/>
          <p:cNvSpPr txBox="1"/>
          <p:nvPr/>
        </p:nvSpPr>
        <p:spPr>
          <a:xfrm>
            <a:off x="4660706" y="4203665"/>
            <a:ext cx="3799726" cy="1169551"/>
          </a:xfrm>
          <a:prstGeom prst="rect">
            <a:avLst/>
          </a:prstGeom>
          <a:noFill/>
        </p:spPr>
        <p:txBody>
          <a:bodyPr wrap="square" rtlCol="0">
            <a:spAutoFit/>
          </a:bodyPr>
          <a:lstStyle/>
          <a:p>
            <a:r>
              <a:rPr lang="es-EC" sz="1400" b="1" dirty="0" smtClean="0"/>
              <a:t>F: </a:t>
            </a:r>
            <a:r>
              <a:rPr lang="es-EC" sz="1400" dirty="0" smtClean="0"/>
              <a:t>Cola </a:t>
            </a:r>
            <a:r>
              <a:rPr lang="es-EC" sz="1400" dirty="0"/>
              <a:t>de espécimen macho de segunda generación muestra el mucrón (m) y espícula pareada (esp.) junto con 11 pares de papilas genitales (1-11) distribuidos de forma similar a los machos de primera </a:t>
            </a:r>
            <a:r>
              <a:rPr lang="es-EC" sz="1400" dirty="0" smtClean="0"/>
              <a:t>generación.</a:t>
            </a:r>
            <a:endParaRPr lang="es-EC" sz="1400" b="1" dirty="0"/>
          </a:p>
        </p:txBody>
      </p:sp>
      <p:sp>
        <p:nvSpPr>
          <p:cNvPr id="4" name="Abrir llave 3"/>
          <p:cNvSpPr/>
          <p:nvPr/>
        </p:nvSpPr>
        <p:spPr>
          <a:xfrm>
            <a:off x="1619672" y="1231936"/>
            <a:ext cx="144016" cy="212505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1" name="Abrir llave 10"/>
          <p:cNvSpPr/>
          <p:nvPr/>
        </p:nvSpPr>
        <p:spPr>
          <a:xfrm>
            <a:off x="1115616" y="3659857"/>
            <a:ext cx="216024" cy="228942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2" name="CuadroTexto 11"/>
          <p:cNvSpPr txBox="1"/>
          <p:nvPr/>
        </p:nvSpPr>
        <p:spPr>
          <a:xfrm rot="16200000">
            <a:off x="744940" y="2174483"/>
            <a:ext cx="1337161" cy="307777"/>
          </a:xfrm>
          <a:prstGeom prst="rect">
            <a:avLst/>
          </a:prstGeom>
          <a:noFill/>
        </p:spPr>
        <p:txBody>
          <a:bodyPr wrap="none" rtlCol="0">
            <a:spAutoFit/>
          </a:bodyPr>
          <a:lstStyle/>
          <a:p>
            <a:r>
              <a:rPr lang="es-EC" sz="1400" b="1" dirty="0" smtClean="0"/>
              <a:t>Región anterior</a:t>
            </a:r>
            <a:endParaRPr lang="es-EC" sz="1400" b="1" dirty="0"/>
          </a:p>
        </p:txBody>
      </p:sp>
      <p:sp>
        <p:nvSpPr>
          <p:cNvPr id="14" name="CuadroTexto 13"/>
          <p:cNvSpPr txBox="1"/>
          <p:nvPr/>
        </p:nvSpPr>
        <p:spPr>
          <a:xfrm rot="16200000">
            <a:off x="253232" y="4631679"/>
            <a:ext cx="1416991" cy="307777"/>
          </a:xfrm>
          <a:prstGeom prst="rect">
            <a:avLst/>
          </a:prstGeom>
          <a:noFill/>
        </p:spPr>
        <p:txBody>
          <a:bodyPr wrap="none" rtlCol="0">
            <a:spAutoFit/>
          </a:bodyPr>
          <a:lstStyle/>
          <a:p>
            <a:r>
              <a:rPr lang="es-EC" sz="1400" b="1" dirty="0" smtClean="0"/>
              <a:t>Región posterior</a:t>
            </a:r>
            <a:endParaRPr lang="es-EC" sz="1400" b="1" dirty="0"/>
          </a:p>
        </p:txBody>
      </p:sp>
      <p:sp>
        <p:nvSpPr>
          <p:cNvPr id="15" name="CuadroTexto 14"/>
          <p:cNvSpPr txBox="1"/>
          <p:nvPr/>
        </p:nvSpPr>
        <p:spPr>
          <a:xfrm>
            <a:off x="60586" y="6381328"/>
            <a:ext cx="872675" cy="276999"/>
          </a:xfrm>
          <a:prstGeom prst="rect">
            <a:avLst/>
          </a:prstGeom>
          <a:noFill/>
        </p:spPr>
        <p:txBody>
          <a:bodyPr wrap="none" rtlCol="0">
            <a:spAutoFit/>
          </a:bodyPr>
          <a:lstStyle/>
          <a:p>
            <a:r>
              <a:rPr lang="es-EC" sz="1200" dirty="0" smtClean="0"/>
              <a:t>Pallo, 2017</a:t>
            </a:r>
            <a:endParaRPr lang="es-EC" sz="1200" dirty="0"/>
          </a:p>
        </p:txBody>
      </p:sp>
    </p:spTree>
    <p:extLst>
      <p:ext uri="{BB962C8B-B14F-4D97-AF65-F5344CB8AC3E}">
        <p14:creationId xmlns:p14="http://schemas.microsoft.com/office/powerpoint/2010/main" val="263916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4233" y="0"/>
            <a:ext cx="9148233" cy="6861175"/>
            <a:chOff x="-4233" y="0"/>
            <a:chExt cx="9148233" cy="6861175"/>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3" y="0"/>
              <a:ext cx="9148233" cy="686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5797" y="5844137"/>
              <a:ext cx="2314688"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6 Rectángulo"/>
          <p:cNvSpPr/>
          <p:nvPr/>
        </p:nvSpPr>
        <p:spPr>
          <a:xfrm>
            <a:off x="17587" y="536568"/>
            <a:ext cx="9242403" cy="461665"/>
          </a:xfrm>
          <a:prstGeom prst="rect">
            <a:avLst/>
          </a:prstGeom>
          <a:noFill/>
        </p:spPr>
        <p:txBody>
          <a:bodyPr wrap="none" lIns="91440" tIns="45720" rIns="91440" bIns="45720">
            <a:spAutoFit/>
          </a:bodyPr>
          <a:lstStyle/>
          <a:p>
            <a:pPr algn="ctr"/>
            <a:r>
              <a:rPr lang="es-ES" sz="2400" b="1" dirty="0" smtClean="0">
                <a:ln w="1905">
                  <a:noFill/>
                </a:ln>
                <a:solidFill>
                  <a:schemeClr val="tx2">
                    <a:lumMod val="60000"/>
                    <a:lumOff val="40000"/>
                  </a:schemeClr>
                </a:solidFill>
                <a:effectLst>
                  <a:innerShdw blurRad="69850" dist="43180" dir="5400000">
                    <a:srgbClr val="000000">
                      <a:alpha val="65000"/>
                    </a:srgbClr>
                  </a:innerShdw>
                </a:effectLst>
              </a:rPr>
              <a:t>Caracterización morfológica</a:t>
            </a:r>
            <a:r>
              <a:rPr lang="es-ES" sz="2400" b="1" dirty="0" smtClean="0">
                <a:ln w="1905">
                  <a:noFill/>
                </a:ln>
                <a:solidFill>
                  <a:schemeClr val="tx2">
                    <a:lumMod val="60000"/>
                    <a:lumOff val="40000"/>
                  </a:schemeClr>
                </a:solidFill>
                <a:effectLst>
                  <a:innerShdw blurRad="69850" dist="43180" dir="5400000">
                    <a:srgbClr val="000000">
                      <a:alpha val="65000"/>
                    </a:srgbClr>
                  </a:innerShdw>
                </a:effectLst>
                <a:sym typeface="Wingdings" panose="05000000000000000000" pitchFamily="2" charset="2"/>
              </a:rPr>
              <a:t> MEB (Hembras de primera generación)</a:t>
            </a:r>
            <a:endParaRPr lang="es-ES" sz="2400" b="1" dirty="0">
              <a:ln w="1905">
                <a:noFill/>
              </a:ln>
              <a:solidFill>
                <a:schemeClr val="tx2">
                  <a:lumMod val="60000"/>
                  <a:lumOff val="40000"/>
                </a:schemeClr>
              </a:solidFill>
              <a:effectLst>
                <a:innerShdw blurRad="69850" dist="43180" dir="5400000">
                  <a:srgbClr val="000000">
                    <a:alpha val="65000"/>
                  </a:srgbClr>
                </a:innerShdw>
              </a:effectLst>
            </a:endParaRPr>
          </a:p>
        </p:txBody>
      </p:sp>
      <p:sp>
        <p:nvSpPr>
          <p:cNvPr id="8" name="7 Rectángulo"/>
          <p:cNvSpPr/>
          <p:nvPr/>
        </p:nvSpPr>
        <p:spPr>
          <a:xfrm>
            <a:off x="4281305" y="120635"/>
            <a:ext cx="4729180" cy="584775"/>
          </a:xfrm>
          <a:prstGeom prst="rect">
            <a:avLst/>
          </a:prstGeom>
          <a:noFill/>
        </p:spPr>
        <p:txBody>
          <a:bodyPr wrap="none" lIns="91440" tIns="45720" rIns="91440" bIns="4572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ES" sz="3200" i="0" u="none" strike="noStrike" kern="0" normalizeH="0" baseline="0" noProof="0" dirty="0" smtClean="0">
                <a:ln w="0"/>
                <a:effectLst>
                  <a:outerShdw blurRad="38100" dist="19050" dir="2700000" algn="tl" rotWithShape="0">
                    <a:schemeClr val="dk1">
                      <a:alpha val="40000"/>
                    </a:schemeClr>
                  </a:outerShdw>
                </a:effectLst>
                <a:uLnTx/>
                <a:uFillTx/>
                <a:latin typeface="+mj-lt"/>
                <a:cs typeface="Arial" pitchFamily="34" charset="0"/>
              </a:rPr>
              <a:t>RESULTADOS Y DISCUSIÓN</a:t>
            </a:r>
            <a:endParaRPr kumimoji="0" lang="es-ES" sz="3200" i="0" u="none" strike="noStrike" kern="0" normalizeH="0" baseline="0" noProof="0" dirty="0">
              <a:ln w="0"/>
              <a:effectLst>
                <a:outerShdw blurRad="38100" dist="19050" dir="2700000" algn="tl" rotWithShape="0">
                  <a:schemeClr val="dk1">
                    <a:alpha val="40000"/>
                  </a:schemeClr>
                </a:outerShdw>
              </a:effectLst>
              <a:uLnTx/>
              <a:uFillTx/>
              <a:latin typeface="+mj-lt"/>
              <a:cs typeface="Arial" pitchFamily="34" charset="0"/>
            </a:endParaRPr>
          </a:p>
        </p:txBody>
      </p:sp>
      <p:pic>
        <p:nvPicPr>
          <p:cNvPr id="9" name="Imagen 8"/>
          <p:cNvPicPr/>
          <p:nvPr/>
        </p:nvPicPr>
        <p:blipFill>
          <a:blip r:embed="rId5" cstate="print">
            <a:extLst>
              <a:ext uri="{28A0092B-C50C-407E-A947-70E740481C1C}">
                <a14:useLocalDpi xmlns:a14="http://schemas.microsoft.com/office/drawing/2010/main" val="0"/>
              </a:ext>
            </a:extLst>
          </a:blip>
          <a:stretch>
            <a:fillRect/>
          </a:stretch>
        </p:blipFill>
        <p:spPr>
          <a:xfrm>
            <a:off x="323528" y="1410264"/>
            <a:ext cx="2533144" cy="1802712"/>
          </a:xfrm>
          <a:prstGeom prst="rect">
            <a:avLst/>
          </a:prstGeom>
          <a:ln w="19050">
            <a:solidFill>
              <a:schemeClr val="tx1"/>
            </a:solidFill>
          </a:ln>
        </p:spPr>
      </p:pic>
      <p:pic>
        <p:nvPicPr>
          <p:cNvPr id="10" name="Imagen 9"/>
          <p:cNvPicPr/>
          <p:nvPr/>
        </p:nvPicPr>
        <p:blipFill>
          <a:blip r:embed="rId6" cstate="print">
            <a:extLst>
              <a:ext uri="{28A0092B-C50C-407E-A947-70E740481C1C}">
                <a14:useLocalDpi xmlns:a14="http://schemas.microsoft.com/office/drawing/2010/main" val="0"/>
              </a:ext>
            </a:extLst>
          </a:blip>
          <a:stretch>
            <a:fillRect/>
          </a:stretch>
        </p:blipFill>
        <p:spPr>
          <a:xfrm>
            <a:off x="4860032" y="1410264"/>
            <a:ext cx="2448272" cy="1802712"/>
          </a:xfrm>
          <a:prstGeom prst="rect">
            <a:avLst/>
          </a:prstGeom>
          <a:ln w="19050">
            <a:solidFill>
              <a:schemeClr val="tx1"/>
            </a:solidFill>
          </a:ln>
        </p:spPr>
      </p:pic>
      <p:pic>
        <p:nvPicPr>
          <p:cNvPr id="11" name="Imagen 10"/>
          <p:cNvPicPr/>
          <p:nvPr/>
        </p:nvPicPr>
        <p:blipFill>
          <a:blip r:embed="rId7" cstate="print">
            <a:extLst>
              <a:ext uri="{28A0092B-C50C-407E-A947-70E740481C1C}">
                <a14:useLocalDpi xmlns:a14="http://schemas.microsoft.com/office/drawing/2010/main" val="0"/>
              </a:ext>
            </a:extLst>
          </a:blip>
          <a:stretch>
            <a:fillRect/>
          </a:stretch>
        </p:blipFill>
        <p:spPr>
          <a:xfrm>
            <a:off x="1475656" y="3933056"/>
            <a:ext cx="2520280" cy="1593468"/>
          </a:xfrm>
          <a:prstGeom prst="rect">
            <a:avLst/>
          </a:prstGeom>
          <a:ln w="19050">
            <a:solidFill>
              <a:schemeClr val="tx1"/>
            </a:solidFill>
          </a:ln>
        </p:spPr>
      </p:pic>
      <p:pic>
        <p:nvPicPr>
          <p:cNvPr id="12" name="Imagen 11"/>
          <p:cNvPicPr/>
          <p:nvPr/>
        </p:nvPicPr>
        <p:blipFill rotWithShape="1">
          <a:blip r:embed="rId8" cstate="print">
            <a:extLst>
              <a:ext uri="{28A0092B-C50C-407E-A947-70E740481C1C}">
                <a14:useLocalDpi xmlns:a14="http://schemas.microsoft.com/office/drawing/2010/main" val="0"/>
              </a:ext>
            </a:extLst>
          </a:blip>
          <a:srcRect t="729"/>
          <a:stretch/>
        </p:blipFill>
        <p:spPr bwMode="auto">
          <a:xfrm>
            <a:off x="4211960" y="3933056"/>
            <a:ext cx="2520280" cy="1593468"/>
          </a:xfrm>
          <a:prstGeom prst="rect">
            <a:avLst/>
          </a:prstGeom>
          <a:ln w="19050">
            <a:solidFill>
              <a:schemeClr val="tx1"/>
            </a:solidFill>
          </a:ln>
          <a:extLst>
            <a:ext uri="{53640926-AAD7-44D8-BBD7-CCE9431645EC}">
              <a14:shadowObscured xmlns:a14="http://schemas.microsoft.com/office/drawing/2010/main"/>
            </a:ext>
          </a:extLst>
        </p:spPr>
      </p:pic>
      <p:sp>
        <p:nvSpPr>
          <p:cNvPr id="2" name="CuadroTexto 1"/>
          <p:cNvSpPr txBox="1"/>
          <p:nvPr/>
        </p:nvSpPr>
        <p:spPr>
          <a:xfrm>
            <a:off x="755576" y="1060949"/>
            <a:ext cx="1502912" cy="338554"/>
          </a:xfrm>
          <a:prstGeom prst="rect">
            <a:avLst/>
          </a:prstGeom>
          <a:noFill/>
        </p:spPr>
        <p:txBody>
          <a:bodyPr wrap="none" rtlCol="0">
            <a:spAutoFit/>
          </a:bodyPr>
          <a:lstStyle/>
          <a:p>
            <a:r>
              <a:rPr lang="es-EC" sz="1600" b="1" dirty="0" smtClean="0"/>
              <a:t>Región anterior</a:t>
            </a:r>
            <a:endParaRPr lang="es-EC" sz="1600" b="1" dirty="0"/>
          </a:p>
        </p:txBody>
      </p:sp>
      <p:sp>
        <p:nvSpPr>
          <p:cNvPr id="13" name="CuadroTexto 12"/>
          <p:cNvSpPr txBox="1"/>
          <p:nvPr/>
        </p:nvSpPr>
        <p:spPr>
          <a:xfrm>
            <a:off x="5292080" y="1058098"/>
            <a:ext cx="1345433" cy="338554"/>
          </a:xfrm>
          <a:prstGeom prst="rect">
            <a:avLst/>
          </a:prstGeom>
          <a:noFill/>
        </p:spPr>
        <p:txBody>
          <a:bodyPr wrap="none" rtlCol="0">
            <a:spAutoFit/>
          </a:bodyPr>
          <a:lstStyle/>
          <a:p>
            <a:r>
              <a:rPr lang="es-EC" sz="1600" b="1" dirty="0" smtClean="0"/>
              <a:t>Región media</a:t>
            </a:r>
            <a:endParaRPr lang="es-EC" sz="1600" b="1" dirty="0"/>
          </a:p>
        </p:txBody>
      </p:sp>
      <p:sp>
        <p:nvSpPr>
          <p:cNvPr id="14" name="CuadroTexto 13"/>
          <p:cNvSpPr txBox="1"/>
          <p:nvPr/>
        </p:nvSpPr>
        <p:spPr>
          <a:xfrm>
            <a:off x="3635896" y="3594502"/>
            <a:ext cx="1593898" cy="338554"/>
          </a:xfrm>
          <a:prstGeom prst="rect">
            <a:avLst/>
          </a:prstGeom>
          <a:noFill/>
        </p:spPr>
        <p:txBody>
          <a:bodyPr wrap="none" rtlCol="0">
            <a:spAutoFit/>
          </a:bodyPr>
          <a:lstStyle/>
          <a:p>
            <a:r>
              <a:rPr lang="es-EC" sz="1600" b="1" dirty="0" smtClean="0"/>
              <a:t>Región posterior</a:t>
            </a:r>
            <a:endParaRPr lang="es-EC" sz="1600" b="1" dirty="0"/>
          </a:p>
        </p:txBody>
      </p:sp>
      <p:sp>
        <p:nvSpPr>
          <p:cNvPr id="3" name="Abrir llave 2"/>
          <p:cNvSpPr/>
          <p:nvPr/>
        </p:nvSpPr>
        <p:spPr>
          <a:xfrm>
            <a:off x="2915816" y="1313986"/>
            <a:ext cx="216024" cy="197099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5" name="Abrir llave 14"/>
          <p:cNvSpPr/>
          <p:nvPr/>
        </p:nvSpPr>
        <p:spPr>
          <a:xfrm>
            <a:off x="7380312" y="1340768"/>
            <a:ext cx="216024" cy="197099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4" name="CuadroTexto 3"/>
          <p:cNvSpPr txBox="1"/>
          <p:nvPr/>
        </p:nvSpPr>
        <p:spPr>
          <a:xfrm>
            <a:off x="3059832" y="1325667"/>
            <a:ext cx="1377516" cy="2031325"/>
          </a:xfrm>
          <a:prstGeom prst="rect">
            <a:avLst/>
          </a:prstGeom>
          <a:noFill/>
        </p:spPr>
        <p:txBody>
          <a:bodyPr wrap="square" rtlCol="0">
            <a:spAutoFit/>
          </a:bodyPr>
          <a:lstStyle/>
          <a:p>
            <a:r>
              <a:rPr lang="es-EC" sz="1400" b="1" dirty="0" smtClean="0"/>
              <a:t>A: </a:t>
            </a:r>
            <a:r>
              <a:rPr lang="es-EC" sz="1400" dirty="0" smtClean="0"/>
              <a:t>Cabeza </a:t>
            </a:r>
            <a:r>
              <a:rPr lang="es-EC" sz="1400" dirty="0"/>
              <a:t>femenina de primera generación muestra 6 papilas labiales (</a:t>
            </a:r>
            <a:r>
              <a:rPr lang="es-EC" sz="1400" dirty="0" err="1"/>
              <a:t>p.l</a:t>
            </a:r>
            <a:r>
              <a:rPr lang="es-EC" sz="1400" dirty="0"/>
              <a:t>.), 4 papilas cefálicas (</a:t>
            </a:r>
            <a:r>
              <a:rPr lang="es-EC" sz="1400" dirty="0" err="1"/>
              <a:t>p.c</a:t>
            </a:r>
            <a:r>
              <a:rPr lang="es-EC" sz="1400" dirty="0"/>
              <a:t>.) y cutícula anulada</a:t>
            </a:r>
          </a:p>
        </p:txBody>
      </p:sp>
      <p:sp>
        <p:nvSpPr>
          <p:cNvPr id="16" name="CuadroTexto 15"/>
          <p:cNvSpPr txBox="1"/>
          <p:nvPr/>
        </p:nvSpPr>
        <p:spPr>
          <a:xfrm>
            <a:off x="7501413" y="1540530"/>
            <a:ext cx="1391068" cy="1600438"/>
          </a:xfrm>
          <a:prstGeom prst="rect">
            <a:avLst/>
          </a:prstGeom>
          <a:noFill/>
        </p:spPr>
        <p:txBody>
          <a:bodyPr wrap="square" rtlCol="0">
            <a:spAutoFit/>
          </a:bodyPr>
          <a:lstStyle/>
          <a:p>
            <a:r>
              <a:rPr lang="es-EC" sz="1400" b="1" dirty="0" smtClean="0"/>
              <a:t>B: </a:t>
            </a:r>
            <a:r>
              <a:rPr lang="es-EC" sz="1400" dirty="0"/>
              <a:t>A</a:t>
            </a:r>
            <a:r>
              <a:rPr lang="es-EC" sz="1400" dirty="0" smtClean="0"/>
              <a:t>bertura </a:t>
            </a:r>
            <a:r>
              <a:rPr lang="es-EC" sz="1400" dirty="0" err="1"/>
              <a:t>vulval</a:t>
            </a:r>
            <a:r>
              <a:rPr lang="es-EC" sz="1400" dirty="0"/>
              <a:t> femenina de primera generación con labios salientes y ligeramente asimétricos</a:t>
            </a:r>
          </a:p>
        </p:txBody>
      </p:sp>
      <p:sp>
        <p:nvSpPr>
          <p:cNvPr id="17" name="CuadroTexto 16"/>
          <p:cNvSpPr txBox="1"/>
          <p:nvPr/>
        </p:nvSpPr>
        <p:spPr>
          <a:xfrm>
            <a:off x="611560" y="5589240"/>
            <a:ext cx="6552728" cy="738664"/>
          </a:xfrm>
          <a:prstGeom prst="rect">
            <a:avLst/>
          </a:prstGeom>
          <a:noFill/>
        </p:spPr>
        <p:txBody>
          <a:bodyPr wrap="square" rtlCol="0">
            <a:spAutoFit/>
          </a:bodyPr>
          <a:lstStyle/>
          <a:p>
            <a:r>
              <a:rPr lang="es-EC" sz="1400" b="1" dirty="0"/>
              <a:t>C: </a:t>
            </a:r>
            <a:r>
              <a:rPr lang="es-EC" sz="1400" dirty="0"/>
              <a:t>A</a:t>
            </a:r>
            <a:r>
              <a:rPr lang="es-EC" sz="1400" dirty="0" smtClean="0"/>
              <a:t>bertura </a:t>
            </a:r>
            <a:r>
              <a:rPr lang="es-EC" sz="1400" dirty="0"/>
              <a:t>anal femenina de </a:t>
            </a:r>
            <a:r>
              <a:rPr lang="es-EC" sz="1400" dirty="0" smtClean="0"/>
              <a:t>primera generación </a:t>
            </a:r>
            <a:r>
              <a:rPr lang="es-EC" sz="1400" dirty="0"/>
              <a:t>con labios </a:t>
            </a:r>
            <a:r>
              <a:rPr lang="es-EC" sz="1400" dirty="0" err="1"/>
              <a:t>posanales</a:t>
            </a:r>
            <a:r>
              <a:rPr lang="es-EC" sz="1400" dirty="0"/>
              <a:t> sobresalidos y asimétricos; </a:t>
            </a:r>
            <a:r>
              <a:rPr lang="es-EC" sz="1400" b="1" dirty="0"/>
              <a:t>D: </a:t>
            </a:r>
            <a:r>
              <a:rPr lang="es-EC" sz="1400" dirty="0"/>
              <a:t>cola  femenina de primera generación gruesa y con terminación en punta cónica </a:t>
            </a:r>
            <a:r>
              <a:rPr lang="es-EC" sz="1400" dirty="0" smtClean="0"/>
              <a:t>corta.</a:t>
            </a:r>
            <a:endParaRPr lang="es-EC" sz="1400" dirty="0"/>
          </a:p>
        </p:txBody>
      </p:sp>
      <p:sp>
        <p:nvSpPr>
          <p:cNvPr id="19" name="CuadroTexto 18"/>
          <p:cNvSpPr txBox="1"/>
          <p:nvPr/>
        </p:nvSpPr>
        <p:spPr>
          <a:xfrm>
            <a:off x="60586" y="6381328"/>
            <a:ext cx="872675" cy="276999"/>
          </a:xfrm>
          <a:prstGeom prst="rect">
            <a:avLst/>
          </a:prstGeom>
          <a:noFill/>
        </p:spPr>
        <p:txBody>
          <a:bodyPr wrap="none" rtlCol="0">
            <a:spAutoFit/>
          </a:bodyPr>
          <a:lstStyle/>
          <a:p>
            <a:r>
              <a:rPr lang="es-EC" sz="1200" dirty="0" smtClean="0"/>
              <a:t>Pallo, 2017</a:t>
            </a:r>
            <a:endParaRPr lang="es-EC" sz="1200" dirty="0"/>
          </a:p>
        </p:txBody>
      </p:sp>
    </p:spTree>
    <p:extLst>
      <p:ext uri="{BB962C8B-B14F-4D97-AF65-F5344CB8AC3E}">
        <p14:creationId xmlns:p14="http://schemas.microsoft.com/office/powerpoint/2010/main" val="495522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4233" y="0"/>
            <a:ext cx="9148233" cy="6861175"/>
            <a:chOff x="-4233" y="0"/>
            <a:chExt cx="9148233" cy="6861175"/>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3" y="0"/>
              <a:ext cx="9148233" cy="686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5797" y="5844137"/>
              <a:ext cx="2314688"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6 Rectángulo"/>
          <p:cNvSpPr/>
          <p:nvPr/>
        </p:nvSpPr>
        <p:spPr>
          <a:xfrm>
            <a:off x="64877" y="548680"/>
            <a:ext cx="9147825" cy="461665"/>
          </a:xfrm>
          <a:prstGeom prst="rect">
            <a:avLst/>
          </a:prstGeom>
          <a:noFill/>
        </p:spPr>
        <p:txBody>
          <a:bodyPr wrap="none" lIns="91440" tIns="45720" rIns="91440" bIns="45720">
            <a:spAutoFit/>
          </a:bodyPr>
          <a:lstStyle/>
          <a:p>
            <a:pPr algn="ctr"/>
            <a:r>
              <a:rPr lang="es-ES" sz="2400" b="1" dirty="0" smtClean="0">
                <a:ln w="1905">
                  <a:noFill/>
                </a:ln>
                <a:solidFill>
                  <a:schemeClr val="tx2">
                    <a:lumMod val="60000"/>
                    <a:lumOff val="40000"/>
                  </a:schemeClr>
                </a:solidFill>
                <a:effectLst>
                  <a:innerShdw blurRad="69850" dist="43180" dir="5400000">
                    <a:srgbClr val="000000">
                      <a:alpha val="65000"/>
                    </a:srgbClr>
                  </a:innerShdw>
                </a:effectLst>
              </a:rPr>
              <a:t>Caracterización morfológica</a:t>
            </a:r>
            <a:r>
              <a:rPr lang="es-ES" sz="2400" b="1" dirty="0" smtClean="0">
                <a:ln w="1905">
                  <a:noFill/>
                </a:ln>
                <a:solidFill>
                  <a:schemeClr val="tx2">
                    <a:lumMod val="60000"/>
                    <a:lumOff val="40000"/>
                  </a:schemeClr>
                </a:solidFill>
                <a:effectLst>
                  <a:innerShdw blurRad="69850" dist="43180" dir="5400000">
                    <a:srgbClr val="000000">
                      <a:alpha val="65000"/>
                    </a:srgbClr>
                  </a:innerShdw>
                </a:effectLst>
                <a:sym typeface="Wingdings" panose="05000000000000000000" pitchFamily="2" charset="2"/>
              </a:rPr>
              <a:t> MEB (Hembras de segunda generación)</a:t>
            </a:r>
            <a:endParaRPr lang="es-ES" sz="2400" b="1" dirty="0">
              <a:ln w="1905">
                <a:noFill/>
              </a:ln>
              <a:solidFill>
                <a:schemeClr val="tx2">
                  <a:lumMod val="60000"/>
                  <a:lumOff val="40000"/>
                </a:schemeClr>
              </a:solidFill>
              <a:effectLst>
                <a:innerShdw blurRad="69850" dist="43180" dir="5400000">
                  <a:srgbClr val="000000">
                    <a:alpha val="65000"/>
                  </a:srgbClr>
                </a:innerShdw>
              </a:effectLst>
            </a:endParaRPr>
          </a:p>
        </p:txBody>
      </p:sp>
      <p:sp>
        <p:nvSpPr>
          <p:cNvPr id="8" name="7 Rectángulo"/>
          <p:cNvSpPr/>
          <p:nvPr/>
        </p:nvSpPr>
        <p:spPr>
          <a:xfrm>
            <a:off x="4281305" y="120635"/>
            <a:ext cx="4729180" cy="584775"/>
          </a:xfrm>
          <a:prstGeom prst="rect">
            <a:avLst/>
          </a:prstGeom>
          <a:noFill/>
        </p:spPr>
        <p:txBody>
          <a:bodyPr wrap="none" lIns="91440" tIns="45720" rIns="91440" bIns="4572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ES" sz="3200" i="0" u="none" strike="noStrike" kern="0" normalizeH="0" baseline="0" noProof="0" dirty="0" smtClean="0">
                <a:ln w="0"/>
                <a:effectLst>
                  <a:outerShdw blurRad="38100" dist="19050" dir="2700000" algn="tl" rotWithShape="0">
                    <a:schemeClr val="dk1">
                      <a:alpha val="40000"/>
                    </a:schemeClr>
                  </a:outerShdw>
                </a:effectLst>
                <a:uLnTx/>
                <a:uFillTx/>
                <a:latin typeface="+mj-lt"/>
                <a:cs typeface="Arial" pitchFamily="34" charset="0"/>
              </a:rPr>
              <a:t>RESULTADOS Y DISCUSIÓN</a:t>
            </a:r>
            <a:endParaRPr kumimoji="0" lang="es-ES" sz="3200" i="0" u="none" strike="noStrike" kern="0" normalizeH="0" baseline="0" noProof="0" dirty="0">
              <a:ln w="0"/>
              <a:effectLst>
                <a:outerShdw blurRad="38100" dist="19050" dir="2700000" algn="tl" rotWithShape="0">
                  <a:schemeClr val="dk1">
                    <a:alpha val="40000"/>
                  </a:schemeClr>
                </a:outerShdw>
              </a:effectLst>
              <a:uLnTx/>
              <a:uFillTx/>
              <a:latin typeface="+mj-lt"/>
              <a:cs typeface="Arial" pitchFamily="34" charset="0"/>
            </a:endParaRPr>
          </a:p>
        </p:txBody>
      </p:sp>
      <p:pic>
        <p:nvPicPr>
          <p:cNvPr id="9" name="Imagen 8"/>
          <p:cNvPicPr/>
          <p:nvPr/>
        </p:nvPicPr>
        <p:blipFill>
          <a:blip r:embed="rId5" cstate="print">
            <a:extLst>
              <a:ext uri="{28A0092B-C50C-407E-A947-70E740481C1C}">
                <a14:useLocalDpi xmlns:a14="http://schemas.microsoft.com/office/drawing/2010/main" val="0"/>
              </a:ext>
            </a:extLst>
          </a:blip>
          <a:stretch>
            <a:fillRect/>
          </a:stretch>
        </p:blipFill>
        <p:spPr>
          <a:xfrm>
            <a:off x="3169776" y="1340768"/>
            <a:ext cx="2338328" cy="1943181"/>
          </a:xfrm>
          <a:prstGeom prst="rect">
            <a:avLst/>
          </a:prstGeom>
          <a:ln w="19050">
            <a:solidFill>
              <a:schemeClr val="tx1"/>
            </a:solidFill>
          </a:ln>
        </p:spPr>
      </p:pic>
      <p:pic>
        <p:nvPicPr>
          <p:cNvPr id="12" name="Imagen 11"/>
          <p:cNvPicPr/>
          <p:nvPr/>
        </p:nvPicPr>
        <p:blipFill>
          <a:blip r:embed="rId6" cstate="print">
            <a:extLst>
              <a:ext uri="{28A0092B-C50C-407E-A947-70E740481C1C}">
                <a14:useLocalDpi xmlns:a14="http://schemas.microsoft.com/office/drawing/2010/main" val="0"/>
              </a:ext>
            </a:extLst>
          </a:blip>
          <a:stretch>
            <a:fillRect/>
          </a:stretch>
        </p:blipFill>
        <p:spPr>
          <a:xfrm>
            <a:off x="1532563" y="3830252"/>
            <a:ext cx="2823413" cy="1961547"/>
          </a:xfrm>
          <a:prstGeom prst="rect">
            <a:avLst/>
          </a:prstGeom>
          <a:ln w="19050">
            <a:solidFill>
              <a:schemeClr val="tx1"/>
            </a:solidFill>
          </a:ln>
        </p:spPr>
      </p:pic>
      <p:pic>
        <p:nvPicPr>
          <p:cNvPr id="13" name="Imagen 12"/>
          <p:cNvPicPr/>
          <p:nvPr/>
        </p:nvPicPr>
        <p:blipFill>
          <a:blip r:embed="rId7" cstate="print">
            <a:extLst>
              <a:ext uri="{28A0092B-C50C-407E-A947-70E740481C1C}">
                <a14:useLocalDpi xmlns:a14="http://schemas.microsoft.com/office/drawing/2010/main" val="0"/>
              </a:ext>
            </a:extLst>
          </a:blip>
          <a:stretch>
            <a:fillRect/>
          </a:stretch>
        </p:blipFill>
        <p:spPr>
          <a:xfrm>
            <a:off x="4499992" y="3830252"/>
            <a:ext cx="2808312" cy="1944216"/>
          </a:xfrm>
          <a:prstGeom prst="rect">
            <a:avLst/>
          </a:prstGeom>
          <a:ln w="19050">
            <a:solidFill>
              <a:schemeClr val="tx1"/>
            </a:solidFill>
          </a:ln>
        </p:spPr>
      </p:pic>
      <p:sp>
        <p:nvSpPr>
          <p:cNvPr id="2" name="CuadroTexto 1"/>
          <p:cNvSpPr txBox="1"/>
          <p:nvPr/>
        </p:nvSpPr>
        <p:spPr>
          <a:xfrm>
            <a:off x="5868144" y="1898829"/>
            <a:ext cx="2088232" cy="954107"/>
          </a:xfrm>
          <a:prstGeom prst="rect">
            <a:avLst/>
          </a:prstGeom>
          <a:noFill/>
        </p:spPr>
        <p:txBody>
          <a:bodyPr wrap="square" rtlCol="0">
            <a:spAutoFit/>
          </a:bodyPr>
          <a:lstStyle/>
          <a:p>
            <a:r>
              <a:rPr lang="es-EC" sz="1400" b="1" dirty="0" smtClean="0"/>
              <a:t>E:</a:t>
            </a:r>
            <a:r>
              <a:rPr lang="es-EC" sz="1400" dirty="0"/>
              <a:t> </a:t>
            </a:r>
            <a:r>
              <a:rPr lang="es-EC" sz="1400" dirty="0" smtClean="0"/>
              <a:t>Cabeza </a:t>
            </a:r>
            <a:r>
              <a:rPr lang="es-EC" sz="1400" dirty="0"/>
              <a:t>femenina de segunda generación similar a las hembras de primera </a:t>
            </a:r>
            <a:r>
              <a:rPr lang="es-EC" sz="1400" dirty="0" smtClean="0"/>
              <a:t>generación</a:t>
            </a:r>
            <a:endParaRPr lang="es-EC" sz="1400" dirty="0"/>
          </a:p>
        </p:txBody>
      </p:sp>
      <p:sp>
        <p:nvSpPr>
          <p:cNvPr id="3" name="CuadroTexto 2"/>
          <p:cNvSpPr txBox="1"/>
          <p:nvPr/>
        </p:nvSpPr>
        <p:spPr>
          <a:xfrm>
            <a:off x="7296928" y="4203665"/>
            <a:ext cx="1523544" cy="1169551"/>
          </a:xfrm>
          <a:prstGeom prst="rect">
            <a:avLst/>
          </a:prstGeom>
          <a:noFill/>
        </p:spPr>
        <p:txBody>
          <a:bodyPr wrap="square" rtlCol="0">
            <a:spAutoFit/>
          </a:bodyPr>
          <a:lstStyle/>
          <a:p>
            <a:r>
              <a:rPr lang="es-EC" sz="1400" b="1" dirty="0" smtClean="0"/>
              <a:t>F-G: </a:t>
            </a:r>
            <a:r>
              <a:rPr lang="es-EC" sz="1400" dirty="0"/>
              <a:t>La cola tiene una forma </a:t>
            </a:r>
            <a:r>
              <a:rPr lang="es-EC" sz="1400" dirty="0" smtClean="0"/>
              <a:t>conoide y con </a:t>
            </a:r>
            <a:r>
              <a:rPr lang="es-EC" sz="1400" dirty="0" err="1" smtClean="0"/>
              <a:t>hincahzón</a:t>
            </a:r>
            <a:r>
              <a:rPr lang="es-EC" sz="1400" dirty="0" smtClean="0"/>
              <a:t> post-anal.</a:t>
            </a:r>
            <a:endParaRPr lang="es-EC" sz="1400" dirty="0"/>
          </a:p>
        </p:txBody>
      </p:sp>
      <p:sp>
        <p:nvSpPr>
          <p:cNvPr id="4" name="Abrir llave 3"/>
          <p:cNvSpPr/>
          <p:nvPr/>
        </p:nvSpPr>
        <p:spPr>
          <a:xfrm>
            <a:off x="2627784" y="1268760"/>
            <a:ext cx="288032" cy="2160240"/>
          </a:xfrm>
          <a:prstGeom prst="leftBrace">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s-EC"/>
          </a:p>
        </p:txBody>
      </p:sp>
      <p:sp>
        <p:nvSpPr>
          <p:cNvPr id="14" name="Abrir llave 13"/>
          <p:cNvSpPr/>
          <p:nvPr/>
        </p:nvSpPr>
        <p:spPr>
          <a:xfrm>
            <a:off x="1187624" y="3791379"/>
            <a:ext cx="216024" cy="2013885"/>
          </a:xfrm>
          <a:prstGeom prst="leftBrace">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s-EC"/>
          </a:p>
        </p:txBody>
      </p:sp>
      <p:sp>
        <p:nvSpPr>
          <p:cNvPr id="15" name="CuadroTexto 14"/>
          <p:cNvSpPr txBox="1"/>
          <p:nvPr/>
        </p:nvSpPr>
        <p:spPr>
          <a:xfrm rot="16200000">
            <a:off x="1733307" y="2215501"/>
            <a:ext cx="1337161" cy="307777"/>
          </a:xfrm>
          <a:prstGeom prst="rect">
            <a:avLst/>
          </a:prstGeom>
          <a:noFill/>
        </p:spPr>
        <p:txBody>
          <a:bodyPr wrap="none" rtlCol="0">
            <a:spAutoFit/>
          </a:bodyPr>
          <a:lstStyle/>
          <a:p>
            <a:r>
              <a:rPr lang="es-EC" sz="1400" b="1" dirty="0" smtClean="0"/>
              <a:t>Región anterior</a:t>
            </a:r>
            <a:endParaRPr lang="es-EC" sz="1400" b="1" dirty="0"/>
          </a:p>
        </p:txBody>
      </p:sp>
      <p:sp>
        <p:nvSpPr>
          <p:cNvPr id="17" name="CuadroTexto 16"/>
          <p:cNvSpPr txBox="1"/>
          <p:nvPr/>
        </p:nvSpPr>
        <p:spPr>
          <a:xfrm rot="16200000">
            <a:off x="325240" y="4703687"/>
            <a:ext cx="1416991" cy="307777"/>
          </a:xfrm>
          <a:prstGeom prst="rect">
            <a:avLst/>
          </a:prstGeom>
          <a:noFill/>
        </p:spPr>
        <p:txBody>
          <a:bodyPr wrap="none" rtlCol="0">
            <a:spAutoFit/>
          </a:bodyPr>
          <a:lstStyle/>
          <a:p>
            <a:r>
              <a:rPr lang="es-EC" sz="1400" b="1" dirty="0" smtClean="0"/>
              <a:t>Región posterior</a:t>
            </a:r>
            <a:endParaRPr lang="es-EC" sz="1400" b="1" dirty="0"/>
          </a:p>
        </p:txBody>
      </p:sp>
      <p:sp>
        <p:nvSpPr>
          <p:cNvPr id="16" name="CuadroTexto 15"/>
          <p:cNvSpPr txBox="1"/>
          <p:nvPr/>
        </p:nvSpPr>
        <p:spPr>
          <a:xfrm>
            <a:off x="60586" y="6381328"/>
            <a:ext cx="872675" cy="276999"/>
          </a:xfrm>
          <a:prstGeom prst="rect">
            <a:avLst/>
          </a:prstGeom>
          <a:noFill/>
        </p:spPr>
        <p:txBody>
          <a:bodyPr wrap="none" rtlCol="0">
            <a:spAutoFit/>
          </a:bodyPr>
          <a:lstStyle/>
          <a:p>
            <a:r>
              <a:rPr lang="es-EC" sz="1200" dirty="0" smtClean="0"/>
              <a:t>Pallo, 2017</a:t>
            </a:r>
            <a:endParaRPr lang="es-EC" sz="1200" dirty="0"/>
          </a:p>
        </p:txBody>
      </p:sp>
    </p:spTree>
    <p:extLst>
      <p:ext uri="{BB962C8B-B14F-4D97-AF65-F5344CB8AC3E}">
        <p14:creationId xmlns:p14="http://schemas.microsoft.com/office/powerpoint/2010/main" val="3460786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4233" y="0"/>
            <a:ext cx="9148233" cy="6861175"/>
            <a:chOff x="-4233" y="0"/>
            <a:chExt cx="9148233" cy="6861175"/>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3" y="0"/>
              <a:ext cx="9148233" cy="686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5797" y="5844137"/>
              <a:ext cx="2314688"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7 Rectángulo"/>
          <p:cNvSpPr/>
          <p:nvPr/>
        </p:nvSpPr>
        <p:spPr>
          <a:xfrm>
            <a:off x="6193688" y="120635"/>
            <a:ext cx="2816797" cy="584775"/>
          </a:xfrm>
          <a:prstGeom prst="rect">
            <a:avLst/>
          </a:prstGeom>
          <a:noFill/>
        </p:spPr>
        <p:txBody>
          <a:bodyPr wrap="none" lIns="91440" tIns="45720" rIns="91440" bIns="4572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s-ES" sz="3200" kern="0" dirty="0" smtClean="0">
                <a:ln w="0"/>
                <a:effectLst>
                  <a:outerShdw blurRad="38100" dist="19050" dir="2700000" algn="tl" rotWithShape="0">
                    <a:schemeClr val="dk1">
                      <a:alpha val="40000"/>
                    </a:schemeClr>
                  </a:outerShdw>
                </a:effectLst>
                <a:latin typeface="+mj-lt"/>
                <a:cs typeface="Arial" pitchFamily="34" charset="0"/>
              </a:rPr>
              <a:t>CONCLUSIONES</a:t>
            </a:r>
            <a:endParaRPr kumimoji="0" lang="es-ES" sz="3200" i="0" u="none" strike="noStrike" kern="0" normalizeH="0" baseline="0" noProof="0" dirty="0">
              <a:ln w="0"/>
              <a:effectLst>
                <a:outerShdw blurRad="38100" dist="19050" dir="2700000" algn="tl" rotWithShape="0">
                  <a:schemeClr val="dk1">
                    <a:alpha val="40000"/>
                  </a:schemeClr>
                </a:outerShdw>
              </a:effectLst>
              <a:uLnTx/>
              <a:uFillTx/>
              <a:latin typeface="+mj-lt"/>
              <a:cs typeface="Arial" pitchFamily="34" charset="0"/>
            </a:endParaRPr>
          </a:p>
        </p:txBody>
      </p:sp>
      <p:sp>
        <p:nvSpPr>
          <p:cNvPr id="10" name="CuadroTexto 9"/>
          <p:cNvSpPr txBox="1"/>
          <p:nvPr/>
        </p:nvSpPr>
        <p:spPr>
          <a:xfrm>
            <a:off x="2411760" y="1844824"/>
            <a:ext cx="184731" cy="369332"/>
          </a:xfrm>
          <a:prstGeom prst="rect">
            <a:avLst/>
          </a:prstGeom>
          <a:noFill/>
        </p:spPr>
        <p:txBody>
          <a:bodyPr wrap="none" rtlCol="0">
            <a:spAutoFit/>
          </a:bodyPr>
          <a:lstStyle/>
          <a:p>
            <a:endParaRPr lang="es-EC" dirty="0"/>
          </a:p>
        </p:txBody>
      </p:sp>
      <p:sp>
        <p:nvSpPr>
          <p:cNvPr id="18" name="CuadroTexto 17"/>
          <p:cNvSpPr txBox="1"/>
          <p:nvPr/>
        </p:nvSpPr>
        <p:spPr>
          <a:xfrm>
            <a:off x="899592" y="1116027"/>
            <a:ext cx="7416824" cy="4401205"/>
          </a:xfrm>
          <a:prstGeom prst="rect">
            <a:avLst/>
          </a:prstGeom>
          <a:noFill/>
        </p:spPr>
        <p:txBody>
          <a:bodyPr wrap="square" rtlCol="0">
            <a:spAutoFit/>
          </a:bodyPr>
          <a:lstStyle/>
          <a:p>
            <a:pPr marL="285750" lvl="0" indent="-285750">
              <a:buFont typeface="Arial" panose="020B0604020202020204" pitchFamily="34" charset="0"/>
              <a:buChar char="•"/>
            </a:pPr>
            <a:r>
              <a:rPr lang="es-EC" sz="1400" dirty="0"/>
              <a:t>El proceso de amplificación por PCR se realizó exitosamente con los </a:t>
            </a:r>
            <a:r>
              <a:rPr lang="es-EC" sz="1400" i="1" dirty="0"/>
              <a:t>primers</a:t>
            </a:r>
            <a:r>
              <a:rPr lang="es-EC" sz="1400" dirty="0"/>
              <a:t> universales TW81/AB28 y D2A/D3B, permitiendo la visualización de bandas claras en el gel de electroforesis con fragmentos de 800 y </a:t>
            </a:r>
            <a:r>
              <a:rPr lang="es-EC" sz="1400" dirty="0" smtClean="0"/>
              <a:t>620 </a:t>
            </a:r>
            <a:r>
              <a:rPr lang="es-EC" sz="1400" dirty="0"/>
              <a:t>pares de bases de las regiones ITS y D2D3 respectivamente</a:t>
            </a:r>
            <a:r>
              <a:rPr lang="es-EC" sz="1400" dirty="0" smtClean="0"/>
              <a:t>.</a:t>
            </a:r>
          </a:p>
          <a:p>
            <a:pPr lvl="0"/>
            <a:endParaRPr lang="es-EC" sz="1400" dirty="0" smtClean="0"/>
          </a:p>
          <a:p>
            <a:pPr lvl="0"/>
            <a:endParaRPr lang="es-EC" sz="1400" dirty="0" smtClean="0"/>
          </a:p>
          <a:p>
            <a:pPr marL="285750" indent="-285750">
              <a:buFont typeface="Arial" panose="020B0604020202020204" pitchFamily="34" charset="0"/>
              <a:buChar char="•"/>
            </a:pPr>
            <a:r>
              <a:rPr lang="es-EC" sz="1400" dirty="0"/>
              <a:t>Se determinó por secuenciación de las regiones ITS y D2D3 la presencia de la especie </a:t>
            </a:r>
            <a:r>
              <a:rPr lang="es-EC" sz="1400" i="1" dirty="0"/>
              <a:t>Steinernema feltiae</a:t>
            </a:r>
            <a:r>
              <a:rPr lang="es-EC" sz="1400" dirty="0"/>
              <a:t> en los cuatro aislamientos analizados, lo que permitió actualizar los registros de nematodos en la colección en la Estación Experimental Santa Catalina (EESC). Además con las técnicas moleculares se descartó la presencia del género </a:t>
            </a:r>
            <a:r>
              <a:rPr lang="es-EC" sz="1400" i="1" dirty="0"/>
              <a:t>Heterorhabditis</a:t>
            </a:r>
            <a:r>
              <a:rPr lang="es-EC" sz="1400" i="1" dirty="0" smtClean="0"/>
              <a:t>.</a:t>
            </a:r>
          </a:p>
          <a:p>
            <a:endParaRPr lang="es-EC" sz="1400" i="1" dirty="0" smtClean="0"/>
          </a:p>
          <a:p>
            <a:endParaRPr lang="en-US" sz="1400" dirty="0"/>
          </a:p>
          <a:p>
            <a:pPr marL="285750" indent="-285750">
              <a:buFont typeface="Arial" panose="020B0604020202020204" pitchFamily="34" charset="0"/>
              <a:buChar char="•"/>
            </a:pPr>
            <a:r>
              <a:rPr lang="es-EC" sz="1400" dirty="0"/>
              <a:t>En los análisis moleculares se construyeron árboles filogenéticos mediante la metodología de Máxima Parsimonia con  las secuencias de los fragmentos  ITS y D2D3, lo cual permitió observar que los 4 aislamientos de la EESC se asemejan mayoritariamente a especies de </a:t>
            </a:r>
            <a:r>
              <a:rPr lang="es-EC" sz="1400" i="1" dirty="0"/>
              <a:t>Steinernema feltiae</a:t>
            </a:r>
            <a:r>
              <a:rPr lang="es-EC" sz="1400" dirty="0"/>
              <a:t> de Indonesia</a:t>
            </a:r>
            <a:r>
              <a:rPr lang="es-EC" sz="1400" dirty="0" smtClean="0"/>
              <a:t>.</a:t>
            </a:r>
          </a:p>
          <a:p>
            <a:endParaRPr lang="es-EC" sz="1400" dirty="0" smtClean="0"/>
          </a:p>
          <a:p>
            <a:endParaRPr lang="es-EC" sz="1400" dirty="0" smtClean="0"/>
          </a:p>
          <a:p>
            <a:pPr marL="285750" lvl="0" indent="-285750">
              <a:buFont typeface="Arial" panose="020B0604020202020204" pitchFamily="34" charset="0"/>
              <a:buChar char="•"/>
            </a:pPr>
            <a:r>
              <a:rPr lang="es-EC" sz="1400" dirty="0"/>
              <a:t>Las micrografías obtenidas por microscopía electrónica de barrido corroboró los resultados de los análisis moleculares permitiendo la caracterización morfológica de la especie </a:t>
            </a:r>
            <a:r>
              <a:rPr lang="es-EC" sz="1400" i="1" dirty="0"/>
              <a:t>Steinernema feltiae</a:t>
            </a:r>
            <a:r>
              <a:rPr lang="es-EC" sz="1400" dirty="0"/>
              <a:t> con base a claves taxonómicas reportadas bibliográficamente. </a:t>
            </a:r>
          </a:p>
        </p:txBody>
      </p:sp>
      <p:sp>
        <p:nvSpPr>
          <p:cNvPr id="20" name="CuadroTexto 19"/>
          <p:cNvSpPr txBox="1"/>
          <p:nvPr/>
        </p:nvSpPr>
        <p:spPr>
          <a:xfrm>
            <a:off x="60586" y="6381328"/>
            <a:ext cx="872675" cy="276999"/>
          </a:xfrm>
          <a:prstGeom prst="rect">
            <a:avLst/>
          </a:prstGeom>
          <a:noFill/>
        </p:spPr>
        <p:txBody>
          <a:bodyPr wrap="none" rtlCol="0">
            <a:spAutoFit/>
          </a:bodyPr>
          <a:lstStyle/>
          <a:p>
            <a:r>
              <a:rPr lang="es-EC" sz="1200" dirty="0" smtClean="0"/>
              <a:t>Pallo, 2017</a:t>
            </a:r>
            <a:endParaRPr lang="es-EC" sz="1200" dirty="0"/>
          </a:p>
        </p:txBody>
      </p:sp>
    </p:spTree>
    <p:extLst>
      <p:ext uri="{BB962C8B-B14F-4D97-AF65-F5344CB8AC3E}">
        <p14:creationId xmlns:p14="http://schemas.microsoft.com/office/powerpoint/2010/main" val="994539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4 Grupo"/>
          <p:cNvGrpSpPr/>
          <p:nvPr/>
        </p:nvGrpSpPr>
        <p:grpSpPr>
          <a:xfrm>
            <a:off x="-4233" y="0"/>
            <a:ext cx="9148233" cy="6861175"/>
            <a:chOff x="-4233" y="0"/>
            <a:chExt cx="9148233" cy="6861175"/>
          </a:xfrm>
        </p:grpSpPr>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3" y="0"/>
              <a:ext cx="9148233" cy="686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5797" y="5844137"/>
              <a:ext cx="2314688"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10 Rectángulo"/>
          <p:cNvSpPr/>
          <p:nvPr/>
        </p:nvSpPr>
        <p:spPr>
          <a:xfrm>
            <a:off x="6115142" y="120635"/>
            <a:ext cx="2895343" cy="584775"/>
          </a:xfrm>
          <a:prstGeom prst="rect">
            <a:avLst/>
          </a:prstGeom>
          <a:noFill/>
        </p:spPr>
        <p:txBody>
          <a:bodyPr wrap="none" lIns="91440" tIns="45720" rIns="91440" bIns="4572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ES" sz="3200" i="0" u="none" strike="noStrike" kern="0" normalizeH="0" baseline="0" noProof="0" dirty="0" smtClean="0">
                <a:ln w="0"/>
                <a:effectLst>
                  <a:outerShdw blurRad="38100" dist="19050" dir="2700000" algn="tl" rotWithShape="0">
                    <a:schemeClr val="dk1">
                      <a:alpha val="40000"/>
                    </a:schemeClr>
                  </a:outerShdw>
                </a:effectLst>
                <a:uLnTx/>
                <a:uFillTx/>
                <a:latin typeface="+mj-lt"/>
                <a:cs typeface="Arial" pitchFamily="34" charset="0"/>
              </a:rPr>
              <a:t>INTRODUCCIÓN</a:t>
            </a:r>
            <a:endParaRPr kumimoji="0" lang="es-ES" sz="3200" i="0" u="none" strike="noStrike" kern="0" normalizeH="0" baseline="0" noProof="0" dirty="0">
              <a:ln w="0"/>
              <a:effectLst>
                <a:outerShdw blurRad="38100" dist="19050" dir="2700000" algn="tl" rotWithShape="0">
                  <a:schemeClr val="dk1">
                    <a:alpha val="40000"/>
                  </a:schemeClr>
                </a:outerShdw>
              </a:effectLst>
              <a:uLnTx/>
              <a:uFillTx/>
              <a:latin typeface="+mj-lt"/>
              <a:cs typeface="Arial"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1789300695"/>
              </p:ext>
            </p:extLst>
          </p:nvPr>
        </p:nvGraphicFramePr>
        <p:xfrm>
          <a:off x="5665802" y="1230588"/>
          <a:ext cx="3154670" cy="2846484"/>
        </p:xfrm>
        <a:graphic>
          <a:graphicData uri="http://schemas.openxmlformats.org/drawingml/2006/table">
            <a:tbl>
              <a:tblPr firstRow="1" bandRow="1">
                <a:tableStyleId>{2D5ABB26-0587-4C30-8999-92F81FD0307C}</a:tableStyleId>
              </a:tblPr>
              <a:tblGrid>
                <a:gridCol w="1577335"/>
                <a:gridCol w="1577335"/>
              </a:tblGrid>
              <a:tr h="35954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1400" u="sng" kern="1200" dirty="0" smtClean="0"/>
                        <a:t>Clasificación científica</a:t>
                      </a:r>
                      <a:endParaRPr kumimoji="0" lang="es-ES" sz="1400" b="1" u="sng" kern="1200" dirty="0" smtClean="0">
                        <a:solidFill>
                          <a:srgbClr val="0070C0"/>
                        </a:solidFill>
                        <a:latin typeface="+mn-lt"/>
                        <a:ea typeface="+mn-ea"/>
                        <a:cs typeface="+mn-cs"/>
                      </a:endParaRPr>
                    </a:p>
                  </a:txBody>
                  <a:tcPr/>
                </a:tc>
                <a:tc hMerge="1">
                  <a:txBody>
                    <a:bodyPr/>
                    <a:lstStyle/>
                    <a:p>
                      <a:endParaRPr lang="es-ES" dirty="0"/>
                    </a:p>
                  </a:txBody>
                  <a:tcPr/>
                </a:tc>
              </a:tr>
              <a:tr h="359548">
                <a:tc>
                  <a:txBody>
                    <a:bodyPr/>
                    <a:lstStyle/>
                    <a:p>
                      <a:r>
                        <a:rPr lang="es-ES" sz="1400" dirty="0" smtClean="0"/>
                        <a:t>REINO</a:t>
                      </a:r>
                      <a:endParaRPr lang="es-ES" sz="1400" dirty="0"/>
                    </a:p>
                  </a:txBody>
                  <a:tcPr/>
                </a:tc>
                <a:tc>
                  <a:txBody>
                    <a:bodyPr/>
                    <a:lstStyle/>
                    <a:p>
                      <a:r>
                        <a:rPr lang="es-ES" sz="1400" dirty="0" smtClean="0"/>
                        <a:t>Animalia</a:t>
                      </a:r>
                      <a:endParaRPr lang="es-ES" sz="1400" dirty="0"/>
                    </a:p>
                  </a:txBody>
                  <a:tcPr/>
                </a:tc>
              </a:tr>
              <a:tr h="359548">
                <a:tc>
                  <a:txBody>
                    <a:bodyPr/>
                    <a:lstStyle/>
                    <a:p>
                      <a:r>
                        <a:rPr lang="es-ES" sz="1400" dirty="0" smtClean="0"/>
                        <a:t>FILO</a:t>
                      </a:r>
                    </a:p>
                    <a:p>
                      <a:endParaRPr lang="es-ES" sz="1400" dirty="0" smtClean="0"/>
                    </a:p>
                    <a:p>
                      <a:r>
                        <a:rPr lang="es-ES" sz="1400" dirty="0" smtClean="0"/>
                        <a:t>CLASE</a:t>
                      </a:r>
                      <a:endParaRPr lang="es-ES" sz="1400" dirty="0"/>
                    </a:p>
                  </a:txBody>
                  <a:tcPr/>
                </a:tc>
                <a:tc>
                  <a:txBody>
                    <a:bodyPr/>
                    <a:lstStyle/>
                    <a:p>
                      <a:r>
                        <a:rPr lang="es-ES" sz="1400" i="0" dirty="0" err="1" smtClean="0"/>
                        <a:t>Nematoda</a:t>
                      </a:r>
                      <a:endParaRPr lang="es-ES" sz="1400" i="0" dirty="0" smtClean="0"/>
                    </a:p>
                    <a:p>
                      <a:endParaRPr lang="es-ES" sz="1400" i="0" dirty="0" smtClean="0"/>
                    </a:p>
                    <a:p>
                      <a:r>
                        <a:rPr lang="es-ES" sz="1400" i="0" dirty="0" err="1" smtClean="0"/>
                        <a:t>Chromadorea</a:t>
                      </a:r>
                      <a:endParaRPr lang="es-ES" sz="1400" i="0" dirty="0" smtClean="0"/>
                    </a:p>
                  </a:txBody>
                  <a:tcPr/>
                </a:tc>
              </a:tr>
              <a:tr h="359548">
                <a:tc>
                  <a:txBody>
                    <a:bodyPr/>
                    <a:lstStyle/>
                    <a:p>
                      <a:r>
                        <a:rPr lang="es-ES" sz="1400" dirty="0" smtClean="0"/>
                        <a:t>ORDEN</a:t>
                      </a:r>
                      <a:endParaRPr lang="es-ES" sz="1400" dirty="0"/>
                    </a:p>
                  </a:txBody>
                  <a:tcPr/>
                </a:tc>
                <a:tc>
                  <a:txBody>
                    <a:bodyPr/>
                    <a:lstStyle/>
                    <a:p>
                      <a:r>
                        <a:rPr lang="es-ES" sz="1400" i="0" dirty="0" err="1" smtClean="0"/>
                        <a:t>Rhabditida</a:t>
                      </a:r>
                      <a:endParaRPr lang="es-ES" sz="1400" i="1" dirty="0"/>
                    </a:p>
                  </a:txBody>
                  <a:tcPr/>
                </a:tc>
              </a:tr>
              <a:tr h="465162">
                <a:tc>
                  <a:txBody>
                    <a:bodyPr/>
                    <a:lstStyle/>
                    <a:p>
                      <a:r>
                        <a:rPr lang="es-ES" sz="1400" dirty="0" smtClean="0"/>
                        <a:t>FAMILIA</a:t>
                      </a:r>
                      <a:endParaRPr lang="es-ES" sz="1400" dirty="0"/>
                    </a:p>
                  </a:txBody>
                  <a:tcPr/>
                </a:tc>
                <a:tc>
                  <a:txBody>
                    <a:bodyPr/>
                    <a:lstStyle/>
                    <a:p>
                      <a:r>
                        <a:rPr lang="es-ES" sz="1400" i="0" dirty="0" smtClean="0"/>
                        <a:t>Steinernematidae</a:t>
                      </a:r>
                    </a:p>
                    <a:p>
                      <a:r>
                        <a:rPr lang="es-ES" sz="1400" i="0" dirty="0" smtClean="0"/>
                        <a:t>Heterorhabditidae</a:t>
                      </a:r>
                      <a:endParaRPr lang="es-ES" sz="1400" i="1" dirty="0"/>
                    </a:p>
                  </a:txBody>
                  <a:tcPr/>
                </a:tc>
              </a:tr>
              <a:tr h="359548">
                <a:tc>
                  <a:txBody>
                    <a:bodyPr/>
                    <a:lstStyle/>
                    <a:p>
                      <a:r>
                        <a:rPr lang="es-ES" sz="1400" dirty="0" smtClean="0"/>
                        <a:t>GÉNERO</a:t>
                      </a:r>
                      <a:endParaRPr lang="es-ES" sz="1400" dirty="0"/>
                    </a:p>
                  </a:txBody>
                  <a:tcPr/>
                </a:tc>
                <a:tc>
                  <a:txBody>
                    <a:bodyPr/>
                    <a:lstStyle/>
                    <a:p>
                      <a:r>
                        <a:rPr lang="es-ES" sz="1400" i="1" dirty="0" smtClean="0"/>
                        <a:t>Steinernema</a:t>
                      </a:r>
                    </a:p>
                    <a:p>
                      <a:r>
                        <a:rPr lang="es-ES" sz="1400" i="1" dirty="0" smtClean="0"/>
                        <a:t>Heterorhabditis</a:t>
                      </a:r>
                      <a:endParaRPr lang="es-ES" sz="1400" i="1" dirty="0"/>
                    </a:p>
                  </a:txBody>
                  <a:tcPr/>
                </a:tc>
              </a:tr>
            </a:tbl>
          </a:graphicData>
        </a:graphic>
      </p:graphicFrame>
      <p:sp>
        <p:nvSpPr>
          <p:cNvPr id="13" name="6 Rectángulo"/>
          <p:cNvSpPr/>
          <p:nvPr/>
        </p:nvSpPr>
        <p:spPr>
          <a:xfrm>
            <a:off x="134830" y="548680"/>
            <a:ext cx="4869218" cy="461665"/>
          </a:xfrm>
          <a:prstGeom prst="rect">
            <a:avLst/>
          </a:prstGeom>
          <a:noFill/>
        </p:spPr>
        <p:txBody>
          <a:bodyPr wrap="none" lIns="91440" tIns="45720" rIns="91440" bIns="45720">
            <a:spAutoFit/>
          </a:bodyPr>
          <a:lstStyle/>
          <a:p>
            <a:pPr algn="ctr"/>
            <a:r>
              <a:rPr lang="es-ES" sz="2400" dirty="0" smtClean="0">
                <a:ln w="18415" cmpd="sng">
                  <a:noFill/>
                  <a:prstDash val="solid"/>
                </a:ln>
                <a:solidFill>
                  <a:sysClr val="windowText" lastClr="000000"/>
                </a:solidFill>
                <a:effectLst>
                  <a:outerShdw blurRad="63500" dir="3600000" algn="tl" rotWithShape="0">
                    <a:srgbClr val="000000">
                      <a:alpha val="70000"/>
                    </a:srgbClr>
                  </a:outerShdw>
                </a:effectLst>
              </a:rPr>
              <a:t>Nematodos entomopatógenos (NEPs)</a:t>
            </a:r>
            <a:endParaRPr lang="es-ES" sz="2400" dirty="0">
              <a:ln w="18415" cmpd="sng">
                <a:noFill/>
                <a:prstDash val="solid"/>
              </a:ln>
              <a:solidFill>
                <a:sysClr val="windowText" lastClr="000000"/>
              </a:solidFill>
              <a:effectLst>
                <a:outerShdw blurRad="63500" dir="3600000" algn="tl" rotWithShape="0">
                  <a:srgbClr val="000000">
                    <a:alpha val="70000"/>
                  </a:srgbClr>
                </a:outerShdw>
              </a:effectLst>
            </a:endParaRPr>
          </a:p>
        </p:txBody>
      </p:sp>
      <p:graphicFrame>
        <p:nvGraphicFramePr>
          <p:cNvPr id="2" name="Diagrama 1"/>
          <p:cNvGraphicFramePr/>
          <p:nvPr>
            <p:extLst>
              <p:ext uri="{D42A27DB-BD31-4B8C-83A1-F6EECF244321}">
                <p14:modId xmlns:p14="http://schemas.microsoft.com/office/powerpoint/2010/main" val="717051769"/>
              </p:ext>
            </p:extLst>
          </p:nvPr>
        </p:nvGraphicFramePr>
        <p:xfrm>
          <a:off x="-292266" y="764704"/>
          <a:ext cx="6304426" cy="41764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19 Rectángulo"/>
          <p:cNvSpPr/>
          <p:nvPr/>
        </p:nvSpPr>
        <p:spPr>
          <a:xfrm>
            <a:off x="4283968" y="5977351"/>
            <a:ext cx="1063113" cy="269304"/>
          </a:xfrm>
          <a:prstGeom prst="rect">
            <a:avLst/>
          </a:prstGeom>
        </p:spPr>
        <p:txBody>
          <a:bodyPr wrap="none">
            <a:spAutoFit/>
          </a:bodyPr>
          <a:lstStyle/>
          <a:p>
            <a:pPr algn="ctr"/>
            <a:r>
              <a:rPr lang="es-EC" sz="1150" dirty="0" smtClean="0"/>
              <a:t>(</a:t>
            </a:r>
            <a:r>
              <a:rPr lang="es-EC" sz="1150" dirty="0" err="1" smtClean="0"/>
              <a:t>Argotti</a:t>
            </a:r>
            <a:r>
              <a:rPr lang="es-EC" sz="1150" dirty="0" smtClean="0"/>
              <a:t>, 2010)</a:t>
            </a:r>
            <a:endParaRPr lang="es-EC" sz="1150" dirty="0"/>
          </a:p>
        </p:txBody>
      </p:sp>
      <p:sp>
        <p:nvSpPr>
          <p:cNvPr id="15" name="19 Rectángulo"/>
          <p:cNvSpPr/>
          <p:nvPr/>
        </p:nvSpPr>
        <p:spPr>
          <a:xfrm>
            <a:off x="7474393" y="4149080"/>
            <a:ext cx="1485023" cy="276999"/>
          </a:xfrm>
          <a:prstGeom prst="rect">
            <a:avLst/>
          </a:prstGeom>
        </p:spPr>
        <p:txBody>
          <a:bodyPr wrap="none">
            <a:spAutoFit/>
          </a:bodyPr>
          <a:lstStyle/>
          <a:p>
            <a:pPr algn="ctr"/>
            <a:r>
              <a:rPr lang="es-EC" sz="1150" dirty="0"/>
              <a:t>(Stock &amp; </a:t>
            </a:r>
            <a:r>
              <a:rPr lang="es-EC" sz="1150" dirty="0" err="1"/>
              <a:t>Hunt</a:t>
            </a:r>
            <a:r>
              <a:rPr lang="es-EC" sz="1150" dirty="0"/>
              <a:t>, 2005</a:t>
            </a:r>
            <a:r>
              <a:rPr lang="es-EC" sz="1200" dirty="0"/>
              <a:t>)</a:t>
            </a:r>
            <a:endParaRPr lang="es-EC" sz="1150" dirty="0"/>
          </a:p>
        </p:txBody>
      </p:sp>
      <p:sp>
        <p:nvSpPr>
          <p:cNvPr id="17" name="CuadroTexto 16"/>
          <p:cNvSpPr txBox="1"/>
          <p:nvPr/>
        </p:nvSpPr>
        <p:spPr>
          <a:xfrm>
            <a:off x="60586" y="6381328"/>
            <a:ext cx="872675" cy="276999"/>
          </a:xfrm>
          <a:prstGeom prst="rect">
            <a:avLst/>
          </a:prstGeom>
          <a:noFill/>
        </p:spPr>
        <p:txBody>
          <a:bodyPr wrap="none" rtlCol="0">
            <a:spAutoFit/>
          </a:bodyPr>
          <a:lstStyle/>
          <a:p>
            <a:r>
              <a:rPr lang="es-EC" sz="1200" dirty="0" smtClean="0"/>
              <a:t>Pallo, 2017</a:t>
            </a:r>
            <a:endParaRPr lang="es-EC" sz="1200" dirty="0"/>
          </a:p>
        </p:txBody>
      </p:sp>
      <p:sp>
        <p:nvSpPr>
          <p:cNvPr id="3" name="CuadroTexto 2"/>
          <p:cNvSpPr txBox="1"/>
          <p:nvPr/>
        </p:nvSpPr>
        <p:spPr>
          <a:xfrm>
            <a:off x="611560" y="5281463"/>
            <a:ext cx="1699504" cy="307777"/>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s-EC" sz="1400" dirty="0" smtClean="0"/>
              <a:t>Género Steinernema</a:t>
            </a:r>
            <a:endParaRPr lang="es-EC" sz="1400" dirty="0"/>
          </a:p>
        </p:txBody>
      </p:sp>
      <p:sp>
        <p:nvSpPr>
          <p:cNvPr id="24" name="CuadroTexto 23"/>
          <p:cNvSpPr txBox="1"/>
          <p:nvPr/>
        </p:nvSpPr>
        <p:spPr>
          <a:xfrm>
            <a:off x="2843808" y="5281463"/>
            <a:ext cx="1906932" cy="307777"/>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s-EC" sz="1400" dirty="0" smtClean="0"/>
              <a:t>Género </a:t>
            </a:r>
            <a:r>
              <a:rPr lang="es-EC" sz="1400" i="1" dirty="0" smtClean="0"/>
              <a:t>Heterorhabditis</a:t>
            </a:r>
            <a:endParaRPr lang="es-EC" sz="1400" i="1" dirty="0"/>
          </a:p>
        </p:txBody>
      </p:sp>
      <p:sp>
        <p:nvSpPr>
          <p:cNvPr id="4" name="Elipse 3"/>
          <p:cNvSpPr/>
          <p:nvPr/>
        </p:nvSpPr>
        <p:spPr>
          <a:xfrm>
            <a:off x="5292080" y="4725144"/>
            <a:ext cx="1440160" cy="1368152"/>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sz="1400" dirty="0" smtClean="0"/>
              <a:t>Potenciales controladores biológicos</a:t>
            </a:r>
            <a:endParaRPr lang="es-EC" sz="1400" dirty="0"/>
          </a:p>
        </p:txBody>
      </p:sp>
      <p:sp>
        <p:nvSpPr>
          <p:cNvPr id="8" name="Más 7"/>
          <p:cNvSpPr/>
          <p:nvPr/>
        </p:nvSpPr>
        <p:spPr>
          <a:xfrm>
            <a:off x="2483768" y="5362831"/>
            <a:ext cx="226525" cy="226409"/>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9" name="Igual que 8"/>
          <p:cNvSpPr/>
          <p:nvPr/>
        </p:nvSpPr>
        <p:spPr>
          <a:xfrm>
            <a:off x="4860032" y="5281463"/>
            <a:ext cx="288032" cy="307777"/>
          </a:xfrm>
          <a:prstGeom prst="mathEqua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3654905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4233" y="0"/>
            <a:ext cx="9148233" cy="6861175"/>
            <a:chOff x="-4233" y="0"/>
            <a:chExt cx="9148233" cy="6861175"/>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3" y="0"/>
              <a:ext cx="9148233" cy="686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5797" y="5844137"/>
              <a:ext cx="2314688"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7 Rectángulo"/>
          <p:cNvSpPr/>
          <p:nvPr/>
        </p:nvSpPr>
        <p:spPr>
          <a:xfrm>
            <a:off x="5353714" y="120635"/>
            <a:ext cx="3656771" cy="584775"/>
          </a:xfrm>
          <a:prstGeom prst="rect">
            <a:avLst/>
          </a:prstGeom>
          <a:noFill/>
        </p:spPr>
        <p:txBody>
          <a:bodyPr wrap="none" lIns="91440" tIns="45720" rIns="91440" bIns="4572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s-ES" sz="3200" kern="0" noProof="0" dirty="0" smtClean="0">
                <a:ln w="0"/>
                <a:effectLst>
                  <a:outerShdw blurRad="38100" dist="19050" dir="2700000" algn="tl" rotWithShape="0">
                    <a:schemeClr val="dk1">
                      <a:alpha val="40000"/>
                    </a:schemeClr>
                  </a:outerShdw>
                </a:effectLst>
                <a:latin typeface="+mj-lt"/>
                <a:cs typeface="Arial" pitchFamily="34" charset="0"/>
              </a:rPr>
              <a:t>RECOMENDACIONES</a:t>
            </a:r>
            <a:endParaRPr kumimoji="0" lang="es-ES" sz="3200" i="0" u="none" strike="noStrike" kern="0" normalizeH="0" baseline="0" noProof="0" dirty="0">
              <a:ln w="0"/>
              <a:effectLst>
                <a:outerShdw blurRad="38100" dist="19050" dir="2700000" algn="tl" rotWithShape="0">
                  <a:schemeClr val="dk1">
                    <a:alpha val="40000"/>
                  </a:schemeClr>
                </a:outerShdw>
              </a:effectLst>
              <a:uLnTx/>
              <a:uFillTx/>
              <a:latin typeface="+mj-lt"/>
              <a:cs typeface="Arial" pitchFamily="34" charset="0"/>
            </a:endParaRPr>
          </a:p>
        </p:txBody>
      </p:sp>
      <p:sp>
        <p:nvSpPr>
          <p:cNvPr id="10" name="CuadroTexto 9"/>
          <p:cNvSpPr txBox="1"/>
          <p:nvPr/>
        </p:nvSpPr>
        <p:spPr>
          <a:xfrm>
            <a:off x="2411760" y="1844824"/>
            <a:ext cx="184731" cy="369332"/>
          </a:xfrm>
          <a:prstGeom prst="rect">
            <a:avLst/>
          </a:prstGeom>
          <a:noFill/>
        </p:spPr>
        <p:txBody>
          <a:bodyPr wrap="none" rtlCol="0">
            <a:spAutoFit/>
          </a:bodyPr>
          <a:lstStyle/>
          <a:p>
            <a:endParaRPr lang="es-EC" dirty="0"/>
          </a:p>
        </p:txBody>
      </p:sp>
      <p:sp>
        <p:nvSpPr>
          <p:cNvPr id="18" name="CuadroTexto 17"/>
          <p:cNvSpPr txBox="1"/>
          <p:nvPr/>
        </p:nvSpPr>
        <p:spPr>
          <a:xfrm>
            <a:off x="899592" y="1095122"/>
            <a:ext cx="7416824" cy="4216539"/>
          </a:xfrm>
          <a:prstGeom prst="rect">
            <a:avLst/>
          </a:prstGeom>
          <a:noFill/>
        </p:spPr>
        <p:txBody>
          <a:bodyPr wrap="square" rtlCol="0">
            <a:spAutoFit/>
          </a:bodyPr>
          <a:lstStyle/>
          <a:p>
            <a:pPr marL="285750" lvl="0" indent="-285750" algn="just">
              <a:buFont typeface="Arial" panose="020B0604020202020204" pitchFamily="34" charset="0"/>
              <a:buChar char="•"/>
            </a:pPr>
            <a:r>
              <a:rPr lang="es-EC" sz="1400" dirty="0"/>
              <a:t>En la extracción del ADN, se aconseja el uso de hembras adultas en vez de infectivos juveniles porque son más fáciles de manejar debido a su gran tamaño y se puede extraer una mayor cantidad de </a:t>
            </a:r>
            <a:r>
              <a:rPr lang="es-EC" sz="1400" dirty="0" smtClean="0"/>
              <a:t>ADN.</a:t>
            </a:r>
          </a:p>
          <a:p>
            <a:pPr lvl="0" algn="just"/>
            <a:endParaRPr lang="es-EC" sz="1400" dirty="0" smtClean="0"/>
          </a:p>
          <a:p>
            <a:pPr lvl="0" algn="just"/>
            <a:endParaRPr lang="es-EC" sz="1400" dirty="0"/>
          </a:p>
          <a:p>
            <a:pPr marL="285750" indent="-285750" algn="just">
              <a:buFont typeface="Arial" panose="020B0604020202020204" pitchFamily="34" charset="0"/>
              <a:buChar char="•"/>
            </a:pPr>
            <a:r>
              <a:rPr lang="es-EC" sz="1400" dirty="0"/>
              <a:t>En los ensayos de microscopía electrónica de barrido, se sugiere probar otras metodologías para el secado de los nematodos como secado por punto crítico con CO</a:t>
            </a:r>
            <a:r>
              <a:rPr lang="es-EC" sz="1400" baseline="-25000" dirty="0"/>
              <a:t>2</a:t>
            </a:r>
            <a:r>
              <a:rPr lang="es-EC" sz="1400" dirty="0"/>
              <a:t> liquido o freón  debido a que la liofilización no es muy recomendable ya de produce daño en la cutícula del nematodo. </a:t>
            </a:r>
            <a:endParaRPr lang="es-EC" sz="1400" dirty="0" smtClean="0"/>
          </a:p>
          <a:p>
            <a:pPr algn="just"/>
            <a:endParaRPr lang="es-EC" sz="1400" dirty="0" smtClean="0"/>
          </a:p>
          <a:p>
            <a:pPr algn="just"/>
            <a:endParaRPr lang="es-EC" sz="1400" dirty="0" smtClean="0"/>
          </a:p>
          <a:p>
            <a:pPr marL="285750" lvl="0" indent="-285750" algn="just">
              <a:buFont typeface="Arial" panose="020B0604020202020204" pitchFamily="34" charset="0"/>
              <a:buChar char="•"/>
            </a:pPr>
            <a:r>
              <a:rPr lang="es-EC" sz="1400" dirty="0"/>
              <a:t>Se aconseja realizar otros estudios de prospección de nematodos entomopatógenos en otras regiones del país con la finalidad de caracterizar, identificar nuevos especímenes y ampliar la colección de la ESSC-INIAP</a:t>
            </a:r>
            <a:r>
              <a:rPr lang="es-EC" sz="1400" dirty="0" smtClean="0"/>
              <a:t>.</a:t>
            </a:r>
          </a:p>
          <a:p>
            <a:pPr lvl="0" algn="just"/>
            <a:endParaRPr lang="es-EC" sz="1400" dirty="0" smtClean="0"/>
          </a:p>
          <a:p>
            <a:pPr lvl="0" algn="just"/>
            <a:endParaRPr lang="es-EC" sz="1400" dirty="0"/>
          </a:p>
          <a:p>
            <a:pPr marL="285750" lvl="0" indent="-285750" algn="just">
              <a:buFont typeface="Arial" panose="020B0604020202020204" pitchFamily="34" charset="0"/>
              <a:buChar char="•"/>
            </a:pPr>
            <a:r>
              <a:rPr lang="es-EC" sz="1400" dirty="0"/>
              <a:t>Se recomienda dar un mejor mantenimiento a las colecciones y tomar las precauciones necesarias para evitar cualquier contaminación entre aislamientos, para evitar la pérdida de especímenes y  prologar el tiempo de vida de los infectivos juveniles</a:t>
            </a:r>
            <a:r>
              <a:rPr lang="es-EC" sz="1400" dirty="0" smtClean="0"/>
              <a:t>.</a:t>
            </a:r>
            <a:endParaRPr lang="es-EC" sz="1400" dirty="0"/>
          </a:p>
          <a:p>
            <a:pPr marL="285750" lvl="0" indent="-285750" algn="just">
              <a:buFont typeface="Arial" panose="020B0604020202020204" pitchFamily="34" charset="0"/>
              <a:buChar char="•"/>
            </a:pPr>
            <a:endParaRPr lang="es-EC" sz="1600" dirty="0"/>
          </a:p>
        </p:txBody>
      </p:sp>
      <p:sp>
        <p:nvSpPr>
          <p:cNvPr id="9" name="CuadroTexto 8"/>
          <p:cNvSpPr txBox="1"/>
          <p:nvPr/>
        </p:nvSpPr>
        <p:spPr>
          <a:xfrm>
            <a:off x="60586" y="6381328"/>
            <a:ext cx="872675" cy="276999"/>
          </a:xfrm>
          <a:prstGeom prst="rect">
            <a:avLst/>
          </a:prstGeom>
          <a:noFill/>
        </p:spPr>
        <p:txBody>
          <a:bodyPr wrap="none" rtlCol="0">
            <a:spAutoFit/>
          </a:bodyPr>
          <a:lstStyle/>
          <a:p>
            <a:r>
              <a:rPr lang="es-EC" sz="1200" dirty="0" smtClean="0"/>
              <a:t>Pallo, 2017</a:t>
            </a:r>
            <a:endParaRPr lang="es-EC" sz="1200" dirty="0"/>
          </a:p>
        </p:txBody>
      </p:sp>
    </p:spTree>
    <p:extLst>
      <p:ext uri="{BB962C8B-B14F-4D97-AF65-F5344CB8AC3E}">
        <p14:creationId xmlns:p14="http://schemas.microsoft.com/office/powerpoint/2010/main" val="2676654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4233" y="0"/>
            <a:ext cx="9148233" cy="6861175"/>
            <a:chOff x="-4233" y="0"/>
            <a:chExt cx="9148233" cy="6861175"/>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3" y="0"/>
              <a:ext cx="9148233" cy="686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5797" y="5844137"/>
              <a:ext cx="2314688"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10 Rectángulo"/>
          <p:cNvSpPr/>
          <p:nvPr/>
        </p:nvSpPr>
        <p:spPr>
          <a:xfrm>
            <a:off x="5580112" y="118373"/>
            <a:ext cx="3501280" cy="584775"/>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3200" kern="0" noProof="0" dirty="0" smtClean="0">
                <a:ln w="0"/>
                <a:effectLst>
                  <a:outerShdw blurRad="38100" dist="19050" dir="2700000" algn="tl" rotWithShape="0">
                    <a:schemeClr val="dk1">
                      <a:alpha val="40000"/>
                    </a:schemeClr>
                  </a:outerShdw>
                </a:effectLst>
                <a:latin typeface="+mj-lt"/>
                <a:cs typeface="Arial" pitchFamily="34" charset="0"/>
              </a:rPr>
              <a:t>AGRADECIMIENTOS</a:t>
            </a:r>
            <a:endParaRPr kumimoji="0" lang="es-ES" sz="3200" i="0" u="none" strike="noStrike" kern="0" normalizeH="0" baseline="0" noProof="0" dirty="0">
              <a:ln w="0"/>
              <a:effectLst>
                <a:outerShdw blurRad="38100" dist="19050" dir="2700000" algn="tl" rotWithShape="0">
                  <a:schemeClr val="dk1">
                    <a:alpha val="40000"/>
                  </a:schemeClr>
                </a:outerShdw>
              </a:effectLst>
              <a:uLnTx/>
              <a:uFillTx/>
              <a:latin typeface="+mj-lt"/>
              <a:cs typeface="Arial" pitchFamily="34" charset="0"/>
            </a:endParaRPr>
          </a:p>
        </p:txBody>
      </p:sp>
      <p:pic>
        <p:nvPicPr>
          <p:cNvPr id="7" name="Picture 10" descr="http://sege.espe.edu.ec/wp-content/uploads/2013/08/cropped-Comunicado-2-1.jpg"/>
          <p:cNvPicPr>
            <a:picLocks noChangeAspect="1" noChangeArrowheads="1"/>
          </p:cNvPicPr>
          <p:nvPr/>
        </p:nvPicPr>
        <p:blipFill rotWithShape="1">
          <a:blip r:embed="rId4">
            <a:extLst>
              <a:ext uri="{28A0092B-C50C-407E-A947-70E740481C1C}">
                <a14:useLocalDpi xmlns:a14="http://schemas.microsoft.com/office/drawing/2010/main" val="0"/>
              </a:ext>
            </a:extLst>
          </a:blip>
          <a:srcRect l="5433" r="6847"/>
          <a:stretch/>
        </p:blipFill>
        <p:spPr bwMode="auto">
          <a:xfrm>
            <a:off x="358786" y="826448"/>
            <a:ext cx="2771454" cy="9130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http://decv.espe.edu.ec/wp-content/uploads/2015/01/sello-biote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7624" y="2560676"/>
            <a:ext cx="1050812" cy="10843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 name="Rectángulo 6"/>
          <p:cNvSpPr/>
          <p:nvPr/>
        </p:nvSpPr>
        <p:spPr>
          <a:xfrm>
            <a:off x="1475656" y="1700808"/>
            <a:ext cx="6266074" cy="4647426"/>
          </a:xfrm>
          <a:prstGeom prst="rect">
            <a:avLst/>
          </a:prstGeom>
        </p:spPr>
        <p:txBody>
          <a:bodyPr wrap="square">
            <a:spAutoFit/>
          </a:bodyPr>
          <a:lstStyle/>
          <a:p>
            <a:pPr algn="ctr"/>
            <a:r>
              <a:rPr lang="es-EC" sz="1400" b="1" dirty="0" smtClean="0"/>
              <a:t>DEPARTAMENTO NACIONAL DE PROTECCION VEGETAL</a:t>
            </a:r>
          </a:p>
          <a:p>
            <a:pPr algn="ctr"/>
            <a:r>
              <a:rPr lang="es-EC" sz="1400" dirty="0" smtClean="0"/>
              <a:t>Ing. Pablo </a:t>
            </a:r>
            <a:r>
              <a:rPr lang="es-EC" sz="1400" dirty="0" err="1" smtClean="0"/>
              <a:t>Llumiquinga</a:t>
            </a:r>
            <a:endParaRPr lang="es-EC" sz="1400" dirty="0" smtClean="0"/>
          </a:p>
          <a:p>
            <a:pPr algn="ctr"/>
            <a:r>
              <a:rPr lang="es-EC" sz="1400" dirty="0" smtClean="0"/>
              <a:t>Lcda. </a:t>
            </a:r>
            <a:r>
              <a:rPr lang="es-EC" sz="1400" dirty="0" err="1" smtClean="0"/>
              <a:t>Katerine</a:t>
            </a:r>
            <a:r>
              <a:rPr lang="es-EC" sz="1400" dirty="0" smtClean="0"/>
              <a:t> Orbe</a:t>
            </a:r>
          </a:p>
          <a:p>
            <a:pPr algn="ctr"/>
            <a:endParaRPr lang="es-EC" sz="1400" dirty="0" smtClean="0"/>
          </a:p>
          <a:p>
            <a:pPr algn="ctr"/>
            <a:endParaRPr lang="es-EC" sz="1400" dirty="0" smtClean="0"/>
          </a:p>
          <a:p>
            <a:pPr algn="ctr"/>
            <a:r>
              <a:rPr lang="es-EC" sz="1400" b="1" dirty="0" smtClean="0"/>
              <a:t>DEPARTAMENTO NACIONAL DE BIOTECNOLOGÍA</a:t>
            </a:r>
          </a:p>
          <a:p>
            <a:pPr algn="ctr"/>
            <a:r>
              <a:rPr lang="es-EC" sz="1400" dirty="0" smtClean="0"/>
              <a:t>Ing. Johana Buitrón</a:t>
            </a:r>
          </a:p>
          <a:p>
            <a:pPr algn="ctr"/>
            <a:endParaRPr lang="es-EC" sz="1400" dirty="0" smtClean="0"/>
          </a:p>
          <a:p>
            <a:pPr algn="ctr"/>
            <a:endParaRPr lang="es-EC" sz="1400" dirty="0" smtClean="0"/>
          </a:p>
          <a:p>
            <a:pPr algn="ctr"/>
            <a:r>
              <a:rPr lang="es-EC" sz="1400" b="1" dirty="0" smtClean="0"/>
              <a:t>PROGRAMA DE FRUTICULTURA</a:t>
            </a:r>
          </a:p>
          <a:p>
            <a:pPr algn="ctr"/>
            <a:r>
              <a:rPr lang="es-EC" sz="1400" dirty="0" smtClean="0"/>
              <a:t>Ing. William Viera</a:t>
            </a:r>
          </a:p>
          <a:p>
            <a:pPr algn="ctr"/>
            <a:endParaRPr lang="es-EC" sz="1400" dirty="0" smtClean="0"/>
          </a:p>
          <a:p>
            <a:pPr algn="ctr"/>
            <a:endParaRPr lang="es-EC" sz="1400" dirty="0" smtClean="0"/>
          </a:p>
          <a:p>
            <a:pPr algn="ctr"/>
            <a:r>
              <a:rPr lang="es-EC" sz="1400" b="1" dirty="0" smtClean="0"/>
              <a:t>LABORATORIO DE CARACTERIZACIÓN DE NANOMATERIALES</a:t>
            </a:r>
          </a:p>
          <a:p>
            <a:pPr algn="ctr"/>
            <a:r>
              <a:rPr lang="es-EC" sz="1400" dirty="0" smtClean="0"/>
              <a:t>Dr. Carlos Arroyo</a:t>
            </a:r>
          </a:p>
          <a:p>
            <a:pPr algn="ctr"/>
            <a:r>
              <a:rPr lang="es-EC" sz="1400" dirty="0" smtClean="0"/>
              <a:t>Ing. Karla </a:t>
            </a:r>
            <a:r>
              <a:rPr lang="es-EC" sz="1400" dirty="0" err="1" smtClean="0"/>
              <a:t>Vizuete</a:t>
            </a:r>
            <a:endParaRPr lang="es-EC" sz="1400" dirty="0" smtClean="0"/>
          </a:p>
          <a:p>
            <a:pPr algn="ctr"/>
            <a:endParaRPr lang="es-EC" dirty="0" smtClean="0">
              <a:latin typeface="+mn-lt"/>
            </a:endParaRPr>
          </a:p>
          <a:p>
            <a:pPr algn="ctr"/>
            <a:endParaRPr lang="es-EC" dirty="0" smtClean="0">
              <a:latin typeface="+mn-lt"/>
            </a:endParaRPr>
          </a:p>
          <a:p>
            <a:pPr algn="ctr"/>
            <a:endParaRPr lang="es-EC" dirty="0" smtClean="0">
              <a:latin typeface="+mn-lt"/>
            </a:endParaRPr>
          </a:p>
          <a:p>
            <a:pPr algn="ctr"/>
            <a:r>
              <a:rPr lang="es-EC" sz="1400" dirty="0" smtClean="0"/>
              <a:t>Dr</a:t>
            </a:r>
            <a:r>
              <a:rPr lang="es-EC" sz="1400" dirty="0"/>
              <a:t>. Trevor Jackson</a:t>
            </a:r>
          </a:p>
        </p:txBody>
      </p:sp>
      <p:pic>
        <p:nvPicPr>
          <p:cNvPr id="2" name="Imagen 1"/>
          <p:cNvPicPr>
            <a:picLocks noChangeAspect="1"/>
          </p:cNvPicPr>
          <p:nvPr/>
        </p:nvPicPr>
        <p:blipFill>
          <a:blip r:embed="rId6"/>
          <a:stretch>
            <a:fillRect/>
          </a:stretch>
        </p:blipFill>
        <p:spPr>
          <a:xfrm>
            <a:off x="7236295" y="620688"/>
            <a:ext cx="1848403" cy="1367500"/>
          </a:xfrm>
          <a:prstGeom prst="rect">
            <a:avLst/>
          </a:prstGeom>
        </p:spPr>
      </p:pic>
      <p:sp>
        <p:nvSpPr>
          <p:cNvPr id="3" name="CuadroTexto 2"/>
          <p:cNvSpPr txBox="1"/>
          <p:nvPr/>
        </p:nvSpPr>
        <p:spPr>
          <a:xfrm>
            <a:off x="3743571" y="1124744"/>
            <a:ext cx="1718868" cy="307777"/>
          </a:xfrm>
          <a:prstGeom prst="rect">
            <a:avLst/>
          </a:prstGeom>
          <a:noFill/>
        </p:spPr>
        <p:txBody>
          <a:bodyPr wrap="none" rtlCol="0">
            <a:spAutoFit/>
          </a:bodyPr>
          <a:lstStyle/>
          <a:p>
            <a:r>
              <a:rPr lang="es-EC" sz="1400" b="1" dirty="0" smtClean="0"/>
              <a:t>Karina Proaño, </a:t>
            </a:r>
            <a:r>
              <a:rPr lang="es-EC" sz="1400" b="1" dirty="0" err="1" smtClean="0"/>
              <a:t>Ph.D</a:t>
            </a:r>
            <a:r>
              <a:rPr lang="es-EC" sz="1400" b="1" dirty="0" smtClean="0"/>
              <a:t>.</a:t>
            </a:r>
            <a:endParaRPr lang="es-EC" sz="1400" b="1" dirty="0"/>
          </a:p>
        </p:txBody>
      </p:sp>
      <p:pic>
        <p:nvPicPr>
          <p:cNvPr id="4" name="Imagen 3"/>
          <p:cNvPicPr>
            <a:picLocks noChangeAspect="1"/>
          </p:cNvPicPr>
          <p:nvPr/>
        </p:nvPicPr>
        <p:blipFill>
          <a:blip r:embed="rId7"/>
          <a:stretch>
            <a:fillRect/>
          </a:stretch>
        </p:blipFill>
        <p:spPr>
          <a:xfrm>
            <a:off x="313665" y="5301208"/>
            <a:ext cx="1378015" cy="648072"/>
          </a:xfrm>
          <a:prstGeom prst="rect">
            <a:avLst/>
          </a:prstGeom>
        </p:spPr>
      </p:pic>
      <p:sp>
        <p:nvSpPr>
          <p:cNvPr id="9" name="Flecha derecha 8"/>
          <p:cNvSpPr/>
          <p:nvPr/>
        </p:nvSpPr>
        <p:spPr>
          <a:xfrm>
            <a:off x="1809205" y="5373216"/>
            <a:ext cx="978408" cy="484632"/>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sp>
        <p:nvSpPr>
          <p:cNvPr id="10" name="CuadroTexto 9"/>
          <p:cNvSpPr txBox="1"/>
          <p:nvPr/>
        </p:nvSpPr>
        <p:spPr>
          <a:xfrm>
            <a:off x="2860017" y="5445224"/>
            <a:ext cx="3953390" cy="307777"/>
          </a:xfrm>
          <a:prstGeom prst="rect">
            <a:avLst/>
          </a:prstGeom>
          <a:noFill/>
        </p:spPr>
        <p:txBody>
          <a:bodyPr wrap="none" rtlCol="0">
            <a:spAutoFit/>
          </a:bodyPr>
          <a:lstStyle/>
          <a:p>
            <a:r>
              <a:rPr lang="es-EC" sz="1400" dirty="0" err="1" smtClean="0"/>
              <a:t>Biocontrol</a:t>
            </a:r>
            <a:r>
              <a:rPr lang="es-EC" sz="1400" dirty="0" smtClean="0"/>
              <a:t> </a:t>
            </a:r>
            <a:r>
              <a:rPr lang="es-EC" sz="1400" dirty="0" err="1" smtClean="0"/>
              <a:t>for</a:t>
            </a:r>
            <a:r>
              <a:rPr lang="es-EC" sz="1400" dirty="0" smtClean="0"/>
              <a:t> </a:t>
            </a:r>
            <a:r>
              <a:rPr lang="es-EC" sz="1400" dirty="0" err="1" smtClean="0"/>
              <a:t>sustainable</a:t>
            </a:r>
            <a:r>
              <a:rPr lang="es-EC" sz="1400" dirty="0" smtClean="0"/>
              <a:t> </a:t>
            </a:r>
            <a:r>
              <a:rPr lang="es-EC" sz="1400" dirty="0" err="1" smtClean="0"/>
              <a:t>farming</a:t>
            </a:r>
            <a:r>
              <a:rPr lang="es-EC" sz="1400" dirty="0" smtClean="0"/>
              <a:t> </a:t>
            </a:r>
            <a:r>
              <a:rPr lang="es-EC" sz="1400" dirty="0" err="1" smtClean="0"/>
              <a:t>systems</a:t>
            </a:r>
            <a:r>
              <a:rPr lang="es-EC" sz="1400" dirty="0" smtClean="0"/>
              <a:t>, Ecuador</a:t>
            </a:r>
            <a:endParaRPr lang="es-EC" sz="1400" dirty="0"/>
          </a:p>
        </p:txBody>
      </p:sp>
      <p:sp>
        <p:nvSpPr>
          <p:cNvPr id="23" name="CuadroTexto 22"/>
          <p:cNvSpPr txBox="1"/>
          <p:nvPr/>
        </p:nvSpPr>
        <p:spPr>
          <a:xfrm>
            <a:off x="3995936" y="5743713"/>
            <a:ext cx="1800200" cy="307777"/>
          </a:xfrm>
          <a:prstGeom prst="rect">
            <a:avLst/>
          </a:prstGeom>
          <a:noFill/>
        </p:spPr>
        <p:txBody>
          <a:bodyPr wrap="square" rtlCol="0">
            <a:spAutoFit/>
          </a:bodyPr>
          <a:lstStyle/>
          <a:p>
            <a:r>
              <a:rPr lang="es-EC" sz="1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Nueva Zelanda</a:t>
            </a:r>
            <a:endParaRPr lang="es-EC" sz="1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15" name="CuadroTexto 14"/>
          <p:cNvSpPr txBox="1"/>
          <p:nvPr/>
        </p:nvSpPr>
        <p:spPr>
          <a:xfrm>
            <a:off x="60586" y="6381328"/>
            <a:ext cx="872675" cy="276999"/>
          </a:xfrm>
          <a:prstGeom prst="rect">
            <a:avLst/>
          </a:prstGeom>
          <a:noFill/>
        </p:spPr>
        <p:txBody>
          <a:bodyPr wrap="none" rtlCol="0">
            <a:spAutoFit/>
          </a:bodyPr>
          <a:lstStyle/>
          <a:p>
            <a:r>
              <a:rPr lang="es-EC" sz="1200" dirty="0" smtClean="0"/>
              <a:t>Pallo, 2017</a:t>
            </a:r>
            <a:endParaRPr lang="es-EC" sz="1200" dirty="0"/>
          </a:p>
        </p:txBody>
      </p:sp>
    </p:spTree>
    <p:extLst>
      <p:ext uri="{BB962C8B-B14F-4D97-AF65-F5344CB8AC3E}">
        <p14:creationId xmlns:p14="http://schemas.microsoft.com/office/powerpoint/2010/main" val="1779814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4 Grupo"/>
          <p:cNvGrpSpPr/>
          <p:nvPr/>
        </p:nvGrpSpPr>
        <p:grpSpPr>
          <a:xfrm>
            <a:off x="-4233" y="0"/>
            <a:ext cx="9148233" cy="6861175"/>
            <a:chOff x="-4233" y="0"/>
            <a:chExt cx="9148233" cy="6861175"/>
          </a:xfrm>
        </p:grpSpPr>
        <p:pic>
          <p:nvPicPr>
            <p:cNvPr id="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3" y="0"/>
              <a:ext cx="9148233" cy="686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5797" y="5844137"/>
              <a:ext cx="2314688"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10 Rectángulo"/>
          <p:cNvSpPr/>
          <p:nvPr/>
        </p:nvSpPr>
        <p:spPr>
          <a:xfrm>
            <a:off x="6115142" y="120635"/>
            <a:ext cx="2895343" cy="584775"/>
          </a:xfrm>
          <a:prstGeom prst="rect">
            <a:avLst/>
          </a:prstGeom>
          <a:noFill/>
        </p:spPr>
        <p:txBody>
          <a:bodyPr wrap="none" lIns="91440" tIns="45720" rIns="91440" bIns="4572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ES" sz="3200" i="0" u="none" strike="noStrike" kern="0" normalizeH="0" baseline="0" noProof="0" dirty="0" smtClean="0">
                <a:ln w="0"/>
                <a:effectLst>
                  <a:outerShdw blurRad="38100" dist="19050" dir="2700000" algn="tl" rotWithShape="0">
                    <a:schemeClr val="dk1">
                      <a:alpha val="40000"/>
                    </a:schemeClr>
                  </a:outerShdw>
                </a:effectLst>
                <a:uLnTx/>
                <a:uFillTx/>
                <a:latin typeface="+mj-lt"/>
                <a:cs typeface="Arial" pitchFamily="34" charset="0"/>
              </a:rPr>
              <a:t>INTRODUCCIÓN</a:t>
            </a:r>
            <a:endParaRPr kumimoji="0" lang="es-ES" sz="3200" i="0" u="none" strike="noStrike" kern="0" normalizeH="0" baseline="0" noProof="0" dirty="0">
              <a:ln w="0"/>
              <a:effectLst>
                <a:outerShdw blurRad="38100" dist="19050" dir="2700000" algn="tl" rotWithShape="0">
                  <a:schemeClr val="dk1">
                    <a:alpha val="40000"/>
                  </a:schemeClr>
                </a:outerShdw>
              </a:effectLst>
              <a:uLnTx/>
              <a:uFillTx/>
              <a:latin typeface="+mj-lt"/>
              <a:cs typeface="Arial" pitchFamily="34" charset="0"/>
            </a:endParaRPr>
          </a:p>
        </p:txBody>
      </p:sp>
      <p:pic>
        <p:nvPicPr>
          <p:cNvPr id="21" name="Imagen 20"/>
          <p:cNvPicPr/>
          <p:nvPr/>
        </p:nvPicPr>
        <p:blipFill rotWithShape="1">
          <a:blip r:embed="rId5"/>
          <a:srcRect l="20166" t="21834" r="20213" b="9545"/>
          <a:stretch/>
        </p:blipFill>
        <p:spPr bwMode="auto">
          <a:xfrm>
            <a:off x="496044" y="1484784"/>
            <a:ext cx="5053237" cy="3610714"/>
          </a:xfrm>
          <a:prstGeom prst="rect">
            <a:avLst/>
          </a:prstGeom>
          <a:ln w="19050">
            <a:solidFill>
              <a:schemeClr val="tx1"/>
            </a:solidFill>
          </a:ln>
          <a:extLst>
            <a:ext uri="{53640926-AAD7-44D8-BBD7-CCE9431645EC}">
              <a14:shadowObscured xmlns:a14="http://schemas.microsoft.com/office/drawing/2010/main"/>
            </a:ext>
          </a:extLst>
        </p:spPr>
      </p:pic>
      <p:pic>
        <p:nvPicPr>
          <p:cNvPr id="22" name="Imagen 21" descr="C:\Users\Wilson\Desktop\imagen larvas infectadas_color.png"/>
          <p:cNvPicPr/>
          <p:nvPr/>
        </p:nvPicPr>
        <p:blipFill rotWithShape="1">
          <a:blip r:embed="rId6">
            <a:extLst>
              <a:ext uri="{28A0092B-C50C-407E-A947-70E740481C1C}">
                <a14:useLocalDpi xmlns:a14="http://schemas.microsoft.com/office/drawing/2010/main" val="0"/>
              </a:ext>
            </a:extLst>
          </a:blip>
          <a:srcRect r="53829"/>
          <a:stretch/>
        </p:blipFill>
        <p:spPr bwMode="auto">
          <a:xfrm>
            <a:off x="6870747" y="1556792"/>
            <a:ext cx="1928766" cy="1328755"/>
          </a:xfrm>
          <a:prstGeom prst="rect">
            <a:avLst/>
          </a:prstGeom>
          <a:noFill/>
          <a:ln w="19050">
            <a:solidFill>
              <a:schemeClr val="tx1"/>
            </a:solidFill>
          </a:ln>
        </p:spPr>
      </p:pic>
      <p:pic>
        <p:nvPicPr>
          <p:cNvPr id="23" name="Imagen 22" descr="C:\Users\Wilson\Desktop\imagen larvas infectadas_color.png"/>
          <p:cNvPicPr/>
          <p:nvPr/>
        </p:nvPicPr>
        <p:blipFill rotWithShape="1">
          <a:blip r:embed="rId6">
            <a:extLst>
              <a:ext uri="{28A0092B-C50C-407E-A947-70E740481C1C}">
                <a14:useLocalDpi xmlns:a14="http://schemas.microsoft.com/office/drawing/2010/main" val="0"/>
              </a:ext>
            </a:extLst>
          </a:blip>
          <a:srcRect l="51576"/>
          <a:stretch/>
        </p:blipFill>
        <p:spPr bwMode="auto">
          <a:xfrm>
            <a:off x="6891707" y="3501008"/>
            <a:ext cx="1928765" cy="1225724"/>
          </a:xfrm>
          <a:prstGeom prst="rect">
            <a:avLst/>
          </a:prstGeom>
          <a:noFill/>
          <a:ln w="19050">
            <a:solidFill>
              <a:schemeClr val="tx1"/>
            </a:solidFill>
          </a:ln>
        </p:spPr>
      </p:pic>
      <p:cxnSp>
        <p:nvCxnSpPr>
          <p:cNvPr id="14" name="Conector recto de flecha 13"/>
          <p:cNvCxnSpPr/>
          <p:nvPr/>
        </p:nvCxnSpPr>
        <p:spPr>
          <a:xfrm flipV="1">
            <a:off x="5543772" y="2276872"/>
            <a:ext cx="1326975" cy="727093"/>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6" name="Conector recto de flecha 15"/>
          <p:cNvCxnSpPr/>
          <p:nvPr/>
        </p:nvCxnSpPr>
        <p:spPr>
          <a:xfrm>
            <a:off x="5549281" y="3068960"/>
            <a:ext cx="1321466" cy="1032196"/>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9" name="CuadroTexto 18"/>
          <p:cNvSpPr txBox="1"/>
          <p:nvPr/>
        </p:nvSpPr>
        <p:spPr>
          <a:xfrm>
            <a:off x="7061784" y="2924944"/>
            <a:ext cx="1686680" cy="307777"/>
          </a:xfrm>
          <a:prstGeom prst="rect">
            <a:avLst/>
          </a:prstGeom>
          <a:noFill/>
        </p:spPr>
        <p:txBody>
          <a:bodyPr wrap="none" rtlCol="0">
            <a:spAutoFit/>
          </a:bodyPr>
          <a:lstStyle/>
          <a:p>
            <a:r>
              <a:rPr lang="es-EC" sz="1400" dirty="0" smtClean="0"/>
              <a:t>Género </a:t>
            </a:r>
            <a:r>
              <a:rPr lang="es-EC" sz="1400" i="1" dirty="0" smtClean="0"/>
              <a:t>Steinernema</a:t>
            </a:r>
            <a:endParaRPr lang="es-EC" sz="1400" i="1" dirty="0"/>
          </a:p>
        </p:txBody>
      </p:sp>
      <p:sp>
        <p:nvSpPr>
          <p:cNvPr id="29" name="CuadroTexto 28"/>
          <p:cNvSpPr txBox="1"/>
          <p:nvPr/>
        </p:nvSpPr>
        <p:spPr>
          <a:xfrm>
            <a:off x="6985548" y="4797152"/>
            <a:ext cx="1906932" cy="307777"/>
          </a:xfrm>
          <a:prstGeom prst="rect">
            <a:avLst/>
          </a:prstGeom>
          <a:noFill/>
        </p:spPr>
        <p:txBody>
          <a:bodyPr wrap="none" rtlCol="0">
            <a:spAutoFit/>
          </a:bodyPr>
          <a:lstStyle/>
          <a:p>
            <a:r>
              <a:rPr lang="es-EC" sz="1400" dirty="0" smtClean="0"/>
              <a:t>Género </a:t>
            </a:r>
            <a:r>
              <a:rPr lang="es-EC" sz="1400" i="1" dirty="0" smtClean="0"/>
              <a:t>Heterorhabditis</a:t>
            </a:r>
            <a:endParaRPr lang="es-EC" sz="1400" i="1" dirty="0"/>
          </a:p>
        </p:txBody>
      </p:sp>
      <p:sp>
        <p:nvSpPr>
          <p:cNvPr id="31" name="6 Rectángulo"/>
          <p:cNvSpPr/>
          <p:nvPr/>
        </p:nvSpPr>
        <p:spPr>
          <a:xfrm>
            <a:off x="395536" y="620688"/>
            <a:ext cx="2898550" cy="461665"/>
          </a:xfrm>
          <a:prstGeom prst="rect">
            <a:avLst/>
          </a:prstGeom>
          <a:noFill/>
        </p:spPr>
        <p:txBody>
          <a:bodyPr wrap="none" lIns="91440" tIns="45720" rIns="91440" bIns="45720">
            <a:spAutoFit/>
          </a:bodyPr>
          <a:lstStyle/>
          <a:p>
            <a:pPr algn="ctr"/>
            <a:r>
              <a:rPr lang="es-ES" sz="2400" dirty="0" smtClean="0">
                <a:ln w="18415" cmpd="sng">
                  <a:noFill/>
                  <a:prstDash val="solid"/>
                </a:ln>
                <a:solidFill>
                  <a:sysClr val="windowText" lastClr="000000"/>
                </a:solidFill>
                <a:effectLst>
                  <a:outerShdw blurRad="63500" dir="3600000" algn="tl" rotWithShape="0">
                    <a:srgbClr val="000000">
                      <a:alpha val="70000"/>
                    </a:srgbClr>
                  </a:outerShdw>
                </a:effectLst>
              </a:rPr>
              <a:t>NEPs </a:t>
            </a:r>
            <a:r>
              <a:rPr lang="es-ES" sz="2400" dirty="0" smtClean="0">
                <a:ln w="18415" cmpd="sng">
                  <a:noFill/>
                  <a:prstDash val="solid"/>
                </a:ln>
                <a:solidFill>
                  <a:sysClr val="windowText" lastClr="000000"/>
                </a:solidFill>
                <a:effectLst>
                  <a:outerShdw blurRad="63500" dir="3600000" algn="tl" rotWithShape="0">
                    <a:srgbClr val="000000">
                      <a:alpha val="70000"/>
                    </a:srgbClr>
                  </a:outerShdw>
                </a:effectLst>
                <a:sym typeface="Wingdings" panose="05000000000000000000" pitchFamily="2" charset="2"/>
              </a:rPr>
              <a:t> </a:t>
            </a:r>
            <a:r>
              <a:rPr lang="es-ES" sz="2400" dirty="0">
                <a:ln w="18415" cmpd="sng">
                  <a:noFill/>
                  <a:prstDash val="solid"/>
                </a:ln>
                <a:solidFill>
                  <a:sysClr val="windowText" lastClr="000000"/>
                </a:solidFill>
                <a:effectLst>
                  <a:outerShdw blurRad="63500" dir="3600000" algn="tl" rotWithShape="0">
                    <a:srgbClr val="000000">
                      <a:alpha val="70000"/>
                    </a:srgbClr>
                  </a:outerShdw>
                </a:effectLst>
              </a:rPr>
              <a:t>Ciclo de </a:t>
            </a:r>
            <a:r>
              <a:rPr lang="es-ES" sz="2400" dirty="0" smtClean="0">
                <a:ln w="18415" cmpd="sng">
                  <a:noFill/>
                  <a:prstDash val="solid"/>
                </a:ln>
                <a:solidFill>
                  <a:sysClr val="windowText" lastClr="000000"/>
                </a:solidFill>
                <a:effectLst>
                  <a:outerShdw blurRad="63500" dir="3600000" algn="tl" rotWithShape="0">
                    <a:srgbClr val="000000">
                      <a:alpha val="70000"/>
                    </a:srgbClr>
                  </a:outerShdw>
                </a:effectLst>
              </a:rPr>
              <a:t>vida</a:t>
            </a:r>
            <a:endParaRPr lang="es-ES" sz="2400" dirty="0">
              <a:ln w="18415" cmpd="sng">
                <a:noFill/>
                <a:prstDash val="solid"/>
              </a:ln>
              <a:solidFill>
                <a:sysClr val="windowText" lastClr="000000"/>
              </a:solidFill>
              <a:effectLst>
                <a:outerShdw blurRad="63500" dir="3600000" algn="tl" rotWithShape="0">
                  <a:srgbClr val="000000">
                    <a:alpha val="70000"/>
                  </a:srgbClr>
                </a:outerShdw>
              </a:effectLst>
            </a:endParaRPr>
          </a:p>
        </p:txBody>
      </p:sp>
      <p:sp>
        <p:nvSpPr>
          <p:cNvPr id="25" name="Rectángulo 24"/>
          <p:cNvSpPr/>
          <p:nvPr/>
        </p:nvSpPr>
        <p:spPr>
          <a:xfrm>
            <a:off x="7164288" y="5157192"/>
            <a:ext cx="1475084" cy="369332"/>
          </a:xfrm>
          <a:prstGeom prst="rect">
            <a:avLst/>
          </a:prstGeom>
        </p:spPr>
        <p:txBody>
          <a:bodyPr wrap="none">
            <a:spAutoFit/>
          </a:bodyPr>
          <a:lstStyle/>
          <a:p>
            <a:r>
              <a:rPr lang="es-EC" sz="1150" dirty="0">
                <a:latin typeface="Times New Roman" panose="02020603050405020304" pitchFamily="18" charset="0"/>
                <a:ea typeface="Times New Roman" panose="02020603050405020304" pitchFamily="18" charset="0"/>
              </a:rPr>
              <a:t>(Castillo </a:t>
            </a:r>
            <a:r>
              <a:rPr lang="es-EC" sz="1150" i="1" dirty="0">
                <a:latin typeface="Times New Roman" panose="02020603050405020304" pitchFamily="18" charset="0"/>
                <a:ea typeface="Times New Roman" panose="02020603050405020304" pitchFamily="18" charset="0"/>
              </a:rPr>
              <a:t>et al</a:t>
            </a:r>
            <a:r>
              <a:rPr lang="es-EC" sz="1150" dirty="0">
                <a:latin typeface="Times New Roman" panose="02020603050405020304" pitchFamily="18" charset="0"/>
                <a:ea typeface="Times New Roman" panose="02020603050405020304" pitchFamily="18" charset="0"/>
              </a:rPr>
              <a:t>., 2011</a:t>
            </a:r>
            <a:r>
              <a:rPr lang="es-EC" dirty="0">
                <a:latin typeface="Times New Roman" panose="02020603050405020304" pitchFamily="18" charset="0"/>
                <a:ea typeface="Times New Roman" panose="02020603050405020304" pitchFamily="18" charset="0"/>
              </a:rPr>
              <a:t>)</a:t>
            </a:r>
            <a:endParaRPr lang="es-EC" dirty="0"/>
          </a:p>
        </p:txBody>
      </p:sp>
      <p:sp>
        <p:nvSpPr>
          <p:cNvPr id="26" name="Rectángulo 25"/>
          <p:cNvSpPr/>
          <p:nvPr/>
        </p:nvSpPr>
        <p:spPr>
          <a:xfrm>
            <a:off x="442769" y="5229200"/>
            <a:ext cx="1744388" cy="269304"/>
          </a:xfrm>
          <a:prstGeom prst="rect">
            <a:avLst/>
          </a:prstGeom>
        </p:spPr>
        <p:txBody>
          <a:bodyPr wrap="none">
            <a:spAutoFit/>
          </a:bodyPr>
          <a:lstStyle/>
          <a:p>
            <a:r>
              <a:rPr lang="es-EC" sz="1150" dirty="0">
                <a:latin typeface="Times New Roman" panose="02020603050405020304" pitchFamily="18" charset="0"/>
                <a:ea typeface="Times New Roman" panose="02020603050405020304" pitchFamily="18" charset="0"/>
              </a:rPr>
              <a:t>(</a:t>
            </a:r>
            <a:r>
              <a:rPr lang="es-EC" sz="1150" dirty="0" err="1">
                <a:latin typeface="Times New Roman" panose="02020603050405020304" pitchFamily="18" charset="0"/>
                <a:ea typeface="Times New Roman" panose="02020603050405020304" pitchFamily="18" charset="0"/>
              </a:rPr>
              <a:t>Grewal</a:t>
            </a:r>
            <a:r>
              <a:rPr lang="es-EC" sz="1150" dirty="0">
                <a:latin typeface="Times New Roman" panose="02020603050405020304" pitchFamily="18" charset="0"/>
                <a:ea typeface="Times New Roman" panose="02020603050405020304" pitchFamily="18" charset="0"/>
              </a:rPr>
              <a:t> &amp; </a:t>
            </a:r>
            <a:r>
              <a:rPr lang="es-EC" sz="1150" dirty="0" err="1">
                <a:latin typeface="Times New Roman" panose="02020603050405020304" pitchFamily="18" charset="0"/>
                <a:ea typeface="Times New Roman" panose="02020603050405020304" pitchFamily="18" charset="0"/>
              </a:rPr>
              <a:t>Georgis</a:t>
            </a:r>
            <a:r>
              <a:rPr lang="es-EC" sz="1150" dirty="0">
                <a:latin typeface="Times New Roman" panose="02020603050405020304" pitchFamily="18" charset="0"/>
                <a:ea typeface="Times New Roman" panose="02020603050405020304" pitchFamily="18" charset="0"/>
              </a:rPr>
              <a:t>, 1998)</a:t>
            </a:r>
            <a:endParaRPr lang="es-EC" sz="1150" dirty="0"/>
          </a:p>
        </p:txBody>
      </p:sp>
      <p:pic>
        <p:nvPicPr>
          <p:cNvPr id="4105" name="Imagen 4104"/>
          <p:cNvPicPr>
            <a:picLocks noChangeAspect="1"/>
          </p:cNvPicPr>
          <p:nvPr/>
        </p:nvPicPr>
        <p:blipFill rotWithShape="1">
          <a:blip r:embed="rId7" cstate="print">
            <a:extLst>
              <a:ext uri="{28A0092B-C50C-407E-A947-70E740481C1C}">
                <a14:useLocalDpi xmlns:a14="http://schemas.microsoft.com/office/drawing/2010/main" val="0"/>
              </a:ext>
            </a:extLst>
          </a:blip>
          <a:srcRect l="24800" t="1466" r="6951" b="-400"/>
          <a:stretch/>
        </p:blipFill>
        <p:spPr>
          <a:xfrm rot="5400000">
            <a:off x="5125570" y="454178"/>
            <a:ext cx="1298895" cy="1338380"/>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106" name="Imagen 4105"/>
          <p:cNvPicPr>
            <a:picLocks noChangeAspect="1"/>
          </p:cNvPicPr>
          <p:nvPr/>
        </p:nvPicPr>
        <p:blipFill rotWithShape="1">
          <a:blip r:embed="rId8" cstate="print">
            <a:extLst>
              <a:ext uri="{28A0092B-C50C-407E-A947-70E740481C1C}">
                <a14:useLocalDpi xmlns:a14="http://schemas.microsoft.com/office/drawing/2010/main" val="0"/>
              </a:ext>
            </a:extLst>
          </a:blip>
          <a:srcRect l="50001" t="5200" r="1699" b="8934"/>
          <a:stretch/>
        </p:blipFill>
        <p:spPr>
          <a:xfrm rot="5400000">
            <a:off x="5076057" y="4509120"/>
            <a:ext cx="1404154" cy="1404155"/>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107" name="CuadroTexto 4106"/>
          <p:cNvSpPr txBox="1"/>
          <p:nvPr/>
        </p:nvSpPr>
        <p:spPr>
          <a:xfrm>
            <a:off x="4202933" y="648214"/>
            <a:ext cx="945131" cy="523220"/>
          </a:xfrm>
          <a:prstGeom prst="rect">
            <a:avLst/>
          </a:prstGeom>
          <a:noFill/>
        </p:spPr>
        <p:txBody>
          <a:bodyPr wrap="none" rtlCol="0">
            <a:spAutoFit/>
          </a:bodyPr>
          <a:lstStyle/>
          <a:p>
            <a:r>
              <a:rPr lang="es-EC" sz="1400" b="1" dirty="0" smtClean="0"/>
              <a:t>Infectivos </a:t>
            </a:r>
          </a:p>
          <a:p>
            <a:r>
              <a:rPr lang="es-EC" sz="1400" b="1" dirty="0" smtClean="0"/>
              <a:t>juveniles</a:t>
            </a:r>
            <a:endParaRPr lang="es-EC" sz="1400" b="1" dirty="0"/>
          </a:p>
        </p:txBody>
      </p:sp>
      <p:sp>
        <p:nvSpPr>
          <p:cNvPr id="45" name="CuadroTexto 44"/>
          <p:cNvSpPr txBox="1"/>
          <p:nvPr/>
        </p:nvSpPr>
        <p:spPr>
          <a:xfrm>
            <a:off x="4316040" y="5229200"/>
            <a:ext cx="760016" cy="307777"/>
          </a:xfrm>
          <a:prstGeom prst="rect">
            <a:avLst/>
          </a:prstGeom>
          <a:noFill/>
        </p:spPr>
        <p:txBody>
          <a:bodyPr wrap="none" rtlCol="0">
            <a:spAutoFit/>
          </a:bodyPr>
          <a:lstStyle/>
          <a:p>
            <a:r>
              <a:rPr lang="es-EC" sz="1400" b="1" dirty="0" smtClean="0"/>
              <a:t>Adultos</a:t>
            </a:r>
          </a:p>
        </p:txBody>
      </p:sp>
      <p:sp>
        <p:nvSpPr>
          <p:cNvPr id="33" name="CuadroTexto 32"/>
          <p:cNvSpPr txBox="1"/>
          <p:nvPr/>
        </p:nvSpPr>
        <p:spPr>
          <a:xfrm>
            <a:off x="60586" y="6381328"/>
            <a:ext cx="872675" cy="276999"/>
          </a:xfrm>
          <a:prstGeom prst="rect">
            <a:avLst/>
          </a:prstGeom>
          <a:noFill/>
        </p:spPr>
        <p:txBody>
          <a:bodyPr wrap="none" rtlCol="0">
            <a:spAutoFit/>
          </a:bodyPr>
          <a:lstStyle/>
          <a:p>
            <a:r>
              <a:rPr lang="es-EC" sz="1200" dirty="0" smtClean="0"/>
              <a:t>Pallo, 2017</a:t>
            </a:r>
            <a:endParaRPr lang="es-EC" sz="1200" dirty="0"/>
          </a:p>
        </p:txBody>
      </p:sp>
    </p:spTree>
    <p:extLst>
      <p:ext uri="{BB962C8B-B14F-4D97-AF65-F5344CB8AC3E}">
        <p14:creationId xmlns:p14="http://schemas.microsoft.com/office/powerpoint/2010/main" val="1491173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4 Grupo"/>
          <p:cNvGrpSpPr/>
          <p:nvPr/>
        </p:nvGrpSpPr>
        <p:grpSpPr>
          <a:xfrm>
            <a:off x="-4233" y="0"/>
            <a:ext cx="9148233" cy="6861175"/>
            <a:chOff x="-4233" y="0"/>
            <a:chExt cx="9148233" cy="6861175"/>
          </a:xfrm>
        </p:grpSpPr>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3" y="0"/>
              <a:ext cx="9148233" cy="686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5797" y="5844137"/>
              <a:ext cx="2314688"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10 Rectángulo"/>
          <p:cNvSpPr/>
          <p:nvPr/>
        </p:nvSpPr>
        <p:spPr>
          <a:xfrm>
            <a:off x="6115142" y="120635"/>
            <a:ext cx="2895343" cy="584775"/>
          </a:xfrm>
          <a:prstGeom prst="rect">
            <a:avLst/>
          </a:prstGeom>
          <a:noFill/>
        </p:spPr>
        <p:txBody>
          <a:bodyPr wrap="none" lIns="91440" tIns="45720" rIns="91440" bIns="4572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ES" sz="3200" i="0" u="none" strike="noStrike" kern="0" normalizeH="0" baseline="0" noProof="0" dirty="0" smtClean="0">
                <a:ln w="0"/>
                <a:effectLst>
                  <a:outerShdw blurRad="38100" dist="19050" dir="2700000" algn="tl" rotWithShape="0">
                    <a:schemeClr val="dk1">
                      <a:alpha val="40000"/>
                    </a:schemeClr>
                  </a:outerShdw>
                </a:effectLst>
                <a:uLnTx/>
                <a:uFillTx/>
                <a:latin typeface="+mj-lt"/>
                <a:cs typeface="Arial" pitchFamily="34" charset="0"/>
              </a:rPr>
              <a:t>INTRODUCCIÓN</a:t>
            </a:r>
            <a:endParaRPr kumimoji="0" lang="es-ES" sz="3200" i="0" u="none" strike="noStrike" kern="0" normalizeH="0" baseline="0" noProof="0" dirty="0">
              <a:ln w="0"/>
              <a:effectLst>
                <a:outerShdw blurRad="38100" dist="19050" dir="2700000" algn="tl" rotWithShape="0">
                  <a:schemeClr val="dk1">
                    <a:alpha val="40000"/>
                  </a:schemeClr>
                </a:outerShdw>
              </a:effectLst>
              <a:uLnTx/>
              <a:uFillTx/>
              <a:latin typeface="+mj-lt"/>
              <a:cs typeface="Arial" pitchFamily="34" charset="0"/>
            </a:endParaRPr>
          </a:p>
        </p:txBody>
      </p:sp>
      <p:sp>
        <p:nvSpPr>
          <p:cNvPr id="18" name="17 Rectángulo"/>
          <p:cNvSpPr/>
          <p:nvPr/>
        </p:nvSpPr>
        <p:spPr>
          <a:xfrm>
            <a:off x="7740352" y="5028538"/>
            <a:ext cx="992579" cy="269304"/>
          </a:xfrm>
          <a:prstGeom prst="rect">
            <a:avLst/>
          </a:prstGeom>
        </p:spPr>
        <p:txBody>
          <a:bodyPr wrap="none">
            <a:spAutoFit/>
          </a:bodyPr>
          <a:lstStyle/>
          <a:p>
            <a:r>
              <a:rPr lang="es-EC" sz="1150" dirty="0" smtClean="0"/>
              <a:t>(Sáenz, 2015)</a:t>
            </a:r>
            <a:endParaRPr lang="es-EC" sz="1150" dirty="0"/>
          </a:p>
        </p:txBody>
      </p:sp>
      <p:sp>
        <p:nvSpPr>
          <p:cNvPr id="9" name="8 Abrir llave"/>
          <p:cNvSpPr/>
          <p:nvPr/>
        </p:nvSpPr>
        <p:spPr>
          <a:xfrm>
            <a:off x="5652120" y="1268760"/>
            <a:ext cx="751054" cy="3693324"/>
          </a:xfrm>
          <a:prstGeom prst="leftBrace">
            <a:avLst/>
          </a:prstGeom>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10" name="9 CuadroTexto"/>
          <p:cNvSpPr txBox="1"/>
          <p:nvPr/>
        </p:nvSpPr>
        <p:spPr>
          <a:xfrm>
            <a:off x="6300192" y="1052736"/>
            <a:ext cx="2592288" cy="3970318"/>
          </a:xfrm>
          <a:prstGeom prst="rect">
            <a:avLst/>
          </a:prstGeom>
          <a:noFill/>
        </p:spPr>
        <p:txBody>
          <a:bodyPr wrap="square" rtlCol="0">
            <a:spAutoFit/>
          </a:bodyPr>
          <a:lstStyle/>
          <a:p>
            <a:endParaRPr lang="es-MX" sz="1400" dirty="0" smtClean="0"/>
          </a:p>
          <a:p>
            <a:pPr marL="285750" indent="-285750">
              <a:buFontTx/>
              <a:buChar char="-"/>
            </a:pPr>
            <a:r>
              <a:rPr lang="es-MX" sz="1400" dirty="0" smtClean="0"/>
              <a:t>Amplio rango de hospederos</a:t>
            </a:r>
          </a:p>
          <a:p>
            <a:endParaRPr lang="es-MX" sz="1400" dirty="0" smtClean="0"/>
          </a:p>
          <a:p>
            <a:pPr marL="285750" indent="-285750">
              <a:buFontTx/>
              <a:buChar char="-"/>
            </a:pPr>
            <a:r>
              <a:rPr lang="es-MX" sz="1400" dirty="0" smtClean="0"/>
              <a:t>Facilidad de aplicación</a:t>
            </a:r>
          </a:p>
          <a:p>
            <a:endParaRPr lang="es-MX" sz="1400" dirty="0" smtClean="0"/>
          </a:p>
          <a:p>
            <a:pPr marL="285750" indent="-285750">
              <a:buFontTx/>
              <a:buChar char="-"/>
            </a:pPr>
            <a:r>
              <a:rPr lang="es-MX" sz="1400" dirty="0" smtClean="0"/>
              <a:t>Alta virulencia</a:t>
            </a:r>
          </a:p>
          <a:p>
            <a:endParaRPr lang="es-MX" sz="1400" dirty="0" smtClean="0"/>
          </a:p>
          <a:p>
            <a:pPr marL="285750" indent="-285750">
              <a:buFontTx/>
              <a:buChar char="-"/>
            </a:pPr>
            <a:r>
              <a:rPr lang="es-MX" sz="1400" dirty="0" smtClean="0"/>
              <a:t>Alto potencial reproductivo</a:t>
            </a:r>
          </a:p>
          <a:p>
            <a:endParaRPr lang="es-MX" sz="1400" dirty="0" smtClean="0"/>
          </a:p>
          <a:p>
            <a:pPr marL="285750" indent="-285750">
              <a:buFontTx/>
              <a:buChar char="-"/>
            </a:pPr>
            <a:r>
              <a:rPr lang="es-MX" sz="1400" dirty="0" smtClean="0"/>
              <a:t>Rápida mortalidad del huésped </a:t>
            </a:r>
          </a:p>
          <a:p>
            <a:endParaRPr lang="es-MX" sz="1400" dirty="0" smtClean="0"/>
          </a:p>
          <a:p>
            <a:pPr marL="285750" indent="-285750">
              <a:buFontTx/>
              <a:buChar char="-"/>
            </a:pPr>
            <a:r>
              <a:rPr lang="es-MX" sz="1400" dirty="0" smtClean="0"/>
              <a:t>Compatibilidad con otros microorganismos entomopatógenos</a:t>
            </a:r>
          </a:p>
          <a:p>
            <a:pPr marL="285750" indent="-285750">
              <a:buFontTx/>
              <a:buChar char="-"/>
            </a:pPr>
            <a:endParaRPr lang="es-MX" sz="1400" dirty="0" smtClean="0"/>
          </a:p>
          <a:p>
            <a:pPr marL="285750" indent="-285750">
              <a:buFontTx/>
              <a:buChar char="-"/>
            </a:pPr>
            <a:r>
              <a:rPr lang="es-MX" sz="1400" dirty="0" smtClean="0"/>
              <a:t>Inocuidad para el hombre y animales vertebrados</a:t>
            </a:r>
            <a:endParaRPr lang="en-US" sz="1400" dirty="0"/>
          </a:p>
        </p:txBody>
      </p:sp>
      <p:pic>
        <p:nvPicPr>
          <p:cNvPr id="10244" name="Picture 4" descr="Resultado de imagen para nematodos entomopatogenos"/>
          <p:cNvPicPr>
            <a:picLocks noChangeAspect="1" noChangeArrowheads="1"/>
          </p:cNvPicPr>
          <p:nvPr/>
        </p:nvPicPr>
        <p:blipFill rotWithShape="1">
          <a:blip r:embed="rId5">
            <a:extLst>
              <a:ext uri="{28A0092B-C50C-407E-A947-70E740481C1C}">
                <a14:useLocalDpi xmlns:a14="http://schemas.microsoft.com/office/drawing/2010/main" val="0"/>
              </a:ext>
            </a:extLst>
          </a:blip>
          <a:srcRect l="36287" t="-1234" r="247" b="1234"/>
          <a:stretch/>
        </p:blipFill>
        <p:spPr bwMode="auto">
          <a:xfrm>
            <a:off x="323528" y="1753071"/>
            <a:ext cx="3312368" cy="261203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4" name="CuadroTexto 13"/>
          <p:cNvSpPr txBox="1"/>
          <p:nvPr/>
        </p:nvSpPr>
        <p:spPr>
          <a:xfrm>
            <a:off x="4211960" y="2908107"/>
            <a:ext cx="1080120" cy="304869"/>
          </a:xfrm>
          <a:prstGeom prst="rect">
            <a:avLst/>
          </a:prstGeom>
          <a:noFill/>
        </p:spPr>
        <p:txBody>
          <a:bodyPr wrap="square" rtlCol="0">
            <a:spAutoFit/>
          </a:bodyPr>
          <a:lstStyle/>
          <a:p>
            <a:r>
              <a:rPr lang="es-EC" sz="1400" dirty="0" smtClean="0"/>
              <a:t>Ventajas</a:t>
            </a:r>
            <a:endParaRPr lang="es-EC" sz="1400" dirty="0"/>
          </a:p>
        </p:txBody>
      </p:sp>
      <p:sp>
        <p:nvSpPr>
          <p:cNvPr id="16" name="Flecha derecha 15"/>
          <p:cNvSpPr/>
          <p:nvPr/>
        </p:nvSpPr>
        <p:spPr>
          <a:xfrm>
            <a:off x="3707904" y="2930649"/>
            <a:ext cx="432048" cy="282327"/>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EC"/>
          </a:p>
        </p:txBody>
      </p:sp>
      <p:sp>
        <p:nvSpPr>
          <p:cNvPr id="27" name="Flecha derecha 26"/>
          <p:cNvSpPr/>
          <p:nvPr/>
        </p:nvSpPr>
        <p:spPr>
          <a:xfrm>
            <a:off x="5076056" y="2930649"/>
            <a:ext cx="432048" cy="282327"/>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EC"/>
          </a:p>
        </p:txBody>
      </p:sp>
      <p:sp>
        <p:nvSpPr>
          <p:cNvPr id="17" name="6 Rectángulo"/>
          <p:cNvSpPr/>
          <p:nvPr/>
        </p:nvSpPr>
        <p:spPr>
          <a:xfrm>
            <a:off x="611560" y="591071"/>
            <a:ext cx="2307491" cy="461665"/>
          </a:xfrm>
          <a:prstGeom prst="rect">
            <a:avLst/>
          </a:prstGeom>
          <a:noFill/>
        </p:spPr>
        <p:txBody>
          <a:bodyPr wrap="none" lIns="91440" tIns="45720" rIns="91440" bIns="45720">
            <a:spAutoFit/>
          </a:bodyPr>
          <a:lstStyle/>
          <a:p>
            <a:pPr algn="ctr"/>
            <a:r>
              <a:rPr lang="es-ES" sz="2400" dirty="0" smtClean="0">
                <a:ln w="18415" cmpd="sng">
                  <a:noFill/>
                  <a:prstDash val="solid"/>
                </a:ln>
                <a:solidFill>
                  <a:sysClr val="windowText" lastClr="000000"/>
                </a:solidFill>
                <a:effectLst>
                  <a:outerShdw blurRad="63500" dir="3600000" algn="tl" rotWithShape="0">
                    <a:srgbClr val="000000">
                      <a:alpha val="70000"/>
                    </a:srgbClr>
                  </a:outerShdw>
                </a:effectLst>
              </a:rPr>
              <a:t>NEPs</a:t>
            </a:r>
            <a:r>
              <a:rPr lang="es-ES" sz="2400" dirty="0">
                <a:ln w="18415" cmpd="sng">
                  <a:noFill/>
                  <a:prstDash val="solid"/>
                </a:ln>
                <a:solidFill>
                  <a:sysClr val="windowText" lastClr="000000"/>
                </a:solidFill>
                <a:effectLst>
                  <a:outerShdw blurRad="63500" dir="3600000" algn="tl" rotWithShape="0">
                    <a:srgbClr val="000000">
                      <a:alpha val="70000"/>
                    </a:srgbClr>
                  </a:outerShdw>
                </a:effectLst>
              </a:rPr>
              <a:t> </a:t>
            </a:r>
            <a:r>
              <a:rPr lang="es-ES" sz="2400" dirty="0" smtClean="0">
                <a:ln w="18415" cmpd="sng">
                  <a:noFill/>
                  <a:prstDash val="solid"/>
                </a:ln>
                <a:solidFill>
                  <a:sysClr val="windowText" lastClr="000000"/>
                </a:solidFill>
                <a:effectLst>
                  <a:outerShdw blurRad="63500" dir="3600000" algn="tl" rotWithShape="0">
                    <a:srgbClr val="000000">
                      <a:alpha val="70000"/>
                    </a:srgbClr>
                  </a:outerShdw>
                </a:effectLst>
                <a:sym typeface="Wingdings" panose="05000000000000000000" pitchFamily="2" charset="2"/>
              </a:rPr>
              <a:t> Ventajas</a:t>
            </a:r>
            <a:endParaRPr lang="es-ES" sz="2400" dirty="0">
              <a:ln w="18415" cmpd="sng">
                <a:noFill/>
                <a:prstDash val="solid"/>
              </a:ln>
              <a:solidFill>
                <a:sysClr val="windowText" lastClr="000000"/>
              </a:solidFill>
              <a:effectLst>
                <a:outerShdw blurRad="63500" dir="3600000" algn="tl" rotWithShape="0">
                  <a:srgbClr val="000000">
                    <a:alpha val="70000"/>
                  </a:srgbClr>
                </a:outerShdw>
              </a:effectLst>
            </a:endParaRPr>
          </a:p>
        </p:txBody>
      </p:sp>
      <p:sp>
        <p:nvSpPr>
          <p:cNvPr id="21" name="CuadroTexto 20"/>
          <p:cNvSpPr txBox="1"/>
          <p:nvPr/>
        </p:nvSpPr>
        <p:spPr>
          <a:xfrm>
            <a:off x="60586" y="6381328"/>
            <a:ext cx="872675" cy="276999"/>
          </a:xfrm>
          <a:prstGeom prst="rect">
            <a:avLst/>
          </a:prstGeom>
          <a:noFill/>
        </p:spPr>
        <p:txBody>
          <a:bodyPr wrap="none" rtlCol="0">
            <a:spAutoFit/>
          </a:bodyPr>
          <a:lstStyle/>
          <a:p>
            <a:r>
              <a:rPr lang="es-EC" sz="1200" dirty="0" smtClean="0"/>
              <a:t>Pallo, 2017</a:t>
            </a:r>
            <a:endParaRPr lang="es-EC" sz="1200" dirty="0"/>
          </a:p>
        </p:txBody>
      </p:sp>
    </p:spTree>
    <p:extLst>
      <p:ext uri="{BB962C8B-B14F-4D97-AF65-F5344CB8AC3E}">
        <p14:creationId xmlns:p14="http://schemas.microsoft.com/office/powerpoint/2010/main" val="2274855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4 Grupo"/>
          <p:cNvGrpSpPr/>
          <p:nvPr/>
        </p:nvGrpSpPr>
        <p:grpSpPr>
          <a:xfrm>
            <a:off x="-4233" y="0"/>
            <a:ext cx="9148233" cy="6861175"/>
            <a:chOff x="-4233" y="0"/>
            <a:chExt cx="9148233" cy="6861175"/>
          </a:xfrm>
        </p:grpSpPr>
        <p:pic>
          <p:nvPicPr>
            <p:cNvPr id="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3" y="0"/>
              <a:ext cx="9148233" cy="686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5797" y="5844137"/>
              <a:ext cx="2314688"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10 Rectángulo"/>
          <p:cNvSpPr/>
          <p:nvPr/>
        </p:nvSpPr>
        <p:spPr>
          <a:xfrm>
            <a:off x="6115142" y="120635"/>
            <a:ext cx="2895343" cy="584775"/>
          </a:xfrm>
          <a:prstGeom prst="rect">
            <a:avLst/>
          </a:prstGeom>
          <a:noFill/>
        </p:spPr>
        <p:txBody>
          <a:bodyPr wrap="none" lIns="91440" tIns="45720" rIns="91440" bIns="4572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ES" sz="3200" i="0" u="none" strike="noStrike" kern="0" normalizeH="0" baseline="0" noProof="0" dirty="0" smtClean="0">
                <a:ln w="0"/>
                <a:effectLst>
                  <a:outerShdw blurRad="38100" dist="19050" dir="2700000" algn="tl" rotWithShape="0">
                    <a:schemeClr val="dk1">
                      <a:alpha val="40000"/>
                    </a:schemeClr>
                  </a:outerShdw>
                </a:effectLst>
                <a:uLnTx/>
                <a:uFillTx/>
                <a:latin typeface="+mj-lt"/>
                <a:cs typeface="Arial" pitchFamily="34" charset="0"/>
              </a:rPr>
              <a:t>INTRODUCCIÓN</a:t>
            </a:r>
            <a:endParaRPr kumimoji="0" lang="es-ES" sz="3200" i="0" u="none" strike="noStrike" kern="0" normalizeH="0" baseline="0" noProof="0" dirty="0">
              <a:ln w="0"/>
              <a:effectLst>
                <a:outerShdw blurRad="38100" dist="19050" dir="2700000" algn="tl" rotWithShape="0">
                  <a:schemeClr val="dk1">
                    <a:alpha val="40000"/>
                  </a:schemeClr>
                </a:outerShdw>
              </a:effectLst>
              <a:uLnTx/>
              <a:uFillTx/>
              <a:latin typeface="+mj-lt"/>
              <a:cs typeface="Arial" pitchFamily="34" charset="0"/>
            </a:endParaRPr>
          </a:p>
        </p:txBody>
      </p:sp>
      <p:sp>
        <p:nvSpPr>
          <p:cNvPr id="7" name="6 Rectángulo"/>
          <p:cNvSpPr/>
          <p:nvPr/>
        </p:nvSpPr>
        <p:spPr>
          <a:xfrm>
            <a:off x="250260" y="519063"/>
            <a:ext cx="4375878" cy="461665"/>
          </a:xfrm>
          <a:prstGeom prst="rect">
            <a:avLst/>
          </a:prstGeom>
          <a:noFill/>
        </p:spPr>
        <p:txBody>
          <a:bodyPr wrap="none" lIns="91440" tIns="45720" rIns="91440" bIns="45720">
            <a:spAutoFit/>
          </a:bodyPr>
          <a:lstStyle/>
          <a:p>
            <a:pPr algn="ctr"/>
            <a:r>
              <a:rPr lang="es-ES" sz="2400" dirty="0" smtClean="0">
                <a:ln w="18415" cmpd="sng">
                  <a:noFill/>
                  <a:prstDash val="solid"/>
                </a:ln>
                <a:solidFill>
                  <a:sysClr val="windowText" lastClr="000000"/>
                </a:solidFill>
                <a:effectLst>
                  <a:outerShdw blurRad="63500" dir="3600000" algn="tl" rotWithShape="0">
                    <a:srgbClr val="000000">
                      <a:alpha val="70000"/>
                    </a:srgbClr>
                  </a:outerShdw>
                </a:effectLst>
              </a:rPr>
              <a:t>NEPs – Identificación de especies </a:t>
            </a:r>
            <a:endParaRPr lang="es-ES" sz="2400" dirty="0">
              <a:ln w="18415" cmpd="sng">
                <a:noFill/>
                <a:prstDash val="solid"/>
              </a:ln>
              <a:solidFill>
                <a:sysClr val="windowText" lastClr="000000"/>
              </a:solidFill>
              <a:effectLst>
                <a:outerShdw blurRad="63500" dir="3600000" algn="tl" rotWithShape="0">
                  <a:srgbClr val="000000">
                    <a:alpha val="70000"/>
                  </a:srgbClr>
                </a:outerShdw>
              </a:effectLst>
            </a:endParaRPr>
          </a:p>
        </p:txBody>
      </p:sp>
      <p:graphicFrame>
        <p:nvGraphicFramePr>
          <p:cNvPr id="13" name="Diagrama 12"/>
          <p:cNvGraphicFramePr/>
          <p:nvPr>
            <p:extLst>
              <p:ext uri="{D42A27DB-BD31-4B8C-83A1-F6EECF244321}">
                <p14:modId xmlns:p14="http://schemas.microsoft.com/office/powerpoint/2010/main" val="2788436917"/>
              </p:ext>
            </p:extLst>
          </p:nvPr>
        </p:nvGraphicFramePr>
        <p:xfrm>
          <a:off x="543846" y="764704"/>
          <a:ext cx="5964682" cy="47945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CuadroTexto 13"/>
          <p:cNvSpPr txBox="1"/>
          <p:nvPr/>
        </p:nvSpPr>
        <p:spPr>
          <a:xfrm>
            <a:off x="467544" y="4437112"/>
            <a:ext cx="2016224" cy="954107"/>
          </a:xfrm>
          <a:prstGeom prst="rect">
            <a:avLst/>
          </a:prstGeom>
          <a:noFill/>
        </p:spPr>
        <p:txBody>
          <a:bodyPr wrap="square" rtlCol="0">
            <a:spAutoFit/>
          </a:bodyPr>
          <a:lstStyle/>
          <a:p>
            <a:pPr algn="ctr"/>
            <a:r>
              <a:rPr lang="es-EC" sz="1400" b="1" dirty="0" smtClean="0"/>
              <a:t>Paso primordial para la utilización de NEPs como controladores biológicos.</a:t>
            </a:r>
            <a:endParaRPr lang="es-EC" sz="1400" b="1" dirty="0"/>
          </a:p>
        </p:txBody>
      </p:sp>
      <p:pic>
        <p:nvPicPr>
          <p:cNvPr id="23" name="Imagen 22"/>
          <p:cNvPicPr>
            <a:picLocks noChangeAspect="1"/>
          </p:cNvPicPr>
          <p:nvPr/>
        </p:nvPicPr>
        <p:blipFill rotWithShape="1">
          <a:blip r:embed="rId10" cstate="print">
            <a:extLst>
              <a:ext uri="{28A0092B-C50C-407E-A947-70E740481C1C}">
                <a14:useLocalDpi xmlns:a14="http://schemas.microsoft.com/office/drawing/2010/main" val="0"/>
              </a:ext>
            </a:extLst>
          </a:blip>
          <a:srcRect l="20903" r="5599"/>
          <a:stretch/>
        </p:blipFill>
        <p:spPr>
          <a:xfrm rot="5400000">
            <a:off x="517494" y="1266031"/>
            <a:ext cx="1340260" cy="1631832"/>
          </a:xfrm>
          <a:prstGeom prst="ellipse">
            <a:avLst/>
          </a:prstGeom>
          <a:ln>
            <a:noFill/>
          </a:ln>
          <a:effectLst>
            <a:softEdge rad="112500"/>
          </a:effectLst>
        </p:spPr>
      </p:pic>
      <p:sp>
        <p:nvSpPr>
          <p:cNvPr id="55" name="8 Rectángulo"/>
          <p:cNvSpPr/>
          <p:nvPr/>
        </p:nvSpPr>
        <p:spPr>
          <a:xfrm>
            <a:off x="628279" y="5323981"/>
            <a:ext cx="1628972" cy="269304"/>
          </a:xfrm>
          <a:prstGeom prst="rect">
            <a:avLst/>
          </a:prstGeom>
        </p:spPr>
        <p:txBody>
          <a:bodyPr wrap="none">
            <a:spAutoFit/>
          </a:bodyPr>
          <a:lstStyle/>
          <a:p>
            <a:r>
              <a:rPr lang="es-EC" sz="1150" dirty="0" smtClean="0"/>
              <a:t>(</a:t>
            </a:r>
            <a:r>
              <a:rPr lang="es-EC" sz="1150" dirty="0" err="1" smtClean="0"/>
              <a:t>Nguyen</a:t>
            </a:r>
            <a:r>
              <a:rPr lang="es-EC" sz="1150" dirty="0" smtClean="0"/>
              <a:t> </a:t>
            </a:r>
            <a:r>
              <a:rPr lang="es-EC" sz="1150" dirty="0"/>
              <a:t>&amp; Smart, 1996)</a:t>
            </a:r>
            <a:endParaRPr lang="en-US" sz="1150" dirty="0"/>
          </a:p>
        </p:txBody>
      </p:sp>
      <p:sp>
        <p:nvSpPr>
          <p:cNvPr id="32" name="CuadroTexto 31"/>
          <p:cNvSpPr txBox="1"/>
          <p:nvPr/>
        </p:nvSpPr>
        <p:spPr>
          <a:xfrm>
            <a:off x="60586" y="6381328"/>
            <a:ext cx="872675" cy="276999"/>
          </a:xfrm>
          <a:prstGeom prst="rect">
            <a:avLst/>
          </a:prstGeom>
          <a:noFill/>
        </p:spPr>
        <p:txBody>
          <a:bodyPr wrap="none" rtlCol="0">
            <a:spAutoFit/>
          </a:bodyPr>
          <a:lstStyle/>
          <a:p>
            <a:r>
              <a:rPr lang="es-EC" sz="1200" dirty="0" smtClean="0"/>
              <a:t>Pallo, 2017</a:t>
            </a:r>
            <a:endParaRPr lang="es-EC" sz="1200" dirty="0"/>
          </a:p>
        </p:txBody>
      </p:sp>
      <p:sp>
        <p:nvSpPr>
          <p:cNvPr id="2" name="Cerrar llave 1"/>
          <p:cNvSpPr/>
          <p:nvPr/>
        </p:nvSpPr>
        <p:spPr>
          <a:xfrm>
            <a:off x="6732240" y="1268760"/>
            <a:ext cx="216024" cy="1800200"/>
          </a:xfrm>
          <a:prstGeom prst="rightBrace">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s-EC"/>
          </a:p>
        </p:txBody>
      </p:sp>
      <p:sp>
        <p:nvSpPr>
          <p:cNvPr id="4" name="Flecha abajo 3"/>
          <p:cNvSpPr/>
          <p:nvPr/>
        </p:nvSpPr>
        <p:spPr>
          <a:xfrm>
            <a:off x="1259632" y="3717032"/>
            <a:ext cx="360040" cy="576064"/>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EC"/>
          </a:p>
        </p:txBody>
      </p:sp>
      <p:sp>
        <p:nvSpPr>
          <p:cNvPr id="5" name="CuadroTexto 4"/>
          <p:cNvSpPr txBox="1"/>
          <p:nvPr/>
        </p:nvSpPr>
        <p:spPr>
          <a:xfrm>
            <a:off x="7186627" y="2041103"/>
            <a:ext cx="1633845" cy="307777"/>
          </a:xfrm>
          <a:prstGeom prst="rect">
            <a:avLst/>
          </a:prstGeom>
          <a:noFill/>
        </p:spPr>
        <p:txBody>
          <a:bodyPr wrap="none" rtlCol="0">
            <a:spAutoFit/>
          </a:bodyPr>
          <a:lstStyle/>
          <a:p>
            <a:r>
              <a:rPr lang="es-EC" sz="1400" b="1" dirty="0" smtClean="0"/>
              <a:t>Claves taxonómicas</a:t>
            </a:r>
            <a:endParaRPr lang="es-EC" sz="1400" b="1" dirty="0"/>
          </a:p>
        </p:txBody>
      </p:sp>
      <p:sp>
        <p:nvSpPr>
          <p:cNvPr id="6" name="Flecha abajo 5"/>
          <p:cNvSpPr/>
          <p:nvPr/>
        </p:nvSpPr>
        <p:spPr>
          <a:xfrm>
            <a:off x="7884368" y="2348880"/>
            <a:ext cx="216024" cy="576064"/>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EC"/>
          </a:p>
        </p:txBody>
      </p:sp>
      <p:sp>
        <p:nvSpPr>
          <p:cNvPr id="8" name="CuadroTexto 7"/>
          <p:cNvSpPr txBox="1"/>
          <p:nvPr/>
        </p:nvSpPr>
        <p:spPr>
          <a:xfrm>
            <a:off x="7308304" y="3028621"/>
            <a:ext cx="1395960" cy="30777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s-EC" sz="1400" dirty="0" smtClean="0"/>
              <a:t>Utilidad limitada</a:t>
            </a:r>
            <a:endParaRPr lang="es-EC" sz="1400" dirty="0"/>
          </a:p>
        </p:txBody>
      </p:sp>
      <p:sp>
        <p:nvSpPr>
          <p:cNvPr id="9" name="Abrir llave 8"/>
          <p:cNvSpPr/>
          <p:nvPr/>
        </p:nvSpPr>
        <p:spPr>
          <a:xfrm rot="5400000">
            <a:off x="7851292" y="2819860"/>
            <a:ext cx="448529" cy="1633846"/>
          </a:xfrm>
          <a:prstGeom prst="leftBrace">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s-EC"/>
          </a:p>
        </p:txBody>
      </p:sp>
      <p:sp>
        <p:nvSpPr>
          <p:cNvPr id="10" name="CuadroTexto 9"/>
          <p:cNvSpPr txBox="1"/>
          <p:nvPr/>
        </p:nvSpPr>
        <p:spPr>
          <a:xfrm>
            <a:off x="7236296" y="3772778"/>
            <a:ext cx="1681019" cy="1815882"/>
          </a:xfrm>
          <a:prstGeom prst="rect">
            <a:avLst/>
          </a:prstGeom>
          <a:noFill/>
        </p:spPr>
        <p:txBody>
          <a:bodyPr wrap="square" rtlCol="0">
            <a:spAutoFit/>
          </a:bodyPr>
          <a:lstStyle/>
          <a:p>
            <a:pPr marL="285750" indent="-285750">
              <a:buFont typeface="Arial" panose="020B0604020202020204" pitchFamily="34" charset="0"/>
              <a:buChar char="•"/>
            </a:pPr>
            <a:r>
              <a:rPr lang="es-EC" sz="1400" dirty="0" smtClean="0"/>
              <a:t>Creciente número de especies</a:t>
            </a:r>
          </a:p>
          <a:p>
            <a:pPr marL="285750" indent="-285750">
              <a:buFont typeface="Arial" panose="020B0604020202020204" pitchFamily="34" charset="0"/>
              <a:buChar char="•"/>
            </a:pPr>
            <a:r>
              <a:rPr lang="es-EC" sz="1400" dirty="0" smtClean="0"/>
              <a:t>Especies morfológicamente similares dentro de un mismo género</a:t>
            </a:r>
            <a:endParaRPr lang="es-EC" sz="1400" dirty="0"/>
          </a:p>
        </p:txBody>
      </p:sp>
      <p:pic>
        <p:nvPicPr>
          <p:cNvPr id="33" name="Picture 84" descr="Resultado de imagen para steinernema feltia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57351" y="5342188"/>
            <a:ext cx="676437" cy="85265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34" name="Picture 86" descr="Resultado de imagen para steinernema kraussei"/>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6200" r="1875" b="9424"/>
          <a:stretch/>
        </p:blipFill>
        <p:spPr bwMode="auto">
          <a:xfrm>
            <a:off x="5436096" y="5342189"/>
            <a:ext cx="975964" cy="82311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35" name="CuadroTexto 34"/>
          <p:cNvSpPr txBox="1"/>
          <p:nvPr/>
        </p:nvSpPr>
        <p:spPr>
          <a:xfrm>
            <a:off x="4615443" y="5963182"/>
            <a:ext cx="719236" cy="276999"/>
          </a:xfrm>
          <a:prstGeom prst="rect">
            <a:avLst/>
          </a:prstGeom>
          <a:noFill/>
        </p:spPr>
        <p:txBody>
          <a:bodyPr wrap="none" rtlCol="0">
            <a:spAutoFit/>
          </a:bodyPr>
          <a:lstStyle/>
          <a:p>
            <a:r>
              <a:rPr lang="es-EC" sz="1200" i="1" dirty="0" smtClean="0"/>
              <a:t>S. feltiae</a:t>
            </a:r>
            <a:endParaRPr lang="es-EC" sz="1200" i="1" dirty="0"/>
          </a:p>
        </p:txBody>
      </p:sp>
      <p:sp>
        <p:nvSpPr>
          <p:cNvPr id="36" name="CuadroTexto 35"/>
          <p:cNvSpPr txBox="1"/>
          <p:nvPr/>
        </p:nvSpPr>
        <p:spPr>
          <a:xfrm>
            <a:off x="5508104" y="5960313"/>
            <a:ext cx="843821" cy="276999"/>
          </a:xfrm>
          <a:prstGeom prst="rect">
            <a:avLst/>
          </a:prstGeom>
          <a:noFill/>
        </p:spPr>
        <p:txBody>
          <a:bodyPr wrap="none" rtlCol="0">
            <a:spAutoFit/>
          </a:bodyPr>
          <a:lstStyle/>
          <a:p>
            <a:r>
              <a:rPr lang="es-EC" sz="1200" i="1" dirty="0" smtClean="0"/>
              <a:t>S. </a:t>
            </a:r>
            <a:r>
              <a:rPr lang="es-EC" sz="1200" i="1" dirty="0" err="1" smtClean="0"/>
              <a:t>Kraussei</a:t>
            </a:r>
            <a:endParaRPr lang="es-EC" sz="1200" i="1" dirty="0"/>
          </a:p>
        </p:txBody>
      </p:sp>
      <p:sp>
        <p:nvSpPr>
          <p:cNvPr id="37" name="8 Rectángulo"/>
          <p:cNvSpPr/>
          <p:nvPr/>
        </p:nvSpPr>
        <p:spPr>
          <a:xfrm>
            <a:off x="2835534" y="4542219"/>
            <a:ext cx="1349665" cy="276999"/>
          </a:xfrm>
          <a:prstGeom prst="rect">
            <a:avLst/>
          </a:prstGeom>
        </p:spPr>
        <p:txBody>
          <a:bodyPr wrap="none">
            <a:spAutoFit/>
          </a:bodyPr>
          <a:lstStyle/>
          <a:p>
            <a:r>
              <a:rPr lang="es-EC" sz="1150" dirty="0"/>
              <a:t>(Joyce et al., 1994)</a:t>
            </a:r>
            <a:endParaRPr lang="en-US" sz="1150" dirty="0"/>
          </a:p>
        </p:txBody>
      </p:sp>
    </p:spTree>
    <p:extLst>
      <p:ext uri="{BB962C8B-B14F-4D97-AF65-F5344CB8AC3E}">
        <p14:creationId xmlns:p14="http://schemas.microsoft.com/office/powerpoint/2010/main" val="1345684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4 Grupo"/>
          <p:cNvGrpSpPr/>
          <p:nvPr/>
        </p:nvGrpSpPr>
        <p:grpSpPr>
          <a:xfrm>
            <a:off x="-4233" y="0"/>
            <a:ext cx="9148233" cy="6861175"/>
            <a:chOff x="-4233" y="0"/>
            <a:chExt cx="9148233" cy="6861175"/>
          </a:xfrm>
        </p:grpSpPr>
        <p:pic>
          <p:nvPicPr>
            <p:cNvPr id="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3" y="0"/>
              <a:ext cx="9148233" cy="686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5797" y="5844137"/>
              <a:ext cx="2314688"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10 Rectángulo"/>
          <p:cNvSpPr/>
          <p:nvPr/>
        </p:nvSpPr>
        <p:spPr>
          <a:xfrm>
            <a:off x="6115142" y="120635"/>
            <a:ext cx="2895343" cy="584775"/>
          </a:xfrm>
          <a:prstGeom prst="rect">
            <a:avLst/>
          </a:prstGeom>
          <a:noFill/>
        </p:spPr>
        <p:txBody>
          <a:bodyPr wrap="none" lIns="91440" tIns="45720" rIns="91440" bIns="4572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ES" sz="3200" i="0" u="none" strike="noStrike" kern="0" normalizeH="0" baseline="0" noProof="0" dirty="0" smtClean="0">
                <a:ln w="0"/>
                <a:effectLst>
                  <a:outerShdw blurRad="38100" dist="19050" dir="2700000" algn="tl" rotWithShape="0">
                    <a:schemeClr val="dk1">
                      <a:alpha val="40000"/>
                    </a:schemeClr>
                  </a:outerShdw>
                </a:effectLst>
                <a:uLnTx/>
                <a:uFillTx/>
                <a:latin typeface="+mj-lt"/>
                <a:cs typeface="Arial" pitchFamily="34" charset="0"/>
              </a:rPr>
              <a:t>INTRODUCCIÓN</a:t>
            </a:r>
            <a:endParaRPr kumimoji="0" lang="es-ES" sz="3200" i="0" u="none" strike="noStrike" kern="0" normalizeH="0" baseline="0" noProof="0" dirty="0">
              <a:ln w="0"/>
              <a:effectLst>
                <a:outerShdw blurRad="38100" dist="19050" dir="2700000" algn="tl" rotWithShape="0">
                  <a:schemeClr val="dk1">
                    <a:alpha val="40000"/>
                  </a:schemeClr>
                </a:outerShdw>
              </a:effectLst>
              <a:uLnTx/>
              <a:uFillTx/>
              <a:latin typeface="+mj-lt"/>
              <a:cs typeface="Arial" pitchFamily="34" charset="0"/>
            </a:endParaRPr>
          </a:p>
        </p:txBody>
      </p:sp>
      <p:sp>
        <p:nvSpPr>
          <p:cNvPr id="7" name="6 Rectángulo"/>
          <p:cNvSpPr/>
          <p:nvPr/>
        </p:nvSpPr>
        <p:spPr>
          <a:xfrm>
            <a:off x="250260" y="519063"/>
            <a:ext cx="4375878" cy="461665"/>
          </a:xfrm>
          <a:prstGeom prst="rect">
            <a:avLst/>
          </a:prstGeom>
          <a:noFill/>
        </p:spPr>
        <p:txBody>
          <a:bodyPr wrap="none" lIns="91440" tIns="45720" rIns="91440" bIns="45720">
            <a:spAutoFit/>
          </a:bodyPr>
          <a:lstStyle/>
          <a:p>
            <a:pPr algn="ctr"/>
            <a:r>
              <a:rPr lang="es-ES" sz="2400" dirty="0" smtClean="0">
                <a:ln w="18415" cmpd="sng">
                  <a:noFill/>
                  <a:prstDash val="solid"/>
                </a:ln>
                <a:solidFill>
                  <a:sysClr val="windowText" lastClr="000000"/>
                </a:solidFill>
                <a:effectLst>
                  <a:outerShdw blurRad="63500" dir="3600000" algn="tl" rotWithShape="0">
                    <a:srgbClr val="000000">
                      <a:alpha val="70000"/>
                    </a:srgbClr>
                  </a:outerShdw>
                </a:effectLst>
              </a:rPr>
              <a:t>NEPs – Identificación de especies </a:t>
            </a:r>
            <a:endParaRPr lang="es-ES" sz="2400" dirty="0">
              <a:ln w="18415" cmpd="sng">
                <a:noFill/>
                <a:prstDash val="solid"/>
              </a:ln>
              <a:solidFill>
                <a:sysClr val="windowText" lastClr="000000"/>
              </a:solidFill>
              <a:effectLst>
                <a:outerShdw blurRad="63500" dir="3600000" algn="tl" rotWithShape="0">
                  <a:srgbClr val="000000">
                    <a:alpha val="70000"/>
                  </a:srgbClr>
                </a:outerShdw>
              </a:effectLst>
            </a:endParaRPr>
          </a:p>
        </p:txBody>
      </p:sp>
      <p:sp>
        <p:nvSpPr>
          <p:cNvPr id="32" name="CuadroTexto 31"/>
          <p:cNvSpPr txBox="1"/>
          <p:nvPr/>
        </p:nvSpPr>
        <p:spPr>
          <a:xfrm>
            <a:off x="60586" y="6381328"/>
            <a:ext cx="872675" cy="276999"/>
          </a:xfrm>
          <a:prstGeom prst="rect">
            <a:avLst/>
          </a:prstGeom>
          <a:noFill/>
        </p:spPr>
        <p:txBody>
          <a:bodyPr wrap="none" rtlCol="0">
            <a:spAutoFit/>
          </a:bodyPr>
          <a:lstStyle/>
          <a:p>
            <a:r>
              <a:rPr lang="es-EC" sz="1200" dirty="0" smtClean="0"/>
              <a:t>Pallo, 2017</a:t>
            </a:r>
            <a:endParaRPr lang="es-EC" sz="1200" dirty="0"/>
          </a:p>
        </p:txBody>
      </p:sp>
      <p:graphicFrame>
        <p:nvGraphicFramePr>
          <p:cNvPr id="3" name="Diagrama 2"/>
          <p:cNvGraphicFramePr/>
          <p:nvPr>
            <p:extLst>
              <p:ext uri="{D42A27DB-BD31-4B8C-83A1-F6EECF244321}">
                <p14:modId xmlns:p14="http://schemas.microsoft.com/office/powerpoint/2010/main" val="1713017628"/>
              </p:ext>
            </p:extLst>
          </p:nvPr>
        </p:nvGraphicFramePr>
        <p:xfrm>
          <a:off x="5574318" y="1052736"/>
          <a:ext cx="3102138" cy="46567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0" name="Imagen 19"/>
          <p:cNvPicPr/>
          <p:nvPr/>
        </p:nvPicPr>
        <p:blipFill>
          <a:blip r:embed="rId10" cstate="print">
            <a:extLst>
              <a:ext uri="{28A0092B-C50C-407E-A947-70E740481C1C}">
                <a14:useLocalDpi xmlns:a14="http://schemas.microsoft.com/office/drawing/2010/main" val="0"/>
              </a:ext>
            </a:extLst>
          </a:blip>
          <a:stretch>
            <a:fillRect/>
          </a:stretch>
        </p:blipFill>
        <p:spPr>
          <a:xfrm>
            <a:off x="7709123" y="620688"/>
            <a:ext cx="1327373" cy="1234803"/>
          </a:xfrm>
          <a:prstGeom prst="ellipse">
            <a:avLst/>
          </a:prstGeom>
          <a:ln>
            <a:noFill/>
          </a:ln>
          <a:effectLst>
            <a:softEdge rad="112500"/>
          </a:effectLst>
        </p:spPr>
      </p:pic>
      <p:graphicFrame>
        <p:nvGraphicFramePr>
          <p:cNvPr id="12" name="Diagrama 11"/>
          <p:cNvGraphicFramePr/>
          <p:nvPr>
            <p:extLst>
              <p:ext uri="{D42A27DB-BD31-4B8C-83A1-F6EECF244321}">
                <p14:modId xmlns:p14="http://schemas.microsoft.com/office/powerpoint/2010/main" val="485223772"/>
              </p:ext>
            </p:extLst>
          </p:nvPr>
        </p:nvGraphicFramePr>
        <p:xfrm>
          <a:off x="-80341" y="1196752"/>
          <a:ext cx="6096000" cy="208823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5" name="Abrir llave 14"/>
          <p:cNvSpPr/>
          <p:nvPr/>
        </p:nvSpPr>
        <p:spPr>
          <a:xfrm rot="16200000">
            <a:off x="2716626" y="1556791"/>
            <a:ext cx="559229" cy="372758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6" name="CuadroTexto 15"/>
          <p:cNvSpPr txBox="1"/>
          <p:nvPr/>
        </p:nvSpPr>
        <p:spPr>
          <a:xfrm>
            <a:off x="1403648" y="3700198"/>
            <a:ext cx="3096344" cy="523220"/>
          </a:xfrm>
          <a:prstGeom prst="rect">
            <a:avLst/>
          </a:prstGeom>
          <a:noFill/>
        </p:spPr>
        <p:txBody>
          <a:bodyPr wrap="square" rtlCol="0">
            <a:spAutoFit/>
          </a:bodyPr>
          <a:lstStyle/>
          <a:p>
            <a:pPr algn="ctr"/>
            <a:r>
              <a:rPr lang="es-EC" sz="1400" dirty="0" smtClean="0"/>
              <a:t>Detectar especies y establecer relaciones filogenéticas</a:t>
            </a:r>
            <a:endParaRPr lang="es-EC" sz="1400" dirty="0"/>
          </a:p>
        </p:txBody>
      </p:sp>
      <p:sp>
        <p:nvSpPr>
          <p:cNvPr id="17" name="Flecha abajo 16"/>
          <p:cNvSpPr/>
          <p:nvPr/>
        </p:nvSpPr>
        <p:spPr>
          <a:xfrm>
            <a:off x="2843808" y="4223418"/>
            <a:ext cx="288032" cy="573734"/>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EC"/>
          </a:p>
        </p:txBody>
      </p:sp>
      <p:sp>
        <p:nvSpPr>
          <p:cNvPr id="18" name="CuadroTexto 17"/>
          <p:cNvSpPr txBox="1"/>
          <p:nvPr/>
        </p:nvSpPr>
        <p:spPr>
          <a:xfrm>
            <a:off x="2123728" y="4849415"/>
            <a:ext cx="1661545" cy="307777"/>
          </a:xfrm>
          <a:prstGeom prst="rect">
            <a:avLst/>
          </a:prstGeom>
          <a:noFill/>
        </p:spPr>
        <p:txBody>
          <a:bodyPr wrap="none" rtlCol="0">
            <a:spAutoFit/>
          </a:bodyPr>
          <a:lstStyle/>
          <a:p>
            <a:r>
              <a:rPr lang="es-EC" sz="1400" dirty="0" smtClean="0"/>
              <a:t>Regiones de interés:</a:t>
            </a:r>
            <a:endParaRPr lang="es-EC" sz="1400" dirty="0"/>
          </a:p>
        </p:txBody>
      </p:sp>
      <p:pic>
        <p:nvPicPr>
          <p:cNvPr id="26" name="Imagen 25"/>
          <p:cNvPicPr/>
          <p:nvPr/>
        </p:nvPicPr>
        <p:blipFill rotWithShape="1">
          <a:blip r:embed="rId16"/>
          <a:srcRect l="24240" t="29087" r="26326" b="62640"/>
          <a:stretch/>
        </p:blipFill>
        <p:spPr bwMode="auto">
          <a:xfrm>
            <a:off x="251520" y="5157192"/>
            <a:ext cx="5688632" cy="772924"/>
          </a:xfrm>
          <a:prstGeom prst="rect">
            <a:avLst/>
          </a:prstGeom>
          <a:noFill/>
          <a:ln w="1905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82068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4 Grupo"/>
          <p:cNvGrpSpPr/>
          <p:nvPr/>
        </p:nvGrpSpPr>
        <p:grpSpPr>
          <a:xfrm>
            <a:off x="-4233" y="0"/>
            <a:ext cx="9148233" cy="6861175"/>
            <a:chOff x="-4233" y="0"/>
            <a:chExt cx="9148233" cy="6861175"/>
          </a:xfrm>
        </p:grpSpPr>
        <p:pic>
          <p:nvPicPr>
            <p:cNvPr id="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3" y="0"/>
              <a:ext cx="9148233" cy="686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5797" y="5844137"/>
              <a:ext cx="2314688"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10 Rectángulo"/>
          <p:cNvSpPr/>
          <p:nvPr/>
        </p:nvSpPr>
        <p:spPr>
          <a:xfrm>
            <a:off x="6115142" y="120635"/>
            <a:ext cx="2895343" cy="584775"/>
          </a:xfrm>
          <a:prstGeom prst="rect">
            <a:avLst/>
          </a:prstGeom>
          <a:noFill/>
        </p:spPr>
        <p:txBody>
          <a:bodyPr wrap="none" lIns="91440" tIns="45720" rIns="91440" bIns="4572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ES" sz="3200" i="0" u="none" strike="noStrike" kern="0" normalizeH="0" baseline="0" noProof="0" dirty="0" smtClean="0">
                <a:ln w="0"/>
                <a:effectLst>
                  <a:outerShdw blurRad="38100" dist="19050" dir="2700000" algn="tl" rotWithShape="0">
                    <a:schemeClr val="dk1">
                      <a:alpha val="40000"/>
                    </a:schemeClr>
                  </a:outerShdw>
                </a:effectLst>
                <a:uLnTx/>
                <a:uFillTx/>
                <a:latin typeface="+mj-lt"/>
                <a:cs typeface="Arial" pitchFamily="34" charset="0"/>
              </a:rPr>
              <a:t>INTRODUCCIÓN</a:t>
            </a:r>
            <a:endParaRPr kumimoji="0" lang="es-ES" sz="3200" i="0" u="none" strike="noStrike" kern="0" normalizeH="0" baseline="0" noProof="0" dirty="0">
              <a:ln w="0"/>
              <a:effectLst>
                <a:outerShdw blurRad="38100" dist="19050" dir="2700000" algn="tl" rotWithShape="0">
                  <a:schemeClr val="dk1">
                    <a:alpha val="40000"/>
                  </a:schemeClr>
                </a:outerShdw>
              </a:effectLst>
              <a:uLnTx/>
              <a:uFillTx/>
              <a:latin typeface="+mj-lt"/>
              <a:cs typeface="Arial" pitchFamily="34" charset="0"/>
            </a:endParaRPr>
          </a:p>
        </p:txBody>
      </p:sp>
      <p:sp>
        <p:nvSpPr>
          <p:cNvPr id="7" name="6 Rectángulo"/>
          <p:cNvSpPr/>
          <p:nvPr/>
        </p:nvSpPr>
        <p:spPr>
          <a:xfrm>
            <a:off x="250260" y="519063"/>
            <a:ext cx="4375878" cy="461665"/>
          </a:xfrm>
          <a:prstGeom prst="rect">
            <a:avLst/>
          </a:prstGeom>
          <a:noFill/>
        </p:spPr>
        <p:txBody>
          <a:bodyPr wrap="none" lIns="91440" tIns="45720" rIns="91440" bIns="45720">
            <a:spAutoFit/>
          </a:bodyPr>
          <a:lstStyle/>
          <a:p>
            <a:pPr algn="ctr"/>
            <a:r>
              <a:rPr lang="es-ES" sz="2400" dirty="0" smtClean="0">
                <a:ln w="18415" cmpd="sng">
                  <a:noFill/>
                  <a:prstDash val="solid"/>
                </a:ln>
                <a:solidFill>
                  <a:sysClr val="windowText" lastClr="000000"/>
                </a:solidFill>
                <a:effectLst>
                  <a:outerShdw blurRad="63500" dir="3600000" algn="tl" rotWithShape="0">
                    <a:srgbClr val="000000">
                      <a:alpha val="70000"/>
                    </a:srgbClr>
                  </a:outerShdw>
                </a:effectLst>
              </a:rPr>
              <a:t>NEPs – Identificación de especies </a:t>
            </a:r>
            <a:endParaRPr lang="es-ES" sz="2400" dirty="0">
              <a:ln w="18415" cmpd="sng">
                <a:noFill/>
                <a:prstDash val="solid"/>
              </a:ln>
              <a:solidFill>
                <a:sysClr val="windowText" lastClr="000000"/>
              </a:solidFill>
              <a:effectLst>
                <a:outerShdw blurRad="63500" dir="3600000" algn="tl" rotWithShape="0">
                  <a:srgbClr val="000000">
                    <a:alpha val="70000"/>
                  </a:srgbClr>
                </a:outerShdw>
              </a:effectLst>
            </a:endParaRPr>
          </a:p>
        </p:txBody>
      </p:sp>
      <p:sp>
        <p:nvSpPr>
          <p:cNvPr id="32" name="CuadroTexto 31"/>
          <p:cNvSpPr txBox="1"/>
          <p:nvPr/>
        </p:nvSpPr>
        <p:spPr>
          <a:xfrm>
            <a:off x="60586" y="6381328"/>
            <a:ext cx="872675" cy="276999"/>
          </a:xfrm>
          <a:prstGeom prst="rect">
            <a:avLst/>
          </a:prstGeom>
          <a:noFill/>
        </p:spPr>
        <p:txBody>
          <a:bodyPr wrap="none" rtlCol="0">
            <a:spAutoFit/>
          </a:bodyPr>
          <a:lstStyle/>
          <a:p>
            <a:r>
              <a:rPr lang="es-EC" sz="1200" dirty="0" smtClean="0"/>
              <a:t>Pallo, 2017</a:t>
            </a:r>
            <a:endParaRPr lang="es-EC" sz="1200" dirty="0"/>
          </a:p>
        </p:txBody>
      </p:sp>
      <p:graphicFrame>
        <p:nvGraphicFramePr>
          <p:cNvPr id="2" name="Diagrama 1"/>
          <p:cNvGraphicFramePr/>
          <p:nvPr>
            <p:extLst>
              <p:ext uri="{D42A27DB-BD31-4B8C-83A1-F6EECF244321}">
                <p14:modId xmlns:p14="http://schemas.microsoft.com/office/powerpoint/2010/main" val="2841829043"/>
              </p:ext>
            </p:extLst>
          </p:nvPr>
        </p:nvGraphicFramePr>
        <p:xfrm>
          <a:off x="611560" y="980728"/>
          <a:ext cx="4968552" cy="51977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CuadroTexto 3"/>
          <p:cNvSpPr txBox="1"/>
          <p:nvPr/>
        </p:nvSpPr>
        <p:spPr>
          <a:xfrm>
            <a:off x="5508104" y="4790182"/>
            <a:ext cx="1584176" cy="1231106"/>
          </a:xfrm>
          <a:prstGeom prst="rect">
            <a:avLst/>
          </a:prstGeom>
          <a:noFill/>
        </p:spPr>
        <p:txBody>
          <a:bodyPr wrap="square" rtlCol="0">
            <a:spAutoFit/>
          </a:bodyPr>
          <a:lstStyle/>
          <a:p>
            <a:r>
              <a:rPr lang="es-EC" sz="1400" b="1" dirty="0"/>
              <a:t>Se requiere identificar las especies de estos aislamientos</a:t>
            </a:r>
          </a:p>
          <a:p>
            <a:endParaRPr lang="es-EC" dirty="0"/>
          </a:p>
        </p:txBody>
      </p:sp>
      <p:pic>
        <p:nvPicPr>
          <p:cNvPr id="21" name="Picture 82" descr="Resultado de imagen para Ecuado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43608" y="1475891"/>
            <a:ext cx="987332" cy="1088571"/>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n 18"/>
          <p:cNvPicPr>
            <a:picLocks noChangeAspect="1"/>
          </p:cNvPicPr>
          <p:nvPr/>
        </p:nvPicPr>
        <p:blipFill rotWithShape="1">
          <a:blip r:embed="rId11" cstate="print">
            <a:extLst>
              <a:ext uri="{28A0092B-C50C-407E-A947-70E740481C1C}">
                <a14:useLocalDpi xmlns:a14="http://schemas.microsoft.com/office/drawing/2010/main" val="0"/>
              </a:ext>
            </a:extLst>
          </a:blip>
          <a:srcRect l="11882" t="5866" r="33946"/>
          <a:stretch/>
        </p:blipFill>
        <p:spPr>
          <a:xfrm rot="16200000">
            <a:off x="1104521" y="4664231"/>
            <a:ext cx="984004" cy="961814"/>
          </a:xfrm>
          <a:prstGeom prst="rect">
            <a:avLst/>
          </a:prstGeom>
          <a:ln w="19050">
            <a:solidFill>
              <a:schemeClr val="tx1"/>
            </a:solidFill>
          </a:ln>
        </p:spPr>
      </p:pic>
      <p:sp>
        <p:nvSpPr>
          <p:cNvPr id="6" name="Flecha derecha 5"/>
          <p:cNvSpPr/>
          <p:nvPr/>
        </p:nvSpPr>
        <p:spPr>
          <a:xfrm>
            <a:off x="4644008" y="5085184"/>
            <a:ext cx="665942" cy="300086"/>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EC"/>
          </a:p>
        </p:txBody>
      </p:sp>
      <p:pic>
        <p:nvPicPr>
          <p:cNvPr id="2050" name="Picture 2" descr="Resultado de imagen para estación experimental santa catalina iniap"/>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04048" y="2115617"/>
            <a:ext cx="3744416" cy="205962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316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4233" y="0"/>
            <a:ext cx="9148233" cy="6861175"/>
            <a:chOff x="-4233" y="0"/>
            <a:chExt cx="9148233" cy="6861175"/>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3" y="0"/>
              <a:ext cx="9148233" cy="686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5797" y="5844137"/>
              <a:ext cx="2314688"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10 Rectángulo"/>
          <p:cNvSpPr/>
          <p:nvPr/>
        </p:nvSpPr>
        <p:spPr>
          <a:xfrm>
            <a:off x="6115142" y="120635"/>
            <a:ext cx="2895343" cy="584775"/>
          </a:xfrm>
          <a:prstGeom prst="rect">
            <a:avLst/>
          </a:prstGeom>
          <a:noFill/>
        </p:spPr>
        <p:txBody>
          <a:bodyPr wrap="none" lIns="91440" tIns="45720" rIns="91440" bIns="4572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ES" sz="3200" i="0" u="none" strike="noStrike" kern="0" normalizeH="0" baseline="0" noProof="0" dirty="0" smtClean="0">
                <a:ln w="0"/>
                <a:effectLst>
                  <a:outerShdw blurRad="38100" dist="19050" dir="2700000" algn="tl" rotWithShape="0">
                    <a:schemeClr val="dk1">
                      <a:alpha val="40000"/>
                    </a:schemeClr>
                  </a:outerShdw>
                </a:effectLst>
                <a:uLnTx/>
                <a:uFillTx/>
                <a:latin typeface="+mj-lt"/>
                <a:cs typeface="Arial" pitchFamily="34" charset="0"/>
              </a:rPr>
              <a:t>INTRODUCCIÓN</a:t>
            </a:r>
            <a:endParaRPr kumimoji="0" lang="es-ES" sz="3200" i="0" u="none" strike="noStrike" kern="0" normalizeH="0" baseline="0" noProof="0" dirty="0">
              <a:ln w="0"/>
              <a:effectLst>
                <a:outerShdw blurRad="38100" dist="19050" dir="2700000" algn="tl" rotWithShape="0">
                  <a:schemeClr val="dk1">
                    <a:alpha val="40000"/>
                  </a:schemeClr>
                </a:outerShdw>
              </a:effectLst>
              <a:uLnTx/>
              <a:uFillTx/>
              <a:latin typeface="+mj-lt"/>
              <a:cs typeface="Arial" pitchFamily="34" charset="0"/>
            </a:endParaRPr>
          </a:p>
        </p:txBody>
      </p:sp>
      <p:sp>
        <p:nvSpPr>
          <p:cNvPr id="7" name="6 Rectángulo"/>
          <p:cNvSpPr/>
          <p:nvPr/>
        </p:nvSpPr>
        <p:spPr>
          <a:xfrm>
            <a:off x="510431" y="663079"/>
            <a:ext cx="7733977" cy="461665"/>
          </a:xfrm>
          <a:prstGeom prst="rect">
            <a:avLst/>
          </a:prstGeom>
          <a:noFill/>
        </p:spPr>
        <p:txBody>
          <a:bodyPr wrap="none" lIns="91440" tIns="45720" rIns="91440" bIns="45720">
            <a:spAutoFit/>
          </a:bodyPr>
          <a:lstStyle/>
          <a:p>
            <a:pPr algn="ctr"/>
            <a:r>
              <a:rPr lang="es-ES" sz="2400" dirty="0" smtClean="0">
                <a:ln w="18415" cmpd="sng">
                  <a:noFill/>
                  <a:prstDash val="solid"/>
                </a:ln>
                <a:solidFill>
                  <a:sysClr val="windowText" lastClr="000000"/>
                </a:solidFill>
                <a:effectLst>
                  <a:outerShdw blurRad="63500" dir="3600000" algn="tl" rotWithShape="0">
                    <a:srgbClr val="000000">
                      <a:alpha val="70000"/>
                    </a:srgbClr>
                  </a:outerShdw>
                </a:effectLst>
              </a:rPr>
              <a:t>Características de los aislamientos utilizados de la ESSC-INIAP</a:t>
            </a:r>
            <a:endParaRPr lang="es-ES" sz="2400" dirty="0">
              <a:ln w="18415" cmpd="sng">
                <a:noFill/>
                <a:prstDash val="solid"/>
              </a:ln>
              <a:solidFill>
                <a:sysClr val="windowText" lastClr="000000"/>
              </a:solidFill>
              <a:effectLst>
                <a:outerShdw blurRad="63500" dir="3600000" algn="tl" rotWithShape="0">
                  <a:srgbClr val="000000">
                    <a:alpha val="70000"/>
                  </a:srgbClr>
                </a:outerShdw>
              </a:effectLst>
            </a:endParaRPr>
          </a:p>
        </p:txBody>
      </p:sp>
      <p:graphicFrame>
        <p:nvGraphicFramePr>
          <p:cNvPr id="9" name="Tabla 8"/>
          <p:cNvGraphicFramePr>
            <a:graphicFrameLocks noGrp="1"/>
          </p:cNvGraphicFramePr>
          <p:nvPr>
            <p:extLst>
              <p:ext uri="{D42A27DB-BD31-4B8C-83A1-F6EECF244321}">
                <p14:modId xmlns:p14="http://schemas.microsoft.com/office/powerpoint/2010/main" val="4255094173"/>
              </p:ext>
            </p:extLst>
          </p:nvPr>
        </p:nvGraphicFramePr>
        <p:xfrm>
          <a:off x="467544" y="1541018"/>
          <a:ext cx="8352928" cy="3256134"/>
        </p:xfrm>
        <a:graphic>
          <a:graphicData uri="http://schemas.openxmlformats.org/drawingml/2006/table">
            <a:tbl>
              <a:tblPr firstRow="1" bandRow="1">
                <a:tableStyleId>{F5AB1C69-6EDB-4FF4-983F-18BD219EF322}</a:tableStyleId>
              </a:tblPr>
              <a:tblGrid>
                <a:gridCol w="813117"/>
                <a:gridCol w="1404475"/>
                <a:gridCol w="1166784"/>
                <a:gridCol w="1296144"/>
                <a:gridCol w="1296144"/>
                <a:gridCol w="792088"/>
                <a:gridCol w="1008112"/>
                <a:gridCol w="576064"/>
              </a:tblGrid>
              <a:tr h="559134">
                <a:tc>
                  <a:txBody>
                    <a:bodyPr/>
                    <a:lstStyle/>
                    <a:p>
                      <a:r>
                        <a:rPr lang="es-EC" sz="1400" dirty="0" smtClean="0"/>
                        <a:t>Código</a:t>
                      </a:r>
                      <a:endParaRPr lang="es-EC" sz="1400" dirty="0"/>
                    </a:p>
                  </a:txBody>
                  <a:tcPr/>
                </a:tc>
                <a:tc>
                  <a:txBody>
                    <a:bodyPr/>
                    <a:lstStyle/>
                    <a:p>
                      <a:r>
                        <a:rPr lang="es-EC" sz="1400" smtClean="0"/>
                        <a:t>Género</a:t>
                      </a:r>
                      <a:r>
                        <a:rPr lang="es-EC" sz="1400" baseline="0" smtClean="0"/>
                        <a:t> de NEPs</a:t>
                      </a:r>
                      <a:endParaRPr lang="es-EC" sz="1400"/>
                    </a:p>
                  </a:txBody>
                  <a:tcPr/>
                </a:tc>
                <a:tc>
                  <a:txBody>
                    <a:bodyPr/>
                    <a:lstStyle/>
                    <a:p>
                      <a:r>
                        <a:rPr lang="es-EC" sz="1400" smtClean="0"/>
                        <a:t>Provincia</a:t>
                      </a:r>
                      <a:endParaRPr lang="es-EC" sz="1400"/>
                    </a:p>
                  </a:txBody>
                  <a:tcPr/>
                </a:tc>
                <a:tc>
                  <a:txBody>
                    <a:bodyPr/>
                    <a:lstStyle/>
                    <a:p>
                      <a:r>
                        <a:rPr lang="es-EC" sz="1400" smtClean="0"/>
                        <a:t>Comunidad</a:t>
                      </a:r>
                      <a:endParaRPr lang="es-EC" sz="1400"/>
                    </a:p>
                  </a:txBody>
                  <a:tcPr/>
                </a:tc>
                <a:tc>
                  <a:txBody>
                    <a:bodyPr/>
                    <a:lstStyle/>
                    <a:p>
                      <a:r>
                        <a:rPr lang="es-EC" sz="1400" smtClean="0"/>
                        <a:t>Tipo de suelo</a:t>
                      </a:r>
                      <a:endParaRPr lang="es-EC" sz="1400"/>
                    </a:p>
                  </a:txBody>
                  <a:tcPr/>
                </a:tc>
                <a:tc>
                  <a:txBody>
                    <a:bodyPr/>
                    <a:lstStyle/>
                    <a:p>
                      <a:r>
                        <a:rPr lang="es-EC" sz="1400" smtClean="0"/>
                        <a:t>Altitud (msnm)</a:t>
                      </a:r>
                      <a:endParaRPr lang="es-EC" sz="1400"/>
                    </a:p>
                  </a:txBody>
                  <a:tcPr/>
                </a:tc>
                <a:tc>
                  <a:txBody>
                    <a:bodyPr/>
                    <a:lstStyle/>
                    <a:p>
                      <a:r>
                        <a:rPr lang="es-EC" sz="1400" smtClean="0"/>
                        <a:t>Materia</a:t>
                      </a:r>
                      <a:r>
                        <a:rPr lang="es-EC" sz="1400" baseline="0" smtClean="0"/>
                        <a:t> orgánica</a:t>
                      </a:r>
                      <a:endParaRPr lang="es-EC" sz="1400"/>
                    </a:p>
                  </a:txBody>
                  <a:tcPr/>
                </a:tc>
                <a:tc>
                  <a:txBody>
                    <a:bodyPr/>
                    <a:lstStyle/>
                    <a:p>
                      <a:r>
                        <a:rPr lang="es-EC" sz="1400" dirty="0" smtClean="0"/>
                        <a:t>pH</a:t>
                      </a:r>
                      <a:endParaRPr lang="es-EC" sz="1400" dirty="0"/>
                    </a:p>
                  </a:txBody>
                  <a:tcPr/>
                </a:tc>
              </a:tr>
              <a:tr h="559134">
                <a:tc>
                  <a:txBody>
                    <a:bodyPr/>
                    <a:lstStyle/>
                    <a:p>
                      <a:r>
                        <a:rPr lang="es-EC" sz="1400" smtClean="0"/>
                        <a:t>CB13</a:t>
                      </a:r>
                      <a:endParaRPr lang="es-EC" sz="1400"/>
                    </a:p>
                  </a:txBody>
                  <a:tcPr/>
                </a:tc>
                <a:tc>
                  <a:txBody>
                    <a:bodyPr/>
                    <a:lstStyle/>
                    <a:p>
                      <a:r>
                        <a:rPr lang="es-EC" sz="1400" i="1" smtClean="0"/>
                        <a:t>Steinernema</a:t>
                      </a:r>
                      <a:r>
                        <a:rPr lang="es-EC" sz="1400" smtClean="0"/>
                        <a:t> spp.</a:t>
                      </a:r>
                      <a:endParaRPr lang="es-EC" sz="1400"/>
                    </a:p>
                  </a:txBody>
                  <a:tcPr/>
                </a:tc>
                <a:tc>
                  <a:txBody>
                    <a:bodyPr/>
                    <a:lstStyle/>
                    <a:p>
                      <a:r>
                        <a:rPr lang="es-EC" sz="1400" smtClean="0"/>
                        <a:t>Carchi</a:t>
                      </a:r>
                      <a:endParaRPr lang="es-EC" sz="1400"/>
                    </a:p>
                  </a:txBody>
                  <a:tcPr/>
                </a:tc>
                <a:tc>
                  <a:txBody>
                    <a:bodyPr/>
                    <a:lstStyle/>
                    <a:p>
                      <a:r>
                        <a:rPr lang="es-EC" sz="1400" smtClean="0"/>
                        <a:t>Monteverde</a:t>
                      </a:r>
                      <a:endParaRPr lang="es-EC" sz="1400"/>
                    </a:p>
                  </a:txBody>
                  <a:tcPr/>
                </a:tc>
                <a:tc>
                  <a:txBody>
                    <a:bodyPr/>
                    <a:lstStyle/>
                    <a:p>
                      <a:r>
                        <a:rPr lang="es-EC" sz="1400" smtClean="0"/>
                        <a:t>Franco-limoso</a:t>
                      </a:r>
                      <a:endParaRPr lang="es-EC" sz="1400"/>
                    </a:p>
                  </a:txBody>
                  <a:tcPr/>
                </a:tc>
                <a:tc>
                  <a:txBody>
                    <a:bodyPr/>
                    <a:lstStyle/>
                    <a:p>
                      <a:r>
                        <a:rPr lang="es-EC" sz="1400" smtClean="0"/>
                        <a:t>2850</a:t>
                      </a:r>
                      <a:endParaRPr lang="es-EC" sz="1400"/>
                    </a:p>
                  </a:txBody>
                  <a:tcPr/>
                </a:tc>
                <a:tc>
                  <a:txBody>
                    <a:bodyPr/>
                    <a:lstStyle/>
                    <a:p>
                      <a:r>
                        <a:rPr lang="es-EC" sz="1400" smtClean="0"/>
                        <a:t>12 </a:t>
                      </a:r>
                      <a:r>
                        <a:rPr lang="es-EC" sz="1400" kern="1200" smtClean="0">
                          <a:effectLst/>
                        </a:rPr>
                        <a:t>%</a:t>
                      </a:r>
                      <a:endParaRPr lang="es-EC" sz="1400"/>
                    </a:p>
                  </a:txBody>
                  <a:tcPr/>
                </a:tc>
                <a:tc>
                  <a:txBody>
                    <a:bodyPr/>
                    <a:lstStyle/>
                    <a:p>
                      <a:r>
                        <a:rPr lang="es-EC" sz="1400" dirty="0" smtClean="0"/>
                        <a:t>5.7</a:t>
                      </a:r>
                      <a:endParaRPr lang="es-EC" sz="1400" dirty="0"/>
                    </a:p>
                  </a:txBody>
                  <a:tcPr/>
                </a:tc>
              </a:tr>
              <a:tr h="789366">
                <a:tc>
                  <a:txBody>
                    <a:bodyPr/>
                    <a:lstStyle/>
                    <a:p>
                      <a:r>
                        <a:rPr lang="es-EC" sz="1400" smtClean="0"/>
                        <a:t>H04D</a:t>
                      </a:r>
                      <a:endParaRPr lang="es-EC" sz="14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i="1" smtClean="0"/>
                        <a:t>Steinernema</a:t>
                      </a:r>
                      <a:r>
                        <a:rPr lang="es-EC" sz="1400" smtClean="0"/>
                        <a:t> spp.</a:t>
                      </a:r>
                    </a:p>
                    <a:p>
                      <a:endParaRPr lang="es-EC" sz="1400"/>
                    </a:p>
                  </a:txBody>
                  <a:tcPr/>
                </a:tc>
                <a:tc>
                  <a:txBody>
                    <a:bodyPr/>
                    <a:lstStyle/>
                    <a:p>
                      <a:r>
                        <a:rPr lang="es-EC" sz="1400" smtClean="0"/>
                        <a:t>Chimborazo</a:t>
                      </a:r>
                      <a:endParaRPr lang="es-EC" sz="1400"/>
                    </a:p>
                  </a:txBody>
                  <a:tcPr/>
                </a:tc>
                <a:tc>
                  <a:txBody>
                    <a:bodyPr/>
                    <a:lstStyle/>
                    <a:p>
                      <a:r>
                        <a:rPr lang="es-EC" sz="1400" dirty="0" smtClean="0"/>
                        <a:t>La Delicia</a:t>
                      </a:r>
                      <a:endParaRPr lang="es-EC"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smtClean="0"/>
                        <a:t>Franco-limoso</a:t>
                      </a:r>
                    </a:p>
                    <a:p>
                      <a:endParaRPr lang="es-EC" sz="1400"/>
                    </a:p>
                  </a:txBody>
                  <a:tcPr/>
                </a:tc>
                <a:tc>
                  <a:txBody>
                    <a:bodyPr/>
                    <a:lstStyle/>
                    <a:p>
                      <a:r>
                        <a:rPr lang="es-EC" sz="1400" smtClean="0"/>
                        <a:t>3481</a:t>
                      </a:r>
                      <a:endParaRPr lang="es-EC" sz="1400"/>
                    </a:p>
                  </a:txBody>
                  <a:tcPr/>
                </a:tc>
                <a:tc>
                  <a:txBody>
                    <a:bodyPr/>
                    <a:lstStyle/>
                    <a:p>
                      <a:r>
                        <a:rPr lang="es-EC" sz="1400" smtClean="0"/>
                        <a:t>7.30 </a:t>
                      </a:r>
                      <a:r>
                        <a:rPr lang="es-EC" sz="1400" kern="1200" smtClean="0">
                          <a:effectLst/>
                        </a:rPr>
                        <a:t>%</a:t>
                      </a:r>
                      <a:endParaRPr lang="es-EC" sz="1400"/>
                    </a:p>
                  </a:txBody>
                  <a:tcPr/>
                </a:tc>
                <a:tc>
                  <a:txBody>
                    <a:bodyPr/>
                    <a:lstStyle/>
                    <a:p>
                      <a:r>
                        <a:rPr lang="es-EC" sz="1400" smtClean="0"/>
                        <a:t>5.5</a:t>
                      </a:r>
                      <a:endParaRPr lang="es-EC" sz="1400"/>
                    </a:p>
                  </a:txBody>
                  <a:tcPr/>
                </a:tc>
              </a:tr>
              <a:tr h="789366">
                <a:tc>
                  <a:txBody>
                    <a:bodyPr/>
                    <a:lstStyle/>
                    <a:p>
                      <a:r>
                        <a:rPr lang="es-EC" sz="1400" smtClean="0"/>
                        <a:t>H01G</a:t>
                      </a:r>
                      <a:endParaRPr lang="es-EC" sz="14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i="1" dirty="0" smtClean="0"/>
                        <a:t>Steinernema</a:t>
                      </a:r>
                      <a:r>
                        <a:rPr lang="es-EC" sz="1400" dirty="0" smtClean="0"/>
                        <a:t> </a:t>
                      </a:r>
                      <a:r>
                        <a:rPr lang="es-EC" sz="1400" dirty="0" err="1" smtClean="0"/>
                        <a:t>spp</a:t>
                      </a:r>
                      <a:r>
                        <a:rPr lang="es-EC" sz="1400" dirty="0" smtClean="0"/>
                        <a:t>.</a:t>
                      </a:r>
                    </a:p>
                    <a:p>
                      <a:endParaRPr lang="es-EC" sz="1400" dirty="0"/>
                    </a:p>
                  </a:txBody>
                  <a:tcPr/>
                </a:tc>
                <a:tc>
                  <a:txBody>
                    <a:bodyPr/>
                    <a:lstStyle/>
                    <a:p>
                      <a:r>
                        <a:rPr lang="es-EC" sz="1400" smtClean="0"/>
                        <a:t>Chimborazo</a:t>
                      </a:r>
                      <a:endParaRPr lang="es-EC" sz="1400"/>
                    </a:p>
                  </a:txBody>
                  <a:tcPr/>
                </a:tc>
                <a:tc>
                  <a:txBody>
                    <a:bodyPr/>
                    <a:lstStyle/>
                    <a:p>
                      <a:r>
                        <a:rPr lang="es-EC" sz="1400" dirty="0" err="1" smtClean="0"/>
                        <a:t>Guayllabamba</a:t>
                      </a:r>
                      <a:endParaRPr lang="es-EC"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smtClean="0"/>
                        <a:t>Franco-limoso</a:t>
                      </a:r>
                    </a:p>
                    <a:p>
                      <a:endParaRPr lang="es-EC" sz="1400"/>
                    </a:p>
                  </a:txBody>
                  <a:tcPr/>
                </a:tc>
                <a:tc>
                  <a:txBody>
                    <a:bodyPr/>
                    <a:lstStyle/>
                    <a:p>
                      <a:r>
                        <a:rPr lang="es-EC" sz="1400" smtClean="0"/>
                        <a:t>3010</a:t>
                      </a:r>
                      <a:endParaRPr lang="es-EC" sz="1400"/>
                    </a:p>
                  </a:txBody>
                  <a:tcPr/>
                </a:tc>
                <a:tc>
                  <a:txBody>
                    <a:bodyPr/>
                    <a:lstStyle/>
                    <a:p>
                      <a:r>
                        <a:rPr lang="es-EC" sz="1400" smtClean="0"/>
                        <a:t>7.40 </a:t>
                      </a:r>
                      <a:r>
                        <a:rPr lang="es-EC" sz="1400" kern="1200" smtClean="0">
                          <a:effectLst/>
                        </a:rPr>
                        <a:t>%</a:t>
                      </a:r>
                      <a:endParaRPr lang="es-EC" sz="1400"/>
                    </a:p>
                  </a:txBody>
                  <a:tcPr/>
                </a:tc>
                <a:tc>
                  <a:txBody>
                    <a:bodyPr/>
                    <a:lstStyle/>
                    <a:p>
                      <a:r>
                        <a:rPr lang="es-EC" sz="1400" smtClean="0"/>
                        <a:t>6.1</a:t>
                      </a:r>
                      <a:endParaRPr lang="es-EC" sz="1400"/>
                    </a:p>
                  </a:txBody>
                  <a:tcPr/>
                </a:tc>
              </a:tr>
              <a:tr h="559134">
                <a:tc>
                  <a:txBody>
                    <a:bodyPr/>
                    <a:lstStyle/>
                    <a:p>
                      <a:r>
                        <a:rPr lang="es-EC" sz="1400" dirty="0" smtClean="0"/>
                        <a:t>2TH</a:t>
                      </a:r>
                      <a:endParaRPr lang="es-EC" sz="1400" dirty="0"/>
                    </a:p>
                  </a:txBody>
                  <a:tcPr/>
                </a:tc>
                <a:tc>
                  <a:txBody>
                    <a:bodyPr/>
                    <a:lstStyle/>
                    <a:p>
                      <a:r>
                        <a:rPr lang="es-EC" sz="1400" i="1" smtClean="0"/>
                        <a:t>Heterorhabditis</a:t>
                      </a:r>
                      <a:r>
                        <a:rPr lang="es-EC" sz="1400" smtClean="0"/>
                        <a:t> spp.</a:t>
                      </a:r>
                      <a:endParaRPr lang="es-EC" sz="1400"/>
                    </a:p>
                  </a:txBody>
                  <a:tcPr/>
                </a:tc>
                <a:tc>
                  <a:txBody>
                    <a:bodyPr/>
                    <a:lstStyle/>
                    <a:p>
                      <a:r>
                        <a:rPr lang="es-EC" sz="1400" dirty="0" smtClean="0"/>
                        <a:t>Tungurahua</a:t>
                      </a:r>
                      <a:endParaRPr lang="es-EC" sz="1400" dirty="0"/>
                    </a:p>
                  </a:txBody>
                  <a:tcPr/>
                </a:tc>
                <a:tc>
                  <a:txBody>
                    <a:bodyPr/>
                    <a:lstStyle/>
                    <a:p>
                      <a:r>
                        <a:rPr lang="es-EC" sz="1400" smtClean="0"/>
                        <a:t>Huachi</a:t>
                      </a:r>
                      <a:endParaRPr lang="es-EC" sz="14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smtClean="0"/>
                        <a:t>Franco-limoso</a:t>
                      </a:r>
                    </a:p>
                    <a:p>
                      <a:endParaRPr lang="es-EC" sz="1400"/>
                    </a:p>
                  </a:txBody>
                  <a:tcPr/>
                </a:tc>
                <a:tc>
                  <a:txBody>
                    <a:bodyPr/>
                    <a:lstStyle/>
                    <a:p>
                      <a:r>
                        <a:rPr lang="es-EC" sz="1400" smtClean="0"/>
                        <a:t>2771</a:t>
                      </a:r>
                      <a:endParaRPr lang="es-EC" sz="1400"/>
                    </a:p>
                  </a:txBody>
                  <a:tcPr/>
                </a:tc>
                <a:tc>
                  <a:txBody>
                    <a:bodyPr/>
                    <a:lstStyle/>
                    <a:p>
                      <a:r>
                        <a:rPr lang="es-EC" sz="1400" smtClean="0"/>
                        <a:t>7.3 </a:t>
                      </a:r>
                      <a:r>
                        <a:rPr lang="es-EC" sz="1400" kern="1200" smtClean="0">
                          <a:effectLst/>
                        </a:rPr>
                        <a:t>%</a:t>
                      </a:r>
                      <a:endParaRPr lang="es-EC" sz="1400"/>
                    </a:p>
                  </a:txBody>
                  <a:tcPr/>
                </a:tc>
                <a:tc>
                  <a:txBody>
                    <a:bodyPr/>
                    <a:lstStyle/>
                    <a:p>
                      <a:r>
                        <a:rPr lang="es-EC" sz="1400" dirty="0" smtClean="0"/>
                        <a:t>6.8</a:t>
                      </a:r>
                      <a:endParaRPr lang="es-EC" sz="1400" dirty="0"/>
                    </a:p>
                  </a:txBody>
                  <a:tcPr/>
                </a:tc>
              </a:tr>
            </a:tbl>
          </a:graphicData>
        </a:graphic>
      </p:graphicFrame>
      <p:sp>
        <p:nvSpPr>
          <p:cNvPr id="8" name="19 Rectángulo"/>
          <p:cNvSpPr/>
          <p:nvPr/>
        </p:nvSpPr>
        <p:spPr>
          <a:xfrm>
            <a:off x="556918" y="5024209"/>
            <a:ext cx="1338956" cy="276999"/>
          </a:xfrm>
          <a:prstGeom prst="rect">
            <a:avLst/>
          </a:prstGeom>
        </p:spPr>
        <p:txBody>
          <a:bodyPr wrap="none">
            <a:spAutoFit/>
          </a:bodyPr>
          <a:lstStyle/>
          <a:p>
            <a:pPr algn="ctr"/>
            <a:r>
              <a:rPr lang="es-EC" sz="1150" dirty="0" smtClean="0"/>
              <a:t>(</a:t>
            </a:r>
            <a:r>
              <a:rPr lang="es-EC" sz="1200" dirty="0" smtClean="0"/>
              <a:t>Hernández</a:t>
            </a:r>
            <a:r>
              <a:rPr lang="es-EC" sz="1200" dirty="0"/>
              <a:t>, </a:t>
            </a:r>
            <a:r>
              <a:rPr lang="es-EC" sz="1200" dirty="0" smtClean="0"/>
              <a:t>2006</a:t>
            </a:r>
            <a:r>
              <a:rPr lang="es-EC" sz="1150" dirty="0" smtClean="0"/>
              <a:t>)</a:t>
            </a:r>
            <a:endParaRPr lang="es-EC" sz="1150" dirty="0"/>
          </a:p>
        </p:txBody>
      </p:sp>
      <p:sp>
        <p:nvSpPr>
          <p:cNvPr id="10" name="CuadroTexto 9"/>
          <p:cNvSpPr txBox="1"/>
          <p:nvPr/>
        </p:nvSpPr>
        <p:spPr>
          <a:xfrm>
            <a:off x="60586" y="6381328"/>
            <a:ext cx="872675" cy="276999"/>
          </a:xfrm>
          <a:prstGeom prst="rect">
            <a:avLst/>
          </a:prstGeom>
          <a:noFill/>
        </p:spPr>
        <p:txBody>
          <a:bodyPr wrap="none" rtlCol="0">
            <a:spAutoFit/>
          </a:bodyPr>
          <a:lstStyle/>
          <a:p>
            <a:r>
              <a:rPr lang="es-EC" sz="1200" dirty="0" smtClean="0"/>
              <a:t>Pallo, 2017</a:t>
            </a:r>
            <a:endParaRPr lang="es-EC" sz="1200" dirty="0"/>
          </a:p>
        </p:txBody>
      </p:sp>
    </p:spTree>
    <p:extLst>
      <p:ext uri="{BB962C8B-B14F-4D97-AF65-F5344CB8AC3E}">
        <p14:creationId xmlns:p14="http://schemas.microsoft.com/office/powerpoint/2010/main" val="3654905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Black"/>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12419</TotalTime>
  <Words>2455</Words>
  <Application>Microsoft Office PowerPoint</Application>
  <PresentationFormat>Presentación en pantalla (4:3)</PresentationFormat>
  <Paragraphs>602</Paragraphs>
  <Slides>31</Slides>
  <Notes>28</Notes>
  <HiddenSlides>0</HiddenSlides>
  <MMClips>0</MMClips>
  <ScaleCrop>false</ScaleCrop>
  <HeadingPairs>
    <vt:vector size="8" baseType="variant">
      <vt:variant>
        <vt:lpstr>Fuentes usadas</vt:lpstr>
      </vt:variant>
      <vt:variant>
        <vt:i4>6</vt:i4>
      </vt:variant>
      <vt:variant>
        <vt:lpstr>Tema</vt:lpstr>
      </vt:variant>
      <vt:variant>
        <vt:i4>2</vt:i4>
      </vt:variant>
      <vt:variant>
        <vt:lpstr>Servidores OLE incrustados</vt:lpstr>
      </vt:variant>
      <vt:variant>
        <vt:i4>0</vt:i4>
      </vt:variant>
      <vt:variant>
        <vt:lpstr>Títulos de diapositiva</vt:lpstr>
      </vt:variant>
      <vt:variant>
        <vt:i4>31</vt:i4>
      </vt:variant>
    </vt:vector>
  </HeadingPairs>
  <TitlesOfParts>
    <vt:vector size="39" baseType="lpstr">
      <vt:lpstr>Arial</vt:lpstr>
      <vt:lpstr>Arial Black</vt:lpstr>
      <vt:lpstr>Calibri</vt:lpstr>
      <vt:lpstr>DejaVu Sans</vt:lpstr>
      <vt:lpstr>Times New Roman</vt:lpstr>
      <vt:lpstr>Wingdings</vt:lpstr>
      <vt:lpstr>1_Tema de Office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AUDREY</dc:creator>
  <cp:lastModifiedBy>Wilson</cp:lastModifiedBy>
  <cp:revision>547</cp:revision>
  <dcterms:created xsi:type="dcterms:W3CDTF">2016-09-07T18:23:35Z</dcterms:created>
  <dcterms:modified xsi:type="dcterms:W3CDTF">2017-10-19T01:34:36Z</dcterms:modified>
</cp:coreProperties>
</file>