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8" r:id="rId3"/>
    <p:sldId id="266" r:id="rId4"/>
    <p:sldId id="267" r:id="rId5"/>
    <p:sldId id="270" r:id="rId6"/>
    <p:sldId id="271" r:id="rId7"/>
    <p:sldId id="272" r:id="rId8"/>
    <p:sldId id="274" r:id="rId9"/>
    <p:sldId id="273" r:id="rId10"/>
    <p:sldId id="276" r:id="rId11"/>
    <p:sldId id="27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847CFC-816F-41D0-AAC0-9BF4FEBC753E}" type="datetimeFigureOut">
              <a:rPr lang="es-ES" smtClean="0"/>
              <a:t>10/09/2015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blogs.espe.edu.ec/wp-content/uploads/2013/07/Comunicado-2-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39587" r="11164" b="30497"/>
          <a:stretch/>
        </p:blipFill>
        <p:spPr bwMode="auto">
          <a:xfrm>
            <a:off x="2357281" y="764704"/>
            <a:ext cx="439248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2594515"/>
            <a:ext cx="78488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TESIS PREVIO A LA OBTENCIÓN DEL TITULO DE MAGISTER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b="1" dirty="0"/>
              <a:t>DISEÑO DE  UN ESQUEMA METODOLÓGICO PARA EVALUAR EL USO Y EJECUCIÓN DE LA NORMATIVA PCI-DSS EN UNA ENTIDAD BANCARIA</a:t>
            </a:r>
            <a:endParaRPr lang="es-EC" dirty="0"/>
          </a:p>
          <a:p>
            <a:pPr algn="ctr"/>
            <a:r>
              <a:rPr lang="es-EC" dirty="0"/>
              <a:t> </a:t>
            </a:r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r>
              <a:rPr lang="es-EC" dirty="0"/>
              <a:t> </a:t>
            </a:r>
          </a:p>
          <a:p>
            <a:pPr algn="ctr"/>
            <a:r>
              <a:rPr lang="es-EC" sz="1400" dirty="0"/>
              <a:t>AUTOR: Caranqui Romero, Kleber Giovanny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50" y="4597598"/>
            <a:ext cx="1666875" cy="9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3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6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4N392q8sOQ30MJptJtn09Ia30Pazo8fsM1EZtTWM2jr6J25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09" y="62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xicanbusinessweb.mx/wp-content/uploads/2014/07/credit-card-lock-cover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490"/>
            <a:ext cx="3232330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6" y="3933056"/>
            <a:ext cx="1642815" cy="1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429000"/>
            <a:ext cx="2127860" cy="283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Maestria ESPE\Tesis Maestria 2012\Desarrollo Proyecto_ESPE_2013\Dcos de Soporte\Presentaciones Prezi\imagenes presentación\2248.pci12clou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85" y="3167207"/>
            <a:ext cx="3528392" cy="22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4770"/>
            <a:ext cx="1852084" cy="146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615"/>
            <a:ext cx="2857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0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88024" y="552415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Que es PCI?</a:t>
            </a:r>
          </a:p>
          <a:p>
            <a:pPr algn="just"/>
            <a:endParaRPr lang="es-EC" sz="1200" dirty="0" smtClean="0"/>
          </a:p>
          <a:p>
            <a:pPr algn="just"/>
            <a:r>
              <a:rPr lang="es-EC" sz="1200" dirty="0" smtClean="0"/>
              <a:t>Normativa elaborada por Visa, Master Card, American Express, Discover, Diners Club y JCB, actualizada en octubre 2010 y efectiva desde Enero 2011 PCI-DSS (Payment Card Industry – Data Security Standard) es un conjunto de prácticas de seguridad que deben ser aplicados por aquellas compañías que procesan, transmiten o almacenan información  de tarjetas de pago con la finalidad de garantizar la seguridad de la información, disminuyendo el riesgo de compromiso mediante un manejo adecuado de la información.</a:t>
            </a:r>
            <a:endParaRPr lang="es-EC" sz="1200" dirty="0"/>
          </a:p>
        </p:txBody>
      </p:sp>
      <p:pic>
        <p:nvPicPr>
          <p:cNvPr id="2054" name="Picture 6" descr="http://img.emol.com/2013/12/20/bloomberg_173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6200"/>
            <a:ext cx="4127847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commerce.com.do/wp-content/uploads/2015/02/pcidss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2784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88024" y="3268140"/>
            <a:ext cx="403244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dirty="0" smtClean="0"/>
              <a:t>Objetivos de Control:</a:t>
            </a:r>
          </a:p>
          <a:p>
            <a:pPr lvl="0"/>
            <a:endParaRPr lang="es-EC" sz="1200" dirty="0" smtClean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Desarrollar </a:t>
            </a:r>
            <a:r>
              <a:rPr lang="es-EC" sz="1200" dirty="0"/>
              <a:t>y Mantener una Red </a:t>
            </a:r>
            <a:r>
              <a:rPr lang="es-EC" sz="1200" dirty="0" smtClean="0"/>
              <a:t>Segura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Proteger </a:t>
            </a:r>
            <a:r>
              <a:rPr lang="es-EC" sz="1200" dirty="0"/>
              <a:t>los Datos de los propietarios de tarjetas</a:t>
            </a:r>
            <a:r>
              <a:rPr lang="es-EC" sz="1200" dirty="0" smtClean="0"/>
              <a:t>.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Mantener </a:t>
            </a:r>
            <a:r>
              <a:rPr lang="es-EC" sz="1200" dirty="0"/>
              <a:t>un Programa de Gestión de </a:t>
            </a:r>
            <a:r>
              <a:rPr lang="es-EC" sz="1200" dirty="0" smtClean="0"/>
              <a:t>Vulnerabilidades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Implementar </a:t>
            </a:r>
            <a:r>
              <a:rPr lang="es-EC" sz="1200" dirty="0"/>
              <a:t>Medidas sólidas de control de </a:t>
            </a:r>
            <a:r>
              <a:rPr lang="es-EC" sz="1200" dirty="0" smtClean="0"/>
              <a:t>acceso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Monitorizar </a:t>
            </a:r>
            <a:r>
              <a:rPr lang="es-EC" sz="1200" dirty="0"/>
              <a:t>y probar regularmente las </a:t>
            </a:r>
            <a:r>
              <a:rPr lang="es-EC" sz="1200" dirty="0" smtClean="0"/>
              <a:t>redes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Mantener </a:t>
            </a:r>
            <a:r>
              <a:rPr lang="es-EC" sz="1200" dirty="0"/>
              <a:t>una Política de Seguridad de la </a:t>
            </a:r>
            <a:r>
              <a:rPr lang="es-EC" sz="1200" dirty="0" smtClean="0"/>
              <a:t>Información</a:t>
            </a:r>
          </a:p>
          <a:p>
            <a:pPr lvl="0"/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692696"/>
            <a:ext cx="55823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Planteamiento del Problema</a:t>
            </a:r>
          </a:p>
          <a:p>
            <a:endParaRPr lang="es-EC" sz="1200" dirty="0" smtClean="0"/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El </a:t>
            </a:r>
            <a:r>
              <a:rPr lang="es-EC" sz="1200" dirty="0"/>
              <a:t>crecimiento y cambio constante de la tecnología así como la globalización de los </a:t>
            </a:r>
            <a:r>
              <a:rPr lang="es-EC" sz="1200" dirty="0" smtClean="0"/>
              <a:t>servicios </a:t>
            </a:r>
            <a:r>
              <a:rPr lang="es-EC" sz="1200" dirty="0"/>
              <a:t>bancarios ha producido que la delincuencia </a:t>
            </a:r>
            <a:r>
              <a:rPr lang="es-EC" sz="1200" dirty="0" smtClean="0"/>
              <a:t>mantenga </a:t>
            </a:r>
            <a:r>
              <a:rPr lang="es-EC" sz="1200" dirty="0"/>
              <a:t>una constante especialización </a:t>
            </a:r>
            <a:r>
              <a:rPr lang="es-EC" sz="1200" dirty="0" smtClean="0"/>
              <a:t>de </a:t>
            </a:r>
            <a:r>
              <a:rPr lang="es-EC" sz="1200" dirty="0"/>
              <a:t>su </a:t>
            </a:r>
            <a:r>
              <a:rPr lang="es-EC" sz="1200" dirty="0" smtClean="0"/>
              <a:t>accionar en este campo.</a:t>
            </a:r>
          </a:p>
          <a:p>
            <a:pPr algn="just"/>
            <a:endParaRPr lang="es-EC" sz="1200" dirty="0"/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Pérdidas </a:t>
            </a:r>
            <a:r>
              <a:rPr lang="es-EC" sz="1200" dirty="0"/>
              <a:t>económicas </a:t>
            </a:r>
            <a:r>
              <a:rPr lang="es-EC" sz="1200" dirty="0" smtClean="0"/>
              <a:t>como </a:t>
            </a:r>
            <a:r>
              <a:rPr lang="es-EC" sz="1200" dirty="0"/>
              <a:t>consecuencia del </a:t>
            </a:r>
            <a:r>
              <a:rPr lang="es-EC" sz="1200" dirty="0" smtClean="0"/>
              <a:t>fraude </a:t>
            </a:r>
            <a:r>
              <a:rPr lang="es-EC" sz="1200" dirty="0"/>
              <a:t>por robo de datos de tarjetas de crédito a nivel </a:t>
            </a:r>
            <a:r>
              <a:rPr lang="es-EC" sz="1200" dirty="0" smtClean="0"/>
              <a:t>mundial. </a:t>
            </a:r>
          </a:p>
          <a:p>
            <a:endParaRPr lang="es-EC" sz="1200" dirty="0" smtClean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3068960"/>
            <a:ext cx="55823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Justificación</a:t>
            </a:r>
          </a:p>
          <a:p>
            <a:endParaRPr lang="es-EC" sz="1200" dirty="0"/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Manejo </a:t>
            </a:r>
            <a:r>
              <a:rPr lang="es-EC" sz="1200" dirty="0"/>
              <a:t>simple de la información considerada como crítica  en una institución </a:t>
            </a:r>
            <a:r>
              <a:rPr lang="es-EC" sz="1200" dirty="0" smtClean="0"/>
              <a:t>financiera.</a:t>
            </a:r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Conocimiento </a:t>
            </a:r>
            <a:r>
              <a:rPr lang="es-EC" sz="1200" dirty="0"/>
              <a:t>limitado </a:t>
            </a:r>
            <a:r>
              <a:rPr lang="es-EC" sz="1200" dirty="0" smtClean="0"/>
              <a:t>por parte del área de Auditoría sobre como evaluar la aplicación de la norma PCI.</a:t>
            </a:r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La obligatoriedad de </a:t>
            </a:r>
            <a:r>
              <a:rPr lang="es-EC" sz="1200" dirty="0"/>
              <a:t>todas aquellas empresas que procesan, almacenan o transmiten datos de tarjetas de crédito o débito </a:t>
            </a:r>
            <a:r>
              <a:rPr lang="es-EC" sz="1200" dirty="0" smtClean="0"/>
              <a:t>de implementar y mantener la certificación de la </a:t>
            </a:r>
            <a:r>
              <a:rPr lang="es-EC" sz="1200" dirty="0"/>
              <a:t>Norma </a:t>
            </a:r>
            <a:r>
              <a:rPr lang="es-EC" sz="1200" dirty="0" smtClean="0"/>
              <a:t>PCI-DSS.</a:t>
            </a:r>
          </a:p>
          <a:p>
            <a:pPr marL="171450" indent="-171450" algn="just">
              <a:buFontTx/>
              <a:buChar char="-"/>
            </a:pPr>
            <a:r>
              <a:rPr lang="es-EC" sz="1200" dirty="0"/>
              <a:t>Crecimiento continuo de la seguridad de la </a:t>
            </a:r>
            <a:r>
              <a:rPr lang="es-EC" sz="1200" dirty="0" smtClean="0"/>
              <a:t>información.</a:t>
            </a:r>
          </a:p>
          <a:p>
            <a:pPr marL="171450" indent="-171450" algn="just">
              <a:buFontTx/>
              <a:buChar char="-"/>
            </a:pPr>
            <a:r>
              <a:rPr lang="es-EC" sz="1200" dirty="0" smtClean="0"/>
              <a:t>Exigencia </a:t>
            </a:r>
            <a:r>
              <a:rPr lang="es-EC" sz="1200" dirty="0"/>
              <a:t>de las franquicias de negocio a nivel mundial para aplicar normativas y directrices que obligan a las empresas a robustecer sus procesos actuales de trabajo. Uno de las más importantes es el Payment Card Industry Data Security Standard (PCI DSS</a:t>
            </a:r>
            <a:r>
              <a:rPr lang="es-EC" sz="1200" dirty="0" smtClean="0"/>
              <a:t>.</a:t>
            </a:r>
            <a:endParaRPr lang="es-EC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80" y="2924944"/>
            <a:ext cx="2393030" cy="119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vtex.com.br/wp-content/uploads/2014/03/10+razoes+VTEX+CertificadoP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80" y="4453954"/>
            <a:ext cx="2406252" cy="17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static.com/images?q=tbn:ANd9GcS4N392q8sOQ30MJptJtn09Ia30Pazo8fsM1EZtTWM2jr6J25o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80" y="332656"/>
            <a:ext cx="2233044" cy="22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04664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 </a:t>
            </a:r>
            <a:r>
              <a:rPr lang="es-EC" b="1" dirty="0" smtClean="0"/>
              <a:t>GENERAL</a:t>
            </a:r>
          </a:p>
          <a:p>
            <a:endParaRPr lang="es-EC" b="1" dirty="0"/>
          </a:p>
          <a:p>
            <a:pPr algn="just"/>
            <a:r>
              <a:rPr lang="es-EC" sz="1200" dirty="0"/>
              <a:t>Diseñar una guía que, mediante la ejecución de controles permita evaluar el nivel de implementación de la normativa PCI-DSS en una entidad bancaria y de esta manera contribuir al proceso de certificación, fortalecimiento de los esquemas de seguridad y mantenimiento de la  imagen corporativa en el mercado financiero.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2348880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OBJETIVOS </a:t>
            </a:r>
            <a:r>
              <a:rPr lang="es-EC" b="1" dirty="0" smtClean="0"/>
              <a:t>ESPECÍFICOS</a:t>
            </a:r>
          </a:p>
          <a:p>
            <a:endParaRPr lang="es-EC" b="1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Definir </a:t>
            </a:r>
            <a:r>
              <a:rPr lang="es-EC" sz="1200" dirty="0"/>
              <a:t>el alcance de la revisión a la normativa PCI-DSS (PCI DSS –Payment Card Industry’s Data Security Standards) en la entidad bancaria</a:t>
            </a:r>
            <a:r>
              <a:rPr lang="es-EC" sz="1200" dirty="0" smtClean="0"/>
              <a:t>.</a:t>
            </a:r>
          </a:p>
          <a:p>
            <a:pPr marL="171450" lvl="0" indent="-171450">
              <a:buFontTx/>
              <a:buChar char="-"/>
            </a:pPr>
            <a:endParaRPr lang="es-EC" sz="1200" dirty="0" smtClean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Diseñar </a:t>
            </a:r>
            <a:r>
              <a:rPr lang="es-EC" sz="1200" dirty="0"/>
              <a:t>un modelo que permita realizar evaluaciones de cumplimiento a los procesos basados en las exigencias de  la norma PCI y criterios de COBIT 4.1. </a:t>
            </a:r>
            <a:endParaRPr lang="es-EC" sz="1200" dirty="0" smtClean="0"/>
          </a:p>
          <a:p>
            <a:pPr lvl="0"/>
            <a:endParaRPr lang="es-EC" sz="1200" dirty="0" smtClean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Levantar </a:t>
            </a:r>
            <a:r>
              <a:rPr lang="es-EC" sz="1200" dirty="0"/>
              <a:t>información y evaluar en forma preventiva los procesos y áreas que participan en el proceso de certificación</a:t>
            </a:r>
            <a:r>
              <a:rPr lang="es-EC" sz="1200" dirty="0" smtClean="0"/>
              <a:t>.</a:t>
            </a:r>
          </a:p>
          <a:p>
            <a:pPr lvl="0"/>
            <a:r>
              <a:rPr lang="es-EC" sz="1200" dirty="0" smtClean="0"/>
              <a:t> </a:t>
            </a: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C" sz="1200" dirty="0" smtClean="0"/>
              <a:t>Organizar </a:t>
            </a:r>
            <a:r>
              <a:rPr lang="es-EC" sz="1200" dirty="0"/>
              <a:t>la información y emitir un informe coherente con recomendaciones en base a las evaluaciones realizadas</a:t>
            </a:r>
            <a:r>
              <a:rPr lang="es-EC" sz="1200" dirty="0" smtClean="0"/>
              <a:t>.</a:t>
            </a:r>
          </a:p>
          <a:p>
            <a:pPr lvl="0"/>
            <a:endParaRPr lang="es-EC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3" y="4841870"/>
            <a:ext cx="2308790" cy="15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173535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73" y="364658"/>
            <a:ext cx="2046525" cy="176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92992" y="341621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Esquema Propuesto para la Evaluación de PCI 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18948" y="908720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Levantamiento del estado actual de la institución</a:t>
            </a:r>
          </a:p>
          <a:p>
            <a:pPr marL="342900" indent="-342900">
              <a:buAutoNum type="arabicPeriod"/>
            </a:pPr>
            <a:endParaRPr lang="es-EC" dirty="0"/>
          </a:p>
          <a:p>
            <a:pPr marL="171450" lvl="0" indent="-171450">
              <a:buFontTx/>
              <a:buChar char="-"/>
            </a:pPr>
            <a:r>
              <a:rPr lang="es-ES" sz="1200" dirty="0" smtClean="0"/>
              <a:t>Control </a:t>
            </a:r>
            <a:r>
              <a:rPr lang="es-ES" sz="1200" dirty="0"/>
              <a:t>centralizado de manejo de información sensitiva</a:t>
            </a:r>
            <a:r>
              <a:rPr lang="es-ES" sz="1200" dirty="0" smtClean="0"/>
              <a:t>.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S" sz="1200" dirty="0" smtClean="0"/>
              <a:t>Administración </a:t>
            </a:r>
            <a:r>
              <a:rPr lang="es-ES" sz="1200" dirty="0"/>
              <a:t>de la configuración de los sistemas de información</a:t>
            </a:r>
            <a:r>
              <a:rPr lang="es-ES" sz="1200" dirty="0" smtClean="0"/>
              <a:t>.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S" sz="1200" dirty="0" smtClean="0"/>
              <a:t>Manejo </a:t>
            </a:r>
            <a:r>
              <a:rPr lang="es-ES" sz="1200" dirty="0"/>
              <a:t>de </a:t>
            </a:r>
            <a:r>
              <a:rPr lang="es-ES" sz="1200" dirty="0" smtClean="0"/>
              <a:t>incidentes.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S" sz="1200" dirty="0" smtClean="0"/>
              <a:t>Desarrollo seguro.</a:t>
            </a:r>
          </a:p>
          <a:p>
            <a:pPr marL="171450" lvl="0" indent="-171450">
              <a:buFontTx/>
              <a:buChar char="-"/>
            </a:pPr>
            <a:endParaRPr lang="es-EC" sz="1200" dirty="0"/>
          </a:p>
          <a:p>
            <a:pPr marL="171450" lvl="0" indent="-171450">
              <a:buFontTx/>
              <a:buChar char="-"/>
            </a:pPr>
            <a:r>
              <a:rPr lang="es-ES" sz="1200" dirty="0" smtClean="0"/>
              <a:t>Cumplimiento </a:t>
            </a:r>
            <a:r>
              <a:rPr lang="es-ES" sz="1200" dirty="0"/>
              <a:t>Normativo</a:t>
            </a:r>
            <a:r>
              <a:rPr lang="es-ES" sz="1200" dirty="0" smtClean="0"/>
              <a:t>.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4" y="4237213"/>
            <a:ext cx="8280920" cy="151216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42080" y="3573016"/>
            <a:ext cx="664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MATRIZ PROPUESTA PARA EVALUAR CUMPLIMIENTO DE LA NORMATIVA PCI-DSS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95736" y="40857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Descripción de la Matriz de Evaluación</a:t>
            </a:r>
            <a:endParaRPr lang="es-EC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196752"/>
            <a:ext cx="74168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Procesos (</a:t>
            </a:r>
            <a:r>
              <a:rPr lang="es-EC" sz="1200" dirty="0" smtClean="0"/>
              <a:t>Dominios, Procesos, Objetivos de Control</a:t>
            </a:r>
            <a:r>
              <a:rPr lang="es-EC" sz="1600" dirty="0" smtClean="0"/>
              <a:t>)</a:t>
            </a: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Riesgo </a:t>
            </a:r>
            <a:r>
              <a:rPr lang="es-EC" sz="1600" dirty="0" smtClean="0"/>
              <a:t>Operativo (</a:t>
            </a:r>
            <a:r>
              <a:rPr lang="es-EC" sz="1200" dirty="0"/>
              <a:t>F</a:t>
            </a:r>
            <a:r>
              <a:rPr lang="es-EC" sz="1200" dirty="0" smtClean="0"/>
              <a:t>actores del riesgo operativo</a:t>
            </a:r>
            <a:r>
              <a:rPr lang="es-EC" sz="1600" dirty="0" smtClean="0"/>
              <a:t>)</a:t>
            </a:r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Eventos </a:t>
            </a:r>
            <a:r>
              <a:rPr lang="es-EC" sz="1600" dirty="0"/>
              <a:t>de riesgo </a:t>
            </a:r>
            <a:r>
              <a:rPr lang="es-EC" sz="2000" dirty="0"/>
              <a:t>(</a:t>
            </a:r>
            <a:r>
              <a:rPr lang="es-EC" sz="1200" dirty="0"/>
              <a:t>Fraude interno; Relaciones laborales y seguridad en el trabajo; Practicas relacionadas con clientes, productos, negocio; Interrupciones  en el negocio por fallas en los sistemas; Fraude externo;  Daños a activos físicos</a:t>
            </a:r>
            <a:r>
              <a:rPr lang="es-EC" sz="2000" dirty="0"/>
              <a:t>).</a:t>
            </a: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Fase de campo</a:t>
            </a:r>
          </a:p>
          <a:p>
            <a:pPr marL="342900" indent="-342900">
              <a:buFont typeface="+mj-lt"/>
              <a:buAutoNum type="alphaUcPeriod"/>
            </a:pP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Evaluación del riesgo</a:t>
            </a:r>
          </a:p>
          <a:p>
            <a:pPr marL="342900" indent="-342900">
              <a:buFont typeface="+mj-lt"/>
              <a:buAutoNum type="alphaUcPeriod"/>
            </a:pPr>
            <a:endParaRPr lang="es-EC" sz="16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s-EC" sz="1600" dirty="0" smtClean="0"/>
              <a:t>Riesgo puro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C" sz="1600" dirty="0" smtClean="0"/>
              <a:t>Controles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s-EC" sz="1600" dirty="0" smtClean="0"/>
              <a:t>Riesgo residual</a:t>
            </a:r>
          </a:p>
          <a:p>
            <a:pPr lvl="2"/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Nivel de </a:t>
            </a:r>
            <a:r>
              <a:rPr lang="es-EC" sz="1600" dirty="0" smtClean="0"/>
              <a:t>madurez </a:t>
            </a: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endParaRPr lang="es-EC" sz="1600" dirty="0" smtClean="0"/>
          </a:p>
          <a:p>
            <a:pPr marL="342900" indent="-342900">
              <a:buFont typeface="+mj-lt"/>
              <a:buAutoNum type="alphaUcPeriod"/>
            </a:pPr>
            <a:r>
              <a:rPr lang="es-EC" sz="1600" dirty="0" smtClean="0"/>
              <a:t>Observaciones y Recomendaciones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4142" y="16461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Interpretación de Resultados</a:t>
            </a:r>
            <a:endParaRPr lang="es-EC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9245"/>
            <a:ext cx="7290873" cy="21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458"/>
            <a:ext cx="3588266" cy="23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84" y="3920067"/>
            <a:ext cx="5115945" cy="26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996856" y="807685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Por nivel de riesgo</a:t>
            </a:r>
            <a:endParaRPr lang="es-EC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1497" y="363489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Por factor de riesgo</a:t>
            </a:r>
            <a:endParaRPr lang="es-EC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112808" y="36376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Por evento de riesgo</a:t>
            </a:r>
            <a:endParaRPr lang="es-EC" sz="1200" b="1" dirty="0"/>
          </a:p>
        </p:txBody>
      </p:sp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9829" y="262555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Presentación de </a:t>
            </a:r>
            <a:r>
              <a:rPr lang="es-EC" b="1" dirty="0" smtClean="0"/>
              <a:t>Informe Final</a:t>
            </a:r>
            <a:endParaRPr lang="es-EC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8726" r="3656" b="8489"/>
          <a:stretch/>
        </p:blipFill>
        <p:spPr bwMode="auto">
          <a:xfrm>
            <a:off x="107505" y="908721"/>
            <a:ext cx="4248471" cy="2632364"/>
          </a:xfrm>
          <a:prstGeom prst="rect">
            <a:avLst/>
          </a:prstGeom>
          <a:solidFill>
            <a:schemeClr val="accent2"/>
          </a:solidFill>
          <a:ln cmpd="sng">
            <a:solidFill>
              <a:schemeClr val="tx1"/>
            </a:solidFill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537018" cy="5420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09344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CONCLUSIONES</a:t>
            </a:r>
            <a:endParaRPr lang="es-EC" dirty="0"/>
          </a:p>
          <a:p>
            <a:pPr algn="just"/>
            <a:r>
              <a:rPr lang="es-ES" dirty="0"/>
              <a:t> </a:t>
            </a:r>
            <a:endParaRPr lang="es-EC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Es imperativo tener claro el alcance de la normativa de acuerdo al giro del negocio y el alcance sobre qué aspectos se desea dar atención.</a:t>
            </a:r>
            <a:endParaRPr lang="es-EC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La administración de la organización debe exigir implementar controles de seguimiento periódicos al cumplimiento de la normativa PCI-DSS a las diferentes áreas de control.</a:t>
            </a:r>
            <a:endParaRPr lang="es-EC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Establecer políticas que normen la ejecución de revisiones de cumplimiento y la difusión de los resultados encontrados.</a:t>
            </a:r>
            <a:endParaRPr lang="es-EC" sz="1200" dirty="0"/>
          </a:p>
          <a:p>
            <a:pPr algn="just"/>
            <a:r>
              <a:rPr lang="es-ES" dirty="0"/>
              <a:t> </a:t>
            </a:r>
            <a:endParaRPr lang="es-ES" dirty="0" smtClean="0"/>
          </a:p>
          <a:p>
            <a:pPr algn="just"/>
            <a:endParaRPr lang="es-EC" dirty="0"/>
          </a:p>
          <a:p>
            <a:pPr algn="just"/>
            <a:r>
              <a:rPr lang="es-ES" b="1" dirty="0"/>
              <a:t>RECOMENDACIONES</a:t>
            </a:r>
            <a:endParaRPr lang="es-EC" dirty="0"/>
          </a:p>
          <a:p>
            <a:pPr algn="just"/>
            <a:r>
              <a:rPr lang="es-ES" dirty="0"/>
              <a:t> </a:t>
            </a:r>
            <a:endParaRPr lang="es-EC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Las instituciones deberán solicitar asesoría profesional para entender la normativa y como esta se aplica a cada uno de los negocios y sus ambientes</a:t>
            </a:r>
            <a:endParaRPr lang="es-EC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Como parte de las buenas practicas la institución deberá ejecutar un análisis preliminar de cumplimiento de la normativa, lo cual permitirá conocer el estado actual de la empresa y manejar un horizonte real frente a las brechas encontradas</a:t>
            </a:r>
            <a:endParaRPr lang="es-EC" sz="1200" dirty="0"/>
          </a:p>
          <a:p>
            <a:pPr marL="171450" lvl="0" indent="-171450" algn="just">
              <a:buFont typeface="Arial" pitchFamily="34" charset="0"/>
              <a:buChar char="•"/>
            </a:pPr>
            <a:r>
              <a:rPr lang="es-ES" sz="1200" dirty="0"/>
              <a:t>La institución debe generar las políticas y procedimientos necesarios que permitan normar todas las actividades de Seguridad que permitan mantener la certificación PCI-DSS.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062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656</TotalTime>
  <Words>590</Words>
  <Application>Microsoft Office PowerPoint</Application>
  <PresentationFormat>Presentación en pantalla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Giovanny</dc:creator>
  <cp:lastModifiedBy>HP</cp:lastModifiedBy>
  <cp:revision>32</cp:revision>
  <dcterms:created xsi:type="dcterms:W3CDTF">2015-09-08T18:05:34Z</dcterms:created>
  <dcterms:modified xsi:type="dcterms:W3CDTF">2015-09-10T15:37:08Z</dcterms:modified>
</cp:coreProperties>
</file>