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4" r:id="rId20"/>
    <p:sldId id="275" r:id="rId21"/>
    <p:sldId id="276" r:id="rId22"/>
    <p:sldId id="277" r:id="rId23"/>
    <p:sldId id="287" r:id="rId24"/>
    <p:sldId id="278" r:id="rId25"/>
    <p:sldId id="279" r:id="rId26"/>
    <p:sldId id="280" r:id="rId27"/>
    <p:sldId id="281" r:id="rId28"/>
    <p:sldId id="283" r:id="rId29"/>
    <p:sldId id="282" r:id="rId30"/>
    <p:sldId id="284" r:id="rId31"/>
    <p:sldId id="285" r:id="rId32"/>
    <p:sldId id="286" r:id="rId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5DE93B-D727-4FAE-87B9-3D6716A7D539}" type="datetimeFigureOut">
              <a:rPr lang="es-EC" smtClean="0"/>
              <a:t>07/11/2017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826843F-815E-43FF-8312-36CC1DAB3FAE}"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95DE93B-D727-4FAE-87B9-3D6716A7D539}" type="datetimeFigureOut">
              <a:rPr lang="es-EC" smtClean="0"/>
              <a:t>07/11/2017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826843F-815E-43FF-8312-36CC1DAB3FAE}"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95DE93B-D727-4FAE-87B9-3D6716A7D539}" type="datetimeFigureOut">
              <a:rPr lang="es-EC" smtClean="0"/>
              <a:t>07/11/2017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826843F-815E-43FF-8312-36CC1DAB3FAE}"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95DE93B-D727-4FAE-87B9-3D6716A7D539}" type="datetimeFigureOut">
              <a:rPr lang="es-EC" smtClean="0"/>
              <a:t>07/11/2017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826843F-815E-43FF-8312-36CC1DAB3FAE}"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95DE93B-D727-4FAE-87B9-3D6716A7D539}" type="datetimeFigureOut">
              <a:rPr lang="es-EC" smtClean="0"/>
              <a:t>07/11/2017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826843F-815E-43FF-8312-36CC1DAB3FAE}"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95DE93B-D727-4FAE-87B9-3D6716A7D539}" type="datetimeFigureOut">
              <a:rPr lang="es-EC" smtClean="0"/>
              <a:t>07/11/2017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826843F-815E-43FF-8312-36CC1DAB3FAE}"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495DE93B-D727-4FAE-87B9-3D6716A7D539}" type="datetimeFigureOut">
              <a:rPr lang="es-EC" smtClean="0"/>
              <a:t>07/11/2017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826843F-815E-43FF-8312-36CC1DAB3FAE}"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95DE93B-D727-4FAE-87B9-3D6716A7D539}" type="datetimeFigureOut">
              <a:rPr lang="es-EC" smtClean="0"/>
              <a:t>07/11/2017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826843F-815E-43FF-8312-36CC1DAB3FAE}"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DE93B-D727-4FAE-87B9-3D6716A7D539}" type="datetimeFigureOut">
              <a:rPr lang="es-EC" smtClean="0"/>
              <a:t>07/11/2017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826843F-815E-43FF-8312-36CC1DAB3FAE}"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5DE93B-D727-4FAE-87B9-3D6716A7D539}" type="datetimeFigureOut">
              <a:rPr lang="es-EC" smtClean="0"/>
              <a:t>07/11/2017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826843F-815E-43FF-8312-36CC1DAB3FAE}" type="slidenum">
              <a:rPr lang="es-EC" smtClean="0"/>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495DE93B-D727-4FAE-87B9-3D6716A7D539}" type="datetimeFigureOut">
              <a:rPr lang="es-EC" smtClean="0"/>
              <a:t>07/11/2017</a:t>
            </a:fld>
            <a:endParaRPr lang="es-EC"/>
          </a:p>
        </p:txBody>
      </p:sp>
      <p:sp>
        <p:nvSpPr>
          <p:cNvPr id="9" name="Slide Number Placeholder 8"/>
          <p:cNvSpPr>
            <a:spLocks noGrp="1"/>
          </p:cNvSpPr>
          <p:nvPr>
            <p:ph type="sldNum" sz="quarter" idx="11"/>
          </p:nvPr>
        </p:nvSpPr>
        <p:spPr/>
        <p:txBody>
          <a:bodyPr/>
          <a:lstStyle/>
          <a:p>
            <a:fld id="{6826843F-815E-43FF-8312-36CC1DAB3FAE}"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826843F-815E-43FF-8312-36CC1DAB3FAE}" type="slidenum">
              <a:rPr lang="es-EC" smtClean="0"/>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95DE93B-D727-4FAE-87B9-3D6716A7D539}" type="datetimeFigureOut">
              <a:rPr lang="es-EC" smtClean="0"/>
              <a:t>07/11/2017</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solidFill>
                  <a:schemeClr val="tx1"/>
                </a:solidFill>
              </a:rPr>
              <a:t>ESCUELA POLITÉCNICA DEL EJERCITO</a:t>
            </a:r>
            <a:endParaRPr lang="es-EC" dirty="0">
              <a:solidFill>
                <a:schemeClr val="tx1"/>
              </a:solidFill>
            </a:endParaRPr>
          </a:p>
        </p:txBody>
      </p:sp>
      <p:sp>
        <p:nvSpPr>
          <p:cNvPr id="3" name="2 Subtítulo"/>
          <p:cNvSpPr>
            <a:spLocks noGrp="1"/>
          </p:cNvSpPr>
          <p:nvPr>
            <p:ph type="subTitle" idx="1"/>
          </p:nvPr>
        </p:nvSpPr>
        <p:spPr/>
        <p:txBody>
          <a:bodyPr>
            <a:normAutofit/>
          </a:bodyPr>
          <a:lstStyle/>
          <a:p>
            <a:r>
              <a:rPr lang="es-EC" dirty="0" smtClean="0">
                <a:solidFill>
                  <a:schemeClr val="accent1">
                    <a:lumMod val="75000"/>
                  </a:schemeClr>
                </a:solidFill>
              </a:rPr>
              <a:t>MANUFACTURA Y DISEÑO ASISTIDO POR COMPUTADOR</a:t>
            </a:r>
          </a:p>
          <a:p>
            <a:endParaRPr lang="es-EC" dirty="0">
              <a:solidFill>
                <a:schemeClr val="accent1">
                  <a:lumMod val="75000"/>
                </a:schemeClr>
              </a:solidFill>
            </a:endParaRPr>
          </a:p>
          <a:p>
            <a:endParaRPr lang="es-EC" dirty="0" smtClean="0">
              <a:solidFill>
                <a:schemeClr val="accent1">
                  <a:lumMod val="75000"/>
                </a:schemeClr>
              </a:solidFill>
            </a:endParaRPr>
          </a:p>
        </p:txBody>
      </p:sp>
      <p:sp>
        <p:nvSpPr>
          <p:cNvPr id="4" name="3 Rectángulo"/>
          <p:cNvSpPr/>
          <p:nvPr/>
        </p:nvSpPr>
        <p:spPr>
          <a:xfrm>
            <a:off x="1835696" y="5661248"/>
            <a:ext cx="4572000" cy="430887"/>
          </a:xfrm>
          <a:prstGeom prst="rect">
            <a:avLst/>
          </a:prstGeom>
        </p:spPr>
        <p:txBody>
          <a:bodyPr>
            <a:spAutoFit/>
          </a:bodyPr>
          <a:lstStyle/>
          <a:p>
            <a:pPr algn="ctr"/>
            <a:r>
              <a:rPr lang="es-EC" sz="1100" dirty="0" err="1" smtClean="0">
                <a:solidFill>
                  <a:schemeClr val="bg1">
                    <a:lumMod val="50000"/>
                  </a:schemeClr>
                </a:solidFill>
              </a:rPr>
              <a:t>SANGOLQUI</a:t>
            </a:r>
            <a:r>
              <a:rPr lang="es-EC" sz="1100" dirty="0" smtClean="0">
                <a:solidFill>
                  <a:schemeClr val="bg1">
                    <a:lumMod val="50000"/>
                  </a:schemeClr>
                </a:solidFill>
              </a:rPr>
              <a:t>-ECUADOR </a:t>
            </a:r>
          </a:p>
          <a:p>
            <a:pPr algn="ctr"/>
            <a:r>
              <a:rPr lang="es-EC" sz="1100" dirty="0" smtClean="0">
                <a:solidFill>
                  <a:schemeClr val="bg1">
                    <a:lumMod val="50000"/>
                  </a:schemeClr>
                </a:solidFill>
              </a:rPr>
              <a:t>2017</a:t>
            </a:r>
            <a:endParaRPr lang="es-EC" sz="1100" dirty="0">
              <a:solidFill>
                <a:schemeClr val="bg1">
                  <a:lumMod val="50000"/>
                </a:schemeClr>
              </a:solidFill>
            </a:endParaRPr>
          </a:p>
        </p:txBody>
      </p:sp>
    </p:spTree>
    <p:extLst>
      <p:ext uri="{BB962C8B-B14F-4D97-AF65-F5344CB8AC3E}">
        <p14:creationId xmlns:p14="http://schemas.microsoft.com/office/powerpoint/2010/main" val="198258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ESCANEADO DEL PIE </a:t>
            </a:r>
            <a:r>
              <a:rPr lang="es-EC" dirty="0"/>
              <a:t>CASO DE ESTUDIO</a:t>
            </a:r>
          </a:p>
        </p:txBody>
      </p:sp>
      <p:sp>
        <p:nvSpPr>
          <p:cNvPr id="3" name="2 Marcador de contenido"/>
          <p:cNvSpPr>
            <a:spLocks noGrp="1"/>
          </p:cNvSpPr>
          <p:nvPr>
            <p:ph idx="1"/>
          </p:nvPr>
        </p:nvSpPr>
        <p:spPr/>
        <p:txBody>
          <a:bodyPr/>
          <a:lstStyle/>
          <a:p>
            <a:pPr algn="just"/>
            <a:r>
              <a:rPr lang="es-EC" dirty="0" smtClean="0"/>
              <a:t>Para el proceso de digitalización se uso un escáner </a:t>
            </a:r>
            <a:r>
              <a:rPr lang="es-EC" dirty="0"/>
              <a:t>3</a:t>
            </a:r>
            <a:r>
              <a:rPr lang="es-EC" dirty="0" smtClean="0"/>
              <a:t>D de la marca </a:t>
            </a:r>
            <a:r>
              <a:rPr lang="es-EC" dirty="0" err="1" smtClean="0"/>
              <a:t>Sense</a:t>
            </a:r>
            <a:r>
              <a:rPr lang="es-EC" dirty="0" smtClean="0"/>
              <a:t>, al mismo que se le adapto un base que permita realizar una revolución y cualquier </a:t>
            </a:r>
            <a:r>
              <a:rPr lang="es-EC" dirty="0"/>
              <a:t>á</a:t>
            </a:r>
            <a:r>
              <a:rPr lang="es-EC" dirty="0" smtClean="0"/>
              <a:t>ngulo de enfoque </a:t>
            </a:r>
            <a:endParaRPr lang="es-EC"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924944"/>
            <a:ext cx="2980840" cy="283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547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ESCANEADO DEL PIE CASO DE ESTUDIO</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1744505" cy="244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54" t="19487" r="38462" b="30085"/>
          <a:stretch/>
        </p:blipFill>
        <p:spPr bwMode="auto">
          <a:xfrm>
            <a:off x="3217768" y="1999510"/>
            <a:ext cx="1412320" cy="223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67544" y="4653136"/>
            <a:ext cx="2404697" cy="369332"/>
          </a:xfrm>
          <a:prstGeom prst="rect">
            <a:avLst/>
          </a:prstGeom>
          <a:noFill/>
        </p:spPr>
        <p:txBody>
          <a:bodyPr wrap="none" rtlCol="0">
            <a:spAutoFit/>
          </a:bodyPr>
          <a:lstStyle/>
          <a:p>
            <a:r>
              <a:rPr lang="es-EC" dirty="0" smtClean="0"/>
              <a:t>Pie derecho escaneado</a:t>
            </a:r>
            <a:endParaRPr lang="es-EC" dirty="0"/>
          </a:p>
        </p:txBody>
      </p:sp>
      <p:sp>
        <p:nvSpPr>
          <p:cNvPr id="7" name="6 CuadroTexto"/>
          <p:cNvSpPr txBox="1"/>
          <p:nvPr/>
        </p:nvSpPr>
        <p:spPr>
          <a:xfrm>
            <a:off x="3059832" y="4649099"/>
            <a:ext cx="2452274" cy="369332"/>
          </a:xfrm>
          <a:prstGeom prst="rect">
            <a:avLst/>
          </a:prstGeom>
          <a:noFill/>
        </p:spPr>
        <p:txBody>
          <a:bodyPr wrap="none" rtlCol="0">
            <a:spAutoFit/>
          </a:bodyPr>
          <a:lstStyle/>
          <a:p>
            <a:r>
              <a:rPr lang="es-EC" dirty="0" smtClean="0"/>
              <a:t>Pie izquierdo escaneado</a:t>
            </a:r>
            <a:endParaRPr lang="es-EC" dirty="0"/>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4679" t="41329" r="44696" b="36199"/>
          <a:stretch/>
        </p:blipFill>
        <p:spPr bwMode="auto">
          <a:xfrm>
            <a:off x="6084168" y="2010180"/>
            <a:ext cx="1943100" cy="231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5801708" y="4653136"/>
            <a:ext cx="2410916" cy="369332"/>
          </a:xfrm>
          <a:prstGeom prst="rect">
            <a:avLst/>
          </a:prstGeom>
          <a:noFill/>
        </p:spPr>
        <p:txBody>
          <a:bodyPr wrap="none" rtlCol="0">
            <a:spAutoFit/>
          </a:bodyPr>
          <a:lstStyle/>
          <a:p>
            <a:r>
              <a:rPr lang="es-EC" dirty="0" smtClean="0"/>
              <a:t>Ambos Pies escaneados</a:t>
            </a:r>
            <a:endParaRPr lang="es-EC" dirty="0"/>
          </a:p>
        </p:txBody>
      </p:sp>
    </p:spTree>
    <p:extLst>
      <p:ext uri="{BB962C8B-B14F-4D97-AF65-F5344CB8AC3E}">
        <p14:creationId xmlns:p14="http://schemas.microsoft.com/office/powerpoint/2010/main" val="2611139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DE LA SUELA</a:t>
            </a:r>
            <a:endParaRPr lang="es-EC" dirty="0"/>
          </a:p>
        </p:txBody>
      </p:sp>
      <p:sp>
        <p:nvSpPr>
          <p:cNvPr id="3" name="2 Marcador de contenido"/>
          <p:cNvSpPr>
            <a:spLocks noGrp="1"/>
          </p:cNvSpPr>
          <p:nvPr>
            <p:ph idx="1"/>
          </p:nvPr>
        </p:nvSpPr>
        <p:spPr>
          <a:xfrm>
            <a:off x="467544" y="1268760"/>
            <a:ext cx="7620000" cy="4800600"/>
          </a:xfrm>
        </p:spPr>
        <p:txBody>
          <a:bodyPr/>
          <a:lstStyle/>
          <a:p>
            <a:pPr algn="just"/>
            <a:r>
              <a:rPr lang="es-EC" dirty="0"/>
              <a:t>Ya digitalizado la </a:t>
            </a:r>
            <a:r>
              <a:rPr lang="es-EC" dirty="0" smtClean="0"/>
              <a:t>horma, </a:t>
            </a:r>
            <a:r>
              <a:rPr lang="es-EC" dirty="0"/>
              <a:t>en </a:t>
            </a:r>
            <a:r>
              <a:rPr lang="es-EC" dirty="0" smtClean="0"/>
              <a:t>el </a:t>
            </a:r>
            <a:r>
              <a:rPr lang="es-EC" dirty="0"/>
              <a:t>caso </a:t>
            </a:r>
            <a:r>
              <a:rPr lang="es-EC" dirty="0" smtClean="0"/>
              <a:t>de estudio es el </a:t>
            </a:r>
            <a:r>
              <a:rPr lang="es-EC" dirty="0"/>
              <a:t>pie mismo, se procede a obtener las curvas base con las que se desarrollará el diseño de la </a:t>
            </a:r>
            <a:r>
              <a:rPr lang="es-EC" dirty="0" smtClean="0"/>
              <a:t>suela.</a:t>
            </a:r>
          </a:p>
          <a:p>
            <a:pPr algn="just"/>
            <a:r>
              <a:rPr lang="es-EC" dirty="0"/>
              <a:t>Para el diseño de la </a:t>
            </a:r>
            <a:r>
              <a:rPr lang="es-EC" dirty="0" smtClean="0"/>
              <a:t>suela se debe considerar </a:t>
            </a:r>
            <a:r>
              <a:rPr lang="es-EC" dirty="0"/>
              <a:t>los parámetros que influyen directamente sobre las dimensiones interiores del </a:t>
            </a:r>
            <a:r>
              <a:rPr lang="es-EC" dirty="0" smtClean="0"/>
              <a:t>calzado</a:t>
            </a:r>
            <a:r>
              <a:rPr lang="es-EC" dirty="0"/>
              <a:t>.</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29000"/>
            <a:ext cx="4195822" cy="2988176"/>
          </a:xfrm>
          <a:prstGeom prst="rect">
            <a:avLst/>
          </a:prstGeom>
          <a:noFill/>
          <a:ln>
            <a:noFill/>
          </a:ln>
        </p:spPr>
      </p:pic>
    </p:spTree>
    <p:extLst>
      <p:ext uri="{BB962C8B-B14F-4D97-AF65-F5344CB8AC3E}">
        <p14:creationId xmlns:p14="http://schemas.microsoft.com/office/powerpoint/2010/main" val="3014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DISEÑO DE LA SUELA</a:t>
            </a:r>
          </a:p>
        </p:txBody>
      </p:sp>
      <p:sp>
        <p:nvSpPr>
          <p:cNvPr id="3" name="2 Marcador de contenido"/>
          <p:cNvSpPr>
            <a:spLocks noGrp="1"/>
          </p:cNvSpPr>
          <p:nvPr>
            <p:ph idx="1"/>
          </p:nvPr>
        </p:nvSpPr>
        <p:spPr>
          <a:xfrm>
            <a:off x="4499992" y="1600200"/>
            <a:ext cx="3577208" cy="1828800"/>
          </a:xfrm>
        </p:spPr>
        <p:txBody>
          <a:bodyPr/>
          <a:lstStyle/>
          <a:p>
            <a:pPr algn="just"/>
            <a:r>
              <a:rPr lang="es-EC" dirty="0" smtClean="0"/>
              <a:t>La parte superior de la suela es la que esta en contacto con la parte palmar del pie</a:t>
            </a:r>
            <a:endParaRPr lang="es-EC" dirty="0"/>
          </a:p>
        </p:txBody>
      </p:sp>
      <p:pic>
        <p:nvPicPr>
          <p:cNvPr id="4" name="3 Imagen"/>
          <p:cNvPicPr/>
          <p:nvPr/>
        </p:nvPicPr>
        <p:blipFill rotWithShape="1">
          <a:blip r:embed="rId2"/>
          <a:srcRect l="20613" t="15056" r="16590" b="12217"/>
          <a:stretch/>
        </p:blipFill>
        <p:spPr bwMode="auto">
          <a:xfrm>
            <a:off x="395536" y="1484784"/>
            <a:ext cx="3960440" cy="2376264"/>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srcRect l="26366" t="13921" r="21064" b="12500"/>
          <a:stretch/>
        </p:blipFill>
        <p:spPr bwMode="auto">
          <a:xfrm>
            <a:off x="4355976" y="3861048"/>
            <a:ext cx="3744416" cy="2520280"/>
          </a:xfrm>
          <a:prstGeom prst="rect">
            <a:avLst/>
          </a:prstGeom>
          <a:ln>
            <a:noFill/>
          </a:ln>
          <a:extLst>
            <a:ext uri="{53640926-AAD7-44D8-BBD7-CCE9431645EC}">
              <a14:shadowObscured xmlns:a14="http://schemas.microsoft.com/office/drawing/2010/main"/>
            </a:ext>
          </a:extLst>
        </p:spPr>
      </p:pic>
      <p:sp>
        <p:nvSpPr>
          <p:cNvPr id="6" name="2 Marcador de contenido"/>
          <p:cNvSpPr txBox="1">
            <a:spLocks/>
          </p:cNvSpPr>
          <p:nvPr/>
        </p:nvSpPr>
        <p:spPr>
          <a:xfrm>
            <a:off x="403974" y="4091102"/>
            <a:ext cx="3577208" cy="1828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es-EC" dirty="0" smtClean="0"/>
              <a:t>La parte inferior de la suela es la que esta en contacto con el piso o suelo</a:t>
            </a:r>
            <a:endParaRPr lang="es-EC" dirty="0"/>
          </a:p>
        </p:txBody>
      </p:sp>
    </p:spTree>
    <p:extLst>
      <p:ext uri="{BB962C8B-B14F-4D97-AF65-F5344CB8AC3E}">
        <p14:creationId xmlns:p14="http://schemas.microsoft.com/office/powerpoint/2010/main" val="2597145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DISEÑO DE LA SUELA</a:t>
            </a:r>
          </a:p>
        </p:txBody>
      </p:sp>
      <p:pic>
        <p:nvPicPr>
          <p:cNvPr id="4" name="3 Marcador de contenido"/>
          <p:cNvPicPr>
            <a:picLocks noGrp="1"/>
          </p:cNvPicPr>
          <p:nvPr>
            <p:ph idx="1"/>
          </p:nvPr>
        </p:nvPicPr>
        <p:blipFill rotWithShape="1">
          <a:blip r:embed="rId2"/>
          <a:srcRect l="27643" t="14205" r="16430" b="14488"/>
          <a:stretch/>
        </p:blipFill>
        <p:spPr bwMode="auto">
          <a:xfrm>
            <a:off x="755576" y="1484784"/>
            <a:ext cx="3867644" cy="2548880"/>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srcRect l="8469" t="17614" r="18347" b="22443"/>
          <a:stretch/>
        </p:blipFill>
        <p:spPr bwMode="auto">
          <a:xfrm>
            <a:off x="3635896" y="4149080"/>
            <a:ext cx="4356611" cy="2250311"/>
          </a:xfrm>
          <a:prstGeom prst="rect">
            <a:avLst/>
          </a:prstGeom>
          <a:ln>
            <a:noFill/>
          </a:ln>
          <a:extLst>
            <a:ext uri="{53640926-AAD7-44D8-BBD7-CCE9431645EC}">
              <a14:shadowObscured xmlns:a14="http://schemas.microsoft.com/office/drawing/2010/main"/>
            </a:ext>
          </a:extLst>
        </p:spPr>
      </p:pic>
      <p:sp>
        <p:nvSpPr>
          <p:cNvPr id="6" name="2 Marcador de contenido"/>
          <p:cNvSpPr txBox="1">
            <a:spLocks/>
          </p:cNvSpPr>
          <p:nvPr/>
        </p:nvSpPr>
        <p:spPr>
          <a:xfrm>
            <a:off x="4499992" y="1600200"/>
            <a:ext cx="3577208" cy="1828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es-EC" dirty="0" smtClean="0"/>
              <a:t>La unión de las partes inferior y superior conforman la suela </a:t>
            </a:r>
            <a:endParaRPr lang="es-EC" dirty="0"/>
          </a:p>
        </p:txBody>
      </p:sp>
    </p:spTree>
    <p:extLst>
      <p:ext uri="{BB962C8B-B14F-4D97-AF65-F5344CB8AC3E}">
        <p14:creationId xmlns:p14="http://schemas.microsoft.com/office/powerpoint/2010/main" val="347273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DISEÑO DEL MOLDE</a:t>
            </a:r>
          </a:p>
        </p:txBody>
      </p:sp>
      <p:grpSp>
        <p:nvGrpSpPr>
          <p:cNvPr id="4" name="Lienzo 2"/>
          <p:cNvGrpSpPr/>
          <p:nvPr/>
        </p:nvGrpSpPr>
        <p:grpSpPr>
          <a:xfrm>
            <a:off x="827584" y="1492884"/>
            <a:ext cx="6225043" cy="4600411"/>
            <a:chOff x="0" y="0"/>
            <a:chExt cx="4961255" cy="3872230"/>
          </a:xfrm>
        </p:grpSpPr>
        <p:sp>
          <p:nvSpPr>
            <p:cNvPr id="5" name="14 Rectángulo"/>
            <p:cNvSpPr/>
            <p:nvPr/>
          </p:nvSpPr>
          <p:spPr>
            <a:xfrm>
              <a:off x="0" y="0"/>
              <a:ext cx="4961255" cy="3872230"/>
            </a:xfrm>
            <a:prstGeom prst="rect">
              <a:avLst/>
            </a:prstGeom>
          </p:spPr>
        </p:sp>
        <p:sp>
          <p:nvSpPr>
            <p:cNvPr id="6" name="3 Cuadro de texto"/>
            <p:cNvSpPr txBox="1"/>
            <p:nvPr/>
          </p:nvSpPr>
          <p:spPr>
            <a:xfrm>
              <a:off x="1897648" y="0"/>
              <a:ext cx="1506990" cy="4850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ea typeface="Calibri"/>
                </a:rPr>
                <a:t>Selección del material del molde.</a:t>
              </a:r>
              <a:endParaRPr lang="es-EC" sz="1600" b="1" dirty="0">
                <a:solidFill>
                  <a:srgbClr val="000000"/>
                </a:solidFill>
                <a:effectLst/>
                <a:latin typeface="Arial"/>
                <a:ea typeface="Calibri"/>
              </a:endParaRPr>
            </a:p>
          </p:txBody>
        </p:sp>
        <p:sp>
          <p:nvSpPr>
            <p:cNvPr id="7" name="4 Cuadro de texto"/>
            <p:cNvSpPr txBox="1"/>
            <p:nvPr/>
          </p:nvSpPr>
          <p:spPr>
            <a:xfrm>
              <a:off x="2104383" y="793521"/>
              <a:ext cx="1095555" cy="5661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ea typeface="Calibri"/>
                </a:rPr>
                <a:t>Sistema de Alimentación</a:t>
              </a:r>
              <a:endParaRPr lang="es-EC" sz="1600" b="1" dirty="0">
                <a:solidFill>
                  <a:srgbClr val="000000"/>
                </a:solidFill>
                <a:effectLst/>
                <a:latin typeface="Arial"/>
                <a:ea typeface="Calibri"/>
              </a:endParaRPr>
            </a:p>
          </p:txBody>
        </p:sp>
        <p:sp>
          <p:nvSpPr>
            <p:cNvPr id="8" name="4 Cuadro de texto"/>
            <p:cNvSpPr txBox="1"/>
            <p:nvPr/>
          </p:nvSpPr>
          <p:spPr>
            <a:xfrm>
              <a:off x="1713539" y="1589469"/>
              <a:ext cx="1865599" cy="639524"/>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ea typeface="Calibri"/>
                </a:rPr>
                <a:t>Determinación de espesor de las paredes de molde</a:t>
              </a:r>
              <a:endParaRPr lang="es-EC" sz="1600" b="1" dirty="0">
                <a:solidFill>
                  <a:srgbClr val="000000"/>
                </a:solidFill>
                <a:effectLst/>
                <a:latin typeface="Arial"/>
                <a:ea typeface="Calibri"/>
              </a:endParaRPr>
            </a:p>
          </p:txBody>
        </p:sp>
        <p:sp>
          <p:nvSpPr>
            <p:cNvPr id="9" name="8 Cuadro de texto"/>
            <p:cNvSpPr txBox="1"/>
            <p:nvPr/>
          </p:nvSpPr>
          <p:spPr>
            <a:xfrm>
              <a:off x="1825889" y="2587621"/>
              <a:ext cx="1696539" cy="4744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ea typeface="Calibri"/>
                </a:rPr>
                <a:t>Modelado y simulación del Molde</a:t>
              </a:r>
              <a:endParaRPr lang="es-EC" sz="1600" b="1" dirty="0">
                <a:solidFill>
                  <a:srgbClr val="000000"/>
                </a:solidFill>
                <a:effectLst/>
                <a:latin typeface="Arial"/>
                <a:ea typeface="Calibri"/>
              </a:endParaRPr>
            </a:p>
          </p:txBody>
        </p:sp>
        <p:sp>
          <p:nvSpPr>
            <p:cNvPr id="10" name="9 Cuadro de texto"/>
            <p:cNvSpPr txBox="1"/>
            <p:nvPr/>
          </p:nvSpPr>
          <p:spPr>
            <a:xfrm>
              <a:off x="1825924" y="3416052"/>
              <a:ext cx="1672490" cy="42269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ea typeface="Calibri"/>
                </a:rPr>
                <a:t>Mecanizado del molde</a:t>
              </a:r>
              <a:endParaRPr lang="es-EC" sz="1600" b="1" dirty="0">
                <a:solidFill>
                  <a:srgbClr val="000000"/>
                </a:solidFill>
                <a:effectLst/>
                <a:latin typeface="Arial"/>
                <a:ea typeface="Calibri"/>
              </a:endParaRPr>
            </a:p>
          </p:txBody>
        </p:sp>
        <p:sp>
          <p:nvSpPr>
            <p:cNvPr id="11" name="10 Flecha abajo"/>
            <p:cNvSpPr/>
            <p:nvPr/>
          </p:nvSpPr>
          <p:spPr>
            <a:xfrm>
              <a:off x="2518913" y="439946"/>
              <a:ext cx="207034" cy="35366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2" name="11 Flecha abajo"/>
            <p:cNvSpPr/>
            <p:nvPr/>
          </p:nvSpPr>
          <p:spPr>
            <a:xfrm>
              <a:off x="2518869" y="1233570"/>
              <a:ext cx="207030" cy="3524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12 Flecha abajo"/>
            <p:cNvSpPr/>
            <p:nvPr/>
          </p:nvSpPr>
          <p:spPr>
            <a:xfrm>
              <a:off x="2544606" y="2225576"/>
              <a:ext cx="198499" cy="36231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4" name="13 Flecha abajo"/>
            <p:cNvSpPr/>
            <p:nvPr/>
          </p:nvSpPr>
          <p:spPr>
            <a:xfrm>
              <a:off x="2544561" y="3062384"/>
              <a:ext cx="198496" cy="35366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5" name="15 Flecha derecha"/>
            <p:cNvSpPr/>
            <p:nvPr/>
          </p:nvSpPr>
          <p:spPr>
            <a:xfrm>
              <a:off x="1492369" y="2734574"/>
              <a:ext cx="405287" cy="1552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16 Cuadro de texto"/>
            <p:cNvSpPr txBox="1"/>
            <p:nvPr/>
          </p:nvSpPr>
          <p:spPr>
            <a:xfrm>
              <a:off x="189733" y="2587302"/>
              <a:ext cx="1302509" cy="47473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ea typeface="Calibri"/>
                </a:rPr>
                <a:t>Obtención de la parte a fabricar</a:t>
              </a:r>
              <a:endParaRPr lang="es-EC" sz="1600" b="1" dirty="0">
                <a:solidFill>
                  <a:srgbClr val="000000"/>
                </a:solidFill>
                <a:effectLst/>
                <a:latin typeface="Arial"/>
                <a:ea typeface="Calibri"/>
              </a:endParaRPr>
            </a:p>
          </p:txBody>
        </p:sp>
      </p:grpSp>
    </p:spTree>
    <p:extLst>
      <p:ext uri="{BB962C8B-B14F-4D97-AF65-F5344CB8AC3E}">
        <p14:creationId xmlns:p14="http://schemas.microsoft.com/office/powerpoint/2010/main" val="2536370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SELECCIÓN DEL MATERIAL</a:t>
            </a:r>
            <a:endParaRPr lang="es-EC" dirty="0"/>
          </a:p>
        </p:txBody>
      </p:sp>
      <p:sp>
        <p:nvSpPr>
          <p:cNvPr id="3" name="2 Marcador de contenido"/>
          <p:cNvSpPr>
            <a:spLocks noGrp="1"/>
          </p:cNvSpPr>
          <p:nvPr>
            <p:ph idx="1"/>
          </p:nvPr>
        </p:nvSpPr>
        <p:spPr/>
        <p:txBody>
          <a:bodyPr/>
          <a:lstStyle/>
          <a:p>
            <a:pPr algn="just"/>
            <a:r>
              <a:rPr lang="es-EC" dirty="0"/>
              <a:t>El material que se utilizará para la fabricación del molde viene determinado en su mayor parte por el aspecto económico y tiempos de </a:t>
            </a:r>
            <a:r>
              <a:rPr lang="es-EC" dirty="0" smtClean="0"/>
              <a:t>mecanizado.</a:t>
            </a:r>
          </a:p>
          <a:p>
            <a:pPr algn="just"/>
            <a:r>
              <a:rPr lang="es-EC" dirty="0"/>
              <a:t>Dentro de la industria nacional los materiales ampliamente usados para la fabricación de moldes en la elaboración de suelas son las aleaciones de acero como el P20 y las aleaciones de aluminio como el </a:t>
            </a:r>
            <a:r>
              <a:rPr lang="es-EC" dirty="0" err="1"/>
              <a:t>Alumec</a:t>
            </a:r>
            <a:r>
              <a:rPr lang="es-EC" dirty="0"/>
              <a:t> 89,</a:t>
            </a:r>
          </a:p>
        </p:txBody>
      </p:sp>
      <p:graphicFrame>
        <p:nvGraphicFramePr>
          <p:cNvPr id="4" name="3 Tabla"/>
          <p:cNvGraphicFramePr>
            <a:graphicFrameLocks noGrp="1"/>
          </p:cNvGraphicFramePr>
          <p:nvPr>
            <p:extLst>
              <p:ext uri="{D42A27DB-BD31-4B8C-83A1-F6EECF244321}">
                <p14:modId xmlns:p14="http://schemas.microsoft.com/office/powerpoint/2010/main" val="1004905932"/>
              </p:ext>
            </p:extLst>
          </p:nvPr>
        </p:nvGraphicFramePr>
        <p:xfrm>
          <a:off x="971600" y="4365104"/>
          <a:ext cx="6696744" cy="1368152"/>
        </p:xfrm>
        <a:graphic>
          <a:graphicData uri="http://schemas.openxmlformats.org/drawingml/2006/table">
            <a:tbl>
              <a:tblPr firstRow="1" firstCol="1" bandRow="1">
                <a:tableStyleId>{5C22544A-7EE6-4342-B048-85BDC9FD1C3A}</a:tableStyleId>
              </a:tblPr>
              <a:tblGrid>
                <a:gridCol w="1056543"/>
                <a:gridCol w="1367053"/>
                <a:gridCol w="1143646"/>
                <a:gridCol w="1600138"/>
                <a:gridCol w="1322695"/>
                <a:gridCol w="206669"/>
              </a:tblGrid>
              <a:tr h="684076">
                <a:tc>
                  <a:txBody>
                    <a:bodyPr/>
                    <a:lstStyle/>
                    <a:p>
                      <a:pPr marL="0" indent="0" algn="ctr">
                        <a:lnSpc>
                          <a:spcPct val="150000"/>
                        </a:lnSpc>
                        <a:spcBef>
                          <a:spcPts val="1200"/>
                        </a:spcBef>
                        <a:spcAft>
                          <a:spcPts val="0"/>
                        </a:spcAft>
                      </a:pPr>
                      <a:r>
                        <a:rPr lang="es-EC" sz="1100" dirty="0" smtClean="0">
                          <a:effectLst/>
                        </a:rPr>
                        <a:t>Material</a:t>
                      </a:r>
                      <a:endParaRPr lang="es-EC" sz="1200" dirty="0">
                        <a:effectLst/>
                        <a:latin typeface="Arial"/>
                        <a:ea typeface="Calibri"/>
                      </a:endParaRPr>
                    </a:p>
                  </a:txBody>
                  <a:tcPr marL="68580" marR="68580" marT="0" marB="0"/>
                </a:tc>
                <a:tc>
                  <a:txBody>
                    <a:bodyPr/>
                    <a:lstStyle/>
                    <a:p>
                      <a:pPr marL="0" indent="0" algn="ctr">
                        <a:lnSpc>
                          <a:spcPct val="150000"/>
                        </a:lnSpc>
                        <a:spcBef>
                          <a:spcPts val="1200"/>
                        </a:spcBef>
                        <a:spcAft>
                          <a:spcPts val="0"/>
                        </a:spcAft>
                      </a:pPr>
                      <a:r>
                        <a:rPr lang="es-EC" sz="1100" dirty="0">
                          <a:effectLst/>
                        </a:rPr>
                        <a:t>Módulo de elasticidad</a:t>
                      </a:r>
                      <a:endParaRPr lang="es-EC" sz="1200" dirty="0">
                        <a:effectLst/>
                        <a:latin typeface="Arial"/>
                        <a:ea typeface="Calibri"/>
                      </a:endParaRPr>
                    </a:p>
                  </a:txBody>
                  <a:tcPr marL="68580" marR="68580" marT="0" marB="0"/>
                </a:tc>
                <a:tc>
                  <a:txBody>
                    <a:bodyPr/>
                    <a:lstStyle/>
                    <a:p>
                      <a:pPr marL="0" indent="0" algn="ctr">
                        <a:lnSpc>
                          <a:spcPct val="150000"/>
                        </a:lnSpc>
                        <a:spcBef>
                          <a:spcPts val="1200"/>
                        </a:spcBef>
                        <a:spcAft>
                          <a:spcPts val="0"/>
                        </a:spcAft>
                      </a:pPr>
                      <a:r>
                        <a:rPr lang="es-EC" sz="1100" dirty="0" err="1">
                          <a:effectLst/>
                        </a:rPr>
                        <a:t>Conduct</a:t>
                      </a:r>
                      <a:r>
                        <a:rPr lang="es-EC" sz="1100" dirty="0">
                          <a:effectLst/>
                        </a:rPr>
                        <a:t>. térmica</a:t>
                      </a:r>
                      <a:endParaRPr lang="es-EC" sz="1200" dirty="0">
                        <a:effectLst/>
                        <a:latin typeface="Arial"/>
                        <a:ea typeface="Calibri"/>
                      </a:endParaRPr>
                    </a:p>
                  </a:txBody>
                  <a:tcPr marL="68580" marR="68580" marT="0" marB="0"/>
                </a:tc>
                <a:tc>
                  <a:txBody>
                    <a:bodyPr/>
                    <a:lstStyle/>
                    <a:p>
                      <a:pPr marL="0" indent="0" algn="ctr">
                        <a:lnSpc>
                          <a:spcPct val="150000"/>
                        </a:lnSpc>
                        <a:spcBef>
                          <a:spcPts val="1200"/>
                        </a:spcBef>
                        <a:spcAft>
                          <a:spcPts val="0"/>
                        </a:spcAft>
                      </a:pPr>
                      <a:r>
                        <a:rPr lang="es-EC" sz="1100" dirty="0">
                          <a:effectLst/>
                        </a:rPr>
                        <a:t>Fresado Desbaste (</a:t>
                      </a:r>
                      <a:r>
                        <a:rPr lang="es-EC" sz="1100" dirty="0" err="1">
                          <a:effectLst/>
                        </a:rPr>
                        <a:t>Vc</a:t>
                      </a:r>
                      <a:r>
                        <a:rPr lang="es-EC" sz="1100" dirty="0">
                          <a:effectLst/>
                        </a:rPr>
                        <a:t>)</a:t>
                      </a:r>
                      <a:endParaRPr lang="es-EC" sz="1200" dirty="0">
                        <a:effectLst/>
                        <a:latin typeface="Arial"/>
                        <a:ea typeface="Calibri"/>
                      </a:endParaRPr>
                    </a:p>
                  </a:txBody>
                  <a:tcPr marL="68580" marR="68580" marT="0" marB="0"/>
                </a:tc>
                <a:tc>
                  <a:txBody>
                    <a:bodyPr/>
                    <a:lstStyle/>
                    <a:p>
                      <a:pPr marL="0" indent="0" algn="ctr">
                        <a:lnSpc>
                          <a:spcPct val="150000"/>
                        </a:lnSpc>
                        <a:spcBef>
                          <a:spcPts val="1200"/>
                        </a:spcBef>
                        <a:spcAft>
                          <a:spcPts val="0"/>
                        </a:spcAft>
                      </a:pPr>
                      <a:r>
                        <a:rPr lang="es-EC" sz="1100" dirty="0">
                          <a:effectLst/>
                        </a:rPr>
                        <a:t>Fresado Acabado (</a:t>
                      </a:r>
                      <a:r>
                        <a:rPr lang="es-EC" sz="1100" dirty="0" err="1">
                          <a:effectLst/>
                        </a:rPr>
                        <a:t>Vc</a:t>
                      </a:r>
                      <a:r>
                        <a:rPr lang="es-EC" sz="1100" dirty="0">
                          <a:effectLst/>
                        </a:rPr>
                        <a:t>)</a:t>
                      </a:r>
                      <a:endParaRPr lang="es-EC" sz="1200" dirty="0">
                        <a:effectLst/>
                        <a:latin typeface="Arial"/>
                        <a:ea typeface="Calibri"/>
                      </a:endParaRPr>
                    </a:p>
                  </a:txBody>
                  <a:tcPr marL="68580" marR="68580" marT="0" marB="0"/>
                </a:tc>
                <a:tc rowSpan="3">
                  <a:txBody>
                    <a:bodyPr/>
                    <a:lstStyle/>
                    <a:p>
                      <a:pPr indent="270510" algn="ctr">
                        <a:lnSpc>
                          <a:spcPct val="150000"/>
                        </a:lnSpc>
                        <a:spcBef>
                          <a:spcPts val="1200"/>
                        </a:spcBef>
                        <a:spcAft>
                          <a:spcPts val="0"/>
                        </a:spcAft>
                      </a:pPr>
                      <a:r>
                        <a:rPr lang="es-EC" sz="1200">
                          <a:effectLst/>
                        </a:rPr>
                        <a:t> </a:t>
                      </a:r>
                      <a:endParaRPr lang="es-EC" sz="1200">
                        <a:effectLst/>
                        <a:latin typeface="Arial"/>
                        <a:ea typeface="Calibri"/>
                      </a:endParaRPr>
                    </a:p>
                  </a:txBody>
                  <a:tcPr marL="68580" marR="68580" marT="0" marB="0"/>
                </a:tc>
              </a:tr>
              <a:tr h="342038">
                <a:tc>
                  <a:txBody>
                    <a:bodyPr/>
                    <a:lstStyle/>
                    <a:p>
                      <a:pPr indent="270510" algn="just">
                        <a:lnSpc>
                          <a:spcPct val="150000"/>
                        </a:lnSpc>
                        <a:spcBef>
                          <a:spcPts val="1200"/>
                        </a:spcBef>
                        <a:spcAft>
                          <a:spcPts val="0"/>
                        </a:spcAft>
                      </a:pPr>
                      <a:r>
                        <a:rPr lang="es-EC" sz="1100">
                          <a:effectLst/>
                        </a:rPr>
                        <a:t>P20</a:t>
                      </a:r>
                      <a:endParaRPr lang="es-EC" sz="1200">
                        <a:effectLst/>
                        <a:latin typeface="Arial"/>
                        <a:ea typeface="Calibri"/>
                      </a:endParaRPr>
                    </a:p>
                  </a:txBody>
                  <a:tcPr marL="68580" marR="68580" marT="0" marB="0"/>
                </a:tc>
                <a:tc>
                  <a:txBody>
                    <a:bodyPr/>
                    <a:lstStyle/>
                    <a:p>
                      <a:pPr indent="270510" algn="just">
                        <a:lnSpc>
                          <a:spcPct val="150000"/>
                        </a:lnSpc>
                        <a:spcBef>
                          <a:spcPts val="1200"/>
                        </a:spcBef>
                        <a:spcAft>
                          <a:spcPts val="0"/>
                        </a:spcAft>
                      </a:pPr>
                      <a:r>
                        <a:rPr lang="es-EC" sz="1100">
                          <a:effectLst/>
                        </a:rPr>
                        <a:t>250000N/mm</a:t>
                      </a:r>
                      <a:r>
                        <a:rPr lang="es-EC" sz="1100" baseline="30000">
                          <a:effectLst/>
                        </a:rPr>
                        <a:t>2</a:t>
                      </a:r>
                      <a:endParaRPr lang="es-EC" sz="1200">
                        <a:effectLst/>
                        <a:latin typeface="Arial"/>
                        <a:ea typeface="Calibri"/>
                      </a:endParaRPr>
                    </a:p>
                  </a:txBody>
                  <a:tcPr marL="68580" marR="68580" marT="0" marB="0"/>
                </a:tc>
                <a:tc>
                  <a:txBody>
                    <a:bodyPr/>
                    <a:lstStyle/>
                    <a:p>
                      <a:pPr indent="270510" algn="just">
                        <a:lnSpc>
                          <a:spcPct val="150000"/>
                        </a:lnSpc>
                        <a:spcBef>
                          <a:spcPts val="1200"/>
                        </a:spcBef>
                        <a:spcAft>
                          <a:spcPts val="0"/>
                        </a:spcAft>
                      </a:pPr>
                      <a:r>
                        <a:rPr lang="es-EC" sz="1100">
                          <a:effectLst/>
                        </a:rPr>
                        <a:t>202Btu</a:t>
                      </a:r>
                      <a:endParaRPr lang="es-EC" sz="1200">
                        <a:effectLst/>
                        <a:latin typeface="Arial"/>
                        <a:ea typeface="Calibri"/>
                      </a:endParaRPr>
                    </a:p>
                  </a:txBody>
                  <a:tcPr marL="68580" marR="68580" marT="0" marB="0"/>
                </a:tc>
                <a:tc>
                  <a:txBody>
                    <a:bodyPr/>
                    <a:lstStyle/>
                    <a:p>
                      <a:pPr indent="270510" algn="just">
                        <a:lnSpc>
                          <a:spcPct val="150000"/>
                        </a:lnSpc>
                        <a:spcBef>
                          <a:spcPts val="1200"/>
                        </a:spcBef>
                        <a:spcAft>
                          <a:spcPts val="0"/>
                        </a:spcAft>
                      </a:pPr>
                      <a:r>
                        <a:rPr lang="es-EC" sz="1100">
                          <a:effectLst/>
                        </a:rPr>
                        <a:t>80-150m/min</a:t>
                      </a:r>
                      <a:endParaRPr lang="es-EC" sz="1200">
                        <a:effectLst/>
                        <a:latin typeface="Arial"/>
                        <a:ea typeface="Calibri"/>
                      </a:endParaRPr>
                    </a:p>
                  </a:txBody>
                  <a:tcPr marL="68580" marR="68580" marT="0" marB="0"/>
                </a:tc>
                <a:tc>
                  <a:txBody>
                    <a:bodyPr/>
                    <a:lstStyle/>
                    <a:p>
                      <a:pPr indent="270510" algn="just">
                        <a:lnSpc>
                          <a:spcPct val="150000"/>
                        </a:lnSpc>
                        <a:spcBef>
                          <a:spcPts val="1200"/>
                        </a:spcBef>
                        <a:spcAft>
                          <a:spcPts val="0"/>
                        </a:spcAft>
                      </a:pPr>
                      <a:r>
                        <a:rPr lang="es-EC" sz="1100">
                          <a:effectLst/>
                        </a:rPr>
                        <a:t>70-110m/min</a:t>
                      </a:r>
                      <a:endParaRPr lang="es-EC" sz="1200">
                        <a:effectLst/>
                        <a:latin typeface="Arial"/>
                        <a:ea typeface="Calibri"/>
                      </a:endParaRPr>
                    </a:p>
                  </a:txBody>
                  <a:tcPr marL="68580" marR="68580" marT="0" marB="0"/>
                </a:tc>
                <a:tc vMerge="1">
                  <a:txBody>
                    <a:bodyPr/>
                    <a:lstStyle/>
                    <a:p>
                      <a:endParaRPr lang="es-EC"/>
                    </a:p>
                  </a:txBody>
                  <a:tcPr/>
                </a:tc>
              </a:tr>
              <a:tr h="342038">
                <a:tc>
                  <a:txBody>
                    <a:bodyPr/>
                    <a:lstStyle/>
                    <a:p>
                      <a:pPr indent="270510" algn="just">
                        <a:lnSpc>
                          <a:spcPct val="150000"/>
                        </a:lnSpc>
                        <a:spcBef>
                          <a:spcPts val="1200"/>
                        </a:spcBef>
                        <a:spcAft>
                          <a:spcPts val="0"/>
                        </a:spcAft>
                      </a:pPr>
                      <a:r>
                        <a:rPr lang="es-EC" sz="1100">
                          <a:effectLst/>
                        </a:rPr>
                        <a:t>Alumec 89</a:t>
                      </a:r>
                      <a:endParaRPr lang="es-EC" sz="1200">
                        <a:effectLst/>
                        <a:latin typeface="Arial"/>
                        <a:ea typeface="Calibri"/>
                      </a:endParaRPr>
                    </a:p>
                  </a:txBody>
                  <a:tcPr marL="68580" marR="68580" marT="0" marB="0"/>
                </a:tc>
                <a:tc>
                  <a:txBody>
                    <a:bodyPr/>
                    <a:lstStyle/>
                    <a:p>
                      <a:pPr indent="270510" algn="just">
                        <a:lnSpc>
                          <a:spcPct val="150000"/>
                        </a:lnSpc>
                        <a:spcBef>
                          <a:spcPts val="1200"/>
                        </a:spcBef>
                        <a:spcAft>
                          <a:spcPts val="0"/>
                        </a:spcAft>
                      </a:pPr>
                      <a:r>
                        <a:rPr lang="es-EC" sz="1100">
                          <a:effectLst/>
                        </a:rPr>
                        <a:t>71500N/mm</a:t>
                      </a:r>
                      <a:r>
                        <a:rPr lang="es-EC" sz="1100" baseline="30000">
                          <a:effectLst/>
                        </a:rPr>
                        <a:t>2</a:t>
                      </a:r>
                      <a:endParaRPr lang="es-EC" sz="1200">
                        <a:effectLst/>
                        <a:latin typeface="Arial"/>
                        <a:ea typeface="Calibri"/>
                      </a:endParaRPr>
                    </a:p>
                  </a:txBody>
                  <a:tcPr marL="68580" marR="68580" marT="0" marB="0"/>
                </a:tc>
                <a:tc>
                  <a:txBody>
                    <a:bodyPr/>
                    <a:lstStyle/>
                    <a:p>
                      <a:pPr indent="270510" algn="just">
                        <a:lnSpc>
                          <a:spcPct val="150000"/>
                        </a:lnSpc>
                        <a:spcBef>
                          <a:spcPts val="1200"/>
                        </a:spcBef>
                        <a:spcAft>
                          <a:spcPts val="0"/>
                        </a:spcAft>
                      </a:pPr>
                      <a:r>
                        <a:rPr lang="es-EC" sz="1100">
                          <a:effectLst/>
                        </a:rPr>
                        <a:t>1144 Btu</a:t>
                      </a:r>
                      <a:endParaRPr lang="es-EC" sz="1200">
                        <a:effectLst/>
                        <a:latin typeface="Arial"/>
                        <a:ea typeface="Calibri"/>
                      </a:endParaRPr>
                    </a:p>
                  </a:txBody>
                  <a:tcPr marL="68580" marR="68580" marT="0" marB="0"/>
                </a:tc>
                <a:tc>
                  <a:txBody>
                    <a:bodyPr/>
                    <a:lstStyle/>
                    <a:p>
                      <a:pPr indent="270510" algn="just">
                        <a:lnSpc>
                          <a:spcPct val="150000"/>
                        </a:lnSpc>
                        <a:spcBef>
                          <a:spcPts val="1200"/>
                        </a:spcBef>
                        <a:spcAft>
                          <a:spcPts val="0"/>
                        </a:spcAft>
                      </a:pPr>
                      <a:r>
                        <a:rPr lang="es-EC" sz="1100">
                          <a:effectLst/>
                        </a:rPr>
                        <a:t>600-1000m/min</a:t>
                      </a:r>
                      <a:endParaRPr lang="es-EC" sz="1200">
                        <a:effectLst/>
                        <a:latin typeface="Arial"/>
                        <a:ea typeface="Calibri"/>
                      </a:endParaRPr>
                    </a:p>
                  </a:txBody>
                  <a:tcPr marL="68580" marR="68580" marT="0" marB="0"/>
                </a:tc>
                <a:tc>
                  <a:txBody>
                    <a:bodyPr/>
                    <a:lstStyle/>
                    <a:p>
                      <a:pPr indent="270510" algn="just">
                        <a:lnSpc>
                          <a:spcPct val="150000"/>
                        </a:lnSpc>
                        <a:spcBef>
                          <a:spcPts val="1200"/>
                        </a:spcBef>
                        <a:spcAft>
                          <a:spcPts val="0"/>
                        </a:spcAft>
                      </a:pPr>
                      <a:r>
                        <a:rPr lang="es-EC" sz="1100" dirty="0">
                          <a:effectLst/>
                        </a:rPr>
                        <a:t>300-500m/min</a:t>
                      </a:r>
                      <a:endParaRPr lang="es-EC" sz="1200" dirty="0">
                        <a:effectLst/>
                        <a:latin typeface="Arial"/>
                        <a:ea typeface="Calibri"/>
                      </a:endParaRPr>
                    </a:p>
                  </a:txBody>
                  <a:tcPr marL="68580" marR="68580" marT="0" marB="0"/>
                </a:tc>
                <a:tc vMerge="1">
                  <a:txBody>
                    <a:bodyPr/>
                    <a:lstStyle/>
                    <a:p>
                      <a:endParaRPr lang="es-EC"/>
                    </a:p>
                  </a:txBody>
                  <a:tcPr/>
                </a:tc>
              </a:tr>
            </a:tbl>
          </a:graphicData>
        </a:graphic>
      </p:graphicFrame>
    </p:spTree>
    <p:extLst>
      <p:ext uri="{BB962C8B-B14F-4D97-AF65-F5344CB8AC3E}">
        <p14:creationId xmlns:p14="http://schemas.microsoft.com/office/powerpoint/2010/main" val="3571944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SISTEMA DE ALIMENTACIÓN</a:t>
            </a:r>
            <a:endParaRPr lang="es-EC" dirty="0"/>
          </a:p>
        </p:txBody>
      </p:sp>
      <p:sp>
        <p:nvSpPr>
          <p:cNvPr id="3" name="2 Marcador de contenido"/>
          <p:cNvSpPr>
            <a:spLocks noGrp="1"/>
          </p:cNvSpPr>
          <p:nvPr>
            <p:ph idx="1"/>
          </p:nvPr>
        </p:nvSpPr>
        <p:spPr/>
        <p:txBody>
          <a:bodyPr/>
          <a:lstStyle/>
          <a:p>
            <a:pPr algn="just"/>
            <a:r>
              <a:rPr lang="es-EC" dirty="0"/>
              <a:t>El proceso para el vulcanizado de caucho que se usará para la fabricación de la suela es netamente </a:t>
            </a:r>
            <a:r>
              <a:rPr lang="es-EC" dirty="0" smtClean="0"/>
              <a:t>manual.</a:t>
            </a:r>
          </a:p>
          <a:p>
            <a:r>
              <a:rPr lang="es-EC" b="1" dirty="0"/>
              <a:t>Moldeo por Compresión</a:t>
            </a:r>
            <a:endParaRPr lang="es-EC" dirty="0"/>
          </a:p>
          <a:p>
            <a:pPr marL="114300" indent="0">
              <a:buNone/>
            </a:pPr>
            <a:r>
              <a:rPr lang="es-EC" dirty="0"/>
              <a:t>El caucho es calentado y comprimido en un molde mediante una prensa, el material adopta la forma de la cavidad dando como resultado la pieza final.</a:t>
            </a:r>
          </a:p>
        </p:txBody>
      </p:sp>
    </p:spTree>
    <p:extLst>
      <p:ext uri="{BB962C8B-B14F-4D97-AF65-F5344CB8AC3E}">
        <p14:creationId xmlns:p14="http://schemas.microsoft.com/office/powerpoint/2010/main" val="1861993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ESPESOR DE LAS PAREDES DEL MOLDE</a:t>
            </a:r>
            <a:endParaRPr lang="es-EC" dirty="0"/>
          </a:p>
        </p:txBody>
      </p:sp>
      <p:sp>
        <p:nvSpPr>
          <p:cNvPr id="5" name="Rectangle 1"/>
          <p:cNvSpPr>
            <a:spLocks noChangeArrowheads="1"/>
          </p:cNvSpPr>
          <p:nvPr/>
        </p:nvSpPr>
        <p:spPr bwMode="auto">
          <a:xfrm>
            <a:off x="971600" y="2492896"/>
            <a:ext cx="338437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algn="l" defTabSz="914400" rtl="0" eaLnBrk="1" fontAlgn="base" latinLnBrk="0" hangingPunct="1">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Dónde:</a:t>
            </a:r>
            <a:endParaRPr kumimoji="0" lang="es-EC" altLang="es-EC"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FC= Fuerza de cierre.</a:t>
            </a:r>
            <a:endParaRPr kumimoji="0" lang="es-EC" altLang="es-EC"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 Presión teórica media del polímero.</a:t>
            </a:r>
            <a:endParaRPr kumimoji="0" lang="es-EC" altLang="es-EC"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a:t>
            </a:r>
            <a:r>
              <a:rPr kumimoji="0" lang="es-ES" altLang="es-EC" sz="1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P</a:t>
            </a: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Área proyectada.</a:t>
            </a:r>
            <a:endParaRPr kumimoji="0" lang="es-EC" altLang="es-EC"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Número de cavidades.</a:t>
            </a:r>
            <a:endParaRPr kumimoji="0" lang="es-EC" altLang="es-EC"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a:t>
            </a:r>
            <a:r>
              <a:rPr kumimoji="0" lang="es-ES" altLang="es-EC" sz="1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R</a:t>
            </a: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Área proyectada de los canales.</a:t>
            </a:r>
            <a:endParaRPr kumimoji="0" lang="es-EC" altLang="es-EC"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1000= Factor de conversión a [</a:t>
            </a:r>
            <a:r>
              <a:rPr kumimoji="0" lang="es-ES" altLang="es-EC"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Tn</a:t>
            </a: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5 Rectángulo"/>
              <p:cNvSpPr/>
              <p:nvPr/>
            </p:nvSpPr>
            <p:spPr>
              <a:xfrm>
                <a:off x="2585066" y="1556792"/>
                <a:ext cx="2638671"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effectLst/>
                              <a:latin typeface="Cambria Math"/>
                            </a:rPr>
                          </m:ctrlPr>
                        </m:sSubPr>
                        <m:e>
                          <m:r>
                            <a:rPr lang="es-EC">
                              <a:effectLst/>
                              <a:latin typeface="Cambria Math"/>
                            </a:rPr>
                            <m:t>𝐹</m:t>
                          </m:r>
                        </m:e>
                        <m:sub>
                          <m:r>
                            <a:rPr lang="es-EC">
                              <a:effectLst/>
                              <a:latin typeface="Cambria Math"/>
                            </a:rPr>
                            <m:t>𝐶</m:t>
                          </m:r>
                        </m:sub>
                      </m:sSub>
                      <m:r>
                        <a:rPr lang="es-EC">
                          <a:effectLst/>
                          <a:latin typeface="Cambria Math"/>
                        </a:rPr>
                        <m:t>=</m:t>
                      </m:r>
                      <m:f>
                        <m:fPr>
                          <m:ctrlPr>
                            <a:rPr lang="es-EC" i="1">
                              <a:effectLst/>
                              <a:latin typeface="Cambria Math"/>
                            </a:rPr>
                          </m:ctrlPr>
                        </m:fPr>
                        <m:num>
                          <m:r>
                            <a:rPr lang="es-EC">
                              <a:effectLst/>
                              <a:latin typeface="Cambria Math"/>
                            </a:rPr>
                            <m:t>𝑃</m:t>
                          </m:r>
                          <m:r>
                            <a:rPr lang="es-EC">
                              <a:effectLst/>
                              <a:latin typeface="Cambria Math"/>
                            </a:rPr>
                            <m:t>×</m:t>
                          </m:r>
                          <m:d>
                            <m:dPr>
                              <m:ctrlPr>
                                <a:rPr lang="es-EC" i="1">
                                  <a:effectLst/>
                                  <a:latin typeface="Cambria Math"/>
                                </a:rPr>
                              </m:ctrlPr>
                            </m:dPr>
                            <m:e>
                              <m:sSub>
                                <m:sSubPr>
                                  <m:ctrlPr>
                                    <a:rPr lang="es-EC" i="1">
                                      <a:effectLst/>
                                      <a:latin typeface="Cambria Math"/>
                                    </a:rPr>
                                  </m:ctrlPr>
                                </m:sSubPr>
                                <m:e>
                                  <m:r>
                                    <a:rPr lang="es-EC">
                                      <a:effectLst/>
                                      <a:latin typeface="Cambria Math"/>
                                    </a:rPr>
                                    <m:t>𝐴</m:t>
                                  </m:r>
                                </m:e>
                                <m:sub>
                                  <m:r>
                                    <a:rPr lang="es-EC">
                                      <a:effectLst/>
                                      <a:latin typeface="Cambria Math"/>
                                    </a:rPr>
                                    <m:t>𝑃</m:t>
                                  </m:r>
                                </m:sub>
                              </m:sSub>
                              <m:r>
                                <a:rPr lang="es-EC">
                                  <a:effectLst/>
                                  <a:latin typeface="Cambria Math"/>
                                </a:rPr>
                                <m:t>×</m:t>
                              </m:r>
                              <m:r>
                                <a:rPr lang="es-EC">
                                  <a:effectLst/>
                                  <a:latin typeface="Cambria Math"/>
                                </a:rPr>
                                <m:t>𝑁</m:t>
                              </m:r>
                              <m:r>
                                <a:rPr lang="es-EC">
                                  <a:effectLst/>
                                  <a:latin typeface="Cambria Math"/>
                                </a:rPr>
                                <m:t>+</m:t>
                              </m:r>
                              <m:sSub>
                                <m:sSubPr>
                                  <m:ctrlPr>
                                    <a:rPr lang="es-EC" i="1">
                                      <a:effectLst/>
                                      <a:latin typeface="Cambria Math"/>
                                    </a:rPr>
                                  </m:ctrlPr>
                                </m:sSubPr>
                                <m:e>
                                  <m:r>
                                    <a:rPr lang="es-EC">
                                      <a:effectLst/>
                                      <a:latin typeface="Cambria Math"/>
                                    </a:rPr>
                                    <m:t>𝐴</m:t>
                                  </m:r>
                                </m:e>
                                <m:sub>
                                  <m:r>
                                    <a:rPr lang="es-EC">
                                      <a:effectLst/>
                                      <a:latin typeface="Cambria Math"/>
                                    </a:rPr>
                                    <m:t>𝑅</m:t>
                                  </m:r>
                                </m:sub>
                              </m:sSub>
                            </m:e>
                          </m:d>
                        </m:num>
                        <m:den>
                          <m:r>
                            <a:rPr lang="es-EC">
                              <a:effectLst/>
                              <a:latin typeface="Cambria Math"/>
                            </a:rPr>
                            <m:t>1000</m:t>
                          </m:r>
                        </m:den>
                      </m:f>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2585066" y="1556792"/>
                <a:ext cx="2638671" cy="629852"/>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2830694" y="4077072"/>
                <a:ext cx="20537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𝐹</m:t>
                          </m:r>
                        </m:e>
                        <m:sub>
                          <m:r>
                            <a:rPr lang="es-EC" i="1">
                              <a:latin typeface="Cambria Math"/>
                            </a:rPr>
                            <m:t>𝐶</m:t>
                          </m:r>
                        </m:sub>
                      </m:sSub>
                      <m:r>
                        <a:rPr lang="es-EC" i="1">
                          <a:latin typeface="Cambria Math"/>
                        </a:rPr>
                        <m:t>=129,026 </m:t>
                      </m:r>
                      <m:r>
                        <a:rPr lang="es-EC" i="1">
                          <a:latin typeface="Cambria Math"/>
                        </a:rPr>
                        <m:t>𝑇𝑜𝑛</m:t>
                      </m:r>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2830694" y="4077072"/>
                <a:ext cx="2053704" cy="369332"/>
              </a:xfrm>
              <a:prstGeom prst="rect">
                <a:avLst/>
              </a:prstGeom>
              <a:blipFill rotWithShape="1">
                <a:blip r:embed="rId3"/>
                <a:stretch>
                  <a:fillRect/>
                </a:stretch>
              </a:blipFill>
            </p:spPr>
            <p:txBody>
              <a:bodyPr/>
              <a:lstStyle/>
              <a:p>
                <a:r>
                  <a:rPr lang="es-EC">
                    <a:noFill/>
                  </a:rPr>
                  <a:t> </a:t>
                </a:r>
              </a:p>
            </p:txBody>
          </p:sp>
        </mc:Fallback>
      </mc:AlternateContent>
      <p:sp>
        <p:nvSpPr>
          <p:cNvPr id="10" name="2 Marcador de contenido"/>
          <p:cNvSpPr>
            <a:spLocks noGrp="1"/>
          </p:cNvSpPr>
          <p:nvPr>
            <p:ph idx="1"/>
          </p:nvPr>
        </p:nvSpPr>
        <p:spPr>
          <a:xfrm>
            <a:off x="545976" y="4581128"/>
            <a:ext cx="7620000" cy="1387624"/>
          </a:xfrm>
        </p:spPr>
        <p:txBody>
          <a:bodyPr>
            <a:normAutofit lnSpcReduction="10000"/>
          </a:bodyPr>
          <a:lstStyle/>
          <a:p>
            <a:pPr algn="just"/>
            <a:r>
              <a:rPr lang="es-EC" dirty="0" smtClean="0"/>
              <a:t>Debido al proceso en el que será sometido el molde (alto esfuerzo mecánico y térmico) y el costo de fabricación del mismo, para evitar un deterioro prematuro en dicho molde se considera un factor de seguridad igual a 2 </a:t>
            </a:r>
            <a:endParaRPr lang="es-EC" dirty="0"/>
          </a:p>
        </p:txBody>
      </p:sp>
    </p:spTree>
    <p:extLst>
      <p:ext uri="{BB962C8B-B14F-4D97-AF65-F5344CB8AC3E}">
        <p14:creationId xmlns:p14="http://schemas.microsoft.com/office/powerpoint/2010/main" val="3834886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ESPESOR DE LAS PAREDES DEL MOLDE</a:t>
            </a:r>
          </a:p>
        </p:txBody>
      </p:sp>
      <mc:AlternateContent xmlns:mc="http://schemas.openxmlformats.org/markup-compatibility/2006" xmlns:a14="http://schemas.microsoft.com/office/drawing/2010/main">
        <mc:Choice Requires="a14">
          <p:sp>
            <p:nvSpPr>
              <p:cNvPr id="4" name="3 Rectángulo"/>
              <p:cNvSpPr/>
              <p:nvPr/>
            </p:nvSpPr>
            <p:spPr>
              <a:xfrm>
                <a:off x="3624486" y="1628800"/>
                <a:ext cx="947567"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𝑖</m:t>
                          </m:r>
                        </m:sub>
                      </m:sSub>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𝑖</m:t>
                              </m:r>
                            </m:sub>
                          </m:sSub>
                        </m:num>
                        <m:den>
                          <m:r>
                            <a:rPr lang="es-EC" i="1">
                              <a:latin typeface="Cambria Math"/>
                            </a:rPr>
                            <m:t>𝐴</m:t>
                          </m:r>
                        </m:den>
                      </m:f>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3624486" y="1628800"/>
                <a:ext cx="947567" cy="609077"/>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918974" y="2348880"/>
                <a:ext cx="2358594" cy="5381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𝑖</m:t>
                          </m:r>
                        </m:sub>
                      </m:sSub>
                      <m:r>
                        <a:rPr lang="es-EC" i="1">
                          <a:latin typeface="Cambria Math"/>
                        </a:rPr>
                        <m:t>=269,58</m:t>
                      </m:r>
                      <m:f>
                        <m:fPr>
                          <m:type m:val="skw"/>
                          <m:ctrlPr>
                            <a:rPr lang="es-EC" i="1">
                              <a:latin typeface="Cambria Math"/>
                            </a:rPr>
                          </m:ctrlPr>
                        </m:fPr>
                        <m:num>
                          <m:r>
                            <a:rPr lang="es-EC" i="1">
                              <a:latin typeface="Cambria Math"/>
                            </a:rPr>
                            <m:t>𝑘𝑔𝑓</m:t>
                          </m:r>
                        </m:num>
                        <m:den>
                          <m:sSup>
                            <m:sSupPr>
                              <m:ctrlPr>
                                <a:rPr lang="es-EC" i="1">
                                  <a:latin typeface="Cambria Math"/>
                                </a:rPr>
                              </m:ctrlPr>
                            </m:sSupPr>
                            <m:e>
                              <m:r>
                                <a:rPr lang="es-EC" i="1">
                                  <a:latin typeface="Cambria Math"/>
                                </a:rPr>
                                <m:t>𝑐𝑚</m:t>
                              </m:r>
                            </m:e>
                            <m:sup>
                              <m:r>
                                <a:rPr lang="es-EC" i="1">
                                  <a:latin typeface="Cambria Math"/>
                                </a:rPr>
                                <m:t>2</m:t>
                              </m:r>
                            </m:sup>
                          </m:sSup>
                        </m:den>
                      </m:f>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2918974" y="2348880"/>
                <a:ext cx="2358594" cy="538161"/>
              </a:xfrm>
              <a:prstGeom prst="rect">
                <a:avLst/>
              </a:prstGeom>
              <a:blipFill rotWithShape="1">
                <a:blip r:embed="rId3"/>
                <a:stretch>
                  <a:fillRect/>
                </a:stretch>
              </a:blipFill>
            </p:spPr>
            <p:txBody>
              <a:bodyPr/>
              <a:lstStyle/>
              <a:p>
                <a:r>
                  <a:rPr lang="es-EC">
                    <a:noFill/>
                  </a:rPr>
                  <a:t> </a:t>
                </a:r>
              </a:p>
            </p:txBody>
          </p:sp>
        </mc:Fallback>
      </mc:AlternateContent>
      <p:pic>
        <p:nvPicPr>
          <p:cNvPr id="6" name="5 Imagen"/>
          <p:cNvPicPr/>
          <p:nvPr/>
        </p:nvPicPr>
        <p:blipFill rotWithShape="1">
          <a:blip r:embed="rId4"/>
          <a:srcRect l="22529" t="31318" r="21076" b="29971"/>
          <a:stretch/>
        </p:blipFill>
        <p:spPr bwMode="auto">
          <a:xfrm>
            <a:off x="1532150" y="2996952"/>
            <a:ext cx="5112567" cy="194421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6 Rectángulo"/>
              <p:cNvSpPr/>
              <p:nvPr/>
            </p:nvSpPr>
            <p:spPr>
              <a:xfrm>
                <a:off x="3384838" y="5301208"/>
                <a:ext cx="1426865" cy="657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a:latin typeface="Cambria Math"/>
                            </a:rPr>
                          </m:ctrlPr>
                        </m:fPr>
                        <m:num>
                          <m:r>
                            <a:rPr lang="es-EC" i="1">
                              <a:latin typeface="Cambria Math"/>
                            </a:rPr>
                            <m:t>𝑃</m:t>
                          </m:r>
                        </m:num>
                        <m:den>
                          <m:r>
                            <a:rPr lang="es-EC" i="1">
                              <a:latin typeface="Cambria Math"/>
                            </a:rPr>
                            <m:t>𝑡</m:t>
                          </m:r>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𝜎</m:t>
                              </m:r>
                            </m:e>
                            <m:sub>
                              <m:r>
                                <a:rPr lang="es-EC" i="1">
                                  <a:latin typeface="Cambria Math"/>
                                </a:rPr>
                                <m:t>𝑡</m:t>
                              </m:r>
                            </m:sub>
                          </m:sSub>
                        </m:num>
                        <m:den>
                          <m:sSub>
                            <m:sSubPr>
                              <m:ctrlPr>
                                <a:rPr lang="es-EC" i="1">
                                  <a:latin typeface="Cambria Math"/>
                                </a:rPr>
                              </m:ctrlPr>
                            </m:sSubPr>
                            <m:e>
                              <m:r>
                                <a:rPr lang="es-EC" i="1">
                                  <a:latin typeface="Cambria Math"/>
                                </a:rPr>
                                <m:t>𝑅</m:t>
                              </m:r>
                            </m:e>
                            <m:sub>
                              <m:r>
                                <a:rPr lang="es-EC" i="1">
                                  <a:latin typeface="Cambria Math"/>
                                </a:rPr>
                                <m:t>𝑡</m:t>
                              </m:r>
                            </m:sub>
                          </m:sSub>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𝜎</m:t>
                              </m:r>
                            </m:e>
                            <m:sub>
                              <m:r>
                                <a:rPr lang="es-EC" i="1">
                                  <a:latin typeface="Cambria Math"/>
                                </a:rPr>
                                <m:t>𝐿</m:t>
                              </m:r>
                            </m:sub>
                          </m:sSub>
                        </m:num>
                        <m:den>
                          <m:sSub>
                            <m:sSubPr>
                              <m:ctrlPr>
                                <a:rPr lang="es-EC" i="1">
                                  <a:latin typeface="Cambria Math"/>
                                </a:rPr>
                              </m:ctrlPr>
                            </m:sSubPr>
                            <m:e>
                              <m:r>
                                <a:rPr lang="es-EC" i="1">
                                  <a:latin typeface="Cambria Math"/>
                                </a:rPr>
                                <m:t>𝑅</m:t>
                              </m:r>
                            </m:e>
                            <m:sub>
                              <m:r>
                                <a:rPr lang="es-EC" i="1">
                                  <a:latin typeface="Cambria Math"/>
                                </a:rPr>
                                <m:t>𝐿</m:t>
                              </m:r>
                            </m:sub>
                          </m:sSub>
                        </m:den>
                      </m:f>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3384838" y="5301208"/>
                <a:ext cx="1426865" cy="657488"/>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582116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pPr algn="ctr"/>
            <a:r>
              <a:rPr lang="es-EC" sz="4000" dirty="0" smtClean="0"/>
              <a:t>TEMA: DESARROLLO </a:t>
            </a:r>
            <a:r>
              <a:rPr lang="es-EC" sz="4000" dirty="0"/>
              <a:t>DEL PROCESO DE FABRICACIÓN DE UN PROTOTIPO DE SUELA DE CALZADO PARA PERSONAS CON MAL FORMACIÓN DE PIE MEDIANTE EL USO DE HERRAMIENTAS CAD-CAM</a:t>
            </a:r>
          </a:p>
        </p:txBody>
      </p:sp>
      <p:sp>
        <p:nvSpPr>
          <p:cNvPr id="5" name="4 Marcador de texto"/>
          <p:cNvSpPr>
            <a:spLocks noGrp="1"/>
          </p:cNvSpPr>
          <p:nvPr>
            <p:ph type="subTitle" idx="1"/>
          </p:nvPr>
        </p:nvSpPr>
        <p:spPr>
          <a:xfrm>
            <a:off x="611560" y="4869160"/>
            <a:ext cx="6461760" cy="1066800"/>
          </a:xfrm>
        </p:spPr>
        <p:txBody>
          <a:bodyPr/>
          <a:lstStyle/>
          <a:p>
            <a:r>
              <a:rPr lang="es-EC" dirty="0" smtClean="0"/>
              <a:t>DIRECTOR</a:t>
            </a:r>
            <a:r>
              <a:rPr lang="es-EC" dirty="0" smtClean="0"/>
              <a:t>: OLMEDO SALAZAR JOSÉ FERNANDO</a:t>
            </a:r>
            <a:r>
              <a:rPr lang="es-EC" dirty="0" smtClean="0"/>
              <a:t>.</a:t>
            </a:r>
            <a:endParaRPr lang="es-EC" dirty="0"/>
          </a:p>
          <a:p>
            <a:r>
              <a:rPr lang="es-EC" dirty="0"/>
              <a:t>AUTOR: SOLÍS SANTAMARÍA SANTIAGO ISAAC</a:t>
            </a:r>
          </a:p>
          <a:p>
            <a:endParaRPr lang="es-EC" dirty="0"/>
          </a:p>
        </p:txBody>
      </p:sp>
    </p:spTree>
    <p:extLst>
      <p:ext uri="{BB962C8B-B14F-4D97-AF65-F5344CB8AC3E}">
        <p14:creationId xmlns:p14="http://schemas.microsoft.com/office/powerpoint/2010/main" val="136396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ESPESOR DE LAS PAREDES DEL MOLDE</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EC" dirty="0" err="1"/>
                  <a:t>R</a:t>
                </a:r>
                <a:r>
                  <a:rPr lang="es-EC" baseline="-25000" dirty="0" err="1"/>
                  <a:t>t</a:t>
                </a:r>
                <a:r>
                  <a:rPr lang="es-EC" baseline="-25000" dirty="0"/>
                  <a:t> </a:t>
                </a:r>
                <a:r>
                  <a:rPr lang="es-EC" dirty="0"/>
                  <a:t>al ser completamente vertical se considera que este tiende al infinito por lo que la expresión queda definida como sigue </a:t>
                </a:r>
              </a:p>
              <a:p>
                <a:pPr marL="114300" indent="0">
                  <a:buNone/>
                </a:pPr>
                <a:endParaRPr lang="es-EC" i="1" dirty="0" smtClean="0"/>
              </a:p>
              <a:p>
                <a:pPr marL="114300" indent="0">
                  <a:buNone/>
                </a:pPr>
                <a14:m>
                  <m:oMathPara xmlns:m="http://schemas.openxmlformats.org/officeDocument/2006/math">
                    <m:oMathParaPr>
                      <m:jc m:val="centerGroup"/>
                    </m:oMathParaPr>
                    <m:oMath xmlns:m="http://schemas.openxmlformats.org/officeDocument/2006/math">
                      <m:r>
                        <a:rPr lang="es-EC" i="1">
                          <a:latin typeface="Cambria Math"/>
                        </a:rPr>
                        <m:t>𝑡</m:t>
                      </m:r>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𝑖</m:t>
                              </m:r>
                            </m:sub>
                          </m:sSub>
                          <m:r>
                            <a:rPr lang="es-EC" i="1">
                              <a:latin typeface="Cambria Math"/>
                            </a:rPr>
                            <m:t>×</m:t>
                          </m:r>
                          <m:sSub>
                            <m:sSubPr>
                              <m:ctrlPr>
                                <a:rPr lang="es-EC" i="1">
                                  <a:latin typeface="Cambria Math"/>
                                </a:rPr>
                              </m:ctrlPr>
                            </m:sSubPr>
                            <m:e>
                              <m:r>
                                <a:rPr lang="es-EC" i="1">
                                  <a:latin typeface="Cambria Math"/>
                                </a:rPr>
                                <m:t>𝑅</m:t>
                              </m:r>
                            </m:e>
                            <m:sub>
                              <m:r>
                                <a:rPr lang="es-EC" i="1">
                                  <a:latin typeface="Cambria Math"/>
                                </a:rPr>
                                <m:t>𝐿</m:t>
                              </m:r>
                            </m:sub>
                          </m:sSub>
                        </m:num>
                        <m:den>
                          <m:sSub>
                            <m:sSubPr>
                              <m:ctrlPr>
                                <a:rPr lang="es-EC" i="1">
                                  <a:latin typeface="Cambria Math"/>
                                </a:rPr>
                              </m:ctrlPr>
                            </m:sSubPr>
                            <m:e>
                              <m:r>
                                <a:rPr lang="es-EC" i="1">
                                  <a:latin typeface="Cambria Math"/>
                                </a:rPr>
                                <m:t>𝜎</m:t>
                              </m:r>
                            </m:e>
                            <m:sub>
                              <m:r>
                                <a:rPr lang="es-EC" i="1">
                                  <a:latin typeface="Cambria Math"/>
                                </a:rPr>
                                <m:t>𝐿</m:t>
                              </m:r>
                            </m:sub>
                          </m:sSub>
                        </m:den>
                      </m:f>
                    </m:oMath>
                  </m:oMathPara>
                </a14:m>
                <a:endParaRPr lang="es-EC" dirty="0" smtClean="0"/>
              </a:p>
              <a:p>
                <a:pPr marL="114300" indent="0">
                  <a:buNone/>
                </a:pPr>
                <a:endParaRPr lang="es-EC" i="1" dirty="0"/>
              </a:p>
              <a:p>
                <a:pPr marL="114300" indent="0">
                  <a:buNone/>
                </a:pPr>
                <a14:m>
                  <m:oMathPara xmlns:m="http://schemas.openxmlformats.org/officeDocument/2006/math">
                    <m:oMathParaPr>
                      <m:jc m:val="centerGroup"/>
                    </m:oMathParaPr>
                    <m:oMath xmlns:m="http://schemas.openxmlformats.org/officeDocument/2006/math">
                      <m:r>
                        <a:rPr lang="es-EC" i="1">
                          <a:latin typeface="Cambria Math"/>
                        </a:rPr>
                        <m:t>𝑡</m:t>
                      </m:r>
                      <m:r>
                        <a:rPr lang="es-EC" i="1">
                          <a:latin typeface="Cambria Math"/>
                        </a:rPr>
                        <m:t>=1.125</m:t>
                      </m:r>
                      <m:r>
                        <a:rPr lang="es-EC" i="1">
                          <a:latin typeface="Cambria Math"/>
                        </a:rPr>
                        <m:t>𝑐𝑚</m:t>
                      </m:r>
                    </m:oMath>
                  </m:oMathPara>
                </a14:m>
                <a:endParaRPr lang="es-EC" dirty="0" smtClean="0"/>
              </a:p>
              <a:p>
                <a:pPr algn="just"/>
                <a:endParaRPr lang="es-EC" i="1" u="sng" dirty="0" smtClean="0"/>
              </a:p>
              <a:p>
                <a:pPr algn="just"/>
                <a:r>
                  <a:rPr lang="es-EC" i="1" u="sng" dirty="0" smtClean="0"/>
                  <a:t>Se </a:t>
                </a:r>
                <a:r>
                  <a:rPr lang="es-EC" i="1" u="sng" dirty="0"/>
                  <a:t>considera un espesor de pared de 25mm en el caso del molde para el pie izquierdo y de 22mm para el molde del pie derecho.</a:t>
                </a:r>
                <a:endParaRPr lang="es-EC" dirty="0"/>
              </a:p>
              <a:p>
                <a:pPr marL="114300"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t="-762" r="-1040"/>
                </a:stretch>
              </a:blipFill>
            </p:spPr>
            <p:txBody>
              <a:bodyPr/>
              <a:lstStyle/>
              <a:p>
                <a:r>
                  <a:rPr lang="es-EC">
                    <a:noFill/>
                  </a:rPr>
                  <a:t> </a:t>
                </a:r>
              </a:p>
            </p:txBody>
          </p:sp>
        </mc:Fallback>
      </mc:AlternateContent>
    </p:spTree>
    <p:extLst>
      <p:ext uri="{BB962C8B-B14F-4D97-AF65-F5344CB8AC3E}">
        <p14:creationId xmlns:p14="http://schemas.microsoft.com/office/powerpoint/2010/main" val="2770079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MODELADO DE UN MOLDE</a:t>
            </a:r>
            <a:endParaRPr lang="es-EC" dirty="0"/>
          </a:p>
        </p:txBody>
      </p:sp>
      <p:pic>
        <p:nvPicPr>
          <p:cNvPr id="4" name="3 Imagen"/>
          <p:cNvPicPr/>
          <p:nvPr/>
        </p:nvPicPr>
        <p:blipFill rotWithShape="1">
          <a:blip r:embed="rId2"/>
          <a:srcRect l="16938" t="23012" r="26018" b="25284"/>
          <a:stretch/>
        </p:blipFill>
        <p:spPr bwMode="auto">
          <a:xfrm>
            <a:off x="467544" y="1593849"/>
            <a:ext cx="3599815" cy="1835150"/>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srcRect l="29241" t="14774" r="42636" b="16193"/>
          <a:stretch/>
        </p:blipFill>
        <p:spPr bwMode="auto">
          <a:xfrm>
            <a:off x="467544" y="3644687"/>
            <a:ext cx="1517650" cy="2096135"/>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4"/>
          <a:srcRect l="14254" t="41193" r="29852" b="32102"/>
          <a:stretch/>
        </p:blipFill>
        <p:spPr bwMode="auto">
          <a:xfrm>
            <a:off x="4499992" y="1625806"/>
            <a:ext cx="3599815" cy="967105"/>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5"/>
          <a:srcRect l="20133" t="22443" r="28734" b="13352"/>
          <a:stretch/>
        </p:blipFill>
        <p:spPr bwMode="auto">
          <a:xfrm>
            <a:off x="5571402" y="3030002"/>
            <a:ext cx="2339244" cy="1407110"/>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6"/>
          <a:srcRect l="9747" t="20170" r="23780" b="11932"/>
          <a:stretch/>
        </p:blipFill>
        <p:spPr bwMode="auto">
          <a:xfrm>
            <a:off x="5571401" y="4542284"/>
            <a:ext cx="2339244" cy="1277114"/>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7"/>
          <a:srcRect l="20612" t="26421" r="33529" b="21022"/>
          <a:stretch/>
        </p:blipFill>
        <p:spPr bwMode="auto">
          <a:xfrm rot="5400000">
            <a:off x="2218591" y="3948295"/>
            <a:ext cx="2119384" cy="1512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5975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a:r>
              <a:rPr lang="es-EC" sz="3200" dirty="0" smtClean="0"/>
              <a:t>PARAMETRIZACIÓN DE LA MANUFACTURA DE UN MOLDE MEDIANTE CAM</a:t>
            </a:r>
            <a:endParaRPr lang="es-EC" sz="3200" dirty="0"/>
          </a:p>
        </p:txBody>
      </p:sp>
      <mc:AlternateContent xmlns:mc="http://schemas.openxmlformats.org/markup-compatibility/2006" xmlns:a14="http://schemas.microsoft.com/office/drawing/2010/main">
        <mc:Choice Requires="a14">
          <p:sp>
            <p:nvSpPr>
              <p:cNvPr id="4" name="3 Rectángulo"/>
              <p:cNvSpPr/>
              <p:nvPr/>
            </p:nvSpPr>
            <p:spPr>
              <a:xfrm>
                <a:off x="5436096" y="1625179"/>
                <a:ext cx="1942968" cy="3981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b="1" i="1" smtClean="0">
                              <a:latin typeface="Cambria Math"/>
                            </a:rPr>
                          </m:ctrlPr>
                        </m:sSubPr>
                        <m:e>
                          <m:r>
                            <a:rPr lang="es-EC" b="1" i="1">
                              <a:latin typeface="Cambria Math"/>
                            </a:rPr>
                            <m:t>𝑽</m:t>
                          </m:r>
                        </m:e>
                        <m:sub>
                          <m:r>
                            <a:rPr lang="es-EC" b="1" i="1">
                              <a:latin typeface="Cambria Math"/>
                            </a:rPr>
                            <m:t>𝒇</m:t>
                          </m:r>
                        </m:sub>
                      </m:sSub>
                      <m:r>
                        <a:rPr lang="es-EC" b="1">
                          <a:latin typeface="Cambria Math"/>
                        </a:rPr>
                        <m:t>=</m:t>
                      </m:r>
                      <m:sSub>
                        <m:sSubPr>
                          <m:ctrlPr>
                            <a:rPr lang="es-EC" b="1" i="1">
                              <a:latin typeface="Cambria Math"/>
                            </a:rPr>
                          </m:ctrlPr>
                        </m:sSubPr>
                        <m:e>
                          <m:r>
                            <a:rPr lang="es-EC" b="1" i="1">
                              <a:latin typeface="Cambria Math"/>
                            </a:rPr>
                            <m:t>𝒇</m:t>
                          </m:r>
                        </m:e>
                        <m:sub>
                          <m:r>
                            <a:rPr lang="es-EC" b="1" i="1">
                              <a:latin typeface="Cambria Math"/>
                            </a:rPr>
                            <m:t>𝒛</m:t>
                          </m:r>
                        </m:sub>
                      </m:sSub>
                      <m:r>
                        <a:rPr lang="es-EC" b="1" i="1">
                          <a:latin typeface="Cambria Math"/>
                        </a:rPr>
                        <m:t>×</m:t>
                      </m:r>
                      <m:r>
                        <a:rPr lang="es-EC" b="1" i="1">
                          <a:latin typeface="Cambria Math"/>
                        </a:rPr>
                        <m:t>𝒏</m:t>
                      </m:r>
                      <m:r>
                        <a:rPr lang="es-EC" b="1" i="1">
                          <a:latin typeface="Cambria Math"/>
                        </a:rPr>
                        <m:t>×</m:t>
                      </m:r>
                      <m:sSub>
                        <m:sSubPr>
                          <m:ctrlPr>
                            <a:rPr lang="es-EC" b="1" i="1">
                              <a:latin typeface="Cambria Math"/>
                            </a:rPr>
                          </m:ctrlPr>
                        </m:sSubPr>
                        <m:e>
                          <m:r>
                            <a:rPr lang="es-EC" b="1" i="1">
                              <a:latin typeface="Cambria Math"/>
                            </a:rPr>
                            <m:t>𝒁</m:t>
                          </m:r>
                        </m:e>
                        <m:sub>
                          <m:r>
                            <a:rPr lang="es-EC" b="1" i="1">
                              <a:latin typeface="Cambria Math"/>
                            </a:rPr>
                            <m:t>𝒄</m:t>
                          </m:r>
                        </m:sub>
                      </m:sSub>
                    </m:oMath>
                  </m:oMathPara>
                </a14:m>
                <a:endParaRPr lang="es-EC" b="1" dirty="0"/>
              </a:p>
            </p:txBody>
          </p:sp>
        </mc:Choice>
        <mc:Fallback xmlns="">
          <p:sp>
            <p:nvSpPr>
              <p:cNvPr id="4" name="3 Rectángulo"/>
              <p:cNvSpPr>
                <a:spLocks noRot="1" noChangeAspect="1" noMove="1" noResize="1" noEditPoints="1" noAdjustHandles="1" noChangeArrowheads="1" noChangeShapeType="1" noTextEdit="1"/>
              </p:cNvSpPr>
              <p:nvPr/>
            </p:nvSpPr>
            <p:spPr>
              <a:xfrm>
                <a:off x="5436096" y="1625179"/>
                <a:ext cx="1942968" cy="398186"/>
              </a:xfrm>
              <a:prstGeom prst="rect">
                <a:avLst/>
              </a:prstGeom>
              <a:blipFill rotWithShape="1">
                <a:blip r:embed="rId2"/>
                <a:stretch>
                  <a:fillRect b="-923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1115616" y="1490943"/>
                <a:ext cx="1733103" cy="6934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a:rPr>
                        <m:t>𝒏</m:t>
                      </m:r>
                      <m:r>
                        <a:rPr lang="es-EC">
                          <a:latin typeface="Cambria Math"/>
                        </a:rPr>
                        <m:t>=</m:t>
                      </m:r>
                      <m:f>
                        <m:fPr>
                          <m:ctrlPr>
                            <a:rPr lang="es-EC" b="1" i="1" smtClean="0">
                              <a:latin typeface="Cambria Math"/>
                            </a:rPr>
                          </m:ctrlPr>
                        </m:fPr>
                        <m:num>
                          <m:sSub>
                            <m:sSubPr>
                              <m:ctrlPr>
                                <a:rPr lang="es-EC" b="1" i="1">
                                  <a:latin typeface="Cambria Math"/>
                                </a:rPr>
                              </m:ctrlPr>
                            </m:sSubPr>
                            <m:e>
                              <m:r>
                                <a:rPr lang="es-EC" b="1" i="1">
                                  <a:latin typeface="Cambria Math"/>
                                </a:rPr>
                                <m:t>𝑽</m:t>
                              </m:r>
                            </m:e>
                            <m:sub>
                              <m:r>
                                <a:rPr lang="es-EC" b="1" i="1">
                                  <a:latin typeface="Cambria Math"/>
                                </a:rPr>
                                <m:t>𝑪</m:t>
                              </m:r>
                            </m:sub>
                          </m:sSub>
                          <m:r>
                            <a:rPr lang="es-EC" i="1">
                              <a:latin typeface="Cambria Math"/>
                            </a:rPr>
                            <m:t>×1000</m:t>
                          </m:r>
                        </m:num>
                        <m:den>
                          <m:r>
                            <a:rPr lang="es-EC" b="1" i="1">
                              <a:latin typeface="Cambria Math"/>
                            </a:rPr>
                            <m:t>𝝅</m:t>
                          </m:r>
                          <m:r>
                            <a:rPr lang="es-EC" b="1" i="1">
                              <a:latin typeface="Cambria Math"/>
                            </a:rPr>
                            <m:t>×</m:t>
                          </m:r>
                          <m:sSub>
                            <m:sSubPr>
                              <m:ctrlPr>
                                <a:rPr lang="es-EC" b="1" i="1">
                                  <a:latin typeface="Cambria Math"/>
                                </a:rPr>
                              </m:ctrlPr>
                            </m:sSubPr>
                            <m:e>
                              <m:r>
                                <a:rPr lang="es-EC" b="1" i="1">
                                  <a:latin typeface="Cambria Math"/>
                                </a:rPr>
                                <m:t>𝑫</m:t>
                              </m:r>
                            </m:e>
                            <m:sub>
                              <m:r>
                                <a:rPr lang="es-EC" b="1" i="1">
                                  <a:latin typeface="Cambria Math"/>
                                </a:rPr>
                                <m:t>𝒄𝒂𝒑</m:t>
                              </m:r>
                            </m:sub>
                          </m:sSub>
                        </m:den>
                      </m:f>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1115616" y="1490943"/>
                <a:ext cx="1733103" cy="693460"/>
              </a:xfrm>
              <a:prstGeom prst="rect">
                <a:avLst/>
              </a:prstGeom>
              <a:blipFill rotWithShape="1">
                <a:blip r:embed="rId3"/>
                <a:stretch>
                  <a:fillRect/>
                </a:stretch>
              </a:blipFill>
            </p:spPr>
            <p:txBody>
              <a:bodyPr/>
              <a:lstStyle/>
              <a:p>
                <a:r>
                  <a:rPr lang="es-EC">
                    <a:noFill/>
                  </a:rPr>
                  <a:t> </a:t>
                </a:r>
              </a:p>
            </p:txBody>
          </p:sp>
        </mc:Fallback>
      </mc:AlternateContent>
      <p:graphicFrame>
        <p:nvGraphicFramePr>
          <p:cNvPr id="7" name="6 Tabla"/>
          <p:cNvGraphicFramePr>
            <a:graphicFrameLocks noGrp="1"/>
          </p:cNvGraphicFramePr>
          <p:nvPr>
            <p:extLst>
              <p:ext uri="{D42A27DB-BD31-4B8C-83A1-F6EECF244321}">
                <p14:modId xmlns:p14="http://schemas.microsoft.com/office/powerpoint/2010/main" val="3245271349"/>
              </p:ext>
            </p:extLst>
          </p:nvPr>
        </p:nvGraphicFramePr>
        <p:xfrm>
          <a:off x="611560" y="2276873"/>
          <a:ext cx="7416823" cy="4032446"/>
        </p:xfrm>
        <a:graphic>
          <a:graphicData uri="http://schemas.openxmlformats.org/drawingml/2006/table">
            <a:tbl>
              <a:tblPr firstRow="1" firstCol="1" bandRow="1">
                <a:tableStyleId>{5C22544A-7EE6-4342-B048-85BDC9FD1C3A}</a:tableStyleId>
              </a:tblPr>
              <a:tblGrid>
                <a:gridCol w="1478427"/>
                <a:gridCol w="1478427"/>
                <a:gridCol w="1283679"/>
                <a:gridCol w="1588145"/>
                <a:gridCol w="1588145"/>
              </a:tblGrid>
              <a:tr h="210971">
                <a:tc>
                  <a:txBody>
                    <a:bodyPr/>
                    <a:lstStyle/>
                    <a:p>
                      <a:pPr indent="270510" algn="just">
                        <a:lnSpc>
                          <a:spcPct val="150000"/>
                        </a:lnSpc>
                        <a:spcAft>
                          <a:spcPts val="0"/>
                        </a:spcAft>
                      </a:pPr>
                      <a:r>
                        <a:rPr lang="es-EC" sz="600">
                          <a:effectLst/>
                        </a:rPr>
                        <a:t>Proceso</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Herramienta</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Vc</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RPM </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Vf</a:t>
                      </a:r>
                      <a:endParaRPr lang="es-EC" sz="600">
                        <a:effectLst/>
                        <a:latin typeface="Arial"/>
                        <a:ea typeface="Calibri"/>
                      </a:endParaRPr>
                    </a:p>
                  </a:txBody>
                  <a:tcPr marL="32436" marR="32436" marT="0" marB="0"/>
                </a:tc>
              </a:tr>
              <a:tr h="527427">
                <a:tc rowSpan="2">
                  <a:txBody>
                    <a:bodyPr/>
                    <a:lstStyle/>
                    <a:p>
                      <a:pPr indent="270510" algn="just">
                        <a:lnSpc>
                          <a:spcPct val="150000"/>
                        </a:lnSpc>
                        <a:spcAft>
                          <a:spcPts val="0"/>
                        </a:spcAft>
                      </a:pPr>
                      <a:r>
                        <a:rPr lang="es-EC" sz="600">
                          <a:effectLst/>
                        </a:rPr>
                        <a:t>Perfilado</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D=50mm</a:t>
                      </a:r>
                    </a:p>
                    <a:p>
                      <a:pPr indent="270510" algn="just">
                        <a:lnSpc>
                          <a:spcPct val="150000"/>
                        </a:lnSpc>
                        <a:spcAft>
                          <a:spcPts val="0"/>
                        </a:spcAft>
                      </a:pPr>
                      <a:r>
                        <a:rPr lang="es-EC" sz="600">
                          <a:effectLst/>
                        </a:rPr>
                        <a:t>#placas=4</a:t>
                      </a:r>
                    </a:p>
                    <a:p>
                      <a:pPr indent="270510" algn="just">
                        <a:lnSpc>
                          <a:spcPct val="150000"/>
                        </a:lnSpc>
                        <a:spcAft>
                          <a:spcPts val="0"/>
                        </a:spcAft>
                      </a:pPr>
                      <a:r>
                        <a:rPr lang="es-EC" sz="600">
                          <a:effectLst/>
                        </a:rPr>
                        <a:t>plana</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800m/min</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5100</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4080mm/min</a:t>
                      </a:r>
                      <a:endParaRPr lang="es-EC" sz="600">
                        <a:effectLst/>
                        <a:latin typeface="Arial"/>
                        <a:ea typeface="Calibri"/>
                      </a:endParaRPr>
                    </a:p>
                  </a:txBody>
                  <a:tcPr marL="32436" marR="32436" marT="0" marB="0"/>
                </a:tc>
              </a:tr>
              <a:tr h="316457">
                <a:tc vMerge="1">
                  <a:txBody>
                    <a:bodyPr/>
                    <a:lstStyle/>
                    <a:p>
                      <a:endParaRPr lang="es-EC"/>
                    </a:p>
                  </a:txBody>
                  <a:tcPr/>
                </a:tc>
                <a:tc>
                  <a:txBody>
                    <a:bodyPr/>
                    <a:lstStyle/>
                    <a:p>
                      <a:pPr indent="270510" algn="just">
                        <a:lnSpc>
                          <a:spcPct val="150000"/>
                        </a:lnSpc>
                        <a:spcAft>
                          <a:spcPts val="0"/>
                        </a:spcAft>
                      </a:pPr>
                      <a:r>
                        <a:rPr lang="es-EC" sz="600">
                          <a:effectLst/>
                        </a:rPr>
                        <a:t>D=12mm</a:t>
                      </a:r>
                    </a:p>
                    <a:p>
                      <a:pPr indent="270510" algn="just">
                        <a:lnSpc>
                          <a:spcPct val="150000"/>
                        </a:lnSpc>
                        <a:spcAft>
                          <a:spcPts val="0"/>
                        </a:spcAft>
                      </a:pPr>
                      <a:r>
                        <a:rPr lang="es-EC" sz="600">
                          <a:effectLst/>
                        </a:rPr>
                        <a:t>#filos=2</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800m/min</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21220</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8488mm/min</a:t>
                      </a:r>
                      <a:endParaRPr lang="es-EC" sz="600">
                        <a:effectLst/>
                        <a:latin typeface="Arial"/>
                        <a:ea typeface="Calibri"/>
                      </a:endParaRPr>
                    </a:p>
                  </a:txBody>
                  <a:tcPr marL="32436" marR="32436" marT="0" marB="0"/>
                </a:tc>
              </a:tr>
              <a:tr h="210971">
                <a:tc>
                  <a:txBody>
                    <a:bodyPr/>
                    <a:lstStyle/>
                    <a:p>
                      <a:pPr indent="270510" algn="just">
                        <a:lnSpc>
                          <a:spcPct val="150000"/>
                        </a:lnSpc>
                        <a:spcAft>
                          <a:spcPts val="0"/>
                        </a:spcAft>
                      </a:pPr>
                      <a:r>
                        <a:rPr lang="es-EC" sz="600">
                          <a:effectLst/>
                        </a:rPr>
                        <a:t>Perforado</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Broca de ½”</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200ft/min</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1528</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60960mm/min</a:t>
                      </a:r>
                      <a:endParaRPr lang="es-EC" sz="600">
                        <a:effectLst/>
                        <a:latin typeface="Arial"/>
                        <a:ea typeface="Calibri"/>
                      </a:endParaRPr>
                    </a:p>
                  </a:txBody>
                  <a:tcPr marL="32436" marR="32436" marT="0" marB="0"/>
                </a:tc>
              </a:tr>
              <a:tr h="632913">
                <a:tc rowSpan="2">
                  <a:txBody>
                    <a:bodyPr/>
                    <a:lstStyle/>
                    <a:p>
                      <a:pPr indent="270510" algn="just">
                        <a:lnSpc>
                          <a:spcPct val="150000"/>
                        </a:lnSpc>
                        <a:spcAft>
                          <a:spcPts val="0"/>
                        </a:spcAft>
                      </a:pPr>
                      <a:r>
                        <a:rPr lang="es-EC" sz="600">
                          <a:effectLst/>
                        </a:rPr>
                        <a:t>Desbaste</a:t>
                      </a:r>
                    </a:p>
                    <a:p>
                      <a:pPr indent="270510" algn="just">
                        <a:lnSpc>
                          <a:spcPct val="150000"/>
                        </a:lnSpc>
                        <a:spcAft>
                          <a:spcPts val="0"/>
                        </a:spcAft>
                      </a:pPr>
                      <a:r>
                        <a:rPr lang="es-EC" sz="600">
                          <a:effectLst/>
                        </a:rPr>
                        <a:t> </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D=50mm</a:t>
                      </a:r>
                    </a:p>
                    <a:p>
                      <a:pPr indent="270510" algn="just">
                        <a:lnSpc>
                          <a:spcPct val="150000"/>
                        </a:lnSpc>
                        <a:spcAft>
                          <a:spcPts val="0"/>
                        </a:spcAft>
                      </a:pPr>
                      <a:r>
                        <a:rPr lang="es-EC" sz="600">
                          <a:effectLst/>
                        </a:rPr>
                        <a:t>#placas=5</a:t>
                      </a:r>
                    </a:p>
                    <a:p>
                      <a:pPr indent="270510" algn="just">
                        <a:lnSpc>
                          <a:spcPct val="150000"/>
                        </a:lnSpc>
                        <a:spcAft>
                          <a:spcPts val="0"/>
                        </a:spcAft>
                      </a:pPr>
                      <a:r>
                        <a:rPr lang="es-EC" sz="600">
                          <a:effectLst/>
                        </a:rPr>
                        <a:t>Dp=12mm</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800m/min</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5425</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5425mm/min</a:t>
                      </a:r>
                      <a:endParaRPr lang="es-EC" sz="600">
                        <a:effectLst/>
                        <a:latin typeface="Arial"/>
                        <a:ea typeface="Calibri"/>
                      </a:endParaRPr>
                    </a:p>
                  </a:txBody>
                  <a:tcPr marL="32436" marR="32436" marT="0" marB="0"/>
                </a:tc>
              </a:tr>
              <a:tr h="632913">
                <a:tc vMerge="1">
                  <a:txBody>
                    <a:bodyPr/>
                    <a:lstStyle/>
                    <a:p>
                      <a:endParaRPr lang="es-EC"/>
                    </a:p>
                  </a:txBody>
                  <a:tcPr/>
                </a:tc>
                <a:tc>
                  <a:txBody>
                    <a:bodyPr/>
                    <a:lstStyle/>
                    <a:p>
                      <a:pPr indent="270510" algn="just">
                        <a:lnSpc>
                          <a:spcPct val="150000"/>
                        </a:lnSpc>
                        <a:spcAft>
                          <a:spcPts val="0"/>
                        </a:spcAft>
                      </a:pPr>
                      <a:r>
                        <a:rPr lang="es-EC" sz="600">
                          <a:effectLst/>
                        </a:rPr>
                        <a:t>D=25mm</a:t>
                      </a:r>
                    </a:p>
                    <a:p>
                      <a:pPr indent="270510" algn="just">
                        <a:lnSpc>
                          <a:spcPct val="150000"/>
                        </a:lnSpc>
                        <a:spcAft>
                          <a:spcPts val="0"/>
                        </a:spcAft>
                      </a:pPr>
                      <a:r>
                        <a:rPr lang="es-EC" sz="600">
                          <a:effectLst/>
                        </a:rPr>
                        <a:t>#placas=3</a:t>
                      </a:r>
                    </a:p>
                    <a:p>
                      <a:pPr indent="270510" algn="just">
                        <a:lnSpc>
                          <a:spcPct val="150000"/>
                        </a:lnSpc>
                        <a:spcAft>
                          <a:spcPts val="0"/>
                        </a:spcAft>
                      </a:pPr>
                      <a:r>
                        <a:rPr lang="es-EC" sz="600">
                          <a:effectLst/>
                        </a:rPr>
                        <a:t>Dp=10mm</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800m/min</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11072</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6643mm/min</a:t>
                      </a:r>
                      <a:endParaRPr lang="es-EC" sz="600">
                        <a:effectLst/>
                        <a:latin typeface="Arial"/>
                        <a:ea typeface="Calibri"/>
                      </a:endParaRPr>
                    </a:p>
                  </a:txBody>
                  <a:tcPr marL="32436" marR="32436" marT="0" marB="0"/>
                </a:tc>
              </a:tr>
              <a:tr h="632913">
                <a:tc>
                  <a:txBody>
                    <a:bodyPr/>
                    <a:lstStyle/>
                    <a:p>
                      <a:pPr indent="270510" algn="just">
                        <a:lnSpc>
                          <a:spcPct val="150000"/>
                        </a:lnSpc>
                        <a:spcAft>
                          <a:spcPts val="0"/>
                        </a:spcAft>
                      </a:pPr>
                      <a:r>
                        <a:rPr lang="es-EC" sz="600">
                          <a:effectLst/>
                        </a:rPr>
                        <a:t>Terminado Paralelo</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D=25mm</a:t>
                      </a:r>
                    </a:p>
                    <a:p>
                      <a:pPr indent="270510" algn="just">
                        <a:lnSpc>
                          <a:spcPct val="150000"/>
                        </a:lnSpc>
                        <a:spcAft>
                          <a:spcPts val="0"/>
                        </a:spcAft>
                      </a:pPr>
                      <a:r>
                        <a:rPr lang="es-EC" sz="600">
                          <a:effectLst/>
                        </a:rPr>
                        <a:t>#placas=3</a:t>
                      </a:r>
                    </a:p>
                    <a:p>
                      <a:pPr indent="270510" algn="just">
                        <a:lnSpc>
                          <a:spcPct val="150000"/>
                        </a:lnSpc>
                        <a:spcAft>
                          <a:spcPts val="0"/>
                        </a:spcAft>
                      </a:pPr>
                      <a:r>
                        <a:rPr lang="es-EC" sz="600">
                          <a:effectLst/>
                        </a:rPr>
                        <a:t>Dp=10mm</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1000m/min</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16450</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9870mm/min</a:t>
                      </a:r>
                      <a:endParaRPr lang="es-EC" sz="600">
                        <a:effectLst/>
                        <a:latin typeface="Arial"/>
                        <a:ea typeface="Calibri"/>
                      </a:endParaRPr>
                    </a:p>
                  </a:txBody>
                  <a:tcPr marL="32436" marR="32436" marT="0" marB="0"/>
                </a:tc>
              </a:tr>
              <a:tr h="316457">
                <a:tc>
                  <a:txBody>
                    <a:bodyPr/>
                    <a:lstStyle/>
                    <a:p>
                      <a:pPr indent="270510" algn="just">
                        <a:lnSpc>
                          <a:spcPct val="150000"/>
                        </a:lnSpc>
                        <a:spcAft>
                          <a:spcPts val="0"/>
                        </a:spcAft>
                      </a:pPr>
                      <a:r>
                        <a:rPr lang="es-EC" sz="600">
                          <a:effectLst/>
                        </a:rPr>
                        <a:t>Vaciado 3D</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D=12mm</a:t>
                      </a:r>
                    </a:p>
                    <a:p>
                      <a:pPr indent="270510" algn="just">
                        <a:lnSpc>
                          <a:spcPct val="150000"/>
                        </a:lnSpc>
                        <a:spcAft>
                          <a:spcPts val="0"/>
                        </a:spcAft>
                      </a:pPr>
                      <a:r>
                        <a:rPr lang="es-EC" sz="600">
                          <a:effectLst/>
                        </a:rPr>
                        <a:t>#filos=2</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1000m/min</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48229</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19291mm/min</a:t>
                      </a:r>
                      <a:endParaRPr lang="es-EC" sz="600">
                        <a:effectLst/>
                        <a:latin typeface="Arial"/>
                        <a:ea typeface="Calibri"/>
                      </a:endParaRPr>
                    </a:p>
                  </a:txBody>
                  <a:tcPr marL="32436" marR="32436" marT="0" marB="0"/>
                </a:tc>
              </a:tr>
              <a:tr h="275712">
                <a:tc>
                  <a:txBody>
                    <a:bodyPr/>
                    <a:lstStyle/>
                    <a:p>
                      <a:pPr indent="270510" algn="just">
                        <a:lnSpc>
                          <a:spcPct val="150000"/>
                        </a:lnSpc>
                        <a:spcAft>
                          <a:spcPts val="0"/>
                        </a:spcAft>
                      </a:pPr>
                      <a:r>
                        <a:rPr lang="es-EC" sz="600">
                          <a:effectLst/>
                        </a:rPr>
                        <a:t> </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D=6mm</a:t>
                      </a:r>
                    </a:p>
                    <a:p>
                      <a:pPr indent="270510" algn="just">
                        <a:lnSpc>
                          <a:spcPct val="150000"/>
                        </a:lnSpc>
                        <a:spcAft>
                          <a:spcPts val="0"/>
                        </a:spcAft>
                      </a:pPr>
                      <a:r>
                        <a:rPr lang="es-EC" sz="600">
                          <a:effectLst/>
                        </a:rPr>
                        <a:t>#filos=2</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1000m/min</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96166</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38466mm/min</a:t>
                      </a:r>
                      <a:endParaRPr lang="es-EC" sz="600">
                        <a:effectLst/>
                        <a:latin typeface="Arial"/>
                        <a:ea typeface="Calibri"/>
                      </a:endParaRPr>
                    </a:p>
                  </a:txBody>
                  <a:tcPr marL="32436" marR="32436" marT="0" marB="0"/>
                </a:tc>
              </a:tr>
              <a:tr h="275712">
                <a:tc>
                  <a:txBody>
                    <a:bodyPr/>
                    <a:lstStyle/>
                    <a:p>
                      <a:pPr indent="270510" algn="just">
                        <a:lnSpc>
                          <a:spcPct val="150000"/>
                        </a:lnSpc>
                        <a:spcAft>
                          <a:spcPts val="0"/>
                        </a:spcAft>
                      </a:pPr>
                      <a:r>
                        <a:rPr lang="es-EC" sz="600">
                          <a:effectLst/>
                        </a:rPr>
                        <a:t> </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D=3</a:t>
                      </a:r>
                    </a:p>
                    <a:p>
                      <a:pPr indent="270510" algn="just">
                        <a:lnSpc>
                          <a:spcPct val="150000"/>
                        </a:lnSpc>
                        <a:spcAft>
                          <a:spcPts val="0"/>
                        </a:spcAft>
                      </a:pPr>
                      <a:r>
                        <a:rPr lang="es-EC" sz="600">
                          <a:effectLst/>
                        </a:rPr>
                        <a:t>#filos=1</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1000m/min</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a:effectLst/>
                        </a:rPr>
                        <a:t>143912</a:t>
                      </a:r>
                      <a:endParaRPr lang="es-EC" sz="600">
                        <a:effectLst/>
                        <a:latin typeface="Arial"/>
                        <a:ea typeface="Calibri"/>
                      </a:endParaRPr>
                    </a:p>
                  </a:txBody>
                  <a:tcPr marL="32436" marR="32436" marT="0" marB="0"/>
                </a:tc>
                <a:tc>
                  <a:txBody>
                    <a:bodyPr/>
                    <a:lstStyle/>
                    <a:p>
                      <a:pPr indent="270510" algn="just">
                        <a:lnSpc>
                          <a:spcPct val="150000"/>
                        </a:lnSpc>
                        <a:spcAft>
                          <a:spcPts val="0"/>
                        </a:spcAft>
                      </a:pPr>
                      <a:r>
                        <a:rPr lang="es-EC" sz="600" dirty="0">
                          <a:effectLst/>
                        </a:rPr>
                        <a:t>28782mm/min</a:t>
                      </a:r>
                      <a:endParaRPr lang="es-EC" sz="600" dirty="0">
                        <a:effectLst/>
                        <a:latin typeface="Arial"/>
                        <a:ea typeface="Calibri"/>
                      </a:endParaRPr>
                    </a:p>
                  </a:txBody>
                  <a:tcPr marL="32436" marR="32436" marT="0" marB="0"/>
                </a:tc>
              </a:tr>
            </a:tbl>
          </a:graphicData>
        </a:graphic>
      </p:graphicFrame>
    </p:spTree>
    <p:extLst>
      <p:ext uri="{BB962C8B-B14F-4D97-AF65-F5344CB8AC3E}">
        <p14:creationId xmlns:p14="http://schemas.microsoft.com/office/powerpoint/2010/main" val="873474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PROTOTIPADO</a:t>
            </a:r>
            <a:endParaRPr lang="es-EC" dirty="0"/>
          </a:p>
        </p:txBody>
      </p:sp>
      <p:pic>
        <p:nvPicPr>
          <p:cNvPr id="4" name="3 Imagen" descr="C:\Users\Santiago Solis\Desktop\Imagenes de la impresion\IMG_191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680799" y="1938638"/>
            <a:ext cx="4030873" cy="2664296"/>
          </a:xfrm>
          <a:prstGeom prst="rect">
            <a:avLst/>
          </a:prstGeom>
          <a:noFill/>
          <a:ln>
            <a:noFill/>
          </a:ln>
        </p:spPr>
      </p:pic>
      <p:pic>
        <p:nvPicPr>
          <p:cNvPr id="6" name="5 Imagen"/>
          <p:cNvPicPr/>
          <p:nvPr/>
        </p:nvPicPr>
        <p:blipFill rotWithShape="1">
          <a:blip r:embed="rId3"/>
          <a:srcRect l="18837" t="6520" r="23009" b="18410"/>
          <a:stretch/>
        </p:blipFill>
        <p:spPr bwMode="auto">
          <a:xfrm>
            <a:off x="467544" y="1268760"/>
            <a:ext cx="4464496" cy="2808312"/>
          </a:xfrm>
          <a:prstGeom prst="rect">
            <a:avLst/>
          </a:prstGeom>
          <a:ln>
            <a:noFill/>
          </a:ln>
          <a:extLst>
            <a:ext uri="{53640926-AAD7-44D8-BBD7-CCE9431645EC}">
              <a14:shadowObscured xmlns:a14="http://schemas.microsoft.com/office/drawing/2010/main"/>
            </a:ext>
          </a:extLst>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556" y="4149080"/>
            <a:ext cx="4248472" cy="2448272"/>
          </a:xfrm>
          <a:prstGeom prst="rect">
            <a:avLst/>
          </a:prstGeom>
          <a:noFill/>
          <a:ln>
            <a:noFill/>
          </a:ln>
        </p:spPr>
      </p:pic>
    </p:spTree>
    <p:extLst>
      <p:ext uri="{BB962C8B-B14F-4D97-AF65-F5344CB8AC3E}">
        <p14:creationId xmlns:p14="http://schemas.microsoft.com/office/powerpoint/2010/main" val="320501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ECONÓMICO</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35120091"/>
              </p:ext>
            </p:extLst>
          </p:nvPr>
        </p:nvGraphicFramePr>
        <p:xfrm>
          <a:off x="2051720" y="1412776"/>
          <a:ext cx="4536504" cy="1854200"/>
        </p:xfrm>
        <a:graphic>
          <a:graphicData uri="http://schemas.openxmlformats.org/drawingml/2006/table">
            <a:tbl>
              <a:tblPr firstRow="1" bandRow="1">
                <a:tableStyleId>{5C22544A-7EE6-4342-B048-85BDC9FD1C3A}</a:tableStyleId>
              </a:tblPr>
              <a:tblGrid>
                <a:gridCol w="2664296"/>
                <a:gridCol w="1872208"/>
              </a:tblGrid>
              <a:tr h="370840">
                <a:tc>
                  <a:txBody>
                    <a:bodyPr/>
                    <a:lstStyle/>
                    <a:p>
                      <a:pPr algn="ctr"/>
                      <a:r>
                        <a:rPr lang="es-EC" dirty="0" smtClean="0"/>
                        <a:t>DESCRIPCIÓN</a:t>
                      </a:r>
                      <a:endParaRPr lang="es-EC" dirty="0"/>
                    </a:p>
                  </a:txBody>
                  <a:tcPr/>
                </a:tc>
                <a:tc>
                  <a:txBody>
                    <a:bodyPr/>
                    <a:lstStyle/>
                    <a:p>
                      <a:pPr algn="ctr"/>
                      <a:r>
                        <a:rPr lang="es-EC" dirty="0" smtClean="0"/>
                        <a:t>COSTO (USD)</a:t>
                      </a:r>
                      <a:endParaRPr lang="es-EC" dirty="0"/>
                    </a:p>
                  </a:txBody>
                  <a:tcPr/>
                </a:tc>
              </a:tr>
              <a:tr h="370840">
                <a:tc>
                  <a:txBody>
                    <a:bodyPr/>
                    <a:lstStyle/>
                    <a:p>
                      <a:r>
                        <a:rPr lang="es-EC" dirty="0" smtClean="0"/>
                        <a:t>HERRAMIENTAS </a:t>
                      </a:r>
                      <a:endParaRPr lang="es-EC" dirty="0"/>
                    </a:p>
                  </a:txBody>
                  <a:tcPr/>
                </a:tc>
                <a:tc>
                  <a:txBody>
                    <a:bodyPr/>
                    <a:lstStyle/>
                    <a:p>
                      <a:pPr algn="ctr"/>
                      <a:r>
                        <a:rPr lang="es-EC" dirty="0" smtClean="0"/>
                        <a:t>165.80</a:t>
                      </a:r>
                      <a:endParaRPr lang="es-EC" dirty="0"/>
                    </a:p>
                  </a:txBody>
                  <a:tcPr/>
                </a:tc>
              </a:tr>
              <a:tr h="370840">
                <a:tc>
                  <a:txBody>
                    <a:bodyPr/>
                    <a:lstStyle/>
                    <a:p>
                      <a:r>
                        <a:rPr lang="es-EC" dirty="0" smtClean="0"/>
                        <a:t>MATERIALES</a:t>
                      </a:r>
                      <a:endParaRPr lang="es-EC" dirty="0"/>
                    </a:p>
                  </a:txBody>
                  <a:tcPr/>
                </a:tc>
                <a:tc>
                  <a:txBody>
                    <a:bodyPr/>
                    <a:lstStyle/>
                    <a:p>
                      <a:pPr algn="ctr"/>
                      <a:r>
                        <a:rPr lang="es-EC" dirty="0" smtClean="0"/>
                        <a:t>952.10</a:t>
                      </a:r>
                      <a:endParaRPr lang="es-EC" dirty="0"/>
                    </a:p>
                  </a:txBody>
                  <a:tcPr/>
                </a:tc>
              </a:tr>
              <a:tr h="370840">
                <a:tc>
                  <a:txBody>
                    <a:bodyPr/>
                    <a:lstStyle/>
                    <a:p>
                      <a:r>
                        <a:rPr lang="es-EC" dirty="0" smtClean="0"/>
                        <a:t>DISEÑO Y DESARROLLO</a:t>
                      </a:r>
                      <a:endParaRPr lang="es-EC" dirty="0"/>
                    </a:p>
                  </a:txBody>
                  <a:tcPr/>
                </a:tc>
                <a:tc>
                  <a:txBody>
                    <a:bodyPr/>
                    <a:lstStyle/>
                    <a:p>
                      <a:pPr algn="ctr"/>
                      <a:r>
                        <a:rPr lang="es-EC" dirty="0" smtClean="0"/>
                        <a:t>1117.50</a:t>
                      </a:r>
                    </a:p>
                  </a:txBody>
                  <a:tcPr/>
                </a:tc>
              </a:tr>
              <a:tr h="370840">
                <a:tc>
                  <a:txBody>
                    <a:bodyPr/>
                    <a:lstStyle/>
                    <a:p>
                      <a:r>
                        <a:rPr lang="es-EC" dirty="0" smtClean="0"/>
                        <a:t>TOTAL</a:t>
                      </a:r>
                      <a:endParaRPr lang="es-EC" dirty="0"/>
                    </a:p>
                  </a:txBody>
                  <a:tcPr/>
                </a:tc>
                <a:tc>
                  <a:txBody>
                    <a:bodyPr/>
                    <a:lstStyle/>
                    <a:p>
                      <a:pPr algn="ctr"/>
                      <a:r>
                        <a:rPr lang="es-EC" dirty="0" smtClean="0"/>
                        <a:t>2235.40</a:t>
                      </a:r>
                    </a:p>
                  </a:txBody>
                  <a:tcPr/>
                </a:tc>
              </a:tr>
            </a:tbl>
          </a:graphicData>
        </a:graphic>
      </p:graphicFrame>
      <p:sp>
        <p:nvSpPr>
          <p:cNvPr id="6" name="2 Marcador de contenido"/>
          <p:cNvSpPr txBox="1">
            <a:spLocks/>
          </p:cNvSpPr>
          <p:nvPr/>
        </p:nvSpPr>
        <p:spPr>
          <a:xfrm>
            <a:off x="477126" y="3573016"/>
            <a:ext cx="7620000" cy="864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es-EC" dirty="0"/>
              <a:t>Para tener una idea generalizada del costo real de la suela se procede a realizar una amortización del molde</a:t>
            </a:r>
          </a:p>
        </p:txBody>
      </p:sp>
      <mc:AlternateContent xmlns:mc="http://schemas.openxmlformats.org/markup-compatibility/2006" xmlns:a14="http://schemas.microsoft.com/office/drawing/2010/main">
        <mc:Choice Requires="a14">
          <p:sp>
            <p:nvSpPr>
              <p:cNvPr id="7" name="6 Rectángulo"/>
              <p:cNvSpPr/>
              <p:nvPr/>
            </p:nvSpPr>
            <p:spPr>
              <a:xfrm>
                <a:off x="2999294" y="4438137"/>
                <a:ext cx="3145412"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𝐶</m:t>
                      </m:r>
                      <m:r>
                        <a:rPr lang="es-EC" i="1">
                          <a:latin typeface="Cambria Math"/>
                        </a:rPr>
                        <m:t>=</m:t>
                      </m:r>
                      <m:f>
                        <m:fPr>
                          <m:ctrlPr>
                            <a:rPr lang="es-EC" i="1">
                              <a:latin typeface="Cambria Math"/>
                            </a:rPr>
                          </m:ctrlPr>
                        </m:fPr>
                        <m:num>
                          <m:r>
                            <a:rPr lang="es-EC" i="1">
                              <a:latin typeface="Cambria Math"/>
                            </a:rPr>
                            <m:t>2235.30−500</m:t>
                          </m:r>
                        </m:num>
                        <m:den>
                          <m:r>
                            <a:rPr lang="es-EC" i="1">
                              <a:latin typeface="Cambria Math"/>
                            </a:rPr>
                            <m:t>2</m:t>
                          </m:r>
                        </m:den>
                      </m:f>
                      <m:r>
                        <a:rPr lang="es-EC" i="1">
                          <a:latin typeface="Cambria Math"/>
                        </a:rPr>
                        <m:t>=867.65</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2999294" y="4438137"/>
                <a:ext cx="3145412" cy="616515"/>
              </a:xfrm>
              <a:prstGeom prst="rect">
                <a:avLst/>
              </a:prstGeom>
              <a:blipFill rotWithShape="1">
                <a:blip r:embed="rId2"/>
                <a:stretch>
                  <a:fillRect/>
                </a:stretch>
              </a:blipFill>
            </p:spPr>
            <p:txBody>
              <a:bodyPr/>
              <a:lstStyle/>
              <a:p>
                <a:r>
                  <a:rPr lang="es-EC">
                    <a:noFill/>
                  </a:rPr>
                  <a:t> </a:t>
                </a:r>
              </a:p>
            </p:txBody>
          </p:sp>
        </mc:Fallback>
      </mc:AlternateContent>
      <p:sp>
        <p:nvSpPr>
          <p:cNvPr id="8" name="2 Marcador de contenido"/>
          <p:cNvSpPr txBox="1">
            <a:spLocks/>
          </p:cNvSpPr>
          <p:nvPr/>
        </p:nvSpPr>
        <p:spPr>
          <a:xfrm>
            <a:off x="467544" y="5157192"/>
            <a:ext cx="7620000" cy="1008112"/>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es-EC" dirty="0"/>
              <a:t>S</a:t>
            </a:r>
            <a:r>
              <a:rPr lang="es-EC" dirty="0" smtClean="0"/>
              <a:t>e </a:t>
            </a:r>
            <a:r>
              <a:rPr lang="es-EC" dirty="0"/>
              <a:t>estima que el usuario deberá requerir un par de suelas cada seis meses de forma que el </a:t>
            </a:r>
            <a:r>
              <a:rPr lang="es-EC" dirty="0" smtClean="0"/>
              <a:t>costo alcanzaría </a:t>
            </a:r>
            <a:r>
              <a:rPr lang="es-EC" dirty="0"/>
              <a:t>un valor de 433.82 </a:t>
            </a:r>
            <a:r>
              <a:rPr lang="es-EC" dirty="0" smtClean="0"/>
              <a:t>dólares por el par.</a:t>
            </a:r>
            <a:endParaRPr lang="es-EC" dirty="0"/>
          </a:p>
        </p:txBody>
      </p:sp>
    </p:spTree>
    <p:extLst>
      <p:ext uri="{BB962C8B-B14F-4D97-AF65-F5344CB8AC3E}">
        <p14:creationId xmlns:p14="http://schemas.microsoft.com/office/powerpoint/2010/main" val="1709327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TIEMPOS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22037391"/>
              </p:ext>
            </p:extLst>
          </p:nvPr>
        </p:nvGraphicFramePr>
        <p:xfrm>
          <a:off x="1547664" y="1628800"/>
          <a:ext cx="5256583" cy="2664297"/>
        </p:xfrm>
        <a:graphic>
          <a:graphicData uri="http://schemas.openxmlformats.org/drawingml/2006/table">
            <a:tbl>
              <a:tblPr firstRow="1" firstCol="1" bandRow="1">
                <a:tableStyleId>{5C22544A-7EE6-4342-B048-85BDC9FD1C3A}</a:tableStyleId>
              </a:tblPr>
              <a:tblGrid>
                <a:gridCol w="2147283"/>
                <a:gridCol w="1296039"/>
                <a:gridCol w="1813261"/>
              </a:tblGrid>
              <a:tr h="296033">
                <a:tc gridSpan="2">
                  <a:txBody>
                    <a:bodyPr/>
                    <a:lstStyle/>
                    <a:p>
                      <a:pPr indent="270510" algn="ctr">
                        <a:lnSpc>
                          <a:spcPct val="150000"/>
                        </a:lnSpc>
                        <a:spcAft>
                          <a:spcPts val="0"/>
                        </a:spcAft>
                      </a:pPr>
                      <a:r>
                        <a:rPr lang="es-EC" sz="1200" dirty="0">
                          <a:effectLst/>
                        </a:rPr>
                        <a:t>Proceso y/o Actividad</a:t>
                      </a:r>
                      <a:endParaRPr lang="es-EC" sz="1200" dirty="0">
                        <a:effectLst/>
                        <a:latin typeface="Arial"/>
                        <a:ea typeface="Calibri"/>
                      </a:endParaRPr>
                    </a:p>
                  </a:txBody>
                  <a:tcPr marL="68580" marR="68580" marT="0" marB="0"/>
                </a:tc>
                <a:tc hMerge="1">
                  <a:txBody>
                    <a:bodyPr/>
                    <a:lstStyle/>
                    <a:p>
                      <a:endParaRPr lang="es-EC"/>
                    </a:p>
                  </a:txBody>
                  <a:tcPr/>
                </a:tc>
                <a:tc>
                  <a:txBody>
                    <a:bodyPr/>
                    <a:lstStyle/>
                    <a:p>
                      <a:pPr indent="270510" algn="ctr">
                        <a:lnSpc>
                          <a:spcPct val="150000"/>
                        </a:lnSpc>
                        <a:spcAft>
                          <a:spcPts val="0"/>
                        </a:spcAft>
                      </a:pPr>
                      <a:r>
                        <a:rPr lang="es-EC" sz="1200">
                          <a:effectLst/>
                        </a:rPr>
                        <a:t>Tiempo.</a:t>
                      </a:r>
                      <a:endParaRPr lang="es-EC" sz="1200">
                        <a:effectLst/>
                        <a:latin typeface="Arial"/>
                        <a:ea typeface="Calibri"/>
                      </a:endParaRPr>
                    </a:p>
                  </a:txBody>
                  <a:tcPr marL="68580" marR="68580" marT="0" marB="0"/>
                </a:tc>
              </a:tr>
              <a:tr h="296033">
                <a:tc gridSpan="2">
                  <a:txBody>
                    <a:bodyPr/>
                    <a:lstStyle/>
                    <a:p>
                      <a:pPr indent="270510" algn="just">
                        <a:lnSpc>
                          <a:spcPct val="150000"/>
                        </a:lnSpc>
                        <a:spcAft>
                          <a:spcPts val="0"/>
                        </a:spcAft>
                      </a:pPr>
                      <a:r>
                        <a:rPr lang="es-EC" sz="1200">
                          <a:effectLst/>
                        </a:rPr>
                        <a:t>Digitalización de los pies</a:t>
                      </a:r>
                      <a:endParaRPr lang="es-EC" sz="1200">
                        <a:effectLst/>
                        <a:latin typeface="Arial"/>
                        <a:ea typeface="Calibri"/>
                      </a:endParaRPr>
                    </a:p>
                  </a:txBody>
                  <a:tcPr marL="68580" marR="68580" marT="0" marB="0"/>
                </a:tc>
                <a:tc hMerge="1">
                  <a:txBody>
                    <a:bodyPr/>
                    <a:lstStyle/>
                    <a:p>
                      <a:endParaRPr lang="es-EC"/>
                    </a:p>
                  </a:txBody>
                  <a:tcPr/>
                </a:tc>
                <a:tc>
                  <a:txBody>
                    <a:bodyPr/>
                    <a:lstStyle/>
                    <a:p>
                      <a:pPr indent="270510" algn="ctr">
                        <a:lnSpc>
                          <a:spcPct val="150000"/>
                        </a:lnSpc>
                        <a:spcAft>
                          <a:spcPts val="0"/>
                        </a:spcAft>
                      </a:pPr>
                      <a:r>
                        <a:rPr lang="es-EC" sz="1200">
                          <a:effectLst/>
                        </a:rPr>
                        <a:t>5min</a:t>
                      </a:r>
                      <a:endParaRPr lang="es-EC" sz="1200">
                        <a:effectLst/>
                        <a:latin typeface="Arial"/>
                        <a:ea typeface="Calibri"/>
                      </a:endParaRPr>
                    </a:p>
                  </a:txBody>
                  <a:tcPr marL="68580" marR="68580" marT="0" marB="0"/>
                </a:tc>
              </a:tr>
              <a:tr h="296033">
                <a:tc gridSpan="2">
                  <a:txBody>
                    <a:bodyPr/>
                    <a:lstStyle/>
                    <a:p>
                      <a:pPr indent="270510" algn="just">
                        <a:lnSpc>
                          <a:spcPct val="150000"/>
                        </a:lnSpc>
                        <a:spcAft>
                          <a:spcPts val="0"/>
                        </a:spcAft>
                      </a:pPr>
                      <a:r>
                        <a:rPr lang="es-EC" sz="1200">
                          <a:effectLst/>
                        </a:rPr>
                        <a:t>Diseño de la suela</a:t>
                      </a:r>
                      <a:endParaRPr lang="es-EC" sz="1200">
                        <a:effectLst/>
                        <a:latin typeface="Arial"/>
                        <a:ea typeface="Calibri"/>
                      </a:endParaRPr>
                    </a:p>
                  </a:txBody>
                  <a:tcPr marL="68580" marR="68580" marT="0" marB="0"/>
                </a:tc>
                <a:tc hMerge="1">
                  <a:txBody>
                    <a:bodyPr/>
                    <a:lstStyle/>
                    <a:p>
                      <a:endParaRPr lang="es-EC"/>
                    </a:p>
                  </a:txBody>
                  <a:tcPr/>
                </a:tc>
                <a:tc>
                  <a:txBody>
                    <a:bodyPr/>
                    <a:lstStyle/>
                    <a:p>
                      <a:pPr indent="270510" algn="ctr">
                        <a:lnSpc>
                          <a:spcPct val="150000"/>
                        </a:lnSpc>
                        <a:spcAft>
                          <a:spcPts val="0"/>
                        </a:spcAft>
                      </a:pPr>
                      <a:r>
                        <a:rPr lang="es-EC" sz="1200">
                          <a:effectLst/>
                        </a:rPr>
                        <a:t>4hrs y 17min</a:t>
                      </a:r>
                      <a:endParaRPr lang="es-EC" sz="1200">
                        <a:effectLst/>
                        <a:latin typeface="Arial"/>
                        <a:ea typeface="Calibri"/>
                      </a:endParaRPr>
                    </a:p>
                  </a:txBody>
                  <a:tcPr marL="68580" marR="68580" marT="0" marB="0"/>
                </a:tc>
              </a:tr>
              <a:tr h="296033">
                <a:tc gridSpan="2">
                  <a:txBody>
                    <a:bodyPr/>
                    <a:lstStyle/>
                    <a:p>
                      <a:pPr indent="270510" algn="just">
                        <a:lnSpc>
                          <a:spcPct val="150000"/>
                        </a:lnSpc>
                        <a:spcAft>
                          <a:spcPts val="0"/>
                        </a:spcAft>
                      </a:pPr>
                      <a:r>
                        <a:rPr lang="es-EC" sz="1200">
                          <a:effectLst/>
                        </a:rPr>
                        <a:t>Diseño del molde</a:t>
                      </a:r>
                      <a:endParaRPr lang="es-EC" sz="1200">
                        <a:effectLst/>
                        <a:latin typeface="Arial"/>
                        <a:ea typeface="Calibri"/>
                      </a:endParaRPr>
                    </a:p>
                  </a:txBody>
                  <a:tcPr marL="68580" marR="68580" marT="0" marB="0"/>
                </a:tc>
                <a:tc hMerge="1">
                  <a:txBody>
                    <a:bodyPr/>
                    <a:lstStyle/>
                    <a:p>
                      <a:endParaRPr lang="es-EC"/>
                    </a:p>
                  </a:txBody>
                  <a:tcPr/>
                </a:tc>
                <a:tc>
                  <a:txBody>
                    <a:bodyPr/>
                    <a:lstStyle/>
                    <a:p>
                      <a:pPr indent="270510" algn="ctr">
                        <a:lnSpc>
                          <a:spcPct val="150000"/>
                        </a:lnSpc>
                        <a:spcAft>
                          <a:spcPts val="0"/>
                        </a:spcAft>
                      </a:pPr>
                      <a:r>
                        <a:rPr lang="es-EC" sz="1200">
                          <a:effectLst/>
                        </a:rPr>
                        <a:t>1hr y 30min</a:t>
                      </a:r>
                      <a:endParaRPr lang="es-EC" sz="1200">
                        <a:effectLst/>
                        <a:latin typeface="Arial"/>
                        <a:ea typeface="Calibri"/>
                      </a:endParaRPr>
                    </a:p>
                  </a:txBody>
                  <a:tcPr marL="68580" marR="68580" marT="0" marB="0"/>
                </a:tc>
              </a:tr>
              <a:tr h="296033">
                <a:tc gridSpan="2">
                  <a:txBody>
                    <a:bodyPr/>
                    <a:lstStyle/>
                    <a:p>
                      <a:pPr indent="270510" algn="just">
                        <a:lnSpc>
                          <a:spcPct val="150000"/>
                        </a:lnSpc>
                        <a:spcAft>
                          <a:spcPts val="0"/>
                        </a:spcAft>
                      </a:pPr>
                      <a:r>
                        <a:rPr lang="es-EC" sz="1200">
                          <a:effectLst/>
                        </a:rPr>
                        <a:t>Parametrización del mecanizado.</a:t>
                      </a:r>
                      <a:endParaRPr lang="es-EC" sz="1200">
                        <a:effectLst/>
                        <a:latin typeface="Arial"/>
                        <a:ea typeface="Calibri"/>
                      </a:endParaRPr>
                    </a:p>
                  </a:txBody>
                  <a:tcPr marL="68580" marR="68580" marT="0" marB="0"/>
                </a:tc>
                <a:tc hMerge="1">
                  <a:txBody>
                    <a:bodyPr/>
                    <a:lstStyle/>
                    <a:p>
                      <a:endParaRPr lang="es-EC"/>
                    </a:p>
                  </a:txBody>
                  <a:tcPr/>
                </a:tc>
                <a:tc>
                  <a:txBody>
                    <a:bodyPr/>
                    <a:lstStyle/>
                    <a:p>
                      <a:pPr indent="270510" algn="ctr">
                        <a:lnSpc>
                          <a:spcPct val="150000"/>
                        </a:lnSpc>
                        <a:spcAft>
                          <a:spcPts val="0"/>
                        </a:spcAft>
                      </a:pPr>
                      <a:r>
                        <a:rPr lang="es-EC" sz="1200">
                          <a:effectLst/>
                        </a:rPr>
                        <a:t>32min</a:t>
                      </a:r>
                      <a:endParaRPr lang="es-EC" sz="1200">
                        <a:effectLst/>
                        <a:latin typeface="Arial"/>
                        <a:ea typeface="Calibri"/>
                      </a:endParaRPr>
                    </a:p>
                  </a:txBody>
                  <a:tcPr marL="68580" marR="68580" marT="0" marB="0"/>
                </a:tc>
              </a:tr>
              <a:tr h="296033">
                <a:tc gridSpan="2">
                  <a:txBody>
                    <a:bodyPr/>
                    <a:lstStyle/>
                    <a:p>
                      <a:pPr indent="270510" algn="just">
                        <a:lnSpc>
                          <a:spcPct val="150000"/>
                        </a:lnSpc>
                        <a:spcAft>
                          <a:spcPts val="0"/>
                        </a:spcAft>
                      </a:pPr>
                      <a:r>
                        <a:rPr lang="es-EC" sz="1200">
                          <a:effectLst/>
                        </a:rPr>
                        <a:t>Mecanizado del molde</a:t>
                      </a:r>
                      <a:endParaRPr lang="es-EC" sz="1200">
                        <a:effectLst/>
                        <a:latin typeface="Arial"/>
                        <a:ea typeface="Calibri"/>
                      </a:endParaRPr>
                    </a:p>
                  </a:txBody>
                  <a:tcPr marL="68580" marR="68580" marT="0" marB="0"/>
                </a:tc>
                <a:tc hMerge="1">
                  <a:txBody>
                    <a:bodyPr/>
                    <a:lstStyle/>
                    <a:p>
                      <a:endParaRPr lang="es-EC"/>
                    </a:p>
                  </a:txBody>
                  <a:tcPr/>
                </a:tc>
                <a:tc>
                  <a:txBody>
                    <a:bodyPr/>
                    <a:lstStyle/>
                    <a:p>
                      <a:pPr indent="270510" algn="ctr">
                        <a:lnSpc>
                          <a:spcPct val="150000"/>
                        </a:lnSpc>
                        <a:spcAft>
                          <a:spcPts val="0"/>
                        </a:spcAft>
                      </a:pPr>
                      <a:r>
                        <a:rPr lang="es-EC" sz="1200">
                          <a:effectLst/>
                        </a:rPr>
                        <a:t>19hrs y 40min</a:t>
                      </a:r>
                      <a:endParaRPr lang="es-EC" sz="1200">
                        <a:effectLst/>
                        <a:latin typeface="Arial"/>
                        <a:ea typeface="Calibri"/>
                      </a:endParaRPr>
                    </a:p>
                  </a:txBody>
                  <a:tcPr marL="68580" marR="68580" marT="0" marB="0"/>
                </a:tc>
              </a:tr>
              <a:tr h="296033">
                <a:tc gridSpan="2">
                  <a:txBody>
                    <a:bodyPr/>
                    <a:lstStyle/>
                    <a:p>
                      <a:pPr indent="270510" algn="just">
                        <a:lnSpc>
                          <a:spcPct val="150000"/>
                        </a:lnSpc>
                        <a:spcAft>
                          <a:spcPts val="0"/>
                        </a:spcAft>
                      </a:pPr>
                      <a:r>
                        <a:rPr lang="es-EC" sz="1200">
                          <a:effectLst/>
                        </a:rPr>
                        <a:t>Acabado y Armado del Molde</a:t>
                      </a:r>
                      <a:endParaRPr lang="es-EC" sz="1200">
                        <a:effectLst/>
                        <a:latin typeface="Arial"/>
                        <a:ea typeface="Calibri"/>
                      </a:endParaRPr>
                    </a:p>
                  </a:txBody>
                  <a:tcPr marL="68580" marR="68580" marT="0" marB="0"/>
                </a:tc>
                <a:tc hMerge="1">
                  <a:txBody>
                    <a:bodyPr/>
                    <a:lstStyle/>
                    <a:p>
                      <a:endParaRPr lang="es-EC"/>
                    </a:p>
                  </a:txBody>
                  <a:tcPr/>
                </a:tc>
                <a:tc>
                  <a:txBody>
                    <a:bodyPr/>
                    <a:lstStyle/>
                    <a:p>
                      <a:pPr indent="270510" algn="ctr">
                        <a:lnSpc>
                          <a:spcPct val="150000"/>
                        </a:lnSpc>
                        <a:spcAft>
                          <a:spcPts val="0"/>
                        </a:spcAft>
                      </a:pPr>
                      <a:r>
                        <a:rPr lang="es-EC" sz="1200">
                          <a:effectLst/>
                        </a:rPr>
                        <a:t>1hr y 30min</a:t>
                      </a:r>
                      <a:endParaRPr lang="es-EC" sz="1200">
                        <a:effectLst/>
                        <a:latin typeface="Arial"/>
                        <a:ea typeface="Calibri"/>
                      </a:endParaRPr>
                    </a:p>
                  </a:txBody>
                  <a:tcPr marL="68580" marR="68580" marT="0" marB="0"/>
                </a:tc>
              </a:tr>
              <a:tr h="296033">
                <a:tc gridSpan="2">
                  <a:txBody>
                    <a:bodyPr/>
                    <a:lstStyle/>
                    <a:p>
                      <a:pPr indent="270510" algn="just">
                        <a:lnSpc>
                          <a:spcPct val="150000"/>
                        </a:lnSpc>
                        <a:spcAft>
                          <a:spcPts val="0"/>
                        </a:spcAft>
                      </a:pPr>
                      <a:r>
                        <a:rPr lang="es-EC" sz="1200">
                          <a:effectLst/>
                        </a:rPr>
                        <a:t>Vulcanizado del Caucho</a:t>
                      </a:r>
                      <a:endParaRPr lang="es-EC" sz="1200">
                        <a:effectLst/>
                        <a:latin typeface="Arial"/>
                        <a:ea typeface="Calibri"/>
                      </a:endParaRPr>
                    </a:p>
                  </a:txBody>
                  <a:tcPr marL="68580" marR="68580" marT="0" marB="0"/>
                </a:tc>
                <a:tc hMerge="1">
                  <a:txBody>
                    <a:bodyPr/>
                    <a:lstStyle/>
                    <a:p>
                      <a:endParaRPr lang="es-EC"/>
                    </a:p>
                  </a:txBody>
                  <a:tcPr/>
                </a:tc>
                <a:tc>
                  <a:txBody>
                    <a:bodyPr/>
                    <a:lstStyle/>
                    <a:p>
                      <a:pPr indent="270510" algn="ctr">
                        <a:lnSpc>
                          <a:spcPct val="150000"/>
                        </a:lnSpc>
                        <a:spcAft>
                          <a:spcPts val="0"/>
                        </a:spcAft>
                      </a:pPr>
                      <a:r>
                        <a:rPr lang="es-EC" sz="1200">
                          <a:effectLst/>
                        </a:rPr>
                        <a:t>8min</a:t>
                      </a:r>
                      <a:endParaRPr lang="es-EC" sz="1200">
                        <a:effectLst/>
                        <a:latin typeface="Arial"/>
                        <a:ea typeface="Calibri"/>
                      </a:endParaRPr>
                    </a:p>
                  </a:txBody>
                  <a:tcPr marL="68580" marR="68580" marT="0" marB="0"/>
                </a:tc>
              </a:tr>
              <a:tr h="296033">
                <a:tc>
                  <a:txBody>
                    <a:bodyPr/>
                    <a:lstStyle/>
                    <a:p>
                      <a:pPr indent="270510" algn="just">
                        <a:lnSpc>
                          <a:spcPct val="150000"/>
                        </a:lnSpc>
                        <a:spcAft>
                          <a:spcPts val="1000"/>
                        </a:spcAft>
                      </a:pPr>
                      <a:r>
                        <a:rPr lang="es-EC" sz="1200" dirty="0">
                          <a:effectLst/>
                        </a:rPr>
                        <a:t> </a:t>
                      </a:r>
                      <a:endParaRPr lang="es-EC" sz="1200" dirty="0">
                        <a:effectLst/>
                        <a:latin typeface="Arial"/>
                        <a:ea typeface="Calibri"/>
                      </a:endParaRPr>
                    </a:p>
                  </a:txBody>
                  <a:tcPr marL="0" marR="0" marT="0" marB="0" anchor="ctr"/>
                </a:tc>
                <a:tc>
                  <a:txBody>
                    <a:bodyPr/>
                    <a:lstStyle/>
                    <a:p>
                      <a:pPr indent="270510" algn="just">
                        <a:lnSpc>
                          <a:spcPct val="150000"/>
                        </a:lnSpc>
                        <a:spcAft>
                          <a:spcPts val="0"/>
                        </a:spcAft>
                      </a:pPr>
                      <a:r>
                        <a:rPr lang="es-EC" sz="1200">
                          <a:effectLst/>
                        </a:rPr>
                        <a:t>Total</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dirty="0">
                          <a:effectLst/>
                        </a:rPr>
                        <a:t>27hrs 42min</a:t>
                      </a:r>
                      <a:endParaRPr lang="es-EC" sz="1200" dirty="0">
                        <a:effectLst/>
                        <a:latin typeface="Arial"/>
                        <a:ea typeface="Calibri"/>
                      </a:endParaRPr>
                    </a:p>
                  </a:txBody>
                  <a:tcPr marL="68580" marR="68580" marT="0" marB="0"/>
                </a:tc>
              </a:tr>
            </a:tbl>
          </a:graphicData>
        </a:graphic>
      </p:graphicFrame>
      <p:sp>
        <p:nvSpPr>
          <p:cNvPr id="5" name="2 Marcador de contenido"/>
          <p:cNvSpPr txBox="1">
            <a:spLocks/>
          </p:cNvSpPr>
          <p:nvPr/>
        </p:nvSpPr>
        <p:spPr>
          <a:xfrm>
            <a:off x="467544" y="4797152"/>
            <a:ext cx="7620000" cy="100811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es-EC" dirty="0" smtClean="0"/>
              <a:t>La suela para personas con deformidad en el pie se puede obtener en tres jornadas de trabajo  </a:t>
            </a:r>
            <a:endParaRPr lang="es-EC" dirty="0"/>
          </a:p>
        </p:txBody>
      </p:sp>
    </p:spTree>
    <p:extLst>
      <p:ext uri="{BB962C8B-B14F-4D97-AF65-F5344CB8AC3E}">
        <p14:creationId xmlns:p14="http://schemas.microsoft.com/office/powerpoint/2010/main" val="1258628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Y ENSAYOS </a:t>
            </a:r>
            <a:endParaRPr lang="es-EC" dirty="0"/>
          </a:p>
        </p:txBody>
      </p:sp>
      <p:sp>
        <p:nvSpPr>
          <p:cNvPr id="3" name="2 Marcador de contenido"/>
          <p:cNvSpPr>
            <a:spLocks noGrp="1"/>
          </p:cNvSpPr>
          <p:nvPr>
            <p:ph idx="1"/>
          </p:nvPr>
        </p:nvSpPr>
        <p:spPr>
          <a:xfrm>
            <a:off x="457200" y="1268760"/>
            <a:ext cx="7620000" cy="5132040"/>
          </a:xfrm>
        </p:spPr>
        <p:txBody>
          <a:bodyPr/>
          <a:lstStyle/>
          <a:p>
            <a:r>
              <a:rPr lang="es-EC" dirty="0" smtClean="0"/>
              <a:t>PRUEBA DE CALZADO</a:t>
            </a:r>
          </a:p>
          <a:p>
            <a:endParaRPr lang="es-EC" dirty="0"/>
          </a:p>
          <a:p>
            <a:endParaRPr lang="es-EC" dirty="0" smtClean="0"/>
          </a:p>
          <a:p>
            <a:endParaRPr lang="es-EC" dirty="0"/>
          </a:p>
          <a:p>
            <a:endParaRPr lang="es-EC" dirty="0" smtClean="0"/>
          </a:p>
          <a:p>
            <a:endParaRPr lang="es-EC" dirty="0"/>
          </a:p>
          <a:p>
            <a:endParaRPr lang="es-EC" dirty="0" smtClean="0"/>
          </a:p>
          <a:p>
            <a:endParaRPr lang="es-EC" dirty="0"/>
          </a:p>
          <a:p>
            <a:r>
              <a:rPr lang="es-EC" dirty="0" smtClean="0"/>
              <a:t>DUREZA DE SHORE NTE-INEN-2953</a:t>
            </a:r>
            <a:endParaRPr lang="es-EC" dirty="0"/>
          </a:p>
        </p:txBody>
      </p:sp>
      <p:pic>
        <p:nvPicPr>
          <p:cNvPr id="4" name="3 Imagen" descr="C:\Users\Santiago Solis\Pictures\iCloud Photos\Downloads\IMG_21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70039" y="2029899"/>
            <a:ext cx="2451100" cy="1838325"/>
          </a:xfrm>
          <a:prstGeom prst="rect">
            <a:avLst/>
          </a:prstGeom>
          <a:noFill/>
          <a:ln>
            <a:noFill/>
          </a:ln>
        </p:spPr>
      </p:pic>
      <p:pic>
        <p:nvPicPr>
          <p:cNvPr id="5" name="4 Imagen" descr="C:\Users\Santiago Solis\Pictures\iCloud Photos\Downloads\IMG_21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916737" y="2031804"/>
            <a:ext cx="2467610" cy="1851025"/>
          </a:xfrm>
          <a:prstGeom prst="rect">
            <a:avLst/>
          </a:prstGeom>
          <a:noFill/>
          <a:ln>
            <a:noFill/>
          </a:ln>
        </p:spPr>
      </p:pic>
      <p:pic>
        <p:nvPicPr>
          <p:cNvPr id="6" name="5 Imagen" descr="C:\Users\Santiago Solis\Pictures\iCloud Photos\Downloads\IMG_214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336842" y="2038789"/>
            <a:ext cx="2520950" cy="1890395"/>
          </a:xfrm>
          <a:prstGeom prst="rect">
            <a:avLst/>
          </a:prstGeom>
          <a:noFill/>
          <a:ln>
            <a:noFill/>
          </a:ln>
        </p:spPr>
      </p:pic>
      <p:graphicFrame>
        <p:nvGraphicFramePr>
          <p:cNvPr id="7" name="6 Tabla"/>
          <p:cNvGraphicFramePr>
            <a:graphicFrameLocks noGrp="1"/>
          </p:cNvGraphicFramePr>
          <p:nvPr>
            <p:extLst>
              <p:ext uri="{D42A27DB-BD31-4B8C-83A1-F6EECF244321}">
                <p14:modId xmlns:p14="http://schemas.microsoft.com/office/powerpoint/2010/main" val="223607736"/>
              </p:ext>
            </p:extLst>
          </p:nvPr>
        </p:nvGraphicFramePr>
        <p:xfrm>
          <a:off x="945756" y="4941168"/>
          <a:ext cx="6434555" cy="1296145"/>
        </p:xfrm>
        <a:graphic>
          <a:graphicData uri="http://schemas.openxmlformats.org/drawingml/2006/table">
            <a:tbl>
              <a:tblPr firstRow="1" firstCol="1" bandRow="1">
                <a:tableStyleId>{5C22544A-7EE6-4342-B048-85BDC9FD1C3A}</a:tableStyleId>
              </a:tblPr>
              <a:tblGrid>
                <a:gridCol w="1332605"/>
                <a:gridCol w="1278802"/>
                <a:gridCol w="1349759"/>
                <a:gridCol w="1349759"/>
                <a:gridCol w="1123630"/>
              </a:tblGrid>
              <a:tr h="342253">
                <a:tc rowSpan="2">
                  <a:txBody>
                    <a:bodyPr/>
                    <a:lstStyle/>
                    <a:p>
                      <a:pPr indent="270510" algn="ctr">
                        <a:lnSpc>
                          <a:spcPct val="150000"/>
                        </a:lnSpc>
                        <a:spcAft>
                          <a:spcPts val="0"/>
                        </a:spcAft>
                      </a:pPr>
                      <a:r>
                        <a:rPr lang="es-EC" sz="1200">
                          <a:effectLst/>
                        </a:rPr>
                        <a:t>Probeta</a:t>
                      </a:r>
                      <a:endParaRPr lang="es-EC" sz="1200">
                        <a:effectLst/>
                        <a:latin typeface="Arial"/>
                        <a:ea typeface="Calibri"/>
                      </a:endParaRPr>
                    </a:p>
                  </a:txBody>
                  <a:tcPr marL="68580" marR="68580" marT="0" marB="0"/>
                </a:tc>
                <a:tc gridSpan="4">
                  <a:txBody>
                    <a:bodyPr/>
                    <a:lstStyle/>
                    <a:p>
                      <a:pPr indent="270510" algn="ctr">
                        <a:lnSpc>
                          <a:spcPct val="150000"/>
                        </a:lnSpc>
                        <a:spcAft>
                          <a:spcPts val="0"/>
                        </a:spcAft>
                      </a:pPr>
                      <a:r>
                        <a:rPr lang="es-EC" sz="1200">
                          <a:effectLst/>
                        </a:rPr>
                        <a:t>Dureza Shore</a:t>
                      </a:r>
                      <a:endParaRPr lang="es-EC" sz="1200">
                        <a:effectLst/>
                        <a:latin typeface="Arial"/>
                        <a:ea typeface="Calibri"/>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17964">
                <a:tc vMerge="1">
                  <a:txBody>
                    <a:bodyPr/>
                    <a:lstStyle/>
                    <a:p>
                      <a:endParaRPr lang="es-EC"/>
                    </a:p>
                  </a:txBody>
                  <a:tcPr/>
                </a:tc>
                <a:tc>
                  <a:txBody>
                    <a:bodyPr/>
                    <a:lstStyle/>
                    <a:p>
                      <a:pPr indent="270510" algn="ctr">
                        <a:lnSpc>
                          <a:spcPct val="150000"/>
                        </a:lnSpc>
                        <a:spcAft>
                          <a:spcPts val="0"/>
                        </a:spcAft>
                      </a:pPr>
                      <a:r>
                        <a:rPr lang="es-EC" sz="1200">
                          <a:effectLst/>
                        </a:rPr>
                        <a:t>Punta</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Talón</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L. Der.</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L. Izq.</a:t>
                      </a:r>
                      <a:endParaRPr lang="es-EC" sz="1200">
                        <a:effectLst/>
                        <a:latin typeface="Arial"/>
                        <a:ea typeface="Calibri"/>
                      </a:endParaRPr>
                    </a:p>
                  </a:txBody>
                  <a:tcPr marL="68580" marR="68580" marT="0" marB="0"/>
                </a:tc>
              </a:tr>
              <a:tr h="317964">
                <a:tc>
                  <a:txBody>
                    <a:bodyPr/>
                    <a:lstStyle/>
                    <a:p>
                      <a:pPr indent="270510" algn="ctr">
                        <a:lnSpc>
                          <a:spcPct val="150000"/>
                        </a:lnSpc>
                        <a:spcAft>
                          <a:spcPts val="0"/>
                        </a:spcAft>
                      </a:pPr>
                      <a:r>
                        <a:rPr lang="es-EC" sz="1200">
                          <a:effectLst/>
                        </a:rPr>
                        <a:t>1</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95</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95</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95</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95</a:t>
                      </a:r>
                      <a:endParaRPr lang="es-EC" sz="1200">
                        <a:effectLst/>
                        <a:latin typeface="Arial"/>
                        <a:ea typeface="Calibri"/>
                      </a:endParaRPr>
                    </a:p>
                  </a:txBody>
                  <a:tcPr marL="68580" marR="68580" marT="0" marB="0"/>
                </a:tc>
              </a:tr>
              <a:tr h="317964">
                <a:tc>
                  <a:txBody>
                    <a:bodyPr/>
                    <a:lstStyle/>
                    <a:p>
                      <a:pPr indent="270510" algn="ctr">
                        <a:lnSpc>
                          <a:spcPct val="150000"/>
                        </a:lnSpc>
                        <a:spcAft>
                          <a:spcPts val="0"/>
                        </a:spcAft>
                      </a:pPr>
                      <a:r>
                        <a:rPr lang="es-EC" sz="1200">
                          <a:effectLst/>
                        </a:rPr>
                        <a:t>2</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72</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80</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62</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dirty="0">
                          <a:effectLst/>
                        </a:rPr>
                        <a:t>61</a:t>
                      </a:r>
                      <a:endParaRPr lang="es-EC" sz="1200" dirty="0">
                        <a:effectLst/>
                        <a:latin typeface="Arial"/>
                        <a:ea typeface="Calibri"/>
                      </a:endParaRPr>
                    </a:p>
                  </a:txBody>
                  <a:tcPr marL="68580" marR="68580" marT="0" marB="0"/>
                </a:tc>
              </a:tr>
            </a:tbl>
          </a:graphicData>
        </a:graphic>
      </p:graphicFrame>
    </p:spTree>
    <p:extLst>
      <p:ext uri="{BB962C8B-B14F-4D97-AF65-F5344CB8AC3E}">
        <p14:creationId xmlns:p14="http://schemas.microsoft.com/office/powerpoint/2010/main" val="2171044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PRUEBAS Y ENSAYOS </a:t>
            </a:r>
          </a:p>
        </p:txBody>
      </p:sp>
      <p:sp>
        <p:nvSpPr>
          <p:cNvPr id="3" name="2 Marcador de contenido"/>
          <p:cNvSpPr>
            <a:spLocks noGrp="1"/>
          </p:cNvSpPr>
          <p:nvPr>
            <p:ph idx="1"/>
          </p:nvPr>
        </p:nvSpPr>
        <p:spPr/>
        <p:txBody>
          <a:bodyPr/>
          <a:lstStyle/>
          <a:p>
            <a:pPr marL="342900" lvl="2">
              <a:buClr>
                <a:schemeClr val="accent1"/>
              </a:buClr>
            </a:pPr>
            <a:r>
              <a:rPr lang="es-EC" b="1" dirty="0"/>
              <a:t>Ensayo de </a:t>
            </a:r>
            <a:r>
              <a:rPr lang="es-EC" b="1" dirty="0" smtClean="0"/>
              <a:t>Flexión: NTE-INEN-17707</a:t>
            </a:r>
            <a:endParaRPr lang="es-EC" b="1" dirty="0"/>
          </a:p>
          <a:p>
            <a:endParaRPr lang="es-EC" dirty="0" smtClean="0"/>
          </a:p>
          <a:p>
            <a:endParaRPr lang="es-EC" dirty="0"/>
          </a:p>
          <a:p>
            <a:endParaRPr lang="es-EC" dirty="0" smtClean="0"/>
          </a:p>
          <a:p>
            <a:endParaRPr lang="es-EC" dirty="0"/>
          </a:p>
          <a:p>
            <a:endParaRPr lang="es-EC" dirty="0" smtClean="0"/>
          </a:p>
          <a:p>
            <a:pPr marL="342900" lvl="2">
              <a:buClr>
                <a:schemeClr val="accent1"/>
              </a:buClr>
            </a:pPr>
            <a:endParaRPr lang="es-EC" b="1" dirty="0" smtClean="0"/>
          </a:p>
          <a:p>
            <a:pPr marL="342900" lvl="2">
              <a:buClr>
                <a:schemeClr val="accent1"/>
              </a:buClr>
            </a:pPr>
            <a:r>
              <a:rPr lang="es-EC" b="1" dirty="0" smtClean="0"/>
              <a:t>Ensayo </a:t>
            </a:r>
            <a:r>
              <a:rPr lang="es-EC" b="1" dirty="0"/>
              <a:t>de </a:t>
            </a:r>
            <a:r>
              <a:rPr lang="es-EC" b="1" dirty="0" smtClean="0"/>
              <a:t>Abrasión: NTE-INEN-1924</a:t>
            </a:r>
            <a:endParaRPr lang="es-EC" b="1" dirty="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468133706"/>
              </p:ext>
            </p:extLst>
          </p:nvPr>
        </p:nvGraphicFramePr>
        <p:xfrm>
          <a:off x="971600" y="1988840"/>
          <a:ext cx="6552729" cy="1800199"/>
        </p:xfrm>
        <a:graphic>
          <a:graphicData uri="http://schemas.openxmlformats.org/drawingml/2006/table">
            <a:tbl>
              <a:tblPr firstRow="1" firstCol="1" bandRow="1">
                <a:tableStyleId>{5C22544A-7EE6-4342-B048-85BDC9FD1C3A}</a:tableStyleId>
              </a:tblPr>
              <a:tblGrid>
                <a:gridCol w="1056376"/>
                <a:gridCol w="981122"/>
                <a:gridCol w="1244511"/>
                <a:gridCol w="1244511"/>
                <a:gridCol w="831555"/>
                <a:gridCol w="1194654"/>
              </a:tblGrid>
              <a:tr h="300033">
                <a:tc rowSpan="2">
                  <a:txBody>
                    <a:bodyPr/>
                    <a:lstStyle/>
                    <a:p>
                      <a:pPr indent="270510" algn="ctr">
                        <a:lnSpc>
                          <a:spcPct val="150000"/>
                        </a:lnSpc>
                        <a:spcAft>
                          <a:spcPts val="0"/>
                        </a:spcAft>
                      </a:pPr>
                      <a:r>
                        <a:rPr lang="es-EC" sz="1200">
                          <a:effectLst/>
                        </a:rPr>
                        <a:t>Número de incisión</a:t>
                      </a:r>
                      <a:endParaRPr lang="es-EC" sz="1200">
                        <a:effectLst/>
                        <a:latin typeface="Arial"/>
                        <a:ea typeface="Calibri"/>
                      </a:endParaRPr>
                    </a:p>
                  </a:txBody>
                  <a:tcPr marL="68580" marR="68580" marT="0" marB="0"/>
                </a:tc>
                <a:tc rowSpan="2">
                  <a:txBody>
                    <a:bodyPr/>
                    <a:lstStyle/>
                    <a:p>
                      <a:pPr indent="270510" algn="ctr">
                        <a:lnSpc>
                          <a:spcPct val="150000"/>
                        </a:lnSpc>
                        <a:spcAft>
                          <a:spcPts val="0"/>
                        </a:spcAft>
                      </a:pPr>
                      <a:r>
                        <a:rPr lang="es-EC" sz="1200">
                          <a:effectLst/>
                        </a:rPr>
                        <a:t>Medida Inicial en mm</a:t>
                      </a:r>
                      <a:endParaRPr lang="es-EC" sz="1200">
                        <a:effectLst/>
                        <a:latin typeface="Arial"/>
                        <a:ea typeface="Calibri"/>
                      </a:endParaRPr>
                    </a:p>
                  </a:txBody>
                  <a:tcPr marL="68580" marR="68580" marT="0" marB="0"/>
                </a:tc>
                <a:tc gridSpan="3">
                  <a:txBody>
                    <a:bodyPr/>
                    <a:lstStyle/>
                    <a:p>
                      <a:pPr indent="270510" algn="ctr">
                        <a:lnSpc>
                          <a:spcPct val="150000"/>
                        </a:lnSpc>
                        <a:spcAft>
                          <a:spcPts val="0"/>
                        </a:spcAft>
                      </a:pPr>
                      <a:r>
                        <a:rPr lang="es-EC" sz="1200">
                          <a:effectLst/>
                        </a:rPr>
                        <a:t>Medida a número de Flexiones en mm </a:t>
                      </a:r>
                      <a:endParaRPr lang="es-EC" sz="1200">
                        <a:effectLst/>
                        <a:latin typeface="Arial"/>
                        <a:ea typeface="Calibri"/>
                      </a:endParaRPr>
                    </a:p>
                  </a:txBody>
                  <a:tcPr marL="68580" marR="68580" marT="0" marB="0"/>
                </a:tc>
                <a:tc hMerge="1">
                  <a:txBody>
                    <a:bodyPr/>
                    <a:lstStyle/>
                    <a:p>
                      <a:endParaRPr lang="es-EC"/>
                    </a:p>
                  </a:txBody>
                  <a:tcPr/>
                </a:tc>
                <a:tc hMerge="1">
                  <a:txBody>
                    <a:bodyPr/>
                    <a:lstStyle/>
                    <a:p>
                      <a:endParaRPr lang="es-EC"/>
                    </a:p>
                  </a:txBody>
                  <a:tcPr/>
                </a:tc>
                <a:tc rowSpan="2">
                  <a:txBody>
                    <a:bodyPr/>
                    <a:lstStyle/>
                    <a:p>
                      <a:pPr indent="270510" algn="ctr">
                        <a:lnSpc>
                          <a:spcPct val="150000"/>
                        </a:lnSpc>
                        <a:spcAft>
                          <a:spcPts val="0"/>
                        </a:spcAft>
                      </a:pPr>
                      <a:r>
                        <a:rPr lang="es-EC" sz="1200">
                          <a:effectLst/>
                        </a:rPr>
                        <a:t>Medida esperada</a:t>
                      </a:r>
                    </a:p>
                    <a:p>
                      <a:pPr indent="3810" algn="ctr">
                        <a:lnSpc>
                          <a:spcPct val="150000"/>
                        </a:lnSpc>
                        <a:spcAft>
                          <a:spcPts val="0"/>
                        </a:spcAft>
                      </a:pPr>
                      <a:r>
                        <a:rPr lang="es-EC" sz="1200">
                          <a:effectLst/>
                        </a:rPr>
                        <a:t>Max.</a:t>
                      </a:r>
                      <a:endParaRPr lang="es-EC" sz="1200">
                        <a:effectLst/>
                        <a:latin typeface="Arial"/>
                        <a:ea typeface="Calibri"/>
                      </a:endParaRPr>
                    </a:p>
                  </a:txBody>
                  <a:tcPr marL="68580" marR="68580" marT="0" marB="0"/>
                </a:tc>
              </a:tr>
              <a:tr h="600067">
                <a:tc vMerge="1">
                  <a:txBody>
                    <a:bodyPr/>
                    <a:lstStyle/>
                    <a:p>
                      <a:endParaRPr lang="es-EC"/>
                    </a:p>
                  </a:txBody>
                  <a:tcPr/>
                </a:tc>
                <a:tc vMerge="1">
                  <a:txBody>
                    <a:bodyPr/>
                    <a:lstStyle/>
                    <a:p>
                      <a:endParaRPr lang="es-EC"/>
                    </a:p>
                  </a:txBody>
                  <a:tcPr/>
                </a:tc>
                <a:tc>
                  <a:txBody>
                    <a:bodyPr/>
                    <a:lstStyle/>
                    <a:p>
                      <a:pPr indent="270510" algn="ctr">
                        <a:lnSpc>
                          <a:spcPct val="150000"/>
                        </a:lnSpc>
                        <a:spcAft>
                          <a:spcPts val="0"/>
                        </a:spcAft>
                      </a:pPr>
                      <a:r>
                        <a:rPr lang="es-EC" sz="1200">
                          <a:effectLst/>
                        </a:rPr>
                        <a:t>10000</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20000</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30000</a:t>
                      </a:r>
                      <a:endParaRPr lang="es-EC" sz="1200">
                        <a:effectLst/>
                        <a:latin typeface="Arial"/>
                        <a:ea typeface="Calibri"/>
                      </a:endParaRPr>
                    </a:p>
                  </a:txBody>
                  <a:tcPr marL="68580" marR="68580" marT="0" marB="0"/>
                </a:tc>
                <a:tc vMerge="1">
                  <a:txBody>
                    <a:bodyPr/>
                    <a:lstStyle/>
                    <a:p>
                      <a:endParaRPr lang="es-EC"/>
                    </a:p>
                  </a:txBody>
                  <a:tcPr/>
                </a:tc>
              </a:tr>
              <a:tr h="300033">
                <a:tc>
                  <a:txBody>
                    <a:bodyPr/>
                    <a:lstStyle/>
                    <a:p>
                      <a:pPr indent="270510" algn="ctr">
                        <a:lnSpc>
                          <a:spcPct val="150000"/>
                        </a:lnSpc>
                        <a:spcAft>
                          <a:spcPts val="0"/>
                        </a:spcAft>
                      </a:pPr>
                      <a:r>
                        <a:rPr lang="es-EC" sz="1200">
                          <a:effectLst/>
                        </a:rPr>
                        <a:t>1</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2</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1.8</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1.5</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1.2</a:t>
                      </a:r>
                      <a:endParaRPr lang="es-EC" sz="1200">
                        <a:effectLst/>
                        <a:latin typeface="Arial"/>
                        <a:ea typeface="Calibri"/>
                      </a:endParaRPr>
                    </a:p>
                  </a:txBody>
                  <a:tcPr marL="68580" marR="68580" marT="0" marB="0"/>
                </a:tc>
                <a:tc rowSpan="3">
                  <a:txBody>
                    <a:bodyPr/>
                    <a:lstStyle/>
                    <a:p>
                      <a:pPr indent="270510" algn="ctr">
                        <a:lnSpc>
                          <a:spcPct val="150000"/>
                        </a:lnSpc>
                        <a:spcAft>
                          <a:spcPts val="0"/>
                        </a:spcAft>
                      </a:pPr>
                      <a:r>
                        <a:rPr lang="es-EC" sz="1200">
                          <a:effectLst/>
                        </a:rPr>
                        <a:t> </a:t>
                      </a:r>
                    </a:p>
                    <a:p>
                      <a:pPr indent="270510" algn="ctr">
                        <a:lnSpc>
                          <a:spcPct val="150000"/>
                        </a:lnSpc>
                        <a:spcAft>
                          <a:spcPts val="0"/>
                        </a:spcAft>
                      </a:pPr>
                      <a:r>
                        <a:rPr lang="es-EC" sz="1200">
                          <a:effectLst/>
                        </a:rPr>
                        <a:t>4mm</a:t>
                      </a:r>
                      <a:endParaRPr lang="es-EC" sz="1200">
                        <a:effectLst/>
                        <a:latin typeface="Arial"/>
                        <a:ea typeface="Calibri"/>
                      </a:endParaRPr>
                    </a:p>
                  </a:txBody>
                  <a:tcPr marL="68580" marR="68580" marT="0" marB="0"/>
                </a:tc>
              </a:tr>
              <a:tr h="300033">
                <a:tc>
                  <a:txBody>
                    <a:bodyPr/>
                    <a:lstStyle/>
                    <a:p>
                      <a:pPr indent="270510" algn="ctr">
                        <a:lnSpc>
                          <a:spcPct val="150000"/>
                        </a:lnSpc>
                        <a:spcAft>
                          <a:spcPts val="0"/>
                        </a:spcAft>
                      </a:pPr>
                      <a:r>
                        <a:rPr lang="es-EC" sz="1200">
                          <a:effectLst/>
                        </a:rPr>
                        <a:t>2</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2</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1.8</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1.5</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1.1</a:t>
                      </a:r>
                      <a:endParaRPr lang="es-EC" sz="1200">
                        <a:effectLst/>
                        <a:latin typeface="Arial"/>
                        <a:ea typeface="Calibri"/>
                      </a:endParaRPr>
                    </a:p>
                  </a:txBody>
                  <a:tcPr marL="68580" marR="68580" marT="0" marB="0"/>
                </a:tc>
                <a:tc vMerge="1">
                  <a:txBody>
                    <a:bodyPr/>
                    <a:lstStyle/>
                    <a:p>
                      <a:endParaRPr lang="es-EC"/>
                    </a:p>
                  </a:txBody>
                  <a:tcPr/>
                </a:tc>
              </a:tr>
              <a:tr h="300033">
                <a:tc>
                  <a:txBody>
                    <a:bodyPr/>
                    <a:lstStyle/>
                    <a:p>
                      <a:pPr indent="270510" algn="ctr">
                        <a:lnSpc>
                          <a:spcPct val="150000"/>
                        </a:lnSpc>
                        <a:spcAft>
                          <a:spcPts val="0"/>
                        </a:spcAft>
                      </a:pPr>
                      <a:r>
                        <a:rPr lang="es-EC" sz="1200">
                          <a:effectLst/>
                        </a:rPr>
                        <a:t>3</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2</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1.7</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1.6</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dirty="0">
                          <a:effectLst/>
                        </a:rPr>
                        <a:t>1.0</a:t>
                      </a:r>
                      <a:endParaRPr lang="es-EC" sz="1200" dirty="0">
                        <a:effectLst/>
                        <a:latin typeface="Arial"/>
                        <a:ea typeface="Calibri"/>
                      </a:endParaRPr>
                    </a:p>
                  </a:txBody>
                  <a:tcPr marL="68580" marR="68580" marT="0" marB="0"/>
                </a:tc>
                <a:tc vMerge="1">
                  <a:txBody>
                    <a:bodyPr/>
                    <a:lstStyle/>
                    <a:p>
                      <a:endParaRPr lang="es-EC"/>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281496425"/>
              </p:ext>
            </p:extLst>
          </p:nvPr>
        </p:nvGraphicFramePr>
        <p:xfrm>
          <a:off x="971600" y="4797152"/>
          <a:ext cx="6624736" cy="1097280"/>
        </p:xfrm>
        <a:graphic>
          <a:graphicData uri="http://schemas.openxmlformats.org/drawingml/2006/table">
            <a:tbl>
              <a:tblPr firstRow="1" firstCol="1" bandRow="1">
                <a:tableStyleId>{5C22544A-7EE6-4342-B048-85BDC9FD1C3A}</a:tableStyleId>
              </a:tblPr>
              <a:tblGrid>
                <a:gridCol w="1157783"/>
                <a:gridCol w="784156"/>
                <a:gridCol w="785079"/>
                <a:gridCol w="620867"/>
                <a:gridCol w="915157"/>
                <a:gridCol w="915157"/>
                <a:gridCol w="1446537"/>
              </a:tblGrid>
              <a:tr h="0">
                <a:tc>
                  <a:txBody>
                    <a:bodyPr/>
                    <a:lstStyle/>
                    <a:p>
                      <a:pPr indent="270510" algn="ctr">
                        <a:lnSpc>
                          <a:spcPct val="150000"/>
                        </a:lnSpc>
                        <a:spcAft>
                          <a:spcPts val="0"/>
                        </a:spcAft>
                      </a:pPr>
                      <a:r>
                        <a:rPr lang="es-EC" sz="1200" dirty="0">
                          <a:effectLst/>
                        </a:rPr>
                        <a:t>Probeta.</a:t>
                      </a:r>
                      <a:endParaRPr lang="es-EC" sz="1200" dirty="0">
                        <a:effectLst/>
                        <a:latin typeface="Arial"/>
                        <a:ea typeface="Calibri"/>
                      </a:endParaRPr>
                    </a:p>
                  </a:txBody>
                  <a:tcPr marL="68580" marR="68580" marT="0" marB="0"/>
                </a:tc>
                <a:tc>
                  <a:txBody>
                    <a:bodyPr/>
                    <a:lstStyle/>
                    <a:p>
                      <a:pPr indent="12700" algn="ctr">
                        <a:lnSpc>
                          <a:spcPct val="150000"/>
                        </a:lnSpc>
                        <a:spcAft>
                          <a:spcPts val="0"/>
                        </a:spcAft>
                      </a:pPr>
                      <a:r>
                        <a:rPr lang="es-EC" sz="1200">
                          <a:effectLst/>
                        </a:rPr>
                        <a:t>D. </a:t>
                      </a:r>
                    </a:p>
                    <a:p>
                      <a:pPr indent="22225" algn="ctr">
                        <a:lnSpc>
                          <a:spcPct val="150000"/>
                        </a:lnSpc>
                        <a:spcAft>
                          <a:spcPts val="0"/>
                        </a:spcAft>
                      </a:pPr>
                      <a:r>
                        <a:rPr lang="es-EC" sz="1200">
                          <a:effectLst/>
                        </a:rPr>
                        <a:t>(mm)</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H (mm)</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W (N)</a:t>
                      </a:r>
                      <a:endParaRPr lang="es-EC" sz="1200">
                        <a:effectLst/>
                        <a:latin typeface="Arial"/>
                        <a:ea typeface="Calibri"/>
                      </a:endParaRPr>
                    </a:p>
                  </a:txBody>
                  <a:tcPr marL="68580" marR="68580" marT="0" marB="0"/>
                </a:tc>
                <a:tc>
                  <a:txBody>
                    <a:bodyPr/>
                    <a:lstStyle/>
                    <a:p>
                      <a:pPr indent="22225" algn="ctr">
                        <a:lnSpc>
                          <a:spcPct val="150000"/>
                        </a:lnSpc>
                        <a:spcAft>
                          <a:spcPts val="0"/>
                        </a:spcAft>
                      </a:pPr>
                      <a:r>
                        <a:rPr lang="es-EC" sz="1200">
                          <a:effectLst/>
                        </a:rPr>
                        <a:t>Peso inicial (g)</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Peso final (g)</a:t>
                      </a:r>
                      <a:endParaRPr lang="es-EC" sz="1200">
                        <a:effectLst/>
                        <a:latin typeface="Arial"/>
                        <a:ea typeface="Calibri"/>
                      </a:endParaRPr>
                    </a:p>
                  </a:txBody>
                  <a:tcPr marL="68580" marR="68580" marT="0" marB="0"/>
                </a:tc>
                <a:tc>
                  <a:txBody>
                    <a:bodyPr/>
                    <a:lstStyle/>
                    <a:p>
                      <a:pPr indent="21590" algn="ctr">
                        <a:lnSpc>
                          <a:spcPct val="115000"/>
                        </a:lnSpc>
                        <a:spcAft>
                          <a:spcPts val="0"/>
                        </a:spcAft>
                      </a:pPr>
                      <a:r>
                        <a:rPr lang="es-EC" sz="1200">
                          <a:effectLst/>
                        </a:rPr>
                        <a:t>Diferencia. (g)</a:t>
                      </a:r>
                      <a:endParaRPr lang="es-EC" sz="1200">
                        <a:effectLst/>
                        <a:latin typeface="Arial"/>
                        <a:ea typeface="Calibri"/>
                      </a:endParaRPr>
                    </a:p>
                  </a:txBody>
                  <a:tcPr marL="68580" marR="68580" marT="0" marB="0"/>
                </a:tc>
              </a:tr>
              <a:tr h="0">
                <a:tc>
                  <a:txBody>
                    <a:bodyPr/>
                    <a:lstStyle/>
                    <a:p>
                      <a:pPr indent="270510" algn="ctr">
                        <a:lnSpc>
                          <a:spcPct val="150000"/>
                        </a:lnSpc>
                        <a:spcAft>
                          <a:spcPts val="0"/>
                        </a:spcAft>
                      </a:pPr>
                      <a:r>
                        <a:rPr lang="es-EC" sz="1200">
                          <a:effectLst/>
                        </a:rPr>
                        <a:t>1</a:t>
                      </a:r>
                      <a:endParaRPr lang="es-EC" sz="1200">
                        <a:effectLst/>
                        <a:latin typeface="Arial"/>
                        <a:ea typeface="Calibri"/>
                      </a:endParaRPr>
                    </a:p>
                  </a:txBody>
                  <a:tcPr marL="68580" marR="68580" marT="0" marB="0"/>
                </a:tc>
                <a:tc>
                  <a:txBody>
                    <a:bodyPr/>
                    <a:lstStyle/>
                    <a:p>
                      <a:pPr indent="-1270" algn="ctr">
                        <a:lnSpc>
                          <a:spcPct val="150000"/>
                        </a:lnSpc>
                        <a:spcAft>
                          <a:spcPts val="0"/>
                        </a:spcAft>
                      </a:pPr>
                      <a:r>
                        <a:rPr lang="es-EC" sz="1200">
                          <a:effectLst/>
                        </a:rPr>
                        <a:t>16.5</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5</a:t>
                      </a:r>
                      <a:endParaRPr lang="es-EC" sz="1200">
                        <a:effectLst/>
                        <a:latin typeface="Arial"/>
                        <a:ea typeface="Calibri"/>
                      </a:endParaRPr>
                    </a:p>
                  </a:txBody>
                  <a:tcPr marL="68580" marR="68580" marT="0" marB="0"/>
                </a:tc>
                <a:tc rowSpan="2">
                  <a:txBody>
                    <a:bodyPr/>
                    <a:lstStyle/>
                    <a:p>
                      <a:pPr indent="270510" algn="ctr">
                        <a:lnSpc>
                          <a:spcPct val="150000"/>
                        </a:lnSpc>
                        <a:spcAft>
                          <a:spcPts val="0"/>
                        </a:spcAft>
                      </a:pPr>
                      <a:r>
                        <a:rPr lang="es-EC" sz="1200">
                          <a:effectLst/>
                        </a:rPr>
                        <a:t> </a:t>
                      </a:r>
                    </a:p>
                    <a:p>
                      <a:pPr indent="270510" algn="ctr">
                        <a:lnSpc>
                          <a:spcPct val="150000"/>
                        </a:lnSpc>
                        <a:spcAft>
                          <a:spcPts val="0"/>
                        </a:spcAft>
                      </a:pPr>
                      <a:r>
                        <a:rPr lang="es-EC" sz="1200">
                          <a:effectLst/>
                        </a:rPr>
                        <a:t>22</a:t>
                      </a:r>
                      <a:endParaRPr lang="es-EC" sz="1200">
                        <a:effectLst/>
                        <a:latin typeface="Arial"/>
                        <a:ea typeface="Calibri"/>
                      </a:endParaRPr>
                    </a:p>
                  </a:txBody>
                  <a:tcPr marL="68580" marR="68580" marT="0" marB="0"/>
                </a:tc>
                <a:tc>
                  <a:txBody>
                    <a:bodyPr/>
                    <a:lstStyle/>
                    <a:p>
                      <a:pPr indent="20955" algn="ctr">
                        <a:lnSpc>
                          <a:spcPct val="150000"/>
                        </a:lnSpc>
                        <a:spcAft>
                          <a:spcPts val="0"/>
                        </a:spcAft>
                      </a:pPr>
                      <a:r>
                        <a:rPr lang="es-EC" sz="1200">
                          <a:effectLst/>
                        </a:rPr>
                        <a:t>92.277</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dirty="0">
                          <a:effectLst/>
                        </a:rPr>
                        <a:t>92.257</a:t>
                      </a:r>
                      <a:endParaRPr lang="es-EC" sz="1200" dirty="0">
                        <a:effectLst/>
                        <a:latin typeface="Arial"/>
                        <a:ea typeface="Calibri"/>
                      </a:endParaRPr>
                    </a:p>
                  </a:txBody>
                  <a:tcPr marL="68580" marR="68580" marT="0" marB="0"/>
                </a:tc>
                <a:tc>
                  <a:txBody>
                    <a:bodyPr/>
                    <a:lstStyle/>
                    <a:p>
                      <a:pPr indent="270510" algn="l">
                        <a:lnSpc>
                          <a:spcPct val="115000"/>
                        </a:lnSpc>
                        <a:spcAft>
                          <a:spcPts val="0"/>
                        </a:spcAft>
                      </a:pPr>
                      <a:r>
                        <a:rPr lang="es-EC" sz="1200">
                          <a:effectLst/>
                        </a:rPr>
                        <a:t>0.02</a:t>
                      </a:r>
                      <a:endParaRPr lang="es-EC" sz="1200">
                        <a:effectLst/>
                        <a:latin typeface="Arial"/>
                        <a:ea typeface="Calibri"/>
                      </a:endParaRPr>
                    </a:p>
                  </a:txBody>
                  <a:tcPr marL="68580" marR="68580" marT="0" marB="0"/>
                </a:tc>
              </a:tr>
              <a:tr h="0">
                <a:tc>
                  <a:txBody>
                    <a:bodyPr/>
                    <a:lstStyle/>
                    <a:p>
                      <a:pPr indent="270510" algn="ctr">
                        <a:lnSpc>
                          <a:spcPct val="150000"/>
                        </a:lnSpc>
                        <a:spcAft>
                          <a:spcPts val="0"/>
                        </a:spcAft>
                      </a:pPr>
                      <a:r>
                        <a:rPr lang="es-EC" sz="1200">
                          <a:effectLst/>
                        </a:rPr>
                        <a:t>2</a:t>
                      </a:r>
                      <a:endParaRPr lang="es-EC" sz="1200">
                        <a:effectLst/>
                        <a:latin typeface="Arial"/>
                        <a:ea typeface="Calibri"/>
                      </a:endParaRPr>
                    </a:p>
                  </a:txBody>
                  <a:tcPr marL="68580" marR="68580" marT="0" marB="0"/>
                </a:tc>
                <a:tc>
                  <a:txBody>
                    <a:bodyPr/>
                    <a:lstStyle/>
                    <a:p>
                      <a:pPr indent="-1270" algn="ctr">
                        <a:lnSpc>
                          <a:spcPct val="150000"/>
                        </a:lnSpc>
                        <a:spcAft>
                          <a:spcPts val="0"/>
                        </a:spcAft>
                      </a:pPr>
                      <a:r>
                        <a:rPr lang="es-EC" sz="1200">
                          <a:effectLst/>
                        </a:rPr>
                        <a:t>16.5</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5</a:t>
                      </a:r>
                      <a:endParaRPr lang="es-EC" sz="1200">
                        <a:effectLst/>
                        <a:latin typeface="Arial"/>
                        <a:ea typeface="Calibri"/>
                      </a:endParaRPr>
                    </a:p>
                  </a:txBody>
                  <a:tcPr marL="68580" marR="68580" marT="0" marB="0"/>
                </a:tc>
                <a:tc vMerge="1">
                  <a:txBody>
                    <a:bodyPr/>
                    <a:lstStyle/>
                    <a:p>
                      <a:endParaRPr lang="es-EC"/>
                    </a:p>
                  </a:txBody>
                  <a:tcPr/>
                </a:tc>
                <a:tc>
                  <a:txBody>
                    <a:bodyPr/>
                    <a:lstStyle/>
                    <a:p>
                      <a:pPr indent="270510" algn="ctr">
                        <a:lnSpc>
                          <a:spcPct val="150000"/>
                        </a:lnSpc>
                        <a:spcAft>
                          <a:spcPts val="0"/>
                        </a:spcAft>
                      </a:pPr>
                      <a:r>
                        <a:rPr lang="es-EC" sz="1200">
                          <a:effectLst/>
                        </a:rPr>
                        <a:t>92.277</a:t>
                      </a:r>
                      <a:endParaRPr lang="es-EC" sz="1200">
                        <a:effectLst/>
                        <a:latin typeface="Arial"/>
                        <a:ea typeface="Calibri"/>
                      </a:endParaRPr>
                    </a:p>
                  </a:txBody>
                  <a:tcPr marL="68580" marR="68580" marT="0" marB="0"/>
                </a:tc>
                <a:tc>
                  <a:txBody>
                    <a:bodyPr/>
                    <a:lstStyle/>
                    <a:p>
                      <a:pPr indent="270510" algn="ctr">
                        <a:lnSpc>
                          <a:spcPct val="150000"/>
                        </a:lnSpc>
                        <a:spcAft>
                          <a:spcPts val="0"/>
                        </a:spcAft>
                      </a:pPr>
                      <a:r>
                        <a:rPr lang="es-EC" sz="1200">
                          <a:effectLst/>
                        </a:rPr>
                        <a:t>92.255</a:t>
                      </a:r>
                      <a:endParaRPr lang="es-EC" sz="1200">
                        <a:effectLst/>
                        <a:latin typeface="Arial"/>
                        <a:ea typeface="Calibri"/>
                      </a:endParaRPr>
                    </a:p>
                  </a:txBody>
                  <a:tcPr marL="68580" marR="68580" marT="0" marB="0"/>
                </a:tc>
                <a:tc>
                  <a:txBody>
                    <a:bodyPr/>
                    <a:lstStyle/>
                    <a:p>
                      <a:pPr indent="270510" algn="l">
                        <a:lnSpc>
                          <a:spcPct val="115000"/>
                        </a:lnSpc>
                        <a:spcAft>
                          <a:spcPts val="0"/>
                        </a:spcAft>
                      </a:pPr>
                      <a:r>
                        <a:rPr lang="es-EC" sz="1200" dirty="0">
                          <a:effectLst/>
                        </a:rPr>
                        <a:t>0.022</a:t>
                      </a:r>
                      <a:endParaRPr lang="es-EC" sz="1200" dirty="0">
                        <a:effectLst/>
                        <a:latin typeface="Arial"/>
                        <a:ea typeface="Calibri"/>
                      </a:endParaRPr>
                    </a:p>
                  </a:txBody>
                  <a:tcPr marL="68580" marR="68580" marT="0" marB="0"/>
                </a:tc>
              </a:tr>
            </a:tbl>
          </a:graphicData>
        </a:graphic>
      </p:graphicFrame>
    </p:spTree>
    <p:extLst>
      <p:ext uri="{BB962C8B-B14F-4D97-AF65-F5344CB8AC3E}">
        <p14:creationId xmlns:p14="http://schemas.microsoft.com/office/powerpoint/2010/main" val="3811480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PERSONAS FAVORECIDAS </a:t>
            </a:r>
            <a:endParaRPr lang="es-EC" dirty="0"/>
          </a:p>
        </p:txBody>
      </p:sp>
      <p:sp>
        <p:nvSpPr>
          <p:cNvPr id="3" name="2 Marcador de contenido"/>
          <p:cNvSpPr>
            <a:spLocks noGrp="1"/>
          </p:cNvSpPr>
          <p:nvPr>
            <p:ph idx="1"/>
          </p:nvPr>
        </p:nvSpPr>
        <p:spPr>
          <a:xfrm>
            <a:off x="457200" y="1268760"/>
            <a:ext cx="7620000" cy="5132040"/>
          </a:xfrm>
        </p:spPr>
        <p:txBody>
          <a:bodyPr/>
          <a:lstStyle/>
          <a:p>
            <a:pPr algn="just"/>
            <a:r>
              <a:rPr lang="es-EC" i="1" dirty="0"/>
              <a:t>E</a:t>
            </a:r>
            <a:r>
              <a:rPr lang="es-EC" i="1" dirty="0" smtClean="0"/>
              <a:t>l 7% de la población de Ambato tienen </a:t>
            </a:r>
            <a:r>
              <a:rPr lang="es-EC" i="1" dirty="0"/>
              <a:t>problemas </a:t>
            </a:r>
            <a:r>
              <a:rPr lang="es-EC" i="1" dirty="0" smtClean="0"/>
              <a:t>de malformaciones</a:t>
            </a:r>
            <a:r>
              <a:rPr lang="es-EC" i="1" dirty="0"/>
              <a:t>, las mismas que son </a:t>
            </a:r>
            <a:r>
              <a:rPr lang="es-EC" i="1" dirty="0" smtClean="0"/>
              <a:t>congénitas. </a:t>
            </a:r>
            <a:endParaRPr lang="es-EC" i="1" dirty="0"/>
          </a:p>
          <a:p>
            <a:pPr algn="just"/>
            <a:r>
              <a:rPr lang="es-EC" i="1" dirty="0" smtClean="0"/>
              <a:t>La </a:t>
            </a:r>
            <a:r>
              <a:rPr lang="es-EC" i="1" dirty="0"/>
              <a:t>investigación se llevó a </a:t>
            </a:r>
            <a:r>
              <a:rPr lang="es-EC" i="1" dirty="0" smtClean="0"/>
              <a:t>cabo en la ciudad de Riobamba </a:t>
            </a:r>
            <a:r>
              <a:rPr lang="es-EC" i="1" dirty="0"/>
              <a:t>con 25 (8%) pacientes de 302 </a:t>
            </a:r>
            <a:r>
              <a:rPr lang="es-EC" i="1" dirty="0" smtClean="0"/>
              <a:t>fracturas y </a:t>
            </a:r>
            <a:r>
              <a:rPr lang="es-EC" i="1" dirty="0"/>
              <a:t>se </a:t>
            </a:r>
            <a:r>
              <a:rPr lang="es-EC" i="1" dirty="0" smtClean="0"/>
              <a:t>concluyó que la </a:t>
            </a:r>
            <a:r>
              <a:rPr lang="es-EC" i="1" dirty="0"/>
              <a:t>localización predominante de la lesión en el cuerpo del </a:t>
            </a:r>
            <a:r>
              <a:rPr lang="es-EC" i="1" dirty="0" smtClean="0"/>
              <a:t>paciente </a:t>
            </a:r>
            <a:r>
              <a:rPr lang="es-EC" i="1" dirty="0"/>
              <a:t>fue en los miembros inferiores 72</a:t>
            </a:r>
            <a:r>
              <a:rPr lang="es-EC" i="1" dirty="0" smtClean="0"/>
              <a:t>%.</a:t>
            </a:r>
          </a:p>
          <a:p>
            <a:pPr algn="just"/>
            <a:r>
              <a:rPr lang="es-EC" i="1" dirty="0" smtClean="0"/>
              <a:t>Según el censo realizado por el </a:t>
            </a:r>
            <a:r>
              <a:rPr lang="es-EC" i="1" dirty="0" err="1" smtClean="0"/>
              <a:t>INEC</a:t>
            </a:r>
            <a:r>
              <a:rPr lang="es-EC" i="1" dirty="0" smtClean="0"/>
              <a:t> el 2010 arroja que Tungurahua tiene una población de 504583 habitantes y Chimborazo 458581 habitantes.  </a:t>
            </a:r>
            <a:endParaRPr lang="es-EC" i="1" dirty="0"/>
          </a:p>
          <a:p>
            <a:pPr algn="just"/>
            <a:endParaRPr lang="es-EC" i="1" dirty="0" smtClean="0"/>
          </a:p>
        </p:txBody>
      </p:sp>
      <mc:AlternateContent xmlns:mc="http://schemas.openxmlformats.org/markup-compatibility/2006" xmlns:a14="http://schemas.microsoft.com/office/drawing/2010/main">
        <mc:Choice Requires="a14">
          <p:sp>
            <p:nvSpPr>
              <p:cNvPr id="6" name="5 Rectángulo"/>
              <p:cNvSpPr/>
              <p:nvPr/>
            </p:nvSpPr>
            <p:spPr>
              <a:xfrm>
                <a:off x="755576" y="5053826"/>
                <a:ext cx="698477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𝑁</m:t>
                      </m:r>
                      <m:r>
                        <a:rPr lang="es-EC" i="1">
                          <a:latin typeface="Cambria Math"/>
                        </a:rPr>
                        <m:t>=</m:t>
                      </m:r>
                      <m:d>
                        <m:dPr>
                          <m:ctrlPr>
                            <a:rPr lang="es-EC" i="1">
                              <a:latin typeface="Cambria Math"/>
                            </a:rPr>
                          </m:ctrlPr>
                        </m:dPr>
                        <m:e>
                          <m:r>
                            <a:rPr lang="es-EC" i="1">
                              <a:latin typeface="Cambria Math"/>
                            </a:rPr>
                            <m:t>504583∗0.07</m:t>
                          </m:r>
                        </m:e>
                      </m:d>
                      <m:r>
                        <a:rPr lang="es-EC" i="1">
                          <a:latin typeface="Cambria Math"/>
                        </a:rPr>
                        <m:t>+</m:t>
                      </m:r>
                      <m:d>
                        <m:dPr>
                          <m:ctrlPr>
                            <a:rPr lang="es-EC" i="1">
                              <a:latin typeface="Cambria Math"/>
                            </a:rPr>
                          </m:ctrlPr>
                        </m:dPr>
                        <m:e>
                          <m:r>
                            <a:rPr lang="es-EC" i="1">
                              <a:latin typeface="Cambria Math"/>
                            </a:rPr>
                            <m:t>458581×0.0576</m:t>
                          </m:r>
                        </m:e>
                      </m:d>
                      <m:r>
                        <a:rPr lang="es-EC" i="1">
                          <a:latin typeface="Cambria Math"/>
                        </a:rPr>
                        <m:t>=61735 </m:t>
                      </m:r>
                      <m:r>
                        <a:rPr lang="es-EC" i="1">
                          <a:latin typeface="Cambria Math"/>
                        </a:rPr>
                        <m:t>𝑝𝑒𝑟𝑠𝑜𝑛𝑎𝑠</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755576" y="5053826"/>
                <a:ext cx="6984776" cy="369332"/>
              </a:xfrm>
              <a:prstGeom prst="rect">
                <a:avLst/>
              </a:prstGeom>
              <a:blipFill rotWithShape="1">
                <a:blip r:embed="rId2"/>
                <a:stretch>
                  <a:fillRect b="-4918"/>
                </a:stretch>
              </a:blipFill>
            </p:spPr>
            <p:txBody>
              <a:bodyPr/>
              <a:lstStyle/>
              <a:p>
                <a:r>
                  <a:rPr lang="es-EC">
                    <a:noFill/>
                  </a:rPr>
                  <a:t> </a:t>
                </a:r>
              </a:p>
            </p:txBody>
          </p:sp>
        </mc:Fallback>
      </mc:AlternateContent>
    </p:spTree>
    <p:extLst>
      <p:ext uri="{BB962C8B-B14F-4D97-AF65-F5344CB8AC3E}">
        <p14:creationId xmlns:p14="http://schemas.microsoft.com/office/powerpoint/2010/main" val="1687177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2514" y="27566"/>
            <a:ext cx="7620000" cy="1143000"/>
          </a:xfrm>
        </p:spPr>
        <p:txBody>
          <a:bodyPr/>
          <a:lstStyle/>
          <a:p>
            <a:r>
              <a:rPr lang="es-EC" sz="3200" dirty="0" smtClean="0"/>
              <a:t>PROCESO DE FABRICACIÓN DE SUELAS PARA CALZADO DE UN PIE CON DEFORMIDAD</a:t>
            </a:r>
            <a:endParaRPr lang="es-EC" sz="3200" dirty="0"/>
          </a:p>
        </p:txBody>
      </p:sp>
      <p:grpSp>
        <p:nvGrpSpPr>
          <p:cNvPr id="4" name="Lienzo 138"/>
          <p:cNvGrpSpPr/>
          <p:nvPr/>
        </p:nvGrpSpPr>
        <p:grpSpPr>
          <a:xfrm>
            <a:off x="2092325" y="1196753"/>
            <a:ext cx="4959350" cy="5408402"/>
            <a:chOff x="0" y="0"/>
            <a:chExt cx="4959350" cy="6352107"/>
          </a:xfrm>
        </p:grpSpPr>
        <p:sp>
          <p:nvSpPr>
            <p:cNvPr id="5" name="43 Rectángulo"/>
            <p:cNvSpPr/>
            <p:nvPr/>
          </p:nvSpPr>
          <p:spPr>
            <a:xfrm>
              <a:off x="0" y="0"/>
              <a:ext cx="4959350" cy="6351905"/>
            </a:xfrm>
            <a:prstGeom prst="rect">
              <a:avLst/>
            </a:prstGeom>
          </p:spPr>
        </p:sp>
        <p:sp>
          <p:nvSpPr>
            <p:cNvPr id="6" name="132 Flecha abajo"/>
            <p:cNvSpPr/>
            <p:nvPr/>
          </p:nvSpPr>
          <p:spPr>
            <a:xfrm rot="5400000">
              <a:off x="3465738" y="2505948"/>
              <a:ext cx="207010" cy="3505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7" name="132 Flecha abajo"/>
            <p:cNvSpPr/>
            <p:nvPr/>
          </p:nvSpPr>
          <p:spPr>
            <a:xfrm>
              <a:off x="2518913" y="439946"/>
              <a:ext cx="207034" cy="35366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8" name="132 Flecha abajo"/>
            <p:cNvSpPr/>
            <p:nvPr/>
          </p:nvSpPr>
          <p:spPr>
            <a:xfrm rot="16200000">
              <a:off x="1568576" y="818492"/>
              <a:ext cx="207010" cy="3524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9" name="127 Cuadro de texto"/>
            <p:cNvSpPr txBox="1"/>
            <p:nvPr/>
          </p:nvSpPr>
          <p:spPr>
            <a:xfrm>
              <a:off x="1848406" y="0"/>
              <a:ext cx="1590195" cy="4850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ea typeface="Calibri"/>
                </a:rPr>
                <a:t>Digitalización de los pies de la Persona.</a:t>
              </a:r>
              <a:endParaRPr lang="es-EC" sz="1600" b="1" dirty="0">
                <a:solidFill>
                  <a:srgbClr val="000000"/>
                </a:solidFill>
                <a:effectLst/>
                <a:latin typeface="Arial"/>
                <a:ea typeface="Calibri"/>
              </a:endParaRPr>
            </a:p>
          </p:txBody>
        </p:sp>
        <p:sp>
          <p:nvSpPr>
            <p:cNvPr id="10" name="128 Cuadro de texto"/>
            <p:cNvSpPr txBox="1"/>
            <p:nvPr/>
          </p:nvSpPr>
          <p:spPr>
            <a:xfrm>
              <a:off x="1848288" y="783863"/>
              <a:ext cx="1595152" cy="44961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100" b="1" dirty="0">
                  <a:solidFill>
                    <a:srgbClr val="000000"/>
                  </a:solidFill>
                  <a:effectLst/>
                  <a:ea typeface="Calibri"/>
                </a:rPr>
                <a:t>Diseño de la Suela mediante CAD</a:t>
              </a:r>
              <a:endParaRPr lang="es-EC" sz="1600" b="1" dirty="0">
                <a:solidFill>
                  <a:srgbClr val="000000"/>
                </a:solidFill>
                <a:effectLst/>
                <a:latin typeface="Arial"/>
                <a:ea typeface="Calibri"/>
              </a:endParaRPr>
            </a:p>
          </p:txBody>
        </p:sp>
        <p:sp>
          <p:nvSpPr>
            <p:cNvPr id="11" name="4 Cuadro de texto"/>
            <p:cNvSpPr txBox="1"/>
            <p:nvPr/>
          </p:nvSpPr>
          <p:spPr>
            <a:xfrm>
              <a:off x="1974609" y="1585647"/>
              <a:ext cx="1337186" cy="468203"/>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ea typeface="Calibri"/>
                </a:rPr>
                <a:t>Diseño del molde Mediante CAD</a:t>
              </a:r>
              <a:endParaRPr lang="es-EC" sz="1600" b="1" dirty="0">
                <a:solidFill>
                  <a:srgbClr val="000000"/>
                </a:solidFill>
                <a:effectLst/>
                <a:latin typeface="Arial"/>
                <a:ea typeface="Calibri"/>
              </a:endParaRPr>
            </a:p>
          </p:txBody>
        </p:sp>
        <p:sp>
          <p:nvSpPr>
            <p:cNvPr id="12" name="130 Cuadro de texto"/>
            <p:cNvSpPr txBox="1"/>
            <p:nvPr/>
          </p:nvSpPr>
          <p:spPr>
            <a:xfrm>
              <a:off x="1897396" y="2417060"/>
              <a:ext cx="1483893" cy="64508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100" b="1" dirty="0">
                  <a:solidFill>
                    <a:srgbClr val="000000"/>
                  </a:solidFill>
                  <a:effectLst/>
                  <a:ea typeface="Calibri"/>
                </a:rPr>
                <a:t>Parametrización del mecanizado mediante CAM</a:t>
              </a:r>
              <a:endParaRPr lang="es-EC" sz="1600" b="1" dirty="0">
                <a:solidFill>
                  <a:srgbClr val="000000"/>
                </a:solidFill>
                <a:effectLst/>
                <a:latin typeface="Arial"/>
                <a:ea typeface="Calibri"/>
              </a:endParaRPr>
            </a:p>
          </p:txBody>
        </p:sp>
        <p:sp>
          <p:nvSpPr>
            <p:cNvPr id="13" name="131 Cuadro de texto"/>
            <p:cNvSpPr txBox="1"/>
            <p:nvPr/>
          </p:nvSpPr>
          <p:spPr>
            <a:xfrm>
              <a:off x="2104354" y="3415522"/>
              <a:ext cx="1061658" cy="42828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100" b="1" dirty="0">
                  <a:solidFill>
                    <a:srgbClr val="000000"/>
                  </a:solidFill>
                  <a:effectLst/>
                  <a:ea typeface="Calibri"/>
                </a:rPr>
                <a:t>Mecanizado del molde</a:t>
              </a:r>
              <a:endParaRPr lang="es-EC" sz="1600" b="1" dirty="0">
                <a:solidFill>
                  <a:srgbClr val="000000"/>
                </a:solidFill>
                <a:effectLst/>
                <a:latin typeface="Arial"/>
                <a:ea typeface="Calibri"/>
              </a:endParaRPr>
            </a:p>
          </p:txBody>
        </p:sp>
        <p:sp>
          <p:nvSpPr>
            <p:cNvPr id="14" name="133 Flecha abajo"/>
            <p:cNvSpPr/>
            <p:nvPr/>
          </p:nvSpPr>
          <p:spPr>
            <a:xfrm>
              <a:off x="2518869" y="1233570"/>
              <a:ext cx="207030" cy="3524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5" name="134 Flecha abajo"/>
            <p:cNvSpPr/>
            <p:nvPr/>
          </p:nvSpPr>
          <p:spPr>
            <a:xfrm>
              <a:off x="2544606" y="2054009"/>
              <a:ext cx="198499" cy="36231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135 Flecha abajo"/>
            <p:cNvSpPr/>
            <p:nvPr/>
          </p:nvSpPr>
          <p:spPr>
            <a:xfrm>
              <a:off x="2544561" y="3062384"/>
              <a:ext cx="198496" cy="35366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7" name="136 Flecha derecha"/>
            <p:cNvSpPr/>
            <p:nvPr/>
          </p:nvSpPr>
          <p:spPr>
            <a:xfrm rot="5400000">
              <a:off x="2489134" y="5542232"/>
              <a:ext cx="405287" cy="1552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8" name="137 Cuadro de texto"/>
            <p:cNvSpPr txBox="1"/>
            <p:nvPr/>
          </p:nvSpPr>
          <p:spPr>
            <a:xfrm>
              <a:off x="2060189" y="5822063"/>
              <a:ext cx="1302509" cy="53004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ea typeface="Calibri"/>
                </a:rPr>
                <a:t>Obtención de la suela.</a:t>
              </a:r>
              <a:endParaRPr lang="es-EC" sz="1600" b="1" dirty="0">
                <a:solidFill>
                  <a:srgbClr val="000000"/>
                </a:solidFill>
                <a:effectLst/>
                <a:latin typeface="Arial"/>
                <a:ea typeface="Calibri"/>
              </a:endParaRPr>
            </a:p>
          </p:txBody>
        </p:sp>
        <p:sp>
          <p:nvSpPr>
            <p:cNvPr id="19" name="131 Cuadro de texto"/>
            <p:cNvSpPr txBox="1"/>
            <p:nvPr/>
          </p:nvSpPr>
          <p:spPr>
            <a:xfrm>
              <a:off x="1974440" y="4195773"/>
              <a:ext cx="1336627" cy="44668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100" b="1" dirty="0">
                  <a:solidFill>
                    <a:srgbClr val="000000"/>
                  </a:solidFill>
                  <a:effectLst/>
                  <a:ea typeface="Calibri"/>
                </a:rPr>
                <a:t>Acabado y Armado del molde</a:t>
              </a:r>
              <a:endParaRPr lang="es-EC" sz="1600" b="1" dirty="0">
                <a:solidFill>
                  <a:srgbClr val="000000"/>
                </a:solidFill>
                <a:effectLst/>
                <a:latin typeface="Arial"/>
                <a:ea typeface="Calibri"/>
              </a:endParaRPr>
            </a:p>
          </p:txBody>
        </p:sp>
        <p:sp>
          <p:nvSpPr>
            <p:cNvPr id="20" name="135 Flecha abajo"/>
            <p:cNvSpPr/>
            <p:nvPr/>
          </p:nvSpPr>
          <p:spPr>
            <a:xfrm>
              <a:off x="2519916" y="3844101"/>
              <a:ext cx="249567" cy="3530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1" name="131 Cuadro de texto"/>
            <p:cNvSpPr txBox="1"/>
            <p:nvPr/>
          </p:nvSpPr>
          <p:spPr>
            <a:xfrm>
              <a:off x="2033236" y="4994377"/>
              <a:ext cx="1278095" cy="42242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100" b="1" dirty="0">
                  <a:solidFill>
                    <a:srgbClr val="000000"/>
                  </a:solidFill>
                  <a:effectLst/>
                  <a:ea typeface="Calibri"/>
                </a:rPr>
                <a:t>Vulcanizado del Caucho.</a:t>
              </a:r>
              <a:endParaRPr lang="es-EC" sz="1600" b="1" dirty="0">
                <a:solidFill>
                  <a:srgbClr val="000000"/>
                </a:solidFill>
                <a:effectLst/>
                <a:latin typeface="Arial"/>
                <a:ea typeface="Calibri"/>
              </a:endParaRPr>
            </a:p>
          </p:txBody>
        </p:sp>
        <p:sp>
          <p:nvSpPr>
            <p:cNvPr id="22" name="135 Flecha abajo"/>
            <p:cNvSpPr/>
            <p:nvPr/>
          </p:nvSpPr>
          <p:spPr>
            <a:xfrm>
              <a:off x="2544504" y="4642818"/>
              <a:ext cx="198120" cy="3530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3" name="132 Flecha abajo"/>
            <p:cNvSpPr/>
            <p:nvPr/>
          </p:nvSpPr>
          <p:spPr>
            <a:xfrm rot="16200000">
              <a:off x="1532551" y="116500"/>
              <a:ext cx="207010" cy="3530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4" name="127 Cuadro de texto"/>
            <p:cNvSpPr txBox="1"/>
            <p:nvPr/>
          </p:nvSpPr>
          <p:spPr>
            <a:xfrm>
              <a:off x="279400" y="2725"/>
              <a:ext cx="1263650" cy="48450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latin typeface="Times New Roman"/>
                  <a:ea typeface="Calibri"/>
                </a:rPr>
                <a:t>Entrada escáner 3D.</a:t>
              </a:r>
              <a:endParaRPr lang="es-EC" sz="1200" dirty="0">
                <a:effectLst/>
                <a:latin typeface="Times New Roman"/>
                <a:ea typeface="Times New Roman"/>
              </a:endParaRPr>
            </a:p>
          </p:txBody>
        </p:sp>
        <p:sp>
          <p:nvSpPr>
            <p:cNvPr id="25" name="127 Cuadro de texto"/>
            <p:cNvSpPr txBox="1"/>
            <p:nvPr/>
          </p:nvSpPr>
          <p:spPr>
            <a:xfrm>
              <a:off x="279400" y="831708"/>
              <a:ext cx="1263650" cy="33555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latin typeface="Times New Roman"/>
                  <a:ea typeface="Calibri"/>
                </a:rPr>
                <a:t>Software CAD.</a:t>
              </a:r>
              <a:endParaRPr lang="es-EC" sz="1200" dirty="0">
                <a:effectLst/>
                <a:latin typeface="Times New Roman"/>
                <a:ea typeface="Times New Roman"/>
              </a:endParaRPr>
            </a:p>
          </p:txBody>
        </p:sp>
        <p:sp>
          <p:nvSpPr>
            <p:cNvPr id="26" name="132 Flecha abajo"/>
            <p:cNvSpPr/>
            <p:nvPr/>
          </p:nvSpPr>
          <p:spPr>
            <a:xfrm rot="16200000">
              <a:off x="1695215" y="1653200"/>
              <a:ext cx="207010" cy="35179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7" name="127 Cuadro de texto"/>
            <p:cNvSpPr txBox="1"/>
            <p:nvPr/>
          </p:nvSpPr>
          <p:spPr>
            <a:xfrm>
              <a:off x="402250" y="1665900"/>
              <a:ext cx="1263650" cy="33528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latin typeface="Times New Roman"/>
                  <a:ea typeface="Calibri"/>
                </a:rPr>
                <a:t>Software CAD.</a:t>
              </a:r>
              <a:endParaRPr lang="es-EC" sz="1200" dirty="0">
                <a:effectLst/>
                <a:latin typeface="Times New Roman"/>
                <a:ea typeface="Times New Roman"/>
              </a:endParaRPr>
            </a:p>
          </p:txBody>
        </p:sp>
        <p:sp>
          <p:nvSpPr>
            <p:cNvPr id="28" name="132 Flecha abajo"/>
            <p:cNvSpPr/>
            <p:nvPr/>
          </p:nvSpPr>
          <p:spPr>
            <a:xfrm rot="16200000">
              <a:off x="1594802" y="2298372"/>
              <a:ext cx="207010" cy="35179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9" name="127 Cuadro de texto"/>
            <p:cNvSpPr txBox="1"/>
            <p:nvPr/>
          </p:nvSpPr>
          <p:spPr>
            <a:xfrm>
              <a:off x="232224" y="2370750"/>
              <a:ext cx="1263650" cy="33528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latin typeface="Times New Roman"/>
                  <a:ea typeface="Calibri"/>
                </a:rPr>
                <a:t>Software CAM.</a:t>
              </a:r>
              <a:endParaRPr lang="es-EC" sz="1200" dirty="0">
                <a:effectLst/>
                <a:latin typeface="Times New Roman"/>
                <a:ea typeface="Times New Roman"/>
              </a:endParaRPr>
            </a:p>
          </p:txBody>
        </p:sp>
        <p:sp>
          <p:nvSpPr>
            <p:cNvPr id="30" name="127 Cuadro de texto"/>
            <p:cNvSpPr txBox="1"/>
            <p:nvPr/>
          </p:nvSpPr>
          <p:spPr>
            <a:xfrm>
              <a:off x="3678850" y="2416835"/>
              <a:ext cx="1263650" cy="44066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latin typeface="Times New Roman"/>
                  <a:ea typeface="Calibri"/>
                </a:rPr>
                <a:t>Característica de la máquina.</a:t>
              </a:r>
              <a:endParaRPr lang="es-EC" sz="1200" dirty="0">
                <a:effectLst/>
                <a:latin typeface="Times New Roman"/>
                <a:ea typeface="Times New Roman"/>
              </a:endParaRPr>
            </a:p>
          </p:txBody>
        </p:sp>
        <p:sp>
          <p:nvSpPr>
            <p:cNvPr id="31" name="132 Flecha abajo"/>
            <p:cNvSpPr/>
            <p:nvPr/>
          </p:nvSpPr>
          <p:spPr>
            <a:xfrm rot="16200000">
              <a:off x="1594617" y="2825727"/>
              <a:ext cx="207010" cy="3511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2" name="127 Cuadro de texto"/>
            <p:cNvSpPr txBox="1"/>
            <p:nvPr/>
          </p:nvSpPr>
          <p:spPr>
            <a:xfrm>
              <a:off x="232224" y="2897522"/>
              <a:ext cx="1263650" cy="64577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latin typeface="Times New Roman"/>
                  <a:ea typeface="Calibri"/>
                </a:rPr>
                <a:t>Características de las herramientas.</a:t>
              </a:r>
              <a:endParaRPr lang="es-EC" sz="1200" dirty="0">
                <a:effectLst/>
                <a:latin typeface="Times New Roman"/>
                <a:ea typeface="Times New Roman"/>
              </a:endParaRPr>
            </a:p>
          </p:txBody>
        </p:sp>
        <p:sp>
          <p:nvSpPr>
            <p:cNvPr id="33" name="132 Flecha abajo"/>
            <p:cNvSpPr/>
            <p:nvPr/>
          </p:nvSpPr>
          <p:spPr>
            <a:xfrm rot="5400000">
              <a:off x="3383134" y="1653491"/>
              <a:ext cx="207010" cy="3511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4" name="127 Cuadro de texto"/>
            <p:cNvSpPr txBox="1"/>
            <p:nvPr/>
          </p:nvSpPr>
          <p:spPr>
            <a:xfrm>
              <a:off x="3678850" y="1585597"/>
              <a:ext cx="1263650" cy="46812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90170" algn="ctr">
                <a:spcAft>
                  <a:spcPts val="1000"/>
                </a:spcAft>
              </a:pPr>
              <a:r>
                <a:rPr lang="es-EC" sz="1200" b="1" dirty="0">
                  <a:solidFill>
                    <a:srgbClr val="000000"/>
                  </a:solidFill>
                  <a:effectLst/>
                  <a:latin typeface="Times New Roman"/>
                  <a:ea typeface="Calibri"/>
                </a:rPr>
                <a:t>Material del Molde.</a:t>
              </a:r>
              <a:endParaRPr lang="es-EC" sz="1200" dirty="0">
                <a:effectLst/>
                <a:latin typeface="Times New Roman"/>
                <a:ea typeface="Times New Roman"/>
              </a:endParaRPr>
            </a:p>
          </p:txBody>
        </p:sp>
        <p:sp>
          <p:nvSpPr>
            <p:cNvPr id="35" name="132 Flecha abajo"/>
            <p:cNvSpPr/>
            <p:nvPr/>
          </p:nvSpPr>
          <p:spPr>
            <a:xfrm rot="16200000">
              <a:off x="1825277" y="3602967"/>
              <a:ext cx="207010" cy="3511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6" name="127 Cuadro de texto"/>
            <p:cNvSpPr txBox="1"/>
            <p:nvPr/>
          </p:nvSpPr>
          <p:spPr>
            <a:xfrm>
              <a:off x="532734" y="3615350"/>
              <a:ext cx="1263650" cy="33464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latin typeface="Times New Roman"/>
                  <a:ea typeface="Calibri"/>
                </a:rPr>
                <a:t>Código G.</a:t>
              </a:r>
              <a:endParaRPr lang="es-EC" sz="1200" dirty="0">
                <a:effectLst/>
                <a:latin typeface="Times New Roman"/>
                <a:ea typeface="Times New Roman"/>
              </a:endParaRPr>
            </a:p>
          </p:txBody>
        </p:sp>
        <p:sp>
          <p:nvSpPr>
            <p:cNvPr id="37" name="132 Flecha abajo"/>
            <p:cNvSpPr/>
            <p:nvPr/>
          </p:nvSpPr>
          <p:spPr>
            <a:xfrm rot="5400000">
              <a:off x="3237444" y="3478533"/>
              <a:ext cx="207010" cy="34988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8" name="127 Cuadro de texto"/>
            <p:cNvSpPr txBox="1"/>
            <p:nvPr/>
          </p:nvSpPr>
          <p:spPr>
            <a:xfrm>
              <a:off x="3451121" y="3388681"/>
              <a:ext cx="1263650" cy="44005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latin typeface="Times New Roman"/>
                  <a:ea typeface="Calibri"/>
                </a:rPr>
                <a:t>Control Numérico.</a:t>
              </a:r>
              <a:endParaRPr lang="es-EC" sz="1200" dirty="0">
                <a:effectLst/>
                <a:latin typeface="Times New Roman"/>
                <a:ea typeface="Times New Roman"/>
              </a:endParaRPr>
            </a:p>
          </p:txBody>
        </p:sp>
        <p:sp>
          <p:nvSpPr>
            <p:cNvPr id="39" name="132 Flecha abajo"/>
            <p:cNvSpPr/>
            <p:nvPr/>
          </p:nvSpPr>
          <p:spPr>
            <a:xfrm rot="16200000">
              <a:off x="1694475" y="4244635"/>
              <a:ext cx="207010" cy="3505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0" name="127 Cuadro de texto"/>
            <p:cNvSpPr txBox="1"/>
            <p:nvPr/>
          </p:nvSpPr>
          <p:spPr>
            <a:xfrm>
              <a:off x="402250" y="4267200"/>
              <a:ext cx="1263650" cy="29181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latin typeface="Times New Roman"/>
                  <a:ea typeface="Calibri"/>
                </a:rPr>
                <a:t>Mano de Obra.</a:t>
              </a:r>
              <a:endParaRPr lang="es-EC" sz="1200" dirty="0">
                <a:effectLst/>
                <a:latin typeface="Times New Roman"/>
                <a:ea typeface="Times New Roman"/>
              </a:endParaRPr>
            </a:p>
          </p:txBody>
        </p:sp>
        <p:sp>
          <p:nvSpPr>
            <p:cNvPr id="41" name="132 Flecha abajo"/>
            <p:cNvSpPr/>
            <p:nvPr/>
          </p:nvSpPr>
          <p:spPr>
            <a:xfrm rot="16200000">
              <a:off x="1726934" y="5025685"/>
              <a:ext cx="207010" cy="3505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2" name="127 Cuadro de texto"/>
            <p:cNvSpPr txBox="1"/>
            <p:nvPr/>
          </p:nvSpPr>
          <p:spPr>
            <a:xfrm>
              <a:off x="434709" y="4946493"/>
              <a:ext cx="1263650" cy="47055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latin typeface="Times New Roman"/>
                  <a:ea typeface="Calibri"/>
                </a:rPr>
                <a:t>Materia Prima Nitrilo </a:t>
              </a:r>
              <a:r>
                <a:rPr lang="es-EC" sz="1200" b="1" dirty="0" err="1">
                  <a:solidFill>
                    <a:srgbClr val="000000"/>
                  </a:solidFill>
                  <a:effectLst/>
                  <a:latin typeface="Times New Roman"/>
                  <a:ea typeface="Calibri"/>
                </a:rPr>
                <a:t>NBR</a:t>
              </a:r>
              <a:r>
                <a:rPr lang="es-EC" sz="1200" b="1" dirty="0">
                  <a:solidFill>
                    <a:srgbClr val="000000"/>
                  </a:solidFill>
                  <a:effectLst/>
                  <a:latin typeface="Times New Roman"/>
                  <a:ea typeface="Calibri"/>
                </a:rPr>
                <a:t>.</a:t>
              </a:r>
              <a:endParaRPr lang="es-EC" sz="1200" dirty="0">
                <a:effectLst/>
                <a:latin typeface="Times New Roman"/>
                <a:ea typeface="Times New Roman"/>
              </a:endParaRPr>
            </a:p>
          </p:txBody>
        </p:sp>
        <p:sp>
          <p:nvSpPr>
            <p:cNvPr id="43" name="132 Flecha abajo"/>
            <p:cNvSpPr/>
            <p:nvPr/>
          </p:nvSpPr>
          <p:spPr>
            <a:xfrm rot="5400000">
              <a:off x="3382909" y="4282916"/>
              <a:ext cx="207010" cy="34925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4" name="127 Cuadro de texto"/>
            <p:cNvSpPr txBox="1"/>
            <p:nvPr/>
          </p:nvSpPr>
          <p:spPr>
            <a:xfrm>
              <a:off x="3596904" y="4192746"/>
              <a:ext cx="1263650" cy="43942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latin typeface="Times New Roman"/>
                  <a:ea typeface="Calibri"/>
                </a:rPr>
                <a:t>Equipo de </a:t>
              </a:r>
              <a:r>
                <a:rPr lang="es-EC" sz="1200" b="1" dirty="0" err="1">
                  <a:solidFill>
                    <a:srgbClr val="000000"/>
                  </a:solidFill>
                  <a:effectLst/>
                  <a:latin typeface="Times New Roman"/>
                  <a:ea typeface="Calibri"/>
                </a:rPr>
                <a:t>matricería</a:t>
              </a:r>
              <a:r>
                <a:rPr lang="es-EC" sz="1200" b="1" dirty="0">
                  <a:solidFill>
                    <a:srgbClr val="000000"/>
                  </a:solidFill>
                  <a:effectLst/>
                  <a:latin typeface="Times New Roman"/>
                  <a:ea typeface="Calibri"/>
                </a:rPr>
                <a:t>.</a:t>
              </a:r>
              <a:endParaRPr lang="es-EC" sz="1200" dirty="0">
                <a:effectLst/>
                <a:latin typeface="Times New Roman"/>
                <a:ea typeface="Times New Roman"/>
              </a:endParaRPr>
            </a:p>
          </p:txBody>
        </p:sp>
        <p:sp>
          <p:nvSpPr>
            <p:cNvPr id="45" name="132 Flecha abajo"/>
            <p:cNvSpPr/>
            <p:nvPr/>
          </p:nvSpPr>
          <p:spPr>
            <a:xfrm rot="5400000">
              <a:off x="3382909" y="5039962"/>
              <a:ext cx="207010" cy="34925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6" name="127 Cuadro de texto"/>
            <p:cNvSpPr txBox="1"/>
            <p:nvPr/>
          </p:nvSpPr>
          <p:spPr>
            <a:xfrm>
              <a:off x="3596904" y="4949477"/>
              <a:ext cx="1362446" cy="46756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C" sz="1200" b="1" dirty="0">
                  <a:solidFill>
                    <a:srgbClr val="000000"/>
                  </a:solidFill>
                  <a:effectLst/>
                  <a:latin typeface="Times New Roman"/>
                  <a:ea typeface="Calibri"/>
                </a:rPr>
                <a:t>Mano de Obra y Equipo (prensa).</a:t>
              </a:r>
              <a:endParaRPr lang="es-EC" sz="1200" dirty="0">
                <a:effectLst/>
                <a:latin typeface="Times New Roman"/>
                <a:ea typeface="Times New Roman"/>
              </a:endParaRPr>
            </a:p>
          </p:txBody>
        </p:sp>
      </p:grpSp>
    </p:spTree>
    <p:extLst>
      <p:ext uri="{BB962C8B-B14F-4D97-AF65-F5344CB8AC3E}">
        <p14:creationId xmlns:p14="http://schemas.microsoft.com/office/powerpoint/2010/main" val="1059881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 </a:t>
            </a:r>
            <a:endParaRPr lang="es-EC" dirty="0"/>
          </a:p>
        </p:txBody>
      </p:sp>
      <p:sp>
        <p:nvSpPr>
          <p:cNvPr id="3" name="2 Marcador de contenido"/>
          <p:cNvSpPr>
            <a:spLocks noGrp="1"/>
          </p:cNvSpPr>
          <p:nvPr>
            <p:ph idx="1"/>
          </p:nvPr>
        </p:nvSpPr>
        <p:spPr/>
        <p:txBody>
          <a:bodyPr/>
          <a:lstStyle/>
          <a:p>
            <a:pPr algn="just"/>
            <a:r>
              <a:rPr lang="es-EC" dirty="0"/>
              <a:t>El presente proyecto tiene como finalidad crear un proceso de manufactura que permita obtener un producto personalizado, ayudando a las personas que tienen mal formaciones en el pie, ya que el producto se basa en la generación de suelas para calzado personalizado para personas que sufren de alguna mal formación de los pies  ya sea congénita o por algún tipo de </a:t>
            </a:r>
            <a:r>
              <a:rPr lang="es-EC" dirty="0" smtClean="0"/>
              <a:t>accidente</a:t>
            </a:r>
          </a:p>
          <a:p>
            <a:pPr algn="just"/>
            <a:r>
              <a:rPr lang="es-EC" dirty="0"/>
              <a:t>S</a:t>
            </a:r>
            <a:r>
              <a:rPr lang="es-EC" dirty="0" smtClean="0"/>
              <a:t>e </a:t>
            </a:r>
            <a:r>
              <a:rPr lang="es-EC" dirty="0"/>
              <a:t>podrá lograr con el uso de herramientas CAD-CAM que permitan mejorar tiempos de producción, simulaciones antes del mecanizado minimizando desperdicios de materia prima.</a:t>
            </a:r>
          </a:p>
          <a:p>
            <a:pPr algn="just"/>
            <a:endParaRPr lang="es-EC" dirty="0"/>
          </a:p>
        </p:txBody>
      </p:sp>
    </p:spTree>
    <p:extLst>
      <p:ext uri="{BB962C8B-B14F-4D97-AF65-F5344CB8AC3E}">
        <p14:creationId xmlns:p14="http://schemas.microsoft.com/office/powerpoint/2010/main" val="1580177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a:xfrm>
            <a:off x="457200" y="1196752"/>
            <a:ext cx="7620000" cy="5400600"/>
          </a:xfrm>
        </p:spPr>
        <p:txBody>
          <a:bodyPr>
            <a:normAutofit fontScale="62500" lnSpcReduction="20000"/>
          </a:bodyPr>
          <a:lstStyle/>
          <a:p>
            <a:pPr lvl="0" algn="just"/>
            <a:r>
              <a:rPr lang="es-ES" dirty="0"/>
              <a:t>Mediante el uso de las herramientas CAD-CAM en el proceso de fabricación de suelas de calzado para personas con deformidad en el pie  se disminuye el tiempo de fabricación, y permite atender a un sector del 12.76% (61,375 habitantes) de la población que a través del tiempo se le ha excluido dentro de la industrialización del calzado. </a:t>
            </a:r>
            <a:endParaRPr lang="es-EC" dirty="0"/>
          </a:p>
          <a:p>
            <a:pPr lvl="0" algn="just"/>
            <a:r>
              <a:rPr lang="es-ES" dirty="0"/>
              <a:t>Obtener la forma del pie con deformidad mediante un escáner 3D permite digitalizarlo con mayor exactitud logrando apreciar las formas y siluetas, reduciendo el tiempo de obtención de la horma de  5 horas a tan solo 5 minutos. </a:t>
            </a:r>
            <a:endParaRPr lang="es-EC" dirty="0"/>
          </a:p>
          <a:p>
            <a:pPr lvl="0" algn="just"/>
            <a:r>
              <a:rPr lang="es-ES" dirty="0"/>
              <a:t>El uso de herramientas CAD en el diseño de la suela y posteriormente del molde para personas con malformación del pie permite reducir al 10% el tiempo, de aproximadamente 60 horas a 5 horas 52 minutos frente al método tradicional actual   que para este tipo de suelas se lo realiza de forma artesanal, lo que permite la elaboración e inclusión de este tipo de servicios dentro de la industrialización del calzado. </a:t>
            </a:r>
            <a:endParaRPr lang="es-EC" dirty="0"/>
          </a:p>
          <a:p>
            <a:pPr lvl="0" algn="just"/>
            <a:r>
              <a:rPr lang="es-ES" dirty="0"/>
              <a:t>La manufactura asistida por computador facilita la fabricación del molde para la elaboración de suelas para calzados especializados y/o personalizados, reduciendo el tiempo en un 86% frente a los procesos de fabricación artesanales usados para este tipo de suelas actualmente dentro del país, es decir de 150 horas aproximadamente a 21 horas 42 minutos </a:t>
            </a:r>
            <a:endParaRPr lang="es-EC" dirty="0"/>
          </a:p>
          <a:p>
            <a:pPr lvl="0" algn="just"/>
            <a:r>
              <a:rPr lang="es-ES" dirty="0"/>
              <a:t>Partiendo de la digitalización del pie mediante el uso del escáner 3D se procede a generar un modelo CAD de la suela que posteriormente permitirá el desarrollo del molde, donde se podrá verificar la funcionalidad y el cumplimiento con los requerimientos físicos, estéticos y de confort.</a:t>
            </a:r>
            <a:endParaRPr lang="es-EC" dirty="0"/>
          </a:p>
          <a:p>
            <a:pPr lvl="0" algn="just"/>
            <a:r>
              <a:rPr lang="es-ES" dirty="0"/>
              <a:t>La obtención de un prototipo de la suela para el pie con deformidad permite corroborar mediante pruebas y análisis  que el diseño es correcto y va a dar los resultados esperados con anterioridad a la producción definitiva evitando así gastos innecesario de producción.</a:t>
            </a:r>
            <a:endParaRPr lang="es-EC" dirty="0"/>
          </a:p>
          <a:p>
            <a:pPr lvl="0" algn="just"/>
            <a:r>
              <a:rPr lang="es-ES" dirty="0"/>
              <a:t>La proposición del proceso de fabricación de suelas tanto para personas con mal formación del pie o simplemente por realizar una distinción en un modelo de calzado  permitirá el desarrollo industrial de calzados con diferentes grados de personalización del producto final.</a:t>
            </a:r>
            <a:endParaRPr lang="es-EC" dirty="0"/>
          </a:p>
          <a:p>
            <a:pPr lvl="0" algn="just"/>
            <a:r>
              <a:rPr lang="es-ES" dirty="0"/>
              <a:t>Al realizar una probeta con el mismo filamento usando en la elaboración del prototipo con un espesor de pared de 0.8mm se logró obtener una dureza de shore del valor de 62</a:t>
            </a:r>
            <a:endParaRPr lang="es-EC" dirty="0"/>
          </a:p>
          <a:p>
            <a:endParaRPr lang="es-EC" dirty="0"/>
          </a:p>
        </p:txBody>
      </p:sp>
    </p:spTree>
    <p:extLst>
      <p:ext uri="{BB962C8B-B14F-4D97-AF65-F5344CB8AC3E}">
        <p14:creationId xmlns:p14="http://schemas.microsoft.com/office/powerpoint/2010/main" val="41059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normAutofit lnSpcReduction="10000"/>
          </a:bodyPr>
          <a:lstStyle/>
          <a:p>
            <a:pPr lvl="0" algn="just"/>
            <a:r>
              <a:rPr lang="es-ES" dirty="0"/>
              <a:t>Se deberá generar un proceso de reciclado y  reutilización del aluminio puesto que al tener una producción personalizada existirán muchos moldes que a través del tiempo irán quedando fuera de uso.</a:t>
            </a:r>
            <a:endParaRPr lang="es-EC" dirty="0"/>
          </a:p>
          <a:p>
            <a:pPr lvl="0" algn="just"/>
            <a:r>
              <a:rPr lang="es-ES" dirty="0"/>
              <a:t>Se recomienda realizar un análisis comparativo del prototipado mediante impresoras 3D con filamento y software propietario versus las impresoras </a:t>
            </a:r>
            <a:r>
              <a:rPr lang="es-ES" dirty="0" err="1"/>
              <a:t>RepRap</a:t>
            </a:r>
            <a:r>
              <a:rPr lang="es-ES" dirty="0"/>
              <a:t> de código abierto. </a:t>
            </a:r>
            <a:endParaRPr lang="es-EC" dirty="0"/>
          </a:p>
          <a:p>
            <a:pPr lvl="0"/>
            <a:r>
              <a:rPr lang="es-ES" dirty="0"/>
              <a:t>Se deberá analizar un proceso con otros programas tanto de CAD como CAM. </a:t>
            </a:r>
            <a:endParaRPr lang="es-EC" dirty="0"/>
          </a:p>
          <a:p>
            <a:pPr lvl="0" algn="just"/>
            <a:r>
              <a:rPr lang="es-ES" dirty="0"/>
              <a:t>El material usado en la elaboración del prototipo no cumplió con la dureza de shore, por lo que se recomienda realizar pruebas con el mismo material a diferentes espesores de las paredes de las suelas hasta cumplir con la dureza establecida en la norma. </a:t>
            </a:r>
            <a:endParaRPr lang="es-EC" dirty="0"/>
          </a:p>
          <a:p>
            <a:endParaRPr lang="es-EC" dirty="0"/>
          </a:p>
        </p:txBody>
      </p:sp>
    </p:spTree>
    <p:extLst>
      <p:ext uri="{BB962C8B-B14F-4D97-AF65-F5344CB8AC3E}">
        <p14:creationId xmlns:p14="http://schemas.microsoft.com/office/powerpoint/2010/main" val="3627514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15816" y="2924944"/>
            <a:ext cx="2664296" cy="1143000"/>
          </a:xfrm>
        </p:spPr>
        <p:txBody>
          <a:bodyPr/>
          <a:lstStyle/>
          <a:p>
            <a:r>
              <a:rPr lang="es-EC" dirty="0" smtClean="0"/>
              <a:t>GRACIAS</a:t>
            </a:r>
            <a:endParaRPr lang="es-EC" dirty="0"/>
          </a:p>
        </p:txBody>
      </p:sp>
    </p:spTree>
    <p:extLst>
      <p:ext uri="{BB962C8B-B14F-4D97-AF65-F5344CB8AC3E}">
        <p14:creationId xmlns:p14="http://schemas.microsoft.com/office/powerpoint/2010/main" val="821525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3" name="2 Marcador de contenido"/>
          <p:cNvSpPr>
            <a:spLocks noGrp="1"/>
          </p:cNvSpPr>
          <p:nvPr>
            <p:ph idx="1"/>
          </p:nvPr>
        </p:nvSpPr>
        <p:spPr>
          <a:xfrm>
            <a:off x="395536" y="2564904"/>
            <a:ext cx="7620000" cy="2692896"/>
          </a:xfrm>
        </p:spPr>
        <p:txBody>
          <a:bodyPr/>
          <a:lstStyle/>
          <a:p>
            <a:pPr algn="just"/>
            <a:r>
              <a:rPr lang="es-EC" sz="3200" dirty="0"/>
              <a:t>Desarrollar  un proceso para la fabricación de suelas de calzado personalizado para personas con mal formación de pie usando herramientas CAD-CAM.</a:t>
            </a:r>
          </a:p>
          <a:p>
            <a:endParaRPr lang="es-EC" dirty="0"/>
          </a:p>
        </p:txBody>
      </p:sp>
    </p:spTree>
    <p:extLst>
      <p:ext uri="{BB962C8B-B14F-4D97-AF65-F5344CB8AC3E}">
        <p14:creationId xmlns:p14="http://schemas.microsoft.com/office/powerpoint/2010/main" val="109942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a:t>
            </a:r>
            <a:endParaRPr lang="es-EC" dirty="0"/>
          </a:p>
        </p:txBody>
      </p:sp>
      <p:sp>
        <p:nvSpPr>
          <p:cNvPr id="3" name="2 Marcador de contenido"/>
          <p:cNvSpPr>
            <a:spLocks noGrp="1"/>
          </p:cNvSpPr>
          <p:nvPr>
            <p:ph idx="1"/>
          </p:nvPr>
        </p:nvSpPr>
        <p:spPr/>
        <p:txBody>
          <a:bodyPr>
            <a:normAutofit/>
          </a:bodyPr>
          <a:lstStyle/>
          <a:p>
            <a:pPr lvl="0" algn="just"/>
            <a:r>
              <a:rPr lang="es-ES" sz="2400" dirty="0"/>
              <a:t>Obtener la forma del pie mediante la técnica de escaneo 3D.</a:t>
            </a:r>
            <a:endParaRPr lang="es-EC" sz="2400" dirty="0"/>
          </a:p>
          <a:p>
            <a:pPr lvl="0" algn="just"/>
            <a:r>
              <a:rPr lang="es-ES" sz="2400" dirty="0"/>
              <a:t>Diseño de los moldes para suelas de calzado mediante CAD.</a:t>
            </a:r>
            <a:endParaRPr lang="es-EC" sz="2400" dirty="0"/>
          </a:p>
          <a:p>
            <a:pPr lvl="0" algn="just"/>
            <a:r>
              <a:rPr lang="es-ES" sz="2400" dirty="0"/>
              <a:t>Planificar la manufactura de los moldes mediante CAM.</a:t>
            </a:r>
            <a:endParaRPr lang="es-EC" sz="2400" dirty="0"/>
          </a:p>
          <a:p>
            <a:pPr lvl="0" algn="just"/>
            <a:r>
              <a:rPr lang="es-ES" sz="2400" dirty="0"/>
              <a:t>Diseñar el molde para la suela del pie caso de estudio.</a:t>
            </a:r>
            <a:endParaRPr lang="es-EC" sz="2400" dirty="0"/>
          </a:p>
          <a:p>
            <a:pPr lvl="0" algn="just"/>
            <a:r>
              <a:rPr lang="es-ES" sz="2400" dirty="0"/>
              <a:t>Realizar el Prototipo de la suela.</a:t>
            </a:r>
            <a:endParaRPr lang="es-EC" sz="2400" dirty="0"/>
          </a:p>
          <a:p>
            <a:pPr lvl="0" algn="just"/>
            <a:r>
              <a:rPr lang="es-ES" sz="2400" dirty="0"/>
              <a:t>Proponer el </a:t>
            </a:r>
            <a:r>
              <a:rPr lang="es-ES" sz="2400" dirty="0" smtClean="0"/>
              <a:t>proceso </a:t>
            </a:r>
            <a:r>
              <a:rPr lang="es-ES" sz="2400" dirty="0"/>
              <a:t>de fabricación de suelas para personas con mal formación de pie</a:t>
            </a:r>
            <a:r>
              <a:rPr lang="es-ES" sz="2400" dirty="0" smtClean="0"/>
              <a:t>.</a:t>
            </a:r>
            <a:endParaRPr lang="es-EC" sz="2400" dirty="0"/>
          </a:p>
        </p:txBody>
      </p:sp>
    </p:spTree>
    <p:extLst>
      <p:ext uri="{BB962C8B-B14F-4D97-AF65-F5344CB8AC3E}">
        <p14:creationId xmlns:p14="http://schemas.microsoft.com/office/powerpoint/2010/main" val="3752790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ESCANEADO 3D DEL PIE</a:t>
            </a:r>
            <a:endParaRPr lang="es-EC" dirty="0"/>
          </a:p>
        </p:txBody>
      </p:sp>
      <p:sp>
        <p:nvSpPr>
          <p:cNvPr id="3" name="2 Marcador de contenido"/>
          <p:cNvSpPr>
            <a:spLocks noGrp="1"/>
          </p:cNvSpPr>
          <p:nvPr>
            <p:ph idx="1"/>
          </p:nvPr>
        </p:nvSpPr>
        <p:spPr/>
        <p:txBody>
          <a:bodyPr>
            <a:normAutofit/>
          </a:bodyPr>
          <a:lstStyle/>
          <a:p>
            <a:pPr algn="just"/>
            <a:r>
              <a:rPr lang="es-EC" sz="2800" dirty="0"/>
              <a:t>El escaneado de pies se basa ampliamente en la tecnología de captación por haz laser, simultáneamente escanea la forma 3D del pie y puede o no determinar puntos anatómicos de referencia marcados sobre este previamente</a:t>
            </a:r>
            <a:r>
              <a:rPr lang="es-EC" sz="2800" dirty="0" smtClean="0"/>
              <a:t>.</a:t>
            </a:r>
          </a:p>
          <a:p>
            <a:pPr algn="just"/>
            <a:r>
              <a:rPr lang="es-EC" sz="2800" dirty="0" smtClean="0"/>
              <a:t>Los datos obtenidos a través del escaneado son utilizados para el análisis </a:t>
            </a:r>
            <a:r>
              <a:rPr lang="es-EC" sz="2800" dirty="0" err="1" smtClean="0"/>
              <a:t>morfométrico</a:t>
            </a:r>
            <a:r>
              <a:rPr lang="es-EC" sz="2800" dirty="0" smtClean="0"/>
              <a:t> con diferentes finalidades.  </a:t>
            </a:r>
            <a:endParaRPr lang="es-EC" sz="2800" dirty="0"/>
          </a:p>
        </p:txBody>
      </p:sp>
    </p:spTree>
    <p:extLst>
      <p:ext uri="{BB962C8B-B14F-4D97-AF65-F5344CB8AC3E}">
        <p14:creationId xmlns:p14="http://schemas.microsoft.com/office/powerpoint/2010/main" val="315979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PIE CON DEFORMIDAD </a:t>
            </a:r>
            <a:endParaRPr lang="es-EC" dirty="0"/>
          </a:p>
        </p:txBody>
      </p:sp>
      <p:sp>
        <p:nvSpPr>
          <p:cNvPr id="3" name="2 Marcador de contenido"/>
          <p:cNvSpPr>
            <a:spLocks noGrp="1"/>
          </p:cNvSpPr>
          <p:nvPr>
            <p:ph idx="1"/>
          </p:nvPr>
        </p:nvSpPr>
        <p:spPr>
          <a:xfrm>
            <a:off x="457200" y="1412776"/>
            <a:ext cx="7620000" cy="5184576"/>
          </a:xfrm>
        </p:spPr>
        <p:txBody>
          <a:bodyPr>
            <a:normAutofit/>
          </a:bodyPr>
          <a:lstStyle/>
          <a:p>
            <a:pPr algn="just"/>
            <a:r>
              <a:rPr lang="es-EC" dirty="0"/>
              <a:t>El caso de estudio es un pie con deformidad provocado por una infección a los hueso llamada Osteomielitis, esta infección es cortical y medular causada generalmente por bacterias u hongos. </a:t>
            </a:r>
          </a:p>
          <a:p>
            <a:pPr marL="114300" indent="0">
              <a:buNone/>
            </a:pPr>
            <a:endParaRPr lang="es-EC" dirty="0" smtClean="0"/>
          </a:p>
          <a:p>
            <a:pPr marL="114300" indent="0">
              <a:buNone/>
            </a:pPr>
            <a:endParaRPr lang="es-EC" dirty="0"/>
          </a:p>
          <a:p>
            <a:pPr marL="114300" indent="0">
              <a:buNone/>
            </a:pPr>
            <a:endParaRPr lang="es-EC" dirty="0" smtClean="0"/>
          </a:p>
          <a:p>
            <a:pPr marL="114300" indent="0">
              <a:buNone/>
            </a:pPr>
            <a:endParaRPr lang="es-EC" dirty="0"/>
          </a:p>
          <a:p>
            <a:pPr marL="114300" indent="0">
              <a:buNone/>
            </a:pPr>
            <a:endParaRPr lang="es-EC" dirty="0" smtClean="0"/>
          </a:p>
          <a:p>
            <a:pPr marL="114300" indent="0">
              <a:buNone/>
            </a:pPr>
            <a:endParaRPr lang="es-EC" dirty="0"/>
          </a:p>
          <a:p>
            <a:r>
              <a:rPr lang="es-EC" dirty="0"/>
              <a:t>La osteomielitis provoca retraso en la regeneración del hueso lo que causa una pérdida de las condiciones normales en las zonas afectadas</a:t>
            </a:r>
          </a:p>
        </p:txBody>
      </p:sp>
      <p:pic>
        <p:nvPicPr>
          <p:cNvPr id="4" name="3 Imagen" descr="Osteomielitis"/>
          <p:cNvPicPr/>
          <p:nvPr/>
        </p:nvPicPr>
        <p:blipFill>
          <a:blip r:embed="rId2">
            <a:extLst>
              <a:ext uri="{28A0092B-C50C-407E-A947-70E740481C1C}">
                <a14:useLocalDpi xmlns:a14="http://schemas.microsoft.com/office/drawing/2010/main" val="0"/>
              </a:ext>
            </a:extLst>
          </a:blip>
          <a:srcRect/>
          <a:stretch>
            <a:fillRect/>
          </a:stretch>
        </p:blipFill>
        <p:spPr bwMode="auto">
          <a:xfrm>
            <a:off x="2686990" y="2685812"/>
            <a:ext cx="3148330" cy="2513965"/>
          </a:xfrm>
          <a:prstGeom prst="rect">
            <a:avLst/>
          </a:prstGeom>
          <a:noFill/>
          <a:ln>
            <a:noFill/>
          </a:ln>
        </p:spPr>
      </p:pic>
    </p:spTree>
    <p:extLst>
      <p:ext uri="{BB962C8B-B14F-4D97-AF65-F5344CB8AC3E}">
        <p14:creationId xmlns:p14="http://schemas.microsoft.com/office/powerpoint/2010/main" val="1076458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7620000" cy="1143000"/>
          </a:xfrm>
        </p:spPr>
        <p:txBody>
          <a:bodyPr/>
          <a:lstStyle/>
          <a:p>
            <a:r>
              <a:rPr lang="es-EC" dirty="0" smtClean="0"/>
              <a:t>PIE CASO DE ESTUDIO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75189750"/>
              </p:ext>
            </p:extLst>
          </p:nvPr>
        </p:nvGraphicFramePr>
        <p:xfrm>
          <a:off x="467544" y="2060848"/>
          <a:ext cx="7632848" cy="3240358"/>
        </p:xfrm>
        <a:graphic>
          <a:graphicData uri="http://schemas.openxmlformats.org/drawingml/2006/table">
            <a:tbl>
              <a:tblPr firstRow="1" firstCol="1" bandRow="1">
                <a:tableStyleId>{5C22544A-7EE6-4342-B048-85BDC9FD1C3A}</a:tableStyleId>
              </a:tblPr>
              <a:tblGrid>
                <a:gridCol w="3816424"/>
                <a:gridCol w="3816424"/>
              </a:tblGrid>
              <a:tr h="336108">
                <a:tc>
                  <a:txBody>
                    <a:bodyPr/>
                    <a:lstStyle/>
                    <a:p>
                      <a:pPr indent="270510" algn="just">
                        <a:lnSpc>
                          <a:spcPct val="150000"/>
                        </a:lnSpc>
                        <a:spcAft>
                          <a:spcPts val="0"/>
                        </a:spcAft>
                      </a:pPr>
                      <a:r>
                        <a:rPr lang="es-EC" sz="1200" dirty="0" smtClean="0">
                          <a:effectLst/>
                        </a:rPr>
                        <a:t>Información </a:t>
                      </a:r>
                      <a:endParaRPr lang="es-EC" sz="1200" dirty="0">
                        <a:effectLst/>
                        <a:latin typeface="Arial"/>
                        <a:ea typeface="Calibri"/>
                      </a:endParaRPr>
                    </a:p>
                  </a:txBody>
                  <a:tcPr marL="68580" marR="68580" marT="0" marB="0"/>
                </a:tc>
                <a:tc>
                  <a:txBody>
                    <a:bodyPr/>
                    <a:lstStyle/>
                    <a:p>
                      <a:pPr indent="270510" algn="just">
                        <a:lnSpc>
                          <a:spcPct val="150000"/>
                        </a:lnSpc>
                        <a:spcAft>
                          <a:spcPts val="0"/>
                        </a:spcAft>
                      </a:pPr>
                      <a:r>
                        <a:rPr lang="es-EC" sz="1200" dirty="0" smtClean="0">
                          <a:effectLst/>
                        </a:rPr>
                        <a:t>Datos</a:t>
                      </a:r>
                      <a:endParaRPr lang="es-EC" sz="1200" dirty="0">
                        <a:effectLst/>
                        <a:latin typeface="Arial"/>
                        <a:ea typeface="Calibri"/>
                      </a:endParaRPr>
                    </a:p>
                  </a:txBody>
                  <a:tcPr marL="68580" marR="68580" marT="0" marB="0"/>
                </a:tc>
              </a:tr>
              <a:tr h="330181">
                <a:tc>
                  <a:txBody>
                    <a:bodyPr/>
                    <a:lstStyle/>
                    <a:p>
                      <a:pPr indent="270510" algn="just">
                        <a:lnSpc>
                          <a:spcPct val="150000"/>
                        </a:lnSpc>
                        <a:spcAft>
                          <a:spcPts val="0"/>
                        </a:spcAft>
                      </a:pPr>
                      <a:r>
                        <a:rPr lang="es-EC" sz="1200" dirty="0" smtClean="0">
                          <a:effectLst/>
                          <a:latin typeface="Arial"/>
                          <a:ea typeface="Calibri"/>
                        </a:rPr>
                        <a:t>Nombre </a:t>
                      </a:r>
                      <a:endParaRPr lang="es-EC" sz="1200" dirty="0">
                        <a:effectLst/>
                        <a:latin typeface="Arial"/>
                        <a:ea typeface="Calibri"/>
                      </a:endParaRPr>
                    </a:p>
                  </a:txBody>
                  <a:tcPr marL="68580" marR="68580" marT="0" marB="0"/>
                </a:tc>
                <a:tc>
                  <a:txBody>
                    <a:bodyPr/>
                    <a:lstStyle/>
                    <a:p>
                      <a:pPr indent="270510" algn="just">
                        <a:lnSpc>
                          <a:spcPct val="150000"/>
                        </a:lnSpc>
                        <a:spcAft>
                          <a:spcPts val="0"/>
                        </a:spcAft>
                      </a:pPr>
                      <a:r>
                        <a:rPr lang="es-EC" sz="1200" dirty="0" smtClean="0">
                          <a:effectLst/>
                          <a:latin typeface="Arial"/>
                          <a:ea typeface="Calibri"/>
                        </a:rPr>
                        <a:t>Moisés</a:t>
                      </a:r>
                      <a:endParaRPr lang="es-EC" sz="1200" dirty="0">
                        <a:effectLst/>
                        <a:latin typeface="Arial"/>
                        <a:ea typeface="Calibri"/>
                      </a:endParaRPr>
                    </a:p>
                  </a:txBody>
                  <a:tcPr marL="68580" marR="68580" marT="0" marB="0"/>
                </a:tc>
              </a:tr>
              <a:tr h="376650">
                <a:tc>
                  <a:txBody>
                    <a:bodyPr/>
                    <a:lstStyle/>
                    <a:p>
                      <a:pPr indent="270510" algn="just">
                        <a:lnSpc>
                          <a:spcPct val="150000"/>
                        </a:lnSpc>
                        <a:spcAft>
                          <a:spcPts val="0"/>
                        </a:spcAft>
                      </a:pPr>
                      <a:r>
                        <a:rPr lang="es-EC" sz="1200">
                          <a:effectLst/>
                        </a:rPr>
                        <a:t>Apellidos</a:t>
                      </a:r>
                      <a:endParaRPr lang="es-EC" sz="1200">
                        <a:effectLst/>
                        <a:latin typeface="Arial"/>
                        <a:ea typeface="Calibri"/>
                      </a:endParaRPr>
                    </a:p>
                  </a:txBody>
                  <a:tcPr marL="68580" marR="68580" marT="0" marB="0"/>
                </a:tc>
                <a:tc>
                  <a:txBody>
                    <a:bodyPr/>
                    <a:lstStyle/>
                    <a:p>
                      <a:pPr indent="270510" algn="just">
                        <a:lnSpc>
                          <a:spcPct val="150000"/>
                        </a:lnSpc>
                        <a:spcAft>
                          <a:spcPts val="0"/>
                        </a:spcAft>
                      </a:pPr>
                      <a:r>
                        <a:rPr lang="es-EC" sz="1200" dirty="0">
                          <a:effectLst/>
                        </a:rPr>
                        <a:t>Arcos Freire</a:t>
                      </a:r>
                      <a:endParaRPr lang="es-EC" sz="1200" dirty="0">
                        <a:effectLst/>
                        <a:latin typeface="Arial"/>
                        <a:ea typeface="Calibri"/>
                      </a:endParaRPr>
                    </a:p>
                  </a:txBody>
                  <a:tcPr marL="68580" marR="68580" marT="0" marB="0"/>
                </a:tc>
              </a:tr>
              <a:tr h="376650">
                <a:tc>
                  <a:txBody>
                    <a:bodyPr/>
                    <a:lstStyle/>
                    <a:p>
                      <a:pPr indent="270510" algn="just">
                        <a:lnSpc>
                          <a:spcPct val="150000"/>
                        </a:lnSpc>
                        <a:spcAft>
                          <a:spcPts val="0"/>
                        </a:spcAft>
                      </a:pPr>
                      <a:r>
                        <a:rPr lang="es-EC" sz="1200">
                          <a:effectLst/>
                        </a:rPr>
                        <a:t>Edad</a:t>
                      </a:r>
                      <a:endParaRPr lang="es-EC" sz="1200">
                        <a:effectLst/>
                        <a:latin typeface="Arial"/>
                        <a:ea typeface="Calibri"/>
                      </a:endParaRPr>
                    </a:p>
                  </a:txBody>
                  <a:tcPr marL="68580" marR="68580" marT="0" marB="0"/>
                </a:tc>
                <a:tc>
                  <a:txBody>
                    <a:bodyPr/>
                    <a:lstStyle/>
                    <a:p>
                      <a:pPr indent="270510" algn="just">
                        <a:lnSpc>
                          <a:spcPct val="150000"/>
                        </a:lnSpc>
                        <a:spcAft>
                          <a:spcPts val="0"/>
                        </a:spcAft>
                      </a:pPr>
                      <a:r>
                        <a:rPr lang="es-EC" sz="1200" dirty="0">
                          <a:effectLst/>
                        </a:rPr>
                        <a:t>52 años</a:t>
                      </a:r>
                      <a:endParaRPr lang="es-EC" sz="1200" dirty="0">
                        <a:effectLst/>
                        <a:latin typeface="Arial"/>
                        <a:ea typeface="Calibri"/>
                      </a:endParaRPr>
                    </a:p>
                  </a:txBody>
                  <a:tcPr marL="68580" marR="68580" marT="0" marB="0"/>
                </a:tc>
              </a:tr>
              <a:tr h="376650">
                <a:tc>
                  <a:txBody>
                    <a:bodyPr/>
                    <a:lstStyle/>
                    <a:p>
                      <a:pPr indent="270510" algn="just">
                        <a:lnSpc>
                          <a:spcPct val="150000"/>
                        </a:lnSpc>
                        <a:spcAft>
                          <a:spcPts val="0"/>
                        </a:spcAft>
                      </a:pPr>
                      <a:r>
                        <a:rPr lang="es-EC" sz="1200" dirty="0">
                          <a:effectLst/>
                        </a:rPr>
                        <a:t>Pie en el que sufre la deformación</a:t>
                      </a:r>
                      <a:endParaRPr lang="es-EC" sz="1200" dirty="0">
                        <a:effectLst/>
                        <a:latin typeface="Arial"/>
                        <a:ea typeface="Calibri"/>
                      </a:endParaRPr>
                    </a:p>
                  </a:txBody>
                  <a:tcPr marL="68580" marR="68580" marT="0" marB="0"/>
                </a:tc>
                <a:tc>
                  <a:txBody>
                    <a:bodyPr/>
                    <a:lstStyle/>
                    <a:p>
                      <a:pPr indent="270510" algn="just">
                        <a:lnSpc>
                          <a:spcPct val="150000"/>
                        </a:lnSpc>
                        <a:spcAft>
                          <a:spcPts val="0"/>
                        </a:spcAft>
                      </a:pPr>
                      <a:r>
                        <a:rPr lang="es-EC" sz="1200">
                          <a:effectLst/>
                        </a:rPr>
                        <a:t>Izquierdo</a:t>
                      </a:r>
                      <a:endParaRPr lang="es-EC" sz="1200">
                        <a:effectLst/>
                        <a:latin typeface="Arial"/>
                        <a:ea typeface="Calibri"/>
                      </a:endParaRPr>
                    </a:p>
                  </a:txBody>
                  <a:tcPr marL="68580" marR="68580" marT="0" marB="0"/>
                </a:tc>
              </a:tr>
              <a:tr h="376650">
                <a:tc>
                  <a:txBody>
                    <a:bodyPr/>
                    <a:lstStyle/>
                    <a:p>
                      <a:pPr indent="270510" algn="just">
                        <a:lnSpc>
                          <a:spcPct val="150000"/>
                        </a:lnSpc>
                        <a:spcAft>
                          <a:spcPts val="0"/>
                        </a:spcAft>
                      </a:pPr>
                      <a:r>
                        <a:rPr lang="es-EC" sz="1200">
                          <a:effectLst/>
                        </a:rPr>
                        <a:t>Tipo de deformación</a:t>
                      </a:r>
                      <a:endParaRPr lang="es-EC" sz="1200">
                        <a:effectLst/>
                        <a:latin typeface="Arial"/>
                        <a:ea typeface="Calibri"/>
                      </a:endParaRPr>
                    </a:p>
                  </a:txBody>
                  <a:tcPr marL="68580" marR="68580" marT="0" marB="0"/>
                </a:tc>
                <a:tc>
                  <a:txBody>
                    <a:bodyPr/>
                    <a:lstStyle/>
                    <a:p>
                      <a:pPr indent="270510" algn="just">
                        <a:lnSpc>
                          <a:spcPct val="150000"/>
                        </a:lnSpc>
                        <a:spcAft>
                          <a:spcPts val="0"/>
                        </a:spcAft>
                      </a:pPr>
                      <a:r>
                        <a:rPr lang="es-EC" sz="1200">
                          <a:effectLst/>
                        </a:rPr>
                        <a:t>Pie con osteomielitis</a:t>
                      </a:r>
                      <a:endParaRPr lang="es-EC" sz="1200">
                        <a:effectLst/>
                        <a:latin typeface="Arial"/>
                        <a:ea typeface="Calibri"/>
                      </a:endParaRPr>
                    </a:p>
                  </a:txBody>
                  <a:tcPr marL="68580" marR="68580" marT="0" marB="0"/>
                </a:tc>
              </a:tr>
              <a:tr h="376650">
                <a:tc>
                  <a:txBody>
                    <a:bodyPr/>
                    <a:lstStyle/>
                    <a:p>
                      <a:pPr indent="270510" algn="just">
                        <a:lnSpc>
                          <a:spcPct val="150000"/>
                        </a:lnSpc>
                        <a:spcAft>
                          <a:spcPts val="0"/>
                        </a:spcAft>
                      </a:pPr>
                      <a:r>
                        <a:rPr lang="es-EC" sz="1200">
                          <a:effectLst/>
                        </a:rPr>
                        <a:t>Tiempo de la deformación </a:t>
                      </a:r>
                      <a:endParaRPr lang="es-EC" sz="1200">
                        <a:effectLst/>
                        <a:latin typeface="Arial"/>
                        <a:ea typeface="Calibri"/>
                      </a:endParaRPr>
                    </a:p>
                  </a:txBody>
                  <a:tcPr marL="68580" marR="68580" marT="0" marB="0"/>
                </a:tc>
                <a:tc>
                  <a:txBody>
                    <a:bodyPr/>
                    <a:lstStyle/>
                    <a:p>
                      <a:pPr indent="270510" algn="just">
                        <a:lnSpc>
                          <a:spcPct val="150000"/>
                        </a:lnSpc>
                        <a:spcAft>
                          <a:spcPts val="0"/>
                        </a:spcAft>
                      </a:pPr>
                      <a:r>
                        <a:rPr lang="es-EC" sz="1200">
                          <a:effectLst/>
                        </a:rPr>
                        <a:t>13 años</a:t>
                      </a:r>
                      <a:endParaRPr lang="es-EC" sz="1200">
                        <a:effectLst/>
                        <a:latin typeface="Arial"/>
                        <a:ea typeface="Calibri"/>
                      </a:endParaRPr>
                    </a:p>
                  </a:txBody>
                  <a:tcPr marL="68580" marR="68580" marT="0" marB="0"/>
                </a:tc>
              </a:tr>
              <a:tr h="690819">
                <a:tc>
                  <a:txBody>
                    <a:bodyPr/>
                    <a:lstStyle/>
                    <a:p>
                      <a:pPr indent="270510" algn="just">
                        <a:lnSpc>
                          <a:spcPct val="150000"/>
                        </a:lnSpc>
                        <a:spcAft>
                          <a:spcPts val="0"/>
                        </a:spcAft>
                      </a:pPr>
                      <a:r>
                        <a:rPr lang="es-EC" sz="1200">
                          <a:effectLst/>
                        </a:rPr>
                        <a:t>Circunstancias de la infección</a:t>
                      </a:r>
                      <a:endParaRPr lang="es-EC" sz="1200">
                        <a:effectLst/>
                        <a:latin typeface="Arial"/>
                        <a:ea typeface="Calibri"/>
                      </a:endParaRPr>
                    </a:p>
                  </a:txBody>
                  <a:tcPr marL="68580" marR="68580" marT="0" marB="0"/>
                </a:tc>
                <a:tc>
                  <a:txBody>
                    <a:bodyPr/>
                    <a:lstStyle/>
                    <a:p>
                      <a:pPr indent="270510" algn="just">
                        <a:lnSpc>
                          <a:spcPct val="150000"/>
                        </a:lnSpc>
                        <a:spcAft>
                          <a:spcPts val="0"/>
                        </a:spcAft>
                      </a:pPr>
                      <a:r>
                        <a:rPr lang="es-EC" sz="1200" dirty="0">
                          <a:effectLst/>
                        </a:rPr>
                        <a:t>Fractura de la tobillo (deporte)</a:t>
                      </a:r>
                      <a:endParaRPr lang="es-EC" sz="1200" dirty="0">
                        <a:effectLst/>
                        <a:latin typeface="Arial"/>
                        <a:ea typeface="Calibri"/>
                      </a:endParaRPr>
                    </a:p>
                  </a:txBody>
                  <a:tcPr marL="68580" marR="68580" marT="0" marB="0"/>
                </a:tc>
              </a:tr>
            </a:tbl>
          </a:graphicData>
        </a:graphic>
      </p:graphicFrame>
    </p:spTree>
    <p:extLst>
      <p:ext uri="{BB962C8B-B14F-4D97-AF65-F5344CB8AC3E}">
        <p14:creationId xmlns:p14="http://schemas.microsoft.com/office/powerpoint/2010/main" val="256433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PIE CASO DE ESTUDIO</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047879" cy="337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255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4783</TotalTime>
  <Words>2091</Words>
  <Application>Microsoft Office PowerPoint</Application>
  <PresentationFormat>Presentación en pantalla (4:3)</PresentationFormat>
  <Paragraphs>341</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Adyacencia</vt:lpstr>
      <vt:lpstr>ESCUELA POLITÉCNICA DEL EJERCITO</vt:lpstr>
      <vt:lpstr>TEMA: DESARROLLO DEL PROCESO DE FABRICACIÓN DE UN PROTOTIPO DE SUELA DE CALZADO PARA PERSONAS CON MAL FORMACIÓN DE PIE MEDIANTE EL USO DE HERRAMIENTAS CAD-CAM</vt:lpstr>
      <vt:lpstr>INTRODUCCIÓN </vt:lpstr>
      <vt:lpstr>OBJETIVO GENERAL</vt:lpstr>
      <vt:lpstr>OBJETIVOS ESPECÍFICOS</vt:lpstr>
      <vt:lpstr>ESCANEADO 3D DEL PIE</vt:lpstr>
      <vt:lpstr>PIE CON DEFORMIDAD </vt:lpstr>
      <vt:lpstr>PIE CASO DE ESTUDIO</vt:lpstr>
      <vt:lpstr>PIE CASO DE ESTUDIO</vt:lpstr>
      <vt:lpstr>ESCANEADO DEL PIE CASO DE ESTUDIO</vt:lpstr>
      <vt:lpstr>ESCANEADO DEL PIE CASO DE ESTUDIO</vt:lpstr>
      <vt:lpstr>DISEÑO DE LA SUELA</vt:lpstr>
      <vt:lpstr>DISEÑO DE LA SUELA</vt:lpstr>
      <vt:lpstr>DISEÑO DE LA SUELA</vt:lpstr>
      <vt:lpstr>DISEÑO DEL MOLDE</vt:lpstr>
      <vt:lpstr>SELECCIÓN DEL MATERIAL</vt:lpstr>
      <vt:lpstr>SISTEMA DE ALIMENTACIÓN</vt:lpstr>
      <vt:lpstr>ESPESOR DE LAS PAREDES DEL MOLDE</vt:lpstr>
      <vt:lpstr>ESPESOR DE LAS PAREDES DEL MOLDE</vt:lpstr>
      <vt:lpstr>ESPESOR DE LAS PAREDES DEL MOLDE</vt:lpstr>
      <vt:lpstr>MODELADO DE UN MOLDE</vt:lpstr>
      <vt:lpstr>PARAMETRIZACIÓN DE LA MANUFACTURA DE UN MOLDE MEDIANTE CAM</vt:lpstr>
      <vt:lpstr>PROTOTIPADO</vt:lpstr>
      <vt:lpstr>ANÁLISIS ECONÓMICO</vt:lpstr>
      <vt:lpstr>ANÁLISIS DE TIEMPOS</vt:lpstr>
      <vt:lpstr>PRUEBAS Y ENSAYOS </vt:lpstr>
      <vt:lpstr>PRUEBAS Y ENSAYOS </vt:lpstr>
      <vt:lpstr>PERSONAS FAVORECIDAS </vt:lpstr>
      <vt:lpstr>PROCESO DE FABRICACIÓN DE SUELAS PARA CALZADO DE UN PIE CON DEFORMIDAD</vt:lpstr>
      <vt:lpstr>CONCLUSIONES</vt:lpstr>
      <vt:lpstr>RECOMENDACIONES</vt:lpstr>
      <vt:lpstr>GRACIAS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EJERCITO</dc:title>
  <dc:creator>Toshiba-User</dc:creator>
  <cp:lastModifiedBy>Toshiba-User</cp:lastModifiedBy>
  <cp:revision>35</cp:revision>
  <dcterms:created xsi:type="dcterms:W3CDTF">2017-11-03T20:45:04Z</dcterms:created>
  <dcterms:modified xsi:type="dcterms:W3CDTF">2017-11-07T20:20:14Z</dcterms:modified>
</cp:coreProperties>
</file>